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821" r:id="rId3"/>
    <p:sldId id="822" r:id="rId4"/>
    <p:sldId id="823" r:id="rId5"/>
    <p:sldId id="824" r:id="rId6"/>
    <p:sldId id="825" r:id="rId7"/>
    <p:sldId id="832" r:id="rId8"/>
    <p:sldId id="857" r:id="rId9"/>
    <p:sldId id="734" r:id="rId10"/>
    <p:sldId id="735" r:id="rId11"/>
    <p:sldId id="859" r:id="rId12"/>
    <p:sldId id="843" r:id="rId13"/>
    <p:sldId id="860" r:id="rId14"/>
    <p:sldId id="730" r:id="rId15"/>
    <p:sldId id="855" r:id="rId16"/>
    <p:sldId id="814" r:id="rId17"/>
    <p:sldId id="847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0" autoAdjust="0"/>
    <p:restoredTop sz="94660"/>
  </p:normalViewPr>
  <p:slideViewPr>
    <p:cSldViewPr>
      <p:cViewPr varScale="1">
        <p:scale>
          <a:sx n="108" d="100"/>
          <a:sy n="108" d="100"/>
        </p:scale>
        <p:origin x="17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7/11/2022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911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7/11/2022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617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7/11/2022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287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7/11/2022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619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7/11/2022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566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7/11/2022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717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7/11/2022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1590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7/11/2022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471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7/11/2022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519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7/11/2022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684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7/11/2022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872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7/11/2022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607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3vnrGYmS5U" TargetMode="External"/><Relationship Id="rId2" Type="http://schemas.openxmlformats.org/officeDocument/2006/relationships/hyperlink" Target="https://www.youtube.com/watch?v=co7vGKzU4P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d1wS_OlJzmI" TargetMode="External"/><Relationship Id="rId4" Type="http://schemas.openxmlformats.org/officeDocument/2006/relationships/hyperlink" Target="https://www.youtube.com/watch?v=HzO80Uthgv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Es_h-ucJEs" TargetMode="External"/><Relationship Id="rId2" Type="http://schemas.openxmlformats.org/officeDocument/2006/relationships/hyperlink" Target="https://www.youtube.com/watch?v=INAO97TQl-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jarmWzGe78k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c31312iN37Q?t=482" TargetMode="External"/><Relationship Id="rId3" Type="http://schemas.openxmlformats.org/officeDocument/2006/relationships/hyperlink" Target="https://youtu.be/c31312iN37Q?t=86" TargetMode="External"/><Relationship Id="rId7" Type="http://schemas.openxmlformats.org/officeDocument/2006/relationships/hyperlink" Target="https://youtu.be/c31312iN37Q?t=437" TargetMode="External"/><Relationship Id="rId2" Type="http://schemas.openxmlformats.org/officeDocument/2006/relationships/hyperlink" Target="https://www.youtube.com/watch?v=c31312iN37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c31312iN37Q?t=214" TargetMode="External"/><Relationship Id="rId11" Type="http://schemas.openxmlformats.org/officeDocument/2006/relationships/hyperlink" Target="https://www.youtube.com/watch?v=iWGGMchu6mQ" TargetMode="External"/><Relationship Id="rId5" Type="http://schemas.openxmlformats.org/officeDocument/2006/relationships/hyperlink" Target="https://youtu.be/c31312iN37Q?t=176" TargetMode="External"/><Relationship Id="rId10" Type="http://schemas.openxmlformats.org/officeDocument/2006/relationships/hyperlink" Target="https://www.youtube.com/watch?v=HUmZrtiXDik" TargetMode="External"/><Relationship Id="rId4" Type="http://schemas.openxmlformats.org/officeDocument/2006/relationships/hyperlink" Target="https://youtu.be/c31312iN37Q?t=110" TargetMode="External"/><Relationship Id="rId9" Type="http://schemas.openxmlformats.org/officeDocument/2006/relationships/hyperlink" Target="https://www.youtube.com/watch?v=wo8TBL_5Zdw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class.uth.gr/modules/document/index.php?course=PRE_U_113&amp;openDir=/5eaea7c8tCL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ΒΑΣΙΚΕΣ ΕΝΟΙΕΣ ΦΥΣΙΚΩΝ ΕΠΙΣΤΗΜΩΝ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ΒΑΣΙΛΗΣ ΚΟΛΛΙΑΣ</a:t>
            </a:r>
          </a:p>
          <a:p>
            <a:r>
              <a:rPr lang="el-GR" dirty="0"/>
              <a:t>ΔΗΜΗΤΡΗΣ ΣΧΙΖΑΣ</a:t>
            </a:r>
          </a:p>
        </p:txBody>
      </p:sp>
    </p:spTree>
    <p:extLst>
      <p:ext uri="{BB962C8B-B14F-4D97-AF65-F5344CB8AC3E}">
        <p14:creationId xmlns:p14="http://schemas.microsoft.com/office/powerpoint/2010/main" val="3608140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Που υπάρχει «δύναμη» (κατά τους Φυσικούς);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6" y="1600200"/>
            <a:ext cx="755100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807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9874D-6E13-483B-AD5B-96044431F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ΥΠΑΡΧΟΥΝ </a:t>
            </a:r>
            <a:r>
              <a:rPr lang="el-GR" dirty="0">
                <a:solidFill>
                  <a:srgbClr val="FF0000"/>
                </a:solidFill>
              </a:rPr>
              <a:t>ΔΥΟ</a:t>
            </a:r>
            <a:r>
              <a:rPr lang="el-GR" dirty="0"/>
              <a:t> ΜΕΓΑΛΕΣ </a:t>
            </a:r>
            <a:r>
              <a:rPr lang="el-GR" dirty="0">
                <a:solidFill>
                  <a:srgbClr val="FF0000"/>
                </a:solidFill>
              </a:rPr>
              <a:t>ΚΑΤΗΓΟΡΙΕΣ</a:t>
            </a:r>
            <a:r>
              <a:rPr lang="el-GR" dirty="0"/>
              <a:t> ΔΥΝΑΜΕΩΝ ΚΑΙ </a:t>
            </a:r>
            <a:r>
              <a:rPr lang="el-GR" dirty="0">
                <a:solidFill>
                  <a:srgbClr val="FF0000"/>
                </a:solidFill>
              </a:rPr>
              <a:t>ΛΕΙΠΕΙ ΜΙΑ </a:t>
            </a:r>
            <a:r>
              <a:rPr lang="el-GR" dirty="0"/>
              <a:t>ΤΡΙΤΗ </a:t>
            </a:r>
            <a:r>
              <a:rPr lang="el-GR" sz="1800" dirty="0"/>
              <a:t>(</a:t>
            </a:r>
            <a:r>
              <a:rPr lang="el-GR" sz="1800" dirty="0" err="1"/>
              <a:t>τουλαχιστον</a:t>
            </a:r>
            <a:r>
              <a:rPr lang="el-GR" sz="18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4B394-900C-4659-822D-4949C5469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ΔΥΝΑΜΕΙΣ ΑΠΌ ΑΠΟΣΤΑΣΗ </a:t>
            </a:r>
          </a:p>
          <a:p>
            <a:pPr lvl="1"/>
            <a:r>
              <a:rPr lang="el-GR" dirty="0"/>
              <a:t>Λιγες</a:t>
            </a:r>
          </a:p>
          <a:p>
            <a:pPr lvl="1"/>
            <a:r>
              <a:rPr lang="el-GR" b="1" dirty="0"/>
              <a:t>ΔΕΝ</a:t>
            </a:r>
            <a:r>
              <a:rPr lang="el-GR" dirty="0"/>
              <a:t> περιλαμβάνουν καποιες που θεωρουμε προφανεις</a:t>
            </a:r>
          </a:p>
          <a:p>
            <a:r>
              <a:rPr lang="el-GR" dirty="0"/>
              <a:t>ΔΥΝΑΜΕΙΣ ΑΠΌ ΕΠΑΦΗ</a:t>
            </a:r>
          </a:p>
          <a:p>
            <a:pPr lvl="1"/>
            <a:r>
              <a:rPr lang="el-GR" dirty="0"/>
              <a:t>Σήμα κατατεθέν: Παραμόρφωση ( κλιμακες)</a:t>
            </a:r>
          </a:p>
          <a:p>
            <a:r>
              <a:rPr lang="el-GR" dirty="0">
                <a:solidFill>
                  <a:srgbClr val="FF0000"/>
                </a:solidFill>
              </a:rPr>
              <a:t>ΔΕΝ ΥΠΑΡΧΟΥΝ «ΕΣΩΤΕΡΙΚΕΣ» ΔΥΝΑΜΕΙΣ (πάντα δυο σώματα: αλληλεπίδραση)</a:t>
            </a:r>
          </a:p>
          <a:p>
            <a:r>
              <a:rPr lang="el-GR" dirty="0"/>
              <a:t>Τι είχαμε στις απλές μηχανές;</a:t>
            </a:r>
          </a:p>
        </p:txBody>
      </p:sp>
    </p:spTree>
    <p:extLst>
      <p:ext uri="{BB962C8B-B14F-4D97-AF65-F5344CB8AC3E}">
        <p14:creationId xmlns:p14="http://schemas.microsoft.com/office/powerpoint/2010/main" val="2319870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Δυναμη</a:t>
            </a:r>
            <a:r>
              <a:rPr lang="el-GR" dirty="0"/>
              <a:t> Φ και </a:t>
            </a:r>
            <a:r>
              <a:rPr lang="el-GR" dirty="0" err="1"/>
              <a:t>ΔυναμηΚ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5053479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Υπάρχουν </a:t>
            </a:r>
            <a:r>
              <a:rPr lang="el-GR" dirty="0" err="1"/>
              <a:t>ΔυνάμειςΚ</a:t>
            </a:r>
            <a:r>
              <a:rPr lang="el-GR" dirty="0"/>
              <a:t> που είναι ανύπαρκτες για τη Φυσική και</a:t>
            </a:r>
            <a:endParaRPr lang="en-US" dirty="0"/>
          </a:p>
          <a:p>
            <a:endParaRPr lang="en-US" dirty="0"/>
          </a:p>
          <a:p>
            <a:endParaRPr lang="el-GR" dirty="0"/>
          </a:p>
          <a:p>
            <a:r>
              <a:rPr lang="el-GR" dirty="0"/>
              <a:t>Υπάρχουν </a:t>
            </a:r>
            <a:r>
              <a:rPr lang="el-GR" dirty="0" err="1"/>
              <a:t>ΔυνάμειςΦ</a:t>
            </a:r>
            <a:r>
              <a:rPr lang="el-GR" dirty="0"/>
              <a:t> που είναι ανύπαρκτες για τον </a:t>
            </a:r>
            <a:r>
              <a:rPr lang="el-GR" dirty="0" err="1"/>
              <a:t>Καθημερινο</a:t>
            </a:r>
            <a:r>
              <a:rPr lang="el-GR" dirty="0"/>
              <a:t> Λόγο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28800"/>
            <a:ext cx="3487033" cy="196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3851920" y="38610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https://i.ytimg.com/vi/pH02zLhqcaE/maxresdefault.jpg</a:t>
            </a:r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138" y="4507379"/>
            <a:ext cx="21463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Ευθύγραμμο βέλος σύνδεσης 5"/>
          <p:cNvCxnSpPr/>
          <p:nvPr/>
        </p:nvCxnSpPr>
        <p:spPr>
          <a:xfrm flipV="1">
            <a:off x="3059832" y="1916832"/>
            <a:ext cx="1656184" cy="57606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725" y="5227310"/>
            <a:ext cx="177482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681210"/>
            <a:ext cx="25415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Ευθύγραμμο βέλος σύνδεσης 6"/>
          <p:cNvCxnSpPr/>
          <p:nvPr/>
        </p:nvCxnSpPr>
        <p:spPr>
          <a:xfrm flipV="1">
            <a:off x="2645725" y="5157192"/>
            <a:ext cx="5310651" cy="9361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066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FA062F-657B-1783-7F8E-E71837BA6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508A2AF-9B47-B762-C1A8-25A49D774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9144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Απλες</a:t>
            </a:r>
            <a:r>
              <a:rPr lang="el-GR" dirty="0"/>
              <a:t> </a:t>
            </a:r>
            <a:r>
              <a:rPr lang="el-GR" dirty="0" err="1"/>
              <a:t>μηχανες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err="1"/>
              <a:t>Μοχλοι</a:t>
            </a:r>
            <a:r>
              <a:rPr lang="el-GR" dirty="0"/>
              <a:t> και </a:t>
            </a:r>
            <a:r>
              <a:rPr lang="el-GR" dirty="0" err="1"/>
              <a:t>τριβη</a:t>
            </a:r>
            <a:endParaRPr lang="el-GR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https://www.youtube.com/watch?v=co7vGKzU4PM</a:t>
            </a:r>
            <a:endParaRPr lang="el-GR" dirty="0"/>
          </a:p>
          <a:p>
            <a:r>
              <a:rPr lang="el-GR" dirty="0" err="1"/>
              <a:t>Τροχαλιες</a:t>
            </a:r>
            <a:endParaRPr lang="el-GR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https://www.youtube.com/watch?v=73vnrGYmS5U</a:t>
            </a:r>
            <a:endParaRPr lang="el-GR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https://www.youtube.com/watch?v=HzO80Uthgvg</a:t>
            </a:r>
            <a:r>
              <a:rPr lang="el-GR" dirty="0"/>
              <a:t> </a:t>
            </a:r>
          </a:p>
          <a:p>
            <a:r>
              <a:rPr lang="el-GR" dirty="0"/>
              <a:t>Μοχλοι στο σωμα μας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https://www.youtube.com/watch?v=d1wS_OlJzmI</a:t>
            </a:r>
            <a:r>
              <a:rPr lang="el-GR" dirty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Οι απλές μηχανές και η στατική (</a:t>
            </a:r>
            <a:r>
              <a:rPr lang="el-GR" dirty="0" err="1">
                <a:solidFill>
                  <a:srgbClr val="FF0000"/>
                </a:solidFill>
              </a:rPr>
              <a:t>ισορροπια</a:t>
            </a:r>
            <a:r>
              <a:rPr lang="el-GR" dirty="0">
                <a:solidFill>
                  <a:srgbClr val="FF0000"/>
                </a:solidFill>
              </a:rPr>
              <a:t> δυνάμεων) έχουν </a:t>
            </a:r>
            <a:r>
              <a:rPr lang="el-GR" dirty="0" err="1">
                <a:solidFill>
                  <a:srgbClr val="FF0000"/>
                </a:solidFill>
              </a:rPr>
              <a:t>κεντρικη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 err="1">
                <a:solidFill>
                  <a:srgbClr val="FF0000"/>
                </a:solidFill>
              </a:rPr>
              <a:t>σημασια</a:t>
            </a:r>
            <a:r>
              <a:rPr lang="el-GR" dirty="0">
                <a:solidFill>
                  <a:srgbClr val="FF0000"/>
                </a:solidFill>
              </a:rPr>
              <a:t> στην </a:t>
            </a:r>
            <a:r>
              <a:rPr lang="el-GR" dirty="0" err="1">
                <a:solidFill>
                  <a:srgbClr val="FF0000"/>
                </a:solidFill>
              </a:rPr>
              <a:t>ιστορια</a:t>
            </a:r>
            <a:r>
              <a:rPr lang="el-GR" dirty="0">
                <a:solidFill>
                  <a:srgbClr val="FF0000"/>
                </a:solidFill>
              </a:rPr>
              <a:t> της </a:t>
            </a:r>
            <a:r>
              <a:rPr lang="el-GR" dirty="0" err="1">
                <a:solidFill>
                  <a:srgbClr val="FF0000"/>
                </a:solidFill>
              </a:rPr>
              <a:t>επιστημης</a:t>
            </a:r>
            <a:r>
              <a:rPr lang="el-GR" dirty="0">
                <a:solidFill>
                  <a:srgbClr val="FF0000"/>
                </a:solidFill>
              </a:rPr>
              <a:t> των δυνάμεων (φυσικών)</a:t>
            </a:r>
          </a:p>
        </p:txBody>
      </p:sp>
    </p:spTree>
    <p:extLst>
      <p:ext uri="{BB962C8B-B14F-4D97-AF65-F5344CB8AC3E}">
        <p14:creationId xmlns:p14="http://schemas.microsoft.com/office/powerpoint/2010/main" val="3902900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D108D1-6CD7-AFCF-CBD4-D146F0307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Μια </a:t>
            </a:r>
            <a:r>
              <a:rPr lang="el-GR" dirty="0" err="1"/>
              <a:t>απλη</a:t>
            </a:r>
            <a:r>
              <a:rPr lang="el-GR" dirty="0"/>
              <a:t> μηχανή με πίεση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1A6AA1-FD2B-89BD-A9C6-36C744EC2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https://www.youtube.com/watch?v=INAO97TQl-w</a:t>
            </a:r>
            <a:r>
              <a:rPr lang="el-GR" dirty="0"/>
              <a:t> (η καταστροφική πλευρά)</a:t>
            </a:r>
          </a:p>
          <a:p>
            <a:r>
              <a:rPr lang="en-US" dirty="0">
                <a:hlinkClick r:id="rId3"/>
              </a:rPr>
              <a:t>https://www.youtube.com/watch?v=KEs_h-ucJEs</a:t>
            </a:r>
            <a:r>
              <a:rPr lang="en-US" dirty="0"/>
              <a:t> (</a:t>
            </a:r>
            <a:r>
              <a:rPr lang="el-GR" dirty="0"/>
              <a:t>δημιουργική </a:t>
            </a:r>
            <a:r>
              <a:rPr lang="el-GR" dirty="0" err="1"/>
              <a:t>πλευρα</a:t>
            </a:r>
            <a:r>
              <a:rPr lang="el-GR" dirty="0"/>
              <a:t>) </a:t>
            </a:r>
          </a:p>
          <a:p>
            <a:r>
              <a:rPr lang="en-US" dirty="0">
                <a:hlinkClick r:id="rId4"/>
              </a:rPr>
              <a:t>https://www.youtube.com/watch?v=jarmWzGe78k</a:t>
            </a:r>
            <a:r>
              <a:rPr lang="el-GR" dirty="0"/>
              <a:t> (ερμηνεία)</a:t>
            </a:r>
          </a:p>
          <a:p>
            <a:endParaRPr lang="el-GR" dirty="0"/>
          </a:p>
          <a:p>
            <a:r>
              <a:rPr lang="el-GR" dirty="0"/>
              <a:t>Παίζοντας με σύριγγες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9513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Καθημερινη</a:t>
            </a:r>
            <a:r>
              <a:rPr lang="el-GR" dirty="0"/>
              <a:t> </a:t>
            </a:r>
            <a:r>
              <a:rPr lang="el-GR" dirty="0" err="1"/>
              <a:t>πιεση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l-GR" dirty="0"/>
              <a:t>1.Πίεση ατμοσφαιρικη - καλαμακι</a:t>
            </a:r>
          </a:p>
          <a:p>
            <a:r>
              <a:rPr lang="en-US" dirty="0">
                <a:hlinkClick r:id="rId2"/>
              </a:rPr>
              <a:t>https://www.youtube.com/watch?v=c31312iN37Q</a:t>
            </a:r>
            <a:r>
              <a:rPr lang="el-GR" dirty="0"/>
              <a:t>  (</a:t>
            </a:r>
            <a:r>
              <a:rPr lang="el-GR" dirty="0" err="1"/>
              <a:t>ακομα</a:t>
            </a:r>
            <a:r>
              <a:rPr lang="el-GR" dirty="0"/>
              <a:t> και «σίγουρη» </a:t>
            </a:r>
            <a:r>
              <a:rPr lang="el-GR" dirty="0" err="1"/>
              <a:t>γνωση</a:t>
            </a:r>
            <a:r>
              <a:rPr lang="el-GR" dirty="0"/>
              <a:t>, </a:t>
            </a:r>
            <a:r>
              <a:rPr lang="el-GR" dirty="0" err="1"/>
              <a:t>μπορει</a:t>
            </a:r>
            <a:r>
              <a:rPr lang="el-GR" dirty="0"/>
              <a:t> να </a:t>
            </a:r>
            <a:r>
              <a:rPr lang="el-GR" dirty="0" err="1"/>
              <a:t>ανατραπει</a:t>
            </a:r>
            <a:r>
              <a:rPr lang="el-GR" dirty="0"/>
              <a:t>)</a:t>
            </a:r>
          </a:p>
          <a:p>
            <a:r>
              <a:rPr lang="el-GR" dirty="0" err="1"/>
              <a:t>Επιχειρημα</a:t>
            </a:r>
            <a:r>
              <a:rPr lang="el-GR" dirty="0"/>
              <a:t> 1 </a:t>
            </a:r>
            <a:r>
              <a:rPr lang="en-US" dirty="0">
                <a:hlinkClick r:id="rId3"/>
              </a:rPr>
              <a:t>https://youtu.be/c31312iN37Q?t=86</a:t>
            </a:r>
            <a:endParaRPr lang="el-GR" dirty="0"/>
          </a:p>
          <a:p>
            <a:r>
              <a:rPr lang="el-GR" dirty="0" err="1"/>
              <a:t>Επιχειρημα</a:t>
            </a:r>
            <a:r>
              <a:rPr lang="el-GR" dirty="0"/>
              <a:t> 2 </a:t>
            </a:r>
            <a:r>
              <a:rPr lang="en-US" dirty="0">
                <a:hlinkClick r:id="rId4"/>
              </a:rPr>
              <a:t>https://youtu.be/c31312iN37Q?t=110</a:t>
            </a:r>
            <a:r>
              <a:rPr lang="el-GR" dirty="0"/>
              <a:t> </a:t>
            </a:r>
          </a:p>
          <a:p>
            <a:r>
              <a:rPr lang="el-GR" dirty="0" err="1"/>
              <a:t>Προβλημα</a:t>
            </a:r>
            <a:r>
              <a:rPr lang="el-GR" dirty="0"/>
              <a:t>: </a:t>
            </a:r>
            <a:r>
              <a:rPr lang="en-US" dirty="0">
                <a:hlinkClick r:id="rId5"/>
              </a:rPr>
              <a:t>https://youtu.be/c31312iN37Q?t=176</a:t>
            </a:r>
            <a:r>
              <a:rPr lang="el-GR" dirty="0"/>
              <a:t>   , </a:t>
            </a:r>
            <a:r>
              <a:rPr lang="en-US" dirty="0">
                <a:hlinkClick r:id="rId6"/>
              </a:rPr>
              <a:t>https://youtu.be/c31312iN37Q?t=214</a:t>
            </a:r>
            <a:r>
              <a:rPr lang="el-GR" dirty="0"/>
              <a:t>   - 5:03 (</a:t>
            </a:r>
            <a:r>
              <a:rPr lang="el-GR" dirty="0" err="1"/>
              <a:t>προσαρμογη</a:t>
            </a:r>
            <a:r>
              <a:rPr lang="el-GR" dirty="0"/>
              <a:t>)  + </a:t>
            </a:r>
            <a:r>
              <a:rPr lang="el-GR" dirty="0" err="1"/>
              <a:t>προσθετες</a:t>
            </a:r>
            <a:r>
              <a:rPr lang="el-GR" dirty="0"/>
              <a:t> </a:t>
            </a:r>
            <a:r>
              <a:rPr lang="el-GR" dirty="0" err="1"/>
              <a:t>διορθωσεις</a:t>
            </a:r>
            <a:r>
              <a:rPr lang="el-GR" dirty="0"/>
              <a:t> : </a:t>
            </a:r>
            <a:r>
              <a:rPr lang="en-US" dirty="0">
                <a:hlinkClick r:id="rId7"/>
              </a:rPr>
              <a:t>https://youtu.be/c31312iN37Q?t=437</a:t>
            </a:r>
            <a:r>
              <a:rPr lang="el-GR" dirty="0"/>
              <a:t>  </a:t>
            </a:r>
          </a:p>
          <a:p>
            <a:r>
              <a:rPr lang="el-GR" dirty="0" err="1"/>
              <a:t>Ζυγισμα</a:t>
            </a:r>
            <a:r>
              <a:rPr lang="el-GR" dirty="0"/>
              <a:t> του αέρα: </a:t>
            </a:r>
            <a:r>
              <a:rPr lang="en-US" dirty="0">
                <a:hlinkClick r:id="rId8"/>
              </a:rPr>
              <a:t>https://youtu.be/c31312iN37Q?t=482</a:t>
            </a:r>
            <a:endParaRPr lang="el-GR" dirty="0"/>
          </a:p>
          <a:p>
            <a:r>
              <a:rPr lang="el-GR" dirty="0"/>
              <a:t>Από </a:t>
            </a:r>
            <a:r>
              <a:rPr lang="el-GR" dirty="0" err="1"/>
              <a:t>εκει</a:t>
            </a:r>
            <a:r>
              <a:rPr lang="el-GR" dirty="0"/>
              <a:t> και </a:t>
            </a:r>
            <a:r>
              <a:rPr lang="el-GR" dirty="0" err="1"/>
              <a:t>περα</a:t>
            </a:r>
            <a:r>
              <a:rPr lang="el-GR" dirty="0"/>
              <a:t> </a:t>
            </a:r>
            <a:r>
              <a:rPr lang="el-GR" dirty="0" err="1"/>
              <a:t>επι</a:t>
            </a:r>
            <a:r>
              <a:rPr lang="el-GR" dirty="0"/>
              <a:t> </a:t>
            </a:r>
            <a:r>
              <a:rPr lang="el-GR" dirty="0" err="1"/>
              <a:t>μερους</a:t>
            </a:r>
            <a:r>
              <a:rPr lang="el-GR" dirty="0"/>
              <a:t> εξηγήσεις με το </a:t>
            </a:r>
            <a:r>
              <a:rPr lang="el-GR" dirty="0" err="1"/>
              <a:t>μοντελο</a:t>
            </a:r>
            <a:r>
              <a:rPr lang="el-GR" dirty="0"/>
              <a:t> του </a:t>
            </a:r>
            <a:r>
              <a:rPr lang="en-US" dirty="0"/>
              <a:t>Pascal</a:t>
            </a:r>
          </a:p>
          <a:p>
            <a:pPr marL="0" indent="0">
              <a:buNone/>
            </a:pPr>
            <a:endParaRPr lang="el-GR" dirty="0"/>
          </a:p>
          <a:p>
            <a:r>
              <a:rPr lang="en-US" dirty="0">
                <a:hlinkClick r:id="rId9"/>
              </a:rPr>
              <a:t>https://www.youtube.com/watch?v=wo8TBL_5Zdw</a:t>
            </a:r>
            <a:r>
              <a:rPr lang="el-GR" dirty="0"/>
              <a:t> (πιεση ατμοσφαιρικη)</a:t>
            </a:r>
          </a:p>
          <a:p>
            <a:r>
              <a:rPr lang="en-US" dirty="0">
                <a:hlinkClick r:id="rId10"/>
              </a:rPr>
              <a:t>https://www.youtube.com/watch?v=HUmZrtiXDik</a:t>
            </a:r>
            <a:r>
              <a:rPr lang="el-GR" dirty="0"/>
              <a:t>  (καλαμακι)</a:t>
            </a:r>
          </a:p>
          <a:p>
            <a:endParaRPr lang="el-GR" dirty="0"/>
          </a:p>
          <a:p>
            <a:r>
              <a:rPr lang="el-GR" dirty="0"/>
              <a:t>Το σωμα μας σε χαμηλη πιεση</a:t>
            </a:r>
          </a:p>
          <a:p>
            <a:pPr marL="0" indent="0">
              <a:buNone/>
            </a:pPr>
            <a:r>
              <a:rPr lang="el-GR" dirty="0">
                <a:hlinkClick r:id="rId11"/>
              </a:rPr>
              <a:t>https://www.youtube.com/watch?v=iWGGMchu6mQ</a:t>
            </a:r>
            <a:r>
              <a:rPr lang="el-GR" dirty="0"/>
              <a:t> 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>
                <a:solidFill>
                  <a:srgbClr val="FF0000"/>
                </a:solidFill>
              </a:rPr>
              <a:t>Μια ψυχολογική ανατροπή</a:t>
            </a:r>
          </a:p>
          <a:p>
            <a:pPr marL="0" indent="0">
              <a:buNone/>
            </a:pPr>
            <a:r>
              <a:rPr lang="el-GR" dirty="0" err="1"/>
              <a:t>Δωρο</a:t>
            </a:r>
            <a:r>
              <a:rPr lang="el-GR" dirty="0"/>
              <a:t> (τότε πώς και τα δένδρα είναι </a:t>
            </a:r>
            <a:r>
              <a:rPr lang="el-GR" dirty="0" err="1"/>
              <a:t>πανω</a:t>
            </a:r>
            <a:r>
              <a:rPr lang="el-GR" dirty="0"/>
              <a:t> από 10 μ ψηλά;	)</a:t>
            </a:r>
          </a:p>
          <a:p>
            <a:pPr marL="0" indent="0">
              <a:buNone/>
            </a:pPr>
            <a:r>
              <a:rPr lang="en-US" dirty="0"/>
              <a:t>https://www.youtube.com/watch?v=BickMFHAZR0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0622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85" y="1600200"/>
            <a:ext cx="804763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059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</a:t>
            </a:r>
            <a:r>
              <a:rPr lang="el-GR" dirty="0" err="1"/>
              <a:t>θελω</a:t>
            </a:r>
            <a:r>
              <a:rPr lang="el-GR" dirty="0"/>
              <a:t> να </a:t>
            </a:r>
            <a:r>
              <a:rPr lang="el-GR" dirty="0" err="1"/>
              <a:t>μπορειτε</a:t>
            </a:r>
            <a:r>
              <a:rPr lang="el-GR" dirty="0"/>
              <a:t> να κάνετε;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Να </a:t>
            </a:r>
            <a:r>
              <a:rPr lang="el-GR" dirty="0" err="1"/>
              <a:t>μπορειτε</a:t>
            </a:r>
            <a:r>
              <a:rPr lang="el-GR" dirty="0"/>
              <a:t> να μετρήσετε την μέση ταχύτητα (</a:t>
            </a:r>
            <a:r>
              <a:rPr lang="el-GR" dirty="0">
                <a:solidFill>
                  <a:srgbClr val="FF0000"/>
                </a:solidFill>
              </a:rPr>
              <a:t>στην τάξη</a:t>
            </a:r>
            <a:r>
              <a:rPr lang="el-GR" dirty="0"/>
              <a:t>)</a:t>
            </a:r>
          </a:p>
          <a:p>
            <a:r>
              <a:rPr lang="el-GR" dirty="0"/>
              <a:t>Να λύνετε </a:t>
            </a:r>
            <a:r>
              <a:rPr lang="el-GR" dirty="0" err="1"/>
              <a:t>ασκησεις</a:t>
            </a:r>
            <a:r>
              <a:rPr lang="el-GR" dirty="0"/>
              <a:t> με μέση ταχύτητα (</a:t>
            </a:r>
            <a:r>
              <a:rPr lang="el-GR" dirty="0" err="1">
                <a:solidFill>
                  <a:srgbClr val="FF0000"/>
                </a:solidFill>
              </a:rPr>
              <a:t>παραδειγμα</a:t>
            </a:r>
            <a:r>
              <a:rPr lang="el-GR" dirty="0">
                <a:solidFill>
                  <a:srgbClr val="FF0000"/>
                </a:solidFill>
              </a:rPr>
              <a:t> στην </a:t>
            </a:r>
            <a:r>
              <a:rPr lang="el-GR" dirty="0" err="1">
                <a:solidFill>
                  <a:srgbClr val="FF0000"/>
                </a:solidFill>
              </a:rPr>
              <a:t>επομενη</a:t>
            </a:r>
            <a:r>
              <a:rPr lang="el-GR" dirty="0">
                <a:solidFill>
                  <a:srgbClr val="FF0000"/>
                </a:solidFill>
              </a:rPr>
              <a:t> διαφάνεια</a:t>
            </a:r>
            <a:r>
              <a:rPr lang="el-GR" dirty="0"/>
              <a:t>)</a:t>
            </a:r>
          </a:p>
          <a:p>
            <a:r>
              <a:rPr lang="el-GR" dirty="0"/>
              <a:t>Να περνάτε από κίνηση (</a:t>
            </a:r>
            <a:r>
              <a:rPr lang="el-GR" dirty="0" err="1"/>
              <a:t>ορατη</a:t>
            </a:r>
            <a:r>
              <a:rPr lang="el-GR" dirty="0"/>
              <a:t> ή περιγραφή) σε διάγραμμα και από διάγραμμα σε περιγραφή ή θεατρική αναπαράσταση κίνησης (</a:t>
            </a:r>
            <a:r>
              <a:rPr lang="el-GR" dirty="0">
                <a:solidFill>
                  <a:srgbClr val="FF0000"/>
                </a:solidFill>
              </a:rPr>
              <a:t>στην </a:t>
            </a:r>
            <a:r>
              <a:rPr lang="el-GR" dirty="0" err="1">
                <a:solidFill>
                  <a:srgbClr val="FF0000"/>
                </a:solidFill>
              </a:rPr>
              <a:t>ταξη</a:t>
            </a:r>
            <a:r>
              <a:rPr lang="el-G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77235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Παραδειγμα</a:t>
            </a:r>
            <a:r>
              <a:rPr lang="el-GR" dirty="0"/>
              <a:t> </a:t>
            </a:r>
            <a:r>
              <a:rPr lang="el-GR" dirty="0" err="1"/>
              <a:t>ασκησης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err="1"/>
              <a:t>Παρακολουθειτε</a:t>
            </a:r>
            <a:r>
              <a:rPr lang="el-GR" dirty="0"/>
              <a:t> ένα </a:t>
            </a:r>
            <a:r>
              <a:rPr lang="el-GR" dirty="0" err="1"/>
              <a:t>οχημα</a:t>
            </a:r>
            <a:r>
              <a:rPr lang="el-GR" dirty="0"/>
              <a:t>. </a:t>
            </a:r>
            <a:r>
              <a:rPr lang="el-GR" dirty="0" err="1"/>
              <a:t>Εχετε</a:t>
            </a:r>
            <a:r>
              <a:rPr lang="el-GR" dirty="0"/>
              <a:t> αυτά τα διαθέσιμα στοιχεία. Μπορείτε να συμπεράνετε πού ίσως σταμάτησε το όχημα στη διαδρομή του;</a:t>
            </a:r>
          </a:p>
          <a:p>
            <a:r>
              <a:rPr lang="en-US" dirty="0">
                <a:hlinkClick r:id="rId2"/>
              </a:rPr>
              <a:t>https://eclass.uth.gr/modules/document/index.php?course=PRE_U_113&amp;openDir=/5eaea7c8tCLN</a:t>
            </a:r>
            <a:endParaRPr lang="en-US" dirty="0"/>
          </a:p>
          <a:p>
            <a:r>
              <a:rPr lang="el-GR" dirty="0"/>
              <a:t>Ή τρέχουμε με 120χιλ/</a:t>
            </a:r>
            <a:r>
              <a:rPr lang="el-GR" dirty="0" err="1"/>
              <a:t>ωρα</a:t>
            </a:r>
            <a:r>
              <a:rPr lang="el-GR" dirty="0"/>
              <a:t> προς μια </a:t>
            </a:r>
            <a:r>
              <a:rPr lang="el-GR" dirty="0" err="1"/>
              <a:t>πολη</a:t>
            </a:r>
            <a:r>
              <a:rPr lang="el-GR" dirty="0"/>
              <a:t> που απέχει 40 χιλ. Σε πόση ώρα θα την φτάσουμε;</a:t>
            </a:r>
          </a:p>
        </p:txBody>
      </p:sp>
    </p:spTree>
    <p:extLst>
      <p:ext uri="{BB962C8B-B14F-4D97-AF65-F5344CB8AC3E}">
        <p14:creationId xmlns:p14="http://schemas.microsoft.com/office/powerpoint/2010/main" val="2860873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718FF8-1B7A-9D16-587D-58960C73D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5235602-8CFD-FE81-F88A-E8D4D3162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6980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9EA4D0-7DBA-80EA-9EA9-E67A56897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Ταχυτητα</a:t>
            </a:r>
            <a:r>
              <a:rPr lang="el-GR" dirty="0"/>
              <a:t>-φορτική προίκα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F8E7BC1-6094-CCD4-F53B-B58D55DAA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Επιχείρημα (</a:t>
            </a:r>
            <a:r>
              <a:rPr lang="el-GR" dirty="0" err="1"/>
              <a:t>φυλαδιο</a:t>
            </a:r>
            <a:r>
              <a:rPr lang="el-G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27738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Ένα </a:t>
            </a:r>
            <a:r>
              <a:rPr lang="el-GR" dirty="0" err="1"/>
              <a:t>βλημα</a:t>
            </a:r>
            <a:r>
              <a:rPr lang="el-GR" dirty="0"/>
              <a:t> τρέχει </a:t>
            </a:r>
            <a:r>
              <a:rPr lang="el-GR" dirty="0" err="1"/>
              <a:t>διπλα</a:t>
            </a:r>
            <a:r>
              <a:rPr lang="el-GR" dirty="0"/>
              <a:t> μας. Μπορούμε να το πιάσουμε;</a:t>
            </a:r>
          </a:p>
          <a:p>
            <a:r>
              <a:rPr lang="el-GR" dirty="0"/>
              <a:t>Πετάμε ένα </a:t>
            </a:r>
            <a:r>
              <a:rPr lang="el-GR" dirty="0" err="1"/>
              <a:t>μπαλακι</a:t>
            </a:r>
            <a:r>
              <a:rPr lang="el-GR" dirty="0"/>
              <a:t> στο </a:t>
            </a:r>
            <a:r>
              <a:rPr lang="el-GR" dirty="0" err="1"/>
              <a:t>αυτοκινητο</a:t>
            </a:r>
            <a:r>
              <a:rPr lang="el-GR" dirty="0"/>
              <a:t>. Πού θα πέσει;</a:t>
            </a:r>
          </a:p>
          <a:p>
            <a:r>
              <a:rPr lang="el-GR" dirty="0" err="1"/>
              <a:t>Περπαταμε</a:t>
            </a:r>
            <a:r>
              <a:rPr lang="el-GR" dirty="0"/>
              <a:t> και μας πέφτει ένα </a:t>
            </a:r>
            <a:r>
              <a:rPr lang="el-GR" dirty="0" err="1"/>
              <a:t>αντικειμενο</a:t>
            </a:r>
            <a:r>
              <a:rPr lang="el-GR" dirty="0"/>
              <a:t>. Που θα πέσει;</a:t>
            </a:r>
          </a:p>
          <a:p>
            <a:r>
              <a:rPr lang="el-GR" dirty="0"/>
              <a:t>Ένα </a:t>
            </a:r>
            <a:r>
              <a:rPr lang="el-GR" dirty="0" err="1"/>
              <a:t>ιστιοφορο</a:t>
            </a:r>
            <a:r>
              <a:rPr lang="el-GR" dirty="0"/>
              <a:t> </a:t>
            </a:r>
            <a:r>
              <a:rPr lang="el-GR" dirty="0" err="1"/>
              <a:t>ταξιδευτει</a:t>
            </a:r>
            <a:r>
              <a:rPr lang="el-GR" dirty="0"/>
              <a:t> με </a:t>
            </a:r>
            <a:r>
              <a:rPr lang="el-GR" dirty="0" err="1"/>
              <a:t>σταθερη</a:t>
            </a:r>
            <a:r>
              <a:rPr lang="el-GR" dirty="0"/>
              <a:t> </a:t>
            </a:r>
            <a:r>
              <a:rPr lang="el-GR" dirty="0" err="1"/>
              <a:t>ταχυτητα</a:t>
            </a:r>
            <a:r>
              <a:rPr lang="el-GR" dirty="0"/>
              <a:t>. </a:t>
            </a:r>
            <a:r>
              <a:rPr lang="el-GR" dirty="0" err="1"/>
              <a:t>Κατι</a:t>
            </a:r>
            <a:r>
              <a:rPr lang="el-GR" dirty="0"/>
              <a:t> πέφτει από το κατάρτι. Πού θα πέσει;</a:t>
            </a: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Κάθε </a:t>
            </a:r>
            <a:r>
              <a:rPr lang="el-GR" dirty="0" err="1">
                <a:solidFill>
                  <a:srgbClr val="FF0000"/>
                </a:solidFill>
              </a:rPr>
              <a:t>κομματι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 err="1">
                <a:solidFill>
                  <a:srgbClr val="FF0000"/>
                </a:solidFill>
              </a:rPr>
              <a:t>εχει</a:t>
            </a:r>
            <a:r>
              <a:rPr lang="el-GR" dirty="0">
                <a:solidFill>
                  <a:srgbClr val="FF0000"/>
                </a:solidFill>
              </a:rPr>
              <a:t> τη </a:t>
            </a:r>
            <a:r>
              <a:rPr lang="el-GR" dirty="0" err="1">
                <a:solidFill>
                  <a:srgbClr val="FF0000"/>
                </a:solidFill>
              </a:rPr>
              <a:t>δικη</a:t>
            </a:r>
            <a:r>
              <a:rPr lang="el-GR" dirty="0">
                <a:solidFill>
                  <a:srgbClr val="FF0000"/>
                </a:solidFill>
              </a:rPr>
              <a:t> του </a:t>
            </a:r>
            <a:r>
              <a:rPr lang="el-GR" dirty="0" err="1">
                <a:solidFill>
                  <a:srgbClr val="FF0000"/>
                </a:solidFill>
              </a:rPr>
              <a:t>κινηση</a:t>
            </a:r>
            <a:r>
              <a:rPr lang="el-GR" dirty="0">
                <a:solidFill>
                  <a:srgbClr val="FF0000"/>
                </a:solidFill>
              </a:rPr>
              <a:t>. </a:t>
            </a:r>
            <a:r>
              <a:rPr lang="en-US" dirty="0"/>
              <a:t>https://www.youtube.com/watch?v=Cy70G3iB22o</a:t>
            </a:r>
            <a:endParaRPr lang="el-GR" dirty="0"/>
          </a:p>
          <a:p>
            <a:pPr marL="0" indent="0">
              <a:buNone/>
            </a:pPr>
            <a:endParaRPr lang="el-GR" dirty="0">
              <a:solidFill>
                <a:srgbClr val="FF0000"/>
              </a:solidFill>
            </a:endParaRPr>
          </a:p>
          <a:p>
            <a:r>
              <a:rPr lang="el-GR" dirty="0" err="1"/>
              <a:t>Ασκηση</a:t>
            </a:r>
            <a:r>
              <a:rPr lang="el-GR" dirty="0"/>
              <a:t> ψυχολογικής παρατήρησης: </a:t>
            </a:r>
            <a:r>
              <a:rPr lang="el-GR" b="1" dirty="0" err="1">
                <a:solidFill>
                  <a:srgbClr val="00B0F0"/>
                </a:solidFill>
              </a:rPr>
              <a:t>Γιατι</a:t>
            </a:r>
            <a:r>
              <a:rPr lang="el-GR" b="1" dirty="0">
                <a:solidFill>
                  <a:srgbClr val="00B0F0"/>
                </a:solidFill>
              </a:rPr>
              <a:t> είναι </a:t>
            </a:r>
            <a:r>
              <a:rPr lang="el-GR" b="1" dirty="0" err="1">
                <a:solidFill>
                  <a:srgbClr val="00B0F0"/>
                </a:solidFill>
              </a:rPr>
              <a:t>τοσο</a:t>
            </a:r>
            <a:r>
              <a:rPr lang="el-GR" b="1" dirty="0">
                <a:solidFill>
                  <a:srgbClr val="00B0F0"/>
                </a:solidFill>
              </a:rPr>
              <a:t> </a:t>
            </a:r>
            <a:r>
              <a:rPr lang="el-GR" b="1" dirty="0" err="1">
                <a:solidFill>
                  <a:srgbClr val="00B0F0"/>
                </a:solidFill>
              </a:rPr>
              <a:t>πειστικο</a:t>
            </a:r>
            <a:r>
              <a:rPr lang="el-GR" b="1" dirty="0">
                <a:solidFill>
                  <a:srgbClr val="00B0F0"/>
                </a:solidFill>
              </a:rPr>
              <a:t> το </a:t>
            </a:r>
            <a:r>
              <a:rPr lang="el-GR" b="1" dirty="0" err="1">
                <a:solidFill>
                  <a:srgbClr val="00B0F0"/>
                </a:solidFill>
              </a:rPr>
              <a:t>αισθημα</a:t>
            </a:r>
            <a:r>
              <a:rPr lang="el-GR" b="1" dirty="0">
                <a:solidFill>
                  <a:srgbClr val="00B0F0"/>
                </a:solidFill>
              </a:rPr>
              <a:t> του </a:t>
            </a:r>
            <a:r>
              <a:rPr lang="el-GR" b="1" dirty="0" err="1">
                <a:solidFill>
                  <a:srgbClr val="00B0F0"/>
                </a:solidFill>
              </a:rPr>
              <a:t>ανοικειν</a:t>
            </a:r>
            <a:r>
              <a:rPr lang="el-GR" b="1" dirty="0">
                <a:solidFill>
                  <a:srgbClr val="00B0F0"/>
                </a:solidFill>
              </a:rPr>
              <a:t>;</a:t>
            </a:r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Νοητικά πειράματα</a:t>
            </a:r>
          </a:p>
        </p:txBody>
      </p:sp>
    </p:spTree>
    <p:extLst>
      <p:ext uri="{BB962C8B-B14F-4D97-AF65-F5344CB8AC3E}">
        <p14:creationId xmlns:p14="http://schemas.microsoft.com/office/powerpoint/2010/main" val="2569473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98C4-C132-4CF9-A7DB-D38CAFDF0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Δυναμη</a:t>
            </a:r>
            <a:r>
              <a:rPr lang="el-GR" dirty="0"/>
              <a:t> που </a:t>
            </a:r>
            <a:r>
              <a:rPr lang="el-GR" dirty="0" err="1"/>
              <a:t>κινει</a:t>
            </a:r>
            <a:r>
              <a:rPr lang="el-GR" dirty="0"/>
              <a:t> και </a:t>
            </a:r>
            <a:r>
              <a:rPr lang="el-GR" dirty="0" err="1"/>
              <a:t>δυναμη</a:t>
            </a:r>
            <a:r>
              <a:rPr lang="el-GR" dirty="0"/>
              <a:t> που σταματά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548CD-5345-4C4F-B284-FD9F29AD0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https://www.youtube.com/watch?v=TFZkHVCnuGU</a:t>
            </a:r>
          </a:p>
          <a:p>
            <a:endParaRPr lang="el-GR" dirty="0"/>
          </a:p>
          <a:p>
            <a:r>
              <a:rPr lang="en-US" dirty="0"/>
              <a:t>https://phet.colorado.edu/el/simulation/forces-and-motion-basics</a:t>
            </a:r>
          </a:p>
          <a:p>
            <a:r>
              <a:rPr lang="el-GR" dirty="0"/>
              <a:t>Σπρωξίματα και Τραβήγματα</a:t>
            </a:r>
          </a:p>
          <a:p>
            <a:endParaRPr lang="el-GR" dirty="0"/>
          </a:p>
          <a:p>
            <a:r>
              <a:rPr lang="el-GR" dirty="0">
                <a:solidFill>
                  <a:srgbClr val="FF0000"/>
                </a:solidFill>
              </a:rPr>
              <a:t>Τι περιπτώσεις </a:t>
            </a:r>
            <a:r>
              <a:rPr lang="el-GR" dirty="0" err="1">
                <a:solidFill>
                  <a:srgbClr val="FF0000"/>
                </a:solidFill>
              </a:rPr>
              <a:t>οπου</a:t>
            </a:r>
            <a:r>
              <a:rPr lang="el-GR" dirty="0">
                <a:solidFill>
                  <a:srgbClr val="FF0000"/>
                </a:solidFill>
              </a:rPr>
              <a:t> ταιριάζει η </a:t>
            </a:r>
            <a:r>
              <a:rPr lang="el-GR" dirty="0" err="1">
                <a:solidFill>
                  <a:srgbClr val="FF0000"/>
                </a:solidFill>
              </a:rPr>
              <a:t>χρηση</a:t>
            </a:r>
            <a:r>
              <a:rPr lang="el-GR" dirty="0">
                <a:solidFill>
                  <a:srgbClr val="FF0000"/>
                </a:solidFill>
              </a:rPr>
              <a:t> της </a:t>
            </a:r>
            <a:r>
              <a:rPr lang="el-GR" dirty="0" err="1">
                <a:solidFill>
                  <a:srgbClr val="FF0000"/>
                </a:solidFill>
              </a:rPr>
              <a:t>λεξης</a:t>
            </a:r>
            <a:r>
              <a:rPr lang="el-GR" dirty="0">
                <a:solidFill>
                  <a:srgbClr val="FF0000"/>
                </a:solidFill>
              </a:rPr>
              <a:t> «</a:t>
            </a:r>
            <a:r>
              <a:rPr lang="el-GR" dirty="0" err="1">
                <a:solidFill>
                  <a:srgbClr val="FF0000"/>
                </a:solidFill>
              </a:rPr>
              <a:t>Δυναμη</a:t>
            </a:r>
            <a:r>
              <a:rPr lang="el-GR" dirty="0">
                <a:solidFill>
                  <a:srgbClr val="FF0000"/>
                </a:solidFill>
              </a:rPr>
              <a:t>» </a:t>
            </a:r>
            <a:r>
              <a:rPr lang="el-GR" dirty="0" err="1">
                <a:solidFill>
                  <a:srgbClr val="FF0000"/>
                </a:solidFill>
              </a:rPr>
              <a:t>νοιωθετε</a:t>
            </a:r>
            <a:r>
              <a:rPr lang="el-GR" dirty="0">
                <a:solidFill>
                  <a:srgbClr val="FF0000"/>
                </a:solidFill>
              </a:rPr>
              <a:t> να </a:t>
            </a:r>
            <a:r>
              <a:rPr lang="el-GR" dirty="0" err="1">
                <a:solidFill>
                  <a:srgbClr val="FF0000"/>
                </a:solidFill>
              </a:rPr>
              <a:t>λειπουν</a:t>
            </a:r>
            <a:r>
              <a:rPr lang="el-GR" dirty="0">
                <a:solidFill>
                  <a:srgbClr val="FF0000"/>
                </a:solidFill>
              </a:rPr>
              <a:t>;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9846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46F4FC-9B44-C79A-1473-7176789AB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894D64E-0E67-BB44-F0C3-B89342063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 η δύναμη ΔΕΝ είναι αναγκαία για να κινηθεί κάτι, τότε η δύναμη έχει </a:t>
            </a:r>
            <a:r>
              <a:rPr lang="el-GR" dirty="0" err="1"/>
              <a:t>κατι</a:t>
            </a:r>
            <a:r>
              <a:rPr lang="el-GR" dirty="0"/>
              <a:t> να κάνει με την κίνηση;</a:t>
            </a:r>
          </a:p>
          <a:p>
            <a:r>
              <a:rPr lang="el-GR" dirty="0">
                <a:solidFill>
                  <a:srgbClr val="FF0000"/>
                </a:solidFill>
              </a:rPr>
              <a:t>Δεν είναι παράλογο να λέμε ότι η δύναμη ΔΕΝ έχει να </a:t>
            </a:r>
            <a:r>
              <a:rPr lang="el-GR" dirty="0" err="1">
                <a:solidFill>
                  <a:srgbClr val="FF0000"/>
                </a:solidFill>
              </a:rPr>
              <a:t>κανει</a:t>
            </a:r>
            <a:r>
              <a:rPr lang="el-GR" dirty="0">
                <a:solidFill>
                  <a:srgbClr val="FF0000"/>
                </a:solidFill>
              </a:rPr>
              <a:t> κάτι με την κίνηση;</a:t>
            </a:r>
          </a:p>
        </p:txBody>
      </p:sp>
    </p:spTree>
    <p:extLst>
      <p:ext uri="{BB962C8B-B14F-4D97-AF65-F5344CB8AC3E}">
        <p14:creationId xmlns:p14="http://schemas.microsoft.com/office/powerpoint/2010/main" val="852152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Τι </a:t>
            </a:r>
            <a:r>
              <a:rPr lang="el-GR" dirty="0" err="1"/>
              <a:t>μπορει</a:t>
            </a:r>
            <a:r>
              <a:rPr lang="el-GR" dirty="0"/>
              <a:t> να είναι η «</a:t>
            </a:r>
            <a:r>
              <a:rPr lang="el-GR" dirty="0" err="1"/>
              <a:t>δυναμη</a:t>
            </a:r>
            <a:r>
              <a:rPr lang="el-GR" dirty="0"/>
              <a:t>;» για τους Φυσικούς;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48" y="1554076"/>
            <a:ext cx="744569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00037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11" y="4688582"/>
            <a:ext cx="2480536" cy="216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98915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7537</TotalTime>
  <Words>791</Words>
  <Application>Microsoft Office PowerPoint</Application>
  <PresentationFormat>Προβολή στην οθόνη (4:3)</PresentationFormat>
  <Paragraphs>82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0" baseType="lpstr">
      <vt:lpstr>Arial</vt:lpstr>
      <vt:lpstr>Calibri</vt:lpstr>
      <vt:lpstr>Θέμα του Office</vt:lpstr>
      <vt:lpstr>ΒΑΣΙΚΕΣ ΕΝΟΙΕΣ ΦΥΣΙΚΩΝ ΕΠΙΣΤΗΜΩΝ</vt:lpstr>
      <vt:lpstr>Τι θελω να μπορειτε να κάνετε;</vt:lpstr>
      <vt:lpstr>Παραδειγμα ασκησης</vt:lpstr>
      <vt:lpstr>Παρουσίαση του PowerPoint</vt:lpstr>
      <vt:lpstr>Ταχυτητα-φορτική προίκα</vt:lpstr>
      <vt:lpstr> </vt:lpstr>
      <vt:lpstr>Δυναμη που κινει και δυναμη που σταματά</vt:lpstr>
      <vt:lpstr>Παρουσίαση του PowerPoint</vt:lpstr>
      <vt:lpstr>Τι μπορει να είναι η «δυναμη;» για τους Φυσικούς;</vt:lpstr>
      <vt:lpstr>Που υπάρχει «δύναμη» (κατά τους Φυσικούς); </vt:lpstr>
      <vt:lpstr>ΥΠΑΡΧΟΥΝ ΔΥΟ ΜΕΓΑΛΕΣ ΚΑΤΗΓΟΡΙΕΣ ΔΥΝΑΜΕΩΝ ΚΑΙ ΛΕΙΠΕΙ ΜΙΑ ΤΡΙΤΗ (τουλαχιστον)</vt:lpstr>
      <vt:lpstr>Δυναμη Φ και ΔυναμηΚ</vt:lpstr>
      <vt:lpstr>Παρουσίαση του PowerPoint</vt:lpstr>
      <vt:lpstr>Απλες μηχανες </vt:lpstr>
      <vt:lpstr>Μια απλη μηχανή με πίεση</vt:lpstr>
      <vt:lpstr>Καθημερινη πιεση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ΒΑΣΙΚΕΣ ΕΝΟΙΕΣ ΦΥΣΙΚΩΝ ΕΠΙΣΤΗΜΩΝ</dc:title>
  <dc:creator>ΠΤΔΕ</dc:creator>
  <cp:lastModifiedBy>Βασιλης Κολλιας</cp:lastModifiedBy>
  <cp:revision>403</cp:revision>
  <cp:lastPrinted>2020-12-11T11:35:15Z</cp:lastPrinted>
  <dcterms:created xsi:type="dcterms:W3CDTF">2020-09-21T06:35:47Z</dcterms:created>
  <dcterms:modified xsi:type="dcterms:W3CDTF">2022-11-07T07:31:20Z</dcterms:modified>
</cp:coreProperties>
</file>