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70" r:id="rId3"/>
    <p:sldId id="269" r:id="rId4"/>
    <p:sldId id="268" r:id="rId5"/>
    <p:sldId id="267" r:id="rId6"/>
    <p:sldId id="266" r:id="rId7"/>
    <p:sldId id="265" r:id="rId8"/>
    <p:sldId id="264" r:id="rId9"/>
    <p:sldId id="263" r:id="rId10"/>
    <p:sldId id="262" r:id="rId11"/>
    <p:sldId id="259"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B8DF78-0A79-4D35-A2DB-9D2D557F447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43ECB378-AF9D-40AB-9FD1-A8CE3A5357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03604CA-0443-4B94-8A4D-530115FDB7A0}"/>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89C79A2E-346B-48F6-989A-A4862AB4D00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62732BBA-1330-43D5-A4B4-64F4C74FE41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2161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DC1304-79E7-413C-8723-A12DAE4DBBD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54E0716-3E33-43FD-9728-F89D1982E43A}"/>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47A2AD9A-872F-49E7-A0D8-C94553586CA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32E9FC82-C2DE-4CC7-A838-6F25E19765F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2A3DA681-CDCD-474D-9372-A92F6660AC6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01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6EE8BC7-7A99-4C95-8866-9B9A4E5F765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73882E8-7A88-4924-BC0D-E65ADC08869F}"/>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835751C6-CF32-498D-9442-685C20E9DE4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B6320C7E-32B1-4912-BC61-A06C2832CC6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E06AA78E-BADA-4D48-8067-6DF711C2789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33412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171E3A-0C6F-4B85-898A-1DB649657F5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241DDE3-DE96-4532-AD1C-A544D2350581}"/>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72FE553D-3161-4091-8433-57907218921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50C1CAFB-18CB-4442-AD9D-5268FCC4E56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1FD7C4BD-E63E-485B-BE16-91FEA3872E9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7049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6D6FC4-6CF8-4FDA-A973-E1FE1A0532F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B9E26EC-B0DB-41D8-BB97-3D6731B9F0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1BD5EA04-1943-496D-B80C-B83D766A40EC}"/>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24411554-255F-4777-B2EF-98715BE0D5A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452B9B6A-524F-4827-B9C1-9B6E6C36805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32245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AC1B74-0495-440C-B4BA-5106093BA4F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E24C5E0-4B47-43AC-88F9-6ED80474585E}"/>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id="{C67E0863-85D7-4554-9268-4849D2758492}"/>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id="{D1856E43-9C18-4A21-81A6-233F99617817}"/>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5EF7285D-90B6-42A3-93AD-38CDFF09B35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FE693D30-7C88-4D9D-B206-A5A2682D7CC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2610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E2BBA1-B7EE-46E4-89E8-778C6368E43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A56D817-074B-4824-B69A-49D66B5710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7BA0DC51-374E-42F5-9E17-E8070900EC9C}"/>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id="{A9910076-2783-4955-BDCB-8109E72583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DB14F07D-6726-4850-987B-507626D08C32}"/>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id="{CBA74974-DFDD-446B-A48B-75ED971644B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Θέση υποσέλιδου 7">
            <a:extLst>
              <a:ext uri="{FF2B5EF4-FFF2-40B4-BE49-F238E27FC236}">
                <a16:creationId xmlns:a16="http://schemas.microsoft.com/office/drawing/2014/main" id="{30566C58-E4C1-42D8-9DB2-7239721E7FC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Θέση αριθμού διαφάνειας 8">
            <a:extLst>
              <a:ext uri="{FF2B5EF4-FFF2-40B4-BE49-F238E27FC236}">
                <a16:creationId xmlns:a16="http://schemas.microsoft.com/office/drawing/2014/main" id="{F2F10914-3E82-4AA6-BB9E-DD5AD2B62CC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9331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A1673F-035B-4F2D-893B-DAB56101660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3D02F0F2-46BF-408D-9C33-3FB4845E68E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Θέση υποσέλιδου 3">
            <a:extLst>
              <a:ext uri="{FF2B5EF4-FFF2-40B4-BE49-F238E27FC236}">
                <a16:creationId xmlns:a16="http://schemas.microsoft.com/office/drawing/2014/main" id="{17DF5074-96EB-420E-B4F7-98323ECF8772}"/>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αριθμού διαφάνειας 4">
            <a:extLst>
              <a:ext uri="{FF2B5EF4-FFF2-40B4-BE49-F238E27FC236}">
                <a16:creationId xmlns:a16="http://schemas.microsoft.com/office/drawing/2014/main" id="{D547792E-ED5D-4349-AFAC-24AD4C46B5A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4914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A616DE6-3943-4012-B8ED-D5204942AA2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Θέση υποσέλιδου 2">
            <a:extLst>
              <a:ext uri="{FF2B5EF4-FFF2-40B4-BE49-F238E27FC236}">
                <a16:creationId xmlns:a16="http://schemas.microsoft.com/office/drawing/2014/main" id="{D7D2CD8B-408E-48AF-979A-E61EEF6F15F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Θέση αριθμού διαφάνειας 3">
            <a:extLst>
              <a:ext uri="{FF2B5EF4-FFF2-40B4-BE49-F238E27FC236}">
                <a16:creationId xmlns:a16="http://schemas.microsoft.com/office/drawing/2014/main" id="{A366FB47-0121-4186-8558-D43B956A9BA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79292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249A27-3231-46D2-8820-C7625CE11B8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F3432E7-7DC3-4ED6-A256-086C5E85DF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id="{BBC17859-3A39-49EB-9661-8A7AF0B7D0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345F8D76-AF26-4A05-A843-85F82E075D2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FF481B99-7058-44C7-99CE-5B900A1420D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4DD8E122-C569-42BF-9AE1-369A3A4D3D8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6503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D7A300-2262-4F8C-925C-780171E74DF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EEC025A8-BD91-4DAC-9472-7C8EE4F4FD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89C30E9-2D0C-4A82-80A4-9EDB996C84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A909EA5E-F7D3-4BB8-BBBF-559CE2A3CB7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BC445847-552A-4A67-B4AD-779113B14569}"/>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C536AD67-A11B-4F57-9C47-5158959E73E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8281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F98216A-7D4D-4F38-842A-193D154591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DC34F6E-E1C0-4A9F-9153-44ABAD202A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CA28487A-0CD7-4E13-84A4-4D534026A2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99E7F4B8-7C64-4AD2-8995-27C7C5F3AA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3E6B3DFC-254B-4C32-8608-BD9C21275B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735074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665017"/>
          </a:xfrm>
          <a:solidFill>
            <a:srgbClr val="FFC000"/>
          </a:solidFill>
        </p:spPr>
        <p:txBody>
          <a:bodyPr>
            <a:normAutofit/>
          </a:bodyPr>
          <a:lstStyle/>
          <a:p>
            <a:pPr algn="ctr"/>
            <a:r>
              <a:rPr lang="el-GR" sz="3600" b="1" dirty="0">
                <a:solidFill>
                  <a:srgbClr val="00B050"/>
                </a:solidFill>
                <a:effectLst>
                  <a:outerShdw blurRad="38100" dist="38100" dir="2700000" algn="tl">
                    <a:srgbClr val="000000">
                      <a:alpha val="43137"/>
                    </a:srgbClr>
                  </a:outerShdw>
                </a:effectLst>
              </a:rPr>
              <a:t>Εφαρμογή της Κυκλικής Οικονομίας στους τομείς της παραγωγής</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r>
              <a:rPr lang="el-GR" sz="4000" b="1" i="1" dirty="0" smtClean="0">
                <a:latin typeface="Calibri" panose="020F0502020204030204" pitchFamily="34" charset="0"/>
                <a:ea typeface="Times New Roman" panose="02020603050405020304" pitchFamily="18" charset="0"/>
                <a:cs typeface="Times New Roman" panose="02020603050405020304" pitchFamily="18" charset="0"/>
              </a:rPr>
              <a:t>Η </a:t>
            </a:r>
            <a:r>
              <a:rPr lang="el-GR" sz="4000" b="1" i="1" dirty="0">
                <a:latin typeface="Calibri" panose="020F0502020204030204" pitchFamily="34" charset="0"/>
                <a:ea typeface="Times New Roman" panose="02020603050405020304" pitchFamily="18" charset="0"/>
                <a:cs typeface="Times New Roman" panose="02020603050405020304" pitchFamily="18" charset="0"/>
              </a:rPr>
              <a:t>υιοθέτηση ενός προγράμματος κυκλικής οικονομίας συνεπάγεται ότι μια εταιρεία εφαρμόζει διαφορετικές στρατηγικές για τη βελτίωση της κυκλικότητας του παραγωγικού της συστήματος και συνεργάζεται επίσης με άλλες εταιρείες της εφοδιαστικής αλυσίδας για την επίτευξη ενός πιο αποτελεσματικού κυκλικού προτύπου </a:t>
            </a:r>
            <a:endParaRPr lang="en-US" sz="40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1442629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Οι "</a:t>
            </a:r>
            <a:r>
              <a:rPr lang="el-GR" b="1" i="1" u="sng"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οδοκαθαριστές</a:t>
            </a:r>
            <a:r>
              <a:rPr lang="el-GR" b="1" i="1" dirty="0">
                <a:latin typeface="Calibri" panose="020F0502020204030204" pitchFamily="34" charset="0"/>
                <a:ea typeface="Times New Roman" panose="02020603050405020304" pitchFamily="18" charset="0"/>
                <a:cs typeface="Times New Roman" panose="02020603050405020304" pitchFamily="18" charset="0"/>
              </a:rPr>
              <a:t>" </a:t>
            </a:r>
            <a:r>
              <a:rPr lang="el-GR" b="1" i="1" u="sng" dirty="0">
                <a:latin typeface="Calibri" panose="020F0502020204030204" pitchFamily="34" charset="0"/>
                <a:ea typeface="Times New Roman" panose="02020603050405020304" pitchFamily="18" charset="0"/>
                <a:cs typeface="Times New Roman" panose="02020603050405020304" pitchFamily="18" charset="0"/>
              </a:rPr>
              <a:t>συλλέγουν</a:t>
            </a:r>
            <a:r>
              <a:rPr lang="el-GR" b="1" i="1" dirty="0">
                <a:latin typeface="Calibri" panose="020F0502020204030204" pitchFamily="34" charset="0"/>
                <a:ea typeface="Times New Roman" panose="02020603050405020304" pitchFamily="18" charset="0"/>
                <a:cs typeface="Times New Roman" panose="02020603050405020304" pitchFamily="18" charset="0"/>
              </a:rPr>
              <a:t> τα απόβλητα - πόρους επιτόπου, εντός των εταιρειών ή σε άλλα σημεία της αλυσίδας συλλογής - απόθεσης και τα αναδιανέμουν στο σύστημα σε εταιρείες που μπορούν να επαναχρησιμοποιήσουν ή να ανακυκλώσουν τέτοια υλικά διευκολύνοντας την εργασία τους. Μετά τη συλλογή των αποβλήτων - πόρων, ορισμένοι από τους "οδοκαθαριστές" τα </a:t>
            </a:r>
            <a:r>
              <a:rPr lang="el-GR" b="1" i="1" u="sng" dirty="0">
                <a:latin typeface="Calibri" panose="020F0502020204030204" pitchFamily="34" charset="0"/>
                <a:ea typeface="Times New Roman" panose="02020603050405020304" pitchFamily="18" charset="0"/>
                <a:cs typeface="Times New Roman" panose="02020603050405020304" pitchFamily="18" charset="0"/>
              </a:rPr>
              <a:t>αποσυναρμολογούν</a:t>
            </a:r>
            <a:r>
              <a:rPr lang="el-GR" b="1" i="1" dirty="0">
                <a:latin typeface="Calibri" panose="020F0502020204030204" pitchFamily="34" charset="0"/>
                <a:ea typeface="Times New Roman" panose="02020603050405020304" pitchFamily="18" charset="0"/>
                <a:cs typeface="Times New Roman" panose="02020603050405020304" pitchFamily="18" charset="0"/>
              </a:rPr>
              <a:t>, τα </a:t>
            </a:r>
            <a:r>
              <a:rPr lang="el-GR" b="1" i="1" u="sng" dirty="0">
                <a:latin typeface="Calibri" panose="020F0502020204030204" pitchFamily="34" charset="0"/>
                <a:ea typeface="Times New Roman" panose="02020603050405020304" pitchFamily="18" charset="0"/>
                <a:cs typeface="Times New Roman" panose="02020603050405020304" pitchFamily="18" charset="0"/>
              </a:rPr>
              <a:t>διαλέγουν</a:t>
            </a:r>
            <a:r>
              <a:rPr lang="el-GR" b="1" i="1" dirty="0">
                <a:latin typeface="Calibri" panose="020F0502020204030204" pitchFamily="34" charset="0"/>
                <a:ea typeface="Times New Roman" panose="02020603050405020304" pitchFamily="18" charset="0"/>
                <a:cs typeface="Times New Roman" panose="02020603050405020304" pitchFamily="18" charset="0"/>
              </a:rPr>
              <a:t> και τα μεταφέρουν στους "αποσυνθέτες", σε μορφή που είναι εύκολα διαχειρίσιμη, να τα επεξεργαστούν</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Οι "</a:t>
            </a:r>
            <a:r>
              <a:rPr lang="el-GR" b="1" i="1" u="sng"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αποσυνθέτες</a:t>
            </a:r>
            <a:r>
              <a:rPr lang="el-GR" b="1" i="1" dirty="0">
                <a:latin typeface="Calibri" panose="020F0502020204030204" pitchFamily="34" charset="0"/>
                <a:ea typeface="Times New Roman" panose="02020603050405020304" pitchFamily="18" charset="0"/>
                <a:cs typeface="Times New Roman" panose="02020603050405020304" pitchFamily="18" charset="0"/>
              </a:rPr>
              <a:t>" με τη σειρά τους </a:t>
            </a:r>
            <a:r>
              <a:rPr lang="el-GR" b="1" i="1" u="sng" dirty="0">
                <a:latin typeface="Calibri" panose="020F0502020204030204" pitchFamily="34" charset="0"/>
                <a:ea typeface="Times New Roman" panose="02020603050405020304" pitchFamily="18" charset="0"/>
                <a:cs typeface="Times New Roman" panose="02020603050405020304" pitchFamily="18" charset="0"/>
              </a:rPr>
              <a:t>μετατρέπουν ή ανακυκλώνουν</a:t>
            </a:r>
            <a:r>
              <a:rPr lang="el-GR" b="1" i="1" dirty="0">
                <a:latin typeface="Calibri" panose="020F0502020204030204" pitchFamily="34" charset="0"/>
                <a:ea typeface="Times New Roman" panose="02020603050405020304" pitchFamily="18" charset="0"/>
                <a:cs typeface="Times New Roman" panose="02020603050405020304" pitchFamily="18" charset="0"/>
              </a:rPr>
              <a:t> τα απόβλητα - πόρους σε νέα  υλικά ή κλάσματα των ίδιων ροών εισόδου για τις οποίες είχαν αρχικά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σχεδιαστεί.</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Οι "</a:t>
            </a:r>
            <a:r>
              <a:rPr lang="el-GR" b="1" i="1" u="sng"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οδοκαθαριστέ</a:t>
            </a:r>
            <a:r>
              <a:rPr lang="el-GR" b="1" i="1" dirty="0">
                <a:latin typeface="Calibri" panose="020F0502020204030204" pitchFamily="34" charset="0"/>
                <a:ea typeface="Times New Roman" panose="02020603050405020304" pitchFamily="18" charset="0"/>
                <a:cs typeface="Times New Roman" panose="02020603050405020304" pitchFamily="18" charset="0"/>
              </a:rPr>
              <a:t>ς" και οι "</a:t>
            </a:r>
            <a:r>
              <a:rPr lang="el-GR" b="1" i="1" u="sng"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αποσυνθέτες</a:t>
            </a:r>
            <a:r>
              <a:rPr lang="el-GR" b="1" i="1" dirty="0">
                <a:latin typeface="Calibri" panose="020F0502020204030204" pitchFamily="34" charset="0"/>
                <a:ea typeface="Times New Roman" panose="02020603050405020304" pitchFamily="18" charset="0"/>
                <a:cs typeface="Times New Roman" panose="02020603050405020304" pitchFamily="18" charset="0"/>
              </a:rPr>
              <a:t>" ταξινομούνται περαιτέρω ως ειδικευμένοι ή γενικοί, σύμφωνα με την ειδικότητά τους για να διαχειριστούν μόνο έναν τύπο ή περισσότερους τύπους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υλικών.</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Η Κυκλική Οικονομία στη διαχείριση των αποβλήτων</a:t>
            </a:r>
            <a:endParaRPr lang="el-GR" sz="4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31675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665017"/>
          </a:xfrm>
          <a:solidFill>
            <a:srgbClr val="FFC000"/>
          </a:solidFill>
        </p:spPr>
        <p:txBody>
          <a:bodyPr>
            <a:normAutofit fontScale="90000"/>
          </a:bodyPr>
          <a:lstStyle/>
          <a:p>
            <a:pPr algn="ct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86351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marL="0" indent="0" algn="just">
              <a:buNone/>
            </a:pPr>
            <a:r>
              <a:rPr lang="el-GR" b="1" i="1" u="sng"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Στρατηγικές</a:t>
            </a:r>
            <a:r>
              <a:rPr lang="el-GR" b="1" i="1" dirty="0">
                <a:latin typeface="Calibri" panose="020F0502020204030204" pitchFamily="34" charset="0"/>
                <a:ea typeface="Times New Roman" panose="02020603050405020304" pitchFamily="18" charset="0"/>
                <a:cs typeface="Times New Roman" panose="02020603050405020304" pitchFamily="18" charset="0"/>
              </a:rPr>
              <a:t>,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προπαρασκευαστικές </a:t>
            </a:r>
            <a:r>
              <a:rPr lang="el-GR" b="1" i="1" dirty="0">
                <a:latin typeface="Calibri" panose="020F0502020204030204" pitchFamily="34" charset="0"/>
                <a:ea typeface="Times New Roman" panose="02020603050405020304" pitchFamily="18" charset="0"/>
                <a:cs typeface="Times New Roman" panose="02020603050405020304" pitchFamily="18" charset="0"/>
              </a:rPr>
              <a:t>προς την κατεύθυνση της Κυκλικής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Οικονομίας:</a:t>
            </a: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Οικολογικός </a:t>
            </a:r>
            <a:r>
              <a:rPr lang="el-GR" b="1" i="1" dirty="0">
                <a:latin typeface="Calibri" panose="020F0502020204030204" pitchFamily="34" charset="0"/>
                <a:ea typeface="Times New Roman" panose="02020603050405020304" pitchFamily="18" charset="0"/>
                <a:cs typeface="Times New Roman" panose="02020603050405020304" pitchFamily="18" charset="0"/>
              </a:rPr>
              <a:t>ή πράσινος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σχεδιασμός</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Περιβαλλοντικός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Σχεδιασμός</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Καθαρότερη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Παραγωγή</a:t>
            </a:r>
          </a:p>
          <a:p>
            <a:pPr marL="0" indent="0" algn="just">
              <a:buNone/>
            </a:pP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r>
              <a:rPr lang="el-GR" b="1" i="1" dirty="0">
                <a:latin typeface="Calibri" panose="020F0502020204030204" pitchFamily="34" charset="0"/>
                <a:ea typeface="Times New Roman" panose="02020603050405020304" pitchFamily="18" charset="0"/>
                <a:cs typeface="Times New Roman" panose="02020603050405020304" pitchFamily="18" charset="0"/>
              </a:rPr>
              <a:t>Ο σχεδιασμός για το περιβάλλον και την καθαρότερη παραγωγή συνδέονται στενά μεταξύ τους. Στην πραγματικότητα, η </a:t>
            </a:r>
            <a:r>
              <a:rPr lang="el-GR" b="1" i="1" u="sng"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καθαρότερη παραγωγή </a:t>
            </a:r>
            <a:r>
              <a:rPr lang="el-GR" b="1" i="1" dirty="0">
                <a:latin typeface="Calibri" panose="020F0502020204030204" pitchFamily="34" charset="0"/>
                <a:ea typeface="Times New Roman" panose="02020603050405020304" pitchFamily="18" charset="0"/>
                <a:cs typeface="Times New Roman" panose="02020603050405020304" pitchFamily="18" charset="0"/>
              </a:rPr>
              <a:t>περιλαμβάνει τρεις αλληλένδετες πρακτικές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όπως:</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Πρόληψη της Ρύπανσης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Μείωση της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Τοξικότητας</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Περιβαλλοντικός Σχεδιασμός</a:t>
            </a:r>
          </a:p>
          <a:p>
            <a:pPr algn="just"/>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a:bodyPr>
          <a:lstStyle/>
          <a:p>
            <a:pPr algn="ctr"/>
            <a:r>
              <a:rPr lang="el-GR" sz="3600" b="1" dirty="0">
                <a:solidFill>
                  <a:srgbClr val="00B050"/>
                </a:solidFill>
                <a:effectLst>
                  <a:outerShdw blurRad="38100" dist="38100" dir="2700000" algn="tl">
                    <a:srgbClr val="000000">
                      <a:alpha val="43137"/>
                    </a:srgbClr>
                  </a:outerShdw>
                </a:effectLst>
              </a:rPr>
              <a:t>Εφαρμογή της Κυκλικής Οικονομίας στους τομείς της παραγωγής</a:t>
            </a:r>
          </a:p>
        </p:txBody>
      </p:sp>
    </p:spTree>
    <p:extLst>
      <p:ext uri="{BB962C8B-B14F-4D97-AF65-F5344CB8AC3E}">
        <p14:creationId xmlns:p14="http://schemas.microsoft.com/office/powerpoint/2010/main" val="2603428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fontScale="92500" lnSpcReduction="10000"/>
          </a:bodyPr>
          <a:lstStyle/>
          <a:p>
            <a:pPr algn="ctr"/>
            <a:r>
              <a:rPr lang="el-GR" b="1" i="1" dirty="0">
                <a:latin typeface="Calibri" panose="020F0502020204030204" pitchFamily="34" charset="0"/>
                <a:ea typeface="Times New Roman" panose="02020603050405020304" pitchFamily="18" charset="0"/>
                <a:cs typeface="Times New Roman" panose="02020603050405020304" pitchFamily="18" charset="0"/>
              </a:rPr>
              <a:t>Τόσο ο περιβαλλοντικός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σχεδιασμός, όσο </a:t>
            </a:r>
            <a:r>
              <a:rPr lang="el-GR" b="1" i="1" dirty="0">
                <a:latin typeface="Calibri" panose="020F0502020204030204" pitchFamily="34" charset="0"/>
                <a:ea typeface="Times New Roman" panose="02020603050405020304" pitchFamily="18" charset="0"/>
                <a:cs typeface="Times New Roman" panose="02020603050405020304" pitchFamily="18" charset="0"/>
              </a:rPr>
              <a:t>και ο οικολογικός σχεδιασμός </a:t>
            </a:r>
            <a:endParaRPr lang="en-US"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a:t>
            </a:r>
            <a:r>
              <a:rPr lang="el-GR" b="1" i="1"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συνδυάζουν </a:t>
            </a:r>
            <a:r>
              <a:rPr lang="el-GR" sz="3200" b="1" i="1"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περιβαλλοντικές πτυχές στο σχεδιασμό και την ανάπτυξη ενός προϊόντος, κατά τη σύλληψη της ιδέας, για να βελτιώσουν την περιβαλλοντική απόδοση καθ' όλη τη διάρκεια του κύκλου ζωής </a:t>
            </a:r>
            <a:r>
              <a:rPr lang="el-GR" sz="3200" b="1" i="1" dirty="0" smtClean="0">
                <a:solidFill>
                  <a:srgbClr val="7030A0"/>
                </a:solidFill>
                <a:latin typeface="Calibri" panose="020F0502020204030204" pitchFamily="34" charset="0"/>
                <a:ea typeface="Times New Roman" panose="02020603050405020304" pitchFamily="18" charset="0"/>
                <a:cs typeface="Times New Roman" panose="02020603050405020304" pitchFamily="18" charset="0"/>
              </a:rPr>
              <a:t>του</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Στάδιο σχεδιασμού σημαντικό - η </a:t>
            </a:r>
            <a:r>
              <a:rPr lang="el-GR" b="1" i="1" dirty="0">
                <a:latin typeface="Calibri" panose="020F0502020204030204" pitchFamily="34" charset="0"/>
                <a:ea typeface="Times New Roman" panose="02020603050405020304" pitchFamily="18" charset="0"/>
                <a:cs typeface="Times New Roman" panose="02020603050405020304" pitchFamily="18" charset="0"/>
              </a:rPr>
              <a:t>βιωσιμότητα του προϊόντος εξαρτάται κυρίως από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επιλογές στο </a:t>
            </a:r>
            <a:r>
              <a:rPr lang="el-GR" b="1" i="1" dirty="0">
                <a:latin typeface="Calibri" panose="020F0502020204030204" pitchFamily="34" charset="0"/>
                <a:ea typeface="Times New Roman" panose="02020603050405020304" pitchFamily="18" charset="0"/>
                <a:cs typeface="Times New Roman" panose="02020603050405020304" pitchFamily="18" charset="0"/>
              </a:rPr>
              <a:t>αρχικό στάδιο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σχεδιασμού, </a:t>
            </a:r>
            <a:r>
              <a:rPr lang="el-GR" b="1" i="1" dirty="0">
                <a:latin typeface="Calibri" panose="020F0502020204030204" pitchFamily="34" charset="0"/>
                <a:ea typeface="Times New Roman" panose="02020603050405020304" pitchFamily="18" charset="0"/>
                <a:cs typeface="Times New Roman" panose="02020603050405020304" pitchFamily="18" charset="0"/>
              </a:rPr>
              <a:t>προκειμένου να αποφευχθεί ότι η μείωση ορισμένων επιπτώσεων θα μπορούσε να οδηγήσει σε αύξηση άλλων τύπων επιπτώσεων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π.χ</a:t>
            </a:r>
            <a:r>
              <a:rPr lang="el-GR" b="1" i="1"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b="1" i="1" dirty="0">
                <a:latin typeface="Calibri" panose="020F0502020204030204" pitchFamily="34" charset="0"/>
                <a:ea typeface="Times New Roman" panose="02020603050405020304" pitchFamily="18" charset="0"/>
                <a:cs typeface="Times New Roman" panose="02020603050405020304" pitchFamily="18" charset="0"/>
              </a:rPr>
              <a:t>μείωση των εμπεριεχόμενων τοξικών ουσιών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μπορεί </a:t>
            </a:r>
            <a:r>
              <a:rPr lang="el-GR" b="1" i="1" dirty="0">
                <a:latin typeface="Calibri" panose="020F0502020204030204" pitchFamily="34" charset="0"/>
                <a:ea typeface="Times New Roman" panose="02020603050405020304" pitchFamily="18" charset="0"/>
                <a:cs typeface="Times New Roman" panose="02020603050405020304" pitchFamily="18" charset="0"/>
              </a:rPr>
              <a:t>να αυξήσει την απαιτούμενη ενέργεια που,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επίσης προκαλεί </a:t>
            </a:r>
            <a:r>
              <a:rPr lang="el-GR" b="1" i="1" dirty="0">
                <a:latin typeface="Calibri" panose="020F0502020204030204" pitchFamily="34" charset="0"/>
                <a:ea typeface="Times New Roman" panose="02020603050405020304" pitchFamily="18" charset="0"/>
                <a:cs typeface="Times New Roman" panose="02020603050405020304" pitchFamily="18" charset="0"/>
              </a:rPr>
              <a:t>αρνητικές επιπτώσεις στο περιβάλλον</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Αποσυναρμολόγηση, </a:t>
            </a:r>
            <a:r>
              <a:rPr lang="el-GR" b="1" i="1" dirty="0">
                <a:latin typeface="Calibri" panose="020F0502020204030204" pitchFamily="34" charset="0"/>
                <a:ea typeface="Times New Roman" panose="02020603050405020304" pitchFamily="18" charset="0"/>
                <a:cs typeface="Times New Roman" panose="02020603050405020304" pitchFamily="18" charset="0"/>
              </a:rPr>
              <a:t>δυνατότητα διάθεσης χωρίς αρνητικές περιβαλλοντικές επιπτώσεις</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b="1" i="1" dirty="0">
                <a:latin typeface="Calibri" panose="020F0502020204030204" pitchFamily="34" charset="0"/>
                <a:ea typeface="Times New Roman" panose="02020603050405020304" pitchFamily="18" charset="0"/>
                <a:cs typeface="Times New Roman" panose="02020603050405020304" pitchFamily="18" charset="0"/>
              </a:rPr>
              <a:t>ευκολία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διανομής-επιστροφής, </a:t>
            </a:r>
            <a:r>
              <a:rPr lang="el-GR" b="1" i="1" dirty="0">
                <a:latin typeface="Calibri" panose="020F0502020204030204" pitchFamily="34" charset="0"/>
                <a:ea typeface="Times New Roman" panose="02020603050405020304" pitchFamily="18" charset="0"/>
                <a:cs typeface="Times New Roman" panose="02020603050405020304" pitchFamily="18" charset="0"/>
              </a:rPr>
              <a:t>ανθεκτικότητα</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b="1" i="1" dirty="0">
                <a:latin typeface="Calibri" panose="020F0502020204030204" pitchFamily="34" charset="0"/>
                <a:ea typeface="Times New Roman" panose="02020603050405020304" pitchFamily="18" charset="0"/>
                <a:cs typeface="Times New Roman" panose="02020603050405020304" pitchFamily="18" charset="0"/>
              </a:rPr>
              <a:t>αξιοπιστία έναντι των πελατών: συναφή με την Κυκλική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Οικονομία.</a:t>
            </a: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Ο </a:t>
            </a:r>
            <a:r>
              <a:rPr lang="el-GR" b="1" i="1" dirty="0">
                <a:latin typeface="Calibri" panose="020F0502020204030204" pitchFamily="34" charset="0"/>
                <a:ea typeface="Times New Roman" panose="02020603050405020304" pitchFamily="18" charset="0"/>
                <a:cs typeface="Times New Roman" panose="02020603050405020304" pitchFamily="18" charset="0"/>
              </a:rPr>
              <a:t>οικολογικός σχεδιασμός καθιστά πιο φιλικά προς το περιβάλλον προϊόντα και διαδικασίες, ενώ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διατηρεί </a:t>
            </a:r>
            <a:r>
              <a:rPr lang="el-GR" b="1" i="1" dirty="0">
                <a:latin typeface="Calibri" panose="020F0502020204030204" pitchFamily="34" charset="0"/>
                <a:ea typeface="Times New Roman" panose="02020603050405020304" pitchFamily="18" charset="0"/>
                <a:cs typeface="Times New Roman" panose="02020603050405020304" pitchFamily="18" charset="0"/>
              </a:rPr>
              <a:t>υψηλά πρότυπα ποιότητας και επιδόσεις των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προϊόντων.</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a:bodyPr>
          <a:lstStyle/>
          <a:p>
            <a:pPr algn="ctr"/>
            <a:r>
              <a:rPr lang="el-GR" sz="3600" b="1" dirty="0">
                <a:solidFill>
                  <a:srgbClr val="00B050"/>
                </a:solidFill>
                <a:effectLst>
                  <a:outerShdw blurRad="38100" dist="38100" dir="2700000" algn="tl">
                    <a:srgbClr val="000000">
                      <a:alpha val="43137"/>
                    </a:srgbClr>
                  </a:outerShdw>
                </a:effectLst>
              </a:rPr>
              <a:t>Εφαρμογή της Κυκλικής Οικονομίας στους τομείς της παραγωγής</a:t>
            </a:r>
          </a:p>
        </p:txBody>
      </p:sp>
    </p:spTree>
    <p:extLst>
      <p:ext uri="{BB962C8B-B14F-4D97-AF65-F5344CB8AC3E}">
        <p14:creationId xmlns:p14="http://schemas.microsoft.com/office/powerpoint/2010/main" val="3099112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marL="0" indent="0" algn="just">
              <a:buNone/>
            </a:pPr>
            <a:r>
              <a:rPr lang="el-GR" b="1" i="1" u="sng"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Ε.Ε</a:t>
            </a:r>
            <a:r>
              <a:rPr lang="el-GR" b="1" i="1" u="sng"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το </a:t>
            </a:r>
            <a:r>
              <a:rPr lang="el-GR" b="1" i="1" u="sng"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2005</a:t>
            </a:r>
            <a:r>
              <a:rPr lang="en-US" b="1" i="1" u="sng"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endParaRPr lang="en-US" b="1" i="1" u="sng"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οδηγία οικολογικού σχεδιασμού για την παροχή ενός συνεκτικού και ολοκληρωμένου πλαισίου για υποχρεωτικές  ελάχιστες απαιτήσεις οικολογικού σχεδιασμού που εφαρμόζονται στα προϊόντα που καταναλώνουν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ενέργεια</a:t>
            </a:r>
            <a:r>
              <a:rPr lang="en-US"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b="1" i="1" dirty="0">
                <a:latin typeface="Calibri" panose="020F0502020204030204" pitchFamily="34" charset="0"/>
                <a:ea typeface="Times New Roman" panose="02020603050405020304" pitchFamily="18" charset="0"/>
                <a:cs typeface="Times New Roman" panose="02020603050405020304" pitchFamily="18" charset="0"/>
              </a:rPr>
              <a:t>Τα πρώτα αποτελέσματα της εν λόγω οδηγίας υποδηλώνουν την αποτελεσματικότητά της στη βελτίωση της ενεργειακής απόδοσης ορισμένων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προϊόντων</a:t>
            </a:r>
            <a:r>
              <a:rPr lang="en-US" b="1" i="1" dirty="0" smtClean="0">
                <a:latin typeface="Calibri" panose="020F0502020204030204" pitchFamily="34" charset="0"/>
                <a:ea typeface="Times New Roman" panose="02020603050405020304" pitchFamily="18" charset="0"/>
                <a:cs typeface="Times New Roman" panose="02020603050405020304" pitchFamily="18" charset="0"/>
              </a:rPr>
              <a:t>.</a:t>
            </a:r>
          </a:p>
          <a:p>
            <a:pPr marL="0" indent="0" algn="just">
              <a:buNone/>
            </a:pPr>
            <a:r>
              <a:rPr lang="el-GR" b="1" i="1" u="sng"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Κίνα</a:t>
            </a:r>
            <a:endParaRPr lang="en-US" b="1" i="1" u="sng"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χαμηλό ποσοστό εφαρμογής του οικολογικού σχεδιασμού στον τομέα των ηλεκτρικών και ηλεκτρονικών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προϊόντων</a:t>
            </a:r>
            <a:r>
              <a:rPr lang="en-US"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b="1" i="1" dirty="0">
                <a:latin typeface="Calibri" panose="020F0502020204030204" pitchFamily="34" charset="0"/>
                <a:ea typeface="Times New Roman" panose="02020603050405020304" pitchFamily="18" charset="0"/>
                <a:cs typeface="Times New Roman" panose="02020603050405020304" pitchFamily="18" charset="0"/>
              </a:rPr>
              <a:t>Ε</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υρύτερη </a:t>
            </a:r>
            <a:r>
              <a:rPr lang="el-GR" b="1" i="1" dirty="0">
                <a:latin typeface="Calibri" panose="020F0502020204030204" pitchFamily="34" charset="0"/>
                <a:ea typeface="Times New Roman" panose="02020603050405020304" pitchFamily="18" charset="0"/>
                <a:cs typeface="Times New Roman" panose="02020603050405020304" pitchFamily="18" charset="0"/>
              </a:rPr>
              <a:t>εφαρμογή των αρχών της βιομηχανικής οικολογίας στις θυγατρικές πολυεθνικών εταιρειών όπως η Motorola, η BASF, η Mitsubishi και η Lucent Technologies, σε σύγκριση με τις εταιρείες του εγχώριου βιομηχανικού συστήματος.</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a:bodyPr>
          <a:lstStyle/>
          <a:p>
            <a:pPr algn="ctr"/>
            <a:r>
              <a:rPr lang="el-GR" sz="3600" b="1" dirty="0">
                <a:solidFill>
                  <a:srgbClr val="00B050"/>
                </a:solidFill>
                <a:effectLst>
                  <a:outerShdw blurRad="38100" dist="38100" dir="2700000" algn="tl">
                    <a:srgbClr val="000000">
                      <a:alpha val="43137"/>
                    </a:srgbClr>
                  </a:outerShdw>
                </a:effectLst>
              </a:rPr>
              <a:t>Εφαρμογή της Κυκλικής Οικονομίας στους τομείς της παραγωγής</a:t>
            </a:r>
          </a:p>
        </p:txBody>
      </p:sp>
    </p:spTree>
    <p:extLst>
      <p:ext uri="{BB962C8B-B14F-4D97-AF65-F5344CB8AC3E}">
        <p14:creationId xmlns:p14="http://schemas.microsoft.com/office/powerpoint/2010/main" val="2868408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lnSpcReduction="10000"/>
          </a:bodyPr>
          <a:lstStyle/>
          <a:p>
            <a:pPr marL="0" indent="0" algn="just">
              <a:buNone/>
            </a:pP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Η </a:t>
            </a:r>
            <a:r>
              <a:rPr lang="el-GR" b="1" i="1" dirty="0">
                <a:latin typeface="Calibri" panose="020F0502020204030204" pitchFamily="34" charset="0"/>
                <a:ea typeface="Times New Roman" panose="02020603050405020304" pitchFamily="18" charset="0"/>
                <a:cs typeface="Times New Roman" panose="02020603050405020304" pitchFamily="18" charset="0"/>
              </a:rPr>
              <a:t>εισαγωγή της (ΚΠ) τροφοδοτεί μια αλλαγή στον τρόπο με τον οποίο γίνεται αντιληπτή η σχέση μεταξύ των επιχειρήσεων και του περιβάλλοντος</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Επιπλέον, η αποδοτικότητα και η αποτελεσματικότητα των στρατηγικών (ΚΠ) εξαρτάται από το θεσμικό πλαίσιο στο οποίο εισάγονται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και </a:t>
            </a:r>
            <a:r>
              <a:rPr lang="el-GR" b="1" i="1" dirty="0">
                <a:latin typeface="Calibri" panose="020F0502020204030204" pitchFamily="34" charset="0"/>
                <a:ea typeface="Times New Roman" panose="02020603050405020304" pitchFamily="18" charset="0"/>
                <a:cs typeface="Times New Roman" panose="02020603050405020304" pitchFamily="18" charset="0"/>
              </a:rPr>
              <a:t>απο την ικανότητα και διορατικότητα των φορέων λήψης αποφάσεων, να αναπτύσσουν και να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εφαρμόζουν, πολιτικές </a:t>
            </a:r>
            <a:r>
              <a:rPr lang="el-GR" b="1" i="1" dirty="0">
                <a:latin typeface="Calibri" panose="020F0502020204030204" pitchFamily="34" charset="0"/>
                <a:ea typeface="Times New Roman" panose="02020603050405020304" pitchFamily="18" charset="0"/>
                <a:cs typeface="Times New Roman" panose="02020603050405020304" pitchFamily="18" charset="0"/>
              </a:rPr>
              <a:t>και στρατηγικές, που ωθούν τις κοινωνίες να διαχειρίζονται όλους τους πόρους με πιο βιώσιμους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τρόπους.</a:t>
            </a: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5000 </a:t>
            </a:r>
            <a:r>
              <a:rPr lang="el-GR" b="1" i="1" dirty="0">
                <a:latin typeface="Calibri" panose="020F0502020204030204" pitchFamily="34" charset="0"/>
                <a:ea typeface="Times New Roman" panose="02020603050405020304" pitchFamily="18" charset="0"/>
                <a:cs typeface="Times New Roman" panose="02020603050405020304" pitchFamily="18" charset="0"/>
              </a:rPr>
              <a:t>βιομηχανίες έχουν εισαγάγει πρακτικές (ΚΠ) στην Κίνα και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έχουν </a:t>
            </a:r>
            <a:r>
              <a:rPr lang="el-GR" b="1" i="1" dirty="0">
                <a:latin typeface="Calibri" panose="020F0502020204030204" pitchFamily="34" charset="0"/>
                <a:ea typeface="Times New Roman" panose="02020603050405020304" pitchFamily="18" charset="0"/>
                <a:cs typeface="Times New Roman" panose="02020603050405020304" pitchFamily="18" charset="0"/>
              </a:rPr>
              <a:t>επιτευχθεί σημαντικές βελτιώσεις στην εξοικονόμηση ενέργειας σε εθνικό επίπεδο στις κινεζικές βιομηχανίες</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Ο νόμος </a:t>
            </a:r>
            <a:r>
              <a:rPr lang="el-GR" b="1" i="1" u="sng" dirty="0">
                <a:latin typeface="Calibri" panose="020F0502020204030204" pitchFamily="34" charset="0"/>
                <a:ea typeface="Times New Roman" panose="02020603050405020304" pitchFamily="18" charset="0"/>
                <a:cs typeface="Times New Roman" panose="02020603050405020304" pitchFamily="18" charset="0"/>
              </a:rPr>
              <a:t>για την προώθηση της καθαρότερης </a:t>
            </a:r>
            <a:r>
              <a:rPr lang="el-GR" b="1" i="1" u="sng" dirty="0" smtClean="0">
                <a:latin typeface="Calibri" panose="020F0502020204030204" pitchFamily="34" charset="0"/>
                <a:ea typeface="Times New Roman" panose="02020603050405020304" pitchFamily="18" charset="0"/>
                <a:cs typeface="Times New Roman" panose="02020603050405020304" pitchFamily="18" charset="0"/>
              </a:rPr>
              <a:t>παραγωγής στην Κίνα</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 ορίζεται ως</a:t>
            </a:r>
            <a:r>
              <a:rPr lang="el-GR" b="1" i="1" dirty="0">
                <a:latin typeface="Calibri" panose="020F0502020204030204" pitchFamily="34" charset="0"/>
                <a:ea typeface="Times New Roman" panose="02020603050405020304" pitchFamily="18" charset="0"/>
                <a:cs typeface="Times New Roman" panose="02020603050405020304" pitchFamily="18" charset="0"/>
              </a:rPr>
              <a:t>: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συνοπτικός, σαφής και περιεκτικός ως προς το πεδίο </a:t>
            </a:r>
            <a:r>
              <a:rPr lang="el-GR" b="1" i="1"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εφαρμογής</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 Είναι </a:t>
            </a:r>
            <a:r>
              <a:rPr lang="el-GR" b="1" i="1" dirty="0">
                <a:latin typeface="Calibri" panose="020F0502020204030204" pitchFamily="34" charset="0"/>
                <a:ea typeface="Times New Roman" panose="02020603050405020304" pitchFamily="18" charset="0"/>
                <a:cs typeface="Times New Roman" panose="02020603050405020304" pitchFamily="18" charset="0"/>
              </a:rPr>
              <a:t>μία από τις πολιτικές απαντήσεις στα τεράστια περιβαλλοντικά προβλήματα που δημιουργούνται από την ταχεία κινεζική οικονομική ανάπτυξη. </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a:bodyPr>
          <a:lstStyle/>
          <a:p>
            <a:pPr algn="ctr"/>
            <a:r>
              <a:rPr lang="el-GR" sz="3600" b="1" dirty="0">
                <a:solidFill>
                  <a:srgbClr val="00B050"/>
                </a:solidFill>
                <a:effectLst>
                  <a:outerShdw blurRad="38100" dist="38100" dir="2700000" algn="tl">
                    <a:srgbClr val="000000">
                      <a:alpha val="43137"/>
                    </a:srgbClr>
                  </a:outerShdw>
                </a:effectLst>
              </a:rPr>
              <a:t>Εφαρμογή της Κυκλικής Οικονομίας στους τομείς της παραγωγής</a:t>
            </a:r>
          </a:p>
        </p:txBody>
      </p:sp>
    </p:spTree>
    <p:extLst>
      <p:ext uri="{BB962C8B-B14F-4D97-AF65-F5344CB8AC3E}">
        <p14:creationId xmlns:p14="http://schemas.microsoft.com/office/powerpoint/2010/main" val="2752741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665017"/>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Η Κυκλική Οικονομία στον τομέα της κατανάλωσης</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endParaRPr lang="en-US"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6000" b="1" i="1" dirty="0" smtClean="0">
                <a:latin typeface="Calibri" panose="020F0502020204030204" pitchFamily="34" charset="0"/>
                <a:ea typeface="Times New Roman" panose="02020603050405020304" pitchFamily="18" charset="0"/>
                <a:cs typeface="Times New Roman" panose="02020603050405020304" pitchFamily="18" charset="0"/>
              </a:rPr>
              <a:t>Η </a:t>
            </a:r>
            <a:r>
              <a:rPr lang="el-GR" sz="6000" b="1" i="1" dirty="0">
                <a:latin typeface="Calibri" panose="020F0502020204030204" pitchFamily="34" charset="0"/>
                <a:ea typeface="Times New Roman" panose="02020603050405020304" pitchFamily="18" charset="0"/>
                <a:cs typeface="Times New Roman" panose="02020603050405020304" pitchFamily="18" charset="0"/>
              </a:rPr>
              <a:t>προώθηση της ευθύνης των καταναλωτών είναι ζωτικής σημασίας για την ενίσχυση της αγοράς και της χρήσης πιο βιώσιμων προϊόντων και υπηρεσιών </a:t>
            </a:r>
            <a:endParaRPr lang="en-US" sz="60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403589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lnSpcReduction="10000"/>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Τα λειτουργικά μέσα για τους πράσινους καταναλωτές, είναι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ειδικά συστήματα πληροφόρησης και σήμανσης</a:t>
            </a:r>
            <a:r>
              <a:rPr lang="el-GR" b="1" i="1" dirty="0">
                <a:latin typeface="Calibri" panose="020F0502020204030204" pitchFamily="34" charset="0"/>
                <a:ea typeface="Times New Roman" panose="02020603050405020304" pitchFamily="18" charset="0"/>
                <a:cs typeface="Times New Roman" panose="02020603050405020304" pitchFamily="18" charset="0"/>
              </a:rPr>
              <a:t> που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καλύπτουν:</a:t>
            </a:r>
          </a:p>
          <a:p>
            <a:pPr algn="just">
              <a:buFont typeface="Wingdings" panose="05000000000000000000" pitchFamily="2" charset="2"/>
              <a:buChar char="ü"/>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τα </a:t>
            </a:r>
            <a:r>
              <a:rPr lang="el-GR" b="1" i="1" dirty="0">
                <a:latin typeface="Calibri" panose="020F0502020204030204" pitchFamily="34" charset="0"/>
                <a:ea typeface="Times New Roman" panose="02020603050405020304" pitchFamily="18" charset="0"/>
                <a:cs typeface="Times New Roman" panose="02020603050405020304" pitchFamily="18" charset="0"/>
              </a:rPr>
              <a:t>τρόφιμα,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τα </a:t>
            </a:r>
            <a:r>
              <a:rPr lang="el-GR" b="1" i="1" dirty="0">
                <a:latin typeface="Calibri" panose="020F0502020204030204" pitchFamily="34" charset="0"/>
                <a:ea typeface="Times New Roman" panose="02020603050405020304" pitchFamily="18" charset="0"/>
                <a:cs typeface="Times New Roman" panose="02020603050405020304" pitchFamily="18" charset="0"/>
              </a:rPr>
              <a:t>μη εδώδιμα προϊόντα καθώς και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τις υπηρεσίες </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Τα συστήματα σήμανσης αναπτύσσονται με γρήγορους ρυθμούς σε όλες τις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ηπείρους</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Το οικολογικό σήμα της ΕΕ, από την έναρξή του το 1992, έχει χορηγήσει 1300 άδειες για μη εδώδιμα προϊόντα και υπηρεσίες και μέχρι το 2013 μπορεί να βρεθεί σε περίπου 17.000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προϊόντα.</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Τα προϊόντα με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οικολογικό σήμα </a:t>
            </a:r>
            <a:r>
              <a:rPr lang="el-GR" b="1" i="1" dirty="0">
                <a:latin typeface="Calibri" panose="020F0502020204030204" pitchFamily="34" charset="0"/>
                <a:ea typeface="Times New Roman" panose="02020603050405020304" pitchFamily="18" charset="0"/>
                <a:cs typeface="Times New Roman" panose="02020603050405020304" pitchFamily="18" charset="0"/>
              </a:rPr>
              <a:t>θα πρέπει να πληρούν αυστηρά περιβαλλοντικά κριτήρια, που καθορίζονται από μια ομάδα εμπειρογνωμόνων, οργανώσεις καταναλωτών και βιομηχανία, με βάση τις περιβαλλοντικές επιπτώσεις του προϊόντος σε ολόκληρο τον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κύκλο ζωής </a:t>
            </a:r>
            <a:r>
              <a:rPr lang="el-GR" b="1" i="1" dirty="0">
                <a:latin typeface="Calibri" panose="020F0502020204030204" pitchFamily="34" charset="0"/>
                <a:ea typeface="Times New Roman" panose="02020603050405020304" pitchFamily="18" charset="0"/>
                <a:cs typeface="Times New Roman" panose="02020603050405020304" pitchFamily="18" charset="0"/>
              </a:rPr>
              <a:t>του. </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Η Κυκλική Οικονομία στον τομέα της κατανάλωσης</a:t>
            </a:r>
            <a:endParaRPr lang="el-GR" sz="4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95315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πράσινη κατανάλωση στον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δημόσιο τομέα</a:t>
            </a:r>
            <a:r>
              <a:rPr lang="el-GR" b="1" i="1" dirty="0">
                <a:latin typeface="Calibri" panose="020F0502020204030204" pitchFamily="34" charset="0"/>
                <a:ea typeface="Times New Roman" panose="02020603050405020304" pitchFamily="18" charset="0"/>
                <a:cs typeface="Times New Roman" panose="02020603050405020304" pitchFamily="18" charset="0"/>
              </a:rPr>
              <a:t> είναι ένα άλλο σημαντικό εργαλείο πολιτικής, που ενθαρρύνει την υιοθέτηση πιο φιλικών προς το περιβάλλον προϊόντων και υπηρεσιών. Μπορεί να εισαχθεί με τον καθορισμό και τη συμπερίληψη "</a:t>
            </a:r>
            <a:r>
              <a:rPr lang="el-GR" b="1" i="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πράσινων</a:t>
            </a:r>
            <a:r>
              <a:rPr lang="el-GR" b="1" i="1" dirty="0">
                <a:latin typeface="Calibri" panose="020F0502020204030204" pitchFamily="34" charset="0"/>
                <a:ea typeface="Times New Roman" panose="02020603050405020304" pitchFamily="18" charset="0"/>
                <a:cs typeface="Times New Roman" panose="02020603050405020304" pitchFamily="18" charset="0"/>
              </a:rPr>
              <a:t>" απαιτήσεων πριν από την ανάθεση δημόσιων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συμβάσεων.</a:t>
            </a:r>
          </a:p>
          <a:p>
            <a:pPr algn="just">
              <a:buFont typeface="Wingdings" panose="05000000000000000000" pitchFamily="2" charset="2"/>
              <a:buChar char="ü"/>
            </a:pPr>
            <a:r>
              <a:rPr lang="el-GR" b="1" i="1" dirty="0">
                <a:latin typeface="Calibri" panose="020F0502020204030204" pitchFamily="34" charset="0"/>
                <a:ea typeface="Times New Roman" panose="02020603050405020304" pitchFamily="18" charset="0"/>
                <a:cs typeface="Times New Roman" panose="02020603050405020304" pitchFamily="18" charset="0"/>
              </a:rPr>
              <a:t>στις δημόσιες συμβάσεις της Ε.Ε. των 27 αντιπροσωπεύεται περίπου το 19,9% του Ακαθάριστου Εγχώριου Προϊόντος της Ε.Ε. για το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2009.</a:t>
            </a:r>
          </a:p>
          <a:p>
            <a:pPr algn="just">
              <a:buFont typeface="Wingdings" panose="05000000000000000000" pitchFamily="2" charset="2"/>
              <a:buChar char="ü"/>
            </a:pPr>
            <a:r>
              <a:rPr lang="el-GR" b="1" i="1" dirty="0">
                <a:latin typeface="Calibri" panose="020F0502020204030204" pitchFamily="34" charset="0"/>
                <a:ea typeface="Times New Roman" panose="02020603050405020304" pitchFamily="18" charset="0"/>
                <a:cs typeface="Times New Roman" panose="02020603050405020304" pitchFamily="18" charset="0"/>
              </a:rPr>
              <a:t>πρόσφατη έρευνα στην Ε.Ε. των 27 σε δέκα ομάδες προϊόντων/υπηρεσιών έδειξε ότι η ανάπτυξη πράσινων δημόσιων συμβάσεων, είναι ενθαρρυντική, ακόμη και αν δεν είναι ακόμη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ικανοποιητική.</a:t>
            </a:r>
          </a:p>
          <a:p>
            <a:pPr algn="just">
              <a:buFont typeface="Wingdings" panose="05000000000000000000" pitchFamily="2" charset="2"/>
              <a:buChar char="ü"/>
            </a:pPr>
            <a:r>
              <a:rPr lang="el-GR" b="1" i="1" dirty="0">
                <a:latin typeface="Calibri" panose="020F0502020204030204" pitchFamily="34" charset="0"/>
                <a:ea typeface="Times New Roman" panose="02020603050405020304" pitchFamily="18" charset="0"/>
                <a:cs typeface="Times New Roman" panose="02020603050405020304" pitchFamily="18" charset="0"/>
              </a:rPr>
              <a:t>Διάφορα θεσμικά εμπόδια, σε συγκεκριμένες χώρες και συχνότερα μεταξύ των χωρών, εμποδίζουν την περαιτέρω ανάπτυξη των Πράσινων Δημόσιων Συμβάσεων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παγκοσμίως.</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Η Κυκλική Οικονομία στον τομέα της κατανάλωσης</a:t>
            </a:r>
            <a:endParaRPr lang="el-GR" sz="4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26333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665017"/>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Η Κυκλική Οικονομία στη διαχείριση των αποβλήτων</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fontScale="92500" lnSpcReduction="20000"/>
          </a:bodyPr>
          <a:lstStyle/>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Η διαχείριση των αποβλήτων ήταν </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απλώς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ένας τρόπος απαλλαγής από τα απόβλητα, μέσω της υγειονομικής ταφής ή της αποτέφρωσης. Αυτό εξακολουθεί να είναι το κυρίαρχο πρότυπο </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βαριές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περιβαλλοντικές επιπτώσεις</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Νέος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τρόπος για το χειρισμό των αποβλήτων, ο οποίος αναγνωρίζει τη διαχείρισή τους ως ανάκτηση πόρων με ταυτόχρονη πρόληψη των περιβαλλοντικών επιπτώσεων - υποτομέας της κυκλικής οικονομίας, με την εμφάνιση νέων τυπολογιών φορέων εκμετάλλευσης και </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διαδικασιών.</a:t>
            </a:r>
          </a:p>
          <a:p>
            <a:pPr algn="just">
              <a:buFont typeface="Wingdings" panose="05000000000000000000" pitchFamily="2" charset="2"/>
              <a:buChar char="ü"/>
            </a:pPr>
            <a:r>
              <a:rPr lang="el-GR" sz="3200" b="1" i="1" dirty="0">
                <a:latin typeface="Calibri" panose="020F0502020204030204" pitchFamily="34" charset="0"/>
                <a:ea typeface="Times New Roman" panose="02020603050405020304" pitchFamily="18" charset="0"/>
                <a:cs typeface="Times New Roman" panose="02020603050405020304" pitchFamily="18" charset="0"/>
              </a:rPr>
              <a:t>"</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οδοκαθαριστές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και οι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αποσυνθέτες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αναφερόμενοι σε εταιρείες με δυνατότητα εξαγωγής πόρων από απόβλητα, εφαρμόζοντας καινοτόμες τεχνολογίες ανάκτησης</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buFont typeface="Wingdings" panose="05000000000000000000" pitchFamily="2" charset="2"/>
              <a:buChar char="ü"/>
            </a:pPr>
            <a:r>
              <a:rPr lang="el-GR" sz="3200" b="1" i="1" dirty="0">
                <a:latin typeface="Calibri" panose="020F0502020204030204" pitchFamily="34" charset="0"/>
                <a:ea typeface="Times New Roman" panose="02020603050405020304" pitchFamily="18" charset="0"/>
                <a:cs typeface="Times New Roman" panose="02020603050405020304" pitchFamily="18" charset="0"/>
              </a:rPr>
              <a:t>στον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φυσικό κόσμο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οι "οδοκαθαριστές" και οι "αποσυνθέτες» είναι θεμελιώδεις οργανισμοί σε κάθε οικοσύστημα και στην τροφική αλυσίδα του. Συμβάλλουν στη διατήρηση της καθαριότητας της κοινότητας με την επεξεργασία νεκρής οργανικής ύλης και την τροφοδοσία φυτών με βασικές ουσίες.</a:t>
            </a:r>
            <a:endParaRPr lang="el-GR" sz="3200"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3035568283"/>
      </p:ext>
    </p:extLst>
  </p:cSld>
  <p:clrMapOvr>
    <a:masterClrMapping/>
  </p:clrMapOvr>
</p:sld>
</file>

<file path=ppt/theme/theme1.xml><?xml version="1.0" encoding="utf-8"?>
<a:theme xmlns:a="http://schemas.openxmlformats.org/drawingml/2006/main" name="1_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TotalTime>
  <Words>1214</Words>
  <Application>Microsoft Office PowerPoint</Application>
  <PresentationFormat>Ευρεία οθόνη</PresentationFormat>
  <Paragraphs>67</Paragraphs>
  <Slides>11</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11</vt:i4>
      </vt:variant>
    </vt:vector>
  </HeadingPairs>
  <TitlesOfParts>
    <vt:vector size="17" baseType="lpstr">
      <vt:lpstr>Arial</vt:lpstr>
      <vt:lpstr>Calibri</vt:lpstr>
      <vt:lpstr>Calibri Light</vt:lpstr>
      <vt:lpstr>Times New Roman</vt:lpstr>
      <vt:lpstr>Wingdings</vt:lpstr>
      <vt:lpstr>1_Θέμα του Office</vt:lpstr>
      <vt:lpstr>Εφαρμογή της Κυκλικής Οικονομίας στους τομείς της παραγωγής</vt:lpstr>
      <vt:lpstr>Εφαρμογή της Κυκλικής Οικονομίας στους τομείς της παραγωγής</vt:lpstr>
      <vt:lpstr>Εφαρμογή της Κυκλικής Οικονομίας στους τομείς της παραγωγής</vt:lpstr>
      <vt:lpstr>Εφαρμογή της Κυκλικής Οικονομίας στους τομείς της παραγωγής</vt:lpstr>
      <vt:lpstr>Εφαρμογή της Κυκλικής Οικονομίας στους τομείς της παραγωγής</vt:lpstr>
      <vt:lpstr>Η Κυκλική Οικονομία στον τομέα της κατανάλωσης</vt:lpstr>
      <vt:lpstr>Η Κυκλική Οικονομία στον τομέα της κατανάλωσης</vt:lpstr>
      <vt:lpstr>Η Κυκλική Οικονομία στον τομέα της κατανάλωσης</vt:lpstr>
      <vt:lpstr>Η Κυκλική Οικονομία στη διαχείριση των αποβλήτων</vt:lpstr>
      <vt:lpstr>Η Κυκλική Οικονομία στη διαχείριση των αποβλήτων</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ΞΕΝΟΦΩΝ ΣΠΗΛΙΩΤΗΣ</dc:creator>
  <cp:lastModifiedBy>ΞΕΝΟΦΩΝ ΣΠΗΛΙΩΤΗΣ</cp:lastModifiedBy>
  <cp:revision>15</cp:revision>
  <dcterms:created xsi:type="dcterms:W3CDTF">2021-05-13T16:47:11Z</dcterms:created>
  <dcterms:modified xsi:type="dcterms:W3CDTF">2021-05-15T16:29:18Z</dcterms:modified>
</cp:coreProperties>
</file>