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70" r:id="rId3"/>
    <p:sldId id="269" r:id="rId4"/>
    <p:sldId id="268" r:id="rId5"/>
    <p:sldId id="267" r:id="rId6"/>
    <p:sldId id="266" r:id="rId7"/>
    <p:sldId id="265" r:id="rId8"/>
    <p:sldId id="264" r:id="rId9"/>
    <p:sldId id="263" r:id="rId10"/>
    <p:sldId id="262" r:id="rId11"/>
    <p:sldId id="259" r:id="rId12"/>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9" d="100"/>
          <a:sy n="69" d="100"/>
        </p:scale>
        <p:origin x="75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6B8DF78-0A79-4D35-A2DB-9D2D557F447E}"/>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id="{43ECB378-AF9D-40AB-9FD1-A8CE3A53570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603604CA-0443-4B94-8A4D-530115FDB7A0}"/>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5CE0DE9-EB9C-4F87-935C-7F83D6F332D8}" type="datetimeFigureOut">
              <a:rPr kumimoji="0" lang="el-G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15/5/2021</a:t>
            </a:fld>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Θέση υποσέλιδου 4">
            <a:extLst>
              <a:ext uri="{FF2B5EF4-FFF2-40B4-BE49-F238E27FC236}">
                <a16:creationId xmlns:a16="http://schemas.microsoft.com/office/drawing/2014/main" id="{89C79A2E-346B-48F6-989A-A4862AB4D00C}"/>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Θέση αριθμού διαφάνειας 5">
            <a:extLst>
              <a:ext uri="{FF2B5EF4-FFF2-40B4-BE49-F238E27FC236}">
                <a16:creationId xmlns:a16="http://schemas.microsoft.com/office/drawing/2014/main" id="{62732BBA-1330-43D5-A4B4-64F4C74FE41C}"/>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2093C60-5F6A-42C4-A221-F9AF4DAB0CE8}" type="slidenum">
              <a:rPr kumimoji="0" lang="el-G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321619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4DC1304-79E7-413C-8723-A12DAE4DBBDE}"/>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754E0716-3E33-43FD-9728-F89D1982E43A}"/>
              </a:ext>
            </a:extLst>
          </p:cNvPr>
          <p:cNvSpPr>
            <a:spLocks noGrp="1"/>
          </p:cNvSpPr>
          <p:nvPr>
            <p:ph type="body" orient="vert" idx="1"/>
          </p:nvPr>
        </p:nvSpPr>
        <p:spPr/>
        <p:txBody>
          <a:bodyPr vert="eaVe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a:extLst>
              <a:ext uri="{FF2B5EF4-FFF2-40B4-BE49-F238E27FC236}">
                <a16:creationId xmlns:a16="http://schemas.microsoft.com/office/drawing/2014/main" id="{47A2AD9A-872F-49E7-A0D8-C94553586CA1}"/>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5CE0DE9-EB9C-4F87-935C-7F83D6F332D8}" type="datetimeFigureOut">
              <a:rPr kumimoji="0" lang="el-G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15/5/2021</a:t>
            </a:fld>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Θέση υποσέλιδου 4">
            <a:extLst>
              <a:ext uri="{FF2B5EF4-FFF2-40B4-BE49-F238E27FC236}">
                <a16:creationId xmlns:a16="http://schemas.microsoft.com/office/drawing/2014/main" id="{32E9FC82-C2DE-4CC7-A838-6F25E19765F4}"/>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Θέση αριθμού διαφάνειας 5">
            <a:extLst>
              <a:ext uri="{FF2B5EF4-FFF2-40B4-BE49-F238E27FC236}">
                <a16:creationId xmlns:a16="http://schemas.microsoft.com/office/drawing/2014/main" id="{2A3DA681-CDCD-474D-9372-A92F6660AC66}"/>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2093C60-5F6A-42C4-A221-F9AF4DAB0CE8}" type="slidenum">
              <a:rPr kumimoji="0" lang="el-G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8010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26EE8BC7-7A99-4C95-8866-9B9A4E5F7658}"/>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A73882E8-7A88-4924-BC0D-E65ADC08869F}"/>
              </a:ext>
            </a:extLst>
          </p:cNvPr>
          <p:cNvSpPr>
            <a:spLocks noGrp="1"/>
          </p:cNvSpPr>
          <p:nvPr>
            <p:ph type="body" orient="vert" idx="1"/>
          </p:nvPr>
        </p:nvSpPr>
        <p:spPr>
          <a:xfrm>
            <a:off x="838200" y="365125"/>
            <a:ext cx="7734300" cy="5811838"/>
          </a:xfrm>
        </p:spPr>
        <p:txBody>
          <a:bodyPr vert="eaVe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a:extLst>
              <a:ext uri="{FF2B5EF4-FFF2-40B4-BE49-F238E27FC236}">
                <a16:creationId xmlns:a16="http://schemas.microsoft.com/office/drawing/2014/main" id="{835751C6-CF32-498D-9442-685C20E9DE42}"/>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5CE0DE9-EB9C-4F87-935C-7F83D6F332D8}" type="datetimeFigureOut">
              <a:rPr kumimoji="0" lang="el-G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15/5/2021</a:t>
            </a:fld>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Θέση υποσέλιδου 4">
            <a:extLst>
              <a:ext uri="{FF2B5EF4-FFF2-40B4-BE49-F238E27FC236}">
                <a16:creationId xmlns:a16="http://schemas.microsoft.com/office/drawing/2014/main" id="{B6320C7E-32B1-4912-BC61-A06C2832CC6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Θέση αριθμού διαφάνειας 5">
            <a:extLst>
              <a:ext uri="{FF2B5EF4-FFF2-40B4-BE49-F238E27FC236}">
                <a16:creationId xmlns:a16="http://schemas.microsoft.com/office/drawing/2014/main" id="{E06AA78E-BADA-4D48-8067-6DF711C27890}"/>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2093C60-5F6A-42C4-A221-F9AF4DAB0CE8}" type="slidenum">
              <a:rPr kumimoji="0" lang="el-G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334121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7171E3A-0C6F-4B85-898A-1DB649657F52}"/>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B241DDE3-DE96-4532-AD1C-A544D2350581}"/>
              </a:ext>
            </a:extLst>
          </p:cNvPr>
          <p:cNvSpPr>
            <a:spLocks noGrp="1"/>
          </p:cNvSpPr>
          <p:nvPr>
            <p:ph idx="1"/>
          </p:nvPr>
        </p:nvSpPr>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a:extLst>
              <a:ext uri="{FF2B5EF4-FFF2-40B4-BE49-F238E27FC236}">
                <a16:creationId xmlns:a16="http://schemas.microsoft.com/office/drawing/2014/main" id="{72FE553D-3161-4091-8433-57907218921A}"/>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5CE0DE9-EB9C-4F87-935C-7F83D6F332D8}" type="datetimeFigureOut">
              <a:rPr kumimoji="0" lang="el-G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15/5/2021</a:t>
            </a:fld>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Θέση υποσέλιδου 4">
            <a:extLst>
              <a:ext uri="{FF2B5EF4-FFF2-40B4-BE49-F238E27FC236}">
                <a16:creationId xmlns:a16="http://schemas.microsoft.com/office/drawing/2014/main" id="{50C1CAFB-18CB-4442-AD9D-5268FCC4E56C}"/>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Θέση αριθμού διαφάνειας 5">
            <a:extLst>
              <a:ext uri="{FF2B5EF4-FFF2-40B4-BE49-F238E27FC236}">
                <a16:creationId xmlns:a16="http://schemas.microsoft.com/office/drawing/2014/main" id="{1FD7C4BD-E63E-485B-BE16-91FEA3872E99}"/>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2093C60-5F6A-42C4-A221-F9AF4DAB0CE8}" type="slidenum">
              <a:rPr kumimoji="0" lang="el-G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770498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46D6FC4-6CF8-4FDA-A973-E1FE1A0532FC}"/>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9B9E26EC-B0DB-41D8-BB97-3D6731B9F0F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Επεξεργασία στυλ υποδείγματος κειμένου</a:t>
            </a:r>
          </a:p>
        </p:txBody>
      </p:sp>
      <p:sp>
        <p:nvSpPr>
          <p:cNvPr id="4" name="Θέση ημερομηνίας 3">
            <a:extLst>
              <a:ext uri="{FF2B5EF4-FFF2-40B4-BE49-F238E27FC236}">
                <a16:creationId xmlns:a16="http://schemas.microsoft.com/office/drawing/2014/main" id="{1BD5EA04-1943-496D-B80C-B83D766A40EC}"/>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5CE0DE9-EB9C-4F87-935C-7F83D6F332D8}" type="datetimeFigureOut">
              <a:rPr kumimoji="0" lang="el-G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15/5/2021</a:t>
            </a:fld>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Θέση υποσέλιδου 4">
            <a:extLst>
              <a:ext uri="{FF2B5EF4-FFF2-40B4-BE49-F238E27FC236}">
                <a16:creationId xmlns:a16="http://schemas.microsoft.com/office/drawing/2014/main" id="{24411554-255F-4777-B2EF-98715BE0D5A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Θέση αριθμού διαφάνειας 5">
            <a:extLst>
              <a:ext uri="{FF2B5EF4-FFF2-40B4-BE49-F238E27FC236}">
                <a16:creationId xmlns:a16="http://schemas.microsoft.com/office/drawing/2014/main" id="{452B9B6A-524F-4827-B9C1-9B6E6C36805D}"/>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2093C60-5F6A-42C4-A221-F9AF4DAB0CE8}" type="slidenum">
              <a:rPr kumimoji="0" lang="el-G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322452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4AC1B74-0495-440C-B4BA-5106093BA4FE}"/>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5E24C5E0-4B47-43AC-88F9-6ED80474585E}"/>
              </a:ext>
            </a:extLst>
          </p:cNvPr>
          <p:cNvSpPr>
            <a:spLocks noGrp="1"/>
          </p:cNvSpPr>
          <p:nvPr>
            <p:ph sz="half" idx="1"/>
          </p:nvPr>
        </p:nvSpPr>
        <p:spPr>
          <a:xfrm>
            <a:off x="838200" y="1825625"/>
            <a:ext cx="5181600" cy="435133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περιεχομένου 3">
            <a:extLst>
              <a:ext uri="{FF2B5EF4-FFF2-40B4-BE49-F238E27FC236}">
                <a16:creationId xmlns:a16="http://schemas.microsoft.com/office/drawing/2014/main" id="{C67E0863-85D7-4554-9268-4849D2758492}"/>
              </a:ext>
            </a:extLst>
          </p:cNvPr>
          <p:cNvSpPr>
            <a:spLocks noGrp="1"/>
          </p:cNvSpPr>
          <p:nvPr>
            <p:ph sz="half" idx="2"/>
          </p:nvPr>
        </p:nvSpPr>
        <p:spPr>
          <a:xfrm>
            <a:off x="6172200" y="1825625"/>
            <a:ext cx="5181600" cy="435133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ημερομηνίας 4">
            <a:extLst>
              <a:ext uri="{FF2B5EF4-FFF2-40B4-BE49-F238E27FC236}">
                <a16:creationId xmlns:a16="http://schemas.microsoft.com/office/drawing/2014/main" id="{D1856E43-9C18-4A21-81A6-233F99617817}"/>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5CE0DE9-EB9C-4F87-935C-7F83D6F332D8}" type="datetimeFigureOut">
              <a:rPr kumimoji="0" lang="el-G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15/5/2021</a:t>
            </a:fld>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Θέση υποσέλιδου 5">
            <a:extLst>
              <a:ext uri="{FF2B5EF4-FFF2-40B4-BE49-F238E27FC236}">
                <a16:creationId xmlns:a16="http://schemas.microsoft.com/office/drawing/2014/main" id="{5EF7285D-90B6-42A3-93AD-38CDFF09B35E}"/>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Θέση αριθμού διαφάνειας 6">
            <a:extLst>
              <a:ext uri="{FF2B5EF4-FFF2-40B4-BE49-F238E27FC236}">
                <a16:creationId xmlns:a16="http://schemas.microsoft.com/office/drawing/2014/main" id="{FE693D30-7C88-4D9D-B206-A5A2682D7CCA}"/>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2093C60-5F6A-42C4-A221-F9AF4DAB0CE8}" type="slidenum">
              <a:rPr kumimoji="0" lang="el-G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026100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4E2BBA1-B7EE-46E4-89E8-778C6368E43F}"/>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3A56D817-074B-4824-B69A-49D66B57102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4" name="Θέση περιεχομένου 3">
            <a:extLst>
              <a:ext uri="{FF2B5EF4-FFF2-40B4-BE49-F238E27FC236}">
                <a16:creationId xmlns:a16="http://schemas.microsoft.com/office/drawing/2014/main" id="{7BA0DC51-374E-42F5-9E17-E8070900EC9C}"/>
              </a:ext>
            </a:extLst>
          </p:cNvPr>
          <p:cNvSpPr>
            <a:spLocks noGrp="1"/>
          </p:cNvSpPr>
          <p:nvPr>
            <p:ph sz="half" idx="2"/>
          </p:nvPr>
        </p:nvSpPr>
        <p:spPr>
          <a:xfrm>
            <a:off x="839788" y="2505075"/>
            <a:ext cx="5157787" cy="368458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κειμένου 4">
            <a:extLst>
              <a:ext uri="{FF2B5EF4-FFF2-40B4-BE49-F238E27FC236}">
                <a16:creationId xmlns:a16="http://schemas.microsoft.com/office/drawing/2014/main" id="{A9910076-2783-4955-BDCB-8109E72583B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6" name="Θέση περιεχομένου 5">
            <a:extLst>
              <a:ext uri="{FF2B5EF4-FFF2-40B4-BE49-F238E27FC236}">
                <a16:creationId xmlns:a16="http://schemas.microsoft.com/office/drawing/2014/main" id="{DB14F07D-6726-4850-987B-507626D08C32}"/>
              </a:ext>
            </a:extLst>
          </p:cNvPr>
          <p:cNvSpPr>
            <a:spLocks noGrp="1"/>
          </p:cNvSpPr>
          <p:nvPr>
            <p:ph sz="quarter" idx="4"/>
          </p:nvPr>
        </p:nvSpPr>
        <p:spPr>
          <a:xfrm>
            <a:off x="6172200" y="2505075"/>
            <a:ext cx="5183188" cy="368458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Θέση ημερομηνίας 6">
            <a:extLst>
              <a:ext uri="{FF2B5EF4-FFF2-40B4-BE49-F238E27FC236}">
                <a16:creationId xmlns:a16="http://schemas.microsoft.com/office/drawing/2014/main" id="{CBA74974-DFDD-446B-A48B-75ED971644BF}"/>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5CE0DE9-EB9C-4F87-935C-7F83D6F332D8}" type="datetimeFigureOut">
              <a:rPr kumimoji="0" lang="el-G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15/5/2021</a:t>
            </a:fld>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8" name="Θέση υποσέλιδου 7">
            <a:extLst>
              <a:ext uri="{FF2B5EF4-FFF2-40B4-BE49-F238E27FC236}">
                <a16:creationId xmlns:a16="http://schemas.microsoft.com/office/drawing/2014/main" id="{30566C58-E4C1-42D8-9DB2-7239721E7FC1}"/>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9" name="Θέση αριθμού διαφάνειας 8">
            <a:extLst>
              <a:ext uri="{FF2B5EF4-FFF2-40B4-BE49-F238E27FC236}">
                <a16:creationId xmlns:a16="http://schemas.microsoft.com/office/drawing/2014/main" id="{F2F10914-3E82-4AA6-BB9E-DD5AD2B62CCE}"/>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2093C60-5F6A-42C4-A221-F9AF4DAB0CE8}" type="slidenum">
              <a:rPr kumimoji="0" lang="el-G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093311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DA1673F-035B-4F2D-893B-DAB561016607}"/>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3D02F0F2-46BF-408D-9C33-3FB4845E68E9}"/>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5CE0DE9-EB9C-4F87-935C-7F83D6F332D8}" type="datetimeFigureOut">
              <a:rPr kumimoji="0" lang="el-G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15/5/2021</a:t>
            </a:fld>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Θέση υποσέλιδου 3">
            <a:extLst>
              <a:ext uri="{FF2B5EF4-FFF2-40B4-BE49-F238E27FC236}">
                <a16:creationId xmlns:a16="http://schemas.microsoft.com/office/drawing/2014/main" id="{17DF5074-96EB-420E-B4F7-98323ECF8772}"/>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Θέση αριθμού διαφάνειας 4">
            <a:extLst>
              <a:ext uri="{FF2B5EF4-FFF2-40B4-BE49-F238E27FC236}">
                <a16:creationId xmlns:a16="http://schemas.microsoft.com/office/drawing/2014/main" id="{D547792E-ED5D-4349-AFAC-24AD4C46B5A9}"/>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2093C60-5F6A-42C4-A221-F9AF4DAB0CE8}" type="slidenum">
              <a:rPr kumimoji="0" lang="el-G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549140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5A616DE6-3943-4012-B8ED-D5204942AA2E}"/>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5CE0DE9-EB9C-4F87-935C-7F83D6F332D8}" type="datetimeFigureOut">
              <a:rPr kumimoji="0" lang="el-G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15/5/2021</a:t>
            </a:fld>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Θέση υποσέλιδου 2">
            <a:extLst>
              <a:ext uri="{FF2B5EF4-FFF2-40B4-BE49-F238E27FC236}">
                <a16:creationId xmlns:a16="http://schemas.microsoft.com/office/drawing/2014/main" id="{D7D2CD8B-408E-48AF-979A-E61EEF6F15F5}"/>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Θέση αριθμού διαφάνειας 3">
            <a:extLst>
              <a:ext uri="{FF2B5EF4-FFF2-40B4-BE49-F238E27FC236}">
                <a16:creationId xmlns:a16="http://schemas.microsoft.com/office/drawing/2014/main" id="{A366FB47-0121-4186-8558-D43B956A9BAE}"/>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2093C60-5F6A-42C4-A221-F9AF4DAB0CE8}" type="slidenum">
              <a:rPr kumimoji="0" lang="el-G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792926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3249A27-3231-46D2-8820-C7625CE11B89}"/>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8F3432E7-7DC3-4ED6-A256-086C5E85DF2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κειμένου 3">
            <a:extLst>
              <a:ext uri="{FF2B5EF4-FFF2-40B4-BE49-F238E27FC236}">
                <a16:creationId xmlns:a16="http://schemas.microsoft.com/office/drawing/2014/main" id="{BBC17859-3A39-49EB-9661-8A7AF0B7D03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Επεξεργασία στυλ υποδείγματος κειμένου</a:t>
            </a:r>
          </a:p>
        </p:txBody>
      </p:sp>
      <p:sp>
        <p:nvSpPr>
          <p:cNvPr id="5" name="Θέση ημερομηνίας 4">
            <a:extLst>
              <a:ext uri="{FF2B5EF4-FFF2-40B4-BE49-F238E27FC236}">
                <a16:creationId xmlns:a16="http://schemas.microsoft.com/office/drawing/2014/main" id="{345F8D76-AF26-4A05-A843-85F82E075D21}"/>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5CE0DE9-EB9C-4F87-935C-7F83D6F332D8}" type="datetimeFigureOut">
              <a:rPr kumimoji="0" lang="el-G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15/5/2021</a:t>
            </a:fld>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Θέση υποσέλιδου 5">
            <a:extLst>
              <a:ext uri="{FF2B5EF4-FFF2-40B4-BE49-F238E27FC236}">
                <a16:creationId xmlns:a16="http://schemas.microsoft.com/office/drawing/2014/main" id="{FF481B99-7058-44C7-99CE-5B900A1420DD}"/>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Θέση αριθμού διαφάνειας 6">
            <a:extLst>
              <a:ext uri="{FF2B5EF4-FFF2-40B4-BE49-F238E27FC236}">
                <a16:creationId xmlns:a16="http://schemas.microsoft.com/office/drawing/2014/main" id="{4DD8E122-C569-42BF-9AE1-369A3A4D3D84}"/>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2093C60-5F6A-42C4-A221-F9AF4DAB0CE8}" type="slidenum">
              <a:rPr kumimoji="0" lang="el-G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665038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DD7A300-2262-4F8C-925C-780171E74DF0}"/>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id="{EEC025A8-BD91-4DAC-9472-7C8EE4F4FD6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a16="http://schemas.microsoft.com/office/drawing/2014/main" id="{889C30E9-2D0C-4A82-80A4-9EDB996C84A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Επεξεργασία στυλ υποδείγματος κειμένου</a:t>
            </a:r>
          </a:p>
        </p:txBody>
      </p:sp>
      <p:sp>
        <p:nvSpPr>
          <p:cNvPr id="5" name="Θέση ημερομηνίας 4">
            <a:extLst>
              <a:ext uri="{FF2B5EF4-FFF2-40B4-BE49-F238E27FC236}">
                <a16:creationId xmlns:a16="http://schemas.microsoft.com/office/drawing/2014/main" id="{A909EA5E-F7D3-4BB8-BBBF-559CE2A3CB72}"/>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5CE0DE9-EB9C-4F87-935C-7F83D6F332D8}" type="datetimeFigureOut">
              <a:rPr kumimoji="0" lang="el-G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15/5/2021</a:t>
            </a:fld>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Θέση υποσέλιδου 5">
            <a:extLst>
              <a:ext uri="{FF2B5EF4-FFF2-40B4-BE49-F238E27FC236}">
                <a16:creationId xmlns:a16="http://schemas.microsoft.com/office/drawing/2014/main" id="{BC445847-552A-4A67-B4AD-779113B14569}"/>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Θέση αριθμού διαφάνειας 6">
            <a:extLst>
              <a:ext uri="{FF2B5EF4-FFF2-40B4-BE49-F238E27FC236}">
                <a16:creationId xmlns:a16="http://schemas.microsoft.com/office/drawing/2014/main" id="{C536AD67-A11B-4F57-9C47-5158959E73EC}"/>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2093C60-5F6A-42C4-A221-F9AF4DAB0CE8}" type="slidenum">
              <a:rPr kumimoji="0" lang="el-G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682818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7F98216A-7D4D-4F38-842A-193D1545916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EDC34F6E-E1C0-4A9F-9153-44ABAD202AF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a:extLst>
              <a:ext uri="{FF2B5EF4-FFF2-40B4-BE49-F238E27FC236}">
                <a16:creationId xmlns:a16="http://schemas.microsoft.com/office/drawing/2014/main" id="{CA28487A-0CD7-4E13-84A4-4D534026A28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95CE0DE9-EB9C-4F87-935C-7F83D6F332D8}" type="datetimeFigureOut">
              <a:rPr kumimoji="0" lang="el-G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15/5/2021</a:t>
            </a:fld>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Θέση υποσέλιδου 4">
            <a:extLst>
              <a:ext uri="{FF2B5EF4-FFF2-40B4-BE49-F238E27FC236}">
                <a16:creationId xmlns:a16="http://schemas.microsoft.com/office/drawing/2014/main" id="{99E7F4B8-7C64-4AD2-8995-27C7C5F3AA3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Θέση αριθμού διαφάνειας 5">
            <a:extLst>
              <a:ext uri="{FF2B5EF4-FFF2-40B4-BE49-F238E27FC236}">
                <a16:creationId xmlns:a16="http://schemas.microsoft.com/office/drawing/2014/main" id="{3E6B3DFC-254B-4C32-8608-BD9C21275B2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02093C60-5F6A-42C4-A221-F9AF4DAB0CE8}" type="slidenum">
              <a:rPr kumimoji="0" lang="el-G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7350741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0907808-4A28-40FE-B483-476890C17B75}"/>
              </a:ext>
            </a:extLst>
          </p:cNvPr>
          <p:cNvSpPr>
            <a:spLocks noGrp="1"/>
          </p:cNvSpPr>
          <p:nvPr>
            <p:ph type="title"/>
          </p:nvPr>
        </p:nvSpPr>
        <p:spPr>
          <a:xfrm>
            <a:off x="0" y="1"/>
            <a:ext cx="12192000" cy="665017"/>
          </a:xfrm>
          <a:solidFill>
            <a:srgbClr val="FFC000"/>
          </a:solidFill>
        </p:spPr>
        <p:txBody>
          <a:bodyPr>
            <a:normAutofit/>
          </a:bodyPr>
          <a:lstStyle/>
          <a:p>
            <a:pPr algn="ctr"/>
            <a:r>
              <a:rPr lang="el-GR" sz="3600" b="1" dirty="0">
                <a:solidFill>
                  <a:srgbClr val="00B050"/>
                </a:solidFill>
                <a:effectLst>
                  <a:outerShdw blurRad="38100" dist="38100" dir="2700000" algn="tl">
                    <a:srgbClr val="000000">
                      <a:alpha val="43137"/>
                    </a:srgbClr>
                  </a:outerShdw>
                </a:effectLst>
              </a:rPr>
              <a:t>Εφαρμογή της Κυκλικής Οικονομίας στους τομείς της παραγωγής</a:t>
            </a:r>
          </a:p>
        </p:txBody>
      </p:sp>
      <p:sp>
        <p:nvSpPr>
          <p:cNvPr id="3" name="Θέση περιεχομένου 2">
            <a:extLst>
              <a:ext uri="{FF2B5EF4-FFF2-40B4-BE49-F238E27FC236}">
                <a16:creationId xmlns:a16="http://schemas.microsoft.com/office/drawing/2014/main" id="{FA2D7B68-C8C3-4B15-9815-0C625F12827B}"/>
              </a:ext>
            </a:extLst>
          </p:cNvPr>
          <p:cNvSpPr>
            <a:spLocks noGrp="1"/>
          </p:cNvSpPr>
          <p:nvPr>
            <p:ph idx="1"/>
          </p:nvPr>
        </p:nvSpPr>
        <p:spPr>
          <a:xfrm>
            <a:off x="-1" y="665018"/>
            <a:ext cx="12191999" cy="5811115"/>
          </a:xfrm>
          <a:solidFill>
            <a:schemeClr val="accent5">
              <a:lumMod val="20000"/>
              <a:lumOff val="80000"/>
            </a:schemeClr>
          </a:solidFill>
        </p:spPr>
        <p:txBody>
          <a:bodyPr>
            <a:normAutofit/>
          </a:bodyPr>
          <a:lstStyle/>
          <a:p>
            <a:pPr algn="just"/>
            <a:endParaRPr lang="el-GR" b="1" i="1" dirty="0" smtClean="0">
              <a:latin typeface="Calibri" panose="020F0502020204030204" pitchFamily="34" charset="0"/>
              <a:ea typeface="Times New Roman" panose="02020603050405020304" pitchFamily="18" charset="0"/>
              <a:cs typeface="Times New Roman" panose="02020603050405020304" pitchFamily="18" charset="0"/>
            </a:endParaRPr>
          </a:p>
          <a:p>
            <a:pPr marL="0" indent="0" algn="just">
              <a:buNone/>
            </a:pPr>
            <a:endParaRPr lang="el-GR" b="1" i="1" dirty="0" smtClean="0">
              <a:latin typeface="Calibri" panose="020F0502020204030204" pitchFamily="34" charset="0"/>
              <a:ea typeface="Times New Roman" panose="02020603050405020304" pitchFamily="18" charset="0"/>
              <a:cs typeface="Times New Roman" panose="02020603050405020304" pitchFamily="18" charset="0"/>
            </a:endParaRPr>
          </a:p>
          <a:p>
            <a:pPr marL="0" indent="0" algn="just">
              <a:buNone/>
            </a:pPr>
            <a:r>
              <a:rPr lang="el-GR" sz="4000" b="1" i="1" dirty="0" smtClean="0">
                <a:latin typeface="Calibri" panose="020F0502020204030204" pitchFamily="34" charset="0"/>
                <a:ea typeface="Times New Roman" panose="02020603050405020304" pitchFamily="18" charset="0"/>
                <a:cs typeface="Times New Roman" panose="02020603050405020304" pitchFamily="18" charset="0"/>
              </a:rPr>
              <a:t>Η </a:t>
            </a:r>
            <a:r>
              <a:rPr lang="el-GR" sz="4000" b="1" i="1" dirty="0">
                <a:latin typeface="Calibri" panose="020F0502020204030204" pitchFamily="34" charset="0"/>
                <a:ea typeface="Times New Roman" panose="02020603050405020304" pitchFamily="18" charset="0"/>
                <a:cs typeface="Times New Roman" panose="02020603050405020304" pitchFamily="18" charset="0"/>
              </a:rPr>
              <a:t>υιοθέτηση ενός προγράμματος κυκλικής οικονομίας συνεπάγεται ότι μια εταιρεία εφαρμόζει διαφορετικές στρατηγικές για τη βελτίωση της κυκλικότητας του παραγωγικού της συστήματος και συνεργάζεται επίσης με άλλες εταιρείες της εφοδιαστικής αλυσίδας για την επίτευξη ενός πιο αποτελεσματικού κυκλικού προτύπου </a:t>
            </a:r>
            <a:endParaRPr lang="en-US" sz="4000" b="1" i="1" dirty="0">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Θέση υποσέλιδου 3">
            <a:extLst>
              <a:ext uri="{FF2B5EF4-FFF2-40B4-BE49-F238E27FC236}">
                <a16:creationId xmlns:a16="http://schemas.microsoft.com/office/drawing/2014/main" id="{70E47908-6CDB-4549-98FC-CF73854CA21B}"/>
              </a:ext>
            </a:extLst>
          </p:cNvPr>
          <p:cNvSpPr>
            <a:spLocks noGrp="1"/>
          </p:cNvSpPr>
          <p:nvPr>
            <p:ph type="ftr" sz="quarter" idx="11"/>
          </p:nvPr>
        </p:nvSpPr>
        <p:spPr>
          <a:xfrm>
            <a:off x="4129438" y="6476133"/>
            <a:ext cx="3672408"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Πανεπιστήμιο Θεσσαλίας, Τμήμα Περιβάλλοντος, Καθηγητής: Ξενοφών Σπηλιώτης</a:t>
            </a:r>
          </a:p>
        </p:txBody>
      </p:sp>
    </p:spTree>
    <p:extLst>
      <p:ext uri="{BB962C8B-B14F-4D97-AF65-F5344CB8AC3E}">
        <p14:creationId xmlns:p14="http://schemas.microsoft.com/office/powerpoint/2010/main" val="14426296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FA2D7B68-C8C3-4B15-9815-0C625F12827B}"/>
              </a:ext>
            </a:extLst>
          </p:cNvPr>
          <p:cNvSpPr>
            <a:spLocks noGrp="1"/>
          </p:cNvSpPr>
          <p:nvPr>
            <p:ph idx="1"/>
          </p:nvPr>
        </p:nvSpPr>
        <p:spPr>
          <a:xfrm>
            <a:off x="-1" y="665018"/>
            <a:ext cx="12191999" cy="5811115"/>
          </a:xfrm>
          <a:solidFill>
            <a:schemeClr val="accent5">
              <a:lumMod val="20000"/>
              <a:lumOff val="80000"/>
            </a:schemeClr>
          </a:solidFill>
        </p:spPr>
        <p:txBody>
          <a:bodyPr>
            <a:normAutofit/>
          </a:bodyPr>
          <a:lstStyle/>
          <a:p>
            <a:pPr algn="just"/>
            <a:r>
              <a:rPr lang="el-GR" b="1" i="1" dirty="0">
                <a:latin typeface="Calibri" panose="020F0502020204030204" pitchFamily="34" charset="0"/>
                <a:ea typeface="Times New Roman" panose="02020603050405020304" pitchFamily="18" charset="0"/>
                <a:cs typeface="Times New Roman" panose="02020603050405020304" pitchFamily="18" charset="0"/>
              </a:rPr>
              <a:t>Οι "</a:t>
            </a:r>
            <a:r>
              <a:rPr lang="el-GR" b="1" i="1" u="sng" dirty="0">
                <a:solidFill>
                  <a:srgbClr val="00B050"/>
                </a:solidFill>
                <a:latin typeface="Calibri" panose="020F0502020204030204" pitchFamily="34" charset="0"/>
                <a:ea typeface="Times New Roman" panose="02020603050405020304" pitchFamily="18" charset="0"/>
                <a:cs typeface="Times New Roman" panose="02020603050405020304" pitchFamily="18" charset="0"/>
              </a:rPr>
              <a:t>οδοκαθαριστές</a:t>
            </a:r>
            <a:r>
              <a:rPr lang="el-GR" b="1" i="1" dirty="0">
                <a:latin typeface="Calibri" panose="020F0502020204030204" pitchFamily="34" charset="0"/>
                <a:ea typeface="Times New Roman" panose="02020603050405020304" pitchFamily="18" charset="0"/>
                <a:cs typeface="Times New Roman" panose="02020603050405020304" pitchFamily="18" charset="0"/>
              </a:rPr>
              <a:t>" </a:t>
            </a:r>
            <a:r>
              <a:rPr lang="el-GR" b="1" i="1" u="sng" dirty="0">
                <a:latin typeface="Calibri" panose="020F0502020204030204" pitchFamily="34" charset="0"/>
                <a:ea typeface="Times New Roman" panose="02020603050405020304" pitchFamily="18" charset="0"/>
                <a:cs typeface="Times New Roman" panose="02020603050405020304" pitchFamily="18" charset="0"/>
              </a:rPr>
              <a:t>συλλέγουν</a:t>
            </a:r>
            <a:r>
              <a:rPr lang="el-GR" b="1" i="1" dirty="0">
                <a:latin typeface="Calibri" panose="020F0502020204030204" pitchFamily="34" charset="0"/>
                <a:ea typeface="Times New Roman" panose="02020603050405020304" pitchFamily="18" charset="0"/>
                <a:cs typeface="Times New Roman" panose="02020603050405020304" pitchFamily="18" charset="0"/>
              </a:rPr>
              <a:t> τα απόβλητα - πόρους επιτόπου, εντός των εταιρειών ή σε άλλα σημεία της αλυσίδας συλλογής - απόθεσης και τα αναδιανέμουν στο σύστημα σε εταιρείες που μπορούν να επαναχρησιμοποιήσουν ή να ανακυκλώσουν τέτοια υλικά διευκολύνοντας την εργασία τους. Μετά τη συλλογή των αποβλήτων - πόρων, ορισμένοι από τους "οδοκαθαριστές" τα </a:t>
            </a:r>
            <a:r>
              <a:rPr lang="el-GR" b="1" i="1" u="sng" dirty="0">
                <a:latin typeface="Calibri" panose="020F0502020204030204" pitchFamily="34" charset="0"/>
                <a:ea typeface="Times New Roman" panose="02020603050405020304" pitchFamily="18" charset="0"/>
                <a:cs typeface="Times New Roman" panose="02020603050405020304" pitchFamily="18" charset="0"/>
              </a:rPr>
              <a:t>αποσυναρμολογούν</a:t>
            </a:r>
            <a:r>
              <a:rPr lang="el-GR" b="1" i="1" dirty="0">
                <a:latin typeface="Calibri" panose="020F0502020204030204" pitchFamily="34" charset="0"/>
                <a:ea typeface="Times New Roman" panose="02020603050405020304" pitchFamily="18" charset="0"/>
                <a:cs typeface="Times New Roman" panose="02020603050405020304" pitchFamily="18" charset="0"/>
              </a:rPr>
              <a:t>, τα </a:t>
            </a:r>
            <a:r>
              <a:rPr lang="el-GR" b="1" i="1" u="sng" dirty="0">
                <a:latin typeface="Calibri" panose="020F0502020204030204" pitchFamily="34" charset="0"/>
                <a:ea typeface="Times New Roman" panose="02020603050405020304" pitchFamily="18" charset="0"/>
                <a:cs typeface="Times New Roman" panose="02020603050405020304" pitchFamily="18" charset="0"/>
              </a:rPr>
              <a:t>διαλέγουν</a:t>
            </a:r>
            <a:r>
              <a:rPr lang="el-GR" b="1" i="1" dirty="0">
                <a:latin typeface="Calibri" panose="020F0502020204030204" pitchFamily="34" charset="0"/>
                <a:ea typeface="Times New Roman" panose="02020603050405020304" pitchFamily="18" charset="0"/>
                <a:cs typeface="Times New Roman" panose="02020603050405020304" pitchFamily="18" charset="0"/>
              </a:rPr>
              <a:t> και τα μεταφέρουν στους "αποσυνθέτες", σε μορφή που είναι εύκολα διαχειρίσιμη, να τα επεξεργαστούν</a:t>
            </a:r>
            <a:r>
              <a:rPr lang="el-GR" b="1" i="1" dirty="0" smtClean="0">
                <a:latin typeface="Calibri" panose="020F0502020204030204" pitchFamily="34" charset="0"/>
                <a:ea typeface="Times New Roman" panose="02020603050405020304" pitchFamily="18" charset="0"/>
                <a:cs typeface="Times New Roman" panose="02020603050405020304" pitchFamily="18" charset="0"/>
              </a:rPr>
              <a:t>.</a:t>
            </a:r>
          </a:p>
          <a:p>
            <a:pPr algn="just"/>
            <a:r>
              <a:rPr lang="el-GR" b="1" i="1" dirty="0">
                <a:latin typeface="Calibri" panose="020F0502020204030204" pitchFamily="34" charset="0"/>
                <a:ea typeface="Times New Roman" panose="02020603050405020304" pitchFamily="18" charset="0"/>
                <a:cs typeface="Times New Roman" panose="02020603050405020304" pitchFamily="18" charset="0"/>
              </a:rPr>
              <a:t>Οι "</a:t>
            </a:r>
            <a:r>
              <a:rPr lang="el-GR" b="1" i="1" u="sng" dirty="0">
                <a:solidFill>
                  <a:srgbClr val="00B050"/>
                </a:solidFill>
                <a:latin typeface="Calibri" panose="020F0502020204030204" pitchFamily="34" charset="0"/>
                <a:ea typeface="Times New Roman" panose="02020603050405020304" pitchFamily="18" charset="0"/>
                <a:cs typeface="Times New Roman" panose="02020603050405020304" pitchFamily="18" charset="0"/>
              </a:rPr>
              <a:t>αποσυνθέτες</a:t>
            </a:r>
            <a:r>
              <a:rPr lang="el-GR" b="1" i="1" dirty="0">
                <a:latin typeface="Calibri" panose="020F0502020204030204" pitchFamily="34" charset="0"/>
                <a:ea typeface="Times New Roman" panose="02020603050405020304" pitchFamily="18" charset="0"/>
                <a:cs typeface="Times New Roman" panose="02020603050405020304" pitchFamily="18" charset="0"/>
              </a:rPr>
              <a:t>" με τη σειρά τους </a:t>
            </a:r>
            <a:r>
              <a:rPr lang="el-GR" b="1" i="1" u="sng" dirty="0">
                <a:latin typeface="Calibri" panose="020F0502020204030204" pitchFamily="34" charset="0"/>
                <a:ea typeface="Times New Roman" panose="02020603050405020304" pitchFamily="18" charset="0"/>
                <a:cs typeface="Times New Roman" panose="02020603050405020304" pitchFamily="18" charset="0"/>
              </a:rPr>
              <a:t>μετατρέπουν ή ανακυκλώνουν</a:t>
            </a:r>
            <a:r>
              <a:rPr lang="el-GR" b="1" i="1" dirty="0">
                <a:latin typeface="Calibri" panose="020F0502020204030204" pitchFamily="34" charset="0"/>
                <a:ea typeface="Times New Roman" panose="02020603050405020304" pitchFamily="18" charset="0"/>
                <a:cs typeface="Times New Roman" panose="02020603050405020304" pitchFamily="18" charset="0"/>
              </a:rPr>
              <a:t> τα απόβλητα - πόρους σε νέα  υλικά ή κλάσματα των ίδιων ροών εισόδου για τις οποίες είχαν αρχικά </a:t>
            </a:r>
            <a:r>
              <a:rPr lang="el-GR" b="1" i="1" dirty="0" smtClean="0">
                <a:latin typeface="Calibri" panose="020F0502020204030204" pitchFamily="34" charset="0"/>
                <a:ea typeface="Times New Roman" panose="02020603050405020304" pitchFamily="18" charset="0"/>
                <a:cs typeface="Times New Roman" panose="02020603050405020304" pitchFamily="18" charset="0"/>
              </a:rPr>
              <a:t>σχεδιαστεί.</a:t>
            </a:r>
          </a:p>
          <a:p>
            <a:pPr algn="just"/>
            <a:r>
              <a:rPr lang="el-GR" b="1" i="1" dirty="0">
                <a:latin typeface="Calibri" panose="020F0502020204030204" pitchFamily="34" charset="0"/>
                <a:ea typeface="Times New Roman" panose="02020603050405020304" pitchFamily="18" charset="0"/>
                <a:cs typeface="Times New Roman" panose="02020603050405020304" pitchFamily="18" charset="0"/>
              </a:rPr>
              <a:t>Οι "</a:t>
            </a:r>
            <a:r>
              <a:rPr lang="el-GR" b="1" i="1" u="sng" dirty="0">
                <a:solidFill>
                  <a:srgbClr val="00B050"/>
                </a:solidFill>
                <a:latin typeface="Calibri" panose="020F0502020204030204" pitchFamily="34" charset="0"/>
                <a:ea typeface="Times New Roman" panose="02020603050405020304" pitchFamily="18" charset="0"/>
                <a:cs typeface="Times New Roman" panose="02020603050405020304" pitchFamily="18" charset="0"/>
              </a:rPr>
              <a:t>οδοκαθαριστέ</a:t>
            </a:r>
            <a:r>
              <a:rPr lang="el-GR" b="1" i="1" dirty="0">
                <a:latin typeface="Calibri" panose="020F0502020204030204" pitchFamily="34" charset="0"/>
                <a:ea typeface="Times New Roman" panose="02020603050405020304" pitchFamily="18" charset="0"/>
                <a:cs typeface="Times New Roman" panose="02020603050405020304" pitchFamily="18" charset="0"/>
              </a:rPr>
              <a:t>ς" και οι "</a:t>
            </a:r>
            <a:r>
              <a:rPr lang="el-GR" b="1" i="1" u="sng" dirty="0">
                <a:solidFill>
                  <a:srgbClr val="00B050"/>
                </a:solidFill>
                <a:latin typeface="Calibri" panose="020F0502020204030204" pitchFamily="34" charset="0"/>
                <a:ea typeface="Times New Roman" panose="02020603050405020304" pitchFamily="18" charset="0"/>
                <a:cs typeface="Times New Roman" panose="02020603050405020304" pitchFamily="18" charset="0"/>
              </a:rPr>
              <a:t>αποσυνθέτες</a:t>
            </a:r>
            <a:r>
              <a:rPr lang="el-GR" b="1" i="1" dirty="0">
                <a:latin typeface="Calibri" panose="020F0502020204030204" pitchFamily="34" charset="0"/>
                <a:ea typeface="Times New Roman" panose="02020603050405020304" pitchFamily="18" charset="0"/>
                <a:cs typeface="Times New Roman" panose="02020603050405020304" pitchFamily="18" charset="0"/>
              </a:rPr>
              <a:t>" ταξινομούνται περαιτέρω ως ειδικευμένοι ή γενικοί, σύμφωνα με την ειδικότητά τους για να διαχειριστούν μόνο έναν τύπο ή περισσότερους τύπους </a:t>
            </a:r>
            <a:r>
              <a:rPr lang="el-GR" b="1" i="1" dirty="0" smtClean="0">
                <a:latin typeface="Calibri" panose="020F0502020204030204" pitchFamily="34" charset="0"/>
                <a:ea typeface="Times New Roman" panose="02020603050405020304" pitchFamily="18" charset="0"/>
                <a:cs typeface="Times New Roman" panose="02020603050405020304" pitchFamily="18" charset="0"/>
              </a:rPr>
              <a:t>υλικών.</a:t>
            </a:r>
            <a:endParaRPr lang="en-US" b="1" i="1" dirty="0">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Θέση υποσέλιδου 3">
            <a:extLst>
              <a:ext uri="{FF2B5EF4-FFF2-40B4-BE49-F238E27FC236}">
                <a16:creationId xmlns:a16="http://schemas.microsoft.com/office/drawing/2014/main" id="{70E47908-6CDB-4549-98FC-CF73854CA21B}"/>
              </a:ext>
            </a:extLst>
          </p:cNvPr>
          <p:cNvSpPr>
            <a:spLocks noGrp="1"/>
          </p:cNvSpPr>
          <p:nvPr>
            <p:ph type="ftr" sz="quarter" idx="11"/>
          </p:nvPr>
        </p:nvSpPr>
        <p:spPr>
          <a:xfrm>
            <a:off x="4129438" y="6476133"/>
            <a:ext cx="3672408"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Πανεπιστήμιο Θεσσαλίας, Τμήμα Περιβάλλοντος, Καθηγητής: Ξενοφών Σπηλιώτης</a:t>
            </a:r>
          </a:p>
        </p:txBody>
      </p:sp>
      <p:sp>
        <p:nvSpPr>
          <p:cNvPr id="5" name="Τίτλος 1">
            <a:extLst>
              <a:ext uri="{FF2B5EF4-FFF2-40B4-BE49-F238E27FC236}">
                <a16:creationId xmlns:a16="http://schemas.microsoft.com/office/drawing/2014/main" id="{50907808-4A28-40FE-B483-476890C17B75}"/>
              </a:ext>
            </a:extLst>
          </p:cNvPr>
          <p:cNvSpPr>
            <a:spLocks noGrp="1"/>
          </p:cNvSpPr>
          <p:nvPr>
            <p:ph type="title"/>
          </p:nvPr>
        </p:nvSpPr>
        <p:spPr>
          <a:xfrm>
            <a:off x="0" y="0"/>
            <a:ext cx="12192000" cy="665163"/>
          </a:xfrm>
          <a:solidFill>
            <a:srgbClr val="FFC000"/>
          </a:solidFill>
        </p:spPr>
        <p:txBody>
          <a:bodyPr>
            <a:normAutofit fontScale="90000"/>
          </a:bodyPr>
          <a:lstStyle/>
          <a:p>
            <a:pPr algn="ctr"/>
            <a:r>
              <a:rPr lang="el-GR" sz="4800" b="1" dirty="0">
                <a:solidFill>
                  <a:srgbClr val="00B050"/>
                </a:solidFill>
                <a:effectLst>
                  <a:outerShdw blurRad="38100" dist="38100" dir="2700000" algn="tl">
                    <a:srgbClr val="000000">
                      <a:alpha val="43137"/>
                    </a:srgbClr>
                  </a:outerShdw>
                </a:effectLst>
              </a:rPr>
              <a:t>Η Κυκλική Οικονομία στη διαχείριση των αποβλήτων</a:t>
            </a:r>
            <a:endParaRPr lang="el-GR" sz="4800" b="1" dirty="0">
              <a:solidFill>
                <a:srgbClr val="00B05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2316753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0907808-4A28-40FE-B483-476890C17B75}"/>
              </a:ext>
            </a:extLst>
          </p:cNvPr>
          <p:cNvSpPr>
            <a:spLocks noGrp="1"/>
          </p:cNvSpPr>
          <p:nvPr>
            <p:ph type="title"/>
          </p:nvPr>
        </p:nvSpPr>
        <p:spPr>
          <a:xfrm>
            <a:off x="0" y="1"/>
            <a:ext cx="12192000" cy="665017"/>
          </a:xfrm>
          <a:solidFill>
            <a:srgbClr val="FFC000"/>
          </a:solidFill>
        </p:spPr>
        <p:txBody>
          <a:bodyPr>
            <a:normAutofit fontScale="90000"/>
          </a:bodyPr>
          <a:lstStyle/>
          <a:p>
            <a:pPr algn="ctr"/>
            <a:endParaRPr lang="el-GR" sz="4800" b="1" dirty="0">
              <a:solidFill>
                <a:srgbClr val="00B050"/>
              </a:solidFill>
              <a:effectLst>
                <a:outerShdw blurRad="38100" dist="38100" dir="2700000" algn="tl">
                  <a:srgbClr val="000000">
                    <a:alpha val="43137"/>
                  </a:srgbClr>
                </a:outerShdw>
              </a:effectLst>
            </a:endParaRPr>
          </a:p>
        </p:txBody>
      </p:sp>
      <p:sp>
        <p:nvSpPr>
          <p:cNvPr id="3" name="Θέση περιεχομένου 2">
            <a:extLst>
              <a:ext uri="{FF2B5EF4-FFF2-40B4-BE49-F238E27FC236}">
                <a16:creationId xmlns:a16="http://schemas.microsoft.com/office/drawing/2014/main" id="{FA2D7B68-C8C3-4B15-9815-0C625F12827B}"/>
              </a:ext>
            </a:extLst>
          </p:cNvPr>
          <p:cNvSpPr>
            <a:spLocks noGrp="1"/>
          </p:cNvSpPr>
          <p:nvPr>
            <p:ph idx="1"/>
          </p:nvPr>
        </p:nvSpPr>
        <p:spPr>
          <a:xfrm>
            <a:off x="-1" y="665018"/>
            <a:ext cx="12191999" cy="5811115"/>
          </a:xfrm>
          <a:solidFill>
            <a:schemeClr val="accent5">
              <a:lumMod val="20000"/>
              <a:lumOff val="80000"/>
            </a:schemeClr>
          </a:solidFill>
        </p:spPr>
        <p:txBody>
          <a:bodyPr>
            <a:normAutofit/>
          </a:bodyPr>
          <a:lstStyle/>
          <a:p>
            <a:pPr algn="just"/>
            <a:endParaRPr lang="en-US" b="1" i="1" dirty="0">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Θέση υποσέλιδου 3">
            <a:extLst>
              <a:ext uri="{FF2B5EF4-FFF2-40B4-BE49-F238E27FC236}">
                <a16:creationId xmlns:a16="http://schemas.microsoft.com/office/drawing/2014/main" id="{70E47908-6CDB-4549-98FC-CF73854CA21B}"/>
              </a:ext>
            </a:extLst>
          </p:cNvPr>
          <p:cNvSpPr>
            <a:spLocks noGrp="1"/>
          </p:cNvSpPr>
          <p:nvPr>
            <p:ph type="ftr" sz="quarter" idx="11"/>
          </p:nvPr>
        </p:nvSpPr>
        <p:spPr>
          <a:xfrm>
            <a:off x="4129438" y="6476133"/>
            <a:ext cx="3672408"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Πανεπιστήμιο Θεσσαλίας, Τμήμα Περιβάλλοντος, Καθηγητής: Ξενοφών Σπηλιώτης</a:t>
            </a:r>
          </a:p>
        </p:txBody>
      </p:sp>
    </p:spTree>
    <p:extLst>
      <p:ext uri="{BB962C8B-B14F-4D97-AF65-F5344CB8AC3E}">
        <p14:creationId xmlns:p14="http://schemas.microsoft.com/office/powerpoint/2010/main" val="863512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FA2D7B68-C8C3-4B15-9815-0C625F12827B}"/>
              </a:ext>
            </a:extLst>
          </p:cNvPr>
          <p:cNvSpPr>
            <a:spLocks noGrp="1"/>
          </p:cNvSpPr>
          <p:nvPr>
            <p:ph idx="1"/>
          </p:nvPr>
        </p:nvSpPr>
        <p:spPr>
          <a:xfrm>
            <a:off x="-1" y="665018"/>
            <a:ext cx="12191999" cy="5811115"/>
          </a:xfrm>
          <a:solidFill>
            <a:schemeClr val="accent5">
              <a:lumMod val="20000"/>
              <a:lumOff val="80000"/>
            </a:schemeClr>
          </a:solidFill>
        </p:spPr>
        <p:txBody>
          <a:bodyPr>
            <a:normAutofit/>
          </a:bodyPr>
          <a:lstStyle/>
          <a:p>
            <a:pPr marL="0" indent="0" algn="just">
              <a:buNone/>
            </a:pPr>
            <a:r>
              <a:rPr lang="el-GR" b="1" i="1" u="sng" dirty="0" smtClean="0">
                <a:solidFill>
                  <a:srgbClr val="FF0000"/>
                </a:solidFill>
                <a:latin typeface="Calibri" panose="020F0502020204030204" pitchFamily="34" charset="0"/>
                <a:ea typeface="Times New Roman" panose="02020603050405020304" pitchFamily="18" charset="0"/>
                <a:cs typeface="Times New Roman" panose="02020603050405020304" pitchFamily="18" charset="0"/>
              </a:rPr>
              <a:t>Στρατηγικές</a:t>
            </a:r>
            <a:r>
              <a:rPr lang="el-GR" b="1" i="1" dirty="0">
                <a:latin typeface="Calibri" panose="020F0502020204030204" pitchFamily="34" charset="0"/>
                <a:ea typeface="Times New Roman" panose="02020603050405020304" pitchFamily="18" charset="0"/>
                <a:cs typeface="Times New Roman" panose="02020603050405020304" pitchFamily="18" charset="0"/>
              </a:rPr>
              <a:t>, </a:t>
            </a:r>
            <a:r>
              <a:rPr lang="el-GR" b="1" i="1" dirty="0" smtClean="0">
                <a:latin typeface="Calibri" panose="020F0502020204030204" pitchFamily="34" charset="0"/>
                <a:ea typeface="Times New Roman" panose="02020603050405020304" pitchFamily="18" charset="0"/>
                <a:cs typeface="Times New Roman" panose="02020603050405020304" pitchFamily="18" charset="0"/>
              </a:rPr>
              <a:t>προπαρασκευαστικές </a:t>
            </a:r>
            <a:r>
              <a:rPr lang="el-GR" b="1" i="1" dirty="0">
                <a:latin typeface="Calibri" panose="020F0502020204030204" pitchFamily="34" charset="0"/>
                <a:ea typeface="Times New Roman" panose="02020603050405020304" pitchFamily="18" charset="0"/>
                <a:cs typeface="Times New Roman" panose="02020603050405020304" pitchFamily="18" charset="0"/>
              </a:rPr>
              <a:t>προς την κατεύθυνση της Κυκλικής </a:t>
            </a:r>
            <a:r>
              <a:rPr lang="el-GR" b="1" i="1" dirty="0" smtClean="0">
                <a:latin typeface="Calibri" panose="020F0502020204030204" pitchFamily="34" charset="0"/>
                <a:ea typeface="Times New Roman" panose="02020603050405020304" pitchFamily="18" charset="0"/>
                <a:cs typeface="Times New Roman" panose="02020603050405020304" pitchFamily="18" charset="0"/>
              </a:rPr>
              <a:t>Οικονομίας:</a:t>
            </a:r>
          </a:p>
          <a:p>
            <a:pPr algn="just"/>
            <a:r>
              <a:rPr lang="el-GR" b="1" i="1" dirty="0" smtClean="0">
                <a:latin typeface="Calibri" panose="020F0502020204030204" pitchFamily="34" charset="0"/>
                <a:ea typeface="Times New Roman" panose="02020603050405020304" pitchFamily="18" charset="0"/>
                <a:cs typeface="Times New Roman" panose="02020603050405020304" pitchFamily="18" charset="0"/>
              </a:rPr>
              <a:t>Οικολογικός </a:t>
            </a:r>
            <a:r>
              <a:rPr lang="el-GR" b="1" i="1" dirty="0">
                <a:latin typeface="Calibri" panose="020F0502020204030204" pitchFamily="34" charset="0"/>
                <a:ea typeface="Times New Roman" panose="02020603050405020304" pitchFamily="18" charset="0"/>
                <a:cs typeface="Times New Roman" panose="02020603050405020304" pitchFamily="18" charset="0"/>
              </a:rPr>
              <a:t>ή πράσινος </a:t>
            </a:r>
            <a:r>
              <a:rPr lang="el-GR" b="1" i="1" dirty="0" smtClean="0">
                <a:latin typeface="Calibri" panose="020F0502020204030204" pitchFamily="34" charset="0"/>
                <a:ea typeface="Times New Roman" panose="02020603050405020304" pitchFamily="18" charset="0"/>
                <a:cs typeface="Times New Roman" panose="02020603050405020304" pitchFamily="18" charset="0"/>
              </a:rPr>
              <a:t>σχεδιασμός</a:t>
            </a:r>
          </a:p>
          <a:p>
            <a:pPr algn="just"/>
            <a:r>
              <a:rPr lang="el-GR" b="1" i="1" dirty="0">
                <a:latin typeface="Calibri" panose="020F0502020204030204" pitchFamily="34" charset="0"/>
                <a:ea typeface="Times New Roman" panose="02020603050405020304" pitchFamily="18" charset="0"/>
                <a:cs typeface="Times New Roman" panose="02020603050405020304" pitchFamily="18" charset="0"/>
              </a:rPr>
              <a:t>Περιβαλλοντικός </a:t>
            </a:r>
            <a:r>
              <a:rPr lang="el-GR" b="1" i="1" dirty="0" smtClean="0">
                <a:latin typeface="Calibri" panose="020F0502020204030204" pitchFamily="34" charset="0"/>
                <a:ea typeface="Times New Roman" panose="02020603050405020304" pitchFamily="18" charset="0"/>
                <a:cs typeface="Times New Roman" panose="02020603050405020304" pitchFamily="18" charset="0"/>
              </a:rPr>
              <a:t>Σχεδιασμός</a:t>
            </a:r>
          </a:p>
          <a:p>
            <a:pPr algn="just"/>
            <a:r>
              <a:rPr lang="el-GR" b="1" i="1" dirty="0">
                <a:latin typeface="Calibri" panose="020F0502020204030204" pitchFamily="34" charset="0"/>
                <a:ea typeface="Times New Roman" panose="02020603050405020304" pitchFamily="18" charset="0"/>
                <a:cs typeface="Times New Roman" panose="02020603050405020304" pitchFamily="18" charset="0"/>
              </a:rPr>
              <a:t>Καθαρότερη </a:t>
            </a:r>
            <a:r>
              <a:rPr lang="el-GR" b="1" i="1" dirty="0" smtClean="0">
                <a:latin typeface="Calibri" panose="020F0502020204030204" pitchFamily="34" charset="0"/>
                <a:ea typeface="Times New Roman" panose="02020603050405020304" pitchFamily="18" charset="0"/>
                <a:cs typeface="Times New Roman" panose="02020603050405020304" pitchFamily="18" charset="0"/>
              </a:rPr>
              <a:t>Παραγωγή</a:t>
            </a:r>
          </a:p>
          <a:p>
            <a:pPr marL="0" indent="0" algn="just">
              <a:buNone/>
            </a:pPr>
            <a:endParaRPr lang="el-GR" b="1" i="1" dirty="0" smtClean="0">
              <a:latin typeface="Calibri" panose="020F0502020204030204" pitchFamily="34" charset="0"/>
              <a:ea typeface="Times New Roman" panose="02020603050405020304" pitchFamily="18" charset="0"/>
              <a:cs typeface="Times New Roman" panose="02020603050405020304" pitchFamily="18" charset="0"/>
            </a:endParaRPr>
          </a:p>
          <a:p>
            <a:pPr marL="0" indent="0" algn="just">
              <a:buNone/>
            </a:pPr>
            <a:r>
              <a:rPr lang="el-GR" b="1" i="1" dirty="0">
                <a:latin typeface="Calibri" panose="020F0502020204030204" pitchFamily="34" charset="0"/>
                <a:ea typeface="Times New Roman" panose="02020603050405020304" pitchFamily="18" charset="0"/>
                <a:cs typeface="Times New Roman" panose="02020603050405020304" pitchFamily="18" charset="0"/>
              </a:rPr>
              <a:t>Ο σχεδιασμός για το περιβάλλον και την καθαρότερη παραγωγή συνδέονται στενά μεταξύ τους. Στην πραγματικότητα, η </a:t>
            </a:r>
            <a:r>
              <a:rPr lang="el-GR" b="1" i="1" u="sng"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καθαρότερη παραγωγή </a:t>
            </a:r>
            <a:r>
              <a:rPr lang="el-GR" b="1" i="1" dirty="0">
                <a:latin typeface="Calibri" panose="020F0502020204030204" pitchFamily="34" charset="0"/>
                <a:ea typeface="Times New Roman" panose="02020603050405020304" pitchFamily="18" charset="0"/>
                <a:cs typeface="Times New Roman" panose="02020603050405020304" pitchFamily="18" charset="0"/>
              </a:rPr>
              <a:t>περιλαμβάνει τρεις αλληλένδετες πρακτικές </a:t>
            </a:r>
            <a:r>
              <a:rPr lang="el-GR" b="1" i="1" dirty="0" smtClean="0">
                <a:latin typeface="Calibri" panose="020F0502020204030204" pitchFamily="34" charset="0"/>
                <a:ea typeface="Times New Roman" panose="02020603050405020304" pitchFamily="18" charset="0"/>
                <a:cs typeface="Times New Roman" panose="02020603050405020304" pitchFamily="18" charset="0"/>
              </a:rPr>
              <a:t>όπως:</a:t>
            </a:r>
          </a:p>
          <a:p>
            <a:pPr algn="just"/>
            <a:r>
              <a:rPr lang="el-GR" b="1" i="1" dirty="0">
                <a:latin typeface="Calibri" panose="020F0502020204030204" pitchFamily="34" charset="0"/>
                <a:ea typeface="Times New Roman" panose="02020603050405020304" pitchFamily="18" charset="0"/>
                <a:cs typeface="Times New Roman" panose="02020603050405020304" pitchFamily="18" charset="0"/>
              </a:rPr>
              <a:t>Πρόληψη της Ρύπανσης </a:t>
            </a:r>
            <a:endParaRPr lang="el-GR" b="1" i="1" dirty="0" smtClean="0">
              <a:latin typeface="Calibri" panose="020F0502020204030204" pitchFamily="34" charset="0"/>
              <a:ea typeface="Times New Roman" panose="02020603050405020304" pitchFamily="18" charset="0"/>
              <a:cs typeface="Times New Roman" panose="02020603050405020304" pitchFamily="18" charset="0"/>
            </a:endParaRPr>
          </a:p>
          <a:p>
            <a:pPr algn="just"/>
            <a:r>
              <a:rPr lang="el-GR" b="1" i="1" dirty="0">
                <a:latin typeface="Calibri" panose="020F0502020204030204" pitchFamily="34" charset="0"/>
                <a:ea typeface="Times New Roman" panose="02020603050405020304" pitchFamily="18" charset="0"/>
                <a:cs typeface="Times New Roman" panose="02020603050405020304" pitchFamily="18" charset="0"/>
              </a:rPr>
              <a:t>Μείωση της </a:t>
            </a:r>
            <a:r>
              <a:rPr lang="el-GR" b="1" i="1" dirty="0" smtClean="0">
                <a:latin typeface="Calibri" panose="020F0502020204030204" pitchFamily="34" charset="0"/>
                <a:ea typeface="Times New Roman" panose="02020603050405020304" pitchFamily="18" charset="0"/>
                <a:cs typeface="Times New Roman" panose="02020603050405020304" pitchFamily="18" charset="0"/>
              </a:rPr>
              <a:t>Τοξικότητας</a:t>
            </a:r>
          </a:p>
          <a:p>
            <a:pPr algn="just"/>
            <a:r>
              <a:rPr lang="el-GR" b="1" i="1" dirty="0">
                <a:latin typeface="Calibri" panose="020F0502020204030204" pitchFamily="34" charset="0"/>
                <a:ea typeface="Times New Roman" panose="02020603050405020304" pitchFamily="18" charset="0"/>
                <a:cs typeface="Times New Roman" panose="02020603050405020304" pitchFamily="18" charset="0"/>
              </a:rPr>
              <a:t>Περιβαλλοντικός Σχεδιασμός</a:t>
            </a:r>
          </a:p>
          <a:p>
            <a:pPr algn="just"/>
            <a:endParaRPr lang="en-US" b="1" i="1" dirty="0">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Θέση υποσέλιδου 3">
            <a:extLst>
              <a:ext uri="{FF2B5EF4-FFF2-40B4-BE49-F238E27FC236}">
                <a16:creationId xmlns:a16="http://schemas.microsoft.com/office/drawing/2014/main" id="{70E47908-6CDB-4549-98FC-CF73854CA21B}"/>
              </a:ext>
            </a:extLst>
          </p:cNvPr>
          <p:cNvSpPr>
            <a:spLocks noGrp="1"/>
          </p:cNvSpPr>
          <p:nvPr>
            <p:ph type="ftr" sz="quarter" idx="11"/>
          </p:nvPr>
        </p:nvSpPr>
        <p:spPr>
          <a:xfrm>
            <a:off x="4129438" y="6476133"/>
            <a:ext cx="3672408"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Πανεπιστήμιο Θεσσαλίας, Τμήμα Περιβάλλοντος, Καθηγητής: Ξενοφών Σπηλιώτης</a:t>
            </a:r>
          </a:p>
        </p:txBody>
      </p:sp>
      <p:sp>
        <p:nvSpPr>
          <p:cNvPr id="5" name="Τίτλος 1">
            <a:extLst>
              <a:ext uri="{FF2B5EF4-FFF2-40B4-BE49-F238E27FC236}">
                <a16:creationId xmlns:a16="http://schemas.microsoft.com/office/drawing/2014/main" id="{50907808-4A28-40FE-B483-476890C17B75}"/>
              </a:ext>
            </a:extLst>
          </p:cNvPr>
          <p:cNvSpPr>
            <a:spLocks noGrp="1"/>
          </p:cNvSpPr>
          <p:nvPr>
            <p:ph type="title"/>
          </p:nvPr>
        </p:nvSpPr>
        <p:spPr>
          <a:xfrm>
            <a:off x="0" y="0"/>
            <a:ext cx="12192000" cy="665163"/>
          </a:xfrm>
          <a:solidFill>
            <a:srgbClr val="FFC000"/>
          </a:solidFill>
        </p:spPr>
        <p:txBody>
          <a:bodyPr>
            <a:normAutofit/>
          </a:bodyPr>
          <a:lstStyle/>
          <a:p>
            <a:pPr algn="ctr"/>
            <a:r>
              <a:rPr lang="el-GR" sz="3600" b="1" dirty="0">
                <a:solidFill>
                  <a:srgbClr val="00B050"/>
                </a:solidFill>
                <a:effectLst>
                  <a:outerShdw blurRad="38100" dist="38100" dir="2700000" algn="tl">
                    <a:srgbClr val="000000">
                      <a:alpha val="43137"/>
                    </a:srgbClr>
                  </a:outerShdw>
                </a:effectLst>
              </a:rPr>
              <a:t>Εφαρμογή της Κυκλικής Οικονομίας στους τομείς της παραγωγής</a:t>
            </a:r>
          </a:p>
        </p:txBody>
      </p:sp>
    </p:spTree>
    <p:extLst>
      <p:ext uri="{BB962C8B-B14F-4D97-AF65-F5344CB8AC3E}">
        <p14:creationId xmlns:p14="http://schemas.microsoft.com/office/powerpoint/2010/main" val="26034286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FA2D7B68-C8C3-4B15-9815-0C625F12827B}"/>
              </a:ext>
            </a:extLst>
          </p:cNvPr>
          <p:cNvSpPr>
            <a:spLocks noGrp="1"/>
          </p:cNvSpPr>
          <p:nvPr>
            <p:ph idx="1"/>
          </p:nvPr>
        </p:nvSpPr>
        <p:spPr>
          <a:xfrm>
            <a:off x="-1" y="665018"/>
            <a:ext cx="12191999" cy="5811115"/>
          </a:xfrm>
          <a:solidFill>
            <a:schemeClr val="accent5">
              <a:lumMod val="20000"/>
              <a:lumOff val="80000"/>
            </a:schemeClr>
          </a:solidFill>
        </p:spPr>
        <p:txBody>
          <a:bodyPr>
            <a:normAutofit fontScale="92500" lnSpcReduction="10000"/>
          </a:bodyPr>
          <a:lstStyle/>
          <a:p>
            <a:pPr algn="ctr"/>
            <a:r>
              <a:rPr lang="el-GR" b="1" i="1" dirty="0">
                <a:latin typeface="Calibri" panose="020F0502020204030204" pitchFamily="34" charset="0"/>
                <a:ea typeface="Times New Roman" panose="02020603050405020304" pitchFamily="18" charset="0"/>
                <a:cs typeface="Times New Roman" panose="02020603050405020304" pitchFamily="18" charset="0"/>
              </a:rPr>
              <a:t>Τόσο ο περιβαλλοντικός </a:t>
            </a:r>
            <a:r>
              <a:rPr lang="el-GR" b="1" i="1" dirty="0" smtClean="0">
                <a:latin typeface="Calibri" panose="020F0502020204030204" pitchFamily="34" charset="0"/>
                <a:ea typeface="Times New Roman" panose="02020603050405020304" pitchFamily="18" charset="0"/>
                <a:cs typeface="Times New Roman" panose="02020603050405020304" pitchFamily="18" charset="0"/>
              </a:rPr>
              <a:t>σχεδιασμός, όσο </a:t>
            </a:r>
            <a:r>
              <a:rPr lang="el-GR" b="1" i="1" dirty="0">
                <a:latin typeface="Calibri" panose="020F0502020204030204" pitchFamily="34" charset="0"/>
                <a:ea typeface="Times New Roman" panose="02020603050405020304" pitchFamily="18" charset="0"/>
                <a:cs typeface="Times New Roman" panose="02020603050405020304" pitchFamily="18" charset="0"/>
              </a:rPr>
              <a:t>και ο οικολογικός σχεδιασμός </a:t>
            </a:r>
            <a:endParaRPr lang="en-US" b="1" i="1" dirty="0" smtClean="0">
              <a:latin typeface="Calibri" panose="020F0502020204030204" pitchFamily="34" charset="0"/>
              <a:ea typeface="Times New Roman" panose="02020603050405020304" pitchFamily="18" charset="0"/>
              <a:cs typeface="Times New Roman" panose="02020603050405020304" pitchFamily="18" charset="0"/>
            </a:endParaRPr>
          </a:p>
          <a:p>
            <a:pPr marL="0" indent="0" algn="ctr">
              <a:buNone/>
            </a:pPr>
            <a:r>
              <a:rPr lang="el-GR" b="1" i="1" dirty="0" smtClean="0">
                <a:latin typeface="Calibri" panose="020F0502020204030204" pitchFamily="34" charset="0"/>
                <a:ea typeface="Times New Roman" panose="02020603050405020304" pitchFamily="18" charset="0"/>
                <a:cs typeface="Times New Roman" panose="02020603050405020304" pitchFamily="18" charset="0"/>
              </a:rPr>
              <a:t>"</a:t>
            </a:r>
            <a:r>
              <a:rPr lang="el-GR" b="1" i="1" dirty="0">
                <a:solidFill>
                  <a:srgbClr val="7030A0"/>
                </a:solidFill>
                <a:latin typeface="Calibri" panose="020F0502020204030204" pitchFamily="34" charset="0"/>
                <a:ea typeface="Times New Roman" panose="02020603050405020304" pitchFamily="18" charset="0"/>
                <a:cs typeface="Times New Roman" panose="02020603050405020304" pitchFamily="18" charset="0"/>
              </a:rPr>
              <a:t>συνδυάζουν </a:t>
            </a:r>
            <a:r>
              <a:rPr lang="el-GR" sz="3200" b="1" i="1" dirty="0">
                <a:solidFill>
                  <a:srgbClr val="7030A0"/>
                </a:solidFill>
                <a:latin typeface="Calibri" panose="020F0502020204030204" pitchFamily="34" charset="0"/>
                <a:ea typeface="Times New Roman" panose="02020603050405020304" pitchFamily="18" charset="0"/>
                <a:cs typeface="Times New Roman" panose="02020603050405020304" pitchFamily="18" charset="0"/>
              </a:rPr>
              <a:t>περιβαλλοντικές πτυχές στο σχεδιασμό και την ανάπτυξη ενός προϊόντος, κατά τη σύλληψη της ιδέας, για να βελτιώσουν την περιβαλλοντική απόδοση καθ' όλη τη διάρκεια του κύκλου ζωής </a:t>
            </a:r>
            <a:r>
              <a:rPr lang="el-GR" sz="3200" b="1" i="1" dirty="0" smtClean="0">
                <a:solidFill>
                  <a:srgbClr val="7030A0"/>
                </a:solidFill>
                <a:latin typeface="Calibri" panose="020F0502020204030204" pitchFamily="34" charset="0"/>
                <a:ea typeface="Times New Roman" panose="02020603050405020304" pitchFamily="18" charset="0"/>
                <a:cs typeface="Times New Roman" panose="02020603050405020304" pitchFamily="18" charset="0"/>
              </a:rPr>
              <a:t>του</a:t>
            </a:r>
            <a:r>
              <a:rPr lang="el-GR" b="1" i="1" dirty="0" smtClean="0">
                <a:latin typeface="Calibri" panose="020F0502020204030204" pitchFamily="34" charset="0"/>
                <a:ea typeface="Times New Roman" panose="02020603050405020304" pitchFamily="18" charset="0"/>
                <a:cs typeface="Times New Roman" panose="02020603050405020304" pitchFamily="18" charset="0"/>
              </a:rPr>
              <a:t>"</a:t>
            </a:r>
          </a:p>
          <a:p>
            <a:pPr algn="just"/>
            <a:r>
              <a:rPr lang="el-GR" b="1" i="1" dirty="0" smtClean="0">
                <a:latin typeface="Calibri" panose="020F0502020204030204" pitchFamily="34" charset="0"/>
                <a:ea typeface="Times New Roman" panose="02020603050405020304" pitchFamily="18" charset="0"/>
                <a:cs typeface="Times New Roman" panose="02020603050405020304" pitchFamily="18" charset="0"/>
              </a:rPr>
              <a:t>Στάδιο σχεδιασμού σημαντικό - η </a:t>
            </a:r>
            <a:r>
              <a:rPr lang="el-GR" b="1" i="1" dirty="0">
                <a:latin typeface="Calibri" panose="020F0502020204030204" pitchFamily="34" charset="0"/>
                <a:ea typeface="Times New Roman" panose="02020603050405020304" pitchFamily="18" charset="0"/>
                <a:cs typeface="Times New Roman" panose="02020603050405020304" pitchFamily="18" charset="0"/>
              </a:rPr>
              <a:t>βιωσιμότητα του προϊόντος εξαρτάται κυρίως από </a:t>
            </a:r>
            <a:r>
              <a:rPr lang="el-GR" b="1" i="1" dirty="0" smtClean="0">
                <a:latin typeface="Calibri" panose="020F0502020204030204" pitchFamily="34" charset="0"/>
                <a:ea typeface="Times New Roman" panose="02020603050405020304" pitchFamily="18" charset="0"/>
                <a:cs typeface="Times New Roman" panose="02020603050405020304" pitchFamily="18" charset="0"/>
              </a:rPr>
              <a:t>επιλογές στο </a:t>
            </a:r>
            <a:r>
              <a:rPr lang="el-GR" b="1" i="1" dirty="0">
                <a:latin typeface="Calibri" panose="020F0502020204030204" pitchFamily="34" charset="0"/>
                <a:ea typeface="Times New Roman" panose="02020603050405020304" pitchFamily="18" charset="0"/>
                <a:cs typeface="Times New Roman" panose="02020603050405020304" pitchFamily="18" charset="0"/>
              </a:rPr>
              <a:t>αρχικό στάδιο </a:t>
            </a:r>
            <a:r>
              <a:rPr lang="el-GR" b="1" i="1" dirty="0" smtClean="0">
                <a:latin typeface="Calibri" panose="020F0502020204030204" pitchFamily="34" charset="0"/>
                <a:ea typeface="Times New Roman" panose="02020603050405020304" pitchFamily="18" charset="0"/>
                <a:cs typeface="Times New Roman" panose="02020603050405020304" pitchFamily="18" charset="0"/>
              </a:rPr>
              <a:t>σχεδιασμού, </a:t>
            </a:r>
            <a:r>
              <a:rPr lang="el-GR" b="1" i="1" dirty="0">
                <a:latin typeface="Calibri" panose="020F0502020204030204" pitchFamily="34" charset="0"/>
                <a:ea typeface="Times New Roman" panose="02020603050405020304" pitchFamily="18" charset="0"/>
                <a:cs typeface="Times New Roman" panose="02020603050405020304" pitchFamily="18" charset="0"/>
              </a:rPr>
              <a:t>προκειμένου να αποφευχθεί ότι η μείωση ορισμένων επιπτώσεων θα μπορούσε να οδηγήσει σε αύξηση άλλων τύπων επιπτώσεων (</a:t>
            </a:r>
            <a:r>
              <a:rPr lang="el-GR" b="1" i="1"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π.χ</a:t>
            </a:r>
            <a:r>
              <a:rPr lang="el-GR" b="1" i="1" dirty="0" smtClean="0">
                <a:solidFill>
                  <a:srgbClr val="FF0000"/>
                </a:solidFill>
                <a:latin typeface="Calibri" panose="020F0502020204030204" pitchFamily="34" charset="0"/>
                <a:ea typeface="Times New Roman" panose="02020603050405020304" pitchFamily="18" charset="0"/>
                <a:cs typeface="Times New Roman" panose="02020603050405020304" pitchFamily="18" charset="0"/>
              </a:rPr>
              <a:t>.</a:t>
            </a:r>
            <a:r>
              <a:rPr lang="el-GR" b="1" i="1" dirty="0" smtClean="0">
                <a:latin typeface="Calibri" panose="020F0502020204030204" pitchFamily="34" charset="0"/>
                <a:ea typeface="Times New Roman" panose="02020603050405020304" pitchFamily="18" charset="0"/>
                <a:cs typeface="Times New Roman" panose="02020603050405020304" pitchFamily="18" charset="0"/>
              </a:rPr>
              <a:t> </a:t>
            </a:r>
            <a:r>
              <a:rPr lang="el-GR" b="1" i="1" dirty="0">
                <a:latin typeface="Calibri" panose="020F0502020204030204" pitchFamily="34" charset="0"/>
                <a:ea typeface="Times New Roman" panose="02020603050405020304" pitchFamily="18" charset="0"/>
                <a:cs typeface="Times New Roman" panose="02020603050405020304" pitchFamily="18" charset="0"/>
              </a:rPr>
              <a:t>μείωση των εμπεριεχόμενων τοξικών ουσιών </a:t>
            </a:r>
            <a:r>
              <a:rPr lang="el-GR" b="1" i="1" dirty="0" smtClean="0">
                <a:latin typeface="Calibri" panose="020F0502020204030204" pitchFamily="34" charset="0"/>
                <a:ea typeface="Times New Roman" panose="02020603050405020304" pitchFamily="18" charset="0"/>
                <a:cs typeface="Times New Roman" panose="02020603050405020304" pitchFamily="18" charset="0"/>
              </a:rPr>
              <a:t>μπορεί </a:t>
            </a:r>
            <a:r>
              <a:rPr lang="el-GR" b="1" i="1" dirty="0">
                <a:latin typeface="Calibri" panose="020F0502020204030204" pitchFamily="34" charset="0"/>
                <a:ea typeface="Times New Roman" panose="02020603050405020304" pitchFamily="18" charset="0"/>
                <a:cs typeface="Times New Roman" panose="02020603050405020304" pitchFamily="18" charset="0"/>
              </a:rPr>
              <a:t>να αυξήσει την απαιτούμενη ενέργεια που, </a:t>
            </a:r>
            <a:r>
              <a:rPr lang="el-GR" b="1" i="1" dirty="0" smtClean="0">
                <a:latin typeface="Calibri" panose="020F0502020204030204" pitchFamily="34" charset="0"/>
                <a:ea typeface="Times New Roman" panose="02020603050405020304" pitchFamily="18" charset="0"/>
                <a:cs typeface="Times New Roman" panose="02020603050405020304" pitchFamily="18" charset="0"/>
              </a:rPr>
              <a:t>επίσης προκαλεί </a:t>
            </a:r>
            <a:r>
              <a:rPr lang="el-GR" b="1" i="1" dirty="0">
                <a:latin typeface="Calibri" panose="020F0502020204030204" pitchFamily="34" charset="0"/>
                <a:ea typeface="Times New Roman" panose="02020603050405020304" pitchFamily="18" charset="0"/>
                <a:cs typeface="Times New Roman" panose="02020603050405020304" pitchFamily="18" charset="0"/>
              </a:rPr>
              <a:t>αρνητικές επιπτώσεις στο περιβάλλον</a:t>
            </a:r>
            <a:r>
              <a:rPr lang="el-GR" b="1" i="1" dirty="0" smtClean="0">
                <a:latin typeface="Calibri" panose="020F0502020204030204" pitchFamily="34" charset="0"/>
                <a:ea typeface="Times New Roman" panose="02020603050405020304" pitchFamily="18" charset="0"/>
                <a:cs typeface="Times New Roman" panose="02020603050405020304" pitchFamily="18" charset="0"/>
              </a:rPr>
              <a:t>).</a:t>
            </a:r>
          </a:p>
          <a:p>
            <a:pPr algn="just"/>
            <a:r>
              <a:rPr lang="el-GR" b="1" i="1" dirty="0" smtClean="0">
                <a:latin typeface="Calibri" panose="020F0502020204030204" pitchFamily="34" charset="0"/>
                <a:ea typeface="Times New Roman" panose="02020603050405020304" pitchFamily="18" charset="0"/>
                <a:cs typeface="Times New Roman" panose="02020603050405020304" pitchFamily="18" charset="0"/>
              </a:rPr>
              <a:t>Αποσυναρμολόγηση, </a:t>
            </a:r>
            <a:r>
              <a:rPr lang="el-GR" b="1" i="1" dirty="0">
                <a:latin typeface="Calibri" panose="020F0502020204030204" pitchFamily="34" charset="0"/>
                <a:ea typeface="Times New Roman" panose="02020603050405020304" pitchFamily="18" charset="0"/>
                <a:cs typeface="Times New Roman" panose="02020603050405020304" pitchFamily="18" charset="0"/>
              </a:rPr>
              <a:t>δυνατότητα διάθεσης χωρίς αρνητικές περιβαλλοντικές επιπτώσεις</a:t>
            </a:r>
            <a:r>
              <a:rPr lang="el-GR" b="1" i="1" dirty="0" smtClean="0">
                <a:latin typeface="Calibri" panose="020F0502020204030204" pitchFamily="34" charset="0"/>
                <a:ea typeface="Times New Roman" panose="02020603050405020304" pitchFamily="18" charset="0"/>
                <a:cs typeface="Times New Roman" panose="02020603050405020304" pitchFamily="18" charset="0"/>
              </a:rPr>
              <a:t>, </a:t>
            </a:r>
            <a:r>
              <a:rPr lang="el-GR" b="1" i="1" dirty="0">
                <a:latin typeface="Calibri" panose="020F0502020204030204" pitchFamily="34" charset="0"/>
                <a:ea typeface="Times New Roman" panose="02020603050405020304" pitchFamily="18" charset="0"/>
                <a:cs typeface="Times New Roman" panose="02020603050405020304" pitchFamily="18" charset="0"/>
              </a:rPr>
              <a:t>ευκολία </a:t>
            </a:r>
            <a:r>
              <a:rPr lang="el-GR" b="1" i="1" dirty="0" smtClean="0">
                <a:latin typeface="Calibri" panose="020F0502020204030204" pitchFamily="34" charset="0"/>
                <a:ea typeface="Times New Roman" panose="02020603050405020304" pitchFamily="18" charset="0"/>
                <a:cs typeface="Times New Roman" panose="02020603050405020304" pitchFamily="18" charset="0"/>
              </a:rPr>
              <a:t>διανομής-επιστροφής, </a:t>
            </a:r>
            <a:r>
              <a:rPr lang="el-GR" b="1" i="1" dirty="0">
                <a:latin typeface="Calibri" panose="020F0502020204030204" pitchFamily="34" charset="0"/>
                <a:ea typeface="Times New Roman" panose="02020603050405020304" pitchFamily="18" charset="0"/>
                <a:cs typeface="Times New Roman" panose="02020603050405020304" pitchFamily="18" charset="0"/>
              </a:rPr>
              <a:t>ανθεκτικότητα</a:t>
            </a:r>
            <a:r>
              <a:rPr lang="el-GR" b="1" i="1" dirty="0" smtClean="0">
                <a:latin typeface="Calibri" panose="020F0502020204030204" pitchFamily="34" charset="0"/>
                <a:ea typeface="Times New Roman" panose="02020603050405020304" pitchFamily="18" charset="0"/>
                <a:cs typeface="Times New Roman" panose="02020603050405020304" pitchFamily="18" charset="0"/>
              </a:rPr>
              <a:t>, </a:t>
            </a:r>
            <a:r>
              <a:rPr lang="el-GR" b="1" i="1" dirty="0">
                <a:latin typeface="Calibri" panose="020F0502020204030204" pitchFamily="34" charset="0"/>
                <a:ea typeface="Times New Roman" panose="02020603050405020304" pitchFamily="18" charset="0"/>
                <a:cs typeface="Times New Roman" panose="02020603050405020304" pitchFamily="18" charset="0"/>
              </a:rPr>
              <a:t>αξιοπιστία έναντι των πελατών: συναφή με την Κυκλική </a:t>
            </a:r>
            <a:r>
              <a:rPr lang="el-GR" b="1" i="1" dirty="0" smtClean="0">
                <a:latin typeface="Calibri" panose="020F0502020204030204" pitchFamily="34" charset="0"/>
                <a:ea typeface="Times New Roman" panose="02020603050405020304" pitchFamily="18" charset="0"/>
                <a:cs typeface="Times New Roman" panose="02020603050405020304" pitchFamily="18" charset="0"/>
              </a:rPr>
              <a:t>Οικονομία.</a:t>
            </a:r>
          </a:p>
          <a:p>
            <a:pPr algn="just"/>
            <a:r>
              <a:rPr lang="el-GR" b="1" i="1" dirty="0" smtClean="0">
                <a:latin typeface="Calibri" panose="020F0502020204030204" pitchFamily="34" charset="0"/>
                <a:ea typeface="Times New Roman" panose="02020603050405020304" pitchFamily="18" charset="0"/>
                <a:cs typeface="Times New Roman" panose="02020603050405020304" pitchFamily="18" charset="0"/>
              </a:rPr>
              <a:t>Ο </a:t>
            </a:r>
            <a:r>
              <a:rPr lang="el-GR" b="1" i="1" dirty="0">
                <a:latin typeface="Calibri" panose="020F0502020204030204" pitchFamily="34" charset="0"/>
                <a:ea typeface="Times New Roman" panose="02020603050405020304" pitchFamily="18" charset="0"/>
                <a:cs typeface="Times New Roman" panose="02020603050405020304" pitchFamily="18" charset="0"/>
              </a:rPr>
              <a:t>οικολογικός σχεδιασμός καθιστά πιο φιλικά προς το περιβάλλον προϊόντα και διαδικασίες, ενώ </a:t>
            </a:r>
            <a:r>
              <a:rPr lang="el-GR" b="1" i="1" dirty="0" smtClean="0">
                <a:latin typeface="Calibri" panose="020F0502020204030204" pitchFamily="34" charset="0"/>
                <a:ea typeface="Times New Roman" panose="02020603050405020304" pitchFamily="18" charset="0"/>
                <a:cs typeface="Times New Roman" panose="02020603050405020304" pitchFamily="18" charset="0"/>
              </a:rPr>
              <a:t>διατηρεί </a:t>
            </a:r>
            <a:r>
              <a:rPr lang="el-GR" b="1" i="1" dirty="0">
                <a:latin typeface="Calibri" panose="020F0502020204030204" pitchFamily="34" charset="0"/>
                <a:ea typeface="Times New Roman" panose="02020603050405020304" pitchFamily="18" charset="0"/>
                <a:cs typeface="Times New Roman" panose="02020603050405020304" pitchFamily="18" charset="0"/>
              </a:rPr>
              <a:t>υψηλά πρότυπα ποιότητας και επιδόσεις των </a:t>
            </a:r>
            <a:r>
              <a:rPr lang="el-GR" b="1" i="1" dirty="0" smtClean="0">
                <a:latin typeface="Calibri" panose="020F0502020204030204" pitchFamily="34" charset="0"/>
                <a:ea typeface="Times New Roman" panose="02020603050405020304" pitchFamily="18" charset="0"/>
                <a:cs typeface="Times New Roman" panose="02020603050405020304" pitchFamily="18" charset="0"/>
              </a:rPr>
              <a:t>προϊόντων.</a:t>
            </a:r>
            <a:endParaRPr lang="en-US" b="1" i="1" dirty="0">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Θέση υποσέλιδου 3">
            <a:extLst>
              <a:ext uri="{FF2B5EF4-FFF2-40B4-BE49-F238E27FC236}">
                <a16:creationId xmlns:a16="http://schemas.microsoft.com/office/drawing/2014/main" id="{70E47908-6CDB-4549-98FC-CF73854CA21B}"/>
              </a:ext>
            </a:extLst>
          </p:cNvPr>
          <p:cNvSpPr>
            <a:spLocks noGrp="1"/>
          </p:cNvSpPr>
          <p:nvPr>
            <p:ph type="ftr" sz="quarter" idx="11"/>
          </p:nvPr>
        </p:nvSpPr>
        <p:spPr>
          <a:xfrm>
            <a:off x="4129438" y="6476133"/>
            <a:ext cx="3672408"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Πανεπιστήμιο Θεσσαλίας, Τμήμα Περιβάλλοντος, Καθηγητής: Ξενοφών Σπηλιώτης</a:t>
            </a:r>
          </a:p>
        </p:txBody>
      </p:sp>
      <p:sp>
        <p:nvSpPr>
          <p:cNvPr id="5" name="Τίτλος 1">
            <a:extLst>
              <a:ext uri="{FF2B5EF4-FFF2-40B4-BE49-F238E27FC236}">
                <a16:creationId xmlns:a16="http://schemas.microsoft.com/office/drawing/2014/main" id="{50907808-4A28-40FE-B483-476890C17B75}"/>
              </a:ext>
            </a:extLst>
          </p:cNvPr>
          <p:cNvSpPr>
            <a:spLocks noGrp="1"/>
          </p:cNvSpPr>
          <p:nvPr>
            <p:ph type="title"/>
          </p:nvPr>
        </p:nvSpPr>
        <p:spPr>
          <a:xfrm>
            <a:off x="0" y="0"/>
            <a:ext cx="12192000" cy="665163"/>
          </a:xfrm>
          <a:solidFill>
            <a:srgbClr val="FFC000"/>
          </a:solidFill>
        </p:spPr>
        <p:txBody>
          <a:bodyPr>
            <a:normAutofit/>
          </a:bodyPr>
          <a:lstStyle/>
          <a:p>
            <a:pPr algn="ctr"/>
            <a:r>
              <a:rPr lang="el-GR" sz="3600" b="1" dirty="0">
                <a:solidFill>
                  <a:srgbClr val="00B050"/>
                </a:solidFill>
                <a:effectLst>
                  <a:outerShdw blurRad="38100" dist="38100" dir="2700000" algn="tl">
                    <a:srgbClr val="000000">
                      <a:alpha val="43137"/>
                    </a:srgbClr>
                  </a:outerShdw>
                </a:effectLst>
              </a:rPr>
              <a:t>Εφαρμογή της Κυκλικής Οικονομίας στους τομείς της παραγωγής</a:t>
            </a:r>
          </a:p>
        </p:txBody>
      </p:sp>
    </p:spTree>
    <p:extLst>
      <p:ext uri="{BB962C8B-B14F-4D97-AF65-F5344CB8AC3E}">
        <p14:creationId xmlns:p14="http://schemas.microsoft.com/office/powerpoint/2010/main" val="30991126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FA2D7B68-C8C3-4B15-9815-0C625F12827B}"/>
              </a:ext>
            </a:extLst>
          </p:cNvPr>
          <p:cNvSpPr>
            <a:spLocks noGrp="1"/>
          </p:cNvSpPr>
          <p:nvPr>
            <p:ph idx="1"/>
          </p:nvPr>
        </p:nvSpPr>
        <p:spPr>
          <a:xfrm>
            <a:off x="-1" y="665018"/>
            <a:ext cx="12191999" cy="5811115"/>
          </a:xfrm>
          <a:solidFill>
            <a:schemeClr val="accent5">
              <a:lumMod val="20000"/>
              <a:lumOff val="80000"/>
            </a:schemeClr>
          </a:solidFill>
        </p:spPr>
        <p:txBody>
          <a:bodyPr>
            <a:normAutofit/>
          </a:bodyPr>
          <a:lstStyle/>
          <a:p>
            <a:pPr marL="0" indent="0" algn="just">
              <a:buNone/>
            </a:pPr>
            <a:r>
              <a:rPr lang="el-GR" b="1" i="1" u="sng" dirty="0" smtClean="0">
                <a:solidFill>
                  <a:srgbClr val="FF0000"/>
                </a:solidFill>
                <a:latin typeface="Calibri" panose="020F0502020204030204" pitchFamily="34" charset="0"/>
                <a:ea typeface="Times New Roman" panose="02020603050405020304" pitchFamily="18" charset="0"/>
                <a:cs typeface="Times New Roman" panose="02020603050405020304" pitchFamily="18" charset="0"/>
              </a:rPr>
              <a:t>Ε.Ε</a:t>
            </a:r>
            <a:r>
              <a:rPr lang="el-GR" b="1" i="1" u="sng"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 το </a:t>
            </a:r>
            <a:r>
              <a:rPr lang="el-GR" b="1" i="1" u="sng" dirty="0" smtClean="0">
                <a:solidFill>
                  <a:srgbClr val="FF0000"/>
                </a:solidFill>
                <a:latin typeface="Calibri" panose="020F0502020204030204" pitchFamily="34" charset="0"/>
                <a:ea typeface="Times New Roman" panose="02020603050405020304" pitchFamily="18" charset="0"/>
                <a:cs typeface="Times New Roman" panose="02020603050405020304" pitchFamily="18" charset="0"/>
              </a:rPr>
              <a:t>2005</a:t>
            </a:r>
            <a:r>
              <a:rPr lang="en-US" b="1" i="1" u="sng" dirty="0" smtClean="0">
                <a:solidFill>
                  <a:srgbClr val="FF0000"/>
                </a:solidFill>
                <a:latin typeface="Calibri" panose="020F0502020204030204" pitchFamily="34" charset="0"/>
                <a:ea typeface="Times New Roman" panose="02020603050405020304" pitchFamily="18" charset="0"/>
                <a:cs typeface="Times New Roman" panose="02020603050405020304" pitchFamily="18" charset="0"/>
              </a:rPr>
              <a:t> </a:t>
            </a:r>
            <a:endParaRPr lang="en-US" b="1" i="1" u="sng" dirty="0" smtClean="0">
              <a:latin typeface="Calibri" panose="020F0502020204030204" pitchFamily="34" charset="0"/>
              <a:ea typeface="Times New Roman" panose="02020603050405020304" pitchFamily="18" charset="0"/>
              <a:cs typeface="Times New Roman" panose="02020603050405020304" pitchFamily="18" charset="0"/>
            </a:endParaRPr>
          </a:p>
          <a:p>
            <a:pPr algn="just"/>
            <a:r>
              <a:rPr lang="el-GR" b="1" i="1" dirty="0">
                <a:latin typeface="Calibri" panose="020F0502020204030204" pitchFamily="34" charset="0"/>
                <a:ea typeface="Times New Roman" panose="02020603050405020304" pitchFamily="18" charset="0"/>
                <a:cs typeface="Times New Roman" panose="02020603050405020304" pitchFamily="18" charset="0"/>
              </a:rPr>
              <a:t>οδηγία οικολογικού σχεδιασμού για την παροχή ενός συνεκτικού και ολοκληρωμένου πλαισίου για υποχρεωτικές  ελάχιστες απαιτήσεις οικολογικού σχεδιασμού που εφαρμόζονται στα προϊόντα που καταναλώνουν </a:t>
            </a:r>
            <a:r>
              <a:rPr lang="el-GR" b="1" i="1" dirty="0" smtClean="0">
                <a:latin typeface="Calibri" panose="020F0502020204030204" pitchFamily="34" charset="0"/>
                <a:ea typeface="Times New Roman" panose="02020603050405020304" pitchFamily="18" charset="0"/>
                <a:cs typeface="Times New Roman" panose="02020603050405020304" pitchFamily="18" charset="0"/>
              </a:rPr>
              <a:t>ενέργεια</a:t>
            </a:r>
            <a:r>
              <a:rPr lang="en-US" b="1" i="1" dirty="0" smtClean="0">
                <a:latin typeface="Calibri" panose="020F0502020204030204" pitchFamily="34" charset="0"/>
                <a:ea typeface="Times New Roman" panose="02020603050405020304" pitchFamily="18" charset="0"/>
                <a:cs typeface="Times New Roman" panose="02020603050405020304" pitchFamily="18" charset="0"/>
              </a:rPr>
              <a:t>. </a:t>
            </a:r>
            <a:r>
              <a:rPr lang="el-GR" b="1" i="1" dirty="0">
                <a:latin typeface="Calibri" panose="020F0502020204030204" pitchFamily="34" charset="0"/>
                <a:ea typeface="Times New Roman" panose="02020603050405020304" pitchFamily="18" charset="0"/>
                <a:cs typeface="Times New Roman" panose="02020603050405020304" pitchFamily="18" charset="0"/>
              </a:rPr>
              <a:t>Τα πρώτα αποτελέσματα της εν λόγω οδηγίας υποδηλώνουν την αποτελεσματικότητά της στη βελτίωση της ενεργειακής απόδοσης ορισμένων </a:t>
            </a:r>
            <a:r>
              <a:rPr lang="el-GR" b="1" i="1" dirty="0" smtClean="0">
                <a:latin typeface="Calibri" panose="020F0502020204030204" pitchFamily="34" charset="0"/>
                <a:ea typeface="Times New Roman" panose="02020603050405020304" pitchFamily="18" charset="0"/>
                <a:cs typeface="Times New Roman" panose="02020603050405020304" pitchFamily="18" charset="0"/>
              </a:rPr>
              <a:t>προϊόντων</a:t>
            </a:r>
            <a:r>
              <a:rPr lang="en-US" b="1" i="1" dirty="0" smtClean="0">
                <a:latin typeface="Calibri" panose="020F0502020204030204" pitchFamily="34" charset="0"/>
                <a:ea typeface="Times New Roman" panose="02020603050405020304" pitchFamily="18" charset="0"/>
                <a:cs typeface="Times New Roman" panose="02020603050405020304" pitchFamily="18" charset="0"/>
              </a:rPr>
              <a:t>.</a:t>
            </a:r>
          </a:p>
          <a:p>
            <a:pPr marL="0" indent="0" algn="just">
              <a:buNone/>
            </a:pPr>
            <a:r>
              <a:rPr lang="el-GR" b="1" i="1" u="sng" dirty="0" smtClean="0">
                <a:solidFill>
                  <a:srgbClr val="FF0000"/>
                </a:solidFill>
                <a:latin typeface="Calibri" panose="020F0502020204030204" pitchFamily="34" charset="0"/>
                <a:ea typeface="Times New Roman" panose="02020603050405020304" pitchFamily="18" charset="0"/>
                <a:cs typeface="Times New Roman" panose="02020603050405020304" pitchFamily="18" charset="0"/>
              </a:rPr>
              <a:t>Κίνα</a:t>
            </a:r>
            <a:endParaRPr lang="en-US" b="1" i="1" u="sng" dirty="0" smtClean="0">
              <a:solidFill>
                <a:srgbClr val="FF0000"/>
              </a:solidFill>
              <a:latin typeface="Calibri" panose="020F0502020204030204" pitchFamily="34" charset="0"/>
              <a:ea typeface="Times New Roman" panose="02020603050405020304" pitchFamily="18" charset="0"/>
              <a:cs typeface="Times New Roman" panose="02020603050405020304" pitchFamily="18" charset="0"/>
            </a:endParaRPr>
          </a:p>
          <a:p>
            <a:pPr algn="just"/>
            <a:r>
              <a:rPr lang="el-GR" b="1" i="1" dirty="0">
                <a:latin typeface="Calibri" panose="020F0502020204030204" pitchFamily="34" charset="0"/>
                <a:ea typeface="Times New Roman" panose="02020603050405020304" pitchFamily="18" charset="0"/>
                <a:cs typeface="Times New Roman" panose="02020603050405020304" pitchFamily="18" charset="0"/>
              </a:rPr>
              <a:t>χαμηλό ποσοστό εφαρμογής του οικολογικού σχεδιασμού στον τομέα των ηλεκτρικών και ηλεκτρονικών </a:t>
            </a:r>
            <a:r>
              <a:rPr lang="el-GR" b="1" i="1" dirty="0" smtClean="0">
                <a:latin typeface="Calibri" panose="020F0502020204030204" pitchFamily="34" charset="0"/>
                <a:ea typeface="Times New Roman" panose="02020603050405020304" pitchFamily="18" charset="0"/>
                <a:cs typeface="Times New Roman" panose="02020603050405020304" pitchFamily="18" charset="0"/>
              </a:rPr>
              <a:t>προϊόντων</a:t>
            </a:r>
            <a:r>
              <a:rPr lang="en-US" b="1" i="1" dirty="0" smtClean="0">
                <a:latin typeface="Calibri" panose="020F0502020204030204" pitchFamily="34" charset="0"/>
                <a:ea typeface="Times New Roman" panose="02020603050405020304" pitchFamily="18" charset="0"/>
                <a:cs typeface="Times New Roman" panose="02020603050405020304" pitchFamily="18" charset="0"/>
              </a:rPr>
              <a:t>. </a:t>
            </a:r>
            <a:r>
              <a:rPr lang="el-GR" b="1" i="1" dirty="0">
                <a:latin typeface="Calibri" panose="020F0502020204030204" pitchFamily="34" charset="0"/>
                <a:ea typeface="Times New Roman" panose="02020603050405020304" pitchFamily="18" charset="0"/>
                <a:cs typeface="Times New Roman" panose="02020603050405020304" pitchFamily="18" charset="0"/>
              </a:rPr>
              <a:t>Ε</a:t>
            </a:r>
            <a:r>
              <a:rPr lang="el-GR" b="1" i="1" dirty="0" smtClean="0">
                <a:latin typeface="Calibri" panose="020F0502020204030204" pitchFamily="34" charset="0"/>
                <a:ea typeface="Times New Roman" panose="02020603050405020304" pitchFamily="18" charset="0"/>
                <a:cs typeface="Times New Roman" panose="02020603050405020304" pitchFamily="18" charset="0"/>
              </a:rPr>
              <a:t>υρύτερη </a:t>
            </a:r>
            <a:r>
              <a:rPr lang="el-GR" b="1" i="1" dirty="0">
                <a:latin typeface="Calibri" panose="020F0502020204030204" pitchFamily="34" charset="0"/>
                <a:ea typeface="Times New Roman" panose="02020603050405020304" pitchFamily="18" charset="0"/>
                <a:cs typeface="Times New Roman" panose="02020603050405020304" pitchFamily="18" charset="0"/>
              </a:rPr>
              <a:t>εφαρμογή των αρχών της βιομηχανικής οικολογίας στις θυγατρικές πολυεθνικών εταιρειών όπως η Motorola, η BASF, η Mitsubishi και η Lucent Technologies, σε σύγκριση με τις εταιρείες του εγχώριου βιομηχανικού συστήματος.</a:t>
            </a:r>
            <a:endParaRPr lang="en-US" b="1" i="1" dirty="0">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Θέση υποσέλιδου 3">
            <a:extLst>
              <a:ext uri="{FF2B5EF4-FFF2-40B4-BE49-F238E27FC236}">
                <a16:creationId xmlns:a16="http://schemas.microsoft.com/office/drawing/2014/main" id="{70E47908-6CDB-4549-98FC-CF73854CA21B}"/>
              </a:ext>
            </a:extLst>
          </p:cNvPr>
          <p:cNvSpPr>
            <a:spLocks noGrp="1"/>
          </p:cNvSpPr>
          <p:nvPr>
            <p:ph type="ftr" sz="quarter" idx="11"/>
          </p:nvPr>
        </p:nvSpPr>
        <p:spPr>
          <a:xfrm>
            <a:off x="4129438" y="6476133"/>
            <a:ext cx="3672408"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Πανεπιστήμιο Θεσσαλίας, Τμήμα Περιβάλλοντος, Καθηγητής: Ξενοφών Σπηλιώτης</a:t>
            </a:r>
          </a:p>
        </p:txBody>
      </p:sp>
      <p:sp>
        <p:nvSpPr>
          <p:cNvPr id="5" name="Τίτλος 1">
            <a:extLst>
              <a:ext uri="{FF2B5EF4-FFF2-40B4-BE49-F238E27FC236}">
                <a16:creationId xmlns:a16="http://schemas.microsoft.com/office/drawing/2014/main" id="{50907808-4A28-40FE-B483-476890C17B75}"/>
              </a:ext>
            </a:extLst>
          </p:cNvPr>
          <p:cNvSpPr>
            <a:spLocks noGrp="1"/>
          </p:cNvSpPr>
          <p:nvPr>
            <p:ph type="title"/>
          </p:nvPr>
        </p:nvSpPr>
        <p:spPr>
          <a:xfrm>
            <a:off x="0" y="0"/>
            <a:ext cx="12192000" cy="665163"/>
          </a:xfrm>
          <a:solidFill>
            <a:srgbClr val="FFC000"/>
          </a:solidFill>
        </p:spPr>
        <p:txBody>
          <a:bodyPr>
            <a:normAutofit/>
          </a:bodyPr>
          <a:lstStyle/>
          <a:p>
            <a:pPr algn="ctr"/>
            <a:r>
              <a:rPr lang="el-GR" sz="3600" b="1" dirty="0">
                <a:solidFill>
                  <a:srgbClr val="00B050"/>
                </a:solidFill>
                <a:effectLst>
                  <a:outerShdw blurRad="38100" dist="38100" dir="2700000" algn="tl">
                    <a:srgbClr val="000000">
                      <a:alpha val="43137"/>
                    </a:srgbClr>
                  </a:outerShdw>
                </a:effectLst>
              </a:rPr>
              <a:t>Εφαρμογή της Κυκλικής Οικονομίας στους τομείς της παραγωγής</a:t>
            </a:r>
          </a:p>
        </p:txBody>
      </p:sp>
    </p:spTree>
    <p:extLst>
      <p:ext uri="{BB962C8B-B14F-4D97-AF65-F5344CB8AC3E}">
        <p14:creationId xmlns:p14="http://schemas.microsoft.com/office/powerpoint/2010/main" val="28684087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FA2D7B68-C8C3-4B15-9815-0C625F12827B}"/>
              </a:ext>
            </a:extLst>
          </p:cNvPr>
          <p:cNvSpPr>
            <a:spLocks noGrp="1"/>
          </p:cNvSpPr>
          <p:nvPr>
            <p:ph idx="1"/>
          </p:nvPr>
        </p:nvSpPr>
        <p:spPr>
          <a:xfrm>
            <a:off x="-1" y="665018"/>
            <a:ext cx="12191999" cy="5811115"/>
          </a:xfrm>
          <a:solidFill>
            <a:schemeClr val="accent5">
              <a:lumMod val="20000"/>
              <a:lumOff val="80000"/>
            </a:schemeClr>
          </a:solidFill>
        </p:spPr>
        <p:txBody>
          <a:bodyPr>
            <a:normAutofit lnSpcReduction="10000"/>
          </a:bodyPr>
          <a:lstStyle/>
          <a:p>
            <a:pPr marL="0" indent="0" algn="just">
              <a:buNone/>
            </a:pPr>
            <a:endParaRPr lang="el-GR" b="1" i="1" dirty="0" smtClean="0">
              <a:latin typeface="Calibri" panose="020F0502020204030204" pitchFamily="34" charset="0"/>
              <a:ea typeface="Times New Roman" panose="02020603050405020304" pitchFamily="18" charset="0"/>
              <a:cs typeface="Times New Roman" panose="02020603050405020304" pitchFamily="18" charset="0"/>
            </a:endParaRPr>
          </a:p>
          <a:p>
            <a:pPr algn="just"/>
            <a:r>
              <a:rPr lang="el-GR" b="1" i="1" dirty="0" smtClean="0">
                <a:latin typeface="Calibri" panose="020F0502020204030204" pitchFamily="34" charset="0"/>
                <a:ea typeface="Times New Roman" panose="02020603050405020304" pitchFamily="18" charset="0"/>
                <a:cs typeface="Times New Roman" panose="02020603050405020304" pitchFamily="18" charset="0"/>
              </a:rPr>
              <a:t>Η </a:t>
            </a:r>
            <a:r>
              <a:rPr lang="el-GR" b="1" i="1" dirty="0">
                <a:latin typeface="Calibri" panose="020F0502020204030204" pitchFamily="34" charset="0"/>
                <a:ea typeface="Times New Roman" panose="02020603050405020304" pitchFamily="18" charset="0"/>
                <a:cs typeface="Times New Roman" panose="02020603050405020304" pitchFamily="18" charset="0"/>
              </a:rPr>
              <a:t>εισαγωγή της (ΚΠ) τροφοδοτεί μια αλλαγή στον τρόπο με τον οποίο γίνεται αντιληπτή η σχέση μεταξύ των επιχειρήσεων και του περιβάλλοντος</a:t>
            </a:r>
            <a:r>
              <a:rPr lang="el-GR" b="1" i="1" dirty="0" smtClean="0">
                <a:latin typeface="Calibri" panose="020F0502020204030204" pitchFamily="34" charset="0"/>
                <a:ea typeface="Times New Roman" panose="02020603050405020304" pitchFamily="18" charset="0"/>
                <a:cs typeface="Times New Roman" panose="02020603050405020304" pitchFamily="18" charset="0"/>
              </a:rPr>
              <a:t>.</a:t>
            </a:r>
          </a:p>
          <a:p>
            <a:pPr algn="just"/>
            <a:r>
              <a:rPr lang="el-GR" b="1" i="1" dirty="0">
                <a:latin typeface="Calibri" panose="020F0502020204030204" pitchFamily="34" charset="0"/>
                <a:ea typeface="Times New Roman" panose="02020603050405020304" pitchFamily="18" charset="0"/>
                <a:cs typeface="Times New Roman" panose="02020603050405020304" pitchFamily="18" charset="0"/>
              </a:rPr>
              <a:t>Επιπλέον, η αποδοτικότητα και η αποτελεσματικότητα των στρατηγικών (ΚΠ) εξαρτάται από το θεσμικό πλαίσιο στο οποίο εισάγονται </a:t>
            </a:r>
            <a:r>
              <a:rPr lang="el-GR" b="1" i="1" dirty="0" smtClean="0">
                <a:latin typeface="Calibri" panose="020F0502020204030204" pitchFamily="34" charset="0"/>
                <a:ea typeface="Times New Roman" panose="02020603050405020304" pitchFamily="18" charset="0"/>
                <a:cs typeface="Times New Roman" panose="02020603050405020304" pitchFamily="18" charset="0"/>
              </a:rPr>
              <a:t>και </a:t>
            </a:r>
            <a:r>
              <a:rPr lang="el-GR" b="1" i="1" dirty="0">
                <a:latin typeface="Calibri" panose="020F0502020204030204" pitchFamily="34" charset="0"/>
                <a:ea typeface="Times New Roman" panose="02020603050405020304" pitchFamily="18" charset="0"/>
                <a:cs typeface="Times New Roman" panose="02020603050405020304" pitchFamily="18" charset="0"/>
              </a:rPr>
              <a:t>απο την ικανότητα και διορατικότητα των φορέων λήψης αποφάσεων, να αναπτύσσουν και να </a:t>
            </a:r>
            <a:r>
              <a:rPr lang="el-GR" b="1" i="1" dirty="0" smtClean="0">
                <a:latin typeface="Calibri" panose="020F0502020204030204" pitchFamily="34" charset="0"/>
                <a:ea typeface="Times New Roman" panose="02020603050405020304" pitchFamily="18" charset="0"/>
                <a:cs typeface="Times New Roman" panose="02020603050405020304" pitchFamily="18" charset="0"/>
              </a:rPr>
              <a:t>εφαρμόζουν, πολιτικές </a:t>
            </a:r>
            <a:r>
              <a:rPr lang="el-GR" b="1" i="1" dirty="0">
                <a:latin typeface="Calibri" panose="020F0502020204030204" pitchFamily="34" charset="0"/>
                <a:ea typeface="Times New Roman" panose="02020603050405020304" pitchFamily="18" charset="0"/>
                <a:cs typeface="Times New Roman" panose="02020603050405020304" pitchFamily="18" charset="0"/>
              </a:rPr>
              <a:t>και στρατηγικές, που ωθούν τις κοινωνίες να διαχειρίζονται όλους τους πόρους με πιο βιώσιμους </a:t>
            </a:r>
            <a:r>
              <a:rPr lang="el-GR" b="1" i="1" dirty="0" smtClean="0">
                <a:latin typeface="Calibri" panose="020F0502020204030204" pitchFamily="34" charset="0"/>
                <a:ea typeface="Times New Roman" panose="02020603050405020304" pitchFamily="18" charset="0"/>
                <a:cs typeface="Times New Roman" panose="02020603050405020304" pitchFamily="18" charset="0"/>
              </a:rPr>
              <a:t>τρόπους.</a:t>
            </a:r>
          </a:p>
          <a:p>
            <a:pPr algn="just"/>
            <a:r>
              <a:rPr lang="el-GR" b="1" i="1" dirty="0" smtClean="0">
                <a:latin typeface="Calibri" panose="020F0502020204030204" pitchFamily="34" charset="0"/>
                <a:ea typeface="Times New Roman" panose="02020603050405020304" pitchFamily="18" charset="0"/>
                <a:cs typeface="Times New Roman" panose="02020603050405020304" pitchFamily="18" charset="0"/>
              </a:rPr>
              <a:t>5000 </a:t>
            </a:r>
            <a:r>
              <a:rPr lang="el-GR" b="1" i="1" dirty="0">
                <a:latin typeface="Calibri" panose="020F0502020204030204" pitchFamily="34" charset="0"/>
                <a:ea typeface="Times New Roman" panose="02020603050405020304" pitchFamily="18" charset="0"/>
                <a:cs typeface="Times New Roman" panose="02020603050405020304" pitchFamily="18" charset="0"/>
              </a:rPr>
              <a:t>βιομηχανίες έχουν εισαγάγει πρακτικές (ΚΠ) στην Κίνα και </a:t>
            </a:r>
            <a:r>
              <a:rPr lang="el-GR" b="1" i="1" dirty="0" smtClean="0">
                <a:latin typeface="Calibri" panose="020F0502020204030204" pitchFamily="34" charset="0"/>
                <a:ea typeface="Times New Roman" panose="02020603050405020304" pitchFamily="18" charset="0"/>
                <a:cs typeface="Times New Roman" panose="02020603050405020304" pitchFamily="18" charset="0"/>
              </a:rPr>
              <a:t>έχουν </a:t>
            </a:r>
            <a:r>
              <a:rPr lang="el-GR" b="1" i="1" dirty="0">
                <a:latin typeface="Calibri" panose="020F0502020204030204" pitchFamily="34" charset="0"/>
                <a:ea typeface="Times New Roman" panose="02020603050405020304" pitchFamily="18" charset="0"/>
                <a:cs typeface="Times New Roman" panose="02020603050405020304" pitchFamily="18" charset="0"/>
              </a:rPr>
              <a:t>επιτευχθεί σημαντικές βελτιώσεις στην εξοικονόμηση ενέργειας σε εθνικό επίπεδο στις κινεζικές βιομηχανίες</a:t>
            </a:r>
            <a:r>
              <a:rPr lang="el-GR" b="1" i="1" dirty="0" smtClean="0">
                <a:latin typeface="Calibri" panose="020F0502020204030204" pitchFamily="34" charset="0"/>
                <a:ea typeface="Times New Roman" panose="02020603050405020304" pitchFamily="18" charset="0"/>
                <a:cs typeface="Times New Roman" panose="02020603050405020304" pitchFamily="18" charset="0"/>
              </a:rPr>
              <a:t>.</a:t>
            </a:r>
          </a:p>
          <a:p>
            <a:pPr algn="just"/>
            <a:r>
              <a:rPr lang="el-GR" b="1" i="1" dirty="0">
                <a:latin typeface="Calibri" panose="020F0502020204030204" pitchFamily="34" charset="0"/>
                <a:ea typeface="Times New Roman" panose="02020603050405020304" pitchFamily="18" charset="0"/>
                <a:cs typeface="Times New Roman" panose="02020603050405020304" pitchFamily="18" charset="0"/>
              </a:rPr>
              <a:t>Ο νόμος </a:t>
            </a:r>
            <a:r>
              <a:rPr lang="el-GR" b="1" i="1" u="sng" dirty="0">
                <a:latin typeface="Calibri" panose="020F0502020204030204" pitchFamily="34" charset="0"/>
                <a:ea typeface="Times New Roman" panose="02020603050405020304" pitchFamily="18" charset="0"/>
                <a:cs typeface="Times New Roman" panose="02020603050405020304" pitchFamily="18" charset="0"/>
              </a:rPr>
              <a:t>για την προώθηση της καθαρότερης </a:t>
            </a:r>
            <a:r>
              <a:rPr lang="el-GR" b="1" i="1" u="sng" dirty="0" smtClean="0">
                <a:latin typeface="Calibri" panose="020F0502020204030204" pitchFamily="34" charset="0"/>
                <a:ea typeface="Times New Roman" panose="02020603050405020304" pitchFamily="18" charset="0"/>
                <a:cs typeface="Times New Roman" panose="02020603050405020304" pitchFamily="18" charset="0"/>
              </a:rPr>
              <a:t>παραγωγής στην Κίνα</a:t>
            </a:r>
            <a:r>
              <a:rPr lang="el-GR" b="1" i="1" dirty="0" smtClean="0">
                <a:latin typeface="Calibri" panose="020F0502020204030204" pitchFamily="34" charset="0"/>
                <a:ea typeface="Times New Roman" panose="02020603050405020304" pitchFamily="18" charset="0"/>
                <a:cs typeface="Times New Roman" panose="02020603050405020304" pitchFamily="18" charset="0"/>
              </a:rPr>
              <a:t>, ορίζεται ως</a:t>
            </a:r>
            <a:r>
              <a:rPr lang="el-GR" b="1" i="1" dirty="0">
                <a:latin typeface="Calibri" panose="020F0502020204030204" pitchFamily="34" charset="0"/>
                <a:ea typeface="Times New Roman" panose="02020603050405020304" pitchFamily="18" charset="0"/>
                <a:cs typeface="Times New Roman" panose="02020603050405020304" pitchFamily="18" charset="0"/>
              </a:rPr>
              <a:t>: "</a:t>
            </a:r>
            <a:r>
              <a:rPr lang="el-GR" b="1" i="1"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συνοπτικός, σαφής και περιεκτικός ως προς το πεδίο </a:t>
            </a:r>
            <a:r>
              <a:rPr lang="el-GR" b="1" i="1" dirty="0" smtClean="0">
                <a:solidFill>
                  <a:srgbClr val="FF0000"/>
                </a:solidFill>
                <a:latin typeface="Calibri" panose="020F0502020204030204" pitchFamily="34" charset="0"/>
                <a:ea typeface="Times New Roman" panose="02020603050405020304" pitchFamily="18" charset="0"/>
                <a:cs typeface="Times New Roman" panose="02020603050405020304" pitchFamily="18" charset="0"/>
              </a:rPr>
              <a:t>εφαρμογής</a:t>
            </a:r>
            <a:r>
              <a:rPr lang="el-GR" b="1" i="1" dirty="0" smtClean="0">
                <a:latin typeface="Calibri" panose="020F0502020204030204" pitchFamily="34" charset="0"/>
                <a:ea typeface="Times New Roman" panose="02020603050405020304" pitchFamily="18" charset="0"/>
                <a:cs typeface="Times New Roman" panose="02020603050405020304" pitchFamily="18" charset="0"/>
              </a:rPr>
              <a:t>". Είναι </a:t>
            </a:r>
            <a:r>
              <a:rPr lang="el-GR" b="1" i="1" dirty="0">
                <a:latin typeface="Calibri" panose="020F0502020204030204" pitchFamily="34" charset="0"/>
                <a:ea typeface="Times New Roman" panose="02020603050405020304" pitchFamily="18" charset="0"/>
                <a:cs typeface="Times New Roman" panose="02020603050405020304" pitchFamily="18" charset="0"/>
              </a:rPr>
              <a:t>μία από τις πολιτικές απαντήσεις στα τεράστια περιβαλλοντικά προβλήματα που δημιουργούνται από την ταχεία κινεζική οικονομική ανάπτυξη. </a:t>
            </a:r>
            <a:endParaRPr lang="en-US" b="1" i="1" dirty="0">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Θέση υποσέλιδου 3">
            <a:extLst>
              <a:ext uri="{FF2B5EF4-FFF2-40B4-BE49-F238E27FC236}">
                <a16:creationId xmlns:a16="http://schemas.microsoft.com/office/drawing/2014/main" id="{70E47908-6CDB-4549-98FC-CF73854CA21B}"/>
              </a:ext>
            </a:extLst>
          </p:cNvPr>
          <p:cNvSpPr>
            <a:spLocks noGrp="1"/>
          </p:cNvSpPr>
          <p:nvPr>
            <p:ph type="ftr" sz="quarter" idx="11"/>
          </p:nvPr>
        </p:nvSpPr>
        <p:spPr>
          <a:xfrm>
            <a:off x="4129438" y="6476133"/>
            <a:ext cx="3672408"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Πανεπιστήμιο Θεσσαλίας, Τμήμα Περιβάλλοντος, Καθηγητής: Ξενοφών Σπηλιώτης</a:t>
            </a:r>
          </a:p>
        </p:txBody>
      </p:sp>
      <p:sp>
        <p:nvSpPr>
          <p:cNvPr id="5" name="Τίτλος 1">
            <a:extLst>
              <a:ext uri="{FF2B5EF4-FFF2-40B4-BE49-F238E27FC236}">
                <a16:creationId xmlns:a16="http://schemas.microsoft.com/office/drawing/2014/main" id="{50907808-4A28-40FE-B483-476890C17B75}"/>
              </a:ext>
            </a:extLst>
          </p:cNvPr>
          <p:cNvSpPr>
            <a:spLocks noGrp="1"/>
          </p:cNvSpPr>
          <p:nvPr>
            <p:ph type="title"/>
          </p:nvPr>
        </p:nvSpPr>
        <p:spPr>
          <a:xfrm>
            <a:off x="0" y="0"/>
            <a:ext cx="12192000" cy="665163"/>
          </a:xfrm>
          <a:solidFill>
            <a:srgbClr val="FFC000"/>
          </a:solidFill>
        </p:spPr>
        <p:txBody>
          <a:bodyPr>
            <a:normAutofit/>
          </a:bodyPr>
          <a:lstStyle/>
          <a:p>
            <a:pPr algn="ctr"/>
            <a:r>
              <a:rPr lang="el-GR" sz="3600" b="1" dirty="0">
                <a:solidFill>
                  <a:srgbClr val="00B050"/>
                </a:solidFill>
                <a:effectLst>
                  <a:outerShdw blurRad="38100" dist="38100" dir="2700000" algn="tl">
                    <a:srgbClr val="000000">
                      <a:alpha val="43137"/>
                    </a:srgbClr>
                  </a:outerShdw>
                </a:effectLst>
              </a:rPr>
              <a:t>Εφαρμογή της Κυκλικής Οικονομίας στους τομείς της παραγωγής</a:t>
            </a:r>
          </a:p>
        </p:txBody>
      </p:sp>
    </p:spTree>
    <p:extLst>
      <p:ext uri="{BB962C8B-B14F-4D97-AF65-F5344CB8AC3E}">
        <p14:creationId xmlns:p14="http://schemas.microsoft.com/office/powerpoint/2010/main" val="27527411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0907808-4A28-40FE-B483-476890C17B75}"/>
              </a:ext>
            </a:extLst>
          </p:cNvPr>
          <p:cNvSpPr>
            <a:spLocks noGrp="1"/>
          </p:cNvSpPr>
          <p:nvPr>
            <p:ph type="title"/>
          </p:nvPr>
        </p:nvSpPr>
        <p:spPr>
          <a:xfrm>
            <a:off x="0" y="1"/>
            <a:ext cx="12192000" cy="665017"/>
          </a:xfrm>
          <a:solidFill>
            <a:srgbClr val="FFC000"/>
          </a:solidFill>
        </p:spPr>
        <p:txBody>
          <a:bodyPr>
            <a:normAutofit fontScale="90000"/>
          </a:bodyPr>
          <a:lstStyle/>
          <a:p>
            <a:pPr algn="ctr"/>
            <a:r>
              <a:rPr lang="el-GR" sz="4800" b="1" dirty="0">
                <a:solidFill>
                  <a:srgbClr val="00B050"/>
                </a:solidFill>
                <a:effectLst>
                  <a:outerShdw blurRad="38100" dist="38100" dir="2700000" algn="tl">
                    <a:srgbClr val="000000">
                      <a:alpha val="43137"/>
                    </a:srgbClr>
                  </a:outerShdw>
                </a:effectLst>
              </a:rPr>
              <a:t>Η Κυκλική Οικονομία στον τομέα της κατανάλωσης</a:t>
            </a:r>
            <a:endParaRPr lang="el-GR" sz="4800" b="1" dirty="0">
              <a:solidFill>
                <a:srgbClr val="00B050"/>
              </a:solidFill>
              <a:effectLst>
                <a:outerShdw blurRad="38100" dist="38100" dir="2700000" algn="tl">
                  <a:srgbClr val="000000">
                    <a:alpha val="43137"/>
                  </a:srgbClr>
                </a:outerShdw>
              </a:effectLst>
            </a:endParaRPr>
          </a:p>
        </p:txBody>
      </p:sp>
      <p:sp>
        <p:nvSpPr>
          <p:cNvPr id="3" name="Θέση περιεχομένου 2">
            <a:extLst>
              <a:ext uri="{FF2B5EF4-FFF2-40B4-BE49-F238E27FC236}">
                <a16:creationId xmlns:a16="http://schemas.microsoft.com/office/drawing/2014/main" id="{FA2D7B68-C8C3-4B15-9815-0C625F12827B}"/>
              </a:ext>
            </a:extLst>
          </p:cNvPr>
          <p:cNvSpPr>
            <a:spLocks noGrp="1"/>
          </p:cNvSpPr>
          <p:nvPr>
            <p:ph idx="1"/>
          </p:nvPr>
        </p:nvSpPr>
        <p:spPr>
          <a:xfrm>
            <a:off x="-1" y="665018"/>
            <a:ext cx="12191999" cy="5811115"/>
          </a:xfrm>
          <a:solidFill>
            <a:schemeClr val="accent5">
              <a:lumMod val="20000"/>
              <a:lumOff val="80000"/>
            </a:schemeClr>
          </a:solidFill>
        </p:spPr>
        <p:txBody>
          <a:bodyPr>
            <a:normAutofit/>
          </a:bodyPr>
          <a:lstStyle/>
          <a:p>
            <a:pPr algn="just"/>
            <a:endParaRPr lang="en-US" b="1" i="1" dirty="0" smtClean="0">
              <a:latin typeface="Calibri" panose="020F0502020204030204" pitchFamily="34" charset="0"/>
              <a:ea typeface="Times New Roman" panose="02020603050405020304" pitchFamily="18" charset="0"/>
              <a:cs typeface="Times New Roman" panose="02020603050405020304" pitchFamily="18" charset="0"/>
            </a:endParaRPr>
          </a:p>
          <a:p>
            <a:pPr marL="0" indent="0" algn="ctr">
              <a:buNone/>
            </a:pPr>
            <a:r>
              <a:rPr lang="el-GR" sz="6000" b="1" i="1" dirty="0" smtClean="0">
                <a:latin typeface="Calibri" panose="020F0502020204030204" pitchFamily="34" charset="0"/>
                <a:ea typeface="Times New Roman" panose="02020603050405020304" pitchFamily="18" charset="0"/>
                <a:cs typeface="Times New Roman" panose="02020603050405020304" pitchFamily="18" charset="0"/>
              </a:rPr>
              <a:t>Η </a:t>
            </a:r>
            <a:r>
              <a:rPr lang="el-GR" sz="6000" b="1" i="1" dirty="0">
                <a:latin typeface="Calibri" panose="020F0502020204030204" pitchFamily="34" charset="0"/>
                <a:ea typeface="Times New Roman" panose="02020603050405020304" pitchFamily="18" charset="0"/>
                <a:cs typeface="Times New Roman" panose="02020603050405020304" pitchFamily="18" charset="0"/>
              </a:rPr>
              <a:t>προώθηση της ευθύνης των καταναλωτών είναι ζωτικής σημασίας για την ενίσχυση της αγοράς και της χρήσης πιο βιώσιμων προϊόντων και υπηρεσιών </a:t>
            </a:r>
            <a:endParaRPr lang="en-US" sz="6000" b="1" i="1" dirty="0">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Θέση υποσέλιδου 3">
            <a:extLst>
              <a:ext uri="{FF2B5EF4-FFF2-40B4-BE49-F238E27FC236}">
                <a16:creationId xmlns:a16="http://schemas.microsoft.com/office/drawing/2014/main" id="{70E47908-6CDB-4549-98FC-CF73854CA21B}"/>
              </a:ext>
            </a:extLst>
          </p:cNvPr>
          <p:cNvSpPr>
            <a:spLocks noGrp="1"/>
          </p:cNvSpPr>
          <p:nvPr>
            <p:ph type="ftr" sz="quarter" idx="11"/>
          </p:nvPr>
        </p:nvSpPr>
        <p:spPr>
          <a:xfrm>
            <a:off x="4129438" y="6476133"/>
            <a:ext cx="3672408"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Πανεπιστήμιο Θεσσαλίας, Τμήμα Περιβάλλοντος, Καθηγητής: Ξενοφών Σπηλιώτης</a:t>
            </a:r>
          </a:p>
        </p:txBody>
      </p:sp>
    </p:spTree>
    <p:extLst>
      <p:ext uri="{BB962C8B-B14F-4D97-AF65-F5344CB8AC3E}">
        <p14:creationId xmlns:p14="http://schemas.microsoft.com/office/powerpoint/2010/main" val="4035895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FA2D7B68-C8C3-4B15-9815-0C625F12827B}"/>
              </a:ext>
            </a:extLst>
          </p:cNvPr>
          <p:cNvSpPr>
            <a:spLocks noGrp="1"/>
          </p:cNvSpPr>
          <p:nvPr>
            <p:ph idx="1"/>
          </p:nvPr>
        </p:nvSpPr>
        <p:spPr>
          <a:xfrm>
            <a:off x="-1" y="665018"/>
            <a:ext cx="12191999" cy="5811115"/>
          </a:xfrm>
          <a:solidFill>
            <a:schemeClr val="accent5">
              <a:lumMod val="20000"/>
              <a:lumOff val="80000"/>
            </a:schemeClr>
          </a:solidFill>
        </p:spPr>
        <p:txBody>
          <a:bodyPr>
            <a:normAutofit lnSpcReduction="10000"/>
          </a:bodyPr>
          <a:lstStyle/>
          <a:p>
            <a:pPr algn="just"/>
            <a:r>
              <a:rPr lang="el-GR" b="1" i="1" dirty="0">
                <a:latin typeface="Calibri" panose="020F0502020204030204" pitchFamily="34" charset="0"/>
                <a:ea typeface="Times New Roman" panose="02020603050405020304" pitchFamily="18" charset="0"/>
                <a:cs typeface="Times New Roman" panose="02020603050405020304" pitchFamily="18" charset="0"/>
              </a:rPr>
              <a:t>Τα λειτουργικά μέσα για τους πράσινους καταναλωτές, είναι </a:t>
            </a:r>
            <a:r>
              <a:rPr lang="el-GR" b="1" i="1"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ειδικά συστήματα πληροφόρησης και σήμανσης</a:t>
            </a:r>
            <a:r>
              <a:rPr lang="el-GR" b="1" i="1" dirty="0">
                <a:latin typeface="Calibri" panose="020F0502020204030204" pitchFamily="34" charset="0"/>
                <a:ea typeface="Times New Roman" panose="02020603050405020304" pitchFamily="18" charset="0"/>
                <a:cs typeface="Times New Roman" panose="02020603050405020304" pitchFamily="18" charset="0"/>
              </a:rPr>
              <a:t> που </a:t>
            </a:r>
            <a:r>
              <a:rPr lang="el-GR" b="1" i="1" dirty="0" smtClean="0">
                <a:latin typeface="Calibri" panose="020F0502020204030204" pitchFamily="34" charset="0"/>
                <a:ea typeface="Times New Roman" panose="02020603050405020304" pitchFamily="18" charset="0"/>
                <a:cs typeface="Times New Roman" panose="02020603050405020304" pitchFamily="18" charset="0"/>
              </a:rPr>
              <a:t>καλύπτουν:</a:t>
            </a:r>
          </a:p>
          <a:p>
            <a:pPr algn="just">
              <a:buFont typeface="Wingdings" panose="05000000000000000000" pitchFamily="2" charset="2"/>
              <a:buChar char="ü"/>
            </a:pPr>
            <a:r>
              <a:rPr lang="el-GR" b="1" i="1" dirty="0" smtClean="0">
                <a:latin typeface="Calibri" panose="020F0502020204030204" pitchFamily="34" charset="0"/>
                <a:ea typeface="Times New Roman" panose="02020603050405020304" pitchFamily="18" charset="0"/>
                <a:cs typeface="Times New Roman" panose="02020603050405020304" pitchFamily="18" charset="0"/>
              </a:rPr>
              <a:t>τα </a:t>
            </a:r>
            <a:r>
              <a:rPr lang="el-GR" b="1" i="1" dirty="0">
                <a:latin typeface="Calibri" panose="020F0502020204030204" pitchFamily="34" charset="0"/>
                <a:ea typeface="Times New Roman" panose="02020603050405020304" pitchFamily="18" charset="0"/>
                <a:cs typeface="Times New Roman" panose="02020603050405020304" pitchFamily="18" charset="0"/>
              </a:rPr>
              <a:t>τρόφιμα, </a:t>
            </a:r>
            <a:endParaRPr lang="el-GR" b="1" i="1" dirty="0" smtClean="0">
              <a:latin typeface="Calibri" panose="020F0502020204030204" pitchFamily="34" charset="0"/>
              <a:ea typeface="Times New Roman" panose="02020603050405020304" pitchFamily="18" charset="0"/>
              <a:cs typeface="Times New Roman" panose="02020603050405020304" pitchFamily="18" charset="0"/>
            </a:endParaRPr>
          </a:p>
          <a:p>
            <a:pPr algn="just">
              <a:buFont typeface="Wingdings" panose="05000000000000000000" pitchFamily="2" charset="2"/>
              <a:buChar char="ü"/>
            </a:pPr>
            <a:r>
              <a:rPr lang="el-GR" b="1" i="1" dirty="0" smtClean="0">
                <a:latin typeface="Calibri" panose="020F0502020204030204" pitchFamily="34" charset="0"/>
                <a:ea typeface="Times New Roman" panose="02020603050405020304" pitchFamily="18" charset="0"/>
                <a:cs typeface="Times New Roman" panose="02020603050405020304" pitchFamily="18" charset="0"/>
              </a:rPr>
              <a:t>τα </a:t>
            </a:r>
            <a:r>
              <a:rPr lang="el-GR" b="1" i="1" dirty="0">
                <a:latin typeface="Calibri" panose="020F0502020204030204" pitchFamily="34" charset="0"/>
                <a:ea typeface="Times New Roman" panose="02020603050405020304" pitchFamily="18" charset="0"/>
                <a:cs typeface="Times New Roman" panose="02020603050405020304" pitchFamily="18" charset="0"/>
              </a:rPr>
              <a:t>μη εδώδιμα προϊόντα καθώς και </a:t>
            </a:r>
            <a:endParaRPr lang="el-GR" b="1" i="1" dirty="0" smtClean="0">
              <a:latin typeface="Calibri" panose="020F0502020204030204" pitchFamily="34" charset="0"/>
              <a:ea typeface="Times New Roman" panose="02020603050405020304" pitchFamily="18" charset="0"/>
              <a:cs typeface="Times New Roman" panose="02020603050405020304" pitchFamily="18" charset="0"/>
            </a:endParaRPr>
          </a:p>
          <a:p>
            <a:pPr algn="just">
              <a:buFont typeface="Wingdings" panose="05000000000000000000" pitchFamily="2" charset="2"/>
              <a:buChar char="ü"/>
            </a:pPr>
            <a:r>
              <a:rPr lang="el-GR" b="1" i="1" dirty="0" smtClean="0">
                <a:latin typeface="Calibri" panose="020F0502020204030204" pitchFamily="34" charset="0"/>
                <a:ea typeface="Times New Roman" panose="02020603050405020304" pitchFamily="18" charset="0"/>
                <a:cs typeface="Times New Roman" panose="02020603050405020304" pitchFamily="18" charset="0"/>
              </a:rPr>
              <a:t>τις υπηρεσίες </a:t>
            </a:r>
          </a:p>
          <a:p>
            <a:pPr algn="just"/>
            <a:r>
              <a:rPr lang="el-GR" b="1" i="1" dirty="0">
                <a:latin typeface="Calibri" panose="020F0502020204030204" pitchFamily="34" charset="0"/>
                <a:ea typeface="Times New Roman" panose="02020603050405020304" pitchFamily="18" charset="0"/>
                <a:cs typeface="Times New Roman" panose="02020603050405020304" pitchFamily="18" charset="0"/>
              </a:rPr>
              <a:t>Τα συστήματα σήμανσης αναπτύσσονται με γρήγορους ρυθμούς σε όλες τις </a:t>
            </a:r>
            <a:r>
              <a:rPr lang="el-GR" b="1" i="1" dirty="0" smtClean="0">
                <a:latin typeface="Calibri" panose="020F0502020204030204" pitchFamily="34" charset="0"/>
                <a:ea typeface="Times New Roman" panose="02020603050405020304" pitchFamily="18" charset="0"/>
                <a:cs typeface="Times New Roman" panose="02020603050405020304" pitchFamily="18" charset="0"/>
              </a:rPr>
              <a:t>ηπείρους</a:t>
            </a:r>
          </a:p>
          <a:p>
            <a:pPr algn="just"/>
            <a:r>
              <a:rPr lang="el-GR" b="1" i="1" dirty="0">
                <a:latin typeface="Calibri" panose="020F0502020204030204" pitchFamily="34" charset="0"/>
                <a:ea typeface="Times New Roman" panose="02020603050405020304" pitchFamily="18" charset="0"/>
                <a:cs typeface="Times New Roman" panose="02020603050405020304" pitchFamily="18" charset="0"/>
              </a:rPr>
              <a:t>Το οικολογικό σήμα της ΕΕ, από την έναρξή του το 1992, έχει χορηγήσει 1300 άδειες για μη εδώδιμα προϊόντα και υπηρεσίες και μέχρι το 2013 μπορεί να βρεθεί σε περίπου 17.000 </a:t>
            </a:r>
            <a:r>
              <a:rPr lang="el-GR" b="1" i="1" dirty="0" smtClean="0">
                <a:latin typeface="Calibri" panose="020F0502020204030204" pitchFamily="34" charset="0"/>
                <a:ea typeface="Times New Roman" panose="02020603050405020304" pitchFamily="18" charset="0"/>
                <a:cs typeface="Times New Roman" panose="02020603050405020304" pitchFamily="18" charset="0"/>
              </a:rPr>
              <a:t>προϊόντα.</a:t>
            </a:r>
          </a:p>
          <a:p>
            <a:pPr algn="just"/>
            <a:r>
              <a:rPr lang="el-GR" b="1" i="1" dirty="0">
                <a:latin typeface="Calibri" panose="020F0502020204030204" pitchFamily="34" charset="0"/>
                <a:ea typeface="Times New Roman" panose="02020603050405020304" pitchFamily="18" charset="0"/>
                <a:cs typeface="Times New Roman" panose="02020603050405020304" pitchFamily="18" charset="0"/>
              </a:rPr>
              <a:t>Τα προϊόντα με </a:t>
            </a:r>
            <a:r>
              <a:rPr lang="el-GR" b="1" i="1"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οικολογικό σήμα </a:t>
            </a:r>
            <a:r>
              <a:rPr lang="el-GR" b="1" i="1" dirty="0">
                <a:latin typeface="Calibri" panose="020F0502020204030204" pitchFamily="34" charset="0"/>
                <a:ea typeface="Times New Roman" panose="02020603050405020304" pitchFamily="18" charset="0"/>
                <a:cs typeface="Times New Roman" panose="02020603050405020304" pitchFamily="18" charset="0"/>
              </a:rPr>
              <a:t>θα πρέπει να πληρούν αυστηρά περιβαλλοντικά κριτήρια, που καθορίζονται από μια ομάδα εμπειρογνωμόνων, οργανώσεις καταναλωτών και βιομηχανία, με βάση τις περιβαλλοντικές επιπτώσεις του προϊόντος σε ολόκληρο τον </a:t>
            </a:r>
            <a:r>
              <a:rPr lang="el-GR" b="1" i="1"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κύκλο ζωής </a:t>
            </a:r>
            <a:r>
              <a:rPr lang="el-GR" b="1" i="1" dirty="0">
                <a:latin typeface="Calibri" panose="020F0502020204030204" pitchFamily="34" charset="0"/>
                <a:ea typeface="Times New Roman" panose="02020603050405020304" pitchFamily="18" charset="0"/>
                <a:cs typeface="Times New Roman" panose="02020603050405020304" pitchFamily="18" charset="0"/>
              </a:rPr>
              <a:t>του. </a:t>
            </a:r>
            <a:endParaRPr lang="en-US" b="1" i="1" dirty="0">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Θέση υποσέλιδου 3">
            <a:extLst>
              <a:ext uri="{FF2B5EF4-FFF2-40B4-BE49-F238E27FC236}">
                <a16:creationId xmlns:a16="http://schemas.microsoft.com/office/drawing/2014/main" id="{70E47908-6CDB-4549-98FC-CF73854CA21B}"/>
              </a:ext>
            </a:extLst>
          </p:cNvPr>
          <p:cNvSpPr>
            <a:spLocks noGrp="1"/>
          </p:cNvSpPr>
          <p:nvPr>
            <p:ph type="ftr" sz="quarter" idx="11"/>
          </p:nvPr>
        </p:nvSpPr>
        <p:spPr>
          <a:xfrm>
            <a:off x="4129438" y="6476133"/>
            <a:ext cx="3672408"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Πανεπιστήμιο Θεσσαλίας, Τμήμα Περιβάλλοντος, Καθηγητής: Ξενοφών Σπηλιώτης</a:t>
            </a:r>
          </a:p>
        </p:txBody>
      </p:sp>
      <p:sp>
        <p:nvSpPr>
          <p:cNvPr id="5" name="Τίτλος 1">
            <a:extLst>
              <a:ext uri="{FF2B5EF4-FFF2-40B4-BE49-F238E27FC236}">
                <a16:creationId xmlns:a16="http://schemas.microsoft.com/office/drawing/2014/main" id="{50907808-4A28-40FE-B483-476890C17B75}"/>
              </a:ext>
            </a:extLst>
          </p:cNvPr>
          <p:cNvSpPr>
            <a:spLocks noGrp="1"/>
          </p:cNvSpPr>
          <p:nvPr>
            <p:ph type="title"/>
          </p:nvPr>
        </p:nvSpPr>
        <p:spPr>
          <a:xfrm>
            <a:off x="0" y="0"/>
            <a:ext cx="12192000" cy="665163"/>
          </a:xfrm>
          <a:solidFill>
            <a:srgbClr val="FFC000"/>
          </a:solidFill>
        </p:spPr>
        <p:txBody>
          <a:bodyPr>
            <a:normAutofit fontScale="90000"/>
          </a:bodyPr>
          <a:lstStyle/>
          <a:p>
            <a:pPr algn="ctr"/>
            <a:r>
              <a:rPr lang="el-GR" sz="4800" b="1" dirty="0">
                <a:solidFill>
                  <a:srgbClr val="00B050"/>
                </a:solidFill>
                <a:effectLst>
                  <a:outerShdw blurRad="38100" dist="38100" dir="2700000" algn="tl">
                    <a:srgbClr val="000000">
                      <a:alpha val="43137"/>
                    </a:srgbClr>
                  </a:outerShdw>
                </a:effectLst>
              </a:rPr>
              <a:t>Η Κυκλική Οικονομία στον τομέα της κατανάλωσης</a:t>
            </a:r>
            <a:endParaRPr lang="el-GR" sz="4800" b="1" dirty="0">
              <a:solidFill>
                <a:srgbClr val="00B05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3953158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FA2D7B68-C8C3-4B15-9815-0C625F12827B}"/>
              </a:ext>
            </a:extLst>
          </p:cNvPr>
          <p:cNvSpPr>
            <a:spLocks noGrp="1"/>
          </p:cNvSpPr>
          <p:nvPr>
            <p:ph idx="1"/>
          </p:nvPr>
        </p:nvSpPr>
        <p:spPr>
          <a:xfrm>
            <a:off x="-1" y="665018"/>
            <a:ext cx="12191999" cy="5811115"/>
          </a:xfrm>
          <a:solidFill>
            <a:schemeClr val="accent5">
              <a:lumMod val="20000"/>
              <a:lumOff val="80000"/>
            </a:schemeClr>
          </a:solidFill>
        </p:spPr>
        <p:txBody>
          <a:bodyPr>
            <a:normAutofit/>
          </a:bodyPr>
          <a:lstStyle/>
          <a:p>
            <a:pPr algn="just"/>
            <a:r>
              <a:rPr lang="el-GR" b="1" i="1" dirty="0">
                <a:latin typeface="Calibri" panose="020F0502020204030204" pitchFamily="34" charset="0"/>
                <a:ea typeface="Times New Roman" panose="02020603050405020304" pitchFamily="18" charset="0"/>
                <a:cs typeface="Times New Roman" panose="02020603050405020304" pitchFamily="18" charset="0"/>
              </a:rPr>
              <a:t>Η πράσινη κατανάλωση στον </a:t>
            </a:r>
            <a:r>
              <a:rPr lang="el-GR" b="1" i="1"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δημόσιο τομέα</a:t>
            </a:r>
            <a:r>
              <a:rPr lang="el-GR" b="1" i="1" dirty="0">
                <a:latin typeface="Calibri" panose="020F0502020204030204" pitchFamily="34" charset="0"/>
                <a:ea typeface="Times New Roman" panose="02020603050405020304" pitchFamily="18" charset="0"/>
                <a:cs typeface="Times New Roman" panose="02020603050405020304" pitchFamily="18" charset="0"/>
              </a:rPr>
              <a:t> είναι ένα άλλο σημαντικό εργαλείο πολιτικής, που ενθαρρύνει την υιοθέτηση πιο φιλικών προς το περιβάλλον προϊόντων και υπηρεσιών. Μπορεί να εισαχθεί με τον καθορισμό και τη συμπερίληψη "</a:t>
            </a:r>
            <a:r>
              <a:rPr lang="el-GR" b="1" i="1" dirty="0">
                <a:solidFill>
                  <a:srgbClr val="00B050"/>
                </a:solidFill>
                <a:latin typeface="Calibri" panose="020F0502020204030204" pitchFamily="34" charset="0"/>
                <a:ea typeface="Times New Roman" panose="02020603050405020304" pitchFamily="18" charset="0"/>
                <a:cs typeface="Times New Roman" panose="02020603050405020304" pitchFamily="18" charset="0"/>
              </a:rPr>
              <a:t>πράσινων</a:t>
            </a:r>
            <a:r>
              <a:rPr lang="el-GR" b="1" i="1" dirty="0">
                <a:latin typeface="Calibri" panose="020F0502020204030204" pitchFamily="34" charset="0"/>
                <a:ea typeface="Times New Roman" panose="02020603050405020304" pitchFamily="18" charset="0"/>
                <a:cs typeface="Times New Roman" panose="02020603050405020304" pitchFamily="18" charset="0"/>
              </a:rPr>
              <a:t>" απαιτήσεων πριν από την ανάθεση δημόσιων </a:t>
            </a:r>
            <a:r>
              <a:rPr lang="el-GR" b="1" i="1" dirty="0" smtClean="0">
                <a:latin typeface="Calibri" panose="020F0502020204030204" pitchFamily="34" charset="0"/>
                <a:ea typeface="Times New Roman" panose="02020603050405020304" pitchFamily="18" charset="0"/>
                <a:cs typeface="Times New Roman" panose="02020603050405020304" pitchFamily="18" charset="0"/>
              </a:rPr>
              <a:t>συμβάσεων.</a:t>
            </a:r>
          </a:p>
          <a:p>
            <a:pPr algn="just">
              <a:buFont typeface="Wingdings" panose="05000000000000000000" pitchFamily="2" charset="2"/>
              <a:buChar char="ü"/>
            </a:pPr>
            <a:r>
              <a:rPr lang="el-GR" b="1" i="1" dirty="0">
                <a:latin typeface="Calibri" panose="020F0502020204030204" pitchFamily="34" charset="0"/>
                <a:ea typeface="Times New Roman" panose="02020603050405020304" pitchFamily="18" charset="0"/>
                <a:cs typeface="Times New Roman" panose="02020603050405020304" pitchFamily="18" charset="0"/>
              </a:rPr>
              <a:t>στις δημόσιες συμβάσεις της Ε.Ε. των 27 αντιπροσωπεύεται περίπου το 19,9% του Ακαθάριστου Εγχώριου Προϊόντος της Ε.Ε. για το </a:t>
            </a:r>
            <a:r>
              <a:rPr lang="el-GR" b="1" i="1" dirty="0" smtClean="0">
                <a:latin typeface="Calibri" panose="020F0502020204030204" pitchFamily="34" charset="0"/>
                <a:ea typeface="Times New Roman" panose="02020603050405020304" pitchFamily="18" charset="0"/>
                <a:cs typeface="Times New Roman" panose="02020603050405020304" pitchFamily="18" charset="0"/>
              </a:rPr>
              <a:t>2009.</a:t>
            </a:r>
          </a:p>
          <a:p>
            <a:pPr algn="just">
              <a:buFont typeface="Wingdings" panose="05000000000000000000" pitchFamily="2" charset="2"/>
              <a:buChar char="ü"/>
            </a:pPr>
            <a:r>
              <a:rPr lang="el-GR" b="1" i="1" dirty="0">
                <a:latin typeface="Calibri" panose="020F0502020204030204" pitchFamily="34" charset="0"/>
                <a:ea typeface="Times New Roman" panose="02020603050405020304" pitchFamily="18" charset="0"/>
                <a:cs typeface="Times New Roman" panose="02020603050405020304" pitchFamily="18" charset="0"/>
              </a:rPr>
              <a:t>πρόσφατη έρευνα στην Ε.Ε. των 27 σε δέκα ομάδες προϊόντων/υπηρεσιών έδειξε ότι η ανάπτυξη πράσινων δημόσιων συμβάσεων, είναι ενθαρρυντική, ακόμη και αν δεν είναι ακόμη </a:t>
            </a:r>
            <a:r>
              <a:rPr lang="el-GR" b="1" i="1" dirty="0" smtClean="0">
                <a:latin typeface="Calibri" panose="020F0502020204030204" pitchFamily="34" charset="0"/>
                <a:ea typeface="Times New Roman" panose="02020603050405020304" pitchFamily="18" charset="0"/>
                <a:cs typeface="Times New Roman" panose="02020603050405020304" pitchFamily="18" charset="0"/>
              </a:rPr>
              <a:t>ικανοποιητική.</a:t>
            </a:r>
          </a:p>
          <a:p>
            <a:pPr algn="just">
              <a:buFont typeface="Wingdings" panose="05000000000000000000" pitchFamily="2" charset="2"/>
              <a:buChar char="ü"/>
            </a:pPr>
            <a:r>
              <a:rPr lang="el-GR" b="1" i="1" dirty="0">
                <a:latin typeface="Calibri" panose="020F0502020204030204" pitchFamily="34" charset="0"/>
                <a:ea typeface="Times New Roman" panose="02020603050405020304" pitchFamily="18" charset="0"/>
                <a:cs typeface="Times New Roman" panose="02020603050405020304" pitchFamily="18" charset="0"/>
              </a:rPr>
              <a:t>Διάφορα θεσμικά εμπόδια, σε συγκεκριμένες χώρες και συχνότερα μεταξύ των χωρών, εμποδίζουν την περαιτέρω ανάπτυξη των Πράσινων Δημόσιων Συμβάσεων </a:t>
            </a:r>
            <a:r>
              <a:rPr lang="el-GR" b="1" i="1" dirty="0" smtClean="0">
                <a:latin typeface="Calibri" panose="020F0502020204030204" pitchFamily="34" charset="0"/>
                <a:ea typeface="Times New Roman" panose="02020603050405020304" pitchFamily="18" charset="0"/>
                <a:cs typeface="Times New Roman" panose="02020603050405020304" pitchFamily="18" charset="0"/>
              </a:rPr>
              <a:t>παγκοσμίως.</a:t>
            </a:r>
            <a:endParaRPr lang="en-US" b="1" i="1" dirty="0">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Θέση υποσέλιδου 3">
            <a:extLst>
              <a:ext uri="{FF2B5EF4-FFF2-40B4-BE49-F238E27FC236}">
                <a16:creationId xmlns:a16="http://schemas.microsoft.com/office/drawing/2014/main" id="{70E47908-6CDB-4549-98FC-CF73854CA21B}"/>
              </a:ext>
            </a:extLst>
          </p:cNvPr>
          <p:cNvSpPr>
            <a:spLocks noGrp="1"/>
          </p:cNvSpPr>
          <p:nvPr>
            <p:ph type="ftr" sz="quarter" idx="11"/>
          </p:nvPr>
        </p:nvSpPr>
        <p:spPr>
          <a:xfrm>
            <a:off x="4129438" y="6476133"/>
            <a:ext cx="3672408"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Πανεπιστήμιο Θεσσαλίας, Τμήμα Περιβάλλοντος, Καθηγητής: Ξενοφών Σπηλιώτης</a:t>
            </a:r>
          </a:p>
        </p:txBody>
      </p:sp>
      <p:sp>
        <p:nvSpPr>
          <p:cNvPr id="5" name="Τίτλος 1">
            <a:extLst>
              <a:ext uri="{FF2B5EF4-FFF2-40B4-BE49-F238E27FC236}">
                <a16:creationId xmlns:a16="http://schemas.microsoft.com/office/drawing/2014/main" id="{50907808-4A28-40FE-B483-476890C17B75}"/>
              </a:ext>
            </a:extLst>
          </p:cNvPr>
          <p:cNvSpPr>
            <a:spLocks noGrp="1"/>
          </p:cNvSpPr>
          <p:nvPr>
            <p:ph type="title"/>
          </p:nvPr>
        </p:nvSpPr>
        <p:spPr>
          <a:xfrm>
            <a:off x="0" y="0"/>
            <a:ext cx="12192000" cy="665163"/>
          </a:xfrm>
          <a:solidFill>
            <a:srgbClr val="FFC000"/>
          </a:solidFill>
        </p:spPr>
        <p:txBody>
          <a:bodyPr>
            <a:normAutofit fontScale="90000"/>
          </a:bodyPr>
          <a:lstStyle/>
          <a:p>
            <a:pPr algn="ctr"/>
            <a:r>
              <a:rPr lang="el-GR" sz="4800" b="1" dirty="0">
                <a:solidFill>
                  <a:srgbClr val="00B050"/>
                </a:solidFill>
                <a:effectLst>
                  <a:outerShdw blurRad="38100" dist="38100" dir="2700000" algn="tl">
                    <a:srgbClr val="000000">
                      <a:alpha val="43137"/>
                    </a:srgbClr>
                  </a:outerShdw>
                </a:effectLst>
              </a:rPr>
              <a:t>Η Κυκλική Οικονομία στον τομέα της κατανάλωσης</a:t>
            </a:r>
            <a:endParaRPr lang="el-GR" sz="4800" b="1" dirty="0">
              <a:solidFill>
                <a:srgbClr val="00B05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8263332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0907808-4A28-40FE-B483-476890C17B75}"/>
              </a:ext>
            </a:extLst>
          </p:cNvPr>
          <p:cNvSpPr>
            <a:spLocks noGrp="1"/>
          </p:cNvSpPr>
          <p:nvPr>
            <p:ph type="title"/>
          </p:nvPr>
        </p:nvSpPr>
        <p:spPr>
          <a:xfrm>
            <a:off x="0" y="1"/>
            <a:ext cx="12192000" cy="665017"/>
          </a:xfrm>
          <a:solidFill>
            <a:srgbClr val="FFC000"/>
          </a:solidFill>
        </p:spPr>
        <p:txBody>
          <a:bodyPr>
            <a:normAutofit fontScale="90000"/>
          </a:bodyPr>
          <a:lstStyle/>
          <a:p>
            <a:pPr algn="ctr"/>
            <a:r>
              <a:rPr lang="el-GR" sz="4800" b="1" dirty="0">
                <a:solidFill>
                  <a:srgbClr val="00B050"/>
                </a:solidFill>
                <a:effectLst>
                  <a:outerShdw blurRad="38100" dist="38100" dir="2700000" algn="tl">
                    <a:srgbClr val="000000">
                      <a:alpha val="43137"/>
                    </a:srgbClr>
                  </a:outerShdw>
                </a:effectLst>
              </a:rPr>
              <a:t>Η Κυκλική Οικονομία στη διαχείριση των αποβλήτων</a:t>
            </a:r>
            <a:endParaRPr lang="el-GR" sz="4800" b="1" dirty="0">
              <a:solidFill>
                <a:srgbClr val="00B050"/>
              </a:solidFill>
              <a:effectLst>
                <a:outerShdw blurRad="38100" dist="38100" dir="2700000" algn="tl">
                  <a:srgbClr val="000000">
                    <a:alpha val="43137"/>
                  </a:srgbClr>
                </a:outerShdw>
              </a:effectLst>
            </a:endParaRPr>
          </a:p>
        </p:txBody>
      </p:sp>
      <p:sp>
        <p:nvSpPr>
          <p:cNvPr id="3" name="Θέση περιεχομένου 2">
            <a:extLst>
              <a:ext uri="{FF2B5EF4-FFF2-40B4-BE49-F238E27FC236}">
                <a16:creationId xmlns:a16="http://schemas.microsoft.com/office/drawing/2014/main" id="{FA2D7B68-C8C3-4B15-9815-0C625F12827B}"/>
              </a:ext>
            </a:extLst>
          </p:cNvPr>
          <p:cNvSpPr>
            <a:spLocks noGrp="1"/>
          </p:cNvSpPr>
          <p:nvPr>
            <p:ph idx="1"/>
          </p:nvPr>
        </p:nvSpPr>
        <p:spPr>
          <a:xfrm>
            <a:off x="-1" y="665018"/>
            <a:ext cx="12191999" cy="5811115"/>
          </a:xfrm>
          <a:solidFill>
            <a:schemeClr val="accent5">
              <a:lumMod val="20000"/>
              <a:lumOff val="80000"/>
            </a:schemeClr>
          </a:solidFill>
        </p:spPr>
        <p:txBody>
          <a:bodyPr>
            <a:normAutofit fontScale="92500" lnSpcReduction="20000"/>
          </a:bodyPr>
          <a:lstStyle/>
          <a:p>
            <a:pPr algn="just"/>
            <a:r>
              <a:rPr lang="el-GR" sz="3200" b="1" i="1" dirty="0">
                <a:latin typeface="Calibri" panose="020F0502020204030204" pitchFamily="34" charset="0"/>
                <a:ea typeface="Times New Roman" panose="02020603050405020304" pitchFamily="18" charset="0"/>
                <a:cs typeface="Times New Roman" panose="02020603050405020304" pitchFamily="18" charset="0"/>
              </a:rPr>
              <a:t>Η διαχείριση των αποβλήτων ήταν </a:t>
            </a:r>
            <a:r>
              <a:rPr lang="el-GR" sz="3200" b="1" i="1" dirty="0" smtClean="0">
                <a:latin typeface="Calibri" panose="020F0502020204030204" pitchFamily="34" charset="0"/>
                <a:ea typeface="Times New Roman" panose="02020603050405020304" pitchFamily="18" charset="0"/>
                <a:cs typeface="Times New Roman" panose="02020603050405020304" pitchFamily="18" charset="0"/>
              </a:rPr>
              <a:t>απλώς </a:t>
            </a:r>
            <a:r>
              <a:rPr lang="el-GR" sz="3200" b="1" i="1" dirty="0">
                <a:latin typeface="Calibri" panose="020F0502020204030204" pitchFamily="34" charset="0"/>
                <a:ea typeface="Times New Roman" panose="02020603050405020304" pitchFamily="18" charset="0"/>
                <a:cs typeface="Times New Roman" panose="02020603050405020304" pitchFamily="18" charset="0"/>
              </a:rPr>
              <a:t>ένας τρόπος απαλλαγής από τα απόβλητα, μέσω της υγειονομικής ταφής ή της αποτέφρωσης. Αυτό εξακολουθεί να είναι το κυρίαρχο πρότυπο </a:t>
            </a:r>
            <a:r>
              <a:rPr lang="el-GR" sz="3200" b="1" i="1" dirty="0" smtClean="0">
                <a:latin typeface="Calibri" panose="020F0502020204030204" pitchFamily="34" charset="0"/>
                <a:ea typeface="Times New Roman" panose="02020603050405020304" pitchFamily="18" charset="0"/>
                <a:cs typeface="Times New Roman" panose="02020603050405020304" pitchFamily="18" charset="0"/>
              </a:rPr>
              <a:t>βαριές </a:t>
            </a:r>
            <a:r>
              <a:rPr lang="el-GR" sz="3200" b="1" i="1" dirty="0">
                <a:latin typeface="Calibri" panose="020F0502020204030204" pitchFamily="34" charset="0"/>
                <a:ea typeface="Times New Roman" panose="02020603050405020304" pitchFamily="18" charset="0"/>
                <a:cs typeface="Times New Roman" panose="02020603050405020304" pitchFamily="18" charset="0"/>
              </a:rPr>
              <a:t>περιβαλλοντικές επιπτώσεις</a:t>
            </a:r>
            <a:r>
              <a:rPr lang="el-GR" sz="3200" b="1" i="1" dirty="0" smtClean="0">
                <a:latin typeface="Calibri" panose="020F0502020204030204" pitchFamily="34" charset="0"/>
                <a:ea typeface="Times New Roman" panose="02020603050405020304" pitchFamily="18" charset="0"/>
                <a:cs typeface="Times New Roman" panose="02020603050405020304" pitchFamily="18" charset="0"/>
              </a:rPr>
              <a:t>.</a:t>
            </a:r>
          </a:p>
          <a:p>
            <a:pPr algn="just"/>
            <a:r>
              <a:rPr lang="el-GR" sz="3200" b="1" i="1" dirty="0" smtClean="0">
                <a:latin typeface="Calibri" panose="020F0502020204030204" pitchFamily="34" charset="0"/>
                <a:ea typeface="Times New Roman" panose="02020603050405020304" pitchFamily="18" charset="0"/>
                <a:cs typeface="Times New Roman" panose="02020603050405020304" pitchFamily="18" charset="0"/>
              </a:rPr>
              <a:t>Νέος </a:t>
            </a:r>
            <a:r>
              <a:rPr lang="el-GR" sz="3200" b="1" i="1" dirty="0">
                <a:latin typeface="Calibri" panose="020F0502020204030204" pitchFamily="34" charset="0"/>
                <a:ea typeface="Times New Roman" panose="02020603050405020304" pitchFamily="18" charset="0"/>
                <a:cs typeface="Times New Roman" panose="02020603050405020304" pitchFamily="18" charset="0"/>
              </a:rPr>
              <a:t>τρόπος για το χειρισμό των αποβλήτων, ο οποίος αναγνωρίζει τη διαχείρισή τους ως ανάκτηση πόρων με ταυτόχρονη πρόληψη των περιβαλλοντικών επιπτώσεων - υποτομέας της κυκλικής οικονομίας, με την εμφάνιση νέων τυπολογιών φορέων εκμετάλλευσης και </a:t>
            </a:r>
            <a:r>
              <a:rPr lang="el-GR" sz="3200" b="1" i="1" dirty="0" smtClean="0">
                <a:latin typeface="Calibri" panose="020F0502020204030204" pitchFamily="34" charset="0"/>
                <a:ea typeface="Times New Roman" panose="02020603050405020304" pitchFamily="18" charset="0"/>
                <a:cs typeface="Times New Roman" panose="02020603050405020304" pitchFamily="18" charset="0"/>
              </a:rPr>
              <a:t>διαδικασιών.</a:t>
            </a:r>
          </a:p>
          <a:p>
            <a:pPr algn="just">
              <a:buFont typeface="Wingdings" panose="05000000000000000000" pitchFamily="2" charset="2"/>
              <a:buChar char="ü"/>
            </a:pPr>
            <a:r>
              <a:rPr lang="el-GR" sz="3200" b="1" i="1" dirty="0">
                <a:latin typeface="Calibri" panose="020F0502020204030204" pitchFamily="34" charset="0"/>
                <a:ea typeface="Times New Roman" panose="02020603050405020304" pitchFamily="18" charset="0"/>
                <a:cs typeface="Times New Roman" panose="02020603050405020304" pitchFamily="18" charset="0"/>
              </a:rPr>
              <a:t>"</a:t>
            </a:r>
            <a:r>
              <a:rPr lang="el-GR" sz="3200" b="1" i="1" u="sng" dirty="0">
                <a:latin typeface="Calibri" panose="020F0502020204030204" pitchFamily="34" charset="0"/>
                <a:ea typeface="Times New Roman" panose="02020603050405020304" pitchFamily="18" charset="0"/>
                <a:cs typeface="Times New Roman" panose="02020603050405020304" pitchFamily="18" charset="0"/>
              </a:rPr>
              <a:t>οδοκαθαριστές</a:t>
            </a:r>
            <a:r>
              <a:rPr lang="el-GR" sz="3200" b="1" i="1" dirty="0">
                <a:latin typeface="Calibri" panose="020F0502020204030204" pitchFamily="34" charset="0"/>
                <a:ea typeface="Times New Roman" panose="02020603050405020304" pitchFamily="18" charset="0"/>
                <a:cs typeface="Times New Roman" panose="02020603050405020304" pitchFamily="18" charset="0"/>
              </a:rPr>
              <a:t>" και οι "</a:t>
            </a:r>
            <a:r>
              <a:rPr lang="el-GR" sz="3200" b="1" i="1" u="sng" dirty="0">
                <a:latin typeface="Calibri" panose="020F0502020204030204" pitchFamily="34" charset="0"/>
                <a:ea typeface="Times New Roman" panose="02020603050405020304" pitchFamily="18" charset="0"/>
                <a:cs typeface="Times New Roman" panose="02020603050405020304" pitchFamily="18" charset="0"/>
              </a:rPr>
              <a:t>αποσυνθέτες</a:t>
            </a:r>
            <a:r>
              <a:rPr lang="el-GR" sz="3200" b="1" i="1" dirty="0">
                <a:latin typeface="Calibri" panose="020F0502020204030204" pitchFamily="34" charset="0"/>
                <a:ea typeface="Times New Roman" panose="02020603050405020304" pitchFamily="18" charset="0"/>
                <a:cs typeface="Times New Roman" panose="02020603050405020304" pitchFamily="18" charset="0"/>
              </a:rPr>
              <a:t>", αναφερόμενοι σε εταιρείες με δυνατότητα εξαγωγής πόρων από απόβλητα, εφαρμόζοντας καινοτόμες τεχνολογίες ανάκτησης</a:t>
            </a:r>
            <a:r>
              <a:rPr lang="el-GR" sz="3200" b="1" i="1" dirty="0" smtClean="0">
                <a:latin typeface="Calibri" panose="020F0502020204030204" pitchFamily="34" charset="0"/>
                <a:ea typeface="Times New Roman" panose="02020603050405020304" pitchFamily="18" charset="0"/>
                <a:cs typeface="Times New Roman" panose="02020603050405020304" pitchFamily="18" charset="0"/>
              </a:rPr>
              <a:t>.</a:t>
            </a:r>
          </a:p>
          <a:p>
            <a:pPr algn="just">
              <a:buFont typeface="Wingdings" panose="05000000000000000000" pitchFamily="2" charset="2"/>
              <a:buChar char="ü"/>
            </a:pPr>
            <a:r>
              <a:rPr lang="el-GR" sz="3200" b="1" i="1" dirty="0">
                <a:latin typeface="Calibri" panose="020F0502020204030204" pitchFamily="34" charset="0"/>
                <a:ea typeface="Times New Roman" panose="02020603050405020304" pitchFamily="18" charset="0"/>
                <a:cs typeface="Times New Roman" panose="02020603050405020304" pitchFamily="18" charset="0"/>
              </a:rPr>
              <a:t>στον </a:t>
            </a:r>
            <a:r>
              <a:rPr lang="el-GR" sz="3200" b="1" i="1" u="sng" dirty="0">
                <a:latin typeface="Calibri" panose="020F0502020204030204" pitchFamily="34" charset="0"/>
                <a:ea typeface="Times New Roman" panose="02020603050405020304" pitchFamily="18" charset="0"/>
                <a:cs typeface="Times New Roman" panose="02020603050405020304" pitchFamily="18" charset="0"/>
              </a:rPr>
              <a:t>φυσικό κόσμο </a:t>
            </a:r>
            <a:r>
              <a:rPr lang="el-GR" sz="3200" b="1" i="1" dirty="0">
                <a:latin typeface="Calibri" panose="020F0502020204030204" pitchFamily="34" charset="0"/>
                <a:ea typeface="Times New Roman" panose="02020603050405020304" pitchFamily="18" charset="0"/>
                <a:cs typeface="Times New Roman" panose="02020603050405020304" pitchFamily="18" charset="0"/>
              </a:rPr>
              <a:t>οι "οδοκαθαριστές" και οι "αποσυνθέτες» είναι θεμελιώδεις οργανισμοί σε κάθε οικοσύστημα και στην τροφική αλυσίδα του. Συμβάλλουν στη διατήρηση της καθαριότητας της κοινότητας με την επεξεργασία νεκρής οργανικής ύλης και την τροφοδοσία φυτών με βασικές ουσίες.</a:t>
            </a:r>
            <a:endParaRPr lang="el-GR" sz="3200" b="1" i="1" dirty="0" smtClean="0">
              <a:latin typeface="Calibri" panose="020F0502020204030204" pitchFamily="34" charset="0"/>
              <a:ea typeface="Times New Roman" panose="02020603050405020304" pitchFamily="18" charset="0"/>
              <a:cs typeface="Times New Roman" panose="02020603050405020304" pitchFamily="18" charset="0"/>
            </a:endParaRPr>
          </a:p>
          <a:p>
            <a:pPr marL="0" indent="0" algn="just">
              <a:buNone/>
            </a:pPr>
            <a:endParaRPr lang="en-US" b="1" i="1" dirty="0">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Θέση υποσέλιδου 3">
            <a:extLst>
              <a:ext uri="{FF2B5EF4-FFF2-40B4-BE49-F238E27FC236}">
                <a16:creationId xmlns:a16="http://schemas.microsoft.com/office/drawing/2014/main" id="{70E47908-6CDB-4549-98FC-CF73854CA21B}"/>
              </a:ext>
            </a:extLst>
          </p:cNvPr>
          <p:cNvSpPr>
            <a:spLocks noGrp="1"/>
          </p:cNvSpPr>
          <p:nvPr>
            <p:ph type="ftr" sz="quarter" idx="11"/>
          </p:nvPr>
        </p:nvSpPr>
        <p:spPr>
          <a:xfrm>
            <a:off x="4129438" y="6476133"/>
            <a:ext cx="3672408"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Πανεπιστήμιο Θεσσαλίας, Τμήμα Περιβάλλοντος, Καθηγητής: Ξενοφών Σπηλιώτης</a:t>
            </a:r>
          </a:p>
        </p:txBody>
      </p:sp>
    </p:spTree>
    <p:extLst>
      <p:ext uri="{BB962C8B-B14F-4D97-AF65-F5344CB8AC3E}">
        <p14:creationId xmlns:p14="http://schemas.microsoft.com/office/powerpoint/2010/main" val="3035568283"/>
      </p:ext>
    </p:extLst>
  </p:cSld>
  <p:clrMapOvr>
    <a:masterClrMapping/>
  </p:clrMapOvr>
</p:sld>
</file>

<file path=ppt/theme/theme1.xml><?xml version="1.0" encoding="utf-8"?>
<a:theme xmlns:a="http://schemas.openxmlformats.org/drawingml/2006/main" name="1_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TotalTime>
  <Words>1214</Words>
  <Application>Microsoft Office PowerPoint</Application>
  <PresentationFormat>Ευρεία οθόνη</PresentationFormat>
  <Paragraphs>67</Paragraphs>
  <Slides>11</Slides>
  <Notes>0</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11</vt:i4>
      </vt:variant>
    </vt:vector>
  </HeadingPairs>
  <TitlesOfParts>
    <vt:vector size="17" baseType="lpstr">
      <vt:lpstr>Arial</vt:lpstr>
      <vt:lpstr>Calibri</vt:lpstr>
      <vt:lpstr>Calibri Light</vt:lpstr>
      <vt:lpstr>Times New Roman</vt:lpstr>
      <vt:lpstr>Wingdings</vt:lpstr>
      <vt:lpstr>1_Θέμα του Office</vt:lpstr>
      <vt:lpstr>Εφαρμογή της Κυκλικής Οικονομίας στους τομείς της παραγωγής</vt:lpstr>
      <vt:lpstr>Εφαρμογή της Κυκλικής Οικονομίας στους τομείς της παραγωγής</vt:lpstr>
      <vt:lpstr>Εφαρμογή της Κυκλικής Οικονομίας στους τομείς της παραγωγής</vt:lpstr>
      <vt:lpstr>Εφαρμογή της Κυκλικής Οικονομίας στους τομείς της παραγωγής</vt:lpstr>
      <vt:lpstr>Εφαρμογή της Κυκλικής Οικονομίας στους τομείς της παραγωγής</vt:lpstr>
      <vt:lpstr>Η Κυκλική Οικονομία στον τομέα της κατανάλωσης</vt:lpstr>
      <vt:lpstr>Η Κυκλική Οικονομία στον τομέα της κατανάλωσης</vt:lpstr>
      <vt:lpstr>Η Κυκλική Οικονομία στον τομέα της κατανάλωσης</vt:lpstr>
      <vt:lpstr>Η Κυκλική Οικονομία στη διαχείριση των αποβλήτων</vt:lpstr>
      <vt:lpstr>Η Κυκλική Οικονομία στη διαχείριση των αποβλήτων</vt:lpstr>
      <vt:lpstr>Παρουσίαση του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ΞΕΝΟΦΩΝ ΣΠΗΛΙΩΤΗΣ</dc:creator>
  <cp:lastModifiedBy>ΞΕΝΟΦΩΝ ΣΠΗΛΙΩΤΗΣ</cp:lastModifiedBy>
  <cp:revision>15</cp:revision>
  <dcterms:created xsi:type="dcterms:W3CDTF">2021-05-13T16:47:11Z</dcterms:created>
  <dcterms:modified xsi:type="dcterms:W3CDTF">2021-05-15T16:29:18Z</dcterms:modified>
</cp:coreProperties>
</file>