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0" r:id="rId3"/>
    <p:sldId id="269" r:id="rId4"/>
    <p:sldId id="268" r:id="rId5"/>
    <p:sldId id="267" r:id="rId6"/>
    <p:sldId id="266" r:id="rId7"/>
    <p:sldId id="265" r:id="rId8"/>
    <p:sldId id="264" r:id="rId9"/>
    <p:sldId id="263" r:id="rId10"/>
    <p:sldId id="262" r:id="rId11"/>
    <p:sldId id="259"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2161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3412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049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245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610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33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914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292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503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281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15/5/2021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3507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a:bodyPr>
          <a:lstStyle/>
          <a:p>
            <a:pPr algn="ctr"/>
            <a:r>
              <a:rPr lang="el-GR" sz="3600" b="1" dirty="0">
                <a:solidFill>
                  <a:srgbClr val="00B050"/>
                </a:solidFill>
                <a:effectLst>
                  <a:outerShdw blurRad="38100" dist="38100" dir="2700000" algn="tl">
                    <a:srgbClr val="000000">
                      <a:alpha val="43137"/>
                    </a:srgbClr>
                  </a:outerShdw>
                </a:effectLst>
              </a:rPr>
              <a:t>Εφαρμογή της Κυκλικής Οικονομίας στους τομείς της παραγωγής</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sz="4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4000" b="1" i="1" dirty="0">
                <a:latin typeface="Calibri" panose="020F0502020204030204" pitchFamily="34" charset="0"/>
                <a:ea typeface="Times New Roman" panose="02020603050405020304" pitchFamily="18" charset="0"/>
                <a:cs typeface="Times New Roman" panose="02020603050405020304" pitchFamily="18" charset="0"/>
              </a:rPr>
              <a:t>υιοθέτηση ενός προγράμματος κυκλικής οικονομίας συνεπάγεται ότι μια εταιρεία εφαρμόζει διαφορετικές στρατηγικές για τη βελτίωση της κυκλικότητας του παραγωγικού της συστήματος και συνεργάζεται επίσης με άλλες εταιρείες της εφοδιαστικής αλυσίδας για την επίτευξη ενός πιο αποτελεσματικού κυκλικού προτύπου </a:t>
            </a:r>
            <a:endParaRPr lang="en-US" sz="40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442629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a:t>
            </a:r>
            <a:r>
              <a:rPr lang="el-GR" b="1" i="1" u="sng"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οδοκαθαριστές</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u="sng" dirty="0">
                <a:latin typeface="Calibri" panose="020F0502020204030204" pitchFamily="34" charset="0"/>
                <a:ea typeface="Times New Roman" panose="02020603050405020304" pitchFamily="18" charset="0"/>
                <a:cs typeface="Times New Roman" panose="02020603050405020304" pitchFamily="18" charset="0"/>
              </a:rPr>
              <a:t>συλλέγουν</a:t>
            </a:r>
            <a:r>
              <a:rPr lang="el-GR" b="1" i="1" dirty="0">
                <a:latin typeface="Calibri" panose="020F0502020204030204" pitchFamily="34" charset="0"/>
                <a:ea typeface="Times New Roman" panose="02020603050405020304" pitchFamily="18" charset="0"/>
                <a:cs typeface="Times New Roman" panose="02020603050405020304" pitchFamily="18" charset="0"/>
              </a:rPr>
              <a:t> τα απόβλητα - πόρους επιτόπου, εντός των εταιρειών ή σε άλλα σημεία της αλυσίδας συλλογής - απόθεσης και τα αναδιανέμουν στο σύστημα σε εταιρείες που μπορούν να επαναχρησιμοποιήσουν ή να ανακυκλώσουν τέτοια υλικά διευκολύνοντας την εργασία τους. Μετά τη συλλογή των αποβλήτων - πόρων, ορισμένοι από τους "οδοκαθαριστές" τα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αποσυναρμολογούν</a:t>
            </a:r>
            <a:r>
              <a:rPr lang="el-GR" b="1" i="1" dirty="0">
                <a:latin typeface="Calibri" panose="020F0502020204030204" pitchFamily="34" charset="0"/>
                <a:ea typeface="Times New Roman" panose="02020603050405020304" pitchFamily="18" charset="0"/>
                <a:cs typeface="Times New Roman" panose="02020603050405020304" pitchFamily="18" charset="0"/>
              </a:rPr>
              <a:t>, τα </a:t>
            </a:r>
            <a:r>
              <a:rPr lang="el-GR" b="1" i="1" u="sng" dirty="0">
                <a:latin typeface="Calibri" panose="020F0502020204030204" pitchFamily="34" charset="0"/>
                <a:ea typeface="Times New Roman" panose="02020603050405020304" pitchFamily="18" charset="0"/>
                <a:cs typeface="Times New Roman" panose="02020603050405020304" pitchFamily="18" charset="0"/>
              </a:rPr>
              <a:t>διαλέγουν</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τα μεταφέρουν στους "αποσυνθέτες", σε μορφή που είναι εύκολα διαχειρίσιμη, να τα επεξεργαστούν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a:t>
            </a:r>
            <a:r>
              <a:rPr lang="el-GR" b="1" i="1" u="sng"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αποσυνθέτες</a:t>
            </a:r>
            <a:r>
              <a:rPr lang="el-GR" b="1" i="1" dirty="0">
                <a:latin typeface="Calibri" panose="020F0502020204030204" pitchFamily="34" charset="0"/>
                <a:ea typeface="Times New Roman" panose="02020603050405020304" pitchFamily="18" charset="0"/>
                <a:cs typeface="Times New Roman" panose="02020603050405020304" pitchFamily="18" charset="0"/>
              </a:rPr>
              <a:t>" με τη σειρά τους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μετατρέπουν ή ανακυκλώνουν</a:t>
            </a:r>
            <a:r>
              <a:rPr lang="el-GR" b="1" i="1" dirty="0">
                <a:latin typeface="Calibri" panose="020F0502020204030204" pitchFamily="34" charset="0"/>
                <a:ea typeface="Times New Roman" panose="02020603050405020304" pitchFamily="18" charset="0"/>
                <a:cs typeface="Times New Roman" panose="02020603050405020304" pitchFamily="18" charset="0"/>
              </a:rPr>
              <a:t> τα απόβλητα - πόρους σε νέα  υλικά ή κλάσματα των ίδιων ροών εισόδου για τις οποίες είχαν αρχικά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σχεδιαστεί.</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Οι "</a:t>
            </a:r>
            <a:r>
              <a:rPr lang="el-GR" b="1" i="1" u="sng"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οδοκαθαριστέ</a:t>
            </a:r>
            <a:r>
              <a:rPr lang="el-GR" b="1" i="1" dirty="0">
                <a:latin typeface="Calibri" panose="020F0502020204030204" pitchFamily="34" charset="0"/>
                <a:ea typeface="Times New Roman" panose="02020603050405020304" pitchFamily="18" charset="0"/>
                <a:cs typeface="Times New Roman" panose="02020603050405020304" pitchFamily="18" charset="0"/>
              </a:rPr>
              <a:t>ς" και οι "</a:t>
            </a:r>
            <a:r>
              <a:rPr lang="el-GR" b="1" i="1" u="sng"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αποσυνθέτες</a:t>
            </a:r>
            <a:r>
              <a:rPr lang="el-GR" b="1" i="1" dirty="0">
                <a:latin typeface="Calibri" panose="020F0502020204030204" pitchFamily="34" charset="0"/>
                <a:ea typeface="Times New Roman" panose="02020603050405020304" pitchFamily="18" charset="0"/>
                <a:cs typeface="Times New Roman" panose="02020603050405020304" pitchFamily="18" charset="0"/>
              </a:rPr>
              <a:t>" ταξινομούνται περαιτέρω ως ειδικευμένοι ή γενικοί, σύμφωνα με την ειδικότητά τους για να διαχειριστούν μόνο έναν τύπο ή περισσότερους τύπους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υλικών.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Κυκλική Οικονομία στη διαχείριση των αποβλήτων</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31675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86351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marL="0" indent="0" algn="just">
              <a:buNone/>
            </a:pPr>
            <a:r>
              <a:rPr lang="el-GR"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Στρατηγικές</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προπαρασκευαστικές </a:t>
            </a:r>
            <a:r>
              <a:rPr lang="el-GR" b="1" i="1" dirty="0">
                <a:latin typeface="Calibri" panose="020F0502020204030204" pitchFamily="34" charset="0"/>
                <a:ea typeface="Times New Roman" panose="02020603050405020304" pitchFamily="18" charset="0"/>
                <a:cs typeface="Times New Roman" panose="02020603050405020304" pitchFamily="18" charset="0"/>
              </a:rPr>
              <a:t>προς την κατεύθυνση της Κυκλικής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Οικονομίας:</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Οικολογικός </a:t>
            </a:r>
            <a:r>
              <a:rPr lang="el-GR" b="1" i="1" dirty="0">
                <a:latin typeface="Calibri" panose="020F0502020204030204" pitchFamily="34" charset="0"/>
                <a:ea typeface="Times New Roman" panose="02020603050405020304" pitchFamily="18" charset="0"/>
                <a:cs typeface="Times New Roman" panose="02020603050405020304" pitchFamily="18" charset="0"/>
              </a:rPr>
              <a:t>ή πράσινος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σχεδιασμός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Περιβαλλοντικός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Σχεδιασμός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Καθαρότερη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Παραγωγή</a:t>
            </a:r>
          </a:p>
          <a:p>
            <a:pPr marL="0" indent="0" algn="just">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Ο σχεδιασμός για το περιβάλλον και την καθαρότερη παραγωγή συνδέονται στενά μεταξύ τους. Στην πραγματικότητα, η </a:t>
            </a:r>
            <a:r>
              <a:rPr lang="el-GR"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καθαρότερη παραγωγή </a:t>
            </a:r>
            <a:r>
              <a:rPr lang="el-GR" b="1" i="1" dirty="0">
                <a:latin typeface="Calibri" panose="020F0502020204030204" pitchFamily="34" charset="0"/>
                <a:ea typeface="Times New Roman" panose="02020603050405020304" pitchFamily="18" charset="0"/>
                <a:cs typeface="Times New Roman" panose="02020603050405020304" pitchFamily="18" charset="0"/>
              </a:rPr>
              <a:t>περιλαμβάνει τρεις αλληλένδετες πρακτικές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όπως: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Πρόληψη της Ρύπανσης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Μείωση της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Τοξικότητας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Περιβαλλοντικός Σχεδιασμός</a:t>
            </a:r>
          </a:p>
          <a:p>
            <a:pPr algn="just"/>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3600" b="1" dirty="0">
                <a:solidFill>
                  <a:srgbClr val="00B050"/>
                </a:solidFill>
                <a:effectLst>
                  <a:outerShdw blurRad="38100" dist="38100" dir="2700000" algn="tl">
                    <a:srgbClr val="000000">
                      <a:alpha val="43137"/>
                    </a:srgbClr>
                  </a:outerShdw>
                </a:effectLst>
              </a:rPr>
              <a:t>Εφαρμογή της Κυκλικής Οικονομίας στους τομείς της παραγωγής</a:t>
            </a:r>
          </a:p>
        </p:txBody>
      </p:sp>
    </p:spTree>
    <p:extLst>
      <p:ext uri="{BB962C8B-B14F-4D97-AF65-F5344CB8AC3E}">
        <p14:creationId xmlns:p14="http://schemas.microsoft.com/office/powerpoint/2010/main" val="2603428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lnSpcReduction="10000"/>
          </a:bodyPr>
          <a:lstStyle/>
          <a:p>
            <a:pPr algn="ctr"/>
            <a:r>
              <a:rPr lang="el-GR" b="1" i="1" dirty="0">
                <a:latin typeface="Calibri" panose="020F0502020204030204" pitchFamily="34" charset="0"/>
                <a:ea typeface="Times New Roman" panose="02020603050405020304" pitchFamily="18" charset="0"/>
                <a:cs typeface="Times New Roman" panose="02020603050405020304" pitchFamily="18" charset="0"/>
              </a:rPr>
              <a:t>Τόσο ο περιβαλλοντικός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σχεδιασμός, όσο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ο οικολογικός σχεδιασμός </a:t>
            </a:r>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r>
              <a:rPr lang="el-GR" b="1" i="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συνδυάζουν </a:t>
            </a:r>
            <a:r>
              <a:rPr lang="el-GR" sz="3200" b="1" i="1" dirty="0">
                <a:solidFill>
                  <a:srgbClr val="7030A0"/>
                </a:solidFill>
                <a:latin typeface="Calibri" panose="020F0502020204030204" pitchFamily="34" charset="0"/>
                <a:ea typeface="Times New Roman" panose="02020603050405020304" pitchFamily="18" charset="0"/>
                <a:cs typeface="Times New Roman" panose="02020603050405020304" pitchFamily="18" charset="0"/>
              </a:rPr>
              <a:t>περιβαλλοντικές πτυχές στο σχεδιασμό και την ανάπτυξη ενός προϊόντος, κατά τη σύλληψη της ιδέας, για να βελτιώσουν την περιβαλλοντική απόδοση καθ' όλη τη διάρκεια του κύκλου ζωής </a:t>
            </a:r>
            <a:r>
              <a:rPr lang="el-GR" sz="3200" b="1" i="1" dirty="0" smtClean="0">
                <a:solidFill>
                  <a:srgbClr val="7030A0"/>
                </a:solidFill>
                <a:latin typeface="Calibri" panose="020F0502020204030204" pitchFamily="34" charset="0"/>
                <a:ea typeface="Times New Roman" panose="02020603050405020304" pitchFamily="18" charset="0"/>
                <a:cs typeface="Times New Roman" panose="02020603050405020304" pitchFamily="18" charset="0"/>
              </a:rPr>
              <a:t>του</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Στάδιο σχεδιασμού σημαντικό - η </a:t>
            </a:r>
            <a:r>
              <a:rPr lang="el-GR" b="1" i="1" dirty="0">
                <a:latin typeface="Calibri" panose="020F0502020204030204" pitchFamily="34" charset="0"/>
                <a:ea typeface="Times New Roman" panose="02020603050405020304" pitchFamily="18" charset="0"/>
                <a:cs typeface="Times New Roman" panose="02020603050405020304" pitchFamily="18" charset="0"/>
              </a:rPr>
              <a:t>βιωσιμότητα του προϊόντος εξαρτάται κυρίως από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επιλογές στο </a:t>
            </a:r>
            <a:r>
              <a:rPr lang="el-GR" b="1" i="1" dirty="0">
                <a:latin typeface="Calibri" panose="020F0502020204030204" pitchFamily="34" charset="0"/>
                <a:ea typeface="Times New Roman" panose="02020603050405020304" pitchFamily="18" charset="0"/>
                <a:cs typeface="Times New Roman" panose="02020603050405020304" pitchFamily="18" charset="0"/>
              </a:rPr>
              <a:t>αρχικό στάδιο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σχεδιασμού, </a:t>
            </a:r>
            <a:r>
              <a:rPr lang="el-GR" b="1" i="1" dirty="0">
                <a:latin typeface="Calibri" panose="020F0502020204030204" pitchFamily="34" charset="0"/>
                <a:ea typeface="Times New Roman" panose="02020603050405020304" pitchFamily="18" charset="0"/>
                <a:cs typeface="Times New Roman" panose="02020603050405020304" pitchFamily="18" charset="0"/>
              </a:rPr>
              <a:t>προκειμένου να αποφευχθεί ότι η μείωση ορισμένων επιπτώσεων θα μπορούσε να οδηγήσει σε αύξηση άλλων τύπων επιπτώσεων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π.χ</a:t>
            </a:r>
            <a:r>
              <a:rPr lang="el-GR"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μείωση των εμπεριεχόμενων τοξικών ουσιών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μπορεί </a:t>
            </a:r>
            <a:r>
              <a:rPr lang="el-GR" b="1" i="1" dirty="0">
                <a:latin typeface="Calibri" panose="020F0502020204030204" pitchFamily="34" charset="0"/>
                <a:ea typeface="Times New Roman" panose="02020603050405020304" pitchFamily="18" charset="0"/>
                <a:cs typeface="Times New Roman" panose="02020603050405020304" pitchFamily="18" charset="0"/>
              </a:rPr>
              <a:t>να αυξήσει την απαιτούμενη ενέργεια που,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επίσης προκαλεί </a:t>
            </a:r>
            <a:r>
              <a:rPr lang="el-GR" b="1" i="1" dirty="0">
                <a:latin typeface="Calibri" panose="020F0502020204030204" pitchFamily="34" charset="0"/>
                <a:ea typeface="Times New Roman" panose="02020603050405020304" pitchFamily="18" charset="0"/>
                <a:cs typeface="Times New Roman" panose="02020603050405020304" pitchFamily="18" charset="0"/>
              </a:rPr>
              <a:t>αρνητικές επιπτώσεις στο περιβάλλον</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Αποσυναρμολόγηση, </a:t>
            </a:r>
            <a:r>
              <a:rPr lang="el-GR" b="1" i="1" dirty="0">
                <a:latin typeface="Calibri" panose="020F0502020204030204" pitchFamily="34" charset="0"/>
                <a:ea typeface="Times New Roman" panose="02020603050405020304" pitchFamily="18" charset="0"/>
                <a:cs typeface="Times New Roman" panose="02020603050405020304" pitchFamily="18" charset="0"/>
              </a:rPr>
              <a:t>δυνατότητα διάθεσης χωρίς αρνητικές περιβαλλοντικές επιπτώσεις</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ευκολία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διανομής-επιστροφής, </a:t>
            </a:r>
            <a:r>
              <a:rPr lang="el-GR" b="1" i="1" dirty="0">
                <a:latin typeface="Calibri" panose="020F0502020204030204" pitchFamily="34" charset="0"/>
                <a:ea typeface="Times New Roman" panose="02020603050405020304" pitchFamily="18" charset="0"/>
                <a:cs typeface="Times New Roman" panose="02020603050405020304" pitchFamily="18" charset="0"/>
              </a:rPr>
              <a:t>ανθεκτικότητα</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αξιοπιστία έναντι των πελατών: συναφή με την Κυκλική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Οικονομία.</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Ο </a:t>
            </a:r>
            <a:r>
              <a:rPr lang="el-GR" b="1" i="1" dirty="0">
                <a:latin typeface="Calibri" panose="020F0502020204030204" pitchFamily="34" charset="0"/>
                <a:ea typeface="Times New Roman" panose="02020603050405020304" pitchFamily="18" charset="0"/>
                <a:cs typeface="Times New Roman" panose="02020603050405020304" pitchFamily="18" charset="0"/>
              </a:rPr>
              <a:t>οικολογικός σχεδιασμός καθιστά πιο φιλικά προς το περιβάλλον προϊόντα και διαδικασίες, ενώ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διατηρεί </a:t>
            </a:r>
            <a:r>
              <a:rPr lang="el-GR" b="1" i="1" dirty="0">
                <a:latin typeface="Calibri" panose="020F0502020204030204" pitchFamily="34" charset="0"/>
                <a:ea typeface="Times New Roman" panose="02020603050405020304" pitchFamily="18" charset="0"/>
                <a:cs typeface="Times New Roman" panose="02020603050405020304" pitchFamily="18" charset="0"/>
              </a:rPr>
              <a:t>υψηλά πρότυπα ποιότητας και επιδόσεις των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προϊόντων.</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3600" b="1" dirty="0">
                <a:solidFill>
                  <a:srgbClr val="00B050"/>
                </a:solidFill>
                <a:effectLst>
                  <a:outerShdw blurRad="38100" dist="38100" dir="2700000" algn="tl">
                    <a:srgbClr val="000000">
                      <a:alpha val="43137"/>
                    </a:srgbClr>
                  </a:outerShdw>
                </a:effectLst>
              </a:rPr>
              <a:t>Εφαρμογή της Κυκλικής Οικονομίας στους τομείς της παραγωγής</a:t>
            </a:r>
          </a:p>
        </p:txBody>
      </p:sp>
    </p:spTree>
    <p:extLst>
      <p:ext uri="{BB962C8B-B14F-4D97-AF65-F5344CB8AC3E}">
        <p14:creationId xmlns:p14="http://schemas.microsoft.com/office/powerpoint/2010/main" val="3099112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marL="0" indent="0" algn="just">
              <a:buNone/>
            </a:pPr>
            <a:r>
              <a:rPr lang="el-GR"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Ε.Ε</a:t>
            </a:r>
            <a:r>
              <a:rPr lang="el-GR"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το </a:t>
            </a:r>
            <a:r>
              <a:rPr lang="el-GR"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2005</a:t>
            </a:r>
            <a:r>
              <a:rPr lang="en-US"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b="1" i="1" u="sng"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οδηγία οικολογικού σχεδιασμού για την παροχή ενός συνεκτικού και ολοκληρωμένου πλαισίου για υποχρεωτικές  ελάχιστες απαιτήσεις οικολογικού σχεδιασμού που εφαρμόζονται στα προϊόντα που καταναλώνουν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ενέργεια</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Τα πρώτα αποτελέσματα της εν λόγω οδηγίας υποδηλώνουν την αποτελεσματικότητά της στη βελτίωση της ενεργειακής απόδοσης ορισμένων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προϊόντων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a:t>
            </a:r>
          </a:p>
          <a:p>
            <a:pPr marL="0" indent="0" algn="just">
              <a:buNone/>
            </a:pPr>
            <a:r>
              <a:rPr lang="el-GR"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Κίνα</a:t>
            </a:r>
            <a:endParaRPr lang="en-US" b="1" i="1" u="sng"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χαμηλό ποσοστό εφαρμογής του οικολογικού σχεδιασμού στον τομέα των ηλεκτρικών και ηλεκτρονικών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προϊόντων</a:t>
            </a:r>
            <a:r>
              <a:rPr lang="en-US"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Ε</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υρύτερη </a:t>
            </a:r>
            <a:r>
              <a:rPr lang="el-GR" b="1" i="1" dirty="0">
                <a:latin typeface="Calibri" panose="020F0502020204030204" pitchFamily="34" charset="0"/>
                <a:ea typeface="Times New Roman" panose="02020603050405020304" pitchFamily="18" charset="0"/>
                <a:cs typeface="Times New Roman" panose="02020603050405020304" pitchFamily="18" charset="0"/>
              </a:rPr>
              <a:t>εφαρμογή των αρχών της βιομηχανικής οικολογίας στις θυγατρικές πολυεθνικών εταιρειών όπως η Motorola, η BASF, η Mitsubishi και η Lucent Technologies, σε σύγκριση με τις εταιρείες του εγχώριου βιομηχανικού συστήματος.</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3600" b="1" dirty="0">
                <a:solidFill>
                  <a:srgbClr val="00B050"/>
                </a:solidFill>
                <a:effectLst>
                  <a:outerShdw blurRad="38100" dist="38100" dir="2700000" algn="tl">
                    <a:srgbClr val="000000">
                      <a:alpha val="43137"/>
                    </a:srgbClr>
                  </a:outerShdw>
                </a:effectLst>
              </a:rPr>
              <a:t>Εφαρμογή της Κυκλικής Οικονομίας στους τομείς της παραγωγής</a:t>
            </a:r>
          </a:p>
        </p:txBody>
      </p:sp>
    </p:spTree>
    <p:extLst>
      <p:ext uri="{BB962C8B-B14F-4D97-AF65-F5344CB8AC3E}">
        <p14:creationId xmlns:p14="http://schemas.microsoft.com/office/powerpoint/2010/main" val="2868408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marL="0" indent="0" algn="just">
              <a:buNone/>
            </a:pP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b="1" i="1" dirty="0">
                <a:latin typeface="Calibri" panose="020F0502020204030204" pitchFamily="34" charset="0"/>
                <a:ea typeface="Times New Roman" panose="02020603050405020304" pitchFamily="18" charset="0"/>
                <a:cs typeface="Times New Roman" panose="02020603050405020304" pitchFamily="18" charset="0"/>
              </a:rPr>
              <a:t>εισαγωγή της (ΚΠ) τροφοδοτεί μια αλλαγή στον τρόπο με τον οποίο γίνεται αντιληπτή η σχέση μεταξύ των επιχειρήσεων και του περιβάλλοντος</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Επιπλέον, η αποδοτικότητα και η αποτελεσματικότητα των στρατηγικών (ΚΠ) εξαρτάται από το θεσμικό πλαίσιο στο οποίο εισάγονται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και </a:t>
            </a:r>
            <a:r>
              <a:rPr lang="el-GR" b="1" i="1" dirty="0">
                <a:latin typeface="Calibri" panose="020F0502020204030204" pitchFamily="34" charset="0"/>
                <a:ea typeface="Times New Roman" panose="02020603050405020304" pitchFamily="18" charset="0"/>
                <a:cs typeface="Times New Roman" panose="02020603050405020304" pitchFamily="18" charset="0"/>
              </a:rPr>
              <a:t>απο την ικανότητα και διορατικότητα των φορέων λήψης αποφάσεων, να αναπτύσσουν και να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εφαρμόζουν, πολιτικές </a:t>
            </a:r>
            <a:r>
              <a:rPr lang="el-GR" b="1" i="1" dirty="0">
                <a:latin typeface="Calibri" panose="020F0502020204030204" pitchFamily="34" charset="0"/>
                <a:ea typeface="Times New Roman" panose="02020603050405020304" pitchFamily="18" charset="0"/>
                <a:cs typeface="Times New Roman" panose="02020603050405020304" pitchFamily="18" charset="0"/>
              </a:rPr>
              <a:t>και στρατηγικές, που ωθούν τις κοινωνίες να διαχειρίζονται όλους τους πόρους με πιο βιώσιμους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τρόπους.</a:t>
            </a:r>
          </a:p>
          <a:p>
            <a:pPr algn="just"/>
            <a:r>
              <a:rPr lang="el-GR" b="1" i="1" dirty="0" smtClean="0">
                <a:latin typeface="Calibri" panose="020F0502020204030204" pitchFamily="34" charset="0"/>
                <a:ea typeface="Times New Roman" panose="02020603050405020304" pitchFamily="18" charset="0"/>
                <a:cs typeface="Times New Roman" panose="02020603050405020304" pitchFamily="18" charset="0"/>
              </a:rPr>
              <a:t>5000 </a:t>
            </a:r>
            <a:r>
              <a:rPr lang="el-GR" b="1" i="1" dirty="0">
                <a:latin typeface="Calibri" panose="020F0502020204030204" pitchFamily="34" charset="0"/>
                <a:ea typeface="Times New Roman" panose="02020603050405020304" pitchFamily="18" charset="0"/>
                <a:cs typeface="Times New Roman" panose="02020603050405020304" pitchFamily="18" charset="0"/>
              </a:rPr>
              <a:t>βιομηχανίες έχουν εισαγάγει πρακτικές (ΚΠ) στην Κίνα και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έχουν </a:t>
            </a:r>
            <a:r>
              <a:rPr lang="el-GR" b="1" i="1" dirty="0">
                <a:latin typeface="Calibri" panose="020F0502020204030204" pitchFamily="34" charset="0"/>
                <a:ea typeface="Times New Roman" panose="02020603050405020304" pitchFamily="18" charset="0"/>
                <a:cs typeface="Times New Roman" panose="02020603050405020304" pitchFamily="18" charset="0"/>
              </a:rPr>
              <a:t>επιτευχθεί σημαντικές βελτιώσεις στην εξοικονόμηση ενέργειας σε εθνικό επίπεδο στις κινεζικές βιομηχανίες</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Ο νόμος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για την προώθηση της καθαρότερης </a:t>
            </a:r>
            <a:r>
              <a:rPr lang="el-GR" b="1" i="1" u="sng" dirty="0" smtClean="0">
                <a:latin typeface="Calibri" panose="020F0502020204030204" pitchFamily="34" charset="0"/>
                <a:ea typeface="Times New Roman" panose="02020603050405020304" pitchFamily="18" charset="0"/>
                <a:cs typeface="Times New Roman" panose="02020603050405020304" pitchFamily="18" charset="0"/>
              </a:rPr>
              <a:t>παραγωγής στην Κίνα</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ορίζεται ως</a:t>
            </a:r>
            <a:r>
              <a:rPr lang="el-GR" b="1" i="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συνοπτικός, σαφής και περιεκτικός ως προς το πεδίο </a:t>
            </a:r>
            <a:r>
              <a:rPr lang="el-GR" b="1" i="1" dirty="0" smtClean="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εφαρμογής</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 Είναι </a:t>
            </a:r>
            <a:r>
              <a:rPr lang="el-GR" b="1" i="1" dirty="0">
                <a:latin typeface="Calibri" panose="020F0502020204030204" pitchFamily="34" charset="0"/>
                <a:ea typeface="Times New Roman" panose="02020603050405020304" pitchFamily="18" charset="0"/>
                <a:cs typeface="Times New Roman" panose="02020603050405020304" pitchFamily="18" charset="0"/>
              </a:rPr>
              <a:t>μία από τις πολιτικές απαντήσεις στα τεράστια περιβαλλοντικά προβλήματα που δημιουργούνται από την ταχεία κινεζική οικονομική ανάπτυξη.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a:bodyPr>
          <a:lstStyle/>
          <a:p>
            <a:pPr algn="ctr"/>
            <a:r>
              <a:rPr lang="el-GR" sz="3600" b="1" dirty="0">
                <a:solidFill>
                  <a:srgbClr val="00B050"/>
                </a:solidFill>
                <a:effectLst>
                  <a:outerShdw blurRad="38100" dist="38100" dir="2700000" algn="tl">
                    <a:srgbClr val="000000">
                      <a:alpha val="43137"/>
                    </a:srgbClr>
                  </a:outerShdw>
                </a:effectLst>
              </a:rPr>
              <a:t>Εφαρμογή της Κυκλικής Οικονομίας στους τομείς της παραγωγής</a:t>
            </a:r>
          </a:p>
        </p:txBody>
      </p:sp>
    </p:spTree>
    <p:extLst>
      <p:ext uri="{BB962C8B-B14F-4D97-AF65-F5344CB8AC3E}">
        <p14:creationId xmlns:p14="http://schemas.microsoft.com/office/powerpoint/2010/main" val="2752741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Κυκλική Οικονομία στον τομέα της κατανάλωσης</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endParaRPr lang="en-US"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6000" b="1" i="1" dirty="0" smtClean="0">
                <a:latin typeface="Calibri" panose="020F0502020204030204" pitchFamily="34" charset="0"/>
                <a:ea typeface="Times New Roman" panose="02020603050405020304" pitchFamily="18" charset="0"/>
                <a:cs typeface="Times New Roman" panose="02020603050405020304" pitchFamily="18" charset="0"/>
              </a:rPr>
              <a:t>Η </a:t>
            </a:r>
            <a:r>
              <a:rPr lang="el-GR" sz="6000" b="1" i="1" dirty="0">
                <a:latin typeface="Calibri" panose="020F0502020204030204" pitchFamily="34" charset="0"/>
                <a:ea typeface="Times New Roman" panose="02020603050405020304" pitchFamily="18" charset="0"/>
                <a:cs typeface="Times New Roman" panose="02020603050405020304" pitchFamily="18" charset="0"/>
              </a:rPr>
              <a:t>προώθηση της ευθύνης των καταναλωτών είναι ζωτικής σημασίας για την ενίσχυση της αγοράς και της χρήσης πιο βιώσιμων προϊόντων και υπηρεσιών </a:t>
            </a:r>
            <a:endParaRPr lang="en-US" sz="60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035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lnSpcReduction="10000"/>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λειτουργικά μέσα για τους πράσινους καταναλωτές, είναι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ειδικά συστήματα πληροφόρησης και σήμανσης</a:t>
            </a:r>
            <a:r>
              <a:rPr lang="el-GR" b="1" i="1" dirty="0">
                <a:latin typeface="Calibri" panose="020F0502020204030204" pitchFamily="34" charset="0"/>
                <a:ea typeface="Times New Roman" panose="02020603050405020304" pitchFamily="18" charset="0"/>
                <a:cs typeface="Times New Roman" panose="02020603050405020304" pitchFamily="18" charset="0"/>
              </a:rPr>
              <a:t> που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καλύπτουν:</a:t>
            </a: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τα </a:t>
            </a:r>
            <a:r>
              <a:rPr lang="el-GR" b="1" i="1" dirty="0">
                <a:latin typeface="Calibri" panose="020F0502020204030204" pitchFamily="34" charset="0"/>
                <a:ea typeface="Times New Roman" panose="02020603050405020304" pitchFamily="18" charset="0"/>
                <a:cs typeface="Times New Roman" panose="02020603050405020304" pitchFamily="18" charset="0"/>
              </a:rPr>
              <a:t>τρόφιμα,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τα </a:t>
            </a:r>
            <a:r>
              <a:rPr lang="el-GR" b="1" i="1" dirty="0">
                <a:latin typeface="Calibri" panose="020F0502020204030204" pitchFamily="34" charset="0"/>
                <a:ea typeface="Times New Roman" panose="02020603050405020304" pitchFamily="18" charset="0"/>
                <a:cs typeface="Times New Roman" panose="02020603050405020304" pitchFamily="18" charset="0"/>
              </a:rPr>
              <a:t>μη εδώδιμα προϊόντα καθώς και </a:t>
            </a:r>
            <a:endParaRPr lang="el-GR" b="1" i="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b="1" i="1" dirty="0" smtClean="0">
                <a:latin typeface="Calibri" panose="020F0502020204030204" pitchFamily="34" charset="0"/>
                <a:ea typeface="Times New Roman" panose="02020603050405020304" pitchFamily="18" charset="0"/>
                <a:cs typeface="Times New Roman" panose="02020603050405020304" pitchFamily="18" charset="0"/>
              </a:rPr>
              <a:t>τις υπηρεσίες </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συστήματα σήμανσης αναπτύσσονται με γρήγορους ρυθμούς σε όλες τις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ηπείρους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Το οικολογικό σήμα της ΕΕ, από την έναρξή του το 1992, έχει χορηγήσει 1300 άδειες για μη εδώδιμα προϊόντα και υπηρεσίες και μέχρι το 2013 μπορεί να βρεθεί σε περίπου 17.000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προϊόντα.</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Τα προϊόντα με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οικολογικό σήμα </a:t>
            </a:r>
            <a:r>
              <a:rPr lang="el-GR" b="1" i="1" dirty="0">
                <a:latin typeface="Calibri" panose="020F0502020204030204" pitchFamily="34" charset="0"/>
                <a:ea typeface="Times New Roman" panose="02020603050405020304" pitchFamily="18" charset="0"/>
                <a:cs typeface="Times New Roman" panose="02020603050405020304" pitchFamily="18" charset="0"/>
              </a:rPr>
              <a:t>θα πρέπει να πληρούν αυστηρά περιβαλλοντικά κριτήρια, που καθορίζονται από μια ομάδα εμπειρογνωμόνων, οργανώσεις καταναλωτών και βιομηχανία, με βάση τις περιβαλλοντικές επιπτώσεις του προϊόντος σε ολόκληρο τον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κύκλο ζωής </a:t>
            </a:r>
            <a:r>
              <a:rPr lang="el-GR" b="1" i="1" dirty="0">
                <a:latin typeface="Calibri" panose="020F0502020204030204" pitchFamily="34" charset="0"/>
                <a:ea typeface="Times New Roman" panose="02020603050405020304" pitchFamily="18" charset="0"/>
                <a:cs typeface="Times New Roman" panose="02020603050405020304" pitchFamily="18" charset="0"/>
              </a:rPr>
              <a:t>του. </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Κυκλική Οικονομία στον τομέα της κατανάλωσης</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95315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a:bodyPr>
          <a:lstStyle/>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Η πράσινη κατανάλωση στον </a:t>
            </a:r>
            <a:r>
              <a:rPr lang="el-GR"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δημόσιο τομέα</a:t>
            </a:r>
            <a:r>
              <a:rPr lang="el-GR" b="1" i="1" dirty="0">
                <a:latin typeface="Calibri" panose="020F0502020204030204" pitchFamily="34" charset="0"/>
                <a:ea typeface="Times New Roman" panose="02020603050405020304" pitchFamily="18" charset="0"/>
                <a:cs typeface="Times New Roman" panose="02020603050405020304" pitchFamily="18" charset="0"/>
              </a:rPr>
              <a:t> είναι ένα άλλο σημαντικό εργαλείο πολιτικής, που ενθαρρύνει την υιοθέτηση πιο φιλικών προς το περιβάλλον προϊόντων και υπηρεσιών. Μπορεί να εισαχθεί με τον καθορισμό και τη συμπερίληψη "</a:t>
            </a:r>
            <a:r>
              <a:rPr lang="el-GR" b="1" i="1" dirty="0">
                <a:solidFill>
                  <a:srgbClr val="00B050"/>
                </a:solidFill>
                <a:latin typeface="Calibri" panose="020F0502020204030204" pitchFamily="34" charset="0"/>
                <a:ea typeface="Times New Roman" panose="02020603050405020304" pitchFamily="18" charset="0"/>
                <a:cs typeface="Times New Roman" panose="02020603050405020304" pitchFamily="18" charset="0"/>
              </a:rPr>
              <a:t>πράσινων</a:t>
            </a:r>
            <a:r>
              <a:rPr lang="el-GR" b="1" i="1" dirty="0">
                <a:latin typeface="Calibri" panose="020F0502020204030204" pitchFamily="34" charset="0"/>
                <a:ea typeface="Times New Roman" panose="02020603050405020304" pitchFamily="18" charset="0"/>
                <a:cs typeface="Times New Roman" panose="02020603050405020304" pitchFamily="18" charset="0"/>
              </a:rPr>
              <a:t>" απαιτήσεων πριν από την ανάθεση δημόσιων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συμβάσεων.</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στις δημόσιες συμβάσεις της Ε.Ε. των 27 αντιπροσωπεύεται περίπου το 19,9% του Ακαθάριστου Εγχώριου Προϊόντος της Ε.Ε. για το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2009.</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πρόσφατη έρευνα στην Ε.Ε. των 27 σε δέκα ομάδες προϊόντων/υπηρεσιών έδειξε ότι η ανάπτυξη πράσινων δημόσιων συμβάσεων, είναι ενθαρρυντική, ακόμη και αν δεν είναι ακόμη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ικανοποιητική.</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Διάφορα θεσμικά εμπόδια, σε συγκεκριμένες χώρες και συχνότερα μεταξύ των χωρών, εμποδίζουν την περαιτέρω ανάπτυξη των Πράσινων Δημόσιων Συμβάσεων </a:t>
            </a:r>
            <a:r>
              <a:rPr lang="el-GR" b="1" i="1" dirty="0" smtClean="0">
                <a:latin typeface="Calibri" panose="020F0502020204030204" pitchFamily="34" charset="0"/>
                <a:ea typeface="Times New Roman" panose="02020603050405020304" pitchFamily="18" charset="0"/>
                <a:cs typeface="Times New Roman" panose="02020603050405020304" pitchFamily="18" charset="0"/>
              </a:rPr>
              <a:t>παγκοσμίως.</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665163"/>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Κυκλική Οικονομία στον τομέα της κατανάλωσης</a:t>
            </a:r>
            <a:endParaRPr lang="el-GR" sz="4800" b="1" dirty="0">
              <a:solidFill>
                <a:srgbClr val="00B05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26333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665017"/>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Η Κυκλική Οικονομία στη διαχείριση των αποβλήτων</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665018"/>
            <a:ext cx="12191999" cy="5811115"/>
          </a:xfrm>
          <a:solidFill>
            <a:schemeClr val="accent5">
              <a:lumMod val="20000"/>
              <a:lumOff val="80000"/>
            </a:schemeClr>
          </a:solidFill>
        </p:spPr>
        <p:txBody>
          <a:bodyPr>
            <a:normAutofit fontScale="92500" lnSpcReduction="20000"/>
          </a:bodyPr>
          <a:lstStyle/>
          <a:p>
            <a:pPr algn="just"/>
            <a:r>
              <a:rPr lang="el-GR" sz="3200" b="1" i="1" dirty="0">
                <a:latin typeface="Calibri" panose="020F0502020204030204" pitchFamily="34" charset="0"/>
                <a:ea typeface="Times New Roman" panose="02020603050405020304" pitchFamily="18" charset="0"/>
                <a:cs typeface="Times New Roman" panose="02020603050405020304" pitchFamily="18" charset="0"/>
              </a:rPr>
              <a:t>Η διαχείριση των αποβλήτων ήταν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απλώς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ένας τρόπος απαλλαγής από τα απόβλητα, μέσω της υγειονομικής ταφής ή της αποτέφρωσης. Αυτό εξακολουθεί να είναι το κυρίαρχο πρότυπο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βαριές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περιβαλλοντικές επιπτώσεις</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Νέος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τρόπος για το χειρισμό των αποβλήτων, ο οποίος αναγνωρίζει τη διαχείρισή τους ως ανάκτηση πόρων με ταυτόχρονη πρόληψη των περιβαλλοντικών επιπτώσεων - υποτομέας της κυκλικής οικονομίας, με την εμφάνιση νέων τυπολογιών φορέων εκμετάλλευσης και </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διαδικασιών.</a:t>
            </a:r>
          </a:p>
          <a:p>
            <a:pPr algn="just">
              <a:buFont typeface="Wingdings" panose="05000000000000000000" pitchFamily="2" charset="2"/>
              <a:buChar char="ü"/>
            </a:pPr>
            <a:r>
              <a:rPr lang="el-GR" sz="3200" b="1" i="1" dirty="0">
                <a:latin typeface="Calibri" panose="020F0502020204030204" pitchFamily="34" charset="0"/>
                <a:ea typeface="Times New Roman" panose="02020603050405020304" pitchFamily="18" charset="0"/>
                <a:cs typeface="Times New Roman" panose="02020603050405020304" pitchFamily="18" charset="0"/>
              </a:rPr>
              <a:t>"</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οδοκαθαριστές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και οι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αποσυνθέτες</a:t>
            </a:r>
            <a:r>
              <a:rPr lang="el-GR" sz="3200" b="1" i="1" dirty="0">
                <a:latin typeface="Calibri" panose="020F0502020204030204" pitchFamily="34" charset="0"/>
                <a:ea typeface="Times New Roman" panose="02020603050405020304" pitchFamily="18" charset="0"/>
                <a:cs typeface="Times New Roman" panose="02020603050405020304" pitchFamily="18" charset="0"/>
              </a:rPr>
              <a:t>", αναφερόμενοι σε εταιρείες με δυνατότητα εξαγωγής πόρων από απόβλητα, εφαρμόζοντας καινοτόμες τεχνολογίες ανάκτησης</a:t>
            </a:r>
            <a:r>
              <a:rPr lang="el-GR" sz="3200" b="1" i="1" dirty="0" smtClean="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sz="3200" b="1" i="1" dirty="0">
                <a:latin typeface="Calibri" panose="020F0502020204030204" pitchFamily="34" charset="0"/>
                <a:ea typeface="Times New Roman" panose="02020603050405020304" pitchFamily="18" charset="0"/>
                <a:cs typeface="Times New Roman" panose="02020603050405020304" pitchFamily="18" charset="0"/>
              </a:rPr>
              <a:t>στον </a:t>
            </a:r>
            <a:r>
              <a:rPr lang="el-GR" sz="3200" b="1" i="1" u="sng" dirty="0">
                <a:latin typeface="Calibri" panose="020F0502020204030204" pitchFamily="34" charset="0"/>
                <a:ea typeface="Times New Roman" panose="02020603050405020304" pitchFamily="18" charset="0"/>
                <a:cs typeface="Times New Roman" panose="02020603050405020304" pitchFamily="18" charset="0"/>
              </a:rPr>
              <a:t>φυσικό κόσμο </a:t>
            </a:r>
            <a:r>
              <a:rPr lang="el-GR" sz="3200" b="1" i="1" dirty="0">
                <a:latin typeface="Calibri" panose="020F0502020204030204" pitchFamily="34" charset="0"/>
                <a:ea typeface="Times New Roman" panose="02020603050405020304" pitchFamily="18" charset="0"/>
                <a:cs typeface="Times New Roman" panose="02020603050405020304" pitchFamily="18" charset="0"/>
              </a:rPr>
              <a:t>οι "οδοκαθαριστές" και οι "αποσυνθέτες» είναι θεμελιώδεις οργανισμοί σε κάθε οικοσύστημα και στην τροφική αλυσίδα του. Συμβάλλουν στη διατήρηση της καθαριότητας της κοινότητας με την επεξεργασία νεκρής οργανικής ύλης και την τροφοδοσία φυτών με βασικές ουσίες.</a:t>
            </a:r>
            <a:endParaRPr lang="el-GR" sz="32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129438" y="6476133"/>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3035568283"/>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1214</Words>
  <Application>Microsoft Office PowerPoint</Application>
  <PresentationFormat>Ευρεία οθόνη</PresentationFormat>
  <Paragraphs>67</Paragraphs>
  <Slides>11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vt:i4>
      </vt:variant>
    </vt:vector>
  </HeadingPairs>
  <TitlesOfParts>
    <vt:vector size="17" baseType="lpstr">
      <vt:lpstr>Arial</vt:lpstr>
      <vt:lpstr>Calibri</vt:lpstr>
      <vt:lpstr>Calibri Light</vt:lpstr>
      <vt:lpstr>Times New Roman</vt:lpstr>
      <vt:lpstr>Wingdings</vt:lpstr>
      <vt:lpstr>1_Θέμα του Office</vt:lpstr>
      <vt:lpstr>Εφαρμογή της Κυκλικής Οικονομίας στους τομείς της παραγωγής</vt:lpstr>
      <vt:lpstr>Εφαρμογή της Κυκλικής Οικονομίας στους τομείς της παραγωγής</vt:lpstr>
      <vt:lpstr>Εφαρμογή της Κυκλικής Οικονομίας στους τομείς της παραγωγής</vt:lpstr>
      <vt:lpstr>Εφαρμογή της Κυκλικής Οικονομίας στους τομείς της παραγωγής</vt:lpstr>
      <vt:lpstr>Εφαρμογή της Κυκλικής Οικονομίας στους τομείς της παραγωγής</vt:lpstr>
      <vt:lpstr>Η Κυκλική Οικονομία στον τομέα της κατανάλωσης</vt:lpstr>
      <vt:lpstr>Η Κυκλική Οικονομία στον τομέα της κατανάλωσης</vt:lpstr>
      <vt:lpstr>Η Κυκλική Οικονομία στον τομέα της κατανάλωσης</vt:lpstr>
      <vt:lpstr>Η Κυκλική Οικονομία στη διαχείριση των αποβλήτων</vt:lpstr>
      <vt:lpstr>Η Κυκλική Οικονομία στη διαχείριση των αποβλήτων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ΞΕΝΟΦΩΝ ΣΠΗΛΙΩΤΗΣ</dc:creator>
  <cp:lastModifiedBy>ΞΕΝΟΦΩΝ ΣΠΗΛΙΩΤΗΣ</cp:lastModifiedBy>
  <cp:revision>15</cp:revision>
  <dcterms:created xsi:type="dcterms:W3CDTF">2021-05-13T16:47:11Z</dcterms:created>
  <dcterms:modified xsi:type="dcterms:W3CDTF">2021-05-15T16:29:18Z</dcterms:modified>
</cp:coreProperties>
</file>