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2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17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4503-B7A7-42F3-8567-D2C38D3D8AD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180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71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1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92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63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4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4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4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FDAD-D5CF-453E-A05E-CF46E10F10D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9FF9-DE8E-4465-A9E3-1F1185CB88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7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Λονδίνο Β 492. Οινοχόη του Ζωγράφου του Λυσιππίδη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	Μόναχο 1560, από το </a:t>
            </a:r>
            <a:r>
              <a:rPr lang="fr-FR" altLang="el-GR" sz="2000"/>
              <a:t>Vulci</a:t>
            </a:r>
            <a:endParaRPr lang="el-GR" altLang="el-GR" sz="2000"/>
          </a:p>
        </p:txBody>
      </p:sp>
      <p:pic>
        <p:nvPicPr>
          <p:cNvPr id="126979" name="Picture 4" descr="LondonB492HeraklessowLysippidesPainteroinocho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2420938"/>
            <a:ext cx="4105275" cy="298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0" name="Picture 7" descr="Munich1560VulciLongNosePainte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2420939"/>
            <a:ext cx="4000500" cy="318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Λονδίνο Β 163. Ομάδα Ε</a:t>
            </a:r>
            <a:br>
              <a:rPr lang="el-GR" altLang="el-GR" sz="2000"/>
            </a:br>
            <a:r>
              <a:rPr lang="el-GR" altLang="el-GR" sz="2000"/>
              <a:t>						Μόναχο 8701</a:t>
            </a:r>
          </a:p>
        </p:txBody>
      </p:sp>
      <p:pic>
        <p:nvPicPr>
          <p:cNvPr id="136195" name="Picture 5" descr="Londonstymphalides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628775"/>
            <a:ext cx="5256213" cy="4197350"/>
          </a:xfrm>
        </p:spPr>
      </p:pic>
      <p:pic>
        <p:nvPicPr>
          <p:cNvPr id="136196" name="Picture 6" descr="Munich8701EGroupfrramphoraVul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5501" y="1700213"/>
            <a:ext cx="3262313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Βοστώνη και Κίελο. Κύλικες του Ζωγράφου των Ιππέων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37219" name="Picture 3" descr="bostonRider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2165350"/>
            <a:ext cx="4249738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0" name="Picture 4" descr="KielriderPcu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4" y="2225675"/>
            <a:ext cx="4186237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Μόναχο 1407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fr-FR" altLang="el-GR" sz="2000"/>
              <a:t>		</a:t>
            </a:r>
            <a:r>
              <a:rPr lang="el-GR" altLang="el-GR" sz="2000"/>
              <a:t>         Μόναχο 1583</a:t>
            </a:r>
          </a:p>
        </p:txBody>
      </p:sp>
      <p:pic>
        <p:nvPicPr>
          <p:cNvPr id="138243" name="Picture 4" descr="Munich1407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020889"/>
            <a:ext cx="4319588" cy="345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4" name="Picture 7" descr="Munich1583Vulci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8225" y="260351"/>
            <a:ext cx="4325938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Αμφορέας με λαιμό. </a:t>
            </a:r>
            <a:r>
              <a:rPr lang="fr-FR" altLang="el-GR" sz="2000"/>
              <a:t>Sotheby’s.</a:t>
            </a:r>
            <a:r>
              <a:rPr lang="el-GR" altLang="el-GR" sz="2000"/>
              <a:t> 500 π.Χ. Ν</a:t>
            </a:r>
            <a:r>
              <a:rPr lang="fr-FR" altLang="el-GR" sz="2000"/>
              <a:t>antes. </a:t>
            </a:r>
            <a:r>
              <a:rPr lang="el-GR" altLang="el-GR" sz="2000"/>
              <a:t>Ζωγράφος του Αίμονος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>				Αγορά</a:t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39267" name="Picture 3" descr="SothebysHeraklesneck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765175"/>
            <a:ext cx="35575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8" name="Picture 4" descr="nanteshaimonpgroup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2576" y="765175"/>
            <a:ext cx="2487613" cy="539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9" name="Picture 5" descr="underlekytho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639" y="1412875"/>
            <a:ext cx="185102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6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Ρώμη, </a:t>
            </a:r>
            <a:r>
              <a:rPr lang="fr-FR" altLang="el-GR" sz="2400"/>
              <a:t>Museo Baracco. </a:t>
            </a:r>
            <a:r>
              <a:rPr lang="el-GR" altLang="el-GR" sz="2400"/>
              <a:t>Μαστοειδές της Ομάδας του Αίμονα.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40291" name="Picture 3" descr="BAracco271haemonianmast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341438"/>
            <a:ext cx="4203700" cy="468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2" name="Picture 4" descr="baracco271haemonianmastoi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8" y="1628776"/>
            <a:ext cx="4170362" cy="431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Βατικανό, Ζωγράφος του Επήλειου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41315" name="Picture 3" descr="guglielmiEpeleios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692151"/>
            <a:ext cx="8208963" cy="545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42339" name="Picture 3" descr="bostonandokid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60351"/>
            <a:ext cx="3640138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40" name="Picture 4" descr="bostonandokid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539" y="260351"/>
            <a:ext cx="362902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2900363" y="3246438"/>
            <a:ext cx="63928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1"/>
                </a:solidFill>
              </a:rPr>
              <a:t>Βοστώνη, δίγλωσσος αμφορέας του Ζωγράφου του Ανδοκίδη</a:t>
            </a:r>
          </a:p>
        </p:txBody>
      </p:sp>
    </p:spTree>
    <p:extLst>
      <p:ext uri="{BB962C8B-B14F-4D97-AF65-F5344CB8AC3E}">
        <p14:creationId xmlns:p14="http://schemas.microsoft.com/office/powerpoint/2010/main" val="26685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1800"/>
              <a:t>Ζωγράφος του Φωτός του Διός. </a:t>
            </a:r>
            <a:br>
              <a:rPr lang="el-GR" altLang="el-GR" sz="1800"/>
            </a:br>
            <a:r>
              <a:rPr lang="el-GR" altLang="el-GR" sz="1800"/>
              <a:t>Παρίσι, </a:t>
            </a:r>
            <a:r>
              <a:rPr lang="fr-FR" altLang="el-GR" sz="1800"/>
              <a:t>Cab.Méd. 21</a:t>
            </a:r>
            <a:r>
              <a:rPr lang="el-GR" altLang="el-GR" sz="1800"/>
              <a:t>9</a:t>
            </a:r>
          </a:p>
        </p:txBody>
      </p:sp>
      <p:pic>
        <p:nvPicPr>
          <p:cNvPr id="143363" name="Picture 3" descr="CabMed219amphor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2060576"/>
            <a:ext cx="4000500" cy="355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 descr="Adolphseck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6913" y="476251"/>
            <a:ext cx="4627562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8616950" y="3357563"/>
            <a:ext cx="158273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tx2"/>
                </a:solidFill>
              </a:rPr>
              <a:t>Adolphseck</a:t>
            </a:r>
            <a:endParaRPr lang="el-GR" altLang="el-G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44387" name="Picture 3" descr="StPetersbourgpsiaxcoralred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0" y="277814"/>
            <a:ext cx="7416800" cy="581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4191000" y="3246438"/>
            <a:ext cx="55768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	            Κύλικα του Ψίακα. Αγ. Πετρούπολη</a:t>
            </a:r>
          </a:p>
        </p:txBody>
      </p:sp>
    </p:spTree>
    <p:extLst>
      <p:ext uri="{BB962C8B-B14F-4D97-AF65-F5344CB8AC3E}">
        <p14:creationId xmlns:p14="http://schemas.microsoft.com/office/powerpoint/2010/main" val="82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		        Ματέρα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>Τάρας 81900</a:t>
            </a:r>
            <a:r>
              <a:rPr lang="el-GR" altLang="el-GR" sz="4000"/>
              <a:t>		</a:t>
            </a:r>
          </a:p>
        </p:txBody>
      </p:sp>
      <p:pic>
        <p:nvPicPr>
          <p:cNvPr id="145411" name="Picture 4" descr="Taranto8910BaltimorePainteroinocho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844675"/>
            <a:ext cx="294640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2" name="Picture 7" descr="Matera3396733966CirclePainterofBerlinF3383Lav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6" y="333376"/>
            <a:ext cx="4772025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Υδρία του Ζωγράφου του Δικαίου. </a:t>
            </a:r>
            <a:r>
              <a:rPr lang="fr-FR" altLang="el-GR" sz="2000"/>
              <a:t>Phoenix Art 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4000"/>
          </a:p>
        </p:txBody>
      </p:sp>
      <p:pic>
        <p:nvPicPr>
          <p:cNvPr id="128003" name="Picture 3" descr="phoenixDikaiosPainterhydri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8" y="549275"/>
            <a:ext cx="5903912" cy="551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Σμύρνη. Κρατήρας της ομάδας των Τυρρηνικών αμφορέων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46435" name="Picture 3" descr="Smyrnakrate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620714"/>
            <a:ext cx="7848600" cy="545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Ρώμη, ιδ. Συλλ. </a:t>
            </a:r>
            <a:br>
              <a:rPr lang="el-GR" altLang="el-GR" sz="2000"/>
            </a:br>
            <a:r>
              <a:rPr lang="el-GR" altLang="el-GR" sz="4000"/>
              <a:t>				</a:t>
            </a:r>
            <a:r>
              <a:rPr lang="el-GR" altLang="el-GR" sz="2000"/>
              <a:t>	Άμστερνταμ. 								Τυρρηνικός αμφορέας</a:t>
            </a:r>
          </a:p>
        </p:txBody>
      </p:sp>
      <p:pic>
        <p:nvPicPr>
          <p:cNvPr id="147459" name="Picture 3" descr="RomeprivateArkesilas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044700"/>
            <a:ext cx="4392613" cy="341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0" name="Picture 4" descr="Amsterdam3734Tyrrhenian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2708276"/>
            <a:ext cx="4000500" cy="258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			    </a:t>
            </a:r>
            <a:r>
              <a:rPr lang="fr-FR" altLang="el-GR" sz="2400"/>
              <a:t>Malibu. </a:t>
            </a:r>
            <a:r>
              <a:rPr lang="el-GR" altLang="el-GR" sz="2400"/>
              <a:t>Τυρρηνικός αμφορέας. 				       Ηρακλής και Αμαζόνες.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>					</a:t>
            </a:r>
            <a:r>
              <a:rPr lang="fr-FR" altLang="el-GR" sz="2400"/>
              <a:t>Vannes, </a:t>
            </a:r>
            <a:r>
              <a:rPr lang="el-GR" altLang="el-GR" sz="2400"/>
              <a:t>πελίκη	</a:t>
            </a:r>
          </a:p>
        </p:txBody>
      </p:sp>
      <p:pic>
        <p:nvPicPr>
          <p:cNvPr id="148483" name="Picture 3" descr="malibutyrrhen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6"/>
            <a:ext cx="3509963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84" name="Picture 4" descr="Vannespel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6275" y="1557339"/>
            <a:ext cx="3290888" cy="454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Μόναχο 1384		Μόναχο 1563</a:t>
            </a:r>
          </a:p>
        </p:txBody>
      </p:sp>
      <p:pic>
        <p:nvPicPr>
          <p:cNvPr id="149507" name="Picture 4" descr="Munich1384VulciPrincetonpainter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346325"/>
            <a:ext cx="4103688" cy="294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08" name="Picture 7" descr="Munich156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266951"/>
            <a:ext cx="4000500" cy="316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Μόναχο 1564		Μόναχο 1567</a:t>
            </a:r>
          </a:p>
        </p:txBody>
      </p:sp>
      <p:pic>
        <p:nvPicPr>
          <p:cNvPr id="150531" name="Picture 4" descr="Munich1564Vulci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200275"/>
            <a:ext cx="40005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532" name="Picture 7" descr="Munich1567VulciBareissPainte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230439"/>
            <a:ext cx="4000500" cy="323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			   Μόναχο 1711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51555" name="Picture 4" descr="Munich1711hydrialeagrosgroupVulc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0" y="692151"/>
            <a:ext cx="6840538" cy="547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Μόναχο 2030. Οφθαλμωτή κύλικα από το </a:t>
            </a:r>
            <a:r>
              <a:rPr lang="fr-FR" altLang="el-GR" sz="2400"/>
              <a:t>Vulci</a:t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152579" name="Picture 4" descr="Munich2030Vulcieyecup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1628776"/>
            <a:ext cx="39735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6" descr="Munich2030Vulcieyecu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00214"/>
            <a:ext cx="4124325" cy="432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mtClean="0"/>
              <a:t>			</a:t>
            </a:r>
            <a:r>
              <a:rPr lang="fr-FR" altLang="el-GR" sz="2400"/>
              <a:t>			</a:t>
            </a:r>
            <a:r>
              <a:rPr lang="el-GR" altLang="el-GR" sz="2400"/>
              <a:t>Κάνθαρος 							Βρυξελλών. Δούρις</a:t>
            </a:r>
          </a:p>
        </p:txBody>
      </p:sp>
      <p:pic>
        <p:nvPicPr>
          <p:cNvPr id="153603" name="Picture 3" descr="orvfain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333376"/>
            <a:ext cx="3721100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992314" y="3284538"/>
            <a:ext cx="34559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l-GR" sz="1800">
                <a:solidFill>
                  <a:schemeClr val="bg1"/>
                </a:solidFill>
              </a:rPr>
              <a:t>Orvieto, Faina. </a:t>
            </a:r>
            <a:r>
              <a:rPr lang="el-GR" altLang="el-GR" sz="1800">
                <a:solidFill>
                  <a:schemeClr val="bg1"/>
                </a:solidFill>
              </a:rPr>
              <a:t>Ζωγράφος του Ανδοκίδη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479925" y="3246439"/>
            <a:ext cx="3848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</p:txBody>
      </p:sp>
      <p:pic>
        <p:nvPicPr>
          <p:cNvPr id="153606" name="Picture 6" descr="Bruxell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6" y="2133601"/>
            <a:ext cx="4752975" cy="395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 </a:t>
            </a:r>
            <a:r>
              <a:rPr lang="fr-FR" altLang="el-GR" smtClean="0"/>
              <a:t>Bologna. </a:t>
            </a:r>
            <a:r>
              <a:rPr lang="el-GR" altLang="el-GR" smtClean="0"/>
              <a:t>Πυξίδα Ψίακα</a:t>
            </a:r>
          </a:p>
        </p:txBody>
      </p:sp>
      <p:pic>
        <p:nvPicPr>
          <p:cNvPr id="154627" name="Picture 3" descr="BolognaPsiaxaryball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133600"/>
            <a:ext cx="8496300" cy="390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Βερολίνο. Κύλικα του Όλτου</a:t>
            </a:r>
          </a:p>
        </p:txBody>
      </p:sp>
      <p:pic>
        <p:nvPicPr>
          <p:cNvPr id="155651" name="Picture 4" descr="berlinOltos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628775"/>
            <a:ext cx="8496300" cy="421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Βαλτιμόρη 4852</a:t>
            </a:r>
            <a:r>
              <a:rPr lang="fr-FR" altLang="el-GR" sz="2000"/>
              <a:t>		</a:t>
            </a:r>
            <a:r>
              <a:rPr lang="el-GR" altLang="el-GR" sz="2000"/>
              <a:t>				Μόναχο 1561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29027" name="Picture 4" descr="Baltimore48253Heraklesamphora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620714"/>
            <a:ext cx="38735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10" descr="Munich1561AntimenesSchoolVulcineckamph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7363" y="620713"/>
            <a:ext cx="3479800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56675" name="Picture 3" descr="Arezzoeuphronios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6901" y="692150"/>
            <a:ext cx="423227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6" name="Picture 4" descr="ArezzoEuphronios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9" y="692151"/>
            <a:ext cx="4378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502150" y="3246438"/>
            <a:ext cx="318928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l-GR" sz="1800">
                <a:solidFill>
                  <a:schemeClr val="tx2"/>
                </a:solidFill>
              </a:rPr>
              <a:t>Arezzo. </a:t>
            </a:r>
            <a:r>
              <a:rPr lang="el-GR" altLang="el-GR" sz="1800">
                <a:solidFill>
                  <a:schemeClr val="tx2"/>
                </a:solidFill>
              </a:rPr>
              <a:t>Κρατήρας Ευφρονίου</a:t>
            </a:r>
          </a:p>
        </p:txBody>
      </p:sp>
    </p:spTree>
    <p:extLst>
      <p:ext uri="{BB962C8B-B14F-4D97-AF65-F5344CB8AC3E}">
        <p14:creationId xmlns:p14="http://schemas.microsoft.com/office/powerpoint/2010/main" val="982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Ρώμη. Κάτοπτρο 4ου αι.  Μάντσεστερ. Καμπανικός κρατήρας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> </a:t>
            </a:r>
          </a:p>
        </p:txBody>
      </p:sp>
      <p:pic>
        <p:nvPicPr>
          <p:cNvPr id="157699" name="Picture 4" descr="romeCastellaniPalestrinaspecchioHercleIppolita5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836614"/>
            <a:ext cx="4138612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" name="Picture 7" descr="ManchestercampanianhydriaHippoly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3" y="1700214"/>
            <a:ext cx="4360862" cy="343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Λήκυθος Αθηνών. Ζωγράφος της Σαπφούς. Ο Ηρακλής θυσιάζει στον Ήλιο.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58723" name="Picture 3" descr="NewYorkSapphoPlekytho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8"/>
            <a:ext cx="8496300" cy="376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59747" name="Picture 3" descr="NewYorklekyt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2539" y="260350"/>
            <a:ext cx="2662237" cy="576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8" name="Picture 4" descr="NewYorklekytho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5"/>
            <a:ext cx="249396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9" name="Picture 5" descr="NewYorklekytho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1551" y="333375"/>
            <a:ext cx="258921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Βερολίνο </a:t>
            </a:r>
            <a:r>
              <a:rPr lang="fr-FR" altLang="el-GR" sz="2000"/>
              <a:t>F 1919. </a:t>
            </a:r>
            <a:r>
              <a:rPr lang="en-US" altLang="el-GR" sz="2000"/>
              <a:t>Z</a:t>
            </a:r>
            <a:r>
              <a:rPr lang="el-GR" altLang="el-GR" sz="2000"/>
              <a:t>ωγράφος του Βατικανού </a:t>
            </a:r>
            <a:r>
              <a:rPr lang="fr-FR" altLang="el-GR" sz="2000"/>
              <a:t>G 49.</a:t>
            </a:r>
            <a:r>
              <a:rPr lang="el-GR" altLang="el-GR" sz="2000"/>
              <a:t> </a:t>
            </a:r>
            <a:r>
              <a:rPr lang="fr-FR" altLang="el-GR" sz="2000"/>
              <a:t>Gotha 44. 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fr-FR" altLang="el-GR" sz="4000"/>
              <a:t> </a:t>
            </a:r>
            <a:endParaRPr lang="el-GR" altLang="el-GR" sz="4000"/>
          </a:p>
        </p:txBody>
      </p:sp>
      <p:pic>
        <p:nvPicPr>
          <p:cNvPr id="160771" name="Picture 3" descr="BerlinF1919PainterofVaticanG49ol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412875"/>
            <a:ext cx="3698875" cy="468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2" name="Picture 4" descr="Gotha44PainterofVaticanG49ol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2051" y="908050"/>
            <a:ext cx="4081463" cy="511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Νέα Υόρκη. Λήκυθος. Ερμής και Ηρακλής.</a:t>
            </a:r>
            <a:br>
              <a:rPr lang="el-GR" altLang="el-GR" sz="2400"/>
            </a:br>
            <a:r>
              <a:rPr lang="el-GR" altLang="el-GR" sz="2400"/>
              <a:t> 						Βοστώνη. Όλπη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61795" name="Picture 3" descr="NewYorkHeraklesHermesfishing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125539"/>
            <a:ext cx="4611688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6" name="Picture 4" descr="BostonOlpeHerakl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8526" y="1052513"/>
            <a:ext cx="266382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Τάρας 4447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62819" name="Picture 4" descr="Taranto4447TheseusPainterskyph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720726"/>
            <a:ext cx="8496300" cy="535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8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Βατικανό. Κύλικα του Δούρη			Ρόδος.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63843" name="Picture 3" descr="VaticanVulciDourisHerakl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341439"/>
            <a:ext cx="47371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4" name="Picture 4" descr="RhodesPithosPainterHeraklescu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1989138"/>
            <a:ext cx="4000500" cy="368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4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			</a:t>
            </a:r>
            <a:r>
              <a:rPr lang="fr-FR" altLang="el-GR" sz="2000"/>
              <a:t/>
            </a:r>
            <a:br>
              <a:rPr lang="fr-F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el-GR" altLang="el-GR" sz="2000"/>
              <a:t>		Λονδίνο, Ζωγράφος των Επιγραφών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sp>
        <p:nvSpPr>
          <p:cNvPr id="164867" name="Rectangle 9"/>
          <p:cNvSpPr>
            <a:spLocks noChangeArrowheads="1"/>
          </p:cNvSpPr>
          <p:nvPr/>
        </p:nvSpPr>
        <p:spPr bwMode="auto">
          <a:xfrm>
            <a:off x="6672264" y="3141664"/>
            <a:ext cx="32400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</p:txBody>
      </p:sp>
      <p:pic>
        <p:nvPicPr>
          <p:cNvPr id="164868" name="Picture 11" descr="Londonchalcidian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0" y="855663"/>
            <a:ext cx="6553200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Χαλκιδικός αμφορέας του Ζωγράφου των Επιγραφών από το </a:t>
            </a:r>
            <a:r>
              <a:rPr lang="fr-FR" altLang="el-GR" sz="3200"/>
              <a:t>Vulci. </a:t>
            </a:r>
            <a:r>
              <a:rPr lang="el-GR" altLang="el-GR" sz="3200"/>
              <a:t>Παρίσι, </a:t>
            </a:r>
            <a:r>
              <a:rPr lang="fr-FR" altLang="el-GR" sz="3200"/>
              <a:t>Cab. Méd.</a:t>
            </a:r>
            <a:r>
              <a:rPr lang="fr-FR" altLang="el-GR" sz="4000"/>
              <a:t> </a:t>
            </a:r>
            <a:endParaRPr lang="el-GR" altLang="el-GR" sz="4000"/>
          </a:p>
        </p:txBody>
      </p:sp>
      <p:pic>
        <p:nvPicPr>
          <p:cNvPr id="165891" name="Picture 3" descr="Mathima 0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844676"/>
            <a:ext cx="2728913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2" name="Picture 4" descr="Mathima 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575" y="1844676"/>
            <a:ext cx="2940050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3" name="Picture 5" descr="Cabmedchalcidia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6225" y="1844676"/>
            <a:ext cx="2351088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000"/>
              <a:t>Château Gontier. </a:t>
            </a:r>
            <a:r>
              <a:rPr lang="el-GR" altLang="el-GR" sz="2000"/>
              <a:t>Εργαστήριο του Ζωγράφου του Κλεοφράδους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     Λούβρο </a:t>
            </a:r>
            <a:r>
              <a:rPr lang="fr-FR" altLang="el-GR" sz="2000"/>
              <a:t>F 59. </a:t>
            </a:r>
            <a:r>
              <a:rPr lang="el-GR" altLang="el-GR" sz="2000"/>
              <a:t>Αμφορέας</a:t>
            </a:r>
          </a:p>
        </p:txBody>
      </p:sp>
      <p:pic>
        <p:nvPicPr>
          <p:cNvPr id="130051" name="Picture 3" descr="ChateauGontieratelierKleophrades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692151"/>
            <a:ext cx="3292475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2" name="Picture 7" descr="LouvreF59LysippidesPainterneck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76" y="1770063"/>
            <a:ext cx="5051425" cy="361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4000"/>
              <a:t>Villa Giulia 50683. </a:t>
            </a:r>
            <a:r>
              <a:rPr lang="el-GR" altLang="el-GR" sz="4000"/>
              <a:t>Υδρία του Λυδού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66915" name="Picture 4" descr="VillaGiulia50683Lydos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060575"/>
            <a:ext cx="364966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6" name="Picture 7" descr="VillaGiuliaLydosGeryon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2060576"/>
            <a:ext cx="4864100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Ηρακλής και Γηρυόνης. </a:t>
            </a:r>
            <a:br>
              <a:rPr lang="el-GR" altLang="el-GR" sz="2000"/>
            </a:br>
            <a:r>
              <a:rPr lang="el-GR" altLang="el-GR" sz="2000"/>
              <a:t>Λούβρο </a:t>
            </a:r>
            <a:r>
              <a:rPr lang="fr-FR" altLang="el-GR" sz="2000"/>
              <a:t>F 53. 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Αμφορέας της Ομάδας Ε. </a:t>
            </a:r>
          </a:p>
        </p:txBody>
      </p:sp>
      <p:pic>
        <p:nvPicPr>
          <p:cNvPr id="167939" name="Picture 3" descr="LouvreF53GroupE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916114"/>
            <a:ext cx="3087687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0" name="Picture 4" descr="group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00" y="333376"/>
            <a:ext cx="5132388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68963" name="Picture 4" descr="PrivateGroupEneckamphoraGeryo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260351"/>
            <a:ext cx="387191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4" name="Picture 7" descr="PrivateGroupEneckamphoraGery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950" y="260351"/>
            <a:ext cx="3963988" cy="583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5" name="Rectangle 13"/>
          <p:cNvSpPr>
            <a:spLocks noChangeArrowheads="1"/>
          </p:cNvSpPr>
          <p:nvPr/>
        </p:nvSpPr>
        <p:spPr bwMode="auto">
          <a:xfrm>
            <a:off x="4246564" y="3246439"/>
            <a:ext cx="36988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Αμφορέας της Ομάδας Ε. Ιδ. Συλλ.</a:t>
            </a:r>
          </a:p>
        </p:txBody>
      </p:sp>
    </p:spTree>
    <p:extLst>
      <p:ext uri="{BB962C8B-B14F-4D97-AF65-F5344CB8AC3E}">
        <p14:creationId xmlns:p14="http://schemas.microsoft.com/office/powerpoint/2010/main" val="8707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Μόναχο 1379		Μόναχο 1719</a:t>
            </a:r>
          </a:p>
        </p:txBody>
      </p:sp>
      <p:pic>
        <p:nvPicPr>
          <p:cNvPr id="169987" name="Picture 4" descr="Munich1719LeagrosGroupVulci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205038"/>
            <a:ext cx="40005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" name="Picture 7" descr="Munich1379PainterofBerlin1686Vulci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4" y="2219326"/>
            <a:ext cx="4359275" cy="331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Δήλος. Λήκυθος. </a:t>
            </a:r>
          </a:p>
        </p:txBody>
      </p:sp>
      <p:pic>
        <p:nvPicPr>
          <p:cNvPr id="171011" name="Picture 3" descr="Deloslekgeryone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8"/>
            <a:ext cx="8496300" cy="365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				Ολυμπία. Όχανο ασπίδας. 540 π.Χ.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72035" name="Picture 3" descr="Naples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333375"/>
            <a:ext cx="3379788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208213" y="3246438"/>
            <a:ext cx="4927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Νάπολη. Λήκυθος.</a:t>
            </a:r>
          </a:p>
        </p:txBody>
      </p:sp>
      <p:pic>
        <p:nvPicPr>
          <p:cNvPr id="172037" name="Picture 5" descr="OlympiaschildbandGery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064" y="1196976"/>
            <a:ext cx="4859337" cy="488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Μόναχο. Κύλικα του Ευφρονίου</a:t>
            </a:r>
          </a:p>
        </p:txBody>
      </p:sp>
      <p:pic>
        <p:nvPicPr>
          <p:cNvPr id="173059" name="Picture 3" descr="MunicheuphronioscupCachrylion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8496300" cy="432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Μόναχο. Κύλικα του Ευφρονίου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4083" name="Picture 3" descr="MunichEuphronioscupCahryl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341438"/>
            <a:ext cx="8208962" cy="483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Βερολίνο. Απουλικός ελικωτός κρατήρας. Λεπτομέρεια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75107" name="Picture 4" descr="BerlinGDRF3258UnderworldPaintervolute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266950"/>
            <a:ext cx="8496300" cy="380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Βατικανό 372. Αμφορέας της Ομάδας του Λεάγρου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76131" name="Picture 4" descr="Vatican372KerberosamphoraLeagrosGrou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692150"/>
            <a:ext cx="7056437" cy="544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Λούβρο </a:t>
            </a:r>
            <a:r>
              <a:rPr lang="fr-FR" altLang="el-GR" sz="4000"/>
              <a:t>G 17. </a:t>
            </a:r>
            <a:r>
              <a:rPr lang="el-GR" altLang="el-GR" sz="4000"/>
              <a:t>Όλτος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31075" name="Picture 8" descr="LouvreG17Oltos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590676"/>
            <a:ext cx="8642350" cy="450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Μόναχο 1493. Αμφορέας του Ζωγράφου του </a:t>
            </a:r>
            <a:r>
              <a:rPr lang="fr-FR" altLang="el-GR" sz="2400"/>
              <a:t>Bucci </a:t>
            </a:r>
            <a:r>
              <a:rPr lang="el-GR" altLang="el-GR" sz="2400"/>
              <a:t>από το </a:t>
            </a:r>
            <a:r>
              <a:rPr lang="fr-FR" altLang="el-GR" sz="2400"/>
              <a:t>Vulci</a:t>
            </a: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7155" name="Picture 4" descr="Munich1493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349500"/>
            <a:ext cx="4535488" cy="314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6" name="Picture 7" descr="Munich1493VulciBucciPainterLeakyPith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2276475"/>
            <a:ext cx="4000500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78179" name="Picture 3" descr="louvreAndokidesbilingual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60350"/>
            <a:ext cx="3805238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919289" y="3717925"/>
            <a:ext cx="36718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Λούβρο. Ζωγράφος του Ανδοκίδου.</a:t>
            </a:r>
          </a:p>
        </p:txBody>
      </p:sp>
      <p:pic>
        <p:nvPicPr>
          <p:cNvPr id="178181" name="Picture 5" descr="LouvreAndokideskerberosamp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3726" y="620713"/>
            <a:ext cx="4691063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Βοστώνη 01.8025. Πινάκιο του Πασέα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2000"/>
              <a:t>					Ζωγράφος του Κυνηγιού. Ρώμη, 						ιδ. Συλλ. </a:t>
            </a:r>
          </a:p>
        </p:txBody>
      </p:sp>
      <p:pic>
        <p:nvPicPr>
          <p:cNvPr id="179203" name="Picture 3" descr="Boston018025Paseasp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9"/>
            <a:ext cx="4110038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" name="Picture 4" descr="RomeprivateHunt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8" y="2081214"/>
            <a:ext cx="4360862" cy="325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Καιρετανή υδρία. Βατικανό</a:t>
            </a:r>
          </a:p>
        </p:txBody>
      </p:sp>
      <p:pic>
        <p:nvPicPr>
          <p:cNvPr id="180227" name="Picture 4" descr="Mathima 0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2276475"/>
            <a:ext cx="47529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6" descr="Mathima 0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263" y="1989138"/>
            <a:ext cx="36893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Νάπολη. Ζωγράφος του Κάτω Κόσμου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81251" name="Picture 4" descr="naplesunderworldkrat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2375" y="333375"/>
            <a:ext cx="41275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2" name="Picture 7" descr="NaplesUnderworldk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3" y="692150"/>
            <a:ext cx="3344862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Βέρνη, ιδ. Συλλ. Κύλικα του Νεάρχου		Βασιλεία. Όχανον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82275" name="Picture 4" descr="BerneprivateCaerekylixNearc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692150"/>
            <a:ext cx="4151313" cy="548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6" name="Picture 7" descr="BAselschildbandAtl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0439" y="981075"/>
            <a:ext cx="4359275" cy="511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Αθήνα 1132 						Λονδίνο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		</a:t>
            </a:r>
          </a:p>
        </p:txBody>
      </p:sp>
      <p:pic>
        <p:nvPicPr>
          <p:cNvPr id="183299" name="Picture 4" descr="Athens1132Athena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692150"/>
            <a:ext cx="3416300" cy="548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00" name="Picture 7" descr="LondonOwlPilla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9988" y="692150"/>
            <a:ext cx="4106862" cy="533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Απουλικός κρατήρας Μιλάνου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84323" name="Picture 4" descr="MilanMorettionceCaputiRuvobellkrater3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0" y="620714"/>
            <a:ext cx="6553200" cy="543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Λονδίνο. Κάτοπτρο από το </a:t>
            </a:r>
            <a:r>
              <a:rPr lang="fr-FR" altLang="el-GR" sz="2000"/>
              <a:t>Vulci </a:t>
            </a:r>
            <a:r>
              <a:rPr lang="el-GR" altLang="el-GR" sz="2000"/>
              <a:t>		 Κάτοπτρο από την Βόνιτσα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85347" name="Picture 4" descr="vonitsaatlasmirr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4" y="1563689"/>
            <a:ext cx="4359275" cy="427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8" name="Picture 7" descr="VaticanVulci450Atlasmi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557338"/>
            <a:ext cx="41036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8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Ολυμπία. Μετόπες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86371" name="Picture 4" descr="OlympiametopeAuge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1" y="908051"/>
            <a:ext cx="4073525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2" name="Picture 7" descr="OlympiametopesAtl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908051"/>
            <a:ext cx="444023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Τυρρηνικός αμφορέας. </a:t>
            </a:r>
            <a:r>
              <a:rPr lang="fr-FR" altLang="el-GR" sz="2000"/>
              <a:t>Princeton</a:t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endParaRPr lang="el-GR" altLang="el-GR" sz="2000"/>
          </a:p>
        </p:txBody>
      </p:sp>
      <p:pic>
        <p:nvPicPr>
          <p:cNvPr id="132099" name="Picture 3" descr="princetontyrrheniankerynit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4" y="893763"/>
            <a:ext cx="6696075" cy="498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Άλλοτε στο </a:t>
            </a:r>
            <a:r>
              <a:rPr lang="fr-FR" altLang="el-GR" sz="2000"/>
              <a:t>Malibu</a:t>
            </a:r>
            <a:r>
              <a:rPr lang="el-GR" altLang="el-GR" sz="2000"/>
              <a:t> και Νάπολη</a:t>
            </a:r>
            <a:r>
              <a:rPr lang="fr-FR" altLang="el-GR" sz="2000"/>
              <a:t>. </a:t>
            </a:r>
            <a:r>
              <a:rPr lang="el-GR" altLang="el-GR" sz="2000"/>
              <a:t>Λήκυθοι </a:t>
            </a:r>
            <a:br>
              <a:rPr lang="el-GR" altLang="el-GR" sz="2000"/>
            </a:br>
            <a:r>
              <a:rPr lang="el-GR" altLang="el-GR" sz="2000"/>
              <a:t>του Ασστέα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87395" name="Picture 4" descr="malibuAssteassquatlekythosHesperid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5439" y="260351"/>
            <a:ext cx="3729037" cy="583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396" name="Picture 7" descr="Naples2873AssteassquatlekythosPaest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125538"/>
            <a:ext cx="4722812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Λήκυθος από τη Σικελία. </a:t>
            </a:r>
          </a:p>
        </p:txBody>
      </p:sp>
      <p:pic>
        <p:nvPicPr>
          <p:cNvPr id="188419" name="Picture 4" descr="LostlekythosSici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00214"/>
            <a:ext cx="8496300" cy="422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Λήκυθος. Ιδ. Συλλ. </a:t>
            </a:r>
            <a:br>
              <a:rPr lang="el-GR" altLang="el-GR" sz="1800"/>
            </a:br>
            <a:r>
              <a:rPr lang="el-GR" altLang="el-GR" sz="1800"/>
              <a:t>					Βουλώνη 406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4000"/>
          </a:p>
        </p:txBody>
      </p:sp>
      <p:pic>
        <p:nvPicPr>
          <p:cNvPr id="189443" name="Picture 4" descr="MainzBrommerlekythosHeraklesserp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066925"/>
            <a:ext cx="4248150" cy="358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4" name="Picture 7" descr="Boulogne406PriamPainterhyd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913" y="836613"/>
            <a:ext cx="4305300" cy="526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Λονδίνο. Αμφορέας. </a:t>
            </a:r>
            <a:r>
              <a:rPr lang="fr-FR" altLang="el-GR" sz="2000"/>
              <a:t>Princeton.T</a:t>
            </a:r>
            <a:r>
              <a:rPr lang="el-GR" altLang="el-GR" sz="2000"/>
              <a:t>υρρηνικός αμφορέας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33123" name="Picture 3" descr="Londo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765176"/>
            <a:ext cx="4141788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4" name="Picture 4" descr="Princetontyrrhenia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400" y="692150"/>
            <a:ext cx="3365500" cy="5480050"/>
          </a:xfrm>
        </p:spPr>
      </p:pic>
    </p:spTree>
    <p:extLst>
      <p:ext uri="{BB962C8B-B14F-4D97-AF65-F5344CB8AC3E}">
        <p14:creationId xmlns:p14="http://schemas.microsoft.com/office/powerpoint/2010/main" val="28863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Οξφόρδη. Πινάκιο του Λυδού. </a:t>
            </a:r>
          </a:p>
        </p:txBody>
      </p:sp>
      <p:pic>
        <p:nvPicPr>
          <p:cNvPr id="134147" name="Picture 3" descr="oxfordlydosmann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7025" y="1982788"/>
            <a:ext cx="4281488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Μόναχο 2003. Μαστός. 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35171" name="Picture 3" descr="Munich2003mast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216025"/>
            <a:ext cx="8496300" cy="487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Widescreen</PresentationFormat>
  <Paragraphs>138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Λονδίνο Β 492. Οινοχόη του Ζωγράφου του Λυσιππίδη       Μόναχο 1560, από το Vulci</vt:lpstr>
      <vt:lpstr>Υδρία του Ζωγράφου του Δικαίου. Phoenix Art    </vt:lpstr>
      <vt:lpstr>Βαλτιμόρη 4852      Μόναχο 1561    </vt:lpstr>
      <vt:lpstr>Château Gontier. Εργαστήριο του Ζωγράφου του Κλεοφράδους            Λούβρο F 59. Αμφορέας</vt:lpstr>
      <vt:lpstr>Λούβρο G 17. Όλτος </vt:lpstr>
      <vt:lpstr>Τυρρηνικός αμφορέας. Princeton   </vt:lpstr>
      <vt:lpstr>Λονδίνο. Αμφορέας. Princeton.Tυρρηνικός αμφορέας    </vt:lpstr>
      <vt:lpstr>Οξφόρδη. Πινάκιο του Λυδού. </vt:lpstr>
      <vt:lpstr>Μόναχο 2003. Μαστός.   </vt:lpstr>
      <vt:lpstr>Λονδίνο Β 163. Ομάδα Ε       Μόναχο 8701</vt:lpstr>
      <vt:lpstr>Βοστώνη και Κίελο. Κύλικες του Ζωγράφου των Ιππέων   </vt:lpstr>
      <vt:lpstr>Μόναχο 1407            Μόναχο 1583</vt:lpstr>
      <vt:lpstr>Αμφορέας με λαιμό. Sotheby’s. 500 π.Χ. Νantes. Ζωγράφος του Αίμονος      Αγορά </vt:lpstr>
      <vt:lpstr>Ρώμη, Museo Baracco. Μαστοειδές της Ομάδας του Αίμονα.    </vt:lpstr>
      <vt:lpstr>Βατικανό, Ζωγράφος του Επήλειου  </vt:lpstr>
      <vt:lpstr>PowerPoint Presentation</vt:lpstr>
      <vt:lpstr>Ζωγράφος του Φωτός του Διός.  Παρίσι, Cab.Méd. 219</vt:lpstr>
      <vt:lpstr>PowerPoint Presentation</vt:lpstr>
      <vt:lpstr>          Ματέρα   Τάρας 81900  </vt:lpstr>
      <vt:lpstr>Σμύρνη. Κρατήρας της ομάδας των Τυρρηνικών αμφορέων    </vt:lpstr>
      <vt:lpstr>Ρώμη, ιδ. Συλλ.       Άμστερνταμ.         Τυρρηνικός αμφορέας</vt:lpstr>
      <vt:lpstr>       Malibu. Τυρρηνικός αμφορέας.            Ηρακλής και Αμαζόνες.        Vannes, πελίκη </vt:lpstr>
      <vt:lpstr>Μόναχο 1384  Μόναχο 1563</vt:lpstr>
      <vt:lpstr>Μόναχο 1564  Μόναχο 1567</vt:lpstr>
      <vt:lpstr>      Μόναχο 1711  </vt:lpstr>
      <vt:lpstr>Μόναχο 2030. Οφθαλμωτή κύλικα από το Vulci  </vt:lpstr>
      <vt:lpstr>      Κάνθαρος        Βρυξελλών. Δούρις</vt:lpstr>
      <vt:lpstr> Bologna. Πυξίδα Ψίακα</vt:lpstr>
      <vt:lpstr>Βερολίνο. Κύλικα του Όλτου</vt:lpstr>
      <vt:lpstr>PowerPoint Presentation</vt:lpstr>
      <vt:lpstr>Ρώμη. Κάτοπτρο 4ου αι.  Μάντσεστερ. Καμπανικός κρατήρας    </vt:lpstr>
      <vt:lpstr>Λήκυθος Αθηνών. Ζωγράφος της Σαπφούς. Ο Ηρακλής θυσιάζει στον Ήλιο.   </vt:lpstr>
      <vt:lpstr>PowerPoint Presentation</vt:lpstr>
      <vt:lpstr>Βερολίνο F 1919. Zωγράφος του Βατικανού G 49. Gotha 44.    </vt:lpstr>
      <vt:lpstr>Νέα Υόρκη. Λήκυθος. Ερμής και Ηρακλής.        Βοστώνη. Όλπη  </vt:lpstr>
      <vt:lpstr>Τάρας 4447  </vt:lpstr>
      <vt:lpstr>Βατικανό. Κύλικα του Δούρη   Ρόδος.    </vt:lpstr>
      <vt:lpstr>        Λονδίνο, Ζωγράφος των Επιγραφών   </vt:lpstr>
      <vt:lpstr>Χαλκιδικός αμφορέας του Ζωγράφου των Επιγραφών από το Vulci. Παρίσι, Cab. Méd. </vt:lpstr>
      <vt:lpstr>Villa Giulia 50683. Υδρία του Λυδού </vt:lpstr>
      <vt:lpstr>Ηρακλής και Γηρυόνης.  Λούβρο F 53.  Αμφορέας της Ομάδας Ε. </vt:lpstr>
      <vt:lpstr>PowerPoint Presentation</vt:lpstr>
      <vt:lpstr>Μόναχο 1379  Μόναχο 1719</vt:lpstr>
      <vt:lpstr>Δήλος. Λήκυθος. </vt:lpstr>
      <vt:lpstr>    Ολυμπία. Όχανο ασπίδας. 540 π.Χ.  </vt:lpstr>
      <vt:lpstr>Μόναχο. Κύλικα του Ευφρονίου</vt:lpstr>
      <vt:lpstr>Μόναχο. Κύλικα του Ευφρονίου </vt:lpstr>
      <vt:lpstr>Βερολίνο. Απουλικός ελικωτός κρατήρας. Λεπτομέρεια    </vt:lpstr>
      <vt:lpstr>Βατικανό 372. Αμφορέας της Ομάδας του Λεάγρου    </vt:lpstr>
      <vt:lpstr>Μόναχο 1493. Αμφορέας του Ζωγράφου του Bucci από το Vulci </vt:lpstr>
      <vt:lpstr>PowerPoint Presentation</vt:lpstr>
      <vt:lpstr>Βοστώνη 01.8025. Πινάκιο του Πασέα       Ζωγράφος του Κυνηγιού. Ρώμη,       ιδ. Συλλ. </vt:lpstr>
      <vt:lpstr>Καιρετανή υδρία. Βατικανό</vt:lpstr>
      <vt:lpstr>Νάπολη. Ζωγράφος του Κάτω Κόσμου    </vt:lpstr>
      <vt:lpstr>Βέρνη, ιδ. Συλλ. Κύλικα του Νεάρχου  Βασιλεία. Όχανον  </vt:lpstr>
      <vt:lpstr>Αθήνα 1132       Λονδίνο    </vt:lpstr>
      <vt:lpstr>Απουλικός κρατήρας Μιλάνου  </vt:lpstr>
      <vt:lpstr>Λονδίνο. Κάτοπτρο από το Vulci    Κάτοπτρο από την Βόνιτσα   </vt:lpstr>
      <vt:lpstr>Ολυμπία. Μετόπες  </vt:lpstr>
      <vt:lpstr>Άλλοτε στο Malibu και Νάπολη. Λήκυθοι  του Ασστέα   </vt:lpstr>
      <vt:lpstr>Λήκυθος από τη Σικελία. </vt:lpstr>
      <vt:lpstr>Λήκυθος. Ιδ. Συλλ.       Βουλώνη 406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Λονδίνο Β 492. Οινοχόη του Ζωγράφου του Λυσιππίδη       Μόναχο 1560, από το Vulci</dc:title>
  <dc:creator>User</dc:creator>
  <cp:lastModifiedBy>User</cp:lastModifiedBy>
  <cp:revision>2</cp:revision>
  <dcterms:created xsi:type="dcterms:W3CDTF">2022-01-16T17:21:57Z</dcterms:created>
  <dcterms:modified xsi:type="dcterms:W3CDTF">2022-01-25T10:04:36Z</dcterms:modified>
</cp:coreProperties>
</file>