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9276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463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81770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11200" y="473075"/>
            <a:ext cx="10871200" cy="11430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711200" y="1828800"/>
            <a:ext cx="5334000" cy="40386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quarter" idx="2"/>
          </p:nvPr>
        </p:nvSpPr>
        <p:spPr>
          <a:xfrm>
            <a:off x="6248400" y="18288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3"/>
          </p:nvPr>
        </p:nvSpPr>
        <p:spPr>
          <a:xfrm>
            <a:off x="6248400" y="3924300"/>
            <a:ext cx="5334000" cy="1943100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6F4503-B7A7-42F3-8567-D2C38D3D8AD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1804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5710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2160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55888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5925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4639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94891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5411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3466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4FDAD-D5CF-453E-A05E-CF46E10F10DF}" type="datetimeFigureOut">
              <a:rPr lang="el-GR" smtClean="0"/>
              <a:t>25/1/2022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A79FF9-DE8E-4465-A9E3-1F1185CB88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8733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Λονδίνο Β 492. Οινοχόη του Ζωγράφου του Λυσιππίδη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		Μόναχο 1560, από το </a:t>
            </a:r>
            <a:r>
              <a:rPr lang="fr-FR" altLang="el-GR" sz="2000"/>
              <a:t>Vulci</a:t>
            </a:r>
            <a:endParaRPr lang="el-GR" altLang="el-GR" sz="2000"/>
          </a:p>
        </p:txBody>
      </p:sp>
      <p:pic>
        <p:nvPicPr>
          <p:cNvPr id="126979" name="Picture 4" descr="LondonB492HeraklessowLysippidesPainter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2420938"/>
            <a:ext cx="4105275" cy="2984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26980" name="Picture 7" descr="Munich1560VulciLongNosePainter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1900" y="2420939"/>
            <a:ext cx="4000500" cy="31829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16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Λονδίνο Β 163. Ομάδα Ε</a:t>
            </a:r>
            <a:br>
              <a:rPr lang="el-GR" altLang="el-GR" sz="2000"/>
            </a:br>
            <a:r>
              <a:rPr lang="el-GR" altLang="el-GR" sz="2000"/>
              <a:t>						Μόναχο 8701</a:t>
            </a:r>
          </a:p>
        </p:txBody>
      </p:sp>
      <p:pic>
        <p:nvPicPr>
          <p:cNvPr id="136195" name="Picture 5" descr="Londonstymphalides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628775"/>
            <a:ext cx="5256213" cy="4197350"/>
          </a:xfrm>
        </p:spPr>
      </p:pic>
      <p:pic>
        <p:nvPicPr>
          <p:cNvPr id="136196" name="Picture 6" descr="Munich8701EGroupfrramphoraVulci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75501" y="1700213"/>
            <a:ext cx="3262313" cy="41830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532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Βοστώνη και Κίελο. Κύλικες του Ζωγράφου των Ιππέων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37219" name="Picture 3" descr="bostonRider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2165350"/>
            <a:ext cx="4249738" cy="31321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7220" name="Picture 4" descr="KielriderP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4564" y="2225675"/>
            <a:ext cx="4186237" cy="3105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083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Μόναχο 1407</a:t>
            </a:r>
            <a:r>
              <a:rPr lang="el-GR" altLang="el-GR" sz="4000"/>
              <a:t/>
            </a:r>
            <a:br>
              <a:rPr lang="el-GR" altLang="el-GR" sz="4000"/>
            </a:br>
            <a:r>
              <a:rPr lang="fr-FR" altLang="el-GR" sz="2000"/>
              <a:t>		</a:t>
            </a:r>
            <a:r>
              <a:rPr lang="el-GR" altLang="el-GR" sz="2000"/>
              <a:t>         Μόναχο 1583</a:t>
            </a:r>
          </a:p>
        </p:txBody>
      </p:sp>
      <p:pic>
        <p:nvPicPr>
          <p:cNvPr id="138243" name="Picture 4" descr="Munich1407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020889"/>
            <a:ext cx="4319588" cy="3451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8244" name="Picture 7" descr="Munich1583Vulci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18225" y="260351"/>
            <a:ext cx="4325938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841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Αμφορέας με λαιμό. </a:t>
            </a:r>
            <a:r>
              <a:rPr lang="fr-FR" altLang="el-GR" sz="2000"/>
              <a:t>Sotheby’s.</a:t>
            </a:r>
            <a:r>
              <a:rPr lang="el-GR" altLang="el-GR" sz="2000"/>
              <a:t> 500 π.Χ. Ν</a:t>
            </a:r>
            <a:r>
              <a:rPr lang="fr-FR" altLang="el-GR" sz="2000"/>
              <a:t>antes. </a:t>
            </a:r>
            <a:r>
              <a:rPr lang="el-GR" altLang="el-GR" sz="2000"/>
              <a:t>Ζωγράφος του Αίμονος</a:t>
            </a: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>				Αγορά</a:t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39267" name="Picture 3" descr="SothebysHeraklesneck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765175"/>
            <a:ext cx="3557588" cy="533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68" name="Picture 4" descr="nanteshaimonpgroup6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02576" y="765175"/>
            <a:ext cx="2487613" cy="5399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9269" name="Picture 5" descr="underlekythos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35639" y="1412875"/>
            <a:ext cx="1851025" cy="4679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961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Ρώμη, </a:t>
            </a:r>
            <a:r>
              <a:rPr lang="fr-FR" altLang="el-GR" sz="2400"/>
              <a:t>Museo Baracco. </a:t>
            </a:r>
            <a:r>
              <a:rPr lang="el-GR" altLang="el-GR" sz="2400"/>
              <a:t>Μαστοειδές της Ομάδας του Αίμονα.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40291" name="Picture 3" descr="BAracco271haemonianmastoid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1341438"/>
            <a:ext cx="4203700" cy="4686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0292" name="Picture 4" descr="baracco271haemonianmastoid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7438" y="1628776"/>
            <a:ext cx="4170362" cy="4310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219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Βατικανό, Ζωγράφος του Επήλειου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41315" name="Picture 3" descr="guglielmiEpeleiosP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692151"/>
            <a:ext cx="8208963" cy="5451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072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42339" name="Picture 3" descr="bostonandokide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60351"/>
            <a:ext cx="3640138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2340" name="Picture 4" descr="bostonandokide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13539" y="260351"/>
            <a:ext cx="3629025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2341" name="Rectangle 5"/>
          <p:cNvSpPr>
            <a:spLocks noChangeArrowheads="1"/>
          </p:cNvSpPr>
          <p:nvPr/>
        </p:nvSpPr>
        <p:spPr bwMode="auto">
          <a:xfrm>
            <a:off x="2900363" y="3246438"/>
            <a:ext cx="6392862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accent1"/>
                </a:solidFill>
              </a:rPr>
              <a:t>Βοστώνη, δίγλωσσος αμφορέας του Ζωγράφου του Ανδοκίδη</a:t>
            </a:r>
          </a:p>
        </p:txBody>
      </p:sp>
    </p:spTree>
    <p:extLst>
      <p:ext uri="{BB962C8B-B14F-4D97-AF65-F5344CB8AC3E}">
        <p14:creationId xmlns:p14="http://schemas.microsoft.com/office/powerpoint/2010/main" val="266853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1800"/>
              <a:t>Ζωγράφος του Φωτός του Διός. </a:t>
            </a:r>
            <a:br>
              <a:rPr lang="el-GR" altLang="el-GR" sz="1800"/>
            </a:br>
            <a:r>
              <a:rPr lang="el-GR" altLang="el-GR" sz="1800"/>
              <a:t>Παρίσι, </a:t>
            </a:r>
            <a:r>
              <a:rPr lang="fr-FR" altLang="el-GR" sz="1800"/>
              <a:t>Cab.Méd. 21</a:t>
            </a:r>
            <a:r>
              <a:rPr lang="el-GR" altLang="el-GR" sz="1800"/>
              <a:t>9</a:t>
            </a:r>
          </a:p>
        </p:txBody>
      </p:sp>
      <p:pic>
        <p:nvPicPr>
          <p:cNvPr id="143363" name="Picture 3" descr="CabMed219amphora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2060576"/>
            <a:ext cx="4000500" cy="3552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3364" name="Picture 4" descr="Adolphseck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76913" y="476251"/>
            <a:ext cx="4627562" cy="5616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365" name="Rectangle 6"/>
          <p:cNvSpPr>
            <a:spLocks noChangeArrowheads="1"/>
          </p:cNvSpPr>
          <p:nvPr/>
        </p:nvSpPr>
        <p:spPr bwMode="auto">
          <a:xfrm>
            <a:off x="8616950" y="3357563"/>
            <a:ext cx="1582738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l-GR" sz="1800">
                <a:solidFill>
                  <a:schemeClr val="tx2"/>
                </a:solidFill>
              </a:rPr>
              <a:t>Adolphseck</a:t>
            </a:r>
            <a:endParaRPr lang="el-GR" altLang="el-GR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81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44387" name="Picture 3" descr="StPetersbourgpsiaxcoralred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9650" y="277814"/>
            <a:ext cx="7416800" cy="5818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4388" name="Rectangle 4"/>
          <p:cNvSpPr>
            <a:spLocks noChangeArrowheads="1"/>
          </p:cNvSpPr>
          <p:nvPr/>
        </p:nvSpPr>
        <p:spPr bwMode="auto">
          <a:xfrm>
            <a:off x="4191000" y="3246438"/>
            <a:ext cx="5576888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accent2"/>
                </a:solidFill>
              </a:rPr>
              <a:t>	            Κύλικα του Ψίακα. Αγ. Πετρούπολη</a:t>
            </a:r>
          </a:p>
        </p:txBody>
      </p:sp>
    </p:spTree>
    <p:extLst>
      <p:ext uri="{BB962C8B-B14F-4D97-AF65-F5344CB8AC3E}">
        <p14:creationId xmlns:p14="http://schemas.microsoft.com/office/powerpoint/2010/main" val="827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		        Ματέρα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>Τάρας 81900</a:t>
            </a:r>
            <a:r>
              <a:rPr lang="el-GR" altLang="el-GR" sz="4000"/>
              <a:t>		</a:t>
            </a:r>
          </a:p>
        </p:txBody>
      </p:sp>
      <p:pic>
        <p:nvPicPr>
          <p:cNvPr id="145411" name="Picture 4" descr="Taranto8910BaltimorePainteroinocho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844675"/>
            <a:ext cx="2946400" cy="4254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5412" name="Picture 7" descr="Matera3396733966CirclePainterofBerlinF3383Lavello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91176" y="333376"/>
            <a:ext cx="4772025" cy="569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68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Υδρία του Ζωγράφου του Δικαίου. </a:t>
            </a:r>
            <a:r>
              <a:rPr lang="fr-FR" altLang="el-GR" sz="2000"/>
              <a:t>Phoenix Art </a:t>
            </a: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4000"/>
          </a:p>
        </p:txBody>
      </p:sp>
      <p:pic>
        <p:nvPicPr>
          <p:cNvPr id="128003" name="Picture 3" descr="phoenixDikaiosPainterhydri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66988" y="549275"/>
            <a:ext cx="5903912" cy="55197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782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Σμύρνη. Κρατήρας της ομάδας των Τυρρηνικών αμφορέων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46435" name="Picture 3" descr="Smyrnakrater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5188" y="620714"/>
            <a:ext cx="7848600" cy="54562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953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Ρώμη, ιδ. Συλλ. </a:t>
            </a:r>
            <a:br>
              <a:rPr lang="el-GR" altLang="el-GR" sz="2000"/>
            </a:br>
            <a:r>
              <a:rPr lang="el-GR" altLang="el-GR" sz="4000"/>
              <a:t>				</a:t>
            </a:r>
            <a:r>
              <a:rPr lang="el-GR" altLang="el-GR" sz="2000"/>
              <a:t>	Άμστερνταμ. 								Τυρρηνικός αμφορέας</a:t>
            </a:r>
          </a:p>
        </p:txBody>
      </p:sp>
      <p:pic>
        <p:nvPicPr>
          <p:cNvPr id="147459" name="Picture 3" descr="RomeprivateArkesilas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044700"/>
            <a:ext cx="4392613" cy="34178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7460" name="Picture 4" descr="Amsterdam3734Tyrrhenian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8" y="2708276"/>
            <a:ext cx="4000500" cy="2589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100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mtClean="0"/>
              <a:t>			    </a:t>
            </a:r>
            <a:r>
              <a:rPr lang="fr-FR" altLang="el-GR" sz="2400"/>
              <a:t>Malibu. </a:t>
            </a:r>
            <a:r>
              <a:rPr lang="el-GR" altLang="el-GR" sz="2400"/>
              <a:t>Τυρρηνικός αμφορέας. 				       Ηρακλής και Αμαζόνες.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>					</a:t>
            </a:r>
            <a:r>
              <a:rPr lang="fr-FR" altLang="el-GR" sz="2400"/>
              <a:t>Vannes, </a:t>
            </a:r>
            <a:r>
              <a:rPr lang="el-GR" altLang="el-GR" sz="2400"/>
              <a:t>πελίκη	</a:t>
            </a:r>
          </a:p>
        </p:txBody>
      </p:sp>
      <p:pic>
        <p:nvPicPr>
          <p:cNvPr id="148483" name="Picture 3" descr="malibutyrrheni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6"/>
            <a:ext cx="3509963" cy="5688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8484" name="Picture 4" descr="Vannespelik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26275" y="1557339"/>
            <a:ext cx="3290888" cy="45418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901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Μόναχο 1384		Μόναχο 1563</a:t>
            </a:r>
          </a:p>
        </p:txBody>
      </p:sp>
      <p:pic>
        <p:nvPicPr>
          <p:cNvPr id="149507" name="Picture 4" descr="Munich1384VulciPrincetonpainter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346325"/>
            <a:ext cx="4103688" cy="29416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49508" name="Picture 7" descr="Munich1563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266951"/>
            <a:ext cx="4000500" cy="3160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431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Μόναχο 1564		Μόναχο 1567</a:t>
            </a:r>
          </a:p>
        </p:txBody>
      </p:sp>
      <p:pic>
        <p:nvPicPr>
          <p:cNvPr id="150531" name="Picture 4" descr="Munich1564Vulciamphor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7400" y="2200275"/>
            <a:ext cx="4000500" cy="3295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0532" name="Picture 7" descr="Munich1567VulciBareissPainter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0300" y="2230439"/>
            <a:ext cx="4000500" cy="3235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607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			   Μόναχο 1711</a:t>
            </a: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51555" name="Picture 4" descr="Munich1711hydrialeagrosgroupVulci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95550" y="692151"/>
            <a:ext cx="6840538" cy="5478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552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Μόναχο 2030. Οφθαλμωτή κύλικα από το </a:t>
            </a:r>
            <a:r>
              <a:rPr lang="fr-FR" altLang="el-GR" sz="2400"/>
              <a:t>Vulci</a:t>
            </a:r>
            <a:br>
              <a:rPr lang="fr-FR" altLang="el-GR" sz="2400"/>
            </a:br>
            <a:r>
              <a:rPr lang="fr-FR" altLang="el-GR" sz="2400"/>
              <a:t/>
            </a:r>
            <a:br>
              <a:rPr lang="fr-FR" altLang="el-GR" sz="2400"/>
            </a:br>
            <a:endParaRPr lang="el-GR" altLang="el-GR" sz="2400"/>
          </a:p>
        </p:txBody>
      </p:sp>
      <p:pic>
        <p:nvPicPr>
          <p:cNvPr id="152579" name="Picture 4" descr="Munich2030Vulcieyecup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0463" y="1628776"/>
            <a:ext cx="3973512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2580" name="Picture 6" descr="Munich2030Vulcieyecup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700214"/>
            <a:ext cx="4124325" cy="4327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199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mtClean="0"/>
              <a:t>			</a:t>
            </a:r>
            <a:r>
              <a:rPr lang="fr-FR" altLang="el-GR" sz="2400"/>
              <a:t>			</a:t>
            </a:r>
            <a:r>
              <a:rPr lang="el-GR" altLang="el-GR" sz="2400"/>
              <a:t>Κάνθαρος 							Βρυξελλών. Δούρις</a:t>
            </a:r>
          </a:p>
        </p:txBody>
      </p:sp>
      <p:pic>
        <p:nvPicPr>
          <p:cNvPr id="153603" name="Picture 3" descr="orvfaina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333376"/>
            <a:ext cx="3721100" cy="5694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3604" name="Rectangle 4"/>
          <p:cNvSpPr>
            <a:spLocks noChangeArrowheads="1"/>
          </p:cNvSpPr>
          <p:nvPr/>
        </p:nvSpPr>
        <p:spPr bwMode="auto">
          <a:xfrm>
            <a:off x="1992314" y="3284538"/>
            <a:ext cx="3455987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bg1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el-GR" sz="1800">
                <a:solidFill>
                  <a:schemeClr val="bg1"/>
                </a:solidFill>
              </a:rPr>
              <a:t>Orvieto, Faina. </a:t>
            </a:r>
            <a:r>
              <a:rPr lang="el-GR" altLang="el-GR" sz="1800">
                <a:solidFill>
                  <a:schemeClr val="bg1"/>
                </a:solidFill>
              </a:rPr>
              <a:t>Ζωγράφος του Ανδοκίδη</a:t>
            </a:r>
          </a:p>
        </p:txBody>
      </p:sp>
      <p:sp>
        <p:nvSpPr>
          <p:cNvPr id="153605" name="Rectangle 5"/>
          <p:cNvSpPr>
            <a:spLocks noChangeArrowheads="1"/>
          </p:cNvSpPr>
          <p:nvPr/>
        </p:nvSpPr>
        <p:spPr bwMode="auto">
          <a:xfrm>
            <a:off x="4479925" y="3246439"/>
            <a:ext cx="38481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/>
              <a:t> </a:t>
            </a: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</p:txBody>
      </p:sp>
      <p:pic>
        <p:nvPicPr>
          <p:cNvPr id="153606" name="Picture 6" descr="Bruxelles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91176" y="2133601"/>
            <a:ext cx="4752975" cy="3954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9116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 </a:t>
            </a:r>
            <a:r>
              <a:rPr lang="fr-FR" altLang="el-GR" smtClean="0"/>
              <a:t>Bologna. </a:t>
            </a:r>
            <a:r>
              <a:rPr lang="el-GR" altLang="el-GR" smtClean="0"/>
              <a:t>Πυξίδα Ψίακα</a:t>
            </a:r>
          </a:p>
        </p:txBody>
      </p:sp>
      <p:pic>
        <p:nvPicPr>
          <p:cNvPr id="154627" name="Picture 3" descr="BolognaPsiaxaryballos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133600"/>
            <a:ext cx="8496300" cy="3906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63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Βερολίνο. Κύλικα του Όλτου</a:t>
            </a:r>
          </a:p>
        </p:txBody>
      </p:sp>
      <p:pic>
        <p:nvPicPr>
          <p:cNvPr id="155651" name="Picture 4" descr="berlinOltos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628775"/>
            <a:ext cx="8496300" cy="4216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2763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Βαλτιμόρη 4852</a:t>
            </a:r>
            <a:r>
              <a:rPr lang="fr-FR" altLang="el-GR" sz="2000"/>
              <a:t>		</a:t>
            </a:r>
            <a:r>
              <a:rPr lang="el-GR" altLang="el-GR" sz="2000"/>
              <a:t>				Μόναχο 1561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29027" name="Picture 4" descr="Baltimore48253Heraklesamphora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4825" y="620714"/>
            <a:ext cx="3873500" cy="554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8" name="Picture 10" descr="Munich1561AntimenesSchoolVulcineckamphora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37363" y="620713"/>
            <a:ext cx="3479800" cy="5478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91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56675" name="Picture 3" descr="Arezzoeuphronios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66901" y="692150"/>
            <a:ext cx="4232275" cy="5327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6676" name="Picture 4" descr="ArezzoEuphronios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1539" y="692151"/>
            <a:ext cx="4378325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56677" name="Rectangle 5"/>
          <p:cNvSpPr>
            <a:spLocks noChangeArrowheads="1"/>
          </p:cNvSpPr>
          <p:nvPr/>
        </p:nvSpPr>
        <p:spPr bwMode="auto">
          <a:xfrm>
            <a:off x="4502150" y="3246438"/>
            <a:ext cx="3189288" cy="2563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el-GR" sz="1800">
                <a:solidFill>
                  <a:schemeClr val="tx2"/>
                </a:solidFill>
              </a:rPr>
              <a:t>Arezzo. </a:t>
            </a:r>
            <a:r>
              <a:rPr lang="el-GR" altLang="el-GR" sz="1800">
                <a:solidFill>
                  <a:schemeClr val="tx2"/>
                </a:solidFill>
              </a:rPr>
              <a:t>Κρατήρας Ευφρονίου</a:t>
            </a:r>
          </a:p>
        </p:txBody>
      </p:sp>
    </p:spTree>
    <p:extLst>
      <p:ext uri="{BB962C8B-B14F-4D97-AF65-F5344CB8AC3E}">
        <p14:creationId xmlns:p14="http://schemas.microsoft.com/office/powerpoint/2010/main" val="98276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Ρώμη. Κάτοπτρο 4ου αι.  Μάντσεστερ. Καμπανικός κρατήρας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> </a:t>
            </a:r>
          </a:p>
        </p:txBody>
      </p:sp>
      <p:pic>
        <p:nvPicPr>
          <p:cNvPr id="157699" name="Picture 4" descr="romeCastellaniPalestrinaspecchioHercleIppolita5t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836614"/>
            <a:ext cx="4138612" cy="519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7700" name="Picture 7" descr="ManchestercampanianhydriaHippolyt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4563" y="1700214"/>
            <a:ext cx="4360862" cy="34321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417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Λήκυθος Αθηνών. Ζωγράφος της Σαπφούς. Ο Ηρακλής θυσιάζει στον Ήλιο.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58723" name="Picture 3" descr="NewYorkSapphoPlekythos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773238"/>
            <a:ext cx="8496300" cy="37639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302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59747" name="Picture 3" descr="NewYorklekyth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02539" y="260350"/>
            <a:ext cx="2662237" cy="57673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9748" name="Picture 4" descr="NewYorklekythos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333375"/>
            <a:ext cx="2493963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59749" name="Picture 5" descr="NewYorklekythos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81551" y="333375"/>
            <a:ext cx="2589213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474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Βερολίνο </a:t>
            </a:r>
            <a:r>
              <a:rPr lang="fr-FR" altLang="el-GR" sz="2000"/>
              <a:t>F 1919. </a:t>
            </a:r>
            <a:r>
              <a:rPr lang="en-US" altLang="el-GR" sz="2000"/>
              <a:t>Z</a:t>
            </a:r>
            <a:r>
              <a:rPr lang="el-GR" altLang="el-GR" sz="2000"/>
              <a:t>ωγράφος του Βατικανού </a:t>
            </a:r>
            <a:r>
              <a:rPr lang="fr-FR" altLang="el-GR" sz="2000"/>
              <a:t>G 49.</a:t>
            </a:r>
            <a:r>
              <a:rPr lang="el-GR" altLang="el-GR" sz="2000"/>
              <a:t> </a:t>
            </a:r>
            <a:r>
              <a:rPr lang="fr-FR" altLang="el-GR" sz="2000"/>
              <a:t>Gotha 44. </a:t>
            </a: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fr-FR" altLang="el-GR" sz="4000"/>
              <a:t> </a:t>
            </a:r>
            <a:endParaRPr lang="el-GR" altLang="el-GR" sz="4000"/>
          </a:p>
        </p:txBody>
      </p:sp>
      <p:pic>
        <p:nvPicPr>
          <p:cNvPr id="160771" name="Picture 3" descr="BerlinF1919PainterofVaticanG49olp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412875"/>
            <a:ext cx="3698875" cy="4686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0772" name="Picture 4" descr="Gotha44PainterofVaticanG49olpe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2051" y="908050"/>
            <a:ext cx="4081463" cy="51196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067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Νέα Υόρκη. Λήκυθος. Ερμής και Ηρακλής.</a:t>
            </a:r>
            <a:br>
              <a:rPr lang="el-GR" altLang="el-GR" sz="2400"/>
            </a:br>
            <a:r>
              <a:rPr lang="el-GR" altLang="el-GR" sz="2400"/>
              <a:t> 						Βοστώνη. Όλπη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61795" name="Picture 3" descr="NewYorkHeraklesHermesfishing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125539"/>
            <a:ext cx="4611688" cy="4973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1796" name="Picture 4" descr="BostonOlpeHerakle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48526" y="1052513"/>
            <a:ext cx="2663825" cy="50403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13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Τάρας 4447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62819" name="Picture 4" descr="Taranto4447TheseusPainterskypho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720726"/>
            <a:ext cx="8496300" cy="53514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782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Βατικανό. Κύλικα του Δούρη			Ρόδος. </a:t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2400"/>
          </a:p>
        </p:txBody>
      </p:sp>
      <p:pic>
        <p:nvPicPr>
          <p:cNvPr id="163843" name="Picture 3" descr="VaticanVulciDourisHerakle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341439"/>
            <a:ext cx="4737100" cy="47513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3844" name="Picture 4" descr="RhodesPithosPainterHeraklesc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8" y="1989138"/>
            <a:ext cx="4000500" cy="36814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9646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			</a:t>
            </a:r>
            <a:r>
              <a:rPr lang="fr-FR" altLang="el-GR" sz="2000"/>
              <a:t/>
            </a:r>
            <a:br>
              <a:rPr lang="fr-F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el-GR" altLang="el-GR" sz="2000"/>
              <a:t>		Λονδίνο, Ζωγράφος των Επιγραφών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sp>
        <p:nvSpPr>
          <p:cNvPr id="164867" name="Rectangle 9"/>
          <p:cNvSpPr>
            <a:spLocks noChangeArrowheads="1"/>
          </p:cNvSpPr>
          <p:nvPr/>
        </p:nvSpPr>
        <p:spPr bwMode="auto">
          <a:xfrm>
            <a:off x="6672264" y="3141664"/>
            <a:ext cx="3240087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accent2"/>
              </a:solidFill>
            </a:endParaRPr>
          </a:p>
        </p:txBody>
      </p:sp>
      <p:pic>
        <p:nvPicPr>
          <p:cNvPr id="164868" name="Picture 11" descr="Londonchalcidianamphora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79650" y="855663"/>
            <a:ext cx="6553200" cy="5194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82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3200"/>
              <a:t>Χαλκιδικός αμφορέας του Ζωγράφου των Επιγραφών από το </a:t>
            </a:r>
            <a:r>
              <a:rPr lang="fr-FR" altLang="el-GR" sz="3200"/>
              <a:t>Vulci. </a:t>
            </a:r>
            <a:r>
              <a:rPr lang="el-GR" altLang="el-GR" sz="3200"/>
              <a:t>Παρίσι, </a:t>
            </a:r>
            <a:r>
              <a:rPr lang="fr-FR" altLang="el-GR" sz="3200"/>
              <a:t>Cab. Méd.</a:t>
            </a:r>
            <a:r>
              <a:rPr lang="fr-FR" altLang="el-GR" sz="4000"/>
              <a:t> </a:t>
            </a:r>
            <a:endParaRPr lang="el-GR" altLang="el-GR" sz="4000"/>
          </a:p>
        </p:txBody>
      </p:sp>
      <p:pic>
        <p:nvPicPr>
          <p:cNvPr id="165891" name="Picture 3" descr="Mathima 00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1844676"/>
            <a:ext cx="2728913" cy="3889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5892" name="Picture 4" descr="Mathima 010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727575" y="1844676"/>
            <a:ext cx="2940050" cy="3889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5893" name="Picture 5" descr="Cabmedchalcidian3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96225" y="1844676"/>
            <a:ext cx="2351088" cy="3889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1331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r-FR" altLang="el-GR" sz="2000"/>
              <a:t>Château Gontier. </a:t>
            </a:r>
            <a:r>
              <a:rPr lang="el-GR" altLang="el-GR" sz="2000"/>
              <a:t>Εργαστήριο του Ζωγράφου του Κλεοφράδους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			     Λούβρο </a:t>
            </a:r>
            <a:r>
              <a:rPr lang="fr-FR" altLang="el-GR" sz="2000"/>
              <a:t>F 59. </a:t>
            </a:r>
            <a:r>
              <a:rPr lang="el-GR" altLang="el-GR" sz="2000"/>
              <a:t>Αμφορέας</a:t>
            </a:r>
          </a:p>
        </p:txBody>
      </p:sp>
      <p:pic>
        <p:nvPicPr>
          <p:cNvPr id="130051" name="Picture 3" descr="ChateauGontieratelierKleophradesP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692151"/>
            <a:ext cx="3292475" cy="5407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0052" name="Picture 7" descr="LouvreF59LysippidesPainterneck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376" y="1770063"/>
            <a:ext cx="5051425" cy="3611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98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r-FR" altLang="el-GR" sz="4000"/>
              <a:t>Villa Giulia 50683. </a:t>
            </a:r>
            <a:r>
              <a:rPr lang="el-GR" altLang="el-GR" sz="4000"/>
              <a:t>Υδρία του Λυδού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66915" name="Picture 4" descr="VillaGiulia50683Lydos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2060575"/>
            <a:ext cx="364966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6916" name="Picture 7" descr="VillaGiuliaLydosGeryon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48300" y="2060576"/>
            <a:ext cx="4864100" cy="36687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556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Ηρακλής και Γηρυόνης. </a:t>
            </a:r>
            <a:br>
              <a:rPr lang="el-GR" altLang="el-GR" sz="2000"/>
            </a:br>
            <a:r>
              <a:rPr lang="el-GR" altLang="el-GR" sz="2000"/>
              <a:t>Λούβρο </a:t>
            </a:r>
            <a:r>
              <a:rPr lang="fr-FR" altLang="el-GR" sz="2000"/>
              <a:t>F 53. </a:t>
            </a: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>Αμφορέας της Ομάδας Ε. </a:t>
            </a:r>
          </a:p>
        </p:txBody>
      </p:sp>
      <p:pic>
        <p:nvPicPr>
          <p:cNvPr id="167939" name="Picture 3" descr="LouvreF53GroupE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9" y="1916114"/>
            <a:ext cx="3087687" cy="4105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7940" name="Picture 4" descr="group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080000" y="333376"/>
            <a:ext cx="5132388" cy="56880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792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68963" name="Picture 4" descr="PrivateGroupEneckamphoraGeryon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6" y="260351"/>
            <a:ext cx="3871913" cy="5832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8964" name="Picture 7" descr="PrivateGroupEneckamphoraGeryon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7950" y="260351"/>
            <a:ext cx="3963988" cy="5838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68965" name="Rectangle 13"/>
          <p:cNvSpPr>
            <a:spLocks noChangeArrowheads="1"/>
          </p:cNvSpPr>
          <p:nvPr/>
        </p:nvSpPr>
        <p:spPr bwMode="auto">
          <a:xfrm>
            <a:off x="4246564" y="3246439"/>
            <a:ext cx="3698875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accent2"/>
                </a:solidFill>
              </a:rPr>
              <a:t>Αμφορέας της Ομάδας Ε. Ιδ. Συλλ.</a:t>
            </a:r>
          </a:p>
        </p:txBody>
      </p:sp>
    </p:spTree>
    <p:extLst>
      <p:ext uri="{BB962C8B-B14F-4D97-AF65-F5344CB8AC3E}">
        <p14:creationId xmlns:p14="http://schemas.microsoft.com/office/powerpoint/2010/main" val="870729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Μόναχο 1379		Μόναχο 1719</a:t>
            </a:r>
          </a:p>
        </p:txBody>
      </p:sp>
      <p:pic>
        <p:nvPicPr>
          <p:cNvPr id="169987" name="Picture 4" descr="Munich1719LeagrosGroupVulcihydr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205038"/>
            <a:ext cx="4000500" cy="3319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9988" name="Picture 7" descr="Munich1379PainterofBerlin1686Vulci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4564" y="2219326"/>
            <a:ext cx="4359275" cy="33131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29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Δήλος. Λήκυθος. </a:t>
            </a:r>
          </a:p>
        </p:txBody>
      </p:sp>
      <p:pic>
        <p:nvPicPr>
          <p:cNvPr id="171011" name="Picture 3" descr="Deloslekgeryone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773238"/>
            <a:ext cx="8496300" cy="36560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863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				Ολυμπία. Όχανο ασπίδας. 540 π.Χ.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72035" name="Picture 3" descr="Naples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333375"/>
            <a:ext cx="3379788" cy="576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2036" name="Rectangle 4"/>
          <p:cNvSpPr>
            <a:spLocks noChangeArrowheads="1"/>
          </p:cNvSpPr>
          <p:nvPr/>
        </p:nvSpPr>
        <p:spPr bwMode="auto">
          <a:xfrm>
            <a:off x="2208213" y="3246438"/>
            <a:ext cx="49276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Νάπολη. Λήκυθος.</a:t>
            </a:r>
          </a:p>
        </p:txBody>
      </p:sp>
      <p:pic>
        <p:nvPicPr>
          <p:cNvPr id="172037" name="Picture 5" descr="OlympiaschildbandGeryone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53064" y="1196976"/>
            <a:ext cx="4859337" cy="4887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90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Μόναχο. Κύλικα του Ευφρονίου</a:t>
            </a:r>
          </a:p>
        </p:txBody>
      </p:sp>
      <p:pic>
        <p:nvPicPr>
          <p:cNvPr id="173059" name="Picture 3" descr="MunicheuphronioscupCachrylion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628776"/>
            <a:ext cx="8496300" cy="4327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1361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Μόναχο. Κύλικα του Ευφρονίου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74083" name="Picture 3" descr="MunichEuphronioscupCahrylion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1341438"/>
            <a:ext cx="8208962" cy="48307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04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Βερολίνο. Απουλικός ελικωτός κρατήρας. Λεπτομέρεια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75107" name="Picture 4" descr="BerlinGDRF3258UnderworldPaintervolutekrat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266950"/>
            <a:ext cx="8496300" cy="3803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395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Βατικανό 372. Αμφορέας της Ομάδας του Λεάγρου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76131" name="Picture 4" descr="Vatican372KerberosamphoraLeagrosGroup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24114" y="692150"/>
            <a:ext cx="7056437" cy="54435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410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4000"/>
              <a:t>Λούβρο </a:t>
            </a:r>
            <a:r>
              <a:rPr lang="fr-FR" altLang="el-GR" sz="4000"/>
              <a:t>G 17. </a:t>
            </a:r>
            <a:r>
              <a:rPr lang="el-GR" altLang="el-GR" sz="4000"/>
              <a:t>Όλτος</a:t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31075" name="Picture 8" descr="LouvreG17Oltoscu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1590676"/>
            <a:ext cx="8642350" cy="4506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090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400"/>
              <a:t>Μόναχο 1493. Αμφορέας του Ζωγράφου του </a:t>
            </a:r>
            <a:r>
              <a:rPr lang="fr-FR" altLang="el-GR" sz="2400"/>
              <a:t>Bucci </a:t>
            </a:r>
            <a:r>
              <a:rPr lang="el-GR" altLang="el-GR" sz="2400"/>
              <a:t>από το </a:t>
            </a:r>
            <a:r>
              <a:rPr lang="fr-FR" altLang="el-GR" sz="2400"/>
              <a:t>Vulci</a:t>
            </a: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77155" name="Picture 4" descr="Munich1493b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349500"/>
            <a:ext cx="4535488" cy="31448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7156" name="Picture 7" descr="Munich1493VulciBucciPainterLeakyPithos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83338" y="2276475"/>
            <a:ext cx="4000500" cy="3238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4906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el-GR" smtClean="0"/>
          </a:p>
        </p:txBody>
      </p:sp>
      <p:pic>
        <p:nvPicPr>
          <p:cNvPr id="178179" name="Picture 3" descr="louvreAndokidesbilingualamphora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60350"/>
            <a:ext cx="3805238" cy="5905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78180" name="Rectangle 4"/>
          <p:cNvSpPr>
            <a:spLocks noChangeArrowheads="1"/>
          </p:cNvSpPr>
          <p:nvPr/>
        </p:nvSpPr>
        <p:spPr bwMode="auto">
          <a:xfrm>
            <a:off x="1919289" y="3717925"/>
            <a:ext cx="3671887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n"/>
              <a:defRPr sz="3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6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>
              <a:solidFill>
                <a:schemeClr val="tx2"/>
              </a:solidFill>
            </a:endParaRPr>
          </a:p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800">
                <a:solidFill>
                  <a:schemeClr val="tx2"/>
                </a:solidFill>
              </a:rPr>
              <a:t>Λούβρο. Ζωγράφος του Ανδοκίδου.</a:t>
            </a:r>
          </a:p>
        </p:txBody>
      </p:sp>
      <p:pic>
        <p:nvPicPr>
          <p:cNvPr id="178181" name="Picture 5" descr="LouvreAndokideskerberosamph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73726" y="620713"/>
            <a:ext cx="4691063" cy="54784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96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Βοστώνη 01.8025. Πινάκιο του Πασέα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2000"/>
              <a:t>					Ζωγράφος του Κυνηγιού. Ρώμη, 						ιδ. Συλλ. </a:t>
            </a:r>
          </a:p>
        </p:txBody>
      </p:sp>
      <p:pic>
        <p:nvPicPr>
          <p:cNvPr id="179203" name="Picture 3" descr="Boston018025Paseasplat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773239"/>
            <a:ext cx="4110038" cy="41814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9204" name="Picture 4" descr="RomeprivateHuntP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1538" y="2081214"/>
            <a:ext cx="4360862" cy="32527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9011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Καιρετανή υδρία. Βατικανό</a:t>
            </a:r>
          </a:p>
        </p:txBody>
      </p:sp>
      <p:pic>
        <p:nvPicPr>
          <p:cNvPr id="180227" name="Picture 4" descr="Mathima 02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47851" y="2276475"/>
            <a:ext cx="4752975" cy="327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0228" name="Picture 6" descr="Mathima 02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2263" y="1989138"/>
            <a:ext cx="368935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950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Νάπολη. Ζωγράφος του Κάτω Κόσμου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81251" name="Picture 4" descr="naplesunderworldkrater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02375" y="333375"/>
            <a:ext cx="4127500" cy="5759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1252" name="Picture 7" descr="NaplesUnderworldkra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3" y="692150"/>
            <a:ext cx="3344862" cy="53276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086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Βέρνη, ιδ. Συλλ. Κύλικα του Νεάρχου		Βασιλεία. Όχανον</a:t>
            </a:r>
            <a:br>
              <a:rPr lang="el-GR" altLang="el-GR" sz="20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82275" name="Picture 4" descr="BerneprivateCaerekylixNearcho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1" y="692150"/>
            <a:ext cx="4151313" cy="5480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2276" name="Picture 7" descr="BAselschildbandAtla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40439" y="981075"/>
            <a:ext cx="4359275" cy="5118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7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Αθήνα 1132 						Λονδίνο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r>
              <a:rPr lang="el-GR" altLang="el-GR" sz="4000"/>
              <a:t>		</a:t>
            </a:r>
          </a:p>
        </p:txBody>
      </p:sp>
      <p:pic>
        <p:nvPicPr>
          <p:cNvPr id="183299" name="Picture 4" descr="Athens1132AthenaPainterlekytho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692150"/>
            <a:ext cx="3416300" cy="5480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3300" name="Picture 7" descr="LondonOwlPillaramphor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49988" y="692150"/>
            <a:ext cx="4106862" cy="5335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98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Απουλικός κρατήρας Μιλάνου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84323" name="Picture 4" descr="MilanMorettionceCaputiRuvobellkrater38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11450" y="620714"/>
            <a:ext cx="6553200" cy="54324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121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Λονδίνο. Κάτοπτρο από το </a:t>
            </a:r>
            <a:r>
              <a:rPr lang="fr-FR" altLang="el-GR" sz="2000"/>
              <a:t>Vulci </a:t>
            </a:r>
            <a:r>
              <a:rPr lang="el-GR" altLang="el-GR" sz="2000"/>
              <a:t>		 Κάτοπτρο από την Βόνιτσα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85347" name="Picture 4" descr="vonitsaatlasmirror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24564" y="1563689"/>
            <a:ext cx="4359275" cy="427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5348" name="Picture 7" descr="VaticanVulci450Atlasmirro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557338"/>
            <a:ext cx="4103688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84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Ολυμπία. Μετόπες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86371" name="Picture 4" descr="OlympiametopeAugeias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11901" y="908051"/>
            <a:ext cx="4073525" cy="5191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6372" name="Picture 7" descr="OlympiametopesAtla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74825" y="908051"/>
            <a:ext cx="4440238" cy="5256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802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z="2000"/>
              <a:t>Τυρρηνικός αμφορέας. </a:t>
            </a:r>
            <a:r>
              <a:rPr lang="fr-FR" altLang="el-GR" sz="2000"/>
              <a:t>Princeton</a:t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r>
              <a:rPr lang="fr-FR" altLang="el-GR" sz="2000"/>
              <a:t/>
            </a:r>
            <a:br>
              <a:rPr lang="fr-FR" altLang="el-GR" sz="2000"/>
            </a:br>
            <a:endParaRPr lang="el-GR" altLang="el-GR" sz="2000"/>
          </a:p>
        </p:txBody>
      </p:sp>
      <p:pic>
        <p:nvPicPr>
          <p:cNvPr id="132099" name="Picture 3" descr="princetontyrrheniankeryniti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208214" y="893763"/>
            <a:ext cx="6696075" cy="4989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573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Άλλοτε στο </a:t>
            </a:r>
            <a:r>
              <a:rPr lang="fr-FR" altLang="el-GR" sz="2000"/>
              <a:t>Malibu</a:t>
            </a:r>
            <a:r>
              <a:rPr lang="el-GR" altLang="el-GR" sz="2000"/>
              <a:t> και Νάπολη</a:t>
            </a:r>
            <a:r>
              <a:rPr lang="fr-FR" altLang="el-GR" sz="2000"/>
              <a:t>. </a:t>
            </a:r>
            <a:r>
              <a:rPr lang="el-GR" altLang="el-GR" sz="2000"/>
              <a:t>Λήκυθοι </a:t>
            </a:r>
            <a:br>
              <a:rPr lang="el-GR" altLang="el-GR" sz="2000"/>
            </a:br>
            <a:r>
              <a:rPr lang="el-GR" altLang="el-GR" sz="2000"/>
              <a:t>του Ασστέα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87395" name="Picture 4" descr="malibuAssteassquatlekythosHesperides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75439" y="260351"/>
            <a:ext cx="3729037" cy="5838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7396" name="Picture 7" descr="Naples2873AssteassquatlekythosPaestum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9288" y="1125538"/>
            <a:ext cx="4722812" cy="4902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612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Λήκυθος από τη Σικελία. </a:t>
            </a:r>
          </a:p>
        </p:txBody>
      </p:sp>
      <p:pic>
        <p:nvPicPr>
          <p:cNvPr id="188419" name="Picture 4" descr="LostlekythosSicily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700214"/>
            <a:ext cx="8496300" cy="42243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4713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1800"/>
              <a:t>Λήκυθος. Ιδ. Συλλ. </a:t>
            </a:r>
            <a:br>
              <a:rPr lang="el-GR" altLang="el-GR" sz="1800"/>
            </a:br>
            <a:r>
              <a:rPr lang="el-GR" altLang="el-GR" sz="1800"/>
              <a:t>					Βουλώνη 406</a:t>
            </a:r>
            <a:r>
              <a:rPr lang="el-GR" altLang="el-GR" sz="2400"/>
              <a:t/>
            </a:r>
            <a:br>
              <a:rPr lang="el-GR" altLang="el-GR" sz="2400"/>
            </a:br>
            <a:r>
              <a:rPr lang="el-GR" altLang="el-GR" sz="2400"/>
              <a:t/>
            </a:r>
            <a:br>
              <a:rPr lang="el-GR" altLang="el-GR" sz="2400"/>
            </a:br>
            <a:endParaRPr lang="el-GR" altLang="el-GR" sz="4000"/>
          </a:p>
        </p:txBody>
      </p:sp>
      <p:pic>
        <p:nvPicPr>
          <p:cNvPr id="189443" name="Picture 4" descr="MainzBrommerlekythosHeraklesserpent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2066925"/>
            <a:ext cx="4248150" cy="3589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9444" name="Picture 7" descr="Boulogne406PriamPainterhydri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30913" y="836613"/>
            <a:ext cx="4305300" cy="52625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31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000"/>
              <a:t>Λονδίνο. Αμφορέας. </a:t>
            </a:r>
            <a:r>
              <a:rPr lang="fr-FR" altLang="el-GR" sz="2000"/>
              <a:t>Princeton.T</a:t>
            </a:r>
            <a:r>
              <a:rPr lang="el-GR" altLang="el-GR" sz="2000"/>
              <a:t>υρρηνικός αμφορέας</a:t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r>
              <a:rPr lang="el-GR" altLang="el-GR" sz="2000"/>
              <a:t/>
            </a:r>
            <a:br>
              <a:rPr lang="el-GR" altLang="el-GR" sz="2000"/>
            </a:br>
            <a:endParaRPr lang="el-GR" altLang="el-GR" sz="2000"/>
          </a:p>
        </p:txBody>
      </p:sp>
      <p:pic>
        <p:nvPicPr>
          <p:cNvPr id="133123" name="Picture 3" descr="London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765176"/>
            <a:ext cx="4141788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33124" name="Picture 4" descr="Princetontyrrhenian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10400" y="692150"/>
            <a:ext cx="3365500" cy="5480050"/>
          </a:xfrm>
        </p:spPr>
      </p:pic>
    </p:spTree>
    <p:extLst>
      <p:ext uri="{BB962C8B-B14F-4D97-AF65-F5344CB8AC3E}">
        <p14:creationId xmlns:p14="http://schemas.microsoft.com/office/powerpoint/2010/main" val="288636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Οξφόρδη. Πινάκιο του Λυδού. </a:t>
            </a:r>
          </a:p>
        </p:txBody>
      </p:sp>
      <p:pic>
        <p:nvPicPr>
          <p:cNvPr id="134147" name="Picture 3" descr="oxfordlydosmanner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37025" y="1982788"/>
            <a:ext cx="4281488" cy="38465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645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l-GR" altLang="el-GR" sz="2400"/>
              <a:t>Μόναχο 2003. Μαστός. </a:t>
            </a:r>
            <a:br>
              <a:rPr lang="el-GR" altLang="el-GR" sz="2400"/>
            </a:br>
            <a:r>
              <a:rPr lang="el-GR" altLang="el-GR" sz="4000"/>
              <a:t/>
            </a:r>
            <a:br>
              <a:rPr lang="el-GR" altLang="el-GR" sz="4000"/>
            </a:br>
            <a:endParaRPr lang="el-GR" altLang="el-GR" sz="4000"/>
          </a:p>
        </p:txBody>
      </p:sp>
      <p:pic>
        <p:nvPicPr>
          <p:cNvPr id="135171" name="Picture 3" descr="Munich2003mastos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47850" y="1216025"/>
            <a:ext cx="8496300" cy="48704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93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363</Words>
  <Application>Microsoft Office PowerPoint</Application>
  <PresentationFormat>Widescreen</PresentationFormat>
  <Paragraphs>138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6" baseType="lpstr">
      <vt:lpstr>Arial</vt:lpstr>
      <vt:lpstr>Calibri</vt:lpstr>
      <vt:lpstr>Calibri Light</vt:lpstr>
      <vt:lpstr>Office Theme</vt:lpstr>
      <vt:lpstr>Λονδίνο Β 492. Οινοχόη του Ζωγράφου του Λυσιππίδη       Μόναχο 1560, από το Vulci</vt:lpstr>
      <vt:lpstr>Υδρία του Ζωγράφου του Δικαίου. Phoenix Art    </vt:lpstr>
      <vt:lpstr>Βαλτιμόρη 4852      Μόναχο 1561    </vt:lpstr>
      <vt:lpstr>Château Gontier. Εργαστήριο του Ζωγράφου του Κλεοφράδους            Λούβρο F 59. Αμφορέας</vt:lpstr>
      <vt:lpstr>Λούβρο G 17. Όλτος </vt:lpstr>
      <vt:lpstr>Τυρρηνικός αμφορέας. Princeton   </vt:lpstr>
      <vt:lpstr>Λονδίνο. Αμφορέας. Princeton.Tυρρηνικός αμφορέας    </vt:lpstr>
      <vt:lpstr>Οξφόρδη. Πινάκιο του Λυδού. </vt:lpstr>
      <vt:lpstr>Μόναχο 2003. Μαστός.   </vt:lpstr>
      <vt:lpstr>Λονδίνο Β 163. Ομάδα Ε       Μόναχο 8701</vt:lpstr>
      <vt:lpstr>Βοστώνη και Κίελο. Κύλικες του Ζωγράφου των Ιππέων   </vt:lpstr>
      <vt:lpstr>Μόναχο 1407            Μόναχο 1583</vt:lpstr>
      <vt:lpstr>Αμφορέας με λαιμό. Sotheby’s. 500 π.Χ. Νantes. Ζωγράφος του Αίμονος      Αγορά </vt:lpstr>
      <vt:lpstr>Ρώμη, Museo Baracco. Μαστοειδές της Ομάδας του Αίμονα.    </vt:lpstr>
      <vt:lpstr>Βατικανό, Ζωγράφος του Επήλειου  </vt:lpstr>
      <vt:lpstr>PowerPoint Presentation</vt:lpstr>
      <vt:lpstr>Ζωγράφος του Φωτός του Διός.  Παρίσι, Cab.Méd. 219</vt:lpstr>
      <vt:lpstr>PowerPoint Presentation</vt:lpstr>
      <vt:lpstr>          Ματέρα   Τάρας 81900  </vt:lpstr>
      <vt:lpstr>Σμύρνη. Κρατήρας της ομάδας των Τυρρηνικών αμφορέων    </vt:lpstr>
      <vt:lpstr>Ρώμη, ιδ. Συλλ.       Άμστερνταμ.         Τυρρηνικός αμφορέας</vt:lpstr>
      <vt:lpstr>       Malibu. Τυρρηνικός αμφορέας.            Ηρακλής και Αμαζόνες.        Vannes, πελίκη </vt:lpstr>
      <vt:lpstr>Μόναχο 1384  Μόναχο 1563</vt:lpstr>
      <vt:lpstr>Μόναχο 1564  Μόναχο 1567</vt:lpstr>
      <vt:lpstr>      Μόναχο 1711  </vt:lpstr>
      <vt:lpstr>Μόναχο 2030. Οφθαλμωτή κύλικα από το Vulci  </vt:lpstr>
      <vt:lpstr>      Κάνθαρος        Βρυξελλών. Δούρις</vt:lpstr>
      <vt:lpstr> Bologna. Πυξίδα Ψίακα</vt:lpstr>
      <vt:lpstr>Βερολίνο. Κύλικα του Όλτου</vt:lpstr>
      <vt:lpstr>PowerPoint Presentation</vt:lpstr>
      <vt:lpstr>Ρώμη. Κάτοπτρο 4ου αι.  Μάντσεστερ. Καμπανικός κρατήρας    </vt:lpstr>
      <vt:lpstr>Λήκυθος Αθηνών. Ζωγράφος της Σαπφούς. Ο Ηρακλής θυσιάζει στον Ήλιο.   </vt:lpstr>
      <vt:lpstr>PowerPoint Presentation</vt:lpstr>
      <vt:lpstr>Βερολίνο F 1919. Zωγράφος του Βατικανού G 49. Gotha 44.    </vt:lpstr>
      <vt:lpstr>Νέα Υόρκη. Λήκυθος. Ερμής και Ηρακλής.        Βοστώνη. Όλπη  </vt:lpstr>
      <vt:lpstr>Τάρας 4447  </vt:lpstr>
      <vt:lpstr>Βατικανό. Κύλικα του Δούρη   Ρόδος.    </vt:lpstr>
      <vt:lpstr>        Λονδίνο, Ζωγράφος των Επιγραφών   </vt:lpstr>
      <vt:lpstr>Χαλκιδικός αμφορέας του Ζωγράφου των Επιγραφών από το Vulci. Παρίσι, Cab. Méd. </vt:lpstr>
      <vt:lpstr>Villa Giulia 50683. Υδρία του Λυδού </vt:lpstr>
      <vt:lpstr>Ηρακλής και Γηρυόνης.  Λούβρο F 53.  Αμφορέας της Ομάδας Ε. </vt:lpstr>
      <vt:lpstr>PowerPoint Presentation</vt:lpstr>
      <vt:lpstr>Μόναχο 1379  Μόναχο 1719</vt:lpstr>
      <vt:lpstr>Δήλος. Λήκυθος. </vt:lpstr>
      <vt:lpstr>    Ολυμπία. Όχανο ασπίδας. 540 π.Χ.  </vt:lpstr>
      <vt:lpstr>Μόναχο. Κύλικα του Ευφρονίου</vt:lpstr>
      <vt:lpstr>Μόναχο. Κύλικα του Ευφρονίου </vt:lpstr>
      <vt:lpstr>Βερολίνο. Απουλικός ελικωτός κρατήρας. Λεπτομέρεια    </vt:lpstr>
      <vt:lpstr>Βατικανό 372. Αμφορέας της Ομάδας του Λεάγρου    </vt:lpstr>
      <vt:lpstr>Μόναχο 1493. Αμφορέας του Ζωγράφου του Bucci από το Vulci </vt:lpstr>
      <vt:lpstr>PowerPoint Presentation</vt:lpstr>
      <vt:lpstr>Βοστώνη 01.8025. Πινάκιο του Πασέα       Ζωγράφος του Κυνηγιού. Ρώμη,       ιδ. Συλλ. </vt:lpstr>
      <vt:lpstr>Καιρετανή υδρία. Βατικανό</vt:lpstr>
      <vt:lpstr>Νάπολη. Ζωγράφος του Κάτω Κόσμου    </vt:lpstr>
      <vt:lpstr>Βέρνη, ιδ. Συλλ. Κύλικα του Νεάρχου  Βασιλεία. Όχανον  </vt:lpstr>
      <vt:lpstr>Αθήνα 1132       Λονδίνο    </vt:lpstr>
      <vt:lpstr>Απουλικός κρατήρας Μιλάνου  </vt:lpstr>
      <vt:lpstr>Λονδίνο. Κάτοπτρο από το Vulci    Κάτοπτρο από την Βόνιτσα   </vt:lpstr>
      <vt:lpstr>Ολυμπία. Μετόπες  </vt:lpstr>
      <vt:lpstr>Άλλοτε στο Malibu και Νάπολη. Λήκυθοι  του Ασστέα   </vt:lpstr>
      <vt:lpstr>Λήκυθος από τη Σικελία. </vt:lpstr>
      <vt:lpstr>Λήκυθος. Ιδ. Συλλ.       Βουλώνη 406 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Λονδίνο Β 492. Οινοχόη του Ζωγράφου του Λυσιππίδη       Μόναχο 1560, από το Vulci</dc:title>
  <dc:creator>User</dc:creator>
  <cp:lastModifiedBy>User</cp:lastModifiedBy>
  <cp:revision>2</cp:revision>
  <dcterms:created xsi:type="dcterms:W3CDTF">2022-01-16T17:21:57Z</dcterms:created>
  <dcterms:modified xsi:type="dcterms:W3CDTF">2022-01-25T10:04:36Z</dcterms:modified>
</cp:coreProperties>
</file>