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5" r:id="rId2"/>
    <p:sldId id="256" r:id="rId3"/>
    <p:sldId id="289" r:id="rId4"/>
    <p:sldId id="260" r:id="rId5"/>
    <p:sldId id="261" r:id="rId6"/>
    <p:sldId id="257" r:id="rId7"/>
    <p:sldId id="258" r:id="rId8"/>
    <p:sldId id="262" r:id="rId9"/>
    <p:sldId id="263" r:id="rId10"/>
    <p:sldId id="264" r:id="rId11"/>
    <p:sldId id="266" r:id="rId12"/>
    <p:sldId id="265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374" r:id="rId3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4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505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951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529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888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53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319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990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69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618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771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360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988B-EE62-4D81-B931-9FC2E9C8C880}" type="datetimeFigureOut">
              <a:rPr lang="el-GR" smtClean="0"/>
              <a:t>4/5/2022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208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aqO_tgelpY" TargetMode="External"/><Relationship Id="rId2" Type="http://schemas.openxmlformats.org/officeDocument/2006/relationships/hyperlink" Target="https://www.youtube.com/watch?v=mF9jTOdUEnE&amp;list=PLVI_iGT5ZuRlew7Kp_mxKl1GoxK-v8evK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tatisticssolutions.com/free-resources/directory-of-statistical-analyses/pearsons-correlation-coefficient/table-of-critical-values-pearson-correlation/" TargetMode="External"/><Relationship Id="rId4" Type="http://schemas.openxmlformats.org/officeDocument/2006/relationships/hyperlink" Target="https://www.youtube.com/watch?v=0_HF3zAT1AQ&amp;t=16s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x_zmpAEm9o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DC61B4-13AF-49C3-BA07-09276F00A070}"/>
              </a:ext>
            </a:extLst>
          </p:cNvPr>
          <p:cNvSpPr txBox="1"/>
          <p:nvPr/>
        </p:nvSpPr>
        <p:spPr>
          <a:xfrm>
            <a:off x="2167156" y="134225"/>
            <a:ext cx="692930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Σχέση μεταξύ 2 μεταβλητών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3C96E7E-B6C9-49F0-A081-56F703D4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110" y="503557"/>
            <a:ext cx="8315325" cy="58078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ED752F-023D-4329-AB13-9079694B03A0}"/>
              </a:ext>
            </a:extLst>
          </p:cNvPr>
          <p:cNvSpPr txBox="1"/>
          <p:nvPr/>
        </p:nvSpPr>
        <p:spPr>
          <a:xfrm>
            <a:off x="3048699" y="6311426"/>
            <a:ext cx="609460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b="1" dirty="0" err="1"/>
              <a:t>Συμμεταβολή</a:t>
            </a:r>
            <a:r>
              <a:rPr lang="el-GR" b="1" dirty="0"/>
              <a:t> (ή </a:t>
            </a:r>
            <a:r>
              <a:rPr lang="el-GR" b="1" dirty="0" err="1"/>
              <a:t>παλιδρόμιση</a:t>
            </a:r>
            <a:r>
              <a:rPr lang="el-GR" b="1" dirty="0"/>
              <a:t>)  και Συσχέτιση   </a:t>
            </a:r>
          </a:p>
        </p:txBody>
      </p:sp>
    </p:spTree>
    <p:extLst>
      <p:ext uri="{BB962C8B-B14F-4D97-AF65-F5344CB8AC3E}">
        <p14:creationId xmlns:p14="http://schemas.microsoft.com/office/powerpoint/2010/main" val="3193607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780" y="578167"/>
            <a:ext cx="4905375" cy="3314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0633" y="814647"/>
            <a:ext cx="520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r=1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031" y="3892867"/>
            <a:ext cx="4714875" cy="309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2938" y="4886681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r=-1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7547957" y="474818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Π.χ</a:t>
            </a:r>
            <a:r>
              <a:rPr lang="el-GR" dirty="0"/>
              <a:t> όσο αυξάνεται η θερμοκρασία η κατανάλωση ζεστού νερού μειώνεται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5091" y="167362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Π.χ</a:t>
            </a:r>
            <a:r>
              <a:rPr lang="el-GR" dirty="0"/>
              <a:t> όσο αυξάνεται η θερμοκρασία η κατανάλωση κρύου νερού αυξάνεται </a:t>
            </a:r>
          </a:p>
        </p:txBody>
      </p:sp>
    </p:spTree>
    <p:extLst>
      <p:ext uri="{BB962C8B-B14F-4D97-AF65-F5344CB8AC3E}">
        <p14:creationId xmlns:p14="http://schemas.microsoft.com/office/powerpoint/2010/main" val="243545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1231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1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77464"/>
            <a:ext cx="11920451" cy="64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2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6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81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80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56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5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25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0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80673"/>
            <a:ext cx="9144000" cy="92008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dirty="0"/>
              <a:t>Συσχέτιση </a:t>
            </a:r>
          </a:p>
          <a:p>
            <a:r>
              <a:rPr lang="en-US" dirty="0"/>
              <a:t>Correlation  analysis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928553" y="1720735"/>
            <a:ext cx="724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1185798" y="1060885"/>
            <a:ext cx="9355015" cy="550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3200" dirty="0"/>
              <a:t>Η συσχέτιση μελετά την σχέση αναμεσά σε δυο μεταβλητές Χ , Υ που είναι ανεξάρτητες μεταξύ τους. </a:t>
            </a:r>
          </a:p>
          <a:p>
            <a:endParaRPr lang="el-GR" sz="3200" dirty="0"/>
          </a:p>
          <a:p>
            <a:r>
              <a:rPr lang="el-GR" sz="3200" dirty="0"/>
              <a:t>Π.Χ Το ύψος δυο αδελφών</a:t>
            </a:r>
            <a:endParaRPr lang="en-US" sz="3200" dirty="0"/>
          </a:p>
          <a:p>
            <a:r>
              <a:rPr lang="en-US" sz="3200" dirty="0"/>
              <a:t>        To </a:t>
            </a:r>
            <a:r>
              <a:rPr lang="el-GR" sz="3200" dirty="0"/>
              <a:t>βάρος και το ύψος</a:t>
            </a:r>
          </a:p>
          <a:p>
            <a:r>
              <a:rPr lang="el-GR" sz="3200" dirty="0"/>
              <a:t>          </a:t>
            </a:r>
          </a:p>
          <a:p>
            <a:r>
              <a:rPr lang="el-GR" sz="3200" dirty="0"/>
              <a:t>         </a:t>
            </a:r>
          </a:p>
          <a:p>
            <a:r>
              <a:rPr lang="el-GR" sz="3200" dirty="0"/>
              <a:t>Το στατιστικό που μετρά τη σχέση μεταξύ των δυο αυτών μεταβλητών ονομάζεται </a:t>
            </a:r>
            <a:r>
              <a:rPr lang="el-GR" sz="3200" b="1" u="sng" dirty="0"/>
              <a:t>συντελεστής συσχέτισης </a:t>
            </a:r>
          </a:p>
          <a:p>
            <a:r>
              <a:rPr lang="el-G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7398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7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19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92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59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8"/>
            <a:ext cx="12192000" cy="68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60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4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387"/>
            <a:ext cx="12192000" cy="668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59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84" y="0"/>
            <a:ext cx="12292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63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8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1" y="385894"/>
            <a:ext cx="11948719" cy="546123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814C7A8-A0BD-486A-9C8F-49D28F38E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538" y="5847127"/>
            <a:ext cx="8543925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3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95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89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67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93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6A104E7-88AE-4970-BFC7-4B942854A676}"/>
              </a:ext>
            </a:extLst>
          </p:cNvPr>
          <p:cNvSpPr/>
          <p:nvPr/>
        </p:nvSpPr>
        <p:spPr>
          <a:xfrm>
            <a:off x="796954" y="840807"/>
            <a:ext cx="10528184" cy="166199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800" b="1" i="1" u="sng" dirty="0">
                <a:hlinkClick r:id="rId2"/>
              </a:rPr>
              <a:t>ΑΓΓΛΙΚΟ </a:t>
            </a:r>
          </a:p>
          <a:p>
            <a:r>
              <a:rPr lang="en-US" sz="2800" b="1" i="1" u="sng" dirty="0">
                <a:hlinkClick r:id="rId2"/>
              </a:rPr>
              <a:t>Play list </a:t>
            </a:r>
            <a:r>
              <a:rPr lang="el-GR" sz="2800" b="1" i="1" u="sng" dirty="0">
                <a:hlinkClick r:id="rId2"/>
              </a:rPr>
              <a:t>με 8 παρουσιάσεις για την συσχέτιση </a:t>
            </a:r>
          </a:p>
          <a:p>
            <a:endParaRPr lang="en-US" sz="2800" b="1" i="1" u="sng" dirty="0">
              <a:hlinkClick r:id="rId2"/>
            </a:endParaRPr>
          </a:p>
          <a:p>
            <a:r>
              <a:rPr lang="en-US" dirty="0">
                <a:hlinkClick r:id="rId2"/>
              </a:rPr>
              <a:t>https://www.youtube.com/watch?v=mF9jTOdUEnE&amp;list=PLVI_iGT5ZuRlew7Kp_mxKl1GoxK-v8evK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8AF94-62F8-49D8-BAA1-52547648936E}"/>
              </a:ext>
            </a:extLst>
          </p:cNvPr>
          <p:cNvSpPr txBox="1"/>
          <p:nvPr/>
        </p:nvSpPr>
        <p:spPr>
          <a:xfrm>
            <a:off x="872454" y="3347207"/>
            <a:ext cx="10335238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highlight>
                  <a:srgbClr val="FFFF00"/>
                </a:highlight>
              </a:rPr>
              <a:t>Ελληνικό Συσχέτιση </a:t>
            </a:r>
            <a:r>
              <a:rPr lang="en-US" b="1" dirty="0">
                <a:highlight>
                  <a:srgbClr val="FFFF00"/>
                </a:highlight>
              </a:rPr>
              <a:t>Pearson</a:t>
            </a:r>
            <a:endParaRPr lang="el-GR" b="1" dirty="0">
              <a:highlight>
                <a:srgbClr val="FFFF00"/>
              </a:highlight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https://www.youtube.com/watch?v=6aqO_tgelpY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n-US" dirty="0"/>
              <a:t>SPSS) </a:t>
            </a:r>
          </a:p>
          <a:p>
            <a:r>
              <a:rPr lang="en-US" dirty="0">
                <a:hlinkClick r:id="rId4"/>
              </a:rPr>
              <a:t>https://www.youtube.com/watch?v=0_HF3zAT1AQ&amp;t=16s</a:t>
            </a:r>
            <a:r>
              <a:rPr lang="en-US" dirty="0"/>
              <a:t> (EXCEL)  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7B224-02C5-4CFE-B1BD-16CC1F85A4EE}"/>
              </a:ext>
            </a:extLst>
          </p:cNvPr>
          <p:cNvSpPr txBox="1"/>
          <p:nvPr/>
        </p:nvSpPr>
        <p:spPr>
          <a:xfrm>
            <a:off x="872454" y="5068777"/>
            <a:ext cx="9561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rgbClr val="4C5F6F"/>
                </a:solidFill>
                <a:effectLst/>
                <a:latin typeface="Roboto" panose="02000000000000000000" pitchFamily="2" charset="0"/>
              </a:rPr>
              <a:t>Πίνακας κρίσιμων τιμών </a:t>
            </a:r>
            <a:r>
              <a:rPr lang="en-US" b="1" dirty="0">
                <a:solidFill>
                  <a:srgbClr val="4C5F6F"/>
                </a:solidFill>
                <a:latin typeface="Roboto" panose="02000000000000000000" pitchFamily="2" charset="0"/>
              </a:rPr>
              <a:t>r</a:t>
            </a:r>
          </a:p>
          <a:p>
            <a:r>
              <a:rPr lang="en-US" b="1" i="0" dirty="0">
                <a:solidFill>
                  <a:srgbClr val="4C5F6F"/>
                </a:solidFill>
                <a:effectLst/>
                <a:latin typeface="Roboto" panose="02000000000000000000" pitchFamily="2" charset="0"/>
              </a:rPr>
              <a:t>Table of Critical Values: Pearson Correlation</a:t>
            </a:r>
          </a:p>
          <a:p>
            <a:r>
              <a:rPr lang="el-GR" dirty="0">
                <a:hlinkClick r:id="rId5"/>
              </a:rPr>
              <a:t>https://www.statisticssolutions.com/free-resources/directory-of-statistical-analyses/pearsons-correlation-coefficient/table-of-critical-values-pearson-correlation/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735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0686" y="1862356"/>
            <a:ext cx="90043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Normality test for Skewness &amp; </a:t>
            </a:r>
            <a:r>
              <a:rPr lang="en-US" sz="2800" dirty="0" err="1">
                <a:solidFill>
                  <a:srgbClr val="FF0000"/>
                </a:solidFill>
              </a:rPr>
              <a:t>Kyrtosis</a:t>
            </a:r>
            <a:endParaRPr lang="el-GR" sz="2800" dirty="0">
              <a:solidFill>
                <a:srgbClr val="FF0000"/>
              </a:solidFill>
            </a:endParaRPr>
          </a:p>
          <a:p>
            <a:r>
              <a:rPr lang="en-US" sz="2800" dirty="0"/>
              <a:t> </a:t>
            </a:r>
            <a:r>
              <a:rPr lang="el-GR" sz="2800" dirty="0"/>
              <a:t>Για να είναι κανονική η κατανομή </a:t>
            </a:r>
          </a:p>
          <a:p>
            <a:r>
              <a:rPr lang="el-GR" sz="2800" dirty="0"/>
              <a:t>1. </a:t>
            </a:r>
            <a:r>
              <a:rPr lang="en-US" sz="2800" dirty="0"/>
              <a:t>Skewness </a:t>
            </a:r>
            <a:r>
              <a:rPr lang="el-GR" sz="2800" dirty="0"/>
              <a:t>να </a:t>
            </a:r>
            <a:r>
              <a:rPr lang="el-GR" sz="2800" dirty="0" err="1"/>
              <a:t>περνει</a:t>
            </a:r>
            <a:r>
              <a:rPr lang="el-GR" sz="2800" dirty="0"/>
              <a:t> τιμές (από -1 </a:t>
            </a:r>
            <a:r>
              <a:rPr lang="el-GR" sz="2800" dirty="0" err="1"/>
              <a:t>εως</a:t>
            </a:r>
            <a:r>
              <a:rPr lang="el-GR" sz="2800" dirty="0"/>
              <a:t> +1) </a:t>
            </a:r>
          </a:p>
          <a:p>
            <a:r>
              <a:rPr lang="el-GR" sz="2800" dirty="0"/>
              <a:t>     </a:t>
            </a:r>
            <a:r>
              <a:rPr lang="en-US" sz="2800" dirty="0" err="1"/>
              <a:t>Kyrtosis</a:t>
            </a:r>
            <a:r>
              <a:rPr lang="en-US" sz="2800" dirty="0"/>
              <a:t> </a:t>
            </a:r>
            <a:r>
              <a:rPr lang="el-GR" sz="2800" dirty="0"/>
              <a:t>να παίρνει τιμές (από -2 </a:t>
            </a:r>
            <a:r>
              <a:rPr lang="el-GR" sz="2800" dirty="0" err="1"/>
              <a:t>εως</a:t>
            </a:r>
            <a:r>
              <a:rPr lang="el-GR" sz="2800" dirty="0"/>
              <a:t> +2+) </a:t>
            </a:r>
          </a:p>
          <a:p>
            <a:pPr algn="ctr"/>
            <a:r>
              <a:rPr lang="el-GR" sz="2800" dirty="0"/>
              <a:t>Ή </a:t>
            </a:r>
          </a:p>
          <a:p>
            <a:r>
              <a:rPr lang="el-GR" sz="2800" dirty="0"/>
              <a:t>2. Επίσης όταν τιμές διαιρεθούν με την τυπική     απόκλιση να είναι από -1,96 </a:t>
            </a:r>
            <a:r>
              <a:rPr lang="el-GR" sz="2800" dirty="0" err="1"/>
              <a:t>εώς</a:t>
            </a:r>
            <a:r>
              <a:rPr lang="el-GR" sz="2800" dirty="0"/>
              <a:t> +1,96</a:t>
            </a:r>
          </a:p>
          <a:p>
            <a:r>
              <a:rPr lang="el-GR" sz="2800" dirty="0"/>
              <a:t>3. Στο </a:t>
            </a:r>
            <a:r>
              <a:rPr lang="en-US" sz="2800" dirty="0" err="1"/>
              <a:t>spss</a:t>
            </a:r>
            <a:r>
              <a:rPr lang="en-US" sz="2800" dirty="0"/>
              <a:t> </a:t>
            </a:r>
            <a:r>
              <a:rPr lang="el-GR" sz="2800" dirty="0"/>
              <a:t>το τεστ </a:t>
            </a:r>
            <a:r>
              <a:rPr lang="en-US" sz="2800" dirty="0" err="1"/>
              <a:t>Sapiro-wilk</a:t>
            </a:r>
            <a:r>
              <a:rPr lang="en-US" sz="2800" dirty="0"/>
              <a:t> </a:t>
            </a:r>
            <a:r>
              <a:rPr lang="el-GR" sz="2800" dirty="0"/>
              <a:t>να</a:t>
            </a:r>
            <a:r>
              <a:rPr lang="en-US" sz="2800" dirty="0"/>
              <a:t> </a:t>
            </a:r>
            <a:r>
              <a:rPr lang="el-GR" sz="2800" dirty="0"/>
              <a:t>μην είναι στατιστικής σημαντικό </a:t>
            </a:r>
            <a:r>
              <a:rPr lang="el-GR" sz="2800" dirty="0" err="1"/>
              <a:t>δλδ</a:t>
            </a:r>
            <a:r>
              <a:rPr lang="el-GR" sz="2800" dirty="0"/>
              <a:t> να μην είναι </a:t>
            </a:r>
            <a:r>
              <a:rPr lang="en-US" sz="2800" dirty="0"/>
              <a:t>sign</a:t>
            </a:r>
            <a:r>
              <a:rPr lang="el-GR" sz="2800" dirty="0"/>
              <a:t>.≤0,05 </a:t>
            </a:r>
          </a:p>
          <a:p>
            <a:endParaRPr lang="el-GR" sz="2800" dirty="0"/>
          </a:p>
          <a:p>
            <a:endParaRPr lang="el-GR" sz="2800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D573A23-9FB6-4381-82C9-1EE23B1C54CE}"/>
              </a:ext>
            </a:extLst>
          </p:cNvPr>
          <p:cNvSpPr/>
          <p:nvPr/>
        </p:nvSpPr>
        <p:spPr>
          <a:xfrm>
            <a:off x="1040234" y="163552"/>
            <a:ext cx="9353725" cy="12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rgbClr val="FF0000"/>
                </a:solidFill>
              </a:rPr>
              <a:t>Υπενθύμιση</a:t>
            </a:r>
            <a:r>
              <a:rPr lang="el-GR" dirty="0"/>
              <a:t> </a:t>
            </a:r>
          </a:p>
          <a:p>
            <a:r>
              <a:rPr lang="el-GR" dirty="0"/>
              <a:t>Για έλεγχο της Κανονικότητας </a:t>
            </a:r>
            <a:r>
              <a:rPr lang="en-US" dirty="0"/>
              <a:t>Normality test </a:t>
            </a:r>
            <a:r>
              <a:rPr lang="el-GR" dirty="0" err="1"/>
              <a:t>καλο</a:t>
            </a:r>
            <a:r>
              <a:rPr lang="el-GR" dirty="0"/>
              <a:t> είναι να δείτε και αυτό: </a:t>
            </a:r>
          </a:p>
          <a:p>
            <a:r>
              <a:rPr lang="en-US" dirty="0">
                <a:hlinkClick r:id="rId2"/>
              </a:rPr>
              <a:t>https://www.youtube.com/watch?v=Jx_zmpAEm9o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2526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948" y="1030778"/>
            <a:ext cx="1023296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Συσχέτιση = σχέση ανάμεσα σε δυο ανεξάρτητες μεταβλητές</a:t>
            </a:r>
          </a:p>
          <a:p>
            <a:r>
              <a:rPr lang="el-GR" dirty="0" err="1"/>
              <a:t>Συνμεταβολή</a:t>
            </a:r>
            <a:r>
              <a:rPr lang="el-GR" dirty="0"/>
              <a:t> = σχέση ανάμεσα σε ανεξάρτητη μεταβλητή (</a:t>
            </a:r>
            <a:r>
              <a:rPr lang="en-US" dirty="0"/>
              <a:t>predictor) </a:t>
            </a:r>
            <a:r>
              <a:rPr lang="el-GR" dirty="0"/>
              <a:t>και εξαρτημένη (</a:t>
            </a:r>
            <a:r>
              <a:rPr lang="en-US" dirty="0"/>
              <a:t>predicted) </a:t>
            </a:r>
            <a:r>
              <a:rPr lang="el-GR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8726" y="133004"/>
            <a:ext cx="817297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Διαφορά συσχέτισης με </a:t>
            </a:r>
            <a:r>
              <a:rPr lang="el-GR" sz="3200" dirty="0" err="1"/>
              <a:t>συνμεταβολή</a:t>
            </a:r>
            <a:r>
              <a:rPr lang="el-GR" sz="32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948" y="1990108"/>
            <a:ext cx="113468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Τί </a:t>
            </a:r>
            <a:r>
              <a:rPr lang="el-GR" sz="2000" b="1" dirty="0" err="1">
                <a:solidFill>
                  <a:srgbClr val="FF0000"/>
                </a:solidFill>
              </a:rPr>
              <a:t>μαθαμε</a:t>
            </a:r>
            <a:r>
              <a:rPr lang="el-GR" sz="2000" b="1" dirty="0">
                <a:solidFill>
                  <a:srgbClr val="FF0000"/>
                </a:solidFill>
              </a:rPr>
              <a:t>; </a:t>
            </a:r>
          </a:p>
          <a:p>
            <a:r>
              <a:rPr lang="el-GR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Τυπική απόκλιση : </a:t>
            </a:r>
            <a:r>
              <a:rPr lang="el-GR" dirty="0"/>
              <a:t>Είναι ο βαθμός που μια μεταβλητή αποκλίνει από τον μέσο όρο</a:t>
            </a:r>
          </a:p>
          <a:p>
            <a:endParaRPr lang="el-GR" dirty="0"/>
          </a:p>
          <a:p>
            <a:r>
              <a:rPr lang="el-GR" dirty="0"/>
              <a:t>Τα παραπάνω είναι στατιστικά διασποράς και αναφέρονται σε μια μεταβλητή </a:t>
            </a:r>
          </a:p>
          <a:p>
            <a:endParaRPr lang="el-GR" dirty="0"/>
          </a:p>
          <a:p>
            <a:r>
              <a:rPr lang="el-GR" dirty="0"/>
              <a:t>Για να βρούμε την σχέση </a:t>
            </a:r>
            <a:r>
              <a:rPr lang="el-GR" dirty="0" err="1"/>
              <a:t>αναμεσα</a:t>
            </a:r>
            <a:r>
              <a:rPr lang="el-GR" dirty="0"/>
              <a:t> σε δυο μεταβλητές θα πρέπει να ξέρουμε τη: </a:t>
            </a:r>
          </a:p>
          <a:p>
            <a:r>
              <a:rPr lang="el-GR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Συνμεταβολή</a:t>
            </a:r>
            <a:r>
              <a:rPr lang="el-GR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(Covariance): </a:t>
            </a:r>
            <a:r>
              <a:rPr lang="el-GR" dirty="0"/>
              <a:t>Είναι ο βαθμός που δύο μεταβλητές αποκλίνουν από τους αντίστοιχους Μ.Ο.  </a:t>
            </a:r>
          </a:p>
          <a:p>
            <a:endParaRPr lang="el-GR" dirty="0"/>
          </a:p>
          <a:p>
            <a:r>
              <a:rPr lang="el-GR" dirty="0"/>
              <a:t>Και η σχέση αναμεσά στις δυο μεταβλητές ονομάζεται: </a:t>
            </a:r>
          </a:p>
          <a:p>
            <a:r>
              <a:rPr lang="el-GR" sz="2000" b="1" dirty="0">
                <a:solidFill>
                  <a:srgbClr val="FF0000"/>
                </a:solidFill>
              </a:rPr>
              <a:t>Συσχέτιση </a:t>
            </a:r>
            <a:r>
              <a:rPr lang="en-US" sz="2000" b="1" dirty="0">
                <a:solidFill>
                  <a:srgbClr val="FF0000"/>
                </a:solidFill>
              </a:rPr>
              <a:t>Correlation</a:t>
            </a:r>
            <a:r>
              <a:rPr lang="el-GR" sz="2000" b="1" dirty="0">
                <a:solidFill>
                  <a:srgbClr val="FF0000"/>
                </a:solidFill>
              </a:rPr>
              <a:t>: </a:t>
            </a:r>
            <a:r>
              <a:rPr lang="el-GR" dirty="0"/>
              <a:t>Εάν η </a:t>
            </a:r>
            <a:r>
              <a:rPr lang="el-GR" dirty="0" err="1"/>
              <a:t>συνμεταβολή</a:t>
            </a:r>
            <a:r>
              <a:rPr lang="el-GR" dirty="0"/>
              <a:t> των δύο μεταβλητών διαιρεθούν με τις τυπικές τους αποκλίσεις (τυποποίηση)  </a:t>
            </a:r>
            <a:endParaRPr lang="en-US" dirty="0"/>
          </a:p>
          <a:p>
            <a:endParaRPr lang="en-US" dirty="0"/>
          </a:p>
          <a:p>
            <a:pPr algn="ctr"/>
            <a:r>
              <a:rPr lang="el-GR" sz="1400" dirty="0"/>
              <a:t>Άρα </a:t>
            </a:r>
          </a:p>
          <a:p>
            <a:pPr algn="ctr"/>
            <a:endParaRPr lang="el-GR" sz="2800" dirty="0">
              <a:highlight>
                <a:srgbClr val="00FFFF"/>
              </a:highlight>
            </a:endParaRPr>
          </a:p>
          <a:p>
            <a:pPr algn="ctr"/>
            <a:r>
              <a:rPr lang="el-GR" sz="2800" dirty="0">
                <a:highlight>
                  <a:srgbClr val="00FFFF"/>
                </a:highlight>
              </a:rPr>
              <a:t>Συσχέτιση = </a:t>
            </a:r>
            <a:r>
              <a:rPr lang="el-GR" sz="2800" dirty="0" err="1">
                <a:highlight>
                  <a:srgbClr val="00FFFF"/>
                </a:highlight>
              </a:rPr>
              <a:t>Συνμεταβολή</a:t>
            </a:r>
            <a:r>
              <a:rPr lang="el-GR" sz="2800" dirty="0">
                <a:highlight>
                  <a:srgbClr val="00FFFF"/>
                </a:highlight>
              </a:rPr>
              <a:t> / Τυπική απόκλιση </a:t>
            </a:r>
          </a:p>
        </p:txBody>
      </p:sp>
    </p:spTree>
    <p:extLst>
      <p:ext uri="{BB962C8B-B14F-4D97-AF65-F5344CB8AC3E}">
        <p14:creationId xmlns:p14="http://schemas.microsoft.com/office/powerpoint/2010/main" val="3208148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7758" y="166667"/>
            <a:ext cx="833766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600" dirty="0"/>
              <a:t>Συσχέτιση # Αιτιότητα</a:t>
            </a:r>
          </a:p>
          <a:p>
            <a:pPr algn="ctr"/>
            <a:r>
              <a:rPr lang="el-GR" sz="3600" dirty="0"/>
              <a:t>Η ΣΥΣΧΈΤΙΣΗ ΔΕΝ ΥΠΟΝΟΕΙ ΑΙΤΗΟΤΗΤΑ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8597" y="1537854"/>
            <a:ext cx="359109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Experimental group 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91992" y="1537854"/>
            <a:ext cx="367422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Control group 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5" name="Αριστερό-δεξί βέλος 4"/>
          <p:cNvSpPr/>
          <p:nvPr/>
        </p:nvSpPr>
        <p:spPr>
          <a:xfrm>
            <a:off x="4946073" y="1679171"/>
            <a:ext cx="1321723" cy="4156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656705" y="2468880"/>
            <a:ext cx="103576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Experimental design: </a:t>
            </a:r>
            <a:r>
              <a:rPr lang="el-GR" dirty="0"/>
              <a:t>ο ερευνητής μεταχειρίζεται την χ μεταβλητή (</a:t>
            </a:r>
            <a:r>
              <a:rPr lang="el-GR" dirty="0" err="1"/>
              <a:t>ανεξαρτητη</a:t>
            </a:r>
            <a:r>
              <a:rPr lang="el-GR" dirty="0"/>
              <a:t>) και παρατηρεί πως μεταβάλλεται η </a:t>
            </a:r>
            <a:r>
              <a:rPr lang="en-US" dirty="0"/>
              <a:t>y </a:t>
            </a:r>
            <a:r>
              <a:rPr lang="el-GR" dirty="0"/>
              <a:t>μεταβλητή (εξαρτημένη)</a:t>
            </a:r>
          </a:p>
          <a:p>
            <a:endParaRPr lang="el-GR" dirty="0"/>
          </a:p>
          <a:p>
            <a:r>
              <a:rPr lang="en-US" b="1" dirty="0"/>
              <a:t>Correlation design: </a:t>
            </a:r>
            <a:r>
              <a:rPr lang="el-GR" dirty="0"/>
              <a:t>οι μεταβλητές είναι ανεξάρτητες μεταξύ τους</a:t>
            </a:r>
          </a:p>
          <a:p>
            <a:endParaRPr lang="el-GR" dirty="0"/>
          </a:p>
          <a:p>
            <a:r>
              <a:rPr lang="el-GR" dirty="0" err="1"/>
              <a:t>Π.χ</a:t>
            </a:r>
            <a:r>
              <a:rPr lang="el-GR" dirty="0"/>
              <a:t> Επίπεδα λίπανσης και απόδοση (</a:t>
            </a:r>
            <a:r>
              <a:rPr lang="el-GR" dirty="0" err="1"/>
              <a:t>παλληνδρόμιση</a:t>
            </a:r>
            <a:r>
              <a:rPr lang="el-GR" dirty="0"/>
              <a:t>) </a:t>
            </a:r>
          </a:p>
          <a:p>
            <a:r>
              <a:rPr lang="el-GR" dirty="0"/>
              <a:t>       Απόδοση και ύψος φυτού (συσχέτιση) </a:t>
            </a:r>
          </a:p>
          <a:p>
            <a:endParaRPr lang="el-GR" dirty="0"/>
          </a:p>
          <a:p>
            <a:r>
              <a:rPr lang="el-GR" dirty="0"/>
              <a:t>       Επίπεδο άρδευσης και απόδοση (</a:t>
            </a:r>
            <a:r>
              <a:rPr lang="el-GR" dirty="0" err="1"/>
              <a:t>παλληνδρόμιση</a:t>
            </a:r>
            <a:r>
              <a:rPr lang="el-GR" dirty="0"/>
              <a:t>) </a:t>
            </a:r>
          </a:p>
          <a:p>
            <a:r>
              <a:rPr lang="el-GR" b="1" dirty="0"/>
              <a:t>       </a:t>
            </a:r>
            <a:r>
              <a:rPr lang="el-GR" dirty="0"/>
              <a:t>Περιεκτικότητα φύλλων σε νερό και απόδοση (συσχέτιση)  </a:t>
            </a:r>
            <a:endParaRPr lang="el-G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2509" y="5444837"/>
            <a:ext cx="1166275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Η συσχέτιση δεν υπονοεί την αιτία της σχέσης </a:t>
            </a:r>
            <a:r>
              <a:rPr lang="en-US" dirty="0"/>
              <a:t>cause and effect </a:t>
            </a:r>
          </a:p>
          <a:p>
            <a:r>
              <a:rPr lang="en-US" dirty="0"/>
              <a:t>Spurious correlation: </a:t>
            </a:r>
            <a:r>
              <a:rPr lang="el-GR" dirty="0"/>
              <a:t>ψευδής συσχέτιση (μια τυχαία συσχέτιση που δεν ισχύει) </a:t>
            </a:r>
            <a:endParaRPr lang="en-US" dirty="0"/>
          </a:p>
          <a:p>
            <a:r>
              <a:rPr lang="en-US" dirty="0"/>
              <a:t>Autocorrelation </a:t>
            </a:r>
            <a:r>
              <a:rPr lang="el-GR" dirty="0"/>
              <a:t>: </a:t>
            </a:r>
            <a:r>
              <a:rPr lang="el-GR" dirty="0" err="1"/>
              <a:t>αυτόσυσχέτιση</a:t>
            </a:r>
            <a:r>
              <a:rPr lang="el-GR" dirty="0"/>
              <a:t>  ( ο αριθμός των σπόρων σε στάχυ σιταριού συσχετίζεται με το βάρος του </a:t>
            </a:r>
            <a:r>
              <a:rPr lang="el-GR" dirty="0" err="1"/>
              <a:t>σταχεως</a:t>
            </a:r>
            <a:r>
              <a:rPr lang="el-GR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04869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45" y="224444"/>
            <a:ext cx="1176251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Scatter  plot </a:t>
            </a:r>
            <a:r>
              <a:rPr lang="el-GR" sz="2800" dirty="0"/>
              <a:t>Διάγραμμα Διασποράς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11" y="897776"/>
            <a:ext cx="3333404" cy="149628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888" y="2587347"/>
            <a:ext cx="7946447" cy="3954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5941" y="3339546"/>
            <a:ext cx="188699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7 </a:t>
            </a:r>
            <a:r>
              <a:rPr lang="en-US" dirty="0" err="1"/>
              <a:t>Datapoints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5286895" y="1130531"/>
            <a:ext cx="67665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Πως θα εμφανίσουμε την συσχέτιση μεταξύ των δυο μεταβλητών 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6407" y="6480355"/>
            <a:ext cx="634261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Χ </a:t>
            </a:r>
            <a:r>
              <a:rPr lang="en-US" dirty="0"/>
              <a:t>predictor 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9250" y="4147871"/>
            <a:ext cx="387694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</a:t>
            </a:r>
            <a:r>
              <a:rPr lang="el-GR" dirty="0"/>
              <a:t> </a:t>
            </a:r>
            <a:r>
              <a:rPr lang="en-US" dirty="0"/>
              <a:t>predicted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126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09" y="1061951"/>
            <a:ext cx="6840855" cy="3626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945" y="224444"/>
            <a:ext cx="1176251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Correlational Scatterplot </a:t>
            </a:r>
            <a:r>
              <a:rPr lang="el-GR" sz="2800" dirty="0"/>
              <a:t>Διάγραμμα </a:t>
            </a: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91" y="3823855"/>
            <a:ext cx="5902036" cy="290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9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88" y="0"/>
            <a:ext cx="10523912" cy="5153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1672" y="4769170"/>
            <a:ext cx="2410691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r= - 0,21</a:t>
            </a:r>
            <a:endParaRPr lang="el-GR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092334" y="5627717"/>
            <a:ext cx="586878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Εξήγηση </a:t>
            </a:r>
          </a:p>
          <a:p>
            <a:pPr marL="285750" indent="-285750">
              <a:buFontTx/>
              <a:buChar char="-"/>
            </a:pPr>
            <a:r>
              <a:rPr lang="en-US" dirty="0"/>
              <a:t>= </a:t>
            </a:r>
            <a:r>
              <a:rPr lang="el-GR" dirty="0"/>
              <a:t>αρνητική κατεύθυνση</a:t>
            </a:r>
          </a:p>
          <a:p>
            <a:pPr marL="285750" indent="-285750">
              <a:buFontTx/>
              <a:buChar char="-"/>
            </a:pPr>
            <a:r>
              <a:rPr lang="el-GR" dirty="0"/>
              <a:t> 0,21= δύναμη συσχέτισης </a:t>
            </a:r>
          </a:p>
        </p:txBody>
      </p:sp>
    </p:spTree>
    <p:extLst>
      <p:ext uri="{BB962C8B-B14F-4D97-AF65-F5344CB8AC3E}">
        <p14:creationId xmlns:p14="http://schemas.microsoft.com/office/powerpoint/2010/main" val="204830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98" y="315884"/>
            <a:ext cx="10258426" cy="477150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47" y="4842461"/>
            <a:ext cx="9892145" cy="15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1739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578</Words>
  <Application>Microsoft Office PowerPoint</Application>
  <PresentationFormat>Ευρεία οθόνη</PresentationFormat>
  <Paragraphs>79</Paragraphs>
  <Slides>35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Roboto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</dc:creator>
  <cp:lastModifiedBy>user</cp:lastModifiedBy>
  <cp:revision>38</cp:revision>
  <dcterms:created xsi:type="dcterms:W3CDTF">2020-03-05T20:18:52Z</dcterms:created>
  <dcterms:modified xsi:type="dcterms:W3CDTF">2022-05-04T09:58:55Z</dcterms:modified>
</cp:coreProperties>
</file>