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4" r:id="rId31"/>
    <p:sldId id="285" r:id="rId32"/>
    <p:sldId id="287" r:id="rId33"/>
    <p:sldId id="350" r:id="rId34"/>
    <p:sldId id="351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31" r:id="rId77"/>
    <p:sldId id="332" r:id="rId78"/>
    <p:sldId id="333" r:id="rId79"/>
    <p:sldId id="330" r:id="rId80"/>
    <p:sldId id="352" r:id="rId81"/>
    <p:sldId id="329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4C02D-EB69-4EDC-A6D5-0F397B7F41DD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25F8E-1601-4D7C-AC0E-443FF03A188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48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pPr lvl="0"/>
            <a:r>
              <a:rPr lang="el-GR" altLang="el-GR" noProof="0"/>
              <a:t>Στυλ κύριου τίτλου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l-GR" altLang="el-GR" noProof="0"/>
              <a:t>Στυλ κύριου υπότιτλου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F2919C-0589-4E10-A2E8-EFBB9BB50C1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14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2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13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20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34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358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09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221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56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151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 επίπεδο</a:t>
            </a:r>
          </a:p>
          <a:p>
            <a:pPr lvl="2"/>
            <a:r>
              <a:rPr lang="el-GR" altLang="el-GR"/>
              <a:t>Τρίτο επίπεδο</a:t>
            </a:r>
          </a:p>
          <a:p>
            <a:pPr lvl="3"/>
            <a:r>
              <a:rPr lang="el-GR" altLang="el-GR"/>
              <a:t>Τέταρτο επίπεδο</a:t>
            </a:r>
          </a:p>
          <a:p>
            <a:pPr lvl="4"/>
            <a:r>
              <a:rPr lang="el-GR" altLang="el-GR"/>
              <a:t>Πέμπτο επίπεδο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F4F2919C-0589-4E10-A2E8-EFBB9BB50C13}" type="datetimeFigureOut">
              <a:rPr lang="el-GR" smtClean="0"/>
              <a:pPr/>
              <a:t>24/5/2023</a:t>
            </a:fld>
            <a:endParaRPr lang="el-G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l-G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sz="quarter"/>
          </p:nvPr>
        </p:nvSpPr>
        <p:spPr>
          <a:xfrm>
            <a:off x="0" y="476672"/>
            <a:ext cx="9144000" cy="1944216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 err="1">
                <a:solidFill>
                  <a:srgbClr val="FFFF00"/>
                </a:solidFill>
              </a:rPr>
              <a:t>Λιμνολογία</a:t>
            </a:r>
            <a:r>
              <a:rPr lang="el-GR" dirty="0">
                <a:solidFill>
                  <a:srgbClr val="FFFF00"/>
                </a:solidFill>
              </a:rPr>
              <a:t>:</a:t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Έκτο </a:t>
            </a:r>
            <a:r>
              <a:rPr lang="el-GR" dirty="0">
                <a:solidFill>
                  <a:srgbClr val="FFFF00"/>
                </a:solidFill>
              </a:rPr>
              <a:t>Μάθημα </a:t>
            </a:r>
            <a:br>
              <a:rPr lang="el-GR" dirty="0">
                <a:solidFill>
                  <a:srgbClr val="FFFF00"/>
                </a:solidFill>
              </a:rPr>
            </a:b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sz="quarter" idx="1"/>
          </p:nvPr>
        </p:nvSpPr>
        <p:spPr>
          <a:xfrm>
            <a:off x="0" y="2492896"/>
            <a:ext cx="9108504" cy="4365104"/>
          </a:xfrm>
        </p:spPr>
        <p:txBody>
          <a:bodyPr/>
          <a:lstStyle/>
          <a:p>
            <a:endParaRPr lang="el-GR" dirty="0">
              <a:solidFill>
                <a:srgbClr val="FFC000"/>
              </a:solidFill>
            </a:endParaRPr>
          </a:p>
          <a:p>
            <a:r>
              <a:rPr lang="el-GR" sz="4400" dirty="0"/>
              <a:t>Δημοσθένης Α. Χατζηλέλεκας</a:t>
            </a:r>
          </a:p>
          <a:p>
            <a:r>
              <a:rPr lang="el-GR" sz="4400" dirty="0">
                <a:solidFill>
                  <a:schemeClr val="tx1"/>
                </a:solidFill>
              </a:rPr>
              <a:t>Σύμβουλος Εκπαίδευσης ΠΕ-70</a:t>
            </a:r>
          </a:p>
          <a:p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3698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Όπου υπάρχουν βουνά κοντά στη θάλασσα,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όπως </a:t>
            </a:r>
            <a:r>
              <a:rPr lang="el-GR" sz="4400" dirty="0"/>
              <a:t>σε πολλές περιοχές της Νορβηγίας και του Δ. Καναδά,</a:t>
            </a:r>
          </a:p>
        </p:txBody>
      </p:sp>
    </p:spTree>
    <p:extLst>
      <p:ext uri="{BB962C8B-B14F-4D97-AF65-F5344CB8AC3E}">
        <p14:creationId xmlns:p14="http://schemas.microsoft.com/office/powerpoint/2010/main" val="385529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φιόρδ λίμνες μπορούν να σχηματιστούν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μέσα </a:t>
            </a:r>
            <a:r>
              <a:rPr lang="el-GR" sz="4400" dirty="0"/>
              <a:t>σε στενές βαθιές λεκάνες σε </a:t>
            </a:r>
            <a:r>
              <a:rPr lang="el-GR" sz="4400" dirty="0" err="1"/>
              <a:t>παγετωνικά</a:t>
            </a:r>
            <a:r>
              <a:rPr lang="el-GR" sz="4400" dirty="0"/>
              <a:t> </a:t>
            </a:r>
            <a:r>
              <a:rPr lang="el-GR" sz="4400" dirty="0" err="1"/>
              <a:t>εκβαθυσμένες</a:t>
            </a:r>
            <a:r>
              <a:rPr lang="el-GR" sz="4400" dirty="0"/>
              <a:t> κοιλάδες.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048890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Λίμνες φιόρδ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hardangerfj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8488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12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Τα φιόρδ σχηματίστηκαν από την διάβρωση του εδάφους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κατά </a:t>
            </a:r>
            <a:r>
              <a:rPr lang="el-GR" sz="4400" dirty="0"/>
              <a:t>την υποχώρηση των μεγάλων παγετώνων πριν από δέκα χιλιάδες χρόνια.</a:t>
            </a:r>
          </a:p>
        </p:txBody>
      </p:sp>
    </p:spTree>
    <p:extLst>
      <p:ext uri="{BB962C8B-B14F-4D97-AF65-F5344CB8AC3E}">
        <p14:creationId xmlns:p14="http://schemas.microsoft.com/office/powerpoint/2010/main" val="1831591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θάλασσα που κατέκλυσε τις βαθιές αυτές εσοχές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και </a:t>
            </a:r>
            <a:r>
              <a:rPr lang="el-GR" sz="4400" dirty="0"/>
              <a:t>κοιλάδες, σε πολλά σημεία εισχωρεί έως και 200 χιλιόμετρα μέσα στην ξηρά.</a:t>
            </a:r>
          </a:p>
        </p:txBody>
      </p:sp>
    </p:spTree>
    <p:extLst>
      <p:ext uri="{BB962C8B-B14F-4D97-AF65-F5344CB8AC3E}">
        <p14:creationId xmlns:p14="http://schemas.microsoft.com/office/powerpoint/2010/main" val="806083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βάθος των φιόρδ φθάνει ακόμη και τα 1350 μέτρα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και </a:t>
            </a:r>
            <a:r>
              <a:rPr lang="el-GR" sz="4400" dirty="0"/>
              <a:t>ξεπερνά ως επί το πλείστον το βάθος της ανοιχτής θάλασσας με την οποία επικοινωνούν.</a:t>
            </a:r>
          </a:p>
        </p:txBody>
      </p:sp>
    </p:spTree>
    <p:extLst>
      <p:ext uri="{BB962C8B-B14F-4D97-AF65-F5344CB8AC3E}">
        <p14:creationId xmlns:p14="http://schemas.microsoft.com/office/powerpoint/2010/main" val="3185519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Επιτρέπεται έτσι η πλοήγηση μεγάλων πλοίων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και </a:t>
            </a:r>
            <a:r>
              <a:rPr lang="el-GR" sz="4400" dirty="0"/>
              <a:t>οι ταξιδιώτες έχουν την ευκαιρία να γνωρίσουν την ομορφιά τους από πολύ κοντινή απόσταση</a:t>
            </a:r>
            <a:r>
              <a:rPr lang="el-GR" sz="4400" dirty="0" smtClean="0"/>
              <a:t>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11060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«Οι λίμνες </a:t>
            </a:r>
            <a:r>
              <a:rPr lang="en-US" dirty="0">
                <a:solidFill>
                  <a:srgbClr val="FFFF00"/>
                </a:solidFill>
              </a:rPr>
              <a:t>Great </a:t>
            </a:r>
            <a:r>
              <a:rPr lang="el-GR" dirty="0">
                <a:solidFill>
                  <a:srgbClr val="FFFF00"/>
                </a:solidFill>
              </a:rPr>
              <a:t>στον Καναδά αποτελούν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το </a:t>
            </a:r>
            <a:r>
              <a:rPr lang="el-GR" sz="4400" dirty="0"/>
              <a:t>πιο εντυπωσιακό παράδειγμα μεγάλων βραχωδών λεκανών που προέκυψαν από συνεχή διάβρωση του πάγου</a:t>
            </a:r>
            <a:r>
              <a:rPr lang="el-GR" sz="4400" dirty="0" smtClean="0"/>
              <a:t>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794093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Λίμνη </a:t>
            </a:r>
            <a:r>
              <a:rPr lang="en-US" dirty="0" smtClean="0">
                <a:solidFill>
                  <a:srgbClr val="FFFF00"/>
                </a:solidFill>
              </a:rPr>
              <a:t>Great Slave </a:t>
            </a:r>
            <a:r>
              <a:rPr lang="el-GR" dirty="0" smtClean="0">
                <a:solidFill>
                  <a:srgbClr val="FFFF00"/>
                </a:solidFill>
              </a:rPr>
              <a:t>στον Καναδά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Great Slave Lake S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7768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797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Λίμνη </a:t>
            </a:r>
            <a:r>
              <a:rPr lang="en-US" dirty="0">
                <a:solidFill>
                  <a:srgbClr val="FFFF00"/>
                </a:solidFill>
              </a:rPr>
              <a:t>Great Slave </a:t>
            </a:r>
            <a:r>
              <a:rPr lang="el-GR" dirty="0">
                <a:solidFill>
                  <a:srgbClr val="FFFF00"/>
                </a:solidFill>
              </a:rPr>
              <a:t>στον Καναδά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848872" cy="470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33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«Όταν οι παγετώνες υποχωρούν,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οι </a:t>
            </a:r>
            <a:r>
              <a:rPr lang="el-GR" sz="4400" dirty="0"/>
              <a:t>βραχώδεις λεκάνες που σχηματίζονται με αυτόν τον τρόπο γεμίζουν με νερό. </a:t>
            </a:r>
          </a:p>
        </p:txBody>
      </p:sp>
    </p:spTree>
    <p:extLst>
      <p:ext uri="{BB962C8B-B14F-4D97-AF65-F5344CB8AC3E}">
        <p14:creationId xmlns:p14="http://schemas.microsoft.com/office/powerpoint/2010/main" val="60543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Λίμνη </a:t>
            </a:r>
            <a:r>
              <a:rPr lang="en-US" dirty="0">
                <a:solidFill>
                  <a:srgbClr val="FFFF00"/>
                </a:solidFill>
              </a:rPr>
              <a:t>Great </a:t>
            </a:r>
            <a:r>
              <a:rPr lang="en-US" dirty="0" smtClean="0">
                <a:solidFill>
                  <a:srgbClr val="FFFF00"/>
                </a:solidFill>
              </a:rPr>
              <a:t>Bear </a:t>
            </a:r>
            <a:r>
              <a:rPr lang="el-GR" dirty="0">
                <a:solidFill>
                  <a:srgbClr val="FFFF00"/>
                </a:solidFill>
              </a:rPr>
              <a:t>στον Καναδά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Experience Great Bear Lake – The Largest Lake in Ca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496944" cy="47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739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«Πολλές λιμναίες λεκάνες προκύπτουν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από </a:t>
            </a:r>
            <a:r>
              <a:rPr lang="el-GR" sz="4400" dirty="0" err="1"/>
              <a:t>παγετωνική</a:t>
            </a:r>
            <a:r>
              <a:rPr lang="el-GR" sz="4400" dirty="0"/>
              <a:t> δράση, όπως αναφέρθηκε παραπάνω ή είναι </a:t>
            </a:r>
            <a:r>
              <a:rPr lang="el-GR" sz="4400" dirty="0" err="1"/>
              <a:t>κρυογενείς</a:t>
            </a:r>
            <a:r>
              <a:rPr lang="el-GR" sz="4400" dirty="0"/>
              <a:t>, σχηματισμένες από τις επιδράσεις μόνιμου παγετώνα.</a:t>
            </a:r>
          </a:p>
        </p:txBody>
      </p:sp>
    </p:spTree>
    <p:extLst>
      <p:ext uri="{BB962C8B-B14F-4D97-AF65-F5344CB8AC3E}">
        <p14:creationId xmlns:p14="http://schemas.microsoft.com/office/powerpoint/2010/main" val="113277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Εκατομμύρια τέτοιες μικρές λίμνες υπάρχουν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στην </a:t>
            </a:r>
            <a:r>
              <a:rPr lang="el-GR" sz="4400" dirty="0"/>
              <a:t>παράκτια Βόρεια Αλάσκα, στον Καναδά και στις πεδινές περιοχές της Σιβηρίας</a:t>
            </a:r>
            <a:r>
              <a:rPr lang="el-GR" sz="4400" dirty="0" smtClean="0"/>
              <a:t>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474451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>Λίμνη στην Αλάσκα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Alaska Cruisetours - Alaska Cruise &amp; Land Tour - Princess Crui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0504"/>
            <a:ext cx="7992888" cy="442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58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Λίμνη στην Αλάσκα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Princess Cruises Sends More Ships to Alaska in 2020 – Cruise M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3"/>
            <a:ext cx="794015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32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«Λιμναία βυθίσματα μπορούν να δημιουργηθούν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σε </a:t>
            </a:r>
            <a:r>
              <a:rPr lang="el-GR" sz="4400" dirty="0"/>
              <a:t>κάθε περιοχή από αποθέματα ευδιάλυτων πετρωμάτων που διαλύονται αργά από διηθημένο (φιλτραρισμένο) νερό. </a:t>
            </a:r>
          </a:p>
        </p:txBody>
      </p:sp>
    </p:spTree>
    <p:extLst>
      <p:ext uri="{BB962C8B-B14F-4D97-AF65-F5344CB8AC3E}">
        <p14:creationId xmlns:p14="http://schemas.microsoft.com/office/powerpoint/2010/main" val="1364078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περισσότερες λίμνες διάλυσης σχηματίζονται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856984" cy="4114800"/>
          </a:xfrm>
        </p:spPr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σε </a:t>
            </a:r>
            <a:r>
              <a:rPr lang="el-GR" sz="4400" dirty="0"/>
              <a:t>βυθίσματα, τα οποία προκύπτουν από τη διάλυση των ασβεστόλιθων από ελαφρά όξινο νερό που περιέχει διοξείδιο του άνθρακα.</a:t>
            </a:r>
          </a:p>
        </p:txBody>
      </p:sp>
    </p:spTree>
    <p:extLst>
      <p:ext uri="{BB962C8B-B14F-4D97-AF65-F5344CB8AC3E}">
        <p14:creationId xmlns:p14="http://schemas.microsoft.com/office/powerpoint/2010/main" val="4198175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λίμνες διάλυσης είναι συνηθισμένες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στις </a:t>
            </a:r>
            <a:r>
              <a:rPr lang="el-GR" sz="4400" dirty="0"/>
              <a:t>ασβεστολιθικές περιοχές της γης, κυρίως στις </a:t>
            </a:r>
            <a:r>
              <a:rPr lang="el-GR" sz="4400" dirty="0" err="1"/>
              <a:t>καρστικές</a:t>
            </a:r>
            <a:r>
              <a:rPr lang="el-GR" sz="4400" dirty="0"/>
              <a:t> περιοχές της Αδριατικής, ιδίως στην πρώην Γιουγκοσλαβία,</a:t>
            </a:r>
          </a:p>
        </p:txBody>
      </p:sp>
    </p:spTree>
    <p:extLst>
      <p:ext uri="{BB962C8B-B14F-4D97-AF65-F5344CB8AC3E}">
        <p14:creationId xmlns:p14="http://schemas.microsoft.com/office/powerpoint/2010/main" val="2636590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στη Βαλκανική Χερσόνησο, στις Άλπεις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της </a:t>
            </a:r>
            <a:r>
              <a:rPr lang="el-GR" sz="4400" dirty="0"/>
              <a:t>Κεντρικής Ευρώπης και στο </a:t>
            </a:r>
            <a:r>
              <a:rPr lang="el-GR" sz="4400" dirty="0" err="1"/>
              <a:t>Μίτσιγκαν</a:t>
            </a:r>
            <a:r>
              <a:rPr lang="el-GR" sz="4400" dirty="0"/>
              <a:t>, στην Ινδιάνα, στο Κεντάκυ, στο Τέννεση και ιδίως στη </a:t>
            </a:r>
            <a:r>
              <a:rPr lang="el-GR" sz="4400" dirty="0" err="1"/>
              <a:t>Φλόριδα</a:t>
            </a:r>
            <a:r>
              <a:rPr lang="el-GR" sz="4400" dirty="0"/>
              <a:t> της Βόρειας Αμερικής»</a:t>
            </a:r>
          </a:p>
        </p:txBody>
      </p:sp>
    </p:spTree>
    <p:extLst>
      <p:ext uri="{BB962C8B-B14F-4D97-AF65-F5344CB8AC3E}">
        <p14:creationId xmlns:p14="http://schemas.microsoft.com/office/powerpoint/2010/main" val="2213915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«Οι λεκάνες διάλυσης είναι συνήθως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dirty="0" smtClean="0"/>
          </a:p>
          <a:p>
            <a:pPr algn="ctr"/>
            <a:r>
              <a:rPr lang="el-GR" sz="4400" dirty="0" smtClean="0"/>
              <a:t>πολύ </a:t>
            </a:r>
            <a:r>
              <a:rPr lang="el-GR" sz="4400" dirty="0"/>
              <a:t>κυκλικές και κωνικά σχηματισμένες που ονομάζονται </a:t>
            </a:r>
            <a:r>
              <a:rPr lang="el-GR" sz="4400" dirty="0" err="1"/>
              <a:t>δολίνες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1130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Τέτοια λιμναία κοιλώματα βρίσκονται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στα </a:t>
            </a:r>
            <a:r>
              <a:rPr lang="el-GR" sz="4400" dirty="0"/>
              <a:t>ορεινά της Σκανδιναβίας, στην Αγγλία και στον Καναδά».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63856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</a:t>
            </a:r>
            <a:r>
              <a:rPr lang="el-GR" dirty="0" err="1">
                <a:solidFill>
                  <a:srgbClr val="FFFF00"/>
                </a:solidFill>
              </a:rPr>
              <a:t>δολίνη</a:t>
            </a:r>
            <a:r>
              <a:rPr lang="el-GR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Crveno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Jezero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στην Κροατία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https://upload.wikimedia.org/wikipedia/commons/thumb/6/66/RedLakeCroatia.JPG/220px-RedLakeCroat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8" y="1916832"/>
            <a:ext cx="792088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937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και αναπτύσσονται από τη διάλυση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και </a:t>
            </a:r>
            <a:r>
              <a:rPr lang="el-GR" sz="4400" dirty="0"/>
              <a:t>τη βαθμιαία διάβρωση των ευδιάλυτων πετρωμάτων.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776425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«Η Ελλάδα καλύπτεται σε μεγάλο ποσοστό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από </a:t>
            </a:r>
            <a:r>
              <a:rPr lang="el-GR" sz="4400" dirty="0"/>
              <a:t>ασβεστόλιθους, έχει και πολλές </a:t>
            </a:r>
            <a:r>
              <a:rPr lang="el-GR" sz="4400" dirty="0" err="1"/>
              <a:t>καρστικές</a:t>
            </a:r>
            <a:r>
              <a:rPr lang="el-GR" sz="4400" dirty="0"/>
              <a:t> λίμνες, όπως: των </a:t>
            </a:r>
            <a:r>
              <a:rPr lang="el-GR" sz="4400" dirty="0" err="1"/>
              <a:t>Πρεσπών</a:t>
            </a:r>
            <a:r>
              <a:rPr lang="el-GR" sz="4400" dirty="0"/>
              <a:t>, της Βεγορίτιδας, της Καστοριάς,</a:t>
            </a:r>
          </a:p>
        </p:txBody>
      </p:sp>
    </p:spTree>
    <p:extLst>
      <p:ext uri="{BB962C8B-B14F-4D97-AF65-F5344CB8AC3E}">
        <p14:creationId xmlns:p14="http://schemas.microsoft.com/office/powerpoint/2010/main" val="3636127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Μεγάλη Πρέσπα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AutoShape 4" descr="Λίμνες Πρέσπες - Βικιπαίδεια"/>
          <p:cNvSpPr>
            <a:spLocks noChangeAspect="1" noChangeArrowheads="1"/>
          </p:cNvSpPr>
          <p:nvPr/>
        </p:nvSpPr>
        <p:spPr bwMode="auto">
          <a:xfrm>
            <a:off x="155575" y="-8382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9" name="Picture 5" descr="C:\Users\Maria\Downloads\Χωρίς τίτλ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48883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723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Λίμνη της Καστοριάς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Καστοριά: Η λίμνη είναι μόνο η αφορμή... - iefimerida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3"/>
            <a:ext cx="8712968" cy="49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17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των Ιωαννίνων, καθώς και της Κωπαΐδας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981200"/>
            <a:ext cx="8640960" cy="4114800"/>
          </a:xfrm>
        </p:spPr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(</a:t>
            </a:r>
            <a:r>
              <a:rPr lang="el-GR" sz="4400" dirty="0"/>
              <a:t>στην περιοχή Λειβαδιάς), η οποία αποξηράνθηκε το 1931 για την απόκτηση καλλιεργήσιμης γης</a:t>
            </a:r>
            <a:r>
              <a:rPr lang="el-GR" sz="4400" dirty="0" smtClean="0"/>
              <a:t>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692797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dirty="0" smtClean="0">
                <a:solidFill>
                  <a:srgbClr val="FFFF00"/>
                </a:solidFill>
                <a:effectLst/>
              </a:rPr>
              <a:t>Λίμνες </a:t>
            </a:r>
            <a:r>
              <a:rPr lang="el-GR" dirty="0">
                <a:solidFill>
                  <a:srgbClr val="FFFF00"/>
                </a:solidFill>
                <a:effectLst/>
              </a:rPr>
              <a:t>σχηματισμένες από τη δράση νερού</a:t>
            </a:r>
            <a:br>
              <a:rPr lang="el-GR" dirty="0">
                <a:solidFill>
                  <a:srgbClr val="FFFF00"/>
                </a:solidFill>
                <a:effectLst/>
              </a:rPr>
            </a:b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«</a:t>
            </a:r>
            <a:r>
              <a:rPr lang="el-GR" sz="4400" dirty="0"/>
              <a:t>Τα τρεχούμενα νερά των ποταμών έχουν σημαντική διαβρωτική δύναμη που μπορεί να δημιουργήσει λιμναίες λεκάνες κατά μήκος της διαδρομής τους.</a:t>
            </a:r>
          </a:p>
        </p:txBody>
      </p:sp>
    </p:spTree>
    <p:extLst>
      <p:ext uri="{BB962C8B-B14F-4D97-AF65-F5344CB8AC3E}">
        <p14:creationId xmlns:p14="http://schemas.microsoft.com/office/powerpoint/2010/main" val="2389624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Στον άνω ρου των ποταμών,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όπου </a:t>
            </a:r>
            <a:r>
              <a:rPr lang="el-GR" sz="4400" dirty="0"/>
              <a:t>οι κλίσεις είναι απότομες, η  εκσκαφή από το νερό μπορεί να σχηματίσει βραχώδεις λεκάνες </a:t>
            </a:r>
          </a:p>
        </p:txBody>
      </p:sp>
    </p:spTree>
    <p:extLst>
      <p:ext uri="{BB962C8B-B14F-4D97-AF65-F5344CB8AC3E}">
        <p14:creationId xmlns:p14="http://schemas.microsoft.com/office/powerpoint/2010/main" val="3878004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που μπορούν να συνεχίσουν ως λίμνες,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από </a:t>
            </a:r>
            <a:r>
              <a:rPr lang="el-GR" sz="4400" dirty="0"/>
              <a:t>τη στιγμή που η διαδρομή του ποταμού εκτραπεί.</a:t>
            </a:r>
          </a:p>
        </p:txBody>
      </p:sp>
    </p:spTree>
    <p:extLst>
      <p:ext uri="{BB962C8B-B14F-4D97-AF65-F5344CB8AC3E}">
        <p14:creationId xmlns:p14="http://schemas.microsoft.com/office/powerpoint/2010/main" val="1523929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λίμνες καταρρακτών, σκαμμένες στο κάτω μέρος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των </a:t>
            </a:r>
            <a:r>
              <a:rPr lang="el-GR" sz="4400" dirty="0" err="1"/>
              <a:t>νεροπτώσεων</a:t>
            </a:r>
            <a:r>
              <a:rPr lang="el-GR" sz="4400" dirty="0"/>
              <a:t>, δίνουν ένα σπάνιο αλλά και θεαματικό παράδειγμα από τέτοια καταστρεπτική ποτάμια δράση.</a:t>
            </a:r>
          </a:p>
        </p:txBody>
      </p:sp>
    </p:spTree>
    <p:extLst>
      <p:ext uri="{BB962C8B-B14F-4D97-AF65-F5344CB8AC3E}">
        <p14:creationId xmlns:p14="http://schemas.microsoft.com/office/powerpoint/2010/main" val="166665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Λιμναίο κοίλωμα στη Σκανδιναβία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Δωρεάν φωτογραφίες με Νορβηγί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0" y="1844824"/>
            <a:ext cx="78488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12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Πολλές μεγάλες λίμνες του συστήματος </a:t>
            </a:r>
            <a:r>
              <a:rPr lang="en-US" dirty="0">
                <a:solidFill>
                  <a:srgbClr val="FFFF00"/>
                </a:solidFill>
              </a:rPr>
              <a:t>Grand Coulee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της </a:t>
            </a:r>
            <a:r>
              <a:rPr lang="el-GR" sz="4400" dirty="0"/>
              <a:t>Ουάσιγκτον ήταν σίγουρα μικρές λίμνες </a:t>
            </a:r>
            <a:r>
              <a:rPr lang="el-GR" sz="4400" dirty="0" smtClean="0"/>
              <a:t>καταρρακτών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303907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που σχηματίστηκαν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από </a:t>
            </a:r>
            <a:r>
              <a:rPr lang="el-GR" sz="4400" dirty="0"/>
              <a:t>την πρώτη </a:t>
            </a:r>
            <a:r>
              <a:rPr lang="el-GR" sz="4400" dirty="0" err="1"/>
              <a:t>Μεσοπαγετώδη</a:t>
            </a:r>
            <a:r>
              <a:rPr lang="el-GR" sz="4400" dirty="0"/>
              <a:t> διαδρομή του ποτάμιου συστήματος Κολούμπια».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453087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Λίμνες </a:t>
            </a:r>
            <a:r>
              <a:rPr lang="el-GR" dirty="0">
                <a:solidFill>
                  <a:srgbClr val="FFFF00"/>
                </a:solidFill>
              </a:rPr>
              <a:t>του συστήματος </a:t>
            </a:r>
            <a:r>
              <a:rPr lang="en-US" dirty="0">
                <a:solidFill>
                  <a:srgbClr val="FFFF00"/>
                </a:solidFill>
              </a:rPr>
              <a:t>Grand </a:t>
            </a:r>
            <a:r>
              <a:rPr lang="en-US" dirty="0" smtClean="0">
                <a:solidFill>
                  <a:srgbClr val="FFFF00"/>
                </a:solidFill>
              </a:rPr>
              <a:t>Coulee</a:t>
            </a:r>
            <a:r>
              <a:rPr lang="el-GR" dirty="0" smtClean="0">
                <a:solidFill>
                  <a:srgbClr val="FFFF00"/>
                </a:solidFill>
              </a:rPr>
              <a:t>: Ουάσιγκτον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Grand Coule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84976" cy="45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81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«Καθώς οι ποταμοί ρέουν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πάνω </a:t>
            </a:r>
            <a:r>
              <a:rPr lang="el-GR" sz="4400" dirty="0"/>
              <a:t>από ομαλές πλαγιές, ένας συνδυασμός από διαβρωτικές καταστρεπτικές</a:t>
            </a:r>
          </a:p>
        </p:txBody>
      </p:sp>
    </p:spTree>
    <p:extLst>
      <p:ext uri="{BB962C8B-B14F-4D97-AF65-F5344CB8AC3E}">
        <p14:creationId xmlns:p14="http://schemas.microsoft.com/office/powerpoint/2010/main" val="3997345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και αποθεματικές αποφρακτικές εξελίξεις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συμβάλλει </a:t>
            </a:r>
            <a:r>
              <a:rPr lang="el-GR" sz="4400" dirty="0"/>
              <a:t>στον σχηματισμό πολλών λιμνών στις πεδιάδες που κατακλύζουν</a:t>
            </a:r>
            <a:r>
              <a:rPr lang="el-GR" sz="4400" dirty="0" smtClean="0"/>
              <a:t>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589423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/>
            </a:r>
            <a:br>
              <a:rPr lang="el-GR" dirty="0" smtClean="0">
                <a:solidFill>
                  <a:srgbClr val="FFFF00"/>
                </a:solidFill>
                <a:effectLst/>
              </a:rPr>
            </a:br>
            <a:r>
              <a:rPr lang="el-GR" dirty="0" smtClean="0">
                <a:solidFill>
                  <a:srgbClr val="FFFF00"/>
                </a:solidFill>
                <a:effectLst/>
              </a:rPr>
              <a:t>Λίμνες </a:t>
            </a:r>
            <a:r>
              <a:rPr lang="el-GR" dirty="0">
                <a:solidFill>
                  <a:srgbClr val="FFFF00"/>
                </a:solidFill>
                <a:effectLst/>
              </a:rPr>
              <a:t>αιολικής προέλευσης</a:t>
            </a:r>
            <a:br>
              <a:rPr lang="el-GR" dirty="0">
                <a:solidFill>
                  <a:srgbClr val="FFFF00"/>
                </a:solidFill>
                <a:effectLst/>
              </a:rPr>
            </a:b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«</a:t>
            </a:r>
            <a:r>
              <a:rPr lang="el-GR" sz="4400" dirty="0"/>
              <a:t>Η δράση του ανέμου ενεργεί σε ξηρές περιοχές και δημιουργεί λιμναίες λεκάνες από </a:t>
            </a:r>
            <a:r>
              <a:rPr lang="el-GR" sz="4400" dirty="0" err="1"/>
              <a:t>αποφύσιση</a:t>
            </a:r>
            <a:r>
              <a:rPr lang="el-GR" sz="4400" dirty="0"/>
              <a:t> ή διάβρωση των θρυμματισμένων πετρωμάτων</a:t>
            </a:r>
          </a:p>
        </p:txBody>
      </p:sp>
    </p:spTree>
    <p:extLst>
      <p:ext uri="{BB962C8B-B14F-4D97-AF65-F5344CB8AC3E}">
        <p14:creationId xmlns:p14="http://schemas.microsoft.com/office/powerpoint/2010/main" val="1845322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ή από ανακατανομή της άμμου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που </a:t>
            </a:r>
            <a:r>
              <a:rPr lang="el-GR" sz="4400" dirty="0"/>
              <a:t>οδηγούν στον σχηματισμό των θινών λιμνών.</a:t>
            </a:r>
          </a:p>
        </p:txBody>
      </p:sp>
    </p:spTree>
    <p:extLst>
      <p:ext uri="{BB962C8B-B14F-4D97-AF65-F5344CB8AC3E}">
        <p14:creationId xmlns:p14="http://schemas.microsoft.com/office/powerpoint/2010/main" val="788625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Τέτοιες λιμναίες κοιλότητες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μπορεί </a:t>
            </a:r>
            <a:r>
              <a:rPr lang="el-GR" sz="4400" dirty="0"/>
              <a:t>να είναι μόνο ή κατά ένα μέρος το αποτέλεσμα της δράσης του ανέμου</a:t>
            </a:r>
          </a:p>
        </p:txBody>
      </p:sp>
    </p:spTree>
    <p:extLst>
      <p:ext uri="{BB962C8B-B14F-4D97-AF65-F5344CB8AC3E}">
        <p14:creationId xmlns:p14="http://schemas.microsoft.com/office/powerpoint/2010/main" val="2438249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και το νερό που περιέχουν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είναι </a:t>
            </a:r>
            <a:r>
              <a:rPr lang="el-GR" sz="4400" dirty="0"/>
              <a:t>συχνά προσωρινό και εξαρτάται από τις διακυμάνσεις του κλίματος.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0446999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«Οι λεκάνες </a:t>
            </a:r>
            <a:r>
              <a:rPr lang="el-GR" dirty="0" err="1">
                <a:solidFill>
                  <a:srgbClr val="FFFF00"/>
                </a:solidFill>
              </a:rPr>
              <a:t>αποφύσισης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συνήθως </a:t>
            </a:r>
            <a:r>
              <a:rPr lang="el-GR" sz="4400" dirty="0"/>
              <a:t>γεμίζουν με νερό κατά τη διάρκεια βροχερών εποχών ή υγρών περιόδων </a:t>
            </a:r>
          </a:p>
        </p:txBody>
      </p:sp>
    </p:spTree>
    <p:extLst>
      <p:ext uri="{BB962C8B-B14F-4D97-AF65-F5344CB8AC3E}">
        <p14:creationId xmlns:p14="http://schemas.microsoft.com/office/powerpoint/2010/main" val="187359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«Ένας συχνά εμφανιζόμενος τύπος λιμναίου κοιλώματος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σχηματίζεται </a:t>
            </a:r>
            <a:r>
              <a:rPr lang="el-GR" sz="4400" dirty="0"/>
              <a:t>στο ανώτερο μέρος των </a:t>
            </a:r>
            <a:r>
              <a:rPr lang="el-GR" sz="4400" dirty="0" err="1"/>
              <a:t>παγετωνικών</a:t>
            </a:r>
            <a:r>
              <a:rPr lang="el-GR" sz="4400" dirty="0"/>
              <a:t> κοιλάδων των ορεινών περιοχών,</a:t>
            </a:r>
          </a:p>
        </p:txBody>
      </p:sp>
    </p:spTree>
    <p:extLst>
      <p:ext uri="{BB962C8B-B14F-4D97-AF65-F5344CB8AC3E}">
        <p14:creationId xmlns:p14="http://schemas.microsoft.com/office/powerpoint/2010/main" val="11288729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και γίνονται διαρκώς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και </a:t>
            </a:r>
            <a:r>
              <a:rPr lang="el-GR" sz="4400" dirty="0"/>
              <a:t>περισσότερο αλμυρές με εξάτμιση σε ξηρές κατά τη διάρκεια των </a:t>
            </a:r>
            <a:r>
              <a:rPr lang="el-GR" sz="4400" dirty="0" smtClean="0"/>
              <a:t>ξηρών </a:t>
            </a:r>
            <a:r>
              <a:rPr lang="el-GR" sz="4400" dirty="0"/>
              <a:t>περιόδων». </a:t>
            </a:r>
          </a:p>
          <a:p>
            <a:pPr algn="ctr"/>
            <a:r>
              <a:rPr lang="el-GR" sz="4400" dirty="0"/>
              <a:t>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72102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dirty="0" smtClean="0">
                <a:solidFill>
                  <a:srgbClr val="FFFF00"/>
                </a:solidFill>
                <a:effectLst/>
              </a:rPr>
              <a:t>Παράκτιες </a:t>
            </a:r>
            <a:r>
              <a:rPr lang="el-GR" dirty="0">
                <a:solidFill>
                  <a:srgbClr val="FFFF00"/>
                </a:solidFill>
                <a:effectLst/>
              </a:rPr>
              <a:t>λίμνες</a:t>
            </a:r>
            <a:br>
              <a:rPr lang="el-GR" dirty="0">
                <a:solidFill>
                  <a:srgbClr val="FFFF00"/>
                </a:solidFill>
                <a:effectLst/>
              </a:rPr>
            </a:b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Οι </a:t>
            </a:r>
            <a:r>
              <a:rPr lang="el-GR" sz="4400" dirty="0"/>
              <a:t>θαλάσσιες παράκτιες λίμνες προκύπτουν συνήθως, από τον σχηματισμό φράγματος ανάμεσα στα στόμια παλαιών εκβολών</a:t>
            </a:r>
          </a:p>
        </p:txBody>
      </p:sp>
    </p:spTree>
    <p:extLst>
      <p:ext uri="{BB962C8B-B14F-4D97-AF65-F5344CB8AC3E}">
        <p14:creationId xmlns:p14="http://schemas.microsoft.com/office/powerpoint/2010/main" val="1314116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που έχουν πλημμυρίσει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από </a:t>
            </a:r>
            <a:r>
              <a:rPr lang="el-GR" sz="4400" dirty="0"/>
              <a:t>ανύψωση της στάθμης του νερού ή από μικρή βύθιση της ξηράς. </a:t>
            </a:r>
          </a:p>
        </p:txBody>
      </p:sp>
    </p:spTree>
    <p:extLst>
      <p:ext uri="{BB962C8B-B14F-4D97-AF65-F5344CB8AC3E}">
        <p14:creationId xmlns:p14="http://schemas.microsoft.com/office/powerpoint/2010/main" val="38513394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Συχνά, το άδειασμα του ποταμού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και </a:t>
            </a:r>
            <a:r>
              <a:rPr lang="el-GR" sz="4400" dirty="0"/>
              <a:t>τα παλιρροϊκά ρεύματα είναι ικανά να αποτρέψουν τον ολοκληρωτικό διαχωρισμό της λίμνης από τη θάλασσα.</a:t>
            </a:r>
          </a:p>
        </p:txBody>
      </p:sp>
    </p:spTree>
    <p:extLst>
      <p:ext uri="{BB962C8B-B14F-4D97-AF65-F5344CB8AC3E}">
        <p14:creationId xmlns:p14="http://schemas.microsoft.com/office/powerpoint/2010/main" val="1831284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αποτέλεσμα είναι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μια </a:t>
            </a:r>
            <a:r>
              <a:rPr lang="el-GR" sz="4400" dirty="0"/>
              <a:t>εναλλαγή ανάμεσα σε γλυκό και υφάλμυρο νερό μέσα στη λίμνη,</a:t>
            </a:r>
          </a:p>
        </p:txBody>
      </p:sp>
    </p:spTree>
    <p:extLst>
      <p:ext uri="{BB962C8B-B14F-4D97-AF65-F5344CB8AC3E}">
        <p14:creationId xmlns:p14="http://schemas.microsoft.com/office/powerpoint/2010/main" val="26386719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</a:t>
            </a:r>
            <a:r>
              <a:rPr lang="el-GR" dirty="0" err="1">
                <a:solidFill>
                  <a:srgbClr val="FFFF00"/>
                </a:solidFill>
              </a:rPr>
              <a:t>αλατότητα</a:t>
            </a:r>
            <a:r>
              <a:rPr lang="el-GR" dirty="0">
                <a:solidFill>
                  <a:srgbClr val="FFFF00"/>
                </a:solidFill>
              </a:rPr>
              <a:t> της οποίας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θα </a:t>
            </a:r>
            <a:r>
              <a:rPr lang="el-GR" sz="4400" dirty="0"/>
              <a:t>εξαρτάται από την αναλογία της εισαγωγής γλυκού και αλμυρού νερού.</a:t>
            </a:r>
          </a:p>
        </p:txBody>
      </p:sp>
    </p:spTree>
    <p:extLst>
      <p:ext uri="{BB962C8B-B14F-4D97-AF65-F5344CB8AC3E}">
        <p14:creationId xmlns:p14="http://schemas.microsoft.com/office/powerpoint/2010/main" val="10567635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Μερικές παράκτιες λίμνες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είναι </a:t>
            </a:r>
            <a:r>
              <a:rPr lang="el-GR" sz="4400" dirty="0"/>
              <a:t>τελείως διαχωρισμένες από τη θάλασσα.</a:t>
            </a:r>
          </a:p>
        </p:txBody>
      </p:sp>
    </p:spTree>
    <p:extLst>
      <p:ext uri="{BB962C8B-B14F-4D97-AF65-F5344CB8AC3E}">
        <p14:creationId xmlns:p14="http://schemas.microsoft.com/office/powerpoint/2010/main" val="41529070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Όταν ο αποκλεισμός είναι πλήρης,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τότε </a:t>
            </a:r>
            <a:r>
              <a:rPr lang="el-GR" sz="4400" dirty="0"/>
              <a:t>σχηματίζεται παράκτια λίμνη, όπως στην περίπτωση της λίμνης της </a:t>
            </a:r>
            <a:r>
              <a:rPr lang="el-GR" sz="4400" dirty="0" err="1"/>
              <a:t>Αγουλινίτσας</a:t>
            </a:r>
            <a:r>
              <a:rPr lang="el-GR" sz="44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2672465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Όταν ο αποκλεισμός είναι ατελής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και </a:t>
            </a:r>
            <a:r>
              <a:rPr lang="el-GR" sz="4400" dirty="0"/>
              <a:t>επιτρέπει την επικοινωνία της λίμνης με τη θάλασσα,</a:t>
            </a:r>
          </a:p>
        </p:txBody>
      </p:sp>
    </p:spTree>
    <p:extLst>
      <p:ext uri="{BB962C8B-B14F-4D97-AF65-F5344CB8AC3E}">
        <p14:creationId xmlns:p14="http://schemas.microsoft.com/office/powerpoint/2010/main" val="11440507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τότε σχηματίζεται λιμνοθάλασσα,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όπως </a:t>
            </a:r>
            <a:r>
              <a:rPr lang="el-GR" sz="4400" dirty="0"/>
              <a:t>οι λιμνοθάλασσες του Μεσολογγίου και του Πόρτο </a:t>
            </a:r>
            <a:r>
              <a:rPr lang="el-GR" sz="4400" dirty="0" err="1"/>
              <a:t>Λάγος</a:t>
            </a:r>
            <a:r>
              <a:rPr lang="el-GR" sz="4400" dirty="0"/>
              <a:t> Ξάνθης</a:t>
            </a:r>
            <a:r>
              <a:rPr lang="el-GR" sz="4400" dirty="0" smtClean="0"/>
              <a:t>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15604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όπου αυτές είναι διαμορφωμένες αμφιθεατρικά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από </a:t>
            </a:r>
            <a:r>
              <a:rPr lang="el-GR" sz="4400" dirty="0"/>
              <a:t>τη δράση της </a:t>
            </a:r>
            <a:r>
              <a:rPr lang="el-GR" sz="4400" dirty="0" err="1"/>
              <a:t>παγοποίησης</a:t>
            </a:r>
            <a:r>
              <a:rPr lang="el-GR" sz="4400" dirty="0"/>
              <a:t> και της τήξης.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3242273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dirty="0" smtClean="0">
                <a:solidFill>
                  <a:srgbClr val="FFFF00"/>
                </a:solidFill>
                <a:effectLst/>
              </a:rPr>
              <a:t>Λίμνες </a:t>
            </a:r>
            <a:r>
              <a:rPr lang="el-GR" dirty="0">
                <a:solidFill>
                  <a:srgbClr val="FFFF00"/>
                </a:solidFill>
                <a:effectLst/>
              </a:rPr>
              <a:t>σχηματισμένες από πρόσκρουση μετεωρίτη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Ο </a:t>
            </a:r>
            <a:r>
              <a:rPr lang="el-GR" sz="4400" dirty="0"/>
              <a:t>σπανιότερος, αν και σίγουρα ο πιο δραματικός, τρόπος σχηματισμού μιας λιμναίας λεκάνης είναι η πρόσκρουση ενός μετεωρίτη.</a:t>
            </a:r>
          </a:p>
        </p:txBody>
      </p:sp>
    </p:spTree>
    <p:extLst>
      <p:ext uri="{BB962C8B-B14F-4D97-AF65-F5344CB8AC3E}">
        <p14:creationId xmlns:p14="http://schemas.microsoft.com/office/powerpoint/2010/main" val="35938261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Όταν ένα τέτοιο σώμα χτυπήσει στη γη,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θα </a:t>
            </a:r>
            <a:r>
              <a:rPr lang="el-GR" sz="4400" dirty="0"/>
              <a:t>εισχωρήσει λίγο στο έδαφος, εξαιτίας της τρομακτικής πίεσης. </a:t>
            </a:r>
          </a:p>
        </p:txBody>
      </p:sp>
    </p:spTree>
    <p:extLst>
      <p:ext uri="{BB962C8B-B14F-4D97-AF65-F5344CB8AC3E}">
        <p14:creationId xmlns:p14="http://schemas.microsoft.com/office/powerpoint/2010/main" val="17389672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Μέρος θα διασκορπιστεί τοπικά ως θερμότητα.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Το </a:t>
            </a:r>
            <a:r>
              <a:rPr lang="el-GR" sz="4400" dirty="0"/>
              <a:t>αποτέλεσμα αυτής της έντονης θέρμανσης είναι να αναπτυχθούν υδρατμοί και άλλα αέρια προκαλώντας έκρηξη.</a:t>
            </a:r>
          </a:p>
        </p:txBody>
      </p:sp>
    </p:spTree>
    <p:extLst>
      <p:ext uri="{BB962C8B-B14F-4D97-AF65-F5344CB8AC3E}">
        <p14:creationId xmlns:p14="http://schemas.microsoft.com/office/powerpoint/2010/main" val="41932356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 κρατήρας που προκύπτει  από την έκρηξη,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είναι </a:t>
            </a:r>
            <a:r>
              <a:rPr lang="el-GR" sz="4400" dirty="0"/>
              <a:t>μεγαλύτερος σε διάμετρο από τον μετεωρίτη που τον προκάλεσε.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635480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Λίμνες οργανικής προέλευσης</a:t>
            </a:r>
            <a:br>
              <a:rPr lang="el-GR" dirty="0">
                <a:solidFill>
                  <a:srgbClr val="FFFF00"/>
                </a:solidFill>
                <a:effectLst/>
              </a:rPr>
            </a:b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856984" cy="4114800"/>
          </a:xfrm>
        </p:spPr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«</a:t>
            </a:r>
            <a:r>
              <a:rPr lang="el-GR" sz="4400" dirty="0"/>
              <a:t>Δύο θηλαστικά, ο </a:t>
            </a:r>
            <a:r>
              <a:rPr lang="el-GR" sz="4400" dirty="0">
                <a:solidFill>
                  <a:srgbClr val="FFC000"/>
                </a:solidFill>
              </a:rPr>
              <a:t>κάστορας και ο άνθρωπος</a:t>
            </a:r>
            <a:r>
              <a:rPr lang="el-GR" sz="4400" dirty="0"/>
              <a:t>, είναι ιδιαίτερα ικανά στο να κατασκευάζουν φράγματα στις κοιλάδες των ποταμών, για να κρατούν νερό μέσα σε λίμνες. </a:t>
            </a:r>
          </a:p>
        </p:txBody>
      </p:sp>
    </p:spTree>
    <p:extLst>
      <p:ext uri="{BB962C8B-B14F-4D97-AF65-F5344CB8AC3E}">
        <p14:creationId xmlns:p14="http://schemas.microsoft.com/office/powerpoint/2010/main" val="1677867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 αμερικάνικος κάστορας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δημιούργησε </a:t>
            </a:r>
            <a:r>
              <a:rPr lang="el-GR" sz="4400" dirty="0"/>
              <a:t>πολυάριθμες μικρές και μεγάλης διάρκειας λίμνες στη Β. Αμερική, </a:t>
            </a:r>
          </a:p>
        </p:txBody>
      </p:sp>
    </p:spTree>
    <p:extLst>
      <p:ext uri="{BB962C8B-B14F-4D97-AF65-F5344CB8AC3E}">
        <p14:creationId xmlns:p14="http://schemas.microsoft.com/office/powerpoint/2010/main" val="36663507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πολλές από τις οποίες έγιναν μόνιμες,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από </a:t>
            </a:r>
            <a:r>
              <a:rPr lang="el-GR" sz="4400" dirty="0"/>
              <a:t>ιζήματα που αποτέθηκαν απέναντι από φράγματα.</a:t>
            </a:r>
          </a:p>
        </p:txBody>
      </p:sp>
    </p:spTree>
    <p:extLst>
      <p:ext uri="{BB962C8B-B14F-4D97-AF65-F5344CB8AC3E}">
        <p14:creationId xmlns:p14="http://schemas.microsoft.com/office/powerpoint/2010/main" val="8319757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Τα φράγματα του ευρωπαϊκού κάστορα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είναι </a:t>
            </a:r>
            <a:r>
              <a:rPr lang="el-GR" sz="4400" dirty="0"/>
              <a:t>μικρότερης κλίμακας. Τα φράγματα δημιουργούνται από κορμούς δέντρων, ξύλα και λάσπη.</a:t>
            </a:r>
          </a:p>
        </p:txBody>
      </p:sp>
    </p:spTree>
    <p:extLst>
      <p:ext uri="{BB962C8B-B14F-4D97-AF65-F5344CB8AC3E}">
        <p14:creationId xmlns:p14="http://schemas.microsoft.com/office/powerpoint/2010/main" val="34101157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Τα μεγαλύτερα φράγματα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είναι </a:t>
            </a:r>
            <a:r>
              <a:rPr lang="el-GR" sz="4400" dirty="0"/>
              <a:t>φανερό ότι είναι αποτέλεσμα πολλών γενεών καστόρων</a:t>
            </a:r>
            <a:r>
              <a:rPr lang="el-GR" sz="4400" dirty="0" smtClean="0"/>
              <a:t>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8887849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/>
            </a:r>
            <a:br>
              <a:rPr lang="el-GR" dirty="0" smtClean="0">
                <a:solidFill>
                  <a:srgbClr val="FFFF00"/>
                </a:solidFill>
                <a:effectLst/>
              </a:rPr>
            </a:br>
            <a:r>
              <a:rPr lang="el-GR" dirty="0" smtClean="0">
                <a:solidFill>
                  <a:srgbClr val="FFFF00"/>
                </a:solidFill>
                <a:effectLst/>
              </a:rPr>
              <a:t>Έλη</a:t>
            </a:r>
            <a:r>
              <a:rPr lang="el-GR" dirty="0">
                <a:solidFill>
                  <a:srgbClr val="FFFF00"/>
                </a:solidFill>
                <a:effectLst/>
              </a:rPr>
              <a:t/>
            </a:r>
            <a:br>
              <a:rPr lang="el-GR" dirty="0">
                <a:solidFill>
                  <a:srgbClr val="FFFF00"/>
                </a:solidFill>
                <a:effectLst/>
              </a:rPr>
            </a:b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«</a:t>
            </a:r>
            <a:r>
              <a:rPr lang="el-GR" sz="4400" dirty="0"/>
              <a:t>Το έδαφος των ελών αποτελείται από ένα στεγανό υπόστρωμα λίγο-πολύ αμμώδες ή αργιλώδες το οποίο καλύπτεται από </a:t>
            </a:r>
            <a:r>
              <a:rPr lang="el-GR" sz="4400" dirty="0" err="1"/>
              <a:t>ιλύ</a:t>
            </a:r>
            <a:r>
              <a:rPr lang="el-G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09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Όταν οι παγετώνες επεκτείνονται αρκετά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κάτω </a:t>
            </a:r>
            <a:r>
              <a:rPr lang="el-GR" sz="4400" dirty="0"/>
              <a:t>από την οριακή γραμμή του χιονιού, λιώνοντας και παγώνοντας συνεχώς,</a:t>
            </a:r>
          </a:p>
        </p:txBody>
      </p:sp>
    </p:spTree>
    <p:extLst>
      <p:ext uri="{BB962C8B-B14F-4D97-AF65-F5344CB8AC3E}">
        <p14:creationId xmlns:p14="http://schemas.microsoft.com/office/powerpoint/2010/main" val="7810026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Στα έλη επικρατεί η ασθενής ανάδευση.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Τα </a:t>
            </a:r>
            <a:r>
              <a:rPr lang="el-GR" sz="4400" dirty="0"/>
              <a:t>νερά είναι μικρού βάθους και έχει αφθονία </a:t>
            </a:r>
            <a:r>
              <a:rPr lang="el-GR" sz="4400" dirty="0" err="1"/>
              <a:t>επιπλεόμενης</a:t>
            </a:r>
            <a:r>
              <a:rPr lang="el-GR" sz="4400" dirty="0"/>
              <a:t> ριζωμένης βλάστησης</a:t>
            </a:r>
            <a:r>
              <a:rPr lang="el-GR" sz="4400" dirty="0" smtClean="0"/>
              <a:t>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9360263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effectLst/>
              </a:rPr>
              <a:t/>
            </a:r>
            <a:br>
              <a:rPr lang="el-GR" dirty="0" smtClean="0">
                <a:solidFill>
                  <a:srgbClr val="FFFF00"/>
                </a:solidFill>
                <a:effectLst/>
              </a:rPr>
            </a:br>
            <a:r>
              <a:rPr lang="el-GR" dirty="0" smtClean="0">
                <a:solidFill>
                  <a:srgbClr val="FFFF00"/>
                </a:solidFill>
                <a:effectLst/>
              </a:rPr>
              <a:t>Υφάλμυρα </a:t>
            </a:r>
            <a:r>
              <a:rPr lang="el-GR" dirty="0">
                <a:solidFill>
                  <a:srgbClr val="FFFF00"/>
                </a:solidFill>
                <a:effectLst/>
              </a:rPr>
              <a:t>νερά</a:t>
            </a:r>
            <a:br>
              <a:rPr lang="el-GR" dirty="0">
                <a:solidFill>
                  <a:srgbClr val="FFFF00"/>
                </a:solidFill>
                <a:effectLst/>
              </a:rPr>
            </a:b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«</a:t>
            </a:r>
            <a:r>
              <a:rPr lang="el-GR" sz="4400" dirty="0"/>
              <a:t>Τα υφάλμυρα νερά έχουν κυρίως δύο προελεύσεις: ή αυτά είναι θαλασσινά νερά που αραιώθηκαν με εισροές γλυκών νερών</a:t>
            </a:r>
          </a:p>
        </p:txBody>
      </p:sp>
    </p:spTree>
    <p:extLst>
      <p:ext uri="{BB962C8B-B14F-4D97-AF65-F5344CB8AC3E}">
        <p14:creationId xmlns:p14="http://schemas.microsoft.com/office/powerpoint/2010/main" val="1867120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(περίπτωση νερών που συνδέονται με τη θάλασσα)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ή </a:t>
            </a:r>
            <a:r>
              <a:rPr lang="el-GR" sz="4400" dirty="0"/>
              <a:t>είναι γλυκά νερά, τα οποία εμπλουτίστηκαν με άλατα. </a:t>
            </a:r>
          </a:p>
        </p:txBody>
      </p:sp>
    </p:spTree>
    <p:extLst>
      <p:ext uri="{BB962C8B-B14F-4D97-AF65-F5344CB8AC3E}">
        <p14:creationId xmlns:p14="http://schemas.microsoft.com/office/powerpoint/2010/main" val="41347104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Τα πρώτα είναι συνδεδεμένα με περιοχές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σχετικά </a:t>
            </a:r>
            <a:r>
              <a:rPr lang="el-GR" sz="4400" dirty="0"/>
              <a:t>άφθονων βροχοπτώσεων, απαντούν στην εύκρατη ζώνη και γειτονεύουν με τη θάλασσα</a:t>
            </a:r>
            <a:r>
              <a:rPr lang="el-GR" sz="4400" dirty="0" smtClean="0"/>
              <a:t>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8070856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dirty="0" smtClean="0">
                <a:solidFill>
                  <a:srgbClr val="FFFF00"/>
                </a:solidFill>
                <a:effectLst/>
              </a:rPr>
              <a:t>Τρεχούμενα </a:t>
            </a:r>
            <a:r>
              <a:rPr lang="el-GR" dirty="0">
                <a:solidFill>
                  <a:srgbClr val="FFFF00"/>
                </a:solidFill>
                <a:effectLst/>
              </a:rPr>
              <a:t>νερά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r>
              <a:rPr lang="el-GR" sz="4400" dirty="0" smtClean="0"/>
              <a:t>«</a:t>
            </a:r>
            <a:r>
              <a:rPr lang="el-GR" sz="4400" dirty="0"/>
              <a:t>Τα τρεχούμενα νερά παίζουν σημαντικό ρόλο στην επιφάνεια της γης και παρουσιάζουν μια ποικιλότητα που τα κάνει να έχουν ξεχωριστό ενδιαφέρον για τους Υδροβιολόγους.</a:t>
            </a:r>
          </a:p>
        </p:txBody>
      </p:sp>
    </p:spTree>
    <p:extLst>
      <p:ext uri="{BB962C8B-B14F-4D97-AF65-F5344CB8AC3E}">
        <p14:creationId xmlns:p14="http://schemas.microsoft.com/office/powerpoint/2010/main" val="32423551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ταχύτητα της ροής τους και η μάζα του νερού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που </a:t>
            </a:r>
            <a:r>
              <a:rPr lang="el-GR" sz="4400" dirty="0"/>
              <a:t>κατέρχεται είναι οι παράγοντες που επιτρέπουν τον διαχωρισμό των διάφορων τύπων τρεχούμενων νερών».</a:t>
            </a:r>
          </a:p>
        </p:txBody>
      </p:sp>
    </p:spTree>
    <p:extLst>
      <p:ext uri="{BB962C8B-B14F-4D97-AF65-F5344CB8AC3E}">
        <p14:creationId xmlns:p14="http://schemas.microsoft.com/office/powerpoint/2010/main" val="23250218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«Η </a:t>
            </a:r>
            <a:r>
              <a:rPr lang="el-GR" dirty="0" err="1">
                <a:solidFill>
                  <a:srgbClr val="FFFF00"/>
                </a:solidFill>
                <a:effectLst/>
              </a:rPr>
              <a:t>Λιμνολογία</a:t>
            </a:r>
            <a:r>
              <a:rPr lang="el-GR" dirty="0">
                <a:solidFill>
                  <a:srgbClr val="FFFF00"/>
                </a:solidFill>
                <a:effectLst/>
              </a:rPr>
              <a:t> θεωρεί τα τρεχούμενα νερά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856984" cy="4114800"/>
          </a:xfrm>
        </p:spPr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ως </a:t>
            </a:r>
            <a:r>
              <a:rPr lang="el-GR" sz="4400" dirty="0">
                <a:solidFill>
                  <a:srgbClr val="FF0000"/>
                </a:solidFill>
              </a:rPr>
              <a:t>πηγή ανόργανων και οργανικών και οργανικών (ζωντανών ή νεκρών) </a:t>
            </a:r>
            <a:r>
              <a:rPr lang="el-GR" sz="4400" dirty="0"/>
              <a:t>στοιχείων που έρχονται να παγιδευτούν στα στάσιμα νερά</a:t>
            </a:r>
            <a:r>
              <a:rPr lang="el-GR" sz="4400" dirty="0" smtClean="0"/>
              <a:t>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9435059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«Χαρακτηριστικό παράδειγμα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είναι </a:t>
            </a:r>
            <a:r>
              <a:rPr lang="el-GR" sz="4400" dirty="0"/>
              <a:t>το σύστημα των λιμνών της Κορώνειας (Αγίου Βασιλείου) και Βόλβης.</a:t>
            </a:r>
          </a:p>
        </p:txBody>
      </p:sp>
    </p:spTree>
    <p:extLst>
      <p:ext uri="{BB962C8B-B14F-4D97-AF65-F5344CB8AC3E}">
        <p14:creationId xmlns:p14="http://schemas.microsoft.com/office/powerpoint/2010/main" val="21238339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δύο λίμνες τροφοδοτούνται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από </a:t>
            </a:r>
            <a:r>
              <a:rPr lang="el-GR" sz="4400" dirty="0"/>
              <a:t>τα νερά των γύρω περιοχών, τα οποία φτάνουν σε αυτές με μορφή χειμάρρων</a:t>
            </a:r>
            <a:r>
              <a:rPr lang="el-GR" sz="4400" dirty="0" smtClean="0"/>
              <a:t>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8734731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Λίμνη </a:t>
            </a:r>
            <a:r>
              <a:rPr lang="el-GR" dirty="0" smtClean="0">
                <a:solidFill>
                  <a:srgbClr val="FFFF00"/>
                </a:solidFill>
              </a:rPr>
              <a:t>Βόλβη (Θεσσαλονίκη)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 descr="C:\Users\Maria\Downloads\volvi-oxthh-xo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096250" cy="46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81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διαβρωτική τους δράση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μπορεί </a:t>
            </a:r>
            <a:r>
              <a:rPr lang="el-GR" sz="4400" dirty="0"/>
              <a:t>να σχηματίσει βραχώδεις λεκάνες μέσα στην καλυμμένα από πάγο κοιλάδα.</a:t>
            </a:r>
          </a:p>
        </p:txBody>
      </p:sp>
    </p:spTree>
    <p:extLst>
      <p:ext uri="{BB962C8B-B14F-4D97-AF65-F5344CB8AC3E}">
        <p14:creationId xmlns:p14="http://schemas.microsoft.com/office/powerpoint/2010/main" val="27404928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Λίμνη Βόλβη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Λίμνη Βόλβη | Λίμνε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7165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0137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568952" cy="1143000"/>
          </a:xfrm>
        </p:spPr>
        <p:txBody>
          <a:bodyPr/>
          <a:lstStyle/>
          <a:p>
            <a:r>
              <a:rPr lang="el-GR" dirty="0" smtClean="0"/>
              <a:t>Λίμνη Κορώνεια στον Λαγκαδά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Maria\Downloads\Η_λίμνη_Κορώνει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42493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4486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«Αν και υπάρχει ένας μεγάλος αριθμός τρεχούμενων νερών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που </a:t>
            </a:r>
            <a:r>
              <a:rPr lang="el-GR" sz="4400" dirty="0"/>
              <a:t>οφείλουν την ύπαρξή τους στις πεδιάδες, είναι επίσης συχνό οι μεγάλοι ποταμοί να προέρχονται από ορεινές περιοχές</a:t>
            </a:r>
            <a:r>
              <a:rPr lang="el-GR" sz="4400" dirty="0" smtClean="0"/>
              <a:t>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9127190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640960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«Παρατηρώντας το περιβάλλον των τρεχούμενων νερών,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εντυπωσιάζει </a:t>
            </a:r>
            <a:r>
              <a:rPr lang="el-GR" sz="4400" dirty="0"/>
              <a:t>η μεγάλη ποικιλία βιοτόπων, χαρακτηριζόμενη από την κλίση και το υπόστρωμα μέσα σε μικρή σχετικά απόσταση.</a:t>
            </a:r>
          </a:p>
        </p:txBody>
      </p:sp>
    </p:spTree>
    <p:extLst>
      <p:ext uri="{BB962C8B-B14F-4D97-AF65-F5344CB8AC3E}">
        <p14:creationId xmlns:p14="http://schemas.microsoft.com/office/powerpoint/2010/main" val="29988106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Εδώ υπάρχουν ρηχά νερά που ρέουν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πάνω </a:t>
            </a:r>
            <a:r>
              <a:rPr lang="el-GR" sz="4400" dirty="0"/>
              <a:t>από πέτρες και χαλίκια, παρακάτω μικρές λίμνες, μικρούς καταρράκτες κτλ.</a:t>
            </a:r>
          </a:p>
        </p:txBody>
      </p:sp>
    </p:spTree>
    <p:extLst>
      <p:ext uri="{BB962C8B-B14F-4D97-AF65-F5344CB8AC3E}">
        <p14:creationId xmlns:p14="http://schemas.microsoft.com/office/powerpoint/2010/main" val="31223830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Όπως με τις λίμνες και τα έλη,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έτσι </a:t>
            </a:r>
            <a:r>
              <a:rPr lang="el-GR" sz="4400" dirty="0"/>
              <a:t>και με τους ποταμούς και τους </a:t>
            </a:r>
            <a:r>
              <a:rPr lang="el-GR" sz="4400" dirty="0" err="1"/>
              <a:t>χειμάρρους</a:t>
            </a:r>
            <a:r>
              <a:rPr lang="el-GR" sz="4400" dirty="0"/>
              <a:t>, η διάκριση δεν είναι σαφής.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2978731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χείμαρροι όμως είναι μικροί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και </a:t>
            </a:r>
            <a:r>
              <a:rPr lang="el-GR" sz="4400" dirty="0"/>
              <a:t>συχνά έχουν απότομες κλίσεις, ενώ οι ποταμοί είναι μεγάλοι και συνήθως έχουν μικρές κλίσεις»</a:t>
            </a:r>
          </a:p>
        </p:txBody>
      </p:sp>
    </p:spTree>
    <p:extLst>
      <p:ext uri="{BB962C8B-B14F-4D97-AF65-F5344CB8AC3E}">
        <p14:creationId xmlns:p14="http://schemas.microsoft.com/office/powerpoint/2010/main" val="275102697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«Πολλές από τις φυσικές και τις βιολογικές ιδιότητες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των </a:t>
            </a:r>
            <a:r>
              <a:rPr lang="el-GR" sz="4400" dirty="0"/>
              <a:t>τρεχούμενων νερών καθορίζονται από την ετήσια διαμόρφωση της παροχής τους.</a:t>
            </a:r>
          </a:p>
        </p:txBody>
      </p:sp>
    </p:spTree>
    <p:extLst>
      <p:ext uri="{BB962C8B-B14F-4D97-AF65-F5344CB8AC3E}">
        <p14:creationId xmlns:p14="http://schemas.microsoft.com/office/powerpoint/2010/main" val="15128012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Η παροχή εξαρτάται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από </a:t>
            </a:r>
            <a:r>
              <a:rPr lang="el-GR" sz="4400" dirty="0"/>
              <a:t>το ύψος της βροχόπτωσης, τη γεωλογία της λεκάνης απορροής, την περιοχή,</a:t>
            </a:r>
          </a:p>
        </p:txBody>
      </p:sp>
    </p:spTree>
    <p:extLst>
      <p:ext uri="{BB962C8B-B14F-4D97-AF65-F5344CB8AC3E}">
        <p14:creationId xmlns:p14="http://schemas.microsoft.com/office/powerpoint/2010/main" val="20681795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την κλίση του πυθμένα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και </a:t>
            </a:r>
            <a:r>
              <a:rPr lang="el-GR" sz="4400" dirty="0"/>
              <a:t>από τα φράγματα που ελέγχονται από τη βλάστηση, από τους κάστορες και κυρίως από τους ανθρώπους.</a:t>
            </a:r>
          </a:p>
        </p:txBody>
      </p:sp>
    </p:spTree>
    <p:extLst>
      <p:ext uri="{BB962C8B-B14F-4D97-AF65-F5344CB8AC3E}">
        <p14:creationId xmlns:p14="http://schemas.microsoft.com/office/powerpoint/2010/main" val="275394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Όταν τέτοιες λεκάνες σχηματίζουν μια αλυσίδα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από </a:t>
            </a:r>
            <a:r>
              <a:rPr lang="el-GR" sz="4400" dirty="0"/>
              <a:t>μικρές λίμνες σε μια παγωμένη κοιλάδα, που μοιάζουν με σειρά από χάντρες κομπολογιού, αναφέρονται σαν αλυσιδωτές λίμνες.</a:t>
            </a:r>
          </a:p>
        </p:txBody>
      </p:sp>
    </p:spTree>
    <p:extLst>
      <p:ext uri="{BB962C8B-B14F-4D97-AF65-F5344CB8AC3E}">
        <p14:creationId xmlns:p14="http://schemas.microsoft.com/office/powerpoint/2010/main" val="40444861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Οι εποχικές και οι ημερήσιες διακυμάνσεις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στην </a:t>
            </a:r>
            <a:r>
              <a:rPr lang="el-GR" sz="4400" dirty="0"/>
              <a:t>παροχή είναι σημαντικές στην οικολογία των ποταμών και των χειμάρρων.</a:t>
            </a:r>
          </a:p>
        </p:txBody>
      </p:sp>
    </p:spTree>
    <p:extLst>
      <p:ext uri="{BB962C8B-B14F-4D97-AF65-F5344CB8AC3E}">
        <p14:creationId xmlns:p14="http://schemas.microsoft.com/office/powerpoint/2010/main" val="65686449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Για παράδειγμα, οι χείμαρροι των ψηλών βουνών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παρουσιάζουν </a:t>
            </a:r>
            <a:r>
              <a:rPr lang="el-GR" sz="4400" dirty="0"/>
              <a:t>τη μεγαλύτερη παροχή τους αργά την άνοιξη</a:t>
            </a:r>
          </a:p>
        </p:txBody>
      </p:sp>
    </p:spTree>
    <p:extLst>
      <p:ext uri="{BB962C8B-B14F-4D97-AF65-F5344CB8AC3E}">
        <p14:creationId xmlns:p14="http://schemas.microsoft.com/office/powerpoint/2010/main" val="24568309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και κατά τη διάρκεια των μεσημβρινών ωρών,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όταν </a:t>
            </a:r>
            <a:r>
              <a:rPr lang="el-GR" sz="4400" dirty="0"/>
              <a:t>λιώνει το χιόνι, και τη μικρότερη παροχή μετά τον νυχτερινό παγετό.</a:t>
            </a:r>
          </a:p>
        </p:txBody>
      </p:sp>
    </p:spTree>
    <p:extLst>
      <p:ext uri="{BB962C8B-B14F-4D97-AF65-F5344CB8AC3E}">
        <p14:creationId xmlns:p14="http://schemas.microsoft.com/office/powerpoint/2010/main" val="33135012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φυσικοχημικές παράμετροι των τρεχούμενων νερών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μετριούνται </a:t>
            </a:r>
            <a:r>
              <a:rPr lang="el-GR" sz="4400" dirty="0"/>
              <a:t>με τις ίδιες μεθόδους που χρησιμοποιούνται για τις λίμνες.</a:t>
            </a:r>
          </a:p>
        </p:txBody>
      </p:sp>
    </p:spTree>
    <p:extLst>
      <p:ext uri="{BB962C8B-B14F-4D97-AF65-F5344CB8AC3E}">
        <p14:creationId xmlns:p14="http://schemas.microsoft.com/office/powerpoint/2010/main" val="29153300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Παροχή είναι η ροή του όγκου του νερού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ανά </a:t>
            </a:r>
            <a:r>
              <a:rPr lang="el-GR" sz="4400" dirty="0"/>
              <a:t>μονάδα χρόνου </a:t>
            </a:r>
            <a:r>
              <a:rPr lang="en-US" sz="4400" dirty="0"/>
              <a:t>m</a:t>
            </a:r>
            <a:r>
              <a:rPr lang="el-GR" sz="4400" baseline="30000" dirty="0"/>
              <a:t>3</a:t>
            </a:r>
            <a:r>
              <a:rPr lang="el-GR" sz="4400" dirty="0"/>
              <a:t>/</a:t>
            </a:r>
            <a:r>
              <a:rPr lang="en-US" sz="4400" dirty="0"/>
              <a:t>sec </a:t>
            </a:r>
            <a:r>
              <a:rPr lang="el-GR" sz="4400" dirty="0"/>
              <a:t>και ταχύτητα ροής η απόσταση που διανύεται στη μονάδα του χρόνου.</a:t>
            </a:r>
          </a:p>
        </p:txBody>
      </p:sp>
    </p:spTree>
    <p:extLst>
      <p:ext uri="{BB962C8B-B14F-4D97-AF65-F5344CB8AC3E}">
        <p14:creationId xmlns:p14="http://schemas.microsoft.com/office/powerpoint/2010/main" val="133325962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μέτρηση μπορεί να γίνει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εύκολα </a:t>
            </a:r>
            <a:r>
              <a:rPr lang="el-GR" sz="4400" dirty="0"/>
              <a:t>με ένα ροόμετρο, το οποίο βυθίζεται στο νερό.</a:t>
            </a:r>
          </a:p>
        </p:txBody>
      </p:sp>
    </p:spTree>
    <p:extLst>
      <p:ext uri="{BB962C8B-B14F-4D97-AF65-F5344CB8AC3E}">
        <p14:creationId xmlns:p14="http://schemas.microsoft.com/office/powerpoint/2010/main" val="283681863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Η μέτρηση γίνεται σε πέντε </a:t>
            </a:r>
            <a:r>
              <a:rPr lang="el-GR" dirty="0" err="1">
                <a:solidFill>
                  <a:srgbClr val="FFFF00"/>
                </a:solidFill>
                <a:effectLst/>
              </a:rPr>
              <a:t>ισαπέχοντα</a:t>
            </a:r>
            <a:r>
              <a:rPr lang="el-GR" dirty="0">
                <a:solidFill>
                  <a:srgbClr val="FFFF00"/>
                </a:solidFill>
                <a:effectLst/>
              </a:rPr>
              <a:t> σημεία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κατά </a:t>
            </a:r>
            <a:r>
              <a:rPr lang="el-GR" sz="4400" dirty="0"/>
              <a:t>μήκος του ρεύματος, με τον μετρητή βυθισμένο στα 2/5 της απόστασης επιφάνειας-πυθμένα.</a:t>
            </a:r>
          </a:p>
        </p:txBody>
      </p:sp>
    </p:spTree>
    <p:extLst>
      <p:ext uri="{BB962C8B-B14F-4D97-AF65-F5344CB8AC3E}">
        <p14:creationId xmlns:p14="http://schemas.microsoft.com/office/powerpoint/2010/main" val="375164016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Σε πολύ ρηχά νερά ή ανάμεσα σε βράχους,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όπου </a:t>
            </a:r>
            <a:r>
              <a:rPr lang="el-GR" sz="4400" dirty="0"/>
              <a:t>το βάθος του νερού είναι μόνο λίγα εκατοστά, η μέτρηση μπορεί να γίνει με έναν ειδικό σωλήνα μέτρησης της πίεσης</a:t>
            </a:r>
            <a:r>
              <a:rPr lang="el-GR" sz="4400" dirty="0" smtClean="0"/>
              <a:t>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122998142"/>
      </p:ext>
    </p:extLst>
  </p:cSld>
  <p:clrMapOvr>
    <a:masterClrMapping/>
  </p:clrMapOvr>
</p:sld>
</file>

<file path=ppt/theme/theme1.xml><?xml version="1.0" encoding="utf-8"?>
<a:theme xmlns:a="http://schemas.openxmlformats.org/drawingml/2006/main" name="Πρότυπο σχεδίασης- Ύψος">
  <a:themeElements>
    <a:clrScheme name="Θέμα του Offic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Θέμα του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Πρότυπο σχεδίασης- Ύψος</Template>
  <TotalTime>5960</TotalTime>
  <Words>1685</Words>
  <Application>Microsoft Office PowerPoint</Application>
  <PresentationFormat>Προβολή στην οθόνη (4:3)</PresentationFormat>
  <Paragraphs>264</Paragraphs>
  <Slides>97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97</vt:i4>
      </vt:variant>
    </vt:vector>
  </HeadingPairs>
  <TitlesOfParts>
    <vt:vector size="98" baseType="lpstr">
      <vt:lpstr>Πρότυπο σχεδίασης- Ύψος</vt:lpstr>
      <vt:lpstr>              Λιμνολογία: Έκτο Μάθημα  </vt:lpstr>
      <vt:lpstr>«Όταν οι παγετώνες υποχωρούν,</vt:lpstr>
      <vt:lpstr>Τέτοια λιμναία κοιλώματα βρίσκονται</vt:lpstr>
      <vt:lpstr>Λιμναίο κοίλωμα στη Σκανδιναβία</vt:lpstr>
      <vt:lpstr>«Ένας συχνά εμφανιζόμενος τύπος λιμναίου κοιλώματος</vt:lpstr>
      <vt:lpstr>όπου αυτές είναι διαμορφωμένες αμφιθεατρικά</vt:lpstr>
      <vt:lpstr>Όταν οι παγετώνες επεκτείνονται αρκετά</vt:lpstr>
      <vt:lpstr>η διαβρωτική τους δράση</vt:lpstr>
      <vt:lpstr>Όταν τέτοιες λεκάνες σχηματίζουν μια αλυσίδα</vt:lpstr>
      <vt:lpstr>Όπου υπάρχουν βουνά κοντά στη θάλασσα,</vt:lpstr>
      <vt:lpstr>φιόρδ λίμνες μπορούν να σχηματιστούν</vt:lpstr>
      <vt:lpstr>Λίμνες φιόρδ</vt:lpstr>
      <vt:lpstr>Τα φιόρδ σχηματίστηκαν από την διάβρωση του εδάφους</vt:lpstr>
      <vt:lpstr>Η θάλασσα που κατέκλυσε τις βαθιές αυτές εσοχές</vt:lpstr>
      <vt:lpstr>Το βάθος των φιόρδ φθάνει ακόμη και τα 1350 μέτρα</vt:lpstr>
      <vt:lpstr>Επιτρέπεται έτσι η πλοήγηση μεγάλων πλοίων</vt:lpstr>
      <vt:lpstr>«Οι λίμνες Great στον Καναδά αποτελούν</vt:lpstr>
      <vt:lpstr>Λίμνη Great Slave στον Καναδά</vt:lpstr>
      <vt:lpstr>Λίμνη Great Slave στον Καναδά</vt:lpstr>
      <vt:lpstr>Λίμνη Great Bear στον Καναδά</vt:lpstr>
      <vt:lpstr>«Πολλές λιμναίες λεκάνες προκύπτουν</vt:lpstr>
      <vt:lpstr>Εκατομμύρια τέτοιες μικρές λίμνες υπάρχουν</vt:lpstr>
      <vt:lpstr>Λίμνη στην Αλάσκα</vt:lpstr>
      <vt:lpstr>Λίμνη στην Αλάσκα</vt:lpstr>
      <vt:lpstr>«Λιμναία βυθίσματα μπορούν να δημιουργηθούν</vt:lpstr>
      <vt:lpstr>Οι περισσότερες λίμνες διάλυσης σχηματίζονται</vt:lpstr>
      <vt:lpstr>Οι λίμνες διάλυσης είναι συνηθισμένες</vt:lpstr>
      <vt:lpstr>στη Βαλκανική Χερσόνησο, στις Άλπεις</vt:lpstr>
      <vt:lpstr>«Οι λεκάνες διάλυσης είναι συνήθως</vt:lpstr>
      <vt:lpstr>Η δολίνη Crveno Jezero στην Κροατία </vt:lpstr>
      <vt:lpstr>και αναπτύσσονται από τη διάλυση</vt:lpstr>
      <vt:lpstr>«Η Ελλάδα καλύπτεται σε μεγάλο ποσοστό</vt:lpstr>
      <vt:lpstr>Μεγάλη Πρέσπα</vt:lpstr>
      <vt:lpstr>Λίμνη της Καστοριάς</vt:lpstr>
      <vt:lpstr>των Ιωαννίνων, καθώς και της Κωπαΐδας</vt:lpstr>
      <vt:lpstr> Λίμνες σχηματισμένες από τη δράση νερού </vt:lpstr>
      <vt:lpstr>Στον άνω ρου των ποταμών,</vt:lpstr>
      <vt:lpstr>που μπορούν να συνεχίσουν ως λίμνες,</vt:lpstr>
      <vt:lpstr>Οι λίμνες καταρρακτών, σκαμμένες στο κάτω μέρος</vt:lpstr>
      <vt:lpstr>Πολλές μεγάλες λίμνες του συστήματος Grand Coulee</vt:lpstr>
      <vt:lpstr>που σχηματίστηκαν</vt:lpstr>
      <vt:lpstr>Λίμνες του συστήματος Grand Coulee: Ουάσιγκτον </vt:lpstr>
      <vt:lpstr>«Καθώς οι ποταμοί ρέουν</vt:lpstr>
      <vt:lpstr>και αποθεματικές αποφρακτικές εξελίξεις</vt:lpstr>
      <vt:lpstr> Λίμνες αιολικής προέλευσης </vt:lpstr>
      <vt:lpstr>ή από ανακατανομή της άμμου</vt:lpstr>
      <vt:lpstr>Τέτοιες λιμναίες κοιλότητες</vt:lpstr>
      <vt:lpstr>και το νερό που περιέχουν</vt:lpstr>
      <vt:lpstr>«Οι λεκάνες αποφύσισης</vt:lpstr>
      <vt:lpstr>και γίνονται διαρκώς</vt:lpstr>
      <vt:lpstr> Παράκτιες λίμνες </vt:lpstr>
      <vt:lpstr>που έχουν πλημμυρίσει</vt:lpstr>
      <vt:lpstr>Συχνά, το άδειασμα του ποταμού</vt:lpstr>
      <vt:lpstr>Το αποτέλεσμα είναι</vt:lpstr>
      <vt:lpstr>η αλατότητα της οποίας</vt:lpstr>
      <vt:lpstr>Μερικές παράκτιες λίμνες</vt:lpstr>
      <vt:lpstr>Όταν ο αποκλεισμός είναι πλήρης,</vt:lpstr>
      <vt:lpstr>Όταν ο αποκλεισμός είναι ατελής</vt:lpstr>
      <vt:lpstr>τότε σχηματίζεται λιμνοθάλασσα,</vt:lpstr>
      <vt:lpstr> Λίμνες σχηματισμένες από πρόσκρουση μετεωρίτη </vt:lpstr>
      <vt:lpstr>Όταν ένα τέτοιο σώμα χτυπήσει στη γη,</vt:lpstr>
      <vt:lpstr>Μέρος θα διασκορπιστεί τοπικά ως θερμότητα.</vt:lpstr>
      <vt:lpstr>Ο κρατήρας που προκύπτει  από την έκρηξη,</vt:lpstr>
      <vt:lpstr>Λίμνες οργανικής προέλευσης </vt:lpstr>
      <vt:lpstr>Ο αμερικάνικος κάστορας</vt:lpstr>
      <vt:lpstr>πολλές από τις οποίες έγιναν μόνιμες,</vt:lpstr>
      <vt:lpstr>Τα φράγματα του ευρωπαϊκού κάστορα</vt:lpstr>
      <vt:lpstr>Τα μεγαλύτερα φράγματα</vt:lpstr>
      <vt:lpstr> Έλη </vt:lpstr>
      <vt:lpstr>Στα έλη επικρατεί η ασθενής ανάδευση.</vt:lpstr>
      <vt:lpstr> Υφάλμυρα νερά </vt:lpstr>
      <vt:lpstr>(περίπτωση νερών που συνδέονται με τη θάλασσα)</vt:lpstr>
      <vt:lpstr>Τα πρώτα είναι συνδεδεμένα με περιοχές</vt:lpstr>
      <vt:lpstr> Τρεχούμενα νερά </vt:lpstr>
      <vt:lpstr>Η ταχύτητα της ροής τους και η μάζα του νερού</vt:lpstr>
      <vt:lpstr>«Η Λιμνολογία θεωρεί τα τρεχούμενα νερά</vt:lpstr>
      <vt:lpstr>«Χαρακτηριστικό παράδειγμα</vt:lpstr>
      <vt:lpstr>Οι δύο λίμνες τροφοδοτούνται</vt:lpstr>
      <vt:lpstr>Λίμνη Βόλβη (Θεσσαλονίκη)</vt:lpstr>
      <vt:lpstr>Λίμνη Βόλβη</vt:lpstr>
      <vt:lpstr>Λίμνη Κορώνεια στον Λαγκαδά</vt:lpstr>
      <vt:lpstr>«Αν και υπάρχει ένας μεγάλος αριθμός τρεχούμενων νερών</vt:lpstr>
      <vt:lpstr>«Παρατηρώντας το περιβάλλον των τρεχούμενων νερών,</vt:lpstr>
      <vt:lpstr>Εδώ υπάρχουν ρηχά νερά που ρέουν</vt:lpstr>
      <vt:lpstr>Όπως με τις λίμνες και τα έλη,</vt:lpstr>
      <vt:lpstr>Οι χείμαρροι όμως είναι μικροί</vt:lpstr>
      <vt:lpstr>«Πολλές από τις φυσικές και τις βιολογικές ιδιότητες</vt:lpstr>
      <vt:lpstr>Η παροχή εξαρτάται</vt:lpstr>
      <vt:lpstr>την κλίση του πυθμένα</vt:lpstr>
      <vt:lpstr>Οι εποχικές και οι ημερήσιες διακυμάνσεις</vt:lpstr>
      <vt:lpstr>Για παράδειγμα, οι χείμαρροι των ψηλών βουνών</vt:lpstr>
      <vt:lpstr>και κατά τη διάρκεια των μεσημβρινών ωρών,</vt:lpstr>
      <vt:lpstr>Οι φυσικοχημικές παράμετροι των τρεχούμενων νερών</vt:lpstr>
      <vt:lpstr>Παροχή είναι η ροή του όγκου του νερού</vt:lpstr>
      <vt:lpstr>Η μέτρηση μπορεί να γίνει</vt:lpstr>
      <vt:lpstr>Η μέτρηση γίνεται σε πέντε ισαπέχοντα σημεία</vt:lpstr>
      <vt:lpstr>Σε πολύ ρηχά νερά ή ανάμεσα σε βράχους,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Ρωσοτουρκικός πόλεμος</dc:title>
  <dc:creator>Maria</dc:creator>
  <cp:lastModifiedBy>Maria</cp:lastModifiedBy>
  <cp:revision>272</cp:revision>
  <dcterms:created xsi:type="dcterms:W3CDTF">2019-05-10T18:29:09Z</dcterms:created>
  <dcterms:modified xsi:type="dcterms:W3CDTF">2023-05-24T09:26:23Z</dcterms:modified>
</cp:coreProperties>
</file>