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68" r:id="rId3"/>
    <p:sldId id="271" r:id="rId4"/>
    <p:sldId id="272" r:id="rId5"/>
    <p:sldId id="273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4" autoAdjust="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9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D0A1-0DF3-448C-8EC9-BB8EA9C48C3C}" type="datetimeFigureOut">
              <a:rPr lang="el-GR" smtClean="0"/>
              <a:t>14/1/2026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B4674-5368-4234-A326-894E884D3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9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Ασφάλεια τροφίμων και άμυνα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Food and Drug Administration (FDA</a:t>
            </a:r>
            <a:r>
              <a:rPr lang="en-US" b="1" dirty="0" smtClean="0"/>
              <a:t>)</a:t>
            </a:r>
          </a:p>
          <a:p>
            <a:r>
              <a:rPr lang="el-GR" b="1" dirty="0"/>
              <a:t>ρυθμίζει μεγάλο μέρος των προϊόντων που σχετίζονται με την υγεία και την καθημερινή </a:t>
            </a:r>
            <a:r>
              <a:rPr lang="el-GR" b="1" dirty="0" smtClean="0"/>
              <a:t>ζωή</a:t>
            </a:r>
            <a:endParaRPr lang="en-US" b="1" dirty="0" smtClean="0"/>
          </a:p>
          <a:p>
            <a:r>
              <a:rPr lang="el-GR" b="1" dirty="0"/>
              <a:t>προστασία της δημόσιας υγείας και την προώθηση της ιατρικής </a:t>
            </a:r>
            <a:r>
              <a:rPr lang="el-GR" b="1" dirty="0" smtClean="0"/>
              <a:t>καινοτομίας</a:t>
            </a:r>
            <a:endParaRPr lang="en-US" b="1" dirty="0"/>
          </a:p>
          <a:p>
            <a:r>
              <a:rPr lang="el-GR" b="1" dirty="0"/>
              <a:t>διασφάλιση ασφάλειας, αποτελεσματικότητας και ποιότητας φαρμάκων, εμβολίων, βιολογικών προϊόντων, </a:t>
            </a:r>
            <a:r>
              <a:rPr lang="el-GR" b="1" dirty="0" err="1"/>
              <a:t>ιατροτεχνολογικών</a:t>
            </a:r>
            <a:r>
              <a:rPr lang="el-GR" b="1" dirty="0"/>
              <a:t> προϊόντων, τροφίμων, καλλυντικών, προϊόντων </a:t>
            </a:r>
            <a:r>
              <a:rPr lang="el-GR" b="1" dirty="0" smtClean="0"/>
              <a:t>καπνού</a:t>
            </a:r>
            <a:endParaRPr lang="en-US" b="1" dirty="0" smtClean="0"/>
          </a:p>
          <a:p>
            <a:r>
              <a:rPr lang="el-GR" b="1" dirty="0"/>
              <a:t>«ρυθμιστική πύλη» για την είσοδο νέων θεραπειών, εμβολίων και διαγνωστικών στην αγορά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2276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ασφάλεια τροφίμων σε πολιτειακό επίπεδο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ασφάλεια τροφίμων στο λιανικό εμπόριο και στη μαζική </a:t>
            </a:r>
            <a:r>
              <a:rPr lang="el-GR" dirty="0" smtClean="0"/>
              <a:t>εστίαση</a:t>
            </a:r>
          </a:p>
          <a:p>
            <a:r>
              <a:rPr lang="el-GR" dirty="0"/>
              <a:t>στηρίζεται σε έναν ομοσπονδιακό «</a:t>
            </a:r>
            <a:r>
              <a:rPr lang="el-GR" dirty="0" err="1"/>
              <a:t>Κώδικα‑Μοντέλο</a:t>
            </a:r>
            <a:r>
              <a:rPr lang="el-GR" dirty="0"/>
              <a:t>» του FDA (</a:t>
            </a:r>
            <a:r>
              <a:rPr lang="el-GR" dirty="0" err="1"/>
              <a:t>Food</a:t>
            </a:r>
            <a:r>
              <a:rPr lang="el-GR" dirty="0"/>
              <a:t> </a:t>
            </a:r>
            <a:r>
              <a:rPr lang="el-GR" dirty="0" err="1"/>
              <a:t>Code</a:t>
            </a:r>
            <a:r>
              <a:rPr lang="el-GR" dirty="0"/>
              <a:t>), που ενημερώνεται ανά 4 χρόνια</a:t>
            </a:r>
            <a:r>
              <a:rPr lang="el-GR" dirty="0" smtClean="0"/>
              <a:t>.</a:t>
            </a:r>
          </a:p>
          <a:p>
            <a:r>
              <a:rPr lang="el-GR" dirty="0"/>
              <a:t>επιθεωρήσεις, εκπαίδευση, διερευνούν εξάρσεις </a:t>
            </a:r>
            <a:r>
              <a:rPr lang="el-GR" dirty="0" err="1"/>
              <a:t>τροφιμογενών</a:t>
            </a:r>
            <a:r>
              <a:rPr lang="el-GR" dirty="0"/>
              <a:t> νοσημάτων και εφαρμόζουν </a:t>
            </a:r>
            <a:r>
              <a:rPr lang="el-GR" dirty="0" smtClean="0"/>
              <a:t>κυρώσεις</a:t>
            </a:r>
          </a:p>
          <a:p>
            <a:r>
              <a:rPr lang="el-GR" dirty="0"/>
              <a:t>ενιαία πρότυπα επιθεώρησης και αμοιβαία αναγνώριση</a:t>
            </a:r>
          </a:p>
        </p:txBody>
      </p:sp>
    </p:spTree>
    <p:extLst>
      <p:ext uri="{BB962C8B-B14F-4D97-AF65-F5344CB8AC3E}">
        <p14:creationId xmlns:p14="http://schemas.microsoft.com/office/powerpoint/2010/main" val="26579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36"/>
            <a:ext cx="9144000" cy="646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4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Κύρια παθογόνα που προσβάλλουν τη δημόσια υγεία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Σαλμονέλα</a:t>
            </a:r>
          </a:p>
          <a:p>
            <a:r>
              <a:rPr lang="el-GR" b="1" dirty="0" smtClean="0"/>
              <a:t>Κολοβακτηρίδιο</a:t>
            </a:r>
          </a:p>
          <a:p>
            <a:r>
              <a:rPr lang="el-GR" b="1" dirty="0" err="1" smtClean="0"/>
              <a:t>Καμπυλοβακτήριο</a:t>
            </a:r>
            <a:endParaRPr lang="el-GR" b="1" dirty="0" smtClean="0"/>
          </a:p>
          <a:p>
            <a:r>
              <a:rPr lang="el-GR" b="1" dirty="0" err="1" smtClean="0"/>
              <a:t>Γερσίνια</a:t>
            </a:r>
            <a:endParaRPr lang="el-GR" b="1" dirty="0" smtClean="0"/>
          </a:p>
          <a:p>
            <a:r>
              <a:rPr lang="el-GR" b="1" dirty="0" err="1" smtClean="0"/>
              <a:t>Λιστέρια</a:t>
            </a:r>
            <a:endParaRPr lang="el-GR" b="1" dirty="0" smtClean="0"/>
          </a:p>
          <a:p>
            <a:r>
              <a:rPr lang="el-GR" b="1" dirty="0" smtClean="0"/>
              <a:t>Χολέρα</a:t>
            </a:r>
          </a:p>
        </p:txBody>
      </p:sp>
    </p:spTree>
    <p:extLst>
      <p:ext uri="{BB962C8B-B14F-4D97-AF65-F5344CB8AC3E}">
        <p14:creationId xmlns:p14="http://schemas.microsoft.com/office/powerpoint/2010/main" val="29371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Σαλμονέλα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Salmonella spp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/>
              <a:t>πουλερικά, αυγά, χοιρινό, βοδινό, ψάρια, λαχανικά, ξηροί καρποί· </a:t>
            </a:r>
            <a:r>
              <a:rPr lang="el-GR" dirty="0" err="1"/>
              <a:t>κοπρανοστοματική</a:t>
            </a:r>
            <a:r>
              <a:rPr lang="el-GR" dirty="0"/>
              <a:t> </a:t>
            </a:r>
            <a:r>
              <a:rPr lang="el-GR" dirty="0" smtClean="0"/>
              <a:t>οδός</a:t>
            </a:r>
          </a:p>
          <a:p>
            <a:r>
              <a:rPr lang="el-GR" dirty="0" smtClean="0"/>
              <a:t>Γαστρεντερίτιδα</a:t>
            </a:r>
          </a:p>
          <a:p>
            <a:r>
              <a:rPr lang="el-GR" dirty="0"/>
              <a:t>Μία από τις συχνότερες </a:t>
            </a:r>
            <a:r>
              <a:rPr lang="el-GR" dirty="0" err="1"/>
              <a:t>τροφιμογενείς</a:t>
            </a:r>
            <a:r>
              <a:rPr lang="el-GR" dirty="0"/>
              <a:t> λοιμώξεις </a:t>
            </a:r>
            <a:r>
              <a:rPr lang="el-GR" dirty="0" smtClean="0"/>
              <a:t>παγκοσμίως</a:t>
            </a:r>
          </a:p>
          <a:p>
            <a:r>
              <a:rPr lang="el-GR" dirty="0" smtClean="0"/>
              <a:t>Στελέχη που προκαλούν λοίμωξη ακόμη και με ένα κύτταρο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49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Κολοβακτηρίδιο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Escherichia </a:t>
            </a:r>
            <a:r>
              <a:rPr lang="en-US" dirty="0" smtClean="0"/>
              <a:t>coli</a:t>
            </a:r>
            <a:endParaRPr lang="el-GR" dirty="0" smtClean="0"/>
          </a:p>
          <a:p>
            <a:r>
              <a:rPr lang="el-GR" dirty="0"/>
              <a:t>Φυσιολογική χλωρίδα εντέρου, αλλά παθογόνοι κλώνοι </a:t>
            </a:r>
            <a:endParaRPr lang="el-GR" dirty="0" smtClean="0"/>
          </a:p>
          <a:p>
            <a:r>
              <a:rPr lang="el-GR" dirty="0" smtClean="0"/>
              <a:t>Δυνητικά παθογόνο</a:t>
            </a:r>
          </a:p>
          <a:p>
            <a:r>
              <a:rPr lang="el-GR" dirty="0" smtClean="0"/>
              <a:t>Διάρροιες και </a:t>
            </a:r>
            <a:r>
              <a:rPr lang="el-GR" dirty="0" err="1" smtClean="0"/>
              <a:t>εξωεντερικές</a:t>
            </a:r>
            <a:r>
              <a:rPr lang="el-GR" dirty="0" smtClean="0"/>
              <a:t> λοιμώξεις</a:t>
            </a:r>
          </a:p>
          <a:p>
            <a:r>
              <a:rPr lang="el-GR" dirty="0" smtClean="0"/>
              <a:t>Σοβαρή </a:t>
            </a:r>
            <a:r>
              <a:rPr lang="el-GR" dirty="0" err="1" smtClean="0"/>
              <a:t>πολυαντοχή</a:t>
            </a:r>
            <a:endParaRPr lang="el-GR" dirty="0" smtClean="0"/>
          </a:p>
          <a:p>
            <a:r>
              <a:rPr lang="el-GR" dirty="0" smtClean="0"/>
              <a:t>Κίνδυνος σηψαιμίας</a:t>
            </a:r>
          </a:p>
          <a:p>
            <a:r>
              <a:rPr lang="el-GR" dirty="0" smtClean="0"/>
              <a:t>Λαχανικά μολυσμένα με κόπρανα ζώων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62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Καμπυλοβακτήριο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Campylobacter </a:t>
            </a:r>
            <a:r>
              <a:rPr lang="en-US" dirty="0" err="1" smtClean="0"/>
              <a:t>jejuni</a:t>
            </a:r>
            <a:r>
              <a:rPr lang="en-US" dirty="0" smtClean="0"/>
              <a:t>/coli</a:t>
            </a:r>
            <a:endParaRPr lang="el-GR" dirty="0" smtClean="0"/>
          </a:p>
          <a:p>
            <a:r>
              <a:rPr lang="el-GR" dirty="0"/>
              <a:t>Ωμό/άσχημα ψημένο κοτόπουλο, μη παστεριωμένο γάλα, μολυσμένο </a:t>
            </a:r>
            <a:r>
              <a:rPr lang="el-GR" dirty="0" smtClean="0"/>
              <a:t>νερό</a:t>
            </a:r>
          </a:p>
          <a:p>
            <a:r>
              <a:rPr lang="el-GR" dirty="0"/>
              <a:t>Οξεία γαστρεντερίτιδα· συχνή αιτία </a:t>
            </a:r>
            <a:r>
              <a:rPr lang="el-GR" dirty="0" err="1"/>
              <a:t>βακτηριακής</a:t>
            </a:r>
            <a:r>
              <a:rPr lang="el-GR" dirty="0"/>
              <a:t> διάρροιας· </a:t>
            </a:r>
            <a:r>
              <a:rPr lang="el-GR" dirty="0" err="1"/>
              <a:t>μεταλοιμώδεις</a:t>
            </a:r>
            <a:r>
              <a:rPr lang="el-GR" dirty="0"/>
              <a:t> επιπλοκές π.χ. </a:t>
            </a:r>
            <a:r>
              <a:rPr lang="el-GR" dirty="0" err="1"/>
              <a:t>Guillain‑Barré</a:t>
            </a:r>
            <a:r>
              <a:rPr lang="el-GR" dirty="0"/>
              <a:t> </a:t>
            </a:r>
            <a:r>
              <a:rPr lang="el-GR" dirty="0" smtClean="0"/>
              <a:t>σύνδρομο</a:t>
            </a:r>
          </a:p>
          <a:p>
            <a:r>
              <a:rPr lang="el-GR" dirty="0"/>
              <a:t>Πιο συχνά αναφερόμενη </a:t>
            </a:r>
            <a:r>
              <a:rPr lang="el-GR" dirty="0" err="1"/>
              <a:t>βακτηριακή</a:t>
            </a:r>
            <a:r>
              <a:rPr lang="el-GR" dirty="0"/>
              <a:t> </a:t>
            </a:r>
            <a:r>
              <a:rPr lang="el-GR" dirty="0" err="1"/>
              <a:t>τροφιμογενής</a:t>
            </a:r>
            <a:r>
              <a:rPr lang="el-GR" dirty="0"/>
              <a:t> λοίμωξη σε πολλές χώρες</a:t>
            </a:r>
          </a:p>
        </p:txBody>
      </p:sp>
    </p:spTree>
    <p:extLst>
      <p:ext uri="{BB962C8B-B14F-4D97-AF65-F5344CB8AC3E}">
        <p14:creationId xmlns:p14="http://schemas.microsoft.com/office/powerpoint/2010/main" val="167905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Γερσίνια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549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Yersinia </a:t>
            </a:r>
            <a:r>
              <a:rPr lang="en-US" dirty="0" err="1" smtClean="0"/>
              <a:t>enterocolitica</a:t>
            </a:r>
            <a:endParaRPr lang="el-GR" dirty="0" smtClean="0"/>
          </a:p>
          <a:p>
            <a:r>
              <a:rPr lang="el-GR" dirty="0"/>
              <a:t>Χοίρος (έντερο, κρέας), μολυσμένο νερό, </a:t>
            </a:r>
            <a:r>
              <a:rPr lang="el-GR" dirty="0" smtClean="0"/>
              <a:t>περιβάλλον</a:t>
            </a:r>
          </a:p>
          <a:p>
            <a:r>
              <a:rPr lang="el-GR" dirty="0"/>
              <a:t>Γαστρεντερίτιδα, </a:t>
            </a:r>
            <a:r>
              <a:rPr lang="el-GR" dirty="0" err="1"/>
              <a:t>μεσεντέρια</a:t>
            </a:r>
            <a:r>
              <a:rPr lang="el-GR" dirty="0"/>
              <a:t> λεμφαδενίτιδα (</a:t>
            </a:r>
            <a:r>
              <a:rPr lang="el-GR" dirty="0" err="1"/>
              <a:t>ψευδοσκωληκοειδίτιδα</a:t>
            </a:r>
            <a:r>
              <a:rPr lang="el-GR" dirty="0"/>
              <a:t>), σπανιότερα </a:t>
            </a:r>
            <a:r>
              <a:rPr lang="el-GR" dirty="0" smtClean="0"/>
              <a:t>σηψαιμία</a:t>
            </a:r>
          </a:p>
          <a:p>
            <a:r>
              <a:rPr lang="el-GR" dirty="0"/>
              <a:t>Σημαντική </a:t>
            </a:r>
            <a:r>
              <a:rPr lang="el-GR" dirty="0" err="1"/>
              <a:t>τροφιμογενής</a:t>
            </a:r>
            <a:r>
              <a:rPr lang="el-GR" dirty="0"/>
              <a:t> </a:t>
            </a:r>
            <a:r>
              <a:rPr lang="el-GR" dirty="0" err="1"/>
              <a:t>ζοονοσία</a:t>
            </a:r>
            <a:r>
              <a:rPr lang="el-GR" dirty="0"/>
              <a:t> στην </a:t>
            </a:r>
            <a:r>
              <a:rPr lang="el-GR" dirty="0" smtClean="0"/>
              <a:t>Ευρώπη</a:t>
            </a:r>
          </a:p>
          <a:p>
            <a:r>
              <a:rPr lang="el-GR" dirty="0"/>
              <a:t>παθογόνα στελέχη σχετίζονται με χοίρο και τρόφιμα χοιρινής προέλευσης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10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χολέρα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Vibrio </a:t>
            </a:r>
            <a:r>
              <a:rPr lang="en-US" dirty="0" err="1" smtClean="0"/>
              <a:t>cholerae</a:t>
            </a:r>
            <a:endParaRPr lang="el-GR" dirty="0" smtClean="0"/>
          </a:p>
          <a:p>
            <a:r>
              <a:rPr lang="el-GR" dirty="0"/>
              <a:t>Μολυσμένο νερό/ωμά θαλασσινά σε περιοχές με κακή </a:t>
            </a:r>
            <a:r>
              <a:rPr lang="el-GR" dirty="0" smtClean="0"/>
              <a:t>ύδρευση/αποχέτευση</a:t>
            </a:r>
          </a:p>
          <a:p>
            <a:r>
              <a:rPr lang="el-GR" dirty="0"/>
              <a:t>Οξεία, υδαρής διάρροια με ταχεία </a:t>
            </a:r>
            <a:r>
              <a:rPr lang="el-GR" dirty="0" smtClean="0"/>
              <a:t>αφυδάτωση</a:t>
            </a:r>
          </a:p>
          <a:p>
            <a:r>
              <a:rPr lang="el-GR" dirty="0" smtClean="0"/>
              <a:t>θανατηφόρα </a:t>
            </a:r>
            <a:r>
              <a:rPr lang="el-GR" dirty="0"/>
              <a:t>χωρίς </a:t>
            </a:r>
            <a:r>
              <a:rPr lang="el-GR" dirty="0" smtClean="0"/>
              <a:t>ενυδάτωση</a:t>
            </a:r>
          </a:p>
          <a:p>
            <a:r>
              <a:rPr lang="el-GR" dirty="0"/>
              <a:t>Μεγάλες επιδημίες σε χώρες με ανεπαρκές αποχετευτικό </a:t>
            </a:r>
            <a:r>
              <a:rPr lang="el-GR" dirty="0" smtClean="0"/>
              <a:t>σύστημα</a:t>
            </a:r>
          </a:p>
          <a:p>
            <a:r>
              <a:rPr lang="el-GR" dirty="0" smtClean="0"/>
              <a:t>δείκτης </a:t>
            </a:r>
            <a:r>
              <a:rPr lang="el-GR" dirty="0"/>
              <a:t>φτωχής υγιεινής</a:t>
            </a:r>
          </a:p>
        </p:txBody>
      </p:sp>
    </p:spTree>
    <p:extLst>
      <p:ext uri="{BB962C8B-B14F-4D97-AF65-F5344CB8AC3E}">
        <p14:creationId xmlns:p14="http://schemas.microsoft.com/office/powerpoint/2010/main" val="17212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διατροφική αντιμετώπιση καταστροφών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σεισμοί, πλημμύρες, πόλεμοι, </a:t>
            </a:r>
            <a:r>
              <a:rPr lang="el-GR" dirty="0" smtClean="0"/>
              <a:t>πανδημίες</a:t>
            </a:r>
          </a:p>
          <a:p>
            <a:r>
              <a:rPr lang="el-GR" dirty="0"/>
              <a:t>ο υποσιτισμός και η επισιτιστική ανασφάλεια αυξάνονται </a:t>
            </a:r>
            <a:r>
              <a:rPr lang="el-GR" dirty="0" smtClean="0"/>
              <a:t>απότομα</a:t>
            </a:r>
          </a:p>
          <a:p>
            <a:r>
              <a:rPr lang="el-GR" dirty="0"/>
              <a:t> βρέφη, παιδιά, εγκύους, ηλικιωμένους και χρονίως </a:t>
            </a:r>
            <a:r>
              <a:rPr lang="el-GR" dirty="0" smtClean="0"/>
              <a:t>πάσχοντες</a:t>
            </a:r>
          </a:p>
          <a:p>
            <a:r>
              <a:rPr lang="el-GR" dirty="0"/>
              <a:t>Η «δημόσια διατροφή</a:t>
            </a:r>
            <a:r>
              <a:rPr lang="el-GR" dirty="0" smtClean="0"/>
              <a:t>»:</a:t>
            </a:r>
          </a:p>
          <a:p>
            <a:pPr marL="514350" indent="-514350">
              <a:buAutoNum type="arabicPeriod"/>
            </a:pPr>
            <a:r>
              <a:rPr lang="el-GR" dirty="0" smtClean="0"/>
              <a:t>Οργάνωση συσσιτίων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Πολιτικές</a:t>
            </a:r>
          </a:p>
          <a:p>
            <a:pPr marL="514350" indent="-514350">
              <a:buAutoNum type="arabicPeriod"/>
            </a:pPr>
            <a:r>
              <a:rPr lang="el-GR" dirty="0" smtClean="0"/>
              <a:t>Εκπαίδευση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Παρεμβάσεις</a:t>
            </a:r>
          </a:p>
        </p:txBody>
      </p:sp>
    </p:spTree>
    <p:extLst>
      <p:ext uri="{BB962C8B-B14F-4D97-AF65-F5344CB8AC3E}">
        <p14:creationId xmlns:p14="http://schemas.microsoft.com/office/powerpoint/2010/main" val="226900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Υπηρεσίες ελέγχου και ασφάλειας τροφίμων</a:t>
            </a:r>
          </a:p>
          <a:p>
            <a:r>
              <a:rPr lang="el-GR" dirty="0" smtClean="0"/>
              <a:t>Η ασφάλεια τροφίμων σε πολιτειακό επίπεδο</a:t>
            </a:r>
          </a:p>
          <a:p>
            <a:r>
              <a:rPr lang="el-GR" dirty="0" smtClean="0"/>
              <a:t>Κύρια παθογόνα υγειονομικού ενδιαφέροντος</a:t>
            </a:r>
          </a:p>
          <a:p>
            <a:r>
              <a:rPr lang="el-GR" dirty="0" smtClean="0"/>
              <a:t>Η αντιμετώπιση φυσικών καταστροφών</a:t>
            </a:r>
          </a:p>
          <a:p>
            <a:r>
              <a:rPr lang="el-GR" dirty="0" smtClean="0"/>
              <a:t>Δραστηριότητα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Κύρια αίτια και επιπτώσεις κακής θρέψης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4920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/>
              <a:t>Μείωση διαθεσιμότητας </a:t>
            </a:r>
            <a:r>
              <a:rPr lang="el-GR" b="1" dirty="0" smtClean="0"/>
              <a:t>τροφίμων</a:t>
            </a:r>
          </a:p>
          <a:p>
            <a:r>
              <a:rPr lang="el-GR" b="1" dirty="0" smtClean="0"/>
              <a:t>διακοπή </a:t>
            </a:r>
            <a:r>
              <a:rPr lang="el-GR" b="1" dirty="0"/>
              <a:t>εφοδιαστικής </a:t>
            </a:r>
            <a:r>
              <a:rPr lang="el-GR" b="1" dirty="0" smtClean="0"/>
              <a:t>αλυσίδας</a:t>
            </a:r>
          </a:p>
          <a:p>
            <a:r>
              <a:rPr lang="el-GR" b="1" dirty="0" smtClean="0"/>
              <a:t>κακή ύδρευση</a:t>
            </a:r>
          </a:p>
          <a:p>
            <a:r>
              <a:rPr lang="el-GR" b="1" dirty="0" smtClean="0"/>
              <a:t>οξεία </a:t>
            </a:r>
            <a:r>
              <a:rPr lang="el-GR" b="1" dirty="0"/>
              <a:t>και χρόνια </a:t>
            </a:r>
            <a:r>
              <a:rPr lang="el-GR" b="1" dirty="0" err="1" smtClean="0"/>
              <a:t>υποθρεψία</a:t>
            </a:r>
            <a:endParaRPr lang="el-GR" b="1" dirty="0" smtClean="0"/>
          </a:p>
          <a:p>
            <a:r>
              <a:rPr lang="el-GR" b="1" dirty="0" err="1" smtClean="0"/>
              <a:t>μικροθρεπτικές</a:t>
            </a:r>
            <a:r>
              <a:rPr lang="el-GR" b="1" dirty="0" smtClean="0"/>
              <a:t> ανεπάρκειες</a:t>
            </a:r>
          </a:p>
          <a:p>
            <a:r>
              <a:rPr lang="el-GR" b="1" dirty="0" smtClean="0"/>
              <a:t>Ευπάθεια σε λοιμώξεις</a:t>
            </a:r>
          </a:p>
          <a:p>
            <a:r>
              <a:rPr lang="el-GR" b="1" dirty="0" smtClean="0"/>
              <a:t>Αυξημένη νοσηρότητα σε παιδιά</a:t>
            </a:r>
          </a:p>
          <a:p>
            <a:r>
              <a:rPr lang="el-GR" b="1" dirty="0" smtClean="0"/>
              <a:t>Καταφύγια/συσσίτια: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συνήθη </a:t>
            </a:r>
            <a:r>
              <a:rPr lang="el-GR" b="1" dirty="0"/>
              <a:t>ελλείμματα σε </a:t>
            </a:r>
            <a:r>
              <a:rPr lang="el-GR" b="1" dirty="0" smtClean="0"/>
              <a:t>πρωτεΐνη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Χαμηλά σε φυτικές </a:t>
            </a:r>
            <a:r>
              <a:rPr lang="el-GR" b="1" dirty="0"/>
              <a:t>ίνες, </a:t>
            </a:r>
            <a:r>
              <a:rPr lang="el-GR" b="1" dirty="0" err="1"/>
              <a:t>Ca</a:t>
            </a:r>
            <a:r>
              <a:rPr lang="el-GR" b="1" dirty="0"/>
              <a:t>, </a:t>
            </a:r>
            <a:r>
              <a:rPr lang="el-GR" b="1" dirty="0" err="1"/>
              <a:t>Fe</a:t>
            </a:r>
            <a:r>
              <a:rPr lang="el-GR" b="1" dirty="0"/>
              <a:t>, βιταμίνες C &amp; </a:t>
            </a:r>
            <a:r>
              <a:rPr lang="el-GR" b="1" dirty="0" smtClean="0"/>
              <a:t>E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υπερβολικό </a:t>
            </a:r>
            <a:r>
              <a:rPr lang="el-GR" b="1" dirty="0" err="1"/>
              <a:t>Na</a:t>
            </a:r>
            <a:r>
              <a:rPr lang="el-G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324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Βασικοί άξονες δημόσιας διατροφής σε καταστροφές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899149"/>
              </p:ext>
            </p:extLst>
          </p:nvPr>
        </p:nvGraphicFramePr>
        <p:xfrm>
          <a:off x="68580" y="1863090"/>
          <a:ext cx="8972550" cy="4846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165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2466"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Άξονας</a:t>
                      </a:r>
                    </a:p>
                  </a:txBody>
                  <a:tcPr marR="274320" marB="1219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Ενδεικτικές πρακτικές</a:t>
                      </a:r>
                    </a:p>
                  </a:txBody>
                  <a:tcPr marR="274320" marB="12192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96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Άμεση κάλυψη αναγκών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Γενικό σιτηρέσιο ~2100 </a:t>
                      </a:r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kcal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&amp; ~50 g πρωτεΐνης/ημέρα, ασφαλές νερό, έτοιμα φαγητά και κινητές </a:t>
                      </a:r>
                      <a:r>
                        <a:rPr lang="el-GR" b="0" dirty="0" smtClean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κουζίνες</a:t>
                      </a:r>
                      <a:endParaRPr lang="el-GR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096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Ευάλωτες ομάδες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Στοχευμένη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υποστήριξη βρεφών/παιδιών (IYCF, RUTF/συμπληρώματα), εγκύων, ηλικιωμένων, χρονίως </a:t>
                      </a:r>
                      <a:r>
                        <a:rPr lang="el-GR" b="0" dirty="0" smtClean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πασχόντων</a:t>
                      </a:r>
                      <a:endParaRPr lang="el-GR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096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Ποιότητα &amp; πολιτισμική καταλληλότητα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Αποφυγή μόνο «ανθυγιεινών» ξηρών τροφών, ένταξη φρούτων/λαχανικών, σεβασμός θρησκευτικών/πολιτισμικών </a:t>
                      </a:r>
                      <a:r>
                        <a:rPr lang="el-GR" b="0" dirty="0" smtClean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προτιμήσεων</a:t>
                      </a:r>
                      <a:endParaRPr lang="el-GR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8096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Συντονισμός &amp; πολιτική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Εθνικά σχέδια διατροφής σε καταστροφές, ένταξη διατροφολόγων, χρήση διεθνών προτύπων (</a:t>
                      </a:r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Sphere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, IYCF-E), κοινωνική προστασία &amp; </a:t>
                      </a:r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cash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</a:t>
                      </a:r>
                      <a:r>
                        <a:rPr lang="el-GR" b="0" dirty="0" err="1" smtClean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transfers</a:t>
                      </a:r>
                      <a:endParaRPr lang="el-GR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5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Υπηρεσίες ελέγχου και ασφάλειας τροφίμων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επιθεωρήσεις, δειγματοληψίες, εργαστηριακές αναλύσεις και </a:t>
            </a:r>
            <a:r>
              <a:rPr lang="el-GR" dirty="0" smtClean="0"/>
              <a:t>πιστοποίηση</a:t>
            </a:r>
          </a:p>
          <a:p>
            <a:r>
              <a:rPr lang="el-GR" dirty="0"/>
              <a:t> «από το χωράφι στο πιάτο</a:t>
            </a:r>
            <a:r>
              <a:rPr lang="el-GR" dirty="0" smtClean="0"/>
              <a:t>»</a:t>
            </a:r>
          </a:p>
          <a:p>
            <a:r>
              <a:rPr lang="el-GR" dirty="0"/>
              <a:t>πρόληψη </a:t>
            </a:r>
            <a:r>
              <a:rPr lang="el-GR" dirty="0" err="1"/>
              <a:t>τροφιμογενών</a:t>
            </a:r>
            <a:r>
              <a:rPr lang="el-GR" dirty="0"/>
              <a:t> </a:t>
            </a:r>
            <a:r>
              <a:rPr lang="el-GR" dirty="0" smtClean="0"/>
              <a:t>λοιμώξεων</a:t>
            </a:r>
          </a:p>
          <a:p>
            <a:r>
              <a:rPr lang="el-GR" dirty="0" smtClean="0"/>
              <a:t>αποδοτική </a:t>
            </a:r>
            <a:r>
              <a:rPr lang="el-GR" dirty="0"/>
              <a:t>χρήση περιορισμένων δημόσιων </a:t>
            </a:r>
            <a:r>
              <a:rPr lang="el-GR" dirty="0" smtClean="0"/>
              <a:t>πόρων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77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Κύριοι τύποι ελέγχου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επιθεωρήσεις </a:t>
            </a:r>
            <a:r>
              <a:rPr lang="el-GR" dirty="0" smtClean="0"/>
              <a:t>τροφίμων</a:t>
            </a:r>
          </a:p>
          <a:p>
            <a:r>
              <a:rPr lang="el-GR" dirty="0"/>
              <a:t>δύο βασικές </a:t>
            </a:r>
            <a:r>
              <a:rPr lang="el-GR" dirty="0" smtClean="0"/>
              <a:t>προσεγγίσεις:</a:t>
            </a:r>
          </a:p>
          <a:p>
            <a:pPr marL="514350" indent="-514350">
              <a:buAutoNum type="arabicPeriod"/>
            </a:pPr>
            <a:r>
              <a:rPr lang="el-GR" dirty="0" smtClean="0"/>
              <a:t>έλεγχος </a:t>
            </a:r>
            <a:r>
              <a:rPr lang="el-GR" dirty="0"/>
              <a:t>συμμόρφωσης με </a:t>
            </a:r>
            <a:r>
              <a:rPr lang="el-GR" dirty="0" err="1"/>
              <a:t>checklists</a:t>
            </a:r>
            <a:r>
              <a:rPr lang="el-GR" dirty="0"/>
              <a:t> και </a:t>
            </a:r>
            <a:r>
              <a:rPr lang="el-GR" dirty="0" smtClean="0"/>
              <a:t>βαθμολογία</a:t>
            </a:r>
          </a:p>
          <a:p>
            <a:pPr marL="514350" indent="-514350">
              <a:buAutoNum type="arabicPeriod"/>
            </a:pPr>
            <a:r>
              <a:rPr lang="el-GR" dirty="0"/>
              <a:t>ποιοτική εκτίμηση κινδύνου βάσει HACCP</a:t>
            </a:r>
          </a:p>
        </p:txBody>
      </p:sp>
    </p:spTree>
    <p:extLst>
      <p:ext uri="{BB962C8B-B14F-4D97-AF65-F5344CB8AC3E}">
        <p14:creationId xmlns:p14="http://schemas.microsoft.com/office/powerpoint/2010/main" val="368655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Βασικά εργαλεία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Επιθεωρήσεις </a:t>
            </a:r>
            <a:r>
              <a:rPr lang="el-GR" dirty="0" smtClean="0"/>
              <a:t>επιτόπου</a:t>
            </a:r>
          </a:p>
          <a:p>
            <a:r>
              <a:rPr lang="en-US" dirty="0"/>
              <a:t>HACCP &amp; risk-based </a:t>
            </a:r>
            <a:r>
              <a:rPr lang="en-US" dirty="0" smtClean="0"/>
              <a:t>inspection</a:t>
            </a:r>
            <a:endParaRPr lang="el-GR" dirty="0" smtClean="0"/>
          </a:p>
          <a:p>
            <a:r>
              <a:rPr lang="el-GR" dirty="0"/>
              <a:t>Δειγματοληψία &amp; εργαστηριακές </a:t>
            </a:r>
            <a:r>
              <a:rPr lang="el-GR" dirty="0" smtClean="0"/>
              <a:t>αναλύσεις</a:t>
            </a:r>
          </a:p>
          <a:p>
            <a:r>
              <a:rPr lang="el-GR" dirty="0"/>
              <a:t>Ιδιωτικοί έλεγχοι/πιστοποιήσεις</a:t>
            </a:r>
          </a:p>
        </p:txBody>
      </p:sp>
    </p:spTree>
    <p:extLst>
      <p:ext uri="{BB962C8B-B14F-4D97-AF65-F5344CB8AC3E}">
        <p14:creationId xmlns:p14="http://schemas.microsoft.com/office/powerpoint/2010/main" val="305375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Υπηρεσίες ελέγχου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Κέντρο ελέγχου ασθενειών και πρόληψης </a:t>
            </a:r>
            <a:r>
              <a:rPr lang="en-US" dirty="0" smtClean="0"/>
              <a:t>CDC</a:t>
            </a:r>
          </a:p>
          <a:p>
            <a:r>
              <a:rPr lang="el-GR" dirty="0" smtClean="0"/>
              <a:t>Υπηρεσία προστασίας περιβάλλοντος ΕΡΑ</a:t>
            </a:r>
          </a:p>
          <a:p>
            <a:r>
              <a:rPr lang="el-GR" dirty="0" smtClean="0"/>
              <a:t>Οργανισμός τροφίμων και φαρμάκων </a:t>
            </a:r>
            <a:r>
              <a:rPr lang="en-US" dirty="0" smtClean="0"/>
              <a:t>FDA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94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469630" cy="5348922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Centers for Disease Control and </a:t>
            </a:r>
            <a:r>
              <a:rPr lang="en-US" b="1" dirty="0" smtClean="0"/>
              <a:t>Prevention</a:t>
            </a:r>
          </a:p>
          <a:p>
            <a:r>
              <a:rPr lang="el-GR" b="1" dirty="0"/>
              <a:t>πρόληψη και τον έλεγχο </a:t>
            </a:r>
            <a:r>
              <a:rPr lang="el-GR" b="1" dirty="0" smtClean="0"/>
              <a:t>νόσων</a:t>
            </a:r>
            <a:r>
              <a:rPr lang="en-US" b="1" dirty="0" smtClean="0"/>
              <a:t>  </a:t>
            </a:r>
            <a:r>
              <a:rPr lang="el-GR" b="1" dirty="0" smtClean="0"/>
              <a:t>τραυματισμών </a:t>
            </a:r>
            <a:r>
              <a:rPr lang="el-GR" b="1" dirty="0"/>
              <a:t>και </a:t>
            </a:r>
            <a:r>
              <a:rPr lang="el-GR" b="1" dirty="0" smtClean="0"/>
              <a:t>αναπηριών</a:t>
            </a:r>
            <a:endParaRPr lang="en-US" b="1" dirty="0" smtClean="0"/>
          </a:p>
          <a:p>
            <a:r>
              <a:rPr lang="en-US" b="1" dirty="0" smtClean="0"/>
              <a:t>H</a:t>
            </a:r>
            <a:r>
              <a:rPr lang="el-GR" b="1" dirty="0" smtClean="0"/>
              <a:t>ΠΑ και διεθνώς</a:t>
            </a:r>
          </a:p>
          <a:p>
            <a:r>
              <a:rPr lang="el-GR" b="1" dirty="0"/>
              <a:t>σημείο αναφοράς παγκοσμίως για επιτήρηση, έρευνα και διαχείριση απειλών </a:t>
            </a:r>
            <a:r>
              <a:rPr lang="el-GR" b="1" dirty="0" smtClean="0"/>
              <a:t>υγείας</a:t>
            </a:r>
          </a:p>
          <a:p>
            <a:r>
              <a:rPr lang="el-GR" b="1" dirty="0" smtClean="0"/>
              <a:t>Λοιμώδη νοσήματα, τραύματα, χρόνιες παθήσεις, καρκίνο και υγιή γήρανση</a:t>
            </a:r>
          </a:p>
          <a:p>
            <a:r>
              <a:rPr lang="el-GR" b="1" dirty="0" smtClean="0"/>
              <a:t>Παγκόσμια κέντρα διαχείρισης νόσων</a:t>
            </a:r>
          </a:p>
          <a:p>
            <a:r>
              <a:rPr lang="el-GR" b="1" dirty="0" smtClean="0"/>
              <a:t>Η πανδημία </a:t>
            </a:r>
            <a:r>
              <a:rPr lang="en-US" b="1" dirty="0" smtClean="0"/>
              <a:t>COVID – 19  </a:t>
            </a:r>
            <a:r>
              <a:rPr lang="el-GR" b="1" dirty="0" smtClean="0"/>
              <a:t>ανέδειξε παθογένειες στον οργανισμό</a:t>
            </a:r>
          </a:p>
          <a:p>
            <a:r>
              <a:rPr lang="el-GR" b="1" dirty="0" smtClean="0"/>
              <a:t>κενά </a:t>
            </a:r>
            <a:r>
              <a:rPr lang="el-GR" b="1" dirty="0"/>
              <a:t>δεξιοτήτων σε έρευνα, ηγεσία και ετοιμότητα</a:t>
            </a:r>
          </a:p>
        </p:txBody>
      </p:sp>
    </p:spTree>
    <p:extLst>
      <p:ext uri="{BB962C8B-B14F-4D97-AF65-F5344CB8AC3E}">
        <p14:creationId xmlns:p14="http://schemas.microsoft.com/office/powerpoint/2010/main" val="59190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064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Environmental Protection Agency</a:t>
            </a:r>
            <a:endParaRPr lang="el-GR" b="1" dirty="0" smtClean="0"/>
          </a:p>
          <a:p>
            <a:r>
              <a:rPr lang="el-GR" b="1" dirty="0" smtClean="0"/>
              <a:t>προστασία της ανθρώπινης υγείας και του περιβάλλοντος</a:t>
            </a:r>
          </a:p>
          <a:p>
            <a:r>
              <a:rPr lang="el-GR" b="1" dirty="0" smtClean="0"/>
              <a:t>Ιδρύθηκε το 1970</a:t>
            </a:r>
          </a:p>
          <a:p>
            <a:r>
              <a:rPr lang="en-US" b="1" dirty="0" smtClean="0"/>
              <a:t>επιβ</a:t>
            </a:r>
            <a:r>
              <a:rPr lang="en-US" b="1" dirty="0" err="1" smtClean="0"/>
              <a:t>άλλει</a:t>
            </a:r>
            <a:r>
              <a:rPr lang="en-US" b="1" dirty="0" smtClean="0"/>
              <a:t> κα</a:t>
            </a:r>
            <a:r>
              <a:rPr lang="en-US" b="1" dirty="0" err="1" smtClean="0"/>
              <a:t>νονισμούς</a:t>
            </a:r>
            <a:r>
              <a:rPr lang="en-US" b="1" dirty="0" smtClean="0"/>
              <a:t> β</a:t>
            </a:r>
            <a:r>
              <a:rPr lang="en-US" b="1" dirty="0" err="1" smtClean="0"/>
              <a:t>άσει</a:t>
            </a:r>
            <a:r>
              <a:rPr lang="en-US" b="1" dirty="0" smtClean="0"/>
              <a:t> </a:t>
            </a:r>
            <a:r>
              <a:rPr lang="en-US" b="1" dirty="0" err="1" smtClean="0"/>
              <a:t>νόμων</a:t>
            </a:r>
            <a:endParaRPr lang="el-GR" b="1" dirty="0" smtClean="0"/>
          </a:p>
          <a:p>
            <a:r>
              <a:rPr lang="el-GR" b="1" dirty="0" smtClean="0"/>
              <a:t>βελτιώσεις δημόσιας υγείας, ειδικά στα ύδατα και στον αέρα</a:t>
            </a:r>
          </a:p>
          <a:p>
            <a:r>
              <a:rPr lang="el-GR" b="1" dirty="0" smtClean="0"/>
              <a:t>υπερβολική επιρροή βιομηχανίας</a:t>
            </a:r>
          </a:p>
          <a:p>
            <a:r>
              <a:rPr lang="el-GR" b="1" dirty="0" smtClean="0"/>
              <a:t>ολοκληρωμένο, «</a:t>
            </a:r>
            <a:r>
              <a:rPr lang="en-US" b="1" dirty="0" smtClean="0"/>
              <a:t>One Health»</a:t>
            </a:r>
            <a:r>
              <a:rPr lang="el-GR" b="1" dirty="0" smtClean="0"/>
              <a:t> και βιώσιμο μοντέλο</a:t>
            </a:r>
          </a:p>
          <a:p>
            <a:r>
              <a:rPr lang="el-GR" b="1" dirty="0" smtClean="0"/>
              <a:t>κλίμα, περιβαλλοντική δικαιοσύνη και συστημική σκέψη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69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252381"/>
              </p:ext>
            </p:extLst>
          </p:nvPr>
        </p:nvGraphicFramePr>
        <p:xfrm>
          <a:off x="148590" y="1417638"/>
          <a:ext cx="8835390" cy="53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32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5316">
                <a:tc>
                  <a:txBody>
                    <a:bodyPr/>
                    <a:lstStyle/>
                    <a:p>
                      <a:pPr algn="l" fontAlgn="b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Πεδίο</a:t>
                      </a:r>
                    </a:p>
                  </a:txBody>
                  <a:tcPr marR="274320" marB="1219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Τι κάνει η </a:t>
                      </a:r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EPA</a:t>
                      </a:r>
                    </a:p>
                  </a:txBody>
                  <a:tcPr marR="274320" marB="12192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79963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Ατμοσφαιρική ρύπανση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Πρότυπα ποιότητας αέρα, έλεγχος εκπομπών, επιστημονική έρευνα 50+ ετών</a:t>
                      </a: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597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Νερά &amp; πόσιμο νερό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Όρια ρύπων, αξιολόγηση κινδύνου, κανόνες για ύδρευση/λύματα</a:t>
                      </a: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35974"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Χημικές ουσίες &amp; απόβλητα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Αξιολόγηση τοξικότητας, διαχείριση επικίνδυνων αποβλήτων, </a:t>
                      </a:r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Superfund</a:t>
                      </a:r>
                      <a:endParaRPr lang="el-GR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35974"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Έρευνα &amp; εκτίμηση κινδύνου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Ανάπτυξη μεθόδων έκθεσης/τοξικότητας (IRIS, CPHEA)</a:t>
                      </a:r>
                    </a:p>
                  </a:txBody>
                  <a:tcPr marR="2743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</TotalTime>
  <Words>776</Words>
  <Application>Microsoft Office PowerPoint</Application>
  <PresentationFormat>Προβολή στην οθόνη (4:3)</PresentationFormat>
  <Paragraphs>144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Διατροφή – Θεωρία</vt:lpstr>
      <vt:lpstr>Θεματολογία διάλεξης</vt:lpstr>
      <vt:lpstr>Υπηρεσίες ελέγχου και ασφάλειας τροφίμων</vt:lpstr>
      <vt:lpstr>Κύριοι τύποι ελέγχου</vt:lpstr>
      <vt:lpstr>Βασικά εργαλεία</vt:lpstr>
      <vt:lpstr>Υπηρεσίες ελέγχου</vt:lpstr>
      <vt:lpstr>CDC</vt:lpstr>
      <vt:lpstr>ΕΡΑ</vt:lpstr>
      <vt:lpstr>ΕΡΑ</vt:lpstr>
      <vt:lpstr>FDA</vt:lpstr>
      <vt:lpstr>Η ασφάλεια τροφίμων σε πολιτειακό επίπεδο</vt:lpstr>
      <vt:lpstr>Παρουσίαση του PowerPoint</vt:lpstr>
      <vt:lpstr>Κύρια παθογόνα που προσβάλλουν τη δημόσια υγεία</vt:lpstr>
      <vt:lpstr>Σαλμονέλα</vt:lpstr>
      <vt:lpstr>Κολοβακτηρίδιο</vt:lpstr>
      <vt:lpstr>Καμπυλοβακτήριο</vt:lpstr>
      <vt:lpstr>Γερσίνια</vt:lpstr>
      <vt:lpstr>χολέρα</vt:lpstr>
      <vt:lpstr>Η διατροφική αντιμετώπιση καταστροφών</vt:lpstr>
      <vt:lpstr>Κύρια αίτια και επιπτώσεις κακής θρέψης</vt:lpstr>
      <vt:lpstr>Βασικοί άξονες δημόσιας διατροφής σε καταστροφές</vt:lpstr>
      <vt:lpstr>Συζήτηση και ερωτήσεις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creator>user</dc:creator>
  <dc:description>generated using python-pptx</dc:description>
  <cp:lastModifiedBy>DeliDiet</cp:lastModifiedBy>
  <cp:revision>91</cp:revision>
  <dcterms:created xsi:type="dcterms:W3CDTF">2013-01-27T09:14:16Z</dcterms:created>
  <dcterms:modified xsi:type="dcterms:W3CDTF">2026-01-14T09:55:46Z</dcterms:modified>
</cp:coreProperties>
</file>