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sldIdLst>
    <p:sldId id="256" r:id="rId2"/>
    <p:sldId id="290" r:id="rId3"/>
    <p:sldId id="289" r:id="rId4"/>
    <p:sldId id="291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92" r:id="rId13"/>
    <p:sldId id="284" r:id="rId14"/>
    <p:sldId id="285" r:id="rId15"/>
    <p:sldId id="260" r:id="rId16"/>
    <p:sldId id="262" r:id="rId17"/>
    <p:sldId id="261" r:id="rId18"/>
    <p:sldId id="263" r:id="rId19"/>
    <p:sldId id="264" r:id="rId20"/>
    <p:sldId id="265" r:id="rId21"/>
    <p:sldId id="272" r:id="rId22"/>
    <p:sldId id="273" r:id="rId23"/>
    <p:sldId id="274" r:id="rId24"/>
    <p:sldId id="275" r:id="rId25"/>
    <p:sldId id="276" r:id="rId26"/>
    <p:sldId id="267" r:id="rId27"/>
    <p:sldId id="269" r:id="rId28"/>
    <p:sldId id="270" r:id="rId29"/>
    <p:sldId id="271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73"/>
    <p:restoredTop sz="94674"/>
  </p:normalViewPr>
  <p:slideViewPr>
    <p:cSldViewPr snapToGrid="0" snapToObjects="1">
      <p:cViewPr varScale="1">
        <p:scale>
          <a:sx n="94" d="100"/>
          <a:sy n="94" d="100"/>
        </p:scale>
        <p:origin x="7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64538-D1F0-7D49-82B6-D816ACC9A822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9A235-37D3-114D-94DF-2AD017B8256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1786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CDE12E48-3937-084F-8010-4E0C758CF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4438163C-C35D-C541-B595-9EB4E468EF7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797630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>
            <a:extLst>
              <a:ext uri="{FF2B5EF4-FFF2-40B4-BE49-F238E27FC236}">
                <a16:creationId xmlns:a16="http://schemas.microsoft.com/office/drawing/2014/main" id="{9A0F0AA3-E047-A441-A93F-FCB936F21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84995" name="Text Box 2">
            <a:extLst>
              <a:ext uri="{FF2B5EF4-FFF2-40B4-BE49-F238E27FC236}">
                <a16:creationId xmlns:a16="http://schemas.microsoft.com/office/drawing/2014/main" id="{4F01C493-C9DF-CA4F-AD36-29AA9BD08D8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34290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58E75B5E-260F-DB48-AA32-955901392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198748F0-8C4F-D440-B687-C2092712331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295632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41F0703C-13C3-9B49-911B-D1F690F1A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56323" name="Text Box 2">
            <a:extLst>
              <a:ext uri="{FF2B5EF4-FFF2-40B4-BE49-F238E27FC236}">
                <a16:creationId xmlns:a16="http://schemas.microsoft.com/office/drawing/2014/main" id="{FC398AF5-23CC-3449-8F53-683C57BDFA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345545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DBB206FC-38C5-A144-9943-8232379ED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58371" name="Text Box 2">
            <a:extLst>
              <a:ext uri="{FF2B5EF4-FFF2-40B4-BE49-F238E27FC236}">
                <a16:creationId xmlns:a16="http://schemas.microsoft.com/office/drawing/2014/main" id="{C6D8FDCA-D6A6-2940-ABB0-0F3C4D3AE72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59125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36FF09D4-439C-6141-BCE2-2BCF92B79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6E6363BB-70C5-1948-948E-F56663500B2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069490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>
            <a:extLst>
              <a:ext uri="{FF2B5EF4-FFF2-40B4-BE49-F238E27FC236}">
                <a16:creationId xmlns:a16="http://schemas.microsoft.com/office/drawing/2014/main" id="{19D7C08E-C1E1-894A-9660-B07B70041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72707" name="Text Box 2">
            <a:extLst>
              <a:ext uri="{FF2B5EF4-FFF2-40B4-BE49-F238E27FC236}">
                <a16:creationId xmlns:a16="http://schemas.microsoft.com/office/drawing/2014/main" id="{87398536-FD21-2949-9BC4-A0B0BC130DD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181490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>
            <a:extLst>
              <a:ext uri="{FF2B5EF4-FFF2-40B4-BE49-F238E27FC236}">
                <a16:creationId xmlns:a16="http://schemas.microsoft.com/office/drawing/2014/main" id="{038D522F-747A-D248-A929-8FF3BB842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78851" name="Text Box 2">
            <a:extLst>
              <a:ext uri="{FF2B5EF4-FFF2-40B4-BE49-F238E27FC236}">
                <a16:creationId xmlns:a16="http://schemas.microsoft.com/office/drawing/2014/main" id="{F755C32E-9A81-7D4D-9C04-2FFDCCC8971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981123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DC78B719-DECA-D042-99CA-A8139C981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80899" name="Text Box 2">
            <a:extLst>
              <a:ext uri="{FF2B5EF4-FFF2-40B4-BE49-F238E27FC236}">
                <a16:creationId xmlns:a16="http://schemas.microsoft.com/office/drawing/2014/main" id="{DA6275AB-2955-914A-AE72-1C1F1528671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636299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>
            <a:extLst>
              <a:ext uri="{FF2B5EF4-FFF2-40B4-BE49-F238E27FC236}">
                <a16:creationId xmlns:a16="http://schemas.microsoft.com/office/drawing/2014/main" id="{663E0194-7730-A043-B00D-D64E515FE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x-none" altLang="x-none"/>
          </a:p>
        </p:txBody>
      </p:sp>
      <p:sp>
        <p:nvSpPr>
          <p:cNvPr id="82947" name="Text Box 2">
            <a:extLst>
              <a:ext uri="{FF2B5EF4-FFF2-40B4-BE49-F238E27FC236}">
                <a16:creationId xmlns:a16="http://schemas.microsoft.com/office/drawing/2014/main" id="{F881CA1B-6B6B-694E-AED5-D7606D93274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40411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768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0427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802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25913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858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14465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00964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6252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0730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9119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5204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3448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7355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7799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0887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009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4115E-1250-1244-A030-047154D55240}" type="datetimeFigureOut">
              <a:rPr lang="x-none" smtClean="0"/>
              <a:t>8/3/22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83C2CC8-D7C3-2945-B9E2-0C5A441D8D5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5653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72/gj5z3ngj07g6ytq6j1by34dr0000gp/T/com.microsoft.Word/WebArchiveCopyPasteTempFiles/images%3fq=tbnANd9GcQ85ThcDFRJg8gNu1tLh3pk-sfONxL2X5yrMg&amp;usqp=CA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72/gj5z3ngj07g6ytq6j1by34dr0000gp/T/com.microsoft.Word/WebArchiveCopyPasteTempFiles/c52ecfc8e8e5dc49f5b517322db36a74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72/gj5z3ngj07g6ytq6j1by34dr0000gp/T/com.microsoft.Word/WebArchiveCopyPasteTempFiles/9af32940c5849b22cff0a8b1bb21ac4c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9687-D8D5-2142-9537-677C2746E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739" y="251460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Διαχείριση Σχολικής Τάξης</a:t>
            </a:r>
            <a:br>
              <a:rPr lang="el-GR" b="1" dirty="0">
                <a:solidFill>
                  <a:srgbClr val="C00000"/>
                </a:solidFill>
                <a:effectLst/>
                <a:latin typeface="Arial"/>
                <a:cs typeface="Arial"/>
              </a:rPr>
            </a:br>
            <a:endParaRPr lang="x-none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C4D12D-64E3-EB48-A5B1-26435394C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889" y="254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95854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>
            <a:extLst>
              <a:ext uri="{FF2B5EF4-FFF2-40B4-BE49-F238E27FC236}">
                <a16:creationId xmlns:a16="http://schemas.microsoft.com/office/drawing/2014/main" id="{D525675A-8E36-8D4C-89DA-7555A59A01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7" y="1587500"/>
            <a:ext cx="9588607" cy="4279900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 fontScale="92500" lnSpcReduction="10000"/>
          </a:bodyPr>
          <a:lstStyle/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3. Διαχείριση της τάξης με βάση την ενίσχυση της </a:t>
            </a:r>
            <a:r>
              <a:rPr lang="el-GR" altLang="x-none" sz="2400" dirty="0" err="1">
                <a:solidFill>
                  <a:srgbClr val="FF9900"/>
                </a:solidFill>
                <a:latin typeface="Arial" panose="020B0604020202020204" pitchFamily="34" charset="0"/>
              </a:rPr>
              <a:t>αυτ</a:t>
            </a:r>
            <a:r>
              <a:rPr lang="en-US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o</a:t>
            </a: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 εκτίμησης των μαθητών.</a:t>
            </a: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εμπιστοσύνη στον εαυτό τους</a:t>
            </a: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σεβασμός στον εαυτό</a:t>
            </a:r>
            <a:r>
              <a:rPr lang="en-US" altLang="x-none" sz="2200" dirty="0">
                <a:latin typeface="Arial" panose="020B0604020202020204" pitchFamily="34" charset="0"/>
              </a:rPr>
              <a:t> </a:t>
            </a:r>
            <a:r>
              <a:rPr lang="el-GR" altLang="x-none" sz="2200" dirty="0">
                <a:latin typeface="Arial" panose="020B0604020202020204" pitchFamily="34" charset="0"/>
              </a:rPr>
              <a:t>τους</a:t>
            </a:r>
            <a:endParaRPr lang="en-US" altLang="x-none" sz="2200" dirty="0">
              <a:latin typeface="Arial" panose="020B0604020202020204" pitchFamily="34" charset="0"/>
            </a:endParaRP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αποδοχή του εαυτού</a:t>
            </a:r>
            <a:r>
              <a:rPr lang="en-US" altLang="x-none" sz="2200" dirty="0">
                <a:latin typeface="Arial" panose="020B0604020202020204" pitchFamily="34" charset="0"/>
              </a:rPr>
              <a:t> </a:t>
            </a:r>
            <a:r>
              <a:rPr lang="el-GR" altLang="x-none" sz="2200" dirty="0">
                <a:latin typeface="Arial" panose="020B0604020202020204" pitchFamily="34" charset="0"/>
              </a:rPr>
              <a:t>τους</a:t>
            </a:r>
            <a:endParaRPr lang="en-US" altLang="x-none" sz="2200" dirty="0">
              <a:latin typeface="Arial" panose="020B0604020202020204" pitchFamily="34" charset="0"/>
            </a:endParaRP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ικανοποίηση από τον εαυτό</a:t>
            </a:r>
            <a:r>
              <a:rPr lang="en-US" altLang="x-none" sz="2200" dirty="0">
                <a:latin typeface="Arial" panose="020B0604020202020204" pitchFamily="34" charset="0"/>
              </a:rPr>
              <a:t> </a:t>
            </a:r>
            <a:r>
              <a:rPr lang="el-GR" altLang="x-none" sz="2200" dirty="0">
                <a:latin typeface="Arial" panose="020B0604020202020204" pitchFamily="34" charset="0"/>
              </a:rPr>
              <a:t>τους</a:t>
            </a:r>
            <a:endParaRPr lang="en-US" altLang="x-none" sz="2200" dirty="0">
              <a:latin typeface="Arial" panose="020B0604020202020204" pitchFamily="34" charset="0"/>
            </a:endParaRP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αξιολόγηση του εαυτού</a:t>
            </a:r>
            <a:r>
              <a:rPr lang="en-US" altLang="x-none" sz="2200" dirty="0">
                <a:latin typeface="Arial" panose="020B0604020202020204" pitchFamily="34" charset="0"/>
              </a:rPr>
              <a:t> </a:t>
            </a:r>
            <a:r>
              <a:rPr lang="el-GR" altLang="x-none" sz="2200" dirty="0">
                <a:latin typeface="Arial" panose="020B0604020202020204" pitchFamily="34" charset="0"/>
              </a:rPr>
              <a:t>τους</a:t>
            </a:r>
            <a:endParaRPr lang="en-US" altLang="x-none" sz="2200" dirty="0">
              <a:latin typeface="Arial" panose="020B0604020202020204" pitchFamily="34" charset="0"/>
            </a:endParaRP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αξία του εαυτού</a:t>
            </a:r>
            <a:r>
              <a:rPr lang="en-US" altLang="x-none" sz="2200" dirty="0">
                <a:latin typeface="Arial" panose="020B0604020202020204" pitchFamily="34" charset="0"/>
              </a:rPr>
              <a:t> </a:t>
            </a:r>
            <a:r>
              <a:rPr lang="el-GR" altLang="x-none" sz="2200" dirty="0">
                <a:latin typeface="Arial" panose="020B0604020202020204" pitchFamily="34" charset="0"/>
              </a:rPr>
              <a:t>τους</a:t>
            </a:r>
            <a:endParaRPr lang="en-US" altLang="x-none" sz="2200" dirty="0">
              <a:latin typeface="Arial" panose="020B0604020202020204" pitchFamily="34" charset="0"/>
            </a:endParaRPr>
          </a:p>
          <a:p>
            <a:pPr marL="738188" lvl="1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στάση προς τον εαυτό τους</a:t>
            </a:r>
            <a:endParaRPr lang="en-US" altLang="x-none" sz="2200" dirty="0">
              <a:latin typeface="Arial" panose="020B0604020202020204" pitchFamily="34" charset="0"/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l-GR" altLang="x-none" sz="2400" dirty="0">
              <a:latin typeface="Arial" panose="020B0604020202020204" pitchFamily="34" charset="0"/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Η αυτοεκτίμηση οδηγεί στην </a:t>
            </a:r>
            <a:r>
              <a:rPr lang="el-GR" altLang="x-none" sz="2400" dirty="0" err="1">
                <a:solidFill>
                  <a:srgbClr val="FF9900"/>
                </a:solidFill>
                <a:latin typeface="Arial" panose="020B0604020202020204" pitchFamily="34" charset="0"/>
              </a:rPr>
              <a:t>ετεροεκτίμηση</a:t>
            </a: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.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Η </a:t>
            </a:r>
            <a:r>
              <a:rPr lang="el-GR" altLang="x-none" sz="2400" dirty="0" err="1">
                <a:solidFill>
                  <a:srgbClr val="FF9900"/>
                </a:solidFill>
                <a:latin typeface="Arial" panose="020B0604020202020204" pitchFamily="34" charset="0"/>
              </a:rPr>
              <a:t>αυταποδοχή</a:t>
            </a: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 οδηγεί στην </a:t>
            </a:r>
            <a:r>
              <a:rPr lang="el-GR" altLang="x-none" sz="2400" dirty="0" err="1">
                <a:solidFill>
                  <a:srgbClr val="FF9900"/>
                </a:solidFill>
                <a:latin typeface="Arial" panose="020B0604020202020204" pitchFamily="34" charset="0"/>
              </a:rPr>
              <a:t>ετεροαποδοχή</a:t>
            </a:r>
            <a:r>
              <a:rPr lang="el-GR" altLang="x-none" sz="2400" dirty="0">
                <a:solidFill>
                  <a:srgbClr val="FF9900"/>
                </a:solidFill>
                <a:latin typeface="Arial" panose="020B0604020202020204" pitchFamily="34" charset="0"/>
              </a:rPr>
              <a:t>.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(Ανάλυση της εσωτερικής μας φωνής. Που μας ψέγει; Σωστά μας ψέγει;) </a:t>
            </a:r>
          </a:p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l-GR" altLang="x-none" sz="2400" dirty="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F11BCCB-E296-1B43-AD09-B95917F9597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813224-2191-BA4E-84AB-8F08C4CA1D8B}"/>
              </a:ext>
            </a:extLst>
          </p:cNvPr>
          <p:cNvSpPr/>
          <p:nvPr/>
        </p:nvSpPr>
        <p:spPr>
          <a:xfrm>
            <a:off x="3133947" y="653534"/>
            <a:ext cx="59241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Β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σικές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ρχές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της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δι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χείρισης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σχολικής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τάξης</a:t>
            </a:r>
            <a:endParaRPr lang="x-none" sz="2400" dirty="0"/>
          </a:p>
        </p:txBody>
      </p:sp>
    </p:spTree>
    <p:extLst>
      <p:ext uri="{BB962C8B-B14F-4D97-AF65-F5344CB8AC3E}">
        <p14:creationId xmlns:p14="http://schemas.microsoft.com/office/powerpoint/2010/main" val="1749116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8F74EF71-3C40-7F4B-B373-503B49456C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9" y="549275"/>
            <a:ext cx="6840537" cy="5373688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algn="ctr">
              <a:spcBef>
                <a:spcPts val="9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x-none" sz="32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Ενσυναίσθηση</a:t>
            </a:r>
            <a:br>
              <a:rPr lang="el-GR" altLang="x-none" sz="3200" b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el-GR" altLang="x-none" sz="3200" b="1" dirty="0">
                <a:solidFill>
                  <a:srgbClr val="C00000"/>
                </a:solidFill>
                <a:latin typeface="Arial" panose="020B0604020202020204" pitchFamily="34" charset="0"/>
              </a:rPr>
              <a:t>(</a:t>
            </a:r>
            <a:r>
              <a:rPr lang="el-GR" altLang="x-none" sz="3200" dirty="0">
                <a:solidFill>
                  <a:srgbClr val="C00000"/>
                </a:solidFill>
                <a:latin typeface="Arial" panose="020B0604020202020204" pitchFamily="34" charset="0"/>
              </a:rPr>
              <a:t>μπαίνω νοερά στη θέση του μαθητή του)</a:t>
            </a:r>
            <a:br>
              <a:rPr lang="el-GR" altLang="x-none" sz="3200" dirty="0">
                <a:solidFill>
                  <a:srgbClr val="C00000"/>
                </a:solidFill>
                <a:latin typeface="Arial" panose="020B0604020202020204" pitchFamily="34" charset="0"/>
              </a:rPr>
            </a:br>
            <a:endParaRPr lang="el-GR" altLang="x-none" sz="32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ts val="9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x-none" sz="3200" b="1" dirty="0">
                <a:solidFill>
                  <a:srgbClr val="C00000"/>
                </a:solidFill>
                <a:latin typeface="Arial" panose="020B0604020202020204" pitchFamily="34" charset="0"/>
              </a:rPr>
              <a:t>Άνευ όρων αποδοχή των μαθητών του</a:t>
            </a:r>
            <a:br>
              <a:rPr lang="el-GR" altLang="x-none" sz="3200" b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endParaRPr lang="el-GR" altLang="x-none" sz="32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ts val="9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x-none" sz="32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ts val="9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x-none" sz="3200" b="1" dirty="0">
                <a:solidFill>
                  <a:srgbClr val="C00000"/>
                </a:solidFill>
                <a:latin typeface="Arial" panose="020B0604020202020204" pitchFamily="34" charset="0"/>
              </a:rPr>
              <a:t>Γνησιότητα - συνέπε</a:t>
            </a:r>
            <a:r>
              <a:rPr lang="el-GR" altLang="x-none" sz="3600" b="1" dirty="0">
                <a:solidFill>
                  <a:srgbClr val="C00000"/>
                </a:solidFill>
                <a:latin typeface="Arial" panose="020B0604020202020204" pitchFamily="34" charset="0"/>
              </a:rPr>
              <a:t>ια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F26B9B7-41F1-5B4B-BBA9-8C33E902918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96455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5F0A3-E030-214F-95AA-5659780F8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5778"/>
          </a:xfrm>
        </p:spPr>
        <p:txBody>
          <a:bodyPr>
            <a:normAutofit/>
          </a:bodyPr>
          <a:lstStyle/>
          <a:p>
            <a:pPr algn="ctr"/>
            <a:r>
              <a:rPr lang="el-G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Αναστοχαστικά</a:t>
            </a:r>
            <a:r>
              <a:rPr lang="el-G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G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FE790-E549-5041-8BE1-3EB5FD958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7152"/>
            <a:ext cx="8383588" cy="4314070"/>
          </a:xfrm>
        </p:spPr>
        <p:txBody>
          <a:bodyPr/>
          <a:lstStyle/>
          <a:p>
            <a:r>
              <a:rPr lang="el-GR" sz="2800" dirty="0"/>
              <a:t>Πώς αντιλαμβάνεστε τη διδασκαλία;</a:t>
            </a:r>
          </a:p>
          <a:p>
            <a:r>
              <a:rPr lang="el-GR" sz="2800" dirty="0"/>
              <a:t>Πώς αντιδράτε σε περιπτώσεις φόβου ή οργής;</a:t>
            </a:r>
          </a:p>
          <a:p>
            <a:r>
              <a:rPr lang="el-GR" sz="2800" dirty="0"/>
              <a:t>Τι σας δημιουργεί ευχάριστα συναισθήματα;</a:t>
            </a:r>
          </a:p>
          <a:p>
            <a:r>
              <a:rPr lang="el-GR" sz="2800" dirty="0"/>
              <a:t>Πώς θα αντιδράσετε μπροστά σε ένα πρόβλημα ελέγχου ή συμπεριφοράς στην τάξη;</a:t>
            </a:r>
          </a:p>
          <a:p>
            <a:r>
              <a:rPr lang="el-GR" sz="2800" dirty="0"/>
              <a:t>Πώς αντιμετωπίζετε το στρες;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75006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>
            <a:extLst>
              <a:ext uri="{FF2B5EF4-FFF2-40B4-BE49-F238E27FC236}">
                <a16:creationId xmlns:a16="http://schemas.microsoft.com/office/drawing/2014/main" id="{8C66FD17-2416-C54B-8CAE-568905BB1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450851"/>
            <a:ext cx="6778625" cy="746125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 anchor="b"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altLang="x-none" sz="2800">
                <a:solidFill>
                  <a:srgbClr val="C00000"/>
                </a:solidFill>
                <a:latin typeface="Arial" panose="020B0604020202020204" pitchFamily="34" charset="0"/>
              </a:rPr>
              <a:t>Ο εκπαιδευτικός  πρέπει να επιτύχει:</a:t>
            </a: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A7DE9795-5EEE-654B-ADE5-EE07107DF5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1" y="1600201"/>
            <a:ext cx="6994525" cy="4530725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αυτογνωσία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πολιτισμική αυτοσυνείδηση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συνειδητοποίηση του ρατσισμού, του σεξισμού και της ανέχειας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συνείδηση άλλων πολιτισμών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συνείδηση της διαφορετικότητας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δεξιότητες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καλλιέργεια του σεβασμού των άλλων απόψεων στους μαθητές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αποδοχή διαφορετικών τρόπων μάθησης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ενθάρρυνση δίκαιης συμμετοχής στην τάξη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400">
                <a:latin typeface="Arial" panose="020B0604020202020204" pitchFamily="34" charset="0"/>
              </a:rPr>
              <a:t>έμφαση στην ομαδική εργασία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6F329-3CF3-824D-865B-74FBDC9C90A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95111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>
            <a:extLst>
              <a:ext uri="{FF2B5EF4-FFF2-40B4-BE49-F238E27FC236}">
                <a16:creationId xmlns:a16="http://schemas.microsoft.com/office/drawing/2014/main" id="{CA5FE427-8F3A-1449-9490-A29847D6A3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0" y="1125538"/>
            <a:ext cx="6769100" cy="4578350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SzPct val="133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Μπορώ να γίνω καλύτερος στη διαχείριση της τάξης μου;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l-GR" altLang="x-none" sz="2400" dirty="0">
              <a:latin typeface="Arial" panose="020B0604020202020204" pitchFamily="34" charset="0"/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Ναι,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Font typeface="Verdana" panose="020B0604030504040204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Αν το θέλω πραγματικά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Font typeface="Verdana" panose="020B0604030504040204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Αν είμαι ανοικτός/ή στο καινούργιο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Font typeface="Verdana" panose="020B0604030504040204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Αν διαθέσω χρόνο για να μάθω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Font typeface="Verdana" panose="020B0604030504040204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Αν δεν απογοητεύομαι από τα «άσχημα» του εκπαιδευτικού συστήματος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E2BC5E"/>
              </a:buClr>
              <a:buFont typeface="Verdana" panose="020B0604030504040204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 dirty="0">
                <a:latin typeface="Arial" panose="020B0604020202020204" pitchFamily="34" charset="0"/>
              </a:rPr>
              <a:t>Αν απευθύνομαι στους ειδικούς, όταν έχω αδυναμία να αντιμετωπίσω ένα πρόβλημα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l-GR" altLang="x-none" sz="2400" dirty="0">
              <a:latin typeface="Arial" panose="020B0604020202020204" pitchFamily="34" charset="0"/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7AA1AD-3DAF-5D4A-8A81-9DF70FDD7C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78810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DD6E-1EFB-CA41-89C7-74113491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624110"/>
            <a:ext cx="8761412" cy="1280890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Οι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αποτελεσματικοι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́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δάσκαλοι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στη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διαχείριση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τάξης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(</a:t>
            </a:r>
            <a:r>
              <a:rPr lang="en-US" b="1" dirty="0">
                <a:solidFill>
                  <a:srgbClr val="C00000"/>
                </a:solidFill>
                <a:latin typeface="Arial"/>
                <a:cs typeface="Arial"/>
              </a:rPr>
              <a:t>Borich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, 2007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br>
              <a:rPr lang="en-US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7D825-CACB-654F-B142-96D56B37B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84812"/>
          </a:xfrm>
        </p:spPr>
        <p:txBody>
          <a:bodyPr>
            <a:normAutofit fontScale="92500" lnSpcReduction="10000"/>
          </a:bodyPr>
          <a:lstStyle/>
          <a:p>
            <a:r>
              <a:rPr lang="el-GR" sz="2200" dirty="0" err="1">
                <a:latin typeface="Arial"/>
                <a:cs typeface="Arial"/>
              </a:rPr>
              <a:t>Αφιερώνουν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χρόνο</a:t>
            </a:r>
            <a:r>
              <a:rPr lang="el-GR" sz="2200" dirty="0">
                <a:latin typeface="Arial"/>
                <a:cs typeface="Arial"/>
              </a:rPr>
              <a:t> πριν και </a:t>
            </a:r>
            <a:r>
              <a:rPr lang="el-GR" sz="2200" dirty="0" err="1">
                <a:latin typeface="Arial"/>
                <a:cs typeface="Arial"/>
              </a:rPr>
              <a:t>κατα</a:t>
            </a:r>
            <a:r>
              <a:rPr lang="el-GR" sz="2200" dirty="0">
                <a:latin typeface="Arial"/>
                <a:cs typeface="Arial"/>
              </a:rPr>
              <a:t>́ τη </a:t>
            </a:r>
            <a:r>
              <a:rPr lang="el-GR" sz="2200" dirty="0" err="1">
                <a:latin typeface="Arial"/>
                <a:cs typeface="Arial"/>
              </a:rPr>
              <a:t>διάρκεια</a:t>
            </a:r>
            <a:r>
              <a:rPr lang="el-GR" sz="2200" dirty="0">
                <a:latin typeface="Arial"/>
                <a:cs typeface="Arial"/>
              </a:rPr>
              <a:t> των </a:t>
            </a:r>
            <a:r>
              <a:rPr lang="el-GR" sz="2200" dirty="0" err="1">
                <a:latin typeface="Arial"/>
                <a:cs typeface="Arial"/>
              </a:rPr>
              <a:t>πρώτων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εβδομάδων</a:t>
            </a:r>
            <a:r>
              <a:rPr lang="el-GR" sz="2200" dirty="0">
                <a:latin typeface="Arial"/>
                <a:cs typeface="Arial"/>
              </a:rPr>
              <a:t> της </a:t>
            </a:r>
            <a:r>
              <a:rPr lang="el-GR" sz="2200" dirty="0" err="1">
                <a:latin typeface="Arial"/>
                <a:cs typeface="Arial"/>
              </a:rPr>
              <a:t>σχολικής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χρονιάς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οργανώνοντας</a:t>
            </a:r>
            <a:r>
              <a:rPr lang="el-GR" sz="2200" dirty="0">
                <a:latin typeface="Arial"/>
                <a:cs typeface="Arial"/>
              </a:rPr>
              <a:t> την </a:t>
            </a:r>
            <a:r>
              <a:rPr lang="el-GR" sz="2200" dirty="0" err="1">
                <a:latin typeface="Arial"/>
                <a:cs typeface="Arial"/>
              </a:rPr>
              <a:t>τάξη</a:t>
            </a:r>
            <a:r>
              <a:rPr lang="el-GR" sz="2200" dirty="0">
                <a:latin typeface="Arial"/>
                <a:cs typeface="Arial"/>
              </a:rPr>
              <a:t> τους, </a:t>
            </a:r>
            <a:r>
              <a:rPr lang="el-GR" sz="2200" dirty="0" err="1">
                <a:latin typeface="Arial"/>
                <a:cs typeface="Arial"/>
              </a:rPr>
              <a:t>ώστε</a:t>
            </a:r>
            <a:r>
              <a:rPr lang="el-GR" sz="2200" dirty="0">
                <a:latin typeface="Arial"/>
                <a:cs typeface="Arial"/>
              </a:rPr>
              <a:t>: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>
                <a:latin typeface="Arial"/>
                <a:cs typeface="Arial"/>
              </a:rPr>
              <a:t>να </a:t>
            </a:r>
            <a:r>
              <a:rPr lang="el-GR" sz="2200" dirty="0" err="1">
                <a:latin typeface="Arial"/>
                <a:cs typeface="Arial"/>
              </a:rPr>
              <a:t>ελαχιστοποιείται</a:t>
            </a:r>
            <a:r>
              <a:rPr lang="el-GR" sz="2200" dirty="0">
                <a:latin typeface="Arial"/>
                <a:cs typeface="Arial"/>
              </a:rPr>
              <a:t> η </a:t>
            </a:r>
            <a:r>
              <a:rPr lang="el-GR" sz="2200" dirty="0" err="1">
                <a:latin typeface="Arial"/>
                <a:cs typeface="Arial"/>
              </a:rPr>
              <a:t>διακοπη</a:t>
            </a:r>
            <a:r>
              <a:rPr lang="el-GR" sz="2200" dirty="0">
                <a:latin typeface="Arial"/>
                <a:cs typeface="Arial"/>
              </a:rPr>
              <a:t>́ στη </a:t>
            </a:r>
            <a:r>
              <a:rPr lang="el-GR" sz="2200" dirty="0" err="1">
                <a:latin typeface="Arial"/>
                <a:cs typeface="Arial"/>
              </a:rPr>
              <a:t>διαδικασία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μάθησης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>
                <a:latin typeface="Arial"/>
                <a:cs typeface="Arial"/>
              </a:rPr>
              <a:t>να </a:t>
            </a:r>
            <a:r>
              <a:rPr lang="el-GR" sz="2200" dirty="0" err="1">
                <a:latin typeface="Arial"/>
                <a:cs typeface="Arial"/>
              </a:rPr>
              <a:t>μεγιστοποιείται</a:t>
            </a:r>
            <a:r>
              <a:rPr lang="el-GR" sz="2200" dirty="0">
                <a:latin typeface="Arial"/>
                <a:cs typeface="Arial"/>
              </a:rPr>
              <a:t> η </a:t>
            </a:r>
            <a:r>
              <a:rPr lang="el-GR" sz="2200" dirty="0" err="1">
                <a:latin typeface="Arial"/>
                <a:cs typeface="Arial"/>
              </a:rPr>
              <a:t>εμπλοκη</a:t>
            </a:r>
            <a:r>
              <a:rPr lang="el-GR" sz="2200" dirty="0">
                <a:latin typeface="Arial"/>
                <a:cs typeface="Arial"/>
              </a:rPr>
              <a:t>́ στη </a:t>
            </a:r>
            <a:r>
              <a:rPr lang="el-GR" sz="2200" dirty="0" err="1">
                <a:latin typeface="Arial"/>
                <a:cs typeface="Arial"/>
              </a:rPr>
              <a:t>διαδικασία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μάθησης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Προσεγγίζουν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μεθοδολογικα</a:t>
            </a:r>
            <a:r>
              <a:rPr lang="el-GR" sz="2200" dirty="0">
                <a:latin typeface="Arial"/>
                <a:cs typeface="Arial"/>
              </a:rPr>
              <a:t>́ τη </a:t>
            </a:r>
            <a:r>
              <a:rPr lang="el-GR" sz="2200" dirty="0" err="1">
                <a:latin typeface="Arial"/>
                <a:cs typeface="Arial"/>
              </a:rPr>
              <a:t>διδασκαλία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κανόνων</a:t>
            </a:r>
            <a:r>
              <a:rPr lang="el-GR" sz="2200" dirty="0">
                <a:latin typeface="Arial"/>
                <a:cs typeface="Arial"/>
              </a:rPr>
              <a:t> και </a:t>
            </a:r>
            <a:r>
              <a:rPr lang="el-GR" sz="2200" dirty="0" err="1">
                <a:latin typeface="Arial"/>
                <a:cs typeface="Arial"/>
              </a:rPr>
              <a:t>ρουτινών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Δίνουν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ξεκάθαρες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οδηγίες</a:t>
            </a:r>
            <a:r>
              <a:rPr lang="el-GR" sz="2200" dirty="0">
                <a:latin typeface="Arial"/>
                <a:cs typeface="Arial"/>
              </a:rPr>
              <a:t> για την </a:t>
            </a:r>
            <a:r>
              <a:rPr lang="el-GR" sz="2200" dirty="0" err="1">
                <a:latin typeface="Arial"/>
                <a:cs typeface="Arial"/>
              </a:rPr>
              <a:t>αποδεκτη</a:t>
            </a:r>
            <a:r>
              <a:rPr lang="el-GR" sz="2200" dirty="0">
                <a:latin typeface="Arial"/>
                <a:cs typeface="Arial"/>
              </a:rPr>
              <a:t>́ </a:t>
            </a:r>
            <a:r>
              <a:rPr lang="el-GR" sz="2200" dirty="0" err="1">
                <a:latin typeface="Arial"/>
                <a:cs typeface="Arial"/>
              </a:rPr>
              <a:t>συμπεριφορα</a:t>
            </a:r>
            <a:r>
              <a:rPr lang="el-GR" sz="2200" dirty="0">
                <a:latin typeface="Arial"/>
                <a:cs typeface="Arial"/>
              </a:rPr>
              <a:t>́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Παρακολουθούν</a:t>
            </a:r>
            <a:r>
              <a:rPr lang="el-GR" sz="2200" dirty="0">
                <a:latin typeface="Arial"/>
                <a:cs typeface="Arial"/>
              </a:rPr>
              <a:t> τη </a:t>
            </a:r>
            <a:r>
              <a:rPr lang="el-GR" sz="2200" dirty="0" err="1">
                <a:latin typeface="Arial"/>
                <a:cs typeface="Arial"/>
              </a:rPr>
              <a:t>συμμόρφωση</a:t>
            </a:r>
            <a:r>
              <a:rPr lang="el-GR" sz="2200" dirty="0">
                <a:latin typeface="Arial"/>
                <a:cs typeface="Arial"/>
              </a:rPr>
              <a:t> των </a:t>
            </a:r>
            <a:r>
              <a:rPr lang="el-GR" sz="2200" dirty="0" err="1">
                <a:latin typeface="Arial"/>
                <a:cs typeface="Arial"/>
              </a:rPr>
              <a:t>μαθητών</a:t>
            </a:r>
            <a:r>
              <a:rPr lang="el-GR" sz="2200" dirty="0">
                <a:latin typeface="Arial"/>
                <a:cs typeface="Arial"/>
              </a:rPr>
              <a:t> σε </a:t>
            </a:r>
            <a:r>
              <a:rPr lang="el-GR" sz="2200" dirty="0" err="1">
                <a:latin typeface="Arial"/>
                <a:cs typeface="Arial"/>
              </a:rPr>
              <a:t>αυτη</a:t>
            </a:r>
            <a:r>
              <a:rPr lang="el-GR" sz="2200" dirty="0">
                <a:latin typeface="Arial"/>
                <a:cs typeface="Arial"/>
              </a:rPr>
              <a:t>́ τη </a:t>
            </a:r>
            <a:r>
              <a:rPr lang="el-GR" sz="2200" dirty="0" err="1">
                <a:latin typeface="Arial"/>
                <a:cs typeface="Arial"/>
              </a:rPr>
              <a:t>συμπεριφορα</a:t>
            </a:r>
            <a:r>
              <a:rPr lang="el-GR" sz="2200" dirty="0">
                <a:latin typeface="Arial"/>
                <a:cs typeface="Arial"/>
              </a:rPr>
              <a:t>́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Πληροφορούν</a:t>
            </a:r>
            <a:r>
              <a:rPr lang="el-GR" sz="2200" dirty="0">
                <a:latin typeface="Arial"/>
                <a:cs typeface="Arial"/>
              </a:rPr>
              <a:t> για τις </a:t>
            </a:r>
            <a:r>
              <a:rPr lang="el-GR" sz="2200" dirty="0" err="1">
                <a:latin typeface="Arial"/>
                <a:cs typeface="Arial"/>
              </a:rPr>
              <a:t>συνέπειες</a:t>
            </a:r>
            <a:r>
              <a:rPr lang="el-GR" sz="2200" dirty="0">
                <a:latin typeface="Arial"/>
                <a:cs typeface="Arial"/>
              </a:rPr>
              <a:t> της </a:t>
            </a:r>
            <a:r>
              <a:rPr lang="el-GR" sz="2200" dirty="0" err="1">
                <a:latin typeface="Arial"/>
                <a:cs typeface="Arial"/>
              </a:rPr>
              <a:t>παραβίασης</a:t>
            </a:r>
            <a:r>
              <a:rPr lang="el-GR" sz="2200" dirty="0">
                <a:latin typeface="Arial"/>
                <a:cs typeface="Arial"/>
              </a:rPr>
              <a:t> των </a:t>
            </a:r>
            <a:r>
              <a:rPr lang="el-GR" sz="2200" dirty="0" err="1">
                <a:latin typeface="Arial"/>
                <a:cs typeface="Arial"/>
              </a:rPr>
              <a:t>κανονισμών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Επιβάλλουν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αυτές</a:t>
            </a:r>
            <a:r>
              <a:rPr lang="el-GR" sz="2200" dirty="0">
                <a:latin typeface="Arial"/>
                <a:cs typeface="Arial"/>
              </a:rPr>
              <a:t> τις </a:t>
            </a:r>
            <a:r>
              <a:rPr lang="el-GR" sz="2200" dirty="0" err="1">
                <a:latin typeface="Arial"/>
                <a:cs typeface="Arial"/>
              </a:rPr>
              <a:t>συνέπειες</a:t>
            </a:r>
            <a:r>
              <a:rPr lang="el-GR" sz="2200" dirty="0">
                <a:latin typeface="Arial"/>
                <a:cs typeface="Arial"/>
              </a:rPr>
              <a:t> με </a:t>
            </a:r>
            <a:r>
              <a:rPr lang="el-GR" sz="2200" dirty="0" err="1">
                <a:latin typeface="Arial"/>
                <a:cs typeface="Arial"/>
              </a:rPr>
              <a:t>σταθερότητα</a:t>
            </a:r>
            <a:r>
              <a:rPr lang="el-GR" sz="2200" dirty="0">
                <a:latin typeface="Arial"/>
                <a:cs typeface="Arial"/>
              </a:rPr>
              <a:t>. </a:t>
            </a:r>
            <a:endParaRPr lang="el-GR" sz="22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23471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5072B-EA18-7D49-A048-9BE26226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2" y="516534"/>
            <a:ext cx="8626941" cy="1280890"/>
          </a:xfrm>
        </p:spPr>
        <p:txBody>
          <a:bodyPr>
            <a:normAutofit fontScale="90000"/>
          </a:bodyPr>
          <a:lstStyle/>
          <a:p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ΤΙ ΚΑΝΟΥΝ ΟΙ ΑΠΟΤΕΛΕΣΜΑΤΙΚΟΙ ΕΚΠΑΙΔΕΥΤΙΚΟΙ</a:t>
            </a:r>
            <a:r>
              <a:rPr lang="el-GR" sz="3100" b="1" dirty="0">
                <a:latin typeface="Arial"/>
                <a:cs typeface="Arial"/>
              </a:rPr>
              <a:t>;</a:t>
            </a:r>
            <a:r>
              <a:rPr lang="el-GR" sz="3100" dirty="0">
                <a:latin typeface="Arial"/>
                <a:cs typeface="Arial"/>
              </a:rPr>
              <a:t> (</a:t>
            </a:r>
            <a:r>
              <a:rPr lang="en-US" sz="3100" dirty="0">
                <a:latin typeface="Arial"/>
                <a:cs typeface="Arial"/>
              </a:rPr>
              <a:t>Borich, 2007) </a:t>
            </a:r>
            <a:br>
              <a:rPr lang="en-US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D6B65-9651-C745-A23A-2986ACFA0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97424"/>
            <a:ext cx="8915400" cy="4113798"/>
          </a:xfrm>
        </p:spPr>
        <p:txBody>
          <a:bodyPr>
            <a:normAutofit/>
          </a:bodyPr>
          <a:lstStyle/>
          <a:p>
            <a:r>
              <a:rPr lang="el-GR" sz="2000" dirty="0" err="1">
                <a:latin typeface="Arial"/>
                <a:cs typeface="Arial"/>
              </a:rPr>
              <a:t>Διευθετούν</a:t>
            </a:r>
            <a:r>
              <a:rPr lang="el-GR" sz="2000" dirty="0">
                <a:latin typeface="Arial"/>
                <a:cs typeface="Arial"/>
              </a:rPr>
              <a:t> την </a:t>
            </a:r>
            <a:r>
              <a:rPr lang="el-GR" sz="2000" dirty="0" err="1">
                <a:latin typeface="Arial"/>
                <a:cs typeface="Arial"/>
              </a:rPr>
              <a:t>τάξη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σύμφωνα</a:t>
            </a:r>
            <a:r>
              <a:rPr lang="el-GR" sz="2000" dirty="0">
                <a:latin typeface="Arial"/>
                <a:cs typeface="Arial"/>
              </a:rPr>
              <a:t> με τους </a:t>
            </a:r>
            <a:r>
              <a:rPr lang="el-GR" sz="2000" dirty="0" err="1">
                <a:latin typeface="Arial"/>
                <a:cs typeface="Arial"/>
              </a:rPr>
              <a:t>διδακτικούς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στόχους</a:t>
            </a:r>
            <a:r>
              <a:rPr lang="el-GR" sz="2000" dirty="0">
                <a:latin typeface="Arial"/>
                <a:cs typeface="Arial"/>
              </a:rPr>
              <a:t> (π.χ. </a:t>
            </a:r>
            <a:r>
              <a:rPr lang="el-GR" sz="2000" dirty="0" err="1">
                <a:latin typeface="Arial"/>
                <a:cs typeface="Arial"/>
              </a:rPr>
              <a:t>διαρρύθμιση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θρανίων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μέσων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υλικών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κλπ</a:t>
            </a:r>
            <a:r>
              <a:rPr lang="el-GR" sz="2000" dirty="0">
                <a:latin typeface="Arial"/>
                <a:cs typeface="Arial"/>
              </a:rPr>
              <a:t>). </a:t>
            </a:r>
            <a:endParaRPr lang="el-GR" sz="2000" dirty="0">
              <a:effectLst/>
              <a:latin typeface="Arial"/>
              <a:cs typeface="Arial"/>
            </a:endParaRPr>
          </a:p>
          <a:p>
            <a:r>
              <a:rPr lang="el-GR" sz="2000" dirty="0" err="1">
                <a:latin typeface="Arial"/>
                <a:cs typeface="Arial"/>
              </a:rPr>
              <a:t>Φροντίζουν</a:t>
            </a:r>
            <a:r>
              <a:rPr lang="el-GR" sz="2000" dirty="0">
                <a:latin typeface="Arial"/>
                <a:cs typeface="Arial"/>
              </a:rPr>
              <a:t> για την </a:t>
            </a:r>
            <a:r>
              <a:rPr lang="el-GR" sz="2000" dirty="0" err="1">
                <a:latin typeface="Arial"/>
                <a:cs typeface="Arial"/>
              </a:rPr>
              <a:t>ύπαρξη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κανονισμών</a:t>
            </a:r>
            <a:r>
              <a:rPr lang="el-GR" sz="2000" dirty="0">
                <a:latin typeface="Arial"/>
                <a:cs typeface="Arial"/>
              </a:rPr>
              <a:t> στην </a:t>
            </a:r>
            <a:r>
              <a:rPr lang="el-GR" sz="2000" dirty="0" err="1">
                <a:latin typeface="Arial"/>
                <a:cs typeface="Arial"/>
              </a:rPr>
              <a:t>τάξη</a:t>
            </a:r>
            <a:r>
              <a:rPr lang="el-GR" sz="2000" dirty="0">
                <a:latin typeface="Arial"/>
                <a:cs typeface="Arial"/>
              </a:rPr>
              <a:t> (πχ. </a:t>
            </a:r>
            <a:r>
              <a:rPr lang="el-GR" sz="2000" dirty="0" err="1">
                <a:latin typeface="Arial"/>
                <a:cs typeface="Arial"/>
              </a:rPr>
              <a:t>μαθητής</a:t>
            </a:r>
            <a:r>
              <a:rPr lang="el-GR" sz="2000" dirty="0">
                <a:latin typeface="Arial"/>
                <a:cs typeface="Arial"/>
              </a:rPr>
              <a:t> που </a:t>
            </a:r>
            <a:r>
              <a:rPr lang="el-GR" sz="2000" dirty="0" err="1">
                <a:latin typeface="Arial"/>
                <a:cs typeface="Arial"/>
              </a:rPr>
              <a:t>μιλα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χωρίς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λόγο</a:t>
            </a:r>
            <a:r>
              <a:rPr lang="el-GR" sz="2000" dirty="0">
                <a:latin typeface="Arial"/>
                <a:cs typeface="Arial"/>
              </a:rPr>
              <a:t> ή </a:t>
            </a:r>
            <a:r>
              <a:rPr lang="el-GR" sz="2000" dirty="0" err="1">
                <a:latin typeface="Arial"/>
                <a:cs typeface="Arial"/>
              </a:rPr>
              <a:t>σηκώνεται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απο</a:t>
            </a:r>
            <a:r>
              <a:rPr lang="el-GR" sz="2000" dirty="0">
                <a:latin typeface="Arial"/>
                <a:cs typeface="Arial"/>
              </a:rPr>
              <a:t>́ τη </a:t>
            </a:r>
            <a:r>
              <a:rPr lang="el-GR" sz="2000" dirty="0" err="1">
                <a:latin typeface="Arial"/>
                <a:cs typeface="Arial"/>
              </a:rPr>
              <a:t>θέση</a:t>
            </a:r>
            <a:r>
              <a:rPr lang="el-GR" sz="2000" dirty="0">
                <a:latin typeface="Arial"/>
                <a:cs typeface="Arial"/>
              </a:rPr>
              <a:t> του, </a:t>
            </a:r>
            <a:r>
              <a:rPr lang="el-GR" sz="2000" dirty="0" err="1">
                <a:latin typeface="Arial"/>
                <a:cs typeface="Arial"/>
              </a:rPr>
              <a:t>εργασία</a:t>
            </a:r>
            <a:r>
              <a:rPr lang="el-GR" sz="2000" dirty="0">
                <a:latin typeface="Arial"/>
                <a:cs typeface="Arial"/>
              </a:rPr>
              <a:t> στην </a:t>
            </a:r>
            <a:r>
              <a:rPr lang="el-GR" sz="2000" dirty="0" err="1">
                <a:latin typeface="Arial"/>
                <a:cs typeface="Arial"/>
              </a:rPr>
              <a:t>ομάδα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ατομικη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εργασία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κλπ</a:t>
            </a:r>
            <a:r>
              <a:rPr lang="el-GR" sz="2000" dirty="0">
                <a:latin typeface="Arial"/>
                <a:cs typeface="Arial"/>
              </a:rPr>
              <a:t>). </a:t>
            </a:r>
          </a:p>
          <a:p>
            <a:r>
              <a:rPr lang="el-GR" sz="2000" dirty="0" err="1">
                <a:latin typeface="Arial"/>
                <a:cs typeface="Arial"/>
              </a:rPr>
              <a:t>Αναπτύσσουν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κοινοποιούν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διδακτικές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ρουτίνες</a:t>
            </a:r>
            <a:r>
              <a:rPr lang="el-GR" sz="2000" dirty="0">
                <a:latin typeface="Arial"/>
                <a:cs typeface="Arial"/>
              </a:rPr>
              <a:t> (πχ. </a:t>
            </a:r>
            <a:r>
              <a:rPr lang="el-GR" sz="2000" dirty="0" err="1">
                <a:latin typeface="Arial"/>
                <a:cs typeface="Arial"/>
              </a:rPr>
              <a:t>έναρξη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μαθήματος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ομαδικές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δραστηριότητες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κλπ</a:t>
            </a:r>
            <a:r>
              <a:rPr lang="el-GR" sz="2000" dirty="0">
                <a:latin typeface="Arial"/>
                <a:cs typeface="Arial"/>
              </a:rPr>
              <a:t>). </a:t>
            </a:r>
          </a:p>
          <a:p>
            <a:r>
              <a:rPr lang="el-GR" sz="2000" dirty="0" err="1">
                <a:latin typeface="Arial"/>
                <a:cs typeface="Arial"/>
              </a:rPr>
              <a:t>Εφαρμόζουν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σύστημα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κινήτρων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συνεπειών</a:t>
            </a:r>
            <a:r>
              <a:rPr lang="el-GR" sz="2000" dirty="0">
                <a:latin typeface="Arial"/>
                <a:cs typeface="Arial"/>
              </a:rPr>
              <a:t> που να </a:t>
            </a:r>
            <a:r>
              <a:rPr lang="el-GR" sz="2000" dirty="0" err="1">
                <a:latin typeface="Arial"/>
                <a:cs typeface="Arial"/>
              </a:rPr>
              <a:t>ανταποκρίνεται</a:t>
            </a:r>
            <a:r>
              <a:rPr lang="el-GR" sz="2000" dirty="0">
                <a:latin typeface="Arial"/>
                <a:cs typeface="Arial"/>
              </a:rPr>
              <a:t> στην </a:t>
            </a:r>
            <a:r>
              <a:rPr lang="el-GR" sz="2000" dirty="0" err="1">
                <a:latin typeface="Arial"/>
                <a:cs typeface="Arial"/>
              </a:rPr>
              <a:t>αποδεκτη</a:t>
            </a:r>
            <a:r>
              <a:rPr lang="el-GR" sz="2000" dirty="0">
                <a:latin typeface="Arial"/>
                <a:cs typeface="Arial"/>
              </a:rPr>
              <a:t>́ και μη </a:t>
            </a:r>
            <a:r>
              <a:rPr lang="el-GR" sz="2000" dirty="0" err="1">
                <a:latin typeface="Arial"/>
                <a:cs typeface="Arial"/>
              </a:rPr>
              <a:t>αποδεκτη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συμπεριφορα</a:t>
            </a:r>
            <a:r>
              <a:rPr lang="el-GR" sz="2000" dirty="0">
                <a:latin typeface="Arial"/>
                <a:cs typeface="Arial"/>
              </a:rPr>
              <a:t>́. </a:t>
            </a:r>
          </a:p>
          <a:p>
            <a:r>
              <a:rPr lang="el-GR" sz="2000" dirty="0" err="1">
                <a:latin typeface="Arial"/>
                <a:cs typeface="Arial"/>
              </a:rPr>
              <a:t>Χρησιμοποιούν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τεχνικές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προφίλ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διοίκησης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τάξης</a:t>
            </a:r>
            <a:r>
              <a:rPr lang="el-GR" sz="2000" dirty="0">
                <a:latin typeface="Arial"/>
                <a:cs typeface="Arial"/>
              </a:rPr>
              <a:t> , με τις </a:t>
            </a:r>
            <a:r>
              <a:rPr lang="el-GR" sz="2000" dirty="0" err="1">
                <a:latin typeface="Arial"/>
                <a:cs typeface="Arial"/>
              </a:rPr>
              <a:t>οποίες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διατηρούν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γρήγορο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ευχάριστο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διδακτικο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ρυθμο</a:t>
            </a:r>
            <a:r>
              <a:rPr lang="el-GR" sz="2000" dirty="0">
                <a:latin typeface="Arial"/>
                <a:cs typeface="Arial"/>
              </a:rPr>
              <a:t>́ 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895735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7B4E9-48C9-F745-9B19-28CA17AE2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43325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C00000"/>
                </a:solidFill>
                <a:latin typeface="Arial"/>
                <a:cs typeface="Arial"/>
              </a:rPr>
              <a:t>Πού </a:t>
            </a:r>
            <a:r>
              <a:rPr lang="el-GR" sz="2400" b="1" dirty="0" err="1">
                <a:solidFill>
                  <a:srgbClr val="C00000"/>
                </a:solidFill>
                <a:latin typeface="Arial"/>
                <a:cs typeface="Arial"/>
              </a:rPr>
              <a:t>μπορει</a:t>
            </a:r>
            <a:r>
              <a:rPr lang="el-GR" sz="2400" b="1" dirty="0">
                <a:solidFill>
                  <a:srgbClr val="C00000"/>
                </a:solidFill>
                <a:latin typeface="Arial"/>
                <a:cs typeface="Arial"/>
              </a:rPr>
              <a:t>́ να </a:t>
            </a:r>
            <a:r>
              <a:rPr lang="el-GR" sz="2400" b="1" dirty="0" err="1">
                <a:solidFill>
                  <a:srgbClr val="C00000"/>
                </a:solidFill>
                <a:latin typeface="Arial"/>
                <a:cs typeface="Arial"/>
              </a:rPr>
              <a:t>οφείλονται</a:t>
            </a:r>
            <a:r>
              <a:rPr lang="el-GR" sz="2400" b="1" dirty="0">
                <a:solidFill>
                  <a:srgbClr val="C00000"/>
                </a:solidFill>
                <a:latin typeface="Arial"/>
                <a:cs typeface="Arial"/>
              </a:rPr>
              <a:t> τα </a:t>
            </a:r>
            <a:r>
              <a:rPr lang="el-GR" sz="2400" b="1" dirty="0" err="1">
                <a:solidFill>
                  <a:srgbClr val="C00000"/>
                </a:solidFill>
                <a:latin typeface="Arial"/>
                <a:cs typeface="Arial"/>
              </a:rPr>
              <a:t>προβλήματα</a:t>
            </a:r>
            <a:r>
              <a:rPr lang="el-GR" sz="2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sz="2400" b="1" dirty="0" err="1">
                <a:solidFill>
                  <a:srgbClr val="C00000"/>
                </a:solidFill>
                <a:latin typeface="Arial"/>
                <a:cs typeface="Arial"/>
              </a:rPr>
              <a:t>διαχείρισης</a:t>
            </a:r>
            <a:r>
              <a:rPr lang="el-GR" sz="2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sz="2400" b="1" dirty="0" err="1">
                <a:solidFill>
                  <a:srgbClr val="C00000"/>
                </a:solidFill>
                <a:latin typeface="Arial"/>
                <a:cs typeface="Arial"/>
              </a:rPr>
              <a:t>τάξης</a:t>
            </a:r>
            <a:r>
              <a:rPr lang="el-GR" sz="2400" b="1" dirty="0">
                <a:solidFill>
                  <a:srgbClr val="C00000"/>
                </a:solidFill>
                <a:latin typeface="Arial"/>
                <a:cs typeface="Arial"/>
              </a:rPr>
              <a:t>;</a:t>
            </a:r>
            <a:br>
              <a:rPr lang="el-GR" sz="2400" dirty="0">
                <a:solidFill>
                  <a:srgbClr val="C00000"/>
                </a:solidFill>
                <a:effectLst/>
                <a:latin typeface="Arial"/>
                <a:cs typeface="Arial"/>
              </a:rPr>
            </a:br>
            <a:endParaRPr lang="x-none" sz="24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8B345-DCA5-AA4C-A3D5-22407760F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687" y="1832437"/>
            <a:ext cx="8915400" cy="3931024"/>
          </a:xfrm>
        </p:spPr>
        <p:txBody>
          <a:bodyPr>
            <a:normAutofit fontScale="92500" lnSpcReduction="20000"/>
          </a:bodyPr>
          <a:lstStyle/>
          <a:p>
            <a:r>
              <a:rPr lang="el-GR" sz="2000" dirty="0">
                <a:latin typeface="Arial"/>
                <a:cs typeface="Arial"/>
              </a:rPr>
              <a:t>Στο </a:t>
            </a:r>
            <a:r>
              <a:rPr lang="el-GR" sz="2000" dirty="0" err="1">
                <a:latin typeface="Arial"/>
                <a:cs typeface="Arial"/>
              </a:rPr>
              <a:t>ίδιο</a:t>
            </a:r>
            <a:r>
              <a:rPr lang="el-GR" sz="2000" dirty="0">
                <a:latin typeface="Arial"/>
                <a:cs typeface="Arial"/>
              </a:rPr>
              <a:t> το </a:t>
            </a:r>
            <a:r>
              <a:rPr lang="el-GR" sz="2000" dirty="0" err="1">
                <a:latin typeface="Arial"/>
                <a:cs typeface="Arial"/>
              </a:rPr>
              <a:t>παιδι</a:t>
            </a:r>
            <a:r>
              <a:rPr lang="el-GR" sz="2000" dirty="0">
                <a:latin typeface="Arial"/>
                <a:cs typeface="Arial"/>
              </a:rPr>
              <a:t>́ (</a:t>
            </a:r>
            <a:r>
              <a:rPr lang="el-GR" sz="2000" dirty="0" err="1">
                <a:latin typeface="Arial"/>
                <a:cs typeface="Arial"/>
              </a:rPr>
              <a:t>εγγενη</a:t>
            </a:r>
            <a:r>
              <a:rPr lang="el-GR" sz="2000" dirty="0">
                <a:latin typeface="Arial"/>
                <a:cs typeface="Arial"/>
              </a:rPr>
              <a:t>́ του </a:t>
            </a:r>
            <a:r>
              <a:rPr lang="el-GR" sz="2000" dirty="0" err="1">
                <a:latin typeface="Arial"/>
                <a:cs typeface="Arial"/>
              </a:rPr>
              <a:t>χαρακτηριστικα</a:t>
            </a:r>
            <a:r>
              <a:rPr lang="el-GR" sz="2000" dirty="0">
                <a:latin typeface="Arial"/>
                <a:cs typeface="Arial"/>
              </a:rPr>
              <a:t>́) </a:t>
            </a:r>
          </a:p>
          <a:p>
            <a:r>
              <a:rPr lang="el-GR" sz="2000" dirty="0">
                <a:latin typeface="Arial"/>
                <a:cs typeface="Arial"/>
              </a:rPr>
              <a:t>Στο </a:t>
            </a:r>
            <a:r>
              <a:rPr lang="el-GR" sz="2000" dirty="0" err="1">
                <a:latin typeface="Arial"/>
                <a:cs typeface="Arial"/>
              </a:rPr>
              <a:t>περιβάλλον</a:t>
            </a:r>
            <a:r>
              <a:rPr lang="el-GR" sz="2000" dirty="0">
                <a:latin typeface="Arial"/>
                <a:cs typeface="Arial"/>
              </a:rPr>
              <a:t> του </a:t>
            </a:r>
            <a:r>
              <a:rPr lang="el-GR" sz="2000" dirty="0" err="1">
                <a:latin typeface="Arial"/>
                <a:cs typeface="Arial"/>
              </a:rPr>
              <a:t>παιδιου</a:t>
            </a:r>
            <a:r>
              <a:rPr lang="el-GR" sz="2000" dirty="0">
                <a:latin typeface="Arial"/>
                <a:cs typeface="Arial"/>
              </a:rPr>
              <a:t>́ (</a:t>
            </a:r>
            <a:r>
              <a:rPr lang="el-GR" sz="2000" dirty="0" err="1">
                <a:latin typeface="Arial"/>
                <a:cs typeface="Arial"/>
              </a:rPr>
              <a:t>οικογένεια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κοινότητα</a:t>
            </a:r>
            <a:r>
              <a:rPr lang="el-GR" sz="2000" dirty="0">
                <a:latin typeface="Arial"/>
                <a:cs typeface="Arial"/>
              </a:rPr>
              <a:t>) </a:t>
            </a:r>
          </a:p>
          <a:p>
            <a:r>
              <a:rPr lang="el-GR" sz="2000" dirty="0">
                <a:latin typeface="Arial"/>
                <a:cs typeface="Arial"/>
              </a:rPr>
              <a:t>Στο </a:t>
            </a:r>
            <a:r>
              <a:rPr lang="el-GR" sz="2000" dirty="0" err="1">
                <a:latin typeface="Arial"/>
                <a:cs typeface="Arial"/>
              </a:rPr>
              <a:t>περιβάλλον</a:t>
            </a:r>
            <a:r>
              <a:rPr lang="el-GR" sz="2000" dirty="0">
                <a:latin typeface="Arial"/>
                <a:cs typeface="Arial"/>
              </a:rPr>
              <a:t> του </a:t>
            </a:r>
            <a:r>
              <a:rPr lang="el-GR" sz="2000" dirty="0" err="1">
                <a:latin typeface="Arial"/>
                <a:cs typeface="Arial"/>
              </a:rPr>
              <a:t>σχολείου</a:t>
            </a:r>
            <a:r>
              <a:rPr lang="el-GR" sz="2000" dirty="0">
                <a:latin typeface="Arial"/>
                <a:cs typeface="Arial"/>
              </a:rPr>
              <a:t> </a:t>
            </a:r>
          </a:p>
          <a:p>
            <a:r>
              <a:rPr lang="el-GR" sz="2000" dirty="0">
                <a:latin typeface="Arial"/>
                <a:cs typeface="Arial"/>
              </a:rPr>
              <a:t>Στο </a:t>
            </a:r>
            <a:r>
              <a:rPr lang="el-GR" sz="2000" dirty="0" err="1">
                <a:latin typeface="Arial"/>
                <a:cs typeface="Arial"/>
              </a:rPr>
              <a:t>περιβάλλον</a:t>
            </a:r>
            <a:r>
              <a:rPr lang="el-GR" sz="2000" dirty="0">
                <a:latin typeface="Arial"/>
                <a:cs typeface="Arial"/>
              </a:rPr>
              <a:t> της </a:t>
            </a:r>
            <a:r>
              <a:rPr lang="el-GR" sz="2000" dirty="0" err="1">
                <a:latin typeface="Arial"/>
                <a:cs typeface="Arial"/>
              </a:rPr>
              <a:t>σχολικής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τάξης</a:t>
            </a:r>
            <a:r>
              <a:rPr lang="el-GR" sz="2000" dirty="0">
                <a:latin typeface="Arial"/>
                <a:cs typeface="Arial"/>
              </a:rPr>
              <a:t> </a:t>
            </a:r>
          </a:p>
          <a:p>
            <a:r>
              <a:rPr lang="el-GR" sz="2000" dirty="0">
                <a:latin typeface="Arial"/>
                <a:cs typeface="Arial"/>
              </a:rPr>
              <a:t>Σε </a:t>
            </a:r>
            <a:r>
              <a:rPr lang="el-GR" sz="2000" dirty="0" err="1">
                <a:latin typeface="Arial"/>
                <a:cs typeface="Arial"/>
              </a:rPr>
              <a:t>προσωπικη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αδυναμία</a:t>
            </a:r>
            <a:r>
              <a:rPr lang="el-GR" sz="2000" dirty="0">
                <a:latin typeface="Arial"/>
                <a:cs typeface="Arial"/>
              </a:rPr>
              <a:t> του </a:t>
            </a:r>
            <a:r>
              <a:rPr lang="el-GR" sz="2000" dirty="0" err="1">
                <a:latin typeface="Arial"/>
                <a:cs typeface="Arial"/>
              </a:rPr>
              <a:t>εκπαιδευτικου</a:t>
            </a:r>
            <a:r>
              <a:rPr lang="el-GR" sz="2000" dirty="0">
                <a:latin typeface="Arial"/>
                <a:cs typeface="Arial"/>
              </a:rPr>
              <a:t>́ να </a:t>
            </a:r>
          </a:p>
          <a:p>
            <a:r>
              <a:rPr lang="el-GR" sz="2000" dirty="0" err="1">
                <a:latin typeface="Arial"/>
                <a:cs typeface="Arial"/>
              </a:rPr>
              <a:t>διαχειριστει</a:t>
            </a:r>
            <a:r>
              <a:rPr lang="el-GR" sz="2000" dirty="0">
                <a:latin typeface="Arial"/>
                <a:cs typeface="Arial"/>
              </a:rPr>
              <a:t>́ το </a:t>
            </a:r>
            <a:r>
              <a:rPr lang="el-GR" sz="2000" dirty="0" err="1">
                <a:latin typeface="Arial"/>
                <a:cs typeface="Arial"/>
              </a:rPr>
              <a:t>πρόβλημα</a:t>
            </a:r>
            <a:r>
              <a:rPr lang="el-GR" sz="2000" dirty="0">
                <a:latin typeface="Arial"/>
                <a:cs typeface="Arial"/>
              </a:rPr>
              <a:t> </a:t>
            </a:r>
          </a:p>
          <a:p>
            <a:r>
              <a:rPr lang="el-GR" sz="2000" dirty="0" err="1">
                <a:latin typeface="Arial"/>
                <a:cs typeface="Arial"/>
              </a:rPr>
              <a:t>Προβλήματα</a:t>
            </a:r>
            <a:r>
              <a:rPr lang="el-GR" sz="2000" dirty="0">
                <a:latin typeface="Arial"/>
                <a:cs typeface="Arial"/>
              </a:rPr>
              <a:t> που </a:t>
            </a:r>
            <a:r>
              <a:rPr lang="el-GR" sz="2000" dirty="0" err="1">
                <a:latin typeface="Arial"/>
                <a:cs typeface="Arial"/>
              </a:rPr>
              <a:t>μπορω</a:t>
            </a:r>
            <a:r>
              <a:rPr lang="el-GR" sz="2000" dirty="0">
                <a:latin typeface="Arial"/>
                <a:cs typeface="Arial"/>
              </a:rPr>
              <a:t>́ να </a:t>
            </a:r>
            <a:r>
              <a:rPr lang="el-GR" sz="2000" dirty="0" err="1">
                <a:latin typeface="Arial"/>
                <a:cs typeface="Arial"/>
              </a:rPr>
              <a:t>διαχειριστω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εγω</a:t>
            </a:r>
            <a:r>
              <a:rPr lang="el-GR" sz="2000" dirty="0">
                <a:latin typeface="Arial"/>
                <a:cs typeface="Arial"/>
              </a:rPr>
              <a:t>́ ως </a:t>
            </a:r>
            <a:r>
              <a:rPr lang="el-GR" sz="2000" dirty="0" err="1">
                <a:latin typeface="Arial"/>
                <a:cs typeface="Arial"/>
              </a:rPr>
              <a:t>εκπαιδευτικός</a:t>
            </a:r>
            <a:r>
              <a:rPr lang="el-GR" sz="2000" dirty="0">
                <a:latin typeface="Arial"/>
                <a:cs typeface="Arial"/>
              </a:rPr>
              <a:t> στη </a:t>
            </a:r>
            <a:r>
              <a:rPr lang="el-GR" sz="2000" dirty="0" err="1">
                <a:latin typeface="Arial"/>
                <a:cs typeface="Arial"/>
              </a:rPr>
              <a:t>δικη</a:t>
            </a:r>
            <a:r>
              <a:rPr lang="el-GR" sz="2000" dirty="0">
                <a:latin typeface="Arial"/>
                <a:cs typeface="Arial"/>
              </a:rPr>
              <a:t>́ μου </a:t>
            </a:r>
            <a:r>
              <a:rPr lang="el-GR" sz="2000" dirty="0" err="1">
                <a:latin typeface="Arial"/>
                <a:cs typeface="Arial"/>
              </a:rPr>
              <a:t>τάξη</a:t>
            </a:r>
            <a:r>
              <a:rPr lang="el-GR" sz="2000" dirty="0">
                <a:latin typeface="Arial"/>
                <a:cs typeface="Arial"/>
              </a:rPr>
              <a:t>: </a:t>
            </a:r>
            <a:endParaRPr lang="el-GR" sz="2000" dirty="0">
              <a:effectLst/>
              <a:latin typeface="Arial"/>
              <a:cs typeface="Arial"/>
            </a:endParaRPr>
          </a:p>
          <a:p>
            <a:pPr lvl="1"/>
            <a:r>
              <a:rPr lang="el-GR" sz="1800" dirty="0">
                <a:latin typeface="Arial"/>
                <a:cs typeface="Arial"/>
              </a:rPr>
              <a:t>Στο </a:t>
            </a:r>
            <a:r>
              <a:rPr lang="el-GR" sz="1800" dirty="0" err="1">
                <a:latin typeface="Arial"/>
                <a:cs typeface="Arial"/>
              </a:rPr>
              <a:t>περιβάλλον</a:t>
            </a:r>
            <a:r>
              <a:rPr lang="el-GR" sz="1800" dirty="0">
                <a:latin typeface="Arial"/>
                <a:cs typeface="Arial"/>
              </a:rPr>
              <a:t> της </a:t>
            </a:r>
            <a:r>
              <a:rPr lang="el-GR" sz="1800" dirty="0" err="1">
                <a:latin typeface="Arial"/>
                <a:cs typeface="Arial"/>
              </a:rPr>
              <a:t>σχολικής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err="1">
                <a:latin typeface="Arial"/>
                <a:cs typeface="Arial"/>
              </a:rPr>
              <a:t>τάξης</a:t>
            </a:r>
            <a:endParaRPr lang="el-GR" sz="1800" dirty="0">
              <a:latin typeface="Arial"/>
              <a:cs typeface="Arial"/>
            </a:endParaRPr>
          </a:p>
          <a:p>
            <a:pPr lvl="1"/>
            <a:r>
              <a:rPr lang="el-GR" sz="1800" dirty="0">
                <a:latin typeface="Arial"/>
                <a:cs typeface="Arial"/>
              </a:rPr>
              <a:t>Στο </a:t>
            </a:r>
            <a:r>
              <a:rPr lang="el-GR" sz="1800" dirty="0" err="1">
                <a:latin typeface="Arial"/>
                <a:cs typeface="Arial"/>
              </a:rPr>
              <a:t>περιβάλλον</a:t>
            </a:r>
            <a:r>
              <a:rPr lang="el-GR" sz="1800" dirty="0">
                <a:latin typeface="Arial"/>
                <a:cs typeface="Arial"/>
              </a:rPr>
              <a:t> του </a:t>
            </a:r>
            <a:r>
              <a:rPr lang="el-GR" sz="1800" dirty="0" err="1">
                <a:latin typeface="Arial"/>
                <a:cs typeface="Arial"/>
              </a:rPr>
              <a:t>σχολείου</a:t>
            </a:r>
            <a:endParaRPr lang="el-GR" sz="1800" dirty="0">
              <a:latin typeface="Arial"/>
              <a:cs typeface="Arial"/>
            </a:endParaRPr>
          </a:p>
          <a:p>
            <a:pPr lvl="1"/>
            <a:r>
              <a:rPr lang="el-GR" sz="1800" dirty="0">
                <a:latin typeface="Arial"/>
                <a:cs typeface="Arial"/>
              </a:rPr>
              <a:t>Σε </a:t>
            </a:r>
            <a:r>
              <a:rPr lang="el-GR" sz="1800" dirty="0" err="1">
                <a:latin typeface="Arial"/>
                <a:cs typeface="Arial"/>
              </a:rPr>
              <a:t>προσωπικη</a:t>
            </a:r>
            <a:r>
              <a:rPr lang="el-GR" sz="1800" dirty="0">
                <a:latin typeface="Arial"/>
                <a:cs typeface="Arial"/>
              </a:rPr>
              <a:t>́ </a:t>
            </a:r>
            <a:r>
              <a:rPr lang="el-GR" sz="1800" dirty="0" err="1">
                <a:latin typeface="Arial"/>
                <a:cs typeface="Arial"/>
              </a:rPr>
              <a:t>αδυναμία</a:t>
            </a:r>
            <a:r>
              <a:rPr lang="el-GR" sz="1800" dirty="0">
                <a:latin typeface="Arial"/>
                <a:cs typeface="Arial"/>
              </a:rPr>
              <a:t> του </a:t>
            </a:r>
            <a:r>
              <a:rPr lang="el-GR" sz="1800" dirty="0" err="1">
                <a:latin typeface="Arial"/>
                <a:cs typeface="Arial"/>
              </a:rPr>
              <a:t>εκπαιδευτικου</a:t>
            </a:r>
            <a:r>
              <a:rPr lang="el-GR" sz="1800" dirty="0">
                <a:latin typeface="Arial"/>
                <a:cs typeface="Arial"/>
              </a:rPr>
              <a:t>́ (</a:t>
            </a:r>
            <a:r>
              <a:rPr lang="el-GR" sz="1800" dirty="0" err="1">
                <a:latin typeface="Arial"/>
                <a:cs typeface="Arial"/>
              </a:rPr>
              <a:t>ζητω</a:t>
            </a:r>
            <a:r>
              <a:rPr lang="el-GR" sz="1800" dirty="0">
                <a:latin typeface="Arial"/>
                <a:cs typeface="Arial"/>
              </a:rPr>
              <a:t>́ </a:t>
            </a:r>
            <a:r>
              <a:rPr lang="el-GR" sz="1800" dirty="0" err="1">
                <a:latin typeface="Arial"/>
                <a:cs typeface="Arial"/>
              </a:rPr>
              <a:t>βοήθεια</a:t>
            </a:r>
            <a:r>
              <a:rPr lang="el-GR" sz="1800" dirty="0">
                <a:latin typeface="Arial"/>
                <a:cs typeface="Arial"/>
              </a:rPr>
              <a:t>) </a:t>
            </a:r>
            <a:endParaRPr lang="el-GR" sz="18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40278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80771-8857-4145-AD06-CF05F8A2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Διευθετήσεις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στην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τάξη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που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εξυπηρετούν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τους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διδακτικούς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στόχους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br>
              <a:rPr lang="el-GR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60CCD-03FB-DB4E-AAB7-2CACC86B1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910" y="1904273"/>
            <a:ext cx="8915400" cy="3777622"/>
          </a:xfrm>
        </p:spPr>
        <p:txBody>
          <a:bodyPr>
            <a:normAutofit/>
          </a:bodyPr>
          <a:lstStyle/>
          <a:p>
            <a:r>
              <a:rPr lang="el-GR" sz="2400" dirty="0">
                <a:latin typeface="Arial"/>
                <a:cs typeface="Arial"/>
              </a:rPr>
              <a:t>Το </a:t>
            </a:r>
            <a:r>
              <a:rPr lang="el-GR" sz="2400" dirty="0" err="1">
                <a:latin typeface="Arial"/>
                <a:cs typeface="Arial"/>
              </a:rPr>
              <a:t>κοινωνικο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περιβάλλον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δάσκαλος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μαθητές</a:t>
            </a:r>
            <a:r>
              <a:rPr lang="el-GR" sz="2400" dirty="0">
                <a:latin typeface="Arial"/>
                <a:cs typeface="Arial"/>
              </a:rPr>
              <a:t>) και </a:t>
            </a:r>
            <a:r>
              <a:rPr lang="el-GR" sz="2400" dirty="0" err="1">
                <a:latin typeface="Arial"/>
                <a:cs typeface="Arial"/>
              </a:rPr>
              <a:t>φυσικο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περιβάλλον</a:t>
            </a:r>
            <a:r>
              <a:rPr lang="el-GR" sz="2400" dirty="0">
                <a:latin typeface="Arial"/>
                <a:cs typeface="Arial"/>
              </a:rPr>
              <a:t> της </a:t>
            </a:r>
            <a:r>
              <a:rPr lang="el-GR" sz="2400" dirty="0" err="1">
                <a:latin typeface="Arial"/>
                <a:cs typeface="Arial"/>
              </a:rPr>
              <a:t>τάξης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τοίχοι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έπιπλα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πινακίδες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μέσα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υλικα</a:t>
            </a:r>
            <a:r>
              <a:rPr lang="el-GR" sz="2400" dirty="0">
                <a:latin typeface="Arial"/>
                <a:cs typeface="Arial"/>
              </a:rPr>
              <a:t>́ κ.λπ.) </a:t>
            </a:r>
            <a:r>
              <a:rPr lang="el-GR" sz="2400" dirty="0" err="1">
                <a:latin typeface="Arial"/>
                <a:cs typeface="Arial"/>
              </a:rPr>
              <a:t>αξιοποιούνται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κατα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τέτοιο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τρόπο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ώστε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εξυπηρετούν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κάθε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φορα</a:t>
            </a:r>
            <a:r>
              <a:rPr lang="el-GR" sz="2400" dirty="0">
                <a:latin typeface="Arial"/>
                <a:cs typeface="Arial"/>
              </a:rPr>
              <a:t>́ τους </a:t>
            </a:r>
            <a:r>
              <a:rPr lang="el-GR" sz="2400" dirty="0" err="1">
                <a:latin typeface="Arial"/>
                <a:cs typeface="Arial"/>
              </a:rPr>
              <a:t>διδακτικούς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στόχους</a:t>
            </a:r>
            <a:r>
              <a:rPr lang="el-GR" sz="2400" dirty="0">
                <a:latin typeface="Arial"/>
                <a:cs typeface="Arial"/>
              </a:rPr>
              <a:t>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Ένα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άνετο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ελκυστικο</a:t>
            </a:r>
            <a:r>
              <a:rPr lang="el-GR" sz="2400" dirty="0">
                <a:latin typeface="Arial"/>
                <a:cs typeface="Arial"/>
              </a:rPr>
              <a:t>́ και </a:t>
            </a:r>
            <a:r>
              <a:rPr lang="el-GR" sz="2400" dirty="0" err="1">
                <a:latin typeface="Arial"/>
                <a:cs typeface="Arial"/>
              </a:rPr>
              <a:t>ευχάριστο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περιβάλλον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μάθησης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έχει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θετικη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επίδραση</a:t>
            </a:r>
            <a:r>
              <a:rPr lang="el-GR" sz="2400" dirty="0">
                <a:latin typeface="Arial"/>
                <a:cs typeface="Arial"/>
              </a:rPr>
              <a:t> στην </a:t>
            </a:r>
            <a:r>
              <a:rPr lang="el-GR" sz="2400" dirty="0" err="1">
                <a:latin typeface="Arial"/>
                <a:cs typeface="Arial"/>
              </a:rPr>
              <a:t>ψυχολογικη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διάθεση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όλων</a:t>
            </a:r>
            <a:r>
              <a:rPr lang="el-GR" sz="2400" dirty="0">
                <a:latin typeface="Arial"/>
                <a:cs typeface="Arial"/>
              </a:rPr>
              <a:t>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Επιβάλλεται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γίνονται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τακτικα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αλλαγές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διαρρύθμισης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τάξης</a:t>
            </a:r>
            <a:r>
              <a:rPr lang="el-GR" sz="2400" dirty="0">
                <a:latin typeface="Arial"/>
                <a:cs typeface="Arial"/>
              </a:rPr>
              <a:t>/</a:t>
            </a:r>
            <a:r>
              <a:rPr lang="el-GR" sz="2400" dirty="0" err="1">
                <a:latin typeface="Arial"/>
                <a:cs typeface="Arial"/>
              </a:rPr>
              <a:t>θρανίων</a:t>
            </a:r>
            <a:r>
              <a:rPr lang="el-GR" sz="2400" dirty="0">
                <a:latin typeface="Arial"/>
                <a:cs typeface="Arial"/>
              </a:rPr>
              <a:t>, που να </a:t>
            </a:r>
            <a:r>
              <a:rPr lang="el-GR" sz="2400" dirty="0" err="1">
                <a:latin typeface="Arial"/>
                <a:cs typeface="Arial"/>
              </a:rPr>
              <a:t>εξυπηρετούν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ανάλογους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στόχους</a:t>
            </a:r>
            <a:r>
              <a:rPr lang="el-GR" sz="2400" dirty="0">
                <a:latin typeface="Arial"/>
                <a:cs typeface="Arial"/>
              </a:rPr>
              <a:t>. </a:t>
            </a:r>
            <a:endParaRPr lang="el-GR" sz="2400" dirty="0">
              <a:effectLst/>
              <a:latin typeface="Arial"/>
              <a:cs typeface="Arial"/>
            </a:endParaRPr>
          </a:p>
          <a:p>
            <a:endParaRPr lang="x-none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9794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9F1A-0B99-9743-BFF1-FFF747C7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8109" y="530531"/>
            <a:ext cx="8915400" cy="922302"/>
          </a:xfrm>
        </p:spPr>
        <p:txBody>
          <a:bodyPr>
            <a:normAutofit fontScale="90000"/>
          </a:bodyPr>
          <a:lstStyle/>
          <a:p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Θέσπιση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κανονισμών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τάξη</a:t>
            </a:r>
            <a:r>
              <a:rPr lang="el-GR" b="1" dirty="0" err="1">
                <a:solidFill>
                  <a:srgbClr val="C00000"/>
                </a:solidFill>
              </a:rPr>
              <a:t>ς</a:t>
            </a:r>
            <a:r>
              <a:rPr lang="el-GR" b="1" dirty="0">
                <a:solidFill>
                  <a:srgbClr val="C00000"/>
                </a:solidFill>
              </a:rPr>
              <a:t> </a:t>
            </a:r>
            <a:br>
              <a:rPr lang="el-GR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8D737-FFE7-9842-B02F-CE73AC29A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6412"/>
            <a:ext cx="8915400" cy="4364810"/>
          </a:xfrm>
        </p:spPr>
        <p:txBody>
          <a:bodyPr>
            <a:normAutofit/>
          </a:bodyPr>
          <a:lstStyle/>
          <a:p>
            <a:r>
              <a:rPr lang="el-GR" sz="2000" dirty="0" err="1">
                <a:latin typeface="Arial"/>
                <a:cs typeface="Arial"/>
              </a:rPr>
              <a:t>Θεσπίζονται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μόνο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αναγκαίοι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κανονισμοι</a:t>
            </a:r>
            <a:r>
              <a:rPr lang="el-GR" sz="2000" dirty="0">
                <a:latin typeface="Arial"/>
                <a:cs typeface="Arial"/>
              </a:rPr>
              <a:t>́, που </a:t>
            </a:r>
            <a:r>
              <a:rPr lang="el-GR" sz="2000" dirty="0" err="1">
                <a:latin typeface="Arial"/>
                <a:cs typeface="Arial"/>
              </a:rPr>
              <a:t>εξυπηρετούν</a:t>
            </a:r>
            <a:r>
              <a:rPr lang="el-GR" sz="2000" dirty="0">
                <a:latin typeface="Arial"/>
                <a:cs typeface="Arial"/>
              </a:rPr>
              <a:t> τους πιο </a:t>
            </a:r>
            <a:r>
              <a:rPr lang="el-GR" sz="2000" dirty="0" err="1">
                <a:latin typeface="Arial"/>
                <a:cs typeface="Arial"/>
              </a:rPr>
              <a:t>κάτω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σκοπούς</a:t>
            </a:r>
            <a:r>
              <a:rPr lang="el-GR" sz="2000" dirty="0">
                <a:latin typeface="Arial"/>
                <a:cs typeface="Arial"/>
              </a:rPr>
              <a:t>: </a:t>
            </a:r>
          </a:p>
          <a:p>
            <a:r>
              <a:rPr lang="el-GR" sz="2000" dirty="0">
                <a:latin typeface="Arial"/>
                <a:cs typeface="Arial"/>
              </a:rPr>
              <a:t>– </a:t>
            </a:r>
            <a:r>
              <a:rPr lang="el-GR" sz="2000" dirty="0" err="1">
                <a:latin typeface="Arial"/>
                <a:cs typeface="Arial"/>
              </a:rPr>
              <a:t>Μεγιστοποίηση</a:t>
            </a:r>
            <a:r>
              <a:rPr lang="el-GR" sz="2000" dirty="0">
                <a:latin typeface="Arial"/>
                <a:cs typeface="Arial"/>
              </a:rPr>
              <a:t> της </a:t>
            </a:r>
            <a:r>
              <a:rPr lang="el-GR" sz="2000" dirty="0" err="1">
                <a:latin typeface="Arial"/>
                <a:cs typeface="Arial"/>
              </a:rPr>
              <a:t>δραστηριότητας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ελαχιστοποίηση</a:t>
            </a:r>
            <a:r>
              <a:rPr lang="el-GR" sz="2000" dirty="0">
                <a:latin typeface="Arial"/>
                <a:cs typeface="Arial"/>
              </a:rPr>
              <a:t> των </a:t>
            </a:r>
            <a:r>
              <a:rPr lang="el-GR" sz="2000" dirty="0" err="1">
                <a:latin typeface="Arial"/>
                <a:cs typeface="Arial"/>
              </a:rPr>
              <a:t>διακοπών</a:t>
            </a:r>
            <a:r>
              <a:rPr lang="el-GR" sz="2000" dirty="0">
                <a:latin typeface="Arial"/>
                <a:cs typeface="Arial"/>
              </a:rPr>
              <a:t> του </a:t>
            </a:r>
            <a:r>
              <a:rPr lang="el-GR" sz="2000" dirty="0" err="1">
                <a:latin typeface="Arial"/>
                <a:cs typeface="Arial"/>
              </a:rPr>
              <a:t>μαθήματος</a:t>
            </a:r>
            <a:r>
              <a:rPr lang="el-GR" sz="2000" dirty="0">
                <a:latin typeface="Arial"/>
                <a:cs typeface="Arial"/>
              </a:rPr>
              <a:t> </a:t>
            </a:r>
          </a:p>
          <a:p>
            <a:r>
              <a:rPr lang="el-GR" sz="2000" dirty="0">
                <a:latin typeface="Arial"/>
                <a:cs typeface="Arial"/>
              </a:rPr>
              <a:t>– </a:t>
            </a:r>
            <a:r>
              <a:rPr lang="el-GR" sz="2000" dirty="0" err="1">
                <a:latin typeface="Arial"/>
                <a:cs typeface="Arial"/>
              </a:rPr>
              <a:t>Προαγωγη</a:t>
            </a:r>
            <a:r>
              <a:rPr lang="el-GR" sz="2000" dirty="0">
                <a:latin typeface="Arial"/>
                <a:cs typeface="Arial"/>
              </a:rPr>
              <a:t>́ της </a:t>
            </a:r>
            <a:r>
              <a:rPr lang="el-GR" sz="2000" dirty="0" err="1">
                <a:latin typeface="Arial"/>
                <a:cs typeface="Arial"/>
              </a:rPr>
              <a:t>ασφάλειας</a:t>
            </a:r>
            <a:br>
              <a:rPr lang="el-GR" sz="2000" dirty="0">
                <a:latin typeface="Arial"/>
                <a:cs typeface="Arial"/>
              </a:rPr>
            </a:br>
            <a:r>
              <a:rPr lang="el-GR" sz="2000" dirty="0">
                <a:latin typeface="Arial"/>
                <a:cs typeface="Arial"/>
              </a:rPr>
              <a:t>– </a:t>
            </a:r>
            <a:r>
              <a:rPr lang="el-GR" sz="2000" dirty="0" err="1">
                <a:latin typeface="Arial"/>
                <a:cs typeface="Arial"/>
              </a:rPr>
              <a:t>Πρόληψη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συγκρούσεων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βίας</a:t>
            </a:r>
            <a:br>
              <a:rPr lang="el-GR" sz="2000" dirty="0">
                <a:latin typeface="Arial"/>
                <a:cs typeface="Arial"/>
              </a:rPr>
            </a:br>
            <a:r>
              <a:rPr lang="el-GR" sz="2000" dirty="0">
                <a:latin typeface="Arial"/>
                <a:cs typeface="Arial"/>
              </a:rPr>
              <a:t>– </a:t>
            </a:r>
            <a:r>
              <a:rPr lang="el-GR" sz="2000" dirty="0" err="1">
                <a:latin typeface="Arial"/>
                <a:cs typeface="Arial"/>
              </a:rPr>
              <a:t>Προαγωγη</a:t>
            </a:r>
            <a:r>
              <a:rPr lang="el-GR" sz="2000" dirty="0">
                <a:latin typeface="Arial"/>
                <a:cs typeface="Arial"/>
              </a:rPr>
              <a:t>́ των </a:t>
            </a:r>
            <a:r>
              <a:rPr lang="el-GR" sz="2000" dirty="0" err="1">
                <a:latin typeface="Arial"/>
                <a:cs typeface="Arial"/>
              </a:rPr>
              <a:t>διαπροσωπικών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σχέσεων</a:t>
            </a:r>
            <a:r>
              <a:rPr lang="el-GR" sz="2000" dirty="0">
                <a:latin typeface="Arial"/>
                <a:cs typeface="Arial"/>
              </a:rPr>
              <a:t> </a:t>
            </a:r>
          </a:p>
          <a:p>
            <a:r>
              <a:rPr lang="el-GR" sz="2000" dirty="0" err="1">
                <a:latin typeface="Arial"/>
                <a:cs typeface="Arial"/>
              </a:rPr>
              <a:t>Λίγοι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σαφείς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περιεκτικοι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κανονισμοι</a:t>
            </a:r>
            <a:r>
              <a:rPr lang="el-GR" sz="2000" dirty="0">
                <a:latin typeface="Arial"/>
                <a:cs typeface="Arial"/>
              </a:rPr>
              <a:t>́ με </a:t>
            </a:r>
            <a:r>
              <a:rPr lang="el-GR" sz="2000" dirty="0" err="1">
                <a:latin typeface="Arial"/>
                <a:cs typeface="Arial"/>
              </a:rPr>
              <a:t>θετικη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διατύπωση</a:t>
            </a:r>
            <a:r>
              <a:rPr lang="el-GR" sz="2000" dirty="0">
                <a:latin typeface="Arial"/>
                <a:cs typeface="Arial"/>
              </a:rPr>
              <a:t> </a:t>
            </a:r>
          </a:p>
          <a:p>
            <a:r>
              <a:rPr lang="el-GR" sz="2000" dirty="0" err="1">
                <a:latin typeface="Arial"/>
                <a:cs typeface="Arial"/>
              </a:rPr>
              <a:t>Συμμετοχη</a:t>
            </a:r>
            <a:r>
              <a:rPr lang="el-GR" sz="2000" dirty="0">
                <a:latin typeface="Arial"/>
                <a:cs typeface="Arial"/>
              </a:rPr>
              <a:t>́ των </a:t>
            </a:r>
            <a:r>
              <a:rPr lang="el-GR" sz="2000" dirty="0" err="1">
                <a:latin typeface="Arial"/>
                <a:cs typeface="Arial"/>
              </a:rPr>
              <a:t>μαθητών</a:t>
            </a:r>
            <a:r>
              <a:rPr lang="el-GR" sz="2000" dirty="0">
                <a:latin typeface="Arial"/>
                <a:cs typeface="Arial"/>
              </a:rPr>
              <a:t> στη </a:t>
            </a:r>
            <a:r>
              <a:rPr lang="el-GR" sz="2000" dirty="0" err="1">
                <a:latin typeface="Arial"/>
                <a:cs typeface="Arial"/>
              </a:rPr>
              <a:t>θέσπιση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κανονισμών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ανάληψη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ευθύνης</a:t>
            </a:r>
            <a:r>
              <a:rPr lang="el-GR" sz="2000" dirty="0">
                <a:latin typeface="Arial"/>
                <a:cs typeface="Arial"/>
              </a:rPr>
              <a:t> για την </a:t>
            </a:r>
            <a:r>
              <a:rPr lang="el-GR" sz="2000" dirty="0" err="1">
                <a:latin typeface="Arial"/>
                <a:cs typeface="Arial"/>
              </a:rPr>
              <a:t>εφαρμογη</a:t>
            </a:r>
            <a:r>
              <a:rPr lang="el-GR" sz="2000" dirty="0">
                <a:latin typeface="Arial"/>
                <a:cs typeface="Arial"/>
              </a:rPr>
              <a:t>́ τους 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398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n on Λόγια με χιούμορ">
            <a:extLst>
              <a:ext uri="{FF2B5EF4-FFF2-40B4-BE49-F238E27FC236}">
                <a16:creationId xmlns:a16="http://schemas.microsoft.com/office/drawing/2014/main" id="{307335FA-6938-F04C-A8C1-9796AD6EA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0" y="1193800"/>
            <a:ext cx="5740400" cy="478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741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FD872-F336-0F4D-96AB-80A60F2F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2302"/>
          </a:xfrm>
        </p:spPr>
        <p:txBody>
          <a:bodyPr>
            <a:normAutofit fontScale="90000"/>
          </a:bodyPr>
          <a:lstStyle/>
          <a:p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Διδακτικές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ρουτίνες-συνήθειες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br>
              <a:rPr lang="el-GR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4A9EB-D20A-1844-926A-8D9BAF92E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6412"/>
            <a:ext cx="8915400" cy="4364810"/>
          </a:xfrm>
        </p:spPr>
        <p:txBody>
          <a:bodyPr>
            <a:normAutofit fontScale="85000" lnSpcReduction="20000"/>
          </a:bodyPr>
          <a:lstStyle/>
          <a:p>
            <a:r>
              <a:rPr lang="el-GR" sz="2400" dirty="0" err="1">
                <a:latin typeface="Arial"/>
                <a:cs typeface="Arial"/>
              </a:rPr>
              <a:t>Αναμενόμενη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σειρα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απο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συνήθειες</a:t>
            </a:r>
            <a:r>
              <a:rPr lang="el-GR" sz="2400" dirty="0">
                <a:latin typeface="Arial"/>
                <a:cs typeface="Arial"/>
              </a:rPr>
              <a:t> που </a:t>
            </a:r>
            <a:r>
              <a:rPr lang="el-GR" sz="2400" dirty="0" err="1">
                <a:latin typeface="Arial"/>
                <a:cs typeface="Arial"/>
              </a:rPr>
              <a:t>επαναλαμβάνονται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κατα</a:t>
            </a:r>
            <a:r>
              <a:rPr lang="el-GR" sz="2400" dirty="0">
                <a:latin typeface="Arial"/>
                <a:cs typeface="Arial"/>
              </a:rPr>
              <a:t>́ τη </a:t>
            </a:r>
            <a:r>
              <a:rPr lang="el-GR" sz="2400" dirty="0" err="1">
                <a:latin typeface="Arial"/>
                <a:cs typeface="Arial"/>
              </a:rPr>
              <a:t>διάρκεια</a:t>
            </a:r>
            <a:r>
              <a:rPr lang="el-GR" sz="2400" dirty="0">
                <a:latin typeface="Arial"/>
                <a:cs typeface="Arial"/>
              </a:rPr>
              <a:t> της </a:t>
            </a:r>
            <a:r>
              <a:rPr lang="el-GR" sz="2400" dirty="0" err="1">
                <a:latin typeface="Arial"/>
                <a:cs typeface="Arial"/>
              </a:rPr>
              <a:t>ημέρας</a:t>
            </a:r>
            <a:r>
              <a:rPr lang="el-GR" sz="2400" dirty="0">
                <a:latin typeface="Arial"/>
                <a:cs typeface="Arial"/>
              </a:rPr>
              <a:t> για να </a:t>
            </a:r>
            <a:r>
              <a:rPr lang="el-GR" sz="2400" dirty="0" err="1">
                <a:latin typeface="Arial"/>
                <a:cs typeface="Arial"/>
              </a:rPr>
              <a:t>επιτευχθει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ένα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έργο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κατα</a:t>
            </a:r>
            <a:r>
              <a:rPr lang="el-GR" sz="2400" dirty="0">
                <a:latin typeface="Arial"/>
                <a:cs typeface="Arial"/>
              </a:rPr>
              <a:t>́ τον πιο </a:t>
            </a:r>
            <a:r>
              <a:rPr lang="el-GR" sz="2400" dirty="0" err="1">
                <a:latin typeface="Arial"/>
                <a:cs typeface="Arial"/>
              </a:rPr>
              <a:t>γρήγορο</a:t>
            </a:r>
            <a:r>
              <a:rPr lang="el-GR" sz="2400" dirty="0">
                <a:latin typeface="Arial"/>
                <a:cs typeface="Arial"/>
              </a:rPr>
              <a:t> και </a:t>
            </a:r>
            <a:r>
              <a:rPr lang="el-GR" sz="2400" dirty="0" err="1">
                <a:latin typeface="Arial"/>
                <a:cs typeface="Arial"/>
              </a:rPr>
              <a:t>αποτελεσματικο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τρόπο</a:t>
            </a:r>
            <a:r>
              <a:rPr lang="el-GR" sz="2400" dirty="0">
                <a:latin typeface="Arial"/>
                <a:cs typeface="Arial"/>
              </a:rPr>
              <a:t>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Έναρξη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διδασκαλίας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απουσίες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αργοπορημένοι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διανομη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υλικών</a:t>
            </a:r>
            <a:r>
              <a:rPr lang="el-GR" sz="2400" dirty="0">
                <a:latin typeface="Arial"/>
                <a:cs typeface="Arial"/>
              </a:rPr>
              <a:t>...)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Ομαδικές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εργασίες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αναμενόμενη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́, </a:t>
            </a:r>
            <a:r>
              <a:rPr lang="el-GR" sz="2400" dirty="0" err="1">
                <a:latin typeface="Arial"/>
                <a:cs typeface="Arial"/>
              </a:rPr>
              <a:t>ομιλίες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μοίρασμα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υλικών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υπευθυνότητες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επιλογη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αρχηγου</a:t>
            </a:r>
            <a:r>
              <a:rPr lang="el-GR" sz="2400" dirty="0">
                <a:latin typeface="Arial"/>
                <a:cs typeface="Arial"/>
              </a:rPr>
              <a:t>́...)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Τέλος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διδασκαλίας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τακτοποίηση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συγύρισμα</a:t>
            </a:r>
            <a:r>
              <a:rPr lang="el-GR" sz="2400" dirty="0">
                <a:latin typeface="Arial"/>
                <a:cs typeface="Arial"/>
              </a:rPr>
              <a:t>...)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Βαθμολόγηση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αριθμοι</a:t>
            </a:r>
            <a:r>
              <a:rPr lang="el-GR" sz="2400" dirty="0">
                <a:latin typeface="Arial"/>
                <a:cs typeface="Arial"/>
              </a:rPr>
              <a:t>́, </a:t>
            </a:r>
            <a:r>
              <a:rPr lang="el-GR" sz="2400" dirty="0" err="1">
                <a:latin typeface="Arial"/>
                <a:cs typeface="Arial"/>
              </a:rPr>
              <a:t>γράμματα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σχόλια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κριτήρια</a:t>
            </a:r>
            <a:r>
              <a:rPr lang="el-GR" sz="2400" dirty="0">
                <a:latin typeface="Arial"/>
                <a:cs typeface="Arial"/>
              </a:rPr>
              <a:t>...)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Εργασίες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Επικοινωνία</a:t>
            </a:r>
            <a:r>
              <a:rPr lang="el-GR" sz="2400" dirty="0">
                <a:latin typeface="Arial"/>
                <a:cs typeface="Arial"/>
              </a:rPr>
              <a:t> με </a:t>
            </a:r>
            <a:r>
              <a:rPr lang="el-GR" sz="2400" dirty="0" err="1">
                <a:latin typeface="Arial"/>
                <a:cs typeface="Arial"/>
              </a:rPr>
              <a:t>γονείς</a:t>
            </a:r>
            <a:r>
              <a:rPr lang="el-GR" sz="2400" dirty="0">
                <a:latin typeface="Arial"/>
                <a:cs typeface="Arial"/>
              </a:rPr>
              <a:t>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Ζητω</a:t>
            </a:r>
            <a:r>
              <a:rPr lang="el-GR" sz="2400" dirty="0">
                <a:latin typeface="Arial"/>
                <a:cs typeface="Arial"/>
              </a:rPr>
              <a:t>́ με </a:t>
            </a:r>
            <a:r>
              <a:rPr lang="el-GR" sz="2400" dirty="0" err="1">
                <a:latin typeface="Arial"/>
                <a:cs typeface="Arial"/>
              </a:rPr>
              <a:t>νεύμα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άδεια</a:t>
            </a:r>
            <a:r>
              <a:rPr lang="el-GR" sz="2400" dirty="0">
                <a:latin typeface="Arial"/>
                <a:cs typeface="Arial"/>
              </a:rPr>
              <a:t> για να </a:t>
            </a:r>
            <a:r>
              <a:rPr lang="el-GR" sz="2400" dirty="0" err="1">
                <a:latin typeface="Arial"/>
                <a:cs typeface="Arial"/>
              </a:rPr>
              <a:t>μιλήσω</a:t>
            </a:r>
            <a:r>
              <a:rPr lang="el-GR" sz="2400" dirty="0">
                <a:latin typeface="Arial"/>
                <a:cs typeface="Arial"/>
              </a:rPr>
              <a:t>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Τι </a:t>
            </a:r>
            <a:r>
              <a:rPr lang="el-GR" sz="2400" dirty="0" err="1">
                <a:latin typeface="Arial"/>
                <a:cs typeface="Arial"/>
              </a:rPr>
              <a:t>κάνει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κάποιος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όταν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τελειώσει</a:t>
            </a:r>
            <a:r>
              <a:rPr lang="el-GR" sz="2400" dirty="0">
                <a:latin typeface="Arial"/>
                <a:cs typeface="Arial"/>
              </a:rPr>
              <a:t> την </a:t>
            </a:r>
            <a:r>
              <a:rPr lang="el-GR" sz="2400" dirty="0" err="1">
                <a:latin typeface="Arial"/>
                <a:cs typeface="Arial"/>
              </a:rPr>
              <a:t>εργασία</a:t>
            </a:r>
            <a:r>
              <a:rPr lang="el-GR" sz="2400" dirty="0">
                <a:latin typeface="Arial"/>
                <a:cs typeface="Arial"/>
              </a:rPr>
              <a:t> του </a:t>
            </a:r>
            <a:endParaRPr lang="el-GR" sz="24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065765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FC8A-C0BA-5B4F-A750-047BBBE4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2302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solidFill>
                  <a:srgbClr val="C00000"/>
                </a:solidFill>
                <a:latin typeface="Arial"/>
                <a:cs typeface="Arial"/>
              </a:rPr>
              <a:t>ΚΑΘΗΜΕΡΙΝΕΣ ΠΡΑΚΤΙΚΕΣ ΕΝΕΡΓΕΙΕΣ </a:t>
            </a:r>
            <a:br>
              <a:rPr lang="el-GR" dirty="0">
                <a:effectLst/>
                <a:latin typeface="Arial"/>
                <a:cs typeface="Arial"/>
              </a:rPr>
            </a:br>
            <a:endParaRPr lang="x-none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29EB2-CE45-2342-A472-0FB2DE310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Arial"/>
                <a:cs typeface="Arial"/>
              </a:rPr>
              <a:t>Τρεις κατηγορίες: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1. </a:t>
            </a:r>
            <a:r>
              <a:rPr lang="el-GR" sz="2400" dirty="0" err="1">
                <a:latin typeface="Arial"/>
                <a:cs typeface="Arial"/>
              </a:rPr>
              <a:t>Κατα</a:t>
            </a:r>
            <a:r>
              <a:rPr lang="el-GR" sz="2400" dirty="0">
                <a:latin typeface="Arial"/>
                <a:cs typeface="Arial"/>
              </a:rPr>
              <a:t>́ την </a:t>
            </a:r>
            <a:r>
              <a:rPr lang="el-GR" sz="2400" dirty="0" err="1">
                <a:latin typeface="Arial"/>
                <a:cs typeface="Arial"/>
              </a:rPr>
              <a:t>έναρξη</a:t>
            </a:r>
            <a:r>
              <a:rPr lang="el-GR" sz="2400" dirty="0">
                <a:latin typeface="Arial"/>
                <a:cs typeface="Arial"/>
              </a:rPr>
              <a:t> του </a:t>
            </a:r>
            <a:r>
              <a:rPr lang="el-GR" sz="2400" dirty="0" err="1">
                <a:latin typeface="Arial"/>
                <a:cs typeface="Arial"/>
              </a:rPr>
              <a:t>μαθήματος</a:t>
            </a:r>
            <a:r>
              <a:rPr lang="el-GR" sz="2400" dirty="0">
                <a:latin typeface="Arial"/>
                <a:cs typeface="Arial"/>
              </a:rPr>
              <a:t> 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2. </a:t>
            </a:r>
            <a:r>
              <a:rPr lang="el-GR" sz="2400" dirty="0" err="1">
                <a:latin typeface="Arial"/>
                <a:cs typeface="Arial"/>
              </a:rPr>
              <a:t>Κατα</a:t>
            </a:r>
            <a:r>
              <a:rPr lang="el-GR" sz="2400" dirty="0">
                <a:latin typeface="Arial"/>
                <a:cs typeface="Arial"/>
              </a:rPr>
              <a:t>́ τη </a:t>
            </a:r>
            <a:r>
              <a:rPr lang="el-GR" sz="2400" dirty="0" err="1">
                <a:latin typeface="Arial"/>
                <a:cs typeface="Arial"/>
              </a:rPr>
              <a:t>διάρκεια</a:t>
            </a:r>
            <a:r>
              <a:rPr lang="el-GR" sz="2400" dirty="0">
                <a:latin typeface="Arial"/>
                <a:cs typeface="Arial"/>
              </a:rPr>
              <a:t> του </a:t>
            </a:r>
            <a:r>
              <a:rPr lang="el-GR" sz="2400" dirty="0" err="1">
                <a:latin typeface="Arial"/>
                <a:cs typeface="Arial"/>
              </a:rPr>
              <a:t>μαθήματος</a:t>
            </a:r>
            <a:r>
              <a:rPr lang="el-GR" sz="2400" dirty="0">
                <a:latin typeface="Arial"/>
                <a:cs typeface="Arial"/>
              </a:rPr>
              <a:t> 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3. </a:t>
            </a:r>
            <a:r>
              <a:rPr lang="el-GR" sz="2400" dirty="0" err="1">
                <a:latin typeface="Arial"/>
                <a:cs typeface="Arial"/>
              </a:rPr>
              <a:t>Κατα</a:t>
            </a:r>
            <a:r>
              <a:rPr lang="el-GR" sz="2400" dirty="0">
                <a:latin typeface="Arial"/>
                <a:cs typeface="Arial"/>
              </a:rPr>
              <a:t>́ τη </a:t>
            </a:r>
            <a:r>
              <a:rPr lang="el-GR" sz="2400" dirty="0" err="1">
                <a:latin typeface="Arial"/>
                <a:cs typeface="Arial"/>
              </a:rPr>
              <a:t>λήξη</a:t>
            </a:r>
            <a:r>
              <a:rPr lang="el-GR" sz="2400" dirty="0">
                <a:latin typeface="Arial"/>
                <a:cs typeface="Arial"/>
              </a:rPr>
              <a:t> του </a:t>
            </a:r>
            <a:r>
              <a:rPr lang="el-GR" sz="2400" dirty="0" err="1">
                <a:latin typeface="Arial"/>
                <a:cs typeface="Arial"/>
              </a:rPr>
              <a:t>μαθήματος</a:t>
            </a:r>
            <a:r>
              <a:rPr lang="el-GR" sz="2400" dirty="0">
                <a:latin typeface="Arial"/>
                <a:cs typeface="Arial"/>
              </a:rPr>
              <a:t> </a:t>
            </a:r>
            <a:endParaRPr lang="el-GR" sz="24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69414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2A14F-D9FB-A243-887E-FD4CE58EF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Κατα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́ την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έναρξη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του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μαθήματος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ο/η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εκπαιδευτικός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br>
              <a:rPr lang="el-GR" dirty="0">
                <a:effectLst/>
                <a:latin typeface="Arial"/>
                <a:cs typeface="Arial"/>
              </a:rPr>
            </a:br>
            <a:endParaRPr lang="x-none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0B626-712C-4541-A3EB-25F6607E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lnSpcReduction="10000"/>
          </a:bodyPr>
          <a:lstStyle/>
          <a:p>
            <a:r>
              <a:rPr lang="el-GR" sz="2400" dirty="0" err="1">
                <a:latin typeface="Arial"/>
                <a:cs typeface="Arial"/>
              </a:rPr>
              <a:t>Φροντίζει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ώστε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όλοι</a:t>
            </a:r>
            <a:r>
              <a:rPr lang="el-GR" sz="2400" dirty="0">
                <a:latin typeface="Arial"/>
                <a:cs typeface="Arial"/>
              </a:rPr>
              <a:t> οι </a:t>
            </a:r>
            <a:r>
              <a:rPr lang="el-GR" sz="2400" dirty="0" err="1">
                <a:latin typeface="Arial"/>
                <a:cs typeface="Arial"/>
              </a:rPr>
              <a:t>μαθητές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βρίσκονται</a:t>
            </a:r>
            <a:r>
              <a:rPr lang="el-GR" sz="2400" dirty="0">
                <a:latin typeface="Arial"/>
                <a:cs typeface="Arial"/>
              </a:rPr>
              <a:t> στις </a:t>
            </a:r>
            <a:r>
              <a:rPr lang="el-GR" sz="2400" dirty="0" err="1">
                <a:latin typeface="Arial"/>
                <a:cs typeface="Arial"/>
              </a:rPr>
              <a:t>θέσεις</a:t>
            </a:r>
            <a:r>
              <a:rPr lang="el-GR" sz="2400" dirty="0">
                <a:latin typeface="Arial"/>
                <a:cs typeface="Arial"/>
              </a:rPr>
              <a:t> τους. </a:t>
            </a:r>
          </a:p>
          <a:p>
            <a:r>
              <a:rPr lang="el-GR" sz="2400" dirty="0" err="1">
                <a:latin typeface="Arial"/>
                <a:cs typeface="Arial"/>
              </a:rPr>
              <a:t>Φροντίζει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ώστε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όλοι</a:t>
            </a:r>
            <a:r>
              <a:rPr lang="el-GR" sz="2400" dirty="0">
                <a:latin typeface="Arial"/>
                <a:cs typeface="Arial"/>
              </a:rPr>
              <a:t> οι </a:t>
            </a:r>
            <a:r>
              <a:rPr lang="el-GR" sz="2400" dirty="0" err="1">
                <a:latin typeface="Arial"/>
                <a:cs typeface="Arial"/>
              </a:rPr>
              <a:t>μαθητές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έχουν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ετοιμάσει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όλα</a:t>
            </a:r>
            <a:r>
              <a:rPr lang="el-GR" sz="2400" dirty="0">
                <a:latin typeface="Arial"/>
                <a:cs typeface="Arial"/>
              </a:rPr>
              <a:t> τα </a:t>
            </a:r>
            <a:r>
              <a:rPr lang="el-GR" sz="2400" dirty="0" err="1">
                <a:latin typeface="Arial"/>
                <a:cs typeface="Arial"/>
              </a:rPr>
              <a:t>απαραίτητα</a:t>
            </a:r>
            <a:r>
              <a:rPr lang="el-GR" sz="2400" dirty="0">
                <a:latin typeface="Arial"/>
                <a:cs typeface="Arial"/>
              </a:rPr>
              <a:t> για το </a:t>
            </a:r>
            <a:r>
              <a:rPr lang="el-GR" sz="2400" dirty="0" err="1">
                <a:latin typeface="Arial"/>
                <a:cs typeface="Arial"/>
              </a:rPr>
              <a:t>μάθημα</a:t>
            </a:r>
            <a:r>
              <a:rPr lang="el-GR" sz="2400" dirty="0">
                <a:latin typeface="Arial"/>
                <a:cs typeface="Arial"/>
              </a:rPr>
              <a:t> </a:t>
            </a:r>
          </a:p>
          <a:p>
            <a:r>
              <a:rPr lang="el-GR" sz="2400" dirty="0" err="1">
                <a:latin typeface="Arial"/>
                <a:cs typeface="Arial"/>
              </a:rPr>
              <a:t>Διατηρει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συνεχη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οπτικη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επαφη</a:t>
            </a:r>
            <a:r>
              <a:rPr lang="el-GR" sz="2400" dirty="0">
                <a:latin typeface="Arial"/>
                <a:cs typeface="Arial"/>
              </a:rPr>
              <a:t>́ με </a:t>
            </a:r>
            <a:r>
              <a:rPr lang="el-GR" sz="2400" dirty="0" err="1">
                <a:latin typeface="Arial"/>
                <a:cs typeface="Arial"/>
              </a:rPr>
              <a:t>όλους</a:t>
            </a:r>
            <a:r>
              <a:rPr lang="el-GR" sz="2400" dirty="0">
                <a:latin typeface="Arial"/>
                <a:cs typeface="Arial"/>
              </a:rPr>
              <a:t> τους </a:t>
            </a:r>
            <a:r>
              <a:rPr lang="el-GR" sz="2400" dirty="0" err="1">
                <a:latin typeface="Arial"/>
                <a:cs typeface="Arial"/>
              </a:rPr>
              <a:t>μαθητές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r>
              <a:rPr lang="el-GR" sz="2400" dirty="0" err="1">
                <a:latin typeface="Arial"/>
                <a:cs typeface="Arial"/>
              </a:rPr>
              <a:t>Μετακινείται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κοντα</a:t>
            </a:r>
            <a:r>
              <a:rPr lang="el-GR" sz="2400" dirty="0">
                <a:latin typeface="Arial"/>
                <a:cs typeface="Arial"/>
              </a:rPr>
              <a:t>́ στα </a:t>
            </a:r>
            <a:r>
              <a:rPr lang="el-GR" sz="2400" dirty="0" err="1">
                <a:latin typeface="Arial"/>
                <a:cs typeface="Arial"/>
              </a:rPr>
              <a:t>παιδια</a:t>
            </a:r>
            <a:r>
              <a:rPr lang="el-GR" sz="2400" dirty="0">
                <a:latin typeface="Arial"/>
                <a:cs typeface="Arial"/>
              </a:rPr>
              <a:t>́, </a:t>
            </a:r>
            <a:r>
              <a:rPr lang="el-GR" sz="2400" dirty="0" err="1">
                <a:latin typeface="Arial"/>
                <a:cs typeface="Arial"/>
              </a:rPr>
              <a:t>όταν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μιλα</a:t>
            </a:r>
            <a:r>
              <a:rPr lang="el-GR" sz="2400" dirty="0">
                <a:latin typeface="Arial"/>
                <a:cs typeface="Arial"/>
              </a:rPr>
              <a:t>́. </a:t>
            </a:r>
          </a:p>
          <a:p>
            <a:r>
              <a:rPr lang="el-GR" sz="2400" dirty="0" err="1">
                <a:latin typeface="Arial"/>
                <a:cs typeface="Arial"/>
              </a:rPr>
              <a:t>Μιλα</a:t>
            </a:r>
            <a:r>
              <a:rPr lang="el-GR" sz="2400" dirty="0">
                <a:latin typeface="Arial"/>
                <a:cs typeface="Arial"/>
              </a:rPr>
              <a:t>́ με </a:t>
            </a:r>
            <a:r>
              <a:rPr lang="el-GR" sz="2400" dirty="0" err="1">
                <a:latin typeface="Arial"/>
                <a:cs typeface="Arial"/>
              </a:rPr>
              <a:t>αργη</a:t>
            </a:r>
            <a:r>
              <a:rPr lang="el-GR" sz="2400" dirty="0">
                <a:latin typeface="Arial"/>
                <a:cs typeface="Arial"/>
              </a:rPr>
              <a:t>́, </a:t>
            </a:r>
            <a:r>
              <a:rPr lang="el-GR" sz="2400" dirty="0" err="1">
                <a:latin typeface="Arial"/>
                <a:cs typeface="Arial"/>
              </a:rPr>
              <a:t>σταθερη</a:t>
            </a:r>
            <a:r>
              <a:rPr lang="el-GR" sz="2400" dirty="0">
                <a:latin typeface="Arial"/>
                <a:cs typeface="Arial"/>
              </a:rPr>
              <a:t>́, </a:t>
            </a:r>
            <a:r>
              <a:rPr lang="el-GR" sz="2400" dirty="0" err="1">
                <a:latin typeface="Arial"/>
                <a:cs typeface="Arial"/>
              </a:rPr>
              <a:t>ήρεμη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φωνη</a:t>
            </a:r>
            <a:r>
              <a:rPr lang="el-GR" sz="2400" dirty="0">
                <a:latin typeface="Arial"/>
                <a:cs typeface="Arial"/>
              </a:rPr>
              <a:t>́. </a:t>
            </a:r>
          </a:p>
          <a:p>
            <a:r>
              <a:rPr lang="el-GR" sz="2400" dirty="0" err="1">
                <a:latin typeface="Arial"/>
                <a:cs typeface="Arial"/>
              </a:rPr>
              <a:t>Υπενθυμίζει</a:t>
            </a:r>
            <a:r>
              <a:rPr lang="el-GR" sz="2400" dirty="0">
                <a:latin typeface="Arial"/>
                <a:cs typeface="Arial"/>
              </a:rPr>
              <a:t> τον </a:t>
            </a:r>
            <a:r>
              <a:rPr lang="el-GR" sz="2400" dirty="0" err="1">
                <a:latin typeface="Arial"/>
                <a:cs typeface="Arial"/>
              </a:rPr>
              <a:t>κανόνα</a:t>
            </a:r>
            <a:r>
              <a:rPr lang="el-GR" sz="2400" dirty="0">
                <a:latin typeface="Arial"/>
                <a:cs typeface="Arial"/>
              </a:rPr>
              <a:t> που </a:t>
            </a:r>
            <a:r>
              <a:rPr lang="el-GR" sz="2400" dirty="0" err="1">
                <a:latin typeface="Arial"/>
                <a:cs typeface="Arial"/>
              </a:rPr>
              <a:t>παραβιάστηκε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r>
              <a:rPr lang="el-GR" sz="2400" dirty="0" err="1">
                <a:latin typeface="Arial"/>
                <a:cs typeface="Arial"/>
              </a:rPr>
              <a:t>Στρέφει</a:t>
            </a:r>
            <a:r>
              <a:rPr lang="el-GR" sz="2400" dirty="0">
                <a:latin typeface="Arial"/>
                <a:cs typeface="Arial"/>
              </a:rPr>
              <a:t> την </a:t>
            </a:r>
            <a:r>
              <a:rPr lang="el-GR" sz="2400" dirty="0" err="1">
                <a:latin typeface="Arial"/>
                <a:cs typeface="Arial"/>
              </a:rPr>
              <a:t>προσοχη</a:t>
            </a:r>
            <a:r>
              <a:rPr lang="el-GR" sz="2400" dirty="0">
                <a:latin typeface="Arial"/>
                <a:cs typeface="Arial"/>
              </a:rPr>
              <a:t>́ των </a:t>
            </a:r>
            <a:r>
              <a:rPr lang="el-GR" sz="2400" dirty="0" err="1">
                <a:latin typeface="Arial"/>
                <a:cs typeface="Arial"/>
              </a:rPr>
              <a:t>παιδιών</a:t>
            </a:r>
            <a:r>
              <a:rPr lang="el-GR" sz="2400" dirty="0">
                <a:latin typeface="Arial"/>
                <a:cs typeface="Arial"/>
              </a:rPr>
              <a:t> στο </a:t>
            </a:r>
            <a:r>
              <a:rPr lang="el-GR" sz="2400" dirty="0" err="1">
                <a:latin typeface="Arial"/>
                <a:cs typeface="Arial"/>
              </a:rPr>
              <a:t>μάθημα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069502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C5DB-B850-D948-A30A-68E7566AB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Κατα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́ τη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διάρκεια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του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μαθήματος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 ο/η </a:t>
            </a:r>
            <a:r>
              <a:rPr lang="el-GR" b="1" dirty="0" err="1">
                <a:solidFill>
                  <a:srgbClr val="C00000"/>
                </a:solidFill>
                <a:latin typeface="Arial"/>
                <a:cs typeface="Arial"/>
              </a:rPr>
              <a:t>εκπαιδευτικός</a:t>
            </a:r>
            <a:r>
              <a:rPr lang="el-GR" b="1" dirty="0">
                <a:solidFill>
                  <a:srgbClr val="C00000"/>
                </a:solidFill>
                <a:latin typeface="Arial"/>
                <a:cs typeface="Arial"/>
              </a:rPr>
              <a:t>: </a:t>
            </a:r>
            <a:br>
              <a:rPr lang="el-GR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08989-6462-AC47-9E38-CC730D61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>
                <a:latin typeface="Arial"/>
                <a:cs typeface="Arial"/>
              </a:rPr>
              <a:t>Προκαλει</a:t>
            </a:r>
            <a:r>
              <a:rPr lang="el-GR" sz="2400" dirty="0">
                <a:latin typeface="Arial"/>
                <a:cs typeface="Arial"/>
              </a:rPr>
              <a:t>́ το </a:t>
            </a:r>
            <a:r>
              <a:rPr lang="el-GR" sz="2400" dirty="0" err="1">
                <a:latin typeface="Arial"/>
                <a:cs typeface="Arial"/>
              </a:rPr>
              <a:t>ενδιαφέρον</a:t>
            </a:r>
            <a:r>
              <a:rPr lang="el-GR" sz="2400" dirty="0">
                <a:latin typeface="Arial"/>
                <a:cs typeface="Arial"/>
              </a:rPr>
              <a:t> των </a:t>
            </a:r>
            <a:r>
              <a:rPr lang="el-GR" sz="2400" dirty="0" err="1">
                <a:latin typeface="Arial"/>
                <a:cs typeface="Arial"/>
              </a:rPr>
              <a:t>παιδιών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χωρίς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δημιουργείται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αταξία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r>
              <a:rPr lang="el-GR" sz="2400" dirty="0" err="1">
                <a:latin typeface="Arial"/>
                <a:cs typeface="Arial"/>
              </a:rPr>
              <a:t>Δίνει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σαφείς</a:t>
            </a:r>
            <a:r>
              <a:rPr lang="el-GR" sz="2400" dirty="0">
                <a:latin typeface="Arial"/>
                <a:cs typeface="Arial"/>
              </a:rPr>
              <a:t> και </a:t>
            </a:r>
            <a:r>
              <a:rPr lang="el-GR" sz="2400" dirty="0" err="1">
                <a:latin typeface="Arial"/>
                <a:cs typeface="Arial"/>
              </a:rPr>
              <a:t>αναλυτικές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οδηγίες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r>
              <a:rPr lang="el-GR" sz="2400" dirty="0" err="1">
                <a:latin typeface="Arial"/>
                <a:cs typeface="Arial"/>
              </a:rPr>
              <a:t>Βεβαιώνεται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ότι</a:t>
            </a:r>
            <a:r>
              <a:rPr lang="el-GR" sz="2400" dirty="0">
                <a:latin typeface="Arial"/>
                <a:cs typeface="Arial"/>
              </a:rPr>
              <a:t> οι </a:t>
            </a:r>
            <a:r>
              <a:rPr lang="el-GR" sz="2400" dirty="0" err="1">
                <a:latin typeface="Arial"/>
                <a:cs typeface="Arial"/>
              </a:rPr>
              <a:t>μαθητές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κατανοούν</a:t>
            </a:r>
            <a:r>
              <a:rPr lang="el-GR" sz="2400" dirty="0">
                <a:latin typeface="Arial"/>
                <a:cs typeface="Arial"/>
              </a:rPr>
              <a:t> τις </a:t>
            </a:r>
            <a:r>
              <a:rPr lang="el-GR" sz="2400" dirty="0" err="1">
                <a:latin typeface="Arial"/>
                <a:cs typeface="Arial"/>
              </a:rPr>
              <a:t>οδηγίες</a:t>
            </a:r>
            <a:r>
              <a:rPr lang="el-GR" sz="2400" dirty="0">
                <a:latin typeface="Arial"/>
                <a:cs typeface="Arial"/>
              </a:rPr>
              <a:t> και τις </a:t>
            </a:r>
            <a:r>
              <a:rPr lang="el-GR" sz="2400" dirty="0" err="1">
                <a:latin typeface="Arial"/>
                <a:cs typeface="Arial"/>
              </a:rPr>
              <a:t>ερωτήσεις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π.χ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υποβάλλει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ερωτήσεις</a:t>
            </a:r>
            <a:r>
              <a:rPr lang="el-GR" sz="2400" dirty="0">
                <a:latin typeface="Arial"/>
                <a:cs typeface="Arial"/>
              </a:rPr>
              <a:t> για να </a:t>
            </a:r>
            <a:r>
              <a:rPr lang="el-GR" sz="2400" dirty="0" err="1">
                <a:latin typeface="Arial"/>
                <a:cs typeface="Arial"/>
              </a:rPr>
              <a:t>βεβαιώνεται</a:t>
            </a:r>
            <a:r>
              <a:rPr lang="el-GR" sz="2400" dirty="0">
                <a:latin typeface="Arial"/>
                <a:cs typeface="Arial"/>
              </a:rPr>
              <a:t>). </a:t>
            </a:r>
          </a:p>
          <a:p>
            <a:r>
              <a:rPr lang="el-GR" sz="2400" dirty="0" err="1">
                <a:latin typeface="Arial"/>
                <a:cs typeface="Arial"/>
              </a:rPr>
              <a:t>Διαβαθμίζει</a:t>
            </a:r>
            <a:r>
              <a:rPr lang="el-GR" sz="2400" dirty="0">
                <a:latin typeface="Arial"/>
                <a:cs typeface="Arial"/>
              </a:rPr>
              <a:t> τις </a:t>
            </a:r>
            <a:r>
              <a:rPr lang="el-GR" sz="2400" dirty="0" err="1">
                <a:latin typeface="Arial"/>
                <a:cs typeface="Arial"/>
              </a:rPr>
              <a:t>δραστηριότητες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r>
              <a:rPr lang="el-GR" sz="2400" dirty="0" err="1">
                <a:latin typeface="Arial"/>
                <a:cs typeface="Arial"/>
              </a:rPr>
              <a:t>Χρησιμοποιει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ευχάριστη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έκφραση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προσώπου</a:t>
            </a:r>
            <a:r>
              <a:rPr lang="el-GR" sz="2400" dirty="0">
                <a:latin typeface="Arial"/>
                <a:cs typeface="Arial"/>
              </a:rPr>
              <a:t> στη </a:t>
            </a:r>
            <a:r>
              <a:rPr lang="el-GR" sz="2400" dirty="0" err="1">
                <a:latin typeface="Arial"/>
                <a:cs typeface="Arial"/>
              </a:rPr>
              <a:t>θετικη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 των </a:t>
            </a:r>
            <a:r>
              <a:rPr lang="el-GR" sz="2400" dirty="0" err="1">
                <a:latin typeface="Arial"/>
                <a:cs typeface="Arial"/>
              </a:rPr>
              <a:t>παιδιών</a:t>
            </a:r>
            <a:r>
              <a:rPr lang="el-GR" sz="2400" dirty="0">
                <a:latin typeface="Arial"/>
                <a:cs typeface="Arial"/>
              </a:rPr>
              <a:t>. 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826935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D952D-4637-774F-88B0-D4C177B39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258" y="1083212"/>
            <a:ext cx="8879541" cy="5093751"/>
          </a:xfrm>
        </p:spPr>
        <p:txBody>
          <a:bodyPr>
            <a:normAutofit/>
          </a:bodyPr>
          <a:lstStyle/>
          <a:p>
            <a:r>
              <a:rPr lang="el-GR" sz="2400" dirty="0" err="1">
                <a:latin typeface="Arial"/>
                <a:cs typeface="Arial"/>
              </a:rPr>
              <a:t>Χρησιμοποιει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λεκτικη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ενίσχυση</a:t>
            </a:r>
            <a:r>
              <a:rPr lang="el-GR" sz="2400" dirty="0">
                <a:latin typeface="Arial"/>
                <a:cs typeface="Arial"/>
              </a:rPr>
              <a:t> στη </a:t>
            </a:r>
            <a:r>
              <a:rPr lang="el-GR" sz="2400" dirty="0" err="1">
                <a:latin typeface="Arial"/>
                <a:cs typeface="Arial"/>
              </a:rPr>
              <a:t>θετικη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Χρησιμοποιει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αρχικα</a:t>
            </a:r>
            <a:r>
              <a:rPr lang="el-GR" sz="2400" dirty="0">
                <a:latin typeface="Arial"/>
                <a:cs typeface="Arial"/>
              </a:rPr>
              <a:t>́ το </a:t>
            </a:r>
            <a:r>
              <a:rPr lang="el-GR" sz="2400" dirty="0" err="1">
                <a:latin typeface="Arial"/>
                <a:cs typeface="Arial"/>
              </a:rPr>
              <a:t>βλέμμα</a:t>
            </a:r>
            <a:r>
              <a:rPr lang="el-GR" sz="2400" dirty="0">
                <a:latin typeface="Arial"/>
                <a:cs typeface="Arial"/>
              </a:rPr>
              <a:t> (</a:t>
            </a:r>
            <a:r>
              <a:rPr lang="el-GR" sz="2400" dirty="0" err="1">
                <a:latin typeface="Arial"/>
                <a:cs typeface="Arial"/>
              </a:rPr>
              <a:t>κοιτάζει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επίμονα</a:t>
            </a:r>
            <a:r>
              <a:rPr lang="el-GR" sz="2400" dirty="0">
                <a:latin typeface="Arial"/>
                <a:cs typeface="Arial"/>
              </a:rPr>
              <a:t> και </a:t>
            </a:r>
            <a:r>
              <a:rPr lang="el-GR" sz="2400" dirty="0" err="1">
                <a:latin typeface="Arial"/>
                <a:cs typeface="Arial"/>
              </a:rPr>
              <a:t>αυστηρα</a:t>
            </a:r>
            <a:r>
              <a:rPr lang="el-GR" sz="2400" dirty="0">
                <a:latin typeface="Arial"/>
                <a:cs typeface="Arial"/>
              </a:rPr>
              <a:t>́) και την </a:t>
            </a:r>
            <a:r>
              <a:rPr lang="el-GR" sz="2400" dirty="0" err="1">
                <a:latin typeface="Arial"/>
                <a:cs typeface="Arial"/>
              </a:rPr>
              <a:t>έκφραση</a:t>
            </a:r>
            <a:r>
              <a:rPr lang="el-GR" sz="2400" dirty="0">
                <a:latin typeface="Arial"/>
                <a:cs typeface="Arial"/>
              </a:rPr>
              <a:t> του </a:t>
            </a:r>
            <a:r>
              <a:rPr lang="el-GR" sz="2400" dirty="0" err="1">
                <a:latin typeface="Arial"/>
                <a:cs typeface="Arial"/>
              </a:rPr>
              <a:t>προσώπου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μόλις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εντοπίσει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αρνητικη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 σε </a:t>
            </a:r>
            <a:r>
              <a:rPr lang="el-GR" sz="2400" dirty="0" err="1">
                <a:latin typeface="Arial"/>
                <a:cs typeface="Arial"/>
              </a:rPr>
              <a:t>ένα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παιδι</a:t>
            </a:r>
            <a:r>
              <a:rPr lang="el-GR" sz="2400" dirty="0">
                <a:latin typeface="Arial"/>
                <a:cs typeface="Arial"/>
              </a:rPr>
              <a:t>́.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Μετακινείται</a:t>
            </a:r>
            <a:r>
              <a:rPr lang="el-GR" sz="2400" dirty="0">
                <a:latin typeface="Arial"/>
                <a:cs typeface="Arial"/>
              </a:rPr>
              <a:t> προς το </a:t>
            </a:r>
            <a:r>
              <a:rPr lang="el-GR" sz="2400" dirty="0" err="1">
                <a:latin typeface="Arial"/>
                <a:cs typeface="Arial"/>
              </a:rPr>
              <a:t>μέρος</a:t>
            </a:r>
            <a:r>
              <a:rPr lang="el-GR" sz="2400" dirty="0">
                <a:latin typeface="Arial"/>
                <a:cs typeface="Arial"/>
              </a:rPr>
              <a:t> του </a:t>
            </a:r>
            <a:r>
              <a:rPr lang="el-GR" sz="2400" dirty="0" err="1">
                <a:latin typeface="Arial"/>
                <a:cs typeface="Arial"/>
              </a:rPr>
              <a:t>παιδιου</a:t>
            </a:r>
            <a:r>
              <a:rPr lang="el-GR" sz="2400" dirty="0">
                <a:latin typeface="Arial"/>
                <a:cs typeface="Arial"/>
              </a:rPr>
              <a:t>́ που </a:t>
            </a:r>
            <a:r>
              <a:rPr lang="el-GR" sz="2400" dirty="0" err="1">
                <a:latin typeface="Arial"/>
                <a:cs typeface="Arial"/>
              </a:rPr>
              <a:t>συνεχίζει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παρουσιάζει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αρνητικη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 (</a:t>
            </a:r>
            <a:r>
              <a:rPr lang="el-GR" sz="2400" dirty="0" err="1">
                <a:latin typeface="Arial"/>
                <a:cs typeface="Arial"/>
              </a:rPr>
              <a:t>έλεγχος</a:t>
            </a:r>
            <a:r>
              <a:rPr lang="el-GR" sz="2400" dirty="0">
                <a:latin typeface="Arial"/>
                <a:cs typeface="Arial"/>
              </a:rPr>
              <a:t> διά της </a:t>
            </a:r>
            <a:r>
              <a:rPr lang="el-GR" sz="2400" dirty="0" err="1">
                <a:latin typeface="Arial"/>
                <a:cs typeface="Arial"/>
              </a:rPr>
              <a:t>εγγύτητας</a:t>
            </a:r>
            <a:r>
              <a:rPr lang="el-GR" sz="2400" dirty="0">
                <a:latin typeface="Arial"/>
                <a:cs typeface="Arial"/>
              </a:rPr>
              <a:t>).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Κάνει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χαμηλόφωνα</a:t>
            </a:r>
            <a:r>
              <a:rPr lang="el-GR" sz="2400" dirty="0">
                <a:latin typeface="Arial"/>
                <a:cs typeface="Arial"/>
              </a:rPr>
              <a:t> και </a:t>
            </a:r>
            <a:r>
              <a:rPr lang="el-GR" sz="2400" dirty="0" err="1">
                <a:latin typeface="Arial"/>
                <a:cs typeface="Arial"/>
              </a:rPr>
              <a:t>ήρεμα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παρατήρηση</a:t>
            </a:r>
            <a:r>
              <a:rPr lang="el-GR" sz="2400" dirty="0">
                <a:latin typeface="Arial"/>
                <a:cs typeface="Arial"/>
              </a:rPr>
              <a:t> στο </a:t>
            </a:r>
            <a:r>
              <a:rPr lang="el-GR" sz="2400" dirty="0" err="1">
                <a:latin typeface="Arial"/>
                <a:cs typeface="Arial"/>
              </a:rPr>
              <a:t>παιδι</a:t>
            </a:r>
            <a:r>
              <a:rPr lang="el-GR" sz="2400" dirty="0">
                <a:latin typeface="Arial"/>
                <a:cs typeface="Arial"/>
              </a:rPr>
              <a:t>́ που </a:t>
            </a:r>
            <a:r>
              <a:rPr lang="el-GR" sz="2400" dirty="0" err="1">
                <a:latin typeface="Arial"/>
                <a:cs typeface="Arial"/>
              </a:rPr>
              <a:t>επιμένει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παρουσιάζει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αρνητικη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 , </a:t>
            </a:r>
            <a:r>
              <a:rPr lang="el-GR" sz="2400" dirty="0" err="1">
                <a:latin typeface="Arial"/>
                <a:cs typeface="Arial"/>
              </a:rPr>
              <a:t>χωρίς</a:t>
            </a:r>
            <a:r>
              <a:rPr lang="el-GR" sz="2400" dirty="0">
                <a:latin typeface="Arial"/>
                <a:cs typeface="Arial"/>
              </a:rPr>
              <a:t> να </a:t>
            </a:r>
            <a:r>
              <a:rPr lang="el-GR" sz="2400" dirty="0" err="1">
                <a:latin typeface="Arial"/>
                <a:cs typeface="Arial"/>
              </a:rPr>
              <a:t>ακούσουν</a:t>
            </a:r>
            <a:r>
              <a:rPr lang="el-GR" sz="2400" dirty="0">
                <a:latin typeface="Arial"/>
                <a:cs typeface="Arial"/>
              </a:rPr>
              <a:t> οι </a:t>
            </a:r>
            <a:r>
              <a:rPr lang="el-GR" sz="2400" dirty="0" err="1">
                <a:latin typeface="Arial"/>
                <a:cs typeface="Arial"/>
              </a:rPr>
              <a:t>υπόλοιποι</a:t>
            </a:r>
            <a:r>
              <a:rPr lang="el-GR" sz="2400" dirty="0">
                <a:latin typeface="Arial"/>
                <a:cs typeface="Arial"/>
              </a:rPr>
              <a:t>. Του </a:t>
            </a:r>
            <a:r>
              <a:rPr lang="el-GR" sz="2400" dirty="0" err="1">
                <a:latin typeface="Arial"/>
                <a:cs typeface="Arial"/>
              </a:rPr>
              <a:t>ζητα</a:t>
            </a:r>
            <a:r>
              <a:rPr lang="el-GR" sz="2400" dirty="0">
                <a:latin typeface="Arial"/>
                <a:cs typeface="Arial"/>
              </a:rPr>
              <a:t>́ να </a:t>
            </a:r>
            <a:r>
              <a:rPr lang="el-GR" sz="2400" dirty="0" err="1">
                <a:latin typeface="Arial"/>
                <a:cs typeface="Arial"/>
              </a:rPr>
              <a:t>αναφέρει</a:t>
            </a:r>
            <a:r>
              <a:rPr lang="el-GR" sz="2400" dirty="0"/>
              <a:t> </a:t>
            </a:r>
            <a:r>
              <a:rPr lang="el-GR" sz="2400" dirty="0">
                <a:latin typeface="Arial"/>
                <a:cs typeface="Arial"/>
              </a:rPr>
              <a:t>τον </a:t>
            </a:r>
            <a:r>
              <a:rPr lang="el-GR" sz="2400" dirty="0" err="1">
                <a:latin typeface="Arial"/>
                <a:cs typeface="Arial"/>
              </a:rPr>
              <a:t>κανονισμο</a:t>
            </a:r>
            <a:r>
              <a:rPr lang="el-GR" sz="2400" dirty="0">
                <a:latin typeface="Arial"/>
                <a:cs typeface="Arial"/>
              </a:rPr>
              <a:t>́ που </a:t>
            </a:r>
            <a:r>
              <a:rPr lang="el-GR" sz="2400" dirty="0" err="1">
                <a:latin typeface="Arial"/>
                <a:cs typeface="Arial"/>
              </a:rPr>
              <a:t>έχει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παραβιάσει</a:t>
            </a:r>
            <a:r>
              <a:rPr lang="el-GR" sz="2400" dirty="0">
                <a:latin typeface="Arial"/>
                <a:cs typeface="Arial"/>
              </a:rPr>
              <a:t>. </a:t>
            </a:r>
            <a:endParaRPr lang="el-GR" sz="24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14101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54679-86E3-E447-A502-300AF18D0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70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Κατα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́ τη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λήξη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 του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μαθήματος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 ο/η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εκπαιδευτικός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: </a:t>
            </a:r>
            <a:br>
              <a:rPr lang="el-GR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D9291-A5E6-2849-A9DD-2C8DCC2C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44842"/>
            <a:ext cx="8915400" cy="4066380"/>
          </a:xfrm>
        </p:spPr>
        <p:txBody>
          <a:bodyPr/>
          <a:lstStyle/>
          <a:p>
            <a:r>
              <a:rPr lang="el-GR" sz="2400" dirty="0" err="1">
                <a:latin typeface="Arial"/>
                <a:cs typeface="Arial"/>
              </a:rPr>
              <a:t>Ζητα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απο</a:t>
            </a:r>
            <a:r>
              <a:rPr lang="el-GR" sz="2400" dirty="0">
                <a:latin typeface="Arial"/>
                <a:cs typeface="Arial"/>
              </a:rPr>
              <a:t>́ τα </a:t>
            </a:r>
            <a:r>
              <a:rPr lang="el-GR" sz="2400" dirty="0" err="1">
                <a:latin typeface="Arial"/>
                <a:cs typeface="Arial"/>
              </a:rPr>
              <a:t>παιδια</a:t>
            </a:r>
            <a:r>
              <a:rPr lang="el-GR" sz="2400" dirty="0">
                <a:latin typeface="Arial"/>
                <a:cs typeface="Arial"/>
              </a:rPr>
              <a:t>́ να </a:t>
            </a:r>
            <a:r>
              <a:rPr lang="el-GR" sz="2400" dirty="0" err="1">
                <a:latin typeface="Arial"/>
                <a:cs typeface="Arial"/>
              </a:rPr>
              <a:t>αξιολογήσουν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ατομικα</a:t>
            </a:r>
            <a:r>
              <a:rPr lang="el-GR" sz="2400" dirty="0">
                <a:latin typeface="Arial"/>
                <a:cs typeface="Arial"/>
              </a:rPr>
              <a:t>́ τη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 τους.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Επαινει</a:t>
            </a:r>
            <a:r>
              <a:rPr lang="el-GR" sz="2400" dirty="0">
                <a:latin typeface="Arial"/>
                <a:cs typeface="Arial"/>
              </a:rPr>
              <a:t>́ τη </a:t>
            </a:r>
            <a:r>
              <a:rPr lang="el-GR" sz="2400" dirty="0" err="1">
                <a:latin typeface="Arial"/>
                <a:cs typeface="Arial"/>
              </a:rPr>
              <a:t>θετικη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́.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Ζητα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βελτίωση</a:t>
            </a:r>
            <a:r>
              <a:rPr lang="el-GR" sz="2400" dirty="0">
                <a:latin typeface="Arial"/>
                <a:cs typeface="Arial"/>
              </a:rPr>
              <a:t> της </a:t>
            </a:r>
            <a:r>
              <a:rPr lang="el-GR" sz="2400" dirty="0" err="1">
                <a:latin typeface="Arial"/>
                <a:cs typeface="Arial"/>
              </a:rPr>
              <a:t>συμπεριφοράς</a:t>
            </a:r>
            <a:r>
              <a:rPr lang="el-GR" sz="2400" dirty="0">
                <a:latin typeface="Arial"/>
                <a:cs typeface="Arial"/>
              </a:rPr>
              <a:t>, </a:t>
            </a:r>
            <a:r>
              <a:rPr lang="el-GR" sz="2400" dirty="0" err="1">
                <a:latin typeface="Arial"/>
                <a:cs typeface="Arial"/>
              </a:rPr>
              <a:t>όταν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παρατηρει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αρνητικη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συμπεριφορα</a:t>
            </a:r>
            <a:r>
              <a:rPr lang="el-GR" sz="2400" dirty="0">
                <a:latin typeface="Arial"/>
                <a:cs typeface="Arial"/>
              </a:rPr>
              <a:t>́. </a:t>
            </a:r>
            <a:endParaRPr lang="el-GR" sz="24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322330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DEB9-F29F-5E42-BD4F-4570A28B1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C00000"/>
                </a:solidFill>
                <a:latin typeface="Arial"/>
                <a:cs typeface="Arial"/>
              </a:rPr>
              <a:t>Σύστημα</a:t>
            </a:r>
            <a:r>
              <a:rPr lang="el-GR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dirty="0" err="1">
                <a:solidFill>
                  <a:srgbClr val="C00000"/>
                </a:solidFill>
                <a:latin typeface="Arial"/>
                <a:cs typeface="Arial"/>
              </a:rPr>
              <a:t>κινήτρων</a:t>
            </a:r>
            <a:r>
              <a:rPr lang="el-GR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br>
              <a:rPr lang="el-GR" dirty="0">
                <a:effectLst/>
                <a:latin typeface="Arial"/>
                <a:cs typeface="Arial"/>
              </a:rPr>
            </a:br>
            <a:endParaRPr lang="x-none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B499-530E-534F-9F3F-8E43B939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4671"/>
            <a:ext cx="8915400" cy="4176551"/>
          </a:xfrm>
        </p:spPr>
        <p:txBody>
          <a:bodyPr>
            <a:normAutofit/>
          </a:bodyPr>
          <a:lstStyle/>
          <a:p>
            <a:r>
              <a:rPr lang="el-GR" sz="2400" dirty="0" err="1">
                <a:latin typeface="Arial"/>
                <a:cs typeface="Arial"/>
              </a:rPr>
              <a:t>Μορφές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κινήτρων</a:t>
            </a:r>
            <a:r>
              <a:rPr lang="el-GR" sz="2400" dirty="0">
                <a:latin typeface="Arial"/>
                <a:cs typeface="Arial"/>
              </a:rPr>
              <a:t>: </a:t>
            </a:r>
            <a:endParaRPr lang="el-GR" sz="24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Προφορικοι</a:t>
            </a:r>
            <a:r>
              <a:rPr lang="el-GR" sz="2200" dirty="0">
                <a:latin typeface="Arial"/>
                <a:cs typeface="Arial"/>
              </a:rPr>
              <a:t>́ ή </a:t>
            </a:r>
            <a:r>
              <a:rPr lang="el-GR" sz="2200" dirty="0" err="1">
                <a:latin typeface="Arial"/>
                <a:cs typeface="Arial"/>
              </a:rPr>
              <a:t>γραπτοι</a:t>
            </a:r>
            <a:r>
              <a:rPr lang="el-GR" sz="2200" dirty="0">
                <a:latin typeface="Arial"/>
                <a:cs typeface="Arial"/>
              </a:rPr>
              <a:t>́ </a:t>
            </a:r>
            <a:r>
              <a:rPr lang="el-GR" sz="2200" dirty="0" err="1">
                <a:latin typeface="Arial"/>
                <a:cs typeface="Arial"/>
              </a:rPr>
              <a:t>έπαινοι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Χαμόγελο</a:t>
            </a:r>
            <a:r>
              <a:rPr lang="el-GR" sz="2200" dirty="0">
                <a:latin typeface="Arial"/>
                <a:cs typeface="Arial"/>
              </a:rPr>
              <a:t>, </a:t>
            </a:r>
            <a:r>
              <a:rPr lang="el-GR" sz="2200" dirty="0" err="1">
                <a:latin typeface="Arial"/>
                <a:cs typeface="Arial"/>
              </a:rPr>
              <a:t>κούνημα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κεφαλιου</a:t>
            </a:r>
            <a:r>
              <a:rPr lang="el-GR" sz="2200" dirty="0">
                <a:latin typeface="Arial"/>
                <a:cs typeface="Arial"/>
              </a:rPr>
              <a:t>́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Ειδικα</a:t>
            </a:r>
            <a:r>
              <a:rPr lang="el-GR" sz="2200" dirty="0">
                <a:latin typeface="Arial"/>
                <a:cs typeface="Arial"/>
              </a:rPr>
              <a:t>́ </a:t>
            </a:r>
            <a:r>
              <a:rPr lang="el-GR" sz="2200" dirty="0" err="1">
                <a:latin typeface="Arial"/>
                <a:cs typeface="Arial"/>
              </a:rPr>
              <a:t>προνόμια</a:t>
            </a:r>
            <a:r>
              <a:rPr lang="el-GR" sz="2200" dirty="0">
                <a:latin typeface="Arial"/>
                <a:cs typeface="Arial"/>
              </a:rPr>
              <a:t> (π.χ. </a:t>
            </a:r>
            <a:r>
              <a:rPr lang="el-GR" sz="2200" dirty="0" err="1">
                <a:latin typeface="Arial"/>
                <a:cs typeface="Arial"/>
              </a:rPr>
              <a:t>επίσκεψη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κάπου</a:t>
            </a:r>
            <a:r>
              <a:rPr lang="el-GR" sz="2200" dirty="0">
                <a:latin typeface="Arial"/>
                <a:cs typeface="Arial"/>
              </a:rPr>
              <a:t>)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Διακοπη</a:t>
            </a:r>
            <a:r>
              <a:rPr lang="el-GR" sz="2200" dirty="0">
                <a:latin typeface="Arial"/>
                <a:cs typeface="Arial"/>
              </a:rPr>
              <a:t>́ </a:t>
            </a:r>
            <a:r>
              <a:rPr lang="el-GR" sz="2200" dirty="0" err="1">
                <a:latin typeface="Arial"/>
                <a:cs typeface="Arial"/>
              </a:rPr>
              <a:t>συνηθισμένης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εργασίας</a:t>
            </a:r>
            <a:r>
              <a:rPr lang="el-GR" sz="2200" dirty="0">
                <a:latin typeface="Arial"/>
                <a:cs typeface="Arial"/>
              </a:rPr>
              <a:t> για </a:t>
            </a:r>
            <a:r>
              <a:rPr lang="el-GR" sz="2200" dirty="0" err="1">
                <a:latin typeface="Arial"/>
                <a:cs typeface="Arial"/>
              </a:rPr>
              <a:t>κάτι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άλλο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Δικαίωμα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επιλογής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θέματος</a:t>
            </a:r>
            <a:r>
              <a:rPr lang="el-GR" sz="2200" dirty="0">
                <a:latin typeface="Arial"/>
                <a:cs typeface="Arial"/>
              </a:rPr>
              <a:t> ή </a:t>
            </a:r>
            <a:r>
              <a:rPr lang="el-GR" sz="2200" dirty="0" err="1">
                <a:latin typeface="Arial"/>
                <a:cs typeface="Arial"/>
              </a:rPr>
              <a:t>εργασίας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Σημείωση</a:t>
            </a:r>
            <a:r>
              <a:rPr lang="el-GR" sz="2200" dirty="0">
                <a:latin typeface="Arial"/>
                <a:cs typeface="Arial"/>
              </a:rPr>
              <a:t> για τους </a:t>
            </a:r>
            <a:r>
              <a:rPr lang="el-GR" sz="2200" dirty="0" err="1">
                <a:latin typeface="Arial"/>
                <a:cs typeface="Arial"/>
              </a:rPr>
              <a:t>γονείς</a:t>
            </a:r>
            <a:r>
              <a:rPr lang="el-GR" sz="2200" dirty="0">
                <a:latin typeface="Arial"/>
                <a:cs typeface="Arial"/>
              </a:rPr>
              <a:t> στο </a:t>
            </a:r>
            <a:r>
              <a:rPr lang="el-GR" sz="2200" dirty="0" err="1">
                <a:latin typeface="Arial"/>
                <a:cs typeface="Arial"/>
              </a:rPr>
              <a:t>πάνω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μέρος</a:t>
            </a:r>
            <a:r>
              <a:rPr lang="el-GR" sz="2200" dirty="0">
                <a:latin typeface="Arial"/>
                <a:cs typeface="Arial"/>
              </a:rPr>
              <a:t> του </a:t>
            </a:r>
            <a:r>
              <a:rPr lang="el-GR" sz="2200" dirty="0" err="1">
                <a:latin typeface="Arial"/>
                <a:cs typeface="Arial"/>
              </a:rPr>
              <a:t>διαγωνίσματος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Επίδοση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ειδικών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πιστοποιητικών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pPr lvl="1"/>
            <a:r>
              <a:rPr lang="el-GR" sz="2200" dirty="0" err="1">
                <a:latin typeface="Arial"/>
                <a:cs typeface="Arial"/>
              </a:rPr>
              <a:t>Έξτρα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βαθμοι</a:t>
            </a:r>
            <a:r>
              <a:rPr lang="el-GR" sz="2200" dirty="0">
                <a:latin typeface="Arial"/>
                <a:cs typeface="Arial"/>
              </a:rPr>
              <a:t>́ για </a:t>
            </a:r>
            <a:r>
              <a:rPr lang="el-GR" sz="2200" dirty="0" err="1">
                <a:latin typeface="Arial"/>
                <a:cs typeface="Arial"/>
              </a:rPr>
              <a:t>κάτι</a:t>
            </a:r>
            <a:r>
              <a:rPr lang="el-GR" sz="2200" dirty="0">
                <a:latin typeface="Arial"/>
                <a:cs typeface="Arial"/>
              </a:rPr>
              <a:t> </a:t>
            </a:r>
            <a:r>
              <a:rPr lang="el-GR" sz="2200" dirty="0" err="1">
                <a:latin typeface="Arial"/>
                <a:cs typeface="Arial"/>
              </a:rPr>
              <a:t>καλο</a:t>
            </a:r>
            <a:r>
              <a:rPr lang="el-GR" sz="2200" dirty="0">
                <a:latin typeface="Arial"/>
                <a:cs typeface="Arial"/>
              </a:rPr>
              <a:t>́ που </a:t>
            </a:r>
            <a:r>
              <a:rPr lang="el-GR" sz="2200" dirty="0" err="1">
                <a:latin typeface="Arial"/>
                <a:cs typeface="Arial"/>
              </a:rPr>
              <a:t>έκαναν</a:t>
            </a:r>
            <a:r>
              <a:rPr lang="el-GR" sz="2200" dirty="0">
                <a:latin typeface="Arial"/>
                <a:cs typeface="Arial"/>
              </a:rPr>
              <a:t> </a:t>
            </a:r>
            <a:endParaRPr lang="el-GR" sz="22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20619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3CA97-6A86-F347-8552-9EE21741F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9446" y="1062318"/>
            <a:ext cx="9054353" cy="5430557"/>
          </a:xfrm>
        </p:spPr>
        <p:txBody>
          <a:bodyPr>
            <a:normAutofit/>
          </a:bodyPr>
          <a:lstStyle/>
          <a:p>
            <a:r>
              <a:rPr lang="el-GR" sz="2000" dirty="0"/>
              <a:t>1</a:t>
            </a:r>
            <a:r>
              <a:rPr lang="el-GR" sz="2000" dirty="0">
                <a:latin typeface="Arial"/>
                <a:cs typeface="Arial"/>
              </a:rPr>
              <a:t>. Ο </a:t>
            </a:r>
            <a:r>
              <a:rPr lang="el-GR" sz="2000" dirty="0" err="1">
                <a:latin typeface="Arial"/>
                <a:cs typeface="Arial"/>
              </a:rPr>
              <a:t>σχεδιασμός</a:t>
            </a:r>
            <a:r>
              <a:rPr lang="el-GR" sz="2000" dirty="0">
                <a:latin typeface="Arial"/>
                <a:cs typeface="Arial"/>
              </a:rPr>
              <a:t> και η </a:t>
            </a:r>
            <a:r>
              <a:rPr lang="el-GR" sz="2000" dirty="0" err="1">
                <a:latin typeface="Arial"/>
                <a:cs typeface="Arial"/>
              </a:rPr>
              <a:t>εφαρμογη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κανόνων</a:t>
            </a:r>
            <a:r>
              <a:rPr lang="el-GR" sz="2000" dirty="0">
                <a:latin typeface="Arial"/>
                <a:cs typeface="Arial"/>
              </a:rPr>
              <a:t> (</a:t>
            </a:r>
            <a:r>
              <a:rPr lang="el-GR" sz="2000" dirty="0" err="1">
                <a:latin typeface="Arial"/>
                <a:cs typeface="Arial"/>
              </a:rPr>
              <a:t>γενικών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αρχών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συμπεριφοράς</a:t>
            </a:r>
            <a:r>
              <a:rPr lang="el-GR" sz="2000" dirty="0">
                <a:latin typeface="Arial"/>
                <a:cs typeface="Arial"/>
              </a:rPr>
              <a:t>) και </a:t>
            </a:r>
            <a:r>
              <a:rPr lang="el-GR" sz="2000" dirty="0" err="1">
                <a:latin typeface="Arial"/>
                <a:cs typeface="Arial"/>
              </a:rPr>
              <a:t>διαδικασιών</a:t>
            </a:r>
            <a:r>
              <a:rPr lang="el-GR" sz="2000" dirty="0">
                <a:latin typeface="Arial"/>
                <a:cs typeface="Arial"/>
              </a:rPr>
              <a:t> (</a:t>
            </a:r>
            <a:r>
              <a:rPr lang="el-GR" sz="2000" dirty="0" err="1">
                <a:latin typeface="Arial"/>
                <a:cs typeface="Arial"/>
              </a:rPr>
              <a:t>προσδοκιών</a:t>
            </a:r>
            <a:r>
              <a:rPr lang="el-GR" sz="2000" dirty="0">
                <a:latin typeface="Arial"/>
                <a:cs typeface="Arial"/>
              </a:rPr>
              <a:t> για </a:t>
            </a:r>
            <a:r>
              <a:rPr lang="el-GR" sz="2000" dirty="0" err="1">
                <a:latin typeface="Arial"/>
                <a:cs typeface="Arial"/>
              </a:rPr>
              <a:t>επίτευξη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συγκεκριμένης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συμπεριφοράς</a:t>
            </a:r>
            <a:r>
              <a:rPr lang="el-GR" sz="2000" dirty="0">
                <a:latin typeface="Arial"/>
                <a:cs typeface="Arial"/>
              </a:rPr>
              <a:t>), οι </a:t>
            </a:r>
            <a:r>
              <a:rPr lang="el-GR" sz="2000" dirty="0" err="1">
                <a:latin typeface="Arial"/>
                <a:cs typeface="Arial"/>
              </a:rPr>
              <a:t>οποίες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αποτελούν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ένα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είδος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συμβολαίου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μεταξυ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εκπαιδευτικου</a:t>
            </a:r>
            <a:r>
              <a:rPr lang="el-GR" sz="2000" dirty="0">
                <a:latin typeface="Arial"/>
                <a:cs typeface="Arial"/>
              </a:rPr>
              <a:t>́ και </a:t>
            </a:r>
            <a:r>
              <a:rPr lang="el-GR" sz="2000" dirty="0" err="1">
                <a:latin typeface="Arial"/>
                <a:cs typeface="Arial"/>
              </a:rPr>
              <a:t>μαθητών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οδηγούν</a:t>
            </a:r>
            <a:r>
              <a:rPr lang="el-GR" sz="2000" dirty="0">
                <a:latin typeface="Arial"/>
                <a:cs typeface="Arial"/>
              </a:rPr>
              <a:t> στην </a:t>
            </a:r>
            <a:r>
              <a:rPr lang="el-GR" sz="2000" dirty="0" err="1">
                <a:latin typeface="Arial"/>
                <a:cs typeface="Arial"/>
              </a:rPr>
              <a:t>ανάπτυξη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θετικής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σχέσης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εκπαιδευτικου</a:t>
            </a:r>
            <a:r>
              <a:rPr lang="el-GR" sz="2000" dirty="0">
                <a:latin typeface="Arial"/>
                <a:cs typeface="Arial"/>
              </a:rPr>
              <a:t>́- </a:t>
            </a:r>
            <a:r>
              <a:rPr lang="el-GR" sz="2000" dirty="0" err="1">
                <a:latin typeface="Arial"/>
                <a:cs typeface="Arial"/>
              </a:rPr>
              <a:t>μαθητών</a:t>
            </a:r>
            <a:r>
              <a:rPr lang="el-GR" sz="2000" dirty="0">
                <a:latin typeface="Arial"/>
                <a:cs typeface="Arial"/>
              </a:rPr>
              <a:t>. </a:t>
            </a:r>
          </a:p>
          <a:p>
            <a:r>
              <a:rPr lang="el-GR" sz="2000" dirty="0">
                <a:latin typeface="Arial"/>
                <a:cs typeface="Arial"/>
              </a:rPr>
              <a:t>2. Οι </a:t>
            </a:r>
            <a:r>
              <a:rPr lang="el-GR" sz="2000" dirty="0" err="1">
                <a:latin typeface="Arial"/>
                <a:cs typeface="Arial"/>
              </a:rPr>
              <a:t>πειθαρχικές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παρεμβάσεις</a:t>
            </a:r>
            <a:r>
              <a:rPr lang="el-GR" sz="2000" dirty="0">
                <a:latin typeface="Arial"/>
                <a:cs typeface="Arial"/>
              </a:rPr>
              <a:t>, οι </a:t>
            </a:r>
            <a:r>
              <a:rPr lang="el-GR" sz="2000" dirty="0" err="1">
                <a:latin typeface="Arial"/>
                <a:cs typeface="Arial"/>
              </a:rPr>
              <a:t>οποίες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περιλαμβάνουν</a:t>
            </a:r>
            <a:r>
              <a:rPr lang="el-GR" sz="2000" dirty="0">
                <a:latin typeface="Arial"/>
                <a:cs typeface="Arial"/>
              </a:rPr>
              <a:t> την </a:t>
            </a:r>
            <a:r>
              <a:rPr lang="el-GR" sz="2000" dirty="0" err="1">
                <a:latin typeface="Arial"/>
                <a:cs typeface="Arial"/>
              </a:rPr>
              <a:t>ενίσχυση</a:t>
            </a:r>
            <a:r>
              <a:rPr lang="el-GR" sz="2000" dirty="0">
                <a:latin typeface="Arial"/>
                <a:cs typeface="Arial"/>
              </a:rPr>
              <a:t>, την </a:t>
            </a:r>
            <a:r>
              <a:rPr lang="el-GR" sz="2000" dirty="0" err="1">
                <a:latin typeface="Arial"/>
                <a:cs typeface="Arial"/>
              </a:rPr>
              <a:t>τιμωρία</a:t>
            </a:r>
            <a:r>
              <a:rPr lang="el-GR" sz="2000" dirty="0">
                <a:latin typeface="Arial"/>
                <a:cs typeface="Arial"/>
              </a:rPr>
              <a:t>, την </a:t>
            </a:r>
            <a:r>
              <a:rPr lang="el-GR" sz="2000" dirty="0" err="1">
                <a:latin typeface="Arial"/>
                <a:cs typeface="Arial"/>
              </a:rPr>
              <a:t>υπενθύμιση</a:t>
            </a:r>
            <a:r>
              <a:rPr lang="el-GR" sz="2000" dirty="0">
                <a:latin typeface="Arial"/>
                <a:cs typeface="Arial"/>
              </a:rPr>
              <a:t> για τις </a:t>
            </a:r>
            <a:r>
              <a:rPr lang="el-GR" sz="2000" dirty="0" err="1">
                <a:latin typeface="Arial"/>
                <a:cs typeface="Arial"/>
              </a:rPr>
              <a:t>συνέπειες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επικείμενης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ανάρμοστης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συμπεριφοράς</a:t>
            </a:r>
            <a:r>
              <a:rPr lang="el-GR" sz="2000" dirty="0">
                <a:latin typeface="Arial"/>
                <a:cs typeface="Arial"/>
              </a:rPr>
              <a:t> και το </a:t>
            </a:r>
            <a:r>
              <a:rPr lang="el-GR" sz="2000" dirty="0" err="1">
                <a:latin typeface="Arial"/>
                <a:cs typeface="Arial"/>
              </a:rPr>
              <a:t>συνδυασμο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τιμωρίας</a:t>
            </a:r>
            <a:r>
              <a:rPr lang="el-GR" sz="2000" dirty="0">
                <a:latin typeface="Arial"/>
                <a:cs typeface="Arial"/>
              </a:rPr>
              <a:t> και </a:t>
            </a:r>
            <a:r>
              <a:rPr lang="el-GR" sz="2000" dirty="0" err="1">
                <a:latin typeface="Arial"/>
                <a:cs typeface="Arial"/>
              </a:rPr>
              <a:t>ενίσχυσης</a:t>
            </a:r>
            <a:r>
              <a:rPr lang="el-GR" sz="2000" dirty="0">
                <a:latin typeface="Arial"/>
                <a:cs typeface="Arial"/>
              </a:rPr>
              <a:t>. </a:t>
            </a:r>
          </a:p>
          <a:p>
            <a:r>
              <a:rPr lang="el-GR" sz="2000" dirty="0">
                <a:latin typeface="Arial"/>
                <a:cs typeface="Arial"/>
              </a:rPr>
              <a:t>3. Η </a:t>
            </a:r>
            <a:r>
              <a:rPr lang="el-GR" sz="2000" dirty="0" err="1">
                <a:latin typeface="Arial"/>
                <a:cs typeface="Arial"/>
              </a:rPr>
              <a:t>ικανότητα</a:t>
            </a:r>
            <a:r>
              <a:rPr lang="el-GR" sz="2000" dirty="0">
                <a:latin typeface="Arial"/>
                <a:cs typeface="Arial"/>
              </a:rPr>
              <a:t> του </a:t>
            </a:r>
            <a:r>
              <a:rPr lang="el-GR" sz="2000" dirty="0" err="1">
                <a:latin typeface="Arial"/>
                <a:cs typeface="Arial"/>
              </a:rPr>
              <a:t>εκπαιδευτικου</a:t>
            </a:r>
            <a:r>
              <a:rPr lang="el-GR" sz="2000" dirty="0">
                <a:latin typeface="Arial"/>
                <a:cs typeface="Arial"/>
              </a:rPr>
              <a:t>́ να </a:t>
            </a:r>
            <a:r>
              <a:rPr lang="el-GR" sz="2000" dirty="0" err="1">
                <a:latin typeface="Arial"/>
                <a:cs typeface="Arial"/>
              </a:rPr>
              <a:t>αλληλεπιδρα</a:t>
            </a:r>
            <a:r>
              <a:rPr lang="el-GR" sz="2000" dirty="0">
                <a:latin typeface="Arial"/>
                <a:cs typeface="Arial"/>
              </a:rPr>
              <a:t>́ με τους </a:t>
            </a:r>
            <a:r>
              <a:rPr lang="el-GR" sz="2000" dirty="0" err="1">
                <a:latin typeface="Arial"/>
                <a:cs typeface="Arial"/>
              </a:rPr>
              <a:t>μαθητές</a:t>
            </a:r>
            <a:r>
              <a:rPr lang="el-GR" sz="2000" dirty="0">
                <a:latin typeface="Arial"/>
                <a:cs typeface="Arial"/>
              </a:rPr>
              <a:t> του με </a:t>
            </a:r>
            <a:r>
              <a:rPr lang="el-GR" sz="2000" dirty="0" err="1">
                <a:latin typeface="Arial"/>
                <a:cs typeface="Arial"/>
              </a:rPr>
              <a:t>επαγγελματικο</a:t>
            </a:r>
            <a:r>
              <a:rPr lang="el-GR" sz="2000" dirty="0">
                <a:latin typeface="Arial"/>
                <a:cs typeface="Arial"/>
              </a:rPr>
              <a:t>́ και </a:t>
            </a:r>
            <a:r>
              <a:rPr lang="el-GR" sz="2000" dirty="0" err="1">
                <a:latin typeface="Arial"/>
                <a:cs typeface="Arial"/>
              </a:rPr>
              <a:t>θετικο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τρόπο</a:t>
            </a:r>
            <a:r>
              <a:rPr lang="el-GR" sz="2000" dirty="0">
                <a:latin typeface="Arial"/>
                <a:cs typeface="Arial"/>
              </a:rPr>
              <a:t>, </a:t>
            </a:r>
            <a:r>
              <a:rPr lang="el-GR" sz="2000" dirty="0" err="1">
                <a:latin typeface="Arial"/>
                <a:cs typeface="Arial"/>
              </a:rPr>
              <a:t>ακόμη</a:t>
            </a:r>
            <a:r>
              <a:rPr lang="el-GR" sz="2000" dirty="0">
                <a:latin typeface="Arial"/>
                <a:cs typeface="Arial"/>
              </a:rPr>
              <a:t> και στην </a:t>
            </a:r>
            <a:r>
              <a:rPr lang="el-GR" sz="2000" dirty="0" err="1">
                <a:latin typeface="Arial"/>
                <a:cs typeface="Arial"/>
              </a:rPr>
              <a:t>περίπτωση</a:t>
            </a:r>
            <a:r>
              <a:rPr lang="el-GR" sz="2000" dirty="0">
                <a:latin typeface="Arial"/>
                <a:cs typeface="Arial"/>
              </a:rPr>
              <a:t> που </a:t>
            </a:r>
            <a:r>
              <a:rPr lang="el-GR" sz="2000" dirty="0" err="1">
                <a:latin typeface="Arial"/>
                <a:cs typeface="Arial"/>
              </a:rPr>
              <a:t>κατακλύζεται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απο</a:t>
            </a:r>
            <a:r>
              <a:rPr lang="el-GR" sz="2000" dirty="0">
                <a:latin typeface="Arial"/>
                <a:cs typeface="Arial"/>
              </a:rPr>
              <a:t>́ </a:t>
            </a:r>
            <a:r>
              <a:rPr lang="el-GR" sz="2000" dirty="0" err="1">
                <a:latin typeface="Arial"/>
                <a:cs typeface="Arial"/>
              </a:rPr>
              <a:t>έντονα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συναισθήματα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αλλα</a:t>
            </a:r>
            <a:r>
              <a:rPr lang="el-GR" sz="2000" dirty="0">
                <a:latin typeface="Arial"/>
                <a:cs typeface="Arial"/>
              </a:rPr>
              <a:t>́ και την </a:t>
            </a:r>
            <a:r>
              <a:rPr lang="el-GR" sz="2000" dirty="0" err="1">
                <a:latin typeface="Arial"/>
                <a:cs typeface="Arial"/>
              </a:rPr>
              <a:t>ικανότητα</a:t>
            </a:r>
            <a:r>
              <a:rPr lang="el-GR" sz="2000" dirty="0">
                <a:latin typeface="Arial"/>
                <a:cs typeface="Arial"/>
              </a:rPr>
              <a:t>́ του να </a:t>
            </a:r>
            <a:r>
              <a:rPr lang="el-GR" sz="2000" dirty="0" err="1">
                <a:latin typeface="Arial"/>
                <a:cs typeface="Arial"/>
              </a:rPr>
              <a:t>εντοπίζει</a:t>
            </a:r>
            <a:r>
              <a:rPr lang="el-GR" sz="2000" dirty="0">
                <a:latin typeface="Arial"/>
                <a:cs typeface="Arial"/>
              </a:rPr>
              <a:t> με </a:t>
            </a:r>
            <a:r>
              <a:rPr lang="el-GR" sz="2000" dirty="0" err="1">
                <a:latin typeface="Arial"/>
                <a:cs typeface="Arial"/>
              </a:rPr>
              <a:t>ακρίβεια</a:t>
            </a:r>
            <a:r>
              <a:rPr lang="el-GR" sz="2000" dirty="0">
                <a:latin typeface="Arial"/>
                <a:cs typeface="Arial"/>
              </a:rPr>
              <a:t> την </a:t>
            </a:r>
            <a:r>
              <a:rPr lang="el-GR" sz="2000" dirty="0" err="1">
                <a:latin typeface="Arial"/>
                <a:cs typeface="Arial"/>
              </a:rPr>
              <a:t>επικείμενη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εμφάνιση</a:t>
            </a:r>
            <a:r>
              <a:rPr lang="el-GR" sz="2000" dirty="0">
                <a:latin typeface="Arial"/>
                <a:cs typeface="Arial"/>
              </a:rPr>
              <a:t> της </a:t>
            </a:r>
            <a:r>
              <a:rPr lang="el-GR" sz="2000" dirty="0" err="1">
                <a:latin typeface="Arial"/>
                <a:cs typeface="Arial"/>
              </a:rPr>
              <a:t>προβληματικής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συμπεριφοράς</a:t>
            </a:r>
            <a:r>
              <a:rPr lang="el-GR" sz="2000" dirty="0">
                <a:latin typeface="Arial"/>
                <a:cs typeface="Arial"/>
              </a:rPr>
              <a:t> και να </a:t>
            </a:r>
            <a:r>
              <a:rPr lang="el-GR" sz="2000" dirty="0" err="1">
                <a:latin typeface="Arial"/>
                <a:cs typeface="Arial"/>
              </a:rPr>
              <a:t>λαμβάνει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άμεσα</a:t>
            </a:r>
            <a:r>
              <a:rPr lang="el-GR" sz="2000" dirty="0">
                <a:latin typeface="Arial"/>
                <a:cs typeface="Arial"/>
              </a:rPr>
              <a:t> </a:t>
            </a:r>
            <a:r>
              <a:rPr lang="el-GR" sz="2000" dirty="0" err="1">
                <a:latin typeface="Arial"/>
                <a:cs typeface="Arial"/>
              </a:rPr>
              <a:t>μέτρα</a:t>
            </a:r>
            <a:r>
              <a:rPr lang="el-GR" sz="2000" dirty="0">
                <a:latin typeface="Arial"/>
                <a:cs typeface="Arial"/>
              </a:rPr>
              <a:t>. </a:t>
            </a:r>
            <a:endParaRPr lang="el-GR" sz="2000" dirty="0">
              <a:effectLst/>
              <a:latin typeface="Arial"/>
              <a:cs typeface="Arial"/>
            </a:endParaRPr>
          </a:p>
          <a:p>
            <a:endParaRPr lang="el-GR" sz="2000" dirty="0">
              <a:effectLst/>
            </a:endParaRPr>
          </a:p>
          <a:p>
            <a:endParaRPr lang="el-GR" dirty="0">
              <a:effectLst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32648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7D9AA-E30D-9B4B-9F07-1787643B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2302"/>
          </a:xfrm>
        </p:spPr>
        <p:txBody>
          <a:bodyPr>
            <a:normAutofit fontScale="90000"/>
          </a:bodyPr>
          <a:lstStyle/>
          <a:p>
            <a:r>
              <a:rPr lang="el-GR" sz="2700" b="1" dirty="0">
                <a:solidFill>
                  <a:srgbClr val="C00000"/>
                </a:solidFill>
                <a:latin typeface="Arial"/>
                <a:cs typeface="Arial"/>
              </a:rPr>
              <a:t>ΠΡΟΫΠΟΘΕΣΕΙΣ – ΚΑΛΕΣ ΠΡΑΚΤΙΚΕΣ ΓΙΑ </a:t>
            </a:r>
            <a:br>
              <a:rPr lang="el-GR" sz="2700" b="1" dirty="0">
                <a:solidFill>
                  <a:srgbClr val="C00000"/>
                </a:solidFill>
                <a:effectLst/>
                <a:latin typeface="Arial"/>
                <a:cs typeface="Arial"/>
              </a:rPr>
            </a:br>
            <a:r>
              <a:rPr lang="el-GR" sz="2700" b="1" dirty="0">
                <a:solidFill>
                  <a:srgbClr val="C00000"/>
                </a:solidFill>
                <a:latin typeface="Arial"/>
                <a:cs typeface="Arial"/>
              </a:rPr>
              <a:t>ΠΑΡΑΓΩΓΙΚΟ ΜΑΘΗΣΙΑΚΟ ΠΕΡΙΒΑΛΛΟΝ </a:t>
            </a:r>
            <a:br>
              <a:rPr lang="el-GR" dirty="0">
                <a:effectLst/>
              </a:rPr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C2B6A-1C89-3A4B-9AB0-ECD763353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689846"/>
            <a:ext cx="8915400" cy="4544043"/>
          </a:xfrm>
        </p:spPr>
        <p:txBody>
          <a:bodyPr>
            <a:normAutofit fontScale="70000" lnSpcReduction="20000"/>
          </a:bodyPr>
          <a:lstStyle/>
          <a:p>
            <a:r>
              <a:rPr lang="el-GR" sz="2900" dirty="0">
                <a:latin typeface="Arial"/>
                <a:cs typeface="Arial"/>
              </a:rPr>
              <a:t>1. </a:t>
            </a:r>
            <a:r>
              <a:rPr lang="el-GR" sz="2900" dirty="0" err="1">
                <a:latin typeface="Arial"/>
                <a:cs typeface="Arial"/>
              </a:rPr>
              <a:t>Κανόνες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λειτουργίας</a:t>
            </a:r>
            <a:r>
              <a:rPr lang="el-GR" sz="2900" dirty="0">
                <a:latin typeface="Arial"/>
                <a:cs typeface="Arial"/>
              </a:rPr>
              <a:t>, που δεν </a:t>
            </a:r>
            <a:r>
              <a:rPr lang="el-GR" sz="2900" dirty="0" err="1">
                <a:latin typeface="Arial"/>
                <a:cs typeface="Arial"/>
              </a:rPr>
              <a:t>ισοπεδώνουν</a:t>
            </a:r>
            <a:r>
              <a:rPr lang="el-GR" sz="2900" dirty="0">
                <a:latin typeface="Arial"/>
                <a:cs typeface="Arial"/>
              </a:rPr>
              <a:t> την </a:t>
            </a:r>
            <a:r>
              <a:rPr lang="el-GR" sz="2900" dirty="0" err="1">
                <a:latin typeface="Arial"/>
                <a:cs typeface="Arial"/>
              </a:rPr>
              <a:t>προσωπικότητα</a:t>
            </a:r>
            <a:r>
              <a:rPr lang="el-GR" sz="2900" dirty="0">
                <a:latin typeface="Arial"/>
                <a:cs typeface="Arial"/>
              </a:rPr>
              <a:t>, </a:t>
            </a:r>
            <a:r>
              <a:rPr lang="el-GR" sz="2900" dirty="0" err="1">
                <a:latin typeface="Arial"/>
                <a:cs typeface="Arial"/>
              </a:rPr>
              <a:t>προωθούν</a:t>
            </a:r>
            <a:r>
              <a:rPr lang="el-GR" sz="2900" dirty="0">
                <a:latin typeface="Arial"/>
                <a:cs typeface="Arial"/>
              </a:rPr>
              <a:t> την </a:t>
            </a:r>
            <a:r>
              <a:rPr lang="el-GR" sz="2900" dirty="0" err="1">
                <a:latin typeface="Arial"/>
                <a:cs typeface="Arial"/>
              </a:rPr>
              <a:t>ομαλη</a:t>
            </a:r>
            <a:r>
              <a:rPr lang="el-GR" sz="2900" dirty="0">
                <a:latin typeface="Arial"/>
                <a:cs typeface="Arial"/>
              </a:rPr>
              <a:t>́ </a:t>
            </a:r>
            <a:r>
              <a:rPr lang="el-GR" sz="2900" dirty="0" err="1">
                <a:latin typeface="Arial"/>
                <a:cs typeface="Arial"/>
              </a:rPr>
              <a:t>συνύπαρξη</a:t>
            </a:r>
            <a:r>
              <a:rPr lang="el-GR" sz="2900" dirty="0">
                <a:latin typeface="Arial"/>
                <a:cs typeface="Arial"/>
              </a:rPr>
              <a:t> και </a:t>
            </a:r>
            <a:r>
              <a:rPr lang="el-GR" sz="2900" dirty="0" err="1">
                <a:latin typeface="Arial"/>
                <a:cs typeface="Arial"/>
              </a:rPr>
              <a:t>συνεργασία</a:t>
            </a:r>
            <a:r>
              <a:rPr lang="el-GR" sz="2900" dirty="0">
                <a:latin typeface="Arial"/>
                <a:cs typeface="Arial"/>
              </a:rPr>
              <a:t>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2. </a:t>
            </a:r>
            <a:r>
              <a:rPr lang="el-GR" sz="2900" dirty="0" err="1">
                <a:latin typeface="Arial"/>
                <a:cs typeface="Arial"/>
              </a:rPr>
              <a:t>Ενθάρρυνση</a:t>
            </a:r>
            <a:r>
              <a:rPr lang="el-GR" sz="2900" dirty="0">
                <a:latin typeface="Arial"/>
                <a:cs typeface="Arial"/>
              </a:rPr>
              <a:t>, </a:t>
            </a:r>
            <a:r>
              <a:rPr lang="el-GR" sz="2900" dirty="0" err="1">
                <a:latin typeface="Arial"/>
                <a:cs typeface="Arial"/>
              </a:rPr>
              <a:t>διάλογος</a:t>
            </a:r>
            <a:r>
              <a:rPr lang="el-GR" sz="2900" dirty="0">
                <a:latin typeface="Arial"/>
                <a:cs typeface="Arial"/>
              </a:rPr>
              <a:t>, </a:t>
            </a:r>
            <a:r>
              <a:rPr lang="el-GR" sz="2900" dirty="0" err="1">
                <a:latin typeface="Arial"/>
                <a:cs typeface="Arial"/>
              </a:rPr>
              <a:t>έπαινος</a:t>
            </a:r>
            <a:r>
              <a:rPr lang="el-GR" sz="2900" dirty="0">
                <a:latin typeface="Arial"/>
                <a:cs typeface="Arial"/>
              </a:rPr>
              <a:t> και </a:t>
            </a:r>
            <a:r>
              <a:rPr lang="el-GR" sz="2900" dirty="0" err="1">
                <a:latin typeface="Arial"/>
                <a:cs typeface="Arial"/>
              </a:rPr>
              <a:t>επιβράβευση</a:t>
            </a:r>
            <a:r>
              <a:rPr lang="el-GR" sz="2900" dirty="0">
                <a:latin typeface="Arial"/>
                <a:cs typeface="Arial"/>
              </a:rPr>
              <a:t> της </a:t>
            </a:r>
            <a:r>
              <a:rPr lang="el-GR" sz="2900" dirty="0" err="1">
                <a:latin typeface="Arial"/>
                <a:cs typeface="Arial"/>
              </a:rPr>
              <a:t>επιθυμητής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συμπεριφοράς</a:t>
            </a:r>
            <a:r>
              <a:rPr lang="el-GR" sz="2900" dirty="0">
                <a:latin typeface="Arial"/>
                <a:cs typeface="Arial"/>
              </a:rPr>
              <a:t>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3. </a:t>
            </a:r>
            <a:r>
              <a:rPr lang="el-GR" sz="2900" dirty="0" err="1">
                <a:latin typeface="Arial"/>
                <a:cs typeface="Arial"/>
              </a:rPr>
              <a:t>Αποδοχη</a:t>
            </a:r>
            <a:r>
              <a:rPr lang="el-GR" sz="2900" dirty="0">
                <a:latin typeface="Arial"/>
                <a:cs typeface="Arial"/>
              </a:rPr>
              <a:t>́ της </a:t>
            </a:r>
            <a:r>
              <a:rPr lang="el-GR" sz="2900" dirty="0" err="1">
                <a:latin typeface="Arial"/>
                <a:cs typeface="Arial"/>
              </a:rPr>
              <a:t>διαφορετικότητας</a:t>
            </a:r>
            <a:r>
              <a:rPr lang="el-GR" sz="2900" dirty="0">
                <a:latin typeface="Arial"/>
                <a:cs typeface="Arial"/>
              </a:rPr>
              <a:t>, </a:t>
            </a:r>
            <a:r>
              <a:rPr lang="el-GR" sz="2900" dirty="0" err="1">
                <a:latin typeface="Arial"/>
                <a:cs typeface="Arial"/>
              </a:rPr>
              <a:t>αποφυγη</a:t>
            </a:r>
            <a:r>
              <a:rPr lang="el-GR" sz="2900" dirty="0">
                <a:latin typeface="Arial"/>
                <a:cs typeface="Arial"/>
              </a:rPr>
              <a:t>́ </a:t>
            </a:r>
            <a:r>
              <a:rPr lang="el-GR" sz="2900" dirty="0" err="1">
                <a:latin typeface="Arial"/>
                <a:cs typeface="Arial"/>
              </a:rPr>
              <a:t>απόρριψης</a:t>
            </a:r>
            <a:r>
              <a:rPr lang="el-GR" sz="2900" dirty="0">
                <a:latin typeface="Arial"/>
                <a:cs typeface="Arial"/>
              </a:rPr>
              <a:t>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4. </a:t>
            </a:r>
            <a:r>
              <a:rPr lang="el-GR" sz="2900" dirty="0" err="1">
                <a:latin typeface="Arial"/>
                <a:cs typeface="Arial"/>
              </a:rPr>
              <a:t>Ικανότητες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εκπαιδευτικου</a:t>
            </a:r>
            <a:r>
              <a:rPr lang="el-GR" sz="2900" dirty="0">
                <a:latin typeface="Arial"/>
                <a:cs typeface="Arial"/>
              </a:rPr>
              <a:t>́ στο </a:t>
            </a:r>
            <a:r>
              <a:rPr lang="el-GR" sz="2900" dirty="0" err="1">
                <a:latin typeface="Arial"/>
                <a:cs typeface="Arial"/>
              </a:rPr>
              <a:t>χειρισμο</a:t>
            </a:r>
            <a:r>
              <a:rPr lang="el-GR" sz="2900" dirty="0">
                <a:latin typeface="Arial"/>
                <a:cs typeface="Arial"/>
              </a:rPr>
              <a:t>́ της </a:t>
            </a:r>
            <a:r>
              <a:rPr lang="el-GR" sz="2900" dirty="0" err="1">
                <a:latin typeface="Arial"/>
                <a:cs typeface="Arial"/>
              </a:rPr>
              <a:t>τάξης</a:t>
            </a:r>
            <a:r>
              <a:rPr lang="el-GR" sz="2900" dirty="0">
                <a:latin typeface="Arial"/>
                <a:cs typeface="Arial"/>
              </a:rPr>
              <a:t>, </a:t>
            </a:r>
            <a:r>
              <a:rPr lang="el-GR" sz="2900" dirty="0" err="1">
                <a:latin typeface="Arial"/>
                <a:cs typeface="Arial"/>
              </a:rPr>
              <a:t>χωρίς</a:t>
            </a:r>
            <a:r>
              <a:rPr lang="el-GR" sz="2900" dirty="0">
                <a:latin typeface="Arial"/>
                <a:cs typeface="Arial"/>
              </a:rPr>
              <a:t> να </a:t>
            </a:r>
            <a:r>
              <a:rPr lang="el-GR" sz="2900" dirty="0" err="1">
                <a:latin typeface="Arial"/>
                <a:cs typeface="Arial"/>
              </a:rPr>
              <a:t>καταφεύγει</a:t>
            </a:r>
            <a:r>
              <a:rPr lang="el-GR" sz="2900" dirty="0">
                <a:latin typeface="Arial"/>
                <a:cs typeface="Arial"/>
              </a:rPr>
              <a:t> σε </a:t>
            </a:r>
            <a:r>
              <a:rPr lang="el-GR" sz="2900" dirty="0" err="1">
                <a:latin typeface="Arial"/>
                <a:cs typeface="Arial"/>
              </a:rPr>
              <a:t>φωνές</a:t>
            </a:r>
            <a:r>
              <a:rPr lang="el-GR" sz="2900" dirty="0">
                <a:latin typeface="Arial"/>
                <a:cs typeface="Arial"/>
              </a:rPr>
              <a:t>, </a:t>
            </a:r>
            <a:r>
              <a:rPr lang="el-GR" sz="2900" dirty="0" err="1">
                <a:latin typeface="Arial"/>
                <a:cs typeface="Arial"/>
              </a:rPr>
              <a:t>επιβολη</a:t>
            </a:r>
            <a:r>
              <a:rPr lang="el-GR" sz="2900" dirty="0">
                <a:latin typeface="Arial"/>
                <a:cs typeface="Arial"/>
              </a:rPr>
              <a:t>́ </a:t>
            </a:r>
            <a:r>
              <a:rPr lang="el-GR" sz="2900" dirty="0" err="1">
                <a:latin typeface="Arial"/>
                <a:cs typeface="Arial"/>
              </a:rPr>
              <a:t>ακραίων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ποινών</a:t>
            </a:r>
            <a:r>
              <a:rPr lang="el-GR" sz="2900" dirty="0">
                <a:latin typeface="Arial"/>
                <a:cs typeface="Arial"/>
              </a:rPr>
              <a:t> ή </a:t>
            </a:r>
            <a:r>
              <a:rPr lang="el-GR" sz="2900" dirty="0" err="1">
                <a:latin typeface="Arial"/>
                <a:cs typeface="Arial"/>
              </a:rPr>
              <a:t>εκφοβισμο</a:t>
            </a:r>
            <a:r>
              <a:rPr lang="el-GR" sz="2900" dirty="0">
                <a:latin typeface="Arial"/>
                <a:cs typeface="Arial"/>
              </a:rPr>
              <a:t>́.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5.  </a:t>
            </a:r>
            <a:r>
              <a:rPr lang="el-GR" sz="2900" dirty="0" err="1">
                <a:latin typeface="Arial"/>
                <a:cs typeface="Arial"/>
              </a:rPr>
              <a:t>εκφοβισμός</a:t>
            </a:r>
            <a:r>
              <a:rPr lang="el-GR" sz="2900" dirty="0">
                <a:latin typeface="Arial"/>
                <a:cs typeface="Arial"/>
              </a:rPr>
              <a:t>, οι </a:t>
            </a:r>
            <a:r>
              <a:rPr lang="el-GR" sz="2900" dirty="0" err="1">
                <a:latin typeface="Arial"/>
                <a:cs typeface="Arial"/>
              </a:rPr>
              <a:t>προειδοποιήσεις</a:t>
            </a:r>
            <a:r>
              <a:rPr lang="el-GR" sz="2900" dirty="0">
                <a:latin typeface="Arial"/>
                <a:cs typeface="Arial"/>
              </a:rPr>
              <a:t>, οι </a:t>
            </a:r>
            <a:r>
              <a:rPr lang="el-GR" sz="2900" dirty="0" err="1">
                <a:latin typeface="Arial"/>
                <a:cs typeface="Arial"/>
              </a:rPr>
              <a:t>επιπλήξεις</a:t>
            </a:r>
            <a:r>
              <a:rPr lang="el-GR" sz="2900" dirty="0">
                <a:latin typeface="Arial"/>
                <a:cs typeface="Arial"/>
              </a:rPr>
              <a:t>, οι </a:t>
            </a:r>
            <a:r>
              <a:rPr lang="el-GR" sz="2900" dirty="0" err="1">
                <a:latin typeface="Arial"/>
                <a:cs typeface="Arial"/>
              </a:rPr>
              <a:t>αποπομπές</a:t>
            </a:r>
            <a:r>
              <a:rPr lang="el-GR" sz="2900" dirty="0">
                <a:latin typeface="Arial"/>
                <a:cs typeface="Arial"/>
              </a:rPr>
              <a:t> και </a:t>
            </a:r>
            <a:r>
              <a:rPr lang="el-GR" sz="2900" dirty="0" err="1">
                <a:latin typeface="Arial"/>
                <a:cs typeface="Arial"/>
              </a:rPr>
              <a:t>παραπομπές</a:t>
            </a:r>
            <a:r>
              <a:rPr lang="el-GR" sz="2900" dirty="0">
                <a:latin typeface="Arial"/>
                <a:cs typeface="Arial"/>
              </a:rPr>
              <a:t> στη </a:t>
            </a:r>
            <a:r>
              <a:rPr lang="el-GR" sz="2900" dirty="0" err="1">
                <a:latin typeface="Arial"/>
                <a:cs typeface="Arial"/>
              </a:rPr>
              <a:t>διεύθυνση</a:t>
            </a:r>
            <a:r>
              <a:rPr lang="el-GR" sz="2900" dirty="0">
                <a:latin typeface="Arial"/>
                <a:cs typeface="Arial"/>
              </a:rPr>
              <a:t> του </a:t>
            </a:r>
            <a:r>
              <a:rPr lang="el-GR" sz="2900" dirty="0" err="1">
                <a:latin typeface="Arial"/>
                <a:cs typeface="Arial"/>
              </a:rPr>
              <a:t>σχολείου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είναι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αρνητικές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στρατηγικές</a:t>
            </a:r>
            <a:r>
              <a:rPr lang="el-GR" sz="2900" dirty="0">
                <a:latin typeface="Arial"/>
                <a:cs typeface="Arial"/>
              </a:rPr>
              <a:t>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6. </a:t>
            </a:r>
            <a:r>
              <a:rPr lang="el-GR" sz="2900" dirty="0" err="1">
                <a:latin typeface="Arial"/>
                <a:cs typeface="Arial"/>
              </a:rPr>
              <a:t>Συνεργασία</a:t>
            </a:r>
            <a:r>
              <a:rPr lang="el-GR" sz="2900" dirty="0">
                <a:latin typeface="Arial"/>
                <a:cs typeface="Arial"/>
              </a:rPr>
              <a:t> και </a:t>
            </a:r>
            <a:r>
              <a:rPr lang="el-GR" sz="2900" dirty="0" err="1">
                <a:latin typeface="Arial"/>
                <a:cs typeface="Arial"/>
              </a:rPr>
              <a:t>συνεχής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επαφη</a:t>
            </a:r>
            <a:r>
              <a:rPr lang="el-GR" sz="2900" dirty="0">
                <a:latin typeface="Arial"/>
                <a:cs typeface="Arial"/>
              </a:rPr>
              <a:t>́ με την </a:t>
            </a:r>
            <a:r>
              <a:rPr lang="el-GR" sz="2900" dirty="0" err="1">
                <a:latin typeface="Arial"/>
                <a:cs typeface="Arial"/>
              </a:rPr>
              <a:t>οικογένεια</a:t>
            </a:r>
            <a:r>
              <a:rPr lang="el-GR" sz="2900" dirty="0">
                <a:latin typeface="Arial"/>
                <a:cs typeface="Arial"/>
              </a:rPr>
              <a:t>. </a:t>
            </a:r>
          </a:p>
          <a:p>
            <a:r>
              <a:rPr lang="el-GR" sz="2900" dirty="0">
                <a:latin typeface="Arial"/>
                <a:cs typeface="Arial"/>
              </a:rPr>
              <a:t>7. </a:t>
            </a:r>
            <a:r>
              <a:rPr lang="el-GR" sz="2900" dirty="0" err="1">
                <a:latin typeface="Arial"/>
                <a:cs typeface="Arial"/>
              </a:rPr>
              <a:t>Ανάθεση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υπευθυνοτήτων</a:t>
            </a:r>
            <a:r>
              <a:rPr lang="el-GR" sz="2900" dirty="0">
                <a:latin typeface="Arial"/>
                <a:cs typeface="Arial"/>
              </a:rPr>
              <a:t> στον </a:t>
            </a:r>
            <a:r>
              <a:rPr lang="el-GR" sz="2900" dirty="0" err="1">
                <a:latin typeface="Arial"/>
                <a:cs typeface="Arial"/>
              </a:rPr>
              <a:t>μαθητη</a:t>
            </a:r>
            <a:r>
              <a:rPr lang="el-GR" sz="2900" dirty="0">
                <a:latin typeface="Arial"/>
                <a:cs typeface="Arial"/>
              </a:rPr>
              <a:t>́.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8. </a:t>
            </a:r>
            <a:r>
              <a:rPr lang="el-GR" sz="2900" dirty="0" err="1">
                <a:latin typeface="Arial"/>
                <a:cs typeface="Arial"/>
              </a:rPr>
              <a:t>Υπόδυση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ρόλων</a:t>
            </a:r>
            <a:r>
              <a:rPr lang="el-GR" sz="2900" dirty="0">
                <a:latin typeface="Arial"/>
                <a:cs typeface="Arial"/>
              </a:rPr>
              <a:t> και </a:t>
            </a:r>
            <a:r>
              <a:rPr lang="el-GR" sz="2900" dirty="0" err="1">
                <a:latin typeface="Arial"/>
                <a:cs typeface="Arial"/>
              </a:rPr>
              <a:t>αναπλαισίωση</a:t>
            </a:r>
            <a:r>
              <a:rPr lang="el-GR" sz="2900" dirty="0">
                <a:latin typeface="Arial"/>
                <a:cs typeface="Arial"/>
              </a:rPr>
              <a:t> της </a:t>
            </a:r>
            <a:r>
              <a:rPr lang="el-GR" sz="2900" dirty="0" err="1">
                <a:latin typeface="Arial"/>
                <a:cs typeface="Arial"/>
              </a:rPr>
              <a:t>πραγματικότητας</a:t>
            </a:r>
            <a:r>
              <a:rPr lang="el-GR" sz="2900" dirty="0">
                <a:latin typeface="Arial"/>
                <a:cs typeface="Arial"/>
              </a:rPr>
              <a:t> με </a:t>
            </a:r>
            <a:r>
              <a:rPr lang="el-GR" sz="2900" dirty="0" err="1">
                <a:latin typeface="Arial"/>
                <a:cs typeface="Arial"/>
              </a:rPr>
              <a:t>αισιόδοξη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προσέγγιση</a:t>
            </a:r>
            <a:r>
              <a:rPr lang="el-GR" sz="2900" dirty="0">
                <a:latin typeface="Arial"/>
                <a:cs typeface="Arial"/>
              </a:rPr>
              <a:t>. </a:t>
            </a:r>
            <a:endParaRPr lang="el-GR" sz="2900" dirty="0">
              <a:effectLst/>
              <a:latin typeface="Arial"/>
              <a:cs typeface="Arial"/>
            </a:endParaRPr>
          </a:p>
          <a:p>
            <a:r>
              <a:rPr lang="el-GR" sz="2900" dirty="0">
                <a:latin typeface="Arial"/>
                <a:cs typeface="Arial"/>
              </a:rPr>
              <a:t>9. </a:t>
            </a:r>
            <a:r>
              <a:rPr lang="el-GR" sz="2900" dirty="0" err="1">
                <a:latin typeface="Arial"/>
                <a:cs typeface="Arial"/>
              </a:rPr>
              <a:t>Υπογραφη</a:t>
            </a:r>
            <a:r>
              <a:rPr lang="el-GR" sz="2900" dirty="0">
                <a:latin typeface="Arial"/>
                <a:cs typeface="Arial"/>
              </a:rPr>
              <a:t>́ «</a:t>
            </a:r>
            <a:r>
              <a:rPr lang="el-GR" sz="2900" dirty="0" err="1">
                <a:latin typeface="Arial"/>
                <a:cs typeface="Arial"/>
              </a:rPr>
              <a:t>συμφωνίας</a:t>
            </a:r>
            <a:r>
              <a:rPr lang="el-GR" sz="2900" dirty="0">
                <a:latin typeface="Arial"/>
                <a:cs typeface="Arial"/>
              </a:rPr>
              <a:t>» για </a:t>
            </a:r>
            <a:r>
              <a:rPr lang="el-GR" sz="2900" dirty="0" err="1">
                <a:latin typeface="Arial"/>
                <a:cs typeface="Arial"/>
              </a:rPr>
              <a:t>κάποιες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επιθυμητές</a:t>
            </a:r>
            <a:r>
              <a:rPr lang="el-GR" sz="2900" dirty="0">
                <a:latin typeface="Arial"/>
                <a:cs typeface="Arial"/>
              </a:rPr>
              <a:t> </a:t>
            </a:r>
            <a:r>
              <a:rPr lang="el-GR" sz="2900" dirty="0" err="1">
                <a:latin typeface="Arial"/>
                <a:cs typeface="Arial"/>
              </a:rPr>
              <a:t>συμπεριφορές</a:t>
            </a:r>
            <a:r>
              <a:rPr lang="el-GR" sz="2900" dirty="0">
                <a:latin typeface="Arial"/>
                <a:cs typeface="Arial"/>
              </a:rPr>
              <a:t>. </a:t>
            </a:r>
            <a:endParaRPr lang="el-GR" sz="2900" dirty="0">
              <a:effectLst/>
              <a:latin typeface="Arial"/>
              <a:cs typeface="Arial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554743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8DBA8-A6CF-D840-A67B-839E137E7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9537"/>
          </a:xfrm>
        </p:spPr>
        <p:txBody>
          <a:bodyPr>
            <a:normAutofit fontScale="90000"/>
          </a:bodyPr>
          <a:lstStyle/>
          <a:p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Επικοινωνιακη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́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ικανότητα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 για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δημιουργία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θετικου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́ </a:t>
            </a:r>
            <a:r>
              <a:rPr lang="el-GR" sz="3100" b="1" dirty="0" err="1">
                <a:solidFill>
                  <a:srgbClr val="C00000"/>
                </a:solidFill>
                <a:latin typeface="Arial"/>
                <a:cs typeface="Arial"/>
              </a:rPr>
              <a:t>κλίματος</a:t>
            </a:r>
            <a:r>
              <a:rPr lang="el-GR" sz="31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br>
              <a:rPr lang="el-GR" dirty="0">
                <a:effectLst/>
                <a:latin typeface="Arial"/>
                <a:cs typeface="Arial"/>
              </a:rPr>
            </a:br>
            <a:endParaRPr lang="x-none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7DB84-3D9E-0441-A606-F4A4EE97E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>
                <a:latin typeface="Arial"/>
                <a:cs typeface="Arial"/>
              </a:rPr>
              <a:t>Στρατηγικές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λεκτικής</a:t>
            </a:r>
            <a:r>
              <a:rPr lang="el-GR" sz="2400" dirty="0">
                <a:latin typeface="Arial"/>
                <a:cs typeface="Arial"/>
              </a:rPr>
              <a:t> και </a:t>
            </a:r>
            <a:r>
              <a:rPr lang="el-GR" sz="2400" dirty="0" err="1">
                <a:latin typeface="Arial"/>
                <a:cs typeface="Arial"/>
              </a:rPr>
              <a:t>εξωλεκτικής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επικοινωνίας</a:t>
            </a:r>
            <a:br>
              <a:rPr lang="el-GR" sz="2400" dirty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>– ν’ </a:t>
            </a:r>
            <a:r>
              <a:rPr lang="el-GR" sz="2400" dirty="0" err="1">
                <a:latin typeface="Arial"/>
                <a:cs typeface="Arial"/>
              </a:rPr>
              <a:t>ακούμε</a:t>
            </a:r>
            <a:r>
              <a:rPr lang="el-GR" sz="2400" dirty="0">
                <a:latin typeface="Arial"/>
                <a:cs typeface="Arial"/>
              </a:rPr>
              <a:t> τους </a:t>
            </a:r>
            <a:r>
              <a:rPr lang="el-GR" sz="2400" dirty="0" err="1">
                <a:latin typeface="Arial"/>
                <a:cs typeface="Arial"/>
              </a:rPr>
              <a:t>μαθητές</a:t>
            </a:r>
            <a:br>
              <a:rPr lang="el-GR" sz="2400" dirty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>– να </a:t>
            </a:r>
            <a:r>
              <a:rPr lang="el-GR" sz="2400" dirty="0" err="1">
                <a:latin typeface="Arial"/>
                <a:cs typeface="Arial"/>
              </a:rPr>
              <a:t>είμαστε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προσιτοι</a:t>
            </a:r>
            <a:r>
              <a:rPr lang="el-GR" sz="2400" dirty="0">
                <a:latin typeface="Arial"/>
                <a:cs typeface="Arial"/>
              </a:rPr>
              <a:t>́ </a:t>
            </a:r>
            <a:endParaRPr lang="el-GR" sz="2400" dirty="0">
              <a:effectLst/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– να </a:t>
            </a:r>
            <a:r>
              <a:rPr lang="el-GR" sz="2400" dirty="0" err="1">
                <a:latin typeface="Arial"/>
                <a:cs typeface="Arial"/>
              </a:rPr>
              <a:t>δημιουργούμε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ευχάριστη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ατμόσφαιρα</a:t>
            </a:r>
            <a:br>
              <a:rPr lang="el-GR" sz="2400" dirty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>– να </a:t>
            </a:r>
            <a:r>
              <a:rPr lang="el-GR" sz="2400" dirty="0" err="1">
                <a:latin typeface="Arial"/>
                <a:cs typeface="Arial"/>
              </a:rPr>
              <a:t>υποβάλλουμε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σωστές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ερωτήσεις</a:t>
            </a:r>
            <a:br>
              <a:rPr lang="el-GR" sz="2400" dirty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>– να </a:t>
            </a:r>
            <a:r>
              <a:rPr lang="el-GR" sz="2400" dirty="0" err="1">
                <a:latin typeface="Arial"/>
                <a:cs typeface="Arial"/>
              </a:rPr>
              <a:t>χρησιμοποιούμε</a:t>
            </a:r>
            <a:r>
              <a:rPr lang="el-GR" sz="2400" dirty="0">
                <a:latin typeface="Arial"/>
                <a:cs typeface="Arial"/>
              </a:rPr>
              <a:t> τη </a:t>
            </a:r>
            <a:r>
              <a:rPr lang="el-GR" sz="2400" dirty="0" err="1">
                <a:latin typeface="Arial"/>
                <a:cs typeface="Arial"/>
              </a:rPr>
              <a:t>γλώσσα</a:t>
            </a:r>
            <a:r>
              <a:rPr lang="el-GR" sz="2400" dirty="0">
                <a:latin typeface="Arial"/>
                <a:cs typeface="Arial"/>
              </a:rPr>
              <a:t> του </a:t>
            </a:r>
            <a:r>
              <a:rPr lang="el-GR" sz="2400" dirty="0" err="1">
                <a:latin typeface="Arial"/>
                <a:cs typeface="Arial"/>
              </a:rPr>
              <a:t>σώματος</a:t>
            </a:r>
            <a:r>
              <a:rPr lang="el-GR" sz="2400" dirty="0">
                <a:latin typeface="Arial"/>
                <a:cs typeface="Arial"/>
              </a:rPr>
              <a:t> – να </a:t>
            </a:r>
            <a:r>
              <a:rPr lang="el-GR" sz="2400" dirty="0" err="1">
                <a:latin typeface="Arial"/>
                <a:cs typeface="Arial"/>
              </a:rPr>
              <a:t>χρησιμοποιούμε</a:t>
            </a:r>
            <a:r>
              <a:rPr lang="el-GR" sz="2400" dirty="0">
                <a:latin typeface="Arial"/>
                <a:cs typeface="Arial"/>
              </a:rPr>
              <a:t> την </a:t>
            </a:r>
            <a:r>
              <a:rPr lang="el-GR" sz="2400" dirty="0" err="1">
                <a:latin typeface="Arial"/>
                <a:cs typeface="Arial"/>
              </a:rPr>
              <a:t>ενσυναίσθηση</a:t>
            </a:r>
            <a:br>
              <a:rPr lang="el-GR" sz="2400" dirty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>– να </a:t>
            </a:r>
            <a:r>
              <a:rPr lang="el-GR" sz="2400" dirty="0" err="1">
                <a:latin typeface="Arial"/>
                <a:cs typeface="Arial"/>
              </a:rPr>
              <a:t>έχουμε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οπτικη</a:t>
            </a:r>
            <a:r>
              <a:rPr lang="el-GR" sz="2400" dirty="0">
                <a:latin typeface="Arial"/>
                <a:cs typeface="Arial"/>
              </a:rPr>
              <a:t>́ </a:t>
            </a:r>
            <a:r>
              <a:rPr lang="el-GR" sz="2400" dirty="0" err="1">
                <a:latin typeface="Arial"/>
                <a:cs typeface="Arial"/>
              </a:rPr>
              <a:t>επαφη</a:t>
            </a:r>
            <a:r>
              <a:rPr lang="el-GR" sz="2400" dirty="0">
                <a:latin typeface="Arial"/>
                <a:cs typeface="Arial"/>
              </a:rPr>
              <a:t>́ </a:t>
            </a:r>
            <a:endParaRPr lang="el-GR" sz="2400" dirty="0">
              <a:effectLst/>
              <a:latin typeface="Arial"/>
              <a:cs typeface="Arial"/>
            </a:endParaRPr>
          </a:p>
          <a:p>
            <a:endParaRPr lang="x-none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413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9C2C76E-ECDB-134A-8E7C-C10E74313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17" y="2870200"/>
            <a:ext cx="3028830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pic>
        <p:nvPicPr>
          <p:cNvPr id="5121" name="Picture 2" descr="Pin by mairy kt on αστεια in 2020 | Funny memes, Funny, Humor">
            <a:extLst>
              <a:ext uri="{FF2B5EF4-FFF2-40B4-BE49-F238E27FC236}">
                <a16:creationId xmlns:a16="http://schemas.microsoft.com/office/drawing/2014/main" id="{24B44669-CBE7-9041-868E-F8DC23836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00" y="1460500"/>
            <a:ext cx="5016500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222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>
            <a:extLst>
              <a:ext uri="{FF2B5EF4-FFF2-40B4-BE49-F238E27FC236}">
                <a16:creationId xmlns:a16="http://schemas.microsoft.com/office/drawing/2014/main" id="{05C76EF6-3F10-8F4A-A79A-51E1E226C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450850"/>
            <a:ext cx="6778625" cy="966788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 anchor="b"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x-none" sz="2800">
                <a:solidFill>
                  <a:schemeClr val="tx2"/>
                </a:solidFill>
                <a:latin typeface="Arial" panose="020B0604020202020204" pitchFamily="34" charset="0"/>
              </a:rPr>
              <a:t>Ατομική δραστηριότητα</a:t>
            </a:r>
            <a:endParaRPr lang="en-CA" altLang="x-none" sz="4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A40EAF97-02C3-F044-A447-EB4D6B5EA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3" y="1989139"/>
            <a:ext cx="6767512" cy="4052887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marL="338138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1. </a:t>
            </a:r>
            <a:r>
              <a:rPr lang="en-CA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Πειθαρχία ή όχι</a:t>
            </a:r>
            <a:r>
              <a:rPr lang="el-GR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;</a:t>
            </a:r>
            <a:endParaRPr lang="en-CA" altLang="x-none" sz="24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38138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2. </a:t>
            </a:r>
            <a:r>
              <a:rPr lang="en-CA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Τιμωρία ή όχι</a:t>
            </a:r>
            <a:r>
              <a:rPr lang="el-GR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;</a:t>
            </a:r>
            <a:endParaRPr lang="en-CA" altLang="x-none" sz="24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38138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3. </a:t>
            </a:r>
            <a:r>
              <a:rPr lang="en-CA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«Οικειότητα» με το μαθητή ή όχι</a:t>
            </a:r>
            <a:r>
              <a:rPr lang="el-GR" altLang="x-none" sz="2400">
                <a:solidFill>
                  <a:srgbClr val="FF0000"/>
                </a:solidFill>
                <a:latin typeface="Arial" panose="020B0604020202020204" pitchFamily="34" charset="0"/>
              </a:rPr>
              <a:t>;</a:t>
            </a:r>
          </a:p>
          <a:p>
            <a:pPr marL="338138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l-GR" altLang="x-none" sz="2400">
              <a:latin typeface="Arial" panose="020B0604020202020204" pitchFamily="34" charset="0"/>
            </a:endParaRPr>
          </a:p>
          <a:p>
            <a:pPr marL="338138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000">
                <a:latin typeface="Arial" panose="020B0604020202020204" pitchFamily="34" charset="0"/>
              </a:rPr>
              <a:t>Σε μισ</a:t>
            </a:r>
            <a:r>
              <a:rPr lang="en-CA" altLang="x-none" sz="2000">
                <a:latin typeface="Arial" panose="020B0604020202020204" pitchFamily="34" charset="0"/>
              </a:rPr>
              <a:t>ή</a:t>
            </a:r>
            <a:r>
              <a:rPr lang="el-GR" altLang="x-none" sz="2000">
                <a:latin typeface="Arial" panose="020B0604020202020204" pitchFamily="34" charset="0"/>
              </a:rPr>
              <a:t> σελίδα για το κάθε ένα, προσπαθήστε να απαντήσετε όσο πιο στοχευμένα μπορείτε στα τρία αυτά  διλήμματα. Η εργασία αυτή θα αποτελέσει μέρος του υλικού και θα συμπεριληφθεί στο πορτφόλιο που θα παραδώσετε αργότερα. </a:t>
            </a:r>
            <a:endParaRPr lang="en-CA" altLang="x-none" sz="2000">
              <a:latin typeface="Arial" panose="020B0604020202020204" pitchFamily="34" charset="0"/>
            </a:endParaRPr>
          </a:p>
          <a:p>
            <a:pPr marL="338138" indent="-338138">
              <a:spcBef>
                <a:spcPts val="8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CA" altLang="x-none" sz="2400">
              <a:latin typeface="Arial" panose="020B0604020202020204" pitchFamily="34" charset="0"/>
            </a:endParaRPr>
          </a:p>
          <a:p>
            <a:pPr marL="338138" indent="-338138">
              <a:spcBef>
                <a:spcPts val="8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CA" altLang="x-none" sz="320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DB4D2-727A-D641-905B-690C2B5E734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3706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6555797-4E0B-3C4E-A8D2-875CE82AF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42328" y="3149600"/>
            <a:ext cx="3013307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pic>
        <p:nvPicPr>
          <p:cNvPr id="7169" name="Picture 3" descr="Αστεία ανέκδοτα και ατάκες | Teacher humor, School humor, Language jokes">
            <a:extLst>
              <a:ext uri="{FF2B5EF4-FFF2-40B4-BE49-F238E27FC236}">
                <a16:creationId xmlns:a16="http://schemas.microsoft.com/office/drawing/2014/main" id="{6F17DE28-674A-3948-8C6D-3734EED66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52500"/>
            <a:ext cx="7721600" cy="48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41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68599F8F-D092-6540-8FAF-3B2DCF5FB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0012" y="1303339"/>
            <a:ext cx="7812087" cy="4251325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 anchor="b"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  <a:t>Μέσα στη σχολική τάξη διαχειριζόμαστε</a:t>
            </a:r>
            <a:br>
              <a:rPr lang="el-GR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  <a:t>καταστάσεις</a:t>
            </a:r>
            <a:b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</a:br>
            <a: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  <a:t>ανάγκες</a:t>
            </a:r>
            <a:b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</a:br>
            <a: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  <a:t>συναισθήματα</a:t>
            </a:r>
            <a:b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</a:br>
            <a: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  <a:t>βιώματα</a:t>
            </a:r>
            <a:b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</a:br>
            <a: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  <a:t>στάσεις</a:t>
            </a:r>
            <a:b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</a:br>
            <a:r>
              <a:rPr lang="el-GR" altLang="x-none" sz="3200" dirty="0">
                <a:solidFill>
                  <a:srgbClr val="BBB53B"/>
                </a:solidFill>
                <a:latin typeface="Arial" panose="020B0604020202020204" pitchFamily="34" charset="0"/>
              </a:rPr>
              <a:t>απόψεις, γνώμες</a:t>
            </a:r>
          </a:p>
        </p:txBody>
      </p:sp>
    </p:spTree>
    <p:extLst>
      <p:ext uri="{BB962C8B-B14F-4D97-AF65-F5344CB8AC3E}">
        <p14:creationId xmlns:p14="http://schemas.microsoft.com/office/powerpoint/2010/main" val="51809706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73790EE-A803-C844-959B-9113F6D30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1" y="765175"/>
            <a:ext cx="8020049" cy="4967288"/>
          </a:xfrm>
        </p:spPr>
        <p:txBody>
          <a:bodyPr vert="horz" lIns="90000" tIns="46800" rIns="90000" bIns="46800" rtlCol="0" anchor="t"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l-GR" altLang="x-none" dirty="0">
                <a:solidFill>
                  <a:schemeClr val="tx2"/>
                </a:solidFill>
                <a:latin typeface="Arial" panose="020B0604020202020204" pitchFamily="34" charset="0"/>
              </a:rPr>
              <a:t>…</a:t>
            </a:r>
            <a:r>
              <a:rPr lang="en-CA" altLang="x-none" dirty="0" err="1">
                <a:solidFill>
                  <a:schemeClr val="tx2"/>
                </a:solidFill>
                <a:latin typeface="Arial" panose="020B0604020202020204" pitchFamily="34" charset="0"/>
              </a:rPr>
              <a:t>δι</a:t>
            </a:r>
            <a:r>
              <a:rPr lang="en-CA" altLang="x-none" dirty="0">
                <a:solidFill>
                  <a:schemeClr val="tx2"/>
                </a:solidFill>
                <a:latin typeface="Arial" panose="020B0604020202020204" pitchFamily="34" charset="0"/>
              </a:rPr>
              <a:t>α</a:t>
            </a:r>
            <a:r>
              <a:rPr lang="en-CA" altLang="x-none" dirty="0" err="1">
                <a:solidFill>
                  <a:schemeClr val="tx2"/>
                </a:solidFill>
                <a:latin typeface="Arial" panose="020B0604020202020204" pitchFamily="34" charset="0"/>
              </a:rPr>
              <a:t>χειριζόμ</a:t>
            </a:r>
            <a:r>
              <a:rPr lang="en-CA" altLang="x-none" dirty="0">
                <a:solidFill>
                  <a:schemeClr val="tx2"/>
                </a:solidFill>
                <a:latin typeface="Arial" panose="020B0604020202020204" pitchFamily="34" charset="0"/>
              </a:rPr>
              <a:t>α</a:t>
            </a:r>
            <a:r>
              <a:rPr lang="en-CA" altLang="x-none" dirty="0" err="1">
                <a:solidFill>
                  <a:schemeClr val="tx2"/>
                </a:solidFill>
                <a:latin typeface="Arial" panose="020B0604020202020204" pitchFamily="34" charset="0"/>
              </a:rPr>
              <a:t>στε</a:t>
            </a:r>
            <a:r>
              <a:rPr lang="en-CA" altLang="x-none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CA" altLang="x-none" dirty="0" err="1">
                <a:solidFill>
                  <a:schemeClr val="tx2"/>
                </a:solidFill>
                <a:latin typeface="Arial" panose="020B0604020202020204" pitchFamily="34" charset="0"/>
              </a:rPr>
              <a:t>ε</a:t>
            </a:r>
            <a:r>
              <a:rPr lang="en-CA" altLang="x-none" dirty="0">
                <a:solidFill>
                  <a:schemeClr val="tx2"/>
                </a:solidFill>
                <a:latin typeface="Arial" panose="020B0604020202020204" pitchFamily="34" charset="0"/>
              </a:rPr>
              <a:t>π</a:t>
            </a:r>
            <a:r>
              <a:rPr lang="en-CA" altLang="x-none" dirty="0" err="1">
                <a:solidFill>
                  <a:schemeClr val="tx2"/>
                </a:solidFill>
                <a:latin typeface="Arial" panose="020B0604020202020204" pitchFamily="34" charset="0"/>
              </a:rPr>
              <a:t>ίσης</a:t>
            </a:r>
            <a:r>
              <a:rPr lang="el-GR" altLang="x-none" dirty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br>
              <a:rPr lang="en-CA" altLang="x-none" dirty="0">
                <a:solidFill>
                  <a:schemeClr val="tx2"/>
                </a:solidFill>
                <a:latin typeface="Arial" panose="020B0604020202020204" pitchFamily="34" charset="0"/>
              </a:rPr>
            </a:br>
            <a:br>
              <a:rPr lang="en-CA" altLang="x-none" dirty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Μέσ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κ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ι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υλικά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διδ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σκ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λί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ς</a:t>
            </a:r>
            <a:b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</a:b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Χώρο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κ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ι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χρόνο</a:t>
            </a:r>
            <a:b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</a:b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Στρ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τηγικές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διδ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σκ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λί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ς</a:t>
            </a:r>
            <a:b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</a:b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Σχέσεις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με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γονείς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κ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ι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συν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δέλφους</a:t>
            </a:r>
            <a:b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</a:b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Το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ίδιο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μ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ς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τον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ε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υτό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 (α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υτοκριτική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, 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υτο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3200" dirty="0" err="1">
                <a:solidFill>
                  <a:srgbClr val="CCCC00"/>
                </a:solidFill>
                <a:latin typeface="Arial" panose="020B0604020202020204" pitchFamily="34" charset="0"/>
              </a:rPr>
              <a:t>ντίληψη</a:t>
            </a:r>
            <a: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  <a:t>)</a:t>
            </a:r>
            <a:b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</a:br>
            <a:br>
              <a:rPr lang="en-CA" altLang="x-none" sz="3200" dirty="0">
                <a:solidFill>
                  <a:srgbClr val="CCCC00"/>
                </a:solidFill>
                <a:latin typeface="Arial" panose="020B0604020202020204" pitchFamily="34" charset="0"/>
              </a:rPr>
            </a:br>
            <a:endParaRPr lang="en-CA" altLang="x-none" sz="3200" dirty="0">
              <a:solidFill>
                <a:srgbClr val="CCCC00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F57E2-20D3-6940-8EC9-61C394421CF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523949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>
            <a:extLst>
              <a:ext uri="{FF2B5EF4-FFF2-40B4-BE49-F238E27FC236}">
                <a16:creationId xmlns:a16="http://schemas.microsoft.com/office/drawing/2014/main" id="{CE954360-9EC5-C440-BBD9-B273DA2C3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0089" y="369888"/>
            <a:ext cx="6573837" cy="971550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 anchor="b"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altLang="x-none" sz="2400" b="1">
                <a:solidFill>
                  <a:srgbClr val="FF9900"/>
                </a:solidFill>
                <a:latin typeface="Arial" panose="020B0604020202020204" pitchFamily="34" charset="0"/>
              </a:rPr>
              <a:t>Ο εκπαιδευτικός πρέπει να θέτει στον εαυτό του τα ακόλουθα ερωτήματα: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F6E0CFD-ACC5-CC40-AB44-5CB6972B31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4" y="1628775"/>
            <a:ext cx="6840537" cy="4248150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marL="338138" indent="-338138">
              <a:spcBef>
                <a:spcPts val="700"/>
              </a:spcBef>
              <a:buClr>
                <a:srgbClr val="E2BC5E"/>
              </a:buClr>
              <a:buSzPct val="114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latin typeface="Arial" panose="020B0604020202020204" pitchFamily="34" charset="0"/>
              </a:rPr>
              <a:t>Βάσει ποιου πλαισίου μπορώ να κατανοήσω τους μαθητές μου (εκτίμηση της τάξης).</a:t>
            </a:r>
          </a:p>
          <a:p>
            <a:pPr marL="338138" indent="-338138">
              <a:spcBef>
                <a:spcPts val="700"/>
              </a:spcBef>
              <a:buClr>
                <a:srgbClr val="E2BC5E"/>
              </a:buClr>
              <a:buSzPct val="114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latin typeface="Arial" panose="020B0604020202020204" pitchFamily="34" charset="0"/>
              </a:rPr>
              <a:t>Πως θα πετύχω μια θετική αλληλεπίδραση με τους μαθητές μου (στοχοθεσία, λειτουργία).</a:t>
            </a:r>
          </a:p>
          <a:p>
            <a:pPr marL="338138" indent="-338138">
              <a:spcBef>
                <a:spcPts val="700"/>
              </a:spcBef>
              <a:buClr>
                <a:srgbClr val="E2BC5E"/>
              </a:buClr>
              <a:buSzPct val="114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latin typeface="Arial" panose="020B0604020202020204" pitchFamily="34" charset="0"/>
              </a:rPr>
              <a:t>Ποιες τεχνικές-μεθόδους θα χρησιμοποιήσω (Παρέμβαση στις διδακτικές πρακτικές)</a:t>
            </a:r>
          </a:p>
          <a:p>
            <a:pPr marL="338138" indent="-338138">
              <a:spcBef>
                <a:spcPts val="700"/>
              </a:spcBef>
              <a:buClr>
                <a:srgbClr val="E2BC5E"/>
              </a:buClr>
              <a:buSzPct val="114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400">
                <a:latin typeface="Arial" panose="020B0604020202020204" pitchFamily="34" charset="0"/>
              </a:rPr>
              <a:t>Τι να βελτιώσω (αυτοαξιολόγηση, αυτοεξέλιξη)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DA623-059C-8545-A8DC-64CEDE970DF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8029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AFD5F256-21A0-F24A-B013-1F48E1D3C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46401" y="822327"/>
            <a:ext cx="6778625" cy="942974"/>
          </a:xfrm>
        </p:spPr>
        <p:txBody>
          <a:bodyPr vert="horz" lIns="90000" tIns="46800" rIns="90000" bIns="46800" rtlCol="0" anchor="b"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Β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σικές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ρχές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της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δι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χείρισης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σχολικής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τάξης</a:t>
            </a:r>
            <a:endParaRPr lang="en-CA" altLang="x-none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AE655A34-B955-574B-A5D9-CCEA19FE93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79600" y="2006602"/>
            <a:ext cx="9410700" cy="4348161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3600" dirty="0">
                <a:solidFill>
                  <a:srgbClr val="FF9900"/>
                </a:solidFill>
                <a:latin typeface="Arial" panose="020B0604020202020204" pitchFamily="34" charset="0"/>
              </a:rPr>
              <a:t>1. 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Οργάνωση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 – 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Προετοιμ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σί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α 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διδ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σκ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λί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ς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 – 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Κ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θορισμός</a:t>
            </a:r>
            <a:r>
              <a:rPr lang="en-CA" altLang="x-none" sz="2400" b="1" dirty="0">
                <a:solidFill>
                  <a:srgbClr val="FF99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FF9900"/>
                </a:solidFill>
                <a:latin typeface="Arial" panose="020B0604020202020204" pitchFamily="34" charset="0"/>
              </a:rPr>
              <a:t>στόχων</a:t>
            </a:r>
            <a:endParaRPr lang="el-GR" altLang="x-none" sz="2400" b="1" dirty="0">
              <a:solidFill>
                <a:srgbClr val="FF9900"/>
              </a:solidFill>
              <a:latin typeface="Arial" panose="020B0604020202020204" pitchFamily="34" charset="0"/>
            </a:endParaRPr>
          </a:p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000" dirty="0" err="1">
                <a:latin typeface="Arial" panose="020B0604020202020204" pitchFamily="34" charset="0"/>
              </a:rPr>
              <a:t>Η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διδ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σκ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λί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είν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μι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δι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δικ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σί</a:t>
            </a:r>
            <a:r>
              <a:rPr lang="en-CA" altLang="x-none" sz="2000" dirty="0">
                <a:latin typeface="Arial" panose="020B0604020202020204" pitchFamily="34" charset="0"/>
              </a:rPr>
              <a:t>α π</a:t>
            </a:r>
            <a:r>
              <a:rPr lang="en-CA" altLang="x-none" sz="2000" dirty="0" err="1">
                <a:latin typeface="Arial" panose="020B0604020202020204" pitchFamily="34" charset="0"/>
              </a:rPr>
              <a:t>ου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είν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απ</a:t>
            </a:r>
            <a:r>
              <a:rPr lang="en-CA" altLang="x-none" sz="2000" dirty="0" err="1">
                <a:latin typeface="Arial" panose="020B0604020202020204" pitchFamily="34" charset="0"/>
              </a:rPr>
              <a:t>οτελεσμ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τική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ότ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ν</a:t>
            </a:r>
            <a:r>
              <a:rPr lang="en-CA" altLang="x-none" sz="2000" dirty="0">
                <a:latin typeface="Arial" panose="020B0604020202020204" pitchFamily="34" charset="0"/>
              </a:rPr>
              <a:t>, </a:t>
            </a:r>
            <a:r>
              <a:rPr lang="en-CA" altLang="x-none" sz="2000" dirty="0" err="1">
                <a:latin typeface="Arial" panose="020B0604020202020204" pitchFamily="34" charset="0"/>
              </a:rPr>
              <a:t>μετ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ξύ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άλλων</a:t>
            </a:r>
            <a:r>
              <a:rPr lang="en-CA" altLang="x-none" sz="2000" dirty="0">
                <a:latin typeface="Arial" panose="020B0604020202020204" pitchFamily="34" charset="0"/>
              </a:rPr>
              <a:t>, </a:t>
            </a:r>
            <a:r>
              <a:rPr lang="en-CA" altLang="x-none" sz="2000" dirty="0" err="1">
                <a:latin typeface="Arial" panose="020B0604020202020204" pitchFamily="34" charset="0"/>
              </a:rPr>
              <a:t>έχει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συγκεκριμένους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στόχους</a:t>
            </a:r>
            <a:r>
              <a:rPr lang="en-CA" altLang="x-none" sz="2000" dirty="0">
                <a:latin typeface="Arial" panose="020B0604020202020204" pitchFamily="34" charset="0"/>
              </a:rPr>
              <a:t>,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λή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οργάνωση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π</a:t>
            </a:r>
            <a:r>
              <a:rPr lang="en-CA" altLang="x-none" sz="2000" dirty="0" err="1">
                <a:latin typeface="Arial" panose="020B0604020202020204" pitchFamily="34" charset="0"/>
              </a:rPr>
              <a:t>ροετοιμ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σί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ότ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ν</a:t>
            </a:r>
            <a:r>
              <a:rPr lang="en-CA" altLang="x-none" sz="2000" dirty="0">
                <a:latin typeface="Arial" panose="020B0604020202020204" pitchFamily="34" charset="0"/>
              </a:rPr>
              <a:t> α</a:t>
            </a:r>
            <a:r>
              <a:rPr lang="en-CA" altLang="x-none" sz="2000" dirty="0" err="1">
                <a:latin typeface="Arial" panose="020B0604020202020204" pitchFamily="34" charset="0"/>
              </a:rPr>
              <a:t>ξιο</a:t>
            </a:r>
            <a:r>
              <a:rPr lang="en-CA" altLang="x-none" sz="2000" dirty="0">
                <a:latin typeface="Arial" panose="020B0604020202020204" pitchFamily="34" charset="0"/>
              </a:rPr>
              <a:t>π</a:t>
            </a:r>
            <a:r>
              <a:rPr lang="en-CA" altLang="x-none" sz="2000" dirty="0" err="1">
                <a:latin typeface="Arial" panose="020B0604020202020204" pitchFamily="34" charset="0"/>
              </a:rPr>
              <a:t>οιεί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στο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μέγιστο</a:t>
            </a:r>
            <a:r>
              <a:rPr lang="en-CA" altLang="x-none" sz="2000" dirty="0">
                <a:latin typeface="Arial" panose="020B0604020202020204" pitchFamily="34" charset="0"/>
              </a:rPr>
              <a:t> βα</a:t>
            </a:r>
            <a:r>
              <a:rPr lang="en-CA" altLang="x-none" sz="2000" dirty="0" err="1">
                <a:latin typeface="Arial" panose="020B0604020202020204" pitchFamily="34" charset="0"/>
              </a:rPr>
              <a:t>θμό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το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δυν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μικό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του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θητή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του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l-GR" altLang="x-none" sz="2000" dirty="0">
                <a:latin typeface="Arial" panose="020B0604020202020204" pitchFamily="34" charset="0"/>
              </a:rPr>
              <a:t>εκπαιδευτικού</a:t>
            </a:r>
            <a:r>
              <a:rPr lang="en-CA" altLang="x-none" sz="2000" dirty="0">
                <a:latin typeface="Arial" panose="020B0604020202020204" pitchFamily="34" charset="0"/>
              </a:rPr>
              <a:t> α</a:t>
            </a:r>
            <a:r>
              <a:rPr lang="en-CA" altLang="x-none" sz="2000" dirty="0" err="1">
                <a:latin typeface="Arial" panose="020B0604020202020204" pitchFamily="34" charset="0"/>
              </a:rPr>
              <a:t>λλά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π</a:t>
            </a:r>
            <a:r>
              <a:rPr lang="en-CA" altLang="x-none" sz="2000" dirty="0" err="1">
                <a:latin typeface="Arial" panose="020B0604020202020204" pitchFamily="34" charset="0"/>
              </a:rPr>
              <a:t>ολλών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άλλων</a:t>
            </a:r>
            <a:r>
              <a:rPr lang="en-CA" altLang="x-none" sz="2000" dirty="0">
                <a:latin typeface="Arial" panose="020B0604020202020204" pitchFamily="34" charset="0"/>
              </a:rPr>
              <a:t> πα</a:t>
            </a:r>
            <a:r>
              <a:rPr lang="en-CA" altLang="x-none" sz="2000" dirty="0" err="1">
                <a:latin typeface="Arial" panose="020B0604020202020204" pitchFamily="34" charset="0"/>
              </a:rPr>
              <a:t>ρ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γόντων</a:t>
            </a:r>
            <a:r>
              <a:rPr lang="en-CA" altLang="x-none" sz="2000" dirty="0">
                <a:latin typeface="Arial" panose="020B0604020202020204" pitchFamily="34" charset="0"/>
              </a:rPr>
              <a:t> π</a:t>
            </a:r>
            <a:r>
              <a:rPr lang="en-CA" altLang="x-none" sz="2000" dirty="0" err="1">
                <a:latin typeface="Arial" panose="020B0604020202020204" pitchFamily="34" charset="0"/>
              </a:rPr>
              <a:t>ου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υ</a:t>
            </a:r>
            <a:r>
              <a:rPr lang="en-CA" altLang="x-none" sz="2000" dirty="0">
                <a:latin typeface="Arial" panose="020B0604020202020204" pitchFamily="34" charset="0"/>
              </a:rPr>
              <a:t>π</a:t>
            </a:r>
            <a:r>
              <a:rPr lang="en-CA" altLang="x-none" sz="2000" dirty="0" err="1">
                <a:latin typeface="Arial" panose="020B0604020202020204" pitchFamily="34" charset="0"/>
              </a:rPr>
              <a:t>άρχουν</a:t>
            </a:r>
            <a:r>
              <a:rPr lang="en-CA" altLang="x-none" sz="2000" dirty="0">
                <a:latin typeface="Arial" panose="020B0604020202020204" pitchFamily="34" charset="0"/>
              </a:rPr>
              <a:t>.</a:t>
            </a:r>
            <a:endParaRPr lang="el-GR" altLang="x-none" sz="2000" dirty="0">
              <a:latin typeface="Arial" panose="020B0604020202020204" pitchFamily="34" charset="0"/>
            </a:endParaRPr>
          </a:p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CA" altLang="x-none" sz="2000" dirty="0" err="1">
                <a:latin typeface="Arial" panose="020B0604020202020204" pitchFamily="34" charset="0"/>
              </a:rPr>
              <a:t>Όσο</a:t>
            </a:r>
            <a:r>
              <a:rPr lang="en-CA" altLang="x-none" sz="2000" dirty="0">
                <a:latin typeface="Arial" panose="020B0604020202020204" pitchFamily="34" charset="0"/>
              </a:rPr>
              <a:t> π</a:t>
            </a:r>
            <a:r>
              <a:rPr lang="en-CA" altLang="x-none" sz="2000" dirty="0" err="1">
                <a:latin typeface="Arial" panose="020B0604020202020204" pitchFamily="34" charset="0"/>
              </a:rPr>
              <a:t>ιο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οργ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νωμένοι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είμ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στε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στη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διδ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σκ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λί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ς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τόσο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λιγότερο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κουρ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ζόμ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στε</a:t>
            </a:r>
            <a:r>
              <a:rPr lang="en-CA" altLang="x-none" sz="2000" dirty="0">
                <a:latin typeface="Arial" panose="020B0604020202020204" pitchFamily="34" charset="0"/>
              </a:rPr>
              <a:t>, </a:t>
            </a:r>
            <a:r>
              <a:rPr lang="en-CA" altLang="x-none" sz="2000" dirty="0" err="1">
                <a:latin typeface="Arial" panose="020B0604020202020204" pitchFamily="34" charset="0"/>
              </a:rPr>
              <a:t>τόσο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λιγότερο</a:t>
            </a:r>
            <a:r>
              <a:rPr lang="en-CA" altLang="x-none" sz="2000" dirty="0">
                <a:latin typeface="Arial" panose="020B0604020202020204" pitchFamily="34" charset="0"/>
              </a:rPr>
              <a:t> «</a:t>
            </a:r>
            <a:r>
              <a:rPr lang="en-CA" altLang="x-none" sz="2000" dirty="0" err="1">
                <a:latin typeface="Arial" panose="020B0604020202020204" pitchFamily="34" charset="0"/>
              </a:rPr>
              <a:t>κουράζουμε</a:t>
            </a:r>
            <a:r>
              <a:rPr lang="en-CA" altLang="x-none" sz="2000" dirty="0">
                <a:latin typeface="Arial" panose="020B0604020202020204" pitchFamily="34" charset="0"/>
              </a:rPr>
              <a:t>» </a:t>
            </a:r>
            <a:r>
              <a:rPr lang="en-CA" altLang="x-none" sz="2000" dirty="0" err="1">
                <a:latin typeface="Arial" panose="020B0604020202020204" pitchFamily="34" charset="0"/>
              </a:rPr>
              <a:t>τους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θητές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ς</a:t>
            </a:r>
            <a:r>
              <a:rPr lang="en-CA" altLang="x-none" sz="2000" dirty="0">
                <a:latin typeface="Arial" panose="020B0604020202020204" pitchFamily="34" charset="0"/>
              </a:rPr>
              <a:t>,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τόσο</a:t>
            </a:r>
            <a:r>
              <a:rPr lang="en-CA" altLang="x-none" sz="2000" dirty="0">
                <a:latin typeface="Arial" panose="020B0604020202020204" pitchFamily="34" charset="0"/>
              </a:rPr>
              <a:t> π</a:t>
            </a:r>
            <a:r>
              <a:rPr lang="en-CA" altLang="x-none" sz="2000" dirty="0" err="1">
                <a:latin typeface="Arial" panose="020B0604020202020204" pitchFamily="34" charset="0"/>
              </a:rPr>
              <a:t>ερισσότερο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δημιουργούμε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έν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σωστό</a:t>
            </a:r>
            <a:r>
              <a:rPr lang="en-CA" altLang="x-none" sz="2000" dirty="0">
                <a:latin typeface="Arial" panose="020B0604020202020204" pitchFamily="34" charset="0"/>
              </a:rPr>
              <a:t> π</a:t>
            </a:r>
            <a:r>
              <a:rPr lang="en-CA" altLang="x-none" sz="2000" dirty="0" err="1">
                <a:latin typeface="Arial" panose="020B0604020202020204" pitchFamily="34" charset="0"/>
              </a:rPr>
              <a:t>ερι</a:t>
            </a:r>
            <a:r>
              <a:rPr lang="en-CA" altLang="x-none" sz="2000" dirty="0">
                <a:latin typeface="Arial" panose="020B0604020202020204" pitchFamily="34" charset="0"/>
              </a:rPr>
              <a:t>β</a:t>
            </a:r>
            <a:r>
              <a:rPr lang="en-CA" altLang="x-none" sz="2000" dirty="0" err="1">
                <a:latin typeface="Arial" panose="020B0604020202020204" pitchFamily="34" charset="0"/>
              </a:rPr>
              <a:t>άλλον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μάθησης</a:t>
            </a:r>
            <a:r>
              <a:rPr lang="en-CA" altLang="x-none" sz="2000" dirty="0">
                <a:latin typeface="Arial" panose="020B0604020202020204" pitchFamily="34" charset="0"/>
              </a:rPr>
              <a:t>, </a:t>
            </a:r>
            <a:r>
              <a:rPr lang="en-CA" altLang="x-none" sz="2000" dirty="0" err="1">
                <a:latin typeface="Arial" panose="020B0604020202020204" pitchFamily="34" charset="0"/>
              </a:rPr>
              <a:t>ικ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νο</a:t>
            </a:r>
            <a:r>
              <a:rPr lang="en-CA" altLang="x-none" sz="2000" dirty="0">
                <a:latin typeface="Arial" panose="020B0604020202020204" pitchFamily="34" charset="0"/>
              </a:rPr>
              <a:t>π</a:t>
            </a:r>
            <a:r>
              <a:rPr lang="en-CA" altLang="x-none" sz="2000" dirty="0" err="1">
                <a:latin typeface="Arial" panose="020B0604020202020204" pitchFamily="34" charset="0"/>
              </a:rPr>
              <a:t>οιητικό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γι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τους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θητές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ς</a:t>
            </a:r>
            <a:r>
              <a:rPr lang="en-CA" altLang="x-none" sz="2000" dirty="0">
                <a:latin typeface="Arial" panose="020B0604020202020204" pitchFamily="34" charset="0"/>
              </a:rPr>
              <a:t> α</a:t>
            </a:r>
            <a:r>
              <a:rPr lang="en-CA" altLang="x-none" sz="2000" dirty="0" err="1">
                <a:latin typeface="Arial" panose="020B0604020202020204" pitchFamily="34" charset="0"/>
              </a:rPr>
              <a:t>λλά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κ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ι</a:t>
            </a:r>
            <a:r>
              <a:rPr lang="en-CA" altLang="x-none" sz="2000" dirty="0">
                <a:latin typeface="Arial" panose="020B0604020202020204" pitchFamily="34" charset="0"/>
              </a:rPr>
              <a:t> </a:t>
            </a:r>
            <a:r>
              <a:rPr lang="en-CA" altLang="x-none" sz="2000" dirty="0" err="1">
                <a:latin typeface="Arial" panose="020B0604020202020204" pitchFamily="34" charset="0"/>
              </a:rPr>
              <a:t>γι</a:t>
            </a:r>
            <a:r>
              <a:rPr lang="en-CA" altLang="x-none" sz="2000" dirty="0">
                <a:latin typeface="Arial" panose="020B0604020202020204" pitchFamily="34" charset="0"/>
              </a:rPr>
              <a:t>α </a:t>
            </a:r>
            <a:r>
              <a:rPr lang="en-CA" altLang="x-none" sz="2000" dirty="0" err="1">
                <a:latin typeface="Arial" panose="020B0604020202020204" pitchFamily="34" charset="0"/>
              </a:rPr>
              <a:t>μ</a:t>
            </a:r>
            <a:r>
              <a:rPr lang="en-CA" altLang="x-none" sz="2000" dirty="0">
                <a:latin typeface="Arial" panose="020B0604020202020204" pitchFamily="34" charset="0"/>
              </a:rPr>
              <a:t>α</a:t>
            </a:r>
            <a:r>
              <a:rPr lang="en-CA" altLang="x-none" sz="2000" dirty="0" err="1">
                <a:latin typeface="Arial" panose="020B0604020202020204" pitchFamily="34" charset="0"/>
              </a:rPr>
              <a:t>ς</a:t>
            </a:r>
            <a:r>
              <a:rPr lang="en-CA" altLang="x-none" sz="2000" dirty="0">
                <a:latin typeface="Arial" panose="020B0604020202020204" pitchFamily="34" charset="0"/>
              </a:rPr>
              <a:t>. </a:t>
            </a:r>
          </a:p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CA" altLang="x-none" sz="2000" dirty="0">
              <a:latin typeface="Arial" panose="020B0604020202020204" pitchFamily="34" charset="0"/>
            </a:endParaRPr>
          </a:p>
          <a:p>
            <a:pPr marL="338138" indent="-338138">
              <a:spcBef>
                <a:spcPts val="900"/>
              </a:spcBef>
              <a:buClr>
                <a:srgbClr val="E2BC5E"/>
              </a:buClr>
              <a:buSzPct val="89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CA" altLang="x-none" sz="2400" b="1" dirty="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CD426-398B-9443-8F5A-F98000A6685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6174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>
            <a:extLst>
              <a:ext uri="{FF2B5EF4-FFF2-40B4-BE49-F238E27FC236}">
                <a16:creationId xmlns:a16="http://schemas.microsoft.com/office/drawing/2014/main" id="{84F45BFF-A3C1-F740-AE47-3AB4F955E5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4212" y="1333500"/>
            <a:ext cx="9031287" cy="4982135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 fontScale="92500"/>
          </a:bodyPr>
          <a:lstStyle/>
          <a:p>
            <a:pPr marL="338138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3200" b="1" dirty="0">
                <a:solidFill>
                  <a:srgbClr val="FF9900"/>
                </a:solidFill>
                <a:latin typeface="Arial" panose="020B0604020202020204" pitchFamily="34" charset="0"/>
              </a:rPr>
              <a:t>2</a:t>
            </a:r>
            <a:r>
              <a:rPr lang="el-GR" altLang="x-none" sz="3200" dirty="0">
                <a:solidFill>
                  <a:srgbClr val="FF9900"/>
                </a:solidFill>
                <a:latin typeface="Arial" panose="020B0604020202020204" pitchFamily="34" charset="0"/>
              </a:rPr>
              <a:t>. </a:t>
            </a:r>
            <a:r>
              <a:rPr lang="el-GR" altLang="x-none" sz="2600" b="1" dirty="0">
                <a:solidFill>
                  <a:srgbClr val="FF9900"/>
                </a:solidFill>
                <a:latin typeface="Arial" panose="020B0604020202020204" pitchFamily="34" charset="0"/>
              </a:rPr>
              <a:t>Το διδακτικό συμβόλαιο</a:t>
            </a:r>
            <a:endParaRPr lang="el-GR" altLang="x-none" sz="2600" dirty="0">
              <a:latin typeface="Arial" panose="020B0604020202020204" pitchFamily="34" charset="0"/>
            </a:endParaRPr>
          </a:p>
          <a:p>
            <a:pPr marL="338138" indent="-338138">
              <a:spcBef>
                <a:spcPts val="8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Ανάμεσα στους μαθητές και στον εκπαιδευτικ</a:t>
            </a:r>
            <a:r>
              <a:rPr lang="el-GR" altLang="x-none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ό</a:t>
            </a:r>
            <a:r>
              <a:rPr lang="el-GR" altLang="x-none" sz="2200" dirty="0">
                <a:latin typeface="Arial" panose="020B0604020202020204" pitchFamily="34" charset="0"/>
              </a:rPr>
              <a:t> τους «συντάσσεται» άτυπα και άγραφα ένα «συμβόλαιο» που καθορίζει τα δικαιώματα και τις υποχρεώσεις του μαθητή και του εκπαιδευτικο</a:t>
            </a:r>
            <a:r>
              <a:rPr lang="el-GR" altLang="x-none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ύ</a:t>
            </a:r>
            <a:r>
              <a:rPr lang="el-GR" altLang="x-none" sz="2200" dirty="0">
                <a:latin typeface="Arial" panose="020B0604020202020204" pitchFamily="34" charset="0"/>
              </a:rPr>
              <a:t> μέσα στην τάξη, αλλά και μέσα στο σχολικό χώρο. </a:t>
            </a:r>
          </a:p>
          <a:p>
            <a:pPr marL="738188" lvl="1" indent="-338138">
              <a:spcBef>
                <a:spcPts val="700"/>
              </a:spcBef>
              <a:buClr>
                <a:srgbClr val="E2BC5E"/>
              </a:buClr>
              <a:buSzPct val="114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Το διδακτικό συμβόλαιο καθορίζει αυστηρά τους ρόλους μέσα στην τάξη.</a:t>
            </a:r>
          </a:p>
          <a:p>
            <a:pPr marL="738188" lvl="1" indent="-338138">
              <a:spcBef>
                <a:spcPts val="700"/>
              </a:spcBef>
              <a:buClr>
                <a:srgbClr val="E2BC5E"/>
              </a:buClr>
              <a:buSzPct val="114000"/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200" dirty="0">
                <a:latin typeface="Arial" panose="020B0604020202020204" pitchFamily="34" charset="0"/>
              </a:rPr>
              <a:t>Ο ρόλος του εκπαιδευτικο</a:t>
            </a:r>
            <a:r>
              <a:rPr lang="el-GR" altLang="x-none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ύ</a:t>
            </a:r>
            <a:r>
              <a:rPr lang="el-GR" altLang="x-none" sz="2200" dirty="0">
                <a:latin typeface="Arial" panose="020B0604020202020204" pitchFamily="34" charset="0"/>
              </a:rPr>
              <a:t> είναι ρόλος αρχηγού-ηγέτη που καθοδηγεί, εμπνέει, επιλέγει τις διαδικασίες και τις μεθόδους, συμβουλεύει, υποστηρίζει, εμψυχώνει, διατηρεί τις ισορροπίες, προστατεύει.</a:t>
            </a:r>
          </a:p>
          <a:p>
            <a:pPr marL="738188" lvl="1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000" dirty="0">
                <a:latin typeface="Arial" panose="020B0604020202020204" pitchFamily="34" charset="0"/>
              </a:rPr>
              <a:t>Η παράβαση του «διδακτικού συμβολαίου» από το μαθητή (πρέπει να) έχει συνέπειες.</a:t>
            </a:r>
          </a:p>
          <a:p>
            <a:pPr marL="738188" lvl="1" indent="-338138">
              <a:spcBef>
                <a:spcPts val="800"/>
              </a:spcBef>
              <a:buClr>
                <a:srgbClr val="E2BC5E"/>
              </a:buClr>
              <a:buBlip>
                <a:blip r:embed="rId3"/>
              </a:buBlip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l-GR" altLang="x-none" sz="2000" dirty="0">
                <a:latin typeface="Arial" panose="020B0604020202020204" pitchFamily="34" charset="0"/>
              </a:rPr>
              <a:t>Η παράβαση του «διδακτικού συμβολαίου» από τον εκπαιδευτικ</a:t>
            </a:r>
            <a:r>
              <a:rPr lang="el-GR" altLang="x-none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ό</a:t>
            </a:r>
            <a:r>
              <a:rPr lang="el-GR" altLang="x-none" sz="2000" dirty="0">
                <a:latin typeface="Arial" panose="020B0604020202020204" pitchFamily="34" charset="0"/>
              </a:rPr>
              <a:t> οδηγεί σε απώλεια του κύρους του και σε αποτυχία ως προς τους διδακτικούς και εκπαιδευτικούς στόχους.</a:t>
            </a:r>
          </a:p>
          <a:p>
            <a:pPr marL="338138" indent="-338138">
              <a:spcBef>
                <a:spcPts val="8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l-GR" altLang="x-none" sz="2600" dirty="0">
              <a:latin typeface="Arial" panose="020B0604020202020204" pitchFamily="34" charset="0"/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68C4F87-4DBC-9C43-94A5-0E2FD3368BE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2673D-7498-D34E-952F-D2737569784A}" type="datetimeFigureOut">
              <a:rPr lang="x-none"/>
              <a:pPr>
                <a:defRPr/>
              </a:pPr>
              <a:t>8/3/22</a:t>
            </a:fld>
            <a:endParaRPr lang="x-non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ED1C65-8FD7-DE48-B477-9FBCDB4EA264}"/>
              </a:ext>
            </a:extLst>
          </p:cNvPr>
          <p:cNvSpPr/>
          <p:nvPr/>
        </p:nvSpPr>
        <p:spPr>
          <a:xfrm>
            <a:off x="2501900" y="653534"/>
            <a:ext cx="7619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Β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σικές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ρχές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της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δι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α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χείρισης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σχολικής</a:t>
            </a:r>
            <a:r>
              <a:rPr lang="en-CA" altLang="x-non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CA" altLang="x-none" sz="2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τάξης</a:t>
            </a:r>
            <a:endParaRPr lang="x-none" sz="2400" dirty="0"/>
          </a:p>
        </p:txBody>
      </p:sp>
    </p:spTree>
    <p:extLst>
      <p:ext uri="{BB962C8B-B14F-4D97-AF65-F5344CB8AC3E}">
        <p14:creationId xmlns:p14="http://schemas.microsoft.com/office/powerpoint/2010/main" val="2636086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{72058DCA-4813-FF4D-9BB6-61B4861425B4}tf10001069</Template>
  <TotalTime>176</TotalTime>
  <Words>1815</Words>
  <Application>Microsoft Macintosh PowerPoint</Application>
  <PresentationFormat>Widescreen</PresentationFormat>
  <Paragraphs>179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Times New Roman</vt:lpstr>
      <vt:lpstr>Verdana</vt:lpstr>
      <vt:lpstr>Wingdings 3</vt:lpstr>
      <vt:lpstr>Wisp</vt:lpstr>
      <vt:lpstr> Διαχείριση Σχολικής Τάξης </vt:lpstr>
      <vt:lpstr>PowerPoint Presentation</vt:lpstr>
      <vt:lpstr>PowerPoint Presentation</vt:lpstr>
      <vt:lpstr>PowerPoint Presentation</vt:lpstr>
      <vt:lpstr>Μέσα στη σχολική τάξη διαχειριζόμαστε καταστάσεις ανάγκες συναισθήματα βιώματα στάσεις απόψεις, γνώμες</vt:lpstr>
      <vt:lpstr>…διαχειριζόμαστε επίσης:  Μέσα και υλικά διδασκαλίας Χώρο και χρόνο Στρατηγικές διδασκαλίας Σχέσεις με γονείς και συναδέλφους Το ίδιο μας τον εαυτό (αυτοκριτική, αυτοαντίληψη)  </vt:lpstr>
      <vt:lpstr>Ο εκπαιδευτικός πρέπει να θέτει στον εαυτό του τα ακόλουθα ερωτήματα:</vt:lpstr>
      <vt:lpstr>Βασικές αρχές της διαχείρισης σχολικής τάξης</vt:lpstr>
      <vt:lpstr>PowerPoint Presentation</vt:lpstr>
      <vt:lpstr>PowerPoint Presentation</vt:lpstr>
      <vt:lpstr>PowerPoint Presentation</vt:lpstr>
      <vt:lpstr>Αναστοχαστικά…</vt:lpstr>
      <vt:lpstr>Ο εκπαιδευτικός  πρέπει να επιτύχει:</vt:lpstr>
      <vt:lpstr>PowerPoint Presentation</vt:lpstr>
      <vt:lpstr>Οι αποτελεσματικοί δάσκαλοι στη διαχείριση τάξης (Borich, 2007)  </vt:lpstr>
      <vt:lpstr>ΤΙ ΚΑΝΟΥΝ ΟΙ ΑΠΟΤΕΛΕΣΜΑΤΙΚΟΙ ΕΚΠΑΙΔΕΥΤΙΚΟΙ; (Borich, 2007)  </vt:lpstr>
      <vt:lpstr>Πού μπορεί να οφείλονται τα προβλήματα διαχείρισης τάξης; </vt:lpstr>
      <vt:lpstr>Διευθετήσεις στην τάξη που εξυπηρετούν τους διδακτικούς στόχους  </vt:lpstr>
      <vt:lpstr>Θέσπιση κανονισμών τάξης  </vt:lpstr>
      <vt:lpstr>Διδακτικές ρουτίνες-συνήθειες  </vt:lpstr>
      <vt:lpstr>ΚΑΘΗΜΕΡΙΝΕΣ ΠΡΑΚΤΙΚΕΣ ΕΝΕΡΓΕΙΕΣ  </vt:lpstr>
      <vt:lpstr>Κατά την έναρξη του μαθήματος ο/η εκπαιδευτικός: </vt:lpstr>
      <vt:lpstr>Κατά τη διάρκεια του μαθήματος ο/η εκπαιδευτικός:  </vt:lpstr>
      <vt:lpstr>PowerPoint Presentation</vt:lpstr>
      <vt:lpstr>Κατά τη λήξη του μαθήματος ο/η εκπαιδευτικός:  </vt:lpstr>
      <vt:lpstr>Σύστημα κινήτρων  </vt:lpstr>
      <vt:lpstr>PowerPoint Presentation</vt:lpstr>
      <vt:lpstr>ΠΡΟΫΠΟΘΕΣΕΙΣ – ΚΑΛΕΣ ΠΡΑΚΤΙΚΕΣ ΓΙΑ  ΠΑΡΑΓΩΓΙΚΟ ΜΑΘΗΣΙΑΚΟ ΠΕΡΙΒΑΛΛΟΝ  </vt:lpstr>
      <vt:lpstr>Επικοινωνιακή ικανότητα για δημιουργία θετικού κλίματος  </vt:lpstr>
      <vt:lpstr>Ατομική δραστηριότητα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Αποτελεσματική διαχείριση τάξης:  </dc:title>
  <dc:creator>Microsoft Office User</dc:creator>
  <cp:lastModifiedBy>Angeliki Lazaridou</cp:lastModifiedBy>
  <cp:revision>37</cp:revision>
  <dcterms:created xsi:type="dcterms:W3CDTF">2020-02-05T09:57:26Z</dcterms:created>
  <dcterms:modified xsi:type="dcterms:W3CDTF">2022-03-08T13:20:19Z</dcterms:modified>
</cp:coreProperties>
</file>