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86" r:id="rId3"/>
    <p:sldId id="304" r:id="rId4"/>
    <p:sldId id="257" r:id="rId5"/>
    <p:sldId id="259" r:id="rId6"/>
    <p:sldId id="292" r:id="rId7"/>
    <p:sldId id="296" r:id="rId8"/>
    <p:sldId id="289" r:id="rId9"/>
    <p:sldId id="266" r:id="rId10"/>
    <p:sldId id="290" r:id="rId11"/>
    <p:sldId id="267" r:id="rId12"/>
    <p:sldId id="291" r:id="rId13"/>
    <p:sldId id="297" r:id="rId14"/>
    <p:sldId id="263" r:id="rId15"/>
    <p:sldId id="262" r:id="rId16"/>
    <p:sldId id="298" r:id="rId17"/>
    <p:sldId id="264" r:id="rId18"/>
    <p:sldId id="265" r:id="rId19"/>
    <p:sldId id="268" r:id="rId20"/>
    <p:sldId id="269" r:id="rId21"/>
    <p:sldId id="270" r:id="rId22"/>
    <p:sldId id="299" r:id="rId23"/>
    <p:sldId id="293" r:id="rId24"/>
    <p:sldId id="271" r:id="rId25"/>
    <p:sldId id="272" r:id="rId26"/>
    <p:sldId id="273" r:id="rId27"/>
    <p:sldId id="274" r:id="rId28"/>
    <p:sldId id="294" r:id="rId29"/>
    <p:sldId id="303" r:id="rId30"/>
    <p:sldId id="295" r:id="rId31"/>
    <p:sldId id="306" r:id="rId32"/>
    <p:sldId id="276" r:id="rId33"/>
    <p:sldId id="287" r:id="rId34"/>
    <p:sldId id="300" r:id="rId35"/>
    <p:sldId id="301" r:id="rId36"/>
    <p:sldId id="307" r:id="rId37"/>
    <p:sldId id="283" r:id="rId38"/>
    <p:sldId id="285" r:id="rId39"/>
    <p:sldId id="284" r:id="rId40"/>
    <p:sldId id="282" r:id="rId41"/>
    <p:sldId id="288" r:id="rId42"/>
    <p:sldId id="277" r:id="rId43"/>
    <p:sldId id="302" r:id="rId44"/>
    <p:sldId id="280"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B267-846F-4D5E-9283-049AB56EE63E}" type="datetimeFigureOut">
              <a:rPr lang="el-GR" smtClean="0"/>
              <a:pPr/>
              <a:t>14/4/2019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4666FC-5147-481B-8B31-AF61884173C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17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17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BD6114-371E-4695-AE00-8E61098A8121}" type="slidenum">
              <a:rPr lang="el-GR"/>
              <a:pPr/>
              <a:t>7</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32</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34</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36</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38</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40</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42</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43</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44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13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12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12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003D55-6A8A-4C61-A96D-C33FB338CD8D}" type="slidenum">
              <a:rPr lang="el-GR"/>
              <a:pPr/>
              <a:t>16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18</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20</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25</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27</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075A3-4B58-4600-A734-D4FC573615A5}" type="slidenum">
              <a:rPr lang="el-GR" smtClean="0"/>
              <a:pPr/>
              <a:t>29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EEFE694-E9CB-4AE0-ABD2-2C2634B0A3E1}" type="datetimeFigureOut">
              <a:rPr lang="el-GR" smtClean="0"/>
              <a:pPr/>
              <a:t>14/4/2019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F2B2A8-11C8-41FF-A212-BE9D708C76D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EFE694-E9CB-4AE0-ABD2-2C2634B0A3E1}" type="datetimeFigureOut">
              <a:rPr lang="el-GR" smtClean="0"/>
              <a:pPr/>
              <a:t>14/4/2019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F2B2A8-11C8-41FF-A212-BE9D708C76D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EFE694-E9CB-4AE0-ABD2-2C2634B0A3E1}" type="datetimeFigureOut">
              <a:rPr lang="el-GR" smtClean="0"/>
              <a:pPr/>
              <a:t>14/4/2019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F2B2A8-11C8-41FF-A212-BE9D708C76D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EFE694-E9CB-4AE0-ABD2-2C2634B0A3E1}" type="datetimeFigureOut">
              <a:rPr lang="el-GR" smtClean="0"/>
              <a:pPr/>
              <a:t>14/4/2019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F2B2A8-11C8-41FF-A212-BE9D708C76D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EEFE694-E9CB-4AE0-ABD2-2C2634B0A3E1}" type="datetimeFigureOut">
              <a:rPr lang="el-GR" smtClean="0"/>
              <a:pPr/>
              <a:t>14/4/2019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F2B2A8-11C8-41FF-A212-BE9D708C76D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EEFE694-E9CB-4AE0-ABD2-2C2634B0A3E1}" type="datetimeFigureOut">
              <a:rPr lang="el-GR" smtClean="0"/>
              <a:pPr/>
              <a:t>14/4/2019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F2B2A8-11C8-41FF-A212-BE9D708C76D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EEFE694-E9CB-4AE0-ABD2-2C2634B0A3E1}" type="datetimeFigureOut">
              <a:rPr lang="el-GR" smtClean="0"/>
              <a:pPr/>
              <a:t>14/4/2019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EF2B2A8-11C8-41FF-A212-BE9D708C76D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EEFE694-E9CB-4AE0-ABD2-2C2634B0A3E1}" type="datetimeFigureOut">
              <a:rPr lang="el-GR" smtClean="0"/>
              <a:pPr/>
              <a:t>14/4/2019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EF2B2A8-11C8-41FF-A212-BE9D708C76D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EEFE694-E9CB-4AE0-ABD2-2C2634B0A3E1}" type="datetimeFigureOut">
              <a:rPr lang="el-GR" smtClean="0"/>
              <a:pPr/>
              <a:t>14/4/2019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EF2B2A8-11C8-41FF-A212-BE9D708C76D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EFE694-E9CB-4AE0-ABD2-2C2634B0A3E1}" type="datetimeFigureOut">
              <a:rPr lang="el-GR" smtClean="0"/>
              <a:pPr/>
              <a:t>14/4/2019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F2B2A8-11C8-41FF-A212-BE9D708C76D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EFE694-E9CB-4AE0-ABD2-2C2634B0A3E1}" type="datetimeFigureOut">
              <a:rPr lang="el-GR" smtClean="0"/>
              <a:pPr/>
              <a:t>14/4/2019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F2B2A8-11C8-41FF-A212-BE9D708C76D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FE694-E9CB-4AE0-ABD2-2C2634B0A3E1}" type="datetimeFigureOut">
              <a:rPr lang="el-GR" smtClean="0"/>
              <a:pPr/>
              <a:t>14/4/2019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2B2A8-11C8-41FF-A212-BE9D708C76D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285728"/>
            <a:ext cx="8143932" cy="5632311"/>
          </a:xfrm>
          <a:prstGeom prst="rect">
            <a:avLst/>
          </a:prstGeom>
        </p:spPr>
        <p:txBody>
          <a:bodyPr wrap="square">
            <a:spAutoFit/>
          </a:bodyPr>
          <a:lstStyle/>
          <a:p>
            <a:r>
              <a:rPr lang="el-GR" b="1" i="1" u="sng" dirty="0" smtClean="0"/>
              <a:t>Αυξημένες </a:t>
            </a:r>
            <a:r>
              <a:rPr lang="el-GR" b="1" i="1" u="sng" dirty="0"/>
              <a:t>μονοπολικές απαγωγές των άκρων (</a:t>
            </a:r>
            <a:r>
              <a:rPr lang="el-GR" b="1" i="1" u="sng" dirty="0" smtClean="0"/>
              <a:t>απαγωγές </a:t>
            </a:r>
            <a:r>
              <a:rPr lang="el-GR" b="1" i="1" u="sng" dirty="0"/>
              <a:t>aVR, </a:t>
            </a:r>
            <a:r>
              <a:rPr lang="el-GR" b="1" i="1" u="sng" dirty="0" err="1"/>
              <a:t>aVL</a:t>
            </a:r>
            <a:r>
              <a:rPr lang="el-GR" b="1" i="1" u="sng" dirty="0"/>
              <a:t> και </a:t>
            </a:r>
            <a:r>
              <a:rPr lang="el-GR" b="1" i="1" u="sng" dirty="0" err="1"/>
              <a:t>aVF</a:t>
            </a:r>
            <a:r>
              <a:rPr lang="el-GR" b="1" i="1" u="sng" dirty="0"/>
              <a:t>): </a:t>
            </a:r>
            <a:endParaRPr lang="en-US" b="1" i="1" u="sng" dirty="0" smtClean="0"/>
          </a:p>
          <a:p>
            <a:endParaRPr lang="en-US" i="1" dirty="0"/>
          </a:p>
          <a:p>
            <a:pPr marL="342900" indent="-342900">
              <a:buFont typeface="Arial" pitchFamily="34" charset="0"/>
              <a:buChar char="•"/>
            </a:pPr>
            <a:r>
              <a:rPr lang="el-GR" dirty="0" smtClean="0"/>
              <a:t>Χαρακτηρίζονται </a:t>
            </a:r>
            <a:r>
              <a:rPr lang="el-GR" dirty="0"/>
              <a:t>ως </a:t>
            </a:r>
            <a:r>
              <a:rPr lang="el-GR" dirty="0" smtClean="0"/>
              <a:t>μονοπολικές</a:t>
            </a:r>
            <a:r>
              <a:rPr lang="el-GR" dirty="0"/>
              <a:t>, διότι μετρούν τη διαφορά δυναμικού μεταξύ </a:t>
            </a:r>
            <a:r>
              <a:rPr lang="el-GR" dirty="0" smtClean="0"/>
              <a:t>ενός</a:t>
            </a:r>
            <a:r>
              <a:rPr lang="en-US" dirty="0" smtClean="0"/>
              <a:t> </a:t>
            </a:r>
            <a:r>
              <a:rPr lang="el-GR" dirty="0" smtClean="0"/>
              <a:t>ερευνητικού </a:t>
            </a:r>
            <a:r>
              <a:rPr lang="el-GR" dirty="0"/>
              <a:t>(θετικός πόλος) και ενός αδιάφορου (</a:t>
            </a:r>
            <a:r>
              <a:rPr lang="el-GR" dirty="0" smtClean="0"/>
              <a:t>αρνητικός </a:t>
            </a:r>
            <a:r>
              <a:rPr lang="el-GR" dirty="0"/>
              <a:t>πόλος) ηλεκτροδίου, το δυναμικό του οποίου είναι </a:t>
            </a:r>
            <a:r>
              <a:rPr lang="el-GR" dirty="0" smtClean="0"/>
              <a:t>μηδέν.</a:t>
            </a:r>
            <a:endParaRPr lang="en-US" dirty="0" smtClean="0"/>
          </a:p>
          <a:p>
            <a:pPr marL="342900" indent="-342900"/>
            <a:r>
              <a:rPr lang="el-GR" dirty="0" smtClean="0"/>
              <a:t> </a:t>
            </a:r>
            <a:endParaRPr lang="en-US" dirty="0" smtClean="0"/>
          </a:p>
          <a:p>
            <a:pPr marL="342900" indent="-342900">
              <a:buFont typeface="Arial" pitchFamily="34" charset="0"/>
              <a:buChar char="•"/>
            </a:pPr>
            <a:r>
              <a:rPr lang="el-GR" dirty="0" smtClean="0"/>
              <a:t>Για </a:t>
            </a:r>
            <a:r>
              <a:rPr lang="el-GR" dirty="0"/>
              <a:t>τη λήψη της απαγωγής aVR το </a:t>
            </a:r>
            <a:r>
              <a:rPr lang="el-GR" dirty="0" smtClean="0"/>
              <a:t>ερευνητικό </a:t>
            </a:r>
            <a:r>
              <a:rPr lang="el-GR" dirty="0"/>
              <a:t>ηλεκτρόδιο τοποθετείται στο δεξί χέρι και το </a:t>
            </a:r>
            <a:r>
              <a:rPr lang="el-GR" dirty="0" smtClean="0"/>
              <a:t>αδιάφορο</a:t>
            </a:r>
            <a:r>
              <a:rPr lang="en-US" dirty="0" smtClean="0"/>
              <a:t> </a:t>
            </a:r>
            <a:r>
              <a:rPr lang="el-GR" dirty="0" smtClean="0"/>
              <a:t>δημιουργείται </a:t>
            </a:r>
            <a:r>
              <a:rPr lang="el-GR" dirty="0"/>
              <a:t>με σύνδεση δύο ηλεκτροδίων </a:t>
            </a:r>
            <a:r>
              <a:rPr lang="el-GR" dirty="0" smtClean="0"/>
              <a:t>τοποθετημένων </a:t>
            </a:r>
            <a:r>
              <a:rPr lang="el-GR" dirty="0"/>
              <a:t>στο αριστερό χέρι και στο αριστερό πόδι. </a:t>
            </a: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l-GR" dirty="0" smtClean="0"/>
              <a:t>Για </a:t>
            </a:r>
            <a:r>
              <a:rPr lang="el-GR" dirty="0"/>
              <a:t>τη </a:t>
            </a:r>
            <a:r>
              <a:rPr lang="el-GR" dirty="0" smtClean="0"/>
              <a:t>λήψη</a:t>
            </a:r>
            <a:r>
              <a:rPr lang="en-US" dirty="0" smtClean="0"/>
              <a:t> </a:t>
            </a:r>
            <a:r>
              <a:rPr lang="el-GR" dirty="0" smtClean="0"/>
              <a:t>της </a:t>
            </a:r>
            <a:r>
              <a:rPr lang="el-GR" dirty="0"/>
              <a:t>απαγωγής </a:t>
            </a:r>
            <a:r>
              <a:rPr lang="el-GR" dirty="0" err="1"/>
              <a:t>aVL</a:t>
            </a:r>
            <a:r>
              <a:rPr lang="el-GR" dirty="0"/>
              <a:t> το ερευνητικό ηλεκτρόδιο </a:t>
            </a:r>
            <a:r>
              <a:rPr lang="el-GR" dirty="0" smtClean="0"/>
              <a:t>τοποθετείται</a:t>
            </a:r>
            <a:r>
              <a:rPr lang="en-US" dirty="0" smtClean="0"/>
              <a:t> </a:t>
            </a:r>
            <a:r>
              <a:rPr lang="el-GR" dirty="0" smtClean="0"/>
              <a:t>στο </a:t>
            </a:r>
            <a:r>
              <a:rPr lang="el-GR" dirty="0"/>
              <a:t>αριστερό χέρι και το αδιάφορο δημιουργείται με </a:t>
            </a:r>
            <a:r>
              <a:rPr lang="el-GR" dirty="0" smtClean="0"/>
              <a:t>σύνδεση </a:t>
            </a:r>
            <a:r>
              <a:rPr lang="el-GR" dirty="0"/>
              <a:t>δύο ηλεκτροδίων τοποθετημένων στο αριστερό </a:t>
            </a:r>
            <a:r>
              <a:rPr lang="el-GR" dirty="0" smtClean="0"/>
              <a:t>πόδι</a:t>
            </a:r>
            <a:r>
              <a:rPr lang="en-US" dirty="0" smtClean="0"/>
              <a:t> </a:t>
            </a:r>
            <a:r>
              <a:rPr lang="el-GR" dirty="0" smtClean="0"/>
              <a:t>και </a:t>
            </a:r>
            <a:r>
              <a:rPr lang="el-GR" dirty="0"/>
              <a:t>το δεξί χέρι. </a:t>
            </a: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l-GR" dirty="0" smtClean="0"/>
              <a:t>Τέλος</a:t>
            </a:r>
            <a:r>
              <a:rPr lang="el-GR" dirty="0"/>
              <a:t>, για τη λήψη της απαγωγής </a:t>
            </a:r>
            <a:r>
              <a:rPr lang="el-GR" dirty="0" err="1"/>
              <a:t>aVF</a:t>
            </a:r>
            <a:r>
              <a:rPr lang="el-GR" dirty="0"/>
              <a:t> </a:t>
            </a:r>
            <a:r>
              <a:rPr lang="el-GR" dirty="0" smtClean="0"/>
              <a:t>το</a:t>
            </a:r>
            <a:r>
              <a:rPr lang="en-US" dirty="0" smtClean="0"/>
              <a:t> </a:t>
            </a:r>
            <a:r>
              <a:rPr lang="el-GR" dirty="0" smtClean="0"/>
              <a:t>ερευνητικό </a:t>
            </a:r>
            <a:r>
              <a:rPr lang="el-GR" dirty="0"/>
              <a:t>ηλεκτρόδιο τοποθετείται στο αριστερό πόδι </a:t>
            </a:r>
            <a:r>
              <a:rPr lang="el-GR" dirty="0" smtClean="0"/>
              <a:t>και</a:t>
            </a:r>
            <a:r>
              <a:rPr lang="en-US" dirty="0" smtClean="0"/>
              <a:t> </a:t>
            </a:r>
            <a:r>
              <a:rPr lang="el-GR" dirty="0" smtClean="0"/>
              <a:t>το </a:t>
            </a:r>
            <a:r>
              <a:rPr lang="el-GR" dirty="0"/>
              <a:t>αδιάφορο δημιουργείται με σύνδεση δύο </a:t>
            </a:r>
            <a:r>
              <a:rPr lang="el-GR" dirty="0" smtClean="0"/>
              <a:t>ηλεκτροδίων</a:t>
            </a:r>
            <a:r>
              <a:rPr lang="en-US" dirty="0" smtClean="0"/>
              <a:t> </a:t>
            </a:r>
            <a:r>
              <a:rPr lang="el-GR" dirty="0" smtClean="0"/>
              <a:t>τοποθετημένων </a:t>
            </a:r>
            <a:r>
              <a:rPr lang="el-GR" dirty="0"/>
              <a:t>στο αριστερό και το δεξί χέρι. </a:t>
            </a: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l-GR" dirty="0" smtClean="0"/>
              <a:t>Οι αυξημένες </a:t>
            </a:r>
            <a:r>
              <a:rPr lang="el-GR" dirty="0"/>
              <a:t>μονοπολικές απαγωγές των άκρων, όπως και οι </a:t>
            </a:r>
            <a:r>
              <a:rPr lang="el-GR" dirty="0" smtClean="0"/>
              <a:t>διπολικές</a:t>
            </a:r>
            <a:r>
              <a:rPr lang="el-GR" dirty="0"/>
              <a:t>, καταγράφουν την ηλεκτρική δραστηριότητα της </a:t>
            </a:r>
            <a:r>
              <a:rPr lang="el-GR" dirty="0" smtClean="0"/>
              <a:t>καρδιάς </a:t>
            </a:r>
            <a:r>
              <a:rPr lang="el-GR" dirty="0"/>
              <a:t>στο μετωπιαίο επίπεδο.</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053" t="1780"/>
          <a:stretch>
            <a:fillRect/>
          </a:stretch>
        </p:blipFill>
        <p:spPr bwMode="auto">
          <a:xfrm>
            <a:off x="357158" y="928670"/>
            <a:ext cx="8501122" cy="39422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285729"/>
            <a:ext cx="8215370" cy="4247317"/>
          </a:xfrm>
          <a:prstGeom prst="rect">
            <a:avLst/>
          </a:prstGeom>
        </p:spPr>
        <p:txBody>
          <a:bodyPr wrap="square">
            <a:spAutoFit/>
          </a:bodyPr>
          <a:lstStyle/>
          <a:p>
            <a:r>
              <a:rPr lang="el-GR" b="1" i="1" u="sng" dirty="0" err="1" smtClean="0"/>
              <a:t>Προκάρδιες</a:t>
            </a:r>
            <a:r>
              <a:rPr lang="el-GR" b="1" i="1" u="sng" dirty="0" smtClean="0"/>
              <a:t> </a:t>
            </a:r>
            <a:r>
              <a:rPr lang="el-GR" b="1" i="1" u="sng" dirty="0"/>
              <a:t>απαγωγές (απαγωγές V1 – V6). </a:t>
            </a:r>
            <a:endParaRPr lang="en-US" b="1" i="1" u="sng" dirty="0" smtClean="0"/>
          </a:p>
          <a:p>
            <a:endParaRPr lang="en-US" i="1" dirty="0"/>
          </a:p>
          <a:p>
            <a:pPr marL="342900" indent="-342900">
              <a:buFont typeface="Arial" pitchFamily="34" charset="0"/>
              <a:buChar char="•"/>
            </a:pPr>
            <a:r>
              <a:rPr lang="el-GR" dirty="0" smtClean="0"/>
              <a:t>Είναι</a:t>
            </a:r>
            <a:r>
              <a:rPr lang="en-US" dirty="0" smtClean="0"/>
              <a:t> </a:t>
            </a:r>
            <a:r>
              <a:rPr lang="el-GR" dirty="0" smtClean="0"/>
              <a:t>μονοπολικές </a:t>
            </a:r>
            <a:r>
              <a:rPr lang="el-GR" dirty="0"/>
              <a:t>απαγωγές που μετρούν το απόλυτο </a:t>
            </a:r>
            <a:r>
              <a:rPr lang="el-GR" dirty="0" smtClean="0"/>
              <a:t>ηλεκτρικό</a:t>
            </a:r>
            <a:r>
              <a:rPr lang="en-US" dirty="0" smtClean="0"/>
              <a:t> </a:t>
            </a:r>
            <a:r>
              <a:rPr lang="el-GR" dirty="0" smtClean="0"/>
              <a:t>δυναμικό </a:t>
            </a:r>
            <a:r>
              <a:rPr lang="el-GR" dirty="0"/>
              <a:t>σε διάφορες θέσεις του </a:t>
            </a:r>
            <a:r>
              <a:rPr lang="el-GR" dirty="0" err="1" smtClean="0"/>
              <a:t>προκαρδίου</a:t>
            </a:r>
            <a:r>
              <a:rPr lang="el-GR" dirty="0" smtClean="0"/>
              <a:t>.</a:t>
            </a:r>
            <a:endParaRPr lang="en-US" dirty="0" smtClean="0"/>
          </a:p>
          <a:p>
            <a:pPr marL="342900" indent="-342900"/>
            <a:r>
              <a:rPr lang="el-GR" dirty="0" smtClean="0"/>
              <a:t> </a:t>
            </a:r>
            <a:endParaRPr lang="en-US" dirty="0" smtClean="0"/>
          </a:p>
          <a:p>
            <a:pPr marL="342900" indent="-342900">
              <a:buFont typeface="Arial" pitchFamily="34" charset="0"/>
              <a:buChar char="•"/>
            </a:pPr>
            <a:r>
              <a:rPr lang="el-GR" dirty="0" smtClean="0"/>
              <a:t>Για</a:t>
            </a:r>
            <a:r>
              <a:rPr lang="en-US" dirty="0" smtClean="0"/>
              <a:t> </a:t>
            </a:r>
            <a:r>
              <a:rPr lang="el-GR" dirty="0" smtClean="0"/>
              <a:t>την </a:t>
            </a:r>
            <a:r>
              <a:rPr lang="el-GR" dirty="0"/>
              <a:t>καταγραφή της απαγωγής V1 το ερευνητικό </a:t>
            </a:r>
            <a:r>
              <a:rPr lang="el-GR" dirty="0" smtClean="0"/>
              <a:t>ηλεκτρόδιο </a:t>
            </a:r>
            <a:r>
              <a:rPr lang="el-GR" dirty="0"/>
              <a:t>τοποθετείται στο τέταρτο μεσοπλεύριο διάστημα </a:t>
            </a:r>
            <a:r>
              <a:rPr lang="el-GR" dirty="0" smtClean="0"/>
              <a:t>δεξιά </a:t>
            </a:r>
            <a:r>
              <a:rPr lang="el-GR" dirty="0"/>
              <a:t>του στέρνου, </a:t>
            </a:r>
            <a:endParaRPr lang="el-GR" dirty="0" smtClean="0"/>
          </a:p>
          <a:p>
            <a:pPr marL="800100" lvl="1" indent="-342900">
              <a:buFont typeface="Arial" pitchFamily="34" charset="0"/>
              <a:buChar char="•"/>
            </a:pPr>
            <a:r>
              <a:rPr lang="el-GR" dirty="0" smtClean="0"/>
              <a:t>της </a:t>
            </a:r>
            <a:r>
              <a:rPr lang="el-GR" dirty="0"/>
              <a:t>V2 στο τέταρτο μεσοπλεύριο </a:t>
            </a:r>
            <a:r>
              <a:rPr lang="el-GR" dirty="0" smtClean="0"/>
              <a:t>διάστημα </a:t>
            </a:r>
            <a:r>
              <a:rPr lang="el-GR" dirty="0"/>
              <a:t>αριστερά του στέρνου, </a:t>
            </a:r>
            <a:endParaRPr lang="el-GR" dirty="0" smtClean="0"/>
          </a:p>
          <a:p>
            <a:pPr marL="800100" lvl="1" indent="-342900">
              <a:buFont typeface="Arial" pitchFamily="34" charset="0"/>
              <a:buChar char="•"/>
            </a:pPr>
            <a:r>
              <a:rPr lang="el-GR" dirty="0" smtClean="0"/>
              <a:t>της </a:t>
            </a:r>
            <a:r>
              <a:rPr lang="el-GR" dirty="0"/>
              <a:t>V3 μεταξύ της V2 και της V4</a:t>
            </a:r>
            <a:r>
              <a:rPr lang="el-GR" dirty="0" smtClean="0"/>
              <a:t>,</a:t>
            </a:r>
            <a:r>
              <a:rPr lang="en-US" dirty="0" smtClean="0"/>
              <a:t> </a:t>
            </a:r>
            <a:endParaRPr lang="el-GR" dirty="0" smtClean="0"/>
          </a:p>
          <a:p>
            <a:pPr marL="800100" lvl="1" indent="-342900">
              <a:buFont typeface="Arial" pitchFamily="34" charset="0"/>
              <a:buChar char="•"/>
            </a:pPr>
            <a:r>
              <a:rPr lang="el-GR" dirty="0" smtClean="0"/>
              <a:t>της </a:t>
            </a:r>
            <a:r>
              <a:rPr lang="el-GR" dirty="0"/>
              <a:t>V4 στο πέμπτο μεσοπλεύριο διάστημα στη </a:t>
            </a:r>
            <a:r>
              <a:rPr lang="el-GR" dirty="0" err="1" smtClean="0"/>
              <a:t>μεσοκλειδική</a:t>
            </a:r>
            <a:r>
              <a:rPr lang="el-GR" dirty="0" smtClean="0"/>
              <a:t> </a:t>
            </a:r>
            <a:r>
              <a:rPr lang="el-GR" dirty="0"/>
              <a:t>γραμμή, </a:t>
            </a:r>
            <a:endParaRPr lang="el-GR" dirty="0" smtClean="0"/>
          </a:p>
          <a:p>
            <a:pPr marL="800100" lvl="1" indent="-342900">
              <a:buFont typeface="Arial" pitchFamily="34" charset="0"/>
              <a:buChar char="•"/>
            </a:pPr>
            <a:r>
              <a:rPr lang="el-GR" dirty="0" smtClean="0"/>
              <a:t>της </a:t>
            </a:r>
            <a:r>
              <a:rPr lang="el-GR" dirty="0"/>
              <a:t>V5 στο πέμπτο μεσοπλεύριο διάστημα </a:t>
            </a:r>
            <a:r>
              <a:rPr lang="el-GR" dirty="0" smtClean="0"/>
              <a:t>στην</a:t>
            </a:r>
            <a:r>
              <a:rPr lang="en-US" dirty="0" smtClean="0"/>
              <a:t> </a:t>
            </a:r>
            <a:r>
              <a:rPr lang="el-GR" dirty="0" smtClean="0"/>
              <a:t>πρόσθια </a:t>
            </a:r>
            <a:r>
              <a:rPr lang="el-GR" dirty="0"/>
              <a:t>μασχαλιαία </a:t>
            </a:r>
            <a:r>
              <a:rPr lang="el-GR" dirty="0" smtClean="0"/>
              <a:t>γραμμή</a:t>
            </a:r>
          </a:p>
          <a:p>
            <a:pPr marL="800100" lvl="1" indent="-342900">
              <a:buFont typeface="Arial" pitchFamily="34" charset="0"/>
              <a:buChar char="•"/>
            </a:pPr>
            <a:r>
              <a:rPr lang="el-GR" dirty="0" smtClean="0"/>
              <a:t>της </a:t>
            </a:r>
            <a:r>
              <a:rPr lang="el-GR" dirty="0"/>
              <a:t>V6 στο πέμπτο </a:t>
            </a:r>
            <a:r>
              <a:rPr lang="el-GR" dirty="0" smtClean="0"/>
              <a:t>μεσοπλεύριο </a:t>
            </a:r>
            <a:r>
              <a:rPr lang="el-GR" dirty="0"/>
              <a:t>διάστημα στη μέση μασχαλιαία γραμμή. </a:t>
            </a:r>
            <a:endParaRPr lang="en-US" dirty="0" smtClean="0"/>
          </a:p>
          <a:p>
            <a:pPr marL="342900" indent="-342900"/>
            <a:endParaRPr lang="en-US" dirty="0" smtClean="0"/>
          </a:p>
          <a:p>
            <a:pPr marL="342900" indent="-342900">
              <a:buFont typeface="Arial" pitchFamily="34" charset="0"/>
              <a:buChar char="•"/>
            </a:pPr>
            <a:r>
              <a:rPr lang="el-GR" dirty="0" smtClean="0"/>
              <a:t>Οι </a:t>
            </a:r>
            <a:r>
              <a:rPr lang="el-GR" dirty="0" err="1" smtClean="0"/>
              <a:t>προκάρδιες</a:t>
            </a:r>
            <a:r>
              <a:rPr lang="el-GR" dirty="0" smtClean="0"/>
              <a:t> </a:t>
            </a:r>
            <a:r>
              <a:rPr lang="el-GR" dirty="0"/>
              <a:t>απαγωγές καταγράφουν την ηλεκτρική </a:t>
            </a:r>
            <a:r>
              <a:rPr lang="el-GR" dirty="0" smtClean="0"/>
              <a:t>δραστηριότητα </a:t>
            </a:r>
            <a:r>
              <a:rPr lang="el-GR" dirty="0"/>
              <a:t>της καρδιάς στο οριζόντιο επίπεδο.</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642910" y="1357298"/>
            <a:ext cx="7429552" cy="2928958"/>
          </a:xfrm>
          <a:prstGeom prst="rect">
            <a:avLst/>
          </a:prstGeom>
          <a:noFill/>
          <a:ln w="9525">
            <a:noFill/>
            <a:miter lim="800000"/>
            <a:headEnd/>
            <a:tailEnd/>
          </a:ln>
        </p:spPr>
      </p:pic>
      <p:sp>
        <p:nvSpPr>
          <p:cNvPr id="4099" name="Rectangle 3"/>
          <p:cNvSpPr>
            <a:spLocks noGrp="1" noChangeArrowheads="1"/>
          </p:cNvSpPr>
          <p:nvPr>
            <p:ph type="body" idx="4294967295"/>
          </p:nvPr>
        </p:nvSpPr>
        <p:spPr>
          <a:xfrm>
            <a:off x="428596" y="116632"/>
            <a:ext cx="8027372" cy="954107"/>
          </a:xfrm>
          <a:noFill/>
        </p:spPr>
        <p:txBody>
          <a:bodyPr wrap="square">
            <a:spAutoFit/>
          </a:bodyPr>
          <a:lstStyle/>
          <a:p>
            <a:pPr marL="0" indent="0" algn="ctr" eaLnBrk="1" hangingPunct="1">
              <a:spcBef>
                <a:spcPct val="0"/>
              </a:spcBef>
              <a:buFontTx/>
              <a:buNone/>
            </a:pPr>
            <a:r>
              <a:rPr lang="en-US" sz="1400" b="1" dirty="0" err="1" smtClean="0">
                <a:solidFill>
                  <a:srgbClr val="000000"/>
                </a:solidFill>
              </a:rPr>
              <a:t>Precordial</a:t>
            </a:r>
            <a:r>
              <a:rPr lang="en-US" sz="1400" b="1" dirty="0" smtClean="0">
                <a:solidFill>
                  <a:srgbClr val="000000"/>
                </a:solidFill>
              </a:rPr>
              <a:t> leads </a:t>
            </a:r>
            <a:endParaRPr lang="el-GR" sz="1400" b="1" dirty="0" smtClean="0">
              <a:solidFill>
                <a:srgbClr val="000000"/>
              </a:solidFill>
            </a:endParaRPr>
          </a:p>
          <a:p>
            <a:pPr marL="0" indent="0" eaLnBrk="1" hangingPunct="1">
              <a:spcBef>
                <a:spcPct val="0"/>
              </a:spcBef>
              <a:buFontTx/>
              <a:buNone/>
            </a:pPr>
            <a:r>
              <a:rPr lang="en-US" sz="1400" b="1" dirty="0" smtClean="0">
                <a:solidFill>
                  <a:srgbClr val="000000"/>
                </a:solidFill>
              </a:rPr>
              <a:t>A, Positioning of the </a:t>
            </a:r>
            <a:r>
              <a:rPr lang="en-US" sz="1400" b="1" dirty="0" err="1" smtClean="0">
                <a:solidFill>
                  <a:srgbClr val="000000"/>
                </a:solidFill>
              </a:rPr>
              <a:t>precordial</a:t>
            </a:r>
            <a:r>
              <a:rPr lang="en-US" sz="1400" b="1" dirty="0" smtClean="0">
                <a:solidFill>
                  <a:srgbClr val="000000"/>
                </a:solidFill>
              </a:rPr>
              <a:t> leads on the chest wall. </a:t>
            </a:r>
            <a:endParaRPr lang="el-GR" sz="1400" b="1" dirty="0" smtClean="0">
              <a:solidFill>
                <a:srgbClr val="000000"/>
              </a:solidFill>
            </a:endParaRPr>
          </a:p>
          <a:p>
            <a:pPr marL="0" indent="0" eaLnBrk="1" hangingPunct="1">
              <a:spcBef>
                <a:spcPct val="0"/>
              </a:spcBef>
              <a:buFontTx/>
              <a:buNone/>
            </a:pPr>
            <a:r>
              <a:rPr lang="en-US" sz="1400" b="1" dirty="0" smtClean="0">
                <a:solidFill>
                  <a:srgbClr val="000000"/>
                </a:solidFill>
              </a:rPr>
              <a:t>B, Normal cardiac activation as manifested in the </a:t>
            </a:r>
            <a:r>
              <a:rPr lang="en-US" sz="1400" b="1" dirty="0" err="1" smtClean="0">
                <a:solidFill>
                  <a:srgbClr val="000000"/>
                </a:solidFill>
              </a:rPr>
              <a:t>precordial</a:t>
            </a:r>
            <a:r>
              <a:rPr lang="en-US" sz="1400" b="1" dirty="0" smtClean="0">
                <a:solidFill>
                  <a:srgbClr val="000000"/>
                </a:solidFill>
              </a:rPr>
              <a:t> leads. Note the small r wave and deep S wave in lead V1, the transition at around V3 or V4, and the “</a:t>
            </a:r>
            <a:r>
              <a:rPr lang="en-US" sz="1400" b="1" dirty="0" err="1" smtClean="0">
                <a:solidFill>
                  <a:srgbClr val="000000"/>
                </a:solidFill>
              </a:rPr>
              <a:t>septal</a:t>
            </a:r>
            <a:r>
              <a:rPr lang="en-US" sz="1400" b="1" dirty="0" smtClean="0">
                <a:solidFill>
                  <a:srgbClr val="000000"/>
                </a:solidFill>
              </a:rPr>
              <a:t>” q wave and large R wave in lead V6.</a:t>
            </a:r>
          </a:p>
        </p:txBody>
      </p:sp>
      <p:pic>
        <p:nvPicPr>
          <p:cNvPr id="4" name="Picture 2"/>
          <p:cNvPicPr>
            <a:picLocks noChangeAspect="1" noChangeArrowheads="1"/>
          </p:cNvPicPr>
          <p:nvPr/>
        </p:nvPicPr>
        <p:blipFill>
          <a:blip r:embed="rId4" cstate="print"/>
          <a:srcRect l="926" t="51327" r="1852"/>
          <a:stretch>
            <a:fillRect/>
          </a:stretch>
        </p:blipFill>
        <p:spPr bwMode="auto">
          <a:xfrm>
            <a:off x="1500166" y="4286256"/>
            <a:ext cx="7500990" cy="2453402"/>
          </a:xfrm>
          <a:prstGeom prst="rect">
            <a:avLst/>
          </a:prstGeom>
          <a:noFill/>
          <a:ln w="9525">
            <a:noFill/>
            <a:miter lim="800000"/>
            <a:headEnd/>
            <a:tailEnd/>
          </a:ln>
        </p:spPr>
      </p:pic>
      <p:sp>
        <p:nvSpPr>
          <p:cNvPr id="5" name="4 - Ορθογώνιο"/>
          <p:cNvSpPr/>
          <p:nvPr/>
        </p:nvSpPr>
        <p:spPr>
          <a:xfrm>
            <a:off x="142844" y="4714884"/>
            <a:ext cx="2428892" cy="1754326"/>
          </a:xfrm>
          <a:prstGeom prst="rect">
            <a:avLst/>
          </a:prstGeom>
          <a:solidFill>
            <a:schemeClr val="accent6">
              <a:lumMod val="40000"/>
              <a:lumOff val="60000"/>
            </a:schemeClr>
          </a:solidFill>
        </p:spPr>
        <p:txBody>
          <a:bodyPr wrap="square">
            <a:spAutoFit/>
          </a:bodyPr>
          <a:lstStyle/>
          <a:p>
            <a:pPr marL="228600" indent="-228600">
              <a:spcBef>
                <a:spcPct val="0"/>
              </a:spcBef>
              <a:buFont typeface="Arial" pitchFamily="34" charset="0"/>
              <a:buChar char="•"/>
            </a:pPr>
            <a:r>
              <a:rPr lang="en-US" sz="1200" b="1" dirty="0" smtClean="0">
                <a:solidFill>
                  <a:srgbClr val="000000"/>
                </a:solidFill>
              </a:rPr>
              <a:t>Electrode locations and electrical connections for recording a precordial lead. </a:t>
            </a:r>
            <a:endParaRPr lang="el-GR" sz="1200" b="1" dirty="0" smtClean="0">
              <a:solidFill>
                <a:srgbClr val="000000"/>
              </a:solidFill>
            </a:endParaRPr>
          </a:p>
          <a:p>
            <a:pPr marL="228600" indent="-228600">
              <a:spcBef>
                <a:spcPct val="0"/>
              </a:spcBef>
              <a:buFont typeface="Arial" pitchFamily="34" charset="0"/>
              <a:buChar char="•"/>
            </a:pPr>
            <a:r>
              <a:rPr lang="en-US" sz="1200" b="1" dirty="0" smtClean="0">
                <a:solidFill>
                  <a:srgbClr val="000000"/>
                </a:solidFill>
              </a:rPr>
              <a:t>Left, The positions of the exploring electrode (V) for the six precordial leads. </a:t>
            </a:r>
            <a:endParaRPr lang="el-GR" sz="1200" b="1" dirty="0" smtClean="0">
              <a:solidFill>
                <a:srgbClr val="000000"/>
              </a:solidFill>
            </a:endParaRPr>
          </a:p>
          <a:p>
            <a:pPr marL="228600" indent="-228600">
              <a:spcBef>
                <a:spcPct val="0"/>
              </a:spcBef>
              <a:buFont typeface="Arial" pitchFamily="34" charset="0"/>
              <a:buChar char="•"/>
            </a:pPr>
            <a:r>
              <a:rPr lang="en-US" sz="1200" b="1" dirty="0" smtClean="0">
                <a:solidFill>
                  <a:srgbClr val="000000"/>
                </a:solidFill>
              </a:rPr>
              <a:t>Right, Connections to form the Wilson central terminal for recording a precordial (V) lead.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571480"/>
            <a:ext cx="5929338" cy="3693319"/>
          </a:xfrm>
          <a:prstGeom prst="rect">
            <a:avLst/>
          </a:prstGeom>
        </p:spPr>
        <p:txBody>
          <a:bodyPr wrap="square">
            <a:spAutoFit/>
          </a:bodyPr>
          <a:lstStyle/>
          <a:p>
            <a:endParaRPr lang="en-US" dirty="0" smtClean="0"/>
          </a:p>
          <a:p>
            <a:r>
              <a:rPr lang="en-US" b="1" dirty="0" smtClean="0"/>
              <a:t>aVR = RA - (LA+LL)/2 </a:t>
            </a:r>
            <a:endParaRPr lang="en-US" b="1" dirty="0"/>
          </a:p>
          <a:p>
            <a:endParaRPr lang="en-US" b="1" dirty="0" smtClean="0"/>
          </a:p>
          <a:p>
            <a:r>
              <a:rPr lang="en-US" b="1" dirty="0" err="1" smtClean="0"/>
              <a:t>aVL</a:t>
            </a:r>
            <a:r>
              <a:rPr lang="en-US" b="1" dirty="0" smtClean="0"/>
              <a:t> = LA - (RA+LL)/2 </a:t>
            </a:r>
            <a:endParaRPr lang="en-US" b="1" dirty="0"/>
          </a:p>
          <a:p>
            <a:endParaRPr lang="en-US" b="1" dirty="0" smtClean="0"/>
          </a:p>
          <a:p>
            <a:r>
              <a:rPr lang="en-US" b="1" dirty="0" err="1" smtClean="0"/>
              <a:t>aVF</a:t>
            </a:r>
            <a:r>
              <a:rPr lang="en-US" b="1" dirty="0" smtClean="0"/>
              <a:t> = LL - (RA+LA)/2</a:t>
            </a:r>
          </a:p>
          <a:p>
            <a:endParaRPr lang="en-US" b="1" dirty="0" smtClean="0"/>
          </a:p>
          <a:p>
            <a:endParaRPr lang="en-US" b="1" dirty="0" smtClean="0"/>
          </a:p>
          <a:p>
            <a:endParaRPr lang="en-US" b="1" dirty="0" smtClean="0"/>
          </a:p>
          <a:p>
            <a:endParaRPr lang="en-US" b="1" dirty="0" smtClean="0"/>
          </a:p>
          <a:p>
            <a:r>
              <a:rPr lang="en-US" b="1" dirty="0" smtClean="0"/>
              <a:t>Vi = </a:t>
            </a:r>
            <a:r>
              <a:rPr lang="en-US" b="1" dirty="0" err="1" smtClean="0"/>
              <a:t>Ei</a:t>
            </a:r>
            <a:r>
              <a:rPr lang="en-US" b="1" dirty="0" smtClean="0"/>
              <a:t> – WCT 	where 	WCT</a:t>
            </a:r>
            <a:r>
              <a:rPr lang="el-GR" b="1" dirty="0" smtClean="0"/>
              <a:t> =</a:t>
            </a:r>
            <a:r>
              <a:rPr lang="en-US" b="1" dirty="0" smtClean="0"/>
              <a:t> </a:t>
            </a:r>
            <a:r>
              <a:rPr lang="el-GR" b="1" dirty="0" smtClean="0"/>
              <a:t>(</a:t>
            </a:r>
            <a:r>
              <a:rPr lang="en-US" b="1" dirty="0" smtClean="0"/>
              <a:t>LA</a:t>
            </a:r>
            <a:r>
              <a:rPr lang="el-GR" b="1" dirty="0" smtClean="0"/>
              <a:t>+</a:t>
            </a:r>
            <a:r>
              <a:rPr lang="en-US" b="1" dirty="0" smtClean="0"/>
              <a:t>LL</a:t>
            </a:r>
            <a:r>
              <a:rPr lang="el-GR" b="1" dirty="0" smtClean="0"/>
              <a:t>+</a:t>
            </a:r>
            <a:r>
              <a:rPr lang="en-US" b="1" dirty="0" smtClean="0"/>
              <a:t>RA</a:t>
            </a:r>
            <a:r>
              <a:rPr lang="el-GR" b="1" dirty="0" smtClean="0"/>
              <a:t>)/</a:t>
            </a:r>
            <a:r>
              <a:rPr lang="en-US" b="1" dirty="0" smtClean="0"/>
              <a:t>3</a:t>
            </a:r>
          </a:p>
          <a:p>
            <a:endParaRPr lang="en-US" dirty="0" smtClean="0"/>
          </a:p>
          <a:p>
            <a:r>
              <a:rPr lang="en-US" dirty="0" smtClean="0"/>
              <a:t>  </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71604" y="0"/>
            <a:ext cx="554219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83568" y="620688"/>
            <a:ext cx="7920880" cy="5832648"/>
          </a:xfrm>
          <a:prstGeom prst="rect">
            <a:avLst/>
          </a:prstGeom>
          <a:noFill/>
          <a:ln w="9525">
            <a:noFill/>
            <a:miter lim="800000"/>
            <a:headEnd/>
            <a:tailEnd/>
          </a:ln>
        </p:spPr>
      </p:pic>
      <p:sp>
        <p:nvSpPr>
          <p:cNvPr id="2051" name="Rectangle 3"/>
          <p:cNvSpPr>
            <a:spLocks noGrp="1" noChangeArrowheads="1"/>
          </p:cNvSpPr>
          <p:nvPr>
            <p:ph type="body" idx="4294967295"/>
          </p:nvPr>
        </p:nvSpPr>
        <p:spPr>
          <a:xfrm>
            <a:off x="611560" y="0"/>
            <a:ext cx="7772400" cy="338554"/>
          </a:xfrm>
          <a:noFill/>
        </p:spPr>
        <p:txBody>
          <a:bodyPr>
            <a:spAutoFit/>
          </a:bodyPr>
          <a:lstStyle/>
          <a:p>
            <a:pPr marL="0" indent="0" algn="ctr" eaLnBrk="1" hangingPunct="1">
              <a:spcBef>
                <a:spcPct val="0"/>
              </a:spcBef>
              <a:buFontTx/>
              <a:buNone/>
            </a:pPr>
            <a:r>
              <a:rPr lang="en-US" sz="1600" b="1" dirty="0" smtClean="0">
                <a:solidFill>
                  <a:srgbClr val="000000"/>
                </a:solidFill>
              </a:rPr>
              <a:t>Electrocardiographic leads and reference lines.  ECG, electrocardiogram.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428604"/>
            <a:ext cx="8143932" cy="4247317"/>
          </a:xfrm>
          <a:prstGeom prst="rect">
            <a:avLst/>
          </a:prstGeom>
        </p:spPr>
        <p:txBody>
          <a:bodyPr wrap="square">
            <a:spAutoFit/>
          </a:bodyPr>
          <a:lstStyle/>
          <a:p>
            <a:r>
              <a:rPr lang="en-US" b="1" u="sng" dirty="0"/>
              <a:t>Lead Vectors and Heart Vectors. </a:t>
            </a:r>
            <a:endParaRPr lang="en-US" b="1" u="sng" dirty="0" smtClean="0"/>
          </a:p>
          <a:p>
            <a:endParaRPr lang="en-US" b="1" dirty="0" smtClean="0"/>
          </a:p>
          <a:p>
            <a:pPr marL="342900" indent="-342900">
              <a:buFont typeface="Arial" pitchFamily="34" charset="0"/>
              <a:buChar char="•"/>
            </a:pPr>
            <a:r>
              <a:rPr lang="en-US" b="1" dirty="0" smtClean="0"/>
              <a:t>A </a:t>
            </a:r>
            <a:r>
              <a:rPr lang="en-US" b="1" dirty="0"/>
              <a:t>lead can be represented as a vector referred to as the lead vector. </a:t>
            </a:r>
            <a:endParaRPr lang="en-US" b="1" dirty="0" smtClean="0"/>
          </a:p>
          <a:p>
            <a:pPr marL="342900" indent="-342900">
              <a:buFont typeface="Arial" pitchFamily="34" charset="0"/>
              <a:buChar char="•"/>
            </a:pPr>
            <a:endParaRPr lang="en-US" b="1" dirty="0" smtClean="0"/>
          </a:p>
          <a:p>
            <a:pPr marL="342900" indent="-342900">
              <a:buFont typeface="Arial" pitchFamily="34" charset="0"/>
              <a:buChar char="•"/>
            </a:pPr>
            <a:r>
              <a:rPr lang="en-US" b="1" dirty="0" smtClean="0"/>
              <a:t>For </a:t>
            </a:r>
            <a:r>
              <a:rPr lang="en-US" b="1" dirty="0"/>
              <a:t>simple two-electrode leads, such as leads I, II, and III, the lead vectors are directed from the negative electrode toward the positive </a:t>
            </a:r>
            <a:r>
              <a:rPr lang="en-US" b="1" dirty="0" smtClean="0"/>
              <a:t>one. </a:t>
            </a:r>
          </a:p>
          <a:p>
            <a:pPr marL="342900" indent="-342900">
              <a:buFont typeface="Arial" pitchFamily="34" charset="0"/>
              <a:buChar char="•"/>
            </a:pPr>
            <a:endParaRPr lang="en-US" b="1" dirty="0" smtClean="0"/>
          </a:p>
          <a:p>
            <a:pPr marL="342900" indent="-342900">
              <a:buFont typeface="Arial" pitchFamily="34" charset="0"/>
              <a:buChar char="•"/>
            </a:pPr>
            <a:r>
              <a:rPr lang="en-US" b="1" dirty="0" smtClean="0"/>
              <a:t>For </a:t>
            </a:r>
            <a:r>
              <a:rPr lang="en-US" b="1" dirty="0"/>
              <a:t>the augmented limb and precordial leads, the origin of the lead vectors lies at the midpoint of the axis connecting the electrodes that make up the compound electrode. </a:t>
            </a:r>
            <a:endParaRPr lang="en-US" b="1" dirty="0" smtClean="0"/>
          </a:p>
          <a:p>
            <a:pPr marL="342900" indent="-342900"/>
            <a:r>
              <a:rPr lang="en-US" b="1" dirty="0" smtClean="0"/>
              <a:t>	That </a:t>
            </a:r>
            <a:r>
              <a:rPr lang="en-US" b="1" dirty="0"/>
              <a:t>is, for lead </a:t>
            </a:r>
            <a:r>
              <a:rPr lang="en-US" b="1" dirty="0" err="1"/>
              <a:t>aVL</a:t>
            </a:r>
            <a:r>
              <a:rPr lang="en-US" b="1" dirty="0"/>
              <a:t>, the vector points from the midpoint of the axis connecting the right arm and left leg electrodes toward the left </a:t>
            </a:r>
            <a:r>
              <a:rPr lang="en-US" b="1" dirty="0" smtClean="0"/>
              <a:t>arm. </a:t>
            </a:r>
          </a:p>
          <a:p>
            <a:pPr marL="342900" indent="-342900">
              <a:buFont typeface="Arial" pitchFamily="34" charset="0"/>
              <a:buChar char="•"/>
            </a:pPr>
            <a:endParaRPr lang="en-US" b="1" dirty="0"/>
          </a:p>
          <a:p>
            <a:pPr marL="342900" indent="-342900">
              <a:buFont typeface="Arial" pitchFamily="34" charset="0"/>
              <a:buChar char="•"/>
            </a:pPr>
            <a:r>
              <a:rPr lang="en-US" b="1" dirty="0" smtClean="0"/>
              <a:t>For </a:t>
            </a:r>
            <a:r>
              <a:rPr lang="en-US" b="1" dirty="0"/>
              <a:t>each precordial lead, the lead vector points from the center of the triangle formed by the three standard limb leads to the precordial electrode </a:t>
            </a:r>
            <a:r>
              <a:rPr lang="en-US" b="1" dirty="0" smtClean="0"/>
              <a:t>site.</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683568" y="1340768"/>
            <a:ext cx="7776864" cy="4752528"/>
          </a:xfrm>
          <a:prstGeom prst="rect">
            <a:avLst/>
          </a:prstGeom>
          <a:noFill/>
          <a:ln w="9525">
            <a:noFill/>
            <a:miter lim="800000"/>
            <a:headEnd/>
            <a:tailEnd/>
          </a:ln>
        </p:spPr>
      </p:pic>
      <p:sp>
        <p:nvSpPr>
          <p:cNvPr id="6147" name="Rectangle 3"/>
          <p:cNvSpPr>
            <a:spLocks noGrp="1" noChangeArrowheads="1"/>
          </p:cNvSpPr>
          <p:nvPr>
            <p:ph type="body" idx="4294967295"/>
          </p:nvPr>
        </p:nvSpPr>
        <p:spPr>
          <a:xfrm>
            <a:off x="323528" y="188640"/>
            <a:ext cx="8496944" cy="646331"/>
          </a:xfrm>
          <a:noFill/>
        </p:spPr>
        <p:txBody>
          <a:bodyPr wrap="square">
            <a:spAutoFit/>
          </a:bodyPr>
          <a:lstStyle/>
          <a:p>
            <a:pPr marL="0" indent="0" algn="ctr" eaLnBrk="1" hangingPunct="1">
              <a:spcBef>
                <a:spcPct val="0"/>
              </a:spcBef>
              <a:buFontTx/>
              <a:buNone/>
            </a:pPr>
            <a:r>
              <a:rPr lang="en-US" sz="1800" b="1" dirty="0" smtClean="0">
                <a:solidFill>
                  <a:srgbClr val="000000"/>
                </a:solidFill>
              </a:rPr>
              <a:t>Lead vectors for the three standard limb leads, the three augmented limb leads (left), and the six </a:t>
            </a:r>
            <a:r>
              <a:rPr lang="en-US" sz="1800" b="1" dirty="0" err="1" smtClean="0">
                <a:solidFill>
                  <a:srgbClr val="000000"/>
                </a:solidFill>
              </a:rPr>
              <a:t>unipolar</a:t>
            </a:r>
            <a:r>
              <a:rPr lang="en-US" sz="1800" b="1" dirty="0" smtClean="0">
                <a:solidFill>
                  <a:srgbClr val="000000"/>
                </a:solidFill>
              </a:rPr>
              <a:t> </a:t>
            </a:r>
            <a:r>
              <a:rPr lang="en-US" sz="1800" b="1" dirty="0" err="1" smtClean="0">
                <a:solidFill>
                  <a:srgbClr val="000000"/>
                </a:solidFill>
              </a:rPr>
              <a:t>precordial</a:t>
            </a:r>
            <a:r>
              <a:rPr lang="en-US" sz="1800" b="1" dirty="0" smtClean="0">
                <a:solidFill>
                  <a:srgbClr val="000000"/>
                </a:solidFill>
              </a:rPr>
              <a:t> leads (right).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Ορθογώνιο"/>
          <p:cNvSpPr/>
          <p:nvPr/>
        </p:nvSpPr>
        <p:spPr>
          <a:xfrm>
            <a:off x="642910" y="928670"/>
            <a:ext cx="7786742" cy="1754326"/>
          </a:xfrm>
          <a:prstGeom prst="rect">
            <a:avLst/>
          </a:prstGeom>
        </p:spPr>
        <p:txBody>
          <a:bodyPr wrap="square">
            <a:spAutoFit/>
          </a:bodyPr>
          <a:lstStyle/>
          <a:p>
            <a:pPr marL="342900" indent="-342900">
              <a:buFont typeface="Arial" pitchFamily="34" charset="0"/>
              <a:buChar char="•"/>
            </a:pPr>
            <a:r>
              <a:rPr lang="en-US" b="1" dirty="0" smtClean="0"/>
              <a:t>Instantaneous </a:t>
            </a:r>
            <a:r>
              <a:rPr lang="en-US" b="1" dirty="0"/>
              <a:t>cardiac activity can also be approximated as a single vector (the heart vector) or dipole representing the vector sum of the various active wave fronts. </a:t>
            </a:r>
            <a:endParaRPr lang="en-US" b="1" dirty="0" smtClean="0"/>
          </a:p>
          <a:p>
            <a:pPr marL="342900" indent="-342900">
              <a:buFont typeface="Arial" pitchFamily="34" charset="0"/>
              <a:buChar char="•"/>
            </a:pPr>
            <a:endParaRPr lang="en-US" b="1" dirty="0" smtClean="0"/>
          </a:p>
          <a:p>
            <a:pPr marL="342900" indent="-342900">
              <a:buFont typeface="Arial" pitchFamily="34" charset="0"/>
              <a:buChar char="•"/>
            </a:pPr>
            <a:r>
              <a:rPr lang="en-US" b="1" dirty="0" smtClean="0"/>
              <a:t>Its </a:t>
            </a:r>
            <a:r>
              <a:rPr lang="en-US" b="1" dirty="0"/>
              <a:t>location, orientation, and intensity vary from instant to instant as cardiac activation proceeds.</a:t>
            </a:r>
            <a:endParaRPr lang="el-GR"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428604"/>
            <a:ext cx="7786742" cy="2585323"/>
          </a:xfrm>
          <a:prstGeom prst="rect">
            <a:avLst/>
          </a:prstGeom>
        </p:spPr>
        <p:txBody>
          <a:bodyPr wrap="square">
            <a:spAutoFit/>
          </a:bodyPr>
          <a:lstStyle/>
          <a:p>
            <a:pPr marL="342900" indent="-342900"/>
            <a:endParaRPr lang="en-US" dirty="0"/>
          </a:p>
          <a:p>
            <a:pPr marL="342900" indent="-342900">
              <a:buFont typeface="Arial" pitchFamily="34" charset="0"/>
              <a:buChar char="•"/>
            </a:pPr>
            <a:r>
              <a:rPr lang="el-GR" b="1" dirty="0" smtClean="0"/>
              <a:t>Το </a:t>
            </a:r>
            <a:r>
              <a:rPr lang="el-GR" b="1" dirty="0"/>
              <a:t>ηλεκτροκαρδιογράφημα (ΗΚΓ) είναι </a:t>
            </a:r>
            <a:r>
              <a:rPr lang="el-GR" b="1" dirty="0" smtClean="0"/>
              <a:t>η</a:t>
            </a:r>
            <a:r>
              <a:rPr lang="en-US" b="1" dirty="0" smtClean="0"/>
              <a:t> </a:t>
            </a:r>
            <a:r>
              <a:rPr lang="el-GR" b="1" dirty="0" smtClean="0"/>
              <a:t>γραφική </a:t>
            </a:r>
            <a:r>
              <a:rPr lang="el-GR" b="1" dirty="0"/>
              <a:t>απεικόνιση της </a:t>
            </a:r>
            <a:r>
              <a:rPr lang="el-GR" b="1" dirty="0" smtClean="0"/>
              <a:t>ηλεκτρικής</a:t>
            </a:r>
            <a:r>
              <a:rPr lang="en-US" b="1" dirty="0" smtClean="0"/>
              <a:t> </a:t>
            </a:r>
            <a:r>
              <a:rPr lang="el-GR" b="1" dirty="0" smtClean="0"/>
              <a:t>δραστηριότητας της</a:t>
            </a:r>
            <a:r>
              <a:rPr lang="en-US" b="1" dirty="0" smtClean="0"/>
              <a:t> </a:t>
            </a:r>
            <a:r>
              <a:rPr lang="el-GR" b="1" dirty="0" smtClean="0"/>
              <a:t>καρδιάς </a:t>
            </a:r>
            <a:r>
              <a:rPr lang="el-GR" b="1" dirty="0"/>
              <a:t>σε ειδικό </a:t>
            </a:r>
            <a:r>
              <a:rPr lang="el-GR" b="1" dirty="0" smtClean="0"/>
              <a:t>χαρτί, </a:t>
            </a:r>
            <a:endParaRPr lang="en-US" b="1" dirty="0" smtClean="0"/>
          </a:p>
          <a:p>
            <a:pPr marL="342900" indent="-342900">
              <a:buFont typeface="Arial" pitchFamily="34" charset="0"/>
              <a:buChar char="•"/>
            </a:pPr>
            <a:endParaRPr lang="en-US" b="1" dirty="0" smtClean="0"/>
          </a:p>
          <a:p>
            <a:pPr marL="342900" indent="-342900">
              <a:buFont typeface="Arial" pitchFamily="34" charset="0"/>
              <a:buChar char="•"/>
            </a:pPr>
            <a:r>
              <a:rPr lang="el-GR" b="1" dirty="0" smtClean="0"/>
              <a:t>στον </a:t>
            </a:r>
            <a:r>
              <a:rPr lang="el-GR" b="1" dirty="0"/>
              <a:t>οριζόντιο άξονα </a:t>
            </a:r>
            <a:r>
              <a:rPr lang="el-GR" b="1" dirty="0" smtClean="0"/>
              <a:t>του</a:t>
            </a:r>
            <a:r>
              <a:rPr lang="en-US" b="1" dirty="0" smtClean="0"/>
              <a:t> </a:t>
            </a:r>
            <a:r>
              <a:rPr lang="el-GR" b="1" dirty="0" smtClean="0"/>
              <a:t>οποίου </a:t>
            </a:r>
            <a:r>
              <a:rPr lang="el-GR" b="1" dirty="0"/>
              <a:t>μετράται ο χρόνος </a:t>
            </a:r>
            <a:endParaRPr lang="en-US" b="1" dirty="0" smtClean="0"/>
          </a:p>
          <a:p>
            <a:pPr marL="342900" indent="-342900"/>
            <a:r>
              <a:rPr lang="en-US" b="1" dirty="0" smtClean="0"/>
              <a:t>	</a:t>
            </a:r>
            <a:r>
              <a:rPr lang="el-GR" b="1" dirty="0" smtClean="0"/>
              <a:t>(</a:t>
            </a:r>
            <a:r>
              <a:rPr lang="el-GR" b="1" dirty="0"/>
              <a:t>1 mm = 0,04 </a:t>
            </a:r>
            <a:r>
              <a:rPr lang="el-GR" b="1" dirty="0" err="1"/>
              <a:t>sec</a:t>
            </a:r>
            <a:r>
              <a:rPr lang="el-GR" b="1" dirty="0"/>
              <a:t> με </a:t>
            </a:r>
            <a:r>
              <a:rPr lang="el-GR" b="1" dirty="0" smtClean="0"/>
              <a:t>ταχύτητα</a:t>
            </a:r>
            <a:r>
              <a:rPr lang="en-US" b="1" dirty="0" smtClean="0"/>
              <a:t> </a:t>
            </a:r>
            <a:r>
              <a:rPr lang="el-GR" b="1" dirty="0" smtClean="0"/>
              <a:t>καταγραφής </a:t>
            </a:r>
            <a:r>
              <a:rPr lang="el-GR" b="1" dirty="0"/>
              <a:t>25 mm/</a:t>
            </a:r>
            <a:r>
              <a:rPr lang="el-GR" b="1" dirty="0" err="1"/>
              <a:t>sec</a:t>
            </a:r>
            <a:r>
              <a:rPr lang="el-GR" b="1" dirty="0"/>
              <a:t>) </a:t>
            </a:r>
            <a:endParaRPr lang="en-US" b="1" dirty="0" smtClean="0"/>
          </a:p>
          <a:p>
            <a:pPr marL="342900" indent="-342900">
              <a:buFont typeface="Arial" pitchFamily="34" charset="0"/>
              <a:buChar char="•"/>
            </a:pPr>
            <a:endParaRPr lang="en-US" b="1" dirty="0" smtClean="0"/>
          </a:p>
          <a:p>
            <a:pPr marL="342900" indent="-342900">
              <a:buFont typeface="Arial" pitchFamily="34" charset="0"/>
              <a:buChar char="•"/>
            </a:pPr>
            <a:r>
              <a:rPr lang="el-GR" b="1" dirty="0" smtClean="0"/>
              <a:t>και </a:t>
            </a:r>
            <a:r>
              <a:rPr lang="el-GR" b="1" dirty="0"/>
              <a:t>στον κάθετο το δυναμικό (</a:t>
            </a:r>
            <a:r>
              <a:rPr lang="el-GR" b="1" dirty="0" smtClean="0"/>
              <a:t>10</a:t>
            </a:r>
            <a:r>
              <a:rPr lang="en-US" b="1" dirty="0" smtClean="0"/>
              <a:t> </a:t>
            </a:r>
            <a:r>
              <a:rPr lang="el-GR" b="1" dirty="0" smtClean="0"/>
              <a:t>mm </a:t>
            </a:r>
            <a:r>
              <a:rPr lang="el-GR" b="1" dirty="0"/>
              <a:t>= 1 </a:t>
            </a:r>
            <a:r>
              <a:rPr lang="el-GR" b="1" dirty="0" err="1"/>
              <a:t>mV</a:t>
            </a:r>
            <a:r>
              <a:rPr lang="el-GR" b="1" dirty="0"/>
              <a:t>). </a:t>
            </a:r>
            <a:endParaRPr lang="en-US" b="1" dirty="0"/>
          </a:p>
          <a:p>
            <a:pPr marL="342900" indent="-342900">
              <a:buFont typeface="Arial" pitchFamily="34" charset="0"/>
              <a:buChar char="•"/>
            </a:pP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403648" y="1268760"/>
            <a:ext cx="6480720" cy="5328592"/>
          </a:xfrm>
          <a:prstGeom prst="rect">
            <a:avLst/>
          </a:prstGeom>
          <a:noFill/>
          <a:ln w="9525">
            <a:noFill/>
            <a:miter lim="800000"/>
            <a:headEnd/>
            <a:tailEnd/>
          </a:ln>
        </p:spPr>
      </p:pic>
      <p:sp>
        <p:nvSpPr>
          <p:cNvPr id="7171" name="Rectangle 3"/>
          <p:cNvSpPr>
            <a:spLocks noGrp="1" noChangeArrowheads="1"/>
          </p:cNvSpPr>
          <p:nvPr>
            <p:ph type="body" idx="4294967295"/>
          </p:nvPr>
        </p:nvSpPr>
        <p:spPr>
          <a:xfrm>
            <a:off x="179512" y="188640"/>
            <a:ext cx="8712968" cy="523220"/>
          </a:xfrm>
          <a:noFill/>
        </p:spPr>
        <p:txBody>
          <a:bodyPr wrap="square">
            <a:spAutoFit/>
          </a:bodyPr>
          <a:lstStyle/>
          <a:p>
            <a:pPr marL="0" indent="0" algn="ctr" eaLnBrk="1" hangingPunct="1">
              <a:spcBef>
                <a:spcPct val="0"/>
              </a:spcBef>
              <a:buFontTx/>
              <a:buNone/>
            </a:pPr>
            <a:r>
              <a:rPr lang="en-US" sz="1400" dirty="0" smtClean="0">
                <a:solidFill>
                  <a:srgbClr val="000000"/>
                </a:solidFill>
              </a:rPr>
              <a:t>The heart vector H and its projections on the lead axes of leads I and III. </a:t>
            </a:r>
            <a:endParaRPr lang="el-GR" sz="1400" dirty="0" smtClean="0">
              <a:solidFill>
                <a:srgbClr val="000000"/>
              </a:solidFill>
            </a:endParaRPr>
          </a:p>
          <a:p>
            <a:pPr marL="0" indent="0" algn="ctr" eaLnBrk="1" hangingPunct="1">
              <a:spcBef>
                <a:spcPct val="0"/>
              </a:spcBef>
              <a:buFontTx/>
              <a:buNone/>
            </a:pPr>
            <a:r>
              <a:rPr lang="en-US" sz="1400" dirty="0" smtClean="0">
                <a:solidFill>
                  <a:srgbClr val="000000"/>
                </a:solidFill>
              </a:rPr>
              <a:t>Voltages recorded in lead I will be positive and potentials in lead III will be negative.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Ορθογώνιο"/>
          <p:cNvSpPr/>
          <p:nvPr/>
        </p:nvSpPr>
        <p:spPr>
          <a:xfrm>
            <a:off x="642910" y="785794"/>
            <a:ext cx="8001056" cy="2308324"/>
          </a:xfrm>
          <a:prstGeom prst="rect">
            <a:avLst/>
          </a:prstGeom>
        </p:spPr>
        <p:txBody>
          <a:bodyPr wrap="square">
            <a:spAutoFit/>
          </a:bodyPr>
          <a:lstStyle/>
          <a:p>
            <a:pPr marL="342900" indent="-342900">
              <a:buFont typeface="Arial" pitchFamily="34" charset="0"/>
              <a:buChar char="•"/>
            </a:pPr>
            <a:r>
              <a:rPr lang="en-US" b="1" dirty="0"/>
              <a:t>Thus, if the projection of the heart vector on the lead vector points toward the positive pole of the lead axis, the lead will record a positive potential. </a:t>
            </a:r>
            <a:endParaRPr lang="en-US" b="1" dirty="0" smtClean="0"/>
          </a:p>
          <a:p>
            <a:pPr marL="342900" indent="-342900">
              <a:buFont typeface="Arial" pitchFamily="34" charset="0"/>
              <a:buChar char="•"/>
            </a:pPr>
            <a:endParaRPr lang="en-US" b="1" dirty="0" smtClean="0"/>
          </a:p>
          <a:p>
            <a:pPr marL="342900" indent="-342900">
              <a:buFont typeface="Arial" pitchFamily="34" charset="0"/>
              <a:buChar char="•"/>
            </a:pPr>
            <a:r>
              <a:rPr lang="en-US" b="1" dirty="0" smtClean="0"/>
              <a:t>If </a:t>
            </a:r>
            <a:r>
              <a:rPr lang="en-US" b="1" dirty="0"/>
              <a:t>the projection is directed away from the positive pole of the lead axis, the potential will be negative. </a:t>
            </a:r>
            <a:endParaRPr lang="en-US" b="1" dirty="0" smtClean="0"/>
          </a:p>
          <a:p>
            <a:pPr marL="342900" indent="-342900">
              <a:buFont typeface="Arial" pitchFamily="34" charset="0"/>
              <a:buChar char="•"/>
            </a:pPr>
            <a:endParaRPr lang="en-US" b="1" dirty="0" smtClean="0"/>
          </a:p>
          <a:p>
            <a:pPr marL="342900" indent="-342900">
              <a:buFont typeface="Arial" pitchFamily="34" charset="0"/>
              <a:buChar char="•"/>
            </a:pPr>
            <a:r>
              <a:rPr lang="en-US" b="1" dirty="0" smtClean="0"/>
              <a:t>If </a:t>
            </a:r>
            <a:r>
              <a:rPr lang="en-US" b="1" dirty="0"/>
              <a:t>the projection is perpendicular to the lead axis, the lead will record zero potential. </a:t>
            </a:r>
            <a:endParaRPr lang="el-GR"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84275" y="923925"/>
            <a:ext cx="6775450" cy="5010150"/>
          </a:xfrm>
          <a:prstGeom prst="rect">
            <a:avLst/>
          </a:prstGeom>
          <a:noFill/>
          <a:ln w="9525">
            <a:noFill/>
            <a:miter lim="800000"/>
            <a:headEnd/>
            <a:tailEnd/>
          </a:ln>
          <a:effectLst/>
        </p:spPr>
      </p:pic>
      <p:sp>
        <p:nvSpPr>
          <p:cNvPr id="3" name="2 - Ορθογώνιο"/>
          <p:cNvSpPr/>
          <p:nvPr/>
        </p:nvSpPr>
        <p:spPr>
          <a:xfrm>
            <a:off x="428596" y="142852"/>
            <a:ext cx="8286808" cy="646331"/>
          </a:xfrm>
          <a:prstGeom prst="rect">
            <a:avLst/>
          </a:prstGeom>
        </p:spPr>
        <p:txBody>
          <a:bodyPr wrap="square">
            <a:spAutoFit/>
          </a:bodyPr>
          <a:lstStyle/>
          <a:p>
            <a:r>
              <a:rPr lang="el-GR" b="1" dirty="0"/>
              <a:t>Απόκλιση μιας απαγωγής σε σχέση με τη φορά </a:t>
            </a:r>
            <a:r>
              <a:rPr lang="el-GR" b="1" dirty="0" smtClean="0"/>
              <a:t>της</a:t>
            </a:r>
            <a:r>
              <a:rPr lang="en-US" b="1" dirty="0" smtClean="0"/>
              <a:t> </a:t>
            </a:r>
            <a:r>
              <a:rPr lang="el-GR" b="1" dirty="0" err="1" smtClean="0"/>
              <a:t>μυοκαρδιακής</a:t>
            </a:r>
            <a:r>
              <a:rPr lang="el-GR" b="1" dirty="0" smtClean="0"/>
              <a:t> </a:t>
            </a:r>
            <a:r>
              <a:rPr lang="el-GR" b="1" dirty="0" err="1"/>
              <a:t>εκπόλωσης</a:t>
            </a:r>
            <a:r>
              <a:rPr lang="el-GR" b="1" dirty="0"/>
              <a:t> και την πολικότητα της απαγωγής.</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714356"/>
            <a:ext cx="8143932" cy="5078313"/>
          </a:xfrm>
          <a:prstGeom prst="rect">
            <a:avLst/>
          </a:prstGeom>
        </p:spPr>
        <p:txBody>
          <a:bodyPr wrap="square">
            <a:spAutoFit/>
          </a:bodyPr>
          <a:lstStyle/>
          <a:p>
            <a:r>
              <a:rPr lang="el-GR" b="1" u="sng" dirty="0" smtClean="0"/>
              <a:t>Ο </a:t>
            </a:r>
            <a:r>
              <a:rPr lang="el-GR" b="1" u="sng" dirty="0"/>
              <a:t>ηλεκτρικός άξονας της καρδιάς. </a:t>
            </a:r>
            <a:endParaRPr lang="en-US" b="1" u="sng" dirty="0" smtClean="0"/>
          </a:p>
          <a:p>
            <a:endParaRPr lang="en-US" b="1" dirty="0"/>
          </a:p>
          <a:p>
            <a:pPr marL="342900" indent="-342900">
              <a:buFont typeface="Arial" pitchFamily="34" charset="0"/>
              <a:buChar char="•"/>
            </a:pPr>
            <a:r>
              <a:rPr lang="el-GR" dirty="0" smtClean="0"/>
              <a:t>Ο </a:t>
            </a:r>
            <a:r>
              <a:rPr lang="el-GR" dirty="0"/>
              <a:t>ηλεκτρικός </a:t>
            </a:r>
            <a:r>
              <a:rPr lang="el-GR" dirty="0" smtClean="0"/>
              <a:t>άξονας </a:t>
            </a:r>
            <a:r>
              <a:rPr lang="el-GR" dirty="0"/>
              <a:t>της καρδιάς αντιστοιχεί στην κατεύθυνση της </a:t>
            </a:r>
            <a:r>
              <a:rPr lang="el-GR" dirty="0" err="1" smtClean="0"/>
              <a:t>εκπόλωσης</a:t>
            </a:r>
            <a:r>
              <a:rPr lang="el-GR" dirty="0" smtClean="0"/>
              <a:t> </a:t>
            </a:r>
            <a:r>
              <a:rPr lang="el-GR" dirty="0"/>
              <a:t>των κοιλιών στο μετωπιαίο επίπεδο και </a:t>
            </a:r>
            <a:r>
              <a:rPr lang="el-GR" dirty="0" smtClean="0"/>
              <a:t>αναπαρίσταται </a:t>
            </a:r>
            <a:r>
              <a:rPr lang="el-GR" dirty="0"/>
              <a:t>με </a:t>
            </a:r>
            <a:r>
              <a:rPr lang="el-GR" i="1" dirty="0"/>
              <a:t>άνυσμα, το οποίο στα φυσιολογικά άτομα </a:t>
            </a:r>
            <a:r>
              <a:rPr lang="el-GR" i="1" dirty="0" smtClean="0"/>
              <a:t>σχηματί</a:t>
            </a:r>
            <a:r>
              <a:rPr lang="el-GR" dirty="0" smtClean="0"/>
              <a:t>ζει </a:t>
            </a:r>
            <a:r>
              <a:rPr lang="el-GR" dirty="0"/>
              <a:t>γωνία -30° έως +90° (ορισμένοι υποστηρίζουν -30° </a:t>
            </a:r>
            <a:r>
              <a:rPr lang="el-GR" dirty="0" smtClean="0"/>
              <a:t>έως</a:t>
            </a:r>
            <a:r>
              <a:rPr lang="en-US" dirty="0" smtClean="0"/>
              <a:t> </a:t>
            </a:r>
            <a:r>
              <a:rPr lang="el-GR" dirty="0" smtClean="0"/>
              <a:t>+</a:t>
            </a:r>
            <a:r>
              <a:rPr lang="el-GR" dirty="0"/>
              <a:t>120°) σε σχέση με το οριζόντιο επίπεδο.</a:t>
            </a:r>
          </a:p>
          <a:p>
            <a:pPr marL="342900" indent="-342900">
              <a:buFont typeface="Arial" pitchFamily="34" charset="0"/>
              <a:buChar char="•"/>
            </a:pPr>
            <a:endParaRPr lang="en-US" dirty="0" smtClean="0"/>
          </a:p>
          <a:p>
            <a:pPr marL="342900" indent="-342900">
              <a:buFont typeface="Arial" pitchFamily="34" charset="0"/>
              <a:buChar char="•"/>
            </a:pPr>
            <a:r>
              <a:rPr lang="el-GR" dirty="0" smtClean="0"/>
              <a:t>Ένας </a:t>
            </a:r>
            <a:r>
              <a:rPr lang="el-GR" dirty="0"/>
              <a:t>αδρός προσδιορισμός της γωνίας του </a:t>
            </a:r>
            <a:r>
              <a:rPr lang="el-GR" dirty="0" smtClean="0"/>
              <a:t>ηλεκτρικού</a:t>
            </a:r>
            <a:r>
              <a:rPr lang="en-US" dirty="0" smtClean="0"/>
              <a:t> </a:t>
            </a:r>
            <a:r>
              <a:rPr lang="el-GR" dirty="0" smtClean="0"/>
              <a:t>άξονα </a:t>
            </a:r>
            <a:r>
              <a:rPr lang="el-GR" dirty="0"/>
              <a:t>της καρδιάς είναι σχετικά ευχερής από τα εξής</a:t>
            </a:r>
            <a:r>
              <a:rPr lang="el-GR" dirty="0" smtClean="0"/>
              <a:t>:</a:t>
            </a:r>
            <a:endParaRPr lang="en-US" dirty="0" smtClean="0"/>
          </a:p>
          <a:p>
            <a:pPr marL="342900" indent="-342900">
              <a:buFont typeface="Arial" pitchFamily="34" charset="0"/>
              <a:buChar char="•"/>
            </a:pPr>
            <a:endParaRPr lang="el-GR" dirty="0"/>
          </a:p>
          <a:p>
            <a:pPr marL="800100" lvl="1" indent="-342900">
              <a:buFont typeface="Wingdings" pitchFamily="2" charset="2"/>
              <a:buChar char="Ø"/>
            </a:pPr>
            <a:r>
              <a:rPr lang="el-GR" dirty="0" smtClean="0"/>
              <a:t>Η </a:t>
            </a:r>
            <a:r>
              <a:rPr lang="el-GR" dirty="0"/>
              <a:t>κατεύθυνση της </a:t>
            </a:r>
            <a:r>
              <a:rPr lang="el-GR" dirty="0" err="1"/>
              <a:t>εκπόλωσης</a:t>
            </a:r>
            <a:r>
              <a:rPr lang="el-GR" dirty="0"/>
              <a:t> προς το θετικό πόλο </a:t>
            </a:r>
            <a:r>
              <a:rPr lang="el-GR" dirty="0" smtClean="0"/>
              <a:t>μίας </a:t>
            </a:r>
            <a:r>
              <a:rPr lang="el-GR" dirty="0"/>
              <a:t>απαγωγής προκαλεί θετική απόκλιση, προς τον </a:t>
            </a:r>
            <a:r>
              <a:rPr lang="el-GR" dirty="0" smtClean="0"/>
              <a:t>αρνητικό </a:t>
            </a:r>
            <a:r>
              <a:rPr lang="el-GR" dirty="0"/>
              <a:t>πόλο αρνητική απόκλιση και κάθετα προς </a:t>
            </a:r>
            <a:r>
              <a:rPr lang="el-GR" dirty="0" smtClean="0"/>
              <a:t>τον</a:t>
            </a:r>
            <a:r>
              <a:rPr lang="en-US" dirty="0" smtClean="0"/>
              <a:t> </a:t>
            </a:r>
            <a:r>
              <a:rPr lang="el-GR" dirty="0" smtClean="0"/>
              <a:t>άξονα </a:t>
            </a:r>
            <a:r>
              <a:rPr lang="el-GR" dirty="0"/>
              <a:t>της απαγωγής </a:t>
            </a:r>
            <a:r>
              <a:rPr lang="el-GR" dirty="0" err="1"/>
              <a:t>ισοδιφασική</a:t>
            </a:r>
            <a:r>
              <a:rPr lang="el-GR" dirty="0"/>
              <a:t> </a:t>
            </a:r>
            <a:r>
              <a:rPr lang="el-GR" dirty="0" smtClean="0"/>
              <a:t>απόκλιση.</a:t>
            </a:r>
            <a:endParaRPr lang="en-US" dirty="0" smtClean="0"/>
          </a:p>
          <a:p>
            <a:pPr marL="800100" lvl="1" indent="-342900">
              <a:buFont typeface="Wingdings" pitchFamily="2" charset="2"/>
              <a:buChar char="Ø"/>
            </a:pPr>
            <a:endParaRPr lang="el-GR" dirty="0"/>
          </a:p>
          <a:p>
            <a:pPr marL="800100" lvl="1" indent="-342900">
              <a:buFont typeface="Wingdings" pitchFamily="2" charset="2"/>
              <a:buChar char="Ø"/>
            </a:pPr>
            <a:r>
              <a:rPr lang="el-GR" dirty="0" smtClean="0"/>
              <a:t>Η </a:t>
            </a:r>
            <a:r>
              <a:rPr lang="el-GR" dirty="0"/>
              <a:t>θέση των πόλων των διπολικών και των </a:t>
            </a:r>
            <a:r>
              <a:rPr lang="el-GR" dirty="0" smtClean="0"/>
              <a:t>αυξημένων</a:t>
            </a:r>
            <a:r>
              <a:rPr lang="en-US" dirty="0" smtClean="0"/>
              <a:t> </a:t>
            </a:r>
            <a:r>
              <a:rPr lang="el-GR" dirty="0" smtClean="0"/>
              <a:t>μονοπολικών </a:t>
            </a:r>
            <a:r>
              <a:rPr lang="el-GR" dirty="0"/>
              <a:t>απαγωγών των άκρων στο </a:t>
            </a:r>
            <a:r>
              <a:rPr lang="el-GR" dirty="0" err="1"/>
              <a:t>εξαξονικό</a:t>
            </a:r>
            <a:r>
              <a:rPr lang="el-GR" dirty="0"/>
              <a:t> </a:t>
            </a:r>
            <a:r>
              <a:rPr lang="el-GR" dirty="0" smtClean="0"/>
              <a:t>σύστημα </a:t>
            </a:r>
            <a:r>
              <a:rPr lang="el-GR" dirty="0"/>
              <a:t>αναφοράς παράγεται με παράλληλη </a:t>
            </a:r>
            <a:r>
              <a:rPr lang="el-GR" dirty="0" smtClean="0"/>
              <a:t>μετατόπιση</a:t>
            </a:r>
            <a:r>
              <a:rPr lang="en-US" dirty="0" smtClean="0"/>
              <a:t> </a:t>
            </a:r>
            <a:r>
              <a:rPr lang="el-GR" dirty="0" smtClean="0"/>
              <a:t>των </a:t>
            </a:r>
            <a:r>
              <a:rPr lang="el-GR" dirty="0"/>
              <a:t>αξόνων των προαναφερθέντων απαγωγών, ώστε </a:t>
            </a:r>
            <a:r>
              <a:rPr lang="el-GR" dirty="0" smtClean="0"/>
              <a:t>να</a:t>
            </a:r>
            <a:r>
              <a:rPr lang="en-US" dirty="0" smtClean="0"/>
              <a:t> </a:t>
            </a:r>
            <a:r>
              <a:rPr lang="el-GR" dirty="0" smtClean="0"/>
              <a:t>διέρχονται </a:t>
            </a:r>
            <a:r>
              <a:rPr lang="el-GR" dirty="0"/>
              <a:t>από το κέντρο του </a:t>
            </a:r>
            <a:r>
              <a:rPr lang="el-GR" dirty="0" smtClean="0"/>
              <a:t>θώρακα.</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785794"/>
            <a:ext cx="7858180" cy="2031325"/>
          </a:xfrm>
          <a:prstGeom prst="rect">
            <a:avLst/>
          </a:prstGeom>
        </p:spPr>
        <p:txBody>
          <a:bodyPr wrap="square">
            <a:spAutoFit/>
          </a:bodyPr>
          <a:lstStyle/>
          <a:p>
            <a:r>
              <a:rPr lang="en-US" u="sng" dirty="0" err="1"/>
              <a:t>H</a:t>
            </a:r>
            <a:r>
              <a:rPr lang="en-US" b="1" u="sng" dirty="0" err="1"/>
              <a:t>exaxial</a:t>
            </a:r>
            <a:r>
              <a:rPr lang="en-US" b="1" u="sng" dirty="0"/>
              <a:t> Reference Frame and Electrical Axis. </a:t>
            </a:r>
            <a:endParaRPr lang="en-US" b="1" u="sng" dirty="0" smtClean="0"/>
          </a:p>
          <a:p>
            <a:endParaRPr lang="en-US" b="1" dirty="0"/>
          </a:p>
          <a:p>
            <a:r>
              <a:rPr lang="en-US" b="1" dirty="0" smtClean="0"/>
              <a:t>The </a:t>
            </a:r>
            <a:r>
              <a:rPr lang="en-US" b="1" dirty="0"/>
              <a:t>lead axes of the six frontal plane leads can be superimposed to produce the </a:t>
            </a:r>
            <a:r>
              <a:rPr lang="en-US" b="1" dirty="0" err="1"/>
              <a:t>hexaxial</a:t>
            </a:r>
            <a:r>
              <a:rPr lang="en-US" b="1" dirty="0"/>
              <a:t> reference system. </a:t>
            </a:r>
            <a:endParaRPr lang="en-US" b="1" dirty="0" smtClean="0"/>
          </a:p>
          <a:p>
            <a:endParaRPr lang="en-US" b="1" dirty="0"/>
          </a:p>
          <a:p>
            <a:r>
              <a:rPr lang="en-US" b="1" dirty="0" smtClean="0"/>
              <a:t>The </a:t>
            </a:r>
            <a:r>
              <a:rPr lang="en-US" b="1" dirty="0"/>
              <a:t>six lead axes divide the frontal plane into 12 segments, each subtending 30 degrees. </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403648" y="1340768"/>
            <a:ext cx="6408712" cy="5040560"/>
          </a:xfrm>
          <a:prstGeom prst="rect">
            <a:avLst/>
          </a:prstGeom>
          <a:noFill/>
          <a:ln w="9525">
            <a:noFill/>
            <a:miter lim="800000"/>
            <a:headEnd/>
            <a:tailEnd/>
          </a:ln>
        </p:spPr>
      </p:pic>
      <p:sp>
        <p:nvSpPr>
          <p:cNvPr id="8195" name="Rectangle 3"/>
          <p:cNvSpPr>
            <a:spLocks noGrp="1" noChangeArrowheads="1"/>
          </p:cNvSpPr>
          <p:nvPr>
            <p:ph type="body" idx="4294967295"/>
          </p:nvPr>
        </p:nvSpPr>
        <p:spPr>
          <a:xfrm>
            <a:off x="251520" y="188640"/>
            <a:ext cx="8640960" cy="954107"/>
          </a:xfrm>
          <a:noFill/>
        </p:spPr>
        <p:txBody>
          <a:bodyPr wrap="square">
            <a:spAutoFit/>
          </a:bodyPr>
          <a:lstStyle/>
          <a:p>
            <a:pPr>
              <a:spcBef>
                <a:spcPct val="0"/>
              </a:spcBef>
            </a:pPr>
            <a:r>
              <a:rPr lang="en-US" sz="1400" b="1" dirty="0" smtClean="0">
                <a:solidFill>
                  <a:srgbClr val="000000"/>
                </a:solidFill>
              </a:rPr>
              <a:t>The </a:t>
            </a:r>
            <a:r>
              <a:rPr lang="en-US" sz="1400" b="1" dirty="0" err="1" smtClean="0">
                <a:solidFill>
                  <a:srgbClr val="000000"/>
                </a:solidFill>
              </a:rPr>
              <a:t>hexaxial</a:t>
            </a:r>
            <a:r>
              <a:rPr lang="en-US" sz="1400" b="1" dirty="0" smtClean="0">
                <a:solidFill>
                  <a:srgbClr val="000000"/>
                </a:solidFill>
              </a:rPr>
              <a:t> reference system constructed from the lead axes of the six frontal plane leads. </a:t>
            </a:r>
          </a:p>
          <a:p>
            <a:pPr>
              <a:spcBef>
                <a:spcPct val="0"/>
              </a:spcBef>
            </a:pPr>
            <a:r>
              <a:rPr lang="en-US" sz="1400" b="1" dirty="0" smtClean="0">
                <a:solidFill>
                  <a:srgbClr val="000000"/>
                </a:solidFill>
              </a:rPr>
              <a:t>The lead axes of the six frontal plane leads have been rearranged so that their centers overlay one another. </a:t>
            </a:r>
          </a:p>
          <a:p>
            <a:pPr>
              <a:spcBef>
                <a:spcPct val="0"/>
              </a:spcBef>
            </a:pPr>
            <a:r>
              <a:rPr lang="en-US" sz="1400" b="1" dirty="0" smtClean="0">
                <a:solidFill>
                  <a:srgbClr val="000000"/>
                </a:solidFill>
              </a:rPr>
              <a:t>These axes divide the plane into 12 segments, each subtending 30 degrees. </a:t>
            </a:r>
          </a:p>
          <a:p>
            <a:pPr>
              <a:spcBef>
                <a:spcPct val="0"/>
              </a:spcBef>
            </a:pPr>
            <a:r>
              <a:rPr lang="en-US" sz="1400" b="1" dirty="0" smtClean="0">
                <a:solidFill>
                  <a:srgbClr val="000000"/>
                </a:solidFill>
              </a:rPr>
              <a:t>Positive ends of each axis are labeled with the name of the lead.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428605"/>
            <a:ext cx="8072494" cy="3693319"/>
          </a:xfrm>
          <a:prstGeom prst="rect">
            <a:avLst/>
          </a:prstGeom>
        </p:spPr>
        <p:txBody>
          <a:bodyPr wrap="square">
            <a:spAutoFit/>
          </a:bodyPr>
          <a:lstStyle/>
          <a:p>
            <a:pPr marL="342900" indent="-342900">
              <a:buFont typeface="Arial" pitchFamily="34" charset="0"/>
              <a:buChar char="•"/>
            </a:pPr>
            <a:r>
              <a:rPr lang="en-US" b="1" dirty="0"/>
              <a:t>These concepts allow calculation of the mean electrical axis of the heart. </a:t>
            </a:r>
            <a:endParaRPr lang="en-US" b="1" dirty="0" smtClean="0"/>
          </a:p>
          <a:p>
            <a:pPr marL="342900" indent="-342900">
              <a:buFont typeface="Arial" pitchFamily="34" charset="0"/>
              <a:buChar char="•"/>
            </a:pPr>
            <a:endParaRPr lang="en-US" b="1" dirty="0" smtClean="0"/>
          </a:p>
          <a:p>
            <a:pPr marL="342900" indent="-342900">
              <a:buFont typeface="Arial" pitchFamily="34" charset="0"/>
              <a:buChar char="•"/>
            </a:pPr>
            <a:r>
              <a:rPr lang="en-US" b="1" dirty="0" smtClean="0"/>
              <a:t>The </a:t>
            </a:r>
            <a:r>
              <a:rPr lang="en-US" b="1" dirty="0"/>
              <a:t>orientation of the mean electrical axis represents the direction of activation in an “average” cardiac fiber. </a:t>
            </a:r>
            <a:endParaRPr lang="en-US" b="1" dirty="0" smtClean="0"/>
          </a:p>
          <a:p>
            <a:pPr marL="342900" indent="-342900">
              <a:buFont typeface="Arial" pitchFamily="34" charset="0"/>
              <a:buChar char="•"/>
            </a:pPr>
            <a:endParaRPr lang="en-US" b="1" dirty="0" smtClean="0"/>
          </a:p>
          <a:p>
            <a:pPr marL="342900" indent="-342900">
              <a:buFont typeface="Arial" pitchFamily="34" charset="0"/>
              <a:buChar char="•"/>
            </a:pPr>
            <a:r>
              <a:rPr lang="en-US" b="1" dirty="0" smtClean="0"/>
              <a:t>This </a:t>
            </a:r>
            <a:r>
              <a:rPr lang="en-US" b="1" dirty="0"/>
              <a:t>direction is determined by the properties of the cardiac conduction system and activation properties of the myocardium. </a:t>
            </a:r>
            <a:endParaRPr lang="en-US" b="1" dirty="0" smtClean="0"/>
          </a:p>
          <a:p>
            <a:pPr marL="342900" indent="-342900">
              <a:buFont typeface="Arial" pitchFamily="34" charset="0"/>
              <a:buChar char="•"/>
            </a:pPr>
            <a:endParaRPr lang="en-US" b="1" dirty="0" smtClean="0"/>
          </a:p>
          <a:p>
            <a:pPr marL="342900" indent="-342900">
              <a:buFont typeface="Arial" pitchFamily="34" charset="0"/>
              <a:buChar char="•"/>
            </a:pPr>
            <a:r>
              <a:rPr lang="en-US" b="1" dirty="0" smtClean="0"/>
              <a:t>Differences </a:t>
            </a:r>
            <a:r>
              <a:rPr lang="en-US" b="1" dirty="0"/>
              <a:t>in the relation of cardiac to torso anatomy contribute relatively little to shifts in the </a:t>
            </a:r>
            <a:r>
              <a:rPr lang="en-US" b="1" dirty="0" smtClean="0"/>
              <a:t>axis.</a:t>
            </a:r>
            <a:endParaRPr lang="en-US" b="1" dirty="0"/>
          </a:p>
          <a:p>
            <a:pPr marL="342900" indent="-342900">
              <a:buFont typeface="Arial" pitchFamily="34" charset="0"/>
              <a:buChar char="•"/>
            </a:pPr>
            <a:endParaRPr lang="en-US" b="1" dirty="0" smtClean="0"/>
          </a:p>
          <a:p>
            <a:pPr marL="342900" indent="-342900">
              <a:buFont typeface="Arial" pitchFamily="34" charset="0"/>
              <a:buChar char="•"/>
            </a:pPr>
            <a:r>
              <a:rPr lang="en-US" b="1" dirty="0" smtClean="0"/>
              <a:t>The </a:t>
            </a:r>
            <a:r>
              <a:rPr lang="en-US" b="1" dirty="0"/>
              <a:t>process for computing the mean electrical axis during ventricular activation in the frontal plane is illustrated in </a:t>
            </a:r>
            <a:r>
              <a:rPr lang="en-US" b="1" dirty="0" smtClean="0"/>
              <a:t>next Figure. </a:t>
            </a:r>
            <a:endParaRPr lang="el-GR"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971600" y="1340768"/>
            <a:ext cx="7200800" cy="4896544"/>
          </a:xfrm>
          <a:prstGeom prst="rect">
            <a:avLst/>
          </a:prstGeom>
          <a:noFill/>
          <a:ln w="9525">
            <a:noFill/>
            <a:miter lim="800000"/>
            <a:headEnd/>
            <a:tailEnd/>
          </a:ln>
        </p:spPr>
      </p:pic>
      <p:sp>
        <p:nvSpPr>
          <p:cNvPr id="9219" name="Rectangle 3"/>
          <p:cNvSpPr>
            <a:spLocks noGrp="1" noChangeArrowheads="1"/>
          </p:cNvSpPr>
          <p:nvPr>
            <p:ph type="body" idx="4294967295"/>
          </p:nvPr>
        </p:nvSpPr>
        <p:spPr>
          <a:xfrm>
            <a:off x="500034" y="142852"/>
            <a:ext cx="8178132" cy="954107"/>
          </a:xfrm>
          <a:noFill/>
        </p:spPr>
        <p:txBody>
          <a:bodyPr wrap="square">
            <a:spAutoFit/>
          </a:bodyPr>
          <a:lstStyle/>
          <a:p>
            <a:pPr marL="0" indent="0" algn="ctr" eaLnBrk="1" hangingPunct="1">
              <a:spcBef>
                <a:spcPct val="0"/>
              </a:spcBef>
              <a:buFontTx/>
              <a:buNone/>
            </a:pPr>
            <a:r>
              <a:rPr lang="en-US" sz="1400" b="1" dirty="0" smtClean="0">
                <a:solidFill>
                  <a:srgbClr val="000000"/>
                </a:solidFill>
              </a:rPr>
              <a:t>Calculation of the mean electrical axis during the QRS complex from the areas under the QRS complex in leads I and III. </a:t>
            </a:r>
          </a:p>
          <a:p>
            <a:pPr marL="0" indent="0" algn="ctr" eaLnBrk="1" hangingPunct="1">
              <a:spcBef>
                <a:spcPct val="0"/>
              </a:spcBef>
              <a:buFontTx/>
              <a:buNone/>
            </a:pPr>
            <a:r>
              <a:rPr lang="en-US" sz="1400" b="1" dirty="0" smtClean="0">
                <a:solidFill>
                  <a:srgbClr val="000000"/>
                </a:solidFill>
              </a:rPr>
              <a:t>Magnitudes of the areas of the two leads are plotted as vectors on the appropriate lead axes, and the mean QRS axis is the sum of these two vectors.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428604"/>
            <a:ext cx="8072494" cy="4247317"/>
          </a:xfrm>
          <a:prstGeom prst="rect">
            <a:avLst/>
          </a:prstGeom>
        </p:spPr>
        <p:txBody>
          <a:bodyPr wrap="square">
            <a:spAutoFit/>
          </a:bodyPr>
          <a:lstStyle/>
          <a:p>
            <a:r>
              <a:rPr lang="el-GR" b="1" dirty="0"/>
              <a:t>Με βάση τα παραπάνω</a:t>
            </a:r>
            <a:r>
              <a:rPr lang="el-GR" b="1" dirty="0" smtClean="0"/>
              <a:t>:</a:t>
            </a:r>
            <a:endParaRPr lang="en-US" b="1" dirty="0" smtClean="0"/>
          </a:p>
          <a:p>
            <a:endParaRPr lang="el-GR" b="1" dirty="0"/>
          </a:p>
          <a:p>
            <a:pPr marL="342900" indent="-342900">
              <a:buFont typeface="Arial" pitchFamily="34" charset="0"/>
              <a:buChar char="•"/>
            </a:pPr>
            <a:r>
              <a:rPr lang="el-GR" b="1" dirty="0" smtClean="0"/>
              <a:t>Ο </a:t>
            </a:r>
            <a:r>
              <a:rPr lang="el-GR" b="1" dirty="0"/>
              <a:t>φυσιολογικός άξονας της καρδιάς χαρακτηρίζεται </a:t>
            </a:r>
            <a:r>
              <a:rPr lang="el-GR" b="1" dirty="0" smtClean="0"/>
              <a:t>από</a:t>
            </a:r>
            <a:r>
              <a:rPr lang="en-US" b="1" dirty="0" smtClean="0"/>
              <a:t> </a:t>
            </a:r>
            <a:r>
              <a:rPr lang="el-GR" b="1" dirty="0" smtClean="0"/>
              <a:t>την </a:t>
            </a:r>
            <a:r>
              <a:rPr lang="el-GR" b="1" dirty="0"/>
              <a:t>παρουσία θετικού συμπλέγματος QRS (R-Q-S&gt;0</a:t>
            </a:r>
            <a:r>
              <a:rPr lang="el-GR" b="1" dirty="0" smtClean="0"/>
              <a:t>)</a:t>
            </a:r>
            <a:r>
              <a:rPr lang="en-US" b="1" dirty="0" smtClean="0"/>
              <a:t> </a:t>
            </a:r>
            <a:r>
              <a:rPr lang="el-GR" b="1" dirty="0" smtClean="0"/>
              <a:t>στις </a:t>
            </a:r>
            <a:r>
              <a:rPr lang="el-GR" b="1" dirty="0"/>
              <a:t>απαγωγές Ι και </a:t>
            </a:r>
            <a:r>
              <a:rPr lang="el-GR" b="1" dirty="0" smtClean="0"/>
              <a:t>ΙΙ.</a:t>
            </a:r>
            <a:endParaRPr lang="en-US" b="1" dirty="0" smtClean="0"/>
          </a:p>
          <a:p>
            <a:pPr marL="342900" indent="-342900">
              <a:buFont typeface="Arial" pitchFamily="34" charset="0"/>
              <a:buChar char="•"/>
            </a:pPr>
            <a:endParaRPr lang="el-GR" b="1" dirty="0"/>
          </a:p>
          <a:p>
            <a:pPr marL="342900" indent="-342900">
              <a:buFont typeface="Arial" pitchFamily="34" charset="0"/>
              <a:buChar char="•"/>
            </a:pPr>
            <a:r>
              <a:rPr lang="el-GR" b="1" dirty="0" smtClean="0"/>
              <a:t>Στροφή </a:t>
            </a:r>
            <a:r>
              <a:rPr lang="el-GR" b="1" dirty="0"/>
              <a:t>του άξονα πέρα από τις -30° (</a:t>
            </a:r>
            <a:r>
              <a:rPr lang="el-GR" b="1" i="1" dirty="0"/>
              <a:t>αριστερός άξονας</a:t>
            </a:r>
            <a:r>
              <a:rPr lang="el-GR" b="1" i="1" dirty="0" smtClean="0"/>
              <a:t>)</a:t>
            </a:r>
            <a:r>
              <a:rPr lang="en-US" b="1" i="1" dirty="0" smtClean="0"/>
              <a:t> </a:t>
            </a:r>
            <a:r>
              <a:rPr lang="el-GR" b="1" dirty="0" smtClean="0"/>
              <a:t>αναγνωρίζεται </a:t>
            </a:r>
            <a:r>
              <a:rPr lang="el-GR" b="1" dirty="0"/>
              <a:t>από θετικό σύμπλεγμα QRS (R-Q-S&gt;0</a:t>
            </a:r>
            <a:r>
              <a:rPr lang="el-GR" b="1" dirty="0" smtClean="0"/>
              <a:t>)</a:t>
            </a:r>
            <a:r>
              <a:rPr lang="en-US" b="1" dirty="0" smtClean="0"/>
              <a:t> </a:t>
            </a:r>
            <a:r>
              <a:rPr lang="el-GR" b="1" dirty="0" smtClean="0"/>
              <a:t>στις </a:t>
            </a:r>
            <a:r>
              <a:rPr lang="el-GR" b="1" dirty="0"/>
              <a:t>απαγωγές που βλέπουν την καρδιά από </a:t>
            </a:r>
            <a:r>
              <a:rPr lang="el-GR" b="1" dirty="0" smtClean="0"/>
              <a:t>αριστερά </a:t>
            </a:r>
            <a:r>
              <a:rPr lang="el-GR" b="1" dirty="0"/>
              <a:t>και επάνω (Ι, </a:t>
            </a:r>
            <a:r>
              <a:rPr lang="el-GR" b="1" dirty="0" err="1"/>
              <a:t>aVL</a:t>
            </a:r>
            <a:r>
              <a:rPr lang="el-GR" b="1" dirty="0"/>
              <a:t>) και αρνητικό σύμπλεγμα </a:t>
            </a:r>
            <a:r>
              <a:rPr lang="el-GR" b="1" dirty="0" smtClean="0"/>
              <a:t>QRS</a:t>
            </a:r>
            <a:r>
              <a:rPr lang="en-US" b="1" dirty="0" smtClean="0"/>
              <a:t> </a:t>
            </a:r>
            <a:r>
              <a:rPr lang="el-GR" b="1" dirty="0" smtClean="0"/>
              <a:t>(</a:t>
            </a:r>
            <a:r>
              <a:rPr lang="el-GR" b="1" dirty="0"/>
              <a:t>R-Q-S&lt;0) στις απαγωγές που βλέπουν την καρδιά </a:t>
            </a:r>
            <a:r>
              <a:rPr lang="el-GR" b="1" dirty="0" smtClean="0"/>
              <a:t>από</a:t>
            </a:r>
            <a:r>
              <a:rPr lang="en-US" b="1" dirty="0" smtClean="0"/>
              <a:t> </a:t>
            </a:r>
            <a:r>
              <a:rPr lang="el-GR" b="1" dirty="0" smtClean="0"/>
              <a:t>κάτω </a:t>
            </a:r>
            <a:r>
              <a:rPr lang="el-GR" b="1" dirty="0"/>
              <a:t>και δεξιά (</a:t>
            </a:r>
            <a:r>
              <a:rPr lang="el-GR" b="1" dirty="0" err="1"/>
              <a:t>aVF</a:t>
            </a:r>
            <a:r>
              <a:rPr lang="el-GR" b="1" dirty="0"/>
              <a:t>, ΙΙΙ</a:t>
            </a:r>
            <a:r>
              <a:rPr lang="el-GR" b="1" dirty="0" smtClean="0"/>
              <a:t>).</a:t>
            </a:r>
            <a:endParaRPr lang="en-US" b="1" dirty="0" smtClean="0"/>
          </a:p>
          <a:p>
            <a:pPr marL="342900" indent="-342900">
              <a:buFont typeface="Arial" pitchFamily="34" charset="0"/>
              <a:buChar char="•"/>
            </a:pPr>
            <a:endParaRPr lang="el-GR" b="1" dirty="0"/>
          </a:p>
          <a:p>
            <a:pPr marL="342900" indent="-342900">
              <a:buFont typeface="Arial" pitchFamily="34" charset="0"/>
              <a:buChar char="•"/>
            </a:pPr>
            <a:r>
              <a:rPr lang="el-GR" b="1" dirty="0" smtClean="0"/>
              <a:t>Στροφή </a:t>
            </a:r>
            <a:r>
              <a:rPr lang="el-GR" b="1" dirty="0"/>
              <a:t>του άξονα πέρα από τις +90° (</a:t>
            </a:r>
            <a:r>
              <a:rPr lang="el-GR" b="1" i="1" dirty="0"/>
              <a:t>δεξιός άξονας</a:t>
            </a:r>
            <a:r>
              <a:rPr lang="el-GR" b="1" i="1" dirty="0" smtClean="0"/>
              <a:t>)</a:t>
            </a:r>
            <a:r>
              <a:rPr lang="en-US" b="1" i="1" dirty="0" smtClean="0"/>
              <a:t> </a:t>
            </a:r>
            <a:r>
              <a:rPr lang="el-GR" b="1" dirty="0" smtClean="0"/>
              <a:t>αναγνωρίζεται </a:t>
            </a:r>
            <a:r>
              <a:rPr lang="el-GR" b="1" dirty="0"/>
              <a:t>από αρνητικό σύμπλεγμα QRS (R-Q-S&lt;0</a:t>
            </a:r>
            <a:r>
              <a:rPr lang="el-GR" b="1" dirty="0" smtClean="0"/>
              <a:t>)</a:t>
            </a:r>
            <a:r>
              <a:rPr lang="en-US" b="1" dirty="0" smtClean="0"/>
              <a:t> </a:t>
            </a:r>
            <a:r>
              <a:rPr lang="el-GR" b="1" dirty="0" smtClean="0"/>
              <a:t>στις </a:t>
            </a:r>
            <a:r>
              <a:rPr lang="el-GR" b="1" dirty="0"/>
              <a:t>απαγωγές που βλέπουν την καρδιά από αριστερά </a:t>
            </a:r>
            <a:r>
              <a:rPr lang="el-GR" b="1" dirty="0" smtClean="0"/>
              <a:t>και</a:t>
            </a:r>
            <a:r>
              <a:rPr lang="en-US" b="1" dirty="0" smtClean="0"/>
              <a:t> </a:t>
            </a:r>
            <a:r>
              <a:rPr lang="el-GR" b="1" dirty="0" smtClean="0"/>
              <a:t>επάνω </a:t>
            </a:r>
            <a:r>
              <a:rPr lang="el-GR" b="1" dirty="0"/>
              <a:t>(Ι, </a:t>
            </a:r>
            <a:r>
              <a:rPr lang="el-GR" b="1" dirty="0" err="1"/>
              <a:t>aVL</a:t>
            </a:r>
            <a:r>
              <a:rPr lang="el-GR" b="1" dirty="0"/>
              <a:t>) και θετικό σύμπλεγμα QRS (R-Q-S&gt;0</a:t>
            </a:r>
            <a:r>
              <a:rPr lang="el-GR" b="1" dirty="0" smtClean="0"/>
              <a:t>)</a:t>
            </a:r>
            <a:r>
              <a:rPr lang="en-US" b="1" dirty="0" smtClean="0"/>
              <a:t> </a:t>
            </a:r>
            <a:r>
              <a:rPr lang="el-GR" b="1" dirty="0" smtClean="0"/>
              <a:t>στις </a:t>
            </a:r>
            <a:r>
              <a:rPr lang="el-GR" b="1" dirty="0"/>
              <a:t>απαγωγές που βλέπουν την καρδιά από δεξιά </a:t>
            </a:r>
            <a:r>
              <a:rPr lang="el-GR" b="1" dirty="0" smtClean="0"/>
              <a:t>και</a:t>
            </a:r>
            <a:r>
              <a:rPr lang="en-US" b="1" dirty="0" smtClean="0"/>
              <a:t> </a:t>
            </a:r>
            <a:r>
              <a:rPr lang="el-GR" b="1" dirty="0" smtClean="0"/>
              <a:t>κάτω </a:t>
            </a:r>
            <a:r>
              <a:rPr lang="el-GR" b="1" dirty="0"/>
              <a:t>(</a:t>
            </a:r>
            <a:r>
              <a:rPr lang="en-US" b="1" dirty="0" err="1"/>
              <a:t>aVF</a:t>
            </a:r>
            <a:r>
              <a:rPr lang="en-US" b="1" dirty="0"/>
              <a:t>, </a:t>
            </a:r>
            <a:r>
              <a:rPr lang="el-GR" b="1" dirty="0"/>
              <a:t>ΙΙΙ</a:t>
            </a:r>
            <a:r>
              <a:rPr lang="el-GR" b="1" dirty="0" smtClean="0"/>
              <a:t>).</a:t>
            </a:r>
            <a:endParaRPr lang="en-US" b="1" dirty="0" smtClean="0"/>
          </a:p>
          <a:p>
            <a:endParaRPr lang="el-GR"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679356" y="1214422"/>
            <a:ext cx="6230223" cy="5330302"/>
          </a:xfrm>
          <a:prstGeom prst="rect">
            <a:avLst/>
          </a:prstGeom>
          <a:noFill/>
          <a:ln w="9525">
            <a:noFill/>
            <a:miter lim="800000"/>
            <a:headEnd/>
            <a:tailEnd/>
          </a:ln>
        </p:spPr>
      </p:pic>
      <p:sp>
        <p:nvSpPr>
          <p:cNvPr id="5123" name="Rectangle 3"/>
          <p:cNvSpPr>
            <a:spLocks noGrp="1" noChangeArrowheads="1"/>
          </p:cNvSpPr>
          <p:nvPr>
            <p:ph type="body" idx="4294967295"/>
          </p:nvPr>
        </p:nvSpPr>
        <p:spPr>
          <a:xfrm>
            <a:off x="0" y="142852"/>
            <a:ext cx="5746390" cy="1384995"/>
          </a:xfrm>
          <a:noFill/>
        </p:spPr>
        <p:txBody>
          <a:bodyPr wrap="square">
            <a:spAutoFit/>
          </a:bodyPr>
          <a:lstStyle/>
          <a:p>
            <a:pPr marL="0" indent="0" eaLnBrk="1" hangingPunct="1">
              <a:spcBef>
                <a:spcPct val="0"/>
              </a:spcBef>
              <a:buFontTx/>
              <a:buNone/>
            </a:pPr>
            <a:r>
              <a:rPr lang="en-US" sz="1400" b="1" dirty="0" smtClean="0">
                <a:solidFill>
                  <a:srgbClr val="000000"/>
                </a:solidFill>
              </a:rPr>
              <a:t>Chart of frontal plane axes. </a:t>
            </a:r>
            <a:endParaRPr lang="el-GR" sz="1400" b="1" dirty="0" smtClean="0">
              <a:solidFill>
                <a:srgbClr val="000000"/>
              </a:solidFill>
            </a:endParaRPr>
          </a:p>
          <a:p>
            <a:pPr>
              <a:spcBef>
                <a:spcPct val="0"/>
              </a:spcBef>
            </a:pPr>
            <a:r>
              <a:rPr lang="en-US" sz="1400" b="1" dirty="0" smtClean="0">
                <a:solidFill>
                  <a:srgbClr val="000000"/>
                </a:solidFill>
              </a:rPr>
              <a:t>Normal (NL) = −30 to </a:t>
            </a:r>
            <a:r>
              <a:rPr lang="el-GR" sz="1400" b="1" dirty="0" smtClean="0">
                <a:solidFill>
                  <a:srgbClr val="000000"/>
                </a:solidFill>
              </a:rPr>
              <a:t>+</a:t>
            </a:r>
            <a:r>
              <a:rPr lang="en-US" sz="1400" b="1" dirty="0" smtClean="0">
                <a:solidFill>
                  <a:srgbClr val="000000"/>
                </a:solidFill>
              </a:rPr>
              <a:t>100 degrees </a:t>
            </a:r>
            <a:endParaRPr lang="el-GR" sz="1400" b="1" dirty="0" smtClean="0">
              <a:solidFill>
                <a:srgbClr val="000000"/>
              </a:solidFill>
            </a:endParaRPr>
          </a:p>
          <a:p>
            <a:pPr>
              <a:spcBef>
                <a:spcPct val="0"/>
              </a:spcBef>
            </a:pPr>
            <a:r>
              <a:rPr lang="en-US" sz="1400" b="1" dirty="0" smtClean="0">
                <a:solidFill>
                  <a:srgbClr val="000000"/>
                </a:solidFill>
              </a:rPr>
              <a:t>Left axis deviation (LAD) = −30 to −90 degrees </a:t>
            </a:r>
            <a:endParaRPr lang="el-GR" sz="1400" b="1" dirty="0" smtClean="0">
              <a:solidFill>
                <a:srgbClr val="000000"/>
              </a:solidFill>
            </a:endParaRPr>
          </a:p>
          <a:p>
            <a:pPr>
              <a:spcBef>
                <a:spcPct val="0"/>
              </a:spcBef>
            </a:pPr>
            <a:r>
              <a:rPr lang="en-US" sz="1400" b="1" dirty="0" smtClean="0">
                <a:solidFill>
                  <a:srgbClr val="000000"/>
                </a:solidFill>
              </a:rPr>
              <a:t>Right axis deviation (RAD) = </a:t>
            </a:r>
            <a:r>
              <a:rPr lang="el-GR" sz="1400" b="1" dirty="0" smtClean="0">
                <a:solidFill>
                  <a:srgbClr val="000000"/>
                </a:solidFill>
              </a:rPr>
              <a:t>+</a:t>
            </a:r>
            <a:r>
              <a:rPr lang="en-US" sz="1400" b="1" dirty="0" smtClean="0">
                <a:solidFill>
                  <a:srgbClr val="000000"/>
                </a:solidFill>
              </a:rPr>
              <a:t>100 to </a:t>
            </a:r>
            <a:r>
              <a:rPr lang="el-GR" sz="1400" b="1" u="sng" dirty="0" smtClean="0">
                <a:solidFill>
                  <a:srgbClr val="000000"/>
                </a:solidFill>
              </a:rPr>
              <a:t>+</a:t>
            </a:r>
            <a:r>
              <a:rPr lang="en-US" sz="1400" b="1" dirty="0" smtClean="0">
                <a:solidFill>
                  <a:srgbClr val="000000"/>
                </a:solidFill>
              </a:rPr>
              <a:t>180 degrees </a:t>
            </a:r>
            <a:endParaRPr lang="el-GR" sz="1400" b="1" dirty="0" smtClean="0">
              <a:solidFill>
                <a:srgbClr val="000000"/>
              </a:solidFill>
            </a:endParaRPr>
          </a:p>
          <a:p>
            <a:pPr>
              <a:spcBef>
                <a:spcPct val="0"/>
              </a:spcBef>
            </a:pPr>
            <a:r>
              <a:rPr lang="en-US" sz="1400" b="1" dirty="0" smtClean="0">
                <a:solidFill>
                  <a:srgbClr val="000000"/>
                </a:solidFill>
              </a:rPr>
              <a:t>Extreme right axis deviation (ERAD) = −90 to ±180 degrees </a:t>
            </a:r>
            <a:endParaRPr lang="el-GR" sz="1400" b="1" dirty="0" smtClean="0">
              <a:solidFill>
                <a:srgbClr val="000000"/>
              </a:solidFill>
            </a:endParaRPr>
          </a:p>
          <a:p>
            <a:pPr marL="0" indent="0" eaLnBrk="1" hangingPunct="1">
              <a:spcBef>
                <a:spcPct val="0"/>
              </a:spcBef>
              <a:buFontTx/>
              <a:buNone/>
            </a:pPr>
            <a:r>
              <a:rPr lang="en-US" sz="1400" b="1" dirty="0" smtClean="0">
                <a:solidFill>
                  <a:srgbClr val="000000"/>
                </a:solidFill>
              </a:rPr>
              <a:t>Mild RAD is considered normal in children, adolescents, and young adults.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428604"/>
            <a:ext cx="8358246" cy="5078313"/>
          </a:xfrm>
          <a:prstGeom prst="rect">
            <a:avLst/>
          </a:prstGeom>
        </p:spPr>
        <p:txBody>
          <a:bodyPr wrap="square">
            <a:spAutoFit/>
          </a:bodyPr>
          <a:lstStyle/>
          <a:p>
            <a:pPr marL="342900" indent="-342900">
              <a:buFont typeface="Arial" pitchFamily="34" charset="0"/>
              <a:buChar char="•"/>
            </a:pPr>
            <a:r>
              <a:rPr lang="en-US" b="1" dirty="0" smtClean="0"/>
              <a:t>The ECG is the final outcome of a complex series of physiologic and technologic processes. </a:t>
            </a:r>
          </a:p>
          <a:p>
            <a:pPr marL="342900" indent="-342900">
              <a:buFont typeface="Arial" pitchFamily="34" charset="0"/>
              <a:buChar char="•"/>
            </a:pPr>
            <a:endParaRPr lang="en-US" b="1" dirty="0" smtClean="0"/>
          </a:p>
          <a:p>
            <a:pPr marL="342900" indent="-342900">
              <a:buFont typeface="Arial" pitchFamily="34" charset="0"/>
              <a:buChar char="•"/>
            </a:pPr>
            <a:r>
              <a:rPr lang="en-US" b="1" dirty="0" smtClean="0"/>
              <a:t>First, </a:t>
            </a:r>
            <a:r>
              <a:rPr lang="en-US" b="1" dirty="0" err="1" smtClean="0"/>
              <a:t>transmembrane</a:t>
            </a:r>
            <a:r>
              <a:rPr lang="en-US" b="1" dirty="0" smtClean="0"/>
              <a:t> ionic currents are generated by ion fluxes across cell membranes and between adjacent cells. </a:t>
            </a:r>
          </a:p>
          <a:p>
            <a:pPr marL="342900" indent="-342900">
              <a:buFont typeface="Arial" pitchFamily="34" charset="0"/>
              <a:buChar char="•"/>
            </a:pPr>
            <a:endParaRPr lang="en-US" b="1" dirty="0" smtClean="0"/>
          </a:p>
          <a:p>
            <a:pPr marL="342900" indent="-342900">
              <a:buFont typeface="Arial" pitchFamily="34" charset="0"/>
              <a:buChar char="•"/>
            </a:pPr>
            <a:r>
              <a:rPr lang="en-US" b="1" dirty="0" smtClean="0"/>
              <a:t>These currents are synchronized by cardiac activation and recovery sequences to generate a cardiac electrical field in and around the heart that varies with time during the cardiac cycle. </a:t>
            </a:r>
          </a:p>
          <a:p>
            <a:pPr marL="342900" indent="-342900">
              <a:buFont typeface="Arial" pitchFamily="34" charset="0"/>
              <a:buChar char="•"/>
            </a:pPr>
            <a:endParaRPr lang="en-US" b="1" dirty="0" smtClean="0"/>
          </a:p>
          <a:p>
            <a:pPr marL="342900" indent="-342900">
              <a:buFont typeface="Arial" pitchFamily="34" charset="0"/>
              <a:buChar char="•"/>
            </a:pPr>
            <a:r>
              <a:rPr lang="en-US" b="1" dirty="0" smtClean="0"/>
              <a:t>This electrical field passes through numerous other structures, including the lungs, blood, and skeletal muscle, that perturb the cardiac electrical field.</a:t>
            </a:r>
          </a:p>
          <a:p>
            <a:pPr marL="342900" indent="-342900">
              <a:buFont typeface="Arial" pitchFamily="34" charset="0"/>
              <a:buChar char="•"/>
            </a:pPr>
            <a:endParaRPr lang="en-US" b="1" dirty="0" smtClean="0"/>
          </a:p>
          <a:p>
            <a:pPr marL="342900" indent="-342900">
              <a:buFont typeface="Arial" pitchFamily="34" charset="0"/>
              <a:buChar char="•"/>
            </a:pPr>
            <a:r>
              <a:rPr lang="en-US" b="1" dirty="0" smtClean="0"/>
              <a:t>The currents reaching the skin are then detected by electrodes placed in specific locations on the extremities and torso that are configured to produce leads. </a:t>
            </a:r>
          </a:p>
          <a:p>
            <a:pPr marL="342900" indent="-342900">
              <a:buFont typeface="Arial" pitchFamily="34" charset="0"/>
              <a:buChar char="•"/>
            </a:pPr>
            <a:endParaRPr lang="en-US" b="1" dirty="0" smtClean="0"/>
          </a:p>
          <a:p>
            <a:pPr marL="342900" indent="-342900">
              <a:buFont typeface="Arial" pitchFamily="34" charset="0"/>
              <a:buChar char="•"/>
            </a:pPr>
            <a:r>
              <a:rPr lang="en-US" b="1" dirty="0" smtClean="0"/>
              <a:t>The outputs of these leads are amplified, filtered, and displayed by a variety of devices to produce an electrocardiographic recording.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751344"/>
            <a:ext cx="8001056" cy="4524315"/>
          </a:xfrm>
          <a:prstGeom prst="rect">
            <a:avLst/>
          </a:prstGeom>
        </p:spPr>
        <p:txBody>
          <a:bodyPr wrap="square">
            <a:spAutoFit/>
          </a:bodyPr>
          <a:lstStyle/>
          <a:p>
            <a:pPr algn="ctr"/>
            <a:r>
              <a:rPr lang="el-GR" sz="2000" b="1" u="sng" dirty="0" smtClean="0"/>
              <a:t>Αίτια </a:t>
            </a:r>
            <a:r>
              <a:rPr lang="el-GR" sz="2000" b="1" u="sng" dirty="0"/>
              <a:t>απόκλισης του ηλεκτρικού </a:t>
            </a:r>
            <a:r>
              <a:rPr lang="el-GR" sz="2000" b="1" u="sng" dirty="0" smtClean="0"/>
              <a:t>άξονα</a:t>
            </a:r>
            <a:r>
              <a:rPr lang="en-US" sz="2000" b="1" u="sng" dirty="0" smtClean="0"/>
              <a:t> </a:t>
            </a:r>
            <a:r>
              <a:rPr lang="el-GR" sz="2000" b="1" u="sng" dirty="0" smtClean="0"/>
              <a:t>της καρδιάς</a:t>
            </a:r>
            <a:endParaRPr lang="en-US" sz="2000" b="1" u="sng" dirty="0" smtClean="0"/>
          </a:p>
          <a:p>
            <a:endParaRPr lang="el-GR" dirty="0"/>
          </a:p>
          <a:p>
            <a:r>
              <a:rPr lang="el-GR" b="1" i="1" u="sng" dirty="0"/>
              <a:t>Συνήθη αίτια αριστερού άξονα</a:t>
            </a:r>
          </a:p>
          <a:p>
            <a:pPr marL="800100" lvl="1" indent="-342900">
              <a:buFont typeface="Wingdings" pitchFamily="2" charset="2"/>
              <a:buChar char="§"/>
            </a:pPr>
            <a:r>
              <a:rPr lang="el-GR" dirty="0" smtClean="0"/>
              <a:t>Υπερτροφία </a:t>
            </a:r>
            <a:r>
              <a:rPr lang="el-GR" dirty="0"/>
              <a:t>αριστερής κοιλίας</a:t>
            </a:r>
          </a:p>
          <a:p>
            <a:pPr marL="800100" lvl="1" indent="-342900">
              <a:buFont typeface="Wingdings" pitchFamily="2" charset="2"/>
              <a:buChar char="§"/>
            </a:pPr>
            <a:r>
              <a:rPr lang="el-GR" dirty="0" smtClean="0"/>
              <a:t>Αριστερός </a:t>
            </a:r>
            <a:r>
              <a:rPr lang="el-GR" dirty="0"/>
              <a:t>πρόσθιος </a:t>
            </a:r>
            <a:r>
              <a:rPr lang="el-GR" dirty="0" err="1"/>
              <a:t>ημισκελικός</a:t>
            </a:r>
            <a:r>
              <a:rPr lang="el-GR" dirty="0"/>
              <a:t> αποκλεισμός</a:t>
            </a:r>
          </a:p>
          <a:p>
            <a:pPr marL="800100" lvl="1" indent="-342900">
              <a:buFont typeface="Wingdings" pitchFamily="2" charset="2"/>
              <a:buChar char="§"/>
            </a:pPr>
            <a:r>
              <a:rPr lang="el-GR" dirty="0" smtClean="0"/>
              <a:t>Σύνδρομο </a:t>
            </a:r>
            <a:r>
              <a:rPr lang="en-US" dirty="0"/>
              <a:t>Wolff–Parkinson-White</a:t>
            </a:r>
          </a:p>
          <a:p>
            <a:pPr marL="800100" lvl="1" indent="-342900">
              <a:buFont typeface="Wingdings" pitchFamily="2" charset="2"/>
              <a:buChar char="§"/>
            </a:pPr>
            <a:r>
              <a:rPr lang="el-GR" dirty="0" smtClean="0"/>
              <a:t>Κατώτερο </a:t>
            </a:r>
            <a:r>
              <a:rPr lang="el-GR" dirty="0"/>
              <a:t>έμφραγμα του μυοκαρδίου</a:t>
            </a:r>
          </a:p>
          <a:p>
            <a:pPr marL="800100" lvl="1" indent="-342900">
              <a:buFont typeface="Wingdings" pitchFamily="2" charset="2"/>
              <a:buChar char="§"/>
            </a:pPr>
            <a:r>
              <a:rPr lang="el-GR" dirty="0" smtClean="0"/>
              <a:t>Κοιλιακή </a:t>
            </a:r>
            <a:r>
              <a:rPr lang="el-GR" dirty="0"/>
              <a:t>ταχυκαρδία</a:t>
            </a:r>
          </a:p>
          <a:p>
            <a:pPr marL="800100" lvl="1" indent="-342900">
              <a:buFont typeface="Wingdings" pitchFamily="2" charset="2"/>
              <a:buChar char="§"/>
            </a:pPr>
            <a:r>
              <a:rPr lang="el-GR" dirty="0" smtClean="0"/>
              <a:t>Φυσιολογική </a:t>
            </a:r>
            <a:r>
              <a:rPr lang="el-GR" dirty="0"/>
              <a:t>παραλλαγή (διάγνωση αποκλεισμού)</a:t>
            </a:r>
          </a:p>
          <a:p>
            <a:endParaRPr lang="en-US" i="1" dirty="0" smtClean="0"/>
          </a:p>
          <a:p>
            <a:r>
              <a:rPr lang="el-GR" b="1" i="1" u="sng" dirty="0" smtClean="0"/>
              <a:t>Συνήθη </a:t>
            </a:r>
            <a:r>
              <a:rPr lang="el-GR" b="1" i="1" u="sng" dirty="0"/>
              <a:t>αίτια δεξιού άξονα</a:t>
            </a:r>
          </a:p>
          <a:p>
            <a:pPr marL="800100" lvl="1" indent="-342900">
              <a:buFont typeface="Wingdings" pitchFamily="2" charset="2"/>
              <a:buChar char="§"/>
            </a:pPr>
            <a:r>
              <a:rPr lang="el-GR" dirty="0" smtClean="0"/>
              <a:t>Υπερτροφία </a:t>
            </a:r>
            <a:r>
              <a:rPr lang="el-GR" dirty="0"/>
              <a:t>δεξιάς κοιλίας</a:t>
            </a:r>
          </a:p>
          <a:p>
            <a:pPr marL="800100" lvl="1" indent="-342900">
              <a:buFont typeface="Wingdings" pitchFamily="2" charset="2"/>
              <a:buChar char="§"/>
            </a:pPr>
            <a:r>
              <a:rPr lang="el-GR" dirty="0" smtClean="0"/>
              <a:t>Σύνδρομο </a:t>
            </a:r>
            <a:r>
              <a:rPr lang="en-US" dirty="0"/>
              <a:t>Wolff–Parkinson-White</a:t>
            </a:r>
          </a:p>
          <a:p>
            <a:pPr marL="800100" lvl="1" indent="-342900">
              <a:buFont typeface="Wingdings" pitchFamily="2" charset="2"/>
              <a:buChar char="§"/>
            </a:pPr>
            <a:r>
              <a:rPr lang="el-GR" dirty="0" err="1" smtClean="0"/>
              <a:t>Προσθιοπλάγιο</a:t>
            </a:r>
            <a:r>
              <a:rPr lang="el-GR" dirty="0" smtClean="0"/>
              <a:t> </a:t>
            </a:r>
            <a:r>
              <a:rPr lang="el-GR" dirty="0"/>
              <a:t>έμφραγμα του μυοκαρδίου</a:t>
            </a:r>
          </a:p>
          <a:p>
            <a:pPr marL="800100" lvl="1" indent="-342900">
              <a:buFont typeface="Wingdings" pitchFamily="2" charset="2"/>
              <a:buChar char="§"/>
            </a:pPr>
            <a:r>
              <a:rPr lang="el-GR" dirty="0" err="1" smtClean="0"/>
              <a:t>Δεξιοκαρδία</a:t>
            </a:r>
            <a:endParaRPr lang="el-GR" dirty="0"/>
          </a:p>
          <a:p>
            <a:pPr marL="800100" lvl="1" indent="-342900">
              <a:buFont typeface="Wingdings" pitchFamily="2" charset="2"/>
              <a:buChar char="§"/>
            </a:pPr>
            <a:r>
              <a:rPr lang="el-GR" dirty="0" smtClean="0"/>
              <a:t>Αριστερός </a:t>
            </a:r>
            <a:r>
              <a:rPr lang="el-GR" dirty="0"/>
              <a:t>οπίσθιος </a:t>
            </a:r>
            <a:r>
              <a:rPr lang="el-GR" dirty="0" err="1"/>
              <a:t>ημισκελικός</a:t>
            </a:r>
            <a:r>
              <a:rPr lang="el-GR" dirty="0"/>
              <a:t> αποκλεισμός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714356"/>
            <a:ext cx="8143932" cy="1200329"/>
          </a:xfrm>
          <a:prstGeom prst="rect">
            <a:avLst/>
          </a:prstGeom>
        </p:spPr>
        <p:txBody>
          <a:bodyPr wrap="square">
            <a:spAutoFit/>
          </a:bodyPr>
          <a:lstStyle/>
          <a:p>
            <a:r>
              <a:rPr lang="en-US" b="1" u="sng" dirty="0" smtClean="0"/>
              <a:t>Interpreting the Electrocardiogram</a:t>
            </a:r>
          </a:p>
          <a:p>
            <a:endParaRPr lang="en-US" dirty="0" smtClean="0"/>
          </a:p>
          <a:p>
            <a:r>
              <a:rPr lang="en-US" dirty="0" smtClean="0"/>
              <a:t>The recorded or displayed electrocardiographic tracings are, finally, compared with various diagnostic criteria to identify specific abnormalities.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403648" y="1124744"/>
            <a:ext cx="6408712" cy="4476328"/>
          </a:xfrm>
          <a:prstGeom prst="rect">
            <a:avLst/>
          </a:prstGeom>
          <a:noFill/>
          <a:ln w="9525">
            <a:noFill/>
            <a:miter lim="800000"/>
            <a:headEnd/>
            <a:tailEnd/>
          </a:ln>
        </p:spPr>
      </p:pic>
      <p:sp>
        <p:nvSpPr>
          <p:cNvPr id="10243" name="Rectangle 3"/>
          <p:cNvSpPr>
            <a:spLocks noGrp="1" noChangeArrowheads="1"/>
          </p:cNvSpPr>
          <p:nvPr>
            <p:ph type="body" idx="4294967295"/>
          </p:nvPr>
        </p:nvSpPr>
        <p:spPr>
          <a:xfrm>
            <a:off x="683568" y="116632"/>
            <a:ext cx="7772400" cy="400110"/>
          </a:xfrm>
          <a:noFill/>
        </p:spPr>
        <p:txBody>
          <a:bodyPr>
            <a:spAutoFit/>
          </a:bodyPr>
          <a:lstStyle/>
          <a:p>
            <a:pPr marL="0" indent="0" algn="ctr" eaLnBrk="1" hangingPunct="1">
              <a:spcBef>
                <a:spcPct val="0"/>
              </a:spcBef>
              <a:buFontTx/>
              <a:buNone/>
            </a:pPr>
            <a:r>
              <a:rPr lang="en-US" sz="2000" b="1" dirty="0" smtClean="0">
                <a:solidFill>
                  <a:srgbClr val="000000"/>
                </a:solidFill>
              </a:rPr>
              <a:t>The waves and intervals of a normal electrocardiogram.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357166"/>
            <a:ext cx="8215370" cy="5078313"/>
          </a:xfrm>
          <a:prstGeom prst="rect">
            <a:avLst/>
          </a:prstGeom>
        </p:spPr>
        <p:txBody>
          <a:bodyPr wrap="square">
            <a:spAutoFit/>
          </a:bodyPr>
          <a:lstStyle/>
          <a:p>
            <a:r>
              <a:rPr lang="el-GR" b="1" u="sng" dirty="0" smtClean="0"/>
              <a:t>Κύμα P. </a:t>
            </a:r>
            <a:endParaRPr lang="en-US" b="1" u="sng" dirty="0" smtClean="0"/>
          </a:p>
          <a:p>
            <a:endParaRPr lang="en-US" b="1" u="sng" dirty="0" smtClean="0"/>
          </a:p>
          <a:p>
            <a:pPr marL="342900" indent="-342900">
              <a:buFont typeface="Arial" pitchFamily="34" charset="0"/>
              <a:buChar char="•"/>
            </a:pPr>
            <a:r>
              <a:rPr lang="el-GR" dirty="0" smtClean="0"/>
              <a:t>Αντιστοιχεί στην </a:t>
            </a:r>
            <a:r>
              <a:rPr lang="el-GR" dirty="0" err="1" smtClean="0"/>
              <a:t>εκπόλωση</a:t>
            </a:r>
            <a:r>
              <a:rPr lang="el-GR" dirty="0" smtClean="0"/>
              <a:t> των κόλπων, είναι </a:t>
            </a:r>
            <a:r>
              <a:rPr lang="el-GR" dirty="0" err="1" smtClean="0"/>
              <a:t>αποστρογγυλωμένο</a:t>
            </a:r>
            <a:r>
              <a:rPr lang="el-GR" dirty="0" smtClean="0"/>
              <a:t> και θετικό στην απαγωγή ΙΙ και αρνητικό στην απαγωγή aVR.</a:t>
            </a: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l-GR" dirty="0" smtClean="0"/>
              <a:t>Φυσιολογική</a:t>
            </a:r>
            <a:r>
              <a:rPr lang="en-US" dirty="0" smtClean="0"/>
              <a:t> </a:t>
            </a:r>
            <a:r>
              <a:rPr lang="el-GR" dirty="0" smtClean="0"/>
              <a:t>διάρκεια &lt;0,1 </a:t>
            </a:r>
            <a:r>
              <a:rPr lang="el-GR" dirty="0" err="1" smtClean="0"/>
              <a:t>sec</a:t>
            </a:r>
            <a:r>
              <a:rPr lang="el-GR" dirty="0" smtClean="0"/>
              <a:t>. </a:t>
            </a: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l-GR" dirty="0" smtClean="0"/>
              <a:t>Φυσιολογικό εύρος: 0,1-0,3 </a:t>
            </a:r>
            <a:r>
              <a:rPr lang="el-GR" dirty="0" err="1" smtClean="0"/>
              <a:t>mV</a:t>
            </a:r>
            <a:r>
              <a:rPr lang="el-GR" dirty="0" smtClean="0"/>
              <a:t>.</a:t>
            </a:r>
          </a:p>
          <a:p>
            <a:endParaRPr lang="en-US" dirty="0" smtClean="0"/>
          </a:p>
          <a:p>
            <a:endParaRPr lang="en-US" b="1" u="sng" dirty="0" smtClean="0"/>
          </a:p>
          <a:p>
            <a:r>
              <a:rPr lang="el-GR" b="1" u="sng" dirty="0" smtClean="0"/>
              <a:t>Διάστημα PR. </a:t>
            </a:r>
            <a:endParaRPr lang="en-US" b="1" u="sng" dirty="0" smtClean="0"/>
          </a:p>
          <a:p>
            <a:endParaRPr lang="en-US" b="1" u="sng" dirty="0" smtClean="0"/>
          </a:p>
          <a:p>
            <a:pPr marL="342900" indent="-342900">
              <a:buFont typeface="Arial" pitchFamily="34" charset="0"/>
              <a:buChar char="•"/>
            </a:pPr>
            <a:r>
              <a:rPr lang="el-GR" dirty="0" smtClean="0"/>
              <a:t>Υπολογίζεται από την αρχή του επάρματος P μέχρι την αρχή του συμπλέγματος QRS και αντιστοιχεί στο χρονικό διάστημα που μεσολαβεί από την έναρξη της </a:t>
            </a:r>
            <a:r>
              <a:rPr lang="el-GR" dirty="0" err="1" smtClean="0"/>
              <a:t>εκπόλωσης</a:t>
            </a:r>
            <a:r>
              <a:rPr lang="el-GR" dirty="0" smtClean="0"/>
              <a:t> των κόλπων μέχρι την έναρξη της </a:t>
            </a:r>
            <a:r>
              <a:rPr lang="el-GR" dirty="0" err="1" smtClean="0"/>
              <a:t>εκπόλωσης</a:t>
            </a:r>
            <a:r>
              <a:rPr lang="el-GR" dirty="0" smtClean="0"/>
              <a:t> των κοιλιών. </a:t>
            </a: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l-GR" dirty="0" smtClean="0"/>
              <a:t>Φυσιολογική διάρκεια 0,12-0,20 </a:t>
            </a:r>
            <a:r>
              <a:rPr lang="el-GR" dirty="0" err="1" smtClean="0"/>
              <a:t>sec</a:t>
            </a:r>
            <a:r>
              <a:rPr lang="el-GR" dirty="0" smtClean="0"/>
              <a:t>.</a:t>
            </a:r>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691680" y="1071546"/>
            <a:ext cx="5616624" cy="5500726"/>
          </a:xfrm>
          <a:prstGeom prst="rect">
            <a:avLst/>
          </a:prstGeom>
          <a:noFill/>
          <a:ln w="9525">
            <a:noFill/>
            <a:miter lim="800000"/>
            <a:headEnd/>
            <a:tailEnd/>
          </a:ln>
        </p:spPr>
      </p:pic>
      <p:sp>
        <p:nvSpPr>
          <p:cNvPr id="14339" name="Rectangle 3"/>
          <p:cNvSpPr>
            <a:spLocks noGrp="1" noChangeArrowheads="1"/>
          </p:cNvSpPr>
          <p:nvPr>
            <p:ph type="body" idx="4294967295"/>
          </p:nvPr>
        </p:nvSpPr>
        <p:spPr>
          <a:xfrm>
            <a:off x="179512" y="116632"/>
            <a:ext cx="8712968" cy="523220"/>
          </a:xfrm>
          <a:noFill/>
        </p:spPr>
        <p:txBody>
          <a:bodyPr wrap="square">
            <a:spAutoFit/>
          </a:bodyPr>
          <a:lstStyle/>
          <a:p>
            <a:pPr marL="0" indent="0" algn="ctr" eaLnBrk="1" hangingPunct="1">
              <a:spcBef>
                <a:spcPct val="0"/>
              </a:spcBef>
              <a:buFontTx/>
              <a:buNone/>
            </a:pPr>
            <a:r>
              <a:rPr lang="en-US" sz="1400" b="1" dirty="0" smtClean="0">
                <a:solidFill>
                  <a:srgbClr val="000000"/>
                </a:solidFill>
              </a:rPr>
              <a:t>Schematic representation of atrial depolarization (diagram) and P wave patterns associated with normal atrial activation (left panel) and with right (middle panel) and left (right panel) atrial abnormalities.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214290"/>
            <a:ext cx="8072494" cy="6186309"/>
          </a:xfrm>
          <a:prstGeom prst="rect">
            <a:avLst/>
          </a:prstGeom>
        </p:spPr>
        <p:txBody>
          <a:bodyPr wrap="square">
            <a:spAutoFit/>
          </a:bodyPr>
          <a:lstStyle/>
          <a:p>
            <a:r>
              <a:rPr lang="el-GR" b="1" u="sng" dirty="0" smtClean="0"/>
              <a:t>Σύμπλεγμα QRS. </a:t>
            </a:r>
            <a:endParaRPr lang="en-US" b="1" u="sng" dirty="0" smtClean="0"/>
          </a:p>
          <a:p>
            <a:endParaRPr lang="en-US" b="1" u="sng" dirty="0" smtClean="0"/>
          </a:p>
          <a:p>
            <a:pPr marL="342900" indent="-342900">
              <a:buFont typeface="Arial" pitchFamily="34" charset="0"/>
              <a:buChar char="•"/>
            </a:pPr>
            <a:r>
              <a:rPr lang="el-GR" dirty="0" smtClean="0"/>
              <a:t>Αντιστοιχεί στην </a:t>
            </a:r>
            <a:r>
              <a:rPr lang="el-GR" dirty="0" err="1" smtClean="0"/>
              <a:t>εκπόλωση</a:t>
            </a:r>
            <a:r>
              <a:rPr lang="el-GR" dirty="0" smtClean="0"/>
              <a:t> των</a:t>
            </a:r>
            <a:r>
              <a:rPr lang="en-US" dirty="0" smtClean="0"/>
              <a:t> </a:t>
            </a:r>
            <a:r>
              <a:rPr lang="el-GR" dirty="0" smtClean="0"/>
              <a:t>κοιλιών και αποτελείται από ένα συνήθως μικρό αρνητικό κύμα Q, ένα συνήθως θετικό και μεγάλου εύρους κύμα</a:t>
            </a:r>
            <a:r>
              <a:rPr lang="en-US" dirty="0" smtClean="0"/>
              <a:t> </a:t>
            </a:r>
            <a:r>
              <a:rPr lang="el-GR" dirty="0" smtClean="0"/>
              <a:t>R και ένα συνήθως αρνητικό και μικρού εύρους κύμα S. </a:t>
            </a: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l-GR" dirty="0" smtClean="0"/>
              <a:t>Ονοματολογία του συμπλέγματος QRS ανάλογα με το είδος</a:t>
            </a:r>
            <a:r>
              <a:rPr lang="en-US" dirty="0" smtClean="0"/>
              <a:t> </a:t>
            </a:r>
            <a:r>
              <a:rPr lang="el-GR" dirty="0" smtClean="0"/>
              <a:t>και το μέγεθος των κυμάτων.</a:t>
            </a:r>
            <a:r>
              <a:rPr lang="en-US" dirty="0" smtClean="0"/>
              <a:t> </a:t>
            </a:r>
          </a:p>
          <a:p>
            <a:pPr marL="342900" indent="-342900">
              <a:buFont typeface="Arial" pitchFamily="34" charset="0"/>
              <a:buChar char="•"/>
            </a:pPr>
            <a:endParaRPr lang="en-US" dirty="0" smtClean="0"/>
          </a:p>
          <a:p>
            <a:pPr marL="342900" indent="-342900">
              <a:buFont typeface="Arial" pitchFamily="34" charset="0"/>
              <a:buChar char="•"/>
            </a:pPr>
            <a:r>
              <a:rPr lang="el-GR" dirty="0" smtClean="0"/>
              <a:t>Φυσιολογική διάρκεια QRS: 0,06-0,10 </a:t>
            </a:r>
            <a:r>
              <a:rPr lang="el-GR" dirty="0" err="1" smtClean="0"/>
              <a:t>sec</a:t>
            </a:r>
            <a:r>
              <a:rPr lang="el-GR" dirty="0" smtClean="0"/>
              <a:t>.</a:t>
            </a:r>
          </a:p>
          <a:p>
            <a:endParaRPr lang="en-US" dirty="0" smtClean="0"/>
          </a:p>
          <a:p>
            <a:r>
              <a:rPr lang="el-GR" b="1" u="sng" dirty="0" smtClean="0"/>
              <a:t>Διάστημα ST. </a:t>
            </a:r>
            <a:endParaRPr lang="en-US" b="1" u="sng" dirty="0" smtClean="0"/>
          </a:p>
          <a:p>
            <a:endParaRPr lang="en-US" b="1" u="sng" dirty="0" smtClean="0"/>
          </a:p>
          <a:p>
            <a:pPr marL="342900" indent="-342900">
              <a:buFont typeface="Arial" pitchFamily="34" charset="0"/>
              <a:buChar char="•"/>
            </a:pPr>
            <a:r>
              <a:rPr lang="el-GR" dirty="0" smtClean="0"/>
              <a:t>Υπολογίζεται από το τέλος του κύματος S μέχρι την αρχή του κύματος T. </a:t>
            </a: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l-GR" dirty="0" smtClean="0"/>
              <a:t>Αρχίζει μετά το τέλος της κοιλιακής </a:t>
            </a:r>
            <a:r>
              <a:rPr lang="el-GR" dirty="0" err="1" smtClean="0"/>
              <a:t>εκπόλωσης</a:t>
            </a:r>
            <a:r>
              <a:rPr lang="el-GR" dirty="0" smtClean="0"/>
              <a:t> και περιλαμβάνει τμήμα της</a:t>
            </a:r>
            <a:r>
              <a:rPr lang="en-US" dirty="0" smtClean="0"/>
              <a:t> </a:t>
            </a:r>
            <a:r>
              <a:rPr lang="el-GR" dirty="0" err="1" smtClean="0"/>
              <a:t>αναπόλωσης</a:t>
            </a:r>
            <a:r>
              <a:rPr lang="el-GR" dirty="0" smtClean="0"/>
              <a:t>.</a:t>
            </a:r>
            <a:endParaRPr lang="en-US" dirty="0" smtClean="0"/>
          </a:p>
          <a:p>
            <a:pPr marL="342900" indent="-342900">
              <a:buFont typeface="Arial" pitchFamily="34" charset="0"/>
              <a:buChar char="•"/>
            </a:pPr>
            <a:endParaRPr lang="en-US" dirty="0" smtClean="0"/>
          </a:p>
          <a:p>
            <a:r>
              <a:rPr lang="el-GR" b="1" u="sng" dirty="0" smtClean="0"/>
              <a:t>Κύμα T.</a:t>
            </a:r>
            <a:r>
              <a:rPr lang="el-GR" dirty="0" smtClean="0"/>
              <a:t> </a:t>
            </a:r>
            <a:endParaRPr lang="en-US" dirty="0" smtClean="0"/>
          </a:p>
          <a:p>
            <a:endParaRPr lang="el-GR" dirty="0" smtClean="0"/>
          </a:p>
          <a:p>
            <a:pPr marL="342900" indent="-342900">
              <a:buFont typeface="Arial" pitchFamily="34" charset="0"/>
              <a:buChar char="•"/>
            </a:pPr>
            <a:r>
              <a:rPr lang="el-GR" dirty="0" smtClean="0"/>
              <a:t>Δημιουργείται από την </a:t>
            </a:r>
            <a:r>
              <a:rPr lang="el-GR" dirty="0" err="1" smtClean="0"/>
              <a:t>αναπόλωση</a:t>
            </a:r>
            <a:r>
              <a:rPr lang="el-GR" dirty="0" smtClean="0"/>
              <a:t> των κοιλιών και είναι ασύμμετρο, </a:t>
            </a:r>
            <a:r>
              <a:rPr lang="el-GR" dirty="0" err="1" smtClean="0"/>
              <a:t>αποστρογγυλωμένο</a:t>
            </a:r>
            <a:r>
              <a:rPr lang="el-GR" dirty="0" smtClean="0"/>
              <a:t> και θετικό</a:t>
            </a:r>
            <a:r>
              <a:rPr lang="en-US" dirty="0" smtClean="0"/>
              <a:t> </a:t>
            </a:r>
            <a:r>
              <a:rPr lang="el-GR" dirty="0" smtClean="0"/>
              <a:t>στις περισσότερες απαγωγές.</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403648" y="1124744"/>
            <a:ext cx="6408712" cy="4476328"/>
          </a:xfrm>
          <a:prstGeom prst="rect">
            <a:avLst/>
          </a:prstGeom>
          <a:noFill/>
          <a:ln w="9525">
            <a:noFill/>
            <a:miter lim="800000"/>
            <a:headEnd/>
            <a:tailEnd/>
          </a:ln>
        </p:spPr>
      </p:pic>
      <p:sp>
        <p:nvSpPr>
          <p:cNvPr id="10243" name="Rectangle 3"/>
          <p:cNvSpPr>
            <a:spLocks noGrp="1" noChangeArrowheads="1"/>
          </p:cNvSpPr>
          <p:nvPr>
            <p:ph type="body" idx="4294967295"/>
          </p:nvPr>
        </p:nvSpPr>
        <p:spPr>
          <a:xfrm>
            <a:off x="683568" y="116632"/>
            <a:ext cx="7772400" cy="400110"/>
          </a:xfrm>
          <a:noFill/>
        </p:spPr>
        <p:txBody>
          <a:bodyPr>
            <a:spAutoFit/>
          </a:bodyPr>
          <a:lstStyle/>
          <a:p>
            <a:pPr marL="0" indent="0" algn="ctr" eaLnBrk="1" hangingPunct="1">
              <a:spcBef>
                <a:spcPct val="0"/>
              </a:spcBef>
              <a:buFontTx/>
              <a:buNone/>
            </a:pPr>
            <a:r>
              <a:rPr lang="el-GR" sz="2000" b="1" dirty="0" smtClean="0">
                <a:solidFill>
                  <a:srgbClr val="000000"/>
                </a:solidFill>
              </a:rPr>
              <a:t>Ονοματολογία συμπλέγματος </a:t>
            </a:r>
            <a:r>
              <a:rPr lang="en-US" sz="2000" b="1" dirty="0" smtClean="0">
                <a:solidFill>
                  <a:srgbClr val="000000"/>
                </a:solidFill>
              </a:rPr>
              <a:t>QRS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642918"/>
            <a:ext cx="7929618" cy="5078313"/>
          </a:xfrm>
          <a:prstGeom prst="rect">
            <a:avLst/>
          </a:prstGeom>
        </p:spPr>
        <p:txBody>
          <a:bodyPr wrap="square">
            <a:spAutoFit/>
          </a:bodyPr>
          <a:lstStyle/>
          <a:p>
            <a:r>
              <a:rPr lang="en-US" b="1" dirty="0"/>
              <a:t>The sequence of ventricular endocardial activation is depicted in </a:t>
            </a:r>
            <a:r>
              <a:rPr lang="en-US" b="1" dirty="0" smtClean="0"/>
              <a:t>Figure. </a:t>
            </a:r>
          </a:p>
          <a:p>
            <a:endParaRPr lang="en-US" dirty="0"/>
          </a:p>
          <a:p>
            <a:r>
              <a:rPr lang="en-US" b="1" dirty="0" smtClean="0"/>
              <a:t>Earliest </a:t>
            </a:r>
            <a:r>
              <a:rPr lang="en-US" b="1" dirty="0"/>
              <a:t>activity begins in three sites: </a:t>
            </a:r>
            <a:endParaRPr lang="en-US" b="1" dirty="0" smtClean="0"/>
          </a:p>
          <a:p>
            <a:pPr marL="800100" lvl="1" indent="-342900">
              <a:buAutoNum type="arabicParenBoth"/>
            </a:pPr>
            <a:r>
              <a:rPr lang="en-US" dirty="0" smtClean="0"/>
              <a:t>the </a:t>
            </a:r>
            <a:r>
              <a:rPr lang="en-US" dirty="0"/>
              <a:t>anterior </a:t>
            </a:r>
            <a:r>
              <a:rPr lang="en-US" dirty="0" err="1"/>
              <a:t>paraseptal</a:t>
            </a:r>
            <a:r>
              <a:rPr lang="en-US" dirty="0"/>
              <a:t> wall of the left ventricle; </a:t>
            </a:r>
            <a:endParaRPr lang="en-US" dirty="0" smtClean="0"/>
          </a:p>
          <a:p>
            <a:pPr marL="800100" lvl="1" indent="-342900">
              <a:buAutoNum type="arabicParenBoth"/>
            </a:pPr>
            <a:r>
              <a:rPr lang="en-US" dirty="0" smtClean="0"/>
              <a:t>the </a:t>
            </a:r>
            <a:r>
              <a:rPr lang="en-US" dirty="0"/>
              <a:t>posterior </a:t>
            </a:r>
            <a:r>
              <a:rPr lang="en-US" dirty="0" err="1"/>
              <a:t>paraseptal</a:t>
            </a:r>
            <a:r>
              <a:rPr lang="en-US" dirty="0"/>
              <a:t> wall of the left ventricle; and </a:t>
            </a:r>
            <a:endParaRPr lang="en-US" dirty="0" smtClean="0"/>
          </a:p>
          <a:p>
            <a:pPr marL="800100" lvl="1" indent="-342900">
              <a:buAutoNum type="arabicParenBoth"/>
            </a:pPr>
            <a:r>
              <a:rPr lang="en-US" dirty="0" smtClean="0"/>
              <a:t>the </a:t>
            </a:r>
            <a:r>
              <a:rPr lang="en-US" dirty="0"/>
              <a:t>center of the left side of the septum. </a:t>
            </a:r>
            <a:endParaRPr lang="en-US" dirty="0" smtClean="0"/>
          </a:p>
          <a:p>
            <a:endParaRPr lang="en-US" dirty="0" smtClean="0"/>
          </a:p>
          <a:p>
            <a:r>
              <a:rPr lang="en-US" dirty="0" smtClean="0"/>
              <a:t>These </a:t>
            </a:r>
            <a:r>
              <a:rPr lang="en-US" dirty="0"/>
              <a:t>loci generally correspond to the sites of insertion of the branches of the left bundle branch. </a:t>
            </a:r>
            <a:endParaRPr lang="en-US" dirty="0" smtClean="0"/>
          </a:p>
          <a:p>
            <a:endParaRPr lang="en-US" dirty="0" smtClean="0"/>
          </a:p>
          <a:p>
            <a:r>
              <a:rPr lang="en-US" dirty="0" smtClean="0"/>
              <a:t>Septal </a:t>
            </a:r>
            <a:r>
              <a:rPr lang="en-US" dirty="0"/>
              <a:t>activation begins on the left side and spreads across the septum from left to right and from apex to base. </a:t>
            </a:r>
            <a:endParaRPr lang="en-US" dirty="0" smtClean="0"/>
          </a:p>
          <a:p>
            <a:endParaRPr lang="en-US" dirty="0" smtClean="0"/>
          </a:p>
          <a:p>
            <a:r>
              <a:rPr lang="en-US" dirty="0" smtClean="0"/>
              <a:t>Wave </a:t>
            </a:r>
            <a:r>
              <a:rPr lang="en-US" dirty="0"/>
              <a:t>fronts sweep from these initial sites of activation in anterior and inferior and then superior directions to activate the anterior and lateral walls of the left ventricle. </a:t>
            </a:r>
            <a:endParaRPr lang="en-US" dirty="0" smtClean="0"/>
          </a:p>
          <a:p>
            <a:endParaRPr lang="en-US" dirty="0" smtClean="0"/>
          </a:p>
          <a:p>
            <a:r>
              <a:rPr lang="en-US" dirty="0" smtClean="0"/>
              <a:t>The </a:t>
            </a:r>
            <a:r>
              <a:rPr lang="en-US" dirty="0" err="1"/>
              <a:t>posterobasal</a:t>
            </a:r>
            <a:r>
              <a:rPr lang="en-US" dirty="0"/>
              <a:t> areas of the left ventricle are the last to be activated.</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683568" y="1484784"/>
            <a:ext cx="7848872" cy="4608512"/>
          </a:xfrm>
          <a:prstGeom prst="rect">
            <a:avLst/>
          </a:prstGeom>
          <a:noFill/>
          <a:ln w="9525">
            <a:noFill/>
            <a:miter lim="800000"/>
            <a:headEnd/>
            <a:tailEnd/>
          </a:ln>
        </p:spPr>
      </p:pic>
      <p:sp>
        <p:nvSpPr>
          <p:cNvPr id="13315" name="Rectangle 3"/>
          <p:cNvSpPr>
            <a:spLocks noGrp="1" noChangeArrowheads="1"/>
          </p:cNvSpPr>
          <p:nvPr>
            <p:ph type="body" idx="4294967295"/>
          </p:nvPr>
        </p:nvSpPr>
        <p:spPr>
          <a:xfrm>
            <a:off x="251520" y="116632"/>
            <a:ext cx="8640960" cy="738664"/>
          </a:xfrm>
          <a:noFill/>
        </p:spPr>
        <p:txBody>
          <a:bodyPr wrap="square">
            <a:spAutoFit/>
          </a:bodyPr>
          <a:lstStyle/>
          <a:p>
            <a:pPr marL="0" indent="0" eaLnBrk="1" hangingPunct="1">
              <a:spcBef>
                <a:spcPct val="0"/>
              </a:spcBef>
              <a:buFontTx/>
              <a:buNone/>
            </a:pPr>
            <a:r>
              <a:rPr lang="en-US" sz="1400" b="1" dirty="0" smtClean="0">
                <a:solidFill>
                  <a:srgbClr val="000000"/>
                </a:solidFill>
              </a:rPr>
              <a:t>Schematic representation of ventricular depolarization as two sequential vectors representing </a:t>
            </a:r>
            <a:r>
              <a:rPr lang="en-US" sz="1400" b="1" dirty="0" err="1" smtClean="0">
                <a:solidFill>
                  <a:srgbClr val="000000"/>
                </a:solidFill>
              </a:rPr>
              <a:t>septal</a:t>
            </a:r>
            <a:r>
              <a:rPr lang="en-US" sz="1400" b="1" dirty="0" smtClean="0">
                <a:solidFill>
                  <a:srgbClr val="000000"/>
                </a:solidFill>
              </a:rPr>
              <a:t> (left) and left ventricular free wall (right) activation. </a:t>
            </a:r>
            <a:endParaRPr lang="el-GR" sz="1400" b="1" dirty="0" smtClean="0">
              <a:solidFill>
                <a:srgbClr val="000000"/>
              </a:solidFill>
            </a:endParaRPr>
          </a:p>
          <a:p>
            <a:pPr marL="0" indent="0" eaLnBrk="1" hangingPunct="1">
              <a:spcBef>
                <a:spcPct val="0"/>
              </a:spcBef>
              <a:buFontTx/>
              <a:buNone/>
            </a:pPr>
            <a:r>
              <a:rPr lang="en-US" sz="1400" b="1" dirty="0" smtClean="0">
                <a:solidFill>
                  <a:srgbClr val="000000"/>
                </a:solidFill>
              </a:rPr>
              <a:t>QRS waveforms generated by each stage of activation in leads V1 and V6 are shown.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857232"/>
            <a:ext cx="8001056" cy="2585323"/>
          </a:xfrm>
          <a:prstGeom prst="rect">
            <a:avLst/>
          </a:prstGeom>
        </p:spPr>
        <p:txBody>
          <a:bodyPr wrap="square">
            <a:spAutoFit/>
          </a:bodyPr>
          <a:lstStyle/>
          <a:p>
            <a:r>
              <a:rPr lang="en-US" dirty="0"/>
              <a:t>Excitation of the right ventricle begins near the insertion point of the right bundle branch, close to the base of the anterior papillary muscle, and spreads to the free wall. </a:t>
            </a:r>
            <a:endParaRPr lang="en-US" dirty="0" smtClean="0"/>
          </a:p>
          <a:p>
            <a:endParaRPr lang="en-US" dirty="0" smtClean="0"/>
          </a:p>
          <a:p>
            <a:r>
              <a:rPr lang="en-US" dirty="0" smtClean="0"/>
              <a:t>The </a:t>
            </a:r>
            <a:r>
              <a:rPr lang="en-US" dirty="0"/>
              <a:t>final areas to be activated are the pulmonary </a:t>
            </a:r>
            <a:r>
              <a:rPr lang="en-US" dirty="0" err="1"/>
              <a:t>conus</a:t>
            </a:r>
            <a:r>
              <a:rPr lang="en-US" dirty="0"/>
              <a:t> and the </a:t>
            </a:r>
            <a:r>
              <a:rPr lang="en-US" dirty="0" err="1"/>
              <a:t>posterobasal</a:t>
            </a:r>
            <a:r>
              <a:rPr lang="en-US" dirty="0"/>
              <a:t> areas. </a:t>
            </a:r>
            <a:endParaRPr lang="en-US" dirty="0" smtClean="0"/>
          </a:p>
          <a:p>
            <a:endParaRPr lang="en-US" dirty="0"/>
          </a:p>
          <a:p>
            <a:r>
              <a:rPr lang="en-US" b="1" dirty="0" smtClean="0"/>
              <a:t>Thus</a:t>
            </a:r>
            <a:r>
              <a:rPr lang="en-US" b="1" dirty="0"/>
              <a:t>, in both ventricles, the overall endocardial excitation pattern begins on septal surfaces and sweeps down toward the apex and around the free walls to the posterior and basal regions in an apex to base direction.</a:t>
            </a:r>
            <a:endParaRPr lang="el-G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Ορθογώνιο"/>
          <p:cNvSpPr/>
          <p:nvPr/>
        </p:nvSpPr>
        <p:spPr>
          <a:xfrm>
            <a:off x="500034" y="500042"/>
            <a:ext cx="7929618" cy="5078313"/>
          </a:xfrm>
          <a:prstGeom prst="rect">
            <a:avLst/>
          </a:prstGeom>
        </p:spPr>
        <p:txBody>
          <a:bodyPr wrap="square">
            <a:spAutoFit/>
          </a:bodyPr>
          <a:lstStyle/>
          <a:p>
            <a:pPr marL="342900" indent="-342900">
              <a:buFont typeface="Arial" pitchFamily="34" charset="0"/>
              <a:buChar char="•"/>
            </a:pPr>
            <a:r>
              <a:rPr lang="en-US" b="1" dirty="0" smtClean="0"/>
              <a:t>In </a:t>
            </a:r>
            <a:r>
              <a:rPr lang="en-US" b="1" dirty="0"/>
              <a:t>computerized systems, these signals are digitized, stored, and processed by pattern recognition software. </a:t>
            </a:r>
            <a:endParaRPr lang="en-US" b="1" dirty="0" smtClean="0"/>
          </a:p>
          <a:p>
            <a:pPr marL="342900" indent="-342900">
              <a:buFont typeface="Arial" pitchFamily="34" charset="0"/>
              <a:buChar char="•"/>
            </a:pPr>
            <a:endParaRPr lang="en-US" b="1" dirty="0" smtClean="0"/>
          </a:p>
          <a:p>
            <a:pPr marL="342900" indent="-342900">
              <a:buFont typeface="Arial" pitchFamily="34" charset="0"/>
              <a:buChar char="•"/>
            </a:pPr>
            <a:r>
              <a:rPr lang="en-US" b="1" dirty="0" smtClean="0"/>
              <a:t>Diagnostic </a:t>
            </a:r>
            <a:r>
              <a:rPr lang="en-US" b="1" dirty="0"/>
              <a:t>criteria are then applied, either manually or with the aid of a computer, to produce an interpretation</a:t>
            </a:r>
            <a:r>
              <a:rPr lang="en-US" b="1" dirty="0" smtClean="0"/>
              <a:t>.</a:t>
            </a:r>
          </a:p>
          <a:p>
            <a:pPr marL="342900" indent="-342900">
              <a:buFont typeface="Arial" pitchFamily="34" charset="0"/>
              <a:buChar char="•"/>
            </a:pPr>
            <a:endParaRPr lang="en-US" b="1" dirty="0" smtClean="0"/>
          </a:p>
          <a:p>
            <a:pPr marL="342900" indent="-342900">
              <a:buFont typeface="Arial" pitchFamily="34" charset="0"/>
              <a:buChar char="•"/>
            </a:pPr>
            <a:r>
              <a:rPr lang="en-US" b="1" dirty="0" err="1" smtClean="0"/>
              <a:t>Transmembrane</a:t>
            </a:r>
            <a:r>
              <a:rPr lang="en-US" b="1" dirty="0" smtClean="0"/>
              <a:t> ionic currents are ultimately responsible for the potentials that are recorded as an ECG. </a:t>
            </a:r>
          </a:p>
          <a:p>
            <a:pPr marL="342900" indent="-342900">
              <a:buFont typeface="Arial" pitchFamily="34" charset="0"/>
              <a:buChar char="•"/>
            </a:pPr>
            <a:endParaRPr lang="en-US" b="1" dirty="0" smtClean="0"/>
          </a:p>
          <a:p>
            <a:pPr marL="342900" indent="-342900">
              <a:buFont typeface="Arial" pitchFamily="34" charset="0"/>
              <a:buChar char="•"/>
            </a:pPr>
            <a:r>
              <a:rPr lang="en-US" b="1" dirty="0" smtClean="0"/>
              <a:t>Current may be modeled as being carried by positively charged or negatively charged ions. </a:t>
            </a:r>
          </a:p>
          <a:p>
            <a:pPr marL="342900" indent="-342900">
              <a:buFont typeface="Arial" pitchFamily="34" charset="0"/>
              <a:buChar char="•"/>
            </a:pPr>
            <a:endParaRPr lang="en-US" b="1" dirty="0" smtClean="0"/>
          </a:p>
          <a:p>
            <a:pPr marL="342900" indent="-342900">
              <a:buFont typeface="Arial" pitchFamily="34" charset="0"/>
              <a:buChar char="•"/>
            </a:pPr>
            <a:r>
              <a:rPr lang="en-US" b="1" dirty="0" smtClean="0"/>
              <a:t>A positive current moving in one direction is equivalent to a negative current of equal strength moving in the opposite direction. </a:t>
            </a:r>
          </a:p>
          <a:p>
            <a:pPr marL="342900" indent="-342900">
              <a:buFont typeface="Arial" pitchFamily="34" charset="0"/>
              <a:buChar char="•"/>
            </a:pPr>
            <a:endParaRPr lang="en-US" b="1" dirty="0" smtClean="0"/>
          </a:p>
          <a:p>
            <a:pPr marL="342900" indent="-342900">
              <a:buFont typeface="Arial" pitchFamily="34" charset="0"/>
              <a:buChar char="•"/>
            </a:pPr>
            <a:r>
              <a:rPr lang="en-US" b="1" dirty="0" smtClean="0"/>
              <a:t>Through a purely arbitrary choice, electrophysiological currents are considered to be the movement of positive charge.</a:t>
            </a:r>
            <a:endParaRPr lang="el-GR" b="1" dirty="0" smtClean="0"/>
          </a:p>
          <a:p>
            <a:pPr marL="342900" indent="-342900">
              <a:buFont typeface="Arial" pitchFamily="34" charset="0"/>
              <a:buChar char="•"/>
            </a:pPr>
            <a:endParaRPr lang="el-GR"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683568" y="1340768"/>
            <a:ext cx="7488832" cy="5184576"/>
          </a:xfrm>
          <a:prstGeom prst="rect">
            <a:avLst/>
          </a:prstGeom>
          <a:noFill/>
          <a:ln w="9525">
            <a:noFill/>
            <a:miter lim="800000"/>
            <a:headEnd/>
            <a:tailEnd/>
          </a:ln>
        </p:spPr>
      </p:pic>
      <p:sp>
        <p:nvSpPr>
          <p:cNvPr id="12291" name="Rectangle 3"/>
          <p:cNvSpPr>
            <a:spLocks noGrp="1" noChangeArrowheads="1"/>
          </p:cNvSpPr>
          <p:nvPr>
            <p:ph type="body" idx="4294967295"/>
          </p:nvPr>
        </p:nvSpPr>
        <p:spPr>
          <a:xfrm>
            <a:off x="251520" y="116632"/>
            <a:ext cx="8640960" cy="1169551"/>
          </a:xfrm>
          <a:noFill/>
        </p:spPr>
        <p:txBody>
          <a:bodyPr wrap="square">
            <a:spAutoFit/>
          </a:bodyPr>
          <a:lstStyle/>
          <a:p>
            <a:pPr marL="0" indent="0" algn="ctr" eaLnBrk="1" hangingPunct="1">
              <a:spcBef>
                <a:spcPct val="0"/>
              </a:spcBef>
              <a:buFontTx/>
              <a:buNone/>
            </a:pPr>
            <a:r>
              <a:rPr lang="en-US" sz="1400" b="1" dirty="0" smtClean="0">
                <a:solidFill>
                  <a:srgbClr val="000000"/>
                </a:solidFill>
              </a:rPr>
              <a:t>Activation sequence of the normal right and left ventricles. </a:t>
            </a:r>
            <a:endParaRPr lang="el-GR" sz="1400" b="1" dirty="0" smtClean="0">
              <a:solidFill>
                <a:srgbClr val="000000"/>
              </a:solidFill>
            </a:endParaRPr>
          </a:p>
          <a:p>
            <a:pPr>
              <a:spcBef>
                <a:spcPct val="0"/>
              </a:spcBef>
            </a:pPr>
            <a:r>
              <a:rPr lang="en-US" sz="1400" dirty="0" smtClean="0">
                <a:solidFill>
                  <a:srgbClr val="000000"/>
                </a:solidFill>
              </a:rPr>
              <a:t>Portions of the left and right ventricles have been removed so that the </a:t>
            </a:r>
            <a:r>
              <a:rPr lang="en-US" sz="1400" dirty="0" err="1" smtClean="0">
                <a:solidFill>
                  <a:srgbClr val="000000"/>
                </a:solidFill>
              </a:rPr>
              <a:t>endocardial</a:t>
            </a:r>
            <a:r>
              <a:rPr lang="en-US" sz="1400" dirty="0" smtClean="0">
                <a:solidFill>
                  <a:srgbClr val="000000"/>
                </a:solidFill>
              </a:rPr>
              <a:t> surfaces of the ventricles and the </a:t>
            </a:r>
            <a:r>
              <a:rPr lang="en-US" sz="1400" dirty="0" err="1" smtClean="0">
                <a:solidFill>
                  <a:srgbClr val="000000"/>
                </a:solidFill>
              </a:rPr>
              <a:t>interventricular</a:t>
            </a:r>
            <a:r>
              <a:rPr lang="en-US" sz="1400" dirty="0" smtClean="0">
                <a:solidFill>
                  <a:srgbClr val="000000"/>
                </a:solidFill>
              </a:rPr>
              <a:t> septum can be seen. </a:t>
            </a:r>
            <a:endParaRPr lang="el-GR" sz="1400" dirty="0" smtClean="0">
              <a:solidFill>
                <a:srgbClr val="000000"/>
              </a:solidFill>
            </a:endParaRPr>
          </a:p>
          <a:p>
            <a:pPr>
              <a:spcBef>
                <a:spcPct val="0"/>
              </a:spcBef>
            </a:pPr>
            <a:r>
              <a:rPr lang="en-US" sz="1400" dirty="0" err="1" smtClean="0">
                <a:solidFill>
                  <a:srgbClr val="000000"/>
                </a:solidFill>
              </a:rPr>
              <a:t>Isochrone</a:t>
            </a:r>
            <a:r>
              <a:rPr lang="en-US" sz="1400" dirty="0" smtClean="0">
                <a:solidFill>
                  <a:srgbClr val="000000"/>
                </a:solidFill>
              </a:rPr>
              <a:t> lines connect sites that are activated at equal instants after the earliest evidence of ventricular activation.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214290"/>
            <a:ext cx="8215370" cy="5909310"/>
          </a:xfrm>
          <a:prstGeom prst="rect">
            <a:avLst/>
          </a:prstGeom>
        </p:spPr>
        <p:txBody>
          <a:bodyPr wrap="square">
            <a:spAutoFit/>
          </a:bodyPr>
          <a:lstStyle/>
          <a:p>
            <a:r>
              <a:rPr lang="el-GR" b="1" u="sng" dirty="0" smtClean="0"/>
              <a:t>Διάστημα QT. </a:t>
            </a:r>
            <a:endParaRPr lang="en-US" b="1" u="sng" dirty="0" smtClean="0"/>
          </a:p>
          <a:p>
            <a:endParaRPr lang="el-GR" b="1" u="sng" dirty="0" smtClean="0"/>
          </a:p>
          <a:p>
            <a:pPr marL="342900" indent="-342900">
              <a:buFont typeface="Arial" pitchFamily="34" charset="0"/>
              <a:buChar char="•"/>
            </a:pPr>
            <a:r>
              <a:rPr lang="el-GR" dirty="0" smtClean="0"/>
              <a:t>Υπολογίζεται από την αρχή του συμπλέγματος QRS μέχρι το τέλος του κύματος T και περιλαμβάνει την κοιλιακή </a:t>
            </a:r>
            <a:r>
              <a:rPr lang="el-GR" dirty="0" err="1" smtClean="0"/>
              <a:t>εκπόλωση</a:t>
            </a:r>
            <a:r>
              <a:rPr lang="el-GR" dirty="0" smtClean="0"/>
              <a:t> και </a:t>
            </a:r>
            <a:r>
              <a:rPr lang="el-GR" dirty="0" err="1" smtClean="0"/>
              <a:t>αναπόλωση</a:t>
            </a:r>
            <a:r>
              <a:rPr lang="el-GR" dirty="0" smtClean="0"/>
              <a:t>. </a:t>
            </a: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l-GR" dirty="0" smtClean="0"/>
              <a:t>Επειδή</a:t>
            </a:r>
            <a:r>
              <a:rPr lang="en-US" dirty="0" smtClean="0"/>
              <a:t> </a:t>
            </a:r>
            <a:r>
              <a:rPr lang="el-GR" dirty="0" smtClean="0"/>
              <a:t>το διάστημα QT εξαρτάται από την καρδιακή συχνότητα,</a:t>
            </a:r>
            <a:r>
              <a:rPr lang="en-US" dirty="0" smtClean="0"/>
              <a:t> </a:t>
            </a:r>
            <a:r>
              <a:rPr lang="el-GR" dirty="0" smtClean="0"/>
              <a:t>για </a:t>
            </a:r>
            <a:r>
              <a:rPr lang="el-GR" dirty="0"/>
              <a:t>τον υπολογισμό της διάρκειάς του χρησιμοποιείται </a:t>
            </a:r>
            <a:r>
              <a:rPr lang="el-GR" dirty="0" smtClean="0"/>
              <a:t>το</a:t>
            </a:r>
            <a:r>
              <a:rPr lang="en-US" dirty="0" smtClean="0"/>
              <a:t> </a:t>
            </a:r>
            <a:r>
              <a:rPr lang="el-GR" dirty="0" smtClean="0"/>
              <a:t>διορθωμένο </a:t>
            </a:r>
            <a:r>
              <a:rPr lang="el-GR" dirty="0"/>
              <a:t>διάστημα QT (</a:t>
            </a:r>
            <a:r>
              <a:rPr lang="el-GR" dirty="0" err="1"/>
              <a:t>QTc</a:t>
            </a:r>
            <a:r>
              <a:rPr lang="el-GR" dirty="0"/>
              <a:t>) = QT/√RR (τύπος </a:t>
            </a:r>
            <a:r>
              <a:rPr lang="el-GR" dirty="0" err="1"/>
              <a:t>Bazett</a:t>
            </a:r>
            <a:r>
              <a:rPr lang="el-GR" dirty="0" smtClean="0"/>
              <a:t>),</a:t>
            </a:r>
            <a:r>
              <a:rPr lang="en-US" dirty="0" smtClean="0"/>
              <a:t> </a:t>
            </a:r>
            <a:r>
              <a:rPr lang="el-GR" dirty="0" smtClean="0"/>
              <a:t>όπου </a:t>
            </a:r>
            <a:r>
              <a:rPr lang="el-GR" dirty="0"/>
              <a:t>RR είναι το χρονικό διάστημα μεταξύ δύο </a:t>
            </a:r>
            <a:r>
              <a:rPr lang="el-GR" dirty="0" smtClean="0"/>
              <a:t>διαδοχικών </a:t>
            </a:r>
            <a:r>
              <a:rPr lang="el-GR" dirty="0"/>
              <a:t>επαρμάτων R. </a:t>
            </a: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l-GR" dirty="0" smtClean="0"/>
              <a:t>Η </a:t>
            </a:r>
            <a:r>
              <a:rPr lang="el-GR" dirty="0"/>
              <a:t>φυσιολογική τιμή του </a:t>
            </a:r>
            <a:r>
              <a:rPr lang="el-GR" dirty="0" err="1"/>
              <a:t>QTc</a:t>
            </a:r>
            <a:r>
              <a:rPr lang="el-GR" dirty="0"/>
              <a:t> </a:t>
            </a:r>
            <a:r>
              <a:rPr lang="el-GR" dirty="0" smtClean="0"/>
              <a:t>κυμαίνεται </a:t>
            </a:r>
            <a:r>
              <a:rPr lang="el-GR" dirty="0"/>
              <a:t>μεταξύ 0,35 </a:t>
            </a:r>
            <a:r>
              <a:rPr lang="el-GR" dirty="0" err="1"/>
              <a:t>sec</a:t>
            </a:r>
            <a:r>
              <a:rPr lang="el-GR" dirty="0"/>
              <a:t> και 0,43 </a:t>
            </a:r>
            <a:r>
              <a:rPr lang="el-GR" dirty="0" err="1"/>
              <a:t>sec</a:t>
            </a:r>
            <a:r>
              <a:rPr lang="el-GR" dirty="0"/>
              <a:t>.</a:t>
            </a:r>
          </a:p>
          <a:p>
            <a:endParaRPr lang="el-GR" dirty="0" smtClean="0"/>
          </a:p>
          <a:p>
            <a:endParaRPr lang="en-US" b="1" u="sng" dirty="0" smtClean="0"/>
          </a:p>
          <a:p>
            <a:r>
              <a:rPr lang="el-GR" b="1" u="sng" dirty="0" smtClean="0"/>
              <a:t>Κύμα </a:t>
            </a:r>
            <a:r>
              <a:rPr lang="el-GR" b="1" u="sng" dirty="0"/>
              <a:t>U. </a:t>
            </a:r>
            <a:endParaRPr lang="en-US" b="1" u="sng" dirty="0" smtClean="0"/>
          </a:p>
          <a:p>
            <a:endParaRPr lang="el-GR" b="1" u="sng" dirty="0" smtClean="0"/>
          </a:p>
          <a:p>
            <a:pPr marL="342900" indent="-342900">
              <a:buFont typeface="Arial" pitchFamily="34" charset="0"/>
              <a:buChar char="•"/>
            </a:pPr>
            <a:r>
              <a:rPr lang="el-GR" dirty="0" smtClean="0"/>
              <a:t>Θετικό </a:t>
            </a:r>
            <a:r>
              <a:rPr lang="el-GR" dirty="0"/>
              <a:t>κύμα ύστερα από το κύμα Τ. </a:t>
            </a: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l-GR" dirty="0" smtClean="0"/>
              <a:t>Η προέλευσή </a:t>
            </a:r>
            <a:r>
              <a:rPr lang="el-GR" dirty="0"/>
              <a:t>του δεν έχει αποσαφηνιστεί</a:t>
            </a:r>
            <a:r>
              <a:rPr lang="el-GR" dirty="0" smtClean="0"/>
              <a:t>.</a:t>
            </a: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l-GR" dirty="0" smtClean="0"/>
              <a:t>Ενδεχομένως </a:t>
            </a:r>
            <a:r>
              <a:rPr lang="el-GR" dirty="0"/>
              <a:t>να </a:t>
            </a:r>
            <a:r>
              <a:rPr lang="el-GR" dirty="0" smtClean="0"/>
              <a:t>οφείλεται </a:t>
            </a:r>
            <a:r>
              <a:rPr lang="el-GR" dirty="0"/>
              <a:t>στην </a:t>
            </a:r>
            <a:r>
              <a:rPr lang="el-GR" dirty="0" err="1"/>
              <a:t>αναπόλωση</a:t>
            </a:r>
            <a:r>
              <a:rPr lang="el-GR" dirty="0"/>
              <a:t> του </a:t>
            </a:r>
            <a:r>
              <a:rPr lang="el-GR" dirty="0" err="1"/>
              <a:t>μεσοκοιλιακού</a:t>
            </a:r>
            <a:r>
              <a:rPr lang="el-GR" dirty="0"/>
              <a:t> </a:t>
            </a:r>
            <a:r>
              <a:rPr lang="el-GR" dirty="0" smtClean="0"/>
              <a:t>διαφράγματος</a:t>
            </a:r>
            <a:r>
              <a:rPr lang="en-US" dirty="0" smtClean="0"/>
              <a:t> </a:t>
            </a:r>
            <a:r>
              <a:rPr lang="el-GR" dirty="0" smtClean="0"/>
              <a:t>ή </a:t>
            </a:r>
            <a:r>
              <a:rPr lang="el-GR" dirty="0"/>
              <a:t>σε βραδεία </a:t>
            </a:r>
            <a:r>
              <a:rPr lang="el-GR" dirty="0" err="1"/>
              <a:t>αναπόλωση</a:t>
            </a:r>
            <a:r>
              <a:rPr lang="el-GR" dirty="0"/>
              <a:t> των κοιλιών.</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755576" y="1772815"/>
          <a:ext cx="7632848" cy="2952330"/>
        </p:xfrm>
        <a:graphic>
          <a:graphicData uri="http://schemas.openxmlformats.org/drawingml/2006/table">
            <a:tbl>
              <a:tblPr/>
              <a:tblGrid>
                <a:gridCol w="3816424"/>
                <a:gridCol w="3816424"/>
              </a:tblGrid>
              <a:tr h="590466">
                <a:tc>
                  <a:txBody>
                    <a:bodyPr/>
                    <a:lstStyle/>
                    <a:p>
                      <a:pPr algn="ctr"/>
                      <a:r>
                        <a:rPr lang="en-US" b="1" dirty="0"/>
                        <a:t>WAVE OR INTERVAL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b="1" dirty="0"/>
                        <a:t>DURATION (msec)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590466">
                <a:tc>
                  <a:txBody>
                    <a:bodyPr/>
                    <a:lstStyle/>
                    <a:p>
                      <a:pPr algn="ctr"/>
                      <a:r>
                        <a:rPr lang="en-US" b="1" dirty="0"/>
                        <a:t>P wave duration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b="1"/>
                        <a:t>&lt;120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0466">
                <a:tc>
                  <a:txBody>
                    <a:bodyPr/>
                    <a:lstStyle/>
                    <a:p>
                      <a:pPr algn="ctr"/>
                      <a:r>
                        <a:rPr lang="en-US" b="1" dirty="0"/>
                        <a:t>PR interval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b="1" dirty="0"/>
                        <a:t>&lt;200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0466">
                <a:tc>
                  <a:txBody>
                    <a:bodyPr/>
                    <a:lstStyle/>
                    <a:p>
                      <a:pPr algn="ctr"/>
                      <a:r>
                        <a:rPr lang="en-US" b="1" dirty="0"/>
                        <a:t>QRS duration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b="1"/>
                        <a:t>&lt;110-120*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0466">
                <a:tc>
                  <a:txBody>
                    <a:bodyPr/>
                    <a:lstStyle/>
                    <a:p>
                      <a:pPr algn="ctr"/>
                      <a:r>
                        <a:rPr lang="en-US" b="1" dirty="0"/>
                        <a:t>QT interval (corrected)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b="1" dirty="0"/>
                        <a:t>≤440-450*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251520" y="764704"/>
            <a:ext cx="853244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err="1" smtClean="0">
                <a:ln>
                  <a:noFill/>
                </a:ln>
                <a:solidFill>
                  <a:schemeClr val="tx1"/>
                </a:solidFill>
                <a:effectLst/>
                <a:latin typeface="Arial" charset="0"/>
                <a:cs typeface="Arial" charset="0"/>
              </a:rPr>
              <a:t>Normal</a:t>
            </a:r>
            <a:r>
              <a:rPr kumimoji="0" lang="el-GR" sz="1600" b="1" i="0" u="none" strike="noStrike" cap="none" normalizeH="0" baseline="0" dirty="0" smtClean="0">
                <a:ln>
                  <a:noFill/>
                </a:ln>
                <a:solidFill>
                  <a:schemeClr val="tx1"/>
                </a:solidFill>
                <a:effectLst/>
                <a:latin typeface="Arial" charset="0"/>
                <a:cs typeface="Arial" charset="0"/>
              </a:rPr>
              <a:t> </a:t>
            </a:r>
            <a:r>
              <a:rPr kumimoji="0" lang="el-GR" sz="1600" b="1" i="0" u="none" strike="noStrike" cap="none" normalizeH="0" baseline="0" dirty="0" err="1" smtClean="0">
                <a:ln>
                  <a:noFill/>
                </a:ln>
                <a:solidFill>
                  <a:schemeClr val="tx1"/>
                </a:solidFill>
                <a:effectLst/>
                <a:latin typeface="Arial" charset="0"/>
                <a:cs typeface="Arial" charset="0"/>
              </a:rPr>
              <a:t>Values</a:t>
            </a:r>
            <a:r>
              <a:rPr kumimoji="0" lang="el-GR" sz="1600" b="1" i="0" u="none" strike="noStrike" cap="none" normalizeH="0" baseline="0" dirty="0" smtClean="0">
                <a:ln>
                  <a:noFill/>
                </a:ln>
                <a:solidFill>
                  <a:schemeClr val="tx1"/>
                </a:solidFill>
                <a:effectLst/>
                <a:latin typeface="Arial" charset="0"/>
                <a:cs typeface="Arial" charset="0"/>
              </a:rPr>
              <a:t> </a:t>
            </a:r>
            <a:r>
              <a:rPr kumimoji="0" lang="el-GR" sz="1600" b="1" i="0" u="none" strike="noStrike" cap="none" normalizeH="0" baseline="0" dirty="0" err="1" smtClean="0">
                <a:ln>
                  <a:noFill/>
                </a:ln>
                <a:solidFill>
                  <a:schemeClr val="tx1"/>
                </a:solidFill>
                <a:effectLst/>
                <a:latin typeface="Arial" charset="0"/>
                <a:cs typeface="Arial" charset="0"/>
              </a:rPr>
              <a:t>for</a:t>
            </a:r>
            <a:r>
              <a:rPr kumimoji="0" lang="el-GR" sz="1600" b="1" i="0" u="none" strike="noStrike" cap="none" normalizeH="0" baseline="0" dirty="0" smtClean="0">
                <a:ln>
                  <a:noFill/>
                </a:ln>
                <a:solidFill>
                  <a:schemeClr val="tx1"/>
                </a:solidFill>
                <a:effectLst/>
                <a:latin typeface="Arial" charset="0"/>
                <a:cs typeface="Arial" charset="0"/>
              </a:rPr>
              <a:t> </a:t>
            </a:r>
            <a:r>
              <a:rPr kumimoji="0" lang="el-GR" sz="1600" b="1" i="0" u="none" strike="noStrike" cap="none" normalizeH="0" baseline="0" dirty="0" err="1" smtClean="0">
                <a:ln>
                  <a:noFill/>
                </a:ln>
                <a:solidFill>
                  <a:schemeClr val="tx1"/>
                </a:solidFill>
                <a:effectLst/>
                <a:latin typeface="Arial" charset="0"/>
                <a:cs typeface="Arial" charset="0"/>
              </a:rPr>
              <a:t>Durations</a:t>
            </a:r>
            <a:r>
              <a:rPr kumimoji="0" lang="el-GR" sz="1600" b="1" i="0" u="none" strike="noStrike" cap="none" normalizeH="0" baseline="0" dirty="0" smtClean="0">
                <a:ln>
                  <a:noFill/>
                </a:ln>
                <a:solidFill>
                  <a:schemeClr val="tx1"/>
                </a:solidFill>
                <a:effectLst/>
                <a:latin typeface="Arial" charset="0"/>
                <a:cs typeface="Arial" charset="0"/>
              </a:rPr>
              <a:t> </a:t>
            </a:r>
            <a:r>
              <a:rPr kumimoji="0" lang="el-GR" sz="1600" b="1" i="0" u="none" strike="noStrike" cap="none" normalizeH="0" baseline="0" dirty="0" err="1" smtClean="0">
                <a:ln>
                  <a:noFill/>
                </a:ln>
                <a:solidFill>
                  <a:schemeClr val="tx1"/>
                </a:solidFill>
                <a:effectLst/>
                <a:latin typeface="Arial" charset="0"/>
                <a:cs typeface="Arial" charset="0"/>
              </a:rPr>
              <a:t>of</a:t>
            </a:r>
            <a:r>
              <a:rPr kumimoji="0" lang="el-GR" sz="1600" b="1" i="0" u="none" strike="noStrike" cap="none" normalizeH="0" baseline="0" dirty="0" smtClean="0">
                <a:ln>
                  <a:noFill/>
                </a:ln>
                <a:solidFill>
                  <a:schemeClr val="tx1"/>
                </a:solidFill>
                <a:effectLst/>
                <a:latin typeface="Arial" charset="0"/>
                <a:cs typeface="Arial" charset="0"/>
              </a:rPr>
              <a:t> </a:t>
            </a:r>
            <a:r>
              <a:rPr kumimoji="0" lang="el-GR" sz="1600" b="1" i="0" u="none" strike="noStrike" cap="none" normalizeH="0" baseline="0" dirty="0" err="1" smtClean="0">
                <a:ln>
                  <a:noFill/>
                </a:ln>
                <a:solidFill>
                  <a:schemeClr val="tx1"/>
                </a:solidFill>
                <a:effectLst/>
                <a:latin typeface="Arial" charset="0"/>
                <a:cs typeface="Arial" charset="0"/>
              </a:rPr>
              <a:t>Electrocardiographic</a:t>
            </a:r>
            <a:r>
              <a:rPr kumimoji="0" lang="el-GR" sz="1600" b="1" i="0" u="none" strike="noStrike" cap="none" normalizeH="0" baseline="0" dirty="0" smtClean="0">
                <a:ln>
                  <a:noFill/>
                </a:ln>
                <a:solidFill>
                  <a:schemeClr val="tx1"/>
                </a:solidFill>
                <a:effectLst/>
                <a:latin typeface="Arial" charset="0"/>
                <a:cs typeface="Arial" charset="0"/>
              </a:rPr>
              <a:t> </a:t>
            </a:r>
            <a:r>
              <a:rPr kumimoji="0" lang="el-GR" sz="1600" b="1" i="0" u="none" strike="noStrike" cap="none" normalizeH="0" baseline="0" dirty="0" err="1" smtClean="0">
                <a:ln>
                  <a:noFill/>
                </a:ln>
                <a:solidFill>
                  <a:schemeClr val="tx1"/>
                </a:solidFill>
                <a:effectLst/>
                <a:latin typeface="Arial" charset="0"/>
                <a:cs typeface="Arial" charset="0"/>
              </a:rPr>
              <a:t>Waves</a:t>
            </a:r>
            <a:r>
              <a:rPr kumimoji="0" lang="el-GR" sz="1600" b="1" i="0" u="none" strike="noStrike" cap="none" normalizeH="0" baseline="0" dirty="0" smtClean="0">
                <a:ln>
                  <a:noFill/>
                </a:ln>
                <a:solidFill>
                  <a:schemeClr val="tx1"/>
                </a:solidFill>
                <a:effectLst/>
                <a:latin typeface="Arial" charset="0"/>
                <a:cs typeface="Arial" charset="0"/>
              </a:rPr>
              <a:t> </a:t>
            </a:r>
            <a:r>
              <a:rPr kumimoji="0" lang="el-GR" sz="1600" b="1" i="0" u="none" strike="noStrike" cap="none" normalizeH="0" baseline="0" dirty="0" err="1" smtClean="0">
                <a:ln>
                  <a:noFill/>
                </a:ln>
                <a:solidFill>
                  <a:schemeClr val="tx1"/>
                </a:solidFill>
                <a:effectLst/>
                <a:latin typeface="Arial" charset="0"/>
                <a:cs typeface="Arial" charset="0"/>
              </a:rPr>
              <a:t>and</a:t>
            </a:r>
            <a:r>
              <a:rPr kumimoji="0" lang="el-GR" sz="1600" b="1" i="0" u="none" strike="noStrike" cap="none" normalizeH="0" baseline="0" dirty="0" smtClean="0">
                <a:ln>
                  <a:noFill/>
                </a:ln>
                <a:solidFill>
                  <a:schemeClr val="tx1"/>
                </a:solidFill>
                <a:effectLst/>
                <a:latin typeface="Arial" charset="0"/>
                <a:cs typeface="Arial" charset="0"/>
              </a:rPr>
              <a:t> </a:t>
            </a:r>
            <a:r>
              <a:rPr kumimoji="0" lang="el-GR" sz="1600" b="1" i="0" u="none" strike="noStrike" cap="none" normalizeH="0" baseline="0" dirty="0" err="1" smtClean="0">
                <a:ln>
                  <a:noFill/>
                </a:ln>
                <a:solidFill>
                  <a:schemeClr val="tx1"/>
                </a:solidFill>
                <a:effectLst/>
                <a:latin typeface="Arial" charset="0"/>
                <a:cs typeface="Arial" charset="0"/>
              </a:rPr>
              <a:t>Intervals</a:t>
            </a:r>
            <a:r>
              <a:rPr kumimoji="0" lang="el-GR" sz="1600" b="1" i="0" u="none" strike="noStrike" cap="none" normalizeH="0" baseline="0" dirty="0" smtClean="0">
                <a:ln>
                  <a:noFill/>
                </a:ln>
                <a:solidFill>
                  <a:schemeClr val="tx1"/>
                </a:solidFill>
                <a:effectLst/>
                <a:latin typeface="Arial" charset="0"/>
                <a:cs typeface="Arial" charset="0"/>
              </a:rPr>
              <a:t> </a:t>
            </a:r>
            <a:r>
              <a:rPr kumimoji="0" lang="el-GR" sz="1600" b="1" i="0" u="none" strike="noStrike" cap="none" normalizeH="0" baseline="0" dirty="0" err="1" smtClean="0">
                <a:ln>
                  <a:noFill/>
                </a:ln>
                <a:solidFill>
                  <a:schemeClr val="tx1"/>
                </a:solidFill>
                <a:effectLst/>
                <a:latin typeface="Arial" charset="0"/>
                <a:cs typeface="Arial" charset="0"/>
              </a:rPr>
              <a:t>in</a:t>
            </a:r>
            <a:r>
              <a:rPr kumimoji="0" lang="el-GR" sz="1600" b="1" i="0" u="none" strike="noStrike" cap="none" normalizeH="0" baseline="0" dirty="0" smtClean="0">
                <a:ln>
                  <a:noFill/>
                </a:ln>
                <a:solidFill>
                  <a:schemeClr val="tx1"/>
                </a:solidFill>
                <a:effectLst/>
                <a:latin typeface="Arial" charset="0"/>
                <a:cs typeface="Arial" charset="0"/>
              </a:rPr>
              <a:t> </a:t>
            </a:r>
            <a:r>
              <a:rPr kumimoji="0" lang="el-GR" sz="1600" b="1" i="0" u="none" strike="noStrike" cap="none" normalizeH="0" baseline="0" dirty="0" err="1" smtClean="0">
                <a:ln>
                  <a:noFill/>
                </a:ln>
                <a:solidFill>
                  <a:schemeClr val="tx1"/>
                </a:solidFill>
                <a:effectLst/>
                <a:latin typeface="Arial" charset="0"/>
                <a:cs typeface="Arial" charset="0"/>
              </a:rPr>
              <a:t>Adults</a:t>
            </a:r>
            <a:endParaRPr kumimoji="0" lang="el-GR" sz="1600" b="1"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95536" y="1412776"/>
            <a:ext cx="8352928" cy="5328592"/>
          </a:xfrm>
          <a:prstGeom prst="rect">
            <a:avLst/>
          </a:prstGeom>
          <a:noFill/>
          <a:ln w="9525">
            <a:noFill/>
            <a:miter lim="800000"/>
            <a:headEnd/>
            <a:tailEnd/>
          </a:ln>
        </p:spPr>
      </p:pic>
      <p:sp>
        <p:nvSpPr>
          <p:cNvPr id="3075" name="Rectangle 3"/>
          <p:cNvSpPr>
            <a:spLocks noGrp="1" noChangeArrowheads="1"/>
          </p:cNvSpPr>
          <p:nvPr>
            <p:ph type="body" idx="4294967295"/>
          </p:nvPr>
        </p:nvSpPr>
        <p:spPr>
          <a:xfrm>
            <a:off x="179512" y="116632"/>
            <a:ext cx="8784976" cy="1200329"/>
          </a:xfrm>
          <a:noFill/>
        </p:spPr>
        <p:txBody>
          <a:bodyPr wrap="square">
            <a:spAutoFit/>
          </a:bodyPr>
          <a:lstStyle/>
          <a:p>
            <a:pPr marL="0" indent="0" eaLnBrk="1" hangingPunct="1">
              <a:spcBef>
                <a:spcPct val="0"/>
              </a:spcBef>
              <a:buFontTx/>
              <a:buNone/>
            </a:pPr>
            <a:r>
              <a:rPr lang="en-US" sz="1200" dirty="0" smtClean="0">
                <a:solidFill>
                  <a:srgbClr val="000000"/>
                </a:solidFill>
              </a:rPr>
              <a:t>Inscription of a normal electrocardiogram (ECG). </a:t>
            </a:r>
            <a:r>
              <a:rPr lang="en-US" sz="1200" dirty="0" err="1" smtClean="0">
                <a:solidFill>
                  <a:srgbClr val="000000"/>
                </a:solidFill>
              </a:rPr>
              <a:t>Sinoatrial</a:t>
            </a:r>
            <a:r>
              <a:rPr lang="en-US" sz="1200" dirty="0" smtClean="0">
                <a:solidFill>
                  <a:srgbClr val="000000"/>
                </a:solidFill>
              </a:rPr>
              <a:t> nodal depolarization is not visible on the surface ECG; the P wave corresponds to atrial mechanical contraction. The PR interval denotes conduction through the atrial muscle, </a:t>
            </a:r>
            <a:r>
              <a:rPr lang="en-US" sz="1200" dirty="0" err="1" smtClean="0">
                <a:solidFill>
                  <a:srgbClr val="000000"/>
                </a:solidFill>
              </a:rPr>
              <a:t>atrioventricular</a:t>
            </a:r>
            <a:r>
              <a:rPr lang="en-US" sz="1200" dirty="0" smtClean="0">
                <a:solidFill>
                  <a:srgbClr val="000000"/>
                </a:solidFill>
              </a:rPr>
              <a:t> node, and His-Purkinje system. The QRS complex reflects ventricular muscle depolarization. The ST segment and T wave correspond to ventricular </a:t>
            </a:r>
            <a:r>
              <a:rPr lang="en-US" sz="1200" dirty="0" err="1" smtClean="0">
                <a:solidFill>
                  <a:srgbClr val="000000"/>
                </a:solidFill>
              </a:rPr>
              <a:t>repolarization</a:t>
            </a:r>
            <a:r>
              <a:rPr lang="en-US" sz="1200" dirty="0" smtClean="0">
                <a:solidFill>
                  <a:srgbClr val="000000"/>
                </a:solidFill>
              </a:rPr>
              <a:t>. Atrial </a:t>
            </a:r>
            <a:r>
              <a:rPr lang="en-US" sz="1200" dirty="0" err="1" smtClean="0">
                <a:solidFill>
                  <a:srgbClr val="000000"/>
                </a:solidFill>
              </a:rPr>
              <a:t>repolarization</a:t>
            </a:r>
            <a:r>
              <a:rPr lang="en-US" sz="1200" dirty="0" smtClean="0">
                <a:solidFill>
                  <a:srgbClr val="000000"/>
                </a:solidFill>
              </a:rPr>
              <a:t> also occurs, but the signal is of low amplitude and buried underneath the QRS complex. Note the gridlines. On the horizontal axis, each 1-mm line (“small” box) denotes 0.04 second (40 </a:t>
            </a:r>
            <a:r>
              <a:rPr lang="en-US" sz="1200" dirty="0" err="1" smtClean="0">
                <a:solidFill>
                  <a:srgbClr val="000000"/>
                </a:solidFill>
              </a:rPr>
              <a:t>msec</a:t>
            </a:r>
            <a:r>
              <a:rPr lang="en-US" sz="1200" dirty="0" smtClean="0">
                <a:solidFill>
                  <a:srgbClr val="000000"/>
                </a:solidFill>
              </a:rPr>
              <a:t>); a “big” box denotes 0.2 second (200 </a:t>
            </a:r>
            <a:r>
              <a:rPr lang="en-US" sz="1200" dirty="0" err="1" smtClean="0">
                <a:solidFill>
                  <a:srgbClr val="000000"/>
                </a:solidFill>
              </a:rPr>
              <a:t>msec</a:t>
            </a:r>
            <a:r>
              <a:rPr lang="en-US" sz="1200" dirty="0" smtClean="0">
                <a:solidFill>
                  <a:srgbClr val="000000"/>
                </a:solidFill>
              </a:rPr>
              <a:t>). On the vertical axis, 1 mm (“small” box) corresponds to 0.1 mV; 10 mm (two “big” boxes) therefore denotes 1 mV.</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395536" y="1772816"/>
            <a:ext cx="8352928" cy="4464496"/>
          </a:xfrm>
          <a:prstGeom prst="rect">
            <a:avLst/>
          </a:prstGeom>
          <a:noFill/>
          <a:ln w="9525">
            <a:noFill/>
            <a:miter lim="800000"/>
            <a:headEnd/>
            <a:tailEnd/>
          </a:ln>
        </p:spPr>
      </p:pic>
      <p:sp>
        <p:nvSpPr>
          <p:cNvPr id="11267" name="Rectangle 3"/>
          <p:cNvSpPr>
            <a:spLocks noGrp="1" noChangeArrowheads="1"/>
          </p:cNvSpPr>
          <p:nvPr>
            <p:ph type="body" idx="4294967295"/>
          </p:nvPr>
        </p:nvSpPr>
        <p:spPr>
          <a:xfrm>
            <a:off x="179512" y="116632"/>
            <a:ext cx="8784976" cy="1169551"/>
          </a:xfrm>
          <a:noFill/>
        </p:spPr>
        <p:txBody>
          <a:bodyPr wrap="square">
            <a:spAutoFit/>
          </a:bodyPr>
          <a:lstStyle/>
          <a:p>
            <a:pPr marL="0" indent="0" algn="ctr" eaLnBrk="1" hangingPunct="1">
              <a:spcBef>
                <a:spcPct val="0"/>
              </a:spcBef>
              <a:buFontTx/>
              <a:buNone/>
            </a:pPr>
            <a:r>
              <a:rPr lang="en-US" sz="1400" dirty="0" smtClean="0">
                <a:solidFill>
                  <a:srgbClr val="000000"/>
                </a:solidFill>
              </a:rPr>
              <a:t>Normal electrocardiogram recorded from a 48-year-old woman. The vertical lines of the grid represent time, with lines spaced at 40-msec intervals. Horizontal lines represent voltage amplitude, with lines spaced at 0.1-mV intervals. Every fifth line in each direction is typically darkened. The heart rate is approximately 72 beats/min, the PR interval, QRS, and </a:t>
            </a:r>
            <a:r>
              <a:rPr lang="en-US" sz="1400" dirty="0" err="1" smtClean="0">
                <a:solidFill>
                  <a:srgbClr val="000000"/>
                </a:solidFill>
              </a:rPr>
              <a:t>QTc</a:t>
            </a:r>
            <a:r>
              <a:rPr lang="en-US" sz="1400" dirty="0" smtClean="0">
                <a:solidFill>
                  <a:srgbClr val="000000"/>
                </a:solidFill>
              </a:rPr>
              <a:t> durations measure about 140, 84, and 400 </a:t>
            </a:r>
            <a:r>
              <a:rPr lang="en-US" sz="1400" dirty="0" err="1" smtClean="0">
                <a:solidFill>
                  <a:srgbClr val="000000"/>
                </a:solidFill>
              </a:rPr>
              <a:t>msec</a:t>
            </a:r>
            <a:r>
              <a:rPr lang="en-US" sz="1400" dirty="0" smtClean="0">
                <a:solidFill>
                  <a:srgbClr val="000000"/>
                </a:solidFill>
              </a:rPr>
              <a:t>, respectively, and the mean QRS axis is approximately +35 degrees.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000250" y="276225"/>
            <a:ext cx="5143500" cy="630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84275" y="923925"/>
            <a:ext cx="6775450" cy="5010150"/>
          </a:xfrm>
          <a:prstGeom prst="rect">
            <a:avLst/>
          </a:prstGeom>
          <a:noFill/>
          <a:ln w="9525">
            <a:noFill/>
            <a:miter lim="800000"/>
            <a:headEnd/>
            <a:tailEnd/>
          </a:ln>
          <a:effectLst/>
        </p:spPr>
      </p:pic>
      <p:sp>
        <p:nvSpPr>
          <p:cNvPr id="3" name="2 - Ορθογώνιο"/>
          <p:cNvSpPr/>
          <p:nvPr/>
        </p:nvSpPr>
        <p:spPr>
          <a:xfrm>
            <a:off x="428596" y="142852"/>
            <a:ext cx="8286808" cy="646331"/>
          </a:xfrm>
          <a:prstGeom prst="rect">
            <a:avLst/>
          </a:prstGeom>
        </p:spPr>
        <p:txBody>
          <a:bodyPr wrap="square">
            <a:spAutoFit/>
          </a:bodyPr>
          <a:lstStyle/>
          <a:p>
            <a:r>
              <a:rPr lang="el-GR" b="1" dirty="0"/>
              <a:t>Απόκλιση μιας απαγωγής σε σχέση με τη φορά </a:t>
            </a:r>
            <a:r>
              <a:rPr lang="el-GR" b="1" dirty="0" smtClean="0"/>
              <a:t>της</a:t>
            </a:r>
            <a:r>
              <a:rPr lang="en-US" b="1" dirty="0" smtClean="0"/>
              <a:t> </a:t>
            </a:r>
            <a:r>
              <a:rPr lang="el-GR" b="1" dirty="0" err="1" smtClean="0"/>
              <a:t>μυοκαρδιακής</a:t>
            </a:r>
            <a:r>
              <a:rPr lang="el-GR" b="1" dirty="0" smtClean="0"/>
              <a:t> </a:t>
            </a:r>
            <a:r>
              <a:rPr lang="el-GR" b="1" dirty="0" err="1"/>
              <a:t>εκπόλωσης</a:t>
            </a:r>
            <a:r>
              <a:rPr lang="el-GR" b="1" dirty="0"/>
              <a:t> και την πολικότητα της απαγωγής.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043608" y="980728"/>
            <a:ext cx="6912768" cy="5688632"/>
          </a:xfrm>
          <a:prstGeom prst="rect">
            <a:avLst/>
          </a:prstGeom>
          <a:noFill/>
          <a:ln w="9525">
            <a:noFill/>
            <a:miter lim="800000"/>
            <a:headEnd/>
            <a:tailEnd/>
          </a:ln>
        </p:spPr>
      </p:pic>
      <p:sp>
        <p:nvSpPr>
          <p:cNvPr id="2051" name="Rectangle 3"/>
          <p:cNvSpPr>
            <a:spLocks noGrp="1" noChangeArrowheads="1"/>
          </p:cNvSpPr>
          <p:nvPr>
            <p:ph type="body" idx="4294967295"/>
          </p:nvPr>
        </p:nvSpPr>
        <p:spPr>
          <a:xfrm>
            <a:off x="683568" y="116632"/>
            <a:ext cx="7772400" cy="738664"/>
          </a:xfrm>
          <a:noFill/>
        </p:spPr>
        <p:txBody>
          <a:bodyPr>
            <a:spAutoFit/>
          </a:bodyPr>
          <a:lstStyle/>
          <a:p>
            <a:pPr marL="0" indent="0" algn="ctr" eaLnBrk="1" hangingPunct="1">
              <a:spcBef>
                <a:spcPct val="0"/>
              </a:spcBef>
              <a:buFontTx/>
              <a:buNone/>
            </a:pPr>
            <a:r>
              <a:rPr lang="en-US" sz="1400" b="1" u="sng" dirty="0" smtClean="0">
                <a:solidFill>
                  <a:srgbClr val="000000"/>
                </a:solidFill>
              </a:rPr>
              <a:t>Cardiac conduction system.</a:t>
            </a:r>
            <a:r>
              <a:rPr lang="en-US" sz="1400" dirty="0" smtClean="0">
                <a:solidFill>
                  <a:srgbClr val="000000"/>
                </a:solidFill>
              </a:rPr>
              <a:t> The normal conducting system consists of pacemaker cells in the </a:t>
            </a:r>
            <a:r>
              <a:rPr lang="en-US" sz="1400" dirty="0" err="1" smtClean="0">
                <a:solidFill>
                  <a:srgbClr val="000000"/>
                </a:solidFill>
              </a:rPr>
              <a:t>sinoatrial</a:t>
            </a:r>
            <a:r>
              <a:rPr lang="en-US" sz="1400" dirty="0" smtClean="0">
                <a:solidFill>
                  <a:srgbClr val="000000"/>
                </a:solidFill>
              </a:rPr>
              <a:t> (SA) nodal complex, specialized intra-atrial conducting tracts (including Bachmann's bundle), the </a:t>
            </a:r>
            <a:r>
              <a:rPr lang="en-US" sz="1400" dirty="0" err="1" smtClean="0">
                <a:solidFill>
                  <a:srgbClr val="000000"/>
                </a:solidFill>
              </a:rPr>
              <a:t>atrioventricular</a:t>
            </a:r>
            <a:r>
              <a:rPr lang="en-US" sz="1400" dirty="0" smtClean="0">
                <a:solidFill>
                  <a:srgbClr val="000000"/>
                </a:solidFill>
              </a:rPr>
              <a:t> (AV) node, the His-Purkinje system, and working atrial and ventricular myocardium.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357166"/>
            <a:ext cx="8286808" cy="6186309"/>
          </a:xfrm>
          <a:prstGeom prst="rect">
            <a:avLst/>
          </a:prstGeom>
        </p:spPr>
        <p:txBody>
          <a:bodyPr wrap="square">
            <a:spAutoFit/>
          </a:bodyPr>
          <a:lstStyle/>
          <a:p>
            <a:r>
              <a:rPr lang="el-GR" b="1" u="sng" dirty="0" smtClean="0"/>
              <a:t>Απαγωγές</a:t>
            </a:r>
            <a:r>
              <a:rPr lang="el-GR" b="1" u="sng" dirty="0"/>
              <a:t>.</a:t>
            </a:r>
            <a:r>
              <a:rPr lang="el-GR" dirty="0"/>
              <a:t> </a:t>
            </a:r>
            <a:endParaRPr lang="en-US" dirty="0" smtClean="0"/>
          </a:p>
          <a:p>
            <a:pPr marL="342900" indent="-342900">
              <a:buFont typeface="Arial" pitchFamily="34" charset="0"/>
              <a:buChar char="•"/>
            </a:pPr>
            <a:r>
              <a:rPr lang="el-GR" dirty="0" smtClean="0"/>
              <a:t>Τα </a:t>
            </a:r>
            <a:r>
              <a:rPr lang="el-GR" dirty="0"/>
              <a:t>ηλεκτρικά ρεύματα τα </a:t>
            </a:r>
            <a:r>
              <a:rPr lang="el-GR" dirty="0" smtClean="0"/>
              <a:t>δημιουργούμενα</a:t>
            </a:r>
            <a:r>
              <a:rPr lang="en-US" dirty="0" smtClean="0"/>
              <a:t> </a:t>
            </a:r>
            <a:r>
              <a:rPr lang="el-GR" dirty="0" smtClean="0"/>
              <a:t>κατά </a:t>
            </a:r>
            <a:r>
              <a:rPr lang="el-GR" dirty="0"/>
              <a:t>τη διάρκεια της </a:t>
            </a:r>
            <a:r>
              <a:rPr lang="el-GR" dirty="0" err="1"/>
              <a:t>εκπόλωσης</a:t>
            </a:r>
            <a:r>
              <a:rPr lang="el-GR" dirty="0"/>
              <a:t> και της </a:t>
            </a:r>
            <a:r>
              <a:rPr lang="el-GR" dirty="0" err="1"/>
              <a:t>αναπόλωσης</a:t>
            </a:r>
            <a:r>
              <a:rPr lang="el-GR" dirty="0"/>
              <a:t> </a:t>
            </a:r>
            <a:r>
              <a:rPr lang="el-GR" dirty="0" smtClean="0"/>
              <a:t>της</a:t>
            </a:r>
            <a:r>
              <a:rPr lang="en-US" dirty="0" smtClean="0"/>
              <a:t> </a:t>
            </a:r>
            <a:r>
              <a:rPr lang="el-GR" dirty="0" smtClean="0"/>
              <a:t>καρδιάς </a:t>
            </a:r>
            <a:r>
              <a:rPr lang="el-GR" dirty="0"/>
              <a:t>άγονται στην επιφάνεια του σώματος, από </a:t>
            </a:r>
            <a:r>
              <a:rPr lang="el-GR" dirty="0" smtClean="0"/>
              <a:t>όπου</a:t>
            </a:r>
            <a:r>
              <a:rPr lang="en-US" dirty="0" smtClean="0"/>
              <a:t> </a:t>
            </a:r>
            <a:r>
              <a:rPr lang="el-GR" dirty="0" smtClean="0"/>
              <a:t>καταγράφονται </a:t>
            </a:r>
            <a:r>
              <a:rPr lang="el-GR" dirty="0"/>
              <a:t>με τη χρησιμοποίηση ειδικών </a:t>
            </a:r>
            <a:r>
              <a:rPr lang="el-GR" dirty="0" smtClean="0"/>
              <a:t>ηλεκτροδίων</a:t>
            </a:r>
            <a:r>
              <a:rPr lang="el-GR" dirty="0"/>
              <a:t>. </a:t>
            </a:r>
            <a:endParaRPr lang="en-US" dirty="0" smtClean="0"/>
          </a:p>
          <a:p>
            <a:pPr marL="342900" indent="-342900">
              <a:buFont typeface="Arial" pitchFamily="34" charset="0"/>
              <a:buChar char="•"/>
            </a:pPr>
            <a:r>
              <a:rPr lang="el-GR" dirty="0" smtClean="0"/>
              <a:t>Συνδυάζοντας </a:t>
            </a:r>
            <a:r>
              <a:rPr lang="el-GR" dirty="0"/>
              <a:t>τα διάφορα ηλεκτρόδια </a:t>
            </a:r>
            <a:r>
              <a:rPr lang="el-GR" dirty="0" smtClean="0"/>
              <a:t>δημιουργούνται</a:t>
            </a:r>
            <a:r>
              <a:rPr lang="en-US" dirty="0" smtClean="0"/>
              <a:t> </a:t>
            </a:r>
            <a:r>
              <a:rPr lang="el-GR" dirty="0" smtClean="0"/>
              <a:t>οι </a:t>
            </a:r>
            <a:r>
              <a:rPr lang="el-GR" i="1" dirty="0"/>
              <a:t>απαγωγές, η κάθε μία από τις οποίες έχει θετικό και </a:t>
            </a:r>
            <a:r>
              <a:rPr lang="el-GR" i="1" dirty="0" smtClean="0"/>
              <a:t>αρ</a:t>
            </a:r>
            <a:r>
              <a:rPr lang="el-GR" dirty="0" smtClean="0"/>
              <a:t>νητικό </a:t>
            </a:r>
            <a:r>
              <a:rPr lang="el-GR" dirty="0"/>
              <a:t>πόλο που ορίζουν τον ηλεκτρικό άξονα της </a:t>
            </a:r>
            <a:r>
              <a:rPr lang="el-GR" dirty="0" smtClean="0"/>
              <a:t>απαγωγής</a:t>
            </a:r>
            <a:r>
              <a:rPr lang="el-GR" dirty="0"/>
              <a:t>. </a:t>
            </a:r>
            <a:endParaRPr lang="en-US" dirty="0" smtClean="0"/>
          </a:p>
          <a:p>
            <a:pPr marL="342900" indent="-342900">
              <a:buFont typeface="Arial" pitchFamily="34" charset="0"/>
              <a:buChar char="•"/>
            </a:pPr>
            <a:r>
              <a:rPr lang="el-GR" dirty="0" smtClean="0"/>
              <a:t>Ο </a:t>
            </a:r>
            <a:r>
              <a:rPr lang="el-GR" dirty="0"/>
              <a:t>ηλεκτρικός άξονας μιας απαγωγής δύναται να </a:t>
            </a:r>
            <a:r>
              <a:rPr lang="el-GR" dirty="0" smtClean="0"/>
              <a:t>θεωρηθεί </a:t>
            </a:r>
            <a:r>
              <a:rPr lang="el-GR" dirty="0"/>
              <a:t>η οπτική γωνία, από την οποία η απαγωγή βλέπει </a:t>
            </a:r>
            <a:r>
              <a:rPr lang="el-GR" dirty="0" smtClean="0"/>
              <a:t>την</a:t>
            </a:r>
            <a:r>
              <a:rPr lang="en-US" dirty="0" smtClean="0"/>
              <a:t> </a:t>
            </a:r>
            <a:r>
              <a:rPr lang="el-GR" dirty="0" smtClean="0"/>
              <a:t>ηλεκτρική </a:t>
            </a:r>
            <a:r>
              <a:rPr lang="el-GR" dirty="0"/>
              <a:t>δραστηριότητα της καρδιάς. </a:t>
            </a:r>
            <a:endParaRPr lang="en-US" dirty="0" smtClean="0"/>
          </a:p>
          <a:p>
            <a:endParaRPr lang="en-US" dirty="0"/>
          </a:p>
          <a:p>
            <a:r>
              <a:rPr lang="el-GR" b="1" dirty="0" smtClean="0"/>
              <a:t>Υπάρχουν </a:t>
            </a:r>
            <a:r>
              <a:rPr lang="el-GR" b="1" dirty="0"/>
              <a:t>οι </a:t>
            </a:r>
            <a:r>
              <a:rPr lang="el-GR" b="1" dirty="0" smtClean="0"/>
              <a:t>εξής</a:t>
            </a:r>
            <a:r>
              <a:rPr lang="en-US" b="1" dirty="0" smtClean="0"/>
              <a:t> </a:t>
            </a:r>
            <a:r>
              <a:rPr lang="el-GR" b="1" dirty="0" smtClean="0"/>
              <a:t>κατηγορίες </a:t>
            </a:r>
            <a:r>
              <a:rPr lang="el-GR" b="1" dirty="0"/>
              <a:t>απαγωγών</a:t>
            </a:r>
            <a:r>
              <a:rPr lang="el-GR" b="1" dirty="0" smtClean="0"/>
              <a:t>:</a:t>
            </a:r>
            <a:endParaRPr lang="en-US" b="1" dirty="0" smtClean="0"/>
          </a:p>
          <a:p>
            <a:endParaRPr lang="el-GR" dirty="0"/>
          </a:p>
          <a:p>
            <a:r>
              <a:rPr lang="el-GR" b="1" u="sng" dirty="0" smtClean="0"/>
              <a:t>Διπολικές </a:t>
            </a:r>
            <a:r>
              <a:rPr lang="el-GR" b="1" u="sng" dirty="0"/>
              <a:t>ή κλασικές απαγωγές (απαγωγές I, II </a:t>
            </a:r>
            <a:r>
              <a:rPr lang="el-GR" b="1" u="sng" dirty="0" smtClean="0"/>
              <a:t>και</a:t>
            </a:r>
            <a:r>
              <a:rPr lang="en-US" b="1" u="sng" dirty="0" smtClean="0"/>
              <a:t> </a:t>
            </a:r>
            <a:r>
              <a:rPr lang="el-GR" b="1" u="sng" dirty="0" smtClean="0"/>
              <a:t>III</a:t>
            </a:r>
            <a:r>
              <a:rPr lang="el-GR" b="1" u="sng" dirty="0"/>
              <a:t>). </a:t>
            </a:r>
            <a:endParaRPr lang="en-US" b="1" u="sng" dirty="0" smtClean="0"/>
          </a:p>
          <a:p>
            <a:pPr marL="342900" indent="-342900">
              <a:buFont typeface="Arial" pitchFamily="34" charset="0"/>
              <a:buChar char="•"/>
            </a:pPr>
            <a:r>
              <a:rPr lang="el-GR" dirty="0" smtClean="0"/>
              <a:t>Καταγράφουν </a:t>
            </a:r>
            <a:r>
              <a:rPr lang="el-GR" dirty="0"/>
              <a:t>τη διαφορά δυναμικού μεταξύ δύο </a:t>
            </a:r>
            <a:r>
              <a:rPr lang="el-GR" dirty="0" smtClean="0"/>
              <a:t>ηλεκτροδίων. </a:t>
            </a:r>
            <a:endParaRPr lang="en-US" dirty="0" smtClean="0"/>
          </a:p>
          <a:p>
            <a:pPr marL="342900" indent="-342900">
              <a:buFont typeface="Arial" pitchFamily="34" charset="0"/>
              <a:buChar char="•"/>
            </a:pPr>
            <a:r>
              <a:rPr lang="el-GR" dirty="0" smtClean="0"/>
              <a:t>Η </a:t>
            </a:r>
            <a:r>
              <a:rPr lang="el-GR" dirty="0"/>
              <a:t>απαγωγή I καταγράφει τη διαφορά </a:t>
            </a:r>
            <a:r>
              <a:rPr lang="el-GR" dirty="0" smtClean="0"/>
              <a:t>δυναμικού </a:t>
            </a:r>
            <a:r>
              <a:rPr lang="el-GR" dirty="0"/>
              <a:t>μεταξύ του αριστερού (θετικός πόλος) και του </a:t>
            </a:r>
            <a:r>
              <a:rPr lang="el-GR" dirty="0" smtClean="0"/>
              <a:t>δεξιού </a:t>
            </a:r>
            <a:r>
              <a:rPr lang="el-GR" dirty="0"/>
              <a:t>χεριού (αρνητικός πόλος), </a:t>
            </a:r>
            <a:endParaRPr lang="en-US" dirty="0" smtClean="0"/>
          </a:p>
          <a:p>
            <a:pPr marL="342900" indent="-342900">
              <a:buFont typeface="Arial" pitchFamily="34" charset="0"/>
              <a:buChar char="•"/>
            </a:pPr>
            <a:r>
              <a:rPr lang="el-GR" dirty="0" smtClean="0"/>
              <a:t>Η </a:t>
            </a:r>
            <a:r>
              <a:rPr lang="el-GR" dirty="0"/>
              <a:t>απαγωγή II τη </a:t>
            </a:r>
            <a:r>
              <a:rPr lang="el-GR" dirty="0" smtClean="0"/>
              <a:t>διαφορά</a:t>
            </a:r>
            <a:r>
              <a:rPr lang="en-US" dirty="0" smtClean="0"/>
              <a:t> </a:t>
            </a:r>
            <a:r>
              <a:rPr lang="el-GR" dirty="0" smtClean="0"/>
              <a:t>δυναμικού </a:t>
            </a:r>
            <a:r>
              <a:rPr lang="el-GR" dirty="0"/>
              <a:t>μεταξύ του δεξιού χεριού (αρνητικός πόλος) </a:t>
            </a:r>
            <a:r>
              <a:rPr lang="el-GR" dirty="0" smtClean="0"/>
              <a:t>και</a:t>
            </a:r>
            <a:r>
              <a:rPr lang="en-US" dirty="0" smtClean="0"/>
              <a:t> </a:t>
            </a:r>
            <a:r>
              <a:rPr lang="el-GR" dirty="0" smtClean="0"/>
              <a:t>του </a:t>
            </a:r>
            <a:r>
              <a:rPr lang="el-GR" dirty="0"/>
              <a:t>αριστερού ποδιού (θετικός πόλος) και </a:t>
            </a:r>
            <a:endParaRPr lang="en-US" dirty="0" smtClean="0"/>
          </a:p>
          <a:p>
            <a:pPr marL="342900" indent="-342900">
              <a:buFont typeface="Arial" pitchFamily="34" charset="0"/>
              <a:buChar char="•"/>
            </a:pPr>
            <a:r>
              <a:rPr lang="el-GR" dirty="0" smtClean="0"/>
              <a:t>Η </a:t>
            </a:r>
            <a:r>
              <a:rPr lang="el-GR" dirty="0"/>
              <a:t>απαγωγή III </a:t>
            </a:r>
            <a:r>
              <a:rPr lang="el-GR" dirty="0" smtClean="0"/>
              <a:t>τη</a:t>
            </a:r>
            <a:r>
              <a:rPr lang="en-US" dirty="0" smtClean="0"/>
              <a:t> </a:t>
            </a:r>
            <a:r>
              <a:rPr lang="el-GR" dirty="0" smtClean="0"/>
              <a:t>διαφορά </a:t>
            </a:r>
            <a:r>
              <a:rPr lang="el-GR" dirty="0"/>
              <a:t>δυναμικού μεταξύ του αριστερού ποδιού (</a:t>
            </a:r>
            <a:r>
              <a:rPr lang="el-GR" dirty="0" smtClean="0"/>
              <a:t>θετικός</a:t>
            </a:r>
            <a:r>
              <a:rPr lang="en-US" dirty="0" smtClean="0"/>
              <a:t> </a:t>
            </a:r>
            <a:r>
              <a:rPr lang="el-GR" dirty="0" smtClean="0"/>
              <a:t>πόλος</a:t>
            </a:r>
            <a:r>
              <a:rPr lang="el-GR" dirty="0"/>
              <a:t>) και του αριστερού χεριού (αρνητικός πόλος). </a:t>
            </a:r>
            <a:endParaRPr lang="en-US" dirty="0" smtClean="0"/>
          </a:p>
          <a:p>
            <a:pPr marL="342900" indent="-342900">
              <a:buFont typeface="Arial" pitchFamily="34" charset="0"/>
              <a:buChar char="•"/>
            </a:pPr>
            <a:r>
              <a:rPr lang="el-GR" dirty="0" smtClean="0"/>
              <a:t>Οι διπολικές </a:t>
            </a:r>
            <a:r>
              <a:rPr lang="el-GR" dirty="0"/>
              <a:t>απαγωγές καταγράφουν την ηλεκτρική </a:t>
            </a:r>
            <a:r>
              <a:rPr lang="el-GR" dirty="0" smtClean="0"/>
              <a:t>δραστηριότητα </a:t>
            </a:r>
            <a:r>
              <a:rPr lang="el-GR" dirty="0"/>
              <a:t>της καρδιάς στο μετωπιαίο επίπεδο.</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2500" t="1083" r="833" b="47256"/>
          <a:stretch>
            <a:fillRect/>
          </a:stretch>
        </p:blipFill>
        <p:spPr bwMode="auto">
          <a:xfrm>
            <a:off x="357158" y="1571612"/>
            <a:ext cx="8501122" cy="4143404"/>
          </a:xfrm>
          <a:prstGeom prst="rect">
            <a:avLst/>
          </a:prstGeom>
          <a:noFill/>
          <a:ln w="9525">
            <a:noFill/>
            <a:miter lim="800000"/>
            <a:headEnd/>
            <a:tailEnd/>
          </a:ln>
        </p:spPr>
      </p:pic>
      <p:sp>
        <p:nvSpPr>
          <p:cNvPr id="5123" name="Rectangle 3"/>
          <p:cNvSpPr>
            <a:spLocks noGrp="1" noChangeArrowheads="1"/>
          </p:cNvSpPr>
          <p:nvPr>
            <p:ph type="body" idx="4294967295"/>
          </p:nvPr>
        </p:nvSpPr>
        <p:spPr>
          <a:xfrm>
            <a:off x="285720" y="285728"/>
            <a:ext cx="8352928" cy="584775"/>
          </a:xfrm>
          <a:noFill/>
        </p:spPr>
        <p:txBody>
          <a:bodyPr wrap="square">
            <a:spAutoFit/>
          </a:bodyPr>
          <a:lstStyle/>
          <a:p>
            <a:pPr marL="0" indent="0" algn="ctr" eaLnBrk="1" hangingPunct="1">
              <a:spcBef>
                <a:spcPct val="0"/>
              </a:spcBef>
              <a:buFontTx/>
              <a:buNone/>
            </a:pPr>
            <a:r>
              <a:rPr lang="en-US" sz="1600" b="1" dirty="0" smtClean="0">
                <a:solidFill>
                  <a:srgbClr val="000000"/>
                </a:solidFill>
              </a:rPr>
              <a:t>Electrode connections for recording the standard limb leads I, II, and III. </a:t>
            </a:r>
            <a:endParaRPr lang="el-GR" sz="1600" b="1" dirty="0" smtClean="0">
              <a:solidFill>
                <a:srgbClr val="000000"/>
              </a:solidFill>
            </a:endParaRPr>
          </a:p>
          <a:p>
            <a:pPr marL="0" indent="0" algn="ctr" eaLnBrk="1" hangingPunct="1">
              <a:spcBef>
                <a:spcPct val="0"/>
              </a:spcBef>
              <a:buFontTx/>
              <a:buNone/>
            </a:pPr>
            <a:r>
              <a:rPr lang="en-US" sz="1600" b="1" dirty="0" smtClean="0">
                <a:solidFill>
                  <a:srgbClr val="000000"/>
                </a:solidFill>
              </a:rPr>
              <a:t>R, L, and F indicate locations of electrodes on the right arm, left arm, and left foot, respectively. </a:t>
            </a:r>
            <a:endParaRPr lang="el-GR" sz="1600" b="1" dirty="0" smtClean="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2868</Words>
  <Application>Microsoft Office PowerPoint</Application>
  <PresentationFormat>Προβολή στην οθόνη (4:3)</PresentationFormat>
  <Paragraphs>276</Paragraphs>
  <Slides>44</Slides>
  <Notes>17</Notes>
  <HiddenSlides>5</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MICRO</dc:creator>
  <cp:lastModifiedBy>MICRO</cp:lastModifiedBy>
  <cp:revision>34</cp:revision>
  <dcterms:created xsi:type="dcterms:W3CDTF">2017-05-07T10:46:24Z</dcterms:created>
  <dcterms:modified xsi:type="dcterms:W3CDTF">2019-04-14T18:27:29Z</dcterms:modified>
</cp:coreProperties>
</file>