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7" r:id="rId3"/>
    <p:sldId id="288" r:id="rId4"/>
    <p:sldId id="289" r:id="rId5"/>
    <p:sldId id="290" r:id="rId6"/>
    <p:sldId id="26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285" r:id="rId33"/>
    <p:sldId id="28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E1"/>
    <a:srgbClr val="FFEDED"/>
    <a:srgbClr val="FFE3E3"/>
    <a:srgbClr val="E5C1C1"/>
    <a:srgbClr val="FFDBDB"/>
    <a:srgbClr val="76A798"/>
    <a:srgbClr val="E2F0D9"/>
    <a:srgbClr val="FFF2CC"/>
    <a:srgbClr val="F4B183"/>
    <a:srgbClr val="EA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02/Οκτ/2025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575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02/Οκτ/2025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555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02/Οκτ/2025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24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02/Οκτ/2025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096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02/Οκτ/2025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36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02/Οκτ/2025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14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02/Οκτ/2025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467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02/Οκτ/2025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551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02/Οκτ/2025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126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02/Οκτ/2025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797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02/Οκτ/2025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193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994CF-0B33-449B-A0AB-0509A010D666}" type="datetimeFigureOut">
              <a:rPr lang="el-GR" smtClean="0"/>
              <a:t>02/Οκτ/2025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504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f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PQNad2gvEs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shorts/VxPX1zSTuP8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shorts/xmd2YW0QwUk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nvidia.com/embedded/jetson-benchmarks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okwi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duino.cc/en/Tutorial/HomePage/" TargetMode="External"/><Relationship Id="rId2" Type="http://schemas.openxmlformats.org/officeDocument/2006/relationships/hyperlink" Target="https://projects.raspberrypi.org/en/projects/raspberry-pi-getting-started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ithub.com/PacktPublishing/Jetson-Nano-Starter-to-Pro---A-Computer-Vision-Course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20000"/>
              </a:srgbClr>
            </a:gs>
            <a:gs pos="28000">
              <a:srgbClr val="FF0000">
                <a:alpha val="15000"/>
              </a:srgbClr>
            </a:gs>
            <a:gs pos="60000">
              <a:srgbClr val="FF0000">
                <a:alpha val="10000"/>
              </a:srgbClr>
            </a:gs>
            <a:gs pos="84000">
              <a:srgbClr val="FF0000">
                <a:alpha val="5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04" y="666292"/>
            <a:ext cx="1639164" cy="1639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2959" y="2906342"/>
            <a:ext cx="9373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dirty="0" smtClean="0"/>
              <a:t>Διαδίκτυο των Πραγμάτων (ΔτΠ)</a:t>
            </a:r>
            <a:endParaRPr lang="el-GR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579213" y="4134864"/>
            <a:ext cx="2712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Διάλεξη 0</a:t>
            </a:r>
            <a:r>
              <a:rPr lang="en-US" sz="4400" dirty="0" smtClean="0"/>
              <a:t>2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6246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Sensors (2): Motion, Position &amp; Imaging</a:t>
            </a:r>
            <a:endParaRPr lang="el-GR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032459"/>
              </p:ext>
            </p:extLst>
          </p:nvPr>
        </p:nvGraphicFramePr>
        <p:xfrm>
          <a:off x="254001" y="830791"/>
          <a:ext cx="11576051" cy="320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0166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1977177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1977177">
                  <a:extLst>
                    <a:ext uri="{9D8B030D-6E8A-4147-A177-3AD203B41FA5}">
                      <a16:colId xmlns:a16="http://schemas.microsoft.com/office/drawing/2014/main" val="3877633627"/>
                    </a:ext>
                  </a:extLst>
                </a:gridCol>
                <a:gridCol w="1454779">
                  <a:extLst>
                    <a:ext uri="{9D8B030D-6E8A-4147-A177-3AD203B41FA5}">
                      <a16:colId xmlns:a16="http://schemas.microsoft.com/office/drawing/2014/main" val="131515699"/>
                    </a:ext>
                  </a:extLst>
                </a:gridCol>
                <a:gridCol w="2499575">
                  <a:extLst>
                    <a:ext uri="{9D8B030D-6E8A-4147-A177-3AD203B41FA5}">
                      <a16:colId xmlns:a16="http://schemas.microsoft.com/office/drawing/2014/main" val="1759653570"/>
                    </a:ext>
                  </a:extLst>
                </a:gridCol>
                <a:gridCol w="1977177">
                  <a:extLst>
                    <a:ext uri="{9D8B030D-6E8A-4147-A177-3AD203B41FA5}">
                      <a16:colId xmlns:a16="http://schemas.microsoft.com/office/drawing/2014/main" val="3291100036"/>
                    </a:ext>
                  </a:extLst>
                </a:gridCol>
              </a:tblGrid>
              <a:tr h="288055">
                <a:tc>
                  <a:txBody>
                    <a:bodyPr/>
                    <a:lstStyle/>
                    <a:p>
                      <a:r>
                        <a:rPr lang="en-US" sz="1400"/>
                        <a:t>Sensor Type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Example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Measurement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Output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Typical Use Case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Sensor Type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/>
                        <a:t>Accelerometer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MPU6050, ADXL345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Linear acceleration (X/Y/Z)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Digital (I²C/SPI)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Robotics, fitness trackers, motion detection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Accelerometer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0718847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/>
                        <a:t>Gyroscope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MPU6050, L3G4200D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Angular velocity (deg/s)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Digital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Drones, VR controllers, robotics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Gyroscope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/>
                        <a:t>Magnetometer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HMC5883L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Magnetic field / compass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Digital (I²C)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Navigation, robotics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Magnetometer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/>
                        <a:t>IMU (Inertial Measurement Unit)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MPU6050/9250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Acceleration + Rotation + Orientation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Digital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Robotics, drones, motion tracking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IMU (Inertial Measurement Unit)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885630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/>
                        <a:t>Camera / Image Sensor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Raspberry Pi Camera, OV7670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Visual data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Digital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Surveillance, computer vision, smart homes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Camera / Image Sensor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310471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 dirty="0"/>
                        <a:t>PIR Motion Sensor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HC-SR501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Human/animal motion detection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Digital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Security, lighting automation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PIR Motion Sensor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019866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605505" y="6314739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MPU6050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5463983" y="6358672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L3G4200D</a:t>
            </a:r>
            <a:endParaRPr lang="el-GR" dirty="0"/>
          </a:p>
        </p:txBody>
      </p:sp>
      <p:sp>
        <p:nvSpPr>
          <p:cNvPr id="10" name="Rectangle 9"/>
          <p:cNvSpPr/>
          <p:nvPr/>
        </p:nvSpPr>
        <p:spPr>
          <a:xfrm>
            <a:off x="9836825" y="6314739"/>
            <a:ext cx="110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HC-SR501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7" y="4101402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174" y="4415727"/>
            <a:ext cx="182880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736" y="4330002"/>
            <a:ext cx="191452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5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Sensors (3</a:t>
            </a:r>
            <a:r>
              <a:rPr lang="en-US" sz="2800" b="1" dirty="0"/>
              <a:t>): Chemical, Biological &amp; Specialized</a:t>
            </a:r>
            <a:endParaRPr lang="el-GR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319466"/>
              </p:ext>
            </p:extLst>
          </p:nvPr>
        </p:nvGraphicFramePr>
        <p:xfrm>
          <a:off x="254001" y="830791"/>
          <a:ext cx="11576051" cy="320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0166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1977177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1977177">
                  <a:extLst>
                    <a:ext uri="{9D8B030D-6E8A-4147-A177-3AD203B41FA5}">
                      <a16:colId xmlns:a16="http://schemas.microsoft.com/office/drawing/2014/main" val="3877633627"/>
                    </a:ext>
                  </a:extLst>
                </a:gridCol>
                <a:gridCol w="1454779">
                  <a:extLst>
                    <a:ext uri="{9D8B030D-6E8A-4147-A177-3AD203B41FA5}">
                      <a16:colId xmlns:a16="http://schemas.microsoft.com/office/drawing/2014/main" val="131515699"/>
                    </a:ext>
                  </a:extLst>
                </a:gridCol>
                <a:gridCol w="2499575">
                  <a:extLst>
                    <a:ext uri="{9D8B030D-6E8A-4147-A177-3AD203B41FA5}">
                      <a16:colId xmlns:a16="http://schemas.microsoft.com/office/drawing/2014/main" val="1759653570"/>
                    </a:ext>
                  </a:extLst>
                </a:gridCol>
                <a:gridCol w="1977177">
                  <a:extLst>
                    <a:ext uri="{9D8B030D-6E8A-4147-A177-3AD203B41FA5}">
                      <a16:colId xmlns:a16="http://schemas.microsoft.com/office/drawing/2014/main" val="3291100036"/>
                    </a:ext>
                  </a:extLst>
                </a:gridCol>
              </a:tblGrid>
              <a:tr h="288055">
                <a:tc>
                  <a:txBody>
                    <a:bodyPr/>
                    <a:lstStyle/>
                    <a:p>
                      <a:r>
                        <a:rPr lang="en-US" sz="1400"/>
                        <a:t>Sensor Type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Example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Measurement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Output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Typical Use Case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Sensor Type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/>
                        <a:t>Gas / Chemical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MQ-7 (CO), MQ-135 (air quality)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Concentration of gas (ppm)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Analog / Digital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Air quality, safety monitoring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Gas / Chemical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0718847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/>
                        <a:t>pH / Soil Moisture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Capacitive soil sensor, pH probe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Soil moisture (%), pH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Analog / Digital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Smart agriculture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pH / Soil Moisture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/>
                        <a:t>Water Quality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TDS sensor, Turbidity sensor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Dissolved solids, turbidity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Analog / Digital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Aquaponics, water monitoring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Water Quality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/>
                        <a:t>Sound / Audio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Microphone sensor, MAX9814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Sound amplitude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Analog / Digital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Voice assistants, noise monitoring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Sound / Audio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885630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/>
                        <a:t>Vibration / Tilt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SW-420, ADXL345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Vibrations or tilt angle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Digital / Analog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Machinery health, security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Vibration / Tilt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310471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/>
                        <a:t>RFID / NFC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RC522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Presence / identity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Digital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Access control, inventory management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RFID / NFC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019866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11128" y="6358672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MQ-7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5463983" y="6358672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MAX9814</a:t>
            </a:r>
            <a:endParaRPr lang="el-GR" dirty="0"/>
          </a:p>
        </p:txBody>
      </p:sp>
      <p:sp>
        <p:nvSpPr>
          <p:cNvPr id="10" name="Rectangle 9"/>
          <p:cNvSpPr/>
          <p:nvPr/>
        </p:nvSpPr>
        <p:spPr>
          <a:xfrm>
            <a:off x="9836825" y="6314739"/>
            <a:ext cx="782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RC522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25" y="4280092"/>
            <a:ext cx="2078580" cy="2078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85" y="4375781"/>
            <a:ext cx="1891866" cy="1891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" y="4781057"/>
            <a:ext cx="2151499" cy="13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Actuators (1): Motion &amp; Mechanical</a:t>
            </a:r>
            <a:endParaRPr lang="el-GR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04137"/>
              </p:ext>
            </p:extLst>
          </p:nvPr>
        </p:nvGraphicFramePr>
        <p:xfrm>
          <a:off x="254001" y="830791"/>
          <a:ext cx="11576051" cy="4114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0166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1977177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1977177">
                  <a:extLst>
                    <a:ext uri="{9D8B030D-6E8A-4147-A177-3AD203B41FA5}">
                      <a16:colId xmlns:a16="http://schemas.microsoft.com/office/drawing/2014/main" val="3877633627"/>
                    </a:ext>
                  </a:extLst>
                </a:gridCol>
                <a:gridCol w="1977177">
                  <a:extLst>
                    <a:ext uri="{9D8B030D-6E8A-4147-A177-3AD203B41FA5}">
                      <a16:colId xmlns:a16="http://schemas.microsoft.com/office/drawing/2014/main" val="131515699"/>
                    </a:ext>
                  </a:extLst>
                </a:gridCol>
                <a:gridCol w="1977177">
                  <a:extLst>
                    <a:ext uri="{9D8B030D-6E8A-4147-A177-3AD203B41FA5}">
                      <a16:colId xmlns:a16="http://schemas.microsoft.com/office/drawing/2014/main" val="1759653570"/>
                    </a:ext>
                  </a:extLst>
                </a:gridCol>
                <a:gridCol w="1977177">
                  <a:extLst>
                    <a:ext uri="{9D8B030D-6E8A-4147-A177-3AD203B41FA5}">
                      <a16:colId xmlns:a16="http://schemas.microsoft.com/office/drawing/2014/main" val="3291100036"/>
                    </a:ext>
                  </a:extLst>
                </a:gridCol>
              </a:tblGrid>
              <a:tr h="288055">
                <a:tc>
                  <a:txBody>
                    <a:bodyPr/>
                    <a:lstStyle/>
                    <a:p>
                      <a:r>
                        <a:rPr lang="en-US" sz="1800"/>
                        <a:t>Actuator Type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Example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Control Method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Typical Use Case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Actuator Type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800"/>
                        <a:t>DC Motor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Generic DC motor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Rotational motion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PWM / H-bridge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Robotics, fans, conveyor belts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DC Motor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0718847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800"/>
                        <a:t>Servo Motor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SG90, MG996R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Precise angular motion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PWM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Robotics, camera pan/tilt, automation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Servo Motor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800"/>
                        <a:t>Stepper Motor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NEMA 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Precise step rotation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Step pulses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3D printers, CNC machines, robotics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Stepper Motor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800"/>
                        <a:t>Solenoid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12V linear solenoid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Linear push/pull motion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Digital ON/OFF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Door locks, valves, vending machines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Solenoid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885630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800"/>
                        <a:t>Linear Actuator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Electric linear actuator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Extend/retract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PWM or H-bridge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Industrial automation, smart furniture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Linear Actuator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31047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067140" y="5063609"/>
            <a:ext cx="8057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See demo: </a:t>
            </a:r>
            <a:r>
              <a:rPr lang="el-GR" sz="2400" dirty="0" smtClean="0">
                <a:hlinkClick r:id="rId2"/>
              </a:rPr>
              <a:t>https</a:t>
            </a:r>
            <a:r>
              <a:rPr lang="el-GR" sz="2400" dirty="0">
                <a:hlinkClick r:id="rId2"/>
              </a:rPr>
              <a:t>://</a:t>
            </a:r>
            <a:r>
              <a:rPr lang="el-GR" sz="2400" dirty="0" smtClean="0">
                <a:hlinkClick r:id="rId2"/>
              </a:rPr>
              <a:t>www.youtube.com/watch?v=WPQNad2gvEs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634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Actuators (2</a:t>
            </a:r>
            <a:r>
              <a:rPr lang="en-US" sz="2800" b="1" dirty="0"/>
              <a:t>): </a:t>
            </a:r>
            <a:r>
              <a:rPr lang="en-US" sz="2800" b="1" dirty="0" smtClean="0"/>
              <a:t>Electrical, </a:t>
            </a:r>
            <a:r>
              <a:rPr lang="en-US" sz="2800" b="1" dirty="0"/>
              <a:t>Light </a:t>
            </a:r>
            <a:r>
              <a:rPr lang="en-US" sz="2800" b="1" dirty="0" smtClean="0"/>
              <a:t>&amp; Sound</a:t>
            </a:r>
            <a:endParaRPr lang="el-GR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932801"/>
              </p:ext>
            </p:extLst>
          </p:nvPr>
        </p:nvGraphicFramePr>
        <p:xfrm>
          <a:off x="254001" y="830791"/>
          <a:ext cx="11576051" cy="438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0166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1977177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1977177">
                  <a:extLst>
                    <a:ext uri="{9D8B030D-6E8A-4147-A177-3AD203B41FA5}">
                      <a16:colId xmlns:a16="http://schemas.microsoft.com/office/drawing/2014/main" val="3877633627"/>
                    </a:ext>
                  </a:extLst>
                </a:gridCol>
                <a:gridCol w="1977177">
                  <a:extLst>
                    <a:ext uri="{9D8B030D-6E8A-4147-A177-3AD203B41FA5}">
                      <a16:colId xmlns:a16="http://schemas.microsoft.com/office/drawing/2014/main" val="131515699"/>
                    </a:ext>
                  </a:extLst>
                </a:gridCol>
                <a:gridCol w="1977177">
                  <a:extLst>
                    <a:ext uri="{9D8B030D-6E8A-4147-A177-3AD203B41FA5}">
                      <a16:colId xmlns:a16="http://schemas.microsoft.com/office/drawing/2014/main" val="1759653570"/>
                    </a:ext>
                  </a:extLst>
                </a:gridCol>
                <a:gridCol w="1977177">
                  <a:extLst>
                    <a:ext uri="{9D8B030D-6E8A-4147-A177-3AD203B41FA5}">
                      <a16:colId xmlns:a16="http://schemas.microsoft.com/office/drawing/2014/main" val="3291100036"/>
                    </a:ext>
                  </a:extLst>
                </a:gridCol>
              </a:tblGrid>
              <a:tr h="288055">
                <a:tc>
                  <a:txBody>
                    <a:bodyPr/>
                    <a:lstStyle/>
                    <a:p>
                      <a:r>
                        <a:rPr lang="en-US"/>
                        <a:t>Actuator Type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Example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Control Method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Typical Use Case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Actuator Type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/>
                        <a:t>LED / RGB LED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WS2812, standard LEDs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Light emission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GPIO / PWM / Digital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Indicators, smart lighting, displays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LED / RGB LED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0718847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/>
                        <a:t>Buzzer / Speaker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Piezo buzzer, DFPlayer Mini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Sound / alerts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PWM / DAC / Digital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Alarms, notifications, voice feedback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Buzzer / Speaker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/>
                        <a:t>Relay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5V/12V electromagnetic relay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Switch AC/DC circuits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Digital ON/OFF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Home automation, industrial control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Relay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/>
                        <a:t>Solenoid Valve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Water solenoid valve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Control fluid flow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Digital / PWM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Smart irrigation, liquid control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Solenoid Valve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885630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/>
                        <a:t>Heating Element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PTC, resistive heater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Generate heat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PWM / ON-OFF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Climate control, 3D printers, incubators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Heating Element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31047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067140" y="5527481"/>
            <a:ext cx="75450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See demo</a:t>
            </a:r>
            <a:r>
              <a:rPr lang="en-US" sz="2400" dirty="0" smtClean="0"/>
              <a:t>: 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www.youtube.com/shorts/VxPX1zSTuP8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9360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Actuators (3): Specialized / Advanced</a:t>
            </a:r>
            <a:endParaRPr lang="el-GR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864257"/>
              </p:ext>
            </p:extLst>
          </p:nvPr>
        </p:nvGraphicFramePr>
        <p:xfrm>
          <a:off x="254001" y="830791"/>
          <a:ext cx="11576051" cy="45127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0166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1977177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1977177">
                  <a:extLst>
                    <a:ext uri="{9D8B030D-6E8A-4147-A177-3AD203B41FA5}">
                      <a16:colId xmlns:a16="http://schemas.microsoft.com/office/drawing/2014/main" val="3877633627"/>
                    </a:ext>
                  </a:extLst>
                </a:gridCol>
                <a:gridCol w="1977177">
                  <a:extLst>
                    <a:ext uri="{9D8B030D-6E8A-4147-A177-3AD203B41FA5}">
                      <a16:colId xmlns:a16="http://schemas.microsoft.com/office/drawing/2014/main" val="131515699"/>
                    </a:ext>
                  </a:extLst>
                </a:gridCol>
                <a:gridCol w="1977177">
                  <a:extLst>
                    <a:ext uri="{9D8B030D-6E8A-4147-A177-3AD203B41FA5}">
                      <a16:colId xmlns:a16="http://schemas.microsoft.com/office/drawing/2014/main" val="1759653570"/>
                    </a:ext>
                  </a:extLst>
                </a:gridCol>
                <a:gridCol w="1977177">
                  <a:extLst>
                    <a:ext uri="{9D8B030D-6E8A-4147-A177-3AD203B41FA5}">
                      <a16:colId xmlns:a16="http://schemas.microsoft.com/office/drawing/2014/main" val="3291100036"/>
                    </a:ext>
                  </a:extLst>
                </a:gridCol>
              </a:tblGrid>
              <a:tr h="376061">
                <a:tc>
                  <a:txBody>
                    <a:bodyPr/>
                    <a:lstStyle/>
                    <a:p>
                      <a:r>
                        <a:rPr lang="en-US" dirty="0"/>
                        <a:t>Actuator Type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Example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Control Method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Typical Use Case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Actuator Type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658107">
                <a:tc>
                  <a:txBody>
                    <a:bodyPr/>
                    <a:lstStyle/>
                    <a:p>
                      <a:r>
                        <a:rPr lang="en-US"/>
                        <a:t>Stepper/Servo with Encoder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Closed-loop servo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Precise motion feedback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PWM + Encoder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Robotics, automation, CNC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Stepper/Servo with Encoder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0718847"/>
                  </a:ext>
                </a:extLst>
              </a:tr>
              <a:tr h="940153">
                <a:tc>
                  <a:txBody>
                    <a:bodyPr/>
                    <a:lstStyle/>
                    <a:p>
                      <a:r>
                        <a:rPr lang="en-US"/>
                        <a:t>Vibration Motor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ERM or LRA motors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Vibration feedback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PWM / DC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Wearables, haptics, notifications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Vibration Motor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940153">
                <a:tc>
                  <a:txBody>
                    <a:bodyPr/>
                    <a:lstStyle/>
                    <a:p>
                      <a:r>
                        <a:rPr lang="en-US"/>
                        <a:t>Peltier Module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TEC1-12706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Heating/cooling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PWM / H-bridge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Temperature control, mini coolers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Peltier Module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  <a:tr h="940153">
                <a:tc>
                  <a:txBody>
                    <a:bodyPr/>
                    <a:lstStyle/>
                    <a:p>
                      <a:r>
                        <a:rPr lang="en-US"/>
                        <a:t>Piezo Actuator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Piezoelectric element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Micro displacement or vibration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High-voltage pulse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Precision positioning, sensors, actuators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Piezo Actuator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885630"/>
                  </a:ext>
                </a:extLst>
              </a:tr>
              <a:tr h="658107">
                <a:tc>
                  <a:txBody>
                    <a:bodyPr/>
                    <a:lstStyle/>
                    <a:p>
                      <a:r>
                        <a:rPr lang="en-US"/>
                        <a:t>Linear Piezo Motor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Piezo stack motor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High-precision linear motion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High-voltage pulse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Optical systems, micro-robotics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Linear Piezo Motor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31047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067140" y="5527481"/>
            <a:ext cx="7938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See demo: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www.youtube.com/shorts/xmd2YW0QwUk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500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Processors: </a:t>
            </a:r>
            <a:r>
              <a:rPr lang="en-US" sz="2800" b="1" dirty="0"/>
              <a:t>Arduino – Microcontroller Unit (MCU)</a:t>
            </a:r>
            <a:endParaRPr lang="el-GR" sz="2800" b="1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6681" y="725947"/>
            <a:ext cx="6273800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Type: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8-bit Microcontroller (ATmega328 / ATmega2560)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Clock Speed: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16 MHz (typical)</a:t>
            </a:r>
            <a:endParaRPr kumimoji="0" lang="en-US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Memory: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SRAM 2 KB / Flash 32 KB / EEPROM 1 KB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I/O Interfaces: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GPIO, PWM, ADC (10-bit), UART, SPI, I²C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Power: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5V or 3.3V operation, low power (~50 mA typical)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Programming Environment: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Arduino IDE, C/C++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Use Cases: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Simple sensors/actuators, low-power IoT devices, prototyping, robotics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trengths: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Deterministic timing, very low power, simple to use, huge community support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Limitations: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Limited processing power, no OS, limited memory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345" y="1582423"/>
            <a:ext cx="4970304" cy="364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Processors: </a:t>
            </a:r>
            <a:r>
              <a:rPr lang="en-US" sz="2800" b="1" dirty="0"/>
              <a:t>ESP32 – Wi-Fi &amp; Bluetooth MCU</a:t>
            </a:r>
            <a:endParaRPr lang="el-GR" sz="28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1760" y="738061"/>
            <a:ext cx="628904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Type: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32-bit Dual-core Microcontroller (Tensilica Xtensa LX6)</a:t>
            </a:r>
            <a:endParaRPr kumimoji="0" lang="en-US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Clock Speed: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Up to 240 MHz</a:t>
            </a:r>
            <a:endParaRPr kumimoji="0" lang="en-US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Memory: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SRAM 520 KB, Flash 4 MB (typical), supports external PSRAM</a:t>
            </a:r>
            <a:endParaRPr kumimoji="0" lang="en-US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Connectivity: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Wi-Fi 802.11 b/g/n, Bluetooth 4.2 BLE</a:t>
            </a:r>
            <a:endParaRPr kumimoji="0" lang="en-US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I/O Interfaces: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GPIO, ADC (12-bit), DAC, PWM, SPI, I²C, UART, Capacitive touch</a:t>
            </a:r>
            <a:endParaRPr kumimoji="0" lang="en-US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Power: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3.3V operation, ultra-low-power sleep modes</a:t>
            </a:r>
            <a:endParaRPr kumimoji="0" lang="en-US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Programming Environment: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Arduino IDE, ESP-IDF, MicroPython</a:t>
            </a:r>
            <a:endParaRPr kumimoji="0" lang="en-US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Cases: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Smart home devices, wearable IoT, wireless sensors, edge computing</a:t>
            </a:r>
            <a:endParaRPr kumimoji="0" lang="en-US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Strengths: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Integrated connectivity, high processing power, versatile I/O</a:t>
            </a:r>
            <a:endParaRPr kumimoji="0" lang="en-US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Limitations: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More complex than Arduino, slightly higher power consumption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20" y="1989330"/>
            <a:ext cx="4876800" cy="34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Processors: </a:t>
            </a:r>
            <a:r>
              <a:rPr lang="en-US" sz="2800" b="1" dirty="0"/>
              <a:t>Raspberry Pi – Microprocessor-based </a:t>
            </a:r>
            <a:r>
              <a:rPr lang="en-US" sz="2800" b="1" dirty="0" err="1"/>
              <a:t>IoT</a:t>
            </a:r>
            <a:r>
              <a:rPr lang="en-US" sz="2800" b="1" dirty="0"/>
              <a:t> Computer</a:t>
            </a:r>
            <a:endParaRPr lang="el-GR" sz="28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1760" y="792434"/>
            <a:ext cx="691896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Type: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el-GR" sz="1600" dirty="0">
                <a:latin typeface="Arial" panose="020B0604020202020204" pitchFamily="34" charset="0"/>
              </a:rPr>
              <a:t>64-bit Quad-core ARM Cortex-A53 (Raspberry Pi 3) or ARM Cortex-A72 (Pi 4)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Clock Speed: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altLang="el-GR" sz="1600" dirty="0">
                <a:latin typeface="Arial" panose="020B0604020202020204" pitchFamily="34" charset="0"/>
              </a:rPr>
              <a:t>1.2 – 1.5 GHz (Pi 3/4</a:t>
            </a:r>
            <a:r>
              <a:rPr lang="pl-PL" altLang="el-GR" sz="1600" dirty="0" smtClean="0">
                <a:latin typeface="Arial" panose="020B0604020202020204" pitchFamily="34" charset="0"/>
              </a:rPr>
              <a:t>)</a:t>
            </a:r>
            <a:endParaRPr lang="en-US" altLang="el-GR" sz="1600" dirty="0" smtClean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Memory: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el-GR" sz="1600" dirty="0">
                <a:latin typeface="Arial" panose="020B0604020202020204" pitchFamily="34" charset="0"/>
              </a:rPr>
              <a:t>1–8 GB LPDDR2/LPDDR4 RAM, </a:t>
            </a:r>
            <a:r>
              <a:rPr lang="en-US" altLang="el-GR" sz="1600" dirty="0" err="1">
                <a:latin typeface="Arial" panose="020B0604020202020204" pitchFamily="34" charset="0"/>
              </a:rPr>
              <a:t>MicroSD</a:t>
            </a:r>
            <a:r>
              <a:rPr lang="en-US" altLang="el-GR" sz="1600" dirty="0">
                <a:latin typeface="Arial" panose="020B0604020202020204" pitchFamily="34" charset="0"/>
              </a:rPr>
              <a:t> </a:t>
            </a:r>
            <a:r>
              <a:rPr lang="en-US" altLang="el-GR" sz="1600" dirty="0" smtClean="0">
                <a:latin typeface="Arial" panose="020B0604020202020204" pitchFamily="34" charset="0"/>
              </a:rPr>
              <a:t>storage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I/O Interfaces: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el-GR" sz="1600" dirty="0">
                <a:latin typeface="Arial" panose="020B0604020202020204" pitchFamily="34" charset="0"/>
              </a:rPr>
              <a:t>GPIO, SPI, I²C, UART, USB, HDMI, Ethernet, Wi-Fi, </a:t>
            </a:r>
            <a:r>
              <a:rPr lang="en-US" altLang="el-GR" sz="1600" dirty="0" smtClean="0">
                <a:latin typeface="Arial" panose="020B0604020202020204" pitchFamily="34" charset="0"/>
              </a:rPr>
              <a:t>Bluetooth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Power: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el-GR" sz="1600" dirty="0">
                <a:latin typeface="Arial" panose="020B0604020202020204" pitchFamily="34" charset="0"/>
              </a:rPr>
              <a:t>5V via USB-C (Pi 4), 2.5–3 A </a:t>
            </a:r>
            <a:r>
              <a:rPr lang="en-US" altLang="el-GR" sz="1600" dirty="0" smtClean="0">
                <a:latin typeface="Arial" panose="020B0604020202020204" pitchFamily="34" charset="0"/>
              </a:rPr>
              <a:t>typical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l-G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1600" b="1" dirty="0">
                <a:latin typeface="Arial" panose="020B0604020202020204" pitchFamily="34" charset="0"/>
              </a:rPr>
              <a:t>Operating System</a:t>
            </a:r>
            <a:r>
              <a:rPr lang="en-US" altLang="el-GR" sz="1600" dirty="0">
                <a:latin typeface="Arial" panose="020B0604020202020204" pitchFamily="34" charset="0"/>
              </a:rPr>
              <a:t>: Linux-based (</a:t>
            </a:r>
            <a:r>
              <a:rPr lang="en-US" altLang="el-GR" sz="1600" dirty="0" err="1">
                <a:latin typeface="Arial" panose="020B0604020202020204" pitchFamily="34" charset="0"/>
              </a:rPr>
              <a:t>Raspbian</a:t>
            </a:r>
            <a:r>
              <a:rPr lang="en-US" altLang="el-GR" sz="1600" dirty="0">
                <a:latin typeface="Arial" panose="020B0604020202020204" pitchFamily="34" charset="0"/>
              </a:rPr>
              <a:t> / Raspberry Pi OS</a:t>
            </a:r>
            <a:r>
              <a:rPr lang="en-US" altLang="el-GR" sz="1600" dirty="0" smtClean="0"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Cases: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el-GR" sz="1600" dirty="0">
                <a:latin typeface="Arial" panose="020B0604020202020204" pitchFamily="34" charset="0"/>
              </a:rPr>
              <a:t>Edge computing, </a:t>
            </a:r>
            <a:r>
              <a:rPr lang="en-US" altLang="el-GR" sz="1600" dirty="0" err="1">
                <a:latin typeface="Arial" panose="020B0604020202020204" pitchFamily="34" charset="0"/>
              </a:rPr>
              <a:t>IoT</a:t>
            </a:r>
            <a:r>
              <a:rPr lang="en-US" altLang="el-GR" sz="1600" dirty="0">
                <a:latin typeface="Arial" panose="020B0604020202020204" pitchFamily="34" charset="0"/>
              </a:rPr>
              <a:t> gateways, computer vision, AI prototyping, </a:t>
            </a:r>
            <a:r>
              <a:rPr lang="en-US" altLang="el-GR" sz="1600" dirty="0" smtClean="0">
                <a:latin typeface="Arial" panose="020B0604020202020204" pitchFamily="34" charset="0"/>
              </a:rPr>
              <a:t>robotics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Strengths: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el-GR" sz="1600" dirty="0">
                <a:latin typeface="Arial" panose="020B0604020202020204" pitchFamily="34" charset="0"/>
              </a:rPr>
              <a:t>Runs full OS, multitasking, supports high-level programming (Python, C++, Node.js</a:t>
            </a:r>
            <a:r>
              <a:rPr lang="en-US" altLang="el-GR" sz="1600" dirty="0" smtClean="0">
                <a:latin typeface="Arial" panose="020B0604020202020204" pitchFamily="34" charset="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Limitations: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el-GR" sz="1600" dirty="0">
                <a:latin typeface="Arial" panose="020B0604020202020204" pitchFamily="34" charset="0"/>
              </a:rPr>
              <a:t>Higher power consumption, non-deterministic real-time behavior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22" y="1615440"/>
            <a:ext cx="3780630" cy="27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7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Processors: </a:t>
            </a:r>
            <a:r>
              <a:rPr lang="it-IT" sz="2800" b="1" dirty="0"/>
              <a:t>NVIDIA Jetson – Edge AI Processor</a:t>
            </a:r>
            <a:endParaRPr lang="el-GR" sz="28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2880" y="729093"/>
            <a:ext cx="6624320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Type: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ARM Cortex-A57 CPU + 128-core Maxwell GPU (Nano) / Volta GPU (Xavier)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Clock Speed: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CPU 1.43 GHz (Nano) / 1.4 GHz (Xavier)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Memory: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4 GB LPDDR4 (Nano) / 8 GB LPDDR4 (Xavier)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I/O Interfaces: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GPIO, I²C, SPI, UART, USB 3.0, Ethernet, Camera interfaces (CSI)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Operating System: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Linux for Tegra, supports Docker, CUDA, TensorRT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Power: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5–10 W (Nano), 10–30 W (Xavier)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Cases: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AI at the edge, computer vision, deep learning, autonomous robots, smart cameras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Strengths: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GPU acceleration, supports ML/AI inference, edge processing capability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Limitations: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Expensive, higher power, learning curve for CUDA/ML frameworks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31" y="1452880"/>
            <a:ext cx="4675737" cy="35864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15085" y="5225534"/>
            <a:ext cx="40961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hlinkClick r:id="rId3"/>
              </a:rPr>
              <a:t>https://</a:t>
            </a:r>
            <a:r>
              <a:rPr lang="el-GR" dirty="0" smtClean="0">
                <a:hlinkClick r:id="rId3"/>
              </a:rPr>
              <a:t>developer.nvidia.com/embedded/jetson-benchmarks</a:t>
            </a: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73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Devices Across Verticals (1)</a:t>
            </a:r>
            <a:endParaRPr lang="el-GR" sz="28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213048"/>
              </p:ext>
            </p:extLst>
          </p:nvPr>
        </p:nvGraphicFramePr>
        <p:xfrm>
          <a:off x="274318" y="629919"/>
          <a:ext cx="11643363" cy="55169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9993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1988674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1988674">
                  <a:extLst>
                    <a:ext uri="{9D8B030D-6E8A-4147-A177-3AD203B41FA5}">
                      <a16:colId xmlns:a16="http://schemas.microsoft.com/office/drawing/2014/main" val="3877633627"/>
                    </a:ext>
                  </a:extLst>
                </a:gridCol>
                <a:gridCol w="1988674">
                  <a:extLst>
                    <a:ext uri="{9D8B030D-6E8A-4147-A177-3AD203B41FA5}">
                      <a16:colId xmlns:a16="http://schemas.microsoft.com/office/drawing/2014/main" val="131515699"/>
                    </a:ext>
                  </a:extLst>
                </a:gridCol>
                <a:gridCol w="1988674">
                  <a:extLst>
                    <a:ext uri="{9D8B030D-6E8A-4147-A177-3AD203B41FA5}">
                      <a16:colId xmlns:a16="http://schemas.microsoft.com/office/drawing/2014/main" val="1759653570"/>
                    </a:ext>
                  </a:extLst>
                </a:gridCol>
                <a:gridCol w="1988674">
                  <a:extLst>
                    <a:ext uri="{9D8B030D-6E8A-4147-A177-3AD203B41FA5}">
                      <a16:colId xmlns:a16="http://schemas.microsoft.com/office/drawing/2014/main" val="3291100036"/>
                    </a:ext>
                  </a:extLst>
                </a:gridCol>
              </a:tblGrid>
              <a:tr h="632953">
                <a:tc>
                  <a:txBody>
                    <a:bodyPr/>
                    <a:lstStyle/>
                    <a:p>
                      <a:r>
                        <a:rPr lang="en-US" sz="1800"/>
                        <a:t>Vertical / Domain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IoT Device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Processor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Sensors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Actuators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Typical Use Case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904218">
                <a:tc>
                  <a:txBody>
                    <a:bodyPr/>
                    <a:lstStyle/>
                    <a:p>
                      <a:r>
                        <a:rPr lang="en-US" sz="1800" b="1"/>
                        <a:t>Smart Home</a:t>
                      </a:r>
                      <a:endParaRPr lang="en-US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Smart Thermostat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ESP32 / Arduino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DHT22 (Temp/Humidity), Light sensor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Relay (HVAC), RGB LED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Climate control, energy saving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0718847"/>
                  </a:ext>
                </a:extLst>
              </a:tr>
              <a:tr h="1175484">
                <a:tc>
                  <a:txBody>
                    <a:bodyPr/>
                    <a:lstStyle/>
                    <a:p>
                      <a:endParaRPr lang="el-GR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Smart Lighting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ESP32 / Arduino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PIR motion sensor, Light sensor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LED strips, Relay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Automated lighting, occupancy-based control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929684">
                <a:tc>
                  <a:txBody>
                    <a:bodyPr/>
                    <a:lstStyle/>
                    <a:p>
                      <a:endParaRPr lang="el-GR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Smart Door Lock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ESP32 / Arduino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RFID/NFC reader, Contact sensor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Solenoid, Motor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Access control, home security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  <a:tr h="929684">
                <a:tc>
                  <a:txBody>
                    <a:bodyPr/>
                    <a:lstStyle/>
                    <a:p>
                      <a:r>
                        <a:rPr lang="en-US" sz="1800" b="1"/>
                        <a:t>Healthcare / Wearables</a:t>
                      </a:r>
                      <a:endParaRPr lang="en-US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Fitness Tracker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ESP32 / Arduino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Accelerometer (MPU6050), Heart rate sensor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Vibration motor, LED indicator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Activity monitoring, notifications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885630"/>
                  </a:ext>
                </a:extLst>
              </a:tr>
              <a:tr h="904218">
                <a:tc>
                  <a:txBody>
                    <a:bodyPr/>
                    <a:lstStyle/>
                    <a:p>
                      <a:endParaRPr lang="el-GR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Remote Patient Monitor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Raspberry Pi / ESP32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Temperature sensor, Pulse oximeter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Buzzer / Display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Alerts, patient monitoring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310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4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3425" y="295960"/>
            <a:ext cx="10925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If a tree falls in a forest and no one is around to hear it, does it make a sound?</a:t>
            </a:r>
            <a:endParaRPr lang="el-G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8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Devices Across Verticals (2)</a:t>
            </a:r>
            <a:endParaRPr lang="el-GR" sz="28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186878"/>
              </p:ext>
            </p:extLst>
          </p:nvPr>
        </p:nvGraphicFramePr>
        <p:xfrm>
          <a:off x="274318" y="629918"/>
          <a:ext cx="11643363" cy="57404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9993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1988674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1988674">
                  <a:extLst>
                    <a:ext uri="{9D8B030D-6E8A-4147-A177-3AD203B41FA5}">
                      <a16:colId xmlns:a16="http://schemas.microsoft.com/office/drawing/2014/main" val="3877633627"/>
                    </a:ext>
                  </a:extLst>
                </a:gridCol>
                <a:gridCol w="1988674">
                  <a:extLst>
                    <a:ext uri="{9D8B030D-6E8A-4147-A177-3AD203B41FA5}">
                      <a16:colId xmlns:a16="http://schemas.microsoft.com/office/drawing/2014/main" val="131515699"/>
                    </a:ext>
                  </a:extLst>
                </a:gridCol>
                <a:gridCol w="1988674">
                  <a:extLst>
                    <a:ext uri="{9D8B030D-6E8A-4147-A177-3AD203B41FA5}">
                      <a16:colId xmlns:a16="http://schemas.microsoft.com/office/drawing/2014/main" val="1759653570"/>
                    </a:ext>
                  </a:extLst>
                </a:gridCol>
                <a:gridCol w="1988674">
                  <a:extLst>
                    <a:ext uri="{9D8B030D-6E8A-4147-A177-3AD203B41FA5}">
                      <a16:colId xmlns:a16="http://schemas.microsoft.com/office/drawing/2014/main" val="3291100036"/>
                    </a:ext>
                  </a:extLst>
                </a:gridCol>
              </a:tblGrid>
              <a:tr h="654505">
                <a:tc>
                  <a:txBody>
                    <a:bodyPr/>
                    <a:lstStyle/>
                    <a:p>
                      <a:r>
                        <a:rPr lang="en-US" sz="1800"/>
                        <a:t>Vertical / Domain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IoT Device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Processor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Sensors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Actuators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Typical Use Case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935005">
                <a:tc>
                  <a:txBody>
                    <a:bodyPr/>
                    <a:lstStyle/>
                    <a:p>
                      <a:r>
                        <a:rPr lang="en-US" sz="1800" b="1" dirty="0"/>
                        <a:t>Agriculture / Environment</a:t>
                      </a:r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Smart Irrigation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ESP32 / Arduino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Soil moisture, DHT22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Solenoid valve, Pump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Watering automation, crop management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1845820"/>
                  </a:ext>
                </a:extLst>
              </a:tr>
              <a:tr h="935005">
                <a:tc>
                  <a:txBody>
                    <a:bodyPr/>
                    <a:lstStyle/>
                    <a:p>
                      <a:endParaRPr lang="el-GR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Weather Station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Raspberry Pi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800"/>
                        <a:t>BMP280 (Pressure), DHT22, Rain sensor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Servo for rain shield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Climate monitoring, data logging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2431969"/>
                  </a:ext>
                </a:extLst>
              </a:tr>
              <a:tr h="935005">
                <a:tc>
                  <a:txBody>
                    <a:bodyPr/>
                    <a:lstStyle/>
                    <a:p>
                      <a:r>
                        <a:rPr lang="en-US" sz="1800" b="1"/>
                        <a:t>Industrial / IIoT</a:t>
                      </a:r>
                      <a:endParaRPr lang="en-US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Predictive Maintenance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Raspberry Pi / Jetson Nano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Vibration sensor, Temperature sensor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Alarm / Relay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Machine failure alerts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2690211"/>
                  </a:ext>
                </a:extLst>
              </a:tr>
              <a:tr h="672938">
                <a:tc>
                  <a:txBody>
                    <a:bodyPr/>
                    <a:lstStyle/>
                    <a:p>
                      <a:endParaRPr lang="el-GR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Smart Conveyor System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Arduino / ESP32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Proximity sensor, Load sensor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Motor, Solenoid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Automated material handling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3396329"/>
                  </a:ext>
                </a:extLst>
              </a:tr>
              <a:tr h="935005">
                <a:tc>
                  <a:txBody>
                    <a:bodyPr/>
                    <a:lstStyle/>
                    <a:p>
                      <a:r>
                        <a:rPr lang="en-US" sz="1800" b="1"/>
                        <a:t>Smart City / Public Infrastructure</a:t>
                      </a:r>
                      <a:endParaRPr lang="en-US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Smart Street Light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ESP32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PIR sensor, Light sensor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LED streetlights, Relay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Energy-efficient lighting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482384"/>
                  </a:ext>
                </a:extLst>
              </a:tr>
              <a:tr h="672938">
                <a:tc>
                  <a:txBody>
                    <a:bodyPr/>
                    <a:lstStyle/>
                    <a:p>
                      <a:endParaRPr lang="el-GR" sz="18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Traffic Monitoring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Raspberry Pi / Jetson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Camera, Ultrasonic sensor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LED signals, Signs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Real-time traffic control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8596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6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Mini Demo 1 – Explore </a:t>
            </a:r>
            <a:r>
              <a:rPr lang="en-US" sz="2800" b="1" dirty="0" err="1" smtClean="0"/>
              <a:t>IoT</a:t>
            </a:r>
            <a:endParaRPr lang="el-GR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47184" y="800050"/>
            <a:ext cx="5738908" cy="707886"/>
          </a:xfrm>
          <a:prstGeom prst="rect">
            <a:avLst/>
          </a:prstGeom>
          <a:solidFill>
            <a:srgbClr val="FFEDE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</a:rPr>
              <a:t>Identify the component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6"/>
          <a:stretch/>
        </p:blipFill>
        <p:spPr>
          <a:xfrm rot="16200000">
            <a:off x="3941743" y="901037"/>
            <a:ext cx="3832485" cy="54562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8532" y="5750352"/>
            <a:ext cx="5738908" cy="707886"/>
          </a:xfrm>
          <a:prstGeom prst="rect">
            <a:avLst/>
          </a:prstGeom>
          <a:solidFill>
            <a:srgbClr val="FFEDE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Try it hands-on</a:t>
            </a:r>
            <a:endParaRPr lang="en-US" sz="4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Mini Demo 1 – Pi Architecture</a:t>
            </a:r>
            <a:endParaRPr lang="el-G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93" y="712074"/>
            <a:ext cx="8390607" cy="593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Mini </a:t>
            </a:r>
            <a:r>
              <a:rPr lang="en-US" sz="2800" b="1" dirty="0" smtClean="0"/>
              <a:t>Demo 1 </a:t>
            </a:r>
            <a:r>
              <a:rPr lang="en-US" sz="2800" b="1" dirty="0"/>
              <a:t>- Flashing the SD </a:t>
            </a:r>
            <a:r>
              <a:rPr lang="en-US" sz="2800" b="1" dirty="0" smtClean="0"/>
              <a:t>Card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74320" y="1303219"/>
            <a:ext cx="115011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Steps</a:t>
            </a:r>
            <a:r>
              <a:rPr lang="en-US" sz="3200" b="1" dirty="0"/>
              <a:t>:</a:t>
            </a:r>
            <a:endParaRPr lang="en-US" sz="3200" dirty="0"/>
          </a:p>
          <a:p>
            <a:pPr>
              <a:buFont typeface="+mj-lt"/>
              <a:buAutoNum type="arabicPeriod"/>
            </a:pPr>
            <a:r>
              <a:rPr lang="en-US" sz="3200" b="1" dirty="0" smtClean="0"/>
              <a:t> Download </a:t>
            </a:r>
            <a:r>
              <a:rPr lang="en-US" sz="3200" b="1" dirty="0"/>
              <a:t>the OS image</a:t>
            </a:r>
            <a:r>
              <a:rPr lang="en-US" sz="3200" dirty="0"/>
              <a:t> (e.g., Raspberry Pi OS, Ubuntu </a:t>
            </a:r>
            <a:r>
              <a:rPr lang="en-US" sz="3200" dirty="0" err="1"/>
              <a:t>IoT</a:t>
            </a:r>
            <a:r>
              <a:rPr lang="en-US" sz="3200" dirty="0"/>
              <a:t>).</a:t>
            </a:r>
          </a:p>
          <a:p>
            <a:pPr>
              <a:buFont typeface="+mj-lt"/>
              <a:buAutoNum type="arabicPeriod"/>
            </a:pPr>
            <a:r>
              <a:rPr lang="en-US" sz="3200" b="1" dirty="0" smtClean="0"/>
              <a:t> Insert </a:t>
            </a:r>
            <a:r>
              <a:rPr lang="en-US" sz="3200" b="1" dirty="0"/>
              <a:t>SD card</a:t>
            </a:r>
            <a:r>
              <a:rPr lang="en-US" sz="3200" dirty="0"/>
              <a:t> into your computer.</a:t>
            </a:r>
          </a:p>
          <a:p>
            <a:pPr>
              <a:buFont typeface="+mj-lt"/>
              <a:buAutoNum type="arabicPeriod"/>
            </a:pPr>
            <a:r>
              <a:rPr lang="en-US" sz="3200" b="1" dirty="0" smtClean="0"/>
              <a:t> Use </a:t>
            </a:r>
            <a:r>
              <a:rPr lang="en-US" sz="3200" b="1" dirty="0"/>
              <a:t>flashing tool</a:t>
            </a:r>
            <a:r>
              <a:rPr lang="en-US" sz="3200" dirty="0"/>
              <a:t> (</a:t>
            </a:r>
            <a:r>
              <a:rPr lang="en-US" sz="3200" dirty="0" err="1"/>
              <a:t>Balena</a:t>
            </a:r>
            <a:r>
              <a:rPr lang="en-US" sz="3200" dirty="0"/>
              <a:t> Etcher, Raspberry Pi Imager, Win32DiskImager).</a:t>
            </a:r>
          </a:p>
          <a:p>
            <a:pPr>
              <a:buFont typeface="+mj-lt"/>
              <a:buAutoNum type="arabicPeriod"/>
            </a:pPr>
            <a:r>
              <a:rPr lang="en-US" sz="3200" b="1" dirty="0" smtClean="0"/>
              <a:t> Select </a:t>
            </a:r>
            <a:r>
              <a:rPr lang="en-US" sz="3200" b="1" dirty="0"/>
              <a:t>image + SD card</a:t>
            </a:r>
            <a:r>
              <a:rPr lang="en-US" sz="3200" dirty="0"/>
              <a:t> in the tool.</a:t>
            </a:r>
          </a:p>
          <a:p>
            <a:pPr>
              <a:buFont typeface="+mj-lt"/>
              <a:buAutoNum type="arabicPeriod"/>
            </a:pPr>
            <a:r>
              <a:rPr lang="en-US" sz="3200" b="1" dirty="0" smtClean="0"/>
              <a:t> Flash </a:t>
            </a:r>
            <a:r>
              <a:rPr lang="en-US" sz="3200" b="1" dirty="0"/>
              <a:t>/ Write the OS</a:t>
            </a:r>
            <a:r>
              <a:rPr lang="en-US" sz="3200" dirty="0"/>
              <a:t> onto the SD card.</a:t>
            </a:r>
          </a:p>
          <a:p>
            <a:pPr>
              <a:buFont typeface="+mj-lt"/>
              <a:buAutoNum type="arabicPeriod"/>
            </a:pPr>
            <a:r>
              <a:rPr lang="en-US" sz="3200" b="1" dirty="0" smtClean="0"/>
              <a:t> Insert </a:t>
            </a:r>
            <a:r>
              <a:rPr lang="en-US" sz="3200" b="1" dirty="0"/>
              <a:t>SD card into device</a:t>
            </a:r>
            <a:r>
              <a:rPr lang="en-US" sz="3200" dirty="0"/>
              <a:t> (Pi, Jetson, etc.) and boot.</a:t>
            </a:r>
          </a:p>
        </p:txBody>
      </p:sp>
    </p:spTree>
    <p:extLst>
      <p:ext uri="{BB962C8B-B14F-4D97-AF65-F5344CB8AC3E}">
        <p14:creationId xmlns:p14="http://schemas.microsoft.com/office/powerpoint/2010/main" val="31091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Mini </a:t>
            </a:r>
            <a:r>
              <a:rPr lang="en-US" sz="2800" b="1" dirty="0" smtClean="0"/>
              <a:t>Demo 1 – Getting Started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74320" y="1303219"/>
            <a:ext cx="115011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Steps:</a:t>
            </a:r>
            <a:endParaRPr lang="en-US" sz="3200" dirty="0"/>
          </a:p>
          <a:p>
            <a:r>
              <a:rPr lang="en-US" sz="3200" b="1" dirty="0" smtClean="0"/>
              <a:t>1. Insert </a:t>
            </a:r>
            <a:r>
              <a:rPr lang="en-US" sz="3200" b="1" dirty="0"/>
              <a:t>SD Card</a:t>
            </a:r>
            <a:r>
              <a:rPr lang="en-US" sz="3200" dirty="0"/>
              <a:t> with flashed OS into the device.</a:t>
            </a:r>
          </a:p>
          <a:p>
            <a:r>
              <a:rPr lang="en-US" sz="3200" b="1" dirty="0" smtClean="0"/>
              <a:t>2. Connect </a:t>
            </a:r>
            <a:r>
              <a:rPr lang="en-US" sz="3200" b="1" dirty="0"/>
              <a:t>Keyboard &amp; Mouse</a:t>
            </a:r>
            <a:r>
              <a:rPr lang="en-US" sz="3200" dirty="0"/>
              <a:t> via USB ports.</a:t>
            </a:r>
          </a:p>
          <a:p>
            <a:r>
              <a:rPr lang="en-US" sz="3200" b="1" dirty="0" smtClean="0"/>
              <a:t>3. Attach </a:t>
            </a:r>
            <a:r>
              <a:rPr lang="en-US" sz="3200" b="1" dirty="0"/>
              <a:t>Display</a:t>
            </a:r>
            <a:r>
              <a:rPr lang="en-US" sz="3200" dirty="0"/>
              <a:t> using HDMI cable.</a:t>
            </a:r>
          </a:p>
          <a:p>
            <a:r>
              <a:rPr lang="en-US" sz="3200" b="1" dirty="0" smtClean="0"/>
              <a:t>4. Power </a:t>
            </a:r>
            <a:r>
              <a:rPr lang="en-US" sz="3200" b="1" dirty="0"/>
              <a:t>On</a:t>
            </a:r>
            <a:r>
              <a:rPr lang="en-US" sz="3200" dirty="0"/>
              <a:t> the device using the correct adapter.</a:t>
            </a:r>
          </a:p>
          <a:p>
            <a:r>
              <a:rPr lang="en-US" sz="3200" b="1" dirty="0" smtClean="0"/>
              <a:t>5. Initial </a:t>
            </a:r>
            <a:r>
              <a:rPr lang="en-US" sz="3200" b="1" dirty="0"/>
              <a:t>Boot</a:t>
            </a:r>
            <a:r>
              <a:rPr lang="en-US" sz="3200" dirty="0"/>
              <a:t> – OS expands, basic configuration runs (language, Wi-Fi, updates).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58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Mini </a:t>
            </a:r>
            <a:r>
              <a:rPr lang="en-US" sz="2800" b="1" dirty="0" smtClean="0"/>
              <a:t>Demo 1 </a:t>
            </a:r>
            <a:r>
              <a:rPr lang="en-US" sz="2800" b="1" dirty="0"/>
              <a:t>– Connecting Raspberry Pi to Wi-Fi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2880" y="724456"/>
            <a:ext cx="646568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Method 1: Physical Access (GUI)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Boot Pi with monitor, keyboard, and mouse.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Click on the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Wi-Fi icon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(top-right menu bar).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Select your network → Enter password.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Confirm connection (check IP via terminal: ifconfig or ip a)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2880" y="2680017"/>
            <a:ext cx="599792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Method </a:t>
            </a:r>
            <a:r>
              <a:rPr kumimoji="0" lang="en-US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r>
              <a:rPr lang="en-US" altLang="el-GR" sz="2000" b="1" dirty="0" smtClean="0"/>
              <a:t>Terminal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l-GR" sz="2000" dirty="0"/>
              <a:t> </a:t>
            </a:r>
            <a:r>
              <a:rPr lang="en-US" altLang="el-GR" sz="2000" dirty="0" err="1"/>
              <a:t>sudo</a:t>
            </a:r>
            <a:r>
              <a:rPr lang="en-US" altLang="el-GR" sz="2000" dirty="0"/>
              <a:t> </a:t>
            </a:r>
            <a:r>
              <a:rPr lang="en-US" altLang="el-GR" sz="2000" dirty="0" err="1"/>
              <a:t>nano</a:t>
            </a:r>
            <a:r>
              <a:rPr lang="en-US" altLang="el-GR" sz="2000" dirty="0"/>
              <a:t> /</a:t>
            </a:r>
            <a:r>
              <a:rPr lang="en-US" altLang="el-GR" sz="2000" dirty="0" err="1"/>
              <a:t>etc</a:t>
            </a:r>
            <a:r>
              <a:rPr lang="en-US" altLang="el-GR" sz="2000" dirty="0"/>
              <a:t>/</a:t>
            </a:r>
            <a:r>
              <a:rPr lang="en-US" altLang="el-GR" sz="2000" dirty="0" err="1"/>
              <a:t>wpa_supplicant</a:t>
            </a:r>
            <a:r>
              <a:rPr lang="en-US" altLang="el-GR" sz="2000" dirty="0"/>
              <a:t>/</a:t>
            </a:r>
            <a:r>
              <a:rPr lang="en-US" altLang="el-GR" sz="2000" dirty="0" err="1"/>
              <a:t>wpa_supplicant.conf</a:t>
            </a:r>
            <a:endParaRPr lang="en-US" altLang="el-GR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Add new network block: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000" dirty="0"/>
              <a:t>network={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000" dirty="0"/>
              <a:t>    </a:t>
            </a:r>
            <a:r>
              <a:rPr lang="en-US" altLang="el-GR" sz="2000" dirty="0" err="1"/>
              <a:t>ssid</a:t>
            </a:r>
            <a:r>
              <a:rPr lang="en-US" altLang="el-GR" sz="2000" dirty="0"/>
              <a:t>="</a:t>
            </a:r>
            <a:r>
              <a:rPr lang="en-US" altLang="el-GR" sz="2000" dirty="0" err="1"/>
              <a:t>YourNetworkName</a:t>
            </a:r>
            <a:r>
              <a:rPr lang="en-US" altLang="el-GR" sz="2000" dirty="0"/>
              <a:t>"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000" dirty="0"/>
              <a:t>    </a:t>
            </a:r>
            <a:r>
              <a:rPr lang="en-US" altLang="el-GR" sz="2000" dirty="0" err="1"/>
              <a:t>psk</a:t>
            </a:r>
            <a:r>
              <a:rPr lang="en-US" altLang="el-GR" sz="2000" dirty="0"/>
              <a:t>="</a:t>
            </a:r>
            <a:r>
              <a:rPr lang="en-US" altLang="el-GR" sz="2000" dirty="0" err="1"/>
              <a:t>YourPassword</a:t>
            </a:r>
            <a:r>
              <a:rPr lang="en-US" altLang="el-GR" sz="2000" dirty="0"/>
              <a:t>"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000" dirty="0" smtClean="0"/>
              <a:t>}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82880" y="5251131"/>
            <a:ext cx="93511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Method 3: Headless Setup (No Monitor)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On SD card, create a file wpa_supplicant.conf in the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boot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partition with the Wi-Fi details</a:t>
            </a:r>
          </a:p>
        </p:txBody>
      </p:sp>
    </p:spTree>
    <p:extLst>
      <p:ext uri="{BB962C8B-B14F-4D97-AF65-F5344CB8AC3E}">
        <p14:creationId xmlns:p14="http://schemas.microsoft.com/office/powerpoint/2010/main" val="12605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Mini </a:t>
            </a:r>
            <a:r>
              <a:rPr lang="en-US" sz="2800" b="1" dirty="0" smtClean="0"/>
              <a:t>Demo 1 </a:t>
            </a:r>
            <a:r>
              <a:rPr lang="en-US" sz="2800" b="1" dirty="0"/>
              <a:t>– </a:t>
            </a:r>
            <a:r>
              <a:rPr lang="en-US" sz="2800" b="1" dirty="0" smtClean="0"/>
              <a:t>Enable SSH</a:t>
            </a:r>
            <a:endParaRPr lang="en-US" sz="28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2880" y="878345"/>
            <a:ext cx="56314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Method 1: Physical Access (GUI)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l-GR" sz="2000" dirty="0"/>
              <a:t>Boot Pi with monitor + keyboard</a:t>
            </a:r>
            <a:r>
              <a:rPr lang="en-US" altLang="el-GR" sz="2000" dirty="0" smtClean="0"/>
              <a:t>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l-GR" sz="2000" dirty="0" smtClean="0"/>
              <a:t>Open </a:t>
            </a:r>
            <a:r>
              <a:rPr lang="en-US" altLang="el-GR" sz="2000" dirty="0"/>
              <a:t>Raspberry Pi Configuration → Interfaces tab</a:t>
            </a:r>
            <a:r>
              <a:rPr lang="en-US" altLang="el-GR" sz="2000" dirty="0" smtClean="0"/>
              <a:t>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l-GR" sz="2000" dirty="0" smtClean="0"/>
              <a:t>Enable </a:t>
            </a:r>
            <a:r>
              <a:rPr lang="en-US" altLang="el-GR" sz="2000" dirty="0"/>
              <a:t>SSH.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2880" y="2411244"/>
            <a:ext cx="485921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Method </a:t>
            </a:r>
            <a:r>
              <a:rPr kumimoji="0" lang="en-US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r>
              <a:rPr lang="en-US" altLang="el-GR" sz="2000" b="1" dirty="0" smtClean="0"/>
              <a:t>Terminal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000" dirty="0" err="1"/>
              <a:t>sudo</a:t>
            </a:r>
            <a:r>
              <a:rPr lang="en-US" altLang="el-GR" sz="2000" dirty="0"/>
              <a:t> </a:t>
            </a:r>
            <a:r>
              <a:rPr lang="en-US" altLang="el-GR" sz="2000" dirty="0" err="1"/>
              <a:t>systemctl</a:t>
            </a:r>
            <a:r>
              <a:rPr lang="en-US" altLang="el-GR" sz="2000" dirty="0"/>
              <a:t> status </a:t>
            </a:r>
            <a:r>
              <a:rPr lang="en-US" altLang="el-GR" sz="2000" dirty="0" err="1" smtClean="0"/>
              <a:t>ssh</a:t>
            </a:r>
            <a:endParaRPr lang="en-US" altLang="el-GR" sz="2000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000" dirty="0" err="1"/>
              <a:t>sudo</a:t>
            </a:r>
            <a:r>
              <a:rPr lang="en-US" altLang="el-GR" sz="2000" dirty="0"/>
              <a:t> </a:t>
            </a:r>
            <a:r>
              <a:rPr lang="en-US" altLang="el-GR" sz="2000" dirty="0" err="1"/>
              <a:t>systemctl</a:t>
            </a:r>
            <a:r>
              <a:rPr lang="en-US" altLang="el-GR" sz="2000" dirty="0"/>
              <a:t> enable </a:t>
            </a:r>
            <a:r>
              <a:rPr lang="en-US" altLang="el-GR" sz="2000" dirty="0" err="1"/>
              <a:t>ssh</a:t>
            </a:r>
            <a:r>
              <a:rPr lang="en-US" altLang="el-GR" sz="2000" dirty="0"/>
              <a:t>   # Start on boot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000" dirty="0" err="1"/>
              <a:t>sudo</a:t>
            </a:r>
            <a:r>
              <a:rPr lang="en-US" altLang="el-GR" sz="2000" dirty="0"/>
              <a:t> </a:t>
            </a:r>
            <a:r>
              <a:rPr lang="en-US" altLang="el-GR" sz="2000" dirty="0" err="1"/>
              <a:t>systemctl</a:t>
            </a:r>
            <a:r>
              <a:rPr lang="en-US" altLang="el-GR" sz="2000" dirty="0"/>
              <a:t> start </a:t>
            </a:r>
            <a:r>
              <a:rPr lang="en-US" altLang="el-GR" sz="2000" dirty="0" err="1"/>
              <a:t>ssh</a:t>
            </a:r>
            <a:r>
              <a:rPr lang="en-US" altLang="el-GR" sz="2000" dirty="0"/>
              <a:t>    # Start now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000" dirty="0" err="1"/>
              <a:t>sudo</a:t>
            </a:r>
            <a:r>
              <a:rPr lang="en-US" altLang="el-GR" sz="2000" dirty="0"/>
              <a:t> </a:t>
            </a:r>
            <a:r>
              <a:rPr lang="en-US" altLang="el-GR" sz="2000" dirty="0" err="1"/>
              <a:t>systemctl</a:t>
            </a:r>
            <a:r>
              <a:rPr lang="en-US" altLang="el-GR" sz="2000" dirty="0"/>
              <a:t> stop </a:t>
            </a:r>
            <a:r>
              <a:rPr lang="en-US" altLang="el-GR" sz="2000" dirty="0" err="1"/>
              <a:t>ssh</a:t>
            </a:r>
            <a:r>
              <a:rPr lang="en-US" altLang="el-GR" sz="2000" dirty="0"/>
              <a:t>     # Stop service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000" dirty="0" err="1"/>
              <a:t>sudo</a:t>
            </a:r>
            <a:r>
              <a:rPr lang="en-US" altLang="el-GR" sz="2000" dirty="0"/>
              <a:t> </a:t>
            </a:r>
            <a:r>
              <a:rPr lang="en-US" altLang="el-GR" sz="2000" dirty="0" err="1"/>
              <a:t>systemctl</a:t>
            </a:r>
            <a:r>
              <a:rPr lang="en-US" altLang="el-GR" sz="2000" dirty="0"/>
              <a:t> disable </a:t>
            </a:r>
            <a:r>
              <a:rPr lang="en-US" altLang="el-GR" sz="2000" dirty="0" err="1"/>
              <a:t>ssh</a:t>
            </a:r>
            <a:r>
              <a:rPr lang="en-US" altLang="el-GR" sz="2000" dirty="0"/>
              <a:t>  # Disable on </a:t>
            </a:r>
            <a:r>
              <a:rPr lang="en-US" altLang="el-GR" sz="2000" dirty="0" smtClean="0"/>
              <a:t>boot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000" dirty="0"/>
              <a:t>hostname </a:t>
            </a:r>
            <a:r>
              <a:rPr lang="en-US" altLang="el-GR" sz="2000" dirty="0" smtClean="0"/>
              <a:t>–I </a:t>
            </a:r>
            <a:r>
              <a:rPr lang="en-US" altLang="el-GR" sz="2000" dirty="0"/>
              <a:t> # </a:t>
            </a:r>
            <a:r>
              <a:rPr lang="en-US" altLang="el-GR" sz="2000" dirty="0" smtClean="0"/>
              <a:t> </a:t>
            </a:r>
            <a:r>
              <a:rPr lang="en-US" sz="2000" dirty="0" smtClean="0"/>
              <a:t>Find </a:t>
            </a:r>
            <a:r>
              <a:rPr lang="en-US" sz="2000" dirty="0"/>
              <a:t>the Pi IP address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82880" y="4867473"/>
            <a:ext cx="71472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Method 3: Headless Setup (No Monitor)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On the </a:t>
            </a:r>
            <a:r>
              <a:rPr lang="en-US" sz="2000" b="1" dirty="0"/>
              <a:t>SD card (boot partition)</a:t>
            </a:r>
            <a:r>
              <a:rPr lang="en-US" sz="2000" dirty="0"/>
              <a:t>, create an </a:t>
            </a:r>
            <a:r>
              <a:rPr lang="en-US" sz="2000" b="1" dirty="0"/>
              <a:t>empty file</a:t>
            </a:r>
            <a:r>
              <a:rPr lang="en-US" sz="2000" dirty="0"/>
              <a:t> named</a:t>
            </a:r>
            <a:r>
              <a:rPr lang="en-US" sz="2000" dirty="0" smtClean="0"/>
              <a:t>: “</a:t>
            </a:r>
            <a:r>
              <a:rPr lang="en-US" sz="2000" dirty="0" err="1" smtClean="0"/>
              <a:t>ssh</a:t>
            </a:r>
            <a:r>
              <a:rPr lang="en-US" sz="2000" dirty="0" smtClean="0"/>
              <a:t>”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492240" y="2411244"/>
            <a:ext cx="36154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Method </a:t>
            </a:r>
            <a:r>
              <a:rPr kumimoji="0" lang="en-US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r>
              <a:rPr lang="en-US" altLang="el-GR" sz="2000" b="1" dirty="0" smtClean="0"/>
              <a:t>Create user and pass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000" dirty="0" err="1"/>
              <a:t>sudo</a:t>
            </a:r>
            <a:r>
              <a:rPr lang="en-US" altLang="el-GR" sz="2000" dirty="0"/>
              <a:t> </a:t>
            </a:r>
            <a:r>
              <a:rPr lang="en-US" altLang="el-GR" sz="2000" dirty="0" err="1"/>
              <a:t>adduser</a:t>
            </a:r>
            <a:r>
              <a:rPr lang="en-US" altLang="el-GR" sz="2000" dirty="0"/>
              <a:t> </a:t>
            </a:r>
            <a:r>
              <a:rPr lang="en-US" altLang="el-GR" sz="2000" dirty="0" err="1" smtClean="0"/>
              <a:t>newuser</a:t>
            </a:r>
            <a:endParaRPr lang="en-US" altLang="el-GR" sz="2000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000" dirty="0" err="1"/>
              <a:t>sudo</a:t>
            </a:r>
            <a:r>
              <a:rPr lang="en-US" altLang="el-GR" sz="2000" dirty="0"/>
              <a:t> </a:t>
            </a:r>
            <a:r>
              <a:rPr lang="en-US" altLang="el-GR" sz="2000" dirty="0" err="1"/>
              <a:t>usermod</a:t>
            </a:r>
            <a:r>
              <a:rPr lang="en-US" altLang="el-GR" sz="2000" dirty="0"/>
              <a:t> -</a:t>
            </a:r>
            <a:r>
              <a:rPr lang="en-US" altLang="el-GR" sz="2000" dirty="0" err="1"/>
              <a:t>aG</a:t>
            </a:r>
            <a:r>
              <a:rPr lang="en-US" altLang="el-GR" sz="2000" dirty="0"/>
              <a:t> </a:t>
            </a:r>
            <a:r>
              <a:rPr lang="en-US" altLang="el-GR" sz="2000" dirty="0" err="1"/>
              <a:t>sudo</a:t>
            </a:r>
            <a:r>
              <a:rPr lang="en-US" altLang="el-GR" sz="2000" dirty="0"/>
              <a:t> </a:t>
            </a:r>
            <a:r>
              <a:rPr lang="en-US" altLang="el-GR" sz="2000" dirty="0" err="1" smtClean="0"/>
              <a:t>newuser</a:t>
            </a:r>
            <a:endParaRPr lang="en-US" altLang="el-GR" sz="2000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000" dirty="0" err="1"/>
              <a:t>sudo</a:t>
            </a:r>
            <a:r>
              <a:rPr lang="en-US" altLang="el-GR" sz="2000" dirty="0"/>
              <a:t> </a:t>
            </a:r>
            <a:r>
              <a:rPr lang="en-US" altLang="el-GR" sz="2000" dirty="0" err="1"/>
              <a:t>systemctl</a:t>
            </a:r>
            <a:r>
              <a:rPr lang="en-US" altLang="el-GR" sz="2000" dirty="0"/>
              <a:t> enable --now </a:t>
            </a:r>
            <a:r>
              <a:rPr lang="en-US" altLang="el-GR" sz="2000" dirty="0" err="1"/>
              <a:t>ssh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568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Mini </a:t>
            </a:r>
            <a:r>
              <a:rPr lang="en-US" sz="2800" b="1" dirty="0" smtClean="0"/>
              <a:t>Demo 1 </a:t>
            </a:r>
            <a:r>
              <a:rPr lang="en-US" sz="2800" b="1" dirty="0"/>
              <a:t>– </a:t>
            </a:r>
            <a:r>
              <a:rPr lang="en-US" sz="2800" b="1" dirty="0" smtClean="0"/>
              <a:t>Connect via SSH</a:t>
            </a:r>
            <a:endParaRPr lang="en-US" sz="28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2880" y="972761"/>
            <a:ext cx="27278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Windows </a:t>
            </a:r>
            <a:r>
              <a:rPr kumimoji="0" lang="en-US" altLang="el-G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Powershell</a:t>
            </a:r>
            <a:endParaRPr kumimoji="0" lang="en-US" altLang="el-G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l-GR" sz="2000" dirty="0" err="1" smtClean="0"/>
              <a:t>ssh</a:t>
            </a:r>
            <a:r>
              <a:rPr lang="en-US" altLang="el-GR" sz="2000" dirty="0" smtClean="0"/>
              <a:t> </a:t>
            </a:r>
            <a:r>
              <a:rPr lang="en-US" altLang="el-GR" sz="2000" dirty="0"/>
              <a:t>pi@&lt;</a:t>
            </a:r>
            <a:r>
              <a:rPr lang="en-US" altLang="el-GR" sz="2000" dirty="0" err="1"/>
              <a:t>raspberrypi-ip</a:t>
            </a:r>
            <a:r>
              <a:rPr lang="en-US" altLang="el-GR" sz="2000" dirty="0" smtClean="0"/>
              <a:t>&gt;</a:t>
            </a:r>
            <a:endParaRPr lang="en-US" altLang="el-GR" sz="20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82880" y="2253297"/>
            <a:ext cx="27278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Linux Terminal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000" dirty="0" err="1"/>
              <a:t>ssh</a:t>
            </a:r>
            <a:r>
              <a:rPr lang="en-US" altLang="el-GR" sz="2000" dirty="0"/>
              <a:t> pi@&lt;</a:t>
            </a:r>
            <a:r>
              <a:rPr lang="en-US" altLang="el-GR" sz="2000" dirty="0" err="1"/>
              <a:t>raspberrypi-ip</a:t>
            </a:r>
            <a:r>
              <a:rPr lang="en-US" altLang="el-GR" sz="2000" dirty="0"/>
              <a:t>&gt;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82879" y="3533833"/>
            <a:ext cx="3383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Android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/>
              <a:t>JuiceSSH</a:t>
            </a:r>
            <a:r>
              <a:rPr lang="en-US" sz="2000" dirty="0"/>
              <a:t>, </a:t>
            </a:r>
            <a:r>
              <a:rPr lang="en-US" sz="2000" dirty="0" err="1"/>
              <a:t>Termius</a:t>
            </a:r>
            <a:r>
              <a:rPr lang="en-US" sz="2000" dirty="0"/>
              <a:t>, </a:t>
            </a:r>
            <a:r>
              <a:rPr lang="en-US" sz="2000" dirty="0" err="1"/>
              <a:t>ConnectBot</a:t>
            </a:r>
            <a:endParaRPr lang="en-US" altLang="el-GR" sz="200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82879" y="4672129"/>
            <a:ext cx="17424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iOS</a:t>
            </a:r>
            <a:endParaRPr kumimoji="0" lang="en-US" altLang="el-G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/>
              <a:t>Termius</a:t>
            </a:r>
            <a:r>
              <a:rPr lang="en-US" sz="2000" dirty="0"/>
              <a:t>, Shelly</a:t>
            </a:r>
            <a:endParaRPr lang="en-US" altLang="el-GR" sz="2000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364479" y="2749003"/>
            <a:ext cx="5669281" cy="156966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What happens if your Pi is on 192.168.1.20 but your laptop is on 10.0.0.15?</a:t>
            </a:r>
            <a:endParaRPr lang="en-US" altLang="el-GR" sz="3200" dirty="0"/>
          </a:p>
        </p:txBody>
      </p:sp>
    </p:spTree>
    <p:extLst>
      <p:ext uri="{BB962C8B-B14F-4D97-AF65-F5344CB8AC3E}">
        <p14:creationId xmlns:p14="http://schemas.microsoft.com/office/powerpoint/2010/main" val="33575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Mini </a:t>
            </a:r>
            <a:r>
              <a:rPr lang="en-US" sz="2800" b="1" dirty="0" smtClean="0"/>
              <a:t>Demo 1 </a:t>
            </a:r>
            <a:r>
              <a:rPr lang="en-US" sz="2800" b="1" dirty="0"/>
              <a:t>– </a:t>
            </a:r>
            <a:r>
              <a:rPr lang="en-US" sz="2800" b="1" dirty="0" smtClean="0"/>
              <a:t>Sub-networking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61" y="792172"/>
            <a:ext cx="6894379" cy="2596585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2881" y="3899099"/>
            <a:ext cx="1095248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SSH works if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client and Pi are on the same subnet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(e.g. 192.168.1.x).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 they’re on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different networks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(e.g. laptop on 192.168.1.x, Pi on 10.0.0.x), the devices cannot reach each other directly.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is because routers/NAT separate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broadcast domains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block local IP discovery.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Solution requires: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Port forwarding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(access across WAN)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VPN / Tunneling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IoT gateways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(future topic).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Mini </a:t>
            </a:r>
            <a:r>
              <a:rPr lang="en-US" sz="2800" b="1" dirty="0" smtClean="0"/>
              <a:t>Demo 2 </a:t>
            </a:r>
            <a:r>
              <a:rPr lang="en-US" sz="2800" b="1" dirty="0"/>
              <a:t>– </a:t>
            </a:r>
            <a:r>
              <a:rPr lang="en-US" sz="2800" b="1" dirty="0" smtClean="0"/>
              <a:t>Arduino Coding via </a:t>
            </a:r>
            <a:r>
              <a:rPr lang="en-US" sz="2800" b="1" dirty="0" err="1" smtClean="0"/>
              <a:t>WokWi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05" y="1078105"/>
            <a:ext cx="5346992" cy="44254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36895" y="5747259"/>
            <a:ext cx="2682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hlinkClick r:id="rId3"/>
              </a:rPr>
              <a:t>https://wokwi.com</a:t>
            </a:r>
            <a:r>
              <a:rPr lang="el-GR" sz="2400" dirty="0" smtClean="0">
                <a:hlinkClick r:id="rId3"/>
              </a:rPr>
              <a:t>/</a:t>
            </a:r>
            <a:endParaRPr lang="en-US" sz="2400" dirty="0" smtClean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5452" y="1803968"/>
            <a:ext cx="539039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Example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Timely control an LED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Tools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Arduino Uno, LED, resistor.</a:t>
            </a:r>
            <a:endParaRPr kumimoji="0" lang="en-US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l-GR" sz="20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Components</a:t>
            </a:r>
            <a:r>
              <a:rPr lang="en-US" altLang="el-GR" sz="2000" dirty="0"/>
              <a:t>: </a:t>
            </a:r>
            <a:endParaRPr lang="en-US" altLang="el-GR" sz="2000" dirty="0" smtClean="0"/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000" dirty="0" smtClean="0"/>
              <a:t>Arduino Uno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000" dirty="0" smtClean="0"/>
              <a:t>LED </a:t>
            </a:r>
            <a:r>
              <a:rPr lang="en-US" altLang="el-GR" sz="2000" dirty="0"/>
              <a:t>(red</a:t>
            </a:r>
            <a:r>
              <a:rPr lang="en-US" altLang="el-GR" sz="2000" dirty="0" smtClean="0"/>
              <a:t>)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000" dirty="0" smtClean="0"/>
              <a:t>220</a:t>
            </a:r>
            <a:r>
              <a:rPr lang="en-US" altLang="el-GR" sz="2000" dirty="0"/>
              <a:t> </a:t>
            </a:r>
            <a:r>
              <a:rPr lang="el-GR" altLang="el-GR" sz="2000" dirty="0"/>
              <a:t>Ω </a:t>
            </a:r>
            <a:r>
              <a:rPr lang="en-US" altLang="el-GR" sz="2000" dirty="0" smtClean="0"/>
              <a:t>resistor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000" dirty="0" smtClean="0"/>
              <a:t>Breadboard </a:t>
            </a:r>
            <a:r>
              <a:rPr lang="en-US" altLang="el-GR" sz="2000" dirty="0"/>
              <a:t>&amp; jumper wires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00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88" y="2105026"/>
            <a:ext cx="3466634" cy="3661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67" y="2105026"/>
            <a:ext cx="6102116" cy="3661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33425" y="295960"/>
            <a:ext cx="10925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</a:rPr>
              <a:t>How certain is our world?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4069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Mini </a:t>
            </a:r>
            <a:r>
              <a:rPr lang="en-US" sz="2800" b="1" dirty="0" smtClean="0"/>
              <a:t>Demo 2 </a:t>
            </a:r>
            <a:r>
              <a:rPr lang="en-US" sz="2800" b="1" dirty="0"/>
              <a:t>– </a:t>
            </a:r>
            <a:r>
              <a:rPr lang="en-US" sz="2800" b="1" dirty="0" smtClean="0"/>
              <a:t>Wiring Diagram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476980" y="2002419"/>
            <a:ext cx="8646291" cy="4524315"/>
          </a:xfrm>
          <a:prstGeom prst="rect">
            <a:avLst/>
          </a:prstGeom>
          <a:solidFill>
            <a:srgbClr val="FFE1E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{</a:t>
            </a:r>
          </a:p>
          <a:p>
            <a:r>
              <a:rPr lang="en-US" dirty="0"/>
              <a:t>  "version": 1,</a:t>
            </a:r>
          </a:p>
          <a:p>
            <a:r>
              <a:rPr lang="en-US" dirty="0"/>
              <a:t>  "author": "Class Demo",</a:t>
            </a:r>
          </a:p>
          <a:p>
            <a:r>
              <a:rPr lang="en-US" dirty="0"/>
              <a:t>  "editor": "</a:t>
            </a:r>
            <a:r>
              <a:rPr lang="en-US" dirty="0" err="1"/>
              <a:t>wokwi</a:t>
            </a:r>
            <a:r>
              <a:rPr lang="en-US" dirty="0"/>
              <a:t>",</a:t>
            </a:r>
          </a:p>
          <a:p>
            <a:r>
              <a:rPr lang="en-US" dirty="0"/>
              <a:t>  "parts": [</a:t>
            </a:r>
          </a:p>
          <a:p>
            <a:r>
              <a:rPr lang="en-US" dirty="0"/>
              <a:t>    { "type": "</a:t>
            </a:r>
            <a:r>
              <a:rPr lang="en-US" dirty="0" err="1"/>
              <a:t>wokwi-arduino-uno</a:t>
            </a:r>
            <a:r>
              <a:rPr lang="en-US" dirty="0"/>
              <a:t>", "id": "</a:t>
            </a:r>
            <a:r>
              <a:rPr lang="en-US" dirty="0" err="1"/>
              <a:t>uno</a:t>
            </a:r>
            <a:r>
              <a:rPr lang="en-US" dirty="0"/>
              <a:t>", "top": 0, "left": 0 },</a:t>
            </a:r>
          </a:p>
          <a:p>
            <a:r>
              <a:rPr lang="en-US" dirty="0"/>
              <a:t>    { "type": "</a:t>
            </a:r>
            <a:r>
              <a:rPr lang="en-US" dirty="0" err="1"/>
              <a:t>wokwi</a:t>
            </a:r>
            <a:r>
              <a:rPr lang="en-US" dirty="0"/>
              <a:t>-led", "id": "led1", "top": -50, "left": 80, "</a:t>
            </a:r>
            <a:r>
              <a:rPr lang="en-US" dirty="0" err="1"/>
              <a:t>attrs</a:t>
            </a:r>
            <a:r>
              <a:rPr lang="en-US" dirty="0"/>
              <a:t>": { "color": "red" } },</a:t>
            </a:r>
          </a:p>
          <a:p>
            <a:r>
              <a:rPr lang="en-US" dirty="0"/>
              <a:t>    { "type": "</a:t>
            </a:r>
            <a:r>
              <a:rPr lang="en-US" dirty="0" err="1"/>
              <a:t>wokwi</a:t>
            </a:r>
            <a:r>
              <a:rPr lang="en-US" dirty="0"/>
              <a:t>-resistor", "id": "r1", "top": -65, "left": 180, "</a:t>
            </a:r>
            <a:r>
              <a:rPr lang="en-US" dirty="0" err="1"/>
              <a:t>attrs</a:t>
            </a:r>
            <a:r>
              <a:rPr lang="en-US" dirty="0"/>
              <a:t>": { "value": "220" } }</a:t>
            </a:r>
          </a:p>
          <a:p>
            <a:r>
              <a:rPr lang="en-US" dirty="0"/>
              <a:t>  ],</a:t>
            </a:r>
          </a:p>
          <a:p>
            <a:r>
              <a:rPr lang="en-US" dirty="0"/>
              <a:t>  "connections": [</a:t>
            </a:r>
          </a:p>
          <a:p>
            <a:r>
              <a:rPr lang="en-US" dirty="0"/>
              <a:t>    ["led1:A", "r1:1", "green", ["v0"]],</a:t>
            </a:r>
          </a:p>
          <a:p>
            <a:r>
              <a:rPr lang="en-US" dirty="0"/>
              <a:t>    ["r1:2", "uno:13", "green", ["v0"]],</a:t>
            </a:r>
          </a:p>
          <a:p>
            <a:r>
              <a:rPr lang="en-US" dirty="0"/>
              <a:t>    ["led1:C", "uno:GND.1", "green", ["v0"]]</a:t>
            </a:r>
          </a:p>
          <a:p>
            <a:r>
              <a:rPr lang="en-US" dirty="0"/>
              <a:t>  ],</a:t>
            </a:r>
          </a:p>
          <a:p>
            <a:r>
              <a:rPr lang="en-US" dirty="0"/>
              <a:t>  "dependencies": {}</a:t>
            </a:r>
          </a:p>
          <a:p>
            <a:r>
              <a:rPr lang="en-US" dirty="0" smtClean="0"/>
              <a:t>}</a:t>
            </a:r>
            <a:endParaRPr lang="el-GR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8896" y="742896"/>
            <a:ext cx="561372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l-GR" dirty="0" smtClean="0">
                <a:latin typeface="Arial" panose="020B0604020202020204" pitchFamily="34" charset="0"/>
              </a:rPr>
              <a:t>GUI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LED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anode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(long leg) →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resistor → Pin 13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LED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cathode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(short leg) →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GND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Resistor limits current to protect the LED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dirty="0" smtClean="0">
                <a:latin typeface="Arial" panose="020B0604020202020204" pitchFamily="34" charset="0"/>
              </a:rPr>
              <a:t>JSON schema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81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Mini </a:t>
            </a:r>
            <a:r>
              <a:rPr lang="en-US" sz="2800" b="1" dirty="0" smtClean="0"/>
              <a:t>Demo 2 </a:t>
            </a:r>
            <a:r>
              <a:rPr lang="en-US" sz="2800" b="1" dirty="0"/>
              <a:t>– </a:t>
            </a:r>
            <a:r>
              <a:rPr lang="en-US" sz="2800" b="1" dirty="0" smtClean="0"/>
              <a:t>Code Logic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153153" y="1243388"/>
            <a:ext cx="4514127" cy="3416320"/>
          </a:xfrm>
          <a:prstGeom prst="rect">
            <a:avLst/>
          </a:prstGeom>
          <a:solidFill>
            <a:srgbClr val="FFE1E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ledPin</a:t>
            </a:r>
            <a:r>
              <a:rPr lang="en-US" dirty="0"/>
              <a:t> = 13;</a:t>
            </a:r>
          </a:p>
          <a:p>
            <a:endParaRPr lang="en-US" dirty="0"/>
          </a:p>
          <a:p>
            <a:r>
              <a:rPr lang="en-US" dirty="0"/>
              <a:t>void setup() {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</a:t>
            </a:r>
            <a:r>
              <a:rPr lang="en-US" dirty="0" err="1"/>
              <a:t>ledPin</a:t>
            </a:r>
            <a:r>
              <a:rPr lang="en-US" dirty="0"/>
              <a:t>, OUTPUT);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loop() {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</a:t>
            </a:r>
            <a:r>
              <a:rPr lang="en-US" dirty="0" err="1"/>
              <a:t>ledPin</a:t>
            </a:r>
            <a:r>
              <a:rPr lang="en-US" dirty="0"/>
              <a:t>, HIGH);</a:t>
            </a:r>
          </a:p>
          <a:p>
            <a:r>
              <a:rPr lang="en-US" dirty="0"/>
              <a:t>  delay(500);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</a:t>
            </a:r>
            <a:r>
              <a:rPr lang="en-US" dirty="0" err="1"/>
              <a:t>ledPin</a:t>
            </a:r>
            <a:r>
              <a:rPr lang="en-US" dirty="0"/>
              <a:t>, LOW);</a:t>
            </a:r>
          </a:p>
          <a:p>
            <a:r>
              <a:rPr lang="en-US" dirty="0"/>
              <a:t>  delay(500);</a:t>
            </a:r>
          </a:p>
          <a:p>
            <a:r>
              <a:rPr lang="en-US" dirty="0"/>
              <a:t>}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0941" y="1058722"/>
            <a:ext cx="625033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000" b="1" dirty="0" err="1">
                <a:latin typeface="Arial" panose="020B0604020202020204" pitchFamily="34" charset="0"/>
              </a:rPr>
              <a:t>ledPin</a:t>
            </a:r>
            <a:r>
              <a:rPr lang="en-US" altLang="el-GR" sz="2000" dirty="0">
                <a:latin typeface="Arial" panose="020B0604020202020204" pitchFamily="34" charset="0"/>
              </a:rPr>
              <a:t> defines the digital pin connected to the </a:t>
            </a:r>
            <a:r>
              <a:rPr lang="en-US" altLang="el-GR" sz="2000" dirty="0" smtClean="0">
                <a:latin typeface="Arial" panose="020B0604020202020204" pitchFamily="34" charset="0"/>
              </a:rPr>
              <a:t>LED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000" b="1" dirty="0" err="1" smtClean="0">
                <a:latin typeface="Arial" panose="020B0604020202020204" pitchFamily="34" charset="0"/>
              </a:rPr>
              <a:t>pinMode</a:t>
            </a:r>
            <a:r>
              <a:rPr lang="en-US" altLang="el-GR" sz="2000" b="1" dirty="0" smtClean="0">
                <a:latin typeface="Arial" panose="020B0604020202020204" pitchFamily="34" charset="0"/>
              </a:rPr>
              <a:t>(</a:t>
            </a:r>
            <a:r>
              <a:rPr lang="en-US" altLang="el-GR" sz="2000" b="1" dirty="0" err="1" smtClean="0">
                <a:latin typeface="Arial" panose="020B0604020202020204" pitchFamily="34" charset="0"/>
              </a:rPr>
              <a:t>ledPin</a:t>
            </a:r>
            <a:r>
              <a:rPr lang="en-US" altLang="el-GR" sz="2000" dirty="0">
                <a:latin typeface="Arial" panose="020B0604020202020204" pitchFamily="34" charset="0"/>
              </a:rPr>
              <a:t>, OUTPUT) sets the pin as an </a:t>
            </a:r>
            <a:r>
              <a:rPr lang="en-US" altLang="el-GR" sz="2000" dirty="0" smtClean="0">
                <a:latin typeface="Arial" panose="020B0604020202020204" pitchFamily="34" charset="0"/>
              </a:rPr>
              <a:t>output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000" b="1" dirty="0" err="1" smtClean="0">
                <a:latin typeface="Arial" panose="020B0604020202020204" pitchFamily="34" charset="0"/>
              </a:rPr>
              <a:t>digitalWrite</a:t>
            </a:r>
            <a:r>
              <a:rPr lang="en-US" altLang="el-GR" sz="2000" dirty="0" smtClean="0">
                <a:latin typeface="Arial" panose="020B0604020202020204" pitchFamily="34" charset="0"/>
              </a:rPr>
              <a:t>(</a:t>
            </a:r>
            <a:r>
              <a:rPr lang="en-US" altLang="el-GR" sz="2000" dirty="0" err="1" smtClean="0">
                <a:latin typeface="Arial" panose="020B0604020202020204" pitchFamily="34" charset="0"/>
              </a:rPr>
              <a:t>ledPin</a:t>
            </a:r>
            <a:r>
              <a:rPr lang="en-US" altLang="el-GR" sz="2000" dirty="0">
                <a:latin typeface="Arial" panose="020B0604020202020204" pitchFamily="34" charset="0"/>
              </a:rPr>
              <a:t>, HIGH) turns the LED </a:t>
            </a:r>
            <a:r>
              <a:rPr lang="en-US" altLang="el-GR" sz="2000" dirty="0" smtClean="0">
                <a:latin typeface="Arial" panose="020B0604020202020204" pitchFamily="34" charset="0"/>
              </a:rPr>
              <a:t>on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000" b="1" dirty="0" err="1" smtClean="0">
                <a:latin typeface="Arial" panose="020B0604020202020204" pitchFamily="34" charset="0"/>
              </a:rPr>
              <a:t>digitalWrite</a:t>
            </a:r>
            <a:r>
              <a:rPr lang="en-US" altLang="el-GR" sz="2000" dirty="0" smtClean="0">
                <a:latin typeface="Arial" panose="020B0604020202020204" pitchFamily="34" charset="0"/>
              </a:rPr>
              <a:t>(</a:t>
            </a:r>
            <a:r>
              <a:rPr lang="en-US" altLang="el-GR" sz="2000" dirty="0" err="1" smtClean="0">
                <a:latin typeface="Arial" panose="020B0604020202020204" pitchFamily="34" charset="0"/>
              </a:rPr>
              <a:t>ledPin</a:t>
            </a:r>
            <a:r>
              <a:rPr lang="en-US" altLang="el-GR" sz="2000" dirty="0">
                <a:latin typeface="Arial" panose="020B0604020202020204" pitchFamily="34" charset="0"/>
              </a:rPr>
              <a:t>, LOW) turns the LED </a:t>
            </a:r>
            <a:r>
              <a:rPr lang="en-US" altLang="el-GR" sz="2000" dirty="0" smtClean="0">
                <a:latin typeface="Arial" panose="020B0604020202020204" pitchFamily="34" charset="0"/>
              </a:rPr>
              <a:t>off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000" b="1" dirty="0" smtClean="0">
                <a:latin typeface="Arial" panose="020B0604020202020204" pitchFamily="34" charset="0"/>
              </a:rPr>
              <a:t>delay</a:t>
            </a:r>
            <a:r>
              <a:rPr lang="en-US" altLang="el-GR" sz="2000" dirty="0" smtClean="0">
                <a:latin typeface="Arial" panose="020B0604020202020204" pitchFamily="34" charset="0"/>
              </a:rPr>
              <a:t>(500</a:t>
            </a:r>
            <a:r>
              <a:rPr lang="en-US" altLang="el-GR" sz="2000" dirty="0">
                <a:latin typeface="Arial" panose="020B0604020202020204" pitchFamily="34" charset="0"/>
              </a:rPr>
              <a:t>) pauses the program for 500 </a:t>
            </a:r>
            <a:r>
              <a:rPr lang="en-US" altLang="el-GR" sz="2000" dirty="0" smtClean="0">
                <a:latin typeface="Arial" panose="020B0604020202020204" pitchFamily="34" charset="0"/>
              </a:rPr>
              <a:t>milliseconds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000" dirty="0" smtClean="0">
                <a:latin typeface="Arial" panose="020B0604020202020204" pitchFamily="34" charset="0"/>
              </a:rPr>
              <a:t>The </a:t>
            </a:r>
            <a:r>
              <a:rPr lang="en-US" altLang="el-GR" sz="2000" dirty="0">
                <a:latin typeface="Arial" panose="020B0604020202020204" pitchFamily="34" charset="0"/>
              </a:rPr>
              <a:t>loop() function repeats endlessly, causing the LED to </a:t>
            </a:r>
            <a:r>
              <a:rPr lang="en-US" altLang="el-GR" sz="2000" dirty="0" smtClean="0">
                <a:latin typeface="Arial" panose="020B0604020202020204" pitchFamily="34" charset="0"/>
              </a:rPr>
              <a:t>blink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000" dirty="0" smtClean="0">
                <a:latin typeface="Arial" panose="020B0604020202020204" pitchFamily="34" charset="0"/>
              </a:rPr>
              <a:t>setup</a:t>
            </a:r>
            <a:r>
              <a:rPr lang="en-US" altLang="el-GR" sz="2000" dirty="0">
                <a:latin typeface="Arial" panose="020B0604020202020204" pitchFamily="34" charset="0"/>
              </a:rPr>
              <a:t>() runs once, loop() runs </a:t>
            </a:r>
            <a:r>
              <a:rPr lang="en-US" altLang="el-GR" sz="2000" dirty="0" smtClean="0">
                <a:latin typeface="Arial" panose="020B0604020202020204" pitchFamily="34" charset="0"/>
              </a:rPr>
              <a:t>forever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Change </a:t>
            </a:r>
            <a:r>
              <a:rPr lang="en-US" altLang="el-GR" sz="2000" dirty="0">
                <a:solidFill>
                  <a:srgbClr val="FF0000"/>
                </a:solidFill>
                <a:latin typeface="Arial" panose="020B0604020202020204" pitchFamily="34" charset="0"/>
              </a:rPr>
              <a:t>delay() to make the LED blink faster or </a:t>
            </a:r>
            <a:r>
              <a:rPr lang="en-US" altLang="el-GR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slower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References</a:t>
            </a:r>
            <a:endParaRPr lang="el-GR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5195" y="752354"/>
            <a:ext cx="115168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Baller, Stephan Patrick, et al. "</a:t>
            </a:r>
            <a:r>
              <a:rPr lang="en-US" dirty="0" err="1"/>
              <a:t>DeepEdgeBench</a:t>
            </a:r>
            <a:r>
              <a:rPr lang="en-US" dirty="0"/>
              <a:t>: Benchmarking deep neural networks on edge devices." </a:t>
            </a:r>
            <a:r>
              <a:rPr lang="en-US" i="1" dirty="0"/>
              <a:t>2021 IEEE International Conference on Cloud Engineering (IC2E)</a:t>
            </a:r>
            <a:r>
              <a:rPr lang="en-US" dirty="0"/>
              <a:t>. IEEE, 2021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Do, Xuan </a:t>
            </a:r>
            <a:r>
              <a:rPr lang="en-US" dirty="0" err="1"/>
              <a:t>Phu</a:t>
            </a:r>
            <a:r>
              <a:rPr lang="en-US" dirty="0"/>
              <a:t>, and </a:t>
            </a:r>
            <a:r>
              <a:rPr lang="en-US" dirty="0" err="1"/>
              <a:t>Seung</a:t>
            </a:r>
            <a:r>
              <a:rPr lang="en-US" dirty="0"/>
              <a:t> Bok Choi. "A state-of-the-art on smart materials actuators over the last decade: Control aspects for diverse applications." Smart Materials and Structures 31.5 (2022): 053001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Swartz, Robert J., ed. Perceiving, sensing, and knowing: a book of readings from twentieth-century sources in the philosophy of perception. Vol. 4. </a:t>
            </a:r>
            <a:r>
              <a:rPr lang="en-US" dirty="0" err="1"/>
              <a:t>Univ</a:t>
            </a:r>
            <a:r>
              <a:rPr lang="en-US" dirty="0"/>
              <a:t> of California Press, 2023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Javaid</a:t>
            </a:r>
            <a:r>
              <a:rPr lang="en-US" dirty="0"/>
              <a:t>, </a:t>
            </a:r>
            <a:r>
              <a:rPr lang="en-US" dirty="0" err="1"/>
              <a:t>Mohd</a:t>
            </a:r>
            <a:r>
              <a:rPr lang="en-US" dirty="0"/>
              <a:t>, et al. "Sensors for daily life: A review." Sensors International 2 (2021): 100121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Petrović</a:t>
            </a:r>
            <a:r>
              <a:rPr lang="en-US" dirty="0"/>
              <a:t>, </a:t>
            </a:r>
            <a:r>
              <a:rPr lang="en-US" dirty="0" err="1"/>
              <a:t>Nenad</a:t>
            </a:r>
            <a:r>
              <a:rPr lang="en-US" dirty="0"/>
              <a:t>, Samir </a:t>
            </a:r>
            <a:r>
              <a:rPr lang="en-US" dirty="0" err="1"/>
              <a:t>Koničanin</a:t>
            </a:r>
            <a:r>
              <a:rPr lang="en-US" dirty="0"/>
              <a:t>, and </a:t>
            </a:r>
            <a:r>
              <a:rPr lang="en-US" dirty="0" err="1"/>
              <a:t>Suad</a:t>
            </a:r>
            <a:r>
              <a:rPr lang="en-US" dirty="0"/>
              <a:t> </a:t>
            </a:r>
            <a:r>
              <a:rPr lang="en-US" dirty="0" err="1"/>
              <a:t>Suljović</a:t>
            </a:r>
            <a:r>
              <a:rPr lang="en-US" dirty="0"/>
              <a:t>. "</a:t>
            </a:r>
            <a:r>
              <a:rPr lang="en-US" dirty="0" err="1"/>
              <a:t>ChatGPT</a:t>
            </a:r>
            <a:r>
              <a:rPr lang="en-US" dirty="0"/>
              <a:t> in </a:t>
            </a:r>
            <a:r>
              <a:rPr lang="en-US" dirty="0" err="1"/>
              <a:t>IoT</a:t>
            </a:r>
            <a:r>
              <a:rPr lang="en-US" dirty="0"/>
              <a:t> systems: Arduino case studies." 2023 IEEE 33rd International Conference on Microelectronics (MIEL). IEEE, 2023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projects.raspberrypi.org/en/projects/raspberry-pi-getting-started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https://www.arduino.cc/en/Tutorial/HomePage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Karvinen</a:t>
            </a:r>
            <a:r>
              <a:rPr lang="en-US" dirty="0"/>
              <a:t>, Kimmo, and </a:t>
            </a:r>
            <a:r>
              <a:rPr lang="en-US" dirty="0" err="1"/>
              <a:t>Tero</a:t>
            </a:r>
            <a:r>
              <a:rPr lang="en-US" dirty="0"/>
              <a:t> </a:t>
            </a:r>
            <a:r>
              <a:rPr lang="en-US" dirty="0" err="1"/>
              <a:t>Karvinen</a:t>
            </a:r>
            <a:r>
              <a:rPr lang="en-US" dirty="0"/>
              <a:t>. Getting started with sensors: Measure the world with electronics, </a:t>
            </a:r>
            <a:r>
              <a:rPr lang="en-US" dirty="0" err="1"/>
              <a:t>arduino</a:t>
            </a:r>
            <a:r>
              <a:rPr lang="en-US" dirty="0"/>
              <a:t>, and raspberry pi. Maker Media, Inc., 2014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Sarvajcz</a:t>
            </a:r>
            <a:r>
              <a:rPr lang="en-US" dirty="0"/>
              <a:t>, </a:t>
            </a:r>
            <a:r>
              <a:rPr lang="en-US" dirty="0" err="1"/>
              <a:t>Kornel</a:t>
            </a:r>
            <a:r>
              <a:rPr lang="en-US" dirty="0"/>
              <a:t>, Laszlo Ari, and </a:t>
            </a:r>
            <a:r>
              <a:rPr lang="en-US" dirty="0" err="1"/>
              <a:t>Jozsef</a:t>
            </a:r>
            <a:r>
              <a:rPr lang="en-US" dirty="0"/>
              <a:t> </a:t>
            </a:r>
            <a:r>
              <a:rPr lang="en-US" dirty="0" err="1"/>
              <a:t>Menyhart</a:t>
            </a:r>
            <a:r>
              <a:rPr lang="en-US" dirty="0"/>
              <a:t>. "Ai on the road: </a:t>
            </a:r>
            <a:r>
              <a:rPr lang="en-US" dirty="0" err="1"/>
              <a:t>nvidia</a:t>
            </a:r>
            <a:r>
              <a:rPr lang="en-US" dirty="0"/>
              <a:t> </a:t>
            </a:r>
            <a:r>
              <a:rPr lang="en-US" dirty="0" err="1"/>
              <a:t>jetson</a:t>
            </a:r>
            <a:r>
              <a:rPr lang="en-US" dirty="0"/>
              <a:t> </a:t>
            </a:r>
            <a:r>
              <a:rPr lang="en-US" dirty="0" err="1"/>
              <a:t>nano</a:t>
            </a:r>
            <a:r>
              <a:rPr lang="en-US" dirty="0"/>
              <a:t>-powered computer vision-based system for real-time pedestrian and priority sign detection." Applied Sciences 14.4 (2024): 1440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https://github.com/PacktPublishing/Jetson-Nano-Starter-to-Pro---</a:t>
            </a:r>
            <a:r>
              <a:rPr lang="en-US" dirty="0" smtClean="0">
                <a:hlinkClick r:id="rId4"/>
              </a:rPr>
              <a:t>A-Computer-Vision-Course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26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20000"/>
              </a:srgbClr>
            </a:gs>
            <a:gs pos="28000">
              <a:srgbClr val="FF0000">
                <a:alpha val="15000"/>
              </a:srgbClr>
            </a:gs>
            <a:gs pos="60000">
              <a:srgbClr val="FF0000">
                <a:alpha val="10000"/>
              </a:srgbClr>
            </a:gs>
            <a:gs pos="84000">
              <a:srgbClr val="FF0000">
                <a:alpha val="5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4941" y="1721295"/>
            <a:ext cx="62250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smtClean="0">
                <a:solidFill>
                  <a:prstClr val="black"/>
                </a:solidFill>
                <a:latin typeface="Calibri" panose="020F0502020204030204"/>
              </a:rPr>
              <a:t>Questions/Discussion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 rot="687604">
            <a:off x="5648594" y="2644625"/>
            <a:ext cx="132867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3800" b="1" dirty="0" smtClean="0"/>
              <a:t>?</a:t>
            </a:r>
            <a:endParaRPr lang="el-GR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endParaRPr lang="el-G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166457" y="929759"/>
            <a:ext cx="11054613" cy="830997"/>
          </a:xfrm>
          <a:prstGeom prst="rect">
            <a:avLst/>
          </a:prstGeom>
          <a:solidFill>
            <a:srgbClr val="FFE3E3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Immanuel </a:t>
            </a:r>
            <a:r>
              <a:rPr lang="en-US" sz="2400" b="1" dirty="0" smtClean="0"/>
              <a:t>Kant</a:t>
            </a:r>
            <a:r>
              <a:rPr lang="el-GR" sz="2400" dirty="0" smtClean="0"/>
              <a:t>: </a:t>
            </a:r>
            <a:r>
              <a:rPr lang="en-US" sz="2400" dirty="0" smtClean="0"/>
              <a:t>We </a:t>
            </a:r>
            <a:r>
              <a:rPr lang="en-US" sz="2400" dirty="0"/>
              <a:t>can never know things in themselves (</a:t>
            </a:r>
            <a:r>
              <a:rPr lang="en-US" sz="2400" dirty="0" err="1"/>
              <a:t>noumena</a:t>
            </a:r>
            <a:r>
              <a:rPr lang="en-US" sz="2400" dirty="0" smtClean="0"/>
              <a:t>); we </a:t>
            </a:r>
            <a:r>
              <a:rPr lang="en-US" sz="2400" dirty="0"/>
              <a:t>only know things as they appear to us (phenomena).</a:t>
            </a:r>
            <a:r>
              <a:rPr lang="el-GR" sz="2400" dirty="0" smtClean="0"/>
              <a:t> </a:t>
            </a:r>
            <a:endParaRPr lang="el-GR" sz="2400" dirty="0"/>
          </a:p>
        </p:txBody>
      </p:sp>
      <p:sp>
        <p:nvSpPr>
          <p:cNvPr id="3" name="Rectangle 2"/>
          <p:cNvSpPr/>
          <p:nvPr/>
        </p:nvSpPr>
        <p:spPr>
          <a:xfrm>
            <a:off x="166458" y="2063234"/>
            <a:ext cx="11054613" cy="461665"/>
          </a:xfrm>
          <a:prstGeom prst="rect">
            <a:avLst/>
          </a:prstGeom>
          <a:solidFill>
            <a:srgbClr val="FFE3E3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Arthur Schopenhauer</a:t>
            </a:r>
            <a:r>
              <a:rPr lang="en-US" sz="2400" dirty="0"/>
              <a:t>: The world is my representation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166459" y="2796659"/>
            <a:ext cx="11111142" cy="830997"/>
          </a:xfrm>
          <a:prstGeom prst="rect">
            <a:avLst/>
          </a:prstGeom>
          <a:solidFill>
            <a:srgbClr val="FFE3E3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Niels Bohr</a:t>
            </a:r>
            <a:r>
              <a:rPr lang="en-US" sz="2400" dirty="0"/>
              <a:t>: Physics is not about how the world is, it is about what we can say about the world</a:t>
            </a:r>
            <a:endParaRPr lang="el-GR" sz="2400" dirty="0"/>
          </a:p>
        </p:txBody>
      </p:sp>
      <p:sp>
        <p:nvSpPr>
          <p:cNvPr id="11" name="Rectangle 10"/>
          <p:cNvSpPr/>
          <p:nvPr/>
        </p:nvSpPr>
        <p:spPr>
          <a:xfrm>
            <a:off x="166458" y="3943945"/>
            <a:ext cx="11054613" cy="830997"/>
          </a:xfrm>
          <a:prstGeom prst="rect">
            <a:avLst/>
          </a:prstGeom>
          <a:solidFill>
            <a:srgbClr val="FFE3E3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Albert Einstein</a:t>
            </a:r>
            <a:r>
              <a:rPr lang="en-US" sz="2400" dirty="0"/>
              <a:t>: Reality is independent of the observer, but our theories try to approximate it</a:t>
            </a:r>
            <a:endParaRPr lang="el-GR" sz="2400" dirty="0"/>
          </a:p>
        </p:txBody>
      </p:sp>
      <p:sp>
        <p:nvSpPr>
          <p:cNvPr id="13" name="Rectangle 12"/>
          <p:cNvSpPr/>
          <p:nvPr/>
        </p:nvSpPr>
        <p:spPr>
          <a:xfrm>
            <a:off x="166458" y="4953595"/>
            <a:ext cx="11111143" cy="830997"/>
          </a:xfrm>
          <a:prstGeom prst="rect">
            <a:avLst/>
          </a:prstGeom>
          <a:solidFill>
            <a:srgbClr val="FFE3E3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Nikolai Bukharin</a:t>
            </a:r>
            <a:r>
              <a:rPr lang="en-US" sz="2400" dirty="0"/>
              <a:t>: Matter exists independently of consciousness, and the task of science is to understand its laws.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283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endParaRPr lang="el-G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190750" y="1238250"/>
            <a:ext cx="1657350" cy="1752600"/>
          </a:xfrm>
          <a:prstGeom prst="rect">
            <a:avLst/>
          </a:prstGeom>
          <a:noFill/>
          <a:ln w="57150">
            <a:solidFill>
              <a:srgbClr val="FF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Observer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15325" y="1238250"/>
            <a:ext cx="1657350" cy="1752600"/>
          </a:xfrm>
          <a:prstGeom prst="rect">
            <a:avLst/>
          </a:prstGeom>
          <a:noFill/>
          <a:ln w="57150">
            <a:solidFill>
              <a:srgbClr val="FF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Objective Reality</a:t>
            </a:r>
            <a:endParaRPr lang="el-GR" sz="28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4" idx="3"/>
            <a:endCxn id="9" idx="1"/>
          </p:cNvCxnSpPr>
          <p:nvPr/>
        </p:nvCxnSpPr>
        <p:spPr>
          <a:xfrm>
            <a:off x="3848100" y="2114550"/>
            <a:ext cx="44672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733927" y="1238250"/>
            <a:ext cx="2324098" cy="618798"/>
          </a:xfrm>
          <a:prstGeom prst="rect">
            <a:avLst/>
          </a:prstGeom>
          <a:noFill/>
          <a:ln w="57150">
            <a:solidFill>
              <a:srgbClr val="FF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Experiment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6" y="2372052"/>
            <a:ext cx="2324098" cy="618798"/>
          </a:xfrm>
          <a:prstGeom prst="rect">
            <a:avLst/>
          </a:prstGeom>
          <a:noFill/>
          <a:ln w="57150">
            <a:solidFill>
              <a:srgbClr val="FF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Measurement</a:t>
            </a:r>
            <a:endParaRPr lang="el-GR" sz="2800" dirty="0">
              <a:solidFill>
                <a:schemeClr val="tx1"/>
              </a:solidFill>
            </a:endParaRPr>
          </a:p>
        </p:txBody>
      </p:sp>
      <p:cxnSp>
        <p:nvCxnSpPr>
          <p:cNvPr id="15" name="Elbow Connector 14"/>
          <p:cNvCxnSpPr>
            <a:stCxn id="9" idx="2"/>
            <a:endCxn id="4" idx="2"/>
          </p:cNvCxnSpPr>
          <p:nvPr/>
        </p:nvCxnSpPr>
        <p:spPr>
          <a:xfrm rot="5400000">
            <a:off x="6081713" y="-71437"/>
            <a:ext cx="12700" cy="6124575"/>
          </a:xfrm>
          <a:prstGeom prst="bentConnector3">
            <a:avLst>
              <a:gd name="adj1" fmla="val 7125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540000" y="4124979"/>
            <a:ext cx="2324098" cy="1437947"/>
          </a:xfrm>
          <a:prstGeom prst="rect">
            <a:avLst/>
          </a:prstGeom>
          <a:noFill/>
          <a:ln w="57150">
            <a:solidFill>
              <a:srgbClr val="FF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Theory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83175" y="4124979"/>
            <a:ext cx="2324098" cy="1437947"/>
          </a:xfrm>
          <a:prstGeom prst="rect">
            <a:avLst/>
          </a:prstGeom>
          <a:noFill/>
          <a:ln w="57150">
            <a:solidFill>
              <a:srgbClr val="FF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Understanding </a:t>
            </a:r>
            <a:r>
              <a:rPr lang="el-GR" sz="2400" dirty="0" smtClean="0">
                <a:solidFill>
                  <a:schemeClr val="tx1"/>
                </a:solidFill>
              </a:rPr>
              <a:t>(κατανόηση)</a:t>
            </a:r>
            <a:r>
              <a:rPr lang="en-US" sz="2400" dirty="0" smtClean="0">
                <a:solidFill>
                  <a:schemeClr val="tx1"/>
                </a:solidFill>
              </a:rPr>
              <a:t> of physical laws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6350" y="4124979"/>
            <a:ext cx="2324098" cy="1437947"/>
          </a:xfrm>
          <a:prstGeom prst="rect">
            <a:avLst/>
          </a:prstGeom>
          <a:noFill/>
          <a:ln w="57150">
            <a:solidFill>
              <a:srgbClr val="FF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Effect (</a:t>
            </a:r>
            <a:r>
              <a:rPr lang="el-GR" sz="2400" dirty="0" smtClean="0">
                <a:solidFill>
                  <a:schemeClr val="tx1"/>
                </a:solidFill>
              </a:rPr>
              <a:t>επίδραση) </a:t>
            </a:r>
            <a:r>
              <a:rPr lang="en-US" sz="2400" dirty="0" smtClean="0">
                <a:solidFill>
                  <a:schemeClr val="tx1"/>
                </a:solidFill>
              </a:rPr>
              <a:t>on</a:t>
            </a:r>
            <a:r>
              <a:rPr lang="el-GR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physical laws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20000"/>
              </a:srgbClr>
            </a:gs>
            <a:gs pos="28000">
              <a:srgbClr val="FF0000">
                <a:alpha val="15000"/>
              </a:srgbClr>
            </a:gs>
            <a:gs pos="60000">
              <a:srgbClr val="FF0000">
                <a:alpha val="10000"/>
              </a:srgbClr>
            </a:gs>
            <a:gs pos="84000">
              <a:srgbClr val="FF0000">
                <a:alpha val="5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4839" y="2591164"/>
            <a:ext cx="7305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Συσκευές και Αισθητήρες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4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IoT</a:t>
            </a:r>
            <a:r>
              <a:rPr lang="en-US" sz="2400" b="1" dirty="0" smtClean="0"/>
              <a:t> Recap (1)</a:t>
            </a:r>
            <a:endParaRPr lang="el-GR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4373" y="802811"/>
            <a:ext cx="11817128" cy="1015663"/>
          </a:xfrm>
          <a:prstGeom prst="rect">
            <a:avLst/>
          </a:prstGeom>
          <a:solidFill>
            <a:srgbClr val="FFE3E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prstClr val="black"/>
                </a:solidFill>
              </a:rPr>
              <a:t>IoT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is a </a:t>
            </a:r>
            <a:r>
              <a:rPr lang="en-US" sz="2000" b="1" dirty="0">
                <a:solidFill>
                  <a:prstClr val="black"/>
                </a:solidFill>
              </a:rPr>
              <a:t>network of physical objects </a:t>
            </a:r>
            <a:r>
              <a:rPr lang="en-US" sz="2000" dirty="0">
                <a:solidFill>
                  <a:prstClr val="black"/>
                </a:solidFill>
              </a:rPr>
              <a:t>(“things”) embedded with sensors, actuators, </a:t>
            </a:r>
            <a:r>
              <a:rPr lang="en-US" sz="2000" dirty="0" smtClean="0">
                <a:solidFill>
                  <a:prstClr val="black"/>
                </a:solidFill>
              </a:rPr>
              <a:t>processors </a:t>
            </a:r>
            <a:r>
              <a:rPr lang="en-US" sz="2000" dirty="0">
                <a:solidFill>
                  <a:prstClr val="black"/>
                </a:solidFill>
              </a:rPr>
              <a:t>and communication interfaces that collect, </a:t>
            </a:r>
            <a:r>
              <a:rPr lang="en-US" sz="2000" dirty="0" smtClean="0">
                <a:solidFill>
                  <a:prstClr val="black"/>
                </a:solidFill>
              </a:rPr>
              <a:t>exchange </a:t>
            </a:r>
            <a:r>
              <a:rPr lang="en-US" sz="2000" dirty="0">
                <a:solidFill>
                  <a:prstClr val="black"/>
                </a:solidFill>
              </a:rPr>
              <a:t>and act upon data to monitor, control, or optimize environments or processes, often without direct human intervention.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4372" y="2041061"/>
            <a:ext cx="11817128" cy="707886"/>
          </a:xfrm>
          <a:prstGeom prst="rect">
            <a:avLst/>
          </a:prstGeom>
          <a:solidFill>
            <a:srgbClr val="FFE3E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prstClr val="black"/>
                </a:solidFill>
              </a:rPr>
              <a:t>An </a:t>
            </a:r>
            <a:r>
              <a:rPr lang="en-US" sz="2000" b="1" dirty="0" err="1">
                <a:solidFill>
                  <a:prstClr val="black"/>
                </a:solidFill>
              </a:rPr>
              <a:t>IoT</a:t>
            </a:r>
            <a:r>
              <a:rPr lang="en-US" sz="2000" b="1" dirty="0">
                <a:solidFill>
                  <a:prstClr val="black"/>
                </a:solidFill>
              </a:rPr>
              <a:t> device</a:t>
            </a:r>
            <a:r>
              <a:rPr lang="en-US" sz="2000" dirty="0">
                <a:solidFill>
                  <a:prstClr val="black"/>
                </a:solidFill>
              </a:rPr>
              <a:t> is a </a:t>
            </a:r>
            <a:r>
              <a:rPr lang="en-US" sz="2000" b="1" dirty="0">
                <a:solidFill>
                  <a:prstClr val="black"/>
                </a:solidFill>
              </a:rPr>
              <a:t>standalone or networked system that integrates </a:t>
            </a:r>
            <a:r>
              <a:rPr lang="en-US" sz="2000" dirty="0">
                <a:solidFill>
                  <a:prstClr val="black"/>
                </a:solidFill>
              </a:rPr>
              <a:t>sensors, actuators, and a processor to perceive its environment, process the </a:t>
            </a:r>
            <a:r>
              <a:rPr lang="en-US" sz="2000" dirty="0" smtClean="0">
                <a:solidFill>
                  <a:prstClr val="black"/>
                </a:solidFill>
              </a:rPr>
              <a:t>data </a:t>
            </a:r>
            <a:r>
              <a:rPr lang="en-US" sz="2000" dirty="0">
                <a:solidFill>
                  <a:prstClr val="black"/>
                </a:solidFill>
              </a:rPr>
              <a:t>and take action or communicate results as part of an </a:t>
            </a:r>
            <a:r>
              <a:rPr lang="en-US" sz="2000" dirty="0" err="1">
                <a:solidFill>
                  <a:prstClr val="black"/>
                </a:solidFill>
              </a:rPr>
              <a:t>IoT</a:t>
            </a:r>
            <a:r>
              <a:rPr lang="en-US" sz="2000" dirty="0">
                <a:solidFill>
                  <a:prstClr val="black"/>
                </a:solidFill>
              </a:rPr>
              <a:t> ecosystem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4371" y="2948080"/>
            <a:ext cx="11817128" cy="707886"/>
          </a:xfrm>
          <a:prstGeom prst="rect">
            <a:avLst/>
          </a:prstGeom>
          <a:solidFill>
            <a:srgbClr val="FFE3E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prstClr val="black"/>
                </a:solidFill>
              </a:rPr>
              <a:t>A </a:t>
            </a:r>
            <a:r>
              <a:rPr lang="en-US" sz="2000" b="1" dirty="0">
                <a:solidFill>
                  <a:prstClr val="black"/>
                </a:solidFill>
              </a:rPr>
              <a:t>sensor</a:t>
            </a:r>
            <a:r>
              <a:rPr lang="en-US" sz="2000" dirty="0">
                <a:solidFill>
                  <a:prstClr val="black"/>
                </a:solidFill>
              </a:rPr>
              <a:t> is a hardware component that </a:t>
            </a:r>
            <a:r>
              <a:rPr lang="en-US" sz="2000" b="1" dirty="0">
                <a:solidFill>
                  <a:prstClr val="black"/>
                </a:solidFill>
              </a:rPr>
              <a:t>detects and measures a specific physical, chemical, or biological property</a:t>
            </a:r>
            <a:r>
              <a:rPr lang="en-US" sz="2000" dirty="0">
                <a:solidFill>
                  <a:prstClr val="black"/>
                </a:solidFill>
              </a:rPr>
              <a:t> from the environment and converts it into a readable electrical signal for processing.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4370" y="3825963"/>
            <a:ext cx="11817128" cy="707886"/>
          </a:xfrm>
          <a:prstGeom prst="rect">
            <a:avLst/>
          </a:prstGeom>
          <a:solidFill>
            <a:srgbClr val="FFE3E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prstClr val="black"/>
                </a:solidFill>
              </a:rPr>
              <a:t>An </a:t>
            </a:r>
            <a:r>
              <a:rPr lang="en-US" sz="2000" b="1" dirty="0">
                <a:solidFill>
                  <a:prstClr val="black"/>
                </a:solidFill>
              </a:rPr>
              <a:t>actuator</a:t>
            </a:r>
            <a:r>
              <a:rPr lang="en-US" sz="2000" dirty="0">
                <a:solidFill>
                  <a:prstClr val="black"/>
                </a:solidFill>
              </a:rPr>
              <a:t> is a hardware component that </a:t>
            </a:r>
            <a:r>
              <a:rPr lang="en-US" sz="2000" b="1" dirty="0">
                <a:solidFill>
                  <a:prstClr val="black"/>
                </a:solidFill>
              </a:rPr>
              <a:t>converts electrical signals from a processor into a physical action </a:t>
            </a:r>
            <a:r>
              <a:rPr lang="en-US" sz="2000" dirty="0">
                <a:solidFill>
                  <a:prstClr val="black"/>
                </a:solidFill>
              </a:rPr>
              <a:t>or effect, such as movement, light, heat, or sound, to influence the environment.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4370" y="4756436"/>
            <a:ext cx="11817128" cy="1015663"/>
          </a:xfrm>
          <a:prstGeom prst="rect">
            <a:avLst/>
          </a:prstGeom>
          <a:solidFill>
            <a:srgbClr val="FFE3E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prstClr val="black"/>
                </a:solidFill>
              </a:rPr>
              <a:t>A </a:t>
            </a:r>
            <a:r>
              <a:rPr lang="en-US" sz="2000" b="1" dirty="0">
                <a:solidFill>
                  <a:prstClr val="black"/>
                </a:solidFill>
              </a:rPr>
              <a:t>processor</a:t>
            </a:r>
            <a:r>
              <a:rPr lang="en-US" sz="2000" dirty="0">
                <a:solidFill>
                  <a:prstClr val="black"/>
                </a:solidFill>
              </a:rPr>
              <a:t> in an </a:t>
            </a:r>
            <a:r>
              <a:rPr lang="en-US" sz="2000" dirty="0" err="1">
                <a:solidFill>
                  <a:prstClr val="black"/>
                </a:solidFill>
              </a:rPr>
              <a:t>IoT</a:t>
            </a:r>
            <a:r>
              <a:rPr lang="en-US" sz="2000" dirty="0">
                <a:solidFill>
                  <a:prstClr val="black"/>
                </a:solidFill>
              </a:rPr>
              <a:t> system is a </a:t>
            </a:r>
            <a:r>
              <a:rPr lang="en-US" sz="2000" b="1" dirty="0">
                <a:solidFill>
                  <a:prstClr val="black"/>
                </a:solidFill>
              </a:rPr>
              <a:t>computing </a:t>
            </a:r>
            <a:r>
              <a:rPr lang="en-US" sz="2000" b="1" dirty="0" smtClean="0">
                <a:solidFill>
                  <a:prstClr val="black"/>
                </a:solidFill>
              </a:rPr>
              <a:t>unit</a:t>
            </a:r>
            <a:r>
              <a:rPr lang="en-US" sz="2000" dirty="0" smtClean="0">
                <a:solidFill>
                  <a:prstClr val="black"/>
                </a:solidFill>
              </a:rPr>
              <a:t>, such </a:t>
            </a:r>
            <a:r>
              <a:rPr lang="en-US" sz="2000" dirty="0">
                <a:solidFill>
                  <a:prstClr val="black"/>
                </a:solidFill>
              </a:rPr>
              <a:t>as a microcontroller (MCU), microprocessor (MPU), or System-on-Chip (</a:t>
            </a:r>
            <a:r>
              <a:rPr lang="en-US" sz="2000" dirty="0" err="1" smtClean="0">
                <a:solidFill>
                  <a:prstClr val="black"/>
                </a:solidFill>
              </a:rPr>
              <a:t>SoC</a:t>
            </a:r>
            <a:r>
              <a:rPr lang="en-US" sz="2000" dirty="0" smtClean="0">
                <a:solidFill>
                  <a:prstClr val="black"/>
                </a:solidFill>
              </a:rPr>
              <a:t>), that </a:t>
            </a:r>
            <a:r>
              <a:rPr lang="en-US" sz="2000" dirty="0">
                <a:solidFill>
                  <a:prstClr val="black"/>
                </a:solidFill>
              </a:rPr>
              <a:t>executes instructions, processes data from sensors, makes </a:t>
            </a:r>
            <a:r>
              <a:rPr lang="en-US" sz="2000" dirty="0" smtClean="0">
                <a:solidFill>
                  <a:prstClr val="black"/>
                </a:solidFill>
              </a:rPr>
              <a:t>decisions </a:t>
            </a:r>
            <a:r>
              <a:rPr lang="en-US" sz="2000" dirty="0">
                <a:solidFill>
                  <a:prstClr val="black"/>
                </a:solidFill>
              </a:rPr>
              <a:t>and controls actuators or communication modules within the </a:t>
            </a:r>
            <a:r>
              <a:rPr lang="en-US" sz="2000" dirty="0" err="1">
                <a:solidFill>
                  <a:prstClr val="black"/>
                </a:solidFill>
              </a:rPr>
              <a:t>IoT</a:t>
            </a:r>
            <a:r>
              <a:rPr lang="en-US" sz="2000" dirty="0">
                <a:solidFill>
                  <a:prstClr val="black"/>
                </a:solidFill>
              </a:rPr>
              <a:t> device.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6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Recap (2)</a:t>
            </a:r>
            <a:endParaRPr lang="el-G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62"/>
          <a:stretch/>
        </p:blipFill>
        <p:spPr>
          <a:xfrm>
            <a:off x="566149" y="1329897"/>
            <a:ext cx="11059701" cy="43374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82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Sensors (1): Environmental &amp; Physical</a:t>
            </a:r>
            <a:endParaRPr lang="el-GR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781942"/>
              </p:ext>
            </p:extLst>
          </p:nvPr>
        </p:nvGraphicFramePr>
        <p:xfrm>
          <a:off x="254001" y="830791"/>
          <a:ext cx="11576051" cy="3413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0166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1977177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1977177">
                  <a:extLst>
                    <a:ext uri="{9D8B030D-6E8A-4147-A177-3AD203B41FA5}">
                      <a16:colId xmlns:a16="http://schemas.microsoft.com/office/drawing/2014/main" val="3877633627"/>
                    </a:ext>
                  </a:extLst>
                </a:gridCol>
                <a:gridCol w="1977177">
                  <a:extLst>
                    <a:ext uri="{9D8B030D-6E8A-4147-A177-3AD203B41FA5}">
                      <a16:colId xmlns:a16="http://schemas.microsoft.com/office/drawing/2014/main" val="131515699"/>
                    </a:ext>
                  </a:extLst>
                </a:gridCol>
                <a:gridCol w="1977177">
                  <a:extLst>
                    <a:ext uri="{9D8B030D-6E8A-4147-A177-3AD203B41FA5}">
                      <a16:colId xmlns:a16="http://schemas.microsoft.com/office/drawing/2014/main" val="1759653570"/>
                    </a:ext>
                  </a:extLst>
                </a:gridCol>
                <a:gridCol w="1977177">
                  <a:extLst>
                    <a:ext uri="{9D8B030D-6E8A-4147-A177-3AD203B41FA5}">
                      <a16:colId xmlns:a16="http://schemas.microsoft.com/office/drawing/2014/main" val="3291100036"/>
                    </a:ext>
                  </a:extLst>
                </a:gridCol>
              </a:tblGrid>
              <a:tr h="288055">
                <a:tc>
                  <a:txBody>
                    <a:bodyPr/>
                    <a:lstStyle/>
                    <a:p>
                      <a:r>
                        <a:rPr lang="en-US" sz="1400"/>
                        <a:t>Sensor Type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Example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Measurement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Output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Typical Use Case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Sensor Type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/>
                        <a:t>Temperature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DHT22, TMP36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Temperature (°C/°F)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Analog / Digital (I²C)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Weather stations, climate control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Temperature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0718847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/>
                        <a:t>Humidity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DHT22, SHT31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Relative humidity (%)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Digital (I²C/SPI)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Smart home, agriculture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Humidity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/>
                        <a:t>Pressure / Altitude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BMP280, BME280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Barometric pressure (Pa), altitude (m)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Digital (I²C/SPI)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Drones, weather monitoring, IoT altimeters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Pressure / Altitude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/>
                        <a:t>Light / Luminance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BH1750, TSL2561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Light intensity (lux)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Digital (I²C)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Smart lighting, energy management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Light / Luminance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885630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/>
                        <a:t>Gas / Air Quality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MQ-2, CCS811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CO, CO₂, LPG, air quality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Analog/Digital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Air quality monitoring, </a:t>
                      </a:r>
                      <a:r>
                        <a:rPr lang="en-US" sz="1400" dirty="0" smtClean="0"/>
                        <a:t>control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Gas / Air Quality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310471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400"/>
                        <a:t>Proximity / Distance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Ultrasonic HC-SR04, VL53L0X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Distance to object (cm)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Digital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Obstacle detection, robotics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Proximity / Distance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019866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4396740"/>
            <a:ext cx="2943017" cy="17658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5505" y="6314739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DHT22</a:t>
            </a: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25" y="4444489"/>
            <a:ext cx="1981197" cy="1870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72646" y="6346669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TMP36</a:t>
            </a:r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975" y="4409060"/>
            <a:ext cx="1828800" cy="1828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836825" y="6314739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BMP280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03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896</TotalTime>
  <Words>2685</Words>
  <Application>Microsoft Office PowerPoint</Application>
  <PresentationFormat>Widescreen</PresentationFormat>
  <Paragraphs>561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271</cp:revision>
  <dcterms:created xsi:type="dcterms:W3CDTF">2025-09-25T08:36:32Z</dcterms:created>
  <dcterms:modified xsi:type="dcterms:W3CDTF">2025-10-02T20:33:42Z</dcterms:modified>
</cp:coreProperties>
</file>