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2" r:id="rId2"/>
    <p:sldId id="431" r:id="rId3"/>
    <p:sldId id="432" r:id="rId4"/>
    <p:sldId id="433" r:id="rId5"/>
    <p:sldId id="434" r:id="rId6"/>
    <p:sldId id="435" r:id="rId7"/>
    <p:sldId id="436" r:id="rId8"/>
    <p:sldId id="437" r:id="rId9"/>
    <p:sldId id="438" r:id="rId10"/>
    <p:sldId id="441" r:id="rId11"/>
    <p:sldId id="439" r:id="rId12"/>
    <p:sldId id="443" r:id="rId13"/>
    <p:sldId id="440" r:id="rId14"/>
    <p:sldId id="442" r:id="rId15"/>
    <p:sldId id="444"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6833" autoAdjust="0"/>
  </p:normalViewPr>
  <p:slideViewPr>
    <p:cSldViewPr snapToGrid="0">
      <p:cViewPr>
        <p:scale>
          <a:sx n="70" d="100"/>
          <a:sy n="70" d="100"/>
        </p:scale>
        <p:origin x="-456" y="-15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1548" y="237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C02EE-4F9F-4F8A-AA92-568BEFB9040F}" type="datetimeFigureOut">
              <a:rPr lang="el-GR" smtClean="0"/>
              <a:pPr/>
              <a:t>30/1/2017</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8D66A-D739-438A-8323-D9F34D7D22A2}" type="slidenum">
              <a:rPr lang="el-GR" smtClean="0"/>
              <a:pPr/>
              <a:t>‹#›</a:t>
            </a:fld>
            <a:endParaRPr lang="el-GR"/>
          </a:p>
        </p:txBody>
      </p:sp>
    </p:spTree>
    <p:extLst>
      <p:ext uri="{BB962C8B-B14F-4D97-AF65-F5344CB8AC3E}">
        <p14:creationId xmlns="" xmlns:p14="http://schemas.microsoft.com/office/powerpoint/2010/main" val="487311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1FACE84-AAC0-44AE-8E0A-ACB20043C5DE}"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Για καλύτερη σταθερότητα προώθησης και αν τα άκρα του ξύλου είναι ορθογωνισμένα, μπορεί να χρησιμοποιηθεί ο παράλληλος οδηγός. Τα </a:t>
            </a:r>
            <a:r>
              <a:rPr lang="el-GR" dirty="0" err="1" smtClean="0">
                <a:ea typeface="Times New Roman" pitchFamily="18" charset="0"/>
                <a:cs typeface="Arial" pitchFamily="34" charset="0"/>
              </a:rPr>
              <a:t>ξυλοτεμάχια</a:t>
            </a:r>
            <a:r>
              <a:rPr lang="el-GR" dirty="0" smtClean="0">
                <a:ea typeface="Times New Roman" pitchFamily="18" charset="0"/>
                <a:cs typeface="Arial" pitchFamily="34" charset="0"/>
              </a:rPr>
              <a:t> μπορούν να πριονιστούν με τη διάσταση του πάχους τους να ακουμπάει στην τράπεζα εργασίας (Β) ή αντίστοιχα με τη διάσταση του πλάτους τους (Α).</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ea typeface="Times New Roman" pitchFamily="18" charset="0"/>
                <a:cs typeface="Arial" pitchFamily="34" charset="0"/>
              </a:rPr>
              <a:t>Το πλάτος του πριονοελάσματος που θα χρησιμοποιηθεί, εξαρτάται από την ακτίνα καμπυλότητας της καμπύλης που θέλουμε να πριονίσουμε. Όσο μικρότερο είναι το πλάτος του ελάσματος τόσο μικρότερη είναι η ακτίνα της καμπύλης που μπορεί να παραχθεί. Η πρίση γίνεται στο μέρος του ξύλου που θα αχρηστευθεί και σε μικρή απόσταση την αποτυπωμένη γραμμή. Η αποτυπωμένη γραμμή θα πρέπει να παραμείνει ακέραιη για να αποτελέσει οδηγό κατά το επόμενο στάδιο κατεργασίας της καμπύλης επιφάνειας που είναι η λείανση. Για απότομες καμπύλες μπορούμε να δημιουργήσουμε εγκοπές στο άχρηστο ξύλο, έτσι ώστε να μπορεί το πριονοέλασμα να ακολουθεί την απότομη καμπύλη (Β). </a:t>
            </a:r>
            <a:endParaRPr lang="el-GR" dirty="0" smtClean="0">
              <a:cs typeface="Arial"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Η ιδιοσκευή διαθέτει μια σταθερή ξύλινη βάση, η οποία στερεώνεται με σφικτήρα στην τράπεζα εργασίας της πριονοκορδέλας. Με τη βοήθεια καρφίδας στερεώνεται το προς κοπή τεμάχιο στην ξύλινη τράπεζα καθώς το περιστρέφουμε, πριονίζεται κυκλικά.</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Η τράπεζα εργασίας παίρνει κλίση με τη βοήθεια ειδικού κοχλία που βρίσκεται στη βάση της. Για να πραγματοποιήσουμε κεκλιμένες πρίσεις θα πρέπει να βγάλουμε τον τάκο και να περάσουμε τον παράλληλο οδηγό από τα δεξιά του πριονοελάσματος (Β). Κατά τη δημιουργία κεκλιμένων </a:t>
            </a:r>
            <a:r>
              <a:rPr lang="el-GR" dirty="0" err="1" smtClean="0"/>
              <a:t>πρίσεων</a:t>
            </a:r>
            <a:r>
              <a:rPr lang="el-GR" dirty="0" smtClean="0"/>
              <a:t> θα πρέπει να αλλάξουμε τη στάση του σώματός μας. Συγκεκριμένα, ο χειριστής στέκεται έχοντας το δεξιό του ώμο σε ευθεία με το πριονοέλασμα, προωθεί το πριστοτεμάχιο με το δεξί του χέρι, ενώ με το αριστερό του πιέζει επάνω στον παράλληλο οδηγό (Α).</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Κακό τέντωμα του </a:t>
            </a:r>
            <a:r>
              <a:rPr lang="el-GR" dirty="0" err="1" smtClean="0">
                <a:ea typeface="Times New Roman" pitchFamily="18" charset="0"/>
                <a:cs typeface="Arial" pitchFamily="34" charset="0"/>
              </a:rPr>
              <a:t>πριονοελάσματος</a:t>
            </a:r>
            <a:r>
              <a:rPr lang="el-GR" dirty="0" smtClean="0">
                <a:ea typeface="Times New Roman" pitchFamily="18" charset="0"/>
                <a:cs typeface="Arial" pitchFamily="34" charset="0"/>
              </a:rPr>
              <a:t> προκαλεί σπάσιμο αυτού και οφείλεται σε διάφορα αιτία (πολύ τέντωμα, ακατάλληλη έκκαμψη, κακή ρύθμιση των οδηγών, μεγάλη ταχύτητα τροφοδοσίας όταν πριονίζουμε σκληρά ξύλα με μεγάλες διαστάσεις, όταν είναι ατρόχιστο, όταν είναι πολύ φαρδύ και πραγματοποιούμε ξεγυρίσματα και όταν είναι βρόμικο από ρητίνες).</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Τα δόντια των χειροπρίονων δε βρίσκονται στο ίδιο επίπεδο με το έλασμα, αλλά συνήθως κάμπτονται ελαφρά αριστερά και δεξιά. Με αυτόν τον τρόπο δημιουργείται κατά την κοπή μεγαλύτερο κενό από το πάχος της λεπίδας. Έτσι, η λεπίδα δεν τρίβεται και δε σφηνώνει μέσα στην εγκοπή κατά τη διάρκεια της κοπής. </a:t>
            </a:r>
          </a:p>
          <a:p>
            <a:pPr algn="just"/>
            <a:r>
              <a:rPr lang="el-GR" dirty="0" smtClean="0"/>
              <a:t>Τα πριόνια</a:t>
            </a:r>
            <a:r>
              <a:rPr lang="el-GR" b="1" dirty="0" smtClean="0"/>
              <a:t> λαβής </a:t>
            </a:r>
            <a:r>
              <a:rPr lang="el-GR" dirty="0" smtClean="0"/>
              <a:t>είναι τα πιο συνηθισμένα. Διαθέτουν μια μακριά και ευλύγιστη λεπίδα και είναι ιδανικά για κόψιμο σανίδων. Τα δόντια τους είναι σχετικά μεγάλα, προκαλούν βαθύ κόψιμο και έχουν μια άκρη τετράγωνη στη λεπίδα που λειτουργεί ως σκαρπέλο για να κόβει το ξύλο σε μικρό χρόνο.</a:t>
            </a:r>
          </a:p>
          <a:p>
            <a:pPr algn="just"/>
            <a:r>
              <a:rPr lang="el-GR" dirty="0" smtClean="0"/>
              <a:t>Τα πριόνια</a:t>
            </a:r>
            <a:r>
              <a:rPr lang="el-GR" b="1" dirty="0" smtClean="0"/>
              <a:t> ράχης </a:t>
            </a:r>
            <a:r>
              <a:rPr lang="el-GR" dirty="0" smtClean="0"/>
              <a:t>ονομάζονται έτσι από το μεταλλικό έλασμα που φέρουν κατά μήκος της άνω πλευρά τους. Το μεταλλικό έλασμα σταθεροποιεί καλύτερα το πριόνι στην ευθεία. Τα πριόνια ράχης (ή </a:t>
            </a:r>
            <a:r>
              <a:rPr lang="en-GB" dirty="0" smtClean="0"/>
              <a:t>“</a:t>
            </a:r>
            <a:r>
              <a:rPr lang="el-GR" dirty="0" smtClean="0"/>
              <a:t>σεγάτσες</a:t>
            </a:r>
            <a:r>
              <a:rPr lang="en-GB" dirty="0" smtClean="0"/>
              <a:t>”</a:t>
            </a:r>
            <a:r>
              <a:rPr lang="el-GR" dirty="0" smtClean="0"/>
              <a:t>) χρησιμοποιούνται για ευθείες και ακριβείς κοπές του ξύλου (π.χ. για </a:t>
            </a:r>
            <a:r>
              <a:rPr lang="el-GR" dirty="0" err="1" smtClean="0"/>
              <a:t>γκινισιές</a:t>
            </a:r>
            <a:r>
              <a:rPr lang="el-GR" dirty="0" smtClean="0"/>
              <a:t> και πατούρες). </a:t>
            </a:r>
            <a:r>
              <a:rPr lang="el-GR" dirty="0" smtClean="0"/>
              <a:t>Τα δόντια των πριονιών ράχης, ακονίζονται ως ένα σημείο για να κόβουν ευκολότερα τις ίνες του ξύλου. Τα πριόνια ράχης διαθέτουν μικρότερα δόντια από τα πριόνια λαβής και κόβουν το ξύλο ποιοτικότερα, αλλά με αργότερο ρυθμό.</a:t>
            </a:r>
          </a:p>
          <a:p>
            <a:pPr algn="just"/>
            <a:r>
              <a:rPr lang="el-GR" dirty="0" smtClean="0"/>
              <a:t>Τα πριόνια </a:t>
            </a:r>
            <a:r>
              <a:rPr lang="el-GR" b="1" dirty="0" smtClean="0"/>
              <a:t>πλαισίου</a:t>
            </a:r>
            <a:r>
              <a:rPr lang="el-GR" dirty="0" smtClean="0"/>
              <a:t> διαθέτουν μια λεπτή και ευλύγιστη λεπίδα η οποία προσαρμόζεται στο πλαίσιο, ώστε τα δόντια να κόβουν σε έλξη. Η λεπίδα συγκρατιέται από δύο ελαφρά περιστρεφόμενους πίρους, για να μπορεί να λυγίζει κατά τη διάρκεια του πριονίσματος. Τα πριόνια πλαισίου χρησιμοποιούνται για λεπτές και με ακρίβεια καμπύλες κοπές.  </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Κατά την κοπή με πριόνι </a:t>
            </a:r>
            <a:r>
              <a:rPr lang="el-GR" b="1" dirty="0" smtClean="0"/>
              <a:t>λαβής</a:t>
            </a:r>
            <a:r>
              <a:rPr lang="el-GR" dirty="0" smtClean="0"/>
              <a:t> (Α), ξεκινάμε το κόψιμο από την πίσω (</a:t>
            </a:r>
            <a:r>
              <a:rPr lang="en-GB" dirty="0" smtClean="0"/>
              <a:t>“</a:t>
            </a:r>
            <a:r>
              <a:rPr lang="el-GR" dirty="0" smtClean="0"/>
              <a:t>κακή</a:t>
            </a:r>
            <a:r>
              <a:rPr lang="en-GB" dirty="0" smtClean="0"/>
              <a:t>”</a:t>
            </a:r>
            <a:r>
              <a:rPr lang="el-GR" dirty="0" smtClean="0"/>
              <a:t>) πλευρά του ξύλου, τοποθετώντας το πριόνι με γωνία περίπου 45</a:t>
            </a:r>
            <a:r>
              <a:rPr lang="el-GR" baseline="30000" dirty="0" smtClean="0"/>
              <a:t>ο</a:t>
            </a:r>
            <a:r>
              <a:rPr lang="el-GR" dirty="0" smtClean="0"/>
              <a:t> στην άκρη του ξύλου. Για μεγαλύτερη σταθερότητα, τοποθετούμε τον αντίχειρά μας πάνω στη λεπίδα του πριονιού. Στα πρώτα πριονίσματα τραβάμε με προσοχή το πριόνι προς το μέρος μας, μέχρι να δημιουργηθεί αυλάκι. Συνεχίζουμε οριζοντιώνοντας σιγά – σιγά το πριόνι, το οποίο κρατάμε πάντα στην ευθεία μέχρι να δημιουργηθεί όλο το μήκος της κοπής. Πιέζουμε συνεχώς το πριόνι ελαφρά προς τα κάτω για να διεισδύει με σταθερό η λεπίδα στο ξύλο. Καθώς το πριόνισμα φτάνει προς το τέλος, κοντράρουμε με τον αντίχειρά μας τις τελευταίες εξωτερικές ίνες του ξύλου, για να μην ξεφτίσουν κατά την οριστική έξοδο του πριονιού.</a:t>
            </a:r>
          </a:p>
          <a:p>
            <a:pPr algn="just"/>
            <a:r>
              <a:rPr lang="el-GR" dirty="0" smtClean="0"/>
              <a:t>Στην περίπτωση χρησιμοποίησης του πριονιού </a:t>
            </a:r>
            <a:r>
              <a:rPr lang="el-GR" b="1" dirty="0" smtClean="0"/>
              <a:t>ράχης</a:t>
            </a:r>
            <a:r>
              <a:rPr lang="el-GR" dirty="0" smtClean="0"/>
              <a:t> (σεγάτσα) (Β), ξεκινάμε τοποθετώντας το πριόνι οριζόντια από την πίσω πλευρά (</a:t>
            </a:r>
            <a:r>
              <a:rPr lang="en-GB" dirty="0" smtClean="0"/>
              <a:t>“</a:t>
            </a:r>
            <a:r>
              <a:rPr lang="el-GR" dirty="0" smtClean="0"/>
              <a:t>κακή</a:t>
            </a:r>
            <a:r>
              <a:rPr lang="en-GB" dirty="0" smtClean="0"/>
              <a:t>”</a:t>
            </a:r>
            <a:r>
              <a:rPr lang="el-GR" dirty="0" smtClean="0"/>
              <a:t>) του ξύλου. Χρησιμοποιούμε ως οδηγό τον αντίχειρά μας, τοποθετώντας τον σε επαφή με τη λεπίδα. Στην αρχή σπρώχνουμε ελαφρά το πριόνι προς τα εμπρός και συνεχίζουμε σπρώχνοντας με μεγαλύτερη δύναμη μπρος – πίσω, μέχρι να ολοκληρωθεί η κοπή.</a:t>
            </a:r>
          </a:p>
          <a:p>
            <a:pPr algn="just"/>
            <a:r>
              <a:rPr lang="el-GR" dirty="0" smtClean="0"/>
              <a:t>Όταν χρησιμοποιούμε πριόνι </a:t>
            </a:r>
            <a:r>
              <a:rPr lang="el-GR" b="1" dirty="0" smtClean="0"/>
              <a:t>πλαισίου</a:t>
            </a:r>
            <a:r>
              <a:rPr lang="el-GR" dirty="0" smtClean="0"/>
              <a:t> (Γ), τοποθετούμε τη λεπίδα προς το μέρος του ξύλου που θα απομακρυνθεί. Η πρώτη επαφή του ξύλου με τη λεπίδα θα πρέπει να γίνει στο μέσο της λεπίδας. Με κοφτές και σταθερές κινήσεις κόβουμε το ξύλο καθώς το πριόνι πλησιάζει προς εμάς. </a:t>
            </a:r>
          </a:p>
          <a:p>
            <a:endParaRPr lang="el-GR" dirty="0" smtClean="0"/>
          </a:p>
          <a:p>
            <a:endParaRPr lang="el-GR" dirty="0" smtClean="0"/>
          </a:p>
          <a:p>
            <a:endParaRPr lang="el-GR" dirty="0" smtClean="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ea typeface="Times New Roman" pitchFamily="18" charset="0"/>
                <a:cs typeface="Arial" pitchFamily="34" charset="0"/>
              </a:rPr>
              <a:t>Τα ταινιοπρίονα είναι από τα πιο ευρέως χρησιμοποιούμενα μηχανήματα κατεργασίας του ξύλου και χρησιμοποιούνται σχεδόν σε όλες τις επιχειρήσεις που ασχολούνται με την κατεργασία του ξύλου (πριστήρια, επιπλοποιία, κλπ.).</a:t>
            </a:r>
          </a:p>
          <a:p>
            <a:pPr algn="just"/>
            <a:r>
              <a:rPr lang="el-GR" dirty="0" smtClean="0"/>
              <a:t>Τα ταινιοπρίονα </a:t>
            </a:r>
            <a:r>
              <a:rPr lang="el-GR" b="1" dirty="0" smtClean="0"/>
              <a:t>κύριας πρίσης </a:t>
            </a:r>
            <a:r>
              <a:rPr lang="el-GR" dirty="0" smtClean="0"/>
              <a:t>(κορμών) (Α) συναντώνται στα πριστήρια και με αυτά πραγματοποιείται η </a:t>
            </a:r>
            <a:r>
              <a:rPr lang="el-GR" dirty="0" err="1" smtClean="0"/>
              <a:t>πρόπλαση</a:t>
            </a:r>
            <a:r>
              <a:rPr lang="el-GR" dirty="0" smtClean="0"/>
              <a:t> και η κύρια πρίση των κορμών, με σκοπό την παραγωγή </a:t>
            </a:r>
            <a:r>
              <a:rPr lang="el-GR" dirty="0" err="1" smtClean="0"/>
              <a:t>ημίπριστων</a:t>
            </a:r>
            <a:r>
              <a:rPr lang="el-GR" dirty="0" smtClean="0"/>
              <a:t> προϊόντων. </a:t>
            </a:r>
          </a:p>
          <a:p>
            <a:pPr algn="just"/>
            <a:r>
              <a:rPr lang="el-GR" dirty="0" smtClean="0"/>
              <a:t>Τα ταινιοπρίονα </a:t>
            </a:r>
            <a:r>
              <a:rPr lang="el-GR" b="1" dirty="0" smtClean="0"/>
              <a:t>επανάπρισης</a:t>
            </a:r>
            <a:r>
              <a:rPr lang="el-GR" dirty="0" smtClean="0"/>
              <a:t> με σταθερή τράπεζα χρησιμοποιούνται για την επανάπριση κάθε είδους </a:t>
            </a:r>
            <a:r>
              <a:rPr lang="el-GR" dirty="0" err="1" smtClean="0"/>
              <a:t>πριστοτεμαχίων</a:t>
            </a:r>
            <a:r>
              <a:rPr lang="el-GR" dirty="0" smtClean="0"/>
              <a:t> καθώς και υπολειμμάτων πρίσης που μπορούν να υποστούν περαιτέρω επανάπριση. Στην κατηγορία αυτή ανήκει ένας μεγάλος αριθμός τύπων ταινιοπρίονων, με πιο συνηθισμένο αυτόν που χρησιμοποιείται στα επιπλοποιία (Β).</a:t>
            </a:r>
          </a:p>
          <a:p>
            <a:pPr algn="just"/>
            <a:endParaRPr lang="el-GR" dirty="0" smtClean="0"/>
          </a:p>
          <a:p>
            <a:pPr lvl="0" algn="just"/>
            <a:endParaRPr lang="el-GR" i="1" dirty="0" smtClean="0">
              <a:cs typeface="Times New Roman" pitchFamily="18" charset="0"/>
            </a:endParaRP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fontAlgn="base">
              <a:spcBef>
                <a:spcPct val="0"/>
              </a:spcBef>
              <a:spcAft>
                <a:spcPct val="0"/>
              </a:spcAft>
              <a:tabLst>
                <a:tab pos="182563" algn="l"/>
              </a:tabLst>
            </a:pPr>
            <a:r>
              <a:rPr lang="el-GR" dirty="0" smtClean="0">
                <a:ea typeface="Times New Roman" pitchFamily="18" charset="0"/>
                <a:cs typeface="Arial" pitchFamily="34" charset="0"/>
              </a:rPr>
              <a:t>Με το ταινιοπρίονο επιπλοποιείου, μπορούμε να πραγματοποιήσουμε:</a:t>
            </a:r>
            <a:endParaRPr lang="el-GR" dirty="0" smtClean="0">
              <a:cs typeface="Arial" pitchFamily="34" charset="0"/>
            </a:endParaRPr>
          </a:p>
          <a:p>
            <a:pPr marL="90488" lvl="0" indent="-90488" algn="just" eaLnBrk="0" fontAlgn="base" hangingPunct="0">
              <a:spcBef>
                <a:spcPct val="0"/>
              </a:spcBef>
              <a:spcAft>
                <a:spcPct val="0"/>
              </a:spcAft>
              <a:buFontTx/>
              <a:buChar char="•"/>
              <a:tabLst>
                <a:tab pos="571500" algn="l"/>
              </a:tabLst>
            </a:pPr>
            <a:r>
              <a:rPr lang="el-GR" dirty="0" smtClean="0">
                <a:ea typeface="Times New Roman" pitchFamily="18" charset="0"/>
                <a:cs typeface="Arial" pitchFamily="34" charset="0"/>
              </a:rPr>
              <a:t> πρίσεις κατά μήκος των ινών (νερών) του ξύλου με σκοπό να μειώσουμε το πλάτος του </a:t>
            </a:r>
            <a:r>
              <a:rPr lang="el-GR" dirty="0" err="1" smtClean="0">
                <a:ea typeface="Times New Roman" pitchFamily="18" charset="0"/>
                <a:cs typeface="Arial" pitchFamily="34" charset="0"/>
              </a:rPr>
              <a:t>πριστού</a:t>
            </a:r>
            <a:r>
              <a:rPr lang="el-GR" dirty="0" smtClean="0">
                <a:ea typeface="Times New Roman" pitchFamily="18" charset="0"/>
                <a:cs typeface="Arial" pitchFamily="34" charset="0"/>
              </a:rPr>
              <a:t> (</a:t>
            </a:r>
            <a:r>
              <a:rPr lang="el-GR" b="1" dirty="0" smtClean="0">
                <a:ea typeface="Times New Roman" pitchFamily="18" charset="0"/>
                <a:cs typeface="Arial" pitchFamily="34" charset="0"/>
              </a:rPr>
              <a:t>ξεφάρδισμα</a:t>
            </a:r>
            <a:r>
              <a:rPr lang="el-GR" dirty="0" smtClean="0">
                <a:ea typeface="Times New Roman" pitchFamily="18" charset="0"/>
                <a:cs typeface="Arial" pitchFamily="34" charset="0"/>
              </a:rPr>
              <a:t>)</a:t>
            </a:r>
            <a:endParaRPr lang="el-GR" dirty="0" smtClean="0">
              <a:cs typeface="Arial" pitchFamily="34" charset="0"/>
            </a:endParaRPr>
          </a:p>
          <a:p>
            <a:pPr marL="90488" lvl="0" indent="-90488" algn="just" eaLnBrk="0" fontAlgn="base" hangingPunct="0">
              <a:spcBef>
                <a:spcPct val="0"/>
              </a:spcBef>
              <a:spcAft>
                <a:spcPct val="0"/>
              </a:spcAft>
              <a:buFontTx/>
              <a:buChar char="•"/>
              <a:tabLst>
                <a:tab pos="571500" algn="l"/>
              </a:tabLst>
            </a:pPr>
            <a:r>
              <a:rPr lang="el-GR" dirty="0" smtClean="0">
                <a:ea typeface="Times New Roman" pitchFamily="18" charset="0"/>
                <a:cs typeface="Arial" pitchFamily="34" charset="0"/>
              </a:rPr>
              <a:t> πρίσεις κατά μήκος των ινών (νερών) του ξύλου με σκοπό να μειώσουμε το πάχος του </a:t>
            </a:r>
            <a:r>
              <a:rPr lang="el-GR" dirty="0" err="1" smtClean="0">
                <a:ea typeface="Times New Roman" pitchFamily="18" charset="0"/>
                <a:cs typeface="Arial" pitchFamily="34" charset="0"/>
              </a:rPr>
              <a:t>πριστού</a:t>
            </a:r>
            <a:r>
              <a:rPr lang="el-GR" dirty="0" smtClean="0">
                <a:ea typeface="Times New Roman" pitchFamily="18" charset="0"/>
                <a:cs typeface="Arial" pitchFamily="34" charset="0"/>
              </a:rPr>
              <a:t> (</a:t>
            </a:r>
            <a:r>
              <a:rPr lang="el-GR" b="1" dirty="0" err="1" smtClean="0">
                <a:ea typeface="Times New Roman" pitchFamily="18" charset="0"/>
                <a:cs typeface="Arial" pitchFamily="34" charset="0"/>
              </a:rPr>
              <a:t>ξεχόνδρισμα</a:t>
            </a:r>
            <a:r>
              <a:rPr lang="el-GR" dirty="0" smtClean="0">
                <a:ea typeface="Times New Roman" pitchFamily="18" charset="0"/>
                <a:cs typeface="Arial" pitchFamily="34" charset="0"/>
              </a:rPr>
              <a:t>)</a:t>
            </a:r>
            <a:endParaRPr lang="el-GR" dirty="0" smtClean="0">
              <a:cs typeface="Arial" pitchFamily="34" charset="0"/>
            </a:endParaRPr>
          </a:p>
          <a:p>
            <a:pPr marL="90488" lvl="0" indent="-90488" algn="just" eaLnBrk="0" fontAlgn="base" hangingPunct="0">
              <a:spcBef>
                <a:spcPct val="0"/>
              </a:spcBef>
              <a:spcAft>
                <a:spcPct val="0"/>
              </a:spcAft>
              <a:buFontTx/>
              <a:buChar char="•"/>
              <a:tabLst>
                <a:tab pos="571500" algn="l"/>
              </a:tabLst>
            </a:pPr>
            <a:r>
              <a:rPr lang="el-GR" dirty="0" smtClean="0">
                <a:ea typeface="Times New Roman" pitchFamily="18" charset="0"/>
                <a:cs typeface="Arial" pitchFamily="34" charset="0"/>
              </a:rPr>
              <a:t> πρίσεις εγκάρσια στις ίνες του ξύλου με σκοπό να μειώσουμε το μήκος του ξύλου (</a:t>
            </a:r>
            <a:r>
              <a:rPr lang="el-GR" b="1" dirty="0" err="1" smtClean="0">
                <a:ea typeface="Times New Roman" pitchFamily="18" charset="0"/>
                <a:cs typeface="Arial" pitchFamily="34" charset="0"/>
              </a:rPr>
              <a:t>ξεμάκρισμα</a:t>
            </a:r>
            <a:r>
              <a:rPr lang="el-GR" dirty="0" smtClean="0">
                <a:ea typeface="Times New Roman" pitchFamily="18" charset="0"/>
                <a:cs typeface="Arial" pitchFamily="34" charset="0"/>
              </a:rPr>
              <a:t>)</a:t>
            </a:r>
            <a:endParaRPr lang="el-GR" dirty="0" smtClean="0">
              <a:cs typeface="Arial" pitchFamily="34" charset="0"/>
            </a:endParaRPr>
          </a:p>
          <a:p>
            <a:pPr marL="90488" lvl="0" indent="-90488" algn="just" eaLnBrk="0" fontAlgn="base" hangingPunct="0">
              <a:spcBef>
                <a:spcPct val="0"/>
              </a:spcBef>
              <a:spcAft>
                <a:spcPct val="0"/>
              </a:spcAft>
              <a:buFontTx/>
              <a:buChar char="•"/>
              <a:tabLst>
                <a:tab pos="571500" algn="l"/>
              </a:tabLst>
            </a:pPr>
            <a:r>
              <a:rPr lang="el-GR" dirty="0" smtClean="0">
                <a:ea typeface="Times New Roman" pitchFamily="18" charset="0"/>
                <a:cs typeface="Arial" pitchFamily="34" charset="0"/>
              </a:rPr>
              <a:t> πρίσεις σε καμπύλη τροχιά (</a:t>
            </a:r>
            <a:r>
              <a:rPr lang="el-GR" b="1" dirty="0" smtClean="0">
                <a:ea typeface="Times New Roman" pitchFamily="18" charset="0"/>
                <a:cs typeface="Arial" pitchFamily="34" charset="0"/>
              </a:rPr>
              <a:t>ξεγύρισμα</a:t>
            </a:r>
            <a:r>
              <a:rPr lang="el-GR" dirty="0" smtClean="0">
                <a:ea typeface="Times New Roman" pitchFamily="18" charset="0"/>
                <a:cs typeface="Arial" pitchFamily="34" charset="0"/>
              </a:rPr>
              <a:t>)</a:t>
            </a:r>
            <a:endParaRPr lang="en-GB" dirty="0" smtClean="0">
              <a:ea typeface="Times New Roman" pitchFamily="18" charset="0"/>
              <a:cs typeface="Arial" pitchFamily="34" charset="0"/>
            </a:endParaRPr>
          </a:p>
          <a:p>
            <a:pPr marL="90488" lvl="0" indent="-90488" algn="just" eaLnBrk="0" fontAlgn="base" hangingPunct="0">
              <a:spcBef>
                <a:spcPct val="0"/>
              </a:spcBef>
              <a:spcAft>
                <a:spcPct val="0"/>
              </a:spcAft>
              <a:buFontTx/>
              <a:buChar char="•"/>
              <a:tabLst>
                <a:tab pos="571500" algn="l"/>
              </a:tabLst>
            </a:pPr>
            <a:r>
              <a:rPr lang="en-GB" dirty="0" smtClean="0">
                <a:ea typeface="Times New Roman" pitchFamily="18" charset="0"/>
                <a:cs typeface="Arial" pitchFamily="34" charset="0"/>
              </a:rPr>
              <a:t> </a:t>
            </a:r>
            <a:r>
              <a:rPr lang="el-GR" dirty="0" smtClean="0">
                <a:ea typeface="Times New Roman" pitchFamily="18" charset="0"/>
                <a:cs typeface="Arial" pitchFamily="34" charset="0"/>
              </a:rPr>
              <a:t>κεκλιμένες πρίσεις (</a:t>
            </a:r>
            <a:r>
              <a:rPr lang="el-GR" b="1" dirty="0" err="1" smtClean="0">
                <a:ea typeface="Times New Roman" pitchFamily="18" charset="0"/>
                <a:cs typeface="Arial" pitchFamily="34" charset="0"/>
              </a:rPr>
              <a:t>φαλτσοκοπές</a:t>
            </a:r>
            <a:r>
              <a:rPr lang="el-GR" dirty="0" smtClean="0">
                <a:ea typeface="Times New Roman" pitchFamily="18" charset="0"/>
                <a:cs typeface="Arial" pitchFamily="34" charset="0"/>
              </a:rPr>
              <a:t>), δηλ. πρίσεις στις οποίες η επιφάνεια που παράγεται δεν είναι κάθετη προς την επιφάνεια που εφάπτεται στην τράπεζα </a:t>
            </a:r>
            <a:r>
              <a:rPr lang="el-GR" dirty="0" smtClean="0">
                <a:ea typeface="Times New Roman" pitchFamily="18" charset="0"/>
                <a:cs typeface="Arial" pitchFamily="34" charset="0"/>
              </a:rPr>
              <a:t>εργασίας</a:t>
            </a:r>
            <a:endParaRPr lang="el-GR" i="1" dirty="0" smtClean="0">
              <a:cs typeface="Times New Roman" pitchFamily="18" charset="0"/>
            </a:endParaRPr>
          </a:p>
          <a:p>
            <a:pPr lvl="0" algn="just" eaLnBrk="0" fontAlgn="base" hangingPunct="0">
              <a:spcBef>
                <a:spcPct val="0"/>
              </a:spcBef>
              <a:spcAft>
                <a:spcPct val="0"/>
              </a:spcAft>
              <a:tabLst>
                <a:tab pos="571500" algn="l"/>
              </a:tabLst>
            </a:pPr>
            <a:endParaRPr lang="en-US" dirty="0" smtClean="0">
              <a:cs typeface="Times New Roman" pitchFamily="18" charset="0"/>
            </a:endParaRPr>
          </a:p>
          <a:p>
            <a:pPr lvl="0" algn="just" eaLnBrk="0" fontAlgn="base" hangingPunct="0">
              <a:spcBef>
                <a:spcPct val="0"/>
              </a:spcBef>
              <a:spcAft>
                <a:spcPct val="0"/>
              </a:spcAft>
              <a:tabLst>
                <a:tab pos="571500" algn="l"/>
              </a:tabLst>
            </a:pPr>
            <a:r>
              <a:rPr lang="el-GR" dirty="0" smtClean="0">
                <a:cs typeface="Times New Roman" pitchFamily="18" charset="0"/>
              </a:rPr>
              <a:t>Με το ταινιοπρίονο μπορούμε επίσης να πραγματοποιήσουμε πρίσεις σε </a:t>
            </a:r>
            <a:r>
              <a:rPr lang="el-GR" dirty="0" err="1" smtClean="0">
                <a:cs typeface="Times New Roman" pitchFamily="18" charset="0"/>
              </a:rPr>
              <a:t>ξυλοπλάκες</a:t>
            </a:r>
            <a:r>
              <a:rPr lang="el-GR" dirty="0" smtClean="0">
                <a:cs typeface="Times New Roman" pitchFamily="18" charset="0"/>
              </a:rPr>
              <a:t>.</a:t>
            </a:r>
            <a:endParaRPr lang="el-GR" i="1" dirty="0" smtClean="0">
              <a:cs typeface="Times New Roman" pitchFamily="18" charset="0"/>
            </a:endParaRP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Το πλάτος κατεργασίας είναι ίσο με την απόσταση του παράλληλου οδηγού από τα δόντια του πριονοελάσματος (απόσταση Α). Η θέση τοποθέτησης του οδηγού μπορεί  επίσης να υπολογιστεί μετρώντας την απόσταση αυτού από το σώμα του πριονοελάσματος (απόσταση Β) και αφαιρώντας την έκκαμψη (Γ). Η τελευταία τεχνική εφαρμόζεται από έμπειρους τεχνίτες όταν θέλουν να αλλάξουν τη θέση του οδηγού καθώς το ταινιοπρίονο βρίσκεται σε λειτουργία. Σε αυτήν την περίπτωση μετράνε την απόσταση του παράλληλου οδηγού από το πριονοέλασμα, τοποθετώντας ένα ξύλινο μέτρο σε επαφή με τη ράχη του πριονοελάσματος και αφαιρούν από αυτή το μέγεθος της </a:t>
            </a:r>
            <a:r>
              <a:rPr lang="el-GR" dirty="0" err="1" smtClean="0"/>
              <a:t>έκκαμψης</a:t>
            </a:r>
            <a:r>
              <a:rPr lang="el-GR" dirty="0" smtClean="0"/>
              <a:t> (Γ).</a:t>
            </a: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Το αριστερό μας χέρι προωθεί στην ευθεία παράλληλα προς τον παράλληλο οδηγό και το δεξί πιέζει ελαφρά το ξύλο στον παράλληλο οδηγό, έτσι ώστε το ξύλο να προωθείται στην ευθεία βρισκόμενο σε επαφή πάντα με τον οδηγό (Α). Το δεξί χέρι του χειριστή ποτέ δεν πλησιάζει το πριονοέλασμα αλλά βρίσκεται σε απόσταση ασφαλείας από αυτό (μια απόσταση περίπου 10</a:t>
            </a:r>
            <a:r>
              <a:rPr lang="en-US" dirty="0" smtClean="0">
                <a:ea typeface="Times New Roman" pitchFamily="18" charset="0"/>
                <a:cs typeface="Arial" pitchFamily="34" charset="0"/>
              </a:rPr>
              <a:t>cm</a:t>
            </a:r>
            <a:r>
              <a:rPr lang="el-GR" dirty="0" smtClean="0">
                <a:ea typeface="Times New Roman" pitchFamily="18" charset="0"/>
                <a:cs typeface="Arial" pitchFamily="34" charset="0"/>
              </a:rPr>
              <a:t> θεωρείται ασφαλής). Προς το τέλος της πρίσης προωθείται το ξυλοτεμάχιο με τον προωθητήρα (Β).</a:t>
            </a:r>
          </a:p>
          <a:p>
            <a:pPr algn="just"/>
            <a:r>
              <a:rPr lang="el-GR" dirty="0" smtClean="0"/>
              <a:t>Στην περίπτωση που η ξυλεία μας είναι απλάνιστη, σημαδεύουμε με μολύβι τη γραμμή </a:t>
            </a:r>
            <a:r>
              <a:rPr lang="el-GR" dirty="0" err="1" smtClean="0"/>
              <a:t>πριονισμού</a:t>
            </a:r>
            <a:r>
              <a:rPr lang="el-GR" dirty="0" smtClean="0"/>
              <a:t> επάνω στην επιφάνεια του ξύλου και με ελεύθερο χέρι (χωρίς τη βοήθεια του παράλληλου οδηγού πραγματοποιούμε την πρίση. </a:t>
            </a:r>
          </a:p>
          <a:p>
            <a:pPr algn="just"/>
            <a:endParaRPr lang="el-GR" dirty="0" smtClean="0"/>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 xmlns:p14="http://schemas.microsoft.com/office/powerpoint/2010/main" val="217811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 xmlns:p14="http://schemas.microsoft.com/office/powerpoint/2010/main" val="335907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 xmlns:p14="http://schemas.microsoft.com/office/powerpoint/2010/main" val="259535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 xmlns:p14="http://schemas.microsoft.com/office/powerpoint/2010/main" val="407289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 xmlns:p14="http://schemas.microsoft.com/office/powerpoint/2010/main" val="134326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 xmlns:p14="http://schemas.microsoft.com/office/powerpoint/2010/main" val="276274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9B23152-02E8-41CF-B688-A3F0C8090E90}" type="datetimeFigureOut">
              <a:rPr lang="el-GR" smtClean="0"/>
              <a:pPr/>
              <a:t>30/1/2017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 xmlns:p14="http://schemas.microsoft.com/office/powerpoint/2010/main" val="182364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9B23152-02E8-41CF-B688-A3F0C8090E90}" type="datetimeFigureOut">
              <a:rPr lang="el-GR" smtClean="0"/>
              <a:pPr/>
              <a:t>30/1/2017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 xmlns:p14="http://schemas.microsoft.com/office/powerpoint/2010/main" val="185648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23152-02E8-41CF-B688-A3F0C8090E90}" type="datetimeFigureOut">
              <a:rPr lang="el-GR" smtClean="0"/>
              <a:pPr/>
              <a:t>30/1/2017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 xmlns:p14="http://schemas.microsoft.com/office/powerpoint/2010/main" val="25510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 xmlns:p14="http://schemas.microsoft.com/office/powerpoint/2010/main" val="12373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 xmlns:p14="http://schemas.microsoft.com/office/powerpoint/2010/main" val="116206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23152-02E8-41CF-B688-A3F0C8090E90}" type="datetimeFigureOut">
              <a:rPr lang="el-GR" smtClean="0"/>
              <a:pPr/>
              <a:t>30/1/2017</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BA7F0-BF32-4A2D-A040-05FAF217DA0E}" type="slidenum">
              <a:rPr lang="el-GR" smtClean="0"/>
              <a:pPr/>
              <a:t>‹#›</a:t>
            </a:fld>
            <a:endParaRPr lang="el-GR"/>
          </a:p>
        </p:txBody>
      </p:sp>
    </p:spTree>
    <p:extLst>
      <p:ext uri="{BB962C8B-B14F-4D97-AF65-F5344CB8AC3E}">
        <p14:creationId xmlns="" xmlns:p14="http://schemas.microsoft.com/office/powerpoint/2010/main" val="284124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4026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tr-TR"/>
          </a:p>
        </p:txBody>
      </p:sp>
      <p:sp>
        <p:nvSpPr>
          <p:cNvPr id="19" name="TextBox 18"/>
          <p:cNvSpPr txBox="1"/>
          <p:nvPr/>
        </p:nvSpPr>
        <p:spPr>
          <a:xfrm>
            <a:off x="2545080" y="3084993"/>
            <a:ext cx="6865242" cy="1154162"/>
          </a:xfrm>
          <a:prstGeom prst="rect">
            <a:avLst/>
          </a:prstGeom>
          <a:noFill/>
        </p:spPr>
        <p:txBody>
          <a:bodyPr wrap="square" lIns="45720" tIns="22860" rIns="45720" bIns="22860" rtlCol="0">
            <a:spAutoFit/>
          </a:bodyPr>
          <a:lstStyle/>
          <a:p>
            <a:pPr algn="ctr"/>
            <a:r>
              <a:rPr lang="el-GR" sz="2400" b="1" dirty="0" smtClean="0">
                <a:solidFill>
                  <a:srgbClr val="FF0000"/>
                </a:solidFill>
                <a:ea typeface="Open Sans Semibold" panose="020B0706030804020204" pitchFamily="34" charset="0"/>
                <a:cs typeface="Open Sans Semibold" panose="020B0706030804020204" pitchFamily="34" charset="0"/>
              </a:rPr>
              <a:t>Υποενότητα 3.2. </a:t>
            </a:r>
          </a:p>
          <a:p>
            <a:pPr algn="ctr"/>
            <a:r>
              <a:rPr lang="el-GR" sz="2400" b="1" dirty="0" smtClean="0">
                <a:solidFill>
                  <a:srgbClr val="FF0000"/>
                </a:solidFill>
              </a:rPr>
              <a:t>Πρίση ξύλου με χειροπρίονα και ταινιοπρίονα</a:t>
            </a:r>
          </a:p>
          <a:p>
            <a:pPr algn="ctr"/>
            <a:endParaRPr lang="tr-TR" sz="2400" b="1" dirty="0">
              <a:solidFill>
                <a:srgbClr val="FF0000"/>
              </a:solidFill>
              <a:ea typeface="Open Sans Semibold" panose="020B0706030804020204" pitchFamily="34" charset="0"/>
              <a:cs typeface="Open Sans Semibold" panose="020B0706030804020204" pitchFamily="34" charset="0"/>
            </a:endParaRPr>
          </a:p>
        </p:txBody>
      </p:sp>
    </p:spTree>
    <p:extLst>
      <p:ext uri="{BB962C8B-B14F-4D97-AF65-F5344CB8AC3E}">
        <p14:creationId xmlns="" xmlns:p14="http://schemas.microsoft.com/office/powerpoint/2010/main" val="32698891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35280" y="1478280"/>
            <a:ext cx="1146048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Κατά την πρίση πριστών κάθετα προς τις ίνες τους ο χειριστής στέκεται μπροστά από την πριονοκορδέλα, έτσι ώστε το πριονοέλασμα να βρίσκεται στο κέντρο του σώματός του. Επάνω στο πριστοτεμάχιο σημαδεύεται η γραμμή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πριονισμού</a:t>
            </a:r>
            <a:r>
              <a:rPr kumimoji="0" lang="el-GR" sz="2000" i="0" u="none" strike="noStrike" cap="none" normalizeH="0" baseline="0" dirty="0" smtClean="0">
                <a:ln>
                  <a:noFill/>
                </a:ln>
                <a:solidFill>
                  <a:schemeClr val="tx1"/>
                </a:solidFill>
                <a:effectLst/>
                <a:ea typeface="Times New Roman" pitchFamily="18" charset="0"/>
                <a:cs typeface="Arial" pitchFamily="34" charset="0"/>
              </a:rPr>
              <a:t> και ο χειριστής με τα δυο του χέρια το συγκρατεί σε κάποια απόσταση από το πριονοέλασμα, και χωρίς να τα μετακινήσει περνά το ξύλο από το πριονοέλασμα. </a:t>
            </a:r>
            <a:endParaRPr kumimoji="0" lang="el-GR" sz="20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Ταινιοπρίονο επιπλοποιείου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2687260" y="805934"/>
            <a:ext cx="6849567"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Πρίση κάθετα προς τις ίνες του ξύλου - </a:t>
            </a:r>
            <a:r>
              <a:rPr lang="el-GR" sz="2400" i="1" dirty="0" err="1" smtClean="0">
                <a:ea typeface="Times New Roman" pitchFamily="18" charset="0"/>
                <a:cs typeface="Arial" pitchFamily="34" charset="0"/>
              </a:rPr>
              <a:t>ξεμάκρισμα</a:t>
            </a:r>
            <a:endParaRPr lang="el-GR" sz="2000" i="1" dirty="0" smtClean="0">
              <a:cs typeface="Arial" pitchFamily="34" charset="0"/>
            </a:endParaRPr>
          </a:p>
        </p:txBody>
      </p:sp>
      <p:pic>
        <p:nvPicPr>
          <p:cNvPr id="32770" name="Picture 2" descr="MVC-005F"/>
          <p:cNvPicPr>
            <a:picLocks noChangeAspect="1" noChangeArrowheads="1"/>
          </p:cNvPicPr>
          <p:nvPr/>
        </p:nvPicPr>
        <p:blipFill>
          <a:blip r:embed="rId3" cstate="print"/>
          <a:srcRect/>
          <a:stretch>
            <a:fillRect/>
          </a:stretch>
        </p:blipFill>
        <p:spPr bwMode="auto">
          <a:xfrm>
            <a:off x="1158240" y="3017520"/>
            <a:ext cx="3710000" cy="2793365"/>
          </a:xfrm>
          <a:prstGeom prst="rect">
            <a:avLst/>
          </a:prstGeom>
          <a:noFill/>
          <a:ln w="9525">
            <a:noFill/>
            <a:miter lim="800000"/>
            <a:headEnd/>
            <a:tailEnd/>
          </a:ln>
        </p:spPr>
      </p:pic>
      <p:pic>
        <p:nvPicPr>
          <p:cNvPr id="32771" name="Picture 3" descr="MVC-006F"/>
          <p:cNvPicPr>
            <a:picLocks noChangeAspect="1" noChangeArrowheads="1"/>
          </p:cNvPicPr>
          <p:nvPr/>
        </p:nvPicPr>
        <p:blipFill>
          <a:blip r:embed="rId4" cstate="print"/>
          <a:srcRect/>
          <a:stretch>
            <a:fillRect/>
          </a:stretch>
        </p:blipFill>
        <p:spPr bwMode="auto">
          <a:xfrm>
            <a:off x="6355080" y="3002280"/>
            <a:ext cx="3704096" cy="2788920"/>
          </a:xfrm>
          <a:prstGeom prst="rect">
            <a:avLst/>
          </a:prstGeom>
          <a:noFill/>
          <a:ln w="9525">
            <a:noFill/>
            <a:miter lim="800000"/>
            <a:headEnd/>
            <a:tailEnd/>
          </a:ln>
        </p:spPr>
      </p:pic>
      <p:sp>
        <p:nvSpPr>
          <p:cNvPr id="8" name="7 - Ορθογώνιο"/>
          <p:cNvSpPr/>
          <p:nvPr/>
        </p:nvSpPr>
        <p:spPr>
          <a:xfrm>
            <a:off x="381000" y="6150114"/>
            <a:ext cx="10652760" cy="707886"/>
          </a:xfrm>
          <a:prstGeom prst="rect">
            <a:avLst/>
          </a:prstGeom>
        </p:spPr>
        <p:txBody>
          <a:bodyPr wrap="square">
            <a:spAutoFit/>
          </a:bodyPr>
          <a:lstStyle/>
          <a:p>
            <a:pPr algn="ctr"/>
            <a:r>
              <a:rPr lang="el-GR" sz="2000" dirty="0" err="1" smtClean="0"/>
              <a:t>Ξεμάκρισμα</a:t>
            </a:r>
            <a:r>
              <a:rPr lang="el-GR" sz="2000" dirty="0" smtClean="0"/>
              <a:t> </a:t>
            </a:r>
            <a:r>
              <a:rPr lang="el-GR" sz="2000" dirty="0" err="1" smtClean="0"/>
              <a:t>πριστοτεμαχίου</a:t>
            </a:r>
            <a:r>
              <a:rPr lang="el-GR" sz="2000" dirty="0" smtClean="0"/>
              <a:t> με την πλατιά (Α) και τη στενή (Β) επιφάνεια να εφαρμόζει στην τράπεζα εργασίας</a:t>
            </a:r>
            <a:endParaRPr lang="el-GR" sz="2000" dirty="0"/>
          </a:p>
        </p:txBody>
      </p:sp>
      <p:sp>
        <p:nvSpPr>
          <p:cNvPr id="10" name="9 - Ορθογώνιο"/>
          <p:cNvSpPr/>
          <p:nvPr/>
        </p:nvSpPr>
        <p:spPr>
          <a:xfrm>
            <a:off x="1058987" y="5767983"/>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1" name="10 - Ορθογώνιο"/>
          <p:cNvSpPr/>
          <p:nvPr/>
        </p:nvSpPr>
        <p:spPr>
          <a:xfrm>
            <a:off x="6362507" y="5798463"/>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2" name="11 - TextBox"/>
          <p:cNvSpPr txBox="1"/>
          <p:nvPr/>
        </p:nvSpPr>
        <p:spPr>
          <a:xfrm flipH="1">
            <a:off x="4876800" y="3668288"/>
            <a:ext cx="518159" cy="369332"/>
          </a:xfrm>
          <a:prstGeom prst="rect">
            <a:avLst/>
          </a:prstGeom>
          <a:noFill/>
        </p:spPr>
        <p:txBody>
          <a:bodyPr wrap="square" rtlCol="0">
            <a:spAutoFit/>
          </a:bodyPr>
          <a:lstStyle/>
          <a:p>
            <a:pPr algn="ctr"/>
            <a:r>
              <a:rPr lang="el-GR" b="1" dirty="0" smtClean="0"/>
              <a:t>Α</a:t>
            </a:r>
            <a:endParaRPr lang="el-GR" b="1" dirty="0"/>
          </a:p>
        </p:txBody>
      </p:sp>
      <p:sp>
        <p:nvSpPr>
          <p:cNvPr id="13" name="12 - TextBox"/>
          <p:cNvSpPr txBox="1"/>
          <p:nvPr/>
        </p:nvSpPr>
        <p:spPr>
          <a:xfrm flipH="1">
            <a:off x="5821680" y="3668288"/>
            <a:ext cx="518159" cy="369332"/>
          </a:xfrm>
          <a:prstGeom prst="rect">
            <a:avLst/>
          </a:prstGeom>
          <a:noFill/>
        </p:spPr>
        <p:txBody>
          <a:bodyPr wrap="square" rtlCol="0">
            <a:spAutoFit/>
          </a:bodyPr>
          <a:lstStyle/>
          <a:p>
            <a:pPr algn="ctr"/>
            <a:r>
              <a:rPr lang="el-GR" b="1" dirty="0" smtClean="0"/>
              <a:t>Β</a:t>
            </a:r>
            <a:endParaRPr lang="el-GR"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Ταινιοπρίονο επιπλοποιείου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4409380" y="821174"/>
            <a:ext cx="376872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Καμπύλη πρίση - ξεγύρισμα</a:t>
            </a:r>
            <a:endParaRPr lang="el-GR" sz="2000" i="1" dirty="0" smtClean="0">
              <a:cs typeface="Arial" pitchFamily="34" charset="0"/>
            </a:endParaRPr>
          </a:p>
        </p:txBody>
      </p:sp>
      <p:sp>
        <p:nvSpPr>
          <p:cNvPr id="34817" name="Rectangle 1"/>
          <p:cNvSpPr>
            <a:spLocks noChangeArrowheads="1"/>
          </p:cNvSpPr>
          <p:nvPr/>
        </p:nvSpPr>
        <p:spPr bwMode="auto">
          <a:xfrm>
            <a:off x="714688" y="1458945"/>
            <a:ext cx="1075944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Για τη δημιουργία καμπύλων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πρίσεων</a:t>
            </a:r>
            <a:r>
              <a:rPr kumimoji="0" lang="el-GR" sz="2000" i="0" u="none" strike="noStrike" cap="none" normalizeH="0" baseline="0" dirty="0" smtClean="0">
                <a:ln>
                  <a:noFill/>
                </a:ln>
                <a:solidFill>
                  <a:schemeClr val="tx1"/>
                </a:solidFill>
                <a:effectLst/>
                <a:ea typeface="Times New Roman" pitchFamily="18" charset="0"/>
                <a:cs typeface="Arial" pitchFamily="34" charset="0"/>
              </a:rPr>
              <a:t> (ξεγυρίσματα), δε χρησιμοποιούμε τον παράλληλο οδηγό, αλλά εργαζόμαστε με ελεύθερο χέρι (Α). Ο παράλληλος οδηγός απομακρύνεται και σημαδεύεται η γραμμή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πριονισμού</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endParaRPr kumimoji="0" lang="el-GR" sz="2000" i="0" u="none" strike="noStrike" cap="none" normalizeH="0" baseline="0" dirty="0" smtClean="0">
              <a:ln>
                <a:noFill/>
              </a:ln>
              <a:solidFill>
                <a:schemeClr val="tx1"/>
              </a:solidFill>
              <a:effectLst/>
              <a:cs typeface="Arial" pitchFamily="34" charset="0"/>
            </a:endParaRPr>
          </a:p>
        </p:txBody>
      </p:sp>
      <p:pic>
        <p:nvPicPr>
          <p:cNvPr id="34818" name="Picture 2" descr="MVC-007F"/>
          <p:cNvPicPr>
            <a:picLocks noChangeAspect="1" noChangeArrowheads="1"/>
          </p:cNvPicPr>
          <p:nvPr/>
        </p:nvPicPr>
        <p:blipFill>
          <a:blip r:embed="rId3" cstate="print"/>
          <a:srcRect/>
          <a:stretch>
            <a:fillRect/>
          </a:stretch>
        </p:blipFill>
        <p:spPr bwMode="auto">
          <a:xfrm>
            <a:off x="1021080" y="2800780"/>
            <a:ext cx="3688080" cy="2756614"/>
          </a:xfrm>
          <a:prstGeom prst="rect">
            <a:avLst/>
          </a:prstGeom>
          <a:noFill/>
          <a:ln w="9525">
            <a:noFill/>
            <a:miter lim="800000"/>
            <a:headEnd/>
            <a:tailEnd/>
          </a:ln>
        </p:spPr>
      </p:pic>
      <p:pic>
        <p:nvPicPr>
          <p:cNvPr id="34819" name="Picture 3" descr="MVC-008F"/>
          <p:cNvPicPr>
            <a:picLocks noChangeAspect="1" noChangeArrowheads="1"/>
          </p:cNvPicPr>
          <p:nvPr/>
        </p:nvPicPr>
        <p:blipFill>
          <a:blip r:embed="rId4" cstate="print"/>
          <a:srcRect/>
          <a:stretch>
            <a:fillRect/>
          </a:stretch>
        </p:blipFill>
        <p:spPr bwMode="auto">
          <a:xfrm>
            <a:off x="5547678" y="3350578"/>
            <a:ext cx="2110894" cy="1571942"/>
          </a:xfrm>
          <a:prstGeom prst="rect">
            <a:avLst/>
          </a:prstGeom>
          <a:noFill/>
          <a:ln w="9525">
            <a:noFill/>
            <a:miter lim="800000"/>
            <a:headEnd/>
            <a:tailEnd/>
          </a:ln>
        </p:spPr>
      </p:pic>
      <p:pic>
        <p:nvPicPr>
          <p:cNvPr id="34820" name="Picture 4" descr="MVC-009F"/>
          <p:cNvPicPr>
            <a:picLocks noChangeAspect="1" noChangeArrowheads="1"/>
          </p:cNvPicPr>
          <p:nvPr/>
        </p:nvPicPr>
        <p:blipFill>
          <a:blip r:embed="rId5" cstate="print"/>
          <a:srcRect/>
          <a:stretch>
            <a:fillRect/>
          </a:stretch>
        </p:blipFill>
        <p:spPr bwMode="auto">
          <a:xfrm>
            <a:off x="7757159" y="2758440"/>
            <a:ext cx="3665141" cy="2773680"/>
          </a:xfrm>
          <a:prstGeom prst="rect">
            <a:avLst/>
          </a:prstGeom>
          <a:noFill/>
          <a:ln w="9525">
            <a:noFill/>
            <a:miter lim="800000"/>
            <a:headEnd/>
            <a:tailEnd/>
          </a:ln>
        </p:spPr>
      </p:pic>
      <p:sp>
        <p:nvSpPr>
          <p:cNvPr id="9" name="8 - Ορθογώνιο"/>
          <p:cNvSpPr/>
          <p:nvPr/>
        </p:nvSpPr>
        <p:spPr>
          <a:xfrm>
            <a:off x="5715000" y="5894755"/>
            <a:ext cx="6096000" cy="707886"/>
          </a:xfrm>
          <a:prstGeom prst="rect">
            <a:avLst/>
          </a:prstGeom>
        </p:spPr>
        <p:txBody>
          <a:bodyPr>
            <a:spAutoFit/>
          </a:bodyPr>
          <a:lstStyle/>
          <a:p>
            <a:pPr algn="ctr"/>
            <a:r>
              <a:rPr lang="el-GR" sz="2000" dirty="0" smtClean="0"/>
              <a:t>Ξεγύρισμα ξύλου στο οποίο έχουν δημιουργηθεί βοηθητικές εγκοπές</a:t>
            </a:r>
            <a:endParaRPr lang="el-GR" sz="2000" dirty="0"/>
          </a:p>
        </p:txBody>
      </p:sp>
      <p:sp>
        <p:nvSpPr>
          <p:cNvPr id="10" name="9 - Ορθογώνιο"/>
          <p:cNvSpPr/>
          <p:nvPr/>
        </p:nvSpPr>
        <p:spPr>
          <a:xfrm>
            <a:off x="1406629" y="6013490"/>
            <a:ext cx="2788920" cy="400110"/>
          </a:xfrm>
          <a:prstGeom prst="rect">
            <a:avLst/>
          </a:prstGeom>
        </p:spPr>
        <p:txBody>
          <a:bodyPr wrap="square">
            <a:spAutoFit/>
          </a:bodyPr>
          <a:lstStyle/>
          <a:p>
            <a:pPr algn="ctr"/>
            <a:r>
              <a:rPr lang="el-GR" sz="2000" dirty="0" smtClean="0"/>
              <a:t>Ξεγύρισμα ξύλου</a:t>
            </a:r>
            <a:endParaRPr lang="el-GR" sz="2000" dirty="0"/>
          </a:p>
        </p:txBody>
      </p:sp>
      <p:sp>
        <p:nvSpPr>
          <p:cNvPr id="11" name="10 - Ορθογώνιο"/>
          <p:cNvSpPr/>
          <p:nvPr/>
        </p:nvSpPr>
        <p:spPr>
          <a:xfrm>
            <a:off x="921827" y="5539383"/>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2" name="11 - TextBox"/>
          <p:cNvSpPr txBox="1"/>
          <p:nvPr/>
        </p:nvSpPr>
        <p:spPr>
          <a:xfrm flipH="1">
            <a:off x="2531621" y="2462745"/>
            <a:ext cx="518159" cy="369332"/>
          </a:xfrm>
          <a:prstGeom prst="rect">
            <a:avLst/>
          </a:prstGeom>
          <a:noFill/>
        </p:spPr>
        <p:txBody>
          <a:bodyPr wrap="square" rtlCol="0">
            <a:spAutoFit/>
          </a:bodyPr>
          <a:lstStyle/>
          <a:p>
            <a:pPr algn="ctr"/>
            <a:r>
              <a:rPr lang="el-GR" b="1" dirty="0" smtClean="0"/>
              <a:t>Α</a:t>
            </a:r>
            <a:endParaRPr lang="el-GR" b="1" dirty="0"/>
          </a:p>
        </p:txBody>
      </p:sp>
      <p:sp>
        <p:nvSpPr>
          <p:cNvPr id="13" name="12 - TextBox"/>
          <p:cNvSpPr txBox="1"/>
          <p:nvPr/>
        </p:nvSpPr>
        <p:spPr>
          <a:xfrm flipH="1">
            <a:off x="9376559" y="2360815"/>
            <a:ext cx="518159" cy="369332"/>
          </a:xfrm>
          <a:prstGeom prst="rect">
            <a:avLst/>
          </a:prstGeom>
          <a:noFill/>
        </p:spPr>
        <p:txBody>
          <a:bodyPr wrap="square" rtlCol="0">
            <a:spAutoFit/>
          </a:bodyPr>
          <a:lstStyle/>
          <a:p>
            <a:pPr algn="ctr"/>
            <a:r>
              <a:rPr lang="el-GR" b="1" dirty="0" smtClean="0"/>
              <a:t>Β</a:t>
            </a:r>
            <a:endParaRPr lang="el-GR" b="1" dirty="0"/>
          </a:p>
        </p:txBody>
      </p:sp>
      <p:sp>
        <p:nvSpPr>
          <p:cNvPr id="14" name="13 - Ορθογώνιο"/>
          <p:cNvSpPr/>
          <p:nvPr/>
        </p:nvSpPr>
        <p:spPr>
          <a:xfrm>
            <a:off x="5844347" y="5036463"/>
            <a:ext cx="1900777" cy="307777"/>
          </a:xfrm>
          <a:prstGeom prst="rect">
            <a:avLst/>
          </a:prstGeom>
        </p:spPr>
        <p:txBody>
          <a:bodyPr wrap="none">
            <a:spAutoFit/>
          </a:bodyPr>
          <a:lstStyle/>
          <a:p>
            <a:pPr algn="r"/>
            <a:r>
              <a:rPr lang="el-GR" sz="1400" dirty="0" smtClean="0"/>
              <a:t>ΠΗΓΗ: Καραστεργίου Σ.</a:t>
            </a:r>
            <a:endParaRPr lang="el-GR"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Ταινιοπρίονο επιπλοποιείου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2748220" y="821174"/>
            <a:ext cx="6925101"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Καμπύλη πρίση – δημιουργία κυκλικών επιφανειών</a:t>
            </a:r>
            <a:endParaRPr lang="el-GR" sz="2000" i="1" dirty="0" smtClean="0">
              <a:cs typeface="Arial" pitchFamily="34" charset="0"/>
            </a:endParaRPr>
          </a:p>
        </p:txBody>
      </p:sp>
      <p:sp>
        <p:nvSpPr>
          <p:cNvPr id="5" name="4 - Ορθογώνιο"/>
          <p:cNvSpPr/>
          <p:nvPr/>
        </p:nvSpPr>
        <p:spPr>
          <a:xfrm>
            <a:off x="381000" y="1967359"/>
            <a:ext cx="5471160" cy="1938992"/>
          </a:xfrm>
          <a:prstGeom prst="rect">
            <a:avLst/>
          </a:prstGeom>
        </p:spPr>
        <p:txBody>
          <a:bodyPr wrap="square">
            <a:spAutoFit/>
          </a:bodyPr>
          <a:lstStyle/>
          <a:p>
            <a:pPr algn="just"/>
            <a:r>
              <a:rPr lang="el-GR" sz="2000" dirty="0" smtClean="0"/>
              <a:t>Για την κατασκευή ορισμένων μορφών με ακρίβεια σε σύντομο χρονικό διάστημα και με ασφάλεια, έχουν επινοηθεί ιδιοσκευές, οι οποίες κατασκευάζονται από τους ίδιους τους τεχνίτες. Μια τέτοια ιδιοσκευή χρησιμοποιείται για τη δημιουργία κυκλικών επιφανειών. </a:t>
            </a:r>
            <a:endParaRPr lang="el-GR" sz="2000" dirty="0"/>
          </a:p>
        </p:txBody>
      </p:sp>
      <p:pic>
        <p:nvPicPr>
          <p:cNvPr id="38914" name="Picture 2" descr="MVC-014F"/>
          <p:cNvPicPr>
            <a:picLocks noChangeAspect="1" noChangeArrowheads="1"/>
          </p:cNvPicPr>
          <p:nvPr/>
        </p:nvPicPr>
        <p:blipFill>
          <a:blip r:embed="rId3" cstate="print"/>
          <a:srcRect/>
          <a:stretch>
            <a:fillRect/>
          </a:stretch>
        </p:blipFill>
        <p:spPr bwMode="auto">
          <a:xfrm>
            <a:off x="6949439" y="1859280"/>
            <a:ext cx="4410109" cy="3330174"/>
          </a:xfrm>
          <a:prstGeom prst="rect">
            <a:avLst/>
          </a:prstGeom>
          <a:noFill/>
          <a:ln w="9525">
            <a:noFill/>
            <a:miter lim="800000"/>
            <a:headEnd/>
            <a:tailEnd/>
          </a:ln>
        </p:spPr>
      </p:pic>
      <p:sp>
        <p:nvSpPr>
          <p:cNvPr id="7" name="6 - Ορθογώνιο"/>
          <p:cNvSpPr/>
          <p:nvPr/>
        </p:nvSpPr>
        <p:spPr>
          <a:xfrm>
            <a:off x="6649855" y="5499854"/>
            <a:ext cx="5128199" cy="400110"/>
          </a:xfrm>
          <a:prstGeom prst="rect">
            <a:avLst/>
          </a:prstGeom>
        </p:spPr>
        <p:txBody>
          <a:bodyPr wrap="none">
            <a:spAutoFit/>
          </a:bodyPr>
          <a:lstStyle/>
          <a:p>
            <a:r>
              <a:rPr lang="el-GR" sz="2000" dirty="0" smtClean="0"/>
              <a:t>Δημιουργία κυκλικής επιφάνειας με ιδιοσκευή</a:t>
            </a:r>
            <a:endParaRPr lang="el-GR" sz="2000" dirty="0"/>
          </a:p>
        </p:txBody>
      </p:sp>
      <p:sp>
        <p:nvSpPr>
          <p:cNvPr id="8" name="7 - Ορθογώνιο"/>
          <p:cNvSpPr/>
          <p:nvPr/>
        </p:nvSpPr>
        <p:spPr>
          <a:xfrm>
            <a:off x="6925002" y="5190842"/>
            <a:ext cx="1900777" cy="307777"/>
          </a:xfrm>
          <a:prstGeom prst="rect">
            <a:avLst/>
          </a:prstGeom>
        </p:spPr>
        <p:txBody>
          <a:bodyPr wrap="none">
            <a:spAutoFit/>
          </a:bodyPr>
          <a:lstStyle/>
          <a:p>
            <a:pPr algn="r"/>
            <a:r>
              <a:rPr lang="el-GR" sz="1400" dirty="0" smtClean="0"/>
              <a:t>ΠΗΓΗ: Καραστεργίου Σ.</a:t>
            </a:r>
            <a:endParaRPr lang="el-GR"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Ταινιοπρίονο επιπλοποιείου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4028380" y="836414"/>
            <a:ext cx="4535409"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Κατασκευή σύνθετων καμπύλων</a:t>
            </a:r>
            <a:endParaRPr lang="el-GR" sz="2000" i="1" dirty="0" smtClean="0">
              <a:cs typeface="Arial" pitchFamily="34" charset="0"/>
            </a:endParaRPr>
          </a:p>
        </p:txBody>
      </p:sp>
      <p:sp>
        <p:nvSpPr>
          <p:cNvPr id="5" name="Rectangle 1"/>
          <p:cNvSpPr>
            <a:spLocks noChangeArrowheads="1"/>
          </p:cNvSpPr>
          <p:nvPr/>
        </p:nvSpPr>
        <p:spPr bwMode="auto">
          <a:xfrm>
            <a:off x="531807" y="1597698"/>
            <a:ext cx="1115568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Για την κατασκευή σύνθετων καμπύλων στοιχείων, απαιτείται ο σχεδιασμός επάνω στο πριστοτεμάχιο του σχήματος των καμπύλων γραμμών και στις τέσσερις πλευρές του. Στερεώνονται τα αποκόμματα στη θέση τους μετά από κάθε τομή (Α) και μετά από δύο τομές θα προκύψει το σύνθετο καμπύλο στοιχείο (Β).</a:t>
            </a:r>
            <a:endParaRPr kumimoji="0" lang="el-GR" sz="3200" i="0" u="none" strike="noStrike" cap="none" normalizeH="0" baseline="0" dirty="0" smtClean="0">
              <a:ln>
                <a:noFill/>
              </a:ln>
              <a:solidFill>
                <a:schemeClr val="tx1"/>
              </a:solidFill>
              <a:effectLst/>
              <a:cs typeface="Arial" pitchFamily="34" charset="0"/>
            </a:endParaRPr>
          </a:p>
        </p:txBody>
      </p:sp>
      <p:pic>
        <p:nvPicPr>
          <p:cNvPr id="33793" name="Picture 1" descr="skitso 5"/>
          <p:cNvPicPr>
            <a:picLocks noChangeAspect="1" noChangeArrowheads="1"/>
          </p:cNvPicPr>
          <p:nvPr/>
        </p:nvPicPr>
        <p:blipFill>
          <a:blip r:embed="rId3" cstate="print"/>
          <a:srcRect/>
          <a:stretch>
            <a:fillRect/>
          </a:stretch>
        </p:blipFill>
        <p:spPr bwMode="auto">
          <a:xfrm>
            <a:off x="1447800" y="3200400"/>
            <a:ext cx="3520440" cy="2820813"/>
          </a:xfrm>
          <a:prstGeom prst="rect">
            <a:avLst/>
          </a:prstGeom>
          <a:noFill/>
          <a:ln w="9525">
            <a:solidFill>
              <a:schemeClr val="tx1"/>
            </a:solidFill>
            <a:miter lim="800000"/>
            <a:headEnd/>
            <a:tailEnd/>
          </a:ln>
        </p:spPr>
      </p:pic>
      <p:sp>
        <p:nvSpPr>
          <p:cNvPr id="8" name="7 - Ορθογώνιο"/>
          <p:cNvSpPr/>
          <p:nvPr/>
        </p:nvSpPr>
        <p:spPr>
          <a:xfrm>
            <a:off x="1455227" y="6027063"/>
            <a:ext cx="1900777" cy="307777"/>
          </a:xfrm>
          <a:prstGeom prst="rect">
            <a:avLst/>
          </a:prstGeom>
        </p:spPr>
        <p:txBody>
          <a:bodyPr wrap="none">
            <a:spAutoFit/>
          </a:bodyPr>
          <a:lstStyle/>
          <a:p>
            <a:pPr algn="r"/>
            <a:r>
              <a:rPr lang="el-GR" sz="1400" dirty="0" smtClean="0"/>
              <a:t>ΠΗΓΗ: Καραστεργίου Σ.</a:t>
            </a:r>
            <a:endParaRPr lang="el-GR" sz="1400" dirty="0"/>
          </a:p>
        </p:txBody>
      </p:sp>
      <p:pic>
        <p:nvPicPr>
          <p:cNvPr id="33798" name="Picture 6" descr="Αποτέλεσμα εικόνας για wooden leg cabriolet"/>
          <p:cNvPicPr>
            <a:picLocks noChangeAspect="1" noChangeArrowheads="1"/>
          </p:cNvPicPr>
          <p:nvPr/>
        </p:nvPicPr>
        <p:blipFill>
          <a:blip r:embed="rId4" cstate="print"/>
          <a:srcRect l="15293" t="24107" r="6947" b="16587"/>
          <a:stretch>
            <a:fillRect/>
          </a:stretch>
        </p:blipFill>
        <p:spPr bwMode="auto">
          <a:xfrm>
            <a:off x="7132319" y="3169920"/>
            <a:ext cx="4555883" cy="2606040"/>
          </a:xfrm>
          <a:prstGeom prst="rect">
            <a:avLst/>
          </a:prstGeom>
          <a:noFill/>
        </p:spPr>
      </p:pic>
      <p:sp>
        <p:nvSpPr>
          <p:cNvPr id="14" name="13 - Ορθογώνιο"/>
          <p:cNvSpPr/>
          <p:nvPr/>
        </p:nvSpPr>
        <p:spPr>
          <a:xfrm>
            <a:off x="7096112" y="5788223"/>
            <a:ext cx="2423099" cy="307777"/>
          </a:xfrm>
          <a:prstGeom prst="rect">
            <a:avLst/>
          </a:prstGeom>
        </p:spPr>
        <p:txBody>
          <a:bodyPr wrap="none">
            <a:spAutoFit/>
          </a:bodyPr>
          <a:lstStyle/>
          <a:p>
            <a:r>
              <a:rPr lang="el-GR" sz="1400" dirty="0" smtClean="0"/>
              <a:t>ΠΗΓΗ: </a:t>
            </a:r>
            <a:r>
              <a:rPr lang="en-US" sz="1400" dirty="0" smtClean="0"/>
              <a:t>http://lumberjocks.com</a:t>
            </a:r>
            <a:endParaRPr lang="el-GR" sz="1400" dirty="0"/>
          </a:p>
        </p:txBody>
      </p:sp>
      <p:sp>
        <p:nvSpPr>
          <p:cNvPr id="15" name="14 - Ορθογώνιο"/>
          <p:cNvSpPr/>
          <p:nvPr/>
        </p:nvSpPr>
        <p:spPr>
          <a:xfrm>
            <a:off x="7071360" y="6150114"/>
            <a:ext cx="4763752" cy="707886"/>
          </a:xfrm>
          <a:prstGeom prst="rect">
            <a:avLst/>
          </a:prstGeom>
        </p:spPr>
        <p:txBody>
          <a:bodyPr wrap="square">
            <a:spAutoFit/>
          </a:bodyPr>
          <a:lstStyle/>
          <a:p>
            <a:pPr algn="ctr"/>
            <a:r>
              <a:rPr lang="el-GR" sz="2000" dirty="0" smtClean="0"/>
              <a:t>Σύνθετα καμπύλα στοιχεία – πόδια τύπου </a:t>
            </a:r>
            <a:r>
              <a:rPr lang="en-GB" sz="2000" dirty="0" smtClean="0"/>
              <a:t>“</a:t>
            </a:r>
            <a:r>
              <a:rPr lang="el-GR" sz="2000" dirty="0" smtClean="0"/>
              <a:t>καμπριολέ</a:t>
            </a:r>
            <a:r>
              <a:rPr lang="en-GB" sz="2000" dirty="0" smtClean="0"/>
              <a:t>”</a:t>
            </a:r>
            <a:endParaRPr lang="el-GR" sz="2000" dirty="0"/>
          </a:p>
        </p:txBody>
      </p:sp>
      <p:sp>
        <p:nvSpPr>
          <p:cNvPr id="16" name="15 - Ορθογώνιο"/>
          <p:cNvSpPr/>
          <p:nvPr/>
        </p:nvSpPr>
        <p:spPr>
          <a:xfrm>
            <a:off x="814446" y="6261854"/>
            <a:ext cx="4946274" cy="400110"/>
          </a:xfrm>
          <a:prstGeom prst="rect">
            <a:avLst/>
          </a:prstGeom>
        </p:spPr>
        <p:txBody>
          <a:bodyPr wrap="square">
            <a:spAutoFit/>
          </a:bodyPr>
          <a:lstStyle/>
          <a:p>
            <a:pPr algn="ctr"/>
            <a:r>
              <a:rPr lang="el-GR" sz="2000" dirty="0" smtClean="0"/>
              <a:t>Δημιουργία σύνθετου καμπύλου στοιχείου</a:t>
            </a:r>
            <a:endParaRPr lang="el-GR" sz="2000" dirty="0"/>
          </a:p>
        </p:txBody>
      </p:sp>
      <p:sp>
        <p:nvSpPr>
          <p:cNvPr id="17" name="16 - TextBox"/>
          <p:cNvSpPr txBox="1"/>
          <p:nvPr/>
        </p:nvSpPr>
        <p:spPr>
          <a:xfrm flipH="1">
            <a:off x="4998720" y="3393968"/>
            <a:ext cx="518159" cy="369332"/>
          </a:xfrm>
          <a:prstGeom prst="rect">
            <a:avLst/>
          </a:prstGeom>
          <a:noFill/>
        </p:spPr>
        <p:txBody>
          <a:bodyPr wrap="square" rtlCol="0">
            <a:spAutoFit/>
          </a:bodyPr>
          <a:lstStyle/>
          <a:p>
            <a:pPr algn="ctr"/>
            <a:r>
              <a:rPr lang="el-GR" b="1" dirty="0" smtClean="0"/>
              <a:t>Α</a:t>
            </a:r>
            <a:endParaRPr lang="el-GR" b="1" dirty="0"/>
          </a:p>
        </p:txBody>
      </p:sp>
      <p:sp>
        <p:nvSpPr>
          <p:cNvPr id="18" name="17 - TextBox"/>
          <p:cNvSpPr txBox="1"/>
          <p:nvPr/>
        </p:nvSpPr>
        <p:spPr>
          <a:xfrm flipH="1">
            <a:off x="6598920" y="3363488"/>
            <a:ext cx="518159" cy="369332"/>
          </a:xfrm>
          <a:prstGeom prst="rect">
            <a:avLst/>
          </a:prstGeom>
          <a:noFill/>
        </p:spPr>
        <p:txBody>
          <a:bodyPr wrap="square" rtlCol="0">
            <a:spAutoFit/>
          </a:bodyPr>
          <a:lstStyle/>
          <a:p>
            <a:pPr algn="ctr"/>
            <a:r>
              <a:rPr lang="el-GR" b="1" dirty="0" smtClean="0"/>
              <a:t>Β</a:t>
            </a:r>
            <a:endParaRPr lang="el-GR"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Ταινιοπρίονο επιπλοποιείου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4119820" y="851654"/>
            <a:ext cx="4363246"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Κεκλιμένη πρίση – </a:t>
            </a:r>
            <a:r>
              <a:rPr lang="el-GR" sz="2400" i="1" dirty="0" err="1" smtClean="0">
                <a:ea typeface="Times New Roman" pitchFamily="18" charset="0"/>
                <a:cs typeface="Arial" pitchFamily="34" charset="0"/>
              </a:rPr>
              <a:t>φαλτσοκοπή</a:t>
            </a:r>
            <a:endParaRPr lang="el-GR" sz="2000" i="1" dirty="0" smtClean="0">
              <a:cs typeface="Arial" pitchFamily="34" charset="0"/>
            </a:endParaRPr>
          </a:p>
        </p:txBody>
      </p:sp>
      <p:sp>
        <p:nvSpPr>
          <p:cNvPr id="6" name="5 - Ορθογώνιο"/>
          <p:cNvSpPr/>
          <p:nvPr/>
        </p:nvSpPr>
        <p:spPr>
          <a:xfrm>
            <a:off x="243840" y="1583680"/>
            <a:ext cx="7879080" cy="707886"/>
          </a:xfrm>
          <a:prstGeom prst="rect">
            <a:avLst/>
          </a:prstGeom>
        </p:spPr>
        <p:txBody>
          <a:bodyPr wrap="square">
            <a:spAutoFit/>
          </a:bodyPr>
          <a:lstStyle/>
          <a:p>
            <a:pPr algn="just"/>
            <a:r>
              <a:rPr lang="el-GR" sz="2000" dirty="0" smtClean="0"/>
              <a:t>Για τη δημιουργία κεκλιμένων </a:t>
            </a:r>
            <a:r>
              <a:rPr lang="el-GR" sz="2000" dirty="0" err="1" smtClean="0"/>
              <a:t>πρίσεων</a:t>
            </a:r>
            <a:r>
              <a:rPr lang="el-GR" sz="2000" dirty="0" smtClean="0"/>
              <a:t> (Α) με ταινιοπρίονο, απαιτείται η ρύθμιση της τράπεζας εργασίας σε κεκλιμένη θέση (Β). </a:t>
            </a:r>
            <a:endParaRPr lang="el-GR" sz="2000" dirty="0"/>
          </a:p>
        </p:txBody>
      </p:sp>
      <p:pic>
        <p:nvPicPr>
          <p:cNvPr id="36866" name="Picture 2" descr="MVC-010F2"/>
          <p:cNvPicPr>
            <a:picLocks noChangeAspect="1" noChangeArrowheads="1"/>
          </p:cNvPicPr>
          <p:nvPr/>
        </p:nvPicPr>
        <p:blipFill>
          <a:blip r:embed="rId3" cstate="print"/>
          <a:srcRect/>
          <a:stretch>
            <a:fillRect/>
          </a:stretch>
        </p:blipFill>
        <p:spPr bwMode="auto">
          <a:xfrm>
            <a:off x="8412480" y="1813559"/>
            <a:ext cx="3124200" cy="4165599"/>
          </a:xfrm>
          <a:prstGeom prst="rect">
            <a:avLst/>
          </a:prstGeom>
          <a:noFill/>
          <a:ln w="9525">
            <a:noFill/>
            <a:miter lim="800000"/>
            <a:headEnd/>
            <a:tailEnd/>
          </a:ln>
        </p:spPr>
      </p:pic>
      <p:pic>
        <p:nvPicPr>
          <p:cNvPr id="36867" name="Picture 3" descr="MVC-011F"/>
          <p:cNvPicPr>
            <a:picLocks noChangeAspect="1" noChangeArrowheads="1"/>
          </p:cNvPicPr>
          <p:nvPr/>
        </p:nvPicPr>
        <p:blipFill>
          <a:blip r:embed="rId4" cstate="print"/>
          <a:srcRect/>
          <a:stretch>
            <a:fillRect/>
          </a:stretch>
        </p:blipFill>
        <p:spPr bwMode="auto">
          <a:xfrm>
            <a:off x="1600200" y="2644668"/>
            <a:ext cx="4084320" cy="3057802"/>
          </a:xfrm>
          <a:prstGeom prst="rect">
            <a:avLst/>
          </a:prstGeom>
          <a:noFill/>
          <a:ln w="9525">
            <a:noFill/>
            <a:miter lim="800000"/>
            <a:headEnd/>
            <a:tailEnd/>
          </a:ln>
        </p:spPr>
      </p:pic>
      <p:sp>
        <p:nvSpPr>
          <p:cNvPr id="9" name="8 - Ορθογώνιο"/>
          <p:cNvSpPr/>
          <p:nvPr/>
        </p:nvSpPr>
        <p:spPr>
          <a:xfrm>
            <a:off x="8351519" y="6139934"/>
            <a:ext cx="3811911" cy="707886"/>
          </a:xfrm>
          <a:prstGeom prst="rect">
            <a:avLst/>
          </a:prstGeom>
        </p:spPr>
        <p:txBody>
          <a:bodyPr wrap="square">
            <a:spAutoFit/>
          </a:bodyPr>
          <a:lstStyle/>
          <a:p>
            <a:pPr algn="ctr"/>
            <a:r>
              <a:rPr lang="el-GR" sz="2000" dirty="0" smtClean="0"/>
              <a:t>Ταινιοπρίονο με κεκλιμένη τράπεζα εργασίας</a:t>
            </a:r>
            <a:endParaRPr lang="el-GR" sz="2000" dirty="0"/>
          </a:p>
        </p:txBody>
      </p:sp>
      <p:sp>
        <p:nvSpPr>
          <p:cNvPr id="10" name="9 - Ορθογώνιο"/>
          <p:cNvSpPr/>
          <p:nvPr/>
        </p:nvSpPr>
        <p:spPr>
          <a:xfrm>
            <a:off x="2505584" y="6078974"/>
            <a:ext cx="1987019" cy="400110"/>
          </a:xfrm>
          <a:prstGeom prst="rect">
            <a:avLst/>
          </a:prstGeom>
        </p:spPr>
        <p:txBody>
          <a:bodyPr wrap="none">
            <a:spAutoFit/>
          </a:bodyPr>
          <a:lstStyle/>
          <a:p>
            <a:r>
              <a:rPr lang="el-GR" sz="2000" dirty="0" smtClean="0"/>
              <a:t>Κεκλιμένη </a:t>
            </a:r>
            <a:r>
              <a:rPr lang="el-GR" sz="2000" dirty="0" err="1" smtClean="0"/>
              <a:t>πρίση</a:t>
            </a:r>
            <a:endParaRPr lang="el-GR" sz="2000" dirty="0"/>
          </a:p>
        </p:txBody>
      </p:sp>
      <p:sp>
        <p:nvSpPr>
          <p:cNvPr id="11" name="10 - TextBox"/>
          <p:cNvSpPr txBox="1"/>
          <p:nvPr/>
        </p:nvSpPr>
        <p:spPr>
          <a:xfrm flipH="1">
            <a:off x="5699760" y="3317768"/>
            <a:ext cx="518159" cy="369332"/>
          </a:xfrm>
          <a:prstGeom prst="rect">
            <a:avLst/>
          </a:prstGeom>
          <a:noFill/>
        </p:spPr>
        <p:txBody>
          <a:bodyPr wrap="square" rtlCol="0">
            <a:spAutoFit/>
          </a:bodyPr>
          <a:lstStyle/>
          <a:p>
            <a:pPr algn="ctr"/>
            <a:r>
              <a:rPr lang="el-GR" b="1" dirty="0" smtClean="0"/>
              <a:t>Α</a:t>
            </a:r>
            <a:endParaRPr lang="el-GR" b="1" dirty="0"/>
          </a:p>
        </p:txBody>
      </p:sp>
      <p:sp>
        <p:nvSpPr>
          <p:cNvPr id="12" name="11 - TextBox"/>
          <p:cNvSpPr txBox="1"/>
          <p:nvPr/>
        </p:nvSpPr>
        <p:spPr>
          <a:xfrm flipH="1">
            <a:off x="7833360" y="3348248"/>
            <a:ext cx="518159" cy="369332"/>
          </a:xfrm>
          <a:prstGeom prst="rect">
            <a:avLst/>
          </a:prstGeom>
          <a:noFill/>
        </p:spPr>
        <p:txBody>
          <a:bodyPr wrap="square" rtlCol="0">
            <a:spAutoFit/>
          </a:bodyPr>
          <a:lstStyle/>
          <a:p>
            <a:pPr algn="ctr"/>
            <a:r>
              <a:rPr lang="el-GR" b="1" dirty="0" smtClean="0"/>
              <a:t>Β</a:t>
            </a:r>
            <a:endParaRPr lang="el-GR" b="1" dirty="0"/>
          </a:p>
        </p:txBody>
      </p:sp>
      <p:sp>
        <p:nvSpPr>
          <p:cNvPr id="13" name="12 - Ορθογώνιο"/>
          <p:cNvSpPr/>
          <p:nvPr/>
        </p:nvSpPr>
        <p:spPr>
          <a:xfrm>
            <a:off x="1577147" y="5691783"/>
            <a:ext cx="1900777" cy="307777"/>
          </a:xfrm>
          <a:prstGeom prst="rect">
            <a:avLst/>
          </a:prstGeom>
        </p:spPr>
        <p:txBody>
          <a:bodyPr wrap="none">
            <a:spAutoFit/>
          </a:bodyPr>
          <a:lstStyle/>
          <a:p>
            <a:pPr algn="r"/>
            <a:r>
              <a:rPr lang="el-GR" sz="1400" dirty="0" smtClean="0"/>
              <a:t>ΠΗΓΗ: Καραστεργίου Σ.</a:t>
            </a:r>
            <a:endParaRPr lang="el-GR"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50520" y="1752600"/>
            <a:ext cx="63093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571500" algn="l"/>
              </a:tabLst>
            </a:pPr>
            <a:r>
              <a:rPr kumimoji="0" lang="el-GR" sz="2000" b="1" i="0" u="none" strike="noStrike" cap="none" normalizeH="0" baseline="0" dirty="0" smtClean="0">
                <a:ln>
                  <a:noFill/>
                </a:ln>
                <a:solidFill>
                  <a:schemeClr val="tx1"/>
                </a:solidFill>
                <a:effectLst/>
                <a:ea typeface="Times New Roman" pitchFamily="18" charset="0"/>
                <a:cs typeface="Arial" pitchFamily="34" charset="0"/>
              </a:rPr>
              <a:t>Για την ασφαλή χρήση του ταινιοπρίονου, θα πρέπει:</a:t>
            </a:r>
            <a:endParaRPr kumimoji="0" lang="en-US" sz="20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71500" algn="l"/>
              </a:tabLst>
            </a:pPr>
            <a:endParaRPr kumimoji="0" lang="el-GR" sz="20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71500" algn="l"/>
              </a:tabLst>
            </a:pPr>
            <a:r>
              <a:rPr kumimoji="0" lang="el-GR" sz="2000" b="1" i="0" u="none" strike="noStrike" cap="none" normalizeH="0" baseline="0" dirty="0" smtClean="0">
                <a:ln>
                  <a:noFill/>
                </a:ln>
                <a:solidFill>
                  <a:schemeClr val="tx1"/>
                </a:solidFill>
                <a:effectLst/>
                <a:ea typeface="Times New Roman" pitchFamily="18" charset="0"/>
                <a:cs typeface="Arial" pitchFamily="34" charset="0"/>
              </a:rPr>
              <a:t> </a:t>
            </a:r>
            <a:r>
              <a:rPr kumimoji="0" lang="el-GR" sz="2000" i="0" u="none" strike="noStrike" cap="none" normalizeH="0" baseline="0" dirty="0" smtClean="0">
                <a:ln>
                  <a:noFill/>
                </a:ln>
                <a:solidFill>
                  <a:schemeClr val="tx1"/>
                </a:solidFill>
                <a:effectLst/>
                <a:ea typeface="Times New Roman" pitchFamily="18" charset="0"/>
                <a:cs typeface="Arial" pitchFamily="34" charset="0"/>
              </a:rPr>
              <a:t>Να έχουμε τεντώσει σωστά το πριονοέλασμα. </a:t>
            </a:r>
            <a:endParaRPr kumimoji="0" lang="el-GR" sz="2000" i="0" u="none" strike="noStrike" cap="none" normalizeH="0" baseline="0" dirty="0" smtClean="0">
              <a:ln>
                <a:noFill/>
              </a:ln>
              <a:solidFill>
                <a:schemeClr val="tx1"/>
              </a:solidFill>
              <a:effectLst/>
              <a:cs typeface="Arial" pitchFamily="34" charset="0"/>
            </a:endParaRPr>
          </a:p>
          <a:p>
            <a:pPr marL="182563" marR="0" lvl="0" indent="-182563" algn="just" defTabSz="914400" rtl="0" eaLnBrk="0" fontAlgn="base" latinLnBrk="0" hangingPunct="0">
              <a:lnSpc>
                <a:spcPct val="100000"/>
              </a:lnSpc>
              <a:spcBef>
                <a:spcPct val="0"/>
              </a:spcBef>
              <a:spcAft>
                <a:spcPct val="0"/>
              </a:spcAft>
              <a:buClrTx/>
              <a:buSzTx/>
              <a:buFontTx/>
              <a:buChar char="•"/>
              <a:tabLst>
                <a:tab pos="5715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Να έχουμε απομακρύνει οτιδήποτε υπάρχει επάνω στην τράπεζα εργασίας αφήνοντας μόνο τον προωθητήρα και το προς κατεργασία πριστοτεμάχιο.</a:t>
            </a:r>
            <a:endParaRPr kumimoji="0" lang="el-GR" sz="2000" i="0" u="none" strike="noStrike" cap="none" normalizeH="0" baseline="0" dirty="0" smtClean="0">
              <a:ln>
                <a:noFill/>
              </a:ln>
              <a:solidFill>
                <a:schemeClr val="tx1"/>
              </a:solidFill>
              <a:effectLst/>
              <a:cs typeface="Arial" pitchFamily="34" charset="0"/>
            </a:endParaRPr>
          </a:p>
          <a:p>
            <a:pPr marL="182563" marR="0" lvl="0" indent="-182563" algn="just" defTabSz="914400" rtl="0" eaLnBrk="0" fontAlgn="base" latinLnBrk="0" hangingPunct="0">
              <a:lnSpc>
                <a:spcPct val="100000"/>
              </a:lnSpc>
              <a:spcBef>
                <a:spcPct val="0"/>
              </a:spcBef>
              <a:spcAft>
                <a:spcPct val="0"/>
              </a:spcAft>
              <a:buClrTx/>
              <a:buSzTx/>
              <a:buFontTx/>
              <a:buChar char="•"/>
              <a:tabLst>
                <a:tab pos="5715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Πριν θέσουμε σε λειτουργία το μηχάνημα θα πρέπει να βεβαιωθούμε ότι το πριονοέλασμα δεν έρχεται σε επαφή με οποιοδήποτε αντικείμενο (προωθητήρα, ξύλο, κλπ.).</a:t>
            </a:r>
            <a:endParaRPr kumimoji="0" lang="el-GR" sz="2000" i="0" u="none" strike="noStrike" cap="none" normalizeH="0" baseline="0" dirty="0" smtClean="0">
              <a:ln>
                <a:noFill/>
              </a:ln>
              <a:solidFill>
                <a:schemeClr val="tx1"/>
              </a:solidFill>
              <a:effectLst/>
              <a:cs typeface="Arial" pitchFamily="34" charset="0"/>
            </a:endParaRPr>
          </a:p>
          <a:p>
            <a:pPr marL="182563" marR="0" lvl="0" indent="-182563" algn="just" defTabSz="914400" rtl="0" eaLnBrk="0" fontAlgn="base" latinLnBrk="0" hangingPunct="0">
              <a:lnSpc>
                <a:spcPct val="100000"/>
              </a:lnSpc>
              <a:spcBef>
                <a:spcPct val="0"/>
              </a:spcBef>
              <a:spcAft>
                <a:spcPct val="0"/>
              </a:spcAft>
              <a:buClrTx/>
              <a:buSzTx/>
              <a:buFontTx/>
              <a:buChar char="•"/>
              <a:tabLst>
                <a:tab pos="5715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Να ελέγχουμε αν η επικίνδυνη περιοχή του μηχανήματος είναι ελεύθερη.   </a:t>
            </a:r>
            <a:endParaRPr kumimoji="0" lang="el-GR" sz="20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Ταινιοπρίονο επιπλοποιείου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4836100" y="851654"/>
            <a:ext cx="2781980"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Κανόνες ασφαλείας</a:t>
            </a:r>
            <a:endParaRPr lang="el-GR" sz="2000" i="1" dirty="0" smtClean="0">
              <a:cs typeface="Arial" pitchFamily="34" charset="0"/>
            </a:endParaRPr>
          </a:p>
        </p:txBody>
      </p:sp>
      <p:grpSp>
        <p:nvGrpSpPr>
          <p:cNvPr id="39938" name="Group 2"/>
          <p:cNvGrpSpPr>
            <a:grpSpLocks noChangeAspect="1"/>
          </p:cNvGrpSpPr>
          <p:nvPr/>
        </p:nvGrpSpPr>
        <p:grpSpPr bwMode="auto">
          <a:xfrm>
            <a:off x="7328853" y="3017520"/>
            <a:ext cx="4572000" cy="3048000"/>
            <a:chOff x="2340" y="1800"/>
            <a:chExt cx="5940" cy="3960"/>
          </a:xfrm>
        </p:grpSpPr>
        <p:grpSp>
          <p:nvGrpSpPr>
            <p:cNvPr id="39939" name="Group 3"/>
            <p:cNvGrpSpPr>
              <a:grpSpLocks noChangeAspect="1"/>
            </p:cNvGrpSpPr>
            <p:nvPr/>
          </p:nvGrpSpPr>
          <p:grpSpPr bwMode="auto">
            <a:xfrm>
              <a:off x="2880" y="2160"/>
              <a:ext cx="5040" cy="2520"/>
              <a:chOff x="2880" y="2160"/>
              <a:chExt cx="5040" cy="2520"/>
            </a:xfrm>
          </p:grpSpPr>
          <p:sp>
            <p:nvSpPr>
              <p:cNvPr id="39940" name="Line 4"/>
              <p:cNvSpPr>
                <a:spLocks noChangeAspect="1" noChangeShapeType="1"/>
              </p:cNvSpPr>
              <p:nvPr/>
            </p:nvSpPr>
            <p:spPr bwMode="auto">
              <a:xfrm>
                <a:off x="3240" y="2160"/>
                <a:ext cx="34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41" name="Line 5"/>
              <p:cNvSpPr>
                <a:spLocks noChangeAspect="1" noChangeShapeType="1"/>
              </p:cNvSpPr>
              <p:nvPr/>
            </p:nvSpPr>
            <p:spPr bwMode="auto">
              <a:xfrm>
                <a:off x="3240" y="4320"/>
                <a:ext cx="34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42" name="Line 6"/>
              <p:cNvSpPr>
                <a:spLocks noChangeAspect="1" noChangeShapeType="1"/>
              </p:cNvSpPr>
              <p:nvPr/>
            </p:nvSpPr>
            <p:spPr bwMode="auto">
              <a:xfrm>
                <a:off x="6660" y="2160"/>
                <a:ext cx="0" cy="21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43" name="Line 7"/>
              <p:cNvSpPr>
                <a:spLocks noChangeAspect="1" noChangeShapeType="1"/>
              </p:cNvSpPr>
              <p:nvPr/>
            </p:nvSpPr>
            <p:spPr bwMode="auto">
              <a:xfrm>
                <a:off x="3060" y="2340"/>
                <a:ext cx="0" cy="18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44" name="Line 8"/>
              <p:cNvSpPr>
                <a:spLocks noChangeAspect="1" noChangeShapeType="1"/>
              </p:cNvSpPr>
              <p:nvPr/>
            </p:nvSpPr>
            <p:spPr bwMode="auto">
              <a:xfrm flipH="1">
                <a:off x="3060" y="2160"/>
                <a:ext cx="18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45" name="Line 9"/>
              <p:cNvSpPr>
                <a:spLocks noChangeAspect="1" noChangeShapeType="1"/>
              </p:cNvSpPr>
              <p:nvPr/>
            </p:nvSpPr>
            <p:spPr bwMode="auto">
              <a:xfrm flipH="1" flipV="1">
                <a:off x="3060" y="4140"/>
                <a:ext cx="18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46" name="Rectangle 10"/>
              <p:cNvSpPr>
                <a:spLocks noChangeAspect="1" noChangeArrowheads="1"/>
              </p:cNvSpPr>
              <p:nvPr/>
            </p:nvSpPr>
            <p:spPr bwMode="auto">
              <a:xfrm>
                <a:off x="2880" y="2880"/>
                <a:ext cx="270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47" name="Line 11"/>
              <p:cNvSpPr>
                <a:spLocks noChangeAspect="1" noChangeShapeType="1"/>
              </p:cNvSpPr>
              <p:nvPr/>
            </p:nvSpPr>
            <p:spPr bwMode="auto">
              <a:xfrm flipV="1">
                <a:off x="4140" y="270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48" name="Line 12"/>
              <p:cNvSpPr>
                <a:spLocks noChangeAspect="1" noChangeShapeType="1"/>
              </p:cNvSpPr>
              <p:nvPr/>
            </p:nvSpPr>
            <p:spPr bwMode="auto">
              <a:xfrm flipV="1">
                <a:off x="4680" y="270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49" name="Line 13"/>
              <p:cNvSpPr>
                <a:spLocks noChangeAspect="1" noChangeShapeType="1"/>
              </p:cNvSpPr>
              <p:nvPr/>
            </p:nvSpPr>
            <p:spPr bwMode="auto">
              <a:xfrm>
                <a:off x="4140" y="2700"/>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50" name="Line 14"/>
              <p:cNvSpPr>
                <a:spLocks noChangeAspect="1" noChangeShapeType="1"/>
              </p:cNvSpPr>
              <p:nvPr/>
            </p:nvSpPr>
            <p:spPr bwMode="auto">
              <a:xfrm flipV="1">
                <a:off x="4140" y="360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51" name="Line 15"/>
              <p:cNvSpPr>
                <a:spLocks noChangeAspect="1" noChangeShapeType="1"/>
              </p:cNvSpPr>
              <p:nvPr/>
            </p:nvSpPr>
            <p:spPr bwMode="auto">
              <a:xfrm>
                <a:off x="4140" y="3780"/>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52" name="Line 16"/>
              <p:cNvSpPr>
                <a:spLocks noChangeAspect="1" noChangeShapeType="1"/>
              </p:cNvSpPr>
              <p:nvPr/>
            </p:nvSpPr>
            <p:spPr bwMode="auto">
              <a:xfrm flipV="1">
                <a:off x="4680" y="360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53" name="Oval 17"/>
              <p:cNvSpPr>
                <a:spLocks noChangeAspect="1" noChangeArrowheads="1"/>
              </p:cNvSpPr>
              <p:nvPr/>
            </p:nvSpPr>
            <p:spPr bwMode="auto">
              <a:xfrm>
                <a:off x="5220" y="3780"/>
                <a:ext cx="900" cy="90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54" name="Freeform 18"/>
              <p:cNvSpPr>
                <a:spLocks noChangeAspect="1"/>
              </p:cNvSpPr>
              <p:nvPr/>
            </p:nvSpPr>
            <p:spPr bwMode="auto">
              <a:xfrm>
                <a:off x="5580" y="2517"/>
                <a:ext cx="2340" cy="1440"/>
              </a:xfrm>
              <a:custGeom>
                <a:avLst/>
                <a:gdLst/>
                <a:ahLst/>
                <a:cxnLst>
                  <a:cxn ang="0">
                    <a:pos x="0" y="360"/>
                  </a:cxn>
                  <a:cxn ang="0">
                    <a:pos x="2340" y="0"/>
                  </a:cxn>
                  <a:cxn ang="0">
                    <a:pos x="2340" y="1440"/>
                  </a:cxn>
                  <a:cxn ang="0">
                    <a:pos x="0" y="1080"/>
                  </a:cxn>
                  <a:cxn ang="0">
                    <a:pos x="0" y="360"/>
                  </a:cxn>
                </a:cxnLst>
                <a:rect l="0" t="0" r="r" b="b"/>
                <a:pathLst>
                  <a:path w="2340" h="1440">
                    <a:moveTo>
                      <a:pt x="0" y="360"/>
                    </a:moveTo>
                    <a:lnTo>
                      <a:pt x="2340" y="0"/>
                    </a:lnTo>
                    <a:lnTo>
                      <a:pt x="2340" y="1440"/>
                    </a:lnTo>
                    <a:lnTo>
                      <a:pt x="0" y="1080"/>
                    </a:lnTo>
                    <a:lnTo>
                      <a:pt x="0" y="360"/>
                    </a:lnTo>
                    <a:close/>
                  </a:path>
                </a:pathLst>
              </a:custGeom>
              <a:solidFill>
                <a:srgbClr val="EAEAEA"/>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grpSp>
        <p:grpSp>
          <p:nvGrpSpPr>
            <p:cNvPr id="39955" name="Group 19"/>
            <p:cNvGrpSpPr>
              <a:grpSpLocks noChangeAspect="1"/>
            </p:cNvGrpSpPr>
            <p:nvPr/>
          </p:nvGrpSpPr>
          <p:grpSpPr bwMode="auto">
            <a:xfrm>
              <a:off x="2880" y="4680"/>
              <a:ext cx="4323" cy="540"/>
              <a:chOff x="2877" y="4860"/>
              <a:chExt cx="4323" cy="540"/>
            </a:xfrm>
          </p:grpSpPr>
          <p:sp>
            <p:nvSpPr>
              <p:cNvPr id="39956" name="Rectangle 20"/>
              <p:cNvSpPr>
                <a:spLocks noChangeAspect="1" noChangeArrowheads="1"/>
              </p:cNvSpPr>
              <p:nvPr/>
            </p:nvSpPr>
            <p:spPr bwMode="auto">
              <a:xfrm>
                <a:off x="2877" y="4860"/>
                <a:ext cx="900" cy="360"/>
              </a:xfrm>
              <a:prstGeom prst="rect">
                <a:avLst/>
              </a:prstGeom>
              <a:solidFill>
                <a:srgbClr val="EAEAEA"/>
              </a:solidFill>
              <a:ln w="9525">
                <a:solidFill>
                  <a:srgbClr val="333333"/>
                </a:solidFill>
                <a:miter lim="800000"/>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57" name="Text Box 21"/>
              <p:cNvSpPr txBox="1">
                <a:spLocks noChangeAspect="1" noChangeArrowheads="1"/>
              </p:cNvSpPr>
              <p:nvPr/>
            </p:nvSpPr>
            <p:spPr bwMode="auto">
              <a:xfrm>
                <a:off x="4140" y="4860"/>
                <a:ext cx="306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1" u="none" strike="noStrike" cap="none" normalizeH="0" baseline="0" smtClean="0">
                    <a:ln>
                      <a:noFill/>
                    </a:ln>
                    <a:solidFill>
                      <a:schemeClr val="tx1"/>
                    </a:solidFill>
                    <a:effectLst/>
                    <a:cs typeface="Arial" pitchFamily="34" charset="0"/>
                  </a:rPr>
                  <a:t>Επικίνδυνη περιοχή</a:t>
                </a:r>
                <a:endParaRPr kumimoji="0" lang="el-GR" sz="1100" b="0" i="0" u="none" strike="noStrike" cap="none" normalizeH="0" baseline="0" smtClean="0">
                  <a:ln>
                    <a:noFill/>
                  </a:ln>
                  <a:solidFill>
                    <a:schemeClr val="tx1"/>
                  </a:solidFill>
                  <a:effectLst/>
                  <a:cs typeface="Arial" pitchFamily="34" charset="0"/>
                </a:endParaRPr>
              </a:p>
            </p:txBody>
          </p:sp>
        </p:grpSp>
        <p:grpSp>
          <p:nvGrpSpPr>
            <p:cNvPr id="39958" name="Group 22"/>
            <p:cNvGrpSpPr>
              <a:grpSpLocks noChangeAspect="1"/>
            </p:cNvGrpSpPr>
            <p:nvPr/>
          </p:nvGrpSpPr>
          <p:grpSpPr bwMode="auto">
            <a:xfrm>
              <a:off x="3240" y="5220"/>
              <a:ext cx="3780" cy="540"/>
              <a:chOff x="3240" y="5400"/>
              <a:chExt cx="3780" cy="540"/>
            </a:xfrm>
          </p:grpSpPr>
          <p:sp>
            <p:nvSpPr>
              <p:cNvPr id="39959" name="Oval 23"/>
              <p:cNvSpPr>
                <a:spLocks noChangeAspect="1" noChangeArrowheads="1"/>
              </p:cNvSpPr>
              <p:nvPr/>
            </p:nvSpPr>
            <p:spPr bwMode="auto">
              <a:xfrm>
                <a:off x="3240" y="5400"/>
                <a:ext cx="363" cy="363"/>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100"/>
              </a:p>
            </p:txBody>
          </p:sp>
          <p:sp>
            <p:nvSpPr>
              <p:cNvPr id="39960" name="Text Box 24"/>
              <p:cNvSpPr txBox="1">
                <a:spLocks noChangeAspect="1" noChangeArrowheads="1"/>
              </p:cNvSpPr>
              <p:nvPr/>
            </p:nvSpPr>
            <p:spPr bwMode="auto">
              <a:xfrm>
                <a:off x="3960" y="5400"/>
                <a:ext cx="306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1" u="none" strike="noStrike" cap="none" normalizeH="0" baseline="0" smtClean="0">
                    <a:ln>
                      <a:noFill/>
                    </a:ln>
                    <a:solidFill>
                      <a:schemeClr val="tx1"/>
                    </a:solidFill>
                    <a:effectLst/>
                    <a:cs typeface="Arial" pitchFamily="34" charset="0"/>
                  </a:rPr>
                  <a:t>Θέση χειριστή</a:t>
                </a:r>
                <a:endParaRPr kumimoji="0" lang="el-GR" sz="1100" b="0" i="0" u="none" strike="noStrike" cap="none" normalizeH="0" baseline="0" smtClean="0">
                  <a:ln>
                    <a:noFill/>
                  </a:ln>
                  <a:solidFill>
                    <a:schemeClr val="tx1"/>
                  </a:solidFill>
                  <a:effectLst/>
                  <a:cs typeface="Arial" pitchFamily="34" charset="0"/>
                </a:endParaRPr>
              </a:p>
            </p:txBody>
          </p:sp>
        </p:grpSp>
        <p:sp>
          <p:nvSpPr>
            <p:cNvPr id="39961" name="Rectangle 25"/>
            <p:cNvSpPr>
              <a:spLocks noChangeAspect="1" noChangeArrowheads="1"/>
            </p:cNvSpPr>
            <p:nvPr/>
          </p:nvSpPr>
          <p:spPr bwMode="auto">
            <a:xfrm>
              <a:off x="2340" y="1800"/>
              <a:ext cx="5940" cy="396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100"/>
            </a:p>
          </p:txBody>
        </p:sp>
      </p:grpSp>
      <p:sp>
        <p:nvSpPr>
          <p:cNvPr id="30" name="29 - Ορθογώνιο"/>
          <p:cNvSpPr/>
          <p:nvPr/>
        </p:nvSpPr>
        <p:spPr>
          <a:xfrm>
            <a:off x="7697372" y="6139934"/>
            <a:ext cx="4082977" cy="400110"/>
          </a:xfrm>
          <a:prstGeom prst="rect">
            <a:avLst/>
          </a:prstGeom>
        </p:spPr>
        <p:txBody>
          <a:bodyPr wrap="none">
            <a:spAutoFit/>
          </a:bodyPr>
          <a:lstStyle/>
          <a:p>
            <a:r>
              <a:rPr lang="el-GR" sz="2000" dirty="0" smtClean="0"/>
              <a:t>Επικίνδυνη περιοχή </a:t>
            </a:r>
            <a:r>
              <a:rPr lang="el-GR" sz="2000" dirty="0" smtClean="0"/>
              <a:t>πριονοκορδέλας</a:t>
            </a:r>
            <a:endParaRPr lang="el-G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Πριόνια χειρός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TextBox"/>
          <p:cNvSpPr txBox="1"/>
          <p:nvPr/>
        </p:nvSpPr>
        <p:spPr>
          <a:xfrm>
            <a:off x="95003" y="1940600"/>
            <a:ext cx="4108309" cy="3170099"/>
          </a:xfrm>
          <a:prstGeom prst="rect">
            <a:avLst/>
          </a:prstGeom>
          <a:noFill/>
        </p:spPr>
        <p:txBody>
          <a:bodyPr wrap="square" rtlCol="0">
            <a:spAutoFit/>
          </a:bodyPr>
          <a:lstStyle/>
          <a:p>
            <a:pPr algn="just"/>
            <a:r>
              <a:rPr lang="el-GR" sz="2000" dirty="0" smtClean="0"/>
              <a:t>Τα </a:t>
            </a:r>
            <a:r>
              <a:rPr lang="el-GR" sz="2000" b="1" dirty="0" smtClean="0"/>
              <a:t>πριόνια χειρός </a:t>
            </a:r>
            <a:r>
              <a:rPr lang="el-GR" sz="2000" dirty="0" smtClean="0"/>
              <a:t>(ή </a:t>
            </a:r>
            <a:r>
              <a:rPr lang="el-GR" sz="2000" b="1" i="1" dirty="0" smtClean="0"/>
              <a:t>χειροπρίονα</a:t>
            </a:r>
            <a:r>
              <a:rPr lang="el-GR" sz="2000" dirty="0" smtClean="0"/>
              <a:t>) είναι μεταλλικά ελάσματα διαφόρων μεγεθών, με δόντια στη μία ακμή και φέρουν ξύλινη ή πλαστική λαβή. Με τα πριόνια μπορούμε να κόψουμε ξύλα. </a:t>
            </a:r>
          </a:p>
          <a:p>
            <a:pPr algn="just"/>
            <a:r>
              <a:rPr lang="el-GR" sz="2000" dirty="0" smtClean="0"/>
              <a:t>Ανάλογα με τη μορφή τους, τα πριόνια διακρίνονται σε </a:t>
            </a:r>
            <a:r>
              <a:rPr lang="el-GR" sz="2000" b="1" i="1" dirty="0" smtClean="0"/>
              <a:t>λαβής</a:t>
            </a:r>
            <a:r>
              <a:rPr lang="el-GR" sz="2000" dirty="0" smtClean="0"/>
              <a:t>, </a:t>
            </a:r>
            <a:r>
              <a:rPr lang="el-GR" sz="2000" b="1" i="1" dirty="0" smtClean="0"/>
              <a:t>ράχης</a:t>
            </a:r>
            <a:r>
              <a:rPr lang="el-GR" sz="2000" dirty="0" smtClean="0"/>
              <a:t> και </a:t>
            </a:r>
            <a:r>
              <a:rPr lang="el-GR" sz="2000" b="1" i="1" dirty="0" smtClean="0"/>
              <a:t>πλαισίου</a:t>
            </a:r>
            <a:r>
              <a:rPr lang="el-GR" sz="2000" dirty="0" smtClean="0"/>
              <a:t>.</a:t>
            </a:r>
          </a:p>
          <a:p>
            <a:pPr algn="just"/>
            <a:r>
              <a:rPr lang="el-GR" sz="2000" b="1" dirty="0" smtClean="0"/>
              <a:t>   </a:t>
            </a:r>
            <a:endParaRPr lang="el-GR" sz="2000" b="1" dirty="0"/>
          </a:p>
        </p:txBody>
      </p:sp>
      <p:pic>
        <p:nvPicPr>
          <p:cNvPr id="3076" name="Picture 4" descr="Σχετική εικόνα"/>
          <p:cNvPicPr>
            <a:picLocks noChangeAspect="1" noChangeArrowheads="1"/>
          </p:cNvPicPr>
          <p:nvPr/>
        </p:nvPicPr>
        <p:blipFill>
          <a:blip r:embed="rId3" cstate="print"/>
          <a:srcRect/>
          <a:stretch>
            <a:fillRect/>
          </a:stretch>
        </p:blipFill>
        <p:spPr bwMode="auto">
          <a:xfrm rot="370001">
            <a:off x="4458175" y="3755263"/>
            <a:ext cx="4039228" cy="1192835"/>
          </a:xfrm>
          <a:prstGeom prst="rect">
            <a:avLst/>
          </a:prstGeom>
          <a:noFill/>
        </p:spPr>
      </p:pic>
      <p:sp>
        <p:nvSpPr>
          <p:cNvPr id="7" name="6 - Ορθογώνιο"/>
          <p:cNvSpPr/>
          <p:nvPr/>
        </p:nvSpPr>
        <p:spPr>
          <a:xfrm>
            <a:off x="4422481" y="4951214"/>
            <a:ext cx="2420791" cy="307777"/>
          </a:xfrm>
          <a:prstGeom prst="rect">
            <a:avLst/>
          </a:prstGeom>
        </p:spPr>
        <p:txBody>
          <a:bodyPr wrap="none">
            <a:spAutoFit/>
          </a:bodyPr>
          <a:lstStyle/>
          <a:p>
            <a:r>
              <a:rPr lang="el-GR" sz="1400" dirty="0" smtClean="0"/>
              <a:t>ΠΗΓΗ: </a:t>
            </a:r>
            <a:r>
              <a:rPr lang="en-US" sz="1400" dirty="0" smtClean="0"/>
              <a:t>www.stanleytools.co.uk</a:t>
            </a:r>
            <a:endParaRPr lang="el-GR" sz="1400" dirty="0"/>
          </a:p>
        </p:txBody>
      </p:sp>
      <p:sp>
        <p:nvSpPr>
          <p:cNvPr id="8" name="7 - TextBox"/>
          <p:cNvSpPr txBox="1"/>
          <p:nvPr/>
        </p:nvSpPr>
        <p:spPr>
          <a:xfrm>
            <a:off x="3890158" y="6218402"/>
            <a:ext cx="7814162" cy="400110"/>
          </a:xfrm>
          <a:prstGeom prst="rect">
            <a:avLst/>
          </a:prstGeom>
          <a:noFill/>
        </p:spPr>
        <p:txBody>
          <a:bodyPr wrap="square" rtlCol="0">
            <a:spAutoFit/>
          </a:bodyPr>
          <a:lstStyle/>
          <a:p>
            <a:pPr algn="ctr"/>
            <a:r>
              <a:rPr lang="el-GR" sz="2000" dirty="0" smtClean="0"/>
              <a:t>Πριόνια χειρός: (Α) λαβής, (Β) ράχης και (Γ) πλαισίου</a:t>
            </a:r>
            <a:endParaRPr lang="el-GR" sz="2000" dirty="0"/>
          </a:p>
        </p:txBody>
      </p:sp>
      <p:sp>
        <p:nvSpPr>
          <p:cNvPr id="9" name="8 - TextBox"/>
          <p:cNvSpPr txBox="1"/>
          <p:nvPr/>
        </p:nvSpPr>
        <p:spPr>
          <a:xfrm>
            <a:off x="7639792" y="1032748"/>
            <a:ext cx="558141" cy="369332"/>
          </a:xfrm>
          <a:prstGeom prst="rect">
            <a:avLst/>
          </a:prstGeom>
          <a:noFill/>
        </p:spPr>
        <p:txBody>
          <a:bodyPr wrap="square" rtlCol="0">
            <a:spAutoFit/>
          </a:bodyPr>
          <a:lstStyle/>
          <a:p>
            <a:pPr algn="ctr"/>
            <a:r>
              <a:rPr lang="el-GR" b="1" dirty="0" smtClean="0"/>
              <a:t>Α</a:t>
            </a:r>
            <a:endParaRPr lang="el-GR" b="1" dirty="0"/>
          </a:p>
        </p:txBody>
      </p:sp>
      <p:pic>
        <p:nvPicPr>
          <p:cNvPr id="3078" name="Picture 6" descr="Αποτέλεσμα εικόνας για πριονια"/>
          <p:cNvPicPr>
            <a:picLocks noChangeAspect="1" noChangeArrowheads="1"/>
          </p:cNvPicPr>
          <p:nvPr/>
        </p:nvPicPr>
        <p:blipFill>
          <a:blip r:embed="rId4" cstate="print"/>
          <a:srcRect l="4906" t="28636" r="5361" b="33167"/>
          <a:stretch>
            <a:fillRect/>
          </a:stretch>
        </p:blipFill>
        <p:spPr bwMode="auto">
          <a:xfrm>
            <a:off x="6111240" y="1325881"/>
            <a:ext cx="4221480" cy="1229436"/>
          </a:xfrm>
          <a:prstGeom prst="rect">
            <a:avLst/>
          </a:prstGeom>
          <a:noFill/>
        </p:spPr>
      </p:pic>
      <p:sp>
        <p:nvSpPr>
          <p:cNvPr id="12" name="11 - Ορθογώνιο"/>
          <p:cNvSpPr/>
          <p:nvPr/>
        </p:nvSpPr>
        <p:spPr>
          <a:xfrm>
            <a:off x="6018020" y="2390894"/>
            <a:ext cx="3302571" cy="307777"/>
          </a:xfrm>
          <a:prstGeom prst="rect">
            <a:avLst/>
          </a:prstGeom>
        </p:spPr>
        <p:txBody>
          <a:bodyPr wrap="none">
            <a:spAutoFit/>
          </a:bodyPr>
          <a:lstStyle/>
          <a:p>
            <a:r>
              <a:rPr lang="el-GR" sz="1400" dirty="0" smtClean="0"/>
              <a:t>ΠΗΓΗ: </a:t>
            </a:r>
            <a:r>
              <a:rPr lang="en-US" sz="1400" dirty="0" smtClean="0"/>
              <a:t>https://apleskataskeues.blogspot.gr</a:t>
            </a:r>
            <a:endParaRPr lang="el-GR" sz="1400" dirty="0"/>
          </a:p>
        </p:txBody>
      </p:sp>
      <p:pic>
        <p:nvPicPr>
          <p:cNvPr id="3080" name="Picture 8" descr="Αποτέλεσμα εικόνας για πριονια"/>
          <p:cNvPicPr>
            <a:picLocks noChangeAspect="1" noChangeArrowheads="1"/>
          </p:cNvPicPr>
          <p:nvPr/>
        </p:nvPicPr>
        <p:blipFill>
          <a:blip r:embed="rId5" cstate="print"/>
          <a:srcRect t="18667" b="23467"/>
          <a:stretch>
            <a:fillRect/>
          </a:stretch>
        </p:blipFill>
        <p:spPr bwMode="auto">
          <a:xfrm>
            <a:off x="9040495" y="3505200"/>
            <a:ext cx="2817996" cy="1630680"/>
          </a:xfrm>
          <a:prstGeom prst="rect">
            <a:avLst/>
          </a:prstGeom>
          <a:noFill/>
        </p:spPr>
      </p:pic>
      <p:sp>
        <p:nvSpPr>
          <p:cNvPr id="14" name="13 - Ορθογώνιο"/>
          <p:cNvSpPr/>
          <p:nvPr/>
        </p:nvSpPr>
        <p:spPr>
          <a:xfrm>
            <a:off x="9125234" y="5057894"/>
            <a:ext cx="2138021" cy="307777"/>
          </a:xfrm>
          <a:prstGeom prst="rect">
            <a:avLst/>
          </a:prstGeom>
        </p:spPr>
        <p:txBody>
          <a:bodyPr wrap="none">
            <a:spAutoFit/>
          </a:bodyPr>
          <a:lstStyle/>
          <a:p>
            <a:r>
              <a:rPr lang="el-GR" sz="1400" dirty="0" smtClean="0"/>
              <a:t>ΠΗΓΗ: </a:t>
            </a:r>
            <a:r>
              <a:rPr lang="en-US" sz="1400" dirty="0" smtClean="0"/>
              <a:t>http://dimizparts.gr</a:t>
            </a:r>
            <a:endParaRPr lang="el-GR" sz="1400" dirty="0"/>
          </a:p>
        </p:txBody>
      </p:sp>
      <p:sp>
        <p:nvSpPr>
          <p:cNvPr id="15" name="14 - TextBox"/>
          <p:cNvSpPr txBox="1"/>
          <p:nvPr/>
        </p:nvSpPr>
        <p:spPr>
          <a:xfrm>
            <a:off x="5810992" y="3425428"/>
            <a:ext cx="558141" cy="369332"/>
          </a:xfrm>
          <a:prstGeom prst="rect">
            <a:avLst/>
          </a:prstGeom>
          <a:noFill/>
        </p:spPr>
        <p:txBody>
          <a:bodyPr wrap="square" rtlCol="0">
            <a:spAutoFit/>
          </a:bodyPr>
          <a:lstStyle/>
          <a:p>
            <a:pPr algn="ctr"/>
            <a:r>
              <a:rPr lang="el-GR" b="1" dirty="0" smtClean="0"/>
              <a:t>Β</a:t>
            </a:r>
            <a:endParaRPr lang="el-GR" b="1" dirty="0"/>
          </a:p>
        </p:txBody>
      </p:sp>
      <p:sp>
        <p:nvSpPr>
          <p:cNvPr id="16" name="15 - TextBox"/>
          <p:cNvSpPr txBox="1"/>
          <p:nvPr/>
        </p:nvSpPr>
        <p:spPr>
          <a:xfrm>
            <a:off x="9560032" y="3090148"/>
            <a:ext cx="558141" cy="369332"/>
          </a:xfrm>
          <a:prstGeom prst="rect">
            <a:avLst/>
          </a:prstGeom>
          <a:noFill/>
        </p:spPr>
        <p:txBody>
          <a:bodyPr wrap="square" rtlCol="0">
            <a:spAutoFit/>
          </a:bodyPr>
          <a:lstStyle/>
          <a:p>
            <a:pPr algn="ctr"/>
            <a:r>
              <a:rPr lang="el-GR" b="1" dirty="0" smtClean="0"/>
              <a:t>Γ</a:t>
            </a:r>
            <a:endParaRPr lang="el-G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Σχετική εικόνα"/>
          <p:cNvPicPr>
            <a:picLocks noChangeAspect="1" noChangeArrowheads="1"/>
          </p:cNvPicPr>
          <p:nvPr/>
        </p:nvPicPr>
        <p:blipFill>
          <a:blip r:embed="rId3" cstate="print"/>
          <a:srcRect r="20532"/>
          <a:stretch>
            <a:fillRect/>
          </a:stretch>
        </p:blipFill>
        <p:spPr bwMode="auto">
          <a:xfrm>
            <a:off x="4483735" y="1722120"/>
            <a:ext cx="3700145" cy="3566160"/>
          </a:xfrm>
          <a:prstGeom prst="rect">
            <a:avLst/>
          </a:prstGeom>
          <a:noFill/>
        </p:spPr>
      </p:pic>
      <p:sp>
        <p:nvSpPr>
          <p:cNvPr id="3" name="2 - Ορθογώνιο"/>
          <p:cNvSpPr/>
          <p:nvPr/>
        </p:nvSpPr>
        <p:spPr>
          <a:xfrm>
            <a:off x="4508832" y="5301734"/>
            <a:ext cx="2047420" cy="307777"/>
          </a:xfrm>
          <a:prstGeom prst="rect">
            <a:avLst/>
          </a:prstGeom>
        </p:spPr>
        <p:txBody>
          <a:bodyPr wrap="none">
            <a:spAutoFit/>
          </a:bodyPr>
          <a:lstStyle/>
          <a:p>
            <a:r>
              <a:rPr lang="el-GR" sz="1400" dirty="0" smtClean="0"/>
              <a:t>ΠΗΓΗ: </a:t>
            </a:r>
            <a:r>
              <a:rPr lang="en-US" sz="1400" dirty="0" smtClean="0"/>
              <a:t>www.talkbass.com</a:t>
            </a:r>
            <a:endParaRPr lang="el-GR" sz="1400" dirty="0"/>
          </a:p>
        </p:txBody>
      </p:sp>
      <p:pic>
        <p:nvPicPr>
          <p:cNvPr id="2052" name="Picture 4" descr="Αποτέλεσμα εικόνας για wood hand cutting techniques"/>
          <p:cNvPicPr>
            <a:picLocks noChangeAspect="1" noChangeArrowheads="1"/>
          </p:cNvPicPr>
          <p:nvPr/>
        </p:nvPicPr>
        <p:blipFill>
          <a:blip r:embed="rId4" cstate="print"/>
          <a:srcRect/>
          <a:stretch>
            <a:fillRect/>
          </a:stretch>
        </p:blipFill>
        <p:spPr bwMode="auto">
          <a:xfrm>
            <a:off x="704214" y="1694498"/>
            <a:ext cx="3608705" cy="3608706"/>
          </a:xfrm>
          <a:prstGeom prst="rect">
            <a:avLst/>
          </a:prstGeom>
          <a:noFill/>
        </p:spPr>
      </p:pic>
      <p:sp>
        <p:nvSpPr>
          <p:cNvPr id="5" name="4 - Ορθογώνιο"/>
          <p:cNvSpPr/>
          <p:nvPr/>
        </p:nvSpPr>
        <p:spPr>
          <a:xfrm>
            <a:off x="618350" y="5256014"/>
            <a:ext cx="2214261" cy="307777"/>
          </a:xfrm>
          <a:prstGeom prst="rect">
            <a:avLst/>
          </a:prstGeom>
        </p:spPr>
        <p:txBody>
          <a:bodyPr wrap="none">
            <a:spAutoFit/>
          </a:bodyPr>
          <a:lstStyle/>
          <a:p>
            <a:r>
              <a:rPr lang="el-GR" sz="1400" dirty="0" smtClean="0"/>
              <a:t>ΠΗΓΗ: </a:t>
            </a:r>
            <a:r>
              <a:rPr lang="en-US" sz="1400" dirty="0" smtClean="0"/>
              <a:t>www.diyadvice.com/</a:t>
            </a:r>
            <a:endParaRPr lang="el-GR" sz="1400" dirty="0"/>
          </a:p>
        </p:txBody>
      </p:sp>
      <p:sp>
        <p:nvSpPr>
          <p:cNvPr id="6"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Πρίση ξύλου με χειροπρίονα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7"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2853838" y="6157442"/>
            <a:ext cx="6701642" cy="400110"/>
          </a:xfrm>
          <a:prstGeom prst="rect">
            <a:avLst/>
          </a:prstGeom>
          <a:noFill/>
        </p:spPr>
        <p:txBody>
          <a:bodyPr wrap="square" rtlCol="0">
            <a:spAutoFit/>
          </a:bodyPr>
          <a:lstStyle/>
          <a:p>
            <a:pPr algn="ctr"/>
            <a:r>
              <a:rPr lang="el-GR" sz="2000" dirty="0" smtClean="0"/>
              <a:t>Κοπή ξύλου με πριόνι λαβής (Α), ράχης (Β) και πλαισίου (Γ)</a:t>
            </a:r>
            <a:endParaRPr lang="el-GR" sz="2000" dirty="0"/>
          </a:p>
        </p:txBody>
      </p:sp>
      <p:sp>
        <p:nvSpPr>
          <p:cNvPr id="9" name="8 - TextBox"/>
          <p:cNvSpPr txBox="1"/>
          <p:nvPr/>
        </p:nvSpPr>
        <p:spPr>
          <a:xfrm>
            <a:off x="2107672" y="1246108"/>
            <a:ext cx="558141" cy="369332"/>
          </a:xfrm>
          <a:prstGeom prst="rect">
            <a:avLst/>
          </a:prstGeom>
          <a:noFill/>
        </p:spPr>
        <p:txBody>
          <a:bodyPr wrap="square" rtlCol="0">
            <a:spAutoFit/>
          </a:bodyPr>
          <a:lstStyle/>
          <a:p>
            <a:pPr algn="ctr"/>
            <a:r>
              <a:rPr lang="el-GR" b="1" dirty="0" smtClean="0"/>
              <a:t>Α</a:t>
            </a:r>
            <a:endParaRPr lang="el-GR" b="1" dirty="0"/>
          </a:p>
        </p:txBody>
      </p:sp>
      <p:sp>
        <p:nvSpPr>
          <p:cNvPr id="10" name="9 - TextBox"/>
          <p:cNvSpPr txBox="1"/>
          <p:nvPr/>
        </p:nvSpPr>
        <p:spPr>
          <a:xfrm>
            <a:off x="6009112" y="1276588"/>
            <a:ext cx="558141" cy="369332"/>
          </a:xfrm>
          <a:prstGeom prst="rect">
            <a:avLst/>
          </a:prstGeom>
          <a:noFill/>
        </p:spPr>
        <p:txBody>
          <a:bodyPr wrap="square" rtlCol="0">
            <a:spAutoFit/>
          </a:bodyPr>
          <a:lstStyle/>
          <a:p>
            <a:pPr algn="ctr"/>
            <a:r>
              <a:rPr lang="el-GR" b="1" dirty="0" smtClean="0"/>
              <a:t>Β</a:t>
            </a:r>
            <a:endParaRPr lang="el-GR" b="1" dirty="0"/>
          </a:p>
        </p:txBody>
      </p:sp>
      <p:pic>
        <p:nvPicPr>
          <p:cNvPr id="2054" name="Picture 6" descr="Σχετική εικόνα"/>
          <p:cNvPicPr>
            <a:picLocks noChangeAspect="1" noChangeArrowheads="1"/>
          </p:cNvPicPr>
          <p:nvPr/>
        </p:nvPicPr>
        <p:blipFill>
          <a:blip r:embed="rId5" cstate="print"/>
          <a:srcRect/>
          <a:stretch>
            <a:fillRect/>
          </a:stretch>
        </p:blipFill>
        <p:spPr bwMode="auto">
          <a:xfrm>
            <a:off x="8354695" y="1729740"/>
            <a:ext cx="3258185" cy="3573780"/>
          </a:xfrm>
          <a:prstGeom prst="rect">
            <a:avLst/>
          </a:prstGeom>
          <a:noFill/>
        </p:spPr>
      </p:pic>
      <p:sp>
        <p:nvSpPr>
          <p:cNvPr id="12" name="11 - Ορθογώνιο"/>
          <p:cNvSpPr/>
          <p:nvPr/>
        </p:nvSpPr>
        <p:spPr>
          <a:xfrm>
            <a:off x="8332348" y="5332214"/>
            <a:ext cx="3488840" cy="307777"/>
          </a:xfrm>
          <a:prstGeom prst="rect">
            <a:avLst/>
          </a:prstGeom>
        </p:spPr>
        <p:txBody>
          <a:bodyPr wrap="none">
            <a:spAutoFit/>
          </a:bodyPr>
          <a:lstStyle/>
          <a:p>
            <a:r>
              <a:rPr lang="el-GR" sz="1400" dirty="0" smtClean="0"/>
              <a:t>ΠΗΓΗ: </a:t>
            </a:r>
            <a:r>
              <a:rPr lang="en-US" sz="1400" dirty="0" smtClean="0"/>
              <a:t>https://defective44pjo.wordpress.com</a:t>
            </a:r>
            <a:endParaRPr lang="el-GR" sz="1400" dirty="0"/>
          </a:p>
        </p:txBody>
      </p:sp>
      <p:sp>
        <p:nvSpPr>
          <p:cNvPr id="13" name="12 - TextBox"/>
          <p:cNvSpPr txBox="1"/>
          <p:nvPr/>
        </p:nvSpPr>
        <p:spPr>
          <a:xfrm>
            <a:off x="9727672" y="1322308"/>
            <a:ext cx="558141" cy="369332"/>
          </a:xfrm>
          <a:prstGeom prst="rect">
            <a:avLst/>
          </a:prstGeom>
          <a:noFill/>
        </p:spPr>
        <p:txBody>
          <a:bodyPr wrap="square" rtlCol="0">
            <a:spAutoFit/>
          </a:bodyPr>
          <a:lstStyle/>
          <a:p>
            <a:pPr algn="ctr"/>
            <a:r>
              <a:rPr lang="el-GR" b="1" dirty="0" smtClean="0"/>
              <a:t>Γ</a:t>
            </a:r>
            <a:endParaRPr lang="el-G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Πρίση ξύλου με ταινιοπρίονα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1025" name="Rectangle 1"/>
          <p:cNvSpPr>
            <a:spLocks noChangeArrowheads="1"/>
          </p:cNvSpPr>
          <p:nvPr/>
        </p:nvSpPr>
        <p:spPr bwMode="auto">
          <a:xfrm>
            <a:off x="426720" y="1051560"/>
            <a:ext cx="11292840" cy="969496"/>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algn="just" fontAlgn="base">
              <a:spcBef>
                <a:spcPct val="0"/>
              </a:spcBef>
              <a:spcAft>
                <a:spcPct val="0"/>
              </a:spcAft>
            </a:pPr>
            <a:r>
              <a:rPr lang="el-GR" sz="2000" dirty="0" smtClean="0">
                <a:cs typeface="Times New Roman" pitchFamily="18" charset="0"/>
              </a:rPr>
              <a:t>Με τα </a:t>
            </a:r>
            <a:r>
              <a:rPr lang="el-GR" sz="2000" b="1" dirty="0" smtClean="0">
                <a:cs typeface="Times New Roman" pitchFamily="18" charset="0"/>
              </a:rPr>
              <a:t>ταινιοπρίονα</a:t>
            </a:r>
            <a:r>
              <a:rPr lang="el-GR" sz="2000" dirty="0" smtClean="0">
                <a:cs typeface="Times New Roman" pitchFamily="18" charset="0"/>
              </a:rPr>
              <a:t> (ή </a:t>
            </a:r>
            <a:r>
              <a:rPr lang="el-GR" sz="2000" b="1" dirty="0" smtClean="0">
                <a:cs typeface="Times New Roman" pitchFamily="18" charset="0"/>
              </a:rPr>
              <a:t>πριονοκορδέλες</a:t>
            </a:r>
            <a:r>
              <a:rPr lang="el-GR" sz="2000" dirty="0" smtClean="0">
                <a:cs typeface="Times New Roman" pitchFamily="18" charset="0"/>
              </a:rPr>
              <a:t>) μπορούν να γίνουν πρίσεις (πριονισμοί) σε κορμούς, </a:t>
            </a:r>
            <a:r>
              <a:rPr lang="el-GR" sz="2000" dirty="0" err="1" smtClean="0">
                <a:cs typeface="Times New Roman" pitchFamily="18" charset="0"/>
              </a:rPr>
              <a:t>ημίπριστη</a:t>
            </a:r>
            <a:r>
              <a:rPr lang="el-GR" sz="2000" dirty="0" smtClean="0">
                <a:cs typeface="Times New Roman" pitchFamily="18" charset="0"/>
              </a:rPr>
              <a:t> και πριστή ξυλεία, καθώς και σε προϊόντα ξύλου (</a:t>
            </a:r>
            <a:r>
              <a:rPr lang="el-GR" sz="2000" dirty="0" err="1" smtClean="0">
                <a:cs typeface="Times New Roman" pitchFamily="18" charset="0"/>
              </a:rPr>
              <a:t>αντικολλητά</a:t>
            </a:r>
            <a:r>
              <a:rPr lang="el-GR" sz="2000" dirty="0" smtClean="0">
                <a:cs typeface="Times New Roman" pitchFamily="18" charset="0"/>
              </a:rPr>
              <a:t>, </a:t>
            </a:r>
            <a:r>
              <a:rPr lang="el-GR" sz="2000" dirty="0" err="1" smtClean="0">
                <a:cs typeface="Times New Roman" pitchFamily="18" charset="0"/>
              </a:rPr>
              <a:t>επικολλητά</a:t>
            </a:r>
            <a:r>
              <a:rPr lang="el-GR" sz="2000" dirty="0" smtClean="0">
                <a:cs typeface="Times New Roman" pitchFamily="18" charset="0"/>
              </a:rPr>
              <a:t>, μοριοσανίδες, ινοσανίδες</a:t>
            </a:r>
            <a:r>
              <a:rPr lang="el-GR" sz="2000" dirty="0" smtClean="0">
                <a:cs typeface="Times New Roman" pitchFamily="18" charset="0"/>
              </a:rPr>
              <a:t>, κ.α.). </a:t>
            </a:r>
            <a:r>
              <a:rPr lang="el-GR" sz="2000" dirty="0" smtClean="0"/>
              <a:t>Τα ταινιοπρίονα διακρίνονται σε ταινιοπρίονα κύριας πρίσης και επανάπρισης.  </a:t>
            </a:r>
          </a:p>
        </p:txBody>
      </p:sp>
      <p:pic>
        <p:nvPicPr>
          <p:cNvPr id="1026" name="Picture 2" descr="MVC-048F sosti"/>
          <p:cNvPicPr>
            <a:picLocks noChangeAspect="1" noChangeArrowheads="1"/>
          </p:cNvPicPr>
          <p:nvPr/>
        </p:nvPicPr>
        <p:blipFill>
          <a:blip r:embed="rId3" cstate="print"/>
          <a:srcRect/>
          <a:stretch>
            <a:fillRect/>
          </a:stretch>
        </p:blipFill>
        <p:spPr bwMode="auto">
          <a:xfrm>
            <a:off x="2407920" y="2514600"/>
            <a:ext cx="2666628" cy="3565166"/>
          </a:xfrm>
          <a:prstGeom prst="rect">
            <a:avLst/>
          </a:prstGeom>
          <a:noFill/>
          <a:ln w="9525">
            <a:noFill/>
            <a:miter lim="800000"/>
            <a:headEnd/>
            <a:tailEnd/>
          </a:ln>
        </p:spPr>
      </p:pic>
      <p:sp>
        <p:nvSpPr>
          <p:cNvPr id="7" name="6 - TextBox"/>
          <p:cNvSpPr txBox="1"/>
          <p:nvPr/>
        </p:nvSpPr>
        <p:spPr>
          <a:xfrm flipH="1">
            <a:off x="3474720" y="2190008"/>
            <a:ext cx="518159" cy="369332"/>
          </a:xfrm>
          <a:prstGeom prst="rect">
            <a:avLst/>
          </a:prstGeom>
          <a:noFill/>
        </p:spPr>
        <p:txBody>
          <a:bodyPr wrap="square" rtlCol="0">
            <a:spAutoFit/>
          </a:bodyPr>
          <a:lstStyle/>
          <a:p>
            <a:pPr algn="ctr"/>
            <a:r>
              <a:rPr lang="el-GR" b="1" dirty="0" smtClean="0"/>
              <a:t>Α</a:t>
            </a:r>
            <a:endParaRPr lang="el-GR" b="1" dirty="0"/>
          </a:p>
        </p:txBody>
      </p:sp>
      <p:sp>
        <p:nvSpPr>
          <p:cNvPr id="8" name="7 - TextBox"/>
          <p:cNvSpPr txBox="1"/>
          <p:nvPr/>
        </p:nvSpPr>
        <p:spPr>
          <a:xfrm flipH="1">
            <a:off x="8016240" y="2098568"/>
            <a:ext cx="518159" cy="369332"/>
          </a:xfrm>
          <a:prstGeom prst="rect">
            <a:avLst/>
          </a:prstGeom>
          <a:noFill/>
        </p:spPr>
        <p:txBody>
          <a:bodyPr wrap="square" rtlCol="0">
            <a:spAutoFit/>
          </a:bodyPr>
          <a:lstStyle/>
          <a:p>
            <a:pPr algn="ctr"/>
            <a:r>
              <a:rPr lang="el-GR" b="1" dirty="0" smtClean="0"/>
              <a:t>Β</a:t>
            </a:r>
            <a:endParaRPr lang="el-GR" b="1" dirty="0"/>
          </a:p>
        </p:txBody>
      </p:sp>
      <p:sp>
        <p:nvSpPr>
          <p:cNvPr id="9" name="8 - Ορθογώνιο"/>
          <p:cNvSpPr/>
          <p:nvPr/>
        </p:nvSpPr>
        <p:spPr>
          <a:xfrm>
            <a:off x="2384867" y="6046024"/>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1" name="10 - TextBox"/>
          <p:cNvSpPr txBox="1"/>
          <p:nvPr/>
        </p:nvSpPr>
        <p:spPr>
          <a:xfrm>
            <a:off x="1863238" y="6275010"/>
            <a:ext cx="8423762" cy="400110"/>
          </a:xfrm>
          <a:prstGeom prst="rect">
            <a:avLst/>
          </a:prstGeom>
          <a:noFill/>
        </p:spPr>
        <p:txBody>
          <a:bodyPr wrap="square" rtlCol="0">
            <a:spAutoFit/>
          </a:bodyPr>
          <a:lstStyle/>
          <a:p>
            <a:pPr algn="ctr"/>
            <a:r>
              <a:rPr lang="el-GR" sz="2000" dirty="0" smtClean="0"/>
              <a:t>Ταινιοπρίονο κύριας πρίσης (Α) και επανάπρισης (Β) (επιπλοποιείου</a:t>
            </a:r>
            <a:r>
              <a:rPr lang="el-GR" sz="2000" dirty="0" smtClean="0"/>
              <a:t>)</a:t>
            </a:r>
            <a:endParaRPr lang="el-GR" sz="2000" dirty="0"/>
          </a:p>
        </p:txBody>
      </p:sp>
      <p:pic>
        <p:nvPicPr>
          <p:cNvPr id="1029" name="Picture 5" descr="Αποτέλεσμα εικόνας για ναζλας"/>
          <p:cNvPicPr>
            <a:picLocks noChangeAspect="1" noChangeArrowheads="1"/>
          </p:cNvPicPr>
          <p:nvPr/>
        </p:nvPicPr>
        <p:blipFill>
          <a:blip r:embed="rId4" cstate="print"/>
          <a:srcRect t="3050" b="3591"/>
          <a:stretch>
            <a:fillRect/>
          </a:stretch>
        </p:blipFill>
        <p:spPr bwMode="auto">
          <a:xfrm>
            <a:off x="7135495" y="2466643"/>
            <a:ext cx="2282825" cy="3522677"/>
          </a:xfrm>
          <a:prstGeom prst="rect">
            <a:avLst/>
          </a:prstGeom>
          <a:noFill/>
          <a:ln>
            <a:solidFill>
              <a:schemeClr val="tx1"/>
            </a:solidFill>
          </a:ln>
        </p:spPr>
      </p:pic>
      <p:sp>
        <p:nvSpPr>
          <p:cNvPr id="13" name="12 - Ορθογώνιο"/>
          <p:cNvSpPr/>
          <p:nvPr/>
        </p:nvSpPr>
        <p:spPr>
          <a:xfrm>
            <a:off x="7122492" y="5987534"/>
            <a:ext cx="1749069" cy="307777"/>
          </a:xfrm>
          <a:prstGeom prst="rect">
            <a:avLst/>
          </a:prstGeom>
        </p:spPr>
        <p:txBody>
          <a:bodyPr wrap="none">
            <a:spAutoFit/>
          </a:bodyPr>
          <a:lstStyle/>
          <a:p>
            <a:r>
              <a:rPr lang="el-GR" sz="1400" dirty="0" smtClean="0"/>
              <a:t>ΠΗΓΗ: </a:t>
            </a:r>
            <a:r>
              <a:rPr lang="en-US" sz="1400" dirty="0" smtClean="0"/>
              <a:t>www.nazlas.gr</a:t>
            </a:r>
            <a:endParaRPr lang="el-GR"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Ταινιοπρίονο επιπλοποιείου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24577" name="Rectangle 1"/>
          <p:cNvSpPr>
            <a:spLocks noChangeArrowheads="1"/>
          </p:cNvSpPr>
          <p:nvPr/>
        </p:nvSpPr>
        <p:spPr bwMode="auto">
          <a:xfrm>
            <a:off x="548640" y="936218"/>
            <a:ext cx="10698480" cy="1892826"/>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algn="just" fontAlgn="base">
              <a:spcBef>
                <a:spcPct val="0"/>
              </a:spcBef>
              <a:spcAft>
                <a:spcPct val="0"/>
              </a:spcAft>
              <a:tabLst>
                <a:tab pos="182563" algn="l"/>
              </a:tabLst>
            </a:pPr>
            <a:r>
              <a:rPr lang="el-GR" sz="2000" dirty="0" smtClean="0"/>
              <a:t>Το ταινιοπρίονο (πριονοκορδέλα) συναντάται σχεδόν σε όλα τα επιπλοποιεία και γενικά στις επιχειρήσεις κατεργασίας πριστής ξυλείας. </a:t>
            </a:r>
            <a:r>
              <a:rPr kumimoji="0" lang="el-GR" sz="2000" i="0" u="none" strike="noStrike" cap="none" normalizeH="0" baseline="0" dirty="0" smtClean="0">
                <a:ln>
                  <a:noFill/>
                </a:ln>
                <a:solidFill>
                  <a:schemeClr val="tx1"/>
                </a:solidFill>
                <a:effectLst/>
                <a:ea typeface="Times New Roman" pitchFamily="18" charset="0"/>
                <a:cs typeface="Arial" pitchFamily="34" charset="0"/>
              </a:rPr>
              <a:t>Με τον παραπάνω τύπο ταινιοπρίονου μπορούμε να πραγματοποιήσουμε πρίσεις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πριονισμούς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σε πριστή ξυλεία. </a:t>
            </a:r>
            <a:r>
              <a:rPr lang="el-GR" sz="2000" dirty="0" smtClean="0"/>
              <a:t>Ο τύπος του ταινιοπρίονου που χρησιμοποιείται σε επιπλοποιεία, διαθέτει σταθερή τράπεζα επάνω στην οποία ο χειριστής τοποθετεί το πριστοτεμάχιο που θέλει να κατεργαστεί.</a:t>
            </a:r>
          </a:p>
          <a:p>
            <a:pPr algn="just" fontAlgn="base">
              <a:spcBef>
                <a:spcPct val="0"/>
              </a:spcBef>
              <a:spcAft>
                <a:spcPct val="0"/>
              </a:spcAft>
              <a:tabLst>
                <a:tab pos="182563" algn="l"/>
              </a:tabLst>
            </a:pPr>
            <a:endParaRPr kumimoji="0" lang="el-GR" sz="2000" i="0" u="none" strike="noStrike" cap="none" normalizeH="0" baseline="0" dirty="0" smtClean="0">
              <a:ln>
                <a:noFill/>
              </a:ln>
              <a:solidFill>
                <a:schemeClr val="tx1"/>
              </a:solidFill>
              <a:effectLst/>
              <a:cs typeface="Arial" pitchFamily="34" charset="0"/>
            </a:endParaRPr>
          </a:p>
        </p:txBody>
      </p:sp>
      <p:sp>
        <p:nvSpPr>
          <p:cNvPr id="7" name="6 - Ορθογώνιο"/>
          <p:cNvSpPr/>
          <p:nvPr/>
        </p:nvSpPr>
        <p:spPr>
          <a:xfrm>
            <a:off x="761999" y="6032272"/>
            <a:ext cx="1908205" cy="307777"/>
          </a:xfrm>
          <a:prstGeom prst="rect">
            <a:avLst/>
          </a:prstGeom>
        </p:spPr>
        <p:txBody>
          <a:bodyPr wrap="square">
            <a:spAutoFit/>
          </a:bodyPr>
          <a:lstStyle/>
          <a:p>
            <a:r>
              <a:rPr lang="el-GR" sz="1400" dirty="0" smtClean="0"/>
              <a:t>ΠΗΓΗ: Καραστεργίου Σ.</a:t>
            </a:r>
            <a:endParaRPr lang="el-GR" sz="1400" dirty="0"/>
          </a:p>
        </p:txBody>
      </p:sp>
      <p:pic>
        <p:nvPicPr>
          <p:cNvPr id="8" name="Picture 3" descr="MVC-032F new"/>
          <p:cNvPicPr>
            <a:picLocks noChangeAspect="1" noChangeArrowheads="1"/>
          </p:cNvPicPr>
          <p:nvPr/>
        </p:nvPicPr>
        <p:blipFill>
          <a:blip r:embed="rId3" cstate="print"/>
          <a:srcRect/>
          <a:stretch>
            <a:fillRect/>
          </a:stretch>
        </p:blipFill>
        <p:spPr bwMode="auto">
          <a:xfrm>
            <a:off x="761999" y="2606040"/>
            <a:ext cx="2846021" cy="3230880"/>
          </a:xfrm>
          <a:prstGeom prst="rect">
            <a:avLst/>
          </a:prstGeom>
          <a:noFill/>
          <a:ln w="9525">
            <a:noFill/>
            <a:miter lim="800000"/>
            <a:headEnd/>
            <a:tailEnd/>
          </a:ln>
        </p:spPr>
      </p:pic>
      <p:sp>
        <p:nvSpPr>
          <p:cNvPr id="9" name="8 - Ορθογώνιο"/>
          <p:cNvSpPr/>
          <p:nvPr/>
        </p:nvSpPr>
        <p:spPr>
          <a:xfrm>
            <a:off x="6438707" y="5878384"/>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0" name="9 - TextBox"/>
          <p:cNvSpPr txBox="1"/>
          <p:nvPr/>
        </p:nvSpPr>
        <p:spPr>
          <a:xfrm>
            <a:off x="285008" y="6340049"/>
            <a:ext cx="3947754" cy="400110"/>
          </a:xfrm>
          <a:prstGeom prst="rect">
            <a:avLst/>
          </a:prstGeom>
          <a:noFill/>
        </p:spPr>
        <p:txBody>
          <a:bodyPr wrap="square" rtlCol="0">
            <a:spAutoFit/>
          </a:bodyPr>
          <a:lstStyle/>
          <a:p>
            <a:pPr algn="ctr"/>
            <a:r>
              <a:rPr lang="el-GR" sz="2000" dirty="0" err="1" smtClean="0"/>
              <a:t>Ταινιοπρίονο</a:t>
            </a:r>
            <a:r>
              <a:rPr lang="el-GR" sz="2000" dirty="0" smtClean="0"/>
              <a:t> επιπλοποιείου</a:t>
            </a:r>
            <a:endParaRPr lang="el-GR" sz="2000" dirty="0"/>
          </a:p>
        </p:txBody>
      </p:sp>
      <p:sp>
        <p:nvSpPr>
          <p:cNvPr id="11" name="10 - TextBox"/>
          <p:cNvSpPr txBox="1"/>
          <p:nvPr/>
        </p:nvSpPr>
        <p:spPr>
          <a:xfrm>
            <a:off x="6477000" y="6183570"/>
            <a:ext cx="4770120" cy="400110"/>
          </a:xfrm>
          <a:prstGeom prst="rect">
            <a:avLst/>
          </a:prstGeom>
          <a:noFill/>
        </p:spPr>
        <p:txBody>
          <a:bodyPr wrap="square" rtlCol="0">
            <a:spAutoFit/>
          </a:bodyPr>
          <a:lstStyle/>
          <a:p>
            <a:pPr algn="ctr"/>
            <a:r>
              <a:rPr lang="el-GR" sz="2000" dirty="0" smtClean="0"/>
              <a:t>Κοπή ξύλου σε </a:t>
            </a:r>
            <a:r>
              <a:rPr lang="el-GR" sz="2000" dirty="0" err="1" smtClean="0"/>
              <a:t>ταινιοπρίονο</a:t>
            </a:r>
            <a:r>
              <a:rPr lang="el-GR" sz="2000" dirty="0" smtClean="0"/>
              <a:t> επιπλοποιείου</a:t>
            </a:r>
            <a:endParaRPr lang="el-GR" sz="2000" dirty="0"/>
          </a:p>
        </p:txBody>
      </p:sp>
      <p:pic>
        <p:nvPicPr>
          <p:cNvPr id="24579" name="Picture 3" descr="MVC-001F"/>
          <p:cNvPicPr>
            <a:picLocks noChangeAspect="1" noChangeArrowheads="1"/>
          </p:cNvPicPr>
          <p:nvPr/>
        </p:nvPicPr>
        <p:blipFill>
          <a:blip r:embed="rId4" cstate="print"/>
          <a:srcRect/>
          <a:stretch>
            <a:fillRect/>
          </a:stretch>
        </p:blipFill>
        <p:spPr bwMode="auto">
          <a:xfrm>
            <a:off x="6205192" y="2606040"/>
            <a:ext cx="4272336" cy="3230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Ταινιοπρίονο επιπλοποιείου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23553" name="Rectangle 1"/>
          <p:cNvSpPr>
            <a:spLocks noChangeArrowheads="1"/>
          </p:cNvSpPr>
          <p:nvPr/>
        </p:nvSpPr>
        <p:spPr bwMode="auto">
          <a:xfrm>
            <a:off x="457200" y="1586448"/>
            <a:ext cx="585216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Όταν χρησιμοποιούμε το ταινιοπρίονο για να πραγματοποιήσουμε πρίσεις κατά μήκος των ινών του ξύλου, στεκόμαστε όρθιοι μπροστά από αυτό έτσι ώστε ο αριστερός μας ώμος να βρίσκεται στην ίδια ευθεία με το πριονοέλασμα.  Ανοίγουμε τα πόδια μας τόσο ώστε να έχουμε καλή ισορροπία, αλλά και να μπορούμε να πραγματοποιήσουμε μικρομετακινήσεις κατά τη διάρκεια της κατεργασίας. Καλή ισορροπία έχουμε όταν το άνοιγμα των ώμων μας είναι ίσο με το άνοιγμα των ποδιών μας. </a:t>
            </a:r>
            <a:endParaRPr kumimoji="0" lang="el-GR" sz="3200" i="0" u="none" strike="noStrike" cap="none" normalizeH="0" baseline="0" dirty="0" smtClean="0">
              <a:ln>
                <a:noFill/>
              </a:ln>
              <a:solidFill>
                <a:schemeClr val="tx1"/>
              </a:solidFill>
              <a:effectLst/>
              <a:cs typeface="Arial" pitchFamily="34" charset="0"/>
            </a:endParaRPr>
          </a:p>
        </p:txBody>
      </p:sp>
      <p:sp>
        <p:nvSpPr>
          <p:cNvPr id="5" name="4 - Ορθογώνιο"/>
          <p:cNvSpPr/>
          <p:nvPr/>
        </p:nvSpPr>
        <p:spPr>
          <a:xfrm>
            <a:off x="3601660" y="805934"/>
            <a:ext cx="5160387"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Πρίση κατά μήκος των ινών του ξύλου</a:t>
            </a:r>
            <a:endParaRPr lang="el-GR" sz="2000" i="1" dirty="0" smtClean="0">
              <a:cs typeface="Arial" pitchFamily="34" charset="0"/>
            </a:endParaRPr>
          </a:p>
        </p:txBody>
      </p:sp>
      <p:pic>
        <p:nvPicPr>
          <p:cNvPr id="36" name="Picture 2" descr="MVC-007F"/>
          <p:cNvPicPr>
            <a:picLocks noChangeAspect="1" noChangeArrowheads="1"/>
          </p:cNvPicPr>
          <p:nvPr/>
        </p:nvPicPr>
        <p:blipFill>
          <a:blip r:embed="rId3" cstate="print"/>
          <a:srcRect/>
          <a:stretch>
            <a:fillRect/>
          </a:stretch>
        </p:blipFill>
        <p:spPr bwMode="auto">
          <a:xfrm>
            <a:off x="7089140" y="1844040"/>
            <a:ext cx="4587876" cy="3429000"/>
          </a:xfrm>
          <a:prstGeom prst="rect">
            <a:avLst/>
          </a:prstGeom>
          <a:noFill/>
          <a:ln w="9525">
            <a:noFill/>
            <a:miter lim="800000"/>
            <a:headEnd/>
            <a:tailEnd/>
          </a:ln>
        </p:spPr>
      </p:pic>
      <p:sp>
        <p:nvSpPr>
          <p:cNvPr id="37" name="36 - Ορθογώνιο"/>
          <p:cNvSpPr/>
          <p:nvPr/>
        </p:nvSpPr>
        <p:spPr>
          <a:xfrm>
            <a:off x="6995160" y="5696635"/>
            <a:ext cx="4693920" cy="1015663"/>
          </a:xfrm>
          <a:prstGeom prst="rect">
            <a:avLst/>
          </a:prstGeom>
        </p:spPr>
        <p:txBody>
          <a:bodyPr wrap="square">
            <a:spAutoFit/>
          </a:bodyPr>
          <a:lstStyle/>
          <a:p>
            <a:pPr algn="ctr"/>
            <a:r>
              <a:rPr lang="el-GR" sz="2000" dirty="0" smtClean="0"/>
              <a:t>Ενδεδειγμένη στάση του χειριστή στο ταινιοπρίονο κατά την εκτέλεση </a:t>
            </a:r>
            <a:r>
              <a:rPr lang="el-GR" sz="2000" dirty="0" err="1" smtClean="0"/>
              <a:t>πρίσεων</a:t>
            </a:r>
            <a:r>
              <a:rPr lang="el-GR" sz="2000" dirty="0" smtClean="0"/>
              <a:t> κατά μήκος των ινών του ξύλου</a:t>
            </a:r>
            <a:endParaRPr lang="el-GR" sz="2000" dirty="0"/>
          </a:p>
        </p:txBody>
      </p:sp>
      <p:sp>
        <p:nvSpPr>
          <p:cNvPr id="38" name="37 - Ορθογώνιο"/>
          <p:cNvSpPr/>
          <p:nvPr/>
        </p:nvSpPr>
        <p:spPr>
          <a:xfrm>
            <a:off x="7002587" y="5284024"/>
            <a:ext cx="1900777" cy="307777"/>
          </a:xfrm>
          <a:prstGeom prst="rect">
            <a:avLst/>
          </a:prstGeom>
        </p:spPr>
        <p:txBody>
          <a:bodyPr wrap="none">
            <a:spAutoFit/>
          </a:bodyPr>
          <a:lstStyle/>
          <a:p>
            <a:r>
              <a:rPr lang="el-GR" sz="1400" dirty="0" smtClean="0"/>
              <a:t>ΠΗΓΗ: Καραστεργίου Σ.</a:t>
            </a:r>
            <a:endParaRPr lang="el-GR"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807720" y="5860554"/>
            <a:ext cx="47853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ea typeface="Times New Roman" pitchFamily="18" charset="0"/>
                <a:cs typeface="Arial" pitchFamily="34" charset="0"/>
              </a:rPr>
              <a:t>Αποστάσεις πριονοελάσματος (σε κάτοψη) από τον παράλληλο οδηγό </a:t>
            </a:r>
            <a:endParaRPr kumimoji="0" lang="el-GR" sz="2000" u="none" strike="noStrike" cap="none" normalizeH="0" baseline="0" dirty="0" smtClean="0">
              <a:ln>
                <a:noFill/>
              </a:ln>
              <a:solidFill>
                <a:schemeClr val="tx1"/>
              </a:solidFill>
              <a:effectLst/>
              <a:cs typeface="Arial" pitchFamily="34" charset="0"/>
            </a:endParaRPr>
          </a:p>
        </p:txBody>
      </p:sp>
      <p:grpSp>
        <p:nvGrpSpPr>
          <p:cNvPr id="29698" name="Group 2"/>
          <p:cNvGrpSpPr>
            <a:grpSpLocks/>
          </p:cNvGrpSpPr>
          <p:nvPr/>
        </p:nvGrpSpPr>
        <p:grpSpPr bwMode="auto">
          <a:xfrm>
            <a:off x="1112520" y="2767013"/>
            <a:ext cx="4459287" cy="2627312"/>
            <a:chOff x="2154" y="8103"/>
            <a:chExt cx="7023" cy="4137"/>
          </a:xfrm>
        </p:grpSpPr>
        <p:sp>
          <p:nvSpPr>
            <p:cNvPr id="29699" name="Rectangle 3"/>
            <p:cNvSpPr>
              <a:spLocks noChangeArrowheads="1"/>
            </p:cNvSpPr>
            <p:nvPr/>
          </p:nvSpPr>
          <p:spPr bwMode="auto">
            <a:xfrm>
              <a:off x="2154" y="8103"/>
              <a:ext cx="7020" cy="4137"/>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2000"/>
            </a:p>
          </p:txBody>
        </p:sp>
        <p:grpSp>
          <p:nvGrpSpPr>
            <p:cNvPr id="29700" name="Group 4"/>
            <p:cNvGrpSpPr>
              <a:grpSpLocks/>
            </p:cNvGrpSpPr>
            <p:nvPr/>
          </p:nvGrpSpPr>
          <p:grpSpPr bwMode="auto">
            <a:xfrm>
              <a:off x="2337" y="8280"/>
              <a:ext cx="6840" cy="3645"/>
              <a:chOff x="2337" y="8280"/>
              <a:chExt cx="6840" cy="3645"/>
            </a:xfrm>
          </p:grpSpPr>
          <p:grpSp>
            <p:nvGrpSpPr>
              <p:cNvPr id="29701" name="Group 5"/>
              <p:cNvGrpSpPr>
                <a:grpSpLocks/>
              </p:cNvGrpSpPr>
              <p:nvPr/>
            </p:nvGrpSpPr>
            <p:grpSpPr bwMode="auto">
              <a:xfrm>
                <a:off x="4677" y="8280"/>
                <a:ext cx="2955" cy="3645"/>
                <a:chOff x="3957" y="8055"/>
                <a:chExt cx="2955" cy="3645"/>
              </a:xfrm>
            </p:grpSpPr>
            <p:grpSp>
              <p:nvGrpSpPr>
                <p:cNvPr id="29702" name="Group 6"/>
                <p:cNvGrpSpPr>
                  <a:grpSpLocks noChangeAspect="1"/>
                </p:cNvGrpSpPr>
                <p:nvPr/>
              </p:nvGrpSpPr>
              <p:grpSpPr bwMode="auto">
                <a:xfrm>
                  <a:off x="3957" y="8055"/>
                  <a:ext cx="2955" cy="3645"/>
                  <a:chOff x="3957" y="8055"/>
                  <a:chExt cx="4560" cy="5625"/>
                </a:xfrm>
              </p:grpSpPr>
              <p:grpSp>
                <p:nvGrpSpPr>
                  <p:cNvPr id="29703" name="Group 7"/>
                  <p:cNvGrpSpPr>
                    <a:grpSpLocks noChangeAspect="1"/>
                  </p:cNvGrpSpPr>
                  <p:nvPr/>
                </p:nvGrpSpPr>
                <p:grpSpPr bwMode="auto">
                  <a:xfrm>
                    <a:off x="6297" y="8820"/>
                    <a:ext cx="2220" cy="3660"/>
                    <a:chOff x="4107" y="7740"/>
                    <a:chExt cx="2220" cy="3660"/>
                  </a:xfrm>
                </p:grpSpPr>
                <p:sp>
                  <p:nvSpPr>
                    <p:cNvPr id="29704" name="Line 8"/>
                    <p:cNvSpPr>
                      <a:spLocks noChangeAspect="1" noChangeShapeType="1"/>
                    </p:cNvSpPr>
                    <p:nvPr/>
                  </p:nvSpPr>
                  <p:spPr bwMode="auto">
                    <a:xfrm flipV="1">
                      <a:off x="4857" y="7740"/>
                      <a:ext cx="0" cy="252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000"/>
                    </a:p>
                  </p:txBody>
                </p:sp>
                <p:sp>
                  <p:nvSpPr>
                    <p:cNvPr id="29705" name="Line 9"/>
                    <p:cNvSpPr>
                      <a:spLocks noChangeAspect="1" noChangeShapeType="1"/>
                    </p:cNvSpPr>
                    <p:nvPr/>
                  </p:nvSpPr>
                  <p:spPr bwMode="auto">
                    <a:xfrm>
                      <a:off x="5577" y="7740"/>
                      <a:ext cx="0" cy="252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000"/>
                    </a:p>
                  </p:txBody>
                </p:sp>
                <p:sp>
                  <p:nvSpPr>
                    <p:cNvPr id="29706" name="Freeform 10"/>
                    <p:cNvSpPr>
                      <a:spLocks noChangeAspect="1"/>
                    </p:cNvSpPr>
                    <p:nvPr/>
                  </p:nvSpPr>
                  <p:spPr bwMode="auto">
                    <a:xfrm>
                      <a:off x="4107" y="10260"/>
                      <a:ext cx="1470" cy="1140"/>
                    </a:xfrm>
                    <a:custGeom>
                      <a:avLst/>
                      <a:gdLst/>
                      <a:ahLst/>
                      <a:cxnLst>
                        <a:cxn ang="0">
                          <a:pos x="750" y="0"/>
                        </a:cxn>
                        <a:cxn ang="0">
                          <a:pos x="570" y="540"/>
                        </a:cxn>
                        <a:cxn ang="0">
                          <a:pos x="30" y="1080"/>
                        </a:cxn>
                        <a:cxn ang="0">
                          <a:pos x="750" y="900"/>
                        </a:cxn>
                        <a:cxn ang="0">
                          <a:pos x="1470" y="0"/>
                        </a:cxn>
                      </a:cxnLst>
                      <a:rect l="0" t="0" r="r" b="b"/>
                      <a:pathLst>
                        <a:path w="1470" h="1140">
                          <a:moveTo>
                            <a:pt x="750" y="0"/>
                          </a:moveTo>
                          <a:cubicBezTo>
                            <a:pt x="720" y="180"/>
                            <a:pt x="690" y="360"/>
                            <a:pt x="570" y="540"/>
                          </a:cubicBezTo>
                          <a:cubicBezTo>
                            <a:pt x="450" y="720"/>
                            <a:pt x="0" y="1020"/>
                            <a:pt x="30" y="1080"/>
                          </a:cubicBezTo>
                          <a:cubicBezTo>
                            <a:pt x="60" y="1140"/>
                            <a:pt x="510" y="1080"/>
                            <a:pt x="750" y="900"/>
                          </a:cubicBezTo>
                          <a:cubicBezTo>
                            <a:pt x="990" y="720"/>
                            <a:pt x="1230" y="360"/>
                            <a:pt x="1470" y="0"/>
                          </a:cubicBez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000"/>
                    </a:p>
                  </p:txBody>
                </p:sp>
                <p:sp>
                  <p:nvSpPr>
                    <p:cNvPr id="29707" name="Freeform 11"/>
                    <p:cNvSpPr>
                      <a:spLocks noChangeAspect="1"/>
                    </p:cNvSpPr>
                    <p:nvPr/>
                  </p:nvSpPr>
                  <p:spPr bwMode="auto">
                    <a:xfrm>
                      <a:off x="5217" y="10260"/>
                      <a:ext cx="1110" cy="1140"/>
                    </a:xfrm>
                    <a:custGeom>
                      <a:avLst/>
                      <a:gdLst/>
                      <a:ahLst/>
                      <a:cxnLst>
                        <a:cxn ang="0">
                          <a:pos x="360" y="0"/>
                        </a:cxn>
                        <a:cxn ang="0">
                          <a:pos x="540" y="540"/>
                        </a:cxn>
                        <a:cxn ang="0">
                          <a:pos x="1080" y="1080"/>
                        </a:cxn>
                        <a:cxn ang="0">
                          <a:pos x="360" y="900"/>
                        </a:cxn>
                        <a:cxn ang="0">
                          <a:pos x="0" y="540"/>
                        </a:cxn>
                      </a:cxnLst>
                      <a:rect l="0" t="0" r="r" b="b"/>
                      <a:pathLst>
                        <a:path w="1110" h="1140">
                          <a:moveTo>
                            <a:pt x="360" y="0"/>
                          </a:moveTo>
                          <a:cubicBezTo>
                            <a:pt x="390" y="180"/>
                            <a:pt x="420" y="360"/>
                            <a:pt x="540" y="540"/>
                          </a:cubicBezTo>
                          <a:cubicBezTo>
                            <a:pt x="660" y="720"/>
                            <a:pt x="1110" y="1020"/>
                            <a:pt x="1080" y="1080"/>
                          </a:cubicBezTo>
                          <a:cubicBezTo>
                            <a:pt x="1050" y="1140"/>
                            <a:pt x="540" y="990"/>
                            <a:pt x="360" y="900"/>
                          </a:cubicBezTo>
                          <a:cubicBezTo>
                            <a:pt x="180" y="810"/>
                            <a:pt x="90" y="675"/>
                            <a:pt x="0" y="540"/>
                          </a:cubicBezTo>
                        </a:path>
                      </a:pathLst>
                    </a:custGeom>
                    <a:noFill/>
                    <a:ln w="1587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sz="2000"/>
                    </a:p>
                  </p:txBody>
                </p:sp>
                <p:sp>
                  <p:nvSpPr>
                    <p:cNvPr id="29708" name="Line 12"/>
                    <p:cNvSpPr>
                      <a:spLocks noChangeAspect="1" noChangeShapeType="1"/>
                    </p:cNvSpPr>
                    <p:nvPr/>
                  </p:nvSpPr>
                  <p:spPr bwMode="auto">
                    <a:xfrm flipH="1" flipV="1">
                      <a:off x="4857" y="10260"/>
                      <a:ext cx="360" cy="540"/>
                    </a:xfrm>
                    <a:prstGeom prst="line">
                      <a:avLst/>
                    </a:prstGeom>
                    <a:noFill/>
                    <a:ln w="1587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2000"/>
                    </a:p>
                  </p:txBody>
                </p:sp>
                <p:sp>
                  <p:nvSpPr>
                    <p:cNvPr id="29709" name="Line 13"/>
                    <p:cNvSpPr>
                      <a:spLocks noChangeAspect="1" noChangeShapeType="1"/>
                    </p:cNvSpPr>
                    <p:nvPr/>
                  </p:nvSpPr>
                  <p:spPr bwMode="auto">
                    <a:xfrm>
                      <a:off x="4857" y="7740"/>
                      <a:ext cx="7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000"/>
                    </a:p>
                  </p:txBody>
                </p:sp>
              </p:grpSp>
              <p:grpSp>
                <p:nvGrpSpPr>
                  <p:cNvPr id="29710" name="Group 14"/>
                  <p:cNvGrpSpPr>
                    <a:grpSpLocks noChangeAspect="1"/>
                  </p:cNvGrpSpPr>
                  <p:nvPr/>
                </p:nvGrpSpPr>
                <p:grpSpPr bwMode="auto">
                  <a:xfrm>
                    <a:off x="3957" y="8055"/>
                    <a:ext cx="720" cy="5625"/>
                    <a:chOff x="3957" y="8055"/>
                    <a:chExt cx="1263" cy="5475"/>
                  </a:xfrm>
                </p:grpSpPr>
                <p:sp>
                  <p:nvSpPr>
                    <p:cNvPr id="29711" name="Line 15"/>
                    <p:cNvSpPr>
                      <a:spLocks noChangeAspect="1" noChangeShapeType="1"/>
                    </p:cNvSpPr>
                    <p:nvPr/>
                  </p:nvSpPr>
                  <p:spPr bwMode="auto">
                    <a:xfrm>
                      <a:off x="5217" y="8100"/>
                      <a:ext cx="0" cy="540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000"/>
                    </a:p>
                  </p:txBody>
                </p:sp>
                <p:sp>
                  <p:nvSpPr>
                    <p:cNvPr id="29712" name="Line 16"/>
                    <p:cNvSpPr>
                      <a:spLocks noChangeAspect="1" noChangeShapeType="1"/>
                    </p:cNvSpPr>
                    <p:nvPr/>
                  </p:nvSpPr>
                  <p:spPr bwMode="auto">
                    <a:xfrm>
                      <a:off x="3957" y="8100"/>
                      <a:ext cx="0" cy="540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000"/>
                    </a:p>
                  </p:txBody>
                </p:sp>
                <p:sp>
                  <p:nvSpPr>
                    <p:cNvPr id="29713" name="Freeform 17"/>
                    <p:cNvSpPr>
                      <a:spLocks noChangeAspect="1"/>
                    </p:cNvSpPr>
                    <p:nvPr/>
                  </p:nvSpPr>
                  <p:spPr bwMode="auto">
                    <a:xfrm>
                      <a:off x="3960" y="8055"/>
                      <a:ext cx="1260" cy="105"/>
                    </a:xfrm>
                    <a:custGeom>
                      <a:avLst/>
                      <a:gdLst/>
                      <a:ahLst/>
                      <a:cxnLst>
                        <a:cxn ang="0">
                          <a:pos x="0" y="30"/>
                        </a:cxn>
                        <a:cxn ang="0">
                          <a:pos x="210" y="90"/>
                        </a:cxn>
                        <a:cxn ang="0">
                          <a:pos x="420" y="30"/>
                        </a:cxn>
                        <a:cxn ang="0">
                          <a:pos x="465" y="0"/>
                        </a:cxn>
                        <a:cxn ang="0">
                          <a:pos x="510" y="30"/>
                        </a:cxn>
                        <a:cxn ang="0">
                          <a:pos x="645" y="90"/>
                        </a:cxn>
                        <a:cxn ang="0">
                          <a:pos x="750" y="75"/>
                        </a:cxn>
                        <a:cxn ang="0">
                          <a:pos x="795" y="60"/>
                        </a:cxn>
                        <a:cxn ang="0">
                          <a:pos x="975" y="30"/>
                        </a:cxn>
                        <a:cxn ang="0">
                          <a:pos x="1065" y="45"/>
                        </a:cxn>
                        <a:cxn ang="0">
                          <a:pos x="1110" y="90"/>
                        </a:cxn>
                        <a:cxn ang="0">
                          <a:pos x="1170" y="105"/>
                        </a:cxn>
                        <a:cxn ang="0">
                          <a:pos x="1215" y="90"/>
                        </a:cxn>
                        <a:cxn ang="0">
                          <a:pos x="1260" y="45"/>
                        </a:cxn>
                      </a:cxnLst>
                      <a:rect l="0" t="0" r="r" b="b"/>
                      <a:pathLst>
                        <a:path w="1260" h="105">
                          <a:moveTo>
                            <a:pt x="0" y="30"/>
                          </a:moveTo>
                          <a:cubicBezTo>
                            <a:pt x="71" y="48"/>
                            <a:pt x="139" y="72"/>
                            <a:pt x="210" y="90"/>
                          </a:cubicBezTo>
                          <a:cubicBezTo>
                            <a:pt x="279" y="67"/>
                            <a:pt x="350" y="48"/>
                            <a:pt x="420" y="30"/>
                          </a:cubicBezTo>
                          <a:cubicBezTo>
                            <a:pt x="435" y="20"/>
                            <a:pt x="447" y="0"/>
                            <a:pt x="465" y="0"/>
                          </a:cubicBezTo>
                          <a:cubicBezTo>
                            <a:pt x="483" y="0"/>
                            <a:pt x="494" y="22"/>
                            <a:pt x="510" y="30"/>
                          </a:cubicBezTo>
                          <a:cubicBezTo>
                            <a:pt x="553" y="52"/>
                            <a:pt x="599" y="75"/>
                            <a:pt x="645" y="90"/>
                          </a:cubicBezTo>
                          <a:cubicBezTo>
                            <a:pt x="680" y="85"/>
                            <a:pt x="715" y="82"/>
                            <a:pt x="750" y="75"/>
                          </a:cubicBezTo>
                          <a:cubicBezTo>
                            <a:pt x="766" y="72"/>
                            <a:pt x="779" y="63"/>
                            <a:pt x="795" y="60"/>
                          </a:cubicBezTo>
                          <a:cubicBezTo>
                            <a:pt x="855" y="48"/>
                            <a:pt x="975" y="30"/>
                            <a:pt x="975" y="30"/>
                          </a:cubicBezTo>
                          <a:cubicBezTo>
                            <a:pt x="1005" y="35"/>
                            <a:pt x="1037" y="33"/>
                            <a:pt x="1065" y="45"/>
                          </a:cubicBezTo>
                          <a:cubicBezTo>
                            <a:pt x="1084" y="54"/>
                            <a:pt x="1092" y="79"/>
                            <a:pt x="1110" y="90"/>
                          </a:cubicBezTo>
                          <a:cubicBezTo>
                            <a:pt x="1128" y="100"/>
                            <a:pt x="1150" y="100"/>
                            <a:pt x="1170" y="105"/>
                          </a:cubicBezTo>
                          <a:cubicBezTo>
                            <a:pt x="1185" y="100"/>
                            <a:pt x="1202" y="99"/>
                            <a:pt x="1215" y="90"/>
                          </a:cubicBezTo>
                          <a:cubicBezTo>
                            <a:pt x="1233" y="78"/>
                            <a:pt x="1260" y="45"/>
                            <a:pt x="1260" y="45"/>
                          </a:cubicBez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000"/>
                    </a:p>
                  </p:txBody>
                </p:sp>
                <p:sp>
                  <p:nvSpPr>
                    <p:cNvPr id="29714" name="Freeform 18"/>
                    <p:cNvSpPr>
                      <a:spLocks noChangeAspect="1"/>
                    </p:cNvSpPr>
                    <p:nvPr/>
                  </p:nvSpPr>
                  <p:spPr bwMode="auto">
                    <a:xfrm>
                      <a:off x="3960" y="13356"/>
                      <a:ext cx="1260" cy="174"/>
                    </a:xfrm>
                    <a:custGeom>
                      <a:avLst/>
                      <a:gdLst/>
                      <a:ahLst/>
                      <a:cxnLst>
                        <a:cxn ang="0">
                          <a:pos x="0" y="144"/>
                        </a:cxn>
                        <a:cxn ang="0">
                          <a:pos x="90" y="114"/>
                        </a:cxn>
                        <a:cxn ang="0">
                          <a:pos x="180" y="54"/>
                        </a:cxn>
                        <a:cxn ang="0">
                          <a:pos x="210" y="9"/>
                        </a:cxn>
                        <a:cxn ang="0">
                          <a:pos x="300" y="54"/>
                        </a:cxn>
                        <a:cxn ang="0">
                          <a:pos x="540" y="114"/>
                        </a:cxn>
                        <a:cxn ang="0">
                          <a:pos x="675" y="24"/>
                        </a:cxn>
                        <a:cxn ang="0">
                          <a:pos x="915" y="114"/>
                        </a:cxn>
                        <a:cxn ang="0">
                          <a:pos x="1125" y="99"/>
                        </a:cxn>
                        <a:cxn ang="0">
                          <a:pos x="1260" y="174"/>
                        </a:cxn>
                      </a:cxnLst>
                      <a:rect l="0" t="0" r="r" b="b"/>
                      <a:pathLst>
                        <a:path w="1260" h="174">
                          <a:moveTo>
                            <a:pt x="0" y="144"/>
                          </a:moveTo>
                          <a:cubicBezTo>
                            <a:pt x="30" y="134"/>
                            <a:pt x="64" y="132"/>
                            <a:pt x="90" y="114"/>
                          </a:cubicBezTo>
                          <a:cubicBezTo>
                            <a:pt x="120" y="94"/>
                            <a:pt x="180" y="54"/>
                            <a:pt x="180" y="54"/>
                          </a:cubicBezTo>
                          <a:cubicBezTo>
                            <a:pt x="190" y="39"/>
                            <a:pt x="193" y="16"/>
                            <a:pt x="210" y="9"/>
                          </a:cubicBezTo>
                          <a:cubicBezTo>
                            <a:pt x="232" y="0"/>
                            <a:pt x="288" y="49"/>
                            <a:pt x="300" y="54"/>
                          </a:cubicBezTo>
                          <a:cubicBezTo>
                            <a:pt x="374" y="86"/>
                            <a:pt x="460" y="101"/>
                            <a:pt x="540" y="114"/>
                          </a:cubicBezTo>
                          <a:cubicBezTo>
                            <a:pt x="654" y="76"/>
                            <a:pt x="611" y="109"/>
                            <a:pt x="675" y="24"/>
                          </a:cubicBezTo>
                          <a:cubicBezTo>
                            <a:pt x="760" y="48"/>
                            <a:pt x="841" y="65"/>
                            <a:pt x="915" y="114"/>
                          </a:cubicBezTo>
                          <a:cubicBezTo>
                            <a:pt x="1013" y="98"/>
                            <a:pt x="1029" y="80"/>
                            <a:pt x="1125" y="99"/>
                          </a:cubicBezTo>
                          <a:cubicBezTo>
                            <a:pt x="1173" y="131"/>
                            <a:pt x="1220" y="134"/>
                            <a:pt x="1260" y="174"/>
                          </a:cubicBez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000"/>
                    </a:p>
                  </p:txBody>
                </p:sp>
              </p:grpSp>
              <p:grpSp>
                <p:nvGrpSpPr>
                  <p:cNvPr id="29715" name="Group 19"/>
                  <p:cNvGrpSpPr>
                    <a:grpSpLocks noChangeAspect="1"/>
                  </p:cNvGrpSpPr>
                  <p:nvPr/>
                </p:nvGrpSpPr>
                <p:grpSpPr bwMode="auto">
                  <a:xfrm>
                    <a:off x="4677" y="9180"/>
                    <a:ext cx="2340" cy="3240"/>
                    <a:chOff x="4677" y="9180"/>
                    <a:chExt cx="2340" cy="3240"/>
                  </a:xfrm>
                </p:grpSpPr>
                <p:sp>
                  <p:nvSpPr>
                    <p:cNvPr id="29716" name="Line 20"/>
                    <p:cNvSpPr>
                      <a:spLocks noChangeAspect="1" noChangeShapeType="1"/>
                    </p:cNvSpPr>
                    <p:nvPr/>
                  </p:nvSpPr>
                  <p:spPr bwMode="auto">
                    <a:xfrm>
                      <a:off x="4677" y="12420"/>
                      <a:ext cx="1620" cy="0"/>
                    </a:xfrm>
                    <a:prstGeom prst="line">
                      <a:avLst/>
                    </a:prstGeom>
                    <a:noFill/>
                    <a:ln w="9525">
                      <a:solidFill>
                        <a:srgbClr val="000000"/>
                      </a:solidFill>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el-GR" sz="2000"/>
                    </a:p>
                  </p:txBody>
                </p:sp>
                <p:sp>
                  <p:nvSpPr>
                    <p:cNvPr id="29717" name="Line 21"/>
                    <p:cNvSpPr>
                      <a:spLocks noChangeAspect="1" noChangeShapeType="1"/>
                    </p:cNvSpPr>
                    <p:nvPr/>
                  </p:nvSpPr>
                  <p:spPr bwMode="auto">
                    <a:xfrm>
                      <a:off x="4677" y="9180"/>
                      <a:ext cx="2340" cy="0"/>
                    </a:xfrm>
                    <a:prstGeom prst="line">
                      <a:avLst/>
                    </a:prstGeom>
                    <a:noFill/>
                    <a:ln w="9525">
                      <a:solidFill>
                        <a:srgbClr val="000000"/>
                      </a:solidFill>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el-GR" sz="2000"/>
                    </a:p>
                  </p:txBody>
                </p:sp>
                <p:sp>
                  <p:nvSpPr>
                    <p:cNvPr id="29718" name="Line 22"/>
                    <p:cNvSpPr>
                      <a:spLocks noChangeAspect="1" noChangeShapeType="1"/>
                    </p:cNvSpPr>
                    <p:nvPr/>
                  </p:nvSpPr>
                  <p:spPr bwMode="auto">
                    <a:xfrm>
                      <a:off x="6297" y="10980"/>
                      <a:ext cx="720" cy="0"/>
                    </a:xfrm>
                    <a:prstGeom prst="line">
                      <a:avLst/>
                    </a:prstGeom>
                    <a:noFill/>
                    <a:ln w="9525">
                      <a:solidFill>
                        <a:srgbClr val="000000"/>
                      </a:solidFill>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el-GR" sz="2000"/>
                    </a:p>
                  </p:txBody>
                </p:sp>
                <p:sp>
                  <p:nvSpPr>
                    <p:cNvPr id="29719" name="Line 23"/>
                    <p:cNvSpPr>
                      <a:spLocks noChangeAspect="1" noChangeShapeType="1"/>
                    </p:cNvSpPr>
                    <p:nvPr/>
                  </p:nvSpPr>
                  <p:spPr bwMode="auto">
                    <a:xfrm flipV="1">
                      <a:off x="6297" y="1080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000"/>
                    </a:p>
                  </p:txBody>
                </p:sp>
              </p:grpSp>
            </p:grpSp>
            <p:sp>
              <p:nvSpPr>
                <p:cNvPr id="29720" name="Text Box 24"/>
                <p:cNvSpPr txBox="1">
                  <a:spLocks noChangeArrowheads="1"/>
                </p:cNvSpPr>
                <p:nvPr/>
              </p:nvSpPr>
              <p:spPr bwMode="auto">
                <a:xfrm>
                  <a:off x="4677" y="8280"/>
                  <a:ext cx="108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200" b="1" i="0" u="none" strike="noStrike" cap="none" normalizeH="0" baseline="0" smtClean="0">
                      <a:ln>
                        <a:noFill/>
                      </a:ln>
                      <a:solidFill>
                        <a:schemeClr val="tx1"/>
                      </a:solidFill>
                      <a:effectLst/>
                      <a:cs typeface="Arial" pitchFamily="34" charset="0"/>
                    </a:rPr>
                    <a:t>Β</a:t>
                  </a:r>
                  <a:endParaRPr kumimoji="0" lang="el-GR" sz="2000" b="0" i="0" u="none" strike="noStrike" cap="none" normalizeH="0" baseline="0" smtClean="0">
                    <a:ln>
                      <a:noFill/>
                    </a:ln>
                    <a:solidFill>
                      <a:schemeClr val="tx1"/>
                    </a:solidFill>
                    <a:effectLst/>
                    <a:cs typeface="Arial" pitchFamily="34" charset="0"/>
                  </a:endParaRPr>
                </a:p>
              </p:txBody>
            </p:sp>
            <p:sp>
              <p:nvSpPr>
                <p:cNvPr id="29721" name="Text Box 25"/>
                <p:cNvSpPr txBox="1">
                  <a:spLocks noChangeArrowheads="1"/>
                </p:cNvSpPr>
                <p:nvPr/>
              </p:nvSpPr>
              <p:spPr bwMode="auto">
                <a:xfrm>
                  <a:off x="4497" y="10440"/>
                  <a:ext cx="108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200" b="1" i="0" u="none" strike="noStrike" cap="none" normalizeH="0" baseline="0" smtClean="0">
                      <a:ln>
                        <a:noFill/>
                      </a:ln>
                      <a:solidFill>
                        <a:schemeClr val="tx1"/>
                      </a:solidFill>
                      <a:effectLst/>
                      <a:cs typeface="Arial" pitchFamily="34" charset="0"/>
                    </a:rPr>
                    <a:t>Α</a:t>
                  </a:r>
                  <a:endParaRPr kumimoji="0" lang="el-GR" sz="2000" b="0" i="0" u="none" strike="noStrike" cap="none" normalizeH="0" baseline="0" smtClean="0">
                    <a:ln>
                      <a:noFill/>
                    </a:ln>
                    <a:solidFill>
                      <a:schemeClr val="tx1"/>
                    </a:solidFill>
                    <a:effectLst/>
                    <a:cs typeface="Arial" pitchFamily="34" charset="0"/>
                  </a:endParaRPr>
                </a:p>
              </p:txBody>
            </p:sp>
            <p:sp>
              <p:nvSpPr>
                <p:cNvPr id="29722" name="Text Box 26"/>
                <p:cNvSpPr txBox="1">
                  <a:spLocks noChangeArrowheads="1"/>
                </p:cNvSpPr>
                <p:nvPr/>
              </p:nvSpPr>
              <p:spPr bwMode="auto">
                <a:xfrm>
                  <a:off x="5217" y="9540"/>
                  <a:ext cx="108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200" b="1" i="0" u="none" strike="noStrike" cap="none" normalizeH="0" baseline="0" smtClean="0">
                      <a:ln>
                        <a:noFill/>
                      </a:ln>
                      <a:solidFill>
                        <a:schemeClr val="tx1"/>
                      </a:solidFill>
                      <a:effectLst/>
                      <a:cs typeface="Arial" pitchFamily="34" charset="0"/>
                    </a:rPr>
                    <a:t>Γ</a:t>
                  </a:r>
                  <a:endParaRPr kumimoji="0" lang="el-GR" sz="2000" b="0" i="0" u="none" strike="noStrike" cap="none" normalizeH="0" baseline="0" smtClean="0">
                    <a:ln>
                      <a:noFill/>
                    </a:ln>
                    <a:solidFill>
                      <a:schemeClr val="tx1"/>
                    </a:solidFill>
                    <a:effectLst/>
                    <a:cs typeface="Arial" pitchFamily="34" charset="0"/>
                  </a:endParaRPr>
                </a:p>
              </p:txBody>
            </p:sp>
          </p:grpSp>
          <p:grpSp>
            <p:nvGrpSpPr>
              <p:cNvPr id="29723" name="Group 27"/>
              <p:cNvGrpSpPr>
                <a:grpSpLocks/>
              </p:cNvGrpSpPr>
              <p:nvPr/>
            </p:nvGrpSpPr>
            <p:grpSpPr bwMode="auto">
              <a:xfrm>
                <a:off x="2337" y="9180"/>
                <a:ext cx="6840" cy="1260"/>
                <a:chOff x="2337" y="9180"/>
                <a:chExt cx="6840" cy="1260"/>
              </a:xfrm>
            </p:grpSpPr>
            <p:sp>
              <p:nvSpPr>
                <p:cNvPr id="29724" name="Text Box 28"/>
                <p:cNvSpPr txBox="1">
                  <a:spLocks noChangeArrowheads="1"/>
                </p:cNvSpPr>
                <p:nvPr/>
              </p:nvSpPr>
              <p:spPr bwMode="auto">
                <a:xfrm>
                  <a:off x="2337" y="9720"/>
                  <a:ext cx="1620"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200" b="0" i="1" u="none" strike="noStrike" cap="none" normalizeH="0" baseline="0" smtClean="0">
                      <a:ln>
                        <a:noFill/>
                      </a:ln>
                      <a:solidFill>
                        <a:schemeClr val="tx1"/>
                      </a:solidFill>
                      <a:effectLst/>
                      <a:cs typeface="Arial" pitchFamily="34" charset="0"/>
                    </a:rPr>
                    <a:t>Παράλληλος οδηγός</a:t>
                  </a:r>
                  <a:endParaRPr kumimoji="0" lang="el-GR" sz="2000" b="0" i="0" u="none" strike="noStrike" cap="none" normalizeH="0" baseline="0" smtClean="0">
                    <a:ln>
                      <a:noFill/>
                    </a:ln>
                    <a:solidFill>
                      <a:schemeClr val="tx1"/>
                    </a:solidFill>
                    <a:effectLst/>
                    <a:cs typeface="Arial" pitchFamily="34" charset="0"/>
                  </a:endParaRPr>
                </a:p>
              </p:txBody>
            </p:sp>
            <p:sp>
              <p:nvSpPr>
                <p:cNvPr id="29725" name="Line 29"/>
                <p:cNvSpPr>
                  <a:spLocks noChangeShapeType="1"/>
                </p:cNvSpPr>
                <p:nvPr/>
              </p:nvSpPr>
              <p:spPr bwMode="auto">
                <a:xfrm flipV="1">
                  <a:off x="3957" y="9360"/>
                  <a:ext cx="72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sz="2000"/>
                </a:p>
              </p:txBody>
            </p:sp>
            <p:sp>
              <p:nvSpPr>
                <p:cNvPr id="29726" name="Text Box 30"/>
                <p:cNvSpPr txBox="1">
                  <a:spLocks noChangeArrowheads="1"/>
                </p:cNvSpPr>
                <p:nvPr/>
              </p:nvSpPr>
              <p:spPr bwMode="auto">
                <a:xfrm>
                  <a:off x="7377" y="9720"/>
                  <a:ext cx="1800"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200" b="0" i="1" u="none" strike="noStrike" cap="none" normalizeH="0" baseline="0" dirty="0" smtClean="0">
                      <a:ln>
                        <a:noFill/>
                      </a:ln>
                      <a:solidFill>
                        <a:schemeClr val="tx1"/>
                      </a:solidFill>
                      <a:effectLst/>
                      <a:cs typeface="Arial" pitchFamily="34" charset="0"/>
                    </a:rPr>
                    <a:t>Πριονοέλασμα</a:t>
                  </a:r>
                  <a:endParaRPr kumimoji="0" lang="el-GR" sz="2000" b="0" i="0" u="none" strike="noStrike" cap="none" normalizeH="0" baseline="0" dirty="0" smtClean="0">
                    <a:ln>
                      <a:noFill/>
                    </a:ln>
                    <a:solidFill>
                      <a:schemeClr val="tx1"/>
                    </a:solidFill>
                    <a:effectLst/>
                    <a:cs typeface="Arial" pitchFamily="34" charset="0"/>
                  </a:endParaRPr>
                </a:p>
              </p:txBody>
            </p:sp>
            <p:sp>
              <p:nvSpPr>
                <p:cNvPr id="29727" name="Line 31"/>
                <p:cNvSpPr>
                  <a:spLocks noChangeShapeType="1"/>
                </p:cNvSpPr>
                <p:nvPr/>
              </p:nvSpPr>
              <p:spPr bwMode="auto">
                <a:xfrm flipH="1" flipV="1">
                  <a:off x="7197" y="9180"/>
                  <a:ext cx="360" cy="5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sz="2000"/>
                </a:p>
              </p:txBody>
            </p:sp>
          </p:grpSp>
        </p:grpSp>
      </p:grpSp>
      <p:sp>
        <p:nvSpPr>
          <p:cNvPr id="6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Ταινιοπρίονο επιπλοποιείου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64"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65" name="64 - Ορθογώνιο"/>
          <p:cNvSpPr/>
          <p:nvPr/>
        </p:nvSpPr>
        <p:spPr>
          <a:xfrm>
            <a:off x="3601660" y="805934"/>
            <a:ext cx="5160387"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Πρίση κατά μήκος των ινών του ξύλου</a:t>
            </a:r>
            <a:endParaRPr lang="el-GR" sz="2000" i="1" dirty="0" smtClean="0">
              <a:cs typeface="Arial" pitchFamily="34" charset="0"/>
            </a:endParaRPr>
          </a:p>
        </p:txBody>
      </p:sp>
      <p:sp>
        <p:nvSpPr>
          <p:cNvPr id="67" name="66 - Ορθογώνιο"/>
          <p:cNvSpPr/>
          <p:nvPr/>
        </p:nvSpPr>
        <p:spPr>
          <a:xfrm>
            <a:off x="335280" y="1335316"/>
            <a:ext cx="11292840" cy="1015663"/>
          </a:xfrm>
          <a:prstGeom prst="rect">
            <a:avLst/>
          </a:prstGeom>
        </p:spPr>
        <p:txBody>
          <a:bodyPr wrap="square">
            <a:spAutoFit/>
          </a:bodyPr>
          <a:lstStyle/>
          <a:p>
            <a:pPr algn="just"/>
            <a:r>
              <a:rPr lang="el-GR" sz="2000" dirty="0" smtClean="0"/>
              <a:t>Στην περίπτωση που η ξυλεία μας είναι πλανισμένη, χρησιμοποιούμε για την πρίση τον παράλληλο οδηγό. Το επιθυμητό πλάτος κατεργασίας ορίζεται από την απόσταση μεταξύ του παράλληλου οδηγού και του πριονοελάσματος. </a:t>
            </a:r>
            <a:endParaRPr lang="el-GR" sz="2000" dirty="0"/>
          </a:p>
        </p:txBody>
      </p:sp>
      <p:pic>
        <p:nvPicPr>
          <p:cNvPr id="29728" name="Picture 32" descr="MVC-008F"/>
          <p:cNvPicPr>
            <a:picLocks noChangeAspect="1" noChangeArrowheads="1"/>
          </p:cNvPicPr>
          <p:nvPr/>
        </p:nvPicPr>
        <p:blipFill>
          <a:blip r:embed="rId3" cstate="print"/>
          <a:srcRect/>
          <a:stretch>
            <a:fillRect/>
          </a:stretch>
        </p:blipFill>
        <p:spPr bwMode="auto">
          <a:xfrm>
            <a:off x="7239000" y="2468880"/>
            <a:ext cx="3855720" cy="2886657"/>
          </a:xfrm>
          <a:prstGeom prst="rect">
            <a:avLst/>
          </a:prstGeom>
          <a:noFill/>
          <a:ln w="9525">
            <a:solidFill>
              <a:schemeClr val="tx1"/>
            </a:solidFill>
            <a:miter lim="800000"/>
            <a:headEnd/>
            <a:tailEnd/>
          </a:ln>
        </p:spPr>
      </p:pic>
      <p:sp>
        <p:nvSpPr>
          <p:cNvPr id="69" name="68 - Ορθογώνιο"/>
          <p:cNvSpPr/>
          <p:nvPr/>
        </p:nvSpPr>
        <p:spPr>
          <a:xfrm>
            <a:off x="6995160" y="5842337"/>
            <a:ext cx="4632960" cy="1015663"/>
          </a:xfrm>
          <a:prstGeom prst="rect">
            <a:avLst/>
          </a:prstGeom>
        </p:spPr>
        <p:txBody>
          <a:bodyPr wrap="square">
            <a:spAutoFit/>
          </a:bodyPr>
          <a:lstStyle/>
          <a:p>
            <a:pPr algn="ctr"/>
            <a:r>
              <a:rPr lang="el-GR" sz="2000" dirty="0" smtClean="0"/>
              <a:t>Τοποθέτηση του παράλληλου οδηγού από έμπειρο τεχνίτη κατά τη διάρκεια που λειτουργίας του ταινιοπρίονου</a:t>
            </a:r>
            <a:endParaRPr lang="el-GR" sz="2000" dirty="0"/>
          </a:p>
        </p:txBody>
      </p:sp>
      <p:sp>
        <p:nvSpPr>
          <p:cNvPr id="70" name="69 - Ορθογώνιο"/>
          <p:cNvSpPr/>
          <p:nvPr/>
        </p:nvSpPr>
        <p:spPr>
          <a:xfrm>
            <a:off x="7154987" y="5329744"/>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71" name="70 - Ορθογώνιο"/>
          <p:cNvSpPr/>
          <p:nvPr/>
        </p:nvSpPr>
        <p:spPr>
          <a:xfrm>
            <a:off x="1089467" y="5405944"/>
            <a:ext cx="1900777" cy="307777"/>
          </a:xfrm>
          <a:prstGeom prst="rect">
            <a:avLst/>
          </a:prstGeom>
        </p:spPr>
        <p:txBody>
          <a:bodyPr wrap="none">
            <a:spAutoFit/>
          </a:bodyPr>
          <a:lstStyle/>
          <a:p>
            <a:r>
              <a:rPr lang="el-GR" sz="1400" dirty="0" smtClean="0"/>
              <a:t>ΠΗΓΗ: Καραστεργίου Σ.</a:t>
            </a:r>
            <a:endParaRPr lang="el-GR"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Ταινιοπρίονο επιπλοποιείου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2900620" y="836414"/>
            <a:ext cx="6786473"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Πρίση κατά μήκος των ινών του ξύλου - ξεφάρδισμα</a:t>
            </a:r>
            <a:endParaRPr lang="el-GR" sz="2000" i="1" dirty="0" smtClean="0">
              <a:cs typeface="Arial" pitchFamily="34" charset="0"/>
            </a:endParaRPr>
          </a:p>
        </p:txBody>
      </p:sp>
      <p:pic>
        <p:nvPicPr>
          <p:cNvPr id="28673" name="Picture 1" descr="MVC-009F"/>
          <p:cNvPicPr>
            <a:picLocks noChangeAspect="1" noChangeArrowheads="1"/>
          </p:cNvPicPr>
          <p:nvPr/>
        </p:nvPicPr>
        <p:blipFill>
          <a:blip r:embed="rId3" cstate="print"/>
          <a:srcRect/>
          <a:stretch>
            <a:fillRect/>
          </a:stretch>
        </p:blipFill>
        <p:spPr bwMode="auto">
          <a:xfrm>
            <a:off x="8747760" y="2879088"/>
            <a:ext cx="3206995" cy="2893151"/>
          </a:xfrm>
          <a:prstGeom prst="rect">
            <a:avLst/>
          </a:prstGeom>
          <a:noFill/>
          <a:ln w="9525">
            <a:noFill/>
            <a:miter lim="800000"/>
            <a:headEnd/>
            <a:tailEnd/>
          </a:ln>
        </p:spPr>
      </p:pic>
      <p:sp>
        <p:nvSpPr>
          <p:cNvPr id="6" name="5 - Ορθογώνιο"/>
          <p:cNvSpPr/>
          <p:nvPr/>
        </p:nvSpPr>
        <p:spPr>
          <a:xfrm>
            <a:off x="8720918" y="6150114"/>
            <a:ext cx="3212001" cy="707886"/>
          </a:xfrm>
          <a:prstGeom prst="rect">
            <a:avLst/>
          </a:prstGeom>
        </p:spPr>
        <p:txBody>
          <a:bodyPr wrap="square">
            <a:spAutoFit/>
          </a:bodyPr>
          <a:lstStyle/>
          <a:p>
            <a:pPr algn="ctr"/>
            <a:r>
              <a:rPr lang="el-GR" sz="2000" dirty="0" smtClean="0"/>
              <a:t>Τα χέρια του χειριστή κατά την κατεργασία</a:t>
            </a:r>
            <a:endParaRPr lang="el-GR" sz="2000" dirty="0"/>
          </a:p>
        </p:txBody>
      </p:sp>
      <p:sp>
        <p:nvSpPr>
          <p:cNvPr id="28674" name="Rectangle 2"/>
          <p:cNvSpPr>
            <a:spLocks noChangeArrowheads="1"/>
          </p:cNvSpPr>
          <p:nvPr/>
        </p:nvSpPr>
        <p:spPr bwMode="auto">
          <a:xfrm>
            <a:off x="214952" y="1522986"/>
            <a:ext cx="1144524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l-GR" sz="2000" i="0" u="none" strike="noStrike" cap="none" normalizeH="0" baseline="0" dirty="0" smtClean="0">
                <a:ln>
                  <a:noFill/>
                </a:ln>
                <a:solidFill>
                  <a:schemeClr val="tx1"/>
                </a:solidFill>
                <a:effectLst/>
                <a:ea typeface="Times New Roman" pitchFamily="18" charset="0"/>
                <a:cs typeface="Arial" pitchFamily="34" charset="0"/>
              </a:rPr>
              <a:t>Η τροφοδοσία του ξύλου γίνεται προσεκτικά με το αριστερό χέρι έχοντας ως οδηγό το δεξί (Α, Β). </a:t>
            </a:r>
            <a:r>
              <a:rPr lang="el-GR" sz="2000" dirty="0" smtClean="0"/>
              <a:t>Τα χέρια του χειριστή κατά τη διάρκεια όλης της κατεργασίας είναι μαζεμένα σαν γροθιά (Γ) και προεξέχει μόνο λίγο ο αντίχειρας. </a:t>
            </a:r>
          </a:p>
        </p:txBody>
      </p:sp>
      <p:pic>
        <p:nvPicPr>
          <p:cNvPr id="28675" name="Picture 3" descr="MVC-001F"/>
          <p:cNvPicPr>
            <a:picLocks noChangeAspect="1" noChangeArrowheads="1"/>
          </p:cNvPicPr>
          <p:nvPr/>
        </p:nvPicPr>
        <p:blipFill>
          <a:blip r:embed="rId4" cstate="print"/>
          <a:srcRect/>
          <a:stretch>
            <a:fillRect/>
          </a:stretch>
        </p:blipFill>
        <p:spPr bwMode="auto">
          <a:xfrm>
            <a:off x="457199" y="2879088"/>
            <a:ext cx="3886201" cy="2938872"/>
          </a:xfrm>
          <a:prstGeom prst="rect">
            <a:avLst/>
          </a:prstGeom>
          <a:noFill/>
          <a:ln w="9525">
            <a:noFill/>
            <a:miter lim="800000"/>
            <a:headEnd/>
            <a:tailEnd/>
          </a:ln>
        </p:spPr>
      </p:pic>
      <p:sp>
        <p:nvSpPr>
          <p:cNvPr id="9" name="8 - Ορθογώνιο"/>
          <p:cNvSpPr/>
          <p:nvPr/>
        </p:nvSpPr>
        <p:spPr>
          <a:xfrm>
            <a:off x="1746869" y="6271587"/>
            <a:ext cx="5016758" cy="400110"/>
          </a:xfrm>
          <a:prstGeom prst="rect">
            <a:avLst/>
          </a:prstGeom>
        </p:spPr>
        <p:txBody>
          <a:bodyPr wrap="none">
            <a:spAutoFit/>
          </a:bodyPr>
          <a:lstStyle/>
          <a:p>
            <a:r>
              <a:rPr lang="el-GR" sz="2000" dirty="0" smtClean="0"/>
              <a:t>Ξεφάρδισμα </a:t>
            </a:r>
            <a:r>
              <a:rPr lang="el-GR" sz="2000" dirty="0" err="1" smtClean="0"/>
              <a:t>πριστοτεμαχίου</a:t>
            </a:r>
            <a:r>
              <a:rPr lang="el-GR" sz="2000" dirty="0" smtClean="0"/>
              <a:t> με </a:t>
            </a:r>
            <a:r>
              <a:rPr lang="el-GR" sz="2000" dirty="0" err="1" smtClean="0"/>
              <a:t>ταινιοπρίονο</a:t>
            </a:r>
            <a:endParaRPr lang="el-GR" sz="2000" dirty="0"/>
          </a:p>
        </p:txBody>
      </p:sp>
      <p:pic>
        <p:nvPicPr>
          <p:cNvPr id="28676" name="Picture 4" descr="MVC-002F"/>
          <p:cNvPicPr>
            <a:picLocks noChangeAspect="1" noChangeArrowheads="1"/>
          </p:cNvPicPr>
          <p:nvPr/>
        </p:nvPicPr>
        <p:blipFill>
          <a:blip r:embed="rId5" cstate="print"/>
          <a:srcRect/>
          <a:stretch>
            <a:fillRect/>
          </a:stretch>
        </p:blipFill>
        <p:spPr bwMode="auto">
          <a:xfrm>
            <a:off x="4495800" y="2862454"/>
            <a:ext cx="3886200" cy="2938872"/>
          </a:xfrm>
          <a:prstGeom prst="rect">
            <a:avLst/>
          </a:prstGeom>
          <a:noFill/>
          <a:ln w="9525">
            <a:noFill/>
            <a:miter lim="800000"/>
            <a:headEnd/>
            <a:tailEnd/>
          </a:ln>
        </p:spPr>
      </p:pic>
      <p:sp>
        <p:nvSpPr>
          <p:cNvPr id="11" name="10 - Ορθογώνιο"/>
          <p:cNvSpPr/>
          <p:nvPr/>
        </p:nvSpPr>
        <p:spPr>
          <a:xfrm>
            <a:off x="449387" y="5828943"/>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2" name="11 - Ορθογώνιο"/>
          <p:cNvSpPr/>
          <p:nvPr/>
        </p:nvSpPr>
        <p:spPr>
          <a:xfrm>
            <a:off x="4503227" y="5767983"/>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3" name="12 - Ορθογώνιο"/>
          <p:cNvSpPr/>
          <p:nvPr/>
        </p:nvSpPr>
        <p:spPr>
          <a:xfrm>
            <a:off x="8755187" y="5752743"/>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4" name="13 - TextBox"/>
          <p:cNvSpPr txBox="1"/>
          <p:nvPr/>
        </p:nvSpPr>
        <p:spPr>
          <a:xfrm flipH="1">
            <a:off x="2049681" y="2475016"/>
            <a:ext cx="518159" cy="369332"/>
          </a:xfrm>
          <a:prstGeom prst="rect">
            <a:avLst/>
          </a:prstGeom>
          <a:noFill/>
        </p:spPr>
        <p:txBody>
          <a:bodyPr wrap="square" rtlCol="0">
            <a:spAutoFit/>
          </a:bodyPr>
          <a:lstStyle/>
          <a:p>
            <a:pPr algn="ctr"/>
            <a:r>
              <a:rPr lang="el-GR" b="1" dirty="0" smtClean="0"/>
              <a:t>Α</a:t>
            </a:r>
            <a:endParaRPr lang="el-GR" b="1" dirty="0"/>
          </a:p>
        </p:txBody>
      </p:sp>
      <p:sp>
        <p:nvSpPr>
          <p:cNvPr id="15" name="14 - TextBox"/>
          <p:cNvSpPr txBox="1"/>
          <p:nvPr/>
        </p:nvSpPr>
        <p:spPr>
          <a:xfrm flipH="1">
            <a:off x="6134793" y="2463141"/>
            <a:ext cx="518159" cy="369332"/>
          </a:xfrm>
          <a:prstGeom prst="rect">
            <a:avLst/>
          </a:prstGeom>
          <a:noFill/>
        </p:spPr>
        <p:txBody>
          <a:bodyPr wrap="square" rtlCol="0">
            <a:spAutoFit/>
          </a:bodyPr>
          <a:lstStyle/>
          <a:p>
            <a:pPr algn="ctr"/>
            <a:r>
              <a:rPr lang="el-GR" b="1" dirty="0" smtClean="0"/>
              <a:t>Β</a:t>
            </a:r>
            <a:endParaRPr lang="el-GR" b="1" dirty="0"/>
          </a:p>
        </p:txBody>
      </p:sp>
      <p:sp>
        <p:nvSpPr>
          <p:cNvPr id="16" name="15 - TextBox"/>
          <p:cNvSpPr txBox="1"/>
          <p:nvPr/>
        </p:nvSpPr>
        <p:spPr>
          <a:xfrm flipH="1">
            <a:off x="10006149" y="3092533"/>
            <a:ext cx="518159" cy="369332"/>
          </a:xfrm>
          <a:prstGeom prst="rect">
            <a:avLst/>
          </a:prstGeom>
          <a:noFill/>
        </p:spPr>
        <p:txBody>
          <a:bodyPr wrap="square" rtlCol="0">
            <a:spAutoFit/>
          </a:bodyPr>
          <a:lstStyle/>
          <a:p>
            <a:pPr algn="ctr"/>
            <a:r>
              <a:rPr lang="el-GR" b="1" dirty="0" smtClean="0"/>
              <a:t>Γ</a:t>
            </a:r>
            <a:endParaRPr lang="el-G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41960" y="1524000"/>
            <a:ext cx="1123188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Όταν θέλουμε να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ξεχονδρίσουμε</a:t>
            </a:r>
            <a:r>
              <a:rPr kumimoji="0" lang="el-GR" sz="2000" i="0" u="none" strike="noStrike" cap="none" normalizeH="0" baseline="0" dirty="0" smtClean="0">
                <a:ln>
                  <a:noFill/>
                </a:ln>
                <a:solidFill>
                  <a:schemeClr val="tx1"/>
                </a:solidFill>
                <a:effectLst/>
                <a:ea typeface="Times New Roman" pitchFamily="18" charset="0"/>
                <a:cs typeface="Arial" pitchFamily="34" charset="0"/>
              </a:rPr>
              <a:t> ένα πριστοτεμάχιο, ακουμπάμε τη μια πλατιά του επιφάνεια στον παράλληλο οδηγό. Η επιφάνεια που θα ακουμπήσει στον οδηγό θα πρέπει να είναι πλανισμένη. Η διαδικασία που ακολουθούμε είναι η ίδια όπως και στην προηγούμενη περίπτωση, με τη διαφορά ότι θα πρέπει να είμαστε ιδιαίτερα προσεκτικοί, διότι μικρότερη</a:t>
            </a:r>
            <a:r>
              <a:rPr kumimoji="0" lang="el-GR" sz="2000" i="0" u="none" strike="noStrike" cap="none" normalizeH="0" dirty="0" smtClean="0">
                <a:ln>
                  <a:noFill/>
                </a:ln>
                <a:solidFill>
                  <a:schemeClr val="tx1"/>
                </a:solidFill>
                <a:effectLst/>
                <a:ea typeface="Times New Roman" pitchFamily="18" charset="0"/>
                <a:cs typeface="Arial" pitchFamily="34" charset="0"/>
              </a:rPr>
              <a:t> επιφάνεια του ξύλου πατάει στην τράπεζα του μηχανήματος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endParaRPr kumimoji="0" lang="el-GR" sz="32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Ταινιοπρίονο επιπλοποιείου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2687260" y="805934"/>
            <a:ext cx="6839565"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Πρίση κατά μήκος των ινών του ξύλου - </a:t>
            </a:r>
            <a:r>
              <a:rPr lang="el-GR" sz="2400" i="1" dirty="0" err="1" smtClean="0">
                <a:ea typeface="Times New Roman" pitchFamily="18" charset="0"/>
                <a:cs typeface="Arial" pitchFamily="34" charset="0"/>
              </a:rPr>
              <a:t>ξεχόνδρισμα</a:t>
            </a:r>
            <a:endParaRPr lang="el-GR" sz="2000" i="1" dirty="0" smtClean="0">
              <a:cs typeface="Arial" pitchFamily="34" charset="0"/>
            </a:endParaRPr>
          </a:p>
        </p:txBody>
      </p:sp>
      <p:pic>
        <p:nvPicPr>
          <p:cNvPr id="27650" name="Picture 2" descr="MVC-003F"/>
          <p:cNvPicPr>
            <a:picLocks noChangeAspect="1" noChangeArrowheads="1"/>
          </p:cNvPicPr>
          <p:nvPr/>
        </p:nvPicPr>
        <p:blipFill>
          <a:blip r:embed="rId3" cstate="print"/>
          <a:srcRect/>
          <a:stretch>
            <a:fillRect/>
          </a:stretch>
        </p:blipFill>
        <p:spPr bwMode="auto">
          <a:xfrm>
            <a:off x="1615439" y="3398520"/>
            <a:ext cx="3385625" cy="2560320"/>
          </a:xfrm>
          <a:prstGeom prst="rect">
            <a:avLst/>
          </a:prstGeom>
          <a:noFill/>
          <a:ln w="9525">
            <a:noFill/>
            <a:miter lim="800000"/>
            <a:headEnd/>
            <a:tailEnd/>
          </a:ln>
        </p:spPr>
      </p:pic>
      <p:sp>
        <p:nvSpPr>
          <p:cNvPr id="7" name="6 - Ορθογώνιο"/>
          <p:cNvSpPr/>
          <p:nvPr/>
        </p:nvSpPr>
        <p:spPr>
          <a:xfrm>
            <a:off x="3266039" y="6290548"/>
            <a:ext cx="5031570" cy="400110"/>
          </a:xfrm>
          <a:prstGeom prst="rect">
            <a:avLst/>
          </a:prstGeom>
        </p:spPr>
        <p:txBody>
          <a:bodyPr wrap="none">
            <a:spAutoFit/>
          </a:bodyPr>
          <a:lstStyle/>
          <a:p>
            <a:r>
              <a:rPr lang="el-GR" sz="2000" dirty="0" err="1" smtClean="0"/>
              <a:t>Ξεχόνδρισμα</a:t>
            </a:r>
            <a:r>
              <a:rPr lang="el-GR" sz="2000" dirty="0" smtClean="0"/>
              <a:t> </a:t>
            </a:r>
            <a:r>
              <a:rPr lang="el-GR" sz="2000" dirty="0" err="1" smtClean="0"/>
              <a:t>πριστοτεμαχίου</a:t>
            </a:r>
            <a:r>
              <a:rPr lang="el-GR" sz="2000" dirty="0" smtClean="0"/>
              <a:t> με </a:t>
            </a:r>
            <a:r>
              <a:rPr lang="el-GR" sz="2000" dirty="0" err="1" smtClean="0"/>
              <a:t>ταινιοπρίονο</a:t>
            </a:r>
            <a:endParaRPr lang="el-GR" sz="2000" dirty="0"/>
          </a:p>
        </p:txBody>
      </p:sp>
      <p:pic>
        <p:nvPicPr>
          <p:cNvPr id="27651" name="Picture 3" descr="MVC-004F"/>
          <p:cNvPicPr>
            <a:picLocks noChangeAspect="1" noChangeArrowheads="1"/>
          </p:cNvPicPr>
          <p:nvPr/>
        </p:nvPicPr>
        <p:blipFill>
          <a:blip r:embed="rId4" cstate="print"/>
          <a:srcRect/>
          <a:stretch>
            <a:fillRect/>
          </a:stretch>
        </p:blipFill>
        <p:spPr bwMode="auto">
          <a:xfrm>
            <a:off x="6614159" y="3383280"/>
            <a:ext cx="3385625" cy="2560320"/>
          </a:xfrm>
          <a:prstGeom prst="rect">
            <a:avLst/>
          </a:prstGeom>
          <a:noFill/>
          <a:ln w="9525">
            <a:noFill/>
            <a:miter lim="800000"/>
            <a:headEnd/>
            <a:tailEnd/>
          </a:ln>
        </p:spPr>
      </p:pic>
      <p:sp>
        <p:nvSpPr>
          <p:cNvPr id="9" name="8 - Ορθογώνιο"/>
          <p:cNvSpPr/>
          <p:nvPr/>
        </p:nvSpPr>
        <p:spPr>
          <a:xfrm>
            <a:off x="1607627" y="5950863"/>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0" name="9 - Ορθογώνιο"/>
          <p:cNvSpPr/>
          <p:nvPr/>
        </p:nvSpPr>
        <p:spPr>
          <a:xfrm>
            <a:off x="6621587" y="5950863"/>
            <a:ext cx="1900777" cy="307777"/>
          </a:xfrm>
          <a:prstGeom prst="rect">
            <a:avLst/>
          </a:prstGeom>
        </p:spPr>
        <p:txBody>
          <a:bodyPr wrap="none">
            <a:spAutoFit/>
          </a:bodyPr>
          <a:lstStyle/>
          <a:p>
            <a:r>
              <a:rPr lang="el-GR" sz="1400" dirty="0" smtClean="0"/>
              <a:t>ΠΗΓΗ: Καραστεργίου Σ.</a:t>
            </a:r>
            <a:endParaRPr lang="el-GR"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4439</TotalTime>
  <Words>2403</Words>
  <Application>Microsoft Office PowerPoint</Application>
  <PresentationFormat>Προσαρμογή</PresentationFormat>
  <Paragraphs>161</Paragraphs>
  <Slides>15</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Καραστεργίου Σωτήριος</dc:creator>
  <cp:lastModifiedBy>sotiris karastergiou</cp:lastModifiedBy>
  <cp:revision>414</cp:revision>
  <dcterms:created xsi:type="dcterms:W3CDTF">2016-11-15T19:58:49Z</dcterms:created>
  <dcterms:modified xsi:type="dcterms:W3CDTF">2017-01-30T19:51:49Z</dcterms:modified>
</cp:coreProperties>
</file>