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60" r:id="rId1"/>
  </p:sldMasterIdLst>
  <p:notesMasterIdLst>
    <p:notesMasterId r:id="rId31"/>
  </p:notesMasterIdLst>
  <p:sldIdLst>
    <p:sldId id="256" r:id="rId2"/>
    <p:sldId id="286" r:id="rId3"/>
    <p:sldId id="568" r:id="rId4"/>
    <p:sldId id="261" r:id="rId5"/>
    <p:sldId id="259" r:id="rId6"/>
    <p:sldId id="288" r:id="rId7"/>
    <p:sldId id="281" r:id="rId8"/>
    <p:sldId id="565" r:id="rId9"/>
    <p:sldId id="566" r:id="rId10"/>
    <p:sldId id="260" r:id="rId11"/>
    <p:sldId id="567" r:id="rId12"/>
    <p:sldId id="263" r:id="rId13"/>
    <p:sldId id="275" r:id="rId14"/>
    <p:sldId id="266" r:id="rId15"/>
    <p:sldId id="289" r:id="rId16"/>
    <p:sldId id="265" r:id="rId17"/>
    <p:sldId id="264" r:id="rId18"/>
    <p:sldId id="267" r:id="rId19"/>
    <p:sldId id="276" r:id="rId20"/>
    <p:sldId id="277" r:id="rId21"/>
    <p:sldId id="268" r:id="rId22"/>
    <p:sldId id="269" r:id="rId23"/>
    <p:sldId id="271" r:id="rId24"/>
    <p:sldId id="278" r:id="rId25"/>
    <p:sldId id="272" r:id="rId26"/>
    <p:sldId id="283" r:id="rId27"/>
    <p:sldId id="270" r:id="rId28"/>
    <p:sldId id="564" r:id="rId29"/>
    <p:sldId id="273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6" autoAdjust="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0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217BC-2875-4B80-8C2C-DA8E7702DB33}" type="datetimeFigureOut">
              <a:rPr lang="el-GR" smtClean="0"/>
              <a:t>10/4/2022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490D39-47A8-435A-8503-500639E518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6547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927B3B77-9FBC-4E56-BC4A-EBE688FDF2CD}" type="datetime1">
              <a:rPr lang="en-US" smtClean="0"/>
              <a:t>4/10/2022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380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9B671-C20D-4FC4-95E1-45896396D0F6}" type="datetime1">
              <a:rPr lang="en-US" smtClean="0"/>
              <a:t>4/10/2022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811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2477C84-C7C4-4233-82E1-CE49B5198156}" type="datetime1">
              <a:rPr lang="en-US" smtClean="0"/>
              <a:t>4/10/2022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875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82252-F574-408D-A9D1-B941803343F2}" type="datetime1">
              <a:rPr lang="en-US" smtClean="0"/>
              <a:t>4/10/2022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04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61467D7-DB88-4376-9E4F-80D016CA2B5F}" type="datetime1">
              <a:rPr lang="en-US" smtClean="0"/>
              <a:t>4/10/2022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857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134E2F5-486A-4D59-A1B6-88EC1A2FA29C}" type="datetime1">
              <a:rPr lang="en-US" smtClean="0"/>
              <a:t>4/10/2022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211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65D54CE-9CA1-4CFD-B2B1-E3895A781948}" type="datetime1">
              <a:rPr lang="en-US" smtClean="0"/>
              <a:t>4/10/2022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632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8BC9-A322-44C2-9F6B-98A7F48929DF}" type="datetime1">
              <a:rPr lang="en-US" smtClean="0"/>
              <a:t>4/10/2022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082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826CB90-3DA9-420C-A8DB-05E27AA52AC2}" type="datetime1">
              <a:rPr lang="en-US" smtClean="0"/>
              <a:t>4/10/2022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381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234DA-D72E-4EA1-9572-470BEA7F9666}" type="datetime1">
              <a:rPr lang="en-US" smtClean="0"/>
              <a:t>4/10/2022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199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858AA33-3670-414D-953F-3F183B69B114}" type="datetime1">
              <a:rPr lang="en-US" smtClean="0"/>
              <a:t>4/10/2022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830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ABFD7-6054-4BDB-B82F-B4E98A84FA5F}" type="datetime1">
              <a:rPr lang="en-US" smtClean="0"/>
              <a:t>4/10/2022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289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google.com/search?q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FBZuB9UMC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opg.gr/gr/cat.asp?in=3" TargetMode="External"/><Relationship Id="rId2" Type="http://schemas.openxmlformats.org/officeDocument/2006/relationships/hyperlink" Target="https://www.europsyche.org/about-eap/documents-activities/template-for-a-nationalPsychotherapy-law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uropsyche.org/search/Core+Competencies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kas.gr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google.com/search?q=%25" TargetMode="Externa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775D4A-4888-49AF-B7FC-E131368155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5725" y="1618602"/>
            <a:ext cx="8679915" cy="2364521"/>
          </a:xfrm>
        </p:spPr>
        <p:txBody>
          <a:bodyPr>
            <a:noAutofit/>
          </a:bodyPr>
          <a:lstStyle/>
          <a:p>
            <a:r>
              <a:rPr lang="en-US" sz="2000" b="1" i="0" dirty="0">
                <a:solidFill>
                  <a:schemeClr val="tx1"/>
                </a:solidFill>
                <a:effectLst/>
                <a:cs typeface="Calibri Light" panose="020F0302020204030204" pitchFamily="34" charset="0"/>
              </a:rPr>
              <a:t> </a:t>
            </a:r>
            <a:r>
              <a:rPr lang="el-GR" sz="2000" b="1" i="0" dirty="0">
                <a:solidFill>
                  <a:srgbClr val="002060"/>
                </a:solidFill>
                <a:effectLst/>
                <a:latin typeface="YahooSans"/>
              </a:rPr>
              <a:t>Διαδικτυακή Διημερίδα «Η Συμβολή της Ψυχοθεραπείας στο Ατομικό και Συλλογικό Τραύμα» </a:t>
            </a:r>
            <a:r>
              <a:rPr lang="en-US" sz="2000" b="1" i="0" dirty="0">
                <a:solidFill>
                  <a:srgbClr val="002060"/>
                </a:solidFill>
                <a:effectLst/>
                <a:latin typeface="YahooSans"/>
              </a:rPr>
              <a:t>E</a:t>
            </a:r>
            <a:r>
              <a:rPr lang="el-GR" sz="2000" b="1" i="0" dirty="0" err="1">
                <a:solidFill>
                  <a:srgbClr val="002060"/>
                </a:solidFill>
                <a:effectLst/>
                <a:latin typeface="YahooSans"/>
              </a:rPr>
              <a:t>θνική</a:t>
            </a:r>
            <a:r>
              <a:rPr lang="el-GR" sz="2000" b="1" i="0" dirty="0">
                <a:solidFill>
                  <a:srgbClr val="002060"/>
                </a:solidFill>
                <a:effectLst/>
                <a:latin typeface="YahooSans"/>
              </a:rPr>
              <a:t> Εταιρεία Ψυχοθεραπείας 9-10/4/22</a:t>
            </a:r>
            <a:br>
              <a:rPr lang="en-US" sz="2000" b="0" i="0" dirty="0">
                <a:solidFill>
                  <a:schemeClr val="tx1"/>
                </a:solidFill>
                <a:effectLst/>
                <a:cs typeface="Calibri Light" panose="020F0302020204030204" pitchFamily="34" charset="0"/>
              </a:rPr>
            </a:br>
            <a:r>
              <a:rPr lang="el-GR" sz="2000" b="1" i="0" dirty="0">
                <a:solidFill>
                  <a:schemeClr val="tx1"/>
                </a:solidFill>
                <a:effectLst/>
              </a:rPr>
              <a:t> </a:t>
            </a:r>
            <a:br>
              <a:rPr lang="el-GR" sz="2000" b="0" i="0" dirty="0">
                <a:solidFill>
                  <a:schemeClr val="tx1"/>
                </a:solidFill>
                <a:effectLst/>
              </a:rPr>
            </a:br>
            <a:br>
              <a:rPr lang="el-GR" sz="2000" b="0" i="0" dirty="0">
                <a:solidFill>
                  <a:schemeClr val="tx1"/>
                </a:solidFill>
                <a:effectLst/>
              </a:rPr>
            </a:br>
            <a:r>
              <a:rPr lang="el-GR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Ζητήματα </a:t>
            </a:r>
            <a:r>
              <a:rPr lang="el-GR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επ-οπτείας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l-GR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ήθους, ύφους, ευθύνης και φιλοσοφίας </a:t>
            </a:r>
            <a:br>
              <a:rPr lang="el-GR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br>
              <a:rPr lang="el-GR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l-GR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l-GR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</a:t>
            </a:r>
            <a:r>
              <a:rPr lang="el-GR" sz="2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τρογγυλό τραπέζι </a:t>
            </a:r>
            <a:r>
              <a:rPr lang="el-GR" sz="200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«Εκπαίδευση και Πιστοποίηση στην Ψυχοθεραπεία»</a:t>
            </a:r>
            <a:r>
              <a:rPr lang="el-GR" sz="2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br>
              <a:rPr lang="el-GR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l-GR" sz="3200" b="1" i="0" dirty="0">
                <a:solidFill>
                  <a:srgbClr val="FFFF00"/>
                </a:solidFill>
                <a:effectLst/>
              </a:rPr>
              <a:t> </a:t>
            </a:r>
            <a:br>
              <a:rPr lang="el-GR" sz="2400" dirty="0"/>
            </a:br>
            <a:endParaRPr lang="el-GR" sz="24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CD3342C-3982-4312-AAA2-7F6978560B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6360" y="3721235"/>
            <a:ext cx="8673427" cy="2450969"/>
          </a:xfrm>
        </p:spPr>
        <p:txBody>
          <a:bodyPr>
            <a:normAutofit/>
          </a:bodyPr>
          <a:lstStyle/>
          <a:p>
            <a:pPr rtl="0">
              <a:spcBef>
                <a:spcPts val="0"/>
              </a:spcBef>
            </a:pPr>
            <a:r>
              <a:rPr lang="el-GR" sz="2400" b="1" i="0" u="none" strike="noStrike" dirty="0">
                <a:solidFill>
                  <a:schemeClr val="tx1"/>
                </a:solidFill>
                <a:effectLst/>
                <a:latin typeface="+mj-lt"/>
              </a:rPr>
              <a:t>Θεοδώρα Σκαλή</a:t>
            </a:r>
          </a:p>
          <a:p>
            <a:pPr rtl="0">
              <a:spcBef>
                <a:spcPts val="0"/>
              </a:spcBef>
            </a:pPr>
            <a:r>
              <a:rPr lang="el-GR" sz="2400" b="1" i="0" u="none" strike="noStrike" dirty="0">
                <a:solidFill>
                  <a:schemeClr val="tx1"/>
                </a:solidFill>
                <a:effectLst/>
                <a:latin typeface="+mj-lt"/>
              </a:rPr>
              <a:t>Ε.ΔΙ.Π. Ψυχολογίας, </a:t>
            </a:r>
            <a:r>
              <a:rPr lang="el-GR" sz="2400" b="1" i="0" u="none" strike="noStrike" dirty="0" err="1">
                <a:solidFill>
                  <a:schemeClr val="tx1"/>
                </a:solidFill>
                <a:effectLst/>
                <a:latin typeface="+mj-lt"/>
              </a:rPr>
              <a:t>MSc</a:t>
            </a:r>
            <a:r>
              <a:rPr lang="el-GR" sz="2400" b="1" i="0" u="none" strike="noStrike" dirty="0"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lang="el-GR" sz="2400" b="1" i="0" u="none" strike="noStrike" dirty="0" err="1">
                <a:solidFill>
                  <a:schemeClr val="tx1"/>
                </a:solidFill>
                <a:effectLst/>
                <a:latin typeface="+mj-lt"/>
              </a:rPr>
              <a:t>Ph</a:t>
            </a:r>
            <a:r>
              <a:rPr lang="en-US" sz="2400" b="1" i="0" u="none" strike="noStrike" dirty="0">
                <a:solidFill>
                  <a:schemeClr val="tx1"/>
                </a:solidFill>
                <a:effectLst/>
                <a:latin typeface="+mj-lt"/>
              </a:rPr>
              <a:t>.</a:t>
            </a:r>
            <a:r>
              <a:rPr lang="el-GR" sz="2400" b="1" i="0" u="none" strike="noStrike" dirty="0">
                <a:solidFill>
                  <a:schemeClr val="tx1"/>
                </a:solidFill>
                <a:effectLst/>
                <a:latin typeface="+mj-lt"/>
              </a:rPr>
              <a:t>D.</a:t>
            </a:r>
          </a:p>
          <a:p>
            <a:pPr rtl="0">
              <a:spcBef>
                <a:spcPts val="0"/>
              </a:spcBef>
            </a:pPr>
            <a:r>
              <a:rPr lang="el-GR" sz="2400" b="1" i="0" u="none" strike="noStrike" dirty="0">
                <a:solidFill>
                  <a:schemeClr val="tx1"/>
                </a:solidFill>
                <a:effectLst/>
                <a:latin typeface="+mj-lt"/>
              </a:rPr>
              <a:t>Ιατρική Σχολή ΕΚΠΑ</a:t>
            </a:r>
            <a:r>
              <a:rPr lang="en-US" sz="2400" b="1" i="0" u="none" strike="noStrike" dirty="0"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lang="el-GR" sz="2400" b="1" i="0" u="none" strike="noStrike" dirty="0">
                <a:solidFill>
                  <a:schemeClr val="tx1"/>
                </a:solidFill>
                <a:effectLst/>
                <a:latin typeface="+mj-lt"/>
              </a:rPr>
              <a:t>Α΄ Ψυχιατρική Κλινική</a:t>
            </a:r>
            <a:endParaRPr lang="en-US" sz="2400" b="1" i="0" u="none" strike="noStrike" dirty="0">
              <a:solidFill>
                <a:schemeClr val="tx1"/>
              </a:solidFill>
              <a:effectLst/>
              <a:latin typeface="+mj-lt"/>
            </a:endParaRPr>
          </a:p>
          <a:p>
            <a:pPr rtl="0">
              <a:spcBef>
                <a:spcPts val="0"/>
              </a:spcBef>
            </a:pPr>
            <a:r>
              <a:rPr lang="el-GR" sz="2400" b="1" dirty="0">
                <a:solidFill>
                  <a:schemeClr val="tx1"/>
                </a:solidFill>
                <a:latin typeface="+mj-lt"/>
              </a:rPr>
              <a:t>Συστημική Οικογενειακή </a:t>
            </a:r>
            <a:r>
              <a:rPr lang="el-GR" sz="2400" b="1" i="0" u="none" strike="noStrike" dirty="0">
                <a:solidFill>
                  <a:schemeClr val="tx1"/>
                </a:solidFill>
                <a:effectLst/>
                <a:latin typeface="+mj-lt"/>
              </a:rPr>
              <a:t>Ψυχοθεραπεύτρια, ECP, GCP</a:t>
            </a:r>
          </a:p>
          <a:p>
            <a:endParaRPr lang="el-GR" dirty="0"/>
          </a:p>
        </p:txBody>
      </p:sp>
      <p:pic>
        <p:nvPicPr>
          <p:cNvPr id="1026" name="Picture 2" descr="Το Παιδικό Ψυχικό Τραύμα">
            <a:extLst>
              <a:ext uri="{FF2B5EF4-FFF2-40B4-BE49-F238E27FC236}">
                <a16:creationId xmlns:a16="http://schemas.microsoft.com/office/drawing/2014/main" id="{9BDF1ED2-B109-424F-A01C-4CD90192A4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60000">
            <a:off x="9545022" y="2244176"/>
            <a:ext cx="3284072" cy="2592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4378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E5F362-8114-4FF5-BCA4-8C5D24C94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Ένα ζήτημα 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B470280-F8D1-4256-B0BC-831BC4BE7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7275" y="803185"/>
            <a:ext cx="7324725" cy="5908699"/>
          </a:xfrm>
        </p:spPr>
        <p:txBody>
          <a:bodyPr>
            <a:normAutofit fontScale="92500"/>
          </a:bodyPr>
          <a:lstStyle/>
          <a:p>
            <a:r>
              <a:rPr lang="el-GR" sz="2200" b="1" dirty="0"/>
              <a:t>Ήθου</a:t>
            </a:r>
            <a:r>
              <a:rPr lang="el-GR" sz="2200" dirty="0"/>
              <a:t>ς: Πώς πραγματικά θα δούμε όλους τους εμπλεκόμενους ως συναδέλφους  «στο ίδιο καράβι» με κοινό στόχο: Την ψυχική υγεία.</a:t>
            </a:r>
          </a:p>
          <a:p>
            <a:r>
              <a:rPr lang="el-GR" sz="2200" b="1" dirty="0"/>
              <a:t>Ύφου</a:t>
            </a:r>
            <a:r>
              <a:rPr lang="el-GR" sz="2200" dirty="0"/>
              <a:t>ς: Πώς θα συνεργαστούμε? Θα συνεργαστούμε?</a:t>
            </a:r>
          </a:p>
          <a:p>
            <a:pPr lvl="1"/>
            <a:r>
              <a:rPr lang="el-GR" sz="2200" dirty="0"/>
              <a:t>Ή θα συνεχίζουμε μονοδιάστατα τη συμμετοχή μας σε αυτήν την αντιξοότητα?</a:t>
            </a:r>
          </a:p>
          <a:p>
            <a:r>
              <a:rPr lang="el-GR" sz="2200" b="1" dirty="0"/>
              <a:t>Ευθύνης</a:t>
            </a:r>
            <a:r>
              <a:rPr lang="el-GR" sz="2200" dirty="0"/>
              <a:t>: Θα πάρουμε </a:t>
            </a:r>
            <a:r>
              <a:rPr lang="el-GR" sz="2200" b="1" dirty="0"/>
              <a:t>πολιτική θέση </a:t>
            </a:r>
            <a:r>
              <a:rPr lang="el-GR" sz="2200" dirty="0"/>
              <a:t>(πόλις/πολίτης)? </a:t>
            </a:r>
          </a:p>
          <a:p>
            <a:pPr lvl="1"/>
            <a:r>
              <a:rPr lang="el-GR" sz="2000" dirty="0"/>
              <a:t>Έναντι του επαγγέλματός μας, της εποχής, των ανθρώπων που δικαιούνται να αναζητούν βοήθεια από </a:t>
            </a:r>
            <a:r>
              <a:rPr lang="el-GR" sz="2000" b="1" dirty="0"/>
              <a:t>νομικά πλαισιωμένους </a:t>
            </a:r>
            <a:r>
              <a:rPr lang="el-GR" sz="2000" dirty="0"/>
              <a:t>(ευθύνες και υποχρεώσεις), </a:t>
            </a:r>
            <a:r>
              <a:rPr lang="el-GR" sz="2000" b="1" dirty="0" err="1"/>
              <a:t>καλοσπουδασμένους</a:t>
            </a:r>
            <a:r>
              <a:rPr lang="el-GR" sz="2000" b="1" dirty="0"/>
              <a:t> </a:t>
            </a:r>
            <a:r>
              <a:rPr lang="el-GR" sz="2000" dirty="0"/>
              <a:t>και </a:t>
            </a:r>
            <a:r>
              <a:rPr lang="el-GR" sz="2000" b="1" dirty="0"/>
              <a:t>κατάλληλους</a:t>
            </a:r>
            <a:r>
              <a:rPr lang="el-GR" sz="2000" dirty="0"/>
              <a:t> ψυχοθεραπευτές?</a:t>
            </a:r>
          </a:p>
          <a:p>
            <a:pPr marL="0" indent="0">
              <a:buNone/>
            </a:pPr>
            <a:endParaRPr lang="el-GR" sz="2200" dirty="0"/>
          </a:p>
          <a:p>
            <a:r>
              <a:rPr lang="el-GR" sz="2200" b="1" dirty="0"/>
              <a:t>Φιλοσοφίας</a:t>
            </a:r>
            <a:r>
              <a:rPr lang="el-GR" sz="2200" dirty="0"/>
              <a:t>: </a:t>
            </a:r>
            <a:r>
              <a:rPr lang="el-GR" sz="2200" b="1" dirty="0">
                <a:solidFill>
                  <a:srgbClr val="FF0000"/>
                </a:solidFill>
              </a:rPr>
              <a:t>Το ψυχοθεραπευτικό έργο επηρεάζει το είδος του πολίτη και το είδος της πολιτείας!</a:t>
            </a:r>
          </a:p>
          <a:p>
            <a:endParaRPr lang="el-GR" dirty="0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AC83838-8DD6-4640-A628-DFCB927C5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615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284E0A7-097E-44F2-AE20-F93DC94BC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068" y="2539909"/>
            <a:ext cx="3500828" cy="2470065"/>
          </a:xfrm>
        </p:spPr>
        <p:txBody>
          <a:bodyPr>
            <a:normAutofit fontScale="90000"/>
          </a:bodyPr>
          <a:lstStyle/>
          <a:p>
            <a:r>
              <a:rPr lang="el-GR" dirty="0"/>
              <a:t>Η </a:t>
            </a:r>
            <a:r>
              <a:rPr lang="el-GR" b="1" dirty="0">
                <a:solidFill>
                  <a:srgbClr val="FF0000"/>
                </a:solidFill>
              </a:rPr>
              <a:t>θέση </a:t>
            </a:r>
            <a:r>
              <a:rPr lang="el-GR" dirty="0"/>
              <a:t>μου?</a:t>
            </a:r>
            <a:br>
              <a:rPr lang="el-GR" dirty="0"/>
            </a:br>
            <a:r>
              <a:rPr lang="el-GR" dirty="0"/>
              <a:t>λεκτική/</a:t>
            </a:r>
            <a:r>
              <a:rPr lang="el-GR" dirty="0" err="1"/>
              <a:t>εξωλεκτική</a:t>
            </a:r>
            <a:r>
              <a:rPr lang="el-GR" dirty="0"/>
              <a:t>/ως μοντέλο…</a:t>
            </a:r>
            <a:br>
              <a:rPr lang="el-GR" dirty="0"/>
            </a:br>
            <a:r>
              <a:rPr lang="el-GR" dirty="0"/>
              <a:t>Πώς συμβάλλω  με αυτήν ? 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D4D1F3E4-3F2B-49D0-BECC-A495C29DC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96943" y="442738"/>
            <a:ext cx="6269591" cy="2382651"/>
          </a:xfrm>
        </p:spPr>
        <p:txBody>
          <a:bodyPr>
            <a:normAutofit/>
          </a:bodyPr>
          <a:lstStyle/>
          <a:p>
            <a:r>
              <a:rPr lang="el-GR" sz="2400" dirty="0"/>
              <a:t>Στην εξέλιξη αυτής της αντιξοότητας?</a:t>
            </a:r>
          </a:p>
          <a:p>
            <a:r>
              <a:rPr lang="el-GR" sz="2400" dirty="0"/>
              <a:t>Στη σύνθεση? </a:t>
            </a:r>
          </a:p>
        </p:txBody>
      </p:sp>
      <p:sp>
        <p:nvSpPr>
          <p:cNvPr id="7" name="Θέση περιεχομένου 6">
            <a:extLst>
              <a:ext uri="{FF2B5EF4-FFF2-40B4-BE49-F238E27FC236}">
                <a16:creationId xmlns:a16="http://schemas.microsoft.com/office/drawing/2014/main" id="{98E7C8D3-10EA-4D31-91B8-F73D896FC4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9662" y="3172409"/>
            <a:ext cx="6272022" cy="2383586"/>
          </a:xfrm>
        </p:spPr>
        <p:txBody>
          <a:bodyPr>
            <a:normAutofit/>
          </a:bodyPr>
          <a:lstStyle/>
          <a:p>
            <a:r>
              <a:rPr lang="el-GR" sz="2400" dirty="0"/>
              <a:t>Στο μπέρδεμα?</a:t>
            </a:r>
          </a:p>
          <a:p>
            <a:r>
              <a:rPr lang="el-GR" sz="2400" dirty="0"/>
              <a:t>Στο «εμείς και οι άλλοι»?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B2DAD85-9430-4998-A852-DD664CCAF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  <p:pic>
        <p:nvPicPr>
          <p:cNvPr id="4098" name="Picture 2" descr="Πόσο σημαντικά είναι τελικά η συνεργασία και το ομαδικό πνεύμα στην  εργασία; – Healthy Life Festival">
            <a:extLst>
              <a:ext uri="{FF2B5EF4-FFF2-40B4-BE49-F238E27FC236}">
                <a16:creationId xmlns:a16="http://schemas.microsoft.com/office/drawing/2014/main" id="{253AD11A-C5EB-45E1-87E7-D237613922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0258" y="1050925"/>
            <a:ext cx="3105150" cy="2724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Eμείς και οι άλλοι. | REIKI THETA ENERGY">
            <a:extLst>
              <a:ext uri="{FF2B5EF4-FFF2-40B4-BE49-F238E27FC236}">
                <a16:creationId xmlns:a16="http://schemas.microsoft.com/office/drawing/2014/main" id="{A10FEFFF-735F-488B-8A04-1037B5930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073" y="4582109"/>
            <a:ext cx="31051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893385F-256E-4DFE-9D79-1FC6D932CED5}"/>
              </a:ext>
            </a:extLst>
          </p:cNvPr>
          <p:cNvSpPr txBox="1"/>
          <p:nvPr/>
        </p:nvSpPr>
        <p:spPr>
          <a:xfrm>
            <a:off x="4558523" y="6211669"/>
            <a:ext cx="609755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dirty="0"/>
              <a:t>https://www.google.com/search?q=+%CE%B5%CE%BC%CE%B5%CE%AF</a:t>
            </a:r>
            <a:endParaRPr lang="el-GR" sz="9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7B1A4A-576B-4A11-8F96-6B3737B34CC6}"/>
              </a:ext>
            </a:extLst>
          </p:cNvPr>
          <p:cNvSpPr txBox="1"/>
          <p:nvPr/>
        </p:nvSpPr>
        <p:spPr>
          <a:xfrm>
            <a:off x="9072741" y="3899402"/>
            <a:ext cx="6097554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https://www.google.com/search?q</a:t>
            </a:r>
            <a:r>
              <a:rPr lang="el-GR" sz="105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4222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4648E5-564E-48B0-9AAA-CE7FC52D6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Επικουρούμενη/ </a:t>
            </a:r>
            <a:r>
              <a:rPr lang="el-GR" dirty="0" err="1"/>
              <a:t>συμπληρούμενη</a:t>
            </a:r>
            <a:r>
              <a:rPr lang="el-GR" dirty="0"/>
              <a:t> με πολλά άλλα!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D477CC3-B3F5-4B4D-8F4C-9BEE08E6D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5"/>
            <a:ext cx="6985569" cy="5654175"/>
          </a:xfrm>
        </p:spPr>
        <p:txBody>
          <a:bodyPr>
            <a:normAutofit/>
          </a:bodyPr>
          <a:lstStyle/>
          <a:p>
            <a:r>
              <a:rPr lang="el-GR" sz="2400" b="1" dirty="0"/>
              <a:t>Ψυχοθεραπεία- </a:t>
            </a:r>
            <a:r>
              <a:rPr lang="el-GR" sz="2400" b="1" dirty="0">
                <a:solidFill>
                  <a:srgbClr val="002060"/>
                </a:solidFill>
              </a:rPr>
              <a:t>ΔΕΝ ΑΦΟΡΑ ΤΑ ΠΑΝΤΑ ΟΛΑ!</a:t>
            </a:r>
          </a:p>
          <a:p>
            <a:pPr algn="ctr"/>
            <a:endParaRPr lang="el-GR" sz="2400" b="1" dirty="0">
              <a:solidFill>
                <a:srgbClr val="002060"/>
              </a:solidFill>
            </a:endParaRPr>
          </a:p>
          <a:p>
            <a:r>
              <a:rPr lang="el-GR" sz="2400" b="1" dirty="0"/>
              <a:t>Υπάρχει παράλληλα με:</a:t>
            </a:r>
          </a:p>
          <a:p>
            <a:pPr lvl="1"/>
            <a:r>
              <a:rPr lang="el-GR" sz="2000" dirty="0"/>
              <a:t>Ψυχιατρική εκτίμηση</a:t>
            </a:r>
          </a:p>
          <a:p>
            <a:pPr lvl="1"/>
            <a:r>
              <a:rPr lang="el-GR" sz="2000" dirty="0"/>
              <a:t>Ψυχολογική διάγνωση και αξιολόγηση</a:t>
            </a:r>
          </a:p>
          <a:p>
            <a:pPr lvl="1"/>
            <a:r>
              <a:rPr lang="el-GR" sz="2000" dirty="0"/>
              <a:t>Ψυχοκοινωνική διερεύνηση/υποστήριξη</a:t>
            </a:r>
          </a:p>
          <a:p>
            <a:pPr lvl="1"/>
            <a:r>
              <a:rPr lang="el-GR" sz="2000" dirty="0"/>
              <a:t>Επιλογή κατάλληλης προσέγγισης/είδους ψυχοθεραπείας- στο «εδώ και τώρα», κ.λπ.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4F093F84-6960-4D62-81B7-4D3EEA4EB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630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D582EB-748D-4844-A155-90895ACF0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Η ιδιαιτερότητα της ψυχοθεραπείας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4B9BDA1-4578-42EC-8099-E02383C72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4596" y="803186"/>
            <a:ext cx="7251713" cy="5248622"/>
          </a:xfrm>
        </p:spPr>
        <p:txBody>
          <a:bodyPr>
            <a:normAutofit/>
          </a:bodyPr>
          <a:lstStyle/>
          <a:p>
            <a:r>
              <a:rPr lang="en-US" sz="2400" b="1" dirty="0"/>
              <a:t>Science </a:t>
            </a:r>
            <a:r>
              <a:rPr lang="el-GR" sz="2400" b="1" dirty="0"/>
              <a:t>(επιστήμη) </a:t>
            </a:r>
            <a:r>
              <a:rPr lang="el-GR" sz="2400" b="1" dirty="0">
                <a:solidFill>
                  <a:srgbClr val="FF0000"/>
                </a:solidFill>
              </a:rPr>
              <a:t>ΚΑΙ</a:t>
            </a:r>
            <a:r>
              <a:rPr lang="el-GR" sz="2400" dirty="0"/>
              <a:t> </a:t>
            </a:r>
            <a:r>
              <a:rPr lang="en-US" sz="2400" b="1" dirty="0"/>
              <a:t>Craft</a:t>
            </a:r>
            <a:r>
              <a:rPr lang="el-GR" sz="2400" b="1" dirty="0"/>
              <a:t> (δεξιότητες):</a:t>
            </a:r>
          </a:p>
          <a:p>
            <a:pPr lvl="1"/>
            <a:r>
              <a:rPr lang="el-GR" sz="2200" dirty="0"/>
              <a:t>τέχνη-τεχνική (τρόπος)</a:t>
            </a:r>
          </a:p>
          <a:p>
            <a:pPr lvl="1"/>
            <a:r>
              <a:rPr lang="el-GR" sz="2200" dirty="0"/>
              <a:t>δημιουργία</a:t>
            </a:r>
          </a:p>
          <a:p>
            <a:pPr lvl="1"/>
            <a:r>
              <a:rPr lang="el-GR" sz="2200" dirty="0"/>
              <a:t>δεξιότητα/ κατασκευή/ κάνω δημιουργίες</a:t>
            </a:r>
          </a:p>
          <a:p>
            <a:pPr lvl="1"/>
            <a:endParaRPr lang="el-GR" sz="2400" b="1" i="1" dirty="0"/>
          </a:p>
          <a:p>
            <a:pPr marL="457200" lvl="1" indent="0">
              <a:buNone/>
            </a:pPr>
            <a:r>
              <a:rPr lang="en-US" sz="2400" b="1" i="1" dirty="0"/>
              <a:t>“Craft</a:t>
            </a:r>
            <a:r>
              <a:rPr lang="en-US" sz="2400" i="1" dirty="0"/>
              <a:t>”- </a:t>
            </a:r>
            <a:r>
              <a:rPr lang="el-GR" sz="2400" i="1" dirty="0"/>
              <a:t>«κάθεσαι δί</a:t>
            </a:r>
            <a:r>
              <a:rPr lang="el-GR" sz="2400" dirty="0"/>
              <a:t>πλα </a:t>
            </a:r>
            <a:r>
              <a:rPr lang="el-GR" sz="2400" i="1" dirty="0"/>
              <a:t>σε κά</a:t>
            </a:r>
            <a:r>
              <a:rPr lang="el-GR" sz="2400" dirty="0"/>
              <a:t>π</a:t>
            </a:r>
            <a:r>
              <a:rPr lang="el-GR" sz="2400" i="1" dirty="0"/>
              <a:t>οιον και μαθαίνεις»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FD8B03B-331D-49DE-A984-753C9835D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905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AC32C7-459D-4CE9-A45E-BE99FB1B7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Είναι </a:t>
            </a:r>
            <a:r>
              <a:rPr lang="en-US" b="1" dirty="0">
                <a:solidFill>
                  <a:srgbClr val="FF0000"/>
                </a:solidFill>
              </a:rPr>
              <a:t>process </a:t>
            </a:r>
            <a:r>
              <a:rPr lang="el-GR" dirty="0"/>
              <a:t>όχι τίτλος, σπουδές, κ.λπ.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45248E7-555E-4824-8140-50AF2EBB7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2475" y="803185"/>
            <a:ext cx="7629525" cy="5776723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/>
              <a:t>To process </a:t>
            </a:r>
            <a:r>
              <a:rPr lang="el-GR" sz="2400" b="1" dirty="0"/>
              <a:t>του «γίγνεσθαι» ψυχοθεραπευτής</a:t>
            </a:r>
          </a:p>
          <a:p>
            <a:pPr lvl="1"/>
            <a:r>
              <a:rPr lang="el-GR" sz="2200" dirty="0"/>
              <a:t>Διαρκής επιμόρφωση</a:t>
            </a:r>
          </a:p>
          <a:p>
            <a:pPr lvl="1"/>
            <a:r>
              <a:rPr lang="el-GR" sz="2200" dirty="0"/>
              <a:t>Διαρκής </a:t>
            </a:r>
            <a:r>
              <a:rPr lang="el-GR" sz="2200" dirty="0" err="1"/>
              <a:t>αυτοβελτίωση</a:t>
            </a:r>
            <a:r>
              <a:rPr lang="el-GR" sz="2200" dirty="0"/>
              <a:t> (θεραπεία του επαγγελματία και ανά διαστήματα)</a:t>
            </a:r>
          </a:p>
          <a:p>
            <a:pPr lvl="1"/>
            <a:r>
              <a:rPr lang="el-GR" sz="2200" b="1" dirty="0">
                <a:solidFill>
                  <a:srgbClr val="FF0000"/>
                </a:solidFill>
              </a:rPr>
              <a:t>Διαρκής εποπτεία</a:t>
            </a:r>
            <a:r>
              <a:rPr lang="el-GR" sz="2200" dirty="0"/>
              <a:t>: Κλινική και εκπαιδευτική</a:t>
            </a:r>
          </a:p>
          <a:p>
            <a:pPr lvl="2"/>
            <a:r>
              <a:rPr lang="el-GR" sz="2000" dirty="0"/>
              <a:t>Μόρφωση και παιδεία</a:t>
            </a:r>
          </a:p>
          <a:p>
            <a:pPr lvl="1"/>
            <a:r>
              <a:rPr lang="el-GR" sz="24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Διαρκής έ</a:t>
            </a:r>
            <a:r>
              <a:rPr lang="el-GR" sz="2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ρευνα </a:t>
            </a:r>
            <a:r>
              <a:rPr lang="el-GR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στις ψυχοθεραπευτικές μεθόδους/παράγοντες, προκειμένου να βελτιώνεται η πρακτική του επαγγελματία</a:t>
            </a:r>
            <a:r>
              <a:rPr lang="el-G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1"/>
            <a:endParaRPr lang="el-GR" sz="2200" dirty="0"/>
          </a:p>
          <a:p>
            <a:pPr lvl="1"/>
            <a:r>
              <a:rPr lang="el-GR" sz="2200" dirty="0"/>
              <a:t>Έλεγχος αυτών!!! </a:t>
            </a:r>
            <a:r>
              <a:rPr lang="el-GR" sz="2200" b="1" dirty="0">
                <a:solidFill>
                  <a:srgbClr val="FF0000"/>
                </a:solidFill>
              </a:rPr>
              <a:t>Αξιολόγηση ΚΑΙ ΑΥΤ</a:t>
            </a:r>
            <a:r>
              <a:rPr lang="en-US" sz="2200" b="1" dirty="0">
                <a:solidFill>
                  <a:srgbClr val="FF0000"/>
                </a:solidFill>
              </a:rPr>
              <a:t>O</a:t>
            </a:r>
            <a:r>
              <a:rPr lang="el-GR" sz="2200" b="1" dirty="0">
                <a:solidFill>
                  <a:srgbClr val="FF0000"/>
                </a:solidFill>
              </a:rPr>
              <a:t>ΑΞΙΟΛΟΓΗΣΗ </a:t>
            </a:r>
            <a:r>
              <a:rPr lang="el-GR" sz="2200" dirty="0"/>
              <a:t>ΔΙΑΡΚΗΣ!</a:t>
            </a:r>
          </a:p>
          <a:p>
            <a:pPr lvl="1"/>
            <a:r>
              <a:rPr lang="el-GR" sz="2200" dirty="0"/>
              <a:t>Μέχρι τέλους </a:t>
            </a:r>
            <a:r>
              <a:rPr lang="en-US" sz="2200" dirty="0"/>
              <a:t>- </a:t>
            </a:r>
            <a:r>
              <a:rPr lang="en-US" sz="2200" b="1" i="1" dirty="0"/>
              <a:t>all the way, to the end</a:t>
            </a:r>
            <a:r>
              <a:rPr lang="el-GR" sz="2200" b="1" i="1" dirty="0"/>
              <a:t>!!!</a:t>
            </a:r>
          </a:p>
          <a:p>
            <a:pPr lvl="1"/>
            <a:r>
              <a:rPr lang="el-GR" sz="2200" b="1" dirty="0">
                <a:solidFill>
                  <a:srgbClr val="FF0000"/>
                </a:solidFill>
              </a:rPr>
              <a:t>Για όλους </a:t>
            </a:r>
            <a:r>
              <a:rPr lang="en-US" sz="2200" b="1" i="1" dirty="0"/>
              <a:t>senior </a:t>
            </a:r>
            <a:r>
              <a:rPr lang="el-GR" sz="2200" b="1" i="1" dirty="0"/>
              <a:t>και μη!</a:t>
            </a:r>
            <a:r>
              <a:rPr lang="en-US" sz="2200" b="1" i="1" dirty="0"/>
              <a:t>!!</a:t>
            </a:r>
            <a:endParaRPr lang="el-GR" sz="2200" b="1" i="1" dirty="0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C31FD36-3EE8-4F37-B1A4-7F086E1D4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869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C7BA089-0A47-4A1D-A4C5-7773F5EA3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Για να είμαστε σίγουροι – όσο</a:t>
            </a:r>
            <a:r>
              <a:rPr lang="en-US" dirty="0"/>
              <a:t>…</a:t>
            </a:r>
            <a:r>
              <a:rPr lang="el-GR" dirty="0"/>
              <a:t> </a:t>
            </a:r>
            <a:br>
              <a:rPr lang="el-GR" dirty="0"/>
            </a:br>
            <a:br>
              <a:rPr lang="el-GR" dirty="0"/>
            </a:br>
            <a:r>
              <a:rPr lang="el-GR" dirty="0"/>
              <a:t>Τι βλέπουμε και τι ακούμε?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C3C3E9F-95BD-4951-B3A0-C36F4EFAA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15</a:t>
            </a:fld>
            <a:endParaRPr lang="en-US" dirty="0"/>
          </a:p>
        </p:txBody>
      </p:sp>
      <p:pic>
        <p:nvPicPr>
          <p:cNvPr id="5" name="Picture 2" descr="Pin on Quotes">
            <a:extLst>
              <a:ext uri="{FF2B5EF4-FFF2-40B4-BE49-F238E27FC236}">
                <a16:creationId xmlns:a16="http://schemas.microsoft.com/office/drawing/2014/main" id="{1D17101A-F491-4986-B4C0-738588930B1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701" y="781050"/>
            <a:ext cx="7134224" cy="561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0C32CC8-3A69-4AEA-B962-A908AD080CD3}"/>
              </a:ext>
            </a:extLst>
          </p:cNvPr>
          <p:cNvSpPr txBox="1"/>
          <p:nvPr/>
        </p:nvSpPr>
        <p:spPr>
          <a:xfrm>
            <a:off x="5921246" y="648866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https://www.google.com/search?q=dee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01344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93BAF3-7622-429D-AA9F-1CF2EDCA1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Ψυχοθεραπεία</a:t>
            </a:r>
            <a:br>
              <a:rPr lang="el-GR" dirty="0"/>
            </a:br>
            <a:endParaRPr lang="el-GR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16647A5-E33D-4532-AB7F-1E85DB3E53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1742" y="320040"/>
            <a:ext cx="6761701" cy="605481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sz="2400" b="1" dirty="0">
                <a:solidFill>
                  <a:srgbClr val="FF0000"/>
                </a:solidFill>
              </a:rPr>
              <a:t>1. Ως ουσία </a:t>
            </a:r>
          </a:p>
          <a:p>
            <a:r>
              <a:rPr lang="el-GR" sz="2400" dirty="0"/>
              <a:t>Θεωρητική κατάρτιση- ΑΝΑΓΚΑΙΑ!</a:t>
            </a:r>
          </a:p>
          <a:p>
            <a:r>
              <a:rPr lang="el-GR" sz="2400" dirty="0"/>
              <a:t>Ολοκληρωμένη εκπαίδευση σε μια ψυχοθεραπευτική προσέγγιση/είδος. </a:t>
            </a:r>
          </a:p>
          <a:p>
            <a:pPr lvl="1"/>
            <a:r>
              <a:rPr lang="el-GR" sz="2200" dirty="0"/>
              <a:t>Προσωπική εμπειρία</a:t>
            </a:r>
          </a:p>
          <a:p>
            <a:pPr lvl="1"/>
            <a:r>
              <a:rPr lang="el-GR" sz="2200" dirty="0"/>
              <a:t>Εποπτεία</a:t>
            </a:r>
          </a:p>
          <a:p>
            <a:r>
              <a:rPr lang="el-GR" sz="2400" b="1" dirty="0"/>
              <a:t>Ανανέωση πιστοποίησης επαγγελματιών</a:t>
            </a:r>
            <a:r>
              <a:rPr lang="el-GR" sz="2400" dirty="0"/>
              <a:t> - και εταιρειών!!! - σε τακτά χρονικά διαστήματα.</a:t>
            </a:r>
          </a:p>
          <a:p>
            <a:pPr lvl="1"/>
            <a:r>
              <a:rPr lang="el-GR" sz="2200" b="1" dirty="0">
                <a:solidFill>
                  <a:srgbClr val="FF0000"/>
                </a:solidFill>
              </a:rPr>
              <a:t>Διαγραφή για δεοντολογικούς λόγους</a:t>
            </a:r>
          </a:p>
          <a:p>
            <a:r>
              <a:rPr lang="el-GR" sz="2400" dirty="0"/>
              <a:t>Μέλος επιστημονικής εταιρείας </a:t>
            </a:r>
          </a:p>
          <a:p>
            <a:pPr lvl="1"/>
            <a:r>
              <a:rPr lang="el-GR" sz="2200" b="1" dirty="0">
                <a:solidFill>
                  <a:srgbClr val="FF0000"/>
                </a:solidFill>
              </a:rPr>
              <a:t>Διαρκής επιμόρφωση</a:t>
            </a:r>
          </a:p>
          <a:p>
            <a:endParaRPr lang="el-GR" sz="2400" dirty="0"/>
          </a:p>
          <a:p>
            <a:pPr marL="0" indent="0">
              <a:buNone/>
            </a:pPr>
            <a:r>
              <a:rPr lang="el-GR" sz="2400" b="1" dirty="0">
                <a:solidFill>
                  <a:srgbClr val="FF0000"/>
                </a:solidFill>
              </a:rPr>
              <a:t>2. Ως επάγγελμα</a:t>
            </a:r>
          </a:p>
          <a:p>
            <a:r>
              <a:rPr lang="el-GR" sz="2400" dirty="0"/>
              <a:t>Ζήτημα οικονομικό και φορολογικό! 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A237E9FD-F2B2-4462-B2BD-16A4D47DD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384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496339-01A8-46AA-9936-8D7EC412C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0" y="2349925"/>
            <a:ext cx="3595930" cy="2456442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Πώς η αντιξοότητα μπορεί να οδηγήσει σε νέο ασφαλές </a:t>
            </a:r>
            <a:r>
              <a:rPr lang="el-GR" b="1" dirty="0" err="1"/>
              <a:t>ανήκειν</a:t>
            </a:r>
            <a:r>
              <a:rPr lang="el-GR" b="1" dirty="0"/>
              <a:t>?</a:t>
            </a:r>
            <a:br>
              <a:rPr lang="el-GR" b="1" dirty="0"/>
            </a:br>
            <a:r>
              <a:rPr lang="el-GR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DD35F09-3734-4CAB-A79E-FBACACBED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654453" cy="5248622"/>
          </a:xfrm>
        </p:spPr>
        <p:txBody>
          <a:bodyPr/>
          <a:lstStyle/>
          <a:p>
            <a:r>
              <a:rPr lang="el-GR" sz="2400" dirty="0"/>
              <a:t>Όταν δημιουργηθεί ένα νέο πλαίσιο που να  μπορεί να στεγάσει:</a:t>
            </a:r>
          </a:p>
          <a:p>
            <a:pPr lvl="1"/>
            <a:r>
              <a:rPr lang="el-GR" sz="2200" dirty="0"/>
              <a:t>Ακαδημαϊκή γνώση</a:t>
            </a:r>
          </a:p>
          <a:p>
            <a:pPr lvl="1"/>
            <a:r>
              <a:rPr lang="el-GR" sz="2200" dirty="0"/>
              <a:t>Θεραπευτική εμπειρία</a:t>
            </a:r>
          </a:p>
          <a:p>
            <a:pPr lvl="1"/>
            <a:r>
              <a:rPr lang="el-GR" sz="2200" b="1" dirty="0"/>
              <a:t>Εποπτεία </a:t>
            </a:r>
          </a:p>
          <a:p>
            <a:pPr lvl="2"/>
            <a:r>
              <a:rPr lang="el-GR" sz="2000" b="1" dirty="0">
                <a:solidFill>
                  <a:srgbClr val="FF0000"/>
                </a:solidFill>
              </a:rPr>
              <a:t>ΚΑΤΑΛΛΗΛΟΤΗΤΑ- </a:t>
            </a:r>
            <a:r>
              <a:rPr lang="en-US" sz="2000" b="1" dirty="0">
                <a:solidFill>
                  <a:srgbClr val="FF0000"/>
                </a:solidFill>
              </a:rPr>
              <a:t>skills </a:t>
            </a:r>
            <a:r>
              <a:rPr lang="el-GR" sz="2000" b="1" dirty="0">
                <a:solidFill>
                  <a:srgbClr val="FF0000"/>
                </a:solidFill>
              </a:rPr>
              <a:t> και δεξιότητες!!!</a:t>
            </a:r>
          </a:p>
          <a:p>
            <a:pPr marL="0" indent="0">
              <a:buNone/>
            </a:pPr>
            <a:endParaRPr lang="el-GR" sz="2400" b="1" dirty="0">
              <a:solidFill>
                <a:srgbClr val="FF0000"/>
              </a:solidFill>
            </a:endParaRPr>
          </a:p>
          <a:p>
            <a:r>
              <a:rPr lang="el-GR" sz="2400" dirty="0"/>
              <a:t>Διασφαλίζοντας έτσι την </a:t>
            </a:r>
            <a:r>
              <a:rPr lang="el-GR" sz="2400" b="1" dirty="0"/>
              <a:t>ποιότητα</a:t>
            </a:r>
            <a:r>
              <a:rPr lang="el-GR" sz="2400" dirty="0"/>
              <a:t> και το </a:t>
            </a:r>
            <a:r>
              <a:rPr lang="el-GR" sz="2400" b="1" dirty="0"/>
              <a:t>υψηλό</a:t>
            </a:r>
            <a:r>
              <a:rPr lang="el-GR" sz="2400" dirty="0"/>
              <a:t> του επαγγέλματος!</a:t>
            </a:r>
          </a:p>
          <a:p>
            <a:r>
              <a:rPr lang="el-GR" sz="2400" b="1" dirty="0">
                <a:solidFill>
                  <a:srgbClr val="FF0000"/>
                </a:solidFill>
              </a:rPr>
              <a:t>Θέλουμε????</a:t>
            </a:r>
          </a:p>
          <a:p>
            <a:endParaRPr lang="el-GR" dirty="0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B8D066E-7CF5-403D-AE78-3A035A79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6788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94EC13-0CB9-4740-AB38-35273B107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606" y="1709058"/>
            <a:ext cx="3498979" cy="2901367"/>
          </a:xfrm>
        </p:spPr>
        <p:txBody>
          <a:bodyPr>
            <a:normAutofit fontScale="90000"/>
          </a:bodyPr>
          <a:lstStyle/>
          <a:p>
            <a:br>
              <a:rPr lang="el-GR" dirty="0"/>
            </a:br>
            <a:r>
              <a:rPr lang="el-GR" b="1" dirty="0">
                <a:solidFill>
                  <a:srgbClr val="FF0000"/>
                </a:solidFill>
              </a:rPr>
              <a:t>Θέλουν όλοι!</a:t>
            </a:r>
            <a:br>
              <a:rPr lang="el-GR" b="1" dirty="0">
                <a:solidFill>
                  <a:srgbClr val="FF0000"/>
                </a:solidFill>
              </a:rPr>
            </a:br>
            <a:br>
              <a:rPr lang="el-GR" b="1" dirty="0">
                <a:solidFill>
                  <a:srgbClr val="FF0000"/>
                </a:solidFill>
              </a:rPr>
            </a:br>
            <a:r>
              <a:rPr lang="el-GR" dirty="0"/>
              <a:t>Μπορούν όλοι?</a:t>
            </a:r>
            <a:br>
              <a:rPr lang="el-GR" dirty="0"/>
            </a:br>
            <a:r>
              <a:rPr lang="el-GR" dirty="0"/>
              <a:t> </a:t>
            </a:r>
            <a:br>
              <a:rPr lang="el-GR" dirty="0"/>
            </a:br>
            <a:r>
              <a:rPr lang="el-GR" dirty="0"/>
              <a:t> Θεραπευτές?</a:t>
            </a:r>
            <a:br>
              <a:rPr lang="el-GR" dirty="0"/>
            </a:br>
            <a:r>
              <a:rPr lang="el-GR" dirty="0"/>
              <a:t> Επόπτες?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AA47D9B-76ED-4D00-9579-E8FE90466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242" y="457201"/>
            <a:ext cx="7302758" cy="6235830"/>
          </a:xfrm>
        </p:spPr>
        <p:txBody>
          <a:bodyPr>
            <a:normAutofit/>
          </a:bodyPr>
          <a:lstStyle/>
          <a:p>
            <a:r>
              <a:rPr lang="el-GR" sz="2400" dirty="0"/>
              <a:t>Κριτήρια εκπαίδευσης</a:t>
            </a:r>
          </a:p>
          <a:p>
            <a:r>
              <a:rPr lang="el-GR" sz="2400" dirty="0"/>
              <a:t>Κριτήρια εμπειρίας (χρόνου, βιωματικής, κλινικής)</a:t>
            </a:r>
          </a:p>
          <a:p>
            <a:pPr marL="0" indent="0">
              <a:buNone/>
            </a:pPr>
            <a:endParaRPr lang="el-GR" sz="2400" dirty="0"/>
          </a:p>
          <a:p>
            <a:r>
              <a:rPr lang="el-GR" sz="2400" b="1" dirty="0">
                <a:solidFill>
                  <a:srgbClr val="FF0000"/>
                </a:solidFill>
              </a:rPr>
              <a:t>Κριτήρια ήθους</a:t>
            </a:r>
          </a:p>
          <a:p>
            <a:r>
              <a:rPr lang="el-GR" sz="2400" dirty="0"/>
              <a:t>Κριτήρια ικανοτήτων: Μπορούν όλοι? </a:t>
            </a:r>
          </a:p>
          <a:p>
            <a:pPr lvl="1"/>
            <a:r>
              <a:rPr lang="el-GR" sz="2200" dirty="0"/>
              <a:t>Όχι!</a:t>
            </a:r>
          </a:p>
          <a:p>
            <a:pPr lvl="1"/>
            <a:r>
              <a:rPr lang="el-GR" sz="2200" dirty="0"/>
              <a:t>Όχι πάντα!</a:t>
            </a:r>
          </a:p>
          <a:p>
            <a:pPr lvl="1"/>
            <a:r>
              <a:rPr lang="el-GR" sz="2200" dirty="0"/>
              <a:t>Όχι ανάλογα με την αναπτυξιακή τους φάση! </a:t>
            </a:r>
          </a:p>
          <a:p>
            <a:pPr lvl="1"/>
            <a:r>
              <a:rPr lang="el-GR" sz="2200" dirty="0"/>
              <a:t>Όχι ανάλογα με την εξελικτική τους πορεία!</a:t>
            </a:r>
          </a:p>
          <a:p>
            <a:r>
              <a:rPr lang="el-GR" sz="2400" dirty="0"/>
              <a:t>Με προκαταρτική ψυχιατρική και ψυχολογική εκτίμηση για όλους- ΠΡΙΝ – την εκπαίδευση. Αν δεν «περάσει» σε αυτή τη φάση </a:t>
            </a:r>
            <a:r>
              <a:rPr lang="el-GR" sz="2400"/>
              <a:t>δεν προχωράει …</a:t>
            </a:r>
            <a:endParaRPr lang="el-GR" sz="2400" dirty="0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C8E0A91-9211-4583-9853-AFF7B803D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3197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912E440-145C-4B24-A5BA-A00ECF025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πιστοποίηση σε άλλες χώρες:</a:t>
            </a:r>
            <a:br>
              <a:rPr lang="el-GR" dirty="0"/>
            </a:br>
            <a:br>
              <a:rPr lang="el-GR" dirty="0"/>
            </a:br>
            <a:r>
              <a:rPr lang="el-GR" b="1" dirty="0">
                <a:solidFill>
                  <a:srgbClr val="FF0000"/>
                </a:solidFill>
              </a:rPr>
              <a:t>Αντιξοότητα επίσης! 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09FBA56-5909-410E-8D48-853A3EBB5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2917" y="804688"/>
            <a:ext cx="7073808" cy="5862811"/>
          </a:xfrm>
        </p:spPr>
        <p:txBody>
          <a:bodyPr>
            <a:normAutofit/>
          </a:bodyPr>
          <a:lstStyle/>
          <a:p>
            <a:r>
              <a:rPr lang="el-GR" sz="2400" dirty="0"/>
              <a:t>Μόνο μερικές χώρες έχουν «ξεκάθαρο» τοπίο, ρύθμιση για το θέμα αυτό.</a:t>
            </a:r>
          </a:p>
          <a:p>
            <a:r>
              <a:rPr lang="el-GR" sz="2400" dirty="0"/>
              <a:t>Οι </a:t>
            </a:r>
            <a:r>
              <a:rPr lang="el-GR" sz="2400" b="1" dirty="0"/>
              <a:t>περισσότερες παλεύουν </a:t>
            </a:r>
            <a:r>
              <a:rPr lang="el-GR" sz="2400" dirty="0"/>
              <a:t>προς ένα ενιαίο πλαίσιο, παλεύοντας όμως να συνθέσουν με τον καλύτερο δυνατό τρόπο παλιές και νέες ομάδες, παλιό και νέο πλαίσιο και απαιτήσεις.</a:t>
            </a:r>
          </a:p>
          <a:p>
            <a:pPr lvl="1"/>
            <a:r>
              <a:rPr lang="el-GR" sz="2200" dirty="0"/>
              <a:t>Ζυμώσεις!!!! Πολιτικές! Ίντριγκες!</a:t>
            </a:r>
          </a:p>
          <a:p>
            <a:pPr marL="457200" lvl="1" indent="0">
              <a:buNone/>
            </a:pPr>
            <a:r>
              <a:rPr lang="el-GR" sz="2200" dirty="0"/>
              <a:t>    ΑΝΤΙΞΟΟΤΗΤΕΣ!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E58CB84C-CA2F-41EF-A1C9-DD378AC9C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85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A43180-D8BE-44F4-AA88-9D6E48F13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000" dirty="0"/>
              <a:t>Αντιξοότητα και τραύμα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F77DD07-FD1B-4688-AFDA-BBA8EFC3A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9983" y="802808"/>
            <a:ext cx="6835583" cy="5933893"/>
          </a:xfrm>
        </p:spPr>
        <p:txBody>
          <a:bodyPr>
            <a:normAutofit/>
          </a:bodyPr>
          <a:lstStyle/>
          <a:p>
            <a:r>
              <a:rPr lang="el-GR" sz="2400" b="1" dirty="0">
                <a:effectLst/>
                <a:ea typeface="Calibri" panose="020F0502020204030204" pitchFamily="34" charset="0"/>
              </a:rPr>
              <a:t>Αντιξοότητα</a:t>
            </a:r>
            <a:r>
              <a:rPr lang="el-GR" sz="2400" dirty="0">
                <a:effectLst/>
                <a:ea typeface="Calibri" panose="020F0502020204030204" pitchFamily="34" charset="0"/>
              </a:rPr>
              <a:t> </a:t>
            </a:r>
            <a:r>
              <a:rPr lang="el-GR" sz="2400" dirty="0">
                <a:ea typeface="Calibri" panose="020F0502020204030204" pitchFamily="34" charset="0"/>
              </a:rPr>
              <a:t>το κ</a:t>
            </a:r>
            <a:r>
              <a:rPr lang="el-GR" sz="2400" dirty="0">
                <a:effectLst/>
                <a:ea typeface="Calibri" panose="020F0502020204030204" pitchFamily="34" charset="0"/>
              </a:rPr>
              <a:t>αταστροφικό </a:t>
            </a:r>
            <a:r>
              <a:rPr lang="el-GR" sz="2400" b="1" dirty="0">
                <a:effectLst/>
                <a:ea typeface="Calibri" panose="020F0502020204030204" pitchFamily="34" charset="0"/>
              </a:rPr>
              <a:t>γεγονός</a:t>
            </a:r>
            <a:r>
              <a:rPr lang="el-GR" sz="2400" dirty="0">
                <a:effectLst/>
                <a:ea typeface="Calibri" panose="020F0502020204030204" pitchFamily="34" charset="0"/>
              </a:rPr>
              <a:t>. </a:t>
            </a:r>
          </a:p>
          <a:p>
            <a:r>
              <a:rPr lang="el-GR" sz="2400" b="1" dirty="0">
                <a:effectLst/>
                <a:ea typeface="Calibri" panose="020F0502020204030204" pitchFamily="34" charset="0"/>
              </a:rPr>
              <a:t>Τραύμα</a:t>
            </a:r>
            <a:r>
              <a:rPr lang="el-GR" sz="2400" dirty="0">
                <a:effectLst/>
                <a:ea typeface="Calibri" panose="020F0502020204030204" pitchFamily="34" charset="0"/>
              </a:rPr>
              <a:t> είναι η </a:t>
            </a:r>
            <a:r>
              <a:rPr lang="el-GR" sz="2400" b="1" dirty="0">
                <a:effectLst/>
                <a:ea typeface="Calibri" panose="020F0502020204030204" pitchFamily="34" charset="0"/>
              </a:rPr>
              <a:t>εμπειρία</a:t>
            </a:r>
            <a:r>
              <a:rPr lang="el-GR" sz="2400" dirty="0">
                <a:effectLst/>
                <a:ea typeface="Calibri" panose="020F0502020204030204" pitchFamily="34" charset="0"/>
              </a:rPr>
              <a:t>, </a:t>
            </a:r>
            <a:r>
              <a:rPr lang="el-GR" sz="2400" b="1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όχι το γεγονός</a:t>
            </a:r>
          </a:p>
          <a:p>
            <a:pPr lvl="1"/>
            <a:r>
              <a:rPr lang="el-GR" sz="2200" dirty="0">
                <a:effectLst/>
                <a:ea typeface="Calibri" panose="020F0502020204030204" pitchFamily="34" charset="0"/>
              </a:rPr>
              <a:t>Δείχνει τον τρόπο με τον οποίο βιώνουμε και αντιδρούμε σε αυτές τις αντιξοότητες</a:t>
            </a:r>
          </a:p>
          <a:p>
            <a:pPr lvl="2"/>
            <a:r>
              <a:rPr lang="el-GR" sz="2000" dirty="0">
                <a:ea typeface="Calibri" panose="020F0502020204030204" pitchFamily="34" charset="0"/>
              </a:rPr>
              <a:t>Λάθος η έκφραση «</a:t>
            </a:r>
            <a:r>
              <a:rPr lang="el-GR" sz="2000" dirty="0">
                <a:effectLst/>
                <a:ea typeface="Calibri" panose="020F0502020204030204" pitchFamily="34" charset="0"/>
              </a:rPr>
              <a:t>εκτεθήκαμε σε ένα τραύμα». </a:t>
            </a:r>
          </a:p>
          <a:p>
            <a:pPr lvl="2"/>
            <a:r>
              <a:rPr lang="el-GR" sz="2000" dirty="0">
                <a:ea typeface="Calibri" panose="020F0502020204030204" pitchFamily="34" charset="0"/>
              </a:rPr>
              <a:t>Έ</a:t>
            </a:r>
            <a:r>
              <a:rPr lang="el-GR" sz="2000" dirty="0">
                <a:effectLst/>
                <a:ea typeface="Calibri" panose="020F0502020204030204" pitchFamily="34" charset="0"/>
              </a:rPr>
              <a:t>χουμε εκτεθεί σε καταστροφικά ή επώδυνα γεγονότα, «αντιξοότητες».  </a:t>
            </a:r>
          </a:p>
          <a:p>
            <a:pPr marL="914400" lvl="2" indent="0">
              <a:buNone/>
            </a:pPr>
            <a:endParaRPr lang="el-GR" sz="2000" dirty="0">
              <a:effectLst/>
              <a:ea typeface="Calibri" panose="020F0502020204030204" pitchFamily="34" charset="0"/>
            </a:endParaRPr>
          </a:p>
          <a:p>
            <a:r>
              <a:rPr lang="el-GR" sz="2400" b="1" dirty="0"/>
              <a:t>Οι επιπτώσεις </a:t>
            </a:r>
            <a:r>
              <a:rPr lang="el-GR" sz="2400" dirty="0"/>
              <a:t>της κάθε αντιξοότητας είναι ένα</a:t>
            </a:r>
            <a:r>
              <a:rPr lang="el-GR" sz="2400" b="1" dirty="0"/>
              <a:t> </a:t>
            </a:r>
            <a:r>
              <a:rPr lang="en-US" sz="2400" b="1" dirty="0"/>
              <a:t>process, </a:t>
            </a:r>
            <a:r>
              <a:rPr lang="el-GR" sz="2400" b="1" dirty="0"/>
              <a:t>μια διαδικασία </a:t>
            </a:r>
            <a:r>
              <a:rPr lang="el-GR" sz="2400" dirty="0"/>
              <a:t>και όχι μόνο ένα</a:t>
            </a:r>
            <a:r>
              <a:rPr lang="el-GR" sz="2400" b="1" dirty="0"/>
              <a:t> συγκεκριμένο χρονικά συμβάν!</a:t>
            </a:r>
          </a:p>
          <a:p>
            <a:pPr lvl="2"/>
            <a:endParaRPr lang="el-GR" sz="2000" dirty="0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75C6DEA3-AE95-4B83-9F56-385D97434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173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15F02C-209C-492E-AF0D-52F9BEBBC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Παραδείγματα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11B9209-2D31-4B80-AD20-2E5D81BCD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4495" y="480060"/>
            <a:ext cx="7073553" cy="6622330"/>
          </a:xfrm>
        </p:spPr>
        <p:txBody>
          <a:bodyPr>
            <a:normAutofit lnSpcReduction="10000"/>
          </a:bodyPr>
          <a:lstStyle/>
          <a:p>
            <a:r>
              <a:rPr lang="el-GR" b="1" dirty="0"/>
              <a:t>Ιταλία</a:t>
            </a:r>
            <a:r>
              <a:rPr lang="el-GR" dirty="0"/>
              <a:t>: Εξειδίκευση Ψυχολόγων, Ψυχιάτρων (και </a:t>
            </a:r>
            <a:r>
              <a:rPr lang="el-GR" dirty="0" err="1"/>
              <a:t>Παιδο</a:t>
            </a:r>
            <a:r>
              <a:rPr lang="el-GR" dirty="0"/>
              <a:t>-), Ιατρών, 1989</a:t>
            </a:r>
          </a:p>
          <a:p>
            <a:r>
              <a:rPr lang="el-GR" b="1" dirty="0"/>
              <a:t>Αυστρία</a:t>
            </a:r>
            <a:r>
              <a:rPr lang="el-GR" dirty="0"/>
              <a:t>: Επαγγελματική εξειδίκευση. Ψυχολογία, Κοινωνική Εργασία και άλλες ανθρωπιστικές επιστήμες, Ψυχιατρική, Παιδοψυχιατρική, ν.2014  (</a:t>
            </a:r>
            <a:r>
              <a:rPr lang="el-GR" dirty="0" err="1"/>
              <a:t>αναθεωρημ.νομ</a:t>
            </a:r>
            <a:r>
              <a:rPr lang="el-GR" dirty="0"/>
              <a:t>. 990)</a:t>
            </a:r>
          </a:p>
          <a:p>
            <a:r>
              <a:rPr lang="el-GR" b="1" dirty="0"/>
              <a:t>Γερμανία</a:t>
            </a:r>
            <a:r>
              <a:rPr lang="el-GR" dirty="0"/>
              <a:t>: Ιατροί, Ψυχολόγοι, Ψυχίατροι, Παιδοψυχίατροι, Παιδαγωγοί, Κοινωνική Εργασία,  (ψυχοθεραπεία ενηλίκων/ψυχοθεραπεία παιδιών και εφήβων/ ψυχοθεραπευτής/ιατρικός ψυχοθεραπευτής/άδεια άσκησης κατόπιν εξετάσεων,  1998/2019</a:t>
            </a:r>
          </a:p>
          <a:p>
            <a:pPr marL="457200" lvl="1" algn="just">
              <a:lnSpc>
                <a:spcPct val="107000"/>
              </a:lnSpc>
              <a:spcBef>
                <a:spcPts val="0"/>
              </a:spcBef>
            </a:pPr>
            <a:r>
              <a:rPr lang="el-GR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Ψυχοθεραπευτές με άδεια «επαγγελματία υγείας»</a:t>
            </a:r>
            <a:r>
              <a:rPr lang="el-G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l-GR" sz="18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health</a:t>
            </a:r>
            <a:r>
              <a:rPr lang="el-GR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8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practitioner</a:t>
            </a:r>
            <a:r>
              <a:rPr lang="el-GR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’ </a:t>
            </a:r>
            <a:r>
              <a:rPr lang="el-GR" sz="18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license</a:t>
            </a:r>
            <a:r>
              <a:rPr lang="el-GR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l-GR" sz="1800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Οι </a:t>
            </a:r>
            <a:r>
              <a:rPr lang="en-US" sz="1800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practitioners</a:t>
            </a:r>
            <a:r>
              <a:rPr lang="el-GR" sz="1800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 δεν επιτρέπεται να αυτοαποκαλούνται ψυχοθεραπευτές, αλλά μπορούν να περιλαμβάνουν τον όρο «Ψυχοθεραπεία» στην επαγγελματική τους περιγραφή.</a:t>
            </a:r>
          </a:p>
          <a:p>
            <a:pPr marL="457200" lvl="1" algn="just">
              <a:lnSpc>
                <a:spcPct val="107000"/>
              </a:lnSpc>
              <a:spcBef>
                <a:spcPts val="0"/>
              </a:spcBef>
            </a:pPr>
            <a:endParaRPr lang="el-GR" sz="18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l-GR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Γαλλία: </a:t>
            </a:r>
            <a:r>
              <a:rPr lang="el-GR" dirty="0"/>
              <a:t>Ψυχολόγοι, Ψυχίατροι, Παιδοψυχίατροι, Ιατροί, και άλλες σπουδές, </a:t>
            </a:r>
            <a:r>
              <a:rPr lang="el-GR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2012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l-GR" b="1" dirty="0">
                <a:ea typeface="Calibri" panose="020F0502020204030204" pitchFamily="34" charset="0"/>
                <a:cs typeface="Times New Roman" panose="02020603050405020304" pitchFamily="18" charset="0"/>
              </a:rPr>
              <a:t>Ισπανία: ό</a:t>
            </a:r>
            <a:r>
              <a:rPr lang="el-GR" dirty="0">
                <a:ea typeface="Calibri" panose="020F0502020204030204" pitchFamily="34" charset="0"/>
                <a:cs typeface="Times New Roman" panose="02020603050405020304" pitchFamily="18" charset="0"/>
              </a:rPr>
              <a:t>χι ακόμη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l-GR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Πορτογαλία</a:t>
            </a:r>
            <a:r>
              <a:rPr lang="el-GR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όχι ακόμη </a:t>
            </a:r>
            <a:r>
              <a:rPr lang="el-GR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νομος</a:t>
            </a:r>
            <a:r>
              <a:rPr lang="el-GR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-πλαίσιο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l-GR" b="1" dirty="0">
                <a:ea typeface="Calibri" panose="020F0502020204030204" pitchFamily="34" charset="0"/>
                <a:cs typeface="Times New Roman" panose="02020603050405020304" pitchFamily="18" charset="0"/>
              </a:rPr>
              <a:t>Ηνωμένο Βασίλειο</a:t>
            </a:r>
            <a:r>
              <a:rPr lang="el-GR" dirty="0">
                <a:ea typeface="Calibri" panose="020F0502020204030204" pitchFamily="34" charset="0"/>
                <a:cs typeface="Times New Roman" panose="02020603050405020304" pitchFamily="18" charset="0"/>
              </a:rPr>
              <a:t>: Ψυχολόγοι, Ψυχίατροι (</a:t>
            </a:r>
            <a:r>
              <a:rPr lang="el-GR" dirty="0" err="1">
                <a:ea typeface="Calibri" panose="020F0502020204030204" pitchFamily="34" charset="0"/>
                <a:cs typeface="Times New Roman" panose="02020603050405020304" pitchFamily="18" charset="0"/>
              </a:rPr>
              <a:t>Παιδο</a:t>
            </a:r>
            <a:r>
              <a:rPr lang="el-GR" dirty="0">
                <a:ea typeface="Calibri" panose="020F0502020204030204" pitchFamily="34" charset="0"/>
                <a:cs typeface="Times New Roman" panose="02020603050405020304" pitchFamily="18" charset="0"/>
              </a:rPr>
              <a:t>-), Κοινωνικοί Λειτουργοί, Ψυχιατρικοί νοσηλευτές και συναφή επαγγέλματα, 2016</a:t>
            </a:r>
            <a:endParaRPr lang="el-G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20AB950-F06E-44BF-90D7-2C30F59E3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125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CF8129-3B86-4EB5-922D-5666C3D17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Σε γενικές γραμμές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0FD5E59-35AB-487B-83DE-18E3D3157F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0113" y="320041"/>
            <a:ext cx="6867939" cy="6354136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l-GR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ώρες που έχουν συμφωνήσει να υιοθετήσουν τις αρχές της ΕΕ και επί των οποίων έχουν βασίσει τα πρότυπα εκπαίδευσης στην Ψυχοθεραπεία.  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l-G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l-GR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΄</a:t>
            </a:r>
            <a:r>
              <a:rPr lang="el-GR" sz="20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Υπαρξη</a:t>
            </a:r>
            <a:r>
              <a:rPr lang="el-GR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ενός κανονιστικού πλαισίου, μια </a:t>
            </a:r>
            <a:r>
              <a:rPr lang="el-GR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Professional Committee</a:t>
            </a:r>
            <a:r>
              <a:rPr lang="el-GR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στην οποία συμμετέχουν  όλα τα μέλη των οργανώσεων με εκλεγμένους αντιπροσώπους σ</a:t>
            </a:r>
            <a:r>
              <a:rPr lang="el-GR" sz="2000" dirty="0">
                <a:ea typeface="Calibri" panose="020F0502020204030204" pitchFamily="34" charset="0"/>
                <a:cs typeface="Times New Roman" panose="02020603050405020304" pitchFamily="18" charset="0"/>
              </a:rPr>
              <a:t>ε αυτήν την </a:t>
            </a:r>
            <a:r>
              <a:rPr lang="el-GR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επιτροπή</a:t>
            </a:r>
            <a:r>
              <a:rPr lang="el-GR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υπεύθυνη για τη διαπίστευση  και το Μητρώο Ψυχοθεραπευτών</a:t>
            </a:r>
            <a:r>
              <a:rPr lang="el-GR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l-G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l-GR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Η επιτροπή είναι υπεύθυνη για τον καθορισμό της γενικής εκπαίδευσης, κατάρτισης και πρακτικής, τα πρότυπα και τη διασφάλιση της καθιέρωσης των προτύπων κάθε εκπαιδευτικού οργανισμού για να γίνουν διαπιστευμένοι εκπαιδευτικοί οργανισμοί.  </a:t>
            </a:r>
            <a:endParaRPr lang="el-GR" sz="2000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E0A65729-14B6-44B8-8956-8755FD5D4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593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335457-708D-4C23-91A9-976DB7FBB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621" y="2349925"/>
            <a:ext cx="4147793" cy="2456442"/>
          </a:xfrm>
        </p:spPr>
        <p:txBody>
          <a:bodyPr/>
          <a:lstStyle/>
          <a:p>
            <a:r>
              <a:rPr lang="el-GR" dirty="0"/>
              <a:t>Πώς «προστατεύεται»?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2F8A273-E666-4CEF-983C-2088171E2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7073553" cy="5248622"/>
          </a:xfrm>
        </p:spPr>
        <p:txBody>
          <a:bodyPr>
            <a:normAutofit fontScale="77500" lnSpcReduction="20000"/>
          </a:bodyPr>
          <a:lstStyle/>
          <a:p>
            <a:r>
              <a:rPr lang="el-GR" sz="2400" dirty="0"/>
              <a:t>Με αυστηρά ελεγχόμενη  απόδειξη της παρουσίας του εκπαιδευόμενου ή/και του εκπαιδευτικού κέντρου όλες τις ώρες σε κάθε επίπεδο.</a:t>
            </a:r>
          </a:p>
          <a:p>
            <a:r>
              <a:rPr lang="el-GR" sz="2400" dirty="0"/>
              <a:t>Ειδικές ρήτρες και μέτρα, όταν δεν τηρείται αυτό.</a:t>
            </a:r>
          </a:p>
          <a:p>
            <a:pPr lvl="1"/>
            <a:r>
              <a:rPr lang="el-GR" sz="2400" dirty="0"/>
              <a:t>Αποδεκτά  ελαφρυντικά περιστάσεων.</a:t>
            </a:r>
          </a:p>
          <a:p>
            <a:r>
              <a:rPr lang="el-GR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Με ακαδημαϊκό πρώτο πτυχίο – 4ετούς ή 3ετούς διάρκειας.</a:t>
            </a:r>
          </a:p>
          <a:p>
            <a:r>
              <a:rPr lang="el-GR" sz="2400" dirty="0">
                <a:cs typeface="Times New Roman" panose="02020603050405020304" pitchFamily="18" charset="0"/>
              </a:rPr>
              <a:t>Με 4ετείς σπουδές στην ψυχοθεραπεία- περιστατικά με εποπτεία τουλάχιστον 2 χρόνια</a:t>
            </a:r>
          </a:p>
          <a:p>
            <a:r>
              <a:rPr lang="el-GR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Με θεραπεία</a:t>
            </a:r>
          </a:p>
          <a:p>
            <a:pPr lvl="1"/>
            <a:r>
              <a:rPr lang="el-GR" sz="2200" b="1" dirty="0">
                <a:solidFill>
                  <a:srgbClr val="FF0000"/>
                </a:solidFill>
                <a:cs typeface="Times New Roman" panose="02020603050405020304" pitchFamily="18" charset="0"/>
              </a:rPr>
              <a:t>Ως ανάγκη ζωής?</a:t>
            </a:r>
          </a:p>
          <a:p>
            <a:pPr lvl="1"/>
            <a:r>
              <a:rPr lang="el-GR" sz="2200" b="1" dirty="0">
                <a:solidFill>
                  <a:srgbClr val="FF0000"/>
                </a:solidFill>
                <a:cs typeface="Times New Roman" panose="02020603050405020304" pitchFamily="18" charset="0"/>
              </a:rPr>
              <a:t>Ως κομμάτι της εκπαίδευσης? </a:t>
            </a:r>
          </a:p>
          <a:p>
            <a:r>
              <a:rPr lang="el-GR" sz="2600" dirty="0"/>
              <a:t>Άδεια άσκησης κατόπιν εξετάσεων</a:t>
            </a:r>
          </a:p>
          <a:p>
            <a:r>
              <a:rPr lang="el-GR" sz="2600" dirty="0"/>
              <a:t>Ανανέωση της πιστοποίησης ανά τακτά διαστήματα βάσει συνεχούς επιμόρφωσης.  </a:t>
            </a:r>
          </a:p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4D04E33-ACF0-4905-8FA7-D47DF2405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647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8AF3B25-99B3-4022-A1ED-86E618FA6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Ψυχοθεραπευτής </a:t>
            </a:r>
            <a:br>
              <a:rPr lang="el-GR" dirty="0"/>
            </a:br>
            <a:br>
              <a:rPr lang="el-GR" dirty="0"/>
            </a:br>
            <a:r>
              <a:rPr lang="el-GR" dirty="0"/>
              <a:t>Το παράδειγμα των ΗΠΑ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1165480-1728-4179-8E71-33246F04B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0661" y="320040"/>
            <a:ext cx="7315199" cy="6537960"/>
          </a:xfrm>
        </p:spPr>
        <p:txBody>
          <a:bodyPr>
            <a:noAutofit/>
          </a:bodyPr>
          <a:lstStyle/>
          <a:p>
            <a:pPr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l-GR" sz="2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Αποτελεί</a:t>
            </a:r>
            <a:r>
              <a:rPr lang="el-GR" sz="20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άλλοτε ειδίκευση </a:t>
            </a:r>
            <a:r>
              <a:rPr lang="el-GR" sz="2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σε βασικές σπουδές ψυχολογίας, ιατρικής, και συναφών ανθρωπιστικών επιστημών (θεολόγος, </a:t>
            </a:r>
            <a:r>
              <a:rPr lang="en-US" sz="2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pastor</a:t>
            </a:r>
            <a:r>
              <a:rPr lang="el-GR" sz="2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εκπαιδευτικός, κ.λπ.).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l-GR" sz="20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Άλλοτε, κύριες σπουδές </a:t>
            </a:r>
            <a:r>
              <a:rPr lang="el-GR" sz="2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στην ψυχοθεραπεία.</a:t>
            </a:r>
          </a:p>
          <a:p>
            <a:pPr marL="457200" lvl="1" algn="just">
              <a:lnSpc>
                <a:spcPct val="107000"/>
              </a:lnSpc>
              <a:spcBef>
                <a:spcPts val="0"/>
              </a:spcBef>
            </a:pPr>
            <a:r>
              <a:rPr lang="el-G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Πολλές προσεγγίσεις</a:t>
            </a:r>
          </a:p>
          <a:p>
            <a:pPr marL="457200" lvl="1" algn="just">
              <a:lnSpc>
                <a:spcPct val="107000"/>
              </a:lnSpc>
              <a:spcBef>
                <a:spcPts val="0"/>
              </a:spcBef>
            </a:pPr>
            <a:r>
              <a:rPr lang="el-G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Περιγράφεται με ποικίλους όρους </a:t>
            </a:r>
            <a:r>
              <a:rPr lang="el-GR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228600" lvl="1" indent="0" algn="just">
              <a:lnSpc>
                <a:spcPct val="107000"/>
              </a:lnSpc>
              <a:spcBef>
                <a:spcPts val="0"/>
              </a:spcBef>
              <a:buNone/>
            </a:pPr>
            <a:endParaRPr lang="el-G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l-GR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Βασικά </a:t>
            </a:r>
            <a:r>
              <a:rPr lang="el-GR" sz="20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προαπαιτούμενα</a:t>
            </a:r>
            <a:r>
              <a:rPr lang="el-GR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ΔΙΑ ΒΙΟΥ για όλους</a:t>
            </a:r>
            <a:endParaRPr lang="el-GR" sz="20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algn="just">
              <a:lnSpc>
                <a:spcPct val="107000"/>
              </a:lnSpc>
              <a:spcBef>
                <a:spcPts val="0"/>
              </a:spcBef>
            </a:pPr>
            <a:r>
              <a:rPr lang="el-GR" sz="2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Εποπτεία και θεραπεία διαρκής</a:t>
            </a:r>
          </a:p>
          <a:p>
            <a:pPr marL="457200" lvl="1" algn="just">
              <a:lnSpc>
                <a:spcPct val="107000"/>
              </a:lnSpc>
              <a:spcBef>
                <a:spcPts val="0"/>
              </a:spcBef>
            </a:pPr>
            <a:r>
              <a:rPr lang="el-GR" sz="20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Ανά δύο χρόνια ανανεώνεται η άδεια</a:t>
            </a:r>
            <a:r>
              <a:rPr lang="el-GR" sz="2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ψυχοθεραπευτή και για να ανανεωθεί χρειάζονται συγκεκριμένες ώρες εκπαίδευσης και θεραπείας προσωπικής – και για τους </a:t>
            </a:r>
            <a:r>
              <a:rPr lang="en-US" sz="2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senior</a:t>
            </a:r>
            <a:r>
              <a:rPr lang="el-GR" sz="2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εποπτείας, κ.λπ.!</a:t>
            </a:r>
          </a:p>
          <a:p>
            <a:pPr marL="228600" lvl="1" indent="0" algn="just">
              <a:lnSpc>
                <a:spcPct val="107000"/>
              </a:lnSpc>
              <a:spcBef>
                <a:spcPts val="0"/>
              </a:spcBef>
              <a:buNone/>
            </a:pPr>
            <a:endParaRPr lang="el-GR" sz="20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algn="just">
              <a:lnSpc>
                <a:spcPct val="107000"/>
              </a:lnSpc>
              <a:spcBef>
                <a:spcPts val="0"/>
              </a:spcBef>
            </a:pPr>
            <a:r>
              <a:rPr lang="el-GR" sz="2000" dirty="0">
                <a:ea typeface="Calibri" panose="020F0502020204030204" pitchFamily="34" charset="0"/>
                <a:cs typeface="Times New Roman" panose="02020603050405020304" pitchFamily="18" charset="0"/>
              </a:rPr>
              <a:t>Η Α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merican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Psychotherapy Association </a:t>
            </a:r>
            <a:r>
              <a:rPr lang="el-GR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πιστοποι</a:t>
            </a:r>
            <a:r>
              <a:rPr lang="el-GR" sz="2000" dirty="0">
                <a:ea typeface="Calibri" panose="020F0502020204030204" pitchFamily="34" charset="0"/>
                <a:cs typeface="Times New Roman" panose="02020603050405020304" pitchFamily="18" charset="0"/>
              </a:rPr>
              <a:t>εί</a:t>
            </a:r>
            <a:r>
              <a:rPr lang="el-GR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την </a:t>
            </a:r>
            <a:r>
              <a:rPr lang="el-GR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πορεία των προσόντων των θεραπευτών </a:t>
            </a:r>
            <a:r>
              <a:rPr lang="el-GR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και ανανεώνει ή όχι την άδεια</a:t>
            </a: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l-GR" sz="2000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28BDF41-FE6B-4809-ABEB-7821F7DCC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5642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A8ECE18-8D36-45D6-B6B0-CB4D6E5BB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Εν ολίγοις…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1FA3065-90DC-4E6A-808C-FB9EC442A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5"/>
            <a:ext cx="7073553" cy="5925605"/>
          </a:xfrm>
        </p:spPr>
        <p:txBody>
          <a:bodyPr/>
          <a:lstStyle/>
          <a:p>
            <a:r>
              <a:rPr lang="el-GR" sz="2400" dirty="0"/>
              <a:t>Ποικίλα τα κριτήρια.</a:t>
            </a:r>
          </a:p>
          <a:p>
            <a:r>
              <a:rPr lang="el-GR" sz="2400" dirty="0"/>
              <a:t>Εξειδίκευση επαγγελματιών υγείας ή εκπαίδευση στην ψυχοθεραπεία και άλλων ανθρωπιστικών σπουδών επαγγελματιών. </a:t>
            </a:r>
          </a:p>
          <a:p>
            <a:r>
              <a:rPr lang="el-GR" sz="2400" dirty="0"/>
              <a:t>Σε όλες τις χώρες «παλεύουν» για ένα ενιαίο πλαίσιο.</a:t>
            </a:r>
          </a:p>
          <a:p>
            <a:pPr lvl="1"/>
            <a:r>
              <a:rPr lang="el-GR" sz="2000" dirty="0"/>
              <a:t>Αλλού οι ψυχίατροι και οι </a:t>
            </a:r>
            <a:r>
              <a:rPr lang="el-GR" sz="2000" dirty="0" err="1"/>
              <a:t>παιδο</a:t>
            </a:r>
            <a:r>
              <a:rPr lang="el-GR" sz="2000" dirty="0"/>
              <a:t>- , «ψυχοθεραπευτές», χωρίς περαιτέρω εξειδίκευση.</a:t>
            </a:r>
          </a:p>
          <a:p>
            <a:pPr lvl="1"/>
            <a:r>
              <a:rPr lang="el-GR" sz="2000" dirty="0"/>
              <a:t>Σε όλες τις χώρες οι ψυχολόγοι με μεταπτυχιακό, «ψυχοθεραπευτές», άλλοτε με ανεπαρκή άλλοτε με πολύχρονη εκπαίδευση στην ψυχοθεραπεία.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6A105C9-7DC6-44B2-8379-5B3BEB662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460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A0766F-8FAC-4C3A-9F37-974344EAA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θέμα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B69188C-F2F2-4DA0-BCC2-E04654440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7073553" cy="5248622"/>
          </a:xfrm>
        </p:spPr>
        <p:txBody>
          <a:bodyPr/>
          <a:lstStyle/>
          <a:p>
            <a:r>
              <a:rPr lang="el-GR" sz="2000" dirty="0"/>
              <a:t>Να «ωφεληθούμε» από τα ποικίλα μοντέλα των άλλων χωρών? Οκ! Μέχρι ποιου σημείου?</a:t>
            </a:r>
          </a:p>
          <a:p>
            <a:r>
              <a:rPr lang="el-GR" sz="2000" dirty="0"/>
              <a:t>Να βρούμε αυτό που ικανοποιεί εμάς!</a:t>
            </a:r>
          </a:p>
          <a:p>
            <a:pPr lvl="1"/>
            <a:r>
              <a:rPr lang="el-GR" sz="1800" dirty="0"/>
              <a:t>Η κουλτούρα κάθε χώρας</a:t>
            </a:r>
          </a:p>
          <a:p>
            <a:r>
              <a:rPr lang="el-GR" sz="2000" b="1" dirty="0">
                <a:solidFill>
                  <a:srgbClr val="FF0000"/>
                </a:solidFill>
              </a:rPr>
              <a:t>Γνώμονας: </a:t>
            </a:r>
            <a:r>
              <a:rPr lang="en-US" sz="2000" b="1" dirty="0">
                <a:solidFill>
                  <a:srgbClr val="FF0000"/>
                </a:solidFill>
              </a:rPr>
              <a:t>the best practice</a:t>
            </a:r>
            <a:r>
              <a:rPr lang="el-GR" sz="2000" b="1" dirty="0">
                <a:solidFill>
                  <a:srgbClr val="FF0000"/>
                </a:solidFill>
              </a:rPr>
              <a:t> για τον ασθενή/ πελάτη/ πολίτη!</a:t>
            </a:r>
          </a:p>
          <a:p>
            <a:r>
              <a:rPr lang="el-GR" sz="2000" dirty="0"/>
              <a:t>Ευρεία συναίνεση-σύγκλιση απόψεων- πεδία και θεσμοί διαλόγου (επιστημονικές εταιρείες, ινστιτούτα, δημόσιος και </a:t>
            </a:r>
            <a:r>
              <a:rPr lang="el-GR" sz="2000" dirty="0" err="1"/>
              <a:t>ιδωτικός</a:t>
            </a:r>
            <a:r>
              <a:rPr lang="el-GR" sz="2000" dirty="0"/>
              <a:t> χώρος, νοσοκομεία, </a:t>
            </a:r>
            <a:r>
              <a:rPr lang="el-GR" sz="2000" dirty="0" err="1"/>
              <a:t>εξωνοσοκομειακές</a:t>
            </a:r>
            <a:r>
              <a:rPr lang="el-GR" sz="2000" dirty="0"/>
              <a:t> δομές, πανεπιστήμια και ιδιωτικοί φορείς).</a:t>
            </a:r>
          </a:p>
          <a:p>
            <a:r>
              <a:rPr lang="el-GR" sz="2000" dirty="0"/>
              <a:t>Από «εδώ και εμπρός» με μια μεταβατική ρύθμιση για όλους τους «παλιούς».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D4D7C81-8989-4F2A-AE9D-2555BE6BF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554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D33B81-D721-4D14-8D7C-445A16F0A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l-GR" dirty="0"/>
              <a:t>Πηγές (1)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761D5D0-7FB5-44FE-A51B-87C69F06C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Παπαδόπουλος, Ρ.Κ. (2005). Αποδημία, Νόστος και Τραύμα. Στο: Α. </a:t>
            </a:r>
            <a:r>
              <a:rPr lang="el-GR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Παπαστυλιανού</a:t>
            </a:r>
            <a:r>
              <a:rPr lang="el-GR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l-GR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Επιμ</a:t>
            </a:r>
            <a:r>
              <a:rPr lang="el-GR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) Διαπολιτισμικές διαδρομές Παλινόστηση και Ψυχοκοινωνική προσαρμογή Αθήνα: Ελληνικά Γράμματα, </a:t>
            </a:r>
            <a:r>
              <a:rPr lang="el-GR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σσ</a:t>
            </a:r>
            <a:r>
              <a:rPr lang="el-GR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. 279-319</a:t>
            </a:r>
          </a:p>
          <a:p>
            <a:r>
              <a:rPr lang="en-US" dirty="0" err="1">
                <a:effectLst/>
              </a:rPr>
              <a:t>Dalal</a:t>
            </a:r>
            <a:r>
              <a:rPr lang="en-US" dirty="0">
                <a:effectLst/>
              </a:rPr>
              <a:t>, F. (2021). “The Ethics of Supervision”,  </a:t>
            </a:r>
            <a:r>
              <a:rPr lang="en-US" b="0" dirty="0">
                <a:solidFill>
                  <a:srgbClr val="00B0F0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https://youtu.be/FBZuB9UMC</a:t>
            </a:r>
            <a:endParaRPr lang="el-GR" dirty="0">
              <a:solidFill>
                <a:srgbClr val="00B0F0"/>
              </a:solidFill>
            </a:endParaRP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DBCE36CE-1CD8-4D64-BB4D-C4289EAF5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7176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3F18F08-86E1-48C1-962D-87452B10E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Πηγές (2)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38E462C-6C2A-4ABD-B2CE-8BED7B337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273" y="953835"/>
            <a:ext cx="6917840" cy="5248622"/>
          </a:xfrm>
        </p:spPr>
        <p:txBody>
          <a:bodyPr>
            <a:normAutofit/>
          </a:bodyPr>
          <a:lstStyle/>
          <a:p>
            <a:pPr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EAP website documentation: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u="sng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https://www.europsyche.org/about-eap/documents-activities/template-for-a-nationalPsychotherapy-law</a:t>
            </a:r>
            <a:r>
              <a:rPr lang="en-US" sz="18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UK Council for Psychotherapy (UKCP) Training Standards of Education and Training (2017) The Minimum Core Criteria. 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http://www.nopg.gr/gr/cat.asp?in=3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Appendix: Core Competencies of the European Psychotherapist: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u="sng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www.europsyche.org/search/Core+Competencies</a:t>
            </a:r>
            <a:endParaRPr lang="el-GR" sz="1800" u="sng" dirty="0">
              <a:solidFill>
                <a:srgbClr val="00B0F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u="sng" dirty="0">
                <a:cs typeface="Times New Roman" panose="02020603050405020304" pitchFamily="18" charset="0"/>
              </a:rPr>
              <a:t> </a:t>
            </a:r>
            <a:endParaRPr lang="el-GR" sz="1600" dirty="0">
              <a:solidFill>
                <a:srgbClr val="00B0F0"/>
              </a:solidFill>
            </a:endParaRP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EBC99D9-4F3D-44D4-BD42-0EE118717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1326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2812767-677B-4A4D-BAFA-5596C9787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Πέρα από τους νόμους και τα </a:t>
            </a:r>
            <a:r>
              <a:rPr lang="en-US" dirty="0"/>
              <a:t>data </a:t>
            </a:r>
            <a:br>
              <a:rPr lang="en-US" dirty="0"/>
            </a:br>
            <a:r>
              <a:rPr lang="el-GR" dirty="0"/>
              <a:t>η απάντηση είναι προσωπική 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AB9F2111-E85A-468D-8D91-E77EBC143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28</a:t>
            </a:fld>
            <a:endParaRPr lang="en-US" dirty="0"/>
          </a:p>
        </p:txBody>
      </p:sp>
      <p:pic>
        <p:nvPicPr>
          <p:cNvPr id="5122" name="Picture 2" descr="Viktor Frankl: για το νόημα της ζωής του ανθρώπου | Ανθολόγιον Sapere aude!">
            <a:extLst>
              <a:ext uri="{FF2B5EF4-FFF2-40B4-BE49-F238E27FC236}">
                <a16:creationId xmlns:a16="http://schemas.microsoft.com/office/drawing/2014/main" id="{7CD1CF43-9824-418B-A66B-5DB642744E2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7275" y="1409700"/>
            <a:ext cx="7162799" cy="468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20082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138CF3-9293-4C97-818C-E85A2E801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rgbClr val="002060"/>
                </a:solidFill>
                <a:latin typeface="Comic Sans MS" panose="030F0702030302020204" pitchFamily="66" charset="0"/>
              </a:rPr>
              <a:t>Ευχαριστώ!</a:t>
            </a:r>
            <a:br>
              <a:rPr lang="el-GR" b="1" dirty="0">
                <a:solidFill>
                  <a:srgbClr val="002060"/>
                </a:solidFill>
              </a:rPr>
            </a:br>
            <a:br>
              <a:rPr lang="el-GR" dirty="0"/>
            </a:br>
            <a:r>
              <a:rPr lang="en-US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dskalis@yahoo.gr</a:t>
            </a:r>
            <a:endParaRPr lang="el-GR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EFBBDCC-8247-4EE7-A7A1-8AF651D48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29</a:t>
            </a:fld>
            <a:endParaRPr lang="en-US" dirty="0"/>
          </a:p>
        </p:txBody>
      </p:sp>
      <p:pic>
        <p:nvPicPr>
          <p:cNvPr id="4098" name="Picture 2" descr="Το νόημα της ζωής - Κριτικές αναγνωστών">
            <a:extLst>
              <a:ext uri="{FF2B5EF4-FFF2-40B4-BE49-F238E27FC236}">
                <a16:creationId xmlns:a16="http://schemas.microsoft.com/office/drawing/2014/main" id="{55B81734-0D47-40D2-9F8F-2FD0CFA2B0E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8450" y="1076325"/>
            <a:ext cx="4305299" cy="454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0662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CC8051-2E92-4F03-960C-CB3C45132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0" y="3578052"/>
            <a:ext cx="3501197" cy="1223298"/>
          </a:xfrm>
        </p:spPr>
        <p:txBody>
          <a:bodyPr/>
          <a:lstStyle/>
          <a:p>
            <a:r>
              <a:rPr lang="el-GR" b="1" dirty="0">
                <a:solidFill>
                  <a:srgbClr val="FF0000"/>
                </a:solidFill>
              </a:rPr>
              <a:t>Ορισμός Ψυχοθεραπευτή</a:t>
            </a:r>
            <a:br>
              <a:rPr lang="el-GR" dirty="0"/>
            </a:br>
            <a:br>
              <a:rPr lang="el-GR" dirty="0"/>
            </a:br>
            <a:r>
              <a:rPr lang="el-GR" dirty="0"/>
              <a:t>Επάγγελμα- Εξειδίκευση - Πιστοποίηση 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0BE8982-2E9B-4D0E-B40F-34188B681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4669" y="186988"/>
            <a:ext cx="6926507" cy="5924562"/>
          </a:xfrm>
        </p:spPr>
        <p:txBody>
          <a:bodyPr>
            <a:normAutofit/>
          </a:bodyPr>
          <a:lstStyle/>
          <a:p>
            <a:r>
              <a:rPr lang="el-GR" sz="2400" dirty="0"/>
              <a:t>Συμβάν? Ένα γεγονός? Που μια ορισμένη στιγμή θα γίνει?</a:t>
            </a:r>
          </a:p>
          <a:p>
            <a:r>
              <a:rPr lang="el-GR" sz="2400" dirty="0"/>
              <a:t>Ή είναι </a:t>
            </a:r>
            <a:r>
              <a:rPr lang="en-US" sz="2400" dirty="0"/>
              <a:t>process? </a:t>
            </a:r>
            <a:endParaRPr lang="el-GR" sz="2400" dirty="0"/>
          </a:p>
          <a:p>
            <a:pPr lvl="1"/>
            <a:r>
              <a:rPr lang="el-GR" sz="2200" dirty="0"/>
              <a:t>Έχει φτιάξει μια ποικιλία </a:t>
            </a:r>
            <a:r>
              <a:rPr lang="el-GR" sz="2200" dirty="0" err="1"/>
              <a:t>δυσφορικών</a:t>
            </a:r>
            <a:r>
              <a:rPr lang="el-GR" sz="2200" dirty="0"/>
              <a:t>, φοβικών, επιθετικών συναισθημάτων. </a:t>
            </a:r>
          </a:p>
          <a:p>
            <a:pPr lvl="1"/>
            <a:r>
              <a:rPr lang="el-GR" sz="2200" dirty="0"/>
              <a:t>Έχει ένα «πριν – μετά»…</a:t>
            </a:r>
          </a:p>
          <a:p>
            <a:pPr lvl="2"/>
            <a:r>
              <a:rPr lang="el-GR" sz="2000" dirty="0"/>
              <a:t>Και μετά?</a:t>
            </a:r>
          </a:p>
          <a:p>
            <a:pPr lvl="2"/>
            <a:r>
              <a:rPr lang="el-GR" sz="2000" dirty="0"/>
              <a:t>Θα «γίνουν ζημιές»?</a:t>
            </a:r>
          </a:p>
          <a:p>
            <a:pPr lvl="2"/>
            <a:r>
              <a:rPr lang="el-GR" sz="2000" dirty="0"/>
              <a:t>Θα «δώσουμε νέο νόημα»?</a:t>
            </a:r>
          </a:p>
          <a:p>
            <a:pPr lvl="2"/>
            <a:r>
              <a:rPr lang="el-GR" sz="2000" dirty="0"/>
              <a:t>Και ποιος θα το ορίσει αυτό? 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6E287E3-791B-45D8-9E64-984FED45542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6019CE1-3BF7-45B0-A855-A80D40297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397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0BE47B5-0E65-4CB0-9B4D-37743C314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latin typeface="Calibri Light" panose="020F0302020204030204" pitchFamily="34" charset="0"/>
                <a:cs typeface="Calibri Light" panose="020F0302020204030204" pitchFamily="34" charset="0"/>
              </a:rPr>
              <a:t>Η ψυχοθεραπεία</a:t>
            </a:r>
            <a:br>
              <a:rPr lang="el-GR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l-GR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br>
              <a:rPr lang="el-GR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l-GR" sz="3100" b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Υπόμνημα Εθνικής Εταιρείας Ψυχοθεραπείας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172E11B-D05B-48F2-BF83-85644D59F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8529" y="747201"/>
            <a:ext cx="7073553" cy="5911939"/>
          </a:xfrm>
        </p:spPr>
        <p:txBody>
          <a:bodyPr>
            <a:normAutofit/>
          </a:bodyPr>
          <a:lstStyle/>
          <a:p>
            <a:r>
              <a:rPr lang="el-GR" sz="2400" dirty="0">
                <a:effectLst/>
                <a:ea typeface="Times New Roman" panose="02020603050405020304" pitchFamily="18" charset="0"/>
              </a:rPr>
              <a:t>Βασίζεται στη  </a:t>
            </a:r>
            <a:r>
              <a:rPr lang="el-GR" sz="2400" b="1" dirty="0">
                <a:effectLst/>
                <a:ea typeface="Times New Roman" panose="02020603050405020304" pitchFamily="18" charset="0"/>
              </a:rPr>
              <a:t>θεραπευτική σχέση </a:t>
            </a:r>
            <a:r>
              <a:rPr lang="el-GR" sz="2400" dirty="0">
                <a:effectLst/>
                <a:ea typeface="Times New Roman" panose="02020603050405020304" pitchFamily="18" charset="0"/>
              </a:rPr>
              <a:t>και την αλληλεπίδραση μεταξύ ενός ή περισσότερων ατόμων (θεραπευόμενων) και ενός ή περισσοτέρων ψυχοθεραπευτών. </a:t>
            </a:r>
          </a:p>
          <a:p>
            <a:r>
              <a:rPr lang="el-GR" sz="2400" b="1" dirty="0">
                <a:effectLst/>
                <a:ea typeface="Times New Roman" panose="02020603050405020304" pitchFamily="18" charset="0"/>
              </a:rPr>
              <a:t>Σκοπός</a:t>
            </a:r>
          </a:p>
          <a:p>
            <a:pPr lvl="1"/>
            <a:r>
              <a:rPr lang="el-GR" sz="2000" b="1" dirty="0">
                <a:effectLst/>
                <a:ea typeface="Times New Roman" panose="02020603050405020304" pitchFamily="18" charset="0"/>
              </a:rPr>
              <a:t>Ανακούφιση</a:t>
            </a:r>
            <a:r>
              <a:rPr lang="el-GR" sz="2000" dirty="0">
                <a:effectLst/>
                <a:ea typeface="Times New Roman" panose="02020603050405020304" pitchFamily="18" charset="0"/>
              </a:rPr>
              <a:t> (μείωση ή εξάλειψη) </a:t>
            </a:r>
            <a:r>
              <a:rPr lang="el-GR" sz="2000" dirty="0" err="1">
                <a:effectLst/>
                <a:ea typeface="Times New Roman" panose="02020603050405020304" pitchFamily="18" charset="0"/>
              </a:rPr>
              <a:t>δυσφορικών</a:t>
            </a:r>
            <a:r>
              <a:rPr lang="el-GR" sz="2000" dirty="0">
                <a:effectLst/>
                <a:ea typeface="Times New Roman" panose="02020603050405020304" pitchFamily="18" charset="0"/>
              </a:rPr>
              <a:t> καταστάσεων  ή δυσλειτουργικών συμπεριφορών</a:t>
            </a:r>
          </a:p>
          <a:p>
            <a:pPr lvl="1"/>
            <a:r>
              <a:rPr lang="el-GR" sz="2000" b="1" dirty="0">
                <a:effectLst/>
                <a:ea typeface="Times New Roman" panose="02020603050405020304" pitchFamily="18" charset="0"/>
              </a:rPr>
              <a:t>Αλλαγή</a:t>
            </a:r>
          </a:p>
          <a:p>
            <a:pPr lvl="1"/>
            <a:r>
              <a:rPr lang="el-GR" sz="2000" b="1" dirty="0">
                <a:effectLst/>
                <a:ea typeface="Times New Roman" panose="02020603050405020304" pitchFamily="18" charset="0"/>
              </a:rPr>
              <a:t>Προώθηση </a:t>
            </a:r>
            <a:r>
              <a:rPr lang="el-GR" sz="2000" dirty="0">
                <a:effectLst/>
                <a:ea typeface="Times New Roman" panose="02020603050405020304" pitchFamily="18" charset="0"/>
              </a:rPr>
              <a:t>της</a:t>
            </a:r>
            <a:r>
              <a:rPr lang="el-GR" sz="2000" b="1" dirty="0">
                <a:effectLst/>
                <a:ea typeface="Times New Roman" panose="02020603050405020304" pitchFamily="18" charset="0"/>
              </a:rPr>
              <a:t> ωρίμανσης</a:t>
            </a:r>
            <a:r>
              <a:rPr lang="el-GR" sz="2000" dirty="0">
                <a:effectLst/>
                <a:ea typeface="Times New Roman" panose="02020603050405020304" pitchFamily="18" charset="0"/>
              </a:rPr>
              <a:t>, της </a:t>
            </a:r>
            <a:r>
              <a:rPr lang="el-GR" sz="2000" b="1" dirty="0">
                <a:effectLst/>
                <a:ea typeface="Times New Roman" panose="02020603050405020304" pitchFamily="18" charset="0"/>
              </a:rPr>
              <a:t>ανάπτυξης</a:t>
            </a:r>
            <a:r>
              <a:rPr lang="el-GR" sz="2000" dirty="0">
                <a:effectLst/>
                <a:ea typeface="Times New Roman" panose="02020603050405020304" pitchFamily="18" charset="0"/>
              </a:rPr>
              <a:t>, της </a:t>
            </a:r>
            <a:r>
              <a:rPr lang="el-GR" sz="2000" b="1" dirty="0">
                <a:effectLst/>
                <a:ea typeface="Times New Roman" panose="02020603050405020304" pitchFamily="18" charset="0"/>
              </a:rPr>
              <a:t>υγείας</a:t>
            </a:r>
            <a:r>
              <a:rPr lang="el-GR" sz="2000" dirty="0">
                <a:effectLst/>
                <a:ea typeface="Times New Roman" panose="02020603050405020304" pitchFamily="18" charset="0"/>
              </a:rPr>
              <a:t> και της </a:t>
            </a:r>
            <a:r>
              <a:rPr lang="el-GR" sz="2000" b="1" dirty="0">
                <a:effectLst/>
                <a:ea typeface="Times New Roman" panose="02020603050405020304" pitchFamily="18" charset="0"/>
              </a:rPr>
              <a:t>ευημερίας</a:t>
            </a:r>
            <a:r>
              <a:rPr lang="el-GR" sz="2000" dirty="0">
                <a:effectLst/>
                <a:ea typeface="Times New Roman" panose="02020603050405020304" pitchFamily="18" charset="0"/>
              </a:rPr>
              <a:t> του θεραπευόμενου ατόμου</a:t>
            </a:r>
            <a:r>
              <a:rPr lang="el-GR" sz="2200" dirty="0">
                <a:ea typeface="Times New Roman" panose="02020603050405020304" pitchFamily="18" charset="0"/>
              </a:rPr>
              <a:t>.</a:t>
            </a:r>
            <a:endParaRPr lang="el-GR" sz="2200" dirty="0">
              <a:effectLst/>
              <a:ea typeface="Times New Roman" panose="02020603050405020304" pitchFamily="18" charset="0"/>
            </a:endParaRPr>
          </a:p>
          <a:p>
            <a:r>
              <a:rPr lang="el-GR" sz="2400" b="1" dirty="0">
                <a:ea typeface="Times New Roman" panose="02020603050405020304" pitchFamily="18" charset="0"/>
              </a:rPr>
              <a:t>Με επιστημονικές, θεραπευτικές μεθόδους</a:t>
            </a:r>
          </a:p>
          <a:p>
            <a:pPr marL="0" indent="0" algn="r">
              <a:buNone/>
            </a:pPr>
            <a:r>
              <a:rPr lang="el-GR" sz="2400" dirty="0" err="1">
                <a:effectLst/>
                <a:ea typeface="Times New Roman" panose="02020603050405020304" pitchFamily="18" charset="0"/>
              </a:rPr>
              <a:t>Corey</a:t>
            </a:r>
            <a:r>
              <a:rPr lang="el-GR" sz="2400" dirty="0">
                <a:effectLst/>
                <a:ea typeface="Times New Roman" panose="02020603050405020304" pitchFamily="18" charset="0"/>
              </a:rPr>
              <a:t>, 2005 </a:t>
            </a:r>
          </a:p>
          <a:p>
            <a:endParaRPr lang="el-GR" dirty="0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48DCC44F-7F3D-479A-B138-A89EA2D23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626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4D961BC-BB5C-493B-9C7B-B33F330B4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720" y="2154492"/>
            <a:ext cx="3498979" cy="3035432"/>
          </a:xfrm>
        </p:spPr>
        <p:txBody>
          <a:bodyPr>
            <a:normAutofit fontScale="90000"/>
          </a:bodyPr>
          <a:lstStyle/>
          <a:p>
            <a:r>
              <a:rPr lang="el-GR" sz="3600" b="1" i="0" dirty="0">
                <a:solidFill>
                  <a:schemeClr val="bg1"/>
                </a:solidFill>
                <a:effectLst/>
                <a:cs typeface="Times New Roman" panose="02020603050405020304" pitchFamily="18" charset="0"/>
              </a:rPr>
              <a:t>Πιστοποίηση/</a:t>
            </a:r>
            <a:br>
              <a:rPr lang="el-GR" sz="3600" b="1" i="0" dirty="0">
                <a:solidFill>
                  <a:schemeClr val="bg1"/>
                </a:solidFill>
                <a:effectLst/>
                <a:cs typeface="Times New Roman" panose="02020603050405020304" pitchFamily="18" charset="0"/>
              </a:rPr>
            </a:br>
            <a:r>
              <a:rPr lang="el-GR" sz="3600" b="1" i="0" dirty="0">
                <a:solidFill>
                  <a:schemeClr val="bg1"/>
                </a:solidFill>
                <a:effectLst/>
                <a:cs typeface="Times New Roman" panose="02020603050405020304" pitchFamily="18" charset="0"/>
              </a:rPr>
              <a:t>Ορισμός</a:t>
            </a:r>
            <a:br>
              <a:rPr lang="el-GR" sz="3600" b="1" i="0" dirty="0">
                <a:solidFill>
                  <a:schemeClr val="bg1"/>
                </a:solidFill>
                <a:effectLst/>
                <a:cs typeface="Times New Roman" panose="02020603050405020304" pitchFamily="18" charset="0"/>
              </a:rPr>
            </a:br>
            <a:r>
              <a:rPr lang="el-GR" sz="3600" b="1" i="0" dirty="0">
                <a:solidFill>
                  <a:schemeClr val="bg1"/>
                </a:solidFill>
                <a:effectLst/>
                <a:cs typeface="Times New Roman" panose="02020603050405020304" pitchFamily="18" charset="0"/>
              </a:rPr>
              <a:t> Ψυχοθεραπευτή</a:t>
            </a:r>
            <a:br>
              <a:rPr lang="el-GR" sz="3600" i="0" dirty="0">
                <a:solidFill>
                  <a:schemeClr val="bg1"/>
                </a:solidFill>
                <a:effectLst/>
                <a:cs typeface="Times New Roman" panose="02020603050405020304" pitchFamily="18" charset="0"/>
              </a:rPr>
            </a:br>
            <a:br>
              <a:rPr lang="el-GR" sz="3600" i="0" dirty="0">
                <a:solidFill>
                  <a:schemeClr val="bg1"/>
                </a:solidFill>
                <a:effectLst/>
                <a:cs typeface="Times New Roman" panose="02020603050405020304" pitchFamily="18" charset="0"/>
              </a:rPr>
            </a:br>
            <a:r>
              <a:rPr lang="el-GR" sz="3600" i="0" dirty="0">
                <a:solidFill>
                  <a:schemeClr val="bg1"/>
                </a:solidFill>
                <a:effectLst/>
                <a:cs typeface="Times New Roman" panose="02020603050405020304" pitchFamily="18" charset="0"/>
              </a:rPr>
              <a:t> μια συνεχής  «αντιξοότητα» </a:t>
            </a:r>
            <a:br>
              <a:rPr lang="el-GR" sz="3600" i="0" dirty="0">
                <a:solidFill>
                  <a:schemeClr val="bg1"/>
                </a:solidFill>
                <a:effectLst/>
                <a:cs typeface="Times New Roman" panose="02020603050405020304" pitchFamily="18" charset="0"/>
              </a:rPr>
            </a:br>
            <a:r>
              <a:rPr lang="el-GR" sz="3600" i="0" dirty="0">
                <a:solidFill>
                  <a:schemeClr val="bg1"/>
                </a:solidFill>
                <a:effectLst/>
                <a:cs typeface="Times New Roman" panose="02020603050405020304" pitchFamily="18" charset="0"/>
              </a:rPr>
              <a:t> </a:t>
            </a:r>
            <a:endParaRPr lang="el-GR" sz="3600" dirty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515354A-2A24-48E0-BE6F-C3F062ED1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sz="2000" b="1" i="0" dirty="0">
                <a:effectLst/>
                <a:cs typeface="Times New Roman" panose="02020603050405020304" pitchFamily="18" charset="0"/>
              </a:rPr>
              <a:t> </a:t>
            </a:r>
            <a:endParaRPr lang="el-GR" i="1" dirty="0">
              <a:cs typeface="Times New Roman" panose="02020603050405020304" pitchFamily="18" charset="0"/>
            </a:endParaRP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3D165B98-D736-4397-8753-B89351013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  <p:pic>
        <p:nvPicPr>
          <p:cNvPr id="6" name="Picture 2" descr="Μπέρδεμα… | Φιλμ νουάρ">
            <a:extLst>
              <a:ext uri="{FF2B5EF4-FFF2-40B4-BE49-F238E27FC236}">
                <a16:creationId xmlns:a16="http://schemas.microsoft.com/office/drawing/2014/main" id="{82BB83F8-0458-4744-8ADC-7C42540ED3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78145" y="894945"/>
            <a:ext cx="5406135" cy="5554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AF644DF-4579-4A54-AB3B-02F5572ABFB6}"/>
              </a:ext>
            </a:extLst>
          </p:cNvPr>
          <p:cNvSpPr txBox="1"/>
          <p:nvPr/>
        </p:nvSpPr>
        <p:spPr>
          <a:xfrm>
            <a:off x="6400800" y="6537960"/>
            <a:ext cx="30739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https://www.arkas.gr</a:t>
            </a:r>
            <a:r>
              <a:rPr lang="en-US" sz="1000" dirty="0"/>
              <a:t>  </a:t>
            </a:r>
            <a:endParaRPr lang="el-GR" sz="1000" dirty="0"/>
          </a:p>
        </p:txBody>
      </p:sp>
    </p:spTree>
    <p:extLst>
      <p:ext uri="{BB962C8B-B14F-4D97-AF65-F5344CB8AC3E}">
        <p14:creationId xmlns:p14="http://schemas.microsoft.com/office/powerpoint/2010/main" val="2349793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CC26FC-3B11-4BB9-82FB-94940AE1C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Ένα </a:t>
            </a:r>
            <a:r>
              <a:rPr lang="en-US" dirty="0"/>
              <a:t>process </a:t>
            </a:r>
            <a:br>
              <a:rPr lang="en-US" dirty="0"/>
            </a:br>
            <a:r>
              <a:rPr lang="el-GR" dirty="0"/>
              <a:t>με πολλές προεκτάσεις 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D6FA2B6-5EB7-4B17-B552-E65FD197D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  <p:pic>
        <p:nvPicPr>
          <p:cNvPr id="2050" name="Picture 2" descr="Αντιξοότητες και ζωή - απεικονίζονται ως μια λέξη Αντιξοότητα και μια μπάλα  ναυαγίου για να συμβολίσουν ότι η Αντιξοότητα μπορεί Απεικόνιση αποθεμάτων  - εικονογραφία από : 165097289">
            <a:extLst>
              <a:ext uri="{FF2B5EF4-FFF2-40B4-BE49-F238E27FC236}">
                <a16:creationId xmlns:a16="http://schemas.microsoft.com/office/drawing/2014/main" id="{A8BB55C6-543C-4198-86E3-036E89DFE11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7064" y="1916349"/>
            <a:ext cx="4484451" cy="3219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7897D71-95B8-49D2-A91A-88AEA5720154}"/>
              </a:ext>
            </a:extLst>
          </p:cNvPr>
          <p:cNvSpPr txBox="1"/>
          <p:nvPr/>
        </p:nvSpPr>
        <p:spPr>
          <a:xfrm>
            <a:off x="6019800" y="5839420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https://www.google.com/search?q=%CE%B1%CE%BD%CF%84%CE%B9%CE%BE%CE%BF%CF%8C%CF%84%CE%B7%CF%84%CE%B1</a:t>
            </a:r>
            <a:endParaRPr lang="el-GR" sz="1000" dirty="0"/>
          </a:p>
        </p:txBody>
      </p:sp>
    </p:spTree>
    <p:extLst>
      <p:ext uri="{BB962C8B-B14F-4D97-AF65-F5344CB8AC3E}">
        <p14:creationId xmlns:p14="http://schemas.microsoft.com/office/powerpoint/2010/main" val="4039924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862F21-D00C-4174-A6E1-321C58BC1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45" y="2198751"/>
            <a:ext cx="3653182" cy="2460497"/>
          </a:xfrm>
        </p:spPr>
        <p:txBody>
          <a:bodyPr>
            <a:normAutofit fontScale="90000"/>
          </a:bodyPr>
          <a:lstStyle/>
          <a:p>
            <a:r>
              <a:rPr lang="el-GR" dirty="0"/>
              <a:t>Όσο </a:t>
            </a:r>
            <a:r>
              <a:rPr lang="en-US" dirty="0"/>
              <a:t>process  </a:t>
            </a:r>
            <a:r>
              <a:rPr lang="el-GR" dirty="0"/>
              <a:t>είναι και το αντικείμενο</a:t>
            </a:r>
            <a:r>
              <a:rPr lang="en-US" dirty="0"/>
              <a:t> </a:t>
            </a:r>
            <a:r>
              <a:rPr lang="el-GR" dirty="0"/>
              <a:t>εργασίας του ψυχοθεραπευτή </a:t>
            </a:r>
            <a:br>
              <a:rPr lang="el-GR" dirty="0"/>
            </a:br>
            <a:r>
              <a:rPr lang="el-GR" dirty="0"/>
              <a:t>ή/και του επόπτη</a:t>
            </a:r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8D83642-4A99-4280-95C9-43EF2C507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  <p:pic>
        <p:nvPicPr>
          <p:cNvPr id="3" name="Picture 2" descr="Τα εμπόδια της επικοινωνίας στις σχέσεις - Ψυχοθεραπεία ζεύγους">
            <a:extLst>
              <a:ext uri="{FF2B5EF4-FFF2-40B4-BE49-F238E27FC236}">
                <a16:creationId xmlns:a16="http://schemas.microsoft.com/office/drawing/2014/main" id="{B16FB59A-A7AC-41C0-BEA3-7272ADCFEB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666" y="5110365"/>
            <a:ext cx="3106771" cy="175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Δημιουργική Ψυχοθεραπεία, η εξέλιξη της Ψυχοθεραπείας - Δρ. Μαρία Λεβέντη">
            <a:extLst>
              <a:ext uri="{FF2B5EF4-FFF2-40B4-BE49-F238E27FC236}">
                <a16:creationId xmlns:a16="http://schemas.microsoft.com/office/drawing/2014/main" id="{CAD5EB5E-0AE5-4F3F-BF97-D100FC4649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0871" y="165370"/>
            <a:ext cx="3089545" cy="2303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Ετήσιο εκπαιδευτικό πρόγραμμα στη συμβουλευτική και την ψυχοθεραπεία με  ΛΟΑΤΚΙ+ άτομα - Orlando LGBT">
            <a:extLst>
              <a:ext uri="{FF2B5EF4-FFF2-40B4-BE49-F238E27FC236}">
                <a16:creationId xmlns:a16="http://schemas.microsoft.com/office/drawing/2014/main" id="{021DA729-2A6C-4F74-8BF1-8FF9335A31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8975" y="3428999"/>
            <a:ext cx="3106770" cy="2303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Δωρεάν δομές ψυχοθεραπείας σε Ελλάδα και Κύπρο - Θέκλα Πετρίδου">
            <a:extLst>
              <a:ext uri="{FF2B5EF4-FFF2-40B4-BE49-F238E27FC236}">
                <a16:creationId xmlns:a16="http://schemas.microsoft.com/office/drawing/2014/main" id="{5DA823F7-E6F8-40D9-AB35-578C4672C9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9193" y="2096513"/>
            <a:ext cx="3782807" cy="3185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6440D43-28F5-4F83-8D9B-7DAC39422E9F}"/>
              </a:ext>
            </a:extLst>
          </p:cNvPr>
          <p:cNvSpPr txBox="1"/>
          <p:nvPr/>
        </p:nvSpPr>
        <p:spPr>
          <a:xfrm>
            <a:off x="4611111" y="6030666"/>
            <a:ext cx="747611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1" dirty="0">
                <a:solidFill>
                  <a:srgbClr val="00206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https://www.google.com/search?q=%</a:t>
            </a:r>
            <a:r>
              <a:rPr lang="en-US" sz="1000" b="1" dirty="0">
                <a:solidFill>
                  <a:srgbClr val="002060"/>
                </a:solidFill>
              </a:rPr>
              <a:t> </a:t>
            </a:r>
            <a:endParaRPr lang="el-GR" sz="1000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Ομαδική ψυχοθεραπεία - Μαρία Παπουτσή Ψυχολόγος">
            <a:extLst>
              <a:ext uri="{FF2B5EF4-FFF2-40B4-BE49-F238E27FC236}">
                <a16:creationId xmlns:a16="http://schemas.microsoft.com/office/drawing/2014/main" id="{5B65B5EC-EA51-410B-9036-F9DFBD747E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637" y="-80522"/>
            <a:ext cx="4025890" cy="2177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780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D6AFFE3-1E41-4E61-8418-144D91CAD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Το μείζον του </a:t>
            </a:r>
            <a:r>
              <a:rPr lang="el-GR" b="1" dirty="0">
                <a:solidFill>
                  <a:srgbClr val="FF0000"/>
                </a:solidFill>
              </a:rPr>
              <a:t>τίτλου </a:t>
            </a:r>
            <a:r>
              <a:rPr lang="el-GR" dirty="0"/>
              <a:t>ψυχοθεραπευτής!!!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BBD10B3-7843-4B45-B340-60FA87F0E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155643"/>
            <a:ext cx="6787414" cy="5896165"/>
          </a:xfrm>
        </p:spPr>
        <p:txBody>
          <a:bodyPr>
            <a:normAutofit lnSpcReduction="10000"/>
          </a:bodyPr>
          <a:lstStyle/>
          <a:p>
            <a:r>
              <a:rPr lang="el-GR" sz="2400" dirty="0"/>
              <a:t>Κλινικός ψυχολόγος </a:t>
            </a:r>
          </a:p>
          <a:p>
            <a:r>
              <a:rPr lang="el-GR" sz="2400" dirty="0"/>
              <a:t>«δουλεύω» σε κλινικό πλαίσιο</a:t>
            </a:r>
          </a:p>
          <a:p>
            <a:r>
              <a:rPr lang="el-GR" sz="2400" dirty="0"/>
              <a:t>Κλινικός κοινωνικός λειτουργός </a:t>
            </a:r>
          </a:p>
          <a:p>
            <a:r>
              <a:rPr lang="el-GR" sz="2400" dirty="0"/>
              <a:t>Ψυχολόγος με μεταπτυχιακό Κλινικής Ψυχολογίας</a:t>
            </a:r>
          </a:p>
          <a:p>
            <a:r>
              <a:rPr lang="el-GR" sz="2400" dirty="0"/>
              <a:t>Ψυχολόγος με μεταπτυχιακό στη Συμβουλευτική Ψυχολογία</a:t>
            </a:r>
          </a:p>
          <a:p>
            <a:r>
              <a:rPr lang="el-GR" sz="2400" dirty="0"/>
              <a:t>Ψυχίατρος «σκέτος»</a:t>
            </a:r>
          </a:p>
          <a:p>
            <a:r>
              <a:rPr lang="el-GR" sz="2400" dirty="0"/>
              <a:t>«κάνω Ομάδες»</a:t>
            </a:r>
          </a:p>
          <a:p>
            <a:r>
              <a:rPr lang="el-GR" sz="2400" dirty="0"/>
              <a:t>Επισκέπτης Υγείας σε κλινικό πλαίσιο </a:t>
            </a:r>
          </a:p>
          <a:p>
            <a:r>
              <a:rPr lang="el-GR" sz="2400" dirty="0" err="1"/>
              <a:t>Εργοθεραπευτής</a:t>
            </a:r>
            <a:r>
              <a:rPr lang="el-GR" sz="2400" dirty="0"/>
              <a:t> σε κλινικό πλαίσιο, κ.λπ. 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AF0E7173-56A0-4E46-9837-5D4AF1A6A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  <p:pic>
        <p:nvPicPr>
          <p:cNvPr id="3074" name="Picture 2" descr="Ψυχοθεραπεία και online θεραπεία - Ψυχολόγος Online">
            <a:extLst>
              <a:ext uri="{FF2B5EF4-FFF2-40B4-BE49-F238E27FC236}">
                <a16:creationId xmlns:a16="http://schemas.microsoft.com/office/drawing/2014/main" id="{BF80BD1F-A405-425A-9F29-C2F41FB484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3346" y="5461258"/>
            <a:ext cx="3876675" cy="118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E566DF5-558D-4F9D-94CE-4AA6A2232002}"/>
              </a:ext>
            </a:extLst>
          </p:cNvPr>
          <p:cNvSpPr txBox="1"/>
          <p:nvPr/>
        </p:nvSpPr>
        <p:spPr>
          <a:xfrm>
            <a:off x="6096000" y="6596390"/>
            <a:ext cx="615433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/>
              <a:t>https://www.google.com/search?q=%CE%B1</a:t>
            </a:r>
            <a:endParaRPr lang="el-GR" sz="1100" dirty="0"/>
          </a:p>
        </p:txBody>
      </p:sp>
    </p:spTree>
    <p:extLst>
      <p:ext uri="{BB962C8B-B14F-4D97-AF65-F5344CB8AC3E}">
        <p14:creationId xmlns:p14="http://schemas.microsoft.com/office/powerpoint/2010/main" val="426349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483BF38-D9BC-4B4D-B95F-E7B54E95D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΄Η το μείζον της </a:t>
            </a:r>
            <a:r>
              <a:rPr lang="el-GR" b="1" dirty="0">
                <a:solidFill>
                  <a:srgbClr val="FF0000"/>
                </a:solidFill>
              </a:rPr>
              <a:t>ουσίας</a:t>
            </a:r>
            <a:r>
              <a:rPr lang="el-GR" dirty="0"/>
              <a:t> αυτής της εργασίας?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0A3E43A-0294-4E80-9526-6BB43508E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/>
              <a:t>Τι απαιτεί?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l-GR" sz="2400" dirty="0"/>
              <a:t>Τι περιορισμούς θέτει? 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9502F5FE-EB90-4CBE-82D5-E1AA6E8E2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  <p:pic>
        <p:nvPicPr>
          <p:cNvPr id="2050" name="Picture 2" descr="3 λόγοι για τους οποίους η ψυχοθεραπεία αποδεικνύεται αποτελεσματική -  PsychologyNow.gr">
            <a:extLst>
              <a:ext uri="{FF2B5EF4-FFF2-40B4-BE49-F238E27FC236}">
                <a16:creationId xmlns:a16="http://schemas.microsoft.com/office/drawing/2014/main" id="{81BC1F74-2F04-4A44-94E2-79731E7D07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9383" y="1203649"/>
            <a:ext cx="3618486" cy="2223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E30E074-19B8-4C38-A6EE-B9D17A3D4442}"/>
              </a:ext>
            </a:extLst>
          </p:cNvPr>
          <p:cNvSpPr txBox="1"/>
          <p:nvPr/>
        </p:nvSpPr>
        <p:spPr>
          <a:xfrm>
            <a:off x="793902" y="5595648"/>
            <a:ext cx="609755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https://www.google.com/search?q=%CE%B1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287122551"/>
      </p:ext>
    </p:extLst>
  </p:cSld>
  <p:clrMapOvr>
    <a:masterClrMapping/>
  </p:clrMapOvr>
</p:sld>
</file>

<file path=ppt/theme/theme1.xml><?xml version="1.0" encoding="utf-8"?>
<a:theme xmlns:a="http://schemas.openxmlformats.org/drawingml/2006/main" name="Άτλαντας">
  <a:themeElements>
    <a:clrScheme name="Άτλαντας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Άτλαντας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Άτλαντας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Άτλαντας</Template>
  <TotalTime>16995</TotalTime>
  <Words>1893</Words>
  <Application>Microsoft Office PowerPoint</Application>
  <PresentationFormat>Ευρεία οθόνη</PresentationFormat>
  <Paragraphs>231</Paragraphs>
  <Slides>29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29</vt:i4>
      </vt:variant>
    </vt:vector>
  </HeadingPairs>
  <TitlesOfParts>
    <vt:vector size="36" baseType="lpstr">
      <vt:lpstr>Calibri</vt:lpstr>
      <vt:lpstr>Calibri Light</vt:lpstr>
      <vt:lpstr>Comic Sans MS</vt:lpstr>
      <vt:lpstr>Rockwell</vt:lpstr>
      <vt:lpstr>Wingdings</vt:lpstr>
      <vt:lpstr>YahooSans</vt:lpstr>
      <vt:lpstr>Άτλαντας</vt:lpstr>
      <vt:lpstr> Διαδικτυακή Διημερίδα «Η Συμβολή της Ψυχοθεραπείας στο Ατομικό και Συλλογικό Τραύμα» Eθνική Εταιρεία Ψυχοθεραπείας 9-10/4/22     Ζητήματα επ-οπτείας, ήθους, ύφους, ευθύνης και φιλοσοφίας    Στρογγυλό τραπέζι «Εκπαίδευση και Πιστοποίηση στην Ψυχοθεραπεία»    </vt:lpstr>
      <vt:lpstr>Αντιξοότητα και τραύμα</vt:lpstr>
      <vt:lpstr>Ορισμός Ψυχοθεραπευτή  Επάγγελμα- Εξειδίκευση - Πιστοποίηση  </vt:lpstr>
      <vt:lpstr>Η ψυχοθεραπεία   Υπόμνημα Εθνικής Εταιρείας Ψυχοθεραπείας </vt:lpstr>
      <vt:lpstr>Πιστοποίηση/ Ορισμός  Ψυχοθεραπευτή   μια συνεχής  «αντιξοότητα»   </vt:lpstr>
      <vt:lpstr>Ένα process  με πολλές προεκτάσεις </vt:lpstr>
      <vt:lpstr>Όσο process  είναι και το αντικείμενο εργασίας του ψυχοθεραπευτή  ή/και του επόπτη</vt:lpstr>
      <vt:lpstr>Το μείζον του τίτλου ψυχοθεραπευτής!!!</vt:lpstr>
      <vt:lpstr>΄Η το μείζον της ουσίας αυτής της εργασίας? </vt:lpstr>
      <vt:lpstr>Ένα ζήτημα  </vt:lpstr>
      <vt:lpstr>Η θέση μου? λεκτική/εξωλεκτική/ως μοντέλο… Πώς συμβάλλω  με αυτήν ? </vt:lpstr>
      <vt:lpstr>Επικουρούμενη/ συμπληρούμενη με πολλά άλλα! </vt:lpstr>
      <vt:lpstr>Η ιδιαιτερότητα της ψυχοθεραπείας</vt:lpstr>
      <vt:lpstr>Είναι process όχι τίτλος, σπουδές, κ.λπ. </vt:lpstr>
      <vt:lpstr>Για να είμαστε σίγουροι – όσο…   Τι βλέπουμε και τι ακούμε?</vt:lpstr>
      <vt:lpstr>Ψυχοθεραπεία </vt:lpstr>
      <vt:lpstr>Πώς η αντιξοότητα μπορεί να οδηγήσει σε νέο ασφαλές ανήκειν?  </vt:lpstr>
      <vt:lpstr> Θέλουν όλοι!  Μπορούν όλοι?    Θεραπευτές?  Επόπτες? </vt:lpstr>
      <vt:lpstr>Η πιστοποίηση σε άλλες χώρες:  Αντιξοότητα επίσης!  </vt:lpstr>
      <vt:lpstr>Παραδείγματα </vt:lpstr>
      <vt:lpstr> Σε γενικές γραμμές</vt:lpstr>
      <vt:lpstr>Πώς «προστατεύεται»?</vt:lpstr>
      <vt:lpstr>Ψυχοθεραπευτής   Το παράδειγμα των ΗΠΑ</vt:lpstr>
      <vt:lpstr>Εν ολίγοις…</vt:lpstr>
      <vt:lpstr>Το θέμα </vt:lpstr>
      <vt:lpstr> Πηγές (1) </vt:lpstr>
      <vt:lpstr>Πηγές (2) </vt:lpstr>
      <vt:lpstr>Πέρα από τους νόμους και τα data  η απάντηση είναι προσωπική </vt:lpstr>
      <vt:lpstr>Ευχαριστώ!  dskalis@yahoo.gr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10ο συνέδριο της Ευρωπαϊκής Εταιρείας Συνθετικής Ψυχοθεραπείας «Δημιουργικότητα και Κοινωνική Ευθύνη» Στρογγυλό τραπέζι "Πιστοποίηση Ψυχοθεραπευτών“  Πιστοποίηση «Ψυχοθεραπευτής» Ζητήματα  Ήθους, Ύφους, Ευθύνης και Φιλοσοφίας</dc:title>
  <dc:creator>dora</dc:creator>
  <cp:lastModifiedBy>Γεώργιος Σπύρου</cp:lastModifiedBy>
  <cp:revision>157</cp:revision>
  <dcterms:created xsi:type="dcterms:W3CDTF">2021-09-11T16:15:47Z</dcterms:created>
  <dcterms:modified xsi:type="dcterms:W3CDTF">2022-04-10T09:00:32Z</dcterms:modified>
</cp:coreProperties>
</file>