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06"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9/12/23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279241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4" name="Slide Number Placeholder 5"/>
          <p:cNvSpPr>
            <a:spLocks noGrp="1"/>
          </p:cNvSpPr>
          <p:nvPr>
            <p:ph type="sldNum" sz="quarter" idx="11"/>
          </p:nvPr>
        </p:nvSpPr>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2735989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13</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Έρευνα Δράσης και Αλλαγή</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Πλαίσια για τη Συλλογή Δεδομένων</a:t>
            </a:r>
            <a:endParaRPr lang="en-US" dirty="0"/>
          </a:p>
        </p:txBody>
      </p:sp>
      <p:sp>
        <p:nvSpPr>
          <p:cNvPr id="3" name="Content Placeholder 2"/>
          <p:cNvSpPr>
            <a:spLocks noGrp="1"/>
          </p:cNvSpPr>
          <p:nvPr>
            <p:ph type="body" idx="1"/>
          </p:nvPr>
        </p:nvSpPr>
        <p:spPr/>
        <p:txBody>
          <a:bodyPr>
            <a:normAutofit fontScale="92500" lnSpcReduction="10000"/>
          </a:bodyPr>
          <a:lstStyle/>
          <a:p>
            <a:pPr marL="457200" indent="-457200"/>
            <a:r>
              <a:rPr lang="el-GR" sz="2000" b="1" i="1" dirty="0"/>
              <a:t>Ερμηνευτικές ερωτήσεις</a:t>
            </a:r>
            <a:r>
              <a:rPr lang="el-GR" sz="2000" dirty="0"/>
              <a:t>. Οι συμμετέχοντες μπορεί να ενθαρρυνθούν να εργαστούν με αυτές προκειμένου να διευρύνουν την κατανόησή τους για το πρόβλημα. Αυτές οι ερωτήσεις μπορεί να περιλαμβάνουν: ποια είναι τα στοιχεία κλειδιά για το πρόβλημα; Πως μας επηρεάζει το πρόβλημα; Ποιοι επηρεάζονται;</a:t>
            </a:r>
            <a:endParaRPr lang="en-US" sz="2000" dirty="0"/>
          </a:p>
          <a:p>
            <a:pPr marL="457200" indent="-457200"/>
            <a:r>
              <a:rPr lang="el-GR" sz="2000" b="1" i="1" dirty="0"/>
              <a:t>Ανασκόπηση οργανισμού</a:t>
            </a:r>
            <a:r>
              <a:rPr lang="el-GR" sz="2000" i="1" dirty="0"/>
              <a:t>. </a:t>
            </a:r>
            <a:r>
              <a:rPr lang="el-GR" sz="2000" dirty="0"/>
              <a:t>Οι συμμετέχοντες πρέπει να εστιάζουν στην ανάλυση διάφορων χαρακτηριστικών του οργανισμού τους, </a:t>
            </a:r>
          </a:p>
          <a:p>
            <a:pPr marL="457200" indent="-457200"/>
            <a:r>
              <a:rPr lang="el-GR" sz="2000" b="1" i="1" dirty="0"/>
              <a:t>Ανάλυση προβλήματος</a:t>
            </a:r>
            <a:r>
              <a:rPr lang="el-GR" sz="2000" i="1" dirty="0"/>
              <a:t>.</a:t>
            </a:r>
            <a:r>
              <a:rPr lang="el-GR" sz="2000" dirty="0"/>
              <a:t> Ζητείται από τους συμμετέχοντες να αναγνωρίσουν το ίδιο το πρόβλημα και τις κυριότερες συνέπειες που ακολούθησαν.</a:t>
            </a:r>
            <a:endParaRPr lang="en-US" sz="2000" dirty="0"/>
          </a:p>
          <a:p>
            <a:pPr marL="457200" indent="-457200"/>
            <a:r>
              <a:rPr lang="el-GR" sz="2000" b="1" i="1" dirty="0"/>
              <a:t>Χαρτογράφηση εννοιών</a:t>
            </a:r>
            <a:r>
              <a:rPr lang="el-GR" sz="2000" i="1" dirty="0"/>
              <a:t>.</a:t>
            </a:r>
            <a:r>
              <a:rPr lang="el-GR" sz="2000" dirty="0"/>
              <a:t> Αυτή χρησιμοποιείται από τα ενδιαφερόμενα μέρη για να κατανοήσουν τον τρόπο με τον οποίο τα διαφορετικά στοιχεία-κλειδιά του προβλήματος συνδέονται μεταξύ τους. </a:t>
            </a:r>
            <a:endParaRPr lang="en-US" sz="2000" dirty="0"/>
          </a:p>
        </p:txBody>
      </p:sp>
    </p:spTree>
    <p:extLst>
      <p:ext uri="{BB962C8B-B14F-4D97-AF65-F5344CB8AC3E}">
        <p14:creationId xmlns:p14="http://schemas.microsoft.com/office/powerpoint/2010/main" val="4046196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Ανάλυση και Αξιολόγηση Ευρημάτων</a:t>
            </a:r>
            <a:endParaRPr lang="en-US" sz="3600" dirty="0"/>
          </a:p>
        </p:txBody>
      </p:sp>
      <p:sp>
        <p:nvSpPr>
          <p:cNvPr id="3" name="Content Placeholder 2"/>
          <p:cNvSpPr>
            <a:spLocks noGrp="1"/>
          </p:cNvSpPr>
          <p:nvPr>
            <p:ph type="body" idx="1"/>
          </p:nvPr>
        </p:nvSpPr>
        <p:spPr/>
        <p:txBody>
          <a:bodyPr>
            <a:noAutofit/>
          </a:bodyPr>
          <a:lstStyle/>
          <a:p>
            <a:r>
              <a:rPr lang="el-GR" sz="2400" dirty="0"/>
              <a:t>Παρατηρήστε την επίδραση του έργου</a:t>
            </a:r>
            <a:endParaRPr lang="en-GB" sz="2400" dirty="0"/>
          </a:p>
          <a:p>
            <a:pPr lvl="1"/>
            <a:r>
              <a:rPr lang="el-GR" sz="2400" dirty="0">
                <a:sym typeface="Wingdings" panose="05000000000000000000" pitchFamily="2" charset="2"/>
              </a:rPr>
              <a:t>Π</a:t>
            </a:r>
            <a:r>
              <a:rPr lang="el-GR" sz="2400" dirty="0"/>
              <a:t>αροχή αυθεντικών περιγραφών των επιτευγμάτων, πραγματικών, υποκειμενικών και / ή φανταστικών.</a:t>
            </a:r>
            <a:endParaRPr lang="en-GB" sz="2400" dirty="0"/>
          </a:p>
          <a:p>
            <a:pPr lvl="1"/>
            <a:r>
              <a:rPr lang="el-GR" sz="2400" dirty="0">
                <a:sym typeface="Wingdings" panose="05000000000000000000" pitchFamily="2" charset="2"/>
              </a:rPr>
              <a:t>Σ</a:t>
            </a:r>
            <a:r>
              <a:rPr lang="el-GR" sz="2400" dirty="0"/>
              <a:t>υναντήσεις με ενδιαφερόμενα μέρη.</a:t>
            </a:r>
          </a:p>
          <a:p>
            <a:r>
              <a:rPr lang="el-GR" sz="2400" dirty="0"/>
              <a:t>Αναγνωρίστε ποια κριτήρια αποτελούν αποδείξεις για αλλαγή</a:t>
            </a:r>
            <a:r>
              <a:rPr lang="en-US" sz="2400" dirty="0"/>
              <a:t> </a:t>
            </a:r>
            <a:endParaRPr lang="el-GR" sz="2400" dirty="0"/>
          </a:p>
          <a:p>
            <a:pPr lvl="1"/>
            <a:r>
              <a:rPr lang="el-GR" sz="2400" dirty="0">
                <a:sym typeface="Wingdings" panose="05000000000000000000" pitchFamily="2" charset="2"/>
              </a:rPr>
              <a:t>Πώς επιδεικνύει η έρευνα την αλλαγή;</a:t>
            </a:r>
            <a:endParaRPr lang="en-GB" sz="2400" dirty="0">
              <a:sym typeface="Wingdings" panose="05000000000000000000" pitchFamily="2" charset="2"/>
            </a:endParaRPr>
          </a:p>
          <a:p>
            <a:pPr lvl="1"/>
            <a:r>
              <a:rPr lang="el-GR" sz="2400" dirty="0">
                <a:sym typeface="Wingdings" panose="05000000000000000000" pitchFamily="2" charset="2"/>
              </a:rPr>
              <a:t>Ποιες νέες πραγματικότητες προέκυψαν;</a:t>
            </a:r>
            <a:endParaRPr lang="en-GB" sz="2400" dirty="0">
              <a:sym typeface="Wingdings" panose="05000000000000000000" pitchFamily="2" charset="2"/>
            </a:endParaRPr>
          </a:p>
          <a:p>
            <a:pPr lvl="1"/>
            <a:r>
              <a:rPr lang="el-GR" sz="2400" dirty="0">
                <a:sym typeface="Wingdings" panose="05000000000000000000" pitchFamily="2" charset="2"/>
              </a:rPr>
              <a:t>Ποιος είναι ο ρόλος του ερευνητή;</a:t>
            </a:r>
            <a:endParaRPr lang="en-US" sz="2400" dirty="0"/>
          </a:p>
          <a:p>
            <a:endParaRPr lang="en-US" sz="2400" dirty="0"/>
          </a:p>
        </p:txBody>
      </p:sp>
    </p:spTree>
    <p:extLst>
      <p:ext uri="{BB962C8B-B14F-4D97-AF65-F5344CB8AC3E}">
        <p14:creationId xmlns:p14="http://schemas.microsoft.com/office/powerpoint/2010/main" val="2941462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Μέθοδοι Συλλογής Δεδομένων</a:t>
            </a:r>
            <a:endParaRPr lang="en-US" dirty="0"/>
          </a:p>
        </p:txBody>
      </p:sp>
      <p:sp>
        <p:nvSpPr>
          <p:cNvPr id="3" name="Content Placeholder 2"/>
          <p:cNvSpPr>
            <a:spLocks noGrp="1"/>
          </p:cNvSpPr>
          <p:nvPr>
            <p:ph type="body" idx="1"/>
          </p:nvPr>
        </p:nvSpPr>
        <p:spPr/>
        <p:txBody>
          <a:bodyPr>
            <a:normAutofit fontScale="92500"/>
          </a:bodyPr>
          <a:lstStyle/>
          <a:p>
            <a:r>
              <a:rPr lang="el-GR" sz="2400" b="1" i="1" dirty="0"/>
              <a:t>Ημερολόγια</a:t>
            </a:r>
            <a:r>
              <a:rPr lang="en-US" sz="2400" dirty="0"/>
              <a:t>: </a:t>
            </a:r>
            <a:r>
              <a:rPr lang="el-GR" sz="2400" dirty="0"/>
              <a:t>βοηθητικές σημειώσεις και πηγές περιγραφών</a:t>
            </a:r>
            <a:endParaRPr lang="en-US" sz="2400" dirty="0"/>
          </a:p>
          <a:p>
            <a:r>
              <a:rPr lang="el-GR" sz="2400" b="1" i="1" dirty="0"/>
              <a:t>Παρατηρήσεις, συνεντεύξεις, και ερωτηματολόγια</a:t>
            </a:r>
            <a:r>
              <a:rPr lang="en-GB" sz="2400" dirty="0"/>
              <a:t>: </a:t>
            </a:r>
            <a:r>
              <a:rPr lang="el-GR" sz="2400" dirty="0"/>
              <a:t>διεξάγονται σε συνεργασία με άλλες </a:t>
            </a:r>
            <a:endParaRPr lang="en-GB" sz="2400" dirty="0"/>
          </a:p>
          <a:p>
            <a:r>
              <a:rPr lang="el-GR" sz="2400" b="1" i="1" dirty="0"/>
              <a:t>Φωτογραφίες, ηχογραφήσεις και βιντεοσκοπήσεις</a:t>
            </a:r>
            <a:r>
              <a:rPr lang="en-GB" sz="2400" dirty="0"/>
              <a:t>: </a:t>
            </a:r>
            <a:r>
              <a:rPr lang="el-GR" sz="2400" dirty="0"/>
              <a:t>μπορούν να χρησιμοποιηθούν είτε για να προκαλέσουν συζητήσεις, ή για να θυμηθούμε γεγονότα κατά τη διάρκεια της ερευνητικής διαδικασίας, </a:t>
            </a:r>
          </a:p>
          <a:p>
            <a:r>
              <a:rPr lang="el-GR" sz="2400" b="1" i="1" dirty="0"/>
              <a:t>Εργαλεία μνήμης</a:t>
            </a:r>
            <a:r>
              <a:rPr lang="en-GB" sz="2400" dirty="0"/>
              <a:t>: </a:t>
            </a:r>
            <a:r>
              <a:rPr lang="el-GR" sz="2400" dirty="0"/>
              <a:t>αφηγήσεις, οι οποίες γράφονται στο τρίτο πρόσωπο για να δημιουργήσουν μία αίσθηση αποστασιοποίησης, συζητούνται και αναλύονται στη συνέχεια από την ομάδα</a:t>
            </a:r>
            <a:endParaRPr lang="en-US" sz="2400" dirty="0"/>
          </a:p>
        </p:txBody>
      </p:sp>
    </p:spTree>
    <p:extLst>
      <p:ext uri="{BB962C8B-B14F-4D97-AF65-F5344CB8AC3E}">
        <p14:creationId xmlns:p14="http://schemas.microsoft.com/office/powerpoint/2010/main" val="157256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Επικυρώνοντας την Έρευνα Δράσης</a:t>
            </a:r>
            <a:endParaRPr lang="en-US" dirty="0"/>
          </a:p>
        </p:txBody>
      </p:sp>
      <p:sp>
        <p:nvSpPr>
          <p:cNvPr id="3" name="Content Placeholder 2"/>
          <p:cNvSpPr>
            <a:spLocks noGrp="1"/>
          </p:cNvSpPr>
          <p:nvPr>
            <p:ph type="body" idx="1"/>
          </p:nvPr>
        </p:nvSpPr>
        <p:spPr/>
        <p:txBody>
          <a:bodyPr>
            <a:noAutofit/>
          </a:bodyPr>
          <a:lstStyle/>
          <a:p>
            <a:r>
              <a:rPr lang="el-GR" sz="2400" dirty="0"/>
              <a:t>Σκοπός της Επικύρωσης</a:t>
            </a:r>
            <a:r>
              <a:rPr lang="en-GB" sz="2400" dirty="0"/>
              <a:t>: </a:t>
            </a:r>
          </a:p>
          <a:p>
            <a:pPr lvl="1"/>
            <a:r>
              <a:rPr lang="el-GR" sz="2400" dirty="0"/>
              <a:t>Να ελέγξει τα επιχειρήματα κλειδιά με ένα κριτικό ακροατήριο για να εντοπίσει που υπάρχει έλλειψη ευκρίνειας ή εστίασης.</a:t>
            </a:r>
            <a:endParaRPr lang="en-US" sz="2400" dirty="0"/>
          </a:p>
          <a:p>
            <a:pPr lvl="1"/>
            <a:r>
              <a:rPr lang="el-GR" sz="2400" dirty="0"/>
              <a:t>Να οξύνει τις αξιώσεις για νέα γνώση και να διασφαλίσει πως τα δεδομένα αντιστοιχούν σε αυτές τις αξιώσεις.</a:t>
            </a:r>
            <a:endParaRPr lang="en-US" sz="2400" dirty="0"/>
          </a:p>
          <a:p>
            <a:pPr lvl="1"/>
            <a:r>
              <a:rPr lang="el-GR" sz="2400" dirty="0"/>
              <a:t>Να αναπτύξει νέες ιδέες.</a:t>
            </a:r>
            <a:endParaRPr lang="en-US" sz="2400" dirty="0"/>
          </a:p>
          <a:p>
            <a:r>
              <a:rPr lang="el-GR" sz="2400" dirty="0"/>
              <a:t>Η διαδικασία της επικύρωσης στην έρευνα δράσης ενισχύεται από το «πήγαινε-έλα» μεταξύ των στοιχείων του κύκλου της έρευνας δράσης </a:t>
            </a:r>
            <a:endParaRPr lang="en-GB" sz="2400" dirty="0"/>
          </a:p>
          <a:p>
            <a:endParaRPr lang="en-US" sz="2400" dirty="0"/>
          </a:p>
        </p:txBody>
      </p:sp>
      <p:sp>
        <p:nvSpPr>
          <p:cNvPr id="4" name="Footer Placeholder 3"/>
          <p:cNvSpPr>
            <a:spLocks noGrp="1"/>
          </p:cNvSpPr>
          <p:nvPr>
            <p:ph type="ftr" sz="quarter" idx="4294967295"/>
          </p:nvPr>
        </p:nvSpPr>
        <p:spPr>
          <a:xfrm>
            <a:off x="0" y="6172200"/>
            <a:ext cx="8596313" cy="234950"/>
          </a:xfrm>
        </p:spPr>
        <p:txBody>
          <a:body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416188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Δεοντολογία στην Έρευνα Δράσης </a:t>
            </a:r>
            <a:endParaRPr lang="en-US" dirty="0"/>
          </a:p>
        </p:txBody>
      </p:sp>
      <p:sp>
        <p:nvSpPr>
          <p:cNvPr id="3" name="Content Placeholder 2"/>
          <p:cNvSpPr>
            <a:spLocks noGrp="1"/>
          </p:cNvSpPr>
          <p:nvPr>
            <p:ph type="body" idx="1"/>
          </p:nvPr>
        </p:nvSpPr>
        <p:spPr/>
        <p:txBody>
          <a:bodyPr/>
          <a:lstStyle/>
          <a:p>
            <a:r>
              <a:rPr lang="el-GR" sz="2400" dirty="0"/>
              <a:t>Διαπραγμάτευση πρόσβασης</a:t>
            </a:r>
            <a:r>
              <a:rPr lang="en-GB" sz="2400" dirty="0"/>
              <a:t>: </a:t>
            </a:r>
            <a:r>
              <a:rPr lang="el-GR" sz="2400" dirty="0"/>
              <a:t>δεν είναι «υποκείμενα» αλλά συμμετέχοντες και συν-ερευνητές  </a:t>
            </a:r>
            <a:endParaRPr lang="en-US" sz="2400" dirty="0"/>
          </a:p>
          <a:p>
            <a:r>
              <a:rPr lang="el-GR" sz="2400" dirty="0"/>
              <a:t>Διατήρηση δεοντολογικής στάσης</a:t>
            </a:r>
            <a:r>
              <a:rPr lang="en-GB" sz="2400" dirty="0"/>
              <a:t>: </a:t>
            </a:r>
            <a:r>
              <a:rPr lang="el-GR" sz="2400" dirty="0"/>
              <a:t>εμπιστευτικότητα</a:t>
            </a:r>
            <a:r>
              <a:rPr lang="en-GB" sz="2400" dirty="0"/>
              <a:t>, </a:t>
            </a:r>
            <a:r>
              <a:rPr lang="el-GR" sz="2400" dirty="0"/>
              <a:t>δικαίωμα παραίτησης</a:t>
            </a:r>
            <a:r>
              <a:rPr lang="en-GB" sz="2400" dirty="0"/>
              <a:t>, </a:t>
            </a:r>
            <a:r>
              <a:rPr lang="el-GR" sz="2400" dirty="0"/>
              <a:t>επικοινωνία</a:t>
            </a:r>
            <a:r>
              <a:rPr lang="en-GB" sz="2400" dirty="0"/>
              <a:t>, </a:t>
            </a:r>
            <a:r>
              <a:rPr lang="el-GR" sz="2400" dirty="0"/>
              <a:t>καλή πίστη</a:t>
            </a:r>
            <a:endParaRPr lang="en-GB" sz="2400" dirty="0"/>
          </a:p>
          <a:p>
            <a:r>
              <a:rPr lang="el-GR" sz="2400" dirty="0"/>
              <a:t>Γενίκευση</a:t>
            </a:r>
            <a:r>
              <a:rPr lang="en-GB" sz="2400" dirty="0"/>
              <a:t>: </a:t>
            </a:r>
            <a:r>
              <a:rPr lang="el-GR" sz="2400" dirty="0"/>
              <a:t>μπορεί να γίνει με τον κατάλληλο τρόπο;</a:t>
            </a:r>
            <a:endParaRPr lang="en-GB" sz="2400" dirty="0"/>
          </a:p>
          <a:p>
            <a:endParaRPr lang="en-US" sz="2400" dirty="0"/>
          </a:p>
        </p:txBody>
      </p:sp>
    </p:spTree>
    <p:extLst>
      <p:ext uri="{BB962C8B-B14F-4D97-AF65-F5344CB8AC3E}">
        <p14:creationId xmlns:p14="http://schemas.microsoft.com/office/powerpoint/2010/main" val="1870072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lvl="0"/>
            <a:r>
              <a:rPr lang="el-GR" sz="2400" dirty="0"/>
              <a:t>Διακρίνετε μεταξύ της έρευνας δράσης και άλλων ερευνητικών μεθοδολογιών.</a:t>
            </a:r>
            <a:endParaRPr lang="en-US" sz="2400" dirty="0"/>
          </a:p>
          <a:p>
            <a:pPr lvl="0"/>
            <a:r>
              <a:rPr lang="el-GR" sz="2400" dirty="0"/>
              <a:t>Διακρίνετε ανάμεσα στην ποικιλία των προσεγγίσεων μέσα στην έρευνα δράσης.</a:t>
            </a:r>
            <a:endParaRPr lang="en-US" sz="2400" dirty="0"/>
          </a:p>
          <a:p>
            <a:pPr lvl="0"/>
            <a:r>
              <a:rPr lang="el-GR" sz="2400" dirty="0"/>
              <a:t>Σχεδιάζετε ένα έργο, έχοντας κατά νου κάποιους από τους πιθανούς περιορισμούς της έρευνας δράσης.</a:t>
            </a:r>
            <a:endParaRPr lang="en-US" sz="2400" dirty="0"/>
          </a:p>
          <a:p>
            <a:pPr lvl="0"/>
            <a:r>
              <a:rPr lang="el-GR" sz="2400" dirty="0"/>
              <a:t>Περιγράψετε τις διαδικασίες που εμπλέκονται στη διεξαγωγή ενός έργου έρευνας δράσης και τις μεθόδους συλλογής δεδομένων.</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η Έρευνα Δράσης</a:t>
            </a:r>
            <a:endParaRPr lang="en-US" dirty="0"/>
          </a:p>
        </p:txBody>
      </p:sp>
      <p:sp>
        <p:nvSpPr>
          <p:cNvPr id="3" name="Content Placeholder 2"/>
          <p:cNvSpPr>
            <a:spLocks noGrp="1"/>
          </p:cNvSpPr>
          <p:nvPr>
            <p:ph type="body" idx="1"/>
          </p:nvPr>
        </p:nvSpPr>
        <p:spPr/>
        <p:txBody>
          <a:bodyPr>
            <a:normAutofit lnSpcReduction="10000"/>
          </a:bodyPr>
          <a:lstStyle/>
          <a:p>
            <a:r>
              <a:rPr lang="el-GR" sz="2400" dirty="0"/>
              <a:t>Η έρευνα δράσης είναι μία προσέγγιση που εστιάζει ταυτόχρονα στη δράση και στην έρευνα με έναν συμμετοχικό τρόπο </a:t>
            </a:r>
          </a:p>
          <a:p>
            <a:r>
              <a:rPr lang="el-GR" sz="2400" dirty="0"/>
              <a:t>Όλες οι προσεγγίσεις έχουν τουλάχιστον τρία κοινά </a:t>
            </a:r>
            <a:r>
              <a:rPr lang="el-GR" sz="2400" b="1" dirty="0"/>
              <a:t>χαρακτηριστικά</a:t>
            </a:r>
            <a:r>
              <a:rPr lang="en-US" sz="2400" b="1" dirty="0"/>
              <a:t> :</a:t>
            </a:r>
          </a:p>
          <a:p>
            <a:pPr marL="860425" lvl="1" indent="-457200">
              <a:buFont typeface="+mj-lt"/>
              <a:buAutoNum type="arabicPeriod"/>
            </a:pPr>
            <a:r>
              <a:rPr lang="el-GR" sz="2400" dirty="0"/>
              <a:t>Τα υποκείμενα της έρευνας είναι και οι ίδιοι ερευνητές, ή εμπλέκονται σε μία δημοκρατική σχέση με έναν ερευνητή.</a:t>
            </a:r>
          </a:p>
          <a:p>
            <a:pPr marL="860425" lvl="1" indent="-457200">
              <a:buFont typeface="+mj-lt"/>
              <a:buAutoNum type="arabicPeriod"/>
            </a:pPr>
            <a:r>
              <a:rPr lang="el-GR" sz="2400" dirty="0"/>
              <a:t>Η έρευνα θεωρείται ως πράκτορας αλλαγής.</a:t>
            </a:r>
          </a:p>
          <a:p>
            <a:pPr marL="860425" lvl="1" indent="-457200">
              <a:buFont typeface="+mj-lt"/>
              <a:buAutoNum type="arabicPeriod"/>
            </a:pPr>
            <a:r>
              <a:rPr lang="el-GR" sz="2400" dirty="0"/>
              <a:t>Τα δεδομένα δημιουργούνται από τις άμεσες εμπειρίες των συμμετεχόντων στην έρευνα.</a:t>
            </a:r>
          </a:p>
          <a:p>
            <a:endParaRPr lang="en-US" sz="2400" dirty="0"/>
          </a:p>
        </p:txBody>
      </p:sp>
    </p:spTree>
    <p:extLst>
      <p:ext uri="{BB962C8B-B14F-4D97-AF65-F5344CB8AC3E}">
        <p14:creationId xmlns:p14="http://schemas.microsoft.com/office/powerpoint/2010/main" val="3262213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Είδη Έρευνας Δράσης</a:t>
            </a:r>
            <a:endParaRPr lang="en-US" dirty="0"/>
          </a:p>
        </p:txBody>
      </p:sp>
      <p:sp>
        <p:nvSpPr>
          <p:cNvPr id="3" name="Content Placeholder 2"/>
          <p:cNvSpPr>
            <a:spLocks noGrp="1"/>
          </p:cNvSpPr>
          <p:nvPr>
            <p:ph type="body" idx="1"/>
          </p:nvPr>
        </p:nvSpPr>
        <p:spPr/>
        <p:txBody>
          <a:bodyPr>
            <a:normAutofit fontScale="92500" lnSpcReduction="20000"/>
          </a:bodyPr>
          <a:lstStyle/>
          <a:p>
            <a:r>
              <a:rPr lang="el-GR" sz="2400" i="1" u="sng" dirty="0"/>
              <a:t>Συμμετοχική Έρευνα Δράσης (ΣΕΔ)</a:t>
            </a:r>
            <a:r>
              <a:rPr lang="en-GB" sz="2400" dirty="0"/>
              <a:t>: </a:t>
            </a:r>
            <a:r>
              <a:rPr lang="el-GR" sz="2400" dirty="0"/>
              <a:t>μετασχηματίζει καταστάσεις ή δομές με έναν ισόνομο τρόπο.</a:t>
            </a:r>
            <a:r>
              <a:rPr lang="en-US" sz="2400" dirty="0"/>
              <a:t> </a:t>
            </a:r>
            <a:endParaRPr lang="el-GR" sz="2400" dirty="0"/>
          </a:p>
          <a:p>
            <a:r>
              <a:rPr lang="el-GR" sz="2400" i="1" u="sng" dirty="0"/>
              <a:t>Έρευνα Δράσης Μυημένου: </a:t>
            </a:r>
            <a:r>
              <a:rPr lang="el-GR" sz="2400" dirty="0"/>
              <a:t>στελέχη, ή άλλοι επαγγελματίες, δεσμεύονται σε έργα έρευνας δράσης για τους δικούς τους οργανισμούς ή πλαίσια.</a:t>
            </a:r>
          </a:p>
          <a:p>
            <a:r>
              <a:rPr lang="el-GR" sz="2400" i="1" u="sng" dirty="0"/>
              <a:t>Εξωτερική Έρευνα Δράσης</a:t>
            </a:r>
            <a:r>
              <a:rPr lang="en-US" sz="2400" dirty="0"/>
              <a:t>: </a:t>
            </a:r>
            <a:r>
              <a:rPr lang="el-GR" sz="2400" dirty="0"/>
              <a:t>ο ερευνητής μπορεί να είναι ανεξάρτητος από το επαγγελματικό πλαίσιο, αλλά να εργάζεται μέσα σε αυτό, δίπλα σε επαγγελματίες.</a:t>
            </a:r>
          </a:p>
          <a:p>
            <a:r>
              <a:rPr lang="el-GR" sz="2400" i="1" u="sng" dirty="0"/>
              <a:t>Επιστημονική Δράση</a:t>
            </a:r>
            <a:r>
              <a:rPr lang="en-US" sz="2400" dirty="0"/>
              <a:t>: </a:t>
            </a:r>
            <a:r>
              <a:rPr lang="el-GR" sz="2400" dirty="0"/>
              <a:t>επιχειρεί να ενσωματώσει (συνδυάσει) την επίλυση πρακτικών προβλημάτων με τη δημιουργία θεωρίας και την αλλαγή.</a:t>
            </a:r>
          </a:p>
          <a:p>
            <a:r>
              <a:rPr lang="el-GR" sz="2400" i="1" u="sng" dirty="0"/>
              <a:t>Συνεργατική Αναζήτηση</a:t>
            </a:r>
            <a:r>
              <a:rPr lang="en-US" sz="2400" dirty="0"/>
              <a:t>: </a:t>
            </a:r>
            <a:r>
              <a:rPr lang="el-GR" sz="2400" dirty="0"/>
              <a:t> εστιάζει στην έρευνα με ανθρώπους αντί στην έρευνα για ανθρώπους.   </a:t>
            </a:r>
            <a:endParaRPr lang="en-US" sz="2400" dirty="0"/>
          </a:p>
        </p:txBody>
      </p:sp>
    </p:spTree>
    <p:extLst>
      <p:ext uri="{BB962C8B-B14F-4D97-AF65-F5344CB8AC3E}">
        <p14:creationId xmlns:p14="http://schemas.microsoft.com/office/powerpoint/2010/main" val="330071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a:t>Εφαρμογές Έρευνας Δράσης</a:t>
            </a:r>
            <a:endParaRPr lang="en-US" dirty="0"/>
          </a:p>
        </p:txBody>
      </p:sp>
      <p:sp>
        <p:nvSpPr>
          <p:cNvPr id="2" name="Text Placeholder 1">
            <a:extLst>
              <a:ext uri="{FF2B5EF4-FFF2-40B4-BE49-F238E27FC236}">
                <a16:creationId xmlns:a16="http://schemas.microsoft.com/office/drawing/2014/main" id="{0EFB9061-000F-FBFC-E785-4127A345AEF6}"/>
              </a:ext>
            </a:extLst>
          </p:cNvPr>
          <p:cNvSpPr>
            <a:spLocks noGrp="1"/>
          </p:cNvSpPr>
          <p:nvPr>
            <p:ph type="body" idx="1"/>
          </p:nvPr>
        </p:nvSpPr>
        <p:spPr>
          <a:xfrm>
            <a:off x="539802" y="5933450"/>
            <a:ext cx="8146997" cy="351566"/>
          </a:xfrm>
        </p:spPr>
        <p:txBody>
          <a:bodyPr/>
          <a:lstStyle/>
          <a:p>
            <a:r>
              <a:rPr lang="el-GR" sz="1000" dirty="0"/>
              <a:t>Πηγή: Προσαρμογή από </a:t>
            </a:r>
            <a:r>
              <a:rPr lang="en-US" sz="1000" dirty="0"/>
              <a:t>Stringer, 2013</a:t>
            </a:r>
          </a:p>
        </p:txBody>
      </p:sp>
      <p:graphicFrame>
        <p:nvGraphicFramePr>
          <p:cNvPr id="7" name="Table 6"/>
          <p:cNvGraphicFramePr>
            <a:graphicFrameLocks noGrp="1"/>
          </p:cNvGraphicFramePr>
          <p:nvPr>
            <p:extLst>
              <p:ext uri="{D42A27DB-BD31-4B8C-83A1-F6EECF244321}">
                <p14:modId xmlns:p14="http://schemas.microsoft.com/office/powerpoint/2010/main" val="4183023950"/>
              </p:ext>
            </p:extLst>
          </p:nvPr>
        </p:nvGraphicFramePr>
        <p:xfrm>
          <a:off x="539803" y="1097605"/>
          <a:ext cx="8160852" cy="4835845"/>
        </p:xfrm>
        <a:graphic>
          <a:graphicData uri="http://schemas.openxmlformats.org/drawingml/2006/table">
            <a:tbl>
              <a:tblPr firstRow="1" bandRow="1">
                <a:tableStyleId>{FABFCF23-3B69-468F-B69F-88F6DE6A72F2}</a:tableStyleId>
              </a:tblPr>
              <a:tblGrid>
                <a:gridCol w="3296985">
                  <a:extLst>
                    <a:ext uri="{9D8B030D-6E8A-4147-A177-3AD203B41FA5}">
                      <a16:colId xmlns:a16="http://schemas.microsoft.com/office/drawing/2014/main" val="816409246"/>
                    </a:ext>
                  </a:extLst>
                </a:gridCol>
                <a:gridCol w="4863867">
                  <a:extLst>
                    <a:ext uri="{9D8B030D-6E8A-4147-A177-3AD203B41FA5}">
                      <a16:colId xmlns:a16="http://schemas.microsoft.com/office/drawing/2014/main" val="3471820351"/>
                    </a:ext>
                  </a:extLst>
                </a:gridCol>
              </a:tblGrid>
              <a:tr h="183573">
                <a:tc>
                  <a:txBody>
                    <a:bodyPr/>
                    <a:lstStyle/>
                    <a:p>
                      <a:pPr indent="0" algn="just">
                        <a:lnSpc>
                          <a:spcPts val="1600"/>
                        </a:lnSpc>
                        <a:spcAft>
                          <a:spcPts val="600"/>
                        </a:spcAft>
                      </a:pPr>
                      <a:r>
                        <a:rPr lang="el-GR" sz="1200" dirty="0">
                          <a:effectLst/>
                        </a:rPr>
                        <a:t>Τομέας</a:t>
                      </a:r>
                      <a:endParaRPr lang="en-US" sz="1200" dirty="0">
                        <a:effectLst/>
                        <a:latin typeface="Times New Roman"/>
                        <a:ea typeface="Yu Mincho"/>
                      </a:endParaRPr>
                    </a:p>
                  </a:txBody>
                  <a:tcPr marL="68580" marR="68580" marT="0" marB="0"/>
                </a:tc>
                <a:tc>
                  <a:txBody>
                    <a:bodyPr/>
                    <a:lstStyle/>
                    <a:p>
                      <a:pPr indent="0" algn="just">
                        <a:lnSpc>
                          <a:spcPts val="1600"/>
                        </a:lnSpc>
                        <a:spcAft>
                          <a:spcPts val="600"/>
                        </a:spcAft>
                      </a:pPr>
                      <a:r>
                        <a:rPr lang="el-GR" sz="1200" dirty="0">
                          <a:effectLst/>
                        </a:rPr>
                        <a:t>Είδος έργου</a:t>
                      </a:r>
                      <a:endParaRPr lang="en-US" sz="1200" dirty="0">
                        <a:effectLst/>
                        <a:latin typeface="Times New Roman"/>
                        <a:ea typeface="Yu Mincho"/>
                      </a:endParaRPr>
                    </a:p>
                  </a:txBody>
                  <a:tcPr marL="68580" marR="68580" marT="0" marB="0"/>
                </a:tc>
                <a:extLst>
                  <a:ext uri="{0D108BD9-81ED-4DB2-BD59-A6C34878D82A}">
                    <a16:rowId xmlns:a16="http://schemas.microsoft.com/office/drawing/2014/main" val="3113683231"/>
                  </a:ext>
                </a:extLst>
              </a:tr>
              <a:tr h="1006461">
                <a:tc>
                  <a:txBody>
                    <a:bodyPr/>
                    <a:lstStyle/>
                    <a:p>
                      <a:pPr indent="0" algn="just">
                        <a:lnSpc>
                          <a:spcPts val="1600"/>
                        </a:lnSpc>
                        <a:spcAft>
                          <a:spcPts val="600"/>
                        </a:spcAft>
                      </a:pPr>
                      <a:r>
                        <a:rPr lang="el-GR" sz="1200" dirty="0">
                          <a:effectLst/>
                        </a:rPr>
                        <a:t>Εκπαίδευση</a:t>
                      </a:r>
                      <a:endParaRPr lang="en-US" sz="1200" dirty="0">
                        <a:effectLst/>
                        <a:latin typeface="Times New Roman"/>
                        <a:ea typeface="Yu Mincho"/>
                      </a:endParaRPr>
                    </a:p>
                  </a:txBody>
                  <a:tcPr marL="68580" marR="68580" marT="0" marB="0"/>
                </a:tc>
                <a:tc>
                  <a:txBody>
                    <a:bodyPr/>
                    <a:lstStyle/>
                    <a:p>
                      <a:pPr marL="0" marR="0" indent="0" algn="l" defTabSz="457200" rtl="0" eaLnBrk="1" fontAlgn="auto" latinLnBrk="0" hangingPunct="1">
                        <a:lnSpc>
                          <a:spcPct val="150000"/>
                        </a:lnSpc>
                        <a:spcBef>
                          <a:spcPts val="0"/>
                        </a:spcBef>
                        <a:spcAft>
                          <a:spcPts val="0"/>
                        </a:spcAft>
                        <a:buClrTx/>
                        <a:buSzTx/>
                        <a:buFontTx/>
                        <a:buNone/>
                        <a:tabLst/>
                        <a:defRPr/>
                      </a:pPr>
                      <a:r>
                        <a:rPr lang="el-GR" sz="1200" dirty="0">
                          <a:effectLst/>
                        </a:rPr>
                        <a:t>Πρόγραμμα σπουδών σχολείου         </a:t>
                      </a:r>
                    </a:p>
                    <a:p>
                      <a:pPr marL="0" marR="0" indent="0" algn="l" defTabSz="457200" rtl="0" eaLnBrk="1" fontAlgn="auto" latinLnBrk="0" hangingPunct="1">
                        <a:lnSpc>
                          <a:spcPct val="150000"/>
                        </a:lnSpc>
                        <a:spcBef>
                          <a:spcPts val="0"/>
                        </a:spcBef>
                        <a:spcAft>
                          <a:spcPts val="0"/>
                        </a:spcAft>
                        <a:buClrTx/>
                        <a:buSzTx/>
                        <a:buFontTx/>
                        <a:buNone/>
                        <a:tabLst/>
                        <a:defRPr/>
                      </a:pPr>
                      <a:r>
                        <a:rPr lang="el-GR" sz="1200" dirty="0">
                          <a:effectLst/>
                        </a:rPr>
                        <a:t> Αξιολόγηση</a:t>
                      </a:r>
                    </a:p>
                    <a:p>
                      <a:pPr indent="0">
                        <a:lnSpc>
                          <a:spcPct val="150000"/>
                        </a:lnSpc>
                        <a:spcAft>
                          <a:spcPts val="0"/>
                        </a:spcAft>
                      </a:pPr>
                      <a:r>
                        <a:rPr lang="el-GR" sz="1200" dirty="0">
                          <a:effectLst/>
                        </a:rPr>
                        <a:t>Εκπαιδευτικές διαδικασίες</a:t>
                      </a:r>
                      <a:r>
                        <a:rPr lang="el-GR" sz="1200" baseline="0" dirty="0">
                          <a:effectLst/>
                        </a:rPr>
                        <a:t>                   </a:t>
                      </a:r>
                    </a:p>
                    <a:p>
                      <a:pPr indent="0">
                        <a:lnSpc>
                          <a:spcPct val="150000"/>
                        </a:lnSpc>
                        <a:spcAft>
                          <a:spcPts val="0"/>
                        </a:spcAft>
                      </a:pPr>
                      <a:r>
                        <a:rPr lang="el-GR" sz="1200" dirty="0">
                          <a:effectLst/>
                        </a:rPr>
                        <a:t>Συμμετοχή γονέων </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1470912"/>
                  </a:ext>
                </a:extLst>
              </a:tr>
              <a:tr h="1006461">
                <a:tc>
                  <a:txBody>
                    <a:bodyPr/>
                    <a:lstStyle/>
                    <a:p>
                      <a:pPr indent="0" algn="just">
                        <a:lnSpc>
                          <a:spcPts val="1600"/>
                        </a:lnSpc>
                        <a:spcAft>
                          <a:spcPts val="600"/>
                        </a:spcAft>
                      </a:pPr>
                      <a:r>
                        <a:rPr lang="el-GR" sz="1200" dirty="0">
                          <a:effectLst/>
                        </a:rPr>
                        <a:t>Υγεία </a:t>
                      </a:r>
                      <a:endParaRPr lang="en-US" sz="1200" dirty="0">
                        <a:effectLst/>
                        <a:latin typeface="Times New Roman"/>
                        <a:ea typeface="Yu Mincho"/>
                      </a:endParaRPr>
                    </a:p>
                  </a:txBody>
                  <a:tcPr marL="68580" marR="68580" marT="0" marB="0"/>
                </a:tc>
                <a:tc>
                  <a:txBody>
                    <a:bodyPr/>
                    <a:lstStyle/>
                    <a:p>
                      <a:pPr marL="0" marR="0" indent="0" algn="l" defTabSz="457200" rtl="0" eaLnBrk="1" fontAlgn="auto" latinLnBrk="0" hangingPunct="1">
                        <a:lnSpc>
                          <a:spcPct val="150000"/>
                        </a:lnSpc>
                        <a:spcBef>
                          <a:spcPts val="0"/>
                        </a:spcBef>
                        <a:spcAft>
                          <a:spcPts val="0"/>
                        </a:spcAft>
                        <a:buClrTx/>
                        <a:buSzTx/>
                        <a:buFontTx/>
                        <a:buNone/>
                        <a:tabLst/>
                        <a:defRPr/>
                      </a:pPr>
                      <a:r>
                        <a:rPr lang="el-GR" sz="1200" dirty="0">
                          <a:effectLst/>
                        </a:rPr>
                        <a:t>Προγράμματα υγείας νηπίων</a:t>
                      </a:r>
                      <a:r>
                        <a:rPr lang="el-GR" sz="1200" baseline="0" dirty="0">
                          <a:effectLst/>
                        </a:rPr>
                        <a:t>    </a:t>
                      </a:r>
                    </a:p>
                    <a:p>
                      <a:pPr marL="0" marR="0" indent="0" algn="l" defTabSz="457200" rtl="0" eaLnBrk="1" fontAlgn="auto" latinLnBrk="0" hangingPunct="1">
                        <a:lnSpc>
                          <a:spcPct val="150000"/>
                        </a:lnSpc>
                        <a:spcBef>
                          <a:spcPts val="0"/>
                        </a:spcBef>
                        <a:spcAft>
                          <a:spcPts val="0"/>
                        </a:spcAft>
                        <a:buClrTx/>
                        <a:buSzTx/>
                        <a:buFontTx/>
                        <a:buNone/>
                        <a:tabLst/>
                        <a:defRPr/>
                      </a:pPr>
                      <a:r>
                        <a:rPr lang="el-GR" sz="1200" dirty="0">
                          <a:effectLst/>
                        </a:rPr>
                        <a:t>Προγράμματα κατάχρησης ναρκωτικών</a:t>
                      </a:r>
                    </a:p>
                    <a:p>
                      <a:pPr indent="0">
                        <a:lnSpc>
                          <a:spcPct val="150000"/>
                        </a:lnSpc>
                        <a:spcAft>
                          <a:spcPts val="0"/>
                        </a:spcAft>
                      </a:pPr>
                      <a:r>
                        <a:rPr lang="el-GR" sz="1200" dirty="0">
                          <a:effectLst/>
                        </a:rPr>
                        <a:t>Έργα προώθησης υγείας</a:t>
                      </a:r>
                    </a:p>
                    <a:p>
                      <a:pPr indent="0">
                        <a:lnSpc>
                          <a:spcPct val="150000"/>
                        </a:lnSpc>
                        <a:spcAft>
                          <a:spcPts val="0"/>
                        </a:spcAft>
                      </a:pPr>
                      <a:r>
                        <a:rPr lang="el-GR" sz="1200" dirty="0">
                          <a:effectLst/>
                        </a:rPr>
                        <a:t>Κοινοτικά έργα υγείας </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4816516"/>
                  </a:ext>
                </a:extLst>
              </a:tr>
              <a:tr h="441945">
                <a:tc>
                  <a:txBody>
                    <a:bodyPr/>
                    <a:lstStyle/>
                    <a:p>
                      <a:pPr indent="0" algn="just">
                        <a:lnSpc>
                          <a:spcPts val="1600"/>
                        </a:lnSpc>
                        <a:spcAft>
                          <a:spcPts val="600"/>
                        </a:spcAft>
                      </a:pPr>
                      <a:r>
                        <a:rPr lang="el-GR" sz="1200">
                          <a:effectLst/>
                        </a:rPr>
                        <a:t>Κοινωνική εργασία</a:t>
                      </a:r>
                      <a:endParaRPr lang="en-US" sz="1200">
                        <a:effectLst/>
                        <a:latin typeface="Times New Roman"/>
                        <a:ea typeface="Yu Mincho"/>
                      </a:endParaRPr>
                    </a:p>
                  </a:txBody>
                  <a:tcPr marL="68580" marR="68580" marT="0" marB="0"/>
                </a:tc>
                <a:tc>
                  <a:txBody>
                    <a:bodyPr/>
                    <a:lstStyle/>
                    <a:p>
                      <a:pPr indent="0" algn="just">
                        <a:lnSpc>
                          <a:spcPts val="1600"/>
                        </a:lnSpc>
                        <a:spcAft>
                          <a:spcPts val="600"/>
                        </a:spcAft>
                      </a:pPr>
                      <a:r>
                        <a:rPr lang="el-GR" sz="1200" dirty="0">
                          <a:effectLst/>
                        </a:rPr>
                        <a:t>Προγράμματα νεολαίας</a:t>
                      </a:r>
                      <a:endParaRPr lang="en-US" sz="1200" dirty="0">
                        <a:effectLst/>
                      </a:endParaRPr>
                    </a:p>
                    <a:p>
                      <a:pPr indent="0" algn="just">
                        <a:lnSpc>
                          <a:spcPts val="1600"/>
                        </a:lnSpc>
                        <a:spcAft>
                          <a:spcPts val="600"/>
                        </a:spcAft>
                      </a:pPr>
                      <a:r>
                        <a:rPr lang="el-GR" sz="1200" dirty="0">
                          <a:effectLst/>
                        </a:rPr>
                        <a:t>Προγράμματα γονέων</a:t>
                      </a:r>
                      <a:endParaRPr lang="en-US" sz="1200" dirty="0">
                        <a:effectLst/>
                        <a:latin typeface="Times New Roman"/>
                        <a:ea typeface="Yu Mincho"/>
                      </a:endParaRPr>
                    </a:p>
                  </a:txBody>
                  <a:tcPr marL="68580" marR="68580" marT="0" marB="0"/>
                </a:tc>
                <a:extLst>
                  <a:ext uri="{0D108BD9-81ED-4DB2-BD59-A6C34878D82A}">
                    <a16:rowId xmlns:a16="http://schemas.microsoft.com/office/drawing/2014/main" val="1452179512"/>
                  </a:ext>
                </a:extLst>
              </a:tr>
              <a:tr h="970428">
                <a:tc>
                  <a:txBody>
                    <a:bodyPr/>
                    <a:lstStyle/>
                    <a:p>
                      <a:pPr indent="0" algn="just">
                        <a:lnSpc>
                          <a:spcPts val="1600"/>
                        </a:lnSpc>
                        <a:spcAft>
                          <a:spcPts val="600"/>
                        </a:spcAft>
                      </a:pPr>
                      <a:r>
                        <a:rPr lang="el-GR" sz="1200">
                          <a:effectLst/>
                        </a:rPr>
                        <a:t>Ανάπτυξη οργανισμού</a:t>
                      </a:r>
                      <a:endParaRPr lang="en-US" sz="1200">
                        <a:effectLst/>
                        <a:latin typeface="Times New Roman"/>
                        <a:ea typeface="Yu Mincho"/>
                      </a:endParaRPr>
                    </a:p>
                  </a:txBody>
                  <a:tcPr marL="68580" marR="68580" marT="0" marB="0"/>
                </a:tc>
                <a:tc>
                  <a:txBody>
                    <a:bodyPr/>
                    <a:lstStyle/>
                    <a:p>
                      <a:pPr indent="0" algn="just">
                        <a:lnSpc>
                          <a:spcPts val="1600"/>
                        </a:lnSpc>
                        <a:spcAft>
                          <a:spcPts val="600"/>
                        </a:spcAft>
                      </a:pPr>
                      <a:r>
                        <a:rPr lang="el-GR" sz="1200" dirty="0">
                          <a:effectLst/>
                        </a:rPr>
                        <a:t>Προγραμματισμός</a:t>
                      </a:r>
                      <a:endParaRPr lang="en-US" sz="1200" dirty="0">
                        <a:effectLst/>
                      </a:endParaRPr>
                    </a:p>
                    <a:p>
                      <a:pPr indent="0" algn="just">
                        <a:lnSpc>
                          <a:spcPts val="1600"/>
                        </a:lnSpc>
                        <a:spcAft>
                          <a:spcPts val="600"/>
                        </a:spcAft>
                      </a:pPr>
                      <a:r>
                        <a:rPr lang="el-GR" sz="1200" dirty="0">
                          <a:effectLst/>
                        </a:rPr>
                        <a:t>Διαδικασίες αλλαγής</a:t>
                      </a:r>
                      <a:endParaRPr lang="en-US" sz="1200" dirty="0">
                        <a:effectLst/>
                      </a:endParaRPr>
                    </a:p>
                    <a:p>
                      <a:pPr indent="0" algn="just">
                        <a:lnSpc>
                          <a:spcPts val="1600"/>
                        </a:lnSpc>
                        <a:spcAft>
                          <a:spcPts val="600"/>
                        </a:spcAft>
                      </a:pPr>
                      <a:r>
                        <a:rPr lang="el-GR" sz="1200" dirty="0">
                          <a:effectLst/>
                        </a:rPr>
                        <a:t>Προγράμματα κατάρτισης</a:t>
                      </a:r>
                      <a:endParaRPr lang="en-US" sz="1200" dirty="0">
                        <a:effectLst/>
                      </a:endParaRPr>
                    </a:p>
                    <a:p>
                      <a:pPr indent="0" algn="just">
                        <a:lnSpc>
                          <a:spcPts val="1600"/>
                        </a:lnSpc>
                        <a:spcAft>
                          <a:spcPts val="600"/>
                        </a:spcAft>
                      </a:pPr>
                      <a:r>
                        <a:rPr lang="el-GR" sz="1200" dirty="0">
                          <a:effectLst/>
                        </a:rPr>
                        <a:t>Ανάπτυξη ανθρωπίνων πόρων</a:t>
                      </a:r>
                      <a:endParaRPr lang="en-US" sz="1200" dirty="0">
                        <a:effectLst/>
                        <a:latin typeface="Times New Roman"/>
                        <a:ea typeface="Yu Mincho"/>
                      </a:endParaRPr>
                    </a:p>
                  </a:txBody>
                  <a:tcPr marL="68580" marR="68580" marT="0" marB="0"/>
                </a:tc>
                <a:extLst>
                  <a:ext uri="{0D108BD9-81ED-4DB2-BD59-A6C34878D82A}">
                    <a16:rowId xmlns:a16="http://schemas.microsoft.com/office/drawing/2014/main" val="3572131074"/>
                  </a:ext>
                </a:extLst>
              </a:tr>
              <a:tr h="970428">
                <a:tc>
                  <a:txBody>
                    <a:bodyPr/>
                    <a:lstStyle/>
                    <a:p>
                      <a:pPr indent="0" algn="just">
                        <a:lnSpc>
                          <a:spcPts val="1600"/>
                        </a:lnSpc>
                        <a:spcAft>
                          <a:spcPts val="600"/>
                        </a:spcAft>
                      </a:pPr>
                      <a:r>
                        <a:rPr lang="el-GR" sz="1200" dirty="0">
                          <a:effectLst/>
                        </a:rPr>
                        <a:t>Αστική και οικονομική ανάπτυξη</a:t>
                      </a:r>
                      <a:endParaRPr lang="en-US" sz="1200" dirty="0">
                        <a:effectLst/>
                        <a:latin typeface="Times New Roman"/>
                        <a:ea typeface="Yu Mincho"/>
                      </a:endParaRPr>
                    </a:p>
                  </a:txBody>
                  <a:tcPr marL="68580" marR="68580" marT="0" marB="0"/>
                </a:tc>
                <a:tc>
                  <a:txBody>
                    <a:bodyPr/>
                    <a:lstStyle/>
                    <a:p>
                      <a:pPr indent="0" algn="just">
                        <a:lnSpc>
                          <a:spcPts val="1600"/>
                        </a:lnSpc>
                        <a:spcAft>
                          <a:spcPts val="600"/>
                        </a:spcAft>
                      </a:pPr>
                      <a:r>
                        <a:rPr lang="el-GR" sz="1200" dirty="0">
                          <a:effectLst/>
                        </a:rPr>
                        <a:t>Έργα αστικού προγραμματισμού</a:t>
                      </a:r>
                      <a:endParaRPr lang="en-US" sz="1200" dirty="0">
                        <a:effectLst/>
                      </a:endParaRPr>
                    </a:p>
                    <a:p>
                      <a:pPr indent="0" algn="just">
                        <a:lnSpc>
                          <a:spcPts val="1600"/>
                        </a:lnSpc>
                        <a:spcAft>
                          <a:spcPts val="600"/>
                        </a:spcAft>
                      </a:pPr>
                      <a:r>
                        <a:rPr lang="el-GR" sz="1200" dirty="0">
                          <a:effectLst/>
                        </a:rPr>
                        <a:t>Έργα κοινοτικού προγραμματισμού</a:t>
                      </a:r>
                      <a:endParaRPr lang="en-US" sz="1200" dirty="0">
                        <a:effectLst/>
                      </a:endParaRPr>
                    </a:p>
                    <a:p>
                      <a:pPr indent="0" algn="just">
                        <a:lnSpc>
                          <a:spcPts val="1600"/>
                        </a:lnSpc>
                        <a:spcAft>
                          <a:spcPts val="600"/>
                        </a:spcAft>
                      </a:pPr>
                      <a:r>
                        <a:rPr lang="el-GR" sz="1200" dirty="0">
                          <a:effectLst/>
                        </a:rPr>
                        <a:t>Δημοσκοπήσεις για τις ανάγκες σε κατοικίες</a:t>
                      </a:r>
                      <a:endParaRPr lang="en-US" sz="1200" dirty="0">
                        <a:effectLst/>
                      </a:endParaRPr>
                    </a:p>
                    <a:p>
                      <a:pPr indent="0" algn="just">
                        <a:lnSpc>
                          <a:spcPts val="1600"/>
                        </a:lnSpc>
                        <a:spcAft>
                          <a:spcPts val="600"/>
                        </a:spcAft>
                      </a:pPr>
                      <a:r>
                        <a:rPr lang="el-GR" sz="1200" dirty="0">
                          <a:effectLst/>
                        </a:rPr>
                        <a:t>Ανάγκες κατοικίας για τη νεολαία</a:t>
                      </a:r>
                      <a:endParaRPr lang="en-US" sz="1200" dirty="0">
                        <a:effectLst/>
                        <a:latin typeface="Times New Roman"/>
                        <a:ea typeface="Yu Mincho"/>
                      </a:endParaRPr>
                    </a:p>
                  </a:txBody>
                  <a:tcPr marL="68580" marR="68580" marT="0" marB="0"/>
                </a:tc>
                <a:extLst>
                  <a:ext uri="{0D108BD9-81ED-4DB2-BD59-A6C34878D82A}">
                    <a16:rowId xmlns:a16="http://schemas.microsoft.com/office/drawing/2014/main" val="449709977"/>
                  </a:ext>
                </a:extLst>
              </a:tr>
            </a:tbl>
          </a:graphicData>
        </a:graphic>
      </p:graphicFrame>
    </p:spTree>
    <p:extLst>
      <p:ext uri="{BB962C8B-B14F-4D97-AF65-F5344CB8AC3E}">
        <p14:creationId xmlns:p14="http://schemas.microsoft.com/office/powerpoint/2010/main" val="181161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Πιθανές Πηγές Συνεργασίας</a:t>
            </a:r>
            <a:endParaRPr lang="en-US" dirty="0"/>
          </a:p>
        </p:txBody>
      </p:sp>
      <p:sp>
        <p:nvSpPr>
          <p:cNvPr id="6" name="Content Placeholder 5"/>
          <p:cNvSpPr>
            <a:spLocks noGrp="1"/>
          </p:cNvSpPr>
          <p:nvPr>
            <p:ph type="body" idx="1"/>
          </p:nvPr>
        </p:nvSpPr>
        <p:spPr/>
        <p:txBody>
          <a:bodyPr>
            <a:normAutofit/>
          </a:bodyPr>
          <a:lstStyle/>
          <a:p>
            <a:pPr marL="457200" indent="-457200"/>
            <a:r>
              <a:rPr lang="el-GR" sz="2400" dirty="0"/>
              <a:t>Συμμετέχοντες</a:t>
            </a:r>
            <a:endParaRPr lang="en-GB" sz="2400" dirty="0"/>
          </a:p>
          <a:p>
            <a:pPr marL="457200" indent="-457200"/>
            <a:r>
              <a:rPr lang="el-GR" sz="2400" dirty="0"/>
              <a:t>Κριτικοί συνάδελφοι </a:t>
            </a:r>
          </a:p>
          <a:p>
            <a:pPr marL="457200" indent="-457200"/>
            <a:r>
              <a:rPr lang="el-GR" sz="2400" dirty="0"/>
              <a:t>Σύμβουλοι / μέντορες / εκπαιδευτές </a:t>
            </a:r>
            <a:r>
              <a:rPr lang="en-US" sz="2400" dirty="0"/>
              <a:t>	</a:t>
            </a:r>
          </a:p>
          <a:p>
            <a:pPr marL="457200" indent="-457200"/>
            <a:r>
              <a:rPr lang="el-GR" sz="2400" dirty="0"/>
              <a:t>Συνάδελφοι στην έρευνα δράσης </a:t>
            </a:r>
            <a:endParaRPr lang="en-US" sz="2400" dirty="0"/>
          </a:p>
          <a:p>
            <a:pPr marL="457200" indent="-457200"/>
            <a:r>
              <a:rPr lang="el-GR" sz="2400" dirty="0"/>
              <a:t>Ομάδα επικύρωσης από συναδέλφους, στελέχη, ή άλλους επαγγελματίες, οι οποίοι μπορούν να αξιοποιηθούν για τον κριτικό σχολιασμό των αποτελεσμάτων του έργου </a:t>
            </a:r>
            <a:endParaRPr lang="en-US" sz="2400" dirty="0"/>
          </a:p>
        </p:txBody>
      </p:sp>
    </p:spTree>
    <p:extLst>
      <p:ext uri="{BB962C8B-B14F-4D97-AF65-F5344CB8AC3E}">
        <p14:creationId xmlns:p14="http://schemas.microsoft.com/office/powerpoint/2010/main" val="577962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μοντέλο έρευνας δράσης </a:t>
            </a:r>
            <a:endParaRPr lang="en-US" dirty="0"/>
          </a:p>
        </p:txBody>
      </p:sp>
      <p:pic>
        <p:nvPicPr>
          <p:cNvPr id="7" name="Picture 6">
            <a:extLst>
              <a:ext uri="{FF2B5EF4-FFF2-40B4-BE49-F238E27FC236}">
                <a16:creationId xmlns:a16="http://schemas.microsoft.com/office/drawing/2014/main" id="{AA91C4D7-A02D-3991-F7C0-6CB2A3125985}"/>
              </a:ext>
            </a:extLst>
          </p:cNvPr>
          <p:cNvPicPr>
            <a:picLocks noChangeAspect="1"/>
          </p:cNvPicPr>
          <p:nvPr/>
        </p:nvPicPr>
        <p:blipFill>
          <a:blip r:embed="rId2"/>
          <a:stretch>
            <a:fillRect/>
          </a:stretch>
        </p:blipFill>
        <p:spPr>
          <a:xfrm>
            <a:off x="1041400" y="1312650"/>
            <a:ext cx="6580452" cy="4749800"/>
          </a:xfrm>
          <a:prstGeom prst="rect">
            <a:avLst/>
          </a:prstGeom>
        </p:spPr>
      </p:pic>
    </p:spTree>
    <p:extLst>
      <p:ext uri="{BB962C8B-B14F-4D97-AF65-F5344CB8AC3E}">
        <p14:creationId xmlns:p14="http://schemas.microsoft.com/office/powerpoint/2010/main" val="1161703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Σχεδιασμός Έρευνας Δράσης</a:t>
            </a:r>
            <a:endParaRPr lang="en-US" dirty="0"/>
          </a:p>
        </p:txBody>
      </p:sp>
      <p:sp>
        <p:nvSpPr>
          <p:cNvPr id="3" name="Content Placeholder 2"/>
          <p:cNvSpPr>
            <a:spLocks noGrp="1"/>
          </p:cNvSpPr>
          <p:nvPr>
            <p:ph type="body" idx="1"/>
          </p:nvPr>
        </p:nvSpPr>
        <p:spPr/>
        <p:txBody>
          <a:bodyPr>
            <a:noAutofit/>
          </a:bodyPr>
          <a:lstStyle/>
          <a:p>
            <a:pPr marL="342900" indent="0">
              <a:buNone/>
            </a:pPr>
            <a:r>
              <a:rPr lang="el-GR" sz="2400" dirty="0"/>
              <a:t>Για να καθορίσουμε ένα σκοπό μπορούμε να αναρωτηθούμε...</a:t>
            </a:r>
            <a:endParaRPr lang="en-GB" sz="2400" dirty="0"/>
          </a:p>
          <a:p>
            <a:pPr lvl="0"/>
            <a:r>
              <a:rPr lang="el-GR" sz="2400" dirty="0"/>
              <a:t>Πως μπορώ να μειώσω τα επίπεδα άγχους στην εργασία;</a:t>
            </a:r>
            <a:endParaRPr lang="en-US" sz="2400" dirty="0"/>
          </a:p>
          <a:p>
            <a:pPr lvl="0"/>
            <a:r>
              <a:rPr lang="el-GR" sz="2400" dirty="0"/>
              <a:t>Πως μπορώ να βελτιώσω την ποιότητα της συμβουλευτικής που προσφέρω στον οργανισμό;</a:t>
            </a:r>
            <a:endParaRPr lang="en-US" sz="2400" dirty="0"/>
          </a:p>
          <a:p>
            <a:pPr lvl="0"/>
            <a:r>
              <a:rPr lang="el-GR" sz="2400" dirty="0"/>
              <a:t>Πως μπορούμε να πετύχουμε καλύτερες εργασιακές σχέσεις μέσα στις ομάδες έργου της εταιρείας;</a:t>
            </a:r>
            <a:endParaRPr lang="en-US" sz="2400" dirty="0"/>
          </a:p>
          <a:p>
            <a:endParaRPr lang="en-US" sz="2400" dirty="0"/>
          </a:p>
        </p:txBody>
      </p:sp>
    </p:spTree>
    <p:extLst>
      <p:ext uri="{BB962C8B-B14F-4D97-AF65-F5344CB8AC3E}">
        <p14:creationId xmlns:p14="http://schemas.microsoft.com/office/powerpoint/2010/main" val="136076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Σχεδιασμός Έρευνας Δράσης</a:t>
            </a:r>
            <a:endParaRPr lang="en-US" dirty="0"/>
          </a:p>
        </p:txBody>
      </p:sp>
      <p:sp>
        <p:nvSpPr>
          <p:cNvPr id="3" name="Content Placeholder 2"/>
          <p:cNvSpPr>
            <a:spLocks noGrp="1"/>
          </p:cNvSpPr>
          <p:nvPr>
            <p:ph type="body" idx="1"/>
          </p:nvPr>
        </p:nvSpPr>
        <p:spPr/>
        <p:txBody>
          <a:bodyPr/>
          <a:lstStyle/>
          <a:p>
            <a:r>
              <a:rPr lang="el-GR" sz="2400" dirty="0"/>
              <a:t>Διευκρινίστε τα παρακάτω</a:t>
            </a:r>
            <a:r>
              <a:rPr lang="en-US" sz="2400" dirty="0"/>
              <a:t> </a:t>
            </a:r>
            <a:r>
              <a:rPr lang="en-GB" sz="2400" dirty="0"/>
              <a:t>. . .</a:t>
            </a:r>
          </a:p>
          <a:p>
            <a:pPr lvl="1"/>
            <a:r>
              <a:rPr lang="el-GR" sz="2400" dirty="0"/>
              <a:t>Γιατί απαιτούνται δραστηριότητες.</a:t>
            </a:r>
          </a:p>
          <a:p>
            <a:pPr lvl="1"/>
            <a:r>
              <a:rPr lang="el-GR" sz="2400" dirty="0"/>
              <a:t>Ποιες δράσεις πρέπει να γίνουν.</a:t>
            </a:r>
          </a:p>
          <a:p>
            <a:pPr lvl="1"/>
            <a:r>
              <a:rPr lang="el-GR" sz="2400" dirty="0"/>
              <a:t>Πως θα ολοκληρωθούν οι εργασίες.</a:t>
            </a:r>
          </a:p>
          <a:p>
            <a:pPr lvl="1"/>
            <a:r>
              <a:rPr lang="el-GR" sz="2400" dirty="0"/>
              <a:t>Ποιος θα είναι υπεύθυνος για κάθε δραστηριότητα.</a:t>
            </a:r>
          </a:p>
          <a:p>
            <a:pPr lvl="1"/>
            <a:r>
              <a:rPr lang="el-GR" sz="2400" dirty="0"/>
              <a:t>Που θα εκτελεστούν οι εργασίες.</a:t>
            </a:r>
          </a:p>
          <a:p>
            <a:pPr lvl="1"/>
            <a:r>
              <a:rPr lang="el-GR" sz="2400" dirty="0"/>
              <a:t>Πότε θα ξεκινήσουν οι δραστηριότητες και πότε αναμένεται να ολοκληρωθούν.</a:t>
            </a:r>
          </a:p>
          <a:p>
            <a:endParaRPr lang="en-US" sz="2400" dirty="0"/>
          </a:p>
        </p:txBody>
      </p:sp>
    </p:spTree>
    <p:extLst>
      <p:ext uri="{BB962C8B-B14F-4D97-AF65-F5344CB8AC3E}">
        <p14:creationId xmlns:p14="http://schemas.microsoft.com/office/powerpoint/2010/main" val="993029100"/>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12</TotalTime>
  <Words>1156</Words>
  <Application>Microsoft Macintosh PowerPoint</Application>
  <PresentationFormat>On-screen Show (4:3)</PresentationFormat>
  <Paragraphs>106</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η Έρευνα Δράσης</vt:lpstr>
      <vt:lpstr>Είδη Έρευνας Δράσης</vt:lpstr>
      <vt:lpstr>Εφαρμογές Έρευνας Δράσης</vt:lpstr>
      <vt:lpstr>Πιθανές Πηγές Συνεργασίας</vt:lpstr>
      <vt:lpstr>Το μοντέλο έρευνας δράσης </vt:lpstr>
      <vt:lpstr>Σχεδιασμός Έρευνας Δράσης</vt:lpstr>
      <vt:lpstr>Σχεδιασμός Έρευνας Δράσης</vt:lpstr>
      <vt:lpstr>Πλαίσια για τη Συλλογή Δεδομένων</vt:lpstr>
      <vt:lpstr>Ανάλυση και Αξιολόγηση Ευρημάτων</vt:lpstr>
      <vt:lpstr>Μέθοδοι Συλλογής Δεδομένων</vt:lpstr>
      <vt:lpstr>Επικυρώνοντας την Έρευνα Δράσης</vt:lpstr>
      <vt:lpstr>Δεοντολογία στην Έρευνα Δράσης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2023-09-12T14:18:15Z</dcterms:created>
  <dcterms:modified xsi:type="dcterms:W3CDTF">2023-09-12T14:31:07Z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