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41" r:id="rId4"/>
    <p:sldId id="258" r:id="rId5"/>
    <p:sldId id="259" r:id="rId6"/>
    <p:sldId id="317" r:id="rId7"/>
    <p:sldId id="319" r:id="rId8"/>
    <p:sldId id="260" r:id="rId9"/>
    <p:sldId id="318" r:id="rId10"/>
    <p:sldId id="262" r:id="rId11"/>
    <p:sldId id="263" r:id="rId12"/>
    <p:sldId id="320" r:id="rId13"/>
    <p:sldId id="266" r:id="rId14"/>
    <p:sldId id="321" r:id="rId15"/>
    <p:sldId id="322" r:id="rId16"/>
    <p:sldId id="324" r:id="rId17"/>
    <p:sldId id="268" r:id="rId18"/>
    <p:sldId id="335" r:id="rId19"/>
    <p:sldId id="325" r:id="rId20"/>
    <p:sldId id="336" r:id="rId21"/>
    <p:sldId id="326" r:id="rId22"/>
    <p:sldId id="337" r:id="rId23"/>
    <p:sldId id="327" r:id="rId24"/>
    <p:sldId id="333" r:id="rId25"/>
    <p:sldId id="328" r:id="rId26"/>
    <p:sldId id="338" r:id="rId27"/>
    <p:sldId id="329" r:id="rId28"/>
    <p:sldId id="330" r:id="rId29"/>
    <p:sldId id="331" r:id="rId30"/>
    <p:sldId id="339" r:id="rId31"/>
    <p:sldId id="340" r:id="rId32"/>
    <p:sldId id="301" r:id="rId33"/>
    <p:sldId id="293" r:id="rId34"/>
  </p:sldIdLst>
  <p:sldSz cx="12192000" cy="6858000"/>
  <p:notesSz cx="12192000" cy="6858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9"/>
    <a:srgbClr val="EDF1FA"/>
    <a:srgbClr val="000000"/>
    <a:srgbClr val="F5F8FC"/>
    <a:srgbClr val="002060"/>
    <a:srgbClr val="EDF1F9"/>
    <a:srgbClr val="FF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D32D2C-4701-4854-B735-4BDCC7717A1F}" type="datetimeFigureOut">
              <a:rPr lang="el-GR"/>
              <a:t>13/Νοε/2025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blog/topics/developers-practitioners/network-application-security-google-cloud" TargetMode="External"/><Relationship Id="rId7" Type="http://schemas.openxmlformats.org/officeDocument/2006/relationships/hyperlink" Target="https://dnschecker.org/ip-blacklist-checker.php" TargetMode="External"/><Relationship Id="rId2" Type="http://schemas.openxmlformats.org/officeDocument/2006/relationships/hyperlink" Target="https://www.ibm.com/docs/en/zos-basic-skills?topic=features-application-layer-securit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xtoolbox.com/" TargetMode="External"/><Relationship Id="rId5" Type="http://schemas.openxmlformats.org/officeDocument/2006/relationships/hyperlink" Target="https://owasp.org/www-project-juice-shop/" TargetMode="External"/><Relationship Id="rId4" Type="http://schemas.openxmlformats.org/officeDocument/2006/relationships/hyperlink" Target="https://docs.aws.amazon.com/whitepapers/latest/security-at-the-edge/network-and-application-layer-protection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securityasia.net/first-time-ever-api-attacks-surpass-50-of-all-attacks-reaching-58-4/" TargetMode="External"/><Relationship Id="rId2" Type="http://schemas.openxmlformats.org/officeDocument/2006/relationships/hyperlink" Target="https://securityboulevard.com/2020/05/43-of-data-breaches-connected-to-application-vulnerabilities-assessing-the-appsec-implicat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kamai.com/blog/security/8-most-common-causes-of-data-breaches" TargetMode="External"/><Relationship Id="rId5" Type="http://schemas.openxmlformats.org/officeDocument/2006/relationships/hyperlink" Target="https://www.helpnetsecurity.com/2025/07/24/adversaries-application-layer-attacks" TargetMode="External"/><Relationship Id="rId4" Type="http://schemas.openxmlformats.org/officeDocument/2006/relationships/hyperlink" Target="https://www.akamai.com/site/en/documents/state-of-the-internet/2025/akamai-web-application-attacks-and-api-attacks-re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400"/>
              <a:t>Ασφάλεια Συστημάτων &amp; Δικτύων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79213" y="4134864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000" dirty="0"/>
              <a:t>Διάλεξη </a:t>
            </a:r>
            <a:r>
              <a:rPr lang="el-GR" sz="4000" dirty="0" smtClean="0"/>
              <a:t>0</a:t>
            </a:r>
            <a:r>
              <a:rPr lang="en-US" sz="4000" dirty="0" smtClean="0"/>
              <a:t>6</a:t>
            </a:r>
            <a:endParaRPr lang="el-G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43323" y="2330716"/>
            <a:ext cx="4162426" cy="35860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Application Security &amp; </a:t>
            </a:r>
            <a:r>
              <a:rPr lang="en-US" sz="2800" b="1" dirty="0"/>
              <a:t>CIA Triad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65697" y="2341010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Access control &amp; </a:t>
            </a:r>
            <a:r>
              <a:rPr lang="en-US" b="1" dirty="0" smtClean="0">
                <a:solidFill>
                  <a:srgbClr val="002060"/>
                </a:solidFill>
              </a:rPr>
              <a:t>authorization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05267" y="1570758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Session/Data Encryption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64104" y="3287691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Load management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65698" y="3287691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Input Validation &amp; Sanitization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86480" y="6118833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Resource Isolation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67455" y="1570758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Sensitive Data Handling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65697" y="4254797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Transaction checks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86724" y="4254797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Failover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43323" y="6118833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Throttling &amp; Rate limits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64104" y="2341010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Key Management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65697" y="5221904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Digital Signatures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86724" y="5201478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Graceful degradation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Application Layer Threat Modelling: Process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 &amp; 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18060" r="12118" b="11729"/>
          <a:stretch/>
        </p:blipFill>
        <p:spPr>
          <a:xfrm>
            <a:off x="81023" y="2426263"/>
            <a:ext cx="2766348" cy="1895883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2" idx="3"/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" idx="3"/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" idx="3"/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" idx="3"/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" idx="3"/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Application Layer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Session </a:t>
            </a:r>
            <a:r>
              <a:rPr lang="en-US" b="1" dirty="0">
                <a:solidFill>
                  <a:srgbClr val="002060"/>
                </a:solidFill>
              </a:rPr>
              <a:t>tokens, business logic, APIs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User </a:t>
            </a:r>
            <a:r>
              <a:rPr lang="en-US" b="1" dirty="0">
                <a:solidFill>
                  <a:srgbClr val="002060"/>
                </a:solidFill>
              </a:rPr>
              <a:t>forms, APIs, file uploads, 3</a:t>
            </a:r>
            <a:r>
              <a:rPr lang="en-US" b="1" dirty="0" smtClean="0">
                <a:solidFill>
                  <a:srgbClr val="002060"/>
                </a:solidFill>
              </a:rPr>
              <a:t>rd-party </a:t>
            </a:r>
            <a:r>
              <a:rPr lang="en-US" b="1" dirty="0">
                <a:solidFill>
                  <a:srgbClr val="002060"/>
                </a:solidFill>
              </a:rPr>
              <a:t>services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Scripts, </a:t>
            </a:r>
            <a:r>
              <a:rPr lang="en-US" b="1" dirty="0">
                <a:solidFill>
                  <a:srgbClr val="002060"/>
                </a:solidFill>
              </a:rPr>
              <a:t>insider threats, nation-state actors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Injection, logic abuse, misconfigured APIs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Impact assessment &amp; Countermeasures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Application Layer Threat Modelling</a:t>
            </a:r>
            <a:r>
              <a:rPr lang="en-US" sz="2800" b="1" dirty="0"/>
              <a:t>: </a:t>
            </a:r>
            <a:r>
              <a:rPr lang="en-US" sz="2800" b="1" dirty="0" smtClean="0"/>
              <a:t>OWASP Top 10 (2021)</a:t>
            </a:r>
            <a:endParaRPr lang="el-GR" sz="28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7619"/>
              </p:ext>
            </p:extLst>
          </p:nvPr>
        </p:nvGraphicFramePr>
        <p:xfrm>
          <a:off x="208344" y="613457"/>
          <a:ext cx="11748303" cy="588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262"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App-Layer </a:t>
                      </a:r>
                      <a:r>
                        <a:rPr lang="en-US" sz="2000" dirty="0" smtClean="0"/>
                        <a:t>Relevance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Broken Access Control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Users performing unauthorized actions due to app logic flaw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Cryptographic Failures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Improper encryption of stored data, weak key usage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Injection</a:t>
                      </a:r>
                      <a:r>
                        <a:rPr lang="en-US"/>
                        <a:t> (SQL, Command, LDAP)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Malicious input interpreted by app </a:t>
                      </a:r>
                      <a:r>
                        <a:rPr lang="en-US" dirty="0" smtClean="0"/>
                        <a:t>- </a:t>
                      </a:r>
                      <a:r>
                        <a:rPr lang="en-US" dirty="0"/>
                        <a:t>DB/OS compromise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Insecure Design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logic flaws (e.g., double-spend in banking app)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Security Misconfiguration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App exposes debug endpoints, default passwords, open APIs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Vulnerable &amp; Outdated Components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Third-party library exploits inside app code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53496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Identification &amp; Auth Failures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Weak session handling, password reset flaws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94457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/>
                        <a:t>Software &amp; Data Integrity Failures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Trusting user-supplied data or code modifications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435590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Logging </a:t>
                      </a:r>
                      <a:r>
                        <a:rPr lang="en-US" b="1" dirty="0"/>
                        <a:t>&amp; Monitoring Failures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Missed detection due to app-level logging gaps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29137"/>
                  </a:ext>
                </a:extLst>
              </a:tr>
              <a:tr h="6861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Server Side Request Forgery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application fetches a URL provided by the attacker, allowing access to internal resources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32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8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Case Study: Cross-Site Scripting (XSS)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15747" y="808398"/>
            <a:ext cx="11281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Malicious script runs in other users’ browsers</a:t>
            </a: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Attacker </a:t>
            </a:r>
            <a:r>
              <a:rPr lang="en-US" sz="2400" dirty="0"/>
              <a:t>stores or reflects malicious script into pages the app serves.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Victim’s browser runs the injected script in the site’s origin.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Impact</a:t>
            </a:r>
            <a:r>
              <a:rPr lang="en-US" sz="2400" dirty="0"/>
              <a:t>: steal cookies/session, alter UI, phish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Examples</a:t>
            </a:r>
            <a:r>
              <a:rPr lang="en-US" sz="2400" dirty="0" smtClean="0"/>
              <a:t>: </a:t>
            </a:r>
            <a:r>
              <a:rPr lang="en-US" sz="2400" dirty="0" err="1"/>
              <a:t>MySpace</a:t>
            </a:r>
            <a:r>
              <a:rPr lang="en-US" sz="2400" dirty="0"/>
              <a:t> </a:t>
            </a:r>
            <a:r>
              <a:rPr lang="en-US" sz="2400" dirty="0" err="1"/>
              <a:t>Samy</a:t>
            </a:r>
            <a:r>
              <a:rPr lang="en-US" sz="2400" dirty="0"/>
              <a:t> worm (2005), vulnerable e-commerce comment </a:t>
            </a:r>
            <a:r>
              <a:rPr lang="en-US" sz="2400" dirty="0" smtClean="0"/>
              <a:t>sections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47" y="3032567"/>
            <a:ext cx="4380745" cy="335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115747" y="3478644"/>
            <a:ext cx="6852212" cy="1938992"/>
          </a:xfrm>
          <a:prstGeom prst="rect">
            <a:avLst/>
          </a:prstGeom>
          <a:solidFill>
            <a:srgbClr val="EDF1FA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Assets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Trust Boundaries: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Attackers/Goals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Attack Vectors: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Risk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Mitigation: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Case Study: Cross-Site Scripting (XSS)</a:t>
            </a:r>
            <a:endParaRPr lang="el-G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3032567"/>
            <a:ext cx="4380745" cy="335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115747" y="3478644"/>
            <a:ext cx="6840638" cy="2862322"/>
          </a:xfrm>
          <a:prstGeom prst="rect">
            <a:avLst/>
          </a:prstGeom>
          <a:solidFill>
            <a:srgbClr val="EDF1FA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Assets</a:t>
            </a:r>
            <a:r>
              <a:rPr lang="en-US" sz="2000" b="1" dirty="0"/>
              <a:t>:</a:t>
            </a:r>
            <a:r>
              <a:rPr lang="en-US" sz="2000" dirty="0"/>
              <a:t> Session tokens, credentials, UI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Trust Boundaries:</a:t>
            </a:r>
            <a:r>
              <a:rPr lang="en-US" sz="2000" dirty="0"/>
              <a:t> User input </a:t>
            </a:r>
            <a:r>
              <a:rPr lang="en-US" sz="2000" dirty="0" smtClean="0"/>
              <a:t>// app // </a:t>
            </a:r>
            <a:r>
              <a:rPr lang="en-US" sz="2000" dirty="0"/>
              <a:t>other users’ browsers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Attackers/Goals</a:t>
            </a:r>
            <a:r>
              <a:rPr lang="en-US" sz="2000" b="1" dirty="0"/>
              <a:t>:</a:t>
            </a:r>
            <a:r>
              <a:rPr lang="en-US" sz="2000" dirty="0"/>
              <a:t> External attackers hijacking </a:t>
            </a:r>
            <a:r>
              <a:rPr lang="en-US" sz="2000" dirty="0" smtClean="0"/>
              <a:t>sessions </a:t>
            </a:r>
            <a:r>
              <a:rPr lang="en-US" sz="2000" dirty="0"/>
              <a:t>or phishing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Attack Vectors:</a:t>
            </a:r>
            <a:r>
              <a:rPr lang="en-US" sz="2000" dirty="0"/>
              <a:t> Form fields, URL parameters, comment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Risk</a:t>
            </a:r>
            <a:r>
              <a:rPr lang="en-US" sz="2000" b="1" dirty="0"/>
              <a:t>:</a:t>
            </a:r>
            <a:r>
              <a:rPr lang="en-US" sz="2000" dirty="0"/>
              <a:t> Medium to </a:t>
            </a:r>
            <a:r>
              <a:rPr lang="en-US" sz="2000" dirty="0" smtClean="0"/>
              <a:t>High: </a:t>
            </a:r>
            <a:r>
              <a:rPr lang="en-US" sz="2000" dirty="0"/>
              <a:t>session hijacking, phishing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Mitigation:</a:t>
            </a:r>
            <a:r>
              <a:rPr lang="en-US" sz="2000" dirty="0"/>
              <a:t> Output encoding, HTML escaping, </a:t>
            </a:r>
            <a:r>
              <a:rPr lang="en-US" sz="2000" dirty="0" smtClean="0"/>
              <a:t>input </a:t>
            </a:r>
            <a:r>
              <a:rPr lang="en-US" sz="2000" dirty="0"/>
              <a:t>sanitization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5747" y="808398"/>
            <a:ext cx="11281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Malicious script runs in other users’ browsers</a:t>
            </a: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Attacker </a:t>
            </a:r>
            <a:r>
              <a:rPr lang="en-US" sz="2400" dirty="0"/>
              <a:t>stores or reflects malicious script into pages the app serves.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Victim’s browser runs the injected script in the site’s origin.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Impact</a:t>
            </a:r>
            <a:r>
              <a:rPr lang="en-US" sz="2400" dirty="0"/>
              <a:t>: steal cookies/session, alter UI, phish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Examples</a:t>
            </a:r>
            <a:r>
              <a:rPr lang="en-US" sz="2400" dirty="0" smtClean="0"/>
              <a:t>: </a:t>
            </a:r>
            <a:r>
              <a:rPr lang="en-US" sz="2400" dirty="0" err="1"/>
              <a:t>MySpace</a:t>
            </a:r>
            <a:r>
              <a:rPr lang="en-US" sz="2400" dirty="0"/>
              <a:t> </a:t>
            </a:r>
            <a:r>
              <a:rPr lang="en-US" sz="2400" dirty="0" err="1"/>
              <a:t>Samy</a:t>
            </a:r>
            <a:r>
              <a:rPr lang="en-US" sz="2400" dirty="0"/>
              <a:t> worm (2005), vulnerable e-commerce comment </a:t>
            </a:r>
            <a:r>
              <a:rPr lang="en-US" sz="2400" dirty="0" smtClean="0"/>
              <a:t>sections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65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Case Study: Server-Side Request Forgery (SSRF)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5747" y="808398"/>
            <a:ext cx="11281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app becomes the attacker’s proxy to internal systems</a:t>
            </a:r>
            <a:r>
              <a:rPr lang="en-US" sz="2400" b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 </a:t>
            </a:r>
            <a:r>
              <a:rPr lang="en-US" sz="2400" dirty="0"/>
              <a:t>fetches a URL supplied by an attacker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 </a:t>
            </a:r>
            <a:r>
              <a:rPr lang="en-US" sz="2400" dirty="0"/>
              <a:t>(server) requests internal/private resources the attacker cannot reach directly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Impact</a:t>
            </a:r>
            <a:r>
              <a:rPr lang="en-US" sz="2400" dirty="0"/>
              <a:t>: access internal services, cloud metadata, sensitive endpoints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Examples</a:t>
            </a:r>
            <a:r>
              <a:rPr lang="en-US" sz="2400" dirty="0"/>
              <a:t>: Capital One 2019 (AWS metadata), open redirect endpoints abused to scan internal networks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15747" y="4032642"/>
            <a:ext cx="7488820" cy="1754326"/>
          </a:xfrm>
          <a:prstGeom prst="rect">
            <a:avLst/>
          </a:prstGeom>
          <a:solidFill>
            <a:srgbClr val="EDF1FA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Assets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Trust Boundaries: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Attackers/Goals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Attack Vectors: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Risk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Mitigation: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163" y="3839845"/>
            <a:ext cx="3806865" cy="21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Case Study: Server-Side Request Forgery (SSRF)</a:t>
            </a:r>
            <a:endParaRPr lang="el-GR" sz="28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5747" y="3478644"/>
            <a:ext cx="7488820" cy="2862322"/>
          </a:xfrm>
          <a:prstGeom prst="rect">
            <a:avLst/>
          </a:prstGeom>
          <a:solidFill>
            <a:srgbClr val="EDF1FA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Assets</a:t>
            </a:r>
            <a:r>
              <a:rPr lang="en-US" b="1" dirty="0"/>
              <a:t>:</a:t>
            </a:r>
            <a:r>
              <a:rPr lang="en-US" dirty="0"/>
              <a:t> Internal services/APIs, cloud metadata, sensitive configuration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Trust Boundaries:</a:t>
            </a:r>
            <a:r>
              <a:rPr lang="en-US" dirty="0"/>
              <a:t> External user </a:t>
            </a:r>
            <a:r>
              <a:rPr lang="en-US" dirty="0" smtClean="0"/>
              <a:t>//</a:t>
            </a:r>
            <a:r>
              <a:rPr lang="en-US" dirty="0" smtClean="0"/>
              <a:t> </a:t>
            </a:r>
            <a:r>
              <a:rPr lang="en-US" dirty="0" smtClean="0"/>
              <a:t>application </a:t>
            </a:r>
            <a:r>
              <a:rPr lang="en-US" dirty="0" smtClean="0"/>
              <a:t>//</a:t>
            </a:r>
            <a:r>
              <a:rPr lang="en-US" dirty="0" smtClean="0"/>
              <a:t> </a:t>
            </a:r>
            <a:r>
              <a:rPr lang="en-US" dirty="0"/>
              <a:t>internal network </a:t>
            </a:r>
            <a:r>
              <a:rPr lang="en-US" dirty="0" smtClean="0"/>
              <a:t>or </a:t>
            </a:r>
            <a:r>
              <a:rPr lang="en-US" dirty="0"/>
              <a:t>cloud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Attackers/Goals</a:t>
            </a:r>
            <a:r>
              <a:rPr lang="en-US" b="1" dirty="0"/>
              <a:t>:</a:t>
            </a:r>
            <a:r>
              <a:rPr lang="en-US" dirty="0"/>
              <a:t> External attackers trying to reach internal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Attack Vectors:</a:t>
            </a:r>
            <a:r>
              <a:rPr lang="en-US" dirty="0"/>
              <a:t> URL parameters, file fetch APIs, image import or </a:t>
            </a:r>
            <a:r>
              <a:rPr lang="en-US" dirty="0" err="1"/>
              <a:t>webhook</a:t>
            </a:r>
            <a:r>
              <a:rPr lang="en-US" dirty="0"/>
              <a:t> URLs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Risk</a:t>
            </a:r>
            <a:r>
              <a:rPr lang="en-US" b="1" dirty="0"/>
              <a:t>:</a:t>
            </a:r>
            <a:r>
              <a:rPr lang="en-US" dirty="0"/>
              <a:t> High </a:t>
            </a:r>
            <a:r>
              <a:rPr lang="en-US" dirty="0" smtClean="0"/>
              <a:t>- </a:t>
            </a:r>
            <a:r>
              <a:rPr lang="en-US" dirty="0"/>
              <a:t>unauthorized access to internal services, credential theft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Mitigation:</a:t>
            </a:r>
            <a:r>
              <a:rPr lang="en-US" dirty="0"/>
              <a:t> Validate and whitelist URLs/hosts, restrict internal network access, least privilege for services, log outgoing requests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5747" y="808398"/>
            <a:ext cx="11281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app becomes the attacker’s proxy to internal systems</a:t>
            </a:r>
            <a:r>
              <a:rPr lang="en-US" sz="2400" b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 </a:t>
            </a:r>
            <a:r>
              <a:rPr lang="en-US" sz="2400" dirty="0"/>
              <a:t>fetches a URL supplied by an attacker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 </a:t>
            </a:r>
            <a:r>
              <a:rPr lang="en-US" sz="2400" dirty="0"/>
              <a:t>(server) requests internal/private resources the attacker cannot reach directly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Impact</a:t>
            </a:r>
            <a:r>
              <a:rPr lang="en-US" sz="2400" dirty="0"/>
              <a:t>: access internal services, cloud metadata, sensitive endpoints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Examples</a:t>
            </a:r>
            <a:r>
              <a:rPr lang="en-US" sz="2400" dirty="0"/>
              <a:t>: Capital One 2019 (AWS metadata), open redirect endpoints abused to scan internal networks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163" y="3839845"/>
            <a:ext cx="3806865" cy="21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Confidentiality at the Application Layer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00628" y="1043092"/>
            <a:ext cx="106911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1) Description: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 sensitive data from unauthorized reading at the application layer.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Covers </a:t>
            </a:r>
            <a:r>
              <a:rPr lang="en-US" sz="2000" b="1" dirty="0"/>
              <a:t>data in transit, in storage, and secrets used by the app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Mitigates credential leaks, token exposure, and API key theft.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2) Mechanisms and Tools: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Encryption in transit:</a:t>
            </a:r>
            <a:r>
              <a:rPr lang="en-US" sz="2000" dirty="0"/>
              <a:t> TLS/HTTPS; enforce TLS 1.2+/1.3; libraries: OpenSSL, Node.js https module.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Encryption at rest:</a:t>
            </a:r>
            <a:r>
              <a:rPr lang="en-US" sz="2000" dirty="0"/>
              <a:t> AES‑GCM, ChaCha20; key management via </a:t>
            </a:r>
            <a:r>
              <a:rPr lang="en-US" sz="2000" dirty="0" err="1"/>
              <a:t>HashiCorp</a:t>
            </a:r>
            <a:r>
              <a:rPr lang="en-US" sz="2000" dirty="0"/>
              <a:t> Vault, AWS KMS, GCP KMS.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Secret handling:</a:t>
            </a:r>
            <a:r>
              <a:rPr lang="en-US" sz="2000" dirty="0"/>
              <a:t> Do not hardcode API keys; use vaults; rotate keys periodically.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Session protection:</a:t>
            </a:r>
            <a:r>
              <a:rPr lang="en-US" sz="2000" dirty="0"/>
              <a:t> Secure/</a:t>
            </a:r>
            <a:r>
              <a:rPr lang="en-US" sz="2000" dirty="0" err="1"/>
              <a:t>HttpOnly</a:t>
            </a:r>
            <a:r>
              <a:rPr lang="en-US" sz="2000" dirty="0"/>
              <a:t>/</a:t>
            </a:r>
            <a:r>
              <a:rPr lang="en-US" sz="2000" dirty="0" err="1"/>
              <a:t>SameSite</a:t>
            </a:r>
            <a:r>
              <a:rPr lang="en-US" sz="2000" dirty="0"/>
              <a:t> cookies; signed JWTs (HS256/RS256).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3) App-layer Angle: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sensitive data </a:t>
            </a:r>
            <a:r>
              <a:rPr lang="en-US" sz="2000" b="1" dirty="0"/>
              <a:t>inside the app</a:t>
            </a:r>
            <a:r>
              <a:rPr lang="en-US" sz="2000" dirty="0"/>
              <a:t>, beyond network encryption.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Prevents attackers from </a:t>
            </a:r>
            <a:r>
              <a:rPr lang="en-US" sz="2000" b="1" dirty="0"/>
              <a:t>stealing credentials or session tokens</a:t>
            </a:r>
            <a:r>
              <a:rPr lang="en-US" sz="2000" dirty="0"/>
              <a:t> via app vulnerabilities.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Applies to API endpoints, </a:t>
            </a:r>
            <a:r>
              <a:rPr lang="en-US" sz="2000" dirty="0" err="1"/>
              <a:t>microservices</a:t>
            </a:r>
            <a:r>
              <a:rPr lang="en-US" sz="2000" dirty="0"/>
              <a:t>, and web forms handling secrets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Demo: Application-Layer Encryption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95275" y="842486"/>
            <a:ext cx="855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 sensitive data inside the app from unauthorized reading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Covers secrets at rest, in storage, and during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Mitigates credential leaks, token exposure, and API key theft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5275" y="2134790"/>
            <a:ext cx="712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Generation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AES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(Advanced Encryption Standard)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(Fernet in Python)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Store securely (vault or env variable)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Encrypt Secrets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encrypted = cipher.encrypt(b"MySecretData")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Converts readable data → unreadable ciphertext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Decrypt Secrets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decrypted = cipher.decrypt(encrypted) 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the key holder can recover the original data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Unauthorized Access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Decryption with wrong key fails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remains protected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4"/>
          <a:stretch/>
        </p:blipFill>
        <p:spPr>
          <a:xfrm>
            <a:off x="6314396" y="3981450"/>
            <a:ext cx="5810929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Integrity </a:t>
            </a:r>
            <a:r>
              <a:rPr lang="en-US" sz="2800" b="1" dirty="0"/>
              <a:t>at the Application Layer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0076" y="820244"/>
            <a:ext cx="111772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1) Description: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data and application logic </a:t>
            </a:r>
            <a:r>
              <a:rPr lang="en-US" sz="2000" b="1" dirty="0"/>
              <a:t>cannot be tampered with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Detect modifications to API requests, messages, or stored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app from manipulated user input or malicious payloads.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2) Mechanisms and Tools: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Input validation &amp; schema enforcement:</a:t>
            </a:r>
            <a:r>
              <a:rPr lang="en-US" sz="2000" dirty="0"/>
              <a:t> JSON Schema, </a:t>
            </a:r>
            <a:r>
              <a:rPr lang="en-US" sz="2000" dirty="0" err="1"/>
              <a:t>OpenAPI</a:t>
            </a:r>
            <a:r>
              <a:rPr lang="en-US" sz="2000" dirty="0"/>
              <a:t>, </a:t>
            </a:r>
            <a:r>
              <a:rPr lang="en-US" sz="2000" dirty="0" err="1"/>
              <a:t>Protobuf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Output encoding:</a:t>
            </a:r>
            <a:r>
              <a:rPr lang="en-US" sz="2000" dirty="0"/>
              <a:t> OWASP Java Encoder, React escaping, ESAPI.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Message authentication:</a:t>
            </a:r>
            <a:r>
              <a:rPr lang="en-US" sz="2000" dirty="0"/>
              <a:t> HMAC, digital signatures for API payloads, JWT, and </a:t>
            </a:r>
            <a:r>
              <a:rPr lang="en-US" sz="2000" dirty="0" err="1"/>
              <a:t>webhooks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File/data integrity:</a:t>
            </a:r>
            <a:r>
              <a:rPr lang="en-US" sz="2000" dirty="0"/>
              <a:t> Checksum/hash verification before processing uploads.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3) App-layer Angle: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Integrity enforcement </a:t>
            </a:r>
            <a:r>
              <a:rPr lang="en-US" sz="2000" b="1" dirty="0"/>
              <a:t>happens in the application logic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Prevents attackers from </a:t>
            </a:r>
            <a:r>
              <a:rPr lang="en-US" sz="2000" b="1" dirty="0"/>
              <a:t>altering API payloads or manipulating app workflows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both requests coming in and data leaving the application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2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Dilemma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1171576"/>
            <a:ext cx="5600700" cy="4832092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Encrypt all data so nothing sensitive can ever be </a:t>
            </a:r>
            <a:r>
              <a:rPr lang="en-US" sz="2800" b="1" dirty="0" smtClean="0"/>
              <a:t>exposed?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772150" y="1171576"/>
            <a:ext cx="6048375" cy="4832092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800" b="1" dirty="0"/>
              <a:t>Monitor every user action so you can catch leaks </a:t>
            </a:r>
            <a:r>
              <a:rPr lang="en-US" sz="2800" b="1" dirty="0" smtClean="0"/>
              <a:t>immediately?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3601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Demo: JSON Schema enforcement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0975" y="780187"/>
            <a:ext cx="9315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incoming JSON data </a:t>
            </a:r>
            <a:r>
              <a:rPr lang="en-US" sz="2400" b="1" dirty="0"/>
              <a:t>matches expected structure and types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Detect and reject malformed or tampered payloads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Protects the app from manipulated user input or malicious </a:t>
            </a:r>
            <a:r>
              <a:rPr lang="en-US" sz="2400" dirty="0" smtClean="0"/>
              <a:t>payloads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it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Define JSON schema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Validate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Enforces data integrity at the application </a:t>
            </a:r>
            <a:r>
              <a:rPr lang="en-US" sz="2400" dirty="0" smtClean="0"/>
              <a:t>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Rejects </a:t>
            </a:r>
            <a:r>
              <a:rPr lang="en-US" sz="2400" dirty="0"/>
              <a:t>malformed, tampered, or malicious </a:t>
            </a:r>
            <a:r>
              <a:rPr lang="en-US" sz="2400" dirty="0" smtClean="0"/>
              <a:t>payloads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Protects </a:t>
            </a:r>
            <a:r>
              <a:rPr lang="en-US" sz="2400" dirty="0"/>
              <a:t>API endpoints, </a:t>
            </a:r>
            <a:r>
              <a:rPr lang="en-US" sz="2400" dirty="0" err="1"/>
              <a:t>microservices</a:t>
            </a:r>
            <a:r>
              <a:rPr lang="en-US" sz="2400" dirty="0"/>
              <a:t>, and form inputs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9" y="4924155"/>
            <a:ext cx="4877481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Availability at the Application Layer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85822" y="1216712"/>
            <a:ext cx="98535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1) Description: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application </a:t>
            </a:r>
            <a:r>
              <a:rPr lang="en-US" sz="2000" b="1" dirty="0"/>
              <a:t>remains usable</a:t>
            </a:r>
            <a:r>
              <a:rPr lang="en-US" sz="2000" dirty="0"/>
              <a:t> under normal and attack conditions.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Mitigates abusive requests, resource exhaustion, or application-level </a:t>
            </a:r>
            <a:r>
              <a:rPr lang="en-US" sz="2000" dirty="0" err="1"/>
              <a:t>DDoS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service continuity for legitimate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2) Mechanisms and Tools: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Rate limiting / throttling:</a:t>
            </a:r>
            <a:r>
              <a:rPr lang="en-US" sz="2000" dirty="0"/>
              <a:t> Nginx + </a:t>
            </a:r>
            <a:r>
              <a:rPr lang="en-US" sz="2000" dirty="0" err="1"/>
              <a:t>Lua</a:t>
            </a:r>
            <a:r>
              <a:rPr lang="en-US" sz="2000" dirty="0"/>
              <a:t>, Kong API Gateway, Spring Boot </a:t>
            </a:r>
            <a:r>
              <a:rPr lang="en-US" sz="2000" dirty="0" err="1"/>
              <a:t>RateLimiter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Circuit breakers / bulkheads:</a:t>
            </a:r>
            <a:r>
              <a:rPr lang="en-US" sz="2000" dirty="0"/>
              <a:t> Resilience4j, </a:t>
            </a:r>
            <a:r>
              <a:rPr lang="en-US" sz="2000" dirty="0" err="1"/>
              <a:t>Hystrix</a:t>
            </a:r>
            <a:r>
              <a:rPr lang="en-US" sz="2000" dirty="0"/>
              <a:t> for </a:t>
            </a:r>
            <a:r>
              <a:rPr lang="en-US" sz="2000" dirty="0" err="1"/>
              <a:t>microservices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Caching &amp; failover:</a:t>
            </a:r>
            <a:r>
              <a:rPr lang="en-US" sz="2000" dirty="0"/>
              <a:t> </a:t>
            </a:r>
            <a:r>
              <a:rPr lang="en-US" sz="2000" dirty="0" err="1"/>
              <a:t>Redis</a:t>
            </a:r>
            <a:r>
              <a:rPr lang="en-US" sz="2000" dirty="0"/>
              <a:t>/</a:t>
            </a:r>
            <a:r>
              <a:rPr lang="en-US" sz="2000" dirty="0" err="1"/>
              <a:t>Memcached</a:t>
            </a:r>
            <a:r>
              <a:rPr lang="en-US" sz="2000" dirty="0"/>
              <a:t> to reduce DB load; horizontal scaling.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App-layer </a:t>
            </a:r>
            <a:r>
              <a:rPr lang="en-US" sz="2000" b="1" dirty="0" err="1"/>
              <a:t>DDoS</a:t>
            </a:r>
            <a:r>
              <a:rPr lang="en-US" sz="2000" b="1" dirty="0"/>
              <a:t> detection:</a:t>
            </a:r>
            <a:r>
              <a:rPr lang="en-US" sz="2000" dirty="0"/>
              <a:t> WAF (</a:t>
            </a:r>
            <a:r>
              <a:rPr lang="en-US" sz="2000" dirty="0" err="1"/>
              <a:t>ModSecurity</a:t>
            </a:r>
            <a:r>
              <a:rPr lang="en-US" sz="2000" dirty="0"/>
              <a:t>), request pattern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3) App-layer Angle: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Controls are </a:t>
            </a:r>
            <a:r>
              <a:rPr lang="en-US" sz="2000" b="1" dirty="0"/>
              <a:t>implemented within app logic or API layer</a:t>
            </a:r>
            <a:r>
              <a:rPr lang="en-US" sz="2000" dirty="0"/>
              <a:t>, not just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endpoints from </a:t>
            </a:r>
            <a:r>
              <a:rPr lang="en-US" sz="2000" b="1" dirty="0"/>
              <a:t>logic abuse or business-rule exhaustion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Enables app to remain responsive </a:t>
            </a:r>
            <a:r>
              <a:rPr lang="en-US" sz="2000" b="1" dirty="0"/>
              <a:t>even under stress or attack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93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Demo: Rate limiting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172756" y="5654159"/>
            <a:ext cx="5027338" cy="369332"/>
          </a:xfrm>
          <a:prstGeom prst="rect">
            <a:avLst/>
          </a:prstGeom>
          <a:solidFill>
            <a:srgbClr val="ECF1F9"/>
          </a:solidFill>
        </p:spPr>
        <p:txBody>
          <a:bodyPr wrap="none">
            <a:spAutoFit/>
          </a:bodyPr>
          <a:lstStyle/>
          <a:p>
            <a:r>
              <a:rPr lang="el-GR" dirty="0"/>
              <a:t>curl "http://localhost:5000/api/data?user_id=alice"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075" y="965031"/>
            <a:ext cx="61245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Simulate an API endpoint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ach user can send a limited number of requests per time window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 request timestamps per user and count requests within the window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Accept requests if under the limit, reject with error if exceeded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Demonstrates application-layer enforcement of availability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protecting endpoints from abuse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en-US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service continuity for legitimate users even under high request load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33624"/>
            <a:ext cx="415578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 smtClean="0"/>
              <a:t>AuthN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AuthZ</a:t>
            </a:r>
            <a:r>
              <a:rPr lang="en-US" sz="2800" b="1" dirty="0" smtClean="0"/>
              <a:t> </a:t>
            </a:r>
            <a:r>
              <a:rPr lang="en-US" sz="2800" b="1" dirty="0"/>
              <a:t>at the Application Layer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56212" y="1157649"/>
            <a:ext cx="98451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1) Description: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 </a:t>
            </a:r>
            <a:r>
              <a:rPr lang="en-US" sz="2000" b="1" dirty="0"/>
              <a:t>who can access the app</a:t>
            </a:r>
            <a:r>
              <a:rPr lang="en-US" sz="2000" dirty="0"/>
              <a:t> and </a:t>
            </a:r>
            <a:r>
              <a:rPr lang="en-US" sz="2000" b="1" dirty="0"/>
              <a:t>what they can do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Prevents unauthorized access to sensitive endpoints and 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Covers session management, tokens, federated identity, and role-based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2) Mechanisms and Tools: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Authentication:</a:t>
            </a:r>
            <a:r>
              <a:rPr lang="en-US" sz="2000" dirty="0"/>
              <a:t> Passwords (</a:t>
            </a:r>
            <a:r>
              <a:rPr lang="en-US" sz="2000" dirty="0" err="1"/>
              <a:t>bcrypt</a:t>
            </a:r>
            <a:r>
              <a:rPr lang="en-US" sz="2000" dirty="0"/>
              <a:t>/argon2), tokens (JWT), OAuth2/</a:t>
            </a:r>
            <a:r>
              <a:rPr lang="en-US" sz="2000" dirty="0" err="1"/>
              <a:t>OpenID</a:t>
            </a:r>
            <a:r>
              <a:rPr lang="en-US" sz="2000" dirty="0"/>
              <a:t> Connect, SAML.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Session management:</a:t>
            </a:r>
            <a:r>
              <a:rPr lang="en-US" sz="2000" dirty="0"/>
              <a:t> Secure cookies, refresh tokens, revocation lists.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Authorization:</a:t>
            </a:r>
            <a:r>
              <a:rPr lang="en-US" sz="2000" dirty="0"/>
              <a:t> RBAC, ABAC; OPA or </a:t>
            </a:r>
            <a:r>
              <a:rPr lang="en-US" sz="2000" dirty="0" err="1"/>
              <a:t>Casbin</a:t>
            </a:r>
            <a:r>
              <a:rPr lang="en-US" sz="2000" dirty="0"/>
              <a:t> for dynamic policy enforcement.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3) App-layer Angle: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All </a:t>
            </a:r>
            <a:r>
              <a:rPr lang="en-US" sz="2000" dirty="0" err="1"/>
              <a:t>auth</a:t>
            </a:r>
            <a:r>
              <a:rPr lang="en-US" sz="2000" dirty="0"/>
              <a:t> decisions </a:t>
            </a:r>
            <a:r>
              <a:rPr lang="en-US" sz="2000" b="1" dirty="0"/>
              <a:t>happen inside the application</a:t>
            </a:r>
            <a:r>
              <a:rPr lang="en-US" sz="2000" dirty="0"/>
              <a:t>, not just at the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Prevents attackers from </a:t>
            </a:r>
            <a:r>
              <a:rPr lang="en-US" sz="2000" b="1" dirty="0"/>
              <a:t>privilege escalation or unauthorized endpoint access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Applies to API calls, </a:t>
            </a:r>
            <a:r>
              <a:rPr lang="en-US" sz="2000" dirty="0" err="1"/>
              <a:t>microservices</a:t>
            </a:r>
            <a:r>
              <a:rPr lang="en-US" sz="2000" dirty="0"/>
              <a:t>, and multi-tenant apps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02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Demo: Understanding JSON Web Tokens (JWT)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444" y="800011"/>
            <a:ext cx="117391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JWT = </a:t>
            </a:r>
            <a:r>
              <a:rPr kumimoji="0" lang="el-GR" altLang="el-G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JSON Web Token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 open standard (RFC 7519) for securely transmitting information between parties.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for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authentication and authorization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Self-contained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carries all necessary user info (claims).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Digitally signed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prevents tampering.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54755"/>
              </p:ext>
            </p:extLst>
          </p:nvPr>
        </p:nvGraphicFramePr>
        <p:xfrm>
          <a:off x="228827" y="2286000"/>
          <a:ext cx="1173672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454">
                  <a:extLst>
                    <a:ext uri="{9D8B030D-6E8A-4147-A177-3AD203B41FA5}">
                      <a16:colId xmlns:a16="http://schemas.microsoft.com/office/drawing/2014/main" val="1410096981"/>
                    </a:ext>
                  </a:extLst>
                </a:gridCol>
              </a:tblGrid>
              <a:tr h="326411">
                <a:tc>
                  <a:txBody>
                    <a:bodyPr/>
                    <a:lstStyle/>
                    <a:p>
                      <a:r>
                        <a:rPr lang="en-US" sz="1600" dirty="0"/>
                        <a:t>Part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Name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Description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84">
                <a:tc>
                  <a:txBody>
                    <a:bodyPr/>
                    <a:lstStyle/>
                    <a:p>
                      <a:r>
                        <a:rPr lang="en-US" sz="1600"/>
                        <a:t>Header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Algorithm + Token type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e.g., { "</a:t>
                      </a:r>
                      <a:r>
                        <a:rPr lang="en-US" sz="1600" dirty="0" err="1"/>
                        <a:t>alg</a:t>
                      </a:r>
                      <a:r>
                        <a:rPr lang="en-US" sz="1600" dirty="0"/>
                        <a:t>": "HS256", "</a:t>
                      </a:r>
                      <a:r>
                        <a:rPr lang="en-US" sz="1600" dirty="0" err="1"/>
                        <a:t>typ</a:t>
                      </a:r>
                      <a:r>
                        <a:rPr lang="en-US" sz="1600" dirty="0"/>
                        <a:t>": "JWT" }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89707"/>
                  </a:ext>
                </a:extLst>
              </a:tr>
              <a:tr h="121384">
                <a:tc>
                  <a:txBody>
                    <a:bodyPr/>
                    <a:lstStyle/>
                    <a:p>
                      <a:r>
                        <a:rPr lang="en-US" sz="1600"/>
                        <a:t>Payload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Claims (user info)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e.g., { "sub": "123", "name": "Alice", "role": "admin" }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23565"/>
                  </a:ext>
                </a:extLst>
              </a:tr>
              <a:tr h="197168">
                <a:tc>
                  <a:txBody>
                    <a:bodyPr/>
                    <a:lstStyle/>
                    <a:p>
                      <a:r>
                        <a:rPr lang="en-US" sz="1600"/>
                        <a:t>Signature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Verifies integrity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HMACSHA256(base64UrlEncode(header) + "." + base64UrlEncode(payload), secret)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733831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444" y="3852328"/>
            <a:ext cx="642355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logs in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username/password.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 generates JWT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signs it and sends it to the client.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 stores token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(usually in localStorage or cookie).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each request, client adds:</a:t>
            </a:r>
            <a:endParaRPr kumimoji="0" lang="el-GR" altLang="el-G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Authorization: Bearer &lt;JWT&gt;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 verifies signature</a:t>
            </a:r>
            <a:endParaRPr lang="en-US" alt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valid, grants access.</a:t>
            </a:r>
          </a:p>
        </p:txBody>
      </p:sp>
    </p:spTree>
    <p:extLst>
      <p:ext uri="{BB962C8B-B14F-4D97-AF65-F5344CB8AC3E}">
        <p14:creationId xmlns:p14="http://schemas.microsoft.com/office/powerpoint/2010/main" val="12586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Non-Repudiation &amp; Logging at the Application Layer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08971" y="1262218"/>
            <a:ext cx="10911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1) Description: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</a:t>
            </a:r>
            <a:r>
              <a:rPr lang="en-US" sz="2000" b="1" dirty="0"/>
              <a:t>actions can be traced and verified</a:t>
            </a:r>
            <a:r>
              <a:rPr lang="en-US" sz="2000" dirty="0"/>
              <a:t>; prevent users from denying 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sensitive transactions, configuration changes, and critical operations.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Enables forensic investigation and accountability.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2) Mechanisms and Tools: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Digital signatures for transactions:</a:t>
            </a:r>
            <a:r>
              <a:rPr lang="en-US" sz="2000" dirty="0"/>
              <a:t> RSA/ECDSA to sign critical 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Immutable logging / audit trails:</a:t>
            </a:r>
            <a:r>
              <a:rPr lang="en-US" sz="2000" dirty="0"/>
              <a:t> Append-only logs, WORM storage; ELK stack, </a:t>
            </a:r>
            <a:r>
              <a:rPr lang="en-US" sz="2000" dirty="0" err="1"/>
              <a:t>Graylog</a:t>
            </a:r>
            <a:r>
              <a:rPr lang="en-US" sz="2000" dirty="0"/>
              <a:t>, </a:t>
            </a:r>
            <a:r>
              <a:rPr lang="en-US" sz="2000" dirty="0" err="1"/>
              <a:t>Splunk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Structured logging:</a:t>
            </a:r>
            <a:r>
              <a:rPr lang="en-US" sz="2000" dirty="0"/>
              <a:t> JSON logs with user/action/timestamp for tamper detection.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3) App-layer Angle: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Non-repudiation relies on </a:t>
            </a:r>
            <a:r>
              <a:rPr lang="en-US" sz="2000" b="1" dirty="0"/>
              <a:t>application-controlled signing and logging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Supports </a:t>
            </a:r>
            <a:r>
              <a:rPr lang="en-US" sz="2000" b="1" dirty="0"/>
              <a:t>auditing and compliance</a:t>
            </a:r>
            <a:r>
              <a:rPr lang="en-US" sz="2000" dirty="0"/>
              <a:t> directly within the app.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Detects tampering or abuse of app functions at the application layer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7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Demo</a:t>
            </a:r>
            <a:r>
              <a:rPr lang="en-US" sz="2800" b="1" dirty="0" smtClean="0"/>
              <a:t>: Tamper </a:t>
            </a:r>
            <a:r>
              <a:rPr lang="en-US" sz="2800" b="1" dirty="0"/>
              <a:t>Detection &amp; Logging Demo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9075" y="1016764"/>
            <a:ext cx="1034770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a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sensitive/private file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continuously for changes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 and store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SHA-256 hash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file as reference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 any modification (external tampering), automatically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 an event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an append-only audit file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 log entry includes: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Timestamp of detection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 type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Expected hash vs observed hash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Motivation: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ensures application-layer detection of unauthorized changes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Demonstrates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accountability and integrity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sensitive data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Fully automatic — no user interaction required; all tampering is recorded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7" y="4491037"/>
            <a:ext cx="58197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Web Application </a:t>
            </a:r>
            <a:r>
              <a:rPr lang="en-US" sz="2800" b="1" dirty="0" smtClean="0"/>
              <a:t>Security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26805" r="8672" b="9999"/>
          <a:stretch/>
        </p:blipFill>
        <p:spPr>
          <a:xfrm>
            <a:off x="8001000" y="1439917"/>
            <a:ext cx="3674995" cy="3419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549" y="820792"/>
            <a:ext cx="67913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Complex client-server interactions </a:t>
            </a:r>
            <a:r>
              <a:rPr lang="en-US" sz="1600" dirty="0"/>
              <a:t>increase the attack surface, including JavaScript, forms, and APIs.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Misconfigured headers or cookies </a:t>
            </a:r>
            <a:r>
              <a:rPr lang="en-US" sz="1600" dirty="0"/>
              <a:t>enable attacks such as cross-site scripting, </a:t>
            </a:r>
            <a:r>
              <a:rPr lang="en-US" sz="1600" dirty="0" smtClean="0"/>
              <a:t>clickjacking </a:t>
            </a:r>
            <a:r>
              <a:rPr lang="en-US" sz="1600" dirty="0"/>
              <a:t>and session hijacking.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Browser enforcement </a:t>
            </a:r>
            <a:r>
              <a:rPr lang="en-US" sz="1600" dirty="0"/>
              <a:t>depends on correct application configuration and adherence to security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Core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Browser policies </a:t>
            </a:r>
            <a:endParaRPr lang="en-US" sz="16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Same-Origin </a:t>
            </a:r>
            <a:r>
              <a:rPr lang="en-US" sz="1600" dirty="0"/>
              <a:t>Policy, Cross-Origin Resource </a:t>
            </a:r>
            <a:r>
              <a:rPr lang="en-US" sz="1600" dirty="0" smtClean="0"/>
              <a:t>Sharing </a:t>
            </a:r>
            <a:r>
              <a:rPr lang="en-US" sz="1600" dirty="0"/>
              <a:t>and Content Security Policy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Control </a:t>
            </a:r>
            <a:r>
              <a:rPr lang="en-US" sz="1600" dirty="0"/>
              <a:t>which scripts and data can execute.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Secure cookies </a:t>
            </a:r>
            <a:endParaRPr lang="en-US" sz="16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HttpOnly</a:t>
            </a:r>
            <a:r>
              <a:rPr lang="en-US" sz="1600" dirty="0"/>
              <a:t>, </a:t>
            </a:r>
            <a:r>
              <a:rPr lang="en-US" sz="1600" dirty="0" smtClean="0"/>
              <a:t>Secure </a:t>
            </a:r>
            <a:r>
              <a:rPr lang="en-US" sz="1600" dirty="0"/>
              <a:t>and </a:t>
            </a:r>
            <a:r>
              <a:rPr lang="en-US" sz="1600" dirty="0" err="1"/>
              <a:t>SameSite</a:t>
            </a:r>
            <a:r>
              <a:rPr lang="en-US" sz="1600" dirty="0"/>
              <a:t> flags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protect </a:t>
            </a:r>
            <a:r>
              <a:rPr lang="en-US" sz="1600" dirty="0"/>
              <a:t>session data from unauthorized access.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HTTP headers </a:t>
            </a:r>
            <a:endParaRPr lang="en-US" sz="16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Content </a:t>
            </a:r>
            <a:r>
              <a:rPr lang="en-US" sz="1600" dirty="0"/>
              <a:t>Security Policy, HSTS, X-Frame-Options, and X-Content-Type-Options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prevent </a:t>
            </a:r>
            <a:r>
              <a:rPr lang="en-US" sz="1600" dirty="0"/>
              <a:t>injection attacks, clickjacking, and MIME-type sniffing.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Server configuration practices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disabling </a:t>
            </a:r>
            <a:r>
              <a:rPr lang="en-US" sz="1600" dirty="0"/>
              <a:t>unnecessary HTTP methods and securing </a:t>
            </a:r>
            <a:r>
              <a:rPr lang="en-US" sz="1600" dirty="0" smtClean="0"/>
              <a:t>endpoints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 </a:t>
            </a:r>
            <a:r>
              <a:rPr lang="en-US" sz="1600" dirty="0"/>
              <a:t>the exploitable surface.</a:t>
            </a:r>
          </a:p>
        </p:txBody>
      </p:sp>
    </p:spTree>
    <p:extLst>
      <p:ext uri="{BB962C8B-B14F-4D97-AF65-F5344CB8AC3E}">
        <p14:creationId xmlns:p14="http://schemas.microsoft.com/office/powerpoint/2010/main" val="24006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API &amp; </a:t>
            </a:r>
            <a:r>
              <a:rPr lang="en-US" sz="2800" b="1" dirty="0" err="1"/>
              <a:t>Microservice</a:t>
            </a:r>
            <a:r>
              <a:rPr lang="en-US" sz="2800" b="1" dirty="0"/>
              <a:t> Security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r="16094"/>
          <a:stretch/>
        </p:blipFill>
        <p:spPr>
          <a:xfrm>
            <a:off x="7810500" y="1869074"/>
            <a:ext cx="4029710" cy="207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3824" y="683121"/>
            <a:ext cx="75342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APIs are exposed </a:t>
            </a:r>
            <a:r>
              <a:rPr lang="en-US" sz="1600" dirty="0"/>
              <a:t>both externally and internally, creating multiple attack surfaces.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Weak authentication</a:t>
            </a:r>
            <a:r>
              <a:rPr lang="en-US" sz="1600" dirty="0"/>
              <a:t>, </a:t>
            </a:r>
            <a:r>
              <a:rPr lang="en-US" sz="1600" b="1" dirty="0"/>
              <a:t>broken authorization</a:t>
            </a:r>
            <a:r>
              <a:rPr lang="en-US" sz="1600" dirty="0"/>
              <a:t>, </a:t>
            </a:r>
            <a:r>
              <a:rPr lang="en-US" sz="1600" b="1" dirty="0" smtClean="0"/>
              <a:t>improper </a:t>
            </a:r>
            <a:r>
              <a:rPr lang="en-US" sz="1600" b="1" dirty="0"/>
              <a:t>input </a:t>
            </a:r>
            <a:r>
              <a:rPr lang="en-US" sz="1600" dirty="0" smtClean="0"/>
              <a:t>can </a:t>
            </a:r>
            <a:r>
              <a:rPr lang="en-US" sz="1600" dirty="0"/>
              <a:t>lead to data leaks and logic abuse.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Microservices</a:t>
            </a:r>
            <a:r>
              <a:rPr lang="en-US" sz="1600" dirty="0"/>
              <a:t> introduce </a:t>
            </a:r>
            <a:r>
              <a:rPr lang="en-US" sz="1600" b="1" dirty="0"/>
              <a:t>complex trust boundaries </a:t>
            </a:r>
            <a:r>
              <a:rPr lang="en-US" sz="1600" dirty="0"/>
              <a:t>and </a:t>
            </a:r>
            <a:r>
              <a:rPr lang="en-US" sz="1600" b="1" dirty="0"/>
              <a:t>service-to-service</a:t>
            </a:r>
            <a:r>
              <a:rPr lang="en-US" sz="1600" dirty="0"/>
              <a:t> communication risks.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Rate limiting, input validation, </a:t>
            </a:r>
            <a:r>
              <a:rPr lang="en-US" sz="1600" b="1" dirty="0" smtClean="0"/>
              <a:t>logging </a:t>
            </a:r>
            <a:r>
              <a:rPr lang="en-US" sz="1600" b="1" dirty="0"/>
              <a:t>are often neglected</a:t>
            </a:r>
            <a:r>
              <a:rPr lang="en-US" sz="1600" dirty="0"/>
              <a:t>, increasing vulnerability to abuse and denial-of-service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Core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Authentication and Authorization</a:t>
            </a:r>
            <a:r>
              <a:rPr lang="en-US" sz="1600" dirty="0"/>
              <a:t>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OAuth </a:t>
            </a:r>
            <a:r>
              <a:rPr lang="en-US" sz="1600" dirty="0"/>
              <a:t>2.0, JWT, API </a:t>
            </a:r>
            <a:r>
              <a:rPr lang="en-US" sz="1600" dirty="0" smtClean="0"/>
              <a:t>Keys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ensures </a:t>
            </a:r>
            <a:r>
              <a:rPr lang="en-US" sz="1600" dirty="0"/>
              <a:t>only authorized clients and users can access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Input Validation</a:t>
            </a:r>
            <a:r>
              <a:rPr lang="en-US" sz="1600" dirty="0"/>
              <a:t>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JSON </a:t>
            </a:r>
            <a:r>
              <a:rPr lang="en-US" sz="1600" dirty="0"/>
              <a:t>Schema or </a:t>
            </a:r>
            <a:r>
              <a:rPr lang="en-US" sz="1600" dirty="0" err="1"/>
              <a:t>GraphQL</a:t>
            </a:r>
            <a:r>
              <a:rPr lang="en-US" sz="1600" dirty="0"/>
              <a:t> validation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enforces </a:t>
            </a:r>
            <a:r>
              <a:rPr lang="en-US" sz="1600" dirty="0"/>
              <a:t>correct data formats and prevents injection or malformed requests.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API Gateways</a:t>
            </a:r>
            <a:r>
              <a:rPr lang="en-US" sz="1600" dirty="0"/>
              <a:t>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NGINX</a:t>
            </a:r>
            <a:r>
              <a:rPr lang="en-US" sz="1600" dirty="0"/>
              <a:t>, Kong, or AWS API Gateway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centralize </a:t>
            </a:r>
            <a:r>
              <a:rPr lang="en-US" sz="1600" dirty="0"/>
              <a:t>enforcement of authentication, rate limiting, and logging to reduce inconsistent security controls across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Microservice</a:t>
            </a:r>
            <a:r>
              <a:rPr lang="en-US" sz="1600" b="1" dirty="0"/>
              <a:t> Security</a:t>
            </a:r>
            <a:r>
              <a:rPr lang="en-US" sz="1600" dirty="0"/>
              <a:t>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mutual </a:t>
            </a:r>
            <a:r>
              <a:rPr lang="en-US" sz="1600" dirty="0"/>
              <a:t>TLS, signed requests, </a:t>
            </a:r>
            <a:r>
              <a:rPr lang="en-US" sz="1600" dirty="0" smtClean="0"/>
              <a:t>short-lived </a:t>
            </a:r>
            <a:r>
              <a:rPr lang="en-US" sz="1600" dirty="0"/>
              <a:t>tokens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strengthens </a:t>
            </a:r>
            <a:r>
              <a:rPr lang="en-US" sz="1600" dirty="0"/>
              <a:t>trust between services and reduces the risk of compromise.</a:t>
            </a:r>
          </a:p>
        </p:txBody>
      </p:sp>
    </p:spTree>
    <p:extLst>
      <p:ext uri="{BB962C8B-B14F-4D97-AF65-F5344CB8AC3E}">
        <p14:creationId xmlns:p14="http://schemas.microsoft.com/office/powerpoint/2010/main" val="36776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Email </a:t>
            </a:r>
            <a:r>
              <a:rPr lang="en-US" sz="2800" b="1" dirty="0"/>
              <a:t>&amp; </a:t>
            </a:r>
            <a:r>
              <a:rPr lang="en-US" sz="2800" b="1" dirty="0" smtClean="0"/>
              <a:t>Messaging Security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2" y="1557340"/>
            <a:ext cx="1865376" cy="1865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929726"/>
            <a:ext cx="7305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 email protocols (SMTP, IMAP, POP) </a:t>
            </a:r>
            <a:r>
              <a:rPr lang="en-US" sz="2000" b="1" dirty="0"/>
              <a:t>do not provide encryption by default</a:t>
            </a:r>
            <a:r>
              <a:rPr lang="en-US" sz="2000" dirty="0"/>
              <a:t>, leaving messages exposed in transit.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Emails are vulnerable to </a:t>
            </a:r>
            <a:r>
              <a:rPr lang="en-US" sz="2000" b="1" dirty="0"/>
              <a:t>phishing, </a:t>
            </a:r>
            <a:r>
              <a:rPr lang="en-US" sz="2000" b="1" dirty="0" smtClean="0"/>
              <a:t>spoofing </a:t>
            </a:r>
            <a:r>
              <a:rPr lang="en-US" sz="2000" b="1" dirty="0"/>
              <a:t>and tampering</a:t>
            </a:r>
            <a:r>
              <a:rPr lang="en-US" sz="2000" dirty="0"/>
              <a:t>, threatening confidentiality and integrity.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Applications must enforce </a:t>
            </a:r>
            <a:r>
              <a:rPr lang="en-US" sz="2000" b="1" dirty="0"/>
              <a:t>confidentiality, integrity, and sender verification</a:t>
            </a:r>
            <a:r>
              <a:rPr lang="en-US" sz="2000" dirty="0"/>
              <a:t> to protect users and sensitive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Core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Message Security</a:t>
            </a:r>
            <a:r>
              <a:rPr lang="en-US" sz="2000" dirty="0"/>
              <a:t>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Encryption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Centralized - S/MIME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Districuted</a:t>
            </a:r>
            <a:r>
              <a:rPr lang="en-US" sz="2000" dirty="0" smtClean="0"/>
              <a:t> - </a:t>
            </a:r>
            <a:r>
              <a:rPr lang="en-US" sz="2000" dirty="0"/>
              <a:t>PGP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ensures </a:t>
            </a:r>
            <a:r>
              <a:rPr lang="en-US" sz="2000" dirty="0"/>
              <a:t>emails are encrypted and digitally </a:t>
            </a:r>
            <a:r>
              <a:rPr lang="en-US" sz="2000" dirty="0" smtClean="0"/>
              <a:t>signed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protecting </a:t>
            </a:r>
            <a:r>
              <a:rPr lang="en-US" sz="2000" dirty="0"/>
              <a:t>against interception and tampering.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Sender Validation</a:t>
            </a:r>
            <a:r>
              <a:rPr lang="en-US" sz="2000" dirty="0"/>
              <a:t>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SPF (sender IP), DKIM (digital sign), </a:t>
            </a:r>
            <a:r>
              <a:rPr lang="en-US" sz="2000" dirty="0"/>
              <a:t>and DMARC </a:t>
            </a:r>
            <a:r>
              <a:rPr lang="en-US" sz="2000" dirty="0" smtClean="0"/>
              <a:t>(policies)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reduces </a:t>
            </a:r>
            <a:r>
              <a:rPr lang="en-US" sz="2000" dirty="0"/>
              <a:t>the risk of email spoofing and phishing </a:t>
            </a:r>
            <a:r>
              <a:rPr lang="en-US" sz="2000" dirty="0" smtClean="0"/>
              <a:t>attacks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verifying </a:t>
            </a:r>
            <a:r>
              <a:rPr lang="en-US" sz="2000" dirty="0"/>
              <a:t>the source of messages.</a:t>
            </a:r>
          </a:p>
        </p:txBody>
      </p:sp>
    </p:spTree>
    <p:extLst>
      <p:ext uri="{BB962C8B-B14F-4D97-AF65-F5344CB8AC3E}">
        <p14:creationId xmlns:p14="http://schemas.microsoft.com/office/powerpoint/2010/main" val="7786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Dilemma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7625" y="1845112"/>
            <a:ext cx="11458575" cy="2246769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Encryption </a:t>
            </a:r>
            <a:r>
              <a:rPr lang="en-US" sz="2800" b="1" dirty="0"/>
              <a:t>is strong at rest or in transit, but doesn’t prevent misconfigured access, logic bugs, or insider abuse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Monitoring detects </a:t>
            </a:r>
            <a:r>
              <a:rPr lang="en-US" sz="2800" b="1" dirty="0"/>
              <a:t>leaks, but data is already </a:t>
            </a:r>
            <a:r>
              <a:rPr lang="en-US" sz="2800" b="1" dirty="0" smtClean="0"/>
              <a:t>exposed </a:t>
            </a:r>
            <a:r>
              <a:rPr lang="en-US" sz="2800" b="1" dirty="0"/>
              <a:t>and mitigation may be too late.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92766" y="5035034"/>
            <a:ext cx="8544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Access Control → Encryption → Monitoring → Response</a:t>
            </a:r>
            <a:endParaRPr lang="el-GR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Exercise – Find the weak points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055" y="1294797"/>
            <a:ext cx="5200520" cy="5375766"/>
          </a:xfrm>
          <a:prstGeom prst="rect">
            <a:avLst/>
          </a:prstGeom>
          <a:solidFill>
            <a:srgbClr val="ECF1F9"/>
          </a:solidFill>
          <a:ln>
            <a:noFill/>
          </a:ln>
          <a:effectLst/>
        </p:spPr>
        <p:txBody>
          <a:bodyPr vert="horz" wrap="square" lIns="0" tIns="101568" rIns="0" bIns="101568" numCol="1" anchor="ctr" anchorCtr="0" compatLnSpc="1">
            <a:prstTxWarp prst="textNoShape">
              <a:avLst/>
            </a:prstTxWarp>
            <a:spAutoFit/>
          </a:bodyPr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Frontend Features: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Login Page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Simple form with username and password fields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Public Feed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Shows all posts from all users in chronological order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Create Post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Text area where users can type and submit new posts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Profile Page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Shows user's own posts and has a "Change Password" form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Backend API Endpoints: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POST /api/login 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Validates credentials and returns an access token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GET /api/posts</a:t>
            </a:r>
            <a:endParaRPr lang="en-US" altLang="el-GR" sz="1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Fetches the global post feed for display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POST /api/posts</a:t>
            </a:r>
            <a:endParaRPr lang="en-US" altLang="el-GR" sz="1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Accepts new post content from authenticated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POST /api/update-profile</a:t>
            </a:r>
            <a:endParaRPr lang="en-US" altLang="el-GR" sz="1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Handles profile updates including password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cs typeface="Arial" panose="020B0604020202020204" pitchFamily="34" charset="0"/>
              </a:rPr>
              <a:t>GET /api/user-posts</a:t>
            </a:r>
            <a:endParaRPr lang="en-US" altLang="el-GR" sz="1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cs typeface="Arial" panose="020B0604020202020204" pitchFamily="34" charset="0"/>
              </a:rPr>
              <a:t>Retrieves posts based on user identifier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937" y="720266"/>
            <a:ext cx="11668125" cy="400110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F1115"/>
                </a:solidFill>
                <a:cs typeface="Arial" panose="020B0604020202020204" pitchFamily="34" charset="0"/>
              </a:rPr>
              <a:t>QuickBook</a:t>
            </a:r>
            <a:r>
              <a:rPr lang="el-GR" altLang="el-GR" sz="2000" dirty="0">
                <a:solidFill>
                  <a:srgbClr val="0F1115"/>
                </a:solidFill>
                <a:cs typeface="Arial" panose="020B0604020202020204" pitchFamily="34" charset="0"/>
              </a:rPr>
              <a:t> is a basic social media application built with a React frontend and Node.js/Express backend</a:t>
            </a:r>
            <a:endParaRPr lang="el-GR" altLang="el-GR" sz="2000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8318" y="1317421"/>
            <a:ext cx="6096000" cy="4278094"/>
          </a:xfrm>
          <a:prstGeom prst="rect">
            <a:avLst/>
          </a:prstGeom>
          <a:solidFill>
            <a:srgbClr val="ECF1F9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F1115"/>
                </a:solidFill>
                <a:latin typeface="quote-cjk-patch"/>
              </a:rPr>
              <a:t>Technical Specifications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F1115"/>
                </a:solidFill>
                <a:latin typeface="quote-cjk-patch"/>
              </a:rPr>
              <a:t>Authentication </a:t>
            </a:r>
            <a:r>
              <a:rPr lang="en-US" sz="1600" b="1" dirty="0">
                <a:solidFill>
                  <a:srgbClr val="0F1115"/>
                </a:solidFill>
                <a:latin typeface="quote-cjk-patch"/>
              </a:rPr>
              <a:t>&amp; Sessions</a:t>
            </a:r>
            <a:endParaRPr lang="en-US" sz="1600" dirty="0">
              <a:solidFill>
                <a:srgbClr val="0F1115"/>
              </a:solidFill>
              <a:latin typeface="quote-cjk-patch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Credentials validated against </a:t>
            </a:r>
            <a:r>
              <a:rPr lang="en-US" sz="1600" dirty="0" smtClean="0">
                <a:solidFill>
                  <a:srgbClr val="0F1115"/>
                </a:solidFill>
                <a:latin typeface="quote-cjk-patch"/>
              </a:rPr>
              <a:t>DB </a:t>
            </a:r>
            <a:r>
              <a:rPr lang="en-US" sz="1600" dirty="0">
                <a:solidFill>
                  <a:srgbClr val="0F1115"/>
                </a:solidFill>
                <a:latin typeface="quote-cjk-patch"/>
              </a:rPr>
              <a:t>storage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Session token issued upon login, stored client-side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Single authentication required for duration of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F1115"/>
                </a:solidFill>
                <a:latin typeface="quote-cjk-patch"/>
              </a:rPr>
              <a:t>Data Handling &amp; API</a:t>
            </a:r>
            <a:endParaRPr lang="en-US" sz="1600" dirty="0">
              <a:solidFill>
                <a:srgbClr val="0F1115"/>
              </a:solidFill>
              <a:latin typeface="quote-cjk-patch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Direct database query construction from user input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Complete error messaging for API troubleshooting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HTTP transport for all client-server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F1115"/>
                </a:solidFill>
                <a:latin typeface="quote-cjk-patch"/>
              </a:rPr>
              <a:t>Access &amp; Content Management</a:t>
            </a:r>
            <a:endParaRPr lang="en-US" sz="1600" dirty="0">
              <a:solidFill>
                <a:srgbClr val="0F1115"/>
              </a:solidFill>
              <a:latin typeface="quote-cjk-patch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User-generated content rendered as provided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Client-side token governs data accessibility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Profile modifications via simple API call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F1115"/>
                </a:solidFill>
                <a:latin typeface="quote-cjk-patch"/>
              </a:rPr>
              <a:t>System Management</a:t>
            </a:r>
            <a:endParaRPr lang="en-US" sz="1600" dirty="0">
              <a:solidFill>
                <a:srgbClr val="0F1115"/>
              </a:solidFill>
              <a:latin typeface="quote-cjk-patch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No request throttling implemented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Stateless session persistence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1115"/>
                </a:solidFill>
                <a:latin typeface="quote-cjk-patch"/>
              </a:rPr>
              <a:t>Immediate content publication to global feed</a:t>
            </a:r>
            <a:endParaRPr lang="en-US" sz="16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98318" y="6060871"/>
            <a:ext cx="6096000" cy="461665"/>
          </a:xfrm>
          <a:prstGeom prst="rect">
            <a:avLst/>
          </a:prstGeom>
          <a:solidFill>
            <a:srgbClr val="ECF1F9"/>
          </a:solidFill>
        </p:spPr>
        <p:txBody>
          <a:bodyPr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FF0000"/>
                </a:solidFill>
                <a:effectLst/>
                <a:latin typeface="quote-cjk-patch"/>
              </a:rPr>
              <a:t>How many weak spots can you identify?</a:t>
            </a:r>
            <a:endParaRPr lang="en-US" sz="2400" b="1" i="0" dirty="0">
              <a:solidFill>
                <a:srgbClr val="FF0000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19283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Exercise – Find the weak points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728336"/>
            <a:ext cx="58769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1)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Plain Text Password Storage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User passwords stored in plain text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in the </a:t>
            </a:r>
            <a:r>
              <a:rPr lang="en-US" sz="1400" dirty="0" smtClean="0">
                <a:solidFill>
                  <a:srgbClr val="0F1115"/>
                </a:solidFill>
                <a:latin typeface="quote-cjk-patch"/>
              </a:rPr>
              <a:t>DB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Confidentiality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Hash passwords using </a:t>
            </a:r>
            <a:r>
              <a:rPr lang="en-US" sz="1400" dirty="0" err="1">
                <a:solidFill>
                  <a:srgbClr val="0F1115"/>
                </a:solidFill>
                <a:latin typeface="quote-cjk-patch"/>
              </a:rPr>
              <a:t>bcrypt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with salt before storage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2)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Missing Transport Encryption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All API communications use 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HTTP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US" sz="1400" dirty="0" smtClean="0">
                <a:solidFill>
                  <a:srgbClr val="0F1115"/>
                </a:solidFill>
                <a:latin typeface="quote-cjk-patch"/>
              </a:rPr>
              <a:t>not HTTPS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Confidentiality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Enforce TLS/HTTPS for all client-server communications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3)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SQL Injection Vulnerability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dirty="0" smtClean="0">
                <a:solidFill>
                  <a:srgbClr val="0F1115"/>
                </a:solidFill>
                <a:latin typeface="quote-cjk-patch"/>
              </a:rPr>
              <a:t>DB queries-&gt; </a:t>
            </a:r>
            <a:r>
              <a:rPr lang="en-US" sz="1400" b="1" dirty="0" smtClean="0">
                <a:solidFill>
                  <a:srgbClr val="FF0000"/>
                </a:solidFill>
                <a:latin typeface="quote-cjk-patch"/>
              </a:rPr>
              <a:t>concatenating 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user input directly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into SQL strings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Integrity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Use parameterized queries/prepared statements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4)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Cross-Site Scripting (XSS)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User 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posts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rendered directly into HTML without 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sanitization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Integrity &amp; Confidentiality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Implement output encoding and content sanitization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5)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Broken Access Control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Password change function doesn't 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verify current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Require current password verification for sensitive </a:t>
            </a:r>
            <a:r>
              <a:rPr lang="en-US" sz="1400" dirty="0" smtClean="0">
                <a:solidFill>
                  <a:srgbClr val="0F1115"/>
                </a:solidFill>
                <a:latin typeface="quote-cjk-patch"/>
              </a:rPr>
              <a:t>changes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0" y="732772"/>
            <a:ext cx="57245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F1115"/>
                </a:solidFill>
                <a:latin typeface="quote-cjk-patch"/>
              </a:rPr>
              <a:t>6</a:t>
            </a: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Insecure Direct Object Reference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Client can access any user's data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by modifying URL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Authorization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Implement proper authorization checks on all data access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7)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No Rate Limiting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Unlimited login attempts allowed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without throttling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Implement rate limiting on authentication endpoints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8)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Insecure Session Storage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Session tokens stored in </a:t>
            </a:r>
            <a:r>
              <a:rPr lang="en-US" sz="1400" b="1" dirty="0" err="1">
                <a:solidFill>
                  <a:srgbClr val="FF0000"/>
                </a:solidFill>
                <a:latin typeface="quote-cjk-patch"/>
              </a:rPr>
              <a:t>localStorage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vulnerable to XSS theft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Confidentiality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Use </a:t>
            </a:r>
            <a:r>
              <a:rPr lang="en-US" sz="1400" dirty="0" err="1">
                <a:solidFill>
                  <a:srgbClr val="0F1115"/>
                </a:solidFill>
                <a:latin typeface="quote-cjk-patch"/>
              </a:rPr>
              <a:t>HttpOnly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cookies for session storage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9)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Information Disclosure in Errors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Full stack traces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and SQL queries exposed in error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Confidentiality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Implement generic error messages for users</a:t>
            </a:r>
          </a:p>
          <a:p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10) </a:t>
            </a:r>
            <a:r>
              <a:rPr lang="en-US" sz="1400" b="1" dirty="0">
                <a:solidFill>
                  <a:schemeClr val="accent5"/>
                </a:solidFill>
                <a:latin typeface="quote-cjk-patch"/>
              </a:rPr>
              <a:t>Weak Session Management</a:t>
            </a:r>
            <a:endParaRPr lang="en-US" sz="1400" dirty="0">
              <a:solidFill>
                <a:schemeClr val="accent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Description: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quote-cjk-patch"/>
              </a:rPr>
              <a:t>Sessions never expire and tokens don't rotate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Category: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Mitigation: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 Implement session timeouts and token rotation</a:t>
            </a:r>
            <a:endParaRPr lang="en-US" sz="14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299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/>
              <a:t>References</a:t>
            </a:r>
            <a:endParaRPr lang="el-GR" sz="2800" b="1"/>
          </a:p>
        </p:txBody>
      </p:sp>
      <p:sp>
        <p:nvSpPr>
          <p:cNvPr id="11" name="Rectangle 10"/>
          <p:cNvSpPr/>
          <p:nvPr/>
        </p:nvSpPr>
        <p:spPr bwMode="auto">
          <a:xfrm>
            <a:off x="286326" y="641612"/>
            <a:ext cx="1172396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US" i="1" dirty="0" err="1"/>
              <a:t>Cevallos</a:t>
            </a:r>
            <a:r>
              <a:rPr lang="en-US" i="1" dirty="0"/>
              <a:t>-Salas, David, José Estrada-Jiménez, and Danny S. </a:t>
            </a:r>
            <a:r>
              <a:rPr lang="en-US" i="1" dirty="0" err="1"/>
              <a:t>Guamán</a:t>
            </a:r>
            <a:r>
              <a:rPr lang="en-US" i="1" dirty="0"/>
              <a:t>. "</a:t>
            </a:r>
            <a:r>
              <a:rPr lang="en-US" b="1" i="1" dirty="0"/>
              <a:t>Application layer security for Internet communications</a:t>
            </a:r>
            <a:r>
              <a:rPr lang="en-US" i="1" dirty="0"/>
              <a:t>: A comprehensive review, challenges, and future trends." Computers and Electrical Engineering 119 (2024): 109498</a:t>
            </a:r>
            <a:r>
              <a:rPr lang="en-US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/>
              <a:t>Patel, </a:t>
            </a:r>
            <a:r>
              <a:rPr lang="en-US" i="1" dirty="0" err="1"/>
              <a:t>Ripal</a:t>
            </a:r>
            <a:r>
              <a:rPr lang="en-US" i="1" dirty="0"/>
              <a:t> Kumar. "</a:t>
            </a:r>
            <a:r>
              <a:rPr lang="en-US" b="1" i="1" dirty="0"/>
              <a:t>Application layer security </a:t>
            </a:r>
            <a:r>
              <a:rPr lang="en-US" i="1" dirty="0"/>
              <a:t>for cloud." Educational Administration: Theory And Practice, 30 (6), 1193-1198 </a:t>
            </a:r>
            <a:r>
              <a:rPr lang="en-US" i="1" dirty="0" err="1"/>
              <a:t>Doi</a:t>
            </a:r>
            <a:r>
              <a:rPr lang="en-US" i="1" dirty="0"/>
              <a:t> 10 (2024</a:t>
            </a:r>
            <a:r>
              <a:rPr lang="en-US" i="1" dirty="0" smtClean="0"/>
              <a:t>).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/>
              <a:t>Al-</a:t>
            </a:r>
            <a:r>
              <a:rPr lang="en-US" i="1" dirty="0" err="1"/>
              <a:t>Ghushami</a:t>
            </a:r>
            <a:r>
              <a:rPr lang="en-US" i="1" dirty="0"/>
              <a:t>, Abdullah Hussein, et al. "</a:t>
            </a:r>
            <a:r>
              <a:rPr lang="en-US" b="1" i="1" dirty="0"/>
              <a:t>Email security</a:t>
            </a:r>
            <a:r>
              <a:rPr lang="en-US" i="1" dirty="0"/>
              <a:t>: Concept, formulation, and applications." 2022 14th International Conference on Computational Intelligence and Communication Networks (CICN). IEEE, 2022</a:t>
            </a:r>
            <a:r>
              <a:rPr lang="en-US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 err="1"/>
              <a:t>Murala</a:t>
            </a:r>
            <a:r>
              <a:rPr lang="en-US" i="1" dirty="0"/>
              <a:t>, </a:t>
            </a:r>
            <a:r>
              <a:rPr lang="en-US" i="1" dirty="0" err="1"/>
              <a:t>Dileep</a:t>
            </a:r>
            <a:r>
              <a:rPr lang="en-US" i="1" dirty="0"/>
              <a:t> Kumar, et al. "A service-oriented </a:t>
            </a:r>
            <a:r>
              <a:rPr lang="en-US" b="1" i="1" dirty="0" err="1"/>
              <a:t>microservice</a:t>
            </a:r>
            <a:r>
              <a:rPr lang="en-US" i="1" dirty="0"/>
              <a:t> framework for differential privacy-based protection in </a:t>
            </a:r>
            <a:r>
              <a:rPr lang="en-US" b="1" i="1" dirty="0"/>
              <a:t>industrial </a:t>
            </a:r>
            <a:r>
              <a:rPr lang="en-US" b="1" i="1" dirty="0" err="1"/>
              <a:t>IoT</a:t>
            </a:r>
            <a:r>
              <a:rPr lang="en-US" b="1" i="1" dirty="0"/>
              <a:t> smart applications</a:t>
            </a:r>
            <a:r>
              <a:rPr lang="en-US" i="1" dirty="0"/>
              <a:t>." Scientific Reports 15.1 (2025): 29230</a:t>
            </a:r>
            <a:r>
              <a:rPr lang="en-US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 err="1"/>
              <a:t>Tripathi</a:t>
            </a:r>
            <a:r>
              <a:rPr lang="en-US" i="1" dirty="0"/>
              <a:t>, Nikhil, and </a:t>
            </a:r>
            <a:r>
              <a:rPr lang="en-US" i="1" dirty="0" err="1"/>
              <a:t>Neminath</a:t>
            </a:r>
            <a:r>
              <a:rPr lang="en-US" i="1" dirty="0"/>
              <a:t> </a:t>
            </a:r>
            <a:r>
              <a:rPr lang="en-US" i="1" dirty="0" err="1"/>
              <a:t>Hubballi</a:t>
            </a:r>
            <a:r>
              <a:rPr lang="en-US" i="1" dirty="0"/>
              <a:t>. "</a:t>
            </a:r>
            <a:r>
              <a:rPr lang="en-US" b="1" i="1" dirty="0"/>
              <a:t>Application layer denial-of-service attacks </a:t>
            </a:r>
            <a:r>
              <a:rPr lang="en-US" i="1" dirty="0"/>
              <a:t>and defense mechanisms: A survey." ACM Computing Surveys (CSUR) 54.4 (2021): 1-33</a:t>
            </a:r>
            <a:r>
              <a:rPr lang="en-US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 err="1"/>
              <a:t>Quincozes</a:t>
            </a:r>
            <a:r>
              <a:rPr lang="en-US" i="1" dirty="0"/>
              <a:t>, </a:t>
            </a:r>
            <a:r>
              <a:rPr lang="en-US" i="1" dirty="0" err="1"/>
              <a:t>Vagner</a:t>
            </a:r>
            <a:r>
              <a:rPr lang="en-US" i="1" dirty="0"/>
              <a:t> E., et al. "A survey on </a:t>
            </a:r>
            <a:r>
              <a:rPr lang="en-US" b="1" i="1" dirty="0" err="1"/>
              <a:t>IoT</a:t>
            </a:r>
            <a:r>
              <a:rPr lang="en-US" b="1" i="1" dirty="0"/>
              <a:t> application layer protocols</a:t>
            </a:r>
            <a:r>
              <a:rPr lang="en-US" i="1" dirty="0"/>
              <a:t>, security challenges, and the role of </a:t>
            </a:r>
            <a:r>
              <a:rPr lang="en-US" b="1" i="1" dirty="0"/>
              <a:t>explainable AI </a:t>
            </a:r>
            <a:r>
              <a:rPr lang="en-US" i="1" dirty="0"/>
              <a:t>in </a:t>
            </a:r>
            <a:r>
              <a:rPr lang="en-US" i="1" dirty="0" err="1"/>
              <a:t>IoT</a:t>
            </a:r>
            <a:r>
              <a:rPr lang="en-US" i="1" dirty="0"/>
              <a:t> (</a:t>
            </a:r>
            <a:r>
              <a:rPr lang="en-US" i="1" dirty="0" err="1"/>
              <a:t>XAIoT</a:t>
            </a:r>
            <a:r>
              <a:rPr lang="en-US" i="1" dirty="0"/>
              <a:t>)." International Journal of Information Security 23.3 (2024): 1975-2002</a:t>
            </a:r>
            <a:r>
              <a:rPr lang="en-US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 err="1"/>
              <a:t>Phanireddy</a:t>
            </a:r>
            <a:r>
              <a:rPr lang="en-US" i="1" dirty="0"/>
              <a:t>, Sandeep. "</a:t>
            </a:r>
            <a:r>
              <a:rPr lang="en-US" b="1" i="1" dirty="0"/>
              <a:t>Securing</a:t>
            </a:r>
            <a:r>
              <a:rPr lang="en-US" i="1" dirty="0"/>
              <a:t> Modern Web Applications </a:t>
            </a:r>
            <a:r>
              <a:rPr lang="en-US" b="1" i="1" dirty="0"/>
              <a:t>Using AI-Driven Static and Dynamic Analysis Techniques</a:t>
            </a:r>
            <a:r>
              <a:rPr lang="en-US" i="1" dirty="0"/>
              <a:t>." International Journal of Artificial Intelligence, Data Science, and Machine Learning 6.2 (2025): 73-82.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>
                <a:hlinkClick r:id="rId2"/>
              </a:rPr>
              <a:t>https://</a:t>
            </a:r>
            <a:r>
              <a:rPr lang="en-US" i="1" dirty="0" smtClean="0">
                <a:hlinkClick r:id="rId2"/>
              </a:rPr>
              <a:t>www.ibm.com/docs/en/zos-basic-skills?topic=features-application-layer-security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cloud.google.com/blog/topics/developers-practitioners/network-application-security-google-cloud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i="1" dirty="0">
                <a:hlinkClick r:id="rId4"/>
              </a:rPr>
              <a:t>https://</a:t>
            </a:r>
            <a:r>
              <a:rPr lang="en-US" i="1" dirty="0" smtClean="0">
                <a:hlinkClick r:id="rId4"/>
              </a:rPr>
              <a:t>docs.aws.amazon.com/whitepapers/latest/security-at-the-edge/network-and-application-layer-protection.html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b="1" dirty="0"/>
              <a:t>Hacking playground</a:t>
            </a:r>
            <a:r>
              <a:rPr lang="en-US" i="1" dirty="0"/>
              <a:t>: </a:t>
            </a:r>
            <a:r>
              <a:rPr lang="en-US" i="1" dirty="0">
                <a:hlinkClick r:id="rId5"/>
              </a:rPr>
              <a:t>https://owasp.org/www-project-juice-shop</a:t>
            </a:r>
            <a:r>
              <a:rPr lang="en-US" i="1" dirty="0" smtClean="0">
                <a:hlinkClick r:id="rId5"/>
              </a:rPr>
              <a:t>/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b="1" dirty="0" smtClean="0"/>
              <a:t>Security </a:t>
            </a:r>
            <a:r>
              <a:rPr lang="en-US" b="1" dirty="0"/>
              <a:t>Diagnostics – Online</a:t>
            </a:r>
            <a:r>
              <a:rPr lang="en-US" i="1" dirty="0"/>
              <a:t>: </a:t>
            </a:r>
            <a:r>
              <a:rPr lang="en-US" i="1" dirty="0">
                <a:hlinkClick r:id="rId6"/>
              </a:rPr>
              <a:t>https://mxtoolbox.com</a:t>
            </a:r>
            <a:r>
              <a:rPr lang="en-US" i="1" dirty="0" smtClean="0">
                <a:hlinkClick r:id="rId6"/>
              </a:rPr>
              <a:t>/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b="1" dirty="0"/>
              <a:t>Blacklist</a:t>
            </a:r>
            <a:r>
              <a:rPr lang="en-US" i="1" dirty="0"/>
              <a:t>: </a:t>
            </a:r>
            <a:r>
              <a:rPr lang="en-US" i="1" dirty="0">
                <a:hlinkClick r:id="rId7"/>
              </a:rPr>
              <a:t>https://</a:t>
            </a:r>
            <a:r>
              <a:rPr lang="en-US" i="1" dirty="0" smtClean="0">
                <a:hlinkClick r:id="rId7"/>
              </a:rPr>
              <a:t>dnschecker.org/ip-blacklist-checker.php</a:t>
            </a: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endParaRPr lang="en-US" i="1" dirty="0" smtClean="0"/>
          </a:p>
          <a:p>
            <a:pPr marL="171450" indent="-171450">
              <a:buFont typeface="Arial"/>
              <a:buChar char="•"/>
              <a:defRPr/>
            </a:pPr>
            <a:endParaRPr lang="en-US" i="1" dirty="0"/>
          </a:p>
          <a:p>
            <a:pPr marL="171450" indent="-171450">
              <a:buFont typeface="Arial"/>
              <a:buChar char="•"/>
              <a:defRPr/>
            </a:pPr>
            <a:endParaRPr lang="en-US" i="1" dirty="0"/>
          </a:p>
          <a:p>
            <a:pPr marL="171450" indent="-171450">
              <a:buFont typeface="Arial"/>
              <a:buChar char="•"/>
              <a:defRPr/>
            </a:pP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871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Questions and Discussion</a:t>
            </a:r>
            <a:endParaRPr lang="el-GR" sz="5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 rot="687603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3800" b="1"/>
              <a:t>?</a:t>
            </a:r>
            <a:endParaRPr lang="el-GR" sz="13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216229" y="2907256"/>
            <a:ext cx="78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4400" dirty="0">
                <a:solidFill>
                  <a:prstClr val="black"/>
                </a:solidFill>
              </a:rPr>
              <a:t>Ασφάλεια </a:t>
            </a:r>
            <a:r>
              <a:rPr lang="el-GR" sz="4400" dirty="0" smtClean="0">
                <a:solidFill>
                  <a:prstClr val="black"/>
                </a:solidFill>
              </a:rPr>
              <a:t>εφαρμογών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The OSI Model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65" y="570846"/>
            <a:ext cx="4231573" cy="282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7648" y="974425"/>
            <a:ext cx="69151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Open </a:t>
            </a:r>
            <a:r>
              <a:rPr lang="en-US" sz="2400" b="1" dirty="0"/>
              <a:t>Systems Interconnection </a:t>
            </a:r>
            <a:r>
              <a:rPr lang="en-US" sz="2400" b="1" dirty="0" smtClean="0"/>
              <a:t>(OSI) Model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by ISO to standardize networking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Divides the process of data communication into </a:t>
            </a:r>
            <a:r>
              <a:rPr lang="en-US" sz="2000" b="1" dirty="0"/>
              <a:t>7 layers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Helps in designing, </a:t>
            </a:r>
            <a:r>
              <a:rPr lang="en-US" sz="2000" dirty="0" smtClean="0"/>
              <a:t>understanding </a:t>
            </a:r>
            <a:r>
              <a:rPr lang="en-US" sz="2000" dirty="0"/>
              <a:t>and troubleshooting networks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1822"/>
              </p:ext>
            </p:extLst>
          </p:nvPr>
        </p:nvGraphicFramePr>
        <p:xfrm>
          <a:off x="439175" y="3758609"/>
          <a:ext cx="1116125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9095">
                  <a:extLst>
                    <a:ext uri="{9D8B030D-6E8A-4147-A177-3AD203B41FA5}">
                      <a16:colId xmlns:a16="http://schemas.microsoft.com/office/drawing/2014/main" val="1814947974"/>
                    </a:ext>
                  </a:extLst>
                </a:gridCol>
              </a:tblGrid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Name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Main Function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Example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7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Application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Provides network services to users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Web Browser / HTTP</a:t>
                      </a:r>
                      <a:r>
                        <a:rPr lang="en-US" dirty="0"/>
                        <a:t>, Email / SMTP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33443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6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Presentation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formatting, encryption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TLS/SSL</a:t>
                      </a:r>
                      <a:r>
                        <a:rPr lang="en-US"/>
                        <a:t>, JPEG / MP3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5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Session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Manages </a:t>
                      </a:r>
                      <a:r>
                        <a:rPr lang="en-US" dirty="0" smtClean="0"/>
                        <a:t>sessions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connections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HTTPS session</a:t>
                      </a:r>
                      <a:r>
                        <a:rPr lang="en-US"/>
                        <a:t>, Database connections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4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Transport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Reliable or fast data delivery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TCP</a:t>
                      </a:r>
                      <a:r>
                        <a:rPr lang="en-US"/>
                        <a:t>, UDP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3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Network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routing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IP</a:t>
                      </a:r>
                      <a:r>
                        <a:rPr lang="en-US"/>
                        <a:t>, ICMP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2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 Link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framing, MAC address</a:t>
                      </a:r>
                      <a:r>
                        <a:rPr lang="en-US" baseline="0" dirty="0" smtClean="0"/>
                        <a:t> handling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Ethernet</a:t>
                      </a:r>
                      <a:r>
                        <a:rPr lang="en-US"/>
                        <a:t>, Wi-Fi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1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Physical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bit</a:t>
                      </a:r>
                      <a:r>
                        <a:rPr lang="en-US" baseline="0" dirty="0" smtClean="0"/>
                        <a:t> transmission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Cable, Wi-Fi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The TCP/IP Model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8539" r="7199" b="6861"/>
          <a:stretch/>
        </p:blipFill>
        <p:spPr>
          <a:xfrm>
            <a:off x="6000750" y="1752600"/>
            <a:ext cx="5972175" cy="293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945446"/>
            <a:ext cx="56864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Development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U.S</a:t>
            </a:r>
            <a:r>
              <a:rPr lang="en-US" b="1" dirty="0"/>
              <a:t>. Department of Defense's (DoD) Defense Advanced Research Projects Agency (DARPA)</a:t>
            </a:r>
            <a:r>
              <a:rPr lang="en-US" dirty="0" smtClean="0"/>
              <a:t> </a:t>
            </a:r>
            <a:r>
              <a:rPr lang="en-US" dirty="0"/>
              <a:t>for practical Internet use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Protocol </a:t>
            </a:r>
            <a:r>
              <a:rPr lang="en-US" b="1" dirty="0" smtClean="0"/>
              <a:t>Dependency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OSI: Protocol-independent (theoretical)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TCP/IP: Protocol-driven (real-world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Adoption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OSI: Teaching &amp; conceptual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TCP/IP: Foundation of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OSI </a:t>
            </a:r>
            <a:r>
              <a:rPr lang="en-US" b="1" dirty="0"/>
              <a:t>Application </a:t>
            </a:r>
            <a:r>
              <a:rPr lang="en-US" b="1" dirty="0" smtClean="0"/>
              <a:t>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</a:t>
            </a:r>
            <a:r>
              <a:rPr lang="en-US" dirty="0"/>
              <a:t>layer for user-facing services (HTTP, FTP, email,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TCP/IP Application </a:t>
            </a:r>
            <a:r>
              <a:rPr lang="en-US" b="1" dirty="0" smtClean="0"/>
              <a:t>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Combines </a:t>
            </a:r>
            <a:r>
              <a:rPr lang="en-US" dirty="0"/>
              <a:t>OSI </a:t>
            </a:r>
            <a:r>
              <a:rPr lang="en-US" b="1" dirty="0" smtClean="0"/>
              <a:t>Application, Presentation, Session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Handles </a:t>
            </a:r>
            <a:r>
              <a:rPr lang="en-US" dirty="0"/>
              <a:t>all </a:t>
            </a:r>
            <a:r>
              <a:rPr lang="en-US" b="1" dirty="0"/>
              <a:t>user-facing communication and data formatting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Key Examples:</a:t>
            </a:r>
            <a:r>
              <a:rPr lang="en-US" dirty="0"/>
              <a:t> </a:t>
            </a:r>
            <a:r>
              <a:rPr lang="en-US" b="1" dirty="0"/>
              <a:t>Web Browser / HTTP</a:t>
            </a:r>
            <a:r>
              <a:rPr lang="en-US" dirty="0"/>
              <a:t>, Email / SMTP, </a:t>
            </a:r>
            <a:r>
              <a:rPr lang="en-US" dirty="0" smtClean="0"/>
              <a:t>FTP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Application Layer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81034"/>
              </p:ext>
            </p:extLst>
          </p:nvPr>
        </p:nvGraphicFramePr>
        <p:xfrm>
          <a:off x="227636" y="2999841"/>
          <a:ext cx="11736728" cy="361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n-US" sz="2000" b="1" dirty="0"/>
                        <a:t>Application Type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Description </a:t>
                      </a:r>
                      <a:r>
                        <a:rPr lang="en-US" sz="2000" b="1" dirty="0" smtClean="0"/>
                        <a:t>&amp; Architecture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2000" b="1"/>
                        <a:t>Web Applications</a:t>
                      </a:r>
                      <a:endParaRPr lang="en-US" sz="2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Front-end, </a:t>
                      </a:r>
                      <a:r>
                        <a:rPr lang="en-US" sz="2000" dirty="0"/>
                        <a:t>server </a:t>
                      </a:r>
                      <a:r>
                        <a:rPr lang="en-US" sz="2000" dirty="0" smtClean="0"/>
                        <a:t>logic, DB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back-end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8970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2000" b="1" dirty="0"/>
                        <a:t>Mobile Apps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Local storage, API communications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2356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2000" b="1"/>
                        <a:t>Cloud Applications</a:t>
                      </a:r>
                      <a:endParaRPr lang="en-US" sz="2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Multi-tenant environments, API-driven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733831"/>
                  </a:ext>
                </a:extLst>
              </a:tr>
              <a:tr h="4486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APIs/</a:t>
                      </a:r>
                      <a:r>
                        <a:rPr lang="en-US" sz="2000" b="1" dirty="0" err="1" smtClean="0"/>
                        <a:t>Microservices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Lightweight services, token-based auth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2000" b="1"/>
                        <a:t>IoT Applications</a:t>
                      </a:r>
                      <a:endParaRPr lang="en-US" sz="2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Embedded devices, sensors, firmware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73">
                <a:tc>
                  <a:txBody>
                    <a:bodyPr/>
                    <a:lstStyle/>
                    <a:p>
                      <a:r>
                        <a:rPr lang="en-US" sz="2000" b="1"/>
                        <a:t>Email Services</a:t>
                      </a:r>
                      <a:endParaRPr lang="en-US" sz="2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SMTP, IMAP, webmail front-end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73">
                <a:tc>
                  <a:txBody>
                    <a:bodyPr/>
                    <a:lstStyle/>
                    <a:p>
                      <a:r>
                        <a:rPr lang="en-US" sz="2000" b="1" dirty="0"/>
                        <a:t>Desktop </a:t>
                      </a:r>
                      <a:r>
                        <a:rPr lang="en-US" sz="2000" b="1" dirty="0" smtClean="0"/>
                        <a:t>Applications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Installed software interacting with </a:t>
                      </a:r>
                      <a:r>
                        <a:rPr lang="en-US" sz="2000" dirty="0" smtClean="0"/>
                        <a:t>local</a:t>
                      </a:r>
                      <a:r>
                        <a:rPr lang="en-US" sz="2000" baseline="0" dirty="0" smtClean="0"/>
                        <a:t> &amp; </a:t>
                      </a:r>
                      <a:r>
                        <a:rPr lang="en-US" sz="2000" dirty="0" smtClean="0"/>
                        <a:t>remote </a:t>
                      </a:r>
                      <a:r>
                        <a:rPr lang="en-US" sz="2000" dirty="0"/>
                        <a:t>resources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7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Gaming/Multimedia Apps</a:t>
                      </a:r>
                      <a:endParaRPr lang="en-US" sz="20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Real-time interaction, cloud sync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36231" y="912775"/>
            <a:ext cx="10565295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u="sng" dirty="0" smtClean="0"/>
              <a:t>Definition</a:t>
            </a:r>
            <a:r>
              <a:rPr lang="en-US" sz="2800" dirty="0" smtClean="0"/>
              <a:t>: The </a:t>
            </a:r>
            <a:r>
              <a:rPr lang="en-US" sz="2800" dirty="0"/>
              <a:t>Application Layer is the top layer of the TCP/IP and OSI models where </a:t>
            </a:r>
            <a:r>
              <a:rPr lang="en-US" sz="2800" b="1" dirty="0"/>
              <a:t>software</a:t>
            </a:r>
            <a:r>
              <a:rPr lang="en-US" sz="2800" dirty="0"/>
              <a:t> directly </a:t>
            </a:r>
            <a:r>
              <a:rPr lang="en-US" sz="2800" b="1" dirty="0"/>
              <a:t>interacts</a:t>
            </a:r>
            <a:r>
              <a:rPr lang="en-US" sz="2800" dirty="0"/>
              <a:t> with </a:t>
            </a:r>
            <a:r>
              <a:rPr lang="en-US" sz="2800" b="1" dirty="0"/>
              <a:t>user</a:t>
            </a:r>
            <a:r>
              <a:rPr lang="en-US" sz="2800" dirty="0"/>
              <a:t> inputs and </a:t>
            </a:r>
            <a:r>
              <a:rPr lang="en-US" sz="2800" b="1" dirty="0"/>
              <a:t>system</a:t>
            </a:r>
            <a:r>
              <a:rPr lang="en-US" sz="2800" dirty="0"/>
              <a:t> resources.</a:t>
            </a:r>
          </a:p>
        </p:txBody>
      </p:sp>
    </p:spTree>
    <p:extLst>
      <p:ext uri="{BB962C8B-B14F-4D97-AF65-F5344CB8AC3E}">
        <p14:creationId xmlns:p14="http://schemas.microsoft.com/office/powerpoint/2010/main" val="3546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Application Layer </a:t>
            </a:r>
            <a:r>
              <a:rPr lang="en-US" sz="2800" b="1" dirty="0" smtClean="0"/>
              <a:t>Security: </a:t>
            </a:r>
            <a:r>
              <a:rPr lang="en-US" sz="2800" b="1" dirty="0"/>
              <a:t>Where Users Meet Data</a:t>
            </a:r>
            <a:endParaRPr lang="el-GR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942" y="1015991"/>
            <a:ext cx="1110251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l-GR" sz="2400" dirty="0">
                <a:latin typeface="Arial" panose="020B0604020202020204" pitchFamily="34" charset="0"/>
              </a:rPr>
              <a:t>Applications process </a:t>
            </a:r>
            <a:r>
              <a:rPr lang="en-US" altLang="el-GR" sz="2400" b="1" dirty="0">
                <a:latin typeface="Arial" panose="020B0604020202020204" pitchFamily="34" charset="0"/>
              </a:rPr>
              <a:t>untrusted inputs </a:t>
            </a:r>
            <a:r>
              <a:rPr lang="en-US" altLang="el-GR" sz="2400" dirty="0">
                <a:latin typeface="Arial" panose="020B0604020202020204" pitchFamily="34" charset="0"/>
              </a:rPr>
              <a:t>through </a:t>
            </a:r>
            <a:r>
              <a:rPr lang="en-US" altLang="el-GR" sz="2400" b="1" dirty="0">
                <a:latin typeface="Arial" panose="020B0604020202020204" pitchFamily="34" charset="0"/>
              </a:rPr>
              <a:t>complex logic</a:t>
            </a:r>
            <a:r>
              <a:rPr lang="en-US" altLang="el-GR" sz="2400" dirty="0">
                <a:latin typeface="Arial" panose="020B0604020202020204" pitchFamily="34" charset="0"/>
              </a:rPr>
              <a:t>, making them highly </a:t>
            </a:r>
            <a:r>
              <a:rPr lang="en-US" altLang="el-GR" sz="2400" dirty="0" smtClean="0">
                <a:latin typeface="Arial" panose="020B0604020202020204" pitchFamily="34" charset="0"/>
              </a:rPr>
              <a:t>exploitable.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en-US" altLang="el-GR" sz="24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Unlike lower layers that manage transmission and routing, </a:t>
            </a: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semantics, logic, content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l-G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l-GR" alt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failures </a:t>
            </a:r>
            <a:r>
              <a:rPr kumimoji="0" lang="en-US" alt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incl.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breaches, privilege escalation, fraud</a:t>
            </a:r>
            <a:r>
              <a:rPr kumimoji="0" lang="en-US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l-G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logic exploitation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ttacks exploit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programmatic or protocol-level behaviors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raw packet flows.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Application Layer </a:t>
            </a:r>
            <a:r>
              <a:rPr lang="en-US" sz="2800" b="1" dirty="0" smtClean="0"/>
              <a:t>Security: Motivation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8520" y="1119350"/>
            <a:ext cx="1150976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About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43% of data breaches </a:t>
            </a:r>
            <a:r>
              <a:rPr kumimoji="0" lang="el-GR" altLang="el-GR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are tied to web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application vulnerabilities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l-GR" sz="2400" b="1" dirty="0"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Attacks targeting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APIs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exceeded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50% of all attacks</a:t>
            </a:r>
            <a:endParaRPr lang="en-US" altLang="el-GR" sz="2400" b="1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On average, an application is attacked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every 3 minutes 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(14</a:t>
            </a: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K 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times a month)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17% of all cyber‑attacks 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target vulnerabilities in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web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applications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eb‑app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attacks contribute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to 26% of breaches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520" y="5131800"/>
            <a:ext cx="11694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hlinkClick r:id="rId2"/>
              </a:rPr>
              <a:t>https</a:t>
            </a:r>
            <a:r>
              <a:rPr lang="el-GR" sz="1600" dirty="0">
                <a:hlinkClick r:id="rId2"/>
              </a:rPr>
              <a:t>://securityboulevard.com/2020/05/43-of-data-breaches-connected-to-application-vulnerabilities-assessing-the-appsec-implications</a:t>
            </a:r>
            <a:r>
              <a:rPr lang="el-GR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https://cybersecurityasia.net/first-time-ever-api-attacks-surpass-50-of-all-attacks-reaching-58-4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www.akamai.com/site/en/documents/state-of-the-internet/2025/akamai-web-application-attacks-and-api-attacks-report.pdf</a:t>
            </a:r>
            <a:endParaRPr lang="en-US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www.helpnetsecurity.com/2025/07/24/adversaries-application-layer-attacks</a:t>
            </a:r>
            <a:endParaRPr lang="en-US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www.akamai.com/blog/security/8-most-common-causes-of-data-breaches</a:t>
            </a:r>
            <a:endParaRPr lang="en-US" sz="1600" dirty="0" smtClean="0"/>
          </a:p>
          <a:p>
            <a:endParaRPr lang="el-GR" sz="16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520" y="4793245"/>
            <a:ext cx="115097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Refs: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4999</TotalTime>
  <Words>3209</Words>
  <Application>Microsoft Office PowerPoint</Application>
  <DocSecurity>0</DocSecurity>
  <PresentationFormat>Widescreen</PresentationFormat>
  <Paragraphs>513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quote-cjk-patch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User</cp:lastModifiedBy>
  <cp:revision>715</cp:revision>
  <dcterms:created xsi:type="dcterms:W3CDTF">2025-09-25T14:53:19Z</dcterms:created>
  <dcterms:modified xsi:type="dcterms:W3CDTF">2025-11-14T08:56:52Z</dcterms:modified>
  <cp:category/>
  <dc:identifier/>
  <cp:contentStatus/>
  <dc:language/>
  <cp:version/>
</cp:coreProperties>
</file>