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3" r:id="rId3"/>
    <p:sldId id="341" r:id="rId4"/>
    <p:sldId id="258" r:id="rId5"/>
    <p:sldId id="259" r:id="rId6"/>
    <p:sldId id="317" r:id="rId7"/>
    <p:sldId id="319" r:id="rId8"/>
    <p:sldId id="260" r:id="rId9"/>
    <p:sldId id="318" r:id="rId10"/>
    <p:sldId id="262" r:id="rId11"/>
    <p:sldId id="263" r:id="rId12"/>
    <p:sldId id="320" r:id="rId13"/>
    <p:sldId id="266" r:id="rId14"/>
    <p:sldId id="321" r:id="rId15"/>
    <p:sldId id="322" r:id="rId16"/>
    <p:sldId id="324" r:id="rId17"/>
    <p:sldId id="268" r:id="rId18"/>
    <p:sldId id="335" r:id="rId19"/>
    <p:sldId id="325" r:id="rId20"/>
    <p:sldId id="336" r:id="rId21"/>
    <p:sldId id="326" r:id="rId22"/>
    <p:sldId id="337" r:id="rId23"/>
    <p:sldId id="327" r:id="rId24"/>
    <p:sldId id="333" r:id="rId25"/>
    <p:sldId id="328" r:id="rId26"/>
    <p:sldId id="338" r:id="rId27"/>
    <p:sldId id="329" r:id="rId28"/>
    <p:sldId id="330" r:id="rId29"/>
    <p:sldId id="331" r:id="rId30"/>
    <p:sldId id="339" r:id="rId31"/>
    <p:sldId id="340" r:id="rId32"/>
    <p:sldId id="301" r:id="rId33"/>
    <p:sldId id="293" r:id="rId34"/>
  </p:sldIdLst>
  <p:sldSz cx="12192000" cy="6858000"/>
  <p:notesSz cx="12192000" cy="6858000"/>
  <p:defaultTextStyle>
    <a:defPPr>
      <a:defRPr lang="el-G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F1F9"/>
    <a:srgbClr val="EDF1FA"/>
    <a:srgbClr val="000000"/>
    <a:srgbClr val="F5F8FC"/>
    <a:srgbClr val="002060"/>
    <a:srgbClr val="EDF1F9"/>
    <a:srgbClr val="FF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13/Νοε/2025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13/Νοε/2025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13/Νοε/2025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13/Νοε/2025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13/Νοε/2025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13/Νοε/2025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13/Νοε/2025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13/Νοε/2025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13/Νοε/2025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13/Νοε/2025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13/Νοε/2025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AD32D2C-4701-4854-B735-4BDCC7717A1F}" type="datetimeFigureOut">
              <a:rPr lang="el-GR"/>
              <a:t>13/Νοε/2025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.google.com/blog/topics/developers-practitioners/network-application-security-google-cloud" TargetMode="External"/><Relationship Id="rId7" Type="http://schemas.openxmlformats.org/officeDocument/2006/relationships/hyperlink" Target="https://dnschecker.org/ip-blacklist-checker.php" TargetMode="External"/><Relationship Id="rId2" Type="http://schemas.openxmlformats.org/officeDocument/2006/relationships/hyperlink" Target="https://www.ibm.com/docs/en/zos-basic-skills?topic=features-application-layer-security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mxtoolbox.com/" TargetMode="External"/><Relationship Id="rId5" Type="http://schemas.openxmlformats.org/officeDocument/2006/relationships/hyperlink" Target="https://owasp.org/www-project-juice-shop/" TargetMode="External"/><Relationship Id="rId4" Type="http://schemas.openxmlformats.org/officeDocument/2006/relationships/hyperlink" Target="https://docs.aws.amazon.com/whitepapers/latest/security-at-the-edge/network-and-application-layer-protection.html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ybersecurityasia.net/first-time-ever-api-attacks-surpass-50-of-all-attacks-reaching-58-4/" TargetMode="External"/><Relationship Id="rId2" Type="http://schemas.openxmlformats.org/officeDocument/2006/relationships/hyperlink" Target="https://securityboulevard.com/2020/05/43-of-data-breaches-connected-to-application-vulnerabilities-assessing-the-appsec-implications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akamai.com/blog/security/8-most-common-causes-of-data-breaches" TargetMode="External"/><Relationship Id="rId5" Type="http://schemas.openxmlformats.org/officeDocument/2006/relationships/hyperlink" Target="https://www.helpnetsecurity.com/2025/07/24/adversaries-application-layer-attacks" TargetMode="External"/><Relationship Id="rId4" Type="http://schemas.openxmlformats.org/officeDocument/2006/relationships/hyperlink" Target="https://www.akamai.com/site/en/documents/state-of-the-internet/2025/akamai-web-application-attacks-and-api-attacks-report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38000">
              <a:schemeClr val="accent5">
                <a:alpha val="15000"/>
              </a:schemeClr>
            </a:gs>
            <a:gs pos="60000">
              <a:schemeClr val="accent5">
                <a:alpha val="10000"/>
              </a:schemeClr>
            </a:gs>
            <a:gs pos="96000">
              <a:schemeClr val="accent5">
                <a:alpha val="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088706" y="646837"/>
            <a:ext cx="1639164" cy="16391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2014434" y="2963492"/>
            <a:ext cx="80420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l-GR" sz="4400"/>
              <a:t>Ασφάλεια Συστημάτων &amp; Δικτύων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4579213" y="4134864"/>
            <a:ext cx="24817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l-GR" sz="4000" dirty="0"/>
              <a:t>Διάλεξη </a:t>
            </a:r>
            <a:r>
              <a:rPr lang="el-GR" sz="4000" dirty="0" smtClean="0"/>
              <a:t>0</a:t>
            </a:r>
            <a:r>
              <a:rPr lang="en-US" sz="4000" dirty="0" smtClean="0"/>
              <a:t>6</a:t>
            </a:r>
            <a:endParaRPr lang="el-GR" sz="4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43323" y="2330716"/>
            <a:ext cx="4162426" cy="358609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Application Security &amp; </a:t>
            </a:r>
            <a:r>
              <a:rPr lang="en-US" sz="2800" b="1" dirty="0"/>
              <a:t>CIA Triad</a:t>
            </a:r>
            <a:endParaRPr lang="el-GR" sz="2800" b="1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765697" y="2341010"/>
            <a:ext cx="1819269" cy="628650"/>
          </a:xfrm>
          <a:prstGeom prst="rect">
            <a:avLst/>
          </a:prstGeom>
          <a:solidFill>
            <a:srgbClr val="1A83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Access control &amp; </a:t>
            </a:r>
            <a:r>
              <a:rPr lang="en-US" b="1" dirty="0" smtClean="0">
                <a:solidFill>
                  <a:srgbClr val="002060"/>
                </a:solidFill>
              </a:rPr>
              <a:t>authorization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005267" y="1570758"/>
            <a:ext cx="1819269" cy="628650"/>
          </a:xfrm>
          <a:prstGeom prst="rect">
            <a:avLst/>
          </a:prstGeom>
          <a:solidFill>
            <a:srgbClr val="1A83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Session/Data Encryption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064104" y="3287691"/>
            <a:ext cx="1819269" cy="628650"/>
          </a:xfrm>
          <a:prstGeom prst="rect">
            <a:avLst/>
          </a:prstGeom>
          <a:solidFill>
            <a:srgbClr val="1CB7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Load management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765698" y="3287691"/>
            <a:ext cx="1819269" cy="628650"/>
          </a:xfrm>
          <a:prstGeom prst="rect">
            <a:avLst/>
          </a:prstGeom>
          <a:solidFill>
            <a:srgbClr val="855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Input Validation &amp; Sanitization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086480" y="6118833"/>
            <a:ext cx="1819269" cy="628650"/>
          </a:xfrm>
          <a:prstGeom prst="rect">
            <a:avLst/>
          </a:prstGeom>
          <a:solidFill>
            <a:srgbClr val="1CB7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Resource Isolation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267455" y="1570758"/>
            <a:ext cx="1819269" cy="628650"/>
          </a:xfrm>
          <a:prstGeom prst="rect">
            <a:avLst/>
          </a:prstGeom>
          <a:solidFill>
            <a:srgbClr val="1A83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Sensitive Data Handling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1765697" y="4254797"/>
            <a:ext cx="1819269" cy="628650"/>
          </a:xfrm>
          <a:prstGeom prst="rect">
            <a:avLst/>
          </a:prstGeom>
          <a:solidFill>
            <a:srgbClr val="855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Transaction checks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86724" y="4254797"/>
            <a:ext cx="1819269" cy="628650"/>
          </a:xfrm>
          <a:prstGeom prst="rect">
            <a:avLst/>
          </a:prstGeom>
          <a:solidFill>
            <a:srgbClr val="1CB7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Failover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3743323" y="6118833"/>
            <a:ext cx="1819269" cy="628650"/>
          </a:xfrm>
          <a:prstGeom prst="rect">
            <a:avLst/>
          </a:prstGeom>
          <a:solidFill>
            <a:srgbClr val="1CB7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Throttling &amp; Rate limits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8064104" y="2341010"/>
            <a:ext cx="1819269" cy="628650"/>
          </a:xfrm>
          <a:prstGeom prst="rect">
            <a:avLst/>
          </a:prstGeom>
          <a:solidFill>
            <a:srgbClr val="1A83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Key Management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765697" y="5221904"/>
            <a:ext cx="1819269" cy="628650"/>
          </a:xfrm>
          <a:prstGeom prst="rect">
            <a:avLst/>
          </a:prstGeom>
          <a:solidFill>
            <a:srgbClr val="855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Digital Signatures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8086724" y="5201478"/>
            <a:ext cx="1819269" cy="628650"/>
          </a:xfrm>
          <a:prstGeom prst="rect">
            <a:avLst/>
          </a:prstGeom>
          <a:solidFill>
            <a:srgbClr val="1CB7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Graceful degradation</a:t>
            </a:r>
            <a:endParaRPr lang="el-GR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Application Layer Threat Modelling: Process</a:t>
            </a:r>
            <a:endParaRPr lang="el-GR" sz="2800" b="1" dirty="0"/>
          </a:p>
        </p:txBody>
      </p:sp>
      <p:sp>
        <p:nvSpPr>
          <p:cNvPr id="17" name="Rectangle 16"/>
          <p:cNvSpPr/>
          <p:nvPr/>
        </p:nvSpPr>
        <p:spPr bwMode="auto">
          <a:xfrm>
            <a:off x="3769612" y="1154047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Assets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3769612" y="2074791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Trust Boundaries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769612" y="2995535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Attackers &amp; Goals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3769612" y="3916279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Attack Vectors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3769612" y="4837023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Risk &amp; Mitigation</a:t>
            </a:r>
            <a:endParaRPr lang="el-GR" sz="2400" b="1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9" t="18060" r="12118" b="11729"/>
          <a:stretch/>
        </p:blipFill>
        <p:spPr>
          <a:xfrm>
            <a:off x="81023" y="2426263"/>
            <a:ext cx="2766348" cy="1895883"/>
          </a:xfrm>
          <a:prstGeom prst="rect">
            <a:avLst/>
          </a:prstGeom>
        </p:spPr>
      </p:pic>
      <p:cxnSp>
        <p:nvCxnSpPr>
          <p:cNvPr id="30" name="Straight Connector 29"/>
          <p:cNvCxnSpPr>
            <a:stCxn id="2" idx="3"/>
            <a:endCxn id="17" idx="1"/>
          </p:cNvCxnSpPr>
          <p:nvPr/>
        </p:nvCxnSpPr>
        <p:spPr>
          <a:xfrm flipV="1">
            <a:off x="2847371" y="1559914"/>
            <a:ext cx="922241" cy="181429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2" idx="3"/>
            <a:endCxn id="23" idx="1"/>
          </p:cNvCxnSpPr>
          <p:nvPr/>
        </p:nvCxnSpPr>
        <p:spPr bwMode="auto">
          <a:xfrm flipV="1">
            <a:off x="2847371" y="2480658"/>
            <a:ext cx="922241" cy="89354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2" idx="3"/>
            <a:endCxn id="24" idx="1"/>
          </p:cNvCxnSpPr>
          <p:nvPr/>
        </p:nvCxnSpPr>
        <p:spPr bwMode="auto">
          <a:xfrm>
            <a:off x="2847371" y="3374205"/>
            <a:ext cx="922241" cy="2719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2" idx="3"/>
            <a:endCxn id="25" idx="1"/>
          </p:cNvCxnSpPr>
          <p:nvPr/>
        </p:nvCxnSpPr>
        <p:spPr bwMode="auto">
          <a:xfrm>
            <a:off x="2847371" y="3374205"/>
            <a:ext cx="922241" cy="94794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2" idx="3"/>
            <a:endCxn id="26" idx="1"/>
          </p:cNvCxnSpPr>
          <p:nvPr/>
        </p:nvCxnSpPr>
        <p:spPr bwMode="auto">
          <a:xfrm>
            <a:off x="2847371" y="3374205"/>
            <a:ext cx="922241" cy="186868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 bwMode="auto">
          <a:xfrm>
            <a:off x="81023" y="4456976"/>
            <a:ext cx="2766348" cy="542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Application Layer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780959" y="1154047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Session </a:t>
            </a:r>
            <a:r>
              <a:rPr lang="en-US" b="1" dirty="0">
                <a:solidFill>
                  <a:srgbClr val="002060"/>
                </a:solidFill>
              </a:rPr>
              <a:t>tokens, business logic, APIs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6780959" y="2084231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User </a:t>
            </a:r>
            <a:r>
              <a:rPr lang="en-US" b="1" dirty="0">
                <a:solidFill>
                  <a:srgbClr val="002060"/>
                </a:solidFill>
              </a:rPr>
              <a:t>forms, APIs, file uploads, 3</a:t>
            </a:r>
            <a:r>
              <a:rPr lang="en-US" b="1" dirty="0" smtClean="0">
                <a:solidFill>
                  <a:srgbClr val="002060"/>
                </a:solidFill>
              </a:rPr>
              <a:t>rd-party </a:t>
            </a:r>
            <a:r>
              <a:rPr lang="en-US" b="1" dirty="0">
                <a:solidFill>
                  <a:srgbClr val="002060"/>
                </a:solidFill>
              </a:rPr>
              <a:t>services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6780959" y="2986095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Scripts, </a:t>
            </a:r>
            <a:r>
              <a:rPr lang="en-US" b="1" dirty="0">
                <a:solidFill>
                  <a:srgbClr val="002060"/>
                </a:solidFill>
              </a:rPr>
              <a:t>insider threats, nation-state actors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6780959" y="3916279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Injection, logic abuse, misconfigured APIs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6780959" y="4846463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Impact assessment &amp; Countermeasures</a:t>
            </a:r>
            <a:endParaRPr lang="el-GR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Application Layer Threat Modelling</a:t>
            </a:r>
            <a:r>
              <a:rPr lang="en-US" sz="2800" b="1" dirty="0"/>
              <a:t>: </a:t>
            </a:r>
            <a:r>
              <a:rPr lang="en-US" sz="2800" b="1" dirty="0" smtClean="0"/>
              <a:t>OWASP Top 10 (2021)</a:t>
            </a:r>
            <a:endParaRPr lang="el-GR" sz="2800" b="1" dirty="0"/>
          </a:p>
        </p:txBody>
      </p:sp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867619"/>
              </p:ext>
            </p:extLst>
          </p:nvPr>
        </p:nvGraphicFramePr>
        <p:xfrm>
          <a:off x="208344" y="613457"/>
          <a:ext cx="11748303" cy="5888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8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500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0262">
                <a:tc>
                  <a:txBody>
                    <a:bodyPr/>
                    <a:lstStyle/>
                    <a:p>
                      <a:r>
                        <a:rPr lang="en-US" sz="2000" dirty="0"/>
                        <a:t>Category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App-Layer </a:t>
                      </a:r>
                      <a:r>
                        <a:rPr lang="en-US" sz="2000" dirty="0" smtClean="0"/>
                        <a:t>Relevance</a:t>
                      </a:r>
                      <a:endParaRPr lang="en-US" sz="20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262">
                <a:tc>
                  <a:txBody>
                    <a:bodyPr/>
                    <a:lstStyle/>
                    <a:p>
                      <a:r>
                        <a:rPr lang="en-US" b="1"/>
                        <a:t>Broken Access Control</a:t>
                      </a:r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Users performing unauthorized actions due to app logic flaw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262">
                <a:tc>
                  <a:txBody>
                    <a:bodyPr/>
                    <a:lstStyle/>
                    <a:p>
                      <a:r>
                        <a:rPr lang="en-US" b="1"/>
                        <a:t>Cryptographic Failures</a:t>
                      </a:r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Improper encryption of stored data, weak key usage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262">
                <a:tc>
                  <a:txBody>
                    <a:bodyPr/>
                    <a:lstStyle/>
                    <a:p>
                      <a:r>
                        <a:rPr lang="en-US" b="1"/>
                        <a:t>Injection</a:t>
                      </a:r>
                      <a:r>
                        <a:rPr lang="en-US"/>
                        <a:t> (SQL, Command, LDAP)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Malicious input interpreted by app </a:t>
                      </a:r>
                      <a:r>
                        <a:rPr lang="en-US" dirty="0" smtClean="0"/>
                        <a:t>- </a:t>
                      </a:r>
                      <a:r>
                        <a:rPr lang="en-US" dirty="0"/>
                        <a:t>DB/OS compromise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262">
                <a:tc>
                  <a:txBody>
                    <a:bodyPr/>
                    <a:lstStyle/>
                    <a:p>
                      <a:r>
                        <a:rPr lang="en-US" b="1"/>
                        <a:t>Insecure Design</a:t>
                      </a:r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Business logic flaws (e.g., double-spend in banking app)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0262">
                <a:tc>
                  <a:txBody>
                    <a:bodyPr/>
                    <a:lstStyle/>
                    <a:p>
                      <a:r>
                        <a:rPr lang="en-US" b="1"/>
                        <a:t>Security Misconfiguration</a:t>
                      </a:r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App exposes debug endpoints, default passwords, open APIs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0262">
                <a:tc>
                  <a:txBody>
                    <a:bodyPr/>
                    <a:lstStyle/>
                    <a:p>
                      <a:r>
                        <a:rPr lang="en-US" b="1"/>
                        <a:t>Vulnerable &amp; Outdated Components</a:t>
                      </a:r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Third-party library exploits inside app code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3153496"/>
                  </a:ext>
                </a:extLst>
              </a:tr>
              <a:tr h="520262">
                <a:tc>
                  <a:txBody>
                    <a:bodyPr/>
                    <a:lstStyle/>
                    <a:p>
                      <a:r>
                        <a:rPr lang="en-US" b="1"/>
                        <a:t>Identification &amp; Auth Failures</a:t>
                      </a:r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Weak session handling, password reset flaws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5894457"/>
                  </a:ext>
                </a:extLst>
              </a:tr>
              <a:tr h="520262">
                <a:tc>
                  <a:txBody>
                    <a:bodyPr/>
                    <a:lstStyle/>
                    <a:p>
                      <a:r>
                        <a:rPr lang="en-US" b="1"/>
                        <a:t>Software &amp; Data Integrity Failures</a:t>
                      </a:r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Trusting user-supplied data or code modifications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3435590"/>
                  </a:ext>
                </a:extLst>
              </a:tr>
              <a:tr h="520262">
                <a:tc>
                  <a:txBody>
                    <a:bodyPr/>
                    <a:lstStyle/>
                    <a:p>
                      <a:r>
                        <a:rPr lang="en-US" b="1" dirty="0" smtClean="0"/>
                        <a:t>Logging </a:t>
                      </a:r>
                      <a:r>
                        <a:rPr lang="en-US" b="1" dirty="0"/>
                        <a:t>&amp; Monitoring Failures</a:t>
                      </a:r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Missed detection due to app-level logging gaps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4629137"/>
                  </a:ext>
                </a:extLst>
              </a:tr>
              <a:tr h="686168">
                <a:tc>
                  <a:txBody>
                    <a:bodyPr/>
                    <a:lstStyle/>
                    <a:p>
                      <a:r>
                        <a:rPr lang="en-US" b="1" dirty="0" smtClean="0"/>
                        <a:t>Server Side Request Forgery</a:t>
                      </a:r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 application fetches a URL provided by the attacker, allowing access to internal resources</a:t>
                      </a:r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73267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784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Case Study: Cross-Site Scripting (XSS)</a:t>
            </a:r>
            <a:endParaRPr lang="el-G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115747" y="808398"/>
            <a:ext cx="1128145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Malicious script runs in other users’ browsers</a:t>
            </a:r>
            <a:endParaRPr lang="en-US" sz="2400" b="1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Attacker </a:t>
            </a:r>
            <a:r>
              <a:rPr lang="en-US" sz="2400" dirty="0"/>
              <a:t>stores or reflects malicious script into pages the app serves.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Victim’s browser runs the injected script in the site’s origin.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/>
              <a:t>Impact</a:t>
            </a:r>
            <a:r>
              <a:rPr lang="en-US" sz="2400" dirty="0"/>
              <a:t>: steal cookies/session, alter UI, phish users.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Examples</a:t>
            </a:r>
            <a:r>
              <a:rPr lang="en-US" sz="2400" dirty="0" smtClean="0"/>
              <a:t>: </a:t>
            </a:r>
            <a:r>
              <a:rPr lang="en-US" sz="2400" dirty="0" err="1"/>
              <a:t>MySpace</a:t>
            </a:r>
            <a:r>
              <a:rPr lang="en-US" sz="2400" dirty="0"/>
              <a:t> </a:t>
            </a:r>
            <a:r>
              <a:rPr lang="en-US" sz="2400" dirty="0" err="1"/>
              <a:t>Samy</a:t>
            </a:r>
            <a:r>
              <a:rPr lang="en-US" sz="2400" dirty="0"/>
              <a:t> worm (2005), vulnerable e-commerce comment </a:t>
            </a:r>
            <a:r>
              <a:rPr lang="en-US" sz="2400" dirty="0" smtClean="0"/>
              <a:t>sections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947" y="3032567"/>
            <a:ext cx="4380745" cy="33585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7"/>
          <p:cNvSpPr/>
          <p:nvPr/>
        </p:nvSpPr>
        <p:spPr bwMode="auto">
          <a:xfrm>
            <a:off x="115747" y="3478644"/>
            <a:ext cx="6852212" cy="1938992"/>
          </a:xfrm>
          <a:prstGeom prst="rect">
            <a:avLst/>
          </a:prstGeom>
          <a:solidFill>
            <a:srgbClr val="EDF1FA"/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Assets</a:t>
            </a:r>
            <a:r>
              <a:rPr lang="en-US" sz="2000" b="1" dirty="0"/>
              <a:t>:</a:t>
            </a:r>
            <a:r>
              <a:rPr lang="en-US" sz="2000" dirty="0"/>
              <a:t> </a:t>
            </a:r>
            <a:r>
              <a:rPr lang="en-US" sz="2000" dirty="0" smtClean="0"/>
              <a:t>?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Trust Boundaries:</a:t>
            </a:r>
            <a:r>
              <a:rPr lang="en-US" sz="2000" dirty="0"/>
              <a:t> </a:t>
            </a:r>
            <a:r>
              <a:rPr lang="en-US" sz="2000" dirty="0" smtClean="0"/>
              <a:t>?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Attackers/Goals</a:t>
            </a:r>
            <a:r>
              <a:rPr lang="en-US" sz="2000" b="1" dirty="0"/>
              <a:t>:</a:t>
            </a:r>
            <a:r>
              <a:rPr lang="en-US" sz="2000" dirty="0"/>
              <a:t> </a:t>
            </a:r>
            <a:r>
              <a:rPr lang="en-US" sz="2000" dirty="0" smtClean="0"/>
              <a:t>?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Attack Vectors:</a:t>
            </a:r>
            <a:r>
              <a:rPr lang="en-US" sz="2000" dirty="0"/>
              <a:t> </a:t>
            </a:r>
            <a:r>
              <a:rPr lang="en-US" sz="2000" dirty="0" smtClean="0"/>
              <a:t>?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Risk</a:t>
            </a:r>
            <a:r>
              <a:rPr lang="en-US" sz="2000" b="1" dirty="0"/>
              <a:t>:</a:t>
            </a:r>
            <a:r>
              <a:rPr lang="en-US" sz="2000" dirty="0"/>
              <a:t> </a:t>
            </a:r>
            <a:r>
              <a:rPr lang="en-US" sz="2000" dirty="0" smtClean="0"/>
              <a:t>?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Mitigation:</a:t>
            </a:r>
            <a:r>
              <a:rPr lang="en-US" sz="2000" dirty="0"/>
              <a:t> </a:t>
            </a:r>
            <a:r>
              <a:rPr lang="en-US" sz="2000" dirty="0" smtClean="0"/>
              <a:t>?</a:t>
            </a: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Case Study: Cross-Site Scripting (XSS)</a:t>
            </a:r>
            <a:endParaRPr lang="el-GR" sz="28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349" y="3032567"/>
            <a:ext cx="4380745" cy="33585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7"/>
          <p:cNvSpPr/>
          <p:nvPr/>
        </p:nvSpPr>
        <p:spPr bwMode="auto">
          <a:xfrm>
            <a:off x="115747" y="3478644"/>
            <a:ext cx="6840638" cy="2862322"/>
          </a:xfrm>
          <a:prstGeom prst="rect">
            <a:avLst/>
          </a:prstGeom>
          <a:solidFill>
            <a:srgbClr val="EDF1FA"/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Assets</a:t>
            </a:r>
            <a:r>
              <a:rPr lang="en-US" sz="2000" b="1" dirty="0"/>
              <a:t>:</a:t>
            </a:r>
            <a:r>
              <a:rPr lang="en-US" sz="2000" dirty="0"/>
              <a:t> Session tokens, credentials, UI integrity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Trust Boundaries:</a:t>
            </a:r>
            <a:r>
              <a:rPr lang="en-US" sz="2000" dirty="0"/>
              <a:t> User input </a:t>
            </a:r>
            <a:r>
              <a:rPr lang="en-US" sz="2000" dirty="0" smtClean="0"/>
              <a:t>// app // </a:t>
            </a:r>
            <a:r>
              <a:rPr lang="en-US" sz="2000" dirty="0"/>
              <a:t>other users’ browsers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Attackers/Goals</a:t>
            </a:r>
            <a:r>
              <a:rPr lang="en-US" sz="2000" b="1" dirty="0"/>
              <a:t>:</a:t>
            </a:r>
            <a:r>
              <a:rPr lang="en-US" sz="2000" dirty="0"/>
              <a:t> External attackers hijacking </a:t>
            </a:r>
            <a:r>
              <a:rPr lang="en-US" sz="2000" dirty="0" smtClean="0"/>
              <a:t>sessions </a:t>
            </a:r>
            <a:r>
              <a:rPr lang="en-US" sz="2000" dirty="0"/>
              <a:t>or phishing users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Attack Vectors:</a:t>
            </a:r>
            <a:r>
              <a:rPr lang="en-US" sz="2000" dirty="0"/>
              <a:t> Form fields, URL parameters, comment sections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Risk</a:t>
            </a:r>
            <a:r>
              <a:rPr lang="en-US" sz="2000" b="1" dirty="0"/>
              <a:t>:</a:t>
            </a:r>
            <a:r>
              <a:rPr lang="en-US" sz="2000" dirty="0"/>
              <a:t> Medium to </a:t>
            </a:r>
            <a:r>
              <a:rPr lang="en-US" sz="2000" dirty="0" smtClean="0"/>
              <a:t>High: </a:t>
            </a:r>
            <a:r>
              <a:rPr lang="en-US" sz="2000" dirty="0"/>
              <a:t>session hijacking, phishing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Mitigation:</a:t>
            </a:r>
            <a:r>
              <a:rPr lang="en-US" sz="2000" dirty="0"/>
              <a:t> Output encoding, HTML escaping, </a:t>
            </a:r>
            <a:r>
              <a:rPr lang="en-US" sz="2000" dirty="0" smtClean="0"/>
              <a:t>input </a:t>
            </a:r>
            <a:r>
              <a:rPr lang="en-US" sz="2000" dirty="0"/>
              <a:t>sanitization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15747" y="808398"/>
            <a:ext cx="1128145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Malicious script runs in other users’ browsers</a:t>
            </a:r>
            <a:endParaRPr lang="en-US" sz="2400" b="1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Attacker </a:t>
            </a:r>
            <a:r>
              <a:rPr lang="en-US" sz="2400" dirty="0"/>
              <a:t>stores or reflects malicious script into pages the app serves.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Victim’s browser runs the injected script in the site’s origin.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/>
              <a:t>Impact</a:t>
            </a:r>
            <a:r>
              <a:rPr lang="en-US" sz="2400" dirty="0"/>
              <a:t>: steal cookies/session, alter UI, phish users.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Examples</a:t>
            </a:r>
            <a:r>
              <a:rPr lang="en-US" sz="2400" dirty="0" smtClean="0"/>
              <a:t>: </a:t>
            </a:r>
            <a:r>
              <a:rPr lang="en-US" sz="2400" dirty="0" err="1"/>
              <a:t>MySpace</a:t>
            </a:r>
            <a:r>
              <a:rPr lang="en-US" sz="2400" dirty="0"/>
              <a:t> </a:t>
            </a:r>
            <a:r>
              <a:rPr lang="en-US" sz="2400" dirty="0" err="1"/>
              <a:t>Samy</a:t>
            </a:r>
            <a:r>
              <a:rPr lang="en-US" sz="2400" dirty="0"/>
              <a:t> worm (2005), vulnerable e-commerce comment </a:t>
            </a:r>
            <a:r>
              <a:rPr lang="en-US" sz="2400" dirty="0" smtClean="0"/>
              <a:t>sections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96544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Case Study: Server-Side Request Forgery (SSRF)</a:t>
            </a:r>
            <a:endParaRPr lang="el-GR" sz="2800" b="1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15747" y="808398"/>
            <a:ext cx="11281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The app becomes the attacker’s proxy to internal systems</a:t>
            </a:r>
            <a:r>
              <a:rPr lang="en-US" sz="2400" b="1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App </a:t>
            </a:r>
            <a:r>
              <a:rPr lang="en-US" sz="2400" dirty="0"/>
              <a:t>fetches a URL supplied by an attacker</a:t>
            </a:r>
            <a:r>
              <a:rPr lang="en-US" sz="2400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App </a:t>
            </a:r>
            <a:r>
              <a:rPr lang="en-US" sz="2400" dirty="0"/>
              <a:t>(server) requests internal/private resources the attacker cannot reach directly</a:t>
            </a:r>
            <a:r>
              <a:rPr lang="en-US" sz="2400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Impact</a:t>
            </a:r>
            <a:r>
              <a:rPr lang="en-US" sz="2400" dirty="0"/>
              <a:t>: access internal services, cloud metadata, sensitive endpoints</a:t>
            </a:r>
            <a:r>
              <a:rPr lang="en-US" sz="2400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/>
              <a:t>Examples</a:t>
            </a:r>
            <a:r>
              <a:rPr lang="en-US" sz="2400" dirty="0"/>
              <a:t>: Capital One 2019 (AWS metadata), open redirect endpoints abused to scan internal networks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115747" y="4032642"/>
            <a:ext cx="7488820" cy="1754326"/>
          </a:xfrm>
          <a:prstGeom prst="rect">
            <a:avLst/>
          </a:prstGeom>
          <a:solidFill>
            <a:srgbClr val="EDF1FA"/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Assets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smtClean="0"/>
              <a:t>?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Trust Boundaries:</a:t>
            </a:r>
            <a:r>
              <a:rPr lang="en-US" dirty="0"/>
              <a:t> </a:t>
            </a:r>
            <a:r>
              <a:rPr lang="en-US" dirty="0" smtClean="0"/>
              <a:t>?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Attackers/Goals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smtClean="0"/>
              <a:t>?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Attack Vectors:</a:t>
            </a:r>
            <a:r>
              <a:rPr lang="en-US" dirty="0"/>
              <a:t> </a:t>
            </a:r>
            <a:r>
              <a:rPr lang="en-US" dirty="0" smtClean="0"/>
              <a:t>?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Risk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smtClean="0"/>
              <a:t>?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Mitigation:</a:t>
            </a:r>
            <a:r>
              <a:rPr lang="en-US" dirty="0"/>
              <a:t> 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76163" y="3839845"/>
            <a:ext cx="3806865" cy="213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241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Case Study: Server-Side Request Forgery (SSRF)</a:t>
            </a:r>
            <a:endParaRPr lang="el-GR" sz="2800" b="1" dirty="0"/>
          </a:p>
        </p:txBody>
      </p:sp>
      <p:sp>
        <p:nvSpPr>
          <p:cNvPr id="8" name="Rectangle 7"/>
          <p:cNvSpPr/>
          <p:nvPr/>
        </p:nvSpPr>
        <p:spPr bwMode="auto">
          <a:xfrm>
            <a:off x="115747" y="3478644"/>
            <a:ext cx="7488820" cy="2862322"/>
          </a:xfrm>
          <a:prstGeom prst="rect">
            <a:avLst/>
          </a:prstGeom>
          <a:solidFill>
            <a:srgbClr val="EDF1FA"/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Assets</a:t>
            </a:r>
            <a:r>
              <a:rPr lang="en-US" b="1" dirty="0"/>
              <a:t>:</a:t>
            </a:r>
            <a:r>
              <a:rPr lang="en-US" dirty="0"/>
              <a:t> Internal services/APIs, cloud metadata, sensitive configuration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Trust Boundaries:</a:t>
            </a:r>
            <a:r>
              <a:rPr lang="en-US" dirty="0"/>
              <a:t> External user </a:t>
            </a:r>
            <a:r>
              <a:rPr lang="en-US" dirty="0" smtClean="0"/>
              <a:t>//</a:t>
            </a:r>
            <a:r>
              <a:rPr lang="en-US" dirty="0" smtClean="0"/>
              <a:t> </a:t>
            </a:r>
            <a:r>
              <a:rPr lang="en-US" dirty="0" smtClean="0"/>
              <a:t>application </a:t>
            </a:r>
            <a:r>
              <a:rPr lang="en-US" dirty="0" smtClean="0"/>
              <a:t>//</a:t>
            </a:r>
            <a:r>
              <a:rPr lang="en-US" dirty="0" smtClean="0"/>
              <a:t> </a:t>
            </a:r>
            <a:r>
              <a:rPr lang="en-US" dirty="0"/>
              <a:t>internal network </a:t>
            </a:r>
            <a:r>
              <a:rPr lang="en-US" dirty="0" smtClean="0"/>
              <a:t>or </a:t>
            </a:r>
            <a:r>
              <a:rPr lang="en-US" dirty="0"/>
              <a:t>cloud service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Attackers/Goals</a:t>
            </a:r>
            <a:r>
              <a:rPr lang="en-US" b="1" dirty="0"/>
              <a:t>:</a:t>
            </a:r>
            <a:r>
              <a:rPr lang="en-US" dirty="0"/>
              <a:t> External attackers trying to reach internal resources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Attack Vectors:</a:t>
            </a:r>
            <a:r>
              <a:rPr lang="en-US" dirty="0"/>
              <a:t> URL parameters, file fetch APIs, image import or </a:t>
            </a:r>
            <a:r>
              <a:rPr lang="en-US" dirty="0" err="1"/>
              <a:t>webhook</a:t>
            </a:r>
            <a:r>
              <a:rPr lang="en-US" dirty="0"/>
              <a:t> URLs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Risk</a:t>
            </a:r>
            <a:r>
              <a:rPr lang="en-US" b="1" dirty="0"/>
              <a:t>:</a:t>
            </a:r>
            <a:r>
              <a:rPr lang="en-US" dirty="0"/>
              <a:t> High </a:t>
            </a:r>
            <a:r>
              <a:rPr lang="en-US" dirty="0" smtClean="0"/>
              <a:t>- </a:t>
            </a:r>
            <a:r>
              <a:rPr lang="en-US" dirty="0"/>
              <a:t>unauthorized access to internal services, credential theft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Mitigation:</a:t>
            </a:r>
            <a:r>
              <a:rPr lang="en-US" dirty="0"/>
              <a:t> Validate and whitelist URLs/hosts, restrict internal network access, least privilege for services, log outgoing requests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15747" y="808398"/>
            <a:ext cx="11281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The app becomes the attacker’s proxy to internal systems</a:t>
            </a:r>
            <a:r>
              <a:rPr lang="en-US" sz="2400" b="1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App </a:t>
            </a:r>
            <a:r>
              <a:rPr lang="en-US" sz="2400" dirty="0"/>
              <a:t>fetches a URL supplied by an attacker</a:t>
            </a:r>
            <a:r>
              <a:rPr lang="en-US" sz="2400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App </a:t>
            </a:r>
            <a:r>
              <a:rPr lang="en-US" sz="2400" dirty="0"/>
              <a:t>(server) requests internal/private resources the attacker cannot reach directly</a:t>
            </a:r>
            <a:r>
              <a:rPr lang="en-US" sz="2400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Impact</a:t>
            </a:r>
            <a:r>
              <a:rPr lang="en-US" sz="2400" dirty="0"/>
              <a:t>: access internal services, cloud metadata, sensitive endpoints</a:t>
            </a:r>
            <a:r>
              <a:rPr lang="en-US" sz="2400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/>
              <a:t>Examples</a:t>
            </a:r>
            <a:r>
              <a:rPr lang="en-US" sz="2400" dirty="0"/>
              <a:t>: Capital One 2019 (AWS metadata), open redirect endpoints abused to scan internal networks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76163" y="3839845"/>
            <a:ext cx="3806865" cy="213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317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Confidentiality at the Application Layer</a:t>
            </a:r>
            <a:endParaRPr lang="el-G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200628" y="1043092"/>
            <a:ext cx="1069115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1) Description: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Protect sensitive data from unauthorized reading at the application layer.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Covers </a:t>
            </a:r>
            <a:r>
              <a:rPr lang="en-US" sz="2000" b="1" dirty="0"/>
              <a:t>data in transit, in storage, and secrets used by the app</a:t>
            </a:r>
            <a:r>
              <a:rPr lang="en-US" sz="20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Mitigates credential leaks, token exposure, and API key theft.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2) Mechanisms and Tools: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Encryption in transit:</a:t>
            </a:r>
            <a:r>
              <a:rPr lang="en-US" sz="2000" dirty="0"/>
              <a:t> TLS/HTTPS; enforce TLS 1.2+/1.3; libraries: OpenSSL, Node.js https module.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Encryption at rest:</a:t>
            </a:r>
            <a:r>
              <a:rPr lang="en-US" sz="2000" dirty="0"/>
              <a:t> AES‑GCM, ChaCha20; key management via </a:t>
            </a:r>
            <a:r>
              <a:rPr lang="en-US" sz="2000" dirty="0" err="1"/>
              <a:t>HashiCorp</a:t>
            </a:r>
            <a:r>
              <a:rPr lang="en-US" sz="2000" dirty="0"/>
              <a:t> Vault, AWS KMS, GCP KMS.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Secret handling:</a:t>
            </a:r>
            <a:r>
              <a:rPr lang="en-US" sz="2000" dirty="0"/>
              <a:t> Do not hardcode API keys; use vaults; rotate keys periodically.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Session protection:</a:t>
            </a:r>
            <a:r>
              <a:rPr lang="en-US" sz="2000" dirty="0"/>
              <a:t> Secure/</a:t>
            </a:r>
            <a:r>
              <a:rPr lang="en-US" sz="2000" dirty="0" err="1"/>
              <a:t>HttpOnly</a:t>
            </a:r>
            <a:r>
              <a:rPr lang="en-US" sz="2000" dirty="0"/>
              <a:t>/</a:t>
            </a:r>
            <a:r>
              <a:rPr lang="en-US" sz="2000" dirty="0" err="1"/>
              <a:t>SameSite</a:t>
            </a:r>
            <a:r>
              <a:rPr lang="en-US" sz="2000" dirty="0"/>
              <a:t> cookies; signed JWTs (HS256/RS256).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3) App-layer Angle: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Protects sensitive data </a:t>
            </a:r>
            <a:r>
              <a:rPr lang="en-US" sz="2000" b="1" dirty="0"/>
              <a:t>inside the app</a:t>
            </a:r>
            <a:r>
              <a:rPr lang="en-US" sz="2000" dirty="0"/>
              <a:t>, beyond network encryption.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Prevents attackers from </a:t>
            </a:r>
            <a:r>
              <a:rPr lang="en-US" sz="2000" b="1" dirty="0"/>
              <a:t>stealing credentials or session tokens</a:t>
            </a:r>
            <a:r>
              <a:rPr lang="en-US" sz="2000" dirty="0"/>
              <a:t> via app vulnerabilities.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Applies to API endpoints, </a:t>
            </a:r>
            <a:r>
              <a:rPr lang="en-US" sz="2000" dirty="0" err="1"/>
              <a:t>microservices</a:t>
            </a:r>
            <a:r>
              <a:rPr lang="en-US" sz="2000" dirty="0"/>
              <a:t>, and web forms handling secrets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Demo: Application-Layer Encryption</a:t>
            </a:r>
            <a:endParaRPr lang="el-G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295275" y="842486"/>
            <a:ext cx="85534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Purpose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Protect sensitive data inside the app from unauthorized reading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Covers secrets at rest, in storage, and during processing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Mitigates credential leaks, token exposure, and API key theft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95275" y="2134790"/>
            <a:ext cx="7128875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Key Generation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AES</a:t>
            </a: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(Advanced Encryption Standard)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key (Fernet in Python)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Store securely (vault or env variable)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Encrypt Secrets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lvl="1" indent="-1714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encrypted = cipher.encrypt(b"MySecretData") 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lvl="1" indent="-1714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Converts readable data → unreadable ciphertext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Decrypt Secrets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lvl="1" indent="-1714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decrypted = cipher.decrypt(encrypted) 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Only the key holder can recover the original data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Unauthorized Access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Decryption with wrong key fails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data remains protected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04"/>
          <a:stretch/>
        </p:blipFill>
        <p:spPr>
          <a:xfrm>
            <a:off x="6314396" y="3981450"/>
            <a:ext cx="5810929" cy="2633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06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Integrity </a:t>
            </a:r>
            <a:r>
              <a:rPr lang="en-US" sz="2800" b="1" dirty="0"/>
              <a:t>at the Application Layer</a:t>
            </a:r>
            <a:endParaRPr lang="el-G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270076" y="820244"/>
            <a:ext cx="1117728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1) Description: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Ensure data and application logic </a:t>
            </a:r>
            <a:r>
              <a:rPr lang="en-US" sz="2000" b="1" dirty="0"/>
              <a:t>cannot be tampered with</a:t>
            </a:r>
            <a:r>
              <a:rPr lang="en-US" sz="20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Detect modifications to API requests, messages, or stored data.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Protects app from manipulated user input or malicious payloads.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2) Mechanisms and Tools: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Input validation &amp; schema enforcement:</a:t>
            </a:r>
            <a:r>
              <a:rPr lang="en-US" sz="2000" dirty="0"/>
              <a:t> JSON Schema, </a:t>
            </a:r>
            <a:r>
              <a:rPr lang="en-US" sz="2000" dirty="0" err="1"/>
              <a:t>OpenAPI</a:t>
            </a:r>
            <a:r>
              <a:rPr lang="en-US" sz="2000" dirty="0"/>
              <a:t>, </a:t>
            </a:r>
            <a:r>
              <a:rPr lang="en-US" sz="2000" dirty="0" err="1"/>
              <a:t>Protobuf</a:t>
            </a:r>
            <a:r>
              <a:rPr lang="en-US" sz="20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Output encoding:</a:t>
            </a:r>
            <a:r>
              <a:rPr lang="en-US" sz="2000" dirty="0"/>
              <a:t> OWASP Java Encoder, React escaping, ESAPI.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Message authentication:</a:t>
            </a:r>
            <a:r>
              <a:rPr lang="en-US" sz="2000" dirty="0"/>
              <a:t> HMAC, digital signatures for API payloads, JWT, and </a:t>
            </a:r>
            <a:r>
              <a:rPr lang="en-US" sz="2000" dirty="0" err="1"/>
              <a:t>webhooks</a:t>
            </a:r>
            <a:r>
              <a:rPr lang="en-US" sz="20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File/data integrity:</a:t>
            </a:r>
            <a:r>
              <a:rPr lang="en-US" sz="2000" dirty="0"/>
              <a:t> Checksum/hash verification before processing uploads.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3) App-layer Angle: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Integrity enforcement </a:t>
            </a:r>
            <a:r>
              <a:rPr lang="en-US" sz="2000" b="1" dirty="0"/>
              <a:t>happens in the application logic</a:t>
            </a:r>
            <a:r>
              <a:rPr lang="en-US" sz="20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Prevents attackers from </a:t>
            </a:r>
            <a:r>
              <a:rPr lang="en-US" sz="2000" b="1" dirty="0"/>
              <a:t>altering API payloads or manipulating app workflows</a:t>
            </a:r>
            <a:r>
              <a:rPr lang="en-US" sz="20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Protects both requests coming in and data leaving the application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95211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Dilemma</a:t>
            </a:r>
            <a:endParaRPr lang="el-GR" sz="2800" b="1" dirty="0"/>
          </a:p>
        </p:txBody>
      </p:sp>
      <p:sp>
        <p:nvSpPr>
          <p:cNvPr id="6" name="TextBox 5"/>
          <p:cNvSpPr txBox="1"/>
          <p:nvPr/>
        </p:nvSpPr>
        <p:spPr bwMode="auto">
          <a:xfrm>
            <a:off x="0" y="1171576"/>
            <a:ext cx="5600700" cy="4832092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Encrypt all data so nothing sensitive can ever be </a:t>
            </a:r>
            <a:r>
              <a:rPr lang="en-US" sz="2800" b="1" dirty="0" smtClean="0"/>
              <a:t>exposed?</a:t>
            </a:r>
          </a:p>
          <a:p>
            <a:pPr>
              <a:defRPr/>
            </a:pPr>
            <a:endParaRPr lang="en-US" sz="2800" b="1" dirty="0"/>
          </a:p>
          <a:p>
            <a:pPr>
              <a:defRPr/>
            </a:pPr>
            <a:endParaRPr lang="en-US" sz="2800" b="1" dirty="0" smtClean="0"/>
          </a:p>
          <a:p>
            <a:pPr>
              <a:defRPr/>
            </a:pPr>
            <a:endParaRPr lang="en-US" sz="2800" b="1" dirty="0"/>
          </a:p>
          <a:p>
            <a:pPr>
              <a:defRPr/>
            </a:pPr>
            <a:endParaRPr lang="en-US" sz="2800" b="1" dirty="0" smtClean="0"/>
          </a:p>
          <a:p>
            <a:pPr>
              <a:defRPr/>
            </a:pPr>
            <a:endParaRPr lang="en-US" sz="2800" b="1" dirty="0"/>
          </a:p>
          <a:p>
            <a:pPr>
              <a:defRPr/>
            </a:pPr>
            <a:endParaRPr lang="en-US" sz="2800" b="1" dirty="0" smtClean="0"/>
          </a:p>
          <a:p>
            <a:pPr>
              <a:defRPr/>
            </a:pPr>
            <a:endParaRPr lang="en-US" sz="2800" b="1" dirty="0"/>
          </a:p>
          <a:p>
            <a:pPr>
              <a:defRPr/>
            </a:pPr>
            <a:endParaRPr lang="en-US" sz="2800" b="1" dirty="0" smtClean="0"/>
          </a:p>
          <a:p>
            <a:pPr>
              <a:defRPr/>
            </a:pPr>
            <a:endParaRPr lang="el-GR" sz="2800" b="1" dirty="0"/>
          </a:p>
        </p:txBody>
      </p:sp>
      <p:sp>
        <p:nvSpPr>
          <p:cNvPr id="7" name="TextBox 6"/>
          <p:cNvSpPr txBox="1"/>
          <p:nvPr/>
        </p:nvSpPr>
        <p:spPr bwMode="auto">
          <a:xfrm>
            <a:off x="5772150" y="1171576"/>
            <a:ext cx="6048375" cy="4832092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 anchor="ctr">
            <a:spAutoFit/>
          </a:bodyPr>
          <a:lstStyle/>
          <a:p>
            <a:pPr>
              <a:defRPr/>
            </a:pPr>
            <a:r>
              <a:rPr lang="en-US" sz="2800" b="1" dirty="0"/>
              <a:t>Monitor every user action so you can catch leaks </a:t>
            </a:r>
            <a:r>
              <a:rPr lang="en-US" sz="2800" b="1" dirty="0" smtClean="0"/>
              <a:t>immediately?</a:t>
            </a:r>
          </a:p>
          <a:p>
            <a:pPr>
              <a:defRPr/>
            </a:pPr>
            <a:endParaRPr lang="en-US" sz="2800" b="1" dirty="0"/>
          </a:p>
          <a:p>
            <a:pPr>
              <a:defRPr/>
            </a:pPr>
            <a:endParaRPr lang="en-US" sz="2800" b="1" dirty="0" smtClean="0"/>
          </a:p>
          <a:p>
            <a:pPr>
              <a:defRPr/>
            </a:pPr>
            <a:endParaRPr lang="en-US" sz="2800" b="1" dirty="0"/>
          </a:p>
          <a:p>
            <a:pPr>
              <a:defRPr/>
            </a:pPr>
            <a:endParaRPr lang="en-US" sz="2800" b="1" dirty="0" smtClean="0"/>
          </a:p>
          <a:p>
            <a:pPr>
              <a:defRPr/>
            </a:pPr>
            <a:endParaRPr lang="en-US" sz="2800" b="1" dirty="0"/>
          </a:p>
          <a:p>
            <a:pPr>
              <a:defRPr/>
            </a:pPr>
            <a:endParaRPr lang="en-US" sz="2800" b="1" dirty="0" smtClean="0"/>
          </a:p>
          <a:p>
            <a:pPr>
              <a:defRPr/>
            </a:pPr>
            <a:endParaRPr lang="en-US" sz="2800" b="1" dirty="0"/>
          </a:p>
          <a:p>
            <a:pPr>
              <a:defRPr/>
            </a:pPr>
            <a:endParaRPr lang="en-US" sz="2800" b="1" dirty="0" smtClean="0"/>
          </a:p>
          <a:p>
            <a:pPr>
              <a:defRPr/>
            </a:pPr>
            <a:endParaRPr 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2360114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Demo: JSON Schema enforcement</a:t>
            </a:r>
            <a:endParaRPr lang="el-G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180975" y="780187"/>
            <a:ext cx="931545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Purpose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Ensure incoming JSON data </a:t>
            </a:r>
            <a:r>
              <a:rPr lang="en-US" sz="2400" b="1" dirty="0"/>
              <a:t>matches expected structure and types</a:t>
            </a: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Detect and reject malformed or tampered payloads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Protects the app from manipulated user input or malicious </a:t>
            </a:r>
            <a:r>
              <a:rPr lang="en-US" sz="2400" dirty="0" smtClean="0"/>
              <a:t>payloads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How it works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Define JSON schema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Validate Payload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Enforces data integrity at the application </a:t>
            </a:r>
            <a:r>
              <a:rPr lang="en-US" sz="2400" dirty="0" smtClean="0"/>
              <a:t>layer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Rejects </a:t>
            </a:r>
            <a:r>
              <a:rPr lang="en-US" sz="2400" dirty="0"/>
              <a:t>malformed, tampered, or malicious </a:t>
            </a:r>
            <a:r>
              <a:rPr lang="en-US" sz="2400" dirty="0" smtClean="0"/>
              <a:t>payloads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Protects </a:t>
            </a:r>
            <a:r>
              <a:rPr lang="en-US" sz="2400" dirty="0"/>
              <a:t>API endpoints, </a:t>
            </a:r>
            <a:r>
              <a:rPr lang="en-US" sz="2400" dirty="0" err="1"/>
              <a:t>microservices</a:t>
            </a:r>
            <a:r>
              <a:rPr lang="en-US" sz="2400" dirty="0"/>
              <a:t>, and form inputs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519" y="4924155"/>
            <a:ext cx="4877481" cy="193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993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Availability at the Application Layer</a:t>
            </a:r>
            <a:endParaRPr lang="el-G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385822" y="1216712"/>
            <a:ext cx="9853553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1) Description: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Ensure application </a:t>
            </a:r>
            <a:r>
              <a:rPr lang="en-US" sz="2000" b="1" dirty="0"/>
              <a:t>remains usable</a:t>
            </a:r>
            <a:r>
              <a:rPr lang="en-US" sz="2000" dirty="0"/>
              <a:t> under normal and attack conditions.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Mitigates abusive requests, resource exhaustion, or application-level </a:t>
            </a:r>
            <a:r>
              <a:rPr lang="en-US" sz="2000" dirty="0" err="1"/>
              <a:t>DDoS</a:t>
            </a:r>
            <a:r>
              <a:rPr lang="en-US" sz="20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Protects service continuity for legitimate users.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2) Mechanisms and Tools: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Rate limiting / throttling:</a:t>
            </a:r>
            <a:r>
              <a:rPr lang="en-US" sz="2000" dirty="0"/>
              <a:t> Nginx + </a:t>
            </a:r>
            <a:r>
              <a:rPr lang="en-US" sz="2000" dirty="0" err="1"/>
              <a:t>Lua</a:t>
            </a:r>
            <a:r>
              <a:rPr lang="en-US" sz="2000" dirty="0"/>
              <a:t>, Kong API Gateway, Spring Boot </a:t>
            </a:r>
            <a:r>
              <a:rPr lang="en-US" sz="2000" dirty="0" err="1"/>
              <a:t>RateLimiter</a:t>
            </a:r>
            <a:r>
              <a:rPr lang="en-US" sz="20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Circuit breakers / bulkheads:</a:t>
            </a:r>
            <a:r>
              <a:rPr lang="en-US" sz="2000" dirty="0"/>
              <a:t> Resilience4j, </a:t>
            </a:r>
            <a:r>
              <a:rPr lang="en-US" sz="2000" dirty="0" err="1"/>
              <a:t>Hystrix</a:t>
            </a:r>
            <a:r>
              <a:rPr lang="en-US" sz="2000" dirty="0"/>
              <a:t> for </a:t>
            </a:r>
            <a:r>
              <a:rPr lang="en-US" sz="2000" dirty="0" err="1"/>
              <a:t>microservices</a:t>
            </a:r>
            <a:r>
              <a:rPr lang="en-US" sz="20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Caching &amp; failover:</a:t>
            </a:r>
            <a:r>
              <a:rPr lang="en-US" sz="2000" dirty="0"/>
              <a:t> </a:t>
            </a:r>
            <a:r>
              <a:rPr lang="en-US" sz="2000" dirty="0" err="1"/>
              <a:t>Redis</a:t>
            </a:r>
            <a:r>
              <a:rPr lang="en-US" sz="2000" dirty="0"/>
              <a:t>/</a:t>
            </a:r>
            <a:r>
              <a:rPr lang="en-US" sz="2000" dirty="0" err="1"/>
              <a:t>Memcached</a:t>
            </a:r>
            <a:r>
              <a:rPr lang="en-US" sz="2000" dirty="0"/>
              <a:t> to reduce DB load; horizontal scaling.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App-layer </a:t>
            </a:r>
            <a:r>
              <a:rPr lang="en-US" sz="2000" b="1" dirty="0" err="1"/>
              <a:t>DDoS</a:t>
            </a:r>
            <a:r>
              <a:rPr lang="en-US" sz="2000" b="1" dirty="0"/>
              <a:t> detection:</a:t>
            </a:r>
            <a:r>
              <a:rPr lang="en-US" sz="2000" dirty="0"/>
              <a:t> WAF (</a:t>
            </a:r>
            <a:r>
              <a:rPr lang="en-US" sz="2000" dirty="0" err="1"/>
              <a:t>ModSecurity</a:t>
            </a:r>
            <a:r>
              <a:rPr lang="en-US" sz="2000" dirty="0"/>
              <a:t>), request pattern analysis.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3) App-layer Angle: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Controls are </a:t>
            </a:r>
            <a:r>
              <a:rPr lang="en-US" sz="2000" b="1" dirty="0"/>
              <a:t>implemented within app logic or API layer</a:t>
            </a:r>
            <a:r>
              <a:rPr lang="en-US" sz="2000" dirty="0"/>
              <a:t>, not just network.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Protects endpoints from </a:t>
            </a:r>
            <a:r>
              <a:rPr lang="en-US" sz="2000" b="1" dirty="0"/>
              <a:t>logic abuse or business-rule exhaustion</a:t>
            </a:r>
            <a:r>
              <a:rPr lang="en-US" sz="20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Enables app to remain responsive </a:t>
            </a:r>
            <a:r>
              <a:rPr lang="en-US" sz="2000" b="1" dirty="0"/>
              <a:t>even under stress or attack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89360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Demo: Rate limiting</a:t>
            </a:r>
            <a:endParaRPr lang="el-G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3172756" y="5654159"/>
            <a:ext cx="5027338" cy="369332"/>
          </a:xfrm>
          <a:prstGeom prst="rect">
            <a:avLst/>
          </a:prstGeom>
          <a:solidFill>
            <a:srgbClr val="ECF1F9"/>
          </a:solidFill>
        </p:spPr>
        <p:txBody>
          <a:bodyPr wrap="none">
            <a:spAutoFit/>
          </a:bodyPr>
          <a:lstStyle/>
          <a:p>
            <a:r>
              <a:rPr lang="el-GR" dirty="0"/>
              <a:t>curl "http://localhost:5000/api/data?user_id=alice"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9075" y="965031"/>
            <a:ext cx="6124575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Demo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Simulate an API endpoint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ach user can send a limited number of requests per time window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Operation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Track request timestamps per user and count requests within the window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Accept requests if under the limit, reject with error if exceeded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Effect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Demonstrates application-layer enforcement of availability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protecting endpoints from abuse</a:t>
            </a: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</a:t>
            </a:r>
            <a:r>
              <a:rPr kumimoji="0" lang="en-US" altLang="el-G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DoS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Ensures service continuity for legitimate users even under high request load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2333624"/>
            <a:ext cx="4155780" cy="244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19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err="1" smtClean="0"/>
              <a:t>AuthN</a:t>
            </a:r>
            <a:r>
              <a:rPr lang="en-US" sz="2800" b="1" dirty="0" smtClean="0"/>
              <a:t>/</a:t>
            </a:r>
            <a:r>
              <a:rPr lang="en-US" sz="2800" b="1" dirty="0" err="1" smtClean="0"/>
              <a:t>AuthZ</a:t>
            </a:r>
            <a:r>
              <a:rPr lang="en-US" sz="2800" b="1" dirty="0" smtClean="0"/>
              <a:t> </a:t>
            </a:r>
            <a:r>
              <a:rPr lang="en-US" sz="2800" b="1" dirty="0"/>
              <a:t>at the Application Layer</a:t>
            </a:r>
            <a:endParaRPr lang="el-G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756212" y="1157649"/>
            <a:ext cx="9845113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1) Description: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Determine </a:t>
            </a:r>
            <a:r>
              <a:rPr lang="en-US" sz="2000" b="1" dirty="0"/>
              <a:t>who can access the app</a:t>
            </a:r>
            <a:r>
              <a:rPr lang="en-US" sz="2000" dirty="0"/>
              <a:t> and </a:t>
            </a:r>
            <a:r>
              <a:rPr lang="en-US" sz="2000" b="1" dirty="0"/>
              <a:t>what they can do</a:t>
            </a:r>
            <a:r>
              <a:rPr lang="en-US" sz="20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Prevents unauthorized access to sensitive endpoints and actions.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Covers session management, tokens, federated identity, and role-based access.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2) Mechanisms and Tools: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Authentication:</a:t>
            </a:r>
            <a:r>
              <a:rPr lang="en-US" sz="2000" dirty="0"/>
              <a:t> Passwords (</a:t>
            </a:r>
            <a:r>
              <a:rPr lang="en-US" sz="2000" dirty="0" err="1"/>
              <a:t>bcrypt</a:t>
            </a:r>
            <a:r>
              <a:rPr lang="en-US" sz="2000" dirty="0"/>
              <a:t>/argon2), tokens (JWT), OAuth2/</a:t>
            </a:r>
            <a:r>
              <a:rPr lang="en-US" sz="2000" dirty="0" err="1"/>
              <a:t>OpenID</a:t>
            </a:r>
            <a:r>
              <a:rPr lang="en-US" sz="2000" dirty="0"/>
              <a:t> Connect, SAML.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Session management:</a:t>
            </a:r>
            <a:r>
              <a:rPr lang="en-US" sz="2000" dirty="0"/>
              <a:t> Secure cookies, refresh tokens, revocation lists.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Authorization:</a:t>
            </a:r>
            <a:r>
              <a:rPr lang="en-US" sz="2000" dirty="0"/>
              <a:t> RBAC, ABAC; OPA or </a:t>
            </a:r>
            <a:r>
              <a:rPr lang="en-US" sz="2000" dirty="0" err="1"/>
              <a:t>Casbin</a:t>
            </a:r>
            <a:r>
              <a:rPr lang="en-US" sz="2000" dirty="0"/>
              <a:t> for dynamic policy enforcement.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3) App-layer Angle: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All </a:t>
            </a:r>
            <a:r>
              <a:rPr lang="en-US" sz="2000" dirty="0" err="1"/>
              <a:t>auth</a:t>
            </a:r>
            <a:r>
              <a:rPr lang="en-US" sz="2000" dirty="0"/>
              <a:t> decisions </a:t>
            </a:r>
            <a:r>
              <a:rPr lang="en-US" sz="2000" b="1" dirty="0"/>
              <a:t>happen inside the application</a:t>
            </a:r>
            <a:r>
              <a:rPr lang="en-US" sz="2000" dirty="0"/>
              <a:t>, not just at the network.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Prevents attackers from </a:t>
            </a:r>
            <a:r>
              <a:rPr lang="en-US" sz="2000" b="1" dirty="0"/>
              <a:t>privilege escalation or unauthorized endpoint access</a:t>
            </a:r>
            <a:r>
              <a:rPr lang="en-US" sz="20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Applies to API calls, </a:t>
            </a:r>
            <a:r>
              <a:rPr lang="en-US" sz="2000" dirty="0" err="1"/>
              <a:t>microservices</a:t>
            </a:r>
            <a:r>
              <a:rPr lang="en-US" sz="2000" dirty="0"/>
              <a:t>, and multi-tenant apps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3020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Demo: Understanding JSON Web Tokens (JWT)</a:t>
            </a:r>
            <a:endParaRPr lang="el-GR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26444" y="800011"/>
            <a:ext cx="1173911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JWT = </a:t>
            </a:r>
            <a:r>
              <a:rPr kumimoji="0" lang="el-GR" altLang="el-GR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JSON Web Token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an open standard (RFC 7519) for securely transmitting information between parties.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Used for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authentication and authorization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Self-contained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carries all necessary user info (claims).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Digitally signed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prevents tampering.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2154755"/>
              </p:ext>
            </p:extLst>
          </p:nvPr>
        </p:nvGraphicFramePr>
        <p:xfrm>
          <a:off x="228827" y="2286000"/>
          <a:ext cx="11736727" cy="134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23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6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17454">
                  <a:extLst>
                    <a:ext uri="{9D8B030D-6E8A-4147-A177-3AD203B41FA5}">
                      <a16:colId xmlns:a16="http://schemas.microsoft.com/office/drawing/2014/main" val="1410096981"/>
                    </a:ext>
                  </a:extLst>
                </a:gridCol>
              </a:tblGrid>
              <a:tr h="326411">
                <a:tc>
                  <a:txBody>
                    <a:bodyPr/>
                    <a:lstStyle/>
                    <a:p>
                      <a:r>
                        <a:rPr lang="en-US" sz="1600" dirty="0"/>
                        <a:t>Part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Name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Description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384">
                <a:tc>
                  <a:txBody>
                    <a:bodyPr/>
                    <a:lstStyle/>
                    <a:p>
                      <a:r>
                        <a:rPr lang="en-US" sz="1600"/>
                        <a:t>Header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Algorithm + Token type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e.g., { "</a:t>
                      </a:r>
                      <a:r>
                        <a:rPr lang="en-US" sz="1600" dirty="0" err="1"/>
                        <a:t>alg</a:t>
                      </a:r>
                      <a:r>
                        <a:rPr lang="en-US" sz="1600" dirty="0"/>
                        <a:t>": "HS256", "</a:t>
                      </a:r>
                      <a:r>
                        <a:rPr lang="en-US" sz="1600" dirty="0" err="1"/>
                        <a:t>typ</a:t>
                      </a:r>
                      <a:r>
                        <a:rPr lang="en-US" sz="1600" dirty="0"/>
                        <a:t>": "JWT" }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0289707"/>
                  </a:ext>
                </a:extLst>
              </a:tr>
              <a:tr h="121384">
                <a:tc>
                  <a:txBody>
                    <a:bodyPr/>
                    <a:lstStyle/>
                    <a:p>
                      <a:r>
                        <a:rPr lang="en-US" sz="1600"/>
                        <a:t>Payload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Claims (user info)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e.g., { "sub": "123", "name": "Alice", "role": "admin" }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8923565"/>
                  </a:ext>
                </a:extLst>
              </a:tr>
              <a:tr h="197168">
                <a:tc>
                  <a:txBody>
                    <a:bodyPr/>
                    <a:lstStyle/>
                    <a:p>
                      <a:r>
                        <a:rPr lang="en-US" sz="1600"/>
                        <a:t>Signature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Verifies integrity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HMACSHA256(base64UrlEncode(header) + "." + base64UrlEncode(payload), secret)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4733831"/>
                  </a:ext>
                </a:extLst>
              </a:tr>
            </a:tbl>
          </a:graphicData>
        </a:graphic>
      </p:graphicFrame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26444" y="3852328"/>
            <a:ext cx="6423553" cy="2277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STEPS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User logs in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with username/password.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Server generates JWT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signs it and sends it to the client.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Client stores token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(usually in localStorage or cookie).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On each request, client adds:</a:t>
            </a:r>
            <a:endParaRPr kumimoji="0" lang="el-GR" altLang="el-G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lvl="1" indent="-1714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Authorization: Bearer &lt;JWT&gt;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Server verifies signature</a:t>
            </a:r>
            <a:endParaRPr lang="en-US" alt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if valid, grants access.</a:t>
            </a:r>
          </a:p>
        </p:txBody>
      </p:sp>
    </p:spTree>
    <p:extLst>
      <p:ext uri="{BB962C8B-B14F-4D97-AF65-F5344CB8AC3E}">
        <p14:creationId xmlns:p14="http://schemas.microsoft.com/office/powerpoint/2010/main" val="125860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Non-Repudiation &amp; Logging at the Application Layer</a:t>
            </a:r>
            <a:endParaRPr lang="el-G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408971" y="1262218"/>
            <a:ext cx="1091107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1) Description: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Ensure </a:t>
            </a:r>
            <a:r>
              <a:rPr lang="en-US" sz="2000" b="1" dirty="0"/>
              <a:t>actions can be traced and verified</a:t>
            </a:r>
            <a:r>
              <a:rPr lang="en-US" sz="2000" dirty="0"/>
              <a:t>; prevent users from denying actions.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Protects sensitive transactions, configuration changes, and critical operations.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Enables forensic investigation and accountability.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2) Mechanisms and Tools: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Digital signatures for transactions:</a:t>
            </a:r>
            <a:r>
              <a:rPr lang="en-US" sz="2000" dirty="0"/>
              <a:t> RSA/ECDSA to sign critical actions.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Immutable logging / audit trails:</a:t>
            </a:r>
            <a:r>
              <a:rPr lang="en-US" sz="2000" dirty="0"/>
              <a:t> Append-only logs, WORM storage; ELK stack, </a:t>
            </a:r>
            <a:r>
              <a:rPr lang="en-US" sz="2000" dirty="0" err="1"/>
              <a:t>Graylog</a:t>
            </a:r>
            <a:r>
              <a:rPr lang="en-US" sz="2000" dirty="0"/>
              <a:t>, </a:t>
            </a:r>
            <a:r>
              <a:rPr lang="en-US" sz="2000" dirty="0" err="1"/>
              <a:t>Splunk</a:t>
            </a:r>
            <a:r>
              <a:rPr lang="en-US" sz="20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Structured logging:</a:t>
            </a:r>
            <a:r>
              <a:rPr lang="en-US" sz="2000" dirty="0"/>
              <a:t> JSON logs with user/action/timestamp for tamper detection.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3) App-layer Angle: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Non-repudiation relies on </a:t>
            </a:r>
            <a:r>
              <a:rPr lang="en-US" sz="2000" b="1" dirty="0"/>
              <a:t>application-controlled signing and logging</a:t>
            </a:r>
            <a:r>
              <a:rPr lang="en-US" sz="20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Supports </a:t>
            </a:r>
            <a:r>
              <a:rPr lang="en-US" sz="2000" b="1" dirty="0"/>
              <a:t>auditing and compliance</a:t>
            </a:r>
            <a:r>
              <a:rPr lang="en-US" sz="2000" dirty="0"/>
              <a:t> directly within the app.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Detects tampering or abuse of app functions at the application layer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36702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Demo</a:t>
            </a:r>
            <a:r>
              <a:rPr lang="en-US" sz="2800" b="1" dirty="0" smtClean="0"/>
              <a:t>: Tamper </a:t>
            </a:r>
            <a:r>
              <a:rPr lang="en-US" sz="2800" b="1" dirty="0"/>
              <a:t>Detection &amp; Logging Demo </a:t>
            </a:r>
            <a:endParaRPr lang="el-GR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19075" y="1016764"/>
            <a:ext cx="10347705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Monitor a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sensitive/private file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continuously for changes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Compute and store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SHA-256 hash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the file as reference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 any modification (external tampering), automatically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log an event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an append-only audit file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Audit log entry includes: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Timestamp of detection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Event type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Expected hash vs observed hash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Motivation: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ensures application-layer detection of unauthorized changes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Demonstrates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accountability and integrity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for sensitive data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Fully automatic — no user interaction required; all tampering is recorded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037" y="4491037"/>
            <a:ext cx="5819775" cy="21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61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Web Application </a:t>
            </a:r>
            <a:r>
              <a:rPr lang="en-US" sz="2800" b="1" dirty="0" smtClean="0"/>
              <a:t>Security</a:t>
            </a:r>
            <a:endParaRPr lang="el-G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25" t="26805" r="8672" b="9999"/>
          <a:stretch/>
        </p:blipFill>
        <p:spPr>
          <a:xfrm>
            <a:off x="8001000" y="1439917"/>
            <a:ext cx="3674995" cy="341947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09549" y="820792"/>
            <a:ext cx="6791325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Key Challenges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Complex client-server interactions </a:t>
            </a:r>
            <a:r>
              <a:rPr lang="en-US" sz="1600" dirty="0"/>
              <a:t>increase the attack surface, including JavaScript, forms, and APIs.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Misconfigured headers or cookies </a:t>
            </a:r>
            <a:r>
              <a:rPr lang="en-US" sz="1600" dirty="0"/>
              <a:t>enable attacks such as cross-site scripting, </a:t>
            </a:r>
            <a:r>
              <a:rPr lang="en-US" sz="1600" dirty="0" smtClean="0"/>
              <a:t>clickjacking </a:t>
            </a:r>
            <a:r>
              <a:rPr lang="en-US" sz="1600" dirty="0"/>
              <a:t>and session hijacking.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Browser enforcement </a:t>
            </a:r>
            <a:r>
              <a:rPr lang="en-US" sz="1600" dirty="0"/>
              <a:t>depends on correct application configuration and adherence to security standards.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Core Mechanisms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Browser policies </a:t>
            </a:r>
            <a:endParaRPr lang="en-US" sz="1600" b="1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Same-Origin </a:t>
            </a:r>
            <a:r>
              <a:rPr lang="en-US" sz="1600" dirty="0"/>
              <a:t>Policy, Cross-Origin Resource </a:t>
            </a:r>
            <a:r>
              <a:rPr lang="en-US" sz="1600" dirty="0" smtClean="0"/>
              <a:t>Sharing </a:t>
            </a:r>
            <a:r>
              <a:rPr lang="en-US" sz="1600" dirty="0"/>
              <a:t>and Content Security Policy </a:t>
            </a:r>
            <a:endParaRPr lang="en-US" sz="16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Control </a:t>
            </a:r>
            <a:r>
              <a:rPr lang="en-US" sz="1600" dirty="0"/>
              <a:t>which scripts and data can execute.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Secure cookies </a:t>
            </a:r>
            <a:endParaRPr lang="en-US" sz="1600" b="1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err="1" smtClean="0"/>
              <a:t>HttpOnly</a:t>
            </a:r>
            <a:r>
              <a:rPr lang="en-US" sz="1600" dirty="0"/>
              <a:t>, </a:t>
            </a:r>
            <a:r>
              <a:rPr lang="en-US" sz="1600" dirty="0" smtClean="0"/>
              <a:t>Secure </a:t>
            </a:r>
            <a:r>
              <a:rPr lang="en-US" sz="1600" dirty="0"/>
              <a:t>and </a:t>
            </a:r>
            <a:r>
              <a:rPr lang="en-US" sz="1600" dirty="0" err="1"/>
              <a:t>SameSite</a:t>
            </a:r>
            <a:r>
              <a:rPr lang="en-US" sz="1600" dirty="0"/>
              <a:t> flags </a:t>
            </a:r>
            <a:endParaRPr lang="en-US" sz="16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protect </a:t>
            </a:r>
            <a:r>
              <a:rPr lang="en-US" sz="1600" dirty="0"/>
              <a:t>session data from unauthorized access.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HTTP headers </a:t>
            </a:r>
            <a:endParaRPr lang="en-US" sz="1600" b="1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Content </a:t>
            </a:r>
            <a:r>
              <a:rPr lang="en-US" sz="1600" dirty="0"/>
              <a:t>Security Policy, HSTS, X-Frame-Options, and X-Content-Type-Options </a:t>
            </a:r>
            <a:endParaRPr lang="en-US" sz="16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prevent </a:t>
            </a:r>
            <a:r>
              <a:rPr lang="en-US" sz="1600" dirty="0"/>
              <a:t>injection attacks, clickjacking, and MIME-type sniffing.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Server configuration practices</a:t>
            </a:r>
            <a:r>
              <a:rPr lang="en-US" sz="1600" dirty="0"/>
              <a:t>, </a:t>
            </a:r>
            <a:endParaRPr lang="en-US" sz="16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disabling </a:t>
            </a:r>
            <a:r>
              <a:rPr lang="en-US" sz="1600" dirty="0"/>
              <a:t>unnecessary HTTP methods and securing </a:t>
            </a:r>
            <a:r>
              <a:rPr lang="en-US" sz="1600" dirty="0" smtClean="0"/>
              <a:t>endpoints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reduce </a:t>
            </a:r>
            <a:r>
              <a:rPr lang="en-US" sz="1600" dirty="0"/>
              <a:t>the exploitable surface.</a:t>
            </a:r>
          </a:p>
        </p:txBody>
      </p:sp>
    </p:spTree>
    <p:extLst>
      <p:ext uri="{BB962C8B-B14F-4D97-AF65-F5344CB8AC3E}">
        <p14:creationId xmlns:p14="http://schemas.microsoft.com/office/powerpoint/2010/main" val="240066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API &amp; </a:t>
            </a:r>
            <a:r>
              <a:rPr lang="en-US" sz="2800" b="1" dirty="0" err="1"/>
              <a:t>Microservice</a:t>
            </a:r>
            <a:r>
              <a:rPr lang="en-US" sz="2800" b="1" dirty="0"/>
              <a:t> Security</a:t>
            </a:r>
            <a:endParaRPr lang="el-GR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1" r="16094"/>
          <a:stretch/>
        </p:blipFill>
        <p:spPr>
          <a:xfrm>
            <a:off x="7810500" y="1869074"/>
            <a:ext cx="4029710" cy="20770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Rectangle 1"/>
          <p:cNvSpPr/>
          <p:nvPr/>
        </p:nvSpPr>
        <p:spPr>
          <a:xfrm>
            <a:off x="123824" y="683121"/>
            <a:ext cx="753427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Key Challenges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APIs are exposed </a:t>
            </a:r>
            <a:r>
              <a:rPr lang="en-US" sz="1600" dirty="0"/>
              <a:t>both externally and internally, creating multiple attack surfaces.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Weak authentication</a:t>
            </a:r>
            <a:r>
              <a:rPr lang="en-US" sz="1600" dirty="0"/>
              <a:t>, </a:t>
            </a:r>
            <a:r>
              <a:rPr lang="en-US" sz="1600" b="1" dirty="0"/>
              <a:t>broken authorization</a:t>
            </a:r>
            <a:r>
              <a:rPr lang="en-US" sz="1600" dirty="0"/>
              <a:t>, </a:t>
            </a:r>
            <a:r>
              <a:rPr lang="en-US" sz="1600" b="1" dirty="0" smtClean="0"/>
              <a:t>improper </a:t>
            </a:r>
            <a:r>
              <a:rPr lang="en-US" sz="1600" b="1" dirty="0"/>
              <a:t>input </a:t>
            </a:r>
            <a:r>
              <a:rPr lang="en-US" sz="1600" dirty="0" smtClean="0"/>
              <a:t>can </a:t>
            </a:r>
            <a:r>
              <a:rPr lang="en-US" sz="1600" dirty="0"/>
              <a:t>lead to data leaks and logic abuse.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Microservices</a:t>
            </a:r>
            <a:r>
              <a:rPr lang="en-US" sz="1600" dirty="0"/>
              <a:t> introduce </a:t>
            </a:r>
            <a:r>
              <a:rPr lang="en-US" sz="1600" b="1" dirty="0"/>
              <a:t>complex trust boundaries </a:t>
            </a:r>
            <a:r>
              <a:rPr lang="en-US" sz="1600" dirty="0"/>
              <a:t>and </a:t>
            </a:r>
            <a:r>
              <a:rPr lang="en-US" sz="1600" b="1" dirty="0"/>
              <a:t>service-to-service</a:t>
            </a:r>
            <a:r>
              <a:rPr lang="en-US" sz="1600" dirty="0"/>
              <a:t> communication risks.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Rate limiting, input validation, </a:t>
            </a:r>
            <a:r>
              <a:rPr lang="en-US" sz="1600" b="1" dirty="0" smtClean="0"/>
              <a:t>logging </a:t>
            </a:r>
            <a:r>
              <a:rPr lang="en-US" sz="1600" b="1" dirty="0"/>
              <a:t>are often neglected</a:t>
            </a:r>
            <a:r>
              <a:rPr lang="en-US" sz="1600" dirty="0"/>
              <a:t>, increasing vulnerability to abuse and denial-of-service conditions.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Core Mechanisms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Authentication and Authorization</a:t>
            </a:r>
            <a:r>
              <a:rPr lang="en-US" sz="1600" dirty="0"/>
              <a:t> </a:t>
            </a:r>
            <a:endParaRPr lang="en-US" sz="16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OAuth </a:t>
            </a:r>
            <a:r>
              <a:rPr lang="en-US" sz="1600" dirty="0"/>
              <a:t>2.0, JWT, API </a:t>
            </a:r>
            <a:r>
              <a:rPr lang="en-US" sz="1600" dirty="0" smtClean="0"/>
              <a:t>Keys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ensures </a:t>
            </a:r>
            <a:r>
              <a:rPr lang="en-US" sz="1600" dirty="0"/>
              <a:t>only authorized clients and users can access resources.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Input Validation</a:t>
            </a:r>
            <a:r>
              <a:rPr lang="en-US" sz="1600" dirty="0"/>
              <a:t> </a:t>
            </a:r>
            <a:endParaRPr lang="en-US" sz="16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JSON </a:t>
            </a:r>
            <a:r>
              <a:rPr lang="en-US" sz="1600" dirty="0"/>
              <a:t>Schema or </a:t>
            </a:r>
            <a:r>
              <a:rPr lang="en-US" sz="1600" dirty="0" err="1"/>
              <a:t>GraphQL</a:t>
            </a:r>
            <a:r>
              <a:rPr lang="en-US" sz="1600" dirty="0"/>
              <a:t> validation </a:t>
            </a:r>
            <a:endParaRPr lang="en-US" sz="16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enforces </a:t>
            </a:r>
            <a:r>
              <a:rPr lang="en-US" sz="1600" dirty="0"/>
              <a:t>correct data formats and prevents injection or malformed requests.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API Gateways</a:t>
            </a:r>
            <a:r>
              <a:rPr lang="en-US" sz="1600" dirty="0"/>
              <a:t> </a:t>
            </a:r>
            <a:endParaRPr lang="en-US" sz="16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NGINX</a:t>
            </a:r>
            <a:r>
              <a:rPr lang="en-US" sz="1600" dirty="0"/>
              <a:t>, Kong, or AWS API Gateway </a:t>
            </a:r>
            <a:endParaRPr lang="en-US" sz="16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centralize </a:t>
            </a:r>
            <a:r>
              <a:rPr lang="en-US" sz="1600" dirty="0"/>
              <a:t>enforcement of authentication, rate limiting, and logging to reduce inconsistent security controls across services.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 err="1"/>
              <a:t>Microservice</a:t>
            </a:r>
            <a:r>
              <a:rPr lang="en-US" sz="1600" b="1" dirty="0"/>
              <a:t> Security</a:t>
            </a:r>
            <a:r>
              <a:rPr lang="en-US" sz="1600" dirty="0"/>
              <a:t> </a:t>
            </a:r>
            <a:endParaRPr lang="en-US" sz="16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mutual </a:t>
            </a:r>
            <a:r>
              <a:rPr lang="en-US" sz="1600" dirty="0"/>
              <a:t>TLS, signed requests, </a:t>
            </a:r>
            <a:r>
              <a:rPr lang="en-US" sz="1600" dirty="0" smtClean="0"/>
              <a:t>short-lived </a:t>
            </a:r>
            <a:r>
              <a:rPr lang="en-US" sz="1600" dirty="0"/>
              <a:t>tokens </a:t>
            </a:r>
            <a:endParaRPr lang="en-US" sz="16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strengthens </a:t>
            </a:r>
            <a:r>
              <a:rPr lang="en-US" sz="1600" dirty="0"/>
              <a:t>trust between services and reduces the risk of compromise.</a:t>
            </a:r>
          </a:p>
        </p:txBody>
      </p:sp>
    </p:spTree>
    <p:extLst>
      <p:ext uri="{BB962C8B-B14F-4D97-AF65-F5344CB8AC3E}">
        <p14:creationId xmlns:p14="http://schemas.microsoft.com/office/powerpoint/2010/main" val="367760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Email </a:t>
            </a:r>
            <a:r>
              <a:rPr lang="en-US" sz="2800" b="1" dirty="0"/>
              <a:t>&amp; </a:t>
            </a:r>
            <a:r>
              <a:rPr lang="en-US" sz="2800" b="1" dirty="0" smtClean="0"/>
              <a:t>Messaging Security</a:t>
            </a:r>
            <a:endParaRPr lang="el-G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912" y="1557340"/>
            <a:ext cx="1865376" cy="186537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7199" y="929726"/>
            <a:ext cx="730567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Key Challenges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Standard email protocols (SMTP, IMAP, POP) </a:t>
            </a:r>
            <a:r>
              <a:rPr lang="en-US" sz="2000" b="1" dirty="0"/>
              <a:t>do not provide encryption by default</a:t>
            </a:r>
            <a:r>
              <a:rPr lang="en-US" sz="2000" dirty="0"/>
              <a:t>, leaving messages exposed in transit.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Emails are vulnerable to </a:t>
            </a:r>
            <a:r>
              <a:rPr lang="en-US" sz="2000" b="1" dirty="0"/>
              <a:t>phishing, </a:t>
            </a:r>
            <a:r>
              <a:rPr lang="en-US" sz="2000" b="1" dirty="0" smtClean="0"/>
              <a:t>spoofing </a:t>
            </a:r>
            <a:r>
              <a:rPr lang="en-US" sz="2000" b="1" dirty="0"/>
              <a:t>and tampering</a:t>
            </a:r>
            <a:r>
              <a:rPr lang="en-US" sz="2000" dirty="0"/>
              <a:t>, threatening confidentiality and integrity.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Applications must enforce </a:t>
            </a:r>
            <a:r>
              <a:rPr lang="en-US" sz="2000" b="1" dirty="0"/>
              <a:t>confidentiality, integrity, and sender verification</a:t>
            </a:r>
            <a:r>
              <a:rPr lang="en-US" sz="2000" dirty="0"/>
              <a:t> to protect users and sensitive data.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Core Mechanisms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Message Security</a:t>
            </a:r>
            <a:r>
              <a:rPr lang="en-US" sz="2000" dirty="0"/>
              <a:t> </a:t>
            </a:r>
            <a:endParaRPr lang="en-US" sz="20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Encryption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Centralized - S/MIME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2000" dirty="0" err="1" smtClean="0"/>
              <a:t>Districuted</a:t>
            </a:r>
            <a:r>
              <a:rPr lang="en-US" sz="2000" dirty="0" smtClean="0"/>
              <a:t> - </a:t>
            </a:r>
            <a:r>
              <a:rPr lang="en-US" sz="2000" dirty="0"/>
              <a:t>PGP </a:t>
            </a:r>
            <a:endParaRPr lang="en-US" sz="20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ensures </a:t>
            </a:r>
            <a:r>
              <a:rPr lang="en-US" sz="2000" dirty="0"/>
              <a:t>emails are encrypted and digitally </a:t>
            </a:r>
            <a:r>
              <a:rPr lang="en-US" sz="2000" dirty="0" smtClean="0"/>
              <a:t>signed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protecting </a:t>
            </a:r>
            <a:r>
              <a:rPr lang="en-US" sz="2000" dirty="0"/>
              <a:t>against interception and tampering.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Sender Validation</a:t>
            </a:r>
            <a:r>
              <a:rPr lang="en-US" sz="2000" dirty="0"/>
              <a:t> </a:t>
            </a:r>
            <a:endParaRPr lang="en-US" sz="2000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SPF (sender IP), DKIM (digital sign), </a:t>
            </a:r>
            <a:r>
              <a:rPr lang="en-US" sz="2000" dirty="0"/>
              <a:t>and DMARC </a:t>
            </a:r>
            <a:r>
              <a:rPr lang="en-US" sz="2000" dirty="0" smtClean="0"/>
              <a:t>(policies)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reduces </a:t>
            </a:r>
            <a:r>
              <a:rPr lang="en-US" sz="2000" dirty="0"/>
              <a:t>the risk of email spoofing and phishing </a:t>
            </a:r>
            <a:r>
              <a:rPr lang="en-US" sz="2000" dirty="0" smtClean="0"/>
              <a:t>attacks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verifying </a:t>
            </a:r>
            <a:r>
              <a:rPr lang="en-US" sz="2000" dirty="0"/>
              <a:t>the source of messages.</a:t>
            </a:r>
          </a:p>
        </p:txBody>
      </p:sp>
    </p:spTree>
    <p:extLst>
      <p:ext uri="{BB962C8B-B14F-4D97-AF65-F5344CB8AC3E}">
        <p14:creationId xmlns:p14="http://schemas.microsoft.com/office/powerpoint/2010/main" val="77864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Dilemma</a:t>
            </a:r>
            <a:endParaRPr lang="el-GR" sz="2800" b="1" dirty="0"/>
          </a:p>
        </p:txBody>
      </p:sp>
      <p:sp>
        <p:nvSpPr>
          <p:cNvPr id="7" name="TextBox 6"/>
          <p:cNvSpPr txBox="1"/>
          <p:nvPr/>
        </p:nvSpPr>
        <p:spPr bwMode="auto">
          <a:xfrm>
            <a:off x="47625" y="1845112"/>
            <a:ext cx="11458575" cy="2246769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 anchor="ctr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2800" b="1" dirty="0" smtClean="0"/>
              <a:t>Encryption </a:t>
            </a:r>
            <a:r>
              <a:rPr lang="en-US" sz="2800" b="1" dirty="0"/>
              <a:t>is strong at rest or in transit, but doesn’t prevent misconfigured access, logic bugs, or insider abuse</a:t>
            </a:r>
            <a:r>
              <a:rPr lang="en-US" sz="2800" b="1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n-US" sz="2800" b="1" dirty="0" smtClean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2800" b="1" dirty="0" smtClean="0"/>
              <a:t>Monitoring detects </a:t>
            </a:r>
            <a:r>
              <a:rPr lang="en-US" sz="2800" b="1" dirty="0"/>
              <a:t>leaks, but data is already </a:t>
            </a:r>
            <a:r>
              <a:rPr lang="en-US" sz="2800" b="1" dirty="0" smtClean="0"/>
              <a:t>exposed </a:t>
            </a:r>
            <a:r>
              <a:rPr lang="en-US" sz="2800" b="1" dirty="0"/>
              <a:t>and mitigation may be too late.</a:t>
            </a:r>
            <a:endParaRPr lang="el-G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1892766" y="5035034"/>
            <a:ext cx="85443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accent5"/>
                </a:solidFill>
              </a:rPr>
              <a:t>Access Control → Encryption → Monitoring → Response</a:t>
            </a:r>
            <a:endParaRPr lang="el-GR" sz="28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346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Group Exercise – Find the weak points</a:t>
            </a:r>
            <a:endParaRPr lang="el-GR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62055" y="1294797"/>
            <a:ext cx="5200520" cy="5375766"/>
          </a:xfrm>
          <a:prstGeom prst="rect">
            <a:avLst/>
          </a:prstGeom>
          <a:solidFill>
            <a:srgbClr val="ECF1F9"/>
          </a:solidFill>
          <a:ln>
            <a:noFill/>
          </a:ln>
          <a:effectLst/>
        </p:spPr>
        <p:txBody>
          <a:bodyPr vert="horz" wrap="square" lIns="0" tIns="101568" rIns="0" bIns="101568" numCol="1" anchor="ctr" anchorCtr="0" compatLnSpc="1">
            <a:prstTxWarp prst="textNoShape">
              <a:avLst/>
            </a:prstTxWarp>
            <a:spAutoFit/>
          </a:bodyPr>
          <a:lstStyle>
            <a:lvl1pPr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cs typeface="Arial" panose="020B0604020202020204" pitchFamily="34" charset="0"/>
              </a:rPr>
              <a:t>Frontend Features:</a:t>
            </a:r>
            <a:endParaRPr kumimoji="0" lang="el-GR" altLang="el-G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accent5"/>
                </a:solidFill>
                <a:effectLst/>
                <a:cs typeface="Arial" panose="020B0604020202020204" pitchFamily="34" charset="0"/>
              </a:rPr>
              <a:t>Login Page</a:t>
            </a:r>
            <a:endParaRPr kumimoji="0" lang="en-US" altLang="el-GR" sz="1400" b="1" i="0" u="none" strike="noStrike" cap="none" normalizeH="0" baseline="0" dirty="0" smtClean="0">
              <a:ln>
                <a:noFill/>
              </a:ln>
              <a:solidFill>
                <a:schemeClr val="accent5"/>
              </a:solidFill>
              <a:effectLst/>
              <a:cs typeface="Arial" panose="020B0604020202020204" pitchFamily="34" charset="0"/>
            </a:endParaRP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cs typeface="Arial" panose="020B0604020202020204" pitchFamily="34" charset="0"/>
              </a:rPr>
              <a:t>Simple form with username and password fields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accent5"/>
                </a:solidFill>
                <a:effectLst/>
                <a:cs typeface="Arial" panose="020B0604020202020204" pitchFamily="34" charset="0"/>
              </a:rPr>
              <a:t>Public Feed</a:t>
            </a:r>
            <a:endParaRPr kumimoji="0" lang="en-US" altLang="el-GR" sz="1400" b="1" i="0" u="none" strike="noStrike" cap="none" normalizeH="0" baseline="0" dirty="0" smtClean="0">
              <a:ln>
                <a:noFill/>
              </a:ln>
              <a:solidFill>
                <a:schemeClr val="accent5"/>
              </a:solidFill>
              <a:effectLst/>
              <a:cs typeface="Arial" panose="020B0604020202020204" pitchFamily="34" charset="0"/>
            </a:endParaRP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cs typeface="Arial" panose="020B0604020202020204" pitchFamily="34" charset="0"/>
              </a:rPr>
              <a:t>Shows all posts from all users in chronological order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accent5"/>
                </a:solidFill>
                <a:effectLst/>
                <a:cs typeface="Arial" panose="020B0604020202020204" pitchFamily="34" charset="0"/>
              </a:rPr>
              <a:t>Create Post</a:t>
            </a:r>
            <a:endParaRPr kumimoji="0" lang="en-US" altLang="el-GR" sz="1400" b="1" i="0" u="none" strike="noStrike" cap="none" normalizeH="0" baseline="0" dirty="0" smtClean="0">
              <a:ln>
                <a:noFill/>
              </a:ln>
              <a:solidFill>
                <a:schemeClr val="accent5"/>
              </a:solidFill>
              <a:effectLst/>
              <a:cs typeface="Arial" panose="020B0604020202020204" pitchFamily="34" charset="0"/>
            </a:endParaRP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cs typeface="Arial" panose="020B0604020202020204" pitchFamily="34" charset="0"/>
              </a:rPr>
              <a:t>Text area where users can type and submit new posts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accent5"/>
                </a:solidFill>
                <a:effectLst/>
                <a:cs typeface="Arial" panose="020B0604020202020204" pitchFamily="34" charset="0"/>
              </a:rPr>
              <a:t>Profile Page</a:t>
            </a:r>
            <a:endParaRPr kumimoji="0" lang="en-US" altLang="el-GR" sz="1400" b="1" i="0" u="none" strike="noStrike" cap="none" normalizeH="0" baseline="0" dirty="0" smtClean="0">
              <a:ln>
                <a:noFill/>
              </a:ln>
              <a:solidFill>
                <a:schemeClr val="accent5"/>
              </a:solidFill>
              <a:effectLst/>
              <a:cs typeface="Arial" panose="020B0604020202020204" pitchFamily="34" charset="0"/>
            </a:endParaRP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cs typeface="Arial" panose="020B0604020202020204" pitchFamily="34" charset="0"/>
              </a:rPr>
              <a:t>Shows user's own posts and has a "Change Password" form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cs typeface="Arial" panose="020B0604020202020204" pitchFamily="34" charset="0"/>
              </a:rPr>
              <a:t>Backend API Endpoints:</a:t>
            </a:r>
            <a:endParaRPr kumimoji="0" lang="el-GR" altLang="el-G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accent5"/>
                </a:solidFill>
                <a:effectLst/>
                <a:cs typeface="Arial" panose="020B0604020202020204" pitchFamily="34" charset="0"/>
              </a:rPr>
              <a:t>POST /api/login </a:t>
            </a:r>
            <a:endParaRPr kumimoji="0" lang="en-US" altLang="el-GR" sz="1400" b="1" i="0" u="none" strike="noStrike" cap="none" normalizeH="0" baseline="0" dirty="0" smtClean="0">
              <a:ln>
                <a:noFill/>
              </a:ln>
              <a:solidFill>
                <a:schemeClr val="accent5"/>
              </a:solidFill>
              <a:effectLst/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cs typeface="Arial" panose="020B0604020202020204" pitchFamily="34" charset="0"/>
              </a:rPr>
              <a:t>Validates credentials and returns an access token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accent5"/>
                </a:solidFill>
                <a:effectLst/>
                <a:cs typeface="Arial" panose="020B0604020202020204" pitchFamily="34" charset="0"/>
              </a:rPr>
              <a:t>GET /api/posts</a:t>
            </a:r>
            <a:endParaRPr lang="en-US" altLang="el-GR" sz="1400" b="1" dirty="0">
              <a:solidFill>
                <a:schemeClr val="accent5"/>
              </a:solidFill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cs typeface="Arial" panose="020B0604020202020204" pitchFamily="34" charset="0"/>
              </a:rPr>
              <a:t>Fetches the global post feed for display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accent5"/>
                </a:solidFill>
                <a:effectLst/>
                <a:cs typeface="Arial" panose="020B0604020202020204" pitchFamily="34" charset="0"/>
              </a:rPr>
              <a:t>POST /api/posts</a:t>
            </a:r>
            <a:endParaRPr lang="en-US" altLang="el-GR" sz="1400" b="1" dirty="0">
              <a:solidFill>
                <a:schemeClr val="accent5"/>
              </a:solidFill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cs typeface="Arial" panose="020B0604020202020204" pitchFamily="34" charset="0"/>
              </a:rPr>
              <a:t>Accepts new post content from authenticated users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accent5"/>
                </a:solidFill>
                <a:effectLst/>
                <a:cs typeface="Arial" panose="020B0604020202020204" pitchFamily="34" charset="0"/>
              </a:rPr>
              <a:t>POST /api/update-profile</a:t>
            </a:r>
            <a:endParaRPr lang="en-US" altLang="el-GR" sz="1400" b="1" dirty="0">
              <a:solidFill>
                <a:schemeClr val="accent5"/>
              </a:solidFill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cs typeface="Arial" panose="020B0604020202020204" pitchFamily="34" charset="0"/>
              </a:rPr>
              <a:t>Handles profile updates including password changes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accent5"/>
                </a:solidFill>
                <a:effectLst/>
                <a:cs typeface="Arial" panose="020B0604020202020204" pitchFamily="34" charset="0"/>
              </a:rPr>
              <a:t>GET /api/user-posts</a:t>
            </a:r>
            <a:endParaRPr lang="en-US" altLang="el-GR" sz="1400" b="1" dirty="0">
              <a:solidFill>
                <a:schemeClr val="accent5"/>
              </a:solidFill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rgbClr val="0F1115"/>
                </a:solidFill>
                <a:effectLst/>
                <a:cs typeface="Arial" panose="020B0604020202020204" pitchFamily="34" charset="0"/>
              </a:rPr>
              <a:t>Retrieves posts based on user identifier</a:t>
            </a:r>
          </a:p>
        </p:txBody>
      </p:sp>
      <p:sp>
        <p:nvSpPr>
          <p:cNvPr id="7" name="Rectangle 6"/>
          <p:cNvSpPr/>
          <p:nvPr/>
        </p:nvSpPr>
        <p:spPr>
          <a:xfrm>
            <a:off x="261937" y="720266"/>
            <a:ext cx="11668125" cy="400110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altLang="el-GR" sz="2000" b="1" dirty="0">
                <a:solidFill>
                  <a:srgbClr val="0F1115"/>
                </a:solidFill>
                <a:cs typeface="Arial" panose="020B0604020202020204" pitchFamily="34" charset="0"/>
              </a:rPr>
              <a:t>QuickBook</a:t>
            </a:r>
            <a:r>
              <a:rPr lang="el-GR" altLang="el-GR" sz="2000" dirty="0">
                <a:solidFill>
                  <a:srgbClr val="0F1115"/>
                </a:solidFill>
                <a:cs typeface="Arial" panose="020B0604020202020204" pitchFamily="34" charset="0"/>
              </a:rPr>
              <a:t> is a basic social media application built with a React frontend and Node.js/Express backend</a:t>
            </a:r>
            <a:endParaRPr lang="el-GR" altLang="el-GR" sz="2000" dirty="0"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598318" y="1317421"/>
            <a:ext cx="6096000" cy="4278094"/>
          </a:xfrm>
          <a:prstGeom prst="rect">
            <a:avLst/>
          </a:prstGeom>
          <a:solidFill>
            <a:srgbClr val="ECF1F9"/>
          </a:solidFill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rgbClr val="0F1115"/>
                </a:solidFill>
                <a:latin typeface="quote-cjk-patch"/>
              </a:rPr>
              <a:t>Technical Specifications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rgbClr val="0F1115"/>
                </a:solidFill>
                <a:latin typeface="quote-cjk-patch"/>
              </a:rPr>
              <a:t>Authentication </a:t>
            </a:r>
            <a:r>
              <a:rPr lang="en-US" sz="1600" b="1" dirty="0">
                <a:solidFill>
                  <a:srgbClr val="0F1115"/>
                </a:solidFill>
                <a:latin typeface="quote-cjk-patch"/>
              </a:rPr>
              <a:t>&amp; Sessions</a:t>
            </a:r>
            <a:endParaRPr lang="en-US" sz="1600" dirty="0">
              <a:solidFill>
                <a:srgbClr val="0F1115"/>
              </a:solidFill>
              <a:latin typeface="quote-cjk-patch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F1115"/>
                </a:solidFill>
                <a:latin typeface="quote-cjk-patch"/>
              </a:rPr>
              <a:t>Credentials validated against </a:t>
            </a:r>
            <a:r>
              <a:rPr lang="en-US" sz="1600" dirty="0" smtClean="0">
                <a:solidFill>
                  <a:srgbClr val="0F1115"/>
                </a:solidFill>
                <a:latin typeface="quote-cjk-patch"/>
              </a:rPr>
              <a:t>DB </a:t>
            </a:r>
            <a:r>
              <a:rPr lang="en-US" sz="1600" dirty="0">
                <a:solidFill>
                  <a:srgbClr val="0F1115"/>
                </a:solidFill>
                <a:latin typeface="quote-cjk-patch"/>
              </a:rPr>
              <a:t>storage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F1115"/>
                </a:solidFill>
                <a:latin typeface="quote-cjk-patch"/>
              </a:rPr>
              <a:t>Session token issued upon login, stored client-side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F1115"/>
                </a:solidFill>
                <a:latin typeface="quote-cjk-patch"/>
              </a:rPr>
              <a:t>Single authentication required for duration of use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F1115"/>
                </a:solidFill>
                <a:latin typeface="quote-cjk-patch"/>
              </a:rPr>
              <a:t>Data Handling &amp; API</a:t>
            </a:r>
            <a:endParaRPr lang="en-US" sz="1600" dirty="0">
              <a:solidFill>
                <a:srgbClr val="0F1115"/>
              </a:solidFill>
              <a:latin typeface="quote-cjk-patch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F1115"/>
                </a:solidFill>
                <a:latin typeface="quote-cjk-patch"/>
              </a:rPr>
              <a:t>Direct database query construction from user input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F1115"/>
                </a:solidFill>
                <a:latin typeface="quote-cjk-patch"/>
              </a:rPr>
              <a:t>Complete error messaging for API troubleshooting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F1115"/>
                </a:solidFill>
                <a:latin typeface="quote-cjk-patch"/>
              </a:rPr>
              <a:t>HTTP transport for all client-server communication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F1115"/>
                </a:solidFill>
                <a:latin typeface="quote-cjk-patch"/>
              </a:rPr>
              <a:t>Access &amp; Content Management</a:t>
            </a:r>
            <a:endParaRPr lang="en-US" sz="1600" dirty="0">
              <a:solidFill>
                <a:srgbClr val="0F1115"/>
              </a:solidFill>
              <a:latin typeface="quote-cjk-patch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F1115"/>
                </a:solidFill>
                <a:latin typeface="quote-cjk-patch"/>
              </a:rPr>
              <a:t>User-generated content rendered as provided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F1115"/>
                </a:solidFill>
                <a:latin typeface="quote-cjk-patch"/>
              </a:rPr>
              <a:t>Client-side token governs data accessibility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F1115"/>
                </a:solidFill>
                <a:latin typeface="quote-cjk-patch"/>
              </a:rPr>
              <a:t>Profile modifications via simple API call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F1115"/>
                </a:solidFill>
                <a:latin typeface="quote-cjk-patch"/>
              </a:rPr>
              <a:t>System Management</a:t>
            </a:r>
            <a:endParaRPr lang="en-US" sz="1600" dirty="0">
              <a:solidFill>
                <a:srgbClr val="0F1115"/>
              </a:solidFill>
              <a:latin typeface="quote-cjk-patch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F1115"/>
                </a:solidFill>
                <a:latin typeface="quote-cjk-patch"/>
              </a:rPr>
              <a:t>No request throttling implemented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F1115"/>
                </a:solidFill>
                <a:latin typeface="quote-cjk-patch"/>
              </a:rPr>
              <a:t>Stateless session persistence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F1115"/>
                </a:solidFill>
                <a:latin typeface="quote-cjk-patch"/>
              </a:rPr>
              <a:t>Immediate content publication to global feed</a:t>
            </a:r>
            <a:endParaRPr lang="en-US" sz="1600" b="0" i="0" dirty="0">
              <a:solidFill>
                <a:srgbClr val="0F1115"/>
              </a:solidFill>
              <a:effectLst/>
              <a:latin typeface="quote-cjk-patch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598318" y="6060871"/>
            <a:ext cx="6096000" cy="461665"/>
          </a:xfrm>
          <a:prstGeom prst="rect">
            <a:avLst/>
          </a:prstGeom>
          <a:solidFill>
            <a:srgbClr val="ECF1F9"/>
          </a:solidFill>
        </p:spPr>
        <p:txBody>
          <a:bodyPr>
            <a:spAutoFit/>
          </a:bodyPr>
          <a:lstStyle/>
          <a:p>
            <a:pPr algn="ctr"/>
            <a:r>
              <a:rPr lang="en-US" sz="2400" b="1" i="0" dirty="0" smtClean="0">
                <a:solidFill>
                  <a:srgbClr val="FF0000"/>
                </a:solidFill>
                <a:effectLst/>
                <a:latin typeface="quote-cjk-patch"/>
              </a:rPr>
              <a:t>How many weak spots can you identify?</a:t>
            </a:r>
            <a:endParaRPr lang="en-US" sz="2400" b="1" i="0" dirty="0">
              <a:solidFill>
                <a:srgbClr val="FF0000"/>
              </a:solidFill>
              <a:effectLst/>
              <a:latin typeface="quote-cjk-patch"/>
            </a:endParaRPr>
          </a:p>
        </p:txBody>
      </p:sp>
    </p:spTree>
    <p:extLst>
      <p:ext uri="{BB962C8B-B14F-4D97-AF65-F5344CB8AC3E}">
        <p14:creationId xmlns:p14="http://schemas.microsoft.com/office/powerpoint/2010/main" val="192834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Group Exercise – Find the weak points</a:t>
            </a:r>
            <a:endParaRPr lang="el-G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0" y="728336"/>
            <a:ext cx="587692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1) </a:t>
            </a:r>
            <a:r>
              <a:rPr lang="en-US" sz="1400" b="1" dirty="0">
                <a:solidFill>
                  <a:schemeClr val="accent5"/>
                </a:solidFill>
                <a:latin typeface="quote-cjk-patch"/>
              </a:rPr>
              <a:t>Plain Text Password Storage</a:t>
            </a:r>
            <a:endParaRPr lang="en-US" sz="1400" dirty="0">
              <a:solidFill>
                <a:schemeClr val="accent5"/>
              </a:solidFill>
              <a:latin typeface="quote-cjk-patch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Description: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 </a:t>
            </a:r>
            <a:r>
              <a:rPr lang="en-US" sz="1400" b="1" dirty="0">
                <a:solidFill>
                  <a:srgbClr val="FF0000"/>
                </a:solidFill>
                <a:latin typeface="quote-cjk-patch"/>
              </a:rPr>
              <a:t>User passwords stored in plain text 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in the </a:t>
            </a:r>
            <a:r>
              <a:rPr lang="en-US" sz="1400" dirty="0" smtClean="0">
                <a:solidFill>
                  <a:srgbClr val="0F1115"/>
                </a:solidFill>
                <a:latin typeface="quote-cjk-patch"/>
              </a:rPr>
              <a:t>DB</a:t>
            </a:r>
            <a:endParaRPr lang="en-US" sz="1400" dirty="0">
              <a:solidFill>
                <a:srgbClr val="0F1115"/>
              </a:solidFill>
              <a:latin typeface="quote-cjk-patch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Category: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 Confidentiality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Mitigation: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 Hash passwords using </a:t>
            </a:r>
            <a:r>
              <a:rPr lang="en-US" sz="1400" dirty="0" err="1">
                <a:solidFill>
                  <a:srgbClr val="0F1115"/>
                </a:solidFill>
                <a:latin typeface="quote-cjk-patch"/>
              </a:rPr>
              <a:t>bcrypt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 with salt before storage</a:t>
            </a:r>
          </a:p>
          <a:p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2) </a:t>
            </a:r>
            <a:r>
              <a:rPr lang="en-US" sz="1400" b="1" dirty="0">
                <a:solidFill>
                  <a:schemeClr val="accent5"/>
                </a:solidFill>
                <a:latin typeface="quote-cjk-patch"/>
              </a:rPr>
              <a:t>Missing Transport Encryption</a:t>
            </a:r>
            <a:endParaRPr lang="en-US" sz="1400" dirty="0">
              <a:solidFill>
                <a:schemeClr val="accent5"/>
              </a:solidFill>
              <a:latin typeface="quote-cjk-patch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Description: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 All API communications use </a:t>
            </a:r>
            <a:r>
              <a:rPr lang="en-US" sz="1400" b="1" dirty="0">
                <a:solidFill>
                  <a:srgbClr val="FF0000"/>
                </a:solidFill>
                <a:latin typeface="quote-cjk-patch"/>
              </a:rPr>
              <a:t>HTTP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 </a:t>
            </a:r>
            <a:r>
              <a:rPr lang="en-US" sz="1400" dirty="0" smtClean="0">
                <a:solidFill>
                  <a:srgbClr val="0F1115"/>
                </a:solidFill>
                <a:latin typeface="quote-cjk-patch"/>
              </a:rPr>
              <a:t>not HTTPS</a:t>
            </a:r>
            <a:endParaRPr lang="en-US" sz="1400" dirty="0">
              <a:solidFill>
                <a:srgbClr val="0F1115"/>
              </a:solidFill>
              <a:latin typeface="quote-cjk-patch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Category: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 Confidentiality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Mitigation: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 Enforce TLS/HTTPS for all client-server communications</a:t>
            </a:r>
          </a:p>
          <a:p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3) </a:t>
            </a:r>
            <a:r>
              <a:rPr lang="en-US" sz="1400" b="1" dirty="0">
                <a:solidFill>
                  <a:schemeClr val="accent5"/>
                </a:solidFill>
                <a:latin typeface="quote-cjk-patch"/>
              </a:rPr>
              <a:t>SQL Injection Vulnerability</a:t>
            </a:r>
            <a:endParaRPr lang="en-US" sz="1400" dirty="0">
              <a:solidFill>
                <a:schemeClr val="accent5"/>
              </a:solidFill>
              <a:latin typeface="quote-cjk-patch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Description: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 </a:t>
            </a:r>
            <a:r>
              <a:rPr lang="en-US" sz="1400" dirty="0" smtClean="0">
                <a:solidFill>
                  <a:srgbClr val="0F1115"/>
                </a:solidFill>
                <a:latin typeface="quote-cjk-patch"/>
              </a:rPr>
              <a:t>DB queries-&gt; </a:t>
            </a:r>
            <a:r>
              <a:rPr lang="en-US" sz="1400" b="1" dirty="0" smtClean="0">
                <a:solidFill>
                  <a:srgbClr val="FF0000"/>
                </a:solidFill>
                <a:latin typeface="quote-cjk-patch"/>
              </a:rPr>
              <a:t>concatenating </a:t>
            </a:r>
            <a:r>
              <a:rPr lang="en-US" sz="1400" b="1" dirty="0">
                <a:solidFill>
                  <a:srgbClr val="FF0000"/>
                </a:solidFill>
                <a:latin typeface="quote-cjk-patch"/>
              </a:rPr>
              <a:t>user input directly 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into SQL strings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Category: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 Integrity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Mitigation: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 Use parameterized queries/prepared statements</a:t>
            </a:r>
          </a:p>
          <a:p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4) </a:t>
            </a:r>
            <a:r>
              <a:rPr lang="en-US" sz="1400" b="1" dirty="0">
                <a:solidFill>
                  <a:schemeClr val="accent5"/>
                </a:solidFill>
                <a:latin typeface="quote-cjk-patch"/>
              </a:rPr>
              <a:t>Cross-Site Scripting (XSS)</a:t>
            </a:r>
            <a:endParaRPr lang="en-US" sz="1400" dirty="0">
              <a:solidFill>
                <a:schemeClr val="accent5"/>
              </a:solidFill>
              <a:latin typeface="quote-cjk-patch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Description: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 User </a:t>
            </a:r>
            <a:r>
              <a:rPr lang="en-US" sz="1400" b="1" dirty="0">
                <a:solidFill>
                  <a:srgbClr val="FF0000"/>
                </a:solidFill>
                <a:latin typeface="quote-cjk-patch"/>
              </a:rPr>
              <a:t>posts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 rendered directly into HTML without </a:t>
            </a:r>
            <a:r>
              <a:rPr lang="en-US" sz="1400" b="1" dirty="0">
                <a:solidFill>
                  <a:srgbClr val="FF0000"/>
                </a:solidFill>
                <a:latin typeface="quote-cjk-patch"/>
              </a:rPr>
              <a:t>sanitization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Category: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 Integrity &amp; Confidentiality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Mitigation: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 Implement output encoding and content sanitization</a:t>
            </a:r>
          </a:p>
          <a:p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5) </a:t>
            </a:r>
            <a:r>
              <a:rPr lang="en-US" sz="1400" b="1" dirty="0">
                <a:solidFill>
                  <a:schemeClr val="accent5"/>
                </a:solidFill>
                <a:latin typeface="quote-cjk-patch"/>
              </a:rPr>
              <a:t>Broken Access Control</a:t>
            </a:r>
            <a:endParaRPr lang="en-US" sz="1400" dirty="0">
              <a:solidFill>
                <a:schemeClr val="accent5"/>
              </a:solidFill>
              <a:latin typeface="quote-cjk-patch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Description: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 Password change function doesn't </a:t>
            </a:r>
            <a:r>
              <a:rPr lang="en-US" sz="1400" b="1" dirty="0">
                <a:solidFill>
                  <a:srgbClr val="FF0000"/>
                </a:solidFill>
                <a:latin typeface="quote-cjk-patch"/>
              </a:rPr>
              <a:t>verify current password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Category: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 Authentication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Mitigation: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 Require current password verification for sensitive </a:t>
            </a:r>
            <a:r>
              <a:rPr lang="en-US" sz="1400" dirty="0" smtClean="0">
                <a:solidFill>
                  <a:srgbClr val="0F1115"/>
                </a:solidFill>
                <a:latin typeface="quote-cjk-patch"/>
              </a:rPr>
              <a:t>changes</a:t>
            </a:r>
            <a:endParaRPr lang="en-US" sz="1400" dirty="0">
              <a:solidFill>
                <a:srgbClr val="0F1115"/>
              </a:solidFill>
              <a:latin typeface="quote-cjk-patch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096000" y="732772"/>
            <a:ext cx="572452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0F1115"/>
                </a:solidFill>
                <a:latin typeface="quote-cjk-patch"/>
              </a:rPr>
              <a:t>6</a:t>
            </a: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) </a:t>
            </a:r>
            <a:r>
              <a:rPr lang="en-US" sz="1400" b="1" dirty="0">
                <a:solidFill>
                  <a:schemeClr val="accent5"/>
                </a:solidFill>
                <a:latin typeface="quote-cjk-patch"/>
              </a:rPr>
              <a:t>Insecure Direct Object Reference</a:t>
            </a:r>
            <a:endParaRPr lang="en-US" sz="1400" dirty="0">
              <a:solidFill>
                <a:schemeClr val="accent5"/>
              </a:solidFill>
              <a:latin typeface="quote-cjk-patch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Description: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 </a:t>
            </a:r>
            <a:r>
              <a:rPr lang="en-US" sz="1400" b="1" dirty="0">
                <a:solidFill>
                  <a:srgbClr val="FF0000"/>
                </a:solidFill>
                <a:latin typeface="quote-cjk-patch"/>
              </a:rPr>
              <a:t>Client can access any user's data 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by modifying URL parameters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Category: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 Authorization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Mitigation: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 Implement proper authorization checks on all data access</a:t>
            </a:r>
          </a:p>
          <a:p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7) </a:t>
            </a:r>
            <a:r>
              <a:rPr lang="en-US" sz="1400" b="1" dirty="0">
                <a:solidFill>
                  <a:schemeClr val="accent5"/>
                </a:solidFill>
                <a:latin typeface="quote-cjk-patch"/>
              </a:rPr>
              <a:t>No Rate Limiting</a:t>
            </a:r>
            <a:endParaRPr lang="en-US" sz="1400" dirty="0">
              <a:solidFill>
                <a:schemeClr val="accent5"/>
              </a:solidFill>
              <a:latin typeface="quote-cjk-patch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Description: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 </a:t>
            </a:r>
            <a:r>
              <a:rPr lang="en-US" sz="1400" b="1" dirty="0">
                <a:solidFill>
                  <a:srgbClr val="FF0000"/>
                </a:solidFill>
                <a:latin typeface="quote-cjk-patch"/>
              </a:rPr>
              <a:t>Unlimited login attempts allowed 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without throttling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Category: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 Availability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Mitigation: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 Implement rate limiting on authentication endpoints</a:t>
            </a:r>
          </a:p>
          <a:p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8) </a:t>
            </a:r>
            <a:r>
              <a:rPr lang="en-US" sz="1400" b="1" dirty="0">
                <a:solidFill>
                  <a:schemeClr val="accent5"/>
                </a:solidFill>
                <a:latin typeface="quote-cjk-patch"/>
              </a:rPr>
              <a:t>Insecure Session Storage</a:t>
            </a:r>
            <a:endParaRPr lang="en-US" sz="1400" dirty="0">
              <a:solidFill>
                <a:schemeClr val="accent5"/>
              </a:solidFill>
              <a:latin typeface="quote-cjk-patch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Description: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 </a:t>
            </a:r>
            <a:r>
              <a:rPr lang="en-US" sz="1400" b="1" dirty="0">
                <a:solidFill>
                  <a:srgbClr val="FF0000"/>
                </a:solidFill>
                <a:latin typeface="quote-cjk-patch"/>
              </a:rPr>
              <a:t>Session tokens stored in </a:t>
            </a:r>
            <a:r>
              <a:rPr lang="en-US" sz="1400" b="1" dirty="0" err="1">
                <a:solidFill>
                  <a:srgbClr val="FF0000"/>
                </a:solidFill>
                <a:latin typeface="quote-cjk-patch"/>
              </a:rPr>
              <a:t>localStorage</a:t>
            </a:r>
            <a:r>
              <a:rPr lang="en-US" sz="1400" b="1" dirty="0">
                <a:solidFill>
                  <a:srgbClr val="FF0000"/>
                </a:solidFill>
                <a:latin typeface="quote-cjk-patch"/>
              </a:rPr>
              <a:t> 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vulnerable to XSS theft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Category: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 Confidentiality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Mitigation: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 Use </a:t>
            </a:r>
            <a:r>
              <a:rPr lang="en-US" sz="1400" dirty="0" err="1">
                <a:solidFill>
                  <a:srgbClr val="0F1115"/>
                </a:solidFill>
                <a:latin typeface="quote-cjk-patch"/>
              </a:rPr>
              <a:t>HttpOnly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 cookies for session storage</a:t>
            </a:r>
          </a:p>
          <a:p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9) </a:t>
            </a:r>
            <a:r>
              <a:rPr lang="en-US" sz="1400" b="1" dirty="0">
                <a:solidFill>
                  <a:schemeClr val="accent5"/>
                </a:solidFill>
                <a:latin typeface="quote-cjk-patch"/>
              </a:rPr>
              <a:t>Information Disclosure in Errors</a:t>
            </a:r>
            <a:endParaRPr lang="en-US" sz="1400" dirty="0">
              <a:solidFill>
                <a:schemeClr val="accent5"/>
              </a:solidFill>
              <a:latin typeface="quote-cjk-patch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Description: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 </a:t>
            </a:r>
            <a:r>
              <a:rPr lang="en-US" sz="1400" b="1" dirty="0">
                <a:solidFill>
                  <a:srgbClr val="FF0000"/>
                </a:solidFill>
                <a:latin typeface="quote-cjk-patch"/>
              </a:rPr>
              <a:t>Full stack traces 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and SQL queries exposed in error messages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Category: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 Confidentiality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Mitigation: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 Implement generic error messages for users</a:t>
            </a:r>
          </a:p>
          <a:p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10) </a:t>
            </a:r>
            <a:r>
              <a:rPr lang="en-US" sz="1400" b="1" dirty="0">
                <a:solidFill>
                  <a:schemeClr val="accent5"/>
                </a:solidFill>
                <a:latin typeface="quote-cjk-patch"/>
              </a:rPr>
              <a:t>Weak Session Management</a:t>
            </a:r>
            <a:endParaRPr lang="en-US" sz="1400" dirty="0">
              <a:solidFill>
                <a:schemeClr val="accent5"/>
              </a:solidFill>
              <a:latin typeface="quote-cjk-patch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Description: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 </a:t>
            </a:r>
            <a:r>
              <a:rPr lang="en-US" sz="1400" b="1" dirty="0">
                <a:solidFill>
                  <a:srgbClr val="FF0000"/>
                </a:solidFill>
                <a:latin typeface="quote-cjk-patch"/>
              </a:rPr>
              <a:t>Sessions never expire and tokens don't rotate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Category: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 Authentication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Mitigation:</a:t>
            </a:r>
            <a:r>
              <a:rPr lang="en-US" sz="1400" dirty="0">
                <a:solidFill>
                  <a:srgbClr val="0F1115"/>
                </a:solidFill>
                <a:latin typeface="quote-cjk-patch"/>
              </a:rPr>
              <a:t> Implement session timeouts and token rotation</a:t>
            </a:r>
            <a:endParaRPr lang="en-US" sz="1400" b="0" i="0" dirty="0">
              <a:solidFill>
                <a:srgbClr val="0F1115"/>
              </a:solidFill>
              <a:effectLst/>
              <a:latin typeface="quote-cjk-patch"/>
            </a:endParaRPr>
          </a:p>
        </p:txBody>
      </p:sp>
    </p:spTree>
    <p:extLst>
      <p:ext uri="{BB962C8B-B14F-4D97-AF65-F5344CB8AC3E}">
        <p14:creationId xmlns:p14="http://schemas.microsoft.com/office/powerpoint/2010/main" val="29992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 bwMode="auto">
          <a:xfrm>
            <a:off x="0" y="0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/>
              <a:t>References</a:t>
            </a:r>
            <a:endParaRPr lang="el-GR" sz="2800" b="1"/>
          </a:p>
        </p:txBody>
      </p:sp>
      <p:sp>
        <p:nvSpPr>
          <p:cNvPr id="11" name="Rectangle 10"/>
          <p:cNvSpPr/>
          <p:nvPr/>
        </p:nvSpPr>
        <p:spPr bwMode="auto">
          <a:xfrm>
            <a:off x="286326" y="641612"/>
            <a:ext cx="11723966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/>
              <a:buChar char="•"/>
              <a:defRPr/>
            </a:pPr>
            <a:r>
              <a:rPr lang="en-US" i="1" dirty="0" err="1"/>
              <a:t>Cevallos</a:t>
            </a:r>
            <a:r>
              <a:rPr lang="en-US" i="1" dirty="0"/>
              <a:t>-Salas, David, José Estrada-Jiménez, and Danny S. </a:t>
            </a:r>
            <a:r>
              <a:rPr lang="en-US" i="1" dirty="0" err="1"/>
              <a:t>Guamán</a:t>
            </a:r>
            <a:r>
              <a:rPr lang="en-US" i="1" dirty="0"/>
              <a:t>. "</a:t>
            </a:r>
            <a:r>
              <a:rPr lang="en-US" b="1" i="1" dirty="0"/>
              <a:t>Application layer security for Internet communications</a:t>
            </a:r>
            <a:r>
              <a:rPr lang="en-US" i="1" dirty="0"/>
              <a:t>: A comprehensive review, challenges, and future trends." Computers and Electrical Engineering 119 (2024): 109498</a:t>
            </a:r>
            <a:r>
              <a:rPr lang="en-US" i="1" dirty="0" smtClean="0"/>
              <a:t>.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US" i="1" dirty="0"/>
              <a:t>Patel, </a:t>
            </a:r>
            <a:r>
              <a:rPr lang="en-US" i="1" dirty="0" err="1"/>
              <a:t>Ripal</a:t>
            </a:r>
            <a:r>
              <a:rPr lang="en-US" i="1" dirty="0"/>
              <a:t> Kumar. "</a:t>
            </a:r>
            <a:r>
              <a:rPr lang="en-US" b="1" i="1" dirty="0"/>
              <a:t>Application layer security </a:t>
            </a:r>
            <a:r>
              <a:rPr lang="en-US" i="1" dirty="0"/>
              <a:t>for cloud." Educational Administration: Theory And Practice, 30 (6), 1193-1198 </a:t>
            </a:r>
            <a:r>
              <a:rPr lang="en-US" i="1" dirty="0" err="1"/>
              <a:t>Doi</a:t>
            </a:r>
            <a:r>
              <a:rPr lang="en-US" i="1" dirty="0"/>
              <a:t> 10 (2024</a:t>
            </a:r>
            <a:r>
              <a:rPr lang="en-US" i="1" dirty="0" smtClean="0"/>
              <a:t>).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US" i="1" dirty="0"/>
              <a:t>Al-</a:t>
            </a:r>
            <a:r>
              <a:rPr lang="en-US" i="1" dirty="0" err="1"/>
              <a:t>Ghushami</a:t>
            </a:r>
            <a:r>
              <a:rPr lang="en-US" i="1" dirty="0"/>
              <a:t>, Abdullah Hussein, et al. "</a:t>
            </a:r>
            <a:r>
              <a:rPr lang="en-US" b="1" i="1" dirty="0"/>
              <a:t>Email security</a:t>
            </a:r>
            <a:r>
              <a:rPr lang="en-US" i="1" dirty="0"/>
              <a:t>: Concept, formulation, and applications." 2022 14th International Conference on Computational Intelligence and Communication Networks (CICN). IEEE, 2022</a:t>
            </a:r>
            <a:r>
              <a:rPr lang="en-US" i="1" dirty="0" smtClean="0"/>
              <a:t>.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US" i="1" dirty="0" err="1"/>
              <a:t>Murala</a:t>
            </a:r>
            <a:r>
              <a:rPr lang="en-US" i="1" dirty="0"/>
              <a:t>, </a:t>
            </a:r>
            <a:r>
              <a:rPr lang="en-US" i="1" dirty="0" err="1"/>
              <a:t>Dileep</a:t>
            </a:r>
            <a:r>
              <a:rPr lang="en-US" i="1" dirty="0"/>
              <a:t> Kumar, et al. "A service-oriented </a:t>
            </a:r>
            <a:r>
              <a:rPr lang="en-US" b="1" i="1" dirty="0" err="1"/>
              <a:t>microservice</a:t>
            </a:r>
            <a:r>
              <a:rPr lang="en-US" i="1" dirty="0"/>
              <a:t> framework for differential privacy-based protection in </a:t>
            </a:r>
            <a:r>
              <a:rPr lang="en-US" b="1" i="1" dirty="0"/>
              <a:t>industrial </a:t>
            </a:r>
            <a:r>
              <a:rPr lang="en-US" b="1" i="1" dirty="0" err="1"/>
              <a:t>IoT</a:t>
            </a:r>
            <a:r>
              <a:rPr lang="en-US" b="1" i="1" dirty="0"/>
              <a:t> smart applications</a:t>
            </a:r>
            <a:r>
              <a:rPr lang="en-US" i="1" dirty="0"/>
              <a:t>." Scientific Reports 15.1 (2025): 29230</a:t>
            </a:r>
            <a:r>
              <a:rPr lang="en-US" i="1" dirty="0" smtClean="0"/>
              <a:t>.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US" i="1" dirty="0" err="1"/>
              <a:t>Tripathi</a:t>
            </a:r>
            <a:r>
              <a:rPr lang="en-US" i="1" dirty="0"/>
              <a:t>, Nikhil, and </a:t>
            </a:r>
            <a:r>
              <a:rPr lang="en-US" i="1" dirty="0" err="1"/>
              <a:t>Neminath</a:t>
            </a:r>
            <a:r>
              <a:rPr lang="en-US" i="1" dirty="0"/>
              <a:t> </a:t>
            </a:r>
            <a:r>
              <a:rPr lang="en-US" i="1" dirty="0" err="1"/>
              <a:t>Hubballi</a:t>
            </a:r>
            <a:r>
              <a:rPr lang="en-US" i="1" dirty="0"/>
              <a:t>. "</a:t>
            </a:r>
            <a:r>
              <a:rPr lang="en-US" b="1" i="1" dirty="0"/>
              <a:t>Application layer denial-of-service attacks </a:t>
            </a:r>
            <a:r>
              <a:rPr lang="en-US" i="1" dirty="0"/>
              <a:t>and defense mechanisms: A survey." ACM Computing Surveys (CSUR) 54.4 (2021): 1-33</a:t>
            </a:r>
            <a:r>
              <a:rPr lang="en-US" i="1" dirty="0" smtClean="0"/>
              <a:t>.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US" i="1" dirty="0" err="1"/>
              <a:t>Quincozes</a:t>
            </a:r>
            <a:r>
              <a:rPr lang="en-US" i="1" dirty="0"/>
              <a:t>, </a:t>
            </a:r>
            <a:r>
              <a:rPr lang="en-US" i="1" dirty="0" err="1"/>
              <a:t>Vagner</a:t>
            </a:r>
            <a:r>
              <a:rPr lang="en-US" i="1" dirty="0"/>
              <a:t> E., et al. "A survey on </a:t>
            </a:r>
            <a:r>
              <a:rPr lang="en-US" b="1" i="1" dirty="0" err="1"/>
              <a:t>IoT</a:t>
            </a:r>
            <a:r>
              <a:rPr lang="en-US" b="1" i="1" dirty="0"/>
              <a:t> application layer protocols</a:t>
            </a:r>
            <a:r>
              <a:rPr lang="en-US" i="1" dirty="0"/>
              <a:t>, security challenges, and the role of </a:t>
            </a:r>
            <a:r>
              <a:rPr lang="en-US" b="1" i="1" dirty="0"/>
              <a:t>explainable AI </a:t>
            </a:r>
            <a:r>
              <a:rPr lang="en-US" i="1" dirty="0"/>
              <a:t>in </a:t>
            </a:r>
            <a:r>
              <a:rPr lang="en-US" i="1" dirty="0" err="1"/>
              <a:t>IoT</a:t>
            </a:r>
            <a:r>
              <a:rPr lang="en-US" i="1" dirty="0"/>
              <a:t> (</a:t>
            </a:r>
            <a:r>
              <a:rPr lang="en-US" i="1" dirty="0" err="1"/>
              <a:t>XAIoT</a:t>
            </a:r>
            <a:r>
              <a:rPr lang="en-US" i="1" dirty="0"/>
              <a:t>)." International Journal of Information Security 23.3 (2024): 1975-2002</a:t>
            </a:r>
            <a:r>
              <a:rPr lang="en-US" i="1" dirty="0" smtClean="0"/>
              <a:t>.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US" i="1" dirty="0" err="1"/>
              <a:t>Phanireddy</a:t>
            </a:r>
            <a:r>
              <a:rPr lang="en-US" i="1" dirty="0"/>
              <a:t>, Sandeep. "</a:t>
            </a:r>
            <a:r>
              <a:rPr lang="en-US" b="1" i="1" dirty="0"/>
              <a:t>Securing</a:t>
            </a:r>
            <a:r>
              <a:rPr lang="en-US" i="1" dirty="0"/>
              <a:t> Modern Web Applications </a:t>
            </a:r>
            <a:r>
              <a:rPr lang="en-US" b="1" i="1" dirty="0"/>
              <a:t>Using AI-Driven Static and Dynamic Analysis Techniques</a:t>
            </a:r>
            <a:r>
              <a:rPr lang="en-US" i="1" dirty="0"/>
              <a:t>." International Journal of Artificial Intelligence, Data Science, and Machine Learning 6.2 (2025): 73-82.</a:t>
            </a:r>
            <a:endParaRPr lang="en-US" i="1" dirty="0" smtClean="0"/>
          </a:p>
          <a:p>
            <a:pPr marL="171450" indent="-171450">
              <a:buFont typeface="Arial"/>
              <a:buChar char="•"/>
              <a:defRPr/>
            </a:pPr>
            <a:r>
              <a:rPr lang="en-US" i="1" dirty="0">
                <a:hlinkClick r:id="rId2"/>
              </a:rPr>
              <a:t>https://</a:t>
            </a:r>
            <a:r>
              <a:rPr lang="en-US" i="1" dirty="0" smtClean="0">
                <a:hlinkClick r:id="rId2"/>
              </a:rPr>
              <a:t>www.ibm.com/docs/en/zos-basic-skills?topic=features-application-layer-security</a:t>
            </a:r>
            <a:endParaRPr lang="en-US" i="1" dirty="0" smtClean="0"/>
          </a:p>
          <a:p>
            <a:pPr marL="171450" indent="-171450">
              <a:buFont typeface="Arial"/>
              <a:buChar char="•"/>
              <a:defRPr/>
            </a:pPr>
            <a:r>
              <a:rPr lang="en-US" i="1" dirty="0">
                <a:hlinkClick r:id="rId3"/>
              </a:rPr>
              <a:t>https://</a:t>
            </a:r>
            <a:r>
              <a:rPr lang="en-US" i="1" dirty="0" smtClean="0">
                <a:hlinkClick r:id="rId3"/>
              </a:rPr>
              <a:t>cloud.google.com/blog/topics/developers-practitioners/network-application-security-google-cloud</a:t>
            </a:r>
            <a:endParaRPr lang="en-US" i="1" dirty="0" smtClean="0"/>
          </a:p>
          <a:p>
            <a:pPr marL="171450" indent="-171450">
              <a:buFont typeface="Arial"/>
              <a:buChar char="•"/>
              <a:defRPr/>
            </a:pPr>
            <a:r>
              <a:rPr lang="en-US" i="1" dirty="0">
                <a:hlinkClick r:id="rId4"/>
              </a:rPr>
              <a:t>https://</a:t>
            </a:r>
            <a:r>
              <a:rPr lang="en-US" i="1" dirty="0" smtClean="0">
                <a:hlinkClick r:id="rId4"/>
              </a:rPr>
              <a:t>docs.aws.amazon.com/whitepapers/latest/security-at-the-edge/network-and-application-layer-protection.html</a:t>
            </a:r>
            <a:endParaRPr lang="en-US" i="1" dirty="0" smtClean="0"/>
          </a:p>
          <a:p>
            <a:pPr marL="171450" indent="-171450">
              <a:buFont typeface="Arial"/>
              <a:buChar char="•"/>
              <a:defRPr/>
            </a:pPr>
            <a:r>
              <a:rPr lang="en-US" b="1" dirty="0"/>
              <a:t>Hacking playground</a:t>
            </a:r>
            <a:r>
              <a:rPr lang="en-US" i="1" dirty="0"/>
              <a:t>: </a:t>
            </a:r>
            <a:r>
              <a:rPr lang="en-US" i="1" dirty="0">
                <a:hlinkClick r:id="rId5"/>
              </a:rPr>
              <a:t>https://owasp.org/www-project-juice-shop</a:t>
            </a:r>
            <a:r>
              <a:rPr lang="en-US" i="1" dirty="0" smtClean="0">
                <a:hlinkClick r:id="rId5"/>
              </a:rPr>
              <a:t>/</a:t>
            </a:r>
            <a:endParaRPr lang="en-US" i="1" dirty="0" smtClean="0"/>
          </a:p>
          <a:p>
            <a:pPr marL="171450" indent="-171450">
              <a:buFont typeface="Arial"/>
              <a:buChar char="•"/>
              <a:defRPr/>
            </a:pPr>
            <a:r>
              <a:rPr lang="en-US" b="1" dirty="0" smtClean="0"/>
              <a:t>Security </a:t>
            </a:r>
            <a:r>
              <a:rPr lang="en-US" b="1" dirty="0"/>
              <a:t>Diagnostics – Online</a:t>
            </a:r>
            <a:r>
              <a:rPr lang="en-US" i="1" dirty="0"/>
              <a:t>: </a:t>
            </a:r>
            <a:r>
              <a:rPr lang="en-US" i="1" dirty="0">
                <a:hlinkClick r:id="rId6"/>
              </a:rPr>
              <a:t>https://mxtoolbox.com</a:t>
            </a:r>
            <a:r>
              <a:rPr lang="en-US" i="1" dirty="0" smtClean="0">
                <a:hlinkClick r:id="rId6"/>
              </a:rPr>
              <a:t>/</a:t>
            </a:r>
            <a:endParaRPr lang="en-US" i="1" dirty="0" smtClean="0"/>
          </a:p>
          <a:p>
            <a:pPr marL="171450" indent="-171450">
              <a:buFont typeface="Arial"/>
              <a:buChar char="•"/>
              <a:defRPr/>
            </a:pPr>
            <a:r>
              <a:rPr lang="en-US" b="1" dirty="0"/>
              <a:t>Blacklist</a:t>
            </a:r>
            <a:r>
              <a:rPr lang="en-US" i="1" dirty="0"/>
              <a:t>: </a:t>
            </a:r>
            <a:r>
              <a:rPr lang="en-US" i="1" dirty="0">
                <a:hlinkClick r:id="rId7"/>
              </a:rPr>
              <a:t>https://</a:t>
            </a:r>
            <a:r>
              <a:rPr lang="en-US" i="1" dirty="0" smtClean="0">
                <a:hlinkClick r:id="rId7"/>
              </a:rPr>
              <a:t>dnschecker.org/ip-blacklist-checker.php</a:t>
            </a:r>
            <a:endParaRPr lang="en-US" i="1" dirty="0" smtClean="0"/>
          </a:p>
          <a:p>
            <a:pPr marL="171450" indent="-171450">
              <a:buFont typeface="Arial"/>
              <a:buChar char="•"/>
              <a:defRPr/>
            </a:pPr>
            <a:endParaRPr lang="en-US" i="1" dirty="0" smtClean="0"/>
          </a:p>
          <a:p>
            <a:pPr marL="171450" indent="-171450">
              <a:buFont typeface="Arial"/>
              <a:buChar char="•"/>
              <a:defRPr/>
            </a:pPr>
            <a:endParaRPr lang="en-US" i="1" dirty="0"/>
          </a:p>
          <a:p>
            <a:pPr marL="171450" indent="-171450">
              <a:buFont typeface="Arial"/>
              <a:buChar char="•"/>
              <a:defRPr/>
            </a:pPr>
            <a:endParaRPr lang="en-US" i="1" dirty="0"/>
          </a:p>
          <a:p>
            <a:pPr marL="171450" indent="-171450">
              <a:buFont typeface="Arial"/>
              <a:buChar char="•"/>
              <a:defRPr/>
            </a:pPr>
            <a:endParaRPr lang="el-GR" i="1" dirty="0"/>
          </a:p>
        </p:txBody>
      </p:sp>
    </p:spTree>
    <p:extLst>
      <p:ext uri="{BB962C8B-B14F-4D97-AF65-F5344CB8AC3E}">
        <p14:creationId xmlns:p14="http://schemas.microsoft.com/office/powerpoint/2010/main" val="287168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38000">
              <a:schemeClr val="accent5">
                <a:alpha val="15000"/>
              </a:schemeClr>
            </a:gs>
            <a:gs pos="60000">
              <a:schemeClr val="accent5">
                <a:alpha val="10000"/>
              </a:schemeClr>
            </a:gs>
            <a:gs pos="96000">
              <a:schemeClr val="accent5">
                <a:alpha val="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 bwMode="auto">
          <a:xfrm>
            <a:off x="2492941" y="1764837"/>
            <a:ext cx="73311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5400">
                <a:solidFill>
                  <a:prstClr val="black"/>
                </a:solidFill>
                <a:latin typeface="Calibri"/>
              </a:rPr>
              <a:t>Questions and Discussion</a:t>
            </a:r>
            <a:endParaRPr lang="el-GR" sz="5400" b="0" i="0" u="none" strike="noStrike" cap="none" spc="0">
              <a:ln>
                <a:noFill/>
              </a:ln>
              <a:solidFill>
                <a:prstClr val="black"/>
              </a:solidFill>
              <a:latin typeface="Calibri"/>
              <a:ea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 bwMode="auto">
          <a:xfrm rot="687603">
            <a:off x="5648594" y="2644625"/>
            <a:ext cx="132867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l-GR" sz="13800" b="1"/>
              <a:t>?</a:t>
            </a:r>
            <a:endParaRPr lang="el-GR" sz="1380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38000">
              <a:schemeClr val="accent5">
                <a:alpha val="15000"/>
              </a:schemeClr>
            </a:gs>
            <a:gs pos="60000">
              <a:schemeClr val="accent5">
                <a:alpha val="10000"/>
              </a:schemeClr>
            </a:gs>
            <a:gs pos="96000">
              <a:schemeClr val="accent5">
                <a:alpha val="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2216229" y="2907256"/>
            <a:ext cx="78922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l-GR" sz="4400" dirty="0">
                <a:solidFill>
                  <a:prstClr val="black"/>
                </a:solidFill>
              </a:rPr>
              <a:t>Ασφάλεια </a:t>
            </a:r>
            <a:r>
              <a:rPr lang="el-GR" sz="4400" dirty="0" smtClean="0">
                <a:solidFill>
                  <a:prstClr val="black"/>
                </a:solidFill>
              </a:rPr>
              <a:t>εφαρμογών</a:t>
            </a:r>
            <a:endParaRPr lang="el-GR" sz="44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Preliminaries: The OSI Model</a:t>
            </a:r>
            <a:endParaRPr lang="el-G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465" y="570846"/>
            <a:ext cx="4231573" cy="28200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/>
          <p:cNvSpPr/>
          <p:nvPr/>
        </p:nvSpPr>
        <p:spPr>
          <a:xfrm>
            <a:off x="247648" y="974425"/>
            <a:ext cx="691515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Open </a:t>
            </a:r>
            <a:r>
              <a:rPr lang="en-US" sz="2400" b="1" dirty="0"/>
              <a:t>Systems Interconnection </a:t>
            </a:r>
            <a:r>
              <a:rPr lang="en-US" sz="2400" b="1" dirty="0" smtClean="0"/>
              <a:t>(OSI) Model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Developed by ISO to standardize networking communication.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Divides the process of data communication into </a:t>
            </a:r>
            <a:r>
              <a:rPr lang="en-US" sz="2000" b="1" dirty="0"/>
              <a:t>7 layers</a:t>
            </a:r>
            <a:r>
              <a:rPr lang="en-US" sz="20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Helps in designing, </a:t>
            </a:r>
            <a:r>
              <a:rPr lang="en-US" sz="2000" dirty="0" smtClean="0"/>
              <a:t>understanding </a:t>
            </a:r>
            <a:r>
              <a:rPr lang="en-US" sz="2000" dirty="0"/>
              <a:t>and troubleshooting networks</a:t>
            </a:r>
            <a:r>
              <a:rPr lang="en-US" sz="2000" dirty="0" smtClean="0"/>
              <a:t>.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641822"/>
              </p:ext>
            </p:extLst>
          </p:nvPr>
        </p:nvGraphicFramePr>
        <p:xfrm>
          <a:off x="439175" y="3758609"/>
          <a:ext cx="1116125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77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75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568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89095">
                  <a:extLst>
                    <a:ext uri="{9D8B030D-6E8A-4147-A177-3AD203B41FA5}">
                      <a16:colId xmlns:a16="http://schemas.microsoft.com/office/drawing/2014/main" val="1814947974"/>
                    </a:ext>
                  </a:extLst>
                </a:gridCol>
              </a:tblGrid>
              <a:tr h="223415"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Layer</a:t>
                      </a:r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Name</a:t>
                      </a:r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Main Function</a:t>
                      </a:r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Example</a:t>
                      </a:r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3415">
                <a:tc>
                  <a:txBody>
                    <a:bodyPr/>
                    <a:lstStyle/>
                    <a:p>
                      <a:pPr algn="ctr"/>
                      <a:r>
                        <a:rPr lang="el-GR" b="1"/>
                        <a:t>7</a:t>
                      </a:r>
                      <a:endParaRPr lang="el-GR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Application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Provides network services to users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Web Browser / HTTP</a:t>
                      </a:r>
                      <a:r>
                        <a:rPr lang="en-US" dirty="0"/>
                        <a:t>, Email / SMTP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033443"/>
                  </a:ext>
                </a:extLst>
              </a:tr>
              <a:tr h="223415">
                <a:tc>
                  <a:txBody>
                    <a:bodyPr/>
                    <a:lstStyle/>
                    <a:p>
                      <a:pPr algn="ctr"/>
                      <a:r>
                        <a:rPr lang="el-GR" b="1"/>
                        <a:t>6</a:t>
                      </a:r>
                      <a:endParaRPr lang="el-GR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Presentation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Data formatting, encryption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TLS/SSL</a:t>
                      </a:r>
                      <a:r>
                        <a:rPr lang="en-US"/>
                        <a:t>, JPEG / MP3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3415">
                <a:tc>
                  <a:txBody>
                    <a:bodyPr/>
                    <a:lstStyle/>
                    <a:p>
                      <a:pPr algn="ctr"/>
                      <a:r>
                        <a:rPr lang="el-GR" b="1"/>
                        <a:t>5</a:t>
                      </a:r>
                      <a:endParaRPr lang="el-GR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Session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Manages </a:t>
                      </a:r>
                      <a:r>
                        <a:rPr lang="en-US" dirty="0" smtClean="0"/>
                        <a:t>sessions</a:t>
                      </a:r>
                      <a:r>
                        <a:rPr lang="en-US" baseline="0" dirty="0" smtClean="0"/>
                        <a:t> &amp; </a:t>
                      </a:r>
                      <a:r>
                        <a:rPr lang="en-US" dirty="0" smtClean="0"/>
                        <a:t>connections</a:t>
                      </a:r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HTTPS session</a:t>
                      </a:r>
                      <a:r>
                        <a:rPr lang="en-US"/>
                        <a:t>, Database connections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3415">
                <a:tc>
                  <a:txBody>
                    <a:bodyPr/>
                    <a:lstStyle/>
                    <a:p>
                      <a:pPr algn="ctr"/>
                      <a:r>
                        <a:rPr lang="el-GR" b="1"/>
                        <a:t>4</a:t>
                      </a:r>
                      <a:endParaRPr lang="el-GR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Transport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Reliable or fast data delivery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TCP</a:t>
                      </a:r>
                      <a:r>
                        <a:rPr lang="en-US"/>
                        <a:t>, UDP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4522">
                <a:tc>
                  <a:txBody>
                    <a:bodyPr/>
                    <a:lstStyle/>
                    <a:p>
                      <a:pPr algn="ctr"/>
                      <a:r>
                        <a:rPr lang="el-GR" b="1"/>
                        <a:t>3</a:t>
                      </a:r>
                      <a:endParaRPr lang="el-GR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Network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Data routing</a:t>
                      </a:r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IP</a:t>
                      </a:r>
                      <a:r>
                        <a:rPr lang="en-US"/>
                        <a:t>, ICMP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4522">
                <a:tc>
                  <a:txBody>
                    <a:bodyPr/>
                    <a:lstStyle/>
                    <a:p>
                      <a:pPr algn="ctr"/>
                      <a:r>
                        <a:rPr lang="el-GR" b="1"/>
                        <a:t>2</a:t>
                      </a:r>
                      <a:endParaRPr lang="el-GR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Data Link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Data framing, MAC address</a:t>
                      </a:r>
                      <a:r>
                        <a:rPr lang="en-US" baseline="0" dirty="0" smtClean="0"/>
                        <a:t> handling</a:t>
                      </a:r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Ethernet</a:t>
                      </a:r>
                      <a:r>
                        <a:rPr lang="en-US"/>
                        <a:t>, Wi-Fi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4522">
                <a:tc>
                  <a:txBody>
                    <a:bodyPr/>
                    <a:lstStyle/>
                    <a:p>
                      <a:pPr algn="ctr"/>
                      <a:r>
                        <a:rPr lang="el-GR" b="1"/>
                        <a:t>1</a:t>
                      </a:r>
                      <a:endParaRPr lang="el-GR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Physical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Raw bit</a:t>
                      </a:r>
                      <a:r>
                        <a:rPr lang="en-US" baseline="0" dirty="0" smtClean="0"/>
                        <a:t> transmission</a:t>
                      </a:r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Cable, Wi-Fi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Preliminaries: The TCP/IP Model</a:t>
            </a:r>
            <a:endParaRPr lang="el-GR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0" t="8539" r="7199" b="6861"/>
          <a:stretch/>
        </p:blipFill>
        <p:spPr>
          <a:xfrm>
            <a:off x="6000750" y="1752600"/>
            <a:ext cx="5972175" cy="29374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152400" y="945446"/>
            <a:ext cx="5686425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Development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U.S</a:t>
            </a:r>
            <a:r>
              <a:rPr lang="en-US" b="1" dirty="0"/>
              <a:t>. Department of Defense's (DoD) Defense Advanced Research Projects Agency (DARPA)</a:t>
            </a:r>
            <a:r>
              <a:rPr lang="en-US" dirty="0" smtClean="0"/>
              <a:t> </a:t>
            </a:r>
            <a:r>
              <a:rPr lang="en-US" dirty="0"/>
              <a:t>for practical Internet use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Protocol </a:t>
            </a:r>
            <a:r>
              <a:rPr lang="en-US" b="1" dirty="0" smtClean="0"/>
              <a:t>Dependency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OSI: Protocol-independent (theoretical)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TCP/IP: Protocol-driven (real-world use)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Adoption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OSI: Teaching &amp; conceptual model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TCP/IP: Foundation of the Internet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OSI </a:t>
            </a:r>
            <a:r>
              <a:rPr lang="en-US" b="1" dirty="0"/>
              <a:t>Application </a:t>
            </a:r>
            <a:r>
              <a:rPr lang="en-US" b="1" dirty="0" smtClean="0"/>
              <a:t>Layer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Top </a:t>
            </a:r>
            <a:r>
              <a:rPr lang="en-US" dirty="0"/>
              <a:t>layer for user-facing services (HTTP, FTP, email, etc.)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TCP/IP Application </a:t>
            </a:r>
            <a:r>
              <a:rPr lang="en-US" b="1" dirty="0" smtClean="0"/>
              <a:t>Layer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Combines </a:t>
            </a:r>
            <a:r>
              <a:rPr lang="en-US" dirty="0"/>
              <a:t>OSI </a:t>
            </a:r>
            <a:r>
              <a:rPr lang="en-US" b="1" dirty="0" smtClean="0"/>
              <a:t>Application, Presentation, Session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Handles </a:t>
            </a:r>
            <a:r>
              <a:rPr lang="en-US" dirty="0"/>
              <a:t>all </a:t>
            </a:r>
            <a:r>
              <a:rPr lang="en-US" b="1" dirty="0"/>
              <a:t>user-facing communication and data formatting</a:t>
            </a:r>
            <a:r>
              <a:rPr lang="en-US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Key Examples:</a:t>
            </a:r>
            <a:r>
              <a:rPr lang="en-US" dirty="0"/>
              <a:t> </a:t>
            </a:r>
            <a:r>
              <a:rPr lang="en-US" b="1" dirty="0"/>
              <a:t>Web Browser / HTTP</a:t>
            </a:r>
            <a:r>
              <a:rPr lang="en-US" dirty="0"/>
              <a:t>, Email / SMTP, </a:t>
            </a:r>
            <a:r>
              <a:rPr lang="en-US" dirty="0" smtClean="0"/>
              <a:t>FTP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06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Preliminaries: Application Layer</a:t>
            </a:r>
            <a:endParaRPr lang="el-GR" sz="2800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381034"/>
              </p:ext>
            </p:extLst>
          </p:nvPr>
        </p:nvGraphicFramePr>
        <p:xfrm>
          <a:off x="227636" y="2999841"/>
          <a:ext cx="11736728" cy="3618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27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088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6529">
                <a:tc>
                  <a:txBody>
                    <a:bodyPr/>
                    <a:lstStyle/>
                    <a:p>
                      <a:r>
                        <a:rPr lang="en-US" sz="2000" b="1" dirty="0"/>
                        <a:t>Application Type</a:t>
                      </a:r>
                      <a:endParaRPr lang="en-US" sz="20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Description </a:t>
                      </a:r>
                      <a:r>
                        <a:rPr lang="en-US" sz="2000" b="1" dirty="0" smtClean="0"/>
                        <a:t>&amp; Architecture</a:t>
                      </a:r>
                      <a:endParaRPr lang="en-US" sz="20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2000" b="1"/>
                        <a:t>Web Applications</a:t>
                      </a:r>
                      <a:endParaRPr lang="en-US" sz="20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Front-end, </a:t>
                      </a:r>
                      <a:r>
                        <a:rPr lang="en-US" sz="2000" dirty="0"/>
                        <a:t>server </a:t>
                      </a:r>
                      <a:r>
                        <a:rPr lang="en-US" sz="2000" dirty="0" smtClean="0"/>
                        <a:t>logic, DB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dirty="0" smtClean="0"/>
                        <a:t>back-end</a:t>
                      </a:r>
                      <a:endParaRPr lang="en-US" sz="20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0289707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2000" b="1" dirty="0"/>
                        <a:t>Mobile Apps</a:t>
                      </a:r>
                      <a:endParaRPr lang="en-US" sz="20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Local storage, API communications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8923565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2000" b="1"/>
                        <a:t>Cloud Applications</a:t>
                      </a:r>
                      <a:endParaRPr lang="en-US" sz="20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Multi-tenant environments, API-driven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4733831"/>
                  </a:ext>
                </a:extLst>
              </a:tr>
              <a:tr h="448648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APIs/</a:t>
                      </a:r>
                      <a:r>
                        <a:rPr lang="en-US" sz="2000" b="1" dirty="0" err="1" smtClean="0"/>
                        <a:t>Microservices</a:t>
                      </a:r>
                      <a:endParaRPr lang="en-US" sz="20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Lightweight services, token-based auth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2000" b="1"/>
                        <a:t>IoT Applications</a:t>
                      </a:r>
                      <a:endParaRPr lang="en-US" sz="20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Embedded devices, sensors, firmware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873">
                <a:tc>
                  <a:txBody>
                    <a:bodyPr/>
                    <a:lstStyle/>
                    <a:p>
                      <a:r>
                        <a:rPr lang="en-US" sz="2000" b="1"/>
                        <a:t>Email Services</a:t>
                      </a:r>
                      <a:endParaRPr lang="en-US" sz="20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SMTP, IMAP, webmail front-end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873">
                <a:tc>
                  <a:txBody>
                    <a:bodyPr/>
                    <a:lstStyle/>
                    <a:p>
                      <a:r>
                        <a:rPr lang="en-US" sz="2000" b="1" dirty="0"/>
                        <a:t>Desktop </a:t>
                      </a:r>
                      <a:r>
                        <a:rPr lang="en-US" sz="2000" b="1" dirty="0" smtClean="0"/>
                        <a:t>Applications</a:t>
                      </a:r>
                      <a:endParaRPr lang="en-US" sz="20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Installed software interacting with </a:t>
                      </a:r>
                      <a:r>
                        <a:rPr lang="en-US" sz="2000" dirty="0" smtClean="0"/>
                        <a:t>local</a:t>
                      </a:r>
                      <a:r>
                        <a:rPr lang="en-US" sz="2000" baseline="0" dirty="0" smtClean="0"/>
                        <a:t> &amp; </a:t>
                      </a:r>
                      <a:r>
                        <a:rPr lang="en-US" sz="2000" dirty="0" smtClean="0"/>
                        <a:t>remote </a:t>
                      </a:r>
                      <a:r>
                        <a:rPr lang="en-US" sz="2000" dirty="0"/>
                        <a:t>resources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873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Gaming/Multimedia Apps</a:t>
                      </a:r>
                      <a:endParaRPr lang="en-US" sz="20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Real-time interaction, cloud sync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 bwMode="auto">
          <a:xfrm>
            <a:off x="636231" y="912775"/>
            <a:ext cx="10565295" cy="1384995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u="sng" dirty="0" smtClean="0"/>
              <a:t>Definition</a:t>
            </a:r>
            <a:r>
              <a:rPr lang="en-US" sz="2800" dirty="0" smtClean="0"/>
              <a:t>: The </a:t>
            </a:r>
            <a:r>
              <a:rPr lang="en-US" sz="2800" dirty="0"/>
              <a:t>Application Layer is the top layer of the TCP/IP and OSI models where </a:t>
            </a:r>
            <a:r>
              <a:rPr lang="en-US" sz="2800" b="1" dirty="0"/>
              <a:t>software</a:t>
            </a:r>
            <a:r>
              <a:rPr lang="en-US" sz="2800" dirty="0"/>
              <a:t> directly </a:t>
            </a:r>
            <a:r>
              <a:rPr lang="en-US" sz="2800" b="1" dirty="0"/>
              <a:t>interacts</a:t>
            </a:r>
            <a:r>
              <a:rPr lang="en-US" sz="2800" dirty="0"/>
              <a:t> with </a:t>
            </a:r>
            <a:r>
              <a:rPr lang="en-US" sz="2800" b="1" dirty="0"/>
              <a:t>user</a:t>
            </a:r>
            <a:r>
              <a:rPr lang="en-US" sz="2800" dirty="0"/>
              <a:t> inputs and </a:t>
            </a:r>
            <a:r>
              <a:rPr lang="en-US" sz="2800" b="1" dirty="0"/>
              <a:t>system</a:t>
            </a:r>
            <a:r>
              <a:rPr lang="en-US" sz="2800" dirty="0"/>
              <a:t> resources.</a:t>
            </a:r>
          </a:p>
        </p:txBody>
      </p:sp>
    </p:spTree>
    <p:extLst>
      <p:ext uri="{BB962C8B-B14F-4D97-AF65-F5344CB8AC3E}">
        <p14:creationId xmlns:p14="http://schemas.microsoft.com/office/powerpoint/2010/main" val="354629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Application Layer </a:t>
            </a:r>
            <a:r>
              <a:rPr lang="en-US" sz="2800" b="1" dirty="0" smtClean="0"/>
              <a:t>Security: </a:t>
            </a:r>
            <a:r>
              <a:rPr lang="en-US" sz="2800" b="1" dirty="0"/>
              <a:t>Where Users Meet Data</a:t>
            </a:r>
            <a:endParaRPr lang="el-GR" sz="2800" b="1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00942" y="1015991"/>
            <a:ext cx="11102511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lvl="0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n-US" altLang="el-GR" sz="2400" dirty="0">
                <a:latin typeface="Arial" panose="020B0604020202020204" pitchFamily="34" charset="0"/>
              </a:rPr>
              <a:t>Applications process </a:t>
            </a:r>
            <a:r>
              <a:rPr lang="en-US" altLang="el-GR" sz="2400" b="1" dirty="0">
                <a:latin typeface="Arial" panose="020B0604020202020204" pitchFamily="34" charset="0"/>
              </a:rPr>
              <a:t>untrusted inputs </a:t>
            </a:r>
            <a:r>
              <a:rPr lang="en-US" altLang="el-GR" sz="2400" dirty="0">
                <a:latin typeface="Arial" panose="020B0604020202020204" pitchFamily="34" charset="0"/>
              </a:rPr>
              <a:t>through </a:t>
            </a:r>
            <a:r>
              <a:rPr lang="en-US" altLang="el-GR" sz="2400" b="1" dirty="0">
                <a:latin typeface="Arial" panose="020B0604020202020204" pitchFamily="34" charset="0"/>
              </a:rPr>
              <a:t>complex logic</a:t>
            </a:r>
            <a:r>
              <a:rPr lang="en-US" altLang="el-GR" sz="2400" dirty="0">
                <a:latin typeface="Arial" panose="020B0604020202020204" pitchFamily="34" charset="0"/>
              </a:rPr>
              <a:t>, making them highly </a:t>
            </a:r>
            <a:r>
              <a:rPr lang="en-US" altLang="el-GR" sz="2400" dirty="0" smtClean="0">
                <a:latin typeface="Arial" panose="020B0604020202020204" pitchFamily="34" charset="0"/>
              </a:rPr>
              <a:t>exploitable.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endParaRPr lang="en-US" altLang="el-GR" sz="2400" dirty="0"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Unlike lower layers that manage transmission and routing, </a:t>
            </a: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it 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controls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semantics, logic, content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endParaRPr kumimoji="0" lang="en-US" altLang="el-G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l-GR" altLang="el-GR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Security failures </a:t>
            </a:r>
            <a:r>
              <a:rPr kumimoji="0" lang="en-US" altLang="el-GR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incl.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 breaches, privilege escalation, fraud</a:t>
            </a:r>
            <a:r>
              <a:rPr kumimoji="0" lang="en-US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</a:t>
            </a:r>
            <a:r>
              <a:rPr kumimoji="0" lang="en-US" altLang="el-GR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logic exploitation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ttacks exploit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programmatic or protocol-level behaviors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not raw packet flows.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Application Layer </a:t>
            </a:r>
            <a:r>
              <a:rPr lang="en-US" sz="2800" b="1" dirty="0" smtClean="0"/>
              <a:t>Security: Motivation</a:t>
            </a:r>
            <a:endParaRPr lang="el-GR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48520" y="1119350"/>
            <a:ext cx="11509765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About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43% of data breaches </a:t>
            </a:r>
            <a:r>
              <a:rPr kumimoji="0" lang="el-GR" altLang="el-GR" sz="240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are tied to web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application vulnerabilities</a:t>
            </a:r>
            <a:endParaRPr kumimoji="0" lang="en-US" altLang="el-GR" sz="2400" b="1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altLang="el-GR" sz="2400" b="1" dirty="0">
              <a:latin typeface="Arial" panose="020B060402020202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Attacks targeting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APIs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 exceeded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50% of all attacks</a:t>
            </a:r>
            <a:endParaRPr lang="en-US" altLang="el-GR" sz="2400" b="1" dirty="0"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24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On average, an application is attacked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every 3 minutes 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(14</a:t>
            </a: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K 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times a month)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l-GR" sz="24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17% of all cyber‑attacks 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target vulnerabilities in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web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 applications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l-GR" sz="24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2400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W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eb‑app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 attacks contribute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to 26% of breaches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248520" y="5131800"/>
            <a:ext cx="11694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 smtClean="0">
                <a:hlinkClick r:id="rId2"/>
              </a:rPr>
              <a:t>https</a:t>
            </a:r>
            <a:r>
              <a:rPr lang="el-GR" sz="1600" dirty="0">
                <a:hlinkClick r:id="rId2"/>
              </a:rPr>
              <a:t>://securityboulevard.com/2020/05/43-of-data-breaches-connected-to-application-vulnerabilities-assessing-the-appsec-implications</a:t>
            </a:r>
            <a:r>
              <a:rPr lang="el-GR" sz="1600" dirty="0" smtClean="0">
                <a:hlinkClick r:id="rId2"/>
              </a:rPr>
              <a:t>/</a:t>
            </a:r>
            <a:endParaRPr lang="en-US" sz="1600" dirty="0" smtClean="0"/>
          </a:p>
          <a:p>
            <a:r>
              <a:rPr lang="en-US" sz="1600" dirty="0">
                <a:hlinkClick r:id="rId3"/>
              </a:rPr>
              <a:t>https://cybersecurityasia.net/first-time-ever-api-attacks-surpass-50-of-all-attacks-reaching-58-4</a:t>
            </a:r>
            <a:r>
              <a:rPr lang="en-US" sz="1600" dirty="0" smtClean="0">
                <a:hlinkClick r:id="rId3"/>
              </a:rPr>
              <a:t>/</a:t>
            </a:r>
            <a:endParaRPr lang="en-US" sz="1600" dirty="0" smtClean="0"/>
          </a:p>
          <a:p>
            <a:r>
              <a:rPr lang="en-US" sz="1600" dirty="0">
                <a:hlinkClick r:id="rId4"/>
              </a:rPr>
              <a:t>https://</a:t>
            </a:r>
            <a:r>
              <a:rPr lang="en-US" sz="1600" dirty="0" smtClean="0">
                <a:hlinkClick r:id="rId4"/>
              </a:rPr>
              <a:t>www.akamai.com/site/en/documents/state-of-the-internet/2025/akamai-web-application-attacks-and-api-attacks-report.pdf</a:t>
            </a:r>
            <a:endParaRPr lang="en-US" sz="1600" dirty="0" smtClean="0"/>
          </a:p>
          <a:p>
            <a:r>
              <a:rPr lang="en-US" sz="1600" dirty="0">
                <a:hlinkClick r:id="rId5"/>
              </a:rPr>
              <a:t>https://</a:t>
            </a:r>
            <a:r>
              <a:rPr lang="en-US" sz="1600" dirty="0" smtClean="0">
                <a:hlinkClick r:id="rId5"/>
              </a:rPr>
              <a:t>www.helpnetsecurity.com/2025/07/24/adversaries-application-layer-attacks</a:t>
            </a:r>
            <a:endParaRPr lang="en-US" sz="1600" dirty="0" smtClean="0"/>
          </a:p>
          <a:p>
            <a:r>
              <a:rPr lang="en-US" sz="1600" dirty="0">
                <a:hlinkClick r:id="rId6"/>
              </a:rPr>
              <a:t>https://</a:t>
            </a:r>
            <a:r>
              <a:rPr lang="en-US" sz="1600" dirty="0" smtClean="0">
                <a:hlinkClick r:id="rId6"/>
              </a:rPr>
              <a:t>www.akamai.com/blog/security/8-most-common-causes-of-data-breaches</a:t>
            </a:r>
            <a:endParaRPr lang="en-US" sz="1600" dirty="0" smtClean="0"/>
          </a:p>
          <a:p>
            <a:endParaRPr lang="el-GR" sz="1600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48520" y="4793245"/>
            <a:ext cx="1150976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sz="16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Refs: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123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4999</TotalTime>
  <Words>3209</Words>
  <Application>Microsoft Office PowerPoint</Application>
  <DocSecurity>0</DocSecurity>
  <PresentationFormat>Widescreen</PresentationFormat>
  <Paragraphs>513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quote-cjk-patch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User</dc:creator>
  <cp:keywords/>
  <dc:description/>
  <cp:lastModifiedBy>User</cp:lastModifiedBy>
  <cp:revision>715</cp:revision>
  <dcterms:created xsi:type="dcterms:W3CDTF">2025-09-25T14:53:19Z</dcterms:created>
  <dcterms:modified xsi:type="dcterms:W3CDTF">2025-11-14T08:56:52Z</dcterms:modified>
  <cp:category/>
  <dc:identifier/>
  <cp:contentStatus/>
  <dc:language/>
  <cp:version/>
</cp:coreProperties>
</file>