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2"/>
  </p:notesMasterIdLst>
  <p:sldIdLst>
    <p:sldId id="256" r:id="rId2"/>
    <p:sldId id="287" r:id="rId3"/>
    <p:sldId id="257" r:id="rId4"/>
    <p:sldId id="272" r:id="rId5"/>
    <p:sldId id="258" r:id="rId6"/>
    <p:sldId id="270" r:id="rId7"/>
    <p:sldId id="259" r:id="rId8"/>
    <p:sldId id="260" r:id="rId9"/>
    <p:sldId id="269" r:id="rId10"/>
    <p:sldId id="288" r:id="rId11"/>
    <p:sldId id="289" r:id="rId12"/>
    <p:sldId id="263" r:id="rId13"/>
    <p:sldId id="264" r:id="rId14"/>
    <p:sldId id="265" r:id="rId15"/>
    <p:sldId id="290" r:id="rId16"/>
    <p:sldId id="291" r:id="rId17"/>
    <p:sldId id="292" r:id="rId18"/>
    <p:sldId id="266" r:id="rId19"/>
    <p:sldId id="267" r:id="rId20"/>
    <p:sldId id="271"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AF606853-7671-496A-8E4F-DF71F8EC918B}" styleName="Σκούρο στυλ 1 - Έμφαση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46F890A9-2807-4EBB-B81D-B2AA78EC7F39}" styleName="Σκούρο στυλ 2 - Έμφαση 5/Έμφαση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Σκούρο στυλ 2 - Έμφαση 3/Έμφαση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Σκούρο στυλ 2 - Έμφαση 1/Έμφαση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Στυλ με θέμα 1 - Έμφαση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C083E6E3-FA7D-4D7B-A595-EF9225AFEA82}" styleName="Φωτεινό στυλ 1 - Έμφαση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F2DE63D5-997A-4646-A377-4702673A728D}" styleName="Φωτεινό στυλ 2 - Έμφαση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EB344D84-9AFB-497E-A393-DC336BA19D2E}" styleName="Μεσαίο στυλ 3 - Έμφαση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03447BB-5D67-496B-8E87-E561075AD55C}" styleName="Σκούρο στυλ 1 - Έμφαση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Σκούρο στυλ 1 - Έμφαση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84E427A-3D55-4303-BF80-6455036E1DE7}" styleName="Στυλ με θέμα 1 - Έμφαση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Στυλ με θέμα 1 - Έμφαση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125E5076-3810-47DD-B79F-674D7AD40C01}" styleName="Σκούρο στυλ 1 - Έμφαση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FECB4D8-DB02-4DC6-A0A2-4F2EBAE1DC90}" styleName="Μεσαίο στυλ 1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A111915-BE36-4E01-A7E5-04B1672EAD32}" styleName="Φωτεινό στυλ 2 - Έμφαση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Φωτεινό στυλ 3 - Έμφαση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ABFCF23-3B69-468F-B69F-88F6DE6A72F2}" styleName="Μεσαίο στυλ 1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17/05/2025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5/17/2025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5/17/2025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5/17/2025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5/17/2025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5/17/2025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5/17/2025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1122364"/>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 ΧΩΡΟΤΑΞΙΑΣ &amp;</a:t>
            </a:r>
            <a:r>
              <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ΠΕΡΙΒΑΛΛΟΝΤΟΣ Ι</a:t>
            </a:r>
            <a:b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602037"/>
            <a:ext cx="8791575" cy="2759851"/>
          </a:xfrm>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Ακαδημαϊκό έτος 2024-2025</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Μάθημα </a:t>
            </a:r>
            <a:r>
              <a:rPr kumimoji="0" lang="en-US"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0</a:t>
            </a:r>
            <a:r>
              <a:rPr lang="en-US" sz="1800" u="sng" cap="none" dirty="0">
                <a:solidFill>
                  <a:schemeClr val="bg2"/>
                </a:solidFill>
                <a:latin typeface="Calibri" panose="020F0502020204030204" pitchFamily="34" charset="0"/>
                <a:ea typeface="Calibri" panose="020F0502020204030204" pitchFamily="34" charset="0"/>
                <a:cs typeface="Calibri" panose="020F0502020204030204" pitchFamily="34" charset="0"/>
              </a:rPr>
              <a:t>7</a:t>
            </a:r>
            <a:endParaRPr kumimoji="0" lang="el-GR" sz="1800"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rPr>
              <a:t>Οργανωμένοι υποδοχείς δραστηριοτήτων:</a:t>
            </a:r>
            <a:r>
              <a:rPr lang="el-GR" sz="1800" i="1" cap="none"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marL="285750" marR="0" lvl="0" indent="-285750"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lang="el-GR" sz="1400" cap="none"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Σχέδια Χωρικής Ανάπτυξης Δημοσίων Ακινήτων (ΕΣΧΑΔΑ)</a:t>
            </a:r>
          </a:p>
          <a:p>
            <a:pPr marL="285750" marR="0" lvl="0" indent="-285750"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lang="el-GR" sz="1400" cap="none"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Σχέδια Χωρικής Ανάπτυξης Στρατηγικών Επενδύσεων (ΕΣΧΑΣΕ)</a:t>
            </a:r>
          </a:p>
          <a:p>
            <a:pPr marL="285750" marR="0" lvl="0" indent="-285750" defTabSz="457200" rtl="0" eaLnBrk="1" fontAlgn="auto" latinLnBrk="0" hangingPunct="1">
              <a:lnSpc>
                <a:spcPct val="100000"/>
              </a:lnSpc>
              <a:spcBef>
                <a:spcPts val="1000"/>
              </a:spcBef>
              <a:spcAft>
                <a:spcPts val="0"/>
              </a:spcAft>
              <a:buClr>
                <a:srgbClr val="353535"/>
              </a:buClr>
              <a:buSzTx/>
              <a:buFont typeface="Wingdings" panose="05000000000000000000" pitchFamily="2" charset="2"/>
              <a:buChar char="q"/>
              <a:tabLst/>
              <a:defRPr/>
            </a:pPr>
            <a:r>
              <a:rPr lang="el-GR" sz="1400" cap="none" dirty="0">
                <a:solidFill>
                  <a:schemeClr val="bg2"/>
                </a:solidFill>
                <a:latin typeface="Calibri" panose="020F0502020204030204" pitchFamily="34" charset="0"/>
                <a:ea typeface="Calibri" panose="020F0502020204030204" pitchFamily="34" charset="0"/>
                <a:cs typeface="Calibri" panose="020F0502020204030204" pitchFamily="34" charset="0"/>
              </a:rPr>
              <a:t>Περιοχές Ολοκληρωμένης Τουριστικής Ανάπτυξης (ΠΟΤΑ)</a:t>
            </a:r>
          </a:p>
          <a:p>
            <a:pPr marL="285750" marR="0" lvl="0" indent="-285750" defTabSz="457200" rtl="0" eaLnBrk="1" fontAlgn="auto" latinLnBrk="0" hangingPunct="1">
              <a:lnSpc>
                <a:spcPct val="100000"/>
              </a:lnSpc>
              <a:spcBef>
                <a:spcPts val="1000"/>
              </a:spcBef>
              <a:spcAft>
                <a:spcPts val="0"/>
              </a:spcAft>
              <a:buClr>
                <a:srgbClr val="353535"/>
              </a:buClr>
              <a:buSzTx/>
              <a:buFontTx/>
              <a:buChar char="-"/>
              <a:tabLst/>
              <a:defRPr/>
            </a:pPr>
            <a:endParaRPr lang="el-GR" sz="180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800"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n-US" dirty="0">
              <a:solidFill>
                <a:schemeClr val="bg2"/>
              </a:solidFill>
            </a:endParaRPr>
          </a:p>
        </p:txBody>
      </p:sp>
    </p:spTree>
    <p:extLst>
      <p:ext uri="{BB962C8B-B14F-4D97-AF65-F5344CB8AC3E}">
        <p14:creationId xmlns:p14="http://schemas.microsoft.com/office/powerpoint/2010/main" val="1889489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576E48-5262-3CF4-305C-D6533B9209ED}"/>
              </a:ext>
            </a:extLst>
          </p:cNvPr>
          <p:cNvSpPr>
            <a:spLocks noGrp="1"/>
          </p:cNvSpPr>
          <p:nvPr>
            <p:ph type="title"/>
          </p:nvPr>
        </p:nvSpPr>
        <p:spPr>
          <a:xfrm>
            <a:off x="1141413" y="618518"/>
            <a:ext cx="9905998" cy="647521"/>
          </a:xfrm>
        </p:spPr>
        <p:txBody>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Β’ ΣΤΑΔΙΟ: Η έγκριση πολεοδομικής μελέτης</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FFB00757-FD1D-113F-56F8-609AA3EEDA55}"/>
              </a:ext>
            </a:extLst>
          </p:cNvPr>
          <p:cNvSpPr>
            <a:spLocks noGrp="1"/>
          </p:cNvSpPr>
          <p:nvPr>
            <p:ph idx="1"/>
          </p:nvPr>
        </p:nvSpPr>
        <p:spPr>
          <a:xfrm>
            <a:off x="1141412" y="1371600"/>
            <a:ext cx="9905999" cy="4419601"/>
          </a:xfrm>
        </p:spPr>
        <p:txBody>
          <a:bodyPr>
            <a:normAutofit/>
          </a:bodyPr>
          <a:lstStyle/>
          <a:p>
            <a:pPr marL="228600" marR="0" lvl="0" indent="-2286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kumimoji="0" lang="el-GR" sz="1400" b="0" i="0" u="none" strike="noStrike" kern="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Με τη μεταγραφή στο Υποθηκοφυλακείο/καταχώριση στο Κτηματολόγιο οι προβλεπόμενοι κοινόχρηστοι χώροι περιέρχονται κατά κυριότητα στον οικείο Δήμο, αλλά παραμένουν στη διοίκηση και διαχείριση του κυρίου της επένδυσης έως τη διαμόρφωση και παράδοσή τους στον Δήμο. Με τον τρόπο αυτό εξαντλείται η υποχρέωση εισφοράς σε γη, δεν επιβάλλεται πρόσθετη εισφορά, δεν μετατρέπεται σε χρηματική συμμετοχή και δεν επιβάλλεται εισφορά σε χρήμα.</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εκτέλεση των έργων υποδομής και διαμόρφωσης κοινοχρήστων χώρων γίνεται με δαπάνη του κυρίου της επένδυσης.</a:t>
            </a:r>
          </a:p>
          <a:p>
            <a:pPr algn="just">
              <a:buFont typeface="Wingdings" panose="05000000000000000000" pitchFamily="2" charset="2"/>
              <a:buChar char="Ø"/>
            </a:pPr>
            <a:r>
              <a:rPr lang="el-GR" sz="1400" kern="0" dirty="0">
                <a:solidFill>
                  <a:schemeClr val="bg2"/>
                </a:solidFill>
                <a:effectLst/>
                <a:latin typeface="Calibri" panose="020F0502020204030204" pitchFamily="34" charset="0"/>
                <a:ea typeface="Calibri" panose="020F0502020204030204" pitchFamily="34" charset="0"/>
                <a:cs typeface="Calibri" panose="020F0502020204030204" pitchFamily="34" charset="0"/>
              </a:rPr>
              <a:t>Η συντήρηση, καθαριότητα και ανανέωση του κοινόχρηστου τεχνικού εξοπλισμού, καθώς και η συντήρηση των έργων υποδομής, του κυκλοφοριακού δικτύου και των χώρων πρασίνου, γίνεται αποκλειστικά με επιμέλεια, ευθύνη και δαπάνη του κυρίου της επένδυσης ή των καθολικών ή ειδικών διαδόχων του.</a:t>
            </a:r>
          </a:p>
          <a:p>
            <a:pPr algn="just">
              <a:buFont typeface="Wingdings" panose="05000000000000000000" pitchFamily="2" charset="2"/>
              <a:buChar char="Ø"/>
            </a:pP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Η μεταβίβαση από τον κύριο της επένδυσης προς τρίτους εμπραγμάτων και ενοχικών δικαιωμάτων επί των οικοπέδων και κτιρίων που κατασκευάζονται επιτρέπεται μόνον μετά την ολοκλήρωση των κοινόχρηστων έργων υποδομής (όπως ύδρευσης, αποχέτευσης, ηλεκτροδότησης, τηλεπικοινωνιών και των έργων διαμόρφωσης των κοινόχρηστων χώρων). Η ολοκλήρωση των ανωτέρω έργων πιστοποιείται με απόφαση του Γραμματέα της οικείας Αποκεντρωμένης Διοίκησης.</a:t>
            </a:r>
          </a:p>
          <a:p>
            <a:pPr algn="just">
              <a:buFont typeface="Wingdings" panose="05000000000000000000" pitchFamily="2" charset="2"/>
              <a:buChar char="Ø"/>
            </a:pPr>
            <a:r>
              <a:rPr lang="el-GR" sz="1400" kern="0" dirty="0">
                <a:solidFill>
                  <a:schemeClr val="bg2"/>
                </a:solidFill>
                <a:latin typeface="Calibri" panose="020F0502020204030204" pitchFamily="34" charset="0"/>
                <a:ea typeface="Calibri" panose="020F0502020204030204" pitchFamily="34" charset="0"/>
                <a:cs typeface="Calibri" panose="020F0502020204030204" pitchFamily="34" charset="0"/>
              </a:rPr>
              <a:t>Τμηματική ολοκλήρωση έργων υποδομής κατά φάσεις επιτρέπεται μόνο υπό την προϋπόθεση ότι κάθε αυτοτελής χρονικά φάση εκτέλεσης των έργων υποδομής αντιστοιχεί σε πολεοδομική ενότητα επιφάνειας 50 στρεμμάτων τουλάχιστον. </a:t>
            </a:r>
            <a:endParaRPr lang="en-US" sz="1400" kern="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7459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D75716C-B439-3232-89D0-665864F57BEE}"/>
              </a:ext>
            </a:extLst>
          </p:cNvPr>
          <p:cNvSpPr>
            <a:spLocks noGrp="1"/>
          </p:cNvSpPr>
          <p:nvPr>
            <p:ph type="title"/>
          </p:nvPr>
        </p:nvSpPr>
        <p:spPr>
          <a:xfrm>
            <a:off x="1141413" y="618518"/>
            <a:ext cx="9905998" cy="922415"/>
          </a:xfrm>
        </p:spPr>
        <p:txBody>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Β’ ΣΤΑΔΙΟ: Η έγκριση </a:t>
            </a:r>
            <a:r>
              <a:rPr kumimoji="0" lang="el-GR" sz="2000" b="1" i="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χωροθέτησης</a:t>
            </a: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επενδυτικού σχεδίου</a:t>
            </a:r>
            <a:endParaRPr lang="en-US" dirty="0">
              <a:solidFill>
                <a:schemeClr val="bg2"/>
              </a:solidFill>
            </a:endParaRPr>
          </a:p>
        </p:txBody>
      </p:sp>
      <p:sp>
        <p:nvSpPr>
          <p:cNvPr id="3" name="Θέση περιεχομένου 2">
            <a:extLst>
              <a:ext uri="{FF2B5EF4-FFF2-40B4-BE49-F238E27FC236}">
                <a16:creationId xmlns:a16="http://schemas.microsoft.com/office/drawing/2014/main" id="{D6E12E7A-E043-0889-D720-38FAB8AA9CA6}"/>
              </a:ext>
            </a:extLst>
          </p:cNvPr>
          <p:cNvSpPr>
            <a:spLocks noGrp="1"/>
          </p:cNvSpPr>
          <p:nvPr>
            <p:ph idx="1"/>
          </p:nvPr>
        </p:nvSpPr>
        <p:spPr>
          <a:xfrm>
            <a:off x="1141413" y="1775533"/>
            <a:ext cx="9905999" cy="4463949"/>
          </a:xfrm>
        </p:spPr>
        <p:txBody>
          <a:bodyPr>
            <a:normAutofit/>
          </a:bodyPr>
          <a:lstStyle/>
          <a:p>
            <a:pPr algn="just"/>
            <a:r>
              <a:rPr lang="el-GR" sz="1400" dirty="0">
                <a:solidFill>
                  <a:schemeClr val="bg2"/>
                </a:solidFill>
                <a:latin typeface="Calibri" panose="020F0502020204030204" pitchFamily="34" charset="0"/>
                <a:cs typeface="Calibri" panose="020F0502020204030204" pitchFamily="34" charset="0"/>
              </a:rPr>
              <a:t>Για την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έγκριση </a:t>
            </a:r>
            <a:r>
              <a:rPr lang="el-GR" sz="1400" b="1"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χωροθέτησης</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του επενδυτικού σχεδίου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εκδίδεται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ΚΥΑ των Υπουργών Οικονομικών και Περιβάλλοντος και Ενέργειας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κατόπιν αίτησης του κυρίου της επένδυσης, ύστερα από εισήγηση του Κεντρικού Συμβουλίου Διοίκησης. Με την απόφαση αυτή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καθορίζονται</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lvl="1"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ειδικότερες κατηγορίες έργων, δραστηριοτήτων και εγκαταστάσεων, τα αναγκαία </a:t>
            </a:r>
            <a:r>
              <a:rPr lang="el-GR" sz="14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συνοδά</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έργα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(εξωτερικής υποδομής), όπως δίκτυα ηλεκτροδότησης, τηλεπικοινωνιών, φυσικού αερίου και ύδρευσης, οδοί προσπέλασης και κόμβοι σύνδεσης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με</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το</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εθνικό</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π</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εριφερει</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ακό και επαρχιακό οδικό δίκτυο. </a:t>
            </a:r>
            <a:endPar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Ø"/>
            </a:pP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n-US" altLang="en-US" sz="14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γενική</a:t>
            </a:r>
            <a:r>
              <a:rPr lang="en-US"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διάτ</a:t>
            </a:r>
            <a:r>
              <a:rPr lang="en-US"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αξη των κτ</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ι</a:t>
            </a:r>
            <a:r>
              <a:rPr lang="en-US" altLang="en-US" sz="14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ρίων</a:t>
            </a:r>
            <a:r>
              <a:rPr lang="en-US"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και εγκαταστάσεων </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τοπογραφικό διάγραμμα κλίμακας 1: 5.000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ή </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ή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άλλης</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κατάλληλης κλίμακας.</a:t>
            </a:r>
          </a:p>
          <a:p>
            <a:pPr lvl="1" algn="just">
              <a:buFont typeface="Wingdings" panose="05000000000000000000" pitchFamily="2" charset="2"/>
              <a:buChar char="Ø"/>
            </a:pP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Οι </a:t>
            </a:r>
            <a:r>
              <a:rPr lang="en-US"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a:t>
            </a:r>
            <a:r>
              <a:rPr lang="en-US" altLang="en-US" sz="14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ερι</a:t>
            </a:r>
            <a:r>
              <a:rPr lang="en-US"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βαλλοντικοί όροι του επενδυτικού σχεδίου και των έργων εξωτερικής υποδομής</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ύστερα από εκπόνηση ΜΠΕ.</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r>
              <a:rPr lang="el-GR" sz="1400" dirty="0">
                <a:solidFill>
                  <a:schemeClr val="bg2"/>
                </a:solidFill>
                <a:latin typeface="Calibri" panose="020F0502020204030204" pitchFamily="34" charset="0"/>
                <a:cs typeface="Calibri" panose="020F0502020204030204" pitchFamily="34" charset="0"/>
              </a:rPr>
              <a:t>Στην έγκριση </a:t>
            </a:r>
            <a:r>
              <a:rPr lang="el-GR" sz="1400" dirty="0" err="1">
                <a:solidFill>
                  <a:schemeClr val="bg2"/>
                </a:solidFill>
                <a:latin typeface="Calibri" panose="020F0502020204030204" pitchFamily="34" charset="0"/>
                <a:cs typeface="Calibri" panose="020F0502020204030204" pitchFamily="34" charset="0"/>
              </a:rPr>
              <a:t>χωροθέτησης</a:t>
            </a:r>
            <a:r>
              <a:rPr lang="el-GR" sz="1400" dirty="0">
                <a:solidFill>
                  <a:schemeClr val="bg2"/>
                </a:solidFill>
                <a:latin typeface="Calibri" panose="020F0502020204030204" pitchFamily="34" charset="0"/>
                <a:cs typeface="Calibri" panose="020F0502020204030204" pitchFamily="34" charset="0"/>
              </a:rPr>
              <a:t> έχουν ενσωματωθεί και μία σειρά από άλλες διοικητικές πράξεις και εγκρίσεις, όπως η β</a:t>
            </a:r>
            <a:r>
              <a:rPr lang="en-US" altLang="en-US" sz="1400" dirty="0">
                <a:solidFill>
                  <a:schemeClr val="bg2"/>
                </a:solidFill>
                <a:latin typeface="Calibri" panose="020F0502020204030204" pitchFamily="34" charset="0"/>
                <a:cs typeface="Calibri" panose="020F0502020204030204" pitchFamily="34" charset="0"/>
              </a:rPr>
              <a:t>εβα</a:t>
            </a:r>
            <a:r>
              <a:rPr lang="en-US" altLang="en-US" sz="1400" dirty="0" err="1">
                <a:solidFill>
                  <a:schemeClr val="bg2"/>
                </a:solidFill>
                <a:latin typeface="Calibri" panose="020F0502020204030204" pitchFamily="34" charset="0"/>
                <a:cs typeface="Calibri" panose="020F0502020204030204" pitchFamily="34" charset="0"/>
              </a:rPr>
              <a:t>ίωση</a:t>
            </a:r>
            <a:r>
              <a:rPr lang="en-US" altLang="en-US" sz="1400" dirty="0">
                <a:solidFill>
                  <a:schemeClr val="bg2"/>
                </a:solidFill>
                <a:latin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cs typeface="Calibri" panose="020F0502020204030204" pitchFamily="34" charset="0"/>
              </a:rPr>
              <a:t>χρήσης</a:t>
            </a:r>
            <a:r>
              <a:rPr lang="en-US" altLang="en-US" sz="1400" dirty="0">
                <a:solidFill>
                  <a:schemeClr val="bg2"/>
                </a:solidFill>
                <a:latin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cs typeface="Calibri" panose="020F0502020204030204" pitchFamily="34" charset="0"/>
              </a:rPr>
              <a:t>γης</a:t>
            </a:r>
            <a:r>
              <a:rPr lang="en-US" altLang="en-US" sz="1400" dirty="0">
                <a:solidFill>
                  <a:schemeClr val="bg2"/>
                </a:solidFill>
                <a:latin typeface="Calibri" panose="020F0502020204030204" pitchFamily="34" charset="0"/>
                <a:cs typeface="Calibri" panose="020F0502020204030204" pitchFamily="34" charset="0"/>
              </a:rPr>
              <a:t>,</a:t>
            </a:r>
            <a:r>
              <a:rPr lang="el-GR" altLang="en-US" sz="1400" dirty="0">
                <a:solidFill>
                  <a:schemeClr val="bg2"/>
                </a:solidFill>
                <a:latin typeface="Calibri" panose="020F0502020204030204" pitchFamily="34" charset="0"/>
                <a:cs typeface="Calibri" panose="020F0502020204030204" pitchFamily="34" charset="0"/>
              </a:rPr>
              <a:t> η</a:t>
            </a:r>
            <a:r>
              <a:rPr lang="en-US" altLang="en-US" sz="1400" dirty="0">
                <a:solidFill>
                  <a:schemeClr val="bg2"/>
                </a:solidFill>
                <a:latin typeface="Calibri" panose="020F0502020204030204" pitchFamily="34" charset="0"/>
                <a:cs typeface="Calibri" panose="020F0502020204030204" pitchFamily="34" charset="0"/>
              </a:rPr>
              <a:t> βεβα</a:t>
            </a:r>
            <a:r>
              <a:rPr lang="en-US" altLang="en-US" sz="1400" dirty="0" err="1">
                <a:solidFill>
                  <a:schemeClr val="bg2"/>
                </a:solidFill>
                <a:latin typeface="Calibri" panose="020F0502020204030204" pitchFamily="34" charset="0"/>
                <a:cs typeface="Calibri" panose="020F0502020204030204" pitchFamily="34" charset="0"/>
              </a:rPr>
              <a:t>ίωση</a:t>
            </a:r>
            <a:r>
              <a:rPr lang="en-US" altLang="en-US" sz="1400" dirty="0">
                <a:solidFill>
                  <a:schemeClr val="bg2"/>
                </a:solidFill>
                <a:latin typeface="Calibri" panose="020F0502020204030204" pitchFamily="34" charset="0"/>
                <a:cs typeface="Calibri" panose="020F0502020204030204" pitchFamily="34" charset="0"/>
              </a:rPr>
              <a:t> κατα</a:t>
            </a:r>
            <a:r>
              <a:rPr lang="en-US" altLang="en-US" sz="1400" dirty="0" err="1">
                <a:solidFill>
                  <a:schemeClr val="bg2"/>
                </a:solidFill>
                <a:latin typeface="Calibri" panose="020F0502020204030204" pitchFamily="34" charset="0"/>
                <a:cs typeface="Calibri" panose="020F0502020204030204" pitchFamily="34" charset="0"/>
              </a:rPr>
              <a:t>λληλότητ</a:t>
            </a:r>
            <a:r>
              <a:rPr lang="en-US" altLang="en-US" sz="1400" dirty="0">
                <a:solidFill>
                  <a:schemeClr val="bg2"/>
                </a:solidFill>
                <a:latin typeface="Calibri" panose="020F0502020204030204" pitchFamily="34" charset="0"/>
                <a:cs typeface="Calibri" panose="020F0502020204030204" pitchFamily="34" charset="0"/>
              </a:rPr>
              <a:t>ας κύριας χρήσης, </a:t>
            </a:r>
            <a:r>
              <a:rPr lang="el-GR" altLang="en-US" sz="1400" dirty="0">
                <a:solidFill>
                  <a:schemeClr val="bg2"/>
                </a:solidFill>
                <a:latin typeface="Calibri" panose="020F0502020204030204" pitchFamily="34" charset="0"/>
                <a:cs typeface="Calibri" panose="020F0502020204030204" pitchFamily="34" charset="0"/>
              </a:rPr>
              <a:t>η </a:t>
            </a:r>
            <a:r>
              <a:rPr lang="en-US" altLang="en-US" sz="1400" dirty="0" err="1">
                <a:solidFill>
                  <a:schemeClr val="bg2"/>
                </a:solidFill>
                <a:latin typeface="Calibri" panose="020F0502020204030204" pitchFamily="34" charset="0"/>
                <a:cs typeface="Calibri" panose="020F0502020204030204" pitchFamily="34" charset="0"/>
              </a:rPr>
              <a:t>έγκριση</a:t>
            </a:r>
            <a:r>
              <a:rPr lang="en-US" altLang="en-US" sz="1400" dirty="0">
                <a:solidFill>
                  <a:schemeClr val="bg2"/>
                </a:solidFill>
                <a:latin typeface="Calibri" panose="020F0502020204030204" pitchFamily="34" charset="0"/>
                <a:cs typeface="Calibri" panose="020F0502020204030204" pitchFamily="34" charset="0"/>
              </a:rPr>
              <a:t> σκοπιμότητα</a:t>
            </a:r>
            <a:r>
              <a:rPr lang="el-GR" altLang="en-US" sz="1400" dirty="0">
                <a:solidFill>
                  <a:schemeClr val="bg2"/>
                </a:solidFill>
                <a:latin typeface="Calibri" panose="020F0502020204030204" pitchFamily="34" charset="0"/>
                <a:cs typeface="Calibri" panose="020F0502020204030204" pitchFamily="34" charset="0"/>
              </a:rPr>
              <a:t>ς, καταλληλότητας, καθώς και όροι και μέτρα για την προστασία των μνημείων, αρχαιολογικών χώρων, ιστορικών τόπων (οπότε η πράξη επέχει θέση έγκρισης Υπουργού Πολιτισμού  κατά τις διατάξεις για την προστασία της πολιτιστικής κληρονομιάς).</a:t>
            </a:r>
            <a:endParaRPr lang="en-US" altLang="en-US" sz="1400" dirty="0">
              <a:solidFill>
                <a:schemeClr val="bg2"/>
              </a:solidFill>
              <a:latin typeface="Calibri" panose="020F0502020204030204" pitchFamily="34" charset="0"/>
              <a:cs typeface="Calibri" panose="020F0502020204030204" pitchFamily="34" charset="0"/>
            </a:endParaRPr>
          </a:p>
          <a:p>
            <a:endParaRPr lang="en-US" sz="1400" dirty="0">
              <a:solidFill>
                <a:schemeClr val="bg1"/>
              </a:solidFill>
            </a:endParaRPr>
          </a:p>
        </p:txBody>
      </p:sp>
    </p:spTree>
    <p:extLst>
      <p:ext uri="{BB962C8B-B14F-4D97-AF65-F5344CB8AC3E}">
        <p14:creationId xmlns:p14="http://schemas.microsoft.com/office/powerpoint/2010/main" val="174658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5D65B8C-5DAC-E7F3-0991-F291414642F8}"/>
              </a:ext>
            </a:extLst>
          </p:cNvPr>
          <p:cNvSpPr>
            <a:spLocks noGrp="1"/>
          </p:cNvSpPr>
          <p:nvPr>
            <p:ph type="title"/>
          </p:nvPr>
        </p:nvSpPr>
        <p:spPr>
          <a:xfrm>
            <a:off x="1141413" y="618518"/>
            <a:ext cx="9905998" cy="79360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ΙΙ. ΕΙΔΙΚΑ ΣΧΕΔΙΑ ΧΩΡΙΚΗΣ ΑΝΑΠΤΥΞΗΣ ΣΤΡΑΤΗΓΙΚΩΝ ΕΠΕΝΔΥΣΕΩΝ (ΕΣΧΑΣΕ)</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88CD702-4194-F349-39F1-EFD5004F599E}"/>
              </a:ext>
            </a:extLst>
          </p:cNvPr>
          <p:cNvSpPr>
            <a:spLocks noGrp="1"/>
          </p:cNvSpPr>
          <p:nvPr>
            <p:ph idx="1"/>
          </p:nvPr>
        </p:nvSpPr>
        <p:spPr>
          <a:xfrm>
            <a:off x="1141412" y="1558212"/>
            <a:ext cx="9905999" cy="4681270"/>
          </a:xfrm>
        </p:spPr>
        <p:txBody>
          <a:bodyPr>
            <a:normAutofit lnSpcReduction="10000"/>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έννοια των στρατηγικών επενδύσεων εισήχθη στη νομοθεσία για πρώτη φορά με τον ν. 3894/2010 με σκοπό να προσδιορίσει με μετρήσιμα κριτήρια (προϋπολογισμός επένδυσης και θέσεις εργασίας) τις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παραγωγικές επενδύσεις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θα μπορούσαν να επιφέρουν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ποσοτικά και ποιοτικά αποτελέσματα σημαντικής έντασης στην εθνική οικονομία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και να προάγουν την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έξοδο της χώρας από την οικονομική κρίση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υπαγωγή στις στρατηγικές επενδύσεις συνοδευόταν με ορισμένα πλεονεκτήματα σχετικά με τη δυνατότητα έγκρισης παρεκκλίσεων από ισχύοντες όρους και περιορισμούς δόμησης, την εκτέλεση βοηθητικών και συνοδών έργων, την κήρυξη αναγκαστικών απαλλοτριώσεων, καθώς και την ταχεία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αδειοδότηση</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τον ν. 4146/2013 δόθηκε η δυνατότητα για την πραγματοποίηση στρατηγικών επενδύσεων σε ιδιωτικά ακίνητα να καταρτίζονται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Σχέδια Χωρικής Ανάπτυξης Στρατηγικών Επενδύσεων (ΕΣΧΑΣΕ) με ανάλογη εφαρμογή των διατάξεων του ν. 3986/2011 περί ΕΣΧΑΔΑ.</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Ήδη, με την πάροδο του χρόνου, το ρυθμιστικό πλαίσιο για τις στρατηγικές επενδύσεις έχει παγιωθεί και δεν συνδέεται πλέον με τη συνεισφορά για την έξοδο της χώρας από την οικονομική κρίση.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τον ν. 4864/2021 ως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στρατηγικές επενδύσεις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νοούνται εκείνες που λόγω της στρατηγικής τους βαρύτητας για την εθνική και τοπική οικονομία μπορούν να ε</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νισχύσουν την απασχόληση, την παραγωγική ανασυγκρότηση, την ανάδειξη του πολιτιστικού και φυσικού περιβάλλοντος, την εξωστρέφεια, την εξαγωγική δραστηριότητα, την καινοτομία, την ανταγωνιστικότητα, την εξοικονόμηση φυσικών πόρων στο πλαίσιο της κυκλικής οικονομίας και την οικονομία χαμηλού ενεργειακού και περιβαλλοντικού αποτυπώματος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endParaRPr lang="en-US" dirty="0">
              <a:solidFill>
                <a:schemeClr val="bg1"/>
              </a:solidFill>
            </a:endParaRPr>
          </a:p>
        </p:txBody>
      </p:sp>
    </p:spTree>
    <p:extLst>
      <p:ext uri="{BB962C8B-B14F-4D97-AF65-F5344CB8AC3E}">
        <p14:creationId xmlns:p14="http://schemas.microsoft.com/office/powerpoint/2010/main" val="41165475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1">
            <a:extLst>
              <a:ext uri="{FF2B5EF4-FFF2-40B4-BE49-F238E27FC236}">
                <a16:creationId xmlns:a16="http://schemas.microsoft.com/office/drawing/2014/main" id="{768846DC-3F0C-A732-38AA-00B3C5F03D16}"/>
              </a:ext>
            </a:extLst>
          </p:cNvPr>
          <p:cNvSpPr>
            <a:spLocks noChangeArrowheads="1"/>
          </p:cNvSpPr>
          <p:nvPr/>
        </p:nvSpPr>
        <p:spPr bwMode="auto">
          <a:xfrm>
            <a:off x="-1329912" y="39932"/>
            <a:ext cx="1332597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graphicFrame>
        <p:nvGraphicFramePr>
          <p:cNvPr id="12" name="Θέση περιεχομένου 11">
            <a:extLst>
              <a:ext uri="{FF2B5EF4-FFF2-40B4-BE49-F238E27FC236}">
                <a16:creationId xmlns:a16="http://schemas.microsoft.com/office/drawing/2014/main" id="{7518CA36-957C-1CCE-5D39-0ED9191DA61B}"/>
              </a:ext>
            </a:extLst>
          </p:cNvPr>
          <p:cNvGraphicFramePr>
            <a:graphicFrameLocks noGrp="1"/>
          </p:cNvGraphicFramePr>
          <p:nvPr>
            <p:ph idx="1"/>
            <p:extLst>
              <p:ext uri="{D42A27DB-BD31-4B8C-83A1-F6EECF244321}">
                <p14:modId xmlns:p14="http://schemas.microsoft.com/office/powerpoint/2010/main" val="3090205860"/>
              </p:ext>
            </p:extLst>
          </p:nvPr>
        </p:nvGraphicFramePr>
        <p:xfrm>
          <a:off x="1234132" y="306271"/>
          <a:ext cx="10130554" cy="6512756"/>
        </p:xfrm>
        <a:graphic>
          <a:graphicData uri="http://schemas.openxmlformats.org/drawingml/2006/table">
            <a:tbl>
              <a:tblPr firstRow="1" firstCol="1" bandRow="1"/>
              <a:tblGrid>
                <a:gridCol w="3206466">
                  <a:extLst>
                    <a:ext uri="{9D8B030D-6E8A-4147-A177-3AD203B41FA5}">
                      <a16:colId xmlns:a16="http://schemas.microsoft.com/office/drawing/2014/main" val="2132205197"/>
                    </a:ext>
                  </a:extLst>
                </a:gridCol>
                <a:gridCol w="1581261">
                  <a:extLst>
                    <a:ext uri="{9D8B030D-6E8A-4147-A177-3AD203B41FA5}">
                      <a16:colId xmlns:a16="http://schemas.microsoft.com/office/drawing/2014/main" val="4010050730"/>
                    </a:ext>
                  </a:extLst>
                </a:gridCol>
                <a:gridCol w="1881940">
                  <a:extLst>
                    <a:ext uri="{9D8B030D-6E8A-4147-A177-3AD203B41FA5}">
                      <a16:colId xmlns:a16="http://schemas.microsoft.com/office/drawing/2014/main" val="3035430618"/>
                    </a:ext>
                  </a:extLst>
                </a:gridCol>
                <a:gridCol w="3460887">
                  <a:extLst>
                    <a:ext uri="{9D8B030D-6E8A-4147-A177-3AD203B41FA5}">
                      <a16:colId xmlns:a16="http://schemas.microsoft.com/office/drawing/2014/main" val="3835205016"/>
                    </a:ext>
                  </a:extLst>
                </a:gridCol>
              </a:tblGrid>
              <a:tr h="139314">
                <a:tc gridSpan="4">
                  <a:txBody>
                    <a:bodyPr/>
                    <a:lstStyle/>
                    <a:p>
                      <a:pPr marL="0" marR="0" algn="ctr">
                        <a:lnSpc>
                          <a:spcPct val="107000"/>
                        </a:lnSpc>
                        <a:spcBef>
                          <a:spcPts val="0"/>
                        </a:spcBef>
                        <a:spcAft>
                          <a:spcPts val="0"/>
                        </a:spcAft>
                      </a:pPr>
                      <a:r>
                        <a:rPr lang="el-GR" sz="900" b="1"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ΠΡΟΫΠΟΘΕΣΕΙΣ ΚΑΙ ΚΙΝΗΤΡΑ ΥΠΑΓΩΓΗΣ ΣΤΙΣ ΣΤΡΑΤΗΓΙΚΕΣ ΕΠΕΝΔΥΣΕΙΣ ΣΥΜΦΩΝΑ ΜΕ ΤΟΝ Ν. 4864/2021 </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056808023"/>
                  </a:ext>
                </a:extLst>
              </a:tr>
              <a:tr h="228496">
                <a:tc>
                  <a:txBody>
                    <a:bodyPr/>
                    <a:lstStyle/>
                    <a:p>
                      <a:pPr marL="0" marR="0" algn="ctr">
                        <a:lnSpc>
                          <a:spcPct val="107000"/>
                        </a:lnSpc>
                        <a:spcBef>
                          <a:spcPts val="0"/>
                        </a:spcBef>
                        <a:spcAft>
                          <a:spcPts val="0"/>
                        </a:spcAft>
                      </a:pPr>
                      <a:r>
                        <a:rPr lang="el-GR" sz="700" b="1"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ΚΑΤΗΓΟΡΙΑ</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b="1"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ΕΤΗΣΙΕΣ ΜΟΝΑΔΕΣ ΕΡΓΑΣΙΑΣ (ΕΜΕ)</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b="1"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ΣΥΝΟΛΙΚΟΣ ΠΡΟΫΠΟΛΟΓΙΣΜΟΣ</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b="1"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ΚΙΝΗΤΡΑ</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54116547"/>
                  </a:ext>
                </a:extLst>
              </a:tr>
              <a:tr h="345324">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1</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75 εκ. ευρώ</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Κίνητρα χωροθέτησης (άρθρο 7) –</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Σταθεροποίηση φορολογικού συντελεστή (άρθρο 8 §1)</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γ) Ταχεία αδειοδότηση (άρθρο 9)</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7015076"/>
                  </a:ext>
                </a:extLst>
              </a:tr>
              <a:tr h="704700">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1</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τουλάχιστον 75 νέες ΕΜΕ</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40 εκ. ευρώ</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Κίνητρα χωροθέτησης (άρθρο 7)</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Φορολογικά κίνητρα (άρθρο 8)</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γ) Ταχεία αδειοδότηση (άρθρο 9)</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δ) Ενίσχυση δαπανών (για πρόσληψη εργαζομένων σε μειονεκτική θέση και για ενισχύσεις σε έργα έρευνας και ανάπτυξης)</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34753141"/>
                  </a:ext>
                </a:extLst>
              </a:tr>
              <a:tr h="1279937">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2 και</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αφορά σε έναν ή περισσότερους από τους τομείς της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αγροδιατροφής</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έρευνας και καινοτομίας, βιοτεχνολογίας, πολιτιστικής και δημιουργικής βιομηχανίας, ρομποτικής, τεχνητής νοημοσύνης, ιατρικού τουρισμού, διαχείρισης απορριμμάτων και αποβλήτων, διαστημικής βιομηχανίας ή είναι μεγαλύτερος από 20 εκ. ευρώ και η επένδυση έχει ως σκοπό τον ψηφιακό μετασχηματισμό της επιχείρησης ή την παροχή υπηρεσιών υπολογιστικού νέφους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cloud</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computing</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Φορολογικά κίνητρα (άρθρο 8)</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Ταχεία αδειοδότηση (άρθρο 9)</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γ) Ενίσχυση δαπανών (για πρόσληψη εργαζομένων σε μειονεκτική θέση και για ενισχύσεις σε έργα έρευνας και ανάπτυξης) (άρθρο 10)</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08064164"/>
                  </a:ext>
                </a:extLst>
              </a:tr>
              <a:tr h="462150">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2</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τουλάχιστον 50 νέες ΕΜΕ</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30 εκ. ευρώ</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Φορολογικά κίνητρα (άρθρο 8)</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γ) Ενίσχυση δαπανών (για πρόσληψη εργαζομένων σε μειονεκτική θέση) (άρθρο 10)</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2122028"/>
                  </a:ext>
                </a:extLst>
              </a:tr>
              <a:tr h="462150">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2 εντός Οργανωμένων Υποδοχέων Μεταποιητικών και Επιχειρηματικών Δραστηριοτήτων</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τουλάχιστον 40 ΕΜΕ</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Φορολογικά κίνητρα (άρθρο 8)</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γ) Ενίσχυση δαπανών (για πρόσληψη εργαζομένων σε μειονεκτική θέση) (άρθρο 10)</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35980048"/>
                  </a:ext>
                </a:extLst>
              </a:tr>
              <a:tr h="695803">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Εμβληματικές Επενδύσεις Εξαιρετικής Σημασίας (προωθούν την πράσινη οικονομία, την καινοτομία, την τεχνολογία και την οικονομία χαμηλού ενεργειακού και περιβαλλοντικού αποτυπώματος)</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Κίνητρα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χωροθέτησης</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7)</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Φορολογικά κίνητρα (άρθρο 8)</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γ) 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δ) Ενίσχυση δαπανών (άρθρο 10) Περιλαμβάνεται και η επιχορήγηση (στο 100% στις Ζώνες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Απολιγνιτοποίησης</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και στο 80% εκτός αυτών)</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64820113"/>
                  </a:ext>
                </a:extLst>
              </a:tr>
              <a:tr h="345324">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ταχείας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αδειοδότησης</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τουλάχιστον 30 ΕΜΕ</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Ενίσχυση δαπανών (για πρόσληψη εργαζομένων σε μειονεκτική θέση) (άρθρο 10)</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4871494"/>
                  </a:ext>
                </a:extLst>
              </a:tr>
              <a:tr h="462150">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ταχείας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αδειοδότησης</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που αποτελούν μέρος επένδυσης, η οποία έχει ήδη χαρακτηριστεί ως στρατηγική και έχει ολοκληρωθεί η υλοποίησή της.</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τουλάχιστον 30 νέες ΕΜΕ</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10 εκ. ευρώ</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Ενίσχυση δαπανών (για πρόσληψη εργαζομένων σε μειονεκτική θέση) (άρθρο 10)</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94941333"/>
                  </a:ext>
                </a:extLst>
              </a:tr>
              <a:tr h="462150">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ταχείας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αδειοδότησης</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που αποτελούν υφιστάμενες επενδύσεις, στρατηγικές ή μη, οι οποίες προβαίνουν σε αναδιάρθρωση ή εκσυγχρονισμό ή επέκταση των εγκαταστάσεών τους</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διατηρούνται κατά βιώσιμο τρόπο  100 τουλάχιστον υφιστάμενες ΕΜΕ</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15 εκ. ευρώ</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(Αρθ.9)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88552501"/>
                  </a:ext>
                </a:extLst>
              </a:tr>
              <a:tr h="462150">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Αυτοδίκαια εντασσόμενες Στρατηγικές Επενδύσεις: Σημαντικά Έργα Κοινού Ευρωπαϊκού Ενδιαφέροντος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Important</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Projects</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of Common European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Interest</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[IPCEI]))</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20 εκ. ευρώ</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Σταθεροποίηση φορολογικού συντελεστή (άρθρο 8)</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70065806"/>
                  </a:ext>
                </a:extLst>
              </a:tr>
              <a:tr h="462150">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Στρατηγικές επενδύσεις χωρικής οργάνωσης των επιχειρήσεων, οι οποίες αφορούν στην ανάπτυξη επιχειρηματικών πάρκων του ν. 3982/2011 σε έκταση τουλάχιστον 500 στρεμμάτων</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Ανεξαρτήτως ορίου</a:t>
                      </a:r>
                      <a:endParaRPr lang="en-US" sz="900" kern="10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Άνω των 10 εκ. ευρώ</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 Κίνητρα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χωροθέτησης</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7)</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β) Φορολογικά κίνητρα (άρθρο 8)</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p>
                      <a:pPr marL="0" marR="0" algn="ctr">
                        <a:lnSpc>
                          <a:spcPct val="107000"/>
                        </a:lnSpc>
                        <a:spcBef>
                          <a:spcPts val="0"/>
                        </a:spcBef>
                        <a:spcAft>
                          <a:spcPts val="0"/>
                        </a:spcAft>
                      </a:pP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γ) Ταχεία </a:t>
                      </a:r>
                      <a:r>
                        <a:rPr lang="el-GR" sz="700" kern="100" dirty="0" err="1">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αδειοδότηση</a:t>
                      </a:r>
                      <a:r>
                        <a:rPr lang="el-GR" sz="7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rPr>
                        <a:t> (άρθρο 9)</a:t>
                      </a:r>
                      <a:endParaRPr lang="en-US" sz="900" kern="100" dirty="0">
                        <a:solidFill>
                          <a:schemeClr val="bg2"/>
                        </a:solidFill>
                        <a:effectLst/>
                        <a:latin typeface="Calibri" panose="020F0502020204030204" pitchFamily="34" charset="0"/>
                        <a:ea typeface="PMingLiU" panose="02020500000000000000" pitchFamily="18" charset="-120"/>
                        <a:cs typeface="Times New Roman" panose="02020603050405020304" pitchFamily="18" charset="0"/>
                      </a:endParaRPr>
                    </a:p>
                  </a:txBody>
                  <a:tcPr marL="56948" marR="56948"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39945854"/>
                  </a:ext>
                </a:extLst>
              </a:tr>
            </a:tbl>
          </a:graphicData>
        </a:graphic>
      </p:graphicFrame>
    </p:spTree>
    <p:extLst>
      <p:ext uri="{BB962C8B-B14F-4D97-AF65-F5344CB8AC3E}">
        <p14:creationId xmlns:p14="http://schemas.microsoft.com/office/powerpoint/2010/main" val="31930278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BAD68-4B8A-1E4D-20CF-98F1534E623F}"/>
              </a:ext>
            </a:extLst>
          </p:cNvPr>
          <p:cNvSpPr>
            <a:spLocks noGrp="1"/>
          </p:cNvSpPr>
          <p:nvPr>
            <p:ph type="title"/>
          </p:nvPr>
        </p:nvSpPr>
        <p:spPr>
          <a:xfrm>
            <a:off x="1141413" y="618518"/>
            <a:ext cx="9905998" cy="753082"/>
          </a:xfrm>
        </p:spPr>
        <p:txBody>
          <a:bodyPr/>
          <a:lstStyle/>
          <a:p>
            <a:pPr algn="ct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ΓΕΝΙΚΑ ΧΑΡΑΚΤΗΡΙΣΤΙΚΑ ΤΩΝ ΕΣΧΑΣΕ</a:t>
            </a:r>
            <a:endParaRPr lang="en-US"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42636E3-63F2-4D1A-26CD-33046EE8705C}"/>
              </a:ext>
            </a:extLst>
          </p:cNvPr>
          <p:cNvSpPr>
            <a:spLocks noGrp="1"/>
          </p:cNvSpPr>
          <p:nvPr>
            <p:ph idx="1"/>
          </p:nvPr>
        </p:nvSpPr>
        <p:spPr>
          <a:xfrm>
            <a:off x="1141412" y="1318820"/>
            <a:ext cx="9905999" cy="4811392"/>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Οι στρατηγικές επενδύσεις προσείλκυσαν το επενδυτικό ενδιαφέρον, κυρίως στους τομείς τουρισμού, αναψυχής, ΑΠΕ και Εμπορικών Κέντρων. Αρκετές επενδυτικές προτάσεις αιτήθηκαν και έλαβαν το κίνητρο της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χωροθέτησης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που επιτρέπει την υπαγωγή τους σε ΕΣΧΑΣΕ, δηλαδή σε ειδικό χωρικό σχέδιο για τον καθορισμό χρήσεων γης και όρων δόμησης επί του ακινήτου που εγκρίνεται με ΠΔ, κατόπιν εκπόνησης ΣΜΠΕ και ύστερα από προληπτικό έλεγχο νομιμότητας από το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Τα ΕΣΧΑΣΕ αποτελούν χωρικό σχέδιο με στόχευση σαφώς προσανατολισμένη στην επίτευξη ειδικού οικονομικού και αναπτυξιακού σκοπού. Υπόκεινται στον χωροταξικό σχεδιασμού εθνικού και περιφερειακού επιπέδου.</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Διαφοροποιούνται από τα γενικά εργαλεία του πολεοδομικού σχεδιασμού ως προς τον στόχο που είναι πάντα αναπτυξιακός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ενώ ο στόχος των γενικών εργαλείων είναι πάντα γενικός και αφορά την ανάπτυξη των πόλεων και των οικισμών χάριν της διαβίωσης του γενικού πληθυσμού (ΠΕ 29/2015).</a:t>
            </a:r>
          </a:p>
          <a:p>
            <a:pPr algn="just">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Διαφοροποιούνται από τα γενικά εργαλεία του πολεοδομικού σχεδιασμού και ως προς τη γεωγραφική κλίμακα</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(όπως τα ΕΣΧΑΔΑ) αναφέρονται σε συγκεκριμένα ακίνητα και όχι σε ευρύτερες περιοχές γνωστές εκ των προτέρων με βάση διοικητικά όρια.</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Έχει κριθεί ότι ενόψει των χαρακτηριστικών του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εμβέλεια του ΕΣΧΑΣΕ ως εργαλείου σχεδιασμού εξαντλείται στη ρύθμιση της σχέσης ορισμένης στρατηγικής επένδυσης με τον χώρο</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επί του οποίου θα πραγματοποιηθεί, ο σχεδιασμός δε αυτός κατατείνει στην πραγματοποίηση επένδυσης μεγάλης οικονομικής και αναπτυξιακής σημασίας, κατά τρόπο ώστε αυτή να εναρμονίζεται με την αρχή της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αειφορίας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(ΠΕ 29/2015, 219/2019, 87/2020). </a:t>
            </a:r>
          </a:p>
          <a:p>
            <a:endParaRPr lang="el-GR" dirty="0">
              <a:solidFill>
                <a:schemeClr val="bg1"/>
              </a:solidFill>
            </a:endParaRPr>
          </a:p>
          <a:p>
            <a:endParaRPr lang="el-GR" dirty="0">
              <a:solidFill>
                <a:schemeClr val="bg1"/>
              </a:solidFill>
            </a:endParaRPr>
          </a:p>
          <a:p>
            <a:endParaRPr lang="el-GR"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4023200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29EB7-981A-AA38-8B97-A7004AC35C84}"/>
              </a:ext>
            </a:extLst>
          </p:cNvPr>
          <p:cNvSpPr>
            <a:spLocks noGrp="1"/>
          </p:cNvSpPr>
          <p:nvPr>
            <p:ph type="title"/>
          </p:nvPr>
        </p:nvSpPr>
        <p:spPr>
          <a:xfrm>
            <a:off x="1141413" y="618518"/>
            <a:ext cx="9905998" cy="1068239"/>
          </a:xfrm>
        </p:spPr>
        <p:txBody>
          <a:bodyPr>
            <a:normAutofit/>
          </a:bodyPr>
          <a:lstStyle/>
          <a:p>
            <a:pPr algn="ctr"/>
            <a:r>
              <a:rPr lang="el-GR" sz="24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ΙΙΙ. Οι Περιοχές Ολοκληρωμένης Τουριστικής Ανάπτυξης (ΠΟΤΑ)</a:t>
            </a:r>
            <a:endParaRPr lang="en-GB" sz="2400" dirty="0">
              <a:solidFill>
                <a:schemeClr val="bg2"/>
              </a:solidFill>
            </a:endParaRPr>
          </a:p>
        </p:txBody>
      </p:sp>
      <p:sp>
        <p:nvSpPr>
          <p:cNvPr id="3" name="Content Placeholder 2">
            <a:extLst>
              <a:ext uri="{FF2B5EF4-FFF2-40B4-BE49-F238E27FC236}">
                <a16:creationId xmlns:a16="http://schemas.microsoft.com/office/drawing/2014/main" id="{23F4BEBA-3917-EA64-A4BD-988072C066A4}"/>
              </a:ext>
            </a:extLst>
          </p:cNvPr>
          <p:cNvSpPr>
            <a:spLocks noGrp="1"/>
          </p:cNvSpPr>
          <p:nvPr>
            <p:ph idx="1"/>
          </p:nvPr>
        </p:nvSpPr>
        <p:spPr>
          <a:xfrm>
            <a:off x="1141412" y="1686757"/>
            <a:ext cx="9905999" cy="4483224"/>
          </a:xfrm>
        </p:spPr>
        <p:txBody>
          <a:bodyPr>
            <a:normAutofit fontScale="25000" lnSpcReduction="20000"/>
          </a:bodyPr>
          <a:lstStyle/>
          <a:p>
            <a:pPr algn="just">
              <a:buFont typeface="Wingdings" panose="05000000000000000000" pitchFamily="2" charset="2"/>
              <a:buChar char="Ø"/>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Οι ΠΟΤΑ αποτελούν Ειδικό Πολεοδομικό Σχέδιο του ν. 4447/2016 και οργανωμένο υποδοχέα τουριστικών δραστηριοτήτων (άρθρο 1 ν. 4179/2013). </a:t>
            </a:r>
          </a:p>
          <a:p>
            <a:pPr algn="just">
              <a:buFont typeface="Wingdings" panose="05000000000000000000" pitchFamily="2" charset="2"/>
              <a:buChar char="Ø"/>
            </a:pPr>
            <a:r>
              <a:rPr lang="el-GR" sz="56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 3920/2010 (Μονή </a:t>
            </a:r>
            <a:r>
              <a:rPr lang="el-GR" sz="5600" dirty="0" err="1">
                <a:solidFill>
                  <a:schemeClr val="bg2"/>
                </a:solidFill>
                <a:latin typeface="Calibri" panose="020F0502020204030204" pitchFamily="34" charset="0"/>
                <a:ea typeface="Calibri" panose="020F0502020204030204" pitchFamily="34" charset="0"/>
                <a:cs typeface="Calibri" panose="020F0502020204030204" pitchFamily="34" charset="0"/>
              </a:rPr>
              <a:t>Τοπλού</a:t>
            </a: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5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ΠΟΤΑ αποτελούν εργαλείο χωροταξικού σχεδιασμού δεύτερου επιπέδου </a:t>
            </a:r>
            <a:r>
              <a:rPr lang="el-GR" sz="56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εξιδιασμένου</a:t>
            </a:r>
            <a:r>
              <a:rPr lang="el-GR" sz="5600" b="1" u="sng" dirty="0">
                <a:solidFill>
                  <a:schemeClr val="bg2"/>
                </a:solidFill>
                <a:latin typeface="Calibri" panose="020F0502020204030204" pitchFamily="34" charset="0"/>
                <a:ea typeface="Calibri" panose="020F0502020204030204" pitchFamily="34" charset="0"/>
                <a:cs typeface="Calibri" panose="020F0502020204030204" pitchFamily="34" charset="0"/>
              </a:rPr>
              <a:t> χαρακτήρα.</a:t>
            </a:r>
          </a:p>
          <a:p>
            <a:pPr algn="just">
              <a:buFont typeface="Wingdings" panose="05000000000000000000" pitchFamily="2" charset="2"/>
              <a:buChar char="Ø"/>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την αρχική πρόβλεψη του ν. 2238/1994 (άρθρο 1 παρ. 3 περ. β): </a:t>
            </a:r>
          </a:p>
          <a:p>
            <a:pPr lvl="1" algn="just">
              <a:buFont typeface="Wingdings" panose="05000000000000000000" pitchFamily="2" charset="2"/>
              <a:buChar char="§"/>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Ο θεσμός των ΠΟΤΑ εντασσόταν συστηματικά στις διατάξεις του αναπτυξιακού νόμου 1892/1990 ως μία από τις ζώνες στις οποίες διαιρούνταν η ελληνική επικράτεια για τους σκοπούς της αναπτυξιακής νομοθεσίας με σκοπό την παροχή κινήτρων. </a:t>
            </a:r>
          </a:p>
          <a:p>
            <a:pPr lvl="1" algn="just">
              <a:buFont typeface="Wingdings" panose="05000000000000000000" pitchFamily="2" charset="2"/>
              <a:buChar char="§"/>
            </a:pPr>
            <a:endPar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Οι  ΠΟΤΑ προβλέπονταν να δημιουργηθούν με αναλογική εφαρμογή των διατάξεων του ν. 4458/1965 για τις ΒΙΠΕ σε περιοχές επιλεγμένες από τον ΕΟΤ (κατά το πρότυπο λειτουργίας της ΕΤΒΑ) είτε σε δημόσιες είτε σε ιδιωτικές εκτάσεις, οι οποίες θα απαλλοτριώνονταν υπέρ του ΕΟΤ, μετά από εκπόνηση ειδικής μελέτης τουριστικής ανάπτυξης και αξιοποίησης.</a:t>
            </a:r>
          </a:p>
          <a:p>
            <a:pPr lvl="1" algn="just">
              <a:buFont typeface="Wingdings" panose="05000000000000000000" pitchFamily="2" charset="2"/>
              <a:buChar char="§"/>
            </a:pPr>
            <a:endPar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Προϋπόθεση για τον χαρακτηρισμό και την οριοθέτηση μίας περιοχής ως ΠΟΤΑ ήταν αφενός η καταλληλότητα της έκτασης για ολοκληρωμένη τουριστική αξιοποίηση και αφετέρου η έλλειψη προηγούμενης τουριστικής ανάπτυξης στην προς αξιοποίηση περιοχή.</a:t>
            </a:r>
          </a:p>
          <a:p>
            <a:endParaRPr lang="en-GB" dirty="0"/>
          </a:p>
        </p:txBody>
      </p:sp>
    </p:spTree>
    <p:extLst>
      <p:ext uri="{BB962C8B-B14F-4D97-AF65-F5344CB8AC3E}">
        <p14:creationId xmlns:p14="http://schemas.microsoft.com/office/powerpoint/2010/main" val="3906833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C4605F-78FB-74AA-9D7C-45566A315B46}"/>
              </a:ext>
            </a:extLst>
          </p:cNvPr>
          <p:cNvSpPr>
            <a:spLocks noGrp="1"/>
          </p:cNvSpPr>
          <p:nvPr>
            <p:ph type="title"/>
          </p:nvPr>
        </p:nvSpPr>
        <p:spPr>
          <a:xfrm>
            <a:off x="1141411" y="618518"/>
            <a:ext cx="9906000" cy="1033000"/>
          </a:xfrm>
        </p:spPr>
        <p:txBody>
          <a:bodyPr>
            <a:normAutofit/>
          </a:bodyPr>
          <a:lstStyle/>
          <a:p>
            <a:pPr algn="ctr"/>
            <a:r>
              <a:rPr kumimoji="0" lang="el-GR" sz="2400" b="1" i="0" u="none" strike="noStrike" kern="1200" cap="none" spc="0" normalizeH="0" baseline="0" noProof="0" dirty="0">
                <a:ln>
                  <a:noFill/>
                </a:ln>
                <a:solidFill>
                  <a:schemeClr val="bg2"/>
                </a:solidFill>
                <a:effectLst/>
                <a:uLnTx/>
                <a:uFillTx/>
                <a:latin typeface="Calibri" panose="020F0502020204030204" pitchFamily="34" charset="0"/>
                <a:ea typeface="Tahoma" panose="020B0604030504040204" pitchFamily="34" charset="0"/>
                <a:cs typeface="Calibri" panose="020F0502020204030204" pitchFamily="34" charset="0"/>
              </a:rPr>
              <a:t>ΠΟΤΑ: Γενικά χαρακτηριστικά</a:t>
            </a:r>
            <a:endParaRPr lang="en-US" sz="2400" dirty="0">
              <a:solidFill>
                <a:schemeClr val="bg2"/>
              </a:solidFill>
              <a:latin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BB1CD86F-BFC8-8E43-D5B6-60E3D491E47D}"/>
              </a:ext>
            </a:extLst>
          </p:cNvPr>
          <p:cNvSpPr>
            <a:spLocks noGrp="1"/>
          </p:cNvSpPr>
          <p:nvPr>
            <p:ph idx="1"/>
          </p:nvPr>
        </p:nvSpPr>
        <p:spPr>
          <a:xfrm>
            <a:off x="1141412" y="1651518"/>
            <a:ext cx="9905999" cy="4846559"/>
          </a:xfrm>
        </p:spPr>
        <p:txBody>
          <a:bodyPr>
            <a:normAutofit/>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το άρθρο 29 του ν. 2545/1977, όπως ισχύει:</a:t>
            </a:r>
          </a:p>
          <a:p>
            <a:pPr marL="514350" indent="-285750" algn="just">
              <a:buFont typeface="Wingdings" panose="05000000000000000000" pitchFamily="2" charset="2"/>
              <a:buChar char="v"/>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Οι ΠΟΤΑ αναπτύσσονται κατά το πρότυπο των Βιομηχανικών και Επιχειρηματικών Περιοχών (ΒΕΠΕ), οι οποίες διαδέχθηκαν τις ΒΙΠΕ του ν. 4458/1965. Το στοιχείο που διαφοροποιεί καταρχάς τις ΒΕΠΕ από τις ΒΙΠΕ είναι ότι μπορούσαν να αναπτύσσονται και σε ιδιωτικές εκτάσεις με την πρωτοβουλία όχι αποκλειστικά της ΕΤΒΑ, αλλά και ιδιωτικών φορέων.</a:t>
            </a:r>
          </a:p>
          <a:p>
            <a:pPr marL="514350" indent="-285750" algn="just">
              <a:buFont typeface="Wingdings" panose="05000000000000000000" pitchFamily="2" charset="2"/>
              <a:buChar char="v"/>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Οι ΠΟΤΑ αναπτύσσονται από τον ίδιο φορέα ίδρυσης και εκμετάλλευσης</a:t>
            </a:r>
            <a:r>
              <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σε ένα ή περισσότερα τμήματα εντός της ίδιας Περιφερειακής Ενότητας σε εκτός σχεδίου περιοχές, σε ιδιωτικές ή σε δημόσιες εκτάσεις, όπου δημιουργείται ένα σύνολο τουριστικών εγκαταστάσεων (ξενοδοχεία διάφορων λειτουργικών μορφών, εγκαταστάσεις ειδικής τουριστικής υποδομής, και συμπληρωματικές εγκαταστάσεις αναψυχής, άθλησης και γενικά υπηρεσιών διάθεσης του ελεύθερου χρόνου των τουριστών.</a:t>
            </a:r>
          </a:p>
          <a:p>
            <a:pPr marL="514350" indent="-285750" algn="just">
              <a:buFont typeface="Wingdings" panose="05000000000000000000" pitchFamily="2" charset="2"/>
              <a:buChar char="v"/>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έκταση στην οποία αναπτύσσεται η ΠΟΤΑ, ή σε περίπτωση που αποτελείται από περισσότερα τμήματα το μεγαλύτερο τμήμα αυτής, πρέπει να έχει επιφάνεια τουλάχιστον 800 στρ. και να είναι ιδιόκτητο κατά 80% τουλάχιστον. Το υπόλοιπο ποσοστό μπορεί να αποκτηθεί με αναγκαστική απαλλοτρίωση. </a:t>
            </a:r>
          </a:p>
          <a:p>
            <a:pPr marL="514350" indent="-285750" algn="just">
              <a:buFont typeface="Wingdings" panose="05000000000000000000" pitchFamily="2" charset="2"/>
              <a:buChar char="v"/>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τον λόγο αυτόν η δημιουργία ΠΟΤΑ θεωρείται εκ του νόμου ότι υπηρετεί τη δημόσια ωφέλεια.</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635361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BAD68-4B8A-1E4D-20CF-98F1534E623F}"/>
              </a:ext>
            </a:extLst>
          </p:cNvPr>
          <p:cNvSpPr>
            <a:spLocks noGrp="1"/>
          </p:cNvSpPr>
          <p:nvPr>
            <p:ph type="title"/>
          </p:nvPr>
        </p:nvSpPr>
        <p:spPr>
          <a:xfrm>
            <a:off x="1141413" y="618518"/>
            <a:ext cx="9905998" cy="753082"/>
          </a:xfrm>
        </p:spPr>
        <p:txBody>
          <a:bodyPr/>
          <a:lstStyle/>
          <a:p>
            <a:pPr algn="ctr"/>
            <a:r>
              <a:rPr lang="el-GR"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Εγκριτική διαδικασία και πράξη, χρήσεις γης εντός ΠΟΤΑ</a:t>
            </a:r>
            <a:endParaRPr lang="en-US" sz="18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442636E3-63F2-4D1A-26CD-33046EE8705C}"/>
              </a:ext>
            </a:extLst>
          </p:cNvPr>
          <p:cNvSpPr>
            <a:spLocks noGrp="1"/>
          </p:cNvSpPr>
          <p:nvPr>
            <p:ph idx="1"/>
          </p:nvPr>
        </p:nvSpPr>
        <p:spPr>
          <a:xfrm>
            <a:off x="1141412" y="1539550"/>
            <a:ext cx="9905999" cy="5012170"/>
          </a:xfrm>
        </p:spPr>
        <p:txBody>
          <a:bodyPr>
            <a:normAutofit fontScale="25000" lnSpcReduction="20000"/>
          </a:bodyPr>
          <a:lstStyle/>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kumimoji="0" lang="el-GR" sz="56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Ο χαρακτηρισμός εκτάσεων ως ΠΟΤΑ εναρμονίζεται προς τον υπερκείμενο χωροταξικό σχεδιασμό εθνικού ή περιφερειακού επιπέδου, προς τις χρήσεις γης και λειτουργίες της  ευρύτερης περιοχής, καθώς και με τους ευρύτερους αναπτυξιακούς στόχους.</a:t>
            </a:r>
          </a:p>
          <a:p>
            <a:pPr algn="just">
              <a:buFont typeface="Wingdings" panose="05000000000000000000" pitchFamily="2" charset="2"/>
              <a:buChar char="Ø"/>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Οι ΠΟΤΑ εγκρίνονται με ΠΔ μετά από πρόταση των Υπουργών Περιβάλλοντος και Ενέργειας και Τουρισμού, κατόπιν εκπόνησης και έγκρισης ΣΜΠΕ. Η ειδική διοικητική διαδικασία και τα απαιτούμενα δικαιολογητικά προβλέπονται στην ΚΥΑ </a:t>
            </a:r>
            <a:r>
              <a:rPr lang="en-US" sz="5600" dirty="0">
                <a:solidFill>
                  <a:schemeClr val="bg2"/>
                </a:solidFill>
                <a:latin typeface="Calibri" panose="020F0502020204030204" pitchFamily="34" charset="0"/>
                <a:ea typeface="Calibri" panose="020F0502020204030204" pitchFamily="34" charset="0"/>
                <a:cs typeface="Calibri" panose="020F0502020204030204" pitchFamily="34" charset="0"/>
              </a:rPr>
              <a:t>339</a:t>
            </a: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/13.3.2012</a:t>
            </a:r>
            <a:r>
              <a:rPr lang="en-US" sz="56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ΦΕΚ Β’ 1209/11.4.2012).</a:t>
            </a:r>
          </a:p>
          <a:p>
            <a:pPr algn="just">
              <a:buFont typeface="Wingdings" panose="05000000000000000000" pitchFamily="2" charset="2"/>
              <a:buChar char="Ø"/>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Οι προϋποθέσεις για τη δημιουργία ΠΟΤΑ έχουν κυρίως αναφορά στον χώρο (εμβαδόν, θέση, καταλληλότητα) και δεν συνδέονται πλέον ούτε με το ελάχιστο ύψος της επένδυσης ούτε με τα κίνητρα της αναπτυξιακής νομοθεσίας (υποχώρηση επιχειρηματικού έναντι χωρικού χαρακτήρα). </a:t>
            </a:r>
          </a:p>
          <a:p>
            <a:pPr algn="just">
              <a:buFont typeface="Wingdings" panose="05000000000000000000" pitchFamily="2" charset="2"/>
              <a:buChar char="Ø"/>
            </a:pPr>
            <a:r>
              <a:rPr lang="el-GR" sz="5600" dirty="0">
                <a:solidFill>
                  <a:schemeClr val="bg2"/>
                </a:solidFill>
                <a:latin typeface="Calibri" panose="020F0502020204030204" pitchFamily="34" charset="0"/>
                <a:ea typeface="Calibri" panose="020F0502020204030204" pitchFamily="34" charset="0"/>
                <a:cs typeface="Calibri" panose="020F0502020204030204" pitchFamily="34" charset="0"/>
              </a:rPr>
              <a:t>Εντός των ΠΟΤΑ επιτρέπεται το σύνολο των χρήσεων της γενικής κατηγορίας «τουρισμός-αναψυχή» του άρθρου 5 του Π.Δ. 59/2018. </a:t>
            </a:r>
          </a:p>
          <a:p>
            <a:pPr algn="just">
              <a:buFont typeface="Wingdings" panose="05000000000000000000" pitchFamily="2" charset="2"/>
              <a:buChar char="Ø"/>
              <a:defRPr/>
            </a:pPr>
            <a:r>
              <a:rPr kumimoji="0" lang="el-GR" sz="56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Με το ΠΔ εγκρίνονται: </a:t>
            </a:r>
          </a:p>
          <a:p>
            <a:pPr marL="915988" marR="0" lvl="0" indent="-6858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kumimoji="0" lang="el-GR" sz="5600" b="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οι επιτρεπόμενες χρήσεις γης,</a:t>
            </a:r>
          </a:p>
          <a:p>
            <a:pPr marL="915988" marR="0" lvl="0" indent="-6858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kumimoji="0" lang="el-GR" sz="5600" b="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μέγιστη ανά χρήση εκμετάλλευση, τυχόν πρόσθετοι όροι που αποσκοπούν στον έλεγχο της έντασης κάθε χρήσης, </a:t>
            </a:r>
          </a:p>
          <a:p>
            <a:pPr marL="915988" marR="0" lvl="0" indent="-6858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kumimoji="0" lang="el-GR" sz="5600" b="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τυχόν </a:t>
            </a:r>
            <a:r>
              <a:rPr kumimoji="0" lang="el-GR" sz="5600" b="0" u="none"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πολεοδομούμενες</a:t>
            </a:r>
            <a:r>
              <a:rPr kumimoji="0" lang="el-GR" sz="5600" b="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εκτάσεις, </a:t>
            </a:r>
          </a:p>
          <a:p>
            <a:pPr marL="915988" marR="0" lvl="0" indent="-6858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kumimoji="0" lang="el-GR" sz="5600" b="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η γενική διάταξη κτιρίων και εγκαταστάσεων, </a:t>
            </a:r>
          </a:p>
          <a:p>
            <a:pPr marL="915988" marR="0" lvl="0" indent="-6858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kumimoji="0" lang="el-GR" sz="5600" b="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τα διαγράμματα δικτύων υποδομών, ο</a:t>
            </a:r>
          </a:p>
          <a:p>
            <a:pPr marL="915988" marR="0" lvl="0" indent="-68580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v"/>
              <a:tabLst/>
              <a:defRPr/>
            </a:pPr>
            <a:r>
              <a:rPr kumimoji="0" lang="el-GR" sz="5600" b="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φορέας ίδρυσης και εκμετάλλευσης </a:t>
            </a:r>
            <a:endParaRPr lang="el-GR" sz="5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l-GR" sz="5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endParaRPr lang="el-GR" dirty="0">
              <a:solidFill>
                <a:schemeClr val="bg1"/>
              </a:solidFill>
            </a:endParaRPr>
          </a:p>
          <a:p>
            <a:endParaRPr lang="el-GR" dirty="0">
              <a:solidFill>
                <a:schemeClr val="bg1"/>
              </a:solidFill>
            </a:endParaRPr>
          </a:p>
          <a:p>
            <a:endParaRPr lang="el-GR"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0529056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D574A08-5BB6-44FD-22F3-25C37956052A}"/>
              </a:ext>
            </a:extLst>
          </p:cNvPr>
          <p:cNvSpPr>
            <a:spLocks noGrp="1"/>
          </p:cNvSpPr>
          <p:nvPr>
            <p:ph idx="1"/>
          </p:nvPr>
        </p:nvSpPr>
        <p:spPr>
          <a:xfrm>
            <a:off x="1141412" y="1371599"/>
            <a:ext cx="9905999" cy="5389124"/>
          </a:xfrm>
        </p:spPr>
        <p:txBody>
          <a:bodyPr>
            <a:noAutofit/>
          </a:bodyPr>
          <a:lstStyle/>
          <a:p>
            <a:pPr algn="just">
              <a:buFont typeface="Wingdings" panose="05000000000000000000" pitchFamily="2" charset="2"/>
              <a:buChar char="Ø"/>
              <a:defRPr/>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Επιτρέπεται η ανάπτυξη και μη αμιγώς τουριστικώς εγκαταστάσεις μέχρι 20% της συνολικής κατά περίπτωση νόμιμης εκμετάλλευσης, ώστε να μην ανατρέπεται η βασική λειτουργία της τουριστικής χρήσης. Εκ του λόγου αυτού η χρήση της κατοικίας επιτρέπεται μόνον εφόσον έχει διασφαλισθεί μία κρίσιμη τουριστική μάζα, που περιλαμβάνει τουριστικά καταλύματα κατηγορίας 4 ή και 5 αστέρων και δυναμικότητας τουλάχιστον 1.000 κλινών, καθώς και δύο (2) τουλάχιστον εγκαταστάσεις ειδικής τουριστικής υποδομής. </a:t>
            </a:r>
          </a:p>
          <a:p>
            <a:pPr lvl="0" algn="just">
              <a:buFont typeface="Wingdings" panose="05000000000000000000" pitchFamily="2" charset="2"/>
              <a:buChar char="Ø"/>
              <a:defRPr/>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ανάπτυξη των ΠΟΤΑ επιτρέπεται με δύο εναλλακτικά συστήματα: </a:t>
            </a:r>
          </a:p>
          <a:p>
            <a:pPr lvl="1" algn="just">
              <a:buFont typeface="Wingdings" panose="05000000000000000000" pitchFamily="2" charset="2"/>
              <a:buChar char="v"/>
              <a:defRPr/>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σύστημα των διηρημένων ιδιοκτησιών, οριζοντίων και καθέτων, οι οποίες συστήνονται τόσο επί των τουριστικών όσο και επί των μη αμιγώς τουριστικών εγκαταστάσεων. Στην περίπτωση αυτή οι ΠΟΤΑ δεν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πολεοδομούνται</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και η δόμηση υλοποιείται με βάση τους όρους της εκτός σχεδίου δόμησης για τις τουριστικές εγκαταστάσεις. Προϋπόθεση για τη σύσταση διηρημένων ιδιοκτησιών και τη μεταβίβαση δικαιωμάτων σε τρίτους επί αυτών αποτελεί η ολοκλήρωση των βασικών έργων υποδομής, την εκτέλεση των οποίων αναλαμβάνει ο Φορέας της ΠΟΤΑ, καθώς και η κατάρτιση με συμβολαιογραφική πράξη Κανονισμού Συνιδιοκτησίας και Λειτουργίας ΠΟΤΑ.</a:t>
            </a:r>
          </a:p>
          <a:p>
            <a:pPr lvl="1" algn="just">
              <a:buFont typeface="Wingdings" panose="05000000000000000000" pitchFamily="2" charset="2"/>
              <a:buChar char="v"/>
              <a:defRPr/>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 πολεοδόμηση, οπότε εγκρίνεται πολεοδομική μελέτη και πολεοδομικό σχέδιο, με ανώτατο επιτρεπόμενο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στο σύνολο της ΠΟΤΑ 0,20. Οι κοινόχρηστοι και κοινωφελείς χώροι  (τουλάχιστον 50%) περιέρχονται κατά κυριότητα στους οικείους ΟΤΑ, ενώ η φροντίδα για την συντήρησή τους ανήκει στους ιδιοκτήτες των ακινήτων της ΠΟΤΑ.</a:t>
            </a:r>
          </a:p>
        </p:txBody>
      </p:sp>
      <p:sp>
        <p:nvSpPr>
          <p:cNvPr id="4" name="Τίτλος 1">
            <a:extLst>
              <a:ext uri="{FF2B5EF4-FFF2-40B4-BE49-F238E27FC236}">
                <a16:creationId xmlns:a16="http://schemas.microsoft.com/office/drawing/2014/main" id="{6497D120-BE00-C823-C982-2FC8D4F2D4FE}"/>
              </a:ext>
            </a:extLst>
          </p:cNvPr>
          <p:cNvSpPr>
            <a:spLocks noGrp="1"/>
          </p:cNvSpPr>
          <p:nvPr>
            <p:ph type="title"/>
          </p:nvPr>
        </p:nvSpPr>
        <p:spPr>
          <a:xfrm>
            <a:off x="1141413" y="618518"/>
            <a:ext cx="9905998" cy="753082"/>
          </a:xfrm>
        </p:spPr>
        <p:txBody>
          <a:bodyPr>
            <a:normAutofit/>
          </a:bodyPr>
          <a:lstStyle/>
          <a:p>
            <a:pPr algn="ctr"/>
            <a:r>
              <a:rPr lang="el-GR" sz="24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Όροι ανάπτυξης ΠΟΤΑ</a:t>
            </a:r>
            <a:endParaRPr lang="en-US" sz="24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698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D56288C-E8D8-40CD-0DE3-32C5B31C9B10}"/>
              </a:ext>
            </a:extLst>
          </p:cNvPr>
          <p:cNvSpPr>
            <a:spLocks noGrp="1"/>
          </p:cNvSpPr>
          <p:nvPr>
            <p:ph type="title"/>
          </p:nvPr>
        </p:nvSpPr>
        <p:spPr/>
        <p:txBody>
          <a:bodyPr>
            <a:normAutofit/>
          </a:bodyPr>
          <a:lstStyle/>
          <a:p>
            <a:pPr algn="ctr"/>
            <a:r>
              <a:rPr lang="el-GR" sz="2400" b="1" cap="none" dirty="0">
                <a:solidFill>
                  <a:schemeClr val="bg2"/>
                </a:solidFill>
                <a:latin typeface="Calibri" panose="020F0502020204030204" pitchFamily="34" charset="0"/>
                <a:ea typeface="Tahoma" panose="020B0604030504040204" pitchFamily="34" charset="0"/>
                <a:cs typeface="Calibri" panose="020F0502020204030204" pitchFamily="34" charset="0"/>
              </a:rPr>
              <a:t>Ο Φορέας ίδρυσης και εκμετάλλευσης της ΠΟΤΑ</a:t>
            </a:r>
            <a:endParaRPr lang="en-US" sz="2400" b="1" cap="none" dirty="0">
              <a:solidFill>
                <a:schemeClr val="bg2"/>
              </a:solidFill>
              <a:latin typeface="Calibri" panose="020F0502020204030204" pitchFamily="34" charset="0"/>
              <a:ea typeface="Tahoma" panose="020B060403050404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05EC483-CD71-66A0-08E0-F000CFB3D0A3}"/>
              </a:ext>
            </a:extLst>
          </p:cNvPr>
          <p:cNvSpPr>
            <a:spLocks noGrp="1"/>
          </p:cNvSpPr>
          <p:nvPr>
            <p:ph idx="1"/>
          </p:nvPr>
        </p:nvSpPr>
        <p:spPr>
          <a:xfrm>
            <a:off x="1141412" y="2249487"/>
            <a:ext cx="9905999" cy="4345866"/>
          </a:xfrm>
        </p:spPr>
        <p:txBody>
          <a:bodyPr>
            <a:noAutofit/>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Ο Φορέας συγκεντρώνει τα δικαιώματα κυριότητας επί των αναγκαίων εδαφικών εκτάσεων και είναι συνολικά αρμόδιος έναντι πάσης δημόσιας ή άλλης αρχής και έναντι τρίτων για την υλοποίηση του επενδυτικού σχεδιασμού. </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Ανεξάρτητα από το εάν οι ΠΟΤΑ αναπτύσσονται ή όχι με πολεοδόμηση, ο Φορέας είναι αρμόδιος και υπεύθυνος για την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παροχή</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προς τις εντός των ορίων ΠΟΤΑ εγκατεστημένες επιχειρήσεις, καταστήματα ή κατοικίες των </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συνήθων υπηρεσιών ανταποδοτικού χαρακτήρα, που συνήθως παρέχουν οι Δήμοι εντός της διοικητικής τους περιφέρειας</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όπως:</a:t>
            </a:r>
          </a:p>
          <a:p>
            <a:pPr marL="514350" indent="-285750" algn="just">
              <a:buFont typeface="Wingdings" panose="05000000000000000000" pitchFamily="2" charset="2"/>
              <a:buChar char="v"/>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η κατασκευή, συντήρηση, επισκευή και λειτουργία των δικτύων και των υποδομών, </a:t>
            </a:r>
          </a:p>
          <a:p>
            <a:pPr marL="514350" indent="-285750" algn="just">
              <a:buFont typeface="Wingdings" panose="05000000000000000000" pitchFamily="2" charset="2"/>
              <a:buChar char="v"/>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η σύνδεση με τα δίκτυα των Οργανισμών Κοινής Ωφέλειας,</a:t>
            </a:r>
          </a:p>
          <a:p>
            <a:pPr marL="514350" indent="-285750" algn="just">
              <a:buFont typeface="Wingdings" panose="05000000000000000000" pitchFamily="2" charset="2"/>
              <a:buChar char="v"/>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η καθαριότητα, ο φωτισμός και η συγκέντρωση των απορριμμάτων μέχρι το σημείο αποκομιδής από τον οικείο Δήμο.</a:t>
            </a:r>
            <a:endParaRPr lang="en-US"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732695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1B0CB-24B2-C876-D5D0-15AE4DF6FA6D}"/>
              </a:ext>
            </a:extLst>
          </p:cNvPr>
          <p:cNvSpPr>
            <a:spLocks noGrp="1"/>
          </p:cNvSpPr>
          <p:nvPr>
            <p:ph type="title"/>
          </p:nvPr>
        </p:nvSpPr>
        <p:spPr>
          <a:xfrm>
            <a:off x="1141413" y="221942"/>
            <a:ext cx="9905998" cy="1420427"/>
          </a:xfrm>
        </p:spPr>
        <p:txBody>
          <a:bodyPr>
            <a:normAutofit/>
          </a:bodyPr>
          <a:lstStyle/>
          <a:p>
            <a:pPr algn="ctr"/>
            <a:r>
              <a:rPr lang="el-GR" sz="2400" b="1" dirty="0">
                <a:solidFill>
                  <a:schemeClr val="bg2"/>
                </a:solidFill>
              </a:rPr>
              <a:t>Ι. Ποιοι </a:t>
            </a:r>
            <a:r>
              <a:rPr lang="el-GR" sz="2400" b="1" dirty="0" err="1">
                <a:solidFill>
                  <a:schemeClr val="bg2"/>
                </a:solidFill>
              </a:rPr>
              <a:t>εΙναι</a:t>
            </a:r>
            <a:r>
              <a:rPr lang="el-GR" sz="2400" b="1" dirty="0">
                <a:solidFill>
                  <a:schemeClr val="bg2"/>
                </a:solidFill>
              </a:rPr>
              <a:t> οι </a:t>
            </a:r>
            <a:r>
              <a:rPr lang="el-GR" sz="2400" b="1" dirty="0" err="1">
                <a:solidFill>
                  <a:schemeClr val="bg2"/>
                </a:solidFill>
              </a:rPr>
              <a:t>οργανωμενοι</a:t>
            </a:r>
            <a:r>
              <a:rPr lang="el-GR" sz="2400" b="1" dirty="0">
                <a:solidFill>
                  <a:schemeClr val="bg2"/>
                </a:solidFill>
              </a:rPr>
              <a:t> </a:t>
            </a:r>
            <a:r>
              <a:rPr lang="el-GR" sz="2400" b="1" dirty="0" err="1">
                <a:solidFill>
                  <a:schemeClr val="bg2"/>
                </a:solidFill>
              </a:rPr>
              <a:t>υποδοχεισ</a:t>
            </a:r>
            <a:r>
              <a:rPr lang="el-GR" sz="2400" b="1" dirty="0">
                <a:solidFill>
                  <a:schemeClr val="bg2"/>
                </a:solidFill>
              </a:rPr>
              <a:t> </a:t>
            </a:r>
            <a:r>
              <a:rPr lang="el-GR" sz="2400" b="1" dirty="0" err="1">
                <a:solidFill>
                  <a:schemeClr val="bg2"/>
                </a:solidFill>
              </a:rPr>
              <a:t>δραστηριοτητων</a:t>
            </a:r>
            <a:br>
              <a:rPr lang="el-GR" sz="2400" b="1" dirty="0">
                <a:solidFill>
                  <a:schemeClr val="bg2"/>
                </a:solidFill>
              </a:rPr>
            </a:br>
            <a:r>
              <a:rPr lang="el-GR" sz="2400" b="1" dirty="0">
                <a:solidFill>
                  <a:schemeClr val="bg2"/>
                </a:solidFill>
              </a:rPr>
              <a:t> και για ποιον </a:t>
            </a:r>
            <a:r>
              <a:rPr lang="el-GR" sz="2400" b="1" dirty="0" err="1">
                <a:solidFill>
                  <a:schemeClr val="bg2"/>
                </a:solidFill>
              </a:rPr>
              <a:t>λογο</a:t>
            </a:r>
            <a:r>
              <a:rPr lang="el-GR" sz="2400" b="1" dirty="0">
                <a:solidFill>
                  <a:schemeClr val="bg2"/>
                </a:solidFill>
              </a:rPr>
              <a:t> </a:t>
            </a:r>
            <a:r>
              <a:rPr lang="el-GR" sz="2400" b="1" dirty="0" err="1">
                <a:solidFill>
                  <a:schemeClr val="bg2"/>
                </a:solidFill>
              </a:rPr>
              <a:t>ενταχθηκαν</a:t>
            </a:r>
            <a:r>
              <a:rPr lang="el-GR" sz="2400" b="1" dirty="0">
                <a:solidFill>
                  <a:schemeClr val="bg2"/>
                </a:solidFill>
              </a:rPr>
              <a:t> στο </a:t>
            </a:r>
            <a:r>
              <a:rPr lang="el-GR" sz="2400" b="1" dirty="0" err="1">
                <a:solidFill>
                  <a:schemeClr val="bg2"/>
                </a:solidFill>
              </a:rPr>
              <a:t>συστημα</a:t>
            </a:r>
            <a:r>
              <a:rPr lang="el-GR" sz="2400" b="1" dirty="0">
                <a:solidFill>
                  <a:schemeClr val="bg2"/>
                </a:solidFill>
              </a:rPr>
              <a:t> </a:t>
            </a:r>
            <a:r>
              <a:rPr lang="el-GR" sz="2400" b="1" dirty="0" err="1">
                <a:solidFill>
                  <a:schemeClr val="bg2"/>
                </a:solidFill>
              </a:rPr>
              <a:t>σχεδιασμου</a:t>
            </a:r>
            <a:r>
              <a:rPr lang="el-GR" sz="2400" b="1" dirty="0">
                <a:solidFill>
                  <a:schemeClr val="bg2"/>
                </a:solidFill>
              </a:rPr>
              <a:t>;</a:t>
            </a:r>
            <a:endParaRPr lang="en-GB" sz="2400" b="1" dirty="0">
              <a:solidFill>
                <a:schemeClr val="bg2"/>
              </a:solidFill>
            </a:endParaRPr>
          </a:p>
        </p:txBody>
      </p:sp>
      <p:sp>
        <p:nvSpPr>
          <p:cNvPr id="3" name="Content Placeholder 2">
            <a:extLst>
              <a:ext uri="{FF2B5EF4-FFF2-40B4-BE49-F238E27FC236}">
                <a16:creationId xmlns:a16="http://schemas.microsoft.com/office/drawing/2014/main" id="{8D16A7E8-FEF1-CE42-CB60-4D0F97E5765C}"/>
              </a:ext>
            </a:extLst>
          </p:cNvPr>
          <p:cNvSpPr>
            <a:spLocks noGrp="1"/>
          </p:cNvSpPr>
          <p:nvPr>
            <p:ph idx="1"/>
          </p:nvPr>
        </p:nvSpPr>
        <p:spPr>
          <a:xfrm>
            <a:off x="1141412" y="1704512"/>
            <a:ext cx="9905999" cy="5153488"/>
          </a:xfrm>
        </p:spPr>
        <p:txBody>
          <a:bodyPr>
            <a:noAutofit/>
          </a:bodyPr>
          <a:lstStyle/>
          <a:p>
            <a:pPr algn="just">
              <a:lnSpc>
                <a:spcPts val="1700"/>
              </a:lnSpc>
              <a:spcBef>
                <a:spcPts val="1800"/>
              </a:spcBef>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Στην κατηγορία των ΕΠΣ υπάγονται και οι ειδικοί σχεδιασμοί για τους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Οργανωμένους Υποδοχείς Δραστηριοτήτων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δηλαδή τις περιοχές οι οποίες, σύμφωνα με τον σχετικό ορισμό που δίδεται στο άρθρο 1 του Ν 4447/2016, «</a:t>
            </a:r>
            <a:r>
              <a:rPr lang="el-GR" sz="1300" b="1" i="1" dirty="0">
                <a:solidFill>
                  <a:srgbClr val="002060"/>
                </a:solidFill>
                <a:latin typeface="Calibri" panose="020F0502020204030204" pitchFamily="34" charset="0"/>
                <a:ea typeface="Calibri" panose="020F0502020204030204" pitchFamily="34" charset="0"/>
                <a:cs typeface="Calibri" panose="020F0502020204030204" pitchFamily="34" charset="0"/>
              </a:rPr>
              <a:t>αναπτύσσονται βάσει ολοκληρωμένου σχεδιασμού </a:t>
            </a:r>
            <a:r>
              <a:rPr lang="el-GR" sz="1300" i="1" dirty="0">
                <a:solidFill>
                  <a:srgbClr val="002060"/>
                </a:solidFill>
                <a:latin typeface="Calibri" panose="020F0502020204030204" pitchFamily="34" charset="0"/>
                <a:ea typeface="Calibri" panose="020F0502020204030204" pitchFamily="34" charset="0"/>
                <a:cs typeface="Calibri" panose="020F0502020204030204" pitchFamily="34" charset="0"/>
              </a:rPr>
              <a:t>προκειμένου να λειτουργήσουν κατά κύρια ή αποκλειστική χρήση ως </a:t>
            </a:r>
            <a:r>
              <a:rPr lang="el-GR" sz="1300" b="1" i="1" dirty="0">
                <a:solidFill>
                  <a:srgbClr val="002060"/>
                </a:solidFill>
                <a:latin typeface="Calibri" panose="020F0502020204030204" pitchFamily="34" charset="0"/>
                <a:ea typeface="Calibri" panose="020F0502020204030204" pitchFamily="34" charset="0"/>
                <a:cs typeface="Calibri" panose="020F0502020204030204" pitchFamily="34" charset="0"/>
              </a:rPr>
              <a:t>οργανωμένοι χώροι ανάπτυξης παραγωγικών και επιχειρηματικών δραστηριοτήτων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algn="just">
              <a:lnSpc>
                <a:spcPts val="1700"/>
              </a:lnSpc>
              <a:spcBef>
                <a:spcPts val="1200"/>
              </a:spcBef>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ΕΠΣ, κατά την ανωτέρω έννοια, αποτελούν: </a:t>
            </a:r>
          </a:p>
          <a:p>
            <a:pPr marL="457200" lvl="1" indent="0" algn="just">
              <a:lnSpc>
                <a:spcPts val="1700"/>
              </a:lnSpc>
              <a:spcBef>
                <a:spcPts val="600"/>
              </a:spcBef>
              <a:buNone/>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α) οι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Περιοχές Ολοκληρωμένης Τουριστικής Ανάπτυξης (ΠΟΤΑ)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του άρθρου 29 του ν. 2545/1997 (Α’ 254), οι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Περιοχές Οργανωμένης Ανάπτυξης Παραγωγικών Δραστηριοτήτων (ΠΟΑΠΔ)</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του άρθρου 24 του ν. 1650/1986 (Α’ 160) και τα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Τοπικά Ρυμοτομικά Σχέδια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του άρθρου 26 του ν. 1337/1983 (Α’ 33),</a:t>
            </a:r>
          </a:p>
          <a:p>
            <a:pPr marL="457200" lvl="1" indent="0" algn="just">
              <a:lnSpc>
                <a:spcPts val="1700"/>
              </a:lnSpc>
              <a:spcBef>
                <a:spcPts val="600"/>
              </a:spcBef>
              <a:buNone/>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β) οι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Οργανωμένοι Υποδοχείς Μεταποιητικών και Επιχειρηματικών Δραστηριοτήτων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της παρ. 4 του άρθρου 41 του ν. 3982/2011 (Α’ 143) (ΒΙΠΕ, ΒΙΠΑ, ΒΙΟΠΑ, Επιχειρηματικά Πάρκα),</a:t>
            </a:r>
          </a:p>
          <a:p>
            <a:pPr marL="457200" lvl="1" indent="0" algn="just">
              <a:lnSpc>
                <a:spcPts val="1700"/>
              </a:lnSpc>
              <a:spcBef>
                <a:spcPts val="600"/>
              </a:spcBef>
              <a:buNone/>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γ) τα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Ειδικά Σχέδια Χωρικής Ανάπτυξης Δημοσίων Ακινήτων (ΕΣΧΑΔΑ)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του άρθρου 12 του ν. 3986/2011 (Α’ 152) και  τα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Ειδικά Σχέδια Χωρικής Ανάπτυξης Στρατηγικών Επενδύσεων (ΕΣΧΑΣΕ)</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του άρθρου 24 του ν. 3894/2010 (Α’ 204), του ν. 4608/2019 και του άρθρου 7 του ν. 4864/2021</a:t>
            </a:r>
          </a:p>
          <a:p>
            <a:pPr algn="just">
              <a:lnSpc>
                <a:spcPts val="1700"/>
              </a:lnSpc>
              <a:spcBef>
                <a:spcPts val="600"/>
              </a:spcBef>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ένταξη των ανωτέρω ειδικών σχεδιασμών στην κατηγορία των ΕΠΣ γίνεται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για συστηματικούς λόγους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καθώς κατά τα λοιπά για τον σχεδιασμό και τη χωρική οργάνωση των περιοχών που υπάγονται στους ανωτέρω υποδοχείς εφαρμόζονται οι οικείες για κάθε υποδοχέα διατάξεις </a:t>
            </a:r>
          </a:p>
          <a:p>
            <a:pPr algn="just">
              <a:lnSpc>
                <a:spcPts val="1700"/>
              </a:lnSpc>
              <a:spcBef>
                <a:spcPts val="600"/>
              </a:spcBef>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Με τη συστηματική κατάταξη των οργανωμένων υποδοχέων στην κατηγορία των ΕΠΣ, καθίσταται σαφής η θέση των ειδικών αυτών σχεδιασμών στην ιεραρχία του χωρικού σχεδιασμού, ιδίως από την άποψη του εθνικού και περιφερειακού χωροταξικού σχεδιασμού.</a:t>
            </a:r>
          </a:p>
          <a:p>
            <a:pPr algn="just">
              <a:lnSpc>
                <a:spcPts val="1700"/>
              </a:lnSpc>
              <a:spcBef>
                <a:spcPts val="600"/>
              </a:spcBef>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Οι ειδικοί σχεδιασμοί οφείλουν να εναρμονίζονται προς τις κατευθύνσεις και ρυθμίσεις του εθνικού και του περιφερειακού χωροταξικού σχεδιασμού.</a:t>
            </a:r>
            <a:endParaRPr lang="en-GB" sz="1300" dirty="0"/>
          </a:p>
        </p:txBody>
      </p:sp>
    </p:spTree>
    <p:extLst>
      <p:ext uri="{BB962C8B-B14F-4D97-AF65-F5344CB8AC3E}">
        <p14:creationId xmlns:p14="http://schemas.microsoft.com/office/powerpoint/2010/main" val="14687735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99999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CFE9781-373F-858A-2A3C-EB9F65185FDB}"/>
              </a:ext>
            </a:extLst>
          </p:cNvPr>
          <p:cNvSpPr>
            <a:spLocks noGrp="1"/>
          </p:cNvSpPr>
          <p:nvPr>
            <p:ph type="title"/>
          </p:nvPr>
        </p:nvSpPr>
        <p:spPr>
          <a:xfrm>
            <a:off x="1141413" y="618518"/>
            <a:ext cx="9905998" cy="888549"/>
          </a:xfrm>
        </p:spPr>
        <p:txBody>
          <a:bodyPr>
            <a:normAutofit fontScale="90000"/>
          </a:bodyPr>
          <a:lstStyle/>
          <a:p>
            <a:pPr marL="0" marR="0" lvl="0" indent="0" algn="ctr" defTabSz="457200" rtl="0" eaLnBrk="1" fontAlgn="auto" latinLnBrk="0" hangingPunct="1">
              <a:lnSpc>
                <a:spcPct val="100000"/>
              </a:lnSpc>
              <a:spcBef>
                <a:spcPts val="1000"/>
              </a:spcBef>
              <a:spcAft>
                <a:spcPts val="0"/>
              </a:spcAft>
              <a:tabLst/>
              <a:defRPr/>
            </a:pP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ΙΙ. ΕΣΧΑΔΑ: Η πολεοδομική ωρίμανση των δημοσίων ακινήτων που προορίζονται προς αποκρατικοποίηση (άρθρα 10-17 ν. 3986/2011)</a:t>
            </a:r>
            <a:br>
              <a:rPr kumimoji="0" lang="el-GR" sz="2000" b="1" i="0" u="none" strike="noStrike" kern="1200" cap="none" spc="0" normalizeH="0" baseline="0" noProof="0" dirty="0">
                <a:ln>
                  <a:noFill/>
                </a:ln>
                <a:solidFill>
                  <a:schemeClr val="bg1"/>
                </a:solidFill>
                <a:effectLst/>
                <a:uLnTx/>
                <a:uFillTx/>
                <a:latin typeface="Century Gothic" panose="020B0502020202020204"/>
                <a:ea typeface="+mn-ea"/>
                <a:cs typeface="+mn-cs"/>
              </a:rPr>
            </a:br>
            <a:endParaRPr lang="en-US" sz="2000" b="1" dirty="0">
              <a:solidFill>
                <a:schemeClr val="bg1"/>
              </a:solidFill>
            </a:endParaRPr>
          </a:p>
        </p:txBody>
      </p:sp>
      <p:sp>
        <p:nvSpPr>
          <p:cNvPr id="3" name="Θέση περιεχομένου 2">
            <a:extLst>
              <a:ext uri="{FF2B5EF4-FFF2-40B4-BE49-F238E27FC236}">
                <a16:creationId xmlns:a16="http://schemas.microsoft.com/office/drawing/2014/main" id="{80EDCEB6-367B-4876-467F-2F1F962EC97B}"/>
              </a:ext>
            </a:extLst>
          </p:cNvPr>
          <p:cNvSpPr>
            <a:spLocks noGrp="1"/>
          </p:cNvSpPr>
          <p:nvPr>
            <p:ph idx="1"/>
          </p:nvPr>
        </p:nvSpPr>
        <p:spPr>
          <a:xfrm>
            <a:off x="1141412" y="1647825"/>
            <a:ext cx="9905999" cy="4855612"/>
          </a:xfrm>
        </p:spPr>
        <p:txBody>
          <a:bodyPr>
            <a:normAutofit fontScale="92500" lnSpcReduction="10000"/>
          </a:bodyPr>
          <a:lstStyle/>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Ο ν. 3986/2011 φέρει τον τίτλο «Επείγοντα Μέτρα Εφαρμογής Μεσοπρόθεσμου Πλαισίου Δημοσιονομικής Στρατηγικής 2012-2015». </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Είναι γνωστός ως </a:t>
            </a:r>
            <a:r>
              <a:rPr lang="el-GR" sz="1500" dirty="0" err="1">
                <a:solidFill>
                  <a:schemeClr val="bg2"/>
                </a:solidFill>
                <a:latin typeface="Calibri" panose="020F0502020204030204" pitchFamily="34" charset="0"/>
                <a:ea typeface="Calibri" panose="020F0502020204030204" pitchFamily="34" charset="0"/>
                <a:cs typeface="Calibri" panose="020F0502020204030204" pitchFamily="34" charset="0"/>
              </a:rPr>
              <a:t>εφαρμοστικός</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νόμος του Μεσοπρόθεσμου Πλαισίου Δημοσιονομικής Στρατηγικής 2012-2015 που είχε ψηφιστεί με τον αμέσως προηγούμενο νόμο 3985/2011. </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Το Μεσοπρόθεσμο Πλαίσιο συμπεριέλαβε στο Κεφάλαιο ΙΙ ως </a:t>
            </a:r>
            <a:r>
              <a:rPr lang="el-GR" sz="1500" u="sng" dirty="0">
                <a:solidFill>
                  <a:schemeClr val="bg2"/>
                </a:solidFill>
                <a:latin typeface="Calibri" panose="020F0502020204030204" pitchFamily="34" charset="0"/>
                <a:ea typeface="Calibri" panose="020F0502020204030204" pitchFamily="34" charset="0"/>
                <a:cs typeface="Calibri" panose="020F0502020204030204" pitchFamily="34" charset="0"/>
              </a:rPr>
              <a:t>αναγκαίο μέτρο για τη δημοσιονομική προσαρμογή </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της χώρας το «</a:t>
            </a:r>
            <a:r>
              <a:rPr lang="el-GR" sz="1500" u="sng" dirty="0">
                <a:solidFill>
                  <a:schemeClr val="bg2"/>
                </a:solidFill>
                <a:latin typeface="Calibri" panose="020F0502020204030204" pitchFamily="34" charset="0"/>
                <a:ea typeface="Calibri" panose="020F0502020204030204" pitchFamily="34" charset="0"/>
                <a:cs typeface="Calibri" panose="020F0502020204030204" pitchFamily="34" charset="0"/>
              </a:rPr>
              <a:t>Πρόγραμμα Αποκρατικοποιήσεων</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 με σκοπό την ενίσχυση των δημοσίων εσόδων μέσω της αξιοποίησης, μεταξύ άλλων, των ακινήτων της ιδιωτικής περιουσίας του Ελληνικού Δημοσίου προς εξυπηρέτηση του δημόσιου χρέους.</a:t>
            </a:r>
          </a:p>
          <a:p>
            <a:pPr algn="just">
              <a:buFont typeface="Wingdings" panose="05000000000000000000" pitchFamily="2" charset="2"/>
              <a:buChar char="Ø"/>
            </a:pP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την Αιτιολογική  Έκθεση του ν. 3985/2011 </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«Η εξέλιξη του χρέους συνδέεται επίσης µε το πρόγραµµα αποκρατικοποιήσεων. Η κυβέρνηση έχει δεσμευτεί να πραγματοποιήσει ένα φιλόδοξο πρόγραµµα αποκρατικοποιήσεων ύψους 50 δισ. ευρώ για την περίοδο 2011-2015…. Μέσω του σχεδιασμού και της υλοποίησης ενός ιδιαίτερα σημαντικού </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προγρά</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µµ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ατος</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αποκρατικοποιήσεων και αξιοποίησης της ιδιωτικής περιουσίας του Ελληνικού Δημοσίου, επιχειρείται για πρώτη φορά η καταγραφή και αξιοποίηση ενός από τα 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εγαλύτερα</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αλλά και πλέον ανεκµετάλλευτα στοιχεία του ενεργητικού του Κράτους……. Η Κυβέρνηση προωθεί 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ια</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σειρά από νομοθετικές και διοικητικές πρωτοβουλίες για να καθιερώσει και να εξασφαλίσει αποτελεσματικότητα στη διαχείριση της ακίνητης περιουσίας, όπως η ανάπτυξη της τουριστικής κατοικίας κ.ά.. Η κυριότερη πρωτοβουλία είναι η </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δηµιουργία</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του </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Ταµείου</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Αξιοποίησης Ιδιωτικής Περιουσίας του </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Δηµοσίου</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στο οποίο θα περιέλθουν 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εταξύ</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άλλων περιουσιακών δικαιωμάτων και όλα τα ιδιωτικά ακίνητα του </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Δηµοσίου</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που 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πορούν</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να αξιοποιηθούν. Με τον τρόπο αυτό θα επιταχυνθεί η διαδικασία 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εταβίβασης</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ακροχρόνιας</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µ</a:t>
            </a:r>
            <a:r>
              <a:rPr lang="el-GR" sz="1500" i="1" dirty="0" err="1">
                <a:solidFill>
                  <a:schemeClr val="bg2"/>
                </a:solidFill>
                <a:latin typeface="Calibri" panose="020F0502020204030204" pitchFamily="34" charset="0"/>
                <a:ea typeface="Calibri" panose="020F0502020204030204" pitchFamily="34" charset="0"/>
                <a:cs typeface="Calibri" panose="020F0502020204030204" pitchFamily="34" charset="0"/>
              </a:rPr>
              <a:t>ίσθωσης</a:t>
            </a:r>
            <a:r>
              <a:rPr lang="el-GR" sz="1500" i="1" dirty="0">
                <a:solidFill>
                  <a:schemeClr val="bg2"/>
                </a:solidFill>
                <a:latin typeface="Calibri" panose="020F0502020204030204" pitchFamily="34" charset="0"/>
                <a:ea typeface="Calibri" panose="020F0502020204030204" pitchFamily="34" charset="0"/>
                <a:cs typeface="Calibri" panose="020F0502020204030204" pitchFamily="34" charset="0"/>
              </a:rPr>
              <a:t> ή άλλης αξιοποίησής τους, </a:t>
            </a:r>
            <a:r>
              <a:rPr lang="el-GR" sz="1500" b="1" i="1" u="sng" dirty="0">
                <a:solidFill>
                  <a:schemeClr val="bg2"/>
                </a:solidFill>
                <a:latin typeface="Calibri" panose="020F0502020204030204" pitchFamily="34" charset="0"/>
                <a:ea typeface="Calibri" panose="020F0502020204030204" pitchFamily="34" charset="0"/>
                <a:cs typeface="Calibri" panose="020F0502020204030204" pitchFamily="34" charset="0"/>
              </a:rPr>
              <a:t>ενώ παράλληλα θα προβλεφθεί ταχύρρυθμη διαδικασία απόδοσης χρήσεων γης όπου αυτό χρειάζεται</a:t>
            </a:r>
            <a:r>
              <a:rPr lang="el-GR" sz="15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endParaRPr lang="el-GR"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1">
            <a:extLst>
              <a:ext uri="{FF2B5EF4-FFF2-40B4-BE49-F238E27FC236}">
                <a16:creationId xmlns:a16="http://schemas.microsoft.com/office/drawing/2014/main" id="{6AB5E998-E2C4-9A6D-3F3D-71F3D3857ED0}"/>
              </a:ext>
            </a:extLst>
          </p:cNvPr>
          <p:cNvSpPr>
            <a:spLocks noChangeArrowheads="1"/>
          </p:cNvSpPr>
          <p:nvPr/>
        </p:nvSpPr>
        <p:spPr bwMode="auto">
          <a:xfrm>
            <a:off x="0" y="90100"/>
            <a:ext cx="65"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95365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F05C2D-F116-5C12-27C8-C02889CA1932}"/>
              </a:ext>
            </a:extLst>
          </p:cNvPr>
          <p:cNvSpPr>
            <a:spLocks noGrp="1"/>
          </p:cNvSpPr>
          <p:nvPr>
            <p:ph type="title"/>
          </p:nvPr>
        </p:nvSpPr>
        <p:spPr>
          <a:xfrm>
            <a:off x="1141413" y="618518"/>
            <a:ext cx="9905998" cy="603792"/>
          </a:xfrm>
        </p:spPr>
        <p:txBody>
          <a:bodyPr>
            <a:normAutofit fontScale="90000"/>
          </a:bodyPr>
          <a:lstStyle/>
          <a:p>
            <a:pPr algn="ct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Ο συνδυασμός του προγράμματος αποκρατικοποίησης </a:t>
            </a:r>
            <a:b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br>
            <a:r>
              <a:rPr kumimoji="0" lang="el-GR" sz="20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με τις διαδικασίες πολεοδομικής ωρίμανσης των δημοσίων ακινήτων </a:t>
            </a:r>
            <a:endParaRPr lang="en-US" b="1" dirty="0">
              <a:solidFill>
                <a:schemeClr val="bg2"/>
              </a:solidFill>
            </a:endParaRPr>
          </a:p>
        </p:txBody>
      </p:sp>
      <p:sp>
        <p:nvSpPr>
          <p:cNvPr id="3" name="Θέση περιεχομένου 2">
            <a:extLst>
              <a:ext uri="{FF2B5EF4-FFF2-40B4-BE49-F238E27FC236}">
                <a16:creationId xmlns:a16="http://schemas.microsoft.com/office/drawing/2014/main" id="{4D723141-8430-2755-3057-7D2B7F307800}"/>
              </a:ext>
            </a:extLst>
          </p:cNvPr>
          <p:cNvSpPr>
            <a:spLocks noGrp="1"/>
          </p:cNvSpPr>
          <p:nvPr>
            <p:ph idx="1"/>
          </p:nvPr>
        </p:nvSpPr>
        <p:spPr>
          <a:xfrm>
            <a:off x="1008247" y="1484021"/>
            <a:ext cx="9905999" cy="4644405"/>
          </a:xfrm>
        </p:spPr>
        <p:txBody>
          <a:bodyPr>
            <a:normAutofit fontScale="85000" lnSpcReduction="10000"/>
          </a:bodyPr>
          <a:lstStyle/>
          <a:p>
            <a:pPr algn="just">
              <a:buFont typeface="Wingdings" panose="05000000000000000000" pitchFamily="2" charset="2"/>
              <a:buChar char="Ø"/>
              <a:defRPr/>
            </a:pP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Το Α’ Κεφάλαιο του ν. 3986/2011 αφορούσε τη σύσταση, τον σκοπό, την περιουσία, τα έσοδα, τη διάθεση των εσόδων, καθώς και τους τρόπους αξιοποίησης των περιουσιακών στοιχείων του </a:t>
            </a:r>
            <a:r>
              <a:rPr lang="el-GR" sz="1800" u="sng" dirty="0">
                <a:solidFill>
                  <a:schemeClr val="bg2"/>
                </a:solidFill>
                <a:latin typeface="Calibri" panose="020F0502020204030204" pitchFamily="34" charset="0"/>
                <a:ea typeface="Calibri" panose="020F0502020204030204" pitchFamily="34" charset="0"/>
                <a:cs typeface="Calibri" panose="020F0502020204030204" pitchFamily="34" charset="0"/>
              </a:rPr>
              <a:t>Ταμείου Αξιοποίησης Ιδιωτικής Περιουσίας του Δημοσίου (ΤΑΙΠΕΔ)</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Έτσι, το ΤΑΙΠΕΔ ιδρύθηκε</a:t>
            </a:r>
            <a:r>
              <a:rPr lang="en-US" sz="18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ως ανώνυμη εταιρεία ειδικού σκοπού περιορισμένης χρονικής διάρκειας (6 έτη με δυνατότητα παράτασης) που λειτουργεί με κανόνες ιδιωτικής οικονομίας, με σκοπό την αξιοποίηση περιουσιακών στοιχείων της ιδιωτικής περιουσίας του Δημοσίου.</a:t>
            </a:r>
            <a:endPar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endParaRP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Το Β’ Κεφάλαιο του ν. 3986/2011 έφερε τον τίτλο «Πολεοδομική Ωρίμανση και Επενδυτική Ταυτότητα των Δημοσίων Ακινήτων και λοιπές διατάξεις για την αξιοποίηση της Δημόσιας περιουσίας».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Με τις διατάξεις αυτές θεσπίσθηκε ένα ειδικό καθεστώς δημοσίου δικαίου για την πολεοδομική οργάνωση των ακινήτων του Δημοσίου που επρόκειτο να υπαχθούν σε διαδικασία αποκρατικοποιήσεων.</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Έτσι </a:t>
            </a:r>
            <a:r>
              <a:rPr kumimoji="0" lang="el-GR" sz="1800" b="1"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το πρόγραμμα αποκρατικοποιήσεων</a:t>
            </a:r>
            <a:r>
              <a:rPr kumimoji="0" lang="el-GR" sz="1800" b="1" i="0"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της ιδιωτικής περιουσίας του Δημοσίου (μέσω πώλησης, σύστασης εμπραγμάτων και ενοχικών δικαιωμάτων και μεταβίβασης αυτών σε τρίτους, εκμίσθωσης κ.λπ.) </a:t>
            </a:r>
            <a:r>
              <a:rPr kumimoji="0" lang="el-GR" sz="1800" b="1"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συσχετίσθηκε με διαδικασίες πολεοδομικής οργάνωσης και σχεδιασμού των δημοσίων </a:t>
            </a:r>
            <a:r>
              <a:rPr kumimoji="0" lang="el-GR" sz="1800" b="1" i="0" u="sng" strike="noStrike" kern="1200" cap="none" spc="0" normalizeH="0" baseline="0" noProof="0" dirty="0" err="1">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ακιν</a:t>
            </a:r>
            <a:r>
              <a:rPr lang="el-GR" sz="18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ήτων</a:t>
            </a:r>
            <a:r>
              <a:rPr lang="el-GR" sz="1800" b="1" u="sng"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kumimoji="0" lang="el-GR" sz="1800" b="1" i="0" u="sng"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 με σκοπό την απόδοση συγκεκριμένης πολεοδομικής και οικονομικής ταυτότητας </a:t>
            </a: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σε αυτά (μέσω του καθορισμού χρήσεων γης και όρων δόμησης). </a:t>
            </a:r>
          </a:p>
          <a:p>
            <a:pPr marR="0" lvl="0" algn="just" defTabSz="914400" rtl="0" eaLnBrk="1" fontAlgn="auto" latinLnBrk="0" hangingPunct="1">
              <a:lnSpc>
                <a:spcPct val="120000"/>
              </a:lnSpc>
              <a:spcBef>
                <a:spcPts val="1000"/>
              </a:spcBef>
              <a:spcAft>
                <a:spcPts val="0"/>
              </a:spcAft>
              <a:buClrTx/>
              <a:buSzPct val="125000"/>
              <a:buFont typeface="Wingdings" panose="05000000000000000000" pitchFamily="2" charset="2"/>
              <a:buChar char="Ø"/>
              <a:tabLst/>
              <a:defRPr/>
            </a:pP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Με τον τρόπο αυτό μπορούσαν να επιτευχθούν υψηλότερα ανταλλάγματα για το προ</a:t>
            </a:r>
            <a:r>
              <a:rPr lang="el-GR" sz="1800" dirty="0" err="1">
                <a:solidFill>
                  <a:schemeClr val="bg2"/>
                </a:solidFill>
                <a:latin typeface="Calibri" panose="020F0502020204030204" pitchFamily="34" charset="0"/>
                <a:ea typeface="Calibri" panose="020F0502020204030204" pitchFamily="34" charset="0"/>
                <a:cs typeface="Calibri" panose="020F0502020204030204" pitchFamily="34" charset="0"/>
              </a:rPr>
              <a:t>ϊόν</a:t>
            </a:r>
            <a:r>
              <a:rPr lang="el-GR" sz="1800"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kumimoji="0" lang="el-GR" sz="1800" b="0"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αποκρατικοποιήσεων και να εξυπηρετηθεί καλύτερα το δημόσιο χρέος. </a:t>
            </a:r>
          </a:p>
          <a:p>
            <a:pPr marL="228600" marR="0" lvl="0" indent="-228600" algn="just" defTabSz="914400" rtl="0" eaLnBrk="1" fontAlgn="auto" latinLnBrk="0" hangingPunct="1">
              <a:lnSpc>
                <a:spcPct val="120000"/>
              </a:lnSpc>
              <a:spcBef>
                <a:spcPts val="1000"/>
              </a:spcBef>
              <a:spcAft>
                <a:spcPts val="0"/>
              </a:spcAft>
              <a:buClrTx/>
              <a:buSzPct val="125000"/>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25840867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ED262906-959E-3924-036A-CE41F27B01D1}"/>
              </a:ext>
            </a:extLst>
          </p:cNvPr>
          <p:cNvSpPr>
            <a:spLocks noGrp="1"/>
          </p:cNvSpPr>
          <p:nvPr>
            <p:ph type="title"/>
          </p:nvPr>
        </p:nvSpPr>
        <p:spPr>
          <a:xfrm>
            <a:off x="1141413" y="618518"/>
            <a:ext cx="9905998" cy="734421"/>
          </a:xfrm>
        </p:spPr>
        <p:txBody>
          <a:bodyPr>
            <a:normAutofit fontScale="90000"/>
          </a:bodyPr>
          <a:lstStyle/>
          <a:p>
            <a:pPr marL="228600" marR="0" lvl="0" indent="-228600" algn="ctr" defTabSz="914400" rtl="0" eaLnBrk="1" fontAlgn="auto" latinLnBrk="0" hangingPunct="1">
              <a:lnSpc>
                <a:spcPct val="120000"/>
              </a:lnSpc>
              <a:spcBef>
                <a:spcPts val="1000"/>
              </a:spcBef>
              <a:spcAft>
                <a:spcPts val="0"/>
              </a:spcAft>
              <a:tabLst/>
              <a:defRPr/>
            </a:pPr>
            <a:br>
              <a:rPr kumimoji="0" lang="el-GR" sz="2400" b="0" i="0" u="none" strike="noStrike" kern="1200" cap="none" spc="0" normalizeH="0" baseline="0" noProof="0" dirty="0">
                <a:ln>
                  <a:noFill/>
                </a:ln>
                <a:solidFill>
                  <a:schemeClr val="bg1"/>
                </a:solidFill>
                <a:effectLst/>
                <a:uLnTx/>
                <a:uFillTx/>
                <a:ea typeface="+mn-ea"/>
                <a:cs typeface="+mn-cs"/>
              </a:rPr>
            </a:br>
            <a:r>
              <a:rPr kumimoji="0" lang="el-GR" sz="2200" b="1" i="0" u="none" strike="noStrike" kern="1200" cap="none" spc="0" normalizeH="0" baseline="0" noProof="0" dirty="0">
                <a:ln>
                  <a:noFill/>
                </a:ln>
                <a:solidFill>
                  <a:schemeClr val="bg2"/>
                </a:solidFill>
                <a:effectLst/>
                <a:uLnTx/>
                <a:uFillTx/>
                <a:latin typeface="Calibri" panose="020F0502020204030204" pitchFamily="34" charset="0"/>
                <a:ea typeface="Calibri" panose="020F0502020204030204" pitchFamily="34" charset="0"/>
                <a:cs typeface="Calibri" panose="020F0502020204030204" pitchFamily="34" charset="0"/>
              </a:rPr>
              <a:t>Δημόσια ακίνητα που υπάγονται στη διαδικασία πολεοδομικής ωρίμανσης</a:t>
            </a:r>
            <a:endParaRPr lang="en-US" sz="2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Θέση περιεχομένου 6">
            <a:extLst>
              <a:ext uri="{FF2B5EF4-FFF2-40B4-BE49-F238E27FC236}">
                <a16:creationId xmlns:a16="http://schemas.microsoft.com/office/drawing/2014/main" id="{8D60EFF0-85F3-5B18-0638-43AA9E62F18F}"/>
              </a:ext>
            </a:extLst>
          </p:cNvPr>
          <p:cNvSpPr>
            <a:spLocks noGrp="1"/>
          </p:cNvSpPr>
          <p:nvPr>
            <p:ph idx="1"/>
          </p:nvPr>
        </p:nvSpPr>
        <p:spPr>
          <a:xfrm>
            <a:off x="1066767" y="1660849"/>
            <a:ext cx="9905999" cy="5090147"/>
          </a:xfrm>
        </p:spPr>
        <p:txBody>
          <a:bodyPr>
            <a:normAutofit/>
          </a:bodyPr>
          <a:lstStyle/>
          <a:p>
            <a:pPr lvl="1"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Στην ειδική διαδικασία πολεοδομικής ωρίμανσης του ν. 3986/2011 μπορούν να υπαχθούν μόνο εκείνα τα δημόσια ακίνητα (άρθρο 10 ν. 3986/2011):</a:t>
            </a:r>
          </a:p>
          <a:p>
            <a:pPr lvl="2" algn="just">
              <a:buFont typeface="Wingdings" panose="05000000000000000000" pitchFamily="2" charset="2"/>
              <a:buChar char="v"/>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που </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α</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νήκουν</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στην</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ιδιωτική</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π</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εριουσί</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α του Δημοσίου ή Ν.Π.Δ.Δ. ή Ο.Τ.Α. ή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σε</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ετ</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αιρεία της οποίας το μετοχικό κεφάλαιο ανήκει εξ ολοκλήρου, άμεσα ή έμμεσα, στο Δημόσιο ή σε Ν.Π.Δ.Δ</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Ιδιωτική περιουσία του Δημοσίου είναι η περιουσία που δεν υπηρετεί δημόσιο σκοπό και που μπορεί να αξιοποιηθεί με κριτήρια ιδιωτικής οικονομίας,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όπως αξιόγραφα, μετοχές, καταθέσεις, κινητά και ακίνητα περιουσιακά στοιχεία που μπορεί να εκμισθωθούν, μεταβιβασθούν κ.λπ. </a:t>
            </a:r>
          </a:p>
          <a:p>
            <a:pPr lvl="2" algn="just">
              <a:buFont typeface="Wingdings" panose="05000000000000000000" pitchFamily="2" charset="2"/>
              <a:buChar char="v"/>
            </a:pP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στα οποία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το</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Τ</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ΑΙΠΕΔ</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ή εταιρεία της οποίας το μετοχικό κεφάλαιο ανήκει εξ ολοκλήρου άμεσα ή έμμεσα</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στο ΤΑΙΠΕΔ</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αποκτά κυριότητα ή άλλο εμπράγματο δικαίωμα ή άλλο δικαίωμα περιουσιακής φύσης ή δικαίωμα διαχείρισης και εκμετάλλευσης</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lvl="1" algn="just">
              <a:buFont typeface="Wingdings" panose="05000000000000000000" pitchFamily="2" charset="2"/>
              <a:buChar char="Ø"/>
            </a:pP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ΚΥΑ των Υπουργών Οικονομικών και Περιβάλλοντος και Ενέργειας μπορούν να υπάγονται στη διαδικασία της πολεοδομικής ωρίμανσης και άλλα δημόσια ακίνητα, με σκοπό τη βέλτιστη ανάπτυξη και αξιοποίησή τους.</a:t>
            </a:r>
          </a:p>
          <a:p>
            <a:pPr lvl="1" algn="just">
              <a:buFont typeface="Wingdings" panose="05000000000000000000" pitchFamily="2" charset="2"/>
              <a:buChar char="Ø"/>
            </a:pP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Το προϊόν της αξιοποίησης των δημοσίων ακινήτων χρησιμοποιείται αποκλειστικά για την αποπληρωμή του δημοσίου χρέους της χώρας</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lvl="1"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Σύμφωνα με τη νομολογία, το πρόγραμμα αποκρατικοποιήσεων, μέρος του οποίου αποτελεί η αξιοποίηση των δημοσίων ακινήτων της ιδιωτικής περιουσίας του Ελληνικού Δημοσίου, αποτέλεσε αντικείμενο εντόνου ενδιαφέροντος του νομοθέτη και εξυπηρετεί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«σκοπούς υπέρτερου δημοσίου συμφέροντος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(ΠΕ 363/2013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8, 309/2013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7, 185/2013 5μ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9, 250/2014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10).</a:t>
            </a:r>
            <a:endPar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457200" lvl="1" indent="0" algn="just">
              <a:buNone/>
            </a:pPr>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85509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0C1524-9E78-E511-A23A-91A53D0DFE32}"/>
              </a:ext>
            </a:extLst>
          </p:cNvPr>
          <p:cNvSpPr>
            <a:spLocks noGrp="1"/>
          </p:cNvSpPr>
          <p:nvPr>
            <p:ph type="title"/>
          </p:nvPr>
        </p:nvSpPr>
        <p:spPr>
          <a:xfrm>
            <a:off x="1141413" y="618518"/>
            <a:ext cx="9905998" cy="1076932"/>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Πολεοδομική ωρίμανση σε δύο στάδια</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592189BD-41B0-BF23-B41F-016BDE6C65B8}"/>
              </a:ext>
            </a:extLst>
          </p:cNvPr>
          <p:cNvSpPr>
            <a:spLocks noGrp="1"/>
          </p:cNvSpPr>
          <p:nvPr>
            <p:ph idx="1"/>
          </p:nvPr>
        </p:nvSpPr>
        <p:spPr>
          <a:xfrm>
            <a:off x="1141412" y="1695450"/>
            <a:ext cx="9905999" cy="4880448"/>
          </a:xfrm>
        </p:spPr>
        <p:txBody>
          <a:bodyPr>
            <a:normAutofit fontScale="62500" lnSpcReduction="20000"/>
          </a:bodyPr>
          <a:lstStyle/>
          <a:p>
            <a:pPr marL="0" indent="0">
              <a:lnSpc>
                <a:spcPct val="170000"/>
              </a:lnSpc>
              <a:buNone/>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ωρίμανσης σε δύο διαδοχικά στάδια, στα οποία βαθμιαία εξειδικεύονται οι ρυθμίσεις των προηγούμενων σταδίων:</a:t>
            </a:r>
            <a:b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100" b="1" dirty="0">
                <a:solidFill>
                  <a:schemeClr val="bg2"/>
                </a:solidFill>
                <a:latin typeface="Calibri" panose="020F0502020204030204" pitchFamily="34" charset="0"/>
                <a:ea typeface="Calibri" panose="020F0502020204030204" pitchFamily="34" charset="0"/>
                <a:cs typeface="Calibri" panose="020F0502020204030204" pitchFamily="34" charset="0"/>
              </a:rPr>
              <a:t>Α’ στάδιο ολοκληρώνεται με την έγκριση Ειδικού Σχεδίου Χωρικής Ανάπτυξης Δημοσίων Ακινήτων (ΕΣΧΑΔΑ): </a:t>
            </a:r>
          </a:p>
          <a:p>
            <a:pPr indent="4763" algn="just">
              <a:lnSpc>
                <a:spcPct val="170000"/>
              </a:lnSpc>
              <a:buFont typeface="Wingdings" panose="05000000000000000000" pitchFamily="2" charset="2"/>
              <a:buChar char="Ø"/>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Οριοθέτηση των προς αξιοποίηση ακινήτων (σε χάρτη κλίμακας 1: 5000 ή άλλης κατάλληλης κλίμακας) και καθορισμός χωρικού προορισμού του ακινήτου                     τα ακίνητα υπάγονται </a:t>
            </a:r>
            <a:r>
              <a:rPr lang="el-GR" sz="21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σε μία από τις κατηγορίες χρήσεων γης </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και όρων δόμησης του άρθρου 11 του ν. 3986/2011.</a:t>
            </a:r>
          </a:p>
          <a:p>
            <a:pPr indent="4763" algn="just">
              <a:lnSpc>
                <a:spcPct val="170000"/>
              </a:lnSpc>
              <a:buFont typeface="Wingdings" panose="05000000000000000000" pitchFamily="2" charset="2"/>
              <a:buChar char="Ø"/>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Καθορίζονται ειδικότερες χρήσεις γης, πρόσθετοι περιορισμοί στις εντάσεις των χρήσεων, ειδικοί όροι και περιορισμοί δόμησης, ειδικές ζώνες προστασίας και ελέγχου, εντός των οποίων μπορεί να επιβάλλονται ειδικοί όροι και περιορισμοί στις χρήσεις γης, στη δόμηση και στην άσκηση δραστηριοτήτων.</a:t>
            </a:r>
          </a:p>
          <a:p>
            <a:pPr indent="4763" algn="just">
              <a:lnSpc>
                <a:spcPct val="170000"/>
              </a:lnSpc>
              <a:buFont typeface="Wingdings" panose="05000000000000000000" pitchFamily="2" charset="2"/>
              <a:buChar char="Ø"/>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Οι κατευθύνσεις της εθνικής χωροταξικής πολιτικής, όπως αυτές απορρέουν από τα υφιστάμενα χωροταξικά πλαίσια εθνικού επιπέδου, λαμβάνονται υπόψη και συνεκτιμώνται κατά τον καθορισμό του χωρικού προορισμού των δημοσίων ακινήτων.                   Εναρμονίζονται και λαμβάνουν υπόψη τα ήδη ισχύοντα εθνικά και περιφερειακά σχέδια (ΠΕ 29/2015 </a:t>
            </a:r>
            <a:r>
              <a:rPr lang="el-GR" sz="2100" dirty="0" err="1">
                <a:solidFill>
                  <a:schemeClr val="bg2"/>
                </a:solidFill>
                <a:latin typeface="Calibri" panose="020F0502020204030204" pitchFamily="34" charset="0"/>
                <a:ea typeface="Calibri" panose="020F0502020204030204" pitchFamily="34" charset="0"/>
                <a:cs typeface="Calibri" panose="020F0502020204030204" pitchFamily="34" charset="0"/>
              </a:rPr>
              <a:t>Ολ</a:t>
            </a: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 219/2019, 87/2020).</a:t>
            </a:r>
          </a:p>
          <a:p>
            <a:pPr indent="4763" algn="just">
              <a:lnSpc>
                <a:spcPct val="170000"/>
              </a:lnSpc>
              <a:buFont typeface="Wingdings" panose="05000000000000000000" pitchFamily="2" charset="2"/>
              <a:buChar char="Ø"/>
            </a:pPr>
            <a:r>
              <a:rPr lang="el-GR" sz="2100" dirty="0">
                <a:solidFill>
                  <a:schemeClr val="bg2"/>
                </a:solidFill>
                <a:latin typeface="Calibri" panose="020F0502020204030204" pitchFamily="34" charset="0"/>
                <a:ea typeface="Calibri" panose="020F0502020204030204" pitchFamily="34" charset="0"/>
                <a:cs typeface="Calibri" panose="020F0502020204030204" pitchFamily="34" charset="0"/>
              </a:rPr>
              <a:t> Εγκρίνονται με το ίδιο Π.Δ. οι περιβαλλοντικοί όροι του σχεδίου ύστερα από εκπόνηση Στρατηγικής Μελέτης Περιβαλλοντικών Επιπτώσεων. </a:t>
            </a:r>
          </a:p>
          <a:p>
            <a:pPr marL="0" indent="0">
              <a:buNone/>
            </a:pPr>
            <a:endParaRPr lang="en-US"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5" name="Βέλος: Δεξιό 4">
            <a:extLst>
              <a:ext uri="{FF2B5EF4-FFF2-40B4-BE49-F238E27FC236}">
                <a16:creationId xmlns:a16="http://schemas.microsoft.com/office/drawing/2014/main" id="{E4B42CF4-E543-BB03-8900-A52080CDB140}"/>
              </a:ext>
            </a:extLst>
          </p:cNvPr>
          <p:cNvSpPr/>
          <p:nvPr/>
        </p:nvSpPr>
        <p:spPr>
          <a:xfrm>
            <a:off x="3340092" y="2838352"/>
            <a:ext cx="586042" cy="209939"/>
          </a:xfrm>
          <a:prstGeom prst="rightArrow">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solidFill>
                <a:schemeClr val="bg1"/>
              </a:solidFill>
            </a:endParaRPr>
          </a:p>
        </p:txBody>
      </p:sp>
      <p:sp>
        <p:nvSpPr>
          <p:cNvPr id="6" name="Βέλος: Δεξιό 5">
            <a:extLst>
              <a:ext uri="{FF2B5EF4-FFF2-40B4-BE49-F238E27FC236}">
                <a16:creationId xmlns:a16="http://schemas.microsoft.com/office/drawing/2014/main" id="{481F691B-66F5-BEC3-2A7D-46D1275A68EE}"/>
              </a:ext>
            </a:extLst>
          </p:cNvPr>
          <p:cNvSpPr/>
          <p:nvPr/>
        </p:nvSpPr>
        <p:spPr>
          <a:xfrm>
            <a:off x="9214806" y="4825081"/>
            <a:ext cx="586042" cy="209939"/>
          </a:xfrm>
          <a:prstGeom prst="rightArrow">
            <a:avLst/>
          </a:prstGeom>
          <a:solidFill>
            <a:schemeClr val="tx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dirty="0">
              <a:solidFill>
                <a:schemeClr val="bg1"/>
              </a:solidFill>
            </a:endParaRPr>
          </a:p>
        </p:txBody>
      </p:sp>
    </p:spTree>
    <p:extLst>
      <p:ext uri="{BB962C8B-B14F-4D97-AF65-F5344CB8AC3E}">
        <p14:creationId xmlns:p14="http://schemas.microsoft.com/office/powerpoint/2010/main" val="15926730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FF7D6F8-F36D-20E8-60CC-D8A372729E36}"/>
              </a:ext>
            </a:extLst>
          </p:cNvPr>
          <p:cNvSpPr>
            <a:spLocks noGrp="1"/>
          </p:cNvSpPr>
          <p:nvPr>
            <p:ph type="title"/>
          </p:nvPr>
        </p:nvSpPr>
        <p:spPr>
          <a:xfrm>
            <a:off x="1141413" y="618519"/>
            <a:ext cx="9905998" cy="697098"/>
          </a:xfrm>
        </p:spPr>
        <p:txBody>
          <a:bodyPr>
            <a:normAutofit/>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Σύστημα χρήσεων γης και όροι δόμησης</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Θέση περιεχομένου 3">
            <a:extLst>
              <a:ext uri="{FF2B5EF4-FFF2-40B4-BE49-F238E27FC236}">
                <a16:creationId xmlns:a16="http://schemas.microsoft.com/office/drawing/2014/main" id="{527DD367-14F1-D6DF-1AC2-DB4926CD0E03}"/>
              </a:ext>
            </a:extLst>
          </p:cNvPr>
          <p:cNvSpPr>
            <a:spLocks noGrp="1"/>
          </p:cNvSpPr>
          <p:nvPr>
            <p:ph idx="1"/>
          </p:nvPr>
        </p:nvSpPr>
        <p:spPr>
          <a:xfrm>
            <a:off x="1141412" y="1411550"/>
            <a:ext cx="9905999" cy="5255580"/>
          </a:xfrm>
        </p:spPr>
        <p:txBody>
          <a:bodyPr>
            <a:normAutofit fontScale="25000" lnSpcReduction="20000"/>
          </a:bodyPr>
          <a:lstStyle/>
          <a:p>
            <a:pPr algn="just">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Η διαδικασία των ΕΣΧΑΔΑ εφαρμόζεται κυρίως σε </a:t>
            </a:r>
            <a:r>
              <a:rPr lang="el-GR" sz="5200" u="sng" dirty="0">
                <a:solidFill>
                  <a:schemeClr val="bg2"/>
                </a:solidFill>
                <a:latin typeface="Calibri" panose="020F0502020204030204" pitchFamily="34" charset="0"/>
                <a:ea typeface="Calibri" panose="020F0502020204030204" pitchFamily="34" charset="0"/>
                <a:cs typeface="Calibri" panose="020F0502020204030204" pitchFamily="34" charset="0"/>
              </a:rPr>
              <a:t>εκτός εγκεκριμένων ρυμοτομικών σχεδίων και εκτός ορίων οικισμών δημόσια ακίνητα</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που υπάγονται σε μία από τις εξής </a:t>
            </a:r>
            <a:r>
              <a:rPr lang="el-GR" sz="5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γενικές κατηγορίες χρήσεων γης</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457200" lvl="1" indent="0" algn="just">
              <a:buNone/>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α.  Τουρισμός – Αναψυχή (</a:t>
            </a: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0,20)</a:t>
            </a:r>
          </a:p>
          <a:p>
            <a:pPr marL="457200" lvl="1" indent="0" algn="just">
              <a:buNone/>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β.  Επιχειρηματικά Πάρκα (</a:t>
            </a: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0,3)</a:t>
            </a:r>
          </a:p>
          <a:p>
            <a:pPr marL="457200" lvl="1" indent="0" algn="just">
              <a:buNone/>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γ. Θεματικά Πάρκα - Εμπορικά Κέντρα – Αναψυχή (</a:t>
            </a: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0,4)</a:t>
            </a:r>
          </a:p>
          <a:p>
            <a:pPr marL="457200" lvl="1" indent="0" algn="just">
              <a:buNone/>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δ. Μεταφορικές, τεχνικές, κοινωνικές και περιβαλλοντικές υποδομές και λειτουργίες (</a:t>
            </a: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0,4)</a:t>
            </a:r>
          </a:p>
          <a:p>
            <a:pPr marL="457200" lvl="1" indent="0" algn="just">
              <a:buNone/>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ε. Παραθεριστικό - Τουριστικό χωριό (</a:t>
            </a: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σ.δ</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0,2)</a:t>
            </a:r>
          </a:p>
          <a:p>
            <a:pPr marL="457200" lvl="1" indent="0" algn="just">
              <a:buNone/>
            </a:pP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στ</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Δημόσια ακίνητα μικτών χρήσεων, δηλαδή ακίνητα στα οποία επιτρέπεται κατ’ εξαίρεση λόγω του μεγέθους, της θέσης, των υφιστάμενων δημόσιων υποδομών ή της γειτνίασης με αυτές η ανάμειξη δύο ή περισσότερων κατηγοριών από τις παραπάνω χρήσεις. Στην περίπτωση αυτή η ανάπτυξη των ειδικότερων χρήσεων γίνεται για λόγους ορθολογικής οργάνωσης και διαχείρισης σε διακριτές ζώνες. </a:t>
            </a:r>
            <a:r>
              <a:rPr lang="el-GR" sz="5200" dirty="0" err="1">
                <a:solidFill>
                  <a:schemeClr val="bg2"/>
                </a:solidFill>
                <a:latin typeface="Calibri" panose="020F0502020204030204" pitchFamily="34" charset="0"/>
                <a:ea typeface="Calibri" panose="020F0502020204030204" pitchFamily="34" charset="0"/>
                <a:cs typeface="Calibri" panose="020F0502020204030204" pitchFamily="34" charset="0"/>
              </a:rPr>
              <a:t>Πολεοδομείται</a:t>
            </a: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 μόνο το τμήμα του ακινήτου, επί του οποίου αναπτύσσονται χρήσεις γης που προβλέπουν την πολεοδόμηση, δηλαδή το Παραθεριστικό-Τουριστικό χωριό και το Επιχειρηματικό Πάρκο.</a:t>
            </a:r>
          </a:p>
          <a:p>
            <a:pPr algn="just">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Ορισμένες από τις χρήσεις μπορούν να απαγορεύονται ή να επιτρέπονται με ειδικούς όρους κατά ζώνες, τμήματα ή ορόφους. Με Π.Δ. μπορεί να τροποποιείται το περιεχόμενο των γενικών χρήσεων γης.</a:t>
            </a:r>
          </a:p>
          <a:p>
            <a:pPr algn="just">
              <a:buFont typeface="Wingdings" panose="05000000000000000000" pitchFamily="2" charset="2"/>
              <a:buChar char="Ø"/>
            </a:pPr>
            <a:r>
              <a:rPr lang="el-GR" sz="5200" dirty="0">
                <a:solidFill>
                  <a:schemeClr val="bg2"/>
                </a:solidFill>
                <a:latin typeface="Calibri" panose="020F0502020204030204" pitchFamily="34" charset="0"/>
                <a:ea typeface="Calibri" panose="020F0502020204030204" pitchFamily="34" charset="0"/>
                <a:cs typeface="Calibri" panose="020F0502020204030204" pitchFamily="34" charset="0"/>
              </a:rPr>
              <a:t>Λοιποί όροι δόμησης: Ανώτατο επιτρεπόμενο ποσοστό κάλυψης 50%. Ύψος κατά ΝΟΚ. </a:t>
            </a:r>
          </a:p>
          <a:p>
            <a:pPr algn="just">
              <a:buFont typeface="Wingdings" panose="05000000000000000000" pitchFamily="2" charset="2"/>
              <a:buChar char="Ø"/>
            </a:pPr>
            <a:r>
              <a:rPr lang="el-GR" altLang="en-US" sz="5200" dirty="0">
                <a:solidFill>
                  <a:schemeClr val="bg2"/>
                </a:solidFill>
                <a:latin typeface="Calibri" panose="020F0502020204030204" pitchFamily="34" charset="0"/>
                <a:ea typeface="Calibri" panose="020F0502020204030204" pitchFamily="34" charset="0"/>
                <a:cs typeface="Calibri" panose="020F0502020204030204" pitchFamily="34" charset="0"/>
              </a:rPr>
              <a:t>Η διαδικασία των ΕΣΧΑΔΑ μπορεί να εφαρμόζεται και για την τροποποίηση εγκεκριμένων ρυμοτομικών σχεδίων και σχεδίων πόλεως ή πολεοδομικών μελετών, καθώς και να καθορίζονται ειδικοί όροι χρήσεως και δόμησης για τα εντός σχεδίου πόλεως δημόσια ακίνητα, ακόμη και κατά παρέκκλιση από ισχύουσες γενικές και ειδικές χρήσεις, γενικούς όρους δόμησης και διατάξεις ΝΟΚ, εφόσον είναι αναγκαίο για την εκπλήρωση της αποστολής των ακινήτων και δεν αλλοιώνεται η γενική φυσιογνωμία της περιοχής και η αισθητική της εικόνα. </a:t>
            </a:r>
          </a:p>
          <a:p>
            <a:pPr algn="just"/>
            <a:endParaRPr lang="en-US" alt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951489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22769A-44F1-66EB-81B5-2FACEB7DB40A}"/>
              </a:ext>
            </a:extLst>
          </p:cNvPr>
          <p:cNvSpPr>
            <a:spLocks noGrp="1"/>
          </p:cNvSpPr>
          <p:nvPr>
            <p:ph type="title"/>
          </p:nvPr>
        </p:nvSpPr>
        <p:spPr>
          <a:xfrm>
            <a:off x="1143001" y="130629"/>
            <a:ext cx="9905998" cy="877077"/>
          </a:xfrm>
        </p:spPr>
        <p:txBody>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Διαδικασία έγκρισης ΕΣΧΑΔΑ</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6" name="Θέση περιεχομένου 5">
            <a:extLst>
              <a:ext uri="{FF2B5EF4-FFF2-40B4-BE49-F238E27FC236}">
                <a16:creationId xmlns:a16="http://schemas.microsoft.com/office/drawing/2014/main" id="{DF0CA4BF-8763-26D4-FF3C-D068008FB8AC}"/>
              </a:ext>
            </a:extLst>
          </p:cNvPr>
          <p:cNvSpPr>
            <a:spLocks noGrp="1"/>
          </p:cNvSpPr>
          <p:nvPr>
            <p:ph idx="1"/>
          </p:nvPr>
        </p:nvSpPr>
        <p:spPr>
          <a:xfrm>
            <a:off x="1141412" y="920920"/>
            <a:ext cx="9905999" cy="4870281"/>
          </a:xfrm>
        </p:spPr>
        <p:txBody>
          <a:bodyPr>
            <a:normAutofit fontScale="85000" lnSpcReduction="10000"/>
          </a:bodyPr>
          <a:lstStyle/>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Υποβολή αίτησης και συνοδευτικών μελετών (μελέτη ΕΣΧΑΔΑ και ΣΜΠΕ) από τον κύριο του ακινήτου ή από τον δικαιούχο εμπράγματου δικαιώματος ή από το ΤΑΙΠΕΔ προς τη Γενική Γραμματεία Φορολογικής Πολιτικής και Δημόσιας Περιουσίας του Υπουργείου Οικονομικών.</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Εισήγηση-Γνωμοδότηση Κεντρικού Συμβουλίου Διοίκησης που είναι ένα ειδικό διυπουργικό συλλογικό όργανο της Διοίκησης με συντονιστικές και γνωμοδοτικές αρμοδιότητες. Πρόεδρος είναι ο Γενικός Γραμματέας Δημόσιας Περιουσίας του Υπουργείου Οικονομικών και μέλη οι Γενικοί Γραμματείς των αρμόδιων υπουργείων για θέματα περιβάλλοντος και πολεοδομίας, βιομηχανίας, λιμένων και λιμενικής πολιτικής, τουρισμού και πολιτισμού, υποδομών, μεταφορών, δικτύων και δημοσίων έργων.</a:t>
            </a:r>
          </a:p>
          <a:p>
            <a:pPr algn="just">
              <a:buFont typeface="Wingdings" panose="05000000000000000000" pitchFamily="2" charset="2"/>
              <a:buChar char="Ø"/>
            </a:pP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Έκδοση Π.Δ/τος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 πρόταση των Υπουργών Οικονομικών και Περιβάλλοντος και Ενέργειας) για την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έγκριση του ΕΣΧΑΔΑ και της ΣΠΕ</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Το ΕΣΧΑΔΑ είναι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πράξη μικτού περιεχομένου</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δηλαδή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ατομική γενικής εφαρμογής</a:t>
            </a:r>
            <a:r>
              <a:rPr lang="el-GR" sz="16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κατά το μέρος που χαράσσει τα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όρια του σχεδίου και των ζωνών</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εντός αυτού και </a:t>
            </a:r>
            <a:r>
              <a:rPr lang="el-GR" sz="1600" b="1" u="sng" dirty="0">
                <a:solidFill>
                  <a:schemeClr val="bg2"/>
                </a:solidFill>
                <a:latin typeface="Calibri" panose="020F0502020204030204" pitchFamily="34" charset="0"/>
                <a:ea typeface="Calibri" panose="020F0502020204030204" pitchFamily="34" charset="0"/>
                <a:cs typeface="Calibri" panose="020F0502020204030204" pitchFamily="34" charset="0"/>
              </a:rPr>
              <a:t>κανονιστική</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κατά το μέρος που καθορίζει τις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χρήσεις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επί του ακινήτου και θέτει </a:t>
            </a:r>
            <a:r>
              <a:rPr lang="el-GR" sz="1600" u="sng" dirty="0">
                <a:solidFill>
                  <a:schemeClr val="bg2"/>
                </a:solidFill>
                <a:latin typeface="Calibri" panose="020F0502020204030204" pitchFamily="34" charset="0"/>
                <a:ea typeface="Calibri" panose="020F0502020204030204" pitchFamily="34" charset="0"/>
                <a:cs typeface="Calibri" panose="020F0502020204030204" pitchFamily="34" charset="0"/>
              </a:rPr>
              <a:t>όρους και περιορισμούς δόμησης </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ΣτΕΟλ</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3874/2014 </a:t>
            </a:r>
            <a:r>
              <a:rPr lang="el-GR"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σκ</a:t>
            </a: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 5).</a:t>
            </a:r>
          </a:p>
          <a:p>
            <a:pPr algn="just">
              <a:buFont typeface="Wingdings" panose="05000000000000000000" pitchFamily="2" charset="2"/>
              <a:buChar char="Ø"/>
            </a:pPr>
            <a:r>
              <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rPr>
              <a:t>Με το Π.Δ. έγκρισης του ΕΣΧΑΔΑ μπορούν να τροποποιούνται προγενέστερες ρυθμίσεις εγκεκριμένων ΕΠΣ, ΤΠΣ, ΓΠΣ, ΣΧΟΟΑΠ, ΖΟΕ και άλλων σχεδίων χρήσεων γης, εφόσον η τροποποίηση είναι αναγκαία γ</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ια</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λόγους</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ολοκληρωμένη</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α</a:t>
            </a:r>
            <a:r>
              <a:rPr lang="en-US" altLang="en-US"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νά</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πτυξη</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και απ</a:t>
            </a:r>
            <a:r>
              <a:rPr lang="en-US" altLang="en-US"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οτελεσμ</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ατική</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α</a:t>
            </a:r>
            <a:r>
              <a:rPr lang="en-US" altLang="en-US"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ξιο</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ποίηση</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ς</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ιδίως</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σ</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ε </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π</a:t>
            </a:r>
            <a:r>
              <a:rPr lang="en-US" altLang="en-US"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ερι</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πτώσεις που οι υφιστάμενες ρυθμίσεις</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α</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σα</a:t>
            </a:r>
            <a:r>
              <a:rPr lang="en-US" altLang="en-US" sz="1600" dirty="0" err="1">
                <a:solidFill>
                  <a:schemeClr val="bg2"/>
                </a:solidFill>
                <a:latin typeface="Calibri" panose="020F0502020204030204" pitchFamily="34" charset="0"/>
                <a:ea typeface="Calibri" panose="020F0502020204030204" pitchFamily="34" charset="0"/>
                <a:cs typeface="Calibri" panose="020F0502020204030204" pitchFamily="34" charset="0"/>
              </a:rPr>
              <a:t>φείς</a:t>
            </a:r>
            <a:r>
              <a:rPr lang="en-US"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 ή </a:t>
            </a: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ανεπίκαιρες. </a:t>
            </a:r>
          </a:p>
          <a:p>
            <a:pPr algn="just">
              <a:buFont typeface="Wingdings" panose="05000000000000000000" pitchFamily="2" charset="2"/>
              <a:buChar char="Ø"/>
            </a:pPr>
            <a:r>
              <a:rPr lang="el-GR" altLang="en-US" sz="1600" dirty="0">
                <a:solidFill>
                  <a:schemeClr val="bg2"/>
                </a:solidFill>
                <a:latin typeface="Calibri" panose="020F0502020204030204" pitchFamily="34" charset="0"/>
                <a:ea typeface="Calibri" panose="020F0502020204030204" pitchFamily="34" charset="0"/>
                <a:cs typeface="Calibri" panose="020F0502020204030204" pitchFamily="34" charset="0"/>
              </a:rPr>
              <a:t>Ως ανεπίκαιρα νοούνται ιδίως πολεοδομικά σχέδια που δεν έχουν υπαχθεί σε διαδικασία αξιολόγησης ή/και τροποποίησης ή αναθεώρησης μετά την πάροδο 5 και πλέον ετών από την έγκριση ή την τελευταία αναθεώρηση ή τροποποίησή τους.</a:t>
            </a:r>
            <a:endParaRPr lang="el-GR" sz="16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endParaRPr lang="en-US" sz="16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242568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24901474-61A2-69BB-65B1-50631AC987CE}"/>
              </a:ext>
            </a:extLst>
          </p:cNvPr>
          <p:cNvSpPr>
            <a:spLocks noChangeArrowheads="1"/>
          </p:cNvSpPr>
          <p:nvPr/>
        </p:nvSpPr>
        <p:spPr bwMode="auto">
          <a:xfrm>
            <a:off x="-4602575" y="-457200"/>
            <a:ext cx="19361404"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sp>
        <p:nvSpPr>
          <p:cNvPr id="3" name="Θέση περιεχομένου 2">
            <a:extLst>
              <a:ext uri="{FF2B5EF4-FFF2-40B4-BE49-F238E27FC236}">
                <a16:creationId xmlns:a16="http://schemas.microsoft.com/office/drawing/2014/main" id="{9AAB9006-F2A0-2BE2-A628-AEE70C672294}"/>
              </a:ext>
            </a:extLst>
          </p:cNvPr>
          <p:cNvSpPr>
            <a:spLocks noGrp="1"/>
          </p:cNvSpPr>
          <p:nvPr>
            <p:ph idx="1"/>
          </p:nvPr>
        </p:nvSpPr>
        <p:spPr>
          <a:xfrm>
            <a:off x="1141412" y="1007706"/>
            <a:ext cx="9905999" cy="4783495"/>
          </a:xfrm>
        </p:spPr>
        <p:txBody>
          <a:bodyPr>
            <a:noAutofit/>
          </a:bodyPr>
          <a:lstStyle/>
          <a:p>
            <a:pPr marL="0" indent="0" algn="just">
              <a:buNone/>
            </a:pPr>
            <a:r>
              <a:rPr lang="el-GR" sz="1400" b="1" dirty="0">
                <a:solidFill>
                  <a:schemeClr val="bg2"/>
                </a:solidFill>
              </a:rPr>
              <a:t>Β’ στάδιο: Ολοκληρώνεται είτε με την έγκριση πολεοδομικής μελέτης είτε με την έγκριση </a:t>
            </a:r>
            <a:r>
              <a:rPr lang="el-GR" sz="1400" b="1" dirty="0" err="1">
                <a:solidFill>
                  <a:schemeClr val="bg2"/>
                </a:solidFill>
              </a:rPr>
              <a:t>χωροθέτησης</a:t>
            </a:r>
            <a:r>
              <a:rPr lang="el-GR" sz="1400" b="1" dirty="0">
                <a:solidFill>
                  <a:schemeClr val="bg2"/>
                </a:solidFill>
              </a:rPr>
              <a:t> του επενδυτικού σχεδίου:</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έγκριση πολεοδομικής μελέτης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προβλέπεται για τις κατηγορίες χρήσεις Παραθεριστικό-Τουριστικό χωριό και Επιχειρηματικό Πάρκο. Υποβάλλεται από τον κύριο του ακινήτου ή δικαιούχο του εμπράγματου δικαιώματος προς τη Γ</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ενική</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Γρ</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αμματεία Φορολογικής Πολιτικής και Δημόσιας Περιουσίας του Υπ</a:t>
            </a:r>
            <a:r>
              <a:rPr lang="el-GR"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ουργείου</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Οικονομικών </a:t>
            </a:r>
            <a:r>
              <a:rPr lang="en-US"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a:t>
            </a:r>
            <a:r>
              <a:rPr lang="en-US" altLang="en-US" sz="14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ολεοδομική</a:t>
            </a:r>
            <a:r>
              <a:rPr lang="en-US"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altLang="en-US" sz="1400" u="sng" dirty="0" err="1">
                <a:solidFill>
                  <a:schemeClr val="bg2"/>
                </a:solidFill>
                <a:latin typeface="Calibri" panose="020F0502020204030204" pitchFamily="34" charset="0"/>
                <a:ea typeface="Calibri" panose="020F0502020204030204" pitchFamily="34" charset="0"/>
                <a:cs typeface="Calibri" panose="020F0502020204030204" pitchFamily="34" charset="0"/>
              </a:rPr>
              <a:t>μελέτη</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π</a:t>
            </a:r>
            <a:r>
              <a:rPr lang="en-US"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εριλ</a:t>
            </a:r>
            <a:r>
              <a:rPr lang="en-US"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αμβάνει </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πολεοδομικό σχέδιο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συντάσσεται με </a:t>
            </a:r>
            <a:r>
              <a:rPr lang="el-GR" altLang="en-US"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οριζοντιογραφικό</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υψομετρικό τοπογραφικό διάγραμμα, </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πολεοδομικό κανονισμό</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έκθεση προτεινόμενων ρυθμίσεων και </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ειδικό κανονισμό κοινοχρήστων και κοινωφελών εγκαταστάσεων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ανέρχονται τουλάχιστον στο </a:t>
            </a:r>
            <a:r>
              <a:rPr lang="el-GR" alt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50%</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της προς πολεοδόμησης έκτασης.</a:t>
            </a:r>
          </a:p>
          <a:p>
            <a:pPr algn="just">
              <a:buFont typeface="Wingdings" panose="05000000000000000000" pitchFamily="2" charset="2"/>
              <a:buChar char="Ø"/>
            </a:pP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alt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έγκριση της πολεοδομικής μελέτης γίνεται με ΚΥΑ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των Υπουργών Περιβάλλοντος και Ενέργειας και Οικονομικών (καθώς και Τουρισμού για τα Παραθεριστικά-Τουριστικά Χωριά και Ανάπτυξης και Επενδύσεων για Επιχειρηματικά Πάρκα), ύστερα από εισήγηση του Κεντρικού Συμβουλίου Διοίκησης. </a:t>
            </a:r>
          </a:p>
          <a:p>
            <a:pPr algn="just">
              <a:buFont typeface="Wingdings" panose="05000000000000000000" pitchFamily="2" charset="2"/>
              <a:buChar char="Ø"/>
            </a:pP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Με την ίδια πράξη μπορούν να εγκρίνονται και </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περιβαλλοντικοί όροι έργων και δραστηριοτήτων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στην υπό πολεοδόμηση περιοχή, συμπεριλαμβανομένων των </a:t>
            </a:r>
            <a:r>
              <a:rPr lang="el-GR" altLang="en-US"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κοινόχρηστων έργων υποδομής, ύστερα από ενιαία Μελέτη Περιβαλλοντικών Επιπτώσεων (ΜΠΕ)</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altLang="en-US" sz="1400" b="1" dirty="0">
                <a:solidFill>
                  <a:schemeClr val="bg2"/>
                </a:solidFill>
                <a:latin typeface="Calibri" panose="020F0502020204030204" pitchFamily="34" charset="0"/>
                <a:ea typeface="Calibri" panose="020F0502020204030204" pitchFamily="34" charset="0"/>
                <a:cs typeface="Calibri" panose="020F0502020204030204" pitchFamily="34" charset="0"/>
              </a:rPr>
              <a:t>Η έγκριση της πολεοδομικής μελέτης επέχει θέση πράξης εφαρμογής </a:t>
            </a:r>
            <a:r>
              <a:rPr lang="el-GR" alt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μεταγράφεται ή καταχωρίζεται στα Βιβλία Μεταγραφών του Υποθηκοφυλακείου ή Κτηματολογικού Γραφείου αντίστοιχα.</a:t>
            </a:r>
          </a:p>
          <a:p>
            <a:pPr algn="just">
              <a:buFont typeface="Wingdings" panose="05000000000000000000" pitchFamily="2" charset="2"/>
              <a:buChar char="Ø"/>
            </a:pPr>
            <a:endPar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altLang="en-US" sz="140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1"/>
              </a:solidFill>
            </a:endParaRPr>
          </a:p>
        </p:txBody>
      </p:sp>
      <p:sp>
        <p:nvSpPr>
          <p:cNvPr id="6" name="Τίτλος 1">
            <a:extLst>
              <a:ext uri="{FF2B5EF4-FFF2-40B4-BE49-F238E27FC236}">
                <a16:creationId xmlns:a16="http://schemas.microsoft.com/office/drawing/2014/main" id="{DD5FC8FA-A153-F7DB-567C-72326F490A21}"/>
              </a:ext>
            </a:extLst>
          </p:cNvPr>
          <p:cNvSpPr>
            <a:spLocks noGrp="1"/>
          </p:cNvSpPr>
          <p:nvPr>
            <p:ph type="title"/>
          </p:nvPr>
        </p:nvSpPr>
        <p:spPr>
          <a:xfrm>
            <a:off x="1143001" y="130629"/>
            <a:ext cx="9905998" cy="877077"/>
          </a:xfrm>
        </p:spPr>
        <p:txBody>
          <a:bodyPr/>
          <a:lstStyle/>
          <a:p>
            <a:pPr algn="ctr"/>
            <a:r>
              <a:rPr lang="el-GR"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rPr>
              <a:t>Β’ ΣΤΑΔΙΟ: Η έγκριση πολεοδομικής μελέτης</a:t>
            </a:r>
            <a:endParaRPr lang="en-US" sz="2000" b="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6144742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2440</TotalTime>
  <Words>4753</Words>
  <Application>Microsoft Office PowerPoint</Application>
  <PresentationFormat>Ευρεία οθόνη</PresentationFormat>
  <Paragraphs>204</Paragraphs>
  <Slides>20</Slides>
  <Notes>0</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20</vt:i4>
      </vt:variant>
    </vt:vector>
  </HeadingPairs>
  <TitlesOfParts>
    <vt:vector size="27" baseType="lpstr">
      <vt:lpstr>Arial</vt:lpstr>
      <vt:lpstr>Calibri</vt:lpstr>
      <vt:lpstr>Century Gothic</vt:lpstr>
      <vt:lpstr>Tw Cen MT</vt:lpstr>
      <vt:lpstr>Wingdings</vt:lpstr>
      <vt:lpstr>Wingdings 3</vt:lpstr>
      <vt:lpstr>Κύκλωμα</vt:lpstr>
      <vt:lpstr>ΔΙΚΑΙΟ ΠΟΛΕΟΔΟΜΙΑΣ ΧΩΡΟΤΑΞΙΑΣ &amp; ΠΕΡΙΒΑΛΛΟΝΤΟΣ Ι </vt:lpstr>
      <vt:lpstr>Ι. Ποιοι εΙναι οι οργανωμενοι υποδοχεισ δραστηριοτητων  και για ποιον λογο ενταχθηκαν στο συστημα σχεδιασμου;</vt:lpstr>
      <vt:lpstr>ΙΙ. ΕΣΧΑΔΑ: Η πολεοδομική ωρίμανση των δημοσίων ακινήτων που προορίζονται προς αποκρατικοποίηση (άρθρα 10-17 ν. 3986/2011) </vt:lpstr>
      <vt:lpstr>Ο συνδυασμός του προγράμματος αποκρατικοποίησης  με τις διαδικασίες πολεοδομικής ωρίμανσης των δημοσίων ακινήτων </vt:lpstr>
      <vt:lpstr> Δημόσια ακίνητα που υπάγονται στη διαδικασία πολεοδομικής ωρίμανσης</vt:lpstr>
      <vt:lpstr>Πολεοδομική ωρίμανση σε δύο στάδια</vt:lpstr>
      <vt:lpstr>Σύστημα χρήσεων γης και όροι δόμησης</vt:lpstr>
      <vt:lpstr>Διαδικασία έγκρισης ΕΣΧΑΔΑ</vt:lpstr>
      <vt:lpstr>Β’ ΣΤΑΔΙΟ: Η έγκριση πολεοδομικής μελέτης</vt:lpstr>
      <vt:lpstr>Β’ ΣΤΑΔΙΟ: Η έγκριση πολεοδομικής μελέτης</vt:lpstr>
      <vt:lpstr>Β’ ΣΤΑΔΙΟ: Η έγκριση χωροθέτησης επενδυτικού σχεδίου</vt:lpstr>
      <vt:lpstr>ΙΙ. ΕΙΔΙΚΑ ΣΧΕΔΙΑ ΧΩΡΙΚΗΣ ΑΝΑΠΤΥΞΗΣ ΣΤΡΑΤΗΓΙΚΩΝ ΕΠΕΝΔΥΣΕΩΝ (ΕΣΧΑΣΕ)</vt:lpstr>
      <vt:lpstr>Παρουσίαση του PowerPoint</vt:lpstr>
      <vt:lpstr>ΓΕΝΙΚΑ ΧΑΡΑΚΤΗΡΙΣΤΙΚΑ ΤΩΝ ΕΣΧΑΣΕ</vt:lpstr>
      <vt:lpstr>ΙΙΙ. Οι Περιοχές Ολοκληρωμένης Τουριστικής Ανάπτυξης (ΠΟΤΑ)</vt:lpstr>
      <vt:lpstr>ΠΟΤΑ: Γενικά χαρακτηριστικά</vt:lpstr>
      <vt:lpstr>Εγκριτική διαδικασία και πράξη, χρήσεις γης εντός ΠΟΤΑ</vt:lpstr>
      <vt:lpstr>Όροι ανάπτυξης ΠΟΤΑ</vt:lpstr>
      <vt:lpstr>Ο Φορέας ίδρυσης και εκμετάλλευσης της ΠΟΤΑ</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κωνσταντινα σταματιου</cp:lastModifiedBy>
  <cp:revision>244</cp:revision>
  <dcterms:created xsi:type="dcterms:W3CDTF">2023-11-01T21:01:17Z</dcterms:created>
  <dcterms:modified xsi:type="dcterms:W3CDTF">2025-05-17T12:43:51Z</dcterms:modified>
</cp:coreProperties>
</file>