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3" r:id="rId1"/>
  </p:sldMasterIdLst>
  <p:notesMasterIdLst>
    <p:notesMasterId r:id="rId10"/>
  </p:notesMasterIdLst>
  <p:sldIdLst>
    <p:sldId id="256" r:id="rId2"/>
    <p:sldId id="257" r:id="rId3"/>
    <p:sldId id="258" r:id="rId4"/>
    <p:sldId id="262" r:id="rId5"/>
    <p:sldId id="267" r:id="rId6"/>
    <p:sldId id="264" r:id="rId7"/>
    <p:sldId id="266" r:id="rId8"/>
    <p:sldId id="265" r:id="rId9"/>
  </p:sldIdLst>
  <p:sldSz cx="9144000" cy="6858000" type="screen4x3"/>
  <p:notesSz cx="6889750" cy="967105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714" autoAdjust="0"/>
  </p:normalViewPr>
  <p:slideViewPr>
    <p:cSldViewPr>
      <p:cViewPr>
        <p:scale>
          <a:sx n="118" d="100"/>
          <a:sy n="118" d="100"/>
        </p:scale>
        <p:origin x="-1434" y="240"/>
      </p:cViewPr>
      <p:guideLst>
        <p:guide orient="horz" pos="2160"/>
        <p:guide pos="2880"/>
      </p:guideLst>
    </p:cSldViewPr>
  </p:slideViewPr>
  <p:outlineViewPr>
    <p:cViewPr>
      <p:scale>
        <a:sx n="33" d="100"/>
        <a:sy n="33" d="100"/>
      </p:scale>
      <p:origin x="0" y="399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85558" cy="483553"/>
          </a:xfrm>
          <a:prstGeom prst="rect">
            <a:avLst/>
          </a:prstGeom>
        </p:spPr>
        <p:txBody>
          <a:bodyPr vert="horz" lIns="91440" tIns="45720" rIns="91440" bIns="45720" rtlCol="0"/>
          <a:lstStyle>
            <a:lvl1pPr algn="l">
              <a:defRPr sz="1200"/>
            </a:lvl1pPr>
          </a:lstStyle>
          <a:p>
            <a:pPr>
              <a:defRPr/>
            </a:pPr>
            <a:endParaRPr lang="el-GR" dirty="0"/>
          </a:p>
        </p:txBody>
      </p:sp>
      <p:sp>
        <p:nvSpPr>
          <p:cNvPr id="3" name="2 - Θέση ημερομηνίας"/>
          <p:cNvSpPr>
            <a:spLocks noGrp="1"/>
          </p:cNvSpPr>
          <p:nvPr>
            <p:ph type="dt" idx="1"/>
          </p:nvPr>
        </p:nvSpPr>
        <p:spPr>
          <a:xfrm>
            <a:off x="3902597" y="0"/>
            <a:ext cx="2985558" cy="483553"/>
          </a:xfrm>
          <a:prstGeom prst="rect">
            <a:avLst/>
          </a:prstGeom>
        </p:spPr>
        <p:txBody>
          <a:bodyPr vert="horz" lIns="91440" tIns="45720" rIns="91440" bIns="45720" rtlCol="0"/>
          <a:lstStyle>
            <a:lvl1pPr algn="r">
              <a:defRPr sz="1200"/>
            </a:lvl1pPr>
          </a:lstStyle>
          <a:p>
            <a:pPr>
              <a:defRPr/>
            </a:pPr>
            <a:fld id="{2939CDF0-9D7A-4856-8F90-9074EE7A6FE6}" type="datetimeFigureOut">
              <a:rPr lang="el-GR"/>
              <a:pPr>
                <a:defRPr/>
              </a:pPr>
              <a:t>8/12/2020</a:t>
            </a:fld>
            <a:endParaRPr lang="el-GR" dirty="0"/>
          </a:p>
        </p:txBody>
      </p:sp>
      <p:sp>
        <p:nvSpPr>
          <p:cNvPr id="4" name="3 - Θέση εικόνας διαφάνειας"/>
          <p:cNvSpPr>
            <a:spLocks noGrp="1" noRot="1" noChangeAspect="1"/>
          </p:cNvSpPr>
          <p:nvPr>
            <p:ph type="sldImg" idx="2"/>
          </p:nvPr>
        </p:nvSpPr>
        <p:spPr>
          <a:xfrm>
            <a:off x="1027113" y="725488"/>
            <a:ext cx="4835525" cy="3627437"/>
          </a:xfrm>
          <a:prstGeom prst="rect">
            <a:avLst/>
          </a:prstGeom>
          <a:noFill/>
          <a:ln w="12700">
            <a:solidFill>
              <a:prstClr val="black"/>
            </a:solidFill>
          </a:ln>
        </p:spPr>
        <p:txBody>
          <a:bodyPr vert="horz" lIns="91440" tIns="45720" rIns="91440" bIns="45720" rtlCol="0" anchor="ctr"/>
          <a:lstStyle/>
          <a:p>
            <a:pPr lvl="0"/>
            <a:endParaRPr lang="el-GR" noProof="0" dirty="0"/>
          </a:p>
        </p:txBody>
      </p:sp>
      <p:sp>
        <p:nvSpPr>
          <p:cNvPr id="5" name="4 - Θέση σημειώσεων"/>
          <p:cNvSpPr>
            <a:spLocks noGrp="1"/>
          </p:cNvSpPr>
          <p:nvPr>
            <p:ph type="body" sz="quarter" idx="3"/>
          </p:nvPr>
        </p:nvSpPr>
        <p:spPr>
          <a:xfrm>
            <a:off x="688975" y="4593750"/>
            <a:ext cx="5511800" cy="4351972"/>
          </a:xfrm>
          <a:prstGeom prst="rect">
            <a:avLst/>
          </a:prstGeom>
        </p:spPr>
        <p:txBody>
          <a:bodyPr vert="horz" lIns="91440" tIns="45720" rIns="91440" bIns="45720" rtlCol="0">
            <a:normAutofit/>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5 - Θέση υποσέλιδου"/>
          <p:cNvSpPr>
            <a:spLocks noGrp="1"/>
          </p:cNvSpPr>
          <p:nvPr>
            <p:ph type="ftr" sz="quarter" idx="4"/>
          </p:nvPr>
        </p:nvSpPr>
        <p:spPr>
          <a:xfrm>
            <a:off x="0" y="9185820"/>
            <a:ext cx="2985558" cy="483553"/>
          </a:xfrm>
          <a:prstGeom prst="rect">
            <a:avLst/>
          </a:prstGeom>
        </p:spPr>
        <p:txBody>
          <a:bodyPr vert="horz" lIns="91440" tIns="45720" rIns="91440" bIns="45720" rtlCol="0" anchor="b"/>
          <a:lstStyle>
            <a:lvl1pPr algn="l">
              <a:defRPr sz="1200"/>
            </a:lvl1pPr>
          </a:lstStyle>
          <a:p>
            <a:pPr>
              <a:defRPr/>
            </a:pPr>
            <a:endParaRPr lang="el-GR" dirty="0"/>
          </a:p>
        </p:txBody>
      </p:sp>
      <p:sp>
        <p:nvSpPr>
          <p:cNvPr id="7" name="6 - Θέση αριθμού διαφάνειας"/>
          <p:cNvSpPr>
            <a:spLocks noGrp="1"/>
          </p:cNvSpPr>
          <p:nvPr>
            <p:ph type="sldNum" sz="quarter" idx="5"/>
          </p:nvPr>
        </p:nvSpPr>
        <p:spPr>
          <a:xfrm>
            <a:off x="3902597" y="9185820"/>
            <a:ext cx="2985558" cy="483553"/>
          </a:xfrm>
          <a:prstGeom prst="rect">
            <a:avLst/>
          </a:prstGeom>
        </p:spPr>
        <p:txBody>
          <a:bodyPr vert="horz" lIns="91440" tIns="45720" rIns="91440" bIns="45720" rtlCol="0" anchor="b"/>
          <a:lstStyle>
            <a:lvl1pPr algn="r">
              <a:defRPr sz="1200"/>
            </a:lvl1pPr>
          </a:lstStyle>
          <a:p>
            <a:pPr>
              <a:defRPr/>
            </a:pPr>
            <a:fld id="{B8A7065C-B925-472D-96CF-D9062434110C}" type="slidenum">
              <a:rPr lang="el-GR"/>
              <a:pPr>
                <a:defRPr/>
              </a:pPr>
              <a:t>‹#›</a:t>
            </a:fld>
            <a:endParaRPr lang="el-GR" dirty="0"/>
          </a:p>
        </p:txBody>
      </p:sp>
    </p:spTree>
    <p:extLst>
      <p:ext uri="{BB962C8B-B14F-4D97-AF65-F5344CB8AC3E}">
        <p14:creationId xmlns:p14="http://schemas.microsoft.com/office/powerpoint/2010/main" val="21105161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331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dirty="0" smtClean="0"/>
          </a:p>
        </p:txBody>
      </p:sp>
      <p:sp>
        <p:nvSpPr>
          <p:cNvPr id="13316"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6D3D533-AB99-48CD-A0AC-501FC523F8C2}" type="slidenum">
              <a:rPr lang="el-GR" altLang="el-GR" smtClean="0"/>
              <a:pPr/>
              <a:t>1</a:t>
            </a:fld>
            <a:endParaRPr lang="el-GR" altLang="el-GR" dirty="0" smtClean="0"/>
          </a:p>
        </p:txBody>
      </p:sp>
    </p:spTree>
    <p:extLst>
      <p:ext uri="{BB962C8B-B14F-4D97-AF65-F5344CB8AC3E}">
        <p14:creationId xmlns:p14="http://schemas.microsoft.com/office/powerpoint/2010/main" val="1487996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l-GR" smtClean="0"/>
              <a:t>Στυλ κύριου τίτλου</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pPr>
              <a:defRPr/>
            </a:pPr>
            <a:fld id="{42B9634C-D976-4E25-AC91-9D2BF72CD807}" type="datetimeFigureOut">
              <a:rPr lang="en-US" smtClean="0"/>
              <a:pPr>
                <a:defRPr/>
              </a:pPr>
              <a:t>12/8/2020</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pPr>
              <a:defRPr/>
            </a:pPr>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pPr>
              <a:defRPr/>
            </a:pPr>
            <a:fld id="{072FA1D5-1337-48AE-9DE2-145B340B022B}" type="slidenum">
              <a:rPr lang="en-US" smtClean="0"/>
              <a:pPr>
                <a:defRPr/>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pPr>
              <a:defRPr/>
            </a:pPr>
            <a:fld id="{42B9634C-D976-4E25-AC91-9D2BF72CD807}" type="datetimeFigureOut">
              <a:rPr lang="en-US" smtClean="0"/>
              <a:pPr>
                <a:defRPr/>
              </a:pPr>
              <a:t>12/8/2020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l-GR" smtClean="0"/>
              <a:t>Στυλ κύριου τίτλου</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pPr>
              <a:defRPr/>
            </a:pPr>
            <a:fld id="{42B9634C-D976-4E25-AC91-9D2BF72CD807}" type="datetimeFigureOut">
              <a:rPr lang="en-US" smtClean="0"/>
              <a:pPr>
                <a:defRPr/>
              </a:pPr>
              <a:t>12/8/2020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pPr>
              <a:defRPr/>
            </a:pPr>
            <a:fld id="{42B9634C-D976-4E25-AC91-9D2BF72CD807}" type="datetimeFigureOut">
              <a:rPr lang="en-US" smtClean="0"/>
              <a:pPr>
                <a:defRPr/>
              </a:pPr>
              <a:t>12/8/2020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l-GR" smtClean="0"/>
              <a:t>Στυλ κύριου τίτλου</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fld id="{42B9634C-D976-4E25-AC91-9D2BF72CD807}" type="datetimeFigureOut">
              <a:rPr lang="en-US" smtClean="0"/>
              <a:pPr>
                <a:defRPr/>
              </a:pPr>
              <a:t>12/8/2020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5" name="Date Placeholder 4"/>
          <p:cNvSpPr>
            <a:spLocks noGrp="1"/>
          </p:cNvSpPr>
          <p:nvPr>
            <p:ph type="dt" sz="half" idx="10"/>
          </p:nvPr>
        </p:nvSpPr>
        <p:spPr/>
        <p:txBody>
          <a:bodyPr/>
          <a:lstStyle/>
          <a:p>
            <a:pPr>
              <a:defRPr/>
            </a:pPr>
            <a:fld id="{42B9634C-D976-4E25-AC91-9D2BF72CD807}" type="datetimeFigureOut">
              <a:rPr lang="en-US" smtClean="0"/>
              <a:pPr>
                <a:defRPr/>
              </a:pPr>
              <a:t>12/8/2020</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pPr>
              <a:defRPr/>
            </a:pPr>
            <a:fld id="{42B9634C-D976-4E25-AC91-9D2BF72CD807}" type="datetimeFigureOut">
              <a:rPr lang="en-US" smtClean="0"/>
              <a:pPr>
                <a:defRPr/>
              </a:pPr>
              <a:t>12/8/2020</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Date Placeholder 2"/>
          <p:cNvSpPr>
            <a:spLocks noGrp="1"/>
          </p:cNvSpPr>
          <p:nvPr>
            <p:ph type="dt" sz="half" idx="10"/>
          </p:nvPr>
        </p:nvSpPr>
        <p:spPr/>
        <p:txBody>
          <a:bodyPr/>
          <a:lstStyle/>
          <a:p>
            <a:pPr>
              <a:defRPr/>
            </a:pPr>
            <a:fld id="{42B9634C-D976-4E25-AC91-9D2BF72CD807}" type="datetimeFigureOut">
              <a:rPr lang="en-US" smtClean="0"/>
              <a:pPr>
                <a:defRPr/>
              </a:pPr>
              <a:t>12/8/2020</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42B9634C-D976-4E25-AC91-9D2BF72CD807}" type="datetimeFigureOut">
              <a:rPr lang="en-US" smtClean="0"/>
              <a:pPr>
                <a:defRPr/>
              </a:pPr>
              <a:t>12/8/2020</a:t>
            </a:fld>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pPr>
              <a:defRPr/>
            </a:pPr>
            <a:fld id="{42B9634C-D976-4E25-AC91-9D2BF72CD807}" type="datetimeFigureOut">
              <a:rPr lang="en-US" smtClean="0"/>
              <a:pPr>
                <a:defRPr/>
              </a:pPr>
              <a:t>12/8/2020</a:t>
            </a:fld>
            <a:endParaRPr lang="en-US" dirty="0"/>
          </a:p>
        </p:txBody>
      </p:sp>
      <p:sp>
        <p:nvSpPr>
          <p:cNvPr id="7" name="Slide Number Placeholder 6"/>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l-GR" smtClean="0"/>
              <a:t>Στυλ κύριου τίτλου</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l-GR" smtClean="0"/>
              <a:t>Στυλ κύριου τίτλου</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fld id="{42B9634C-D976-4E25-AC91-9D2BF72CD807}" type="datetimeFigureOut">
              <a:rPr lang="en-US" smtClean="0"/>
              <a:pPr>
                <a:defRPr/>
              </a:pPr>
              <a:t>12/8/2020</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pPr>
              <a:defRPr/>
            </a:pPr>
            <a:fld id="{42B9634C-D976-4E25-AC91-9D2BF72CD807}" type="datetimeFigureOut">
              <a:rPr lang="en-US" smtClean="0"/>
              <a:pPr>
                <a:defRPr/>
              </a:pPr>
              <a:t>12/8/2020</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pPr>
              <a:defRPr/>
            </a:pPr>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pPr>
              <a:defRPr/>
            </a:pPr>
            <a:fld id="{072FA1D5-1337-48AE-9DE2-145B340B022B}"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94"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762000"/>
            <a:ext cx="3886200" cy="29718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algn="ctr" eaLnBrk="1" fontAlgn="auto" hangingPunct="1">
              <a:spcAft>
                <a:spcPts val="0"/>
              </a:spcAft>
              <a:defRPr/>
            </a:pPr>
            <a:r>
              <a:rPr lang="el-GR" sz="2800" b="1" dirty="0" smtClean="0">
                <a:solidFill>
                  <a:srgbClr val="00B0F0"/>
                </a:solidFill>
                <a:latin typeface="Times New Roman" panose="02020603050405020304" pitchFamily="18" charset="0"/>
                <a:cs typeface="Times New Roman" panose="02020603050405020304" pitchFamily="18" charset="0"/>
              </a:rPr>
              <a:t>ΔΙΚΑΙΟ ΠΡΟΣΤΑΣΙΑΣ </a:t>
            </a:r>
            <a:br>
              <a:rPr lang="el-GR" sz="2800" b="1" dirty="0" smtClean="0">
                <a:solidFill>
                  <a:srgbClr val="00B0F0"/>
                </a:solidFill>
                <a:latin typeface="Times New Roman" panose="02020603050405020304" pitchFamily="18" charset="0"/>
                <a:cs typeface="Times New Roman" panose="02020603050405020304" pitchFamily="18" charset="0"/>
              </a:rPr>
            </a:br>
            <a:r>
              <a:rPr lang="el-GR" sz="2800" b="1" dirty="0" smtClean="0">
                <a:solidFill>
                  <a:srgbClr val="00B0F0"/>
                </a:solidFill>
                <a:latin typeface="Times New Roman" panose="02020603050405020304" pitchFamily="18" charset="0"/>
                <a:cs typeface="Times New Roman" panose="02020603050405020304" pitchFamily="18" charset="0"/>
              </a:rPr>
              <a:t>ΚΑΙ ΔΙΑΧΕΙΡΙΣΗΣ</a:t>
            </a:r>
            <a:br>
              <a:rPr lang="el-GR" sz="2800" b="1" dirty="0" smtClean="0">
                <a:solidFill>
                  <a:srgbClr val="00B0F0"/>
                </a:solidFill>
                <a:latin typeface="Times New Roman" panose="02020603050405020304" pitchFamily="18" charset="0"/>
                <a:cs typeface="Times New Roman" panose="02020603050405020304" pitchFamily="18" charset="0"/>
              </a:rPr>
            </a:br>
            <a:r>
              <a:rPr lang="el-GR" sz="2800" b="1" dirty="0" smtClean="0">
                <a:solidFill>
                  <a:srgbClr val="00B0F0"/>
                </a:solidFill>
                <a:latin typeface="Times New Roman" panose="02020603050405020304" pitchFamily="18" charset="0"/>
                <a:cs typeface="Times New Roman" panose="02020603050405020304" pitchFamily="18" charset="0"/>
              </a:rPr>
              <a:t> ΤΩΝ ΥΔΑΤΏΝ</a:t>
            </a:r>
            <a:endParaRPr lang="en-US" sz="2800" b="1" dirty="0">
              <a:solidFill>
                <a:srgbClr val="00B0F0"/>
              </a:solidFill>
              <a:latin typeface="Times New Roman" panose="02020603050405020304" pitchFamily="18" charset="0"/>
              <a:cs typeface="Times New Roman" panose="02020603050405020304" pitchFamily="18" charset="0"/>
            </a:endParaRPr>
          </a:p>
        </p:txBody>
      </p:sp>
      <p:sp>
        <p:nvSpPr>
          <p:cNvPr id="5123" name="Subtitle 2"/>
          <p:cNvSpPr>
            <a:spLocks noGrp="1"/>
          </p:cNvSpPr>
          <p:nvPr>
            <p:ph type="subTitle" idx="1"/>
          </p:nvPr>
        </p:nvSpPr>
        <p:spPr>
          <a:xfrm>
            <a:off x="2590800" y="4114800"/>
            <a:ext cx="7854950" cy="1752600"/>
          </a:xfrm>
        </p:spPr>
        <p:txBody>
          <a:bodyPr/>
          <a:lstStyle/>
          <a:p>
            <a:pPr marR="0" algn="ctr" eaLnBrk="1" hangingPunct="1"/>
            <a:r>
              <a:rPr lang="el-GR" altLang="el-GR" b="1" dirty="0" smtClean="0">
                <a:latin typeface="Arial" pitchFamily="34" charset="0"/>
                <a:cs typeface="Arial" pitchFamily="34" charset="0"/>
              </a:rPr>
              <a:t>Μάριος Χαϊνταρλής</a:t>
            </a:r>
          </a:p>
          <a:p>
            <a:pPr marR="0" algn="ctr" eaLnBrk="1" hangingPunct="1"/>
            <a:r>
              <a:rPr lang="el-GR" altLang="el-GR" b="1" dirty="0" smtClean="0">
                <a:latin typeface="Arial" pitchFamily="34" charset="0"/>
                <a:cs typeface="Arial" pitchFamily="34" charset="0"/>
              </a:rPr>
              <a:t>Επίκουρος Καθηγητής </a:t>
            </a:r>
          </a:p>
          <a:p>
            <a:pPr marR="0" algn="ctr" eaLnBrk="1" hangingPunct="1"/>
            <a:r>
              <a:rPr lang="el-GR" altLang="el-GR" b="1" dirty="0" smtClean="0">
                <a:latin typeface="Arial" pitchFamily="34" charset="0"/>
                <a:cs typeface="Arial" pitchFamily="34" charset="0"/>
              </a:rPr>
              <a:t>Πανεπιστημίου Θεσσαλίας</a:t>
            </a:r>
            <a:endParaRPr lang="en-US" altLang="el-GR"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528680" y="677034"/>
            <a:ext cx="8153400" cy="1676400"/>
          </a:xfrm>
        </p:spPr>
        <p:txBody>
          <a:bodyPr>
            <a:normAutofit fontScale="90000"/>
          </a:bodyPr>
          <a:lstStyle/>
          <a:p>
            <a:pPr algn="ctr" eaLnBrk="1" hangingPunct="1"/>
            <a:r>
              <a:rPr lang="el-GR" altLang="el-GR" sz="2800" dirty="0" smtClean="0">
                <a:latin typeface="Arial" panose="020B0604020202020204" pitchFamily="34" charset="0"/>
                <a:cs typeface="Arial" panose="020B0604020202020204" pitchFamily="34" charset="0"/>
              </a:rPr>
              <a:t>Α. ΣΥΝΤΟΜΗ ΙΣΤΟΡΙΚΗ ΑΝΑΔΡΟΜΗ</a:t>
            </a:r>
            <a:br>
              <a:rPr lang="el-GR" altLang="el-GR" sz="2800" dirty="0" smtClean="0">
                <a:latin typeface="Arial" panose="020B0604020202020204" pitchFamily="34" charset="0"/>
                <a:cs typeface="Arial" panose="020B0604020202020204" pitchFamily="34" charset="0"/>
              </a:rPr>
            </a:br>
            <a:r>
              <a:rPr lang="el-GR" altLang="el-GR" sz="2800" dirty="0" smtClean="0">
                <a:latin typeface="Arial" panose="020B0604020202020204" pitchFamily="34" charset="0"/>
                <a:cs typeface="Arial" panose="020B0604020202020204" pitchFamily="34" charset="0"/>
              </a:rPr>
              <a:t>(Η περίοδος πριν από την Οδηγία 2000/60 και τον ν. 3199/2003)</a:t>
            </a:r>
            <a:br>
              <a:rPr lang="el-GR" altLang="el-GR" sz="2800" dirty="0" smtClean="0">
                <a:latin typeface="Arial" panose="020B0604020202020204" pitchFamily="34" charset="0"/>
                <a:cs typeface="Arial" panose="020B0604020202020204" pitchFamily="34" charset="0"/>
              </a:rPr>
            </a:br>
            <a:endParaRPr lang="en-US" altLang="el-GR" sz="2800" dirty="0" smtClean="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04800" y="1981200"/>
            <a:ext cx="8229600" cy="4038600"/>
          </a:xfrm>
        </p:spPr>
        <p:txBody>
          <a:bodyPr>
            <a:normAutofit/>
          </a:bodyPr>
          <a:lstStyle/>
          <a:p>
            <a:pPr marL="0" indent="0" eaLnBrk="1" fontAlgn="auto" hangingPunct="1">
              <a:spcAft>
                <a:spcPts val="0"/>
              </a:spcAft>
              <a:buClr>
                <a:schemeClr val="accent3"/>
              </a:buClr>
              <a:buNone/>
              <a:defRPr/>
            </a:pPr>
            <a:r>
              <a:rPr lang="el-GR" sz="1500" dirty="0" smtClean="0">
                <a:cs typeface="Arial" panose="020B0604020202020204" pitchFamily="34" charset="0"/>
              </a:rPr>
              <a:t>    </a:t>
            </a:r>
          </a:p>
          <a:p>
            <a:pPr marL="0" indent="0" algn="just" eaLnBrk="1" fontAlgn="auto" hangingPunct="1">
              <a:spcAft>
                <a:spcPts val="0"/>
              </a:spcAft>
              <a:buClr>
                <a:schemeClr val="accent3"/>
              </a:buClr>
              <a:buNone/>
              <a:defRPr/>
            </a:pPr>
            <a:r>
              <a:rPr lang="el-GR" sz="2400" dirty="0" smtClean="0">
                <a:cs typeface="Arial" panose="020B0604020202020204" pitchFamily="34" charset="0"/>
              </a:rPr>
              <a:t>  </a:t>
            </a:r>
            <a:r>
              <a:rPr lang="el-GR" sz="1800" b="1" dirty="0" smtClean="0">
                <a:latin typeface="Times New Roman" panose="02020603050405020304" pitchFamily="18" charset="0"/>
                <a:cs typeface="Times New Roman" panose="02020603050405020304" pitchFamily="18" charset="0"/>
              </a:rPr>
              <a:t>1. </a:t>
            </a:r>
            <a:r>
              <a:rPr lang="el-GR" sz="1800" dirty="0" smtClean="0">
                <a:latin typeface="Times New Roman" panose="02020603050405020304" pitchFamily="18" charset="0"/>
                <a:cs typeface="Times New Roman" panose="02020603050405020304" pitchFamily="18" charset="0"/>
              </a:rPr>
              <a:t>Η νομοθεσία για τα νερά ως απαρχή του δικαίου του περιβάλλοντος (ακόμη και </a:t>
            </a:r>
          </a:p>
          <a:p>
            <a:pPr marL="0" indent="0" algn="just" eaLnBrk="1" fontAlgn="auto" hangingPunct="1">
              <a:spcAft>
                <a:spcPts val="0"/>
              </a:spcAft>
              <a:buClr>
                <a:schemeClr val="accent3"/>
              </a:buClr>
              <a:buNone/>
              <a:defRPr/>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πριν από τη νομοθεσία για την Περιβαλλοντική Εκτίμηση, ύπαρξη νομοθεσίας για </a:t>
            </a:r>
          </a:p>
          <a:p>
            <a:pPr marL="0" indent="0" algn="just" eaLnBrk="1" fontAlgn="auto" hangingPunct="1">
              <a:spcAft>
                <a:spcPts val="0"/>
              </a:spcAft>
              <a:buClr>
                <a:schemeClr val="accent3"/>
              </a:buClr>
              <a:buNone/>
              <a:defRPr/>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τα νερά) </a:t>
            </a:r>
          </a:p>
          <a:p>
            <a:pPr marL="0" indent="0" algn="just" eaLnBrk="1" fontAlgn="auto" hangingPunct="1">
              <a:spcAft>
                <a:spcPts val="0"/>
              </a:spcAft>
              <a:buClr>
                <a:schemeClr val="accent3"/>
              </a:buClr>
              <a:buNone/>
              <a:defRPr/>
            </a:pPr>
            <a:endParaRPr lang="el-GR" sz="1800" dirty="0">
              <a:cs typeface="Arial" panose="020B0604020202020204" pitchFamily="34" charset="0"/>
            </a:endParaRPr>
          </a:p>
          <a:p>
            <a:pPr marL="0" indent="0" algn="just" eaLnBrk="1" fontAlgn="auto" hangingPunct="1">
              <a:spcAft>
                <a:spcPts val="0"/>
              </a:spcAft>
              <a:buClr>
                <a:schemeClr val="accent3"/>
              </a:buClr>
              <a:buNone/>
              <a:defRPr/>
            </a:pP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2. </a:t>
            </a:r>
            <a:r>
              <a:rPr lang="el-GR" sz="1800" dirty="0" smtClean="0">
                <a:latin typeface="Times New Roman" panose="02020603050405020304" pitchFamily="18" charset="0"/>
                <a:cs typeface="Times New Roman" panose="02020603050405020304" pitchFamily="18" charset="0"/>
              </a:rPr>
              <a:t>Οι βασικοί άξονες του Ν. 1739/1987 «Διαχείριση των υδατικών πόρων και άλλες </a:t>
            </a:r>
          </a:p>
          <a:p>
            <a:pPr marL="0" indent="0" algn="just" eaLnBrk="1" fontAlgn="auto" hangingPunct="1">
              <a:spcAft>
                <a:spcPts val="0"/>
              </a:spcAft>
              <a:buClr>
                <a:schemeClr val="accent3"/>
              </a:buClr>
              <a:buNone/>
              <a:defRPr/>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διατάξεις» (Α' 201/1987)</a:t>
            </a:r>
          </a:p>
          <a:p>
            <a:pPr marL="0" indent="0" algn="just" eaLnBrk="1" fontAlgn="auto" hangingPunct="1">
              <a:spcAft>
                <a:spcPts val="0"/>
              </a:spcAft>
              <a:buClr>
                <a:schemeClr val="accent3"/>
              </a:buClr>
              <a:buNone/>
              <a:defRPr/>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α) </a:t>
            </a:r>
            <a:r>
              <a:rPr lang="el-GR" sz="1800" dirty="0" smtClean="0">
                <a:latin typeface="Times New Roman" panose="02020603050405020304" pitchFamily="18" charset="0"/>
                <a:cs typeface="Times New Roman" panose="02020603050405020304" pitchFamily="18" charset="0"/>
              </a:rPr>
              <a:t>Η αρμοδιότητα του Υπουργείου Ανάπτυξης (νερό: «φυσικός πόρος»</a:t>
            </a:r>
            <a:r>
              <a:rPr lang="en-US" sz="1800" dirty="0" smtClean="0">
                <a:latin typeface="Times New Roman" panose="02020603050405020304" pitchFamily="18" charset="0"/>
                <a:cs typeface="Times New Roman" panose="02020603050405020304" pitchFamily="18" charset="0"/>
              </a:rPr>
              <a:t>)</a:t>
            </a:r>
            <a:r>
              <a:rPr lang="el-GR" sz="1800" dirty="0" smtClean="0">
                <a:latin typeface="Times New Roman" panose="02020603050405020304" pitchFamily="18" charset="0"/>
                <a:cs typeface="Times New Roman" panose="02020603050405020304" pitchFamily="18" charset="0"/>
              </a:rPr>
              <a:t> </a:t>
            </a:r>
          </a:p>
          <a:p>
            <a:pPr marL="0" indent="0" algn="just" eaLnBrk="1" fontAlgn="auto" hangingPunct="1">
              <a:spcAft>
                <a:spcPts val="0"/>
              </a:spcAft>
              <a:buClr>
                <a:schemeClr val="accent3"/>
              </a:buClr>
              <a:buNone/>
              <a:defRPr/>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β) </a:t>
            </a:r>
            <a:r>
              <a:rPr lang="el-GR" sz="1800" dirty="0" smtClean="0">
                <a:latin typeface="Times New Roman" panose="02020603050405020304" pitchFamily="18" charset="0"/>
                <a:cs typeface="Times New Roman" panose="02020603050405020304" pitchFamily="18" charset="0"/>
              </a:rPr>
              <a:t>Η διοικητική οργάνωση της διαχείρισης των νερών</a:t>
            </a:r>
          </a:p>
          <a:p>
            <a:pPr marL="0" indent="0" algn="just" eaLnBrk="1" fontAlgn="auto" hangingPunct="1">
              <a:spcAft>
                <a:spcPts val="0"/>
              </a:spcAft>
              <a:buClr>
                <a:schemeClr val="accent3"/>
              </a:buClr>
              <a:buNone/>
              <a:defRPr/>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ι</a:t>
            </a:r>
            <a:r>
              <a:rPr lang="el-GR" sz="1800" dirty="0" smtClean="0">
                <a:latin typeface="Times New Roman" panose="02020603050405020304" pitchFamily="18" charset="0"/>
                <a:cs typeface="Times New Roman" panose="02020603050405020304" pitchFamily="18" charset="0"/>
              </a:rPr>
              <a:t>) Αναγνώριση 14 υδατικών διαμερισμάτων</a:t>
            </a:r>
          </a:p>
          <a:p>
            <a:pPr marL="0" indent="0" algn="just" eaLnBrk="1" fontAlgn="auto" hangingPunct="1">
              <a:spcAft>
                <a:spcPts val="0"/>
              </a:spcAft>
              <a:buClr>
                <a:schemeClr val="accent3"/>
              </a:buClr>
              <a:buNone/>
              <a:defRPr/>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ιι)</a:t>
            </a:r>
            <a:r>
              <a:rPr lang="el-GR" sz="1800" dirty="0" smtClean="0">
                <a:latin typeface="Times New Roman" panose="02020603050405020304" pitchFamily="18" charset="0"/>
                <a:cs typeface="Times New Roman" panose="02020603050405020304" pitchFamily="18" charset="0"/>
              </a:rPr>
              <a:t> Το </a:t>
            </a:r>
            <a:r>
              <a:rPr lang="el-GR" sz="1800" i="1" dirty="0" smtClean="0">
                <a:latin typeface="Times New Roman" panose="02020603050405020304" pitchFamily="18" charset="0"/>
                <a:cs typeface="Times New Roman" panose="02020603050405020304" pitchFamily="18" charset="0"/>
              </a:rPr>
              <a:t>«πρόγραμμα ανάπτυξης υδατικών πόρων»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152400"/>
            <a:ext cx="8229600" cy="1447800"/>
          </a:xfrm>
        </p:spPr>
        <p:txBody>
          <a:bodyPr>
            <a:normAutofit/>
          </a:bodyPr>
          <a:lstStyle/>
          <a:p>
            <a:pPr algn="ctr" eaLnBrk="1" hangingPunct="1"/>
            <a:r>
              <a:rPr lang="el-GR" altLang="el-GR" sz="2800" dirty="0" smtClean="0">
                <a:latin typeface="Times New Roman" panose="02020603050405020304" pitchFamily="18" charset="0"/>
                <a:cs typeface="Times New Roman" panose="02020603050405020304" pitchFamily="18" charset="0"/>
              </a:rPr>
              <a:t>Β. ΤΟ ΙΣΧΥΟΝ ΔΙΚΑΙΟ ΠΡΟΣΤΑΣΙΑΣ ΚΑΙ ΔΙΑΧΕΙΡΙΣΗΣ ΤΩΝ ΥΔΑΤΙΚΩΝ ΠΟΡΩΝ</a:t>
            </a:r>
            <a:endParaRPr lang="en-US" altLang="el-GR" sz="2800" dirty="0" smtClean="0">
              <a:latin typeface="Times New Roman" panose="02020603050405020304" pitchFamily="18" charset="0"/>
              <a:cs typeface="Times New Roman" panose="02020603050405020304" pitchFamily="18" charset="0"/>
            </a:endParaRPr>
          </a:p>
        </p:txBody>
      </p:sp>
      <p:sp>
        <p:nvSpPr>
          <p:cNvPr id="7171" name="Content Placeholder 2"/>
          <p:cNvSpPr>
            <a:spLocks noGrp="1"/>
          </p:cNvSpPr>
          <p:nvPr>
            <p:ph idx="1"/>
          </p:nvPr>
        </p:nvSpPr>
        <p:spPr>
          <a:xfrm>
            <a:off x="533400" y="1828800"/>
            <a:ext cx="8077200" cy="4572000"/>
          </a:xfrm>
        </p:spPr>
        <p:txBody>
          <a:bodyPr>
            <a:normAutofit lnSpcReduction="10000"/>
          </a:bodyPr>
          <a:lstStyle/>
          <a:p>
            <a:pPr marL="0" indent="0" eaLnBrk="1" hangingPunct="1">
              <a:buNone/>
            </a:pPr>
            <a:r>
              <a:rPr lang="el-GR" altLang="el-GR" sz="1800" b="1" dirty="0" smtClean="0">
                <a:latin typeface="Times New Roman" panose="02020603050405020304" pitchFamily="18" charset="0"/>
                <a:cs typeface="Times New Roman" panose="02020603050405020304" pitchFamily="18" charset="0"/>
              </a:rPr>
              <a:t>1.</a:t>
            </a:r>
            <a:r>
              <a:rPr lang="el-GR" altLang="el-GR" sz="1800" dirty="0" smtClean="0">
                <a:latin typeface="Times New Roman" panose="02020603050405020304" pitchFamily="18" charset="0"/>
                <a:cs typeface="Times New Roman" panose="02020603050405020304" pitchFamily="18" charset="0"/>
              </a:rPr>
              <a:t> Η </a:t>
            </a:r>
            <a:r>
              <a:rPr lang="el-GR" altLang="el-GR" sz="1800" b="1" dirty="0" smtClean="0">
                <a:latin typeface="Times New Roman" panose="02020603050405020304" pitchFamily="18" charset="0"/>
                <a:cs typeface="Times New Roman" panose="02020603050405020304" pitchFamily="18" charset="0"/>
              </a:rPr>
              <a:t>Οδηγία 2000/60 </a:t>
            </a:r>
            <a:r>
              <a:rPr lang="el-GR" altLang="el-GR" sz="1800" dirty="0" smtClean="0">
                <a:latin typeface="Times New Roman" panose="02020603050405020304" pitchFamily="18" charset="0"/>
                <a:cs typeface="Times New Roman" panose="02020603050405020304" pitchFamily="18" charset="0"/>
              </a:rPr>
              <a:t>«για τη θέσπιση πλαισίου κοινοτικής δράσης στον τομέα της </a:t>
            </a:r>
          </a:p>
          <a:p>
            <a:pPr marL="0" indent="0" eaLnBrk="1" hangingPunct="1">
              <a:buNone/>
            </a:pPr>
            <a:r>
              <a:rPr lang="el-GR" altLang="el-GR" sz="1800" dirty="0" smtClean="0">
                <a:latin typeface="Times New Roman" panose="02020603050405020304" pitchFamily="18" charset="0"/>
                <a:cs typeface="Times New Roman" panose="02020603050405020304" pitchFamily="18" charset="0"/>
              </a:rPr>
              <a:t>        πολιτικής των υδάτων» (</a:t>
            </a:r>
            <a:r>
              <a:rPr lang="en-US" altLang="el-GR" sz="1800" dirty="0" smtClean="0">
                <a:latin typeface="Times New Roman" panose="02020603050405020304" pitchFamily="18" charset="0"/>
                <a:cs typeface="Times New Roman" panose="02020603050405020304" pitchFamily="18" charset="0"/>
              </a:rPr>
              <a:t>L 327/2000)</a:t>
            </a:r>
            <a:r>
              <a:rPr lang="el-GR" altLang="el-GR" sz="1800" dirty="0" smtClean="0">
                <a:latin typeface="Times New Roman" panose="02020603050405020304" pitchFamily="18" charset="0"/>
                <a:cs typeface="Times New Roman" panose="02020603050405020304" pitchFamily="18" charset="0"/>
              </a:rPr>
              <a:t>  </a:t>
            </a:r>
          </a:p>
          <a:p>
            <a:pPr marL="0" indent="0" eaLnBrk="1" hangingPunct="1">
              <a:buNone/>
            </a:pPr>
            <a:endParaRPr lang="el-GR" altLang="el-GR" sz="1400" dirty="0" smtClean="0">
              <a:latin typeface="Times New Roman" panose="02020603050405020304" pitchFamily="18" charset="0"/>
              <a:cs typeface="Times New Roman" panose="02020603050405020304" pitchFamily="18" charset="0"/>
            </a:endParaRPr>
          </a:p>
          <a:p>
            <a:pPr marL="0" indent="0" eaLnBrk="1" hangingPunct="1">
              <a:buNone/>
            </a:pPr>
            <a:r>
              <a:rPr lang="el-GR" altLang="el-GR" sz="1400" b="1" dirty="0" smtClean="0">
                <a:latin typeface="Times New Roman" panose="02020603050405020304" pitchFamily="18" charset="0"/>
                <a:cs typeface="Times New Roman" panose="02020603050405020304" pitchFamily="18" charset="0"/>
              </a:rPr>
              <a:t>2. Ν. 3</a:t>
            </a:r>
            <a:r>
              <a:rPr lang="en-US" altLang="el-GR" sz="1400" b="1" dirty="0" smtClean="0">
                <a:latin typeface="Times New Roman" panose="02020603050405020304" pitchFamily="18" charset="0"/>
                <a:cs typeface="Times New Roman" panose="02020603050405020304" pitchFamily="18" charset="0"/>
              </a:rPr>
              <a:t>199/2003 </a:t>
            </a:r>
            <a:r>
              <a:rPr lang="el-GR" altLang="el-GR" sz="1400" dirty="0" smtClean="0">
                <a:latin typeface="Times New Roman" panose="02020603050405020304" pitchFamily="18" charset="0"/>
                <a:cs typeface="Times New Roman" panose="02020603050405020304" pitchFamily="18" charset="0"/>
              </a:rPr>
              <a:t>«Για την προστασία και διαχείριση των υδάτων – Εναρμόνιση με την Οδηγία 2000/60» (Α' 280/2003)</a:t>
            </a:r>
          </a:p>
          <a:p>
            <a:pPr marL="0" indent="0" eaLnBrk="1" hangingPunct="1">
              <a:buNone/>
            </a:pPr>
            <a:endParaRPr lang="el-GR" altLang="el-GR" sz="1400" b="1" dirty="0">
              <a:latin typeface="Times New Roman" panose="02020603050405020304" pitchFamily="18" charset="0"/>
              <a:cs typeface="Times New Roman" panose="02020603050405020304" pitchFamily="18" charset="0"/>
            </a:endParaRPr>
          </a:p>
          <a:p>
            <a:pPr marL="0" indent="0" algn="just">
              <a:buNone/>
            </a:pPr>
            <a:r>
              <a:rPr lang="el-GR" altLang="el-GR" sz="1400" b="1" dirty="0" smtClean="0">
                <a:latin typeface="Times New Roman" panose="02020603050405020304" pitchFamily="18" charset="0"/>
                <a:cs typeface="Times New Roman" panose="02020603050405020304" pitchFamily="18" charset="0"/>
              </a:rPr>
              <a:t>3.</a:t>
            </a:r>
            <a:r>
              <a:rPr lang="el-GR" altLang="el-GR" sz="1400" dirty="0" smtClean="0">
                <a:latin typeface="Times New Roman" panose="02020603050405020304" pitchFamily="18" charset="0"/>
                <a:cs typeface="Times New Roman" panose="02020603050405020304" pitchFamily="18" charset="0"/>
              </a:rPr>
              <a:t> </a:t>
            </a:r>
            <a:r>
              <a:rPr lang="el-GR" altLang="el-GR" sz="1400" b="1" dirty="0" smtClean="0">
                <a:latin typeface="Times New Roman" panose="02020603050405020304" pitchFamily="18" charset="0"/>
                <a:cs typeface="Times New Roman" panose="02020603050405020304" pitchFamily="18" charset="0"/>
              </a:rPr>
              <a:t>Π.Δ. 5</a:t>
            </a:r>
            <a:r>
              <a:rPr lang="el-GR" sz="1400" b="1" dirty="0" smtClean="0">
                <a:latin typeface="Times New Roman" panose="02020603050405020304" pitchFamily="18" charset="0"/>
                <a:cs typeface="Times New Roman" panose="02020603050405020304" pitchFamily="18" charset="0"/>
              </a:rPr>
              <a:t>1/2007 </a:t>
            </a:r>
            <a:r>
              <a:rPr lang="el-GR" sz="1400" dirty="0" smtClean="0">
                <a:latin typeface="Times New Roman" panose="02020603050405020304" pitchFamily="18" charset="0"/>
                <a:cs typeface="Times New Roman" panose="02020603050405020304" pitchFamily="18" charset="0"/>
              </a:rPr>
              <a:t>"</a:t>
            </a:r>
            <a:r>
              <a:rPr lang="el-GR" sz="1400" dirty="0">
                <a:latin typeface="Times New Roman" panose="02020603050405020304" pitchFamily="18" charset="0"/>
                <a:cs typeface="Times New Roman" panose="02020603050405020304" pitchFamily="18" charset="0"/>
              </a:rPr>
              <a:t>Καθορισμός μέτρων και διαδικασιών για την ολοκληρωμένη προστασία και διαχείριση των υδάτων σε </a:t>
            </a:r>
            <a:r>
              <a:rPr lang="el-GR" sz="1400" dirty="0" smtClean="0">
                <a:latin typeface="Times New Roman" panose="02020603050405020304" pitchFamily="18" charset="0"/>
                <a:cs typeface="Times New Roman" panose="02020603050405020304" pitchFamily="18" charset="0"/>
              </a:rPr>
              <a:t>συμμόρφωση με τις </a:t>
            </a:r>
            <a:r>
              <a:rPr lang="el-GR" sz="1400" dirty="0">
                <a:latin typeface="Times New Roman" panose="02020603050405020304" pitchFamily="18" charset="0"/>
                <a:cs typeface="Times New Roman" panose="02020603050405020304" pitchFamily="18" charset="0"/>
              </a:rPr>
              <a:t>διατάξεις της Οδηγίας 2000/60/ΕΚ «για τη θέσπιση πλαισίου </a:t>
            </a:r>
            <a:r>
              <a:rPr lang="el-GR" sz="1400" dirty="0" smtClean="0">
                <a:latin typeface="Times New Roman" panose="02020603050405020304" pitchFamily="18" charset="0"/>
                <a:cs typeface="Times New Roman" panose="02020603050405020304" pitchFamily="18" charset="0"/>
              </a:rPr>
              <a:t>κοινοτικής </a:t>
            </a:r>
            <a:r>
              <a:rPr lang="el-GR" sz="1400" dirty="0">
                <a:latin typeface="Times New Roman" panose="02020603050405020304" pitchFamily="18" charset="0"/>
                <a:cs typeface="Times New Roman" panose="02020603050405020304" pitchFamily="18" charset="0"/>
              </a:rPr>
              <a:t>δράσης στον τομέα της πολιτικής των υδάτων» του Ευρωπαϊκού </a:t>
            </a:r>
            <a:r>
              <a:rPr lang="el-GR" sz="1400" dirty="0" smtClean="0">
                <a:latin typeface="Times New Roman" panose="02020603050405020304" pitchFamily="18" charset="0"/>
                <a:cs typeface="Times New Roman" panose="02020603050405020304" pitchFamily="18" charset="0"/>
              </a:rPr>
              <a:t>Κοινοβουλίου </a:t>
            </a:r>
            <a:r>
              <a:rPr lang="el-GR" sz="1400" dirty="0">
                <a:latin typeface="Times New Roman" panose="02020603050405020304" pitchFamily="18" charset="0"/>
                <a:cs typeface="Times New Roman" panose="02020603050405020304" pitchFamily="18" charset="0"/>
              </a:rPr>
              <a:t>και του Συμβουλίου της 23ης Οκτωβρίου 2000", κατ' εξουσιοδότηση των </a:t>
            </a:r>
            <a:r>
              <a:rPr lang="el-GR" sz="1400" dirty="0" smtClean="0">
                <a:latin typeface="Times New Roman" panose="02020603050405020304" pitchFamily="18" charset="0"/>
                <a:cs typeface="Times New Roman" panose="02020603050405020304" pitchFamily="18" charset="0"/>
              </a:rPr>
              <a:t>διατάξεων </a:t>
            </a:r>
            <a:r>
              <a:rPr lang="el-GR" sz="1400" dirty="0">
                <a:latin typeface="Times New Roman" panose="02020603050405020304" pitchFamily="18" charset="0"/>
                <a:cs typeface="Times New Roman" panose="02020603050405020304" pitchFamily="18" charset="0"/>
              </a:rPr>
              <a:t>του Άρθρου 15, </a:t>
            </a:r>
            <a:r>
              <a:rPr lang="el-GR" sz="1400" dirty="0" smtClean="0">
                <a:latin typeface="Times New Roman" panose="02020603050405020304" pitchFamily="18" charset="0"/>
                <a:cs typeface="Times New Roman" panose="02020603050405020304" pitchFamily="18" charset="0"/>
              </a:rPr>
              <a:t>παρ. </a:t>
            </a:r>
            <a:r>
              <a:rPr lang="el-GR" sz="1400" dirty="0">
                <a:latin typeface="Times New Roman" panose="02020603050405020304" pitchFamily="18" charset="0"/>
                <a:cs typeface="Times New Roman" panose="02020603050405020304" pitchFamily="18" charset="0"/>
              </a:rPr>
              <a:t>1 του Νόμου </a:t>
            </a:r>
            <a:r>
              <a:rPr lang="el-GR" sz="1400" dirty="0" smtClean="0">
                <a:latin typeface="Times New Roman" panose="02020603050405020304" pitchFamily="18" charset="0"/>
                <a:cs typeface="Times New Roman" panose="02020603050405020304" pitchFamily="18" charset="0"/>
              </a:rPr>
              <a:t>3199/2003</a:t>
            </a:r>
            <a:r>
              <a:rPr lang="el-GR" sz="1400" dirty="0">
                <a:latin typeface="Times New Roman" panose="02020603050405020304" pitchFamily="18" charset="0"/>
                <a:cs typeface="Times New Roman" panose="02020603050405020304" pitchFamily="18" charset="0"/>
              </a:rPr>
              <a:t> </a:t>
            </a:r>
            <a:r>
              <a:rPr lang="el-GR" sz="1400" dirty="0" smtClean="0">
                <a:latin typeface="Times New Roman" panose="02020603050405020304" pitchFamily="18" charset="0"/>
                <a:cs typeface="Times New Roman" panose="02020603050405020304" pitchFamily="18" charset="0"/>
              </a:rPr>
              <a:t>(Α' 54/2007).</a:t>
            </a:r>
            <a:endParaRPr lang="el-GR" altLang="el-GR" sz="1400" b="1" dirty="0" smtClean="0">
              <a:latin typeface="Times New Roman" panose="02020603050405020304" pitchFamily="18" charset="0"/>
              <a:cs typeface="Times New Roman" panose="02020603050405020304" pitchFamily="18" charset="0"/>
            </a:endParaRPr>
          </a:p>
          <a:p>
            <a:pPr marL="0" indent="0" algn="just" eaLnBrk="1" hangingPunct="1">
              <a:buNone/>
            </a:pPr>
            <a:endParaRPr lang="el-GR" altLang="el-GR" sz="1400" b="1" dirty="0">
              <a:latin typeface="Times New Roman" panose="02020603050405020304" pitchFamily="18" charset="0"/>
              <a:cs typeface="Times New Roman" panose="02020603050405020304" pitchFamily="18" charset="0"/>
            </a:endParaRPr>
          </a:p>
          <a:p>
            <a:pPr marL="0" indent="0" algn="just">
              <a:buNone/>
            </a:pPr>
            <a:r>
              <a:rPr lang="el-GR" altLang="el-GR" sz="1400" b="1" dirty="0" smtClean="0">
                <a:latin typeface="Times New Roman" panose="02020603050405020304" pitchFamily="18" charset="0"/>
                <a:cs typeface="Times New Roman" panose="02020603050405020304" pitchFamily="18" charset="0"/>
              </a:rPr>
              <a:t>4. </a:t>
            </a:r>
            <a:r>
              <a:rPr lang="el-GR" sz="1400" b="1" dirty="0">
                <a:latin typeface="Times New Roman" panose="02020603050405020304" pitchFamily="18" charset="0"/>
                <a:cs typeface="Times New Roman" panose="02020603050405020304" pitchFamily="18" charset="0"/>
              </a:rPr>
              <a:t>Υ.Α. 706/2010 </a:t>
            </a:r>
            <a:r>
              <a:rPr lang="el-GR" sz="1400" dirty="0" smtClean="0">
                <a:latin typeface="Times New Roman" panose="02020603050405020304" pitchFamily="18" charset="0"/>
                <a:cs typeface="Times New Roman" panose="02020603050405020304" pitchFamily="18" charset="0"/>
              </a:rPr>
              <a:t>«Καθορισμός των λεκανών απορροής ποταμών της χώρας και ορισμού των αρμόδιων περιφερειών για τη διαχείριση και προστασία τους» (ΦΕΚ </a:t>
            </a:r>
            <a:r>
              <a:rPr lang="el-GR" sz="1400" dirty="0">
                <a:latin typeface="Times New Roman" panose="02020603050405020304" pitchFamily="18" charset="0"/>
                <a:cs typeface="Times New Roman" panose="02020603050405020304" pitchFamily="18" charset="0"/>
              </a:rPr>
              <a:t>Β' 1383/2010 / Β' 1572/2010</a:t>
            </a:r>
            <a:r>
              <a:rPr lang="el-GR" sz="1400" dirty="0" smtClean="0">
                <a:latin typeface="Times New Roman" panose="02020603050405020304" pitchFamily="18" charset="0"/>
                <a:cs typeface="Times New Roman" panose="02020603050405020304" pitchFamily="18" charset="0"/>
              </a:rPr>
              <a:t>)</a:t>
            </a:r>
          </a:p>
          <a:p>
            <a:pPr marL="0" indent="0" algn="just">
              <a:buNone/>
            </a:pPr>
            <a:endParaRPr lang="el-GR" altLang="el-GR" sz="1400" dirty="0">
              <a:latin typeface="Times New Roman" panose="02020603050405020304" pitchFamily="18" charset="0"/>
              <a:cs typeface="Times New Roman" panose="02020603050405020304" pitchFamily="18" charset="0"/>
            </a:endParaRPr>
          </a:p>
          <a:p>
            <a:pPr marL="0" indent="0" algn="just">
              <a:buNone/>
            </a:pPr>
            <a:r>
              <a:rPr lang="el-GR" altLang="el-GR" sz="1400" b="1" dirty="0" smtClean="0">
                <a:latin typeface="Times New Roman" panose="02020603050405020304" pitchFamily="18" charset="0"/>
                <a:cs typeface="Times New Roman" panose="02020603050405020304" pitchFamily="18" charset="0"/>
              </a:rPr>
              <a:t>5. Υπ’ αριθ. 135275/2017 </a:t>
            </a:r>
            <a:r>
              <a:rPr lang="el-GR" altLang="el-GR" sz="1400" dirty="0" smtClean="0">
                <a:latin typeface="Times New Roman" panose="02020603050405020304" pitchFamily="18" charset="0"/>
                <a:cs typeface="Times New Roman" panose="02020603050405020304" pitchFamily="18" charset="0"/>
              </a:rPr>
              <a:t>απόφαση της Εθνικής Επιτροπής Υδάτων «Έγκριση γενικών κανόνων κοστολόγησης και τιμολόγησης υπηρεσιών ύδατος. Μέθοδος και διαδικασίες για την ανάκτηση κόστους των υπηρεσιών ύδατος στις διάφορες χρήσεις του» (</a:t>
            </a:r>
            <a:r>
              <a:rPr lang="el-GR" sz="1400" dirty="0">
                <a:latin typeface="Times New Roman" panose="02020603050405020304" pitchFamily="18" charset="0"/>
                <a:cs typeface="Times New Roman" panose="02020603050405020304" pitchFamily="18" charset="0"/>
              </a:rPr>
              <a:t>ΦΕΚ </a:t>
            </a:r>
            <a:r>
              <a:rPr lang="el-GR" sz="1400" dirty="0" smtClean="0">
                <a:latin typeface="Times New Roman" panose="02020603050405020304" pitchFamily="18" charset="0"/>
                <a:cs typeface="Times New Roman" panose="02020603050405020304" pitchFamily="18" charset="0"/>
              </a:rPr>
              <a:t>Β' 1751/2017) </a:t>
            </a:r>
            <a:r>
              <a:rPr lang="el-GR" altLang="el-GR" sz="1400" dirty="0" smtClean="0">
                <a:latin typeface="Times New Roman" panose="02020603050405020304" pitchFamily="18" charset="0"/>
                <a:cs typeface="Times New Roman" panose="02020603050405020304" pitchFamily="18" charset="0"/>
              </a:rPr>
              <a:t> [Τροποποίηση ήσσονος σημασίας με ΦΕΚ </a:t>
            </a:r>
            <a:r>
              <a:rPr lang="el-GR" sz="1400" dirty="0" smtClean="0">
                <a:latin typeface="Times New Roman" panose="02020603050405020304" pitchFamily="18" charset="0"/>
                <a:cs typeface="Times New Roman" panose="02020603050405020304" pitchFamily="18" charset="0"/>
              </a:rPr>
              <a:t>Β' 49/2019]</a:t>
            </a:r>
            <a:r>
              <a:rPr lang="el-GR" altLang="el-GR" sz="1400" dirty="0" smtClean="0">
                <a:latin typeface="Times New Roman" panose="02020603050405020304" pitchFamily="18" charset="0"/>
                <a:cs typeface="Times New Roman" panose="02020603050405020304" pitchFamily="18" charset="0"/>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457200"/>
            <a:ext cx="8229600" cy="1371600"/>
          </a:xfrm>
        </p:spPr>
        <p:txBody>
          <a:bodyPr/>
          <a:lstStyle/>
          <a:p>
            <a:pPr algn="ctr" eaLnBrk="1" hangingPunct="1"/>
            <a:r>
              <a:rPr lang="el-GR" altLang="el-GR" sz="2800" dirty="0" smtClean="0">
                <a:latin typeface="Times New Roman" panose="02020603050405020304" pitchFamily="18" charset="0"/>
                <a:cs typeface="Times New Roman" panose="02020603050405020304" pitchFamily="18" charset="0"/>
              </a:rPr>
              <a:t>Γ. ΒΑΣΙΚΑ ΣΤΟΙΧΕΙΑ ΤΗΣ ΙΣΧΥΟΥΣΑΣ ΝΟΜΟΘΕΣΙΑΣ (ΕΝΩΣΙΑΚΗΣ ΚΑΙ ΕΘΝΙΚΗΣ) </a:t>
            </a:r>
            <a:endParaRPr lang="en-US" altLang="el-GR" sz="4000" dirty="0" smtClean="0"/>
          </a:p>
        </p:txBody>
      </p:sp>
      <p:sp>
        <p:nvSpPr>
          <p:cNvPr id="7171" name="Content Placeholder 2"/>
          <p:cNvSpPr>
            <a:spLocks noGrp="1"/>
          </p:cNvSpPr>
          <p:nvPr>
            <p:ph idx="1"/>
          </p:nvPr>
        </p:nvSpPr>
        <p:spPr>
          <a:xfrm>
            <a:off x="533400" y="1905000"/>
            <a:ext cx="8077200" cy="4800600"/>
          </a:xfrm>
        </p:spPr>
        <p:txBody>
          <a:bodyPr>
            <a:normAutofit/>
          </a:bodyPr>
          <a:lstStyle/>
          <a:p>
            <a:pPr marL="0" indent="0" algn="just" eaLnBrk="1" hangingPunct="1">
              <a:buNone/>
            </a:pPr>
            <a:r>
              <a:rPr lang="el-GR" altLang="el-GR" sz="1600" b="1" dirty="0" smtClean="0">
                <a:latin typeface="Times New Roman" panose="02020603050405020304" pitchFamily="18" charset="0"/>
                <a:cs typeface="Times New Roman" panose="02020603050405020304" pitchFamily="18" charset="0"/>
              </a:rPr>
              <a:t>1. </a:t>
            </a:r>
            <a:r>
              <a:rPr lang="el-GR" altLang="el-GR" sz="1600" b="1" u="sng" dirty="0" smtClean="0">
                <a:latin typeface="Times New Roman" panose="02020603050405020304" pitchFamily="18" charset="0"/>
                <a:cs typeface="Times New Roman" panose="02020603050405020304" pitchFamily="18" charset="0"/>
              </a:rPr>
              <a:t>Στρατηγικά στοιχεία της </a:t>
            </a:r>
            <a:r>
              <a:rPr lang="el-GR" altLang="el-GR" sz="1600" b="1" u="sng" smtClean="0">
                <a:latin typeface="Times New Roman" panose="02020603050405020304" pitchFamily="18" charset="0"/>
                <a:cs typeface="Times New Roman" panose="02020603050405020304" pitchFamily="18" charset="0"/>
              </a:rPr>
              <a:t>Οδηγίας 2000/60 </a:t>
            </a:r>
            <a:r>
              <a:rPr lang="el-GR" altLang="el-GR" sz="1600" b="1" u="sng" dirty="0" smtClean="0">
                <a:latin typeface="Times New Roman" panose="02020603050405020304" pitchFamily="18" charset="0"/>
                <a:cs typeface="Times New Roman" panose="02020603050405020304" pitchFamily="18" charset="0"/>
              </a:rPr>
              <a:t>και Ν. 3199/2003:   </a:t>
            </a:r>
          </a:p>
          <a:p>
            <a:pPr marL="0" indent="0" algn="just" eaLnBrk="1" hangingPunct="1">
              <a:buNone/>
            </a:pPr>
            <a:r>
              <a:rPr lang="el-GR" altLang="el-GR" sz="1600" dirty="0" smtClean="0">
                <a:latin typeface="Times New Roman" panose="02020603050405020304" pitchFamily="18" charset="0"/>
                <a:cs typeface="Times New Roman" panose="02020603050405020304" pitchFamily="18" charset="0"/>
              </a:rPr>
              <a:t>    α) Ολοκληρωμένη διαχείριση των υδατικών πόρων (αντί για τομεακή διαχείριση)</a:t>
            </a:r>
          </a:p>
          <a:p>
            <a:pPr marL="0" indent="0" algn="just" eaLnBrk="1" hangingPunct="1">
              <a:buNone/>
            </a:pPr>
            <a:r>
              <a:rPr lang="el-GR" altLang="el-GR" sz="1600" dirty="0" smtClean="0">
                <a:latin typeface="Times New Roman" panose="02020603050405020304" pitchFamily="18" charset="0"/>
                <a:cs typeface="Times New Roman" panose="02020603050405020304" pitchFamily="18" charset="0"/>
              </a:rPr>
              <a:t>    β) Διαχείριση της ζήτησης του νερού (η διαχείριση του νερού πρέπει να </a:t>
            </a:r>
          </a:p>
          <a:p>
            <a:pPr marL="0" indent="0" algn="just" eaLnBrk="1" hangingPunct="1">
              <a:buNone/>
            </a:pPr>
            <a:r>
              <a:rPr lang="el-GR" altLang="el-GR" sz="1600" dirty="0">
                <a:latin typeface="Times New Roman" panose="02020603050405020304" pitchFamily="18" charset="0"/>
                <a:cs typeface="Times New Roman" panose="02020603050405020304" pitchFamily="18" charset="0"/>
              </a:rPr>
              <a:t> </a:t>
            </a:r>
            <a:r>
              <a:rPr lang="el-GR" altLang="el-GR" sz="1600" dirty="0" smtClean="0">
                <a:latin typeface="Times New Roman" panose="02020603050405020304" pitchFamily="18" charset="0"/>
                <a:cs typeface="Times New Roman" panose="02020603050405020304" pitchFamily="18" charset="0"/>
              </a:rPr>
              <a:t>   ανταποκρίνεται στη φυσική προσφορά)</a:t>
            </a:r>
          </a:p>
          <a:p>
            <a:pPr marL="0" indent="0" algn="just" eaLnBrk="1" hangingPunct="1">
              <a:buNone/>
            </a:pPr>
            <a:r>
              <a:rPr lang="el-GR" altLang="el-GR" sz="1600" dirty="0" smtClean="0">
                <a:latin typeface="Times New Roman" panose="02020603050405020304" pitchFamily="18" charset="0"/>
                <a:cs typeface="Times New Roman" panose="02020603050405020304" pitchFamily="18" charset="0"/>
              </a:rPr>
              <a:t>   γ) Αποκεντρωμένη και συμμετοχική διαχείριση του νερού   </a:t>
            </a:r>
          </a:p>
          <a:p>
            <a:pPr marL="0" indent="0" algn="just" eaLnBrk="1" hangingPunct="1">
              <a:buNone/>
            </a:pPr>
            <a:endParaRPr lang="el-GR" altLang="el-GR" sz="1600" dirty="0">
              <a:latin typeface="Times New Roman" panose="02020603050405020304" pitchFamily="18" charset="0"/>
              <a:cs typeface="Times New Roman" panose="02020603050405020304" pitchFamily="18" charset="0"/>
            </a:endParaRPr>
          </a:p>
          <a:p>
            <a:pPr marL="0" indent="0" algn="just" eaLnBrk="1" hangingPunct="1">
              <a:buNone/>
            </a:pPr>
            <a:r>
              <a:rPr lang="el-GR" altLang="el-GR" sz="1600" dirty="0" smtClean="0">
                <a:latin typeface="Times New Roman" panose="02020603050405020304" pitchFamily="18" charset="0"/>
                <a:cs typeface="Times New Roman" panose="02020603050405020304" pitchFamily="18" charset="0"/>
              </a:rPr>
              <a:t> </a:t>
            </a:r>
            <a:r>
              <a:rPr lang="el-GR" altLang="el-GR" sz="1600" b="1" dirty="0" smtClean="0">
                <a:latin typeface="Times New Roman" panose="02020603050405020304" pitchFamily="18" charset="0"/>
                <a:cs typeface="Times New Roman" panose="02020603050405020304" pitchFamily="18" charset="0"/>
              </a:rPr>
              <a:t>2.</a:t>
            </a:r>
            <a:r>
              <a:rPr lang="el-GR" altLang="el-GR" sz="1600" dirty="0" smtClean="0">
                <a:latin typeface="Times New Roman" panose="02020603050405020304" pitchFamily="18" charset="0"/>
                <a:cs typeface="Times New Roman" panose="02020603050405020304" pitchFamily="18" charset="0"/>
              </a:rPr>
              <a:t> </a:t>
            </a:r>
            <a:r>
              <a:rPr lang="el-GR" altLang="el-GR" sz="1600" b="1" u="sng" dirty="0" smtClean="0">
                <a:latin typeface="Times New Roman" panose="02020603050405020304" pitchFamily="18" charset="0"/>
                <a:cs typeface="Times New Roman" panose="02020603050405020304" pitchFamily="18" charset="0"/>
              </a:rPr>
              <a:t>Έξω-νομικές παραδοχές της Οδηγίας </a:t>
            </a:r>
            <a:r>
              <a:rPr lang="el-GR" altLang="el-GR" sz="1600" dirty="0" smtClean="0">
                <a:latin typeface="Times New Roman" panose="02020603050405020304" pitchFamily="18" charset="0"/>
                <a:cs typeface="Times New Roman" panose="02020603050405020304" pitchFamily="18" charset="0"/>
              </a:rPr>
              <a:t>(άλλως γενικοί διαχειριστικοί κανόνες, </a:t>
            </a:r>
          </a:p>
          <a:p>
            <a:pPr marL="0" indent="0" algn="just" eaLnBrk="1" hangingPunct="1">
              <a:buNone/>
            </a:pPr>
            <a:r>
              <a:rPr lang="el-GR" altLang="el-GR" sz="1600" dirty="0">
                <a:latin typeface="Times New Roman" panose="02020603050405020304" pitchFamily="18" charset="0"/>
                <a:cs typeface="Times New Roman" panose="02020603050405020304" pitchFamily="18" charset="0"/>
              </a:rPr>
              <a:t> </a:t>
            </a:r>
            <a:r>
              <a:rPr lang="el-GR" altLang="el-GR" sz="1600" dirty="0" smtClean="0">
                <a:latin typeface="Times New Roman" panose="02020603050405020304" pitchFamily="18" charset="0"/>
                <a:cs typeface="Times New Roman" panose="02020603050405020304" pitchFamily="18" charset="0"/>
              </a:rPr>
              <a:t>    άλλως δικαιοπολιτικές αρχές / κατευθύνσεις / κανόνες)</a:t>
            </a:r>
          </a:p>
          <a:p>
            <a:pPr marL="0" indent="0" algn="just" eaLnBrk="1" hangingPunct="1">
              <a:buNone/>
            </a:pPr>
            <a:r>
              <a:rPr lang="el-GR" altLang="el-GR" sz="1600" dirty="0">
                <a:latin typeface="Times New Roman" panose="02020603050405020304" pitchFamily="18" charset="0"/>
                <a:cs typeface="Times New Roman" panose="02020603050405020304" pitchFamily="18" charset="0"/>
              </a:rPr>
              <a:t> </a:t>
            </a:r>
            <a:r>
              <a:rPr lang="el-GR" altLang="el-GR" sz="1600" dirty="0" smtClean="0">
                <a:latin typeface="Times New Roman" panose="02020603050405020304" pitchFamily="18" charset="0"/>
                <a:cs typeface="Times New Roman" panose="02020603050405020304" pitchFamily="18" charset="0"/>
              </a:rPr>
              <a:t>    α) Αειφορική διαχείριση του νερού</a:t>
            </a:r>
          </a:p>
          <a:p>
            <a:pPr marL="0" indent="0" algn="just" eaLnBrk="1" hangingPunct="1">
              <a:spcBef>
                <a:spcPts val="0"/>
              </a:spcBef>
              <a:buNone/>
            </a:pPr>
            <a:r>
              <a:rPr lang="el-GR" altLang="el-GR" sz="1600" dirty="0" smtClean="0">
                <a:latin typeface="Times New Roman" panose="02020603050405020304" pitchFamily="18" charset="0"/>
                <a:cs typeface="Times New Roman" panose="02020603050405020304" pitchFamily="18" charset="0"/>
              </a:rPr>
              <a:t>     β) Το νερό ως «κοινό αγαθό» </a:t>
            </a:r>
          </a:p>
          <a:p>
            <a:pPr marL="0" indent="0" algn="just" eaLnBrk="1" hangingPunct="1">
              <a:spcBef>
                <a:spcPts val="0"/>
              </a:spcBef>
              <a:buNone/>
            </a:pPr>
            <a:endParaRPr lang="el-GR" altLang="el-GR" sz="1600" dirty="0" smtClean="0">
              <a:latin typeface="Times New Roman" panose="02020603050405020304" pitchFamily="18" charset="0"/>
              <a:cs typeface="Times New Roman" panose="02020603050405020304" pitchFamily="18" charset="0"/>
            </a:endParaRPr>
          </a:p>
          <a:p>
            <a:pPr marL="0" indent="0" algn="just" eaLnBrk="1" hangingPunct="1">
              <a:spcBef>
                <a:spcPts val="0"/>
              </a:spcBef>
              <a:buNone/>
            </a:pPr>
            <a:r>
              <a:rPr lang="el-GR" altLang="el-GR" sz="1600" dirty="0" smtClean="0">
                <a:latin typeface="Times New Roman" panose="02020603050405020304" pitchFamily="18" charset="0"/>
                <a:cs typeface="Times New Roman" panose="02020603050405020304" pitchFamily="18" charset="0"/>
              </a:rPr>
              <a:t>3. </a:t>
            </a:r>
            <a:r>
              <a:rPr lang="el-GR" altLang="el-GR" sz="1600" b="1" u="sng" dirty="0" smtClean="0">
                <a:latin typeface="Times New Roman" panose="02020603050405020304" pitchFamily="18" charset="0"/>
                <a:cs typeface="Times New Roman" panose="02020603050405020304" pitchFamily="18" charset="0"/>
              </a:rPr>
              <a:t>Οι νομικές αρχές προστασίας και διαχείρισης των υδάτων </a:t>
            </a:r>
            <a:endParaRPr lang="el-GR" altLang="el-GR" sz="1600" b="1" u="sng" dirty="0">
              <a:latin typeface="Times New Roman" panose="02020603050405020304" pitchFamily="18" charset="0"/>
              <a:cs typeface="Times New Roman" panose="02020603050405020304" pitchFamily="18" charset="0"/>
            </a:endParaRPr>
          </a:p>
          <a:p>
            <a:pPr marL="0" indent="0" algn="just" eaLnBrk="1" hangingPunct="1">
              <a:spcBef>
                <a:spcPts val="0"/>
              </a:spcBef>
              <a:buNone/>
            </a:pPr>
            <a:r>
              <a:rPr lang="el-GR" altLang="el-GR" sz="1600" dirty="0" smtClean="0">
                <a:latin typeface="Times New Roman" panose="02020603050405020304" pitchFamily="18" charset="0"/>
                <a:cs typeface="Times New Roman" panose="02020603050405020304" pitchFamily="18" charset="0"/>
              </a:rPr>
              <a:t>    α) Η αρχή της πρόληψης</a:t>
            </a:r>
          </a:p>
          <a:p>
            <a:pPr marL="0" indent="0" algn="just" eaLnBrk="1" hangingPunct="1">
              <a:buNone/>
            </a:pPr>
            <a:r>
              <a:rPr lang="el-GR" altLang="el-GR" sz="1600" dirty="0">
                <a:latin typeface="Times New Roman" panose="02020603050405020304" pitchFamily="18" charset="0"/>
                <a:cs typeface="Times New Roman" panose="02020603050405020304" pitchFamily="18" charset="0"/>
              </a:rPr>
              <a:t> </a:t>
            </a:r>
            <a:r>
              <a:rPr lang="el-GR" altLang="el-GR" sz="1600" dirty="0" smtClean="0">
                <a:latin typeface="Times New Roman" panose="02020603050405020304" pitchFamily="18" charset="0"/>
                <a:cs typeface="Times New Roman" panose="02020603050405020304" pitchFamily="18" charset="0"/>
              </a:rPr>
              <a:t>   β) Η αρχή της προφύλαξης</a:t>
            </a:r>
          </a:p>
          <a:p>
            <a:pPr marL="0" indent="0" algn="just" eaLnBrk="1" hangingPunct="1">
              <a:buNone/>
            </a:pPr>
            <a:r>
              <a:rPr lang="el-GR" altLang="el-GR" sz="1600" dirty="0">
                <a:latin typeface="Times New Roman" panose="02020603050405020304" pitchFamily="18" charset="0"/>
                <a:cs typeface="Times New Roman" panose="02020603050405020304" pitchFamily="18" charset="0"/>
              </a:rPr>
              <a:t> </a:t>
            </a:r>
            <a:r>
              <a:rPr lang="el-GR" altLang="el-GR" sz="1600" dirty="0" smtClean="0">
                <a:latin typeface="Times New Roman" panose="02020603050405020304" pitchFamily="18" charset="0"/>
                <a:cs typeface="Times New Roman" panose="02020603050405020304" pitchFamily="18" charset="0"/>
              </a:rPr>
              <a:t>   γ) Η αρχή της συμμετοχής και πληροφόρησης</a:t>
            </a:r>
          </a:p>
          <a:p>
            <a:pPr marL="0" indent="0" algn="just" eaLnBrk="1" hangingPunct="1">
              <a:buNone/>
            </a:pPr>
            <a:r>
              <a:rPr lang="el-GR" altLang="el-GR" sz="1600" dirty="0" smtClean="0">
                <a:latin typeface="Times New Roman" panose="02020603050405020304" pitchFamily="18" charset="0"/>
                <a:cs typeface="Times New Roman" panose="02020603050405020304" pitchFamily="18" charset="0"/>
              </a:rPr>
              <a:t>    δ) Η αρχή «ο χρήστης πληρώνει» (η αρχή «ανάκτησης του κόστους για υπηρεσίες ύδατος»</a:t>
            </a:r>
          </a:p>
        </p:txBody>
      </p:sp>
    </p:spTree>
    <p:extLst>
      <p:ext uri="{BB962C8B-B14F-4D97-AF65-F5344CB8AC3E}">
        <p14:creationId xmlns:p14="http://schemas.microsoft.com/office/powerpoint/2010/main" val="30911663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457200"/>
            <a:ext cx="8229600" cy="914400"/>
          </a:xfrm>
        </p:spPr>
        <p:txBody>
          <a:bodyPr>
            <a:normAutofit fontScale="90000"/>
          </a:bodyPr>
          <a:lstStyle/>
          <a:p>
            <a:pPr algn="ctr" eaLnBrk="1" hangingPunct="1"/>
            <a:r>
              <a:rPr lang="el-GR" altLang="el-GR" sz="2800" dirty="0" smtClean="0"/>
              <a:t>Δ. ΟΙ ΒΑΣΙΚΕΣ ΡΥΘΜΙΣΕΙΣ ΤΟΥ Ν. 3199/20</a:t>
            </a:r>
            <a:r>
              <a:rPr lang="en-US" altLang="el-GR" sz="2800" dirty="0" smtClean="0"/>
              <a:t>0</a:t>
            </a:r>
            <a:r>
              <a:rPr lang="el-GR" altLang="el-GR" sz="2800" dirty="0" smtClean="0"/>
              <a:t>3</a:t>
            </a:r>
            <a:br>
              <a:rPr lang="el-GR" altLang="el-GR" sz="2800" dirty="0" smtClean="0"/>
            </a:br>
            <a:endParaRPr lang="en-US" altLang="el-GR" sz="2800" dirty="0" smtClean="0"/>
          </a:p>
        </p:txBody>
      </p:sp>
      <p:sp>
        <p:nvSpPr>
          <p:cNvPr id="7171" name="Content Placeholder 2"/>
          <p:cNvSpPr>
            <a:spLocks noGrp="1"/>
          </p:cNvSpPr>
          <p:nvPr>
            <p:ph idx="1"/>
          </p:nvPr>
        </p:nvSpPr>
        <p:spPr>
          <a:xfrm>
            <a:off x="533400" y="1524000"/>
            <a:ext cx="8077200" cy="5181600"/>
          </a:xfrm>
        </p:spPr>
        <p:txBody>
          <a:bodyPr>
            <a:normAutofit/>
          </a:bodyPr>
          <a:lstStyle/>
          <a:p>
            <a:pPr marL="68580" indent="0">
              <a:buNone/>
            </a:pPr>
            <a:r>
              <a:rPr lang="el-GR" sz="1800" b="1" dirty="0" smtClean="0">
                <a:latin typeface="Times New Roman" panose="02020603050405020304" pitchFamily="18" charset="0"/>
                <a:cs typeface="Times New Roman" panose="02020603050405020304" pitchFamily="18" charset="0"/>
              </a:rPr>
              <a:t>Α. </a:t>
            </a:r>
            <a:r>
              <a:rPr lang="el-GR" sz="1800" b="1" u="sng" dirty="0" smtClean="0">
                <a:latin typeface="Times New Roman" panose="02020603050405020304" pitchFamily="18" charset="0"/>
                <a:cs typeface="Times New Roman" panose="02020603050405020304" pitchFamily="18" charset="0"/>
              </a:rPr>
              <a:t>Τα θεσμοθετούμενα όργανα διοίκησης και προστασίας / διαχείρισης του </a:t>
            </a:r>
          </a:p>
          <a:p>
            <a:pPr marL="68580" indent="0">
              <a:buNone/>
            </a:pPr>
            <a:r>
              <a:rPr lang="el-GR" sz="1800" b="1" dirty="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    </a:t>
            </a:r>
            <a:r>
              <a:rPr lang="el-GR" sz="1800" b="1" u="sng" dirty="0" smtClean="0">
                <a:latin typeface="Times New Roman" panose="02020603050405020304" pitchFamily="18" charset="0"/>
                <a:cs typeface="Times New Roman" panose="02020603050405020304" pitchFamily="18" charset="0"/>
              </a:rPr>
              <a:t> νερού</a:t>
            </a:r>
          </a:p>
          <a:p>
            <a:pPr marL="68580" indent="0">
              <a:buNone/>
            </a:pPr>
            <a:r>
              <a:rPr lang="el-GR" sz="1800" b="1" dirty="0" smtClean="0">
                <a:latin typeface="Times New Roman" panose="02020603050405020304" pitchFamily="18" charset="0"/>
                <a:cs typeface="Times New Roman" panose="02020603050405020304" pitchFamily="18" charset="0"/>
              </a:rPr>
              <a:t>    1. </a:t>
            </a:r>
            <a:r>
              <a:rPr lang="el-GR" sz="1800" dirty="0" smtClean="0">
                <a:latin typeface="Times New Roman" panose="02020603050405020304" pitchFamily="18" charset="0"/>
                <a:cs typeface="Times New Roman" panose="02020603050405020304" pitchFamily="18" charset="0"/>
              </a:rPr>
              <a:t>Η Εθνική Επιτροπή Υδάτων</a:t>
            </a:r>
          </a:p>
          <a:p>
            <a:pPr marL="68580" indent="0">
              <a:buNone/>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2.</a:t>
            </a:r>
            <a:r>
              <a:rPr lang="el-GR" sz="1800" dirty="0" smtClean="0">
                <a:latin typeface="Times New Roman" panose="02020603050405020304" pitchFamily="18" charset="0"/>
                <a:cs typeface="Times New Roman" panose="02020603050405020304" pitchFamily="18" charset="0"/>
              </a:rPr>
              <a:t> Το Εθνικό Συμβούλιο Υδάτων </a:t>
            </a:r>
          </a:p>
          <a:p>
            <a:pPr marL="68580" indent="0">
              <a:buNone/>
            </a:pP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3. </a:t>
            </a:r>
            <a:r>
              <a:rPr lang="el-GR" sz="1800" dirty="0" smtClean="0">
                <a:latin typeface="Times New Roman" panose="02020603050405020304" pitchFamily="18" charset="0"/>
                <a:cs typeface="Times New Roman" panose="02020603050405020304" pitchFamily="18" charset="0"/>
              </a:rPr>
              <a:t>Η Ειδική Γραμματεία Υδάτων</a:t>
            </a:r>
          </a:p>
          <a:p>
            <a:pPr marL="68580" indent="0">
              <a:buNone/>
            </a:pP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4. </a:t>
            </a:r>
            <a:r>
              <a:rPr lang="el-GR" sz="1800" dirty="0" smtClean="0">
                <a:latin typeface="Times New Roman" panose="02020603050405020304" pitchFamily="18" charset="0"/>
                <a:cs typeface="Times New Roman" panose="02020603050405020304" pitchFamily="18" charset="0"/>
              </a:rPr>
              <a:t>Το Περιφερειακό Συμβούλιο Υδάτων</a:t>
            </a:r>
          </a:p>
          <a:p>
            <a:pPr marL="68580" indent="0">
              <a:buNone/>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5. </a:t>
            </a:r>
            <a:r>
              <a:rPr lang="el-GR" sz="1800" dirty="0" smtClean="0">
                <a:latin typeface="Times New Roman" panose="02020603050405020304" pitchFamily="18" charset="0"/>
                <a:cs typeface="Times New Roman" panose="02020603050405020304" pitchFamily="18" charset="0"/>
              </a:rPr>
              <a:t>Η Διεύθυνση Υδάτων της Περιφέρειας</a:t>
            </a:r>
          </a:p>
          <a:p>
            <a:pPr marL="68580" indent="0">
              <a:buNone/>
            </a:pPr>
            <a:endParaRPr lang="el-GR" sz="1800" dirty="0" smtClean="0">
              <a:latin typeface="Times New Roman" panose="02020603050405020304" pitchFamily="18" charset="0"/>
              <a:cs typeface="Times New Roman" panose="02020603050405020304" pitchFamily="18" charset="0"/>
            </a:endParaRPr>
          </a:p>
          <a:p>
            <a:pPr marL="68580" indent="0">
              <a:buNone/>
            </a:pP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Β.</a:t>
            </a: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Τα θεμελιώδη στοιχεία  (ρυθμίσεις) της νέας προσέγγισης της διαχείρισης</a:t>
            </a:r>
            <a:endParaRPr lang="en-US" sz="1800" b="1" dirty="0" smtClean="0">
              <a:latin typeface="Times New Roman" panose="02020603050405020304" pitchFamily="18" charset="0"/>
              <a:cs typeface="Times New Roman" panose="02020603050405020304" pitchFamily="18" charset="0"/>
            </a:endParaRPr>
          </a:p>
          <a:p>
            <a:pPr marL="68580" indent="0">
              <a:buNone/>
            </a:pPr>
            <a:r>
              <a:rPr lang="en-US" sz="1800" b="1" dirty="0">
                <a:latin typeface="Times New Roman" panose="02020603050405020304" pitchFamily="18" charset="0"/>
                <a:cs typeface="Times New Roman" panose="02020603050405020304" pitchFamily="18" charset="0"/>
              </a:rPr>
              <a:t> </a:t>
            </a:r>
            <a:r>
              <a:rPr lang="en-US" sz="1800" b="1"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1. </a:t>
            </a:r>
            <a:r>
              <a:rPr lang="el-GR" sz="1800" dirty="0" smtClean="0">
                <a:latin typeface="Times New Roman" panose="02020603050405020304" pitchFamily="18" charset="0"/>
                <a:cs typeface="Times New Roman" panose="02020603050405020304" pitchFamily="18" charset="0"/>
              </a:rPr>
              <a:t>Η διοικητική και χωρική προσέγγιση (διοικητικές και χωρικές όψεις της </a:t>
            </a:r>
          </a:p>
          <a:p>
            <a:pPr marL="68580" indent="0">
              <a:buNone/>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νέας νομοθεσίας)</a:t>
            </a:r>
          </a:p>
          <a:p>
            <a:pPr marL="68580" indent="0">
              <a:buNone/>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2. </a:t>
            </a:r>
            <a:r>
              <a:rPr lang="el-GR" sz="1800" dirty="0" smtClean="0">
                <a:latin typeface="Times New Roman" panose="02020603050405020304" pitchFamily="18" charset="0"/>
                <a:cs typeface="Times New Roman" panose="02020603050405020304" pitchFamily="18" charset="0"/>
              </a:rPr>
              <a:t>Το </a:t>
            </a:r>
            <a:r>
              <a:rPr lang="el-GR" sz="1800" i="1" dirty="0" smtClean="0">
                <a:latin typeface="Times New Roman" panose="02020603050405020304" pitchFamily="18" charset="0"/>
                <a:cs typeface="Times New Roman" panose="02020603050405020304" pitchFamily="18" charset="0"/>
              </a:rPr>
              <a:t>«Σχέδιο Διαχείρισης» </a:t>
            </a:r>
            <a:r>
              <a:rPr lang="el-GR" sz="1800" dirty="0" smtClean="0">
                <a:latin typeface="Times New Roman" panose="02020603050405020304" pitchFamily="18" charset="0"/>
                <a:cs typeface="Times New Roman" panose="02020603050405020304" pitchFamily="18" charset="0"/>
              </a:rPr>
              <a:t>ως βασικό εργαλείο της διαχείρισης </a:t>
            </a:r>
          </a:p>
          <a:p>
            <a:pPr marL="68580" indent="0">
              <a:buNone/>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3. </a:t>
            </a:r>
            <a:r>
              <a:rPr lang="el-GR" sz="1800" dirty="0" smtClean="0">
                <a:latin typeface="Times New Roman" panose="02020603050405020304" pitchFamily="18" charset="0"/>
                <a:cs typeface="Times New Roman" panose="02020603050405020304" pitchFamily="18" charset="0"/>
              </a:rPr>
              <a:t>Η καλή οικολογική κατάσταση των υδάτων </a:t>
            </a:r>
          </a:p>
          <a:p>
            <a:pPr marL="68580" indent="0">
              <a:buNone/>
            </a:pPr>
            <a:r>
              <a:rPr lang="el-GR" sz="1800" dirty="0" smtClean="0">
                <a:latin typeface="Times New Roman" panose="02020603050405020304" pitchFamily="18" charset="0"/>
                <a:cs typeface="Times New Roman" panose="02020603050405020304" pitchFamily="18" charset="0"/>
              </a:rPr>
              <a:t>  </a:t>
            </a:r>
            <a:r>
              <a:rPr lang="el-GR" sz="1800" u="sng" dirty="0" smtClean="0">
                <a:latin typeface="Times New Roman" panose="02020603050405020304" pitchFamily="18" charset="0"/>
                <a:cs typeface="Times New Roman" panose="02020603050405020304" pitchFamily="18" charset="0"/>
              </a:rPr>
              <a:t>Κρίσιμες έννοιες: </a:t>
            </a:r>
            <a:r>
              <a:rPr lang="el-GR" sz="1400" u="sng" dirty="0" smtClean="0">
                <a:latin typeface="Arial" panose="020B0604020202020204" pitchFamily="34" charset="0"/>
                <a:cs typeface="Arial" panose="020B0604020202020204" pitchFamily="34" charset="0"/>
              </a:rPr>
              <a:t>α)</a:t>
            </a:r>
            <a:r>
              <a:rPr lang="en-US" sz="1400" u="sng" dirty="0" smtClean="0">
                <a:latin typeface="Arial" panose="020B0604020202020204" pitchFamily="34" charset="0"/>
                <a:cs typeface="Arial" panose="020B0604020202020204" pitchFamily="34" charset="0"/>
              </a:rPr>
              <a:t> </a:t>
            </a:r>
            <a:r>
              <a:rPr lang="el-GR" sz="1400" u="sng" dirty="0" smtClean="0">
                <a:latin typeface="Arial" panose="020B0604020202020204" pitchFamily="34" charset="0"/>
                <a:cs typeface="Arial" panose="020B0604020202020204" pitchFamily="34" charset="0"/>
              </a:rPr>
              <a:t>Περιοχή Λεκάνης Απορροής </a:t>
            </a:r>
            <a:r>
              <a:rPr lang="en-US" sz="1400" u="sng" dirty="0" smtClean="0">
                <a:latin typeface="Arial" panose="020B0604020202020204" pitchFamily="34" charset="0"/>
                <a:cs typeface="Arial" panose="020B0604020202020204" pitchFamily="34" charset="0"/>
              </a:rPr>
              <a:t>(River </a:t>
            </a:r>
            <a:r>
              <a:rPr lang="en-US" sz="1400" u="sng" dirty="0" err="1" smtClean="0">
                <a:latin typeface="Arial" panose="020B0604020202020204" pitchFamily="34" charset="0"/>
                <a:cs typeface="Arial" panose="020B0604020202020204" pitchFamily="34" charset="0"/>
              </a:rPr>
              <a:t>Bassin</a:t>
            </a:r>
            <a:r>
              <a:rPr lang="en-US" sz="1400" u="sng" dirty="0" smtClean="0">
                <a:latin typeface="Arial" panose="020B0604020202020204" pitchFamily="34" charset="0"/>
                <a:cs typeface="Arial" panose="020B0604020202020204" pitchFamily="34" charset="0"/>
              </a:rPr>
              <a:t> District / District </a:t>
            </a:r>
          </a:p>
          <a:p>
            <a:pPr marL="68580" indent="0">
              <a:buNone/>
            </a:pPr>
            <a:r>
              <a:rPr lang="en-US" sz="1400" dirty="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  </a:t>
            </a:r>
            <a:r>
              <a:rPr lang="en-US" sz="1400" u="sng" dirty="0" err="1" smtClean="0">
                <a:latin typeface="Arial" panose="020B0604020202020204" pitchFamily="34" charset="0"/>
                <a:cs typeface="Arial" panose="020B0604020202020204" pitchFamily="34" charset="0"/>
              </a:rPr>
              <a:t>Hydrographique</a:t>
            </a:r>
            <a:r>
              <a:rPr lang="en-US" sz="1400" u="sng" dirty="0" smtClean="0">
                <a:latin typeface="Arial" panose="020B0604020202020204" pitchFamily="34" charset="0"/>
                <a:cs typeface="Arial" panose="020B0604020202020204" pitchFamily="34" charset="0"/>
              </a:rPr>
              <a:t>)</a:t>
            </a:r>
            <a:r>
              <a:rPr lang="el-GR" sz="1400" u="sng" dirty="0" smtClean="0">
                <a:latin typeface="Arial" panose="020B0604020202020204" pitchFamily="34" charset="0"/>
                <a:cs typeface="Arial" panose="020B0604020202020204" pitchFamily="34" charset="0"/>
              </a:rPr>
              <a:t>, β) Λεκάνη Απορροής (</a:t>
            </a:r>
            <a:r>
              <a:rPr lang="en-US" sz="1400" u="sng" dirty="0" smtClean="0">
                <a:latin typeface="Arial" panose="020B0604020202020204" pitchFamily="34" charset="0"/>
                <a:cs typeface="Arial" panose="020B0604020202020204" pitchFamily="34" charset="0"/>
              </a:rPr>
              <a:t>River </a:t>
            </a:r>
            <a:r>
              <a:rPr lang="en-US" sz="1400" u="sng" dirty="0" err="1" smtClean="0">
                <a:latin typeface="Arial" panose="020B0604020202020204" pitchFamily="34" charset="0"/>
                <a:cs typeface="Arial" panose="020B0604020202020204" pitchFamily="34" charset="0"/>
              </a:rPr>
              <a:t>Bassin</a:t>
            </a:r>
            <a:r>
              <a:rPr lang="en-US" sz="1400" u="sng" dirty="0" smtClean="0">
                <a:latin typeface="Arial" panose="020B0604020202020204" pitchFamily="34" charset="0"/>
                <a:cs typeface="Arial" panose="020B0604020202020204" pitchFamily="34" charset="0"/>
              </a:rPr>
              <a:t> / </a:t>
            </a:r>
            <a:r>
              <a:rPr lang="en-US" sz="1400" u="sng" dirty="0" err="1" smtClean="0">
                <a:latin typeface="Arial" panose="020B0604020202020204" pitchFamily="34" charset="0"/>
                <a:cs typeface="Arial" panose="020B0604020202020204" pitchFamily="34" charset="0"/>
              </a:rPr>
              <a:t>Bassin</a:t>
            </a:r>
            <a:r>
              <a:rPr lang="en-US" sz="1400" u="sng" dirty="0" smtClean="0">
                <a:latin typeface="Arial" panose="020B0604020202020204" pitchFamily="34" charset="0"/>
                <a:cs typeface="Arial" panose="020B0604020202020204" pitchFamily="34" charset="0"/>
              </a:rPr>
              <a:t> </a:t>
            </a:r>
            <a:r>
              <a:rPr lang="en-US" sz="1400" u="sng" dirty="0" err="1" smtClean="0">
                <a:latin typeface="Arial" panose="020B0604020202020204" pitchFamily="34" charset="0"/>
                <a:cs typeface="Arial" panose="020B0604020202020204" pitchFamily="34" charset="0"/>
              </a:rPr>
              <a:t>Hydrographique</a:t>
            </a:r>
            <a:r>
              <a:rPr lang="en-US" sz="1400" u="sng" dirty="0" smtClean="0">
                <a:latin typeface="Arial" panose="020B0604020202020204" pitchFamily="34" charset="0"/>
                <a:cs typeface="Arial" panose="020B0604020202020204" pitchFamily="34" charset="0"/>
              </a:rPr>
              <a:t>)</a:t>
            </a:r>
            <a:endParaRPr lang="el-GR" sz="1400" u="sng" dirty="0">
              <a:latin typeface="Arial" panose="020B0604020202020204" pitchFamily="34" charset="0"/>
              <a:cs typeface="Arial" panose="020B0604020202020204" pitchFamily="34" charset="0"/>
            </a:endParaRPr>
          </a:p>
          <a:p>
            <a:pPr marL="68580" indent="0">
              <a:buNone/>
            </a:pPr>
            <a:endParaRPr lang="el-GR" sz="18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76480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66800" y="685800"/>
            <a:ext cx="7024744" cy="1143000"/>
          </a:xfrm>
        </p:spPr>
        <p:txBody>
          <a:bodyPr>
            <a:normAutofit/>
          </a:bodyPr>
          <a:lstStyle/>
          <a:p>
            <a:pPr algn="ctr"/>
            <a:r>
              <a:rPr lang="el-GR" sz="2800" dirty="0" smtClean="0">
                <a:latin typeface="Times New Roman" panose="02020603050405020304" pitchFamily="18" charset="0"/>
                <a:cs typeface="Times New Roman" panose="02020603050405020304" pitchFamily="18" charset="0"/>
              </a:rPr>
              <a:t>Ε1. ΙΔΙΟΚΤΗΣΙΑΚΟ ΚΑΘΕΣΤΩΣ </a:t>
            </a:r>
            <a:br>
              <a:rPr lang="el-GR" sz="2800" dirty="0" smtClean="0">
                <a:latin typeface="Times New Roman" panose="02020603050405020304" pitchFamily="18" charset="0"/>
                <a:cs typeface="Times New Roman" panose="02020603050405020304" pitchFamily="18" charset="0"/>
              </a:rPr>
            </a:br>
            <a:r>
              <a:rPr lang="el-GR" sz="2800" dirty="0" smtClean="0">
                <a:latin typeface="Times New Roman" panose="02020603050405020304" pitchFamily="18" charset="0"/>
                <a:cs typeface="Times New Roman" panose="02020603050405020304" pitchFamily="18" charset="0"/>
              </a:rPr>
              <a:t>ΥΔΑΤΩΝ</a:t>
            </a:r>
            <a:endParaRPr lang="el-GR" sz="2800"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762000" y="1828800"/>
            <a:ext cx="6929717" cy="4343400"/>
          </a:xfrm>
        </p:spPr>
        <p:txBody>
          <a:bodyPr>
            <a:normAutofit fontScale="25000" lnSpcReduction="20000"/>
          </a:bodyPr>
          <a:lstStyle/>
          <a:p>
            <a:pPr algn="just">
              <a:lnSpc>
                <a:spcPct val="170000"/>
              </a:lnSpc>
            </a:pPr>
            <a:r>
              <a:rPr lang="el-GR" sz="4800" b="1" dirty="0" smtClean="0"/>
              <a:t>18 παρ. 1 Συντάγματος</a:t>
            </a:r>
            <a:r>
              <a:rPr lang="en-US" sz="4800" dirty="0" smtClean="0"/>
              <a:t>: </a:t>
            </a:r>
            <a:r>
              <a:rPr lang="el-GR" sz="4800" i="1" dirty="0"/>
              <a:t>«Ειδικοί νόμοι ρυθμίζουν τα σχε­τικά με την ιδιοκτησία και τη διάθεση ρεόντων και υπόγειων υδάτων και γενικά του υπόγειου πλούτου</a:t>
            </a:r>
            <a:r>
              <a:rPr lang="el-GR" sz="4800" i="1" dirty="0" smtClean="0"/>
              <a:t>»</a:t>
            </a:r>
            <a:r>
              <a:rPr lang="el-GR" sz="4800" i="1" dirty="0"/>
              <a:t> </a:t>
            </a:r>
            <a:endParaRPr lang="el-GR" sz="4800" i="1" dirty="0" smtClean="0"/>
          </a:p>
          <a:p>
            <a:pPr algn="just">
              <a:lnSpc>
                <a:spcPct val="170000"/>
              </a:lnSpc>
            </a:pPr>
            <a:r>
              <a:rPr lang="el-GR" sz="4400" b="1" dirty="0"/>
              <a:t>Άρθρο 953 Αστικού </a:t>
            </a:r>
            <a:r>
              <a:rPr lang="el-GR" sz="4400" b="1" dirty="0" smtClean="0"/>
              <a:t>Κώδικα</a:t>
            </a:r>
            <a:r>
              <a:rPr lang="en-US" sz="4400" b="1" dirty="0" smtClean="0"/>
              <a:t>:</a:t>
            </a:r>
            <a:r>
              <a:rPr lang="el-GR" sz="4400" b="1" dirty="0" smtClean="0"/>
              <a:t> </a:t>
            </a:r>
            <a:r>
              <a:rPr lang="el-GR" sz="4400" dirty="0" smtClean="0"/>
              <a:t>«Συστατικό </a:t>
            </a:r>
            <a:r>
              <a:rPr lang="el-GR" sz="4400" dirty="0"/>
              <a:t>μέρος πράγματος, που δεν μπορεί να αποχωριστεί από το κύριο πράγμα χωρίς βλάβη αυτού του ίδιου ή του κύριου πράγματος ή χωρίς αλλοίωση της ουσίας ή του προορισμού τους δεν μπορεί να είναι χωριστά αντικείμενο κυριότητας ή άλλου εμπράγματου </a:t>
            </a:r>
            <a:r>
              <a:rPr lang="el-GR" sz="4400" dirty="0" smtClean="0"/>
              <a:t>δικαιώματος»</a:t>
            </a:r>
            <a:endParaRPr lang="el-GR" sz="4400" dirty="0"/>
          </a:p>
          <a:p>
            <a:pPr algn="just">
              <a:lnSpc>
                <a:spcPct val="170000"/>
              </a:lnSpc>
            </a:pPr>
            <a:r>
              <a:rPr lang="el-GR" sz="4400" b="1" dirty="0"/>
              <a:t>Άρθρο 954 Αστικού Κώδικα</a:t>
            </a:r>
            <a:r>
              <a:rPr lang="en-US" sz="4400" b="1" dirty="0"/>
              <a:t>: </a:t>
            </a:r>
            <a:r>
              <a:rPr lang="el-GR" sz="4400" dirty="0"/>
              <a:t>Συστατικά του ακινήτου με την έννοια του προηγούμενου άρθρου είναι και: 1. τα πράγματα που έχουν συνδεθεί σταθερά με το έδαφος, ιδίως οικοδομήματα· 2. τα προϊόντα του ακινήτου εφόσον συνέχονται με το έδαφος· </a:t>
            </a:r>
            <a:r>
              <a:rPr lang="el-GR" sz="4400" b="1" dirty="0"/>
              <a:t>3</a:t>
            </a:r>
            <a:r>
              <a:rPr lang="el-GR" sz="4400" b="1" u="sng" dirty="0"/>
              <a:t>. το νερό κάτω από το </a:t>
            </a:r>
            <a:r>
              <a:rPr lang="el-GR" sz="4400" b="1" u="sng" dirty="0" smtClean="0"/>
              <a:t>έδαφος</a:t>
            </a:r>
          </a:p>
          <a:p>
            <a:pPr algn="just">
              <a:lnSpc>
                <a:spcPct val="170000"/>
              </a:lnSpc>
            </a:pPr>
            <a:r>
              <a:rPr lang="el-GR" sz="4800" b="1" dirty="0" smtClean="0"/>
              <a:t>Άρθρο 2 παρ. 1 ν.1739/1987</a:t>
            </a:r>
            <a:r>
              <a:rPr lang="en-US" sz="4800" b="1" dirty="0" smtClean="0"/>
              <a:t>: </a:t>
            </a:r>
            <a:r>
              <a:rPr lang="el-GR" sz="4800" i="1" dirty="0" smtClean="0"/>
              <a:t>Το </a:t>
            </a:r>
            <a:r>
              <a:rPr lang="el-GR" sz="4800" i="1" dirty="0"/>
              <a:t>νερό αποτελεί φυσικό αγαθό για  την ικανοποίηση κοινωνικών αναγκών και η διαχείρισή του ασκείται, όπως ορίζεται στο νόμο αυτό </a:t>
            </a:r>
          </a:p>
          <a:p>
            <a:pPr algn="just">
              <a:lnSpc>
                <a:spcPct val="170000"/>
              </a:lnSpc>
            </a:pPr>
            <a:r>
              <a:rPr lang="el-GR" sz="4800" b="1" i="1" dirty="0" smtClean="0"/>
              <a:t>Άρθρο 1 ν.1739/1987</a:t>
            </a:r>
            <a:r>
              <a:rPr lang="en-US" sz="4800" b="1" i="1" dirty="0" smtClean="0"/>
              <a:t>: </a:t>
            </a:r>
            <a:r>
              <a:rPr lang="el-GR" sz="4800" i="1" dirty="0" smtClean="0"/>
              <a:t>Θεωρούνται υδατικοί πόροι </a:t>
            </a:r>
            <a:r>
              <a:rPr lang="el-GR" sz="4800" i="1" dirty="0"/>
              <a:t>και τα υπόγεια νερά, χωρίς διάκριση στην ποιότητα, προέλευση και </a:t>
            </a:r>
            <a:r>
              <a:rPr lang="el-GR" sz="4800" i="1" dirty="0" smtClean="0"/>
              <a:t>δυνατή </a:t>
            </a:r>
            <a:r>
              <a:rPr lang="el-GR" sz="4800" i="1" dirty="0"/>
              <a:t>χρήση </a:t>
            </a:r>
            <a:r>
              <a:rPr lang="el-GR" sz="4800" i="1" dirty="0" smtClean="0"/>
              <a:t>τους</a:t>
            </a:r>
          </a:p>
          <a:p>
            <a:pPr algn="just">
              <a:lnSpc>
                <a:spcPct val="170000"/>
              </a:lnSpc>
            </a:pPr>
            <a:r>
              <a:rPr lang="el-GR" sz="4800" b="1" i="1" dirty="0" smtClean="0"/>
              <a:t>Άρθρο 16 ν.1739/1987</a:t>
            </a:r>
            <a:r>
              <a:rPr lang="en-US" sz="4800" b="1" i="1" dirty="0" smtClean="0"/>
              <a:t>: </a:t>
            </a:r>
            <a:r>
              <a:rPr lang="el-GR" sz="4800" i="1" dirty="0" smtClean="0"/>
              <a:t>Ως ειδικότερος νόμος καταργεί τυχόν προηγούμενες σχετικές διατάξεις</a:t>
            </a:r>
          </a:p>
          <a:p>
            <a:endParaRPr lang="en-US" sz="4800" dirty="0" smtClean="0"/>
          </a:p>
          <a:p>
            <a:endParaRPr lang="el-GR" sz="5600" i="1" dirty="0" smtClean="0"/>
          </a:p>
          <a:p>
            <a:pPr marL="68580" indent="0">
              <a:buNone/>
            </a:pPr>
            <a:endParaRPr lang="el-GR" sz="5600" i="1" dirty="0" smtClean="0"/>
          </a:p>
          <a:p>
            <a:endParaRPr lang="el-GR" sz="1400" dirty="0"/>
          </a:p>
        </p:txBody>
      </p:sp>
    </p:spTree>
    <p:extLst>
      <p:ext uri="{BB962C8B-B14F-4D97-AF65-F5344CB8AC3E}">
        <p14:creationId xmlns:p14="http://schemas.microsoft.com/office/powerpoint/2010/main" val="761560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2800" dirty="0" smtClean="0">
                <a:latin typeface="Times New Roman" panose="02020603050405020304" pitchFamily="18" charset="0"/>
                <a:cs typeface="Times New Roman" panose="02020603050405020304" pitchFamily="18" charset="0"/>
              </a:rPr>
              <a:t>Ε</a:t>
            </a:r>
            <a:r>
              <a:rPr lang="el-GR" sz="2800" dirty="0">
                <a:latin typeface="Times New Roman" panose="02020603050405020304" pitchFamily="18" charset="0"/>
                <a:cs typeface="Times New Roman" panose="02020603050405020304" pitchFamily="18" charset="0"/>
              </a:rPr>
              <a:t>2. ΙΔΙΟΚΤΗΣΙΑΚΟ ΚΑΘΕΣΤΩΣ </a:t>
            </a:r>
            <a:br>
              <a:rPr lang="el-GR" sz="2800" dirty="0">
                <a:latin typeface="Times New Roman" panose="02020603050405020304" pitchFamily="18" charset="0"/>
                <a:cs typeface="Times New Roman" panose="02020603050405020304" pitchFamily="18" charset="0"/>
              </a:rPr>
            </a:br>
            <a:r>
              <a:rPr lang="el-GR" sz="2800" dirty="0">
                <a:latin typeface="Times New Roman" panose="02020603050405020304" pitchFamily="18" charset="0"/>
                <a:cs typeface="Times New Roman" panose="02020603050405020304" pitchFamily="18" charset="0"/>
              </a:rPr>
              <a:t>ΥΔΑΤΩΝ</a:t>
            </a:r>
          </a:p>
        </p:txBody>
      </p:sp>
      <p:sp>
        <p:nvSpPr>
          <p:cNvPr id="3" name="Θέση περιεχομένου 2"/>
          <p:cNvSpPr>
            <a:spLocks noGrp="1"/>
          </p:cNvSpPr>
          <p:nvPr>
            <p:ph idx="1"/>
          </p:nvPr>
        </p:nvSpPr>
        <p:spPr>
          <a:xfrm>
            <a:off x="1066800" y="2133600"/>
            <a:ext cx="6777317" cy="3508977"/>
          </a:xfrm>
        </p:spPr>
        <p:txBody>
          <a:bodyPr>
            <a:normAutofit fontScale="40000" lnSpcReduction="20000"/>
          </a:bodyPr>
          <a:lstStyle/>
          <a:p>
            <a:pPr>
              <a:lnSpc>
                <a:spcPct val="170000"/>
              </a:lnSpc>
            </a:pPr>
            <a:endParaRPr lang="el-GR" b="1" dirty="0" smtClean="0"/>
          </a:p>
          <a:p>
            <a:pPr algn="just">
              <a:lnSpc>
                <a:spcPct val="170000"/>
              </a:lnSpc>
            </a:pPr>
            <a:r>
              <a:rPr lang="el-GR" b="1" dirty="0" smtClean="0"/>
              <a:t>Άρθρο 967 Αστικός Κώδικας</a:t>
            </a:r>
            <a:r>
              <a:rPr lang="en-US" b="1" dirty="0" smtClean="0"/>
              <a:t>: </a:t>
            </a:r>
            <a:r>
              <a:rPr lang="el-GR" dirty="0" smtClean="0"/>
              <a:t>«Πράγματα </a:t>
            </a:r>
            <a:r>
              <a:rPr lang="el-GR" dirty="0"/>
              <a:t>κοινής χρήσης είναι </a:t>
            </a:r>
            <a:r>
              <a:rPr lang="el-GR" b="1" u="sng" dirty="0"/>
              <a:t>ιδίως τα νερά με ελεύθερη και αέναη ροή,</a:t>
            </a:r>
            <a:r>
              <a:rPr lang="el-GR" dirty="0"/>
              <a:t> οι δρόμοι, οι πλατείες, οι γιαλοί, τα λιμάνια και οι όρμοι, οι όχθες πλεύσιμων ποταμών, οι μεγάλες λίμνες και οι όχθες τους</a:t>
            </a:r>
            <a:r>
              <a:rPr lang="el-GR" dirty="0" smtClean="0"/>
              <a:t>.»</a:t>
            </a:r>
            <a:endParaRPr lang="el-GR" b="1" dirty="0"/>
          </a:p>
          <a:p>
            <a:pPr algn="just">
              <a:lnSpc>
                <a:spcPct val="170000"/>
              </a:lnSpc>
            </a:pPr>
            <a:r>
              <a:rPr lang="el-GR" b="1" dirty="0" smtClean="0"/>
              <a:t>Οδηγία </a:t>
            </a:r>
            <a:r>
              <a:rPr lang="el-GR" b="1" dirty="0"/>
              <a:t>2000/60: </a:t>
            </a:r>
            <a:r>
              <a:rPr lang="el-GR" dirty="0"/>
              <a:t>«Το ύδωρ δεν είναι εμπορικό προϊόν όπως όλα το άλλα, αλλά αποτελεί κληρονομιά που πρέπει να προστατεύεται και να τυγχάνει της κατάλλη­λης μεταχείρισης». </a:t>
            </a:r>
          </a:p>
          <a:p>
            <a:pPr algn="just">
              <a:lnSpc>
                <a:spcPct val="170000"/>
              </a:lnSpc>
            </a:pPr>
            <a:r>
              <a:rPr lang="el-GR" b="1" dirty="0"/>
              <a:t>Διεύθυνση </a:t>
            </a:r>
            <a:r>
              <a:rPr lang="el-GR" b="1" dirty="0" smtClean="0"/>
              <a:t>Υδάτων Αποκεντρωμένης Διοίκησης: </a:t>
            </a:r>
            <a:r>
              <a:rPr lang="el-GR" dirty="0"/>
              <a:t>Αρμόδιο όργανο έκδοσης αδει­ών χρήσης νερού και εκτέλεσης έργων </a:t>
            </a:r>
            <a:r>
              <a:rPr lang="el-GR" b="1" dirty="0" smtClean="0"/>
              <a:t>(ν. 3199/2003</a:t>
            </a:r>
            <a:r>
              <a:rPr lang="el-GR" b="1" dirty="0"/>
              <a:t>)</a:t>
            </a:r>
            <a:r>
              <a:rPr lang="el-GR" dirty="0"/>
              <a:t>, </a:t>
            </a:r>
            <a:r>
              <a:rPr lang="el-GR" dirty="0" smtClean="0"/>
              <a:t>μη λήψη άδειας/παράβαση νόμου </a:t>
            </a:r>
            <a:r>
              <a:rPr lang="el-GR" dirty="0"/>
              <a:t>συνιστά ποινικό αδίκημα</a:t>
            </a:r>
          </a:p>
          <a:p>
            <a:pPr algn="just">
              <a:lnSpc>
                <a:spcPct val="170000"/>
              </a:lnSpc>
            </a:pPr>
            <a:r>
              <a:rPr lang="el-GR" b="1" dirty="0"/>
              <a:t>Άρθρο 10 παρ. 1 </a:t>
            </a:r>
            <a:r>
              <a:rPr lang="el-GR" b="1" dirty="0" smtClean="0"/>
              <a:t>ν . 3199/2003: </a:t>
            </a:r>
            <a:r>
              <a:rPr lang="el-GR" dirty="0" smtClean="0"/>
              <a:t> </a:t>
            </a:r>
            <a:r>
              <a:rPr lang="el-GR" dirty="0"/>
              <a:t>«Οι χρήσεις υδάτων διακρίνονται σε ύδρευ­ση, άρδευση, βιομηχανική χρήση, ενεργειακή χρήση και χρήση για </a:t>
            </a:r>
            <a:r>
              <a:rPr lang="el-GR" dirty="0" smtClean="0"/>
              <a:t>αναψυχή.  </a:t>
            </a:r>
            <a:r>
              <a:rPr lang="el-GR" dirty="0"/>
              <a:t>Η χρήση για ύδρευση έχει προτεραιότητα, ως προς την πο­σότητα και την ποιότητα, έναντι κάθε άλλης χρήσης»</a:t>
            </a:r>
          </a:p>
          <a:p>
            <a:pPr algn="just">
              <a:lnSpc>
                <a:spcPct val="170000"/>
              </a:lnSpc>
            </a:pPr>
            <a:r>
              <a:rPr lang="el-GR" dirty="0"/>
              <a:t>Νερό όχι εμπορικό προϊόν </a:t>
            </a:r>
            <a:r>
              <a:rPr lang="en-US" dirty="0" smtClean="0">
                <a:sym typeface="Wingdings" panose="05000000000000000000" pitchFamily="2" charset="2"/>
              </a:rPr>
              <a:t></a:t>
            </a:r>
            <a:r>
              <a:rPr lang="el-GR" dirty="0" smtClean="0"/>
              <a:t>  </a:t>
            </a:r>
            <a:r>
              <a:rPr lang="el-GR" dirty="0"/>
              <a:t>απαγορεύεται η διάθεσή του με αντάλλαγμα σε τρίτους για αρδευτική χρήση (αν το αντάλλαγμα δεν δηλώνεται στην αρμόδια Δ.Ο.Υ  συνιστά και φορολογικό αδίκημα)</a:t>
            </a:r>
          </a:p>
          <a:p>
            <a:pPr algn="just"/>
            <a:endParaRPr lang="el-GR" dirty="0"/>
          </a:p>
        </p:txBody>
      </p:sp>
    </p:spTree>
    <p:extLst>
      <p:ext uri="{BB962C8B-B14F-4D97-AF65-F5344CB8AC3E}">
        <p14:creationId xmlns:p14="http://schemas.microsoft.com/office/powerpoint/2010/main" val="1618569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69128" y="304800"/>
            <a:ext cx="7024744" cy="1066800"/>
          </a:xfrm>
        </p:spPr>
        <p:txBody>
          <a:bodyPr>
            <a:normAutofit/>
          </a:bodyPr>
          <a:lstStyle/>
          <a:p>
            <a:pPr algn="ctr"/>
            <a:r>
              <a:rPr lang="el-GR" sz="2800" dirty="0" smtClean="0">
                <a:latin typeface="Times New Roman" panose="02020603050405020304" pitchFamily="18" charset="0"/>
                <a:cs typeface="Times New Roman" panose="02020603050405020304" pitchFamily="18" charset="0"/>
              </a:rPr>
              <a:t>Ε3. ΙΔΙΟΚΤΗΣΙΑΚΟ ΚΑΘΕΣΤΩΣ ΥΔΑΤΩΝ -ΝΟΜΟΛΟΓΙΑ</a:t>
            </a:r>
            <a:endParaRPr lang="el-GR" sz="2800"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992841" y="1600200"/>
            <a:ext cx="6777317" cy="4343400"/>
          </a:xfrm>
        </p:spPr>
        <p:txBody>
          <a:bodyPr>
            <a:normAutofit/>
          </a:bodyPr>
          <a:lstStyle/>
          <a:p>
            <a:pPr algn="just"/>
            <a:r>
              <a:rPr lang="el-GR" sz="1400" dirty="0" smtClean="0">
                <a:latin typeface="Times New Roman" panose="02020603050405020304" pitchFamily="18" charset="0"/>
                <a:cs typeface="Times New Roman" panose="02020603050405020304" pitchFamily="18" charset="0"/>
              </a:rPr>
              <a:t>Μεταξύ των πραγμάτων κοινής χρήσεως περιλαμβάνονται και τα ελευθέρως και αδιακόπως ρέοντα ύδατα, ήτοι τα μη διοχετευόμενα και τα μη βρόχινα ύδατα. </a:t>
            </a:r>
            <a:r>
              <a:rPr lang="el-GR" sz="1400" b="1" dirty="0" smtClean="0">
                <a:latin typeface="Times New Roman" panose="02020603050405020304" pitchFamily="18" charset="0"/>
                <a:cs typeface="Times New Roman" panose="02020603050405020304" pitchFamily="18" charset="0"/>
              </a:rPr>
              <a:t>Αντιθέτως, όταν το ύδωρ εξέρχεται εκ της πηγής και δεν ρέει ελευθέρως και με αέναη ροή σε κοίτη, αλλά σε μικρή ποσότητα, δεν είναι κοινής χρήσεως. </a:t>
            </a:r>
            <a:r>
              <a:rPr lang="el-GR" sz="1400" dirty="0" smtClean="0">
                <a:latin typeface="Times New Roman" panose="02020603050405020304" pitchFamily="18" charset="0"/>
                <a:cs typeface="Times New Roman" panose="02020603050405020304" pitchFamily="18" charset="0"/>
              </a:rPr>
              <a:t>Οι υπόγειες φλέβες οι οποίες φθάνουν έως την επιφάνεια του εδάφους ή τα υπόγεια ύδατα που συγκεντρώνονται λόγω των πτυχώσεων των πετρωμάτων και κατόπιν εξέρχονται στην επιφάνεια, είναι μέρος του εδάφους </a:t>
            </a:r>
            <a:r>
              <a:rPr lang="el-GR" sz="1400" b="1" dirty="0" smtClean="0">
                <a:latin typeface="Times New Roman" panose="02020603050405020304" pitchFamily="18" charset="0"/>
                <a:cs typeface="Times New Roman" panose="02020603050405020304" pitchFamily="18" charset="0"/>
              </a:rPr>
              <a:t>και ανήκουν στον κύριο αυτού</a:t>
            </a:r>
            <a:r>
              <a:rPr lang="el-GR" sz="1400" dirty="0" smtClean="0">
                <a:latin typeface="Times New Roman" panose="02020603050405020304" pitchFamily="18" charset="0"/>
                <a:cs typeface="Times New Roman" panose="02020603050405020304" pitchFamily="18" charset="0"/>
              </a:rPr>
              <a:t>. (</a:t>
            </a:r>
            <a:r>
              <a:rPr lang="el-GR" sz="1400" dirty="0" err="1" smtClean="0">
                <a:latin typeface="Times New Roman" panose="02020603050405020304" pitchFamily="18" charset="0"/>
                <a:cs typeface="Times New Roman" panose="02020603050405020304" pitchFamily="18" charset="0"/>
              </a:rPr>
              <a:t>ΕφΑθ</a:t>
            </a:r>
            <a:r>
              <a:rPr lang="el-GR" sz="1400" dirty="0" smtClean="0">
                <a:latin typeface="Times New Roman" panose="02020603050405020304" pitchFamily="18" charset="0"/>
                <a:cs typeface="Times New Roman" panose="02020603050405020304" pitchFamily="18" charset="0"/>
              </a:rPr>
              <a:t> 4326/2006,)</a:t>
            </a:r>
          </a:p>
          <a:p>
            <a:pPr algn="just"/>
            <a:r>
              <a:rPr lang="el-GR" sz="1400" b="1" dirty="0">
                <a:latin typeface="Times New Roman" panose="02020603050405020304" pitchFamily="18" charset="0"/>
                <a:cs typeface="Times New Roman" panose="02020603050405020304" pitchFamily="18" charset="0"/>
              </a:rPr>
              <a:t>Τα νερά που βρίσκονται κάτω από το έδαφος ενός ακινήτου και μάλιστα σε τέτοιο βάθος, ώστε να υπάγονται σε υδροφόρο ορίζοντα που εκτείνεται σε μεγάλες αποστάσεις και καλύπτει πολλές ιδιοκτησίες δεν μπορούν να θεωρηθούν προϊόντα του ακινήτου, (Εφ. Λαρ. 121/03, ΠΠΑΘ 4530/2010)</a:t>
            </a:r>
          </a:p>
          <a:p>
            <a:pPr marL="68580" indent="0" algn="just">
              <a:buNone/>
            </a:pPr>
            <a:endParaRPr lang="el-GR" sz="1400" dirty="0" smtClean="0">
              <a:latin typeface="Times New Roman" panose="02020603050405020304" pitchFamily="18" charset="0"/>
              <a:cs typeface="Times New Roman" panose="02020603050405020304" pitchFamily="18" charset="0"/>
            </a:endParaRPr>
          </a:p>
          <a:p>
            <a:endParaRPr lang="el-G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12201" y="4267200"/>
            <a:ext cx="2362200" cy="16784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652750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2159</TotalTime>
  <Words>906</Words>
  <Application>Microsoft Office PowerPoint</Application>
  <PresentationFormat>Προβολή στην οθόνη (4:3)</PresentationFormat>
  <Paragraphs>80</Paragraphs>
  <Slides>8</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Austin</vt:lpstr>
      <vt:lpstr>ΔΙΚΑΙΟ ΠΡΟΣΤΑΣΙΑΣ  ΚΑΙ ΔΙΑΧΕΙΡΙΣΗΣ  ΤΩΝ ΥΔΑΤΏΝ</vt:lpstr>
      <vt:lpstr>Α. ΣΥΝΤΟΜΗ ΙΣΤΟΡΙΚΗ ΑΝΑΔΡΟΜΗ (Η περίοδος πριν από την Οδηγία 2000/60 και τον ν. 3199/2003) </vt:lpstr>
      <vt:lpstr>Β. ΤΟ ΙΣΧΥΟΝ ΔΙΚΑΙΟ ΠΡΟΣΤΑΣΙΑΣ ΚΑΙ ΔΙΑΧΕΙΡΙΣΗΣ ΤΩΝ ΥΔΑΤΙΚΩΝ ΠΟΡΩΝ</vt:lpstr>
      <vt:lpstr>Γ. ΒΑΣΙΚΑ ΣΤΟΙΧΕΙΑ ΤΗΣ ΙΣΧΥΟΥΣΑΣ ΝΟΜΟΘΕΣΙΑΣ (ΕΝΩΣΙΑΚΗΣ ΚΑΙ ΕΘΝΙΚΗΣ) </vt:lpstr>
      <vt:lpstr>Δ. ΟΙ ΒΑΣΙΚΕΣ ΡΥΘΜΙΣΕΙΣ ΤΟΥ Ν. 3199/2003 </vt:lpstr>
      <vt:lpstr>Ε1. ΙΔΙΟΚΤΗΣΙΑΚΟ ΚΑΘΕΣΤΩΣ  ΥΔΑΤΩΝ</vt:lpstr>
      <vt:lpstr>Ε2. ΙΔΙΟΚΤΗΣΙΑΚΟ ΚΑΘΕΣΤΩΣ  ΥΔΑΤΩΝ</vt:lpstr>
      <vt:lpstr>Ε3. ΙΔΙΟΚΤΗΣΙΑΚΟ ΚΑΘΕΣΤΩΣ ΥΔΑΤΩΝ -ΝΟΜΟΛΟΓΙΑ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ΕΦΑΡΜΟΓΗ ΤΟΥ ΘΕΣΜΟΥ ΤΗΣ ΠΡΑΞΗΣ ΕΦΑΡΜΟΓΗΣ ΣΤΗΝ ΠΡΑΞΗ (ΜΕΛΕΤΗ ΠΕΡΙΠΤΩΣΗΣ / CASE STUDY)</dc:title>
  <dc:creator>Manolis Papadopoulos</dc:creator>
  <cp:lastModifiedBy>Marios Haidarlis</cp:lastModifiedBy>
  <cp:revision>175</cp:revision>
  <cp:lastPrinted>2020-11-03T15:12:07Z</cp:lastPrinted>
  <dcterms:created xsi:type="dcterms:W3CDTF">2006-08-16T00:00:00Z</dcterms:created>
  <dcterms:modified xsi:type="dcterms:W3CDTF">2020-12-08T18:45:32Z</dcterms:modified>
</cp:coreProperties>
</file>