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59-DA00-4173-976D-12875D89731C}" type="datetimeFigureOut">
              <a:rPr lang="en-US" smtClean="0"/>
              <a:t>26-Mar-21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039-C991-4058-945B-EB9265DC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59-DA00-4173-976D-12875D89731C}" type="datetimeFigureOut">
              <a:rPr lang="en-US" smtClean="0"/>
              <a:t>26-Mar-21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039-C991-4058-945B-EB9265DC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7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59-DA00-4173-976D-12875D89731C}" type="datetimeFigureOut">
              <a:rPr lang="en-US" smtClean="0"/>
              <a:t>26-Mar-21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039-C991-4058-945B-EB9265DC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5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59-DA00-4173-976D-12875D89731C}" type="datetimeFigureOut">
              <a:rPr lang="en-US" smtClean="0"/>
              <a:t>26-Mar-21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039-C991-4058-945B-EB9265DC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59-DA00-4173-976D-12875D89731C}" type="datetimeFigureOut">
              <a:rPr lang="en-US" smtClean="0"/>
              <a:t>26-Mar-21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039-C991-4058-945B-EB9265DC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9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59-DA00-4173-976D-12875D89731C}" type="datetimeFigureOut">
              <a:rPr lang="en-US" smtClean="0"/>
              <a:t>26-Mar-21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039-C991-4058-945B-EB9265DC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4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59-DA00-4173-976D-12875D89731C}" type="datetimeFigureOut">
              <a:rPr lang="en-US" smtClean="0"/>
              <a:t>26-Mar-21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039-C991-4058-945B-EB9265DC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59-DA00-4173-976D-12875D89731C}" type="datetimeFigureOut">
              <a:rPr lang="en-US" smtClean="0"/>
              <a:t>26-Mar-21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039-C991-4058-945B-EB9265DC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0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59-DA00-4173-976D-12875D89731C}" type="datetimeFigureOut">
              <a:rPr lang="en-US" smtClean="0"/>
              <a:t>26-Mar-21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039-C991-4058-945B-EB9265DC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3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59-DA00-4173-976D-12875D89731C}" type="datetimeFigureOut">
              <a:rPr lang="en-US" smtClean="0"/>
              <a:t>26-Mar-21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039-C991-4058-945B-EB9265DC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59-DA00-4173-976D-12875D89731C}" type="datetimeFigureOut">
              <a:rPr lang="en-US" smtClean="0"/>
              <a:t>26-Mar-21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039-C991-4058-945B-EB9265DC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4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7459-DA00-4173-976D-12875D89731C}" type="datetimeFigureOut">
              <a:rPr lang="en-US" smtClean="0"/>
              <a:t>26-Mar-21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6039-C991-4058-945B-EB9265DC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7303" y="13325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l-GR" sz="2400" b="1" dirty="0">
                <a:ea typeface="Times New Roman" panose="02020603050405020304" pitchFamily="18" charset="0"/>
              </a:rPr>
              <a:t>Εξέλιξη της ταχύτητας στους γατόπαρδους </a:t>
            </a:r>
            <a:endParaRPr lang="el-GR" sz="2400" b="1" dirty="0" smtClean="0"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l-GR" sz="2400" b="1" dirty="0" smtClean="0">
                <a:ea typeface="Times New Roman" panose="02020603050405020304" pitchFamily="18" charset="0"/>
              </a:rPr>
              <a:t>– </a:t>
            </a:r>
            <a:r>
              <a:rPr lang="el-GR" sz="2400" b="1" dirty="0">
                <a:ea typeface="Times New Roman" panose="02020603050405020304" pitchFamily="18" charset="0"/>
              </a:rPr>
              <a:t>πλεονεκτήματα και μειονεκτήματα</a:t>
            </a:r>
            <a:endParaRPr lang="en-US" sz="2400" b="1" dirty="0"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29" y="6007216"/>
            <a:ext cx="4833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Κωνσταντίνος </a:t>
            </a:r>
            <a:r>
              <a:rPr lang="el-GR" sz="2400" b="1" dirty="0" err="1" smtClean="0"/>
              <a:t>Φειδάντσης</a:t>
            </a:r>
            <a:endParaRPr lang="el-GR" sz="2400" b="1" dirty="0" smtClean="0"/>
          </a:p>
          <a:p>
            <a:pPr algn="ctr"/>
            <a:r>
              <a:rPr lang="el-GR" sz="2000" b="1" dirty="0" smtClean="0"/>
              <a:t>Βιολόγος – </a:t>
            </a:r>
            <a:r>
              <a:rPr lang="en-US" sz="2000" b="1" dirty="0" smtClean="0"/>
              <a:t>MSc, PhD</a:t>
            </a:r>
            <a:endParaRPr lang="el-GR" sz="2000" b="1" dirty="0" smtClean="0"/>
          </a:p>
        </p:txBody>
      </p:sp>
      <p:sp>
        <p:nvSpPr>
          <p:cNvPr id="6" name="10 - TextBox"/>
          <p:cNvSpPr txBox="1">
            <a:spLocks noChangeArrowheads="1"/>
          </p:cNvSpPr>
          <p:nvPr/>
        </p:nvSpPr>
        <p:spPr bwMode="auto">
          <a:xfrm>
            <a:off x="3930944" y="87313"/>
            <a:ext cx="40887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ΤΜΗΜΑ ΓΕΩΠΟΝΙΑΣ ΙΧΘΥΟΛΟΓΙΑΣ &amp; ΥΔΑΤΙΝΟΥ ΠΕΡΙΒΑΛΛΟΝΤΟΣ, </a:t>
            </a:r>
          </a:p>
          <a:p>
            <a:pPr algn="ctr"/>
            <a:r>
              <a:rPr lang="el-GR" b="1" dirty="0"/>
              <a:t>ΠΑΝΕΠΙΣΤΗΜΙΟ ΘΕΣΣΑΛΙΑΣ</a:t>
            </a:r>
          </a:p>
        </p:txBody>
      </p:sp>
      <p:pic>
        <p:nvPicPr>
          <p:cNvPr id="7" name="Picture 12" descr="ΣΗΜΑ-ΠΣΝ-ΘΕ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9051" y="79898"/>
            <a:ext cx="10429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Just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8416" y="79898"/>
            <a:ext cx="9731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27" y="2111425"/>
            <a:ext cx="8389349" cy="38654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9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22" y="894941"/>
            <a:ext cx="7747782" cy="49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osta\Desktop\330px-TheCheethca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5" y="850354"/>
            <a:ext cx="3374889" cy="51063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58789" y="771977"/>
            <a:ext cx="6897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μεγάλο αιλουροειδές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Αφρική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στο κεντρικό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Ιράν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μικρό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στρογγυλεμένο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κεφάλι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κοντό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ρύγχος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μαύρες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ραβδώσεις στο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πρόσωπο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καστανό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έως κρεμώδες λευκό ή ανοιχτόχρωμο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τρίχωμα με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ομοιόμορφα, στερεά μαύρα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σημεία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γρηγορότερο χερσαίο ζώο: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έως 128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h (με τη μέση ταχύτητα να καταγράφεται στα 93 και 98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h).  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599" y="100540"/>
            <a:ext cx="37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Τσιτάχ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heetah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Acinonyx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jubatus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185262" y="4078143"/>
            <a:ext cx="2852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ελαφριά κατασκευή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μακριά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λεπτά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πόδια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μακριά ουρά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458789" y="2452514"/>
            <a:ext cx="6305005" cy="60089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410994" y="3213462"/>
            <a:ext cx="400594" cy="73152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11588" y="3325130"/>
            <a:ext cx="150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προσαρμογές</a:t>
            </a:r>
            <a:endParaRPr lang="en-US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926287" y="4267200"/>
            <a:ext cx="3265714" cy="2526839"/>
            <a:chOff x="8926287" y="4267200"/>
            <a:chExt cx="3265714" cy="2526839"/>
          </a:xfrm>
        </p:grpSpPr>
        <p:pic>
          <p:nvPicPr>
            <p:cNvPr id="9" name="Picture 8" descr="C:\Users\kosta\Desktop\Untitled.jpg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"/>
            <a:stretch/>
          </p:blipFill>
          <p:spPr bwMode="auto">
            <a:xfrm>
              <a:off x="8926287" y="4267200"/>
              <a:ext cx="3265714" cy="25268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1390810" y="5420748"/>
              <a:ext cx="226423" cy="219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277598" y="6561440"/>
              <a:ext cx="226423" cy="219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62046"/>
              </p:ext>
            </p:extLst>
          </p:nvPr>
        </p:nvGraphicFramePr>
        <p:xfrm>
          <a:off x="3823605" y="3917469"/>
          <a:ext cx="2277786" cy="2343277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138893">
                  <a:extLst>
                    <a:ext uri="{9D8B030D-6E8A-4147-A177-3AD203B41FA5}">
                      <a16:colId xmlns:a16="http://schemas.microsoft.com/office/drawing/2014/main" val="1684027534"/>
                    </a:ext>
                  </a:extLst>
                </a:gridCol>
                <a:gridCol w="1138893">
                  <a:extLst>
                    <a:ext uri="{9D8B030D-6E8A-4147-A177-3AD203B41FA5}">
                      <a16:colId xmlns:a16="http://schemas.microsoft.com/office/drawing/2014/main" val="3225654385"/>
                    </a:ext>
                  </a:extLst>
                </a:gridCol>
              </a:tblGrid>
              <a:tr h="189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Βασίλειο</a:t>
                      </a:r>
                      <a:r>
                        <a:rPr lang="en-US" sz="1200" b="1" dirty="0">
                          <a:effectLst/>
                        </a:rPr>
                        <a:t>: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Animalia 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36250821"/>
                  </a:ext>
                </a:extLst>
              </a:tr>
              <a:tr h="189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Φύλο</a:t>
                      </a:r>
                      <a:r>
                        <a:rPr lang="en-US" sz="1200" b="1" dirty="0">
                          <a:effectLst/>
                        </a:rPr>
                        <a:t>: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Chordata 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8118068"/>
                  </a:ext>
                </a:extLst>
              </a:tr>
              <a:tr h="189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Κλ</a:t>
                      </a:r>
                      <a:r>
                        <a:rPr lang="el-GR" sz="1200" b="1" dirty="0" err="1">
                          <a:effectLst/>
                        </a:rPr>
                        <a:t>άση</a:t>
                      </a:r>
                      <a:r>
                        <a:rPr lang="en-US" sz="1200" b="1" dirty="0">
                          <a:effectLst/>
                        </a:rPr>
                        <a:t>: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Mammalia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1401243"/>
                  </a:ext>
                </a:extLst>
              </a:tr>
              <a:tr h="189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Τάξη</a:t>
                      </a:r>
                      <a:r>
                        <a:rPr lang="en-US" sz="1200" b="1" dirty="0">
                          <a:effectLst/>
                        </a:rPr>
                        <a:t>: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Carnivora 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57687181"/>
                  </a:ext>
                </a:extLst>
              </a:tr>
              <a:tr h="189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effectLst/>
                        </a:rPr>
                        <a:t>Υποτάξη</a:t>
                      </a:r>
                      <a:r>
                        <a:rPr lang="en-US" sz="1200" b="1" dirty="0">
                          <a:effectLst/>
                        </a:rPr>
                        <a:t>: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Feliformia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72526265"/>
                  </a:ext>
                </a:extLst>
              </a:tr>
              <a:tr h="189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Οικογένεια</a:t>
                      </a:r>
                      <a:r>
                        <a:rPr lang="en-US" sz="1200" b="1" dirty="0">
                          <a:effectLst/>
                        </a:rPr>
                        <a:t>: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Felidae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4969127"/>
                  </a:ext>
                </a:extLst>
              </a:tr>
              <a:tr h="189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</a:rPr>
                        <a:t>Υποοικογένεια: 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Felinae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90057128"/>
                  </a:ext>
                </a:extLst>
              </a:tr>
              <a:tr h="189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</a:rPr>
                        <a:t>Γένος</a:t>
                      </a:r>
                      <a:r>
                        <a:rPr lang="en-US" sz="1200" b="1">
                          <a:effectLst/>
                        </a:rPr>
                        <a:t>: 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Acinonyx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8333222"/>
                  </a:ext>
                </a:extLst>
              </a:tr>
              <a:tr h="1898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</a:rPr>
                        <a:t>Είδος</a:t>
                      </a:r>
                      <a:r>
                        <a:rPr lang="en-US" sz="1200" b="1">
                          <a:effectLst/>
                        </a:rPr>
                        <a:t>: 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effectLst/>
                        </a:rPr>
                        <a:t>Acinonyx</a:t>
                      </a:r>
                      <a:r>
                        <a:rPr lang="en-US" sz="1200" b="1" i="1" dirty="0">
                          <a:effectLst/>
                        </a:rPr>
                        <a:t> </a:t>
                      </a:r>
                      <a:endParaRPr lang="el-GR" sz="1200" b="1" i="1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 smtClean="0">
                          <a:effectLst/>
                        </a:rPr>
                        <a:t>jubatus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45745154"/>
                  </a:ext>
                </a:extLst>
              </a:tr>
              <a:tr h="1898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1897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823603" y="5954643"/>
            <a:ext cx="2361659" cy="352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osta\Desktop\1024px-Acinonyx_jubatus_subspecies_range_IUCN_201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0"/>
          <a:stretch/>
        </p:blipFill>
        <p:spPr bwMode="auto">
          <a:xfrm>
            <a:off x="3405055" y="1114699"/>
            <a:ext cx="4981303" cy="4990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599" y="100540"/>
            <a:ext cx="37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Τσιτάχ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heetah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Acinonyx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jubatus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9599" y="422953"/>
            <a:ext cx="2147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Υποείδη - Εξάπλωση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430594" y="1697627"/>
            <a:ext cx="1611085" cy="5573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297391" y="4769577"/>
            <a:ext cx="2744288" cy="2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158223" y="2105025"/>
            <a:ext cx="1685381" cy="6213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58223" y="3716655"/>
            <a:ext cx="2923632" cy="455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:\Users\kosta\Desktop\1280px-Cheetah_(Kruger_National_Park,_South_Africa,_200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1" b="5205"/>
          <a:stretch/>
        </p:blipFill>
        <p:spPr bwMode="auto">
          <a:xfrm>
            <a:off x="9142462" y="4086543"/>
            <a:ext cx="2883535" cy="18189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C:\Users\kosta\Desktop\Kooshki_(Iranian_Cheetah)_0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1"/>
          <a:stretch/>
        </p:blipFill>
        <p:spPr bwMode="auto">
          <a:xfrm>
            <a:off x="9142462" y="792285"/>
            <a:ext cx="2859495" cy="2018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C:\Users\kosta\Desktop\330px-Cheetah_in_the_shade_DVIDS14732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12782" r="26077" b="10699"/>
          <a:stretch/>
        </p:blipFill>
        <p:spPr bwMode="auto">
          <a:xfrm>
            <a:off x="143468" y="3465615"/>
            <a:ext cx="2883535" cy="2018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C:\Users\kosta\Desktop\1280px-Mother_&amp;_Daughter_(30717330985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"/>
          <a:stretch/>
        </p:blipFill>
        <p:spPr bwMode="auto">
          <a:xfrm>
            <a:off x="158393" y="1043129"/>
            <a:ext cx="2876414" cy="1978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142462" y="5905500"/>
            <a:ext cx="133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jubatus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9135280" y="2810451"/>
            <a:ext cx="152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venaticus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89599" y="5483781"/>
            <a:ext cx="191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soemmeringii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89599" y="2977699"/>
            <a:ext cx="110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hecki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88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osta\Desktop\Fernand_Khnopff_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20" y="1166949"/>
            <a:ext cx="7168346" cy="22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osta\Desktop\28f9f11a0e2f5ec5d38b70da83c1dfc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91" y="3405688"/>
            <a:ext cx="2635974" cy="309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osta\Desktop\Cheetahs_nawab_oudh184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19" y="3405687"/>
            <a:ext cx="4532372" cy="30996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9599" y="100540"/>
            <a:ext cx="37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Τσιτάχ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heetah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Acinonyx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jubatus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89599" y="422953"/>
            <a:ext cx="743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Τέχνη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95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osta\Desktop\Untitle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2" t="15142" r="5488" b="19251"/>
          <a:stretch/>
        </p:blipFill>
        <p:spPr bwMode="auto">
          <a:xfrm>
            <a:off x="1715589" y="1114698"/>
            <a:ext cx="9083040" cy="5303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599" y="100540"/>
            <a:ext cx="37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Τσιτάχ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heetah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Acinonyx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jubatus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9599" y="422953"/>
            <a:ext cx="226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Φυλογένεση - Εξέλιξη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83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osta\Desktop\7425e52fdf54e1b5225939100f205e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" y="578310"/>
            <a:ext cx="3769224" cy="282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osta\Desktop\4289541_ori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9"/>
          <a:stretch/>
        </p:blipFill>
        <p:spPr bwMode="auto">
          <a:xfrm>
            <a:off x="89599" y="3243606"/>
            <a:ext cx="3714415" cy="2356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599" y="100540"/>
            <a:ext cx="37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Τσιτάχ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heetah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Acinonyx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jubatus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9599" y="422953"/>
            <a:ext cx="261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Ανατομία  - Μορφολογία</a:t>
            </a:r>
            <a:endParaRPr lang="en-US" b="1" dirty="0"/>
          </a:p>
        </p:txBody>
      </p:sp>
      <p:pic>
        <p:nvPicPr>
          <p:cNvPr id="9" name="Picture 8" descr="C:\Users\kosta\Desktop\Acinonyx_jubatus_47zz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6"/>
          <a:stretch/>
        </p:blipFill>
        <p:spPr bwMode="auto">
          <a:xfrm>
            <a:off x="6582081" y="5140648"/>
            <a:ext cx="2933700" cy="158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kosta\Desktop\66a633c389c00da7c517a85b4373fb7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13" y="3806929"/>
            <a:ext cx="2376330" cy="292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9599" y="5666959"/>
            <a:ext cx="3936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μακριά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εύκαμπτη σπονδυλική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στήλη (σε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αντίθεση με τη σκληρή και κοντή σε άλλα μεγάλα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αιλουροειδή) </a:t>
            </a:r>
            <a:endParaRPr lang="en-US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25874" y="329292"/>
            <a:ext cx="4164964" cy="2834783"/>
            <a:chOff x="4412978" y="792285"/>
            <a:chExt cx="4164964" cy="2834783"/>
          </a:xfrm>
        </p:grpSpPr>
        <p:pic>
          <p:nvPicPr>
            <p:cNvPr id="8" name="Picture 7" descr="C:\Users\kosta\Desktop\Aspinall_Slide13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39" r="7280" b="16110"/>
            <a:stretch/>
          </p:blipFill>
          <p:spPr bwMode="auto">
            <a:xfrm>
              <a:off x="4412978" y="792285"/>
              <a:ext cx="4164964" cy="27737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702627" y="3407326"/>
              <a:ext cx="226423" cy="219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15838" y="1083879"/>
              <a:ext cx="226423" cy="219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045750" y="313712"/>
            <a:ext cx="49400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αιχμηρά, στενά σαρκικά είναι μεγαλύτερα από αυτά των λεοπαρδάλεων και των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λιονταριών: κατανάλωση μεγαλύτερης ποσότητας τροφής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μικροί, επίπεδοι κυνόδοντες χρησιμοποιούνται για να δαγκώσουν το λαιμό και να ασφυκτιούν το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θήραμα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 Quotient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BFQ: 119 (λιοντάρι: 112)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άνω και κάτω δόντια δείχνουν εκτεταμένη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επικάλυψη: σκίζουν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αποτελεσματικά το κρέας 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6483282" y="3826297"/>
            <a:ext cx="5502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υψηλή συγκέντρωση νευρικών κυττάρων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κέντρο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των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ματιών -μια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οπτική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σειρά (η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πιο αποτελεσματική μεταξύ των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αιλουροειδών): σημαντική όξυνση της όρασης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9579428" y="5045823"/>
            <a:ext cx="2545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καμπύλα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νύχια μερικώς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ανασυρόμενα </a:t>
            </a:r>
            <a:endParaRPr lang="en-US" b="1" dirty="0"/>
          </a:p>
        </p:txBody>
      </p:sp>
      <p:sp>
        <p:nvSpPr>
          <p:cNvPr id="18" name="Down Arrow 17"/>
          <p:cNvSpPr/>
          <p:nvPr/>
        </p:nvSpPr>
        <p:spPr>
          <a:xfrm>
            <a:off x="10615748" y="5692154"/>
            <a:ext cx="313509" cy="33963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93603" y="6070337"/>
            <a:ext cx="291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εγαλύτερη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πρόσφυση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το έδαφος για επιτάχυνση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76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6" grpId="0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osta\Desktop\istockphoto-618627226-612x6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t="3653" b="-1"/>
          <a:stretch/>
        </p:blipFill>
        <p:spPr bwMode="auto">
          <a:xfrm>
            <a:off x="182882" y="1288863"/>
            <a:ext cx="2377439" cy="21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osta\Desktop\PETS-FYSH-DRIVAS-POIA-EINAI-TA-5-PIO-GRHGORA-ZOA-1280x7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2759"/>
          <a:stretch/>
        </p:blipFill>
        <p:spPr bwMode="auto">
          <a:xfrm>
            <a:off x="161879" y="3818232"/>
            <a:ext cx="2398442" cy="21175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9599" y="100540"/>
            <a:ext cx="37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Τσιτάχ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heetah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Acinonyx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jubatus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9599" y="422953"/>
            <a:ext cx="2241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Ικανότητα στο κυνήγι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847253" y="739424"/>
            <a:ext cx="4136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μέγιστη ταχύτητα: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128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847253" y="2508729"/>
            <a:ext cx="4243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μέση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θερμοκρασία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μετά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κυνήγι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38,6°C: υψηλές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θερμοκρασίες δεν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προκαλούν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εγκατάλειψη του κυνηγιού.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4389" y="4794953"/>
            <a:ext cx="49485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ελαφρύ, βελτιωμένο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σώμα: κατάλληλο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μικρές, εκρηκτικές εκρήξεις ταχύτητας, γρήγορη επιτάχυνση και ικανότητα εκτέλεσης ακραίων αλλαγών στην κατεύθυνση ενώ κινείται με υψηλή ταχύτητα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847253" y="1181700"/>
            <a:ext cx="4414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μειωμένο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ιξώδες του αίματος σε υψηλότερες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θερμοκρασίες: διευκολύνει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 ροή του αίματος και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αυξάνει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 μεταφορά οξυγόνου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89599" y="5902419"/>
            <a:ext cx="1160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Αντιλόπες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89599" y="3396337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Impala</a:t>
            </a:r>
            <a:endParaRPr lang="en-US" b="1" dirty="0"/>
          </a:p>
        </p:txBody>
      </p:sp>
      <p:pic>
        <p:nvPicPr>
          <p:cNvPr id="14" name="Picture 13" descr="C:\Users\kosta\Desktop\w70t3v67kex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89" y="1187662"/>
            <a:ext cx="4581775" cy="281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kosta\Desktop\Acinonyxrunningrespiration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01" y="4478746"/>
            <a:ext cx="4681788" cy="237925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2847253" y="3709058"/>
            <a:ext cx="388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επέκταση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σπονδυλικής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στήλης: +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 μήκος του βήματος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14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osta\Desktop\11-Figure2.1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8"/>
          <a:stretch/>
        </p:blipFill>
        <p:spPr bwMode="auto">
          <a:xfrm>
            <a:off x="296623" y="908819"/>
            <a:ext cx="4068717" cy="5666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599" y="100540"/>
            <a:ext cx="37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Τσιτάχ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heetah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Acinonyx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jubatus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9599" y="422953"/>
            <a:ext cx="2241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Ικανότητα στο κυνήγι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328212" y="2011207"/>
            <a:ext cx="3478306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μακρύ μπροστινό μέρος του ποδιού και το κοντό πέλμα του τσίτα του δίνουν μια πολύ υψηλή «σχέση μετάδοσης» (R /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r)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επίτευξη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ταχείας επιτάχυνσης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σχετικά με το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λιοντάρι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5346" y="4847336"/>
            <a:ext cx="2699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μύες των μηρών είναι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μεγάλοι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κνήμη και η περόνη συγκρατούνται στενά μεταξύ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τους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586041" y="3881719"/>
            <a:ext cx="232921" cy="19672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6629" y="5404202"/>
            <a:ext cx="232921" cy="19672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156" y="4006976"/>
            <a:ext cx="232921" cy="19672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19077" y="1927412"/>
            <a:ext cx="3137652" cy="20795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56729" y="1730689"/>
            <a:ext cx="1603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δύναμη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</a:t>
            </a:r>
            <a:endParaRPr lang="el-GR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εκτατήρα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μυ 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635114" y="2832973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ισορροπία ροπής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18962" y="3002928"/>
            <a:ext cx="1837767" cy="878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-59429" y="5934670"/>
            <a:ext cx="2145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δύναμη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αντίδρασης του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εδάφους 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04512" y="5600926"/>
            <a:ext cx="8577" cy="333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45953" y="3795415"/>
            <a:ext cx="212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βραχίονες ροπής 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1946806" y="4491319"/>
            <a:ext cx="232921" cy="19672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190566" y="3980081"/>
            <a:ext cx="3444548" cy="640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904910" y="5262834"/>
            <a:ext cx="3593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Μικρότερη πιθανότητα περιστροφής πίσω ποδιών</a:t>
            </a:r>
            <a:endParaRPr lang="en-US" b="1" dirty="0"/>
          </a:p>
        </p:txBody>
      </p:sp>
      <p:sp>
        <p:nvSpPr>
          <p:cNvPr id="27" name="Down Arrow 26"/>
          <p:cNvSpPr/>
          <p:nvPr/>
        </p:nvSpPr>
        <p:spPr>
          <a:xfrm>
            <a:off x="9501307" y="5925700"/>
            <a:ext cx="400594" cy="39442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>
            <a:off x="7503460" y="4910091"/>
            <a:ext cx="466165" cy="1392099"/>
          </a:xfrm>
          <a:prstGeom prst="rightBrac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84772" y="6330693"/>
            <a:ext cx="303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μείωση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απώλειας ισορροπίας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4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4" grpId="0"/>
      <p:bldP spid="15" grpId="0"/>
      <p:bldP spid="18" grpId="0"/>
      <p:bldP spid="22" grpId="0"/>
      <p:bldP spid="23" grpId="0" animBg="1"/>
      <p:bldP spid="26" grpId="0"/>
      <p:bldP spid="27" grpId="0" animBg="1"/>
      <p:bldP spid="28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osta\Desktop\Obr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3" y="1262751"/>
            <a:ext cx="4373608" cy="52335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9599" y="100540"/>
            <a:ext cx="37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Τσιτάχ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heetah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Acinonyx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jubatus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9599" y="422953"/>
            <a:ext cx="2241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Ικανότητα στο κυνήγι</a:t>
            </a:r>
            <a:endParaRPr lang="en-US" b="1" dirty="0"/>
          </a:p>
        </p:txBody>
      </p:sp>
      <p:pic>
        <p:nvPicPr>
          <p:cNvPr id="7" name="Picture 6" descr="C:\Users\kosta\Desktop\f0175602-800px-w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60" y="3307981"/>
            <a:ext cx="4663945" cy="29456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640885" y="613725"/>
            <a:ext cx="3593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Συσσώρευση γαλακτικού οξέος στους μυς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>
            <a:off x="8237283" y="1308875"/>
            <a:ext cx="400594" cy="39442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929075" y="1752114"/>
            <a:ext cx="301700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μηχανισμός ασφαλείας που εμποδίζει τους μυς να τραυματιστούν </a:t>
            </a:r>
            <a:endParaRPr kumimoji="0" lang="el-GR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8237283" y="2723315"/>
            <a:ext cx="400594" cy="39442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9" y="745366"/>
            <a:ext cx="84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Αλλά…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711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503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Feidantsis</dc:creator>
  <cp:lastModifiedBy>Konstantinos Feidantsis</cp:lastModifiedBy>
  <cp:revision>27</cp:revision>
  <dcterms:created xsi:type="dcterms:W3CDTF">2021-03-23T09:31:01Z</dcterms:created>
  <dcterms:modified xsi:type="dcterms:W3CDTF">2021-03-26T09:15:39Z</dcterms:modified>
</cp:coreProperties>
</file>