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2"/>
  </p:notesMasterIdLst>
  <p:sldIdLst>
    <p:sldId id="256" r:id="rId4"/>
    <p:sldId id="283" r:id="rId5"/>
    <p:sldId id="631" r:id="rId6"/>
    <p:sldId id="752" r:id="rId7"/>
    <p:sldId id="758" r:id="rId8"/>
    <p:sldId id="860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93" r:id="rId17"/>
    <p:sldId id="794" r:id="rId18"/>
    <p:sldId id="795" r:id="rId19"/>
    <p:sldId id="796" r:id="rId20"/>
    <p:sldId id="775" r:id="rId21"/>
    <p:sldId id="776" r:id="rId22"/>
    <p:sldId id="777" r:id="rId23"/>
    <p:sldId id="778" r:id="rId24"/>
    <p:sldId id="779" r:id="rId25"/>
    <p:sldId id="780" r:id="rId26"/>
    <p:sldId id="781" r:id="rId27"/>
    <p:sldId id="783" r:id="rId28"/>
    <p:sldId id="782" r:id="rId29"/>
    <p:sldId id="784" r:id="rId30"/>
    <p:sldId id="785" r:id="rId31"/>
    <p:sldId id="786" r:id="rId32"/>
    <p:sldId id="787" r:id="rId33"/>
    <p:sldId id="788" r:id="rId34"/>
    <p:sldId id="789" r:id="rId35"/>
    <p:sldId id="790" r:id="rId36"/>
    <p:sldId id="791" r:id="rId37"/>
    <p:sldId id="792" r:id="rId38"/>
    <p:sldId id="797" r:id="rId39"/>
    <p:sldId id="798" r:id="rId40"/>
    <p:sldId id="799" r:id="rId41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69" d="100"/>
          <a:sy n="69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A9FAC58-55BF-4D47-9F9E-1190E12736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7488" y="812800"/>
            <a:ext cx="7119937" cy="4003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920C355-C3D4-4F58-BFCA-D467E3A926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n-US">
                <a:ea typeface="ＭＳ Ｐゴシック" panose="020B0600070205080204" pitchFamily="34" charset="-128"/>
              </a:rPr>
              <a:t>Το </a:t>
            </a:r>
            <a:r>
              <a:rPr lang="el-GR" altLang="en-US" b="1">
                <a:ea typeface="ＭＳ Ｐゴシック" panose="020B0600070205080204" pitchFamily="34" charset="-128"/>
              </a:rPr>
              <a:t>περιεχόμενο της Γεωμετρίας </a:t>
            </a:r>
            <a:r>
              <a:rPr lang="el-GR" altLang="en-US">
                <a:ea typeface="ＭＳ Ｐゴシック" panose="020B0600070205080204" pitchFamily="34" charset="-128"/>
              </a:rPr>
              <a:t>που αναπτύσσεται στο Δημοτικό αποτελεί αυτό που θα ονομάζαμε </a:t>
            </a:r>
            <a:r>
              <a:rPr lang="el-GR" altLang="en-US" b="1" i="1">
                <a:ea typeface="ＭＳ Ｐゴシック" panose="020B0600070205080204" pitchFamily="34" charset="-128"/>
              </a:rPr>
              <a:t>μη τυπική Γεωμετρία</a:t>
            </a:r>
            <a:r>
              <a:rPr lang="el-GR" altLang="en-US">
                <a:ea typeface="ＭＳ Ｐゴシック" panose="020B0600070205080204" pitchFamily="34" charset="-128"/>
              </a:rPr>
              <a:t>. 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l-GR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>
                <a:ea typeface="ＭＳ Ｐゴシック" panose="020B0600070205080204" pitchFamily="34" charset="-128"/>
              </a:rPr>
              <a:t>Στο δημοτικό σχολείο ο χαρακτηρισμός της γεωμετρίας ως μη τυπικής δεν συνεπάγεται ότι αυτή είναι και απαραίτητα απλοϊκή χωρίς διερεύνηση και εμβάθυνση...</a:t>
            </a:r>
          </a:p>
          <a:p>
            <a:pPr eaLnBrk="1" hangingPunct="1">
              <a:spcBef>
                <a:spcPct val="0"/>
              </a:spcBef>
            </a:pPr>
            <a:endParaRPr lang="el-GR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l-GR" altLang="en-US">
                <a:ea typeface="ＭＳ Ｐゴシック" panose="020B0600070205080204" pitchFamily="34" charset="-128"/>
              </a:rPr>
              <a:t>Μας ενδιαφέρει η ανάπτυξη από το νηπιαγωγείο συλλογισμών των εξής τύπων: </a:t>
            </a:r>
            <a:r>
              <a:rPr lang="el-GR" altLang="en-US" b="1" i="1">
                <a:ea typeface="ＭＳ Ｐゴシック" panose="020B0600070205080204" pitchFamily="34" charset="-128"/>
              </a:rPr>
              <a:t>χωρικού</a:t>
            </a:r>
            <a:r>
              <a:rPr lang="el-GR" altLang="en-US">
                <a:ea typeface="ＭＳ Ｐゴシック" panose="020B0600070205080204" pitchFamily="34" charset="-128"/>
              </a:rPr>
              <a:t>, </a:t>
            </a:r>
            <a:r>
              <a:rPr lang="el-GR" altLang="en-US" b="1" i="1">
                <a:ea typeface="ＭＳ Ｐゴシック" panose="020B0600070205080204" pitchFamily="34" charset="-128"/>
              </a:rPr>
              <a:t>γεωμετρικού</a:t>
            </a:r>
            <a:r>
              <a:rPr lang="el-GR" altLang="en-US">
                <a:ea typeface="ＭＳ Ｐゴシック" panose="020B0600070205080204" pitchFamily="34" charset="-128"/>
              </a:rPr>
              <a:t> και </a:t>
            </a:r>
            <a:r>
              <a:rPr lang="el-GR" altLang="en-US" b="1" i="1">
                <a:ea typeface="ＭＳ Ｐゴシック" panose="020B0600070205080204" pitchFamily="34" charset="-128"/>
              </a:rPr>
              <a:t>οπτικοποιημένου</a:t>
            </a:r>
            <a:r>
              <a:rPr lang="el-GR" altLang="en-US">
                <a:ea typeface="ＭＳ Ｐゴシック" panose="020B0600070205080204" pitchFamily="34" charset="-128"/>
              </a:rPr>
              <a:t> </a:t>
            </a:r>
            <a:r>
              <a:rPr lang="el-GR" altLang="en-US" b="1">
                <a:ea typeface="ＭＳ Ｐゴシック" panose="020B0600070205080204" pitchFamily="34" charset="-128"/>
              </a:rPr>
              <a:t>συλλογισμού</a:t>
            </a:r>
            <a:r>
              <a:rPr lang="el-GR" altLang="en-US">
                <a:ea typeface="ＭＳ Ｐゴシック" panose="020B0600070205080204" pitchFamily="34" charset="-128"/>
              </a:rPr>
              <a:t>.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0FC83FA-0CC5-4C72-B4B7-C8C8D59D1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29965A-8914-4944-9E3E-03B014624F8C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893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3447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116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ΓΕΩΜΕΤΡΙΚΕΣ ΕΝΝΟΙΕΣ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963C71-CAEE-40A7-A90C-AFA1FB20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80" y="745524"/>
            <a:ext cx="9768266" cy="5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2BEF4A-C043-4E2F-B460-4958D733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0" y="278073"/>
            <a:ext cx="7632848" cy="63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8880E2-2E6C-43C3-A04F-519BFB51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8" y="856332"/>
            <a:ext cx="10540066" cy="50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28D951-B06B-48F3-944D-5FC5FE835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0" y="377864"/>
            <a:ext cx="7488832" cy="62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B5A655-B268-42E4-8549-9FFA56BC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225399"/>
            <a:ext cx="9721080" cy="6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3854D9-403F-4160-B701-571656D20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9" y="467006"/>
            <a:ext cx="8947919" cy="58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C14CDB-40AF-4D40-9E9A-1982E967B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0" y="225230"/>
            <a:ext cx="8716968" cy="61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E0C79D-28DB-48DC-9A53-E85BE93BE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510230"/>
            <a:ext cx="9073008" cy="5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75D708-F67F-4D44-9EEF-431DAB91B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525783"/>
            <a:ext cx="9217024" cy="57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AAD140-85CD-4D0C-A2CF-DFD3D9BF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552269"/>
            <a:ext cx="8280920" cy="59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5A7E-3C7A-4887-B112-03FF9FA3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322" y="804521"/>
            <a:ext cx="8568952" cy="587132"/>
          </a:xfr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l-GR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ΤΟ «ΠΕΡΙΕΧΟΜΕΝΟ»ΤΗΣ ΓΕΩΜΕΤΡΙΑΣ</a:t>
            </a:r>
            <a:endParaRPr lang="en-US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0435-6AE2-4E8D-879E-81693A0B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347" y="2519790"/>
            <a:ext cx="8136904" cy="2277362"/>
          </a:xfrm>
        </p:spPr>
        <p:txBody>
          <a:bodyPr/>
          <a:lstStyle/>
          <a:p>
            <a:pPr marL="457200" lvl="1" indent="0" eaLnBrk="1" hangingPunct="1">
              <a:spcBef>
                <a:spcPts val="0"/>
              </a:spcBef>
              <a:buClr>
                <a:schemeClr val="tx1"/>
              </a:buClr>
              <a:buSzPct val="75000"/>
            </a:pPr>
            <a:endParaRPr lang="el-GR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l-GR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χωρικός, γεωμετρικός, και </a:t>
            </a:r>
            <a:r>
              <a:rPr lang="el-GR" altLang="en-US" sz="32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οπτικοποιημένος</a:t>
            </a:r>
            <a:r>
              <a:rPr lang="el-GR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marL="457200" lvl="1" indent="0" algn="ctr" eaLnBrk="1" hangingPunct="1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l-GR" altLang="en-US" sz="4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συλλογισμός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8BD494-2E17-4C54-8B45-0DC2D061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1" y="1370805"/>
            <a:ext cx="10188901" cy="44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4A9174-CFDF-4CD4-AD31-5F6D7068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9" y="1021718"/>
            <a:ext cx="10747917" cy="48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65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3142BC-55F1-4F69-8581-F6CBD315D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" y="1098190"/>
            <a:ext cx="10039851" cy="47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7B48F0-7687-4EE0-B407-73EC5A64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94" y="318040"/>
            <a:ext cx="8139964" cy="60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94B35E-A248-41B6-BB79-4BC0C9B6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75" y="1052736"/>
            <a:ext cx="10670027" cy="52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3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850592-03BC-4B6D-AFFD-800AD3CA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6" y="1738158"/>
            <a:ext cx="9755644" cy="34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F633CA-D4D4-4ED8-8E02-55AE46C1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966381"/>
            <a:ext cx="9505056" cy="48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4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893E4F-B1B3-478C-BA67-386ECC4B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0" y="393859"/>
            <a:ext cx="10009112" cy="59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55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6A52C0-1E9D-4120-9B63-CEBEF1DE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40822"/>
            <a:ext cx="8208912" cy="57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4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F0372F-7B97-400A-846B-41369A95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53" y="470615"/>
            <a:ext cx="7958489" cy="58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Α΄ τάξη</a:t>
            </a:r>
          </a:p>
        </p:txBody>
      </p:sp>
    </p:spTree>
    <p:extLst>
      <p:ext uri="{BB962C8B-B14F-4D97-AF65-F5344CB8AC3E}">
        <p14:creationId xmlns:p14="http://schemas.microsoft.com/office/powerpoint/2010/main" val="3828539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01BD03-64D0-469D-BFC3-189850299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492443"/>
            <a:ext cx="9505056" cy="58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9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A70356-B30A-4301-BB5F-DBA87A8A3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31" y="997060"/>
            <a:ext cx="9677691" cy="49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40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D4777B-8316-4B60-BAB8-ECE50570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6" y="763750"/>
            <a:ext cx="9264140" cy="49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3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189072-6D35-4B02-8699-6B498848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72" y="1062250"/>
            <a:ext cx="9934590" cy="45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4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08188E-7F25-4899-938A-70138A2A2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9" y="831688"/>
            <a:ext cx="9495863" cy="51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EA036A-775A-4191-AEB9-9C6E73A8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500331"/>
            <a:ext cx="10009112" cy="55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D883E3-A571-41BC-91D2-6E66B191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8" y="298704"/>
            <a:ext cx="6687312" cy="62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8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63BC2B-FCF8-49C3-AC75-AA903F0B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3" y="338258"/>
            <a:ext cx="8648791" cy="61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0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DF7AEB-D9DA-43D3-B4B3-3D9C98C8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26" y="896378"/>
            <a:ext cx="9769928" cy="4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231F00B0-FFE1-46E7-A341-A2DD74AE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766732"/>
              </p:ext>
            </p:extLst>
          </p:nvPr>
        </p:nvGraphicFramePr>
        <p:xfrm>
          <a:off x="912218" y="2387208"/>
          <a:ext cx="1043682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16">
                  <a:extLst>
                    <a:ext uri="{9D8B030D-6E8A-4147-A177-3AD203B41FA5}">
                      <a16:colId xmlns:a16="http://schemas.microsoft.com/office/drawing/2014/main" val="4248079402"/>
                    </a:ext>
                  </a:extLst>
                </a:gridCol>
                <a:gridCol w="1291804">
                  <a:extLst>
                    <a:ext uri="{9D8B030D-6E8A-4147-A177-3AD203B41FA5}">
                      <a16:colId xmlns:a16="http://schemas.microsoft.com/office/drawing/2014/main" val="1052867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ΓΕΝΙΚΟΙ ΣΤΟΧΟΙ Δ.Ε.Π.Π.Σ.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ΤΑΞΗ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9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εξασκούνται στον προσανατολισμό στο χώρο, στη σχεδίαση, αναπαραγωγή, αναγνώριση, ονομασία και ταξινόμηση σχημάτων.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στερεά: τον κύβο, το ορθογώνιο παραλληλεπίπεδο, τον κύλινδρο και τη σφαίρα.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παρατηρούν εικόνες και σχήματα συμμετρικά ως προς άξονα.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93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4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Γεωμετρία (Α΄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82583"/>
              </p:ext>
            </p:extLst>
          </p:nvPr>
        </p:nvGraphicFramePr>
        <p:xfrm>
          <a:off x="840210" y="2218053"/>
          <a:ext cx="10482622" cy="4387906"/>
        </p:xfrm>
        <a:graphic>
          <a:graphicData uri="http://schemas.openxmlformats.org/drawingml/2006/table">
            <a:tbl>
              <a:tblPr/>
              <a:tblGrid>
                <a:gridCol w="774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τα σχήματα των επιπέδων: του τριγώνου, του τετράγωνου, του ορθογωνίου, του κύκλου και των στερεών: τριγωνικής πυραμίδας, κύβου, ορθογώνιου παραλληλεπιπέδου, κυλίνδρου, σφαίρας.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χαράζουν ευθύγραμμα τμήματα με το χάρακα, ενώνοντας τα άκρα τους (δύο σημεία).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ανακατασκευάζουν απλά παζλ.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τοποθετούν, να εντοπίζουν και να μετατοπίζουν αντικείμενα σε σχέση με τους ίδιους ή σε σχέση με σταθερά σημεία αναφοράς.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παρατηρούν εικόνες και σχήματα συμμετρικά ως προς άξονα. 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Επίπεδα σχήματα και στερεά σώματα. Αναγνώριση της μορφής.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Χάραξη.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Προσανατολισμός στο χώρο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Προσέγγιση της συμμετρίας ως προς άξονα.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(8 ώρες ) 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0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5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και Γεωμετρία (Α΄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40210" y="1412776"/>
            <a:ext cx="105140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Χώρος (4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Θέσεις, διευθύνσεις και διαδρομές σε χάρτες</a:t>
            </a:r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Δόμηση χώρου, επικαλύψεις και συντεταγμένες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σχήματα (12 ώρες)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Ταξινόμηση και Ανάλυση σε στοιχεία και ιδιότητες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Κατασκευές και σχεδιασμός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επίπεδων και στερεών σχημάτων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ή σύνθεση </a:t>
            </a:r>
          </a:p>
          <a:p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Μετασχηματισμοί (3 ώρες)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Μετατοπίσεις, στροφές και αξονική συμμετρία </a:t>
            </a:r>
          </a:p>
          <a:p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ώρα)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οπτικών γωνιών, δημιουργία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οπτικοποιήσεων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88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D40A352-E67C-4997-9F88-91CC173FB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6" y="534686"/>
            <a:ext cx="10056748" cy="57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DAE5B4-4BF8-436B-A645-D627111D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89" y="661416"/>
            <a:ext cx="6864929" cy="58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065213C-3143-41ED-B3F9-6AA7AF0B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68" y="376635"/>
            <a:ext cx="7741158" cy="6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61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39416</TotalTime>
  <Words>344</Words>
  <Application>Microsoft Office PowerPoint</Application>
  <PresentationFormat>Προσαρμογή</PresentationFormat>
  <Paragraphs>50</Paragraphs>
  <Slides>38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Verdana</vt:lpstr>
      <vt:lpstr>Θέμα του Office</vt:lpstr>
      <vt:lpstr>Θέμα του Office</vt:lpstr>
      <vt:lpstr>Θέμα του Office</vt:lpstr>
      <vt:lpstr>Παρουσίαση του PowerPoint</vt:lpstr>
      <vt:lpstr>ΤΟ «ΠΕΡΙΕΧΟΜΕΝΟ»ΤΗΣ ΓΕΩΜΕΤΡΙΑΣ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264</cp:revision>
  <cp:lastPrinted>1601-01-01T00:00:00Z</cp:lastPrinted>
  <dcterms:created xsi:type="dcterms:W3CDTF">1601-01-01T00:00:00Z</dcterms:created>
  <dcterms:modified xsi:type="dcterms:W3CDTF">2021-05-29T17:02:20Z</dcterms:modified>
</cp:coreProperties>
</file>