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4"/>
  </p:notesMasterIdLst>
  <p:handoutMasterIdLst>
    <p:handoutMasterId r:id="rId25"/>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306" r:id="rId2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9/21/23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414533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a:latin typeface="+mn-lt"/>
              </a:rPr>
              <a:t>Κεφάλαιο 28</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Συγγραφή της εργασίας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Συγγραφή</a:t>
            </a:r>
            <a:r>
              <a:rPr lang="en-GB" sz="3600" dirty="0"/>
              <a:t>: </a:t>
            </a:r>
            <a:r>
              <a:rPr lang="el-GR" sz="3600" dirty="0"/>
              <a:t>Διαχείριση του επιβλέποντα</a:t>
            </a:r>
            <a:endParaRPr lang="en-US" sz="3600" dirty="0"/>
          </a:p>
        </p:txBody>
      </p:sp>
      <p:sp>
        <p:nvSpPr>
          <p:cNvPr id="3" name="Content Placeholder 2"/>
          <p:cNvSpPr>
            <a:spLocks noGrp="1"/>
          </p:cNvSpPr>
          <p:nvPr>
            <p:ph type="body" idx="1"/>
          </p:nvPr>
        </p:nvSpPr>
        <p:spPr/>
        <p:txBody>
          <a:bodyPr>
            <a:normAutofit/>
          </a:bodyPr>
          <a:lstStyle/>
          <a:p>
            <a:pPr marL="457200" indent="-457200">
              <a:buAutoNum type="arabicPeriod"/>
            </a:pPr>
            <a:r>
              <a:rPr lang="el-GR" sz="2400" dirty="0"/>
              <a:t>Αποφύγετε να είστε αμυντικοί</a:t>
            </a:r>
            <a:endParaRPr lang="en-GB" sz="2400" dirty="0"/>
          </a:p>
          <a:p>
            <a:pPr marL="457200" indent="-457200">
              <a:buAutoNum type="arabicPeriod"/>
            </a:pPr>
            <a:r>
              <a:rPr lang="el-GR" sz="2400" dirty="0"/>
              <a:t>Δώστε στον επιβλέποντα ενότητες ή κεφάλαια με το υλικό αρκετά πριν τη συνάντησή σας</a:t>
            </a:r>
            <a:r>
              <a:rPr lang="en-US" sz="2400" dirty="0"/>
              <a:t> </a:t>
            </a:r>
            <a:endParaRPr lang="en-GB" sz="2400" dirty="0"/>
          </a:p>
          <a:p>
            <a:pPr marL="457200" indent="-457200">
              <a:buAutoNum type="arabicPeriod"/>
            </a:pPr>
            <a:r>
              <a:rPr lang="el-GR" sz="2400" dirty="0"/>
              <a:t>Παραδώστε στον επιβλέποντα ένα καλό, και όχι ένα πρόχειρο αντίγραφο</a:t>
            </a:r>
          </a:p>
          <a:p>
            <a:pPr marL="457200" indent="-457200">
              <a:buAutoNum type="arabicPeriod"/>
            </a:pPr>
            <a:r>
              <a:rPr lang="el-GR" sz="2400" dirty="0"/>
              <a:t>Συμφωνείστε για ένα σύνολο επιτεύξιμων στόχων που θα πρέπει να υλοποιήσετε μέχρι την επόμενη συνάντηση</a:t>
            </a:r>
            <a:endParaRPr lang="en-US" sz="2400" dirty="0"/>
          </a:p>
        </p:txBody>
      </p:sp>
      <p:sp>
        <p:nvSpPr>
          <p:cNvPr id="6" name="TextBox 5"/>
          <p:cNvSpPr txBox="1"/>
          <p:nvPr/>
        </p:nvSpPr>
        <p:spPr>
          <a:xfrm>
            <a:off x="2754102" y="-29069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45709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Δομή της Αναφοράς</a:t>
            </a:r>
            <a:r>
              <a:rPr lang="en-GB" sz="3600" dirty="0"/>
              <a:t>: </a:t>
            </a:r>
            <a:r>
              <a:rPr lang="el-GR" sz="3600" dirty="0"/>
              <a:t>Βρείτε Αναγνώστες</a:t>
            </a:r>
            <a:endParaRPr lang="en-US" sz="3600" dirty="0"/>
          </a:p>
        </p:txBody>
      </p:sp>
      <p:sp>
        <p:nvSpPr>
          <p:cNvPr id="3" name="Content Placeholder 2"/>
          <p:cNvSpPr>
            <a:spLocks noGrp="1"/>
          </p:cNvSpPr>
          <p:nvPr>
            <p:ph type="body" idx="1"/>
          </p:nvPr>
        </p:nvSpPr>
        <p:spPr/>
        <p:txBody>
          <a:bodyPr>
            <a:normAutofit/>
          </a:bodyPr>
          <a:lstStyle/>
          <a:p>
            <a:pPr lvl="0">
              <a:spcBef>
                <a:spcPts val="168"/>
              </a:spcBef>
              <a:spcAft>
                <a:spcPts val="1200"/>
              </a:spcAft>
            </a:pPr>
            <a:r>
              <a:rPr lang="el-GR" sz="2400" dirty="0"/>
              <a:t>Τον τίτλο – φαίνεται σχετικός ή ενδιαφέρων;</a:t>
            </a:r>
            <a:endParaRPr lang="en-US" sz="2400" dirty="0"/>
          </a:p>
          <a:p>
            <a:pPr lvl="0">
              <a:spcBef>
                <a:spcPts val="168"/>
              </a:spcBef>
              <a:spcAft>
                <a:spcPts val="1200"/>
              </a:spcAft>
            </a:pPr>
            <a:r>
              <a:rPr lang="el-GR" sz="2400" dirty="0"/>
              <a:t>Αντιστοιχούν τα περιεχόμενα της αναφοράς στον τίτλο;</a:t>
            </a:r>
            <a:endParaRPr lang="en-US" sz="2400" dirty="0"/>
          </a:p>
          <a:p>
            <a:pPr lvl="0">
              <a:spcBef>
                <a:spcPts val="168"/>
              </a:spcBef>
              <a:spcAft>
                <a:spcPts val="1200"/>
              </a:spcAft>
            </a:pPr>
            <a:r>
              <a:rPr lang="el-GR" sz="2400" dirty="0"/>
              <a:t>Πόσο μεγάλη είναι η αναφορά – πόσο χρόνο πρέπει να αφιερώσω και θα αξίζει τον κόπο;</a:t>
            </a:r>
            <a:endParaRPr lang="en-US" sz="2400" dirty="0"/>
          </a:p>
          <a:p>
            <a:pPr lvl="0">
              <a:spcBef>
                <a:spcPts val="168"/>
              </a:spcBef>
              <a:spcAft>
                <a:spcPts val="1200"/>
              </a:spcAft>
            </a:pPr>
            <a:r>
              <a:rPr lang="el-GR" sz="2400" dirty="0"/>
              <a:t>Πόσο καλά έχει προετοιμαστεί η αναφορά – πόση σίγουρος είμαι για τις ικανότητες του συγγραφέα;</a:t>
            </a:r>
            <a:endParaRPr lang="en-US" sz="2400" dirty="0"/>
          </a:p>
        </p:txBody>
      </p:sp>
    </p:spTree>
    <p:extLst>
      <p:ext uri="{BB962C8B-B14F-4D97-AF65-F5344CB8AC3E}">
        <p14:creationId xmlns:p14="http://schemas.microsoft.com/office/powerpoint/2010/main" val="4113465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Δομή</a:t>
            </a:r>
            <a:r>
              <a:rPr lang="en-GB" dirty="0"/>
              <a:t>: </a:t>
            </a:r>
            <a:r>
              <a:rPr lang="el-GR" dirty="0"/>
              <a:t>Έκθεση Οργανισμού </a:t>
            </a:r>
            <a:endParaRPr lang="en-US" dirty="0"/>
          </a:p>
        </p:txBody>
      </p:sp>
      <p:sp>
        <p:nvSpPr>
          <p:cNvPr id="3" name="Content Placeholder 2"/>
          <p:cNvSpPr>
            <a:spLocks noGrp="1"/>
          </p:cNvSpPr>
          <p:nvPr>
            <p:ph type="body" idx="1"/>
          </p:nvPr>
        </p:nvSpPr>
        <p:spPr/>
        <p:txBody>
          <a:bodyPr numCol="2">
            <a:normAutofit/>
          </a:bodyPr>
          <a:lstStyle/>
          <a:p>
            <a:pPr marL="457200" indent="-457200">
              <a:spcBef>
                <a:spcPts val="0"/>
              </a:spcBef>
              <a:spcAft>
                <a:spcPts val="1200"/>
              </a:spcAft>
              <a:buFont typeface="+mj-lt"/>
              <a:buAutoNum type="arabicPeriod"/>
            </a:pPr>
            <a:r>
              <a:rPr lang="el-GR" sz="2000" dirty="0"/>
              <a:t>Εξώφυλλο</a:t>
            </a:r>
            <a:endParaRPr lang="en-US" sz="2000" dirty="0"/>
          </a:p>
          <a:p>
            <a:pPr marL="457200" indent="-457200">
              <a:spcBef>
                <a:spcPts val="0"/>
              </a:spcBef>
              <a:spcAft>
                <a:spcPts val="1200"/>
              </a:spcAft>
              <a:buFont typeface="+mj-lt"/>
              <a:buAutoNum type="arabicPeriod"/>
            </a:pPr>
            <a:r>
              <a:rPr lang="el-GR" sz="2000" dirty="0"/>
              <a:t>Πρωτοσέλιδο </a:t>
            </a:r>
            <a:endParaRPr lang="en-US" sz="2000" dirty="0"/>
          </a:p>
          <a:p>
            <a:pPr marL="457200" indent="-457200">
              <a:spcBef>
                <a:spcPts val="0"/>
              </a:spcBef>
              <a:spcAft>
                <a:spcPts val="1200"/>
              </a:spcAft>
              <a:buFont typeface="+mj-lt"/>
              <a:buAutoNum type="arabicPeriod"/>
            </a:pPr>
            <a:r>
              <a:rPr lang="el-GR" sz="2000" dirty="0"/>
              <a:t>Περίληψη / επιτελική σύνοψη</a:t>
            </a:r>
            <a:endParaRPr lang="en-US" sz="2000" dirty="0"/>
          </a:p>
          <a:p>
            <a:pPr marL="457200" indent="-457200">
              <a:spcBef>
                <a:spcPts val="0"/>
              </a:spcBef>
              <a:spcAft>
                <a:spcPts val="1200"/>
              </a:spcAft>
              <a:buFont typeface="+mj-lt"/>
              <a:buAutoNum type="arabicPeriod"/>
            </a:pPr>
            <a:r>
              <a:rPr lang="el-GR" sz="2000" dirty="0"/>
              <a:t>Πίνακας περιεχομένων</a:t>
            </a:r>
            <a:endParaRPr lang="en-US" sz="2000" dirty="0"/>
          </a:p>
          <a:p>
            <a:pPr marL="457200" indent="-457200">
              <a:spcBef>
                <a:spcPts val="0"/>
              </a:spcBef>
              <a:spcAft>
                <a:spcPts val="1200"/>
              </a:spcAft>
              <a:buFont typeface="+mj-lt"/>
              <a:buAutoNum type="arabicPeriod"/>
            </a:pPr>
            <a:r>
              <a:rPr lang="el-GR" sz="2000" dirty="0"/>
              <a:t>Κατάλογος συμβόλων, συντομεύσεων, ορισμών</a:t>
            </a:r>
          </a:p>
          <a:p>
            <a:pPr marL="457200" indent="-457200">
              <a:spcBef>
                <a:spcPts val="0"/>
              </a:spcBef>
              <a:spcAft>
                <a:spcPts val="1200"/>
              </a:spcAft>
              <a:buFont typeface="+mj-lt"/>
              <a:buAutoNum type="arabicPeriod"/>
            </a:pPr>
            <a:r>
              <a:rPr lang="el-GR" sz="2000" dirty="0"/>
              <a:t>Εισαγωγικό υλικό (</a:t>
            </a:r>
            <a:r>
              <a:rPr lang="el-GR" sz="2000" dirty="0" err="1"/>
              <a:t>π.χ</a:t>
            </a:r>
            <a:r>
              <a:rPr lang="el-GR" sz="2000" dirty="0"/>
              <a:t>. φύση του προβλήματος, λόγοι  για τους οποίους αναλήφθηκε η έρευνα, τους περιορισμούς σε πόρους κτλ)</a:t>
            </a:r>
            <a:endParaRPr lang="en-US" sz="2000" dirty="0"/>
          </a:p>
          <a:p>
            <a:pPr marL="457200" indent="-457200">
              <a:spcBef>
                <a:spcPts val="0"/>
              </a:spcBef>
              <a:spcAft>
                <a:spcPts val="1200"/>
              </a:spcAft>
              <a:buFont typeface="+mj-lt"/>
              <a:buAutoNum type="arabicPeriod"/>
            </a:pPr>
            <a:r>
              <a:rPr lang="el-GR" sz="2000" dirty="0"/>
              <a:t>Αναφορά των πραγματοποιηθεισών εργασιών (</a:t>
            </a:r>
            <a:r>
              <a:rPr lang="el-GR" sz="2000" dirty="0" err="1"/>
              <a:t>π.χ</a:t>
            </a:r>
            <a:r>
              <a:rPr lang="el-GR" sz="2000" dirty="0"/>
              <a:t>. νέο προϊόν/υπηρεσία)</a:t>
            </a:r>
            <a:endParaRPr lang="en-US" sz="2000" dirty="0"/>
          </a:p>
          <a:p>
            <a:pPr marL="457200" indent="-457200">
              <a:spcBef>
                <a:spcPts val="0"/>
              </a:spcBef>
              <a:spcAft>
                <a:spcPts val="1200"/>
              </a:spcAft>
              <a:buFont typeface="+mj-lt"/>
              <a:buAutoNum type="arabicPeriod"/>
            </a:pPr>
            <a:r>
              <a:rPr lang="el-GR" sz="2000" dirty="0"/>
              <a:t>Αποτελέσματα/ευρήματα</a:t>
            </a:r>
            <a:endParaRPr lang="en-US" sz="2000" dirty="0"/>
          </a:p>
          <a:p>
            <a:pPr marL="457200" indent="-457200">
              <a:spcBef>
                <a:spcPts val="0"/>
              </a:spcBef>
              <a:spcAft>
                <a:spcPts val="1200"/>
              </a:spcAft>
              <a:buFont typeface="+mj-lt"/>
              <a:buAutoNum type="arabicPeriod"/>
            </a:pPr>
            <a:r>
              <a:rPr lang="el-GR" sz="2000" dirty="0"/>
              <a:t>Συζήτηση και ανάλυση </a:t>
            </a:r>
            <a:endParaRPr lang="en-US" sz="2000" dirty="0"/>
          </a:p>
          <a:p>
            <a:pPr marL="457200" indent="-457200">
              <a:spcBef>
                <a:spcPts val="0"/>
              </a:spcBef>
              <a:spcAft>
                <a:spcPts val="1200"/>
              </a:spcAft>
              <a:buFont typeface="+mj-lt"/>
              <a:buAutoNum type="arabicPeriod"/>
            </a:pPr>
            <a:r>
              <a:rPr lang="el-GR" sz="2000" dirty="0"/>
              <a:t>Συμπεράσματα</a:t>
            </a:r>
            <a:endParaRPr lang="en-US" sz="2000" dirty="0"/>
          </a:p>
          <a:p>
            <a:pPr marL="457200" indent="-457200">
              <a:spcBef>
                <a:spcPts val="0"/>
              </a:spcBef>
              <a:spcAft>
                <a:spcPts val="1200"/>
              </a:spcAft>
              <a:buFont typeface="+mj-lt"/>
              <a:buAutoNum type="arabicPeriod"/>
            </a:pPr>
            <a:r>
              <a:rPr lang="el-GR" sz="2000" dirty="0"/>
              <a:t>Προτάσεις</a:t>
            </a:r>
            <a:endParaRPr lang="en-US" sz="2000" dirty="0"/>
          </a:p>
          <a:p>
            <a:pPr marL="457200" indent="-457200">
              <a:spcBef>
                <a:spcPts val="0"/>
              </a:spcBef>
              <a:spcAft>
                <a:spcPts val="1200"/>
              </a:spcAft>
              <a:buFont typeface="+mj-lt"/>
              <a:buAutoNum type="arabicPeriod"/>
            </a:pPr>
            <a:r>
              <a:rPr lang="el-GR" sz="2000" dirty="0"/>
              <a:t>Ευχαριστίες, Αναφορές, Παραρτήματα </a:t>
            </a:r>
            <a:endParaRPr lang="en-US" sz="2000" dirty="0"/>
          </a:p>
        </p:txBody>
      </p:sp>
    </p:spTree>
    <p:extLst>
      <p:ext uri="{BB962C8B-B14F-4D97-AF65-F5344CB8AC3E}">
        <p14:creationId xmlns:p14="http://schemas.microsoft.com/office/powerpoint/2010/main" val="121016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Δομή</a:t>
            </a:r>
            <a:r>
              <a:rPr lang="en-GB" dirty="0"/>
              <a:t>: </a:t>
            </a:r>
            <a:r>
              <a:rPr lang="el-GR" dirty="0"/>
              <a:t>Ακαδημαϊκές Πτυχιακές Εργασίες και Διατριβές</a:t>
            </a:r>
            <a:endParaRPr lang="en-US" dirty="0"/>
          </a:p>
        </p:txBody>
      </p:sp>
      <p:sp>
        <p:nvSpPr>
          <p:cNvPr id="3" name="Content Placeholder 2"/>
          <p:cNvSpPr>
            <a:spLocks noGrp="1"/>
          </p:cNvSpPr>
          <p:nvPr>
            <p:ph type="body" idx="1"/>
          </p:nvPr>
        </p:nvSpPr>
        <p:spPr/>
        <p:txBody>
          <a:bodyPr>
            <a:normAutofit fontScale="92500" lnSpcReduction="20000"/>
          </a:bodyPr>
          <a:lstStyle/>
          <a:p>
            <a:pPr marL="457200" indent="-457200">
              <a:spcBef>
                <a:spcPts val="0"/>
              </a:spcBef>
              <a:spcAft>
                <a:spcPts val="1200"/>
              </a:spcAft>
              <a:buAutoNum type="arabicPeriod"/>
            </a:pPr>
            <a:r>
              <a:rPr lang="el-GR" sz="2000" dirty="0"/>
              <a:t>Πρωτοσέλιδο (το οποίο πρέπει να περιέχει τον τίτλο, το όνομα του συγγραφέα και την ιδιότητά του, μία δήλωση του επιπέδου για το οποίο αυτό το έγγραφο παρουσιάζεται, τα ονόματα της Σχολής ή του Τμήματος του Πανεπιστημίου ή του ιδρύματος, και την ημερομηνία υποβολής).</a:t>
            </a:r>
          </a:p>
          <a:p>
            <a:pPr marL="457200" indent="-457200">
              <a:spcBef>
                <a:spcPts val="0"/>
              </a:spcBef>
              <a:spcAft>
                <a:spcPts val="1200"/>
              </a:spcAft>
              <a:buAutoNum type="arabicPeriod"/>
            </a:pPr>
            <a:r>
              <a:rPr lang="el-GR" sz="2000" dirty="0"/>
              <a:t>Περίληψη (μία σύνοψη – συνήθως όχι περισσότερο από 300 λέξεις – των περιεχομένων της εργασίας).</a:t>
            </a:r>
          </a:p>
          <a:p>
            <a:pPr marL="457200" indent="-457200">
              <a:spcBef>
                <a:spcPts val="0"/>
              </a:spcBef>
              <a:spcAft>
                <a:spcPts val="1200"/>
              </a:spcAft>
              <a:buAutoNum type="arabicPeriod"/>
            </a:pPr>
            <a:r>
              <a:rPr lang="el-GR" sz="2000" dirty="0"/>
              <a:t>Περιεχόμενα </a:t>
            </a:r>
          </a:p>
          <a:p>
            <a:pPr marL="457200" indent="-457200">
              <a:spcBef>
                <a:spcPts val="0"/>
              </a:spcBef>
              <a:spcAft>
                <a:spcPts val="1200"/>
              </a:spcAft>
              <a:buAutoNum type="arabicPeriod"/>
            </a:pPr>
            <a:r>
              <a:rPr lang="el-GR" sz="2000" dirty="0"/>
              <a:t>Ευχαριστίες </a:t>
            </a:r>
          </a:p>
          <a:p>
            <a:pPr marL="457200" indent="-457200">
              <a:spcBef>
                <a:spcPts val="0"/>
              </a:spcBef>
              <a:spcAft>
                <a:spcPts val="1200"/>
              </a:spcAft>
              <a:buAutoNum type="arabicPeriod"/>
            </a:pPr>
            <a:r>
              <a:rPr lang="el-GR" sz="2000" dirty="0"/>
              <a:t>Το κυρίως σώμα της πτυχιακής εργασίας (εισαγωγή, αρκετά κεφάλαια που ασχολούνται με μία ανασκόπηση της βιβλιογραφίας και με τη σύνθεση των θεωρητικών ζητημάτων και των επιχειρημάτων, Ερευνητική Μεθοδολογία, Ευρήματα, Ανάλυση, και Συμπεράσματα ή/και τις Προτάσεις)</a:t>
            </a:r>
          </a:p>
          <a:p>
            <a:pPr marL="457200" indent="-457200">
              <a:spcBef>
                <a:spcPts val="0"/>
              </a:spcBef>
              <a:spcAft>
                <a:spcPts val="1200"/>
              </a:spcAft>
              <a:buAutoNum type="arabicPeriod"/>
            </a:pPr>
            <a:r>
              <a:rPr lang="el-GR" sz="2000" dirty="0"/>
              <a:t>Παραρτήματα και Αναφορές</a:t>
            </a:r>
          </a:p>
        </p:txBody>
      </p:sp>
    </p:spTree>
    <p:extLst>
      <p:ext uri="{BB962C8B-B14F-4D97-AF65-F5344CB8AC3E}">
        <p14:creationId xmlns:p14="http://schemas.microsoft.com/office/powerpoint/2010/main" val="422097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Αναλογία Λέξεων σε μία Ακαδημαϊκή Εργασία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117576516"/>
              </p:ext>
            </p:extLst>
          </p:nvPr>
        </p:nvGraphicFramePr>
        <p:xfrm>
          <a:off x="539804" y="1422589"/>
          <a:ext cx="8160852" cy="4641870"/>
        </p:xfrm>
        <a:graphic>
          <a:graphicData uri="http://schemas.openxmlformats.org/drawingml/2006/table">
            <a:tbl>
              <a:tblPr firstRow="1" bandRow="1">
                <a:tableStyleId>{FABFCF23-3B69-468F-B69F-88F6DE6A72F2}</a:tableStyleId>
              </a:tblPr>
              <a:tblGrid>
                <a:gridCol w="1449269">
                  <a:extLst>
                    <a:ext uri="{9D8B030D-6E8A-4147-A177-3AD203B41FA5}">
                      <a16:colId xmlns:a16="http://schemas.microsoft.com/office/drawing/2014/main" val="2469201631"/>
                    </a:ext>
                  </a:extLst>
                </a:gridCol>
                <a:gridCol w="1866669">
                  <a:extLst>
                    <a:ext uri="{9D8B030D-6E8A-4147-A177-3AD203B41FA5}">
                      <a16:colId xmlns:a16="http://schemas.microsoft.com/office/drawing/2014/main" val="2508601129"/>
                    </a:ext>
                  </a:extLst>
                </a:gridCol>
                <a:gridCol w="1392352">
                  <a:extLst>
                    <a:ext uri="{9D8B030D-6E8A-4147-A177-3AD203B41FA5}">
                      <a16:colId xmlns:a16="http://schemas.microsoft.com/office/drawing/2014/main" val="925437432"/>
                    </a:ext>
                  </a:extLst>
                </a:gridCol>
                <a:gridCol w="958107">
                  <a:extLst>
                    <a:ext uri="{9D8B030D-6E8A-4147-A177-3AD203B41FA5}">
                      <a16:colId xmlns:a16="http://schemas.microsoft.com/office/drawing/2014/main" val="4234422602"/>
                    </a:ext>
                  </a:extLst>
                </a:gridCol>
                <a:gridCol w="1489983">
                  <a:extLst>
                    <a:ext uri="{9D8B030D-6E8A-4147-A177-3AD203B41FA5}">
                      <a16:colId xmlns:a16="http://schemas.microsoft.com/office/drawing/2014/main" val="3460882733"/>
                    </a:ext>
                  </a:extLst>
                </a:gridCol>
                <a:gridCol w="1004472">
                  <a:extLst>
                    <a:ext uri="{9D8B030D-6E8A-4147-A177-3AD203B41FA5}">
                      <a16:colId xmlns:a16="http://schemas.microsoft.com/office/drawing/2014/main" val="3819396053"/>
                    </a:ext>
                  </a:extLst>
                </a:gridCol>
              </a:tblGrid>
              <a:tr h="764563">
                <a:tc>
                  <a:txBody>
                    <a:bodyPr/>
                    <a:lstStyle/>
                    <a:p>
                      <a:pPr indent="0" algn="l">
                        <a:lnSpc>
                          <a:spcPts val="1600"/>
                        </a:lnSpc>
                        <a:spcAft>
                          <a:spcPts val="600"/>
                        </a:spcAft>
                      </a:pPr>
                      <a:r>
                        <a:rPr lang="el-GR" sz="1400" dirty="0">
                          <a:effectLst/>
                        </a:rPr>
                        <a:t> </a:t>
                      </a:r>
                      <a:endParaRPr lang="en-US" sz="1400" dirty="0">
                        <a:solidFill>
                          <a:schemeClr val="bg1"/>
                        </a:solidFill>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dirty="0">
                          <a:effectLst/>
                        </a:rPr>
                        <a:t> </a:t>
                      </a:r>
                      <a:endParaRPr lang="en-US" sz="1400" dirty="0">
                        <a:solidFill>
                          <a:schemeClr val="bg1"/>
                        </a:solidFill>
                        <a:effectLst/>
                        <a:latin typeface="Times New Roman"/>
                        <a:ea typeface="Yu Mincho"/>
                      </a:endParaRPr>
                    </a:p>
                  </a:txBody>
                  <a:tcPr marL="68580" marR="68580" marT="0" marB="0" anchor="ctr"/>
                </a:tc>
                <a:tc gridSpan="2">
                  <a:txBody>
                    <a:bodyPr/>
                    <a:lstStyle/>
                    <a:p>
                      <a:pPr indent="0" algn="l">
                        <a:lnSpc>
                          <a:spcPts val="1600"/>
                        </a:lnSpc>
                        <a:spcAft>
                          <a:spcPts val="600"/>
                        </a:spcAft>
                      </a:pPr>
                      <a:r>
                        <a:rPr lang="el-GR" sz="1400">
                          <a:effectLst/>
                        </a:rPr>
                        <a:t>Σε μία πτυχιακή εργασία προπτυχιακού επιπέδου των 10.000 λέξεων</a:t>
                      </a:r>
                      <a:endParaRPr lang="en-US" sz="1400">
                        <a:solidFill>
                          <a:schemeClr val="bg1"/>
                        </a:solidFill>
                        <a:effectLst/>
                        <a:latin typeface="Times New Roman"/>
                        <a:ea typeface="Yu Mincho"/>
                      </a:endParaRPr>
                    </a:p>
                  </a:txBody>
                  <a:tcPr marL="68580" marR="68580" marT="0" marB="0" anchor="ctr"/>
                </a:tc>
                <a:tc hMerge="1">
                  <a:txBody>
                    <a:bodyPr/>
                    <a:lstStyle/>
                    <a:p>
                      <a:endParaRPr lang="en-US"/>
                    </a:p>
                  </a:txBody>
                  <a:tcPr/>
                </a:tc>
                <a:tc gridSpan="2">
                  <a:txBody>
                    <a:bodyPr/>
                    <a:lstStyle/>
                    <a:p>
                      <a:pPr indent="0" algn="l">
                        <a:lnSpc>
                          <a:spcPts val="1600"/>
                        </a:lnSpc>
                        <a:spcAft>
                          <a:spcPts val="600"/>
                        </a:spcAft>
                      </a:pPr>
                      <a:r>
                        <a:rPr lang="el-GR" sz="1400" dirty="0">
                          <a:effectLst/>
                        </a:rPr>
                        <a:t>Σε μία πτυχιακή εργασία μεταπτυχιακού επιπέδου των 20.000 λέξεων</a:t>
                      </a:r>
                      <a:endParaRPr lang="en-US" sz="1400" dirty="0">
                        <a:solidFill>
                          <a:schemeClr val="bg1"/>
                        </a:solidFill>
                        <a:effectLst/>
                        <a:latin typeface="Times New Roman"/>
                        <a:ea typeface="Yu Mincho"/>
                      </a:endParaRPr>
                    </a:p>
                  </a:txBody>
                  <a:tcPr marL="68580" marR="68580" marT="0" marB="0" anchor="ctr"/>
                </a:tc>
                <a:tc hMerge="1">
                  <a:txBody>
                    <a:bodyPr/>
                    <a:lstStyle/>
                    <a:p>
                      <a:endParaRPr lang="en-US"/>
                    </a:p>
                  </a:txBody>
                  <a:tcPr/>
                </a:tc>
                <a:extLst>
                  <a:ext uri="{0D108BD9-81ED-4DB2-BD59-A6C34878D82A}">
                    <a16:rowId xmlns:a16="http://schemas.microsoft.com/office/drawing/2014/main" val="992853068"/>
                  </a:ext>
                </a:extLst>
              </a:tr>
              <a:tr h="458739">
                <a:tc>
                  <a:txBody>
                    <a:bodyPr/>
                    <a:lstStyle/>
                    <a:p>
                      <a:pPr indent="0" algn="l">
                        <a:lnSpc>
                          <a:spcPts val="1600"/>
                        </a:lnSpc>
                        <a:spcAft>
                          <a:spcPts val="600"/>
                        </a:spcAft>
                      </a:pPr>
                      <a:r>
                        <a:rPr lang="el-GR" sz="1400" b="1">
                          <a:effectLst/>
                        </a:rPr>
                        <a:t>Ενότητα</a:t>
                      </a:r>
                      <a:endParaRPr lang="en-US" sz="1400" b="1">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b="1">
                          <a:effectLst/>
                        </a:rPr>
                        <a:t>Αναλογία λέξεων (προσεγγιστικά)</a:t>
                      </a:r>
                      <a:endParaRPr lang="en-US" sz="1400" b="1">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b="1">
                          <a:effectLst/>
                        </a:rPr>
                        <a:t>Λέξεις</a:t>
                      </a:r>
                      <a:endParaRPr lang="en-US" sz="1400" b="1">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b="1">
                          <a:effectLst/>
                        </a:rPr>
                        <a:t>Σελίδες</a:t>
                      </a:r>
                      <a:endParaRPr lang="en-US" sz="1400" b="1">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b="1">
                          <a:effectLst/>
                        </a:rPr>
                        <a:t>Λέξεις</a:t>
                      </a:r>
                      <a:endParaRPr lang="en-US" sz="1400" b="1">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b="1" dirty="0">
                          <a:effectLst/>
                        </a:rPr>
                        <a:t>Σελίδες</a:t>
                      </a:r>
                      <a:endParaRPr lang="en-US" sz="1400" b="1" dirty="0">
                        <a:effectLst/>
                        <a:latin typeface="Times New Roman"/>
                        <a:ea typeface="Yu Mincho"/>
                      </a:endParaRPr>
                    </a:p>
                  </a:txBody>
                  <a:tcPr marL="68580" marR="68580" marT="0" marB="0" anchor="ctr"/>
                </a:tc>
                <a:extLst>
                  <a:ext uri="{0D108BD9-81ED-4DB2-BD59-A6C34878D82A}">
                    <a16:rowId xmlns:a16="http://schemas.microsoft.com/office/drawing/2014/main" val="2500312888"/>
                  </a:ext>
                </a:extLst>
              </a:tr>
              <a:tr h="382282">
                <a:tc>
                  <a:txBody>
                    <a:bodyPr/>
                    <a:lstStyle/>
                    <a:p>
                      <a:pPr indent="0" algn="l">
                        <a:lnSpc>
                          <a:spcPts val="1600"/>
                        </a:lnSpc>
                        <a:spcAft>
                          <a:spcPts val="600"/>
                        </a:spcAft>
                      </a:pPr>
                      <a:r>
                        <a:rPr lang="el-GR" sz="1400">
                          <a:effectLst/>
                        </a:rPr>
                        <a:t>Εισαγωγή</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5%</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500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dirty="0">
                          <a:effectLst/>
                        </a:rPr>
                        <a:t>4</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700824790"/>
                  </a:ext>
                </a:extLst>
              </a:tr>
              <a:tr h="382282">
                <a:tc>
                  <a:txBody>
                    <a:bodyPr/>
                    <a:lstStyle/>
                    <a:p>
                      <a:pPr indent="0" algn="l">
                        <a:lnSpc>
                          <a:spcPts val="1600"/>
                        </a:lnSpc>
                        <a:spcAft>
                          <a:spcPts val="600"/>
                        </a:spcAft>
                      </a:pPr>
                      <a:r>
                        <a:rPr lang="el-GR" sz="1400">
                          <a:effectLst/>
                        </a:rPr>
                        <a:t>Βιβλιογραφική ανασκόπηση</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6.000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24</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37289629"/>
                  </a:ext>
                </a:extLst>
              </a:tr>
              <a:tr h="764563">
                <a:tc>
                  <a:txBody>
                    <a:bodyPr/>
                    <a:lstStyle/>
                    <a:p>
                      <a:pPr indent="0" algn="l">
                        <a:lnSpc>
                          <a:spcPts val="1600"/>
                        </a:lnSpc>
                        <a:spcAft>
                          <a:spcPts val="600"/>
                        </a:spcAft>
                      </a:pPr>
                      <a:r>
                        <a:rPr lang="el-GR" sz="1400">
                          <a:effectLst/>
                        </a:rPr>
                        <a:t>Σχεδιασμός και μεθοδολογία</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15%</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1.500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6</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12</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2582399427"/>
                  </a:ext>
                </a:extLst>
              </a:tr>
              <a:tr h="382282">
                <a:tc>
                  <a:txBody>
                    <a:bodyPr/>
                    <a:lstStyle/>
                    <a:p>
                      <a:pPr indent="0" algn="l">
                        <a:lnSpc>
                          <a:spcPts val="1600"/>
                        </a:lnSpc>
                        <a:spcAft>
                          <a:spcPts val="600"/>
                        </a:spcAft>
                      </a:pPr>
                      <a:r>
                        <a:rPr lang="el-GR" sz="1400">
                          <a:effectLst/>
                        </a:rPr>
                        <a:t>Ευρήματα</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15%</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1.500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6</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12</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2249273592"/>
                  </a:ext>
                </a:extLst>
              </a:tr>
              <a:tr h="718477">
                <a:tc>
                  <a:txBody>
                    <a:bodyPr/>
                    <a:lstStyle/>
                    <a:p>
                      <a:pPr indent="0" algn="l">
                        <a:lnSpc>
                          <a:spcPts val="1600"/>
                        </a:lnSpc>
                        <a:spcAft>
                          <a:spcPts val="600"/>
                        </a:spcAft>
                      </a:pPr>
                      <a:r>
                        <a:rPr lang="el-GR" sz="1400">
                          <a:effectLst/>
                        </a:rPr>
                        <a:t>Ανάλυση και Συζήτηση</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6.000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24</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4099834553"/>
                  </a:ext>
                </a:extLst>
              </a:tr>
              <a:tr h="382282">
                <a:tc>
                  <a:txBody>
                    <a:bodyPr/>
                    <a:lstStyle/>
                    <a:p>
                      <a:pPr indent="0" algn="l">
                        <a:lnSpc>
                          <a:spcPts val="1600"/>
                        </a:lnSpc>
                        <a:spcAft>
                          <a:spcPts val="600"/>
                        </a:spcAft>
                      </a:pPr>
                      <a:r>
                        <a:rPr lang="el-GR" sz="1400">
                          <a:effectLst/>
                        </a:rPr>
                        <a:t>Συμπεράσματα</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5%</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500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4</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1913773558"/>
                  </a:ext>
                </a:extLst>
              </a:tr>
              <a:tr h="382282">
                <a:tc>
                  <a:txBody>
                    <a:bodyPr/>
                    <a:lstStyle/>
                    <a:p>
                      <a:pPr indent="0" algn="l">
                        <a:lnSpc>
                          <a:spcPts val="1600"/>
                        </a:lnSpc>
                        <a:spcAft>
                          <a:spcPts val="600"/>
                        </a:spcAft>
                      </a:pPr>
                      <a:r>
                        <a:rPr lang="el-GR" sz="1400">
                          <a:effectLst/>
                        </a:rPr>
                        <a:t>Σύνολο</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10.000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40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20.000</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dirty="0">
                          <a:effectLst/>
                        </a:rPr>
                        <a:t>80</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783537107"/>
                  </a:ext>
                </a:extLst>
              </a:tr>
            </a:tbl>
          </a:graphicData>
        </a:graphic>
      </p:graphicFrame>
    </p:spTree>
    <p:extLst>
      <p:ext uri="{BB962C8B-B14F-4D97-AF65-F5344CB8AC3E}">
        <p14:creationId xmlns:p14="http://schemas.microsoft.com/office/powerpoint/2010/main" val="710729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Συγγραφή για ακαδημαϊκά περιοδικά</a:t>
            </a:r>
            <a:endParaRPr lang="en-US" dirty="0"/>
          </a:p>
        </p:txBody>
      </p:sp>
      <p:sp>
        <p:nvSpPr>
          <p:cNvPr id="3" name="Content Placeholder 2"/>
          <p:cNvSpPr>
            <a:spLocks noGrp="1"/>
          </p:cNvSpPr>
          <p:nvPr>
            <p:ph type="body" idx="1"/>
          </p:nvPr>
        </p:nvSpPr>
        <p:spPr/>
        <p:txBody>
          <a:bodyPr>
            <a:normAutofit/>
          </a:bodyPr>
          <a:lstStyle/>
          <a:p>
            <a:pPr marL="457200" indent="-457200">
              <a:buFont typeface="Arial"/>
              <a:buAutoNum type="arabicPeriod"/>
            </a:pPr>
            <a:r>
              <a:rPr lang="el-GR" sz="2400" dirty="0"/>
              <a:t>Επιλογή του σωστού περιοδικού </a:t>
            </a:r>
            <a:r>
              <a:rPr lang="en-US" sz="2400" dirty="0">
                <a:sym typeface="Wingdings" panose="05000000000000000000" pitchFamily="2" charset="2"/>
              </a:rPr>
              <a:t> </a:t>
            </a:r>
            <a:r>
              <a:rPr lang="el-GR" sz="2400" dirty="0">
                <a:sym typeface="Wingdings" panose="05000000000000000000" pitchFamily="2" charset="2"/>
              </a:rPr>
              <a:t>τ</a:t>
            </a:r>
            <a:r>
              <a:rPr lang="el-GR" sz="2400" dirty="0"/>
              <a:t>α είδη των άρθρων που έχουν πρόσφατα δημοσιευτεί</a:t>
            </a:r>
            <a:r>
              <a:rPr lang="en-US" sz="2400" dirty="0"/>
              <a:t>, </a:t>
            </a:r>
            <a:r>
              <a:rPr lang="el-GR" sz="2400" dirty="0"/>
              <a:t>την τυπικότητα</a:t>
            </a:r>
            <a:r>
              <a:rPr lang="en-US" sz="2400" dirty="0"/>
              <a:t>, &amp; </a:t>
            </a:r>
            <a:r>
              <a:rPr lang="el-GR" sz="2400" dirty="0"/>
              <a:t>το βάθος και το περιεχόμενο των ακαδημαϊκών θεμελίων</a:t>
            </a:r>
          </a:p>
          <a:p>
            <a:pPr marL="457200" indent="-457200">
              <a:buAutoNum type="arabicPeriod"/>
            </a:pPr>
            <a:r>
              <a:rPr lang="el-GR" sz="2400" dirty="0"/>
              <a:t>Διαβάστε προσεκτικά της οδηγίες για την υποβολή</a:t>
            </a:r>
            <a:endParaRPr lang="en-US" sz="2400" dirty="0"/>
          </a:p>
          <a:p>
            <a:pPr marL="457200" indent="-457200">
              <a:buAutoNum type="arabicPeriod"/>
            </a:pPr>
            <a:r>
              <a:rPr lang="el-GR" sz="2400" dirty="0"/>
              <a:t>Υποβάλετε το άρθρο μέσω της ιστοσελίδας διαχείρισης χειρόγραφων  (Manuscript </a:t>
            </a:r>
            <a:r>
              <a:rPr lang="el-GR" sz="2400" dirty="0" err="1"/>
              <a:t>Central</a:t>
            </a:r>
            <a:r>
              <a:rPr lang="el-GR" sz="2400" dirty="0"/>
              <a:t>)</a:t>
            </a:r>
          </a:p>
          <a:p>
            <a:pPr marL="457200" indent="-457200">
              <a:buAutoNum type="arabicPeriod"/>
            </a:pPr>
            <a:r>
              <a:rPr lang="el-GR" sz="2400" dirty="0"/>
              <a:t>Λαμβάνουμε ενημέρωση</a:t>
            </a:r>
            <a:r>
              <a:rPr lang="en-US" sz="2400" dirty="0">
                <a:sym typeface="Wingdings" panose="05000000000000000000" pitchFamily="2" charset="2"/>
              </a:rPr>
              <a:t> </a:t>
            </a:r>
            <a:r>
              <a:rPr lang="el-GR" sz="2400" dirty="0">
                <a:sym typeface="Wingdings" panose="05000000000000000000" pitchFamily="2" charset="2"/>
              </a:rPr>
              <a:t>δ</a:t>
            </a:r>
            <a:r>
              <a:rPr lang="el-GR" sz="2400" dirty="0"/>
              <a:t>ημοσίευση χωρίς διορθώσεις, δημοσίευση με μικρές διορθώσεις, αναθεώρηση και εκ νέου υποβολή, απόρριψη.</a:t>
            </a:r>
            <a:endParaRPr lang="en-US" sz="2400" dirty="0"/>
          </a:p>
          <a:p>
            <a:endParaRPr lang="en-US" sz="2400" dirty="0"/>
          </a:p>
        </p:txBody>
      </p:sp>
    </p:spTree>
    <p:extLst>
      <p:ext uri="{BB962C8B-B14F-4D97-AF65-F5344CB8AC3E}">
        <p14:creationId xmlns:p14="http://schemas.microsoft.com/office/powerpoint/2010/main" val="3023066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Δομή: Ακαδημαϊκό Άρθρο </a:t>
            </a:r>
            <a:endParaRPr lang="en-US" dirty="0"/>
          </a:p>
        </p:txBody>
      </p:sp>
      <p:sp>
        <p:nvSpPr>
          <p:cNvPr id="3" name="Content Placeholder 2"/>
          <p:cNvSpPr>
            <a:spLocks noGrp="1"/>
          </p:cNvSpPr>
          <p:nvPr>
            <p:ph type="body" idx="1"/>
          </p:nvPr>
        </p:nvSpPr>
        <p:spPr/>
        <p:txBody>
          <a:bodyPr numCol="2">
            <a:normAutofit/>
          </a:bodyPr>
          <a:lstStyle/>
          <a:p>
            <a:pPr marL="457200" lvl="0" indent="-457200">
              <a:buAutoNum type="arabicPeriod"/>
            </a:pPr>
            <a:r>
              <a:rPr lang="el-GR" sz="2400" dirty="0"/>
              <a:t>Πρωτοσέλιδο</a:t>
            </a:r>
          </a:p>
          <a:p>
            <a:pPr marL="457200" lvl="0" indent="-457200">
              <a:buAutoNum type="arabicPeriod"/>
            </a:pPr>
            <a:r>
              <a:rPr lang="el-GR" sz="2400" dirty="0"/>
              <a:t>Περίληψη (υπόθεση, σύνοψη των μεθόδων, μία περίληψη των κύριων ευρημάτων, σύντομη αναφορά του θέματος)</a:t>
            </a:r>
          </a:p>
          <a:p>
            <a:pPr marL="457200" lvl="0" indent="-457200">
              <a:buAutoNum type="arabicPeriod"/>
            </a:pPr>
            <a:r>
              <a:rPr lang="el-GR" sz="2400" dirty="0"/>
              <a:t>Εισαγωγή</a:t>
            </a:r>
          </a:p>
          <a:p>
            <a:pPr marL="457200" lvl="0" indent="-457200">
              <a:buAutoNum type="arabicPeriod"/>
            </a:pPr>
            <a:r>
              <a:rPr lang="el-GR" sz="2400" dirty="0"/>
              <a:t>Βιβλιογραφική ανασκόπηση</a:t>
            </a:r>
          </a:p>
          <a:p>
            <a:pPr marL="690563" lvl="0" indent="-452438">
              <a:buAutoNum type="arabicPeriod"/>
            </a:pPr>
            <a:r>
              <a:rPr lang="el-GR" sz="2400" dirty="0"/>
              <a:t>Μεθοδολογία</a:t>
            </a:r>
          </a:p>
          <a:p>
            <a:pPr marL="690563" lvl="0" indent="-452438">
              <a:buAutoNum type="arabicPeriod"/>
            </a:pPr>
            <a:r>
              <a:rPr lang="el-GR" sz="2400" dirty="0"/>
              <a:t>Αποτελέσματα</a:t>
            </a:r>
          </a:p>
          <a:p>
            <a:pPr marL="690563" lvl="0" indent="-452438">
              <a:buAutoNum type="arabicPeriod"/>
            </a:pPr>
            <a:r>
              <a:rPr lang="el-GR" sz="2400" dirty="0"/>
              <a:t>Συζήτηση</a:t>
            </a:r>
          </a:p>
          <a:p>
            <a:pPr marL="690563" lvl="0" indent="-452438">
              <a:buAutoNum type="arabicPeriod"/>
            </a:pPr>
            <a:r>
              <a:rPr lang="el-GR" sz="2400" dirty="0"/>
              <a:t>Αναφορές</a:t>
            </a:r>
          </a:p>
        </p:txBody>
      </p:sp>
    </p:spTree>
    <p:extLst>
      <p:ext uri="{BB962C8B-B14F-4D97-AF65-F5344CB8AC3E}">
        <p14:creationId xmlns:p14="http://schemas.microsoft.com/office/powerpoint/2010/main" val="1668538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Τμήματα Μεθοδολογίας</a:t>
            </a:r>
            <a:endParaRPr lang="en-US" dirty="0"/>
          </a:p>
        </p:txBody>
      </p:sp>
      <p:sp>
        <p:nvSpPr>
          <p:cNvPr id="3" name="Content Placeholder 2"/>
          <p:cNvSpPr>
            <a:spLocks noGrp="1"/>
          </p:cNvSpPr>
          <p:nvPr>
            <p:ph type="body" idx="1"/>
          </p:nvPr>
        </p:nvSpPr>
        <p:spPr/>
        <p:txBody>
          <a:bodyPr>
            <a:normAutofit/>
          </a:bodyPr>
          <a:lstStyle/>
          <a:p>
            <a:pPr>
              <a:spcBef>
                <a:spcPts val="120"/>
              </a:spcBef>
              <a:spcAft>
                <a:spcPts val="1200"/>
              </a:spcAft>
            </a:pPr>
            <a:r>
              <a:rPr lang="el-GR" sz="2400" dirty="0"/>
              <a:t>Περιγραφή του πλαισίου της έρευνας</a:t>
            </a:r>
            <a:endParaRPr lang="en-US" sz="2400" dirty="0"/>
          </a:p>
          <a:p>
            <a:pPr>
              <a:spcBef>
                <a:spcPts val="120"/>
              </a:spcBef>
              <a:spcAft>
                <a:spcPts val="1200"/>
              </a:spcAft>
            </a:pPr>
            <a:r>
              <a:rPr lang="el-GR" sz="2400" dirty="0"/>
              <a:t>Διαδικασίες επιλογής δείγματος</a:t>
            </a:r>
            <a:endParaRPr lang="en-US" sz="2400" dirty="0"/>
          </a:p>
          <a:p>
            <a:pPr>
              <a:spcBef>
                <a:spcPts val="120"/>
              </a:spcBef>
              <a:spcAft>
                <a:spcPts val="1200"/>
              </a:spcAft>
            </a:pPr>
            <a:r>
              <a:rPr lang="el-GR" sz="2400" dirty="0"/>
              <a:t>Περιγραφή και αιτιολόγηση για το δείγμα</a:t>
            </a:r>
            <a:endParaRPr lang="en-US" sz="2400" dirty="0"/>
          </a:p>
          <a:p>
            <a:pPr>
              <a:spcBef>
                <a:spcPts val="120"/>
              </a:spcBef>
              <a:spcAft>
                <a:spcPts val="1200"/>
              </a:spcAft>
            </a:pPr>
            <a:r>
              <a:rPr lang="el-GR" sz="2400" dirty="0"/>
              <a:t>Την ερευνητική διαδικασία, συμπεριλαμβανομένων των ειδών της ερευνητικής μεθοδολογίας (πειράματα, δημοσκόπηση, εμπειρικά θεμελιωμένη θεωρία, κτλ.), τα ερευνητικά εργαλεία που χρησιμοποιήθηκαν </a:t>
            </a:r>
            <a:endParaRPr lang="en-US" sz="2400" dirty="0"/>
          </a:p>
          <a:p>
            <a:pPr>
              <a:spcBef>
                <a:spcPts val="120"/>
              </a:spcBef>
              <a:spcAft>
                <a:spcPts val="1200"/>
              </a:spcAft>
            </a:pPr>
            <a:r>
              <a:rPr lang="el-GR" sz="2400" dirty="0"/>
              <a:t>Διάρκεια, αριθμός και χρονική στιγμή των συνεδριών συλλογής δεδομένων</a:t>
            </a:r>
            <a:endParaRPr lang="en-US" sz="2400" dirty="0"/>
          </a:p>
        </p:txBody>
      </p:sp>
    </p:spTree>
    <p:extLst>
      <p:ext uri="{BB962C8B-B14F-4D97-AF65-F5344CB8AC3E}">
        <p14:creationId xmlns:p14="http://schemas.microsoft.com/office/powerpoint/2010/main" val="1695789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Δεοντολογικοί και Νομικοί Προβληματισμοί</a:t>
            </a:r>
            <a:endParaRPr lang="en-US" dirty="0"/>
          </a:p>
        </p:txBody>
      </p:sp>
      <p:sp>
        <p:nvSpPr>
          <p:cNvPr id="3" name="Content Placeholder 2"/>
          <p:cNvSpPr>
            <a:spLocks noGrp="1"/>
          </p:cNvSpPr>
          <p:nvPr>
            <p:ph type="body" idx="1"/>
          </p:nvPr>
        </p:nvSpPr>
        <p:spPr/>
        <p:txBody>
          <a:bodyPr/>
          <a:lstStyle/>
          <a:p>
            <a:pPr marL="457200" indent="-457200">
              <a:spcBef>
                <a:spcPts val="168"/>
              </a:spcBef>
              <a:spcAft>
                <a:spcPts val="1200"/>
              </a:spcAft>
              <a:buAutoNum type="arabicPeriod"/>
            </a:pPr>
            <a:r>
              <a:rPr lang="el-GR" sz="2400" dirty="0"/>
              <a:t>Αντιδεοντολογική αναφορά αποτελεσμάτων</a:t>
            </a:r>
          </a:p>
          <a:p>
            <a:pPr marL="457200" indent="-457200">
              <a:spcBef>
                <a:spcPts val="168"/>
              </a:spcBef>
              <a:spcAft>
                <a:spcPts val="1200"/>
              </a:spcAft>
              <a:buAutoNum type="arabicPeriod"/>
            </a:pPr>
            <a:r>
              <a:rPr lang="el-GR" sz="2400" dirty="0"/>
              <a:t>Αποφυγή λογοκλοπής</a:t>
            </a:r>
          </a:p>
          <a:p>
            <a:pPr marL="457200" indent="-457200">
              <a:spcBef>
                <a:spcPts val="168"/>
              </a:spcBef>
              <a:spcAft>
                <a:spcPts val="1200"/>
              </a:spcAft>
              <a:buAutoNum type="arabicPeriod"/>
            </a:pPr>
            <a:r>
              <a:rPr lang="el-GR" sz="2400" dirty="0"/>
              <a:t>Αποκαλύπτουμε τις πηγές πληροφόρησής μας</a:t>
            </a:r>
            <a:endParaRPr lang="en-US" sz="2400" dirty="0"/>
          </a:p>
          <a:p>
            <a:pPr marL="457200" indent="-457200">
              <a:spcBef>
                <a:spcPts val="168"/>
              </a:spcBef>
              <a:spcAft>
                <a:spcPts val="1200"/>
              </a:spcAft>
              <a:buAutoNum type="arabicPeriod"/>
            </a:pPr>
            <a:r>
              <a:rPr lang="el-GR" sz="2400" dirty="0"/>
              <a:t>Παρουσιάζουμε υλικό </a:t>
            </a:r>
          </a:p>
          <a:p>
            <a:pPr marL="457200" indent="-457200">
              <a:spcBef>
                <a:spcPts val="168"/>
              </a:spcBef>
              <a:spcAft>
                <a:spcPts val="1200"/>
              </a:spcAft>
              <a:buAutoNum type="arabicPeriod"/>
            </a:pPr>
            <a:r>
              <a:rPr lang="el-GR" sz="2400" dirty="0"/>
              <a:t>Κάνουμε προτάσεις – Παραβιάζουν το νόμο;</a:t>
            </a:r>
            <a:endParaRPr lang="en-US" sz="2400" dirty="0"/>
          </a:p>
          <a:p>
            <a:pPr marL="457200" indent="-457200">
              <a:spcBef>
                <a:spcPts val="168"/>
              </a:spcBef>
              <a:spcAft>
                <a:spcPts val="1200"/>
              </a:spcAft>
              <a:buAutoNum type="arabicPeriod"/>
            </a:pPr>
            <a:r>
              <a:rPr lang="el-GR" sz="2400" dirty="0"/>
              <a:t>Πνευματική ιδιοκτησία και ζητήματα πνευματικών δικαιωμάτων</a:t>
            </a:r>
            <a:endParaRPr lang="en-US" sz="2400" dirty="0"/>
          </a:p>
        </p:txBody>
      </p:sp>
    </p:spTree>
    <p:extLst>
      <p:ext uri="{BB962C8B-B14F-4D97-AF65-F5344CB8AC3E}">
        <p14:creationId xmlns:p14="http://schemas.microsoft.com/office/powerpoint/2010/main" val="553243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Βελτιώνοντας την αναγνωσιμότητα</a:t>
            </a:r>
            <a:endParaRPr lang="en-US" dirty="0"/>
          </a:p>
        </p:txBody>
      </p:sp>
      <p:sp>
        <p:nvSpPr>
          <p:cNvPr id="3" name="Content Placeholder 2"/>
          <p:cNvSpPr>
            <a:spLocks noGrp="1"/>
          </p:cNvSpPr>
          <p:nvPr>
            <p:ph type="body" idx="1"/>
          </p:nvPr>
        </p:nvSpPr>
        <p:spPr/>
        <p:txBody>
          <a:bodyPr>
            <a:normAutofit/>
          </a:bodyPr>
          <a:lstStyle/>
          <a:p>
            <a:pPr>
              <a:spcBef>
                <a:spcPts val="168"/>
              </a:spcBef>
              <a:spcAft>
                <a:spcPts val="1200"/>
              </a:spcAft>
            </a:pPr>
            <a:r>
              <a:rPr lang="el-GR" sz="2400" dirty="0"/>
              <a:t>Να είστε ακριβείς</a:t>
            </a:r>
            <a:endParaRPr lang="en-GB" sz="2400" dirty="0"/>
          </a:p>
          <a:p>
            <a:pPr>
              <a:spcBef>
                <a:spcPts val="168"/>
              </a:spcBef>
              <a:spcAft>
                <a:spcPts val="1200"/>
              </a:spcAft>
            </a:pPr>
            <a:r>
              <a:rPr lang="el-GR" sz="2400" dirty="0"/>
              <a:t>Χρησιμοποιείστε εκφράσεις χωρίς προκαταλήψεις</a:t>
            </a:r>
          </a:p>
          <a:p>
            <a:pPr>
              <a:spcBef>
                <a:spcPts val="168"/>
              </a:spcBef>
              <a:spcAft>
                <a:spcPts val="1200"/>
              </a:spcAft>
            </a:pPr>
            <a:r>
              <a:rPr lang="el-GR" sz="2400" dirty="0"/>
              <a:t>Δημιουργία προτάσεων και φρασεολογίας</a:t>
            </a:r>
          </a:p>
          <a:p>
            <a:pPr>
              <a:spcBef>
                <a:spcPts val="168"/>
              </a:spcBef>
              <a:spcAft>
                <a:spcPts val="1200"/>
              </a:spcAft>
            </a:pPr>
            <a:r>
              <a:rPr lang="el-GR" sz="2400" dirty="0"/>
              <a:t>Χρησιμοποιείστε στρατηγικό, προσεκτικά διαλεγμένο λεξιλόγιο</a:t>
            </a:r>
            <a:endParaRPr lang="en-GB" sz="2400" dirty="0"/>
          </a:p>
          <a:p>
            <a:pPr>
              <a:spcBef>
                <a:spcPts val="168"/>
              </a:spcBef>
              <a:spcAft>
                <a:spcPts val="1200"/>
              </a:spcAft>
            </a:pPr>
            <a:r>
              <a:rPr lang="el-GR" sz="2400" dirty="0"/>
              <a:t>Αποφύγετε τη χρήση ουσιαστικών</a:t>
            </a:r>
            <a:endParaRPr lang="en-GB" sz="2400" dirty="0"/>
          </a:p>
          <a:p>
            <a:pPr>
              <a:spcBef>
                <a:spcPts val="168"/>
              </a:spcBef>
              <a:spcAft>
                <a:spcPts val="1200"/>
              </a:spcAft>
            </a:pPr>
            <a:r>
              <a:rPr lang="el-GR" sz="2400" dirty="0"/>
              <a:t>Επιλέξτε τον κατάλληλο τόνο</a:t>
            </a:r>
            <a:endParaRPr lang="en-US" sz="2400" dirty="0"/>
          </a:p>
        </p:txBody>
      </p:sp>
    </p:spTree>
    <p:extLst>
      <p:ext uri="{BB962C8B-B14F-4D97-AF65-F5344CB8AC3E}">
        <p14:creationId xmlns:p14="http://schemas.microsoft.com/office/powerpoint/2010/main" val="3919000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a:bodyPr>
          <a:lstStyle/>
          <a:p>
            <a:pPr marL="0" indent="0">
              <a:buNone/>
            </a:pPr>
            <a:r>
              <a:rPr lang="el-GR" sz="2400" dirty="0"/>
              <a:t>Έχοντας μελετήσει αυτό το κεφάλαιο θα είστε σε θέση να:</a:t>
            </a:r>
          </a:p>
          <a:p>
            <a:pPr lvl="0"/>
            <a:r>
              <a:rPr lang="el-GR" sz="2400" dirty="0"/>
              <a:t>Γράψετε μία αναφορά / έκθεση η οποία να αντιστοιχεί στους αρχικούς ή στους εξελισσόμενους ερευνητικούς σας στόχους.</a:t>
            </a:r>
            <a:endParaRPr lang="en-US" sz="2400" dirty="0"/>
          </a:p>
          <a:p>
            <a:pPr lvl="0"/>
            <a:r>
              <a:rPr lang="el-GR" sz="2400" dirty="0"/>
              <a:t>Προγραμματίζετε και διεξάγετε τη διαδικασία συγγραφής της αναφοράς/έκθεσης.</a:t>
            </a:r>
            <a:endParaRPr lang="en-US" sz="2400" dirty="0"/>
          </a:p>
          <a:p>
            <a:pPr lvl="0"/>
            <a:r>
              <a:rPr lang="el-GR" sz="2400" dirty="0"/>
              <a:t>Επιλέγετε από ένα πλήθος διαφορετικών μορφών αναφορών.</a:t>
            </a:r>
            <a:endParaRPr lang="en-US" sz="2400" dirty="0"/>
          </a:p>
          <a:p>
            <a:pPr lvl="0"/>
            <a:r>
              <a:rPr lang="el-GR" sz="2400" dirty="0"/>
              <a:t>Παρουσιάζετε τα ευρήματά σας με ένα στυλ, με μία μορφή και μία δομή, η οποία θα είναι κατανοητή στο ακροατήριο στο οποίο απευθύνεται. </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Διαδικασία Αξιολόγησης της Αναφοράς</a:t>
            </a:r>
            <a:endParaRPr lang="en-US" dirty="0"/>
          </a:p>
        </p:txBody>
      </p:sp>
      <p:sp>
        <p:nvSpPr>
          <p:cNvPr id="3" name="Content Placeholder 2"/>
          <p:cNvSpPr>
            <a:spLocks noGrp="1"/>
          </p:cNvSpPr>
          <p:nvPr>
            <p:ph type="body" idx="1"/>
          </p:nvPr>
        </p:nvSpPr>
        <p:spPr/>
        <p:txBody>
          <a:bodyPr>
            <a:normAutofit/>
          </a:bodyPr>
          <a:lstStyle/>
          <a:p>
            <a:r>
              <a:rPr lang="el-GR" sz="2400" dirty="0"/>
              <a:t>Κατά την αξιολόγηση θα πρέπει να ελεγχθεί</a:t>
            </a:r>
            <a:r>
              <a:rPr lang="en-GB" sz="2400" dirty="0"/>
              <a:t>. . . </a:t>
            </a:r>
          </a:p>
          <a:p>
            <a:pPr lvl="1"/>
            <a:r>
              <a:rPr lang="el-GR" sz="2400" i="1" dirty="0"/>
              <a:t>Το περιεχόμενο</a:t>
            </a:r>
            <a:endParaRPr lang="en-US" sz="2400" dirty="0"/>
          </a:p>
          <a:p>
            <a:pPr lvl="1"/>
            <a:r>
              <a:rPr lang="el-GR" sz="2400" i="1" dirty="0"/>
              <a:t>Τα επιχειρήματα</a:t>
            </a:r>
            <a:endParaRPr lang="en-US" sz="2400" dirty="0"/>
          </a:p>
          <a:p>
            <a:pPr lvl="1"/>
            <a:r>
              <a:rPr lang="el-GR" sz="2400" i="1" dirty="0"/>
              <a:t>Η οργάνωση</a:t>
            </a:r>
            <a:endParaRPr lang="en-US" sz="2400" dirty="0"/>
          </a:p>
          <a:p>
            <a:pPr lvl="1"/>
            <a:r>
              <a:rPr lang="el-GR" sz="2400" i="1" dirty="0"/>
              <a:t>Η γλώσσα</a:t>
            </a:r>
          </a:p>
          <a:p>
            <a:pPr lvl="1"/>
            <a:r>
              <a:rPr lang="el-GR" sz="2400" i="1" dirty="0"/>
              <a:t>Η γραμματική</a:t>
            </a:r>
            <a:endParaRPr lang="en-US" sz="2400" dirty="0"/>
          </a:p>
          <a:p>
            <a:endParaRPr lang="en-US" sz="2400" dirty="0"/>
          </a:p>
        </p:txBody>
      </p:sp>
    </p:spTree>
    <p:extLst>
      <p:ext uri="{BB962C8B-B14F-4D97-AF65-F5344CB8AC3E}">
        <p14:creationId xmlns:p14="http://schemas.microsoft.com/office/powerpoint/2010/main" val="1144271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Κλειδιά για τη Συγγραφή Αναφοράς</a:t>
            </a:r>
            <a:endParaRPr lang="en-US" dirty="0"/>
          </a:p>
        </p:txBody>
      </p:sp>
      <p:sp>
        <p:nvSpPr>
          <p:cNvPr id="3" name="Content Placeholder 2"/>
          <p:cNvSpPr>
            <a:spLocks noGrp="1"/>
          </p:cNvSpPr>
          <p:nvPr>
            <p:ph type="body" idx="1"/>
          </p:nvPr>
        </p:nvSpPr>
        <p:spPr/>
        <p:txBody>
          <a:bodyPr anchor="ctr"/>
          <a:lstStyle/>
          <a:p>
            <a:pPr marL="857250" indent="-514350">
              <a:buFont typeface="+mj-lt"/>
              <a:buAutoNum type="arabicPeriod"/>
            </a:pPr>
            <a:r>
              <a:rPr lang="el-GR" sz="2400" dirty="0"/>
              <a:t>Την κάνουμε απλή </a:t>
            </a:r>
          </a:p>
          <a:p>
            <a:pPr marL="857250" indent="-514350">
              <a:buFont typeface="+mj-lt"/>
              <a:buAutoNum type="arabicPeriod"/>
            </a:pPr>
            <a:r>
              <a:rPr lang="el-GR" sz="2400" dirty="0"/>
              <a:t>Επιλογή του Χρόνου</a:t>
            </a:r>
          </a:p>
          <a:p>
            <a:pPr marL="857250" indent="-514350">
              <a:buFont typeface="+mj-lt"/>
              <a:buAutoNum type="arabicPeriod"/>
            </a:pPr>
            <a:r>
              <a:rPr lang="el-GR" sz="2400" dirty="0"/>
              <a:t>Αντικειμενικότητα</a:t>
            </a:r>
          </a:p>
          <a:p>
            <a:endParaRPr lang="en-US" sz="2400" dirty="0"/>
          </a:p>
        </p:txBody>
      </p:sp>
    </p:spTree>
    <p:extLst>
      <p:ext uri="{BB962C8B-B14F-4D97-AF65-F5344CB8AC3E}">
        <p14:creationId xmlns:p14="http://schemas.microsoft.com/office/powerpoint/2010/main" val="396725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Σχεδιασμός της αναφοράς</a:t>
            </a:r>
            <a:endParaRPr lang="en-US" dirty="0"/>
          </a:p>
        </p:txBody>
      </p:sp>
      <p:sp>
        <p:nvSpPr>
          <p:cNvPr id="3" name="Content Placeholder 2"/>
          <p:cNvSpPr>
            <a:spLocks noGrp="1"/>
          </p:cNvSpPr>
          <p:nvPr>
            <p:ph type="body" idx="1"/>
          </p:nvPr>
        </p:nvSpPr>
        <p:spPr/>
        <p:txBody>
          <a:bodyPr>
            <a:normAutofit/>
          </a:bodyPr>
          <a:lstStyle/>
          <a:p>
            <a:pPr lvl="0"/>
            <a:r>
              <a:rPr lang="el-GR" sz="2400" dirty="0"/>
              <a:t>Το σχέδιο μπορεί να περιέχει τις κύριες επικεφαλίδες και τις υπό-</a:t>
            </a:r>
            <a:r>
              <a:rPr lang="el-GR" sz="2400" dirty="0" err="1"/>
              <a:t>κεφαλίδες</a:t>
            </a:r>
            <a:r>
              <a:rPr lang="el-GR" sz="2400" dirty="0"/>
              <a:t> της έκθεσης</a:t>
            </a:r>
            <a:r>
              <a:rPr lang="en-US" sz="2400" dirty="0"/>
              <a:t>	</a:t>
            </a:r>
            <a:endParaRPr lang="el-GR" sz="2400" dirty="0"/>
          </a:p>
          <a:p>
            <a:pPr lvl="0"/>
            <a:r>
              <a:rPr lang="el-GR" sz="2400" dirty="0"/>
              <a:t>Αναφορές για το που μπορούν να βρεθούν σημειώσεις, αρχεία, ή τα δεδομένα </a:t>
            </a:r>
            <a:r>
              <a:rPr lang="en-US" sz="2400" dirty="0"/>
              <a:t>				</a:t>
            </a:r>
            <a:endParaRPr lang="el-GR" sz="2400" dirty="0"/>
          </a:p>
          <a:p>
            <a:pPr lvl="0"/>
            <a:r>
              <a:rPr lang="el-GR" sz="2400" dirty="0"/>
              <a:t>Βρείτε έναν </a:t>
            </a:r>
            <a:r>
              <a:rPr lang="el-GR" sz="2400" dirty="0" err="1"/>
              <a:t>αξιολογητή</a:t>
            </a:r>
            <a:r>
              <a:rPr lang="el-GR" sz="2400" dirty="0"/>
              <a:t> να αξιολογήσει το σχέδιο!</a:t>
            </a:r>
            <a:endParaRPr lang="en-US" sz="2400" dirty="0"/>
          </a:p>
        </p:txBody>
      </p:sp>
    </p:spTree>
    <p:extLst>
      <p:ext uri="{BB962C8B-B14F-4D97-AF65-F5344CB8AC3E}">
        <p14:creationId xmlns:p14="http://schemas.microsoft.com/office/powerpoint/2010/main" val="1980489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Αντίληψη του σκοπού της αναφοράς</a:t>
            </a:r>
            <a:endParaRPr lang="en-US" dirty="0"/>
          </a:p>
        </p:txBody>
      </p:sp>
      <p:sp>
        <p:nvSpPr>
          <p:cNvPr id="3" name="Content Placeholder 2"/>
          <p:cNvSpPr>
            <a:spLocks noGrp="1"/>
          </p:cNvSpPr>
          <p:nvPr>
            <p:ph type="body" idx="1"/>
          </p:nvPr>
        </p:nvSpPr>
        <p:spPr/>
        <p:txBody>
          <a:bodyPr>
            <a:normAutofit fontScale="92500" lnSpcReduction="10000"/>
          </a:bodyPr>
          <a:lstStyle/>
          <a:p>
            <a:pPr lvl="0">
              <a:spcAft>
                <a:spcPts val="1200"/>
              </a:spcAft>
            </a:pPr>
            <a:r>
              <a:rPr lang="el-GR" dirty="0"/>
              <a:t>Η αποτυχία να σκεφτούμε καθαρά για τις ανάγκες, τα ενδιαφέροντα, και τα κίνητρα του ακροατηρίου-στόχου είναι μία από τις πλέον κοινές αιτίες για τις οποίες αποτυγχάνουν οι αναφορές να εκπληρώσουν το σκοπό τους. </a:t>
            </a:r>
          </a:p>
          <a:p>
            <a:pPr lvl="0">
              <a:spcAft>
                <a:spcPts val="1200"/>
              </a:spcAft>
            </a:pPr>
            <a:r>
              <a:rPr lang="el-GR" dirty="0"/>
              <a:t>Περιμένουμε από τους αναγνώστες</a:t>
            </a:r>
            <a:r>
              <a:rPr lang="en-US" dirty="0"/>
              <a:t>. . . </a:t>
            </a:r>
          </a:p>
          <a:p>
            <a:pPr lvl="1">
              <a:spcAft>
                <a:spcPts val="1200"/>
              </a:spcAft>
            </a:pPr>
            <a:r>
              <a:rPr lang="el-GR" dirty="0"/>
              <a:t>Να ζητήσουν μία παρουσίαση.</a:t>
            </a:r>
            <a:endParaRPr lang="en-US" dirty="0"/>
          </a:p>
          <a:p>
            <a:pPr lvl="1">
              <a:spcAft>
                <a:spcPts val="1200"/>
              </a:spcAft>
            </a:pPr>
            <a:r>
              <a:rPr lang="el-GR" dirty="0"/>
              <a:t>Να αρχειοθετήσουν την αναφορά.</a:t>
            </a:r>
            <a:endParaRPr lang="en-US" dirty="0"/>
          </a:p>
          <a:p>
            <a:pPr lvl="1">
              <a:spcAft>
                <a:spcPts val="1200"/>
              </a:spcAft>
            </a:pPr>
            <a:r>
              <a:rPr lang="el-GR" dirty="0"/>
              <a:t>Να στείλουν την αναφορά σε κάποιον άλλο, ή σε μία επιτροπή.</a:t>
            </a:r>
            <a:endParaRPr lang="en-US" dirty="0"/>
          </a:p>
          <a:p>
            <a:pPr lvl="1">
              <a:spcAft>
                <a:spcPts val="1200"/>
              </a:spcAft>
            </a:pPr>
            <a:r>
              <a:rPr lang="el-GR" dirty="0"/>
              <a:t>Να στείλουν ένα μήνυμα.</a:t>
            </a:r>
            <a:endParaRPr lang="en-US" dirty="0"/>
          </a:p>
          <a:p>
            <a:pPr lvl="1">
              <a:spcAft>
                <a:spcPts val="1200"/>
              </a:spcAft>
            </a:pPr>
            <a:r>
              <a:rPr lang="el-GR" dirty="0"/>
              <a:t>Να κανονίσουν μία συνάντηση.</a:t>
            </a:r>
            <a:endParaRPr lang="en-US" dirty="0"/>
          </a:p>
          <a:p>
            <a:pPr lvl="1">
              <a:spcAft>
                <a:spcPts val="1200"/>
              </a:spcAft>
            </a:pPr>
            <a:r>
              <a:rPr lang="el-GR" dirty="0"/>
              <a:t>Να υπογράψουν μία επιταγή.</a:t>
            </a:r>
            <a:endParaRPr lang="en-US" dirty="0"/>
          </a:p>
          <a:p>
            <a:pPr>
              <a:spcAft>
                <a:spcPts val="1200"/>
              </a:spcAft>
            </a:pPr>
            <a:r>
              <a:rPr lang="el-GR" dirty="0"/>
              <a:t>Συγγραφή για ακαδημαϊκούς</a:t>
            </a:r>
            <a:r>
              <a:rPr lang="en-US" dirty="0"/>
              <a:t>, </a:t>
            </a:r>
            <a:r>
              <a:rPr lang="el-GR" dirty="0"/>
              <a:t>επαγγελματίες</a:t>
            </a:r>
            <a:r>
              <a:rPr lang="en-US" dirty="0"/>
              <a:t>, </a:t>
            </a:r>
            <a:r>
              <a:rPr lang="el-GR" dirty="0"/>
              <a:t>εταιρίες</a:t>
            </a:r>
            <a:r>
              <a:rPr lang="en-US" dirty="0"/>
              <a:t> . . . </a:t>
            </a:r>
            <a:r>
              <a:rPr lang="el-GR" dirty="0"/>
              <a:t>;</a:t>
            </a:r>
            <a:endParaRPr lang="en-US" dirty="0"/>
          </a:p>
        </p:txBody>
      </p:sp>
    </p:spTree>
    <p:extLst>
      <p:ext uri="{BB962C8B-B14F-4D97-AF65-F5344CB8AC3E}">
        <p14:creationId xmlns:p14="http://schemas.microsoft.com/office/powerpoint/2010/main" val="1016807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Γνώση του ακροατηρίου</a:t>
            </a:r>
            <a:endParaRPr lang="en-US" dirty="0"/>
          </a:p>
        </p:txBody>
      </p:sp>
      <p:sp>
        <p:nvSpPr>
          <p:cNvPr id="3" name="Content Placeholder 2"/>
          <p:cNvSpPr>
            <a:spLocks noGrp="1"/>
          </p:cNvSpPr>
          <p:nvPr>
            <p:ph type="body" idx="1"/>
          </p:nvPr>
        </p:nvSpPr>
        <p:spPr/>
        <p:txBody>
          <a:bodyPr>
            <a:normAutofit/>
          </a:bodyPr>
          <a:lstStyle/>
          <a:p>
            <a:pPr lvl="0"/>
            <a:r>
              <a:rPr lang="el-GR" sz="2400" dirty="0"/>
              <a:t>Μοιάζουν μεταξύ τους οι αναγνώστες;</a:t>
            </a:r>
            <a:endParaRPr lang="en-US" sz="2400" dirty="0"/>
          </a:p>
          <a:p>
            <a:pPr lvl="0"/>
            <a:r>
              <a:rPr lang="el-GR" sz="2400" dirty="0"/>
              <a:t>Τι γνωρίζουν ήδη για το θέμα;</a:t>
            </a:r>
            <a:endParaRPr lang="en-US" sz="2400" dirty="0"/>
          </a:p>
          <a:p>
            <a:pPr lvl="0"/>
            <a:r>
              <a:rPr lang="el-GR" sz="2400" dirty="0"/>
              <a:t>Τι χρειάζονται να μάθουν;</a:t>
            </a:r>
            <a:endParaRPr lang="en-US" sz="2400" dirty="0"/>
          </a:p>
          <a:p>
            <a:pPr lvl="0"/>
            <a:r>
              <a:rPr lang="el-GR" sz="2400" dirty="0"/>
              <a:t>Ποιες είναι οι στάσεις τους για το θέμα, για το συγγραφέα, και για τους στόχους του συγγραφέα;</a:t>
            </a:r>
            <a:endParaRPr lang="en-US" sz="2400" dirty="0"/>
          </a:p>
          <a:p>
            <a:pPr lvl="0"/>
            <a:r>
              <a:rPr lang="el-GR" sz="2400" dirty="0"/>
              <a:t>Ποια είναι τα ψυχολογικά και τα φυσικά πλαίσια μέσα στα οποία θα υποβληθεί η αναφορά;</a:t>
            </a:r>
            <a:endParaRPr lang="en-US" sz="2400" dirty="0"/>
          </a:p>
        </p:txBody>
      </p:sp>
    </p:spTree>
    <p:extLst>
      <p:ext uri="{BB962C8B-B14F-4D97-AF65-F5344CB8AC3E}">
        <p14:creationId xmlns:p14="http://schemas.microsoft.com/office/powerpoint/2010/main" val="1389455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Ξεκινώντας την αναφορά</a:t>
            </a:r>
            <a:endParaRPr lang="en-US" dirty="0"/>
          </a:p>
        </p:txBody>
      </p:sp>
      <p:sp>
        <p:nvSpPr>
          <p:cNvPr id="3" name="Content Placeholder 2"/>
          <p:cNvSpPr>
            <a:spLocks noGrp="1"/>
          </p:cNvSpPr>
          <p:nvPr>
            <p:ph type="body" idx="1"/>
          </p:nvPr>
        </p:nvSpPr>
        <p:spPr/>
        <p:txBody>
          <a:bodyPr>
            <a:normAutofit fontScale="92500" lnSpcReduction="10000"/>
          </a:bodyPr>
          <a:lstStyle/>
          <a:p>
            <a:pPr marL="342900" indent="0">
              <a:buNone/>
            </a:pPr>
            <a:r>
              <a:rPr lang="el-GR" dirty="0"/>
              <a:t>Χρησιμοποιείστε τη βιβλιογραφική αναφορά ως αφετηρία:</a:t>
            </a:r>
          </a:p>
          <a:p>
            <a:pPr marL="457200" lvl="0" indent="-457200">
              <a:buFont typeface="+mj-lt"/>
              <a:buAutoNum type="arabicPeriod"/>
            </a:pPr>
            <a:r>
              <a:rPr lang="el-GR" dirty="0"/>
              <a:t>Διαβάζουμε βιβλία, ακαδημαϊκά άρθρα, άρθρα συνεδρίων, κλπ. Κρατάμε σημειώσεις, ή κάνουμε περιλήψεις.</a:t>
            </a:r>
            <a:endParaRPr lang="en-US" dirty="0"/>
          </a:p>
          <a:p>
            <a:pPr marL="457200" lvl="0" indent="-457200">
              <a:buFont typeface="+mj-lt"/>
              <a:buAutoNum type="arabicPeriod"/>
            </a:pPr>
            <a:r>
              <a:rPr lang="el-GR" dirty="0"/>
              <a:t>Από τις ιδέες που δημιουργήθηκαν από τη βιβλιογραφία (με το κράτημα σημειώσεων, τις περιλήψεις), αναγνωρίζουμε κάποια κύρια θέματα, τα καταγράφουμε σε ένα αρχείο.</a:t>
            </a:r>
            <a:endParaRPr lang="en-US" dirty="0"/>
          </a:p>
          <a:p>
            <a:pPr marL="457200" lvl="0" indent="-457200">
              <a:buFont typeface="+mj-lt"/>
              <a:buAutoNum type="arabicPeriod"/>
            </a:pPr>
            <a:r>
              <a:rPr lang="el-GR" dirty="0"/>
              <a:t>Οργανώνουμε τα θέματα σε μία λογική δομή, προσθέτοντας υπό-θέματα, αν είναι δυνατόν.</a:t>
            </a:r>
            <a:endParaRPr lang="en-US" dirty="0"/>
          </a:p>
          <a:p>
            <a:pPr marL="457200" lvl="0" indent="-457200">
              <a:buFont typeface="+mj-lt"/>
              <a:buAutoNum type="arabicPeriod"/>
            </a:pPr>
            <a:r>
              <a:rPr lang="el-GR" dirty="0"/>
              <a:t>Καθώς προστίθενται τα θέματα, σημειώνουμε τον συγγραφέα / πηγή. Δημιουργούμε μία λίστα από συγγραφείς/πηγές για κάθε θέμα ή υπό-κατηγορία του.</a:t>
            </a:r>
            <a:endParaRPr lang="en-US" dirty="0"/>
          </a:p>
          <a:p>
            <a:pPr marL="457200" lvl="0" indent="-457200">
              <a:buFont typeface="+mj-lt"/>
              <a:buAutoNum type="arabicPeriod"/>
            </a:pPr>
            <a:r>
              <a:rPr lang="el-GR" dirty="0"/>
              <a:t>Διαβάζουμε επιπλέον πηγές, αν χρειαστεί, κρατώντας σημειώσεις, ή κάνοντας περιλήψεις και προσθέτοντας την πηγή στα υφιστάμενα θέματα, ή δημιουργούμε ένα καινούργιο θέμα αν χρειάζεται.</a:t>
            </a:r>
            <a:endParaRPr lang="en-US" dirty="0"/>
          </a:p>
          <a:p>
            <a:pPr marL="457200" lvl="0" indent="-457200">
              <a:buFont typeface="+mj-lt"/>
              <a:buAutoNum type="arabicPeriod"/>
            </a:pPr>
            <a:r>
              <a:rPr lang="el-GR" dirty="0"/>
              <a:t>Μόλις ολοκληρωθεί η δομή, μετατρέπουμε το κάθε θέμα σε ένα επιχείρημα, υποστηρίζοντας το κάθε επιχείρημα παραθέτοντας τις πηγές που εντοπίσαμε.</a:t>
            </a:r>
            <a:endParaRPr lang="en-US" dirty="0"/>
          </a:p>
        </p:txBody>
      </p:sp>
    </p:spTree>
    <p:extLst>
      <p:ext uri="{BB962C8B-B14F-4D97-AF65-F5344CB8AC3E}">
        <p14:creationId xmlns:p14="http://schemas.microsoft.com/office/powerpoint/2010/main" val="3217762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διαχείριση του χρόνου</a:t>
            </a:r>
            <a:endParaRPr lang="en-US" dirty="0"/>
          </a:p>
        </p:txBody>
      </p:sp>
      <p:sp>
        <p:nvSpPr>
          <p:cNvPr id="3" name="Content Placeholder 2"/>
          <p:cNvSpPr>
            <a:spLocks noGrp="1"/>
          </p:cNvSpPr>
          <p:nvPr>
            <p:ph type="body" idx="1"/>
          </p:nvPr>
        </p:nvSpPr>
        <p:spPr/>
        <p:txBody>
          <a:bodyPr>
            <a:normAutofit/>
          </a:bodyPr>
          <a:lstStyle/>
          <a:p>
            <a:r>
              <a:rPr lang="el-GR" sz="2400" dirty="0"/>
              <a:t>Καθορίζουμε το χρόνο για διαφορετικές ασχολίες: θέτουμε δύσκολους  ρεαλιστικούς στόχους</a:t>
            </a:r>
            <a:endParaRPr lang="en-GB" sz="2400" dirty="0"/>
          </a:p>
          <a:p>
            <a:r>
              <a:rPr lang="el-GR" sz="2400" dirty="0"/>
              <a:t>Γράψτε όταν είστε φρέσκοι και σε ένα περιβάλλον χωρίς περισπάσεις</a:t>
            </a:r>
            <a:endParaRPr lang="en-GB" sz="2400" dirty="0"/>
          </a:p>
          <a:p>
            <a:pPr lvl="0"/>
            <a:r>
              <a:rPr lang="el-GR" sz="2400" dirty="0"/>
              <a:t>Να έχετε πρόσβαση σε όλους τους πόρους που θα χρειαστείτε</a:t>
            </a:r>
          </a:p>
          <a:p>
            <a:pPr lvl="0"/>
            <a:r>
              <a:rPr lang="el-GR" sz="2400" dirty="0"/>
              <a:t>Φτιάξτε εφεδρικά πλάνα</a:t>
            </a:r>
            <a:endParaRPr lang="en-US" sz="2400" dirty="0"/>
          </a:p>
        </p:txBody>
      </p:sp>
    </p:spTree>
    <p:extLst>
      <p:ext uri="{BB962C8B-B14F-4D97-AF65-F5344CB8AC3E}">
        <p14:creationId xmlns:p14="http://schemas.microsoft.com/office/powerpoint/2010/main" val="2387959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Συγγραφή</a:t>
            </a:r>
            <a:r>
              <a:rPr lang="en-GB" dirty="0"/>
              <a:t>: </a:t>
            </a:r>
            <a:r>
              <a:rPr lang="el-GR" dirty="0"/>
              <a:t>Αναστοχασμός</a:t>
            </a:r>
            <a:endParaRPr lang="en-US" dirty="0"/>
          </a:p>
        </p:txBody>
      </p:sp>
      <p:sp>
        <p:nvSpPr>
          <p:cNvPr id="3" name="Text Placeholder 2">
            <a:extLst>
              <a:ext uri="{FF2B5EF4-FFF2-40B4-BE49-F238E27FC236}">
                <a16:creationId xmlns:a16="http://schemas.microsoft.com/office/drawing/2014/main" id="{88777C83-BEF1-C929-7A2F-7FAE4F4673B7}"/>
              </a:ext>
            </a:extLst>
          </p:cNvPr>
          <p:cNvSpPr>
            <a:spLocks noGrp="1"/>
          </p:cNvSpPr>
          <p:nvPr>
            <p:ph type="body" idx="1"/>
          </p:nvPr>
        </p:nvSpPr>
        <p:spPr/>
        <p:txBody>
          <a:bodyPr/>
          <a:lstStyle/>
          <a:p>
            <a:r>
              <a:rPr lang="el-GR" sz="2400" dirty="0"/>
              <a:t>Να είστε σε θέση να αξιολογήσετε κριτικά την εργασία σας, κρατώντας μία απόσταση ώστε να τη δείτε από την οπτική τρίτων </a:t>
            </a:r>
          </a:p>
          <a:p>
            <a:r>
              <a:rPr lang="el-GR" sz="2400" dirty="0"/>
              <a:t>Ακολουθεί το γράψιμό μας μία λογική ροή; </a:t>
            </a:r>
          </a:p>
          <a:p>
            <a:r>
              <a:rPr lang="el-GR" sz="2400" dirty="0"/>
              <a:t>Υπάρχει σωστή ροή στην παράθεση των επιχειρημάτων; </a:t>
            </a:r>
          </a:p>
          <a:p>
            <a:r>
              <a:rPr lang="el-GR" sz="2400" dirty="0"/>
              <a:t>Ανταποκρίνεται η αναφορά στους στόχους της;</a:t>
            </a:r>
          </a:p>
          <a:p>
            <a:endParaRPr lang="el-GR" sz="2400" dirty="0"/>
          </a:p>
        </p:txBody>
      </p:sp>
    </p:spTree>
    <p:extLst>
      <p:ext uri="{BB962C8B-B14F-4D97-AF65-F5344CB8AC3E}">
        <p14:creationId xmlns:p14="http://schemas.microsoft.com/office/powerpoint/2010/main" val="3070988970"/>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12</TotalTime>
  <Words>1472</Words>
  <Application>Microsoft Macintosh PowerPoint</Application>
  <PresentationFormat>On-screen Show (4:3)</PresentationFormat>
  <Paragraphs>184</Paragraphs>
  <Slides>21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Κλειδιά για τη Συγγραφή Αναφοράς</vt:lpstr>
      <vt:lpstr>Σχεδιασμός της αναφοράς</vt:lpstr>
      <vt:lpstr>Αντίληψη του σκοπού της αναφοράς</vt:lpstr>
      <vt:lpstr>Γνώση του ακροατηρίου</vt:lpstr>
      <vt:lpstr>Ξεκινώντας την αναφορά</vt:lpstr>
      <vt:lpstr>Η διαχείριση του χρόνου</vt:lpstr>
      <vt:lpstr>Συγγραφή: Αναστοχασμός</vt:lpstr>
      <vt:lpstr>Συγγραφή: Διαχείριση του επιβλέποντα</vt:lpstr>
      <vt:lpstr>Δομή της Αναφοράς: Βρείτε Αναγνώστες</vt:lpstr>
      <vt:lpstr>Δομή: Έκθεση Οργανισμού </vt:lpstr>
      <vt:lpstr>Δομή: Ακαδημαϊκές Πτυχιακές Εργασίες και Διατριβές</vt:lpstr>
      <vt:lpstr>Αναλογία Λέξεων σε μία Ακαδημαϊκή Εργασία </vt:lpstr>
      <vt:lpstr>Συγγραφή για ακαδημαϊκά περιοδικά</vt:lpstr>
      <vt:lpstr>Δομή: Ακαδημαϊκό Άρθρο </vt:lpstr>
      <vt:lpstr>Τμήματα Μεθοδολογίας</vt:lpstr>
      <vt:lpstr>Δεοντολογικοί και Νομικοί Προβληματισμοί</vt:lpstr>
      <vt:lpstr>Βελτιώνοντας την αναγνωσιμότητα</vt:lpstr>
      <vt:lpstr>Διαδικασία Αξιολόγησης της Αναφοράς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10</cp:revision>
  <dcterms:created xsi:type="dcterms:W3CDTF">2023-09-21T06:38:22Z</dcterms:created>
  <dcterms:modified xsi:type="dcterms:W3CDTF">2023-09-21T06:50:59Z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