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0" r:id="rId3"/>
  </p:sldMasterIdLst>
  <p:notesMasterIdLst>
    <p:notesMasterId r:id="rId44"/>
  </p:notesMasterIdLst>
  <p:sldIdLst>
    <p:sldId id="256" r:id="rId4"/>
    <p:sldId id="508" r:id="rId5"/>
    <p:sldId id="509" r:id="rId6"/>
    <p:sldId id="510" r:id="rId7"/>
    <p:sldId id="511" r:id="rId8"/>
    <p:sldId id="512" r:id="rId9"/>
    <p:sldId id="431" r:id="rId10"/>
    <p:sldId id="486" r:id="rId11"/>
    <p:sldId id="487" r:id="rId12"/>
    <p:sldId id="498" r:id="rId13"/>
    <p:sldId id="499" r:id="rId14"/>
    <p:sldId id="500" r:id="rId15"/>
    <p:sldId id="501" r:id="rId16"/>
    <p:sldId id="502" r:id="rId17"/>
    <p:sldId id="503" r:id="rId18"/>
    <p:sldId id="504" r:id="rId19"/>
    <p:sldId id="505" r:id="rId20"/>
    <p:sldId id="506" r:id="rId21"/>
    <p:sldId id="507" r:id="rId22"/>
    <p:sldId id="470" r:id="rId23"/>
    <p:sldId id="488" r:id="rId24"/>
    <p:sldId id="489" r:id="rId25"/>
    <p:sldId id="490" r:id="rId26"/>
    <p:sldId id="469" r:id="rId27"/>
    <p:sldId id="471" r:id="rId28"/>
    <p:sldId id="472" r:id="rId29"/>
    <p:sldId id="473" r:id="rId30"/>
    <p:sldId id="482" r:id="rId31"/>
    <p:sldId id="491" r:id="rId32"/>
    <p:sldId id="492" r:id="rId33"/>
    <p:sldId id="493" r:id="rId34"/>
    <p:sldId id="494" r:id="rId35"/>
    <p:sldId id="484" r:id="rId36"/>
    <p:sldId id="495" r:id="rId37"/>
    <p:sldId id="496" r:id="rId38"/>
    <p:sldId id="412" r:id="rId39"/>
    <p:sldId id="497" r:id="rId40"/>
    <p:sldId id="333" r:id="rId41"/>
    <p:sldId id="315"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3" d="100"/>
          <a:sy n="73" d="100"/>
        </p:scale>
        <p:origin x="1524" y="72"/>
      </p:cViewPr>
      <p:guideLst>
        <p:guide orient="horz" pos="2160"/>
        <p:guide pos="2880"/>
      </p:guideLst>
    </p:cSldViewPr>
  </p:slideViewPr>
  <p:outlineViewPr>
    <p:cViewPr>
      <p:scale>
        <a:sx n="33" d="100"/>
        <a:sy n="33" d="100"/>
      </p:scale>
      <p:origin x="0" y="-474"/>
    </p:cViewPr>
    <p:sldLst>
      <p:sld r:id="rId1" collapse="1"/>
    </p:sldLst>
  </p:outlineViewPr>
  <p:notesTextViewPr>
    <p:cViewPr>
      <p:scale>
        <a:sx n="1" d="1"/>
        <a:sy n="1" d="1"/>
      </p:scale>
      <p:origin x="0" y="0"/>
    </p:cViewPr>
  </p:notesTextViewPr>
  <p:sorterViewPr>
    <p:cViewPr>
      <p:scale>
        <a:sx n="100" d="100"/>
        <a:sy n="100" d="100"/>
      </p:scale>
      <p:origin x="0" y="-38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22/3/2020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7087316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8170720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1236837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692322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81715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62769885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49380778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1462964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4862550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12236377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3485888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8414845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40092819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96120511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64077195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8234577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63154474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7403816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307618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50226514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2938044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1770481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2536228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27098352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46426461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64442140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1067747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7119531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3450085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17647453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4109636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59215674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76007005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9280447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702991267"/>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3/22/2020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62031849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17.xml"/><Relationship Id="rId1" Type="http://schemas.openxmlformats.org/officeDocument/2006/relationships/video" Target="file:///E:\&#917;&#929;&#915;&#927;&#925;&#927;&#924;&#921;&#913;\&#927;&#924;&#931;&#931;3.mpg"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7.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57244" y="1412855"/>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52780" y="2441576"/>
            <a:ext cx="7776864" cy="1883675"/>
          </a:xfrm>
        </p:spPr>
        <p:txBody>
          <a:bodyPr>
            <a:noAutofit/>
          </a:bodyPr>
          <a:lstStyle/>
          <a:p>
            <a:r>
              <a:rPr lang="el-GR" sz="2800" b="1" dirty="0"/>
              <a:t>Ενότητα </a:t>
            </a:r>
            <a:r>
              <a:rPr lang="en-US" sz="2800" b="1" dirty="0"/>
              <a:t>12</a:t>
            </a:r>
            <a:r>
              <a:rPr lang="el-GR" sz="2800" b="1" dirty="0"/>
              <a:t>:</a:t>
            </a:r>
            <a:r>
              <a:rPr lang="en-US" sz="2800" dirty="0"/>
              <a:t> </a:t>
            </a:r>
            <a:r>
              <a:rPr lang="el-GR" sz="2800" b="1" dirty="0" err="1">
                <a:effectLst>
                  <a:outerShdw blurRad="38100" dist="38100" dir="2700000" algn="tl">
                    <a:srgbClr val="C0C0C0"/>
                  </a:outerShdw>
                </a:effectLst>
              </a:rPr>
              <a:t>Εμβιομηχαν</a:t>
            </a:r>
            <a:r>
              <a:rPr lang="el-GR" altLang="el-GR" sz="2800" b="1" dirty="0" err="1">
                <a:effectLst>
                  <a:outerShdw blurRad="38100" dist="38100" dir="2700000" algn="tl">
                    <a:srgbClr val="C0C0C0"/>
                  </a:outerShdw>
                </a:effectLst>
              </a:rPr>
              <a:t>ική</a:t>
            </a:r>
            <a:r>
              <a:rPr lang="el-GR" altLang="el-GR" sz="2800" b="1" dirty="0">
                <a:effectLst>
                  <a:outerShdw blurRad="38100" dist="38100" dir="2700000" algn="tl">
                    <a:srgbClr val="C0C0C0"/>
                  </a:outerShdw>
                </a:effectLst>
              </a:rPr>
              <a:t> ανθρωπομετρία – θέση του ΚΜΣ</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a:t>
            </a:r>
            <a:r>
              <a:rPr lang="el-GR" sz="2800" dirty="0" smtClean="0"/>
              <a:t>Γιάκας</a:t>
            </a:r>
          </a:p>
          <a:p>
            <a:r>
              <a:rPr lang="el-GR" sz="2800" dirty="0" smtClean="0"/>
              <a:t>Παναγιώτης </a:t>
            </a:r>
            <a:r>
              <a:rPr lang="el-GR" sz="2800" dirty="0" err="1" smtClean="0"/>
              <a:t>Τσακλής</a:t>
            </a:r>
            <a:endParaRPr lang="el-GR" sz="2800" dirty="0"/>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006" y="620688"/>
            <a:ext cx="7772400" cy="457200"/>
          </a:xfrm>
        </p:spPr>
        <p:txBody>
          <a:bodyPr/>
          <a:lstStyle/>
          <a:p>
            <a:r>
              <a:rPr lang="el-GR" sz="2400" b="1" dirty="0">
                <a:effectLst>
                  <a:outerShdw blurRad="38100" dist="38100" dir="2700000" algn="tl">
                    <a:srgbClr val="000000"/>
                  </a:outerShdw>
                </a:effectLst>
                <a:latin typeface="Arial" charset="0"/>
              </a:rPr>
              <a:t>ΑΝΘΡΩΠΟΜΕΤΡΙΑ</a:t>
            </a:r>
          </a:p>
        </p:txBody>
      </p:sp>
      <p:pic>
        <p:nvPicPr>
          <p:cNvPr id="96259" name="Picture 3" descr="C:\My Documents\My Pictures\erg1.gif"/>
          <p:cNvPicPr>
            <a:picLocks noChangeAspect="1" noChangeArrowheads="1"/>
          </p:cNvPicPr>
          <p:nvPr/>
        </p:nvPicPr>
        <p:blipFill>
          <a:blip r:embed="rId2"/>
          <a:srcRect/>
          <a:stretch>
            <a:fillRect/>
          </a:stretch>
        </p:blipFill>
        <p:spPr bwMode="auto">
          <a:xfrm>
            <a:off x="1393825" y="1447800"/>
            <a:ext cx="6354763" cy="4724400"/>
          </a:xfrm>
          <a:prstGeom prst="rect">
            <a:avLst/>
          </a:prstGeom>
          <a:noFill/>
          <a:ln w="76200">
            <a:solidFill>
              <a:schemeClr val="tx2"/>
            </a:solidFill>
            <a:miter lim="800000"/>
            <a:headEnd/>
            <a:tailEnd/>
          </a:ln>
          <a:effectLst>
            <a:outerShdw dist="35921" dir="2700000" algn="ctr" rotWithShape="0">
              <a:srgbClr val="FFFF00"/>
            </a:outerShdw>
          </a:effectLst>
        </p:spPr>
      </p:pic>
      <p:pic>
        <p:nvPicPr>
          <p:cNvPr id="96260" name="Picture 4" descr="C:\Program Files\Common Files\Microsoft Shared\Clipart\cagcat50\BD04972_.WMF"/>
          <p:cNvPicPr>
            <a:picLocks noChangeAspect="1" noChangeArrowheads="1"/>
          </p:cNvPicPr>
          <p:nvPr/>
        </p:nvPicPr>
        <p:blipFill>
          <a:blip r:embed="rId3"/>
          <a:srcRect/>
          <a:stretch>
            <a:fillRect/>
          </a:stretch>
        </p:blipFill>
        <p:spPr bwMode="auto">
          <a:xfrm>
            <a:off x="6000760" y="0"/>
            <a:ext cx="1995488" cy="1400175"/>
          </a:xfrm>
          <a:prstGeom prst="rect">
            <a:avLst/>
          </a:prstGeom>
          <a:noFill/>
        </p:spPr>
      </p:pic>
    </p:spTree>
    <p:extLst>
      <p:ext uri="{BB962C8B-B14F-4D97-AF65-F5344CB8AC3E}">
        <p14:creationId xmlns:p14="http://schemas.microsoft.com/office/powerpoint/2010/main" val="3987656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952500"/>
            <a:ext cx="7772400" cy="457200"/>
          </a:xfrm>
        </p:spPr>
        <p:txBody>
          <a:bodyPr/>
          <a:lstStyle/>
          <a:p>
            <a:r>
              <a:rPr lang="el-GR" sz="2400" b="1">
                <a:effectLst>
                  <a:outerShdw blurRad="38100" dist="38100" dir="2700000" algn="tl">
                    <a:srgbClr val="000000"/>
                  </a:outerShdw>
                </a:effectLst>
                <a:latin typeface="Arial" charset="0"/>
              </a:rPr>
              <a:t>ΑΝΘΡΩΠΟΜΕΤΡΙΑ</a:t>
            </a:r>
          </a:p>
        </p:txBody>
      </p:sp>
      <p:sp>
        <p:nvSpPr>
          <p:cNvPr id="97283" name="Text Box 3"/>
          <p:cNvSpPr txBox="1">
            <a:spLocks noChangeArrowheads="1"/>
          </p:cNvSpPr>
          <p:nvPr/>
        </p:nvSpPr>
        <p:spPr bwMode="auto">
          <a:xfrm>
            <a:off x="488645" y="1916113"/>
            <a:ext cx="8060348" cy="461665"/>
          </a:xfrm>
          <a:prstGeom prst="rect">
            <a:avLst/>
          </a:prstGeom>
          <a:noFill/>
          <a:ln w="9525">
            <a:noFill/>
            <a:miter lim="800000"/>
            <a:headEnd/>
            <a:tailEnd/>
          </a:ln>
          <a:effectLst/>
        </p:spPr>
        <p:txBody>
          <a:bodyPr wrap="none">
            <a:spAutoFit/>
          </a:bodyPr>
          <a:lstStyle/>
          <a:p>
            <a:pPr algn="ctr"/>
            <a:r>
              <a:rPr lang="el-GR" sz="2400" dirty="0">
                <a:solidFill>
                  <a:srgbClr val="66FF66"/>
                </a:solidFill>
                <a:effectLst>
                  <a:outerShdw blurRad="38100" dist="38100" dir="2700000" algn="tl">
                    <a:srgbClr val="000000"/>
                  </a:outerShdw>
                </a:effectLst>
              </a:rPr>
              <a:t>Η μελέτη του εύρους των ανθρώπινων φυσικών διαστάσεων</a:t>
            </a:r>
          </a:p>
        </p:txBody>
      </p:sp>
      <p:sp>
        <p:nvSpPr>
          <p:cNvPr id="97284" name="Text Box 4"/>
          <p:cNvSpPr txBox="1">
            <a:spLocks noChangeArrowheads="1"/>
          </p:cNvSpPr>
          <p:nvPr/>
        </p:nvSpPr>
        <p:spPr bwMode="auto">
          <a:xfrm>
            <a:off x="476880" y="2996952"/>
            <a:ext cx="8271584" cy="1938992"/>
          </a:xfrm>
          <a:prstGeom prst="rect">
            <a:avLst/>
          </a:prstGeom>
          <a:noFill/>
          <a:ln w="9525">
            <a:noFill/>
            <a:miter lim="800000"/>
            <a:headEnd/>
            <a:tailEnd/>
          </a:ln>
          <a:effectLst/>
        </p:spPr>
        <p:txBody>
          <a:bodyPr wrap="square">
            <a:spAutoFit/>
          </a:bodyPr>
          <a:lstStyle/>
          <a:p>
            <a:r>
              <a:rPr lang="el-GR" sz="2400" dirty="0">
                <a:effectLst>
                  <a:outerShdw blurRad="38100" dist="38100" dir="2700000" algn="tl">
                    <a:srgbClr val="000000"/>
                  </a:outerShdw>
                </a:effectLst>
              </a:rPr>
              <a:t>Πληροφορία πολύτιμη για τον καθορισμό των </a:t>
            </a:r>
            <a:r>
              <a:rPr lang="el-GR" sz="2400" dirty="0" smtClean="0">
                <a:effectLst>
                  <a:outerShdw blurRad="38100" dist="38100" dir="2700000" algn="tl">
                    <a:srgbClr val="000000"/>
                  </a:outerShdw>
                </a:effectLst>
              </a:rPr>
              <a:t>κατάλληλων διαστάσεων </a:t>
            </a:r>
            <a:r>
              <a:rPr lang="el-GR" sz="2400" dirty="0">
                <a:effectLst>
                  <a:outerShdw blurRad="38100" dist="38100" dir="2700000" algn="tl">
                    <a:srgbClr val="000000"/>
                  </a:outerShdw>
                </a:effectLst>
              </a:rPr>
              <a:t>του περιβάλλοντος </a:t>
            </a:r>
            <a:r>
              <a:rPr lang="el-GR" sz="2400" dirty="0" smtClean="0">
                <a:effectLst>
                  <a:outerShdw blurRad="38100" dist="38100" dir="2700000" algn="tl">
                    <a:srgbClr val="000000"/>
                  </a:outerShdw>
                </a:effectLst>
              </a:rPr>
              <a:t>χώρου</a:t>
            </a:r>
            <a:r>
              <a:rPr lang="en-US" sz="2400" dirty="0" smtClean="0">
                <a:effectLst>
                  <a:outerShdw blurRad="38100" dist="38100" dir="2700000" algn="tl">
                    <a:srgbClr val="000000"/>
                  </a:outerShdw>
                </a:effectLst>
              </a:rPr>
              <a:t>, </a:t>
            </a:r>
            <a:r>
              <a:rPr lang="el-GR" sz="2400" dirty="0" smtClean="0">
                <a:effectLst>
                  <a:outerShdw blurRad="38100" dist="38100" dir="2700000" algn="tl">
                    <a:srgbClr val="000000"/>
                  </a:outerShdw>
                </a:effectLst>
              </a:rPr>
              <a:t>των </a:t>
            </a:r>
            <a:r>
              <a:rPr lang="el-GR" sz="2400" dirty="0">
                <a:effectLst>
                  <a:outerShdw blurRad="38100" dist="38100" dir="2700000" algn="tl">
                    <a:srgbClr val="000000"/>
                  </a:outerShdw>
                </a:effectLst>
              </a:rPr>
              <a:t>υλικών </a:t>
            </a:r>
            <a:r>
              <a:rPr lang="el-GR" sz="2400" dirty="0" smtClean="0">
                <a:effectLst>
                  <a:outerShdw blurRad="38100" dist="38100" dir="2700000" algn="tl">
                    <a:srgbClr val="000000"/>
                  </a:outerShdw>
                </a:effectLst>
              </a:rPr>
              <a:t>εργασίας, των τεχνικών στοιχείων του αθλήματος, των οργάνων εξάσκησης κ.α.</a:t>
            </a:r>
            <a:endParaRPr lang="el-GR" sz="2400" dirty="0">
              <a:effectLst>
                <a:outerShdw blurRad="38100" dist="38100" dir="2700000" algn="tl">
                  <a:srgbClr val="000000"/>
                </a:outerShdw>
              </a:effectLst>
            </a:endParaRPr>
          </a:p>
          <a:p>
            <a:endParaRPr lang="el-GR" sz="2400" dirty="0">
              <a:effectLst>
                <a:outerShdw blurRad="38100" dist="38100" dir="2700000" algn="tl">
                  <a:srgbClr val="000000"/>
                </a:outerShdw>
              </a:effectLst>
            </a:endParaRPr>
          </a:p>
        </p:txBody>
      </p:sp>
      <p:pic>
        <p:nvPicPr>
          <p:cNvPr id="97287" name="Picture 7" descr="C:\Program Files\Common Files\Microsoft Shared\Clipart\cagcat50\BD04956_.WMF"/>
          <p:cNvPicPr>
            <a:picLocks noChangeAspect="1" noChangeArrowheads="1"/>
          </p:cNvPicPr>
          <p:nvPr/>
        </p:nvPicPr>
        <p:blipFill>
          <a:blip r:embed="rId2"/>
          <a:srcRect/>
          <a:stretch>
            <a:fillRect/>
          </a:stretch>
        </p:blipFill>
        <p:spPr bwMode="auto">
          <a:xfrm>
            <a:off x="5364088" y="4937625"/>
            <a:ext cx="3584575" cy="1905000"/>
          </a:xfrm>
          <a:prstGeom prst="rect">
            <a:avLst/>
          </a:prstGeom>
          <a:noFill/>
        </p:spPr>
      </p:pic>
    </p:spTree>
    <p:extLst>
      <p:ext uri="{BB962C8B-B14F-4D97-AF65-F5344CB8AC3E}">
        <p14:creationId xmlns:p14="http://schemas.microsoft.com/office/powerpoint/2010/main" val="2257766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16347" y="267714"/>
            <a:ext cx="7772400" cy="457200"/>
          </a:xfrm>
        </p:spPr>
        <p:txBody>
          <a:bodyPr/>
          <a:lstStyle/>
          <a:p>
            <a:r>
              <a:rPr lang="el-GR" sz="2400" b="1" dirty="0">
                <a:effectLst>
                  <a:outerShdw blurRad="38100" dist="38100" dir="2700000" algn="tl">
                    <a:srgbClr val="000000"/>
                  </a:outerShdw>
                </a:effectLst>
                <a:latin typeface="Arial" charset="0"/>
              </a:rPr>
              <a:t>ΚΑΤΑΛΛΗΛΗ ΕΦΑΡΜΟΓΗ</a:t>
            </a:r>
          </a:p>
        </p:txBody>
      </p:sp>
      <p:sp>
        <p:nvSpPr>
          <p:cNvPr id="98307" name="Rectangle 3"/>
          <p:cNvSpPr>
            <a:spLocks noGrp="1" noChangeArrowheads="1"/>
          </p:cNvSpPr>
          <p:nvPr>
            <p:ph idx="1"/>
          </p:nvPr>
        </p:nvSpPr>
        <p:spPr>
          <a:xfrm>
            <a:off x="609600" y="2996952"/>
            <a:ext cx="7772400" cy="2736304"/>
          </a:xfrm>
          <a:solidFill>
            <a:schemeClr val="bg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l-GR" sz="2400" b="1" dirty="0">
                <a:solidFill>
                  <a:srgbClr val="66FF66"/>
                </a:solidFill>
                <a:effectLst>
                  <a:outerShdw blurRad="38100" dist="38100" dir="2700000" algn="tl">
                    <a:srgbClr val="000000"/>
                  </a:outerShdw>
                </a:effectLst>
              </a:rPr>
              <a:t>Συλλογή πληροφοριών για τις &lt;σημαντικές&gt; σωματικές διαστάσεις</a:t>
            </a:r>
          </a:p>
          <a:p>
            <a:r>
              <a:rPr lang="el-GR" sz="2400" b="1" dirty="0">
                <a:solidFill>
                  <a:srgbClr val="66FF66"/>
                </a:solidFill>
                <a:effectLst>
                  <a:outerShdw blurRad="38100" dist="38100" dir="2700000" algn="tl">
                    <a:srgbClr val="000000"/>
                  </a:outerShdw>
                </a:effectLst>
              </a:rPr>
              <a:t>Ορισμός του πληθυσμού για τον οποίο σχεδιάζεται η μέτρηση</a:t>
            </a:r>
          </a:p>
          <a:p>
            <a:r>
              <a:rPr lang="el-GR" sz="2400" b="1" dirty="0">
                <a:solidFill>
                  <a:srgbClr val="66FF66"/>
                </a:solidFill>
                <a:effectLst>
                  <a:outerShdw blurRad="38100" dist="38100" dir="2700000" algn="tl">
                    <a:srgbClr val="000000"/>
                  </a:outerShdw>
                </a:effectLst>
              </a:rPr>
              <a:t>Ορισμός της φιλοσοφίας του σχεδιασμού ( αφορά άτομο, εργατικό δυναμικό, ακραία ποσοστά πληθυσμού )</a:t>
            </a:r>
          </a:p>
        </p:txBody>
      </p:sp>
      <p:sp>
        <p:nvSpPr>
          <p:cNvPr id="98308" name="Text Box 4"/>
          <p:cNvSpPr txBox="1">
            <a:spLocks noChangeArrowheads="1"/>
          </p:cNvSpPr>
          <p:nvPr/>
        </p:nvSpPr>
        <p:spPr bwMode="auto">
          <a:xfrm>
            <a:off x="685800" y="1524000"/>
            <a:ext cx="304800" cy="366713"/>
          </a:xfrm>
          <a:prstGeom prst="rect">
            <a:avLst/>
          </a:prstGeom>
          <a:noFill/>
          <a:ln w="9525">
            <a:noFill/>
            <a:miter lim="800000"/>
            <a:headEnd/>
            <a:tailEnd/>
          </a:ln>
          <a:effectLst/>
        </p:spPr>
        <p:txBody>
          <a:bodyPr>
            <a:spAutoFit/>
          </a:bodyPr>
          <a:lstStyle/>
          <a:p>
            <a:pPr>
              <a:spcBef>
                <a:spcPct val="50000"/>
              </a:spcBef>
            </a:pPr>
            <a:endParaRPr lang="el-GR" sz="1800">
              <a:effectLst/>
            </a:endParaRPr>
          </a:p>
        </p:txBody>
      </p:sp>
      <p:sp>
        <p:nvSpPr>
          <p:cNvPr id="98309" name="Text Box 5"/>
          <p:cNvSpPr txBox="1">
            <a:spLocks noChangeArrowheads="1"/>
          </p:cNvSpPr>
          <p:nvPr/>
        </p:nvSpPr>
        <p:spPr bwMode="auto">
          <a:xfrm>
            <a:off x="49441" y="1400266"/>
            <a:ext cx="9106211" cy="430887"/>
          </a:xfrm>
          <a:prstGeom prst="rect">
            <a:avLst/>
          </a:prstGeom>
          <a:noFill/>
          <a:ln w="9525">
            <a:noFill/>
            <a:miter lim="800000"/>
            <a:headEnd/>
            <a:tailEnd/>
          </a:ln>
          <a:effectLst/>
        </p:spPr>
        <p:txBody>
          <a:bodyPr wrap="none">
            <a:spAutoFit/>
          </a:bodyPr>
          <a:lstStyle/>
          <a:p>
            <a:r>
              <a:rPr lang="el-GR" sz="2200" dirty="0">
                <a:effectLst>
                  <a:outerShdw blurRad="38100" dist="38100" dir="2700000" algn="tl">
                    <a:srgbClr val="000000"/>
                  </a:outerShdw>
                </a:effectLst>
              </a:rPr>
              <a:t>Τρία κριτήρια προκαθορίζονται για τη χρήση ανθρωπομετρικών στοιχείων </a:t>
            </a:r>
          </a:p>
        </p:txBody>
      </p:sp>
    </p:spTree>
    <p:extLst>
      <p:ext uri="{BB962C8B-B14F-4D97-AF65-F5344CB8AC3E}">
        <p14:creationId xmlns:p14="http://schemas.microsoft.com/office/powerpoint/2010/main" val="54695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ox(ou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ox(out)">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ox(out)">
                                      <p:cBhvr>
                                        <p:cTn id="17"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952500"/>
            <a:ext cx="7772400" cy="457200"/>
          </a:xfrm>
        </p:spPr>
        <p:txBody>
          <a:bodyPr/>
          <a:lstStyle/>
          <a:p>
            <a:pPr algn="ctr"/>
            <a:r>
              <a:rPr lang="el-GR" sz="2400" b="1" dirty="0">
                <a:effectLst>
                  <a:outerShdw blurRad="38100" dist="38100" dir="2700000" algn="tl">
                    <a:srgbClr val="000000"/>
                  </a:outerShdw>
                </a:effectLst>
                <a:latin typeface="Arial" charset="0"/>
              </a:rPr>
              <a:t>ΣΗΜΑΝΤΙΚΕΣ ΣΩΜΑΤΙΚΕΣ ΔΙΑΣΤΑΣΕΙΣ </a:t>
            </a:r>
          </a:p>
        </p:txBody>
      </p:sp>
      <p:pic>
        <p:nvPicPr>
          <p:cNvPr id="99331" name="Picture 3" descr="C:\Program Files\Common Files\Microsoft Shared\Clipart\cagcat50\BD00028_.WMF"/>
          <p:cNvPicPr>
            <a:picLocks noChangeAspect="1" noChangeArrowheads="1"/>
          </p:cNvPicPr>
          <p:nvPr/>
        </p:nvPicPr>
        <p:blipFill>
          <a:blip r:embed="rId3"/>
          <a:srcRect/>
          <a:stretch>
            <a:fillRect/>
          </a:stretch>
        </p:blipFill>
        <p:spPr bwMode="auto">
          <a:xfrm>
            <a:off x="3791808" y="1454511"/>
            <a:ext cx="1465992" cy="909926"/>
          </a:xfrm>
          <a:prstGeom prst="rect">
            <a:avLst/>
          </a:prstGeom>
          <a:noFill/>
        </p:spPr>
      </p:pic>
      <p:sp>
        <p:nvSpPr>
          <p:cNvPr id="99332" name="Text Box 4"/>
          <p:cNvSpPr txBox="1">
            <a:spLocks noChangeArrowheads="1"/>
          </p:cNvSpPr>
          <p:nvPr/>
        </p:nvSpPr>
        <p:spPr bwMode="auto">
          <a:xfrm>
            <a:off x="153573" y="2290474"/>
            <a:ext cx="8975214" cy="1569660"/>
          </a:xfrm>
          <a:prstGeom prst="rect">
            <a:avLst/>
          </a:prstGeom>
          <a:noFill/>
          <a:ln w="9525">
            <a:noFill/>
            <a:miter lim="800000"/>
            <a:headEnd/>
            <a:tailEnd/>
          </a:ln>
          <a:effectLst/>
        </p:spPr>
        <p:txBody>
          <a:bodyPr wrap="none">
            <a:spAutoFit/>
          </a:bodyPr>
          <a:lstStyle/>
          <a:p>
            <a:pPr algn="ctr"/>
            <a:r>
              <a:rPr lang="el-GR" sz="2400" dirty="0">
                <a:effectLst>
                  <a:outerShdw blurRad="38100" dist="38100" dir="2700000" algn="tl">
                    <a:srgbClr val="000000"/>
                  </a:outerShdw>
                </a:effectLst>
              </a:rPr>
              <a:t>Οι διαστάσεις του σώματος ή τμημάτων του </a:t>
            </a:r>
          </a:p>
          <a:p>
            <a:pPr algn="ctr"/>
            <a:r>
              <a:rPr lang="el-GR" sz="2400" dirty="0">
                <a:effectLst>
                  <a:outerShdw blurRad="38100" dist="38100" dir="2700000" algn="tl">
                    <a:srgbClr val="000000"/>
                  </a:outerShdw>
                </a:effectLst>
              </a:rPr>
              <a:t>οι οποίες παίζουν καθοριστικό ρόλο </a:t>
            </a:r>
          </a:p>
          <a:p>
            <a:pPr algn="ctr"/>
            <a:r>
              <a:rPr lang="el-GR" sz="2400" dirty="0">
                <a:effectLst>
                  <a:outerShdw blurRad="38100" dist="38100" dir="2700000" algn="tl">
                    <a:srgbClr val="000000"/>
                  </a:outerShdw>
                </a:effectLst>
              </a:rPr>
              <a:t>στην ολοκλήρωση της </a:t>
            </a:r>
            <a:r>
              <a:rPr lang="el-GR" sz="2400" dirty="0" smtClean="0">
                <a:effectLst>
                  <a:outerShdw blurRad="38100" dist="38100" dir="2700000" algn="tl">
                    <a:srgbClr val="000000"/>
                  </a:outerShdw>
                </a:effectLst>
              </a:rPr>
              <a:t>δραστηριότητας ή την απόδοση στο άθλημα..</a:t>
            </a:r>
            <a:endParaRPr lang="el-GR" sz="2400" dirty="0">
              <a:effectLst>
                <a:outerShdw blurRad="38100" dist="38100" dir="2700000" algn="tl">
                  <a:srgbClr val="000000"/>
                </a:outerShdw>
              </a:effectLst>
            </a:endParaRPr>
          </a:p>
          <a:p>
            <a:pPr algn="ctr"/>
            <a:r>
              <a:rPr lang="el-GR" sz="2400" dirty="0">
                <a:effectLst>
                  <a:outerShdw blurRad="38100" dist="38100" dir="2700000" algn="tl">
                    <a:srgbClr val="000000"/>
                  </a:outerShdw>
                </a:effectLst>
              </a:rPr>
              <a:t> </a:t>
            </a:r>
          </a:p>
        </p:txBody>
      </p:sp>
      <p:pic>
        <p:nvPicPr>
          <p:cNvPr id="99334" name="ΟΜΣΣ3.mpg">
            <a:hlinkClick r:id="" action="ppaction://media"/>
          </p:cNvPr>
          <p:cNvPicPr>
            <a:picLocks noRot="1" noChangeAspect="1" noChangeArrowheads="1"/>
          </p:cNvPicPr>
          <p:nvPr>
            <a:videoFile r:link="rId1"/>
          </p:nvPr>
        </p:nvPicPr>
        <p:blipFill>
          <a:blip r:embed="rId4"/>
          <a:srcRect/>
          <a:stretch>
            <a:fillRect/>
          </a:stretch>
        </p:blipFill>
        <p:spPr bwMode="auto">
          <a:xfrm>
            <a:off x="2657904" y="3860134"/>
            <a:ext cx="3733800" cy="2800350"/>
          </a:xfrm>
          <a:prstGeom prst="rect">
            <a:avLst/>
          </a:prstGeom>
          <a:noFill/>
        </p:spPr>
      </p:pic>
    </p:spTree>
    <p:extLst>
      <p:ext uri="{BB962C8B-B14F-4D97-AF65-F5344CB8AC3E}">
        <p14:creationId xmlns:p14="http://schemas.microsoft.com/office/powerpoint/2010/main" val="2314311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68" fill="hold"/>
                                        <p:tgtEl>
                                          <p:spTgt spid="993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9334"/>
                </p:tgtEl>
              </p:cMediaNode>
            </p:video>
            <p:seq concurrent="1" nextAc="seek">
              <p:cTn id="8" restart="whenNotActive" fill="hold" evtFilter="cancelBubble" nodeType="interactiveSeq">
                <p:stCondLst>
                  <p:cond evt="onClick" delay="0">
                    <p:tgtEl>
                      <p:spTgt spid="993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9334"/>
                                        </p:tgtEl>
                                      </p:cBhvr>
                                    </p:cmd>
                                  </p:childTnLst>
                                </p:cTn>
                              </p:par>
                            </p:childTnLst>
                          </p:cTn>
                        </p:par>
                      </p:childTnLst>
                    </p:cTn>
                  </p:par>
                </p:childTnLst>
              </p:cTn>
              <p:nextCondLst>
                <p:cond evt="onClick" delay="0">
                  <p:tgtEl>
                    <p:spTgt spid="9933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952500"/>
            <a:ext cx="7772400" cy="457200"/>
          </a:xfrm>
        </p:spPr>
        <p:txBody>
          <a:bodyPr/>
          <a:lstStyle/>
          <a:p>
            <a:r>
              <a:rPr lang="el-GR" sz="2400" b="1">
                <a:effectLst>
                  <a:outerShdw blurRad="38100" dist="38100" dir="2700000" algn="tl">
                    <a:srgbClr val="000000"/>
                  </a:outerShdw>
                </a:effectLst>
                <a:latin typeface="Arial" charset="0"/>
              </a:rPr>
              <a:t>ΟΡΙΣΜΟΣ ΤΟΥ ΠΛΗΘΥΣΜΟΥ</a:t>
            </a:r>
          </a:p>
        </p:txBody>
      </p:sp>
      <p:sp>
        <p:nvSpPr>
          <p:cNvPr id="100355" name="Text Box 3"/>
          <p:cNvSpPr txBox="1">
            <a:spLocks noChangeArrowheads="1"/>
          </p:cNvSpPr>
          <p:nvPr/>
        </p:nvSpPr>
        <p:spPr bwMode="auto">
          <a:xfrm>
            <a:off x="1640666" y="4771846"/>
            <a:ext cx="4524315" cy="1200329"/>
          </a:xfrm>
          <a:prstGeom prst="rect">
            <a:avLst/>
          </a:prstGeom>
          <a:noFill/>
          <a:ln w="9525">
            <a:noFill/>
            <a:miter lim="800000"/>
            <a:headEnd/>
            <a:tailEnd/>
          </a:ln>
          <a:effectLst/>
        </p:spPr>
        <p:txBody>
          <a:bodyPr wrap="none">
            <a:spAutoFit/>
          </a:bodyPr>
          <a:lstStyle/>
          <a:p>
            <a:r>
              <a:rPr lang="el-GR" sz="2400" dirty="0" smtClean="0">
                <a:solidFill>
                  <a:srgbClr val="66FF66"/>
                </a:solidFill>
                <a:effectLst>
                  <a:outerShdw blurRad="38100" dist="38100" dir="2700000" algn="tl">
                    <a:srgbClr val="000000"/>
                  </a:outerShdw>
                </a:effectLst>
              </a:rPr>
              <a:t>Πρέπει να οριστεί</a:t>
            </a:r>
            <a:endParaRPr lang="el-GR" sz="2400" dirty="0">
              <a:solidFill>
                <a:srgbClr val="66FF66"/>
              </a:solidFill>
              <a:effectLst>
                <a:outerShdw blurRad="38100" dist="38100" dir="2700000" algn="tl">
                  <a:srgbClr val="000000"/>
                </a:outerShdw>
              </a:effectLst>
            </a:endParaRPr>
          </a:p>
          <a:p>
            <a:r>
              <a:rPr lang="el-GR" sz="2400" dirty="0">
                <a:solidFill>
                  <a:srgbClr val="66FF66"/>
                </a:solidFill>
                <a:effectLst>
                  <a:outerShdw blurRad="38100" dist="38100" dir="2700000" algn="tl">
                    <a:srgbClr val="000000"/>
                  </a:outerShdw>
                </a:effectLst>
              </a:rPr>
              <a:t>το φύλο και τη φυλή των ατόμων</a:t>
            </a:r>
          </a:p>
          <a:p>
            <a:r>
              <a:rPr lang="el-GR" sz="2400" dirty="0">
                <a:solidFill>
                  <a:srgbClr val="66FF66"/>
                </a:solidFill>
                <a:effectLst>
                  <a:outerShdw blurRad="38100" dist="38100" dir="2700000" algn="tl">
                    <a:srgbClr val="000000"/>
                  </a:outerShdw>
                </a:effectLst>
              </a:rPr>
              <a:t>τα οποία πρόκειται να μετρηθούν</a:t>
            </a:r>
          </a:p>
        </p:txBody>
      </p:sp>
      <p:pic>
        <p:nvPicPr>
          <p:cNvPr id="100356" name="Picture 4" descr="C:\Program Files\Common Files\Microsoft Shared\Clipart\cagcat50\BD05584_.WMF"/>
          <p:cNvPicPr>
            <a:picLocks noChangeAspect="1" noChangeArrowheads="1"/>
          </p:cNvPicPr>
          <p:nvPr/>
        </p:nvPicPr>
        <p:blipFill>
          <a:blip r:embed="rId2"/>
          <a:srcRect/>
          <a:stretch>
            <a:fillRect/>
          </a:stretch>
        </p:blipFill>
        <p:spPr bwMode="auto">
          <a:xfrm>
            <a:off x="6172200" y="2514600"/>
            <a:ext cx="2589213" cy="3457575"/>
          </a:xfrm>
          <a:prstGeom prst="rect">
            <a:avLst/>
          </a:prstGeom>
          <a:noFill/>
        </p:spPr>
      </p:pic>
      <p:pic>
        <p:nvPicPr>
          <p:cNvPr id="100357" name="Picture 5" descr="C:\Program Files\Common Files\Microsoft Shared\Clipart\cagcat50\BD00017_.WMF"/>
          <p:cNvPicPr>
            <a:picLocks noChangeAspect="1" noChangeArrowheads="1"/>
          </p:cNvPicPr>
          <p:nvPr/>
        </p:nvPicPr>
        <p:blipFill>
          <a:blip r:embed="rId3"/>
          <a:srcRect/>
          <a:stretch>
            <a:fillRect/>
          </a:stretch>
        </p:blipFill>
        <p:spPr bwMode="auto">
          <a:xfrm>
            <a:off x="5652120" y="825103"/>
            <a:ext cx="1330325" cy="3756025"/>
          </a:xfrm>
          <a:prstGeom prst="rect">
            <a:avLst/>
          </a:prstGeom>
          <a:noFill/>
        </p:spPr>
      </p:pic>
      <p:pic>
        <p:nvPicPr>
          <p:cNvPr id="100358" name="Picture 6" descr="C:\Program Files\Common Files\Microsoft Shared\Clipart\cagcat50\BD00013_.WMF"/>
          <p:cNvPicPr>
            <a:picLocks noChangeAspect="1" noChangeArrowheads="1"/>
          </p:cNvPicPr>
          <p:nvPr/>
        </p:nvPicPr>
        <p:blipFill>
          <a:blip r:embed="rId4"/>
          <a:srcRect/>
          <a:stretch>
            <a:fillRect/>
          </a:stretch>
        </p:blipFill>
        <p:spPr bwMode="auto">
          <a:xfrm>
            <a:off x="533400" y="2286000"/>
            <a:ext cx="2389188" cy="3376613"/>
          </a:xfrm>
          <a:prstGeom prst="rect">
            <a:avLst/>
          </a:prstGeom>
          <a:noFill/>
        </p:spPr>
      </p:pic>
    </p:spTree>
    <p:extLst>
      <p:ext uri="{BB962C8B-B14F-4D97-AF65-F5344CB8AC3E}">
        <p14:creationId xmlns:p14="http://schemas.microsoft.com/office/powerpoint/2010/main" val="2281550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952500"/>
            <a:ext cx="7772400" cy="457200"/>
          </a:xfrm>
        </p:spPr>
        <p:txBody>
          <a:bodyPr/>
          <a:lstStyle/>
          <a:p>
            <a:pPr algn="ctr"/>
            <a:r>
              <a:rPr lang="el-GR" sz="2400" b="1">
                <a:effectLst>
                  <a:outerShdw blurRad="38100" dist="38100" dir="2700000" algn="tl">
                    <a:srgbClr val="000000"/>
                  </a:outerShdw>
                </a:effectLst>
                <a:latin typeface="Arial" charset="0"/>
              </a:rPr>
              <a:t>ΦΙΛΟΣΟΦΙΑ ΣΧΕΔΙΑΣΜΟΥ</a:t>
            </a:r>
          </a:p>
        </p:txBody>
      </p:sp>
      <p:sp>
        <p:nvSpPr>
          <p:cNvPr id="101379" name="Text Box 3"/>
          <p:cNvSpPr txBox="1">
            <a:spLocks noChangeArrowheads="1"/>
          </p:cNvSpPr>
          <p:nvPr/>
        </p:nvSpPr>
        <p:spPr bwMode="auto">
          <a:xfrm>
            <a:off x="152622" y="2672616"/>
            <a:ext cx="4724178" cy="830997"/>
          </a:xfrm>
          <a:prstGeom prst="rect">
            <a:avLst/>
          </a:prstGeom>
          <a:noFill/>
          <a:ln w="9525">
            <a:noFill/>
            <a:miter lim="800000"/>
            <a:headEnd/>
            <a:tailEnd/>
          </a:ln>
          <a:effectLst/>
        </p:spPr>
        <p:txBody>
          <a:bodyPr wrap="none">
            <a:spAutoFit/>
          </a:bodyPr>
          <a:lstStyle/>
          <a:p>
            <a:pPr algn="ctr"/>
            <a:r>
              <a:rPr lang="el-GR" sz="2400" dirty="0" smtClean="0">
                <a:solidFill>
                  <a:schemeClr val="folHlink"/>
                </a:solidFill>
                <a:effectLst>
                  <a:outerShdw blurRad="38100" dist="38100" dir="2700000" algn="tl">
                    <a:srgbClr val="000000"/>
                  </a:outerShdw>
                </a:effectLst>
              </a:rPr>
              <a:t>Ένας αθλητής </a:t>
            </a:r>
            <a:r>
              <a:rPr lang="el-GR" sz="2400" dirty="0">
                <a:solidFill>
                  <a:schemeClr val="folHlink"/>
                </a:solidFill>
                <a:effectLst>
                  <a:outerShdw blurRad="38100" dist="38100" dir="2700000" algn="tl">
                    <a:srgbClr val="000000"/>
                  </a:outerShdw>
                </a:effectLst>
              </a:rPr>
              <a:t>– μια </a:t>
            </a:r>
            <a:r>
              <a:rPr lang="el-GR" sz="2400" dirty="0" smtClean="0">
                <a:solidFill>
                  <a:schemeClr val="folHlink"/>
                </a:solidFill>
                <a:effectLst>
                  <a:outerShdw blurRad="38100" dist="38100" dir="2700000" algn="tl">
                    <a:srgbClr val="000000"/>
                  </a:outerShdw>
                </a:effectLst>
              </a:rPr>
              <a:t>δραστηριότητα</a:t>
            </a:r>
            <a:endParaRPr lang="el-GR" sz="2400" dirty="0">
              <a:solidFill>
                <a:schemeClr val="folHlink"/>
              </a:solidFill>
              <a:effectLst>
                <a:outerShdw blurRad="38100" dist="38100" dir="2700000" algn="tl">
                  <a:srgbClr val="000000"/>
                </a:outerShdw>
              </a:effectLst>
            </a:endParaRPr>
          </a:p>
          <a:p>
            <a:pPr algn="ctr"/>
            <a:r>
              <a:rPr lang="el-GR" sz="2400" dirty="0">
                <a:solidFill>
                  <a:schemeClr val="folHlink"/>
                </a:solidFill>
                <a:effectLst>
                  <a:outerShdw blurRad="38100" dist="38100" dir="2700000" algn="tl">
                    <a:srgbClr val="000000"/>
                  </a:outerShdw>
                </a:effectLst>
              </a:rPr>
              <a:t>ένα </a:t>
            </a:r>
            <a:r>
              <a:rPr lang="el-GR" sz="2400" dirty="0" smtClean="0">
                <a:solidFill>
                  <a:schemeClr val="folHlink"/>
                </a:solidFill>
                <a:effectLst>
                  <a:outerShdw blurRad="38100" dist="38100" dir="2700000" algn="tl">
                    <a:srgbClr val="000000"/>
                  </a:outerShdw>
                </a:effectLst>
              </a:rPr>
              <a:t>όργανο…</a:t>
            </a:r>
            <a:endParaRPr lang="el-GR" sz="2400" dirty="0">
              <a:solidFill>
                <a:schemeClr val="folHlink"/>
              </a:solidFill>
              <a:effectLst>
                <a:outerShdw blurRad="38100" dist="38100" dir="2700000" algn="tl">
                  <a:srgbClr val="000000"/>
                </a:outerShdw>
              </a:effectLst>
            </a:endParaRPr>
          </a:p>
        </p:txBody>
      </p:sp>
      <p:sp>
        <p:nvSpPr>
          <p:cNvPr id="101380" name="Text Box 4"/>
          <p:cNvSpPr txBox="1">
            <a:spLocks noChangeArrowheads="1"/>
          </p:cNvSpPr>
          <p:nvPr/>
        </p:nvSpPr>
        <p:spPr bwMode="auto">
          <a:xfrm>
            <a:off x="5638439" y="3059113"/>
            <a:ext cx="1683474" cy="461665"/>
          </a:xfrm>
          <a:prstGeom prst="rect">
            <a:avLst/>
          </a:prstGeom>
          <a:noFill/>
          <a:ln w="9525">
            <a:noFill/>
            <a:miter lim="800000"/>
            <a:headEnd/>
            <a:tailEnd/>
          </a:ln>
          <a:effectLst/>
        </p:spPr>
        <p:txBody>
          <a:bodyPr wrap="none">
            <a:spAutoFit/>
          </a:bodyPr>
          <a:lstStyle/>
          <a:p>
            <a:pPr algn="ctr"/>
            <a:r>
              <a:rPr lang="el-GR" sz="2400" dirty="0">
                <a:solidFill>
                  <a:srgbClr val="66FF66"/>
                </a:solidFill>
                <a:effectLst>
                  <a:outerShdw blurRad="38100" dist="38100" dir="2700000" algn="tl">
                    <a:srgbClr val="000000"/>
                  </a:outerShdw>
                </a:effectLst>
              </a:rPr>
              <a:t>Πληθυσμός</a:t>
            </a:r>
          </a:p>
        </p:txBody>
      </p:sp>
      <p:sp>
        <p:nvSpPr>
          <p:cNvPr id="101381" name="Text Box 5"/>
          <p:cNvSpPr txBox="1">
            <a:spLocks noChangeArrowheads="1"/>
          </p:cNvSpPr>
          <p:nvPr/>
        </p:nvSpPr>
        <p:spPr bwMode="auto">
          <a:xfrm>
            <a:off x="0" y="5133975"/>
            <a:ext cx="7508530" cy="1569660"/>
          </a:xfrm>
          <a:prstGeom prst="rect">
            <a:avLst/>
          </a:prstGeom>
          <a:noFill/>
          <a:ln w="9525">
            <a:noFill/>
            <a:miter lim="800000"/>
            <a:headEnd/>
            <a:tailEnd/>
          </a:ln>
          <a:effectLst/>
        </p:spPr>
        <p:txBody>
          <a:bodyPr wrap="none">
            <a:spAutoFit/>
          </a:bodyPr>
          <a:lstStyle/>
          <a:p>
            <a:pPr algn="ctr"/>
            <a:r>
              <a:rPr lang="el-GR" sz="2400" dirty="0">
                <a:solidFill>
                  <a:srgbClr val="66FF66"/>
                </a:solidFill>
                <a:effectLst>
                  <a:outerShdw blurRad="38100" dist="38100" dir="2700000" algn="tl">
                    <a:srgbClr val="000000"/>
                  </a:outerShdw>
                </a:effectLst>
              </a:rPr>
              <a:t>Με δεδομένο το φύλο και τη φυλή </a:t>
            </a:r>
          </a:p>
          <a:p>
            <a:pPr algn="ctr"/>
            <a:r>
              <a:rPr lang="el-GR" sz="2400" dirty="0">
                <a:solidFill>
                  <a:srgbClr val="66FF66"/>
                </a:solidFill>
                <a:effectLst>
                  <a:outerShdw blurRad="38100" dist="38100" dir="2700000" algn="tl">
                    <a:srgbClr val="000000"/>
                  </a:outerShdw>
                </a:effectLst>
              </a:rPr>
              <a:t>σημειώνονται οι διαστάσεις οι οποίες εμφανίζουν</a:t>
            </a:r>
          </a:p>
          <a:p>
            <a:pPr algn="ctr"/>
            <a:r>
              <a:rPr lang="el-GR" sz="2400" dirty="0">
                <a:solidFill>
                  <a:srgbClr val="66FF66"/>
                </a:solidFill>
                <a:effectLst>
                  <a:outerShdw blurRad="38100" dist="38100" dir="2700000" algn="tl">
                    <a:srgbClr val="000000"/>
                  </a:outerShdw>
                </a:effectLst>
              </a:rPr>
              <a:t>φυσιολογική καμπύλη κατανομής των χαρακτηριστικών</a:t>
            </a:r>
          </a:p>
          <a:p>
            <a:pPr algn="ctr"/>
            <a:r>
              <a:rPr lang="el-GR" sz="2400" dirty="0">
                <a:solidFill>
                  <a:srgbClr val="66FF66"/>
                </a:solidFill>
                <a:effectLst>
                  <a:outerShdw blurRad="38100" dist="38100" dir="2700000" algn="tl">
                    <a:srgbClr val="000000"/>
                  </a:outerShdw>
                </a:effectLst>
              </a:rPr>
              <a:t>στο δείγμα </a:t>
            </a:r>
          </a:p>
        </p:txBody>
      </p:sp>
      <p:sp>
        <p:nvSpPr>
          <p:cNvPr id="101382" name="Line 6"/>
          <p:cNvSpPr>
            <a:spLocks noChangeShapeType="1"/>
          </p:cNvSpPr>
          <p:nvPr/>
        </p:nvSpPr>
        <p:spPr bwMode="auto">
          <a:xfrm flipH="1">
            <a:off x="2123728" y="1447800"/>
            <a:ext cx="2295872" cy="1224816"/>
          </a:xfrm>
          <a:prstGeom prst="line">
            <a:avLst/>
          </a:prstGeom>
          <a:noFill/>
          <a:ln w="38100">
            <a:solidFill>
              <a:schemeClr val="folHlink"/>
            </a:solidFill>
            <a:round/>
            <a:headEnd/>
            <a:tailEnd type="triangle" w="med" len="med"/>
          </a:ln>
          <a:effectLst/>
        </p:spPr>
        <p:txBody>
          <a:bodyPr wrap="none"/>
          <a:lstStyle/>
          <a:p>
            <a:endParaRPr lang="el-GR"/>
          </a:p>
        </p:txBody>
      </p:sp>
      <p:sp>
        <p:nvSpPr>
          <p:cNvPr id="101383" name="Line 7"/>
          <p:cNvSpPr>
            <a:spLocks noChangeShapeType="1"/>
          </p:cNvSpPr>
          <p:nvPr/>
        </p:nvSpPr>
        <p:spPr bwMode="auto">
          <a:xfrm>
            <a:off x="5004048" y="1409700"/>
            <a:ext cx="939552" cy="1485900"/>
          </a:xfrm>
          <a:prstGeom prst="line">
            <a:avLst/>
          </a:prstGeom>
          <a:noFill/>
          <a:ln w="38100">
            <a:solidFill>
              <a:srgbClr val="66FF66"/>
            </a:solidFill>
            <a:round/>
            <a:headEnd/>
            <a:tailEnd type="triangle" w="med" len="med"/>
          </a:ln>
          <a:effectLst/>
        </p:spPr>
        <p:txBody>
          <a:bodyPr wrap="none"/>
          <a:lstStyle/>
          <a:p>
            <a:endParaRPr lang="el-GR"/>
          </a:p>
        </p:txBody>
      </p:sp>
      <p:sp>
        <p:nvSpPr>
          <p:cNvPr id="101384" name="Line 8"/>
          <p:cNvSpPr>
            <a:spLocks noChangeShapeType="1"/>
          </p:cNvSpPr>
          <p:nvPr/>
        </p:nvSpPr>
        <p:spPr bwMode="auto">
          <a:xfrm flipH="1">
            <a:off x="3419872" y="3733800"/>
            <a:ext cx="2447528" cy="1417340"/>
          </a:xfrm>
          <a:prstGeom prst="line">
            <a:avLst/>
          </a:prstGeom>
          <a:noFill/>
          <a:ln w="38100">
            <a:solidFill>
              <a:srgbClr val="66FF66"/>
            </a:solidFill>
            <a:round/>
            <a:headEnd/>
            <a:tailEnd type="triangle" w="med" len="med"/>
          </a:ln>
          <a:effectLst/>
        </p:spPr>
        <p:txBody>
          <a:bodyPr wrap="none"/>
          <a:lstStyle/>
          <a:p>
            <a:endParaRPr lang="el-GR"/>
          </a:p>
        </p:txBody>
      </p:sp>
      <p:sp>
        <p:nvSpPr>
          <p:cNvPr id="101385" name="Text Box 9"/>
          <p:cNvSpPr txBox="1">
            <a:spLocks noChangeArrowheads="1"/>
          </p:cNvSpPr>
          <p:nvPr/>
        </p:nvSpPr>
        <p:spPr bwMode="auto">
          <a:xfrm>
            <a:off x="5562600" y="3962400"/>
            <a:ext cx="3154363" cy="942975"/>
          </a:xfrm>
          <a:prstGeom prst="rect">
            <a:avLst/>
          </a:prstGeom>
          <a:noFill/>
          <a:ln w="9525">
            <a:noFill/>
            <a:miter lim="800000"/>
            <a:headEnd/>
            <a:tailEnd/>
          </a:ln>
          <a:effectLst/>
        </p:spPr>
        <p:txBody>
          <a:bodyPr wrap="none">
            <a:spAutoFit/>
          </a:bodyPr>
          <a:lstStyle/>
          <a:p>
            <a:pPr algn="ctr"/>
            <a:r>
              <a:rPr lang="en-US" sz="1400">
                <a:effectLst>
                  <a:outerShdw blurRad="38100" dist="38100" dir="2700000" algn="tl">
                    <a:srgbClr val="000000"/>
                  </a:outerShdw>
                </a:effectLst>
              </a:rPr>
              <a:t>Konz 1987</a:t>
            </a:r>
          </a:p>
          <a:p>
            <a:pPr algn="ctr"/>
            <a:r>
              <a:rPr lang="el-GR" sz="1400">
                <a:effectLst>
                  <a:outerShdw blurRad="38100" dist="38100" dir="2700000" algn="tl">
                    <a:srgbClr val="000000"/>
                  </a:outerShdw>
                </a:effectLst>
              </a:rPr>
              <a:t>Σχεδιάστε ώστε η μικροκαμωμένη</a:t>
            </a:r>
          </a:p>
          <a:p>
            <a:pPr algn="ctr"/>
            <a:r>
              <a:rPr lang="el-GR" sz="1400">
                <a:effectLst>
                  <a:outerShdw blurRad="38100" dist="38100" dir="2700000" algn="tl">
                    <a:srgbClr val="000000"/>
                  </a:outerShdw>
                </a:effectLst>
              </a:rPr>
              <a:t>γυναίκα να φτάνει </a:t>
            </a:r>
          </a:p>
          <a:p>
            <a:pPr algn="ctr"/>
            <a:r>
              <a:rPr lang="el-GR" sz="1400">
                <a:effectLst>
                  <a:outerShdw blurRad="38100" dist="38100" dir="2700000" algn="tl">
                    <a:srgbClr val="000000"/>
                  </a:outerShdw>
                </a:effectLst>
              </a:rPr>
              <a:t>και ο μεγάλος άνδρας να βολεύεται</a:t>
            </a:r>
          </a:p>
        </p:txBody>
      </p:sp>
      <p:sp>
        <p:nvSpPr>
          <p:cNvPr id="101386" name="Oval 10"/>
          <p:cNvSpPr>
            <a:spLocks noChangeArrowheads="1"/>
          </p:cNvSpPr>
          <p:nvPr/>
        </p:nvSpPr>
        <p:spPr bwMode="auto">
          <a:xfrm>
            <a:off x="5486400" y="3581400"/>
            <a:ext cx="3352800" cy="1828800"/>
          </a:xfrm>
          <a:prstGeom prst="ellipse">
            <a:avLst/>
          </a:prstGeom>
          <a:noFill/>
          <a:ln w="9525">
            <a:solidFill>
              <a:schemeClr val="tx1"/>
            </a:solidFill>
            <a:round/>
            <a:headEnd/>
            <a:tailEnd/>
          </a:ln>
          <a:effectLst/>
        </p:spPr>
        <p:txBody>
          <a:bodyPr wrap="none" anchor="ctr"/>
          <a:lstStyle/>
          <a:p>
            <a:endParaRPr lang="el-GR"/>
          </a:p>
        </p:txBody>
      </p:sp>
    </p:spTree>
    <p:extLst>
      <p:ext uri="{BB962C8B-B14F-4D97-AF65-F5344CB8AC3E}">
        <p14:creationId xmlns:p14="http://schemas.microsoft.com/office/powerpoint/2010/main" val="124949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00100" y="928670"/>
            <a:ext cx="7772400" cy="457200"/>
          </a:xfrm>
        </p:spPr>
        <p:txBody>
          <a:bodyPr/>
          <a:lstStyle/>
          <a:p>
            <a:r>
              <a:rPr lang="el-GR" sz="2400" b="1" dirty="0">
                <a:effectLst>
                  <a:outerShdw blurRad="38100" dist="38100" dir="2700000" algn="tl">
                    <a:srgbClr val="000000"/>
                  </a:outerShdw>
                </a:effectLst>
                <a:latin typeface="Arial" charset="0"/>
              </a:rPr>
              <a:t>ΑΝΘΡΩΠΟΜΕΤΡΙΚΟΙ ΠΙΝΑΚΕΣ</a:t>
            </a:r>
          </a:p>
        </p:txBody>
      </p:sp>
      <p:sp>
        <p:nvSpPr>
          <p:cNvPr id="103498" name="Rectangle 74"/>
          <p:cNvSpPr>
            <a:spLocks noChangeArrowheads="1"/>
          </p:cNvSpPr>
          <p:nvPr/>
        </p:nvSpPr>
        <p:spPr bwMode="auto">
          <a:xfrm>
            <a:off x="0" y="2697163"/>
            <a:ext cx="9144000" cy="639762"/>
          </a:xfrm>
          <a:prstGeom prst="rect">
            <a:avLst/>
          </a:prstGeom>
          <a:noFill/>
          <a:ln w="9525">
            <a:noFill/>
            <a:miter lim="800000"/>
            <a:headEnd/>
            <a:tailEnd/>
          </a:ln>
          <a:effectLst/>
        </p:spPr>
        <p:txBody>
          <a:bodyPr>
            <a:spAutoFit/>
          </a:bodyP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grpSp>
        <p:nvGrpSpPr>
          <p:cNvPr id="2" name="Group 513"/>
          <p:cNvGrpSpPr>
            <a:grpSpLocks/>
          </p:cNvGrpSpPr>
          <p:nvPr/>
        </p:nvGrpSpPr>
        <p:grpSpPr bwMode="auto">
          <a:xfrm>
            <a:off x="857224" y="1928802"/>
            <a:ext cx="4876800" cy="4191000"/>
            <a:chOff x="-3" y="-3"/>
            <a:chExt cx="3184" cy="4974"/>
          </a:xfrm>
        </p:grpSpPr>
        <p:grpSp>
          <p:nvGrpSpPr>
            <p:cNvPr id="3" name="Group 511"/>
            <p:cNvGrpSpPr>
              <a:grpSpLocks/>
            </p:cNvGrpSpPr>
            <p:nvPr/>
          </p:nvGrpSpPr>
          <p:grpSpPr bwMode="auto">
            <a:xfrm>
              <a:off x="0" y="0"/>
              <a:ext cx="3178" cy="4968"/>
              <a:chOff x="0" y="0"/>
              <a:chExt cx="3178" cy="4968"/>
            </a:xfrm>
          </p:grpSpPr>
          <p:grpSp>
            <p:nvGrpSpPr>
              <p:cNvPr id="4" name="Group 372"/>
              <p:cNvGrpSpPr>
                <a:grpSpLocks/>
              </p:cNvGrpSpPr>
              <p:nvPr/>
            </p:nvGrpSpPr>
            <p:grpSpPr bwMode="auto">
              <a:xfrm>
                <a:off x="0" y="0"/>
                <a:ext cx="1246" cy="403"/>
                <a:chOff x="0" y="0"/>
                <a:chExt cx="1246" cy="403"/>
              </a:xfrm>
            </p:grpSpPr>
            <p:sp>
              <p:nvSpPr>
                <p:cNvPr id="103725" name="Rectangle 301"/>
                <p:cNvSpPr>
                  <a:spLocks noChangeArrowheads="1"/>
                </p:cNvSpPr>
                <p:nvPr/>
              </p:nvSpPr>
              <p:spPr bwMode="auto">
                <a:xfrm>
                  <a:off x="6" y="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795" name="Rectangle 371"/>
                <p:cNvSpPr>
                  <a:spLocks noChangeArrowheads="1"/>
                </p:cNvSpPr>
                <p:nvPr/>
              </p:nvSpPr>
              <p:spPr bwMode="auto">
                <a:xfrm>
                  <a:off x="0" y="0"/>
                  <a:ext cx="1246" cy="403"/>
                </a:xfrm>
                <a:prstGeom prst="rect">
                  <a:avLst/>
                </a:prstGeom>
                <a:noFill/>
                <a:ln w="7">
                  <a:noFill/>
                  <a:miter lim="800000"/>
                  <a:headEnd/>
                  <a:tailEnd/>
                </a:ln>
                <a:effectLst/>
              </p:spPr>
              <p:txBody>
                <a:bodyPr wrap="none"/>
                <a:lstStyle/>
                <a:p>
                  <a:endParaRPr lang="el-GR"/>
                </a:p>
              </p:txBody>
            </p:sp>
          </p:grpSp>
          <p:grpSp>
            <p:nvGrpSpPr>
              <p:cNvPr id="5" name="Group 374"/>
              <p:cNvGrpSpPr>
                <a:grpSpLocks/>
              </p:cNvGrpSpPr>
              <p:nvPr/>
            </p:nvGrpSpPr>
            <p:grpSpPr bwMode="auto">
              <a:xfrm>
                <a:off x="1246" y="0"/>
                <a:ext cx="966" cy="403"/>
                <a:chOff x="1246" y="0"/>
                <a:chExt cx="966" cy="403"/>
              </a:xfrm>
            </p:grpSpPr>
            <p:sp>
              <p:nvSpPr>
                <p:cNvPr id="103726" name="Rectangle 302"/>
                <p:cNvSpPr>
                  <a:spLocks noChangeArrowheads="1"/>
                </p:cNvSpPr>
                <p:nvPr/>
              </p:nvSpPr>
              <p:spPr bwMode="auto">
                <a:xfrm>
                  <a:off x="1252" y="6"/>
                  <a:ext cx="954"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797" name="Rectangle 373"/>
                <p:cNvSpPr>
                  <a:spLocks noChangeArrowheads="1"/>
                </p:cNvSpPr>
                <p:nvPr/>
              </p:nvSpPr>
              <p:spPr bwMode="auto">
                <a:xfrm>
                  <a:off x="1246" y="0"/>
                  <a:ext cx="966" cy="403"/>
                </a:xfrm>
                <a:prstGeom prst="rect">
                  <a:avLst/>
                </a:prstGeom>
                <a:noFill/>
                <a:ln w="7">
                  <a:noFill/>
                  <a:miter lim="800000"/>
                  <a:headEnd/>
                  <a:tailEnd/>
                </a:ln>
                <a:effectLst/>
              </p:spPr>
              <p:txBody>
                <a:bodyPr wrap="none"/>
                <a:lstStyle/>
                <a:p>
                  <a:endParaRPr lang="el-GR"/>
                </a:p>
              </p:txBody>
            </p:sp>
          </p:grpSp>
          <p:grpSp>
            <p:nvGrpSpPr>
              <p:cNvPr id="6" name="Group 376"/>
              <p:cNvGrpSpPr>
                <a:grpSpLocks/>
              </p:cNvGrpSpPr>
              <p:nvPr/>
            </p:nvGrpSpPr>
            <p:grpSpPr bwMode="auto">
              <a:xfrm>
                <a:off x="2212" y="0"/>
                <a:ext cx="966" cy="403"/>
                <a:chOff x="2212" y="0"/>
                <a:chExt cx="966" cy="403"/>
              </a:xfrm>
            </p:grpSpPr>
            <p:sp>
              <p:nvSpPr>
                <p:cNvPr id="103727" name="Rectangle 303"/>
                <p:cNvSpPr>
                  <a:spLocks noChangeArrowheads="1"/>
                </p:cNvSpPr>
                <p:nvPr/>
              </p:nvSpPr>
              <p:spPr bwMode="auto">
                <a:xfrm>
                  <a:off x="2218" y="6"/>
                  <a:ext cx="954"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Females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799" name="Rectangle 375"/>
                <p:cNvSpPr>
                  <a:spLocks noChangeArrowheads="1"/>
                </p:cNvSpPr>
                <p:nvPr/>
              </p:nvSpPr>
              <p:spPr bwMode="auto">
                <a:xfrm>
                  <a:off x="2212" y="0"/>
                  <a:ext cx="966" cy="403"/>
                </a:xfrm>
                <a:prstGeom prst="rect">
                  <a:avLst/>
                </a:prstGeom>
                <a:noFill/>
                <a:ln w="7">
                  <a:noFill/>
                  <a:miter lim="800000"/>
                  <a:headEnd/>
                  <a:tailEnd/>
                </a:ln>
                <a:effectLst/>
              </p:spPr>
              <p:txBody>
                <a:bodyPr wrap="none"/>
                <a:lstStyle/>
                <a:p>
                  <a:endParaRPr lang="el-GR"/>
                </a:p>
              </p:txBody>
            </p:sp>
          </p:grpSp>
          <p:grpSp>
            <p:nvGrpSpPr>
              <p:cNvPr id="7" name="Group 378"/>
              <p:cNvGrpSpPr>
                <a:grpSpLocks/>
              </p:cNvGrpSpPr>
              <p:nvPr/>
            </p:nvGrpSpPr>
            <p:grpSpPr bwMode="auto">
              <a:xfrm>
                <a:off x="0" y="415"/>
                <a:ext cx="1246" cy="403"/>
                <a:chOff x="0" y="415"/>
                <a:chExt cx="1246" cy="403"/>
              </a:xfrm>
            </p:grpSpPr>
            <p:sp>
              <p:nvSpPr>
                <p:cNvPr id="103728" name="Rectangle 304"/>
                <p:cNvSpPr>
                  <a:spLocks noChangeArrowheads="1"/>
                </p:cNvSpPr>
                <p:nvPr/>
              </p:nvSpPr>
              <p:spPr bwMode="auto">
                <a:xfrm>
                  <a:off x="6" y="421"/>
                  <a:ext cx="1234"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Measurement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01" name="Rectangle 377"/>
                <p:cNvSpPr>
                  <a:spLocks noChangeArrowheads="1"/>
                </p:cNvSpPr>
                <p:nvPr/>
              </p:nvSpPr>
              <p:spPr bwMode="auto">
                <a:xfrm>
                  <a:off x="0" y="415"/>
                  <a:ext cx="1246" cy="403"/>
                </a:xfrm>
                <a:prstGeom prst="rect">
                  <a:avLst/>
                </a:prstGeom>
                <a:noFill/>
                <a:ln w="7">
                  <a:noFill/>
                  <a:miter lim="800000"/>
                  <a:headEnd/>
                  <a:tailEnd/>
                </a:ln>
                <a:effectLst/>
              </p:spPr>
              <p:txBody>
                <a:bodyPr wrap="none"/>
                <a:lstStyle/>
                <a:p>
                  <a:endParaRPr lang="el-GR"/>
                </a:p>
              </p:txBody>
            </p:sp>
          </p:grpSp>
          <p:grpSp>
            <p:nvGrpSpPr>
              <p:cNvPr id="8" name="Group 380"/>
              <p:cNvGrpSpPr>
                <a:grpSpLocks/>
              </p:cNvGrpSpPr>
              <p:nvPr/>
            </p:nvGrpSpPr>
            <p:grpSpPr bwMode="auto">
              <a:xfrm>
                <a:off x="1246" y="415"/>
                <a:ext cx="320" cy="403"/>
                <a:chOff x="1246" y="415"/>
                <a:chExt cx="320" cy="403"/>
              </a:xfrm>
            </p:grpSpPr>
            <p:sp>
              <p:nvSpPr>
                <p:cNvPr id="103729" name="Rectangle 305"/>
                <p:cNvSpPr>
                  <a:spLocks noChangeArrowheads="1"/>
                </p:cNvSpPr>
                <p:nvPr/>
              </p:nvSpPr>
              <p:spPr bwMode="auto">
                <a:xfrm>
                  <a:off x="1252" y="42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03" name="Rectangle 379"/>
                <p:cNvSpPr>
                  <a:spLocks noChangeArrowheads="1"/>
                </p:cNvSpPr>
                <p:nvPr/>
              </p:nvSpPr>
              <p:spPr bwMode="auto">
                <a:xfrm>
                  <a:off x="1246" y="415"/>
                  <a:ext cx="320" cy="403"/>
                </a:xfrm>
                <a:prstGeom prst="rect">
                  <a:avLst/>
                </a:prstGeom>
                <a:noFill/>
                <a:ln w="7">
                  <a:noFill/>
                  <a:miter lim="800000"/>
                  <a:headEnd/>
                  <a:tailEnd/>
                </a:ln>
                <a:effectLst/>
              </p:spPr>
              <p:txBody>
                <a:bodyPr wrap="none"/>
                <a:lstStyle/>
                <a:p>
                  <a:endParaRPr lang="el-GR"/>
                </a:p>
              </p:txBody>
            </p:sp>
          </p:grpSp>
          <p:grpSp>
            <p:nvGrpSpPr>
              <p:cNvPr id="9" name="Group 382"/>
              <p:cNvGrpSpPr>
                <a:grpSpLocks/>
              </p:cNvGrpSpPr>
              <p:nvPr/>
            </p:nvGrpSpPr>
            <p:grpSpPr bwMode="auto">
              <a:xfrm>
                <a:off x="1566" y="415"/>
                <a:ext cx="323" cy="403"/>
                <a:chOff x="1566" y="415"/>
                <a:chExt cx="323" cy="403"/>
              </a:xfrm>
            </p:grpSpPr>
            <p:sp>
              <p:nvSpPr>
                <p:cNvPr id="103730" name="Rectangle 306"/>
                <p:cNvSpPr>
                  <a:spLocks noChangeArrowheads="1"/>
                </p:cNvSpPr>
                <p:nvPr/>
              </p:nvSpPr>
              <p:spPr bwMode="auto">
                <a:xfrm>
                  <a:off x="1572" y="42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05" name="Rectangle 381"/>
                <p:cNvSpPr>
                  <a:spLocks noChangeArrowheads="1"/>
                </p:cNvSpPr>
                <p:nvPr/>
              </p:nvSpPr>
              <p:spPr bwMode="auto">
                <a:xfrm>
                  <a:off x="1566" y="415"/>
                  <a:ext cx="323" cy="403"/>
                </a:xfrm>
                <a:prstGeom prst="rect">
                  <a:avLst/>
                </a:prstGeom>
                <a:noFill/>
                <a:ln w="7">
                  <a:noFill/>
                  <a:miter lim="800000"/>
                  <a:headEnd/>
                  <a:tailEnd/>
                </a:ln>
                <a:effectLst/>
              </p:spPr>
              <p:txBody>
                <a:bodyPr wrap="none"/>
                <a:lstStyle/>
                <a:p>
                  <a:endParaRPr lang="el-GR"/>
                </a:p>
              </p:txBody>
            </p:sp>
          </p:grpSp>
          <p:grpSp>
            <p:nvGrpSpPr>
              <p:cNvPr id="10" name="Group 384"/>
              <p:cNvGrpSpPr>
                <a:grpSpLocks/>
              </p:cNvGrpSpPr>
              <p:nvPr/>
            </p:nvGrpSpPr>
            <p:grpSpPr bwMode="auto">
              <a:xfrm>
                <a:off x="1889" y="415"/>
                <a:ext cx="323" cy="403"/>
                <a:chOff x="1889" y="415"/>
                <a:chExt cx="323" cy="403"/>
              </a:xfrm>
            </p:grpSpPr>
            <p:sp>
              <p:nvSpPr>
                <p:cNvPr id="103731" name="Rectangle 307"/>
                <p:cNvSpPr>
                  <a:spLocks noChangeArrowheads="1"/>
                </p:cNvSpPr>
                <p:nvPr/>
              </p:nvSpPr>
              <p:spPr bwMode="auto">
                <a:xfrm>
                  <a:off x="1895" y="42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07" name="Rectangle 383"/>
                <p:cNvSpPr>
                  <a:spLocks noChangeArrowheads="1"/>
                </p:cNvSpPr>
                <p:nvPr/>
              </p:nvSpPr>
              <p:spPr bwMode="auto">
                <a:xfrm>
                  <a:off x="1889" y="415"/>
                  <a:ext cx="323" cy="403"/>
                </a:xfrm>
                <a:prstGeom prst="rect">
                  <a:avLst/>
                </a:prstGeom>
                <a:noFill/>
                <a:ln w="7">
                  <a:noFill/>
                  <a:miter lim="800000"/>
                  <a:headEnd/>
                  <a:tailEnd/>
                </a:ln>
                <a:effectLst/>
              </p:spPr>
              <p:txBody>
                <a:bodyPr wrap="none"/>
                <a:lstStyle/>
                <a:p>
                  <a:endParaRPr lang="el-GR"/>
                </a:p>
              </p:txBody>
            </p:sp>
          </p:grpSp>
          <p:grpSp>
            <p:nvGrpSpPr>
              <p:cNvPr id="11" name="Group 386"/>
              <p:cNvGrpSpPr>
                <a:grpSpLocks/>
              </p:cNvGrpSpPr>
              <p:nvPr/>
            </p:nvGrpSpPr>
            <p:grpSpPr bwMode="auto">
              <a:xfrm>
                <a:off x="2212" y="415"/>
                <a:ext cx="320" cy="403"/>
                <a:chOff x="2212" y="415"/>
                <a:chExt cx="320" cy="403"/>
              </a:xfrm>
            </p:grpSpPr>
            <p:sp>
              <p:nvSpPr>
                <p:cNvPr id="103732" name="Rectangle 308"/>
                <p:cNvSpPr>
                  <a:spLocks noChangeArrowheads="1"/>
                </p:cNvSpPr>
                <p:nvPr/>
              </p:nvSpPr>
              <p:spPr bwMode="auto">
                <a:xfrm>
                  <a:off x="2218" y="42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09" name="Rectangle 385"/>
                <p:cNvSpPr>
                  <a:spLocks noChangeArrowheads="1"/>
                </p:cNvSpPr>
                <p:nvPr/>
              </p:nvSpPr>
              <p:spPr bwMode="auto">
                <a:xfrm>
                  <a:off x="2212" y="415"/>
                  <a:ext cx="320" cy="403"/>
                </a:xfrm>
                <a:prstGeom prst="rect">
                  <a:avLst/>
                </a:prstGeom>
                <a:noFill/>
                <a:ln w="7">
                  <a:noFill/>
                  <a:miter lim="800000"/>
                  <a:headEnd/>
                  <a:tailEnd/>
                </a:ln>
                <a:effectLst/>
              </p:spPr>
              <p:txBody>
                <a:bodyPr wrap="none"/>
                <a:lstStyle/>
                <a:p>
                  <a:endParaRPr lang="el-GR"/>
                </a:p>
              </p:txBody>
            </p:sp>
          </p:grpSp>
          <p:grpSp>
            <p:nvGrpSpPr>
              <p:cNvPr id="12" name="Group 388"/>
              <p:cNvGrpSpPr>
                <a:grpSpLocks/>
              </p:cNvGrpSpPr>
              <p:nvPr/>
            </p:nvGrpSpPr>
            <p:grpSpPr bwMode="auto">
              <a:xfrm>
                <a:off x="2532" y="415"/>
                <a:ext cx="323" cy="403"/>
                <a:chOff x="2532" y="415"/>
                <a:chExt cx="323" cy="403"/>
              </a:xfrm>
            </p:grpSpPr>
            <p:sp>
              <p:nvSpPr>
                <p:cNvPr id="103733" name="Rectangle 309"/>
                <p:cNvSpPr>
                  <a:spLocks noChangeArrowheads="1"/>
                </p:cNvSpPr>
                <p:nvPr/>
              </p:nvSpPr>
              <p:spPr bwMode="auto">
                <a:xfrm>
                  <a:off x="2538" y="42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11" name="Rectangle 387"/>
                <p:cNvSpPr>
                  <a:spLocks noChangeArrowheads="1"/>
                </p:cNvSpPr>
                <p:nvPr/>
              </p:nvSpPr>
              <p:spPr bwMode="auto">
                <a:xfrm>
                  <a:off x="2532" y="415"/>
                  <a:ext cx="323" cy="403"/>
                </a:xfrm>
                <a:prstGeom prst="rect">
                  <a:avLst/>
                </a:prstGeom>
                <a:noFill/>
                <a:ln w="7">
                  <a:noFill/>
                  <a:miter lim="800000"/>
                  <a:headEnd/>
                  <a:tailEnd/>
                </a:ln>
                <a:effectLst/>
              </p:spPr>
              <p:txBody>
                <a:bodyPr wrap="none"/>
                <a:lstStyle/>
                <a:p>
                  <a:endParaRPr lang="el-GR"/>
                </a:p>
              </p:txBody>
            </p:sp>
          </p:grpSp>
          <p:grpSp>
            <p:nvGrpSpPr>
              <p:cNvPr id="13" name="Group 390"/>
              <p:cNvGrpSpPr>
                <a:grpSpLocks/>
              </p:cNvGrpSpPr>
              <p:nvPr/>
            </p:nvGrpSpPr>
            <p:grpSpPr bwMode="auto">
              <a:xfrm>
                <a:off x="2855" y="415"/>
                <a:ext cx="323" cy="403"/>
                <a:chOff x="2855" y="415"/>
                <a:chExt cx="323" cy="403"/>
              </a:xfrm>
            </p:grpSpPr>
            <p:sp>
              <p:nvSpPr>
                <p:cNvPr id="103734" name="Rectangle 310"/>
                <p:cNvSpPr>
                  <a:spLocks noChangeArrowheads="1"/>
                </p:cNvSpPr>
                <p:nvPr/>
              </p:nvSpPr>
              <p:spPr bwMode="auto">
                <a:xfrm>
                  <a:off x="2861" y="42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13" name="Rectangle 389"/>
                <p:cNvSpPr>
                  <a:spLocks noChangeArrowheads="1"/>
                </p:cNvSpPr>
                <p:nvPr/>
              </p:nvSpPr>
              <p:spPr bwMode="auto">
                <a:xfrm>
                  <a:off x="2855" y="415"/>
                  <a:ext cx="323" cy="403"/>
                </a:xfrm>
                <a:prstGeom prst="rect">
                  <a:avLst/>
                </a:prstGeom>
                <a:noFill/>
                <a:ln w="7">
                  <a:noFill/>
                  <a:miter lim="800000"/>
                  <a:headEnd/>
                  <a:tailEnd/>
                </a:ln>
                <a:effectLst/>
              </p:spPr>
              <p:txBody>
                <a:bodyPr wrap="none"/>
                <a:lstStyle/>
                <a:p>
                  <a:endParaRPr lang="el-GR"/>
                </a:p>
              </p:txBody>
            </p:sp>
          </p:grpSp>
          <p:grpSp>
            <p:nvGrpSpPr>
              <p:cNvPr id="14" name="Group 392"/>
              <p:cNvGrpSpPr>
                <a:grpSpLocks/>
              </p:cNvGrpSpPr>
              <p:nvPr/>
            </p:nvGrpSpPr>
            <p:grpSpPr bwMode="auto">
              <a:xfrm>
                <a:off x="0" y="830"/>
                <a:ext cx="1246" cy="403"/>
                <a:chOff x="0" y="830"/>
                <a:chExt cx="1246" cy="403"/>
              </a:xfrm>
            </p:grpSpPr>
            <p:sp>
              <p:nvSpPr>
                <p:cNvPr id="103735" name="Rectangle 311"/>
                <p:cNvSpPr>
                  <a:spLocks noChangeArrowheads="1"/>
                </p:cNvSpPr>
                <p:nvPr/>
              </p:nvSpPr>
              <p:spPr bwMode="auto">
                <a:xfrm>
                  <a:off x="6" y="83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Side View Standing</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15" name="Rectangle 391"/>
                <p:cNvSpPr>
                  <a:spLocks noChangeArrowheads="1"/>
                </p:cNvSpPr>
                <p:nvPr/>
              </p:nvSpPr>
              <p:spPr bwMode="auto">
                <a:xfrm>
                  <a:off x="0" y="830"/>
                  <a:ext cx="1246" cy="403"/>
                </a:xfrm>
                <a:prstGeom prst="rect">
                  <a:avLst/>
                </a:prstGeom>
                <a:noFill/>
                <a:ln w="7">
                  <a:noFill/>
                  <a:miter lim="800000"/>
                  <a:headEnd/>
                  <a:tailEnd/>
                </a:ln>
                <a:effectLst/>
              </p:spPr>
              <p:txBody>
                <a:bodyPr wrap="none"/>
                <a:lstStyle/>
                <a:p>
                  <a:endParaRPr lang="el-GR"/>
                </a:p>
              </p:txBody>
            </p:sp>
          </p:grpSp>
          <p:grpSp>
            <p:nvGrpSpPr>
              <p:cNvPr id="15" name="Group 394"/>
              <p:cNvGrpSpPr>
                <a:grpSpLocks/>
              </p:cNvGrpSpPr>
              <p:nvPr/>
            </p:nvGrpSpPr>
            <p:grpSpPr bwMode="auto">
              <a:xfrm>
                <a:off x="1246" y="830"/>
                <a:ext cx="1932" cy="403"/>
                <a:chOff x="1246" y="830"/>
                <a:chExt cx="1932" cy="403"/>
              </a:xfrm>
            </p:grpSpPr>
            <p:sp>
              <p:nvSpPr>
                <p:cNvPr id="103736" name="Rectangle 312"/>
                <p:cNvSpPr>
                  <a:spLocks noChangeArrowheads="1"/>
                </p:cNvSpPr>
                <p:nvPr/>
              </p:nvSpPr>
              <p:spPr bwMode="auto">
                <a:xfrm>
                  <a:off x="1252" y="836"/>
                  <a:ext cx="1920"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17" name="Rectangle 393"/>
                <p:cNvSpPr>
                  <a:spLocks noChangeArrowheads="1"/>
                </p:cNvSpPr>
                <p:nvPr/>
              </p:nvSpPr>
              <p:spPr bwMode="auto">
                <a:xfrm>
                  <a:off x="1246" y="830"/>
                  <a:ext cx="1932" cy="403"/>
                </a:xfrm>
                <a:prstGeom prst="rect">
                  <a:avLst/>
                </a:prstGeom>
                <a:noFill/>
                <a:ln w="7">
                  <a:noFill/>
                  <a:miter lim="800000"/>
                  <a:headEnd/>
                  <a:tailEnd/>
                </a:ln>
                <a:effectLst/>
              </p:spPr>
              <p:txBody>
                <a:bodyPr wrap="none"/>
                <a:lstStyle/>
                <a:p>
                  <a:endParaRPr lang="el-GR"/>
                </a:p>
              </p:txBody>
            </p:sp>
          </p:grpSp>
          <p:grpSp>
            <p:nvGrpSpPr>
              <p:cNvPr id="16" name="Group 396"/>
              <p:cNvGrpSpPr>
                <a:grpSpLocks/>
              </p:cNvGrpSpPr>
              <p:nvPr/>
            </p:nvGrpSpPr>
            <p:grpSpPr bwMode="auto">
              <a:xfrm>
                <a:off x="0" y="1245"/>
                <a:ext cx="1246" cy="403"/>
                <a:chOff x="0" y="1245"/>
                <a:chExt cx="1246" cy="403"/>
              </a:xfrm>
            </p:grpSpPr>
            <p:sp>
              <p:nvSpPr>
                <p:cNvPr id="103737" name="Rectangle 313"/>
                <p:cNvSpPr>
                  <a:spLocks noChangeArrowheads="1"/>
                </p:cNvSpPr>
                <p:nvPr/>
              </p:nvSpPr>
              <p:spPr bwMode="auto">
                <a:xfrm>
                  <a:off x="6" y="1251"/>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 Forward functional reach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19" name="Rectangle 395"/>
                <p:cNvSpPr>
                  <a:spLocks noChangeArrowheads="1"/>
                </p:cNvSpPr>
                <p:nvPr/>
              </p:nvSpPr>
              <p:spPr bwMode="auto">
                <a:xfrm>
                  <a:off x="0" y="1245"/>
                  <a:ext cx="1246" cy="403"/>
                </a:xfrm>
                <a:prstGeom prst="rect">
                  <a:avLst/>
                </a:prstGeom>
                <a:noFill/>
                <a:ln w="7">
                  <a:noFill/>
                  <a:miter lim="800000"/>
                  <a:headEnd/>
                  <a:tailEnd/>
                </a:ln>
                <a:effectLst/>
              </p:spPr>
              <p:txBody>
                <a:bodyPr wrap="none"/>
                <a:lstStyle/>
                <a:p>
                  <a:endParaRPr lang="el-GR"/>
                </a:p>
              </p:txBody>
            </p:sp>
          </p:grpSp>
          <p:grpSp>
            <p:nvGrpSpPr>
              <p:cNvPr id="17" name="Group 398"/>
              <p:cNvGrpSpPr>
                <a:grpSpLocks/>
              </p:cNvGrpSpPr>
              <p:nvPr/>
            </p:nvGrpSpPr>
            <p:grpSpPr bwMode="auto">
              <a:xfrm>
                <a:off x="1246" y="1245"/>
                <a:ext cx="320" cy="403"/>
                <a:chOff x="1246" y="1245"/>
                <a:chExt cx="320" cy="403"/>
              </a:xfrm>
            </p:grpSpPr>
            <p:sp>
              <p:nvSpPr>
                <p:cNvPr id="103738" name="Rectangle 314"/>
                <p:cNvSpPr>
                  <a:spLocks noChangeArrowheads="1"/>
                </p:cNvSpPr>
                <p:nvPr/>
              </p:nvSpPr>
              <p:spPr bwMode="auto">
                <a:xfrm>
                  <a:off x="1252" y="125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21" name="Rectangle 397"/>
                <p:cNvSpPr>
                  <a:spLocks noChangeArrowheads="1"/>
                </p:cNvSpPr>
                <p:nvPr/>
              </p:nvSpPr>
              <p:spPr bwMode="auto">
                <a:xfrm>
                  <a:off x="1246" y="1245"/>
                  <a:ext cx="320" cy="403"/>
                </a:xfrm>
                <a:prstGeom prst="rect">
                  <a:avLst/>
                </a:prstGeom>
                <a:noFill/>
                <a:ln w="7">
                  <a:noFill/>
                  <a:miter lim="800000"/>
                  <a:headEnd/>
                  <a:tailEnd/>
                </a:ln>
                <a:effectLst/>
              </p:spPr>
              <p:txBody>
                <a:bodyPr wrap="none"/>
                <a:lstStyle/>
                <a:p>
                  <a:endParaRPr lang="el-GR"/>
                </a:p>
              </p:txBody>
            </p:sp>
          </p:grpSp>
          <p:grpSp>
            <p:nvGrpSpPr>
              <p:cNvPr id="18" name="Group 400"/>
              <p:cNvGrpSpPr>
                <a:grpSpLocks/>
              </p:cNvGrpSpPr>
              <p:nvPr/>
            </p:nvGrpSpPr>
            <p:grpSpPr bwMode="auto">
              <a:xfrm>
                <a:off x="1566" y="1245"/>
                <a:ext cx="323" cy="403"/>
                <a:chOff x="1566" y="1245"/>
                <a:chExt cx="323" cy="403"/>
              </a:xfrm>
            </p:grpSpPr>
            <p:sp>
              <p:nvSpPr>
                <p:cNvPr id="103739" name="Rectangle 315"/>
                <p:cNvSpPr>
                  <a:spLocks noChangeArrowheads="1"/>
                </p:cNvSpPr>
                <p:nvPr/>
              </p:nvSpPr>
              <p:spPr bwMode="auto">
                <a:xfrm>
                  <a:off x="1572" y="125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26.4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23" name="Rectangle 399"/>
                <p:cNvSpPr>
                  <a:spLocks noChangeArrowheads="1"/>
                </p:cNvSpPr>
                <p:nvPr/>
              </p:nvSpPr>
              <p:spPr bwMode="auto">
                <a:xfrm>
                  <a:off x="1566" y="1245"/>
                  <a:ext cx="323" cy="403"/>
                </a:xfrm>
                <a:prstGeom prst="rect">
                  <a:avLst/>
                </a:prstGeom>
                <a:noFill/>
                <a:ln w="7">
                  <a:noFill/>
                  <a:miter lim="800000"/>
                  <a:headEnd/>
                  <a:tailEnd/>
                </a:ln>
                <a:effectLst/>
              </p:spPr>
              <p:txBody>
                <a:bodyPr wrap="none"/>
                <a:lstStyle/>
                <a:p>
                  <a:endParaRPr lang="el-GR"/>
                </a:p>
              </p:txBody>
            </p:sp>
          </p:grpSp>
          <p:grpSp>
            <p:nvGrpSpPr>
              <p:cNvPr id="19" name="Group 402"/>
              <p:cNvGrpSpPr>
                <a:grpSpLocks/>
              </p:cNvGrpSpPr>
              <p:nvPr/>
            </p:nvGrpSpPr>
            <p:grpSpPr bwMode="auto">
              <a:xfrm>
                <a:off x="1889" y="1245"/>
                <a:ext cx="323" cy="403"/>
                <a:chOff x="1889" y="1245"/>
                <a:chExt cx="323" cy="403"/>
              </a:xfrm>
            </p:grpSpPr>
            <p:sp>
              <p:nvSpPr>
                <p:cNvPr id="103740" name="Rectangle 316"/>
                <p:cNvSpPr>
                  <a:spLocks noChangeArrowheads="1"/>
                </p:cNvSpPr>
                <p:nvPr/>
              </p:nvSpPr>
              <p:spPr bwMode="auto">
                <a:xfrm>
                  <a:off x="1895" y="125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28.5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25" name="Rectangle 401"/>
                <p:cNvSpPr>
                  <a:spLocks noChangeArrowheads="1"/>
                </p:cNvSpPr>
                <p:nvPr/>
              </p:nvSpPr>
              <p:spPr bwMode="auto">
                <a:xfrm>
                  <a:off x="1889" y="1245"/>
                  <a:ext cx="323" cy="403"/>
                </a:xfrm>
                <a:prstGeom prst="rect">
                  <a:avLst/>
                </a:prstGeom>
                <a:noFill/>
                <a:ln w="7">
                  <a:noFill/>
                  <a:miter lim="800000"/>
                  <a:headEnd/>
                  <a:tailEnd/>
                </a:ln>
                <a:effectLst/>
              </p:spPr>
              <p:txBody>
                <a:bodyPr wrap="none"/>
                <a:lstStyle/>
                <a:p>
                  <a:endParaRPr lang="el-GR"/>
                </a:p>
              </p:txBody>
            </p:sp>
          </p:grpSp>
          <p:grpSp>
            <p:nvGrpSpPr>
              <p:cNvPr id="20" name="Group 404"/>
              <p:cNvGrpSpPr>
                <a:grpSpLocks/>
              </p:cNvGrpSpPr>
              <p:nvPr/>
            </p:nvGrpSpPr>
            <p:grpSpPr bwMode="auto">
              <a:xfrm>
                <a:off x="2212" y="1245"/>
                <a:ext cx="320" cy="403"/>
                <a:chOff x="2212" y="1245"/>
                <a:chExt cx="320" cy="403"/>
              </a:xfrm>
            </p:grpSpPr>
            <p:sp>
              <p:nvSpPr>
                <p:cNvPr id="103741" name="Rectangle 317"/>
                <p:cNvSpPr>
                  <a:spLocks noChangeArrowheads="1"/>
                </p:cNvSpPr>
                <p:nvPr/>
              </p:nvSpPr>
              <p:spPr bwMode="auto">
                <a:xfrm>
                  <a:off x="2218" y="125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22.0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27" name="Rectangle 403"/>
                <p:cNvSpPr>
                  <a:spLocks noChangeArrowheads="1"/>
                </p:cNvSpPr>
                <p:nvPr/>
              </p:nvSpPr>
              <p:spPr bwMode="auto">
                <a:xfrm>
                  <a:off x="2212" y="1245"/>
                  <a:ext cx="320" cy="403"/>
                </a:xfrm>
                <a:prstGeom prst="rect">
                  <a:avLst/>
                </a:prstGeom>
                <a:noFill/>
                <a:ln w="7">
                  <a:noFill/>
                  <a:miter lim="800000"/>
                  <a:headEnd/>
                  <a:tailEnd/>
                </a:ln>
                <a:effectLst/>
              </p:spPr>
              <p:txBody>
                <a:bodyPr wrap="none"/>
                <a:lstStyle/>
                <a:p>
                  <a:endParaRPr lang="el-GR"/>
                </a:p>
              </p:txBody>
            </p:sp>
          </p:grpSp>
          <p:grpSp>
            <p:nvGrpSpPr>
              <p:cNvPr id="21" name="Group 406"/>
              <p:cNvGrpSpPr>
                <a:grpSpLocks/>
              </p:cNvGrpSpPr>
              <p:nvPr/>
            </p:nvGrpSpPr>
            <p:grpSpPr bwMode="auto">
              <a:xfrm>
                <a:off x="2532" y="1245"/>
                <a:ext cx="323" cy="403"/>
                <a:chOff x="2532" y="1245"/>
                <a:chExt cx="323" cy="403"/>
              </a:xfrm>
            </p:grpSpPr>
            <p:sp>
              <p:nvSpPr>
                <p:cNvPr id="103742" name="Rectangle 318"/>
                <p:cNvSpPr>
                  <a:spLocks noChangeArrowheads="1"/>
                </p:cNvSpPr>
                <p:nvPr/>
              </p:nvSpPr>
              <p:spPr bwMode="auto">
                <a:xfrm>
                  <a:off x="2538" y="125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24.0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29" name="Rectangle 405"/>
                <p:cNvSpPr>
                  <a:spLocks noChangeArrowheads="1"/>
                </p:cNvSpPr>
                <p:nvPr/>
              </p:nvSpPr>
              <p:spPr bwMode="auto">
                <a:xfrm>
                  <a:off x="2532" y="1245"/>
                  <a:ext cx="323" cy="403"/>
                </a:xfrm>
                <a:prstGeom prst="rect">
                  <a:avLst/>
                </a:prstGeom>
                <a:noFill/>
                <a:ln w="7">
                  <a:noFill/>
                  <a:miter lim="800000"/>
                  <a:headEnd/>
                  <a:tailEnd/>
                </a:ln>
                <a:effectLst/>
              </p:spPr>
              <p:txBody>
                <a:bodyPr wrap="none"/>
                <a:lstStyle/>
                <a:p>
                  <a:endParaRPr lang="el-GR"/>
                </a:p>
              </p:txBody>
            </p:sp>
          </p:grpSp>
          <p:grpSp>
            <p:nvGrpSpPr>
              <p:cNvPr id="22" name="Group 408"/>
              <p:cNvGrpSpPr>
                <a:grpSpLocks/>
              </p:cNvGrpSpPr>
              <p:nvPr/>
            </p:nvGrpSpPr>
            <p:grpSpPr bwMode="auto">
              <a:xfrm>
                <a:off x="2855" y="1245"/>
                <a:ext cx="323" cy="403"/>
                <a:chOff x="2855" y="1245"/>
                <a:chExt cx="323" cy="403"/>
              </a:xfrm>
            </p:grpSpPr>
            <p:sp>
              <p:nvSpPr>
                <p:cNvPr id="103743" name="Rectangle 319"/>
                <p:cNvSpPr>
                  <a:spLocks noChangeArrowheads="1"/>
                </p:cNvSpPr>
                <p:nvPr/>
              </p:nvSpPr>
              <p:spPr bwMode="auto">
                <a:xfrm>
                  <a:off x="2861" y="125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26.0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31" name="Rectangle 407"/>
                <p:cNvSpPr>
                  <a:spLocks noChangeArrowheads="1"/>
                </p:cNvSpPr>
                <p:nvPr/>
              </p:nvSpPr>
              <p:spPr bwMode="auto">
                <a:xfrm>
                  <a:off x="2855" y="1245"/>
                  <a:ext cx="323" cy="403"/>
                </a:xfrm>
                <a:prstGeom prst="rect">
                  <a:avLst/>
                </a:prstGeom>
                <a:noFill/>
                <a:ln w="7">
                  <a:noFill/>
                  <a:miter lim="800000"/>
                  <a:headEnd/>
                  <a:tailEnd/>
                </a:ln>
                <a:effectLst/>
              </p:spPr>
              <p:txBody>
                <a:bodyPr wrap="none"/>
                <a:lstStyle/>
                <a:p>
                  <a:endParaRPr lang="el-GR"/>
                </a:p>
              </p:txBody>
            </p:sp>
          </p:grpSp>
          <p:grpSp>
            <p:nvGrpSpPr>
              <p:cNvPr id="23" name="Group 410"/>
              <p:cNvGrpSpPr>
                <a:grpSpLocks/>
              </p:cNvGrpSpPr>
              <p:nvPr/>
            </p:nvGrpSpPr>
            <p:grpSpPr bwMode="auto">
              <a:xfrm>
                <a:off x="0" y="1660"/>
                <a:ext cx="1246" cy="403"/>
                <a:chOff x="0" y="1660"/>
                <a:chExt cx="1246" cy="403"/>
              </a:xfrm>
            </p:grpSpPr>
            <p:sp>
              <p:nvSpPr>
                <p:cNvPr id="103744" name="Rectangle 320"/>
                <p:cNvSpPr>
                  <a:spLocks noChangeArrowheads="1"/>
                </p:cNvSpPr>
                <p:nvPr/>
              </p:nvSpPr>
              <p:spPr bwMode="auto">
                <a:xfrm>
                  <a:off x="6" y="166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 Elbow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33" name="Rectangle 409"/>
                <p:cNvSpPr>
                  <a:spLocks noChangeArrowheads="1"/>
                </p:cNvSpPr>
                <p:nvPr/>
              </p:nvSpPr>
              <p:spPr bwMode="auto">
                <a:xfrm>
                  <a:off x="0" y="1660"/>
                  <a:ext cx="1246" cy="403"/>
                </a:xfrm>
                <a:prstGeom prst="rect">
                  <a:avLst/>
                </a:prstGeom>
                <a:noFill/>
                <a:ln w="7">
                  <a:noFill/>
                  <a:miter lim="800000"/>
                  <a:headEnd/>
                  <a:tailEnd/>
                </a:ln>
                <a:effectLst/>
              </p:spPr>
              <p:txBody>
                <a:bodyPr wrap="none"/>
                <a:lstStyle/>
                <a:p>
                  <a:endParaRPr lang="el-GR"/>
                </a:p>
              </p:txBody>
            </p:sp>
          </p:grpSp>
          <p:grpSp>
            <p:nvGrpSpPr>
              <p:cNvPr id="24" name="Group 412"/>
              <p:cNvGrpSpPr>
                <a:grpSpLocks/>
              </p:cNvGrpSpPr>
              <p:nvPr/>
            </p:nvGrpSpPr>
            <p:grpSpPr bwMode="auto">
              <a:xfrm>
                <a:off x="1246" y="1660"/>
                <a:ext cx="320" cy="403"/>
                <a:chOff x="1246" y="1660"/>
                <a:chExt cx="320" cy="403"/>
              </a:xfrm>
            </p:grpSpPr>
            <p:sp>
              <p:nvSpPr>
                <p:cNvPr id="103745" name="Rectangle 321"/>
                <p:cNvSpPr>
                  <a:spLocks noChangeArrowheads="1"/>
                </p:cNvSpPr>
                <p:nvPr/>
              </p:nvSpPr>
              <p:spPr bwMode="auto">
                <a:xfrm>
                  <a:off x="1252" y="166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40.2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35" name="Rectangle 411"/>
                <p:cNvSpPr>
                  <a:spLocks noChangeArrowheads="1"/>
                </p:cNvSpPr>
                <p:nvPr/>
              </p:nvSpPr>
              <p:spPr bwMode="auto">
                <a:xfrm>
                  <a:off x="1246" y="1660"/>
                  <a:ext cx="320" cy="403"/>
                </a:xfrm>
                <a:prstGeom prst="rect">
                  <a:avLst/>
                </a:prstGeom>
                <a:noFill/>
                <a:ln w="7">
                  <a:noFill/>
                  <a:miter lim="800000"/>
                  <a:headEnd/>
                  <a:tailEnd/>
                </a:ln>
                <a:effectLst/>
              </p:spPr>
              <p:txBody>
                <a:bodyPr wrap="none"/>
                <a:lstStyle/>
                <a:p>
                  <a:endParaRPr lang="el-GR"/>
                </a:p>
              </p:txBody>
            </p:sp>
          </p:grpSp>
          <p:grpSp>
            <p:nvGrpSpPr>
              <p:cNvPr id="25" name="Group 414"/>
              <p:cNvGrpSpPr>
                <a:grpSpLocks/>
              </p:cNvGrpSpPr>
              <p:nvPr/>
            </p:nvGrpSpPr>
            <p:grpSpPr bwMode="auto">
              <a:xfrm>
                <a:off x="1566" y="1660"/>
                <a:ext cx="323" cy="403"/>
                <a:chOff x="1566" y="1660"/>
                <a:chExt cx="323" cy="403"/>
              </a:xfrm>
            </p:grpSpPr>
            <p:sp>
              <p:nvSpPr>
                <p:cNvPr id="103746" name="Rectangle 322"/>
                <p:cNvSpPr>
                  <a:spLocks noChangeArrowheads="1"/>
                </p:cNvSpPr>
                <p:nvPr/>
              </p:nvSpPr>
              <p:spPr bwMode="auto">
                <a:xfrm>
                  <a:off x="1572" y="166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43.5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37" name="Rectangle 413"/>
                <p:cNvSpPr>
                  <a:spLocks noChangeArrowheads="1"/>
                </p:cNvSpPr>
                <p:nvPr/>
              </p:nvSpPr>
              <p:spPr bwMode="auto">
                <a:xfrm>
                  <a:off x="1566" y="1660"/>
                  <a:ext cx="323" cy="403"/>
                </a:xfrm>
                <a:prstGeom prst="rect">
                  <a:avLst/>
                </a:prstGeom>
                <a:noFill/>
                <a:ln w="7">
                  <a:noFill/>
                  <a:miter lim="800000"/>
                  <a:headEnd/>
                  <a:tailEnd/>
                </a:ln>
                <a:effectLst/>
              </p:spPr>
              <p:txBody>
                <a:bodyPr wrap="none"/>
                <a:lstStyle/>
                <a:p>
                  <a:endParaRPr lang="el-GR"/>
                </a:p>
              </p:txBody>
            </p:sp>
          </p:grpSp>
          <p:grpSp>
            <p:nvGrpSpPr>
              <p:cNvPr id="26" name="Group 416"/>
              <p:cNvGrpSpPr>
                <a:grpSpLocks/>
              </p:cNvGrpSpPr>
              <p:nvPr/>
            </p:nvGrpSpPr>
            <p:grpSpPr bwMode="auto">
              <a:xfrm>
                <a:off x="1889" y="1660"/>
                <a:ext cx="323" cy="403"/>
                <a:chOff x="1889" y="1660"/>
                <a:chExt cx="323" cy="403"/>
              </a:xfrm>
            </p:grpSpPr>
            <p:sp>
              <p:nvSpPr>
                <p:cNvPr id="103747" name="Rectangle 323"/>
                <p:cNvSpPr>
                  <a:spLocks noChangeArrowheads="1"/>
                </p:cNvSpPr>
                <p:nvPr/>
              </p:nvSpPr>
              <p:spPr bwMode="auto">
                <a:xfrm>
                  <a:off x="1895" y="166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46.9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39" name="Rectangle 415"/>
                <p:cNvSpPr>
                  <a:spLocks noChangeArrowheads="1"/>
                </p:cNvSpPr>
                <p:nvPr/>
              </p:nvSpPr>
              <p:spPr bwMode="auto">
                <a:xfrm>
                  <a:off x="1889" y="1660"/>
                  <a:ext cx="323" cy="403"/>
                </a:xfrm>
                <a:prstGeom prst="rect">
                  <a:avLst/>
                </a:prstGeom>
                <a:noFill/>
                <a:ln w="7">
                  <a:noFill/>
                  <a:miter lim="800000"/>
                  <a:headEnd/>
                  <a:tailEnd/>
                </a:ln>
                <a:effectLst/>
              </p:spPr>
              <p:txBody>
                <a:bodyPr wrap="none"/>
                <a:lstStyle/>
                <a:p>
                  <a:endParaRPr lang="el-GR"/>
                </a:p>
              </p:txBody>
            </p:sp>
          </p:grpSp>
          <p:grpSp>
            <p:nvGrpSpPr>
              <p:cNvPr id="27" name="Group 418"/>
              <p:cNvGrpSpPr>
                <a:grpSpLocks/>
              </p:cNvGrpSpPr>
              <p:nvPr/>
            </p:nvGrpSpPr>
            <p:grpSpPr bwMode="auto">
              <a:xfrm>
                <a:off x="2212" y="1660"/>
                <a:ext cx="320" cy="403"/>
                <a:chOff x="2212" y="1660"/>
                <a:chExt cx="320" cy="403"/>
              </a:xfrm>
            </p:grpSpPr>
            <p:sp>
              <p:nvSpPr>
                <p:cNvPr id="103748" name="Rectangle 324"/>
                <p:cNvSpPr>
                  <a:spLocks noChangeArrowheads="1"/>
                </p:cNvSpPr>
                <p:nvPr/>
              </p:nvSpPr>
              <p:spPr bwMode="auto">
                <a:xfrm>
                  <a:off x="2218" y="166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37.2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41" name="Rectangle 417"/>
                <p:cNvSpPr>
                  <a:spLocks noChangeArrowheads="1"/>
                </p:cNvSpPr>
                <p:nvPr/>
              </p:nvSpPr>
              <p:spPr bwMode="auto">
                <a:xfrm>
                  <a:off x="2212" y="1660"/>
                  <a:ext cx="320" cy="403"/>
                </a:xfrm>
                <a:prstGeom prst="rect">
                  <a:avLst/>
                </a:prstGeom>
                <a:noFill/>
                <a:ln w="7">
                  <a:noFill/>
                  <a:miter lim="800000"/>
                  <a:headEnd/>
                  <a:tailEnd/>
                </a:ln>
                <a:effectLst/>
              </p:spPr>
              <p:txBody>
                <a:bodyPr wrap="none"/>
                <a:lstStyle/>
                <a:p>
                  <a:endParaRPr lang="el-GR"/>
                </a:p>
              </p:txBody>
            </p:sp>
          </p:grpSp>
          <p:grpSp>
            <p:nvGrpSpPr>
              <p:cNvPr id="28" name="Group 420"/>
              <p:cNvGrpSpPr>
                <a:grpSpLocks/>
              </p:cNvGrpSpPr>
              <p:nvPr/>
            </p:nvGrpSpPr>
            <p:grpSpPr bwMode="auto">
              <a:xfrm>
                <a:off x="2532" y="1660"/>
                <a:ext cx="323" cy="403"/>
                <a:chOff x="2532" y="1660"/>
                <a:chExt cx="323" cy="403"/>
              </a:xfrm>
            </p:grpSpPr>
            <p:sp>
              <p:nvSpPr>
                <p:cNvPr id="103749" name="Rectangle 325"/>
                <p:cNvSpPr>
                  <a:spLocks noChangeArrowheads="1"/>
                </p:cNvSpPr>
                <p:nvPr/>
              </p:nvSpPr>
              <p:spPr bwMode="auto">
                <a:xfrm>
                  <a:off x="2538" y="166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40.2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43" name="Rectangle 419"/>
                <p:cNvSpPr>
                  <a:spLocks noChangeArrowheads="1"/>
                </p:cNvSpPr>
                <p:nvPr/>
              </p:nvSpPr>
              <p:spPr bwMode="auto">
                <a:xfrm>
                  <a:off x="2532" y="1660"/>
                  <a:ext cx="323" cy="403"/>
                </a:xfrm>
                <a:prstGeom prst="rect">
                  <a:avLst/>
                </a:prstGeom>
                <a:noFill/>
                <a:ln w="7">
                  <a:noFill/>
                  <a:miter lim="800000"/>
                  <a:headEnd/>
                  <a:tailEnd/>
                </a:ln>
                <a:effectLst/>
              </p:spPr>
              <p:txBody>
                <a:bodyPr wrap="none"/>
                <a:lstStyle/>
                <a:p>
                  <a:endParaRPr lang="el-GR"/>
                </a:p>
              </p:txBody>
            </p:sp>
          </p:grpSp>
          <p:grpSp>
            <p:nvGrpSpPr>
              <p:cNvPr id="29" name="Group 422"/>
              <p:cNvGrpSpPr>
                <a:grpSpLocks/>
              </p:cNvGrpSpPr>
              <p:nvPr/>
            </p:nvGrpSpPr>
            <p:grpSpPr bwMode="auto">
              <a:xfrm>
                <a:off x="2855" y="1660"/>
                <a:ext cx="323" cy="403"/>
                <a:chOff x="2855" y="1660"/>
                <a:chExt cx="323" cy="403"/>
              </a:xfrm>
            </p:grpSpPr>
            <p:sp>
              <p:nvSpPr>
                <p:cNvPr id="103750" name="Rectangle 326"/>
                <p:cNvSpPr>
                  <a:spLocks noChangeArrowheads="1"/>
                </p:cNvSpPr>
                <p:nvPr/>
              </p:nvSpPr>
              <p:spPr bwMode="auto">
                <a:xfrm>
                  <a:off x="2861" y="166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43.1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45" name="Rectangle 421"/>
                <p:cNvSpPr>
                  <a:spLocks noChangeArrowheads="1"/>
                </p:cNvSpPr>
                <p:nvPr/>
              </p:nvSpPr>
              <p:spPr bwMode="auto">
                <a:xfrm>
                  <a:off x="2855" y="1660"/>
                  <a:ext cx="323" cy="403"/>
                </a:xfrm>
                <a:prstGeom prst="rect">
                  <a:avLst/>
                </a:prstGeom>
                <a:noFill/>
                <a:ln w="7">
                  <a:noFill/>
                  <a:miter lim="800000"/>
                  <a:headEnd/>
                  <a:tailEnd/>
                </a:ln>
                <a:effectLst/>
              </p:spPr>
              <p:txBody>
                <a:bodyPr wrap="none"/>
                <a:lstStyle/>
                <a:p>
                  <a:endParaRPr lang="el-GR"/>
                </a:p>
              </p:txBody>
            </p:sp>
          </p:grpSp>
          <p:grpSp>
            <p:nvGrpSpPr>
              <p:cNvPr id="30" name="Group 424"/>
              <p:cNvGrpSpPr>
                <a:grpSpLocks/>
              </p:cNvGrpSpPr>
              <p:nvPr/>
            </p:nvGrpSpPr>
            <p:grpSpPr bwMode="auto">
              <a:xfrm>
                <a:off x="0" y="2075"/>
                <a:ext cx="1246" cy="403"/>
                <a:chOff x="0" y="2075"/>
                <a:chExt cx="1246" cy="403"/>
              </a:xfrm>
            </p:grpSpPr>
            <p:sp>
              <p:nvSpPr>
                <p:cNvPr id="103751" name="Rectangle 327"/>
                <p:cNvSpPr>
                  <a:spLocks noChangeArrowheads="1"/>
                </p:cNvSpPr>
                <p:nvPr/>
              </p:nvSpPr>
              <p:spPr bwMode="auto">
                <a:xfrm>
                  <a:off x="6" y="2081"/>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3. Waist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47" name="Rectangle 423"/>
                <p:cNvSpPr>
                  <a:spLocks noChangeArrowheads="1"/>
                </p:cNvSpPr>
                <p:nvPr/>
              </p:nvSpPr>
              <p:spPr bwMode="auto">
                <a:xfrm>
                  <a:off x="0" y="2075"/>
                  <a:ext cx="1246" cy="403"/>
                </a:xfrm>
                <a:prstGeom prst="rect">
                  <a:avLst/>
                </a:prstGeom>
                <a:noFill/>
                <a:ln w="7">
                  <a:noFill/>
                  <a:miter lim="800000"/>
                  <a:headEnd/>
                  <a:tailEnd/>
                </a:ln>
                <a:effectLst/>
              </p:spPr>
              <p:txBody>
                <a:bodyPr wrap="none"/>
                <a:lstStyle/>
                <a:p>
                  <a:endParaRPr lang="el-GR"/>
                </a:p>
              </p:txBody>
            </p:sp>
          </p:grpSp>
          <p:grpSp>
            <p:nvGrpSpPr>
              <p:cNvPr id="31" name="Group 426"/>
              <p:cNvGrpSpPr>
                <a:grpSpLocks/>
              </p:cNvGrpSpPr>
              <p:nvPr/>
            </p:nvGrpSpPr>
            <p:grpSpPr bwMode="auto">
              <a:xfrm>
                <a:off x="1246" y="2075"/>
                <a:ext cx="320" cy="403"/>
                <a:chOff x="1246" y="2075"/>
                <a:chExt cx="320" cy="403"/>
              </a:xfrm>
            </p:grpSpPr>
            <p:sp>
              <p:nvSpPr>
                <p:cNvPr id="103752" name="Rectangle 328"/>
                <p:cNvSpPr>
                  <a:spLocks noChangeArrowheads="1"/>
                </p:cNvSpPr>
                <p:nvPr/>
              </p:nvSpPr>
              <p:spPr bwMode="auto">
                <a:xfrm>
                  <a:off x="1252" y="208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38.4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49" name="Rectangle 425"/>
                <p:cNvSpPr>
                  <a:spLocks noChangeArrowheads="1"/>
                </p:cNvSpPr>
                <p:nvPr/>
              </p:nvSpPr>
              <p:spPr bwMode="auto">
                <a:xfrm>
                  <a:off x="1246" y="2075"/>
                  <a:ext cx="320" cy="403"/>
                </a:xfrm>
                <a:prstGeom prst="rect">
                  <a:avLst/>
                </a:prstGeom>
                <a:noFill/>
                <a:ln w="7">
                  <a:noFill/>
                  <a:miter lim="800000"/>
                  <a:headEnd/>
                  <a:tailEnd/>
                </a:ln>
                <a:effectLst/>
              </p:spPr>
              <p:txBody>
                <a:bodyPr wrap="none"/>
                <a:lstStyle/>
                <a:p>
                  <a:endParaRPr lang="el-GR"/>
                </a:p>
              </p:txBody>
            </p:sp>
          </p:grpSp>
          <p:grpSp>
            <p:nvGrpSpPr>
              <p:cNvPr id="103796" name="Group 428"/>
              <p:cNvGrpSpPr>
                <a:grpSpLocks/>
              </p:cNvGrpSpPr>
              <p:nvPr/>
            </p:nvGrpSpPr>
            <p:grpSpPr bwMode="auto">
              <a:xfrm>
                <a:off x="1566" y="2075"/>
                <a:ext cx="323" cy="403"/>
                <a:chOff x="1566" y="2075"/>
                <a:chExt cx="323" cy="403"/>
              </a:xfrm>
            </p:grpSpPr>
            <p:sp>
              <p:nvSpPr>
                <p:cNvPr id="103753" name="Rectangle 329"/>
                <p:cNvSpPr>
                  <a:spLocks noChangeArrowheads="1"/>
                </p:cNvSpPr>
                <p:nvPr/>
              </p:nvSpPr>
              <p:spPr bwMode="auto">
                <a:xfrm>
                  <a:off x="1572" y="208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41.9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51" name="Rectangle 427"/>
                <p:cNvSpPr>
                  <a:spLocks noChangeArrowheads="1"/>
                </p:cNvSpPr>
                <p:nvPr/>
              </p:nvSpPr>
              <p:spPr bwMode="auto">
                <a:xfrm>
                  <a:off x="1566" y="2075"/>
                  <a:ext cx="323" cy="403"/>
                </a:xfrm>
                <a:prstGeom prst="rect">
                  <a:avLst/>
                </a:prstGeom>
                <a:noFill/>
                <a:ln w="7">
                  <a:noFill/>
                  <a:miter lim="800000"/>
                  <a:headEnd/>
                  <a:tailEnd/>
                </a:ln>
                <a:effectLst/>
              </p:spPr>
              <p:txBody>
                <a:bodyPr wrap="none"/>
                <a:lstStyle/>
                <a:p>
                  <a:endParaRPr lang="el-GR"/>
                </a:p>
              </p:txBody>
            </p:sp>
          </p:grpSp>
          <p:grpSp>
            <p:nvGrpSpPr>
              <p:cNvPr id="103798" name="Group 430"/>
              <p:cNvGrpSpPr>
                <a:grpSpLocks/>
              </p:cNvGrpSpPr>
              <p:nvPr/>
            </p:nvGrpSpPr>
            <p:grpSpPr bwMode="auto">
              <a:xfrm>
                <a:off x="1889" y="2075"/>
                <a:ext cx="323" cy="403"/>
                <a:chOff x="1889" y="2075"/>
                <a:chExt cx="323" cy="403"/>
              </a:xfrm>
            </p:grpSpPr>
            <p:sp>
              <p:nvSpPr>
                <p:cNvPr id="103754" name="Rectangle 330"/>
                <p:cNvSpPr>
                  <a:spLocks noChangeArrowheads="1"/>
                </p:cNvSpPr>
                <p:nvPr/>
              </p:nvSpPr>
              <p:spPr bwMode="auto">
                <a:xfrm>
                  <a:off x="1895" y="2081"/>
                  <a:ext cx="311" cy="391"/>
                </a:xfrm>
                <a:prstGeom prst="rect">
                  <a:avLst/>
                </a:prstGeom>
                <a:noFill/>
                <a:ln w="9525">
                  <a:noFill/>
                  <a:miter lim="800000"/>
                  <a:headEnd/>
                  <a:tailEnd/>
                </a:ln>
                <a:effectLst/>
              </p:spPr>
              <p:txBody>
                <a:bodyPr anchor="ctr"/>
                <a:lstStyle/>
                <a:p>
                  <a:pPr algn="ctr"/>
                  <a:r>
                    <a:rPr lang="en-GB" sz="1200" b="0" dirty="0">
                      <a:effectLst/>
                      <a:latin typeface="Times New Roman" pitchFamily="18" charset="0"/>
                      <a:cs typeface="Times New Roman" pitchFamily="18" charset="0"/>
                    </a:rPr>
                    <a:t>45.4 </a:t>
                  </a:r>
                  <a:endParaRPr lang="el-GR" sz="1200" b="0" dirty="0">
                    <a:effectLst/>
                    <a:latin typeface="Times New Roman" pitchFamily="18" charset="0"/>
                    <a:cs typeface="Times New Roman" pitchFamily="18" charset="0"/>
                  </a:endParaRPr>
                </a:p>
                <a:p>
                  <a:pPr algn="ctr" eaLnBrk="0" hangingPunct="0"/>
                  <a:endParaRPr lang="el-GR" b="0" dirty="0">
                    <a:effectLst/>
                    <a:latin typeface="Times New Roman" pitchFamily="18" charset="0"/>
                  </a:endParaRPr>
                </a:p>
              </p:txBody>
            </p:sp>
            <p:sp>
              <p:nvSpPr>
                <p:cNvPr id="103853" name="Rectangle 429"/>
                <p:cNvSpPr>
                  <a:spLocks noChangeArrowheads="1"/>
                </p:cNvSpPr>
                <p:nvPr/>
              </p:nvSpPr>
              <p:spPr bwMode="auto">
                <a:xfrm>
                  <a:off x="1889" y="2075"/>
                  <a:ext cx="323" cy="403"/>
                </a:xfrm>
                <a:prstGeom prst="rect">
                  <a:avLst/>
                </a:prstGeom>
                <a:noFill/>
                <a:ln w="7">
                  <a:noFill/>
                  <a:miter lim="800000"/>
                  <a:headEnd/>
                  <a:tailEnd/>
                </a:ln>
                <a:effectLst/>
              </p:spPr>
              <p:txBody>
                <a:bodyPr wrap="none"/>
                <a:lstStyle/>
                <a:p>
                  <a:endParaRPr lang="el-GR"/>
                </a:p>
              </p:txBody>
            </p:sp>
          </p:grpSp>
          <p:grpSp>
            <p:nvGrpSpPr>
              <p:cNvPr id="103800" name="Group 432"/>
              <p:cNvGrpSpPr>
                <a:grpSpLocks/>
              </p:cNvGrpSpPr>
              <p:nvPr/>
            </p:nvGrpSpPr>
            <p:grpSpPr bwMode="auto">
              <a:xfrm>
                <a:off x="2212" y="2075"/>
                <a:ext cx="320" cy="403"/>
                <a:chOff x="2212" y="2075"/>
                <a:chExt cx="320" cy="403"/>
              </a:xfrm>
            </p:grpSpPr>
            <p:sp>
              <p:nvSpPr>
                <p:cNvPr id="103755" name="Rectangle 331"/>
                <p:cNvSpPr>
                  <a:spLocks noChangeArrowheads="1"/>
                </p:cNvSpPr>
                <p:nvPr/>
              </p:nvSpPr>
              <p:spPr bwMode="auto">
                <a:xfrm>
                  <a:off x="2218" y="208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36.7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55" name="Rectangle 431"/>
                <p:cNvSpPr>
                  <a:spLocks noChangeArrowheads="1"/>
                </p:cNvSpPr>
                <p:nvPr/>
              </p:nvSpPr>
              <p:spPr bwMode="auto">
                <a:xfrm>
                  <a:off x="2212" y="2075"/>
                  <a:ext cx="320" cy="403"/>
                </a:xfrm>
                <a:prstGeom prst="rect">
                  <a:avLst/>
                </a:prstGeom>
                <a:noFill/>
                <a:ln w="7">
                  <a:noFill/>
                  <a:miter lim="800000"/>
                  <a:headEnd/>
                  <a:tailEnd/>
                </a:ln>
                <a:effectLst/>
              </p:spPr>
              <p:txBody>
                <a:bodyPr wrap="none"/>
                <a:lstStyle/>
                <a:p>
                  <a:endParaRPr lang="el-GR"/>
                </a:p>
              </p:txBody>
            </p:sp>
          </p:grpSp>
          <p:grpSp>
            <p:nvGrpSpPr>
              <p:cNvPr id="103802" name="Group 434"/>
              <p:cNvGrpSpPr>
                <a:grpSpLocks/>
              </p:cNvGrpSpPr>
              <p:nvPr/>
            </p:nvGrpSpPr>
            <p:grpSpPr bwMode="auto">
              <a:xfrm>
                <a:off x="2532" y="2075"/>
                <a:ext cx="323" cy="403"/>
                <a:chOff x="2532" y="2075"/>
                <a:chExt cx="323" cy="403"/>
              </a:xfrm>
            </p:grpSpPr>
            <p:sp>
              <p:nvSpPr>
                <p:cNvPr id="103756" name="Rectangle 332"/>
                <p:cNvSpPr>
                  <a:spLocks noChangeArrowheads="1"/>
                </p:cNvSpPr>
                <p:nvPr/>
              </p:nvSpPr>
              <p:spPr bwMode="auto">
                <a:xfrm>
                  <a:off x="2538" y="208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40.0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57" name="Rectangle 433"/>
                <p:cNvSpPr>
                  <a:spLocks noChangeArrowheads="1"/>
                </p:cNvSpPr>
                <p:nvPr/>
              </p:nvSpPr>
              <p:spPr bwMode="auto">
                <a:xfrm>
                  <a:off x="2532" y="2075"/>
                  <a:ext cx="323" cy="403"/>
                </a:xfrm>
                <a:prstGeom prst="rect">
                  <a:avLst/>
                </a:prstGeom>
                <a:noFill/>
                <a:ln w="7">
                  <a:noFill/>
                  <a:miter lim="800000"/>
                  <a:headEnd/>
                  <a:tailEnd/>
                </a:ln>
                <a:effectLst/>
              </p:spPr>
              <p:txBody>
                <a:bodyPr wrap="none"/>
                <a:lstStyle/>
                <a:p>
                  <a:endParaRPr lang="el-GR"/>
                </a:p>
              </p:txBody>
            </p:sp>
          </p:grpSp>
          <p:grpSp>
            <p:nvGrpSpPr>
              <p:cNvPr id="103804" name="Group 436"/>
              <p:cNvGrpSpPr>
                <a:grpSpLocks/>
              </p:cNvGrpSpPr>
              <p:nvPr/>
            </p:nvGrpSpPr>
            <p:grpSpPr bwMode="auto">
              <a:xfrm>
                <a:off x="2855" y="2075"/>
                <a:ext cx="323" cy="403"/>
                <a:chOff x="2855" y="2075"/>
                <a:chExt cx="323" cy="403"/>
              </a:xfrm>
            </p:grpSpPr>
            <p:sp>
              <p:nvSpPr>
                <p:cNvPr id="103757" name="Rectangle 333"/>
                <p:cNvSpPr>
                  <a:spLocks noChangeArrowheads="1"/>
                </p:cNvSpPr>
                <p:nvPr/>
              </p:nvSpPr>
              <p:spPr bwMode="auto">
                <a:xfrm>
                  <a:off x="2861" y="208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43.3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59" name="Rectangle 435"/>
                <p:cNvSpPr>
                  <a:spLocks noChangeArrowheads="1"/>
                </p:cNvSpPr>
                <p:nvPr/>
              </p:nvSpPr>
              <p:spPr bwMode="auto">
                <a:xfrm>
                  <a:off x="2855" y="2075"/>
                  <a:ext cx="323" cy="403"/>
                </a:xfrm>
                <a:prstGeom prst="rect">
                  <a:avLst/>
                </a:prstGeom>
                <a:noFill/>
                <a:ln w="7">
                  <a:noFill/>
                  <a:miter lim="800000"/>
                  <a:headEnd/>
                  <a:tailEnd/>
                </a:ln>
                <a:effectLst/>
              </p:spPr>
              <p:txBody>
                <a:bodyPr wrap="none"/>
                <a:lstStyle/>
                <a:p>
                  <a:endParaRPr lang="el-GR"/>
                </a:p>
              </p:txBody>
            </p:sp>
          </p:grpSp>
          <p:grpSp>
            <p:nvGrpSpPr>
              <p:cNvPr id="103806" name="Group 438"/>
              <p:cNvGrpSpPr>
                <a:grpSpLocks/>
              </p:cNvGrpSpPr>
              <p:nvPr/>
            </p:nvGrpSpPr>
            <p:grpSpPr bwMode="auto">
              <a:xfrm>
                <a:off x="0" y="2490"/>
                <a:ext cx="1246" cy="403"/>
                <a:chOff x="0" y="2490"/>
                <a:chExt cx="1246" cy="403"/>
              </a:xfrm>
            </p:grpSpPr>
            <p:sp>
              <p:nvSpPr>
                <p:cNvPr id="103758" name="Rectangle 334"/>
                <p:cNvSpPr>
                  <a:spLocks noChangeArrowheads="1"/>
                </p:cNvSpPr>
                <p:nvPr/>
              </p:nvSpPr>
              <p:spPr bwMode="auto">
                <a:xfrm>
                  <a:off x="6" y="249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Front View Standing</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61" name="Rectangle 437"/>
                <p:cNvSpPr>
                  <a:spLocks noChangeArrowheads="1"/>
                </p:cNvSpPr>
                <p:nvPr/>
              </p:nvSpPr>
              <p:spPr bwMode="auto">
                <a:xfrm>
                  <a:off x="0" y="2490"/>
                  <a:ext cx="1246" cy="403"/>
                </a:xfrm>
                <a:prstGeom prst="rect">
                  <a:avLst/>
                </a:prstGeom>
                <a:noFill/>
                <a:ln w="7">
                  <a:noFill/>
                  <a:miter lim="800000"/>
                  <a:headEnd/>
                  <a:tailEnd/>
                </a:ln>
                <a:effectLst/>
              </p:spPr>
              <p:txBody>
                <a:bodyPr wrap="none"/>
                <a:lstStyle/>
                <a:p>
                  <a:endParaRPr lang="el-GR"/>
                </a:p>
              </p:txBody>
            </p:sp>
          </p:grpSp>
          <p:grpSp>
            <p:nvGrpSpPr>
              <p:cNvPr id="103808" name="Group 440"/>
              <p:cNvGrpSpPr>
                <a:grpSpLocks/>
              </p:cNvGrpSpPr>
              <p:nvPr/>
            </p:nvGrpSpPr>
            <p:grpSpPr bwMode="auto">
              <a:xfrm>
                <a:off x="1246" y="2490"/>
                <a:ext cx="1932" cy="403"/>
                <a:chOff x="1246" y="2490"/>
                <a:chExt cx="1932" cy="403"/>
              </a:xfrm>
            </p:grpSpPr>
            <p:sp>
              <p:nvSpPr>
                <p:cNvPr id="103759" name="Rectangle 335"/>
                <p:cNvSpPr>
                  <a:spLocks noChangeArrowheads="1"/>
                </p:cNvSpPr>
                <p:nvPr/>
              </p:nvSpPr>
              <p:spPr bwMode="auto">
                <a:xfrm>
                  <a:off x="1252" y="2496"/>
                  <a:ext cx="1920"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63" name="Rectangle 439"/>
                <p:cNvSpPr>
                  <a:spLocks noChangeArrowheads="1"/>
                </p:cNvSpPr>
                <p:nvPr/>
              </p:nvSpPr>
              <p:spPr bwMode="auto">
                <a:xfrm>
                  <a:off x="1246" y="2490"/>
                  <a:ext cx="1932" cy="403"/>
                </a:xfrm>
                <a:prstGeom prst="rect">
                  <a:avLst/>
                </a:prstGeom>
                <a:noFill/>
                <a:ln w="7">
                  <a:noFill/>
                  <a:miter lim="800000"/>
                  <a:headEnd/>
                  <a:tailEnd/>
                </a:ln>
                <a:effectLst/>
              </p:spPr>
              <p:txBody>
                <a:bodyPr wrap="none"/>
                <a:lstStyle/>
                <a:p>
                  <a:endParaRPr lang="el-GR"/>
                </a:p>
              </p:txBody>
            </p:sp>
          </p:grpSp>
          <p:grpSp>
            <p:nvGrpSpPr>
              <p:cNvPr id="103810" name="Group 442"/>
              <p:cNvGrpSpPr>
                <a:grpSpLocks/>
              </p:cNvGrpSpPr>
              <p:nvPr/>
            </p:nvGrpSpPr>
            <p:grpSpPr bwMode="auto">
              <a:xfrm>
                <a:off x="0" y="2905"/>
                <a:ext cx="1246" cy="403"/>
                <a:chOff x="0" y="2905"/>
                <a:chExt cx="1246" cy="403"/>
              </a:xfrm>
            </p:grpSpPr>
            <p:sp>
              <p:nvSpPr>
                <p:cNvPr id="103760" name="Rectangle 336"/>
                <p:cNvSpPr>
                  <a:spLocks noChangeArrowheads="1"/>
                </p:cNvSpPr>
                <p:nvPr/>
              </p:nvSpPr>
              <p:spPr bwMode="auto">
                <a:xfrm>
                  <a:off x="6" y="2911"/>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4. Knuckle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65" name="Rectangle 441"/>
                <p:cNvSpPr>
                  <a:spLocks noChangeArrowheads="1"/>
                </p:cNvSpPr>
                <p:nvPr/>
              </p:nvSpPr>
              <p:spPr bwMode="auto">
                <a:xfrm>
                  <a:off x="0" y="2905"/>
                  <a:ext cx="1246" cy="403"/>
                </a:xfrm>
                <a:prstGeom prst="rect">
                  <a:avLst/>
                </a:prstGeom>
                <a:noFill/>
                <a:ln w="7">
                  <a:noFill/>
                  <a:miter lim="800000"/>
                  <a:headEnd/>
                  <a:tailEnd/>
                </a:ln>
                <a:effectLst/>
              </p:spPr>
              <p:txBody>
                <a:bodyPr wrap="none"/>
                <a:lstStyle/>
                <a:p>
                  <a:endParaRPr lang="el-GR"/>
                </a:p>
              </p:txBody>
            </p:sp>
          </p:grpSp>
          <p:grpSp>
            <p:nvGrpSpPr>
              <p:cNvPr id="103812" name="Group 444"/>
              <p:cNvGrpSpPr>
                <a:grpSpLocks/>
              </p:cNvGrpSpPr>
              <p:nvPr/>
            </p:nvGrpSpPr>
            <p:grpSpPr bwMode="auto">
              <a:xfrm>
                <a:off x="1246" y="2905"/>
                <a:ext cx="320" cy="403"/>
                <a:chOff x="1246" y="2905"/>
                <a:chExt cx="320" cy="403"/>
              </a:xfrm>
            </p:grpSpPr>
            <p:sp>
              <p:nvSpPr>
                <p:cNvPr id="103761" name="Rectangle 337"/>
                <p:cNvSpPr>
                  <a:spLocks noChangeArrowheads="1"/>
                </p:cNvSpPr>
                <p:nvPr/>
              </p:nvSpPr>
              <p:spPr bwMode="auto">
                <a:xfrm>
                  <a:off x="1252" y="291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27.6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67" name="Rectangle 443"/>
                <p:cNvSpPr>
                  <a:spLocks noChangeArrowheads="1"/>
                </p:cNvSpPr>
                <p:nvPr/>
              </p:nvSpPr>
              <p:spPr bwMode="auto">
                <a:xfrm>
                  <a:off x="1246" y="2905"/>
                  <a:ext cx="320" cy="403"/>
                </a:xfrm>
                <a:prstGeom prst="rect">
                  <a:avLst/>
                </a:prstGeom>
                <a:noFill/>
                <a:ln w="7">
                  <a:noFill/>
                  <a:miter lim="800000"/>
                  <a:headEnd/>
                  <a:tailEnd/>
                </a:ln>
                <a:effectLst/>
              </p:spPr>
              <p:txBody>
                <a:bodyPr wrap="none"/>
                <a:lstStyle/>
                <a:p>
                  <a:endParaRPr lang="el-GR"/>
                </a:p>
              </p:txBody>
            </p:sp>
          </p:grpSp>
          <p:grpSp>
            <p:nvGrpSpPr>
              <p:cNvPr id="103814" name="Group 446"/>
              <p:cNvGrpSpPr>
                <a:grpSpLocks/>
              </p:cNvGrpSpPr>
              <p:nvPr/>
            </p:nvGrpSpPr>
            <p:grpSpPr bwMode="auto">
              <a:xfrm>
                <a:off x="1566" y="2905"/>
                <a:ext cx="323" cy="403"/>
                <a:chOff x="1566" y="2905"/>
                <a:chExt cx="323" cy="403"/>
              </a:xfrm>
            </p:grpSpPr>
            <p:sp>
              <p:nvSpPr>
                <p:cNvPr id="103762" name="Rectangle 338"/>
                <p:cNvSpPr>
                  <a:spLocks noChangeArrowheads="1"/>
                </p:cNvSpPr>
                <p:nvPr/>
              </p:nvSpPr>
              <p:spPr bwMode="auto">
                <a:xfrm>
                  <a:off x="1572" y="291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30.1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69" name="Rectangle 445"/>
                <p:cNvSpPr>
                  <a:spLocks noChangeArrowheads="1"/>
                </p:cNvSpPr>
                <p:nvPr/>
              </p:nvSpPr>
              <p:spPr bwMode="auto">
                <a:xfrm>
                  <a:off x="1566" y="2905"/>
                  <a:ext cx="323" cy="403"/>
                </a:xfrm>
                <a:prstGeom prst="rect">
                  <a:avLst/>
                </a:prstGeom>
                <a:noFill/>
                <a:ln w="7">
                  <a:noFill/>
                  <a:miter lim="800000"/>
                  <a:headEnd/>
                  <a:tailEnd/>
                </a:ln>
                <a:effectLst/>
              </p:spPr>
              <p:txBody>
                <a:bodyPr wrap="none"/>
                <a:lstStyle/>
                <a:p>
                  <a:endParaRPr lang="el-GR"/>
                </a:p>
              </p:txBody>
            </p:sp>
          </p:grpSp>
          <p:grpSp>
            <p:nvGrpSpPr>
              <p:cNvPr id="103816" name="Group 448"/>
              <p:cNvGrpSpPr>
                <a:grpSpLocks/>
              </p:cNvGrpSpPr>
              <p:nvPr/>
            </p:nvGrpSpPr>
            <p:grpSpPr bwMode="auto">
              <a:xfrm>
                <a:off x="1889" y="2905"/>
                <a:ext cx="323" cy="403"/>
                <a:chOff x="1889" y="2905"/>
                <a:chExt cx="323" cy="403"/>
              </a:xfrm>
            </p:grpSpPr>
            <p:sp>
              <p:nvSpPr>
                <p:cNvPr id="103763" name="Rectangle 339"/>
                <p:cNvSpPr>
                  <a:spLocks noChangeArrowheads="1"/>
                </p:cNvSpPr>
                <p:nvPr/>
              </p:nvSpPr>
              <p:spPr bwMode="auto">
                <a:xfrm>
                  <a:off x="1895" y="291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32.7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71" name="Rectangle 447"/>
                <p:cNvSpPr>
                  <a:spLocks noChangeArrowheads="1"/>
                </p:cNvSpPr>
                <p:nvPr/>
              </p:nvSpPr>
              <p:spPr bwMode="auto">
                <a:xfrm>
                  <a:off x="1889" y="2905"/>
                  <a:ext cx="323" cy="403"/>
                </a:xfrm>
                <a:prstGeom prst="rect">
                  <a:avLst/>
                </a:prstGeom>
                <a:noFill/>
                <a:ln w="7">
                  <a:noFill/>
                  <a:miter lim="800000"/>
                  <a:headEnd/>
                  <a:tailEnd/>
                </a:ln>
                <a:effectLst/>
              </p:spPr>
              <p:txBody>
                <a:bodyPr wrap="none"/>
                <a:lstStyle/>
                <a:p>
                  <a:endParaRPr lang="el-GR"/>
                </a:p>
              </p:txBody>
            </p:sp>
          </p:grpSp>
          <p:grpSp>
            <p:nvGrpSpPr>
              <p:cNvPr id="103818" name="Group 450"/>
              <p:cNvGrpSpPr>
                <a:grpSpLocks/>
              </p:cNvGrpSpPr>
              <p:nvPr/>
            </p:nvGrpSpPr>
            <p:grpSpPr bwMode="auto">
              <a:xfrm>
                <a:off x="2212" y="2905"/>
                <a:ext cx="320" cy="403"/>
                <a:chOff x="2212" y="2905"/>
                <a:chExt cx="320" cy="403"/>
              </a:xfrm>
            </p:grpSpPr>
            <p:sp>
              <p:nvSpPr>
                <p:cNvPr id="103764" name="Rectangle 340"/>
                <p:cNvSpPr>
                  <a:spLocks noChangeArrowheads="1"/>
                </p:cNvSpPr>
                <p:nvPr/>
              </p:nvSpPr>
              <p:spPr bwMode="auto">
                <a:xfrm>
                  <a:off x="2218" y="291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26.4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73" name="Rectangle 449"/>
                <p:cNvSpPr>
                  <a:spLocks noChangeArrowheads="1"/>
                </p:cNvSpPr>
                <p:nvPr/>
              </p:nvSpPr>
              <p:spPr bwMode="auto">
                <a:xfrm>
                  <a:off x="2212" y="2905"/>
                  <a:ext cx="320" cy="403"/>
                </a:xfrm>
                <a:prstGeom prst="rect">
                  <a:avLst/>
                </a:prstGeom>
                <a:noFill/>
                <a:ln w="7">
                  <a:noFill/>
                  <a:miter lim="800000"/>
                  <a:headEnd/>
                  <a:tailEnd/>
                </a:ln>
                <a:effectLst/>
              </p:spPr>
              <p:txBody>
                <a:bodyPr wrap="none"/>
                <a:lstStyle/>
                <a:p>
                  <a:endParaRPr lang="el-GR"/>
                </a:p>
              </p:txBody>
            </p:sp>
          </p:grpSp>
          <p:grpSp>
            <p:nvGrpSpPr>
              <p:cNvPr id="103820" name="Group 452"/>
              <p:cNvGrpSpPr>
                <a:grpSpLocks/>
              </p:cNvGrpSpPr>
              <p:nvPr/>
            </p:nvGrpSpPr>
            <p:grpSpPr bwMode="auto">
              <a:xfrm>
                <a:off x="2532" y="2905"/>
                <a:ext cx="323" cy="403"/>
                <a:chOff x="2532" y="2905"/>
                <a:chExt cx="323" cy="403"/>
              </a:xfrm>
            </p:grpSpPr>
            <p:sp>
              <p:nvSpPr>
                <p:cNvPr id="103765" name="Rectangle 341"/>
                <p:cNvSpPr>
                  <a:spLocks noChangeArrowheads="1"/>
                </p:cNvSpPr>
                <p:nvPr/>
              </p:nvSpPr>
              <p:spPr bwMode="auto">
                <a:xfrm>
                  <a:off x="2538" y="291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28.7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75" name="Rectangle 451"/>
                <p:cNvSpPr>
                  <a:spLocks noChangeArrowheads="1"/>
                </p:cNvSpPr>
                <p:nvPr/>
              </p:nvSpPr>
              <p:spPr bwMode="auto">
                <a:xfrm>
                  <a:off x="2532" y="2905"/>
                  <a:ext cx="323" cy="403"/>
                </a:xfrm>
                <a:prstGeom prst="rect">
                  <a:avLst/>
                </a:prstGeom>
                <a:noFill/>
                <a:ln w="7">
                  <a:noFill/>
                  <a:miter lim="800000"/>
                  <a:headEnd/>
                  <a:tailEnd/>
                </a:ln>
                <a:effectLst/>
              </p:spPr>
              <p:txBody>
                <a:bodyPr wrap="none"/>
                <a:lstStyle/>
                <a:p>
                  <a:endParaRPr lang="el-GR"/>
                </a:p>
              </p:txBody>
            </p:sp>
          </p:grpSp>
          <p:grpSp>
            <p:nvGrpSpPr>
              <p:cNvPr id="103822" name="Group 454"/>
              <p:cNvGrpSpPr>
                <a:grpSpLocks/>
              </p:cNvGrpSpPr>
              <p:nvPr/>
            </p:nvGrpSpPr>
            <p:grpSpPr bwMode="auto">
              <a:xfrm>
                <a:off x="2855" y="2905"/>
                <a:ext cx="323" cy="403"/>
                <a:chOff x="2855" y="2905"/>
                <a:chExt cx="323" cy="403"/>
              </a:xfrm>
            </p:grpSpPr>
            <p:sp>
              <p:nvSpPr>
                <p:cNvPr id="103766" name="Rectangle 342"/>
                <p:cNvSpPr>
                  <a:spLocks noChangeArrowheads="1"/>
                </p:cNvSpPr>
                <p:nvPr/>
              </p:nvSpPr>
              <p:spPr bwMode="auto">
                <a:xfrm>
                  <a:off x="2861" y="291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31.1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77" name="Rectangle 453"/>
                <p:cNvSpPr>
                  <a:spLocks noChangeArrowheads="1"/>
                </p:cNvSpPr>
                <p:nvPr/>
              </p:nvSpPr>
              <p:spPr bwMode="auto">
                <a:xfrm>
                  <a:off x="2855" y="2905"/>
                  <a:ext cx="323" cy="403"/>
                </a:xfrm>
                <a:prstGeom prst="rect">
                  <a:avLst/>
                </a:prstGeom>
                <a:noFill/>
                <a:ln w="7">
                  <a:noFill/>
                  <a:miter lim="800000"/>
                  <a:headEnd/>
                  <a:tailEnd/>
                </a:ln>
                <a:effectLst/>
              </p:spPr>
              <p:txBody>
                <a:bodyPr wrap="none"/>
                <a:lstStyle/>
                <a:p>
                  <a:endParaRPr lang="el-GR"/>
                </a:p>
              </p:txBody>
            </p:sp>
          </p:grpSp>
          <p:grpSp>
            <p:nvGrpSpPr>
              <p:cNvPr id="103824" name="Group 456"/>
              <p:cNvGrpSpPr>
                <a:grpSpLocks/>
              </p:cNvGrpSpPr>
              <p:nvPr/>
            </p:nvGrpSpPr>
            <p:grpSpPr bwMode="auto">
              <a:xfrm>
                <a:off x="0" y="3320"/>
                <a:ext cx="1246" cy="403"/>
                <a:chOff x="0" y="3320"/>
                <a:chExt cx="1246" cy="403"/>
              </a:xfrm>
            </p:grpSpPr>
            <p:sp>
              <p:nvSpPr>
                <p:cNvPr id="103767" name="Rectangle 343"/>
                <p:cNvSpPr>
                  <a:spLocks noChangeArrowheads="1"/>
                </p:cNvSpPr>
                <p:nvPr/>
              </p:nvSpPr>
              <p:spPr bwMode="auto">
                <a:xfrm>
                  <a:off x="6" y="332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5. Shoulder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79" name="Rectangle 455"/>
                <p:cNvSpPr>
                  <a:spLocks noChangeArrowheads="1"/>
                </p:cNvSpPr>
                <p:nvPr/>
              </p:nvSpPr>
              <p:spPr bwMode="auto">
                <a:xfrm>
                  <a:off x="0" y="3320"/>
                  <a:ext cx="1246" cy="403"/>
                </a:xfrm>
                <a:prstGeom prst="rect">
                  <a:avLst/>
                </a:prstGeom>
                <a:noFill/>
                <a:ln w="7">
                  <a:noFill/>
                  <a:miter lim="800000"/>
                  <a:headEnd/>
                  <a:tailEnd/>
                </a:ln>
                <a:effectLst/>
              </p:spPr>
              <p:txBody>
                <a:bodyPr wrap="none"/>
                <a:lstStyle/>
                <a:p>
                  <a:endParaRPr lang="el-GR"/>
                </a:p>
              </p:txBody>
            </p:sp>
          </p:grpSp>
          <p:grpSp>
            <p:nvGrpSpPr>
              <p:cNvPr id="103826" name="Group 458"/>
              <p:cNvGrpSpPr>
                <a:grpSpLocks/>
              </p:cNvGrpSpPr>
              <p:nvPr/>
            </p:nvGrpSpPr>
            <p:grpSpPr bwMode="auto">
              <a:xfrm>
                <a:off x="1246" y="3320"/>
                <a:ext cx="320" cy="403"/>
                <a:chOff x="1246" y="3320"/>
                <a:chExt cx="320" cy="403"/>
              </a:xfrm>
            </p:grpSpPr>
            <p:sp>
              <p:nvSpPr>
                <p:cNvPr id="103768" name="Rectangle 344"/>
                <p:cNvSpPr>
                  <a:spLocks noChangeArrowheads="1"/>
                </p:cNvSpPr>
                <p:nvPr/>
              </p:nvSpPr>
              <p:spPr bwMode="auto">
                <a:xfrm>
                  <a:off x="1252" y="332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52.4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81" name="Rectangle 457"/>
                <p:cNvSpPr>
                  <a:spLocks noChangeArrowheads="1"/>
                </p:cNvSpPr>
                <p:nvPr/>
              </p:nvSpPr>
              <p:spPr bwMode="auto">
                <a:xfrm>
                  <a:off x="1246" y="3320"/>
                  <a:ext cx="320" cy="403"/>
                </a:xfrm>
                <a:prstGeom prst="rect">
                  <a:avLst/>
                </a:prstGeom>
                <a:noFill/>
                <a:ln w="7">
                  <a:noFill/>
                  <a:miter lim="800000"/>
                  <a:headEnd/>
                  <a:tailEnd/>
                </a:ln>
                <a:effectLst/>
              </p:spPr>
              <p:txBody>
                <a:bodyPr wrap="none"/>
                <a:lstStyle/>
                <a:p>
                  <a:endParaRPr lang="el-GR"/>
                </a:p>
              </p:txBody>
            </p:sp>
          </p:grpSp>
          <p:grpSp>
            <p:nvGrpSpPr>
              <p:cNvPr id="103828" name="Group 460"/>
              <p:cNvGrpSpPr>
                <a:grpSpLocks/>
              </p:cNvGrpSpPr>
              <p:nvPr/>
            </p:nvGrpSpPr>
            <p:grpSpPr bwMode="auto">
              <a:xfrm>
                <a:off x="1566" y="3320"/>
                <a:ext cx="323" cy="403"/>
                <a:chOff x="1566" y="3320"/>
                <a:chExt cx="323" cy="403"/>
              </a:xfrm>
            </p:grpSpPr>
            <p:sp>
              <p:nvSpPr>
                <p:cNvPr id="103769" name="Rectangle 345"/>
                <p:cNvSpPr>
                  <a:spLocks noChangeArrowheads="1"/>
                </p:cNvSpPr>
                <p:nvPr/>
              </p:nvSpPr>
              <p:spPr bwMode="auto">
                <a:xfrm>
                  <a:off x="1572" y="332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56.7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83" name="Rectangle 459"/>
                <p:cNvSpPr>
                  <a:spLocks noChangeArrowheads="1"/>
                </p:cNvSpPr>
                <p:nvPr/>
              </p:nvSpPr>
              <p:spPr bwMode="auto">
                <a:xfrm>
                  <a:off x="1566" y="3320"/>
                  <a:ext cx="323" cy="403"/>
                </a:xfrm>
                <a:prstGeom prst="rect">
                  <a:avLst/>
                </a:prstGeom>
                <a:noFill/>
                <a:ln w="7">
                  <a:noFill/>
                  <a:miter lim="800000"/>
                  <a:headEnd/>
                  <a:tailEnd/>
                </a:ln>
                <a:effectLst/>
              </p:spPr>
              <p:txBody>
                <a:bodyPr wrap="none"/>
                <a:lstStyle/>
                <a:p>
                  <a:endParaRPr lang="el-GR"/>
                </a:p>
              </p:txBody>
            </p:sp>
          </p:grpSp>
          <p:grpSp>
            <p:nvGrpSpPr>
              <p:cNvPr id="103830" name="Group 462"/>
              <p:cNvGrpSpPr>
                <a:grpSpLocks/>
              </p:cNvGrpSpPr>
              <p:nvPr/>
            </p:nvGrpSpPr>
            <p:grpSpPr bwMode="auto">
              <a:xfrm>
                <a:off x="1889" y="3320"/>
                <a:ext cx="323" cy="403"/>
                <a:chOff x="1889" y="3320"/>
                <a:chExt cx="323" cy="403"/>
              </a:xfrm>
            </p:grpSpPr>
            <p:sp>
              <p:nvSpPr>
                <p:cNvPr id="103770" name="Rectangle 346"/>
                <p:cNvSpPr>
                  <a:spLocks noChangeArrowheads="1"/>
                </p:cNvSpPr>
                <p:nvPr/>
              </p:nvSpPr>
              <p:spPr bwMode="auto">
                <a:xfrm>
                  <a:off x="1895" y="332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61.0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85" name="Rectangle 461"/>
                <p:cNvSpPr>
                  <a:spLocks noChangeArrowheads="1"/>
                </p:cNvSpPr>
                <p:nvPr/>
              </p:nvSpPr>
              <p:spPr bwMode="auto">
                <a:xfrm>
                  <a:off x="1889" y="3320"/>
                  <a:ext cx="323" cy="403"/>
                </a:xfrm>
                <a:prstGeom prst="rect">
                  <a:avLst/>
                </a:prstGeom>
                <a:noFill/>
                <a:ln w="7">
                  <a:noFill/>
                  <a:miter lim="800000"/>
                  <a:headEnd/>
                  <a:tailEnd/>
                </a:ln>
                <a:effectLst/>
              </p:spPr>
              <p:txBody>
                <a:bodyPr wrap="none"/>
                <a:lstStyle/>
                <a:p>
                  <a:endParaRPr lang="el-GR"/>
                </a:p>
              </p:txBody>
            </p:sp>
          </p:grpSp>
          <p:grpSp>
            <p:nvGrpSpPr>
              <p:cNvPr id="103832" name="Group 464"/>
              <p:cNvGrpSpPr>
                <a:grpSpLocks/>
              </p:cNvGrpSpPr>
              <p:nvPr/>
            </p:nvGrpSpPr>
            <p:grpSpPr bwMode="auto">
              <a:xfrm>
                <a:off x="2212" y="3320"/>
                <a:ext cx="320" cy="403"/>
                <a:chOff x="2212" y="3320"/>
                <a:chExt cx="320" cy="403"/>
              </a:xfrm>
            </p:grpSpPr>
            <p:sp>
              <p:nvSpPr>
                <p:cNvPr id="103771" name="Rectangle 347"/>
                <p:cNvSpPr>
                  <a:spLocks noChangeArrowheads="1"/>
                </p:cNvSpPr>
                <p:nvPr/>
              </p:nvSpPr>
              <p:spPr bwMode="auto">
                <a:xfrm>
                  <a:off x="2218" y="332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48.2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87" name="Rectangle 463"/>
                <p:cNvSpPr>
                  <a:spLocks noChangeArrowheads="1"/>
                </p:cNvSpPr>
                <p:nvPr/>
              </p:nvSpPr>
              <p:spPr bwMode="auto">
                <a:xfrm>
                  <a:off x="2212" y="3320"/>
                  <a:ext cx="320" cy="403"/>
                </a:xfrm>
                <a:prstGeom prst="rect">
                  <a:avLst/>
                </a:prstGeom>
                <a:noFill/>
                <a:ln w="7">
                  <a:noFill/>
                  <a:miter lim="800000"/>
                  <a:headEnd/>
                  <a:tailEnd/>
                </a:ln>
                <a:effectLst/>
              </p:spPr>
              <p:txBody>
                <a:bodyPr wrap="none"/>
                <a:lstStyle/>
                <a:p>
                  <a:endParaRPr lang="el-GR"/>
                </a:p>
              </p:txBody>
            </p:sp>
          </p:grpSp>
          <p:grpSp>
            <p:nvGrpSpPr>
              <p:cNvPr id="103834" name="Group 466"/>
              <p:cNvGrpSpPr>
                <a:grpSpLocks/>
              </p:cNvGrpSpPr>
              <p:nvPr/>
            </p:nvGrpSpPr>
            <p:grpSpPr bwMode="auto">
              <a:xfrm>
                <a:off x="2532" y="3320"/>
                <a:ext cx="323" cy="403"/>
                <a:chOff x="2532" y="3320"/>
                <a:chExt cx="323" cy="403"/>
              </a:xfrm>
            </p:grpSpPr>
            <p:sp>
              <p:nvSpPr>
                <p:cNvPr id="103772" name="Rectangle 348"/>
                <p:cNvSpPr>
                  <a:spLocks noChangeArrowheads="1"/>
                </p:cNvSpPr>
                <p:nvPr/>
              </p:nvSpPr>
              <p:spPr bwMode="auto">
                <a:xfrm>
                  <a:off x="2538" y="332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52.2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89" name="Rectangle 465"/>
                <p:cNvSpPr>
                  <a:spLocks noChangeArrowheads="1"/>
                </p:cNvSpPr>
                <p:nvPr/>
              </p:nvSpPr>
              <p:spPr bwMode="auto">
                <a:xfrm>
                  <a:off x="2532" y="3320"/>
                  <a:ext cx="323" cy="403"/>
                </a:xfrm>
                <a:prstGeom prst="rect">
                  <a:avLst/>
                </a:prstGeom>
                <a:noFill/>
                <a:ln w="7">
                  <a:noFill/>
                  <a:miter lim="800000"/>
                  <a:headEnd/>
                  <a:tailEnd/>
                </a:ln>
                <a:effectLst/>
              </p:spPr>
              <p:txBody>
                <a:bodyPr wrap="none"/>
                <a:lstStyle/>
                <a:p>
                  <a:endParaRPr lang="el-GR"/>
                </a:p>
              </p:txBody>
            </p:sp>
          </p:grpSp>
          <p:grpSp>
            <p:nvGrpSpPr>
              <p:cNvPr id="103836" name="Group 468"/>
              <p:cNvGrpSpPr>
                <a:grpSpLocks/>
              </p:cNvGrpSpPr>
              <p:nvPr/>
            </p:nvGrpSpPr>
            <p:grpSpPr bwMode="auto">
              <a:xfrm>
                <a:off x="2855" y="3320"/>
                <a:ext cx="323" cy="403"/>
                <a:chOff x="2855" y="3320"/>
                <a:chExt cx="323" cy="403"/>
              </a:xfrm>
            </p:grpSpPr>
            <p:sp>
              <p:nvSpPr>
                <p:cNvPr id="103773" name="Rectangle 349"/>
                <p:cNvSpPr>
                  <a:spLocks noChangeArrowheads="1"/>
                </p:cNvSpPr>
                <p:nvPr/>
              </p:nvSpPr>
              <p:spPr bwMode="auto">
                <a:xfrm>
                  <a:off x="2861" y="332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56.1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91" name="Rectangle 467"/>
                <p:cNvSpPr>
                  <a:spLocks noChangeArrowheads="1"/>
                </p:cNvSpPr>
                <p:nvPr/>
              </p:nvSpPr>
              <p:spPr bwMode="auto">
                <a:xfrm>
                  <a:off x="2855" y="3320"/>
                  <a:ext cx="323" cy="403"/>
                </a:xfrm>
                <a:prstGeom prst="rect">
                  <a:avLst/>
                </a:prstGeom>
                <a:noFill/>
                <a:ln w="7">
                  <a:noFill/>
                  <a:miter lim="800000"/>
                  <a:headEnd/>
                  <a:tailEnd/>
                </a:ln>
                <a:effectLst/>
              </p:spPr>
              <p:txBody>
                <a:bodyPr wrap="none"/>
                <a:lstStyle/>
                <a:p>
                  <a:endParaRPr lang="el-GR"/>
                </a:p>
              </p:txBody>
            </p:sp>
          </p:grpSp>
          <p:grpSp>
            <p:nvGrpSpPr>
              <p:cNvPr id="103838" name="Group 470"/>
              <p:cNvGrpSpPr>
                <a:grpSpLocks/>
              </p:cNvGrpSpPr>
              <p:nvPr/>
            </p:nvGrpSpPr>
            <p:grpSpPr bwMode="auto">
              <a:xfrm>
                <a:off x="0" y="3735"/>
                <a:ext cx="1246" cy="403"/>
                <a:chOff x="0" y="3735"/>
                <a:chExt cx="1246" cy="403"/>
              </a:xfrm>
            </p:grpSpPr>
            <p:sp>
              <p:nvSpPr>
                <p:cNvPr id="103774" name="Rectangle 350"/>
                <p:cNvSpPr>
                  <a:spLocks noChangeArrowheads="1"/>
                </p:cNvSpPr>
                <p:nvPr/>
              </p:nvSpPr>
              <p:spPr bwMode="auto">
                <a:xfrm>
                  <a:off x="6" y="3741"/>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6. Eye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893" name="Rectangle 469"/>
                <p:cNvSpPr>
                  <a:spLocks noChangeArrowheads="1"/>
                </p:cNvSpPr>
                <p:nvPr/>
              </p:nvSpPr>
              <p:spPr bwMode="auto">
                <a:xfrm>
                  <a:off x="0" y="3735"/>
                  <a:ext cx="1246" cy="403"/>
                </a:xfrm>
                <a:prstGeom prst="rect">
                  <a:avLst/>
                </a:prstGeom>
                <a:noFill/>
                <a:ln w="7">
                  <a:noFill/>
                  <a:miter lim="800000"/>
                  <a:headEnd/>
                  <a:tailEnd/>
                </a:ln>
                <a:effectLst/>
              </p:spPr>
              <p:txBody>
                <a:bodyPr wrap="none"/>
                <a:lstStyle/>
                <a:p>
                  <a:endParaRPr lang="el-GR"/>
                </a:p>
              </p:txBody>
            </p:sp>
          </p:grpSp>
          <p:grpSp>
            <p:nvGrpSpPr>
              <p:cNvPr id="103840" name="Group 472"/>
              <p:cNvGrpSpPr>
                <a:grpSpLocks/>
              </p:cNvGrpSpPr>
              <p:nvPr/>
            </p:nvGrpSpPr>
            <p:grpSpPr bwMode="auto">
              <a:xfrm>
                <a:off x="1246" y="3735"/>
                <a:ext cx="320" cy="403"/>
                <a:chOff x="1246" y="3735"/>
                <a:chExt cx="320" cy="403"/>
              </a:xfrm>
            </p:grpSpPr>
            <p:sp>
              <p:nvSpPr>
                <p:cNvPr id="103775" name="Rectangle 351"/>
                <p:cNvSpPr>
                  <a:spLocks noChangeArrowheads="1"/>
                </p:cNvSpPr>
                <p:nvPr/>
              </p:nvSpPr>
              <p:spPr bwMode="auto">
                <a:xfrm>
                  <a:off x="1252" y="374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62.8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95" name="Rectangle 471"/>
                <p:cNvSpPr>
                  <a:spLocks noChangeArrowheads="1"/>
                </p:cNvSpPr>
                <p:nvPr/>
              </p:nvSpPr>
              <p:spPr bwMode="auto">
                <a:xfrm>
                  <a:off x="1246" y="3735"/>
                  <a:ext cx="320" cy="403"/>
                </a:xfrm>
                <a:prstGeom prst="rect">
                  <a:avLst/>
                </a:prstGeom>
                <a:noFill/>
                <a:ln w="7">
                  <a:noFill/>
                  <a:miter lim="800000"/>
                  <a:headEnd/>
                  <a:tailEnd/>
                </a:ln>
                <a:effectLst/>
              </p:spPr>
              <p:txBody>
                <a:bodyPr wrap="none"/>
                <a:lstStyle/>
                <a:p>
                  <a:endParaRPr lang="el-GR"/>
                </a:p>
              </p:txBody>
            </p:sp>
          </p:grpSp>
          <p:grpSp>
            <p:nvGrpSpPr>
              <p:cNvPr id="103842" name="Group 474"/>
              <p:cNvGrpSpPr>
                <a:grpSpLocks/>
              </p:cNvGrpSpPr>
              <p:nvPr/>
            </p:nvGrpSpPr>
            <p:grpSpPr bwMode="auto">
              <a:xfrm>
                <a:off x="1566" y="3735"/>
                <a:ext cx="323" cy="403"/>
                <a:chOff x="1566" y="3735"/>
                <a:chExt cx="323" cy="403"/>
              </a:xfrm>
            </p:grpSpPr>
            <p:sp>
              <p:nvSpPr>
                <p:cNvPr id="103776" name="Rectangle 352"/>
                <p:cNvSpPr>
                  <a:spLocks noChangeArrowheads="1"/>
                </p:cNvSpPr>
                <p:nvPr/>
              </p:nvSpPr>
              <p:spPr bwMode="auto">
                <a:xfrm>
                  <a:off x="1572" y="374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97" name="Rectangle 473"/>
                <p:cNvSpPr>
                  <a:spLocks noChangeArrowheads="1"/>
                </p:cNvSpPr>
                <p:nvPr/>
              </p:nvSpPr>
              <p:spPr bwMode="auto">
                <a:xfrm>
                  <a:off x="1566" y="3735"/>
                  <a:ext cx="323" cy="403"/>
                </a:xfrm>
                <a:prstGeom prst="rect">
                  <a:avLst/>
                </a:prstGeom>
                <a:noFill/>
                <a:ln w="7">
                  <a:noFill/>
                  <a:miter lim="800000"/>
                  <a:headEnd/>
                  <a:tailEnd/>
                </a:ln>
                <a:effectLst/>
              </p:spPr>
              <p:txBody>
                <a:bodyPr wrap="none"/>
                <a:lstStyle/>
                <a:p>
                  <a:endParaRPr lang="el-GR"/>
                </a:p>
              </p:txBody>
            </p:sp>
          </p:grpSp>
          <p:grpSp>
            <p:nvGrpSpPr>
              <p:cNvPr id="103844" name="Group 476"/>
              <p:cNvGrpSpPr>
                <a:grpSpLocks/>
              </p:cNvGrpSpPr>
              <p:nvPr/>
            </p:nvGrpSpPr>
            <p:grpSpPr bwMode="auto">
              <a:xfrm>
                <a:off x="1889" y="3735"/>
                <a:ext cx="323" cy="403"/>
                <a:chOff x="1889" y="3735"/>
                <a:chExt cx="323" cy="403"/>
              </a:xfrm>
            </p:grpSpPr>
            <p:sp>
              <p:nvSpPr>
                <p:cNvPr id="103777" name="Rectangle 353"/>
                <p:cNvSpPr>
                  <a:spLocks noChangeArrowheads="1"/>
                </p:cNvSpPr>
                <p:nvPr/>
              </p:nvSpPr>
              <p:spPr bwMode="auto">
                <a:xfrm>
                  <a:off x="1895" y="374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71.9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899" name="Rectangle 475"/>
                <p:cNvSpPr>
                  <a:spLocks noChangeArrowheads="1"/>
                </p:cNvSpPr>
                <p:nvPr/>
              </p:nvSpPr>
              <p:spPr bwMode="auto">
                <a:xfrm>
                  <a:off x="1889" y="3735"/>
                  <a:ext cx="323" cy="403"/>
                </a:xfrm>
                <a:prstGeom prst="rect">
                  <a:avLst/>
                </a:prstGeom>
                <a:noFill/>
                <a:ln w="7">
                  <a:noFill/>
                  <a:miter lim="800000"/>
                  <a:headEnd/>
                  <a:tailEnd/>
                </a:ln>
                <a:effectLst/>
              </p:spPr>
              <p:txBody>
                <a:bodyPr wrap="none"/>
                <a:lstStyle/>
                <a:p>
                  <a:endParaRPr lang="el-GR"/>
                </a:p>
              </p:txBody>
            </p:sp>
          </p:grpSp>
          <p:grpSp>
            <p:nvGrpSpPr>
              <p:cNvPr id="103846" name="Group 478"/>
              <p:cNvGrpSpPr>
                <a:grpSpLocks/>
              </p:cNvGrpSpPr>
              <p:nvPr/>
            </p:nvGrpSpPr>
            <p:grpSpPr bwMode="auto">
              <a:xfrm>
                <a:off x="2212" y="3735"/>
                <a:ext cx="320" cy="403"/>
                <a:chOff x="2212" y="3735"/>
                <a:chExt cx="320" cy="403"/>
              </a:xfrm>
            </p:grpSpPr>
            <p:sp>
              <p:nvSpPr>
                <p:cNvPr id="103778" name="Rectangle 354"/>
                <p:cNvSpPr>
                  <a:spLocks noChangeArrowheads="1"/>
                </p:cNvSpPr>
                <p:nvPr/>
              </p:nvSpPr>
              <p:spPr bwMode="auto">
                <a:xfrm>
                  <a:off x="2218" y="374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55.9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01" name="Rectangle 477"/>
                <p:cNvSpPr>
                  <a:spLocks noChangeArrowheads="1"/>
                </p:cNvSpPr>
                <p:nvPr/>
              </p:nvSpPr>
              <p:spPr bwMode="auto">
                <a:xfrm>
                  <a:off x="2212" y="3735"/>
                  <a:ext cx="320" cy="403"/>
                </a:xfrm>
                <a:prstGeom prst="rect">
                  <a:avLst/>
                </a:prstGeom>
                <a:noFill/>
                <a:ln w="7">
                  <a:noFill/>
                  <a:miter lim="800000"/>
                  <a:headEnd/>
                  <a:tailEnd/>
                </a:ln>
                <a:effectLst/>
              </p:spPr>
              <p:txBody>
                <a:bodyPr wrap="none"/>
                <a:lstStyle/>
                <a:p>
                  <a:endParaRPr lang="el-GR"/>
                </a:p>
              </p:txBody>
            </p:sp>
          </p:grpSp>
          <p:grpSp>
            <p:nvGrpSpPr>
              <p:cNvPr id="103848" name="Group 480"/>
              <p:cNvGrpSpPr>
                <a:grpSpLocks/>
              </p:cNvGrpSpPr>
              <p:nvPr/>
            </p:nvGrpSpPr>
            <p:grpSpPr bwMode="auto">
              <a:xfrm>
                <a:off x="2532" y="3735"/>
                <a:ext cx="323" cy="403"/>
                <a:chOff x="2532" y="3735"/>
                <a:chExt cx="323" cy="403"/>
              </a:xfrm>
            </p:grpSpPr>
            <p:sp>
              <p:nvSpPr>
                <p:cNvPr id="103779" name="Rectangle 355"/>
                <p:cNvSpPr>
                  <a:spLocks noChangeArrowheads="1"/>
                </p:cNvSpPr>
                <p:nvPr/>
              </p:nvSpPr>
              <p:spPr bwMode="auto">
                <a:xfrm>
                  <a:off x="2538" y="374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60.0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03" name="Rectangle 479"/>
                <p:cNvSpPr>
                  <a:spLocks noChangeArrowheads="1"/>
                </p:cNvSpPr>
                <p:nvPr/>
              </p:nvSpPr>
              <p:spPr bwMode="auto">
                <a:xfrm>
                  <a:off x="2532" y="3735"/>
                  <a:ext cx="323" cy="403"/>
                </a:xfrm>
                <a:prstGeom prst="rect">
                  <a:avLst/>
                </a:prstGeom>
                <a:noFill/>
                <a:ln w="7">
                  <a:noFill/>
                  <a:miter lim="800000"/>
                  <a:headEnd/>
                  <a:tailEnd/>
                </a:ln>
                <a:effectLst/>
              </p:spPr>
              <p:txBody>
                <a:bodyPr wrap="none"/>
                <a:lstStyle/>
                <a:p>
                  <a:endParaRPr lang="el-GR"/>
                </a:p>
              </p:txBody>
            </p:sp>
          </p:grpSp>
          <p:grpSp>
            <p:nvGrpSpPr>
              <p:cNvPr id="103850" name="Group 482"/>
              <p:cNvGrpSpPr>
                <a:grpSpLocks/>
              </p:cNvGrpSpPr>
              <p:nvPr/>
            </p:nvGrpSpPr>
            <p:grpSpPr bwMode="auto">
              <a:xfrm>
                <a:off x="2855" y="3735"/>
                <a:ext cx="323" cy="403"/>
                <a:chOff x="2855" y="3735"/>
                <a:chExt cx="323" cy="403"/>
              </a:xfrm>
            </p:grpSpPr>
            <p:sp>
              <p:nvSpPr>
                <p:cNvPr id="103780" name="Rectangle 356"/>
                <p:cNvSpPr>
                  <a:spLocks noChangeArrowheads="1"/>
                </p:cNvSpPr>
                <p:nvPr/>
              </p:nvSpPr>
              <p:spPr bwMode="auto">
                <a:xfrm>
                  <a:off x="2861" y="374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05" name="Rectangle 481"/>
                <p:cNvSpPr>
                  <a:spLocks noChangeArrowheads="1"/>
                </p:cNvSpPr>
                <p:nvPr/>
              </p:nvSpPr>
              <p:spPr bwMode="auto">
                <a:xfrm>
                  <a:off x="2855" y="3735"/>
                  <a:ext cx="323" cy="403"/>
                </a:xfrm>
                <a:prstGeom prst="rect">
                  <a:avLst/>
                </a:prstGeom>
                <a:noFill/>
                <a:ln w="7">
                  <a:noFill/>
                  <a:miter lim="800000"/>
                  <a:headEnd/>
                  <a:tailEnd/>
                </a:ln>
                <a:effectLst/>
              </p:spPr>
              <p:txBody>
                <a:bodyPr wrap="none"/>
                <a:lstStyle/>
                <a:p>
                  <a:endParaRPr lang="el-GR"/>
                </a:p>
              </p:txBody>
            </p:sp>
          </p:grpSp>
          <p:grpSp>
            <p:nvGrpSpPr>
              <p:cNvPr id="103852" name="Group 484"/>
              <p:cNvGrpSpPr>
                <a:grpSpLocks/>
              </p:cNvGrpSpPr>
              <p:nvPr/>
            </p:nvGrpSpPr>
            <p:grpSpPr bwMode="auto">
              <a:xfrm>
                <a:off x="0" y="4150"/>
                <a:ext cx="1246" cy="403"/>
                <a:chOff x="0" y="4150"/>
                <a:chExt cx="1246" cy="403"/>
              </a:xfrm>
            </p:grpSpPr>
            <p:sp>
              <p:nvSpPr>
                <p:cNvPr id="103781" name="Rectangle 357"/>
                <p:cNvSpPr>
                  <a:spLocks noChangeArrowheads="1"/>
                </p:cNvSpPr>
                <p:nvPr/>
              </p:nvSpPr>
              <p:spPr bwMode="auto">
                <a:xfrm>
                  <a:off x="6" y="4156"/>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7. Stature</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907" name="Rectangle 483"/>
                <p:cNvSpPr>
                  <a:spLocks noChangeArrowheads="1"/>
                </p:cNvSpPr>
                <p:nvPr/>
              </p:nvSpPr>
              <p:spPr bwMode="auto">
                <a:xfrm>
                  <a:off x="0" y="4150"/>
                  <a:ext cx="1246" cy="403"/>
                </a:xfrm>
                <a:prstGeom prst="rect">
                  <a:avLst/>
                </a:prstGeom>
                <a:noFill/>
                <a:ln w="7">
                  <a:noFill/>
                  <a:miter lim="800000"/>
                  <a:headEnd/>
                  <a:tailEnd/>
                </a:ln>
                <a:effectLst/>
              </p:spPr>
              <p:txBody>
                <a:bodyPr wrap="none"/>
                <a:lstStyle/>
                <a:p>
                  <a:endParaRPr lang="el-GR"/>
                </a:p>
              </p:txBody>
            </p:sp>
          </p:grpSp>
          <p:grpSp>
            <p:nvGrpSpPr>
              <p:cNvPr id="103854" name="Group 486"/>
              <p:cNvGrpSpPr>
                <a:grpSpLocks/>
              </p:cNvGrpSpPr>
              <p:nvPr/>
            </p:nvGrpSpPr>
            <p:grpSpPr bwMode="auto">
              <a:xfrm>
                <a:off x="1246" y="4150"/>
                <a:ext cx="320" cy="403"/>
                <a:chOff x="1246" y="4150"/>
                <a:chExt cx="320" cy="403"/>
              </a:xfrm>
            </p:grpSpPr>
            <p:sp>
              <p:nvSpPr>
                <p:cNvPr id="103782" name="Rectangle 358"/>
                <p:cNvSpPr>
                  <a:spLocks noChangeArrowheads="1"/>
                </p:cNvSpPr>
                <p:nvPr/>
              </p:nvSpPr>
              <p:spPr bwMode="auto">
                <a:xfrm>
                  <a:off x="1252" y="415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64.6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09" name="Rectangle 485"/>
                <p:cNvSpPr>
                  <a:spLocks noChangeArrowheads="1"/>
                </p:cNvSpPr>
                <p:nvPr/>
              </p:nvSpPr>
              <p:spPr bwMode="auto">
                <a:xfrm>
                  <a:off x="1246" y="4150"/>
                  <a:ext cx="320" cy="403"/>
                </a:xfrm>
                <a:prstGeom prst="rect">
                  <a:avLst/>
                </a:prstGeom>
                <a:noFill/>
                <a:ln w="7">
                  <a:noFill/>
                  <a:miter lim="800000"/>
                  <a:headEnd/>
                  <a:tailEnd/>
                </a:ln>
                <a:effectLst/>
              </p:spPr>
              <p:txBody>
                <a:bodyPr wrap="none"/>
                <a:lstStyle/>
                <a:p>
                  <a:endParaRPr lang="el-GR"/>
                </a:p>
              </p:txBody>
            </p:sp>
          </p:grpSp>
          <p:grpSp>
            <p:nvGrpSpPr>
              <p:cNvPr id="103856" name="Group 488"/>
              <p:cNvGrpSpPr>
                <a:grpSpLocks/>
              </p:cNvGrpSpPr>
              <p:nvPr/>
            </p:nvGrpSpPr>
            <p:grpSpPr bwMode="auto">
              <a:xfrm>
                <a:off x="1566" y="4150"/>
                <a:ext cx="323" cy="403"/>
                <a:chOff x="1566" y="4150"/>
                <a:chExt cx="323" cy="403"/>
              </a:xfrm>
            </p:grpSpPr>
            <p:sp>
              <p:nvSpPr>
                <p:cNvPr id="103783" name="Rectangle 359"/>
                <p:cNvSpPr>
                  <a:spLocks noChangeArrowheads="1"/>
                </p:cNvSpPr>
                <p:nvPr/>
              </p:nvSpPr>
              <p:spPr bwMode="auto">
                <a:xfrm>
                  <a:off x="1572" y="415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69.1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11" name="Rectangle 487"/>
                <p:cNvSpPr>
                  <a:spLocks noChangeArrowheads="1"/>
                </p:cNvSpPr>
                <p:nvPr/>
              </p:nvSpPr>
              <p:spPr bwMode="auto">
                <a:xfrm>
                  <a:off x="1566" y="4150"/>
                  <a:ext cx="323" cy="403"/>
                </a:xfrm>
                <a:prstGeom prst="rect">
                  <a:avLst/>
                </a:prstGeom>
                <a:noFill/>
                <a:ln w="7">
                  <a:noFill/>
                  <a:miter lim="800000"/>
                  <a:headEnd/>
                  <a:tailEnd/>
                </a:ln>
                <a:effectLst/>
              </p:spPr>
              <p:txBody>
                <a:bodyPr wrap="none"/>
                <a:lstStyle/>
                <a:p>
                  <a:endParaRPr lang="el-GR"/>
                </a:p>
              </p:txBody>
            </p:sp>
          </p:grpSp>
          <p:grpSp>
            <p:nvGrpSpPr>
              <p:cNvPr id="103858" name="Group 490"/>
              <p:cNvGrpSpPr>
                <a:grpSpLocks/>
              </p:cNvGrpSpPr>
              <p:nvPr/>
            </p:nvGrpSpPr>
            <p:grpSpPr bwMode="auto">
              <a:xfrm>
                <a:off x="1889" y="4150"/>
                <a:ext cx="323" cy="403"/>
                <a:chOff x="1889" y="4150"/>
                <a:chExt cx="323" cy="403"/>
              </a:xfrm>
            </p:grpSpPr>
            <p:sp>
              <p:nvSpPr>
                <p:cNvPr id="103784" name="Rectangle 360"/>
                <p:cNvSpPr>
                  <a:spLocks noChangeArrowheads="1"/>
                </p:cNvSpPr>
                <p:nvPr/>
              </p:nvSpPr>
              <p:spPr bwMode="auto">
                <a:xfrm>
                  <a:off x="1895" y="415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73.6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13" name="Rectangle 489"/>
                <p:cNvSpPr>
                  <a:spLocks noChangeArrowheads="1"/>
                </p:cNvSpPr>
                <p:nvPr/>
              </p:nvSpPr>
              <p:spPr bwMode="auto">
                <a:xfrm>
                  <a:off x="1889" y="4150"/>
                  <a:ext cx="323" cy="403"/>
                </a:xfrm>
                <a:prstGeom prst="rect">
                  <a:avLst/>
                </a:prstGeom>
                <a:noFill/>
                <a:ln w="7">
                  <a:noFill/>
                  <a:miter lim="800000"/>
                  <a:headEnd/>
                  <a:tailEnd/>
                </a:ln>
                <a:effectLst/>
              </p:spPr>
              <p:txBody>
                <a:bodyPr wrap="none"/>
                <a:lstStyle/>
                <a:p>
                  <a:endParaRPr lang="el-GR"/>
                </a:p>
              </p:txBody>
            </p:sp>
          </p:grpSp>
          <p:grpSp>
            <p:nvGrpSpPr>
              <p:cNvPr id="103860" name="Group 492"/>
              <p:cNvGrpSpPr>
                <a:grpSpLocks/>
              </p:cNvGrpSpPr>
              <p:nvPr/>
            </p:nvGrpSpPr>
            <p:grpSpPr bwMode="auto">
              <a:xfrm>
                <a:off x="2212" y="4150"/>
                <a:ext cx="320" cy="403"/>
                <a:chOff x="2212" y="4150"/>
                <a:chExt cx="320" cy="403"/>
              </a:xfrm>
            </p:grpSpPr>
            <p:sp>
              <p:nvSpPr>
                <p:cNvPr id="103785" name="Rectangle 361"/>
                <p:cNvSpPr>
                  <a:spLocks noChangeArrowheads="1"/>
                </p:cNvSpPr>
                <p:nvPr/>
              </p:nvSpPr>
              <p:spPr bwMode="auto">
                <a:xfrm>
                  <a:off x="2218" y="415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59.8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15" name="Rectangle 491"/>
                <p:cNvSpPr>
                  <a:spLocks noChangeArrowheads="1"/>
                </p:cNvSpPr>
                <p:nvPr/>
              </p:nvSpPr>
              <p:spPr bwMode="auto">
                <a:xfrm>
                  <a:off x="2212" y="4150"/>
                  <a:ext cx="320" cy="403"/>
                </a:xfrm>
                <a:prstGeom prst="rect">
                  <a:avLst/>
                </a:prstGeom>
                <a:noFill/>
                <a:ln w="7">
                  <a:noFill/>
                  <a:miter lim="800000"/>
                  <a:headEnd/>
                  <a:tailEnd/>
                </a:ln>
                <a:effectLst/>
              </p:spPr>
              <p:txBody>
                <a:bodyPr wrap="none"/>
                <a:lstStyle/>
                <a:p>
                  <a:endParaRPr lang="el-GR"/>
                </a:p>
              </p:txBody>
            </p:sp>
          </p:grpSp>
          <p:grpSp>
            <p:nvGrpSpPr>
              <p:cNvPr id="103862" name="Group 494"/>
              <p:cNvGrpSpPr>
                <a:grpSpLocks/>
              </p:cNvGrpSpPr>
              <p:nvPr/>
            </p:nvGrpSpPr>
            <p:grpSpPr bwMode="auto">
              <a:xfrm>
                <a:off x="2532" y="4150"/>
                <a:ext cx="323" cy="403"/>
                <a:chOff x="2532" y="4150"/>
                <a:chExt cx="323" cy="403"/>
              </a:xfrm>
            </p:grpSpPr>
            <p:sp>
              <p:nvSpPr>
                <p:cNvPr id="103786" name="Rectangle 362"/>
                <p:cNvSpPr>
                  <a:spLocks noChangeArrowheads="1"/>
                </p:cNvSpPr>
                <p:nvPr/>
              </p:nvSpPr>
              <p:spPr bwMode="auto">
                <a:xfrm>
                  <a:off x="2538" y="415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64.0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17" name="Rectangle 493"/>
                <p:cNvSpPr>
                  <a:spLocks noChangeArrowheads="1"/>
                </p:cNvSpPr>
                <p:nvPr/>
              </p:nvSpPr>
              <p:spPr bwMode="auto">
                <a:xfrm>
                  <a:off x="2532" y="4150"/>
                  <a:ext cx="323" cy="403"/>
                </a:xfrm>
                <a:prstGeom prst="rect">
                  <a:avLst/>
                </a:prstGeom>
                <a:noFill/>
                <a:ln w="7">
                  <a:noFill/>
                  <a:miter lim="800000"/>
                  <a:headEnd/>
                  <a:tailEnd/>
                </a:ln>
                <a:effectLst/>
              </p:spPr>
              <p:txBody>
                <a:bodyPr wrap="none"/>
                <a:lstStyle/>
                <a:p>
                  <a:endParaRPr lang="el-GR"/>
                </a:p>
              </p:txBody>
            </p:sp>
          </p:grpSp>
          <p:grpSp>
            <p:nvGrpSpPr>
              <p:cNvPr id="103864" name="Group 496"/>
              <p:cNvGrpSpPr>
                <a:grpSpLocks/>
              </p:cNvGrpSpPr>
              <p:nvPr/>
            </p:nvGrpSpPr>
            <p:grpSpPr bwMode="auto">
              <a:xfrm>
                <a:off x="2855" y="4150"/>
                <a:ext cx="323" cy="403"/>
                <a:chOff x="2855" y="4150"/>
                <a:chExt cx="323" cy="403"/>
              </a:xfrm>
            </p:grpSpPr>
            <p:sp>
              <p:nvSpPr>
                <p:cNvPr id="103787" name="Rectangle 363"/>
                <p:cNvSpPr>
                  <a:spLocks noChangeArrowheads="1"/>
                </p:cNvSpPr>
                <p:nvPr/>
              </p:nvSpPr>
              <p:spPr bwMode="auto">
                <a:xfrm>
                  <a:off x="2861" y="4156"/>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68.1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19" name="Rectangle 495"/>
                <p:cNvSpPr>
                  <a:spLocks noChangeArrowheads="1"/>
                </p:cNvSpPr>
                <p:nvPr/>
              </p:nvSpPr>
              <p:spPr bwMode="auto">
                <a:xfrm>
                  <a:off x="2855" y="4150"/>
                  <a:ext cx="323" cy="403"/>
                </a:xfrm>
                <a:prstGeom prst="rect">
                  <a:avLst/>
                </a:prstGeom>
                <a:noFill/>
                <a:ln w="7">
                  <a:noFill/>
                  <a:miter lim="800000"/>
                  <a:headEnd/>
                  <a:tailEnd/>
                </a:ln>
                <a:effectLst/>
              </p:spPr>
              <p:txBody>
                <a:bodyPr wrap="none"/>
                <a:lstStyle/>
                <a:p>
                  <a:endParaRPr lang="el-GR"/>
                </a:p>
              </p:txBody>
            </p:sp>
          </p:grpSp>
          <p:grpSp>
            <p:nvGrpSpPr>
              <p:cNvPr id="103866" name="Group 498"/>
              <p:cNvGrpSpPr>
                <a:grpSpLocks/>
              </p:cNvGrpSpPr>
              <p:nvPr/>
            </p:nvGrpSpPr>
            <p:grpSpPr bwMode="auto">
              <a:xfrm>
                <a:off x="0" y="4565"/>
                <a:ext cx="1246" cy="403"/>
                <a:chOff x="0" y="4565"/>
                <a:chExt cx="1246" cy="403"/>
              </a:xfrm>
            </p:grpSpPr>
            <p:sp>
              <p:nvSpPr>
                <p:cNvPr id="103788" name="Rectangle 364"/>
                <p:cNvSpPr>
                  <a:spLocks noChangeArrowheads="1"/>
                </p:cNvSpPr>
                <p:nvPr/>
              </p:nvSpPr>
              <p:spPr bwMode="auto">
                <a:xfrm>
                  <a:off x="6" y="4571"/>
                  <a:ext cx="123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8. Functional overhead reach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3921" name="Rectangle 497"/>
                <p:cNvSpPr>
                  <a:spLocks noChangeArrowheads="1"/>
                </p:cNvSpPr>
                <p:nvPr/>
              </p:nvSpPr>
              <p:spPr bwMode="auto">
                <a:xfrm>
                  <a:off x="0" y="4565"/>
                  <a:ext cx="1246" cy="403"/>
                </a:xfrm>
                <a:prstGeom prst="rect">
                  <a:avLst/>
                </a:prstGeom>
                <a:noFill/>
                <a:ln w="7">
                  <a:noFill/>
                  <a:miter lim="800000"/>
                  <a:headEnd/>
                  <a:tailEnd/>
                </a:ln>
                <a:effectLst/>
              </p:spPr>
              <p:txBody>
                <a:bodyPr wrap="none"/>
                <a:lstStyle/>
                <a:p>
                  <a:endParaRPr lang="el-GR"/>
                </a:p>
              </p:txBody>
            </p:sp>
          </p:grpSp>
          <p:grpSp>
            <p:nvGrpSpPr>
              <p:cNvPr id="103868" name="Group 500"/>
              <p:cNvGrpSpPr>
                <a:grpSpLocks/>
              </p:cNvGrpSpPr>
              <p:nvPr/>
            </p:nvGrpSpPr>
            <p:grpSpPr bwMode="auto">
              <a:xfrm>
                <a:off x="1246" y="4565"/>
                <a:ext cx="320" cy="403"/>
                <a:chOff x="1246" y="4565"/>
                <a:chExt cx="320" cy="403"/>
              </a:xfrm>
            </p:grpSpPr>
            <p:sp>
              <p:nvSpPr>
                <p:cNvPr id="103789" name="Rectangle 365"/>
                <p:cNvSpPr>
                  <a:spLocks noChangeArrowheads="1"/>
                </p:cNvSpPr>
                <p:nvPr/>
              </p:nvSpPr>
              <p:spPr bwMode="auto">
                <a:xfrm>
                  <a:off x="1252" y="457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76.8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23" name="Rectangle 499"/>
                <p:cNvSpPr>
                  <a:spLocks noChangeArrowheads="1"/>
                </p:cNvSpPr>
                <p:nvPr/>
              </p:nvSpPr>
              <p:spPr bwMode="auto">
                <a:xfrm>
                  <a:off x="1246" y="4565"/>
                  <a:ext cx="320" cy="403"/>
                </a:xfrm>
                <a:prstGeom prst="rect">
                  <a:avLst/>
                </a:prstGeom>
                <a:noFill/>
                <a:ln w="7">
                  <a:noFill/>
                  <a:miter lim="800000"/>
                  <a:headEnd/>
                  <a:tailEnd/>
                </a:ln>
                <a:effectLst/>
              </p:spPr>
              <p:txBody>
                <a:bodyPr wrap="none"/>
                <a:lstStyle/>
                <a:p>
                  <a:endParaRPr lang="el-GR"/>
                </a:p>
              </p:txBody>
            </p:sp>
          </p:grpSp>
          <p:grpSp>
            <p:nvGrpSpPr>
              <p:cNvPr id="103870" name="Group 502"/>
              <p:cNvGrpSpPr>
                <a:grpSpLocks/>
              </p:cNvGrpSpPr>
              <p:nvPr/>
            </p:nvGrpSpPr>
            <p:grpSpPr bwMode="auto">
              <a:xfrm>
                <a:off x="1566" y="4565"/>
                <a:ext cx="323" cy="403"/>
                <a:chOff x="1566" y="4565"/>
                <a:chExt cx="323" cy="403"/>
              </a:xfrm>
            </p:grpSpPr>
            <p:sp>
              <p:nvSpPr>
                <p:cNvPr id="103790" name="Rectangle 366"/>
                <p:cNvSpPr>
                  <a:spLocks noChangeArrowheads="1"/>
                </p:cNvSpPr>
                <p:nvPr/>
              </p:nvSpPr>
              <p:spPr bwMode="auto">
                <a:xfrm>
                  <a:off x="1572" y="457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81.9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25" name="Rectangle 501"/>
                <p:cNvSpPr>
                  <a:spLocks noChangeArrowheads="1"/>
                </p:cNvSpPr>
                <p:nvPr/>
              </p:nvSpPr>
              <p:spPr bwMode="auto">
                <a:xfrm>
                  <a:off x="1566" y="4565"/>
                  <a:ext cx="323" cy="403"/>
                </a:xfrm>
                <a:prstGeom prst="rect">
                  <a:avLst/>
                </a:prstGeom>
                <a:noFill/>
                <a:ln w="7">
                  <a:noFill/>
                  <a:miter lim="800000"/>
                  <a:headEnd/>
                  <a:tailEnd/>
                </a:ln>
                <a:effectLst/>
              </p:spPr>
              <p:txBody>
                <a:bodyPr wrap="none"/>
                <a:lstStyle/>
                <a:p>
                  <a:endParaRPr lang="el-GR"/>
                </a:p>
              </p:txBody>
            </p:sp>
          </p:grpSp>
          <p:grpSp>
            <p:nvGrpSpPr>
              <p:cNvPr id="102400" name="Group 504"/>
              <p:cNvGrpSpPr>
                <a:grpSpLocks/>
              </p:cNvGrpSpPr>
              <p:nvPr/>
            </p:nvGrpSpPr>
            <p:grpSpPr bwMode="auto">
              <a:xfrm>
                <a:off x="1889" y="4565"/>
                <a:ext cx="323" cy="403"/>
                <a:chOff x="1889" y="4565"/>
                <a:chExt cx="323" cy="403"/>
              </a:xfrm>
            </p:grpSpPr>
            <p:sp>
              <p:nvSpPr>
                <p:cNvPr id="103791" name="Rectangle 367"/>
                <p:cNvSpPr>
                  <a:spLocks noChangeArrowheads="1"/>
                </p:cNvSpPr>
                <p:nvPr/>
              </p:nvSpPr>
              <p:spPr bwMode="auto">
                <a:xfrm>
                  <a:off x="1895" y="457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87.0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27" name="Rectangle 503"/>
                <p:cNvSpPr>
                  <a:spLocks noChangeArrowheads="1"/>
                </p:cNvSpPr>
                <p:nvPr/>
              </p:nvSpPr>
              <p:spPr bwMode="auto">
                <a:xfrm>
                  <a:off x="1889" y="4565"/>
                  <a:ext cx="323" cy="403"/>
                </a:xfrm>
                <a:prstGeom prst="rect">
                  <a:avLst/>
                </a:prstGeom>
                <a:noFill/>
                <a:ln w="7">
                  <a:noFill/>
                  <a:miter lim="800000"/>
                  <a:headEnd/>
                  <a:tailEnd/>
                </a:ln>
                <a:effectLst/>
              </p:spPr>
              <p:txBody>
                <a:bodyPr wrap="none"/>
                <a:lstStyle/>
                <a:p>
                  <a:endParaRPr lang="el-GR"/>
                </a:p>
              </p:txBody>
            </p:sp>
          </p:grpSp>
          <p:grpSp>
            <p:nvGrpSpPr>
              <p:cNvPr id="102401" name="Group 506"/>
              <p:cNvGrpSpPr>
                <a:grpSpLocks/>
              </p:cNvGrpSpPr>
              <p:nvPr/>
            </p:nvGrpSpPr>
            <p:grpSpPr bwMode="auto">
              <a:xfrm>
                <a:off x="2212" y="4565"/>
                <a:ext cx="320" cy="403"/>
                <a:chOff x="2212" y="4565"/>
                <a:chExt cx="320" cy="403"/>
              </a:xfrm>
            </p:grpSpPr>
            <p:sp>
              <p:nvSpPr>
                <p:cNvPr id="103792" name="Rectangle 368"/>
                <p:cNvSpPr>
                  <a:spLocks noChangeArrowheads="1"/>
                </p:cNvSpPr>
                <p:nvPr/>
              </p:nvSpPr>
              <p:spPr bwMode="auto">
                <a:xfrm>
                  <a:off x="2218" y="457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71.1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29" name="Rectangle 505"/>
                <p:cNvSpPr>
                  <a:spLocks noChangeArrowheads="1"/>
                </p:cNvSpPr>
                <p:nvPr/>
              </p:nvSpPr>
              <p:spPr bwMode="auto">
                <a:xfrm>
                  <a:off x="2212" y="4565"/>
                  <a:ext cx="320" cy="403"/>
                </a:xfrm>
                <a:prstGeom prst="rect">
                  <a:avLst/>
                </a:prstGeom>
                <a:noFill/>
                <a:ln w="7">
                  <a:noFill/>
                  <a:miter lim="800000"/>
                  <a:headEnd/>
                  <a:tailEnd/>
                </a:ln>
                <a:effectLst/>
              </p:spPr>
              <p:txBody>
                <a:bodyPr wrap="none"/>
                <a:lstStyle/>
                <a:p>
                  <a:endParaRPr lang="el-GR"/>
                </a:p>
              </p:txBody>
            </p:sp>
          </p:grpSp>
          <p:grpSp>
            <p:nvGrpSpPr>
              <p:cNvPr id="102403" name="Group 508"/>
              <p:cNvGrpSpPr>
                <a:grpSpLocks/>
              </p:cNvGrpSpPr>
              <p:nvPr/>
            </p:nvGrpSpPr>
            <p:grpSpPr bwMode="auto">
              <a:xfrm>
                <a:off x="2532" y="4565"/>
                <a:ext cx="323" cy="403"/>
                <a:chOff x="2532" y="4565"/>
                <a:chExt cx="323" cy="403"/>
              </a:xfrm>
            </p:grpSpPr>
            <p:sp>
              <p:nvSpPr>
                <p:cNvPr id="103793" name="Rectangle 369"/>
                <p:cNvSpPr>
                  <a:spLocks noChangeArrowheads="1"/>
                </p:cNvSpPr>
                <p:nvPr/>
              </p:nvSpPr>
              <p:spPr bwMode="auto">
                <a:xfrm>
                  <a:off x="2538" y="457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75.8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31" name="Rectangle 507"/>
                <p:cNvSpPr>
                  <a:spLocks noChangeArrowheads="1"/>
                </p:cNvSpPr>
                <p:nvPr/>
              </p:nvSpPr>
              <p:spPr bwMode="auto">
                <a:xfrm>
                  <a:off x="2532" y="4565"/>
                  <a:ext cx="323" cy="403"/>
                </a:xfrm>
                <a:prstGeom prst="rect">
                  <a:avLst/>
                </a:prstGeom>
                <a:noFill/>
                <a:ln w="7">
                  <a:noFill/>
                  <a:miter lim="800000"/>
                  <a:headEnd/>
                  <a:tailEnd/>
                </a:ln>
                <a:effectLst/>
              </p:spPr>
              <p:txBody>
                <a:bodyPr wrap="none"/>
                <a:lstStyle/>
                <a:p>
                  <a:endParaRPr lang="el-GR"/>
                </a:p>
              </p:txBody>
            </p:sp>
          </p:grpSp>
          <p:grpSp>
            <p:nvGrpSpPr>
              <p:cNvPr id="102404" name="Group 510"/>
              <p:cNvGrpSpPr>
                <a:grpSpLocks/>
              </p:cNvGrpSpPr>
              <p:nvPr/>
            </p:nvGrpSpPr>
            <p:grpSpPr bwMode="auto">
              <a:xfrm>
                <a:off x="2855" y="4565"/>
                <a:ext cx="323" cy="403"/>
                <a:chOff x="2855" y="4565"/>
                <a:chExt cx="323" cy="403"/>
              </a:xfrm>
            </p:grpSpPr>
            <p:sp>
              <p:nvSpPr>
                <p:cNvPr id="103794" name="Rectangle 370"/>
                <p:cNvSpPr>
                  <a:spLocks noChangeArrowheads="1"/>
                </p:cNvSpPr>
                <p:nvPr/>
              </p:nvSpPr>
              <p:spPr bwMode="auto">
                <a:xfrm>
                  <a:off x="2861" y="4571"/>
                  <a:ext cx="31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80.5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3933" name="Rectangle 509"/>
                <p:cNvSpPr>
                  <a:spLocks noChangeArrowheads="1"/>
                </p:cNvSpPr>
                <p:nvPr/>
              </p:nvSpPr>
              <p:spPr bwMode="auto">
                <a:xfrm>
                  <a:off x="2855" y="4565"/>
                  <a:ext cx="323" cy="403"/>
                </a:xfrm>
                <a:prstGeom prst="rect">
                  <a:avLst/>
                </a:prstGeom>
                <a:noFill/>
                <a:ln w="7">
                  <a:noFill/>
                  <a:miter lim="800000"/>
                  <a:headEnd/>
                  <a:tailEnd/>
                </a:ln>
                <a:effectLst/>
              </p:spPr>
              <p:txBody>
                <a:bodyPr wrap="none"/>
                <a:lstStyle/>
                <a:p>
                  <a:endParaRPr lang="el-GR"/>
                </a:p>
              </p:txBody>
            </p:sp>
          </p:grpSp>
        </p:grpSp>
        <p:sp>
          <p:nvSpPr>
            <p:cNvPr id="103936" name="Rectangle 512"/>
            <p:cNvSpPr>
              <a:spLocks noChangeArrowheads="1"/>
            </p:cNvSpPr>
            <p:nvPr/>
          </p:nvSpPr>
          <p:spPr bwMode="auto">
            <a:xfrm>
              <a:off x="-3" y="-3"/>
              <a:ext cx="3184" cy="4974"/>
            </a:xfrm>
            <a:prstGeom prst="rect">
              <a:avLst/>
            </a:prstGeom>
            <a:noFill/>
            <a:ln w="11112">
              <a:noFill/>
              <a:miter lim="800000"/>
              <a:headEnd/>
              <a:tailEnd/>
            </a:ln>
            <a:effectLst/>
          </p:spPr>
          <p:txBody>
            <a:bodyPr wrap="none"/>
            <a:lstStyle/>
            <a:p>
              <a:endParaRPr lang="el-GR"/>
            </a:p>
          </p:txBody>
        </p:sp>
      </p:grpSp>
      <p:pic>
        <p:nvPicPr>
          <p:cNvPr id="103938" name="Picture 514" descr="C:\Documents and Settings\@\My Documents\My Pictures\ΕΙΚΟΝΕΣ_2004\ΕΡΓΟΝΟΜΙΑ\anatomy\anthropometrics\1_4010.jpg"/>
          <p:cNvPicPr>
            <a:picLocks noChangeAspect="1" noChangeArrowheads="1"/>
          </p:cNvPicPr>
          <p:nvPr/>
        </p:nvPicPr>
        <p:blipFill>
          <a:blip r:embed="rId2" cstate="print"/>
          <a:srcRect/>
          <a:stretch>
            <a:fillRect/>
          </a:stretch>
        </p:blipFill>
        <p:spPr bwMode="auto">
          <a:xfrm>
            <a:off x="6172200" y="152400"/>
            <a:ext cx="2843213" cy="3352800"/>
          </a:xfrm>
          <a:prstGeom prst="rect">
            <a:avLst/>
          </a:prstGeom>
          <a:noFill/>
          <a:effectLst>
            <a:outerShdw dist="107763" dir="13500000" algn="ctr" rotWithShape="0">
              <a:srgbClr val="808080"/>
            </a:outerShdw>
          </a:effectLst>
        </p:spPr>
      </p:pic>
      <p:pic>
        <p:nvPicPr>
          <p:cNvPr id="103939" name="Picture 515" descr="C:\Documents and Settings\@\My Documents\My Pictures\ΕΙΚΟΝΕΣ_2004\ΕΡΓΟΝΟΜΙΑ\anatomy\anthropometrics\1_4009.jpg"/>
          <p:cNvPicPr>
            <a:picLocks noChangeAspect="1" noChangeArrowheads="1"/>
          </p:cNvPicPr>
          <p:nvPr/>
        </p:nvPicPr>
        <p:blipFill>
          <a:blip r:embed="rId3" cstate="print"/>
          <a:srcRect/>
          <a:stretch>
            <a:fillRect/>
          </a:stretch>
        </p:blipFill>
        <p:spPr bwMode="auto">
          <a:xfrm>
            <a:off x="6154738" y="3429000"/>
            <a:ext cx="2855912" cy="3276600"/>
          </a:xfrm>
          <a:prstGeom prst="rect">
            <a:avLst/>
          </a:prstGeom>
          <a:noFill/>
          <a:effectLst>
            <a:outerShdw dist="107763" dir="13500000" algn="ctr" rotWithShape="0">
              <a:srgbClr val="808080"/>
            </a:outerShdw>
          </a:effectLst>
        </p:spPr>
      </p:pic>
    </p:spTree>
    <p:extLst>
      <p:ext uri="{BB962C8B-B14F-4D97-AF65-F5344CB8AC3E}">
        <p14:creationId xmlns:p14="http://schemas.microsoft.com/office/powerpoint/2010/main" val="2547899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952500"/>
            <a:ext cx="7772400" cy="457200"/>
          </a:xfrm>
        </p:spPr>
        <p:txBody>
          <a:bodyPr/>
          <a:lstStyle/>
          <a:p>
            <a:r>
              <a:rPr lang="el-GR" sz="2400" b="1">
                <a:effectLst>
                  <a:outerShdw blurRad="38100" dist="38100" dir="2700000" algn="tl">
                    <a:srgbClr val="000000"/>
                  </a:outerShdw>
                </a:effectLst>
                <a:latin typeface="Arial" charset="0"/>
              </a:rPr>
              <a:t>ΑΝΘΡΩΠΟΜΕΤΡΙΚΟΙ ΠΙΝΑΚΕΣ</a:t>
            </a:r>
          </a:p>
        </p:txBody>
      </p:sp>
      <p:sp>
        <p:nvSpPr>
          <p:cNvPr id="104452" name="Rectangle 4"/>
          <p:cNvSpPr>
            <a:spLocks noChangeArrowheads="1"/>
          </p:cNvSpPr>
          <p:nvPr/>
        </p:nvSpPr>
        <p:spPr bwMode="auto">
          <a:xfrm>
            <a:off x="3233738" y="1528763"/>
            <a:ext cx="9144000" cy="0"/>
          </a:xfrm>
          <a:prstGeom prst="rect">
            <a:avLst/>
          </a:prstGeom>
          <a:noFill/>
          <a:ln w="9525">
            <a:noFill/>
            <a:miter lim="800000"/>
            <a:headEnd/>
            <a:tailEnd/>
          </a:ln>
          <a:effectLst/>
        </p:spPr>
        <p:txBody>
          <a:bodyPr>
            <a:spAutoFit/>
          </a:bodyPr>
          <a:lstStyle/>
          <a:p>
            <a:endParaRPr lang="el-GR"/>
          </a:p>
        </p:txBody>
      </p:sp>
      <p:grpSp>
        <p:nvGrpSpPr>
          <p:cNvPr id="2" name="Group 219"/>
          <p:cNvGrpSpPr>
            <a:grpSpLocks/>
          </p:cNvGrpSpPr>
          <p:nvPr/>
        </p:nvGrpSpPr>
        <p:grpSpPr bwMode="auto">
          <a:xfrm>
            <a:off x="428596" y="1571612"/>
            <a:ext cx="5194300" cy="4983163"/>
            <a:chOff x="-3" y="-3"/>
            <a:chExt cx="3272" cy="5413"/>
          </a:xfrm>
        </p:grpSpPr>
        <p:grpSp>
          <p:nvGrpSpPr>
            <p:cNvPr id="3" name="Group 217"/>
            <p:cNvGrpSpPr>
              <a:grpSpLocks/>
            </p:cNvGrpSpPr>
            <p:nvPr/>
          </p:nvGrpSpPr>
          <p:grpSpPr bwMode="auto">
            <a:xfrm>
              <a:off x="0" y="0"/>
              <a:ext cx="3266" cy="5407"/>
              <a:chOff x="0" y="0"/>
              <a:chExt cx="3266" cy="5407"/>
            </a:xfrm>
          </p:grpSpPr>
          <p:grpSp>
            <p:nvGrpSpPr>
              <p:cNvPr id="4" name="Group 916"/>
              <p:cNvGrpSpPr>
                <a:grpSpLocks/>
              </p:cNvGrpSpPr>
              <p:nvPr/>
            </p:nvGrpSpPr>
            <p:grpSpPr bwMode="auto">
              <a:xfrm>
                <a:off x="0" y="0"/>
                <a:ext cx="1294" cy="427"/>
                <a:chOff x="0" y="0"/>
                <a:chExt cx="1294" cy="427"/>
              </a:xfrm>
            </p:grpSpPr>
            <p:sp>
              <p:nvSpPr>
                <p:cNvPr id="105363" name="Rectangle 915"/>
                <p:cNvSpPr>
                  <a:spLocks noChangeArrowheads="1"/>
                </p:cNvSpPr>
                <p:nvPr/>
              </p:nvSpPr>
              <p:spPr bwMode="auto">
                <a:xfrm>
                  <a:off x="0" y="0"/>
                  <a:ext cx="1294" cy="427"/>
                </a:xfrm>
                <a:prstGeom prst="rect">
                  <a:avLst/>
                </a:prstGeom>
                <a:noFill/>
                <a:ln w="9525">
                  <a:noFill/>
                  <a:miter lim="800000"/>
                  <a:headEnd/>
                  <a:tailEnd/>
                </a:ln>
                <a:effectLst/>
              </p:spPr>
              <p:txBody>
                <a:bodyPr wrap="none"/>
                <a:lstStyle/>
                <a:p>
                  <a:endParaRPr lang="el-GR"/>
                </a:p>
              </p:txBody>
            </p:sp>
            <p:grpSp>
              <p:nvGrpSpPr>
                <p:cNvPr id="5" name="Group 914"/>
                <p:cNvGrpSpPr>
                  <a:grpSpLocks/>
                </p:cNvGrpSpPr>
                <p:nvPr/>
              </p:nvGrpSpPr>
              <p:grpSpPr bwMode="auto">
                <a:xfrm>
                  <a:off x="0" y="0"/>
                  <a:ext cx="1294" cy="403"/>
                  <a:chOff x="0" y="0"/>
                  <a:chExt cx="1294" cy="403"/>
                </a:xfrm>
              </p:grpSpPr>
              <p:sp>
                <p:nvSpPr>
                  <p:cNvPr id="105279" name="Rectangle 831"/>
                  <p:cNvSpPr>
                    <a:spLocks noChangeArrowheads="1"/>
                  </p:cNvSpPr>
                  <p:nvPr/>
                </p:nvSpPr>
                <p:spPr bwMode="auto">
                  <a:xfrm>
                    <a:off x="6" y="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361" name="Rectangle 913"/>
                  <p:cNvSpPr>
                    <a:spLocks noChangeArrowheads="1"/>
                  </p:cNvSpPr>
                  <p:nvPr/>
                </p:nvSpPr>
                <p:spPr bwMode="auto">
                  <a:xfrm>
                    <a:off x="0" y="0"/>
                    <a:ext cx="1294" cy="403"/>
                  </a:xfrm>
                  <a:prstGeom prst="rect">
                    <a:avLst/>
                  </a:prstGeom>
                  <a:noFill/>
                  <a:ln w="7">
                    <a:noFill/>
                    <a:miter lim="800000"/>
                    <a:headEnd/>
                    <a:tailEnd/>
                  </a:ln>
                  <a:effectLst/>
                </p:spPr>
                <p:txBody>
                  <a:bodyPr wrap="none"/>
                  <a:lstStyle/>
                  <a:p>
                    <a:endParaRPr lang="el-GR"/>
                  </a:p>
                </p:txBody>
              </p:sp>
            </p:grpSp>
          </p:grpSp>
          <p:grpSp>
            <p:nvGrpSpPr>
              <p:cNvPr id="6" name="Group 920"/>
              <p:cNvGrpSpPr>
                <a:grpSpLocks/>
              </p:cNvGrpSpPr>
              <p:nvPr/>
            </p:nvGrpSpPr>
            <p:grpSpPr bwMode="auto">
              <a:xfrm>
                <a:off x="1294" y="0"/>
                <a:ext cx="986" cy="427"/>
                <a:chOff x="1294" y="0"/>
                <a:chExt cx="986" cy="427"/>
              </a:xfrm>
            </p:grpSpPr>
            <p:sp>
              <p:nvSpPr>
                <p:cNvPr id="105367" name="Rectangle 919"/>
                <p:cNvSpPr>
                  <a:spLocks noChangeArrowheads="1"/>
                </p:cNvSpPr>
                <p:nvPr/>
              </p:nvSpPr>
              <p:spPr bwMode="auto">
                <a:xfrm>
                  <a:off x="1294" y="0"/>
                  <a:ext cx="986" cy="427"/>
                </a:xfrm>
                <a:prstGeom prst="rect">
                  <a:avLst/>
                </a:prstGeom>
                <a:noFill/>
                <a:ln w="9525">
                  <a:noFill/>
                  <a:miter lim="800000"/>
                  <a:headEnd/>
                  <a:tailEnd/>
                </a:ln>
                <a:effectLst/>
              </p:spPr>
              <p:txBody>
                <a:bodyPr wrap="none"/>
                <a:lstStyle/>
                <a:p>
                  <a:endParaRPr lang="el-GR"/>
                </a:p>
              </p:txBody>
            </p:sp>
            <p:grpSp>
              <p:nvGrpSpPr>
                <p:cNvPr id="7" name="Group 918"/>
                <p:cNvGrpSpPr>
                  <a:grpSpLocks/>
                </p:cNvGrpSpPr>
                <p:nvPr/>
              </p:nvGrpSpPr>
              <p:grpSpPr bwMode="auto">
                <a:xfrm>
                  <a:off x="1294" y="0"/>
                  <a:ext cx="986" cy="403"/>
                  <a:chOff x="1294" y="0"/>
                  <a:chExt cx="986" cy="403"/>
                </a:xfrm>
              </p:grpSpPr>
              <p:sp>
                <p:nvSpPr>
                  <p:cNvPr id="105280" name="Rectangle 832"/>
                  <p:cNvSpPr>
                    <a:spLocks noChangeArrowheads="1"/>
                  </p:cNvSpPr>
                  <p:nvPr/>
                </p:nvSpPr>
                <p:spPr bwMode="auto">
                  <a:xfrm>
                    <a:off x="1300" y="6"/>
                    <a:ext cx="974"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65" name="Rectangle 917"/>
                  <p:cNvSpPr>
                    <a:spLocks noChangeArrowheads="1"/>
                  </p:cNvSpPr>
                  <p:nvPr/>
                </p:nvSpPr>
                <p:spPr bwMode="auto">
                  <a:xfrm>
                    <a:off x="1294" y="0"/>
                    <a:ext cx="986" cy="403"/>
                  </a:xfrm>
                  <a:prstGeom prst="rect">
                    <a:avLst/>
                  </a:prstGeom>
                  <a:noFill/>
                  <a:ln w="7">
                    <a:noFill/>
                    <a:miter lim="800000"/>
                    <a:headEnd/>
                    <a:tailEnd/>
                  </a:ln>
                  <a:effectLst/>
                </p:spPr>
                <p:txBody>
                  <a:bodyPr wrap="none"/>
                  <a:lstStyle/>
                  <a:p>
                    <a:endParaRPr lang="el-GR"/>
                  </a:p>
                </p:txBody>
              </p:sp>
            </p:grpSp>
          </p:grpSp>
          <p:grpSp>
            <p:nvGrpSpPr>
              <p:cNvPr id="8" name="Group 924"/>
              <p:cNvGrpSpPr>
                <a:grpSpLocks/>
              </p:cNvGrpSpPr>
              <p:nvPr/>
            </p:nvGrpSpPr>
            <p:grpSpPr bwMode="auto">
              <a:xfrm>
                <a:off x="2280" y="0"/>
                <a:ext cx="986" cy="427"/>
                <a:chOff x="2280" y="0"/>
                <a:chExt cx="986" cy="427"/>
              </a:xfrm>
            </p:grpSpPr>
            <p:sp>
              <p:nvSpPr>
                <p:cNvPr id="105371" name="Rectangle 923"/>
                <p:cNvSpPr>
                  <a:spLocks noChangeArrowheads="1"/>
                </p:cNvSpPr>
                <p:nvPr/>
              </p:nvSpPr>
              <p:spPr bwMode="auto">
                <a:xfrm>
                  <a:off x="2280" y="0"/>
                  <a:ext cx="986" cy="427"/>
                </a:xfrm>
                <a:prstGeom prst="rect">
                  <a:avLst/>
                </a:prstGeom>
                <a:noFill/>
                <a:ln w="9525">
                  <a:noFill/>
                  <a:miter lim="800000"/>
                  <a:headEnd/>
                  <a:tailEnd/>
                </a:ln>
                <a:effectLst/>
              </p:spPr>
              <p:txBody>
                <a:bodyPr wrap="none"/>
                <a:lstStyle/>
                <a:p>
                  <a:endParaRPr lang="el-GR"/>
                </a:p>
              </p:txBody>
            </p:sp>
            <p:grpSp>
              <p:nvGrpSpPr>
                <p:cNvPr id="9" name="Group 922"/>
                <p:cNvGrpSpPr>
                  <a:grpSpLocks/>
                </p:cNvGrpSpPr>
                <p:nvPr/>
              </p:nvGrpSpPr>
              <p:grpSpPr bwMode="auto">
                <a:xfrm>
                  <a:off x="2280" y="0"/>
                  <a:ext cx="986" cy="403"/>
                  <a:chOff x="2280" y="0"/>
                  <a:chExt cx="986" cy="403"/>
                </a:xfrm>
              </p:grpSpPr>
              <p:sp>
                <p:nvSpPr>
                  <p:cNvPr id="105281" name="Rectangle 833"/>
                  <p:cNvSpPr>
                    <a:spLocks noChangeArrowheads="1"/>
                  </p:cNvSpPr>
                  <p:nvPr/>
                </p:nvSpPr>
                <p:spPr bwMode="auto">
                  <a:xfrm>
                    <a:off x="2286" y="6"/>
                    <a:ext cx="974"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Females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69" name="Rectangle 921"/>
                  <p:cNvSpPr>
                    <a:spLocks noChangeArrowheads="1"/>
                  </p:cNvSpPr>
                  <p:nvPr/>
                </p:nvSpPr>
                <p:spPr bwMode="auto">
                  <a:xfrm>
                    <a:off x="2280" y="0"/>
                    <a:ext cx="986" cy="403"/>
                  </a:xfrm>
                  <a:prstGeom prst="rect">
                    <a:avLst/>
                  </a:prstGeom>
                  <a:noFill/>
                  <a:ln w="7">
                    <a:noFill/>
                    <a:miter lim="800000"/>
                    <a:headEnd/>
                    <a:tailEnd/>
                  </a:ln>
                  <a:effectLst/>
                </p:spPr>
                <p:txBody>
                  <a:bodyPr wrap="none"/>
                  <a:lstStyle/>
                  <a:p>
                    <a:endParaRPr lang="el-GR"/>
                  </a:p>
                </p:txBody>
              </p:sp>
            </p:grpSp>
          </p:grpSp>
          <p:grpSp>
            <p:nvGrpSpPr>
              <p:cNvPr id="10" name="Group 928"/>
              <p:cNvGrpSpPr>
                <a:grpSpLocks/>
              </p:cNvGrpSpPr>
              <p:nvPr/>
            </p:nvGrpSpPr>
            <p:grpSpPr bwMode="auto">
              <a:xfrm>
                <a:off x="0" y="415"/>
                <a:ext cx="1294" cy="427"/>
                <a:chOff x="0" y="415"/>
                <a:chExt cx="1294" cy="427"/>
              </a:xfrm>
            </p:grpSpPr>
            <p:sp>
              <p:nvSpPr>
                <p:cNvPr id="105375" name="Rectangle 927"/>
                <p:cNvSpPr>
                  <a:spLocks noChangeArrowheads="1"/>
                </p:cNvSpPr>
                <p:nvPr/>
              </p:nvSpPr>
              <p:spPr bwMode="auto">
                <a:xfrm>
                  <a:off x="0" y="415"/>
                  <a:ext cx="1294" cy="427"/>
                </a:xfrm>
                <a:prstGeom prst="rect">
                  <a:avLst/>
                </a:prstGeom>
                <a:noFill/>
                <a:ln w="9525">
                  <a:noFill/>
                  <a:miter lim="800000"/>
                  <a:headEnd/>
                  <a:tailEnd/>
                </a:ln>
                <a:effectLst/>
              </p:spPr>
              <p:txBody>
                <a:bodyPr wrap="none"/>
                <a:lstStyle/>
                <a:p>
                  <a:endParaRPr lang="el-GR"/>
                </a:p>
              </p:txBody>
            </p:sp>
            <p:grpSp>
              <p:nvGrpSpPr>
                <p:cNvPr id="11" name="Group 926"/>
                <p:cNvGrpSpPr>
                  <a:grpSpLocks/>
                </p:cNvGrpSpPr>
                <p:nvPr/>
              </p:nvGrpSpPr>
              <p:grpSpPr bwMode="auto">
                <a:xfrm>
                  <a:off x="0" y="415"/>
                  <a:ext cx="1294" cy="403"/>
                  <a:chOff x="0" y="415"/>
                  <a:chExt cx="1294" cy="403"/>
                </a:xfrm>
              </p:grpSpPr>
              <p:sp>
                <p:nvSpPr>
                  <p:cNvPr id="105282" name="Rectangle 834"/>
                  <p:cNvSpPr>
                    <a:spLocks noChangeArrowheads="1"/>
                  </p:cNvSpPr>
                  <p:nvPr/>
                </p:nvSpPr>
                <p:spPr bwMode="auto">
                  <a:xfrm>
                    <a:off x="6" y="421"/>
                    <a:ext cx="1282"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Measurement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73" name="Rectangle 925"/>
                  <p:cNvSpPr>
                    <a:spLocks noChangeArrowheads="1"/>
                  </p:cNvSpPr>
                  <p:nvPr/>
                </p:nvSpPr>
                <p:spPr bwMode="auto">
                  <a:xfrm>
                    <a:off x="0" y="415"/>
                    <a:ext cx="1294" cy="403"/>
                  </a:xfrm>
                  <a:prstGeom prst="rect">
                    <a:avLst/>
                  </a:prstGeom>
                  <a:noFill/>
                  <a:ln w="7">
                    <a:noFill/>
                    <a:miter lim="800000"/>
                    <a:headEnd/>
                    <a:tailEnd/>
                  </a:ln>
                  <a:effectLst/>
                </p:spPr>
                <p:txBody>
                  <a:bodyPr wrap="none"/>
                  <a:lstStyle/>
                  <a:p>
                    <a:endParaRPr lang="el-GR"/>
                  </a:p>
                </p:txBody>
              </p:sp>
            </p:grpSp>
          </p:grpSp>
          <p:grpSp>
            <p:nvGrpSpPr>
              <p:cNvPr id="12" name="Group 932"/>
              <p:cNvGrpSpPr>
                <a:grpSpLocks/>
              </p:cNvGrpSpPr>
              <p:nvPr/>
            </p:nvGrpSpPr>
            <p:grpSpPr bwMode="auto">
              <a:xfrm>
                <a:off x="1294" y="415"/>
                <a:ext cx="320" cy="427"/>
                <a:chOff x="1294" y="415"/>
                <a:chExt cx="320" cy="427"/>
              </a:xfrm>
            </p:grpSpPr>
            <p:sp>
              <p:nvSpPr>
                <p:cNvPr id="105379" name="Rectangle 931"/>
                <p:cNvSpPr>
                  <a:spLocks noChangeArrowheads="1"/>
                </p:cNvSpPr>
                <p:nvPr/>
              </p:nvSpPr>
              <p:spPr bwMode="auto">
                <a:xfrm>
                  <a:off x="1294" y="415"/>
                  <a:ext cx="320" cy="427"/>
                </a:xfrm>
                <a:prstGeom prst="rect">
                  <a:avLst/>
                </a:prstGeom>
                <a:noFill/>
                <a:ln w="9525">
                  <a:noFill/>
                  <a:miter lim="800000"/>
                  <a:headEnd/>
                  <a:tailEnd/>
                </a:ln>
                <a:effectLst/>
              </p:spPr>
              <p:txBody>
                <a:bodyPr wrap="none"/>
                <a:lstStyle/>
                <a:p>
                  <a:endParaRPr lang="el-GR"/>
                </a:p>
              </p:txBody>
            </p:sp>
            <p:grpSp>
              <p:nvGrpSpPr>
                <p:cNvPr id="13" name="Group 930"/>
                <p:cNvGrpSpPr>
                  <a:grpSpLocks/>
                </p:cNvGrpSpPr>
                <p:nvPr/>
              </p:nvGrpSpPr>
              <p:grpSpPr bwMode="auto">
                <a:xfrm>
                  <a:off x="1294" y="415"/>
                  <a:ext cx="320" cy="403"/>
                  <a:chOff x="1294" y="415"/>
                  <a:chExt cx="320" cy="403"/>
                </a:xfrm>
              </p:grpSpPr>
              <p:sp>
                <p:nvSpPr>
                  <p:cNvPr id="105283" name="Rectangle 835"/>
                  <p:cNvSpPr>
                    <a:spLocks noChangeArrowheads="1"/>
                  </p:cNvSpPr>
                  <p:nvPr/>
                </p:nvSpPr>
                <p:spPr bwMode="auto">
                  <a:xfrm>
                    <a:off x="1300" y="421"/>
                    <a:ext cx="308"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77" name="Rectangle 929"/>
                  <p:cNvSpPr>
                    <a:spLocks noChangeArrowheads="1"/>
                  </p:cNvSpPr>
                  <p:nvPr/>
                </p:nvSpPr>
                <p:spPr bwMode="auto">
                  <a:xfrm>
                    <a:off x="1294" y="415"/>
                    <a:ext cx="320" cy="403"/>
                  </a:xfrm>
                  <a:prstGeom prst="rect">
                    <a:avLst/>
                  </a:prstGeom>
                  <a:noFill/>
                  <a:ln w="7">
                    <a:noFill/>
                    <a:miter lim="800000"/>
                    <a:headEnd/>
                    <a:tailEnd/>
                  </a:ln>
                  <a:effectLst/>
                </p:spPr>
                <p:txBody>
                  <a:bodyPr wrap="none"/>
                  <a:lstStyle/>
                  <a:p>
                    <a:endParaRPr lang="el-GR"/>
                  </a:p>
                </p:txBody>
              </p:sp>
            </p:grpSp>
          </p:grpSp>
          <p:grpSp>
            <p:nvGrpSpPr>
              <p:cNvPr id="14" name="Group 936"/>
              <p:cNvGrpSpPr>
                <a:grpSpLocks/>
              </p:cNvGrpSpPr>
              <p:nvPr/>
            </p:nvGrpSpPr>
            <p:grpSpPr bwMode="auto">
              <a:xfrm>
                <a:off x="1614" y="415"/>
                <a:ext cx="333" cy="427"/>
                <a:chOff x="1614" y="415"/>
                <a:chExt cx="333" cy="427"/>
              </a:xfrm>
            </p:grpSpPr>
            <p:sp>
              <p:nvSpPr>
                <p:cNvPr id="105383" name="Rectangle 935"/>
                <p:cNvSpPr>
                  <a:spLocks noChangeArrowheads="1"/>
                </p:cNvSpPr>
                <p:nvPr/>
              </p:nvSpPr>
              <p:spPr bwMode="auto">
                <a:xfrm>
                  <a:off x="1614" y="415"/>
                  <a:ext cx="333" cy="427"/>
                </a:xfrm>
                <a:prstGeom prst="rect">
                  <a:avLst/>
                </a:prstGeom>
                <a:noFill/>
                <a:ln w="9525">
                  <a:noFill/>
                  <a:miter lim="800000"/>
                  <a:headEnd/>
                  <a:tailEnd/>
                </a:ln>
                <a:effectLst/>
              </p:spPr>
              <p:txBody>
                <a:bodyPr wrap="none"/>
                <a:lstStyle/>
                <a:p>
                  <a:endParaRPr lang="el-GR"/>
                </a:p>
              </p:txBody>
            </p:sp>
            <p:grpSp>
              <p:nvGrpSpPr>
                <p:cNvPr id="15" name="Group 934"/>
                <p:cNvGrpSpPr>
                  <a:grpSpLocks/>
                </p:cNvGrpSpPr>
                <p:nvPr/>
              </p:nvGrpSpPr>
              <p:grpSpPr bwMode="auto">
                <a:xfrm>
                  <a:off x="1614" y="415"/>
                  <a:ext cx="333" cy="403"/>
                  <a:chOff x="1614" y="415"/>
                  <a:chExt cx="333" cy="403"/>
                </a:xfrm>
              </p:grpSpPr>
              <p:sp>
                <p:nvSpPr>
                  <p:cNvPr id="105284" name="Rectangle 836"/>
                  <p:cNvSpPr>
                    <a:spLocks noChangeArrowheads="1"/>
                  </p:cNvSpPr>
                  <p:nvPr/>
                </p:nvSpPr>
                <p:spPr bwMode="auto">
                  <a:xfrm>
                    <a:off x="1620" y="421"/>
                    <a:ext cx="321"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81" name="Rectangle 933"/>
                  <p:cNvSpPr>
                    <a:spLocks noChangeArrowheads="1"/>
                  </p:cNvSpPr>
                  <p:nvPr/>
                </p:nvSpPr>
                <p:spPr bwMode="auto">
                  <a:xfrm>
                    <a:off x="1614" y="415"/>
                    <a:ext cx="333" cy="403"/>
                  </a:xfrm>
                  <a:prstGeom prst="rect">
                    <a:avLst/>
                  </a:prstGeom>
                  <a:noFill/>
                  <a:ln w="7">
                    <a:noFill/>
                    <a:miter lim="800000"/>
                    <a:headEnd/>
                    <a:tailEnd/>
                  </a:ln>
                  <a:effectLst/>
                </p:spPr>
                <p:txBody>
                  <a:bodyPr wrap="none"/>
                  <a:lstStyle/>
                  <a:p>
                    <a:endParaRPr lang="el-GR"/>
                  </a:p>
                </p:txBody>
              </p:sp>
            </p:grpSp>
          </p:grpSp>
          <p:grpSp>
            <p:nvGrpSpPr>
              <p:cNvPr id="16" name="Group 940"/>
              <p:cNvGrpSpPr>
                <a:grpSpLocks/>
              </p:cNvGrpSpPr>
              <p:nvPr/>
            </p:nvGrpSpPr>
            <p:grpSpPr bwMode="auto">
              <a:xfrm>
                <a:off x="1947" y="415"/>
                <a:ext cx="333" cy="427"/>
                <a:chOff x="1947" y="415"/>
                <a:chExt cx="333" cy="427"/>
              </a:xfrm>
            </p:grpSpPr>
            <p:sp>
              <p:nvSpPr>
                <p:cNvPr id="105387" name="Rectangle 939"/>
                <p:cNvSpPr>
                  <a:spLocks noChangeArrowheads="1"/>
                </p:cNvSpPr>
                <p:nvPr/>
              </p:nvSpPr>
              <p:spPr bwMode="auto">
                <a:xfrm>
                  <a:off x="1947" y="415"/>
                  <a:ext cx="333" cy="427"/>
                </a:xfrm>
                <a:prstGeom prst="rect">
                  <a:avLst/>
                </a:prstGeom>
                <a:noFill/>
                <a:ln w="9525">
                  <a:noFill/>
                  <a:miter lim="800000"/>
                  <a:headEnd/>
                  <a:tailEnd/>
                </a:ln>
                <a:effectLst/>
              </p:spPr>
              <p:txBody>
                <a:bodyPr wrap="none"/>
                <a:lstStyle/>
                <a:p>
                  <a:endParaRPr lang="el-GR"/>
                </a:p>
              </p:txBody>
            </p:sp>
            <p:grpSp>
              <p:nvGrpSpPr>
                <p:cNvPr id="17" name="Group 938"/>
                <p:cNvGrpSpPr>
                  <a:grpSpLocks/>
                </p:cNvGrpSpPr>
                <p:nvPr/>
              </p:nvGrpSpPr>
              <p:grpSpPr bwMode="auto">
                <a:xfrm>
                  <a:off x="1947" y="415"/>
                  <a:ext cx="333" cy="403"/>
                  <a:chOff x="1947" y="415"/>
                  <a:chExt cx="333" cy="403"/>
                </a:xfrm>
              </p:grpSpPr>
              <p:sp>
                <p:nvSpPr>
                  <p:cNvPr id="105285" name="Rectangle 837"/>
                  <p:cNvSpPr>
                    <a:spLocks noChangeArrowheads="1"/>
                  </p:cNvSpPr>
                  <p:nvPr/>
                </p:nvSpPr>
                <p:spPr bwMode="auto">
                  <a:xfrm>
                    <a:off x="1953" y="421"/>
                    <a:ext cx="321"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85" name="Rectangle 937"/>
                  <p:cNvSpPr>
                    <a:spLocks noChangeArrowheads="1"/>
                  </p:cNvSpPr>
                  <p:nvPr/>
                </p:nvSpPr>
                <p:spPr bwMode="auto">
                  <a:xfrm>
                    <a:off x="1947" y="415"/>
                    <a:ext cx="333" cy="403"/>
                  </a:xfrm>
                  <a:prstGeom prst="rect">
                    <a:avLst/>
                  </a:prstGeom>
                  <a:noFill/>
                  <a:ln w="7">
                    <a:noFill/>
                    <a:miter lim="800000"/>
                    <a:headEnd/>
                    <a:tailEnd/>
                  </a:ln>
                  <a:effectLst/>
                </p:spPr>
                <p:txBody>
                  <a:bodyPr wrap="none"/>
                  <a:lstStyle/>
                  <a:p>
                    <a:endParaRPr lang="el-GR"/>
                  </a:p>
                </p:txBody>
              </p:sp>
            </p:grpSp>
          </p:grpSp>
          <p:grpSp>
            <p:nvGrpSpPr>
              <p:cNvPr id="18" name="Group 944"/>
              <p:cNvGrpSpPr>
                <a:grpSpLocks/>
              </p:cNvGrpSpPr>
              <p:nvPr/>
            </p:nvGrpSpPr>
            <p:grpSpPr bwMode="auto">
              <a:xfrm>
                <a:off x="2280" y="415"/>
                <a:ext cx="320" cy="427"/>
                <a:chOff x="2280" y="415"/>
                <a:chExt cx="320" cy="427"/>
              </a:xfrm>
            </p:grpSpPr>
            <p:sp>
              <p:nvSpPr>
                <p:cNvPr id="105391" name="Rectangle 943"/>
                <p:cNvSpPr>
                  <a:spLocks noChangeArrowheads="1"/>
                </p:cNvSpPr>
                <p:nvPr/>
              </p:nvSpPr>
              <p:spPr bwMode="auto">
                <a:xfrm>
                  <a:off x="2280" y="415"/>
                  <a:ext cx="320" cy="427"/>
                </a:xfrm>
                <a:prstGeom prst="rect">
                  <a:avLst/>
                </a:prstGeom>
                <a:noFill/>
                <a:ln w="9525">
                  <a:noFill/>
                  <a:miter lim="800000"/>
                  <a:headEnd/>
                  <a:tailEnd/>
                </a:ln>
                <a:effectLst/>
              </p:spPr>
              <p:txBody>
                <a:bodyPr wrap="none"/>
                <a:lstStyle/>
                <a:p>
                  <a:endParaRPr lang="el-GR"/>
                </a:p>
              </p:txBody>
            </p:sp>
            <p:grpSp>
              <p:nvGrpSpPr>
                <p:cNvPr id="19" name="Group 942"/>
                <p:cNvGrpSpPr>
                  <a:grpSpLocks/>
                </p:cNvGrpSpPr>
                <p:nvPr/>
              </p:nvGrpSpPr>
              <p:grpSpPr bwMode="auto">
                <a:xfrm>
                  <a:off x="2280" y="415"/>
                  <a:ext cx="320" cy="403"/>
                  <a:chOff x="2280" y="415"/>
                  <a:chExt cx="320" cy="403"/>
                </a:xfrm>
              </p:grpSpPr>
              <p:sp>
                <p:nvSpPr>
                  <p:cNvPr id="105286" name="Rectangle 838"/>
                  <p:cNvSpPr>
                    <a:spLocks noChangeArrowheads="1"/>
                  </p:cNvSpPr>
                  <p:nvPr/>
                </p:nvSpPr>
                <p:spPr bwMode="auto">
                  <a:xfrm>
                    <a:off x="2286" y="421"/>
                    <a:ext cx="308"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89" name="Rectangle 941"/>
                  <p:cNvSpPr>
                    <a:spLocks noChangeArrowheads="1"/>
                  </p:cNvSpPr>
                  <p:nvPr/>
                </p:nvSpPr>
                <p:spPr bwMode="auto">
                  <a:xfrm>
                    <a:off x="2280" y="415"/>
                    <a:ext cx="320" cy="403"/>
                  </a:xfrm>
                  <a:prstGeom prst="rect">
                    <a:avLst/>
                  </a:prstGeom>
                  <a:noFill/>
                  <a:ln w="7">
                    <a:noFill/>
                    <a:miter lim="800000"/>
                    <a:headEnd/>
                    <a:tailEnd/>
                  </a:ln>
                  <a:effectLst/>
                </p:spPr>
                <p:txBody>
                  <a:bodyPr wrap="none"/>
                  <a:lstStyle/>
                  <a:p>
                    <a:endParaRPr lang="el-GR"/>
                  </a:p>
                </p:txBody>
              </p:sp>
            </p:grpSp>
          </p:grpSp>
          <p:grpSp>
            <p:nvGrpSpPr>
              <p:cNvPr id="20" name="Group 948"/>
              <p:cNvGrpSpPr>
                <a:grpSpLocks/>
              </p:cNvGrpSpPr>
              <p:nvPr/>
            </p:nvGrpSpPr>
            <p:grpSpPr bwMode="auto">
              <a:xfrm>
                <a:off x="2600" y="415"/>
                <a:ext cx="333" cy="427"/>
                <a:chOff x="2600" y="415"/>
                <a:chExt cx="333" cy="427"/>
              </a:xfrm>
            </p:grpSpPr>
            <p:sp>
              <p:nvSpPr>
                <p:cNvPr id="105395" name="Rectangle 947"/>
                <p:cNvSpPr>
                  <a:spLocks noChangeArrowheads="1"/>
                </p:cNvSpPr>
                <p:nvPr/>
              </p:nvSpPr>
              <p:spPr bwMode="auto">
                <a:xfrm>
                  <a:off x="2600" y="415"/>
                  <a:ext cx="333" cy="427"/>
                </a:xfrm>
                <a:prstGeom prst="rect">
                  <a:avLst/>
                </a:prstGeom>
                <a:noFill/>
                <a:ln w="9525">
                  <a:noFill/>
                  <a:miter lim="800000"/>
                  <a:headEnd/>
                  <a:tailEnd/>
                </a:ln>
                <a:effectLst/>
              </p:spPr>
              <p:txBody>
                <a:bodyPr wrap="none"/>
                <a:lstStyle/>
                <a:p>
                  <a:endParaRPr lang="el-GR"/>
                </a:p>
              </p:txBody>
            </p:sp>
            <p:grpSp>
              <p:nvGrpSpPr>
                <p:cNvPr id="21" name="Group 946"/>
                <p:cNvGrpSpPr>
                  <a:grpSpLocks/>
                </p:cNvGrpSpPr>
                <p:nvPr/>
              </p:nvGrpSpPr>
              <p:grpSpPr bwMode="auto">
                <a:xfrm>
                  <a:off x="2600" y="415"/>
                  <a:ext cx="333" cy="403"/>
                  <a:chOff x="2600" y="415"/>
                  <a:chExt cx="333" cy="403"/>
                </a:xfrm>
              </p:grpSpPr>
              <p:sp>
                <p:nvSpPr>
                  <p:cNvPr id="105287" name="Rectangle 839"/>
                  <p:cNvSpPr>
                    <a:spLocks noChangeArrowheads="1"/>
                  </p:cNvSpPr>
                  <p:nvPr/>
                </p:nvSpPr>
                <p:spPr bwMode="auto">
                  <a:xfrm>
                    <a:off x="2606" y="421"/>
                    <a:ext cx="321"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93" name="Rectangle 945"/>
                  <p:cNvSpPr>
                    <a:spLocks noChangeArrowheads="1"/>
                  </p:cNvSpPr>
                  <p:nvPr/>
                </p:nvSpPr>
                <p:spPr bwMode="auto">
                  <a:xfrm>
                    <a:off x="2600" y="415"/>
                    <a:ext cx="333" cy="403"/>
                  </a:xfrm>
                  <a:prstGeom prst="rect">
                    <a:avLst/>
                  </a:prstGeom>
                  <a:noFill/>
                  <a:ln w="7">
                    <a:noFill/>
                    <a:miter lim="800000"/>
                    <a:headEnd/>
                    <a:tailEnd/>
                  </a:ln>
                  <a:effectLst/>
                </p:spPr>
                <p:txBody>
                  <a:bodyPr wrap="none"/>
                  <a:lstStyle/>
                  <a:p>
                    <a:endParaRPr lang="el-GR"/>
                  </a:p>
                </p:txBody>
              </p:sp>
            </p:grpSp>
          </p:grpSp>
          <p:grpSp>
            <p:nvGrpSpPr>
              <p:cNvPr id="22" name="Group 952"/>
              <p:cNvGrpSpPr>
                <a:grpSpLocks/>
              </p:cNvGrpSpPr>
              <p:nvPr/>
            </p:nvGrpSpPr>
            <p:grpSpPr bwMode="auto">
              <a:xfrm>
                <a:off x="2933" y="415"/>
                <a:ext cx="333" cy="427"/>
                <a:chOff x="2933" y="415"/>
                <a:chExt cx="333" cy="427"/>
              </a:xfrm>
            </p:grpSpPr>
            <p:sp>
              <p:nvSpPr>
                <p:cNvPr id="105399" name="Rectangle 951"/>
                <p:cNvSpPr>
                  <a:spLocks noChangeArrowheads="1"/>
                </p:cNvSpPr>
                <p:nvPr/>
              </p:nvSpPr>
              <p:spPr bwMode="auto">
                <a:xfrm>
                  <a:off x="2933" y="415"/>
                  <a:ext cx="333" cy="427"/>
                </a:xfrm>
                <a:prstGeom prst="rect">
                  <a:avLst/>
                </a:prstGeom>
                <a:noFill/>
                <a:ln w="9525">
                  <a:noFill/>
                  <a:miter lim="800000"/>
                  <a:headEnd/>
                  <a:tailEnd/>
                </a:ln>
                <a:effectLst/>
              </p:spPr>
              <p:txBody>
                <a:bodyPr wrap="none"/>
                <a:lstStyle/>
                <a:p>
                  <a:endParaRPr lang="el-GR"/>
                </a:p>
              </p:txBody>
            </p:sp>
            <p:grpSp>
              <p:nvGrpSpPr>
                <p:cNvPr id="23" name="Group 950"/>
                <p:cNvGrpSpPr>
                  <a:grpSpLocks/>
                </p:cNvGrpSpPr>
                <p:nvPr/>
              </p:nvGrpSpPr>
              <p:grpSpPr bwMode="auto">
                <a:xfrm>
                  <a:off x="2933" y="415"/>
                  <a:ext cx="333" cy="403"/>
                  <a:chOff x="2933" y="415"/>
                  <a:chExt cx="333" cy="403"/>
                </a:xfrm>
              </p:grpSpPr>
              <p:sp>
                <p:nvSpPr>
                  <p:cNvPr id="105288" name="Rectangle 840"/>
                  <p:cNvSpPr>
                    <a:spLocks noChangeArrowheads="1"/>
                  </p:cNvSpPr>
                  <p:nvPr/>
                </p:nvSpPr>
                <p:spPr bwMode="auto">
                  <a:xfrm>
                    <a:off x="2939" y="421"/>
                    <a:ext cx="321"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397" name="Rectangle 949"/>
                  <p:cNvSpPr>
                    <a:spLocks noChangeArrowheads="1"/>
                  </p:cNvSpPr>
                  <p:nvPr/>
                </p:nvSpPr>
                <p:spPr bwMode="auto">
                  <a:xfrm>
                    <a:off x="2933" y="415"/>
                    <a:ext cx="333" cy="403"/>
                  </a:xfrm>
                  <a:prstGeom prst="rect">
                    <a:avLst/>
                  </a:prstGeom>
                  <a:noFill/>
                  <a:ln w="7">
                    <a:noFill/>
                    <a:miter lim="800000"/>
                    <a:headEnd/>
                    <a:tailEnd/>
                  </a:ln>
                  <a:effectLst/>
                </p:spPr>
                <p:txBody>
                  <a:bodyPr wrap="none"/>
                  <a:lstStyle/>
                  <a:p>
                    <a:endParaRPr lang="el-GR"/>
                  </a:p>
                </p:txBody>
              </p:sp>
            </p:grpSp>
          </p:grpSp>
          <p:grpSp>
            <p:nvGrpSpPr>
              <p:cNvPr id="24" name="Group 956"/>
              <p:cNvGrpSpPr>
                <a:grpSpLocks/>
              </p:cNvGrpSpPr>
              <p:nvPr/>
            </p:nvGrpSpPr>
            <p:grpSpPr bwMode="auto">
              <a:xfrm>
                <a:off x="0" y="830"/>
                <a:ext cx="1294" cy="427"/>
                <a:chOff x="0" y="830"/>
                <a:chExt cx="1294" cy="427"/>
              </a:xfrm>
            </p:grpSpPr>
            <p:sp>
              <p:nvSpPr>
                <p:cNvPr id="105403" name="Rectangle 955"/>
                <p:cNvSpPr>
                  <a:spLocks noChangeArrowheads="1"/>
                </p:cNvSpPr>
                <p:nvPr/>
              </p:nvSpPr>
              <p:spPr bwMode="auto">
                <a:xfrm>
                  <a:off x="0" y="830"/>
                  <a:ext cx="1294" cy="427"/>
                </a:xfrm>
                <a:prstGeom prst="rect">
                  <a:avLst/>
                </a:prstGeom>
                <a:noFill/>
                <a:ln w="9525">
                  <a:noFill/>
                  <a:miter lim="800000"/>
                  <a:headEnd/>
                  <a:tailEnd/>
                </a:ln>
                <a:effectLst/>
              </p:spPr>
              <p:txBody>
                <a:bodyPr wrap="none"/>
                <a:lstStyle/>
                <a:p>
                  <a:endParaRPr lang="el-GR"/>
                </a:p>
              </p:txBody>
            </p:sp>
            <p:grpSp>
              <p:nvGrpSpPr>
                <p:cNvPr id="25" name="Group 954"/>
                <p:cNvGrpSpPr>
                  <a:grpSpLocks/>
                </p:cNvGrpSpPr>
                <p:nvPr/>
              </p:nvGrpSpPr>
              <p:grpSpPr bwMode="auto">
                <a:xfrm>
                  <a:off x="0" y="830"/>
                  <a:ext cx="1294" cy="403"/>
                  <a:chOff x="0" y="830"/>
                  <a:chExt cx="1294" cy="403"/>
                </a:xfrm>
              </p:grpSpPr>
              <p:sp>
                <p:nvSpPr>
                  <p:cNvPr id="105289" name="Rectangle 841"/>
                  <p:cNvSpPr>
                    <a:spLocks noChangeArrowheads="1"/>
                  </p:cNvSpPr>
                  <p:nvPr/>
                </p:nvSpPr>
                <p:spPr bwMode="auto">
                  <a:xfrm>
                    <a:off x="6" y="83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Side View Seated</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01" name="Rectangle 953"/>
                  <p:cNvSpPr>
                    <a:spLocks noChangeArrowheads="1"/>
                  </p:cNvSpPr>
                  <p:nvPr/>
                </p:nvSpPr>
                <p:spPr bwMode="auto">
                  <a:xfrm>
                    <a:off x="0" y="830"/>
                    <a:ext cx="1294" cy="403"/>
                  </a:xfrm>
                  <a:prstGeom prst="rect">
                    <a:avLst/>
                  </a:prstGeom>
                  <a:noFill/>
                  <a:ln w="7">
                    <a:noFill/>
                    <a:miter lim="800000"/>
                    <a:headEnd/>
                    <a:tailEnd/>
                  </a:ln>
                  <a:effectLst/>
                </p:spPr>
                <p:txBody>
                  <a:bodyPr wrap="none"/>
                  <a:lstStyle/>
                  <a:p>
                    <a:endParaRPr lang="el-GR"/>
                  </a:p>
                </p:txBody>
              </p:sp>
            </p:grpSp>
          </p:grpSp>
          <p:grpSp>
            <p:nvGrpSpPr>
              <p:cNvPr id="26" name="Group 960"/>
              <p:cNvGrpSpPr>
                <a:grpSpLocks/>
              </p:cNvGrpSpPr>
              <p:nvPr/>
            </p:nvGrpSpPr>
            <p:grpSpPr bwMode="auto">
              <a:xfrm>
                <a:off x="1294" y="830"/>
                <a:ext cx="1972" cy="427"/>
                <a:chOff x="1294" y="830"/>
                <a:chExt cx="1972" cy="427"/>
              </a:xfrm>
            </p:grpSpPr>
            <p:sp>
              <p:nvSpPr>
                <p:cNvPr id="105407" name="Rectangle 959"/>
                <p:cNvSpPr>
                  <a:spLocks noChangeArrowheads="1"/>
                </p:cNvSpPr>
                <p:nvPr/>
              </p:nvSpPr>
              <p:spPr bwMode="auto">
                <a:xfrm>
                  <a:off x="1294" y="830"/>
                  <a:ext cx="1972" cy="427"/>
                </a:xfrm>
                <a:prstGeom prst="rect">
                  <a:avLst/>
                </a:prstGeom>
                <a:noFill/>
                <a:ln w="9525">
                  <a:noFill/>
                  <a:miter lim="800000"/>
                  <a:headEnd/>
                  <a:tailEnd/>
                </a:ln>
                <a:effectLst/>
              </p:spPr>
              <p:txBody>
                <a:bodyPr wrap="none"/>
                <a:lstStyle/>
                <a:p>
                  <a:endParaRPr lang="el-GR"/>
                </a:p>
              </p:txBody>
            </p:sp>
            <p:grpSp>
              <p:nvGrpSpPr>
                <p:cNvPr id="27" name="Group 958"/>
                <p:cNvGrpSpPr>
                  <a:grpSpLocks/>
                </p:cNvGrpSpPr>
                <p:nvPr/>
              </p:nvGrpSpPr>
              <p:grpSpPr bwMode="auto">
                <a:xfrm>
                  <a:off x="1294" y="830"/>
                  <a:ext cx="1972" cy="403"/>
                  <a:chOff x="1294" y="830"/>
                  <a:chExt cx="1972" cy="403"/>
                </a:xfrm>
              </p:grpSpPr>
              <p:sp>
                <p:nvSpPr>
                  <p:cNvPr id="105290" name="Rectangle 842"/>
                  <p:cNvSpPr>
                    <a:spLocks noChangeArrowheads="1"/>
                  </p:cNvSpPr>
                  <p:nvPr/>
                </p:nvSpPr>
                <p:spPr bwMode="auto">
                  <a:xfrm>
                    <a:off x="1300" y="836"/>
                    <a:ext cx="1960"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05" name="Rectangle 957"/>
                  <p:cNvSpPr>
                    <a:spLocks noChangeArrowheads="1"/>
                  </p:cNvSpPr>
                  <p:nvPr/>
                </p:nvSpPr>
                <p:spPr bwMode="auto">
                  <a:xfrm>
                    <a:off x="1294" y="830"/>
                    <a:ext cx="1972" cy="403"/>
                  </a:xfrm>
                  <a:prstGeom prst="rect">
                    <a:avLst/>
                  </a:prstGeom>
                  <a:noFill/>
                  <a:ln w="7">
                    <a:noFill/>
                    <a:miter lim="800000"/>
                    <a:headEnd/>
                    <a:tailEnd/>
                  </a:ln>
                  <a:effectLst/>
                </p:spPr>
                <p:txBody>
                  <a:bodyPr wrap="none"/>
                  <a:lstStyle/>
                  <a:p>
                    <a:endParaRPr lang="el-GR"/>
                  </a:p>
                </p:txBody>
              </p:sp>
            </p:grpSp>
          </p:grpSp>
          <p:grpSp>
            <p:nvGrpSpPr>
              <p:cNvPr id="28" name="Group 964"/>
              <p:cNvGrpSpPr>
                <a:grpSpLocks/>
              </p:cNvGrpSpPr>
              <p:nvPr/>
            </p:nvGrpSpPr>
            <p:grpSpPr bwMode="auto">
              <a:xfrm>
                <a:off x="0" y="1245"/>
                <a:ext cx="1294" cy="427"/>
                <a:chOff x="0" y="1245"/>
                <a:chExt cx="1294" cy="427"/>
              </a:xfrm>
            </p:grpSpPr>
            <p:sp>
              <p:nvSpPr>
                <p:cNvPr id="105411" name="Rectangle 963"/>
                <p:cNvSpPr>
                  <a:spLocks noChangeArrowheads="1"/>
                </p:cNvSpPr>
                <p:nvPr/>
              </p:nvSpPr>
              <p:spPr bwMode="auto">
                <a:xfrm>
                  <a:off x="0" y="1245"/>
                  <a:ext cx="1294" cy="427"/>
                </a:xfrm>
                <a:prstGeom prst="rect">
                  <a:avLst/>
                </a:prstGeom>
                <a:noFill/>
                <a:ln w="9525">
                  <a:noFill/>
                  <a:miter lim="800000"/>
                  <a:headEnd/>
                  <a:tailEnd/>
                </a:ln>
                <a:effectLst/>
              </p:spPr>
              <p:txBody>
                <a:bodyPr wrap="none"/>
                <a:lstStyle/>
                <a:p>
                  <a:endParaRPr lang="el-GR"/>
                </a:p>
              </p:txBody>
            </p:sp>
            <p:grpSp>
              <p:nvGrpSpPr>
                <p:cNvPr id="29" name="Group 962"/>
                <p:cNvGrpSpPr>
                  <a:grpSpLocks/>
                </p:cNvGrpSpPr>
                <p:nvPr/>
              </p:nvGrpSpPr>
              <p:grpSpPr bwMode="auto">
                <a:xfrm>
                  <a:off x="0" y="1245"/>
                  <a:ext cx="1294" cy="403"/>
                  <a:chOff x="0" y="1245"/>
                  <a:chExt cx="1294" cy="403"/>
                </a:xfrm>
              </p:grpSpPr>
              <p:sp>
                <p:nvSpPr>
                  <p:cNvPr id="105291" name="Rectangle 843"/>
                  <p:cNvSpPr>
                    <a:spLocks noChangeArrowheads="1"/>
                  </p:cNvSpPr>
                  <p:nvPr/>
                </p:nvSpPr>
                <p:spPr bwMode="auto">
                  <a:xfrm>
                    <a:off x="6" y="1251"/>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9. Thigh thickness</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09" name="Rectangle 961"/>
                  <p:cNvSpPr>
                    <a:spLocks noChangeArrowheads="1"/>
                  </p:cNvSpPr>
                  <p:nvPr/>
                </p:nvSpPr>
                <p:spPr bwMode="auto">
                  <a:xfrm>
                    <a:off x="0" y="1245"/>
                    <a:ext cx="1294" cy="403"/>
                  </a:xfrm>
                  <a:prstGeom prst="rect">
                    <a:avLst/>
                  </a:prstGeom>
                  <a:noFill/>
                  <a:ln w="7">
                    <a:noFill/>
                    <a:miter lim="800000"/>
                    <a:headEnd/>
                    <a:tailEnd/>
                  </a:ln>
                  <a:effectLst/>
                </p:spPr>
                <p:txBody>
                  <a:bodyPr wrap="none"/>
                  <a:lstStyle/>
                  <a:p>
                    <a:endParaRPr lang="el-GR"/>
                  </a:p>
                </p:txBody>
              </p:sp>
            </p:grpSp>
          </p:grpSp>
          <p:grpSp>
            <p:nvGrpSpPr>
              <p:cNvPr id="30" name="Group 968"/>
              <p:cNvGrpSpPr>
                <a:grpSpLocks/>
              </p:cNvGrpSpPr>
              <p:nvPr/>
            </p:nvGrpSpPr>
            <p:grpSpPr bwMode="auto">
              <a:xfrm>
                <a:off x="1294" y="1245"/>
                <a:ext cx="320" cy="427"/>
                <a:chOff x="1294" y="1245"/>
                <a:chExt cx="320" cy="427"/>
              </a:xfrm>
            </p:grpSpPr>
            <p:sp>
              <p:nvSpPr>
                <p:cNvPr id="105415" name="Rectangle 967"/>
                <p:cNvSpPr>
                  <a:spLocks noChangeArrowheads="1"/>
                </p:cNvSpPr>
                <p:nvPr/>
              </p:nvSpPr>
              <p:spPr bwMode="auto">
                <a:xfrm>
                  <a:off x="1294" y="1245"/>
                  <a:ext cx="320" cy="427"/>
                </a:xfrm>
                <a:prstGeom prst="rect">
                  <a:avLst/>
                </a:prstGeom>
                <a:noFill/>
                <a:ln w="9525">
                  <a:noFill/>
                  <a:miter lim="800000"/>
                  <a:headEnd/>
                  <a:tailEnd/>
                </a:ln>
                <a:effectLst/>
              </p:spPr>
              <p:txBody>
                <a:bodyPr wrap="none"/>
                <a:lstStyle/>
                <a:p>
                  <a:endParaRPr lang="el-GR"/>
                </a:p>
              </p:txBody>
            </p:sp>
            <p:grpSp>
              <p:nvGrpSpPr>
                <p:cNvPr id="31" name="Group 966"/>
                <p:cNvGrpSpPr>
                  <a:grpSpLocks/>
                </p:cNvGrpSpPr>
                <p:nvPr/>
              </p:nvGrpSpPr>
              <p:grpSpPr bwMode="auto">
                <a:xfrm>
                  <a:off x="1294" y="1245"/>
                  <a:ext cx="320" cy="403"/>
                  <a:chOff x="1294" y="1245"/>
                  <a:chExt cx="320" cy="403"/>
                </a:xfrm>
              </p:grpSpPr>
              <p:sp>
                <p:nvSpPr>
                  <p:cNvPr id="105292" name="Rectangle 844"/>
                  <p:cNvSpPr>
                    <a:spLocks noChangeArrowheads="1"/>
                  </p:cNvSpPr>
                  <p:nvPr/>
                </p:nvSpPr>
                <p:spPr bwMode="auto">
                  <a:xfrm>
                    <a:off x="1300" y="125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13" name="Rectangle 965"/>
                  <p:cNvSpPr>
                    <a:spLocks noChangeArrowheads="1"/>
                  </p:cNvSpPr>
                  <p:nvPr/>
                </p:nvSpPr>
                <p:spPr bwMode="auto">
                  <a:xfrm>
                    <a:off x="1294" y="1245"/>
                    <a:ext cx="320" cy="403"/>
                  </a:xfrm>
                  <a:prstGeom prst="rect">
                    <a:avLst/>
                  </a:prstGeom>
                  <a:noFill/>
                  <a:ln w="7">
                    <a:noFill/>
                    <a:miter lim="800000"/>
                    <a:headEnd/>
                    <a:tailEnd/>
                  </a:ln>
                  <a:effectLst/>
                </p:spPr>
                <p:txBody>
                  <a:bodyPr wrap="none"/>
                  <a:lstStyle/>
                  <a:p>
                    <a:endParaRPr lang="el-GR"/>
                  </a:p>
                </p:txBody>
              </p:sp>
            </p:grpSp>
          </p:grpSp>
          <p:grpSp>
            <p:nvGrpSpPr>
              <p:cNvPr id="105248" name="Group 972"/>
              <p:cNvGrpSpPr>
                <a:grpSpLocks/>
              </p:cNvGrpSpPr>
              <p:nvPr/>
            </p:nvGrpSpPr>
            <p:grpSpPr bwMode="auto">
              <a:xfrm>
                <a:off x="1614" y="1245"/>
                <a:ext cx="333" cy="427"/>
                <a:chOff x="1614" y="1245"/>
                <a:chExt cx="333" cy="427"/>
              </a:xfrm>
            </p:grpSpPr>
            <p:sp>
              <p:nvSpPr>
                <p:cNvPr id="105419" name="Rectangle 971"/>
                <p:cNvSpPr>
                  <a:spLocks noChangeArrowheads="1"/>
                </p:cNvSpPr>
                <p:nvPr/>
              </p:nvSpPr>
              <p:spPr bwMode="auto">
                <a:xfrm>
                  <a:off x="1614" y="1245"/>
                  <a:ext cx="333" cy="427"/>
                </a:xfrm>
                <a:prstGeom prst="rect">
                  <a:avLst/>
                </a:prstGeom>
                <a:noFill/>
                <a:ln w="9525">
                  <a:noFill/>
                  <a:miter lim="800000"/>
                  <a:headEnd/>
                  <a:tailEnd/>
                </a:ln>
                <a:effectLst/>
              </p:spPr>
              <p:txBody>
                <a:bodyPr wrap="none"/>
                <a:lstStyle/>
                <a:p>
                  <a:endParaRPr lang="el-GR"/>
                </a:p>
              </p:txBody>
            </p:sp>
            <p:grpSp>
              <p:nvGrpSpPr>
                <p:cNvPr id="105249" name="Group 970"/>
                <p:cNvGrpSpPr>
                  <a:grpSpLocks/>
                </p:cNvGrpSpPr>
                <p:nvPr/>
              </p:nvGrpSpPr>
              <p:grpSpPr bwMode="auto">
                <a:xfrm>
                  <a:off x="1614" y="1245"/>
                  <a:ext cx="333" cy="403"/>
                  <a:chOff x="1614" y="1245"/>
                  <a:chExt cx="333" cy="403"/>
                </a:xfrm>
              </p:grpSpPr>
              <p:sp>
                <p:nvSpPr>
                  <p:cNvPr id="105293" name="Rectangle 845"/>
                  <p:cNvSpPr>
                    <a:spLocks noChangeArrowheads="1"/>
                  </p:cNvSpPr>
                  <p:nvPr/>
                </p:nvSpPr>
                <p:spPr bwMode="auto">
                  <a:xfrm>
                    <a:off x="1620" y="125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17" name="Rectangle 969"/>
                  <p:cNvSpPr>
                    <a:spLocks noChangeArrowheads="1"/>
                  </p:cNvSpPr>
                  <p:nvPr/>
                </p:nvSpPr>
                <p:spPr bwMode="auto">
                  <a:xfrm>
                    <a:off x="1614" y="1245"/>
                    <a:ext cx="333" cy="403"/>
                  </a:xfrm>
                  <a:prstGeom prst="rect">
                    <a:avLst/>
                  </a:prstGeom>
                  <a:noFill/>
                  <a:ln w="7">
                    <a:noFill/>
                    <a:miter lim="800000"/>
                    <a:headEnd/>
                    <a:tailEnd/>
                  </a:ln>
                  <a:effectLst/>
                </p:spPr>
                <p:txBody>
                  <a:bodyPr wrap="none"/>
                  <a:lstStyle/>
                  <a:p>
                    <a:endParaRPr lang="el-GR"/>
                  </a:p>
                </p:txBody>
              </p:sp>
            </p:grpSp>
          </p:grpSp>
          <p:grpSp>
            <p:nvGrpSpPr>
              <p:cNvPr id="105250" name="Group 976"/>
              <p:cNvGrpSpPr>
                <a:grpSpLocks/>
              </p:cNvGrpSpPr>
              <p:nvPr/>
            </p:nvGrpSpPr>
            <p:grpSpPr bwMode="auto">
              <a:xfrm>
                <a:off x="1947" y="1245"/>
                <a:ext cx="333" cy="427"/>
                <a:chOff x="1947" y="1245"/>
                <a:chExt cx="333" cy="427"/>
              </a:xfrm>
            </p:grpSpPr>
            <p:sp>
              <p:nvSpPr>
                <p:cNvPr id="105423" name="Rectangle 975"/>
                <p:cNvSpPr>
                  <a:spLocks noChangeArrowheads="1"/>
                </p:cNvSpPr>
                <p:nvPr/>
              </p:nvSpPr>
              <p:spPr bwMode="auto">
                <a:xfrm>
                  <a:off x="1947" y="1245"/>
                  <a:ext cx="333" cy="427"/>
                </a:xfrm>
                <a:prstGeom prst="rect">
                  <a:avLst/>
                </a:prstGeom>
                <a:noFill/>
                <a:ln w="9525">
                  <a:noFill/>
                  <a:miter lim="800000"/>
                  <a:headEnd/>
                  <a:tailEnd/>
                </a:ln>
                <a:effectLst/>
              </p:spPr>
              <p:txBody>
                <a:bodyPr wrap="none"/>
                <a:lstStyle/>
                <a:p>
                  <a:endParaRPr lang="el-GR"/>
                </a:p>
              </p:txBody>
            </p:sp>
            <p:grpSp>
              <p:nvGrpSpPr>
                <p:cNvPr id="105251" name="Group 974"/>
                <p:cNvGrpSpPr>
                  <a:grpSpLocks/>
                </p:cNvGrpSpPr>
                <p:nvPr/>
              </p:nvGrpSpPr>
              <p:grpSpPr bwMode="auto">
                <a:xfrm>
                  <a:off x="1947" y="1245"/>
                  <a:ext cx="333" cy="403"/>
                  <a:chOff x="1947" y="1245"/>
                  <a:chExt cx="333" cy="403"/>
                </a:xfrm>
              </p:grpSpPr>
              <p:sp>
                <p:nvSpPr>
                  <p:cNvPr id="105294" name="Rectangle 846"/>
                  <p:cNvSpPr>
                    <a:spLocks noChangeArrowheads="1"/>
                  </p:cNvSpPr>
                  <p:nvPr/>
                </p:nvSpPr>
                <p:spPr bwMode="auto">
                  <a:xfrm>
                    <a:off x="1953" y="125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21" name="Rectangle 973"/>
                  <p:cNvSpPr>
                    <a:spLocks noChangeArrowheads="1"/>
                  </p:cNvSpPr>
                  <p:nvPr/>
                </p:nvSpPr>
                <p:spPr bwMode="auto">
                  <a:xfrm>
                    <a:off x="1947" y="1245"/>
                    <a:ext cx="333" cy="403"/>
                  </a:xfrm>
                  <a:prstGeom prst="rect">
                    <a:avLst/>
                  </a:prstGeom>
                  <a:noFill/>
                  <a:ln w="7">
                    <a:noFill/>
                    <a:miter lim="800000"/>
                    <a:headEnd/>
                    <a:tailEnd/>
                  </a:ln>
                  <a:effectLst/>
                </p:spPr>
                <p:txBody>
                  <a:bodyPr wrap="none"/>
                  <a:lstStyle/>
                  <a:p>
                    <a:endParaRPr lang="el-GR"/>
                  </a:p>
                </p:txBody>
              </p:sp>
            </p:grpSp>
          </p:grpSp>
          <p:grpSp>
            <p:nvGrpSpPr>
              <p:cNvPr id="105252" name="Group 980"/>
              <p:cNvGrpSpPr>
                <a:grpSpLocks/>
              </p:cNvGrpSpPr>
              <p:nvPr/>
            </p:nvGrpSpPr>
            <p:grpSpPr bwMode="auto">
              <a:xfrm>
                <a:off x="2280" y="1245"/>
                <a:ext cx="320" cy="427"/>
                <a:chOff x="2280" y="1245"/>
                <a:chExt cx="320" cy="427"/>
              </a:xfrm>
            </p:grpSpPr>
            <p:sp>
              <p:nvSpPr>
                <p:cNvPr id="105427" name="Rectangle 979"/>
                <p:cNvSpPr>
                  <a:spLocks noChangeArrowheads="1"/>
                </p:cNvSpPr>
                <p:nvPr/>
              </p:nvSpPr>
              <p:spPr bwMode="auto">
                <a:xfrm>
                  <a:off x="2280" y="1245"/>
                  <a:ext cx="320" cy="427"/>
                </a:xfrm>
                <a:prstGeom prst="rect">
                  <a:avLst/>
                </a:prstGeom>
                <a:noFill/>
                <a:ln w="9525">
                  <a:noFill/>
                  <a:miter lim="800000"/>
                  <a:headEnd/>
                  <a:tailEnd/>
                </a:ln>
                <a:effectLst/>
              </p:spPr>
              <p:txBody>
                <a:bodyPr wrap="none"/>
                <a:lstStyle/>
                <a:p>
                  <a:endParaRPr lang="el-GR"/>
                </a:p>
              </p:txBody>
            </p:sp>
            <p:grpSp>
              <p:nvGrpSpPr>
                <p:cNvPr id="105253" name="Group 978"/>
                <p:cNvGrpSpPr>
                  <a:grpSpLocks/>
                </p:cNvGrpSpPr>
                <p:nvPr/>
              </p:nvGrpSpPr>
              <p:grpSpPr bwMode="auto">
                <a:xfrm>
                  <a:off x="2280" y="1245"/>
                  <a:ext cx="320" cy="403"/>
                  <a:chOff x="2280" y="1245"/>
                  <a:chExt cx="320" cy="403"/>
                </a:xfrm>
              </p:grpSpPr>
              <p:sp>
                <p:nvSpPr>
                  <p:cNvPr id="105295" name="Rectangle 847"/>
                  <p:cNvSpPr>
                    <a:spLocks noChangeArrowheads="1"/>
                  </p:cNvSpPr>
                  <p:nvPr/>
                </p:nvSpPr>
                <p:spPr bwMode="auto">
                  <a:xfrm>
                    <a:off x="2286" y="125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25" name="Rectangle 977"/>
                  <p:cNvSpPr>
                    <a:spLocks noChangeArrowheads="1"/>
                  </p:cNvSpPr>
                  <p:nvPr/>
                </p:nvSpPr>
                <p:spPr bwMode="auto">
                  <a:xfrm>
                    <a:off x="2280" y="1245"/>
                    <a:ext cx="320" cy="403"/>
                  </a:xfrm>
                  <a:prstGeom prst="rect">
                    <a:avLst/>
                  </a:prstGeom>
                  <a:noFill/>
                  <a:ln w="7">
                    <a:noFill/>
                    <a:miter lim="800000"/>
                    <a:headEnd/>
                    <a:tailEnd/>
                  </a:ln>
                  <a:effectLst/>
                </p:spPr>
                <p:txBody>
                  <a:bodyPr wrap="none"/>
                  <a:lstStyle/>
                  <a:p>
                    <a:endParaRPr lang="el-GR"/>
                  </a:p>
                </p:txBody>
              </p:sp>
            </p:grpSp>
          </p:grpSp>
          <p:grpSp>
            <p:nvGrpSpPr>
              <p:cNvPr id="105254" name="Group 984"/>
              <p:cNvGrpSpPr>
                <a:grpSpLocks/>
              </p:cNvGrpSpPr>
              <p:nvPr/>
            </p:nvGrpSpPr>
            <p:grpSpPr bwMode="auto">
              <a:xfrm>
                <a:off x="2600" y="1245"/>
                <a:ext cx="333" cy="427"/>
                <a:chOff x="2600" y="1245"/>
                <a:chExt cx="333" cy="427"/>
              </a:xfrm>
            </p:grpSpPr>
            <p:sp>
              <p:nvSpPr>
                <p:cNvPr id="105431" name="Rectangle 983"/>
                <p:cNvSpPr>
                  <a:spLocks noChangeArrowheads="1"/>
                </p:cNvSpPr>
                <p:nvPr/>
              </p:nvSpPr>
              <p:spPr bwMode="auto">
                <a:xfrm>
                  <a:off x="2600" y="1245"/>
                  <a:ext cx="333" cy="427"/>
                </a:xfrm>
                <a:prstGeom prst="rect">
                  <a:avLst/>
                </a:prstGeom>
                <a:noFill/>
                <a:ln w="9525">
                  <a:noFill/>
                  <a:miter lim="800000"/>
                  <a:headEnd/>
                  <a:tailEnd/>
                </a:ln>
                <a:effectLst/>
              </p:spPr>
              <p:txBody>
                <a:bodyPr wrap="none"/>
                <a:lstStyle/>
                <a:p>
                  <a:endParaRPr lang="el-GR"/>
                </a:p>
              </p:txBody>
            </p:sp>
            <p:grpSp>
              <p:nvGrpSpPr>
                <p:cNvPr id="105255" name="Group 982"/>
                <p:cNvGrpSpPr>
                  <a:grpSpLocks/>
                </p:cNvGrpSpPr>
                <p:nvPr/>
              </p:nvGrpSpPr>
              <p:grpSpPr bwMode="auto">
                <a:xfrm>
                  <a:off x="2600" y="1245"/>
                  <a:ext cx="333" cy="403"/>
                  <a:chOff x="2600" y="1245"/>
                  <a:chExt cx="333" cy="403"/>
                </a:xfrm>
              </p:grpSpPr>
              <p:sp>
                <p:nvSpPr>
                  <p:cNvPr id="105296" name="Rectangle 848"/>
                  <p:cNvSpPr>
                    <a:spLocks noChangeArrowheads="1"/>
                  </p:cNvSpPr>
                  <p:nvPr/>
                </p:nvSpPr>
                <p:spPr bwMode="auto">
                  <a:xfrm>
                    <a:off x="2606" y="125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6.1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29" name="Rectangle 981"/>
                  <p:cNvSpPr>
                    <a:spLocks noChangeArrowheads="1"/>
                  </p:cNvSpPr>
                  <p:nvPr/>
                </p:nvSpPr>
                <p:spPr bwMode="auto">
                  <a:xfrm>
                    <a:off x="2600" y="1245"/>
                    <a:ext cx="333" cy="403"/>
                  </a:xfrm>
                  <a:prstGeom prst="rect">
                    <a:avLst/>
                  </a:prstGeom>
                  <a:noFill/>
                  <a:ln w="7">
                    <a:noFill/>
                    <a:miter lim="800000"/>
                    <a:headEnd/>
                    <a:tailEnd/>
                  </a:ln>
                  <a:effectLst/>
                </p:spPr>
                <p:txBody>
                  <a:bodyPr wrap="none"/>
                  <a:lstStyle/>
                  <a:p>
                    <a:endParaRPr lang="el-GR"/>
                  </a:p>
                </p:txBody>
              </p:sp>
            </p:grpSp>
          </p:grpSp>
          <p:grpSp>
            <p:nvGrpSpPr>
              <p:cNvPr id="105256" name="Group 988"/>
              <p:cNvGrpSpPr>
                <a:grpSpLocks/>
              </p:cNvGrpSpPr>
              <p:nvPr/>
            </p:nvGrpSpPr>
            <p:grpSpPr bwMode="auto">
              <a:xfrm>
                <a:off x="2933" y="1245"/>
                <a:ext cx="333" cy="427"/>
                <a:chOff x="2933" y="1245"/>
                <a:chExt cx="333" cy="427"/>
              </a:xfrm>
            </p:grpSpPr>
            <p:sp>
              <p:nvSpPr>
                <p:cNvPr id="105435" name="Rectangle 987"/>
                <p:cNvSpPr>
                  <a:spLocks noChangeArrowheads="1"/>
                </p:cNvSpPr>
                <p:nvPr/>
              </p:nvSpPr>
              <p:spPr bwMode="auto">
                <a:xfrm>
                  <a:off x="2933" y="1245"/>
                  <a:ext cx="333" cy="427"/>
                </a:xfrm>
                <a:prstGeom prst="rect">
                  <a:avLst/>
                </a:prstGeom>
                <a:noFill/>
                <a:ln w="9525">
                  <a:noFill/>
                  <a:miter lim="800000"/>
                  <a:headEnd/>
                  <a:tailEnd/>
                </a:ln>
                <a:effectLst/>
              </p:spPr>
              <p:txBody>
                <a:bodyPr wrap="none"/>
                <a:lstStyle/>
                <a:p>
                  <a:endParaRPr lang="el-GR"/>
                </a:p>
              </p:txBody>
            </p:sp>
            <p:grpSp>
              <p:nvGrpSpPr>
                <p:cNvPr id="105257" name="Group 986"/>
                <p:cNvGrpSpPr>
                  <a:grpSpLocks/>
                </p:cNvGrpSpPr>
                <p:nvPr/>
              </p:nvGrpSpPr>
              <p:grpSpPr bwMode="auto">
                <a:xfrm>
                  <a:off x="2933" y="1245"/>
                  <a:ext cx="333" cy="403"/>
                  <a:chOff x="2933" y="1245"/>
                  <a:chExt cx="333" cy="403"/>
                </a:xfrm>
              </p:grpSpPr>
              <p:sp>
                <p:nvSpPr>
                  <p:cNvPr id="105297" name="Rectangle 849"/>
                  <p:cNvSpPr>
                    <a:spLocks noChangeArrowheads="1"/>
                  </p:cNvSpPr>
                  <p:nvPr/>
                </p:nvSpPr>
                <p:spPr bwMode="auto">
                  <a:xfrm>
                    <a:off x="2939" y="125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33" name="Rectangle 985"/>
                  <p:cNvSpPr>
                    <a:spLocks noChangeArrowheads="1"/>
                  </p:cNvSpPr>
                  <p:nvPr/>
                </p:nvSpPr>
                <p:spPr bwMode="auto">
                  <a:xfrm>
                    <a:off x="2933" y="1245"/>
                    <a:ext cx="333" cy="403"/>
                  </a:xfrm>
                  <a:prstGeom prst="rect">
                    <a:avLst/>
                  </a:prstGeom>
                  <a:noFill/>
                  <a:ln w="7">
                    <a:noFill/>
                    <a:miter lim="800000"/>
                    <a:headEnd/>
                    <a:tailEnd/>
                  </a:ln>
                  <a:effectLst/>
                </p:spPr>
                <p:txBody>
                  <a:bodyPr wrap="none"/>
                  <a:lstStyle/>
                  <a:p>
                    <a:endParaRPr lang="el-GR"/>
                  </a:p>
                </p:txBody>
              </p:sp>
            </p:grpSp>
          </p:grpSp>
          <p:grpSp>
            <p:nvGrpSpPr>
              <p:cNvPr id="105258" name="Group 992"/>
              <p:cNvGrpSpPr>
                <a:grpSpLocks/>
              </p:cNvGrpSpPr>
              <p:nvPr/>
            </p:nvGrpSpPr>
            <p:grpSpPr bwMode="auto">
              <a:xfrm>
                <a:off x="0" y="1660"/>
                <a:ext cx="1294" cy="427"/>
                <a:chOff x="0" y="1660"/>
                <a:chExt cx="1294" cy="427"/>
              </a:xfrm>
            </p:grpSpPr>
            <p:sp>
              <p:nvSpPr>
                <p:cNvPr id="105439" name="Rectangle 991"/>
                <p:cNvSpPr>
                  <a:spLocks noChangeArrowheads="1"/>
                </p:cNvSpPr>
                <p:nvPr/>
              </p:nvSpPr>
              <p:spPr bwMode="auto">
                <a:xfrm>
                  <a:off x="0" y="1660"/>
                  <a:ext cx="1294" cy="427"/>
                </a:xfrm>
                <a:prstGeom prst="rect">
                  <a:avLst/>
                </a:prstGeom>
                <a:noFill/>
                <a:ln w="9525">
                  <a:noFill/>
                  <a:miter lim="800000"/>
                  <a:headEnd/>
                  <a:tailEnd/>
                </a:ln>
                <a:effectLst/>
              </p:spPr>
              <p:txBody>
                <a:bodyPr wrap="none"/>
                <a:lstStyle/>
                <a:p>
                  <a:endParaRPr lang="el-GR"/>
                </a:p>
              </p:txBody>
            </p:sp>
            <p:grpSp>
              <p:nvGrpSpPr>
                <p:cNvPr id="105259" name="Group 990"/>
                <p:cNvGrpSpPr>
                  <a:grpSpLocks/>
                </p:cNvGrpSpPr>
                <p:nvPr/>
              </p:nvGrpSpPr>
              <p:grpSpPr bwMode="auto">
                <a:xfrm>
                  <a:off x="0" y="1660"/>
                  <a:ext cx="1294" cy="403"/>
                  <a:chOff x="0" y="1660"/>
                  <a:chExt cx="1294" cy="403"/>
                </a:xfrm>
              </p:grpSpPr>
              <p:sp>
                <p:nvSpPr>
                  <p:cNvPr id="105298" name="Rectangle 850"/>
                  <p:cNvSpPr>
                    <a:spLocks noChangeArrowheads="1"/>
                  </p:cNvSpPr>
                  <p:nvPr/>
                </p:nvSpPr>
                <p:spPr bwMode="auto">
                  <a:xfrm>
                    <a:off x="6" y="166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10. Eye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37" name="Rectangle 989"/>
                  <p:cNvSpPr>
                    <a:spLocks noChangeArrowheads="1"/>
                  </p:cNvSpPr>
                  <p:nvPr/>
                </p:nvSpPr>
                <p:spPr bwMode="auto">
                  <a:xfrm>
                    <a:off x="0" y="1660"/>
                    <a:ext cx="1294" cy="403"/>
                  </a:xfrm>
                  <a:prstGeom prst="rect">
                    <a:avLst/>
                  </a:prstGeom>
                  <a:noFill/>
                  <a:ln w="7">
                    <a:noFill/>
                    <a:miter lim="800000"/>
                    <a:headEnd/>
                    <a:tailEnd/>
                  </a:ln>
                  <a:effectLst/>
                </p:spPr>
                <p:txBody>
                  <a:bodyPr wrap="none"/>
                  <a:lstStyle/>
                  <a:p>
                    <a:endParaRPr lang="el-GR"/>
                  </a:p>
                </p:txBody>
              </p:sp>
            </p:grpSp>
          </p:grpSp>
          <p:grpSp>
            <p:nvGrpSpPr>
              <p:cNvPr id="105260" name="Group 996"/>
              <p:cNvGrpSpPr>
                <a:grpSpLocks/>
              </p:cNvGrpSpPr>
              <p:nvPr/>
            </p:nvGrpSpPr>
            <p:grpSpPr bwMode="auto">
              <a:xfrm>
                <a:off x="1294" y="1660"/>
                <a:ext cx="320" cy="427"/>
                <a:chOff x="1294" y="1660"/>
                <a:chExt cx="320" cy="427"/>
              </a:xfrm>
            </p:grpSpPr>
            <p:sp>
              <p:nvSpPr>
                <p:cNvPr id="105443" name="Rectangle 995"/>
                <p:cNvSpPr>
                  <a:spLocks noChangeArrowheads="1"/>
                </p:cNvSpPr>
                <p:nvPr/>
              </p:nvSpPr>
              <p:spPr bwMode="auto">
                <a:xfrm>
                  <a:off x="1294" y="1660"/>
                  <a:ext cx="320" cy="427"/>
                </a:xfrm>
                <a:prstGeom prst="rect">
                  <a:avLst/>
                </a:prstGeom>
                <a:noFill/>
                <a:ln w="9525">
                  <a:noFill/>
                  <a:miter lim="800000"/>
                  <a:headEnd/>
                  <a:tailEnd/>
                </a:ln>
                <a:effectLst/>
              </p:spPr>
              <p:txBody>
                <a:bodyPr wrap="none"/>
                <a:lstStyle/>
                <a:p>
                  <a:endParaRPr lang="el-GR"/>
                </a:p>
              </p:txBody>
            </p:sp>
            <p:grpSp>
              <p:nvGrpSpPr>
                <p:cNvPr id="105261" name="Group 994"/>
                <p:cNvGrpSpPr>
                  <a:grpSpLocks/>
                </p:cNvGrpSpPr>
                <p:nvPr/>
              </p:nvGrpSpPr>
              <p:grpSpPr bwMode="auto">
                <a:xfrm>
                  <a:off x="1294" y="1660"/>
                  <a:ext cx="320" cy="403"/>
                  <a:chOff x="1294" y="1660"/>
                  <a:chExt cx="320" cy="403"/>
                </a:xfrm>
              </p:grpSpPr>
              <p:sp>
                <p:nvSpPr>
                  <p:cNvPr id="105299" name="Rectangle 851"/>
                  <p:cNvSpPr>
                    <a:spLocks noChangeArrowheads="1"/>
                  </p:cNvSpPr>
                  <p:nvPr/>
                </p:nvSpPr>
                <p:spPr bwMode="auto">
                  <a:xfrm>
                    <a:off x="1300" y="166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29.1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41" name="Rectangle 993"/>
                  <p:cNvSpPr>
                    <a:spLocks noChangeArrowheads="1"/>
                  </p:cNvSpPr>
                  <p:nvPr/>
                </p:nvSpPr>
                <p:spPr bwMode="auto">
                  <a:xfrm>
                    <a:off x="1294" y="1660"/>
                    <a:ext cx="320" cy="403"/>
                  </a:xfrm>
                  <a:prstGeom prst="rect">
                    <a:avLst/>
                  </a:prstGeom>
                  <a:noFill/>
                  <a:ln w="7">
                    <a:noFill/>
                    <a:miter lim="800000"/>
                    <a:headEnd/>
                    <a:tailEnd/>
                  </a:ln>
                  <a:effectLst/>
                </p:spPr>
                <p:txBody>
                  <a:bodyPr wrap="none"/>
                  <a:lstStyle/>
                  <a:p>
                    <a:endParaRPr lang="el-GR"/>
                  </a:p>
                </p:txBody>
              </p:sp>
            </p:grpSp>
          </p:grpSp>
          <p:grpSp>
            <p:nvGrpSpPr>
              <p:cNvPr id="105262" name="Group 1000"/>
              <p:cNvGrpSpPr>
                <a:grpSpLocks/>
              </p:cNvGrpSpPr>
              <p:nvPr/>
            </p:nvGrpSpPr>
            <p:grpSpPr bwMode="auto">
              <a:xfrm>
                <a:off x="1614" y="1660"/>
                <a:ext cx="333" cy="427"/>
                <a:chOff x="1614" y="1660"/>
                <a:chExt cx="333" cy="427"/>
              </a:xfrm>
            </p:grpSpPr>
            <p:sp>
              <p:nvSpPr>
                <p:cNvPr id="105447" name="Rectangle 999"/>
                <p:cNvSpPr>
                  <a:spLocks noChangeArrowheads="1"/>
                </p:cNvSpPr>
                <p:nvPr/>
              </p:nvSpPr>
              <p:spPr bwMode="auto">
                <a:xfrm>
                  <a:off x="1614" y="1660"/>
                  <a:ext cx="333" cy="427"/>
                </a:xfrm>
                <a:prstGeom prst="rect">
                  <a:avLst/>
                </a:prstGeom>
                <a:noFill/>
                <a:ln w="9525">
                  <a:noFill/>
                  <a:miter lim="800000"/>
                  <a:headEnd/>
                  <a:tailEnd/>
                </a:ln>
                <a:effectLst/>
              </p:spPr>
              <p:txBody>
                <a:bodyPr wrap="none"/>
                <a:lstStyle/>
                <a:p>
                  <a:endParaRPr lang="el-GR"/>
                </a:p>
              </p:txBody>
            </p:sp>
            <p:grpSp>
              <p:nvGrpSpPr>
                <p:cNvPr id="105263" name="Group 998"/>
                <p:cNvGrpSpPr>
                  <a:grpSpLocks/>
                </p:cNvGrpSpPr>
                <p:nvPr/>
              </p:nvGrpSpPr>
              <p:grpSpPr bwMode="auto">
                <a:xfrm>
                  <a:off x="1614" y="1660"/>
                  <a:ext cx="333" cy="403"/>
                  <a:chOff x="1614" y="1660"/>
                  <a:chExt cx="333" cy="403"/>
                </a:xfrm>
              </p:grpSpPr>
              <p:sp>
                <p:nvSpPr>
                  <p:cNvPr id="105300" name="Rectangle 852"/>
                  <p:cNvSpPr>
                    <a:spLocks noChangeArrowheads="1"/>
                  </p:cNvSpPr>
                  <p:nvPr/>
                </p:nvSpPr>
                <p:spPr bwMode="auto">
                  <a:xfrm>
                    <a:off x="1620" y="166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31.5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45" name="Rectangle 997"/>
                  <p:cNvSpPr>
                    <a:spLocks noChangeArrowheads="1"/>
                  </p:cNvSpPr>
                  <p:nvPr/>
                </p:nvSpPr>
                <p:spPr bwMode="auto">
                  <a:xfrm>
                    <a:off x="1614" y="1660"/>
                    <a:ext cx="333" cy="403"/>
                  </a:xfrm>
                  <a:prstGeom prst="rect">
                    <a:avLst/>
                  </a:prstGeom>
                  <a:noFill/>
                  <a:ln w="7">
                    <a:noFill/>
                    <a:miter lim="800000"/>
                    <a:headEnd/>
                    <a:tailEnd/>
                  </a:ln>
                  <a:effectLst/>
                </p:spPr>
                <p:txBody>
                  <a:bodyPr wrap="none"/>
                  <a:lstStyle/>
                  <a:p>
                    <a:endParaRPr lang="el-GR"/>
                  </a:p>
                </p:txBody>
              </p:sp>
            </p:grpSp>
          </p:grpSp>
          <p:grpSp>
            <p:nvGrpSpPr>
              <p:cNvPr id="105264" name="Group 1004"/>
              <p:cNvGrpSpPr>
                <a:grpSpLocks/>
              </p:cNvGrpSpPr>
              <p:nvPr/>
            </p:nvGrpSpPr>
            <p:grpSpPr bwMode="auto">
              <a:xfrm>
                <a:off x="1947" y="1660"/>
                <a:ext cx="333" cy="427"/>
                <a:chOff x="1947" y="1660"/>
                <a:chExt cx="333" cy="427"/>
              </a:xfrm>
            </p:grpSpPr>
            <p:sp>
              <p:nvSpPr>
                <p:cNvPr id="105451" name="Rectangle 1003"/>
                <p:cNvSpPr>
                  <a:spLocks noChangeArrowheads="1"/>
                </p:cNvSpPr>
                <p:nvPr/>
              </p:nvSpPr>
              <p:spPr bwMode="auto">
                <a:xfrm>
                  <a:off x="1947" y="1660"/>
                  <a:ext cx="333" cy="427"/>
                </a:xfrm>
                <a:prstGeom prst="rect">
                  <a:avLst/>
                </a:prstGeom>
                <a:noFill/>
                <a:ln w="9525">
                  <a:noFill/>
                  <a:miter lim="800000"/>
                  <a:headEnd/>
                  <a:tailEnd/>
                </a:ln>
                <a:effectLst/>
              </p:spPr>
              <p:txBody>
                <a:bodyPr wrap="none"/>
                <a:lstStyle/>
                <a:p>
                  <a:endParaRPr lang="el-GR"/>
                </a:p>
              </p:txBody>
            </p:sp>
            <p:grpSp>
              <p:nvGrpSpPr>
                <p:cNvPr id="105265" name="Group 1002"/>
                <p:cNvGrpSpPr>
                  <a:grpSpLocks/>
                </p:cNvGrpSpPr>
                <p:nvPr/>
              </p:nvGrpSpPr>
              <p:grpSpPr bwMode="auto">
                <a:xfrm>
                  <a:off x="1947" y="1660"/>
                  <a:ext cx="333" cy="403"/>
                  <a:chOff x="1947" y="1660"/>
                  <a:chExt cx="333" cy="403"/>
                </a:xfrm>
              </p:grpSpPr>
              <p:sp>
                <p:nvSpPr>
                  <p:cNvPr id="105301" name="Rectangle 853"/>
                  <p:cNvSpPr>
                    <a:spLocks noChangeArrowheads="1"/>
                  </p:cNvSpPr>
                  <p:nvPr/>
                </p:nvSpPr>
                <p:spPr bwMode="auto">
                  <a:xfrm>
                    <a:off x="1953" y="166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33.9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49" name="Rectangle 1001"/>
                  <p:cNvSpPr>
                    <a:spLocks noChangeArrowheads="1"/>
                  </p:cNvSpPr>
                  <p:nvPr/>
                </p:nvSpPr>
                <p:spPr bwMode="auto">
                  <a:xfrm>
                    <a:off x="1947" y="1660"/>
                    <a:ext cx="333" cy="403"/>
                  </a:xfrm>
                  <a:prstGeom prst="rect">
                    <a:avLst/>
                  </a:prstGeom>
                  <a:noFill/>
                  <a:ln w="7">
                    <a:noFill/>
                    <a:miter lim="800000"/>
                    <a:headEnd/>
                    <a:tailEnd/>
                  </a:ln>
                  <a:effectLst/>
                </p:spPr>
                <p:txBody>
                  <a:bodyPr wrap="none"/>
                  <a:lstStyle/>
                  <a:p>
                    <a:endParaRPr lang="el-GR"/>
                  </a:p>
                </p:txBody>
              </p:sp>
            </p:grpSp>
          </p:grpSp>
          <p:grpSp>
            <p:nvGrpSpPr>
              <p:cNvPr id="105266" name="Group 1008"/>
              <p:cNvGrpSpPr>
                <a:grpSpLocks/>
              </p:cNvGrpSpPr>
              <p:nvPr/>
            </p:nvGrpSpPr>
            <p:grpSpPr bwMode="auto">
              <a:xfrm>
                <a:off x="2280" y="1660"/>
                <a:ext cx="320" cy="427"/>
                <a:chOff x="2280" y="1660"/>
                <a:chExt cx="320" cy="427"/>
              </a:xfrm>
            </p:grpSpPr>
            <p:sp>
              <p:nvSpPr>
                <p:cNvPr id="105455" name="Rectangle 1007"/>
                <p:cNvSpPr>
                  <a:spLocks noChangeArrowheads="1"/>
                </p:cNvSpPr>
                <p:nvPr/>
              </p:nvSpPr>
              <p:spPr bwMode="auto">
                <a:xfrm>
                  <a:off x="2280" y="1660"/>
                  <a:ext cx="320" cy="427"/>
                </a:xfrm>
                <a:prstGeom prst="rect">
                  <a:avLst/>
                </a:prstGeom>
                <a:noFill/>
                <a:ln w="9525">
                  <a:noFill/>
                  <a:miter lim="800000"/>
                  <a:headEnd/>
                  <a:tailEnd/>
                </a:ln>
                <a:effectLst/>
              </p:spPr>
              <p:txBody>
                <a:bodyPr wrap="none"/>
                <a:lstStyle/>
                <a:p>
                  <a:endParaRPr lang="el-GR"/>
                </a:p>
              </p:txBody>
            </p:sp>
            <p:grpSp>
              <p:nvGrpSpPr>
                <p:cNvPr id="105267" name="Group 1006"/>
                <p:cNvGrpSpPr>
                  <a:grpSpLocks/>
                </p:cNvGrpSpPr>
                <p:nvPr/>
              </p:nvGrpSpPr>
              <p:grpSpPr bwMode="auto">
                <a:xfrm>
                  <a:off x="2280" y="1660"/>
                  <a:ext cx="320" cy="403"/>
                  <a:chOff x="2280" y="1660"/>
                  <a:chExt cx="320" cy="403"/>
                </a:xfrm>
              </p:grpSpPr>
              <p:sp>
                <p:nvSpPr>
                  <p:cNvPr id="105302" name="Rectangle 854"/>
                  <p:cNvSpPr>
                    <a:spLocks noChangeArrowheads="1"/>
                  </p:cNvSpPr>
                  <p:nvPr/>
                </p:nvSpPr>
                <p:spPr bwMode="auto">
                  <a:xfrm>
                    <a:off x="2286" y="166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27.2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53" name="Rectangle 1005"/>
                  <p:cNvSpPr>
                    <a:spLocks noChangeArrowheads="1"/>
                  </p:cNvSpPr>
                  <p:nvPr/>
                </p:nvSpPr>
                <p:spPr bwMode="auto">
                  <a:xfrm>
                    <a:off x="2280" y="1660"/>
                    <a:ext cx="320" cy="403"/>
                  </a:xfrm>
                  <a:prstGeom prst="rect">
                    <a:avLst/>
                  </a:prstGeom>
                  <a:noFill/>
                  <a:ln w="7">
                    <a:noFill/>
                    <a:miter lim="800000"/>
                    <a:headEnd/>
                    <a:tailEnd/>
                  </a:ln>
                  <a:effectLst/>
                </p:spPr>
                <p:txBody>
                  <a:bodyPr wrap="none"/>
                  <a:lstStyle/>
                  <a:p>
                    <a:endParaRPr lang="el-GR"/>
                  </a:p>
                </p:txBody>
              </p:sp>
            </p:grpSp>
          </p:grpSp>
          <p:grpSp>
            <p:nvGrpSpPr>
              <p:cNvPr id="105268" name="Group 1012"/>
              <p:cNvGrpSpPr>
                <a:grpSpLocks/>
              </p:cNvGrpSpPr>
              <p:nvPr/>
            </p:nvGrpSpPr>
            <p:grpSpPr bwMode="auto">
              <a:xfrm>
                <a:off x="2600" y="1660"/>
                <a:ext cx="333" cy="427"/>
                <a:chOff x="2600" y="1660"/>
                <a:chExt cx="333" cy="427"/>
              </a:xfrm>
            </p:grpSpPr>
            <p:sp>
              <p:nvSpPr>
                <p:cNvPr id="105459" name="Rectangle 1011"/>
                <p:cNvSpPr>
                  <a:spLocks noChangeArrowheads="1"/>
                </p:cNvSpPr>
                <p:nvPr/>
              </p:nvSpPr>
              <p:spPr bwMode="auto">
                <a:xfrm>
                  <a:off x="2600" y="1660"/>
                  <a:ext cx="333" cy="427"/>
                </a:xfrm>
                <a:prstGeom prst="rect">
                  <a:avLst/>
                </a:prstGeom>
                <a:noFill/>
                <a:ln w="9525">
                  <a:noFill/>
                  <a:miter lim="800000"/>
                  <a:headEnd/>
                  <a:tailEnd/>
                </a:ln>
                <a:effectLst/>
              </p:spPr>
              <p:txBody>
                <a:bodyPr wrap="none"/>
                <a:lstStyle/>
                <a:p>
                  <a:endParaRPr lang="el-GR"/>
                </a:p>
              </p:txBody>
            </p:sp>
            <p:grpSp>
              <p:nvGrpSpPr>
                <p:cNvPr id="105269" name="Group 1010"/>
                <p:cNvGrpSpPr>
                  <a:grpSpLocks/>
                </p:cNvGrpSpPr>
                <p:nvPr/>
              </p:nvGrpSpPr>
              <p:grpSpPr bwMode="auto">
                <a:xfrm>
                  <a:off x="2600" y="1660"/>
                  <a:ext cx="333" cy="403"/>
                  <a:chOff x="2600" y="1660"/>
                  <a:chExt cx="333" cy="403"/>
                </a:xfrm>
              </p:grpSpPr>
              <p:sp>
                <p:nvSpPr>
                  <p:cNvPr id="105303" name="Rectangle 855"/>
                  <p:cNvSpPr>
                    <a:spLocks noChangeArrowheads="1"/>
                  </p:cNvSpPr>
                  <p:nvPr/>
                </p:nvSpPr>
                <p:spPr bwMode="auto">
                  <a:xfrm>
                    <a:off x="2606" y="166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29.5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57" name="Rectangle 1009"/>
                  <p:cNvSpPr>
                    <a:spLocks noChangeArrowheads="1"/>
                  </p:cNvSpPr>
                  <p:nvPr/>
                </p:nvSpPr>
                <p:spPr bwMode="auto">
                  <a:xfrm>
                    <a:off x="2600" y="1660"/>
                    <a:ext cx="333" cy="403"/>
                  </a:xfrm>
                  <a:prstGeom prst="rect">
                    <a:avLst/>
                  </a:prstGeom>
                  <a:noFill/>
                  <a:ln w="7">
                    <a:noFill/>
                    <a:miter lim="800000"/>
                    <a:headEnd/>
                    <a:tailEnd/>
                  </a:ln>
                  <a:effectLst/>
                </p:spPr>
                <p:txBody>
                  <a:bodyPr wrap="none"/>
                  <a:lstStyle/>
                  <a:p>
                    <a:endParaRPr lang="el-GR"/>
                  </a:p>
                </p:txBody>
              </p:sp>
            </p:grpSp>
          </p:grpSp>
          <p:grpSp>
            <p:nvGrpSpPr>
              <p:cNvPr id="105270" name="Group 1016"/>
              <p:cNvGrpSpPr>
                <a:grpSpLocks/>
              </p:cNvGrpSpPr>
              <p:nvPr/>
            </p:nvGrpSpPr>
            <p:grpSpPr bwMode="auto">
              <a:xfrm>
                <a:off x="2933" y="1660"/>
                <a:ext cx="333" cy="427"/>
                <a:chOff x="2933" y="1660"/>
                <a:chExt cx="333" cy="427"/>
              </a:xfrm>
            </p:grpSpPr>
            <p:sp>
              <p:nvSpPr>
                <p:cNvPr id="105463" name="Rectangle 1015"/>
                <p:cNvSpPr>
                  <a:spLocks noChangeArrowheads="1"/>
                </p:cNvSpPr>
                <p:nvPr/>
              </p:nvSpPr>
              <p:spPr bwMode="auto">
                <a:xfrm>
                  <a:off x="2933" y="1660"/>
                  <a:ext cx="333" cy="427"/>
                </a:xfrm>
                <a:prstGeom prst="rect">
                  <a:avLst/>
                </a:prstGeom>
                <a:noFill/>
                <a:ln w="9525">
                  <a:noFill/>
                  <a:miter lim="800000"/>
                  <a:headEnd/>
                  <a:tailEnd/>
                </a:ln>
                <a:effectLst/>
              </p:spPr>
              <p:txBody>
                <a:bodyPr wrap="none"/>
                <a:lstStyle/>
                <a:p>
                  <a:endParaRPr lang="el-GR"/>
                </a:p>
              </p:txBody>
            </p:sp>
            <p:grpSp>
              <p:nvGrpSpPr>
                <p:cNvPr id="105271" name="Group 1014"/>
                <p:cNvGrpSpPr>
                  <a:grpSpLocks/>
                </p:cNvGrpSpPr>
                <p:nvPr/>
              </p:nvGrpSpPr>
              <p:grpSpPr bwMode="auto">
                <a:xfrm>
                  <a:off x="2933" y="1660"/>
                  <a:ext cx="333" cy="403"/>
                  <a:chOff x="2933" y="1660"/>
                  <a:chExt cx="333" cy="403"/>
                </a:xfrm>
              </p:grpSpPr>
              <p:sp>
                <p:nvSpPr>
                  <p:cNvPr id="105304" name="Rectangle 856"/>
                  <p:cNvSpPr>
                    <a:spLocks noChangeArrowheads="1"/>
                  </p:cNvSpPr>
                  <p:nvPr/>
                </p:nvSpPr>
                <p:spPr bwMode="auto">
                  <a:xfrm>
                    <a:off x="2939" y="166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31.9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61" name="Rectangle 1013"/>
                  <p:cNvSpPr>
                    <a:spLocks noChangeArrowheads="1"/>
                  </p:cNvSpPr>
                  <p:nvPr/>
                </p:nvSpPr>
                <p:spPr bwMode="auto">
                  <a:xfrm>
                    <a:off x="2933" y="1660"/>
                    <a:ext cx="333" cy="403"/>
                  </a:xfrm>
                  <a:prstGeom prst="rect">
                    <a:avLst/>
                  </a:prstGeom>
                  <a:noFill/>
                  <a:ln w="7">
                    <a:noFill/>
                    <a:miter lim="800000"/>
                    <a:headEnd/>
                    <a:tailEnd/>
                  </a:ln>
                  <a:effectLst/>
                </p:spPr>
                <p:txBody>
                  <a:bodyPr wrap="none"/>
                  <a:lstStyle/>
                  <a:p>
                    <a:endParaRPr lang="el-GR"/>
                  </a:p>
                </p:txBody>
              </p:sp>
            </p:grpSp>
          </p:grpSp>
          <p:grpSp>
            <p:nvGrpSpPr>
              <p:cNvPr id="105272" name="Group 1020"/>
              <p:cNvGrpSpPr>
                <a:grpSpLocks/>
              </p:cNvGrpSpPr>
              <p:nvPr/>
            </p:nvGrpSpPr>
            <p:grpSpPr bwMode="auto">
              <a:xfrm>
                <a:off x="0" y="2075"/>
                <a:ext cx="1294" cy="427"/>
                <a:chOff x="0" y="2075"/>
                <a:chExt cx="1294" cy="427"/>
              </a:xfrm>
            </p:grpSpPr>
            <p:sp>
              <p:nvSpPr>
                <p:cNvPr id="105467" name="Rectangle 1019"/>
                <p:cNvSpPr>
                  <a:spLocks noChangeArrowheads="1"/>
                </p:cNvSpPr>
                <p:nvPr/>
              </p:nvSpPr>
              <p:spPr bwMode="auto">
                <a:xfrm>
                  <a:off x="0" y="2075"/>
                  <a:ext cx="1294" cy="427"/>
                </a:xfrm>
                <a:prstGeom prst="rect">
                  <a:avLst/>
                </a:prstGeom>
                <a:noFill/>
                <a:ln w="9525">
                  <a:noFill/>
                  <a:miter lim="800000"/>
                  <a:headEnd/>
                  <a:tailEnd/>
                </a:ln>
                <a:effectLst/>
              </p:spPr>
              <p:txBody>
                <a:bodyPr wrap="none"/>
                <a:lstStyle/>
                <a:p>
                  <a:endParaRPr lang="el-GR"/>
                </a:p>
              </p:txBody>
            </p:sp>
            <p:grpSp>
              <p:nvGrpSpPr>
                <p:cNvPr id="105273" name="Group 1018"/>
                <p:cNvGrpSpPr>
                  <a:grpSpLocks/>
                </p:cNvGrpSpPr>
                <p:nvPr/>
              </p:nvGrpSpPr>
              <p:grpSpPr bwMode="auto">
                <a:xfrm>
                  <a:off x="0" y="2075"/>
                  <a:ext cx="1294" cy="403"/>
                  <a:chOff x="0" y="2075"/>
                  <a:chExt cx="1294" cy="403"/>
                </a:xfrm>
              </p:grpSpPr>
              <p:sp>
                <p:nvSpPr>
                  <p:cNvPr id="105305" name="Rectangle 857"/>
                  <p:cNvSpPr>
                    <a:spLocks noChangeArrowheads="1"/>
                  </p:cNvSpPr>
                  <p:nvPr/>
                </p:nvSpPr>
                <p:spPr bwMode="auto">
                  <a:xfrm>
                    <a:off x="6" y="2081"/>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11. Sitting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65" name="Rectangle 1017"/>
                  <p:cNvSpPr>
                    <a:spLocks noChangeArrowheads="1"/>
                  </p:cNvSpPr>
                  <p:nvPr/>
                </p:nvSpPr>
                <p:spPr bwMode="auto">
                  <a:xfrm>
                    <a:off x="0" y="2075"/>
                    <a:ext cx="1294" cy="403"/>
                  </a:xfrm>
                  <a:prstGeom prst="rect">
                    <a:avLst/>
                  </a:prstGeom>
                  <a:noFill/>
                  <a:ln w="7">
                    <a:noFill/>
                    <a:miter lim="800000"/>
                    <a:headEnd/>
                    <a:tailEnd/>
                  </a:ln>
                  <a:effectLst/>
                </p:spPr>
                <p:txBody>
                  <a:bodyPr wrap="none"/>
                  <a:lstStyle/>
                  <a:p>
                    <a:endParaRPr lang="el-GR"/>
                  </a:p>
                </p:txBody>
              </p:sp>
            </p:grpSp>
          </p:grpSp>
          <p:grpSp>
            <p:nvGrpSpPr>
              <p:cNvPr id="105274" name="Group 0"/>
              <p:cNvGrpSpPr>
                <a:grpSpLocks/>
              </p:cNvGrpSpPr>
              <p:nvPr/>
            </p:nvGrpSpPr>
            <p:grpSpPr bwMode="auto">
              <a:xfrm>
                <a:off x="1294" y="2075"/>
                <a:ext cx="320" cy="427"/>
                <a:chOff x="1294" y="2075"/>
                <a:chExt cx="320" cy="427"/>
              </a:xfrm>
            </p:grpSpPr>
            <p:sp>
              <p:nvSpPr>
                <p:cNvPr id="105471" name="Rectangle 1023"/>
                <p:cNvSpPr>
                  <a:spLocks noChangeArrowheads="1"/>
                </p:cNvSpPr>
                <p:nvPr/>
              </p:nvSpPr>
              <p:spPr bwMode="auto">
                <a:xfrm>
                  <a:off x="1294" y="2075"/>
                  <a:ext cx="320" cy="427"/>
                </a:xfrm>
                <a:prstGeom prst="rect">
                  <a:avLst/>
                </a:prstGeom>
                <a:noFill/>
                <a:ln w="9525">
                  <a:noFill/>
                  <a:miter lim="800000"/>
                  <a:headEnd/>
                  <a:tailEnd/>
                </a:ln>
                <a:effectLst/>
              </p:spPr>
              <p:txBody>
                <a:bodyPr wrap="none"/>
                <a:lstStyle/>
                <a:p>
                  <a:endParaRPr lang="el-GR"/>
                </a:p>
              </p:txBody>
            </p:sp>
            <p:grpSp>
              <p:nvGrpSpPr>
                <p:cNvPr id="105275" name="Group 1022"/>
                <p:cNvGrpSpPr>
                  <a:grpSpLocks/>
                </p:cNvGrpSpPr>
                <p:nvPr/>
              </p:nvGrpSpPr>
              <p:grpSpPr bwMode="auto">
                <a:xfrm>
                  <a:off x="1294" y="2075"/>
                  <a:ext cx="320" cy="403"/>
                  <a:chOff x="1294" y="2075"/>
                  <a:chExt cx="320" cy="403"/>
                </a:xfrm>
              </p:grpSpPr>
              <p:sp>
                <p:nvSpPr>
                  <p:cNvPr id="105306" name="Rectangle 858"/>
                  <p:cNvSpPr>
                    <a:spLocks noChangeArrowheads="1"/>
                  </p:cNvSpPr>
                  <p:nvPr/>
                </p:nvSpPr>
                <p:spPr bwMode="auto">
                  <a:xfrm>
                    <a:off x="1300" y="208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33.7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69" name="Rectangle 1021"/>
                  <p:cNvSpPr>
                    <a:spLocks noChangeArrowheads="1"/>
                  </p:cNvSpPr>
                  <p:nvPr/>
                </p:nvSpPr>
                <p:spPr bwMode="auto">
                  <a:xfrm>
                    <a:off x="1294" y="2075"/>
                    <a:ext cx="320" cy="403"/>
                  </a:xfrm>
                  <a:prstGeom prst="rect">
                    <a:avLst/>
                  </a:prstGeom>
                  <a:noFill/>
                  <a:ln w="7">
                    <a:noFill/>
                    <a:miter lim="800000"/>
                    <a:headEnd/>
                    <a:tailEnd/>
                  </a:ln>
                  <a:effectLst/>
                </p:spPr>
                <p:txBody>
                  <a:bodyPr wrap="none"/>
                  <a:lstStyle/>
                  <a:p>
                    <a:endParaRPr lang="el-GR"/>
                  </a:p>
                </p:txBody>
              </p:sp>
            </p:grpSp>
          </p:grpSp>
          <p:grpSp>
            <p:nvGrpSpPr>
              <p:cNvPr id="105276" name="Group 4"/>
              <p:cNvGrpSpPr>
                <a:grpSpLocks/>
              </p:cNvGrpSpPr>
              <p:nvPr/>
            </p:nvGrpSpPr>
            <p:grpSpPr bwMode="auto">
              <a:xfrm>
                <a:off x="1614" y="2075"/>
                <a:ext cx="333" cy="427"/>
                <a:chOff x="1614" y="2075"/>
                <a:chExt cx="333" cy="427"/>
              </a:xfrm>
            </p:grpSpPr>
            <p:sp>
              <p:nvSpPr>
                <p:cNvPr id="105475" name="Rectangle 3"/>
                <p:cNvSpPr>
                  <a:spLocks noChangeArrowheads="1"/>
                </p:cNvSpPr>
                <p:nvPr/>
              </p:nvSpPr>
              <p:spPr bwMode="auto">
                <a:xfrm>
                  <a:off x="1614" y="2075"/>
                  <a:ext cx="333" cy="427"/>
                </a:xfrm>
                <a:prstGeom prst="rect">
                  <a:avLst/>
                </a:prstGeom>
                <a:noFill/>
                <a:ln w="9525">
                  <a:noFill/>
                  <a:miter lim="800000"/>
                  <a:headEnd/>
                  <a:tailEnd/>
                </a:ln>
                <a:effectLst/>
              </p:spPr>
              <p:txBody>
                <a:bodyPr wrap="none"/>
                <a:lstStyle/>
                <a:p>
                  <a:endParaRPr lang="el-GR"/>
                </a:p>
              </p:txBody>
            </p:sp>
            <p:grpSp>
              <p:nvGrpSpPr>
                <p:cNvPr id="105277" name="Group 2"/>
                <p:cNvGrpSpPr>
                  <a:grpSpLocks/>
                </p:cNvGrpSpPr>
                <p:nvPr/>
              </p:nvGrpSpPr>
              <p:grpSpPr bwMode="auto">
                <a:xfrm>
                  <a:off x="1614" y="2075"/>
                  <a:ext cx="333" cy="403"/>
                  <a:chOff x="1614" y="2075"/>
                  <a:chExt cx="333" cy="403"/>
                </a:xfrm>
              </p:grpSpPr>
              <p:sp>
                <p:nvSpPr>
                  <p:cNvPr id="105307" name="Rectangle 859"/>
                  <p:cNvSpPr>
                    <a:spLocks noChangeArrowheads="1"/>
                  </p:cNvSpPr>
                  <p:nvPr/>
                </p:nvSpPr>
                <p:spPr bwMode="auto">
                  <a:xfrm>
                    <a:off x="1620" y="208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36.0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73" name="Rectangle 1"/>
                  <p:cNvSpPr>
                    <a:spLocks noChangeArrowheads="1"/>
                  </p:cNvSpPr>
                  <p:nvPr/>
                </p:nvSpPr>
                <p:spPr bwMode="auto">
                  <a:xfrm>
                    <a:off x="1614" y="2075"/>
                    <a:ext cx="333" cy="403"/>
                  </a:xfrm>
                  <a:prstGeom prst="rect">
                    <a:avLst/>
                  </a:prstGeom>
                  <a:noFill/>
                  <a:ln w="7">
                    <a:noFill/>
                    <a:miter lim="800000"/>
                    <a:headEnd/>
                    <a:tailEnd/>
                  </a:ln>
                  <a:effectLst/>
                </p:spPr>
                <p:txBody>
                  <a:bodyPr wrap="none"/>
                  <a:lstStyle/>
                  <a:p>
                    <a:endParaRPr lang="el-GR"/>
                  </a:p>
                </p:txBody>
              </p:sp>
            </p:grpSp>
          </p:grpSp>
          <p:grpSp>
            <p:nvGrpSpPr>
              <p:cNvPr id="105278" name="Group 8"/>
              <p:cNvGrpSpPr>
                <a:grpSpLocks/>
              </p:cNvGrpSpPr>
              <p:nvPr/>
            </p:nvGrpSpPr>
            <p:grpSpPr bwMode="auto">
              <a:xfrm>
                <a:off x="1947" y="2075"/>
                <a:ext cx="333" cy="427"/>
                <a:chOff x="1947" y="2075"/>
                <a:chExt cx="333" cy="427"/>
              </a:xfrm>
            </p:grpSpPr>
            <p:sp>
              <p:nvSpPr>
                <p:cNvPr id="105479" name="Rectangle 7"/>
                <p:cNvSpPr>
                  <a:spLocks noChangeArrowheads="1"/>
                </p:cNvSpPr>
                <p:nvPr/>
              </p:nvSpPr>
              <p:spPr bwMode="auto">
                <a:xfrm>
                  <a:off x="1947" y="2075"/>
                  <a:ext cx="333" cy="427"/>
                </a:xfrm>
                <a:prstGeom prst="rect">
                  <a:avLst/>
                </a:prstGeom>
                <a:noFill/>
                <a:ln w="9525">
                  <a:noFill/>
                  <a:miter lim="800000"/>
                  <a:headEnd/>
                  <a:tailEnd/>
                </a:ln>
                <a:effectLst/>
              </p:spPr>
              <p:txBody>
                <a:bodyPr wrap="none"/>
                <a:lstStyle/>
                <a:p>
                  <a:endParaRPr lang="el-GR"/>
                </a:p>
              </p:txBody>
            </p:sp>
            <p:grpSp>
              <p:nvGrpSpPr>
                <p:cNvPr id="105362" name="Group 6"/>
                <p:cNvGrpSpPr>
                  <a:grpSpLocks/>
                </p:cNvGrpSpPr>
                <p:nvPr/>
              </p:nvGrpSpPr>
              <p:grpSpPr bwMode="auto">
                <a:xfrm>
                  <a:off x="1947" y="2075"/>
                  <a:ext cx="333" cy="403"/>
                  <a:chOff x="1947" y="2075"/>
                  <a:chExt cx="333" cy="403"/>
                </a:xfrm>
              </p:grpSpPr>
              <p:sp>
                <p:nvSpPr>
                  <p:cNvPr id="105308" name="Rectangle 860"/>
                  <p:cNvSpPr>
                    <a:spLocks noChangeArrowheads="1"/>
                  </p:cNvSpPr>
                  <p:nvPr/>
                </p:nvSpPr>
                <p:spPr bwMode="auto">
                  <a:xfrm>
                    <a:off x="1953" y="208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38.4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77" name="Rectangle 5"/>
                  <p:cNvSpPr>
                    <a:spLocks noChangeArrowheads="1"/>
                  </p:cNvSpPr>
                  <p:nvPr/>
                </p:nvSpPr>
                <p:spPr bwMode="auto">
                  <a:xfrm>
                    <a:off x="1947" y="2075"/>
                    <a:ext cx="333" cy="403"/>
                  </a:xfrm>
                  <a:prstGeom prst="rect">
                    <a:avLst/>
                  </a:prstGeom>
                  <a:noFill/>
                  <a:ln w="7">
                    <a:noFill/>
                    <a:miter lim="800000"/>
                    <a:headEnd/>
                    <a:tailEnd/>
                  </a:ln>
                  <a:effectLst/>
                </p:spPr>
                <p:txBody>
                  <a:bodyPr wrap="none"/>
                  <a:lstStyle/>
                  <a:p>
                    <a:endParaRPr lang="el-GR"/>
                  </a:p>
                </p:txBody>
              </p:sp>
            </p:grpSp>
          </p:grpSp>
          <p:grpSp>
            <p:nvGrpSpPr>
              <p:cNvPr id="105364" name="Group 12"/>
              <p:cNvGrpSpPr>
                <a:grpSpLocks/>
              </p:cNvGrpSpPr>
              <p:nvPr/>
            </p:nvGrpSpPr>
            <p:grpSpPr bwMode="auto">
              <a:xfrm>
                <a:off x="2280" y="2075"/>
                <a:ext cx="320" cy="427"/>
                <a:chOff x="2280" y="2075"/>
                <a:chExt cx="320" cy="427"/>
              </a:xfrm>
            </p:grpSpPr>
            <p:sp>
              <p:nvSpPr>
                <p:cNvPr id="105483" name="Rectangle 11"/>
                <p:cNvSpPr>
                  <a:spLocks noChangeArrowheads="1"/>
                </p:cNvSpPr>
                <p:nvPr/>
              </p:nvSpPr>
              <p:spPr bwMode="auto">
                <a:xfrm>
                  <a:off x="2280" y="2075"/>
                  <a:ext cx="320" cy="427"/>
                </a:xfrm>
                <a:prstGeom prst="rect">
                  <a:avLst/>
                </a:prstGeom>
                <a:noFill/>
                <a:ln w="9525">
                  <a:noFill/>
                  <a:miter lim="800000"/>
                  <a:headEnd/>
                  <a:tailEnd/>
                </a:ln>
                <a:effectLst/>
              </p:spPr>
              <p:txBody>
                <a:bodyPr wrap="none"/>
                <a:lstStyle/>
                <a:p>
                  <a:endParaRPr lang="el-GR"/>
                </a:p>
              </p:txBody>
            </p:sp>
            <p:grpSp>
              <p:nvGrpSpPr>
                <p:cNvPr id="105366" name="Group 10"/>
                <p:cNvGrpSpPr>
                  <a:grpSpLocks/>
                </p:cNvGrpSpPr>
                <p:nvPr/>
              </p:nvGrpSpPr>
              <p:grpSpPr bwMode="auto">
                <a:xfrm>
                  <a:off x="2280" y="2075"/>
                  <a:ext cx="320" cy="403"/>
                  <a:chOff x="2280" y="2075"/>
                  <a:chExt cx="320" cy="403"/>
                </a:xfrm>
              </p:grpSpPr>
              <p:sp>
                <p:nvSpPr>
                  <p:cNvPr id="105309" name="Rectangle 861"/>
                  <p:cNvSpPr>
                    <a:spLocks noChangeArrowheads="1"/>
                  </p:cNvSpPr>
                  <p:nvPr/>
                </p:nvSpPr>
                <p:spPr bwMode="auto">
                  <a:xfrm>
                    <a:off x="2286" y="208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31.5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81" name="Rectangle 9"/>
                  <p:cNvSpPr>
                    <a:spLocks noChangeArrowheads="1"/>
                  </p:cNvSpPr>
                  <p:nvPr/>
                </p:nvSpPr>
                <p:spPr bwMode="auto">
                  <a:xfrm>
                    <a:off x="2280" y="2075"/>
                    <a:ext cx="320" cy="403"/>
                  </a:xfrm>
                  <a:prstGeom prst="rect">
                    <a:avLst/>
                  </a:prstGeom>
                  <a:noFill/>
                  <a:ln w="7">
                    <a:noFill/>
                    <a:miter lim="800000"/>
                    <a:headEnd/>
                    <a:tailEnd/>
                  </a:ln>
                  <a:effectLst/>
                </p:spPr>
                <p:txBody>
                  <a:bodyPr wrap="none"/>
                  <a:lstStyle/>
                  <a:p>
                    <a:endParaRPr lang="el-GR"/>
                  </a:p>
                </p:txBody>
              </p:sp>
            </p:grpSp>
          </p:grpSp>
          <p:grpSp>
            <p:nvGrpSpPr>
              <p:cNvPr id="105368" name="Group 16"/>
              <p:cNvGrpSpPr>
                <a:grpSpLocks/>
              </p:cNvGrpSpPr>
              <p:nvPr/>
            </p:nvGrpSpPr>
            <p:grpSpPr bwMode="auto">
              <a:xfrm>
                <a:off x="2600" y="2075"/>
                <a:ext cx="333" cy="427"/>
                <a:chOff x="2600" y="2075"/>
                <a:chExt cx="333" cy="427"/>
              </a:xfrm>
            </p:grpSpPr>
            <p:sp>
              <p:nvSpPr>
                <p:cNvPr id="105487" name="Rectangle 15"/>
                <p:cNvSpPr>
                  <a:spLocks noChangeArrowheads="1"/>
                </p:cNvSpPr>
                <p:nvPr/>
              </p:nvSpPr>
              <p:spPr bwMode="auto">
                <a:xfrm>
                  <a:off x="2600" y="2075"/>
                  <a:ext cx="333" cy="427"/>
                </a:xfrm>
                <a:prstGeom prst="rect">
                  <a:avLst/>
                </a:prstGeom>
                <a:noFill/>
                <a:ln w="9525">
                  <a:noFill/>
                  <a:miter lim="800000"/>
                  <a:headEnd/>
                  <a:tailEnd/>
                </a:ln>
                <a:effectLst/>
              </p:spPr>
              <p:txBody>
                <a:bodyPr wrap="none"/>
                <a:lstStyle/>
                <a:p>
                  <a:endParaRPr lang="el-GR"/>
                </a:p>
              </p:txBody>
            </p:sp>
            <p:grpSp>
              <p:nvGrpSpPr>
                <p:cNvPr id="105370" name="Group 14"/>
                <p:cNvGrpSpPr>
                  <a:grpSpLocks/>
                </p:cNvGrpSpPr>
                <p:nvPr/>
              </p:nvGrpSpPr>
              <p:grpSpPr bwMode="auto">
                <a:xfrm>
                  <a:off x="2600" y="2075"/>
                  <a:ext cx="333" cy="403"/>
                  <a:chOff x="2600" y="2075"/>
                  <a:chExt cx="333" cy="403"/>
                </a:xfrm>
              </p:grpSpPr>
              <p:sp>
                <p:nvSpPr>
                  <p:cNvPr id="105310" name="Rectangle 862"/>
                  <p:cNvSpPr>
                    <a:spLocks noChangeArrowheads="1"/>
                  </p:cNvSpPr>
                  <p:nvPr/>
                </p:nvSpPr>
                <p:spPr bwMode="auto">
                  <a:xfrm>
                    <a:off x="2606" y="208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33.9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85" name="Rectangle 13"/>
                  <p:cNvSpPr>
                    <a:spLocks noChangeArrowheads="1"/>
                  </p:cNvSpPr>
                  <p:nvPr/>
                </p:nvSpPr>
                <p:spPr bwMode="auto">
                  <a:xfrm>
                    <a:off x="2600" y="2075"/>
                    <a:ext cx="333" cy="403"/>
                  </a:xfrm>
                  <a:prstGeom prst="rect">
                    <a:avLst/>
                  </a:prstGeom>
                  <a:noFill/>
                  <a:ln w="7">
                    <a:noFill/>
                    <a:miter lim="800000"/>
                    <a:headEnd/>
                    <a:tailEnd/>
                  </a:ln>
                  <a:effectLst/>
                </p:spPr>
                <p:txBody>
                  <a:bodyPr wrap="none"/>
                  <a:lstStyle/>
                  <a:p>
                    <a:endParaRPr lang="el-GR"/>
                  </a:p>
                </p:txBody>
              </p:sp>
            </p:grpSp>
          </p:grpSp>
          <p:grpSp>
            <p:nvGrpSpPr>
              <p:cNvPr id="105372" name="Group 20"/>
              <p:cNvGrpSpPr>
                <a:grpSpLocks/>
              </p:cNvGrpSpPr>
              <p:nvPr/>
            </p:nvGrpSpPr>
            <p:grpSpPr bwMode="auto">
              <a:xfrm>
                <a:off x="2933" y="2075"/>
                <a:ext cx="333" cy="427"/>
                <a:chOff x="2933" y="2075"/>
                <a:chExt cx="333" cy="427"/>
              </a:xfrm>
            </p:grpSpPr>
            <p:sp>
              <p:nvSpPr>
                <p:cNvPr id="105491" name="Rectangle 19"/>
                <p:cNvSpPr>
                  <a:spLocks noChangeArrowheads="1"/>
                </p:cNvSpPr>
                <p:nvPr/>
              </p:nvSpPr>
              <p:spPr bwMode="auto">
                <a:xfrm>
                  <a:off x="2933" y="2075"/>
                  <a:ext cx="333" cy="427"/>
                </a:xfrm>
                <a:prstGeom prst="rect">
                  <a:avLst/>
                </a:prstGeom>
                <a:noFill/>
                <a:ln w="9525">
                  <a:noFill/>
                  <a:miter lim="800000"/>
                  <a:headEnd/>
                  <a:tailEnd/>
                </a:ln>
                <a:effectLst/>
              </p:spPr>
              <p:txBody>
                <a:bodyPr wrap="none"/>
                <a:lstStyle/>
                <a:p>
                  <a:endParaRPr lang="el-GR"/>
                </a:p>
              </p:txBody>
            </p:sp>
            <p:grpSp>
              <p:nvGrpSpPr>
                <p:cNvPr id="105374" name="Group 18"/>
                <p:cNvGrpSpPr>
                  <a:grpSpLocks/>
                </p:cNvGrpSpPr>
                <p:nvPr/>
              </p:nvGrpSpPr>
              <p:grpSpPr bwMode="auto">
                <a:xfrm>
                  <a:off x="2933" y="2075"/>
                  <a:ext cx="333" cy="403"/>
                  <a:chOff x="2933" y="2075"/>
                  <a:chExt cx="333" cy="403"/>
                </a:xfrm>
              </p:grpSpPr>
              <p:sp>
                <p:nvSpPr>
                  <p:cNvPr id="105311" name="Rectangle 863"/>
                  <p:cNvSpPr>
                    <a:spLocks noChangeArrowheads="1"/>
                  </p:cNvSpPr>
                  <p:nvPr/>
                </p:nvSpPr>
                <p:spPr bwMode="auto">
                  <a:xfrm>
                    <a:off x="2939" y="208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36.2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89" name="Rectangle 17"/>
                  <p:cNvSpPr>
                    <a:spLocks noChangeArrowheads="1"/>
                  </p:cNvSpPr>
                  <p:nvPr/>
                </p:nvSpPr>
                <p:spPr bwMode="auto">
                  <a:xfrm>
                    <a:off x="2933" y="2075"/>
                    <a:ext cx="333" cy="403"/>
                  </a:xfrm>
                  <a:prstGeom prst="rect">
                    <a:avLst/>
                  </a:prstGeom>
                  <a:noFill/>
                  <a:ln w="7">
                    <a:noFill/>
                    <a:miter lim="800000"/>
                    <a:headEnd/>
                    <a:tailEnd/>
                  </a:ln>
                  <a:effectLst/>
                </p:spPr>
                <p:txBody>
                  <a:bodyPr wrap="none"/>
                  <a:lstStyle/>
                  <a:p>
                    <a:endParaRPr lang="el-GR"/>
                  </a:p>
                </p:txBody>
              </p:sp>
            </p:grpSp>
          </p:grpSp>
          <p:grpSp>
            <p:nvGrpSpPr>
              <p:cNvPr id="105376" name="Group 24"/>
              <p:cNvGrpSpPr>
                <a:grpSpLocks/>
              </p:cNvGrpSpPr>
              <p:nvPr/>
            </p:nvGrpSpPr>
            <p:grpSpPr bwMode="auto">
              <a:xfrm>
                <a:off x="0" y="2490"/>
                <a:ext cx="1294" cy="427"/>
                <a:chOff x="0" y="2490"/>
                <a:chExt cx="1294" cy="427"/>
              </a:xfrm>
            </p:grpSpPr>
            <p:sp>
              <p:nvSpPr>
                <p:cNvPr id="105495" name="Rectangle 23"/>
                <p:cNvSpPr>
                  <a:spLocks noChangeArrowheads="1"/>
                </p:cNvSpPr>
                <p:nvPr/>
              </p:nvSpPr>
              <p:spPr bwMode="auto">
                <a:xfrm>
                  <a:off x="0" y="2490"/>
                  <a:ext cx="1294" cy="427"/>
                </a:xfrm>
                <a:prstGeom prst="rect">
                  <a:avLst/>
                </a:prstGeom>
                <a:noFill/>
                <a:ln w="9525">
                  <a:noFill/>
                  <a:miter lim="800000"/>
                  <a:headEnd/>
                  <a:tailEnd/>
                </a:ln>
                <a:effectLst/>
              </p:spPr>
              <p:txBody>
                <a:bodyPr wrap="none"/>
                <a:lstStyle/>
                <a:p>
                  <a:endParaRPr lang="el-GR"/>
                </a:p>
              </p:txBody>
            </p:sp>
            <p:grpSp>
              <p:nvGrpSpPr>
                <p:cNvPr id="105378" name="Group 22"/>
                <p:cNvGrpSpPr>
                  <a:grpSpLocks/>
                </p:cNvGrpSpPr>
                <p:nvPr/>
              </p:nvGrpSpPr>
              <p:grpSpPr bwMode="auto">
                <a:xfrm>
                  <a:off x="0" y="2490"/>
                  <a:ext cx="1294" cy="403"/>
                  <a:chOff x="0" y="2490"/>
                  <a:chExt cx="1294" cy="403"/>
                </a:xfrm>
              </p:grpSpPr>
              <p:sp>
                <p:nvSpPr>
                  <p:cNvPr id="105312" name="Rectangle 864"/>
                  <p:cNvSpPr>
                    <a:spLocks noChangeArrowheads="1"/>
                  </p:cNvSpPr>
                  <p:nvPr/>
                </p:nvSpPr>
                <p:spPr bwMode="auto">
                  <a:xfrm>
                    <a:off x="6" y="249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12. Functional overhead reach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493" name="Rectangle 21"/>
                  <p:cNvSpPr>
                    <a:spLocks noChangeArrowheads="1"/>
                  </p:cNvSpPr>
                  <p:nvPr/>
                </p:nvSpPr>
                <p:spPr bwMode="auto">
                  <a:xfrm>
                    <a:off x="0" y="2490"/>
                    <a:ext cx="1294" cy="403"/>
                  </a:xfrm>
                  <a:prstGeom prst="rect">
                    <a:avLst/>
                  </a:prstGeom>
                  <a:noFill/>
                  <a:ln w="7">
                    <a:noFill/>
                    <a:miter lim="800000"/>
                    <a:headEnd/>
                    <a:tailEnd/>
                  </a:ln>
                  <a:effectLst/>
                </p:spPr>
                <p:txBody>
                  <a:bodyPr wrap="none"/>
                  <a:lstStyle/>
                  <a:p>
                    <a:endParaRPr lang="el-GR"/>
                  </a:p>
                </p:txBody>
              </p:sp>
            </p:grpSp>
          </p:grpSp>
          <p:grpSp>
            <p:nvGrpSpPr>
              <p:cNvPr id="105380" name="Group 28"/>
              <p:cNvGrpSpPr>
                <a:grpSpLocks/>
              </p:cNvGrpSpPr>
              <p:nvPr/>
            </p:nvGrpSpPr>
            <p:grpSpPr bwMode="auto">
              <a:xfrm>
                <a:off x="1294" y="2490"/>
                <a:ext cx="320" cy="427"/>
                <a:chOff x="1294" y="2490"/>
                <a:chExt cx="320" cy="427"/>
              </a:xfrm>
            </p:grpSpPr>
            <p:sp>
              <p:nvSpPr>
                <p:cNvPr id="105499" name="Rectangle 27"/>
                <p:cNvSpPr>
                  <a:spLocks noChangeArrowheads="1"/>
                </p:cNvSpPr>
                <p:nvPr/>
              </p:nvSpPr>
              <p:spPr bwMode="auto">
                <a:xfrm>
                  <a:off x="1294" y="2490"/>
                  <a:ext cx="320" cy="427"/>
                </a:xfrm>
                <a:prstGeom prst="rect">
                  <a:avLst/>
                </a:prstGeom>
                <a:noFill/>
                <a:ln w="9525">
                  <a:noFill/>
                  <a:miter lim="800000"/>
                  <a:headEnd/>
                  <a:tailEnd/>
                </a:ln>
                <a:effectLst/>
              </p:spPr>
              <p:txBody>
                <a:bodyPr wrap="none"/>
                <a:lstStyle/>
                <a:p>
                  <a:endParaRPr lang="el-GR"/>
                </a:p>
              </p:txBody>
            </p:sp>
            <p:grpSp>
              <p:nvGrpSpPr>
                <p:cNvPr id="105382" name="Group 26"/>
                <p:cNvGrpSpPr>
                  <a:grpSpLocks/>
                </p:cNvGrpSpPr>
                <p:nvPr/>
              </p:nvGrpSpPr>
              <p:grpSpPr bwMode="auto">
                <a:xfrm>
                  <a:off x="1294" y="2490"/>
                  <a:ext cx="320" cy="403"/>
                  <a:chOff x="1294" y="2490"/>
                  <a:chExt cx="320" cy="403"/>
                </a:xfrm>
              </p:grpSpPr>
              <p:sp>
                <p:nvSpPr>
                  <p:cNvPr id="105313" name="Rectangle 865"/>
                  <p:cNvSpPr>
                    <a:spLocks noChangeArrowheads="1"/>
                  </p:cNvSpPr>
                  <p:nvPr/>
                </p:nvSpPr>
                <p:spPr bwMode="auto">
                  <a:xfrm>
                    <a:off x="1300" y="249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45.5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497" name="Rectangle 25"/>
                  <p:cNvSpPr>
                    <a:spLocks noChangeArrowheads="1"/>
                  </p:cNvSpPr>
                  <p:nvPr/>
                </p:nvSpPr>
                <p:spPr bwMode="auto">
                  <a:xfrm>
                    <a:off x="1294" y="2490"/>
                    <a:ext cx="320" cy="403"/>
                  </a:xfrm>
                  <a:prstGeom prst="rect">
                    <a:avLst/>
                  </a:prstGeom>
                  <a:noFill/>
                  <a:ln w="7">
                    <a:noFill/>
                    <a:miter lim="800000"/>
                    <a:headEnd/>
                    <a:tailEnd/>
                  </a:ln>
                  <a:effectLst/>
                </p:spPr>
                <p:txBody>
                  <a:bodyPr wrap="none"/>
                  <a:lstStyle/>
                  <a:p>
                    <a:endParaRPr lang="el-GR"/>
                  </a:p>
                </p:txBody>
              </p:sp>
            </p:grpSp>
          </p:grpSp>
          <p:grpSp>
            <p:nvGrpSpPr>
              <p:cNvPr id="105384" name="Group 32"/>
              <p:cNvGrpSpPr>
                <a:grpSpLocks/>
              </p:cNvGrpSpPr>
              <p:nvPr/>
            </p:nvGrpSpPr>
            <p:grpSpPr bwMode="auto">
              <a:xfrm>
                <a:off x="1614" y="2490"/>
                <a:ext cx="333" cy="427"/>
                <a:chOff x="1614" y="2490"/>
                <a:chExt cx="333" cy="427"/>
              </a:xfrm>
            </p:grpSpPr>
            <p:sp>
              <p:nvSpPr>
                <p:cNvPr id="105503" name="Rectangle 31"/>
                <p:cNvSpPr>
                  <a:spLocks noChangeArrowheads="1"/>
                </p:cNvSpPr>
                <p:nvPr/>
              </p:nvSpPr>
              <p:spPr bwMode="auto">
                <a:xfrm>
                  <a:off x="1614" y="2490"/>
                  <a:ext cx="333" cy="427"/>
                </a:xfrm>
                <a:prstGeom prst="rect">
                  <a:avLst/>
                </a:prstGeom>
                <a:noFill/>
                <a:ln w="9525">
                  <a:noFill/>
                  <a:miter lim="800000"/>
                  <a:headEnd/>
                  <a:tailEnd/>
                </a:ln>
                <a:effectLst/>
              </p:spPr>
              <p:txBody>
                <a:bodyPr wrap="none"/>
                <a:lstStyle/>
                <a:p>
                  <a:endParaRPr lang="el-GR"/>
                </a:p>
              </p:txBody>
            </p:sp>
            <p:grpSp>
              <p:nvGrpSpPr>
                <p:cNvPr id="105386" name="Group 30"/>
                <p:cNvGrpSpPr>
                  <a:grpSpLocks/>
                </p:cNvGrpSpPr>
                <p:nvPr/>
              </p:nvGrpSpPr>
              <p:grpSpPr bwMode="auto">
                <a:xfrm>
                  <a:off x="1614" y="2490"/>
                  <a:ext cx="333" cy="403"/>
                  <a:chOff x="1614" y="2490"/>
                  <a:chExt cx="333" cy="403"/>
                </a:xfrm>
              </p:grpSpPr>
              <p:sp>
                <p:nvSpPr>
                  <p:cNvPr id="105314" name="Rectangle 866"/>
                  <p:cNvSpPr>
                    <a:spLocks noChangeArrowheads="1"/>
                  </p:cNvSpPr>
                  <p:nvPr/>
                </p:nvSpPr>
                <p:spPr bwMode="auto">
                  <a:xfrm>
                    <a:off x="1620" y="249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49.4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01" name="Rectangle 29"/>
                  <p:cNvSpPr>
                    <a:spLocks noChangeArrowheads="1"/>
                  </p:cNvSpPr>
                  <p:nvPr/>
                </p:nvSpPr>
                <p:spPr bwMode="auto">
                  <a:xfrm>
                    <a:off x="1614" y="2490"/>
                    <a:ext cx="333" cy="403"/>
                  </a:xfrm>
                  <a:prstGeom prst="rect">
                    <a:avLst/>
                  </a:prstGeom>
                  <a:noFill/>
                  <a:ln w="7">
                    <a:noFill/>
                    <a:miter lim="800000"/>
                    <a:headEnd/>
                    <a:tailEnd/>
                  </a:ln>
                  <a:effectLst/>
                </p:spPr>
                <p:txBody>
                  <a:bodyPr wrap="none"/>
                  <a:lstStyle/>
                  <a:p>
                    <a:endParaRPr lang="el-GR"/>
                  </a:p>
                </p:txBody>
              </p:sp>
            </p:grpSp>
          </p:grpSp>
          <p:grpSp>
            <p:nvGrpSpPr>
              <p:cNvPr id="105388" name="Group 36"/>
              <p:cNvGrpSpPr>
                <a:grpSpLocks/>
              </p:cNvGrpSpPr>
              <p:nvPr/>
            </p:nvGrpSpPr>
            <p:grpSpPr bwMode="auto">
              <a:xfrm>
                <a:off x="1947" y="2490"/>
                <a:ext cx="333" cy="427"/>
                <a:chOff x="1947" y="2490"/>
                <a:chExt cx="333" cy="427"/>
              </a:xfrm>
            </p:grpSpPr>
            <p:sp>
              <p:nvSpPr>
                <p:cNvPr id="105507" name="Rectangle 35"/>
                <p:cNvSpPr>
                  <a:spLocks noChangeArrowheads="1"/>
                </p:cNvSpPr>
                <p:nvPr/>
              </p:nvSpPr>
              <p:spPr bwMode="auto">
                <a:xfrm>
                  <a:off x="1947" y="2490"/>
                  <a:ext cx="333" cy="427"/>
                </a:xfrm>
                <a:prstGeom prst="rect">
                  <a:avLst/>
                </a:prstGeom>
                <a:noFill/>
                <a:ln w="9525">
                  <a:noFill/>
                  <a:miter lim="800000"/>
                  <a:headEnd/>
                  <a:tailEnd/>
                </a:ln>
                <a:effectLst/>
              </p:spPr>
              <p:txBody>
                <a:bodyPr wrap="none"/>
                <a:lstStyle/>
                <a:p>
                  <a:endParaRPr lang="el-GR"/>
                </a:p>
              </p:txBody>
            </p:sp>
            <p:grpSp>
              <p:nvGrpSpPr>
                <p:cNvPr id="105390" name="Group 34"/>
                <p:cNvGrpSpPr>
                  <a:grpSpLocks/>
                </p:cNvGrpSpPr>
                <p:nvPr/>
              </p:nvGrpSpPr>
              <p:grpSpPr bwMode="auto">
                <a:xfrm>
                  <a:off x="1947" y="2490"/>
                  <a:ext cx="333" cy="403"/>
                  <a:chOff x="1947" y="2490"/>
                  <a:chExt cx="333" cy="403"/>
                </a:xfrm>
              </p:grpSpPr>
              <p:sp>
                <p:nvSpPr>
                  <p:cNvPr id="105315" name="Rectangle 867"/>
                  <p:cNvSpPr>
                    <a:spLocks noChangeArrowheads="1"/>
                  </p:cNvSpPr>
                  <p:nvPr/>
                </p:nvSpPr>
                <p:spPr bwMode="auto">
                  <a:xfrm>
                    <a:off x="1953" y="249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53.3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05" name="Rectangle 33"/>
                  <p:cNvSpPr>
                    <a:spLocks noChangeArrowheads="1"/>
                  </p:cNvSpPr>
                  <p:nvPr/>
                </p:nvSpPr>
                <p:spPr bwMode="auto">
                  <a:xfrm>
                    <a:off x="1947" y="2490"/>
                    <a:ext cx="333" cy="403"/>
                  </a:xfrm>
                  <a:prstGeom prst="rect">
                    <a:avLst/>
                  </a:prstGeom>
                  <a:noFill/>
                  <a:ln w="7">
                    <a:noFill/>
                    <a:miter lim="800000"/>
                    <a:headEnd/>
                    <a:tailEnd/>
                  </a:ln>
                  <a:effectLst/>
                </p:spPr>
                <p:txBody>
                  <a:bodyPr wrap="none"/>
                  <a:lstStyle/>
                  <a:p>
                    <a:endParaRPr lang="el-GR"/>
                  </a:p>
                </p:txBody>
              </p:sp>
            </p:grpSp>
          </p:grpSp>
          <p:grpSp>
            <p:nvGrpSpPr>
              <p:cNvPr id="105392" name="Group 40"/>
              <p:cNvGrpSpPr>
                <a:grpSpLocks/>
              </p:cNvGrpSpPr>
              <p:nvPr/>
            </p:nvGrpSpPr>
            <p:grpSpPr bwMode="auto">
              <a:xfrm>
                <a:off x="2280" y="2490"/>
                <a:ext cx="320" cy="427"/>
                <a:chOff x="2280" y="2490"/>
                <a:chExt cx="320" cy="427"/>
              </a:xfrm>
            </p:grpSpPr>
            <p:sp>
              <p:nvSpPr>
                <p:cNvPr id="105511" name="Rectangle 39"/>
                <p:cNvSpPr>
                  <a:spLocks noChangeArrowheads="1"/>
                </p:cNvSpPr>
                <p:nvPr/>
              </p:nvSpPr>
              <p:spPr bwMode="auto">
                <a:xfrm>
                  <a:off x="2280" y="2490"/>
                  <a:ext cx="320" cy="427"/>
                </a:xfrm>
                <a:prstGeom prst="rect">
                  <a:avLst/>
                </a:prstGeom>
                <a:noFill/>
                <a:ln w="9525">
                  <a:noFill/>
                  <a:miter lim="800000"/>
                  <a:headEnd/>
                  <a:tailEnd/>
                </a:ln>
                <a:effectLst/>
              </p:spPr>
              <p:txBody>
                <a:bodyPr wrap="none"/>
                <a:lstStyle/>
                <a:p>
                  <a:endParaRPr lang="el-GR"/>
                </a:p>
              </p:txBody>
            </p:sp>
            <p:grpSp>
              <p:nvGrpSpPr>
                <p:cNvPr id="105394" name="Group 38"/>
                <p:cNvGrpSpPr>
                  <a:grpSpLocks/>
                </p:cNvGrpSpPr>
                <p:nvPr/>
              </p:nvGrpSpPr>
              <p:grpSpPr bwMode="auto">
                <a:xfrm>
                  <a:off x="2280" y="2490"/>
                  <a:ext cx="320" cy="403"/>
                  <a:chOff x="2280" y="2490"/>
                  <a:chExt cx="320" cy="403"/>
                </a:xfrm>
              </p:grpSpPr>
              <p:sp>
                <p:nvSpPr>
                  <p:cNvPr id="105316" name="Rectangle 868"/>
                  <p:cNvSpPr>
                    <a:spLocks noChangeArrowheads="1"/>
                  </p:cNvSpPr>
                  <p:nvPr/>
                </p:nvSpPr>
                <p:spPr bwMode="auto">
                  <a:xfrm>
                    <a:off x="2286" y="249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42.1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09" name="Rectangle 37"/>
                  <p:cNvSpPr>
                    <a:spLocks noChangeArrowheads="1"/>
                  </p:cNvSpPr>
                  <p:nvPr/>
                </p:nvSpPr>
                <p:spPr bwMode="auto">
                  <a:xfrm>
                    <a:off x="2280" y="2490"/>
                    <a:ext cx="320" cy="403"/>
                  </a:xfrm>
                  <a:prstGeom prst="rect">
                    <a:avLst/>
                  </a:prstGeom>
                  <a:noFill/>
                  <a:ln w="7">
                    <a:noFill/>
                    <a:miter lim="800000"/>
                    <a:headEnd/>
                    <a:tailEnd/>
                  </a:ln>
                  <a:effectLst/>
                </p:spPr>
                <p:txBody>
                  <a:bodyPr wrap="none"/>
                  <a:lstStyle/>
                  <a:p>
                    <a:endParaRPr lang="el-GR"/>
                  </a:p>
                </p:txBody>
              </p:sp>
            </p:grpSp>
          </p:grpSp>
          <p:grpSp>
            <p:nvGrpSpPr>
              <p:cNvPr id="105396" name="Group 44"/>
              <p:cNvGrpSpPr>
                <a:grpSpLocks/>
              </p:cNvGrpSpPr>
              <p:nvPr/>
            </p:nvGrpSpPr>
            <p:grpSpPr bwMode="auto">
              <a:xfrm>
                <a:off x="2600" y="2490"/>
                <a:ext cx="333" cy="427"/>
                <a:chOff x="2600" y="2490"/>
                <a:chExt cx="333" cy="427"/>
              </a:xfrm>
            </p:grpSpPr>
            <p:sp>
              <p:nvSpPr>
                <p:cNvPr id="105515" name="Rectangle 43"/>
                <p:cNvSpPr>
                  <a:spLocks noChangeArrowheads="1"/>
                </p:cNvSpPr>
                <p:nvPr/>
              </p:nvSpPr>
              <p:spPr bwMode="auto">
                <a:xfrm>
                  <a:off x="2600" y="2490"/>
                  <a:ext cx="333" cy="427"/>
                </a:xfrm>
                <a:prstGeom prst="rect">
                  <a:avLst/>
                </a:prstGeom>
                <a:noFill/>
                <a:ln w="9525">
                  <a:noFill/>
                  <a:miter lim="800000"/>
                  <a:headEnd/>
                  <a:tailEnd/>
                </a:ln>
                <a:effectLst/>
              </p:spPr>
              <p:txBody>
                <a:bodyPr wrap="none"/>
                <a:lstStyle/>
                <a:p>
                  <a:endParaRPr lang="el-GR"/>
                </a:p>
              </p:txBody>
            </p:sp>
            <p:grpSp>
              <p:nvGrpSpPr>
                <p:cNvPr id="105398" name="Group 42"/>
                <p:cNvGrpSpPr>
                  <a:grpSpLocks/>
                </p:cNvGrpSpPr>
                <p:nvPr/>
              </p:nvGrpSpPr>
              <p:grpSpPr bwMode="auto">
                <a:xfrm>
                  <a:off x="2600" y="2490"/>
                  <a:ext cx="333" cy="403"/>
                  <a:chOff x="2600" y="2490"/>
                  <a:chExt cx="333" cy="403"/>
                </a:xfrm>
              </p:grpSpPr>
              <p:sp>
                <p:nvSpPr>
                  <p:cNvPr id="105317" name="Rectangle 869"/>
                  <p:cNvSpPr>
                    <a:spLocks noChangeArrowheads="1"/>
                  </p:cNvSpPr>
                  <p:nvPr/>
                </p:nvSpPr>
                <p:spPr bwMode="auto">
                  <a:xfrm>
                    <a:off x="2606" y="249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45.7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13" name="Rectangle 41"/>
                  <p:cNvSpPr>
                    <a:spLocks noChangeArrowheads="1"/>
                  </p:cNvSpPr>
                  <p:nvPr/>
                </p:nvSpPr>
                <p:spPr bwMode="auto">
                  <a:xfrm>
                    <a:off x="2600" y="2490"/>
                    <a:ext cx="333" cy="403"/>
                  </a:xfrm>
                  <a:prstGeom prst="rect">
                    <a:avLst/>
                  </a:prstGeom>
                  <a:noFill/>
                  <a:ln w="7">
                    <a:noFill/>
                    <a:miter lim="800000"/>
                    <a:headEnd/>
                    <a:tailEnd/>
                  </a:ln>
                  <a:effectLst/>
                </p:spPr>
                <p:txBody>
                  <a:bodyPr wrap="none"/>
                  <a:lstStyle/>
                  <a:p>
                    <a:endParaRPr lang="el-GR"/>
                  </a:p>
                </p:txBody>
              </p:sp>
            </p:grpSp>
          </p:grpSp>
          <p:grpSp>
            <p:nvGrpSpPr>
              <p:cNvPr id="105400" name="Group 48"/>
              <p:cNvGrpSpPr>
                <a:grpSpLocks/>
              </p:cNvGrpSpPr>
              <p:nvPr/>
            </p:nvGrpSpPr>
            <p:grpSpPr bwMode="auto">
              <a:xfrm>
                <a:off x="2933" y="2490"/>
                <a:ext cx="333" cy="427"/>
                <a:chOff x="2933" y="2490"/>
                <a:chExt cx="333" cy="427"/>
              </a:xfrm>
            </p:grpSpPr>
            <p:sp>
              <p:nvSpPr>
                <p:cNvPr id="105519" name="Rectangle 47"/>
                <p:cNvSpPr>
                  <a:spLocks noChangeArrowheads="1"/>
                </p:cNvSpPr>
                <p:nvPr/>
              </p:nvSpPr>
              <p:spPr bwMode="auto">
                <a:xfrm>
                  <a:off x="2933" y="2490"/>
                  <a:ext cx="333" cy="427"/>
                </a:xfrm>
                <a:prstGeom prst="rect">
                  <a:avLst/>
                </a:prstGeom>
                <a:noFill/>
                <a:ln w="9525">
                  <a:noFill/>
                  <a:miter lim="800000"/>
                  <a:headEnd/>
                  <a:tailEnd/>
                </a:ln>
                <a:effectLst/>
              </p:spPr>
              <p:txBody>
                <a:bodyPr wrap="none"/>
                <a:lstStyle/>
                <a:p>
                  <a:endParaRPr lang="el-GR"/>
                </a:p>
              </p:txBody>
            </p:sp>
            <p:grpSp>
              <p:nvGrpSpPr>
                <p:cNvPr id="105402" name="Group 46"/>
                <p:cNvGrpSpPr>
                  <a:grpSpLocks/>
                </p:cNvGrpSpPr>
                <p:nvPr/>
              </p:nvGrpSpPr>
              <p:grpSpPr bwMode="auto">
                <a:xfrm>
                  <a:off x="2933" y="2490"/>
                  <a:ext cx="333" cy="403"/>
                  <a:chOff x="2933" y="2490"/>
                  <a:chExt cx="333" cy="403"/>
                </a:xfrm>
              </p:grpSpPr>
              <p:sp>
                <p:nvSpPr>
                  <p:cNvPr id="105318" name="Rectangle 870"/>
                  <p:cNvSpPr>
                    <a:spLocks noChangeArrowheads="1"/>
                  </p:cNvSpPr>
                  <p:nvPr/>
                </p:nvSpPr>
                <p:spPr bwMode="auto">
                  <a:xfrm>
                    <a:off x="2939" y="249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49.2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17" name="Rectangle 45"/>
                  <p:cNvSpPr>
                    <a:spLocks noChangeArrowheads="1"/>
                  </p:cNvSpPr>
                  <p:nvPr/>
                </p:nvSpPr>
                <p:spPr bwMode="auto">
                  <a:xfrm>
                    <a:off x="2933" y="2490"/>
                    <a:ext cx="333" cy="403"/>
                  </a:xfrm>
                  <a:prstGeom prst="rect">
                    <a:avLst/>
                  </a:prstGeom>
                  <a:noFill/>
                  <a:ln w="7">
                    <a:noFill/>
                    <a:miter lim="800000"/>
                    <a:headEnd/>
                    <a:tailEnd/>
                  </a:ln>
                  <a:effectLst/>
                </p:spPr>
                <p:txBody>
                  <a:bodyPr wrap="none"/>
                  <a:lstStyle/>
                  <a:p>
                    <a:endParaRPr lang="el-GR"/>
                  </a:p>
                </p:txBody>
              </p:sp>
            </p:grpSp>
          </p:grpSp>
          <p:grpSp>
            <p:nvGrpSpPr>
              <p:cNvPr id="105404" name="Group 52"/>
              <p:cNvGrpSpPr>
                <a:grpSpLocks/>
              </p:cNvGrpSpPr>
              <p:nvPr/>
            </p:nvGrpSpPr>
            <p:grpSpPr bwMode="auto">
              <a:xfrm>
                <a:off x="0" y="2905"/>
                <a:ext cx="1294" cy="427"/>
                <a:chOff x="0" y="2905"/>
                <a:chExt cx="1294" cy="427"/>
              </a:xfrm>
            </p:grpSpPr>
            <p:sp>
              <p:nvSpPr>
                <p:cNvPr id="105523" name="Rectangle 51"/>
                <p:cNvSpPr>
                  <a:spLocks noChangeArrowheads="1"/>
                </p:cNvSpPr>
                <p:nvPr/>
              </p:nvSpPr>
              <p:spPr bwMode="auto">
                <a:xfrm>
                  <a:off x="0" y="2905"/>
                  <a:ext cx="1294" cy="427"/>
                </a:xfrm>
                <a:prstGeom prst="rect">
                  <a:avLst/>
                </a:prstGeom>
                <a:noFill/>
                <a:ln w="9525">
                  <a:noFill/>
                  <a:miter lim="800000"/>
                  <a:headEnd/>
                  <a:tailEnd/>
                </a:ln>
                <a:effectLst/>
              </p:spPr>
              <p:txBody>
                <a:bodyPr wrap="none"/>
                <a:lstStyle/>
                <a:p>
                  <a:endParaRPr lang="el-GR"/>
                </a:p>
              </p:txBody>
            </p:sp>
            <p:grpSp>
              <p:nvGrpSpPr>
                <p:cNvPr id="105406" name="Group 50"/>
                <p:cNvGrpSpPr>
                  <a:grpSpLocks/>
                </p:cNvGrpSpPr>
                <p:nvPr/>
              </p:nvGrpSpPr>
              <p:grpSpPr bwMode="auto">
                <a:xfrm>
                  <a:off x="0" y="2905"/>
                  <a:ext cx="1294" cy="403"/>
                  <a:chOff x="0" y="2905"/>
                  <a:chExt cx="1294" cy="403"/>
                </a:xfrm>
              </p:grpSpPr>
              <p:sp>
                <p:nvSpPr>
                  <p:cNvPr id="105319" name="Rectangle 871"/>
                  <p:cNvSpPr>
                    <a:spLocks noChangeArrowheads="1"/>
                  </p:cNvSpPr>
                  <p:nvPr/>
                </p:nvSpPr>
                <p:spPr bwMode="auto">
                  <a:xfrm>
                    <a:off x="6" y="2911"/>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13. Elbow to functional reach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521" name="Rectangle 49"/>
                  <p:cNvSpPr>
                    <a:spLocks noChangeArrowheads="1"/>
                  </p:cNvSpPr>
                  <p:nvPr/>
                </p:nvSpPr>
                <p:spPr bwMode="auto">
                  <a:xfrm>
                    <a:off x="0" y="2905"/>
                    <a:ext cx="1294" cy="403"/>
                  </a:xfrm>
                  <a:prstGeom prst="rect">
                    <a:avLst/>
                  </a:prstGeom>
                  <a:noFill/>
                  <a:ln w="7">
                    <a:noFill/>
                    <a:miter lim="800000"/>
                    <a:headEnd/>
                    <a:tailEnd/>
                  </a:ln>
                  <a:effectLst/>
                </p:spPr>
                <p:txBody>
                  <a:bodyPr wrap="none"/>
                  <a:lstStyle/>
                  <a:p>
                    <a:endParaRPr lang="el-GR"/>
                  </a:p>
                </p:txBody>
              </p:sp>
            </p:grpSp>
          </p:grpSp>
          <p:grpSp>
            <p:nvGrpSpPr>
              <p:cNvPr id="105408" name="Group 56"/>
              <p:cNvGrpSpPr>
                <a:grpSpLocks/>
              </p:cNvGrpSpPr>
              <p:nvPr/>
            </p:nvGrpSpPr>
            <p:grpSpPr bwMode="auto">
              <a:xfrm>
                <a:off x="1294" y="2905"/>
                <a:ext cx="320" cy="427"/>
                <a:chOff x="1294" y="2905"/>
                <a:chExt cx="320" cy="427"/>
              </a:xfrm>
            </p:grpSpPr>
            <p:sp>
              <p:nvSpPr>
                <p:cNvPr id="105527" name="Rectangle 55"/>
                <p:cNvSpPr>
                  <a:spLocks noChangeArrowheads="1"/>
                </p:cNvSpPr>
                <p:nvPr/>
              </p:nvSpPr>
              <p:spPr bwMode="auto">
                <a:xfrm>
                  <a:off x="1294" y="2905"/>
                  <a:ext cx="320" cy="427"/>
                </a:xfrm>
                <a:prstGeom prst="rect">
                  <a:avLst/>
                </a:prstGeom>
                <a:noFill/>
                <a:ln w="9525">
                  <a:noFill/>
                  <a:miter lim="800000"/>
                  <a:headEnd/>
                  <a:tailEnd/>
                </a:ln>
                <a:effectLst/>
              </p:spPr>
              <p:txBody>
                <a:bodyPr wrap="none"/>
                <a:lstStyle/>
                <a:p>
                  <a:endParaRPr lang="el-GR"/>
                </a:p>
              </p:txBody>
            </p:sp>
            <p:grpSp>
              <p:nvGrpSpPr>
                <p:cNvPr id="105410" name="Group 54"/>
                <p:cNvGrpSpPr>
                  <a:grpSpLocks/>
                </p:cNvGrpSpPr>
                <p:nvPr/>
              </p:nvGrpSpPr>
              <p:grpSpPr bwMode="auto">
                <a:xfrm>
                  <a:off x="1294" y="2905"/>
                  <a:ext cx="320" cy="403"/>
                  <a:chOff x="1294" y="2905"/>
                  <a:chExt cx="320" cy="403"/>
                </a:xfrm>
              </p:grpSpPr>
              <p:sp>
                <p:nvSpPr>
                  <p:cNvPr id="105320" name="Rectangle 872"/>
                  <p:cNvSpPr>
                    <a:spLocks noChangeArrowheads="1"/>
                  </p:cNvSpPr>
                  <p:nvPr/>
                </p:nvSpPr>
                <p:spPr bwMode="auto">
                  <a:xfrm>
                    <a:off x="1300" y="291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12.7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25" name="Rectangle 53"/>
                  <p:cNvSpPr>
                    <a:spLocks noChangeArrowheads="1"/>
                  </p:cNvSpPr>
                  <p:nvPr/>
                </p:nvSpPr>
                <p:spPr bwMode="auto">
                  <a:xfrm>
                    <a:off x="1294" y="2905"/>
                    <a:ext cx="320" cy="403"/>
                  </a:xfrm>
                  <a:prstGeom prst="rect">
                    <a:avLst/>
                  </a:prstGeom>
                  <a:noFill/>
                  <a:ln w="7">
                    <a:noFill/>
                    <a:miter lim="800000"/>
                    <a:headEnd/>
                    <a:tailEnd/>
                  </a:ln>
                  <a:effectLst/>
                </p:spPr>
                <p:txBody>
                  <a:bodyPr wrap="none"/>
                  <a:lstStyle/>
                  <a:p>
                    <a:endParaRPr lang="el-GR"/>
                  </a:p>
                </p:txBody>
              </p:sp>
            </p:grpSp>
          </p:grpSp>
          <p:grpSp>
            <p:nvGrpSpPr>
              <p:cNvPr id="105412" name="Group 60"/>
              <p:cNvGrpSpPr>
                <a:grpSpLocks/>
              </p:cNvGrpSpPr>
              <p:nvPr/>
            </p:nvGrpSpPr>
            <p:grpSpPr bwMode="auto">
              <a:xfrm>
                <a:off x="1614" y="2905"/>
                <a:ext cx="333" cy="427"/>
                <a:chOff x="1614" y="2905"/>
                <a:chExt cx="333" cy="427"/>
              </a:xfrm>
            </p:grpSpPr>
            <p:sp>
              <p:nvSpPr>
                <p:cNvPr id="105531" name="Rectangle 59"/>
                <p:cNvSpPr>
                  <a:spLocks noChangeArrowheads="1"/>
                </p:cNvSpPr>
                <p:nvPr/>
              </p:nvSpPr>
              <p:spPr bwMode="auto">
                <a:xfrm>
                  <a:off x="1614" y="2905"/>
                  <a:ext cx="333" cy="427"/>
                </a:xfrm>
                <a:prstGeom prst="rect">
                  <a:avLst/>
                </a:prstGeom>
                <a:noFill/>
                <a:ln w="9525">
                  <a:noFill/>
                  <a:miter lim="800000"/>
                  <a:headEnd/>
                  <a:tailEnd/>
                </a:ln>
                <a:effectLst/>
              </p:spPr>
              <p:txBody>
                <a:bodyPr wrap="none"/>
                <a:lstStyle/>
                <a:p>
                  <a:endParaRPr lang="el-GR"/>
                </a:p>
              </p:txBody>
            </p:sp>
            <p:grpSp>
              <p:nvGrpSpPr>
                <p:cNvPr id="105414" name="Group 58"/>
                <p:cNvGrpSpPr>
                  <a:grpSpLocks/>
                </p:cNvGrpSpPr>
                <p:nvPr/>
              </p:nvGrpSpPr>
              <p:grpSpPr bwMode="auto">
                <a:xfrm>
                  <a:off x="1614" y="2905"/>
                  <a:ext cx="333" cy="403"/>
                  <a:chOff x="1614" y="2905"/>
                  <a:chExt cx="333" cy="403"/>
                </a:xfrm>
              </p:grpSpPr>
              <p:sp>
                <p:nvSpPr>
                  <p:cNvPr id="105321" name="Rectangle 873"/>
                  <p:cNvSpPr>
                    <a:spLocks noChangeArrowheads="1"/>
                  </p:cNvSpPr>
                  <p:nvPr/>
                </p:nvSpPr>
                <p:spPr bwMode="auto">
                  <a:xfrm>
                    <a:off x="1620" y="291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29" name="Rectangle 57"/>
                  <p:cNvSpPr>
                    <a:spLocks noChangeArrowheads="1"/>
                  </p:cNvSpPr>
                  <p:nvPr/>
                </p:nvSpPr>
                <p:spPr bwMode="auto">
                  <a:xfrm>
                    <a:off x="1614" y="2905"/>
                    <a:ext cx="333" cy="403"/>
                  </a:xfrm>
                  <a:prstGeom prst="rect">
                    <a:avLst/>
                  </a:prstGeom>
                  <a:noFill/>
                  <a:ln w="7">
                    <a:noFill/>
                    <a:miter lim="800000"/>
                    <a:headEnd/>
                    <a:tailEnd/>
                  </a:ln>
                  <a:effectLst/>
                </p:spPr>
                <p:txBody>
                  <a:bodyPr wrap="none"/>
                  <a:lstStyle/>
                  <a:p>
                    <a:endParaRPr lang="el-GR"/>
                  </a:p>
                </p:txBody>
              </p:sp>
            </p:grpSp>
          </p:grpSp>
          <p:grpSp>
            <p:nvGrpSpPr>
              <p:cNvPr id="105416" name="Group 64"/>
              <p:cNvGrpSpPr>
                <a:grpSpLocks/>
              </p:cNvGrpSpPr>
              <p:nvPr/>
            </p:nvGrpSpPr>
            <p:grpSpPr bwMode="auto">
              <a:xfrm>
                <a:off x="1947" y="2905"/>
                <a:ext cx="333" cy="427"/>
                <a:chOff x="1947" y="2905"/>
                <a:chExt cx="333" cy="427"/>
              </a:xfrm>
            </p:grpSpPr>
            <p:sp>
              <p:nvSpPr>
                <p:cNvPr id="105535" name="Rectangle 63"/>
                <p:cNvSpPr>
                  <a:spLocks noChangeArrowheads="1"/>
                </p:cNvSpPr>
                <p:nvPr/>
              </p:nvSpPr>
              <p:spPr bwMode="auto">
                <a:xfrm>
                  <a:off x="1947" y="2905"/>
                  <a:ext cx="333" cy="427"/>
                </a:xfrm>
                <a:prstGeom prst="rect">
                  <a:avLst/>
                </a:prstGeom>
                <a:noFill/>
                <a:ln w="9525">
                  <a:noFill/>
                  <a:miter lim="800000"/>
                  <a:headEnd/>
                  <a:tailEnd/>
                </a:ln>
                <a:effectLst/>
              </p:spPr>
              <p:txBody>
                <a:bodyPr wrap="none"/>
                <a:lstStyle/>
                <a:p>
                  <a:endParaRPr lang="el-GR"/>
                </a:p>
              </p:txBody>
            </p:sp>
            <p:grpSp>
              <p:nvGrpSpPr>
                <p:cNvPr id="105418" name="Group 62"/>
                <p:cNvGrpSpPr>
                  <a:grpSpLocks/>
                </p:cNvGrpSpPr>
                <p:nvPr/>
              </p:nvGrpSpPr>
              <p:grpSpPr bwMode="auto">
                <a:xfrm>
                  <a:off x="1947" y="2905"/>
                  <a:ext cx="333" cy="403"/>
                  <a:chOff x="1947" y="2905"/>
                  <a:chExt cx="333" cy="403"/>
                </a:xfrm>
              </p:grpSpPr>
              <p:sp>
                <p:nvSpPr>
                  <p:cNvPr id="105322" name="Rectangle 874"/>
                  <p:cNvSpPr>
                    <a:spLocks noChangeArrowheads="1"/>
                  </p:cNvSpPr>
                  <p:nvPr/>
                </p:nvSpPr>
                <p:spPr bwMode="auto">
                  <a:xfrm>
                    <a:off x="1953" y="291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33" name="Rectangle 61"/>
                  <p:cNvSpPr>
                    <a:spLocks noChangeArrowheads="1"/>
                  </p:cNvSpPr>
                  <p:nvPr/>
                </p:nvSpPr>
                <p:spPr bwMode="auto">
                  <a:xfrm>
                    <a:off x="1947" y="2905"/>
                    <a:ext cx="333" cy="403"/>
                  </a:xfrm>
                  <a:prstGeom prst="rect">
                    <a:avLst/>
                  </a:prstGeom>
                  <a:noFill/>
                  <a:ln w="7">
                    <a:noFill/>
                    <a:miter lim="800000"/>
                    <a:headEnd/>
                    <a:tailEnd/>
                  </a:ln>
                  <a:effectLst/>
                </p:spPr>
                <p:txBody>
                  <a:bodyPr wrap="none"/>
                  <a:lstStyle/>
                  <a:p>
                    <a:endParaRPr lang="el-GR"/>
                  </a:p>
                </p:txBody>
              </p:sp>
            </p:grpSp>
          </p:grpSp>
          <p:grpSp>
            <p:nvGrpSpPr>
              <p:cNvPr id="105420" name="Group 68"/>
              <p:cNvGrpSpPr>
                <a:grpSpLocks/>
              </p:cNvGrpSpPr>
              <p:nvPr/>
            </p:nvGrpSpPr>
            <p:grpSpPr bwMode="auto">
              <a:xfrm>
                <a:off x="2280" y="2905"/>
                <a:ext cx="320" cy="427"/>
                <a:chOff x="2280" y="2905"/>
                <a:chExt cx="320" cy="427"/>
              </a:xfrm>
            </p:grpSpPr>
            <p:sp>
              <p:nvSpPr>
                <p:cNvPr id="105539" name="Rectangle 67"/>
                <p:cNvSpPr>
                  <a:spLocks noChangeArrowheads="1"/>
                </p:cNvSpPr>
                <p:nvPr/>
              </p:nvSpPr>
              <p:spPr bwMode="auto">
                <a:xfrm>
                  <a:off x="2280" y="2905"/>
                  <a:ext cx="320" cy="427"/>
                </a:xfrm>
                <a:prstGeom prst="rect">
                  <a:avLst/>
                </a:prstGeom>
                <a:noFill/>
                <a:ln w="9525">
                  <a:noFill/>
                  <a:miter lim="800000"/>
                  <a:headEnd/>
                  <a:tailEnd/>
                </a:ln>
                <a:effectLst/>
              </p:spPr>
              <p:txBody>
                <a:bodyPr wrap="none"/>
                <a:lstStyle/>
                <a:p>
                  <a:endParaRPr lang="el-GR"/>
                </a:p>
              </p:txBody>
            </p:sp>
            <p:grpSp>
              <p:nvGrpSpPr>
                <p:cNvPr id="105422" name="Group 66"/>
                <p:cNvGrpSpPr>
                  <a:grpSpLocks/>
                </p:cNvGrpSpPr>
                <p:nvPr/>
              </p:nvGrpSpPr>
              <p:grpSpPr bwMode="auto">
                <a:xfrm>
                  <a:off x="2280" y="2905"/>
                  <a:ext cx="320" cy="403"/>
                  <a:chOff x="2280" y="2905"/>
                  <a:chExt cx="320" cy="403"/>
                </a:xfrm>
              </p:grpSpPr>
              <p:sp>
                <p:nvSpPr>
                  <p:cNvPr id="105323" name="Rectangle 875"/>
                  <p:cNvSpPr>
                    <a:spLocks noChangeArrowheads="1"/>
                  </p:cNvSpPr>
                  <p:nvPr/>
                </p:nvSpPr>
                <p:spPr bwMode="auto">
                  <a:xfrm>
                    <a:off x="2286" y="291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10.9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37" name="Rectangle 65"/>
                  <p:cNvSpPr>
                    <a:spLocks noChangeArrowheads="1"/>
                  </p:cNvSpPr>
                  <p:nvPr/>
                </p:nvSpPr>
                <p:spPr bwMode="auto">
                  <a:xfrm>
                    <a:off x="2280" y="2905"/>
                    <a:ext cx="320" cy="403"/>
                  </a:xfrm>
                  <a:prstGeom prst="rect">
                    <a:avLst/>
                  </a:prstGeom>
                  <a:noFill/>
                  <a:ln w="7">
                    <a:noFill/>
                    <a:miter lim="800000"/>
                    <a:headEnd/>
                    <a:tailEnd/>
                  </a:ln>
                  <a:effectLst/>
                </p:spPr>
                <p:txBody>
                  <a:bodyPr wrap="none"/>
                  <a:lstStyle/>
                  <a:p>
                    <a:endParaRPr lang="el-GR"/>
                  </a:p>
                </p:txBody>
              </p:sp>
            </p:grpSp>
          </p:grpSp>
          <p:grpSp>
            <p:nvGrpSpPr>
              <p:cNvPr id="105424" name="Group 72"/>
              <p:cNvGrpSpPr>
                <a:grpSpLocks/>
              </p:cNvGrpSpPr>
              <p:nvPr/>
            </p:nvGrpSpPr>
            <p:grpSpPr bwMode="auto">
              <a:xfrm>
                <a:off x="2600" y="2905"/>
                <a:ext cx="333" cy="427"/>
                <a:chOff x="2600" y="2905"/>
                <a:chExt cx="333" cy="427"/>
              </a:xfrm>
            </p:grpSpPr>
            <p:sp>
              <p:nvSpPr>
                <p:cNvPr id="105543" name="Rectangle 71"/>
                <p:cNvSpPr>
                  <a:spLocks noChangeArrowheads="1"/>
                </p:cNvSpPr>
                <p:nvPr/>
              </p:nvSpPr>
              <p:spPr bwMode="auto">
                <a:xfrm>
                  <a:off x="2600" y="2905"/>
                  <a:ext cx="333" cy="427"/>
                </a:xfrm>
                <a:prstGeom prst="rect">
                  <a:avLst/>
                </a:prstGeom>
                <a:noFill/>
                <a:ln w="9525">
                  <a:noFill/>
                  <a:miter lim="800000"/>
                  <a:headEnd/>
                  <a:tailEnd/>
                </a:ln>
                <a:effectLst/>
              </p:spPr>
              <p:txBody>
                <a:bodyPr wrap="none"/>
                <a:lstStyle/>
                <a:p>
                  <a:endParaRPr lang="el-GR"/>
                </a:p>
              </p:txBody>
            </p:sp>
            <p:grpSp>
              <p:nvGrpSpPr>
                <p:cNvPr id="105426" name="Group 70"/>
                <p:cNvGrpSpPr>
                  <a:grpSpLocks/>
                </p:cNvGrpSpPr>
                <p:nvPr/>
              </p:nvGrpSpPr>
              <p:grpSpPr bwMode="auto">
                <a:xfrm>
                  <a:off x="2600" y="2905"/>
                  <a:ext cx="333" cy="403"/>
                  <a:chOff x="2600" y="2905"/>
                  <a:chExt cx="333" cy="403"/>
                </a:xfrm>
              </p:grpSpPr>
              <p:sp>
                <p:nvSpPr>
                  <p:cNvPr id="105324" name="Rectangle 876"/>
                  <p:cNvSpPr>
                    <a:spLocks noChangeArrowheads="1"/>
                  </p:cNvSpPr>
                  <p:nvPr/>
                </p:nvSpPr>
                <p:spPr bwMode="auto">
                  <a:xfrm>
                    <a:off x="2606" y="291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12.7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41" name="Rectangle 69"/>
                  <p:cNvSpPr>
                    <a:spLocks noChangeArrowheads="1"/>
                  </p:cNvSpPr>
                  <p:nvPr/>
                </p:nvSpPr>
                <p:spPr bwMode="auto">
                  <a:xfrm>
                    <a:off x="2600" y="2905"/>
                    <a:ext cx="333" cy="403"/>
                  </a:xfrm>
                  <a:prstGeom prst="rect">
                    <a:avLst/>
                  </a:prstGeom>
                  <a:noFill/>
                  <a:ln w="7">
                    <a:noFill/>
                    <a:miter lim="800000"/>
                    <a:headEnd/>
                    <a:tailEnd/>
                  </a:ln>
                  <a:effectLst/>
                </p:spPr>
                <p:txBody>
                  <a:bodyPr wrap="none"/>
                  <a:lstStyle/>
                  <a:p>
                    <a:endParaRPr lang="el-GR"/>
                  </a:p>
                </p:txBody>
              </p:sp>
            </p:grpSp>
          </p:grpSp>
          <p:grpSp>
            <p:nvGrpSpPr>
              <p:cNvPr id="105428" name="Group 76"/>
              <p:cNvGrpSpPr>
                <a:grpSpLocks/>
              </p:cNvGrpSpPr>
              <p:nvPr/>
            </p:nvGrpSpPr>
            <p:grpSpPr bwMode="auto">
              <a:xfrm>
                <a:off x="2933" y="2905"/>
                <a:ext cx="333" cy="427"/>
                <a:chOff x="2933" y="2905"/>
                <a:chExt cx="333" cy="427"/>
              </a:xfrm>
            </p:grpSpPr>
            <p:sp>
              <p:nvSpPr>
                <p:cNvPr id="105547" name="Rectangle 75"/>
                <p:cNvSpPr>
                  <a:spLocks noChangeArrowheads="1"/>
                </p:cNvSpPr>
                <p:nvPr/>
              </p:nvSpPr>
              <p:spPr bwMode="auto">
                <a:xfrm>
                  <a:off x="2933" y="2905"/>
                  <a:ext cx="333" cy="427"/>
                </a:xfrm>
                <a:prstGeom prst="rect">
                  <a:avLst/>
                </a:prstGeom>
                <a:noFill/>
                <a:ln w="9525">
                  <a:noFill/>
                  <a:miter lim="800000"/>
                  <a:headEnd/>
                  <a:tailEnd/>
                </a:ln>
                <a:effectLst/>
              </p:spPr>
              <p:txBody>
                <a:bodyPr wrap="none"/>
                <a:lstStyle/>
                <a:p>
                  <a:endParaRPr lang="el-GR"/>
                </a:p>
              </p:txBody>
            </p:sp>
            <p:grpSp>
              <p:nvGrpSpPr>
                <p:cNvPr id="105430" name="Group 74"/>
                <p:cNvGrpSpPr>
                  <a:grpSpLocks/>
                </p:cNvGrpSpPr>
                <p:nvPr/>
              </p:nvGrpSpPr>
              <p:grpSpPr bwMode="auto">
                <a:xfrm>
                  <a:off x="2933" y="2905"/>
                  <a:ext cx="333" cy="403"/>
                  <a:chOff x="2933" y="2905"/>
                  <a:chExt cx="333" cy="403"/>
                </a:xfrm>
              </p:grpSpPr>
              <p:sp>
                <p:nvSpPr>
                  <p:cNvPr id="105325" name="Rectangle 877"/>
                  <p:cNvSpPr>
                    <a:spLocks noChangeArrowheads="1"/>
                  </p:cNvSpPr>
                  <p:nvPr/>
                </p:nvSpPr>
                <p:spPr bwMode="auto">
                  <a:xfrm>
                    <a:off x="2939" y="291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45" name="Rectangle 73"/>
                  <p:cNvSpPr>
                    <a:spLocks noChangeArrowheads="1"/>
                  </p:cNvSpPr>
                  <p:nvPr/>
                </p:nvSpPr>
                <p:spPr bwMode="auto">
                  <a:xfrm>
                    <a:off x="2933" y="2905"/>
                    <a:ext cx="333" cy="403"/>
                  </a:xfrm>
                  <a:prstGeom prst="rect">
                    <a:avLst/>
                  </a:prstGeom>
                  <a:noFill/>
                  <a:ln w="7">
                    <a:noFill/>
                    <a:miter lim="800000"/>
                    <a:headEnd/>
                    <a:tailEnd/>
                  </a:ln>
                  <a:effectLst/>
                </p:spPr>
                <p:txBody>
                  <a:bodyPr wrap="none"/>
                  <a:lstStyle/>
                  <a:p>
                    <a:endParaRPr lang="el-GR"/>
                  </a:p>
                </p:txBody>
              </p:sp>
            </p:grpSp>
          </p:grpSp>
          <p:grpSp>
            <p:nvGrpSpPr>
              <p:cNvPr id="105432" name="Group 80"/>
              <p:cNvGrpSpPr>
                <a:grpSpLocks/>
              </p:cNvGrpSpPr>
              <p:nvPr/>
            </p:nvGrpSpPr>
            <p:grpSpPr bwMode="auto">
              <a:xfrm>
                <a:off x="0" y="3320"/>
                <a:ext cx="1294" cy="427"/>
                <a:chOff x="0" y="3320"/>
                <a:chExt cx="1294" cy="427"/>
              </a:xfrm>
            </p:grpSpPr>
            <p:sp>
              <p:nvSpPr>
                <p:cNvPr id="105551" name="Rectangle 79"/>
                <p:cNvSpPr>
                  <a:spLocks noChangeArrowheads="1"/>
                </p:cNvSpPr>
                <p:nvPr/>
              </p:nvSpPr>
              <p:spPr bwMode="auto">
                <a:xfrm>
                  <a:off x="0" y="3320"/>
                  <a:ext cx="1294" cy="427"/>
                </a:xfrm>
                <a:prstGeom prst="rect">
                  <a:avLst/>
                </a:prstGeom>
                <a:noFill/>
                <a:ln w="9525">
                  <a:noFill/>
                  <a:miter lim="800000"/>
                  <a:headEnd/>
                  <a:tailEnd/>
                </a:ln>
                <a:effectLst/>
              </p:spPr>
              <p:txBody>
                <a:bodyPr wrap="none"/>
                <a:lstStyle/>
                <a:p>
                  <a:endParaRPr lang="el-GR"/>
                </a:p>
              </p:txBody>
            </p:sp>
            <p:grpSp>
              <p:nvGrpSpPr>
                <p:cNvPr id="105434" name="Group 78"/>
                <p:cNvGrpSpPr>
                  <a:grpSpLocks/>
                </p:cNvGrpSpPr>
                <p:nvPr/>
              </p:nvGrpSpPr>
              <p:grpSpPr bwMode="auto">
                <a:xfrm>
                  <a:off x="0" y="3320"/>
                  <a:ext cx="1294" cy="403"/>
                  <a:chOff x="0" y="3320"/>
                  <a:chExt cx="1294" cy="403"/>
                </a:xfrm>
              </p:grpSpPr>
              <p:sp>
                <p:nvSpPr>
                  <p:cNvPr id="105326" name="Rectangle 878"/>
                  <p:cNvSpPr>
                    <a:spLocks noChangeArrowheads="1"/>
                  </p:cNvSpPr>
                  <p:nvPr/>
                </p:nvSpPr>
                <p:spPr bwMode="auto">
                  <a:xfrm>
                    <a:off x="6" y="332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14. Knee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549" name="Rectangle 77"/>
                  <p:cNvSpPr>
                    <a:spLocks noChangeArrowheads="1"/>
                  </p:cNvSpPr>
                  <p:nvPr/>
                </p:nvSpPr>
                <p:spPr bwMode="auto">
                  <a:xfrm>
                    <a:off x="0" y="3320"/>
                    <a:ext cx="1294" cy="403"/>
                  </a:xfrm>
                  <a:prstGeom prst="rect">
                    <a:avLst/>
                  </a:prstGeom>
                  <a:noFill/>
                  <a:ln w="7">
                    <a:noFill/>
                    <a:miter lim="800000"/>
                    <a:headEnd/>
                    <a:tailEnd/>
                  </a:ln>
                  <a:effectLst/>
                </p:spPr>
                <p:txBody>
                  <a:bodyPr wrap="none"/>
                  <a:lstStyle/>
                  <a:p>
                    <a:endParaRPr lang="el-GR"/>
                  </a:p>
                </p:txBody>
              </p:sp>
            </p:grpSp>
          </p:grpSp>
          <p:grpSp>
            <p:nvGrpSpPr>
              <p:cNvPr id="105436" name="Group 84"/>
              <p:cNvGrpSpPr>
                <a:grpSpLocks/>
              </p:cNvGrpSpPr>
              <p:nvPr/>
            </p:nvGrpSpPr>
            <p:grpSpPr bwMode="auto">
              <a:xfrm>
                <a:off x="1294" y="3320"/>
                <a:ext cx="320" cy="427"/>
                <a:chOff x="1294" y="3320"/>
                <a:chExt cx="320" cy="427"/>
              </a:xfrm>
            </p:grpSpPr>
            <p:sp>
              <p:nvSpPr>
                <p:cNvPr id="105555" name="Rectangle 83"/>
                <p:cNvSpPr>
                  <a:spLocks noChangeArrowheads="1"/>
                </p:cNvSpPr>
                <p:nvPr/>
              </p:nvSpPr>
              <p:spPr bwMode="auto">
                <a:xfrm>
                  <a:off x="1294" y="3320"/>
                  <a:ext cx="320" cy="427"/>
                </a:xfrm>
                <a:prstGeom prst="rect">
                  <a:avLst/>
                </a:prstGeom>
                <a:noFill/>
                <a:ln w="9525">
                  <a:noFill/>
                  <a:miter lim="800000"/>
                  <a:headEnd/>
                  <a:tailEnd/>
                </a:ln>
                <a:effectLst/>
              </p:spPr>
              <p:txBody>
                <a:bodyPr wrap="none"/>
                <a:lstStyle/>
                <a:p>
                  <a:endParaRPr lang="el-GR"/>
                </a:p>
              </p:txBody>
            </p:sp>
            <p:grpSp>
              <p:nvGrpSpPr>
                <p:cNvPr id="105438" name="Group 82"/>
                <p:cNvGrpSpPr>
                  <a:grpSpLocks/>
                </p:cNvGrpSpPr>
                <p:nvPr/>
              </p:nvGrpSpPr>
              <p:grpSpPr bwMode="auto">
                <a:xfrm>
                  <a:off x="1294" y="3320"/>
                  <a:ext cx="320" cy="403"/>
                  <a:chOff x="1294" y="3320"/>
                  <a:chExt cx="320" cy="403"/>
                </a:xfrm>
              </p:grpSpPr>
              <p:sp>
                <p:nvSpPr>
                  <p:cNvPr id="105327" name="Rectangle 879"/>
                  <p:cNvSpPr>
                    <a:spLocks noChangeArrowheads="1"/>
                  </p:cNvSpPr>
                  <p:nvPr/>
                </p:nvSpPr>
                <p:spPr bwMode="auto">
                  <a:xfrm>
                    <a:off x="1300" y="332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19.5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53" name="Rectangle 81"/>
                  <p:cNvSpPr>
                    <a:spLocks noChangeArrowheads="1"/>
                  </p:cNvSpPr>
                  <p:nvPr/>
                </p:nvSpPr>
                <p:spPr bwMode="auto">
                  <a:xfrm>
                    <a:off x="1294" y="3320"/>
                    <a:ext cx="320" cy="403"/>
                  </a:xfrm>
                  <a:prstGeom prst="rect">
                    <a:avLst/>
                  </a:prstGeom>
                  <a:noFill/>
                  <a:ln w="7">
                    <a:noFill/>
                    <a:miter lim="800000"/>
                    <a:headEnd/>
                    <a:tailEnd/>
                  </a:ln>
                  <a:effectLst/>
                </p:spPr>
                <p:txBody>
                  <a:bodyPr wrap="none"/>
                  <a:lstStyle/>
                  <a:p>
                    <a:endParaRPr lang="el-GR"/>
                  </a:p>
                </p:txBody>
              </p:sp>
            </p:grpSp>
          </p:grpSp>
          <p:grpSp>
            <p:nvGrpSpPr>
              <p:cNvPr id="105440" name="Group 88"/>
              <p:cNvGrpSpPr>
                <a:grpSpLocks/>
              </p:cNvGrpSpPr>
              <p:nvPr/>
            </p:nvGrpSpPr>
            <p:grpSpPr bwMode="auto">
              <a:xfrm>
                <a:off x="1614" y="3320"/>
                <a:ext cx="333" cy="427"/>
                <a:chOff x="1614" y="3320"/>
                <a:chExt cx="333" cy="427"/>
              </a:xfrm>
            </p:grpSpPr>
            <p:sp>
              <p:nvSpPr>
                <p:cNvPr id="105559" name="Rectangle 87"/>
                <p:cNvSpPr>
                  <a:spLocks noChangeArrowheads="1"/>
                </p:cNvSpPr>
                <p:nvPr/>
              </p:nvSpPr>
              <p:spPr bwMode="auto">
                <a:xfrm>
                  <a:off x="1614" y="3320"/>
                  <a:ext cx="333" cy="427"/>
                </a:xfrm>
                <a:prstGeom prst="rect">
                  <a:avLst/>
                </a:prstGeom>
                <a:noFill/>
                <a:ln w="9525">
                  <a:noFill/>
                  <a:miter lim="800000"/>
                  <a:headEnd/>
                  <a:tailEnd/>
                </a:ln>
                <a:effectLst/>
              </p:spPr>
              <p:txBody>
                <a:bodyPr wrap="none"/>
                <a:lstStyle/>
                <a:p>
                  <a:endParaRPr lang="el-GR"/>
                </a:p>
              </p:txBody>
            </p:sp>
            <p:grpSp>
              <p:nvGrpSpPr>
                <p:cNvPr id="105442" name="Group 86"/>
                <p:cNvGrpSpPr>
                  <a:grpSpLocks/>
                </p:cNvGrpSpPr>
                <p:nvPr/>
              </p:nvGrpSpPr>
              <p:grpSpPr bwMode="auto">
                <a:xfrm>
                  <a:off x="1614" y="3320"/>
                  <a:ext cx="333" cy="403"/>
                  <a:chOff x="1614" y="3320"/>
                  <a:chExt cx="333" cy="403"/>
                </a:xfrm>
              </p:grpSpPr>
              <p:sp>
                <p:nvSpPr>
                  <p:cNvPr id="105328" name="Rectangle 880"/>
                  <p:cNvSpPr>
                    <a:spLocks noChangeArrowheads="1"/>
                  </p:cNvSpPr>
                  <p:nvPr/>
                </p:nvSpPr>
                <p:spPr bwMode="auto">
                  <a:xfrm>
                    <a:off x="1620" y="332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57" name="Rectangle 85"/>
                  <p:cNvSpPr>
                    <a:spLocks noChangeArrowheads="1"/>
                  </p:cNvSpPr>
                  <p:nvPr/>
                </p:nvSpPr>
                <p:spPr bwMode="auto">
                  <a:xfrm>
                    <a:off x="1614" y="3320"/>
                    <a:ext cx="333" cy="403"/>
                  </a:xfrm>
                  <a:prstGeom prst="rect">
                    <a:avLst/>
                  </a:prstGeom>
                  <a:noFill/>
                  <a:ln w="7">
                    <a:noFill/>
                    <a:miter lim="800000"/>
                    <a:headEnd/>
                    <a:tailEnd/>
                  </a:ln>
                  <a:effectLst/>
                </p:spPr>
                <p:txBody>
                  <a:bodyPr wrap="none"/>
                  <a:lstStyle/>
                  <a:p>
                    <a:endParaRPr lang="el-GR"/>
                  </a:p>
                </p:txBody>
              </p:sp>
            </p:grpSp>
          </p:grpSp>
          <p:grpSp>
            <p:nvGrpSpPr>
              <p:cNvPr id="105444" name="Group 92"/>
              <p:cNvGrpSpPr>
                <a:grpSpLocks/>
              </p:cNvGrpSpPr>
              <p:nvPr/>
            </p:nvGrpSpPr>
            <p:grpSpPr bwMode="auto">
              <a:xfrm>
                <a:off x="1947" y="3320"/>
                <a:ext cx="333" cy="427"/>
                <a:chOff x="1947" y="3320"/>
                <a:chExt cx="333" cy="427"/>
              </a:xfrm>
            </p:grpSpPr>
            <p:sp>
              <p:nvSpPr>
                <p:cNvPr id="105563" name="Rectangle 91"/>
                <p:cNvSpPr>
                  <a:spLocks noChangeArrowheads="1"/>
                </p:cNvSpPr>
                <p:nvPr/>
              </p:nvSpPr>
              <p:spPr bwMode="auto">
                <a:xfrm>
                  <a:off x="1947" y="3320"/>
                  <a:ext cx="333" cy="427"/>
                </a:xfrm>
                <a:prstGeom prst="rect">
                  <a:avLst/>
                </a:prstGeom>
                <a:noFill/>
                <a:ln w="9525">
                  <a:noFill/>
                  <a:miter lim="800000"/>
                  <a:headEnd/>
                  <a:tailEnd/>
                </a:ln>
                <a:effectLst/>
              </p:spPr>
              <p:txBody>
                <a:bodyPr wrap="none"/>
                <a:lstStyle/>
                <a:p>
                  <a:endParaRPr lang="el-GR"/>
                </a:p>
              </p:txBody>
            </p:sp>
            <p:grpSp>
              <p:nvGrpSpPr>
                <p:cNvPr id="105446" name="Group 90"/>
                <p:cNvGrpSpPr>
                  <a:grpSpLocks/>
                </p:cNvGrpSpPr>
                <p:nvPr/>
              </p:nvGrpSpPr>
              <p:grpSpPr bwMode="auto">
                <a:xfrm>
                  <a:off x="1947" y="3320"/>
                  <a:ext cx="333" cy="403"/>
                  <a:chOff x="1947" y="3320"/>
                  <a:chExt cx="333" cy="403"/>
                </a:xfrm>
              </p:grpSpPr>
              <p:sp>
                <p:nvSpPr>
                  <p:cNvPr id="105329" name="Rectangle 881"/>
                  <p:cNvSpPr>
                    <a:spLocks noChangeArrowheads="1"/>
                  </p:cNvSpPr>
                  <p:nvPr/>
                </p:nvSpPr>
                <p:spPr bwMode="auto">
                  <a:xfrm>
                    <a:off x="1953" y="332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23.8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61" name="Rectangle 89"/>
                  <p:cNvSpPr>
                    <a:spLocks noChangeArrowheads="1"/>
                  </p:cNvSpPr>
                  <p:nvPr/>
                </p:nvSpPr>
                <p:spPr bwMode="auto">
                  <a:xfrm>
                    <a:off x="1947" y="3320"/>
                    <a:ext cx="333" cy="403"/>
                  </a:xfrm>
                  <a:prstGeom prst="rect">
                    <a:avLst/>
                  </a:prstGeom>
                  <a:noFill/>
                  <a:ln w="7">
                    <a:noFill/>
                    <a:miter lim="800000"/>
                    <a:headEnd/>
                    <a:tailEnd/>
                  </a:ln>
                  <a:effectLst/>
                </p:spPr>
                <p:txBody>
                  <a:bodyPr wrap="none"/>
                  <a:lstStyle/>
                  <a:p>
                    <a:endParaRPr lang="el-GR"/>
                  </a:p>
                </p:txBody>
              </p:sp>
            </p:grpSp>
          </p:grpSp>
          <p:grpSp>
            <p:nvGrpSpPr>
              <p:cNvPr id="105448" name="Group 96"/>
              <p:cNvGrpSpPr>
                <a:grpSpLocks/>
              </p:cNvGrpSpPr>
              <p:nvPr/>
            </p:nvGrpSpPr>
            <p:grpSpPr bwMode="auto">
              <a:xfrm>
                <a:off x="2280" y="3320"/>
                <a:ext cx="320" cy="427"/>
                <a:chOff x="2280" y="3320"/>
                <a:chExt cx="320" cy="427"/>
              </a:xfrm>
            </p:grpSpPr>
            <p:sp>
              <p:nvSpPr>
                <p:cNvPr id="105567" name="Rectangle 95"/>
                <p:cNvSpPr>
                  <a:spLocks noChangeArrowheads="1"/>
                </p:cNvSpPr>
                <p:nvPr/>
              </p:nvSpPr>
              <p:spPr bwMode="auto">
                <a:xfrm>
                  <a:off x="2280" y="3320"/>
                  <a:ext cx="320" cy="427"/>
                </a:xfrm>
                <a:prstGeom prst="rect">
                  <a:avLst/>
                </a:prstGeom>
                <a:noFill/>
                <a:ln w="9525">
                  <a:noFill/>
                  <a:miter lim="800000"/>
                  <a:headEnd/>
                  <a:tailEnd/>
                </a:ln>
                <a:effectLst/>
              </p:spPr>
              <p:txBody>
                <a:bodyPr wrap="none"/>
                <a:lstStyle/>
                <a:p>
                  <a:endParaRPr lang="el-GR"/>
                </a:p>
              </p:txBody>
            </p:sp>
            <p:grpSp>
              <p:nvGrpSpPr>
                <p:cNvPr id="105450" name="Group 94"/>
                <p:cNvGrpSpPr>
                  <a:grpSpLocks/>
                </p:cNvGrpSpPr>
                <p:nvPr/>
              </p:nvGrpSpPr>
              <p:grpSpPr bwMode="auto">
                <a:xfrm>
                  <a:off x="2280" y="3320"/>
                  <a:ext cx="320" cy="403"/>
                  <a:chOff x="2280" y="3320"/>
                  <a:chExt cx="320" cy="403"/>
                </a:xfrm>
              </p:grpSpPr>
              <p:sp>
                <p:nvSpPr>
                  <p:cNvPr id="105330" name="Rectangle 882"/>
                  <p:cNvSpPr>
                    <a:spLocks noChangeArrowheads="1"/>
                  </p:cNvSpPr>
                  <p:nvPr/>
                </p:nvSpPr>
                <p:spPr bwMode="auto">
                  <a:xfrm>
                    <a:off x="2286" y="332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18.1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65" name="Rectangle 93"/>
                  <p:cNvSpPr>
                    <a:spLocks noChangeArrowheads="1"/>
                  </p:cNvSpPr>
                  <p:nvPr/>
                </p:nvSpPr>
                <p:spPr bwMode="auto">
                  <a:xfrm>
                    <a:off x="2280" y="3320"/>
                    <a:ext cx="320" cy="403"/>
                  </a:xfrm>
                  <a:prstGeom prst="rect">
                    <a:avLst/>
                  </a:prstGeom>
                  <a:noFill/>
                  <a:ln w="7">
                    <a:noFill/>
                    <a:miter lim="800000"/>
                    <a:headEnd/>
                    <a:tailEnd/>
                  </a:ln>
                  <a:effectLst/>
                </p:spPr>
                <p:txBody>
                  <a:bodyPr wrap="none"/>
                  <a:lstStyle/>
                  <a:p>
                    <a:endParaRPr lang="el-GR"/>
                  </a:p>
                </p:txBody>
              </p:sp>
            </p:grpSp>
          </p:grpSp>
          <p:grpSp>
            <p:nvGrpSpPr>
              <p:cNvPr id="105452" name="Group 100"/>
              <p:cNvGrpSpPr>
                <a:grpSpLocks/>
              </p:cNvGrpSpPr>
              <p:nvPr/>
            </p:nvGrpSpPr>
            <p:grpSpPr bwMode="auto">
              <a:xfrm>
                <a:off x="2600" y="3320"/>
                <a:ext cx="333" cy="427"/>
                <a:chOff x="2600" y="3320"/>
                <a:chExt cx="333" cy="427"/>
              </a:xfrm>
            </p:grpSpPr>
            <p:sp>
              <p:nvSpPr>
                <p:cNvPr id="105571" name="Rectangle 99"/>
                <p:cNvSpPr>
                  <a:spLocks noChangeArrowheads="1"/>
                </p:cNvSpPr>
                <p:nvPr/>
              </p:nvSpPr>
              <p:spPr bwMode="auto">
                <a:xfrm>
                  <a:off x="2600" y="3320"/>
                  <a:ext cx="333" cy="427"/>
                </a:xfrm>
                <a:prstGeom prst="rect">
                  <a:avLst/>
                </a:prstGeom>
                <a:noFill/>
                <a:ln w="9525">
                  <a:noFill/>
                  <a:miter lim="800000"/>
                  <a:headEnd/>
                  <a:tailEnd/>
                </a:ln>
                <a:effectLst/>
              </p:spPr>
              <p:txBody>
                <a:bodyPr wrap="none"/>
                <a:lstStyle/>
                <a:p>
                  <a:endParaRPr lang="el-GR"/>
                </a:p>
              </p:txBody>
            </p:sp>
            <p:grpSp>
              <p:nvGrpSpPr>
                <p:cNvPr id="105454" name="Group 98"/>
                <p:cNvGrpSpPr>
                  <a:grpSpLocks/>
                </p:cNvGrpSpPr>
                <p:nvPr/>
              </p:nvGrpSpPr>
              <p:grpSpPr bwMode="auto">
                <a:xfrm>
                  <a:off x="2600" y="3320"/>
                  <a:ext cx="333" cy="403"/>
                  <a:chOff x="2600" y="3320"/>
                  <a:chExt cx="333" cy="403"/>
                </a:xfrm>
              </p:grpSpPr>
              <p:sp>
                <p:nvSpPr>
                  <p:cNvPr id="105331" name="Rectangle 883"/>
                  <p:cNvSpPr>
                    <a:spLocks noChangeArrowheads="1"/>
                  </p:cNvSpPr>
                  <p:nvPr/>
                </p:nvSpPr>
                <p:spPr bwMode="auto">
                  <a:xfrm>
                    <a:off x="2606" y="332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19.9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69" name="Rectangle 97"/>
                  <p:cNvSpPr>
                    <a:spLocks noChangeArrowheads="1"/>
                  </p:cNvSpPr>
                  <p:nvPr/>
                </p:nvSpPr>
                <p:spPr bwMode="auto">
                  <a:xfrm>
                    <a:off x="2600" y="3320"/>
                    <a:ext cx="333" cy="403"/>
                  </a:xfrm>
                  <a:prstGeom prst="rect">
                    <a:avLst/>
                  </a:prstGeom>
                  <a:noFill/>
                  <a:ln w="7">
                    <a:noFill/>
                    <a:miter lim="800000"/>
                    <a:headEnd/>
                    <a:tailEnd/>
                  </a:ln>
                  <a:effectLst/>
                </p:spPr>
                <p:txBody>
                  <a:bodyPr wrap="none"/>
                  <a:lstStyle/>
                  <a:p>
                    <a:endParaRPr lang="el-GR"/>
                  </a:p>
                </p:txBody>
              </p:sp>
            </p:grpSp>
          </p:grpSp>
          <p:grpSp>
            <p:nvGrpSpPr>
              <p:cNvPr id="105456" name="Group 104"/>
              <p:cNvGrpSpPr>
                <a:grpSpLocks/>
              </p:cNvGrpSpPr>
              <p:nvPr/>
            </p:nvGrpSpPr>
            <p:grpSpPr bwMode="auto">
              <a:xfrm>
                <a:off x="2933" y="3320"/>
                <a:ext cx="333" cy="427"/>
                <a:chOff x="2933" y="3320"/>
                <a:chExt cx="333" cy="427"/>
              </a:xfrm>
            </p:grpSpPr>
            <p:sp>
              <p:nvSpPr>
                <p:cNvPr id="105575" name="Rectangle 103"/>
                <p:cNvSpPr>
                  <a:spLocks noChangeArrowheads="1"/>
                </p:cNvSpPr>
                <p:nvPr/>
              </p:nvSpPr>
              <p:spPr bwMode="auto">
                <a:xfrm>
                  <a:off x="2933" y="3320"/>
                  <a:ext cx="333" cy="427"/>
                </a:xfrm>
                <a:prstGeom prst="rect">
                  <a:avLst/>
                </a:prstGeom>
                <a:noFill/>
                <a:ln w="9525">
                  <a:noFill/>
                  <a:miter lim="800000"/>
                  <a:headEnd/>
                  <a:tailEnd/>
                </a:ln>
                <a:effectLst/>
              </p:spPr>
              <p:txBody>
                <a:bodyPr wrap="none"/>
                <a:lstStyle/>
                <a:p>
                  <a:endParaRPr lang="el-GR"/>
                </a:p>
              </p:txBody>
            </p:sp>
            <p:grpSp>
              <p:nvGrpSpPr>
                <p:cNvPr id="105458" name="Group 102"/>
                <p:cNvGrpSpPr>
                  <a:grpSpLocks/>
                </p:cNvGrpSpPr>
                <p:nvPr/>
              </p:nvGrpSpPr>
              <p:grpSpPr bwMode="auto">
                <a:xfrm>
                  <a:off x="2933" y="3320"/>
                  <a:ext cx="333" cy="403"/>
                  <a:chOff x="2933" y="3320"/>
                  <a:chExt cx="333" cy="403"/>
                </a:xfrm>
              </p:grpSpPr>
              <p:sp>
                <p:nvSpPr>
                  <p:cNvPr id="105332" name="Rectangle 884"/>
                  <p:cNvSpPr>
                    <a:spLocks noChangeArrowheads="1"/>
                  </p:cNvSpPr>
                  <p:nvPr/>
                </p:nvSpPr>
                <p:spPr bwMode="auto">
                  <a:xfrm>
                    <a:off x="2939" y="332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73" name="Rectangle 101"/>
                  <p:cNvSpPr>
                    <a:spLocks noChangeArrowheads="1"/>
                  </p:cNvSpPr>
                  <p:nvPr/>
                </p:nvSpPr>
                <p:spPr bwMode="auto">
                  <a:xfrm>
                    <a:off x="2933" y="3320"/>
                    <a:ext cx="333" cy="403"/>
                  </a:xfrm>
                  <a:prstGeom prst="rect">
                    <a:avLst/>
                  </a:prstGeom>
                  <a:noFill/>
                  <a:ln w="7">
                    <a:noFill/>
                    <a:miter lim="800000"/>
                    <a:headEnd/>
                    <a:tailEnd/>
                  </a:ln>
                  <a:effectLst/>
                </p:spPr>
                <p:txBody>
                  <a:bodyPr wrap="none"/>
                  <a:lstStyle/>
                  <a:p>
                    <a:endParaRPr lang="el-GR"/>
                  </a:p>
                </p:txBody>
              </p:sp>
            </p:grpSp>
          </p:grpSp>
          <p:grpSp>
            <p:nvGrpSpPr>
              <p:cNvPr id="105460" name="Group 108"/>
              <p:cNvGrpSpPr>
                <a:grpSpLocks/>
              </p:cNvGrpSpPr>
              <p:nvPr/>
            </p:nvGrpSpPr>
            <p:grpSpPr bwMode="auto">
              <a:xfrm>
                <a:off x="0" y="3735"/>
                <a:ext cx="1294" cy="427"/>
                <a:chOff x="0" y="3735"/>
                <a:chExt cx="1294" cy="427"/>
              </a:xfrm>
            </p:grpSpPr>
            <p:sp>
              <p:nvSpPr>
                <p:cNvPr id="105579" name="Rectangle 107"/>
                <p:cNvSpPr>
                  <a:spLocks noChangeArrowheads="1"/>
                </p:cNvSpPr>
                <p:nvPr/>
              </p:nvSpPr>
              <p:spPr bwMode="auto">
                <a:xfrm>
                  <a:off x="0" y="3735"/>
                  <a:ext cx="1294" cy="427"/>
                </a:xfrm>
                <a:prstGeom prst="rect">
                  <a:avLst/>
                </a:prstGeom>
                <a:noFill/>
                <a:ln w="9525">
                  <a:noFill/>
                  <a:miter lim="800000"/>
                  <a:headEnd/>
                  <a:tailEnd/>
                </a:ln>
                <a:effectLst/>
              </p:spPr>
              <p:txBody>
                <a:bodyPr wrap="none"/>
                <a:lstStyle/>
                <a:p>
                  <a:endParaRPr lang="el-GR"/>
                </a:p>
              </p:txBody>
            </p:sp>
            <p:grpSp>
              <p:nvGrpSpPr>
                <p:cNvPr id="105462" name="Group 106"/>
                <p:cNvGrpSpPr>
                  <a:grpSpLocks/>
                </p:cNvGrpSpPr>
                <p:nvPr/>
              </p:nvGrpSpPr>
              <p:grpSpPr bwMode="auto">
                <a:xfrm>
                  <a:off x="0" y="3735"/>
                  <a:ext cx="1294" cy="403"/>
                  <a:chOff x="0" y="3735"/>
                  <a:chExt cx="1294" cy="403"/>
                </a:xfrm>
              </p:grpSpPr>
              <p:sp>
                <p:nvSpPr>
                  <p:cNvPr id="105333" name="Rectangle 885"/>
                  <p:cNvSpPr>
                    <a:spLocks noChangeArrowheads="1"/>
                  </p:cNvSpPr>
                  <p:nvPr/>
                </p:nvSpPr>
                <p:spPr bwMode="auto">
                  <a:xfrm>
                    <a:off x="6" y="3741"/>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15. Popliteal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577" name="Rectangle 105"/>
                  <p:cNvSpPr>
                    <a:spLocks noChangeArrowheads="1"/>
                  </p:cNvSpPr>
                  <p:nvPr/>
                </p:nvSpPr>
                <p:spPr bwMode="auto">
                  <a:xfrm>
                    <a:off x="0" y="3735"/>
                    <a:ext cx="1294" cy="403"/>
                  </a:xfrm>
                  <a:prstGeom prst="rect">
                    <a:avLst/>
                  </a:prstGeom>
                  <a:noFill/>
                  <a:ln w="7">
                    <a:noFill/>
                    <a:miter lim="800000"/>
                    <a:headEnd/>
                    <a:tailEnd/>
                  </a:ln>
                  <a:effectLst/>
                </p:spPr>
                <p:txBody>
                  <a:bodyPr wrap="none"/>
                  <a:lstStyle/>
                  <a:p>
                    <a:endParaRPr lang="el-GR"/>
                  </a:p>
                </p:txBody>
              </p:sp>
            </p:grpSp>
          </p:grpSp>
          <p:grpSp>
            <p:nvGrpSpPr>
              <p:cNvPr id="105464" name="Group 112"/>
              <p:cNvGrpSpPr>
                <a:grpSpLocks/>
              </p:cNvGrpSpPr>
              <p:nvPr/>
            </p:nvGrpSpPr>
            <p:grpSpPr bwMode="auto">
              <a:xfrm>
                <a:off x="1294" y="3735"/>
                <a:ext cx="320" cy="427"/>
                <a:chOff x="1294" y="3735"/>
                <a:chExt cx="320" cy="427"/>
              </a:xfrm>
            </p:grpSpPr>
            <p:sp>
              <p:nvSpPr>
                <p:cNvPr id="105583" name="Rectangle 111"/>
                <p:cNvSpPr>
                  <a:spLocks noChangeArrowheads="1"/>
                </p:cNvSpPr>
                <p:nvPr/>
              </p:nvSpPr>
              <p:spPr bwMode="auto">
                <a:xfrm>
                  <a:off x="1294" y="3735"/>
                  <a:ext cx="320" cy="427"/>
                </a:xfrm>
                <a:prstGeom prst="rect">
                  <a:avLst/>
                </a:prstGeom>
                <a:noFill/>
                <a:ln w="9525">
                  <a:noFill/>
                  <a:miter lim="800000"/>
                  <a:headEnd/>
                  <a:tailEnd/>
                </a:ln>
                <a:effectLst/>
              </p:spPr>
              <p:txBody>
                <a:bodyPr wrap="none"/>
                <a:lstStyle/>
                <a:p>
                  <a:endParaRPr lang="el-GR"/>
                </a:p>
              </p:txBody>
            </p:sp>
            <p:grpSp>
              <p:nvGrpSpPr>
                <p:cNvPr id="105466" name="Group 110"/>
                <p:cNvGrpSpPr>
                  <a:grpSpLocks/>
                </p:cNvGrpSpPr>
                <p:nvPr/>
              </p:nvGrpSpPr>
              <p:grpSpPr bwMode="auto">
                <a:xfrm>
                  <a:off x="1294" y="3735"/>
                  <a:ext cx="320" cy="403"/>
                  <a:chOff x="1294" y="3735"/>
                  <a:chExt cx="320" cy="403"/>
                </a:xfrm>
              </p:grpSpPr>
              <p:sp>
                <p:nvSpPr>
                  <p:cNvPr id="105334" name="Rectangle 886"/>
                  <p:cNvSpPr>
                    <a:spLocks noChangeArrowheads="1"/>
                  </p:cNvSpPr>
                  <p:nvPr/>
                </p:nvSpPr>
                <p:spPr bwMode="auto">
                  <a:xfrm>
                    <a:off x="1300" y="374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81" name="Rectangle 109"/>
                  <p:cNvSpPr>
                    <a:spLocks noChangeArrowheads="1"/>
                  </p:cNvSpPr>
                  <p:nvPr/>
                </p:nvSpPr>
                <p:spPr bwMode="auto">
                  <a:xfrm>
                    <a:off x="1294" y="3735"/>
                    <a:ext cx="320" cy="403"/>
                  </a:xfrm>
                  <a:prstGeom prst="rect">
                    <a:avLst/>
                  </a:prstGeom>
                  <a:noFill/>
                  <a:ln w="7">
                    <a:noFill/>
                    <a:miter lim="800000"/>
                    <a:headEnd/>
                    <a:tailEnd/>
                  </a:ln>
                  <a:effectLst/>
                </p:spPr>
                <p:txBody>
                  <a:bodyPr wrap="none"/>
                  <a:lstStyle/>
                  <a:p>
                    <a:endParaRPr lang="el-GR"/>
                  </a:p>
                </p:txBody>
              </p:sp>
            </p:grpSp>
          </p:grpSp>
          <p:grpSp>
            <p:nvGrpSpPr>
              <p:cNvPr id="105468" name="Group 116"/>
              <p:cNvGrpSpPr>
                <a:grpSpLocks/>
              </p:cNvGrpSpPr>
              <p:nvPr/>
            </p:nvGrpSpPr>
            <p:grpSpPr bwMode="auto">
              <a:xfrm>
                <a:off x="1614" y="3735"/>
                <a:ext cx="333" cy="427"/>
                <a:chOff x="1614" y="3735"/>
                <a:chExt cx="333" cy="427"/>
              </a:xfrm>
            </p:grpSpPr>
            <p:sp>
              <p:nvSpPr>
                <p:cNvPr id="105587" name="Rectangle 115"/>
                <p:cNvSpPr>
                  <a:spLocks noChangeArrowheads="1"/>
                </p:cNvSpPr>
                <p:nvPr/>
              </p:nvSpPr>
              <p:spPr bwMode="auto">
                <a:xfrm>
                  <a:off x="1614" y="3735"/>
                  <a:ext cx="333" cy="427"/>
                </a:xfrm>
                <a:prstGeom prst="rect">
                  <a:avLst/>
                </a:prstGeom>
                <a:noFill/>
                <a:ln w="9525">
                  <a:noFill/>
                  <a:miter lim="800000"/>
                  <a:headEnd/>
                  <a:tailEnd/>
                </a:ln>
                <a:effectLst/>
              </p:spPr>
              <p:txBody>
                <a:bodyPr wrap="none"/>
                <a:lstStyle/>
                <a:p>
                  <a:endParaRPr lang="el-GR"/>
                </a:p>
              </p:txBody>
            </p:sp>
            <p:grpSp>
              <p:nvGrpSpPr>
                <p:cNvPr id="105470" name="Group 114"/>
                <p:cNvGrpSpPr>
                  <a:grpSpLocks/>
                </p:cNvGrpSpPr>
                <p:nvPr/>
              </p:nvGrpSpPr>
              <p:grpSpPr bwMode="auto">
                <a:xfrm>
                  <a:off x="1614" y="3735"/>
                  <a:ext cx="333" cy="403"/>
                  <a:chOff x="1614" y="3735"/>
                  <a:chExt cx="333" cy="403"/>
                </a:xfrm>
              </p:grpSpPr>
              <p:sp>
                <p:nvSpPr>
                  <p:cNvPr id="105335" name="Rectangle 887"/>
                  <p:cNvSpPr>
                    <a:spLocks noChangeArrowheads="1"/>
                  </p:cNvSpPr>
                  <p:nvPr/>
                </p:nvSpPr>
                <p:spPr bwMode="auto">
                  <a:xfrm>
                    <a:off x="1620" y="374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85" name="Rectangle 113"/>
                  <p:cNvSpPr>
                    <a:spLocks noChangeArrowheads="1"/>
                  </p:cNvSpPr>
                  <p:nvPr/>
                </p:nvSpPr>
                <p:spPr bwMode="auto">
                  <a:xfrm>
                    <a:off x="1614" y="3735"/>
                    <a:ext cx="333" cy="403"/>
                  </a:xfrm>
                  <a:prstGeom prst="rect">
                    <a:avLst/>
                  </a:prstGeom>
                  <a:noFill/>
                  <a:ln w="7">
                    <a:noFill/>
                    <a:miter lim="800000"/>
                    <a:headEnd/>
                    <a:tailEnd/>
                  </a:ln>
                  <a:effectLst/>
                </p:spPr>
                <p:txBody>
                  <a:bodyPr wrap="none"/>
                  <a:lstStyle/>
                  <a:p>
                    <a:endParaRPr lang="el-GR"/>
                  </a:p>
                </p:txBody>
              </p:sp>
            </p:grpSp>
          </p:grpSp>
          <p:grpSp>
            <p:nvGrpSpPr>
              <p:cNvPr id="105472" name="Group 120"/>
              <p:cNvGrpSpPr>
                <a:grpSpLocks/>
              </p:cNvGrpSpPr>
              <p:nvPr/>
            </p:nvGrpSpPr>
            <p:grpSpPr bwMode="auto">
              <a:xfrm>
                <a:off x="1947" y="3735"/>
                <a:ext cx="333" cy="427"/>
                <a:chOff x="1947" y="3735"/>
                <a:chExt cx="333" cy="427"/>
              </a:xfrm>
            </p:grpSpPr>
            <p:sp>
              <p:nvSpPr>
                <p:cNvPr id="105591" name="Rectangle 119"/>
                <p:cNvSpPr>
                  <a:spLocks noChangeArrowheads="1"/>
                </p:cNvSpPr>
                <p:nvPr/>
              </p:nvSpPr>
              <p:spPr bwMode="auto">
                <a:xfrm>
                  <a:off x="1947" y="3735"/>
                  <a:ext cx="333" cy="427"/>
                </a:xfrm>
                <a:prstGeom prst="rect">
                  <a:avLst/>
                </a:prstGeom>
                <a:noFill/>
                <a:ln w="9525">
                  <a:noFill/>
                  <a:miter lim="800000"/>
                  <a:headEnd/>
                  <a:tailEnd/>
                </a:ln>
                <a:effectLst/>
              </p:spPr>
              <p:txBody>
                <a:bodyPr wrap="none"/>
                <a:lstStyle/>
                <a:p>
                  <a:endParaRPr lang="el-GR"/>
                </a:p>
              </p:txBody>
            </p:sp>
            <p:grpSp>
              <p:nvGrpSpPr>
                <p:cNvPr id="105474" name="Group 118"/>
                <p:cNvGrpSpPr>
                  <a:grpSpLocks/>
                </p:cNvGrpSpPr>
                <p:nvPr/>
              </p:nvGrpSpPr>
              <p:grpSpPr bwMode="auto">
                <a:xfrm>
                  <a:off x="1947" y="3735"/>
                  <a:ext cx="333" cy="403"/>
                  <a:chOff x="1947" y="3735"/>
                  <a:chExt cx="333" cy="403"/>
                </a:xfrm>
              </p:grpSpPr>
              <p:sp>
                <p:nvSpPr>
                  <p:cNvPr id="105336" name="Rectangle 888"/>
                  <p:cNvSpPr>
                    <a:spLocks noChangeArrowheads="1"/>
                  </p:cNvSpPr>
                  <p:nvPr/>
                </p:nvSpPr>
                <p:spPr bwMode="auto">
                  <a:xfrm>
                    <a:off x="1953" y="374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19.5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89" name="Rectangle 117"/>
                  <p:cNvSpPr>
                    <a:spLocks noChangeArrowheads="1"/>
                  </p:cNvSpPr>
                  <p:nvPr/>
                </p:nvSpPr>
                <p:spPr bwMode="auto">
                  <a:xfrm>
                    <a:off x="1947" y="3735"/>
                    <a:ext cx="333" cy="403"/>
                  </a:xfrm>
                  <a:prstGeom prst="rect">
                    <a:avLst/>
                  </a:prstGeom>
                  <a:noFill/>
                  <a:ln w="7">
                    <a:noFill/>
                    <a:miter lim="800000"/>
                    <a:headEnd/>
                    <a:tailEnd/>
                  </a:ln>
                  <a:effectLst/>
                </p:spPr>
                <p:txBody>
                  <a:bodyPr wrap="none"/>
                  <a:lstStyle/>
                  <a:p>
                    <a:endParaRPr lang="el-GR"/>
                  </a:p>
                </p:txBody>
              </p:sp>
            </p:grpSp>
          </p:grpSp>
          <p:grpSp>
            <p:nvGrpSpPr>
              <p:cNvPr id="105476" name="Group 124"/>
              <p:cNvGrpSpPr>
                <a:grpSpLocks/>
              </p:cNvGrpSpPr>
              <p:nvPr/>
            </p:nvGrpSpPr>
            <p:grpSpPr bwMode="auto">
              <a:xfrm>
                <a:off x="2280" y="3735"/>
                <a:ext cx="320" cy="427"/>
                <a:chOff x="2280" y="3735"/>
                <a:chExt cx="320" cy="427"/>
              </a:xfrm>
            </p:grpSpPr>
            <p:sp>
              <p:nvSpPr>
                <p:cNvPr id="105595" name="Rectangle 123"/>
                <p:cNvSpPr>
                  <a:spLocks noChangeArrowheads="1"/>
                </p:cNvSpPr>
                <p:nvPr/>
              </p:nvSpPr>
              <p:spPr bwMode="auto">
                <a:xfrm>
                  <a:off x="2280" y="3735"/>
                  <a:ext cx="320" cy="427"/>
                </a:xfrm>
                <a:prstGeom prst="rect">
                  <a:avLst/>
                </a:prstGeom>
                <a:noFill/>
                <a:ln w="9525">
                  <a:noFill/>
                  <a:miter lim="800000"/>
                  <a:headEnd/>
                  <a:tailEnd/>
                </a:ln>
                <a:effectLst/>
              </p:spPr>
              <p:txBody>
                <a:bodyPr wrap="none"/>
                <a:lstStyle/>
                <a:p>
                  <a:endParaRPr lang="el-GR"/>
                </a:p>
              </p:txBody>
            </p:sp>
            <p:grpSp>
              <p:nvGrpSpPr>
                <p:cNvPr id="105478" name="Group 122"/>
                <p:cNvGrpSpPr>
                  <a:grpSpLocks/>
                </p:cNvGrpSpPr>
                <p:nvPr/>
              </p:nvGrpSpPr>
              <p:grpSpPr bwMode="auto">
                <a:xfrm>
                  <a:off x="2280" y="3735"/>
                  <a:ext cx="320" cy="403"/>
                  <a:chOff x="2280" y="3735"/>
                  <a:chExt cx="320" cy="403"/>
                </a:xfrm>
              </p:grpSpPr>
              <p:sp>
                <p:nvSpPr>
                  <p:cNvPr id="105337" name="Rectangle 889"/>
                  <p:cNvSpPr>
                    <a:spLocks noChangeArrowheads="1"/>
                  </p:cNvSpPr>
                  <p:nvPr/>
                </p:nvSpPr>
                <p:spPr bwMode="auto">
                  <a:xfrm>
                    <a:off x="2286" y="374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93" name="Rectangle 121"/>
                  <p:cNvSpPr>
                    <a:spLocks noChangeArrowheads="1"/>
                  </p:cNvSpPr>
                  <p:nvPr/>
                </p:nvSpPr>
                <p:spPr bwMode="auto">
                  <a:xfrm>
                    <a:off x="2280" y="3735"/>
                    <a:ext cx="320" cy="403"/>
                  </a:xfrm>
                  <a:prstGeom prst="rect">
                    <a:avLst/>
                  </a:prstGeom>
                  <a:noFill/>
                  <a:ln w="7">
                    <a:noFill/>
                    <a:miter lim="800000"/>
                    <a:headEnd/>
                    <a:tailEnd/>
                  </a:ln>
                  <a:effectLst/>
                </p:spPr>
                <p:txBody>
                  <a:bodyPr wrap="none"/>
                  <a:lstStyle/>
                  <a:p>
                    <a:endParaRPr lang="el-GR"/>
                  </a:p>
                </p:txBody>
              </p:sp>
            </p:grpSp>
          </p:grpSp>
          <p:grpSp>
            <p:nvGrpSpPr>
              <p:cNvPr id="105480" name="Group 128"/>
              <p:cNvGrpSpPr>
                <a:grpSpLocks/>
              </p:cNvGrpSpPr>
              <p:nvPr/>
            </p:nvGrpSpPr>
            <p:grpSpPr bwMode="auto">
              <a:xfrm>
                <a:off x="2600" y="3735"/>
                <a:ext cx="333" cy="427"/>
                <a:chOff x="2600" y="3735"/>
                <a:chExt cx="333" cy="427"/>
              </a:xfrm>
            </p:grpSpPr>
            <p:sp>
              <p:nvSpPr>
                <p:cNvPr id="105599" name="Rectangle 127"/>
                <p:cNvSpPr>
                  <a:spLocks noChangeArrowheads="1"/>
                </p:cNvSpPr>
                <p:nvPr/>
              </p:nvSpPr>
              <p:spPr bwMode="auto">
                <a:xfrm>
                  <a:off x="2600" y="3735"/>
                  <a:ext cx="333" cy="427"/>
                </a:xfrm>
                <a:prstGeom prst="rect">
                  <a:avLst/>
                </a:prstGeom>
                <a:noFill/>
                <a:ln w="9525">
                  <a:noFill/>
                  <a:miter lim="800000"/>
                  <a:headEnd/>
                  <a:tailEnd/>
                </a:ln>
                <a:effectLst/>
              </p:spPr>
              <p:txBody>
                <a:bodyPr wrap="none"/>
                <a:lstStyle/>
                <a:p>
                  <a:endParaRPr lang="el-GR"/>
                </a:p>
              </p:txBody>
            </p:sp>
            <p:grpSp>
              <p:nvGrpSpPr>
                <p:cNvPr id="105482" name="Group 126"/>
                <p:cNvGrpSpPr>
                  <a:grpSpLocks/>
                </p:cNvGrpSpPr>
                <p:nvPr/>
              </p:nvGrpSpPr>
              <p:grpSpPr bwMode="auto">
                <a:xfrm>
                  <a:off x="2600" y="3735"/>
                  <a:ext cx="333" cy="403"/>
                  <a:chOff x="2600" y="3735"/>
                  <a:chExt cx="333" cy="403"/>
                </a:xfrm>
              </p:grpSpPr>
              <p:sp>
                <p:nvSpPr>
                  <p:cNvPr id="105338" name="Rectangle 890"/>
                  <p:cNvSpPr>
                    <a:spLocks noChangeArrowheads="1"/>
                  </p:cNvSpPr>
                  <p:nvPr/>
                </p:nvSpPr>
                <p:spPr bwMode="auto">
                  <a:xfrm>
                    <a:off x="2606" y="374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597" name="Rectangle 125"/>
                  <p:cNvSpPr>
                    <a:spLocks noChangeArrowheads="1"/>
                  </p:cNvSpPr>
                  <p:nvPr/>
                </p:nvSpPr>
                <p:spPr bwMode="auto">
                  <a:xfrm>
                    <a:off x="2600" y="3735"/>
                    <a:ext cx="333" cy="403"/>
                  </a:xfrm>
                  <a:prstGeom prst="rect">
                    <a:avLst/>
                  </a:prstGeom>
                  <a:noFill/>
                  <a:ln w="7">
                    <a:noFill/>
                    <a:miter lim="800000"/>
                    <a:headEnd/>
                    <a:tailEnd/>
                  </a:ln>
                  <a:effectLst/>
                </p:spPr>
                <p:txBody>
                  <a:bodyPr wrap="none"/>
                  <a:lstStyle/>
                  <a:p>
                    <a:endParaRPr lang="el-GR"/>
                  </a:p>
                </p:txBody>
              </p:sp>
            </p:grpSp>
          </p:grpSp>
          <p:grpSp>
            <p:nvGrpSpPr>
              <p:cNvPr id="105484" name="Group 132"/>
              <p:cNvGrpSpPr>
                <a:grpSpLocks/>
              </p:cNvGrpSpPr>
              <p:nvPr/>
            </p:nvGrpSpPr>
            <p:grpSpPr bwMode="auto">
              <a:xfrm>
                <a:off x="2933" y="3735"/>
                <a:ext cx="333" cy="427"/>
                <a:chOff x="2933" y="3735"/>
                <a:chExt cx="333" cy="427"/>
              </a:xfrm>
            </p:grpSpPr>
            <p:sp>
              <p:nvSpPr>
                <p:cNvPr id="105603" name="Rectangle 131"/>
                <p:cNvSpPr>
                  <a:spLocks noChangeArrowheads="1"/>
                </p:cNvSpPr>
                <p:nvPr/>
              </p:nvSpPr>
              <p:spPr bwMode="auto">
                <a:xfrm>
                  <a:off x="2933" y="3735"/>
                  <a:ext cx="333" cy="427"/>
                </a:xfrm>
                <a:prstGeom prst="rect">
                  <a:avLst/>
                </a:prstGeom>
                <a:noFill/>
                <a:ln w="9525">
                  <a:noFill/>
                  <a:miter lim="800000"/>
                  <a:headEnd/>
                  <a:tailEnd/>
                </a:ln>
                <a:effectLst/>
              </p:spPr>
              <p:txBody>
                <a:bodyPr wrap="none"/>
                <a:lstStyle/>
                <a:p>
                  <a:endParaRPr lang="el-GR"/>
                </a:p>
              </p:txBody>
            </p:sp>
            <p:grpSp>
              <p:nvGrpSpPr>
                <p:cNvPr id="105486" name="Group 130"/>
                <p:cNvGrpSpPr>
                  <a:grpSpLocks/>
                </p:cNvGrpSpPr>
                <p:nvPr/>
              </p:nvGrpSpPr>
              <p:grpSpPr bwMode="auto">
                <a:xfrm>
                  <a:off x="2933" y="3735"/>
                  <a:ext cx="333" cy="403"/>
                  <a:chOff x="2933" y="3735"/>
                  <a:chExt cx="333" cy="403"/>
                </a:xfrm>
              </p:grpSpPr>
              <p:sp>
                <p:nvSpPr>
                  <p:cNvPr id="105339" name="Rectangle 891"/>
                  <p:cNvSpPr>
                    <a:spLocks noChangeArrowheads="1"/>
                  </p:cNvSpPr>
                  <p:nvPr/>
                </p:nvSpPr>
                <p:spPr bwMode="auto">
                  <a:xfrm>
                    <a:off x="2939" y="374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01" name="Rectangle 129"/>
                  <p:cNvSpPr>
                    <a:spLocks noChangeArrowheads="1"/>
                  </p:cNvSpPr>
                  <p:nvPr/>
                </p:nvSpPr>
                <p:spPr bwMode="auto">
                  <a:xfrm>
                    <a:off x="2933" y="3735"/>
                    <a:ext cx="333" cy="403"/>
                  </a:xfrm>
                  <a:prstGeom prst="rect">
                    <a:avLst/>
                  </a:prstGeom>
                  <a:noFill/>
                  <a:ln w="7">
                    <a:noFill/>
                    <a:miter lim="800000"/>
                    <a:headEnd/>
                    <a:tailEnd/>
                  </a:ln>
                  <a:effectLst/>
                </p:spPr>
                <p:txBody>
                  <a:bodyPr wrap="none"/>
                  <a:lstStyle/>
                  <a:p>
                    <a:endParaRPr lang="el-GR"/>
                  </a:p>
                </p:txBody>
              </p:sp>
            </p:grpSp>
          </p:grpSp>
          <p:grpSp>
            <p:nvGrpSpPr>
              <p:cNvPr id="105488" name="Group 136"/>
              <p:cNvGrpSpPr>
                <a:grpSpLocks/>
              </p:cNvGrpSpPr>
              <p:nvPr/>
            </p:nvGrpSpPr>
            <p:grpSpPr bwMode="auto">
              <a:xfrm>
                <a:off x="0" y="4150"/>
                <a:ext cx="1294" cy="427"/>
                <a:chOff x="0" y="4150"/>
                <a:chExt cx="1294" cy="427"/>
              </a:xfrm>
            </p:grpSpPr>
            <p:sp>
              <p:nvSpPr>
                <p:cNvPr id="105607" name="Rectangle 135"/>
                <p:cNvSpPr>
                  <a:spLocks noChangeArrowheads="1"/>
                </p:cNvSpPr>
                <p:nvPr/>
              </p:nvSpPr>
              <p:spPr bwMode="auto">
                <a:xfrm>
                  <a:off x="0" y="4150"/>
                  <a:ext cx="1294" cy="427"/>
                </a:xfrm>
                <a:prstGeom prst="rect">
                  <a:avLst/>
                </a:prstGeom>
                <a:noFill/>
                <a:ln w="9525">
                  <a:noFill/>
                  <a:miter lim="800000"/>
                  <a:headEnd/>
                  <a:tailEnd/>
                </a:ln>
                <a:effectLst/>
              </p:spPr>
              <p:txBody>
                <a:bodyPr wrap="none"/>
                <a:lstStyle/>
                <a:p>
                  <a:endParaRPr lang="el-GR"/>
                </a:p>
              </p:txBody>
            </p:sp>
            <p:grpSp>
              <p:nvGrpSpPr>
                <p:cNvPr id="105490" name="Group 134"/>
                <p:cNvGrpSpPr>
                  <a:grpSpLocks/>
                </p:cNvGrpSpPr>
                <p:nvPr/>
              </p:nvGrpSpPr>
              <p:grpSpPr bwMode="auto">
                <a:xfrm>
                  <a:off x="0" y="4150"/>
                  <a:ext cx="1294" cy="403"/>
                  <a:chOff x="0" y="4150"/>
                  <a:chExt cx="1294" cy="403"/>
                </a:xfrm>
              </p:grpSpPr>
              <p:sp>
                <p:nvSpPr>
                  <p:cNvPr id="105340" name="Rectangle 892"/>
                  <p:cNvSpPr>
                    <a:spLocks noChangeArrowheads="1"/>
                  </p:cNvSpPr>
                  <p:nvPr/>
                </p:nvSpPr>
                <p:spPr bwMode="auto">
                  <a:xfrm>
                    <a:off x="6" y="415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16. Buttock-popliteal length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605" name="Rectangle 133"/>
                  <p:cNvSpPr>
                    <a:spLocks noChangeArrowheads="1"/>
                  </p:cNvSpPr>
                  <p:nvPr/>
                </p:nvSpPr>
                <p:spPr bwMode="auto">
                  <a:xfrm>
                    <a:off x="0" y="4150"/>
                    <a:ext cx="1294" cy="403"/>
                  </a:xfrm>
                  <a:prstGeom prst="rect">
                    <a:avLst/>
                  </a:prstGeom>
                  <a:noFill/>
                  <a:ln w="7">
                    <a:noFill/>
                    <a:miter lim="800000"/>
                    <a:headEnd/>
                    <a:tailEnd/>
                  </a:ln>
                  <a:effectLst/>
                </p:spPr>
                <p:txBody>
                  <a:bodyPr wrap="none"/>
                  <a:lstStyle/>
                  <a:p>
                    <a:endParaRPr lang="el-GR"/>
                  </a:p>
                </p:txBody>
              </p:sp>
            </p:grpSp>
          </p:grpSp>
          <p:grpSp>
            <p:nvGrpSpPr>
              <p:cNvPr id="105492" name="Group 140"/>
              <p:cNvGrpSpPr>
                <a:grpSpLocks/>
              </p:cNvGrpSpPr>
              <p:nvPr/>
            </p:nvGrpSpPr>
            <p:grpSpPr bwMode="auto">
              <a:xfrm>
                <a:off x="1294" y="4150"/>
                <a:ext cx="320" cy="427"/>
                <a:chOff x="1294" y="4150"/>
                <a:chExt cx="320" cy="427"/>
              </a:xfrm>
            </p:grpSpPr>
            <p:sp>
              <p:nvSpPr>
                <p:cNvPr id="105611" name="Rectangle 139"/>
                <p:cNvSpPr>
                  <a:spLocks noChangeArrowheads="1"/>
                </p:cNvSpPr>
                <p:nvPr/>
              </p:nvSpPr>
              <p:spPr bwMode="auto">
                <a:xfrm>
                  <a:off x="1294" y="4150"/>
                  <a:ext cx="320" cy="427"/>
                </a:xfrm>
                <a:prstGeom prst="rect">
                  <a:avLst/>
                </a:prstGeom>
                <a:noFill/>
                <a:ln w="9525">
                  <a:noFill/>
                  <a:miter lim="800000"/>
                  <a:headEnd/>
                  <a:tailEnd/>
                </a:ln>
                <a:effectLst/>
              </p:spPr>
              <p:txBody>
                <a:bodyPr wrap="none"/>
                <a:lstStyle/>
                <a:p>
                  <a:endParaRPr lang="el-GR"/>
                </a:p>
              </p:txBody>
            </p:sp>
            <p:grpSp>
              <p:nvGrpSpPr>
                <p:cNvPr id="105494" name="Group 138"/>
                <p:cNvGrpSpPr>
                  <a:grpSpLocks/>
                </p:cNvGrpSpPr>
                <p:nvPr/>
              </p:nvGrpSpPr>
              <p:grpSpPr bwMode="auto">
                <a:xfrm>
                  <a:off x="1294" y="4150"/>
                  <a:ext cx="320" cy="403"/>
                  <a:chOff x="1294" y="4150"/>
                  <a:chExt cx="320" cy="403"/>
                </a:xfrm>
              </p:grpSpPr>
              <p:sp>
                <p:nvSpPr>
                  <p:cNvPr id="105341" name="Rectangle 893"/>
                  <p:cNvSpPr>
                    <a:spLocks noChangeArrowheads="1"/>
                  </p:cNvSpPr>
                  <p:nvPr/>
                </p:nvSpPr>
                <p:spPr bwMode="auto">
                  <a:xfrm>
                    <a:off x="1300" y="415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09" name="Rectangle 137"/>
                  <p:cNvSpPr>
                    <a:spLocks noChangeArrowheads="1"/>
                  </p:cNvSpPr>
                  <p:nvPr/>
                </p:nvSpPr>
                <p:spPr bwMode="auto">
                  <a:xfrm>
                    <a:off x="1294" y="4150"/>
                    <a:ext cx="320" cy="403"/>
                  </a:xfrm>
                  <a:prstGeom prst="rect">
                    <a:avLst/>
                  </a:prstGeom>
                  <a:noFill/>
                  <a:ln w="7">
                    <a:noFill/>
                    <a:miter lim="800000"/>
                    <a:headEnd/>
                    <a:tailEnd/>
                  </a:ln>
                  <a:effectLst/>
                </p:spPr>
                <p:txBody>
                  <a:bodyPr wrap="none"/>
                  <a:lstStyle/>
                  <a:p>
                    <a:endParaRPr lang="el-GR"/>
                  </a:p>
                </p:txBody>
              </p:sp>
            </p:grpSp>
          </p:grpSp>
          <p:grpSp>
            <p:nvGrpSpPr>
              <p:cNvPr id="105496" name="Group 144"/>
              <p:cNvGrpSpPr>
                <a:grpSpLocks/>
              </p:cNvGrpSpPr>
              <p:nvPr/>
            </p:nvGrpSpPr>
            <p:grpSpPr bwMode="auto">
              <a:xfrm>
                <a:off x="1614" y="4150"/>
                <a:ext cx="333" cy="427"/>
                <a:chOff x="1614" y="4150"/>
                <a:chExt cx="333" cy="427"/>
              </a:xfrm>
            </p:grpSpPr>
            <p:sp>
              <p:nvSpPr>
                <p:cNvPr id="105615" name="Rectangle 143"/>
                <p:cNvSpPr>
                  <a:spLocks noChangeArrowheads="1"/>
                </p:cNvSpPr>
                <p:nvPr/>
              </p:nvSpPr>
              <p:spPr bwMode="auto">
                <a:xfrm>
                  <a:off x="1614" y="4150"/>
                  <a:ext cx="333" cy="427"/>
                </a:xfrm>
                <a:prstGeom prst="rect">
                  <a:avLst/>
                </a:prstGeom>
                <a:noFill/>
                <a:ln w="9525">
                  <a:noFill/>
                  <a:miter lim="800000"/>
                  <a:headEnd/>
                  <a:tailEnd/>
                </a:ln>
                <a:effectLst/>
              </p:spPr>
              <p:txBody>
                <a:bodyPr wrap="none"/>
                <a:lstStyle/>
                <a:p>
                  <a:endParaRPr lang="el-GR"/>
                </a:p>
              </p:txBody>
            </p:sp>
            <p:grpSp>
              <p:nvGrpSpPr>
                <p:cNvPr id="105498" name="Group 142"/>
                <p:cNvGrpSpPr>
                  <a:grpSpLocks/>
                </p:cNvGrpSpPr>
                <p:nvPr/>
              </p:nvGrpSpPr>
              <p:grpSpPr bwMode="auto">
                <a:xfrm>
                  <a:off x="1614" y="4150"/>
                  <a:ext cx="333" cy="403"/>
                  <a:chOff x="1614" y="4150"/>
                  <a:chExt cx="333" cy="403"/>
                </a:xfrm>
              </p:grpSpPr>
              <p:sp>
                <p:nvSpPr>
                  <p:cNvPr id="105342" name="Rectangle 894"/>
                  <p:cNvSpPr>
                    <a:spLocks noChangeArrowheads="1"/>
                  </p:cNvSpPr>
                  <p:nvPr/>
                </p:nvSpPr>
                <p:spPr bwMode="auto">
                  <a:xfrm>
                    <a:off x="1620" y="415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19.7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13" name="Rectangle 141"/>
                  <p:cNvSpPr>
                    <a:spLocks noChangeArrowheads="1"/>
                  </p:cNvSpPr>
                  <p:nvPr/>
                </p:nvSpPr>
                <p:spPr bwMode="auto">
                  <a:xfrm>
                    <a:off x="1614" y="4150"/>
                    <a:ext cx="333" cy="403"/>
                  </a:xfrm>
                  <a:prstGeom prst="rect">
                    <a:avLst/>
                  </a:prstGeom>
                  <a:noFill/>
                  <a:ln w="7">
                    <a:noFill/>
                    <a:miter lim="800000"/>
                    <a:headEnd/>
                    <a:tailEnd/>
                  </a:ln>
                  <a:effectLst/>
                </p:spPr>
                <p:txBody>
                  <a:bodyPr wrap="none"/>
                  <a:lstStyle/>
                  <a:p>
                    <a:endParaRPr lang="el-GR"/>
                  </a:p>
                </p:txBody>
              </p:sp>
            </p:grpSp>
          </p:grpSp>
          <p:grpSp>
            <p:nvGrpSpPr>
              <p:cNvPr id="105500" name="Group 148"/>
              <p:cNvGrpSpPr>
                <a:grpSpLocks/>
              </p:cNvGrpSpPr>
              <p:nvPr/>
            </p:nvGrpSpPr>
            <p:grpSpPr bwMode="auto">
              <a:xfrm>
                <a:off x="1947" y="4150"/>
                <a:ext cx="333" cy="427"/>
                <a:chOff x="1947" y="4150"/>
                <a:chExt cx="333" cy="427"/>
              </a:xfrm>
            </p:grpSpPr>
            <p:sp>
              <p:nvSpPr>
                <p:cNvPr id="105619" name="Rectangle 147"/>
                <p:cNvSpPr>
                  <a:spLocks noChangeArrowheads="1"/>
                </p:cNvSpPr>
                <p:nvPr/>
              </p:nvSpPr>
              <p:spPr bwMode="auto">
                <a:xfrm>
                  <a:off x="1947" y="4150"/>
                  <a:ext cx="333" cy="427"/>
                </a:xfrm>
                <a:prstGeom prst="rect">
                  <a:avLst/>
                </a:prstGeom>
                <a:noFill/>
                <a:ln w="9525">
                  <a:noFill/>
                  <a:miter lim="800000"/>
                  <a:headEnd/>
                  <a:tailEnd/>
                </a:ln>
                <a:effectLst/>
              </p:spPr>
              <p:txBody>
                <a:bodyPr wrap="none"/>
                <a:lstStyle/>
                <a:p>
                  <a:endParaRPr lang="el-GR"/>
                </a:p>
              </p:txBody>
            </p:sp>
            <p:grpSp>
              <p:nvGrpSpPr>
                <p:cNvPr id="105502" name="Group 146"/>
                <p:cNvGrpSpPr>
                  <a:grpSpLocks/>
                </p:cNvGrpSpPr>
                <p:nvPr/>
              </p:nvGrpSpPr>
              <p:grpSpPr bwMode="auto">
                <a:xfrm>
                  <a:off x="1947" y="4150"/>
                  <a:ext cx="333" cy="403"/>
                  <a:chOff x="1947" y="4150"/>
                  <a:chExt cx="333" cy="403"/>
                </a:xfrm>
              </p:grpSpPr>
              <p:sp>
                <p:nvSpPr>
                  <p:cNvPr id="105343" name="Rectangle 895"/>
                  <p:cNvSpPr>
                    <a:spLocks noChangeArrowheads="1"/>
                  </p:cNvSpPr>
                  <p:nvPr/>
                </p:nvSpPr>
                <p:spPr bwMode="auto">
                  <a:xfrm>
                    <a:off x="1953" y="415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21.9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17" name="Rectangle 145"/>
                  <p:cNvSpPr>
                    <a:spLocks noChangeArrowheads="1"/>
                  </p:cNvSpPr>
                  <p:nvPr/>
                </p:nvSpPr>
                <p:spPr bwMode="auto">
                  <a:xfrm>
                    <a:off x="1947" y="4150"/>
                    <a:ext cx="333" cy="403"/>
                  </a:xfrm>
                  <a:prstGeom prst="rect">
                    <a:avLst/>
                  </a:prstGeom>
                  <a:noFill/>
                  <a:ln w="7">
                    <a:noFill/>
                    <a:miter lim="800000"/>
                    <a:headEnd/>
                    <a:tailEnd/>
                  </a:ln>
                  <a:effectLst/>
                </p:spPr>
                <p:txBody>
                  <a:bodyPr wrap="none"/>
                  <a:lstStyle/>
                  <a:p>
                    <a:endParaRPr lang="el-GR"/>
                  </a:p>
                </p:txBody>
              </p:sp>
            </p:grpSp>
          </p:grpSp>
          <p:grpSp>
            <p:nvGrpSpPr>
              <p:cNvPr id="105504" name="Group 152"/>
              <p:cNvGrpSpPr>
                <a:grpSpLocks/>
              </p:cNvGrpSpPr>
              <p:nvPr/>
            </p:nvGrpSpPr>
            <p:grpSpPr bwMode="auto">
              <a:xfrm>
                <a:off x="2280" y="4150"/>
                <a:ext cx="320" cy="427"/>
                <a:chOff x="2280" y="4150"/>
                <a:chExt cx="320" cy="427"/>
              </a:xfrm>
            </p:grpSpPr>
            <p:sp>
              <p:nvSpPr>
                <p:cNvPr id="105623" name="Rectangle 151"/>
                <p:cNvSpPr>
                  <a:spLocks noChangeArrowheads="1"/>
                </p:cNvSpPr>
                <p:nvPr/>
              </p:nvSpPr>
              <p:spPr bwMode="auto">
                <a:xfrm>
                  <a:off x="2280" y="4150"/>
                  <a:ext cx="320" cy="427"/>
                </a:xfrm>
                <a:prstGeom prst="rect">
                  <a:avLst/>
                </a:prstGeom>
                <a:noFill/>
                <a:ln w="9525">
                  <a:noFill/>
                  <a:miter lim="800000"/>
                  <a:headEnd/>
                  <a:tailEnd/>
                </a:ln>
                <a:effectLst/>
              </p:spPr>
              <p:txBody>
                <a:bodyPr wrap="none"/>
                <a:lstStyle/>
                <a:p>
                  <a:endParaRPr lang="el-GR"/>
                </a:p>
              </p:txBody>
            </p:sp>
            <p:grpSp>
              <p:nvGrpSpPr>
                <p:cNvPr id="105506" name="Group 150"/>
                <p:cNvGrpSpPr>
                  <a:grpSpLocks/>
                </p:cNvGrpSpPr>
                <p:nvPr/>
              </p:nvGrpSpPr>
              <p:grpSpPr bwMode="auto">
                <a:xfrm>
                  <a:off x="2280" y="4150"/>
                  <a:ext cx="320" cy="403"/>
                  <a:chOff x="2280" y="4150"/>
                  <a:chExt cx="320" cy="403"/>
                </a:xfrm>
              </p:grpSpPr>
              <p:sp>
                <p:nvSpPr>
                  <p:cNvPr id="105344" name="Rectangle 896"/>
                  <p:cNvSpPr>
                    <a:spLocks noChangeArrowheads="1"/>
                  </p:cNvSpPr>
                  <p:nvPr/>
                </p:nvSpPr>
                <p:spPr bwMode="auto">
                  <a:xfrm>
                    <a:off x="2286" y="415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21" name="Rectangle 149"/>
                  <p:cNvSpPr>
                    <a:spLocks noChangeArrowheads="1"/>
                  </p:cNvSpPr>
                  <p:nvPr/>
                </p:nvSpPr>
                <p:spPr bwMode="auto">
                  <a:xfrm>
                    <a:off x="2280" y="4150"/>
                    <a:ext cx="320" cy="403"/>
                  </a:xfrm>
                  <a:prstGeom prst="rect">
                    <a:avLst/>
                  </a:prstGeom>
                  <a:noFill/>
                  <a:ln w="7">
                    <a:noFill/>
                    <a:miter lim="800000"/>
                    <a:headEnd/>
                    <a:tailEnd/>
                  </a:ln>
                  <a:effectLst/>
                </p:spPr>
                <p:txBody>
                  <a:bodyPr wrap="none"/>
                  <a:lstStyle/>
                  <a:p>
                    <a:endParaRPr lang="el-GR"/>
                  </a:p>
                </p:txBody>
              </p:sp>
            </p:grpSp>
          </p:grpSp>
          <p:grpSp>
            <p:nvGrpSpPr>
              <p:cNvPr id="105508" name="Group 156"/>
              <p:cNvGrpSpPr>
                <a:grpSpLocks/>
              </p:cNvGrpSpPr>
              <p:nvPr/>
            </p:nvGrpSpPr>
            <p:grpSpPr bwMode="auto">
              <a:xfrm>
                <a:off x="2600" y="4150"/>
                <a:ext cx="333" cy="427"/>
                <a:chOff x="2600" y="4150"/>
                <a:chExt cx="333" cy="427"/>
              </a:xfrm>
            </p:grpSpPr>
            <p:sp>
              <p:nvSpPr>
                <p:cNvPr id="105627" name="Rectangle 155"/>
                <p:cNvSpPr>
                  <a:spLocks noChangeArrowheads="1"/>
                </p:cNvSpPr>
                <p:nvPr/>
              </p:nvSpPr>
              <p:spPr bwMode="auto">
                <a:xfrm>
                  <a:off x="2600" y="4150"/>
                  <a:ext cx="333" cy="427"/>
                </a:xfrm>
                <a:prstGeom prst="rect">
                  <a:avLst/>
                </a:prstGeom>
                <a:noFill/>
                <a:ln w="9525">
                  <a:noFill/>
                  <a:miter lim="800000"/>
                  <a:headEnd/>
                  <a:tailEnd/>
                </a:ln>
                <a:effectLst/>
              </p:spPr>
              <p:txBody>
                <a:bodyPr wrap="none"/>
                <a:lstStyle/>
                <a:p>
                  <a:endParaRPr lang="el-GR"/>
                </a:p>
              </p:txBody>
            </p:sp>
            <p:grpSp>
              <p:nvGrpSpPr>
                <p:cNvPr id="105510" name="Group 154"/>
                <p:cNvGrpSpPr>
                  <a:grpSpLocks/>
                </p:cNvGrpSpPr>
                <p:nvPr/>
              </p:nvGrpSpPr>
              <p:grpSpPr bwMode="auto">
                <a:xfrm>
                  <a:off x="2600" y="4150"/>
                  <a:ext cx="333" cy="403"/>
                  <a:chOff x="2600" y="4150"/>
                  <a:chExt cx="333" cy="403"/>
                </a:xfrm>
              </p:grpSpPr>
              <p:sp>
                <p:nvSpPr>
                  <p:cNvPr id="105345" name="Rectangle 897"/>
                  <p:cNvSpPr>
                    <a:spLocks noChangeArrowheads="1"/>
                  </p:cNvSpPr>
                  <p:nvPr/>
                </p:nvSpPr>
                <p:spPr bwMode="auto">
                  <a:xfrm>
                    <a:off x="2606" y="415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19.3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25" name="Rectangle 153"/>
                  <p:cNvSpPr>
                    <a:spLocks noChangeArrowheads="1"/>
                  </p:cNvSpPr>
                  <p:nvPr/>
                </p:nvSpPr>
                <p:spPr bwMode="auto">
                  <a:xfrm>
                    <a:off x="2600" y="4150"/>
                    <a:ext cx="333" cy="403"/>
                  </a:xfrm>
                  <a:prstGeom prst="rect">
                    <a:avLst/>
                  </a:prstGeom>
                  <a:noFill/>
                  <a:ln w="7">
                    <a:noFill/>
                    <a:miter lim="800000"/>
                    <a:headEnd/>
                    <a:tailEnd/>
                  </a:ln>
                  <a:effectLst/>
                </p:spPr>
                <p:txBody>
                  <a:bodyPr wrap="none"/>
                  <a:lstStyle/>
                  <a:p>
                    <a:endParaRPr lang="el-GR"/>
                  </a:p>
                </p:txBody>
              </p:sp>
            </p:grpSp>
          </p:grpSp>
          <p:grpSp>
            <p:nvGrpSpPr>
              <p:cNvPr id="105512" name="Group 160"/>
              <p:cNvGrpSpPr>
                <a:grpSpLocks/>
              </p:cNvGrpSpPr>
              <p:nvPr/>
            </p:nvGrpSpPr>
            <p:grpSpPr bwMode="auto">
              <a:xfrm>
                <a:off x="2933" y="4150"/>
                <a:ext cx="333" cy="427"/>
                <a:chOff x="2933" y="4150"/>
                <a:chExt cx="333" cy="427"/>
              </a:xfrm>
            </p:grpSpPr>
            <p:sp>
              <p:nvSpPr>
                <p:cNvPr id="105631" name="Rectangle 159"/>
                <p:cNvSpPr>
                  <a:spLocks noChangeArrowheads="1"/>
                </p:cNvSpPr>
                <p:nvPr/>
              </p:nvSpPr>
              <p:spPr bwMode="auto">
                <a:xfrm>
                  <a:off x="2933" y="4150"/>
                  <a:ext cx="333" cy="427"/>
                </a:xfrm>
                <a:prstGeom prst="rect">
                  <a:avLst/>
                </a:prstGeom>
                <a:noFill/>
                <a:ln w="9525">
                  <a:noFill/>
                  <a:miter lim="800000"/>
                  <a:headEnd/>
                  <a:tailEnd/>
                </a:ln>
                <a:effectLst/>
              </p:spPr>
              <p:txBody>
                <a:bodyPr wrap="none"/>
                <a:lstStyle/>
                <a:p>
                  <a:endParaRPr lang="el-GR"/>
                </a:p>
              </p:txBody>
            </p:sp>
            <p:grpSp>
              <p:nvGrpSpPr>
                <p:cNvPr id="105514" name="Group 158"/>
                <p:cNvGrpSpPr>
                  <a:grpSpLocks/>
                </p:cNvGrpSpPr>
                <p:nvPr/>
              </p:nvGrpSpPr>
              <p:grpSpPr bwMode="auto">
                <a:xfrm>
                  <a:off x="2933" y="4150"/>
                  <a:ext cx="333" cy="403"/>
                  <a:chOff x="2933" y="4150"/>
                  <a:chExt cx="333" cy="403"/>
                </a:xfrm>
              </p:grpSpPr>
              <p:sp>
                <p:nvSpPr>
                  <p:cNvPr id="105346" name="Rectangle 898"/>
                  <p:cNvSpPr>
                    <a:spLocks noChangeArrowheads="1"/>
                  </p:cNvSpPr>
                  <p:nvPr/>
                </p:nvSpPr>
                <p:spPr bwMode="auto">
                  <a:xfrm>
                    <a:off x="2939" y="415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29" name="Rectangle 157"/>
                  <p:cNvSpPr>
                    <a:spLocks noChangeArrowheads="1"/>
                  </p:cNvSpPr>
                  <p:nvPr/>
                </p:nvSpPr>
                <p:spPr bwMode="auto">
                  <a:xfrm>
                    <a:off x="2933" y="4150"/>
                    <a:ext cx="333" cy="403"/>
                  </a:xfrm>
                  <a:prstGeom prst="rect">
                    <a:avLst/>
                  </a:prstGeom>
                  <a:noFill/>
                  <a:ln w="7">
                    <a:noFill/>
                    <a:miter lim="800000"/>
                    <a:headEnd/>
                    <a:tailEnd/>
                  </a:ln>
                  <a:effectLst/>
                </p:spPr>
                <p:txBody>
                  <a:bodyPr wrap="none"/>
                  <a:lstStyle/>
                  <a:p>
                    <a:endParaRPr lang="el-GR"/>
                  </a:p>
                </p:txBody>
              </p:sp>
            </p:grpSp>
          </p:grpSp>
          <p:grpSp>
            <p:nvGrpSpPr>
              <p:cNvPr id="105516" name="Group 164"/>
              <p:cNvGrpSpPr>
                <a:grpSpLocks/>
              </p:cNvGrpSpPr>
              <p:nvPr/>
            </p:nvGrpSpPr>
            <p:grpSpPr bwMode="auto">
              <a:xfrm>
                <a:off x="0" y="4565"/>
                <a:ext cx="1294" cy="427"/>
                <a:chOff x="0" y="4565"/>
                <a:chExt cx="1294" cy="427"/>
              </a:xfrm>
            </p:grpSpPr>
            <p:sp>
              <p:nvSpPr>
                <p:cNvPr id="105635" name="Rectangle 163"/>
                <p:cNvSpPr>
                  <a:spLocks noChangeArrowheads="1"/>
                </p:cNvSpPr>
                <p:nvPr/>
              </p:nvSpPr>
              <p:spPr bwMode="auto">
                <a:xfrm>
                  <a:off x="0" y="4565"/>
                  <a:ext cx="1294" cy="427"/>
                </a:xfrm>
                <a:prstGeom prst="rect">
                  <a:avLst/>
                </a:prstGeom>
                <a:noFill/>
                <a:ln w="9525">
                  <a:noFill/>
                  <a:miter lim="800000"/>
                  <a:headEnd/>
                  <a:tailEnd/>
                </a:ln>
                <a:effectLst/>
              </p:spPr>
              <p:txBody>
                <a:bodyPr wrap="none"/>
                <a:lstStyle/>
                <a:p>
                  <a:endParaRPr lang="el-GR"/>
                </a:p>
              </p:txBody>
            </p:sp>
            <p:grpSp>
              <p:nvGrpSpPr>
                <p:cNvPr id="105518" name="Group 162"/>
                <p:cNvGrpSpPr>
                  <a:grpSpLocks/>
                </p:cNvGrpSpPr>
                <p:nvPr/>
              </p:nvGrpSpPr>
              <p:grpSpPr bwMode="auto">
                <a:xfrm>
                  <a:off x="0" y="4565"/>
                  <a:ext cx="1294" cy="403"/>
                  <a:chOff x="0" y="4565"/>
                  <a:chExt cx="1294" cy="403"/>
                </a:xfrm>
              </p:grpSpPr>
              <p:sp>
                <p:nvSpPr>
                  <p:cNvPr id="105347" name="Rectangle 899"/>
                  <p:cNvSpPr>
                    <a:spLocks noChangeArrowheads="1"/>
                  </p:cNvSpPr>
                  <p:nvPr/>
                </p:nvSpPr>
                <p:spPr bwMode="auto">
                  <a:xfrm>
                    <a:off x="6" y="4571"/>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17. Upper leg length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633" name="Rectangle 161"/>
                  <p:cNvSpPr>
                    <a:spLocks noChangeArrowheads="1"/>
                  </p:cNvSpPr>
                  <p:nvPr/>
                </p:nvSpPr>
                <p:spPr bwMode="auto">
                  <a:xfrm>
                    <a:off x="0" y="4565"/>
                    <a:ext cx="1294" cy="403"/>
                  </a:xfrm>
                  <a:prstGeom prst="rect">
                    <a:avLst/>
                  </a:prstGeom>
                  <a:noFill/>
                  <a:ln w="7">
                    <a:noFill/>
                    <a:miter lim="800000"/>
                    <a:headEnd/>
                    <a:tailEnd/>
                  </a:ln>
                  <a:effectLst/>
                </p:spPr>
                <p:txBody>
                  <a:bodyPr wrap="none"/>
                  <a:lstStyle/>
                  <a:p>
                    <a:endParaRPr lang="el-GR"/>
                  </a:p>
                </p:txBody>
              </p:sp>
            </p:grpSp>
          </p:grpSp>
          <p:grpSp>
            <p:nvGrpSpPr>
              <p:cNvPr id="105520" name="Group 168"/>
              <p:cNvGrpSpPr>
                <a:grpSpLocks/>
              </p:cNvGrpSpPr>
              <p:nvPr/>
            </p:nvGrpSpPr>
            <p:grpSpPr bwMode="auto">
              <a:xfrm>
                <a:off x="1294" y="4565"/>
                <a:ext cx="320" cy="427"/>
                <a:chOff x="1294" y="4565"/>
                <a:chExt cx="320" cy="427"/>
              </a:xfrm>
            </p:grpSpPr>
            <p:sp>
              <p:nvSpPr>
                <p:cNvPr id="105639" name="Rectangle 167"/>
                <p:cNvSpPr>
                  <a:spLocks noChangeArrowheads="1"/>
                </p:cNvSpPr>
                <p:nvPr/>
              </p:nvSpPr>
              <p:spPr bwMode="auto">
                <a:xfrm>
                  <a:off x="1294" y="4565"/>
                  <a:ext cx="320" cy="427"/>
                </a:xfrm>
                <a:prstGeom prst="rect">
                  <a:avLst/>
                </a:prstGeom>
                <a:noFill/>
                <a:ln w="9525">
                  <a:noFill/>
                  <a:miter lim="800000"/>
                  <a:headEnd/>
                  <a:tailEnd/>
                </a:ln>
                <a:effectLst/>
              </p:spPr>
              <p:txBody>
                <a:bodyPr wrap="none"/>
                <a:lstStyle/>
                <a:p>
                  <a:endParaRPr lang="el-GR"/>
                </a:p>
              </p:txBody>
            </p:sp>
            <p:grpSp>
              <p:nvGrpSpPr>
                <p:cNvPr id="105522" name="Group 166"/>
                <p:cNvGrpSpPr>
                  <a:grpSpLocks/>
                </p:cNvGrpSpPr>
                <p:nvPr/>
              </p:nvGrpSpPr>
              <p:grpSpPr bwMode="auto">
                <a:xfrm>
                  <a:off x="1294" y="4565"/>
                  <a:ext cx="320" cy="403"/>
                  <a:chOff x="1294" y="4565"/>
                  <a:chExt cx="320" cy="403"/>
                </a:xfrm>
              </p:grpSpPr>
              <p:sp>
                <p:nvSpPr>
                  <p:cNvPr id="105348" name="Rectangle 900"/>
                  <p:cNvSpPr>
                    <a:spLocks noChangeArrowheads="1"/>
                  </p:cNvSpPr>
                  <p:nvPr/>
                </p:nvSpPr>
                <p:spPr bwMode="auto">
                  <a:xfrm>
                    <a:off x="1300" y="457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37" name="Rectangle 165"/>
                  <p:cNvSpPr>
                    <a:spLocks noChangeArrowheads="1"/>
                  </p:cNvSpPr>
                  <p:nvPr/>
                </p:nvSpPr>
                <p:spPr bwMode="auto">
                  <a:xfrm>
                    <a:off x="1294" y="4565"/>
                    <a:ext cx="320" cy="403"/>
                  </a:xfrm>
                  <a:prstGeom prst="rect">
                    <a:avLst/>
                  </a:prstGeom>
                  <a:noFill/>
                  <a:ln w="7">
                    <a:noFill/>
                    <a:miter lim="800000"/>
                    <a:headEnd/>
                    <a:tailEnd/>
                  </a:ln>
                  <a:effectLst/>
                </p:spPr>
                <p:txBody>
                  <a:bodyPr wrap="none"/>
                  <a:lstStyle/>
                  <a:p>
                    <a:endParaRPr lang="el-GR"/>
                  </a:p>
                </p:txBody>
              </p:sp>
            </p:grpSp>
          </p:grpSp>
          <p:grpSp>
            <p:nvGrpSpPr>
              <p:cNvPr id="105524" name="Group 172"/>
              <p:cNvGrpSpPr>
                <a:grpSpLocks/>
              </p:cNvGrpSpPr>
              <p:nvPr/>
            </p:nvGrpSpPr>
            <p:grpSpPr bwMode="auto">
              <a:xfrm>
                <a:off x="1614" y="4565"/>
                <a:ext cx="333" cy="427"/>
                <a:chOff x="1614" y="4565"/>
                <a:chExt cx="333" cy="427"/>
              </a:xfrm>
            </p:grpSpPr>
            <p:sp>
              <p:nvSpPr>
                <p:cNvPr id="105643" name="Rectangle 171"/>
                <p:cNvSpPr>
                  <a:spLocks noChangeArrowheads="1"/>
                </p:cNvSpPr>
                <p:nvPr/>
              </p:nvSpPr>
              <p:spPr bwMode="auto">
                <a:xfrm>
                  <a:off x="1614" y="4565"/>
                  <a:ext cx="333" cy="427"/>
                </a:xfrm>
                <a:prstGeom prst="rect">
                  <a:avLst/>
                </a:prstGeom>
                <a:noFill/>
                <a:ln w="9525">
                  <a:noFill/>
                  <a:miter lim="800000"/>
                  <a:headEnd/>
                  <a:tailEnd/>
                </a:ln>
                <a:effectLst/>
              </p:spPr>
              <p:txBody>
                <a:bodyPr wrap="none"/>
                <a:lstStyle/>
                <a:p>
                  <a:endParaRPr lang="el-GR"/>
                </a:p>
              </p:txBody>
            </p:sp>
            <p:grpSp>
              <p:nvGrpSpPr>
                <p:cNvPr id="105526" name="Group 170"/>
                <p:cNvGrpSpPr>
                  <a:grpSpLocks/>
                </p:cNvGrpSpPr>
                <p:nvPr/>
              </p:nvGrpSpPr>
              <p:grpSpPr bwMode="auto">
                <a:xfrm>
                  <a:off x="1614" y="4565"/>
                  <a:ext cx="333" cy="403"/>
                  <a:chOff x="1614" y="4565"/>
                  <a:chExt cx="333" cy="403"/>
                </a:xfrm>
              </p:grpSpPr>
              <p:sp>
                <p:nvSpPr>
                  <p:cNvPr id="105349" name="Rectangle 901"/>
                  <p:cNvSpPr>
                    <a:spLocks noChangeArrowheads="1"/>
                  </p:cNvSpPr>
                  <p:nvPr/>
                </p:nvSpPr>
                <p:spPr bwMode="auto">
                  <a:xfrm>
                    <a:off x="1620" y="457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23.4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41" name="Rectangle 169"/>
                  <p:cNvSpPr>
                    <a:spLocks noChangeArrowheads="1"/>
                  </p:cNvSpPr>
                  <p:nvPr/>
                </p:nvSpPr>
                <p:spPr bwMode="auto">
                  <a:xfrm>
                    <a:off x="1614" y="4565"/>
                    <a:ext cx="333" cy="403"/>
                  </a:xfrm>
                  <a:prstGeom prst="rect">
                    <a:avLst/>
                  </a:prstGeom>
                  <a:noFill/>
                  <a:ln w="7">
                    <a:noFill/>
                    <a:miter lim="800000"/>
                    <a:headEnd/>
                    <a:tailEnd/>
                  </a:ln>
                  <a:effectLst/>
                </p:spPr>
                <p:txBody>
                  <a:bodyPr wrap="none"/>
                  <a:lstStyle/>
                  <a:p>
                    <a:endParaRPr lang="el-GR"/>
                  </a:p>
                </p:txBody>
              </p:sp>
            </p:grpSp>
          </p:grpSp>
          <p:grpSp>
            <p:nvGrpSpPr>
              <p:cNvPr id="105528" name="Group 176"/>
              <p:cNvGrpSpPr>
                <a:grpSpLocks/>
              </p:cNvGrpSpPr>
              <p:nvPr/>
            </p:nvGrpSpPr>
            <p:grpSpPr bwMode="auto">
              <a:xfrm>
                <a:off x="1947" y="4565"/>
                <a:ext cx="333" cy="427"/>
                <a:chOff x="1947" y="4565"/>
                <a:chExt cx="333" cy="427"/>
              </a:xfrm>
            </p:grpSpPr>
            <p:sp>
              <p:nvSpPr>
                <p:cNvPr id="105647" name="Rectangle 175"/>
                <p:cNvSpPr>
                  <a:spLocks noChangeArrowheads="1"/>
                </p:cNvSpPr>
                <p:nvPr/>
              </p:nvSpPr>
              <p:spPr bwMode="auto">
                <a:xfrm>
                  <a:off x="1947" y="4565"/>
                  <a:ext cx="333" cy="427"/>
                </a:xfrm>
                <a:prstGeom prst="rect">
                  <a:avLst/>
                </a:prstGeom>
                <a:noFill/>
                <a:ln w="9525">
                  <a:noFill/>
                  <a:miter lim="800000"/>
                  <a:headEnd/>
                  <a:tailEnd/>
                </a:ln>
                <a:effectLst/>
              </p:spPr>
              <p:txBody>
                <a:bodyPr wrap="none"/>
                <a:lstStyle/>
                <a:p>
                  <a:endParaRPr lang="el-GR"/>
                </a:p>
              </p:txBody>
            </p:sp>
            <p:grpSp>
              <p:nvGrpSpPr>
                <p:cNvPr id="105530" name="Group 174"/>
                <p:cNvGrpSpPr>
                  <a:grpSpLocks/>
                </p:cNvGrpSpPr>
                <p:nvPr/>
              </p:nvGrpSpPr>
              <p:grpSpPr bwMode="auto">
                <a:xfrm>
                  <a:off x="1947" y="4565"/>
                  <a:ext cx="333" cy="403"/>
                  <a:chOff x="1947" y="4565"/>
                  <a:chExt cx="333" cy="403"/>
                </a:xfrm>
              </p:grpSpPr>
              <p:sp>
                <p:nvSpPr>
                  <p:cNvPr id="105350" name="Rectangle 902"/>
                  <p:cNvSpPr>
                    <a:spLocks noChangeArrowheads="1"/>
                  </p:cNvSpPr>
                  <p:nvPr/>
                </p:nvSpPr>
                <p:spPr bwMode="auto">
                  <a:xfrm>
                    <a:off x="1953" y="457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25.2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45" name="Rectangle 173"/>
                  <p:cNvSpPr>
                    <a:spLocks noChangeArrowheads="1"/>
                  </p:cNvSpPr>
                  <p:nvPr/>
                </p:nvSpPr>
                <p:spPr bwMode="auto">
                  <a:xfrm>
                    <a:off x="1947" y="4565"/>
                    <a:ext cx="333" cy="403"/>
                  </a:xfrm>
                  <a:prstGeom prst="rect">
                    <a:avLst/>
                  </a:prstGeom>
                  <a:noFill/>
                  <a:ln w="7">
                    <a:noFill/>
                    <a:miter lim="800000"/>
                    <a:headEnd/>
                    <a:tailEnd/>
                  </a:ln>
                  <a:effectLst/>
                </p:spPr>
                <p:txBody>
                  <a:bodyPr wrap="none"/>
                  <a:lstStyle/>
                  <a:p>
                    <a:endParaRPr lang="el-GR"/>
                  </a:p>
                </p:txBody>
              </p:sp>
            </p:grpSp>
          </p:grpSp>
          <p:grpSp>
            <p:nvGrpSpPr>
              <p:cNvPr id="105532" name="Group 180"/>
              <p:cNvGrpSpPr>
                <a:grpSpLocks/>
              </p:cNvGrpSpPr>
              <p:nvPr/>
            </p:nvGrpSpPr>
            <p:grpSpPr bwMode="auto">
              <a:xfrm>
                <a:off x="2280" y="4565"/>
                <a:ext cx="320" cy="427"/>
                <a:chOff x="2280" y="4565"/>
                <a:chExt cx="320" cy="427"/>
              </a:xfrm>
            </p:grpSpPr>
            <p:sp>
              <p:nvSpPr>
                <p:cNvPr id="105651" name="Rectangle 179"/>
                <p:cNvSpPr>
                  <a:spLocks noChangeArrowheads="1"/>
                </p:cNvSpPr>
                <p:nvPr/>
              </p:nvSpPr>
              <p:spPr bwMode="auto">
                <a:xfrm>
                  <a:off x="2280" y="4565"/>
                  <a:ext cx="320" cy="427"/>
                </a:xfrm>
                <a:prstGeom prst="rect">
                  <a:avLst/>
                </a:prstGeom>
                <a:noFill/>
                <a:ln w="9525">
                  <a:noFill/>
                  <a:miter lim="800000"/>
                  <a:headEnd/>
                  <a:tailEnd/>
                </a:ln>
                <a:effectLst/>
              </p:spPr>
              <p:txBody>
                <a:bodyPr wrap="none"/>
                <a:lstStyle/>
                <a:p>
                  <a:endParaRPr lang="el-GR"/>
                </a:p>
              </p:txBody>
            </p:sp>
            <p:grpSp>
              <p:nvGrpSpPr>
                <p:cNvPr id="105534" name="Group 178"/>
                <p:cNvGrpSpPr>
                  <a:grpSpLocks/>
                </p:cNvGrpSpPr>
                <p:nvPr/>
              </p:nvGrpSpPr>
              <p:grpSpPr bwMode="auto">
                <a:xfrm>
                  <a:off x="2280" y="4565"/>
                  <a:ext cx="320" cy="403"/>
                  <a:chOff x="2280" y="4565"/>
                  <a:chExt cx="320" cy="403"/>
                </a:xfrm>
              </p:grpSpPr>
              <p:sp>
                <p:nvSpPr>
                  <p:cNvPr id="105351" name="Rectangle 903"/>
                  <p:cNvSpPr>
                    <a:spLocks noChangeArrowheads="1"/>
                  </p:cNvSpPr>
                  <p:nvPr/>
                </p:nvSpPr>
                <p:spPr bwMode="auto">
                  <a:xfrm>
                    <a:off x="2286" y="457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49" name="Rectangle 177"/>
                  <p:cNvSpPr>
                    <a:spLocks noChangeArrowheads="1"/>
                  </p:cNvSpPr>
                  <p:nvPr/>
                </p:nvSpPr>
                <p:spPr bwMode="auto">
                  <a:xfrm>
                    <a:off x="2280" y="4565"/>
                    <a:ext cx="320" cy="403"/>
                  </a:xfrm>
                  <a:prstGeom prst="rect">
                    <a:avLst/>
                  </a:prstGeom>
                  <a:noFill/>
                  <a:ln w="7">
                    <a:noFill/>
                    <a:miter lim="800000"/>
                    <a:headEnd/>
                    <a:tailEnd/>
                  </a:ln>
                  <a:effectLst/>
                </p:spPr>
                <p:txBody>
                  <a:bodyPr wrap="none"/>
                  <a:lstStyle/>
                  <a:p>
                    <a:endParaRPr lang="el-GR"/>
                  </a:p>
                </p:txBody>
              </p:sp>
            </p:grpSp>
          </p:grpSp>
          <p:grpSp>
            <p:nvGrpSpPr>
              <p:cNvPr id="105536" name="Group 184"/>
              <p:cNvGrpSpPr>
                <a:grpSpLocks/>
              </p:cNvGrpSpPr>
              <p:nvPr/>
            </p:nvGrpSpPr>
            <p:grpSpPr bwMode="auto">
              <a:xfrm>
                <a:off x="2600" y="4565"/>
                <a:ext cx="333" cy="427"/>
                <a:chOff x="2600" y="4565"/>
                <a:chExt cx="333" cy="427"/>
              </a:xfrm>
            </p:grpSpPr>
            <p:sp>
              <p:nvSpPr>
                <p:cNvPr id="105655" name="Rectangle 183"/>
                <p:cNvSpPr>
                  <a:spLocks noChangeArrowheads="1"/>
                </p:cNvSpPr>
                <p:nvPr/>
              </p:nvSpPr>
              <p:spPr bwMode="auto">
                <a:xfrm>
                  <a:off x="2600" y="4565"/>
                  <a:ext cx="333" cy="427"/>
                </a:xfrm>
                <a:prstGeom prst="rect">
                  <a:avLst/>
                </a:prstGeom>
                <a:noFill/>
                <a:ln w="9525">
                  <a:noFill/>
                  <a:miter lim="800000"/>
                  <a:headEnd/>
                  <a:tailEnd/>
                </a:ln>
                <a:effectLst/>
              </p:spPr>
              <p:txBody>
                <a:bodyPr wrap="none"/>
                <a:lstStyle/>
                <a:p>
                  <a:endParaRPr lang="el-GR"/>
                </a:p>
              </p:txBody>
            </p:sp>
            <p:grpSp>
              <p:nvGrpSpPr>
                <p:cNvPr id="105538" name="Group 182"/>
                <p:cNvGrpSpPr>
                  <a:grpSpLocks/>
                </p:cNvGrpSpPr>
                <p:nvPr/>
              </p:nvGrpSpPr>
              <p:grpSpPr bwMode="auto">
                <a:xfrm>
                  <a:off x="2600" y="4565"/>
                  <a:ext cx="333" cy="403"/>
                  <a:chOff x="2600" y="4565"/>
                  <a:chExt cx="333" cy="403"/>
                </a:xfrm>
              </p:grpSpPr>
              <p:sp>
                <p:nvSpPr>
                  <p:cNvPr id="105352" name="Rectangle 904"/>
                  <p:cNvSpPr>
                    <a:spLocks noChangeArrowheads="1"/>
                  </p:cNvSpPr>
                  <p:nvPr/>
                </p:nvSpPr>
                <p:spPr bwMode="auto">
                  <a:xfrm>
                    <a:off x="2606" y="457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22.6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53" name="Rectangle 181"/>
                  <p:cNvSpPr>
                    <a:spLocks noChangeArrowheads="1"/>
                  </p:cNvSpPr>
                  <p:nvPr/>
                </p:nvSpPr>
                <p:spPr bwMode="auto">
                  <a:xfrm>
                    <a:off x="2600" y="4565"/>
                    <a:ext cx="333" cy="403"/>
                  </a:xfrm>
                  <a:prstGeom prst="rect">
                    <a:avLst/>
                  </a:prstGeom>
                  <a:noFill/>
                  <a:ln w="7">
                    <a:noFill/>
                    <a:miter lim="800000"/>
                    <a:headEnd/>
                    <a:tailEnd/>
                  </a:ln>
                  <a:effectLst/>
                </p:spPr>
                <p:txBody>
                  <a:bodyPr wrap="none"/>
                  <a:lstStyle/>
                  <a:p>
                    <a:endParaRPr lang="el-GR"/>
                  </a:p>
                </p:txBody>
              </p:sp>
            </p:grpSp>
          </p:grpSp>
          <p:grpSp>
            <p:nvGrpSpPr>
              <p:cNvPr id="105540" name="Group 188"/>
              <p:cNvGrpSpPr>
                <a:grpSpLocks/>
              </p:cNvGrpSpPr>
              <p:nvPr/>
            </p:nvGrpSpPr>
            <p:grpSpPr bwMode="auto">
              <a:xfrm>
                <a:off x="2933" y="4565"/>
                <a:ext cx="333" cy="427"/>
                <a:chOff x="2933" y="4565"/>
                <a:chExt cx="333" cy="427"/>
              </a:xfrm>
            </p:grpSpPr>
            <p:sp>
              <p:nvSpPr>
                <p:cNvPr id="105659" name="Rectangle 187"/>
                <p:cNvSpPr>
                  <a:spLocks noChangeArrowheads="1"/>
                </p:cNvSpPr>
                <p:nvPr/>
              </p:nvSpPr>
              <p:spPr bwMode="auto">
                <a:xfrm>
                  <a:off x="2933" y="4565"/>
                  <a:ext cx="333" cy="427"/>
                </a:xfrm>
                <a:prstGeom prst="rect">
                  <a:avLst/>
                </a:prstGeom>
                <a:noFill/>
                <a:ln w="9525">
                  <a:noFill/>
                  <a:miter lim="800000"/>
                  <a:headEnd/>
                  <a:tailEnd/>
                </a:ln>
                <a:effectLst/>
              </p:spPr>
              <p:txBody>
                <a:bodyPr wrap="none"/>
                <a:lstStyle/>
                <a:p>
                  <a:endParaRPr lang="el-GR"/>
                </a:p>
              </p:txBody>
            </p:sp>
            <p:grpSp>
              <p:nvGrpSpPr>
                <p:cNvPr id="105542" name="Group 186"/>
                <p:cNvGrpSpPr>
                  <a:grpSpLocks/>
                </p:cNvGrpSpPr>
                <p:nvPr/>
              </p:nvGrpSpPr>
              <p:grpSpPr bwMode="auto">
                <a:xfrm>
                  <a:off x="2933" y="4565"/>
                  <a:ext cx="333" cy="403"/>
                  <a:chOff x="2933" y="4565"/>
                  <a:chExt cx="333" cy="403"/>
                </a:xfrm>
              </p:grpSpPr>
              <p:sp>
                <p:nvSpPr>
                  <p:cNvPr id="105353" name="Rectangle 905"/>
                  <p:cNvSpPr>
                    <a:spLocks noChangeArrowheads="1"/>
                  </p:cNvSpPr>
                  <p:nvPr/>
                </p:nvSpPr>
                <p:spPr bwMode="auto">
                  <a:xfrm>
                    <a:off x="2939" y="4571"/>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24.6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57" name="Rectangle 185"/>
                  <p:cNvSpPr>
                    <a:spLocks noChangeArrowheads="1"/>
                  </p:cNvSpPr>
                  <p:nvPr/>
                </p:nvSpPr>
                <p:spPr bwMode="auto">
                  <a:xfrm>
                    <a:off x="2933" y="4565"/>
                    <a:ext cx="333" cy="403"/>
                  </a:xfrm>
                  <a:prstGeom prst="rect">
                    <a:avLst/>
                  </a:prstGeom>
                  <a:noFill/>
                  <a:ln w="7">
                    <a:noFill/>
                    <a:miter lim="800000"/>
                    <a:headEnd/>
                    <a:tailEnd/>
                  </a:ln>
                  <a:effectLst/>
                </p:spPr>
                <p:txBody>
                  <a:bodyPr wrap="none"/>
                  <a:lstStyle/>
                  <a:p>
                    <a:endParaRPr lang="el-GR"/>
                  </a:p>
                </p:txBody>
              </p:sp>
            </p:grpSp>
          </p:grpSp>
          <p:grpSp>
            <p:nvGrpSpPr>
              <p:cNvPr id="105544" name="Group 192"/>
              <p:cNvGrpSpPr>
                <a:grpSpLocks/>
              </p:cNvGrpSpPr>
              <p:nvPr/>
            </p:nvGrpSpPr>
            <p:grpSpPr bwMode="auto">
              <a:xfrm>
                <a:off x="0" y="4980"/>
                <a:ext cx="1294" cy="427"/>
                <a:chOff x="0" y="4980"/>
                <a:chExt cx="1294" cy="427"/>
              </a:xfrm>
            </p:grpSpPr>
            <p:sp>
              <p:nvSpPr>
                <p:cNvPr id="105663" name="Rectangle 191"/>
                <p:cNvSpPr>
                  <a:spLocks noChangeArrowheads="1"/>
                </p:cNvSpPr>
                <p:nvPr/>
              </p:nvSpPr>
              <p:spPr bwMode="auto">
                <a:xfrm>
                  <a:off x="0" y="4980"/>
                  <a:ext cx="1294" cy="427"/>
                </a:xfrm>
                <a:prstGeom prst="rect">
                  <a:avLst/>
                </a:prstGeom>
                <a:noFill/>
                <a:ln w="9525">
                  <a:noFill/>
                  <a:miter lim="800000"/>
                  <a:headEnd/>
                  <a:tailEnd/>
                </a:ln>
                <a:effectLst/>
              </p:spPr>
              <p:txBody>
                <a:bodyPr wrap="none"/>
                <a:lstStyle/>
                <a:p>
                  <a:endParaRPr lang="el-GR"/>
                </a:p>
              </p:txBody>
            </p:sp>
            <p:grpSp>
              <p:nvGrpSpPr>
                <p:cNvPr id="105546" name="Group 190"/>
                <p:cNvGrpSpPr>
                  <a:grpSpLocks/>
                </p:cNvGrpSpPr>
                <p:nvPr/>
              </p:nvGrpSpPr>
              <p:grpSpPr bwMode="auto">
                <a:xfrm>
                  <a:off x="0" y="4980"/>
                  <a:ext cx="1294" cy="403"/>
                  <a:chOff x="0" y="4980"/>
                  <a:chExt cx="1294" cy="403"/>
                </a:xfrm>
              </p:grpSpPr>
              <p:sp>
                <p:nvSpPr>
                  <p:cNvPr id="105354" name="Rectangle 906"/>
                  <p:cNvSpPr>
                    <a:spLocks noChangeArrowheads="1"/>
                  </p:cNvSpPr>
                  <p:nvPr/>
                </p:nvSpPr>
                <p:spPr bwMode="auto">
                  <a:xfrm>
                    <a:off x="6" y="4986"/>
                    <a:ext cx="1282"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18. Leg length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5661" name="Rectangle 189"/>
                  <p:cNvSpPr>
                    <a:spLocks noChangeArrowheads="1"/>
                  </p:cNvSpPr>
                  <p:nvPr/>
                </p:nvSpPr>
                <p:spPr bwMode="auto">
                  <a:xfrm>
                    <a:off x="0" y="4980"/>
                    <a:ext cx="1294" cy="403"/>
                  </a:xfrm>
                  <a:prstGeom prst="rect">
                    <a:avLst/>
                  </a:prstGeom>
                  <a:noFill/>
                  <a:ln w="7">
                    <a:noFill/>
                    <a:miter lim="800000"/>
                    <a:headEnd/>
                    <a:tailEnd/>
                  </a:ln>
                  <a:effectLst/>
                </p:spPr>
                <p:txBody>
                  <a:bodyPr wrap="none"/>
                  <a:lstStyle/>
                  <a:p>
                    <a:endParaRPr lang="el-GR"/>
                  </a:p>
                </p:txBody>
              </p:sp>
            </p:grpSp>
          </p:grpSp>
          <p:grpSp>
            <p:nvGrpSpPr>
              <p:cNvPr id="105548" name="Group 196"/>
              <p:cNvGrpSpPr>
                <a:grpSpLocks/>
              </p:cNvGrpSpPr>
              <p:nvPr/>
            </p:nvGrpSpPr>
            <p:grpSpPr bwMode="auto">
              <a:xfrm>
                <a:off x="1294" y="4980"/>
                <a:ext cx="320" cy="427"/>
                <a:chOff x="1294" y="4980"/>
                <a:chExt cx="320" cy="427"/>
              </a:xfrm>
            </p:grpSpPr>
            <p:sp>
              <p:nvSpPr>
                <p:cNvPr id="105667" name="Rectangle 195"/>
                <p:cNvSpPr>
                  <a:spLocks noChangeArrowheads="1"/>
                </p:cNvSpPr>
                <p:nvPr/>
              </p:nvSpPr>
              <p:spPr bwMode="auto">
                <a:xfrm>
                  <a:off x="1294" y="4980"/>
                  <a:ext cx="320" cy="427"/>
                </a:xfrm>
                <a:prstGeom prst="rect">
                  <a:avLst/>
                </a:prstGeom>
                <a:noFill/>
                <a:ln w="9525">
                  <a:noFill/>
                  <a:miter lim="800000"/>
                  <a:headEnd/>
                  <a:tailEnd/>
                </a:ln>
                <a:effectLst/>
              </p:spPr>
              <p:txBody>
                <a:bodyPr wrap="none"/>
                <a:lstStyle/>
                <a:p>
                  <a:endParaRPr lang="el-GR"/>
                </a:p>
              </p:txBody>
            </p:sp>
            <p:grpSp>
              <p:nvGrpSpPr>
                <p:cNvPr id="105550" name="Group 194"/>
                <p:cNvGrpSpPr>
                  <a:grpSpLocks/>
                </p:cNvGrpSpPr>
                <p:nvPr/>
              </p:nvGrpSpPr>
              <p:grpSpPr bwMode="auto">
                <a:xfrm>
                  <a:off x="1294" y="4980"/>
                  <a:ext cx="320" cy="403"/>
                  <a:chOff x="1294" y="4980"/>
                  <a:chExt cx="320" cy="403"/>
                </a:xfrm>
              </p:grpSpPr>
              <p:sp>
                <p:nvSpPr>
                  <p:cNvPr id="105355" name="Rectangle 907"/>
                  <p:cNvSpPr>
                    <a:spLocks noChangeArrowheads="1"/>
                  </p:cNvSpPr>
                  <p:nvPr/>
                </p:nvSpPr>
                <p:spPr bwMode="auto">
                  <a:xfrm>
                    <a:off x="1300" y="498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38.3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65" name="Rectangle 193"/>
                  <p:cNvSpPr>
                    <a:spLocks noChangeArrowheads="1"/>
                  </p:cNvSpPr>
                  <p:nvPr/>
                </p:nvSpPr>
                <p:spPr bwMode="auto">
                  <a:xfrm>
                    <a:off x="1294" y="4980"/>
                    <a:ext cx="320" cy="403"/>
                  </a:xfrm>
                  <a:prstGeom prst="rect">
                    <a:avLst/>
                  </a:prstGeom>
                  <a:noFill/>
                  <a:ln w="7">
                    <a:noFill/>
                    <a:miter lim="800000"/>
                    <a:headEnd/>
                    <a:tailEnd/>
                  </a:ln>
                  <a:effectLst/>
                </p:spPr>
                <p:txBody>
                  <a:bodyPr wrap="none"/>
                  <a:lstStyle/>
                  <a:p>
                    <a:endParaRPr lang="el-GR"/>
                  </a:p>
                </p:txBody>
              </p:sp>
            </p:grpSp>
          </p:grpSp>
          <p:grpSp>
            <p:nvGrpSpPr>
              <p:cNvPr id="105552" name="Group 200"/>
              <p:cNvGrpSpPr>
                <a:grpSpLocks/>
              </p:cNvGrpSpPr>
              <p:nvPr/>
            </p:nvGrpSpPr>
            <p:grpSpPr bwMode="auto">
              <a:xfrm>
                <a:off x="1614" y="4980"/>
                <a:ext cx="333" cy="427"/>
                <a:chOff x="1614" y="4980"/>
                <a:chExt cx="333" cy="427"/>
              </a:xfrm>
            </p:grpSpPr>
            <p:sp>
              <p:nvSpPr>
                <p:cNvPr id="105671" name="Rectangle 199"/>
                <p:cNvSpPr>
                  <a:spLocks noChangeArrowheads="1"/>
                </p:cNvSpPr>
                <p:nvPr/>
              </p:nvSpPr>
              <p:spPr bwMode="auto">
                <a:xfrm>
                  <a:off x="1614" y="4980"/>
                  <a:ext cx="333" cy="427"/>
                </a:xfrm>
                <a:prstGeom prst="rect">
                  <a:avLst/>
                </a:prstGeom>
                <a:noFill/>
                <a:ln w="9525">
                  <a:noFill/>
                  <a:miter lim="800000"/>
                  <a:headEnd/>
                  <a:tailEnd/>
                </a:ln>
                <a:effectLst/>
              </p:spPr>
              <p:txBody>
                <a:bodyPr wrap="none"/>
                <a:lstStyle/>
                <a:p>
                  <a:endParaRPr lang="el-GR"/>
                </a:p>
              </p:txBody>
            </p:sp>
            <p:grpSp>
              <p:nvGrpSpPr>
                <p:cNvPr id="105554" name="Group 198"/>
                <p:cNvGrpSpPr>
                  <a:grpSpLocks/>
                </p:cNvGrpSpPr>
                <p:nvPr/>
              </p:nvGrpSpPr>
              <p:grpSpPr bwMode="auto">
                <a:xfrm>
                  <a:off x="1614" y="4980"/>
                  <a:ext cx="333" cy="403"/>
                  <a:chOff x="1614" y="4980"/>
                  <a:chExt cx="333" cy="403"/>
                </a:xfrm>
              </p:grpSpPr>
              <p:sp>
                <p:nvSpPr>
                  <p:cNvPr id="105356" name="Rectangle 908"/>
                  <p:cNvSpPr>
                    <a:spLocks noChangeArrowheads="1"/>
                  </p:cNvSpPr>
                  <p:nvPr/>
                </p:nvSpPr>
                <p:spPr bwMode="auto">
                  <a:xfrm>
                    <a:off x="1620" y="498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41.4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69" name="Rectangle 197"/>
                  <p:cNvSpPr>
                    <a:spLocks noChangeArrowheads="1"/>
                  </p:cNvSpPr>
                  <p:nvPr/>
                </p:nvSpPr>
                <p:spPr bwMode="auto">
                  <a:xfrm>
                    <a:off x="1614" y="4980"/>
                    <a:ext cx="333" cy="403"/>
                  </a:xfrm>
                  <a:prstGeom prst="rect">
                    <a:avLst/>
                  </a:prstGeom>
                  <a:noFill/>
                  <a:ln w="7">
                    <a:noFill/>
                    <a:miter lim="800000"/>
                    <a:headEnd/>
                    <a:tailEnd/>
                  </a:ln>
                  <a:effectLst/>
                </p:spPr>
                <p:txBody>
                  <a:bodyPr wrap="none"/>
                  <a:lstStyle/>
                  <a:p>
                    <a:endParaRPr lang="el-GR"/>
                  </a:p>
                </p:txBody>
              </p:sp>
            </p:grpSp>
          </p:grpSp>
          <p:grpSp>
            <p:nvGrpSpPr>
              <p:cNvPr id="105556" name="Group 204"/>
              <p:cNvGrpSpPr>
                <a:grpSpLocks/>
              </p:cNvGrpSpPr>
              <p:nvPr/>
            </p:nvGrpSpPr>
            <p:grpSpPr bwMode="auto">
              <a:xfrm>
                <a:off x="1947" y="4980"/>
                <a:ext cx="333" cy="427"/>
                <a:chOff x="1947" y="4980"/>
                <a:chExt cx="333" cy="427"/>
              </a:xfrm>
            </p:grpSpPr>
            <p:sp>
              <p:nvSpPr>
                <p:cNvPr id="105675" name="Rectangle 203"/>
                <p:cNvSpPr>
                  <a:spLocks noChangeArrowheads="1"/>
                </p:cNvSpPr>
                <p:nvPr/>
              </p:nvSpPr>
              <p:spPr bwMode="auto">
                <a:xfrm>
                  <a:off x="1947" y="4980"/>
                  <a:ext cx="333" cy="427"/>
                </a:xfrm>
                <a:prstGeom prst="rect">
                  <a:avLst/>
                </a:prstGeom>
                <a:noFill/>
                <a:ln w="9525">
                  <a:noFill/>
                  <a:miter lim="800000"/>
                  <a:headEnd/>
                  <a:tailEnd/>
                </a:ln>
                <a:effectLst/>
              </p:spPr>
              <p:txBody>
                <a:bodyPr wrap="none"/>
                <a:lstStyle/>
                <a:p>
                  <a:endParaRPr lang="el-GR"/>
                </a:p>
              </p:txBody>
            </p:sp>
            <p:grpSp>
              <p:nvGrpSpPr>
                <p:cNvPr id="105558" name="Group 202"/>
                <p:cNvGrpSpPr>
                  <a:grpSpLocks/>
                </p:cNvGrpSpPr>
                <p:nvPr/>
              </p:nvGrpSpPr>
              <p:grpSpPr bwMode="auto">
                <a:xfrm>
                  <a:off x="1947" y="4980"/>
                  <a:ext cx="333" cy="403"/>
                  <a:chOff x="1947" y="4980"/>
                  <a:chExt cx="333" cy="403"/>
                </a:xfrm>
              </p:grpSpPr>
              <p:sp>
                <p:nvSpPr>
                  <p:cNvPr id="105357" name="Rectangle 909"/>
                  <p:cNvSpPr>
                    <a:spLocks noChangeArrowheads="1"/>
                  </p:cNvSpPr>
                  <p:nvPr/>
                </p:nvSpPr>
                <p:spPr bwMode="auto">
                  <a:xfrm>
                    <a:off x="1953" y="498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44.5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73" name="Rectangle 201"/>
                  <p:cNvSpPr>
                    <a:spLocks noChangeArrowheads="1"/>
                  </p:cNvSpPr>
                  <p:nvPr/>
                </p:nvSpPr>
                <p:spPr bwMode="auto">
                  <a:xfrm>
                    <a:off x="1947" y="4980"/>
                    <a:ext cx="333" cy="403"/>
                  </a:xfrm>
                  <a:prstGeom prst="rect">
                    <a:avLst/>
                  </a:prstGeom>
                  <a:noFill/>
                  <a:ln w="7">
                    <a:noFill/>
                    <a:miter lim="800000"/>
                    <a:headEnd/>
                    <a:tailEnd/>
                  </a:ln>
                  <a:effectLst/>
                </p:spPr>
                <p:txBody>
                  <a:bodyPr wrap="none"/>
                  <a:lstStyle/>
                  <a:p>
                    <a:endParaRPr lang="el-GR"/>
                  </a:p>
                </p:txBody>
              </p:sp>
            </p:grpSp>
          </p:grpSp>
          <p:grpSp>
            <p:nvGrpSpPr>
              <p:cNvPr id="105560" name="Group 208"/>
              <p:cNvGrpSpPr>
                <a:grpSpLocks/>
              </p:cNvGrpSpPr>
              <p:nvPr/>
            </p:nvGrpSpPr>
            <p:grpSpPr bwMode="auto">
              <a:xfrm>
                <a:off x="2280" y="4980"/>
                <a:ext cx="320" cy="427"/>
                <a:chOff x="2280" y="4980"/>
                <a:chExt cx="320" cy="427"/>
              </a:xfrm>
            </p:grpSpPr>
            <p:sp>
              <p:nvSpPr>
                <p:cNvPr id="105679" name="Rectangle 207"/>
                <p:cNvSpPr>
                  <a:spLocks noChangeArrowheads="1"/>
                </p:cNvSpPr>
                <p:nvPr/>
              </p:nvSpPr>
              <p:spPr bwMode="auto">
                <a:xfrm>
                  <a:off x="2280" y="4980"/>
                  <a:ext cx="320" cy="427"/>
                </a:xfrm>
                <a:prstGeom prst="rect">
                  <a:avLst/>
                </a:prstGeom>
                <a:noFill/>
                <a:ln w="9525">
                  <a:noFill/>
                  <a:miter lim="800000"/>
                  <a:headEnd/>
                  <a:tailEnd/>
                </a:ln>
                <a:effectLst/>
              </p:spPr>
              <p:txBody>
                <a:bodyPr wrap="none"/>
                <a:lstStyle/>
                <a:p>
                  <a:endParaRPr lang="el-GR"/>
                </a:p>
              </p:txBody>
            </p:sp>
            <p:grpSp>
              <p:nvGrpSpPr>
                <p:cNvPr id="105562" name="Group 206"/>
                <p:cNvGrpSpPr>
                  <a:grpSpLocks/>
                </p:cNvGrpSpPr>
                <p:nvPr/>
              </p:nvGrpSpPr>
              <p:grpSpPr bwMode="auto">
                <a:xfrm>
                  <a:off x="2280" y="4980"/>
                  <a:ext cx="320" cy="403"/>
                  <a:chOff x="2280" y="4980"/>
                  <a:chExt cx="320" cy="403"/>
                </a:xfrm>
              </p:grpSpPr>
              <p:sp>
                <p:nvSpPr>
                  <p:cNvPr id="105358" name="Rectangle 910"/>
                  <p:cNvSpPr>
                    <a:spLocks noChangeArrowheads="1"/>
                  </p:cNvSpPr>
                  <p:nvPr/>
                </p:nvSpPr>
                <p:spPr bwMode="auto">
                  <a:xfrm>
                    <a:off x="2286" y="498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36.2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77" name="Rectangle 205"/>
                  <p:cNvSpPr>
                    <a:spLocks noChangeArrowheads="1"/>
                  </p:cNvSpPr>
                  <p:nvPr/>
                </p:nvSpPr>
                <p:spPr bwMode="auto">
                  <a:xfrm>
                    <a:off x="2280" y="4980"/>
                    <a:ext cx="320" cy="403"/>
                  </a:xfrm>
                  <a:prstGeom prst="rect">
                    <a:avLst/>
                  </a:prstGeom>
                  <a:noFill/>
                  <a:ln w="7">
                    <a:noFill/>
                    <a:miter lim="800000"/>
                    <a:headEnd/>
                    <a:tailEnd/>
                  </a:ln>
                  <a:effectLst/>
                </p:spPr>
                <p:txBody>
                  <a:bodyPr wrap="none"/>
                  <a:lstStyle/>
                  <a:p>
                    <a:endParaRPr lang="el-GR"/>
                  </a:p>
                </p:txBody>
              </p:sp>
            </p:grpSp>
          </p:grpSp>
          <p:grpSp>
            <p:nvGrpSpPr>
              <p:cNvPr id="105564" name="Group 212"/>
              <p:cNvGrpSpPr>
                <a:grpSpLocks/>
              </p:cNvGrpSpPr>
              <p:nvPr/>
            </p:nvGrpSpPr>
            <p:grpSpPr bwMode="auto">
              <a:xfrm>
                <a:off x="2600" y="4980"/>
                <a:ext cx="333" cy="427"/>
                <a:chOff x="2600" y="4980"/>
                <a:chExt cx="333" cy="427"/>
              </a:xfrm>
            </p:grpSpPr>
            <p:sp>
              <p:nvSpPr>
                <p:cNvPr id="105683" name="Rectangle 211"/>
                <p:cNvSpPr>
                  <a:spLocks noChangeArrowheads="1"/>
                </p:cNvSpPr>
                <p:nvPr/>
              </p:nvSpPr>
              <p:spPr bwMode="auto">
                <a:xfrm>
                  <a:off x="2600" y="4980"/>
                  <a:ext cx="333" cy="427"/>
                </a:xfrm>
                <a:prstGeom prst="rect">
                  <a:avLst/>
                </a:prstGeom>
                <a:noFill/>
                <a:ln w="9525">
                  <a:noFill/>
                  <a:miter lim="800000"/>
                  <a:headEnd/>
                  <a:tailEnd/>
                </a:ln>
                <a:effectLst/>
              </p:spPr>
              <p:txBody>
                <a:bodyPr wrap="none"/>
                <a:lstStyle/>
                <a:p>
                  <a:endParaRPr lang="el-GR"/>
                </a:p>
              </p:txBody>
            </p:sp>
            <p:grpSp>
              <p:nvGrpSpPr>
                <p:cNvPr id="105566" name="Group 210"/>
                <p:cNvGrpSpPr>
                  <a:grpSpLocks/>
                </p:cNvGrpSpPr>
                <p:nvPr/>
              </p:nvGrpSpPr>
              <p:grpSpPr bwMode="auto">
                <a:xfrm>
                  <a:off x="2600" y="4980"/>
                  <a:ext cx="333" cy="403"/>
                  <a:chOff x="2600" y="4980"/>
                  <a:chExt cx="333" cy="403"/>
                </a:xfrm>
              </p:grpSpPr>
              <p:sp>
                <p:nvSpPr>
                  <p:cNvPr id="105359" name="Rectangle 911"/>
                  <p:cNvSpPr>
                    <a:spLocks noChangeArrowheads="1"/>
                  </p:cNvSpPr>
                  <p:nvPr/>
                </p:nvSpPr>
                <p:spPr bwMode="auto">
                  <a:xfrm>
                    <a:off x="2606" y="498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39.6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81" name="Rectangle 209"/>
                  <p:cNvSpPr>
                    <a:spLocks noChangeArrowheads="1"/>
                  </p:cNvSpPr>
                  <p:nvPr/>
                </p:nvSpPr>
                <p:spPr bwMode="auto">
                  <a:xfrm>
                    <a:off x="2600" y="4980"/>
                    <a:ext cx="333" cy="403"/>
                  </a:xfrm>
                  <a:prstGeom prst="rect">
                    <a:avLst/>
                  </a:prstGeom>
                  <a:noFill/>
                  <a:ln w="7">
                    <a:noFill/>
                    <a:miter lim="800000"/>
                    <a:headEnd/>
                    <a:tailEnd/>
                  </a:ln>
                  <a:effectLst/>
                </p:spPr>
                <p:txBody>
                  <a:bodyPr wrap="none"/>
                  <a:lstStyle/>
                  <a:p>
                    <a:endParaRPr lang="el-GR"/>
                  </a:p>
                </p:txBody>
              </p:sp>
            </p:grpSp>
          </p:grpSp>
          <p:grpSp>
            <p:nvGrpSpPr>
              <p:cNvPr id="105568" name="Group 216"/>
              <p:cNvGrpSpPr>
                <a:grpSpLocks/>
              </p:cNvGrpSpPr>
              <p:nvPr/>
            </p:nvGrpSpPr>
            <p:grpSpPr bwMode="auto">
              <a:xfrm>
                <a:off x="2933" y="4980"/>
                <a:ext cx="333" cy="427"/>
                <a:chOff x="2933" y="4980"/>
                <a:chExt cx="333" cy="427"/>
              </a:xfrm>
            </p:grpSpPr>
            <p:sp>
              <p:nvSpPr>
                <p:cNvPr id="105687" name="Rectangle 215"/>
                <p:cNvSpPr>
                  <a:spLocks noChangeArrowheads="1"/>
                </p:cNvSpPr>
                <p:nvPr/>
              </p:nvSpPr>
              <p:spPr bwMode="auto">
                <a:xfrm>
                  <a:off x="2933" y="4980"/>
                  <a:ext cx="333" cy="427"/>
                </a:xfrm>
                <a:prstGeom prst="rect">
                  <a:avLst/>
                </a:prstGeom>
                <a:noFill/>
                <a:ln w="9525">
                  <a:noFill/>
                  <a:miter lim="800000"/>
                  <a:headEnd/>
                  <a:tailEnd/>
                </a:ln>
                <a:effectLst/>
              </p:spPr>
              <p:txBody>
                <a:bodyPr wrap="none"/>
                <a:lstStyle/>
                <a:p>
                  <a:endParaRPr lang="el-GR"/>
                </a:p>
              </p:txBody>
            </p:sp>
            <p:grpSp>
              <p:nvGrpSpPr>
                <p:cNvPr id="105570" name="Group 214"/>
                <p:cNvGrpSpPr>
                  <a:grpSpLocks/>
                </p:cNvGrpSpPr>
                <p:nvPr/>
              </p:nvGrpSpPr>
              <p:grpSpPr bwMode="auto">
                <a:xfrm>
                  <a:off x="2933" y="4980"/>
                  <a:ext cx="333" cy="403"/>
                  <a:chOff x="2933" y="4980"/>
                  <a:chExt cx="333" cy="403"/>
                </a:xfrm>
              </p:grpSpPr>
              <p:sp>
                <p:nvSpPr>
                  <p:cNvPr id="105360" name="Rectangle 912"/>
                  <p:cNvSpPr>
                    <a:spLocks noChangeArrowheads="1"/>
                  </p:cNvSpPr>
                  <p:nvPr/>
                </p:nvSpPr>
                <p:spPr bwMode="auto">
                  <a:xfrm>
                    <a:off x="2939" y="4986"/>
                    <a:ext cx="321"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42.4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5685" name="Rectangle 213"/>
                  <p:cNvSpPr>
                    <a:spLocks noChangeArrowheads="1"/>
                  </p:cNvSpPr>
                  <p:nvPr/>
                </p:nvSpPr>
                <p:spPr bwMode="auto">
                  <a:xfrm>
                    <a:off x="2933" y="4980"/>
                    <a:ext cx="333" cy="403"/>
                  </a:xfrm>
                  <a:prstGeom prst="rect">
                    <a:avLst/>
                  </a:prstGeom>
                  <a:noFill/>
                  <a:ln w="7">
                    <a:noFill/>
                    <a:miter lim="800000"/>
                    <a:headEnd/>
                    <a:tailEnd/>
                  </a:ln>
                  <a:effectLst/>
                </p:spPr>
                <p:txBody>
                  <a:bodyPr wrap="none"/>
                  <a:lstStyle/>
                  <a:p>
                    <a:endParaRPr lang="el-GR"/>
                  </a:p>
                </p:txBody>
              </p:sp>
            </p:grpSp>
          </p:grpSp>
        </p:grpSp>
        <p:sp>
          <p:nvSpPr>
            <p:cNvPr id="105690" name="Rectangle 218"/>
            <p:cNvSpPr>
              <a:spLocks noChangeArrowheads="1"/>
            </p:cNvSpPr>
            <p:nvPr/>
          </p:nvSpPr>
          <p:spPr bwMode="auto">
            <a:xfrm>
              <a:off x="-3" y="-3"/>
              <a:ext cx="3272" cy="5413"/>
            </a:xfrm>
            <a:prstGeom prst="rect">
              <a:avLst/>
            </a:prstGeom>
            <a:noFill/>
            <a:ln w="11112">
              <a:noFill/>
              <a:miter lim="800000"/>
              <a:headEnd/>
              <a:tailEnd/>
            </a:ln>
            <a:effectLst/>
          </p:spPr>
          <p:txBody>
            <a:bodyPr wrap="none"/>
            <a:lstStyle/>
            <a:p>
              <a:endParaRPr lang="el-GR"/>
            </a:p>
          </p:txBody>
        </p:sp>
      </p:grpSp>
      <p:pic>
        <p:nvPicPr>
          <p:cNvPr id="105692" name="Picture 220" descr="C:\Documents and Settings\@\My Documents\My Pictures\ΕΙΚΟΝΕΣ_2004\ΕΡΓΟΝΟΜΙΑ\anatomy\anthropometrics\1_4008.jpg"/>
          <p:cNvPicPr>
            <a:picLocks noChangeAspect="1" noChangeArrowheads="1"/>
          </p:cNvPicPr>
          <p:nvPr/>
        </p:nvPicPr>
        <p:blipFill>
          <a:blip r:embed="rId2" cstate="print"/>
          <a:srcRect/>
          <a:stretch>
            <a:fillRect/>
          </a:stretch>
        </p:blipFill>
        <p:spPr bwMode="auto">
          <a:xfrm>
            <a:off x="5694363" y="0"/>
            <a:ext cx="3449637" cy="3803650"/>
          </a:xfrm>
          <a:prstGeom prst="rect">
            <a:avLst/>
          </a:prstGeom>
          <a:noFill/>
          <a:effectLst>
            <a:outerShdw dist="107763" dir="18900000" algn="ctr" rotWithShape="0">
              <a:srgbClr val="808080"/>
            </a:outerShdw>
          </a:effectLst>
        </p:spPr>
      </p:pic>
    </p:spTree>
    <p:extLst>
      <p:ext uri="{BB962C8B-B14F-4D97-AF65-F5344CB8AC3E}">
        <p14:creationId xmlns:p14="http://schemas.microsoft.com/office/powerpoint/2010/main" val="2342668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952500"/>
            <a:ext cx="7772400" cy="457200"/>
          </a:xfrm>
        </p:spPr>
        <p:txBody>
          <a:bodyPr/>
          <a:lstStyle/>
          <a:p>
            <a:r>
              <a:rPr lang="el-GR" sz="2400" b="1">
                <a:effectLst>
                  <a:outerShdw blurRad="38100" dist="38100" dir="2700000" algn="tl">
                    <a:srgbClr val="000000"/>
                  </a:outerShdw>
                </a:effectLst>
                <a:latin typeface="Arial" charset="0"/>
              </a:rPr>
              <a:t>ΑΝΘΡΩΠΟΜΕΤΡΙΚΟΙ ΠΙΝΑΚΕΣ</a:t>
            </a:r>
          </a:p>
        </p:txBody>
      </p:sp>
      <p:sp>
        <p:nvSpPr>
          <p:cNvPr id="106500" name="Rectangle 4"/>
          <p:cNvSpPr>
            <a:spLocks noChangeArrowheads="1"/>
          </p:cNvSpPr>
          <p:nvPr/>
        </p:nvSpPr>
        <p:spPr bwMode="auto">
          <a:xfrm>
            <a:off x="3629025" y="1704975"/>
            <a:ext cx="9144000" cy="0"/>
          </a:xfrm>
          <a:prstGeom prst="rect">
            <a:avLst/>
          </a:prstGeom>
          <a:noFill/>
          <a:ln w="9525">
            <a:noFill/>
            <a:miter lim="800000"/>
            <a:headEnd/>
            <a:tailEnd/>
          </a:ln>
          <a:effectLst/>
        </p:spPr>
        <p:txBody>
          <a:bodyPr>
            <a:spAutoFit/>
          </a:bodyPr>
          <a:lstStyle/>
          <a:p>
            <a:endParaRPr lang="el-GR"/>
          </a:p>
        </p:txBody>
      </p:sp>
      <p:grpSp>
        <p:nvGrpSpPr>
          <p:cNvPr id="2" name="Group 277"/>
          <p:cNvGrpSpPr>
            <a:grpSpLocks/>
          </p:cNvGrpSpPr>
          <p:nvPr/>
        </p:nvGrpSpPr>
        <p:grpSpPr bwMode="auto">
          <a:xfrm>
            <a:off x="762000" y="1524000"/>
            <a:ext cx="4972050" cy="5037138"/>
            <a:chOff x="-3" y="-3"/>
            <a:chExt cx="3132" cy="3753"/>
          </a:xfrm>
        </p:grpSpPr>
        <p:grpSp>
          <p:nvGrpSpPr>
            <p:cNvPr id="3" name="Group 275"/>
            <p:cNvGrpSpPr>
              <a:grpSpLocks/>
            </p:cNvGrpSpPr>
            <p:nvPr/>
          </p:nvGrpSpPr>
          <p:grpSpPr bwMode="auto">
            <a:xfrm>
              <a:off x="0" y="0"/>
              <a:ext cx="3126" cy="3747"/>
              <a:chOff x="0" y="0"/>
              <a:chExt cx="3126" cy="3747"/>
            </a:xfrm>
          </p:grpSpPr>
          <p:grpSp>
            <p:nvGrpSpPr>
              <p:cNvPr id="4" name="Group 62"/>
              <p:cNvGrpSpPr>
                <a:grpSpLocks/>
              </p:cNvGrpSpPr>
              <p:nvPr/>
            </p:nvGrpSpPr>
            <p:grpSpPr bwMode="auto">
              <a:xfrm>
                <a:off x="0" y="0"/>
                <a:ext cx="966" cy="427"/>
                <a:chOff x="0" y="0"/>
                <a:chExt cx="966" cy="427"/>
              </a:xfrm>
            </p:grpSpPr>
            <p:sp>
              <p:nvSpPr>
                <p:cNvPr id="106557" name="Rectangle 61"/>
                <p:cNvSpPr>
                  <a:spLocks noChangeArrowheads="1"/>
                </p:cNvSpPr>
                <p:nvPr/>
              </p:nvSpPr>
              <p:spPr bwMode="auto">
                <a:xfrm>
                  <a:off x="0" y="0"/>
                  <a:ext cx="966" cy="427"/>
                </a:xfrm>
                <a:prstGeom prst="rect">
                  <a:avLst/>
                </a:prstGeom>
                <a:noFill/>
                <a:ln w="9525">
                  <a:noFill/>
                  <a:miter lim="800000"/>
                  <a:headEnd/>
                  <a:tailEnd/>
                </a:ln>
                <a:effectLst/>
              </p:spPr>
              <p:txBody>
                <a:bodyPr wrap="none"/>
                <a:lstStyle/>
                <a:p>
                  <a:endParaRPr lang="el-GR"/>
                </a:p>
              </p:txBody>
            </p:sp>
            <p:grpSp>
              <p:nvGrpSpPr>
                <p:cNvPr id="5" name="Group 60"/>
                <p:cNvGrpSpPr>
                  <a:grpSpLocks/>
                </p:cNvGrpSpPr>
                <p:nvPr/>
              </p:nvGrpSpPr>
              <p:grpSpPr bwMode="auto">
                <a:xfrm>
                  <a:off x="0" y="0"/>
                  <a:ext cx="966" cy="403"/>
                  <a:chOff x="0" y="0"/>
                  <a:chExt cx="966" cy="403"/>
                </a:xfrm>
              </p:grpSpPr>
              <p:sp>
                <p:nvSpPr>
                  <p:cNvPr id="106501" name="Rectangle 5"/>
                  <p:cNvSpPr>
                    <a:spLocks noChangeArrowheads="1"/>
                  </p:cNvSpPr>
                  <p:nvPr/>
                </p:nvSpPr>
                <p:spPr bwMode="auto">
                  <a:xfrm>
                    <a:off x="6" y="6"/>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555" name="Rectangle 59"/>
                  <p:cNvSpPr>
                    <a:spLocks noChangeArrowheads="1"/>
                  </p:cNvSpPr>
                  <p:nvPr/>
                </p:nvSpPr>
                <p:spPr bwMode="auto">
                  <a:xfrm>
                    <a:off x="0" y="0"/>
                    <a:ext cx="966" cy="403"/>
                  </a:xfrm>
                  <a:prstGeom prst="rect">
                    <a:avLst/>
                  </a:prstGeom>
                  <a:noFill/>
                  <a:ln w="7">
                    <a:noFill/>
                    <a:miter lim="800000"/>
                    <a:headEnd/>
                    <a:tailEnd/>
                  </a:ln>
                  <a:effectLst/>
                </p:spPr>
                <p:txBody>
                  <a:bodyPr wrap="none"/>
                  <a:lstStyle/>
                  <a:p>
                    <a:endParaRPr lang="el-GR"/>
                  </a:p>
                </p:txBody>
              </p:sp>
            </p:grpSp>
          </p:grpSp>
          <p:grpSp>
            <p:nvGrpSpPr>
              <p:cNvPr id="6" name="Group 66"/>
              <p:cNvGrpSpPr>
                <a:grpSpLocks/>
              </p:cNvGrpSpPr>
              <p:nvPr/>
            </p:nvGrpSpPr>
            <p:grpSpPr bwMode="auto">
              <a:xfrm>
                <a:off x="966" y="0"/>
                <a:ext cx="1104" cy="427"/>
                <a:chOff x="966" y="0"/>
                <a:chExt cx="1104" cy="427"/>
              </a:xfrm>
            </p:grpSpPr>
            <p:sp>
              <p:nvSpPr>
                <p:cNvPr id="106561" name="Rectangle 65"/>
                <p:cNvSpPr>
                  <a:spLocks noChangeArrowheads="1"/>
                </p:cNvSpPr>
                <p:nvPr/>
              </p:nvSpPr>
              <p:spPr bwMode="auto">
                <a:xfrm>
                  <a:off x="966" y="0"/>
                  <a:ext cx="1104" cy="427"/>
                </a:xfrm>
                <a:prstGeom prst="rect">
                  <a:avLst/>
                </a:prstGeom>
                <a:noFill/>
                <a:ln w="9525">
                  <a:noFill/>
                  <a:miter lim="800000"/>
                  <a:headEnd/>
                  <a:tailEnd/>
                </a:ln>
                <a:effectLst/>
              </p:spPr>
              <p:txBody>
                <a:bodyPr wrap="none"/>
                <a:lstStyle/>
                <a:p>
                  <a:endParaRPr lang="el-GR"/>
                </a:p>
              </p:txBody>
            </p:sp>
            <p:grpSp>
              <p:nvGrpSpPr>
                <p:cNvPr id="7" name="Group 64"/>
                <p:cNvGrpSpPr>
                  <a:grpSpLocks/>
                </p:cNvGrpSpPr>
                <p:nvPr/>
              </p:nvGrpSpPr>
              <p:grpSpPr bwMode="auto">
                <a:xfrm>
                  <a:off x="966" y="0"/>
                  <a:ext cx="1104" cy="403"/>
                  <a:chOff x="966" y="0"/>
                  <a:chExt cx="1104" cy="403"/>
                </a:xfrm>
              </p:grpSpPr>
              <p:sp>
                <p:nvSpPr>
                  <p:cNvPr id="106502" name="Rectangle 6"/>
                  <p:cNvSpPr>
                    <a:spLocks noChangeArrowheads="1"/>
                  </p:cNvSpPr>
                  <p:nvPr/>
                </p:nvSpPr>
                <p:spPr bwMode="auto">
                  <a:xfrm>
                    <a:off x="972" y="6"/>
                    <a:ext cx="1092"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59" name="Rectangle 63"/>
                  <p:cNvSpPr>
                    <a:spLocks noChangeArrowheads="1"/>
                  </p:cNvSpPr>
                  <p:nvPr/>
                </p:nvSpPr>
                <p:spPr bwMode="auto">
                  <a:xfrm>
                    <a:off x="966" y="0"/>
                    <a:ext cx="1104" cy="403"/>
                  </a:xfrm>
                  <a:prstGeom prst="rect">
                    <a:avLst/>
                  </a:prstGeom>
                  <a:noFill/>
                  <a:ln w="7">
                    <a:noFill/>
                    <a:miter lim="800000"/>
                    <a:headEnd/>
                    <a:tailEnd/>
                  </a:ln>
                  <a:effectLst/>
                </p:spPr>
                <p:txBody>
                  <a:bodyPr wrap="none"/>
                  <a:lstStyle/>
                  <a:p>
                    <a:endParaRPr lang="el-GR"/>
                  </a:p>
                </p:txBody>
              </p:sp>
            </p:grpSp>
          </p:grpSp>
          <p:grpSp>
            <p:nvGrpSpPr>
              <p:cNvPr id="8" name="Group 70"/>
              <p:cNvGrpSpPr>
                <a:grpSpLocks/>
              </p:cNvGrpSpPr>
              <p:nvPr/>
            </p:nvGrpSpPr>
            <p:grpSpPr bwMode="auto">
              <a:xfrm>
                <a:off x="2070" y="0"/>
                <a:ext cx="1056" cy="427"/>
                <a:chOff x="2070" y="0"/>
                <a:chExt cx="1056" cy="427"/>
              </a:xfrm>
            </p:grpSpPr>
            <p:sp>
              <p:nvSpPr>
                <p:cNvPr id="106565" name="Rectangle 69"/>
                <p:cNvSpPr>
                  <a:spLocks noChangeArrowheads="1"/>
                </p:cNvSpPr>
                <p:nvPr/>
              </p:nvSpPr>
              <p:spPr bwMode="auto">
                <a:xfrm>
                  <a:off x="2070" y="0"/>
                  <a:ext cx="1056" cy="427"/>
                </a:xfrm>
                <a:prstGeom prst="rect">
                  <a:avLst/>
                </a:prstGeom>
                <a:noFill/>
                <a:ln w="9525">
                  <a:noFill/>
                  <a:miter lim="800000"/>
                  <a:headEnd/>
                  <a:tailEnd/>
                </a:ln>
                <a:effectLst/>
              </p:spPr>
              <p:txBody>
                <a:bodyPr wrap="none"/>
                <a:lstStyle/>
                <a:p>
                  <a:endParaRPr lang="el-GR"/>
                </a:p>
              </p:txBody>
            </p:sp>
            <p:grpSp>
              <p:nvGrpSpPr>
                <p:cNvPr id="9" name="Group 68"/>
                <p:cNvGrpSpPr>
                  <a:grpSpLocks/>
                </p:cNvGrpSpPr>
                <p:nvPr/>
              </p:nvGrpSpPr>
              <p:grpSpPr bwMode="auto">
                <a:xfrm>
                  <a:off x="2070" y="0"/>
                  <a:ext cx="1056" cy="403"/>
                  <a:chOff x="2070" y="0"/>
                  <a:chExt cx="1056" cy="403"/>
                </a:xfrm>
              </p:grpSpPr>
              <p:sp>
                <p:nvSpPr>
                  <p:cNvPr id="106503" name="Rectangle 7"/>
                  <p:cNvSpPr>
                    <a:spLocks noChangeArrowheads="1"/>
                  </p:cNvSpPr>
                  <p:nvPr/>
                </p:nvSpPr>
                <p:spPr bwMode="auto">
                  <a:xfrm>
                    <a:off x="2076" y="6"/>
                    <a:ext cx="1044"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Females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63" name="Rectangle 67"/>
                  <p:cNvSpPr>
                    <a:spLocks noChangeArrowheads="1"/>
                  </p:cNvSpPr>
                  <p:nvPr/>
                </p:nvSpPr>
                <p:spPr bwMode="auto">
                  <a:xfrm>
                    <a:off x="2070" y="0"/>
                    <a:ext cx="1056" cy="403"/>
                  </a:xfrm>
                  <a:prstGeom prst="rect">
                    <a:avLst/>
                  </a:prstGeom>
                  <a:noFill/>
                  <a:ln w="7">
                    <a:noFill/>
                    <a:miter lim="800000"/>
                    <a:headEnd/>
                    <a:tailEnd/>
                  </a:ln>
                  <a:effectLst/>
                </p:spPr>
                <p:txBody>
                  <a:bodyPr wrap="none"/>
                  <a:lstStyle/>
                  <a:p>
                    <a:endParaRPr lang="el-GR"/>
                  </a:p>
                </p:txBody>
              </p:sp>
            </p:grpSp>
          </p:grpSp>
          <p:grpSp>
            <p:nvGrpSpPr>
              <p:cNvPr id="10" name="Group 74"/>
              <p:cNvGrpSpPr>
                <a:grpSpLocks/>
              </p:cNvGrpSpPr>
              <p:nvPr/>
            </p:nvGrpSpPr>
            <p:grpSpPr bwMode="auto">
              <a:xfrm>
                <a:off x="0" y="415"/>
                <a:ext cx="966" cy="427"/>
                <a:chOff x="0" y="415"/>
                <a:chExt cx="966" cy="427"/>
              </a:xfrm>
            </p:grpSpPr>
            <p:sp>
              <p:nvSpPr>
                <p:cNvPr id="106569" name="Rectangle 73"/>
                <p:cNvSpPr>
                  <a:spLocks noChangeArrowheads="1"/>
                </p:cNvSpPr>
                <p:nvPr/>
              </p:nvSpPr>
              <p:spPr bwMode="auto">
                <a:xfrm>
                  <a:off x="0" y="415"/>
                  <a:ext cx="966" cy="427"/>
                </a:xfrm>
                <a:prstGeom prst="rect">
                  <a:avLst/>
                </a:prstGeom>
                <a:noFill/>
                <a:ln w="9525">
                  <a:noFill/>
                  <a:miter lim="800000"/>
                  <a:headEnd/>
                  <a:tailEnd/>
                </a:ln>
                <a:effectLst/>
              </p:spPr>
              <p:txBody>
                <a:bodyPr wrap="none"/>
                <a:lstStyle/>
                <a:p>
                  <a:endParaRPr lang="el-GR"/>
                </a:p>
              </p:txBody>
            </p:sp>
            <p:grpSp>
              <p:nvGrpSpPr>
                <p:cNvPr id="11" name="Group 72"/>
                <p:cNvGrpSpPr>
                  <a:grpSpLocks/>
                </p:cNvGrpSpPr>
                <p:nvPr/>
              </p:nvGrpSpPr>
              <p:grpSpPr bwMode="auto">
                <a:xfrm>
                  <a:off x="0" y="415"/>
                  <a:ext cx="966" cy="403"/>
                  <a:chOff x="0" y="415"/>
                  <a:chExt cx="966" cy="403"/>
                </a:xfrm>
              </p:grpSpPr>
              <p:sp>
                <p:nvSpPr>
                  <p:cNvPr id="106504" name="Rectangle 8"/>
                  <p:cNvSpPr>
                    <a:spLocks noChangeArrowheads="1"/>
                  </p:cNvSpPr>
                  <p:nvPr/>
                </p:nvSpPr>
                <p:spPr bwMode="auto">
                  <a:xfrm>
                    <a:off x="6" y="421"/>
                    <a:ext cx="954"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Measurement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67" name="Rectangle 71"/>
                  <p:cNvSpPr>
                    <a:spLocks noChangeArrowheads="1"/>
                  </p:cNvSpPr>
                  <p:nvPr/>
                </p:nvSpPr>
                <p:spPr bwMode="auto">
                  <a:xfrm>
                    <a:off x="0" y="415"/>
                    <a:ext cx="966" cy="403"/>
                  </a:xfrm>
                  <a:prstGeom prst="rect">
                    <a:avLst/>
                  </a:prstGeom>
                  <a:noFill/>
                  <a:ln w="7">
                    <a:noFill/>
                    <a:miter lim="800000"/>
                    <a:headEnd/>
                    <a:tailEnd/>
                  </a:ln>
                  <a:effectLst/>
                </p:spPr>
                <p:txBody>
                  <a:bodyPr wrap="none"/>
                  <a:lstStyle/>
                  <a:p>
                    <a:endParaRPr lang="el-GR"/>
                  </a:p>
                </p:txBody>
              </p:sp>
            </p:grpSp>
          </p:grpSp>
          <p:grpSp>
            <p:nvGrpSpPr>
              <p:cNvPr id="12" name="Group 78"/>
              <p:cNvGrpSpPr>
                <a:grpSpLocks/>
              </p:cNvGrpSpPr>
              <p:nvPr/>
            </p:nvGrpSpPr>
            <p:grpSpPr bwMode="auto">
              <a:xfrm>
                <a:off x="966" y="415"/>
                <a:ext cx="368" cy="427"/>
                <a:chOff x="966" y="415"/>
                <a:chExt cx="368" cy="427"/>
              </a:xfrm>
            </p:grpSpPr>
            <p:sp>
              <p:nvSpPr>
                <p:cNvPr id="106573" name="Rectangle 77"/>
                <p:cNvSpPr>
                  <a:spLocks noChangeArrowheads="1"/>
                </p:cNvSpPr>
                <p:nvPr/>
              </p:nvSpPr>
              <p:spPr bwMode="auto">
                <a:xfrm>
                  <a:off x="966" y="415"/>
                  <a:ext cx="368" cy="427"/>
                </a:xfrm>
                <a:prstGeom prst="rect">
                  <a:avLst/>
                </a:prstGeom>
                <a:noFill/>
                <a:ln w="9525">
                  <a:noFill/>
                  <a:miter lim="800000"/>
                  <a:headEnd/>
                  <a:tailEnd/>
                </a:ln>
                <a:effectLst/>
              </p:spPr>
              <p:txBody>
                <a:bodyPr wrap="none"/>
                <a:lstStyle/>
                <a:p>
                  <a:endParaRPr lang="el-GR"/>
                </a:p>
              </p:txBody>
            </p:sp>
            <p:grpSp>
              <p:nvGrpSpPr>
                <p:cNvPr id="13" name="Group 76"/>
                <p:cNvGrpSpPr>
                  <a:grpSpLocks/>
                </p:cNvGrpSpPr>
                <p:nvPr/>
              </p:nvGrpSpPr>
              <p:grpSpPr bwMode="auto">
                <a:xfrm>
                  <a:off x="966" y="415"/>
                  <a:ext cx="368" cy="403"/>
                  <a:chOff x="966" y="415"/>
                  <a:chExt cx="368" cy="403"/>
                </a:xfrm>
              </p:grpSpPr>
              <p:sp>
                <p:nvSpPr>
                  <p:cNvPr id="106505" name="Rectangle 9"/>
                  <p:cNvSpPr>
                    <a:spLocks noChangeArrowheads="1"/>
                  </p:cNvSpPr>
                  <p:nvPr/>
                </p:nvSpPr>
                <p:spPr bwMode="auto">
                  <a:xfrm>
                    <a:off x="972" y="421"/>
                    <a:ext cx="356"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71" name="Rectangle 75"/>
                  <p:cNvSpPr>
                    <a:spLocks noChangeArrowheads="1"/>
                  </p:cNvSpPr>
                  <p:nvPr/>
                </p:nvSpPr>
                <p:spPr bwMode="auto">
                  <a:xfrm>
                    <a:off x="966" y="415"/>
                    <a:ext cx="368" cy="403"/>
                  </a:xfrm>
                  <a:prstGeom prst="rect">
                    <a:avLst/>
                  </a:prstGeom>
                  <a:noFill/>
                  <a:ln w="7">
                    <a:noFill/>
                    <a:miter lim="800000"/>
                    <a:headEnd/>
                    <a:tailEnd/>
                  </a:ln>
                  <a:effectLst/>
                </p:spPr>
                <p:txBody>
                  <a:bodyPr wrap="none"/>
                  <a:lstStyle/>
                  <a:p>
                    <a:endParaRPr lang="el-GR"/>
                  </a:p>
                </p:txBody>
              </p:sp>
            </p:grpSp>
          </p:grpSp>
          <p:grpSp>
            <p:nvGrpSpPr>
              <p:cNvPr id="14" name="Group 82"/>
              <p:cNvGrpSpPr>
                <a:grpSpLocks/>
              </p:cNvGrpSpPr>
              <p:nvPr/>
            </p:nvGrpSpPr>
            <p:grpSpPr bwMode="auto">
              <a:xfrm>
                <a:off x="1334" y="415"/>
                <a:ext cx="368" cy="427"/>
                <a:chOff x="1334" y="415"/>
                <a:chExt cx="368" cy="427"/>
              </a:xfrm>
            </p:grpSpPr>
            <p:sp>
              <p:nvSpPr>
                <p:cNvPr id="106577" name="Rectangle 81"/>
                <p:cNvSpPr>
                  <a:spLocks noChangeArrowheads="1"/>
                </p:cNvSpPr>
                <p:nvPr/>
              </p:nvSpPr>
              <p:spPr bwMode="auto">
                <a:xfrm>
                  <a:off x="1334" y="415"/>
                  <a:ext cx="368" cy="427"/>
                </a:xfrm>
                <a:prstGeom prst="rect">
                  <a:avLst/>
                </a:prstGeom>
                <a:noFill/>
                <a:ln w="9525">
                  <a:noFill/>
                  <a:miter lim="800000"/>
                  <a:headEnd/>
                  <a:tailEnd/>
                </a:ln>
                <a:effectLst/>
              </p:spPr>
              <p:txBody>
                <a:bodyPr wrap="none"/>
                <a:lstStyle/>
                <a:p>
                  <a:endParaRPr lang="el-GR"/>
                </a:p>
              </p:txBody>
            </p:sp>
            <p:grpSp>
              <p:nvGrpSpPr>
                <p:cNvPr id="15" name="Group 80"/>
                <p:cNvGrpSpPr>
                  <a:grpSpLocks/>
                </p:cNvGrpSpPr>
                <p:nvPr/>
              </p:nvGrpSpPr>
              <p:grpSpPr bwMode="auto">
                <a:xfrm>
                  <a:off x="1334" y="415"/>
                  <a:ext cx="368" cy="403"/>
                  <a:chOff x="1334" y="415"/>
                  <a:chExt cx="368" cy="403"/>
                </a:xfrm>
              </p:grpSpPr>
              <p:sp>
                <p:nvSpPr>
                  <p:cNvPr id="106506" name="Rectangle 10"/>
                  <p:cNvSpPr>
                    <a:spLocks noChangeArrowheads="1"/>
                  </p:cNvSpPr>
                  <p:nvPr/>
                </p:nvSpPr>
                <p:spPr bwMode="auto">
                  <a:xfrm>
                    <a:off x="1340" y="421"/>
                    <a:ext cx="356"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75" name="Rectangle 79"/>
                  <p:cNvSpPr>
                    <a:spLocks noChangeArrowheads="1"/>
                  </p:cNvSpPr>
                  <p:nvPr/>
                </p:nvSpPr>
                <p:spPr bwMode="auto">
                  <a:xfrm>
                    <a:off x="1334" y="415"/>
                    <a:ext cx="368" cy="403"/>
                  </a:xfrm>
                  <a:prstGeom prst="rect">
                    <a:avLst/>
                  </a:prstGeom>
                  <a:noFill/>
                  <a:ln w="7">
                    <a:noFill/>
                    <a:miter lim="800000"/>
                    <a:headEnd/>
                    <a:tailEnd/>
                  </a:ln>
                  <a:effectLst/>
                </p:spPr>
                <p:txBody>
                  <a:bodyPr wrap="none"/>
                  <a:lstStyle/>
                  <a:p>
                    <a:endParaRPr lang="el-GR"/>
                  </a:p>
                </p:txBody>
              </p:sp>
            </p:grpSp>
          </p:grpSp>
          <p:grpSp>
            <p:nvGrpSpPr>
              <p:cNvPr id="16" name="Group 86"/>
              <p:cNvGrpSpPr>
                <a:grpSpLocks/>
              </p:cNvGrpSpPr>
              <p:nvPr/>
            </p:nvGrpSpPr>
            <p:grpSpPr bwMode="auto">
              <a:xfrm>
                <a:off x="1702" y="415"/>
                <a:ext cx="368" cy="427"/>
                <a:chOff x="1702" y="415"/>
                <a:chExt cx="368" cy="427"/>
              </a:xfrm>
            </p:grpSpPr>
            <p:sp>
              <p:nvSpPr>
                <p:cNvPr id="106581" name="Rectangle 85"/>
                <p:cNvSpPr>
                  <a:spLocks noChangeArrowheads="1"/>
                </p:cNvSpPr>
                <p:nvPr/>
              </p:nvSpPr>
              <p:spPr bwMode="auto">
                <a:xfrm>
                  <a:off x="1702" y="415"/>
                  <a:ext cx="368" cy="427"/>
                </a:xfrm>
                <a:prstGeom prst="rect">
                  <a:avLst/>
                </a:prstGeom>
                <a:noFill/>
                <a:ln w="9525">
                  <a:noFill/>
                  <a:miter lim="800000"/>
                  <a:headEnd/>
                  <a:tailEnd/>
                </a:ln>
                <a:effectLst/>
              </p:spPr>
              <p:txBody>
                <a:bodyPr wrap="none"/>
                <a:lstStyle/>
                <a:p>
                  <a:endParaRPr lang="el-GR"/>
                </a:p>
              </p:txBody>
            </p:sp>
            <p:grpSp>
              <p:nvGrpSpPr>
                <p:cNvPr id="17" name="Group 84"/>
                <p:cNvGrpSpPr>
                  <a:grpSpLocks/>
                </p:cNvGrpSpPr>
                <p:nvPr/>
              </p:nvGrpSpPr>
              <p:grpSpPr bwMode="auto">
                <a:xfrm>
                  <a:off x="1702" y="415"/>
                  <a:ext cx="368" cy="403"/>
                  <a:chOff x="1702" y="415"/>
                  <a:chExt cx="368" cy="403"/>
                </a:xfrm>
              </p:grpSpPr>
              <p:sp>
                <p:nvSpPr>
                  <p:cNvPr id="106507" name="Rectangle 11"/>
                  <p:cNvSpPr>
                    <a:spLocks noChangeArrowheads="1"/>
                  </p:cNvSpPr>
                  <p:nvPr/>
                </p:nvSpPr>
                <p:spPr bwMode="auto">
                  <a:xfrm>
                    <a:off x="1708" y="421"/>
                    <a:ext cx="356"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79" name="Rectangle 83"/>
                  <p:cNvSpPr>
                    <a:spLocks noChangeArrowheads="1"/>
                  </p:cNvSpPr>
                  <p:nvPr/>
                </p:nvSpPr>
                <p:spPr bwMode="auto">
                  <a:xfrm>
                    <a:off x="1702" y="415"/>
                    <a:ext cx="368" cy="403"/>
                  </a:xfrm>
                  <a:prstGeom prst="rect">
                    <a:avLst/>
                  </a:prstGeom>
                  <a:noFill/>
                  <a:ln w="7">
                    <a:noFill/>
                    <a:miter lim="800000"/>
                    <a:headEnd/>
                    <a:tailEnd/>
                  </a:ln>
                  <a:effectLst/>
                </p:spPr>
                <p:txBody>
                  <a:bodyPr wrap="none"/>
                  <a:lstStyle/>
                  <a:p>
                    <a:endParaRPr lang="el-GR"/>
                  </a:p>
                </p:txBody>
              </p:sp>
            </p:grpSp>
          </p:grpSp>
          <p:grpSp>
            <p:nvGrpSpPr>
              <p:cNvPr id="18" name="Group 90"/>
              <p:cNvGrpSpPr>
                <a:grpSpLocks/>
              </p:cNvGrpSpPr>
              <p:nvPr/>
            </p:nvGrpSpPr>
            <p:grpSpPr bwMode="auto">
              <a:xfrm>
                <a:off x="2070" y="415"/>
                <a:ext cx="320" cy="427"/>
                <a:chOff x="2070" y="415"/>
                <a:chExt cx="320" cy="427"/>
              </a:xfrm>
            </p:grpSpPr>
            <p:sp>
              <p:nvSpPr>
                <p:cNvPr id="106585" name="Rectangle 89"/>
                <p:cNvSpPr>
                  <a:spLocks noChangeArrowheads="1"/>
                </p:cNvSpPr>
                <p:nvPr/>
              </p:nvSpPr>
              <p:spPr bwMode="auto">
                <a:xfrm>
                  <a:off x="2070" y="415"/>
                  <a:ext cx="320" cy="427"/>
                </a:xfrm>
                <a:prstGeom prst="rect">
                  <a:avLst/>
                </a:prstGeom>
                <a:noFill/>
                <a:ln w="9525">
                  <a:noFill/>
                  <a:miter lim="800000"/>
                  <a:headEnd/>
                  <a:tailEnd/>
                </a:ln>
                <a:effectLst/>
              </p:spPr>
              <p:txBody>
                <a:bodyPr wrap="none"/>
                <a:lstStyle/>
                <a:p>
                  <a:endParaRPr lang="el-GR"/>
                </a:p>
              </p:txBody>
            </p:sp>
            <p:grpSp>
              <p:nvGrpSpPr>
                <p:cNvPr id="19" name="Group 88"/>
                <p:cNvGrpSpPr>
                  <a:grpSpLocks/>
                </p:cNvGrpSpPr>
                <p:nvPr/>
              </p:nvGrpSpPr>
              <p:grpSpPr bwMode="auto">
                <a:xfrm>
                  <a:off x="2070" y="415"/>
                  <a:ext cx="320" cy="403"/>
                  <a:chOff x="2070" y="415"/>
                  <a:chExt cx="320" cy="403"/>
                </a:xfrm>
              </p:grpSpPr>
              <p:sp>
                <p:nvSpPr>
                  <p:cNvPr id="106508" name="Rectangle 12"/>
                  <p:cNvSpPr>
                    <a:spLocks noChangeArrowheads="1"/>
                  </p:cNvSpPr>
                  <p:nvPr/>
                </p:nvSpPr>
                <p:spPr bwMode="auto">
                  <a:xfrm>
                    <a:off x="2076" y="421"/>
                    <a:ext cx="308"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83" name="Rectangle 87"/>
                  <p:cNvSpPr>
                    <a:spLocks noChangeArrowheads="1"/>
                  </p:cNvSpPr>
                  <p:nvPr/>
                </p:nvSpPr>
                <p:spPr bwMode="auto">
                  <a:xfrm>
                    <a:off x="2070" y="415"/>
                    <a:ext cx="320" cy="403"/>
                  </a:xfrm>
                  <a:prstGeom prst="rect">
                    <a:avLst/>
                  </a:prstGeom>
                  <a:noFill/>
                  <a:ln w="7">
                    <a:noFill/>
                    <a:miter lim="800000"/>
                    <a:headEnd/>
                    <a:tailEnd/>
                  </a:ln>
                  <a:effectLst/>
                </p:spPr>
                <p:txBody>
                  <a:bodyPr wrap="none"/>
                  <a:lstStyle/>
                  <a:p>
                    <a:endParaRPr lang="el-GR"/>
                  </a:p>
                </p:txBody>
              </p:sp>
            </p:grpSp>
          </p:grpSp>
          <p:grpSp>
            <p:nvGrpSpPr>
              <p:cNvPr id="20" name="Group 94"/>
              <p:cNvGrpSpPr>
                <a:grpSpLocks/>
              </p:cNvGrpSpPr>
              <p:nvPr/>
            </p:nvGrpSpPr>
            <p:grpSpPr bwMode="auto">
              <a:xfrm>
                <a:off x="2390" y="415"/>
                <a:ext cx="368" cy="427"/>
                <a:chOff x="2390" y="415"/>
                <a:chExt cx="368" cy="427"/>
              </a:xfrm>
            </p:grpSpPr>
            <p:sp>
              <p:nvSpPr>
                <p:cNvPr id="106589" name="Rectangle 93"/>
                <p:cNvSpPr>
                  <a:spLocks noChangeArrowheads="1"/>
                </p:cNvSpPr>
                <p:nvPr/>
              </p:nvSpPr>
              <p:spPr bwMode="auto">
                <a:xfrm>
                  <a:off x="2390" y="415"/>
                  <a:ext cx="368" cy="427"/>
                </a:xfrm>
                <a:prstGeom prst="rect">
                  <a:avLst/>
                </a:prstGeom>
                <a:noFill/>
                <a:ln w="9525">
                  <a:noFill/>
                  <a:miter lim="800000"/>
                  <a:headEnd/>
                  <a:tailEnd/>
                </a:ln>
                <a:effectLst/>
              </p:spPr>
              <p:txBody>
                <a:bodyPr wrap="none"/>
                <a:lstStyle/>
                <a:p>
                  <a:endParaRPr lang="el-GR"/>
                </a:p>
              </p:txBody>
            </p:sp>
            <p:grpSp>
              <p:nvGrpSpPr>
                <p:cNvPr id="21" name="Group 92"/>
                <p:cNvGrpSpPr>
                  <a:grpSpLocks/>
                </p:cNvGrpSpPr>
                <p:nvPr/>
              </p:nvGrpSpPr>
              <p:grpSpPr bwMode="auto">
                <a:xfrm>
                  <a:off x="2390" y="415"/>
                  <a:ext cx="368" cy="403"/>
                  <a:chOff x="2390" y="415"/>
                  <a:chExt cx="368" cy="403"/>
                </a:xfrm>
              </p:grpSpPr>
              <p:sp>
                <p:nvSpPr>
                  <p:cNvPr id="106509" name="Rectangle 13"/>
                  <p:cNvSpPr>
                    <a:spLocks noChangeArrowheads="1"/>
                  </p:cNvSpPr>
                  <p:nvPr/>
                </p:nvSpPr>
                <p:spPr bwMode="auto">
                  <a:xfrm>
                    <a:off x="2396" y="421"/>
                    <a:ext cx="356"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50th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87" name="Rectangle 91"/>
                  <p:cNvSpPr>
                    <a:spLocks noChangeArrowheads="1"/>
                  </p:cNvSpPr>
                  <p:nvPr/>
                </p:nvSpPr>
                <p:spPr bwMode="auto">
                  <a:xfrm>
                    <a:off x="2390" y="415"/>
                    <a:ext cx="368" cy="403"/>
                  </a:xfrm>
                  <a:prstGeom prst="rect">
                    <a:avLst/>
                  </a:prstGeom>
                  <a:noFill/>
                  <a:ln w="7">
                    <a:noFill/>
                    <a:miter lim="800000"/>
                    <a:headEnd/>
                    <a:tailEnd/>
                  </a:ln>
                  <a:effectLst/>
                </p:spPr>
                <p:txBody>
                  <a:bodyPr wrap="none"/>
                  <a:lstStyle/>
                  <a:p>
                    <a:endParaRPr lang="el-GR"/>
                  </a:p>
                </p:txBody>
              </p:sp>
            </p:grpSp>
          </p:grpSp>
          <p:grpSp>
            <p:nvGrpSpPr>
              <p:cNvPr id="22" name="Group 98"/>
              <p:cNvGrpSpPr>
                <a:grpSpLocks/>
              </p:cNvGrpSpPr>
              <p:nvPr/>
            </p:nvGrpSpPr>
            <p:grpSpPr bwMode="auto">
              <a:xfrm>
                <a:off x="2758" y="415"/>
                <a:ext cx="368" cy="427"/>
                <a:chOff x="2758" y="415"/>
                <a:chExt cx="368" cy="427"/>
              </a:xfrm>
            </p:grpSpPr>
            <p:sp>
              <p:nvSpPr>
                <p:cNvPr id="106593" name="Rectangle 97"/>
                <p:cNvSpPr>
                  <a:spLocks noChangeArrowheads="1"/>
                </p:cNvSpPr>
                <p:nvPr/>
              </p:nvSpPr>
              <p:spPr bwMode="auto">
                <a:xfrm>
                  <a:off x="2758" y="415"/>
                  <a:ext cx="368" cy="427"/>
                </a:xfrm>
                <a:prstGeom prst="rect">
                  <a:avLst/>
                </a:prstGeom>
                <a:noFill/>
                <a:ln w="9525">
                  <a:noFill/>
                  <a:miter lim="800000"/>
                  <a:headEnd/>
                  <a:tailEnd/>
                </a:ln>
                <a:effectLst/>
              </p:spPr>
              <p:txBody>
                <a:bodyPr wrap="none"/>
                <a:lstStyle/>
                <a:p>
                  <a:endParaRPr lang="el-GR"/>
                </a:p>
              </p:txBody>
            </p:sp>
            <p:grpSp>
              <p:nvGrpSpPr>
                <p:cNvPr id="23" name="Group 96"/>
                <p:cNvGrpSpPr>
                  <a:grpSpLocks/>
                </p:cNvGrpSpPr>
                <p:nvPr/>
              </p:nvGrpSpPr>
              <p:grpSpPr bwMode="auto">
                <a:xfrm>
                  <a:off x="2758" y="415"/>
                  <a:ext cx="368" cy="403"/>
                  <a:chOff x="2758" y="415"/>
                  <a:chExt cx="368" cy="403"/>
                </a:xfrm>
              </p:grpSpPr>
              <p:sp>
                <p:nvSpPr>
                  <p:cNvPr id="106510" name="Rectangle 14"/>
                  <p:cNvSpPr>
                    <a:spLocks noChangeArrowheads="1"/>
                  </p:cNvSpPr>
                  <p:nvPr/>
                </p:nvSpPr>
                <p:spPr bwMode="auto">
                  <a:xfrm>
                    <a:off x="2764" y="421"/>
                    <a:ext cx="356" cy="391"/>
                  </a:xfrm>
                  <a:prstGeom prst="rect">
                    <a:avLst/>
                  </a:prstGeom>
                  <a:noFill/>
                  <a:ln w="9525">
                    <a:noFill/>
                    <a:miter lim="800000"/>
                    <a:headEnd/>
                    <a:tailEnd/>
                  </a:ln>
                  <a:effectLst/>
                </p:spPr>
                <p:txBody>
                  <a:bodyPr anchor="ctr"/>
                  <a:lstStyle/>
                  <a:p>
                    <a:pPr algn="ctr"/>
                    <a:r>
                      <a:rPr lang="en-GB" sz="1200">
                        <a:effectLst/>
                        <a:latin typeface="Times New Roman" pitchFamily="18" charset="0"/>
                        <a:cs typeface="Times New Roman" pitchFamily="18" charset="0"/>
                      </a:rPr>
                      <a:t>95th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591" name="Rectangle 95"/>
                  <p:cNvSpPr>
                    <a:spLocks noChangeArrowheads="1"/>
                  </p:cNvSpPr>
                  <p:nvPr/>
                </p:nvSpPr>
                <p:spPr bwMode="auto">
                  <a:xfrm>
                    <a:off x="2758" y="415"/>
                    <a:ext cx="368" cy="403"/>
                  </a:xfrm>
                  <a:prstGeom prst="rect">
                    <a:avLst/>
                  </a:prstGeom>
                  <a:noFill/>
                  <a:ln w="7">
                    <a:noFill/>
                    <a:miter lim="800000"/>
                    <a:headEnd/>
                    <a:tailEnd/>
                  </a:ln>
                  <a:effectLst/>
                </p:spPr>
                <p:txBody>
                  <a:bodyPr wrap="none"/>
                  <a:lstStyle/>
                  <a:p>
                    <a:endParaRPr lang="el-GR"/>
                  </a:p>
                </p:txBody>
              </p:sp>
            </p:grpSp>
          </p:grpSp>
          <p:grpSp>
            <p:nvGrpSpPr>
              <p:cNvPr id="24" name="Group 102"/>
              <p:cNvGrpSpPr>
                <a:grpSpLocks/>
              </p:cNvGrpSpPr>
              <p:nvPr/>
            </p:nvGrpSpPr>
            <p:grpSpPr bwMode="auto">
              <a:xfrm>
                <a:off x="0" y="830"/>
                <a:ext cx="966" cy="427"/>
                <a:chOff x="0" y="830"/>
                <a:chExt cx="966" cy="427"/>
              </a:xfrm>
            </p:grpSpPr>
            <p:sp>
              <p:nvSpPr>
                <p:cNvPr id="106597" name="Rectangle 101"/>
                <p:cNvSpPr>
                  <a:spLocks noChangeArrowheads="1"/>
                </p:cNvSpPr>
                <p:nvPr/>
              </p:nvSpPr>
              <p:spPr bwMode="auto">
                <a:xfrm>
                  <a:off x="0" y="830"/>
                  <a:ext cx="966" cy="427"/>
                </a:xfrm>
                <a:prstGeom prst="rect">
                  <a:avLst/>
                </a:prstGeom>
                <a:noFill/>
                <a:ln w="9525">
                  <a:noFill/>
                  <a:miter lim="800000"/>
                  <a:headEnd/>
                  <a:tailEnd/>
                </a:ln>
                <a:effectLst/>
              </p:spPr>
              <p:txBody>
                <a:bodyPr wrap="none"/>
                <a:lstStyle/>
                <a:p>
                  <a:endParaRPr lang="el-GR"/>
                </a:p>
              </p:txBody>
            </p:sp>
            <p:grpSp>
              <p:nvGrpSpPr>
                <p:cNvPr id="25" name="Group 100"/>
                <p:cNvGrpSpPr>
                  <a:grpSpLocks/>
                </p:cNvGrpSpPr>
                <p:nvPr/>
              </p:nvGrpSpPr>
              <p:grpSpPr bwMode="auto">
                <a:xfrm>
                  <a:off x="0" y="830"/>
                  <a:ext cx="966" cy="403"/>
                  <a:chOff x="0" y="830"/>
                  <a:chExt cx="966" cy="403"/>
                </a:xfrm>
              </p:grpSpPr>
              <p:sp>
                <p:nvSpPr>
                  <p:cNvPr id="106511" name="Rectangle 15"/>
                  <p:cNvSpPr>
                    <a:spLocks noChangeArrowheads="1"/>
                  </p:cNvSpPr>
                  <p:nvPr/>
                </p:nvSpPr>
                <p:spPr bwMode="auto">
                  <a:xfrm>
                    <a:off x="6" y="836"/>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Rear View Seated</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595" name="Rectangle 99"/>
                  <p:cNvSpPr>
                    <a:spLocks noChangeArrowheads="1"/>
                  </p:cNvSpPr>
                  <p:nvPr/>
                </p:nvSpPr>
                <p:spPr bwMode="auto">
                  <a:xfrm>
                    <a:off x="0" y="830"/>
                    <a:ext cx="966" cy="403"/>
                  </a:xfrm>
                  <a:prstGeom prst="rect">
                    <a:avLst/>
                  </a:prstGeom>
                  <a:noFill/>
                  <a:ln w="7">
                    <a:noFill/>
                    <a:miter lim="800000"/>
                    <a:headEnd/>
                    <a:tailEnd/>
                  </a:ln>
                  <a:effectLst/>
                </p:spPr>
                <p:txBody>
                  <a:bodyPr wrap="none"/>
                  <a:lstStyle/>
                  <a:p>
                    <a:endParaRPr lang="el-GR"/>
                  </a:p>
                </p:txBody>
              </p:sp>
            </p:grpSp>
          </p:grpSp>
          <p:grpSp>
            <p:nvGrpSpPr>
              <p:cNvPr id="26" name="Group 106"/>
              <p:cNvGrpSpPr>
                <a:grpSpLocks/>
              </p:cNvGrpSpPr>
              <p:nvPr/>
            </p:nvGrpSpPr>
            <p:grpSpPr bwMode="auto">
              <a:xfrm>
                <a:off x="966" y="830"/>
                <a:ext cx="2160" cy="427"/>
                <a:chOff x="966" y="830"/>
                <a:chExt cx="2160" cy="427"/>
              </a:xfrm>
            </p:grpSpPr>
            <p:sp>
              <p:nvSpPr>
                <p:cNvPr id="106601" name="Rectangle 105"/>
                <p:cNvSpPr>
                  <a:spLocks noChangeArrowheads="1"/>
                </p:cNvSpPr>
                <p:nvPr/>
              </p:nvSpPr>
              <p:spPr bwMode="auto">
                <a:xfrm>
                  <a:off x="966" y="830"/>
                  <a:ext cx="2160" cy="427"/>
                </a:xfrm>
                <a:prstGeom prst="rect">
                  <a:avLst/>
                </a:prstGeom>
                <a:noFill/>
                <a:ln w="9525">
                  <a:noFill/>
                  <a:miter lim="800000"/>
                  <a:headEnd/>
                  <a:tailEnd/>
                </a:ln>
                <a:effectLst/>
              </p:spPr>
              <p:txBody>
                <a:bodyPr wrap="none"/>
                <a:lstStyle/>
                <a:p>
                  <a:endParaRPr lang="el-GR"/>
                </a:p>
              </p:txBody>
            </p:sp>
            <p:grpSp>
              <p:nvGrpSpPr>
                <p:cNvPr id="27" name="Group 104"/>
                <p:cNvGrpSpPr>
                  <a:grpSpLocks/>
                </p:cNvGrpSpPr>
                <p:nvPr/>
              </p:nvGrpSpPr>
              <p:grpSpPr bwMode="auto">
                <a:xfrm>
                  <a:off x="966" y="830"/>
                  <a:ext cx="2160" cy="403"/>
                  <a:chOff x="966" y="830"/>
                  <a:chExt cx="2160" cy="403"/>
                </a:xfrm>
              </p:grpSpPr>
              <p:sp>
                <p:nvSpPr>
                  <p:cNvPr id="106512" name="Rectangle 16"/>
                  <p:cNvSpPr>
                    <a:spLocks noChangeArrowheads="1"/>
                  </p:cNvSpPr>
                  <p:nvPr/>
                </p:nvSpPr>
                <p:spPr bwMode="auto">
                  <a:xfrm>
                    <a:off x="972" y="836"/>
                    <a:ext cx="2148"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 </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599" name="Rectangle 103"/>
                  <p:cNvSpPr>
                    <a:spLocks noChangeArrowheads="1"/>
                  </p:cNvSpPr>
                  <p:nvPr/>
                </p:nvSpPr>
                <p:spPr bwMode="auto">
                  <a:xfrm>
                    <a:off x="966" y="830"/>
                    <a:ext cx="2160" cy="403"/>
                  </a:xfrm>
                  <a:prstGeom prst="rect">
                    <a:avLst/>
                  </a:prstGeom>
                  <a:noFill/>
                  <a:ln w="7">
                    <a:noFill/>
                    <a:miter lim="800000"/>
                    <a:headEnd/>
                    <a:tailEnd/>
                  </a:ln>
                  <a:effectLst/>
                </p:spPr>
                <p:txBody>
                  <a:bodyPr wrap="none"/>
                  <a:lstStyle/>
                  <a:p>
                    <a:endParaRPr lang="el-GR"/>
                  </a:p>
                </p:txBody>
              </p:sp>
            </p:grpSp>
          </p:grpSp>
          <p:grpSp>
            <p:nvGrpSpPr>
              <p:cNvPr id="28" name="Group 110"/>
              <p:cNvGrpSpPr>
                <a:grpSpLocks/>
              </p:cNvGrpSpPr>
              <p:nvPr/>
            </p:nvGrpSpPr>
            <p:grpSpPr bwMode="auto">
              <a:xfrm>
                <a:off x="0" y="1245"/>
                <a:ext cx="966" cy="427"/>
                <a:chOff x="0" y="1245"/>
                <a:chExt cx="966" cy="427"/>
              </a:xfrm>
            </p:grpSpPr>
            <p:sp>
              <p:nvSpPr>
                <p:cNvPr id="106605" name="Rectangle 109"/>
                <p:cNvSpPr>
                  <a:spLocks noChangeArrowheads="1"/>
                </p:cNvSpPr>
                <p:nvPr/>
              </p:nvSpPr>
              <p:spPr bwMode="auto">
                <a:xfrm>
                  <a:off x="0" y="1245"/>
                  <a:ext cx="966" cy="427"/>
                </a:xfrm>
                <a:prstGeom prst="rect">
                  <a:avLst/>
                </a:prstGeom>
                <a:noFill/>
                <a:ln w="9525">
                  <a:noFill/>
                  <a:miter lim="800000"/>
                  <a:headEnd/>
                  <a:tailEnd/>
                </a:ln>
                <a:effectLst/>
              </p:spPr>
              <p:txBody>
                <a:bodyPr wrap="none"/>
                <a:lstStyle/>
                <a:p>
                  <a:endParaRPr lang="el-GR"/>
                </a:p>
              </p:txBody>
            </p:sp>
            <p:grpSp>
              <p:nvGrpSpPr>
                <p:cNvPr id="29" name="Group 108"/>
                <p:cNvGrpSpPr>
                  <a:grpSpLocks/>
                </p:cNvGrpSpPr>
                <p:nvPr/>
              </p:nvGrpSpPr>
              <p:grpSpPr bwMode="auto">
                <a:xfrm>
                  <a:off x="0" y="1245"/>
                  <a:ext cx="966" cy="403"/>
                  <a:chOff x="0" y="1245"/>
                  <a:chExt cx="966" cy="403"/>
                </a:xfrm>
              </p:grpSpPr>
              <p:sp>
                <p:nvSpPr>
                  <p:cNvPr id="106513" name="Rectangle 17"/>
                  <p:cNvSpPr>
                    <a:spLocks noChangeArrowheads="1"/>
                  </p:cNvSpPr>
                  <p:nvPr/>
                </p:nvSpPr>
                <p:spPr bwMode="auto">
                  <a:xfrm>
                    <a:off x="6" y="1251"/>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19. Shoulder breath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603" name="Rectangle 107"/>
                  <p:cNvSpPr>
                    <a:spLocks noChangeArrowheads="1"/>
                  </p:cNvSpPr>
                  <p:nvPr/>
                </p:nvSpPr>
                <p:spPr bwMode="auto">
                  <a:xfrm>
                    <a:off x="0" y="1245"/>
                    <a:ext cx="966" cy="403"/>
                  </a:xfrm>
                  <a:prstGeom prst="rect">
                    <a:avLst/>
                  </a:prstGeom>
                  <a:noFill/>
                  <a:ln w="7">
                    <a:noFill/>
                    <a:miter lim="800000"/>
                    <a:headEnd/>
                    <a:tailEnd/>
                  </a:ln>
                  <a:effectLst/>
                </p:spPr>
                <p:txBody>
                  <a:bodyPr wrap="none"/>
                  <a:lstStyle/>
                  <a:p>
                    <a:endParaRPr lang="el-GR"/>
                  </a:p>
                </p:txBody>
              </p:sp>
            </p:grpSp>
          </p:grpSp>
          <p:grpSp>
            <p:nvGrpSpPr>
              <p:cNvPr id="30" name="Group 114"/>
              <p:cNvGrpSpPr>
                <a:grpSpLocks/>
              </p:cNvGrpSpPr>
              <p:nvPr/>
            </p:nvGrpSpPr>
            <p:grpSpPr bwMode="auto">
              <a:xfrm>
                <a:off x="966" y="1245"/>
                <a:ext cx="368" cy="427"/>
                <a:chOff x="966" y="1245"/>
                <a:chExt cx="368" cy="427"/>
              </a:xfrm>
            </p:grpSpPr>
            <p:sp>
              <p:nvSpPr>
                <p:cNvPr id="106609" name="Rectangle 113"/>
                <p:cNvSpPr>
                  <a:spLocks noChangeArrowheads="1"/>
                </p:cNvSpPr>
                <p:nvPr/>
              </p:nvSpPr>
              <p:spPr bwMode="auto">
                <a:xfrm>
                  <a:off x="966" y="1245"/>
                  <a:ext cx="368" cy="427"/>
                </a:xfrm>
                <a:prstGeom prst="rect">
                  <a:avLst/>
                </a:prstGeom>
                <a:noFill/>
                <a:ln w="9525">
                  <a:noFill/>
                  <a:miter lim="800000"/>
                  <a:headEnd/>
                  <a:tailEnd/>
                </a:ln>
                <a:effectLst/>
              </p:spPr>
              <p:txBody>
                <a:bodyPr wrap="none"/>
                <a:lstStyle/>
                <a:p>
                  <a:endParaRPr lang="el-GR"/>
                </a:p>
              </p:txBody>
            </p:sp>
            <p:grpSp>
              <p:nvGrpSpPr>
                <p:cNvPr id="31" name="Group 112"/>
                <p:cNvGrpSpPr>
                  <a:grpSpLocks/>
                </p:cNvGrpSpPr>
                <p:nvPr/>
              </p:nvGrpSpPr>
              <p:grpSpPr bwMode="auto">
                <a:xfrm>
                  <a:off x="966" y="1245"/>
                  <a:ext cx="368" cy="403"/>
                  <a:chOff x="966" y="1245"/>
                  <a:chExt cx="368" cy="403"/>
                </a:xfrm>
              </p:grpSpPr>
              <p:sp>
                <p:nvSpPr>
                  <p:cNvPr id="106514" name="Rectangle 18"/>
                  <p:cNvSpPr>
                    <a:spLocks noChangeArrowheads="1"/>
                  </p:cNvSpPr>
                  <p:nvPr/>
                </p:nvSpPr>
                <p:spPr bwMode="auto">
                  <a:xfrm>
                    <a:off x="972" y="125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07" name="Rectangle 111"/>
                  <p:cNvSpPr>
                    <a:spLocks noChangeArrowheads="1"/>
                  </p:cNvSpPr>
                  <p:nvPr/>
                </p:nvSpPr>
                <p:spPr bwMode="auto">
                  <a:xfrm>
                    <a:off x="966" y="1245"/>
                    <a:ext cx="368" cy="403"/>
                  </a:xfrm>
                  <a:prstGeom prst="rect">
                    <a:avLst/>
                  </a:prstGeom>
                  <a:noFill/>
                  <a:ln w="7">
                    <a:noFill/>
                    <a:miter lim="800000"/>
                    <a:headEnd/>
                    <a:tailEnd/>
                  </a:ln>
                  <a:effectLst/>
                </p:spPr>
                <p:txBody>
                  <a:bodyPr wrap="none"/>
                  <a:lstStyle/>
                  <a:p>
                    <a:endParaRPr lang="el-GR"/>
                  </a:p>
                </p:txBody>
              </p:sp>
            </p:grpSp>
          </p:grpSp>
          <p:grpSp>
            <p:nvGrpSpPr>
              <p:cNvPr id="106720" name="Group 118"/>
              <p:cNvGrpSpPr>
                <a:grpSpLocks/>
              </p:cNvGrpSpPr>
              <p:nvPr/>
            </p:nvGrpSpPr>
            <p:grpSpPr bwMode="auto">
              <a:xfrm>
                <a:off x="1334" y="1245"/>
                <a:ext cx="368" cy="427"/>
                <a:chOff x="1334" y="1245"/>
                <a:chExt cx="368" cy="427"/>
              </a:xfrm>
            </p:grpSpPr>
            <p:sp>
              <p:nvSpPr>
                <p:cNvPr id="106613" name="Rectangle 117"/>
                <p:cNvSpPr>
                  <a:spLocks noChangeArrowheads="1"/>
                </p:cNvSpPr>
                <p:nvPr/>
              </p:nvSpPr>
              <p:spPr bwMode="auto">
                <a:xfrm>
                  <a:off x="1334" y="1245"/>
                  <a:ext cx="368" cy="427"/>
                </a:xfrm>
                <a:prstGeom prst="rect">
                  <a:avLst/>
                </a:prstGeom>
                <a:noFill/>
                <a:ln w="9525">
                  <a:noFill/>
                  <a:miter lim="800000"/>
                  <a:headEnd/>
                  <a:tailEnd/>
                </a:ln>
                <a:effectLst/>
              </p:spPr>
              <p:txBody>
                <a:bodyPr wrap="none"/>
                <a:lstStyle/>
                <a:p>
                  <a:endParaRPr lang="el-GR"/>
                </a:p>
              </p:txBody>
            </p:sp>
            <p:grpSp>
              <p:nvGrpSpPr>
                <p:cNvPr id="106722" name="Group 116"/>
                <p:cNvGrpSpPr>
                  <a:grpSpLocks/>
                </p:cNvGrpSpPr>
                <p:nvPr/>
              </p:nvGrpSpPr>
              <p:grpSpPr bwMode="auto">
                <a:xfrm>
                  <a:off x="1334" y="1245"/>
                  <a:ext cx="368" cy="403"/>
                  <a:chOff x="1334" y="1245"/>
                  <a:chExt cx="368" cy="403"/>
                </a:xfrm>
              </p:grpSpPr>
              <p:sp>
                <p:nvSpPr>
                  <p:cNvPr id="106515" name="Rectangle 19"/>
                  <p:cNvSpPr>
                    <a:spLocks noChangeArrowheads="1"/>
                  </p:cNvSpPr>
                  <p:nvPr/>
                </p:nvSpPr>
                <p:spPr bwMode="auto">
                  <a:xfrm>
                    <a:off x="1340" y="125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11" name="Rectangle 115"/>
                  <p:cNvSpPr>
                    <a:spLocks noChangeArrowheads="1"/>
                  </p:cNvSpPr>
                  <p:nvPr/>
                </p:nvSpPr>
                <p:spPr bwMode="auto">
                  <a:xfrm>
                    <a:off x="1334" y="1245"/>
                    <a:ext cx="368" cy="403"/>
                  </a:xfrm>
                  <a:prstGeom prst="rect">
                    <a:avLst/>
                  </a:prstGeom>
                  <a:noFill/>
                  <a:ln w="7">
                    <a:noFill/>
                    <a:miter lim="800000"/>
                    <a:headEnd/>
                    <a:tailEnd/>
                  </a:ln>
                  <a:effectLst/>
                </p:spPr>
                <p:txBody>
                  <a:bodyPr wrap="none"/>
                  <a:lstStyle/>
                  <a:p>
                    <a:endParaRPr lang="el-GR"/>
                  </a:p>
                </p:txBody>
              </p:sp>
            </p:grpSp>
          </p:grpSp>
          <p:grpSp>
            <p:nvGrpSpPr>
              <p:cNvPr id="106724" name="Group 122"/>
              <p:cNvGrpSpPr>
                <a:grpSpLocks/>
              </p:cNvGrpSpPr>
              <p:nvPr/>
            </p:nvGrpSpPr>
            <p:grpSpPr bwMode="auto">
              <a:xfrm>
                <a:off x="1702" y="1245"/>
                <a:ext cx="368" cy="427"/>
                <a:chOff x="1702" y="1245"/>
                <a:chExt cx="368" cy="427"/>
              </a:xfrm>
            </p:grpSpPr>
            <p:sp>
              <p:nvSpPr>
                <p:cNvPr id="106617" name="Rectangle 121"/>
                <p:cNvSpPr>
                  <a:spLocks noChangeArrowheads="1"/>
                </p:cNvSpPr>
                <p:nvPr/>
              </p:nvSpPr>
              <p:spPr bwMode="auto">
                <a:xfrm>
                  <a:off x="1702" y="1245"/>
                  <a:ext cx="368" cy="427"/>
                </a:xfrm>
                <a:prstGeom prst="rect">
                  <a:avLst/>
                </a:prstGeom>
                <a:noFill/>
                <a:ln w="9525">
                  <a:noFill/>
                  <a:miter lim="800000"/>
                  <a:headEnd/>
                  <a:tailEnd/>
                </a:ln>
                <a:effectLst/>
              </p:spPr>
              <p:txBody>
                <a:bodyPr wrap="none"/>
                <a:lstStyle/>
                <a:p>
                  <a:endParaRPr lang="el-GR"/>
                </a:p>
              </p:txBody>
            </p:sp>
            <p:grpSp>
              <p:nvGrpSpPr>
                <p:cNvPr id="106726" name="Group 120"/>
                <p:cNvGrpSpPr>
                  <a:grpSpLocks/>
                </p:cNvGrpSpPr>
                <p:nvPr/>
              </p:nvGrpSpPr>
              <p:grpSpPr bwMode="auto">
                <a:xfrm>
                  <a:off x="1702" y="1245"/>
                  <a:ext cx="368" cy="403"/>
                  <a:chOff x="1702" y="1245"/>
                  <a:chExt cx="368" cy="403"/>
                </a:xfrm>
              </p:grpSpPr>
              <p:sp>
                <p:nvSpPr>
                  <p:cNvPr id="106516" name="Rectangle 20"/>
                  <p:cNvSpPr>
                    <a:spLocks noChangeArrowheads="1"/>
                  </p:cNvSpPr>
                  <p:nvPr/>
                </p:nvSpPr>
                <p:spPr bwMode="auto">
                  <a:xfrm>
                    <a:off x="1708" y="125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15" name="Rectangle 119"/>
                  <p:cNvSpPr>
                    <a:spLocks noChangeArrowheads="1"/>
                  </p:cNvSpPr>
                  <p:nvPr/>
                </p:nvSpPr>
                <p:spPr bwMode="auto">
                  <a:xfrm>
                    <a:off x="1702" y="1245"/>
                    <a:ext cx="368" cy="403"/>
                  </a:xfrm>
                  <a:prstGeom prst="rect">
                    <a:avLst/>
                  </a:prstGeom>
                  <a:noFill/>
                  <a:ln w="7">
                    <a:noFill/>
                    <a:miter lim="800000"/>
                    <a:headEnd/>
                    <a:tailEnd/>
                  </a:ln>
                  <a:effectLst/>
                </p:spPr>
                <p:txBody>
                  <a:bodyPr wrap="none"/>
                  <a:lstStyle/>
                  <a:p>
                    <a:endParaRPr lang="el-GR"/>
                  </a:p>
                </p:txBody>
              </p:sp>
            </p:grpSp>
          </p:grpSp>
          <p:grpSp>
            <p:nvGrpSpPr>
              <p:cNvPr id="106728" name="Group 126"/>
              <p:cNvGrpSpPr>
                <a:grpSpLocks/>
              </p:cNvGrpSpPr>
              <p:nvPr/>
            </p:nvGrpSpPr>
            <p:grpSpPr bwMode="auto">
              <a:xfrm>
                <a:off x="2070" y="1245"/>
                <a:ext cx="320" cy="427"/>
                <a:chOff x="2070" y="1245"/>
                <a:chExt cx="320" cy="427"/>
              </a:xfrm>
            </p:grpSpPr>
            <p:sp>
              <p:nvSpPr>
                <p:cNvPr id="106621" name="Rectangle 125"/>
                <p:cNvSpPr>
                  <a:spLocks noChangeArrowheads="1"/>
                </p:cNvSpPr>
                <p:nvPr/>
              </p:nvSpPr>
              <p:spPr bwMode="auto">
                <a:xfrm>
                  <a:off x="2070" y="1245"/>
                  <a:ext cx="320" cy="427"/>
                </a:xfrm>
                <a:prstGeom prst="rect">
                  <a:avLst/>
                </a:prstGeom>
                <a:noFill/>
                <a:ln w="9525">
                  <a:noFill/>
                  <a:miter lim="800000"/>
                  <a:headEnd/>
                  <a:tailEnd/>
                </a:ln>
                <a:effectLst/>
              </p:spPr>
              <p:txBody>
                <a:bodyPr wrap="none"/>
                <a:lstStyle/>
                <a:p>
                  <a:endParaRPr lang="el-GR"/>
                </a:p>
              </p:txBody>
            </p:sp>
            <p:grpSp>
              <p:nvGrpSpPr>
                <p:cNvPr id="106730" name="Group 124"/>
                <p:cNvGrpSpPr>
                  <a:grpSpLocks/>
                </p:cNvGrpSpPr>
                <p:nvPr/>
              </p:nvGrpSpPr>
              <p:grpSpPr bwMode="auto">
                <a:xfrm>
                  <a:off x="2070" y="1245"/>
                  <a:ext cx="320" cy="403"/>
                  <a:chOff x="2070" y="1245"/>
                  <a:chExt cx="320" cy="403"/>
                </a:xfrm>
              </p:grpSpPr>
              <p:sp>
                <p:nvSpPr>
                  <p:cNvPr id="106517" name="Rectangle 21"/>
                  <p:cNvSpPr>
                    <a:spLocks noChangeArrowheads="1"/>
                  </p:cNvSpPr>
                  <p:nvPr/>
                </p:nvSpPr>
                <p:spPr bwMode="auto">
                  <a:xfrm>
                    <a:off x="2076" y="125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13.0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19" name="Rectangle 123"/>
                  <p:cNvSpPr>
                    <a:spLocks noChangeArrowheads="1"/>
                  </p:cNvSpPr>
                  <p:nvPr/>
                </p:nvSpPr>
                <p:spPr bwMode="auto">
                  <a:xfrm>
                    <a:off x="2070" y="1245"/>
                    <a:ext cx="320" cy="403"/>
                  </a:xfrm>
                  <a:prstGeom prst="rect">
                    <a:avLst/>
                  </a:prstGeom>
                  <a:noFill/>
                  <a:ln w="7">
                    <a:noFill/>
                    <a:miter lim="800000"/>
                    <a:headEnd/>
                    <a:tailEnd/>
                  </a:ln>
                  <a:effectLst/>
                </p:spPr>
                <p:txBody>
                  <a:bodyPr wrap="none"/>
                  <a:lstStyle/>
                  <a:p>
                    <a:endParaRPr lang="el-GR"/>
                  </a:p>
                </p:txBody>
              </p:sp>
            </p:grpSp>
          </p:grpSp>
          <p:grpSp>
            <p:nvGrpSpPr>
              <p:cNvPr id="106732" name="Group 130"/>
              <p:cNvGrpSpPr>
                <a:grpSpLocks/>
              </p:cNvGrpSpPr>
              <p:nvPr/>
            </p:nvGrpSpPr>
            <p:grpSpPr bwMode="auto">
              <a:xfrm>
                <a:off x="2390" y="1245"/>
                <a:ext cx="368" cy="427"/>
                <a:chOff x="2390" y="1245"/>
                <a:chExt cx="368" cy="427"/>
              </a:xfrm>
            </p:grpSpPr>
            <p:sp>
              <p:nvSpPr>
                <p:cNvPr id="106625" name="Rectangle 129"/>
                <p:cNvSpPr>
                  <a:spLocks noChangeArrowheads="1"/>
                </p:cNvSpPr>
                <p:nvPr/>
              </p:nvSpPr>
              <p:spPr bwMode="auto">
                <a:xfrm>
                  <a:off x="2390" y="1245"/>
                  <a:ext cx="368" cy="427"/>
                </a:xfrm>
                <a:prstGeom prst="rect">
                  <a:avLst/>
                </a:prstGeom>
                <a:noFill/>
                <a:ln w="9525">
                  <a:noFill/>
                  <a:miter lim="800000"/>
                  <a:headEnd/>
                  <a:tailEnd/>
                </a:ln>
                <a:effectLst/>
              </p:spPr>
              <p:txBody>
                <a:bodyPr wrap="none"/>
                <a:lstStyle/>
                <a:p>
                  <a:endParaRPr lang="el-GR"/>
                </a:p>
              </p:txBody>
            </p:sp>
            <p:grpSp>
              <p:nvGrpSpPr>
                <p:cNvPr id="106734" name="Group 128"/>
                <p:cNvGrpSpPr>
                  <a:grpSpLocks/>
                </p:cNvGrpSpPr>
                <p:nvPr/>
              </p:nvGrpSpPr>
              <p:grpSpPr bwMode="auto">
                <a:xfrm>
                  <a:off x="2390" y="1245"/>
                  <a:ext cx="368" cy="403"/>
                  <a:chOff x="2390" y="1245"/>
                  <a:chExt cx="368" cy="403"/>
                </a:xfrm>
              </p:grpSpPr>
              <p:sp>
                <p:nvSpPr>
                  <p:cNvPr id="106518" name="Rectangle 22"/>
                  <p:cNvSpPr>
                    <a:spLocks noChangeArrowheads="1"/>
                  </p:cNvSpPr>
                  <p:nvPr/>
                </p:nvSpPr>
                <p:spPr bwMode="auto">
                  <a:xfrm>
                    <a:off x="2396" y="125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23" name="Rectangle 127"/>
                  <p:cNvSpPr>
                    <a:spLocks noChangeArrowheads="1"/>
                  </p:cNvSpPr>
                  <p:nvPr/>
                </p:nvSpPr>
                <p:spPr bwMode="auto">
                  <a:xfrm>
                    <a:off x="2390" y="1245"/>
                    <a:ext cx="368" cy="403"/>
                  </a:xfrm>
                  <a:prstGeom prst="rect">
                    <a:avLst/>
                  </a:prstGeom>
                  <a:noFill/>
                  <a:ln w="7">
                    <a:noFill/>
                    <a:miter lim="800000"/>
                    <a:headEnd/>
                    <a:tailEnd/>
                  </a:ln>
                  <a:effectLst/>
                </p:spPr>
                <p:txBody>
                  <a:bodyPr wrap="none"/>
                  <a:lstStyle/>
                  <a:p>
                    <a:endParaRPr lang="el-GR"/>
                  </a:p>
                </p:txBody>
              </p:sp>
            </p:grpSp>
          </p:grpSp>
          <p:grpSp>
            <p:nvGrpSpPr>
              <p:cNvPr id="106736" name="Group 134"/>
              <p:cNvGrpSpPr>
                <a:grpSpLocks/>
              </p:cNvGrpSpPr>
              <p:nvPr/>
            </p:nvGrpSpPr>
            <p:grpSpPr bwMode="auto">
              <a:xfrm>
                <a:off x="2758" y="1245"/>
                <a:ext cx="368" cy="427"/>
                <a:chOff x="2758" y="1245"/>
                <a:chExt cx="368" cy="427"/>
              </a:xfrm>
            </p:grpSpPr>
            <p:sp>
              <p:nvSpPr>
                <p:cNvPr id="106629" name="Rectangle 133"/>
                <p:cNvSpPr>
                  <a:spLocks noChangeArrowheads="1"/>
                </p:cNvSpPr>
                <p:nvPr/>
              </p:nvSpPr>
              <p:spPr bwMode="auto">
                <a:xfrm>
                  <a:off x="2758" y="1245"/>
                  <a:ext cx="368" cy="427"/>
                </a:xfrm>
                <a:prstGeom prst="rect">
                  <a:avLst/>
                </a:prstGeom>
                <a:noFill/>
                <a:ln w="9525">
                  <a:noFill/>
                  <a:miter lim="800000"/>
                  <a:headEnd/>
                  <a:tailEnd/>
                </a:ln>
                <a:effectLst/>
              </p:spPr>
              <p:txBody>
                <a:bodyPr wrap="none"/>
                <a:lstStyle/>
                <a:p>
                  <a:endParaRPr lang="el-GR"/>
                </a:p>
              </p:txBody>
            </p:sp>
            <p:grpSp>
              <p:nvGrpSpPr>
                <p:cNvPr id="106738" name="Group 132"/>
                <p:cNvGrpSpPr>
                  <a:grpSpLocks/>
                </p:cNvGrpSpPr>
                <p:nvPr/>
              </p:nvGrpSpPr>
              <p:grpSpPr bwMode="auto">
                <a:xfrm>
                  <a:off x="2758" y="1245"/>
                  <a:ext cx="368" cy="403"/>
                  <a:chOff x="2758" y="1245"/>
                  <a:chExt cx="368" cy="403"/>
                </a:xfrm>
              </p:grpSpPr>
              <p:sp>
                <p:nvSpPr>
                  <p:cNvPr id="106519" name="Rectangle 23"/>
                  <p:cNvSpPr>
                    <a:spLocks noChangeArrowheads="1"/>
                  </p:cNvSpPr>
                  <p:nvPr/>
                </p:nvSpPr>
                <p:spPr bwMode="auto">
                  <a:xfrm>
                    <a:off x="2764" y="125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27" name="Rectangle 131"/>
                  <p:cNvSpPr>
                    <a:spLocks noChangeArrowheads="1"/>
                  </p:cNvSpPr>
                  <p:nvPr/>
                </p:nvSpPr>
                <p:spPr bwMode="auto">
                  <a:xfrm>
                    <a:off x="2758" y="1245"/>
                    <a:ext cx="368" cy="403"/>
                  </a:xfrm>
                  <a:prstGeom prst="rect">
                    <a:avLst/>
                  </a:prstGeom>
                  <a:noFill/>
                  <a:ln w="7">
                    <a:noFill/>
                    <a:miter lim="800000"/>
                    <a:headEnd/>
                    <a:tailEnd/>
                  </a:ln>
                  <a:effectLst/>
                </p:spPr>
                <p:txBody>
                  <a:bodyPr wrap="none"/>
                  <a:lstStyle/>
                  <a:p>
                    <a:endParaRPr lang="el-GR"/>
                  </a:p>
                </p:txBody>
              </p:sp>
            </p:grpSp>
          </p:grpSp>
          <p:grpSp>
            <p:nvGrpSpPr>
              <p:cNvPr id="106740" name="Group 138"/>
              <p:cNvGrpSpPr>
                <a:grpSpLocks/>
              </p:cNvGrpSpPr>
              <p:nvPr/>
            </p:nvGrpSpPr>
            <p:grpSpPr bwMode="auto">
              <a:xfrm>
                <a:off x="0" y="1660"/>
                <a:ext cx="966" cy="427"/>
                <a:chOff x="0" y="1660"/>
                <a:chExt cx="966" cy="427"/>
              </a:xfrm>
            </p:grpSpPr>
            <p:sp>
              <p:nvSpPr>
                <p:cNvPr id="106633" name="Rectangle 137"/>
                <p:cNvSpPr>
                  <a:spLocks noChangeArrowheads="1"/>
                </p:cNvSpPr>
                <p:nvPr/>
              </p:nvSpPr>
              <p:spPr bwMode="auto">
                <a:xfrm>
                  <a:off x="0" y="1660"/>
                  <a:ext cx="966" cy="427"/>
                </a:xfrm>
                <a:prstGeom prst="rect">
                  <a:avLst/>
                </a:prstGeom>
                <a:noFill/>
                <a:ln w="9525">
                  <a:noFill/>
                  <a:miter lim="800000"/>
                  <a:headEnd/>
                  <a:tailEnd/>
                </a:ln>
                <a:effectLst/>
              </p:spPr>
              <p:txBody>
                <a:bodyPr wrap="none"/>
                <a:lstStyle/>
                <a:p>
                  <a:endParaRPr lang="el-GR"/>
                </a:p>
              </p:txBody>
            </p:sp>
            <p:grpSp>
              <p:nvGrpSpPr>
                <p:cNvPr id="106742" name="Group 136"/>
                <p:cNvGrpSpPr>
                  <a:grpSpLocks/>
                </p:cNvGrpSpPr>
                <p:nvPr/>
              </p:nvGrpSpPr>
              <p:grpSpPr bwMode="auto">
                <a:xfrm>
                  <a:off x="0" y="1660"/>
                  <a:ext cx="966" cy="403"/>
                  <a:chOff x="0" y="1660"/>
                  <a:chExt cx="966" cy="403"/>
                </a:xfrm>
              </p:grpSpPr>
              <p:sp>
                <p:nvSpPr>
                  <p:cNvPr id="106520" name="Rectangle 24"/>
                  <p:cNvSpPr>
                    <a:spLocks noChangeArrowheads="1"/>
                  </p:cNvSpPr>
                  <p:nvPr/>
                </p:nvSpPr>
                <p:spPr bwMode="auto">
                  <a:xfrm>
                    <a:off x="6" y="1666"/>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20. Upper arm length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631" name="Rectangle 135"/>
                  <p:cNvSpPr>
                    <a:spLocks noChangeArrowheads="1"/>
                  </p:cNvSpPr>
                  <p:nvPr/>
                </p:nvSpPr>
                <p:spPr bwMode="auto">
                  <a:xfrm>
                    <a:off x="0" y="1660"/>
                    <a:ext cx="966" cy="403"/>
                  </a:xfrm>
                  <a:prstGeom prst="rect">
                    <a:avLst/>
                  </a:prstGeom>
                  <a:noFill/>
                  <a:ln w="7">
                    <a:noFill/>
                    <a:miter lim="800000"/>
                    <a:headEnd/>
                    <a:tailEnd/>
                  </a:ln>
                  <a:effectLst/>
                </p:spPr>
                <p:txBody>
                  <a:bodyPr wrap="none"/>
                  <a:lstStyle/>
                  <a:p>
                    <a:endParaRPr lang="el-GR"/>
                  </a:p>
                </p:txBody>
              </p:sp>
            </p:grpSp>
          </p:grpSp>
          <p:grpSp>
            <p:nvGrpSpPr>
              <p:cNvPr id="106744" name="Group 142"/>
              <p:cNvGrpSpPr>
                <a:grpSpLocks/>
              </p:cNvGrpSpPr>
              <p:nvPr/>
            </p:nvGrpSpPr>
            <p:grpSpPr bwMode="auto">
              <a:xfrm>
                <a:off x="966" y="1660"/>
                <a:ext cx="368" cy="427"/>
                <a:chOff x="966" y="1660"/>
                <a:chExt cx="368" cy="427"/>
              </a:xfrm>
            </p:grpSpPr>
            <p:sp>
              <p:nvSpPr>
                <p:cNvPr id="106637" name="Rectangle 141"/>
                <p:cNvSpPr>
                  <a:spLocks noChangeArrowheads="1"/>
                </p:cNvSpPr>
                <p:nvPr/>
              </p:nvSpPr>
              <p:spPr bwMode="auto">
                <a:xfrm>
                  <a:off x="966" y="1660"/>
                  <a:ext cx="368" cy="427"/>
                </a:xfrm>
                <a:prstGeom prst="rect">
                  <a:avLst/>
                </a:prstGeom>
                <a:noFill/>
                <a:ln w="9525">
                  <a:noFill/>
                  <a:miter lim="800000"/>
                  <a:headEnd/>
                  <a:tailEnd/>
                </a:ln>
                <a:effectLst/>
              </p:spPr>
              <p:txBody>
                <a:bodyPr wrap="none"/>
                <a:lstStyle/>
                <a:p>
                  <a:endParaRPr lang="el-GR"/>
                </a:p>
              </p:txBody>
            </p:sp>
            <p:grpSp>
              <p:nvGrpSpPr>
                <p:cNvPr id="106746" name="Group 140"/>
                <p:cNvGrpSpPr>
                  <a:grpSpLocks/>
                </p:cNvGrpSpPr>
                <p:nvPr/>
              </p:nvGrpSpPr>
              <p:grpSpPr bwMode="auto">
                <a:xfrm>
                  <a:off x="966" y="1660"/>
                  <a:ext cx="368" cy="403"/>
                  <a:chOff x="966" y="1660"/>
                  <a:chExt cx="368" cy="403"/>
                </a:xfrm>
              </p:grpSpPr>
              <p:sp>
                <p:nvSpPr>
                  <p:cNvPr id="106521" name="Rectangle 25"/>
                  <p:cNvSpPr>
                    <a:spLocks noChangeArrowheads="1"/>
                  </p:cNvSpPr>
                  <p:nvPr/>
                </p:nvSpPr>
                <p:spPr bwMode="auto">
                  <a:xfrm>
                    <a:off x="972" y="166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13.0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35" name="Rectangle 139"/>
                  <p:cNvSpPr>
                    <a:spLocks noChangeArrowheads="1"/>
                  </p:cNvSpPr>
                  <p:nvPr/>
                </p:nvSpPr>
                <p:spPr bwMode="auto">
                  <a:xfrm>
                    <a:off x="966" y="1660"/>
                    <a:ext cx="368" cy="403"/>
                  </a:xfrm>
                  <a:prstGeom prst="rect">
                    <a:avLst/>
                  </a:prstGeom>
                  <a:noFill/>
                  <a:ln w="7">
                    <a:noFill/>
                    <a:miter lim="800000"/>
                    <a:headEnd/>
                    <a:tailEnd/>
                  </a:ln>
                  <a:effectLst/>
                </p:spPr>
                <p:txBody>
                  <a:bodyPr wrap="none"/>
                  <a:lstStyle/>
                  <a:p>
                    <a:endParaRPr lang="el-GR"/>
                  </a:p>
                </p:txBody>
              </p:sp>
            </p:grpSp>
          </p:grpSp>
          <p:grpSp>
            <p:nvGrpSpPr>
              <p:cNvPr id="106748" name="Group 146"/>
              <p:cNvGrpSpPr>
                <a:grpSpLocks/>
              </p:cNvGrpSpPr>
              <p:nvPr/>
            </p:nvGrpSpPr>
            <p:grpSpPr bwMode="auto">
              <a:xfrm>
                <a:off x="1334" y="1660"/>
                <a:ext cx="368" cy="427"/>
                <a:chOff x="1334" y="1660"/>
                <a:chExt cx="368" cy="427"/>
              </a:xfrm>
            </p:grpSpPr>
            <p:sp>
              <p:nvSpPr>
                <p:cNvPr id="106641" name="Rectangle 145"/>
                <p:cNvSpPr>
                  <a:spLocks noChangeArrowheads="1"/>
                </p:cNvSpPr>
                <p:nvPr/>
              </p:nvSpPr>
              <p:spPr bwMode="auto">
                <a:xfrm>
                  <a:off x="1334" y="1660"/>
                  <a:ext cx="368" cy="427"/>
                </a:xfrm>
                <a:prstGeom prst="rect">
                  <a:avLst/>
                </a:prstGeom>
                <a:noFill/>
                <a:ln w="9525">
                  <a:noFill/>
                  <a:miter lim="800000"/>
                  <a:headEnd/>
                  <a:tailEnd/>
                </a:ln>
                <a:effectLst/>
              </p:spPr>
              <p:txBody>
                <a:bodyPr wrap="none"/>
                <a:lstStyle/>
                <a:p>
                  <a:endParaRPr lang="el-GR"/>
                </a:p>
              </p:txBody>
            </p:sp>
            <p:grpSp>
              <p:nvGrpSpPr>
                <p:cNvPr id="106750" name="Group 144"/>
                <p:cNvGrpSpPr>
                  <a:grpSpLocks/>
                </p:cNvGrpSpPr>
                <p:nvPr/>
              </p:nvGrpSpPr>
              <p:grpSpPr bwMode="auto">
                <a:xfrm>
                  <a:off x="1334" y="1660"/>
                  <a:ext cx="368" cy="403"/>
                  <a:chOff x="1334" y="1660"/>
                  <a:chExt cx="368" cy="403"/>
                </a:xfrm>
              </p:grpSpPr>
              <p:sp>
                <p:nvSpPr>
                  <p:cNvPr id="106522" name="Rectangle 26"/>
                  <p:cNvSpPr>
                    <a:spLocks noChangeArrowheads="1"/>
                  </p:cNvSpPr>
                  <p:nvPr/>
                </p:nvSpPr>
                <p:spPr bwMode="auto">
                  <a:xfrm>
                    <a:off x="1340" y="166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39" name="Rectangle 143"/>
                  <p:cNvSpPr>
                    <a:spLocks noChangeArrowheads="1"/>
                  </p:cNvSpPr>
                  <p:nvPr/>
                </p:nvSpPr>
                <p:spPr bwMode="auto">
                  <a:xfrm>
                    <a:off x="1334" y="1660"/>
                    <a:ext cx="368" cy="403"/>
                  </a:xfrm>
                  <a:prstGeom prst="rect">
                    <a:avLst/>
                  </a:prstGeom>
                  <a:noFill/>
                  <a:ln w="7">
                    <a:noFill/>
                    <a:miter lim="800000"/>
                    <a:headEnd/>
                    <a:tailEnd/>
                  </a:ln>
                  <a:effectLst/>
                </p:spPr>
                <p:txBody>
                  <a:bodyPr wrap="none"/>
                  <a:lstStyle/>
                  <a:p>
                    <a:endParaRPr lang="el-GR"/>
                  </a:p>
                </p:txBody>
              </p:sp>
            </p:grpSp>
          </p:grpSp>
          <p:grpSp>
            <p:nvGrpSpPr>
              <p:cNvPr id="106752" name="Group 150"/>
              <p:cNvGrpSpPr>
                <a:grpSpLocks/>
              </p:cNvGrpSpPr>
              <p:nvPr/>
            </p:nvGrpSpPr>
            <p:grpSpPr bwMode="auto">
              <a:xfrm>
                <a:off x="1702" y="1660"/>
                <a:ext cx="368" cy="427"/>
                <a:chOff x="1702" y="1660"/>
                <a:chExt cx="368" cy="427"/>
              </a:xfrm>
            </p:grpSpPr>
            <p:sp>
              <p:nvSpPr>
                <p:cNvPr id="106645" name="Rectangle 149"/>
                <p:cNvSpPr>
                  <a:spLocks noChangeArrowheads="1"/>
                </p:cNvSpPr>
                <p:nvPr/>
              </p:nvSpPr>
              <p:spPr bwMode="auto">
                <a:xfrm>
                  <a:off x="1702" y="1660"/>
                  <a:ext cx="368" cy="427"/>
                </a:xfrm>
                <a:prstGeom prst="rect">
                  <a:avLst/>
                </a:prstGeom>
                <a:noFill/>
                <a:ln w="9525">
                  <a:noFill/>
                  <a:miter lim="800000"/>
                  <a:headEnd/>
                  <a:tailEnd/>
                </a:ln>
                <a:effectLst/>
              </p:spPr>
              <p:txBody>
                <a:bodyPr wrap="none"/>
                <a:lstStyle/>
                <a:p>
                  <a:endParaRPr lang="el-GR"/>
                </a:p>
              </p:txBody>
            </p:sp>
            <p:grpSp>
              <p:nvGrpSpPr>
                <p:cNvPr id="106754" name="Group 148"/>
                <p:cNvGrpSpPr>
                  <a:grpSpLocks/>
                </p:cNvGrpSpPr>
                <p:nvPr/>
              </p:nvGrpSpPr>
              <p:grpSpPr bwMode="auto">
                <a:xfrm>
                  <a:off x="1702" y="1660"/>
                  <a:ext cx="368" cy="403"/>
                  <a:chOff x="1702" y="1660"/>
                  <a:chExt cx="368" cy="403"/>
                </a:xfrm>
              </p:grpSpPr>
              <p:sp>
                <p:nvSpPr>
                  <p:cNvPr id="106523" name="Rectangle 27"/>
                  <p:cNvSpPr>
                    <a:spLocks noChangeArrowheads="1"/>
                  </p:cNvSpPr>
                  <p:nvPr/>
                </p:nvSpPr>
                <p:spPr bwMode="auto">
                  <a:xfrm>
                    <a:off x="1708" y="166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15.7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43" name="Rectangle 147"/>
                  <p:cNvSpPr>
                    <a:spLocks noChangeArrowheads="1"/>
                  </p:cNvSpPr>
                  <p:nvPr/>
                </p:nvSpPr>
                <p:spPr bwMode="auto">
                  <a:xfrm>
                    <a:off x="1702" y="1660"/>
                    <a:ext cx="368" cy="403"/>
                  </a:xfrm>
                  <a:prstGeom prst="rect">
                    <a:avLst/>
                  </a:prstGeom>
                  <a:noFill/>
                  <a:ln w="7">
                    <a:noFill/>
                    <a:miter lim="800000"/>
                    <a:headEnd/>
                    <a:tailEnd/>
                  </a:ln>
                  <a:effectLst/>
                </p:spPr>
                <p:txBody>
                  <a:bodyPr wrap="none"/>
                  <a:lstStyle/>
                  <a:p>
                    <a:endParaRPr lang="el-GR"/>
                  </a:p>
                </p:txBody>
              </p:sp>
            </p:grpSp>
          </p:grpSp>
          <p:grpSp>
            <p:nvGrpSpPr>
              <p:cNvPr id="106756" name="Group 154"/>
              <p:cNvGrpSpPr>
                <a:grpSpLocks/>
              </p:cNvGrpSpPr>
              <p:nvPr/>
            </p:nvGrpSpPr>
            <p:grpSpPr bwMode="auto">
              <a:xfrm>
                <a:off x="2070" y="1660"/>
                <a:ext cx="320" cy="427"/>
                <a:chOff x="2070" y="1660"/>
                <a:chExt cx="320" cy="427"/>
              </a:xfrm>
            </p:grpSpPr>
            <p:sp>
              <p:nvSpPr>
                <p:cNvPr id="106649" name="Rectangle 153"/>
                <p:cNvSpPr>
                  <a:spLocks noChangeArrowheads="1"/>
                </p:cNvSpPr>
                <p:nvPr/>
              </p:nvSpPr>
              <p:spPr bwMode="auto">
                <a:xfrm>
                  <a:off x="2070" y="1660"/>
                  <a:ext cx="320" cy="427"/>
                </a:xfrm>
                <a:prstGeom prst="rect">
                  <a:avLst/>
                </a:prstGeom>
                <a:noFill/>
                <a:ln w="9525">
                  <a:noFill/>
                  <a:miter lim="800000"/>
                  <a:headEnd/>
                  <a:tailEnd/>
                </a:ln>
                <a:effectLst/>
              </p:spPr>
              <p:txBody>
                <a:bodyPr wrap="none"/>
                <a:lstStyle/>
                <a:p>
                  <a:endParaRPr lang="el-GR"/>
                </a:p>
              </p:txBody>
            </p:sp>
            <p:grpSp>
              <p:nvGrpSpPr>
                <p:cNvPr id="106758" name="Group 152"/>
                <p:cNvGrpSpPr>
                  <a:grpSpLocks/>
                </p:cNvGrpSpPr>
                <p:nvPr/>
              </p:nvGrpSpPr>
              <p:grpSpPr bwMode="auto">
                <a:xfrm>
                  <a:off x="2070" y="1660"/>
                  <a:ext cx="320" cy="403"/>
                  <a:chOff x="2070" y="1660"/>
                  <a:chExt cx="320" cy="403"/>
                </a:xfrm>
              </p:grpSpPr>
              <p:sp>
                <p:nvSpPr>
                  <p:cNvPr id="106524" name="Rectangle 28"/>
                  <p:cNvSpPr>
                    <a:spLocks noChangeArrowheads="1"/>
                  </p:cNvSpPr>
                  <p:nvPr/>
                </p:nvSpPr>
                <p:spPr bwMode="auto">
                  <a:xfrm>
                    <a:off x="2076" y="166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12.0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47" name="Rectangle 151"/>
                  <p:cNvSpPr>
                    <a:spLocks noChangeArrowheads="1"/>
                  </p:cNvSpPr>
                  <p:nvPr/>
                </p:nvSpPr>
                <p:spPr bwMode="auto">
                  <a:xfrm>
                    <a:off x="2070" y="1660"/>
                    <a:ext cx="320" cy="403"/>
                  </a:xfrm>
                  <a:prstGeom prst="rect">
                    <a:avLst/>
                  </a:prstGeom>
                  <a:noFill/>
                  <a:ln w="7">
                    <a:noFill/>
                    <a:miter lim="800000"/>
                    <a:headEnd/>
                    <a:tailEnd/>
                  </a:ln>
                  <a:effectLst/>
                </p:spPr>
                <p:txBody>
                  <a:bodyPr wrap="none"/>
                  <a:lstStyle/>
                  <a:p>
                    <a:endParaRPr lang="el-GR"/>
                  </a:p>
                </p:txBody>
              </p:sp>
            </p:grpSp>
          </p:grpSp>
          <p:grpSp>
            <p:nvGrpSpPr>
              <p:cNvPr id="106760" name="Group 158"/>
              <p:cNvGrpSpPr>
                <a:grpSpLocks/>
              </p:cNvGrpSpPr>
              <p:nvPr/>
            </p:nvGrpSpPr>
            <p:grpSpPr bwMode="auto">
              <a:xfrm>
                <a:off x="2390" y="1660"/>
                <a:ext cx="368" cy="427"/>
                <a:chOff x="2390" y="1660"/>
                <a:chExt cx="368" cy="427"/>
              </a:xfrm>
            </p:grpSpPr>
            <p:sp>
              <p:nvSpPr>
                <p:cNvPr id="106653" name="Rectangle 157"/>
                <p:cNvSpPr>
                  <a:spLocks noChangeArrowheads="1"/>
                </p:cNvSpPr>
                <p:nvPr/>
              </p:nvSpPr>
              <p:spPr bwMode="auto">
                <a:xfrm>
                  <a:off x="2390" y="1660"/>
                  <a:ext cx="368" cy="427"/>
                </a:xfrm>
                <a:prstGeom prst="rect">
                  <a:avLst/>
                </a:prstGeom>
                <a:noFill/>
                <a:ln w="9525">
                  <a:noFill/>
                  <a:miter lim="800000"/>
                  <a:headEnd/>
                  <a:tailEnd/>
                </a:ln>
                <a:effectLst/>
              </p:spPr>
              <p:txBody>
                <a:bodyPr wrap="none"/>
                <a:lstStyle/>
                <a:p>
                  <a:endParaRPr lang="el-GR"/>
                </a:p>
              </p:txBody>
            </p:sp>
            <p:grpSp>
              <p:nvGrpSpPr>
                <p:cNvPr id="106762" name="Group 156"/>
                <p:cNvGrpSpPr>
                  <a:grpSpLocks/>
                </p:cNvGrpSpPr>
                <p:nvPr/>
              </p:nvGrpSpPr>
              <p:grpSpPr bwMode="auto">
                <a:xfrm>
                  <a:off x="2390" y="1660"/>
                  <a:ext cx="368" cy="403"/>
                  <a:chOff x="2390" y="1660"/>
                  <a:chExt cx="368" cy="403"/>
                </a:xfrm>
              </p:grpSpPr>
              <p:sp>
                <p:nvSpPr>
                  <p:cNvPr id="106525" name="Rectangle 29"/>
                  <p:cNvSpPr>
                    <a:spLocks noChangeArrowheads="1"/>
                  </p:cNvSpPr>
                  <p:nvPr/>
                </p:nvSpPr>
                <p:spPr bwMode="auto">
                  <a:xfrm>
                    <a:off x="2396" y="166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13.2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51" name="Rectangle 155"/>
                  <p:cNvSpPr>
                    <a:spLocks noChangeArrowheads="1"/>
                  </p:cNvSpPr>
                  <p:nvPr/>
                </p:nvSpPr>
                <p:spPr bwMode="auto">
                  <a:xfrm>
                    <a:off x="2390" y="1660"/>
                    <a:ext cx="368" cy="403"/>
                  </a:xfrm>
                  <a:prstGeom prst="rect">
                    <a:avLst/>
                  </a:prstGeom>
                  <a:noFill/>
                  <a:ln w="7">
                    <a:noFill/>
                    <a:miter lim="800000"/>
                    <a:headEnd/>
                    <a:tailEnd/>
                  </a:ln>
                  <a:effectLst/>
                </p:spPr>
                <p:txBody>
                  <a:bodyPr wrap="none"/>
                  <a:lstStyle/>
                  <a:p>
                    <a:endParaRPr lang="el-GR"/>
                  </a:p>
                </p:txBody>
              </p:sp>
            </p:grpSp>
          </p:grpSp>
          <p:grpSp>
            <p:nvGrpSpPr>
              <p:cNvPr id="106764" name="Group 162"/>
              <p:cNvGrpSpPr>
                <a:grpSpLocks/>
              </p:cNvGrpSpPr>
              <p:nvPr/>
            </p:nvGrpSpPr>
            <p:grpSpPr bwMode="auto">
              <a:xfrm>
                <a:off x="2758" y="1660"/>
                <a:ext cx="368" cy="427"/>
                <a:chOff x="2758" y="1660"/>
                <a:chExt cx="368" cy="427"/>
              </a:xfrm>
            </p:grpSpPr>
            <p:sp>
              <p:nvSpPr>
                <p:cNvPr id="106657" name="Rectangle 161"/>
                <p:cNvSpPr>
                  <a:spLocks noChangeArrowheads="1"/>
                </p:cNvSpPr>
                <p:nvPr/>
              </p:nvSpPr>
              <p:spPr bwMode="auto">
                <a:xfrm>
                  <a:off x="2758" y="1660"/>
                  <a:ext cx="368" cy="427"/>
                </a:xfrm>
                <a:prstGeom prst="rect">
                  <a:avLst/>
                </a:prstGeom>
                <a:noFill/>
                <a:ln w="9525">
                  <a:noFill/>
                  <a:miter lim="800000"/>
                  <a:headEnd/>
                  <a:tailEnd/>
                </a:ln>
                <a:effectLst/>
              </p:spPr>
              <p:txBody>
                <a:bodyPr wrap="none"/>
                <a:lstStyle/>
                <a:p>
                  <a:endParaRPr lang="el-GR"/>
                </a:p>
              </p:txBody>
            </p:sp>
            <p:grpSp>
              <p:nvGrpSpPr>
                <p:cNvPr id="106766" name="Group 160"/>
                <p:cNvGrpSpPr>
                  <a:grpSpLocks/>
                </p:cNvGrpSpPr>
                <p:nvPr/>
              </p:nvGrpSpPr>
              <p:grpSpPr bwMode="auto">
                <a:xfrm>
                  <a:off x="2758" y="1660"/>
                  <a:ext cx="368" cy="403"/>
                  <a:chOff x="2758" y="1660"/>
                  <a:chExt cx="368" cy="403"/>
                </a:xfrm>
              </p:grpSpPr>
              <p:sp>
                <p:nvSpPr>
                  <p:cNvPr id="106526" name="Rectangle 30"/>
                  <p:cNvSpPr>
                    <a:spLocks noChangeArrowheads="1"/>
                  </p:cNvSpPr>
                  <p:nvPr/>
                </p:nvSpPr>
                <p:spPr bwMode="auto">
                  <a:xfrm>
                    <a:off x="2764" y="166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55" name="Rectangle 159"/>
                  <p:cNvSpPr>
                    <a:spLocks noChangeArrowheads="1"/>
                  </p:cNvSpPr>
                  <p:nvPr/>
                </p:nvSpPr>
                <p:spPr bwMode="auto">
                  <a:xfrm>
                    <a:off x="2758" y="1660"/>
                    <a:ext cx="368" cy="403"/>
                  </a:xfrm>
                  <a:prstGeom prst="rect">
                    <a:avLst/>
                  </a:prstGeom>
                  <a:noFill/>
                  <a:ln w="7">
                    <a:noFill/>
                    <a:miter lim="800000"/>
                    <a:headEnd/>
                    <a:tailEnd/>
                  </a:ln>
                  <a:effectLst/>
                </p:spPr>
                <p:txBody>
                  <a:bodyPr wrap="none"/>
                  <a:lstStyle/>
                  <a:p>
                    <a:endParaRPr lang="el-GR"/>
                  </a:p>
                </p:txBody>
              </p:sp>
            </p:grpSp>
          </p:grpSp>
          <p:grpSp>
            <p:nvGrpSpPr>
              <p:cNvPr id="106768" name="Group 166"/>
              <p:cNvGrpSpPr>
                <a:grpSpLocks/>
              </p:cNvGrpSpPr>
              <p:nvPr/>
            </p:nvGrpSpPr>
            <p:grpSpPr bwMode="auto">
              <a:xfrm>
                <a:off x="0" y="2075"/>
                <a:ext cx="966" cy="427"/>
                <a:chOff x="0" y="2075"/>
                <a:chExt cx="966" cy="427"/>
              </a:xfrm>
            </p:grpSpPr>
            <p:sp>
              <p:nvSpPr>
                <p:cNvPr id="106661" name="Rectangle 165"/>
                <p:cNvSpPr>
                  <a:spLocks noChangeArrowheads="1"/>
                </p:cNvSpPr>
                <p:nvPr/>
              </p:nvSpPr>
              <p:spPr bwMode="auto">
                <a:xfrm>
                  <a:off x="0" y="2075"/>
                  <a:ext cx="966" cy="427"/>
                </a:xfrm>
                <a:prstGeom prst="rect">
                  <a:avLst/>
                </a:prstGeom>
                <a:noFill/>
                <a:ln w="9525">
                  <a:noFill/>
                  <a:miter lim="800000"/>
                  <a:headEnd/>
                  <a:tailEnd/>
                </a:ln>
                <a:effectLst/>
              </p:spPr>
              <p:txBody>
                <a:bodyPr wrap="none"/>
                <a:lstStyle/>
                <a:p>
                  <a:endParaRPr lang="el-GR"/>
                </a:p>
              </p:txBody>
            </p:sp>
            <p:grpSp>
              <p:nvGrpSpPr>
                <p:cNvPr id="106770" name="Group 164"/>
                <p:cNvGrpSpPr>
                  <a:grpSpLocks/>
                </p:cNvGrpSpPr>
                <p:nvPr/>
              </p:nvGrpSpPr>
              <p:grpSpPr bwMode="auto">
                <a:xfrm>
                  <a:off x="0" y="2075"/>
                  <a:ext cx="966" cy="403"/>
                  <a:chOff x="0" y="2075"/>
                  <a:chExt cx="966" cy="403"/>
                </a:xfrm>
              </p:grpSpPr>
              <p:sp>
                <p:nvSpPr>
                  <p:cNvPr id="106527" name="Rectangle 31"/>
                  <p:cNvSpPr>
                    <a:spLocks noChangeArrowheads="1"/>
                  </p:cNvSpPr>
                  <p:nvPr/>
                </p:nvSpPr>
                <p:spPr bwMode="auto">
                  <a:xfrm>
                    <a:off x="6" y="2081"/>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21. Shoulder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659" name="Rectangle 163"/>
                  <p:cNvSpPr>
                    <a:spLocks noChangeArrowheads="1"/>
                  </p:cNvSpPr>
                  <p:nvPr/>
                </p:nvSpPr>
                <p:spPr bwMode="auto">
                  <a:xfrm>
                    <a:off x="0" y="2075"/>
                    <a:ext cx="966" cy="403"/>
                  </a:xfrm>
                  <a:prstGeom prst="rect">
                    <a:avLst/>
                  </a:prstGeom>
                  <a:noFill/>
                  <a:ln w="7">
                    <a:noFill/>
                    <a:miter lim="800000"/>
                    <a:headEnd/>
                    <a:tailEnd/>
                  </a:ln>
                  <a:effectLst/>
                </p:spPr>
                <p:txBody>
                  <a:bodyPr wrap="none"/>
                  <a:lstStyle/>
                  <a:p>
                    <a:endParaRPr lang="el-GR"/>
                  </a:p>
                </p:txBody>
              </p:sp>
            </p:grpSp>
          </p:grpSp>
          <p:grpSp>
            <p:nvGrpSpPr>
              <p:cNvPr id="106771" name="Group 170"/>
              <p:cNvGrpSpPr>
                <a:grpSpLocks/>
              </p:cNvGrpSpPr>
              <p:nvPr/>
            </p:nvGrpSpPr>
            <p:grpSpPr bwMode="auto">
              <a:xfrm>
                <a:off x="966" y="2075"/>
                <a:ext cx="368" cy="427"/>
                <a:chOff x="966" y="2075"/>
                <a:chExt cx="368" cy="427"/>
              </a:xfrm>
            </p:grpSpPr>
            <p:sp>
              <p:nvSpPr>
                <p:cNvPr id="106665" name="Rectangle 169"/>
                <p:cNvSpPr>
                  <a:spLocks noChangeArrowheads="1"/>
                </p:cNvSpPr>
                <p:nvPr/>
              </p:nvSpPr>
              <p:spPr bwMode="auto">
                <a:xfrm>
                  <a:off x="966" y="2075"/>
                  <a:ext cx="368" cy="427"/>
                </a:xfrm>
                <a:prstGeom prst="rect">
                  <a:avLst/>
                </a:prstGeom>
                <a:noFill/>
                <a:ln w="9525">
                  <a:noFill/>
                  <a:miter lim="800000"/>
                  <a:headEnd/>
                  <a:tailEnd/>
                </a:ln>
                <a:effectLst/>
              </p:spPr>
              <p:txBody>
                <a:bodyPr wrap="none"/>
                <a:lstStyle/>
                <a:p>
                  <a:endParaRPr lang="el-GR"/>
                </a:p>
              </p:txBody>
            </p:sp>
            <p:grpSp>
              <p:nvGrpSpPr>
                <p:cNvPr id="106773" name="Group 168"/>
                <p:cNvGrpSpPr>
                  <a:grpSpLocks/>
                </p:cNvGrpSpPr>
                <p:nvPr/>
              </p:nvGrpSpPr>
              <p:grpSpPr bwMode="auto">
                <a:xfrm>
                  <a:off x="966" y="2075"/>
                  <a:ext cx="368" cy="403"/>
                  <a:chOff x="966" y="2075"/>
                  <a:chExt cx="368" cy="403"/>
                </a:xfrm>
              </p:grpSpPr>
              <p:sp>
                <p:nvSpPr>
                  <p:cNvPr id="106528" name="Rectangle 32"/>
                  <p:cNvSpPr>
                    <a:spLocks noChangeArrowheads="1"/>
                  </p:cNvSpPr>
                  <p:nvPr/>
                </p:nvSpPr>
                <p:spPr bwMode="auto">
                  <a:xfrm>
                    <a:off x="972" y="208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21.5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63" name="Rectangle 167"/>
                  <p:cNvSpPr>
                    <a:spLocks noChangeArrowheads="1"/>
                  </p:cNvSpPr>
                  <p:nvPr/>
                </p:nvSpPr>
                <p:spPr bwMode="auto">
                  <a:xfrm>
                    <a:off x="966" y="2075"/>
                    <a:ext cx="368" cy="403"/>
                  </a:xfrm>
                  <a:prstGeom prst="rect">
                    <a:avLst/>
                  </a:prstGeom>
                  <a:noFill/>
                  <a:ln w="7">
                    <a:noFill/>
                    <a:miter lim="800000"/>
                    <a:headEnd/>
                    <a:tailEnd/>
                  </a:ln>
                  <a:effectLst/>
                </p:spPr>
                <p:txBody>
                  <a:bodyPr wrap="none"/>
                  <a:lstStyle/>
                  <a:p>
                    <a:endParaRPr lang="el-GR"/>
                  </a:p>
                </p:txBody>
              </p:sp>
            </p:grpSp>
          </p:grpSp>
          <p:grpSp>
            <p:nvGrpSpPr>
              <p:cNvPr id="106775" name="Group 174"/>
              <p:cNvGrpSpPr>
                <a:grpSpLocks/>
              </p:cNvGrpSpPr>
              <p:nvPr/>
            </p:nvGrpSpPr>
            <p:grpSpPr bwMode="auto">
              <a:xfrm>
                <a:off x="1334" y="2075"/>
                <a:ext cx="368" cy="427"/>
                <a:chOff x="1334" y="2075"/>
                <a:chExt cx="368" cy="427"/>
              </a:xfrm>
            </p:grpSpPr>
            <p:sp>
              <p:nvSpPr>
                <p:cNvPr id="106669" name="Rectangle 173"/>
                <p:cNvSpPr>
                  <a:spLocks noChangeArrowheads="1"/>
                </p:cNvSpPr>
                <p:nvPr/>
              </p:nvSpPr>
              <p:spPr bwMode="auto">
                <a:xfrm>
                  <a:off x="1334" y="2075"/>
                  <a:ext cx="368" cy="427"/>
                </a:xfrm>
                <a:prstGeom prst="rect">
                  <a:avLst/>
                </a:prstGeom>
                <a:noFill/>
                <a:ln w="9525">
                  <a:noFill/>
                  <a:miter lim="800000"/>
                  <a:headEnd/>
                  <a:tailEnd/>
                </a:ln>
                <a:effectLst/>
              </p:spPr>
              <p:txBody>
                <a:bodyPr wrap="none"/>
                <a:lstStyle/>
                <a:p>
                  <a:endParaRPr lang="el-GR"/>
                </a:p>
              </p:txBody>
            </p:sp>
            <p:grpSp>
              <p:nvGrpSpPr>
                <p:cNvPr id="106777" name="Group 172"/>
                <p:cNvGrpSpPr>
                  <a:grpSpLocks/>
                </p:cNvGrpSpPr>
                <p:nvPr/>
              </p:nvGrpSpPr>
              <p:grpSpPr bwMode="auto">
                <a:xfrm>
                  <a:off x="1334" y="2075"/>
                  <a:ext cx="368" cy="403"/>
                  <a:chOff x="1334" y="2075"/>
                  <a:chExt cx="368" cy="403"/>
                </a:xfrm>
              </p:grpSpPr>
              <p:sp>
                <p:nvSpPr>
                  <p:cNvPr id="106529" name="Rectangle 33"/>
                  <p:cNvSpPr>
                    <a:spLocks noChangeArrowheads="1"/>
                  </p:cNvSpPr>
                  <p:nvPr/>
                </p:nvSpPr>
                <p:spPr bwMode="auto">
                  <a:xfrm>
                    <a:off x="1340" y="208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23.6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67" name="Rectangle 171"/>
                  <p:cNvSpPr>
                    <a:spLocks noChangeArrowheads="1"/>
                  </p:cNvSpPr>
                  <p:nvPr/>
                </p:nvSpPr>
                <p:spPr bwMode="auto">
                  <a:xfrm>
                    <a:off x="1334" y="2075"/>
                    <a:ext cx="368" cy="403"/>
                  </a:xfrm>
                  <a:prstGeom prst="rect">
                    <a:avLst/>
                  </a:prstGeom>
                  <a:noFill/>
                  <a:ln w="7">
                    <a:noFill/>
                    <a:miter lim="800000"/>
                    <a:headEnd/>
                    <a:tailEnd/>
                  </a:ln>
                  <a:effectLst/>
                </p:spPr>
                <p:txBody>
                  <a:bodyPr wrap="none"/>
                  <a:lstStyle/>
                  <a:p>
                    <a:endParaRPr lang="el-GR"/>
                  </a:p>
                </p:txBody>
              </p:sp>
            </p:grpSp>
          </p:grpSp>
          <p:grpSp>
            <p:nvGrpSpPr>
              <p:cNvPr id="106778" name="Group 178"/>
              <p:cNvGrpSpPr>
                <a:grpSpLocks/>
              </p:cNvGrpSpPr>
              <p:nvPr/>
            </p:nvGrpSpPr>
            <p:grpSpPr bwMode="auto">
              <a:xfrm>
                <a:off x="1702" y="2075"/>
                <a:ext cx="368" cy="427"/>
                <a:chOff x="1702" y="2075"/>
                <a:chExt cx="368" cy="427"/>
              </a:xfrm>
            </p:grpSpPr>
            <p:sp>
              <p:nvSpPr>
                <p:cNvPr id="106673" name="Rectangle 177"/>
                <p:cNvSpPr>
                  <a:spLocks noChangeArrowheads="1"/>
                </p:cNvSpPr>
                <p:nvPr/>
              </p:nvSpPr>
              <p:spPr bwMode="auto">
                <a:xfrm>
                  <a:off x="1702" y="2075"/>
                  <a:ext cx="368" cy="427"/>
                </a:xfrm>
                <a:prstGeom prst="rect">
                  <a:avLst/>
                </a:prstGeom>
                <a:noFill/>
                <a:ln w="9525">
                  <a:noFill/>
                  <a:miter lim="800000"/>
                  <a:headEnd/>
                  <a:tailEnd/>
                </a:ln>
                <a:effectLst/>
              </p:spPr>
              <p:txBody>
                <a:bodyPr wrap="none"/>
                <a:lstStyle/>
                <a:p>
                  <a:endParaRPr lang="el-GR"/>
                </a:p>
              </p:txBody>
            </p:sp>
            <p:grpSp>
              <p:nvGrpSpPr>
                <p:cNvPr id="106779" name="Group 176"/>
                <p:cNvGrpSpPr>
                  <a:grpSpLocks/>
                </p:cNvGrpSpPr>
                <p:nvPr/>
              </p:nvGrpSpPr>
              <p:grpSpPr bwMode="auto">
                <a:xfrm>
                  <a:off x="1702" y="2075"/>
                  <a:ext cx="368" cy="403"/>
                  <a:chOff x="1702" y="2075"/>
                  <a:chExt cx="368" cy="403"/>
                </a:xfrm>
              </p:grpSpPr>
              <p:sp>
                <p:nvSpPr>
                  <p:cNvPr id="106530" name="Rectangle 34"/>
                  <p:cNvSpPr>
                    <a:spLocks noChangeArrowheads="1"/>
                  </p:cNvSpPr>
                  <p:nvPr/>
                </p:nvSpPr>
                <p:spPr bwMode="auto">
                  <a:xfrm>
                    <a:off x="1708" y="208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25.8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71" name="Rectangle 175"/>
                  <p:cNvSpPr>
                    <a:spLocks noChangeArrowheads="1"/>
                  </p:cNvSpPr>
                  <p:nvPr/>
                </p:nvSpPr>
                <p:spPr bwMode="auto">
                  <a:xfrm>
                    <a:off x="1702" y="2075"/>
                    <a:ext cx="368" cy="403"/>
                  </a:xfrm>
                  <a:prstGeom prst="rect">
                    <a:avLst/>
                  </a:prstGeom>
                  <a:noFill/>
                  <a:ln w="7">
                    <a:noFill/>
                    <a:miter lim="800000"/>
                    <a:headEnd/>
                    <a:tailEnd/>
                  </a:ln>
                  <a:effectLst/>
                </p:spPr>
                <p:txBody>
                  <a:bodyPr wrap="none"/>
                  <a:lstStyle/>
                  <a:p>
                    <a:endParaRPr lang="el-GR"/>
                  </a:p>
                </p:txBody>
              </p:sp>
            </p:grpSp>
          </p:grpSp>
          <p:grpSp>
            <p:nvGrpSpPr>
              <p:cNvPr id="106780" name="Group 182"/>
              <p:cNvGrpSpPr>
                <a:grpSpLocks/>
              </p:cNvGrpSpPr>
              <p:nvPr/>
            </p:nvGrpSpPr>
            <p:grpSpPr bwMode="auto">
              <a:xfrm>
                <a:off x="2070" y="2075"/>
                <a:ext cx="320" cy="427"/>
                <a:chOff x="2070" y="2075"/>
                <a:chExt cx="320" cy="427"/>
              </a:xfrm>
            </p:grpSpPr>
            <p:sp>
              <p:nvSpPr>
                <p:cNvPr id="106677" name="Rectangle 181"/>
                <p:cNvSpPr>
                  <a:spLocks noChangeArrowheads="1"/>
                </p:cNvSpPr>
                <p:nvPr/>
              </p:nvSpPr>
              <p:spPr bwMode="auto">
                <a:xfrm>
                  <a:off x="2070" y="2075"/>
                  <a:ext cx="320" cy="427"/>
                </a:xfrm>
                <a:prstGeom prst="rect">
                  <a:avLst/>
                </a:prstGeom>
                <a:noFill/>
                <a:ln w="9525">
                  <a:noFill/>
                  <a:miter lim="800000"/>
                  <a:headEnd/>
                  <a:tailEnd/>
                </a:ln>
                <a:effectLst/>
              </p:spPr>
              <p:txBody>
                <a:bodyPr wrap="none"/>
                <a:lstStyle/>
                <a:p>
                  <a:endParaRPr lang="el-GR"/>
                </a:p>
              </p:txBody>
            </p:sp>
            <p:grpSp>
              <p:nvGrpSpPr>
                <p:cNvPr id="106781" name="Group 180"/>
                <p:cNvGrpSpPr>
                  <a:grpSpLocks/>
                </p:cNvGrpSpPr>
                <p:nvPr/>
              </p:nvGrpSpPr>
              <p:grpSpPr bwMode="auto">
                <a:xfrm>
                  <a:off x="2070" y="2075"/>
                  <a:ext cx="320" cy="403"/>
                  <a:chOff x="2070" y="2075"/>
                  <a:chExt cx="320" cy="403"/>
                </a:xfrm>
              </p:grpSpPr>
              <p:sp>
                <p:nvSpPr>
                  <p:cNvPr id="106531" name="Rectangle 35"/>
                  <p:cNvSpPr>
                    <a:spLocks noChangeArrowheads="1"/>
                  </p:cNvSpPr>
                  <p:nvPr/>
                </p:nvSpPr>
                <p:spPr bwMode="auto">
                  <a:xfrm>
                    <a:off x="2076" y="208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20.1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75" name="Rectangle 179"/>
                  <p:cNvSpPr>
                    <a:spLocks noChangeArrowheads="1"/>
                  </p:cNvSpPr>
                  <p:nvPr/>
                </p:nvSpPr>
                <p:spPr bwMode="auto">
                  <a:xfrm>
                    <a:off x="2070" y="2075"/>
                    <a:ext cx="320" cy="403"/>
                  </a:xfrm>
                  <a:prstGeom prst="rect">
                    <a:avLst/>
                  </a:prstGeom>
                  <a:noFill/>
                  <a:ln w="7">
                    <a:noFill/>
                    <a:miter lim="800000"/>
                    <a:headEnd/>
                    <a:tailEnd/>
                  </a:ln>
                  <a:effectLst/>
                </p:spPr>
                <p:txBody>
                  <a:bodyPr wrap="none"/>
                  <a:lstStyle/>
                  <a:p>
                    <a:endParaRPr lang="el-GR"/>
                  </a:p>
                </p:txBody>
              </p:sp>
            </p:grpSp>
          </p:grpSp>
          <p:grpSp>
            <p:nvGrpSpPr>
              <p:cNvPr id="106782" name="Group 186"/>
              <p:cNvGrpSpPr>
                <a:grpSpLocks/>
              </p:cNvGrpSpPr>
              <p:nvPr/>
            </p:nvGrpSpPr>
            <p:grpSpPr bwMode="auto">
              <a:xfrm>
                <a:off x="2390" y="2075"/>
                <a:ext cx="368" cy="427"/>
                <a:chOff x="2390" y="2075"/>
                <a:chExt cx="368" cy="427"/>
              </a:xfrm>
            </p:grpSpPr>
            <p:sp>
              <p:nvSpPr>
                <p:cNvPr id="106681" name="Rectangle 185"/>
                <p:cNvSpPr>
                  <a:spLocks noChangeArrowheads="1"/>
                </p:cNvSpPr>
                <p:nvPr/>
              </p:nvSpPr>
              <p:spPr bwMode="auto">
                <a:xfrm>
                  <a:off x="2390" y="2075"/>
                  <a:ext cx="368" cy="427"/>
                </a:xfrm>
                <a:prstGeom prst="rect">
                  <a:avLst/>
                </a:prstGeom>
                <a:noFill/>
                <a:ln w="9525">
                  <a:noFill/>
                  <a:miter lim="800000"/>
                  <a:headEnd/>
                  <a:tailEnd/>
                </a:ln>
                <a:effectLst/>
              </p:spPr>
              <p:txBody>
                <a:bodyPr wrap="none"/>
                <a:lstStyle/>
                <a:p>
                  <a:endParaRPr lang="el-GR"/>
                </a:p>
              </p:txBody>
            </p:sp>
            <p:grpSp>
              <p:nvGrpSpPr>
                <p:cNvPr id="106783" name="Group 184"/>
                <p:cNvGrpSpPr>
                  <a:grpSpLocks/>
                </p:cNvGrpSpPr>
                <p:nvPr/>
              </p:nvGrpSpPr>
              <p:grpSpPr bwMode="auto">
                <a:xfrm>
                  <a:off x="2390" y="2075"/>
                  <a:ext cx="368" cy="403"/>
                  <a:chOff x="2390" y="2075"/>
                  <a:chExt cx="368" cy="403"/>
                </a:xfrm>
              </p:grpSpPr>
              <p:sp>
                <p:nvSpPr>
                  <p:cNvPr id="106532" name="Rectangle 36"/>
                  <p:cNvSpPr>
                    <a:spLocks noChangeArrowheads="1"/>
                  </p:cNvSpPr>
                  <p:nvPr/>
                </p:nvSpPr>
                <p:spPr bwMode="auto">
                  <a:xfrm>
                    <a:off x="2396" y="208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22.2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79" name="Rectangle 183"/>
                  <p:cNvSpPr>
                    <a:spLocks noChangeArrowheads="1"/>
                  </p:cNvSpPr>
                  <p:nvPr/>
                </p:nvSpPr>
                <p:spPr bwMode="auto">
                  <a:xfrm>
                    <a:off x="2390" y="2075"/>
                    <a:ext cx="368" cy="403"/>
                  </a:xfrm>
                  <a:prstGeom prst="rect">
                    <a:avLst/>
                  </a:prstGeom>
                  <a:noFill/>
                  <a:ln w="7">
                    <a:noFill/>
                    <a:miter lim="800000"/>
                    <a:headEnd/>
                    <a:tailEnd/>
                  </a:ln>
                  <a:effectLst/>
                </p:spPr>
                <p:txBody>
                  <a:bodyPr wrap="none"/>
                  <a:lstStyle/>
                  <a:p>
                    <a:endParaRPr lang="el-GR"/>
                  </a:p>
                </p:txBody>
              </p:sp>
            </p:grpSp>
          </p:grpSp>
          <p:grpSp>
            <p:nvGrpSpPr>
              <p:cNvPr id="106496" name="Group 190"/>
              <p:cNvGrpSpPr>
                <a:grpSpLocks/>
              </p:cNvGrpSpPr>
              <p:nvPr/>
            </p:nvGrpSpPr>
            <p:grpSpPr bwMode="auto">
              <a:xfrm>
                <a:off x="2758" y="2075"/>
                <a:ext cx="368" cy="427"/>
                <a:chOff x="2758" y="2075"/>
                <a:chExt cx="368" cy="427"/>
              </a:xfrm>
            </p:grpSpPr>
            <p:sp>
              <p:nvSpPr>
                <p:cNvPr id="106685" name="Rectangle 189"/>
                <p:cNvSpPr>
                  <a:spLocks noChangeArrowheads="1"/>
                </p:cNvSpPr>
                <p:nvPr/>
              </p:nvSpPr>
              <p:spPr bwMode="auto">
                <a:xfrm>
                  <a:off x="2758" y="2075"/>
                  <a:ext cx="368" cy="427"/>
                </a:xfrm>
                <a:prstGeom prst="rect">
                  <a:avLst/>
                </a:prstGeom>
                <a:noFill/>
                <a:ln w="9525">
                  <a:noFill/>
                  <a:miter lim="800000"/>
                  <a:headEnd/>
                  <a:tailEnd/>
                </a:ln>
                <a:effectLst/>
              </p:spPr>
              <p:txBody>
                <a:bodyPr wrap="none"/>
                <a:lstStyle/>
                <a:p>
                  <a:endParaRPr lang="el-GR"/>
                </a:p>
              </p:txBody>
            </p:sp>
            <p:grpSp>
              <p:nvGrpSpPr>
                <p:cNvPr id="106497" name="Group 188"/>
                <p:cNvGrpSpPr>
                  <a:grpSpLocks/>
                </p:cNvGrpSpPr>
                <p:nvPr/>
              </p:nvGrpSpPr>
              <p:grpSpPr bwMode="auto">
                <a:xfrm>
                  <a:off x="2758" y="2075"/>
                  <a:ext cx="368" cy="403"/>
                  <a:chOff x="2758" y="2075"/>
                  <a:chExt cx="368" cy="403"/>
                </a:xfrm>
              </p:grpSpPr>
              <p:sp>
                <p:nvSpPr>
                  <p:cNvPr id="106533" name="Rectangle 37"/>
                  <p:cNvSpPr>
                    <a:spLocks noChangeArrowheads="1"/>
                  </p:cNvSpPr>
                  <p:nvPr/>
                </p:nvSpPr>
                <p:spPr bwMode="auto">
                  <a:xfrm>
                    <a:off x="2764" y="208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24.4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83" name="Rectangle 187"/>
                  <p:cNvSpPr>
                    <a:spLocks noChangeArrowheads="1"/>
                  </p:cNvSpPr>
                  <p:nvPr/>
                </p:nvSpPr>
                <p:spPr bwMode="auto">
                  <a:xfrm>
                    <a:off x="2758" y="2075"/>
                    <a:ext cx="368" cy="403"/>
                  </a:xfrm>
                  <a:prstGeom prst="rect">
                    <a:avLst/>
                  </a:prstGeom>
                  <a:noFill/>
                  <a:ln w="7">
                    <a:noFill/>
                    <a:miter lim="800000"/>
                    <a:headEnd/>
                    <a:tailEnd/>
                  </a:ln>
                  <a:effectLst/>
                </p:spPr>
                <p:txBody>
                  <a:bodyPr wrap="none"/>
                  <a:lstStyle/>
                  <a:p>
                    <a:endParaRPr lang="el-GR"/>
                  </a:p>
                </p:txBody>
              </p:sp>
            </p:grpSp>
          </p:grpSp>
          <p:grpSp>
            <p:nvGrpSpPr>
              <p:cNvPr id="106499" name="Group 194"/>
              <p:cNvGrpSpPr>
                <a:grpSpLocks/>
              </p:cNvGrpSpPr>
              <p:nvPr/>
            </p:nvGrpSpPr>
            <p:grpSpPr bwMode="auto">
              <a:xfrm>
                <a:off x="0" y="2490"/>
                <a:ext cx="966" cy="427"/>
                <a:chOff x="0" y="2490"/>
                <a:chExt cx="966" cy="427"/>
              </a:xfrm>
            </p:grpSpPr>
            <p:sp>
              <p:nvSpPr>
                <p:cNvPr id="106689" name="Rectangle 193"/>
                <p:cNvSpPr>
                  <a:spLocks noChangeArrowheads="1"/>
                </p:cNvSpPr>
                <p:nvPr/>
              </p:nvSpPr>
              <p:spPr bwMode="auto">
                <a:xfrm>
                  <a:off x="0" y="2490"/>
                  <a:ext cx="966" cy="427"/>
                </a:xfrm>
                <a:prstGeom prst="rect">
                  <a:avLst/>
                </a:prstGeom>
                <a:noFill/>
                <a:ln w="9525">
                  <a:noFill/>
                  <a:miter lim="800000"/>
                  <a:headEnd/>
                  <a:tailEnd/>
                </a:ln>
                <a:effectLst/>
              </p:spPr>
              <p:txBody>
                <a:bodyPr wrap="none"/>
                <a:lstStyle/>
                <a:p>
                  <a:endParaRPr lang="el-GR"/>
                </a:p>
              </p:txBody>
            </p:sp>
            <p:grpSp>
              <p:nvGrpSpPr>
                <p:cNvPr id="106556" name="Group 192"/>
                <p:cNvGrpSpPr>
                  <a:grpSpLocks/>
                </p:cNvGrpSpPr>
                <p:nvPr/>
              </p:nvGrpSpPr>
              <p:grpSpPr bwMode="auto">
                <a:xfrm>
                  <a:off x="0" y="2490"/>
                  <a:ext cx="966" cy="403"/>
                  <a:chOff x="0" y="2490"/>
                  <a:chExt cx="966" cy="403"/>
                </a:xfrm>
              </p:grpSpPr>
              <p:sp>
                <p:nvSpPr>
                  <p:cNvPr id="106534" name="Rectangle 38"/>
                  <p:cNvSpPr>
                    <a:spLocks noChangeArrowheads="1"/>
                  </p:cNvSpPr>
                  <p:nvPr/>
                </p:nvSpPr>
                <p:spPr bwMode="auto">
                  <a:xfrm>
                    <a:off x="6" y="2496"/>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22. Elbow height</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687" name="Rectangle 191"/>
                  <p:cNvSpPr>
                    <a:spLocks noChangeArrowheads="1"/>
                  </p:cNvSpPr>
                  <p:nvPr/>
                </p:nvSpPr>
                <p:spPr bwMode="auto">
                  <a:xfrm>
                    <a:off x="0" y="2490"/>
                    <a:ext cx="966" cy="403"/>
                  </a:xfrm>
                  <a:prstGeom prst="rect">
                    <a:avLst/>
                  </a:prstGeom>
                  <a:noFill/>
                  <a:ln w="7">
                    <a:noFill/>
                    <a:miter lim="800000"/>
                    <a:headEnd/>
                    <a:tailEnd/>
                  </a:ln>
                  <a:effectLst/>
                </p:spPr>
                <p:txBody>
                  <a:bodyPr wrap="none"/>
                  <a:lstStyle/>
                  <a:p>
                    <a:endParaRPr lang="el-GR"/>
                  </a:p>
                </p:txBody>
              </p:sp>
            </p:grpSp>
          </p:grpSp>
          <p:grpSp>
            <p:nvGrpSpPr>
              <p:cNvPr id="106558" name="Group 198"/>
              <p:cNvGrpSpPr>
                <a:grpSpLocks/>
              </p:cNvGrpSpPr>
              <p:nvPr/>
            </p:nvGrpSpPr>
            <p:grpSpPr bwMode="auto">
              <a:xfrm>
                <a:off x="966" y="2490"/>
                <a:ext cx="368" cy="427"/>
                <a:chOff x="966" y="2490"/>
                <a:chExt cx="368" cy="427"/>
              </a:xfrm>
            </p:grpSpPr>
            <p:sp>
              <p:nvSpPr>
                <p:cNvPr id="106693" name="Rectangle 197"/>
                <p:cNvSpPr>
                  <a:spLocks noChangeArrowheads="1"/>
                </p:cNvSpPr>
                <p:nvPr/>
              </p:nvSpPr>
              <p:spPr bwMode="auto">
                <a:xfrm>
                  <a:off x="966" y="2490"/>
                  <a:ext cx="368" cy="427"/>
                </a:xfrm>
                <a:prstGeom prst="rect">
                  <a:avLst/>
                </a:prstGeom>
                <a:noFill/>
                <a:ln w="9525">
                  <a:noFill/>
                  <a:miter lim="800000"/>
                  <a:headEnd/>
                  <a:tailEnd/>
                </a:ln>
                <a:effectLst/>
              </p:spPr>
              <p:txBody>
                <a:bodyPr wrap="none"/>
                <a:lstStyle/>
                <a:p>
                  <a:endParaRPr lang="el-GR"/>
                </a:p>
              </p:txBody>
            </p:sp>
            <p:grpSp>
              <p:nvGrpSpPr>
                <p:cNvPr id="106560" name="Group 196"/>
                <p:cNvGrpSpPr>
                  <a:grpSpLocks/>
                </p:cNvGrpSpPr>
                <p:nvPr/>
              </p:nvGrpSpPr>
              <p:grpSpPr bwMode="auto">
                <a:xfrm>
                  <a:off x="966" y="2490"/>
                  <a:ext cx="368" cy="403"/>
                  <a:chOff x="966" y="2490"/>
                  <a:chExt cx="368" cy="403"/>
                </a:xfrm>
              </p:grpSpPr>
              <p:sp>
                <p:nvSpPr>
                  <p:cNvPr id="106535" name="Rectangle 39"/>
                  <p:cNvSpPr>
                    <a:spLocks noChangeArrowheads="1"/>
                  </p:cNvSpPr>
                  <p:nvPr/>
                </p:nvSpPr>
                <p:spPr bwMode="auto">
                  <a:xfrm>
                    <a:off x="972" y="249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7.7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91" name="Rectangle 195"/>
                  <p:cNvSpPr>
                    <a:spLocks noChangeArrowheads="1"/>
                  </p:cNvSpPr>
                  <p:nvPr/>
                </p:nvSpPr>
                <p:spPr bwMode="auto">
                  <a:xfrm>
                    <a:off x="966" y="2490"/>
                    <a:ext cx="368" cy="403"/>
                  </a:xfrm>
                  <a:prstGeom prst="rect">
                    <a:avLst/>
                  </a:prstGeom>
                  <a:noFill/>
                  <a:ln w="7">
                    <a:noFill/>
                    <a:miter lim="800000"/>
                    <a:headEnd/>
                    <a:tailEnd/>
                  </a:ln>
                  <a:effectLst/>
                </p:spPr>
                <p:txBody>
                  <a:bodyPr wrap="none"/>
                  <a:lstStyle/>
                  <a:p>
                    <a:endParaRPr lang="el-GR"/>
                  </a:p>
                </p:txBody>
              </p:sp>
            </p:grpSp>
          </p:grpSp>
          <p:grpSp>
            <p:nvGrpSpPr>
              <p:cNvPr id="106562" name="Group 202"/>
              <p:cNvGrpSpPr>
                <a:grpSpLocks/>
              </p:cNvGrpSpPr>
              <p:nvPr/>
            </p:nvGrpSpPr>
            <p:grpSpPr bwMode="auto">
              <a:xfrm>
                <a:off x="1334" y="2490"/>
                <a:ext cx="368" cy="427"/>
                <a:chOff x="1334" y="2490"/>
                <a:chExt cx="368" cy="427"/>
              </a:xfrm>
            </p:grpSpPr>
            <p:sp>
              <p:nvSpPr>
                <p:cNvPr id="106697" name="Rectangle 201"/>
                <p:cNvSpPr>
                  <a:spLocks noChangeArrowheads="1"/>
                </p:cNvSpPr>
                <p:nvPr/>
              </p:nvSpPr>
              <p:spPr bwMode="auto">
                <a:xfrm>
                  <a:off x="1334" y="2490"/>
                  <a:ext cx="368" cy="427"/>
                </a:xfrm>
                <a:prstGeom prst="rect">
                  <a:avLst/>
                </a:prstGeom>
                <a:noFill/>
                <a:ln w="9525">
                  <a:noFill/>
                  <a:miter lim="800000"/>
                  <a:headEnd/>
                  <a:tailEnd/>
                </a:ln>
                <a:effectLst/>
              </p:spPr>
              <p:txBody>
                <a:bodyPr wrap="none"/>
                <a:lstStyle/>
                <a:p>
                  <a:endParaRPr lang="el-GR"/>
                </a:p>
              </p:txBody>
            </p:sp>
            <p:grpSp>
              <p:nvGrpSpPr>
                <p:cNvPr id="106564" name="Group 200"/>
                <p:cNvGrpSpPr>
                  <a:grpSpLocks/>
                </p:cNvGrpSpPr>
                <p:nvPr/>
              </p:nvGrpSpPr>
              <p:grpSpPr bwMode="auto">
                <a:xfrm>
                  <a:off x="1334" y="2490"/>
                  <a:ext cx="368" cy="403"/>
                  <a:chOff x="1334" y="2490"/>
                  <a:chExt cx="368" cy="403"/>
                </a:xfrm>
              </p:grpSpPr>
              <p:sp>
                <p:nvSpPr>
                  <p:cNvPr id="106536" name="Rectangle 40"/>
                  <p:cNvSpPr>
                    <a:spLocks noChangeArrowheads="1"/>
                  </p:cNvSpPr>
                  <p:nvPr/>
                </p:nvSpPr>
                <p:spPr bwMode="auto">
                  <a:xfrm>
                    <a:off x="1340" y="249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9.6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95" name="Rectangle 199"/>
                  <p:cNvSpPr>
                    <a:spLocks noChangeArrowheads="1"/>
                  </p:cNvSpPr>
                  <p:nvPr/>
                </p:nvSpPr>
                <p:spPr bwMode="auto">
                  <a:xfrm>
                    <a:off x="1334" y="2490"/>
                    <a:ext cx="368" cy="403"/>
                  </a:xfrm>
                  <a:prstGeom prst="rect">
                    <a:avLst/>
                  </a:prstGeom>
                  <a:noFill/>
                  <a:ln w="7">
                    <a:noFill/>
                    <a:miter lim="800000"/>
                    <a:headEnd/>
                    <a:tailEnd/>
                  </a:ln>
                  <a:effectLst/>
                </p:spPr>
                <p:txBody>
                  <a:bodyPr wrap="none"/>
                  <a:lstStyle/>
                  <a:p>
                    <a:endParaRPr lang="el-GR"/>
                  </a:p>
                </p:txBody>
              </p:sp>
            </p:grpSp>
          </p:grpSp>
          <p:grpSp>
            <p:nvGrpSpPr>
              <p:cNvPr id="106566" name="Group 206"/>
              <p:cNvGrpSpPr>
                <a:grpSpLocks/>
              </p:cNvGrpSpPr>
              <p:nvPr/>
            </p:nvGrpSpPr>
            <p:grpSpPr bwMode="auto">
              <a:xfrm>
                <a:off x="1702" y="2490"/>
                <a:ext cx="368" cy="427"/>
                <a:chOff x="1702" y="2490"/>
                <a:chExt cx="368" cy="427"/>
              </a:xfrm>
            </p:grpSpPr>
            <p:sp>
              <p:nvSpPr>
                <p:cNvPr id="106701" name="Rectangle 205"/>
                <p:cNvSpPr>
                  <a:spLocks noChangeArrowheads="1"/>
                </p:cNvSpPr>
                <p:nvPr/>
              </p:nvSpPr>
              <p:spPr bwMode="auto">
                <a:xfrm>
                  <a:off x="1702" y="2490"/>
                  <a:ext cx="368" cy="427"/>
                </a:xfrm>
                <a:prstGeom prst="rect">
                  <a:avLst/>
                </a:prstGeom>
                <a:noFill/>
                <a:ln w="9525">
                  <a:noFill/>
                  <a:miter lim="800000"/>
                  <a:headEnd/>
                  <a:tailEnd/>
                </a:ln>
                <a:effectLst/>
              </p:spPr>
              <p:txBody>
                <a:bodyPr wrap="none"/>
                <a:lstStyle/>
                <a:p>
                  <a:endParaRPr lang="el-GR"/>
                </a:p>
              </p:txBody>
            </p:sp>
            <p:grpSp>
              <p:nvGrpSpPr>
                <p:cNvPr id="106568" name="Group 204"/>
                <p:cNvGrpSpPr>
                  <a:grpSpLocks/>
                </p:cNvGrpSpPr>
                <p:nvPr/>
              </p:nvGrpSpPr>
              <p:grpSpPr bwMode="auto">
                <a:xfrm>
                  <a:off x="1702" y="2490"/>
                  <a:ext cx="368" cy="403"/>
                  <a:chOff x="1702" y="2490"/>
                  <a:chExt cx="368" cy="403"/>
                </a:xfrm>
              </p:grpSpPr>
              <p:sp>
                <p:nvSpPr>
                  <p:cNvPr id="106537" name="Rectangle 41"/>
                  <p:cNvSpPr>
                    <a:spLocks noChangeArrowheads="1"/>
                  </p:cNvSpPr>
                  <p:nvPr/>
                </p:nvSpPr>
                <p:spPr bwMode="auto">
                  <a:xfrm>
                    <a:off x="1708" y="249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11.6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699" name="Rectangle 203"/>
                  <p:cNvSpPr>
                    <a:spLocks noChangeArrowheads="1"/>
                  </p:cNvSpPr>
                  <p:nvPr/>
                </p:nvSpPr>
                <p:spPr bwMode="auto">
                  <a:xfrm>
                    <a:off x="1702" y="2490"/>
                    <a:ext cx="368" cy="403"/>
                  </a:xfrm>
                  <a:prstGeom prst="rect">
                    <a:avLst/>
                  </a:prstGeom>
                  <a:noFill/>
                  <a:ln w="7">
                    <a:noFill/>
                    <a:miter lim="800000"/>
                    <a:headEnd/>
                    <a:tailEnd/>
                  </a:ln>
                  <a:effectLst/>
                </p:spPr>
                <p:txBody>
                  <a:bodyPr wrap="none"/>
                  <a:lstStyle/>
                  <a:p>
                    <a:endParaRPr lang="el-GR"/>
                  </a:p>
                </p:txBody>
              </p:sp>
            </p:grpSp>
          </p:grpSp>
          <p:grpSp>
            <p:nvGrpSpPr>
              <p:cNvPr id="106570" name="Group 210"/>
              <p:cNvGrpSpPr>
                <a:grpSpLocks/>
              </p:cNvGrpSpPr>
              <p:nvPr/>
            </p:nvGrpSpPr>
            <p:grpSpPr bwMode="auto">
              <a:xfrm>
                <a:off x="2070" y="2490"/>
                <a:ext cx="320" cy="427"/>
                <a:chOff x="2070" y="2490"/>
                <a:chExt cx="320" cy="427"/>
              </a:xfrm>
            </p:grpSpPr>
            <p:sp>
              <p:nvSpPr>
                <p:cNvPr id="106705" name="Rectangle 209"/>
                <p:cNvSpPr>
                  <a:spLocks noChangeArrowheads="1"/>
                </p:cNvSpPr>
                <p:nvPr/>
              </p:nvSpPr>
              <p:spPr bwMode="auto">
                <a:xfrm>
                  <a:off x="2070" y="2490"/>
                  <a:ext cx="320" cy="427"/>
                </a:xfrm>
                <a:prstGeom prst="rect">
                  <a:avLst/>
                </a:prstGeom>
                <a:noFill/>
                <a:ln w="9525">
                  <a:noFill/>
                  <a:miter lim="800000"/>
                  <a:headEnd/>
                  <a:tailEnd/>
                </a:ln>
                <a:effectLst/>
              </p:spPr>
              <p:txBody>
                <a:bodyPr wrap="none"/>
                <a:lstStyle/>
                <a:p>
                  <a:endParaRPr lang="el-GR"/>
                </a:p>
              </p:txBody>
            </p:sp>
            <p:grpSp>
              <p:nvGrpSpPr>
                <p:cNvPr id="106572" name="Group 208"/>
                <p:cNvGrpSpPr>
                  <a:grpSpLocks/>
                </p:cNvGrpSpPr>
                <p:nvPr/>
              </p:nvGrpSpPr>
              <p:grpSpPr bwMode="auto">
                <a:xfrm>
                  <a:off x="2070" y="2490"/>
                  <a:ext cx="320" cy="403"/>
                  <a:chOff x="2070" y="2490"/>
                  <a:chExt cx="320" cy="403"/>
                </a:xfrm>
              </p:grpSpPr>
              <p:sp>
                <p:nvSpPr>
                  <p:cNvPr id="106538" name="Rectangle 42"/>
                  <p:cNvSpPr>
                    <a:spLocks noChangeArrowheads="1"/>
                  </p:cNvSpPr>
                  <p:nvPr/>
                </p:nvSpPr>
                <p:spPr bwMode="auto">
                  <a:xfrm>
                    <a:off x="2076" y="2496"/>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03" name="Rectangle 207"/>
                  <p:cNvSpPr>
                    <a:spLocks noChangeArrowheads="1"/>
                  </p:cNvSpPr>
                  <p:nvPr/>
                </p:nvSpPr>
                <p:spPr bwMode="auto">
                  <a:xfrm>
                    <a:off x="2070" y="2490"/>
                    <a:ext cx="320" cy="403"/>
                  </a:xfrm>
                  <a:prstGeom prst="rect">
                    <a:avLst/>
                  </a:prstGeom>
                  <a:noFill/>
                  <a:ln w="7">
                    <a:noFill/>
                    <a:miter lim="800000"/>
                    <a:headEnd/>
                    <a:tailEnd/>
                  </a:ln>
                  <a:effectLst/>
                </p:spPr>
                <p:txBody>
                  <a:bodyPr wrap="none"/>
                  <a:lstStyle/>
                  <a:p>
                    <a:endParaRPr lang="el-GR"/>
                  </a:p>
                </p:txBody>
              </p:sp>
            </p:grpSp>
          </p:grpSp>
          <p:grpSp>
            <p:nvGrpSpPr>
              <p:cNvPr id="106574" name="Group 214"/>
              <p:cNvGrpSpPr>
                <a:grpSpLocks/>
              </p:cNvGrpSpPr>
              <p:nvPr/>
            </p:nvGrpSpPr>
            <p:grpSpPr bwMode="auto">
              <a:xfrm>
                <a:off x="2390" y="2490"/>
                <a:ext cx="368" cy="427"/>
                <a:chOff x="2390" y="2490"/>
                <a:chExt cx="368" cy="427"/>
              </a:xfrm>
            </p:grpSpPr>
            <p:sp>
              <p:nvSpPr>
                <p:cNvPr id="106709" name="Rectangle 213"/>
                <p:cNvSpPr>
                  <a:spLocks noChangeArrowheads="1"/>
                </p:cNvSpPr>
                <p:nvPr/>
              </p:nvSpPr>
              <p:spPr bwMode="auto">
                <a:xfrm>
                  <a:off x="2390" y="2490"/>
                  <a:ext cx="368" cy="427"/>
                </a:xfrm>
                <a:prstGeom prst="rect">
                  <a:avLst/>
                </a:prstGeom>
                <a:noFill/>
                <a:ln w="9525">
                  <a:noFill/>
                  <a:miter lim="800000"/>
                  <a:headEnd/>
                  <a:tailEnd/>
                </a:ln>
                <a:effectLst/>
              </p:spPr>
              <p:txBody>
                <a:bodyPr wrap="none"/>
                <a:lstStyle/>
                <a:p>
                  <a:endParaRPr lang="el-GR"/>
                </a:p>
              </p:txBody>
            </p:sp>
            <p:grpSp>
              <p:nvGrpSpPr>
                <p:cNvPr id="106576" name="Group 212"/>
                <p:cNvGrpSpPr>
                  <a:grpSpLocks/>
                </p:cNvGrpSpPr>
                <p:nvPr/>
              </p:nvGrpSpPr>
              <p:grpSpPr bwMode="auto">
                <a:xfrm>
                  <a:off x="2390" y="2490"/>
                  <a:ext cx="368" cy="403"/>
                  <a:chOff x="2390" y="2490"/>
                  <a:chExt cx="368" cy="403"/>
                </a:xfrm>
              </p:grpSpPr>
              <p:sp>
                <p:nvSpPr>
                  <p:cNvPr id="106539" name="Rectangle 43"/>
                  <p:cNvSpPr>
                    <a:spLocks noChangeArrowheads="1"/>
                  </p:cNvSpPr>
                  <p:nvPr/>
                </p:nvSpPr>
                <p:spPr bwMode="auto">
                  <a:xfrm>
                    <a:off x="2396" y="249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9.3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07" name="Rectangle 211"/>
                  <p:cNvSpPr>
                    <a:spLocks noChangeArrowheads="1"/>
                  </p:cNvSpPr>
                  <p:nvPr/>
                </p:nvSpPr>
                <p:spPr bwMode="auto">
                  <a:xfrm>
                    <a:off x="2390" y="2490"/>
                    <a:ext cx="368" cy="403"/>
                  </a:xfrm>
                  <a:prstGeom prst="rect">
                    <a:avLst/>
                  </a:prstGeom>
                  <a:noFill/>
                  <a:ln w="7">
                    <a:noFill/>
                    <a:miter lim="800000"/>
                    <a:headEnd/>
                    <a:tailEnd/>
                  </a:ln>
                  <a:effectLst/>
                </p:spPr>
                <p:txBody>
                  <a:bodyPr wrap="none"/>
                  <a:lstStyle/>
                  <a:p>
                    <a:endParaRPr lang="el-GR"/>
                  </a:p>
                </p:txBody>
              </p:sp>
            </p:grpSp>
          </p:grpSp>
          <p:grpSp>
            <p:nvGrpSpPr>
              <p:cNvPr id="106578" name="Group 218"/>
              <p:cNvGrpSpPr>
                <a:grpSpLocks/>
              </p:cNvGrpSpPr>
              <p:nvPr/>
            </p:nvGrpSpPr>
            <p:grpSpPr bwMode="auto">
              <a:xfrm>
                <a:off x="2758" y="2490"/>
                <a:ext cx="368" cy="427"/>
                <a:chOff x="2758" y="2490"/>
                <a:chExt cx="368" cy="427"/>
              </a:xfrm>
            </p:grpSpPr>
            <p:sp>
              <p:nvSpPr>
                <p:cNvPr id="106713" name="Rectangle 217"/>
                <p:cNvSpPr>
                  <a:spLocks noChangeArrowheads="1"/>
                </p:cNvSpPr>
                <p:nvPr/>
              </p:nvSpPr>
              <p:spPr bwMode="auto">
                <a:xfrm>
                  <a:off x="2758" y="2490"/>
                  <a:ext cx="368" cy="427"/>
                </a:xfrm>
                <a:prstGeom prst="rect">
                  <a:avLst/>
                </a:prstGeom>
                <a:noFill/>
                <a:ln w="9525">
                  <a:noFill/>
                  <a:miter lim="800000"/>
                  <a:headEnd/>
                  <a:tailEnd/>
                </a:ln>
                <a:effectLst/>
              </p:spPr>
              <p:txBody>
                <a:bodyPr wrap="none"/>
                <a:lstStyle/>
                <a:p>
                  <a:endParaRPr lang="el-GR"/>
                </a:p>
              </p:txBody>
            </p:sp>
            <p:grpSp>
              <p:nvGrpSpPr>
                <p:cNvPr id="106580" name="Group 216"/>
                <p:cNvGrpSpPr>
                  <a:grpSpLocks/>
                </p:cNvGrpSpPr>
                <p:nvPr/>
              </p:nvGrpSpPr>
              <p:grpSpPr bwMode="auto">
                <a:xfrm>
                  <a:off x="2758" y="2490"/>
                  <a:ext cx="368" cy="403"/>
                  <a:chOff x="2758" y="2490"/>
                  <a:chExt cx="368" cy="403"/>
                </a:xfrm>
              </p:grpSpPr>
              <p:sp>
                <p:nvSpPr>
                  <p:cNvPr id="106540" name="Rectangle 44"/>
                  <p:cNvSpPr>
                    <a:spLocks noChangeArrowheads="1"/>
                  </p:cNvSpPr>
                  <p:nvPr/>
                </p:nvSpPr>
                <p:spPr bwMode="auto">
                  <a:xfrm>
                    <a:off x="2764" y="2496"/>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11.2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11" name="Rectangle 215"/>
                  <p:cNvSpPr>
                    <a:spLocks noChangeArrowheads="1"/>
                  </p:cNvSpPr>
                  <p:nvPr/>
                </p:nvSpPr>
                <p:spPr bwMode="auto">
                  <a:xfrm>
                    <a:off x="2758" y="2490"/>
                    <a:ext cx="368" cy="403"/>
                  </a:xfrm>
                  <a:prstGeom prst="rect">
                    <a:avLst/>
                  </a:prstGeom>
                  <a:noFill/>
                  <a:ln w="7">
                    <a:noFill/>
                    <a:miter lim="800000"/>
                    <a:headEnd/>
                    <a:tailEnd/>
                  </a:ln>
                  <a:effectLst/>
                </p:spPr>
                <p:txBody>
                  <a:bodyPr wrap="none"/>
                  <a:lstStyle/>
                  <a:p>
                    <a:endParaRPr lang="el-GR"/>
                  </a:p>
                </p:txBody>
              </p:sp>
            </p:grpSp>
          </p:grpSp>
          <p:grpSp>
            <p:nvGrpSpPr>
              <p:cNvPr id="106582" name="Group 222"/>
              <p:cNvGrpSpPr>
                <a:grpSpLocks/>
              </p:cNvGrpSpPr>
              <p:nvPr/>
            </p:nvGrpSpPr>
            <p:grpSpPr bwMode="auto">
              <a:xfrm>
                <a:off x="0" y="2905"/>
                <a:ext cx="966" cy="427"/>
                <a:chOff x="0" y="2905"/>
                <a:chExt cx="966" cy="427"/>
              </a:xfrm>
            </p:grpSpPr>
            <p:sp>
              <p:nvSpPr>
                <p:cNvPr id="106717" name="Rectangle 221"/>
                <p:cNvSpPr>
                  <a:spLocks noChangeArrowheads="1"/>
                </p:cNvSpPr>
                <p:nvPr/>
              </p:nvSpPr>
              <p:spPr bwMode="auto">
                <a:xfrm>
                  <a:off x="0" y="2905"/>
                  <a:ext cx="966" cy="427"/>
                </a:xfrm>
                <a:prstGeom prst="rect">
                  <a:avLst/>
                </a:prstGeom>
                <a:noFill/>
                <a:ln w="9525">
                  <a:noFill/>
                  <a:miter lim="800000"/>
                  <a:headEnd/>
                  <a:tailEnd/>
                </a:ln>
                <a:effectLst/>
              </p:spPr>
              <p:txBody>
                <a:bodyPr wrap="none"/>
                <a:lstStyle/>
                <a:p>
                  <a:endParaRPr lang="el-GR"/>
                </a:p>
              </p:txBody>
            </p:sp>
            <p:grpSp>
              <p:nvGrpSpPr>
                <p:cNvPr id="106584" name="Group 220"/>
                <p:cNvGrpSpPr>
                  <a:grpSpLocks/>
                </p:cNvGrpSpPr>
                <p:nvPr/>
              </p:nvGrpSpPr>
              <p:grpSpPr bwMode="auto">
                <a:xfrm>
                  <a:off x="0" y="2905"/>
                  <a:ext cx="966" cy="403"/>
                  <a:chOff x="0" y="2905"/>
                  <a:chExt cx="966" cy="403"/>
                </a:xfrm>
              </p:grpSpPr>
              <p:sp>
                <p:nvSpPr>
                  <p:cNvPr id="106541" name="Rectangle 45"/>
                  <p:cNvSpPr>
                    <a:spLocks noChangeArrowheads="1"/>
                  </p:cNvSpPr>
                  <p:nvPr/>
                </p:nvSpPr>
                <p:spPr bwMode="auto">
                  <a:xfrm>
                    <a:off x="6" y="2911"/>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23. Hip breath</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715" name="Rectangle 219"/>
                  <p:cNvSpPr>
                    <a:spLocks noChangeArrowheads="1"/>
                  </p:cNvSpPr>
                  <p:nvPr/>
                </p:nvSpPr>
                <p:spPr bwMode="auto">
                  <a:xfrm>
                    <a:off x="0" y="2905"/>
                    <a:ext cx="966" cy="403"/>
                  </a:xfrm>
                  <a:prstGeom prst="rect">
                    <a:avLst/>
                  </a:prstGeom>
                  <a:noFill/>
                  <a:ln w="7">
                    <a:noFill/>
                    <a:miter lim="800000"/>
                    <a:headEnd/>
                    <a:tailEnd/>
                  </a:ln>
                  <a:effectLst/>
                </p:spPr>
                <p:txBody>
                  <a:bodyPr wrap="none"/>
                  <a:lstStyle/>
                  <a:p>
                    <a:endParaRPr lang="el-GR"/>
                  </a:p>
                </p:txBody>
              </p:sp>
            </p:grpSp>
          </p:grpSp>
          <p:grpSp>
            <p:nvGrpSpPr>
              <p:cNvPr id="106586" name="Group 226"/>
              <p:cNvGrpSpPr>
                <a:grpSpLocks/>
              </p:cNvGrpSpPr>
              <p:nvPr/>
            </p:nvGrpSpPr>
            <p:grpSpPr bwMode="auto">
              <a:xfrm>
                <a:off x="966" y="2905"/>
                <a:ext cx="368" cy="427"/>
                <a:chOff x="966" y="2905"/>
                <a:chExt cx="368" cy="427"/>
              </a:xfrm>
            </p:grpSpPr>
            <p:sp>
              <p:nvSpPr>
                <p:cNvPr id="106721" name="Rectangle 225"/>
                <p:cNvSpPr>
                  <a:spLocks noChangeArrowheads="1"/>
                </p:cNvSpPr>
                <p:nvPr/>
              </p:nvSpPr>
              <p:spPr bwMode="auto">
                <a:xfrm>
                  <a:off x="966" y="2905"/>
                  <a:ext cx="368" cy="427"/>
                </a:xfrm>
                <a:prstGeom prst="rect">
                  <a:avLst/>
                </a:prstGeom>
                <a:noFill/>
                <a:ln w="9525">
                  <a:noFill/>
                  <a:miter lim="800000"/>
                  <a:headEnd/>
                  <a:tailEnd/>
                </a:ln>
                <a:effectLst/>
              </p:spPr>
              <p:txBody>
                <a:bodyPr wrap="none"/>
                <a:lstStyle/>
                <a:p>
                  <a:endParaRPr lang="el-GR"/>
                </a:p>
              </p:txBody>
            </p:sp>
            <p:grpSp>
              <p:nvGrpSpPr>
                <p:cNvPr id="106588" name="Group 224"/>
                <p:cNvGrpSpPr>
                  <a:grpSpLocks/>
                </p:cNvGrpSpPr>
                <p:nvPr/>
              </p:nvGrpSpPr>
              <p:grpSpPr bwMode="auto">
                <a:xfrm>
                  <a:off x="966" y="2905"/>
                  <a:ext cx="368" cy="403"/>
                  <a:chOff x="966" y="2905"/>
                  <a:chExt cx="368" cy="403"/>
                </a:xfrm>
              </p:grpSpPr>
              <p:sp>
                <p:nvSpPr>
                  <p:cNvPr id="106542" name="Rectangle 46"/>
                  <p:cNvSpPr>
                    <a:spLocks noChangeArrowheads="1"/>
                  </p:cNvSpPr>
                  <p:nvPr/>
                </p:nvSpPr>
                <p:spPr bwMode="auto">
                  <a:xfrm>
                    <a:off x="972" y="291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12.2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19" name="Rectangle 223"/>
                  <p:cNvSpPr>
                    <a:spLocks noChangeArrowheads="1"/>
                  </p:cNvSpPr>
                  <p:nvPr/>
                </p:nvSpPr>
                <p:spPr bwMode="auto">
                  <a:xfrm>
                    <a:off x="966" y="2905"/>
                    <a:ext cx="368" cy="403"/>
                  </a:xfrm>
                  <a:prstGeom prst="rect">
                    <a:avLst/>
                  </a:prstGeom>
                  <a:noFill/>
                  <a:ln w="7">
                    <a:noFill/>
                    <a:miter lim="800000"/>
                    <a:headEnd/>
                    <a:tailEnd/>
                  </a:ln>
                  <a:effectLst/>
                </p:spPr>
                <p:txBody>
                  <a:bodyPr wrap="none"/>
                  <a:lstStyle/>
                  <a:p>
                    <a:endParaRPr lang="el-GR"/>
                  </a:p>
                </p:txBody>
              </p:sp>
            </p:grpSp>
          </p:grpSp>
          <p:grpSp>
            <p:nvGrpSpPr>
              <p:cNvPr id="106590" name="Group 230"/>
              <p:cNvGrpSpPr>
                <a:grpSpLocks/>
              </p:cNvGrpSpPr>
              <p:nvPr/>
            </p:nvGrpSpPr>
            <p:grpSpPr bwMode="auto">
              <a:xfrm>
                <a:off x="1334" y="2905"/>
                <a:ext cx="368" cy="427"/>
                <a:chOff x="1334" y="2905"/>
                <a:chExt cx="368" cy="427"/>
              </a:xfrm>
            </p:grpSpPr>
            <p:sp>
              <p:nvSpPr>
                <p:cNvPr id="106725" name="Rectangle 229"/>
                <p:cNvSpPr>
                  <a:spLocks noChangeArrowheads="1"/>
                </p:cNvSpPr>
                <p:nvPr/>
              </p:nvSpPr>
              <p:spPr bwMode="auto">
                <a:xfrm>
                  <a:off x="1334" y="2905"/>
                  <a:ext cx="368" cy="427"/>
                </a:xfrm>
                <a:prstGeom prst="rect">
                  <a:avLst/>
                </a:prstGeom>
                <a:noFill/>
                <a:ln w="9525">
                  <a:noFill/>
                  <a:miter lim="800000"/>
                  <a:headEnd/>
                  <a:tailEnd/>
                </a:ln>
                <a:effectLst/>
              </p:spPr>
              <p:txBody>
                <a:bodyPr wrap="none"/>
                <a:lstStyle/>
                <a:p>
                  <a:endParaRPr lang="el-GR"/>
                </a:p>
              </p:txBody>
            </p:sp>
            <p:grpSp>
              <p:nvGrpSpPr>
                <p:cNvPr id="106592" name="Group 228"/>
                <p:cNvGrpSpPr>
                  <a:grpSpLocks/>
                </p:cNvGrpSpPr>
                <p:nvPr/>
              </p:nvGrpSpPr>
              <p:grpSpPr bwMode="auto">
                <a:xfrm>
                  <a:off x="1334" y="2905"/>
                  <a:ext cx="368" cy="403"/>
                  <a:chOff x="1334" y="2905"/>
                  <a:chExt cx="368" cy="403"/>
                </a:xfrm>
              </p:grpSpPr>
              <p:sp>
                <p:nvSpPr>
                  <p:cNvPr id="106543" name="Rectangle 47"/>
                  <p:cNvSpPr>
                    <a:spLocks noChangeArrowheads="1"/>
                  </p:cNvSpPr>
                  <p:nvPr/>
                </p:nvSpPr>
                <p:spPr bwMode="auto">
                  <a:xfrm>
                    <a:off x="1340" y="291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23" name="Rectangle 227"/>
                  <p:cNvSpPr>
                    <a:spLocks noChangeArrowheads="1"/>
                  </p:cNvSpPr>
                  <p:nvPr/>
                </p:nvSpPr>
                <p:spPr bwMode="auto">
                  <a:xfrm>
                    <a:off x="1334" y="2905"/>
                    <a:ext cx="368" cy="403"/>
                  </a:xfrm>
                  <a:prstGeom prst="rect">
                    <a:avLst/>
                  </a:prstGeom>
                  <a:noFill/>
                  <a:ln w="7">
                    <a:noFill/>
                    <a:miter lim="800000"/>
                    <a:headEnd/>
                    <a:tailEnd/>
                  </a:ln>
                  <a:effectLst/>
                </p:spPr>
                <p:txBody>
                  <a:bodyPr wrap="none"/>
                  <a:lstStyle/>
                  <a:p>
                    <a:endParaRPr lang="el-GR"/>
                  </a:p>
                </p:txBody>
              </p:sp>
            </p:grpSp>
          </p:grpSp>
          <p:grpSp>
            <p:nvGrpSpPr>
              <p:cNvPr id="106594" name="Group 234"/>
              <p:cNvGrpSpPr>
                <a:grpSpLocks/>
              </p:cNvGrpSpPr>
              <p:nvPr/>
            </p:nvGrpSpPr>
            <p:grpSpPr bwMode="auto">
              <a:xfrm>
                <a:off x="1702" y="2905"/>
                <a:ext cx="368" cy="427"/>
                <a:chOff x="1702" y="2905"/>
                <a:chExt cx="368" cy="427"/>
              </a:xfrm>
            </p:grpSpPr>
            <p:sp>
              <p:nvSpPr>
                <p:cNvPr id="106729" name="Rectangle 233"/>
                <p:cNvSpPr>
                  <a:spLocks noChangeArrowheads="1"/>
                </p:cNvSpPr>
                <p:nvPr/>
              </p:nvSpPr>
              <p:spPr bwMode="auto">
                <a:xfrm>
                  <a:off x="1702" y="2905"/>
                  <a:ext cx="368" cy="427"/>
                </a:xfrm>
                <a:prstGeom prst="rect">
                  <a:avLst/>
                </a:prstGeom>
                <a:noFill/>
                <a:ln w="9525">
                  <a:noFill/>
                  <a:miter lim="800000"/>
                  <a:headEnd/>
                  <a:tailEnd/>
                </a:ln>
                <a:effectLst/>
              </p:spPr>
              <p:txBody>
                <a:bodyPr wrap="none"/>
                <a:lstStyle/>
                <a:p>
                  <a:endParaRPr lang="el-GR"/>
                </a:p>
              </p:txBody>
            </p:sp>
            <p:grpSp>
              <p:nvGrpSpPr>
                <p:cNvPr id="106596" name="Group 232"/>
                <p:cNvGrpSpPr>
                  <a:grpSpLocks/>
                </p:cNvGrpSpPr>
                <p:nvPr/>
              </p:nvGrpSpPr>
              <p:grpSpPr bwMode="auto">
                <a:xfrm>
                  <a:off x="1702" y="2905"/>
                  <a:ext cx="368" cy="403"/>
                  <a:chOff x="1702" y="2905"/>
                  <a:chExt cx="368" cy="403"/>
                </a:xfrm>
              </p:grpSpPr>
              <p:sp>
                <p:nvSpPr>
                  <p:cNvPr id="106544" name="Rectangle 48"/>
                  <p:cNvSpPr>
                    <a:spLocks noChangeArrowheads="1"/>
                  </p:cNvSpPr>
                  <p:nvPr/>
                </p:nvSpPr>
                <p:spPr bwMode="auto">
                  <a:xfrm>
                    <a:off x="1708" y="291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16.1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27" name="Rectangle 231"/>
                  <p:cNvSpPr>
                    <a:spLocks noChangeArrowheads="1"/>
                  </p:cNvSpPr>
                  <p:nvPr/>
                </p:nvSpPr>
                <p:spPr bwMode="auto">
                  <a:xfrm>
                    <a:off x="1702" y="2905"/>
                    <a:ext cx="368" cy="403"/>
                  </a:xfrm>
                  <a:prstGeom prst="rect">
                    <a:avLst/>
                  </a:prstGeom>
                  <a:noFill/>
                  <a:ln w="7">
                    <a:noFill/>
                    <a:miter lim="800000"/>
                    <a:headEnd/>
                    <a:tailEnd/>
                  </a:ln>
                  <a:effectLst/>
                </p:spPr>
                <p:txBody>
                  <a:bodyPr wrap="none"/>
                  <a:lstStyle/>
                  <a:p>
                    <a:endParaRPr lang="el-GR"/>
                  </a:p>
                </p:txBody>
              </p:sp>
            </p:grpSp>
          </p:grpSp>
          <p:grpSp>
            <p:nvGrpSpPr>
              <p:cNvPr id="106598" name="Group 238"/>
              <p:cNvGrpSpPr>
                <a:grpSpLocks/>
              </p:cNvGrpSpPr>
              <p:nvPr/>
            </p:nvGrpSpPr>
            <p:grpSpPr bwMode="auto">
              <a:xfrm>
                <a:off x="2070" y="2905"/>
                <a:ext cx="320" cy="427"/>
                <a:chOff x="2070" y="2905"/>
                <a:chExt cx="320" cy="427"/>
              </a:xfrm>
            </p:grpSpPr>
            <p:sp>
              <p:nvSpPr>
                <p:cNvPr id="106733" name="Rectangle 237"/>
                <p:cNvSpPr>
                  <a:spLocks noChangeArrowheads="1"/>
                </p:cNvSpPr>
                <p:nvPr/>
              </p:nvSpPr>
              <p:spPr bwMode="auto">
                <a:xfrm>
                  <a:off x="2070" y="2905"/>
                  <a:ext cx="320" cy="427"/>
                </a:xfrm>
                <a:prstGeom prst="rect">
                  <a:avLst/>
                </a:prstGeom>
                <a:noFill/>
                <a:ln w="9525">
                  <a:noFill/>
                  <a:miter lim="800000"/>
                  <a:headEnd/>
                  <a:tailEnd/>
                </a:ln>
                <a:effectLst/>
              </p:spPr>
              <p:txBody>
                <a:bodyPr wrap="none"/>
                <a:lstStyle/>
                <a:p>
                  <a:endParaRPr lang="el-GR"/>
                </a:p>
              </p:txBody>
            </p:sp>
            <p:grpSp>
              <p:nvGrpSpPr>
                <p:cNvPr id="106600" name="Group 236"/>
                <p:cNvGrpSpPr>
                  <a:grpSpLocks/>
                </p:cNvGrpSpPr>
                <p:nvPr/>
              </p:nvGrpSpPr>
              <p:grpSpPr bwMode="auto">
                <a:xfrm>
                  <a:off x="2070" y="2905"/>
                  <a:ext cx="320" cy="403"/>
                  <a:chOff x="2070" y="2905"/>
                  <a:chExt cx="320" cy="403"/>
                </a:xfrm>
              </p:grpSpPr>
              <p:sp>
                <p:nvSpPr>
                  <p:cNvPr id="106545" name="Rectangle 49"/>
                  <p:cNvSpPr>
                    <a:spLocks noChangeArrowheads="1"/>
                  </p:cNvSpPr>
                  <p:nvPr/>
                </p:nvSpPr>
                <p:spPr bwMode="auto">
                  <a:xfrm>
                    <a:off x="2076" y="2911"/>
                    <a:ext cx="308"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12.2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31" name="Rectangle 235"/>
                  <p:cNvSpPr>
                    <a:spLocks noChangeArrowheads="1"/>
                  </p:cNvSpPr>
                  <p:nvPr/>
                </p:nvSpPr>
                <p:spPr bwMode="auto">
                  <a:xfrm>
                    <a:off x="2070" y="2905"/>
                    <a:ext cx="320" cy="403"/>
                  </a:xfrm>
                  <a:prstGeom prst="rect">
                    <a:avLst/>
                  </a:prstGeom>
                  <a:noFill/>
                  <a:ln w="7">
                    <a:noFill/>
                    <a:miter lim="800000"/>
                    <a:headEnd/>
                    <a:tailEnd/>
                  </a:ln>
                  <a:effectLst/>
                </p:spPr>
                <p:txBody>
                  <a:bodyPr wrap="none"/>
                  <a:lstStyle/>
                  <a:p>
                    <a:endParaRPr lang="el-GR"/>
                  </a:p>
                </p:txBody>
              </p:sp>
            </p:grpSp>
          </p:grpSp>
          <p:grpSp>
            <p:nvGrpSpPr>
              <p:cNvPr id="106602" name="Group 242"/>
              <p:cNvGrpSpPr>
                <a:grpSpLocks/>
              </p:cNvGrpSpPr>
              <p:nvPr/>
            </p:nvGrpSpPr>
            <p:grpSpPr bwMode="auto">
              <a:xfrm>
                <a:off x="2390" y="2905"/>
                <a:ext cx="368" cy="427"/>
                <a:chOff x="2390" y="2905"/>
                <a:chExt cx="368" cy="427"/>
              </a:xfrm>
            </p:grpSpPr>
            <p:sp>
              <p:nvSpPr>
                <p:cNvPr id="106737" name="Rectangle 241"/>
                <p:cNvSpPr>
                  <a:spLocks noChangeArrowheads="1"/>
                </p:cNvSpPr>
                <p:nvPr/>
              </p:nvSpPr>
              <p:spPr bwMode="auto">
                <a:xfrm>
                  <a:off x="2390" y="2905"/>
                  <a:ext cx="368" cy="427"/>
                </a:xfrm>
                <a:prstGeom prst="rect">
                  <a:avLst/>
                </a:prstGeom>
                <a:noFill/>
                <a:ln w="9525">
                  <a:noFill/>
                  <a:miter lim="800000"/>
                  <a:headEnd/>
                  <a:tailEnd/>
                </a:ln>
                <a:effectLst/>
              </p:spPr>
              <p:txBody>
                <a:bodyPr wrap="none"/>
                <a:lstStyle/>
                <a:p>
                  <a:endParaRPr lang="el-GR"/>
                </a:p>
              </p:txBody>
            </p:sp>
            <p:grpSp>
              <p:nvGrpSpPr>
                <p:cNvPr id="106604" name="Group 240"/>
                <p:cNvGrpSpPr>
                  <a:grpSpLocks/>
                </p:cNvGrpSpPr>
                <p:nvPr/>
              </p:nvGrpSpPr>
              <p:grpSpPr bwMode="auto">
                <a:xfrm>
                  <a:off x="2390" y="2905"/>
                  <a:ext cx="368" cy="403"/>
                  <a:chOff x="2390" y="2905"/>
                  <a:chExt cx="368" cy="403"/>
                </a:xfrm>
              </p:grpSpPr>
              <p:sp>
                <p:nvSpPr>
                  <p:cNvPr id="106546" name="Rectangle 50"/>
                  <p:cNvSpPr>
                    <a:spLocks noChangeArrowheads="1"/>
                  </p:cNvSpPr>
                  <p:nvPr/>
                </p:nvSpPr>
                <p:spPr bwMode="auto">
                  <a:xfrm>
                    <a:off x="2396" y="291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14.8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35" name="Rectangle 239"/>
                  <p:cNvSpPr>
                    <a:spLocks noChangeArrowheads="1"/>
                  </p:cNvSpPr>
                  <p:nvPr/>
                </p:nvSpPr>
                <p:spPr bwMode="auto">
                  <a:xfrm>
                    <a:off x="2390" y="2905"/>
                    <a:ext cx="368" cy="403"/>
                  </a:xfrm>
                  <a:prstGeom prst="rect">
                    <a:avLst/>
                  </a:prstGeom>
                  <a:noFill/>
                  <a:ln w="7">
                    <a:noFill/>
                    <a:miter lim="800000"/>
                    <a:headEnd/>
                    <a:tailEnd/>
                  </a:ln>
                  <a:effectLst/>
                </p:spPr>
                <p:txBody>
                  <a:bodyPr wrap="none"/>
                  <a:lstStyle/>
                  <a:p>
                    <a:endParaRPr lang="el-GR"/>
                  </a:p>
                </p:txBody>
              </p:sp>
            </p:grpSp>
          </p:grpSp>
          <p:grpSp>
            <p:nvGrpSpPr>
              <p:cNvPr id="106606" name="Group 246"/>
              <p:cNvGrpSpPr>
                <a:grpSpLocks/>
              </p:cNvGrpSpPr>
              <p:nvPr/>
            </p:nvGrpSpPr>
            <p:grpSpPr bwMode="auto">
              <a:xfrm>
                <a:off x="2758" y="2905"/>
                <a:ext cx="368" cy="427"/>
                <a:chOff x="2758" y="2905"/>
                <a:chExt cx="368" cy="427"/>
              </a:xfrm>
            </p:grpSpPr>
            <p:sp>
              <p:nvSpPr>
                <p:cNvPr id="106741" name="Rectangle 245"/>
                <p:cNvSpPr>
                  <a:spLocks noChangeArrowheads="1"/>
                </p:cNvSpPr>
                <p:nvPr/>
              </p:nvSpPr>
              <p:spPr bwMode="auto">
                <a:xfrm>
                  <a:off x="2758" y="2905"/>
                  <a:ext cx="368" cy="427"/>
                </a:xfrm>
                <a:prstGeom prst="rect">
                  <a:avLst/>
                </a:prstGeom>
                <a:noFill/>
                <a:ln w="9525">
                  <a:noFill/>
                  <a:miter lim="800000"/>
                  <a:headEnd/>
                  <a:tailEnd/>
                </a:ln>
                <a:effectLst/>
              </p:spPr>
              <p:txBody>
                <a:bodyPr wrap="none"/>
                <a:lstStyle/>
                <a:p>
                  <a:endParaRPr lang="el-GR"/>
                </a:p>
              </p:txBody>
            </p:sp>
            <p:grpSp>
              <p:nvGrpSpPr>
                <p:cNvPr id="106608" name="Group 244"/>
                <p:cNvGrpSpPr>
                  <a:grpSpLocks/>
                </p:cNvGrpSpPr>
                <p:nvPr/>
              </p:nvGrpSpPr>
              <p:grpSpPr bwMode="auto">
                <a:xfrm>
                  <a:off x="2758" y="2905"/>
                  <a:ext cx="368" cy="403"/>
                  <a:chOff x="2758" y="2905"/>
                  <a:chExt cx="368" cy="403"/>
                </a:xfrm>
              </p:grpSpPr>
              <p:sp>
                <p:nvSpPr>
                  <p:cNvPr id="106547" name="Rectangle 51"/>
                  <p:cNvSpPr>
                    <a:spLocks noChangeArrowheads="1"/>
                  </p:cNvSpPr>
                  <p:nvPr/>
                </p:nvSpPr>
                <p:spPr bwMode="auto">
                  <a:xfrm>
                    <a:off x="2764" y="2911"/>
                    <a:ext cx="356" cy="391"/>
                  </a:xfrm>
                  <a:prstGeom prst="rect">
                    <a:avLst/>
                  </a:prstGeom>
                  <a:noFill/>
                  <a:ln w="9525">
                    <a:noFill/>
                    <a:miter lim="800000"/>
                    <a:headEnd/>
                    <a:tailEnd/>
                  </a:ln>
                  <a:effectLst/>
                </p:spPr>
                <p:txBody>
                  <a:bodyPr anchor="ctr"/>
                  <a:lstStyle/>
                  <a:p>
                    <a:pPr algn="ctr"/>
                    <a:r>
                      <a:rPr lang="en-GB" sz="1200" b="0">
                        <a:effectLst/>
                        <a:latin typeface="Times New Roman" pitchFamily="18" charset="0"/>
                        <a:cs typeface="Times New Roman" pitchFamily="18" charset="0"/>
                      </a:rPr>
                      <a:t>17.3 </a:t>
                    </a:r>
                    <a:endParaRPr lang="el-GR" sz="1200" b="0">
                      <a:effectLst/>
                      <a:latin typeface="Times New Roman" pitchFamily="18" charset="0"/>
                      <a:cs typeface="Times New Roman" pitchFamily="18" charset="0"/>
                    </a:endParaRPr>
                  </a:p>
                  <a:p>
                    <a:pPr algn="ctr" eaLnBrk="0" hangingPunct="0"/>
                    <a:endParaRPr lang="el-GR" b="0">
                      <a:effectLst/>
                      <a:latin typeface="Times New Roman" pitchFamily="18" charset="0"/>
                    </a:endParaRPr>
                  </a:p>
                </p:txBody>
              </p:sp>
              <p:sp>
                <p:nvSpPr>
                  <p:cNvPr id="106739" name="Rectangle 243"/>
                  <p:cNvSpPr>
                    <a:spLocks noChangeArrowheads="1"/>
                  </p:cNvSpPr>
                  <p:nvPr/>
                </p:nvSpPr>
                <p:spPr bwMode="auto">
                  <a:xfrm>
                    <a:off x="2758" y="2905"/>
                    <a:ext cx="368" cy="403"/>
                  </a:xfrm>
                  <a:prstGeom prst="rect">
                    <a:avLst/>
                  </a:prstGeom>
                  <a:noFill/>
                  <a:ln w="7">
                    <a:noFill/>
                    <a:miter lim="800000"/>
                    <a:headEnd/>
                    <a:tailEnd/>
                  </a:ln>
                  <a:effectLst/>
                </p:spPr>
                <p:txBody>
                  <a:bodyPr wrap="none"/>
                  <a:lstStyle/>
                  <a:p>
                    <a:endParaRPr lang="el-GR"/>
                  </a:p>
                </p:txBody>
              </p:sp>
            </p:grpSp>
          </p:grpSp>
          <p:grpSp>
            <p:nvGrpSpPr>
              <p:cNvPr id="106610" name="Group 250"/>
              <p:cNvGrpSpPr>
                <a:grpSpLocks/>
              </p:cNvGrpSpPr>
              <p:nvPr/>
            </p:nvGrpSpPr>
            <p:grpSpPr bwMode="auto">
              <a:xfrm>
                <a:off x="0" y="3320"/>
                <a:ext cx="966" cy="427"/>
                <a:chOff x="0" y="3320"/>
                <a:chExt cx="966" cy="427"/>
              </a:xfrm>
            </p:grpSpPr>
            <p:sp>
              <p:nvSpPr>
                <p:cNvPr id="106745" name="Rectangle 249"/>
                <p:cNvSpPr>
                  <a:spLocks noChangeArrowheads="1"/>
                </p:cNvSpPr>
                <p:nvPr/>
              </p:nvSpPr>
              <p:spPr bwMode="auto">
                <a:xfrm>
                  <a:off x="0" y="3320"/>
                  <a:ext cx="966" cy="427"/>
                </a:xfrm>
                <a:prstGeom prst="rect">
                  <a:avLst/>
                </a:prstGeom>
                <a:noFill/>
                <a:ln w="9525">
                  <a:noFill/>
                  <a:miter lim="800000"/>
                  <a:headEnd/>
                  <a:tailEnd/>
                </a:ln>
                <a:effectLst/>
              </p:spPr>
              <p:txBody>
                <a:bodyPr wrap="none"/>
                <a:lstStyle/>
                <a:p>
                  <a:endParaRPr lang="el-GR"/>
                </a:p>
              </p:txBody>
            </p:sp>
            <p:grpSp>
              <p:nvGrpSpPr>
                <p:cNvPr id="106612" name="Group 248"/>
                <p:cNvGrpSpPr>
                  <a:grpSpLocks/>
                </p:cNvGrpSpPr>
                <p:nvPr/>
              </p:nvGrpSpPr>
              <p:grpSpPr bwMode="auto">
                <a:xfrm>
                  <a:off x="0" y="3320"/>
                  <a:ext cx="966" cy="403"/>
                  <a:chOff x="0" y="3320"/>
                  <a:chExt cx="966" cy="403"/>
                </a:xfrm>
              </p:grpSpPr>
              <p:sp>
                <p:nvSpPr>
                  <p:cNvPr id="106548" name="Rectangle 52"/>
                  <p:cNvSpPr>
                    <a:spLocks noChangeArrowheads="1"/>
                  </p:cNvSpPr>
                  <p:nvPr/>
                </p:nvSpPr>
                <p:spPr bwMode="auto">
                  <a:xfrm>
                    <a:off x="6" y="3326"/>
                    <a:ext cx="954" cy="391"/>
                  </a:xfrm>
                  <a:prstGeom prst="rect">
                    <a:avLst/>
                  </a:prstGeom>
                  <a:noFill/>
                  <a:ln w="9525">
                    <a:noFill/>
                    <a:miter lim="800000"/>
                    <a:headEnd/>
                    <a:tailEnd/>
                  </a:ln>
                  <a:effectLst/>
                </p:spPr>
                <p:txBody>
                  <a:bodyPr anchor="ctr"/>
                  <a:lstStyle/>
                  <a:p>
                    <a:r>
                      <a:rPr lang="en-GB" sz="1200" b="0">
                        <a:effectLst/>
                        <a:latin typeface="Times New Roman" pitchFamily="18" charset="0"/>
                        <a:cs typeface="Times New Roman" pitchFamily="18" charset="0"/>
                      </a:rPr>
                      <a:t>24. Body weight (lbs)</a:t>
                    </a:r>
                    <a:endParaRPr lang="el-GR" sz="1200" b="0">
                      <a:effectLst/>
                      <a:latin typeface="Times New Roman" pitchFamily="18" charset="0"/>
                      <a:cs typeface="Times New Roman" pitchFamily="18" charset="0"/>
                    </a:endParaRPr>
                  </a:p>
                  <a:p>
                    <a:pPr eaLnBrk="0" hangingPunct="0"/>
                    <a:endParaRPr lang="el-GR" b="0">
                      <a:effectLst/>
                      <a:latin typeface="Times New Roman" pitchFamily="18" charset="0"/>
                    </a:endParaRPr>
                  </a:p>
                </p:txBody>
              </p:sp>
              <p:sp>
                <p:nvSpPr>
                  <p:cNvPr id="106743" name="Rectangle 247"/>
                  <p:cNvSpPr>
                    <a:spLocks noChangeArrowheads="1"/>
                  </p:cNvSpPr>
                  <p:nvPr/>
                </p:nvSpPr>
                <p:spPr bwMode="auto">
                  <a:xfrm>
                    <a:off x="0" y="3320"/>
                    <a:ext cx="966" cy="403"/>
                  </a:xfrm>
                  <a:prstGeom prst="rect">
                    <a:avLst/>
                  </a:prstGeom>
                  <a:noFill/>
                  <a:ln w="7">
                    <a:noFill/>
                    <a:miter lim="800000"/>
                    <a:headEnd/>
                    <a:tailEnd/>
                  </a:ln>
                  <a:effectLst/>
                </p:spPr>
                <p:txBody>
                  <a:bodyPr wrap="none"/>
                  <a:lstStyle/>
                  <a:p>
                    <a:endParaRPr lang="el-GR"/>
                  </a:p>
                </p:txBody>
              </p:sp>
            </p:grpSp>
          </p:grpSp>
          <p:grpSp>
            <p:nvGrpSpPr>
              <p:cNvPr id="106614" name="Group 254"/>
              <p:cNvGrpSpPr>
                <a:grpSpLocks/>
              </p:cNvGrpSpPr>
              <p:nvPr/>
            </p:nvGrpSpPr>
            <p:grpSpPr bwMode="auto">
              <a:xfrm>
                <a:off x="966" y="3320"/>
                <a:ext cx="368" cy="427"/>
                <a:chOff x="966" y="3320"/>
                <a:chExt cx="368" cy="427"/>
              </a:xfrm>
            </p:grpSpPr>
            <p:sp>
              <p:nvSpPr>
                <p:cNvPr id="106749" name="Rectangle 253"/>
                <p:cNvSpPr>
                  <a:spLocks noChangeArrowheads="1"/>
                </p:cNvSpPr>
                <p:nvPr/>
              </p:nvSpPr>
              <p:spPr bwMode="auto">
                <a:xfrm>
                  <a:off x="966" y="3320"/>
                  <a:ext cx="368" cy="427"/>
                </a:xfrm>
                <a:prstGeom prst="rect">
                  <a:avLst/>
                </a:prstGeom>
                <a:noFill/>
                <a:ln w="9525">
                  <a:noFill/>
                  <a:miter lim="800000"/>
                  <a:headEnd/>
                  <a:tailEnd/>
                </a:ln>
                <a:effectLst/>
              </p:spPr>
              <p:txBody>
                <a:bodyPr wrap="none"/>
                <a:lstStyle/>
                <a:p>
                  <a:endParaRPr lang="el-GR"/>
                </a:p>
              </p:txBody>
            </p:sp>
            <p:grpSp>
              <p:nvGrpSpPr>
                <p:cNvPr id="106616" name="Group 252"/>
                <p:cNvGrpSpPr>
                  <a:grpSpLocks/>
                </p:cNvGrpSpPr>
                <p:nvPr/>
              </p:nvGrpSpPr>
              <p:grpSpPr bwMode="auto">
                <a:xfrm>
                  <a:off x="966" y="3320"/>
                  <a:ext cx="368" cy="403"/>
                  <a:chOff x="966" y="3320"/>
                  <a:chExt cx="368" cy="403"/>
                </a:xfrm>
              </p:grpSpPr>
              <p:sp>
                <p:nvSpPr>
                  <p:cNvPr id="106549" name="Rectangle 53"/>
                  <p:cNvSpPr>
                    <a:spLocks noChangeArrowheads="1"/>
                  </p:cNvSpPr>
                  <p:nvPr/>
                </p:nvSpPr>
                <p:spPr bwMode="auto">
                  <a:xfrm>
                    <a:off x="972" y="3326"/>
                    <a:ext cx="356"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128.8 </a:t>
                    </a:r>
                  </a:p>
                  <a:p>
                    <a:pPr algn="ctr" eaLnBrk="0" hangingPunct="0"/>
                    <a:endParaRPr lang="el-GR" b="0">
                      <a:effectLst/>
                      <a:latin typeface="Times New Roman" pitchFamily="18" charset="0"/>
                    </a:endParaRPr>
                  </a:p>
                </p:txBody>
              </p:sp>
              <p:sp>
                <p:nvSpPr>
                  <p:cNvPr id="106747" name="Rectangle 251"/>
                  <p:cNvSpPr>
                    <a:spLocks noChangeArrowheads="1"/>
                  </p:cNvSpPr>
                  <p:nvPr/>
                </p:nvSpPr>
                <p:spPr bwMode="auto">
                  <a:xfrm>
                    <a:off x="966" y="3320"/>
                    <a:ext cx="368" cy="403"/>
                  </a:xfrm>
                  <a:prstGeom prst="rect">
                    <a:avLst/>
                  </a:prstGeom>
                  <a:noFill/>
                  <a:ln w="7">
                    <a:noFill/>
                    <a:miter lim="800000"/>
                    <a:headEnd/>
                    <a:tailEnd/>
                  </a:ln>
                  <a:effectLst/>
                </p:spPr>
                <p:txBody>
                  <a:bodyPr wrap="none"/>
                  <a:lstStyle/>
                  <a:p>
                    <a:endParaRPr lang="el-GR"/>
                  </a:p>
                </p:txBody>
              </p:sp>
            </p:grpSp>
          </p:grpSp>
          <p:grpSp>
            <p:nvGrpSpPr>
              <p:cNvPr id="106618" name="Group 258"/>
              <p:cNvGrpSpPr>
                <a:grpSpLocks/>
              </p:cNvGrpSpPr>
              <p:nvPr/>
            </p:nvGrpSpPr>
            <p:grpSpPr bwMode="auto">
              <a:xfrm>
                <a:off x="1334" y="3320"/>
                <a:ext cx="368" cy="427"/>
                <a:chOff x="1334" y="3320"/>
                <a:chExt cx="368" cy="427"/>
              </a:xfrm>
            </p:grpSpPr>
            <p:sp>
              <p:nvSpPr>
                <p:cNvPr id="106753" name="Rectangle 257"/>
                <p:cNvSpPr>
                  <a:spLocks noChangeArrowheads="1"/>
                </p:cNvSpPr>
                <p:nvPr/>
              </p:nvSpPr>
              <p:spPr bwMode="auto">
                <a:xfrm>
                  <a:off x="1334" y="3320"/>
                  <a:ext cx="368" cy="427"/>
                </a:xfrm>
                <a:prstGeom prst="rect">
                  <a:avLst/>
                </a:prstGeom>
                <a:noFill/>
                <a:ln w="9525">
                  <a:noFill/>
                  <a:miter lim="800000"/>
                  <a:headEnd/>
                  <a:tailEnd/>
                </a:ln>
                <a:effectLst/>
              </p:spPr>
              <p:txBody>
                <a:bodyPr wrap="none"/>
                <a:lstStyle/>
                <a:p>
                  <a:endParaRPr lang="el-GR"/>
                </a:p>
              </p:txBody>
            </p:sp>
            <p:grpSp>
              <p:nvGrpSpPr>
                <p:cNvPr id="106620" name="Group 256"/>
                <p:cNvGrpSpPr>
                  <a:grpSpLocks/>
                </p:cNvGrpSpPr>
                <p:nvPr/>
              </p:nvGrpSpPr>
              <p:grpSpPr bwMode="auto">
                <a:xfrm>
                  <a:off x="1334" y="3320"/>
                  <a:ext cx="368" cy="403"/>
                  <a:chOff x="1334" y="3320"/>
                  <a:chExt cx="368" cy="403"/>
                </a:xfrm>
              </p:grpSpPr>
              <p:sp>
                <p:nvSpPr>
                  <p:cNvPr id="106550" name="Rectangle 54"/>
                  <p:cNvSpPr>
                    <a:spLocks noChangeArrowheads="1"/>
                  </p:cNvSpPr>
                  <p:nvPr/>
                </p:nvSpPr>
                <p:spPr bwMode="auto">
                  <a:xfrm>
                    <a:off x="1340" y="3326"/>
                    <a:ext cx="356"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183.4 </a:t>
                    </a:r>
                  </a:p>
                  <a:p>
                    <a:pPr algn="ctr" eaLnBrk="0" hangingPunct="0"/>
                    <a:endParaRPr lang="el-GR" b="0">
                      <a:effectLst/>
                      <a:latin typeface="Times New Roman" pitchFamily="18" charset="0"/>
                    </a:endParaRPr>
                  </a:p>
                </p:txBody>
              </p:sp>
              <p:sp>
                <p:nvSpPr>
                  <p:cNvPr id="106751" name="Rectangle 255"/>
                  <p:cNvSpPr>
                    <a:spLocks noChangeArrowheads="1"/>
                  </p:cNvSpPr>
                  <p:nvPr/>
                </p:nvSpPr>
                <p:spPr bwMode="auto">
                  <a:xfrm>
                    <a:off x="1334" y="3320"/>
                    <a:ext cx="368" cy="403"/>
                  </a:xfrm>
                  <a:prstGeom prst="rect">
                    <a:avLst/>
                  </a:prstGeom>
                  <a:noFill/>
                  <a:ln w="7">
                    <a:noFill/>
                    <a:miter lim="800000"/>
                    <a:headEnd/>
                    <a:tailEnd/>
                  </a:ln>
                  <a:effectLst/>
                </p:spPr>
                <p:txBody>
                  <a:bodyPr wrap="none"/>
                  <a:lstStyle/>
                  <a:p>
                    <a:endParaRPr lang="el-GR"/>
                  </a:p>
                </p:txBody>
              </p:sp>
            </p:grpSp>
          </p:grpSp>
          <p:grpSp>
            <p:nvGrpSpPr>
              <p:cNvPr id="106622" name="Group 262"/>
              <p:cNvGrpSpPr>
                <a:grpSpLocks/>
              </p:cNvGrpSpPr>
              <p:nvPr/>
            </p:nvGrpSpPr>
            <p:grpSpPr bwMode="auto">
              <a:xfrm>
                <a:off x="1702" y="3320"/>
                <a:ext cx="368" cy="427"/>
                <a:chOff x="1702" y="3320"/>
                <a:chExt cx="368" cy="427"/>
              </a:xfrm>
            </p:grpSpPr>
            <p:sp>
              <p:nvSpPr>
                <p:cNvPr id="106757" name="Rectangle 261"/>
                <p:cNvSpPr>
                  <a:spLocks noChangeArrowheads="1"/>
                </p:cNvSpPr>
                <p:nvPr/>
              </p:nvSpPr>
              <p:spPr bwMode="auto">
                <a:xfrm>
                  <a:off x="1702" y="3320"/>
                  <a:ext cx="368" cy="427"/>
                </a:xfrm>
                <a:prstGeom prst="rect">
                  <a:avLst/>
                </a:prstGeom>
                <a:noFill/>
                <a:ln w="9525">
                  <a:noFill/>
                  <a:miter lim="800000"/>
                  <a:headEnd/>
                  <a:tailEnd/>
                </a:ln>
                <a:effectLst/>
              </p:spPr>
              <p:txBody>
                <a:bodyPr wrap="none"/>
                <a:lstStyle/>
                <a:p>
                  <a:endParaRPr lang="el-GR"/>
                </a:p>
              </p:txBody>
            </p:sp>
            <p:grpSp>
              <p:nvGrpSpPr>
                <p:cNvPr id="106624" name="Group 260"/>
                <p:cNvGrpSpPr>
                  <a:grpSpLocks/>
                </p:cNvGrpSpPr>
                <p:nvPr/>
              </p:nvGrpSpPr>
              <p:grpSpPr bwMode="auto">
                <a:xfrm>
                  <a:off x="1702" y="3320"/>
                  <a:ext cx="368" cy="403"/>
                  <a:chOff x="1702" y="3320"/>
                  <a:chExt cx="368" cy="403"/>
                </a:xfrm>
              </p:grpSpPr>
              <p:sp>
                <p:nvSpPr>
                  <p:cNvPr id="106551" name="Rectangle 55"/>
                  <p:cNvSpPr>
                    <a:spLocks noChangeArrowheads="1"/>
                  </p:cNvSpPr>
                  <p:nvPr/>
                </p:nvSpPr>
                <p:spPr bwMode="auto">
                  <a:xfrm>
                    <a:off x="1708" y="3326"/>
                    <a:ext cx="356"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238.0 </a:t>
                    </a:r>
                  </a:p>
                  <a:p>
                    <a:pPr algn="ctr" eaLnBrk="0" hangingPunct="0"/>
                    <a:endParaRPr lang="el-GR" b="0">
                      <a:effectLst/>
                      <a:latin typeface="Times New Roman" pitchFamily="18" charset="0"/>
                    </a:endParaRPr>
                  </a:p>
                </p:txBody>
              </p:sp>
              <p:sp>
                <p:nvSpPr>
                  <p:cNvPr id="106755" name="Rectangle 259"/>
                  <p:cNvSpPr>
                    <a:spLocks noChangeArrowheads="1"/>
                  </p:cNvSpPr>
                  <p:nvPr/>
                </p:nvSpPr>
                <p:spPr bwMode="auto">
                  <a:xfrm>
                    <a:off x="1702" y="3320"/>
                    <a:ext cx="368" cy="403"/>
                  </a:xfrm>
                  <a:prstGeom prst="rect">
                    <a:avLst/>
                  </a:prstGeom>
                  <a:noFill/>
                  <a:ln w="7">
                    <a:noFill/>
                    <a:miter lim="800000"/>
                    <a:headEnd/>
                    <a:tailEnd/>
                  </a:ln>
                  <a:effectLst/>
                </p:spPr>
                <p:txBody>
                  <a:bodyPr wrap="none"/>
                  <a:lstStyle/>
                  <a:p>
                    <a:endParaRPr lang="el-GR"/>
                  </a:p>
                </p:txBody>
              </p:sp>
            </p:grpSp>
          </p:grpSp>
          <p:grpSp>
            <p:nvGrpSpPr>
              <p:cNvPr id="106626" name="Group 266"/>
              <p:cNvGrpSpPr>
                <a:grpSpLocks/>
              </p:cNvGrpSpPr>
              <p:nvPr/>
            </p:nvGrpSpPr>
            <p:grpSpPr bwMode="auto">
              <a:xfrm>
                <a:off x="2070" y="3320"/>
                <a:ext cx="320" cy="427"/>
                <a:chOff x="2070" y="3320"/>
                <a:chExt cx="320" cy="427"/>
              </a:xfrm>
            </p:grpSpPr>
            <p:sp>
              <p:nvSpPr>
                <p:cNvPr id="106761" name="Rectangle 265"/>
                <p:cNvSpPr>
                  <a:spLocks noChangeArrowheads="1"/>
                </p:cNvSpPr>
                <p:nvPr/>
              </p:nvSpPr>
              <p:spPr bwMode="auto">
                <a:xfrm>
                  <a:off x="2070" y="3320"/>
                  <a:ext cx="320" cy="427"/>
                </a:xfrm>
                <a:prstGeom prst="rect">
                  <a:avLst/>
                </a:prstGeom>
                <a:noFill/>
                <a:ln w="9525">
                  <a:noFill/>
                  <a:miter lim="800000"/>
                  <a:headEnd/>
                  <a:tailEnd/>
                </a:ln>
                <a:effectLst/>
              </p:spPr>
              <p:txBody>
                <a:bodyPr wrap="none"/>
                <a:lstStyle/>
                <a:p>
                  <a:endParaRPr lang="el-GR"/>
                </a:p>
              </p:txBody>
            </p:sp>
            <p:grpSp>
              <p:nvGrpSpPr>
                <p:cNvPr id="106628" name="Group 264"/>
                <p:cNvGrpSpPr>
                  <a:grpSpLocks/>
                </p:cNvGrpSpPr>
                <p:nvPr/>
              </p:nvGrpSpPr>
              <p:grpSpPr bwMode="auto">
                <a:xfrm>
                  <a:off x="2070" y="3320"/>
                  <a:ext cx="320" cy="403"/>
                  <a:chOff x="2070" y="3320"/>
                  <a:chExt cx="320" cy="403"/>
                </a:xfrm>
              </p:grpSpPr>
              <p:sp>
                <p:nvSpPr>
                  <p:cNvPr id="106552" name="Rectangle 56"/>
                  <p:cNvSpPr>
                    <a:spLocks noChangeArrowheads="1"/>
                  </p:cNvSpPr>
                  <p:nvPr/>
                </p:nvSpPr>
                <p:spPr bwMode="auto">
                  <a:xfrm>
                    <a:off x="2076" y="3326"/>
                    <a:ext cx="308"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95.8 </a:t>
                    </a:r>
                  </a:p>
                  <a:p>
                    <a:pPr algn="ctr" eaLnBrk="0" hangingPunct="0"/>
                    <a:endParaRPr lang="el-GR" b="0">
                      <a:effectLst/>
                      <a:latin typeface="Times New Roman" pitchFamily="18" charset="0"/>
                    </a:endParaRPr>
                  </a:p>
                </p:txBody>
              </p:sp>
              <p:sp>
                <p:nvSpPr>
                  <p:cNvPr id="106759" name="Rectangle 263"/>
                  <p:cNvSpPr>
                    <a:spLocks noChangeArrowheads="1"/>
                  </p:cNvSpPr>
                  <p:nvPr/>
                </p:nvSpPr>
                <p:spPr bwMode="auto">
                  <a:xfrm>
                    <a:off x="2070" y="3320"/>
                    <a:ext cx="320" cy="403"/>
                  </a:xfrm>
                  <a:prstGeom prst="rect">
                    <a:avLst/>
                  </a:prstGeom>
                  <a:noFill/>
                  <a:ln w="7">
                    <a:noFill/>
                    <a:miter lim="800000"/>
                    <a:headEnd/>
                    <a:tailEnd/>
                  </a:ln>
                  <a:effectLst/>
                </p:spPr>
                <p:txBody>
                  <a:bodyPr wrap="none"/>
                  <a:lstStyle/>
                  <a:p>
                    <a:endParaRPr lang="el-GR"/>
                  </a:p>
                </p:txBody>
              </p:sp>
            </p:grpSp>
          </p:grpSp>
          <p:grpSp>
            <p:nvGrpSpPr>
              <p:cNvPr id="106630" name="Group 270"/>
              <p:cNvGrpSpPr>
                <a:grpSpLocks/>
              </p:cNvGrpSpPr>
              <p:nvPr/>
            </p:nvGrpSpPr>
            <p:grpSpPr bwMode="auto">
              <a:xfrm>
                <a:off x="2390" y="3320"/>
                <a:ext cx="368" cy="427"/>
                <a:chOff x="2390" y="3320"/>
                <a:chExt cx="368" cy="427"/>
              </a:xfrm>
            </p:grpSpPr>
            <p:sp>
              <p:nvSpPr>
                <p:cNvPr id="106765" name="Rectangle 269"/>
                <p:cNvSpPr>
                  <a:spLocks noChangeArrowheads="1"/>
                </p:cNvSpPr>
                <p:nvPr/>
              </p:nvSpPr>
              <p:spPr bwMode="auto">
                <a:xfrm>
                  <a:off x="2390" y="3320"/>
                  <a:ext cx="368" cy="427"/>
                </a:xfrm>
                <a:prstGeom prst="rect">
                  <a:avLst/>
                </a:prstGeom>
                <a:noFill/>
                <a:ln w="9525">
                  <a:noFill/>
                  <a:miter lim="800000"/>
                  <a:headEnd/>
                  <a:tailEnd/>
                </a:ln>
                <a:effectLst/>
              </p:spPr>
              <p:txBody>
                <a:bodyPr wrap="none"/>
                <a:lstStyle/>
                <a:p>
                  <a:endParaRPr lang="el-GR"/>
                </a:p>
              </p:txBody>
            </p:sp>
            <p:grpSp>
              <p:nvGrpSpPr>
                <p:cNvPr id="106632" name="Group 268"/>
                <p:cNvGrpSpPr>
                  <a:grpSpLocks/>
                </p:cNvGrpSpPr>
                <p:nvPr/>
              </p:nvGrpSpPr>
              <p:grpSpPr bwMode="auto">
                <a:xfrm>
                  <a:off x="2390" y="3320"/>
                  <a:ext cx="368" cy="403"/>
                  <a:chOff x="2390" y="3320"/>
                  <a:chExt cx="368" cy="403"/>
                </a:xfrm>
              </p:grpSpPr>
              <p:sp>
                <p:nvSpPr>
                  <p:cNvPr id="106553" name="Rectangle 57"/>
                  <p:cNvSpPr>
                    <a:spLocks noChangeArrowheads="1"/>
                  </p:cNvSpPr>
                  <p:nvPr/>
                </p:nvSpPr>
                <p:spPr bwMode="auto">
                  <a:xfrm>
                    <a:off x="2396" y="3326"/>
                    <a:ext cx="356"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146.3 </a:t>
                    </a:r>
                  </a:p>
                  <a:p>
                    <a:pPr algn="ctr" eaLnBrk="0" hangingPunct="0"/>
                    <a:endParaRPr lang="el-GR" b="0">
                      <a:effectLst/>
                      <a:latin typeface="Times New Roman" pitchFamily="18" charset="0"/>
                    </a:endParaRPr>
                  </a:p>
                </p:txBody>
              </p:sp>
              <p:sp>
                <p:nvSpPr>
                  <p:cNvPr id="106763" name="Rectangle 267"/>
                  <p:cNvSpPr>
                    <a:spLocks noChangeArrowheads="1"/>
                  </p:cNvSpPr>
                  <p:nvPr/>
                </p:nvSpPr>
                <p:spPr bwMode="auto">
                  <a:xfrm>
                    <a:off x="2390" y="3320"/>
                    <a:ext cx="368" cy="403"/>
                  </a:xfrm>
                  <a:prstGeom prst="rect">
                    <a:avLst/>
                  </a:prstGeom>
                  <a:noFill/>
                  <a:ln w="7">
                    <a:noFill/>
                    <a:miter lim="800000"/>
                    <a:headEnd/>
                    <a:tailEnd/>
                  </a:ln>
                  <a:effectLst/>
                </p:spPr>
                <p:txBody>
                  <a:bodyPr wrap="none"/>
                  <a:lstStyle/>
                  <a:p>
                    <a:endParaRPr lang="el-GR"/>
                  </a:p>
                </p:txBody>
              </p:sp>
            </p:grpSp>
          </p:grpSp>
          <p:grpSp>
            <p:nvGrpSpPr>
              <p:cNvPr id="106634" name="Group 274"/>
              <p:cNvGrpSpPr>
                <a:grpSpLocks/>
              </p:cNvGrpSpPr>
              <p:nvPr/>
            </p:nvGrpSpPr>
            <p:grpSpPr bwMode="auto">
              <a:xfrm>
                <a:off x="2758" y="3320"/>
                <a:ext cx="368" cy="427"/>
                <a:chOff x="2758" y="3320"/>
                <a:chExt cx="368" cy="427"/>
              </a:xfrm>
            </p:grpSpPr>
            <p:sp>
              <p:nvSpPr>
                <p:cNvPr id="106769" name="Rectangle 273"/>
                <p:cNvSpPr>
                  <a:spLocks noChangeArrowheads="1"/>
                </p:cNvSpPr>
                <p:nvPr/>
              </p:nvSpPr>
              <p:spPr bwMode="auto">
                <a:xfrm>
                  <a:off x="2758" y="3320"/>
                  <a:ext cx="368" cy="427"/>
                </a:xfrm>
                <a:prstGeom prst="rect">
                  <a:avLst/>
                </a:prstGeom>
                <a:noFill/>
                <a:ln w="9525">
                  <a:noFill/>
                  <a:miter lim="800000"/>
                  <a:headEnd/>
                  <a:tailEnd/>
                </a:ln>
                <a:effectLst/>
              </p:spPr>
              <p:txBody>
                <a:bodyPr wrap="none"/>
                <a:lstStyle/>
                <a:p>
                  <a:endParaRPr lang="el-GR"/>
                </a:p>
              </p:txBody>
            </p:sp>
            <p:grpSp>
              <p:nvGrpSpPr>
                <p:cNvPr id="106636" name="Group 272"/>
                <p:cNvGrpSpPr>
                  <a:grpSpLocks/>
                </p:cNvGrpSpPr>
                <p:nvPr/>
              </p:nvGrpSpPr>
              <p:grpSpPr bwMode="auto">
                <a:xfrm>
                  <a:off x="2758" y="3320"/>
                  <a:ext cx="368" cy="403"/>
                  <a:chOff x="2758" y="3320"/>
                  <a:chExt cx="368" cy="403"/>
                </a:xfrm>
              </p:grpSpPr>
              <p:sp>
                <p:nvSpPr>
                  <p:cNvPr id="106554" name="Rectangle 58"/>
                  <p:cNvSpPr>
                    <a:spLocks noChangeArrowheads="1"/>
                  </p:cNvSpPr>
                  <p:nvPr/>
                </p:nvSpPr>
                <p:spPr bwMode="auto">
                  <a:xfrm>
                    <a:off x="2764" y="3326"/>
                    <a:ext cx="356" cy="391"/>
                  </a:xfrm>
                  <a:prstGeom prst="rect">
                    <a:avLst/>
                  </a:prstGeom>
                  <a:noFill/>
                  <a:ln w="9525">
                    <a:noFill/>
                    <a:miter lim="800000"/>
                    <a:headEnd/>
                    <a:tailEnd/>
                  </a:ln>
                  <a:effectLst/>
                </p:spPr>
                <p:txBody>
                  <a:bodyPr anchor="ctr"/>
                  <a:lstStyle/>
                  <a:p>
                    <a:pPr algn="ctr"/>
                    <a:r>
                      <a:rPr lang="el-GR" sz="1200" b="0">
                        <a:effectLst/>
                        <a:latin typeface="Times New Roman" pitchFamily="18" charset="0"/>
                        <a:cs typeface="Times New Roman" pitchFamily="18" charset="0"/>
                      </a:rPr>
                      <a:t>196.8 </a:t>
                    </a:r>
                  </a:p>
                  <a:p>
                    <a:pPr algn="ctr" eaLnBrk="0" hangingPunct="0"/>
                    <a:endParaRPr lang="el-GR" b="0">
                      <a:effectLst/>
                      <a:latin typeface="Times New Roman" pitchFamily="18" charset="0"/>
                    </a:endParaRPr>
                  </a:p>
                </p:txBody>
              </p:sp>
              <p:sp>
                <p:nvSpPr>
                  <p:cNvPr id="106767" name="Rectangle 271"/>
                  <p:cNvSpPr>
                    <a:spLocks noChangeArrowheads="1"/>
                  </p:cNvSpPr>
                  <p:nvPr/>
                </p:nvSpPr>
                <p:spPr bwMode="auto">
                  <a:xfrm>
                    <a:off x="2758" y="3320"/>
                    <a:ext cx="368" cy="403"/>
                  </a:xfrm>
                  <a:prstGeom prst="rect">
                    <a:avLst/>
                  </a:prstGeom>
                  <a:noFill/>
                  <a:ln w="7">
                    <a:noFill/>
                    <a:miter lim="800000"/>
                    <a:headEnd/>
                    <a:tailEnd/>
                  </a:ln>
                  <a:effectLst/>
                </p:spPr>
                <p:txBody>
                  <a:bodyPr wrap="none"/>
                  <a:lstStyle/>
                  <a:p>
                    <a:endParaRPr lang="el-GR"/>
                  </a:p>
                </p:txBody>
              </p:sp>
            </p:grpSp>
          </p:grpSp>
        </p:grpSp>
        <p:sp>
          <p:nvSpPr>
            <p:cNvPr id="106772" name="Rectangle 276"/>
            <p:cNvSpPr>
              <a:spLocks noChangeArrowheads="1"/>
            </p:cNvSpPr>
            <p:nvPr/>
          </p:nvSpPr>
          <p:spPr bwMode="auto">
            <a:xfrm>
              <a:off x="-3" y="-3"/>
              <a:ext cx="3132" cy="3753"/>
            </a:xfrm>
            <a:prstGeom prst="rect">
              <a:avLst/>
            </a:prstGeom>
            <a:noFill/>
            <a:ln w="11112">
              <a:noFill/>
              <a:miter lim="800000"/>
              <a:headEnd/>
              <a:tailEnd/>
            </a:ln>
            <a:effectLst/>
          </p:spPr>
          <p:txBody>
            <a:bodyPr wrap="none"/>
            <a:lstStyle/>
            <a:p>
              <a:endParaRPr lang="el-GR"/>
            </a:p>
          </p:txBody>
        </p:sp>
      </p:grpSp>
      <p:pic>
        <p:nvPicPr>
          <p:cNvPr id="106774" name="Picture 278" descr="C:\My Documents\My Pictures\FISH5.gif"/>
          <p:cNvPicPr>
            <a:picLocks noChangeAspect="1" noChangeArrowheads="1" noCrop="1"/>
          </p:cNvPicPr>
          <p:nvPr/>
        </p:nvPicPr>
        <p:blipFill>
          <a:blip r:embed="rId2"/>
          <a:srcRect/>
          <a:stretch>
            <a:fillRect/>
          </a:stretch>
        </p:blipFill>
        <p:spPr bwMode="auto">
          <a:xfrm>
            <a:off x="6477000" y="5334000"/>
            <a:ext cx="2133600" cy="1101725"/>
          </a:xfrm>
          <a:prstGeom prst="rect">
            <a:avLst/>
          </a:prstGeom>
          <a:noFill/>
        </p:spPr>
      </p:pic>
      <p:pic>
        <p:nvPicPr>
          <p:cNvPr id="106776" name="Picture 280" descr="C:\Documents and Settings\@\My Documents\My Pictures\ΕΙΚΟΝΕΣ_2004\ΕΡΓΟΝΟΜΙΑ\anatomy\anthropometrics\1_4007.jpg"/>
          <p:cNvPicPr>
            <a:picLocks noChangeAspect="1" noChangeArrowheads="1"/>
          </p:cNvPicPr>
          <p:nvPr/>
        </p:nvPicPr>
        <p:blipFill>
          <a:blip r:embed="rId3" cstate="print"/>
          <a:srcRect/>
          <a:stretch>
            <a:fillRect/>
          </a:stretch>
        </p:blipFill>
        <p:spPr bwMode="auto">
          <a:xfrm>
            <a:off x="5846763" y="1371600"/>
            <a:ext cx="3063875" cy="4030663"/>
          </a:xfrm>
          <a:prstGeom prst="rect">
            <a:avLst/>
          </a:prstGeom>
          <a:noFill/>
          <a:effectLst>
            <a:outerShdw dist="107763" dir="18900000" algn="ctr" rotWithShape="0">
              <a:srgbClr val="808080"/>
            </a:outerShdw>
          </a:effectLst>
        </p:spPr>
      </p:pic>
    </p:spTree>
    <p:extLst>
      <p:ext uri="{BB962C8B-B14F-4D97-AF65-F5344CB8AC3E}">
        <p14:creationId xmlns:p14="http://schemas.microsoft.com/office/powerpoint/2010/main" val="2161180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9" name="Picture 3" descr="C:\Documents and Settings\@\My Documents\My Pictures\ΕΙΚΟΝΕΣ_2003\boys2.files\BOYS2.files\BOYS2.jpg"/>
          <p:cNvPicPr>
            <a:picLocks noChangeAspect="1" noChangeArrowheads="1"/>
          </p:cNvPicPr>
          <p:nvPr/>
        </p:nvPicPr>
        <p:blipFill>
          <a:blip r:embed="rId2"/>
          <a:srcRect/>
          <a:stretch>
            <a:fillRect/>
          </a:stretch>
        </p:blipFill>
        <p:spPr bwMode="auto">
          <a:xfrm>
            <a:off x="683568" y="0"/>
            <a:ext cx="7884368" cy="6858000"/>
          </a:xfrm>
          <a:prstGeom prst="rect">
            <a:avLst/>
          </a:prstGeom>
          <a:noFill/>
        </p:spPr>
      </p:pic>
    </p:spTree>
    <p:extLst>
      <p:ext uri="{BB962C8B-B14F-4D97-AF65-F5344CB8AC3E}">
        <p14:creationId xmlns:p14="http://schemas.microsoft.com/office/powerpoint/2010/main" val="1775847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l-GR" sz="3200" dirty="0">
                <a:solidFill>
                  <a:srgbClr val="FFC000"/>
                </a:solidFill>
                <a:effectLst>
                  <a:outerShdw blurRad="38100" dist="38100" dir="2700000" algn="tl">
                    <a:srgbClr val="000000">
                      <a:alpha val="43137"/>
                    </a:srgbClr>
                  </a:outerShdw>
                </a:effectLst>
                <a:latin typeface="Calibri" pitchFamily="34" charset="0"/>
              </a:rPr>
              <a:t>Ανθρώπινη Μορφολογία </a:t>
            </a:r>
            <a:r>
              <a:rPr lang="en-GB" sz="3200" dirty="0">
                <a:solidFill>
                  <a:srgbClr val="FFC000"/>
                </a:solidFill>
                <a:effectLst>
                  <a:outerShdw blurRad="38100" dist="38100" dir="2700000" algn="tl">
                    <a:srgbClr val="000000">
                      <a:alpha val="43137"/>
                    </a:srgbClr>
                  </a:outerShdw>
                </a:effectLst>
                <a:latin typeface="Calibri" pitchFamily="34" charset="0"/>
              </a:rPr>
              <a:t/>
            </a:r>
            <a:br>
              <a:rPr lang="en-GB" sz="3200" dirty="0">
                <a:solidFill>
                  <a:srgbClr val="FFC000"/>
                </a:solidFill>
                <a:effectLst>
                  <a:outerShdw blurRad="38100" dist="38100" dir="2700000" algn="tl">
                    <a:srgbClr val="000000">
                      <a:alpha val="43137"/>
                    </a:srgbClr>
                  </a:outerShdw>
                </a:effectLst>
                <a:latin typeface="Calibri" pitchFamily="34" charset="0"/>
              </a:rPr>
            </a:br>
            <a:endParaRPr lang="en-GB" sz="3200" dirty="0">
              <a:solidFill>
                <a:srgbClr val="FFC000"/>
              </a:solidFill>
              <a:effectLst>
                <a:outerShdw blurRad="38100" dist="38100" dir="2700000" algn="tl">
                  <a:srgbClr val="000000">
                    <a:alpha val="43137"/>
                  </a:srgbClr>
                </a:outerShdw>
              </a:effectLst>
              <a:latin typeface="Calibri" pitchFamily="34" charset="0"/>
            </a:endParaRPr>
          </a:p>
        </p:txBody>
      </p:sp>
      <p:sp>
        <p:nvSpPr>
          <p:cNvPr id="38916" name="Rectangle 4"/>
          <p:cNvSpPr>
            <a:spLocks noGrp="1" noChangeArrowheads="1"/>
          </p:cNvSpPr>
          <p:nvPr>
            <p:ph idx="1"/>
          </p:nvPr>
        </p:nvSpPr>
        <p:spPr>
          <a:xfrm>
            <a:off x="838200" y="2362200"/>
            <a:ext cx="6908800" cy="4114800"/>
          </a:xfrm>
        </p:spPr>
        <p:txBody>
          <a:bodyPr/>
          <a:lstStyle/>
          <a:p>
            <a:r>
              <a:rPr lang="el-GR" sz="2800" dirty="0">
                <a:solidFill>
                  <a:srgbClr val="FFFF00"/>
                </a:solidFill>
                <a:effectLst>
                  <a:outerShdw blurRad="38100" dist="38100" dir="2700000" algn="tl">
                    <a:srgbClr val="000000">
                      <a:alpha val="43137"/>
                    </a:srgbClr>
                  </a:outerShdw>
                </a:effectLst>
                <a:latin typeface="Calibri" pitchFamily="34" charset="0"/>
              </a:rPr>
              <a:t>Διαστάσεις</a:t>
            </a:r>
            <a:endParaRPr lang="en-GB" sz="2800" dirty="0">
              <a:solidFill>
                <a:srgbClr val="FFFF00"/>
              </a:solidFill>
              <a:effectLst>
                <a:outerShdw blurRad="38100" dist="38100" dir="2700000" algn="tl">
                  <a:srgbClr val="000000">
                    <a:alpha val="43137"/>
                  </a:srgbClr>
                </a:outerShdw>
              </a:effectLst>
              <a:latin typeface="Calibri" pitchFamily="34" charset="0"/>
            </a:endParaRPr>
          </a:p>
          <a:p>
            <a:r>
              <a:rPr lang="el-GR" sz="2800" dirty="0">
                <a:solidFill>
                  <a:srgbClr val="FFFF00"/>
                </a:solidFill>
                <a:effectLst>
                  <a:outerShdw blurRad="38100" dist="38100" dir="2700000" algn="tl">
                    <a:srgbClr val="000000">
                      <a:alpha val="43137"/>
                    </a:srgbClr>
                  </a:outerShdw>
                </a:effectLst>
                <a:latin typeface="Calibri" pitchFamily="34" charset="0"/>
              </a:rPr>
              <a:t>Αναλογίες</a:t>
            </a:r>
          </a:p>
          <a:p>
            <a:r>
              <a:rPr lang="el-GR" sz="2800" dirty="0">
                <a:solidFill>
                  <a:srgbClr val="FFFF00"/>
                </a:solidFill>
                <a:effectLst>
                  <a:outerShdw blurRad="38100" dist="38100" dir="2700000" algn="tl">
                    <a:srgbClr val="000000">
                      <a:alpha val="43137"/>
                    </a:srgbClr>
                  </a:outerShdw>
                </a:effectLst>
                <a:latin typeface="Calibri" pitchFamily="34" charset="0"/>
              </a:rPr>
              <a:t>Σχήμα</a:t>
            </a:r>
            <a:endParaRPr lang="en-GB" sz="2800" dirty="0">
              <a:solidFill>
                <a:srgbClr val="FFFF00"/>
              </a:solidFill>
              <a:effectLst>
                <a:outerShdw blurRad="38100" dist="38100" dir="2700000" algn="tl">
                  <a:srgbClr val="000000">
                    <a:alpha val="43137"/>
                  </a:srgbClr>
                </a:outerShdw>
              </a:effectLst>
              <a:latin typeface="Calibri" pitchFamily="34" charset="0"/>
            </a:endParaRPr>
          </a:p>
          <a:p>
            <a:r>
              <a:rPr lang="el-GR" sz="2800" dirty="0">
                <a:solidFill>
                  <a:srgbClr val="FFFF00"/>
                </a:solidFill>
                <a:effectLst>
                  <a:outerShdw blurRad="38100" dist="38100" dir="2700000" algn="tl">
                    <a:srgbClr val="000000">
                      <a:alpha val="43137"/>
                    </a:srgbClr>
                  </a:outerShdw>
                </a:effectLst>
                <a:latin typeface="Calibri" pitchFamily="34" charset="0"/>
              </a:rPr>
              <a:t>Σύνθεση</a:t>
            </a:r>
            <a:endParaRPr lang="en-GB" sz="2800" dirty="0">
              <a:solidFill>
                <a:srgbClr val="FFFF00"/>
              </a:solidFill>
              <a:effectLst>
                <a:outerShdw blurRad="38100" dist="38100" dir="2700000" algn="tl">
                  <a:srgbClr val="000000">
                    <a:alpha val="43137"/>
                  </a:srgbClr>
                </a:outerShdw>
              </a:effectLst>
              <a:latin typeface="Calibri" pitchFamily="34" charset="0"/>
            </a:endParaRPr>
          </a:p>
          <a:p>
            <a:r>
              <a:rPr lang="el-GR" sz="2800" dirty="0">
                <a:solidFill>
                  <a:srgbClr val="FFFF00"/>
                </a:solidFill>
                <a:effectLst>
                  <a:outerShdw blurRad="38100" dist="38100" dir="2700000" algn="tl">
                    <a:srgbClr val="000000">
                      <a:alpha val="43137"/>
                    </a:srgbClr>
                  </a:outerShdw>
                </a:effectLst>
                <a:latin typeface="Calibri" pitchFamily="34" charset="0"/>
              </a:rPr>
              <a:t>Κατανομή</a:t>
            </a:r>
            <a:endParaRPr lang="en-GB" sz="2800" dirty="0">
              <a:solidFill>
                <a:srgbClr val="FFFF00"/>
              </a:solidFill>
              <a:effectLst>
                <a:outerShdw blurRad="38100" dist="38100" dir="2700000" algn="tl">
                  <a:srgbClr val="000000">
                    <a:alpha val="43137"/>
                  </a:srgbClr>
                </a:outerShdw>
              </a:effectLst>
              <a:latin typeface="Calibri" pitchFamily="34" charset="0"/>
            </a:endParaRPr>
          </a:p>
        </p:txBody>
      </p:sp>
      <p:pic>
        <p:nvPicPr>
          <p:cNvPr id="6146" name="Picture 2" descr="http://blogs.bmj.com/bjsm/files/2011/09/dif-body-types.jpg"/>
          <p:cNvPicPr>
            <a:picLocks noChangeAspect="1" noChangeArrowheads="1"/>
          </p:cNvPicPr>
          <p:nvPr/>
        </p:nvPicPr>
        <p:blipFill>
          <a:blip r:embed="rId2"/>
          <a:srcRect/>
          <a:stretch>
            <a:fillRect/>
          </a:stretch>
        </p:blipFill>
        <p:spPr bwMode="auto">
          <a:xfrm>
            <a:off x="3357554" y="2428868"/>
            <a:ext cx="4877973" cy="2571768"/>
          </a:xfrm>
          <a:prstGeom prst="rect">
            <a:avLst/>
          </a:prstGeom>
          <a:noFill/>
          <a:effectLst>
            <a:glow rad="228600">
              <a:schemeClr val="accent1">
                <a:satMod val="175000"/>
                <a:alpha val="40000"/>
              </a:schemeClr>
            </a:glow>
            <a:innerShdw blurRad="63500" dist="50800" dir="2700000">
              <a:prstClr val="black">
                <a:alpha val="50000"/>
              </a:prstClr>
            </a:innerShdw>
          </a:effectLst>
        </p:spPr>
      </p:pic>
    </p:spTree>
    <p:extLst>
      <p:ext uri="{BB962C8B-B14F-4D97-AF65-F5344CB8AC3E}">
        <p14:creationId xmlns:p14="http://schemas.microsoft.com/office/powerpoint/2010/main" val="3697047346"/>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a:t>Προσδιορισμός ΚΒΣ στον επιμήκη άξονα 1</a:t>
            </a:r>
            <a:endParaRPr lang="el-GR" sz="3600" dirty="0"/>
          </a:p>
        </p:txBody>
      </p:sp>
      <p:sp>
        <p:nvSpPr>
          <p:cNvPr id="5" name="Θέση περιεχομένου 4"/>
          <p:cNvSpPr>
            <a:spLocks noGrp="1"/>
          </p:cNvSpPr>
          <p:nvPr>
            <p:ph idx="1"/>
          </p:nvPr>
        </p:nvSpPr>
        <p:spPr>
          <a:xfrm>
            <a:off x="3779912" y="836712"/>
            <a:ext cx="5184576" cy="5764113"/>
          </a:xfrm>
        </p:spPr>
        <p:txBody>
          <a:bodyPr>
            <a:noAutofit/>
          </a:bodyPr>
          <a:lstStyle/>
          <a:p>
            <a:r>
              <a:rPr lang="el-GR" altLang="el-GR" sz="2400" dirty="0"/>
              <a:t>Προσδιορισμός του ΚΒΣ στον επιμήκη άξονα του σώματος (χαλαρή όρθια θέση, τα χέρια προς τα κάτω).</a:t>
            </a:r>
          </a:p>
          <a:p>
            <a:endParaRPr lang="el-GR" altLang="el-GR" sz="2400" dirty="0"/>
          </a:p>
          <a:p>
            <a:r>
              <a:rPr lang="el-GR" altLang="el-GR" sz="2400" dirty="0"/>
              <a:t>Ο δοκιμαζόμενος τοποθετείται σε ύπτια κατάκλιση πάνω σε επίπεδη επιφάνεια (σανίδα αντίδρασης), που στηρίζεται σε δύο βάσεις.</a:t>
            </a:r>
          </a:p>
          <a:p>
            <a:r>
              <a:rPr lang="el-GR" altLang="el-GR" sz="2400" dirty="0"/>
              <a:t>Η βάση </a:t>
            </a:r>
            <a:r>
              <a:rPr lang="en-US" altLang="el-GR" sz="2400" dirty="0"/>
              <a:t>D</a:t>
            </a:r>
            <a:r>
              <a:rPr lang="el-GR" altLang="el-GR" sz="2400" dirty="0"/>
              <a:t> σταθερή, στην Α υπάρχει ζυγαριά (μετράει την εφαρμοζόμενη κατακόρυφη δύναμη στο σημείο Α).</a:t>
            </a:r>
          </a:p>
          <a:p>
            <a:r>
              <a:rPr lang="el-GR" altLang="el-GR" sz="2400" dirty="0"/>
              <a:t>Στο ΚΒΣ εφαρμόζεται η δύναμη </a:t>
            </a:r>
            <a:r>
              <a:rPr lang="en-US" altLang="el-GR" sz="2400" dirty="0"/>
              <a:t>G </a:t>
            </a:r>
            <a:r>
              <a:rPr lang="el-GR" altLang="el-GR" sz="2400" dirty="0"/>
              <a:t>σε απόσταση </a:t>
            </a:r>
            <a:r>
              <a:rPr lang="en-US" altLang="el-GR" sz="2400" dirty="0" err="1"/>
              <a:t>Xs</a:t>
            </a:r>
            <a:r>
              <a:rPr lang="en-US" altLang="el-GR" sz="2400" dirty="0"/>
              <a:t> </a:t>
            </a:r>
            <a:r>
              <a:rPr lang="el-GR" altLang="el-GR" sz="2400" dirty="0"/>
              <a:t>από το </a:t>
            </a:r>
            <a:r>
              <a:rPr lang="en-US" altLang="el-GR" sz="2400" dirty="0"/>
              <a:t>D.</a:t>
            </a:r>
            <a:r>
              <a:rPr lang="el-GR" altLang="el-GR" sz="2400" dirty="0"/>
              <a:t> Η συνολική απόσταση </a:t>
            </a:r>
            <a:r>
              <a:rPr lang="en-US" altLang="el-GR" sz="2400" dirty="0"/>
              <a:t>DA = I.</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3240088"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05263"/>
            <a:ext cx="2881313"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a:t>Προσδιορισμός ΚΒΣ στον επιμήκη άξονα 2</a:t>
            </a:r>
            <a:endParaRPr lang="el-GR" sz="3600" dirty="0"/>
          </a:p>
        </p:txBody>
      </p:sp>
      <p:sp>
        <p:nvSpPr>
          <p:cNvPr id="5" name="Θέση περιεχομένου 4"/>
          <p:cNvSpPr>
            <a:spLocks noGrp="1"/>
          </p:cNvSpPr>
          <p:nvPr>
            <p:ph idx="1"/>
          </p:nvPr>
        </p:nvSpPr>
        <p:spPr>
          <a:xfrm>
            <a:off x="3779912" y="980728"/>
            <a:ext cx="5184576" cy="5620097"/>
          </a:xfrm>
        </p:spPr>
        <p:txBody>
          <a:bodyPr>
            <a:noAutofit/>
          </a:bodyPr>
          <a:lstStyle/>
          <a:p>
            <a:pPr>
              <a:spcBef>
                <a:spcPts val="0"/>
              </a:spcBef>
            </a:pPr>
            <a:r>
              <a:rPr lang="el-GR" altLang="el-GR" sz="2400" dirty="0"/>
              <a:t>Σε κατάσταση ισορροπίας :</a:t>
            </a:r>
          </a:p>
          <a:p>
            <a:pPr>
              <a:spcBef>
                <a:spcPts val="0"/>
              </a:spcBef>
              <a:buFontTx/>
              <a:buNone/>
            </a:pPr>
            <a:r>
              <a:rPr lang="en-US" altLang="el-GR" sz="2400" dirty="0"/>
              <a:t>     </a:t>
            </a:r>
            <a:r>
              <a:rPr lang="el-GR" altLang="el-GR" sz="2400" dirty="0"/>
              <a:t>Ως προς το σημείο περιστροφής </a:t>
            </a:r>
            <a:r>
              <a:rPr lang="en-US" altLang="el-GR" sz="2400" dirty="0"/>
              <a:t>D, </a:t>
            </a:r>
            <a:r>
              <a:rPr lang="el-GR" altLang="el-GR" sz="2400" dirty="0"/>
              <a:t>θα πρέπει το σύνολο των ροπών (δύναμη του βάρους </a:t>
            </a:r>
            <a:r>
              <a:rPr lang="en-US" altLang="el-GR" sz="2400" dirty="0"/>
              <a:t>G, </a:t>
            </a:r>
            <a:r>
              <a:rPr lang="el-GR" altLang="el-GR" sz="2400" dirty="0"/>
              <a:t>δύναμη στο σημείο Α) να είναι ίσο με μηδέν.</a:t>
            </a:r>
          </a:p>
          <a:p>
            <a:pPr>
              <a:spcBef>
                <a:spcPts val="0"/>
              </a:spcBef>
              <a:buFontTx/>
              <a:buNone/>
            </a:pPr>
            <a:endParaRPr lang="el-GR" altLang="el-GR" sz="2400" dirty="0"/>
          </a:p>
          <a:p>
            <a:pPr>
              <a:spcBef>
                <a:spcPts val="0"/>
              </a:spcBef>
              <a:buFontTx/>
              <a:buNone/>
            </a:pPr>
            <a:r>
              <a:rPr lang="el-GR" altLang="el-GR" sz="2400" dirty="0"/>
              <a:t>     </a:t>
            </a:r>
            <a:r>
              <a:rPr lang="en-US" altLang="el-GR" sz="2400" dirty="0"/>
              <a:t>G . </a:t>
            </a:r>
            <a:r>
              <a:rPr lang="en-US" altLang="el-GR" sz="2400" dirty="0" err="1"/>
              <a:t>Xs</a:t>
            </a:r>
            <a:r>
              <a:rPr lang="en-US" altLang="el-GR" sz="2400" dirty="0"/>
              <a:t> - A . I = 0</a:t>
            </a:r>
          </a:p>
          <a:p>
            <a:pPr>
              <a:spcBef>
                <a:spcPts val="0"/>
              </a:spcBef>
              <a:buFontTx/>
              <a:buNone/>
            </a:pPr>
            <a:r>
              <a:rPr lang="en-US" altLang="el-GR" sz="2400" dirty="0"/>
              <a:t>     </a:t>
            </a:r>
            <a:r>
              <a:rPr lang="en-US" altLang="el-GR" sz="2400" dirty="0" err="1"/>
              <a:t>Xs</a:t>
            </a:r>
            <a:r>
              <a:rPr lang="en-US" altLang="el-GR" sz="2400" dirty="0"/>
              <a:t> = (A / G) . I</a:t>
            </a:r>
          </a:p>
          <a:p>
            <a:pPr>
              <a:spcBef>
                <a:spcPts val="0"/>
              </a:spcBef>
              <a:buFontTx/>
              <a:buNone/>
            </a:pPr>
            <a:endParaRPr lang="en-US" altLang="el-GR" sz="2400" dirty="0"/>
          </a:p>
          <a:p>
            <a:pPr>
              <a:spcBef>
                <a:spcPts val="0"/>
              </a:spcBef>
            </a:pPr>
            <a:r>
              <a:rPr lang="el-GR" altLang="el-GR" sz="2400" dirty="0"/>
              <a:t>Όταν είναι γνωστή η δύναμη του βάρους  </a:t>
            </a:r>
            <a:r>
              <a:rPr lang="en-US" altLang="el-GR" sz="2400" dirty="0"/>
              <a:t>G </a:t>
            </a:r>
            <a:r>
              <a:rPr lang="el-GR" altLang="el-GR" sz="2400" dirty="0"/>
              <a:t>(σωματικό βάρος), μπορούμε να μετρήσουμε την απόσταση </a:t>
            </a:r>
            <a:r>
              <a:rPr lang="en-US" altLang="el-GR" sz="2400" dirty="0" err="1"/>
              <a:t>Xs</a:t>
            </a:r>
            <a:r>
              <a:rPr lang="el-GR" altLang="el-GR" sz="2400" dirty="0"/>
              <a:t> και να προσδιορίσουμε τη θέση του ΚΒΣ στον επιμήκη άξονα.</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3240088"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05263"/>
            <a:ext cx="2881313"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8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a:t>Προσδιορισμός ΚΒΣ στο εγκάρσιο επίπεδο 1</a:t>
            </a:r>
            <a:endParaRPr lang="el-GR" sz="3600" dirty="0"/>
          </a:p>
        </p:txBody>
      </p:sp>
      <p:sp>
        <p:nvSpPr>
          <p:cNvPr id="5" name="Θέση περιεχομένου 4"/>
          <p:cNvSpPr>
            <a:spLocks noGrp="1"/>
          </p:cNvSpPr>
          <p:nvPr>
            <p:ph idx="1"/>
          </p:nvPr>
        </p:nvSpPr>
        <p:spPr>
          <a:xfrm>
            <a:off x="3779912" y="908720"/>
            <a:ext cx="5184576" cy="5692105"/>
          </a:xfrm>
        </p:spPr>
        <p:txBody>
          <a:bodyPr>
            <a:noAutofit/>
          </a:bodyPr>
          <a:lstStyle/>
          <a:p>
            <a:r>
              <a:rPr lang="el-GR" altLang="el-GR" sz="2200" dirty="0"/>
              <a:t>Ύπαρξη δύο συντεταγμένων.</a:t>
            </a:r>
          </a:p>
          <a:p>
            <a:r>
              <a:rPr lang="el-GR" altLang="el-GR" sz="2200" dirty="0"/>
              <a:t>Χρησιμοποιείται συνήθως μια τριγωνική επίπεδη επιφάνεια, σε σχήμα ισόπλευρου τριγώνου, στηριζόμενη στα σημεία Α, Β, </a:t>
            </a:r>
            <a:r>
              <a:rPr lang="en-US" altLang="el-GR" sz="2200" dirty="0"/>
              <a:t>C.</a:t>
            </a:r>
          </a:p>
          <a:p>
            <a:r>
              <a:rPr lang="el-GR" altLang="el-GR" sz="2200" dirty="0"/>
              <a:t>Σε ένα από αυτά τα σημεία (π.χ. στο C) δεν μετρούμε τη δύναμη, ενώ στα άλλα δύο Α και Β μετρούμε τις εφαρμοζόμενες κάθετες δυνάμεις τοποθετώντας ζυγαριές.</a:t>
            </a:r>
          </a:p>
          <a:p>
            <a:r>
              <a:rPr lang="el-GR" altLang="el-GR" sz="2200" dirty="0"/>
              <a:t>Στην επίπεδη επιφάνεια τοποθετείται ο δοκιμαζόμενος σε μια θέση, στην οποία θέλουμε να υπολογίσουμε το ΚΒΣ.</a:t>
            </a:r>
          </a:p>
          <a:p>
            <a:r>
              <a:rPr lang="el-GR" altLang="el-GR" sz="2200" dirty="0"/>
              <a:t>Επίσης μπορούμε να επιλέξουμε θέσεις του σώματος από φιλμ.</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906056"/>
            <a:ext cx="3407296" cy="27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3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a:t>Προσδιορισμός ΚΒΣ στο εγκάρσιο επίπεδο 2</a:t>
            </a:r>
            <a:endParaRPr lang="el-GR" sz="3600" dirty="0"/>
          </a:p>
        </p:txBody>
      </p:sp>
      <p:sp>
        <p:nvSpPr>
          <p:cNvPr id="5" name="Θέση περιεχομένου 4"/>
          <p:cNvSpPr>
            <a:spLocks noGrp="1"/>
          </p:cNvSpPr>
          <p:nvPr>
            <p:ph idx="1"/>
          </p:nvPr>
        </p:nvSpPr>
        <p:spPr>
          <a:xfrm>
            <a:off x="3779912" y="908720"/>
            <a:ext cx="5184576" cy="5692105"/>
          </a:xfrm>
        </p:spPr>
        <p:txBody>
          <a:bodyPr>
            <a:noAutofit/>
          </a:bodyPr>
          <a:lstStyle/>
          <a:p>
            <a:pPr>
              <a:spcBef>
                <a:spcPts val="0"/>
              </a:spcBef>
            </a:pPr>
            <a:r>
              <a:rPr lang="el-GR" altLang="el-GR" sz="2400" dirty="0"/>
              <a:t>Ισχύουν οι προϋποθέσεις ισορροπίας :</a:t>
            </a:r>
          </a:p>
          <a:p>
            <a:pPr>
              <a:spcBef>
                <a:spcPts val="0"/>
              </a:spcBef>
            </a:pPr>
            <a:r>
              <a:rPr lang="en-US" altLang="el-GR" sz="2400" dirty="0"/>
              <a:t>G (h-</a:t>
            </a:r>
            <a:r>
              <a:rPr lang="en-US" altLang="el-GR" sz="2400" dirty="0" err="1"/>
              <a:t>yo</a:t>
            </a:r>
            <a:r>
              <a:rPr lang="en-US" altLang="el-GR" sz="2400" dirty="0"/>
              <a:t>) - (A+B)h = 0</a:t>
            </a:r>
          </a:p>
          <a:p>
            <a:pPr>
              <a:spcBef>
                <a:spcPts val="0"/>
              </a:spcBef>
            </a:pPr>
            <a:r>
              <a:rPr lang="en-US" altLang="el-GR" sz="2400" dirty="0"/>
              <a:t>G . Xo + (B . </a:t>
            </a:r>
            <a:r>
              <a:rPr lang="el-GR" altLang="el-GR" sz="2400" dirty="0"/>
              <a:t>α</a:t>
            </a:r>
            <a:r>
              <a:rPr lang="en-US" altLang="el-GR" sz="2400" dirty="0"/>
              <a:t>/2) - (A . α/2) = 0</a:t>
            </a:r>
          </a:p>
          <a:p>
            <a:pPr>
              <a:spcBef>
                <a:spcPts val="0"/>
              </a:spcBef>
            </a:pPr>
            <a:endParaRPr lang="en-US" altLang="el-GR" sz="2400" dirty="0"/>
          </a:p>
          <a:p>
            <a:pPr>
              <a:spcBef>
                <a:spcPts val="0"/>
              </a:spcBef>
            </a:pPr>
            <a:r>
              <a:rPr lang="el-GR" altLang="el-GR" sz="2400" dirty="0"/>
              <a:t>Έτσι οι συντεταγμένες του ΚΒΣ δίνονται από τις σχέσεις :</a:t>
            </a:r>
            <a:endParaRPr lang="en-US" altLang="el-GR" sz="2400" dirty="0"/>
          </a:p>
          <a:p>
            <a:pPr>
              <a:spcBef>
                <a:spcPts val="0"/>
              </a:spcBef>
              <a:buFontTx/>
              <a:buNone/>
            </a:pPr>
            <a:r>
              <a:rPr lang="en-US" altLang="el-GR" sz="2400" dirty="0"/>
              <a:t>     Xo = α/2 . [(A-B)/G] </a:t>
            </a:r>
          </a:p>
          <a:p>
            <a:pPr>
              <a:spcBef>
                <a:spcPts val="0"/>
              </a:spcBef>
              <a:buFontTx/>
              <a:buNone/>
            </a:pPr>
            <a:r>
              <a:rPr lang="en-US" altLang="el-GR" sz="2400" dirty="0"/>
              <a:t>     (</a:t>
            </a:r>
            <a:r>
              <a:rPr lang="el-GR" altLang="el-GR" sz="2400" dirty="0"/>
              <a:t>όταν Β&gt;Α, Χο&lt;0</a:t>
            </a:r>
            <a:r>
              <a:rPr lang="en-US" altLang="el-GR" sz="2400" dirty="0"/>
              <a:t>)</a:t>
            </a:r>
          </a:p>
          <a:p>
            <a:pPr>
              <a:spcBef>
                <a:spcPts val="0"/>
              </a:spcBef>
              <a:buFontTx/>
              <a:buNone/>
            </a:pPr>
            <a:r>
              <a:rPr lang="en-US" altLang="el-GR" sz="2400" dirty="0"/>
              <a:t>     </a:t>
            </a:r>
            <a:r>
              <a:rPr lang="en-US" altLang="el-GR" sz="2400" dirty="0" err="1"/>
              <a:t>Yo</a:t>
            </a:r>
            <a:r>
              <a:rPr lang="en-US" altLang="el-GR" sz="2400" dirty="0"/>
              <a:t> = h . (G - A - B) / G</a:t>
            </a:r>
          </a:p>
          <a:p>
            <a:pPr>
              <a:spcBef>
                <a:spcPts val="0"/>
              </a:spcBef>
              <a:buFontTx/>
              <a:buNone/>
            </a:pPr>
            <a:endParaRPr lang="en-US" altLang="el-GR" sz="2400" dirty="0"/>
          </a:p>
          <a:p>
            <a:pPr>
              <a:spcBef>
                <a:spcPts val="0"/>
              </a:spcBef>
            </a:pPr>
            <a:r>
              <a:rPr lang="el-GR" altLang="el-GR" sz="2400" dirty="0"/>
              <a:t>Γνωρίζοντας τη δύναμη του βάρους </a:t>
            </a:r>
            <a:r>
              <a:rPr lang="en-US" altLang="el-GR" sz="2400" dirty="0"/>
              <a:t>G </a:t>
            </a:r>
            <a:r>
              <a:rPr lang="el-GR" altLang="el-GR" sz="2400" dirty="0"/>
              <a:t>και υπολογίζοντας τα Α και Β μπορούμε να υπολογίσουμε τη θέση του ΚΒΣ στο επίπεδο.</a:t>
            </a:r>
            <a:r>
              <a:rPr lang="en-US" altLang="el-GR" sz="24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906056"/>
            <a:ext cx="3407296" cy="27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9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524" y="188640"/>
            <a:ext cx="9144000" cy="620688"/>
          </a:xfrm>
        </p:spPr>
        <p:txBody>
          <a:bodyPr>
            <a:noAutofit/>
          </a:bodyPr>
          <a:lstStyle/>
          <a:p>
            <a:r>
              <a:rPr lang="el-GR" altLang="el-GR" sz="3600" dirty="0"/>
              <a:t>Προσδιορισμός ΚΒΣ στο εγκάρσιο επίπεδο 3 </a:t>
            </a:r>
            <a:endParaRPr lang="el-GR" sz="3600" dirty="0"/>
          </a:p>
        </p:txBody>
      </p:sp>
      <p:sp>
        <p:nvSpPr>
          <p:cNvPr id="5" name="Θέση περιεχομένου 4"/>
          <p:cNvSpPr>
            <a:spLocks noGrp="1"/>
          </p:cNvSpPr>
          <p:nvPr>
            <p:ph idx="1"/>
          </p:nvPr>
        </p:nvSpPr>
        <p:spPr>
          <a:xfrm>
            <a:off x="179512" y="1052736"/>
            <a:ext cx="8784976" cy="5544616"/>
          </a:xfrm>
        </p:spPr>
        <p:txBody>
          <a:bodyPr>
            <a:noAutofit/>
          </a:bodyPr>
          <a:lstStyle/>
          <a:p>
            <a:r>
              <a:rPr lang="el-GR" altLang="el-GR" sz="2400" dirty="0"/>
              <a:t>Η θέση του ΚΒΣ είναι διαφορετική από άτομο σε άτομο, και μεταξύ των άλλων εξαρτάται και από την κατασκευή και την πυκνότητα του σώματος, καθώς και από την κατανομή των ιστών του.</a:t>
            </a:r>
          </a:p>
          <a:p>
            <a:r>
              <a:rPr lang="el-GR" altLang="el-GR" sz="2400" dirty="0"/>
              <a:t>Τα σφάλματα που διαπράττονται σε αυτή τη μέθοδο προσδιορισμού του ΚΒΣ οφείλονται:</a:t>
            </a:r>
          </a:p>
          <a:p>
            <a:r>
              <a:rPr lang="en-US" altLang="el-GR" sz="2400" dirty="0"/>
              <a:t>1) </a:t>
            </a:r>
            <a:r>
              <a:rPr lang="el-GR" altLang="el-GR" sz="2400" dirty="0"/>
              <a:t>Στην ασταθή διατήρηση της συγκεκριμένης θέσης</a:t>
            </a:r>
          </a:p>
          <a:p>
            <a:r>
              <a:rPr lang="el-GR" altLang="el-GR" sz="2400" dirty="0"/>
              <a:t>2) Στη μετατόπιση των μαλακών μορίων και υγρών του σώματος στο οριζόντιο επίπεδο, λόγω της στροφής του σώματος κατά 90</a:t>
            </a:r>
            <a:r>
              <a:rPr lang="el-GR" altLang="el-GR" sz="2400" baseline="30000" dirty="0"/>
              <a:t>0</a:t>
            </a:r>
            <a:endParaRPr lang="el-GR" altLang="el-GR" sz="2400" dirty="0"/>
          </a:p>
          <a:p>
            <a:r>
              <a:rPr lang="el-GR" altLang="el-GR" sz="2400" dirty="0"/>
              <a:t>3) Στη διαφοροποίηση του μυϊκού τόνου (στατική θέση, σε διαφορετική κατεύθυνση με την πραγματική ως προς τη βαρύτητα)</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397306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200" dirty="0"/>
              <a:t>Αδυναμία εφαρμογής της πειραματικής μεθόδου</a:t>
            </a:r>
            <a:endParaRPr lang="el-GR" sz="3200" dirty="0"/>
          </a:p>
        </p:txBody>
      </p:sp>
      <p:sp>
        <p:nvSpPr>
          <p:cNvPr id="5" name="Θέση περιεχομένου 4"/>
          <p:cNvSpPr>
            <a:spLocks noGrp="1"/>
          </p:cNvSpPr>
          <p:nvPr>
            <p:ph idx="1"/>
          </p:nvPr>
        </p:nvSpPr>
        <p:spPr>
          <a:xfrm>
            <a:off x="179512" y="980728"/>
            <a:ext cx="8784976" cy="5616624"/>
          </a:xfrm>
        </p:spPr>
        <p:txBody>
          <a:bodyPr>
            <a:noAutofit/>
          </a:bodyPr>
          <a:lstStyle/>
          <a:p>
            <a:pPr>
              <a:spcBef>
                <a:spcPts val="0"/>
              </a:spcBef>
            </a:pPr>
            <a:r>
              <a:rPr lang="en-US" altLang="el-GR" sz="2400" dirty="0"/>
              <a:t>1) </a:t>
            </a:r>
            <a:r>
              <a:rPr lang="en-US" altLang="el-GR" sz="2400" dirty="0" err="1"/>
              <a:t>Ότ</a:t>
            </a:r>
            <a:r>
              <a:rPr lang="en-US" altLang="el-GR" sz="2400" dirty="0"/>
              <a:t>αν </a:t>
            </a:r>
            <a:r>
              <a:rPr lang="el-GR" altLang="el-GR" sz="2400" dirty="0"/>
              <a:t>δεν έχουμε στη διάθεσή μας τον δοκιμαζόμενο (στους αγώνες).</a:t>
            </a:r>
          </a:p>
          <a:p>
            <a:pPr>
              <a:spcBef>
                <a:spcPts val="0"/>
              </a:spcBef>
            </a:pPr>
            <a:endParaRPr lang="el-GR" altLang="el-GR" sz="2400" dirty="0"/>
          </a:p>
          <a:p>
            <a:pPr>
              <a:spcBef>
                <a:spcPts val="0"/>
              </a:spcBef>
            </a:pPr>
            <a:r>
              <a:rPr lang="el-GR" altLang="el-GR" sz="2400" dirty="0"/>
              <a:t>2) Οι στατικές θέσεις του σώματος δεν μπορούν να αποδοθούν ικανοποιητικά ή αποδίδονται μόνο εν μέρει (π.χ. </a:t>
            </a:r>
            <a:r>
              <a:rPr lang="el-GR" altLang="el-GR" sz="2400" dirty="0" err="1"/>
              <a:t>τρισδιάσταση</a:t>
            </a:r>
            <a:r>
              <a:rPr lang="el-GR" altLang="el-GR" sz="2400" dirty="0"/>
              <a:t> κίνηση).</a:t>
            </a:r>
          </a:p>
          <a:p>
            <a:pPr>
              <a:spcBef>
                <a:spcPts val="0"/>
              </a:spcBef>
            </a:pPr>
            <a:endParaRPr lang="el-GR" altLang="el-GR" sz="2400" dirty="0"/>
          </a:p>
          <a:p>
            <a:pPr>
              <a:spcBef>
                <a:spcPts val="0"/>
              </a:spcBef>
            </a:pPr>
            <a:r>
              <a:rPr lang="el-GR" altLang="el-GR" sz="2400" dirty="0"/>
              <a:t>3) Ο αριθμός των θέσεων του σώματος που θέλουμε να εξετάσουμε είναι πολύ μεγάλος (π.χ. μεταβολή του ΚΒΣ στο πέρασμα των εμποδίων).</a:t>
            </a:r>
          </a:p>
          <a:p>
            <a:pPr>
              <a:spcBef>
                <a:spcPts val="0"/>
              </a:spcBef>
            </a:pPr>
            <a:endParaRPr lang="el-GR" altLang="el-GR" sz="2400" dirty="0"/>
          </a:p>
          <a:p>
            <a:pPr>
              <a:spcBef>
                <a:spcPts val="0"/>
              </a:spcBef>
            </a:pPr>
            <a:r>
              <a:rPr lang="el-GR" altLang="el-GR" sz="2400" dirty="0"/>
              <a:t>Λύση δίνει η εφαρμογή της αναλυτικής μεθόδου, που βασίζεται στη μοντελοποίηση των επιμέρους μαζών και της θέσης του ΚΒ των επιμέρους μελών του σώματος, τα οποία λαμβάνονται υπόψη ως συμπαγή και άκαμπτα μέρη του σώματος.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175868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graphicFrame>
        <p:nvGraphicFramePr>
          <p:cNvPr id="8" name="Αντικείμενο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1" name="Slide" r:id="rId4" imgW="4541348" imgH="3405984" progId="PowerPoint.Slide.8">
                  <p:embed/>
                </p:oleObj>
              </mc:Choice>
              <mc:Fallback>
                <p:oleObj name="Slide" r:id="rId4" imgW="4541348" imgH="3405984"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cap="flat" cmpd="sng">
                        <a:solidFill>
                          <a:schemeClr val="bg2"/>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Τίτλος 8"/>
          <p:cNvSpPr>
            <a:spLocks noGrp="1"/>
          </p:cNvSpPr>
          <p:nvPr>
            <p:ph type="title"/>
          </p:nvPr>
        </p:nvSpPr>
        <p:spPr>
          <a:xfrm>
            <a:off x="755576" y="274638"/>
            <a:ext cx="7931224" cy="1143000"/>
          </a:xfrm>
        </p:spPr>
        <p:txBody>
          <a:bodyPr>
            <a:normAutofit/>
          </a:bodyPr>
          <a:lstStyle/>
          <a:p>
            <a:r>
              <a:rPr lang="el-GR" altLang="el-GR" sz="3600" dirty="0"/>
              <a:t>Ανθρωπομετρικά δεδομένα</a:t>
            </a:r>
            <a:endParaRPr lang="en-US" altLang="el-GR" sz="3600" dirty="0"/>
          </a:p>
        </p:txBody>
      </p:sp>
    </p:spTree>
    <p:extLst>
      <p:ext uri="{BB962C8B-B14F-4D97-AF65-F5344CB8AC3E}">
        <p14:creationId xmlns:p14="http://schemas.microsoft.com/office/powerpoint/2010/main" val="33237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7593" y="620688"/>
            <a:ext cx="8604448" cy="576064"/>
          </a:xfrm>
        </p:spPr>
        <p:txBody>
          <a:bodyPr>
            <a:noAutofit/>
          </a:bodyPr>
          <a:lstStyle/>
          <a:p>
            <a:r>
              <a:rPr lang="el-GR" altLang="el-GR" sz="3600" dirty="0"/>
              <a:t>Ανθρωπομετρικά δεδομένα</a:t>
            </a:r>
            <a:br>
              <a:rPr lang="el-GR" altLang="el-GR" sz="3600" dirty="0"/>
            </a:br>
            <a:r>
              <a:rPr lang="el-GR" altLang="el-GR" sz="2600" dirty="0"/>
              <a:t>Επιμέρους μάζες - Ποσοστιαία απόσταση των ΚΜ των μελών</a:t>
            </a:r>
            <a:endParaRPr lang="el-GR" sz="2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133600"/>
            <a:ext cx="1363663"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Αντικείμενο 2"/>
          <p:cNvGraphicFramePr>
            <a:graphicFrameLocks noChangeAspect="1"/>
          </p:cNvGraphicFramePr>
          <p:nvPr>
            <p:extLst>
              <p:ext uri="{D42A27DB-BD31-4B8C-83A1-F6EECF244321}">
                <p14:modId xmlns:p14="http://schemas.microsoft.com/office/powerpoint/2010/main" val="2900907678"/>
              </p:ext>
            </p:extLst>
          </p:nvPr>
        </p:nvGraphicFramePr>
        <p:xfrm>
          <a:off x="1974120" y="1916832"/>
          <a:ext cx="6774593" cy="4464918"/>
        </p:xfrm>
        <a:graphic>
          <a:graphicData uri="http://schemas.openxmlformats.org/presentationml/2006/ole">
            <mc:AlternateContent xmlns:mc="http://schemas.openxmlformats.org/markup-compatibility/2006">
              <mc:Choice xmlns:v="urn:schemas-microsoft-com:vml" Requires="v">
                <p:oleObj spid="_x0000_s2063" name="Slide" r:id="rId5" imgW="4548526" imgH="3407297" progId="PowerPoint.Slide.8">
                  <p:embed/>
                </p:oleObj>
              </mc:Choice>
              <mc:Fallback>
                <p:oleObj name="Slide" r:id="rId5" imgW="4548526" imgH="3407297"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120" y="1916832"/>
                        <a:ext cx="6774593" cy="4464918"/>
                      </a:xfrm>
                      <a:prstGeom prst="rect">
                        <a:avLst/>
                      </a:prstGeom>
                      <a:noFill/>
                      <a:ln w="12700" cap="flat" cmpd="sng">
                        <a:solidFill>
                          <a:schemeClr val="bg2"/>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23817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Αναλυτική μέθοδος</a:t>
            </a:r>
            <a:endParaRPr lang="el-GR" sz="3600" dirty="0"/>
          </a:p>
        </p:txBody>
      </p:sp>
      <p:sp>
        <p:nvSpPr>
          <p:cNvPr id="5" name="Θέση περιεχομένου 4"/>
          <p:cNvSpPr>
            <a:spLocks noGrp="1"/>
          </p:cNvSpPr>
          <p:nvPr>
            <p:ph idx="1"/>
          </p:nvPr>
        </p:nvSpPr>
        <p:spPr>
          <a:xfrm>
            <a:off x="2987824" y="908720"/>
            <a:ext cx="5976664" cy="5536530"/>
          </a:xfrm>
        </p:spPr>
        <p:txBody>
          <a:bodyPr>
            <a:noAutofit/>
          </a:bodyPr>
          <a:lstStyle/>
          <a:p>
            <a:pPr>
              <a:lnSpc>
                <a:spcPct val="80000"/>
              </a:lnSpc>
              <a:spcBef>
                <a:spcPts val="0"/>
              </a:spcBef>
            </a:pPr>
            <a:r>
              <a:rPr lang="el-GR" altLang="el-GR" sz="2200" dirty="0"/>
              <a:t>Το ΚΒΣ προσδιορίζεται από τις μάζες και τη θέση το ΚΒ των μελών από τα οποία απαρτίζεται το σώμα.</a:t>
            </a:r>
          </a:p>
          <a:p>
            <a:pPr>
              <a:lnSpc>
                <a:spcPct val="80000"/>
              </a:lnSpc>
              <a:spcBef>
                <a:spcPts val="0"/>
              </a:spcBef>
            </a:pPr>
            <a:endParaRPr lang="el-GR" altLang="el-GR" sz="2200" dirty="0"/>
          </a:p>
          <a:p>
            <a:pPr>
              <a:lnSpc>
                <a:spcPct val="80000"/>
              </a:lnSpc>
              <a:spcBef>
                <a:spcPts val="0"/>
              </a:spcBef>
            </a:pPr>
            <a:r>
              <a:rPr lang="el-GR" altLang="el-GR" sz="2200" dirty="0"/>
              <a:t>Προϋπόθεση είναι η ύπαρξη ανθρωπομετρικών στοιχείων για το μήκος των μελών, τη θέση του ΚΒ του κάθε μέλους σχετικά με τα άκρα του μέλους, την ολική μάζα του ατόμου και τη σχέση της επιμέρους μάζας του κάθε μέλους σχετικά με τη συνολική μάζα του ατόμου.</a:t>
            </a:r>
          </a:p>
          <a:p>
            <a:pPr>
              <a:lnSpc>
                <a:spcPct val="80000"/>
              </a:lnSpc>
              <a:spcBef>
                <a:spcPts val="0"/>
              </a:spcBef>
            </a:pPr>
            <a:endParaRPr lang="el-GR" altLang="el-GR" sz="2200" dirty="0"/>
          </a:p>
          <a:p>
            <a:pPr>
              <a:lnSpc>
                <a:spcPct val="80000"/>
              </a:lnSpc>
              <a:spcBef>
                <a:spcPts val="0"/>
              </a:spcBef>
            </a:pPr>
            <a:r>
              <a:rPr lang="el-GR" altLang="el-GR" sz="2200" dirty="0"/>
              <a:t>Η μέθοδος εφαρμόζεται όταν χρησιμοποιούμε φιλμ ή βίντεο για κινηματική ανάλυση.</a:t>
            </a:r>
          </a:p>
          <a:p>
            <a:pPr>
              <a:lnSpc>
                <a:spcPct val="80000"/>
              </a:lnSpc>
              <a:spcBef>
                <a:spcPts val="0"/>
              </a:spcBef>
            </a:pPr>
            <a:endParaRPr lang="el-GR" altLang="el-GR" sz="2200" dirty="0"/>
          </a:p>
          <a:p>
            <a:pPr>
              <a:lnSpc>
                <a:spcPct val="80000"/>
              </a:lnSpc>
              <a:spcBef>
                <a:spcPts val="0"/>
              </a:spcBef>
            </a:pPr>
            <a:r>
              <a:rPr lang="el-GR" altLang="el-GR" sz="2200" dirty="0"/>
              <a:t>Η θέση ενός μέλους του σώματος (π.χ. μηρός) προσδιορίζεται από τις συντεταγμένες του κοντινού (</a:t>
            </a:r>
            <a:r>
              <a:rPr lang="en-US" altLang="el-GR" sz="2200" dirty="0"/>
              <a:t>proximal</a:t>
            </a:r>
            <a:r>
              <a:rPr lang="el-GR" altLang="el-GR" sz="2200" dirty="0"/>
              <a:t>) σημείου (ισχίο) και τις συντεταγμένες του μακρινού (</a:t>
            </a:r>
            <a:r>
              <a:rPr lang="en-US" altLang="el-GR" sz="2200" dirty="0"/>
              <a:t>distal</a:t>
            </a:r>
            <a:r>
              <a:rPr lang="el-GR" altLang="el-GR" sz="2200" dirty="0"/>
              <a:t>) σημείου (γόνατο), συντεταγμένες ως προς κάποιο σημείο αναφοράς.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10" y="3394076"/>
            <a:ext cx="2821314" cy="26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8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Αναλυτική μέθοδος</a:t>
            </a:r>
            <a:endParaRPr lang="el-GR" sz="3600" dirty="0"/>
          </a:p>
        </p:txBody>
      </p:sp>
      <p:sp>
        <p:nvSpPr>
          <p:cNvPr id="5" name="Θέση περιεχομένου 4"/>
          <p:cNvSpPr>
            <a:spLocks noGrp="1"/>
          </p:cNvSpPr>
          <p:nvPr>
            <p:ph idx="1"/>
          </p:nvPr>
        </p:nvSpPr>
        <p:spPr>
          <a:xfrm>
            <a:off x="2987824" y="908720"/>
            <a:ext cx="5976664" cy="5536530"/>
          </a:xfrm>
        </p:spPr>
        <p:txBody>
          <a:bodyPr>
            <a:noAutofit/>
          </a:bodyPr>
          <a:lstStyle/>
          <a:p>
            <a:pPr>
              <a:lnSpc>
                <a:spcPct val="80000"/>
              </a:lnSpc>
              <a:spcBef>
                <a:spcPts val="0"/>
              </a:spcBef>
            </a:pPr>
            <a:r>
              <a:rPr lang="el-GR" altLang="el-GR" sz="2200" dirty="0"/>
              <a:t>Το ΚΒΣ προσδιορίζεται από τις μάζες και τη θέση το ΚΒ των μελών από τα οποία απαρτίζεται το σώμα.</a:t>
            </a:r>
          </a:p>
          <a:p>
            <a:pPr>
              <a:lnSpc>
                <a:spcPct val="80000"/>
              </a:lnSpc>
              <a:spcBef>
                <a:spcPts val="0"/>
              </a:spcBef>
            </a:pPr>
            <a:endParaRPr lang="el-GR" altLang="el-GR" sz="2200" dirty="0"/>
          </a:p>
          <a:p>
            <a:pPr>
              <a:lnSpc>
                <a:spcPct val="80000"/>
              </a:lnSpc>
              <a:spcBef>
                <a:spcPts val="0"/>
              </a:spcBef>
            </a:pPr>
            <a:r>
              <a:rPr lang="el-GR" altLang="el-GR" sz="2200" dirty="0"/>
              <a:t>Προϋπόθεση είναι η ύπαρξη ανθρωπομετρικών στοιχείων για το μήκος των μελών, τη θέση του ΚΒ του κάθε μέλους σχετικά με τα άκρα του μέλους, την ολική μάζα του ατόμου και τη σχέση της επιμέρους μάζας του κάθε μέλους σχετικά με τη συνολική μάζα του ατόμου.</a:t>
            </a:r>
          </a:p>
          <a:p>
            <a:pPr>
              <a:lnSpc>
                <a:spcPct val="80000"/>
              </a:lnSpc>
              <a:spcBef>
                <a:spcPts val="0"/>
              </a:spcBef>
            </a:pPr>
            <a:endParaRPr lang="el-GR" altLang="el-GR" sz="2200" dirty="0"/>
          </a:p>
          <a:p>
            <a:pPr>
              <a:lnSpc>
                <a:spcPct val="80000"/>
              </a:lnSpc>
              <a:spcBef>
                <a:spcPts val="0"/>
              </a:spcBef>
            </a:pPr>
            <a:r>
              <a:rPr lang="el-GR" altLang="el-GR" sz="2200" dirty="0"/>
              <a:t>Η μέθοδος εφαρμόζεται όταν χρησιμοποιούμε φιλμ ή βίντεο για κινηματική ανάλυση.</a:t>
            </a:r>
          </a:p>
          <a:p>
            <a:pPr>
              <a:lnSpc>
                <a:spcPct val="80000"/>
              </a:lnSpc>
              <a:spcBef>
                <a:spcPts val="0"/>
              </a:spcBef>
            </a:pPr>
            <a:endParaRPr lang="el-GR" altLang="el-GR" sz="2200" dirty="0"/>
          </a:p>
          <a:p>
            <a:pPr>
              <a:lnSpc>
                <a:spcPct val="80000"/>
              </a:lnSpc>
              <a:spcBef>
                <a:spcPts val="0"/>
              </a:spcBef>
            </a:pPr>
            <a:r>
              <a:rPr lang="el-GR" altLang="el-GR" sz="2200" dirty="0"/>
              <a:t>Η θέση ενός μέλους του σώματος (π.χ. μηρός) προσδιορίζεται από τις συντεταγμένες του κοντινού (</a:t>
            </a:r>
            <a:r>
              <a:rPr lang="en-US" altLang="el-GR" sz="2200" dirty="0"/>
              <a:t>proximal</a:t>
            </a:r>
            <a:r>
              <a:rPr lang="el-GR" altLang="el-GR" sz="2200" dirty="0"/>
              <a:t>) σημείου (ισχίο) και τις συντεταγμένες του μακρινού (</a:t>
            </a:r>
            <a:r>
              <a:rPr lang="en-US" altLang="el-GR" sz="2200" dirty="0"/>
              <a:t>distal</a:t>
            </a:r>
            <a:r>
              <a:rPr lang="el-GR" altLang="el-GR" sz="2200" dirty="0"/>
              <a:t>) σημείου (γόνατο), συντεταγμένες ως προς κάποιο σημείο αναφοράς.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10" y="3394076"/>
            <a:ext cx="2821314" cy="26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3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600200" y="1981200"/>
            <a:ext cx="5943600" cy="4572000"/>
          </a:xfrm>
          <a:prstGeom prst="rect">
            <a:avLst/>
          </a:prstGeom>
          <a:solidFill>
            <a:srgbClr val="0066CC"/>
          </a:solidFill>
          <a:ln w="12700">
            <a:solidFill>
              <a:schemeClr val="tx1"/>
            </a:solidFill>
            <a:miter lim="800000"/>
            <a:headEnd/>
            <a:tailEnd/>
          </a:ln>
          <a:effectLst/>
        </p:spPr>
        <p:txBody>
          <a:bodyPr wrap="none" anchor="ctr"/>
          <a:lstStyle/>
          <a:p>
            <a:endParaRPr lang="el-GR"/>
          </a:p>
        </p:txBody>
      </p:sp>
      <p:sp>
        <p:nvSpPr>
          <p:cNvPr id="51202" name="Rectangle 2"/>
          <p:cNvSpPr>
            <a:spLocks noGrp="1" noChangeArrowheads="1"/>
          </p:cNvSpPr>
          <p:nvPr>
            <p:ph type="title"/>
          </p:nvPr>
        </p:nvSpPr>
        <p:spPr>
          <a:xfrm>
            <a:off x="642910" y="0"/>
            <a:ext cx="7772400" cy="1143000"/>
          </a:xfrm>
        </p:spPr>
        <p:txBody>
          <a:bodyPr/>
          <a:lstStyle/>
          <a:p>
            <a:r>
              <a:rPr lang="el-GR" sz="3200" dirty="0">
                <a:solidFill>
                  <a:srgbClr val="FFC000"/>
                </a:solidFill>
                <a:effectLst>
                  <a:outerShdw blurRad="38100" dist="38100" dir="2700000" algn="tl">
                    <a:srgbClr val="000000">
                      <a:alpha val="43137"/>
                    </a:srgbClr>
                  </a:outerShdw>
                </a:effectLst>
                <a:latin typeface="Calibri" pitchFamily="34" charset="0"/>
              </a:rPr>
              <a:t>Διαστάσεις</a:t>
            </a:r>
            <a:endParaRPr lang="en-GB" sz="3200" dirty="0">
              <a:solidFill>
                <a:srgbClr val="FFC000"/>
              </a:solidFill>
              <a:effectLst>
                <a:outerShdw blurRad="38100" dist="38100" dir="2700000" algn="tl">
                  <a:srgbClr val="000000">
                    <a:alpha val="43137"/>
                  </a:srgbClr>
                </a:outerShdw>
              </a:effectLst>
              <a:latin typeface="Calibri" pitchFamily="34" charset="0"/>
            </a:endParaRPr>
          </a:p>
        </p:txBody>
      </p:sp>
      <p:pic>
        <p:nvPicPr>
          <p:cNvPr id="51203" name="Picture 3"/>
          <p:cNvPicPr>
            <a:picLocks noChangeAspect="1" noChangeArrowheads="1"/>
          </p:cNvPicPr>
          <p:nvPr/>
        </p:nvPicPr>
        <p:blipFill>
          <a:blip r:embed="rId2"/>
          <a:srcRect l="11311" r="12596"/>
          <a:stretch>
            <a:fillRect/>
          </a:stretch>
        </p:blipFill>
        <p:spPr bwMode="auto">
          <a:xfrm>
            <a:off x="1752600" y="2133600"/>
            <a:ext cx="5638800" cy="4286250"/>
          </a:xfrm>
          <a:prstGeom prst="rect">
            <a:avLst/>
          </a:prstGeom>
          <a:noFill/>
          <a:ln w="12700">
            <a:noFill/>
            <a:miter lim="800000"/>
            <a:headEnd/>
            <a:tailEnd/>
          </a:ln>
          <a:effectLst/>
        </p:spPr>
      </p:pic>
      <p:sp>
        <p:nvSpPr>
          <p:cNvPr id="51204" name="Text Box 4"/>
          <p:cNvSpPr txBox="1">
            <a:spLocks noChangeArrowheads="1"/>
          </p:cNvSpPr>
          <p:nvPr/>
        </p:nvSpPr>
        <p:spPr bwMode="auto">
          <a:xfrm>
            <a:off x="1071538" y="1357298"/>
            <a:ext cx="7133363" cy="461665"/>
          </a:xfrm>
          <a:prstGeom prst="rect">
            <a:avLst/>
          </a:prstGeom>
          <a:noFill/>
          <a:ln w="12700">
            <a:noFill/>
            <a:miter lim="800000"/>
            <a:headEnd/>
            <a:tailEnd/>
          </a:ln>
          <a:effectLst/>
        </p:spPr>
        <p:txBody>
          <a:bodyPr wrap="none">
            <a:spAutoFit/>
          </a:bodyPr>
          <a:lstStyle/>
          <a:p>
            <a:r>
              <a:rPr lang="el-GR" sz="2400" i="1" dirty="0">
                <a:solidFill>
                  <a:srgbClr val="FFFF00"/>
                </a:solidFill>
                <a:latin typeface="Calibri" pitchFamily="34" charset="0"/>
              </a:rPr>
              <a:t>Ύψη</a:t>
            </a:r>
            <a:r>
              <a:rPr lang="en-GB" sz="2400" i="1" dirty="0">
                <a:solidFill>
                  <a:srgbClr val="FFFF00"/>
                </a:solidFill>
                <a:latin typeface="Calibri" pitchFamily="34" charset="0"/>
              </a:rPr>
              <a:t>; </a:t>
            </a:r>
            <a:r>
              <a:rPr lang="el-GR" sz="2400" i="1" dirty="0">
                <a:solidFill>
                  <a:srgbClr val="FFFF00"/>
                </a:solidFill>
                <a:latin typeface="Calibri" pitchFamily="34" charset="0"/>
              </a:rPr>
              <a:t>Σκελετικές εκτάσεις</a:t>
            </a:r>
            <a:r>
              <a:rPr lang="en-GB" sz="2400" i="1" dirty="0">
                <a:solidFill>
                  <a:srgbClr val="FFFF00"/>
                </a:solidFill>
                <a:latin typeface="Calibri" pitchFamily="34" charset="0"/>
              </a:rPr>
              <a:t>; </a:t>
            </a:r>
            <a:r>
              <a:rPr lang="el-GR" sz="2400" i="1" dirty="0">
                <a:solidFill>
                  <a:srgbClr val="FFFF00"/>
                </a:solidFill>
                <a:latin typeface="Calibri" pitchFamily="34" charset="0"/>
              </a:rPr>
              <a:t>Σκελετικά βάθη</a:t>
            </a:r>
            <a:r>
              <a:rPr lang="en-GB" sz="2400" i="1" dirty="0">
                <a:solidFill>
                  <a:srgbClr val="FFFF00"/>
                </a:solidFill>
                <a:latin typeface="Calibri" pitchFamily="34" charset="0"/>
              </a:rPr>
              <a:t>; </a:t>
            </a:r>
            <a:r>
              <a:rPr lang="el-GR" sz="2400" i="1" dirty="0">
                <a:solidFill>
                  <a:srgbClr val="FFFF00"/>
                </a:solidFill>
                <a:latin typeface="Calibri" pitchFamily="34" charset="0"/>
              </a:rPr>
              <a:t>περίμετροι</a:t>
            </a:r>
            <a:endParaRPr lang="en-GB" sz="2400" i="1" dirty="0">
              <a:solidFill>
                <a:srgbClr val="FFFF00"/>
              </a:solidFill>
              <a:latin typeface="Calibri" pitchFamily="34" charset="0"/>
            </a:endParaRPr>
          </a:p>
        </p:txBody>
      </p:sp>
    </p:spTree>
    <p:extLst>
      <p:ext uri="{BB962C8B-B14F-4D97-AF65-F5344CB8AC3E}">
        <p14:creationId xmlns:p14="http://schemas.microsoft.com/office/powerpoint/2010/main" val="824343051"/>
      </p:ext>
    </p:extLst>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1</a:t>
            </a:r>
            <a:endParaRPr lang="el-GR" sz="3600" dirty="0"/>
          </a:p>
        </p:txBody>
      </p:sp>
      <p:sp>
        <p:nvSpPr>
          <p:cNvPr id="5" name="Θέση περιεχομένου 4"/>
          <p:cNvSpPr>
            <a:spLocks noGrp="1"/>
          </p:cNvSpPr>
          <p:nvPr>
            <p:ph idx="1"/>
          </p:nvPr>
        </p:nvSpPr>
        <p:spPr>
          <a:xfrm>
            <a:off x="3491880" y="908720"/>
            <a:ext cx="5472608" cy="5536530"/>
          </a:xfrm>
        </p:spPr>
        <p:txBody>
          <a:bodyPr>
            <a:noAutofit/>
          </a:bodyPr>
          <a:lstStyle/>
          <a:p>
            <a:pPr>
              <a:lnSpc>
                <a:spcPct val="90000"/>
              </a:lnSpc>
              <a:spcBef>
                <a:spcPts val="0"/>
              </a:spcBef>
            </a:pPr>
            <a:r>
              <a:rPr lang="el-GR" altLang="el-GR" sz="2200" dirty="0"/>
              <a:t>Θέλουμε να βρούμε τη θέση του ΚΒ (συντεταγμένες του) των δύο μελών του σώματος.</a:t>
            </a:r>
          </a:p>
          <a:p>
            <a:pPr>
              <a:lnSpc>
                <a:spcPct val="90000"/>
              </a:lnSpc>
              <a:spcBef>
                <a:spcPts val="0"/>
              </a:spcBef>
            </a:pPr>
            <a:r>
              <a:rPr lang="el-GR" altLang="el-GR" sz="2200" dirty="0"/>
              <a:t>Έστω οι συντεταγμένες των τριών σημείων είναι :</a:t>
            </a:r>
          </a:p>
          <a:p>
            <a:pPr>
              <a:lnSpc>
                <a:spcPct val="90000"/>
              </a:lnSpc>
              <a:spcBef>
                <a:spcPts val="0"/>
              </a:spcBef>
              <a:buFontTx/>
              <a:buNone/>
            </a:pPr>
            <a:r>
              <a:rPr lang="el-GR" altLang="el-GR" sz="2200" dirty="0"/>
              <a:t>    (Χ</a:t>
            </a:r>
            <a:r>
              <a:rPr lang="el-GR" altLang="el-GR" sz="2200" baseline="-25000" dirty="0"/>
              <a:t>Α</a:t>
            </a:r>
            <a:r>
              <a:rPr lang="el-GR" altLang="el-GR" sz="2200" dirty="0"/>
              <a:t>, Υ</a:t>
            </a:r>
            <a:r>
              <a:rPr lang="el-GR" altLang="el-GR" sz="2200" baseline="-25000" dirty="0"/>
              <a:t>Α</a:t>
            </a:r>
            <a:r>
              <a:rPr lang="el-GR" altLang="el-GR" sz="2200" dirty="0"/>
              <a:t>) = (30</a:t>
            </a:r>
            <a:r>
              <a:rPr lang="en-US" altLang="el-GR" sz="2200" dirty="0"/>
              <a:t>cm</a:t>
            </a:r>
            <a:r>
              <a:rPr lang="el-GR" altLang="el-GR" sz="2200" dirty="0"/>
              <a:t> , 50cm) </a:t>
            </a:r>
          </a:p>
          <a:p>
            <a:pPr>
              <a:lnSpc>
                <a:spcPct val="90000"/>
              </a:lnSpc>
              <a:spcBef>
                <a:spcPts val="0"/>
              </a:spcBef>
              <a:buFontTx/>
              <a:buNone/>
            </a:pPr>
            <a:r>
              <a:rPr lang="el-GR" altLang="el-GR" sz="2200" dirty="0"/>
              <a:t>    (Χ</a:t>
            </a:r>
            <a:r>
              <a:rPr lang="el-GR" altLang="el-GR" sz="2200" baseline="-25000" dirty="0"/>
              <a:t>Β</a:t>
            </a:r>
            <a:r>
              <a:rPr lang="el-GR" altLang="el-GR" sz="2200" dirty="0"/>
              <a:t>, Υ</a:t>
            </a:r>
            <a:r>
              <a:rPr lang="el-GR" altLang="el-GR" sz="2200" baseline="-25000" dirty="0"/>
              <a:t>Β</a:t>
            </a:r>
            <a:r>
              <a:rPr lang="el-GR" altLang="el-GR" sz="2200" dirty="0"/>
              <a:t>) = (10</a:t>
            </a:r>
            <a:r>
              <a:rPr lang="en-US" altLang="el-GR" sz="2200" dirty="0"/>
              <a:t>cm</a:t>
            </a:r>
            <a:r>
              <a:rPr lang="el-GR" altLang="el-GR" sz="2200" dirty="0"/>
              <a:t> , 20cm)</a:t>
            </a:r>
          </a:p>
          <a:p>
            <a:pPr>
              <a:lnSpc>
                <a:spcPct val="90000"/>
              </a:lnSpc>
              <a:spcBef>
                <a:spcPts val="0"/>
              </a:spcBef>
              <a:buFontTx/>
              <a:buNone/>
            </a:pPr>
            <a:r>
              <a:rPr lang="el-GR" altLang="el-GR" sz="2200" dirty="0"/>
              <a:t>    (Χ</a:t>
            </a:r>
            <a:r>
              <a:rPr lang="el-GR" altLang="el-GR" sz="2200" baseline="-25000" dirty="0"/>
              <a:t>Γ</a:t>
            </a:r>
            <a:r>
              <a:rPr lang="el-GR" altLang="el-GR" sz="2200" dirty="0"/>
              <a:t>, Υ</a:t>
            </a:r>
            <a:r>
              <a:rPr lang="el-GR" altLang="el-GR" sz="2200" baseline="-25000" dirty="0"/>
              <a:t>Γ</a:t>
            </a:r>
            <a:r>
              <a:rPr lang="el-GR" altLang="el-GR" sz="2200" dirty="0"/>
              <a:t>) = (60</a:t>
            </a:r>
            <a:r>
              <a:rPr lang="en-US" altLang="el-GR" sz="2200" dirty="0"/>
              <a:t>cm</a:t>
            </a:r>
            <a:r>
              <a:rPr lang="el-GR" altLang="el-GR" sz="2200" dirty="0"/>
              <a:t> , 0cm</a:t>
            </a:r>
          </a:p>
          <a:p>
            <a:pPr>
              <a:lnSpc>
                <a:spcPct val="90000"/>
              </a:lnSpc>
              <a:spcBef>
                <a:spcPts val="0"/>
              </a:spcBef>
              <a:buFontTx/>
              <a:buNone/>
            </a:pPr>
            <a:endParaRPr lang="en-US" altLang="el-GR" sz="2200" dirty="0"/>
          </a:p>
          <a:p>
            <a:pPr>
              <a:lnSpc>
                <a:spcPct val="90000"/>
              </a:lnSpc>
              <a:spcBef>
                <a:spcPts val="0"/>
              </a:spcBef>
            </a:pPr>
            <a:r>
              <a:rPr lang="en-US" altLang="el-GR" sz="2200" dirty="0"/>
              <a:t>L</a:t>
            </a:r>
            <a:r>
              <a:rPr lang="en-US" altLang="el-GR" sz="2200" baseline="-25000" dirty="0"/>
              <a:t>AB </a:t>
            </a:r>
            <a:r>
              <a:rPr lang="en-US" altLang="el-GR" sz="2200" dirty="0"/>
              <a:t>= [(X</a:t>
            </a:r>
            <a:r>
              <a:rPr lang="en-US" altLang="el-GR" sz="2200" baseline="-25000" dirty="0"/>
              <a:t>B</a:t>
            </a:r>
            <a:r>
              <a:rPr lang="en-US" altLang="el-GR" sz="2200" dirty="0"/>
              <a:t>-X</a:t>
            </a:r>
            <a:r>
              <a:rPr lang="en-US" altLang="el-GR" sz="2200" baseline="-25000" dirty="0"/>
              <a:t>A</a:t>
            </a:r>
            <a:r>
              <a:rPr lang="en-US" altLang="el-GR" sz="2200" dirty="0"/>
              <a:t>)</a:t>
            </a:r>
            <a:r>
              <a:rPr lang="en-US" altLang="el-GR" sz="2200" baseline="30000" dirty="0"/>
              <a:t>2</a:t>
            </a:r>
            <a:r>
              <a:rPr lang="en-US" altLang="el-GR" sz="2200" dirty="0"/>
              <a:t>+(Y</a:t>
            </a:r>
            <a:r>
              <a:rPr lang="en-US" altLang="el-GR" sz="2200" baseline="-25000" dirty="0"/>
              <a:t>B</a:t>
            </a:r>
            <a:r>
              <a:rPr lang="en-US" altLang="el-GR" sz="2200" dirty="0"/>
              <a:t>-Y</a:t>
            </a:r>
            <a:r>
              <a:rPr lang="en-US" altLang="el-GR" sz="2200" baseline="-25000" dirty="0"/>
              <a:t>A</a:t>
            </a:r>
            <a:r>
              <a:rPr lang="en-US" altLang="el-GR" sz="2200" dirty="0"/>
              <a:t>)</a:t>
            </a:r>
            <a:r>
              <a:rPr lang="en-US" altLang="el-GR" sz="2200" baseline="30000" dirty="0"/>
              <a:t>2</a:t>
            </a:r>
            <a:r>
              <a:rPr lang="en-US" altLang="el-GR" sz="2200" dirty="0"/>
              <a:t>]</a:t>
            </a:r>
            <a:r>
              <a:rPr lang="en-US" altLang="el-GR" sz="2200" baseline="30000" dirty="0"/>
              <a:t>1/2  </a:t>
            </a:r>
            <a:r>
              <a:rPr lang="en-US" altLang="el-GR" sz="2200" dirty="0"/>
              <a:t>= </a:t>
            </a:r>
          </a:p>
          <a:p>
            <a:pPr>
              <a:lnSpc>
                <a:spcPct val="90000"/>
              </a:lnSpc>
              <a:spcBef>
                <a:spcPts val="0"/>
              </a:spcBef>
              <a:buFontTx/>
              <a:buNone/>
            </a:pPr>
            <a:r>
              <a:rPr lang="en-US" altLang="el-GR" sz="2200" dirty="0"/>
              <a:t>               [(10-30)</a:t>
            </a:r>
            <a:r>
              <a:rPr lang="en-US" altLang="el-GR" sz="2200" baseline="30000" dirty="0"/>
              <a:t>2</a:t>
            </a:r>
            <a:r>
              <a:rPr lang="en-US" altLang="el-GR" sz="2200" dirty="0"/>
              <a:t>+(20-50)</a:t>
            </a:r>
            <a:r>
              <a:rPr lang="en-US" altLang="el-GR" sz="2200" baseline="30000" dirty="0"/>
              <a:t>2</a:t>
            </a:r>
            <a:r>
              <a:rPr lang="en-US" altLang="el-GR" sz="2200" dirty="0"/>
              <a:t>]</a:t>
            </a:r>
            <a:r>
              <a:rPr lang="en-US" altLang="el-GR" sz="2200" baseline="30000" dirty="0"/>
              <a:t>1/2 </a:t>
            </a:r>
            <a:r>
              <a:rPr lang="en-US" altLang="el-GR" sz="2200" dirty="0"/>
              <a:t>= 36,06 cm</a:t>
            </a:r>
          </a:p>
          <a:p>
            <a:pPr>
              <a:lnSpc>
                <a:spcPct val="90000"/>
              </a:lnSpc>
              <a:spcBef>
                <a:spcPts val="0"/>
              </a:spcBef>
            </a:pPr>
            <a:r>
              <a:rPr lang="en-US" altLang="el-GR" sz="2200" dirty="0"/>
              <a:t>L</a:t>
            </a:r>
            <a:r>
              <a:rPr lang="en-US" altLang="el-GR" sz="2200" baseline="-25000" dirty="0"/>
              <a:t>BΓ </a:t>
            </a:r>
            <a:r>
              <a:rPr lang="en-US" altLang="el-GR" sz="2200" dirty="0"/>
              <a:t>= [(X</a:t>
            </a:r>
            <a:r>
              <a:rPr lang="en-US" altLang="el-GR" sz="2200" baseline="-25000" dirty="0"/>
              <a:t>Γ</a:t>
            </a:r>
            <a:r>
              <a:rPr lang="en-US" altLang="el-GR" sz="2200" dirty="0"/>
              <a:t>-X</a:t>
            </a:r>
            <a:r>
              <a:rPr lang="en-US" altLang="el-GR" sz="2200" baseline="-25000" dirty="0"/>
              <a:t>Β</a:t>
            </a:r>
            <a:r>
              <a:rPr lang="en-US" altLang="el-GR" sz="2200" dirty="0"/>
              <a:t>)</a:t>
            </a:r>
            <a:r>
              <a:rPr lang="en-US" altLang="el-GR" sz="2200" baseline="30000" dirty="0"/>
              <a:t>2</a:t>
            </a:r>
            <a:r>
              <a:rPr lang="en-US" altLang="el-GR" sz="2200" dirty="0"/>
              <a:t>+(Y</a:t>
            </a:r>
            <a:r>
              <a:rPr lang="en-US" altLang="el-GR" sz="2200" baseline="-25000" dirty="0"/>
              <a:t>Γ</a:t>
            </a:r>
            <a:r>
              <a:rPr lang="en-US" altLang="el-GR" sz="2200" dirty="0"/>
              <a:t>-Y</a:t>
            </a:r>
            <a:r>
              <a:rPr lang="en-US" altLang="el-GR" sz="2200" baseline="-25000" dirty="0"/>
              <a:t>Β</a:t>
            </a:r>
            <a:r>
              <a:rPr lang="en-US" altLang="el-GR" sz="2200" dirty="0"/>
              <a:t>)</a:t>
            </a:r>
            <a:r>
              <a:rPr lang="en-US" altLang="el-GR" sz="2200" baseline="30000" dirty="0"/>
              <a:t>2</a:t>
            </a:r>
            <a:r>
              <a:rPr lang="en-US" altLang="el-GR" sz="2200" dirty="0"/>
              <a:t>]</a:t>
            </a:r>
            <a:r>
              <a:rPr lang="en-US" altLang="el-GR" sz="2200" baseline="30000" dirty="0"/>
              <a:t>1/2  </a:t>
            </a:r>
            <a:r>
              <a:rPr lang="en-US" altLang="el-GR" sz="2200" dirty="0"/>
              <a:t>= </a:t>
            </a:r>
          </a:p>
          <a:p>
            <a:pPr>
              <a:lnSpc>
                <a:spcPct val="90000"/>
              </a:lnSpc>
              <a:spcBef>
                <a:spcPts val="0"/>
              </a:spcBef>
              <a:buFontTx/>
              <a:buNone/>
            </a:pPr>
            <a:r>
              <a:rPr lang="en-US" altLang="el-GR" sz="2200" dirty="0"/>
              <a:t>               [(60-10)</a:t>
            </a:r>
            <a:r>
              <a:rPr lang="en-US" altLang="el-GR" sz="2200" baseline="30000" dirty="0"/>
              <a:t>2</a:t>
            </a:r>
            <a:r>
              <a:rPr lang="en-US" altLang="el-GR" sz="2200" dirty="0"/>
              <a:t>+(00-20)</a:t>
            </a:r>
            <a:r>
              <a:rPr lang="en-US" altLang="el-GR" sz="2200" baseline="30000" dirty="0"/>
              <a:t>2</a:t>
            </a:r>
            <a:r>
              <a:rPr lang="en-US" altLang="el-GR" sz="2200" dirty="0"/>
              <a:t>]</a:t>
            </a:r>
            <a:r>
              <a:rPr lang="en-US" altLang="el-GR" sz="2200" baseline="30000" dirty="0"/>
              <a:t>1/2 </a:t>
            </a:r>
            <a:r>
              <a:rPr lang="en-US" altLang="el-GR" sz="2200" dirty="0"/>
              <a:t>= 53,85 cm</a:t>
            </a:r>
            <a:endParaRPr lang="el-GR" altLang="el-GR" sz="2200" dirty="0"/>
          </a:p>
          <a:p>
            <a:pPr>
              <a:lnSpc>
                <a:spcPct val="90000"/>
              </a:lnSpc>
              <a:spcBef>
                <a:spcPts val="0"/>
              </a:spcBef>
              <a:buFontTx/>
              <a:buNone/>
            </a:pPr>
            <a:endParaRPr lang="en-US" altLang="el-GR" sz="2200" dirty="0"/>
          </a:p>
          <a:p>
            <a:pPr>
              <a:lnSpc>
                <a:spcPct val="90000"/>
              </a:lnSpc>
              <a:spcBef>
                <a:spcPts val="0"/>
              </a:spcBef>
            </a:pPr>
            <a:r>
              <a:rPr lang="el-GR" altLang="el-GR" sz="2200" dirty="0"/>
              <a:t>Αν ΑΒ=10,8 </a:t>
            </a:r>
            <a:r>
              <a:rPr lang="en-US" altLang="el-GR" sz="2200" dirty="0"/>
              <a:t>Kg </a:t>
            </a:r>
            <a:r>
              <a:rPr lang="el-GR" altLang="el-GR" sz="2200" dirty="0"/>
              <a:t>και ΒΓ=7,2 </a:t>
            </a:r>
            <a:r>
              <a:rPr lang="el-GR" altLang="el-GR" sz="2200" dirty="0" err="1"/>
              <a:t>Kg</a:t>
            </a:r>
            <a:r>
              <a:rPr lang="el-GR" altLang="el-GR" sz="2200" dirty="0"/>
              <a:t> η συνολική μάζα των δύο μελών είναι Μ=18 </a:t>
            </a:r>
            <a:r>
              <a:rPr lang="el-GR" altLang="el-GR" sz="2200" dirty="0" err="1"/>
              <a:t>Kg.To</a:t>
            </a:r>
            <a:r>
              <a:rPr lang="el-GR" altLang="el-GR" sz="2200" dirty="0"/>
              <a:t> ΑΒ έχει το 60% και το ΒΓ το 40% της συνολικής μάζας Γ.</a:t>
            </a:r>
            <a:endParaRPr lang="en-US"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37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2</a:t>
            </a:r>
            <a:endParaRPr lang="el-GR" sz="3600" dirty="0"/>
          </a:p>
        </p:txBody>
      </p:sp>
      <p:sp>
        <p:nvSpPr>
          <p:cNvPr id="5" name="Θέση περιεχομένου 4"/>
          <p:cNvSpPr>
            <a:spLocks noGrp="1"/>
          </p:cNvSpPr>
          <p:nvPr>
            <p:ph idx="1"/>
          </p:nvPr>
        </p:nvSpPr>
        <p:spPr>
          <a:xfrm>
            <a:off x="3491880" y="764704"/>
            <a:ext cx="5472608" cy="5680546"/>
          </a:xfrm>
        </p:spPr>
        <p:txBody>
          <a:bodyPr>
            <a:noAutofit/>
          </a:bodyPr>
          <a:lstStyle/>
          <a:p>
            <a:pPr>
              <a:spcBef>
                <a:spcPts val="0"/>
              </a:spcBef>
            </a:pPr>
            <a:r>
              <a:rPr lang="el-GR" altLang="el-GR" sz="2200" dirty="0"/>
              <a:t>Για τον προσδιορισμό του ΚΒ των δύο μελών απαιτείται η γνώση του ΚΒ του κάθε μέλους (πλατφόρμα αντίδρασης).</a:t>
            </a:r>
          </a:p>
          <a:p>
            <a:r>
              <a:rPr lang="el-GR" altLang="el-GR" sz="2200" dirty="0"/>
              <a:t>Έστω ότι Κ1 το ΚΒ του ΑΒ και ότι απέχει 16 </a:t>
            </a:r>
            <a:r>
              <a:rPr lang="en-US" altLang="el-GR" sz="2200" dirty="0"/>
              <a:t>cm</a:t>
            </a:r>
            <a:r>
              <a:rPr lang="el-GR" altLang="el-GR" sz="2200" dirty="0"/>
              <a:t> από το Α (0,44 του μήκους του ΑΒ) και Κ2 το ΚΒ του ΒΓ και ότι απέχει 35 </a:t>
            </a:r>
            <a:r>
              <a:rPr lang="en-US" altLang="el-GR" sz="2200" dirty="0"/>
              <a:t>cm </a:t>
            </a:r>
            <a:r>
              <a:rPr lang="el-GR" altLang="el-GR" sz="2200" dirty="0"/>
              <a:t>από το Β (0,65 του μήκους του ΒΓ).</a:t>
            </a:r>
          </a:p>
          <a:p>
            <a:pPr>
              <a:spcBef>
                <a:spcPts val="0"/>
              </a:spcBef>
            </a:pPr>
            <a:endParaRPr lang="el-GR" altLang="el-GR" sz="2200" dirty="0"/>
          </a:p>
          <a:p>
            <a:pPr>
              <a:spcBef>
                <a:spcPts val="0"/>
              </a:spcBef>
            </a:pPr>
            <a:r>
              <a:rPr lang="el-GR" altLang="el-GR" sz="2200" dirty="0"/>
              <a:t>Οι συντεταγμένες των Κ1 και Κ2 είναι (Χ</a:t>
            </a:r>
            <a:r>
              <a:rPr lang="el-GR" altLang="el-GR" sz="2200" baseline="-25000" dirty="0"/>
              <a:t>Κ1</a:t>
            </a:r>
            <a:r>
              <a:rPr lang="el-GR" altLang="el-GR" sz="2200" dirty="0"/>
              <a:t>, Υ</a:t>
            </a:r>
            <a:r>
              <a:rPr lang="el-GR" altLang="el-GR" sz="2200" baseline="-25000" dirty="0"/>
              <a:t>Κ1</a:t>
            </a:r>
            <a:r>
              <a:rPr lang="el-GR" altLang="el-GR" sz="2200" dirty="0"/>
              <a:t>) και (Χ</a:t>
            </a:r>
            <a:r>
              <a:rPr lang="el-GR" altLang="el-GR" sz="2200" baseline="-25000" dirty="0"/>
              <a:t>Κ2</a:t>
            </a:r>
            <a:r>
              <a:rPr lang="el-GR" altLang="el-GR" sz="2200" dirty="0"/>
              <a:t>, Υ</a:t>
            </a:r>
            <a:r>
              <a:rPr lang="el-GR" altLang="el-GR" sz="2200" baseline="-25000" dirty="0"/>
              <a:t>Κ2</a:t>
            </a:r>
            <a:r>
              <a:rPr lang="el-GR" altLang="el-GR" sz="2200" dirty="0"/>
              <a:t>) αντίστοιχα. Έτσι από το θεώρημα του Θαλή για τα ευθύγραμμα τμήματα που τέμνονται από παράλληλες ευθείες προκύπτει :</a:t>
            </a:r>
          </a:p>
          <a:p>
            <a:pPr>
              <a:spcBef>
                <a:spcPts val="0"/>
              </a:spcBef>
              <a:buFontTx/>
              <a:buNone/>
            </a:pPr>
            <a:r>
              <a:rPr lang="el-GR" altLang="el-GR" sz="2200" dirty="0"/>
              <a:t>     Χ</a:t>
            </a:r>
            <a:r>
              <a:rPr lang="el-GR" altLang="el-GR" sz="2200" baseline="-25000" dirty="0"/>
              <a:t>Κ1</a:t>
            </a:r>
            <a:r>
              <a:rPr lang="el-GR" altLang="el-GR" sz="2200" dirty="0"/>
              <a:t> = Χ</a:t>
            </a:r>
            <a:r>
              <a:rPr lang="el-GR" altLang="el-GR" sz="2200" baseline="-25000" dirty="0"/>
              <a:t>Α</a:t>
            </a:r>
            <a:r>
              <a:rPr lang="el-GR" altLang="el-GR" sz="2200" dirty="0"/>
              <a:t>- (Χ</a:t>
            </a:r>
            <a:r>
              <a:rPr lang="el-GR" altLang="el-GR" sz="2200" baseline="-25000" dirty="0"/>
              <a:t>Α</a:t>
            </a:r>
            <a:r>
              <a:rPr lang="el-GR" altLang="el-GR" sz="2200" dirty="0"/>
              <a:t> - Χ</a:t>
            </a:r>
            <a:r>
              <a:rPr lang="el-GR" altLang="el-GR" sz="2200" baseline="-25000" dirty="0"/>
              <a:t>Β</a:t>
            </a:r>
            <a:r>
              <a:rPr lang="el-GR" altLang="el-GR" sz="2200" dirty="0"/>
              <a:t>) . 0,44 = 21,2</a:t>
            </a:r>
            <a:r>
              <a:rPr lang="en-US" altLang="el-GR" sz="2200" dirty="0"/>
              <a:t>cm</a:t>
            </a:r>
            <a:endParaRPr lang="el-GR" altLang="el-GR" sz="2200" dirty="0"/>
          </a:p>
          <a:p>
            <a:pPr>
              <a:spcBef>
                <a:spcPts val="0"/>
              </a:spcBef>
              <a:buFontTx/>
              <a:buNone/>
            </a:pPr>
            <a:r>
              <a:rPr lang="el-GR" altLang="el-GR" sz="2200" dirty="0"/>
              <a:t>     Υ</a:t>
            </a:r>
            <a:r>
              <a:rPr lang="el-GR" altLang="el-GR" sz="2200" baseline="-25000" dirty="0"/>
              <a:t>Κ1</a:t>
            </a:r>
            <a:r>
              <a:rPr lang="el-GR" altLang="el-GR" sz="2200" dirty="0"/>
              <a:t> = Υ</a:t>
            </a:r>
            <a:r>
              <a:rPr lang="el-GR" altLang="el-GR" sz="2200" baseline="-25000" dirty="0"/>
              <a:t>Α</a:t>
            </a:r>
            <a:r>
              <a:rPr lang="el-GR" altLang="el-GR" sz="2200" dirty="0"/>
              <a:t>- (Υ</a:t>
            </a:r>
            <a:r>
              <a:rPr lang="el-GR" altLang="el-GR" sz="2200" baseline="-25000" dirty="0"/>
              <a:t>Α</a:t>
            </a:r>
            <a:r>
              <a:rPr lang="el-GR" altLang="el-GR" sz="2200" dirty="0"/>
              <a:t> - Υ</a:t>
            </a:r>
            <a:r>
              <a:rPr lang="el-GR" altLang="el-GR" sz="2200" baseline="-25000" dirty="0"/>
              <a:t>Β</a:t>
            </a:r>
            <a:r>
              <a:rPr lang="el-GR" altLang="el-GR" sz="2200" dirty="0"/>
              <a:t>) . 0,44 = 36,8</a:t>
            </a:r>
            <a:r>
              <a:rPr lang="en-US" altLang="el-GR" sz="2200" dirty="0"/>
              <a:t>cm</a:t>
            </a:r>
          </a:p>
          <a:p>
            <a:pPr>
              <a:spcBef>
                <a:spcPts val="0"/>
              </a:spcBef>
              <a:buFontTx/>
              <a:buNone/>
            </a:pPr>
            <a:r>
              <a:rPr lang="el-GR" altLang="el-GR" sz="2200" dirty="0"/>
              <a:t>     Χ</a:t>
            </a:r>
            <a:r>
              <a:rPr lang="el-GR" altLang="el-GR" sz="2200" baseline="-25000" dirty="0"/>
              <a:t>Κ2</a:t>
            </a:r>
            <a:r>
              <a:rPr lang="el-GR" altLang="el-GR" sz="2200" dirty="0"/>
              <a:t> = Χ</a:t>
            </a:r>
            <a:r>
              <a:rPr lang="el-GR" altLang="el-GR" sz="2200" baseline="-25000" dirty="0"/>
              <a:t>Β</a:t>
            </a:r>
            <a:r>
              <a:rPr lang="el-GR" altLang="el-GR" sz="2200" dirty="0"/>
              <a:t>- (Χ</a:t>
            </a:r>
            <a:r>
              <a:rPr lang="el-GR" altLang="el-GR" sz="2200" baseline="-25000" dirty="0"/>
              <a:t>Β</a:t>
            </a:r>
            <a:r>
              <a:rPr lang="el-GR" altLang="el-GR" sz="2200" dirty="0"/>
              <a:t> - Χ</a:t>
            </a:r>
            <a:r>
              <a:rPr lang="el-GR" altLang="el-GR" sz="2200" baseline="-25000" dirty="0"/>
              <a:t>Γ</a:t>
            </a:r>
            <a:r>
              <a:rPr lang="el-GR" altLang="el-GR" sz="2200" dirty="0"/>
              <a:t>) . 0,65 = 42,5</a:t>
            </a:r>
            <a:r>
              <a:rPr lang="en-US" altLang="el-GR" sz="2200" dirty="0"/>
              <a:t>cm</a:t>
            </a:r>
            <a:endParaRPr lang="el-GR" altLang="el-GR" sz="2200" dirty="0"/>
          </a:p>
          <a:p>
            <a:pPr>
              <a:spcBef>
                <a:spcPts val="0"/>
              </a:spcBef>
              <a:buFontTx/>
              <a:buNone/>
            </a:pPr>
            <a:r>
              <a:rPr lang="el-GR" altLang="el-GR" sz="2200" dirty="0"/>
              <a:t>     Υ</a:t>
            </a:r>
            <a:r>
              <a:rPr lang="el-GR" altLang="el-GR" sz="2200" baseline="-25000" dirty="0"/>
              <a:t>Κ2</a:t>
            </a:r>
            <a:r>
              <a:rPr lang="el-GR" altLang="el-GR" sz="2200" dirty="0"/>
              <a:t> = Υ</a:t>
            </a:r>
            <a:r>
              <a:rPr lang="el-GR" altLang="el-GR" sz="2200" baseline="-25000" dirty="0"/>
              <a:t>Β</a:t>
            </a:r>
            <a:r>
              <a:rPr lang="el-GR" altLang="el-GR" sz="2200" dirty="0"/>
              <a:t>- (Υ</a:t>
            </a:r>
            <a:r>
              <a:rPr lang="el-GR" altLang="el-GR" sz="2200" baseline="-25000" dirty="0"/>
              <a:t>Β</a:t>
            </a:r>
            <a:r>
              <a:rPr lang="el-GR" altLang="el-GR" sz="2200" dirty="0"/>
              <a:t> - Υ</a:t>
            </a:r>
            <a:r>
              <a:rPr lang="el-GR" altLang="el-GR" sz="2200" baseline="-25000" dirty="0"/>
              <a:t>Γ</a:t>
            </a:r>
            <a:r>
              <a:rPr lang="el-GR" altLang="el-GR" sz="2200" dirty="0"/>
              <a:t>) . 0,65 = 7,0</a:t>
            </a:r>
            <a:r>
              <a:rPr lang="en-US" altLang="el-GR" sz="2200" dirty="0"/>
              <a:t>cm</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53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3</a:t>
            </a:r>
            <a:endParaRPr lang="el-GR" sz="3600" dirty="0"/>
          </a:p>
        </p:txBody>
      </p:sp>
      <p:sp>
        <p:nvSpPr>
          <p:cNvPr id="5" name="Θέση περιεχομένου 4"/>
          <p:cNvSpPr>
            <a:spLocks noGrp="1"/>
          </p:cNvSpPr>
          <p:nvPr>
            <p:ph idx="1"/>
          </p:nvPr>
        </p:nvSpPr>
        <p:spPr>
          <a:xfrm>
            <a:off x="3491880" y="908720"/>
            <a:ext cx="5472608" cy="5536530"/>
          </a:xfrm>
        </p:spPr>
        <p:txBody>
          <a:bodyPr>
            <a:noAutofit/>
          </a:bodyPr>
          <a:lstStyle/>
          <a:p>
            <a:r>
              <a:rPr lang="el-GR" altLang="el-GR" sz="2200" dirty="0"/>
              <a:t>Το πρόβλημα συνίσταται στην εύρεση του ΚΒ δύο γνωστών σημειακών μαζών Κ1 = 10,8 </a:t>
            </a:r>
            <a:r>
              <a:rPr lang="en-US" altLang="el-GR" sz="2200" dirty="0"/>
              <a:t>Kg</a:t>
            </a:r>
            <a:r>
              <a:rPr lang="el-GR" altLang="el-GR" sz="2200" dirty="0"/>
              <a:t> και Κ2 = 7,2 </a:t>
            </a:r>
            <a:r>
              <a:rPr lang="en-US" altLang="el-GR" sz="2200" dirty="0"/>
              <a:t>Kg</a:t>
            </a:r>
            <a:r>
              <a:rPr lang="el-GR" altLang="el-GR" sz="2200" dirty="0"/>
              <a:t> με συντεταγμένες (Χ</a:t>
            </a:r>
            <a:r>
              <a:rPr lang="el-GR" altLang="el-GR" sz="2200" baseline="-25000" dirty="0"/>
              <a:t>Κ1</a:t>
            </a:r>
            <a:r>
              <a:rPr lang="el-GR" altLang="el-GR" sz="2200" dirty="0"/>
              <a:t>, Υ</a:t>
            </a:r>
            <a:r>
              <a:rPr lang="el-GR" altLang="el-GR" sz="2200" baseline="-25000" dirty="0"/>
              <a:t>Κ1</a:t>
            </a:r>
            <a:r>
              <a:rPr lang="el-GR" altLang="el-GR" sz="2200" dirty="0"/>
              <a:t>) = (21,2</a:t>
            </a:r>
            <a:r>
              <a:rPr lang="en-US" altLang="el-GR" sz="2200" dirty="0"/>
              <a:t>cm, 36,8cm </a:t>
            </a:r>
            <a:r>
              <a:rPr lang="el-GR" altLang="el-GR" sz="2200" dirty="0"/>
              <a:t>) για την πρώτη και (Χ</a:t>
            </a:r>
            <a:r>
              <a:rPr lang="el-GR" altLang="el-GR" sz="2200" baseline="-25000" dirty="0"/>
              <a:t>Κ2</a:t>
            </a:r>
            <a:r>
              <a:rPr lang="el-GR" altLang="el-GR" sz="2200" dirty="0"/>
              <a:t>, Υ</a:t>
            </a:r>
            <a:r>
              <a:rPr lang="el-GR" altLang="el-GR" sz="2200" baseline="-25000" dirty="0"/>
              <a:t>Κ2</a:t>
            </a:r>
            <a:r>
              <a:rPr lang="el-GR" altLang="el-GR" sz="2200" dirty="0"/>
              <a:t>) = (21,2</a:t>
            </a:r>
            <a:r>
              <a:rPr lang="en-US" altLang="el-GR" sz="2200" dirty="0"/>
              <a:t>cm, 36,8cm </a:t>
            </a:r>
            <a:r>
              <a:rPr lang="el-GR" altLang="el-GR" sz="2200" dirty="0"/>
              <a:t>) για τη δεύτερη.</a:t>
            </a:r>
          </a:p>
          <a:p>
            <a:r>
              <a:rPr lang="el-GR" altLang="el-GR" sz="2200" dirty="0"/>
              <a:t>Αν το σημείο ΚΜ είναι το ΚΒ ή το Κέντρο Μάζας των δύο μελών με συντεταγμένες (Χ</a:t>
            </a:r>
            <a:r>
              <a:rPr lang="el-GR" altLang="el-GR" sz="2200" baseline="-25000" dirty="0"/>
              <a:t>ΚΜ</a:t>
            </a:r>
            <a:r>
              <a:rPr lang="el-GR" altLang="el-GR" sz="2200" dirty="0"/>
              <a:t>, Υ</a:t>
            </a:r>
            <a:r>
              <a:rPr lang="el-GR" altLang="el-GR" sz="2200" baseline="-25000" dirty="0"/>
              <a:t>ΚΜ</a:t>
            </a:r>
            <a:r>
              <a:rPr lang="el-GR" altLang="el-GR" sz="2200" dirty="0"/>
              <a:t>) τότε οι ροπές σε κάθε άξονα γύρω από το ΚΜ είναι ίσες με μηδέν και ισχύει :</a:t>
            </a:r>
          </a:p>
          <a:p>
            <a:pPr>
              <a:buFontTx/>
              <a:buNone/>
            </a:pPr>
            <a:r>
              <a:rPr lang="el-GR" altLang="el-GR" sz="2200" dirty="0"/>
              <a:t>     Χ</a:t>
            </a:r>
            <a:r>
              <a:rPr lang="el-GR" altLang="el-GR" sz="2200" baseline="-25000" dirty="0"/>
              <a:t>ΚΜ</a:t>
            </a:r>
            <a:r>
              <a:rPr lang="el-GR" altLang="el-GR" sz="2200" dirty="0"/>
              <a:t> = Χ</a:t>
            </a:r>
            <a:r>
              <a:rPr lang="el-GR" altLang="el-GR" sz="2200" baseline="-25000" dirty="0"/>
              <a:t>Κ1</a:t>
            </a:r>
            <a:r>
              <a:rPr lang="el-GR" altLang="el-GR" sz="2200" dirty="0"/>
              <a:t> . (Κ1/Μ) + Χ</a:t>
            </a:r>
            <a:r>
              <a:rPr lang="el-GR" altLang="el-GR" sz="2200" baseline="-25000" dirty="0"/>
              <a:t>Κ2</a:t>
            </a:r>
            <a:r>
              <a:rPr lang="el-GR" altLang="el-GR" sz="2200" dirty="0"/>
              <a:t> . (Κ2 / Μ) =(21,2 . 0,6) + (42,5 . 0,4) = 29,72 </a:t>
            </a:r>
            <a:r>
              <a:rPr lang="en-US" altLang="el-GR" sz="2200" dirty="0"/>
              <a:t>cm</a:t>
            </a:r>
            <a:endParaRPr lang="el-GR" altLang="el-GR" sz="2200" dirty="0"/>
          </a:p>
          <a:p>
            <a:pPr>
              <a:buFontTx/>
              <a:buNone/>
            </a:pPr>
            <a:r>
              <a:rPr lang="en-US" altLang="el-GR" sz="2200" dirty="0"/>
              <a:t>     </a:t>
            </a:r>
            <a:r>
              <a:rPr lang="el-GR" altLang="el-GR" sz="2200" dirty="0"/>
              <a:t>Y</a:t>
            </a:r>
            <a:r>
              <a:rPr lang="el-GR" altLang="el-GR" sz="2200" baseline="-25000" dirty="0"/>
              <a:t>ΚΜ</a:t>
            </a:r>
            <a:r>
              <a:rPr lang="el-GR" altLang="el-GR" sz="2200" dirty="0"/>
              <a:t> = Y</a:t>
            </a:r>
            <a:r>
              <a:rPr lang="el-GR" altLang="el-GR" sz="2200" baseline="-25000" dirty="0"/>
              <a:t>Κ1</a:t>
            </a:r>
            <a:r>
              <a:rPr lang="el-GR" altLang="el-GR" sz="2200" dirty="0"/>
              <a:t> . (Κ1/Μ) + Y</a:t>
            </a:r>
            <a:r>
              <a:rPr lang="el-GR" altLang="el-GR" sz="2200" baseline="-25000" dirty="0"/>
              <a:t>Κ2</a:t>
            </a:r>
            <a:r>
              <a:rPr lang="el-GR" altLang="el-GR" sz="2200" dirty="0"/>
              <a:t> . (Κ2 / Μ) =(36,8 . 0,6) + (7,0 . 0,4) = 24,88 </a:t>
            </a:r>
            <a:r>
              <a:rPr lang="en-US" altLang="el-GR" sz="2200" dirty="0"/>
              <a:t>cm</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01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04800" y="476672"/>
            <a:ext cx="8604448" cy="432048"/>
          </a:xfrm>
        </p:spPr>
        <p:txBody>
          <a:bodyPr>
            <a:noAutofit/>
          </a:bodyPr>
          <a:lstStyle/>
          <a:p>
            <a:r>
              <a:rPr lang="el-GR" altLang="el-GR" sz="3600" dirty="0"/>
              <a:t>Γενικός τύπος προσδιορισμού του ΚΒΣ</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
        <p:nvSpPr>
          <p:cNvPr id="7" name="Rectangle 3"/>
          <p:cNvSpPr txBox="1">
            <a:spLocks noChangeArrowheads="1"/>
          </p:cNvSpPr>
          <p:nvPr/>
        </p:nvSpPr>
        <p:spPr>
          <a:xfrm>
            <a:off x="304800" y="1371600"/>
            <a:ext cx="8610600" cy="5181600"/>
          </a:xfrm>
          <a:prstGeom prst="rect">
            <a:avLst/>
          </a:prstGeom>
          <a:noFill/>
          <a:ln w="12700" cap="flat">
            <a:solidFill>
              <a:schemeClr val="bg2"/>
            </a:solidFill>
            <a:miter lim="800000"/>
            <a:headEnd/>
            <a:tailEnd/>
          </a:ln>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l-GR" sz="2000" b="1" dirty="0"/>
          </a:p>
          <a:p>
            <a:endParaRPr lang="en-US" altLang="el-GR" sz="3600" b="1" dirty="0">
              <a:solidFill>
                <a:srgbClr val="66FFFF"/>
              </a:solidFill>
            </a:endParaRPr>
          </a:p>
          <a:p>
            <a:pPr marL="0" indent="0">
              <a:buNone/>
            </a:pPr>
            <a:r>
              <a:rPr lang="el-GR" altLang="el-GR" sz="4000" b="1" dirty="0"/>
              <a:t>   </a:t>
            </a:r>
            <a:r>
              <a:rPr lang="en-US" altLang="el-GR" sz="4000" b="1" dirty="0"/>
              <a:t>C </a:t>
            </a:r>
            <a:r>
              <a:rPr lang="en-US" altLang="el-GR" sz="4000" b="1" baseline="-25000" dirty="0"/>
              <a:t>K.M.</a:t>
            </a:r>
            <a:r>
              <a:rPr lang="en-US" altLang="el-GR" sz="4000" b="1" dirty="0"/>
              <a:t> = </a:t>
            </a:r>
            <a:r>
              <a:rPr lang="el-GR" altLang="el-GR" sz="4000" b="1" dirty="0"/>
              <a:t>Σ [ </a:t>
            </a:r>
            <a:r>
              <a:rPr lang="en-US" altLang="el-GR" sz="4000" b="1" dirty="0"/>
              <a:t>Pi </a:t>
            </a:r>
            <a:r>
              <a:rPr lang="el-GR" altLang="el-GR" sz="4000" b="1" dirty="0"/>
              <a:t>- (</a:t>
            </a:r>
            <a:r>
              <a:rPr lang="el-GR" altLang="el-GR" sz="4000" b="1" dirty="0" err="1"/>
              <a:t>Pi</a:t>
            </a:r>
            <a:r>
              <a:rPr lang="el-GR" altLang="el-GR" sz="4000" b="1" dirty="0"/>
              <a:t> - Di) . </a:t>
            </a:r>
            <a:r>
              <a:rPr lang="el-GR" altLang="el-GR" sz="4000" b="1" dirty="0" err="1"/>
              <a:t>qi</a:t>
            </a:r>
            <a:r>
              <a:rPr lang="el-GR" altLang="el-GR" sz="4000" b="1" dirty="0"/>
              <a:t> ] . mi </a:t>
            </a:r>
          </a:p>
          <a:p>
            <a:pPr>
              <a:buFontTx/>
              <a:buNone/>
            </a:pPr>
            <a:r>
              <a:rPr lang="en-US" altLang="el-GR" sz="3600" b="1" dirty="0">
                <a:solidFill>
                  <a:srgbClr val="66FFFF"/>
                </a:solidFill>
              </a:rPr>
              <a:t>    </a:t>
            </a:r>
            <a:r>
              <a:rPr lang="el-GR" altLang="el-GR" sz="2000" b="1" dirty="0"/>
              <a:t>όπου </a:t>
            </a:r>
            <a:r>
              <a:rPr lang="en-US" altLang="el-GR" sz="2000" b="1" dirty="0" err="1"/>
              <a:t>i</a:t>
            </a:r>
            <a:r>
              <a:rPr lang="en-US" altLang="el-GR" sz="2000" b="1" dirty="0"/>
              <a:t> = 1 </a:t>
            </a:r>
            <a:r>
              <a:rPr lang="el-GR" altLang="el-GR" sz="2000" b="1" dirty="0"/>
              <a:t>έως </a:t>
            </a:r>
            <a:r>
              <a:rPr lang="en-US" altLang="el-GR" sz="2000" b="1" dirty="0"/>
              <a:t>n</a:t>
            </a:r>
            <a:endParaRPr lang="en-US" altLang="el-GR" sz="3600" b="1" dirty="0">
              <a:solidFill>
                <a:srgbClr val="66FFFF"/>
              </a:solidFill>
            </a:endParaRPr>
          </a:p>
        </p:txBody>
      </p:sp>
    </p:spTree>
    <p:extLst>
      <p:ext uri="{BB962C8B-B14F-4D97-AF65-F5344CB8AC3E}">
        <p14:creationId xmlns:p14="http://schemas.microsoft.com/office/powerpoint/2010/main" val="153149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graphicFrame>
        <p:nvGraphicFramePr>
          <p:cNvPr id="3" name="Αντικείμενο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6" name="Slide" r:id="rId4" imgW="4548526" imgH="3407297" progId="PowerPoint.Slide.8">
                  <p:embed/>
                </p:oleObj>
              </mc:Choice>
              <mc:Fallback>
                <p:oleObj name="Slide" r:id="rId4" imgW="4548526" imgH="3407297"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cap="flat" cmpd="sng">
                        <a:solidFill>
                          <a:schemeClr val="bg2"/>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1856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35</a:t>
            </a:fld>
            <a:endParaRPr lang="el-GR" dirty="0"/>
          </a:p>
        </p:txBody>
      </p:sp>
      <p:graphicFrame>
        <p:nvGraphicFramePr>
          <p:cNvPr id="2" name="Αντικείμενο 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9" name="Slide" r:id="rId4" imgW="4548526" imgH="3407297" progId="PowerPoint.Slide.8">
                  <p:embed/>
                </p:oleObj>
              </mc:Choice>
              <mc:Fallback>
                <p:oleObj name="Slide" r:id="rId4" imgW="4548526" imgH="3407297"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79959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a:t>Εφαρμογές 1</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36</a:t>
            </a:fld>
            <a:endParaRPr lang="el-GR" dirty="0"/>
          </a:p>
        </p:txBody>
      </p:sp>
      <p:sp>
        <p:nvSpPr>
          <p:cNvPr id="8" name="Θέση περιεχομένου 4"/>
          <p:cNvSpPr txBox="1">
            <a:spLocks/>
          </p:cNvSpPr>
          <p:nvPr/>
        </p:nvSpPr>
        <p:spPr>
          <a:xfrm>
            <a:off x="251520" y="980728"/>
            <a:ext cx="8640960" cy="54726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pPr>
            <a:r>
              <a:rPr lang="el-GR" altLang="el-GR" sz="2400" i="1" dirty="0"/>
              <a:t>Να προσδιοριστεί η θέση του ΚΜ του μηρού, όταν οι συντεταγμένες των άκρων του είναι για το κοντινό (</a:t>
            </a:r>
            <a:r>
              <a:rPr lang="en-US" altLang="el-GR" sz="2400" i="1" dirty="0"/>
              <a:t>0.</a:t>
            </a:r>
            <a:r>
              <a:rPr lang="el-GR" altLang="el-GR" sz="2400" i="1" dirty="0"/>
              <a:t>45 </a:t>
            </a:r>
            <a:r>
              <a:rPr lang="en-US" altLang="el-GR" sz="2400" i="1" dirty="0"/>
              <a:t>m, 0.78 m</a:t>
            </a:r>
            <a:r>
              <a:rPr lang="el-GR" altLang="el-GR" sz="2400" i="1" dirty="0"/>
              <a:t>)</a:t>
            </a:r>
            <a:r>
              <a:rPr lang="en-US" altLang="el-GR" sz="2400" i="1" dirty="0"/>
              <a:t> </a:t>
            </a:r>
            <a:r>
              <a:rPr lang="el-GR" altLang="el-GR" sz="2400" i="1" dirty="0"/>
              <a:t>και για το μακρινό (</a:t>
            </a:r>
            <a:r>
              <a:rPr lang="en-US" altLang="el-GR" sz="2400" i="1" dirty="0"/>
              <a:t>0.</a:t>
            </a:r>
            <a:r>
              <a:rPr lang="el-GR" altLang="el-GR" sz="2400" i="1" dirty="0"/>
              <a:t>41 </a:t>
            </a:r>
            <a:r>
              <a:rPr lang="en-US" altLang="el-GR" sz="2400" i="1" dirty="0"/>
              <a:t>m, 0.</a:t>
            </a:r>
            <a:r>
              <a:rPr lang="el-GR" altLang="el-GR" sz="2400" i="1" dirty="0"/>
              <a:t>4</a:t>
            </a:r>
            <a:r>
              <a:rPr lang="en-US" altLang="el-GR" sz="2400" i="1" dirty="0"/>
              <a:t>7 m</a:t>
            </a:r>
            <a:r>
              <a:rPr lang="el-GR" altLang="el-GR" sz="2400" i="1" dirty="0"/>
              <a:t>).</a:t>
            </a:r>
          </a:p>
          <a:p>
            <a:pPr>
              <a:lnSpc>
                <a:spcPct val="90000"/>
              </a:lnSpc>
              <a:spcBef>
                <a:spcPts val="0"/>
              </a:spcBef>
            </a:pPr>
            <a:endParaRPr lang="el-GR" altLang="el-GR" sz="2400" i="1" dirty="0"/>
          </a:p>
          <a:p>
            <a:pPr>
              <a:lnSpc>
                <a:spcPct val="90000"/>
              </a:lnSpc>
              <a:spcBef>
                <a:spcPts val="0"/>
              </a:spcBef>
            </a:pPr>
            <a:r>
              <a:rPr lang="el-GR" altLang="el-GR" sz="2400" u="sng" dirty="0"/>
              <a:t>Λύση</a:t>
            </a:r>
          </a:p>
          <a:p>
            <a:pPr>
              <a:lnSpc>
                <a:spcPct val="90000"/>
              </a:lnSpc>
              <a:spcBef>
                <a:spcPts val="0"/>
              </a:spcBef>
              <a:buFontTx/>
              <a:buNone/>
            </a:pPr>
            <a:r>
              <a:rPr lang="el-GR" altLang="el-GR" sz="2400" dirty="0"/>
              <a:t>     Σύμφωνα με τα δεδομένα του </a:t>
            </a:r>
            <a:r>
              <a:rPr lang="en-US" altLang="el-GR" sz="2400" dirty="0" err="1"/>
              <a:t>Dempster</a:t>
            </a:r>
            <a:r>
              <a:rPr lang="en-US" altLang="el-GR" sz="2400" dirty="0"/>
              <a:t> </a:t>
            </a:r>
            <a:r>
              <a:rPr lang="el-GR" altLang="el-GR" sz="2400" dirty="0"/>
              <a:t>η απόσταση της θέση του ΚΜ του μηρού από το κοντινό σημείο είναι ίση με το 43.3% (0.433) του μήκους του μέλους (του μηρού).</a:t>
            </a:r>
          </a:p>
          <a:p>
            <a:pPr>
              <a:lnSpc>
                <a:spcPct val="90000"/>
              </a:lnSpc>
              <a:spcBef>
                <a:spcPts val="0"/>
              </a:spcBef>
              <a:buFontTx/>
              <a:buNone/>
            </a:pPr>
            <a:r>
              <a:rPr lang="el-GR" altLang="el-GR" sz="2400" dirty="0"/>
              <a:t>     Επομένως στο</a:t>
            </a:r>
            <a:r>
              <a:rPr lang="en-US" altLang="el-GR" sz="2400" dirty="0"/>
              <a:t> </a:t>
            </a:r>
            <a:r>
              <a:rPr lang="el-GR" altLang="el-GR" sz="2400" dirty="0"/>
              <a:t>γενικό τύπο </a:t>
            </a:r>
            <a:r>
              <a:rPr lang="en-US" altLang="el-GR" sz="2400" dirty="0"/>
              <a:t>Pi </a:t>
            </a:r>
            <a:r>
              <a:rPr lang="el-GR" altLang="el-GR" sz="2400" dirty="0"/>
              <a:t>- ((Pi - Di) . </a:t>
            </a:r>
            <a:r>
              <a:rPr lang="el-GR" altLang="el-GR" sz="2400" dirty="0" err="1"/>
              <a:t>qi</a:t>
            </a:r>
            <a:r>
              <a:rPr lang="el-GR" altLang="el-GR" sz="2400" dirty="0"/>
              <a:t>), όπου </a:t>
            </a:r>
            <a:r>
              <a:rPr lang="en-US" altLang="el-GR" sz="2400" dirty="0"/>
              <a:t>q </a:t>
            </a:r>
            <a:r>
              <a:rPr lang="el-GR" altLang="el-GR" sz="2400" dirty="0"/>
              <a:t>βάζουμε 0.433 και όπου </a:t>
            </a:r>
            <a:r>
              <a:rPr lang="en-US" altLang="el-GR" sz="2400" dirty="0"/>
              <a:t>P </a:t>
            </a:r>
            <a:r>
              <a:rPr lang="el-GR" altLang="el-GR" sz="2400" dirty="0"/>
              <a:t>και </a:t>
            </a:r>
            <a:r>
              <a:rPr lang="en-US" altLang="el-GR" sz="2400" dirty="0"/>
              <a:t>D </a:t>
            </a:r>
            <a:r>
              <a:rPr lang="el-GR" altLang="el-GR" sz="2400" dirty="0"/>
              <a:t>τις συντεταγμένες (ξεχωριστά για Χ και Υ) του κοντινού και μακρινού σημείου αντίστοιχα:</a:t>
            </a:r>
          </a:p>
          <a:p>
            <a:pPr>
              <a:lnSpc>
                <a:spcPct val="90000"/>
              </a:lnSpc>
              <a:spcBef>
                <a:spcPts val="0"/>
              </a:spcBef>
              <a:buFontTx/>
              <a:buNone/>
            </a:pPr>
            <a:endParaRPr lang="el-GR" altLang="el-GR" sz="2400" dirty="0"/>
          </a:p>
          <a:p>
            <a:pPr>
              <a:lnSpc>
                <a:spcPct val="90000"/>
              </a:lnSpc>
              <a:spcBef>
                <a:spcPts val="0"/>
              </a:spcBef>
              <a:buFontTx/>
              <a:buNone/>
            </a:pPr>
            <a:r>
              <a:rPr lang="el-GR" altLang="el-GR" sz="2400" dirty="0"/>
              <a:t>     Χ = 0.45 – ((0.45 – 0.41) * 0.433) = 0.4327</a:t>
            </a:r>
          </a:p>
          <a:p>
            <a:pPr>
              <a:lnSpc>
                <a:spcPct val="90000"/>
              </a:lnSpc>
              <a:spcBef>
                <a:spcPts val="0"/>
              </a:spcBef>
              <a:buFontTx/>
              <a:buNone/>
            </a:pPr>
            <a:r>
              <a:rPr lang="el-GR" altLang="el-GR" sz="2400" dirty="0"/>
              <a:t>     Υ = 0.78 – ((0.78 – 0.47) * 0.433) = 0.645</a:t>
            </a:r>
          </a:p>
          <a:p>
            <a:pPr>
              <a:lnSpc>
                <a:spcPct val="90000"/>
              </a:lnSpc>
              <a:spcBef>
                <a:spcPts val="0"/>
              </a:spcBef>
              <a:buFontTx/>
              <a:buNone/>
            </a:pPr>
            <a:endParaRPr lang="el-GR" altLang="el-GR" sz="2400" dirty="0"/>
          </a:p>
          <a:p>
            <a:pPr>
              <a:lnSpc>
                <a:spcPct val="90000"/>
              </a:lnSpc>
              <a:spcBef>
                <a:spcPts val="0"/>
              </a:spcBef>
              <a:buFontTx/>
              <a:buNone/>
            </a:pPr>
            <a:r>
              <a:rPr lang="el-GR" altLang="el-GR" sz="2400" dirty="0"/>
              <a:t>     Άρα η θέση του ΚΜ του μηρού είναι (Χ,Υ) = (0.4327, 0.645)  </a:t>
            </a:r>
          </a:p>
        </p:txBody>
      </p:sp>
    </p:spTree>
    <p:extLst>
      <p:ext uri="{BB962C8B-B14F-4D97-AF65-F5344CB8AC3E}">
        <p14:creationId xmlns:p14="http://schemas.microsoft.com/office/powerpoint/2010/main" val="4083321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a:t>Εφαρμογές 2</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37</a:t>
            </a:fld>
            <a:endParaRPr lang="el-GR" dirty="0"/>
          </a:p>
        </p:txBody>
      </p:sp>
      <p:sp>
        <p:nvSpPr>
          <p:cNvPr id="8" name="Θέση περιεχομένου 4"/>
          <p:cNvSpPr txBox="1">
            <a:spLocks/>
          </p:cNvSpPr>
          <p:nvPr/>
        </p:nvSpPr>
        <p:spPr>
          <a:xfrm>
            <a:off x="3275856" y="980728"/>
            <a:ext cx="5616624" cy="54726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l-GR" altLang="el-GR" sz="2200" i="1" dirty="0"/>
              <a:t>Αν το βάρος του ατόμου είναι </a:t>
            </a:r>
            <a:r>
              <a:rPr lang="en-US" altLang="el-GR" sz="2200" i="1" dirty="0"/>
              <a:t>G = 800 N, </a:t>
            </a:r>
            <a:r>
              <a:rPr lang="el-GR" altLang="el-GR" sz="2200" i="1" dirty="0"/>
              <a:t>το μήκος της σανίδας είναι Ι = 2</a:t>
            </a:r>
            <a:r>
              <a:rPr lang="en-US" altLang="el-GR" sz="2200" i="1" dirty="0"/>
              <a:t> m, </a:t>
            </a:r>
            <a:r>
              <a:rPr lang="el-GR" altLang="el-GR" sz="2200" i="1" dirty="0"/>
              <a:t>και η ένδειξη του βάρους στη ζυγαριά στο σημείο Α (μετατροπή των </a:t>
            </a:r>
            <a:r>
              <a:rPr lang="en-US" altLang="el-GR" sz="2200" i="1" dirty="0"/>
              <a:t>Kg </a:t>
            </a:r>
            <a:r>
              <a:rPr lang="el-GR" altLang="el-GR" sz="2200" i="1" dirty="0"/>
              <a:t>σε </a:t>
            </a:r>
            <a:r>
              <a:rPr lang="en-US" altLang="el-GR" sz="2200" i="1" dirty="0"/>
              <a:t>N</a:t>
            </a:r>
            <a:r>
              <a:rPr lang="el-GR" altLang="el-GR" sz="2200" i="1" dirty="0"/>
              <a:t>)</a:t>
            </a:r>
            <a:r>
              <a:rPr lang="en-US" altLang="el-GR" sz="2200" i="1" dirty="0"/>
              <a:t> </a:t>
            </a:r>
            <a:r>
              <a:rPr lang="el-GR" altLang="el-GR" sz="2200" i="1" dirty="0"/>
              <a:t>είναι Α = 396 Ν, να προσδιοριστεί η θέση του ΚΜΣ (η τιμή Χ</a:t>
            </a:r>
            <a:r>
              <a:rPr lang="en-US" altLang="el-GR" sz="2200" i="1" dirty="0"/>
              <a:t>s</a:t>
            </a:r>
            <a:r>
              <a:rPr lang="el-GR" altLang="el-GR" sz="2200" i="1" dirty="0"/>
              <a:t>)</a:t>
            </a:r>
            <a:r>
              <a:rPr lang="en-US" altLang="el-GR" sz="2200" i="1" dirty="0"/>
              <a:t>.</a:t>
            </a:r>
          </a:p>
          <a:p>
            <a:pPr>
              <a:spcBef>
                <a:spcPts val="600"/>
              </a:spcBef>
            </a:pPr>
            <a:endParaRPr lang="en-US" altLang="el-GR" sz="2200" i="1" dirty="0"/>
          </a:p>
          <a:p>
            <a:pPr>
              <a:spcBef>
                <a:spcPts val="600"/>
              </a:spcBef>
            </a:pPr>
            <a:r>
              <a:rPr lang="el-GR" altLang="el-GR" sz="2200" u="sng" dirty="0"/>
              <a:t>Λύση</a:t>
            </a:r>
            <a:r>
              <a:rPr lang="el-GR" altLang="el-GR" sz="2200" dirty="0"/>
              <a:t> </a:t>
            </a:r>
          </a:p>
          <a:p>
            <a:pPr>
              <a:spcBef>
                <a:spcPts val="600"/>
              </a:spcBef>
              <a:buFontTx/>
              <a:buNone/>
            </a:pPr>
            <a:r>
              <a:rPr lang="el-GR" altLang="el-GR" sz="2200" dirty="0"/>
              <a:t>     Για να ισορροπεί το σύστημα πρέπει:</a:t>
            </a:r>
          </a:p>
          <a:p>
            <a:pPr>
              <a:spcBef>
                <a:spcPts val="600"/>
              </a:spcBef>
              <a:buFontTx/>
              <a:buNone/>
            </a:pPr>
            <a:r>
              <a:rPr lang="el-GR" altLang="el-GR" sz="2200" dirty="0"/>
              <a:t>     </a:t>
            </a:r>
            <a:r>
              <a:rPr lang="en-US" altLang="el-GR" sz="2200" dirty="0"/>
              <a:t>G . </a:t>
            </a:r>
            <a:r>
              <a:rPr lang="en-US" altLang="el-GR" sz="2200" dirty="0" err="1"/>
              <a:t>Xs</a:t>
            </a:r>
            <a:r>
              <a:rPr lang="en-US" altLang="el-GR" sz="2200" dirty="0"/>
              <a:t> - A . I = 0</a:t>
            </a:r>
          </a:p>
          <a:p>
            <a:pPr>
              <a:spcBef>
                <a:spcPts val="600"/>
              </a:spcBef>
              <a:buFontTx/>
              <a:buNone/>
            </a:pPr>
            <a:r>
              <a:rPr lang="en-US" altLang="el-GR" sz="2200" dirty="0"/>
              <a:t>     </a:t>
            </a:r>
            <a:r>
              <a:rPr lang="el-GR" altLang="el-GR" sz="2200" dirty="0"/>
              <a:t>Οπότε </a:t>
            </a:r>
            <a:r>
              <a:rPr lang="en-US" altLang="el-GR" sz="2200" dirty="0" err="1"/>
              <a:t>Xs</a:t>
            </a:r>
            <a:r>
              <a:rPr lang="en-US" altLang="el-GR" sz="2200" dirty="0"/>
              <a:t> = (A / G) . I</a:t>
            </a:r>
            <a:r>
              <a:rPr lang="el-GR" altLang="el-GR" sz="2200" dirty="0"/>
              <a:t> = (396 Ν</a:t>
            </a:r>
            <a:r>
              <a:rPr lang="en-US" altLang="el-GR" sz="2200" dirty="0"/>
              <a:t> </a:t>
            </a:r>
            <a:r>
              <a:rPr lang="el-GR" altLang="el-GR" sz="2200" dirty="0"/>
              <a:t>/</a:t>
            </a:r>
            <a:r>
              <a:rPr lang="en-US" altLang="el-GR" sz="2200" dirty="0"/>
              <a:t> </a:t>
            </a:r>
            <a:r>
              <a:rPr lang="el-GR" altLang="el-GR" sz="2200" dirty="0"/>
              <a:t>800Ν) *</a:t>
            </a:r>
            <a:r>
              <a:rPr lang="en-US" altLang="el-GR" sz="2200" dirty="0"/>
              <a:t> </a:t>
            </a:r>
            <a:r>
              <a:rPr lang="el-GR" altLang="el-GR" sz="2200" dirty="0"/>
              <a:t>2 </a:t>
            </a:r>
            <a:r>
              <a:rPr lang="en-US" altLang="el-GR" sz="2200" dirty="0"/>
              <a:t>m</a:t>
            </a:r>
          </a:p>
          <a:p>
            <a:pPr>
              <a:spcBef>
                <a:spcPts val="600"/>
              </a:spcBef>
              <a:buFontTx/>
              <a:buNone/>
            </a:pPr>
            <a:r>
              <a:rPr lang="en-US" altLang="el-GR" sz="2200" dirty="0"/>
              <a:t>                 </a:t>
            </a:r>
            <a:r>
              <a:rPr lang="en-US" altLang="el-GR" sz="2200" dirty="0" err="1"/>
              <a:t>Xs</a:t>
            </a:r>
            <a:r>
              <a:rPr lang="en-US" altLang="el-GR" sz="2200" dirty="0"/>
              <a:t> = 0.99 m</a:t>
            </a:r>
          </a:p>
          <a:p>
            <a:pPr>
              <a:spcBef>
                <a:spcPts val="600"/>
              </a:spcBef>
              <a:buFontTx/>
              <a:buNone/>
            </a:pPr>
            <a:endParaRPr lang="en-US" altLang="el-GR" sz="2200" dirty="0"/>
          </a:p>
          <a:p>
            <a:pPr>
              <a:spcBef>
                <a:spcPts val="600"/>
              </a:spcBef>
              <a:buFontTx/>
              <a:buNone/>
            </a:pPr>
            <a:r>
              <a:rPr lang="en-US" altLang="el-GR" sz="2200" dirty="0"/>
              <a:t>    </a:t>
            </a:r>
            <a:r>
              <a:rPr lang="el-GR" altLang="el-GR" sz="2200" dirty="0"/>
              <a:t> Άρα το ΚΜΣ βρίσκεται σε απόσταση 99 </a:t>
            </a:r>
            <a:r>
              <a:rPr lang="en-US" altLang="el-GR" sz="2200" dirty="0"/>
              <a:t>cm </a:t>
            </a:r>
            <a:r>
              <a:rPr lang="el-GR" altLang="el-GR" sz="2200" dirty="0"/>
              <a:t>από το άκρο </a:t>
            </a:r>
            <a:r>
              <a:rPr lang="en-US" altLang="el-GR" sz="2200" dirty="0"/>
              <a:t>D.</a:t>
            </a:r>
          </a:p>
        </p:txBody>
      </p:sp>
      <p:pic>
        <p:nvPicPr>
          <p:cNvPr id="5"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52738"/>
            <a:ext cx="295275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091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Ποιες είναι οι συντεταγμένες του ΚΜ ενός μέλους με κοντινό σημείο (2.3, 4.1) και μακρινό σημείο (3.5, 5.2) αν το ΚΜ βρίσκεται σε απόσταση ίση με το 39% του μήκους του μέλους από το κοντινό σημείο του μέλους;</a:t>
            </a:r>
          </a:p>
          <a:p>
            <a:endParaRPr lang="el-GR" altLang="el-GR" sz="2400" dirty="0"/>
          </a:p>
          <a:p>
            <a:r>
              <a:rPr lang="el-GR" altLang="el-GR" sz="2400" dirty="0"/>
              <a:t>Ένας δοκιμαζόμενος τοποθετείται σε ύπτια κατάκλιση πάνω σε επίπεδη επιφάνεια (σανίδα αντίδρασης), υιοθετεί κάποια πόζα (στάση του σώματος) και θέλουμε να προσδιορίσουμε τη θέση του ΚΜΣ. Αν </a:t>
            </a:r>
            <a:r>
              <a:rPr lang="en-US" altLang="el-GR" sz="2400" dirty="0"/>
              <a:t>D </a:t>
            </a:r>
            <a:r>
              <a:rPr lang="el-GR" altLang="el-GR" sz="2400" dirty="0"/>
              <a:t>η σταθερή βάση της σανίδας και στην Α άκρη υπάρχει η ζυγαριά, καταγράφουμε ως αρχικά δεδομένα: βάρος </a:t>
            </a:r>
            <a:r>
              <a:rPr lang="en-US" altLang="el-GR" sz="2400" dirty="0"/>
              <a:t>G </a:t>
            </a:r>
            <a:r>
              <a:rPr lang="el-GR" altLang="el-GR" sz="2400" dirty="0"/>
              <a:t>= 650 Ν, μήκος της </a:t>
            </a:r>
            <a:r>
              <a:rPr lang="en-US" altLang="el-GR" sz="2400" dirty="0"/>
              <a:t>DA= 2,5 m </a:t>
            </a:r>
            <a:r>
              <a:rPr lang="el-GR" altLang="el-GR" sz="2400" dirty="0"/>
              <a:t>και δύναμη αντίδρασης στο </a:t>
            </a:r>
            <a:r>
              <a:rPr lang="en-US" altLang="el-GR" sz="2400" dirty="0"/>
              <a:t>D =</a:t>
            </a:r>
            <a:r>
              <a:rPr lang="el-GR" altLang="el-GR" sz="2400" dirty="0"/>
              <a:t> </a:t>
            </a:r>
            <a:r>
              <a:rPr lang="en-US" altLang="el-GR" sz="2400" dirty="0"/>
              <a:t>425 N. </a:t>
            </a:r>
            <a:r>
              <a:rPr lang="el-GR" altLang="el-GR" sz="2400" dirty="0"/>
              <a:t>Ποια λοιπόν η απόσταση του ΚΜ από το σταθερό άκρο Α (Χ</a:t>
            </a:r>
            <a:r>
              <a:rPr lang="en-US" altLang="el-GR" sz="2400" dirty="0"/>
              <a:t>s =</a:t>
            </a:r>
            <a:r>
              <a:rPr lang="el-GR" altLang="el-GR" sz="2400" dirty="0"/>
              <a:t> ;).</a:t>
            </a:r>
            <a:endParaRPr lang="en-US" altLang="el-GR" sz="2800" dirty="0"/>
          </a:p>
          <a:p>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42910" y="357166"/>
            <a:ext cx="7772400" cy="407538"/>
          </a:xfrm>
        </p:spPr>
        <p:txBody>
          <a:bodyPr>
            <a:noAutofit/>
          </a:bodyPr>
          <a:lstStyle/>
          <a:p>
            <a:r>
              <a:rPr lang="el-GR" sz="2800" dirty="0">
                <a:solidFill>
                  <a:srgbClr val="FFC000"/>
                </a:solidFill>
                <a:latin typeface="Calibri" pitchFamily="34" charset="0"/>
              </a:rPr>
              <a:t>Αναλογίες</a:t>
            </a:r>
            <a:r>
              <a:rPr lang="en-GB" sz="2800" dirty="0">
                <a:solidFill>
                  <a:srgbClr val="FFC000"/>
                </a:solidFill>
                <a:latin typeface="Calibri" pitchFamily="34" charset="0"/>
              </a:rPr>
              <a:t> </a:t>
            </a:r>
          </a:p>
        </p:txBody>
      </p:sp>
      <p:sp>
        <p:nvSpPr>
          <p:cNvPr id="62468" name="Rectangle 4"/>
          <p:cNvSpPr>
            <a:spLocks noGrp="1" noChangeArrowheads="1"/>
          </p:cNvSpPr>
          <p:nvPr>
            <p:ph sz="half" idx="1"/>
          </p:nvPr>
        </p:nvSpPr>
        <p:spPr>
          <a:xfrm>
            <a:off x="5292080" y="1902991"/>
            <a:ext cx="3672408" cy="4114800"/>
          </a:xfrm>
          <a:solidFill>
            <a:schemeClr val="accent1">
              <a:lumMod val="40000"/>
              <a:lumOff val="60000"/>
            </a:schemeClr>
          </a:solidFill>
          <a:effectLst>
            <a:glow rad="228600">
              <a:schemeClr val="accent1">
                <a:satMod val="175000"/>
                <a:alpha val="40000"/>
              </a:schemeClr>
            </a:glow>
          </a:effectLst>
        </p:spPr>
        <p:txBody>
          <a:bodyPr>
            <a:noAutofit/>
          </a:bodyPr>
          <a:lstStyle/>
          <a:p>
            <a:r>
              <a:rPr lang="el-GR" sz="2800" dirty="0">
                <a:solidFill>
                  <a:schemeClr val="bg1"/>
                </a:solidFill>
                <a:effectLst>
                  <a:outerShdw blurRad="38100" dist="38100" dir="2700000" algn="tl">
                    <a:srgbClr val="000000">
                      <a:alpha val="43137"/>
                    </a:srgbClr>
                  </a:outerShdw>
                </a:effectLst>
                <a:latin typeface="Calibri" pitchFamily="34" charset="0"/>
              </a:rPr>
              <a:t>Ανάπτυξη </a:t>
            </a:r>
            <a:r>
              <a:rPr lang="en-GB" sz="2800" dirty="0">
                <a:solidFill>
                  <a:schemeClr val="bg1"/>
                </a:solidFill>
                <a:effectLst>
                  <a:outerShdw blurRad="38100" dist="38100" dir="2700000" algn="tl">
                    <a:srgbClr val="000000">
                      <a:alpha val="43137"/>
                    </a:srgbClr>
                  </a:outerShdw>
                </a:effectLst>
                <a:latin typeface="Calibri" pitchFamily="34" charset="0"/>
              </a:rPr>
              <a:t>&amp; </a:t>
            </a:r>
            <a:r>
              <a:rPr lang="el-GR" sz="2800" dirty="0">
                <a:solidFill>
                  <a:schemeClr val="bg1"/>
                </a:solidFill>
                <a:effectLst>
                  <a:outerShdw blurRad="38100" dist="38100" dir="2700000" algn="tl">
                    <a:srgbClr val="000000">
                      <a:alpha val="43137"/>
                    </a:srgbClr>
                  </a:outerShdw>
                </a:effectLst>
                <a:latin typeface="Calibri" pitchFamily="34" charset="0"/>
              </a:rPr>
              <a:t>ωρίμανση </a:t>
            </a:r>
          </a:p>
          <a:p>
            <a:r>
              <a:rPr lang="el-GR" sz="2800" dirty="0">
                <a:solidFill>
                  <a:schemeClr val="bg1"/>
                </a:solidFill>
                <a:effectLst>
                  <a:outerShdw blurRad="38100" dist="38100" dir="2700000" algn="tl">
                    <a:srgbClr val="000000">
                      <a:alpha val="43137"/>
                    </a:srgbClr>
                  </a:outerShdw>
                </a:effectLst>
                <a:latin typeface="Calibri" pitchFamily="34" charset="0"/>
              </a:rPr>
              <a:t>Εθνολογία </a:t>
            </a:r>
            <a:endParaRPr lang="en-GB" sz="2800" dirty="0">
              <a:solidFill>
                <a:schemeClr val="bg1"/>
              </a:solidFill>
              <a:effectLst>
                <a:outerShdw blurRad="38100" dist="38100" dir="2700000" algn="tl">
                  <a:srgbClr val="000000">
                    <a:alpha val="43137"/>
                  </a:srgbClr>
                </a:outerShdw>
              </a:effectLst>
              <a:latin typeface="Calibri" pitchFamily="34" charset="0"/>
            </a:endParaRPr>
          </a:p>
          <a:p>
            <a:r>
              <a:rPr lang="en-GB" sz="2800" dirty="0">
                <a:solidFill>
                  <a:schemeClr val="bg1"/>
                </a:solidFill>
                <a:effectLst>
                  <a:outerShdw blurRad="38100" dist="38100" dir="2700000" algn="tl">
                    <a:srgbClr val="000000">
                      <a:alpha val="43137"/>
                    </a:srgbClr>
                  </a:outerShdw>
                </a:effectLst>
                <a:latin typeface="Calibri" pitchFamily="34" charset="0"/>
              </a:rPr>
              <a:t>Sports </a:t>
            </a:r>
            <a:r>
              <a:rPr lang="el-GR" sz="2800" dirty="0">
                <a:solidFill>
                  <a:schemeClr val="bg1"/>
                </a:solidFill>
                <a:effectLst>
                  <a:outerShdw blurRad="38100" dist="38100" dir="2700000" algn="tl">
                    <a:srgbClr val="000000">
                      <a:alpha val="43137"/>
                    </a:srgbClr>
                  </a:outerShdw>
                </a:effectLst>
                <a:latin typeface="Calibri" pitchFamily="34" charset="0"/>
              </a:rPr>
              <a:t>ανθρωπολογία</a:t>
            </a:r>
            <a:endParaRPr lang="en-GB" sz="2800" dirty="0">
              <a:solidFill>
                <a:schemeClr val="bg1"/>
              </a:solidFill>
              <a:effectLst>
                <a:outerShdw blurRad="38100" dist="38100" dir="2700000" algn="tl">
                  <a:srgbClr val="000000">
                    <a:alpha val="43137"/>
                  </a:srgbClr>
                </a:outerShdw>
              </a:effectLst>
              <a:latin typeface="Calibri" pitchFamily="34" charset="0"/>
            </a:endParaRPr>
          </a:p>
          <a:p>
            <a:r>
              <a:rPr lang="el-GR" sz="2800" dirty="0">
                <a:solidFill>
                  <a:schemeClr val="bg1"/>
                </a:solidFill>
                <a:effectLst>
                  <a:outerShdw blurRad="38100" dist="38100" dir="2700000" algn="tl">
                    <a:srgbClr val="000000">
                      <a:alpha val="43137"/>
                    </a:srgbClr>
                  </a:outerShdw>
                </a:effectLst>
                <a:latin typeface="Calibri" pitchFamily="34" charset="0"/>
              </a:rPr>
              <a:t>Εργονομία</a:t>
            </a:r>
          </a:p>
          <a:p>
            <a:r>
              <a:rPr lang="el-GR" sz="2800" dirty="0">
                <a:solidFill>
                  <a:schemeClr val="bg1"/>
                </a:solidFill>
                <a:effectLst>
                  <a:outerShdw blurRad="38100" dist="38100" dir="2700000" algn="tl">
                    <a:srgbClr val="000000">
                      <a:alpha val="43137"/>
                    </a:srgbClr>
                  </a:outerShdw>
                </a:effectLst>
                <a:latin typeface="Calibri" pitchFamily="34" charset="0"/>
              </a:rPr>
              <a:t>λειτουργικότητα</a:t>
            </a:r>
            <a:endParaRPr lang="en-GB" sz="2800" dirty="0">
              <a:solidFill>
                <a:schemeClr val="bg1"/>
              </a:solidFill>
              <a:effectLst>
                <a:outerShdw blurRad="38100" dist="38100" dir="2700000" algn="tl">
                  <a:srgbClr val="000000">
                    <a:alpha val="43137"/>
                  </a:srgbClr>
                </a:outerShdw>
              </a:effectLst>
              <a:latin typeface="Calibri" pitchFamily="34" charset="0"/>
            </a:endParaRPr>
          </a:p>
          <a:p>
            <a:r>
              <a:rPr lang="el-GR" sz="2800" dirty="0">
                <a:solidFill>
                  <a:schemeClr val="bg1"/>
                </a:solidFill>
                <a:effectLst>
                  <a:outerShdw blurRad="38100" dist="38100" dir="2700000" algn="tl">
                    <a:srgbClr val="000000">
                      <a:alpha val="43137"/>
                    </a:srgbClr>
                  </a:outerShdw>
                </a:effectLst>
                <a:latin typeface="Calibri" pitchFamily="34" charset="0"/>
              </a:rPr>
              <a:t>Γεροντολογία </a:t>
            </a:r>
            <a:endParaRPr lang="en-GB" sz="2800" dirty="0">
              <a:solidFill>
                <a:schemeClr val="bg1"/>
              </a:solidFill>
              <a:effectLst>
                <a:outerShdw blurRad="38100" dist="38100" dir="2700000" algn="tl">
                  <a:srgbClr val="000000">
                    <a:alpha val="43137"/>
                  </a:srgbClr>
                </a:outerShdw>
              </a:effectLst>
              <a:latin typeface="Calibri" pitchFamily="34" charset="0"/>
            </a:endParaRPr>
          </a:p>
        </p:txBody>
      </p:sp>
      <p:sp>
        <p:nvSpPr>
          <p:cNvPr id="62469" name="Text Box 5"/>
          <p:cNvSpPr txBox="1">
            <a:spLocks noChangeArrowheads="1"/>
          </p:cNvSpPr>
          <p:nvPr/>
        </p:nvSpPr>
        <p:spPr bwMode="auto">
          <a:xfrm>
            <a:off x="1619672" y="1043574"/>
            <a:ext cx="4585358" cy="523220"/>
          </a:xfrm>
          <a:prstGeom prst="rect">
            <a:avLst/>
          </a:prstGeom>
          <a:noFill/>
          <a:ln w="12700">
            <a:noFill/>
            <a:miter lim="800000"/>
            <a:headEnd/>
            <a:tailEnd/>
          </a:ln>
          <a:effectLst/>
        </p:spPr>
        <p:txBody>
          <a:bodyPr wrap="none">
            <a:spAutoFit/>
          </a:bodyPr>
          <a:lstStyle/>
          <a:p>
            <a:r>
              <a:rPr lang="el-GR" sz="2800" i="1" dirty="0">
                <a:solidFill>
                  <a:srgbClr val="FFFF00"/>
                </a:solidFill>
                <a:effectLst>
                  <a:outerShdw blurRad="38100" dist="38100" dir="2700000" algn="tl">
                    <a:srgbClr val="000000">
                      <a:alpha val="43137"/>
                    </a:srgbClr>
                  </a:outerShdw>
                </a:effectLst>
                <a:latin typeface="Calibri" pitchFamily="34" charset="0"/>
              </a:rPr>
              <a:t>Παραδείγματα και εφαρμογές</a:t>
            </a:r>
            <a:endParaRPr lang="en-GB" sz="2800" i="1" dirty="0">
              <a:solidFill>
                <a:srgbClr val="FFFF00"/>
              </a:solidFill>
              <a:effectLst>
                <a:outerShdw blurRad="38100" dist="38100" dir="2700000" algn="tl">
                  <a:srgbClr val="000000">
                    <a:alpha val="43137"/>
                  </a:srgbClr>
                </a:outerShdw>
              </a:effectLst>
              <a:latin typeface="Calibri" pitchFamily="34" charset="0"/>
            </a:endParaRPr>
          </a:p>
        </p:txBody>
      </p:sp>
      <p:sp>
        <p:nvSpPr>
          <p:cNvPr id="62472" name="Rectangle 8"/>
          <p:cNvSpPr>
            <a:spLocks noChangeArrowheads="1"/>
          </p:cNvSpPr>
          <p:nvPr/>
        </p:nvSpPr>
        <p:spPr bwMode="auto">
          <a:xfrm>
            <a:off x="467544" y="1668028"/>
            <a:ext cx="4462192" cy="4584726"/>
          </a:xfrm>
          <a:prstGeom prst="rect">
            <a:avLst/>
          </a:prstGeom>
          <a:solidFill>
            <a:schemeClr val="bg1">
              <a:lumMod val="95000"/>
              <a:lumOff val="5000"/>
            </a:schemeClr>
          </a:solidFill>
          <a:ln w="9525">
            <a:noFill/>
            <a:miter lim="800000"/>
            <a:headEnd/>
            <a:tailEnd/>
          </a:ln>
          <a:effectLst>
            <a:glow rad="228600">
              <a:schemeClr val="accent1">
                <a:satMod val="175000"/>
                <a:alpha val="40000"/>
              </a:schemeClr>
            </a:glow>
          </a:effectLst>
          <a:scene3d>
            <a:camera prst="orthographicFront"/>
            <a:lightRig rig="threePt" dir="t"/>
          </a:scene3d>
          <a:sp3d>
            <a:bevelT/>
          </a:sp3d>
        </p:spPr>
        <p:txBody>
          <a:bodyPr/>
          <a:lstStyle/>
          <a:p>
            <a:pPr marL="342900" indent="-342900">
              <a:spcBef>
                <a:spcPct val="20000"/>
              </a:spcBef>
              <a:buClr>
                <a:schemeClr val="tx2"/>
              </a:buClr>
              <a:buSzPct val="75000"/>
              <a:buFont typeface="Monotype Sorts" pitchFamily="2" charset="2"/>
              <a:buChar char="v"/>
            </a:pPr>
            <a:r>
              <a:rPr lang="el-GR" sz="2400" dirty="0">
                <a:latin typeface="Arial Narrow" pitchFamily="34" charset="0"/>
              </a:rPr>
              <a:t>Τμηματικό μήκος</a:t>
            </a:r>
            <a:endParaRPr lang="en-GB" sz="2400" dirty="0">
              <a:latin typeface="Arial Narrow" pitchFamily="34" charset="0"/>
            </a:endParaRPr>
          </a:p>
          <a:p>
            <a:pPr marL="342900" indent="-342900">
              <a:spcBef>
                <a:spcPct val="20000"/>
              </a:spcBef>
              <a:buClr>
                <a:schemeClr val="tx2"/>
              </a:buClr>
              <a:buSzPct val="75000"/>
              <a:buFont typeface="Monotype Sorts" pitchFamily="2" charset="2"/>
              <a:buChar char="v"/>
            </a:pPr>
            <a:r>
              <a:rPr lang="el-GR" sz="2400" dirty="0">
                <a:latin typeface="Arial Narrow" pitchFamily="34" charset="0"/>
              </a:rPr>
              <a:t>Δείκτης σκέλους</a:t>
            </a:r>
            <a:r>
              <a:rPr lang="en-GB" sz="2400" dirty="0">
                <a:latin typeface="Arial Narrow" pitchFamily="34" charset="0"/>
              </a:rPr>
              <a:t>: </a:t>
            </a:r>
          </a:p>
          <a:p>
            <a:pPr marL="342900" indent="-342900">
              <a:spcBef>
                <a:spcPct val="20000"/>
              </a:spcBef>
              <a:buClr>
                <a:schemeClr val="tx2"/>
              </a:buClr>
              <a:buSzPct val="75000"/>
              <a:buFont typeface="Monotype Sorts" pitchFamily="2" charset="2"/>
              <a:buNone/>
            </a:pPr>
            <a:r>
              <a:rPr lang="en-GB" sz="2400" dirty="0">
                <a:solidFill>
                  <a:srgbClr val="FF3300"/>
                </a:solidFill>
                <a:latin typeface="Arial Narrow" pitchFamily="34" charset="0"/>
              </a:rPr>
              <a:t>100*(lower limb length /sitting ht)</a:t>
            </a:r>
          </a:p>
          <a:p>
            <a:pPr marL="342900" indent="-342900">
              <a:spcBef>
                <a:spcPct val="20000"/>
              </a:spcBef>
              <a:buClr>
                <a:schemeClr val="tx2"/>
              </a:buClr>
              <a:buSzPct val="75000"/>
              <a:buFont typeface="Monotype Sorts" pitchFamily="2" charset="2"/>
              <a:buChar char="v"/>
            </a:pPr>
            <a:r>
              <a:rPr lang="el-GR" sz="2400" dirty="0">
                <a:latin typeface="Arial Narrow" pitchFamily="34" charset="0"/>
              </a:rPr>
              <a:t>Δείκτης στήθους</a:t>
            </a:r>
            <a:r>
              <a:rPr lang="en-GB" sz="2400" dirty="0">
                <a:latin typeface="Arial Narrow" pitchFamily="34" charset="0"/>
              </a:rPr>
              <a:t>:  </a:t>
            </a:r>
          </a:p>
          <a:p>
            <a:pPr marL="342900" indent="-342900">
              <a:spcBef>
                <a:spcPct val="20000"/>
              </a:spcBef>
              <a:buClr>
                <a:schemeClr val="tx2"/>
              </a:buClr>
              <a:buSzPct val="75000"/>
              <a:buFont typeface="Monotype Sorts" pitchFamily="2" charset="2"/>
              <a:buNone/>
            </a:pPr>
            <a:r>
              <a:rPr lang="en-GB" sz="2400" dirty="0">
                <a:solidFill>
                  <a:srgbClr val="FF3300"/>
                </a:solidFill>
                <a:latin typeface="Arial Narrow" pitchFamily="34" charset="0"/>
              </a:rPr>
              <a:t>100*(chest depth / chest breadth)</a:t>
            </a:r>
          </a:p>
          <a:p>
            <a:pPr marL="342900" indent="-342900">
              <a:spcBef>
                <a:spcPct val="20000"/>
              </a:spcBef>
              <a:buClr>
                <a:schemeClr val="tx2"/>
              </a:buClr>
              <a:buSzPct val="75000"/>
              <a:buFont typeface="Monotype Sorts" pitchFamily="2" charset="2"/>
              <a:buChar char="v"/>
            </a:pPr>
            <a:r>
              <a:rPr lang="el-GR" sz="2400" dirty="0">
                <a:latin typeface="Arial Narrow" pitchFamily="34" charset="0"/>
              </a:rPr>
              <a:t>Μηριαίος δείκτης</a:t>
            </a:r>
            <a:r>
              <a:rPr lang="en-GB" sz="2400" dirty="0">
                <a:latin typeface="Arial Narrow" pitchFamily="34" charset="0"/>
              </a:rPr>
              <a:t>:  </a:t>
            </a:r>
          </a:p>
          <a:p>
            <a:pPr marL="342900" indent="-342900">
              <a:spcBef>
                <a:spcPct val="20000"/>
              </a:spcBef>
              <a:buClr>
                <a:schemeClr val="tx2"/>
              </a:buClr>
              <a:buSzPct val="75000"/>
              <a:buFont typeface="Monotype Sorts" pitchFamily="2" charset="2"/>
              <a:buNone/>
            </a:pPr>
            <a:r>
              <a:rPr lang="en-GB" sz="2400" dirty="0">
                <a:solidFill>
                  <a:srgbClr val="FF3300"/>
                </a:solidFill>
                <a:latin typeface="Arial Narrow" pitchFamily="34" charset="0"/>
              </a:rPr>
              <a:t>100* (lower leg length / thigh length)</a:t>
            </a:r>
          </a:p>
          <a:p>
            <a:pPr marL="342900" indent="-342900">
              <a:spcBef>
                <a:spcPct val="20000"/>
              </a:spcBef>
              <a:buClr>
                <a:schemeClr val="tx2"/>
              </a:buClr>
              <a:buSzPct val="75000"/>
              <a:buFont typeface="Monotype Sorts" pitchFamily="2" charset="2"/>
              <a:buChar char="v"/>
            </a:pPr>
            <a:r>
              <a:rPr lang="el-GR" sz="2400" dirty="0" err="1">
                <a:latin typeface="Arial Narrow" pitchFamily="34" charset="0"/>
              </a:rPr>
              <a:t>Βραχιόνιος</a:t>
            </a:r>
            <a:r>
              <a:rPr lang="el-GR" sz="2400" dirty="0">
                <a:latin typeface="Arial Narrow" pitchFamily="34" charset="0"/>
              </a:rPr>
              <a:t> δείκτης</a:t>
            </a:r>
            <a:r>
              <a:rPr lang="en-GB" sz="2400" dirty="0">
                <a:latin typeface="Arial Narrow" pitchFamily="34" charset="0"/>
              </a:rPr>
              <a:t>:  </a:t>
            </a:r>
          </a:p>
          <a:p>
            <a:pPr marL="342900" indent="-342900">
              <a:spcBef>
                <a:spcPct val="20000"/>
              </a:spcBef>
              <a:buClr>
                <a:schemeClr val="tx2"/>
              </a:buClr>
              <a:buSzPct val="75000"/>
              <a:buFont typeface="Monotype Sorts" pitchFamily="2" charset="2"/>
              <a:buNone/>
            </a:pPr>
            <a:r>
              <a:rPr lang="en-GB" sz="2400" dirty="0">
                <a:solidFill>
                  <a:srgbClr val="FF3300"/>
                </a:solidFill>
                <a:latin typeface="Arial Narrow" pitchFamily="34" charset="0"/>
              </a:rPr>
              <a:t>100* (forearm length / upper arm length)</a:t>
            </a:r>
          </a:p>
          <a:p>
            <a:pPr marL="342900" indent="-342900">
              <a:spcBef>
                <a:spcPct val="20000"/>
              </a:spcBef>
              <a:buClr>
                <a:schemeClr val="tx2"/>
              </a:buClr>
              <a:buSzPct val="75000"/>
              <a:buFont typeface="Monotype Sorts" pitchFamily="2" charset="2"/>
              <a:buChar char="v"/>
            </a:pPr>
            <a:endParaRPr lang="en-GB" dirty="0">
              <a:latin typeface="Arial Narrow" pitchFamily="34" charset="0"/>
            </a:endParaRPr>
          </a:p>
        </p:txBody>
      </p:sp>
    </p:spTree>
    <p:extLst>
      <p:ext uri="{BB962C8B-B14F-4D97-AF65-F5344CB8AC3E}">
        <p14:creationId xmlns:p14="http://schemas.microsoft.com/office/powerpoint/2010/main" val="2506457383"/>
      </p:ext>
    </p:extLst>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ChangeArrowheads="1"/>
          </p:cNvSpPr>
          <p:nvPr/>
        </p:nvSpPr>
        <p:spPr bwMode="auto">
          <a:xfrm>
            <a:off x="533400" y="0"/>
            <a:ext cx="8610600" cy="1143000"/>
          </a:xfrm>
          <a:prstGeom prst="rect">
            <a:avLst/>
          </a:prstGeom>
          <a:noFill/>
          <a:ln w="9525">
            <a:noFill/>
            <a:miter lim="800000"/>
            <a:headEnd/>
            <a:tailEnd/>
          </a:ln>
          <a:effectLst/>
        </p:spPr>
        <p:txBody>
          <a:bodyPr lIns="92075" tIns="46038" rIns="92075" bIns="46038" anchor="ctr"/>
          <a:lstStyle/>
          <a:p>
            <a:r>
              <a:rPr lang="el-GR" sz="2400" i="1" dirty="0" err="1">
                <a:solidFill>
                  <a:srgbClr val="FFC000"/>
                </a:solidFill>
                <a:effectLst>
                  <a:outerShdw blurRad="38100" dist="38100" dir="2700000" algn="tl">
                    <a:srgbClr val="000000">
                      <a:alpha val="43137"/>
                    </a:srgbClr>
                  </a:outerShdw>
                </a:effectLst>
                <a:latin typeface="Arial Narrow" pitchFamily="34" charset="0"/>
              </a:rPr>
              <a:t>Σωματότυπος</a:t>
            </a:r>
            <a:r>
              <a:rPr lang="en-GB" sz="2400" i="1" dirty="0">
                <a:solidFill>
                  <a:srgbClr val="FFC000"/>
                </a:solidFill>
                <a:effectLst>
                  <a:outerShdw blurRad="38100" dist="38100" dir="2700000" algn="tl">
                    <a:srgbClr val="000000">
                      <a:alpha val="43137"/>
                    </a:srgbClr>
                  </a:outerShdw>
                </a:effectLst>
                <a:latin typeface="Arial Narrow" pitchFamily="34" charset="0"/>
              </a:rPr>
              <a:t>: </a:t>
            </a:r>
            <a:r>
              <a:rPr lang="el-GR" sz="2400" i="1" dirty="0">
                <a:solidFill>
                  <a:srgbClr val="FFC000"/>
                </a:solidFill>
                <a:effectLst>
                  <a:outerShdw blurRad="38100" dist="38100" dir="2700000" algn="tl">
                    <a:srgbClr val="000000">
                      <a:alpha val="43137"/>
                    </a:srgbClr>
                  </a:outerShdw>
                </a:effectLst>
                <a:latin typeface="Arial Narrow" pitchFamily="34" charset="0"/>
              </a:rPr>
              <a:t>φυσική κατάταξη…</a:t>
            </a:r>
            <a:endParaRPr lang="en-GB" sz="2400" i="1" dirty="0">
              <a:solidFill>
                <a:srgbClr val="FFC000"/>
              </a:solidFill>
              <a:effectLst>
                <a:outerShdw blurRad="38100" dist="38100" dir="2700000" algn="tl">
                  <a:srgbClr val="000000">
                    <a:alpha val="43137"/>
                  </a:srgbClr>
                </a:outerShdw>
              </a:effectLst>
              <a:latin typeface="Arial Narrow" pitchFamily="34" charset="0"/>
            </a:endParaRPr>
          </a:p>
        </p:txBody>
      </p:sp>
      <p:sp>
        <p:nvSpPr>
          <p:cNvPr id="55299" name="Rectangle 1027"/>
          <p:cNvSpPr>
            <a:spLocks noChangeArrowheads="1"/>
          </p:cNvSpPr>
          <p:nvPr/>
        </p:nvSpPr>
        <p:spPr bwMode="auto">
          <a:xfrm>
            <a:off x="357158" y="1428736"/>
            <a:ext cx="4495800" cy="4114800"/>
          </a:xfrm>
          <a:prstGeom prst="rect">
            <a:avLst/>
          </a:prstGeom>
          <a:solidFill>
            <a:schemeClr val="accent2">
              <a:lumMod val="75000"/>
            </a:schemeClr>
          </a:solidFill>
          <a:ln w="9525">
            <a:noFill/>
            <a:miter lim="800000"/>
            <a:headEnd/>
            <a:tailEnd/>
          </a:ln>
          <a:effectLst/>
          <a:scene3d>
            <a:camera prst="orthographicFront"/>
            <a:lightRig rig="threePt" dir="t"/>
          </a:scene3d>
          <a:sp3d>
            <a:bevelT/>
          </a:sp3d>
        </p:spPr>
        <p:txBody>
          <a:bodyPr lIns="92075" tIns="46038" rIns="92075" bIns="46038"/>
          <a:lstStyle/>
          <a:p>
            <a:pPr marL="342900" indent="-342900">
              <a:spcBef>
                <a:spcPct val="20000"/>
              </a:spcBef>
              <a:buClr>
                <a:schemeClr val="tx2"/>
              </a:buClr>
              <a:buSzPct val="75000"/>
              <a:buFont typeface="Monotype Sorts" pitchFamily="2" charset="2"/>
              <a:buChar char="v"/>
            </a:pPr>
            <a:r>
              <a:rPr lang="el-GR" sz="2000" b="1" dirty="0" err="1">
                <a:solidFill>
                  <a:srgbClr val="FFFF00"/>
                </a:solidFill>
                <a:effectLst>
                  <a:outerShdw blurRad="38100" dist="38100" dir="2700000" algn="tl">
                    <a:srgbClr val="000000">
                      <a:alpha val="43137"/>
                    </a:srgbClr>
                  </a:outerShdw>
                </a:effectLst>
                <a:latin typeface="Arial Narrow" pitchFamily="34" charset="0"/>
              </a:rPr>
              <a:t>Ενδομορφία</a:t>
            </a:r>
            <a:endParaRPr lang="en-GB" sz="2000" b="1" dirty="0">
              <a:solidFill>
                <a:srgbClr val="FFFF00"/>
              </a:solidFill>
              <a:effectLst>
                <a:outerShdw blurRad="38100" dist="38100" dir="2700000" algn="tl">
                  <a:srgbClr val="000000">
                    <a:alpha val="43137"/>
                  </a:srgbClr>
                </a:outerShdw>
              </a:effectLst>
              <a:latin typeface="Arial Narrow" pitchFamily="34" charset="0"/>
            </a:endParaRPr>
          </a:p>
          <a:p>
            <a:pPr marL="742950" lvl="1" indent="-285750">
              <a:spcBef>
                <a:spcPct val="20000"/>
              </a:spcBef>
              <a:buClr>
                <a:schemeClr val="accent1"/>
              </a:buClr>
              <a:buSzPct val="100000"/>
              <a:buFontTx/>
              <a:buChar char="–"/>
            </a:pPr>
            <a:r>
              <a:rPr lang="el-GR" sz="2000" dirty="0">
                <a:solidFill>
                  <a:schemeClr val="bg1"/>
                </a:solidFill>
                <a:effectLst>
                  <a:outerShdw blurRad="38100" dist="38100" dir="2700000" algn="tl">
                    <a:srgbClr val="000000">
                      <a:alpha val="43137"/>
                    </a:srgbClr>
                  </a:outerShdw>
                </a:effectLst>
                <a:latin typeface="Arial Narrow" pitchFamily="34" charset="0"/>
              </a:rPr>
              <a:t>Σχετική παχυσαρκία</a:t>
            </a:r>
            <a:r>
              <a:rPr lang="en-GB" sz="2000" dirty="0">
                <a:solidFill>
                  <a:schemeClr val="bg1"/>
                </a:solidFill>
                <a:effectLst>
                  <a:outerShdw blurRad="38100" dist="38100" dir="2700000" algn="tl">
                    <a:srgbClr val="000000">
                      <a:alpha val="43137"/>
                    </a:srgbClr>
                  </a:outerShdw>
                </a:effectLst>
                <a:latin typeface="Arial Narrow" pitchFamily="34" charset="0"/>
              </a:rPr>
              <a:t>, </a:t>
            </a:r>
            <a:r>
              <a:rPr lang="el-GR" sz="2000" dirty="0">
                <a:solidFill>
                  <a:schemeClr val="bg1"/>
                </a:solidFill>
                <a:effectLst>
                  <a:outerShdw blurRad="38100" dist="38100" dir="2700000" algn="tl">
                    <a:srgbClr val="000000">
                      <a:alpha val="43137"/>
                    </a:srgbClr>
                  </a:outerShdw>
                </a:effectLst>
                <a:latin typeface="Arial Narrow" pitchFamily="34" charset="0"/>
              </a:rPr>
              <a:t>στηριζόμενη σε μετρήσεις δερματικών πτυχών…</a:t>
            </a:r>
            <a:endParaRPr lang="en-GB" sz="2000" dirty="0">
              <a:solidFill>
                <a:schemeClr val="bg1"/>
              </a:solidFill>
              <a:effectLst>
                <a:outerShdw blurRad="38100" dist="38100" dir="2700000" algn="tl">
                  <a:srgbClr val="000000">
                    <a:alpha val="43137"/>
                  </a:srgbClr>
                </a:outerShdw>
              </a:effectLst>
              <a:latin typeface="Arial Narrow" pitchFamily="34" charset="0"/>
            </a:endParaRPr>
          </a:p>
          <a:p>
            <a:pPr marL="342900" indent="-342900">
              <a:spcBef>
                <a:spcPct val="20000"/>
              </a:spcBef>
              <a:buClr>
                <a:schemeClr val="tx2"/>
              </a:buClr>
              <a:buSzPct val="75000"/>
              <a:buFont typeface="Monotype Sorts" pitchFamily="2" charset="2"/>
              <a:buChar char="v"/>
            </a:pPr>
            <a:r>
              <a:rPr lang="el-GR" sz="2000" b="1" dirty="0" err="1">
                <a:solidFill>
                  <a:srgbClr val="FFFF00"/>
                </a:solidFill>
                <a:effectLst>
                  <a:outerShdw blurRad="38100" dist="38100" dir="2700000" algn="tl">
                    <a:srgbClr val="000000">
                      <a:alpha val="43137"/>
                    </a:srgbClr>
                  </a:outerShdw>
                </a:effectLst>
                <a:latin typeface="Arial Narrow" pitchFamily="34" charset="0"/>
              </a:rPr>
              <a:t>Μεσομορφία</a:t>
            </a:r>
            <a:r>
              <a:rPr lang="el-GR" sz="2000" dirty="0">
                <a:solidFill>
                  <a:srgbClr val="FFFF00"/>
                </a:solidFill>
                <a:effectLst>
                  <a:outerShdw blurRad="38100" dist="38100" dir="2700000" algn="tl">
                    <a:srgbClr val="000000">
                      <a:alpha val="43137"/>
                    </a:srgbClr>
                  </a:outerShdw>
                </a:effectLst>
                <a:latin typeface="Arial Narrow" pitchFamily="34" charset="0"/>
              </a:rPr>
              <a:t> </a:t>
            </a:r>
            <a:endParaRPr lang="en-GB" sz="2000" dirty="0">
              <a:solidFill>
                <a:srgbClr val="FFFF00"/>
              </a:solidFill>
              <a:effectLst>
                <a:outerShdw blurRad="38100" dist="38100" dir="2700000" algn="tl">
                  <a:srgbClr val="000000">
                    <a:alpha val="43137"/>
                  </a:srgbClr>
                </a:outerShdw>
              </a:effectLst>
              <a:latin typeface="Arial Narrow" pitchFamily="34" charset="0"/>
            </a:endParaRPr>
          </a:p>
          <a:p>
            <a:pPr marL="742950" lvl="1" indent="-285750">
              <a:spcBef>
                <a:spcPct val="20000"/>
              </a:spcBef>
              <a:buClr>
                <a:schemeClr val="accent1"/>
              </a:buClr>
              <a:buSzPct val="100000"/>
              <a:buFontTx/>
              <a:buChar char="–"/>
            </a:pPr>
            <a:r>
              <a:rPr lang="el-GR" sz="2000" dirty="0" err="1">
                <a:solidFill>
                  <a:schemeClr val="bg1"/>
                </a:solidFill>
                <a:effectLst>
                  <a:outerShdw blurRad="38100" dist="38100" dir="2700000" algn="tl">
                    <a:srgbClr val="000000">
                      <a:alpha val="43137"/>
                    </a:srgbClr>
                  </a:outerShdw>
                </a:effectLst>
                <a:latin typeface="Arial Narrow" pitchFamily="34" charset="0"/>
              </a:rPr>
              <a:t>Μυοσκελετική</a:t>
            </a:r>
            <a:r>
              <a:rPr lang="el-GR" sz="2000" dirty="0">
                <a:solidFill>
                  <a:schemeClr val="bg1"/>
                </a:solidFill>
                <a:effectLst>
                  <a:outerShdw blurRad="38100" dist="38100" dir="2700000" algn="tl">
                    <a:srgbClr val="000000">
                      <a:alpha val="43137"/>
                    </a:srgbClr>
                  </a:outerShdw>
                </a:effectLst>
                <a:latin typeface="Arial Narrow" pitchFamily="34" charset="0"/>
              </a:rPr>
              <a:t> ευρωστία</a:t>
            </a:r>
            <a:r>
              <a:rPr lang="en-GB" sz="2000" dirty="0">
                <a:solidFill>
                  <a:schemeClr val="bg1"/>
                </a:solidFill>
                <a:effectLst>
                  <a:outerShdw blurRad="38100" dist="38100" dir="2700000" algn="tl">
                    <a:srgbClr val="000000">
                      <a:alpha val="43137"/>
                    </a:srgbClr>
                  </a:outerShdw>
                </a:effectLst>
                <a:latin typeface="Arial Narrow" pitchFamily="34" charset="0"/>
              </a:rPr>
              <a:t>, </a:t>
            </a:r>
            <a:r>
              <a:rPr lang="el-GR" sz="2000" dirty="0">
                <a:solidFill>
                  <a:schemeClr val="bg1"/>
                </a:solidFill>
                <a:effectLst>
                  <a:outerShdw blurRad="38100" dist="38100" dir="2700000" algn="tl">
                    <a:srgbClr val="000000">
                      <a:alpha val="43137"/>
                    </a:srgbClr>
                  </a:outerShdw>
                </a:effectLst>
                <a:latin typeface="Arial Narrow" pitchFamily="34" charset="0"/>
              </a:rPr>
              <a:t>βασιζόμενη στις περιμέτρους πήχη </a:t>
            </a:r>
            <a:r>
              <a:rPr lang="en-GB" sz="2000" dirty="0">
                <a:solidFill>
                  <a:schemeClr val="bg1"/>
                </a:solidFill>
                <a:effectLst>
                  <a:outerShdw blurRad="38100" dist="38100" dir="2700000" algn="tl">
                    <a:srgbClr val="000000">
                      <a:alpha val="43137"/>
                    </a:srgbClr>
                  </a:outerShdw>
                </a:effectLst>
                <a:latin typeface="Arial Narrow" pitchFamily="34" charset="0"/>
              </a:rPr>
              <a:t>&amp; </a:t>
            </a:r>
            <a:r>
              <a:rPr lang="el-GR" sz="2000" dirty="0">
                <a:solidFill>
                  <a:schemeClr val="bg1"/>
                </a:solidFill>
                <a:effectLst>
                  <a:outerShdw blurRad="38100" dist="38100" dir="2700000" algn="tl">
                    <a:srgbClr val="000000">
                      <a:alpha val="43137"/>
                    </a:srgbClr>
                  </a:outerShdw>
                </a:effectLst>
                <a:latin typeface="Arial Narrow" pitchFamily="34" charset="0"/>
              </a:rPr>
              <a:t>μηρού και διορθωμένες </a:t>
            </a:r>
            <a:r>
              <a:rPr lang="en-GB" sz="2000" dirty="0">
                <a:solidFill>
                  <a:schemeClr val="bg1"/>
                </a:solidFill>
                <a:effectLst>
                  <a:outerShdw blurRad="38100" dist="38100" dir="2700000" algn="tl">
                    <a:srgbClr val="000000">
                      <a:alpha val="43137"/>
                    </a:srgbClr>
                  </a:outerShdw>
                </a:effectLst>
                <a:latin typeface="Arial Narrow" pitchFamily="34" charset="0"/>
              </a:rPr>
              <a:t> </a:t>
            </a:r>
            <a:r>
              <a:rPr lang="el-GR" sz="2000" dirty="0">
                <a:solidFill>
                  <a:schemeClr val="bg1"/>
                </a:solidFill>
                <a:effectLst>
                  <a:outerShdw blurRad="38100" dist="38100" dir="2700000" algn="tl">
                    <a:srgbClr val="000000">
                      <a:alpha val="43137"/>
                    </a:srgbClr>
                  </a:outerShdw>
                </a:effectLst>
                <a:latin typeface="Arial Narrow" pitchFamily="34" charset="0"/>
              </a:rPr>
              <a:t>περιφέρειες γάμπας και βραχίονα </a:t>
            </a:r>
            <a:endParaRPr lang="en-GB" sz="2000" dirty="0">
              <a:solidFill>
                <a:schemeClr val="bg1"/>
              </a:solidFill>
              <a:effectLst>
                <a:outerShdw blurRad="38100" dist="38100" dir="2700000" algn="tl">
                  <a:srgbClr val="000000">
                    <a:alpha val="43137"/>
                  </a:srgbClr>
                </a:outerShdw>
              </a:effectLst>
              <a:latin typeface="Arial Narrow" pitchFamily="34" charset="0"/>
            </a:endParaRPr>
          </a:p>
          <a:p>
            <a:pPr marL="342900" indent="-342900">
              <a:spcBef>
                <a:spcPct val="20000"/>
              </a:spcBef>
              <a:buClr>
                <a:schemeClr val="tx2"/>
              </a:buClr>
              <a:buSzPct val="75000"/>
              <a:buFont typeface="Monotype Sorts" pitchFamily="2" charset="2"/>
              <a:buChar char="v"/>
            </a:pPr>
            <a:r>
              <a:rPr lang="el-GR" sz="2000" b="1" dirty="0" err="1">
                <a:solidFill>
                  <a:srgbClr val="FFFF00"/>
                </a:solidFill>
                <a:effectLst>
                  <a:outerShdw blurRad="38100" dist="38100" dir="2700000" algn="tl">
                    <a:srgbClr val="000000">
                      <a:alpha val="43137"/>
                    </a:srgbClr>
                  </a:outerShdw>
                </a:effectLst>
                <a:latin typeface="Arial Narrow" pitchFamily="34" charset="0"/>
              </a:rPr>
              <a:t>Εκτομορφία</a:t>
            </a:r>
            <a:r>
              <a:rPr lang="el-GR" sz="2000" b="1" dirty="0">
                <a:solidFill>
                  <a:srgbClr val="FFFF00"/>
                </a:solidFill>
                <a:effectLst>
                  <a:outerShdw blurRad="38100" dist="38100" dir="2700000" algn="tl">
                    <a:srgbClr val="000000">
                      <a:alpha val="43137"/>
                    </a:srgbClr>
                  </a:outerShdw>
                </a:effectLst>
                <a:latin typeface="Arial Narrow" pitchFamily="34" charset="0"/>
              </a:rPr>
              <a:t> </a:t>
            </a:r>
            <a:endParaRPr lang="en-GB" sz="2000" b="1" dirty="0">
              <a:solidFill>
                <a:srgbClr val="FFFF00"/>
              </a:solidFill>
              <a:effectLst>
                <a:outerShdw blurRad="38100" dist="38100" dir="2700000" algn="tl">
                  <a:srgbClr val="000000">
                    <a:alpha val="43137"/>
                  </a:srgbClr>
                </a:outerShdw>
              </a:effectLst>
              <a:latin typeface="Arial Narrow" pitchFamily="34" charset="0"/>
            </a:endParaRPr>
          </a:p>
          <a:p>
            <a:pPr marL="742950" lvl="1" indent="-285750">
              <a:spcBef>
                <a:spcPct val="20000"/>
              </a:spcBef>
              <a:buClr>
                <a:schemeClr val="accent1"/>
              </a:buClr>
              <a:buSzPct val="100000"/>
              <a:buFontTx/>
              <a:buChar char="–"/>
            </a:pPr>
            <a:r>
              <a:rPr lang="el-GR" sz="2000" dirty="0">
                <a:solidFill>
                  <a:schemeClr val="bg1"/>
                </a:solidFill>
                <a:effectLst>
                  <a:outerShdw blurRad="38100" dist="38100" dir="2700000" algn="tl">
                    <a:srgbClr val="000000">
                      <a:alpha val="43137"/>
                    </a:srgbClr>
                  </a:outerShdw>
                </a:effectLst>
                <a:latin typeface="Arial Narrow" pitchFamily="34" charset="0"/>
              </a:rPr>
              <a:t>Σχετική ευθραυστότητα</a:t>
            </a:r>
            <a:r>
              <a:rPr lang="en-GB" sz="2000" dirty="0">
                <a:solidFill>
                  <a:schemeClr val="bg1"/>
                </a:solidFill>
                <a:effectLst>
                  <a:outerShdw blurRad="38100" dist="38100" dir="2700000" algn="tl">
                    <a:srgbClr val="000000">
                      <a:alpha val="43137"/>
                    </a:srgbClr>
                  </a:outerShdw>
                </a:effectLst>
                <a:latin typeface="Arial Narrow" pitchFamily="34" charset="0"/>
              </a:rPr>
              <a:t>, </a:t>
            </a:r>
            <a:r>
              <a:rPr lang="el-GR" sz="2000" dirty="0">
                <a:solidFill>
                  <a:schemeClr val="bg1"/>
                </a:solidFill>
                <a:effectLst>
                  <a:outerShdw blurRad="38100" dist="38100" dir="2700000" algn="tl">
                    <a:srgbClr val="000000">
                      <a:alpha val="43137"/>
                    </a:srgbClr>
                  </a:outerShdw>
                </a:effectLst>
                <a:latin typeface="Arial Narrow" pitchFamily="34" charset="0"/>
              </a:rPr>
              <a:t>βασισμένη στο ύψος και βάρος…</a:t>
            </a:r>
            <a:r>
              <a:rPr lang="en-GB" sz="2000" dirty="0">
                <a:solidFill>
                  <a:schemeClr val="bg1"/>
                </a:solidFill>
                <a:effectLst>
                  <a:outerShdw blurRad="38100" dist="38100" dir="2700000" algn="tl">
                    <a:srgbClr val="000000">
                      <a:alpha val="43137"/>
                    </a:srgbClr>
                  </a:outerShdw>
                </a:effectLst>
                <a:latin typeface="Arial Narrow" pitchFamily="34" charset="0"/>
              </a:rPr>
              <a:t> </a:t>
            </a:r>
          </a:p>
        </p:txBody>
      </p:sp>
      <p:sp>
        <p:nvSpPr>
          <p:cNvPr id="55301" name="Oval 1029"/>
          <p:cNvSpPr>
            <a:spLocks noChangeArrowheads="1"/>
          </p:cNvSpPr>
          <p:nvPr/>
        </p:nvSpPr>
        <p:spPr bwMode="auto">
          <a:xfrm>
            <a:off x="382713" y="2000236"/>
            <a:ext cx="381000" cy="381000"/>
          </a:xfrm>
          <a:prstGeom prst="ellipse">
            <a:avLst/>
          </a:prstGeom>
          <a:solidFill>
            <a:srgbClr val="FFFF00"/>
          </a:solidFill>
          <a:ln w="12700">
            <a:solidFill>
              <a:schemeClr val="tx1"/>
            </a:solidFill>
            <a:round/>
            <a:headEnd/>
            <a:tailEnd/>
          </a:ln>
          <a:effectLst/>
        </p:spPr>
        <p:txBody>
          <a:bodyPr wrap="none" anchor="ctr"/>
          <a:lstStyle/>
          <a:p>
            <a:endParaRPr lang="el-GR"/>
          </a:p>
        </p:txBody>
      </p:sp>
      <p:sp>
        <p:nvSpPr>
          <p:cNvPr id="55302" name="AutoShape 1030"/>
          <p:cNvSpPr>
            <a:spLocks noChangeArrowheads="1"/>
          </p:cNvSpPr>
          <p:nvPr/>
        </p:nvSpPr>
        <p:spPr bwMode="auto">
          <a:xfrm>
            <a:off x="357158" y="3333736"/>
            <a:ext cx="533400" cy="304800"/>
          </a:xfrm>
          <a:custGeom>
            <a:avLst/>
            <a:gdLst>
              <a:gd name="G0" fmla="+- 10029 0 0"/>
              <a:gd name="G1" fmla="+- 21600 0 10029"/>
              <a:gd name="G2" fmla="*/ 10029 1 2"/>
              <a:gd name="G3" fmla="+- 21600 0 G2"/>
              <a:gd name="G4" fmla="+/ 10029 21600 2"/>
              <a:gd name="G5" fmla="+/ G1 0 2"/>
              <a:gd name="G6" fmla="*/ 21600 21600 10029"/>
              <a:gd name="G7" fmla="*/ G6 1 2"/>
              <a:gd name="G8" fmla="+- 21600 0 G7"/>
              <a:gd name="G9" fmla="*/ 21600 1 2"/>
              <a:gd name="G10" fmla="+- 10029 0 G9"/>
              <a:gd name="G11" fmla="?: G10 G8 0"/>
              <a:gd name="G12" fmla="?: G10 G7 21600"/>
              <a:gd name="T0" fmla="*/ 16585 w 21600"/>
              <a:gd name="T1" fmla="*/ 10800 h 21600"/>
              <a:gd name="T2" fmla="*/ 10800 w 21600"/>
              <a:gd name="T3" fmla="*/ 21600 h 21600"/>
              <a:gd name="T4" fmla="*/ 5015 w 21600"/>
              <a:gd name="T5" fmla="*/ 10800 h 21600"/>
              <a:gd name="T6" fmla="*/ 10800 w 21600"/>
              <a:gd name="T7" fmla="*/ 0 h 21600"/>
              <a:gd name="T8" fmla="*/ 6815 w 21600"/>
              <a:gd name="T9" fmla="*/ 6815 h 21600"/>
              <a:gd name="T10" fmla="*/ 14785 w 21600"/>
              <a:gd name="T11" fmla="*/ 14785 h 21600"/>
            </a:gdLst>
            <a:ahLst/>
            <a:cxnLst>
              <a:cxn ang="0">
                <a:pos x="T0" y="T1"/>
              </a:cxn>
              <a:cxn ang="0">
                <a:pos x="T2" y="T3"/>
              </a:cxn>
              <a:cxn ang="0">
                <a:pos x="T4" y="T5"/>
              </a:cxn>
              <a:cxn ang="0">
                <a:pos x="T6" y="T7"/>
              </a:cxn>
            </a:cxnLst>
            <a:rect l="T8" t="T9" r="T10" b="T11"/>
            <a:pathLst>
              <a:path w="21600" h="21600">
                <a:moveTo>
                  <a:pt x="0" y="0"/>
                </a:moveTo>
                <a:lnTo>
                  <a:pt x="10029" y="21600"/>
                </a:lnTo>
                <a:lnTo>
                  <a:pt x="11571" y="21600"/>
                </a:lnTo>
                <a:lnTo>
                  <a:pt x="21600" y="0"/>
                </a:lnTo>
                <a:close/>
              </a:path>
            </a:pathLst>
          </a:custGeom>
          <a:solidFill>
            <a:srgbClr val="FF3300"/>
          </a:solidFill>
          <a:ln w="12700">
            <a:solidFill>
              <a:schemeClr val="tx1"/>
            </a:solidFill>
            <a:miter lim="800000"/>
            <a:headEnd/>
            <a:tailEnd/>
          </a:ln>
          <a:effectLst/>
        </p:spPr>
        <p:txBody>
          <a:bodyPr wrap="none" anchor="ctr"/>
          <a:lstStyle/>
          <a:p>
            <a:endParaRPr lang="el-GR"/>
          </a:p>
        </p:txBody>
      </p:sp>
      <p:sp>
        <p:nvSpPr>
          <p:cNvPr id="55303" name="Rectangle 1031"/>
          <p:cNvSpPr>
            <a:spLocks noChangeArrowheads="1"/>
          </p:cNvSpPr>
          <p:nvPr/>
        </p:nvSpPr>
        <p:spPr bwMode="auto">
          <a:xfrm>
            <a:off x="555523" y="4609415"/>
            <a:ext cx="76200" cy="533400"/>
          </a:xfrm>
          <a:prstGeom prst="rect">
            <a:avLst/>
          </a:prstGeom>
          <a:solidFill>
            <a:schemeClr val="bg1"/>
          </a:solidFill>
          <a:ln w="12700">
            <a:solidFill>
              <a:schemeClr val="tx1"/>
            </a:solidFill>
            <a:miter lim="800000"/>
            <a:headEnd/>
            <a:tailEnd/>
          </a:ln>
          <a:effectLst/>
        </p:spPr>
        <p:txBody>
          <a:bodyPr wrap="none" anchor="ctr"/>
          <a:lstStyle/>
          <a:p>
            <a:endParaRPr lang="el-GR"/>
          </a:p>
        </p:txBody>
      </p:sp>
      <p:pic>
        <p:nvPicPr>
          <p:cNvPr id="3079" name="Picture 7" descr="C:\Documents and Settings\@\My Documents\FILES2014\ΔΙΑΒΗΤΗΣ\Body-types.jpg"/>
          <p:cNvPicPr>
            <a:picLocks noChangeAspect="1" noChangeArrowheads="1"/>
          </p:cNvPicPr>
          <p:nvPr/>
        </p:nvPicPr>
        <p:blipFill>
          <a:blip r:embed="rId2"/>
          <a:srcRect/>
          <a:stretch>
            <a:fillRect/>
          </a:stretch>
        </p:blipFill>
        <p:spPr bwMode="auto">
          <a:xfrm>
            <a:off x="4924535" y="1928802"/>
            <a:ext cx="4116551" cy="2857520"/>
          </a:xfrm>
          <a:prstGeom prst="rect">
            <a:avLst/>
          </a:prstGeom>
          <a:noFill/>
          <a:effectLst>
            <a:glow rad="228600">
              <a:schemeClr val="accent1">
                <a:satMod val="175000"/>
                <a:alpha val="40000"/>
              </a:schemeClr>
            </a:glow>
          </a:effectLst>
        </p:spPr>
      </p:pic>
    </p:spTree>
    <p:extLst>
      <p:ext uri="{BB962C8B-B14F-4D97-AF65-F5344CB8AC3E}">
        <p14:creationId xmlns:p14="http://schemas.microsoft.com/office/powerpoint/2010/main" val="3460845609"/>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28596" y="1643050"/>
            <a:ext cx="8229600" cy="4724400"/>
          </a:xfrm>
          <a:prstGeom prst="rect">
            <a:avLst/>
          </a:prstGeom>
          <a:solidFill>
            <a:schemeClr val="tx1"/>
          </a:solidFill>
          <a:ln w="9525">
            <a:solidFill>
              <a:schemeClr val="tx1"/>
            </a:solidFill>
            <a:miter lim="800000"/>
            <a:headEnd/>
            <a:tailEnd/>
          </a:ln>
          <a:effectLst/>
        </p:spPr>
        <p:txBody>
          <a:bodyPr wrap="none" anchor="ctr"/>
          <a:lstStyle/>
          <a:p>
            <a:endParaRPr lang="el-GR"/>
          </a:p>
        </p:txBody>
      </p:sp>
      <p:sp>
        <p:nvSpPr>
          <p:cNvPr id="83971" name="Text Box 3"/>
          <p:cNvSpPr txBox="1">
            <a:spLocks noChangeArrowheads="1"/>
          </p:cNvSpPr>
          <p:nvPr/>
        </p:nvSpPr>
        <p:spPr bwMode="auto">
          <a:xfrm>
            <a:off x="685800" y="2481263"/>
            <a:ext cx="2706688" cy="3140075"/>
          </a:xfrm>
          <a:prstGeom prst="rect">
            <a:avLst/>
          </a:prstGeom>
          <a:noFill/>
          <a:ln w="9525">
            <a:noFill/>
            <a:miter lim="800000"/>
            <a:headEnd/>
            <a:tailEnd/>
          </a:ln>
          <a:effectLst/>
        </p:spPr>
        <p:txBody>
          <a:bodyPr wrap="none">
            <a:spAutoFit/>
          </a:bodyPr>
          <a:lstStyle/>
          <a:p>
            <a:pPr>
              <a:buFontTx/>
              <a:buChar char="•"/>
            </a:pPr>
            <a:r>
              <a:rPr lang="el-GR" sz="4000" dirty="0" err="1">
                <a:solidFill>
                  <a:srgbClr val="FF0000"/>
                </a:solidFill>
                <a:effectLst>
                  <a:outerShdw blurRad="38100" dist="38100" dir="2700000" algn="tl">
                    <a:srgbClr val="000000">
                      <a:alpha val="43137"/>
                    </a:srgbClr>
                  </a:outerShdw>
                </a:effectLst>
                <a:latin typeface="Arial Narrow" pitchFamily="34" charset="0"/>
              </a:rPr>
              <a:t>Ενδομορφία</a:t>
            </a:r>
            <a:endParaRPr lang="en-GB" sz="4000" b="1" dirty="0">
              <a:solidFill>
                <a:srgbClr val="FF0000"/>
              </a:solidFill>
              <a:effectLst>
                <a:outerShdw blurRad="38100" dist="38100" dir="2700000" algn="tl">
                  <a:srgbClr val="000000">
                    <a:alpha val="43137"/>
                  </a:srgbClr>
                </a:outerShdw>
              </a:effectLst>
              <a:latin typeface="Arial Narrow" pitchFamily="34" charset="0"/>
            </a:endParaRPr>
          </a:p>
          <a:p>
            <a:pPr>
              <a:buFontTx/>
              <a:buChar char="•"/>
            </a:pPr>
            <a:endParaRPr lang="en-GB" sz="4000" b="1" dirty="0">
              <a:solidFill>
                <a:schemeClr val="bg1"/>
              </a:solidFill>
              <a:latin typeface="Arial Narrow" pitchFamily="34" charset="0"/>
            </a:endParaRPr>
          </a:p>
          <a:p>
            <a:pPr>
              <a:buFontTx/>
              <a:buChar char="•"/>
            </a:pPr>
            <a:r>
              <a:rPr lang="el-GR" sz="4000" dirty="0" err="1">
                <a:solidFill>
                  <a:srgbClr val="00B050"/>
                </a:solidFill>
                <a:effectLst>
                  <a:outerShdw blurRad="38100" dist="38100" dir="2700000" algn="tl">
                    <a:srgbClr val="000000">
                      <a:alpha val="43137"/>
                    </a:srgbClr>
                  </a:outerShdw>
                </a:effectLst>
                <a:latin typeface="Arial Narrow" pitchFamily="34" charset="0"/>
              </a:rPr>
              <a:t>Μεσομορφία</a:t>
            </a:r>
            <a:endParaRPr lang="en-GB" sz="4000" b="1" dirty="0">
              <a:solidFill>
                <a:srgbClr val="00B050"/>
              </a:solidFill>
              <a:effectLst>
                <a:outerShdw blurRad="38100" dist="38100" dir="2700000" algn="tl">
                  <a:srgbClr val="000000">
                    <a:alpha val="43137"/>
                  </a:srgbClr>
                </a:outerShdw>
              </a:effectLst>
              <a:latin typeface="Arial Narrow" pitchFamily="34" charset="0"/>
            </a:endParaRPr>
          </a:p>
          <a:p>
            <a:pPr>
              <a:buFontTx/>
              <a:buChar char="•"/>
            </a:pPr>
            <a:endParaRPr lang="en-GB" sz="4000" b="1" dirty="0">
              <a:solidFill>
                <a:schemeClr val="bg1"/>
              </a:solidFill>
              <a:latin typeface="Arial Narrow" pitchFamily="34" charset="0"/>
            </a:endParaRPr>
          </a:p>
          <a:p>
            <a:pPr>
              <a:buFontTx/>
              <a:buChar char="•"/>
            </a:pPr>
            <a:r>
              <a:rPr lang="el-GR" sz="4000" dirty="0" err="1">
                <a:solidFill>
                  <a:schemeClr val="bg1"/>
                </a:solidFill>
                <a:effectLst>
                  <a:outerShdw blurRad="38100" dist="38100" dir="2700000" algn="tl">
                    <a:srgbClr val="000000">
                      <a:alpha val="43137"/>
                    </a:srgbClr>
                  </a:outerShdw>
                </a:effectLst>
                <a:latin typeface="Arial Narrow" pitchFamily="34" charset="0"/>
              </a:rPr>
              <a:t>Εκτομορφία</a:t>
            </a:r>
            <a:endParaRPr lang="en-GB" sz="40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83972" name="Text Box 4"/>
          <p:cNvSpPr txBox="1">
            <a:spLocks noChangeArrowheads="1"/>
          </p:cNvSpPr>
          <p:nvPr/>
        </p:nvSpPr>
        <p:spPr bwMode="auto">
          <a:xfrm>
            <a:off x="5837238" y="2028825"/>
            <a:ext cx="890587" cy="304800"/>
          </a:xfrm>
          <a:prstGeom prst="rect">
            <a:avLst/>
          </a:prstGeom>
          <a:noFill/>
          <a:ln w="9525">
            <a:noFill/>
            <a:miter lim="800000"/>
            <a:headEnd/>
            <a:tailEnd/>
          </a:ln>
          <a:effectLst/>
        </p:spPr>
        <p:txBody>
          <a:bodyPr wrap="none">
            <a:spAutoFit/>
          </a:bodyPr>
          <a:lstStyle/>
          <a:p>
            <a:r>
              <a:rPr lang="el-GR" sz="1400" b="1">
                <a:solidFill>
                  <a:schemeClr val="accent1"/>
                </a:solidFill>
                <a:latin typeface="Arial Narrow" pitchFamily="34" charset="0"/>
              </a:rPr>
              <a:t>Μέση τιμή</a:t>
            </a:r>
            <a:endParaRPr lang="en-GB" sz="1400" b="1">
              <a:solidFill>
                <a:schemeClr val="accent1"/>
              </a:solidFill>
              <a:latin typeface="Arial Narrow" pitchFamily="34" charset="0"/>
            </a:endParaRPr>
          </a:p>
        </p:txBody>
      </p:sp>
      <p:sp>
        <p:nvSpPr>
          <p:cNvPr id="83973" name="Text Box 5"/>
          <p:cNvSpPr txBox="1">
            <a:spLocks noChangeArrowheads="1"/>
          </p:cNvSpPr>
          <p:nvPr/>
        </p:nvSpPr>
        <p:spPr bwMode="auto">
          <a:xfrm>
            <a:off x="6264275" y="2573338"/>
            <a:ext cx="298450" cy="3122612"/>
          </a:xfrm>
          <a:prstGeom prst="rect">
            <a:avLst/>
          </a:prstGeom>
          <a:noFill/>
          <a:ln w="9525">
            <a:solidFill>
              <a:schemeClr val="accent1"/>
            </a:solidFill>
            <a:miter lim="800000"/>
            <a:headEnd/>
            <a:tailEnd/>
          </a:ln>
          <a:effectLst/>
        </p:spPr>
        <p:txBody>
          <a:bodyPr wrap="none">
            <a:spAutoFit/>
          </a:bodyPr>
          <a:lstStyle/>
          <a:p>
            <a:r>
              <a:rPr lang="en-GB" sz="1800" b="1" dirty="0">
                <a:solidFill>
                  <a:schemeClr val="accent1"/>
                </a:solidFill>
                <a:latin typeface="Arial Narrow" pitchFamily="34" charset="0"/>
              </a:rPr>
              <a:t>4</a:t>
            </a: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r>
              <a:rPr lang="en-GB" sz="1800" b="1" dirty="0">
                <a:solidFill>
                  <a:schemeClr val="accent1"/>
                </a:solidFill>
                <a:latin typeface="Arial Narrow" pitchFamily="34" charset="0"/>
              </a:rPr>
              <a:t>4</a:t>
            </a: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r>
              <a:rPr lang="en-GB" sz="1800" b="1" dirty="0">
                <a:solidFill>
                  <a:schemeClr val="accent1"/>
                </a:solidFill>
                <a:latin typeface="Arial Narrow" pitchFamily="34" charset="0"/>
              </a:rPr>
              <a:t>4</a:t>
            </a:r>
          </a:p>
        </p:txBody>
      </p:sp>
      <p:sp>
        <p:nvSpPr>
          <p:cNvPr id="83974" name="Text Box 6"/>
          <p:cNvSpPr txBox="1">
            <a:spLocks noChangeArrowheads="1"/>
          </p:cNvSpPr>
          <p:nvPr/>
        </p:nvSpPr>
        <p:spPr bwMode="auto">
          <a:xfrm>
            <a:off x="6721475" y="2573338"/>
            <a:ext cx="288925" cy="3113087"/>
          </a:xfrm>
          <a:prstGeom prst="rect">
            <a:avLst/>
          </a:prstGeom>
          <a:noFill/>
          <a:ln w="9525">
            <a:noFill/>
            <a:miter lim="800000"/>
            <a:headEnd/>
            <a:tailEnd/>
          </a:ln>
          <a:effectLst/>
        </p:spPr>
        <p:txBody>
          <a:bodyPr wrap="none">
            <a:spAutoFit/>
          </a:bodyPr>
          <a:lstStyle/>
          <a:p>
            <a:r>
              <a:rPr lang="en-GB" sz="1800" b="1">
                <a:solidFill>
                  <a:schemeClr val="accent1"/>
                </a:solidFill>
                <a:latin typeface="Arial Narrow" pitchFamily="34" charset="0"/>
              </a:rPr>
              <a:t>5</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5</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5</a:t>
            </a:r>
          </a:p>
        </p:txBody>
      </p:sp>
      <p:sp>
        <p:nvSpPr>
          <p:cNvPr id="83975" name="Text Box 7"/>
          <p:cNvSpPr txBox="1">
            <a:spLocks noChangeArrowheads="1"/>
          </p:cNvSpPr>
          <p:nvPr/>
        </p:nvSpPr>
        <p:spPr bwMode="auto">
          <a:xfrm>
            <a:off x="7185025" y="2573338"/>
            <a:ext cx="288925" cy="3113087"/>
          </a:xfrm>
          <a:prstGeom prst="rect">
            <a:avLst/>
          </a:prstGeom>
          <a:noFill/>
          <a:ln w="9525">
            <a:noFill/>
            <a:miter lim="800000"/>
            <a:headEnd/>
            <a:tailEnd/>
          </a:ln>
          <a:effectLst/>
        </p:spPr>
        <p:txBody>
          <a:bodyPr wrap="none">
            <a:spAutoFit/>
          </a:bodyPr>
          <a:lstStyle/>
          <a:p>
            <a:r>
              <a:rPr lang="en-GB" sz="1800" b="1">
                <a:solidFill>
                  <a:schemeClr val="accent1"/>
                </a:solidFill>
                <a:latin typeface="Arial Narrow" pitchFamily="34" charset="0"/>
              </a:rPr>
              <a:t>6</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6</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6</a:t>
            </a:r>
          </a:p>
        </p:txBody>
      </p:sp>
      <p:sp>
        <p:nvSpPr>
          <p:cNvPr id="83976" name="Text Box 8"/>
          <p:cNvSpPr txBox="1">
            <a:spLocks noChangeArrowheads="1"/>
          </p:cNvSpPr>
          <p:nvPr/>
        </p:nvSpPr>
        <p:spPr bwMode="auto">
          <a:xfrm>
            <a:off x="5807075" y="2573338"/>
            <a:ext cx="288925" cy="3113087"/>
          </a:xfrm>
          <a:prstGeom prst="rect">
            <a:avLst/>
          </a:prstGeom>
          <a:noFill/>
          <a:ln w="9525">
            <a:noFill/>
            <a:miter lim="800000"/>
            <a:headEnd/>
            <a:tailEnd/>
          </a:ln>
          <a:effectLst/>
        </p:spPr>
        <p:txBody>
          <a:bodyPr wrap="none">
            <a:spAutoFit/>
          </a:bodyPr>
          <a:lstStyle/>
          <a:p>
            <a:r>
              <a:rPr lang="en-GB" sz="1800" b="1" dirty="0">
                <a:solidFill>
                  <a:schemeClr val="accent1"/>
                </a:solidFill>
                <a:latin typeface="Arial Narrow" pitchFamily="34" charset="0"/>
              </a:rPr>
              <a:t>3</a:t>
            </a: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r>
              <a:rPr lang="en-GB" sz="1800" b="1" dirty="0">
                <a:solidFill>
                  <a:schemeClr val="accent1"/>
                </a:solidFill>
                <a:latin typeface="Arial Narrow" pitchFamily="34" charset="0"/>
              </a:rPr>
              <a:t>3</a:t>
            </a: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endParaRPr lang="en-GB" sz="1800" b="1" dirty="0">
              <a:solidFill>
                <a:schemeClr val="accent1"/>
              </a:solidFill>
              <a:latin typeface="Arial Narrow" pitchFamily="34" charset="0"/>
            </a:endParaRPr>
          </a:p>
          <a:p>
            <a:r>
              <a:rPr lang="en-GB" sz="1800" b="1" dirty="0">
                <a:solidFill>
                  <a:schemeClr val="accent1"/>
                </a:solidFill>
                <a:latin typeface="Arial Narrow" pitchFamily="34" charset="0"/>
              </a:rPr>
              <a:t>3</a:t>
            </a:r>
          </a:p>
        </p:txBody>
      </p:sp>
      <p:sp>
        <p:nvSpPr>
          <p:cNvPr id="83977" name="Text Box 9"/>
          <p:cNvSpPr txBox="1">
            <a:spLocks noChangeArrowheads="1"/>
          </p:cNvSpPr>
          <p:nvPr/>
        </p:nvSpPr>
        <p:spPr bwMode="auto">
          <a:xfrm>
            <a:off x="5349875" y="2584450"/>
            <a:ext cx="288925" cy="3113088"/>
          </a:xfrm>
          <a:prstGeom prst="rect">
            <a:avLst/>
          </a:prstGeom>
          <a:noFill/>
          <a:ln w="9525">
            <a:noFill/>
            <a:miter lim="800000"/>
            <a:headEnd/>
            <a:tailEnd/>
          </a:ln>
          <a:effectLst/>
        </p:spPr>
        <p:txBody>
          <a:bodyPr wrap="none">
            <a:spAutoFit/>
          </a:bodyPr>
          <a:lstStyle/>
          <a:p>
            <a:r>
              <a:rPr lang="en-GB" sz="1800" b="1">
                <a:solidFill>
                  <a:schemeClr val="accent1"/>
                </a:solidFill>
                <a:latin typeface="Arial Narrow" pitchFamily="34" charset="0"/>
              </a:rPr>
              <a:t>2</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2</a:t>
            </a: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endParaRPr lang="en-GB" sz="1800" b="1">
              <a:solidFill>
                <a:schemeClr val="accent1"/>
              </a:solidFill>
              <a:latin typeface="Arial Narrow" pitchFamily="34" charset="0"/>
            </a:endParaRPr>
          </a:p>
          <a:p>
            <a:r>
              <a:rPr lang="en-GB" sz="1800" b="1">
                <a:solidFill>
                  <a:schemeClr val="accent1"/>
                </a:solidFill>
                <a:latin typeface="Arial Narrow" pitchFamily="34" charset="0"/>
              </a:rPr>
              <a:t>2</a:t>
            </a:r>
          </a:p>
        </p:txBody>
      </p:sp>
      <p:sp>
        <p:nvSpPr>
          <p:cNvPr id="83978" name="Text Box 10"/>
          <p:cNvSpPr txBox="1">
            <a:spLocks noChangeArrowheads="1"/>
          </p:cNvSpPr>
          <p:nvPr/>
        </p:nvSpPr>
        <p:spPr bwMode="auto">
          <a:xfrm>
            <a:off x="3810000" y="2667000"/>
            <a:ext cx="1133475" cy="366713"/>
          </a:xfrm>
          <a:prstGeom prst="rect">
            <a:avLst/>
          </a:prstGeom>
          <a:noFill/>
          <a:ln w="9525">
            <a:noFill/>
            <a:miter lim="800000"/>
            <a:headEnd/>
            <a:tailEnd/>
          </a:ln>
          <a:effectLst/>
        </p:spPr>
        <p:txBody>
          <a:bodyPr wrap="none">
            <a:spAutoFit/>
          </a:bodyPr>
          <a:lstStyle/>
          <a:p>
            <a:pPr algn="ctr"/>
            <a:r>
              <a:rPr lang="el-GR" sz="1800" b="1">
                <a:solidFill>
                  <a:schemeClr val="accent1"/>
                </a:solidFill>
                <a:latin typeface="Arial Narrow" pitchFamily="34" charset="0"/>
              </a:rPr>
              <a:t>Ξηρή μάζα</a:t>
            </a:r>
            <a:endParaRPr lang="en-GB" sz="1800" b="1">
              <a:solidFill>
                <a:schemeClr val="accent1"/>
              </a:solidFill>
              <a:latin typeface="Arial Narrow" pitchFamily="34" charset="0"/>
            </a:endParaRPr>
          </a:p>
        </p:txBody>
      </p:sp>
      <p:sp>
        <p:nvSpPr>
          <p:cNvPr id="83979" name="Text Box 11"/>
          <p:cNvSpPr txBox="1">
            <a:spLocks noChangeArrowheads="1"/>
          </p:cNvSpPr>
          <p:nvPr/>
        </p:nvSpPr>
        <p:spPr bwMode="auto">
          <a:xfrm>
            <a:off x="7566025" y="2649538"/>
            <a:ext cx="768350" cy="366712"/>
          </a:xfrm>
          <a:prstGeom prst="rect">
            <a:avLst/>
          </a:prstGeom>
          <a:noFill/>
          <a:ln w="9525">
            <a:noFill/>
            <a:miter lim="800000"/>
            <a:headEnd/>
            <a:tailEnd/>
          </a:ln>
          <a:effectLst/>
        </p:spPr>
        <p:txBody>
          <a:bodyPr wrap="none">
            <a:spAutoFit/>
          </a:bodyPr>
          <a:lstStyle/>
          <a:p>
            <a:r>
              <a:rPr lang="el-GR" sz="1800" b="1">
                <a:solidFill>
                  <a:schemeClr val="accent1"/>
                </a:solidFill>
                <a:latin typeface="Arial Narrow" pitchFamily="34" charset="0"/>
              </a:rPr>
              <a:t>Λίπος </a:t>
            </a:r>
            <a:endParaRPr lang="en-GB" sz="1800" b="1">
              <a:solidFill>
                <a:schemeClr val="accent1"/>
              </a:solidFill>
              <a:latin typeface="Arial Narrow" pitchFamily="34" charset="0"/>
            </a:endParaRPr>
          </a:p>
        </p:txBody>
      </p:sp>
      <p:sp>
        <p:nvSpPr>
          <p:cNvPr id="83980" name="Line 12"/>
          <p:cNvSpPr>
            <a:spLocks noChangeShapeType="1"/>
          </p:cNvSpPr>
          <p:nvPr/>
        </p:nvSpPr>
        <p:spPr bwMode="auto">
          <a:xfrm>
            <a:off x="5045075" y="2957513"/>
            <a:ext cx="2514600" cy="0"/>
          </a:xfrm>
          <a:prstGeom prst="line">
            <a:avLst/>
          </a:prstGeom>
          <a:noFill/>
          <a:ln w="28575">
            <a:solidFill>
              <a:schemeClr val="accent1"/>
            </a:solidFill>
            <a:round/>
            <a:headEnd type="triangle" w="med" len="med"/>
            <a:tailEnd type="triangle" w="med" len="med"/>
          </a:ln>
          <a:effectLst/>
        </p:spPr>
        <p:txBody>
          <a:bodyPr wrap="none" anchor="ctr"/>
          <a:lstStyle/>
          <a:p>
            <a:endParaRPr lang="el-GR"/>
          </a:p>
        </p:txBody>
      </p:sp>
      <p:sp>
        <p:nvSpPr>
          <p:cNvPr id="83981" name="Text Box 13"/>
          <p:cNvSpPr txBox="1">
            <a:spLocks noChangeArrowheads="1"/>
          </p:cNvSpPr>
          <p:nvPr/>
        </p:nvSpPr>
        <p:spPr bwMode="auto">
          <a:xfrm>
            <a:off x="7467600" y="3959225"/>
            <a:ext cx="985838" cy="366713"/>
          </a:xfrm>
          <a:prstGeom prst="rect">
            <a:avLst/>
          </a:prstGeom>
          <a:noFill/>
          <a:ln w="9525">
            <a:noFill/>
            <a:miter lim="800000"/>
            <a:headEnd/>
            <a:tailEnd/>
          </a:ln>
          <a:effectLst/>
        </p:spPr>
        <p:txBody>
          <a:bodyPr wrap="none">
            <a:spAutoFit/>
          </a:bodyPr>
          <a:lstStyle/>
          <a:p>
            <a:r>
              <a:rPr lang="el-GR" sz="1800" b="1">
                <a:solidFill>
                  <a:schemeClr val="accent1"/>
                </a:solidFill>
                <a:latin typeface="Arial Narrow" pitchFamily="34" charset="0"/>
              </a:rPr>
              <a:t>Μυώδης </a:t>
            </a:r>
            <a:endParaRPr lang="en-GB" sz="1800" b="1">
              <a:solidFill>
                <a:schemeClr val="accent1"/>
              </a:solidFill>
              <a:latin typeface="Arial Narrow" pitchFamily="34" charset="0"/>
            </a:endParaRPr>
          </a:p>
        </p:txBody>
      </p:sp>
      <p:sp>
        <p:nvSpPr>
          <p:cNvPr id="83982" name="Text Box 14"/>
          <p:cNvSpPr txBox="1">
            <a:spLocks noChangeArrowheads="1"/>
          </p:cNvSpPr>
          <p:nvPr/>
        </p:nvSpPr>
        <p:spPr bwMode="auto">
          <a:xfrm>
            <a:off x="4114800" y="3944938"/>
            <a:ext cx="841375" cy="366712"/>
          </a:xfrm>
          <a:prstGeom prst="rect">
            <a:avLst/>
          </a:prstGeom>
          <a:noFill/>
          <a:ln w="9525">
            <a:noFill/>
            <a:miter lim="800000"/>
            <a:headEnd/>
            <a:tailEnd/>
          </a:ln>
          <a:effectLst/>
        </p:spPr>
        <p:txBody>
          <a:bodyPr wrap="none">
            <a:spAutoFit/>
          </a:bodyPr>
          <a:lstStyle/>
          <a:p>
            <a:r>
              <a:rPr lang="el-GR" sz="1800" b="1">
                <a:solidFill>
                  <a:schemeClr val="accent1"/>
                </a:solidFill>
                <a:latin typeface="Arial Narrow" pitchFamily="34" charset="0"/>
              </a:rPr>
              <a:t>Ισχνός </a:t>
            </a:r>
            <a:endParaRPr lang="en-GB" sz="1800" b="1">
              <a:solidFill>
                <a:schemeClr val="accent1"/>
              </a:solidFill>
              <a:latin typeface="Arial Narrow" pitchFamily="34" charset="0"/>
            </a:endParaRPr>
          </a:p>
        </p:txBody>
      </p:sp>
      <p:sp>
        <p:nvSpPr>
          <p:cNvPr id="83983" name="Line 15"/>
          <p:cNvSpPr>
            <a:spLocks noChangeShapeType="1"/>
          </p:cNvSpPr>
          <p:nvPr/>
        </p:nvSpPr>
        <p:spPr bwMode="auto">
          <a:xfrm>
            <a:off x="5045075" y="4329113"/>
            <a:ext cx="2514600" cy="0"/>
          </a:xfrm>
          <a:prstGeom prst="line">
            <a:avLst/>
          </a:prstGeom>
          <a:noFill/>
          <a:ln w="28575">
            <a:solidFill>
              <a:schemeClr val="accent1"/>
            </a:solidFill>
            <a:round/>
            <a:headEnd type="triangle" w="med" len="med"/>
            <a:tailEnd type="triangle" w="med" len="med"/>
          </a:ln>
          <a:effectLst/>
        </p:spPr>
        <p:txBody>
          <a:bodyPr wrap="none" anchor="ctr"/>
          <a:lstStyle/>
          <a:p>
            <a:endParaRPr lang="el-GR"/>
          </a:p>
        </p:txBody>
      </p:sp>
      <p:sp>
        <p:nvSpPr>
          <p:cNvPr id="83984" name="Line 16"/>
          <p:cNvSpPr>
            <a:spLocks noChangeShapeType="1"/>
          </p:cNvSpPr>
          <p:nvPr/>
        </p:nvSpPr>
        <p:spPr bwMode="auto">
          <a:xfrm>
            <a:off x="5045075" y="5700713"/>
            <a:ext cx="2514600" cy="0"/>
          </a:xfrm>
          <a:prstGeom prst="line">
            <a:avLst/>
          </a:prstGeom>
          <a:noFill/>
          <a:ln w="28575">
            <a:solidFill>
              <a:schemeClr val="accent1"/>
            </a:solidFill>
            <a:round/>
            <a:headEnd type="triangle" w="med" len="med"/>
            <a:tailEnd type="triangle" w="med" len="med"/>
          </a:ln>
          <a:effectLst/>
        </p:spPr>
        <p:txBody>
          <a:bodyPr wrap="none" anchor="ctr"/>
          <a:lstStyle/>
          <a:p>
            <a:endParaRPr lang="el-GR"/>
          </a:p>
        </p:txBody>
      </p:sp>
      <p:sp>
        <p:nvSpPr>
          <p:cNvPr id="83985" name="Text Box 17"/>
          <p:cNvSpPr txBox="1">
            <a:spLocks noChangeArrowheads="1"/>
          </p:cNvSpPr>
          <p:nvPr/>
        </p:nvSpPr>
        <p:spPr bwMode="auto">
          <a:xfrm>
            <a:off x="7467600" y="5278438"/>
            <a:ext cx="1039813" cy="366712"/>
          </a:xfrm>
          <a:prstGeom prst="rect">
            <a:avLst/>
          </a:prstGeom>
          <a:noFill/>
          <a:ln w="9525">
            <a:noFill/>
            <a:miter lim="800000"/>
            <a:headEnd/>
            <a:tailEnd/>
          </a:ln>
          <a:effectLst/>
        </p:spPr>
        <p:txBody>
          <a:bodyPr wrap="none">
            <a:spAutoFit/>
          </a:bodyPr>
          <a:lstStyle/>
          <a:p>
            <a:r>
              <a:rPr lang="el-GR" sz="1800" b="1">
                <a:solidFill>
                  <a:schemeClr val="accent1"/>
                </a:solidFill>
                <a:latin typeface="Arial Narrow" pitchFamily="34" charset="0"/>
              </a:rPr>
              <a:t>Ελαφρύς </a:t>
            </a:r>
            <a:endParaRPr lang="en-GB" sz="1800" b="1">
              <a:solidFill>
                <a:schemeClr val="accent1"/>
              </a:solidFill>
              <a:latin typeface="Arial Narrow" pitchFamily="34" charset="0"/>
            </a:endParaRPr>
          </a:p>
        </p:txBody>
      </p:sp>
      <p:sp>
        <p:nvSpPr>
          <p:cNvPr id="83986" name="Text Box 18"/>
          <p:cNvSpPr txBox="1">
            <a:spLocks noChangeArrowheads="1"/>
          </p:cNvSpPr>
          <p:nvPr/>
        </p:nvSpPr>
        <p:spPr bwMode="auto">
          <a:xfrm>
            <a:off x="4213225" y="5278438"/>
            <a:ext cx="809625" cy="366712"/>
          </a:xfrm>
          <a:prstGeom prst="rect">
            <a:avLst/>
          </a:prstGeom>
          <a:noFill/>
          <a:ln w="9525">
            <a:noFill/>
            <a:miter lim="800000"/>
            <a:headEnd/>
            <a:tailEnd/>
          </a:ln>
          <a:effectLst/>
        </p:spPr>
        <p:txBody>
          <a:bodyPr wrap="none">
            <a:spAutoFit/>
          </a:bodyPr>
          <a:lstStyle/>
          <a:p>
            <a:r>
              <a:rPr lang="el-GR" sz="1800" b="1">
                <a:solidFill>
                  <a:schemeClr val="accent1"/>
                </a:solidFill>
                <a:latin typeface="Arial Narrow" pitchFamily="34" charset="0"/>
              </a:rPr>
              <a:t>Βαρύς </a:t>
            </a:r>
            <a:endParaRPr lang="en-GB" sz="1800" b="1">
              <a:solidFill>
                <a:schemeClr val="accent1"/>
              </a:solidFill>
              <a:latin typeface="Arial Narrow" pitchFamily="34" charset="0"/>
            </a:endParaRPr>
          </a:p>
        </p:txBody>
      </p:sp>
      <p:sp>
        <p:nvSpPr>
          <p:cNvPr id="83987" name="Text Box 19"/>
          <p:cNvSpPr txBox="1">
            <a:spLocks noChangeArrowheads="1"/>
          </p:cNvSpPr>
          <p:nvPr/>
        </p:nvSpPr>
        <p:spPr bwMode="auto">
          <a:xfrm>
            <a:off x="1840309" y="675482"/>
            <a:ext cx="5072856" cy="59848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r>
              <a:rPr lang="el-GR" sz="3200" dirty="0">
                <a:solidFill>
                  <a:schemeClr val="bg1">
                    <a:lumMod val="95000"/>
                    <a:lumOff val="5000"/>
                  </a:schemeClr>
                </a:solidFill>
                <a:effectLst>
                  <a:outerShdw blurRad="38100" dist="38100" dir="2700000" algn="tl">
                    <a:srgbClr val="000000">
                      <a:alpha val="43137"/>
                    </a:srgbClr>
                  </a:outerShdw>
                </a:effectLst>
                <a:latin typeface="Arial Narrow" pitchFamily="34" charset="0"/>
              </a:rPr>
              <a:t>Συνθετικά </a:t>
            </a:r>
            <a:r>
              <a:rPr lang="el-GR" sz="3200" dirty="0" err="1">
                <a:solidFill>
                  <a:schemeClr val="bg1">
                    <a:lumMod val="95000"/>
                    <a:lumOff val="5000"/>
                  </a:schemeClr>
                </a:solidFill>
                <a:effectLst>
                  <a:outerShdw blurRad="38100" dist="38100" dir="2700000" algn="tl">
                    <a:srgbClr val="000000">
                      <a:alpha val="43137"/>
                    </a:srgbClr>
                  </a:outerShdw>
                </a:effectLst>
                <a:latin typeface="Arial Narrow" pitchFamily="34" charset="0"/>
              </a:rPr>
              <a:t>σωματότυπου</a:t>
            </a:r>
            <a:r>
              <a:rPr lang="el-GR" sz="3200" dirty="0">
                <a:solidFill>
                  <a:schemeClr val="bg1">
                    <a:lumMod val="95000"/>
                    <a:lumOff val="5000"/>
                  </a:schemeClr>
                </a:solidFill>
                <a:effectLst>
                  <a:outerShdw blurRad="38100" dist="38100" dir="2700000" algn="tl">
                    <a:srgbClr val="000000">
                      <a:alpha val="43137"/>
                    </a:srgbClr>
                  </a:outerShdw>
                </a:effectLst>
                <a:latin typeface="Arial Narrow" pitchFamily="34" charset="0"/>
              </a:rPr>
              <a:t>…</a:t>
            </a:r>
            <a:endParaRPr lang="en-GB" sz="3200" dirty="0">
              <a:solidFill>
                <a:schemeClr val="bg1">
                  <a:lumMod val="95000"/>
                  <a:lumOff val="5000"/>
                </a:schemeClr>
              </a:solidFill>
              <a:effectLst>
                <a:outerShdw blurRad="38100" dist="38100" dir="2700000" algn="tl">
                  <a:srgbClr val="000000">
                    <a:alpha val="43137"/>
                  </a:srgbClr>
                </a:outerShdw>
              </a:effectLst>
              <a:latin typeface="Arial Narrow" pitchFamily="34" charset="0"/>
            </a:endParaRPr>
          </a:p>
        </p:txBody>
      </p:sp>
      <p:sp>
        <p:nvSpPr>
          <p:cNvPr id="83988" name="Rectangle 20"/>
          <p:cNvSpPr>
            <a:spLocks noChangeArrowheads="1"/>
          </p:cNvSpPr>
          <p:nvPr/>
        </p:nvSpPr>
        <p:spPr bwMode="auto">
          <a:xfrm>
            <a:off x="6248400" y="2362200"/>
            <a:ext cx="304800" cy="3505200"/>
          </a:xfrm>
          <a:prstGeom prst="rect">
            <a:avLst/>
          </a:prstGeom>
          <a:noFill/>
          <a:ln w="9525">
            <a:noFill/>
            <a:prstDash val="dash"/>
            <a:miter lim="800000"/>
            <a:headEnd/>
            <a:tailEnd/>
          </a:ln>
          <a:effectLst/>
        </p:spPr>
        <p:txBody>
          <a:bodyPr wrap="none" anchor="ctr"/>
          <a:lstStyle/>
          <a:p>
            <a:endParaRPr lang="el-GR"/>
          </a:p>
        </p:txBody>
      </p:sp>
    </p:spTree>
    <p:extLst>
      <p:ext uri="{BB962C8B-B14F-4D97-AF65-F5344CB8AC3E}">
        <p14:creationId xmlns:p14="http://schemas.microsoft.com/office/powerpoint/2010/main" val="389031925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err="1"/>
              <a:t>Εμβιομηχανική</a:t>
            </a:r>
            <a:r>
              <a:rPr lang="el-GR" altLang="el-GR" sz="4000" dirty="0"/>
              <a:t> ανθρωπομετρία 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a:buFontTx/>
              <a:buNone/>
            </a:pPr>
            <a:r>
              <a:rPr lang="el-GR" altLang="el-GR" sz="2400" dirty="0"/>
              <a:t>     </a:t>
            </a:r>
            <a:r>
              <a:rPr lang="el-GR" altLang="el-GR" sz="2400" b="1" dirty="0"/>
              <a:t>Διαδικασίες μέτρησης για τον προσδιορισμό των μηχανικών ιδιοτήτων του κινητικού μηχανισμού:</a:t>
            </a:r>
          </a:p>
          <a:p>
            <a:r>
              <a:rPr lang="el-GR" altLang="el-GR" sz="2400" u="sng" dirty="0"/>
              <a:t>Βασικές μετρήσεις μήκους και περιφέρειας μελών</a:t>
            </a:r>
            <a:r>
              <a:rPr lang="el-GR" altLang="el-GR" sz="2400" dirty="0"/>
              <a:t> (μήκη μελών περίμετροι).</a:t>
            </a:r>
          </a:p>
          <a:p>
            <a:r>
              <a:rPr lang="el-GR" altLang="el-GR" sz="2400" u="sng" dirty="0"/>
              <a:t>Γεωμετρικές κατανομές της μάζας</a:t>
            </a:r>
            <a:r>
              <a:rPr lang="el-GR" altLang="el-GR" sz="2400" dirty="0"/>
              <a:t> (θέση ΚΒΣ, ροπή αδράνειας της μάζας).</a:t>
            </a:r>
          </a:p>
          <a:p>
            <a:r>
              <a:rPr lang="el-GR" altLang="el-GR" sz="2400" u="sng" dirty="0"/>
              <a:t>Εσωτερική γεωμετρία του κινητικού συστήματος</a:t>
            </a:r>
            <a:r>
              <a:rPr lang="el-GR" altLang="el-GR" sz="2400" dirty="0"/>
              <a:t> (κατασκευή αρθρώσεων, θέση του άξονα της άρθρωσης, μοχλοβραχίονες μυών, μήκη μυών).</a:t>
            </a:r>
          </a:p>
          <a:p>
            <a:r>
              <a:rPr lang="el-GR" altLang="el-GR" sz="2400" u="sng" dirty="0"/>
              <a:t>Αντοχή των υλικών του κινητικού συστήματος</a:t>
            </a:r>
            <a:r>
              <a:rPr lang="el-GR" altLang="el-GR" sz="2400" dirty="0"/>
              <a:t> (ελαστικότητα, πλαστικότητα, όριο θραύσης).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37161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err="1"/>
              <a:t>Εμβιομηχανική</a:t>
            </a:r>
            <a:r>
              <a:rPr lang="el-GR" altLang="el-GR" sz="4000" dirty="0"/>
              <a:t> ανθρωπομετρία 2</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a:lnSpc>
                <a:spcPct val="90000"/>
              </a:lnSpc>
            </a:pPr>
            <a:r>
              <a:rPr lang="el-GR" altLang="el-GR" sz="2400" dirty="0"/>
              <a:t>Η γνώση της θέσης του ΚΒΣ (Κέντρο Βάρους του Σώματος) ή του ΚΜΣ (Κέντρο Μάζας του Σώματος) έχει μεγάλη σημασία στις </a:t>
            </a:r>
            <a:r>
              <a:rPr lang="el-GR" altLang="el-GR" sz="2400" dirty="0" err="1"/>
              <a:t>εμβιομηχανικές</a:t>
            </a:r>
            <a:r>
              <a:rPr lang="el-GR" altLang="el-GR" sz="2400" dirty="0"/>
              <a:t> αναλύσεις και στην αξιολόγηση της τεχνικής των αγωνισμάτων.</a:t>
            </a:r>
          </a:p>
          <a:p>
            <a:pPr>
              <a:lnSpc>
                <a:spcPct val="90000"/>
              </a:lnSpc>
            </a:pPr>
            <a:r>
              <a:rPr lang="el-GR" altLang="el-GR" sz="2400" dirty="0"/>
              <a:t>Η θέση του ΚΒΣ εξαρτάται από τη θέση των διαφόρων μελών του σώματος. Συνεπώς μεταβάλλεται ανάλογα με τις μεταβολές της πόζας του σώματος.</a:t>
            </a:r>
          </a:p>
          <a:p>
            <a:pPr>
              <a:lnSpc>
                <a:spcPct val="90000"/>
              </a:lnSpc>
            </a:pPr>
            <a:r>
              <a:rPr lang="el-GR" altLang="el-GR" sz="2400" dirty="0"/>
              <a:t>Η θέση του ΚΒΣ εξαρτάται και από τις ανατομικές αναλογίες και τις κατανομές της μάζας των μελών του σώματος (στα μεγέθη αυτά υπάρχει διακύμανση στα εξεταζόμενα άτομα, ανάλογα με το φύλο, την ηλικία, το </a:t>
            </a:r>
            <a:r>
              <a:rPr lang="el-GR" altLang="el-GR" sz="2400" dirty="0" err="1"/>
              <a:t>σωματότυπο</a:t>
            </a:r>
            <a:r>
              <a:rPr lang="el-GR" altLang="el-GR" sz="2400" dirty="0"/>
              <a:t>, το αγώνισμα, κλπ).</a:t>
            </a:r>
          </a:p>
          <a:p>
            <a:pPr>
              <a:lnSpc>
                <a:spcPct val="90000"/>
              </a:lnSpc>
            </a:pPr>
            <a:r>
              <a:rPr lang="el-GR" altLang="el-GR" sz="2400" dirty="0"/>
              <a:t>Ο προσδιορισμός της θέσης του ΚΒΣ γίνεται με την πειραματική και την αναλυτική μέθοδο.</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75006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60648"/>
            <a:ext cx="9144000" cy="504056"/>
          </a:xfrm>
        </p:spPr>
        <p:txBody>
          <a:bodyPr>
            <a:noAutofit/>
          </a:bodyPr>
          <a:lstStyle/>
          <a:p>
            <a:r>
              <a:rPr lang="el-GR" altLang="el-GR" sz="3600" dirty="0"/>
              <a:t>Πειραματική μέθοδος προσδιορισμού </a:t>
            </a:r>
            <a:r>
              <a:rPr lang="en-US" altLang="el-GR" sz="3600" dirty="0"/>
              <a:t>ΚΒΣ</a:t>
            </a:r>
            <a:endParaRPr lang="el-GR" sz="3600" dirty="0"/>
          </a:p>
        </p:txBody>
      </p:sp>
      <p:sp>
        <p:nvSpPr>
          <p:cNvPr id="5" name="Θέση περιεχομένου 4"/>
          <p:cNvSpPr>
            <a:spLocks noGrp="1"/>
          </p:cNvSpPr>
          <p:nvPr>
            <p:ph idx="1"/>
          </p:nvPr>
        </p:nvSpPr>
        <p:spPr>
          <a:xfrm>
            <a:off x="323528" y="1340768"/>
            <a:ext cx="8424936" cy="5040560"/>
          </a:xfrm>
        </p:spPr>
        <p:txBody>
          <a:bodyPr>
            <a:noAutofit/>
          </a:bodyPr>
          <a:lstStyle/>
          <a:p>
            <a:r>
              <a:rPr lang="el-GR" altLang="el-GR" sz="2400" dirty="0"/>
              <a:t>Λαμβάνουμε υπόψη ότι ένα σώμα που βρίσκεται στο πεδίο βαρύτητας της γης μπορεί να διατηρήσει την ισορροπία του όταν η δύναμη του βάρους του (που εφαρμόζεται στο ΚΒΣ) μπορεί να εξουδετερωθεί με μια δύναμη ίση και αντίθετη.</a:t>
            </a:r>
          </a:p>
          <a:p>
            <a:r>
              <a:rPr lang="el-GR" altLang="el-GR" sz="2400" dirty="0"/>
              <a:t>Η διαδικασία της μέτρησης είναι μηχανική ή ηλεκτρονική.</a:t>
            </a:r>
          </a:p>
          <a:p>
            <a:r>
              <a:rPr lang="el-GR" altLang="el-GR" sz="2400" dirty="0"/>
              <a:t>Ο προσδιορισμός του ΚΒΣ είναι πρόβλημα ορισμού της θέσης ενός σημείου στο χώρο (τρεις διαστάσεις).</a:t>
            </a:r>
          </a:p>
          <a:p>
            <a:r>
              <a:rPr lang="el-GR" altLang="el-GR" sz="2400" dirty="0"/>
              <a:t>Απλοποιείται πολλές φορές (ανάλογα με το βαθμό προσέγγισης) σε πρόβλημα δύο διαστάσεων (εντοπισμός του ΚΒΣ στο εγκάρσιο επίπεδο) ή σε μια διάσταση (ύψος του ΚΒΣ στον κατακόρυφο επιμήκη άξονα του σώματος).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47391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TotalTime>
  <Words>2925</Words>
  <Application>Microsoft Office PowerPoint</Application>
  <PresentationFormat>On-screen Show (4:3)</PresentationFormat>
  <Paragraphs>566</Paragraphs>
  <Slides>40</Slides>
  <Notes>25</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2" baseType="lpstr">
      <vt:lpstr>Arial</vt:lpstr>
      <vt:lpstr>Arial Narrow</vt:lpstr>
      <vt:lpstr>Calibri</vt:lpstr>
      <vt:lpstr>Century Gothic</vt:lpstr>
      <vt:lpstr>Corbel</vt:lpstr>
      <vt:lpstr>Monotype Sorts</vt:lpstr>
      <vt:lpstr>Times New Roman</vt:lpstr>
      <vt:lpstr>Wingdings 3</vt:lpstr>
      <vt:lpstr>Θέμα του Office</vt:lpstr>
      <vt:lpstr>Depth</vt:lpstr>
      <vt:lpstr>Ion</vt:lpstr>
      <vt:lpstr>Slide</vt:lpstr>
      <vt:lpstr>Εμβιομηχανική</vt:lpstr>
      <vt:lpstr>Ανθρώπινη Μορφολογία  </vt:lpstr>
      <vt:lpstr>Διαστάσεις</vt:lpstr>
      <vt:lpstr>Αναλογίες </vt:lpstr>
      <vt:lpstr>PowerPoint Presentation</vt:lpstr>
      <vt:lpstr>PowerPoint Presentation</vt:lpstr>
      <vt:lpstr>Εμβιομηχανική ανθρωπομετρία 1</vt:lpstr>
      <vt:lpstr>Εμβιομηχανική ανθρωπομετρία 2</vt:lpstr>
      <vt:lpstr>Πειραματική μέθοδος προσδιορισμού ΚΒΣ</vt:lpstr>
      <vt:lpstr>ΑΝΘΡΩΠΟΜΕΤΡΙΑ</vt:lpstr>
      <vt:lpstr>ΑΝΘΡΩΠΟΜΕΤΡΙΑ</vt:lpstr>
      <vt:lpstr>ΚΑΤΑΛΛΗΛΗ ΕΦΑΡΜΟΓΗ</vt:lpstr>
      <vt:lpstr>ΣΗΜΑΝΤΙΚΕΣ ΣΩΜΑΤΙΚΕΣ ΔΙΑΣΤΑΣΕΙΣ </vt:lpstr>
      <vt:lpstr>ΟΡΙΣΜΟΣ ΤΟΥ ΠΛΗΘΥΣΜΟΥ</vt:lpstr>
      <vt:lpstr>ΦΙΛΟΣΟΦΙΑ ΣΧΕΔΙΑΣΜΟΥ</vt:lpstr>
      <vt:lpstr>ΑΝΘΡΩΠΟΜΕΤΡΙΚΟΙ ΠΙΝΑΚΕΣ</vt:lpstr>
      <vt:lpstr>ΑΝΘΡΩΠΟΜΕΤΡΙΚΟΙ ΠΙΝΑΚΕΣ</vt:lpstr>
      <vt:lpstr>ΑΝΘΡΩΠΟΜΕΤΡΙΚΟΙ ΠΙΝΑΚΕΣ</vt:lpstr>
      <vt:lpstr>PowerPoint Presentation</vt:lpstr>
      <vt:lpstr>Προσδιορισμός ΚΒΣ στον επιμήκη άξονα 1</vt:lpstr>
      <vt:lpstr>Προσδιορισμός ΚΒΣ στον επιμήκη άξονα 2</vt:lpstr>
      <vt:lpstr>Προσδιορισμός ΚΒΣ στο εγκάρσιο επίπεδο 1</vt:lpstr>
      <vt:lpstr>Προσδιορισμός ΚΒΣ στο εγκάρσιο επίπεδο 2</vt:lpstr>
      <vt:lpstr>Προσδιορισμός ΚΒΣ στο εγκάρσιο επίπεδο 3 </vt:lpstr>
      <vt:lpstr>Αδυναμία εφαρμογής της πειραματικής μεθόδου</vt:lpstr>
      <vt:lpstr>Ανθρωπομετρικά δεδομένα</vt:lpstr>
      <vt:lpstr>Ανθρωπομετρικά δεδομένα Επιμέρους μάζες - Ποσοστιαία απόσταση των ΚΜ των μελών</vt:lpstr>
      <vt:lpstr>Αναλυτική μέθοδος</vt:lpstr>
      <vt:lpstr>Αναλυτική μέθοδος</vt:lpstr>
      <vt:lpstr>Εύρεση του ΚΒ δύο μελών 1</vt:lpstr>
      <vt:lpstr>Εύρεση του ΚΒ δύο μελών 2</vt:lpstr>
      <vt:lpstr>Εύρεση του ΚΒ δύο μελών 3</vt:lpstr>
      <vt:lpstr>Γενικός τύπος προσδιορισμού του ΚΒΣ</vt:lpstr>
      <vt:lpstr>PowerPoint Presentation</vt:lpstr>
      <vt:lpstr>PowerPoint Presentation</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panagiotis tsaklis</cp:lastModifiedBy>
  <cp:revision>283</cp:revision>
  <dcterms:created xsi:type="dcterms:W3CDTF">2012-09-06T09:03:05Z</dcterms:created>
  <dcterms:modified xsi:type="dcterms:W3CDTF">2020-03-23T07:19:21Z</dcterms:modified>
</cp:coreProperties>
</file>