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08" r:id="rId1"/>
  </p:sldMasterIdLst>
  <p:notesMasterIdLst>
    <p:notesMasterId r:id="rId17"/>
  </p:notesMasterIdLst>
  <p:sldIdLst>
    <p:sldId id="264" r:id="rId2"/>
    <p:sldId id="311" r:id="rId3"/>
    <p:sldId id="315" r:id="rId4"/>
    <p:sldId id="318" r:id="rId5"/>
    <p:sldId id="327" r:id="rId6"/>
    <p:sldId id="316" r:id="rId7"/>
    <p:sldId id="317" r:id="rId8"/>
    <p:sldId id="319" r:id="rId9"/>
    <p:sldId id="320" r:id="rId10"/>
    <p:sldId id="321" r:id="rId11"/>
    <p:sldId id="322" r:id="rId12"/>
    <p:sldId id="323" r:id="rId13"/>
    <p:sldId id="324" r:id="rId14"/>
    <p:sldId id="325" r:id="rId15"/>
    <p:sldId id="326" r:id="rId16"/>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96" autoAdjust="0"/>
    <p:restoredTop sz="94660"/>
  </p:normalViewPr>
  <p:slideViewPr>
    <p:cSldViewPr>
      <p:cViewPr varScale="1">
        <p:scale>
          <a:sx n="78" d="100"/>
          <a:sy n="78" d="100"/>
        </p:scale>
        <p:origin x="58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379B52-8E8E-48CA-993F-86BA9D567B5B}" type="datetimeFigureOut">
              <a:rPr lang="el-GR" smtClean="0"/>
              <a:t>14/5/2020</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F2722A-8CAE-411D-8DB8-D705999944F2}" type="slidenum">
              <a:rPr lang="el-GR" smtClean="0"/>
              <a:t>‹#›</a:t>
            </a:fld>
            <a:endParaRPr lang="el-GR"/>
          </a:p>
        </p:txBody>
      </p:sp>
    </p:spTree>
    <p:extLst>
      <p:ext uri="{BB962C8B-B14F-4D97-AF65-F5344CB8AC3E}">
        <p14:creationId xmlns:p14="http://schemas.microsoft.com/office/powerpoint/2010/main" val="3924023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B0D47EA1-CA07-434A-89C8-CE8450D92CDE}" type="datetime1">
              <a:rPr lang="el-GR" smtClean="0"/>
              <a:t>14/5/2020</a:t>
            </a:fld>
            <a:endParaRPr lang="el-GR"/>
          </a:p>
        </p:txBody>
      </p:sp>
      <p:sp>
        <p:nvSpPr>
          <p:cNvPr id="5" name="Footer Placeholder 4"/>
          <p:cNvSpPr>
            <a:spLocks noGrp="1"/>
          </p:cNvSpPr>
          <p:nvPr>
            <p:ph type="ftr" sz="quarter" idx="11"/>
          </p:nvPr>
        </p:nvSpPr>
        <p:spPr/>
        <p:txBody>
          <a:bodyPr/>
          <a:lstStyle/>
          <a:p>
            <a:pPr>
              <a:defRPr/>
            </a:pPr>
            <a:r>
              <a:rPr lang="el-GR" smtClean="0"/>
              <a:t>Το χωρικό αποτύπωμα της οικονομικής κρίσης στην Ελλάδα: Μια πρώτη αποτίμηση</a:t>
            </a:r>
            <a:endParaRPr lang="el-GR"/>
          </a:p>
        </p:txBody>
      </p:sp>
      <p:sp>
        <p:nvSpPr>
          <p:cNvPr id="6" name="Slide Number Placeholder 5"/>
          <p:cNvSpPr>
            <a:spLocks noGrp="1"/>
          </p:cNvSpPr>
          <p:nvPr>
            <p:ph type="sldNum" sz="quarter" idx="12"/>
          </p:nvPr>
        </p:nvSpPr>
        <p:spPr/>
        <p:txBody>
          <a:bodyPr/>
          <a:lstStyle/>
          <a:p>
            <a:pPr>
              <a:defRPr/>
            </a:pPr>
            <a:fld id="{B58CDBF3-57EF-479F-A127-9D3A63110680}" type="slidenum">
              <a:rPr lang="el-GR" smtClean="0"/>
              <a:pPr>
                <a:defRPr/>
              </a:pPr>
              <a:t>‹#›</a:t>
            </a:fld>
            <a:endParaRPr lang="el-G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D8E2EB9A-EB7D-4702-8148-BDF36A710873}" type="datetime1">
              <a:rPr lang="el-GR" smtClean="0"/>
              <a:t>14/5/2020</a:t>
            </a:fld>
            <a:endParaRPr lang="el-GR"/>
          </a:p>
        </p:txBody>
      </p:sp>
      <p:sp>
        <p:nvSpPr>
          <p:cNvPr id="5" name="Footer Placeholder 4"/>
          <p:cNvSpPr>
            <a:spLocks noGrp="1"/>
          </p:cNvSpPr>
          <p:nvPr>
            <p:ph type="ftr" sz="quarter" idx="11"/>
          </p:nvPr>
        </p:nvSpPr>
        <p:spPr/>
        <p:txBody>
          <a:bodyPr/>
          <a:lstStyle/>
          <a:p>
            <a:pPr>
              <a:defRPr/>
            </a:pPr>
            <a:r>
              <a:rPr lang="el-GR" smtClean="0"/>
              <a:t>Το χωρικό αποτύπωμα της οικονομικής κρίσης στην Ελλάδα: Μια πρώτη αποτίμηση</a:t>
            </a:r>
            <a:endParaRPr lang="el-GR"/>
          </a:p>
        </p:txBody>
      </p:sp>
      <p:sp>
        <p:nvSpPr>
          <p:cNvPr id="6" name="Slide Number Placeholder 5"/>
          <p:cNvSpPr>
            <a:spLocks noGrp="1"/>
          </p:cNvSpPr>
          <p:nvPr>
            <p:ph type="sldNum" sz="quarter" idx="12"/>
          </p:nvPr>
        </p:nvSpPr>
        <p:spPr/>
        <p:txBody>
          <a:bodyPr/>
          <a:lstStyle/>
          <a:p>
            <a:pPr>
              <a:defRPr/>
            </a:pPr>
            <a:fld id="{2EBB31DE-BCF2-43B6-B846-29C642696277}" type="slidenum">
              <a:rPr lang="el-GR" smtClean="0"/>
              <a:pPr>
                <a:defRPr/>
              </a:pPr>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6130F849-872F-47E9-A94B-85732AC56BED}" type="datetime1">
              <a:rPr lang="el-GR" smtClean="0"/>
              <a:t>14/5/2020</a:t>
            </a:fld>
            <a:endParaRPr lang="el-GR"/>
          </a:p>
        </p:txBody>
      </p:sp>
      <p:sp>
        <p:nvSpPr>
          <p:cNvPr id="5" name="Footer Placeholder 4"/>
          <p:cNvSpPr>
            <a:spLocks noGrp="1"/>
          </p:cNvSpPr>
          <p:nvPr>
            <p:ph type="ftr" sz="quarter" idx="11"/>
          </p:nvPr>
        </p:nvSpPr>
        <p:spPr/>
        <p:txBody>
          <a:bodyPr/>
          <a:lstStyle/>
          <a:p>
            <a:pPr>
              <a:defRPr/>
            </a:pPr>
            <a:r>
              <a:rPr lang="el-GR" smtClean="0"/>
              <a:t>Το χωρικό αποτύπωμα της οικονομικής κρίσης στην Ελλάδα: Μια πρώτη αποτίμηση</a:t>
            </a:r>
            <a:endParaRPr lang="el-GR"/>
          </a:p>
        </p:txBody>
      </p:sp>
      <p:sp>
        <p:nvSpPr>
          <p:cNvPr id="6" name="Slide Number Placeholder 5"/>
          <p:cNvSpPr>
            <a:spLocks noGrp="1"/>
          </p:cNvSpPr>
          <p:nvPr>
            <p:ph type="sldNum" sz="quarter" idx="12"/>
          </p:nvPr>
        </p:nvSpPr>
        <p:spPr/>
        <p:txBody>
          <a:bodyPr/>
          <a:lstStyle/>
          <a:p>
            <a:pPr>
              <a:defRPr/>
            </a:pPr>
            <a:fld id="{8B725426-0C5C-4FD3-9914-5242C132D9C3}" type="slidenum">
              <a:rPr lang="el-GR" smtClean="0"/>
              <a:pPr>
                <a:defRPr/>
              </a:pPr>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52376"/>
          </a:xfrm>
        </p:spPr>
        <p:txBody>
          <a:bodyPr>
            <a:normAutofit/>
          </a:bodyPr>
          <a:lstStyle>
            <a:lvl1pPr>
              <a:defRPr sz="3200"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82880" indent="-182880">
              <a:buClr>
                <a:schemeClr val="accent5">
                  <a:lumMod val="75000"/>
                </a:schemeClr>
              </a:buClr>
              <a:buFont typeface="Arial Narrow"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pPr>
              <a:defRPr/>
            </a:pPr>
            <a:fld id="{8CE52ED0-7B31-4FE9-8C13-1847305B7FB7}" type="datetime1">
              <a:rPr lang="el-GR" smtClean="0"/>
              <a:pPr>
                <a:defRPr/>
              </a:pPr>
              <a:t>14/5/2020</a:t>
            </a:fld>
            <a:endParaRPr lang="el-GR" dirty="0"/>
          </a:p>
        </p:txBody>
      </p:sp>
      <p:sp>
        <p:nvSpPr>
          <p:cNvPr id="5" name="Footer Placeholder 4"/>
          <p:cNvSpPr>
            <a:spLocks noGrp="1"/>
          </p:cNvSpPr>
          <p:nvPr>
            <p:ph type="ftr" sz="quarter" idx="11"/>
          </p:nvPr>
        </p:nvSpPr>
        <p:spPr/>
        <p:txBody>
          <a:bodyPr/>
          <a:lstStyle>
            <a:lvl1pPr>
              <a:defRPr sz="1000"/>
            </a:lvl1pPr>
          </a:lstStyle>
          <a:p>
            <a:pPr algn="r">
              <a:defRPr/>
            </a:pPr>
            <a:r>
              <a:rPr lang="el-GR" dirty="0" smtClean="0"/>
              <a:t>Το χωρικό αποτύπωμα της οικονομικής κρίσης στην Ελλάδα:</a:t>
            </a:r>
          </a:p>
          <a:p>
            <a:pPr algn="r">
              <a:defRPr/>
            </a:pPr>
            <a:r>
              <a:rPr lang="el-GR" dirty="0" smtClean="0"/>
              <a:t>Μια πρώτη αποτίμηση</a:t>
            </a:r>
            <a:endParaRPr lang="el-GR" dirty="0"/>
          </a:p>
        </p:txBody>
      </p:sp>
      <p:sp>
        <p:nvSpPr>
          <p:cNvPr id="6" name="Slide Number Placeholder 5"/>
          <p:cNvSpPr>
            <a:spLocks noGrp="1"/>
          </p:cNvSpPr>
          <p:nvPr>
            <p:ph type="sldNum" sz="quarter" idx="12"/>
          </p:nvPr>
        </p:nvSpPr>
        <p:spPr>
          <a:xfrm>
            <a:off x="7620000" y="18288"/>
            <a:ext cx="1056456" cy="329184"/>
          </a:xfrm>
        </p:spPr>
        <p:txBody>
          <a:bodyPr/>
          <a:lstStyle>
            <a:lvl1pPr algn="r">
              <a:defRPr/>
            </a:lvl1pPr>
          </a:lstStyle>
          <a:p>
            <a:pPr>
              <a:defRPr/>
            </a:pPr>
            <a:fld id="{42E1B2BC-D82E-4EB2-8767-D1548E258474}" type="slidenum">
              <a:rPr lang="el-GR" smtClean="0"/>
              <a:pPr>
                <a:defRPr/>
              </a:pPr>
              <a:t>‹#›</a:t>
            </a:fld>
            <a:endParaRPr lang="el-GR" dirty="0"/>
          </a:p>
        </p:txBody>
      </p:sp>
      <p:sp>
        <p:nvSpPr>
          <p:cNvPr id="7" name="Rectangle 6"/>
          <p:cNvSpPr/>
          <p:nvPr userDrawn="1"/>
        </p:nvSpPr>
        <p:spPr>
          <a:xfrm flipV="1">
            <a:off x="46947" y="1320701"/>
            <a:ext cx="9013825" cy="90488"/>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p:cNvSpPr/>
          <p:nvPr userDrawn="1"/>
        </p:nvSpPr>
        <p:spPr>
          <a:xfrm>
            <a:off x="46947" y="1285776"/>
            <a:ext cx="9013825" cy="444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tangle 8"/>
          <p:cNvSpPr/>
          <p:nvPr userDrawn="1"/>
        </p:nvSpPr>
        <p:spPr>
          <a:xfrm>
            <a:off x="45360" y="1412776"/>
            <a:ext cx="9015412" cy="46038"/>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1FDBB538-C1D7-4B4F-A117-21CFD6A9FAF3}" type="datetime1">
              <a:rPr lang="el-GR" smtClean="0"/>
              <a:t>14/5/2020</a:t>
            </a:fld>
            <a:endParaRPr lang="el-GR"/>
          </a:p>
        </p:txBody>
      </p:sp>
      <p:sp>
        <p:nvSpPr>
          <p:cNvPr id="5" name="Footer Placeholder 4"/>
          <p:cNvSpPr>
            <a:spLocks noGrp="1"/>
          </p:cNvSpPr>
          <p:nvPr>
            <p:ph type="ftr" sz="quarter" idx="11"/>
          </p:nvPr>
        </p:nvSpPr>
        <p:spPr/>
        <p:txBody>
          <a:bodyPr/>
          <a:lstStyle/>
          <a:p>
            <a:pPr>
              <a:defRPr/>
            </a:pPr>
            <a:r>
              <a:rPr lang="el-GR" smtClean="0"/>
              <a:t>Το χωρικό αποτύπωμα της οικονομικής κρίσης στην Ελλάδα: Μια πρώτη αποτίμηση</a:t>
            </a:r>
            <a:endParaRPr lang="el-GR"/>
          </a:p>
        </p:txBody>
      </p:sp>
      <p:sp>
        <p:nvSpPr>
          <p:cNvPr id="6" name="Slide Number Placeholder 5"/>
          <p:cNvSpPr>
            <a:spLocks noGrp="1"/>
          </p:cNvSpPr>
          <p:nvPr>
            <p:ph type="sldNum" sz="quarter" idx="12"/>
          </p:nvPr>
        </p:nvSpPr>
        <p:spPr/>
        <p:txBody>
          <a:bodyPr/>
          <a:lstStyle/>
          <a:p>
            <a:pPr>
              <a:defRPr/>
            </a:pPr>
            <a:fld id="{386B8EFB-B995-40D5-87EA-2060EB0C5960}" type="slidenum">
              <a:rPr lang="el-GR" smtClean="0"/>
              <a:pPr>
                <a:defRPr/>
              </a:pPr>
              <a:t>‹#›</a:t>
            </a:fld>
            <a:endParaRPr lang="el-G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BBD57CA2-0ABD-4659-ACB5-4543537409F9}" type="datetime1">
              <a:rPr lang="el-GR" smtClean="0"/>
              <a:t>14/5/2020</a:t>
            </a:fld>
            <a:endParaRPr lang="el-GR"/>
          </a:p>
        </p:txBody>
      </p:sp>
      <p:sp>
        <p:nvSpPr>
          <p:cNvPr id="6" name="Footer Placeholder 5"/>
          <p:cNvSpPr>
            <a:spLocks noGrp="1"/>
          </p:cNvSpPr>
          <p:nvPr>
            <p:ph type="ftr" sz="quarter" idx="11"/>
          </p:nvPr>
        </p:nvSpPr>
        <p:spPr/>
        <p:txBody>
          <a:bodyPr/>
          <a:lstStyle/>
          <a:p>
            <a:pPr>
              <a:defRPr/>
            </a:pPr>
            <a:r>
              <a:rPr lang="el-GR" smtClean="0"/>
              <a:t>Το χωρικό αποτύπωμα της οικονομικής κρίσης στην Ελλάδα: Μια πρώτη αποτίμηση</a:t>
            </a:r>
            <a:endParaRPr lang="el-GR"/>
          </a:p>
        </p:txBody>
      </p:sp>
      <p:sp>
        <p:nvSpPr>
          <p:cNvPr id="7" name="Slide Number Placeholder 6"/>
          <p:cNvSpPr>
            <a:spLocks noGrp="1"/>
          </p:cNvSpPr>
          <p:nvPr>
            <p:ph type="sldNum" sz="quarter" idx="12"/>
          </p:nvPr>
        </p:nvSpPr>
        <p:spPr/>
        <p:txBody>
          <a:bodyPr/>
          <a:lstStyle/>
          <a:p>
            <a:pPr>
              <a:defRPr/>
            </a:pPr>
            <a:fld id="{26A14006-6B64-473B-A335-83CEFCF534B2}" type="slidenum">
              <a:rPr lang="el-GR" smtClean="0"/>
              <a:pPr>
                <a:defRPr/>
              </a:pPr>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A8E23C7C-C340-41ED-AB36-83402D451E12}" type="datetime1">
              <a:rPr lang="el-GR" smtClean="0"/>
              <a:t>14/5/2020</a:t>
            </a:fld>
            <a:endParaRPr lang="el-GR"/>
          </a:p>
        </p:txBody>
      </p:sp>
      <p:sp>
        <p:nvSpPr>
          <p:cNvPr id="8" name="Footer Placeholder 7"/>
          <p:cNvSpPr>
            <a:spLocks noGrp="1"/>
          </p:cNvSpPr>
          <p:nvPr>
            <p:ph type="ftr" sz="quarter" idx="11"/>
          </p:nvPr>
        </p:nvSpPr>
        <p:spPr/>
        <p:txBody>
          <a:bodyPr/>
          <a:lstStyle/>
          <a:p>
            <a:pPr>
              <a:defRPr/>
            </a:pPr>
            <a:r>
              <a:rPr lang="el-GR" smtClean="0"/>
              <a:t>Το χωρικό αποτύπωμα της οικονομικής κρίσης στην Ελλάδα: Μια πρώτη αποτίμηση</a:t>
            </a:r>
            <a:endParaRPr lang="el-GR"/>
          </a:p>
        </p:txBody>
      </p:sp>
      <p:sp>
        <p:nvSpPr>
          <p:cNvPr id="9" name="Slide Number Placeholder 8"/>
          <p:cNvSpPr>
            <a:spLocks noGrp="1"/>
          </p:cNvSpPr>
          <p:nvPr>
            <p:ph type="sldNum" sz="quarter" idx="12"/>
          </p:nvPr>
        </p:nvSpPr>
        <p:spPr/>
        <p:txBody>
          <a:bodyPr/>
          <a:lstStyle/>
          <a:p>
            <a:pPr>
              <a:defRPr/>
            </a:pPr>
            <a:fld id="{5E35E303-E511-4BC6-B09E-C9B2F7DC5967}" type="slidenum">
              <a:rPr lang="el-GR" smtClean="0"/>
              <a:pPr>
                <a:defRPr/>
              </a:pPr>
              <a:t>‹#›</a:t>
            </a:fld>
            <a:endParaRPr lang="el-G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6BCB60D1-14DC-4BB1-9710-E91E607C22EB}" type="datetime1">
              <a:rPr lang="el-GR" smtClean="0"/>
              <a:t>14/5/2020</a:t>
            </a:fld>
            <a:endParaRPr lang="el-GR"/>
          </a:p>
        </p:txBody>
      </p:sp>
      <p:sp>
        <p:nvSpPr>
          <p:cNvPr id="4" name="Footer Placeholder 3"/>
          <p:cNvSpPr>
            <a:spLocks noGrp="1"/>
          </p:cNvSpPr>
          <p:nvPr>
            <p:ph type="ftr" sz="quarter" idx="11"/>
          </p:nvPr>
        </p:nvSpPr>
        <p:spPr/>
        <p:txBody>
          <a:bodyPr/>
          <a:lstStyle/>
          <a:p>
            <a:pPr>
              <a:defRPr/>
            </a:pPr>
            <a:r>
              <a:rPr lang="el-GR" smtClean="0"/>
              <a:t>Το χωρικό αποτύπωμα της οικονομικής κρίσης στην Ελλάδα: Μια πρώτη αποτίμηση</a:t>
            </a:r>
            <a:endParaRPr lang="el-GR"/>
          </a:p>
        </p:txBody>
      </p:sp>
      <p:sp>
        <p:nvSpPr>
          <p:cNvPr id="5" name="Slide Number Placeholder 4"/>
          <p:cNvSpPr>
            <a:spLocks noGrp="1"/>
          </p:cNvSpPr>
          <p:nvPr>
            <p:ph type="sldNum" sz="quarter" idx="12"/>
          </p:nvPr>
        </p:nvSpPr>
        <p:spPr/>
        <p:txBody>
          <a:bodyPr/>
          <a:lstStyle/>
          <a:p>
            <a:pPr>
              <a:defRPr/>
            </a:pPr>
            <a:fld id="{42BFB8A1-32EB-479B-928F-DDB8BFA298F7}" type="slidenum">
              <a:rPr lang="el-GR" smtClean="0"/>
              <a:pPr>
                <a:defRPr/>
              </a:pPr>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8B42021-6F34-4666-8928-E86938B81143}" type="datetime1">
              <a:rPr lang="el-GR" smtClean="0"/>
              <a:t>14/5/2020</a:t>
            </a:fld>
            <a:endParaRPr lang="el-GR"/>
          </a:p>
        </p:txBody>
      </p:sp>
      <p:sp>
        <p:nvSpPr>
          <p:cNvPr id="3" name="Footer Placeholder 2"/>
          <p:cNvSpPr>
            <a:spLocks noGrp="1"/>
          </p:cNvSpPr>
          <p:nvPr>
            <p:ph type="ftr" sz="quarter" idx="11"/>
          </p:nvPr>
        </p:nvSpPr>
        <p:spPr/>
        <p:txBody>
          <a:bodyPr/>
          <a:lstStyle/>
          <a:p>
            <a:pPr>
              <a:defRPr/>
            </a:pPr>
            <a:r>
              <a:rPr lang="el-GR" smtClean="0"/>
              <a:t>Το χωρικό αποτύπωμα της οικονομικής κρίσης στην Ελλάδα: Μια πρώτη αποτίμηση</a:t>
            </a:r>
            <a:endParaRPr lang="el-GR"/>
          </a:p>
        </p:txBody>
      </p:sp>
      <p:sp>
        <p:nvSpPr>
          <p:cNvPr id="4" name="Slide Number Placeholder 3"/>
          <p:cNvSpPr>
            <a:spLocks noGrp="1"/>
          </p:cNvSpPr>
          <p:nvPr>
            <p:ph type="sldNum" sz="quarter" idx="12"/>
          </p:nvPr>
        </p:nvSpPr>
        <p:spPr/>
        <p:txBody>
          <a:bodyPr/>
          <a:lstStyle/>
          <a:p>
            <a:pPr>
              <a:defRPr/>
            </a:pPr>
            <a:fld id="{56799435-E404-4392-848D-47DD8D914344}" type="slidenum">
              <a:rPr lang="el-GR" smtClean="0"/>
              <a:pPr>
                <a:defRPr/>
              </a:pPr>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DE9F1D23-3242-462D-AFC2-C1A4EFEAB22B}" type="datetime1">
              <a:rPr lang="el-GR" smtClean="0"/>
              <a:t>14/5/2020</a:t>
            </a:fld>
            <a:endParaRPr lang="el-GR"/>
          </a:p>
        </p:txBody>
      </p:sp>
      <p:sp>
        <p:nvSpPr>
          <p:cNvPr id="6" name="Footer Placeholder 5"/>
          <p:cNvSpPr>
            <a:spLocks noGrp="1"/>
          </p:cNvSpPr>
          <p:nvPr>
            <p:ph type="ftr" sz="quarter" idx="11"/>
          </p:nvPr>
        </p:nvSpPr>
        <p:spPr/>
        <p:txBody>
          <a:bodyPr/>
          <a:lstStyle/>
          <a:p>
            <a:pPr>
              <a:defRPr/>
            </a:pPr>
            <a:r>
              <a:rPr lang="el-GR" smtClean="0"/>
              <a:t>Το χωρικό αποτύπωμα της οικονομικής κρίσης στην Ελλάδα: Μια πρώτη αποτίμηση</a:t>
            </a:r>
            <a:endParaRPr lang="el-GR"/>
          </a:p>
        </p:txBody>
      </p:sp>
      <p:sp>
        <p:nvSpPr>
          <p:cNvPr id="7" name="Slide Number Placeholder 6"/>
          <p:cNvSpPr>
            <a:spLocks noGrp="1"/>
          </p:cNvSpPr>
          <p:nvPr>
            <p:ph type="sldNum" sz="quarter" idx="12"/>
          </p:nvPr>
        </p:nvSpPr>
        <p:spPr/>
        <p:txBody>
          <a:bodyPr/>
          <a:lstStyle/>
          <a:p>
            <a:pPr>
              <a:defRPr/>
            </a:pPr>
            <a:fld id="{F02E545C-74B9-4DC6-92EB-D6739605ED3E}" type="slidenum">
              <a:rPr lang="el-GR" smtClean="0"/>
              <a:pPr>
                <a:defRPr/>
              </a:pPr>
              <a:t>‹#›</a:t>
            </a:fld>
            <a:endParaRPr lang="el-G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flipV="1">
            <a:off x="69850" y="584200"/>
            <a:ext cx="9013825" cy="90488"/>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p:cNvSpPr/>
          <p:nvPr userDrawn="1"/>
        </p:nvSpPr>
        <p:spPr>
          <a:xfrm>
            <a:off x="69850" y="549275"/>
            <a:ext cx="9013825" cy="444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tangle 11"/>
          <p:cNvSpPr/>
          <p:nvPr userDrawn="1"/>
        </p:nvSpPr>
        <p:spPr>
          <a:xfrm>
            <a:off x="68263" y="676275"/>
            <a:ext cx="9015412" cy="46038"/>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827369CD-DF41-4E77-BD3E-AE0DDA2C3F5C}" type="datetime1">
              <a:rPr lang="el-GR" smtClean="0"/>
              <a:t>14/5/2020</a:t>
            </a:fld>
            <a:endParaRPr lang="el-GR"/>
          </a:p>
        </p:txBody>
      </p:sp>
      <p:sp>
        <p:nvSpPr>
          <p:cNvPr id="6" name="Footer Placeholder 5"/>
          <p:cNvSpPr>
            <a:spLocks noGrp="1"/>
          </p:cNvSpPr>
          <p:nvPr>
            <p:ph type="ftr" sz="quarter" idx="11"/>
          </p:nvPr>
        </p:nvSpPr>
        <p:spPr/>
        <p:txBody>
          <a:bodyPr/>
          <a:lstStyle/>
          <a:p>
            <a:pPr>
              <a:defRPr/>
            </a:pPr>
            <a:r>
              <a:rPr lang="el-GR" smtClean="0"/>
              <a:t>Το χωρικό αποτύπωμα της οικονομικής κρίσης στην Ελλάδα: Μια πρώτη αποτίμηση</a:t>
            </a:r>
            <a:endParaRPr lang="el-GR"/>
          </a:p>
        </p:txBody>
      </p:sp>
      <p:sp>
        <p:nvSpPr>
          <p:cNvPr id="7" name="Slide Number Placeholder 6"/>
          <p:cNvSpPr>
            <a:spLocks noGrp="1"/>
          </p:cNvSpPr>
          <p:nvPr>
            <p:ph type="sldNum" sz="quarter" idx="12"/>
          </p:nvPr>
        </p:nvSpPr>
        <p:spPr/>
        <p:txBody>
          <a:bodyPr/>
          <a:lstStyle/>
          <a:p>
            <a:pPr>
              <a:defRPr/>
            </a:pPr>
            <a:fld id="{B421713F-DF71-4A9A-9C54-A44BC2C47E99}" type="slidenum">
              <a:rPr lang="el-GR" smtClean="0"/>
              <a:pPr>
                <a:defRPr/>
              </a:pPr>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000" b="1">
                <a:solidFill>
                  <a:srgbClr val="FFFFFF"/>
                </a:solidFill>
              </a:defRPr>
            </a:lvl1pPr>
          </a:lstStyle>
          <a:p>
            <a:pPr>
              <a:defRPr/>
            </a:pPr>
            <a:fld id="{F48BED92-CBB3-420D-9E75-7B085241241F}" type="datetime1">
              <a:rPr lang="el-GR" smtClean="0"/>
              <a:pPr>
                <a:defRPr/>
              </a:pPr>
              <a:t>14/5/2020</a:t>
            </a:fld>
            <a:endParaRPr lang="el-GR"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000">
                <a:solidFill>
                  <a:srgbClr val="FFFFFF"/>
                </a:solidFill>
              </a:defRPr>
            </a:lvl1pPr>
          </a:lstStyle>
          <a:p>
            <a:pPr algn="r">
              <a:defRPr/>
            </a:pPr>
            <a:r>
              <a:rPr lang="el-GR" dirty="0" smtClean="0"/>
              <a:t>Το χωρικό αποτύπωμα της οικονομικής κρίσης στην Ελλάδα: Μια πρώτη αποτίμηση</a:t>
            </a:r>
            <a:endParaRPr lang="el-GR"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marL="285750" indent="-285750" algn="r">
              <a:buFont typeface="Wingdings 3" pitchFamily="18" charset="2"/>
              <a:buChar char="y"/>
              <a:defRPr sz="1400" b="1">
                <a:solidFill>
                  <a:srgbClr val="FFFFFF"/>
                </a:solidFill>
              </a:defRPr>
            </a:lvl1pPr>
          </a:lstStyle>
          <a:p>
            <a:pPr>
              <a:defRPr/>
            </a:pPr>
            <a:fld id="{C8B641A0-6951-4A3F-8AD6-0517F1FC59FC}" type="slidenum">
              <a:rPr lang="el-GR" smtClean="0"/>
              <a:pPr>
                <a:defRPr/>
              </a:pPr>
              <a:t>‹#›</a:t>
            </a:fld>
            <a:endParaRPr lang="el-GR" dirty="0"/>
          </a:p>
        </p:txBody>
      </p:sp>
    </p:spTree>
  </p:cSld>
  <p:clrMap bg1="lt1" tx1="dk1" bg2="lt2" tx2="dk2" accent1="accent1" accent2="accent2" accent3="accent3" accent4="accent4" accent5="accent5" accent6="accent6" hlink="hlink" folHlink="folHlink"/>
  <p:sldLayoutIdLst>
    <p:sldLayoutId id="2147484109" r:id="rId1"/>
    <p:sldLayoutId id="2147484110" r:id="rId2"/>
    <p:sldLayoutId id="2147484111" r:id="rId3"/>
    <p:sldLayoutId id="2147484112" r:id="rId4"/>
    <p:sldLayoutId id="2147484113" r:id="rId5"/>
    <p:sldLayoutId id="2147484114" r:id="rId6"/>
    <p:sldLayoutId id="2147484115" r:id="rId7"/>
    <p:sldLayoutId id="2147484116" r:id="rId8"/>
    <p:sldLayoutId id="2147484117" r:id="rId9"/>
    <p:sldLayoutId id="2147484118" r:id="rId10"/>
    <p:sldLayoutId id="2147484119" r:id="rId11"/>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hf hd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dkallior@prd.uth.g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dkallior@prd.uth.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4000">
              <a:schemeClr val="accent1">
                <a:tint val="44500"/>
                <a:satMod val="160000"/>
              </a:schemeClr>
            </a:gs>
            <a:gs pos="100000">
              <a:schemeClr val="accent1">
                <a:tint val="23500"/>
                <a:satMod val="16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683568" y="1916832"/>
            <a:ext cx="7920558" cy="1470025"/>
          </a:xfrm>
        </p:spPr>
        <p:txBody>
          <a:bodyPr>
            <a:noAutofit/>
          </a:bodyPr>
          <a:lstStyle/>
          <a:p>
            <a:pPr algn="r" fontAlgn="auto">
              <a:spcBef>
                <a:spcPts val="600"/>
              </a:spcBef>
              <a:spcAft>
                <a:spcPts val="600"/>
              </a:spcAft>
              <a:defRPr/>
            </a:pPr>
            <a:r>
              <a:rPr lang="en-US" sz="1800" b="1" cap="none" dirty="0" smtClean="0">
                <a:solidFill>
                  <a:schemeClr val="tx1"/>
                </a:solidFill>
                <a:latin typeface="Century Gothic" panose="020B0502020202020204" pitchFamily="34" charset="0"/>
              </a:rPr>
              <a:t>STUDIO </a:t>
            </a:r>
            <a:r>
              <a:rPr lang="el-GR" sz="1800" b="1" cap="none" dirty="0" smtClean="0">
                <a:solidFill>
                  <a:schemeClr val="tx1"/>
                </a:solidFill>
                <a:latin typeface="Century Gothic" panose="020B0502020202020204" pitchFamily="34" charset="0"/>
              </a:rPr>
              <a:t>ΠΟΛΕΟΔΟΜΙΑΣ – ΧΩΡΟΤΑΞΙΑΣ</a:t>
            </a:r>
            <a:br>
              <a:rPr lang="el-GR" sz="1800" b="1" cap="none" dirty="0" smtClean="0">
                <a:solidFill>
                  <a:schemeClr val="tx1"/>
                </a:solidFill>
                <a:latin typeface="Century Gothic" panose="020B0502020202020204" pitchFamily="34" charset="0"/>
              </a:rPr>
            </a:br>
            <a:r>
              <a:rPr lang="el-GR" sz="1800" b="1" cap="none" dirty="0" smtClean="0">
                <a:solidFill>
                  <a:schemeClr val="tx1"/>
                </a:solidFill>
                <a:latin typeface="Century Gothic" panose="020B0502020202020204" pitchFamily="34" charset="0"/>
              </a:rPr>
              <a:t>Η </a:t>
            </a:r>
            <a:r>
              <a:rPr lang="en-US" sz="1800" b="1" cap="none" dirty="0" smtClean="0">
                <a:solidFill>
                  <a:schemeClr val="tx1"/>
                </a:solidFill>
                <a:latin typeface="Century Gothic" panose="020B0502020202020204" pitchFamily="34" charset="0"/>
              </a:rPr>
              <a:t>SWOT </a:t>
            </a:r>
            <a:r>
              <a:rPr lang="el-GR" sz="1800" b="1" cap="none" dirty="0" smtClean="0">
                <a:solidFill>
                  <a:schemeClr val="tx1"/>
                </a:solidFill>
                <a:latin typeface="Century Gothic" panose="020B0502020202020204" pitchFamily="34" charset="0"/>
              </a:rPr>
              <a:t>ανάλυση ως εργαλείο σχεδιασμού</a:t>
            </a:r>
            <a:endParaRPr lang="el-GR" sz="1800" b="1" i="1" cap="none" dirty="0">
              <a:solidFill>
                <a:schemeClr val="tx1"/>
              </a:solidFill>
              <a:latin typeface="Century Gothic" panose="020B0502020202020204" pitchFamily="34" charset="0"/>
            </a:endParaRPr>
          </a:p>
        </p:txBody>
      </p:sp>
      <p:sp>
        <p:nvSpPr>
          <p:cNvPr id="7170" name="Subtitle 3"/>
          <p:cNvSpPr>
            <a:spLocks noGrp="1"/>
          </p:cNvSpPr>
          <p:nvPr>
            <p:ph type="subTitle" idx="1"/>
          </p:nvPr>
        </p:nvSpPr>
        <p:spPr>
          <a:xfrm>
            <a:off x="5580112" y="4005064"/>
            <a:ext cx="3240360" cy="1872208"/>
          </a:xfrm>
        </p:spPr>
        <p:txBody>
          <a:bodyPr>
            <a:normAutofit/>
          </a:bodyPr>
          <a:lstStyle/>
          <a:p>
            <a:pPr algn="r">
              <a:spcBef>
                <a:spcPts val="200"/>
              </a:spcBef>
            </a:pPr>
            <a:endParaRPr lang="el-GR" sz="1600" b="1" dirty="0" smtClean="0">
              <a:solidFill>
                <a:schemeClr val="tx1"/>
              </a:solidFill>
              <a:latin typeface="Century Gothic" panose="020B0502020202020204" pitchFamily="34" charset="0"/>
            </a:endParaRPr>
          </a:p>
          <a:p>
            <a:pPr algn="r">
              <a:spcBef>
                <a:spcPts val="200"/>
              </a:spcBef>
            </a:pPr>
            <a:r>
              <a:rPr lang="el-GR" sz="1600" b="1" dirty="0" smtClean="0">
                <a:solidFill>
                  <a:schemeClr val="tx1"/>
                </a:solidFill>
                <a:latin typeface="Century Gothic" panose="020B0502020202020204" pitchFamily="34" charset="0"/>
              </a:rPr>
              <a:t>Καλλιώρας Δημήτρης</a:t>
            </a:r>
          </a:p>
          <a:p>
            <a:pPr algn="r">
              <a:spcBef>
                <a:spcPts val="200"/>
              </a:spcBef>
            </a:pPr>
            <a:r>
              <a:rPr lang="el-GR" sz="1600" b="1" smtClean="0">
                <a:solidFill>
                  <a:schemeClr val="tx1"/>
                </a:solidFill>
                <a:latin typeface="Century Gothic" panose="020B0502020202020204" pitchFamily="34" charset="0"/>
              </a:rPr>
              <a:t>Επίκουρος Καθηγητής</a:t>
            </a:r>
            <a:endParaRPr lang="el-GR" sz="1600" b="1" dirty="0" smtClean="0">
              <a:solidFill>
                <a:schemeClr val="tx1"/>
              </a:solidFill>
              <a:latin typeface="Century Gothic" panose="020B0502020202020204" pitchFamily="34" charset="0"/>
            </a:endParaRPr>
          </a:p>
          <a:p>
            <a:pPr algn="r">
              <a:spcBef>
                <a:spcPts val="200"/>
              </a:spcBef>
            </a:pPr>
            <a:r>
              <a:rPr lang="en-US" sz="1600" b="1" dirty="0" smtClean="0">
                <a:solidFill>
                  <a:schemeClr val="tx1"/>
                </a:solidFill>
                <a:latin typeface="Century Gothic" panose="020B0502020202020204" pitchFamily="34" charset="0"/>
                <a:hlinkClick r:id="rId2"/>
              </a:rPr>
              <a:t>dkallior@prd.uth.gr</a:t>
            </a:r>
            <a:endParaRPr lang="en-US" sz="1600" b="1" dirty="0" smtClean="0">
              <a:solidFill>
                <a:schemeClr val="tx1"/>
              </a:solidFill>
              <a:latin typeface="Century Gothic" panose="020B0502020202020204" pitchFamily="34" charset="0"/>
            </a:endParaRPr>
          </a:p>
          <a:p>
            <a:pPr algn="r">
              <a:spcBef>
                <a:spcPts val="200"/>
              </a:spcBef>
            </a:pPr>
            <a:endParaRPr lang="el-GR" sz="1600" b="1" dirty="0" smtClean="0">
              <a:solidFill>
                <a:schemeClr val="tx1"/>
              </a:solidFill>
              <a:latin typeface="Century Gothic" panose="020B0502020202020204" pitchFamily="34" charset="0"/>
            </a:endParaRPr>
          </a:p>
        </p:txBody>
      </p:sp>
      <p:sp>
        <p:nvSpPr>
          <p:cNvPr id="8" name="TextBox 7"/>
          <p:cNvSpPr txBox="1"/>
          <p:nvPr/>
        </p:nvSpPr>
        <p:spPr>
          <a:xfrm>
            <a:off x="0" y="404813"/>
            <a:ext cx="9143999" cy="1077218"/>
          </a:xfrm>
          <a:prstGeom prst="rect">
            <a:avLst/>
          </a:prstGeom>
          <a:noFill/>
        </p:spPr>
        <p:txBody>
          <a:bodyPr wrap="square">
            <a:spAutoFit/>
          </a:bodyPr>
          <a:lstStyle/>
          <a:p>
            <a:pPr lvl="0" algn="r">
              <a:defRPr/>
            </a:pPr>
            <a:r>
              <a:rPr lang="el-GR" sz="1600" b="1" dirty="0">
                <a:latin typeface="Century Gothic" panose="020B0502020202020204" pitchFamily="34" charset="0"/>
              </a:rPr>
              <a:t>ΠΑΝΕΠΙΣΤΗΜΙΟ </a:t>
            </a:r>
            <a:r>
              <a:rPr lang="el-GR" sz="1600" b="1" dirty="0" smtClean="0">
                <a:latin typeface="Century Gothic" panose="020B0502020202020204" pitchFamily="34" charset="0"/>
              </a:rPr>
              <a:t>ΘΕΣΣΑΛΙΑΣ</a:t>
            </a:r>
            <a:endParaRPr lang="el-GR" sz="1600" b="1" dirty="0">
              <a:latin typeface="Century Gothic" panose="020B0502020202020204" pitchFamily="34" charset="0"/>
            </a:endParaRPr>
          </a:p>
          <a:p>
            <a:pPr algn="r">
              <a:defRPr/>
            </a:pPr>
            <a:r>
              <a:rPr lang="el-GR" sz="1600" b="1" dirty="0" smtClean="0">
                <a:latin typeface="Century Gothic" panose="020B0502020202020204" pitchFamily="34" charset="0"/>
              </a:rPr>
              <a:t>ΠΟΛΥΤΕΧΝΙΚΗ ΣΧΟΛΗ</a:t>
            </a:r>
          </a:p>
          <a:p>
            <a:pPr algn="r">
              <a:defRPr/>
            </a:pPr>
            <a:r>
              <a:rPr lang="el-GR" sz="1600" b="1" dirty="0" smtClean="0">
                <a:latin typeface="Century Gothic" panose="020B0502020202020204" pitchFamily="34" charset="0"/>
              </a:rPr>
              <a:t>ΤΜΗΜΑ ΜΗΧΑΝΙΚΩΝ ΧΩΡΟΤΑΞΙΑΣ, ΠΟΛΕΟΔΟΜΙΑΣ ΚΑΙ ΠΕΡΙΦΕΡΕΙΑΚΗΣ ΑΝΑΠΤΥΞΗΣ</a:t>
            </a:r>
          </a:p>
          <a:p>
            <a:pPr algn="r">
              <a:defRPr/>
            </a:pPr>
            <a:r>
              <a:rPr lang="el-GR" sz="1600" b="1" smtClean="0">
                <a:latin typeface="Century Gothic" panose="020B0502020202020204" pitchFamily="34" charset="0"/>
              </a:rPr>
              <a:t>ΠΜΣ «ΠΟΛΕΟΔΟΜΙΑ - ΧΩΡΟΤΑΞΙΑ»</a:t>
            </a:r>
            <a:endParaRPr lang="el-GR" sz="1600" b="1" dirty="0">
              <a:latin typeface="Century Gothic" panose="020B0502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3812436"/>
            <a:ext cx="2160240"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435280" cy="752376"/>
          </a:xfrm>
        </p:spPr>
        <p:txBody>
          <a:bodyPr>
            <a:noAutofit/>
          </a:bodyPr>
          <a:lstStyle/>
          <a:p>
            <a:r>
              <a:rPr lang="el-GR" dirty="0">
                <a:solidFill>
                  <a:schemeClr val="tx1"/>
                </a:solidFill>
                <a:latin typeface="Century Gothic" panose="020B0502020202020204" pitchFamily="34" charset="0"/>
              </a:rPr>
              <a:t>Η </a:t>
            </a:r>
            <a:r>
              <a:rPr lang="el-GR" dirty="0" smtClean="0">
                <a:solidFill>
                  <a:schemeClr val="tx1"/>
                </a:solidFill>
                <a:latin typeface="Century Gothic" panose="020B0502020202020204" pitchFamily="34" charset="0"/>
              </a:rPr>
              <a:t>ανάλυση </a:t>
            </a:r>
            <a:r>
              <a:rPr lang="en-US" dirty="0" smtClean="0">
                <a:solidFill>
                  <a:schemeClr val="tx1"/>
                </a:solidFill>
                <a:latin typeface="Century Gothic" panose="020B0502020202020204" pitchFamily="34" charset="0"/>
              </a:rPr>
              <a:t>SWOT </a:t>
            </a:r>
            <a:r>
              <a:rPr lang="el-GR" dirty="0" smtClean="0">
                <a:solidFill>
                  <a:schemeClr val="tx1"/>
                </a:solidFill>
                <a:latin typeface="Century Gothic" panose="020B0502020202020204" pitchFamily="34" charset="0"/>
              </a:rPr>
              <a:t>στο σχεδιασμό:</a:t>
            </a:r>
            <a:r>
              <a:rPr lang="en-US" dirty="0" smtClean="0">
                <a:solidFill>
                  <a:schemeClr val="tx1"/>
                </a:solidFill>
                <a:latin typeface="Century Gothic" panose="020B0502020202020204" pitchFamily="34" charset="0"/>
              </a:rPr>
              <a:t> </a:t>
            </a:r>
            <a:r>
              <a:rPr lang="el-GR" dirty="0" smtClean="0">
                <a:solidFill>
                  <a:schemeClr val="tx1"/>
                </a:solidFill>
                <a:latin typeface="Century Gothic" panose="020B0502020202020204" pitchFamily="34" charset="0"/>
              </a:rPr>
              <a:t>Το παράδειγμα του ΠΕΠ Β. Αιγαίου 2000-06</a:t>
            </a:r>
            <a:endParaRPr lang="el-GR" b="1" dirty="0">
              <a:solidFill>
                <a:schemeClr val="tx1"/>
              </a:solidFill>
              <a:latin typeface="Century Gothic" panose="020B0502020202020204" pitchFamily="34" charset="0"/>
            </a:endParaRP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10</a:t>
            </a:fld>
            <a:endParaRPr lang="el-GR" sz="1200" dirty="0">
              <a:solidFill>
                <a:srgbClr val="2F2B20"/>
              </a:solidFill>
              <a:latin typeface="Century Gothic" panose="020B0502020202020204" pitchFamily="34" charset="0"/>
            </a:endParaRPr>
          </a:p>
        </p:txBody>
      </p:sp>
      <p:pic>
        <p:nvPicPr>
          <p:cNvPr id="4099" name="Picture 3"/>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467545" y="1484784"/>
            <a:ext cx="7560840" cy="524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5055396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fade">
                                      <p:cBhvr>
                                        <p:cTn id="7" dur="1000"/>
                                        <p:tgtEl>
                                          <p:spTgt spid="4099"/>
                                        </p:tgtEl>
                                      </p:cBhvr>
                                    </p:animEffect>
                                    <p:anim calcmode="lin" valueType="num">
                                      <p:cBhvr>
                                        <p:cTn id="8" dur="1000" fill="hold"/>
                                        <p:tgtEl>
                                          <p:spTgt spid="4099"/>
                                        </p:tgtEl>
                                        <p:attrNameLst>
                                          <p:attrName>ppt_x</p:attrName>
                                        </p:attrNameLst>
                                      </p:cBhvr>
                                      <p:tavLst>
                                        <p:tav tm="0">
                                          <p:val>
                                            <p:strVal val="#ppt_x"/>
                                          </p:val>
                                        </p:tav>
                                        <p:tav tm="100000">
                                          <p:val>
                                            <p:strVal val="#ppt_x"/>
                                          </p:val>
                                        </p:tav>
                                      </p:tavLst>
                                    </p:anim>
                                    <p:anim calcmode="lin" valueType="num">
                                      <p:cBhvr>
                                        <p:cTn id="9" dur="1000" fill="hold"/>
                                        <p:tgtEl>
                                          <p:spTgt spid="409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solidFill>
                  <a:schemeClr val="tx1"/>
                </a:solidFill>
                <a:latin typeface="Century Gothic" panose="020B0502020202020204" pitchFamily="34" charset="0"/>
              </a:rPr>
              <a:t>Η </a:t>
            </a:r>
            <a:r>
              <a:rPr lang="el-GR" dirty="0" smtClean="0">
                <a:solidFill>
                  <a:schemeClr val="tx1"/>
                </a:solidFill>
                <a:latin typeface="Century Gothic" panose="020B0502020202020204" pitchFamily="34" charset="0"/>
              </a:rPr>
              <a:t>ανάλυση </a:t>
            </a:r>
            <a:r>
              <a:rPr lang="en-US" dirty="0" smtClean="0">
                <a:solidFill>
                  <a:schemeClr val="tx1"/>
                </a:solidFill>
                <a:latin typeface="Century Gothic" panose="020B0502020202020204" pitchFamily="34" charset="0"/>
              </a:rPr>
              <a:t>SWOT </a:t>
            </a:r>
            <a:r>
              <a:rPr lang="el-GR" dirty="0" smtClean="0">
                <a:solidFill>
                  <a:schemeClr val="tx1"/>
                </a:solidFill>
                <a:latin typeface="Century Gothic" panose="020B0502020202020204" pitchFamily="34" charset="0"/>
              </a:rPr>
              <a:t>στο σχεδιασμό:</a:t>
            </a:r>
            <a:r>
              <a:rPr lang="en-US" dirty="0" smtClean="0">
                <a:solidFill>
                  <a:schemeClr val="tx1"/>
                </a:solidFill>
                <a:latin typeface="Century Gothic" panose="020B0502020202020204" pitchFamily="34" charset="0"/>
              </a:rPr>
              <a:t> </a:t>
            </a:r>
            <a:r>
              <a:rPr lang="el-GR" dirty="0" smtClean="0">
                <a:solidFill>
                  <a:schemeClr val="tx1"/>
                </a:solidFill>
                <a:latin typeface="Century Gothic" panose="020B0502020202020204" pitchFamily="34" charset="0"/>
              </a:rPr>
              <a:t>Αξιοποίηση (</a:t>
            </a:r>
            <a:r>
              <a:rPr lang="en-US" dirty="0">
                <a:solidFill>
                  <a:schemeClr val="tx1"/>
                </a:solidFill>
                <a:latin typeface="Century Gothic" panose="020B0502020202020204" pitchFamily="34" charset="0"/>
              </a:rPr>
              <a:t>I</a:t>
            </a:r>
            <a:r>
              <a:rPr lang="el-GR" dirty="0" smtClean="0">
                <a:solidFill>
                  <a:schemeClr val="tx1"/>
                </a:solidFill>
                <a:latin typeface="Century Gothic" panose="020B0502020202020204" pitchFamily="34" charset="0"/>
              </a:rPr>
              <a:t>)</a:t>
            </a:r>
            <a:endParaRPr lang="el-GR" b="1" dirty="0">
              <a:solidFill>
                <a:schemeClr val="tx1"/>
              </a:solidFill>
              <a:latin typeface="Century Gothic" panose="020B0502020202020204" pitchFamily="34" charset="0"/>
            </a:endParaRPr>
          </a:p>
        </p:txBody>
      </p:sp>
      <p:sp>
        <p:nvSpPr>
          <p:cNvPr id="3" name="Content Placeholder 2"/>
          <p:cNvSpPr>
            <a:spLocks noGrp="1"/>
          </p:cNvSpPr>
          <p:nvPr>
            <p:ph idx="1"/>
          </p:nvPr>
        </p:nvSpPr>
        <p:spPr>
          <a:xfrm>
            <a:off x="457200" y="1556792"/>
            <a:ext cx="8229600" cy="4896544"/>
          </a:xfrm>
        </p:spPr>
        <p:txBody>
          <a:bodyPr>
            <a:noAutofit/>
          </a:bodyPr>
          <a:lstStyle/>
          <a:p>
            <a:pPr>
              <a:lnSpc>
                <a:spcPct val="120000"/>
              </a:lnSpc>
              <a:spcBef>
                <a:spcPts val="600"/>
              </a:spcBef>
            </a:pPr>
            <a:r>
              <a:rPr lang="el-GR" sz="1600" b="1" dirty="0">
                <a:latin typeface="Century Gothic" panose="020B0502020202020204" pitchFamily="34" charset="0"/>
              </a:rPr>
              <a:t>Πώς μπορούμε να αξιοποιήσουμε (ενδυναμώσουμε) τα δυνατά μας σημεία; </a:t>
            </a:r>
          </a:p>
          <a:p>
            <a:pPr>
              <a:lnSpc>
                <a:spcPct val="120000"/>
              </a:lnSpc>
              <a:spcBef>
                <a:spcPts val="600"/>
              </a:spcBef>
            </a:pPr>
            <a:r>
              <a:rPr lang="el-GR" sz="1600" b="1" dirty="0">
                <a:latin typeface="Century Gothic" panose="020B0502020202020204" pitchFamily="34" charset="0"/>
              </a:rPr>
              <a:t>Πώς μπορούμε να βελτιώσουμε τα αδύνατά μας σημεία; </a:t>
            </a:r>
          </a:p>
          <a:p>
            <a:pPr>
              <a:lnSpc>
                <a:spcPct val="120000"/>
              </a:lnSpc>
              <a:spcBef>
                <a:spcPts val="600"/>
              </a:spcBef>
            </a:pPr>
            <a:r>
              <a:rPr lang="el-GR" sz="1600" b="1" dirty="0">
                <a:latin typeface="Century Gothic" panose="020B0502020202020204" pitchFamily="34" charset="0"/>
              </a:rPr>
              <a:t>Πώς μπορούμε να αξιοποιήσουμε τις ευκαιρίες του εξωτερικού περιβάλλοντος;</a:t>
            </a:r>
          </a:p>
          <a:p>
            <a:pPr>
              <a:lnSpc>
                <a:spcPct val="120000"/>
              </a:lnSpc>
              <a:spcBef>
                <a:spcPts val="600"/>
              </a:spcBef>
            </a:pPr>
            <a:r>
              <a:rPr lang="el-GR" sz="1600" b="1" dirty="0">
                <a:latin typeface="Century Gothic" panose="020B0502020202020204" pitchFamily="34" charset="0"/>
              </a:rPr>
              <a:t>Πώς μπορούμε να αποφύγουμε (αντιμετωπίσουμε) τις απειλές του εξωτερικού περιβάλλοντος;</a:t>
            </a:r>
          </a:p>
          <a:p>
            <a:pPr>
              <a:lnSpc>
                <a:spcPct val="120000"/>
              </a:lnSpc>
              <a:spcBef>
                <a:spcPts val="600"/>
              </a:spcBef>
            </a:pPr>
            <a:r>
              <a:rPr lang="el-GR" sz="1600" b="1" dirty="0">
                <a:latin typeface="Century Gothic" panose="020B0502020202020204" pitchFamily="34" charset="0"/>
              </a:rPr>
              <a:t>Πώς μπορούμε να ταυτίσουμε τα δυνατά μας σημεία με τις ευκαιρίες του εξωτερικού περιβάλλοντος (και να δημιουργήσουμε συγκριτικά πλεονεκτήματα);</a:t>
            </a:r>
          </a:p>
          <a:p>
            <a:pPr>
              <a:lnSpc>
                <a:spcPct val="120000"/>
              </a:lnSpc>
              <a:spcBef>
                <a:spcPts val="600"/>
              </a:spcBef>
            </a:pPr>
            <a:r>
              <a:rPr lang="el-GR" sz="1600" b="1" dirty="0">
                <a:latin typeface="Century Gothic" panose="020B0502020202020204" pitchFamily="34" charset="0"/>
              </a:rPr>
              <a:t>Πώς μπορούμε να βελτιώσουμε τα αδύνατά μας σημεία μέσω της έγκαιρης διάγνωσης των απειλών του εξωτερικού περιβάλλοντος (και πιθανά μέσω της αλλαγής στρατηγικής); </a:t>
            </a: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11</a:t>
            </a:fld>
            <a:endParaRPr lang="el-GR" sz="1200" dirty="0">
              <a:solidFill>
                <a:srgbClr val="2F2B20"/>
              </a:solidFill>
              <a:latin typeface="Century Gothic" panose="020B0502020202020204" pitchFamily="34" charset="0"/>
            </a:endParaRPr>
          </a:p>
        </p:txBody>
      </p:sp>
    </p:spTree>
    <p:extLst>
      <p:ext uri="{BB962C8B-B14F-4D97-AF65-F5344CB8AC3E}">
        <p14:creationId xmlns:p14="http://schemas.microsoft.com/office/powerpoint/2010/main" val="34545192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solidFill>
                  <a:schemeClr val="tx1"/>
                </a:solidFill>
                <a:latin typeface="Century Gothic" panose="020B0502020202020204" pitchFamily="34" charset="0"/>
              </a:rPr>
              <a:t>Η </a:t>
            </a:r>
            <a:r>
              <a:rPr lang="el-GR" dirty="0" smtClean="0">
                <a:solidFill>
                  <a:schemeClr val="tx1"/>
                </a:solidFill>
                <a:latin typeface="Century Gothic" panose="020B0502020202020204" pitchFamily="34" charset="0"/>
              </a:rPr>
              <a:t>ανάλυση </a:t>
            </a:r>
            <a:r>
              <a:rPr lang="en-US" dirty="0" smtClean="0">
                <a:solidFill>
                  <a:schemeClr val="tx1"/>
                </a:solidFill>
                <a:latin typeface="Century Gothic" panose="020B0502020202020204" pitchFamily="34" charset="0"/>
              </a:rPr>
              <a:t>SWOT </a:t>
            </a:r>
            <a:r>
              <a:rPr lang="el-GR" dirty="0" smtClean="0">
                <a:solidFill>
                  <a:schemeClr val="tx1"/>
                </a:solidFill>
                <a:latin typeface="Century Gothic" panose="020B0502020202020204" pitchFamily="34" charset="0"/>
              </a:rPr>
              <a:t>στο σχεδιασμό:</a:t>
            </a:r>
            <a:r>
              <a:rPr lang="en-US" dirty="0" smtClean="0">
                <a:solidFill>
                  <a:schemeClr val="tx1"/>
                </a:solidFill>
                <a:latin typeface="Century Gothic" panose="020B0502020202020204" pitchFamily="34" charset="0"/>
              </a:rPr>
              <a:t> </a:t>
            </a:r>
            <a:r>
              <a:rPr lang="el-GR" dirty="0" smtClean="0">
                <a:solidFill>
                  <a:schemeClr val="tx1"/>
                </a:solidFill>
                <a:latin typeface="Century Gothic" panose="020B0502020202020204" pitchFamily="34" charset="0"/>
              </a:rPr>
              <a:t>Αξιοποίηση (</a:t>
            </a:r>
            <a:r>
              <a:rPr lang="en-US" dirty="0" smtClean="0">
                <a:solidFill>
                  <a:schemeClr val="tx1"/>
                </a:solidFill>
                <a:latin typeface="Century Gothic" panose="020B0502020202020204" pitchFamily="34" charset="0"/>
              </a:rPr>
              <a:t>II</a:t>
            </a:r>
            <a:r>
              <a:rPr lang="el-GR" dirty="0" smtClean="0">
                <a:solidFill>
                  <a:schemeClr val="tx1"/>
                </a:solidFill>
                <a:latin typeface="Century Gothic" panose="020B0502020202020204" pitchFamily="34" charset="0"/>
              </a:rPr>
              <a:t>)</a:t>
            </a:r>
            <a:endParaRPr lang="el-GR" b="1" dirty="0">
              <a:solidFill>
                <a:schemeClr val="tx1"/>
              </a:solidFill>
              <a:latin typeface="Century Gothic" panose="020B0502020202020204" pitchFamily="34" charset="0"/>
            </a:endParaRP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12</a:t>
            </a:fld>
            <a:endParaRPr lang="el-GR" sz="1200" dirty="0">
              <a:solidFill>
                <a:srgbClr val="2F2B20"/>
              </a:solidFill>
              <a:latin typeface="Century Gothic" panose="020B0502020202020204" pitchFamily="34"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556792"/>
            <a:ext cx="8291513" cy="5097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246636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1000"/>
                                        <p:tgtEl>
                                          <p:spTgt spid="5122"/>
                                        </p:tgtEl>
                                      </p:cBhvr>
                                    </p:animEffect>
                                    <p:anim calcmode="lin" valueType="num">
                                      <p:cBhvr>
                                        <p:cTn id="8" dur="1000" fill="hold"/>
                                        <p:tgtEl>
                                          <p:spTgt spid="5122"/>
                                        </p:tgtEl>
                                        <p:attrNameLst>
                                          <p:attrName>ppt_x</p:attrName>
                                        </p:attrNameLst>
                                      </p:cBhvr>
                                      <p:tavLst>
                                        <p:tav tm="0">
                                          <p:val>
                                            <p:strVal val="#ppt_x"/>
                                          </p:val>
                                        </p:tav>
                                        <p:tav tm="100000">
                                          <p:val>
                                            <p:strVal val="#ppt_x"/>
                                          </p:val>
                                        </p:tav>
                                      </p:tavLst>
                                    </p:anim>
                                    <p:anim calcmode="lin" valueType="num">
                                      <p:cBhvr>
                                        <p:cTn id="9"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solidFill>
                  <a:schemeClr val="tx1"/>
                </a:solidFill>
                <a:latin typeface="Century Gothic" panose="020B0502020202020204" pitchFamily="34" charset="0"/>
              </a:rPr>
              <a:t>Η </a:t>
            </a:r>
            <a:r>
              <a:rPr lang="el-GR" dirty="0" smtClean="0">
                <a:solidFill>
                  <a:schemeClr val="tx1"/>
                </a:solidFill>
                <a:latin typeface="Century Gothic" panose="020B0502020202020204" pitchFamily="34" charset="0"/>
              </a:rPr>
              <a:t>ανάλυση </a:t>
            </a:r>
            <a:r>
              <a:rPr lang="en-US" dirty="0" smtClean="0">
                <a:solidFill>
                  <a:schemeClr val="tx1"/>
                </a:solidFill>
                <a:latin typeface="Century Gothic" panose="020B0502020202020204" pitchFamily="34" charset="0"/>
              </a:rPr>
              <a:t>SWOT </a:t>
            </a:r>
            <a:r>
              <a:rPr lang="el-GR" dirty="0" smtClean="0">
                <a:solidFill>
                  <a:schemeClr val="tx1"/>
                </a:solidFill>
                <a:latin typeface="Century Gothic" panose="020B0502020202020204" pitchFamily="34" charset="0"/>
              </a:rPr>
              <a:t>στο σχεδιασμό:</a:t>
            </a:r>
            <a:r>
              <a:rPr lang="en-US" dirty="0" smtClean="0">
                <a:solidFill>
                  <a:schemeClr val="tx1"/>
                </a:solidFill>
                <a:latin typeface="Century Gothic" panose="020B0502020202020204" pitchFamily="34" charset="0"/>
              </a:rPr>
              <a:t> </a:t>
            </a:r>
            <a:r>
              <a:rPr lang="el-GR" dirty="0" smtClean="0">
                <a:solidFill>
                  <a:schemeClr val="tx1"/>
                </a:solidFill>
                <a:latin typeface="Century Gothic" panose="020B0502020202020204" pitchFamily="34" charset="0"/>
              </a:rPr>
              <a:t>Αξιοποίηση (</a:t>
            </a:r>
            <a:r>
              <a:rPr lang="en-US" dirty="0" smtClean="0">
                <a:solidFill>
                  <a:schemeClr val="tx1"/>
                </a:solidFill>
                <a:latin typeface="Century Gothic" panose="020B0502020202020204" pitchFamily="34" charset="0"/>
              </a:rPr>
              <a:t>III</a:t>
            </a:r>
            <a:r>
              <a:rPr lang="el-GR" dirty="0" smtClean="0">
                <a:solidFill>
                  <a:schemeClr val="tx1"/>
                </a:solidFill>
                <a:latin typeface="Century Gothic" panose="020B0502020202020204" pitchFamily="34" charset="0"/>
              </a:rPr>
              <a:t>)</a:t>
            </a:r>
            <a:endParaRPr lang="el-GR" b="1" dirty="0">
              <a:solidFill>
                <a:schemeClr val="tx1"/>
              </a:solidFill>
              <a:latin typeface="Century Gothic" panose="020B0502020202020204" pitchFamily="34" charset="0"/>
            </a:endParaRPr>
          </a:p>
        </p:txBody>
      </p:sp>
      <p:sp>
        <p:nvSpPr>
          <p:cNvPr id="3" name="Content Placeholder 2"/>
          <p:cNvSpPr>
            <a:spLocks noGrp="1"/>
          </p:cNvSpPr>
          <p:nvPr>
            <p:ph idx="1"/>
          </p:nvPr>
        </p:nvSpPr>
        <p:spPr>
          <a:xfrm>
            <a:off x="457200" y="1556792"/>
            <a:ext cx="8229600" cy="4896544"/>
          </a:xfrm>
        </p:spPr>
        <p:txBody>
          <a:bodyPr>
            <a:noAutofit/>
          </a:bodyPr>
          <a:lstStyle/>
          <a:p>
            <a:pPr>
              <a:lnSpc>
                <a:spcPct val="120000"/>
              </a:lnSpc>
              <a:spcBef>
                <a:spcPts val="600"/>
              </a:spcBef>
            </a:pPr>
            <a:r>
              <a:rPr lang="el-GR" sz="1600" b="1" dirty="0">
                <a:latin typeface="Century Gothic" panose="020B0502020202020204" pitchFamily="34" charset="0"/>
              </a:rPr>
              <a:t>Επιταχυντικές πολιτικές (</a:t>
            </a:r>
            <a:r>
              <a:rPr lang="el-GR" sz="1600" b="1" dirty="0" err="1">
                <a:latin typeface="Century Gothic" panose="020B0502020202020204" pitchFamily="34" charset="0"/>
              </a:rPr>
              <a:t>growth</a:t>
            </a:r>
            <a:r>
              <a:rPr lang="el-GR" sz="1600" b="1" dirty="0">
                <a:latin typeface="Century Gothic" panose="020B0502020202020204" pitchFamily="34" charset="0"/>
              </a:rPr>
              <a:t>-</a:t>
            </a:r>
            <a:r>
              <a:rPr lang="el-GR" sz="1600" b="1" dirty="0" err="1">
                <a:latin typeface="Century Gothic" panose="020B0502020202020204" pitchFamily="34" charset="0"/>
              </a:rPr>
              <a:t>accelerating</a:t>
            </a:r>
            <a:r>
              <a:rPr lang="el-GR" sz="1600" b="1" dirty="0">
                <a:latin typeface="Century Gothic" panose="020B0502020202020204" pitchFamily="34" charset="0"/>
              </a:rPr>
              <a:t> / </a:t>
            </a:r>
            <a:r>
              <a:rPr lang="el-GR" sz="1600" b="1" dirty="0" err="1">
                <a:latin typeface="Century Gothic" panose="020B0502020202020204" pitchFamily="34" charset="0"/>
              </a:rPr>
              <a:t>expansionary</a:t>
            </a:r>
            <a:r>
              <a:rPr lang="el-GR" sz="1600" b="1" dirty="0">
                <a:latin typeface="Century Gothic" panose="020B0502020202020204" pitchFamily="34" charset="0"/>
              </a:rPr>
              <a:t> </a:t>
            </a:r>
            <a:r>
              <a:rPr lang="el-GR" sz="1600" b="1" dirty="0" err="1">
                <a:latin typeface="Century Gothic" panose="020B0502020202020204" pitchFamily="34" charset="0"/>
              </a:rPr>
              <a:t>policies</a:t>
            </a:r>
            <a:r>
              <a:rPr lang="el-GR" sz="1600" b="1" dirty="0">
                <a:latin typeface="Century Gothic" panose="020B0502020202020204" pitchFamily="34" charset="0"/>
              </a:rPr>
              <a:t>): αποβλέπουν στη διαστολή του ρυθμού οικονομικής ανάπτυξης και στη διατήρηση / διεύρυνση του ανταγωνιστικού πλεονεκτήματος.</a:t>
            </a:r>
          </a:p>
          <a:p>
            <a:pPr>
              <a:lnSpc>
                <a:spcPct val="120000"/>
              </a:lnSpc>
              <a:spcBef>
                <a:spcPts val="600"/>
              </a:spcBef>
            </a:pPr>
            <a:endParaRPr lang="el-GR"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Διαρθρωτικές πολιτικές (</a:t>
            </a:r>
            <a:r>
              <a:rPr lang="el-GR" sz="1600" b="1" dirty="0" err="1">
                <a:latin typeface="Century Gothic" panose="020B0502020202020204" pitchFamily="34" charset="0"/>
              </a:rPr>
              <a:t>structural</a:t>
            </a:r>
            <a:r>
              <a:rPr lang="el-GR" sz="1600" b="1" dirty="0">
                <a:latin typeface="Century Gothic" panose="020B0502020202020204" pitchFamily="34" charset="0"/>
              </a:rPr>
              <a:t> </a:t>
            </a:r>
            <a:r>
              <a:rPr lang="el-GR" sz="1600" b="1" dirty="0" err="1">
                <a:latin typeface="Century Gothic" panose="020B0502020202020204" pitchFamily="34" charset="0"/>
              </a:rPr>
              <a:t>policies</a:t>
            </a:r>
            <a:r>
              <a:rPr lang="el-GR" sz="1600" b="1" dirty="0">
                <a:latin typeface="Century Gothic" panose="020B0502020202020204" pitchFamily="34" charset="0"/>
              </a:rPr>
              <a:t>): αντιμετωπίζουν διαχρονικές στρεβλώσεις και αναπτυξιακές στερήσεις και συμβάλουν στη </a:t>
            </a:r>
            <a:r>
              <a:rPr lang="el-GR" sz="1600" b="1" dirty="0" err="1">
                <a:latin typeface="Century Gothic" panose="020B0502020202020204" pitchFamily="34" charset="0"/>
              </a:rPr>
              <a:t>διατηρησιμότητα</a:t>
            </a:r>
            <a:r>
              <a:rPr lang="el-GR" sz="1600" b="1" dirty="0">
                <a:latin typeface="Century Gothic" panose="020B0502020202020204" pitchFamily="34" charset="0"/>
              </a:rPr>
              <a:t> / βιωσιμότητα του ρυθμού οικονομικής ανάπτυξης.</a:t>
            </a:r>
          </a:p>
          <a:p>
            <a:pPr>
              <a:lnSpc>
                <a:spcPct val="120000"/>
              </a:lnSpc>
              <a:spcBef>
                <a:spcPts val="600"/>
              </a:spcBef>
            </a:pPr>
            <a:endParaRPr lang="el-GR"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Σταθεροποιητικές πολιτικές (</a:t>
            </a:r>
            <a:r>
              <a:rPr lang="el-GR" sz="1600" b="1" dirty="0" err="1">
                <a:latin typeface="Century Gothic" panose="020B0502020202020204" pitchFamily="34" charset="0"/>
              </a:rPr>
              <a:t>stabilisation</a:t>
            </a:r>
            <a:r>
              <a:rPr lang="el-GR" sz="1600" b="1" dirty="0">
                <a:latin typeface="Century Gothic" panose="020B0502020202020204" pitchFamily="34" charset="0"/>
              </a:rPr>
              <a:t> </a:t>
            </a:r>
            <a:r>
              <a:rPr lang="el-GR" sz="1600" b="1" dirty="0" err="1">
                <a:latin typeface="Century Gothic" panose="020B0502020202020204" pitchFamily="34" charset="0"/>
              </a:rPr>
              <a:t>policies</a:t>
            </a:r>
            <a:r>
              <a:rPr lang="el-GR" sz="1600" b="1" dirty="0">
                <a:latin typeface="Century Gothic" panose="020B0502020202020204" pitchFamily="34" charset="0"/>
              </a:rPr>
              <a:t>): </a:t>
            </a:r>
            <a:r>
              <a:rPr lang="el-GR" sz="1600" b="1" dirty="0" err="1">
                <a:latin typeface="Century Gothic" panose="020B0502020202020204" pitchFamily="34" charset="0"/>
              </a:rPr>
              <a:t>στοχευμένες</a:t>
            </a:r>
            <a:r>
              <a:rPr lang="el-GR" sz="1600" b="1" dirty="0">
                <a:latin typeface="Century Gothic" panose="020B0502020202020204" pitchFamily="34" charset="0"/>
              </a:rPr>
              <a:t> πολιτικές που εξουδετερώνουν ή αντισταθμίζουν συγκεκριμένες αρνητικές εξελίξεις ή τάσεις στο αναπτυξιακό περιβάλλον.</a:t>
            </a:r>
          </a:p>
          <a:p>
            <a:pPr>
              <a:lnSpc>
                <a:spcPct val="120000"/>
              </a:lnSpc>
              <a:spcBef>
                <a:spcPts val="600"/>
              </a:spcBef>
            </a:pPr>
            <a:endParaRPr lang="el-GR"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Προληπτικές πολιτικές (</a:t>
            </a:r>
            <a:r>
              <a:rPr lang="el-GR" sz="1600" b="1" dirty="0" err="1">
                <a:latin typeface="Century Gothic" panose="020B0502020202020204" pitchFamily="34" charset="0"/>
              </a:rPr>
              <a:t>preventive</a:t>
            </a:r>
            <a:r>
              <a:rPr lang="el-GR" sz="1600" b="1" dirty="0">
                <a:latin typeface="Century Gothic" panose="020B0502020202020204" pitchFamily="34" charset="0"/>
              </a:rPr>
              <a:t> / </a:t>
            </a:r>
            <a:r>
              <a:rPr lang="el-GR" sz="1600" b="1" dirty="0" err="1">
                <a:latin typeface="Century Gothic" panose="020B0502020202020204" pitchFamily="34" charset="0"/>
              </a:rPr>
              <a:t>discretionary</a:t>
            </a:r>
            <a:r>
              <a:rPr lang="el-GR" sz="1600" b="1" dirty="0">
                <a:latin typeface="Century Gothic" panose="020B0502020202020204" pitchFamily="34" charset="0"/>
              </a:rPr>
              <a:t> </a:t>
            </a:r>
            <a:r>
              <a:rPr lang="el-GR" sz="1600" b="1" dirty="0" err="1">
                <a:latin typeface="Century Gothic" panose="020B0502020202020204" pitchFamily="34" charset="0"/>
              </a:rPr>
              <a:t>policies</a:t>
            </a:r>
            <a:r>
              <a:rPr lang="el-GR" sz="1600" b="1" dirty="0">
                <a:latin typeface="Century Gothic" panose="020B0502020202020204" pitchFamily="34" charset="0"/>
              </a:rPr>
              <a:t>): επιλεκτικές πολιτικές που προλαμβάνουν και αμβλύνουν αρνητικές επιδράσεις στο ρυθμό οικονομικής ανάπτυξης.</a:t>
            </a: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13</a:t>
            </a:fld>
            <a:endParaRPr lang="el-GR" sz="1200" dirty="0">
              <a:solidFill>
                <a:srgbClr val="2F2B20"/>
              </a:solidFill>
              <a:latin typeface="Century Gothic" panose="020B0502020202020204" pitchFamily="34" charset="0"/>
            </a:endParaRPr>
          </a:p>
        </p:txBody>
      </p:sp>
    </p:spTree>
    <p:extLst>
      <p:ext uri="{BB962C8B-B14F-4D97-AF65-F5344CB8AC3E}">
        <p14:creationId xmlns:p14="http://schemas.microsoft.com/office/powerpoint/2010/main" val="95766713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1000"/>
                                        <p:tgtEl>
                                          <p:spTgt spid="3">
                                            <p:txEl>
                                              <p:pRg st="6" end="6"/>
                                            </p:txEl>
                                          </p:spTgt>
                                        </p:tgtEl>
                                      </p:cBhvr>
                                    </p:animEffect>
                                    <p:anim calcmode="lin" valueType="num">
                                      <p:cBhvr>
                                        <p:cTn id="2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752376"/>
          </a:xfrm>
        </p:spPr>
        <p:txBody>
          <a:bodyPr>
            <a:noAutofit/>
          </a:bodyPr>
          <a:lstStyle/>
          <a:p>
            <a:r>
              <a:rPr lang="el-GR" dirty="0">
                <a:solidFill>
                  <a:schemeClr val="tx1"/>
                </a:solidFill>
                <a:latin typeface="Century Gothic" panose="020B0502020202020204" pitchFamily="34" charset="0"/>
              </a:rPr>
              <a:t>Η </a:t>
            </a:r>
            <a:r>
              <a:rPr lang="el-GR" dirty="0" smtClean="0">
                <a:solidFill>
                  <a:schemeClr val="tx1"/>
                </a:solidFill>
                <a:latin typeface="Century Gothic" panose="020B0502020202020204" pitchFamily="34" charset="0"/>
              </a:rPr>
              <a:t>ανάλυση </a:t>
            </a:r>
            <a:r>
              <a:rPr lang="en-US" dirty="0" smtClean="0">
                <a:solidFill>
                  <a:schemeClr val="tx1"/>
                </a:solidFill>
                <a:latin typeface="Century Gothic" panose="020B0502020202020204" pitchFamily="34" charset="0"/>
              </a:rPr>
              <a:t>SWOT </a:t>
            </a:r>
            <a:r>
              <a:rPr lang="el-GR" dirty="0" smtClean="0">
                <a:solidFill>
                  <a:schemeClr val="tx1"/>
                </a:solidFill>
                <a:latin typeface="Century Gothic" panose="020B0502020202020204" pitchFamily="34" charset="0"/>
              </a:rPr>
              <a:t>στο σχεδιασμό:</a:t>
            </a:r>
            <a:r>
              <a:rPr lang="en-US" dirty="0" smtClean="0">
                <a:solidFill>
                  <a:schemeClr val="tx1"/>
                </a:solidFill>
                <a:latin typeface="Century Gothic" panose="020B0502020202020204" pitchFamily="34" charset="0"/>
              </a:rPr>
              <a:t> </a:t>
            </a:r>
            <a:r>
              <a:rPr lang="el-GR" dirty="0" smtClean="0">
                <a:solidFill>
                  <a:schemeClr val="tx1"/>
                </a:solidFill>
                <a:latin typeface="Century Gothic" panose="020B0502020202020204" pitchFamily="34" charset="0"/>
              </a:rPr>
              <a:t>Αξιοποίηση: Το παράδειγμα του ΠΕΠ Θεσσαλίας 2000-06</a:t>
            </a:r>
            <a:endParaRPr lang="el-GR" b="1" dirty="0">
              <a:solidFill>
                <a:schemeClr val="tx1"/>
              </a:solidFill>
              <a:latin typeface="Century Gothic" panose="020B0502020202020204" pitchFamily="34" charset="0"/>
            </a:endParaRP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14</a:t>
            </a:fld>
            <a:endParaRPr lang="el-GR" sz="1200" dirty="0">
              <a:solidFill>
                <a:srgbClr val="2F2B20"/>
              </a:solidFill>
              <a:latin typeface="Century Gothic" panose="020B0502020202020204" pitchFamily="34" charset="0"/>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628800"/>
            <a:ext cx="7467600" cy="488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836090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4000">
              <a:schemeClr val="accent1">
                <a:tint val="44500"/>
                <a:satMod val="160000"/>
              </a:schemeClr>
            </a:gs>
            <a:gs pos="100000">
              <a:schemeClr val="accent1">
                <a:tint val="23500"/>
                <a:satMod val="16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683568" y="1916832"/>
            <a:ext cx="7920558" cy="1470025"/>
          </a:xfrm>
        </p:spPr>
        <p:txBody>
          <a:bodyPr>
            <a:noAutofit/>
          </a:bodyPr>
          <a:lstStyle/>
          <a:p>
            <a:pPr algn="r" fontAlgn="auto">
              <a:spcBef>
                <a:spcPts val="600"/>
              </a:spcBef>
              <a:spcAft>
                <a:spcPts val="600"/>
              </a:spcAft>
              <a:defRPr/>
            </a:pPr>
            <a:r>
              <a:rPr lang="en-US" sz="1800" b="1" cap="none" dirty="0" smtClean="0">
                <a:solidFill>
                  <a:schemeClr val="tx1"/>
                </a:solidFill>
                <a:latin typeface="Century Gothic" panose="020B0502020202020204" pitchFamily="34" charset="0"/>
              </a:rPr>
              <a:t>STUDIO </a:t>
            </a:r>
            <a:r>
              <a:rPr lang="el-GR" sz="1800" b="1" cap="none" dirty="0" smtClean="0">
                <a:solidFill>
                  <a:schemeClr val="tx1"/>
                </a:solidFill>
                <a:latin typeface="Century Gothic" panose="020B0502020202020204" pitchFamily="34" charset="0"/>
              </a:rPr>
              <a:t>ΠΟΛΕΟΔΟΜΙΑΣ – ΧΩΡΟΤΑΞΙΑΣ</a:t>
            </a:r>
            <a:br>
              <a:rPr lang="el-GR" sz="1800" b="1" cap="none" dirty="0" smtClean="0">
                <a:solidFill>
                  <a:schemeClr val="tx1"/>
                </a:solidFill>
                <a:latin typeface="Century Gothic" panose="020B0502020202020204" pitchFamily="34" charset="0"/>
              </a:rPr>
            </a:br>
            <a:r>
              <a:rPr lang="el-GR" sz="1800" b="1" cap="none" dirty="0" smtClean="0">
                <a:solidFill>
                  <a:schemeClr val="tx1"/>
                </a:solidFill>
                <a:latin typeface="Century Gothic" panose="020B0502020202020204" pitchFamily="34" charset="0"/>
              </a:rPr>
              <a:t>Η </a:t>
            </a:r>
            <a:r>
              <a:rPr lang="en-US" sz="1800" b="1" cap="none" dirty="0" smtClean="0">
                <a:solidFill>
                  <a:schemeClr val="tx1"/>
                </a:solidFill>
                <a:latin typeface="Century Gothic" panose="020B0502020202020204" pitchFamily="34" charset="0"/>
              </a:rPr>
              <a:t>SWOT </a:t>
            </a:r>
            <a:r>
              <a:rPr lang="el-GR" sz="1800" b="1" cap="none" dirty="0" smtClean="0">
                <a:solidFill>
                  <a:schemeClr val="tx1"/>
                </a:solidFill>
                <a:latin typeface="Century Gothic" panose="020B0502020202020204" pitchFamily="34" charset="0"/>
              </a:rPr>
              <a:t>ανάλυση ως εργαλείο σχεδιασμού</a:t>
            </a:r>
            <a:endParaRPr lang="el-GR" sz="1800" b="1" i="1" cap="none" dirty="0">
              <a:solidFill>
                <a:schemeClr val="tx1"/>
              </a:solidFill>
              <a:latin typeface="Century Gothic" panose="020B0502020202020204" pitchFamily="34" charset="0"/>
            </a:endParaRPr>
          </a:p>
        </p:txBody>
      </p:sp>
      <p:sp>
        <p:nvSpPr>
          <p:cNvPr id="7170" name="Subtitle 3"/>
          <p:cNvSpPr>
            <a:spLocks noGrp="1"/>
          </p:cNvSpPr>
          <p:nvPr>
            <p:ph type="subTitle" idx="1"/>
          </p:nvPr>
        </p:nvSpPr>
        <p:spPr>
          <a:xfrm>
            <a:off x="5580112" y="4005064"/>
            <a:ext cx="3240360" cy="1872208"/>
          </a:xfrm>
        </p:spPr>
        <p:txBody>
          <a:bodyPr>
            <a:normAutofit/>
          </a:bodyPr>
          <a:lstStyle/>
          <a:p>
            <a:pPr algn="r">
              <a:spcBef>
                <a:spcPts val="200"/>
              </a:spcBef>
            </a:pPr>
            <a:endParaRPr lang="el-GR" sz="1600" b="1" dirty="0" smtClean="0">
              <a:solidFill>
                <a:schemeClr val="tx1"/>
              </a:solidFill>
              <a:latin typeface="Century Gothic" panose="020B0502020202020204" pitchFamily="34" charset="0"/>
            </a:endParaRPr>
          </a:p>
          <a:p>
            <a:pPr algn="r">
              <a:spcBef>
                <a:spcPts val="200"/>
              </a:spcBef>
            </a:pPr>
            <a:r>
              <a:rPr lang="el-GR" sz="1600" b="1" dirty="0" smtClean="0">
                <a:solidFill>
                  <a:schemeClr val="tx1"/>
                </a:solidFill>
                <a:latin typeface="Century Gothic" panose="020B0502020202020204" pitchFamily="34" charset="0"/>
              </a:rPr>
              <a:t>Καλλιώρας Δημήτρης</a:t>
            </a:r>
          </a:p>
          <a:p>
            <a:pPr algn="r">
              <a:spcBef>
                <a:spcPts val="200"/>
              </a:spcBef>
            </a:pPr>
            <a:r>
              <a:rPr lang="el-GR" sz="1600" b="1" dirty="0" smtClean="0">
                <a:solidFill>
                  <a:schemeClr val="tx1"/>
                </a:solidFill>
                <a:latin typeface="Century Gothic" panose="020B0502020202020204" pitchFamily="34" charset="0"/>
              </a:rPr>
              <a:t>Επίκουρος Καθηγητής</a:t>
            </a:r>
          </a:p>
          <a:p>
            <a:pPr algn="r">
              <a:spcBef>
                <a:spcPts val="200"/>
              </a:spcBef>
            </a:pPr>
            <a:r>
              <a:rPr lang="en-US" sz="1600" b="1" dirty="0" smtClean="0">
                <a:solidFill>
                  <a:schemeClr val="tx1"/>
                </a:solidFill>
                <a:latin typeface="Century Gothic" panose="020B0502020202020204" pitchFamily="34" charset="0"/>
                <a:hlinkClick r:id="rId2"/>
              </a:rPr>
              <a:t>dkallior@prd.uth.gr</a:t>
            </a:r>
            <a:endParaRPr lang="en-US" sz="1600" b="1" dirty="0" smtClean="0">
              <a:solidFill>
                <a:schemeClr val="tx1"/>
              </a:solidFill>
              <a:latin typeface="Century Gothic" panose="020B0502020202020204" pitchFamily="34" charset="0"/>
            </a:endParaRPr>
          </a:p>
          <a:p>
            <a:pPr algn="r">
              <a:spcBef>
                <a:spcPts val="200"/>
              </a:spcBef>
            </a:pPr>
            <a:endParaRPr lang="el-GR" sz="1600" b="1" dirty="0" smtClean="0">
              <a:solidFill>
                <a:schemeClr val="tx1"/>
              </a:solidFill>
              <a:latin typeface="Century Gothic" panose="020B0502020202020204" pitchFamily="34" charset="0"/>
            </a:endParaRPr>
          </a:p>
        </p:txBody>
      </p:sp>
      <p:sp>
        <p:nvSpPr>
          <p:cNvPr id="8" name="TextBox 7"/>
          <p:cNvSpPr txBox="1"/>
          <p:nvPr/>
        </p:nvSpPr>
        <p:spPr>
          <a:xfrm>
            <a:off x="0" y="404813"/>
            <a:ext cx="9143999" cy="830997"/>
          </a:xfrm>
          <a:prstGeom prst="rect">
            <a:avLst/>
          </a:prstGeom>
          <a:noFill/>
        </p:spPr>
        <p:txBody>
          <a:bodyPr wrap="square">
            <a:spAutoFit/>
          </a:bodyPr>
          <a:lstStyle/>
          <a:p>
            <a:pPr algn="r">
              <a:defRPr/>
            </a:pPr>
            <a:r>
              <a:rPr lang="el-GR" sz="1600" b="1" dirty="0">
                <a:solidFill>
                  <a:srgbClr val="2F2B20"/>
                </a:solidFill>
                <a:latin typeface="Century Gothic" panose="020B0502020202020204" pitchFamily="34" charset="0"/>
              </a:rPr>
              <a:t>ΠΑΝΕΠΙΣΤΗΜΙΟ </a:t>
            </a:r>
            <a:r>
              <a:rPr lang="el-GR" sz="1600" b="1" dirty="0" smtClean="0">
                <a:solidFill>
                  <a:srgbClr val="2F2B20"/>
                </a:solidFill>
                <a:latin typeface="Century Gothic" panose="020B0502020202020204" pitchFamily="34" charset="0"/>
              </a:rPr>
              <a:t>ΘΕΣΣΑΛΙΑΣ</a:t>
            </a:r>
            <a:endParaRPr lang="el-GR" sz="1600" b="1" dirty="0">
              <a:solidFill>
                <a:srgbClr val="2F2B20"/>
              </a:solidFill>
              <a:latin typeface="Century Gothic" panose="020B0502020202020204" pitchFamily="34" charset="0"/>
            </a:endParaRPr>
          </a:p>
          <a:p>
            <a:pPr algn="r">
              <a:defRPr/>
            </a:pPr>
            <a:r>
              <a:rPr lang="el-GR" sz="1600" b="1" dirty="0" smtClean="0">
                <a:solidFill>
                  <a:srgbClr val="2F2B20"/>
                </a:solidFill>
                <a:latin typeface="Century Gothic" panose="020B0502020202020204" pitchFamily="34" charset="0"/>
              </a:rPr>
              <a:t>ΠΟΛΥΤΕΧΝΙΚΗ ΣΧΟΛΗ</a:t>
            </a:r>
          </a:p>
          <a:p>
            <a:pPr algn="r">
              <a:defRPr/>
            </a:pPr>
            <a:r>
              <a:rPr lang="el-GR" sz="1600" b="1" dirty="0" smtClean="0">
                <a:solidFill>
                  <a:srgbClr val="2F2B20"/>
                </a:solidFill>
                <a:latin typeface="Century Gothic" panose="020B0502020202020204" pitchFamily="34" charset="0"/>
              </a:rPr>
              <a:t>ΤΜΗΜΑ ΜΗΧΑΝΙΚΩΝ ΧΩΡΟΤΑΞΙΑΣ, ΠΟΛΕΟΔΟΜΙΑΣ ΚΑΙ ΠΕΡΙΦΕΡΕΙΑΚΗΣ ΑΝΑΠΤΥΞΗΣ</a:t>
            </a:r>
            <a:endParaRPr lang="el-GR" sz="1600" b="1" dirty="0">
              <a:solidFill>
                <a:srgbClr val="2F2B20"/>
              </a:solidFill>
              <a:latin typeface="Century Gothic" panose="020B0502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3812436"/>
            <a:ext cx="2160240"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485626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smtClean="0">
                <a:solidFill>
                  <a:schemeClr val="tx1"/>
                </a:solidFill>
                <a:latin typeface="Century Gothic" panose="020B0502020202020204" pitchFamily="34" charset="0"/>
              </a:rPr>
              <a:t>Προσεγγίζοντας την έννοια του σχεδιασμού …</a:t>
            </a:r>
            <a:endParaRPr lang="el-GR" b="1" dirty="0">
              <a:solidFill>
                <a:schemeClr val="tx1"/>
              </a:solidFill>
              <a:latin typeface="Century Gothic" panose="020B0502020202020204" pitchFamily="34" charset="0"/>
            </a:endParaRPr>
          </a:p>
        </p:txBody>
      </p:sp>
      <p:sp>
        <p:nvSpPr>
          <p:cNvPr id="3" name="Content Placeholder 2"/>
          <p:cNvSpPr>
            <a:spLocks noGrp="1"/>
          </p:cNvSpPr>
          <p:nvPr>
            <p:ph idx="1"/>
          </p:nvPr>
        </p:nvSpPr>
        <p:spPr>
          <a:xfrm>
            <a:off x="457200" y="1556792"/>
            <a:ext cx="8229600" cy="4896544"/>
          </a:xfrm>
        </p:spPr>
        <p:txBody>
          <a:bodyPr>
            <a:noAutofit/>
          </a:bodyPr>
          <a:lstStyle/>
          <a:p>
            <a:pPr>
              <a:lnSpc>
                <a:spcPct val="120000"/>
              </a:lnSpc>
              <a:spcBef>
                <a:spcPts val="600"/>
              </a:spcBef>
            </a:pPr>
            <a:r>
              <a:rPr lang="el-GR" sz="1600" b="1" dirty="0">
                <a:latin typeface="Century Gothic" panose="020B0502020202020204" pitchFamily="34" charset="0"/>
              </a:rPr>
              <a:t>Ο σχεδιασμός του </a:t>
            </a:r>
            <a:r>
              <a:rPr lang="el-GR" sz="1600" b="1" dirty="0" smtClean="0">
                <a:latin typeface="Century Gothic" panose="020B0502020202020204" pitchFamily="34" charset="0"/>
              </a:rPr>
              <a:t>χώρου αποτελεί </a:t>
            </a:r>
            <a:r>
              <a:rPr lang="el-GR" sz="1600" b="1" dirty="0">
                <a:latin typeface="Century Gothic" panose="020B0502020202020204" pitchFamily="34" charset="0"/>
              </a:rPr>
              <a:t>μια διαδικασία παρέμβασης, η οποία αποβλέπει στην </a:t>
            </a:r>
            <a:r>
              <a:rPr lang="el-GR" sz="1600" b="1" dirty="0" smtClean="0">
                <a:latin typeface="Century Gothic" panose="020B0502020202020204" pitchFamily="34" charset="0"/>
              </a:rPr>
              <a:t>επίλυση </a:t>
            </a:r>
            <a:r>
              <a:rPr lang="el-GR" sz="1600" b="1" dirty="0">
                <a:latin typeface="Century Gothic" panose="020B0502020202020204" pitchFamily="34" charset="0"/>
              </a:rPr>
              <a:t>παρόντων </a:t>
            </a:r>
            <a:r>
              <a:rPr lang="el-GR" sz="1600" b="1" dirty="0" smtClean="0">
                <a:latin typeface="Century Gothic" panose="020B0502020202020204" pitchFamily="34" charset="0"/>
              </a:rPr>
              <a:t>ή/και </a:t>
            </a:r>
            <a:r>
              <a:rPr lang="el-GR" sz="1600" b="1" dirty="0">
                <a:latin typeface="Century Gothic" panose="020B0502020202020204" pitchFamily="34" charset="0"/>
              </a:rPr>
              <a:t>μελλοντικών προβλημάτων, με στόχο την </a:t>
            </a:r>
            <a:r>
              <a:rPr lang="el-GR" sz="1600" b="1" dirty="0" smtClean="0">
                <a:latin typeface="Century Gothic" panose="020B0502020202020204" pitchFamily="34" charset="0"/>
              </a:rPr>
              <a:t>αποτελεσματικότερη </a:t>
            </a:r>
            <a:r>
              <a:rPr lang="el-GR" sz="1600" b="1" dirty="0">
                <a:latin typeface="Century Gothic" panose="020B0502020202020204" pitchFamily="34" charset="0"/>
              </a:rPr>
              <a:t>λειτουργία ενός χωρικού συστήματος</a:t>
            </a:r>
            <a:r>
              <a:rPr lang="el-GR" sz="1600" b="1" dirty="0" smtClean="0">
                <a:latin typeface="Century Gothic" panose="020B0502020202020204" pitchFamily="34" charset="0"/>
              </a:rPr>
              <a:t>.</a:t>
            </a:r>
          </a:p>
          <a:p>
            <a:pPr>
              <a:lnSpc>
                <a:spcPct val="120000"/>
              </a:lnSpc>
              <a:spcBef>
                <a:spcPts val="600"/>
              </a:spcBef>
            </a:pPr>
            <a:endParaRPr lang="el-GR" sz="1600" b="1" dirty="0" smtClean="0">
              <a:latin typeface="Century Gothic" panose="020B0502020202020204" pitchFamily="34" charset="0"/>
            </a:endParaRPr>
          </a:p>
          <a:p>
            <a:pPr>
              <a:lnSpc>
                <a:spcPct val="120000"/>
              </a:lnSpc>
              <a:spcBef>
                <a:spcPts val="600"/>
              </a:spcBef>
            </a:pPr>
            <a:r>
              <a:rPr lang="el-GR" sz="1600" b="1" dirty="0" smtClean="0">
                <a:latin typeface="Century Gothic" panose="020B0502020202020204" pitchFamily="34" charset="0"/>
              </a:rPr>
              <a:t>Η </a:t>
            </a:r>
            <a:r>
              <a:rPr lang="el-GR" sz="1600" b="1" dirty="0">
                <a:latin typeface="Century Gothic" panose="020B0502020202020204" pitchFamily="34" charset="0"/>
              </a:rPr>
              <a:t>διαδικασία σχεδιασμού περιλαμβάνει μια σειρά από </a:t>
            </a:r>
            <a:r>
              <a:rPr lang="el-GR" sz="1600" b="1" dirty="0" smtClean="0">
                <a:latin typeface="Century Gothic" panose="020B0502020202020204" pitchFamily="34" charset="0"/>
              </a:rPr>
              <a:t>ενέργειες, οι </a:t>
            </a:r>
            <a:r>
              <a:rPr lang="el-GR" sz="1600" b="1" dirty="0">
                <a:latin typeface="Century Gothic" panose="020B0502020202020204" pitchFamily="34" charset="0"/>
              </a:rPr>
              <a:t>οποίες οδηγούν στην επίτευξη συγκεκριμένων στόχων, </a:t>
            </a:r>
            <a:r>
              <a:rPr lang="el-GR" sz="1600" b="1" dirty="0" smtClean="0">
                <a:latin typeface="Century Gothic" panose="020B0502020202020204" pitchFamily="34" charset="0"/>
              </a:rPr>
              <a:t>που, συνήθως, </a:t>
            </a:r>
            <a:r>
              <a:rPr lang="el-GR" sz="1600" b="1" dirty="0">
                <a:latin typeface="Century Gothic" panose="020B0502020202020204" pitchFamily="34" charset="0"/>
              </a:rPr>
              <a:t>διατυπώνονται από τα κέντρα λήψης αποφάσεων μέσα από </a:t>
            </a:r>
            <a:r>
              <a:rPr lang="el-GR" sz="1600" b="1" dirty="0" smtClean="0">
                <a:latin typeface="Century Gothic" panose="020B0502020202020204" pitchFamily="34" charset="0"/>
              </a:rPr>
              <a:t>τα στάδια </a:t>
            </a:r>
            <a:r>
              <a:rPr lang="el-GR" sz="1600" b="1" dirty="0">
                <a:latin typeface="Century Gothic" panose="020B0502020202020204" pitchFamily="34" charset="0"/>
              </a:rPr>
              <a:t>της εκάστοτε διαδικασίας παρέμβασης</a:t>
            </a:r>
            <a:r>
              <a:rPr lang="el-GR" sz="1600" b="1" dirty="0" smtClean="0">
                <a:latin typeface="Century Gothic" panose="020B0502020202020204" pitchFamily="34" charset="0"/>
              </a:rPr>
              <a:t>.</a:t>
            </a:r>
          </a:p>
          <a:p>
            <a:pPr>
              <a:lnSpc>
                <a:spcPct val="120000"/>
              </a:lnSpc>
              <a:spcBef>
                <a:spcPts val="600"/>
              </a:spcBef>
            </a:pPr>
            <a:endParaRPr lang="el-GR" sz="1600" b="1" dirty="0" smtClean="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Η </a:t>
            </a:r>
            <a:r>
              <a:rPr lang="el-GR" sz="1600" b="1" dirty="0" smtClean="0">
                <a:latin typeface="Century Gothic" panose="020B0502020202020204" pitchFamily="34" charset="0"/>
              </a:rPr>
              <a:t>εν λόγω </a:t>
            </a:r>
            <a:r>
              <a:rPr lang="el-GR" sz="1600" b="1" dirty="0">
                <a:latin typeface="Century Gothic" panose="020B0502020202020204" pitchFamily="34" charset="0"/>
              </a:rPr>
              <a:t>προσέγγιση </a:t>
            </a:r>
            <a:r>
              <a:rPr lang="el-GR" sz="1600" b="1" dirty="0" smtClean="0">
                <a:latin typeface="Century Gothic" panose="020B0502020202020204" pitchFamily="34" charset="0"/>
              </a:rPr>
              <a:t>της έννοιας του </a:t>
            </a:r>
            <a:r>
              <a:rPr lang="el-GR" sz="1600" b="1" dirty="0">
                <a:latin typeface="Century Gothic" panose="020B0502020202020204" pitchFamily="34" charset="0"/>
              </a:rPr>
              <a:t>σχεδιασμού </a:t>
            </a:r>
            <a:r>
              <a:rPr lang="el-GR" sz="1600" b="1" dirty="0" smtClean="0">
                <a:latin typeface="Century Gothic" panose="020B0502020202020204" pitchFamily="34" charset="0"/>
              </a:rPr>
              <a:t>προσανατολίζει, </a:t>
            </a:r>
            <a:r>
              <a:rPr lang="el-GR" sz="1600" b="1" dirty="0">
                <a:latin typeface="Century Gothic" panose="020B0502020202020204" pitchFamily="34" charset="0"/>
              </a:rPr>
              <a:t>στην </a:t>
            </a:r>
            <a:r>
              <a:rPr lang="el-GR" sz="1600" b="1" dirty="0" smtClean="0">
                <a:latin typeface="Century Gothic" panose="020B0502020202020204" pitchFamily="34" charset="0"/>
              </a:rPr>
              <a:t>πραγματικότητα, </a:t>
            </a:r>
            <a:r>
              <a:rPr lang="el-GR" sz="1600" b="1" dirty="0">
                <a:latin typeface="Century Gothic" panose="020B0502020202020204" pitchFamily="34" charset="0"/>
              </a:rPr>
              <a:t>το περιεχόμενό του στο θεσμικό </a:t>
            </a:r>
            <a:r>
              <a:rPr lang="el-GR" sz="1600" b="1" dirty="0" smtClean="0">
                <a:latin typeface="Century Gothic" panose="020B0502020202020204" pitchFamily="34" charset="0"/>
              </a:rPr>
              <a:t>διαδικαστικό </a:t>
            </a:r>
            <a:r>
              <a:rPr lang="el-GR" sz="1600" b="1" dirty="0">
                <a:latin typeface="Century Gothic" panose="020B0502020202020204" pitchFamily="34" charset="0"/>
              </a:rPr>
              <a:t>πλαίσιο με το οποίο ασκείται, τον ανάγει δε στο επίπεδο της </a:t>
            </a:r>
            <a:r>
              <a:rPr lang="el-GR" sz="1600" b="1" dirty="0" smtClean="0">
                <a:latin typeface="Century Gothic" panose="020B0502020202020204" pitchFamily="34" charset="0"/>
              </a:rPr>
              <a:t>διαδικασίας </a:t>
            </a:r>
            <a:r>
              <a:rPr lang="el-GR" sz="1600" b="1" dirty="0">
                <a:latin typeface="Century Gothic" panose="020B0502020202020204" pitchFamily="34" charset="0"/>
              </a:rPr>
              <a:t>λήψης αποφάσεων</a:t>
            </a:r>
            <a:r>
              <a:rPr lang="el-GR" sz="1600" b="1" dirty="0" smtClean="0">
                <a:latin typeface="Century Gothic" panose="020B0502020202020204" pitchFamily="34" charset="0"/>
              </a:rPr>
              <a:t>.</a:t>
            </a: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2</a:t>
            </a:fld>
            <a:endParaRPr lang="el-GR" sz="1200" dirty="0">
              <a:solidFill>
                <a:srgbClr val="2F2B20"/>
              </a:solidFill>
              <a:latin typeface="Century Gothic" panose="020B0502020202020204" pitchFamily="34" charset="0"/>
            </a:endParaRPr>
          </a:p>
        </p:txBody>
      </p:sp>
    </p:spTree>
    <p:extLst>
      <p:ext uri="{BB962C8B-B14F-4D97-AF65-F5344CB8AC3E}">
        <p14:creationId xmlns:p14="http://schemas.microsoft.com/office/powerpoint/2010/main" val="44858400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solidFill>
                  <a:schemeClr val="tx1"/>
                </a:solidFill>
                <a:latin typeface="Century Gothic" panose="020B0502020202020204" pitchFamily="34" charset="0"/>
              </a:rPr>
              <a:t>Η διαδικασία του </a:t>
            </a:r>
            <a:r>
              <a:rPr lang="el-GR" dirty="0" smtClean="0">
                <a:solidFill>
                  <a:schemeClr val="tx1"/>
                </a:solidFill>
                <a:latin typeface="Century Gothic" panose="020B0502020202020204" pitchFamily="34" charset="0"/>
              </a:rPr>
              <a:t>σχεδιασμού</a:t>
            </a:r>
            <a:endParaRPr lang="el-GR" b="1" dirty="0">
              <a:solidFill>
                <a:schemeClr val="tx1"/>
              </a:solidFill>
              <a:latin typeface="Century Gothic" panose="020B0502020202020204" pitchFamily="34" charset="0"/>
            </a:endParaRPr>
          </a:p>
        </p:txBody>
      </p:sp>
      <p:sp>
        <p:nvSpPr>
          <p:cNvPr id="3" name="Content Placeholder 2"/>
          <p:cNvSpPr>
            <a:spLocks noGrp="1"/>
          </p:cNvSpPr>
          <p:nvPr>
            <p:ph idx="1"/>
          </p:nvPr>
        </p:nvSpPr>
        <p:spPr>
          <a:xfrm>
            <a:off x="457200" y="1556792"/>
            <a:ext cx="8229600" cy="4896544"/>
          </a:xfrm>
        </p:spPr>
        <p:txBody>
          <a:bodyPr>
            <a:noAutofit/>
          </a:bodyPr>
          <a:lstStyle/>
          <a:p>
            <a:pPr>
              <a:lnSpc>
                <a:spcPct val="120000"/>
              </a:lnSpc>
              <a:spcBef>
                <a:spcPts val="600"/>
              </a:spcBef>
            </a:pPr>
            <a:r>
              <a:rPr lang="el-GR" sz="1600" b="1" dirty="0">
                <a:latin typeface="Century Gothic" panose="020B0502020202020204" pitchFamily="34" charset="0"/>
              </a:rPr>
              <a:t>Ο </a:t>
            </a:r>
            <a:r>
              <a:rPr lang="el-GR" sz="1600" b="1" dirty="0" smtClean="0">
                <a:latin typeface="Century Gothic" panose="020B0502020202020204" pitchFamily="34" charset="0"/>
              </a:rPr>
              <a:t>σχεδιασμός </a:t>
            </a:r>
            <a:r>
              <a:rPr lang="el-GR" sz="1600" b="1" dirty="0">
                <a:latin typeface="Century Gothic" panose="020B0502020202020204" pitchFamily="34" charset="0"/>
              </a:rPr>
              <a:t>αναφέρεται στην, με βάση το υφιστάμενο αναπτυξιακό πρότυπο καθώς και τις γενικότερες εξελίξεις σε εθνικό και σε υπερεθνικό επίπεδο, επισήμανση των κρίσιμων ζητημάτων για την </a:t>
            </a:r>
            <a:r>
              <a:rPr lang="el-GR" sz="1600" b="1" dirty="0" smtClean="0">
                <a:latin typeface="Century Gothic" panose="020B0502020202020204" pitchFamily="34" charset="0"/>
              </a:rPr>
              <a:t>προοπτική </a:t>
            </a:r>
            <a:r>
              <a:rPr lang="el-GR" sz="1600" b="1" dirty="0">
                <a:latin typeface="Century Gothic" panose="020B0502020202020204" pitchFamily="34" charset="0"/>
              </a:rPr>
              <a:t>μιας περιοχής. </a:t>
            </a:r>
          </a:p>
          <a:p>
            <a:pPr>
              <a:lnSpc>
                <a:spcPct val="120000"/>
              </a:lnSpc>
              <a:spcBef>
                <a:spcPts val="600"/>
              </a:spcBef>
            </a:pPr>
            <a:endParaRPr lang="el-GR"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Ο </a:t>
            </a:r>
            <a:r>
              <a:rPr lang="el-GR" sz="1600" b="1" dirty="0" smtClean="0">
                <a:latin typeface="Century Gothic" panose="020B0502020202020204" pitchFamily="34" charset="0"/>
              </a:rPr>
              <a:t>σχεδιασμός </a:t>
            </a:r>
            <a:r>
              <a:rPr lang="el-GR" sz="1600" b="1" dirty="0">
                <a:latin typeface="Century Gothic" panose="020B0502020202020204" pitchFamily="34" charset="0"/>
              </a:rPr>
              <a:t>προσδιορίζεται βάσει της επίτευξης επιδιωκόμενων συγκεκριμένων στόχων, της δημιουργίας εναλλακτικών σεναρίων και της οργανωμένης προσπάθειας. </a:t>
            </a:r>
          </a:p>
          <a:p>
            <a:pPr>
              <a:lnSpc>
                <a:spcPct val="120000"/>
              </a:lnSpc>
              <a:spcBef>
                <a:spcPts val="600"/>
              </a:spcBef>
            </a:pPr>
            <a:endParaRPr lang="el-GR"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Ο </a:t>
            </a:r>
            <a:r>
              <a:rPr lang="el-GR" sz="1600" b="1" dirty="0" smtClean="0">
                <a:latin typeface="Century Gothic" panose="020B0502020202020204" pitchFamily="34" charset="0"/>
              </a:rPr>
              <a:t>σχεδιασμός </a:t>
            </a:r>
            <a:r>
              <a:rPr lang="el-GR" sz="1600" b="1" dirty="0">
                <a:latin typeface="Century Gothic" panose="020B0502020202020204" pitchFamily="34" charset="0"/>
              </a:rPr>
              <a:t>αποτελεί μια διαδικασία καθορισμού μακροπρόθεσμων στόχων και επιλογής στρατηγικών και πολιτικών υλοποίησης η οποία βασίζεται στην επιστημονική ανάλυση, τη διεθνή εμπειρία, τις συμμετοχικές διαδικασίες και τις ειδικές κοινωνικοοικονομικές συνθήκες κάθε περιοχής. </a:t>
            </a: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3</a:t>
            </a:fld>
            <a:endParaRPr lang="el-GR" sz="1200" dirty="0">
              <a:solidFill>
                <a:srgbClr val="2F2B20"/>
              </a:solidFill>
              <a:latin typeface="Century Gothic" panose="020B0502020202020204" pitchFamily="34" charset="0"/>
            </a:endParaRPr>
          </a:p>
        </p:txBody>
      </p:sp>
    </p:spTree>
    <p:extLst>
      <p:ext uri="{BB962C8B-B14F-4D97-AF65-F5344CB8AC3E}">
        <p14:creationId xmlns:p14="http://schemas.microsoft.com/office/powerpoint/2010/main" val="346957764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smtClean="0">
                <a:solidFill>
                  <a:schemeClr val="tx1"/>
                </a:solidFill>
                <a:latin typeface="Century Gothic" panose="020B0502020202020204" pitchFamily="34" charset="0"/>
              </a:rPr>
              <a:t>Από την ανάλυση της υφιστάμενης κατάστασης στη διατύπωση μέτρων …</a:t>
            </a:r>
            <a:endParaRPr lang="el-GR" b="1" dirty="0">
              <a:solidFill>
                <a:schemeClr val="tx1"/>
              </a:solidFill>
              <a:latin typeface="Century Gothic" panose="020B0502020202020204" pitchFamily="34" charset="0"/>
            </a:endParaRPr>
          </a:p>
        </p:txBody>
      </p:sp>
      <p:sp>
        <p:nvSpPr>
          <p:cNvPr id="3" name="Content Placeholder 2"/>
          <p:cNvSpPr>
            <a:spLocks noGrp="1"/>
          </p:cNvSpPr>
          <p:nvPr>
            <p:ph idx="1"/>
          </p:nvPr>
        </p:nvSpPr>
        <p:spPr>
          <a:xfrm>
            <a:off x="457200" y="1556792"/>
            <a:ext cx="8229600" cy="4896544"/>
          </a:xfrm>
        </p:spPr>
        <p:txBody>
          <a:bodyPr>
            <a:noAutofit/>
          </a:bodyPr>
          <a:lstStyle/>
          <a:p>
            <a:pPr>
              <a:lnSpc>
                <a:spcPct val="120000"/>
              </a:lnSpc>
              <a:spcBef>
                <a:spcPts val="600"/>
              </a:spcBef>
            </a:pPr>
            <a:r>
              <a:rPr lang="el-GR" sz="1600" b="1" dirty="0">
                <a:latin typeface="Century Gothic" panose="020B0502020202020204" pitchFamily="34" charset="0"/>
              </a:rPr>
              <a:t>Η ανάλυση SWOT αποτελεί τη «γέφυρα» ανάμεσα στην ανάλυση της υφιστάμενης κατάστασης και στη διατύπωση συγκεκριμένων τρόπων (μέτρων πολιτικής) </a:t>
            </a:r>
            <a:r>
              <a:rPr lang="el-GR" sz="1600" b="1" dirty="0" smtClean="0">
                <a:latin typeface="Century Gothic" panose="020B0502020202020204" pitchFamily="34" charset="0"/>
              </a:rPr>
              <a:t>επίτευξης </a:t>
            </a:r>
            <a:r>
              <a:rPr lang="el-GR" sz="1600" b="1" dirty="0">
                <a:latin typeface="Century Gothic" panose="020B0502020202020204" pitchFamily="34" charset="0"/>
              </a:rPr>
              <a:t>των στόχων οι οποίοι έχουν τεθεί.</a:t>
            </a:r>
          </a:p>
          <a:p>
            <a:pPr>
              <a:lnSpc>
                <a:spcPct val="120000"/>
              </a:lnSpc>
              <a:spcBef>
                <a:spcPts val="600"/>
              </a:spcBef>
            </a:pPr>
            <a:endParaRPr lang="el-GR"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Βήματα στον αναπτυξιακό σχεδιασμό:</a:t>
            </a:r>
          </a:p>
          <a:p>
            <a:pPr>
              <a:lnSpc>
                <a:spcPct val="120000"/>
              </a:lnSpc>
              <a:spcBef>
                <a:spcPts val="600"/>
              </a:spcBef>
              <a:buFont typeface="Wingdings" pitchFamily="2" charset="2"/>
              <a:buChar char="à"/>
            </a:pPr>
            <a:r>
              <a:rPr lang="el-GR" sz="1600" b="1" dirty="0" smtClean="0">
                <a:latin typeface="Century Gothic" panose="020B0502020202020204" pitchFamily="34" charset="0"/>
              </a:rPr>
              <a:t>Διατύπωση </a:t>
            </a:r>
            <a:r>
              <a:rPr lang="el-GR" sz="1600" b="1" dirty="0">
                <a:latin typeface="Century Gothic" panose="020B0502020202020204" pitchFamily="34" charset="0"/>
              </a:rPr>
              <a:t>οράματος, στρατηγικού (γενικού) </a:t>
            </a:r>
            <a:r>
              <a:rPr lang="el-GR" sz="1600" b="1" dirty="0" smtClean="0">
                <a:latin typeface="Century Gothic" panose="020B0502020202020204" pitchFamily="34" charset="0"/>
              </a:rPr>
              <a:t>και </a:t>
            </a:r>
            <a:r>
              <a:rPr lang="el-GR" sz="1600" b="1" dirty="0">
                <a:latin typeface="Century Gothic" panose="020B0502020202020204" pitchFamily="34" charset="0"/>
              </a:rPr>
              <a:t>επιμέρους (ειδικών) </a:t>
            </a:r>
            <a:r>
              <a:rPr lang="el-GR" sz="1600" b="1" dirty="0" smtClean="0">
                <a:latin typeface="Century Gothic" panose="020B0502020202020204" pitchFamily="34" charset="0"/>
              </a:rPr>
              <a:t>στόχων.</a:t>
            </a:r>
          </a:p>
          <a:p>
            <a:pPr>
              <a:lnSpc>
                <a:spcPct val="120000"/>
              </a:lnSpc>
              <a:spcBef>
                <a:spcPts val="600"/>
              </a:spcBef>
              <a:buFont typeface="Wingdings" pitchFamily="2" charset="2"/>
              <a:buChar char="à"/>
            </a:pPr>
            <a:r>
              <a:rPr lang="el-GR" sz="1600" b="1" dirty="0" smtClean="0">
                <a:latin typeface="Century Gothic" panose="020B0502020202020204" pitchFamily="34" charset="0"/>
              </a:rPr>
              <a:t>Ανάλυση </a:t>
            </a:r>
            <a:r>
              <a:rPr lang="el-GR" sz="1600" b="1" dirty="0">
                <a:latin typeface="Century Gothic" panose="020B0502020202020204" pitchFamily="34" charset="0"/>
              </a:rPr>
              <a:t>υφιστάμενης </a:t>
            </a:r>
            <a:r>
              <a:rPr lang="el-GR" sz="1600" b="1" dirty="0" smtClean="0">
                <a:latin typeface="Century Gothic" panose="020B0502020202020204" pitchFamily="34" charset="0"/>
              </a:rPr>
              <a:t>κατάστασης και διάγνωση αναπτυξιακών χαρακτηριστικών.</a:t>
            </a:r>
          </a:p>
          <a:p>
            <a:pPr>
              <a:lnSpc>
                <a:spcPct val="120000"/>
              </a:lnSpc>
              <a:spcBef>
                <a:spcPts val="600"/>
              </a:spcBef>
              <a:buFont typeface="Wingdings" pitchFamily="2" charset="2"/>
              <a:buChar char="à"/>
            </a:pPr>
            <a:r>
              <a:rPr lang="el-GR" sz="1600" b="1" dirty="0" smtClean="0">
                <a:latin typeface="Century Gothic" panose="020B0502020202020204" pitchFamily="34" charset="0"/>
              </a:rPr>
              <a:t>Προσδιορισμός </a:t>
            </a:r>
            <a:r>
              <a:rPr lang="el-GR" sz="1600" b="1" dirty="0">
                <a:latin typeface="Century Gothic" panose="020B0502020202020204" pitchFamily="34" charset="0"/>
              </a:rPr>
              <a:t>του τρόπου (των μέσων) επίτευξης του </a:t>
            </a:r>
            <a:r>
              <a:rPr lang="el-GR" sz="1600" b="1" dirty="0" smtClean="0">
                <a:latin typeface="Century Gothic" panose="020B0502020202020204" pitchFamily="34" charset="0"/>
              </a:rPr>
              <a:t>επιδιωκόμενου στόχου</a:t>
            </a:r>
            <a:r>
              <a:rPr lang="el-GR" sz="1600" b="1" dirty="0">
                <a:latin typeface="Century Gothic" panose="020B0502020202020204" pitchFamily="34" charset="0"/>
              </a:rPr>
              <a:t>.</a:t>
            </a:r>
          </a:p>
          <a:p>
            <a:pPr>
              <a:lnSpc>
                <a:spcPct val="120000"/>
              </a:lnSpc>
              <a:spcBef>
                <a:spcPts val="600"/>
              </a:spcBef>
            </a:pPr>
            <a:endParaRPr lang="el-GR"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Η ανάλυση SWOT αποτελεί ένα «μοντελοποιημένο» τρόπο καταγραφής των κυριότερων συμπερασμάτων που προκύπτουν από την ανάλυση του εσωτερικού και του εξωτερικού περιβάλλοντος της χωρικής ενότητας προκειμένου να καθοριστούν οι άξονες παρέμβασης για την άρση των </a:t>
            </a:r>
            <a:r>
              <a:rPr lang="el-GR" sz="1600" b="1" dirty="0" smtClean="0">
                <a:latin typeface="Century Gothic" panose="020B0502020202020204" pitchFamily="34" charset="0"/>
              </a:rPr>
              <a:t>ανασχέσεων και την ενδυνάμωση των καταλυτών της ανάπτυξης.</a:t>
            </a:r>
            <a:endParaRPr lang="el-GR" sz="1600" b="1" dirty="0">
              <a:latin typeface="Century Gothic" panose="020B0502020202020204" pitchFamily="34" charset="0"/>
            </a:endParaRP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4</a:t>
            </a:fld>
            <a:endParaRPr lang="el-GR" sz="1200" dirty="0">
              <a:solidFill>
                <a:srgbClr val="2F2B20"/>
              </a:solidFill>
              <a:latin typeface="Century Gothic" panose="020B0502020202020204" pitchFamily="34" charset="0"/>
            </a:endParaRPr>
          </a:p>
        </p:txBody>
      </p:sp>
    </p:spTree>
    <p:extLst>
      <p:ext uri="{BB962C8B-B14F-4D97-AF65-F5344CB8AC3E}">
        <p14:creationId xmlns:p14="http://schemas.microsoft.com/office/powerpoint/2010/main" val="282104558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1000"/>
                                        <p:tgtEl>
                                          <p:spTgt spid="3">
                                            <p:txEl>
                                              <p:pRg st="7" end="7"/>
                                            </p:txEl>
                                          </p:spTgt>
                                        </p:tgtEl>
                                      </p:cBhvr>
                                    </p:animEffect>
                                    <p:anim calcmode="lin" valueType="num">
                                      <p:cBhvr>
                                        <p:cTn id="3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smtClean="0">
                <a:solidFill>
                  <a:schemeClr val="tx1"/>
                </a:solidFill>
                <a:latin typeface="Century Gothic" panose="020B0502020202020204" pitchFamily="34" charset="0"/>
              </a:rPr>
              <a:t>Προέλευση της ανάλυσης </a:t>
            </a:r>
            <a:r>
              <a:rPr lang="en-US" dirty="0" smtClean="0">
                <a:solidFill>
                  <a:schemeClr val="tx1"/>
                </a:solidFill>
                <a:latin typeface="Century Gothic" panose="020B0502020202020204" pitchFamily="34" charset="0"/>
              </a:rPr>
              <a:t>SWOT</a:t>
            </a:r>
            <a:endParaRPr lang="el-GR" b="1" dirty="0">
              <a:solidFill>
                <a:schemeClr val="tx1"/>
              </a:solidFill>
              <a:latin typeface="Century Gothic" panose="020B0502020202020204" pitchFamily="34" charset="0"/>
            </a:endParaRPr>
          </a:p>
        </p:txBody>
      </p:sp>
      <p:sp>
        <p:nvSpPr>
          <p:cNvPr id="3" name="Content Placeholder 2"/>
          <p:cNvSpPr>
            <a:spLocks noGrp="1"/>
          </p:cNvSpPr>
          <p:nvPr>
            <p:ph idx="1"/>
          </p:nvPr>
        </p:nvSpPr>
        <p:spPr>
          <a:xfrm>
            <a:off x="457200" y="1556792"/>
            <a:ext cx="8229600" cy="4896544"/>
          </a:xfrm>
        </p:spPr>
        <p:txBody>
          <a:bodyPr>
            <a:noAutofit/>
          </a:bodyPr>
          <a:lstStyle/>
          <a:p>
            <a:pPr>
              <a:lnSpc>
                <a:spcPct val="120000"/>
              </a:lnSpc>
              <a:spcBef>
                <a:spcPts val="600"/>
              </a:spcBef>
            </a:pPr>
            <a:r>
              <a:rPr lang="el-GR" sz="1600" b="1" dirty="0">
                <a:latin typeface="Century Gothic" panose="020B0502020202020204" pitchFamily="34" charset="0"/>
              </a:rPr>
              <a:t>Η ανάλυση SWOT προέρχεται από το επιστημονικό πεδίο της διοίκησης επιχειρήσεων (δεκαετία </a:t>
            </a:r>
            <a:r>
              <a:rPr lang="el-GR" sz="1600" b="1" dirty="0" smtClean="0">
                <a:latin typeface="Century Gothic" panose="020B0502020202020204" pitchFamily="34" charset="0"/>
              </a:rPr>
              <a:t>’60</a:t>
            </a:r>
            <a:r>
              <a:rPr lang="en-US" sz="1600" b="1" dirty="0" smtClean="0">
                <a:latin typeface="Century Gothic" panose="020B0502020202020204" pitchFamily="34" charset="0"/>
              </a:rPr>
              <a:t> – Stanford University, Albert S. Humphrey</a:t>
            </a:r>
            <a:r>
              <a:rPr lang="el-GR" sz="1600" b="1" dirty="0" smtClean="0">
                <a:latin typeface="Century Gothic" panose="020B0502020202020204" pitchFamily="34" charset="0"/>
              </a:rPr>
              <a:t>) </a:t>
            </a:r>
            <a:r>
              <a:rPr lang="el-GR" sz="1600" b="1" dirty="0">
                <a:latin typeface="Century Gothic" panose="020B0502020202020204" pitchFamily="34" charset="0"/>
              </a:rPr>
              <a:t>και αποτελεί βασικό εργαλείο (βήμα) στη διαδικασία του (αναπτυξιακού) σχεδιασμού. </a:t>
            </a:r>
            <a:endParaRPr lang="en-US" sz="1600" b="1" dirty="0" smtClean="0">
              <a:latin typeface="Century Gothic" panose="020B0502020202020204" pitchFamily="34" charset="0"/>
            </a:endParaRPr>
          </a:p>
          <a:p>
            <a:pPr>
              <a:lnSpc>
                <a:spcPct val="120000"/>
              </a:lnSpc>
              <a:spcBef>
                <a:spcPts val="600"/>
              </a:spcBef>
            </a:pPr>
            <a:endParaRPr lang="en-US"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SWOT</a:t>
            </a:r>
          </a:p>
          <a:p>
            <a:pPr>
              <a:lnSpc>
                <a:spcPct val="120000"/>
              </a:lnSpc>
              <a:spcBef>
                <a:spcPts val="600"/>
              </a:spcBef>
            </a:pPr>
            <a:r>
              <a:rPr lang="el-GR" sz="1600" b="1" dirty="0">
                <a:latin typeface="Century Gothic" panose="020B0502020202020204" pitchFamily="34" charset="0"/>
              </a:rPr>
              <a:t>Strengths (Δυνατά Σημεία)</a:t>
            </a:r>
          </a:p>
          <a:p>
            <a:pPr>
              <a:lnSpc>
                <a:spcPct val="120000"/>
              </a:lnSpc>
              <a:spcBef>
                <a:spcPts val="600"/>
              </a:spcBef>
            </a:pPr>
            <a:r>
              <a:rPr lang="el-GR" sz="1600" b="1" dirty="0">
                <a:latin typeface="Century Gothic" panose="020B0502020202020204" pitchFamily="34" charset="0"/>
              </a:rPr>
              <a:t>Weaknesses (Αδύνατα Σημεία)</a:t>
            </a:r>
          </a:p>
          <a:p>
            <a:pPr>
              <a:lnSpc>
                <a:spcPct val="120000"/>
              </a:lnSpc>
              <a:spcBef>
                <a:spcPts val="600"/>
              </a:spcBef>
            </a:pPr>
            <a:r>
              <a:rPr lang="el-GR" sz="1600" b="1" dirty="0">
                <a:latin typeface="Century Gothic" panose="020B0502020202020204" pitchFamily="34" charset="0"/>
              </a:rPr>
              <a:t>Opportunities (Ευκαιρίες)</a:t>
            </a:r>
          </a:p>
          <a:p>
            <a:pPr>
              <a:lnSpc>
                <a:spcPct val="120000"/>
              </a:lnSpc>
              <a:spcBef>
                <a:spcPts val="600"/>
              </a:spcBef>
            </a:pPr>
            <a:r>
              <a:rPr lang="el-GR" sz="1600" b="1" dirty="0">
                <a:latin typeface="Century Gothic" panose="020B0502020202020204" pitchFamily="34" charset="0"/>
              </a:rPr>
              <a:t>Threats (Απειλές)</a:t>
            </a:r>
          </a:p>
          <a:p>
            <a:pPr>
              <a:lnSpc>
                <a:spcPct val="120000"/>
              </a:lnSpc>
              <a:spcBef>
                <a:spcPts val="600"/>
              </a:spcBef>
            </a:pPr>
            <a:endParaRPr lang="el-GR"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Πρόκειται για μια γενική τεχνική σχεδιασμού και οργάνωσης ενός συνεκτικού πλαισίου λήψης αποφάσεων η οποία εφαρμόζεται κατά τα πρώτα στάδια του σχεδιασμού. </a:t>
            </a:r>
          </a:p>
          <a:p>
            <a:pPr>
              <a:lnSpc>
                <a:spcPct val="120000"/>
              </a:lnSpc>
              <a:spcBef>
                <a:spcPts val="600"/>
              </a:spcBef>
            </a:pPr>
            <a:endParaRPr lang="el-GR" sz="1600" b="1" dirty="0">
              <a:latin typeface="Century Gothic" panose="020B0502020202020204" pitchFamily="34" charset="0"/>
            </a:endParaRP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5</a:t>
            </a:fld>
            <a:endParaRPr lang="el-GR" sz="1200" dirty="0">
              <a:solidFill>
                <a:srgbClr val="2F2B20"/>
              </a:solidFill>
              <a:latin typeface="Century Gothic" panose="020B0502020202020204" pitchFamily="34" charset="0"/>
            </a:endParaRPr>
          </a:p>
        </p:txBody>
      </p:sp>
    </p:spTree>
    <p:extLst>
      <p:ext uri="{BB962C8B-B14F-4D97-AF65-F5344CB8AC3E}">
        <p14:creationId xmlns:p14="http://schemas.microsoft.com/office/powerpoint/2010/main" val="308780955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1000"/>
                                        <p:tgtEl>
                                          <p:spTgt spid="3">
                                            <p:txEl>
                                              <p:pRg st="8" end="8"/>
                                            </p:txEl>
                                          </p:spTgt>
                                        </p:tgtEl>
                                      </p:cBhvr>
                                    </p:animEffect>
                                    <p:anim calcmode="lin" valueType="num">
                                      <p:cBhvr>
                                        <p:cTn id="3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solidFill>
                  <a:schemeClr val="tx1"/>
                </a:solidFill>
                <a:latin typeface="Century Gothic" panose="020B0502020202020204" pitchFamily="34" charset="0"/>
              </a:rPr>
              <a:t>Η </a:t>
            </a:r>
            <a:r>
              <a:rPr lang="el-GR" dirty="0" smtClean="0">
                <a:solidFill>
                  <a:schemeClr val="tx1"/>
                </a:solidFill>
                <a:latin typeface="Century Gothic" panose="020B0502020202020204" pitchFamily="34" charset="0"/>
              </a:rPr>
              <a:t>ανάλυση </a:t>
            </a:r>
            <a:r>
              <a:rPr lang="en-US" dirty="0" smtClean="0">
                <a:solidFill>
                  <a:schemeClr val="tx1"/>
                </a:solidFill>
                <a:latin typeface="Century Gothic" panose="020B0502020202020204" pitchFamily="34" charset="0"/>
              </a:rPr>
              <a:t>SWOT </a:t>
            </a:r>
            <a:r>
              <a:rPr lang="el-GR" dirty="0" smtClean="0">
                <a:solidFill>
                  <a:schemeClr val="tx1"/>
                </a:solidFill>
                <a:latin typeface="Century Gothic" panose="020B0502020202020204" pitchFamily="34" charset="0"/>
              </a:rPr>
              <a:t>στο σχεδιασμό</a:t>
            </a:r>
            <a:r>
              <a:rPr lang="en-US" dirty="0" smtClean="0">
                <a:solidFill>
                  <a:schemeClr val="tx1"/>
                </a:solidFill>
                <a:latin typeface="Century Gothic" panose="020B0502020202020204" pitchFamily="34" charset="0"/>
              </a:rPr>
              <a:t> (</a:t>
            </a:r>
            <a:r>
              <a:rPr lang="el-GR" dirty="0">
                <a:solidFill>
                  <a:schemeClr val="tx1"/>
                </a:solidFill>
                <a:latin typeface="Century Gothic" panose="020B0502020202020204" pitchFamily="34" charset="0"/>
              </a:rPr>
              <a:t>Ι</a:t>
            </a:r>
            <a:r>
              <a:rPr lang="en-US" dirty="0" smtClean="0">
                <a:solidFill>
                  <a:schemeClr val="tx1"/>
                </a:solidFill>
                <a:latin typeface="Century Gothic" panose="020B0502020202020204" pitchFamily="34" charset="0"/>
              </a:rPr>
              <a:t>)</a:t>
            </a:r>
            <a:endParaRPr lang="el-GR" b="1" dirty="0">
              <a:solidFill>
                <a:schemeClr val="tx1"/>
              </a:solidFill>
              <a:latin typeface="Century Gothic" panose="020B0502020202020204" pitchFamily="34" charset="0"/>
            </a:endParaRPr>
          </a:p>
        </p:txBody>
      </p:sp>
      <p:sp>
        <p:nvSpPr>
          <p:cNvPr id="3" name="Content Placeholder 2"/>
          <p:cNvSpPr>
            <a:spLocks noGrp="1"/>
          </p:cNvSpPr>
          <p:nvPr>
            <p:ph idx="1"/>
          </p:nvPr>
        </p:nvSpPr>
        <p:spPr>
          <a:xfrm>
            <a:off x="457200" y="1556792"/>
            <a:ext cx="8229600" cy="4896544"/>
          </a:xfrm>
        </p:spPr>
        <p:txBody>
          <a:bodyPr>
            <a:noAutofit/>
          </a:bodyPr>
          <a:lstStyle/>
          <a:p>
            <a:pPr>
              <a:lnSpc>
                <a:spcPct val="120000"/>
              </a:lnSpc>
              <a:spcBef>
                <a:spcPts val="600"/>
              </a:spcBef>
            </a:pPr>
            <a:r>
              <a:rPr lang="el-GR" sz="1600" b="1" dirty="0">
                <a:latin typeface="Century Gothic" panose="020B0502020202020204" pitchFamily="34" charset="0"/>
              </a:rPr>
              <a:t>Σκοπός της ανάλυσης SWOT είναι η αποτελεσματική και ταυτόχρονη:</a:t>
            </a:r>
          </a:p>
          <a:p>
            <a:pPr>
              <a:lnSpc>
                <a:spcPct val="120000"/>
              </a:lnSpc>
              <a:spcBef>
                <a:spcPts val="600"/>
              </a:spcBef>
              <a:buFont typeface="Wingdings" pitchFamily="2" charset="2"/>
              <a:buChar char="à"/>
            </a:pPr>
            <a:r>
              <a:rPr lang="el-GR" sz="1600" b="1" dirty="0" smtClean="0">
                <a:latin typeface="Century Gothic" panose="020B0502020202020204" pitchFamily="34" charset="0"/>
              </a:rPr>
              <a:t>ενίσχυση </a:t>
            </a:r>
            <a:r>
              <a:rPr lang="el-GR" sz="1600" b="1" dirty="0">
                <a:latin typeface="Century Gothic" panose="020B0502020202020204" pitchFamily="34" charset="0"/>
              </a:rPr>
              <a:t>των στοιχείων εσωτερικού δυναμισμού της χωρικής ενότητας και των ευκαιριών που προσφέρει το εξωτερικό </a:t>
            </a:r>
            <a:r>
              <a:rPr lang="el-GR" sz="1600" b="1" dirty="0" smtClean="0">
                <a:latin typeface="Century Gothic" panose="020B0502020202020204" pitchFamily="34" charset="0"/>
              </a:rPr>
              <a:t>περιβάλλον</a:t>
            </a:r>
            <a:r>
              <a:rPr lang="en-US" sz="1600" b="1" dirty="0" smtClean="0">
                <a:latin typeface="Century Gothic" panose="020B0502020202020204" pitchFamily="34" charset="0"/>
              </a:rPr>
              <a:t>.</a:t>
            </a:r>
          </a:p>
          <a:p>
            <a:pPr>
              <a:lnSpc>
                <a:spcPct val="120000"/>
              </a:lnSpc>
              <a:spcBef>
                <a:spcPts val="600"/>
              </a:spcBef>
              <a:buFont typeface="Wingdings" pitchFamily="2" charset="2"/>
              <a:buChar char="à"/>
            </a:pPr>
            <a:r>
              <a:rPr lang="el-GR" sz="1600" b="1" dirty="0" smtClean="0">
                <a:latin typeface="Century Gothic" panose="020B0502020202020204" pitchFamily="34" charset="0"/>
              </a:rPr>
              <a:t>άμβλυνση </a:t>
            </a:r>
            <a:r>
              <a:rPr lang="el-GR" sz="1600" b="1" dirty="0">
                <a:latin typeface="Century Gothic" panose="020B0502020202020204" pitchFamily="34" charset="0"/>
              </a:rPr>
              <a:t>των εσωτερικών αδυναμιών και των απειλών που προέρχονται από το εξωτερικό περιβάλλον.</a:t>
            </a:r>
          </a:p>
          <a:p>
            <a:pPr>
              <a:lnSpc>
                <a:spcPct val="120000"/>
              </a:lnSpc>
              <a:spcBef>
                <a:spcPts val="600"/>
              </a:spcBef>
            </a:pPr>
            <a:endParaRPr lang="el-GR"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S = Strengths (Δυνατά Σημεία </a:t>
            </a:r>
            <a:r>
              <a:rPr lang="el-GR" sz="1600" b="1" dirty="0" smtClean="0">
                <a:latin typeface="Century Gothic" panose="020B0502020202020204" pitchFamily="34" charset="0"/>
                <a:sym typeface="Wingdings"/>
              </a:rPr>
              <a:t></a:t>
            </a:r>
            <a:r>
              <a:rPr lang="el-GR" sz="1600" b="1" dirty="0" smtClean="0">
                <a:latin typeface="Century Gothic" panose="020B0502020202020204" pitchFamily="34" charset="0"/>
              </a:rPr>
              <a:t> </a:t>
            </a:r>
            <a:r>
              <a:rPr lang="el-GR" sz="1600" b="1" dirty="0">
                <a:latin typeface="Century Gothic" panose="020B0502020202020204" pitchFamily="34" charset="0"/>
              </a:rPr>
              <a:t>Εσωτερικό Περιβάλλον)</a:t>
            </a:r>
          </a:p>
          <a:p>
            <a:pPr>
              <a:lnSpc>
                <a:spcPct val="120000"/>
              </a:lnSpc>
              <a:spcBef>
                <a:spcPts val="600"/>
              </a:spcBef>
            </a:pPr>
            <a:r>
              <a:rPr lang="el-GR" sz="1600" b="1" dirty="0">
                <a:latin typeface="Century Gothic" panose="020B0502020202020204" pitchFamily="34" charset="0"/>
              </a:rPr>
              <a:t>W = Weaknesses (Αδύνατα Σημεία </a:t>
            </a:r>
            <a:r>
              <a:rPr lang="el-GR" sz="1600" b="1" dirty="0">
                <a:solidFill>
                  <a:srgbClr val="2F2B20"/>
                </a:solidFill>
                <a:latin typeface="Century Gothic" panose="020B0502020202020204" pitchFamily="34" charset="0"/>
                <a:sym typeface="Wingdings"/>
              </a:rPr>
              <a:t></a:t>
            </a:r>
            <a:r>
              <a:rPr lang="el-GR" sz="1600" b="1" dirty="0" smtClean="0">
                <a:latin typeface="Century Gothic" panose="020B0502020202020204" pitchFamily="34" charset="0"/>
              </a:rPr>
              <a:t> </a:t>
            </a:r>
            <a:r>
              <a:rPr lang="el-GR" sz="1600" b="1" dirty="0">
                <a:latin typeface="Century Gothic" panose="020B0502020202020204" pitchFamily="34" charset="0"/>
              </a:rPr>
              <a:t>Εσωτερικό Περιβάλλον)</a:t>
            </a:r>
          </a:p>
          <a:p>
            <a:pPr>
              <a:lnSpc>
                <a:spcPct val="120000"/>
              </a:lnSpc>
              <a:spcBef>
                <a:spcPts val="600"/>
              </a:spcBef>
            </a:pPr>
            <a:r>
              <a:rPr lang="el-GR" sz="1600" b="1" dirty="0">
                <a:latin typeface="Century Gothic" panose="020B0502020202020204" pitchFamily="34" charset="0"/>
              </a:rPr>
              <a:t>O = Opportunities (Ευκαιρίες προς Αξιοποίηση </a:t>
            </a:r>
            <a:r>
              <a:rPr lang="el-GR" sz="1600" b="1" dirty="0">
                <a:solidFill>
                  <a:srgbClr val="2F2B20"/>
                </a:solidFill>
                <a:latin typeface="Century Gothic" panose="020B0502020202020204" pitchFamily="34" charset="0"/>
                <a:sym typeface="Wingdings"/>
              </a:rPr>
              <a:t></a:t>
            </a:r>
            <a:r>
              <a:rPr lang="el-GR" sz="1600" b="1" dirty="0" smtClean="0">
                <a:latin typeface="Century Gothic" panose="020B0502020202020204" pitchFamily="34" charset="0"/>
              </a:rPr>
              <a:t> </a:t>
            </a:r>
            <a:r>
              <a:rPr lang="el-GR" sz="1600" b="1" dirty="0">
                <a:latin typeface="Century Gothic" panose="020B0502020202020204" pitchFamily="34" charset="0"/>
              </a:rPr>
              <a:t>Εξωτερικό Περιβάλλον)</a:t>
            </a:r>
          </a:p>
          <a:p>
            <a:pPr>
              <a:lnSpc>
                <a:spcPct val="120000"/>
              </a:lnSpc>
              <a:spcBef>
                <a:spcPts val="600"/>
              </a:spcBef>
            </a:pPr>
            <a:r>
              <a:rPr lang="el-GR" sz="1600" b="1" dirty="0">
                <a:latin typeface="Century Gothic" panose="020B0502020202020204" pitchFamily="34" charset="0"/>
              </a:rPr>
              <a:t>T = Threats (Κίνδυνοι προς Αποφυγή </a:t>
            </a:r>
            <a:r>
              <a:rPr lang="el-GR" sz="1600" b="1" dirty="0">
                <a:solidFill>
                  <a:srgbClr val="2F2B20"/>
                </a:solidFill>
                <a:latin typeface="Century Gothic" panose="020B0502020202020204" pitchFamily="34" charset="0"/>
                <a:sym typeface="Wingdings"/>
              </a:rPr>
              <a:t></a:t>
            </a:r>
            <a:r>
              <a:rPr lang="el-GR" sz="1600" b="1" dirty="0" smtClean="0">
                <a:latin typeface="Century Gothic" panose="020B0502020202020204" pitchFamily="34" charset="0"/>
              </a:rPr>
              <a:t> </a:t>
            </a:r>
            <a:r>
              <a:rPr lang="el-GR" sz="1600" b="1" dirty="0">
                <a:latin typeface="Century Gothic" panose="020B0502020202020204" pitchFamily="34" charset="0"/>
              </a:rPr>
              <a:t>Εξωτερικό Περιβάλλον)</a:t>
            </a: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6</a:t>
            </a:fld>
            <a:endParaRPr lang="el-GR" sz="1200" dirty="0">
              <a:solidFill>
                <a:srgbClr val="2F2B20"/>
              </a:solidFill>
              <a:latin typeface="Century Gothic" panose="020B0502020202020204" pitchFamily="34" charset="0"/>
            </a:endParaRPr>
          </a:p>
        </p:txBody>
      </p:sp>
    </p:spTree>
    <p:extLst>
      <p:ext uri="{BB962C8B-B14F-4D97-AF65-F5344CB8AC3E}">
        <p14:creationId xmlns:p14="http://schemas.microsoft.com/office/powerpoint/2010/main" val="176473931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1000"/>
                                        <p:tgtEl>
                                          <p:spTgt spid="3">
                                            <p:txEl>
                                              <p:pRg st="7" end="7"/>
                                            </p:txEl>
                                          </p:spTgt>
                                        </p:tgtEl>
                                      </p:cBhvr>
                                    </p:animEffect>
                                    <p:anim calcmode="lin" valueType="num">
                                      <p:cBhvr>
                                        <p:cTn id="3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solidFill>
                  <a:schemeClr val="tx1"/>
                </a:solidFill>
                <a:latin typeface="Century Gothic" panose="020B0502020202020204" pitchFamily="34" charset="0"/>
              </a:rPr>
              <a:t>Η </a:t>
            </a:r>
            <a:r>
              <a:rPr lang="el-GR" dirty="0" smtClean="0">
                <a:solidFill>
                  <a:schemeClr val="tx1"/>
                </a:solidFill>
                <a:latin typeface="Century Gothic" panose="020B0502020202020204" pitchFamily="34" charset="0"/>
              </a:rPr>
              <a:t>ανάλυση </a:t>
            </a:r>
            <a:r>
              <a:rPr lang="en-US" dirty="0" smtClean="0">
                <a:solidFill>
                  <a:schemeClr val="tx1"/>
                </a:solidFill>
                <a:latin typeface="Century Gothic" panose="020B0502020202020204" pitchFamily="34" charset="0"/>
              </a:rPr>
              <a:t>SWOT </a:t>
            </a:r>
            <a:r>
              <a:rPr lang="el-GR" dirty="0" smtClean="0">
                <a:solidFill>
                  <a:schemeClr val="tx1"/>
                </a:solidFill>
                <a:latin typeface="Century Gothic" panose="020B0502020202020204" pitchFamily="34" charset="0"/>
              </a:rPr>
              <a:t>στο σχεδιασμό</a:t>
            </a:r>
            <a:r>
              <a:rPr lang="en-US" dirty="0" smtClean="0">
                <a:solidFill>
                  <a:schemeClr val="tx1"/>
                </a:solidFill>
                <a:latin typeface="Century Gothic" panose="020B0502020202020204" pitchFamily="34" charset="0"/>
              </a:rPr>
              <a:t> (</a:t>
            </a:r>
            <a:r>
              <a:rPr lang="el-GR" dirty="0" smtClean="0">
                <a:solidFill>
                  <a:schemeClr val="tx1"/>
                </a:solidFill>
                <a:latin typeface="Century Gothic" panose="020B0502020202020204" pitchFamily="34" charset="0"/>
              </a:rPr>
              <a:t>ΙΙ</a:t>
            </a:r>
            <a:r>
              <a:rPr lang="en-US" dirty="0" smtClean="0">
                <a:solidFill>
                  <a:schemeClr val="tx1"/>
                </a:solidFill>
                <a:latin typeface="Century Gothic" panose="020B0502020202020204" pitchFamily="34" charset="0"/>
              </a:rPr>
              <a:t>)</a:t>
            </a:r>
            <a:endParaRPr lang="el-GR" b="1" dirty="0">
              <a:solidFill>
                <a:schemeClr val="tx1"/>
              </a:solidFill>
              <a:latin typeface="Century Gothic" panose="020B0502020202020204" pitchFamily="34" charset="0"/>
            </a:endParaRPr>
          </a:p>
        </p:txBody>
      </p:sp>
      <p:sp>
        <p:nvSpPr>
          <p:cNvPr id="3" name="Content Placeholder 2"/>
          <p:cNvSpPr>
            <a:spLocks noGrp="1"/>
          </p:cNvSpPr>
          <p:nvPr>
            <p:ph idx="1"/>
          </p:nvPr>
        </p:nvSpPr>
        <p:spPr>
          <a:xfrm>
            <a:off x="457200" y="1556792"/>
            <a:ext cx="8229600" cy="4896544"/>
          </a:xfrm>
        </p:spPr>
        <p:txBody>
          <a:bodyPr>
            <a:noAutofit/>
          </a:bodyPr>
          <a:lstStyle/>
          <a:p>
            <a:pPr>
              <a:lnSpc>
                <a:spcPct val="120000"/>
              </a:lnSpc>
              <a:spcBef>
                <a:spcPts val="600"/>
              </a:spcBef>
            </a:pPr>
            <a:r>
              <a:rPr lang="el-GR" sz="1600" b="1" dirty="0">
                <a:latin typeface="Century Gothic" panose="020B0502020202020204" pitchFamily="34" charset="0"/>
              </a:rPr>
              <a:t>ΔΥΝΑΤΑ ΣΗΜΕΙΑ – ΑΔΥΝΑΤΑ ΣΗΜΕΙΑ</a:t>
            </a:r>
          </a:p>
          <a:p>
            <a:pPr>
              <a:lnSpc>
                <a:spcPct val="120000"/>
              </a:lnSpc>
              <a:spcBef>
                <a:spcPts val="600"/>
              </a:spcBef>
              <a:buFont typeface="Wingdings" pitchFamily="2" charset="2"/>
              <a:buChar char="à"/>
            </a:pPr>
            <a:r>
              <a:rPr lang="el-GR" sz="1600" b="1" dirty="0" smtClean="0">
                <a:latin typeface="Century Gothic" panose="020B0502020202020204" pitchFamily="34" charset="0"/>
              </a:rPr>
              <a:t>Τα </a:t>
            </a:r>
            <a:r>
              <a:rPr lang="el-GR" sz="1600" b="1" dirty="0">
                <a:latin typeface="Century Gothic" panose="020B0502020202020204" pitchFamily="34" charset="0"/>
              </a:rPr>
              <a:t>χαρακτηριστικά κάθε περιοχής που συνδέονται με το εσωτερικό της περιβάλλον και στα οποία μπορεί να βασιστεί η αναπτυξιακή πολιτική ή απαιτείται να αναδιαρθρωθούν εξαιτίας προβλημάτων</a:t>
            </a:r>
            <a:r>
              <a:rPr lang="el-GR" sz="1600" b="1" dirty="0" smtClean="0">
                <a:latin typeface="Century Gothic" panose="020B0502020202020204" pitchFamily="34" charset="0"/>
              </a:rPr>
              <a:t>.</a:t>
            </a:r>
            <a:endParaRPr lang="el-GR" sz="1600" b="1" dirty="0">
              <a:latin typeface="Century Gothic" panose="020B0502020202020204" pitchFamily="34" charset="0"/>
            </a:endParaRPr>
          </a:p>
          <a:p>
            <a:pPr>
              <a:lnSpc>
                <a:spcPct val="120000"/>
              </a:lnSpc>
              <a:spcBef>
                <a:spcPts val="600"/>
              </a:spcBef>
            </a:pPr>
            <a:endParaRPr lang="el-GR"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ΕΥΚΑΙΡΙΕΣ - ΑΠΕΙΛΕΣ</a:t>
            </a:r>
          </a:p>
          <a:p>
            <a:pPr>
              <a:lnSpc>
                <a:spcPct val="120000"/>
              </a:lnSpc>
              <a:spcBef>
                <a:spcPts val="600"/>
              </a:spcBef>
              <a:buFont typeface="Wingdings" pitchFamily="2" charset="2"/>
              <a:buChar char="à"/>
            </a:pPr>
            <a:r>
              <a:rPr lang="el-GR" sz="1600" b="1" dirty="0" smtClean="0">
                <a:latin typeface="Century Gothic" panose="020B0502020202020204" pitchFamily="34" charset="0"/>
              </a:rPr>
              <a:t>Τα </a:t>
            </a:r>
            <a:r>
              <a:rPr lang="el-GR" sz="1600" b="1" dirty="0">
                <a:latin typeface="Century Gothic" panose="020B0502020202020204" pitchFamily="34" charset="0"/>
              </a:rPr>
              <a:t>στοιχεία εκείνα του </a:t>
            </a:r>
            <a:r>
              <a:rPr lang="el-GR" sz="1600" b="1" dirty="0">
                <a:solidFill>
                  <a:srgbClr val="FF0000"/>
                </a:solidFill>
                <a:latin typeface="Century Gothic" panose="020B0502020202020204" pitchFamily="34" charset="0"/>
              </a:rPr>
              <a:t>εξωτερικού περιβάλλοντος </a:t>
            </a:r>
            <a:r>
              <a:rPr lang="el-GR" sz="1600" b="1" dirty="0">
                <a:latin typeface="Century Gothic" panose="020B0502020202020204" pitchFamily="34" charset="0"/>
              </a:rPr>
              <a:t>κάθε περιοχής που μπορούν να δώσουν αναπτυξιακή ώθηση ή να αποτελέσουν εμπόδια στην αναπτυξιακή της προοπτική (προκύπτουν από την γνώση των ευρύτερων πολιτικών και των εξελίξεων σε διεθνές, ευρωπαϊκό και εθνικό πλαίσιο</a:t>
            </a:r>
            <a:r>
              <a:rPr lang="el-GR" sz="1600" b="1" dirty="0" smtClean="0">
                <a:latin typeface="Century Gothic" panose="020B0502020202020204" pitchFamily="34" charset="0"/>
              </a:rPr>
              <a:t>).</a:t>
            </a:r>
          </a:p>
          <a:p>
            <a:pPr>
              <a:lnSpc>
                <a:spcPct val="120000"/>
              </a:lnSpc>
              <a:spcBef>
                <a:spcPts val="600"/>
              </a:spcBef>
              <a:buFont typeface="Wingdings" pitchFamily="2" charset="2"/>
              <a:buChar char="à"/>
            </a:pPr>
            <a:endParaRPr lang="el-GR" sz="1600" b="1" dirty="0">
              <a:latin typeface="Century Gothic" panose="020B0502020202020204" pitchFamily="34" charset="0"/>
            </a:endParaRP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7</a:t>
            </a:fld>
            <a:endParaRPr lang="el-GR" sz="1200" dirty="0">
              <a:solidFill>
                <a:srgbClr val="2F2B20"/>
              </a:solidFill>
              <a:latin typeface="Century Gothic" panose="020B0502020202020204" pitchFamily="34" charset="0"/>
            </a:endParaRPr>
          </a:p>
        </p:txBody>
      </p:sp>
    </p:spTree>
    <p:extLst>
      <p:ext uri="{BB962C8B-B14F-4D97-AF65-F5344CB8AC3E}">
        <p14:creationId xmlns:p14="http://schemas.microsoft.com/office/powerpoint/2010/main" val="262294797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solidFill>
                  <a:schemeClr val="tx1"/>
                </a:solidFill>
                <a:latin typeface="Century Gothic" panose="020B0502020202020204" pitchFamily="34" charset="0"/>
              </a:rPr>
              <a:t>Η </a:t>
            </a:r>
            <a:r>
              <a:rPr lang="el-GR" dirty="0" smtClean="0">
                <a:solidFill>
                  <a:schemeClr val="tx1"/>
                </a:solidFill>
                <a:latin typeface="Century Gothic" panose="020B0502020202020204" pitchFamily="34" charset="0"/>
              </a:rPr>
              <a:t>ανάλυση </a:t>
            </a:r>
            <a:r>
              <a:rPr lang="en-US" dirty="0" smtClean="0">
                <a:solidFill>
                  <a:schemeClr val="tx1"/>
                </a:solidFill>
                <a:latin typeface="Century Gothic" panose="020B0502020202020204" pitchFamily="34" charset="0"/>
              </a:rPr>
              <a:t>SWOT </a:t>
            </a:r>
            <a:r>
              <a:rPr lang="el-GR" dirty="0" smtClean="0">
                <a:solidFill>
                  <a:schemeClr val="tx1"/>
                </a:solidFill>
                <a:latin typeface="Century Gothic" panose="020B0502020202020204" pitchFamily="34" charset="0"/>
              </a:rPr>
              <a:t>στο σχεδιασμό</a:t>
            </a:r>
            <a:r>
              <a:rPr lang="en-US" dirty="0" smtClean="0">
                <a:solidFill>
                  <a:schemeClr val="tx1"/>
                </a:solidFill>
                <a:latin typeface="Century Gothic" panose="020B0502020202020204" pitchFamily="34" charset="0"/>
              </a:rPr>
              <a:t> (</a:t>
            </a:r>
            <a:r>
              <a:rPr lang="el-GR" dirty="0" smtClean="0">
                <a:solidFill>
                  <a:schemeClr val="tx1"/>
                </a:solidFill>
                <a:latin typeface="Century Gothic" panose="020B0502020202020204" pitchFamily="34" charset="0"/>
              </a:rPr>
              <a:t>ΙΙΙ</a:t>
            </a:r>
            <a:r>
              <a:rPr lang="en-US" dirty="0" smtClean="0">
                <a:solidFill>
                  <a:schemeClr val="tx1"/>
                </a:solidFill>
                <a:latin typeface="Century Gothic" panose="020B0502020202020204" pitchFamily="34" charset="0"/>
              </a:rPr>
              <a:t>)</a:t>
            </a:r>
            <a:endParaRPr lang="el-GR" b="1" dirty="0">
              <a:solidFill>
                <a:schemeClr val="tx1"/>
              </a:solidFill>
              <a:latin typeface="Century Gothic" panose="020B0502020202020204" pitchFamily="34" charset="0"/>
            </a:endParaRPr>
          </a:p>
        </p:txBody>
      </p:sp>
      <p:sp>
        <p:nvSpPr>
          <p:cNvPr id="3" name="Content Placeholder 2"/>
          <p:cNvSpPr>
            <a:spLocks noGrp="1"/>
          </p:cNvSpPr>
          <p:nvPr>
            <p:ph idx="1"/>
          </p:nvPr>
        </p:nvSpPr>
        <p:spPr>
          <a:xfrm>
            <a:off x="457200" y="1556792"/>
            <a:ext cx="8229600" cy="4896544"/>
          </a:xfrm>
        </p:spPr>
        <p:txBody>
          <a:bodyPr>
            <a:noAutofit/>
          </a:bodyPr>
          <a:lstStyle/>
          <a:p>
            <a:pPr>
              <a:lnSpc>
                <a:spcPct val="120000"/>
              </a:lnSpc>
              <a:spcBef>
                <a:spcPts val="600"/>
              </a:spcBef>
            </a:pPr>
            <a:r>
              <a:rPr lang="el-GR" sz="1600" b="1" dirty="0">
                <a:latin typeface="Century Gothic" panose="020B0502020202020204" pitchFamily="34" charset="0"/>
              </a:rPr>
              <a:t>Εσωτερικό περιβάλλον περιοχής υπό μελέτη</a:t>
            </a:r>
          </a:p>
          <a:p>
            <a:pPr>
              <a:lnSpc>
                <a:spcPct val="120000"/>
              </a:lnSpc>
              <a:spcBef>
                <a:spcPts val="600"/>
              </a:spcBef>
              <a:buFont typeface="Wingdings" pitchFamily="2" charset="2"/>
              <a:buChar char="à"/>
            </a:pPr>
            <a:r>
              <a:rPr lang="el-GR" sz="1600" b="1" dirty="0" smtClean="0">
                <a:latin typeface="Century Gothic" panose="020B0502020202020204" pitchFamily="34" charset="0"/>
              </a:rPr>
              <a:t>Επίπεδο εισοδήματος.</a:t>
            </a:r>
          </a:p>
          <a:p>
            <a:pPr>
              <a:lnSpc>
                <a:spcPct val="120000"/>
              </a:lnSpc>
              <a:spcBef>
                <a:spcPts val="600"/>
              </a:spcBef>
              <a:buFont typeface="Wingdings" pitchFamily="2" charset="2"/>
              <a:buChar char="à"/>
            </a:pPr>
            <a:r>
              <a:rPr lang="el-GR" sz="1600" b="1" dirty="0" smtClean="0">
                <a:latin typeface="Century Gothic" panose="020B0502020202020204" pitchFamily="34" charset="0"/>
              </a:rPr>
              <a:t>Επίπεδο απασχόλησης.</a:t>
            </a:r>
          </a:p>
          <a:p>
            <a:pPr>
              <a:lnSpc>
                <a:spcPct val="120000"/>
              </a:lnSpc>
              <a:spcBef>
                <a:spcPts val="600"/>
              </a:spcBef>
              <a:buFont typeface="Wingdings" pitchFamily="2" charset="2"/>
              <a:buChar char="à"/>
            </a:pPr>
            <a:r>
              <a:rPr lang="el-GR" sz="1600" b="1" dirty="0" smtClean="0">
                <a:latin typeface="Century Gothic" panose="020B0502020202020204" pitchFamily="34" charset="0"/>
              </a:rPr>
              <a:t>Δημογραφικά στοιχεία.</a:t>
            </a:r>
          </a:p>
          <a:p>
            <a:pPr>
              <a:lnSpc>
                <a:spcPct val="120000"/>
              </a:lnSpc>
              <a:spcBef>
                <a:spcPts val="600"/>
              </a:spcBef>
              <a:buFont typeface="Wingdings" pitchFamily="2" charset="2"/>
              <a:buChar char="à"/>
            </a:pPr>
            <a:r>
              <a:rPr lang="el-GR" sz="1600" b="1" dirty="0" smtClean="0">
                <a:latin typeface="Century Gothic" panose="020B0502020202020204" pitchFamily="34" charset="0"/>
              </a:rPr>
              <a:t>Διαρθρωτικά στοιχεία.</a:t>
            </a:r>
          </a:p>
          <a:p>
            <a:pPr>
              <a:lnSpc>
                <a:spcPct val="120000"/>
              </a:lnSpc>
              <a:spcBef>
                <a:spcPts val="600"/>
              </a:spcBef>
              <a:buFont typeface="Wingdings" pitchFamily="2" charset="2"/>
              <a:buChar char="à"/>
            </a:pPr>
            <a:r>
              <a:rPr lang="el-GR" sz="1600" b="1" dirty="0" smtClean="0">
                <a:latin typeface="Century Gothic" panose="020B0502020202020204" pitchFamily="34" charset="0"/>
              </a:rPr>
              <a:t>Υποδομές.</a:t>
            </a:r>
          </a:p>
          <a:p>
            <a:pPr>
              <a:lnSpc>
                <a:spcPct val="120000"/>
              </a:lnSpc>
              <a:spcBef>
                <a:spcPts val="600"/>
              </a:spcBef>
              <a:buFont typeface="Wingdings" pitchFamily="2" charset="2"/>
              <a:buChar char="à"/>
            </a:pPr>
            <a:r>
              <a:rPr lang="el-GR" sz="1600" b="1" dirty="0" smtClean="0">
                <a:latin typeface="Century Gothic" panose="020B0502020202020204" pitchFamily="34" charset="0"/>
              </a:rPr>
              <a:t>Επίπεδο εκπαίδευσης.</a:t>
            </a:r>
          </a:p>
          <a:p>
            <a:pPr>
              <a:lnSpc>
                <a:spcPct val="120000"/>
              </a:lnSpc>
              <a:spcBef>
                <a:spcPts val="600"/>
              </a:spcBef>
              <a:buFont typeface="Wingdings" pitchFamily="2" charset="2"/>
              <a:buChar char="à"/>
            </a:pPr>
            <a:r>
              <a:rPr lang="el-GR" sz="1600" b="1" dirty="0" smtClean="0">
                <a:latin typeface="Century Gothic" panose="020B0502020202020204" pitchFamily="34" charset="0"/>
              </a:rPr>
              <a:t>Φυσικό περιβάλλον.</a:t>
            </a:r>
          </a:p>
          <a:p>
            <a:pPr>
              <a:lnSpc>
                <a:spcPct val="120000"/>
              </a:lnSpc>
              <a:spcBef>
                <a:spcPts val="600"/>
              </a:spcBef>
              <a:buFont typeface="Wingdings" pitchFamily="2" charset="2"/>
              <a:buChar char="à"/>
            </a:pPr>
            <a:r>
              <a:rPr lang="el-GR" sz="1600" b="1" dirty="0" smtClean="0">
                <a:latin typeface="Century Gothic" panose="020B0502020202020204" pitchFamily="34" charset="0"/>
              </a:rPr>
              <a:t>Πολιτιστικό περιβάλλον.</a:t>
            </a:r>
          </a:p>
          <a:p>
            <a:pPr>
              <a:lnSpc>
                <a:spcPct val="120000"/>
              </a:lnSpc>
              <a:spcBef>
                <a:spcPts val="600"/>
              </a:spcBef>
              <a:buFont typeface="Wingdings" pitchFamily="2" charset="2"/>
              <a:buChar char="à"/>
            </a:pPr>
            <a:r>
              <a:rPr lang="el-GR" sz="1600" b="1" dirty="0" smtClean="0">
                <a:latin typeface="Century Gothic" panose="020B0502020202020204" pitchFamily="34" charset="0"/>
              </a:rPr>
              <a:t>Ιστορικότητα.</a:t>
            </a:r>
          </a:p>
          <a:p>
            <a:pPr marL="0" indent="0">
              <a:lnSpc>
                <a:spcPct val="120000"/>
              </a:lnSpc>
              <a:spcBef>
                <a:spcPts val="600"/>
              </a:spcBef>
              <a:buNone/>
            </a:pPr>
            <a:endParaRPr lang="el-GR" sz="1600" b="1" dirty="0">
              <a:latin typeface="Century Gothic" panose="020B0502020202020204" pitchFamily="34" charset="0"/>
            </a:endParaRPr>
          </a:p>
          <a:p>
            <a:pPr>
              <a:lnSpc>
                <a:spcPct val="120000"/>
              </a:lnSpc>
              <a:spcBef>
                <a:spcPts val="600"/>
              </a:spcBef>
            </a:pPr>
            <a:r>
              <a:rPr lang="el-GR" sz="1600" b="1" dirty="0">
                <a:latin typeface="Century Gothic" panose="020B0502020202020204" pitchFamily="34" charset="0"/>
              </a:rPr>
              <a:t>Εξωτερικό </a:t>
            </a:r>
            <a:r>
              <a:rPr lang="el-GR" sz="1600" b="1" dirty="0" smtClean="0">
                <a:latin typeface="Century Gothic" panose="020B0502020202020204" pitchFamily="34" charset="0"/>
              </a:rPr>
              <a:t>(</a:t>
            </a:r>
            <a:r>
              <a:rPr lang="el-GR" sz="1600" b="1" u="sng" dirty="0" smtClean="0">
                <a:latin typeface="Century Gothic" panose="020B0502020202020204" pitchFamily="34" charset="0"/>
              </a:rPr>
              <a:t>άμεσο</a:t>
            </a:r>
            <a:r>
              <a:rPr lang="el-GR" sz="1600" b="1" dirty="0" smtClean="0">
                <a:latin typeface="Century Gothic" panose="020B0502020202020204" pitchFamily="34" charset="0"/>
              </a:rPr>
              <a:t>) περιβάλλον </a:t>
            </a:r>
            <a:r>
              <a:rPr lang="el-GR" sz="1600" b="1" dirty="0">
                <a:latin typeface="Century Gothic" panose="020B0502020202020204" pitchFamily="34" charset="0"/>
              </a:rPr>
              <a:t>περιοχής υπό </a:t>
            </a:r>
            <a:r>
              <a:rPr lang="el-GR" sz="1600" b="1" dirty="0" smtClean="0">
                <a:latin typeface="Century Gothic" panose="020B0502020202020204" pitchFamily="34" charset="0"/>
              </a:rPr>
              <a:t>μελέτη </a:t>
            </a:r>
            <a:endParaRPr lang="el-GR" sz="1600" b="1" dirty="0">
              <a:latin typeface="Century Gothic" panose="020B0502020202020204" pitchFamily="34" charset="0"/>
            </a:endParaRP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8</a:t>
            </a:fld>
            <a:endParaRPr lang="el-GR" sz="1200" dirty="0">
              <a:solidFill>
                <a:srgbClr val="2F2B20"/>
              </a:solidFill>
              <a:latin typeface="Century Gothic" panose="020B0502020202020204" pitchFamily="34" charset="0"/>
            </a:endParaRPr>
          </a:p>
        </p:txBody>
      </p:sp>
    </p:spTree>
    <p:extLst>
      <p:ext uri="{BB962C8B-B14F-4D97-AF65-F5344CB8AC3E}">
        <p14:creationId xmlns:p14="http://schemas.microsoft.com/office/powerpoint/2010/main" val="192716439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anim calcmode="lin" valueType="num">
                                      <p:cBhvr>
                                        <p:cTn id="4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1000"/>
                                        <p:tgtEl>
                                          <p:spTgt spid="3">
                                            <p:txEl>
                                              <p:pRg st="9" end="9"/>
                                            </p:txEl>
                                          </p:spTgt>
                                        </p:tgtEl>
                                      </p:cBhvr>
                                    </p:animEffect>
                                    <p:anim calcmode="lin" valueType="num">
                                      <p:cBhvr>
                                        <p:cTn id="5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fade">
                                      <p:cBhvr>
                                        <p:cTn id="57" dur="1000"/>
                                        <p:tgtEl>
                                          <p:spTgt spid="3">
                                            <p:txEl>
                                              <p:pRg st="11" end="11"/>
                                            </p:txEl>
                                          </p:spTgt>
                                        </p:tgtEl>
                                      </p:cBhvr>
                                    </p:animEffect>
                                    <p:anim calcmode="lin" valueType="num">
                                      <p:cBhvr>
                                        <p:cTn id="5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solidFill>
                  <a:schemeClr val="tx1"/>
                </a:solidFill>
                <a:latin typeface="Century Gothic" panose="020B0502020202020204" pitchFamily="34" charset="0"/>
              </a:rPr>
              <a:t>Η </a:t>
            </a:r>
            <a:r>
              <a:rPr lang="el-GR" dirty="0" smtClean="0">
                <a:solidFill>
                  <a:schemeClr val="tx1"/>
                </a:solidFill>
                <a:latin typeface="Century Gothic" panose="020B0502020202020204" pitchFamily="34" charset="0"/>
              </a:rPr>
              <a:t>ανάλυση </a:t>
            </a:r>
            <a:r>
              <a:rPr lang="en-US" dirty="0" smtClean="0">
                <a:solidFill>
                  <a:schemeClr val="tx1"/>
                </a:solidFill>
                <a:latin typeface="Century Gothic" panose="020B0502020202020204" pitchFamily="34" charset="0"/>
              </a:rPr>
              <a:t>SWOT </a:t>
            </a:r>
            <a:r>
              <a:rPr lang="el-GR" dirty="0" smtClean="0">
                <a:solidFill>
                  <a:schemeClr val="tx1"/>
                </a:solidFill>
                <a:latin typeface="Century Gothic" panose="020B0502020202020204" pitchFamily="34" charset="0"/>
              </a:rPr>
              <a:t>στο σχεδιασμό:</a:t>
            </a:r>
            <a:r>
              <a:rPr lang="en-US" dirty="0" smtClean="0">
                <a:solidFill>
                  <a:schemeClr val="tx1"/>
                </a:solidFill>
                <a:latin typeface="Century Gothic" panose="020B0502020202020204" pitchFamily="34" charset="0"/>
              </a:rPr>
              <a:t> </a:t>
            </a:r>
            <a:r>
              <a:rPr lang="el-GR" dirty="0" smtClean="0">
                <a:solidFill>
                  <a:schemeClr val="tx1"/>
                </a:solidFill>
                <a:latin typeface="Century Gothic" panose="020B0502020202020204" pitchFamily="34" charset="0"/>
              </a:rPr>
              <a:t>Επισημάνσεις - ερωτήματα</a:t>
            </a:r>
            <a:endParaRPr lang="el-GR" b="1" dirty="0">
              <a:solidFill>
                <a:schemeClr val="tx1"/>
              </a:solidFill>
              <a:latin typeface="Century Gothic" panose="020B0502020202020204" pitchFamily="34" charset="0"/>
            </a:endParaRPr>
          </a:p>
        </p:txBody>
      </p:sp>
      <p:sp>
        <p:nvSpPr>
          <p:cNvPr id="3" name="Content Placeholder 2"/>
          <p:cNvSpPr>
            <a:spLocks noGrp="1"/>
          </p:cNvSpPr>
          <p:nvPr>
            <p:ph idx="1"/>
          </p:nvPr>
        </p:nvSpPr>
        <p:spPr>
          <a:xfrm>
            <a:off x="457200" y="1556792"/>
            <a:ext cx="8229600" cy="4896544"/>
          </a:xfrm>
        </p:spPr>
        <p:txBody>
          <a:bodyPr>
            <a:noAutofit/>
          </a:bodyPr>
          <a:lstStyle/>
          <a:p>
            <a:pPr>
              <a:lnSpc>
                <a:spcPct val="120000"/>
              </a:lnSpc>
              <a:spcBef>
                <a:spcPts val="600"/>
              </a:spcBef>
            </a:pPr>
            <a:r>
              <a:rPr lang="el-GR" sz="1600" b="1" dirty="0">
                <a:latin typeface="Century Gothic" panose="020B0502020202020204" pitchFamily="34" charset="0"/>
              </a:rPr>
              <a:t>Η ανάλυση SWOT βασίζεται στην πλήρη αιτιολόγηση των αναπτυξιακών παραμέτρων (και δεν αποτελεί απλά έναν κατάλογο</a:t>
            </a:r>
            <a:r>
              <a:rPr lang="el-GR" sz="1600" b="1" dirty="0" smtClean="0">
                <a:latin typeface="Century Gothic" panose="020B0502020202020204" pitchFamily="34" charset="0"/>
              </a:rPr>
              <a:t>).</a:t>
            </a:r>
          </a:p>
          <a:p>
            <a:pPr>
              <a:lnSpc>
                <a:spcPct val="120000"/>
              </a:lnSpc>
              <a:spcBef>
                <a:spcPts val="600"/>
              </a:spcBef>
              <a:buFont typeface="Wingdings" pitchFamily="2" charset="2"/>
              <a:buChar char="à"/>
            </a:pPr>
            <a:r>
              <a:rPr lang="el-GR" sz="1600" b="1" dirty="0" smtClean="0">
                <a:latin typeface="Century Gothic" panose="020B0502020202020204" pitchFamily="34" charset="0"/>
              </a:rPr>
              <a:t>Ιεράρχηση </a:t>
            </a:r>
            <a:r>
              <a:rPr lang="el-GR" sz="1600" b="1" dirty="0">
                <a:latin typeface="Century Gothic" panose="020B0502020202020204" pitchFamily="34" charset="0"/>
              </a:rPr>
              <a:t>ή απλή παράθεση των ευρημάτων; </a:t>
            </a:r>
            <a:endParaRPr lang="el-GR" sz="1600" b="1" dirty="0" smtClean="0">
              <a:latin typeface="Century Gothic" panose="020B0502020202020204" pitchFamily="34" charset="0"/>
            </a:endParaRPr>
          </a:p>
          <a:p>
            <a:pPr>
              <a:lnSpc>
                <a:spcPct val="120000"/>
              </a:lnSpc>
              <a:spcBef>
                <a:spcPts val="600"/>
              </a:spcBef>
              <a:buFont typeface="Wingdings" pitchFamily="2" charset="2"/>
              <a:buChar char="à"/>
            </a:pPr>
            <a:r>
              <a:rPr lang="el-GR" sz="1600" b="1" dirty="0" smtClean="0">
                <a:latin typeface="Century Gothic" panose="020B0502020202020204" pitchFamily="34" charset="0"/>
              </a:rPr>
              <a:t>Μία </a:t>
            </a:r>
            <a:r>
              <a:rPr lang="el-GR" sz="1600" b="1" dirty="0">
                <a:latin typeface="Century Gothic" panose="020B0502020202020204" pitchFamily="34" charset="0"/>
              </a:rPr>
              <a:t>γενική </a:t>
            </a:r>
            <a:r>
              <a:rPr lang="el-GR" sz="1600" b="1" dirty="0" smtClean="0">
                <a:latin typeface="Century Gothic" panose="020B0502020202020204" pitchFamily="34" charset="0"/>
              </a:rPr>
              <a:t>ή </a:t>
            </a:r>
            <a:r>
              <a:rPr lang="el-GR" sz="1600" b="1" dirty="0">
                <a:latin typeface="Century Gothic" panose="020B0502020202020204" pitchFamily="34" charset="0"/>
              </a:rPr>
              <a:t>πολλές </a:t>
            </a:r>
            <a:r>
              <a:rPr lang="el-GR" sz="1600" b="1" dirty="0" smtClean="0">
                <a:latin typeface="Century Gothic" panose="020B0502020202020204" pitchFamily="34" charset="0"/>
              </a:rPr>
              <a:t>επιμέρους </a:t>
            </a:r>
            <a:r>
              <a:rPr lang="en-US" sz="1600" b="1" dirty="0" smtClean="0">
                <a:latin typeface="Century Gothic" panose="020B0502020202020204" pitchFamily="34" charset="0"/>
              </a:rPr>
              <a:t>SWOT</a:t>
            </a:r>
            <a:r>
              <a:rPr lang="el-GR" sz="1600" b="1" dirty="0" smtClean="0">
                <a:latin typeface="Century Gothic" panose="020B0502020202020204" pitchFamily="34" charset="0"/>
              </a:rPr>
              <a:t>;</a:t>
            </a:r>
            <a:endParaRPr lang="el-GR" sz="1600" b="1" dirty="0">
              <a:latin typeface="Century Gothic" panose="020B0502020202020204" pitchFamily="34" charset="0"/>
            </a:endParaRPr>
          </a:p>
          <a:p>
            <a:pPr marL="0" indent="0">
              <a:lnSpc>
                <a:spcPct val="120000"/>
              </a:lnSpc>
              <a:spcBef>
                <a:spcPts val="600"/>
              </a:spcBef>
              <a:buNone/>
            </a:pPr>
            <a:endParaRPr lang="el-GR" sz="1600" b="1" dirty="0">
              <a:latin typeface="Century Gothic" panose="020B0502020202020204" pitchFamily="34" charset="0"/>
            </a:endParaRPr>
          </a:p>
        </p:txBody>
      </p:sp>
      <p:sp>
        <p:nvSpPr>
          <p:cNvPr id="5" name="Footer Placeholder 4"/>
          <p:cNvSpPr>
            <a:spLocks noGrp="1"/>
          </p:cNvSpPr>
          <p:nvPr>
            <p:ph type="ftr" sz="quarter" idx="11"/>
          </p:nvPr>
        </p:nvSpPr>
        <p:spPr>
          <a:xfrm>
            <a:off x="1835696" y="18288"/>
            <a:ext cx="5708104" cy="329184"/>
          </a:xfrm>
        </p:spPr>
        <p:txBody>
          <a:bodyPr/>
          <a:lstStyle/>
          <a:p>
            <a:pPr>
              <a:defRPr/>
            </a:pPr>
            <a:r>
              <a:rPr lang="el-GR" sz="1400" b="1" spc="-100" dirty="0" smtClean="0">
                <a:solidFill>
                  <a:srgbClr val="2F2B20"/>
                </a:solidFill>
                <a:latin typeface="Century Gothic" panose="020B0502020202020204" pitchFamily="34" charset="0"/>
              </a:rPr>
              <a:t>Η </a:t>
            </a:r>
            <a:r>
              <a:rPr lang="el-GR" sz="1400" b="1" spc="-100" dirty="0">
                <a:solidFill>
                  <a:srgbClr val="2F2B20"/>
                </a:solidFill>
                <a:latin typeface="Century Gothic" panose="020B0502020202020204" pitchFamily="34" charset="0"/>
              </a:rPr>
              <a:t>SWOT ανάλυση ως εργαλείο </a:t>
            </a:r>
            <a:r>
              <a:rPr lang="el-GR" sz="1400" b="1" spc="-100" dirty="0" smtClean="0">
                <a:solidFill>
                  <a:srgbClr val="2F2B20"/>
                </a:solidFill>
                <a:latin typeface="Century Gothic" panose="020B0502020202020204" pitchFamily="34" charset="0"/>
              </a:rPr>
              <a:t>σχεδιασμού</a:t>
            </a:r>
            <a:endParaRPr lang="el-GR" sz="1400" dirty="0"/>
          </a:p>
        </p:txBody>
      </p:sp>
      <p:sp>
        <p:nvSpPr>
          <p:cNvPr id="6" name="Slide Number Placeholder 5"/>
          <p:cNvSpPr>
            <a:spLocks noGrp="1"/>
          </p:cNvSpPr>
          <p:nvPr>
            <p:ph type="sldNum" sz="quarter" idx="12"/>
          </p:nvPr>
        </p:nvSpPr>
        <p:spPr/>
        <p:txBody>
          <a:bodyPr/>
          <a:lstStyle/>
          <a:p>
            <a:pPr>
              <a:defRPr/>
            </a:pPr>
            <a:fld id="{42E1B2BC-D82E-4EB2-8767-D1548E258474}" type="slidenum">
              <a:rPr lang="el-GR" sz="1200" smtClean="0">
                <a:solidFill>
                  <a:srgbClr val="2F2B20"/>
                </a:solidFill>
                <a:latin typeface="Century Gothic" panose="020B0502020202020204" pitchFamily="34" charset="0"/>
              </a:rPr>
              <a:pPr>
                <a:defRPr/>
              </a:pPr>
              <a:t>9</a:t>
            </a:fld>
            <a:endParaRPr lang="el-GR" sz="1200" dirty="0">
              <a:solidFill>
                <a:srgbClr val="2F2B20"/>
              </a:solidFill>
              <a:latin typeface="Century Gothic" panose="020B0502020202020204" pitchFamily="34" charset="0"/>
            </a:endParaRPr>
          </a:p>
        </p:txBody>
      </p:sp>
    </p:spTree>
    <p:extLst>
      <p:ext uri="{BB962C8B-B14F-4D97-AF65-F5344CB8AC3E}">
        <p14:creationId xmlns:p14="http://schemas.microsoft.com/office/powerpoint/2010/main" val="359644218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1905</TotalTime>
  <Words>1045</Words>
  <Application>Microsoft Office PowerPoint</Application>
  <PresentationFormat>On-screen Show (4:3)</PresentationFormat>
  <Paragraphs>124</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 Narrow</vt:lpstr>
      <vt:lpstr>Calibri</vt:lpstr>
      <vt:lpstr>Century Gothic</vt:lpstr>
      <vt:lpstr>Wingdings</vt:lpstr>
      <vt:lpstr>Wingdings 3</vt:lpstr>
      <vt:lpstr>Clarity</vt:lpstr>
      <vt:lpstr>STUDIO ΠΟΛΕΟΔΟΜΙΑΣ – ΧΩΡΟΤΑΞΙΑΣ Η SWOT ανάλυση ως εργαλείο σχεδιασμού</vt:lpstr>
      <vt:lpstr>Προσεγγίζοντας την έννοια του σχεδιασμού …</vt:lpstr>
      <vt:lpstr>Η διαδικασία του σχεδιασμού</vt:lpstr>
      <vt:lpstr>Από την ανάλυση της υφιστάμενης κατάστασης στη διατύπωση μέτρων …</vt:lpstr>
      <vt:lpstr>Προέλευση της ανάλυσης SWOT</vt:lpstr>
      <vt:lpstr>Η ανάλυση SWOT στο σχεδιασμό (Ι)</vt:lpstr>
      <vt:lpstr>Η ανάλυση SWOT στο σχεδιασμό (ΙΙ)</vt:lpstr>
      <vt:lpstr>Η ανάλυση SWOT στο σχεδιασμό (ΙΙΙ)</vt:lpstr>
      <vt:lpstr>Η ανάλυση SWOT στο σχεδιασμό: Επισημάνσεις - ερωτήματα</vt:lpstr>
      <vt:lpstr>Η ανάλυση SWOT στο σχεδιασμό: Το παράδειγμα του ΠΕΠ Β. Αιγαίου 2000-06</vt:lpstr>
      <vt:lpstr>Η ανάλυση SWOT στο σχεδιασμό: Αξιοποίηση (I)</vt:lpstr>
      <vt:lpstr>Η ανάλυση SWOT στο σχεδιασμό: Αξιοποίηση (II)</vt:lpstr>
      <vt:lpstr>Η ανάλυση SWOT στο σχεδιασμό: Αξιοποίηση (III)</vt:lpstr>
      <vt:lpstr>Η ανάλυση SWOT στο σχεδιασμό: Αξιοποίηση: Το παράδειγμα του ΠΕΠ Θεσσαλίας 2000-06</vt:lpstr>
      <vt:lpstr>STUDIO ΠΟΛΕΟΔΟΜΙΑΣ – ΧΩΡΟΤΑΞΙΑΣ Η SWOT ανάλυση ως εργαλείο σχεδιασμού</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liveris</dc:creator>
  <cp:lastModifiedBy>Aris</cp:lastModifiedBy>
  <cp:revision>209</cp:revision>
  <dcterms:created xsi:type="dcterms:W3CDTF">2011-05-03T15:54:43Z</dcterms:created>
  <dcterms:modified xsi:type="dcterms:W3CDTF">2020-05-14T16:43:44Z</dcterms:modified>
</cp:coreProperties>
</file>