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9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1" r:id="rId25"/>
    <p:sldId id="267" r:id="rId26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41" autoAdjust="0"/>
  </p:normalViewPr>
  <p:slideViewPr>
    <p:cSldViewPr snapToGrid="0">
      <p:cViewPr>
        <p:scale>
          <a:sx n="64" d="100"/>
          <a:sy n="64" d="100"/>
        </p:scale>
        <p:origin x="91" y="6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el-GR" noProof="1"/>
            <a:t>Το Πανεπιστήμιο Θεσσαλίας και το Τμήμα Διοίκησης Επιχειρήσεων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el-GR" noProof="1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el-GR" noProof="1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el-GR" noProof="1"/>
            <a:t>Οι υπηρεσίες του Πανεπιστημίου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el-GR" noProof="1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el-GR" noProof="1"/>
        </a:p>
      </dgm:t>
    </dgm:pt>
    <dgm:pt modelId="{DD728506-F80F-451B-80EF-4D3181D42FA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l-GR" noProof="1"/>
            <a:t>Τι πρέπει να γνωρίζω</a:t>
          </a:r>
        </a:p>
      </dgm:t>
    </dgm:pt>
    <dgm:pt modelId="{3112B3BB-8447-4298-B882-8CFE403345B7}" type="parTrans" cxnId="{84AA4478-6FD4-48BE-8D12-788519C9A663}">
      <dgm:prSet/>
      <dgm:spPr/>
    </dgm:pt>
    <dgm:pt modelId="{A195407B-CE58-4D74-9110-59F2CCD26C35}" type="sibTrans" cxnId="{84AA4478-6FD4-48BE-8D12-788519C9A663}">
      <dgm:prSet/>
      <dgm:spPr/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145E3D7-62AA-4F3B-889A-7400A658AFF1}" type="pres">
      <dgm:prSet presAssocID="{DD728506-F80F-451B-80EF-4D3181D42FAC}" presName="compNode" presStyleCnt="0"/>
      <dgm:spPr/>
    </dgm:pt>
    <dgm:pt modelId="{C8761DFA-7276-409B-A61A-4B66C6E48D7B}" type="pres">
      <dgm:prSet presAssocID="{DD728506-F80F-451B-80EF-4D3181D42FAC}" presName="bgRect" presStyleLbl="bgShp" presStyleIdx="0" presStyleCnt="3"/>
      <dgm:spPr/>
    </dgm:pt>
    <dgm:pt modelId="{71130B1C-42C0-407C-9943-8C534AB14602}" type="pres">
      <dgm:prSet presAssocID="{DD728506-F80F-451B-80EF-4D3181D42FAC}" presName="iconRect" presStyleLbl="node1" presStyleIdx="0" presStyleCnt="3"/>
      <dgm:spPr/>
    </dgm:pt>
    <dgm:pt modelId="{892EDF65-CFF0-44C9-B97D-DE6D4886B585}" type="pres">
      <dgm:prSet presAssocID="{DD728506-F80F-451B-80EF-4D3181D42FAC}" presName="spaceRect" presStyleCnt="0"/>
      <dgm:spPr/>
    </dgm:pt>
    <dgm:pt modelId="{9F529A4F-ACDE-4471-87B3-C7C8D806A1CE}" type="pres">
      <dgm:prSet presAssocID="{DD728506-F80F-451B-80EF-4D3181D42FAC}" presName="parTx" presStyleLbl="revTx" presStyleIdx="0" presStyleCnt="3">
        <dgm:presLayoutVars>
          <dgm:chMax val="0"/>
          <dgm:chPref val="0"/>
        </dgm:presLayoutVars>
      </dgm:prSet>
      <dgm:spPr/>
    </dgm:pt>
    <dgm:pt modelId="{B48FC239-BA9F-491D-BA05-3D1C649418E1}" type="pres">
      <dgm:prSet presAssocID="{A195407B-CE58-4D74-9110-59F2CCD26C35}" presName="sibTrans" presStyleCnt="0"/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1" presStyleCnt="3"/>
      <dgm:spPr/>
    </dgm:pt>
    <dgm:pt modelId="{55596134-9829-4D70-890A-C69BBF81D77E}" type="pres">
      <dgm:prSet presAssocID="{6FA86730-1CE5-4EBE-A9BA-FC19829C945A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1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2" presStyleCnt="3"/>
      <dgm:spPr/>
    </dgm:pt>
    <dgm:pt modelId="{FCE68459-8AC8-4D4B-8B2A-B85347F651AB}" type="pres">
      <dgm:prSet presAssocID="{6ABE9384-859D-4C4C-B983-2B1E39A8B348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29B611D-ADB7-45E4-812D-4E288BD2D31C}" srcId="{53001724-5C5A-402A-B907-ECA89FAFA97F}" destId="{6ABE9384-859D-4C4C-B983-2B1E39A8B348}" srcOrd="2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84AA4478-6FD4-48BE-8D12-788519C9A663}" srcId="{53001724-5C5A-402A-B907-ECA89FAFA97F}" destId="{DD728506-F80F-451B-80EF-4D3181D42FAC}" srcOrd="0" destOrd="0" parTransId="{3112B3BB-8447-4298-B882-8CFE403345B7}" sibTransId="{A195407B-CE58-4D74-9110-59F2CCD26C35}"/>
    <dgm:cxn modelId="{ACB259CB-0782-437C-AE91-04CE095D2AE5}" srcId="{53001724-5C5A-402A-B907-ECA89FAFA97F}" destId="{6FA86730-1CE5-4EBE-A9BA-FC19829C945A}" srcOrd="1" destOrd="0" parTransId="{A1BB3DDB-A2CF-407F-9044-E3AC1B808421}" sibTransId="{F397379E-0BDA-46CE-8393-B1D10C55E1BA}"/>
    <dgm:cxn modelId="{367DCECC-CD8D-40AC-BF50-C406A993D52F}" type="presOf" srcId="{DD728506-F80F-451B-80EF-4D3181D42FAC}" destId="{9F529A4F-ACDE-4471-87B3-C7C8D806A1CE}" srcOrd="0" destOrd="0" presId="urn:microsoft.com/office/officeart/2018/2/layout/IconVerticalSolidList"/>
    <dgm:cxn modelId="{281FEBF4-5F07-4CA4-A30D-2B06F8F06385}" type="presParOf" srcId="{44164630-2F05-47D6-AD96-D9713C7C94EA}" destId="{B145E3D7-62AA-4F3B-889A-7400A658AFF1}" srcOrd="0" destOrd="0" presId="urn:microsoft.com/office/officeart/2018/2/layout/IconVerticalSolidList"/>
    <dgm:cxn modelId="{0FAAEBB9-D70A-48F3-A88E-522E449CB10E}" type="presParOf" srcId="{B145E3D7-62AA-4F3B-889A-7400A658AFF1}" destId="{C8761DFA-7276-409B-A61A-4B66C6E48D7B}" srcOrd="0" destOrd="0" presId="urn:microsoft.com/office/officeart/2018/2/layout/IconVerticalSolidList"/>
    <dgm:cxn modelId="{B7E51213-4760-4944-901B-964412B5E0ED}" type="presParOf" srcId="{B145E3D7-62AA-4F3B-889A-7400A658AFF1}" destId="{71130B1C-42C0-407C-9943-8C534AB14602}" srcOrd="1" destOrd="0" presId="urn:microsoft.com/office/officeart/2018/2/layout/IconVerticalSolidList"/>
    <dgm:cxn modelId="{E0D9C593-AC34-4C3B-94AC-52D89D67F409}" type="presParOf" srcId="{B145E3D7-62AA-4F3B-889A-7400A658AFF1}" destId="{892EDF65-CFF0-44C9-B97D-DE6D4886B585}" srcOrd="2" destOrd="0" presId="urn:microsoft.com/office/officeart/2018/2/layout/IconVerticalSolidList"/>
    <dgm:cxn modelId="{C783D360-B8EC-4256-84C9-69D1492F8E20}" type="presParOf" srcId="{B145E3D7-62AA-4F3B-889A-7400A658AFF1}" destId="{9F529A4F-ACDE-4471-87B3-C7C8D806A1CE}" srcOrd="3" destOrd="0" presId="urn:microsoft.com/office/officeart/2018/2/layout/IconVerticalSolidList"/>
    <dgm:cxn modelId="{A1EA0DE7-BD23-41B2-9F45-8977BCAD33F7}" type="presParOf" srcId="{44164630-2F05-47D6-AD96-D9713C7C94EA}" destId="{B48FC239-BA9F-491D-BA05-3D1C649418E1}" srcOrd="1" destOrd="0" presId="urn:microsoft.com/office/officeart/2018/2/layout/IconVerticalSolidList"/>
    <dgm:cxn modelId="{9FB3D75A-7318-40AD-9643-F5D113BEF3EA}" type="presParOf" srcId="{44164630-2F05-47D6-AD96-D9713C7C94EA}" destId="{BBB5EE06-EDF8-41BB-B38A-75BA74195339}" srcOrd="2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3" destOrd="0" presId="urn:microsoft.com/office/officeart/2018/2/layout/IconVerticalSolidList"/>
    <dgm:cxn modelId="{37B51E1B-2833-450E-AED0-0479588A1773}" type="presParOf" srcId="{44164630-2F05-47D6-AD96-D9713C7C94EA}" destId="{2862063A-01C9-45B8-BC29-0877E16269D6}" srcOrd="4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61DFA-7276-409B-A61A-4B66C6E48D7B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30B1C-42C0-407C-9943-8C534AB14602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29A4F-ACDE-4471-87B3-C7C8D806A1CE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noProof="1"/>
            <a:t>Τι πρέπει να γνωρίζω</a:t>
          </a:r>
        </a:p>
      </dsp:txBody>
      <dsp:txXfrm>
        <a:off x="1256992" y="465"/>
        <a:ext cx="3545038" cy="1088305"/>
      </dsp:txXfrm>
    </dsp:sp>
    <dsp:sp modelId="{BD3976FF-3460-411F-BC23-D0B68261F465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noProof="1"/>
            <a:t>Το Πανεπιστήμιο Θεσσαλίας και το Τμήμα Διοίκησης Επιχειρήσεων</a:t>
          </a:r>
        </a:p>
      </dsp:txBody>
      <dsp:txXfrm>
        <a:off x="1256992" y="1360846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noProof="1"/>
            <a:t>Οι υπηρεσίες του Πανεπιστημίου</a:t>
          </a:r>
        </a:p>
      </dsp:txBody>
      <dsp:txXfrm>
        <a:off x="1256992" y="2721228"/>
        <a:ext cx="3545038" cy="1088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Λίστα κατακόρυφων εικονιδίων με γέμισμα"/>
  <dgm:desc val="Χρησιμοποιήστε το για να εμφανίσετε μια σειρά απεικονίσεων από επάνω προς τα κάτω με το κείμενο επιπέδου 1 ή με το κείμενο επιπέδου 1 και επιπέδου 2 ομαδοποιημένα σε ένα σχήμα. Λειτουργεί καλύτερα με εικονίδια ή μικρές εικόνες με λεζάντες μικρού κειμένου με μακροσκελείς περιγραφές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BE9FD3-EFA8-4E5A-82F1-807EC1E592E4}" type="datetime1">
              <a:rPr lang="el-GR" smtClean="0"/>
              <a:t>17/10/2023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668C69-0C3E-40A2-B4A0-B2C8B71D8E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748A23-4C13-4F27-97DE-6D05476F3AB4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000EEB-8338-48D7-8EE8-EE0082EF7602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433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296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 noProof="0"/>
              <a:t>Click to edit Master subtitle style</a:t>
            </a:r>
            <a:endParaRPr lang="el-GR" noProof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286F9F-5DEA-42E2-8459-AF4584E507B8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8E422-379D-4C66-A26B-E19B6BE87450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CAF7B-7D15-4E83-A144-ECC2A399DE51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14" name="Θέση κειμένου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10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6CE0F-1A47-4071-B44C-65812A1BEA4D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  <p:sp>
        <p:nvSpPr>
          <p:cNvPr id="9" name="Πλαίσιο κειμένου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l-GR" noProof="0"/>
              <a:t>“</a:t>
            </a:r>
          </a:p>
        </p:txBody>
      </p:sp>
      <p:sp>
        <p:nvSpPr>
          <p:cNvPr id="13" name="Πλαίσιο κειμένου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l-GR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0622AD-A0BE-4CC6-B0DE-321A460D08DA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16" name="Θέση κειμένου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19" name="Θέση κειμένου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20" name="Θέση κειμένου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cxnSp>
        <p:nvCxnSpPr>
          <p:cNvPr id="17" name="Ευθεία γραμμή σύνδεσης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347C30-867F-407D-A7E4-7FCF55A7B6B5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29" name="Θέση εικόνας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22" name="Θέση κειμένου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30" name="Θέση εικόνας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23" name="Θέση κειμένου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31" name="Θέση εικόνας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24" name="Θέση κειμένου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cxnSp>
        <p:nvCxnSpPr>
          <p:cNvPr id="17" name="Ευθεία γραμμή σύνδεσης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3A8A8A-2056-48A0-926E-73E5B12B96CA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C8EC62-9203-41C7-AB6A-82D42792DB35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D3563-67E3-4832-81A2-3C58490F92FB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46C2EB-AB2E-495A-859C-4D87A2F84C82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504327-B074-4CD4-A18C-5EA0C4186228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FBAEB-3F95-4A73-B355-7AC1B223B94B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B92AA-7102-409B-97FE-EEE5BE54E13D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7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B66D5C-8B9E-45F5-89E0-9EA99CB55314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ED68D5-AB94-43DB-AF56-54F764DD0B7B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7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BAC4A-979A-4274-81C7-6B49553E5233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5CF73-295D-4CB8-A0D3-661D1C3C1E99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Έλλειψη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Ορθογώνιο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A1F22A48-5C2B-4A98-953F-AFD7A8336E99}" type="datetime1">
              <a:rPr lang="el-GR" noProof="0" smtClean="0"/>
              <a:t>17/10/2023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el-GR" noProof="0" smtClean="0"/>
              <a:t>‹#›</a:t>
            </a:fld>
            <a:endParaRPr lang="el-G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viewer?mid=1iyMGwqS9MV8OghRw09Piatsa4RR4_l0&amp;ll=39.25674338481653%2C22.36606400000002&amp;z=10" TargetMode="External"/><Relationship Id="rId2" Type="http://schemas.openxmlformats.org/officeDocument/2006/relationships/hyperlink" Target="https://www.uth.gr/faq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ba.uth.gr/faq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αλυσίδες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el-GR" noProof="1"/>
              <a:t>ΠΛΗΡΟΦΟΡΙΚΗ Ι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el-GR" noProof="1"/>
              <a:t>ΠανΟΣ ΦΙΤΣΙΛΗΣ</a:t>
            </a:r>
          </a:p>
          <a:p>
            <a:pPr rtl="0"/>
            <a:r>
              <a:rPr lang="el-GR" noProof="1"/>
              <a:t>ΧΑΡΑΛΑΜΠΟΣ ΔΕΡΒΕΝΗΣ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dirty="0"/>
              <a:t>Τι πρέπει να γνωρίζει στο αντικείμενο της πληροφορικής ο πρωτοετής φοιτητής /8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2454443"/>
            <a:ext cx="1098040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Βασικές έννοιες προγραμματισμού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T12A01: FUNDAMENTALS OF PYTHON PROGRAMMING (SF) (SYNCHRONOUS E-LEARNING) -  NTUC LearningHub">
            <a:extLst>
              <a:ext uri="{FF2B5EF4-FFF2-40B4-BE49-F238E27FC236}">
                <a16:creationId xmlns:a16="http://schemas.microsoft.com/office/drawing/2014/main" id="{FE0430B5-494C-BBB4-9DF9-02F88370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201521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1D67D-752B-53C7-1782-7C4F5AA7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70" y="3837374"/>
            <a:ext cx="4130398" cy="233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D95ED-DFFB-2B10-6B4F-7B09EEF2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322" y="3837374"/>
            <a:ext cx="4023709" cy="22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8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51D8-5A74-1DF8-53A2-51875FA3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Πανεπιστήμιο Θεσσαλίας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CC928-130E-6BF6-46E7-21A97FDAB838}"/>
              </a:ext>
            </a:extLst>
          </p:cNvPr>
          <p:cNvSpPr txBox="1"/>
          <p:nvPr/>
        </p:nvSpPr>
        <p:spPr>
          <a:xfrm>
            <a:off x="1411705" y="1708168"/>
            <a:ext cx="975359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</a:t>
            </a:r>
            <a:r>
              <a:rPr lang="el-GR" dirty="0"/>
              <a:t>πανεπιστήμιο</a:t>
            </a:r>
          </a:p>
          <a:p>
            <a:r>
              <a:rPr lang="en-US" dirty="0">
                <a:hlinkClick r:id="rId2"/>
              </a:rPr>
              <a:t>https://www.uth.gr/faqs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Συχνές ερωτήσεις </a:t>
            </a:r>
          </a:p>
          <a:p>
            <a:r>
              <a:rPr lang="en-US" dirty="0">
                <a:hlinkClick r:id="rId2"/>
              </a:rPr>
              <a:t>https://www.uth.gr/faqs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Google Maps</a:t>
            </a:r>
          </a:p>
          <a:p>
            <a:endParaRPr lang="en-US" dirty="0"/>
          </a:p>
          <a:p>
            <a:r>
              <a:rPr lang="el-GR" dirty="0">
                <a:hlinkClick r:id="rId3"/>
              </a:rPr>
              <a:t>https://www.google.com/maps/d/u/0/viewer?mid=1iyMGwqS9MV8OghRw09Piatsa4RR4_l0&amp;ll=39.25674338481653%2C22.36606400000002&amp;z=10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773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E4C8-9272-FD5C-427F-DB35268F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Τμήμα Διοίκησης</a:t>
            </a:r>
            <a:r>
              <a:rPr lang="en-US" dirty="0"/>
              <a:t> </a:t>
            </a:r>
            <a:r>
              <a:rPr lang="el-GR" dirty="0"/>
              <a:t>Επιχειρήσεων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31D32-5028-BFB9-8DF4-356FC18FB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BA" sz="3600" dirty="0"/>
              <a:t>https://ba.uth.gr/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30154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543F-9225-0528-8146-F11EB733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l-GR" dirty="0"/>
              <a:t>Οι υπηρεσίες του Πανεπιστημίου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16CEA-F67A-5E97-F44F-BAE85434F4A0}"/>
              </a:ext>
            </a:extLst>
          </p:cNvPr>
          <p:cNvSpPr txBox="1"/>
          <p:nvPr/>
        </p:nvSpPr>
        <p:spPr>
          <a:xfrm>
            <a:off x="903890" y="1853247"/>
            <a:ext cx="77145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Η ηλεκτρονική γραμματεία</a:t>
            </a:r>
          </a:p>
          <a:p>
            <a:r>
              <a:rPr lang="en-US" sz="2800" dirty="0"/>
              <a:t>To email</a:t>
            </a:r>
          </a:p>
          <a:p>
            <a:r>
              <a:rPr lang="el-GR" sz="2800" dirty="0"/>
              <a:t>Το σύστημα </a:t>
            </a:r>
            <a:r>
              <a:rPr lang="en-US" sz="2800" dirty="0"/>
              <a:t>e-class</a:t>
            </a:r>
          </a:p>
          <a:p>
            <a:r>
              <a:rPr lang="en-US" sz="2800" dirty="0"/>
              <a:t>To </a:t>
            </a:r>
            <a:r>
              <a:rPr lang="el-GR" sz="2800" dirty="0"/>
              <a:t>σύστημα </a:t>
            </a:r>
            <a:r>
              <a:rPr lang="en-US" sz="2800" dirty="0"/>
              <a:t>teams </a:t>
            </a:r>
          </a:p>
          <a:p>
            <a:r>
              <a:rPr lang="en-US" sz="2800" dirty="0"/>
              <a:t>To VPN</a:t>
            </a:r>
          </a:p>
          <a:p>
            <a:r>
              <a:rPr lang="en-US" sz="2800" dirty="0"/>
              <a:t>H </a:t>
            </a:r>
            <a:r>
              <a:rPr lang="el-GR" sz="2800" dirty="0"/>
              <a:t>βιβλιοθήκη </a:t>
            </a:r>
          </a:p>
          <a:p>
            <a:endParaRPr lang="el-GR" sz="2800" dirty="0"/>
          </a:p>
          <a:p>
            <a:r>
              <a:rPr lang="hr-BA" sz="2800" dirty="0">
                <a:hlinkClick r:id="rId2"/>
              </a:rPr>
              <a:t>https://ba.uth.gr/faq#</a:t>
            </a:r>
            <a:r>
              <a:rPr lang="el-GR" sz="2800" dirty="0"/>
              <a:t> </a:t>
            </a:r>
          </a:p>
          <a:p>
            <a:endParaRPr lang="el-GR" sz="2800" dirty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93316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/1</a:t>
            </a:r>
            <a:br>
              <a:rPr lang="el-GR" dirty="0"/>
            </a:br>
            <a:br>
              <a:rPr lang="el-GR" dirty="0"/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Βασικές δεξιότητες πληροφορικής: Πριν από οτιδήποτε άλλο, θα πρέπει να είστε εξοικειωμένοι με βασικές λειτουργίες υπολογιστών: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Κατανόηση των λειτουργικών συστημάτων (Windows,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macOS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Linux)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Διαχείριση αρχείων (δημιουργία φακέλων, αντιγραφή/μετακίνηση αρχείων)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Εγκατάσταση και κατάργηση εγκατάστασης λογισμικού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218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2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Microsoft Office ή ισοδύναμο: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Word: Βασικά στοιχεία δημιουργίας, μορφοποίησης και επεξεργασίας εγγράφων.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Excel: Βασικά στοιχεία, όπως η δημιουργία πινάκων, η χρήση τύπων, η δημιουργία γραφημάτων και η κατανόηση κοινών συναρτήσεων. Προηγμένες λειτουργίες, όπως οι συγκεντρωτικοί πίνακες και η συνάρτηση VLOOKUP, μπορούν επίσης να είναι χρήσιμες.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PowerPoint: Δημιουργία, επεξεργασία και παρουσίαση παρουσιάσεων.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Outlook ή άλλα προγράμματα-πελάτες ηλεκτρονικού ταχυδρομείου: Αποστολή, λήψη και οργάνωση μηνυμάτων ηλεκτρονικού ταχυδρομείου.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146658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3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60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3.Δεξιότητες	 Διαδικτύου: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Αποτελεσματική χρήση των μηχανών αναζήτησης.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Βασικά στοιχεία της ασφάλειας στο διαδίκτυο: αναγνώριση προσπαθειών ηλεκτρονικού ψαρέματος (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phishing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κατανόηση της σημασίας των ασφαλών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ιστότοπων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Χρήση χώρου αποθήκευσης στο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(όπως το Google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Drive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το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Dropbox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και κατανόηση των βασικών στοιχείων του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computing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14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4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4.Εργαλεία επικοινωνίας: Εξοικείωση με πλατφόρμες όπως το </a:t>
            </a:r>
            <a:r>
              <a:rPr lang="el-G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Zoom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το Microsoft Teams, το Slack ή άλλα εργαλεία συνεργασίας που χρησιμοποιούνται συχνά σε επιχειρηματικό περιβάλλον.</a:t>
            </a:r>
          </a:p>
        </p:txBody>
      </p:sp>
    </p:spTree>
    <p:extLst>
      <p:ext uri="{BB962C8B-B14F-4D97-AF65-F5344CB8AC3E}">
        <p14:creationId xmlns:p14="http://schemas.microsoft.com/office/powerpoint/2010/main" val="169176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5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74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5.Κατανόηση 	της βασικής ορολογίας πληροφορικής: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Έννοιες όπως οι διακομιστές,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 βάσεις δεδομένων,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τα δίκτυα,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</a:t>
            </a:r>
            <a:r>
              <a:rPr lang="el-G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Κ.λπ.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9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235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6.Πληροφοριακά Συστήματα Επιχειρήσεων: Παρόλο που μπορεί να μην χρειάζεται να τα χρησιμοποιήσετε άμεσα, έχοντας μια βασική κατανόηση των εξής: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Συστήματα διαχείρισης πελατειακών σχέσεων (CRM) όπως το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Salesforce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Συστήματα προγραμματισμού επιχειρησιακών πόρων (ERP), όπως SAP ή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Oracle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Άλλο λογισμικό ειδικά για τον κλάδο.</a:t>
            </a:r>
          </a:p>
        </p:txBody>
      </p:sp>
    </p:spTree>
    <p:extLst>
      <p:ext uri="{BB962C8B-B14F-4D97-AF65-F5344CB8AC3E}">
        <p14:creationId xmlns:p14="http://schemas.microsoft.com/office/powerpoint/2010/main" val="210940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rtl="0"/>
            <a:r>
              <a:rPr lang="el-GR" noProof="1"/>
              <a:t>Περιεχόμενα</a:t>
            </a:r>
          </a:p>
        </p:txBody>
      </p:sp>
      <p:pic>
        <p:nvPicPr>
          <p:cNvPr id="18" name="Εικόνα 17" descr="αφηρημένη εικόνα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sp>
        <p:nvSpPr>
          <p:cNvPr id="78" name="Ορθογώνιο 77">
            <a:extLst>
              <a:ext uri="{FF2B5EF4-FFF2-40B4-BE49-F238E27FC236}">
                <a16:creationId xmlns:a16="http://schemas.microsoft.com/office/drawing/2014/main" id="{7527E565-DE8D-445C-9879-AD1D04415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aphicFrame>
        <p:nvGraphicFramePr>
          <p:cNvPr id="4" name="Θέση περιεχομένου 3" descr="Γραφικό SmartArt">
            <a:extLst>
              <a:ext uri="{FF2B5EF4-FFF2-40B4-BE49-F238E27FC236}">
                <a16:creationId xmlns:a16="http://schemas.microsoft.com/office/drawing/2014/main" id="{C881A426-2B90-41D4-8B71-F9600C3FC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610705"/>
              </p:ext>
            </p:extLst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3388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dirty="0"/>
              <a:t>Τι πρέπει να γνωρίζει στο αντικείμενο της πληροφορικής ο πρωτοετής φοιτητής /7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2454443"/>
            <a:ext cx="10980404" cy="404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Γνώση  της ασφάλειας στον κυβερνοχώρο: Κατανόηση της σημασίας των ισχυρών κωδικών πρόσβασης, αναγνώριση μηνυμάτων ηλεκτρονικού "ψαρέματος" και των βασικών στοιχείων των VPN (εικονικά ιδιωτικά δίκτυα).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Analytics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Visualization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Μια βασική κατανόηση της σημασίας των δεδομένων στη λήψη αποφάσεων και εργαλεία όπως το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Tableau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ή το Power BI για απεικόνιση δεδομένων.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Βασικά στοιχεία ψηφιακού μάρκετινγκ: Έννοιες όπως SEO (βελτιστοποίηση μηχανών αναζήτησης), PPC (διαφήμιση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Pay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-Per-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μάρκετινγκ κοινωνικών μέσων και μάρκετινγκ ηλεκτρονικού ταχυδρομείου. Αυτό είναι ιδιαίτερα σημαντικό αν κάποιος ενδιαφέρεται για μια εξειδίκευση μάρκετινγκ.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Ηλεκτρονικό εμπόριο: Με την άνοδο των διαδικτυακών επιχειρήσεων, η θεμελιώδης κατανόηση των πλατφορμών και των λειτουργιών ηλεκτρονικού εμπορίου μπορεί να είναι χρήσιμη.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 	Management Software: Εργαλεία όπως το Trello, το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Asana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ή το JIRA μπορούν να είναι χρήσιμα για την οργάνωση εργασιών και τη συνεργασία σε έργα.</a:t>
            </a:r>
          </a:p>
        </p:txBody>
      </p:sp>
    </p:spTree>
    <p:extLst>
      <p:ext uri="{BB962C8B-B14F-4D97-AF65-F5344CB8AC3E}">
        <p14:creationId xmlns:p14="http://schemas.microsoft.com/office/powerpoint/2010/main" val="229131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dirty="0"/>
              <a:t>Τι πρέπει να γνωρίζει στο αντικείμενο της πληροφορικής ο πρωτοετής φοιτητής /8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2454443"/>
            <a:ext cx="1098040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Βασικές έννοιες προγραμματισμού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T12A01: FUNDAMENTALS OF PYTHON PROGRAMMING (SF) (SYNCHRONOUS E-LEARNING) -  NTUC LearningHub">
            <a:extLst>
              <a:ext uri="{FF2B5EF4-FFF2-40B4-BE49-F238E27FC236}">
                <a16:creationId xmlns:a16="http://schemas.microsoft.com/office/drawing/2014/main" id="{FE0430B5-494C-BBB4-9DF9-02F88370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201521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1D67D-752B-53C7-1782-7C4F5AA7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70" y="3837374"/>
            <a:ext cx="4130398" cy="233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D95ED-DFFB-2B10-6B4F-7B09EEF2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322" y="3837374"/>
            <a:ext cx="4023709" cy="22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 descr="αφηρημένη σχεδίαση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Τίτλος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el-GR" noProof="1"/>
              <a:t>Ευχαριστούμε!</a:t>
            </a:r>
          </a:p>
        </p:txBody>
      </p:sp>
      <p:sp>
        <p:nvSpPr>
          <p:cNvPr id="13" name="Υπότιτλος 12">
            <a:extLst>
              <a:ext uri="{FF2B5EF4-FFF2-40B4-BE49-F238E27FC236}">
                <a16:creationId xmlns:a16="http://schemas.microsoft.com/office/drawing/2014/main" id="{336E726C-3DE4-41AA-88A0-C92B0C34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el-GR" noProof="1"/>
              <a:t>someone@example.com</a:t>
            </a:r>
          </a:p>
        </p:txBody>
      </p:sp>
      <p:sp>
        <p:nvSpPr>
          <p:cNvPr id="57" name="Ορθογώνιο 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/1</a:t>
            </a:r>
            <a:br>
              <a:rPr lang="el-GR" dirty="0"/>
            </a:br>
            <a:br>
              <a:rPr lang="el-GR" dirty="0"/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Βασικές δεξιότητες πληροφορικής: Πριν από οτιδήποτε άλλο, θα πρέπει να είστε εξοικειωμένοι με βασικές λειτουργίες υπολογιστών: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Κατανόηση των λειτουργικών συστημάτων (Windows,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macOS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Linux)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Διαχείριση αρχείων (δημιουργία φακέλων, αντιγραφή/μετακίνηση αρχείων)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Εγκατάσταση και κατάργηση εγκατάστασης λογισμικού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920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2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Microsoft Office ή ισοδύναμο: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Word: Βασικά στοιχεία δημιουργίας, μορφοποίησης και επεξεργασίας εγγράφων.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Excel: Βασικά στοιχεία, όπως η δημιουργία πινάκων, η χρήση τύπων, η δημιουργία γραφημάτων και η κατανόηση κοινών συναρτήσεων. Προηγμένες λειτουργίες, όπως οι συγκεντρωτικοί πίνακες και η συνάρτηση VLOOKUP, μπορούν επίσης να είναι χρήσιμες.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PowerPoint: Δημιουργία, επεξεργασία και παρουσίαση παρουσιάσεων.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Outlook ή άλλα προγράμματα-πελάτες ηλεκτρονικού ταχυδρομείου: Αποστολή, λήψη και οργάνωση μηνυμάτων ηλεκτρονικού ταχυδρομείου.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3697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3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60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3.Δεξιότητες	 Διαδικτύου: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Αποτελεσματική χρήση των μηχανών αναζήτησης.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Βασικά στοιχεία της ασφάλειας στο διαδίκτυο: αναγνώριση προσπαθειών ηλεκτρονικού ψαρέματος (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phishing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κατανόηση της σημασίας των ασφαλών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ιστότοπων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Χρήση χώρου αποθήκευσης στο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(όπως το Google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Drive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το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Dropbox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και κατανόηση των βασικών στοιχείων του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computing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66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4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4.Εργαλεία επικοινωνίας: Εξοικείωση με πλατφόρμες όπως το </a:t>
            </a:r>
            <a:r>
              <a:rPr lang="el-G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Zoom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το Microsoft Teams, το Slack ή άλλα εργαλεία συνεργασίας που χρησιμοποιούνται συχνά σε επιχειρηματικό περιβάλλον.</a:t>
            </a:r>
          </a:p>
        </p:txBody>
      </p:sp>
    </p:spTree>
    <p:extLst>
      <p:ext uri="{BB962C8B-B14F-4D97-AF65-F5344CB8AC3E}">
        <p14:creationId xmlns:p14="http://schemas.microsoft.com/office/powerpoint/2010/main" val="213458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</a:t>
            </a:r>
            <a:r>
              <a:rPr lang="en-US" dirty="0"/>
              <a:t>5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374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5.Κατανόηση 	της βασικής ορολογίας πληροφορικής: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Έννοιες όπως οι διακομιστές,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οι βάσεις δεδομένων,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τα δίκτυα,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</a:t>
            </a:r>
            <a:r>
              <a:rPr lang="el-G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l-GR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Κ.λπ.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1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/>
              <a:t>Τι πρέπει να γνωρίζει στο αντικείμενο της πληροφορικής ο πρωτοετής φοιτητής /6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3056021"/>
            <a:ext cx="10980404" cy="235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6.Πληροφοριακά Συστήματα Επιχειρήσεων: Παρόλο που μπορεί να μην χρειάζεται να τα χρησιμοποιήσετε άμεσα, έχοντας μια βασική κατανόηση των εξής: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Συστήματα διαχείρισης πελατειακών σχέσεων (CRM) όπως το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Salesforce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Συστήματα προγραμματισμού επιχειρησιακών πόρων (ERP), όπως SAP ή </a:t>
            </a:r>
            <a:r>
              <a:rPr lang="el-G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Oracle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Άλλο λογισμικό ειδικά για τον κλάδο.</a:t>
            </a:r>
          </a:p>
        </p:txBody>
      </p:sp>
    </p:spTree>
    <p:extLst>
      <p:ext uri="{BB962C8B-B14F-4D97-AF65-F5344CB8AC3E}">
        <p14:creationId xmlns:p14="http://schemas.microsoft.com/office/powerpoint/2010/main" val="383519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615C-7967-7264-2C78-C62A4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600" dirty="0"/>
              <a:t>Τι πρέπει να γνωρίζει στο αντικείμενο της πληροφορικής ο πρωτοετής φοιτητής /7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38D7-8E11-774D-55B0-2B9486EE8BF2}"/>
              </a:ext>
            </a:extLst>
          </p:cNvPr>
          <p:cNvSpPr txBox="1"/>
          <p:nvPr/>
        </p:nvSpPr>
        <p:spPr>
          <a:xfrm>
            <a:off x="726323" y="2454443"/>
            <a:ext cx="10980404" cy="404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Γνώση  της ασφάλειας στον κυβερνοχώρο: Κατανόηση της σημασίας των ισχυρών κωδικών πρόσβασης, αναγνώριση μηνυμάτων ηλεκτρονικού "ψαρέματος" και των βασικών στοιχείων των VPN (εικονικά ιδιωτικά δίκτυα).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Analytics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Visualization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Μια βασική κατανόηση της σημασίας των δεδομένων στη λήψη αποφάσεων και εργαλεία όπως το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Tableau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ή το Power BI για απεικόνιση δεδομένων.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Βασικά στοιχεία ψηφιακού μάρκετινγκ: Έννοιες όπως SEO (βελτιστοποίηση μηχανών αναζήτησης), PPC (διαφήμιση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Pay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-Per-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μάρκετινγκ κοινωνικών μέσων και μάρκετινγκ ηλεκτρονικού ταχυδρομείου. Αυτό είναι ιδιαίτερα σημαντικό αν κάποιος ενδιαφέρεται για μια εξειδίκευση μάρκετινγκ.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Ηλεκτρονικό εμπόριο: Με την άνοδο των διαδικτυακών επιχειρήσεων, η θεμελιώδης κατανόηση των πλατφορμών και των λειτουργιών ηλεκτρονικού εμπορίου μπορεί να είναι χρήσιμη.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 	Management Software: Εργαλεία όπως το Trello, το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Asana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ή το JIRA μπορούν να είναι χρήσιμα για την οργάνωση εργασιών και τη συνεργασία σε έργα.</a:t>
            </a:r>
          </a:p>
        </p:txBody>
      </p:sp>
    </p:spTree>
    <p:extLst>
      <p:ext uri="{BB962C8B-B14F-4D97-AF65-F5344CB8AC3E}">
        <p14:creationId xmlns:p14="http://schemas.microsoft.com/office/powerpoint/2010/main" val="2083001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τα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418_TF78884036_Win32" id="{065C4ADD-362F-431C-AE12-8E8188317F31}" vid="{CCD41BCB-72C9-44FD-8803-C6624DCB1F6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C88F1-1664-415F-AFCE-F6CF4580981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Ψηφιακή σχεδίαση</Template>
  <TotalTime>27</TotalTime>
  <Words>1310</Words>
  <Application>Microsoft Office PowerPoint</Application>
  <PresentationFormat>Widescreen</PresentationFormat>
  <Paragraphs>98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Ιόντα</vt:lpstr>
      <vt:lpstr>ΠΛΗΡΟΦΟΡΙΚΗ Ι</vt:lpstr>
      <vt:lpstr>Περιεχόμενα</vt:lpstr>
      <vt:lpstr>Τι πρέπει να γνωρίζει στο αντικείμενο της πληροφορικής ο πρωτοετής φοιτητής /1  Βασικές δεξιότητες πληροφορικής: Πριν από οτιδήποτε άλλο, θα πρέπει να είστε εξοικειωμένοι με βασικές λειτουργίες υπολογιστών: • Κατανόηση των λειτουργικών συστημάτων (Windows, macOS, Linux) • Διαχείριση αρχείων (δημιουργία φακέλων, αντιγραφή/μετακίνηση αρχείων) • Εγκατάσταση και κατάργηση εγκατάστασης λογισμικού </vt:lpstr>
      <vt:lpstr>Τι πρέπει να γνωρίζει στο αντικείμενο της πληροφορικής ο πρωτοετής φοιτητής /2</vt:lpstr>
      <vt:lpstr>Τι πρέπει να γνωρίζει στο αντικείμενο της πληροφορικής ο πρωτοετής φοιτητής /3</vt:lpstr>
      <vt:lpstr>Τι πρέπει να γνωρίζει στο αντικείμενο της πληροφορικής ο πρωτοετής φοιτητής /4</vt:lpstr>
      <vt:lpstr>Τι πρέπει να γνωρίζει στο αντικείμενο της πληροφορικής ο πρωτοετής φοιτητής /5</vt:lpstr>
      <vt:lpstr>Τι πρέπει να γνωρίζει στο αντικείμενο της πληροφορικής ο πρωτοετής φοιτητής /6</vt:lpstr>
      <vt:lpstr>Τι πρέπει να γνωρίζει στο αντικείμενο της πληροφορικής ο πρωτοετής φοιτητής /7</vt:lpstr>
      <vt:lpstr>Τι πρέπει να γνωρίζει στο αντικείμενο της πληροφορικής ο πρωτοετής φοιτητής /8</vt:lpstr>
      <vt:lpstr>Πανεπιστήμιο Θεσσαλίας</vt:lpstr>
      <vt:lpstr>Το Τμήμα Διοίκησης Επιχειρήσεων </vt:lpstr>
      <vt:lpstr>Οι υπηρεσίες του Πανεπιστημίου</vt:lpstr>
      <vt:lpstr>Τι πρέπει να γνωρίζει στο αντικείμενο της πληροφορικής ο πρωτοετής φοιτητής /1  Βασικές δεξιότητες πληροφορικής: Πριν από οτιδήποτε άλλο, θα πρέπει να είστε εξοικειωμένοι με βασικές λειτουργίες υπολογιστών: • Κατανόηση των λειτουργικών συστημάτων (Windows, macOS, Linux) • Διαχείριση αρχείων (δημιουργία φακέλων, αντιγραφή/μετακίνηση αρχείων) • Εγκατάσταση και κατάργηση εγκατάστασης λογισμικού </vt:lpstr>
      <vt:lpstr>Τι πρέπει να γνωρίζει στο αντικείμενο της πληροφορικής ο πρωτοετής φοιτητής /2</vt:lpstr>
      <vt:lpstr>Τι πρέπει να γνωρίζει στο αντικείμενο της πληροφορικής ο πρωτοετής φοιτητής /3</vt:lpstr>
      <vt:lpstr>Τι πρέπει να γνωρίζει στο αντικείμενο της πληροφορικής ο πρωτοετής φοιτητής /4</vt:lpstr>
      <vt:lpstr>Τι πρέπει να γνωρίζει στο αντικείμενο της πληροφορικής ο πρωτοετής φοιτητής /5</vt:lpstr>
      <vt:lpstr>Τι πρέπει να γνωρίζει στο αντικείμενο της πληροφορικής ο πρωτοετής φοιτητής /6</vt:lpstr>
      <vt:lpstr>Τι πρέπει να γνωρίζει στο αντικείμενο της πληροφορικής ο πρωτοετής φοιτητής /7</vt:lpstr>
      <vt:lpstr>Τι πρέπει να γνωρίζει στο αντικείμενο της πληροφορικής ο πρωτοετής φοιτητής /8</vt:lpstr>
      <vt:lpstr>Ευχαριστούμε!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ΠΛΗΡΟΦΟΡΙΚΗ Ι</dc:title>
  <dc:creator>FITSILIS PANAGIOTIS</dc:creator>
  <cp:lastModifiedBy>FITSILIS PANAGIOTIS</cp:lastModifiedBy>
  <cp:revision>1</cp:revision>
  <dcterms:created xsi:type="dcterms:W3CDTF">2023-10-17T06:35:58Z</dcterms:created>
  <dcterms:modified xsi:type="dcterms:W3CDTF">2023-10-17T07:03:23Z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