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9"/>
  </p:notesMasterIdLst>
  <p:handoutMasterIdLst>
    <p:handoutMasterId r:id="rId20"/>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306" r:id="rId1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autoAdjust="0"/>
    <p:restoredTop sz="96327" autoAdjust="0"/>
  </p:normalViewPr>
  <p:slideViewPr>
    <p:cSldViewPr snapToGrid="0" snapToObjects="1">
      <p:cViewPr varScale="1">
        <p:scale>
          <a:sx n="101" d="100"/>
          <a:sy n="101" d="100"/>
        </p:scale>
        <p:origin x="1304"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9/6/23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20375178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smtClean="0"/>
            </a:lvl1pPr>
          </a:lstStyle>
          <a:p>
            <a:pPr>
              <a:defRPr/>
            </a:pPr>
            <a:r>
              <a:rPr lang="el-GR"/>
              <a:t>Η Ερευνητική Μεθοδολογία στον Πραγματικό Κόσμο 4η Έκδοση </a:t>
            </a:r>
            <a:endParaRPr lang="en-US"/>
          </a:p>
        </p:txBody>
      </p:sp>
      <p:sp>
        <p:nvSpPr>
          <p:cNvPr id="5" name="Slide Number Placeholder 5"/>
          <p:cNvSpPr>
            <a:spLocks noGrp="1"/>
          </p:cNvSpPr>
          <p:nvPr>
            <p:ph type="sldNum" sz="quarter" idx="12"/>
          </p:nvPr>
        </p:nvSpPr>
        <p:spPr>
          <a:xfrm>
            <a:off x="6553200" y="6356350"/>
            <a:ext cx="2133600" cy="365125"/>
          </a:xfrm>
        </p:spPr>
        <p:txBody>
          <a:bodyPr/>
          <a:lstStyle>
            <a:lvl1pPr>
              <a:defRPr/>
            </a:lvl1pPr>
          </a:lstStyle>
          <a:p>
            <a:pPr>
              <a:defRPr/>
            </a:pPr>
            <a:r>
              <a:rPr lang="el-GR"/>
              <a:t>Διαφάνεια </a:t>
            </a:r>
            <a:fld id="{86110938-9AAB-EA45-880A-1ACAB568AF26}" type="slidenum">
              <a:rPr lang="en-US"/>
              <a:pPr>
                <a:defRPr/>
              </a:pPr>
              <a:t>‹#›</a:t>
            </a:fld>
            <a:endParaRPr lang="en-US"/>
          </a:p>
        </p:txBody>
      </p:sp>
    </p:spTree>
    <p:extLst>
      <p:ext uri="{BB962C8B-B14F-4D97-AF65-F5344CB8AC3E}">
        <p14:creationId xmlns:p14="http://schemas.microsoft.com/office/powerpoint/2010/main" val="33828429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4" name="Slide Number Placeholder 5"/>
          <p:cNvSpPr>
            <a:spLocks noGrp="1"/>
          </p:cNvSpPr>
          <p:nvPr>
            <p:ph type="sldNum" sz="quarter" idx="11"/>
          </p:nvPr>
        </p:nvSpPr>
        <p:spPr/>
        <p:txBody>
          <a:bodyPr/>
          <a:lstStyle>
            <a:lvl1pPr>
              <a:defRPr/>
            </a:lvl1pPr>
          </a:lstStyle>
          <a:p>
            <a:pPr>
              <a:defRPr/>
            </a:pPr>
            <a:r>
              <a:rPr lang="el-GR"/>
              <a:t>Διαφάνεια </a:t>
            </a:r>
            <a:fld id="{86110938-9AAB-EA45-880A-1ACAB568AF26}" type="slidenum">
              <a:rPr lang="en-US"/>
              <a:pPr>
                <a:defRPr/>
              </a:pPr>
              <a:t>‹#›</a:t>
            </a:fld>
            <a:endParaRPr lang="en-US"/>
          </a:p>
        </p:txBody>
      </p:sp>
    </p:spTree>
    <p:extLst>
      <p:ext uri="{BB962C8B-B14F-4D97-AF65-F5344CB8AC3E}">
        <p14:creationId xmlns:p14="http://schemas.microsoft.com/office/powerpoint/2010/main" val="4267077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 id="2147483672" r:id="rId3"/>
    <p:sldLayoutId id="2147483673"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a:latin typeface="+mn-lt"/>
              </a:rPr>
              <a:t>Κεφάλαιο 7</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Ποιοτικός Ερευνητικός Σχεδιασμός</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Επαγωγικές και απαγωγικές προσεγγίσεις και ερευνητικά ερωτήματα</a:t>
            </a:r>
            <a:endParaRPr lang="en-US" sz="3600" dirty="0"/>
          </a:p>
        </p:txBody>
      </p:sp>
      <p:pic>
        <p:nvPicPr>
          <p:cNvPr id="8" name="Picture 7" descr="A pink and white diagram&#10;&#10;Description automatically generated with medium confidence">
            <a:extLst>
              <a:ext uri="{FF2B5EF4-FFF2-40B4-BE49-F238E27FC236}">
                <a16:creationId xmlns:a16="http://schemas.microsoft.com/office/drawing/2014/main" id="{E854AAF8-7313-499D-3BA3-1D72B6DFB08D}"/>
              </a:ext>
            </a:extLst>
          </p:cNvPr>
          <p:cNvPicPr>
            <a:picLocks noChangeAspect="1"/>
          </p:cNvPicPr>
          <p:nvPr/>
        </p:nvPicPr>
        <p:blipFill>
          <a:blip r:embed="rId2"/>
          <a:stretch>
            <a:fillRect/>
          </a:stretch>
        </p:blipFill>
        <p:spPr>
          <a:xfrm>
            <a:off x="1092200" y="1504950"/>
            <a:ext cx="6959600" cy="4487525"/>
          </a:xfrm>
          <a:prstGeom prst="rect">
            <a:avLst/>
          </a:prstGeom>
        </p:spPr>
      </p:pic>
    </p:spTree>
    <p:extLst>
      <p:ext uri="{BB962C8B-B14F-4D97-AF65-F5344CB8AC3E}">
        <p14:creationId xmlns:p14="http://schemas.microsoft.com/office/powerpoint/2010/main" val="1518299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E57C2-8872-5A1B-95BD-AAA217B5783D}"/>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33B19119-A983-E78D-952D-6FC540925B77}"/>
              </a:ext>
            </a:extLst>
          </p:cNvPr>
          <p:cNvSpPr>
            <a:spLocks noGrp="1"/>
          </p:cNvSpPr>
          <p:nvPr>
            <p:ph type="body" idx="1"/>
          </p:nvPr>
        </p:nvSpPr>
        <p:spPr>
          <a:xfrm>
            <a:off x="1574800" y="6299048"/>
            <a:ext cx="7446294" cy="532067"/>
          </a:xfrm>
        </p:spPr>
        <p:txBody>
          <a:bodyPr/>
          <a:lstStyle/>
          <a:p>
            <a:r>
              <a:rPr lang="el-GR" sz="1000" dirty="0"/>
              <a:t>Είδη δεδομένων, τα χαρακτηριστικά τους, και προσεγγίσεις συλλογής - Προσαρμογή από </a:t>
            </a:r>
            <a:r>
              <a:rPr lang="en-US" sz="1000" dirty="0"/>
              <a:t>Holliday, 2002</a:t>
            </a:r>
          </a:p>
        </p:txBody>
      </p:sp>
      <p:graphicFrame>
        <p:nvGraphicFramePr>
          <p:cNvPr id="6" name="Table 5"/>
          <p:cNvGraphicFramePr>
            <a:graphicFrameLocks noGrp="1"/>
          </p:cNvGraphicFramePr>
          <p:nvPr>
            <p:extLst>
              <p:ext uri="{D42A27DB-BD31-4B8C-83A1-F6EECF244321}">
                <p14:modId xmlns:p14="http://schemas.microsoft.com/office/powerpoint/2010/main" val="2083677788"/>
              </p:ext>
            </p:extLst>
          </p:nvPr>
        </p:nvGraphicFramePr>
        <p:xfrm>
          <a:off x="0" y="0"/>
          <a:ext cx="9143999" cy="6185978"/>
        </p:xfrm>
        <a:graphic>
          <a:graphicData uri="http://schemas.openxmlformats.org/drawingml/2006/table">
            <a:tbl>
              <a:tblPr firstRow="1" bandRow="1">
                <a:tableStyleId>{FABFCF23-3B69-468F-B69F-88F6DE6A72F2}</a:tableStyleId>
              </a:tblPr>
              <a:tblGrid>
                <a:gridCol w="2379371">
                  <a:extLst>
                    <a:ext uri="{9D8B030D-6E8A-4147-A177-3AD203B41FA5}">
                      <a16:colId xmlns:a16="http://schemas.microsoft.com/office/drawing/2014/main" val="3231810886"/>
                    </a:ext>
                  </a:extLst>
                </a:gridCol>
                <a:gridCol w="3757409">
                  <a:extLst>
                    <a:ext uri="{9D8B030D-6E8A-4147-A177-3AD203B41FA5}">
                      <a16:colId xmlns:a16="http://schemas.microsoft.com/office/drawing/2014/main" val="1024499674"/>
                    </a:ext>
                  </a:extLst>
                </a:gridCol>
                <a:gridCol w="3007219">
                  <a:extLst>
                    <a:ext uri="{9D8B030D-6E8A-4147-A177-3AD203B41FA5}">
                      <a16:colId xmlns:a16="http://schemas.microsoft.com/office/drawing/2014/main" val="4077501546"/>
                    </a:ext>
                  </a:extLst>
                </a:gridCol>
              </a:tblGrid>
              <a:tr h="268958">
                <a:tc>
                  <a:txBody>
                    <a:bodyPr/>
                    <a:lstStyle/>
                    <a:p>
                      <a:pPr indent="173990" algn="l">
                        <a:lnSpc>
                          <a:spcPts val="1600"/>
                        </a:lnSpc>
                        <a:spcAft>
                          <a:spcPts val="600"/>
                        </a:spcAft>
                      </a:pPr>
                      <a:r>
                        <a:rPr lang="el-GR" sz="1200">
                          <a:effectLst/>
                        </a:rPr>
                        <a:t>Είδος</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a:effectLst/>
                        </a:rPr>
                        <a:t>Χαρακτηριστικά</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dirty="0">
                          <a:effectLst/>
                        </a:rPr>
                        <a:t>Μέθοδος συλλογής</a:t>
                      </a:r>
                      <a:endParaRPr lang="en-US" sz="1200" dirty="0">
                        <a:effectLst/>
                        <a:latin typeface="Times New Roman"/>
                        <a:ea typeface="ＭＳ 明朝"/>
                      </a:endParaRPr>
                    </a:p>
                  </a:txBody>
                  <a:tcPr marL="68580" marR="68580" marT="0" marB="0" anchor="ctr"/>
                </a:tc>
                <a:extLst>
                  <a:ext uri="{0D108BD9-81ED-4DB2-BD59-A6C34878D82A}">
                    <a16:rowId xmlns:a16="http://schemas.microsoft.com/office/drawing/2014/main" val="2162048430"/>
                  </a:ext>
                </a:extLst>
              </a:tr>
              <a:tr h="386116">
                <a:tc>
                  <a:txBody>
                    <a:bodyPr/>
                    <a:lstStyle/>
                    <a:p>
                      <a:pPr indent="173990" algn="l">
                        <a:lnSpc>
                          <a:spcPts val="1600"/>
                        </a:lnSpc>
                        <a:spcAft>
                          <a:spcPts val="600"/>
                        </a:spcAft>
                      </a:pPr>
                      <a:r>
                        <a:rPr lang="el-GR" sz="1200" dirty="0">
                          <a:effectLst/>
                        </a:rPr>
                        <a:t>Περιγραφή συμπεριφοράς</a:t>
                      </a:r>
                      <a:endParaRPr lang="en-US" sz="1200" dirty="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a:effectLst/>
                        </a:rPr>
                        <a:t>Τι λένε ή τι κάνουν οι άνθρωποι</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dirty="0">
                          <a:effectLst/>
                        </a:rPr>
                        <a:t>Σημειώσεις παρατήρησης, ημερολόγιο έρευνας, κλπ.</a:t>
                      </a:r>
                      <a:endParaRPr lang="en-US" sz="1200" dirty="0">
                        <a:effectLst/>
                        <a:latin typeface="Times New Roman"/>
                        <a:ea typeface="ＭＳ 明朝"/>
                      </a:endParaRPr>
                    </a:p>
                  </a:txBody>
                  <a:tcPr marL="68580" marR="68580" marT="0" marB="0" anchor="ctr"/>
                </a:tc>
                <a:extLst>
                  <a:ext uri="{0D108BD9-81ED-4DB2-BD59-A6C34878D82A}">
                    <a16:rowId xmlns:a16="http://schemas.microsoft.com/office/drawing/2014/main" val="3175639844"/>
                  </a:ext>
                </a:extLst>
              </a:tr>
              <a:tr h="641920">
                <a:tc>
                  <a:txBody>
                    <a:bodyPr/>
                    <a:lstStyle/>
                    <a:p>
                      <a:pPr indent="173990" algn="l">
                        <a:lnSpc>
                          <a:spcPts val="1600"/>
                        </a:lnSpc>
                        <a:spcAft>
                          <a:spcPts val="600"/>
                        </a:spcAft>
                      </a:pPr>
                      <a:r>
                        <a:rPr lang="el-GR" sz="1200">
                          <a:effectLst/>
                        </a:rPr>
                        <a:t>Περιγραφή γεγονότος</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a:effectLst/>
                        </a:rPr>
                        <a:t>Συμπεριφορά μέσα σε ένα γεγονός – π.χ. συνάντηση, διαδρομή οχήματος, φιλονικία, συνεδρία</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dirty="0">
                          <a:effectLst/>
                        </a:rPr>
                        <a:t>Σημειώσεις παρατήρησης, ημερολόγιο έρευνας, χάρτες κλπ.</a:t>
                      </a:r>
                      <a:endParaRPr lang="en-US" sz="1200" dirty="0">
                        <a:effectLst/>
                        <a:latin typeface="Times New Roman"/>
                        <a:ea typeface="ＭＳ 明朝"/>
                      </a:endParaRPr>
                    </a:p>
                  </a:txBody>
                  <a:tcPr marL="68580" marR="68580" marT="0" marB="0" anchor="ctr"/>
                </a:tc>
                <a:extLst>
                  <a:ext uri="{0D108BD9-81ED-4DB2-BD59-A6C34878D82A}">
                    <a16:rowId xmlns:a16="http://schemas.microsoft.com/office/drawing/2014/main" val="114355551"/>
                  </a:ext>
                </a:extLst>
              </a:tr>
              <a:tr h="628009">
                <a:tc>
                  <a:txBody>
                    <a:bodyPr/>
                    <a:lstStyle/>
                    <a:p>
                      <a:pPr indent="173990" algn="l">
                        <a:lnSpc>
                          <a:spcPts val="1600"/>
                        </a:lnSpc>
                        <a:spcAft>
                          <a:spcPts val="600"/>
                        </a:spcAft>
                      </a:pPr>
                      <a:r>
                        <a:rPr lang="el-GR" sz="1200">
                          <a:effectLst/>
                        </a:rPr>
                        <a:t>Περιγραφή ιδρύματος</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a:effectLst/>
                        </a:rPr>
                        <a:t>Πως λειτουργεί ο οργανισμός με τους κανόνες τους, την κουλτούρα του, κλπ.</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dirty="0">
                          <a:effectLst/>
                        </a:rPr>
                        <a:t>Σημειώσεις παρατήρησης, ημερολόγιο έρευνας, χάρτες κλπ.</a:t>
                      </a:r>
                      <a:endParaRPr lang="en-US" sz="1200" dirty="0">
                        <a:effectLst/>
                        <a:latin typeface="Times New Roman"/>
                        <a:ea typeface="ＭＳ 明朝"/>
                      </a:endParaRPr>
                    </a:p>
                  </a:txBody>
                  <a:tcPr marL="68580" marR="68580" marT="0" marB="0" anchor="ctr"/>
                </a:tc>
                <a:extLst>
                  <a:ext uri="{0D108BD9-81ED-4DB2-BD59-A6C34878D82A}">
                    <a16:rowId xmlns:a16="http://schemas.microsoft.com/office/drawing/2014/main" val="1562498778"/>
                  </a:ext>
                </a:extLst>
              </a:tr>
              <a:tr h="835624">
                <a:tc>
                  <a:txBody>
                    <a:bodyPr/>
                    <a:lstStyle/>
                    <a:p>
                      <a:pPr indent="173990" algn="l">
                        <a:lnSpc>
                          <a:spcPts val="1600"/>
                        </a:lnSpc>
                        <a:spcAft>
                          <a:spcPts val="600"/>
                        </a:spcAft>
                      </a:pPr>
                      <a:r>
                        <a:rPr lang="el-GR" sz="1200">
                          <a:effectLst/>
                        </a:rPr>
                        <a:t>Περιγραφή εμφάνισης</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a:effectLst/>
                        </a:rPr>
                        <a:t>Πως μοιάζουν το σκηνικό και/ή οι άνθρωποι (π.χ. τα κτίρια, οι χώροι, οι ενδυμασίες, τα έπιπλα, κτλ.)</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dirty="0">
                          <a:effectLst/>
                        </a:rPr>
                        <a:t>Σημειώσεις παρατήρησης, ημερολόγιο έρευνας, φωτογραφίες, σχέδια, διαγράμματα, χάρτες, κτλ.</a:t>
                      </a:r>
                      <a:endParaRPr lang="en-US" sz="1200" dirty="0">
                        <a:effectLst/>
                        <a:latin typeface="Times New Roman"/>
                        <a:ea typeface="ＭＳ 明朝"/>
                      </a:endParaRPr>
                    </a:p>
                  </a:txBody>
                  <a:tcPr marL="68580" marR="68580" marT="0" marB="0" anchor="ctr"/>
                </a:tc>
                <a:extLst>
                  <a:ext uri="{0D108BD9-81ED-4DB2-BD59-A6C34878D82A}">
                    <a16:rowId xmlns:a16="http://schemas.microsoft.com/office/drawing/2014/main" val="2552689309"/>
                  </a:ext>
                </a:extLst>
              </a:tr>
              <a:tr h="641920">
                <a:tc>
                  <a:txBody>
                    <a:bodyPr/>
                    <a:lstStyle/>
                    <a:p>
                      <a:pPr indent="173990" algn="l">
                        <a:lnSpc>
                          <a:spcPts val="1600"/>
                        </a:lnSpc>
                        <a:spcAft>
                          <a:spcPts val="600"/>
                        </a:spcAft>
                      </a:pPr>
                      <a:r>
                        <a:rPr lang="el-GR" sz="1200">
                          <a:effectLst/>
                        </a:rPr>
                        <a:t>Περιγραφή ερευνητικού γεγονότος</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a:effectLst/>
                        </a:rPr>
                        <a:t>Τι λένε ή τι κάνουν οι άνθρωποι σε μία συνέντευξη ή σε μία ομάδα εστίασης, κλπ.</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dirty="0">
                          <a:effectLst/>
                        </a:rPr>
                        <a:t>Σημειώσεις παρατήρησης, ημερολόγιο έρευνας,</a:t>
                      </a:r>
                      <a:endParaRPr lang="en-US" sz="1200" dirty="0">
                        <a:effectLst/>
                        <a:latin typeface="Times New Roman"/>
                        <a:ea typeface="ＭＳ 明朝"/>
                      </a:endParaRPr>
                    </a:p>
                  </a:txBody>
                  <a:tcPr marL="68580" marR="68580" marT="0" marB="0" anchor="ctr"/>
                </a:tc>
                <a:extLst>
                  <a:ext uri="{0D108BD9-81ED-4DB2-BD59-A6C34878D82A}">
                    <a16:rowId xmlns:a16="http://schemas.microsoft.com/office/drawing/2014/main" val="1754780464"/>
                  </a:ext>
                </a:extLst>
              </a:tr>
              <a:tr h="845805">
                <a:tc>
                  <a:txBody>
                    <a:bodyPr/>
                    <a:lstStyle/>
                    <a:p>
                      <a:pPr indent="173990" algn="l">
                        <a:lnSpc>
                          <a:spcPts val="1600"/>
                        </a:lnSpc>
                        <a:spcAft>
                          <a:spcPts val="600"/>
                        </a:spcAft>
                      </a:pPr>
                      <a:r>
                        <a:rPr lang="el-GR" sz="1200">
                          <a:effectLst/>
                        </a:rPr>
                        <a:t>Καταγραφή</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a:effectLst/>
                        </a:rPr>
                        <a:t>Τι λένε ή τι γράφουν οι άνθρωποι στον ερευνητή – αυτολεξεί.</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dirty="0">
                          <a:effectLst/>
                        </a:rPr>
                        <a:t>Συνεντεύξεις, ηχητικές καταγραφές, ερωτηματολόγιο, ημερολόγιο συμμετεχόντων, απομαγνητοφωνήσεις, σημειώσεις λέξη προς λέξη</a:t>
                      </a:r>
                      <a:endParaRPr lang="en-US" sz="1200" dirty="0">
                        <a:effectLst/>
                        <a:latin typeface="Times New Roman"/>
                        <a:ea typeface="ＭＳ 明朝"/>
                      </a:endParaRPr>
                    </a:p>
                  </a:txBody>
                  <a:tcPr marL="68580" marR="68580" marT="0" marB="0" anchor="ctr"/>
                </a:tc>
                <a:extLst>
                  <a:ext uri="{0D108BD9-81ED-4DB2-BD59-A6C34878D82A}">
                    <a16:rowId xmlns:a16="http://schemas.microsoft.com/office/drawing/2014/main" val="1590677384"/>
                  </a:ext>
                </a:extLst>
              </a:tr>
              <a:tr h="722082">
                <a:tc>
                  <a:txBody>
                    <a:bodyPr/>
                    <a:lstStyle/>
                    <a:p>
                      <a:pPr indent="173990" algn="l">
                        <a:lnSpc>
                          <a:spcPts val="1600"/>
                        </a:lnSpc>
                        <a:spcAft>
                          <a:spcPts val="600"/>
                        </a:spcAft>
                      </a:pPr>
                      <a:r>
                        <a:rPr lang="el-GR" sz="1200">
                          <a:effectLst/>
                        </a:rPr>
                        <a:t>Ομιλία</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a:effectLst/>
                        </a:rPr>
                        <a:t>Οι πραγματικές κουβέντες που έχουν ακουστεί να λένε οι άνθρωποι</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dirty="0">
                          <a:effectLst/>
                        </a:rPr>
                        <a:t>Ηχητικές καταγραφές, απομαγνητοφωνήσεις, σημειώσεις λέξη προς λέξη </a:t>
                      </a:r>
                      <a:endParaRPr lang="en-US" sz="1200" dirty="0">
                        <a:effectLst/>
                        <a:latin typeface="Times New Roman"/>
                        <a:ea typeface="ＭＳ 明朝"/>
                      </a:endParaRPr>
                    </a:p>
                  </a:txBody>
                  <a:tcPr marL="68580" marR="68580" marT="0" marB="0" anchor="ctr"/>
                </a:tc>
                <a:extLst>
                  <a:ext uri="{0D108BD9-81ED-4DB2-BD59-A6C34878D82A}">
                    <a16:rowId xmlns:a16="http://schemas.microsoft.com/office/drawing/2014/main" val="2895062777"/>
                  </a:ext>
                </a:extLst>
              </a:tr>
              <a:tr h="653480">
                <a:tc>
                  <a:txBody>
                    <a:bodyPr/>
                    <a:lstStyle/>
                    <a:p>
                      <a:pPr indent="173990" algn="l">
                        <a:lnSpc>
                          <a:spcPts val="1600"/>
                        </a:lnSpc>
                        <a:spcAft>
                          <a:spcPts val="600"/>
                        </a:spcAft>
                      </a:pPr>
                      <a:r>
                        <a:rPr lang="el-GR" sz="1200">
                          <a:effectLst/>
                        </a:rPr>
                        <a:t>Συμπεριφορά μέσα στο πλαίσιο</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a:effectLst/>
                        </a:rPr>
                        <a:t>Τι έχουμε δει να συμβαίνει</a:t>
                      </a:r>
                      <a:endParaRPr lang="en-US" sz="120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dirty="0">
                          <a:effectLst/>
                        </a:rPr>
                        <a:t>Βιντεοσκόπηση, φιλμ</a:t>
                      </a:r>
                      <a:endParaRPr lang="en-US" sz="1200" dirty="0">
                        <a:effectLst/>
                        <a:latin typeface="Times New Roman"/>
                        <a:ea typeface="ＭＳ 明朝"/>
                      </a:endParaRPr>
                    </a:p>
                  </a:txBody>
                  <a:tcPr marL="68580" marR="68580" marT="0" marB="0" anchor="ctr"/>
                </a:tc>
                <a:extLst>
                  <a:ext uri="{0D108BD9-81ED-4DB2-BD59-A6C34878D82A}">
                    <a16:rowId xmlns:a16="http://schemas.microsoft.com/office/drawing/2014/main" val="476269017"/>
                  </a:ext>
                </a:extLst>
              </a:tr>
              <a:tr h="557083">
                <a:tc>
                  <a:txBody>
                    <a:bodyPr/>
                    <a:lstStyle/>
                    <a:p>
                      <a:pPr indent="173990" algn="l">
                        <a:lnSpc>
                          <a:spcPts val="1600"/>
                        </a:lnSpc>
                        <a:spcAft>
                          <a:spcPts val="600"/>
                        </a:spcAft>
                      </a:pPr>
                      <a:r>
                        <a:rPr lang="el-GR" sz="1200" dirty="0">
                          <a:effectLst/>
                        </a:rPr>
                        <a:t>Έγγραφο</a:t>
                      </a:r>
                      <a:endParaRPr lang="en-US" sz="1200" dirty="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dirty="0">
                          <a:effectLst/>
                        </a:rPr>
                        <a:t>Έγγραφα σχετικά με το πλαίσιο</a:t>
                      </a:r>
                      <a:endParaRPr lang="en-US" sz="1200" dirty="0">
                        <a:effectLst/>
                        <a:latin typeface="Times New Roman"/>
                        <a:ea typeface="ＭＳ 明朝"/>
                      </a:endParaRPr>
                    </a:p>
                  </a:txBody>
                  <a:tcPr marL="68580" marR="68580" marT="0" marB="0" anchor="ctr"/>
                </a:tc>
                <a:tc>
                  <a:txBody>
                    <a:bodyPr/>
                    <a:lstStyle/>
                    <a:p>
                      <a:pPr indent="173990" algn="l">
                        <a:lnSpc>
                          <a:spcPts val="1600"/>
                        </a:lnSpc>
                        <a:spcAft>
                          <a:spcPts val="600"/>
                        </a:spcAft>
                      </a:pPr>
                      <a:r>
                        <a:rPr lang="el-GR" sz="1200" dirty="0">
                          <a:effectLst/>
                        </a:rPr>
                        <a:t>Έγγραφο</a:t>
                      </a:r>
                      <a:endParaRPr lang="en-US" sz="1200" dirty="0">
                        <a:effectLst/>
                        <a:latin typeface="Times New Roman"/>
                        <a:ea typeface="ＭＳ 明朝"/>
                      </a:endParaRPr>
                    </a:p>
                  </a:txBody>
                  <a:tcPr marL="68580" marR="68580" marT="0" marB="0" anchor="ctr"/>
                </a:tc>
                <a:extLst>
                  <a:ext uri="{0D108BD9-81ED-4DB2-BD59-A6C34878D82A}">
                    <a16:rowId xmlns:a16="http://schemas.microsoft.com/office/drawing/2014/main" val="2345643176"/>
                  </a:ext>
                </a:extLst>
              </a:tr>
            </a:tbl>
          </a:graphicData>
        </a:graphic>
      </p:graphicFrame>
    </p:spTree>
    <p:extLst>
      <p:ext uri="{BB962C8B-B14F-4D97-AF65-F5344CB8AC3E}">
        <p14:creationId xmlns:p14="http://schemas.microsoft.com/office/powerpoint/2010/main" val="3881174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a:t>Ο ρόλος του Ερευνητή</a:t>
            </a:r>
            <a:endParaRPr lang="en-US" dirty="0"/>
          </a:p>
        </p:txBody>
      </p:sp>
      <p:sp>
        <p:nvSpPr>
          <p:cNvPr id="5" name="Content Placeholder 4"/>
          <p:cNvSpPr>
            <a:spLocks noGrp="1"/>
          </p:cNvSpPr>
          <p:nvPr>
            <p:ph type="body" idx="1"/>
          </p:nvPr>
        </p:nvSpPr>
        <p:spPr/>
        <p:txBody>
          <a:bodyPr/>
          <a:lstStyle/>
          <a:p>
            <a:pPr>
              <a:lnSpc>
                <a:spcPct val="120000"/>
              </a:lnSpc>
            </a:pPr>
            <a:r>
              <a:rPr lang="el-GR" sz="2400" dirty="0"/>
              <a:t>Πρέπει να έχει θεωρητική ευαισθησία</a:t>
            </a:r>
            <a:endParaRPr lang="en-GB" sz="2400" dirty="0"/>
          </a:p>
          <a:p>
            <a:pPr>
              <a:lnSpc>
                <a:spcPct val="120000"/>
              </a:lnSpc>
            </a:pPr>
            <a:r>
              <a:rPr lang="el-GR" sz="2400" dirty="0"/>
              <a:t>Πρέπει να υιοθετούν μία </a:t>
            </a:r>
            <a:r>
              <a:rPr lang="el-GR" sz="2400" dirty="0" err="1"/>
              <a:t>αναστοχαστική</a:t>
            </a:r>
            <a:r>
              <a:rPr lang="el-GR" sz="2400" dirty="0"/>
              <a:t> στάση, </a:t>
            </a:r>
            <a:r>
              <a:rPr lang="el-GR" sz="2400" dirty="0" err="1"/>
              <a:t>συλλογιζόμενοι</a:t>
            </a:r>
            <a:r>
              <a:rPr lang="el-GR" sz="2400" dirty="0"/>
              <a:t> και τον παραμικρό τρόπο με τον οποίο ένα σφάλμα μπορεί να εισχωρήσει στην ερευνητική πρακτική τους</a:t>
            </a:r>
            <a:endParaRPr lang="en-US" sz="2400" dirty="0"/>
          </a:p>
          <a:p>
            <a:pPr>
              <a:lnSpc>
                <a:spcPct val="120000"/>
              </a:lnSpc>
            </a:pPr>
            <a:r>
              <a:rPr lang="el-GR" sz="2400" dirty="0"/>
              <a:t>Μπορεί ακόμη να ασχολείται και ενεργά με το πεδίο</a:t>
            </a:r>
            <a:endParaRPr lang="en-US" sz="2400" dirty="0"/>
          </a:p>
        </p:txBody>
      </p:sp>
    </p:spTree>
    <p:extLst>
      <p:ext uri="{BB962C8B-B14F-4D97-AF65-F5344CB8AC3E}">
        <p14:creationId xmlns:p14="http://schemas.microsoft.com/office/powerpoint/2010/main" val="1444789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Συλλογή Ποιοτικών Δεδομένων</a:t>
            </a:r>
            <a:endParaRPr lang="en-US" dirty="0"/>
          </a:p>
        </p:txBody>
      </p:sp>
      <p:sp>
        <p:nvSpPr>
          <p:cNvPr id="3" name="Content Placeholder 2"/>
          <p:cNvSpPr>
            <a:spLocks noGrp="1"/>
          </p:cNvSpPr>
          <p:nvPr>
            <p:ph type="body" idx="1"/>
          </p:nvPr>
        </p:nvSpPr>
        <p:spPr/>
        <p:txBody>
          <a:bodyPr/>
          <a:lstStyle/>
          <a:p>
            <a:r>
              <a:rPr lang="el-GR" sz="2400" dirty="0"/>
              <a:t>Είδη Βιβλιογραφίας</a:t>
            </a:r>
            <a:endParaRPr lang="en-US" sz="2400" dirty="0"/>
          </a:p>
          <a:p>
            <a:pPr lvl="1"/>
            <a:r>
              <a:rPr lang="el-GR" sz="2400" dirty="0"/>
              <a:t>Βιβλιογραφία των Θεωριών</a:t>
            </a:r>
            <a:endParaRPr lang="en-GB" sz="2400" dirty="0"/>
          </a:p>
          <a:p>
            <a:pPr lvl="1"/>
            <a:r>
              <a:rPr lang="el-GR" sz="2400" dirty="0"/>
              <a:t>Η βιβλιογραφία των εμπειρικών μελετών</a:t>
            </a:r>
            <a:endParaRPr lang="en-US" sz="2400" dirty="0"/>
          </a:p>
          <a:p>
            <a:pPr lvl="1"/>
            <a:r>
              <a:rPr lang="el-GR" sz="2400" dirty="0"/>
              <a:t>Η βιβλιογραφία των μεθοδολογιών για το πως διεξάγεται μία μελέτη</a:t>
            </a:r>
            <a:endParaRPr lang="en-US" sz="2400" dirty="0"/>
          </a:p>
          <a:p>
            <a:r>
              <a:rPr lang="el-GR" sz="2400" dirty="0"/>
              <a:t>Είδη Δεδομένων</a:t>
            </a:r>
            <a:endParaRPr lang="en-US" sz="2400" dirty="0"/>
          </a:p>
          <a:p>
            <a:pPr lvl="1"/>
            <a:r>
              <a:rPr lang="el-GR" sz="2400" dirty="0"/>
              <a:t>Συνεντεύξεις</a:t>
            </a:r>
            <a:endParaRPr lang="en-GB" sz="2400" dirty="0"/>
          </a:p>
          <a:p>
            <a:pPr lvl="1"/>
            <a:r>
              <a:rPr lang="el-GR" sz="2400" dirty="0"/>
              <a:t>Παρατηρήσεις</a:t>
            </a:r>
            <a:endParaRPr lang="en-GB" sz="2400" dirty="0"/>
          </a:p>
          <a:p>
            <a:pPr lvl="1"/>
            <a:r>
              <a:rPr lang="el-GR" sz="2400" dirty="0"/>
              <a:t>Οπτικά Δεδομένα</a:t>
            </a:r>
            <a:endParaRPr lang="en-GB" sz="2400" dirty="0"/>
          </a:p>
          <a:p>
            <a:pPr lvl="1"/>
            <a:r>
              <a:rPr lang="el-GR" sz="2400" dirty="0"/>
              <a:t>Μη – παρεμβατικά </a:t>
            </a:r>
            <a:endParaRPr lang="en-US" sz="2400" dirty="0"/>
          </a:p>
        </p:txBody>
      </p:sp>
    </p:spTree>
    <p:extLst>
      <p:ext uri="{BB962C8B-B14F-4D97-AF65-F5344CB8AC3E}">
        <p14:creationId xmlns:p14="http://schemas.microsoft.com/office/powerpoint/2010/main" val="1926158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Δεοντολογία στην Ποιοτική Έρευνα</a:t>
            </a:r>
            <a:endParaRPr lang="en-US" dirty="0"/>
          </a:p>
        </p:txBody>
      </p:sp>
      <p:sp>
        <p:nvSpPr>
          <p:cNvPr id="3" name="Content Placeholder 2"/>
          <p:cNvSpPr>
            <a:spLocks noGrp="1"/>
          </p:cNvSpPr>
          <p:nvPr>
            <p:ph type="body" idx="1"/>
          </p:nvPr>
        </p:nvSpPr>
        <p:spPr/>
        <p:txBody>
          <a:bodyPr>
            <a:normAutofit/>
          </a:bodyPr>
          <a:lstStyle/>
          <a:p>
            <a:pPr marL="238125" indent="390525">
              <a:lnSpc>
                <a:spcPct val="120000"/>
              </a:lnSpc>
              <a:tabLst/>
            </a:pPr>
            <a:r>
              <a:rPr lang="el-GR" sz="2400" dirty="0"/>
              <a:t>Κράτησα τις δεσμεύσεις μου για εμπιστευτικότητα 	και ιδιωτικότητα;</a:t>
            </a:r>
            <a:r>
              <a:rPr lang="en-US" sz="2400" dirty="0"/>
              <a:t> </a:t>
            </a:r>
          </a:p>
          <a:p>
            <a:pPr marL="238125" indent="390525">
              <a:lnSpc>
                <a:spcPct val="120000"/>
              </a:lnSpc>
              <a:tabLst/>
            </a:pPr>
            <a:r>
              <a:rPr lang="el-GR" sz="2400" dirty="0"/>
              <a:t>Έδρασα στο πνεύμα μιας εν επιγνώσει συναίνεσης;</a:t>
            </a:r>
            <a:r>
              <a:rPr lang="en-US" sz="2400" dirty="0"/>
              <a:t> </a:t>
            </a:r>
          </a:p>
          <a:p>
            <a:pPr marL="238125" indent="390525">
              <a:lnSpc>
                <a:spcPct val="120000"/>
              </a:lnSpc>
              <a:tabLst/>
            </a:pPr>
            <a:r>
              <a:rPr lang="el-GR" sz="2400" dirty="0"/>
              <a:t>Χρησιμοποίησα την έρευνά μου αποτελεσματικά και με ηθικό τρόπο;</a:t>
            </a:r>
            <a:r>
              <a:rPr lang="en-US" sz="2400" dirty="0"/>
              <a:t> </a:t>
            </a:r>
          </a:p>
          <a:p>
            <a:pPr marL="238125" indent="390525">
              <a:lnSpc>
                <a:spcPct val="120000"/>
              </a:lnSpc>
              <a:tabLst/>
            </a:pPr>
            <a:r>
              <a:rPr lang="el-GR" sz="2400" dirty="0"/>
              <a:t>Οι γενικεύσεις μου ήταν οι κατάλληλες;</a:t>
            </a:r>
            <a:r>
              <a:rPr lang="en-US" sz="2400" dirty="0"/>
              <a:t> </a:t>
            </a:r>
          </a:p>
          <a:p>
            <a:pPr marL="238125" indent="390525">
              <a:lnSpc>
                <a:spcPct val="120000"/>
              </a:lnSpc>
              <a:tabLst/>
            </a:pPr>
            <a:r>
              <a:rPr lang="el-GR" sz="2400" dirty="0"/>
              <a:t>Έχω ευθύνη να αντιληφθώ πως οι άλλοι μπορούν να χρησιμοποιήσουν την έρευνά μου και τις ερμηνείες της;</a:t>
            </a:r>
            <a:r>
              <a:rPr lang="en-US" sz="2400" dirty="0"/>
              <a:t> </a:t>
            </a:r>
          </a:p>
        </p:txBody>
      </p:sp>
    </p:spTree>
    <p:extLst>
      <p:ext uri="{BB962C8B-B14F-4D97-AF65-F5344CB8AC3E}">
        <p14:creationId xmlns:p14="http://schemas.microsoft.com/office/powerpoint/2010/main" val="2938922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39584"/>
            <a:ext cx="8229600" cy="1066799"/>
          </a:xfrm>
        </p:spPr>
        <p:txBody>
          <a:bodyPr>
            <a:noAutofit/>
          </a:bodyPr>
          <a:lstStyle/>
          <a:p>
            <a:r>
              <a:rPr lang="el-GR" sz="3600" dirty="0"/>
              <a:t>Διασφάλιση επιστημονικά άρτιων ποιοτικών ερευνών</a:t>
            </a:r>
            <a:endParaRPr lang="en-US" sz="3600" dirty="0"/>
          </a:p>
        </p:txBody>
      </p:sp>
      <p:sp>
        <p:nvSpPr>
          <p:cNvPr id="2" name="Text Placeholder 1">
            <a:extLst>
              <a:ext uri="{FF2B5EF4-FFF2-40B4-BE49-F238E27FC236}">
                <a16:creationId xmlns:a16="http://schemas.microsoft.com/office/drawing/2014/main" id="{EA6C9D1E-6F9C-C8B9-9F03-8D48D32A6D6C}"/>
              </a:ext>
            </a:extLst>
          </p:cNvPr>
          <p:cNvSpPr>
            <a:spLocks noGrp="1"/>
          </p:cNvSpPr>
          <p:nvPr>
            <p:ph type="body" idx="1"/>
          </p:nvPr>
        </p:nvSpPr>
        <p:spPr>
          <a:xfrm>
            <a:off x="1088672" y="6008718"/>
            <a:ext cx="7797800" cy="582716"/>
          </a:xfrm>
        </p:spPr>
        <p:txBody>
          <a:bodyPr/>
          <a:lstStyle/>
          <a:p>
            <a:r>
              <a:rPr lang="el-GR" sz="1100" dirty="0"/>
              <a:t>Σύγκριση κριτηρίων που κρίνουν τη φερεγγυότητα της ποσοτικής και της ποιοτικής έρευνας -  Προσαρμογή από </a:t>
            </a:r>
            <a:r>
              <a:rPr lang="en-US" sz="1100" dirty="0" err="1"/>
              <a:t>Hoepfl</a:t>
            </a:r>
            <a:r>
              <a:rPr lang="en-US" sz="1100" dirty="0"/>
              <a:t>, 1997 </a:t>
            </a:r>
            <a:r>
              <a:rPr lang="el-GR" sz="1100" dirty="0"/>
              <a:t>και </a:t>
            </a:r>
            <a:r>
              <a:rPr lang="en-US" sz="1100" dirty="0"/>
              <a:t>Lincoln </a:t>
            </a:r>
            <a:r>
              <a:rPr lang="el-GR" sz="1100" dirty="0"/>
              <a:t>και </a:t>
            </a:r>
            <a:r>
              <a:rPr lang="en-US" sz="1100" dirty="0"/>
              <a:t>Guba, 1994</a:t>
            </a:r>
          </a:p>
        </p:txBody>
      </p:sp>
      <p:graphicFrame>
        <p:nvGraphicFramePr>
          <p:cNvPr id="7" name="Table 6"/>
          <p:cNvGraphicFramePr>
            <a:graphicFrameLocks noGrp="1"/>
          </p:cNvGraphicFramePr>
          <p:nvPr>
            <p:extLst>
              <p:ext uri="{D42A27DB-BD31-4B8C-83A1-F6EECF244321}">
                <p14:modId xmlns:p14="http://schemas.microsoft.com/office/powerpoint/2010/main" val="2203379216"/>
              </p:ext>
            </p:extLst>
          </p:nvPr>
        </p:nvGraphicFramePr>
        <p:xfrm>
          <a:off x="93969" y="1269866"/>
          <a:ext cx="8792503" cy="4738852"/>
        </p:xfrm>
        <a:graphic>
          <a:graphicData uri="http://schemas.openxmlformats.org/drawingml/2006/table">
            <a:tbl>
              <a:tblPr firstRow="1" bandRow="1">
                <a:tableStyleId>{FABFCF23-3B69-468F-B69F-88F6DE6A72F2}</a:tableStyleId>
              </a:tblPr>
              <a:tblGrid>
                <a:gridCol w="1711022">
                  <a:extLst>
                    <a:ext uri="{9D8B030D-6E8A-4147-A177-3AD203B41FA5}">
                      <a16:colId xmlns:a16="http://schemas.microsoft.com/office/drawing/2014/main" val="3048113100"/>
                    </a:ext>
                  </a:extLst>
                </a:gridCol>
                <a:gridCol w="2001694">
                  <a:extLst>
                    <a:ext uri="{9D8B030D-6E8A-4147-A177-3AD203B41FA5}">
                      <a16:colId xmlns:a16="http://schemas.microsoft.com/office/drawing/2014/main" val="831377920"/>
                    </a:ext>
                  </a:extLst>
                </a:gridCol>
                <a:gridCol w="5079787">
                  <a:extLst>
                    <a:ext uri="{9D8B030D-6E8A-4147-A177-3AD203B41FA5}">
                      <a16:colId xmlns:a16="http://schemas.microsoft.com/office/drawing/2014/main" val="3966034942"/>
                    </a:ext>
                  </a:extLst>
                </a:gridCol>
              </a:tblGrid>
              <a:tr h="853690">
                <a:tc>
                  <a:txBody>
                    <a:bodyPr/>
                    <a:lstStyle/>
                    <a:p>
                      <a:pPr indent="0" algn="l">
                        <a:lnSpc>
                          <a:spcPts val="1600"/>
                        </a:lnSpc>
                        <a:spcAft>
                          <a:spcPts val="600"/>
                        </a:spcAft>
                      </a:pPr>
                      <a:r>
                        <a:rPr lang="el-GR" sz="1800" dirty="0">
                          <a:effectLst/>
                        </a:rPr>
                        <a:t>Συμβατικοί όροι</a:t>
                      </a:r>
                      <a:endParaRPr lang="en-US" sz="1800" dirty="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800" dirty="0">
                          <a:effectLst/>
                        </a:rPr>
                        <a:t>Νατουραλιστικοί όροι</a:t>
                      </a:r>
                      <a:endParaRPr lang="en-US" sz="1800" dirty="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800" dirty="0">
                          <a:effectLst/>
                        </a:rPr>
                        <a:t>Νατουραλιστικοί όροι που αναπτύσσονται...</a:t>
                      </a:r>
                      <a:endParaRPr lang="en-US" sz="1800" dirty="0">
                        <a:effectLst/>
                        <a:latin typeface="Times New Roman"/>
                        <a:ea typeface="ＭＳ 明朝"/>
                      </a:endParaRPr>
                    </a:p>
                  </a:txBody>
                  <a:tcPr marL="68580" marR="68580" marT="0" marB="0" anchor="ctr"/>
                </a:tc>
                <a:extLst>
                  <a:ext uri="{0D108BD9-81ED-4DB2-BD59-A6C34878D82A}">
                    <a16:rowId xmlns:a16="http://schemas.microsoft.com/office/drawing/2014/main" val="2589325075"/>
                  </a:ext>
                </a:extLst>
              </a:tr>
              <a:tr h="1048857">
                <a:tc>
                  <a:txBody>
                    <a:bodyPr/>
                    <a:lstStyle/>
                    <a:p>
                      <a:pPr indent="0" algn="l">
                        <a:lnSpc>
                          <a:spcPts val="1600"/>
                        </a:lnSpc>
                        <a:spcAft>
                          <a:spcPts val="600"/>
                        </a:spcAft>
                      </a:pPr>
                      <a:r>
                        <a:rPr lang="el-GR" sz="1400" dirty="0">
                          <a:effectLst/>
                        </a:rPr>
                        <a:t>Εσωτερική εγκυρότητα</a:t>
                      </a:r>
                      <a:endParaRPr lang="en-US" sz="1400" dirty="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400" dirty="0">
                          <a:effectLst/>
                        </a:rPr>
                        <a:t>Φερεγγυότητα</a:t>
                      </a:r>
                      <a:endParaRPr lang="en-US" sz="1400" dirty="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400" dirty="0">
                          <a:effectLst/>
                        </a:rPr>
                        <a:t>Εξετάζοντας τον ερευνητικό σχεδιασμό και τις μεθόδους που χρησιμοποιούνται για την εξαγωγή αποτελεσμάτων</a:t>
                      </a:r>
                      <a:endParaRPr lang="en-US" sz="1400" dirty="0">
                        <a:effectLst/>
                        <a:latin typeface="Times New Roman"/>
                        <a:ea typeface="ＭＳ 明朝"/>
                      </a:endParaRPr>
                    </a:p>
                  </a:txBody>
                  <a:tcPr marL="68580" marR="68580" marT="0" marB="0" anchor="ctr"/>
                </a:tc>
                <a:extLst>
                  <a:ext uri="{0D108BD9-81ED-4DB2-BD59-A6C34878D82A}">
                    <a16:rowId xmlns:a16="http://schemas.microsoft.com/office/drawing/2014/main" val="411249638"/>
                  </a:ext>
                </a:extLst>
              </a:tr>
              <a:tr h="1103602">
                <a:tc>
                  <a:txBody>
                    <a:bodyPr/>
                    <a:lstStyle/>
                    <a:p>
                      <a:pPr indent="0" algn="l">
                        <a:lnSpc>
                          <a:spcPts val="1600"/>
                        </a:lnSpc>
                        <a:spcAft>
                          <a:spcPts val="600"/>
                        </a:spcAft>
                      </a:pPr>
                      <a:r>
                        <a:rPr lang="el-GR" sz="1400">
                          <a:effectLst/>
                        </a:rPr>
                        <a:t>Εξωτερική εγκυρότητα</a:t>
                      </a:r>
                      <a:endParaRPr lang="en-US" sz="140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400">
                          <a:effectLst/>
                        </a:rPr>
                        <a:t>Δυνατότητα μεταφοράς</a:t>
                      </a:r>
                      <a:endParaRPr lang="en-US" sz="140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400" dirty="0">
                          <a:effectLst/>
                        </a:rPr>
                        <a:t>Διερευνώντας το βαθμό στον οποίο τα αποτελέσματα εξαρτώνται από το πλαίσιο, αξιολογώντας τα χαρακτηριστικά του δείγματος.</a:t>
                      </a:r>
                      <a:endParaRPr lang="en-US" sz="1400" dirty="0">
                        <a:effectLst/>
                        <a:latin typeface="Times New Roman"/>
                        <a:ea typeface="ＭＳ 明朝"/>
                      </a:endParaRPr>
                    </a:p>
                  </a:txBody>
                  <a:tcPr marL="68580" marR="68580" marT="0" marB="0" anchor="ctr"/>
                </a:tc>
                <a:extLst>
                  <a:ext uri="{0D108BD9-81ED-4DB2-BD59-A6C34878D82A}">
                    <a16:rowId xmlns:a16="http://schemas.microsoft.com/office/drawing/2014/main" val="750620844"/>
                  </a:ext>
                </a:extLst>
              </a:tr>
              <a:tr h="725068">
                <a:tc>
                  <a:txBody>
                    <a:bodyPr/>
                    <a:lstStyle/>
                    <a:p>
                      <a:pPr indent="0" algn="l">
                        <a:lnSpc>
                          <a:spcPts val="1600"/>
                        </a:lnSpc>
                        <a:spcAft>
                          <a:spcPts val="600"/>
                        </a:spcAft>
                      </a:pPr>
                      <a:r>
                        <a:rPr lang="el-GR" sz="1400">
                          <a:effectLst/>
                        </a:rPr>
                        <a:t>Αξιοπιστία</a:t>
                      </a:r>
                      <a:endParaRPr lang="en-US" sz="140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400">
                          <a:effectLst/>
                        </a:rPr>
                        <a:t>Βεβαιότητα λειτουργίας</a:t>
                      </a:r>
                      <a:endParaRPr lang="en-US" sz="140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400" dirty="0">
                          <a:effectLst/>
                        </a:rPr>
                        <a:t>Αξιολογώντας την αξιοπιστία των συμπερασμάτων της έρευνας.</a:t>
                      </a:r>
                      <a:endParaRPr lang="en-US" sz="1400" dirty="0">
                        <a:effectLst/>
                        <a:latin typeface="Times New Roman"/>
                        <a:ea typeface="ＭＳ 明朝"/>
                      </a:endParaRPr>
                    </a:p>
                  </a:txBody>
                  <a:tcPr marL="68580" marR="68580" marT="0" marB="0" anchor="ctr"/>
                </a:tc>
                <a:extLst>
                  <a:ext uri="{0D108BD9-81ED-4DB2-BD59-A6C34878D82A}">
                    <a16:rowId xmlns:a16="http://schemas.microsoft.com/office/drawing/2014/main" val="3826904469"/>
                  </a:ext>
                </a:extLst>
              </a:tr>
              <a:tr h="1007635">
                <a:tc>
                  <a:txBody>
                    <a:bodyPr/>
                    <a:lstStyle/>
                    <a:p>
                      <a:pPr indent="0" algn="l">
                        <a:lnSpc>
                          <a:spcPts val="1600"/>
                        </a:lnSpc>
                        <a:spcAft>
                          <a:spcPts val="600"/>
                        </a:spcAft>
                      </a:pPr>
                      <a:r>
                        <a:rPr lang="el-GR" sz="1400" dirty="0">
                          <a:effectLst/>
                        </a:rPr>
                        <a:t>Αντικειμενικότητα</a:t>
                      </a:r>
                      <a:endParaRPr lang="en-US" sz="1400" dirty="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400" dirty="0">
                          <a:effectLst/>
                        </a:rPr>
                        <a:t>Επιβεβαιωσιμότητα</a:t>
                      </a:r>
                      <a:endParaRPr lang="en-US" sz="1400" dirty="0">
                        <a:effectLst/>
                        <a:latin typeface="Times New Roman"/>
                        <a:ea typeface="ＭＳ 明朝"/>
                      </a:endParaRPr>
                    </a:p>
                  </a:txBody>
                  <a:tcPr marL="68580" marR="68580" marT="0" marB="0" anchor="ctr"/>
                </a:tc>
                <a:tc>
                  <a:txBody>
                    <a:bodyPr/>
                    <a:lstStyle/>
                    <a:p>
                      <a:pPr indent="0" algn="l">
                        <a:lnSpc>
                          <a:spcPts val="1600"/>
                        </a:lnSpc>
                        <a:spcAft>
                          <a:spcPts val="600"/>
                        </a:spcAft>
                      </a:pPr>
                      <a:r>
                        <a:rPr lang="el-GR" sz="1400" dirty="0">
                          <a:effectLst/>
                        </a:rPr>
                        <a:t>Εξετάζοντας το βαθμό στον οποίο μπορούμε να ελέγξουμε, επιβεβαιώσουμε, ή αναπαράγουμε τα βήματα της έρευνας.</a:t>
                      </a:r>
                      <a:endParaRPr lang="en-US" sz="1400" dirty="0">
                        <a:effectLst/>
                        <a:latin typeface="Times New Roman"/>
                        <a:ea typeface="ＭＳ 明朝"/>
                      </a:endParaRPr>
                    </a:p>
                  </a:txBody>
                  <a:tcPr marL="68580" marR="68580" marT="0" marB="0" anchor="ctr"/>
                </a:tc>
                <a:extLst>
                  <a:ext uri="{0D108BD9-81ED-4DB2-BD59-A6C34878D82A}">
                    <a16:rowId xmlns:a16="http://schemas.microsoft.com/office/drawing/2014/main" val="3112229606"/>
                  </a:ext>
                </a:extLst>
              </a:tr>
            </a:tbl>
          </a:graphicData>
        </a:graphic>
      </p:graphicFrame>
    </p:spTree>
    <p:extLst>
      <p:ext uri="{BB962C8B-B14F-4D97-AF65-F5344CB8AC3E}">
        <p14:creationId xmlns:p14="http://schemas.microsoft.com/office/powerpoint/2010/main" val="4087601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lnSpcReduction="10000"/>
          </a:bodyPr>
          <a:lstStyle/>
          <a:p>
            <a:pPr marL="0" indent="0">
              <a:buNone/>
            </a:pPr>
            <a:r>
              <a:rPr lang="el-GR" sz="2400" dirty="0"/>
              <a:t>Έχοντας μελετήσει αυτό το κεφάλαιο θα είστε σε θέση να:</a:t>
            </a:r>
          </a:p>
          <a:p>
            <a:pPr marL="0" indent="0">
              <a:buNone/>
            </a:pPr>
            <a:endParaRPr lang="el-GR" sz="2400" dirty="0"/>
          </a:p>
          <a:p>
            <a:pPr lvl="0"/>
            <a:r>
              <a:rPr lang="el-GR" sz="2400" dirty="0"/>
              <a:t>Αναγνωρίσετε τα χαρακτηριστικά των ποιοτικών δεδομένων</a:t>
            </a:r>
            <a:endParaRPr lang="en-US" sz="2400" dirty="0"/>
          </a:p>
          <a:p>
            <a:pPr lvl="0"/>
            <a:r>
              <a:rPr lang="el-GR" sz="2400" dirty="0"/>
              <a:t>Κατασκευάσετε ερωτήματα για ποιοτικές έρευνες</a:t>
            </a:r>
            <a:endParaRPr lang="en-US" sz="2400" dirty="0"/>
          </a:p>
          <a:p>
            <a:pPr lvl="0"/>
            <a:r>
              <a:rPr lang="el-GR" sz="2400" dirty="0"/>
              <a:t>Αναπτύξετε ένα στιβαρό ερευνητικό σχεδιασμό, συμπεριλαμβανομένης μιας κατάλληλης στρατηγικής δειγματοληψίας</a:t>
            </a:r>
            <a:endParaRPr lang="en-US" sz="2400" dirty="0"/>
          </a:p>
          <a:p>
            <a:pPr lvl="0"/>
            <a:r>
              <a:rPr lang="el-GR" sz="2400" dirty="0"/>
              <a:t>Επιλέξετε και εφαρμόσετε τα κριτήρια που  κάνουν σωστή μία ποιοτική έρευνα</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Επισκόπηση της Ποιοτικής Έρευνας</a:t>
            </a:r>
            <a:endParaRPr lang="en-US" dirty="0"/>
          </a:p>
        </p:txBody>
      </p:sp>
      <p:sp>
        <p:nvSpPr>
          <p:cNvPr id="3" name="Content Placeholder 2"/>
          <p:cNvSpPr>
            <a:spLocks noGrp="1"/>
          </p:cNvSpPr>
          <p:nvPr>
            <p:ph type="body" idx="1"/>
          </p:nvPr>
        </p:nvSpPr>
        <p:spPr/>
        <p:txBody>
          <a:bodyPr>
            <a:normAutofit lnSpcReduction="10000"/>
          </a:bodyPr>
          <a:lstStyle/>
          <a:p>
            <a:r>
              <a:rPr lang="el-GR" sz="2400" dirty="0"/>
              <a:t>Ο ρόλος του ερευνητή είναι να κερδίσει μία εις βάθος, αναλυτική, και ολιστική άποψη του υπό μελέτη πλαισίου</a:t>
            </a:r>
          </a:p>
          <a:p>
            <a:r>
              <a:rPr lang="el-GR" sz="2400" dirty="0"/>
              <a:t>Μία φυσική προσέγγιση που αναζητά να κατανοήσει φαινόμενα μέσα στο ιδιαίτερο, φυσικό τους περιβάλλον. </a:t>
            </a:r>
          </a:p>
          <a:p>
            <a:r>
              <a:rPr lang="el-GR" sz="2400" dirty="0"/>
              <a:t>Οι ποιοτικοί ερευνητές διαφέρουν στα είδη των ισχυρισμών που κάνουν στις έρευνές τους και στα που χρησιμοποιούν</a:t>
            </a:r>
          </a:p>
          <a:p>
            <a:r>
              <a:rPr lang="el-GR" sz="2400" dirty="0"/>
              <a:t>Δεν είναι μία γραμμική διαδικασία, με βήματα στη σειρά, αλλά ένα σύνολο από επαναλήψεις βημάτων όπως ο σχεδιασμός, η συλλογή δεδομένων, η προκαταρκτική ανάλυση και ο ανασχεδιασμός.</a:t>
            </a:r>
            <a:endParaRPr lang="en-US" sz="2400" dirty="0"/>
          </a:p>
        </p:txBody>
      </p:sp>
    </p:spTree>
    <p:extLst>
      <p:ext uri="{BB962C8B-B14F-4D97-AF65-F5344CB8AC3E}">
        <p14:creationId xmlns:p14="http://schemas.microsoft.com/office/powerpoint/2010/main" val="1074962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Κριτικές της Ποσοτικής Έρευνας</a:t>
            </a:r>
            <a:endParaRPr lang="en-US" dirty="0"/>
          </a:p>
        </p:txBody>
      </p:sp>
      <p:sp>
        <p:nvSpPr>
          <p:cNvPr id="3" name="Content Placeholder 2"/>
          <p:cNvSpPr>
            <a:spLocks noGrp="1"/>
          </p:cNvSpPr>
          <p:nvPr>
            <p:ph type="body" idx="1"/>
          </p:nvPr>
        </p:nvSpPr>
        <p:spPr/>
        <p:txBody>
          <a:bodyPr>
            <a:normAutofit fontScale="92500" lnSpcReduction="20000"/>
          </a:bodyPr>
          <a:lstStyle/>
          <a:p>
            <a:pPr marL="857250" indent="-514350">
              <a:buFont typeface="+mj-lt"/>
              <a:buAutoNum type="arabicPeriod"/>
            </a:pPr>
            <a:r>
              <a:rPr lang="el-GR" sz="2400" dirty="0"/>
              <a:t>Η ποσοτική έρευνα μπορεί να περιλαμβάνει ελάχιστη ή και καθόλου επαφή με ανθρώπους ή το πλαίσιο του ερευνητικού πεδίου.</a:t>
            </a:r>
            <a:endParaRPr lang="en-US" sz="2400" dirty="0"/>
          </a:p>
          <a:p>
            <a:pPr marL="857250" indent="-514350">
              <a:buFont typeface="+mj-lt"/>
              <a:buAutoNum type="arabicPeriod"/>
            </a:pPr>
            <a:r>
              <a:rPr lang="el-GR" sz="2400" dirty="0"/>
              <a:t>Οι στατιστικές συσχετίσεις είναι πιθανόν να αφορούν σε μεταβλητές που έχουν αυθαίρετα οριστεί από τους ίδιους τους ερευνητές.</a:t>
            </a:r>
            <a:endParaRPr lang="en-US" sz="2400" dirty="0"/>
          </a:p>
          <a:p>
            <a:pPr marL="857250" indent="-514350">
              <a:buFont typeface="+mj-lt"/>
              <a:buAutoNum type="arabicPeriod"/>
            </a:pPr>
            <a:r>
              <a:rPr lang="el-GR" sz="2400" dirty="0"/>
              <a:t>Η εκ των υστέρων ανάλυση για το νόημα των συσχετίσεων μπορεί να περιέχει συλλογισμούς με βάση την πλέον κοινή λογική, ή ακόμα και εικασίες, τις οποίες η επιστήμη ισχυρίζεται πως αποφεύγει.</a:t>
            </a:r>
            <a:endParaRPr lang="en-US" sz="2400" dirty="0"/>
          </a:p>
          <a:p>
            <a:pPr marL="857250" indent="-514350">
              <a:buFont typeface="+mj-lt"/>
              <a:buAutoNum type="arabicPeriod"/>
            </a:pPr>
            <a:r>
              <a:rPr lang="el-GR" sz="2400" dirty="0"/>
              <a:t>Το κυνήγι των «μετρήσιμων» φαινομένων σημαίνει πως ο χειρισμός δυσνόητων εννοιών όπως «εγκληματικότητα» ή «ευφυΐα» θα γίνει με απλοϊκό τρόπο.</a:t>
            </a:r>
            <a:endParaRPr lang="en-US" sz="2400" dirty="0"/>
          </a:p>
          <a:p>
            <a:pPr marL="857250" indent="-514350">
              <a:buFont typeface="+mj-lt"/>
              <a:buAutoNum type="arabicPeriod"/>
            </a:pPr>
            <a:endParaRPr lang="en-US" sz="2400" dirty="0"/>
          </a:p>
        </p:txBody>
      </p:sp>
    </p:spTree>
    <p:extLst>
      <p:ext uri="{BB962C8B-B14F-4D97-AF65-F5344CB8AC3E}">
        <p14:creationId xmlns:p14="http://schemas.microsoft.com/office/powerpoint/2010/main" val="746016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Χαρακτηριστικά της Ποιοτικής Έρευνας</a:t>
            </a:r>
            <a:endParaRPr lang="en-US" sz="3600" dirty="0"/>
          </a:p>
        </p:txBody>
      </p:sp>
      <p:sp>
        <p:nvSpPr>
          <p:cNvPr id="3" name="Content Placeholder 2"/>
          <p:cNvSpPr>
            <a:spLocks noGrp="1"/>
          </p:cNvSpPr>
          <p:nvPr>
            <p:ph type="body" idx="1"/>
          </p:nvPr>
        </p:nvSpPr>
        <p:spPr/>
        <p:txBody>
          <a:bodyPr>
            <a:normAutofit lnSpcReduction="10000"/>
          </a:bodyPr>
          <a:lstStyle/>
          <a:p>
            <a:pPr lvl="0"/>
            <a:r>
              <a:rPr lang="el-GR" sz="2400" dirty="0"/>
              <a:t>Διεξάγονται μέσω άμεσης και έντονης επαφής με το «πεδίο» ή ένα πλαίσιο της πραγματικής ζωής</a:t>
            </a:r>
            <a:endParaRPr lang="en-US" sz="2400" dirty="0"/>
          </a:p>
          <a:p>
            <a:pPr lvl="0"/>
            <a:r>
              <a:rPr lang="el-GR" sz="2400" dirty="0"/>
              <a:t>Ο ρόλος του ερευνητή είναι να αποκτήσει μία «ολιστική» και ολοκληρωμένη άποψη της έρευνας, συμπεριλαμβανομένων των αντιλήψεων των συμμετεχόντων.</a:t>
            </a:r>
            <a:endParaRPr lang="en-US" sz="2400" dirty="0"/>
          </a:p>
          <a:p>
            <a:pPr lvl="0"/>
            <a:r>
              <a:rPr lang="el-GR" sz="2400" dirty="0"/>
              <a:t>Οι κεντρικές ιδέες που προκύπτουν από τα δεδομένα συχνά επιθεωρούνται από συμβούλους για επαλήθευση.</a:t>
            </a:r>
            <a:endParaRPr lang="en-US" sz="2400" dirty="0"/>
          </a:p>
          <a:p>
            <a:pPr lvl="0"/>
            <a:r>
              <a:rPr lang="el-GR" sz="2400" dirty="0"/>
              <a:t>Το κύριο μέλημα της έρευνας είναι η κατανόηση των τρόπων με τους οποίους οι άνθρωποι δρουν, και τους οποίους λαμβάνουν υπόψη τους για τις πράξεις τους.</a:t>
            </a:r>
            <a:endParaRPr lang="en-US" sz="2400" dirty="0"/>
          </a:p>
        </p:txBody>
      </p:sp>
    </p:spTree>
    <p:extLst>
      <p:ext uri="{BB962C8B-B14F-4D97-AF65-F5344CB8AC3E}">
        <p14:creationId xmlns:p14="http://schemas.microsoft.com/office/powerpoint/2010/main" val="3044766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Μελέτες Περίπτωσης </a:t>
            </a:r>
            <a:endParaRPr lang="en-US" dirty="0"/>
          </a:p>
        </p:txBody>
      </p:sp>
      <p:sp>
        <p:nvSpPr>
          <p:cNvPr id="3" name="Content Placeholder 2"/>
          <p:cNvSpPr>
            <a:spLocks noGrp="1"/>
          </p:cNvSpPr>
          <p:nvPr>
            <p:ph type="body" idx="1"/>
          </p:nvPr>
        </p:nvSpPr>
        <p:spPr/>
        <p:txBody>
          <a:bodyPr>
            <a:noAutofit/>
          </a:bodyPr>
          <a:lstStyle/>
          <a:p>
            <a:pPr marL="342900" indent="0">
              <a:buNone/>
            </a:pPr>
            <a:r>
              <a:rPr lang="el-GR" sz="2400" dirty="0"/>
              <a:t>Ζητήματα να αναλογιστούμε</a:t>
            </a:r>
            <a:r>
              <a:rPr lang="en-GB" sz="2400" dirty="0"/>
              <a:t>. . . </a:t>
            </a:r>
          </a:p>
          <a:p>
            <a:pPr lvl="0"/>
            <a:r>
              <a:rPr lang="el-GR" sz="2400" dirty="0" err="1"/>
              <a:t>Ποιά</a:t>
            </a:r>
            <a:r>
              <a:rPr lang="el-GR" sz="2400" dirty="0"/>
              <a:t> είναι η «μονάδα ανάλυσης» της περίπτωσης, για παράδειγμα, άτομα, οργανισμοί, τομέας, κλπ.;</a:t>
            </a:r>
            <a:endParaRPr lang="en-US" sz="2400" dirty="0"/>
          </a:p>
          <a:p>
            <a:pPr lvl="0"/>
            <a:r>
              <a:rPr lang="el-GR" sz="2400" dirty="0" err="1"/>
              <a:t>Ποιά</a:t>
            </a:r>
            <a:r>
              <a:rPr lang="el-GR" sz="2400" dirty="0"/>
              <a:t> θα είναι τα κριτήρια επιλογής της περίπτωσης;</a:t>
            </a:r>
            <a:endParaRPr lang="en-US" sz="2400" dirty="0"/>
          </a:p>
          <a:p>
            <a:pPr lvl="0"/>
            <a:r>
              <a:rPr lang="el-GR" sz="2400" dirty="0" err="1"/>
              <a:t>Ποιοί</a:t>
            </a:r>
            <a:r>
              <a:rPr lang="el-GR" sz="2400" dirty="0"/>
              <a:t> είναι οι κρίσιμοι συμμετέχοντες;</a:t>
            </a:r>
            <a:endParaRPr lang="en-US" sz="2400" dirty="0"/>
          </a:p>
          <a:p>
            <a:pPr lvl="0"/>
            <a:r>
              <a:rPr lang="el-GR" sz="2400" dirty="0"/>
              <a:t>Πόσες περιπτώσεις υπάρχουν και πόσοι συμμετέχουν σε κάθε περίπτωση;</a:t>
            </a:r>
            <a:endParaRPr lang="en-US" sz="2400" dirty="0"/>
          </a:p>
          <a:p>
            <a:endParaRPr lang="en-US" sz="2400" dirty="0"/>
          </a:p>
        </p:txBody>
      </p:sp>
    </p:spTree>
    <p:extLst>
      <p:ext uri="{BB962C8B-B14F-4D97-AF65-F5344CB8AC3E}">
        <p14:creationId xmlns:p14="http://schemas.microsoft.com/office/powerpoint/2010/main" val="429478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Εθνογραφία</a:t>
            </a:r>
            <a:endParaRPr lang="en-US" dirty="0"/>
          </a:p>
        </p:txBody>
      </p:sp>
      <p:sp>
        <p:nvSpPr>
          <p:cNvPr id="3" name="Content Placeholder 2"/>
          <p:cNvSpPr>
            <a:spLocks noGrp="1"/>
          </p:cNvSpPr>
          <p:nvPr>
            <p:ph type="body" idx="1"/>
          </p:nvPr>
        </p:nvSpPr>
        <p:spPr/>
        <p:txBody>
          <a:bodyPr/>
          <a:lstStyle/>
          <a:p>
            <a:r>
              <a:rPr lang="el-GR" sz="2400" dirty="0"/>
              <a:t>Επιδιώκει να κατανοήσει τις κοινωνικές διεργασίες περισσότερο συμμετέχοντας σε αυτές </a:t>
            </a:r>
            <a:endParaRPr lang="en-US" sz="2400" i="1" u="sng" dirty="0"/>
          </a:p>
          <a:p>
            <a:r>
              <a:rPr lang="el-GR" sz="2400" dirty="0"/>
              <a:t>Απροκάλυπτη ή συγκαλυμμένη παρατήρηση</a:t>
            </a:r>
            <a:endParaRPr lang="en-GB" sz="2400" dirty="0"/>
          </a:p>
          <a:p>
            <a:endParaRPr lang="en-US" sz="2400" dirty="0"/>
          </a:p>
        </p:txBody>
      </p:sp>
    </p:spTree>
    <p:extLst>
      <p:ext uri="{BB962C8B-B14F-4D97-AF65-F5344CB8AC3E}">
        <p14:creationId xmlns:p14="http://schemas.microsoft.com/office/powerpoint/2010/main" val="46204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176127228"/>
              </p:ext>
            </p:extLst>
          </p:nvPr>
        </p:nvGraphicFramePr>
        <p:xfrm>
          <a:off x="0" y="260006"/>
          <a:ext cx="9144000" cy="5802341"/>
        </p:xfrm>
        <a:graphic>
          <a:graphicData uri="http://schemas.openxmlformats.org/drawingml/2006/table">
            <a:tbl>
              <a:tblPr firstRow="1" bandRow="1">
                <a:tableStyleId>{FABFCF23-3B69-468F-B69F-88F6DE6A72F2}</a:tableStyleId>
              </a:tblPr>
              <a:tblGrid>
                <a:gridCol w="2295085">
                  <a:extLst>
                    <a:ext uri="{9D8B030D-6E8A-4147-A177-3AD203B41FA5}">
                      <a16:colId xmlns:a16="http://schemas.microsoft.com/office/drawing/2014/main" val="194639969"/>
                    </a:ext>
                  </a:extLst>
                </a:gridCol>
                <a:gridCol w="6848915">
                  <a:extLst>
                    <a:ext uri="{9D8B030D-6E8A-4147-A177-3AD203B41FA5}">
                      <a16:colId xmlns:a16="http://schemas.microsoft.com/office/drawing/2014/main" val="3372614594"/>
                    </a:ext>
                  </a:extLst>
                </a:gridCol>
              </a:tblGrid>
              <a:tr h="412374">
                <a:tc gridSpan="2">
                  <a:txBody>
                    <a:bodyPr/>
                    <a:lstStyle/>
                    <a:p>
                      <a:pPr algn="ctr">
                        <a:lnSpc>
                          <a:spcPct val="150000"/>
                        </a:lnSpc>
                        <a:spcAft>
                          <a:spcPts val="0"/>
                        </a:spcAft>
                        <a:tabLst>
                          <a:tab pos="1828800" algn="ctr"/>
                          <a:tab pos="3200400" algn="ctr"/>
                          <a:tab pos="4572000" algn="ctr"/>
                        </a:tabLst>
                      </a:pPr>
                      <a:r>
                        <a:rPr lang="el-GR" sz="2000" dirty="0">
                          <a:effectLst/>
                        </a:rPr>
                        <a:t>Άλλες κοινές απόψεις ποιοτικής έρευνας</a:t>
                      </a:r>
                      <a:endParaRPr lang="en-GB" sz="20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ctr">
                        <a:lnSpc>
                          <a:spcPct val="150000"/>
                        </a:lnSpc>
                        <a:spcAft>
                          <a:spcPts val="0"/>
                        </a:spcAft>
                        <a:tabLst>
                          <a:tab pos="1828800" algn="ctr"/>
                          <a:tab pos="3200400" algn="ctr"/>
                          <a:tab pos="4572000" algn="ctr"/>
                        </a:tabLst>
                      </a:pPr>
                      <a:endParaRPr lang="en-GB" sz="15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179639774"/>
                  </a:ext>
                </a:extLst>
              </a:tr>
              <a:tr h="737880">
                <a:tc>
                  <a:txBody>
                    <a:bodyPr/>
                    <a:lstStyle/>
                    <a:p>
                      <a:pPr>
                        <a:lnSpc>
                          <a:spcPct val="150000"/>
                        </a:lnSpc>
                        <a:spcAft>
                          <a:spcPts val="0"/>
                        </a:spcAft>
                      </a:pPr>
                      <a:r>
                        <a:rPr lang="el-GR" sz="1500" b="1" dirty="0">
                          <a:effectLst/>
                        </a:rPr>
                        <a:t>Εθνομεθοδολογία</a:t>
                      </a:r>
                      <a:endParaRPr lang="en-GB" sz="15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400" dirty="0">
                          <a:effectLst/>
                        </a:rPr>
                        <a:t>Μελετά τους τρόπους με τους οποίους οι άνθρωποι διαισθάνονται τον κοινωνικό τους κόσμο, και βιώνουν την καθημερινότητά τους </a:t>
                      </a:r>
                      <a:endParaRPr lang="en-GB" sz="1400" b="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18642326"/>
                  </a:ext>
                </a:extLst>
              </a:tr>
              <a:tr h="577323">
                <a:tc>
                  <a:txBody>
                    <a:bodyPr/>
                    <a:lstStyle/>
                    <a:p>
                      <a:pPr>
                        <a:lnSpc>
                          <a:spcPct val="150000"/>
                        </a:lnSpc>
                        <a:spcAft>
                          <a:spcPts val="0"/>
                        </a:spcAft>
                      </a:pPr>
                      <a:r>
                        <a:rPr lang="el-GR" sz="1500" b="1" dirty="0">
                          <a:effectLst/>
                        </a:rPr>
                        <a:t>Φαινομενολογία</a:t>
                      </a:r>
                      <a:endParaRPr lang="en-GB" sz="15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400" dirty="0">
                          <a:effectLst/>
                        </a:rPr>
                        <a:t>Προσπαθεί να κατανοήσει τον κόσμο από την πλευρά των συμμετεχόντων. </a:t>
                      </a:r>
                      <a:endParaRPr lang="en-GB" sz="1400" b="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28278654"/>
                  </a:ext>
                </a:extLst>
              </a:tr>
              <a:tr h="618561">
                <a:tc>
                  <a:txBody>
                    <a:bodyPr/>
                    <a:lstStyle/>
                    <a:p>
                      <a:pPr>
                        <a:lnSpc>
                          <a:spcPct val="150000"/>
                        </a:lnSpc>
                        <a:spcAft>
                          <a:spcPts val="0"/>
                        </a:spcAft>
                      </a:pPr>
                      <a:r>
                        <a:rPr lang="el-GR" sz="1500" b="1" dirty="0">
                          <a:effectLst/>
                        </a:rPr>
                        <a:t>Συμμετοχική Έρευνα Δράσης</a:t>
                      </a:r>
                      <a:endParaRPr lang="en-GB" sz="15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400" dirty="0">
                          <a:effectLst/>
                        </a:rPr>
                        <a:t>Ακολουθεί τις κυκλικές διαδικασίες του προγραμματισμού, της ανάληψης δράσης, της παρατήρησης και του αναστοχασμού. </a:t>
                      </a:r>
                      <a:endParaRPr lang="en-GB" sz="1400" b="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99070146"/>
                  </a:ext>
                </a:extLst>
              </a:tr>
              <a:tr h="618561">
                <a:tc>
                  <a:txBody>
                    <a:bodyPr/>
                    <a:lstStyle/>
                    <a:p>
                      <a:pPr>
                        <a:lnSpc>
                          <a:spcPct val="150000"/>
                        </a:lnSpc>
                        <a:spcAft>
                          <a:spcPts val="0"/>
                        </a:spcAft>
                      </a:pPr>
                      <a:r>
                        <a:rPr lang="el-GR" sz="1500" b="1" dirty="0">
                          <a:effectLst/>
                        </a:rPr>
                        <a:t>Εμπειρικά Θεμελιωμένη Θεωρία</a:t>
                      </a:r>
                      <a:endParaRPr lang="en-GB" sz="15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400" dirty="0">
                          <a:effectLst/>
                        </a:rPr>
                        <a:t>Οι θεωρίες δεν εφαρμόζονται στο υπό μελέτη υποκείμενο, αλλά αναδύονται ή ανακαλύπτονται από τα εμπειρικά δεδομένα. </a:t>
                      </a:r>
                      <a:endParaRPr lang="en-GB" sz="1400" b="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86647228"/>
                  </a:ext>
                </a:extLst>
              </a:tr>
              <a:tr h="865985">
                <a:tc>
                  <a:txBody>
                    <a:bodyPr/>
                    <a:lstStyle/>
                    <a:p>
                      <a:pPr>
                        <a:lnSpc>
                          <a:spcPct val="150000"/>
                        </a:lnSpc>
                        <a:spcAft>
                          <a:spcPts val="0"/>
                        </a:spcAft>
                      </a:pPr>
                      <a:r>
                        <a:rPr lang="el-GR" sz="1500" b="1" dirty="0">
                          <a:effectLst/>
                        </a:rPr>
                        <a:t>Αφηγηματική Ανάλυση και Βιογραφική Έρευνα</a:t>
                      </a:r>
                      <a:endParaRPr lang="en-GB" sz="15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400" dirty="0">
                          <a:effectLst/>
                        </a:rPr>
                        <a:t>Η αφηγηματική ανάλυση τείνει να χρησιμοποιεί την αφηγηματική συνέντευξη εστιάζοντας σε ζητήματα με δεοντολογικές, ηθικές, και πολιτισμικές ασάφειες. </a:t>
                      </a:r>
                      <a:endParaRPr lang="en-GB" sz="1400" b="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41997428"/>
                  </a:ext>
                </a:extLst>
              </a:tr>
              <a:tr h="1154647">
                <a:tc>
                  <a:txBody>
                    <a:bodyPr/>
                    <a:lstStyle/>
                    <a:p>
                      <a:pPr>
                        <a:lnSpc>
                          <a:spcPct val="150000"/>
                        </a:lnSpc>
                        <a:spcAft>
                          <a:spcPts val="0"/>
                        </a:spcAft>
                      </a:pPr>
                      <a:r>
                        <a:rPr lang="el-GR" sz="1500" b="1" dirty="0">
                          <a:effectLst/>
                        </a:rPr>
                        <a:t>Πολιτισμικές Μελέτες</a:t>
                      </a:r>
                      <a:endParaRPr lang="en-GB" sz="15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l-GR" sz="1400" dirty="0">
                          <a:effectLst/>
                        </a:rPr>
                        <a:t>Απασχολούνται με το να εστιάζουν στα περιθωριακά ή στα ακραία στοιχεία του πολιτισμού, χρησιμοποιώντας πηγές από την ανθρωπολογία, την κοινωνική και πολιτισμική ιστορία, και την ψυχανάλυση. </a:t>
                      </a:r>
                      <a:endParaRPr lang="en-GB" sz="1400" b="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86282627"/>
                  </a:ext>
                </a:extLst>
              </a:tr>
              <a:tr h="767368">
                <a:tc>
                  <a:txBody>
                    <a:bodyPr/>
                    <a:lstStyle/>
                    <a:p>
                      <a:pPr>
                        <a:lnSpc>
                          <a:spcPct val="150000"/>
                        </a:lnSpc>
                        <a:spcAft>
                          <a:spcPts val="0"/>
                        </a:spcAft>
                      </a:pPr>
                      <a:r>
                        <a:rPr lang="el-GR" sz="1500" b="1" dirty="0">
                          <a:effectLst/>
                        </a:rPr>
                        <a:t>Φυλετικές Μελέτες</a:t>
                      </a:r>
                      <a:endParaRPr lang="en-GB" sz="15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400" dirty="0">
                          <a:effectLst/>
                        </a:rPr>
                        <a:t>Εξερευνούν τις διεργασίες που οδηγούν στο διαχωρισμό των φύλων και στις φυλετικές ανισότητες, </a:t>
                      </a:r>
                      <a:endParaRPr lang="en-GB" sz="1400" b="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63163913"/>
                  </a:ext>
                </a:extLst>
              </a:tr>
            </a:tbl>
          </a:graphicData>
        </a:graphic>
      </p:graphicFrame>
    </p:spTree>
    <p:extLst>
      <p:ext uri="{BB962C8B-B14F-4D97-AF65-F5344CB8AC3E}">
        <p14:creationId xmlns:p14="http://schemas.microsoft.com/office/powerpoint/2010/main" val="118475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l-GR" sz="3600" dirty="0"/>
              <a:t>Προσανατολισμός των ερευνητικών ερωτημάτων </a:t>
            </a:r>
            <a:endParaRPr lang="en-US" sz="3600" dirty="0"/>
          </a:p>
        </p:txBody>
      </p:sp>
      <p:graphicFrame>
        <p:nvGraphicFramePr>
          <p:cNvPr id="5" name="Table 4"/>
          <p:cNvGraphicFramePr>
            <a:graphicFrameLocks noGrp="1"/>
          </p:cNvGraphicFramePr>
          <p:nvPr>
            <p:extLst>
              <p:ext uri="{D42A27DB-BD31-4B8C-83A1-F6EECF244321}">
                <p14:modId xmlns:p14="http://schemas.microsoft.com/office/powerpoint/2010/main" val="3592985232"/>
              </p:ext>
            </p:extLst>
          </p:nvPr>
        </p:nvGraphicFramePr>
        <p:xfrm>
          <a:off x="628650" y="1529948"/>
          <a:ext cx="7886700" cy="4568516"/>
        </p:xfrm>
        <a:graphic>
          <a:graphicData uri="http://schemas.openxmlformats.org/drawingml/2006/table">
            <a:tbl>
              <a:tblPr firstRow="1" bandRow="1">
                <a:tableStyleId>{FABFCF23-3B69-468F-B69F-88F6DE6A72F2}</a:tableStyleId>
              </a:tblPr>
              <a:tblGrid>
                <a:gridCol w="1873250">
                  <a:extLst>
                    <a:ext uri="{9D8B030D-6E8A-4147-A177-3AD203B41FA5}">
                      <a16:colId xmlns:a16="http://schemas.microsoft.com/office/drawing/2014/main" val="4210322146"/>
                    </a:ext>
                  </a:extLst>
                </a:gridCol>
                <a:gridCol w="6013450">
                  <a:extLst>
                    <a:ext uri="{9D8B030D-6E8A-4147-A177-3AD203B41FA5}">
                      <a16:colId xmlns:a16="http://schemas.microsoft.com/office/drawing/2014/main" val="116710783"/>
                    </a:ext>
                  </a:extLst>
                </a:gridCol>
              </a:tblGrid>
              <a:tr h="646084">
                <a:tc>
                  <a:txBody>
                    <a:bodyPr/>
                    <a:lstStyle/>
                    <a:p>
                      <a:pPr marL="0" indent="11113" algn="just">
                        <a:lnSpc>
                          <a:spcPts val="1600"/>
                        </a:lnSpc>
                        <a:spcAft>
                          <a:spcPts val="600"/>
                        </a:spcAft>
                        <a:tabLst/>
                      </a:pPr>
                      <a:r>
                        <a:rPr lang="el-GR" sz="2000" dirty="0" err="1">
                          <a:effectLst/>
                        </a:rPr>
                        <a:t>Προσανατολι-σμός</a:t>
                      </a:r>
                      <a:endParaRPr lang="en-US" sz="2000" dirty="0">
                        <a:solidFill>
                          <a:schemeClr val="bg1"/>
                        </a:solidFill>
                        <a:effectLst/>
                        <a:latin typeface="+mj-lt"/>
                        <a:ea typeface="ＭＳ 明朝"/>
                      </a:endParaRPr>
                    </a:p>
                  </a:txBody>
                  <a:tcPr marL="68580" marR="68580" marT="0" marB="0" anchor="ctr"/>
                </a:tc>
                <a:tc>
                  <a:txBody>
                    <a:bodyPr/>
                    <a:lstStyle/>
                    <a:p>
                      <a:pPr indent="173990" algn="just">
                        <a:lnSpc>
                          <a:spcPts val="1600"/>
                        </a:lnSpc>
                        <a:spcAft>
                          <a:spcPts val="600"/>
                        </a:spcAft>
                      </a:pPr>
                      <a:r>
                        <a:rPr lang="el-GR" sz="2000" dirty="0">
                          <a:effectLst/>
                        </a:rPr>
                        <a:t>Ερωτήματα που προκύπτουν</a:t>
                      </a:r>
                      <a:endParaRPr lang="en-US" sz="2000" dirty="0">
                        <a:solidFill>
                          <a:schemeClr val="bg1"/>
                        </a:solidFill>
                        <a:effectLst/>
                        <a:latin typeface="+mj-lt"/>
                        <a:ea typeface="ＭＳ 明朝"/>
                      </a:endParaRPr>
                    </a:p>
                  </a:txBody>
                  <a:tcPr marL="68580" marR="68580" marT="0" marB="0" anchor="ctr"/>
                </a:tc>
                <a:extLst>
                  <a:ext uri="{0D108BD9-81ED-4DB2-BD59-A6C34878D82A}">
                    <a16:rowId xmlns:a16="http://schemas.microsoft.com/office/drawing/2014/main" val="2377451215"/>
                  </a:ext>
                </a:extLst>
              </a:tr>
              <a:tr h="523285">
                <a:tc rowSpan="4">
                  <a:txBody>
                    <a:bodyPr/>
                    <a:lstStyle/>
                    <a:p>
                      <a:pPr>
                        <a:lnSpc>
                          <a:spcPct val="150000"/>
                        </a:lnSpc>
                        <a:spcAft>
                          <a:spcPts val="0"/>
                        </a:spcAft>
                      </a:pPr>
                      <a:r>
                        <a:rPr lang="el-GR" sz="1800" b="1" dirty="0">
                          <a:effectLst/>
                        </a:rPr>
                        <a:t>Καταστάσεις </a:t>
                      </a:r>
                      <a:endParaRPr lang="en-GB" sz="1800" b="1" dirty="0">
                        <a:effectLst/>
                      </a:endParaRPr>
                    </a:p>
                    <a:p>
                      <a:pPr>
                        <a:lnSpc>
                          <a:spcPct val="150000"/>
                        </a:lnSpc>
                        <a:spcAft>
                          <a:spcPts val="0"/>
                        </a:spcAft>
                      </a:pPr>
                      <a:r>
                        <a:rPr lang="en-US" sz="1800" b="1" dirty="0">
                          <a:effectLst/>
                        </a:rPr>
                        <a:t> </a:t>
                      </a:r>
                      <a:endParaRPr lang="en-GB" sz="1800" b="1" dirty="0">
                        <a:effectLst/>
                      </a:endParaRPr>
                    </a:p>
                    <a:p>
                      <a:pPr>
                        <a:lnSpc>
                          <a:spcPct val="150000"/>
                        </a:lnSpc>
                        <a:spcAft>
                          <a:spcPts val="0"/>
                        </a:spcAft>
                      </a:pPr>
                      <a:r>
                        <a:rPr lang="en-US" sz="1800" b="1" dirty="0">
                          <a:effectLst/>
                        </a:rPr>
                        <a:t> </a:t>
                      </a:r>
                      <a:endParaRPr lang="en-GB" sz="1800" b="1" dirty="0">
                        <a:effectLst/>
                      </a:endParaRPr>
                    </a:p>
                    <a:p>
                      <a:pPr>
                        <a:lnSpc>
                          <a:spcPct val="150000"/>
                        </a:lnSpc>
                        <a:spcAft>
                          <a:spcPts val="0"/>
                        </a:spcAft>
                      </a:pPr>
                      <a:r>
                        <a:rPr lang="en-US" sz="1800" b="1" dirty="0">
                          <a:effectLst/>
                        </a:rPr>
                        <a:t> </a:t>
                      </a:r>
                      <a:endParaRPr lang="en-GB" sz="1800" b="1" dirty="0">
                        <a:effectLst/>
                        <a:latin typeface="+mj-lt"/>
                        <a:ea typeface="Times New Roman" panose="02020603050405020304" pitchFamily="18" charset="0"/>
                        <a:cs typeface="Arial" panose="020B0604020202020204" pitchFamily="34" charset="0"/>
                      </a:endParaRPr>
                    </a:p>
                  </a:txBody>
                  <a:tcPr marL="68580" marR="68580" marT="0" marB="0"/>
                </a:tc>
                <a:tc>
                  <a:txBody>
                    <a:bodyPr/>
                    <a:lstStyle/>
                    <a:p>
                      <a:pPr>
                        <a:lnSpc>
                          <a:spcPct val="150000"/>
                        </a:lnSpc>
                        <a:spcAft>
                          <a:spcPts val="0"/>
                        </a:spcAft>
                      </a:pPr>
                      <a:r>
                        <a:rPr lang="el-GR" sz="1600" dirty="0">
                          <a:effectLst/>
                        </a:rPr>
                        <a:t>Τί είδους αντικείμενο, γεγονός ή συμπεριφορά είναι αυτό;</a:t>
                      </a:r>
                      <a:endParaRPr lang="el-GR" sz="1600" dirty="0">
                        <a:effectLst/>
                        <a:latin typeface="+mj-lt"/>
                      </a:endParaRPr>
                    </a:p>
                  </a:txBody>
                  <a:tcPr marL="68580" marR="68580" marT="0" marB="0"/>
                </a:tc>
                <a:extLst>
                  <a:ext uri="{0D108BD9-81ED-4DB2-BD59-A6C34878D82A}">
                    <a16:rowId xmlns:a16="http://schemas.microsoft.com/office/drawing/2014/main" val="2923541448"/>
                  </a:ext>
                </a:extLst>
              </a:tr>
              <a:tr h="523285">
                <a:tc vMerge="1">
                  <a:txBody>
                    <a:bodyPr/>
                    <a:lstStyle/>
                    <a:p>
                      <a:pPr>
                        <a:lnSpc>
                          <a:spcPct val="150000"/>
                        </a:lnSpc>
                        <a:spcAft>
                          <a:spcPts val="0"/>
                        </a:spcAft>
                      </a:pPr>
                      <a:endParaRPr lang="en-GB" sz="1500" b="1" dirty="0">
                        <a:effectLst/>
                        <a:latin typeface="+mj-lt"/>
                        <a:ea typeface="Times New Roman" panose="02020603050405020304" pitchFamily="18" charset="0"/>
                        <a:cs typeface="Arial" panose="020B0604020202020204" pitchFamily="34" charset="0"/>
                      </a:endParaRPr>
                    </a:p>
                  </a:txBody>
                  <a:tcPr marL="68580" marR="68580" marT="0" marB="0"/>
                </a:tc>
                <a:tc>
                  <a:txBody>
                    <a:bodyPr/>
                    <a:lstStyle/>
                    <a:p>
                      <a:pPr>
                        <a:lnSpc>
                          <a:spcPct val="150000"/>
                        </a:lnSpc>
                        <a:spcAft>
                          <a:spcPts val="0"/>
                        </a:spcAft>
                      </a:pPr>
                      <a:r>
                        <a:rPr lang="el-GR" sz="1600" dirty="0">
                          <a:effectLst/>
                        </a:rPr>
                        <a:t>Πόσο συχνά πραγματοποιείται αυτό το γεγονός;</a:t>
                      </a:r>
                      <a:endParaRPr lang="el-GR" sz="1600" dirty="0">
                        <a:effectLst/>
                        <a:latin typeface="+mj-lt"/>
                      </a:endParaRPr>
                    </a:p>
                  </a:txBody>
                  <a:tcPr marL="68580" marR="68580" marT="0" marB="0"/>
                </a:tc>
                <a:extLst>
                  <a:ext uri="{0D108BD9-81ED-4DB2-BD59-A6C34878D82A}">
                    <a16:rowId xmlns:a16="http://schemas.microsoft.com/office/drawing/2014/main" val="2543331075"/>
                  </a:ext>
                </a:extLst>
              </a:tr>
              <a:tr h="523285">
                <a:tc vMerge="1">
                  <a:txBody>
                    <a:bodyPr/>
                    <a:lstStyle/>
                    <a:p>
                      <a:pPr>
                        <a:lnSpc>
                          <a:spcPct val="150000"/>
                        </a:lnSpc>
                        <a:spcAft>
                          <a:spcPts val="0"/>
                        </a:spcAft>
                      </a:pPr>
                      <a:endParaRPr lang="en-GB" sz="1500" b="1" dirty="0">
                        <a:effectLst/>
                        <a:latin typeface="+mj-lt"/>
                        <a:ea typeface="Times New Roman" panose="02020603050405020304" pitchFamily="18" charset="0"/>
                        <a:cs typeface="Arial" panose="020B0604020202020204" pitchFamily="34" charset="0"/>
                      </a:endParaRPr>
                    </a:p>
                  </a:txBody>
                  <a:tcPr marL="68580" marR="68580" marT="0" marB="0"/>
                </a:tc>
                <a:tc>
                  <a:txBody>
                    <a:bodyPr/>
                    <a:lstStyle/>
                    <a:p>
                      <a:pPr>
                        <a:lnSpc>
                          <a:spcPct val="150000"/>
                        </a:lnSpc>
                        <a:spcAft>
                          <a:spcPts val="0"/>
                        </a:spcAft>
                      </a:pPr>
                      <a:r>
                        <a:rPr lang="el-GR" sz="1600" dirty="0">
                          <a:effectLst/>
                        </a:rPr>
                        <a:t>Τι το </a:t>
                      </a:r>
                      <a:r>
                        <a:rPr lang="el-GR" sz="1600" kern="1200" dirty="0">
                          <a:solidFill>
                            <a:schemeClr val="dk1"/>
                          </a:solidFill>
                          <a:effectLst/>
                        </a:rPr>
                        <a:t>προκαλεί</a:t>
                      </a:r>
                      <a:r>
                        <a:rPr lang="el-GR" sz="1600" dirty="0">
                          <a:effectLst/>
                        </a:rPr>
                        <a:t>;</a:t>
                      </a:r>
                      <a:endParaRPr lang="el-GR" sz="1600" dirty="0">
                        <a:effectLst/>
                        <a:latin typeface="+mj-lt"/>
                      </a:endParaRPr>
                    </a:p>
                  </a:txBody>
                  <a:tcPr marL="68580" marR="68580" marT="0" marB="0"/>
                </a:tc>
                <a:extLst>
                  <a:ext uri="{0D108BD9-81ED-4DB2-BD59-A6C34878D82A}">
                    <a16:rowId xmlns:a16="http://schemas.microsoft.com/office/drawing/2014/main" val="857622234"/>
                  </a:ext>
                </a:extLst>
              </a:tr>
              <a:tr h="523285">
                <a:tc vMerge="1">
                  <a:txBody>
                    <a:bodyPr/>
                    <a:lstStyle/>
                    <a:p>
                      <a:pPr>
                        <a:lnSpc>
                          <a:spcPct val="150000"/>
                        </a:lnSpc>
                        <a:spcAft>
                          <a:spcPts val="0"/>
                        </a:spcAft>
                      </a:pPr>
                      <a:endParaRPr lang="en-GB" sz="1500" b="1" dirty="0">
                        <a:effectLst/>
                        <a:latin typeface="+mj-lt"/>
                        <a:ea typeface="Times New Roman" panose="02020603050405020304" pitchFamily="18" charset="0"/>
                        <a:cs typeface="Arial" panose="020B0604020202020204" pitchFamily="34" charset="0"/>
                      </a:endParaRPr>
                    </a:p>
                  </a:txBody>
                  <a:tcPr marL="68580" marR="68580" marT="0" marB="0"/>
                </a:tc>
                <a:tc>
                  <a:txBody>
                    <a:bodyPr/>
                    <a:lstStyle/>
                    <a:p>
                      <a:pPr>
                        <a:lnSpc>
                          <a:spcPct val="150000"/>
                        </a:lnSpc>
                        <a:spcAft>
                          <a:spcPts val="0"/>
                        </a:spcAft>
                      </a:pPr>
                      <a:r>
                        <a:rPr lang="el-GR" sz="1600" kern="1200" dirty="0">
                          <a:effectLst/>
                        </a:rPr>
                        <a:t>Πως συντηρείται;</a:t>
                      </a:r>
                      <a:r>
                        <a:rPr lang="en-US" sz="1600" dirty="0">
                          <a:effectLst/>
                        </a:rPr>
                        <a:t> </a:t>
                      </a:r>
                      <a:endParaRPr lang="en-GB" sz="1600" dirty="0">
                        <a:effectLst/>
                        <a:latin typeface="+mj-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92154542"/>
                  </a:ext>
                </a:extLst>
              </a:tr>
              <a:tr h="782722">
                <a:tc rowSpan="3">
                  <a:txBody>
                    <a:bodyPr/>
                    <a:lstStyle/>
                    <a:p>
                      <a:pPr>
                        <a:lnSpc>
                          <a:spcPct val="150000"/>
                        </a:lnSpc>
                        <a:spcAft>
                          <a:spcPts val="0"/>
                        </a:spcAft>
                      </a:pPr>
                      <a:r>
                        <a:rPr lang="el-GR" sz="1800" b="1" dirty="0">
                          <a:effectLst/>
                        </a:rPr>
                        <a:t>Διαδικασίες </a:t>
                      </a:r>
                      <a:endParaRPr lang="en-GB" sz="1800" b="1" dirty="0">
                        <a:effectLst/>
                      </a:endParaRPr>
                    </a:p>
                    <a:p>
                      <a:pPr>
                        <a:lnSpc>
                          <a:spcPct val="150000"/>
                        </a:lnSpc>
                        <a:spcAft>
                          <a:spcPts val="0"/>
                        </a:spcAft>
                      </a:pPr>
                      <a:r>
                        <a:rPr lang="en-US" sz="1800" dirty="0">
                          <a:effectLst/>
                        </a:rPr>
                        <a:t> </a:t>
                      </a:r>
                      <a:endParaRPr lang="en-GB" sz="1800" dirty="0">
                        <a:effectLst/>
                      </a:endParaRPr>
                    </a:p>
                    <a:p>
                      <a:pPr>
                        <a:lnSpc>
                          <a:spcPct val="150000"/>
                        </a:lnSpc>
                        <a:spcAft>
                          <a:spcPts val="0"/>
                        </a:spcAft>
                      </a:pPr>
                      <a:r>
                        <a:rPr lang="en-US" sz="1800" dirty="0">
                          <a:effectLst/>
                        </a:rPr>
                        <a:t> </a:t>
                      </a:r>
                      <a:endParaRPr lang="en-GB" sz="1800" dirty="0">
                        <a:effectLst/>
                        <a:latin typeface="+mj-lt"/>
                        <a:ea typeface="Times New Roman" panose="02020603050405020304" pitchFamily="18" charset="0"/>
                        <a:cs typeface="Arial" panose="020B0604020202020204" pitchFamily="34" charset="0"/>
                      </a:endParaRPr>
                    </a:p>
                  </a:txBody>
                  <a:tcPr marL="68580" marR="68580" marT="0" marB="0"/>
                </a:tc>
                <a:tc>
                  <a:txBody>
                    <a:bodyPr/>
                    <a:lstStyle/>
                    <a:p>
                      <a:pPr>
                        <a:lnSpc>
                          <a:spcPct val="150000"/>
                        </a:lnSpc>
                        <a:spcAft>
                          <a:spcPts val="0"/>
                        </a:spcAft>
                      </a:pPr>
                      <a:r>
                        <a:rPr lang="el-GR" sz="1600" dirty="0">
                          <a:effectLst/>
                        </a:rPr>
                        <a:t>Πως μεταβάλλεται το αντικείμενο, το γεγονός, ή η συμπεριφορά στο χρόνο;</a:t>
                      </a:r>
                      <a:endParaRPr lang="el-GR" sz="1600" dirty="0">
                        <a:effectLst/>
                        <a:latin typeface="+mj-lt"/>
                      </a:endParaRPr>
                    </a:p>
                  </a:txBody>
                  <a:tcPr marL="68580" marR="68580" marT="0" marB="0"/>
                </a:tc>
                <a:extLst>
                  <a:ext uri="{0D108BD9-81ED-4DB2-BD59-A6C34878D82A}">
                    <a16:rowId xmlns:a16="http://schemas.microsoft.com/office/drawing/2014/main" val="120986970"/>
                  </a:ext>
                </a:extLst>
              </a:tr>
              <a:tr h="523285">
                <a:tc vMerge="1">
                  <a:txBody>
                    <a:bodyPr/>
                    <a:lstStyle/>
                    <a:p>
                      <a:pPr>
                        <a:lnSpc>
                          <a:spcPct val="150000"/>
                        </a:lnSpc>
                        <a:spcAft>
                          <a:spcPts val="0"/>
                        </a:spcAft>
                      </a:pPr>
                      <a:endParaRPr lang="en-GB" sz="1500" dirty="0">
                        <a:effectLst/>
                        <a:latin typeface="+mj-lt"/>
                        <a:ea typeface="Times New Roman" panose="02020603050405020304" pitchFamily="18" charset="0"/>
                        <a:cs typeface="Arial" panose="020B0604020202020204" pitchFamily="34" charset="0"/>
                      </a:endParaRPr>
                    </a:p>
                  </a:txBody>
                  <a:tcPr marL="68580" marR="68580" marT="0" marB="0"/>
                </a:tc>
                <a:tc>
                  <a:txBody>
                    <a:bodyPr/>
                    <a:lstStyle/>
                    <a:p>
                      <a:pPr>
                        <a:lnSpc>
                          <a:spcPct val="150000"/>
                        </a:lnSpc>
                        <a:spcAft>
                          <a:spcPts val="0"/>
                        </a:spcAft>
                      </a:pPr>
                      <a:r>
                        <a:rPr lang="el-GR" sz="1600" dirty="0">
                          <a:effectLst/>
                        </a:rPr>
                        <a:t>Ποιές είναι οι συνέπειες αυτής της διαδικασίας;</a:t>
                      </a:r>
                      <a:endParaRPr lang="el-GR" sz="1600" dirty="0">
                        <a:effectLst/>
                        <a:latin typeface="+mj-lt"/>
                      </a:endParaRPr>
                    </a:p>
                  </a:txBody>
                  <a:tcPr marL="68580" marR="68580" marT="0" marB="0"/>
                </a:tc>
                <a:extLst>
                  <a:ext uri="{0D108BD9-81ED-4DB2-BD59-A6C34878D82A}">
                    <a16:rowId xmlns:a16="http://schemas.microsoft.com/office/drawing/2014/main" val="4235553827"/>
                  </a:ext>
                </a:extLst>
              </a:tr>
              <a:tr h="523285">
                <a:tc vMerge="1">
                  <a:txBody>
                    <a:bodyPr/>
                    <a:lstStyle/>
                    <a:p>
                      <a:pPr>
                        <a:lnSpc>
                          <a:spcPct val="150000"/>
                        </a:lnSpc>
                        <a:spcAft>
                          <a:spcPts val="0"/>
                        </a:spcAft>
                      </a:pPr>
                      <a:endParaRPr lang="en-GB" sz="1500" dirty="0">
                        <a:effectLst/>
                        <a:latin typeface="+mj-lt"/>
                        <a:ea typeface="Times New Roman" panose="02020603050405020304" pitchFamily="18" charset="0"/>
                        <a:cs typeface="Arial" panose="020B0604020202020204" pitchFamily="34" charset="0"/>
                      </a:endParaRPr>
                    </a:p>
                  </a:txBody>
                  <a:tcPr marL="68580" marR="68580" marT="0" marB="0"/>
                </a:tc>
                <a:tc>
                  <a:txBody>
                    <a:bodyPr/>
                    <a:lstStyle/>
                    <a:p>
                      <a:pPr>
                        <a:lnSpc>
                          <a:spcPct val="150000"/>
                        </a:lnSpc>
                        <a:spcAft>
                          <a:spcPts val="0"/>
                        </a:spcAft>
                      </a:pPr>
                      <a:r>
                        <a:rPr lang="el-GR" sz="1600" dirty="0">
                          <a:effectLst/>
                        </a:rPr>
                        <a:t>Ποιες στρατηγικές χρησιμοποιούνται; </a:t>
                      </a:r>
                      <a:endParaRPr lang="en-GB" sz="1600" dirty="0">
                        <a:effectLst/>
                        <a:latin typeface="+mj-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4057405239"/>
                  </a:ext>
                </a:extLst>
              </a:tr>
            </a:tbl>
          </a:graphicData>
        </a:graphic>
      </p:graphicFrame>
    </p:spTree>
    <p:extLst>
      <p:ext uri="{BB962C8B-B14F-4D97-AF65-F5344CB8AC3E}">
        <p14:creationId xmlns:p14="http://schemas.microsoft.com/office/powerpoint/2010/main" val="3750174375"/>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17</TotalTime>
  <Words>1424</Words>
  <Application>Microsoft Macintosh PowerPoint</Application>
  <PresentationFormat>On-screen Show (4:3)</PresentationFormat>
  <Paragraphs>144</Paragraphs>
  <Slides>16</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Επισκόπηση της Ποιοτικής Έρευνας</vt:lpstr>
      <vt:lpstr>Κριτικές της Ποσοτικής Έρευνας</vt:lpstr>
      <vt:lpstr>Χαρακτηριστικά της Ποιοτικής Έρευνας</vt:lpstr>
      <vt:lpstr>Μελέτες Περίπτωσης </vt:lpstr>
      <vt:lpstr>Εθνογραφία</vt:lpstr>
      <vt:lpstr>PowerPoint Presentation</vt:lpstr>
      <vt:lpstr>Προσανατολισμός των ερευνητικών ερωτημάτων </vt:lpstr>
      <vt:lpstr>Επαγωγικές και απαγωγικές προσεγγίσεις και ερευνητικά ερωτήματα</vt:lpstr>
      <vt:lpstr>PowerPoint Presentation</vt:lpstr>
      <vt:lpstr>Ο ρόλος του Ερευνητή</vt:lpstr>
      <vt:lpstr>Συλλογή Ποιοτικών Δεδομένων</vt:lpstr>
      <vt:lpstr>Δεοντολογία στην Ποιοτική Έρευνα</vt:lpstr>
      <vt:lpstr>Διασφάλιση επιστημονικά άρτιων ποιοτικών ερευνών</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2</cp:revision>
  <dcterms:created xsi:type="dcterms:W3CDTF">2023-09-06T15:15:37Z</dcterms:created>
  <dcterms:modified xsi:type="dcterms:W3CDTF">2023-09-06T15:33:04Z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