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56" r:id="rId3"/>
    <p:sldId id="259" r:id="rId4"/>
    <p:sldId id="260" r:id="rId5"/>
    <p:sldId id="261" r:id="rId6"/>
    <p:sldId id="262" r:id="rId7"/>
    <p:sldId id="298" r:id="rId8"/>
    <p:sldId id="292" r:id="rId9"/>
    <p:sldId id="257" r:id="rId10"/>
    <p:sldId id="285" r:id="rId11"/>
    <p:sldId id="294" r:id="rId12"/>
    <p:sldId id="295" r:id="rId13"/>
    <p:sldId id="296" r:id="rId14"/>
    <p:sldId id="297" r:id="rId15"/>
    <p:sldId id="299" r:id="rId16"/>
    <p:sldId id="293" r:id="rId17"/>
    <p:sldId id="300" r:id="rId18"/>
    <p:sldId id="264" r:id="rId19"/>
    <p:sldId id="278" r:id="rId20"/>
    <p:sldId id="271" r:id="rId21"/>
    <p:sldId id="272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27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37" r:id="rId60"/>
    <p:sldId id="338" r:id="rId61"/>
    <p:sldId id="339" r:id="rId62"/>
    <p:sldId id="340" r:id="rId63"/>
    <p:sldId id="341" r:id="rId64"/>
    <p:sldId id="342" r:id="rId65"/>
    <p:sldId id="343" r:id="rId66"/>
    <p:sldId id="344" r:id="rId67"/>
    <p:sldId id="345" r:id="rId68"/>
    <p:sldId id="346" r:id="rId69"/>
    <p:sldId id="347" r:id="rId70"/>
    <p:sldId id="348" r:id="rId71"/>
    <p:sldId id="349" r:id="rId72"/>
    <p:sldId id="350" r:id="rId73"/>
    <p:sldId id="351" r:id="rId74"/>
    <p:sldId id="352" r:id="rId75"/>
    <p:sldId id="353" r:id="rId76"/>
    <p:sldId id="354" r:id="rId77"/>
    <p:sldId id="355" r:id="rId78"/>
    <p:sldId id="356" r:id="rId79"/>
    <p:sldId id="357" r:id="rId80"/>
    <p:sldId id="358" r:id="rId81"/>
    <p:sldId id="359" r:id="rId82"/>
    <p:sldId id="360" r:id="rId83"/>
    <p:sldId id="361" r:id="rId84"/>
    <p:sldId id="362" r:id="rId85"/>
    <p:sldId id="363" r:id="rId86"/>
    <p:sldId id="364" r:id="rId87"/>
    <p:sldId id="365" r:id="rId88"/>
    <p:sldId id="366" r:id="rId89"/>
    <p:sldId id="367" r:id="rId90"/>
    <p:sldId id="368" r:id="rId91"/>
    <p:sldId id="369" r:id="rId92"/>
    <p:sldId id="370" r:id="rId93"/>
    <p:sldId id="371" r:id="rId94"/>
    <p:sldId id="372" r:id="rId95"/>
    <p:sldId id="373" r:id="rId96"/>
    <p:sldId id="374" r:id="rId97"/>
    <p:sldId id="375" r:id="rId98"/>
    <p:sldId id="376" r:id="rId99"/>
    <p:sldId id="377" r:id="rId100"/>
    <p:sldId id="378" r:id="rId101"/>
    <p:sldId id="379" r:id="rId102"/>
    <p:sldId id="380" r:id="rId103"/>
    <p:sldId id="381" r:id="rId104"/>
    <p:sldId id="382" r:id="rId105"/>
    <p:sldId id="383" r:id="rId106"/>
    <p:sldId id="384" r:id="rId107"/>
    <p:sldId id="385" r:id="rId108"/>
    <p:sldId id="386" r:id="rId109"/>
    <p:sldId id="387" r:id="rId110"/>
    <p:sldId id="388" r:id="rId111"/>
    <p:sldId id="389" r:id="rId112"/>
    <p:sldId id="390" r:id="rId113"/>
    <p:sldId id="391" r:id="rId114"/>
    <p:sldId id="392" r:id="rId115"/>
    <p:sldId id="393" r:id="rId116"/>
    <p:sldId id="394" r:id="rId117"/>
    <p:sldId id="395" r:id="rId1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presProps" Target="presProps.xml"/><Relationship Id="rId121" Type="http://schemas.openxmlformats.org/officeDocument/2006/relationships/viewProps" Target="viewProps.xml"/><Relationship Id="rId122" Type="http://schemas.openxmlformats.org/officeDocument/2006/relationships/theme" Target="theme/theme1.xml"/><Relationship Id="rId12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printerSettings" Target="printerSettings/printerSettings1.bin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6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F31C-5842-AF4F-AE36-7C4CB0E963A9}" type="datetimeFigureOut">
              <a:rPr lang="en-US" smtClean="0"/>
              <a:t>01/03/23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3450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Σύνταξη εντολών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(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r>
              <a:rPr lang="el-GR" sz="2800" dirty="0" smtClean="0">
                <a:latin typeface="Arial"/>
                <a:cs typeface="Arial"/>
              </a:rPr>
              <a:t>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Οι εντολές γράφονται στο τερματικό </a:t>
            </a:r>
            <a:r>
              <a:rPr lang="en-GB" sz="1800" dirty="0" smtClean="0">
                <a:latin typeface="Arial"/>
                <a:cs typeface="Arial"/>
              </a:rPr>
              <a:t>(terminal).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Γράφουμε πρώτα το όνομα της εντολής που θέλουμε να εκτελέσουμε, στη συνέχεια κάποιες παραμέτρους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αν χρειάζεται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μετά (αν χρειάζεται) τα ονόματα αρχείων ή καταλόγων με τα οποία θα δουλέψει η εντολή. Μεταξύ όλων των παραπάνω μεσολαβούν κενά. Κατόπιν πατούμε </a:t>
            </a:r>
            <a:r>
              <a:rPr lang="en-GB" sz="1800" dirty="0" smtClean="0">
                <a:latin typeface="Arial"/>
                <a:cs typeface="Arial"/>
              </a:rPr>
              <a:t>ENTER </a:t>
            </a:r>
            <a:r>
              <a:rPr lang="el-GR" sz="1800" dirty="0" smtClean="0">
                <a:latin typeface="Arial"/>
                <a:cs typeface="Arial"/>
              </a:rPr>
              <a:t>για να εκτελεστεί η εντολή. Σε μια εντολή μπορούμε να δώσουμε ταυτόχρονα περισσότερες από μία ειδικές παραμέτρους.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Στο παρακάτω παράδειγμα ζητάμε να εκτελεστεί η εντολή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με τις δύο παραμέτρους –</a:t>
            </a:r>
            <a:r>
              <a:rPr lang="en-GB" sz="1800" dirty="0" smtClean="0">
                <a:latin typeface="Arial"/>
                <a:cs typeface="Arial"/>
              </a:rPr>
              <a:t>l </a:t>
            </a:r>
            <a:r>
              <a:rPr lang="el-GR" sz="1800" dirty="0" smtClean="0">
                <a:latin typeface="Arial"/>
                <a:cs typeface="Arial"/>
              </a:rPr>
              <a:t>και –</a:t>
            </a:r>
            <a:r>
              <a:rPr lang="en-GB" sz="1800" dirty="0" smtClean="0">
                <a:latin typeface="Arial"/>
                <a:cs typeface="Arial"/>
              </a:rPr>
              <a:t>a.</a:t>
            </a:r>
          </a:p>
          <a:p>
            <a:r>
              <a:rPr lang="en-GB" sz="1800" dirty="0" err="1">
                <a:latin typeface="Arial"/>
                <a:cs typeface="Arial"/>
              </a:rPr>
              <a:t>l</a:t>
            </a:r>
            <a:r>
              <a:rPr lang="en-GB" sz="1800" dirty="0" err="1" smtClean="0">
                <a:latin typeface="Arial"/>
                <a:cs typeface="Arial"/>
              </a:rPr>
              <a:t>s</a:t>
            </a:r>
            <a:r>
              <a:rPr lang="en-GB" sz="1800" dirty="0" smtClean="0">
                <a:latin typeface="Arial"/>
                <a:cs typeface="Arial"/>
              </a:rPr>
              <a:t> –l –a</a:t>
            </a:r>
          </a:p>
          <a:p>
            <a:r>
              <a:rPr lang="el-GR" sz="1800" dirty="0" smtClean="0">
                <a:latin typeface="Arial"/>
                <a:cs typeface="Arial"/>
              </a:rPr>
              <a:t>Το ίδιο μπορεί να γραφεί και ως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latin typeface="Arial"/>
                <a:cs typeface="Arial"/>
              </a:rPr>
              <a:t>l</a:t>
            </a:r>
            <a:r>
              <a:rPr lang="en-GB" sz="1800" dirty="0" err="1" smtClean="0">
                <a:latin typeface="Arial"/>
                <a:cs typeface="Arial"/>
              </a:rPr>
              <a:t>s</a:t>
            </a:r>
            <a:r>
              <a:rPr lang="en-GB" sz="1800" dirty="0" smtClean="0">
                <a:latin typeface="Arial"/>
                <a:cs typeface="Arial"/>
              </a:rPr>
              <a:t> –al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781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Πόσοι και ποιοί μεταγραφικοί παράγοντες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υπάρχουν.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Πόσα και ποιά γονίδια στόχοι ρυθμίζονται από μεταγραφικούς παράγοντες.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Για πόσους και ποιούς ιστούς υπάρχουν δεδομένα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‘{print  $1}’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|  sort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‘{print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2}’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|  sort  |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targets.txt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‘{print  $4}’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|  sort  |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tissues.txt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–l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–l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targets.txt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–l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tissues.txt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488960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59" y="921146"/>
            <a:ext cx="8763727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4. </a:t>
            </a:r>
            <a:r>
              <a:rPr lang="el-GR" sz="1800" dirty="0">
                <a:latin typeface="Arial"/>
                <a:cs typeface="Arial"/>
              </a:rPr>
              <a:t>Πόσα και ποιά γονίδια ρυθμίζει ο μεταγραφικός παράγοντας </a:t>
            </a:r>
            <a:r>
              <a:rPr lang="en-GB" sz="1800" dirty="0">
                <a:latin typeface="Arial"/>
                <a:cs typeface="Arial"/>
              </a:rPr>
              <a:t>Gene_1.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‘^Gene_1’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‘{print  $2}’  |  sort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&gt;  G1_targets.txt 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-l  G1_targets.txt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527745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5. </a:t>
            </a:r>
            <a:r>
              <a:rPr lang="el-GR" sz="1800" dirty="0" smtClean="0">
                <a:latin typeface="Arial"/>
                <a:cs typeface="Arial"/>
              </a:rPr>
              <a:t>Πόσες αλληλεπιδράσεις έχουν βρεθεί για το συκώτι </a:t>
            </a:r>
            <a:r>
              <a:rPr lang="en-GB" sz="1800" dirty="0" smtClean="0">
                <a:latin typeface="Arial"/>
                <a:cs typeface="Arial"/>
              </a:rPr>
              <a:t>(liver).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‘liver$’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-l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1173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80" y="921146"/>
            <a:ext cx="8763726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6</a:t>
            </a:r>
            <a:r>
              <a:rPr lang="el-GR" sz="1800" dirty="0" smtClean="0">
                <a:latin typeface="Arial"/>
                <a:cs typeface="Arial"/>
              </a:rPr>
              <a:t>. Πόσοι και ποιοί μεταγραφικοί παράγοντες είναι προαγωγείς έκφρασης.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7. </a:t>
            </a:r>
            <a:r>
              <a:rPr lang="el-GR" sz="1800" dirty="0" smtClean="0">
                <a:latin typeface="Arial"/>
                <a:cs typeface="Arial"/>
              </a:rPr>
              <a:t>Πόσοι </a:t>
            </a:r>
            <a:r>
              <a:rPr lang="el-GR" sz="1800" dirty="0">
                <a:latin typeface="Arial"/>
                <a:cs typeface="Arial"/>
              </a:rPr>
              <a:t>και ποιοί μεταγραφικοί παράγοντες αναστέλουν την έκφραση.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rep  ‘activate’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‘{print  $1}’  |  sort  |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TF_activators.txt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rep 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‘suppress’ 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regulations.txt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| 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‘{print  $1}’  |  sort  |  </a:t>
            </a: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&gt;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TF_suppressors.txt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 -l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TF_activators.txt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600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sz="1600" dirty="0">
                <a:solidFill>
                  <a:srgbClr val="FF0000"/>
                </a:solidFill>
                <a:latin typeface="Arial"/>
                <a:cs typeface="Arial"/>
              </a:rPr>
              <a:t>  -l 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TF_suppressors.txt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600" dirty="0" smtClean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475611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>
                <a:latin typeface="Arial"/>
                <a:cs typeface="Arial"/>
              </a:rPr>
              <a:t> – </a:t>
            </a:r>
            <a:r>
              <a:rPr lang="el-GR" sz="2800" dirty="0">
                <a:latin typeface="Arial"/>
                <a:cs typeface="Arial"/>
              </a:rPr>
              <a:t>Λύσεις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7"/>
            <a:ext cx="8229600" cy="2121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8. </a:t>
            </a:r>
            <a:r>
              <a:rPr lang="el-GR" sz="1800" dirty="0" smtClean="0">
                <a:latin typeface="Arial"/>
                <a:cs typeface="Arial"/>
              </a:rPr>
              <a:t>Ποιοί </a:t>
            </a:r>
            <a:r>
              <a:rPr lang="el-GR" sz="1800" dirty="0">
                <a:latin typeface="Arial"/>
                <a:cs typeface="Arial"/>
              </a:rPr>
              <a:t>μεταγραφικοί παράγοντες έχουν βρεθεί και ως γονίδια στόχοι.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omm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  -12 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TFs.txt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targets.txt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 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575074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eq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ακολουθίας αριθμών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7"/>
            <a:ext cx="8229600" cy="321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seq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δημιουργούμε μια ακολουθία αριθμών από το </a:t>
            </a:r>
            <a:r>
              <a:rPr lang="en-GB" sz="1800" dirty="0" smtClean="0">
                <a:latin typeface="Arial"/>
                <a:cs typeface="Arial"/>
              </a:rPr>
              <a:t>x</a:t>
            </a:r>
            <a:r>
              <a:rPr lang="el-GR" sz="1800" dirty="0" smtClean="0">
                <a:latin typeface="Arial"/>
                <a:cs typeface="Arial"/>
              </a:rPr>
              <a:t> έως το </a:t>
            </a:r>
            <a:r>
              <a:rPr lang="en-GB" sz="1800" dirty="0" smtClean="0">
                <a:latin typeface="Arial"/>
                <a:cs typeface="Arial"/>
              </a:rPr>
              <a:t>y </a:t>
            </a:r>
            <a:r>
              <a:rPr lang="el-GR" sz="1800" dirty="0" smtClean="0">
                <a:latin typeface="Arial"/>
                <a:cs typeface="Arial"/>
              </a:rPr>
              <a:t>με προσαύξηση κατά </a:t>
            </a:r>
            <a:r>
              <a:rPr lang="en-GB" sz="1800" dirty="0" smtClean="0">
                <a:latin typeface="Arial"/>
                <a:cs typeface="Arial"/>
              </a:rPr>
              <a:t>z.</a:t>
            </a:r>
            <a:r>
              <a:rPr lang="el-GR" sz="1800" dirty="0" smtClean="0">
                <a:latin typeface="Arial"/>
                <a:cs typeface="Arial"/>
              </a:rPr>
              <a:t> Αν δεν ορίσουμε την τιμή της προσαύξησης, τότε χρησιμοποιείται η τιμή 1.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ορίσουμε τι διαχωρίζει το ένα νούμερο από το άλλο με την παράμετρο –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l-GR" sz="1800" dirty="0">
                <a:latin typeface="Arial"/>
                <a:cs typeface="Arial"/>
              </a:rPr>
              <a:t>Αν δεν ορίσουμε </a:t>
            </a:r>
            <a:r>
              <a:rPr lang="el-GR" sz="1800" dirty="0" smtClean="0">
                <a:latin typeface="Arial"/>
                <a:cs typeface="Arial"/>
              </a:rPr>
              <a:t>το διαχωριστή, </a:t>
            </a:r>
            <a:r>
              <a:rPr lang="el-GR" sz="1800" dirty="0">
                <a:latin typeface="Arial"/>
                <a:cs typeface="Arial"/>
              </a:rPr>
              <a:t>τότε </a:t>
            </a:r>
            <a:r>
              <a:rPr lang="el-GR" sz="1800" dirty="0" smtClean="0">
                <a:latin typeface="Arial"/>
                <a:cs typeface="Arial"/>
              </a:rPr>
              <a:t>χρησιμοποιείται το </a:t>
            </a:r>
            <a:r>
              <a:rPr lang="en-GB" sz="1800" dirty="0" smtClean="0">
                <a:latin typeface="Arial"/>
                <a:cs typeface="Arial"/>
              </a:rPr>
              <a:t>\n (</a:t>
            </a:r>
            <a:r>
              <a:rPr lang="el-GR" sz="1800" dirty="0" smtClean="0">
                <a:latin typeface="Arial"/>
                <a:cs typeface="Arial"/>
              </a:rPr>
              <a:t>νέα γραμμή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με την παράμετρο –</a:t>
            </a:r>
            <a:r>
              <a:rPr lang="en-GB" sz="1800" dirty="0" smtClean="0">
                <a:latin typeface="Arial"/>
                <a:cs typeface="Arial"/>
              </a:rPr>
              <a:t>w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όλα τα νούμερα να έχουν τον ίδιο αριθμό ψηφίων, με την χρήση μηδενικών όποτε χρειαστεί μπροστά από ένα νούμερο.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7215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eq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ακολουθίας αριθμών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5742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μια ακολουθία αριθμών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τον ένα δίπλα από τον άλλο που να διαχωρίζονται με 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r>
              <a:rPr lang="el-GR" sz="1800" dirty="0" smtClean="0">
                <a:latin typeface="Arial"/>
                <a:cs typeface="Arial"/>
              </a:rPr>
              <a:t> από το 1 μέχρι το 101, όπου ο κάθε αριθμός θα αυξάνει κατά 10.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Επίσης, όλα τα νούμερα θα πρέπει να έχουν τον ίδιο αριθμό ψηφίων.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Εκτελέστε την παρακάτω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–s  “:”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-w  1  10  101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μια ακολουθία αριθμών </a:t>
            </a:r>
            <a:r>
              <a:rPr lang="el-GR" sz="1800" dirty="0">
                <a:latin typeface="Arial"/>
                <a:cs typeface="Arial"/>
              </a:rPr>
              <a:t>τον ένα </a:t>
            </a:r>
            <a:r>
              <a:rPr lang="el-GR" sz="1800" dirty="0" smtClean="0">
                <a:latin typeface="Arial"/>
                <a:cs typeface="Arial"/>
              </a:rPr>
              <a:t>κάτω από τον άλλο, από το 101 έως το 1 με μείωση κατά 10, όπου τα νούμερα δεν θα έχουν τον ίδιο αριθμό ψηφίων. 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seq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101  -10  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5888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2201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Δημιουργείστε το παρακάτω αρχείο</a:t>
            </a:r>
            <a:r>
              <a:rPr lang="en-GB" sz="1800" dirty="0" smtClean="0">
                <a:latin typeface="Arial"/>
                <a:cs typeface="Arial"/>
              </a:rPr>
              <a:t> file1</a:t>
            </a:r>
            <a:r>
              <a:rPr lang="el-GR" sz="1800" dirty="0" smtClean="0">
                <a:latin typeface="Arial"/>
                <a:cs typeface="Arial"/>
              </a:rPr>
              <a:t> με τα ονόματα γονιδίων, ένα μοναδικό γονίδιο σε κάθε γραμμή.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ένα νέο αρχείο </a:t>
            </a:r>
            <a:r>
              <a:rPr lang="en-GB" sz="1800" dirty="0" smtClean="0">
                <a:latin typeface="Arial"/>
                <a:cs typeface="Arial"/>
              </a:rPr>
              <a:t>file2 </a:t>
            </a:r>
            <a:r>
              <a:rPr lang="el-GR" sz="1800" dirty="0" smtClean="0">
                <a:latin typeface="Arial"/>
                <a:cs typeface="Arial"/>
              </a:rPr>
              <a:t>και να προσθέσετε τον αύξοντα αριθμό στην αρχή της κάθε γραμμής.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Οι αύξοντες αριθμοί θα πρέπει να έχουν τον ίδιο αριθμό ψηφίων.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Ποιές εντολές θα εκτελέσετε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18631" y="3762633"/>
            <a:ext cx="1561431" cy="291221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Gene5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Gene6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Gene7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Gene8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Gene9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Gene10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993696" y="561080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4879945" y="3762634"/>
            <a:ext cx="1665148" cy="291221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01	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02	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03	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04	Gene4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05	Gene5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06	Gene6</a:t>
            </a:r>
            <a:endParaRPr lang="en-GB" dirty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07	Gene7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08	Gene8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09	Gene9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10	Gene10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00652" y="3393301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63170" y="3393301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773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Λύση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426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Αρχικά πρέπει να δημιουργήσουμε ένα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tmp.txt</a:t>
            </a:r>
            <a:r>
              <a:rPr lang="el-GR" sz="1800" dirty="0" smtClean="0">
                <a:latin typeface="Arial"/>
                <a:cs typeface="Arial"/>
              </a:rPr>
              <a:t> που έχει τους αύξοντες αριθμούς, με τον ίδιο αριθμό ψηφίων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–w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10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Μετά πρέπει να ενώσουμε τα δύο αρχεία, </a:t>
            </a:r>
            <a:r>
              <a:rPr lang="en-GB" sz="1800" dirty="0" err="1" smtClean="0">
                <a:latin typeface="Arial"/>
                <a:cs typeface="Arial"/>
              </a:rPr>
              <a:t>tmp.txt</a:t>
            </a:r>
            <a:r>
              <a:rPr lang="en-GB" sz="1800" dirty="0" smtClean="0">
                <a:latin typeface="Arial"/>
                <a:cs typeface="Arial"/>
              </a:rPr>
              <a:t> &amp; file1 </a:t>
            </a:r>
            <a:r>
              <a:rPr lang="el-GR" sz="1800" dirty="0" smtClean="0">
                <a:latin typeface="Arial"/>
                <a:cs typeface="Arial"/>
              </a:rPr>
              <a:t>γραμμή προς γραμμή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νέο αρχείο </a:t>
            </a:r>
            <a:r>
              <a:rPr lang="en-GB" sz="1800" dirty="0" smtClean="0">
                <a:latin typeface="Arial"/>
                <a:cs typeface="Arial"/>
              </a:rPr>
              <a:t>file2: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aste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 &gt; file2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3580062" y="5065058"/>
            <a:ext cx="1561431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</a:t>
            </a:r>
            <a:r>
              <a:rPr lang="el-GR" dirty="0" smtClean="0">
                <a:latin typeface="Arial"/>
                <a:cs typeface="Arial"/>
              </a:rPr>
              <a:t>10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555127" y="5849863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6441376" y="5036355"/>
            <a:ext cx="1764413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l-GR" dirty="0" smtClean="0">
                <a:latin typeface="Arial"/>
                <a:cs typeface="Arial"/>
              </a:rPr>
              <a:t>01	</a:t>
            </a:r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02	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03	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l-GR" dirty="0" smtClean="0">
                <a:latin typeface="Arial"/>
                <a:cs typeface="Arial"/>
              </a:rPr>
              <a:t>10</a:t>
            </a:r>
            <a:r>
              <a:rPr lang="en-GB" dirty="0" smtClean="0">
                <a:latin typeface="Arial"/>
                <a:cs typeface="Arial"/>
              </a:rPr>
              <a:t>	Gene</a:t>
            </a:r>
            <a:r>
              <a:rPr lang="el-GR" dirty="0" smtClean="0">
                <a:latin typeface="Arial"/>
                <a:cs typeface="Arial"/>
              </a:rPr>
              <a:t>10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815789" y="5065058"/>
            <a:ext cx="1051858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l-GR" dirty="0">
                <a:latin typeface="Arial"/>
                <a:cs typeface="Arial"/>
              </a:rPr>
              <a:t>1</a:t>
            </a:r>
            <a:r>
              <a:rPr lang="en-GB" dirty="0" smtClean="0">
                <a:latin typeface="Arial"/>
                <a:cs typeface="Arial"/>
              </a:rPr>
              <a:t>0</a:t>
            </a:r>
          </a:p>
        </p:txBody>
      </p:sp>
      <p:sp>
        <p:nvSpPr>
          <p:cNvPr id="10" name="Plus 9"/>
          <p:cNvSpPr/>
          <p:nvPr/>
        </p:nvSpPr>
        <p:spPr>
          <a:xfrm>
            <a:off x="2406316" y="5775157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789" y="4667023"/>
            <a:ext cx="87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09245" y="4667023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73998" y="467420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739220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l-GR" sz="2800" dirty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52352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tr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(που σημαίνει </a:t>
            </a:r>
            <a:r>
              <a:rPr lang="en-GB" sz="1800" dirty="0" smtClean="0">
                <a:latin typeface="Arial"/>
                <a:cs typeface="Arial"/>
              </a:rPr>
              <a:t>translate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transliterate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αντικαταστήσουμε ένα σετ χαρακτήρων με ένα άλλο σετ αντίστοιχων χαρακτήρων.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 με αυτή την εντολή μπορούμε να διαγράψουμε μία ακολουθία χαρακτήρων</a:t>
            </a:r>
            <a:r>
              <a:rPr lang="en-GB" sz="1800" dirty="0" smtClean="0">
                <a:latin typeface="Arial"/>
                <a:cs typeface="Arial"/>
              </a:rPr>
              <a:t> (string)</a:t>
            </a:r>
            <a:r>
              <a:rPr lang="el-GR" sz="1800" dirty="0" smtClean="0">
                <a:latin typeface="Arial"/>
                <a:cs typeface="Arial"/>
              </a:rPr>
              <a:t>, χρησιμοποιώντας την παράμετρο –</a:t>
            </a:r>
            <a:r>
              <a:rPr lang="en-GB" sz="1800" dirty="0" smtClean="0">
                <a:latin typeface="Arial"/>
                <a:cs typeface="Arial"/>
              </a:rPr>
              <a:t>d.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Με την παρακάτω εντολή παίρνουμε τα δεδομένα από το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αντικαθιστούμε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γράμμα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γράμμα Α,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σώζουμε το αποτέλεσμα στο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file2.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ab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”  “AB”  &lt;file1&gt; file2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αντικαταστήσουμε όλα τα μικρά με τα αντίστοιχα κεφαλαία τους γράμματα εκτελούμε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&lt;file1&gt;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διαγράψουμε τους χαρακτήρες </a:t>
            </a:r>
            <a:r>
              <a:rPr lang="en-GB" sz="1800" dirty="0" smtClean="0">
                <a:latin typeface="Arial"/>
                <a:cs typeface="Arial"/>
              </a:rPr>
              <a:t>m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o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u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s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e </a:t>
            </a:r>
            <a:r>
              <a:rPr lang="el-GR" sz="1800" dirty="0" smtClean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–d “mouse“ &lt;file1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παραπάνω εντολή θα διαγράψει οποιονδήποτε από τους 5 χαρακτήρες βρει και όχι μόνο την λέξη </a:t>
            </a:r>
            <a:r>
              <a:rPr lang="en-GB" sz="1800" dirty="0" smtClean="0">
                <a:latin typeface="Arial"/>
                <a:cs typeface="Arial"/>
              </a:rPr>
              <a:t>mouse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6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Σύνταξη εντολών</a:t>
            </a:r>
            <a:r>
              <a:rPr lang="en-GB" sz="2800" dirty="0">
                <a:latin typeface="Arial"/>
                <a:cs typeface="Arial"/>
              </a:rPr>
              <a:t> (</a:t>
            </a:r>
            <a:r>
              <a:rPr lang="en-GB" sz="2800" dirty="0" smtClean="0">
                <a:latin typeface="Arial"/>
                <a:cs typeface="Arial"/>
              </a:rPr>
              <a:t>ii)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γράψουμε μόνο το όνομα του αρχείου ή καταλόγου χωρίς την πλήρη διεύθυνσή του, τότε η εντολή ψάχνει να το βρει (αρχείο ή κατάλογο) μέσα στον ενεργό κατάλογο, δηλαδή εκεί που βρισκόμαστε.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Μια εντολή μπορεί να δουλέψει και με αρχεία/καταλόγους που δεν βρίσκονται στον ενεργό κατάλογο (δηλαδή εκεί που βρισκόμαστε εκείνη την στιγμή), αρκεί να δώσουμε την κατάλληλη διεύθυνση, για να τα βρει η εντολή.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Τα αποτελέσματα μιας εντολής συνήθως εκτυπώνονται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εκτός και εάν τα στείλουμε σε κάποιο αρχείο. </a:t>
            </a:r>
            <a:r>
              <a:rPr lang="el-GR" sz="1800" dirty="0">
                <a:latin typeface="Arial"/>
                <a:cs typeface="Arial"/>
              </a:rPr>
              <a:t>Μ</a:t>
            </a:r>
            <a:r>
              <a:rPr lang="el-GR" sz="1800" dirty="0" smtClean="0">
                <a:latin typeface="Arial"/>
                <a:cs typeface="Arial"/>
              </a:rPr>
              <a:t>ε το σύμβολο &gt; τα αποτελέσματα γράφονται στο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αναγράφεται δεξιά του &gt;. Αν το αρχείο δεν υπήρχε πριν, δημιουργείται. Αν υπήρχε, τα νέα αποτελέσματα αντικαθιστούν το παλιό περιεχόμενο (</a:t>
            </a:r>
            <a:r>
              <a:rPr lang="en-GB" sz="1800" dirty="0" smtClean="0">
                <a:latin typeface="Arial"/>
                <a:cs typeface="Arial"/>
              </a:rPr>
              <a:t>overwrite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&gt;&gt; τα νέα αποτελέσματα προσθέτονται στο τέλος των παλιών περιεχομένων του αρχείου</a:t>
            </a:r>
            <a:r>
              <a:rPr lang="en-GB" sz="1800" dirty="0" smtClean="0">
                <a:latin typeface="Arial"/>
                <a:cs typeface="Arial"/>
              </a:rPr>
              <a:t> (append)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1604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1176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l-GR" sz="2800" dirty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397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Δημιουργείστε το παρακάτω αρχείο </a:t>
            </a:r>
            <a:r>
              <a:rPr lang="en-GB" sz="1800" dirty="0">
                <a:latin typeface="Arial"/>
                <a:cs typeface="Arial"/>
              </a:rPr>
              <a:t>f</a:t>
            </a:r>
            <a:r>
              <a:rPr lang="en-GB" sz="1800" dirty="0" smtClean="0">
                <a:latin typeface="Arial"/>
                <a:cs typeface="Arial"/>
              </a:rPr>
              <a:t>ile1  </a:t>
            </a:r>
            <a:r>
              <a:rPr lang="el-GR" sz="1800" dirty="0" smtClean="0">
                <a:latin typeface="Arial"/>
                <a:cs typeface="Arial"/>
              </a:rPr>
              <a:t>με μια πρωτεϊνική ακολουθία.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1) </a:t>
            </a:r>
            <a:r>
              <a:rPr lang="el-GR" sz="1800" dirty="0" smtClean="0">
                <a:latin typeface="Arial"/>
                <a:cs typeface="Arial"/>
              </a:rPr>
              <a:t>να μετατρέψουμε όλους τους χαρακτήρες σε κεφαλαία γράμματα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να σώσουμε στο </a:t>
            </a:r>
            <a:r>
              <a:rPr lang="en-GB" sz="1800" dirty="0" smtClean="0">
                <a:latin typeface="Arial"/>
                <a:cs typeface="Arial"/>
              </a:rPr>
              <a:t>file2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2) </a:t>
            </a:r>
            <a:r>
              <a:rPr lang="el-GR" sz="1800" dirty="0" smtClean="0">
                <a:latin typeface="Arial"/>
                <a:cs typeface="Arial"/>
              </a:rPr>
              <a:t>Να διαγράψουμε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file2</a:t>
            </a:r>
            <a:r>
              <a:rPr lang="el-GR" sz="1800" dirty="0" smtClean="0">
                <a:latin typeface="Arial"/>
                <a:cs typeface="Arial"/>
              </a:rPr>
              <a:t> τα κενά που συμβολίζονται με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lang="el-GR" sz="1800" dirty="0" smtClean="0">
                <a:latin typeface="Arial"/>
                <a:cs typeface="Arial"/>
              </a:rPr>
              <a:t> και να σώσουμε στο </a:t>
            </a:r>
            <a:r>
              <a:rPr lang="en-GB" sz="1800" dirty="0" smtClean="0">
                <a:latin typeface="Arial"/>
                <a:cs typeface="Arial"/>
              </a:rPr>
              <a:t>file3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3) Να ενωθούν όλες οι γραμμές του </a:t>
            </a:r>
            <a:r>
              <a:rPr lang="en-GB" sz="1800" dirty="0" smtClean="0">
                <a:latin typeface="Arial"/>
                <a:cs typeface="Arial"/>
              </a:rPr>
              <a:t>file3</a:t>
            </a:r>
            <a:r>
              <a:rPr lang="el-GR" sz="1800" dirty="0" smtClean="0">
                <a:latin typeface="Arial"/>
                <a:cs typeface="Arial"/>
              </a:rPr>
              <a:t> σε μία, διαγράφοντας το </a:t>
            </a:r>
            <a:r>
              <a:rPr lang="en-GB" sz="1800" dirty="0" smtClean="0">
                <a:latin typeface="Arial"/>
                <a:cs typeface="Arial"/>
              </a:rPr>
              <a:t>new line character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\n</a:t>
            </a:r>
            <a:r>
              <a:rPr lang="el-GR" sz="1800" dirty="0" smtClean="0">
                <a:latin typeface="Arial"/>
                <a:cs typeface="Arial"/>
              </a:rPr>
              <a:t>  και να σώσουμε στο </a:t>
            </a:r>
            <a:r>
              <a:rPr lang="en-GB" sz="1800" dirty="0" smtClean="0">
                <a:latin typeface="Arial"/>
                <a:cs typeface="Arial"/>
              </a:rPr>
              <a:t>file4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“[a-z]”  “[A-Z]”  &lt; file1 &gt; file2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-d  “-”  &lt; file2 &gt; file3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-d  “\n”  &lt; file3 &gt; file4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815789" y="5312917"/>
            <a:ext cx="2188972" cy="13791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err="1" smtClean="0">
                <a:latin typeface="Arial"/>
                <a:cs typeface="Arial"/>
              </a:rPr>
              <a:t>matygrakssppp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err="1">
                <a:latin typeface="Arial"/>
                <a:cs typeface="Arial"/>
              </a:rPr>
              <a:t>l</a:t>
            </a:r>
            <a:r>
              <a:rPr lang="en-GB" dirty="0" err="1" smtClean="0">
                <a:latin typeface="Arial"/>
                <a:cs typeface="Arial"/>
              </a:rPr>
              <a:t>kdhlkl</a:t>
            </a:r>
            <a:r>
              <a:rPr lang="en-GB" dirty="0" smtClean="0">
                <a:latin typeface="Arial"/>
                <a:cs typeface="Arial"/>
              </a:rPr>
              <a:t>--</a:t>
            </a:r>
            <a:r>
              <a:rPr lang="en-GB" dirty="0" err="1" smtClean="0">
                <a:latin typeface="Arial"/>
                <a:cs typeface="Arial"/>
              </a:rPr>
              <a:t>idglhkp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err="1" smtClean="0">
                <a:latin typeface="Arial"/>
                <a:cs typeface="Arial"/>
              </a:rPr>
              <a:t>qertykklldsaaap</a:t>
            </a:r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59367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- Εισαγωγή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8"/>
            <a:ext cx="8229600" cy="49544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ένα πολύ ισχυρό πρόγραμμα/εργαλείο του </a:t>
            </a:r>
            <a:r>
              <a:rPr lang="en-GB" sz="1800" dirty="0" smtClean="0">
                <a:latin typeface="Arial"/>
                <a:cs typeface="Arial"/>
              </a:rPr>
              <a:t>Unix &amp; Linux </a:t>
            </a:r>
            <a:r>
              <a:rPr lang="el-GR" sz="1800" dirty="0" smtClean="0">
                <a:latin typeface="Arial"/>
                <a:cs typeface="Arial"/>
              </a:rPr>
              <a:t>που μας επιτρέπει να χειριστούμε ποικιλοτρόπως το περιεχόμενο αρχείων. Εδώ θα αναφερθούμε σε κάποιες από τις πιο κοινές εφαρμογές του.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αναγνωρίσει μοτίβα χαρακτήρων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(regular expressions)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και η εντολή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 να εκτελέσει μια πράξη σε συγκεκριμένες γραμμές ενός αρχείου.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αντικαταστήσει μια λέξη ή ένα μοτίβο με ένα άλλο, οποτεδήποτε το συναντά, ή εντός ενός συγκεκριμένου εύρους γραμμών.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εκτυπώσει ή να διαγράψει συγκεκριμένες γραμμές ενός αρχείου, αρκεί να ορίσουμε το εύρος τιμών των γραμμών, ή το μοτίβο που πρέπει να συναντάται στις προς εκτύπωση/διαγραφή γραμμές.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μας πει σε ποιές γραμμές συναντάται ένα συγκεκριμένο μοτίβο χαρακτήρων.</a:t>
            </a: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Οι βασικές εντολές εντός </a:t>
            </a:r>
            <a:r>
              <a:rPr lang="en-GB" sz="1800" dirty="0" err="1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όπως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substitute, transliterate, print, delete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συμβολίζονται με τα γράμματα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s, y, p, d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27936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092" y="274638"/>
            <a:ext cx="6455208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2"/>
            <a:ext cx="8229600" cy="3459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Κατά σύμβαση, 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εκτυπώνει κάθε γραμμή του αρχείου που του ορίζουμε.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παράμετρο –</a:t>
            </a:r>
            <a:r>
              <a:rPr lang="en-GB" sz="1800" dirty="0" smtClean="0">
                <a:latin typeface="Arial"/>
                <a:cs typeface="Arial"/>
              </a:rPr>
              <a:t>n </a:t>
            </a:r>
            <a:r>
              <a:rPr lang="el-GR" sz="1800" dirty="0" smtClean="0">
                <a:latin typeface="Arial"/>
                <a:cs typeface="Arial"/>
              </a:rPr>
              <a:t>δεν εκτυπώνονται όλες οι γραμμές, αλλά μόνο αυτές που ορίζονται μέσα στα μονά εισαγωγικά.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εκτυπώσουμε όλες τις γραμμές του παρακάτω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‘’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</a:t>
            </a:r>
            <a:r>
              <a:rPr lang="el-GR" sz="1800" dirty="0" smtClean="0">
                <a:latin typeface="Arial"/>
                <a:cs typeface="Arial"/>
              </a:rPr>
              <a:t>τις γραμμές 1-</a:t>
            </a:r>
            <a:r>
              <a:rPr lang="en-GB" sz="1800" dirty="0" smtClean="0">
                <a:latin typeface="Arial"/>
                <a:cs typeface="Arial"/>
              </a:rPr>
              <a:t>3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Χ</a:t>
            </a:r>
            <a:r>
              <a:rPr lang="el-GR" sz="1800" dirty="0" smtClean="0">
                <a:latin typeface="Arial"/>
                <a:cs typeface="Arial"/>
              </a:rPr>
              <a:t>ρησιμοποιούμε στην εντολή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</a:t>
            </a:r>
            <a:r>
              <a:rPr lang="en-GB" sz="1800" dirty="0" smtClean="0">
                <a:latin typeface="Arial"/>
                <a:cs typeface="Arial"/>
              </a:rPr>
              <a:t>print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έχει μια κάπως περίεργη συμπεριφορά. Θα εκτυπώσει όλες τις γραμμές και επίσης θα εκτυπώσει ξανά εκείνες που ορίζονται μέσα στα μονά εισαγωγικά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το αποφύγουμε αυτό και να εκτυπωθούν μόνο οι γραμμές που ορίζονται μέσα στα μονά εισαγωγικά χρησιμοποιούμε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–n ‘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1,3 p’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370017" y="457289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761473" y="530702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9280" y="4918733"/>
            <a:ext cx="1375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19873" y="4593573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911329" y="532592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09136" y="4937634"/>
            <a:ext cx="1615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-n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‘1,3 p’ file1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7970" y="420355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86445" y="418078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4" name="Frame 13"/>
          <p:cNvSpPr/>
          <p:nvPr/>
        </p:nvSpPr>
        <p:spPr>
          <a:xfrm>
            <a:off x="2761549" y="4160914"/>
            <a:ext cx="1479536" cy="259647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4477" y="4325921"/>
            <a:ext cx="1291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Gene5</a:t>
            </a:r>
          </a:p>
        </p:txBody>
      </p:sp>
      <p:sp>
        <p:nvSpPr>
          <p:cNvPr id="17" name="Frame 16"/>
          <p:cNvSpPr/>
          <p:nvPr/>
        </p:nvSpPr>
        <p:spPr>
          <a:xfrm>
            <a:off x="7124307" y="4786271"/>
            <a:ext cx="1479536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19750" y="5072622"/>
            <a:ext cx="11214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8544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008" y="274638"/>
            <a:ext cx="6505153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21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τις γραμμές </a:t>
            </a:r>
            <a:r>
              <a:rPr lang="el-GR" sz="1800" dirty="0" smtClean="0">
                <a:latin typeface="Arial"/>
                <a:cs typeface="Arial"/>
              </a:rPr>
              <a:t>3 έως το τέλος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-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n  ‘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3,$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p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$ σημαίνει έως το τέλος.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237432" y="436631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783768" y="5098662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6695" y="4710371"/>
            <a:ext cx="18345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 -n  ‘3,$  p’ 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4004" y="3953525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0" name="Frame 9"/>
          <p:cNvSpPr/>
          <p:nvPr/>
        </p:nvSpPr>
        <p:spPr>
          <a:xfrm>
            <a:off x="5084525" y="4488247"/>
            <a:ext cx="1479536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2727" y="4800360"/>
            <a:ext cx="1006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Gene5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2135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681" y="274638"/>
            <a:ext cx="6799434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4"/>
            <a:ext cx="8229600" cy="2441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τις γραμμές του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μετά να διαγράψουμε </a:t>
            </a:r>
            <a:r>
              <a:rPr lang="el-GR" sz="1800" dirty="0">
                <a:latin typeface="Arial"/>
                <a:cs typeface="Arial"/>
              </a:rPr>
              <a:t>τις γραμμές </a:t>
            </a:r>
            <a:r>
              <a:rPr lang="en-GB" sz="1800" dirty="0" smtClean="0">
                <a:latin typeface="Arial"/>
                <a:cs typeface="Arial"/>
              </a:rPr>
              <a:t>3</a:t>
            </a:r>
            <a:r>
              <a:rPr lang="el-GR" sz="1800" dirty="0" smtClean="0">
                <a:latin typeface="Arial"/>
                <a:cs typeface="Arial"/>
              </a:rPr>
              <a:t> έως το τέλος και το υπόλοιπο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‘3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d’ 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διαγραφή δεν χρειάζεται η παράμετρος 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-n.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237432" y="436631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768280" y="5098662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6695" y="4710371"/>
            <a:ext cx="1575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 ‘3,$  d’ 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9" name="Rectangle 8"/>
          <p:cNvSpPr/>
          <p:nvPr/>
        </p:nvSpPr>
        <p:spPr>
          <a:xfrm>
            <a:off x="2404004" y="3953525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0" name="Frame 9"/>
          <p:cNvSpPr/>
          <p:nvPr/>
        </p:nvSpPr>
        <p:spPr>
          <a:xfrm>
            <a:off x="5061289" y="4547188"/>
            <a:ext cx="1479536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09491" y="4998711"/>
            <a:ext cx="10067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16081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65" y="274638"/>
            <a:ext cx="7295066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32160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το περιεχόμενο του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παρακάτω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να αντικαταστήσουμε την λέξη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ene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την λέξη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rotein</a:t>
            </a:r>
            <a:r>
              <a:rPr lang="el-GR" sz="1800" dirty="0" smtClean="0">
                <a:latin typeface="Arial"/>
                <a:cs typeface="Arial"/>
              </a:rPr>
              <a:t> σε όλες τις γραμμές και στη συνέχεια το τροποποιημένο περιεχόμενο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‘s/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ene/Protein/’ 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Η αντικατάσταση γίνεται με την εντολή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substitute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συμβολίζεται 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Τα 3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είναι οι διαχωριστές μέσα στους οποίους τοποθετούνται τα 2 μοτίβα προς τροποποίηση, πρώτα το μοτίβο στόχος και μετά το τελικό μοτίβο.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 και μετά την τροποποίηση εμφανίζονται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237432" y="4505715"/>
            <a:ext cx="989263" cy="135738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872118" y="5098662"/>
            <a:ext cx="1555847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26695" y="4710371"/>
            <a:ext cx="24233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  ‘s/Gene/Protein/’ 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8" name="Frame 7"/>
          <p:cNvSpPr/>
          <p:nvPr/>
        </p:nvSpPr>
        <p:spPr>
          <a:xfrm>
            <a:off x="6063974" y="4505715"/>
            <a:ext cx="1556349" cy="153346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246" y="4817830"/>
            <a:ext cx="126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latin typeface="Arial"/>
                <a:cs typeface="Arial"/>
              </a:rPr>
              <a:t>Protein1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Protein2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Protein3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0168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865" y="274638"/>
            <a:ext cx="7295066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1852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Αν το μοτίβο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Gene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περισσότερες από μία φορές σε μια γραμμή, η προηγούμενη εντολή θα τροποποιήσει μόνο την πρώτη εμφάνιση του μοτίβου. Αν θέλουμε να τροποποιηθούν όλες οι εμφανίσεις του μοτίβου, πρέπει να χρησιμοποιήσουμε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global,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‘s/Gene/Protein/g’ 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0906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214" y="274638"/>
            <a:ext cx="7078227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3587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εκτυπώσουμε τα νούμερα των γραμμών στις οποίες εμφανίζεται το  μοτίβο </a:t>
            </a:r>
            <a:r>
              <a:rPr lang="en-GB" sz="1800" dirty="0" smtClean="0">
                <a:latin typeface="Arial"/>
                <a:cs typeface="Arial"/>
              </a:rPr>
              <a:t>Gene2, </a:t>
            </a:r>
            <a:r>
              <a:rPr lang="el-GR" sz="1800" dirty="0" smtClean="0">
                <a:latin typeface="Arial"/>
                <a:cs typeface="Arial"/>
              </a:rPr>
              <a:t>στο αρχείο </a:t>
            </a:r>
            <a:r>
              <a:rPr lang="en-GB" sz="1800" dirty="0" smtClean="0">
                <a:latin typeface="Arial"/>
                <a:cs typeface="Arial"/>
              </a:rPr>
              <a:t>file1.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-n  ‘/Gene2/  =’  file1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το χρησιμοποιούμε για να εκτυπωθεί ο αριθμός της γραμμής στην οποία βρέθηκε το μοτίβο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word1.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Επίσης, δεν χρησιμοποιήθηκε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γιατί δεν επιθυμούμε να κάνουμε αντικατάσταση.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Παρόμοια εντολή είναι 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–n “Gene2”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33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(iii)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Στην ίδια γραμμή μπορώ να γράψω και δύο ή περισσότερες εντολές, που θα εκτελεστούν η μία μετά το πέρας της άλλης. Για να γίνει αυτό πρέπει τις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εντολές να τις χωρίσω μεταξύ τους με το 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r>
              <a:rPr lang="el-GR" sz="1800" dirty="0" smtClean="0">
                <a:latin typeface="Arial"/>
                <a:cs typeface="Arial"/>
              </a:rPr>
              <a:t>Εντολή1</a:t>
            </a:r>
            <a:r>
              <a:rPr lang="en-GB" sz="1800" dirty="0" smtClean="0">
                <a:latin typeface="Arial"/>
                <a:cs typeface="Arial"/>
              </a:rPr>
              <a:t> ; </a:t>
            </a:r>
            <a:r>
              <a:rPr lang="el-GR" sz="1800" dirty="0" smtClean="0">
                <a:latin typeface="Arial"/>
                <a:cs typeface="Arial"/>
              </a:rPr>
              <a:t>Εντολή2 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Εντολή3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τα αποτελέσματα μιας εντολής μπορώ να τα καναλιζάρω ως εισερχόμενα δεδομένα σε μια άλλη εντολή με το </a:t>
            </a:r>
            <a:r>
              <a:rPr lang="en-GB" sz="1800" dirty="0" smtClean="0">
                <a:latin typeface="Arial"/>
                <a:cs typeface="Arial"/>
              </a:rPr>
              <a:t>| (pipe)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Εντολή1 | Εντολή2 &gt; </a:t>
            </a:r>
            <a:r>
              <a:rPr lang="en-GB" sz="1800" dirty="0" smtClean="0">
                <a:latin typeface="Arial"/>
                <a:cs typeface="Arial"/>
              </a:rPr>
              <a:t>results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Στο παραπάνω παράδειγμα η Εντολή1 παρήγαγε κάποια αποτελέσματα που αντί να εκτυπωθούν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πήγαν ως εισερχόμενα δεδομένα στην Εντολή2 η οποία με τη σειρά της παρήγαγε νέα αποτελέσματα τα οποία αντί να εκτυπωθούν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γράφτηκαν στο αρχείο </a:t>
            </a:r>
            <a:r>
              <a:rPr lang="en-GB" sz="1800" dirty="0" smtClean="0">
                <a:latin typeface="Arial"/>
                <a:cs typeface="Arial"/>
              </a:rPr>
              <a:t>results.</a:t>
            </a:r>
            <a:r>
              <a:rPr lang="el-GR" sz="18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9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(iv)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το πλήκτρο </a:t>
            </a:r>
            <a:r>
              <a:rPr lang="en-GB" sz="1800" dirty="0" smtClean="0">
                <a:latin typeface="Arial"/>
                <a:cs typeface="Arial"/>
              </a:rPr>
              <a:t>tab </a:t>
            </a:r>
            <a:r>
              <a:rPr lang="el-GR" sz="1800" dirty="0" smtClean="0">
                <a:latin typeface="Arial"/>
                <a:cs typeface="Arial"/>
              </a:rPr>
              <a:t>γίνεται αυτόματη συμπλήρωση των δεδομένων σε μια γραμμή εντολής.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Βρίσκομαι στον κατάλογο /</a:t>
            </a:r>
            <a:r>
              <a:rPr lang="en-GB" sz="1800" dirty="0" smtClean="0">
                <a:latin typeface="Arial"/>
                <a:cs typeface="Arial"/>
              </a:rPr>
              <a:t>home/User1/ </a:t>
            </a:r>
            <a:r>
              <a:rPr lang="el-GR" sz="1800" dirty="0" smtClean="0">
                <a:latin typeface="Arial"/>
                <a:cs typeface="Arial"/>
              </a:rPr>
              <a:t>και από κάτω υπάρχουν οι υποκατάλογοι  </a:t>
            </a:r>
            <a:r>
              <a:rPr lang="en-GB" sz="1800" dirty="0" smtClean="0">
                <a:latin typeface="Arial"/>
                <a:cs typeface="Arial"/>
              </a:rPr>
              <a:t>Desktop, Dir1,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Dir2 </a:t>
            </a:r>
            <a:r>
              <a:rPr lang="el-GR" sz="1800" dirty="0" smtClean="0">
                <a:latin typeface="Arial"/>
                <a:cs typeface="Arial"/>
              </a:rPr>
              <a:t>και </a:t>
            </a:r>
            <a:r>
              <a:rPr lang="en-GB" sz="1800" dirty="0" smtClean="0">
                <a:latin typeface="Arial"/>
                <a:cs typeface="Arial"/>
              </a:rPr>
              <a:t>Games.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μετακινηθώ στον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υποκατάλογο </a:t>
            </a:r>
            <a:r>
              <a:rPr lang="en-GB" sz="1800" dirty="0" smtClean="0">
                <a:latin typeface="Arial"/>
                <a:cs typeface="Arial"/>
              </a:rPr>
              <a:t>Games </a:t>
            </a:r>
            <a:r>
              <a:rPr lang="el-GR" sz="1800" dirty="0" smtClean="0">
                <a:latin typeface="Arial"/>
                <a:cs typeface="Arial"/>
              </a:rPr>
              <a:t>πρέπει να πληκτρολογήσω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c</a:t>
            </a:r>
            <a:r>
              <a:rPr lang="en-GB" sz="1800" dirty="0" smtClean="0">
                <a:latin typeface="Arial"/>
                <a:cs typeface="Arial"/>
              </a:rPr>
              <a:t>d Games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ή μπορώ να πληκτρολογήσω </a:t>
            </a:r>
            <a:r>
              <a:rPr lang="en-GB" sz="1800" dirty="0" smtClean="0">
                <a:latin typeface="Arial"/>
                <a:cs typeface="Arial"/>
              </a:rPr>
              <a:t>cd G </a:t>
            </a:r>
            <a:r>
              <a:rPr lang="el-GR" sz="1800" dirty="0" smtClean="0">
                <a:latin typeface="Arial"/>
                <a:cs typeface="Arial"/>
              </a:rPr>
              <a:t>και μετά να πατήσω το πλήκτρο </a:t>
            </a:r>
            <a:r>
              <a:rPr lang="en-GB" sz="1800" dirty="0" smtClean="0">
                <a:latin typeface="Arial"/>
                <a:cs typeface="Arial"/>
              </a:rPr>
              <a:t>Tab. To Linux </a:t>
            </a:r>
            <a:r>
              <a:rPr lang="el-GR" sz="1800" dirty="0" smtClean="0">
                <a:latin typeface="Arial"/>
                <a:cs typeface="Arial"/>
              </a:rPr>
              <a:t>καταλαβαίνει ότι θέλω το </a:t>
            </a:r>
            <a:r>
              <a:rPr lang="en-GB" sz="1800" dirty="0" smtClean="0">
                <a:latin typeface="Arial"/>
                <a:cs typeface="Arial"/>
              </a:rPr>
              <a:t>Games </a:t>
            </a:r>
            <a:r>
              <a:rPr lang="el-GR" sz="1800" dirty="0" smtClean="0">
                <a:latin typeface="Arial"/>
                <a:cs typeface="Arial"/>
              </a:rPr>
              <a:t>και το συμπληρώνει αυτόματα.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θέλω να πάω στο </a:t>
            </a:r>
            <a:r>
              <a:rPr lang="en-GB" sz="1800" dirty="0" smtClean="0">
                <a:latin typeface="Arial"/>
                <a:cs typeface="Arial"/>
              </a:rPr>
              <a:t>Desktop (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/home/User1/), </a:t>
            </a:r>
            <a:r>
              <a:rPr lang="el-GR" sz="1800" dirty="0" smtClean="0">
                <a:latin typeface="Arial"/>
                <a:cs typeface="Arial"/>
              </a:rPr>
              <a:t>αρκεί να πληκτρολογήσω </a:t>
            </a:r>
            <a:r>
              <a:rPr lang="en-GB" sz="1800" dirty="0" smtClean="0">
                <a:latin typeface="Arial"/>
                <a:cs typeface="Arial"/>
              </a:rPr>
              <a:t>cd De 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και μετά να πατήσω το πλήκτρο </a:t>
            </a:r>
            <a:r>
              <a:rPr lang="en-GB" sz="1800" dirty="0" smtClean="0">
                <a:latin typeface="Arial"/>
                <a:cs typeface="Arial"/>
              </a:rPr>
              <a:t>Tab</a:t>
            </a:r>
            <a:r>
              <a:rPr lang="el-GR" sz="1800" dirty="0" smtClean="0">
                <a:latin typeface="Arial"/>
                <a:cs typeface="Arial"/>
              </a:rPr>
              <a:t>. Θα συμπληρωθεί αυτόματα η λέξη </a:t>
            </a:r>
            <a:r>
              <a:rPr lang="en-GB" sz="1800" dirty="0" smtClean="0">
                <a:latin typeface="Arial"/>
                <a:cs typeface="Arial"/>
              </a:rPr>
              <a:t>Desktop. </a:t>
            </a:r>
            <a:r>
              <a:rPr lang="el-GR" sz="1800" dirty="0" smtClean="0">
                <a:latin typeface="Arial"/>
                <a:cs typeface="Arial"/>
              </a:rPr>
              <a:t>Αν όμως πληκτρολογούσα μόνο </a:t>
            </a:r>
            <a:r>
              <a:rPr lang="en-GB" sz="1800" dirty="0" smtClean="0">
                <a:latin typeface="Arial"/>
                <a:cs typeface="Arial"/>
              </a:rPr>
              <a:t>cd D </a:t>
            </a:r>
            <a:r>
              <a:rPr lang="el-GR" sz="1800" dirty="0" smtClean="0">
                <a:latin typeface="Arial"/>
                <a:cs typeface="Arial"/>
              </a:rPr>
              <a:t>και μετά πατούσα το </a:t>
            </a:r>
            <a:r>
              <a:rPr lang="en-GB" sz="1800" dirty="0" smtClean="0">
                <a:latin typeface="Arial"/>
                <a:cs typeface="Arial"/>
              </a:rPr>
              <a:t>Tab, </a:t>
            </a: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Linux </a:t>
            </a:r>
            <a:r>
              <a:rPr lang="el-GR" sz="1800" dirty="0" smtClean="0">
                <a:latin typeface="Arial"/>
                <a:cs typeface="Arial"/>
              </a:rPr>
              <a:t>δεν θα ήξερε αν θέλω να πάω στο </a:t>
            </a:r>
            <a:r>
              <a:rPr lang="en-GB" sz="1800" dirty="0" smtClean="0">
                <a:latin typeface="Arial"/>
                <a:cs typeface="Arial"/>
              </a:rPr>
              <a:t>Desktop, Dir1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Dir2. </a:t>
            </a:r>
            <a:r>
              <a:rPr lang="el-GR" sz="1800" dirty="0" smtClean="0">
                <a:latin typeface="Arial"/>
                <a:cs typeface="Arial"/>
              </a:rPr>
              <a:t>Θα παραπονιώταν με ένα ήχο. Αν ξαναπατήσω το </a:t>
            </a:r>
            <a:r>
              <a:rPr lang="en-GB" sz="1800" dirty="0" smtClean="0">
                <a:latin typeface="Arial"/>
                <a:cs typeface="Arial"/>
              </a:rPr>
              <a:t>Tab </a:t>
            </a:r>
            <a:r>
              <a:rPr lang="el-GR" sz="1800" dirty="0" smtClean="0">
                <a:latin typeface="Arial"/>
                <a:cs typeface="Arial"/>
              </a:rPr>
              <a:t>αμέσως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θα μου δείξει τις 3 επιλογές που υπάρχουν, δηλαδή τα </a:t>
            </a:r>
            <a:r>
              <a:rPr lang="en-GB" sz="1800" dirty="0" smtClean="0">
                <a:latin typeface="Arial"/>
                <a:cs typeface="Arial"/>
              </a:rPr>
              <a:t>Desktop, Dir1, Dir2.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67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(v)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3853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δούμε ποιές εντολές εκτελέσαμε πιο πριν πληκτρολογώντας την εντολή </a:t>
            </a:r>
            <a:r>
              <a:rPr lang="en-GB" sz="1800" dirty="0" smtClean="0">
                <a:latin typeface="Arial"/>
                <a:cs typeface="Arial"/>
              </a:rPr>
              <a:t>history.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πατώντας στο πληκτρολόγιο το βέλος προς τα επάνω, εμφανίζεται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η προηγούμενη εντολή. Αν θέλω να πάω 3 εντολές προς τα πίσω, πατάω το βέλος προς τα επάνω 3 φορές. Αν μετά θέλω να πάω 2 εντολές προς τα εμπρός, πατάω το βέλος προς τα κάτω 2 φορές.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Τα βέλη είναι πολύ χρήσιμα όταν εκτελούμε μια πολύ μεγάλη και περίπλοκη εντολή και πρέπει μετά από λίγο να την ξαναπληκτρολογήσουμε. Έτσι, και γλιτώνουμε χρόνο και αποφεύγουμε λάθη κατά την πληκτρολόγηση.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9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(vi)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330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Κατά την σύνταξη μιας εντολής μπορώ να χρησιμοποιήσω </a:t>
            </a:r>
            <a:r>
              <a:rPr lang="en-GB" sz="1800" dirty="0" smtClean="0">
                <a:latin typeface="Arial"/>
                <a:cs typeface="Arial"/>
              </a:rPr>
              <a:t>wild cards</a:t>
            </a:r>
            <a:r>
              <a:rPr lang="el-GR" sz="1800" dirty="0" smtClean="0">
                <a:latin typeface="Arial"/>
                <a:cs typeface="Arial"/>
              </a:rPr>
              <a:t>, δηλαδή σύμβολα που μπορούν να σημαίνουν οποιοδήποτε χαρακτήρα ή χαρακτήρες. Το σύμβολο για το </a:t>
            </a:r>
            <a:r>
              <a:rPr lang="en-GB" sz="1800" dirty="0" smtClean="0">
                <a:latin typeface="Arial"/>
                <a:cs typeface="Arial"/>
              </a:rPr>
              <a:t>wild card </a:t>
            </a:r>
            <a:r>
              <a:rPr lang="el-GR" sz="1800" dirty="0" smtClean="0">
                <a:latin typeface="Arial"/>
                <a:cs typeface="Arial"/>
              </a:rPr>
              <a:t>είναι ο αστερίσκος </a:t>
            </a:r>
            <a:r>
              <a:rPr lang="en-GB" sz="1800" dirty="0" smtClean="0">
                <a:latin typeface="Arial"/>
                <a:cs typeface="Arial"/>
              </a:rPr>
              <a:t>*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Βρίσκομαι σε ένα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που έχει </a:t>
            </a:r>
            <a:r>
              <a:rPr lang="en-GB" sz="1800" dirty="0" smtClean="0">
                <a:latin typeface="Arial"/>
                <a:cs typeface="Arial"/>
              </a:rPr>
              <a:t>15</a:t>
            </a:r>
            <a:r>
              <a:rPr lang="el-GR" sz="1800" dirty="0" smtClean="0">
                <a:latin typeface="Arial"/>
                <a:cs typeface="Arial"/>
              </a:rPr>
              <a:t> αρχεία, τα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έως </a:t>
            </a:r>
            <a:r>
              <a:rPr lang="en-GB" sz="1800" dirty="0" smtClean="0">
                <a:latin typeface="Arial"/>
                <a:cs typeface="Arial"/>
              </a:rPr>
              <a:t>file15</a:t>
            </a:r>
            <a:r>
              <a:rPr lang="el-GR" sz="1800" dirty="0" smtClean="0">
                <a:latin typeface="Arial"/>
                <a:cs typeface="Arial"/>
              </a:rPr>
              <a:t> και το </a:t>
            </a:r>
            <a:r>
              <a:rPr lang="en-GB" sz="1800" dirty="0" smtClean="0">
                <a:latin typeface="Arial"/>
                <a:cs typeface="Arial"/>
              </a:rPr>
              <a:t>doc1.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Θέλω να σβήσω τα αρχεία </a:t>
            </a:r>
            <a:r>
              <a:rPr lang="en-GB" sz="1800" dirty="0" smtClean="0">
                <a:latin typeface="Arial"/>
                <a:cs typeface="Arial"/>
              </a:rPr>
              <a:t>file1 – file15, </a:t>
            </a:r>
            <a:r>
              <a:rPr lang="el-GR" sz="1800" dirty="0" smtClean="0">
                <a:latin typeface="Arial"/>
                <a:cs typeface="Arial"/>
              </a:rPr>
              <a:t>αλλά όχι το </a:t>
            </a:r>
            <a:r>
              <a:rPr lang="en-GB" sz="1800" dirty="0" smtClean="0">
                <a:latin typeface="Arial"/>
                <a:cs typeface="Arial"/>
              </a:rPr>
              <a:t>doc1.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Αντί να εκτελέσω την εντολή για το κάθε ένα αρχείο ξεχωριστά, μπορώ να του πω να σβήσει όλα εκείνα τα αρχεία που ξεκινούν με τους χαρακτήρες </a:t>
            </a:r>
            <a:r>
              <a:rPr lang="en-GB" sz="1800" dirty="0" smtClean="0">
                <a:latin typeface="Arial"/>
                <a:cs typeface="Arial"/>
              </a:rPr>
              <a:t>“file”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file*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8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Οδηγίες χρήσης μιας εντολής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160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εντολή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μας δίνει πληροφορίες για μια εντολή.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Πληκτρολογούμε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και μετά την εντολή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man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Οι οδηγίες είναι δομημένες σε διάφορες ενότητες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NAME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SYNOPSIS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DESCRIPTION: </a:t>
            </a:r>
            <a:r>
              <a:rPr lang="el-GR" sz="1800" dirty="0" smtClean="0">
                <a:latin typeface="Arial"/>
                <a:cs typeface="Arial"/>
              </a:rPr>
              <a:t>Εκεί υπάρχουν και τα διαθέσιμα </a:t>
            </a:r>
            <a:r>
              <a:rPr lang="en-GB" sz="1800" dirty="0" smtClean="0">
                <a:latin typeface="Arial"/>
                <a:cs typeface="Arial"/>
              </a:rPr>
              <a:t>options </a:t>
            </a:r>
            <a:r>
              <a:rPr lang="el-GR" sz="1800" dirty="0" smtClean="0">
                <a:latin typeface="Arial"/>
                <a:cs typeface="Arial"/>
              </a:rPr>
              <a:t>για την εντολή που τις δίνουν επιπλέον ειδικές λειτουργίες.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EXAMPLES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SEE ALSO: </a:t>
            </a:r>
            <a:r>
              <a:rPr lang="el-GR" sz="1800" dirty="0" smtClean="0">
                <a:latin typeface="Arial"/>
                <a:cs typeface="Arial"/>
              </a:rPr>
              <a:t>άλλες διαθέσιμες εντολές που σχετίζονται με την παρούσα.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Τ</a:t>
            </a:r>
            <a:r>
              <a:rPr lang="el-GR" sz="1800" dirty="0" smtClean="0">
                <a:latin typeface="Arial"/>
                <a:cs typeface="Arial"/>
              </a:rPr>
              <a:t>ο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έχει μια πληθώρα πληροφοριών για την εντολή που συνήθως κουράζουν τον αναγνώστη. Μια καλή πηγή πληροφοριών για εντολές συνήθως συναντάται σε προσωπικές ιστοσελίδες στο διαδίκτυο (να ναι καλά το </a:t>
            </a:r>
            <a:r>
              <a:rPr lang="en-GB" sz="1800" dirty="0" smtClean="0">
                <a:latin typeface="Arial"/>
                <a:cs typeface="Arial"/>
              </a:rPr>
              <a:t>Google search!!!)</a:t>
            </a:r>
            <a:r>
              <a:rPr lang="el-GR" sz="1800" dirty="0" smtClean="0">
                <a:latin typeface="Arial"/>
                <a:cs typeface="Arial"/>
              </a:rPr>
              <a:t>. Το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συνήθως είναι καλή πηγή για να μας θυμίσει τι κάνουν κάποιες ειδικές παράμετροι μιας εντολής.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14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για πλοήγηση μέσα στο σύστημα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Ο ενεργός κατάλογος είναι αυτός στον οποίο βρισκόμαστε. Μπορούμε να μετακινηθούμε.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από το </a:t>
            </a:r>
            <a:r>
              <a:rPr lang="en-GB" sz="1800" u="sng" dirty="0" smtClean="0">
                <a:latin typeface="Arial"/>
                <a:cs typeface="Arial"/>
              </a:rPr>
              <a:t>list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Παρουσίαση αρχείων</a:t>
            </a:r>
            <a:r>
              <a:rPr lang="en-GB" sz="1800" dirty="0" smtClean="0">
                <a:latin typeface="Arial"/>
                <a:cs typeface="Arial"/>
              </a:rPr>
              <a:t>/</a:t>
            </a:r>
            <a:r>
              <a:rPr lang="el-GR" sz="1800" dirty="0" smtClean="0">
                <a:latin typeface="Arial"/>
                <a:cs typeface="Arial"/>
              </a:rPr>
              <a:t>καταλόγων εντός του ενεργού καταλόγου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change directory</a:t>
            </a:r>
            <a:r>
              <a:rPr lang="el-GR" sz="1800" dirty="0" smtClean="0">
                <a:latin typeface="Arial"/>
                <a:cs typeface="Arial"/>
              </a:rPr>
              <a:t>. Αλλαγή </a:t>
            </a:r>
            <a:r>
              <a:rPr lang="el-GR" sz="1800" dirty="0">
                <a:latin typeface="Arial"/>
                <a:cs typeface="Arial"/>
              </a:rPr>
              <a:t>του ενεργού </a:t>
            </a:r>
            <a:r>
              <a:rPr lang="el-GR" sz="1800" dirty="0" smtClean="0">
                <a:latin typeface="Arial"/>
                <a:cs typeface="Arial"/>
              </a:rPr>
              <a:t>καταλόγου.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Για να ανέβουμε ένα επίπεδο πληκτρολογούμε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..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Για να κατεύουμε ένα επίπεδο, π.χ. στο </a:t>
            </a:r>
            <a:r>
              <a:rPr lang="en-GB" sz="1600" dirty="0" smtClean="0">
                <a:latin typeface="Arial"/>
                <a:cs typeface="Arial"/>
              </a:rPr>
              <a:t>sub-directory </a:t>
            </a:r>
            <a:r>
              <a:rPr lang="en-GB" sz="1600" dirty="0" err="1" smtClean="0">
                <a:latin typeface="Arial"/>
                <a:cs typeface="Arial"/>
              </a:rPr>
              <a:t>dirA</a:t>
            </a:r>
            <a:r>
              <a:rPr lang="el-GR" sz="1600" dirty="0" smtClean="0">
                <a:latin typeface="Arial"/>
                <a:cs typeface="Arial"/>
              </a:rPr>
              <a:t>, πληκτρολογούμε</a:t>
            </a:r>
            <a:r>
              <a:rPr lang="en-GB" sz="1600" dirty="0" smtClean="0">
                <a:latin typeface="Arial"/>
                <a:cs typeface="Arial"/>
              </a:rPr>
              <a:t> cd </a:t>
            </a:r>
            <a:r>
              <a:rPr lang="el-GR" sz="1600" dirty="0" smtClean="0">
                <a:latin typeface="Arial"/>
                <a:cs typeface="Arial"/>
              </a:rPr>
              <a:t>και μετά το όνομα του </a:t>
            </a:r>
            <a:r>
              <a:rPr lang="en-GB" sz="1600" dirty="0" smtClean="0">
                <a:latin typeface="Arial"/>
                <a:cs typeface="Arial"/>
              </a:rPr>
              <a:t>sub-directory </a:t>
            </a:r>
            <a:r>
              <a:rPr lang="el-GR" sz="1600" dirty="0" smtClean="0">
                <a:latin typeface="Arial"/>
                <a:cs typeface="Arial"/>
              </a:rPr>
              <a:t>στο οποίο θέλουμε να κατευούμε. Π.χ. </a:t>
            </a:r>
            <a:r>
              <a:rPr lang="en-US" sz="1600" dirty="0">
                <a:latin typeface="Arial"/>
                <a:cs typeface="Arial"/>
              </a:rPr>
              <a:t>c</a:t>
            </a:r>
            <a:r>
              <a:rPr lang="en-GB" sz="1600" dirty="0" smtClean="0">
                <a:latin typeface="Arial"/>
                <a:cs typeface="Arial"/>
              </a:rPr>
              <a:t>d </a:t>
            </a:r>
            <a:r>
              <a:rPr lang="en-GB" sz="1600" dirty="0" err="1" smtClean="0">
                <a:latin typeface="Arial"/>
                <a:cs typeface="Arial"/>
              </a:rPr>
              <a:t>dirA</a:t>
            </a:r>
            <a:endParaRPr lang="en-GB" sz="1600" dirty="0" smtClean="0">
              <a:latin typeface="Arial"/>
              <a:cs typeface="Arial"/>
            </a:endParaRPr>
          </a:p>
          <a:p>
            <a:pPr lvl="1"/>
            <a:r>
              <a:rPr lang="el-GR" sz="1600" dirty="0" smtClean="0">
                <a:latin typeface="Arial"/>
                <a:cs typeface="Arial"/>
              </a:rPr>
              <a:t>Αν πληκτρολογήσουμε μόνο </a:t>
            </a:r>
            <a:r>
              <a:rPr lang="en-GB" sz="1600" dirty="0" smtClean="0">
                <a:latin typeface="Arial"/>
                <a:cs typeface="Arial"/>
              </a:rPr>
              <a:t>cd </a:t>
            </a:r>
            <a:r>
              <a:rPr lang="el-GR" sz="1600" dirty="0" smtClean="0">
                <a:latin typeface="Arial"/>
                <a:cs typeface="Arial"/>
              </a:rPr>
              <a:t>θα πάμε στο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που είμαστε </a:t>
            </a:r>
            <a:r>
              <a:rPr lang="en-GB" sz="1600" dirty="0" smtClean="0">
                <a:latin typeface="Arial"/>
                <a:cs typeface="Arial"/>
              </a:rPr>
              <a:t>users. </a:t>
            </a:r>
            <a:r>
              <a:rPr lang="el-GR" sz="1600" dirty="0" smtClean="0">
                <a:latin typeface="Arial"/>
                <a:cs typeface="Arial"/>
              </a:rPr>
              <a:t>Επίσης, όταν κλείνω ένα </a:t>
            </a:r>
            <a:r>
              <a:rPr lang="en-GB" sz="1600" dirty="0" smtClean="0">
                <a:latin typeface="Arial"/>
                <a:cs typeface="Arial"/>
              </a:rPr>
              <a:t>terminal </a:t>
            </a:r>
            <a:r>
              <a:rPr lang="el-GR" sz="1600" dirty="0" smtClean="0">
                <a:latin typeface="Arial"/>
                <a:cs typeface="Arial"/>
              </a:rPr>
              <a:t>&amp; και το ξανανοίγω, αρχίζω πάλι από το </a:t>
            </a:r>
            <a:r>
              <a:rPr lang="en-GB" sz="1600" dirty="0" smtClean="0">
                <a:latin typeface="Arial"/>
                <a:cs typeface="Arial"/>
              </a:rPr>
              <a:t>home directory.</a:t>
            </a:r>
          </a:p>
          <a:p>
            <a:pPr lvl="1"/>
            <a:r>
              <a:rPr lang="el-GR" sz="1600" dirty="0" smtClean="0">
                <a:latin typeface="Arial"/>
                <a:cs typeface="Arial"/>
              </a:rPr>
              <a:t>Αν εκτελέσω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–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πηγαίνω στο προηγούμενο </a:t>
            </a:r>
            <a:r>
              <a:rPr lang="en-GB" sz="1600" dirty="0" smtClean="0">
                <a:latin typeface="Arial"/>
                <a:cs typeface="Arial"/>
              </a:rPr>
              <a:t>directory.</a:t>
            </a: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u="sng" dirty="0" smtClean="0">
                <a:latin typeface="Arial"/>
                <a:cs typeface="Arial"/>
              </a:rPr>
              <a:t>present working directory</a:t>
            </a:r>
            <a:r>
              <a:rPr lang="el-GR" sz="1800" dirty="0" smtClean="0">
                <a:latin typeface="Arial"/>
                <a:cs typeface="Arial"/>
              </a:rPr>
              <a:t>. Δείχνει την πλήρη διεύθυνση του καταλόγου μέσα στον οποίο βρισκόμαστε.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1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1151274"/>
            <a:ext cx="4412249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directory PC1.</a:t>
            </a:r>
          </a:p>
          <a:p>
            <a:r>
              <a:rPr lang="el-GR" dirty="0" smtClean="0">
                <a:latin typeface="Arial"/>
                <a:cs typeface="Arial"/>
              </a:rPr>
              <a:t>Η πλήρης διεύθυνσή του είναι </a:t>
            </a:r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Μέσα στο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υποκαταλόγους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smtClean="0">
                <a:latin typeface="Arial"/>
                <a:cs typeface="Arial"/>
              </a:rPr>
              <a:t>file1.</a:t>
            </a:r>
            <a:r>
              <a:rPr lang="el-GR" dirty="0" smtClean="0">
                <a:latin typeface="Arial"/>
                <a:cs typeface="Arial"/>
              </a:rPr>
              <a:t> Μέσα στο </a:t>
            </a:r>
            <a:r>
              <a:rPr lang="en-GB" dirty="0" smtClean="0">
                <a:latin typeface="Arial"/>
                <a:cs typeface="Arial"/>
              </a:rPr>
              <a:t>dir2 </a:t>
            </a:r>
            <a:r>
              <a:rPr lang="el-GR" dirty="0" smtClean="0">
                <a:latin typeface="Arial"/>
                <a:cs typeface="Arial"/>
              </a:rPr>
              <a:t>έχω υποκατάλογο </a:t>
            </a:r>
            <a:r>
              <a:rPr lang="en-GB" dirty="0" smtClean="0">
                <a:latin typeface="Arial"/>
                <a:cs typeface="Arial"/>
              </a:rPr>
              <a:t>dir3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Εφόσον ο ενεργός κατάλογος είναι 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εκεί βρίσκομαι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, αν εκτελέσω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θα μου δώσει την διεύθυνση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Δεν θα δω το </a:t>
            </a:r>
            <a:r>
              <a:rPr lang="en-GB" dirty="0" smtClean="0">
                <a:latin typeface="Arial"/>
                <a:cs typeface="Arial"/>
              </a:rPr>
              <a:t>file1 &amp; dir3.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30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781941"/>
            <a:ext cx="44122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</a:t>
            </a: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στον </a:t>
            </a:r>
            <a:r>
              <a:rPr lang="en-GB" dirty="0" smtClean="0">
                <a:latin typeface="Arial"/>
                <a:cs typeface="Arial"/>
              </a:rPr>
              <a:t>dir3 </a:t>
            </a:r>
            <a:r>
              <a:rPr lang="el-GR" dirty="0" smtClean="0">
                <a:latin typeface="Arial"/>
                <a:cs typeface="Arial"/>
              </a:rPr>
              <a:t>ενώ ακόμα βρίσκομαι στο </a:t>
            </a:r>
            <a:r>
              <a:rPr lang="en-GB" dirty="0" smtClean="0">
                <a:latin typeface="Arial"/>
                <a:cs typeface="Arial"/>
              </a:rPr>
              <a:t>PC1, </a:t>
            </a:r>
            <a:r>
              <a:rPr lang="el-GR" dirty="0" smtClean="0">
                <a:latin typeface="Arial"/>
                <a:cs typeface="Arial"/>
              </a:rPr>
              <a:t>πρέπει να δώσω την διεύθυνση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 στην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/home/PC1/dir2/dir3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 err="1">
                <a:latin typeface="Arial"/>
                <a:cs typeface="Arial"/>
              </a:rPr>
              <a:t>l</a:t>
            </a:r>
            <a:r>
              <a:rPr lang="en-GB" dirty="0" err="1" smtClean="0">
                <a:latin typeface="Arial"/>
                <a:cs typeface="Arial"/>
              </a:rPr>
              <a:t>s</a:t>
            </a:r>
            <a:r>
              <a:rPr lang="en-GB" dirty="0" smtClean="0">
                <a:latin typeface="Arial"/>
                <a:cs typeface="Arial"/>
              </a:rPr>
              <a:t> –l</a:t>
            </a:r>
          </a:p>
          <a:p>
            <a:r>
              <a:rPr lang="en-GB" dirty="0" smtClean="0">
                <a:latin typeface="Arial"/>
                <a:cs typeface="Arial"/>
              </a:rPr>
              <a:t>To –l </a:t>
            </a:r>
            <a:r>
              <a:rPr lang="el-GR" dirty="0" smtClean="0">
                <a:latin typeface="Arial"/>
                <a:cs typeface="Arial"/>
              </a:rPr>
              <a:t>αλλάζει την μορφοποίηση των αποτελεσμάτων.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l</a:t>
            </a:r>
            <a:r>
              <a:rPr lang="en-GB" dirty="0" smtClean="0">
                <a:latin typeface="Arial"/>
                <a:cs typeface="Arial"/>
              </a:rPr>
              <a:t>s –a</a:t>
            </a:r>
          </a:p>
          <a:p>
            <a:r>
              <a:rPr lang="el-GR" dirty="0" smtClean="0">
                <a:latin typeface="Arial"/>
                <a:cs typeface="Arial"/>
              </a:rPr>
              <a:t>μας δείχνει ακόμα και κρυφά αρχεία/</a:t>
            </a:r>
            <a:r>
              <a:rPr lang="en-GB" dirty="0" smtClean="0">
                <a:latin typeface="Arial"/>
                <a:cs typeface="Arial"/>
              </a:rPr>
              <a:t>directories (</a:t>
            </a:r>
            <a:r>
              <a:rPr lang="el-GR" dirty="0" smtClean="0">
                <a:latin typeface="Arial"/>
                <a:cs typeface="Arial"/>
              </a:rPr>
              <a:t>το όνομά τους αρχίζει με την τελεία .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7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9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46935" y="3616203"/>
            <a:ext cx="3907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βρίσκομαι στο </a:t>
            </a:r>
            <a:r>
              <a:rPr lang="en-GB" dirty="0" smtClean="0">
                <a:latin typeface="Arial"/>
                <a:cs typeface="Arial"/>
              </a:rPr>
              <a:t>home, </a:t>
            </a:r>
            <a:r>
              <a:rPr lang="el-GR" dirty="0" smtClean="0">
                <a:latin typeface="Arial"/>
                <a:cs typeface="Arial"/>
              </a:rPr>
              <a:t>πώς μπορώ με μια μόνο εντολή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PC3;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00539" y="264077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580419">
            <a:off x="2091968" y="2761799"/>
            <a:ext cx="355592" cy="3422852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3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0" y="3410955"/>
            <a:ext cx="39070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Δίνω το πλήρες μονοπάτι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/home/PC3/dir1 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Δίνω το μονοπάτι από την θέση που βρίσκομαι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./PC3/dir1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δουλέψει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η παρακάτω εντολή αν βρίσκομαι στο </a:t>
            </a:r>
            <a:r>
              <a:rPr lang="en-GB" dirty="0" smtClean="0">
                <a:latin typeface="Arial"/>
                <a:cs typeface="Arial"/>
              </a:rPr>
              <a:t>home; </a:t>
            </a:r>
            <a:r>
              <a:rPr lang="el-GR" dirty="0" smtClean="0">
                <a:latin typeface="Arial"/>
                <a:cs typeface="Arial"/>
              </a:rPr>
              <a:t>Γιατί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latin typeface="Arial"/>
                <a:cs typeface="Arial"/>
              </a:rPr>
              <a:t>cd 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00539" y="264077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570615">
            <a:off x="2099224" y="2761307"/>
            <a:ext cx="355592" cy="3435360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12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9710" y="5535789"/>
            <a:ext cx="87172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Επειδή έκανα </a:t>
            </a:r>
            <a:r>
              <a:rPr lang="en-GB" sz="1600" dirty="0" smtClean="0">
                <a:latin typeface="Arial"/>
                <a:cs typeface="Arial"/>
              </a:rPr>
              <a:t>login as guest, </a:t>
            </a:r>
            <a:r>
              <a:rPr lang="el-GR" sz="1600" dirty="0" smtClean="0">
                <a:latin typeface="Arial"/>
                <a:cs typeface="Arial"/>
              </a:rPr>
              <a:t>δημιουργείται ένας προσωρινός λογαριασμός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που ονομάζεται </a:t>
            </a:r>
            <a:r>
              <a:rPr lang="en-GB" sz="1600" dirty="0" smtClean="0">
                <a:latin typeface="Arial"/>
                <a:cs typeface="Arial"/>
              </a:rPr>
              <a:t>guest-xxx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όπου </a:t>
            </a:r>
            <a:r>
              <a:rPr lang="en-GB" sz="1600" dirty="0" smtClean="0">
                <a:latin typeface="Arial"/>
                <a:cs typeface="Arial"/>
              </a:rPr>
              <a:t>xxx </a:t>
            </a:r>
            <a:r>
              <a:rPr lang="el-GR" sz="1600" dirty="0" smtClean="0">
                <a:latin typeface="Arial"/>
                <a:cs typeface="Arial"/>
              </a:rPr>
              <a:t>είναι τυχαία γράμματα και νούμερα που αλλάζουν κάθε φορά.</a:t>
            </a:r>
          </a:p>
          <a:p>
            <a:r>
              <a:rPr lang="el-GR" sz="1600" dirty="0" smtClean="0">
                <a:latin typeface="Arial"/>
                <a:cs typeface="Arial"/>
              </a:rPr>
              <a:t>Οτιδήποτε δημιουργήσω σε αυτό τον λογαριασμό καταστρέφεται με το </a:t>
            </a:r>
            <a:r>
              <a:rPr lang="en-GB" sz="1600" dirty="0" smtClean="0">
                <a:latin typeface="Arial"/>
                <a:cs typeface="Arial"/>
              </a:rPr>
              <a:t>logout.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1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 - </a:t>
            </a:r>
            <a:r>
              <a:rPr lang="en-GB" sz="2800" dirty="0" err="1" smtClean="0">
                <a:latin typeface="Arial"/>
                <a:cs typeface="Arial"/>
              </a:rPr>
              <a:t>pwd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9710" y="5535789"/>
            <a:ext cx="87172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Με το που κάνω </a:t>
            </a:r>
            <a:r>
              <a:rPr lang="en-GB" sz="1600" dirty="0" smtClean="0">
                <a:latin typeface="Arial"/>
                <a:cs typeface="Arial"/>
              </a:rPr>
              <a:t>login as guest, </a:t>
            </a:r>
            <a:r>
              <a:rPr lang="el-GR" sz="1600" dirty="0" smtClean="0">
                <a:latin typeface="Arial"/>
                <a:cs typeface="Arial"/>
              </a:rPr>
              <a:t>ξεκινάω από την κορυφή των </a:t>
            </a:r>
            <a:r>
              <a:rPr lang="en-GB" sz="1600" dirty="0" smtClean="0">
                <a:latin typeface="Arial"/>
                <a:cs typeface="Arial"/>
              </a:rPr>
              <a:t>directories </a:t>
            </a:r>
            <a:r>
              <a:rPr lang="el-GR" sz="1600" dirty="0" smtClean="0">
                <a:latin typeface="Arial"/>
                <a:cs typeface="Arial"/>
              </a:rPr>
              <a:t>που ανήκουν στον </a:t>
            </a:r>
            <a:r>
              <a:rPr lang="en-GB" sz="1600" dirty="0" smtClean="0">
                <a:latin typeface="Arial"/>
                <a:cs typeface="Arial"/>
              </a:rPr>
              <a:t>guest. </a:t>
            </a:r>
            <a:r>
              <a:rPr lang="el-GR" sz="1600" dirty="0" smtClean="0">
                <a:latin typeface="Arial"/>
                <a:cs typeface="Arial"/>
              </a:rPr>
              <a:t>Για να δω που βρίσκομαι, εκτελώ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terminal </a:t>
            </a:r>
            <a:r>
              <a:rPr lang="el-GR" sz="1600" dirty="0" smtClean="0">
                <a:latin typeface="Arial"/>
                <a:cs typeface="Arial"/>
              </a:rPr>
              <a:t>δείχνει</a:t>
            </a:r>
            <a:r>
              <a:rPr lang="en-GB" sz="1600" dirty="0" smtClean="0">
                <a:latin typeface="Arial"/>
                <a:cs typeface="Arial"/>
              </a:rPr>
              <a:t>: 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12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Login </a:t>
            </a:r>
            <a:r>
              <a:rPr lang="el-GR" sz="2800" dirty="0" smtClean="0">
                <a:latin typeface="Arial"/>
                <a:cs typeface="Arial"/>
              </a:rPr>
              <a:t>ως </a:t>
            </a:r>
            <a:r>
              <a:rPr lang="en-GB" sz="2800" dirty="0" smtClean="0">
                <a:latin typeface="Arial"/>
                <a:cs typeface="Arial"/>
              </a:rPr>
              <a:t>guest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319256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433925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349280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65194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64517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64405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0632" y="5535789"/>
            <a:ext cx="88354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Για να δω τι </a:t>
            </a:r>
            <a:r>
              <a:rPr lang="en-GB" sz="1600" dirty="0" smtClean="0">
                <a:latin typeface="Arial"/>
                <a:cs typeface="Arial"/>
              </a:rPr>
              <a:t>directories &amp; files </a:t>
            </a:r>
            <a:r>
              <a:rPr lang="el-GR" sz="1600" dirty="0" smtClean="0">
                <a:latin typeface="Arial"/>
                <a:cs typeface="Arial"/>
              </a:rPr>
              <a:t>υπάρχουν στο </a:t>
            </a:r>
            <a:r>
              <a:rPr lang="en-GB" sz="1600" dirty="0" smtClean="0">
                <a:latin typeface="Arial"/>
                <a:cs typeface="Arial"/>
              </a:rPr>
              <a:t>directory 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</a:t>
            </a:r>
            <a:r>
              <a:rPr lang="el-GR" sz="1600" dirty="0" smtClean="0">
                <a:latin typeface="Arial"/>
                <a:cs typeface="Arial"/>
              </a:rPr>
              <a:t> εκτελώ</a:t>
            </a:r>
          </a:p>
          <a:p>
            <a:r>
              <a:rPr lang="en-US" sz="16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</a:p>
          <a:p>
            <a:r>
              <a:rPr lang="el-GR" sz="1600" dirty="0" smtClean="0">
                <a:latin typeface="Arial"/>
                <a:cs typeface="Arial"/>
              </a:rPr>
              <a:t>Εκτελέστε επίσης την εντολή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και μετά την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–a</a:t>
            </a:r>
            <a:r>
              <a:rPr lang="el-GR" sz="1600" dirty="0" smtClean="0">
                <a:latin typeface="Arial"/>
                <a:cs typeface="Arial"/>
              </a:rPr>
              <a:t> και μετά την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 –al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Τι παρατηρήσατε?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65443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6576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40426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433925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65853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6492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435784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434745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435262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434857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436194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5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Πληκτρολογήστε την εντολή </a:t>
            </a:r>
            <a:r>
              <a:rPr lang="en-GB" sz="2400" dirty="0" smtClean="0"/>
              <a:t>clear </a:t>
            </a:r>
            <a:r>
              <a:rPr lang="el-GR" sz="2400" dirty="0" smtClean="0"/>
              <a:t>για να σβήσει ότι υπήρχε γραμμένο στο </a:t>
            </a:r>
            <a:r>
              <a:rPr lang="en-GB" sz="2400" dirty="0" smtClean="0"/>
              <a:t>terminal.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9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42" y="173149"/>
            <a:ext cx="4596389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Μετακίνηση με το </a:t>
            </a:r>
            <a:r>
              <a:rPr lang="en-GB" sz="2800" dirty="0" smtClean="0">
                <a:latin typeface="Arial"/>
                <a:cs typeface="Arial"/>
              </a:rPr>
              <a:t>cd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322732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1848667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1848667"/>
            <a:ext cx="0" cy="2636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1845602"/>
            <a:ext cx="155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1845602"/>
            <a:ext cx="0" cy="2666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13990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tmp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1368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79679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6974426" y="267713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88737" y="3823827"/>
            <a:ext cx="7288639" cy="8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522972" y="297737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g</a:t>
            </a:r>
            <a:r>
              <a:rPr lang="en-GB" dirty="0" smtClean="0">
                <a:latin typeface="Arial"/>
                <a:cs typeface="Arial"/>
              </a:rPr>
              <a:t>uest-xxx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0047" y="4150322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latin typeface="Arial"/>
                <a:cs typeface="Arial"/>
              </a:rPr>
              <a:t>Desktop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79243" y="4136516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latin typeface="Arial"/>
                <a:cs typeface="Arial"/>
              </a:rPr>
              <a:t>Downloads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641587" y="4129741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Videos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506436" y="4128627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Public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4248" y="4997180"/>
            <a:ext cx="8835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Μετακινηθείτε στο </a:t>
            </a:r>
            <a:r>
              <a:rPr lang="en-GB" sz="1600" dirty="0" smtClean="0">
                <a:latin typeface="Arial"/>
                <a:cs typeface="Arial"/>
              </a:rPr>
              <a:t>directory Desktop </a:t>
            </a:r>
            <a:r>
              <a:rPr lang="el-GR" sz="1600" dirty="0" smtClean="0">
                <a:latin typeface="Arial"/>
                <a:cs typeface="Arial"/>
              </a:rPr>
              <a:t>εκτελώντας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Desktop</a:t>
            </a:r>
          </a:p>
          <a:p>
            <a:r>
              <a:rPr lang="el-GR" sz="1600" dirty="0" smtClean="0">
                <a:latin typeface="Arial"/>
                <a:cs typeface="Arial"/>
              </a:rPr>
              <a:t>Για να βεβαιωθείτε ότι βρίσκεστε εκεί εκτελέστε</a:t>
            </a:r>
            <a:r>
              <a:rPr lang="en-GB" sz="1600" dirty="0" smtClean="0">
                <a:latin typeface="Arial"/>
                <a:cs typeface="Arial"/>
              </a:rPr>
              <a:t>: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διεύθυνση του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Desktop?</a:t>
            </a:r>
          </a:p>
          <a:p>
            <a:r>
              <a:rPr lang="el-GR" sz="1600" dirty="0" smtClean="0">
                <a:latin typeface="Arial"/>
                <a:cs typeface="Arial"/>
              </a:rPr>
              <a:t>Για να δείτε τι υπάρχει στο </a:t>
            </a:r>
            <a:r>
              <a:rPr lang="en-GB" sz="1600" dirty="0" smtClean="0">
                <a:latin typeface="Arial"/>
                <a:cs typeface="Arial"/>
              </a:rPr>
              <a:t>Desktop </a:t>
            </a:r>
            <a:r>
              <a:rPr lang="el-GR" sz="1600" dirty="0" smtClean="0">
                <a:latin typeface="Arial"/>
                <a:cs typeface="Arial"/>
              </a:rPr>
              <a:t>εκτελέστε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Υπάρχει κάτι?</a:t>
            </a:r>
          </a:p>
          <a:p>
            <a:r>
              <a:rPr lang="el-GR" sz="1600" dirty="0" smtClean="0">
                <a:latin typeface="Arial"/>
                <a:cs typeface="Arial"/>
              </a:rPr>
              <a:t>Αν θέλετε να επιστρέψετε ένα επίπεδο παραπάνω, δηλαδή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/guest-xxx </a:t>
            </a:r>
            <a:r>
              <a:rPr lang="el-GR" sz="1600" dirty="0" smtClean="0">
                <a:latin typeface="Arial"/>
                <a:cs typeface="Arial"/>
              </a:rPr>
              <a:t>εκτελέστε</a:t>
            </a:r>
            <a:r>
              <a:rPr lang="en-GB" sz="1600" dirty="0" smtClean="0">
                <a:latin typeface="Arial"/>
                <a:cs typeface="Arial"/>
              </a:rPr>
              <a:t>: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cd ..</a:t>
            </a:r>
          </a:p>
          <a:p>
            <a:r>
              <a:rPr lang="el-GR" sz="1600" dirty="0" smtClean="0">
                <a:latin typeface="Arial"/>
                <a:cs typeface="Arial"/>
              </a:rPr>
              <a:t>Μετά </a:t>
            </a:r>
            <a:r>
              <a:rPr lang="el-GR" sz="1600" dirty="0">
                <a:latin typeface="Arial"/>
                <a:cs typeface="Arial"/>
              </a:rPr>
              <a:t>ε</a:t>
            </a:r>
            <a:r>
              <a:rPr lang="el-GR" sz="1600" dirty="0" smtClean="0">
                <a:latin typeface="Arial"/>
                <a:cs typeface="Arial"/>
              </a:rPr>
              <a:t>πιστρέψτε πάλι στο </a:t>
            </a:r>
            <a:r>
              <a:rPr lang="en-GB" sz="1600" dirty="0" smtClean="0">
                <a:latin typeface="Arial"/>
                <a:cs typeface="Arial"/>
              </a:rPr>
              <a:t>Desktop.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254837" y="413900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Documents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339569" y="414310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Music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1240" y="796797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900755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522972" y="314220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975884" y="35272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077376" y="382382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618654" y="3823827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410572" y="414310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Pictures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24430" y="413379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Templates</a:t>
            </a:r>
            <a:endParaRPr lang="en-US" sz="1000" dirty="0">
              <a:latin typeface="Arial"/>
              <a:cs typeface="Arial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88737" y="38320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706291" y="3842410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794480" y="3832029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817442" y="3837195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58734" y="3833143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13765" y="3846511"/>
            <a:ext cx="0" cy="2965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Down Arrow 43"/>
          <p:cNvSpPr/>
          <p:nvPr/>
        </p:nvSpPr>
        <p:spPr>
          <a:xfrm>
            <a:off x="457199" y="3682253"/>
            <a:ext cx="143339" cy="438171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655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</a:t>
            </a:r>
            <a:r>
              <a:rPr lang="el-GR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33077" y="912272"/>
            <a:ext cx="523697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Desktop.</a:t>
            </a:r>
          </a:p>
          <a:p>
            <a:r>
              <a:rPr lang="el-GR" dirty="0" smtClean="0">
                <a:latin typeface="Arial"/>
                <a:cs typeface="Arial"/>
              </a:rPr>
              <a:t>Θέλω να δημιουργήσω ένα αρχείο με το όνομα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που μέσα του να γράφει 2 ονόματα σε 2 διαφορετικές γραμμές</a:t>
            </a:r>
            <a:r>
              <a:rPr lang="en-GB" dirty="0" smtClean="0">
                <a:latin typeface="Arial"/>
                <a:cs typeface="Arial"/>
              </a:rPr>
              <a:t> (x</a:t>
            </a:r>
            <a:r>
              <a:rPr lang="el-GR" dirty="0" smtClean="0">
                <a:latin typeface="Arial"/>
                <a:cs typeface="Arial"/>
              </a:rPr>
              <a:t>ρησιμοποιώ την εντολή </a:t>
            </a:r>
            <a:r>
              <a:rPr lang="en-GB" dirty="0" smtClean="0">
                <a:latin typeface="Arial"/>
                <a:cs typeface="Arial"/>
              </a:rPr>
              <a:t>cat – </a:t>
            </a:r>
            <a:r>
              <a:rPr lang="el-GR" dirty="0" smtClean="0">
                <a:latin typeface="Arial"/>
                <a:cs typeface="Arial"/>
              </a:rPr>
              <a:t>σημαίνει </a:t>
            </a:r>
            <a:r>
              <a:rPr lang="en-GB" dirty="0" smtClean="0">
                <a:latin typeface="Arial"/>
                <a:cs typeface="Arial"/>
              </a:rPr>
              <a:t>concatenate)</a:t>
            </a:r>
            <a:r>
              <a:rPr lang="el-GR" dirty="0" smtClean="0">
                <a:latin typeface="Arial"/>
                <a:cs typeface="Arial"/>
              </a:rPr>
              <a:t>. 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latin typeface="Arial"/>
                <a:cs typeface="Arial"/>
              </a:rPr>
              <a:t>(</a:t>
            </a:r>
            <a:r>
              <a:rPr lang="el-GR" dirty="0">
                <a:latin typeface="Arial"/>
                <a:cs typeface="Arial"/>
              </a:rPr>
              <a:t>πατάω </a:t>
            </a:r>
            <a:r>
              <a:rPr lang="en-GB" dirty="0">
                <a:latin typeface="Arial"/>
                <a:cs typeface="Arial"/>
              </a:rPr>
              <a:t>ENTER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(</a:t>
            </a:r>
            <a:r>
              <a:rPr lang="el-GR" dirty="0" smtClean="0">
                <a:latin typeface="Arial"/>
                <a:cs typeface="Arial"/>
              </a:rPr>
              <a:t>πατάω </a:t>
            </a:r>
            <a:r>
              <a:rPr lang="en-GB" dirty="0" smtClean="0">
                <a:latin typeface="Arial"/>
                <a:cs typeface="Arial"/>
              </a:rPr>
              <a:t>ENTER)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πατάω </a:t>
            </a:r>
            <a:r>
              <a:rPr lang="en-GB" dirty="0">
                <a:latin typeface="Arial"/>
                <a:cs typeface="Arial"/>
              </a:rPr>
              <a:t>ENTER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n-GB" dirty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(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Control D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- </a:t>
            </a:r>
            <a:r>
              <a:rPr lang="el-GR" dirty="0" smtClean="0">
                <a:latin typeface="Arial"/>
                <a:cs typeface="Arial"/>
              </a:rPr>
              <a:t>πατάω </a:t>
            </a:r>
            <a:r>
              <a:rPr lang="el-GR" dirty="0">
                <a:latin typeface="Arial"/>
                <a:cs typeface="Arial"/>
              </a:rPr>
              <a:t>ταυτόχρονα τα 2 πλήκτρα)</a:t>
            </a:r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Το βελάκι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l-GR" dirty="0">
                <a:latin typeface="Arial"/>
                <a:cs typeface="Arial"/>
              </a:rPr>
              <a:t> σημαίνει ότι τα περιεχόμενα που θα πληκτρολογήσουμε θα πάνε μέσα στο αρχείο </a:t>
            </a:r>
            <a:r>
              <a:rPr lang="en-GB" dirty="0">
                <a:latin typeface="Arial"/>
                <a:cs typeface="Arial"/>
              </a:rPr>
              <a:t>file1</a:t>
            </a:r>
            <a:r>
              <a:rPr lang="el-GR" dirty="0">
                <a:latin typeface="Arial"/>
                <a:cs typeface="Arial"/>
              </a:rPr>
              <a:t>.</a:t>
            </a:r>
          </a:p>
          <a:p>
            <a:r>
              <a:rPr lang="el-GR" dirty="0">
                <a:latin typeface="Arial"/>
                <a:cs typeface="Arial"/>
              </a:rPr>
              <a:t>Επειδή χρησιμοποιώ το  &gt; αυτό σημαίνει ότι </a:t>
            </a:r>
            <a:r>
              <a:rPr lang="el-GR" dirty="0" smtClean="0">
                <a:latin typeface="Arial"/>
                <a:cs typeface="Arial"/>
              </a:rPr>
              <a:t>οποιοδήποτε περιεχόμενο (αν) </a:t>
            </a:r>
            <a:r>
              <a:rPr lang="el-GR" dirty="0">
                <a:latin typeface="Arial"/>
                <a:cs typeface="Arial"/>
              </a:rPr>
              <a:t>υπήρχε πριν μέσα στο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θα διαγραφεί και θα μείνει μόνο το όνομα που </a:t>
            </a:r>
            <a:r>
              <a:rPr lang="el-GR" dirty="0" smtClean="0">
                <a:latin typeface="Arial"/>
                <a:cs typeface="Arial"/>
              </a:rPr>
              <a:t>γράψαμε.</a:t>
            </a:r>
          </a:p>
          <a:p>
            <a:r>
              <a:rPr lang="el-GR" dirty="0" smtClean="0">
                <a:latin typeface="Arial"/>
                <a:cs typeface="Arial"/>
              </a:rPr>
              <a:t>Αν χρησιμοποιούσα το &gt;&gt; τότε αυτά που γράφω θα προστεθούν κάτω από τα όποια υπάρχοντα δεδομένα</a:t>
            </a:r>
            <a:r>
              <a:rPr lang="el-GR" dirty="0">
                <a:latin typeface="Arial"/>
                <a:cs typeface="Arial"/>
              </a:rPr>
              <a:t>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99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Οι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</a:t>
            </a:r>
            <a:r>
              <a:rPr lang="en-GB" sz="2800" dirty="0" smtClean="0">
                <a:latin typeface="Arial"/>
                <a:cs typeface="Arial"/>
              </a:rPr>
              <a:t>more, head, 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8144" y="1975880"/>
            <a:ext cx="5236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δω τι περιέχει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more file1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δω τι περιέχει </a:t>
            </a:r>
            <a:r>
              <a:rPr lang="el-GR" u="sng" dirty="0" smtClean="0">
                <a:latin typeface="Arial"/>
                <a:cs typeface="Arial"/>
              </a:rPr>
              <a:t>η πρώτη γραμμή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head –n 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περιέχουν </a:t>
            </a:r>
            <a:r>
              <a:rPr lang="el-GR" u="sng" dirty="0" smtClean="0">
                <a:latin typeface="Arial"/>
                <a:cs typeface="Arial"/>
              </a:rPr>
              <a:t>οι πρώτες 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περιέχει </a:t>
            </a:r>
            <a:r>
              <a:rPr lang="el-GR" u="sng" dirty="0" smtClean="0">
                <a:latin typeface="Arial"/>
                <a:cs typeface="Arial"/>
              </a:rPr>
              <a:t>η τελευταία γραμμή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περιέχουν </a:t>
            </a:r>
            <a:r>
              <a:rPr lang="el-GR" u="sng" dirty="0">
                <a:latin typeface="Arial"/>
                <a:cs typeface="Arial"/>
              </a:rPr>
              <a:t>οι </a:t>
            </a:r>
            <a:r>
              <a:rPr lang="el-GR" u="sng" dirty="0" smtClean="0">
                <a:latin typeface="Arial"/>
                <a:cs typeface="Arial"/>
              </a:rPr>
              <a:t>τελευταίες </a:t>
            </a:r>
            <a:r>
              <a:rPr lang="el-GR" u="sng" dirty="0">
                <a:latin typeface="Arial"/>
                <a:cs typeface="Arial"/>
              </a:rPr>
              <a:t>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37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H </a:t>
            </a:r>
            <a:r>
              <a:rPr lang="el-GR" sz="2800" dirty="0" smtClean="0">
                <a:latin typeface="Arial"/>
                <a:cs typeface="Arial"/>
              </a:rPr>
              <a:t>διαφορά μεταξύ </a:t>
            </a:r>
            <a:r>
              <a:rPr lang="en-GB" sz="2800" dirty="0" smtClean="0">
                <a:latin typeface="Arial"/>
                <a:cs typeface="Arial"/>
              </a:rPr>
              <a:t>&gt; &amp; </a:t>
            </a:r>
            <a:r>
              <a:rPr lang="el-GR" sz="2800" dirty="0" smtClean="0">
                <a:latin typeface="Arial"/>
                <a:cs typeface="Arial"/>
              </a:rPr>
              <a:t>&gt;&gt;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49998" y="899032"/>
            <a:ext cx="523697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Στη συνέχεια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&gt; file1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Control D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file1?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δω τα περιεχόμενα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Στη συνέχεια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(προσοχή! &gt;&gt;)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n-GB" dirty="0"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Mixalis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Control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Τι συνέβη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διαφορά όταν χρησιμοποιούμε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όταν χρησιμοποιούμε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&gt;&gt;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5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022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1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εργαστηριακή άσκηση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9432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Ένωση αρχείων με το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9266" y="899032"/>
            <a:ext cx="5397704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Έχουμε </a:t>
            </a:r>
            <a:r>
              <a:rPr lang="el-GR" dirty="0">
                <a:latin typeface="Arial"/>
                <a:cs typeface="Arial"/>
              </a:rPr>
              <a:t>το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που μέσα του </a:t>
            </a:r>
            <a:r>
              <a:rPr lang="el-GR" dirty="0" smtClean="0">
                <a:latin typeface="Arial"/>
                <a:cs typeface="Arial"/>
              </a:rPr>
              <a:t>γράψαμε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3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ονόματα.</a:t>
            </a: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δεύτερο αρχείο </a:t>
            </a:r>
            <a:r>
              <a:rPr lang="en-GB" dirty="0" smtClean="0">
                <a:latin typeface="Arial"/>
                <a:cs typeface="Arial"/>
              </a:rPr>
              <a:t>file2 </a:t>
            </a:r>
            <a:r>
              <a:rPr lang="el-GR" dirty="0" smtClean="0">
                <a:latin typeface="Arial"/>
                <a:cs typeface="Arial"/>
              </a:rPr>
              <a:t>που να έχει μέσα του το όνομα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Δημιουργήστε το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τις εντολές που μάθατε.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ενώσουμε τα περιεχόμενα των δύο αρχείων </a:t>
            </a:r>
            <a:r>
              <a:rPr lang="en-GB" dirty="0" smtClean="0">
                <a:latin typeface="Arial"/>
                <a:cs typeface="Arial"/>
              </a:rPr>
              <a:t>file1 &amp; file2 </a:t>
            </a:r>
            <a:r>
              <a:rPr lang="el-GR" dirty="0" smtClean="0">
                <a:latin typeface="Arial"/>
                <a:cs typeface="Arial"/>
              </a:rPr>
              <a:t>σε ένα τρίτο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αρχείο </a:t>
            </a:r>
            <a:r>
              <a:rPr lang="en-GB" dirty="0" smtClean="0">
                <a:latin typeface="Arial"/>
                <a:cs typeface="Arial"/>
              </a:rPr>
              <a:t>file3.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file1 file2 &gt; file3</a:t>
            </a:r>
          </a:p>
          <a:p>
            <a:r>
              <a:rPr lang="el-GR" dirty="0" smtClean="0">
                <a:latin typeface="Arial"/>
                <a:cs typeface="Arial"/>
              </a:rPr>
              <a:t>Δείτε τα περιεχόμενα του </a:t>
            </a:r>
            <a:r>
              <a:rPr lang="en-GB" dirty="0" smtClean="0">
                <a:latin typeface="Arial"/>
                <a:cs typeface="Arial"/>
              </a:rPr>
              <a:t>file3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εκτελούσατε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at file2 file1 &gt; file3</a:t>
            </a:r>
          </a:p>
          <a:p>
            <a:r>
              <a:rPr lang="el-GR" dirty="0" smtClean="0">
                <a:latin typeface="Arial"/>
                <a:cs typeface="Arial"/>
              </a:rPr>
              <a:t>Τι θα βλέπατε μέσα στο </a:t>
            </a:r>
            <a:r>
              <a:rPr lang="en-GB" dirty="0" smtClean="0">
                <a:latin typeface="Arial"/>
                <a:cs typeface="Arial"/>
              </a:rPr>
              <a:t>file3?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Αν εκτελούσατε</a:t>
            </a:r>
            <a:r>
              <a:rPr lang="en-GB" dirty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cat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file2 file1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 &gt;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file3</a:t>
            </a:r>
          </a:p>
          <a:p>
            <a:r>
              <a:rPr lang="el-GR" dirty="0">
                <a:latin typeface="Arial"/>
                <a:cs typeface="Arial"/>
              </a:rPr>
              <a:t>Τι θα βλέπατε μέσα στο </a:t>
            </a:r>
            <a:r>
              <a:rPr lang="en-GB" dirty="0" smtClean="0">
                <a:latin typeface="Arial"/>
                <a:cs typeface="Arial"/>
              </a:rPr>
              <a:t>file3?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561010" y="6441224"/>
            <a:ext cx="503671" cy="197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1" name="Plus 10"/>
          <p:cNvSpPr/>
          <p:nvPr/>
        </p:nvSpPr>
        <p:spPr>
          <a:xfrm>
            <a:off x="1040149" y="6295332"/>
            <a:ext cx="492431" cy="454205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ingle Corner Rectangle 14"/>
          <p:cNvSpPr/>
          <p:nvPr/>
        </p:nvSpPr>
        <p:spPr>
          <a:xfrm>
            <a:off x="191993" y="6262514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615410" y="6281596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3202824" y="6295332"/>
            <a:ext cx="772883" cy="495553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5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διαχείρισης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1800" dirty="0" err="1" smtClean="0">
                <a:latin typeface="Arial"/>
                <a:cs typeface="Arial"/>
              </a:rPr>
              <a:t>mkdir</a:t>
            </a:r>
            <a:r>
              <a:rPr lang="en-GB" sz="1800" dirty="0" smtClean="0">
                <a:latin typeface="Arial"/>
                <a:cs typeface="Arial"/>
              </a:rPr>
              <a:t> testdir1 </a:t>
            </a:r>
            <a:r>
              <a:rPr lang="el-GR" sz="1800" dirty="0" smtClean="0">
                <a:latin typeface="Arial"/>
                <a:cs typeface="Arial"/>
              </a:rPr>
              <a:t>- από το </a:t>
            </a:r>
            <a:r>
              <a:rPr lang="en-GB" sz="1800" u="sng" dirty="0" smtClean="0">
                <a:latin typeface="Arial"/>
                <a:cs typeface="Arial"/>
              </a:rPr>
              <a:t>make directory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Δημιουργεί ένα κατάλογο</a:t>
            </a:r>
            <a:r>
              <a:rPr lang="en-GB" sz="1800" dirty="0" smtClean="0">
                <a:latin typeface="Arial"/>
                <a:cs typeface="Arial"/>
              </a:rPr>
              <a:t> (subdirectory)</a:t>
            </a:r>
            <a:r>
              <a:rPr lang="el-GR" sz="1800" dirty="0" smtClean="0">
                <a:latin typeface="Arial"/>
                <a:cs typeface="Arial"/>
              </a:rPr>
              <a:t> με όνομα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μέσα στον κατάλογο όπου βρισκόμαστε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endParaRPr lang="en-GB" sz="1800" u="sng" dirty="0" smtClean="0">
              <a:latin typeface="Arial"/>
              <a:cs typeface="Arial"/>
            </a:endParaRPr>
          </a:p>
          <a:p>
            <a:r>
              <a:rPr lang="en-GB" sz="1800" dirty="0" err="1">
                <a:latin typeface="Arial"/>
                <a:cs typeface="Arial"/>
              </a:rPr>
              <a:t>r</a:t>
            </a:r>
            <a:r>
              <a:rPr lang="en-GB" sz="1800" dirty="0" err="1" smtClean="0">
                <a:latin typeface="Arial"/>
                <a:cs typeface="Arial"/>
              </a:rPr>
              <a:t>m</a:t>
            </a:r>
            <a:r>
              <a:rPr lang="en-GB" sz="1800" dirty="0" smtClean="0">
                <a:latin typeface="Arial"/>
                <a:cs typeface="Arial"/>
              </a:rPr>
              <a:t> – r testdir1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remove. </a:t>
            </a:r>
            <a:r>
              <a:rPr lang="el-GR" sz="1800" dirty="0" smtClean="0">
                <a:latin typeface="Arial"/>
                <a:cs typeface="Arial"/>
              </a:rPr>
              <a:t>Σβήνει τον κατάλογο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του.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testfile1</a:t>
            </a:r>
            <a:r>
              <a:rPr lang="el-GR" sz="1800" dirty="0" smtClean="0">
                <a:latin typeface="Arial"/>
                <a:cs typeface="Arial"/>
              </a:rPr>
              <a:t> - Σβήνει το 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testfile1 testfile2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copy. </a:t>
            </a:r>
            <a:r>
              <a:rPr lang="el-GR" sz="1800" dirty="0" smtClean="0">
                <a:latin typeface="Arial"/>
                <a:cs typeface="Arial"/>
              </a:rPr>
              <a:t>Αντιγράφει ένα αρχείο </a:t>
            </a:r>
            <a:r>
              <a:rPr lang="en-GB" sz="1800" dirty="0" err="1" smtClean="0">
                <a:latin typeface="Arial"/>
                <a:cs typeface="Arial"/>
              </a:rPr>
              <a:t>testfile</a:t>
            </a:r>
            <a:r>
              <a:rPr lang="el-GR" sz="1800" dirty="0" smtClean="0">
                <a:latin typeface="Arial"/>
                <a:cs typeface="Arial"/>
              </a:rPr>
              <a:t>1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το ονομάζει </a:t>
            </a:r>
            <a:r>
              <a:rPr lang="en-GB" sz="1800" dirty="0" smtClean="0">
                <a:latin typeface="Arial"/>
                <a:cs typeface="Arial"/>
              </a:rPr>
              <a:t>testfile2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–r testdir1 testdir2 – </a:t>
            </a:r>
            <a:r>
              <a:rPr lang="el-GR" sz="1800" dirty="0" smtClean="0">
                <a:latin typeface="Arial"/>
                <a:cs typeface="Arial"/>
              </a:rPr>
              <a:t>Αντιγράφει τον κατάλογο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 στον κατάλογο </a:t>
            </a:r>
            <a:r>
              <a:rPr lang="en-GB" sz="1800" dirty="0" smtClean="0">
                <a:latin typeface="Arial"/>
                <a:cs typeface="Arial"/>
              </a:rPr>
              <a:t>testdir2</a:t>
            </a:r>
            <a:r>
              <a:rPr lang="en-GB" sz="1800" dirty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smtClean="0">
                <a:latin typeface="Arial"/>
                <a:cs typeface="Arial"/>
              </a:rPr>
              <a:t>mv testfile1 testfile3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move.</a:t>
            </a:r>
            <a:r>
              <a:rPr lang="el-GR" sz="1800" u="sng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Μετονομάζει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  <a:r>
              <a:rPr lang="el-GR" sz="1800" dirty="0" smtClean="0">
                <a:latin typeface="Arial"/>
                <a:cs typeface="Arial"/>
              </a:rPr>
              <a:t>σε </a:t>
            </a:r>
            <a:r>
              <a:rPr lang="en-GB" sz="1800" dirty="0" smtClean="0">
                <a:latin typeface="Arial"/>
                <a:cs typeface="Arial"/>
              </a:rPr>
              <a:t>testfile3</a:t>
            </a: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578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Α</a:t>
            </a:r>
            <a:r>
              <a:rPr lang="el-GR" sz="2800" dirty="0" smtClean="0">
                <a:latin typeface="Arial"/>
                <a:cs typeface="Arial"/>
              </a:rPr>
              <a:t>ντιγραφή αρχείου με το </a:t>
            </a:r>
            <a:r>
              <a:rPr lang="en-GB" sz="2800" dirty="0" err="1" smtClean="0">
                <a:latin typeface="Arial"/>
                <a:cs typeface="Arial"/>
              </a:rPr>
              <a:t>c</a:t>
            </a:r>
            <a:r>
              <a:rPr lang="en-GB" sz="2800" dirty="0" err="1">
                <a:latin typeface="Arial"/>
                <a:cs typeface="Arial"/>
              </a:rPr>
              <a:t>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9266" y="1774804"/>
            <a:ext cx="539770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ήδη δημιουργήσει 3 αρχεία, τα </a:t>
            </a:r>
            <a:r>
              <a:rPr lang="en-GB" dirty="0" smtClean="0">
                <a:latin typeface="Arial"/>
                <a:cs typeface="Arial"/>
              </a:rPr>
              <a:t>file1 file2 &amp; file3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αντιγράψουμε τα περιεχόμενα του </a:t>
            </a:r>
            <a:r>
              <a:rPr lang="en-GB" dirty="0" smtClean="0">
                <a:latin typeface="Arial"/>
                <a:cs typeface="Arial"/>
              </a:rPr>
              <a:t>file3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file3c.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file3 file3c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δούμε τα περιεχόμενα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file3c?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αντιγράψουμε τα περιεχόμενα 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file1c.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Πληκτρολογήστε την κατάλληλη εντολή.</a:t>
            </a: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1242" y="242127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221242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92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αρχείου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ήδη δημιουργήσει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file1c, file2, file3, file3c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διαγράψουμε τα αρχεία </a:t>
            </a:r>
            <a:r>
              <a:rPr lang="en-GB" dirty="0" smtClean="0">
                <a:latin typeface="Arial"/>
                <a:cs typeface="Arial"/>
              </a:rPr>
              <a:t>file1c &amp; file3c.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file1c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file3c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να διαγράψουμε 2 ή περισσότερα αρχεία ταυτόχρονα με μία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file1c file3c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Ή μπορούμε να χρησιμοποιήσουμε </a:t>
            </a:r>
            <a:r>
              <a:rPr lang="en-GB" dirty="0" smtClean="0">
                <a:latin typeface="Arial"/>
                <a:cs typeface="Arial"/>
              </a:rPr>
              <a:t>wildcards: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file*c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1242" y="2421272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221242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318313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32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καταλόγου με το </a:t>
            </a:r>
            <a:r>
              <a:rPr lang="en-GB" sz="2800" dirty="0" err="1" smtClean="0">
                <a:latin typeface="Arial"/>
                <a:cs typeface="Arial"/>
              </a:rPr>
              <a:t>mkdir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κατάλογο </a:t>
            </a:r>
            <a:r>
              <a:rPr lang="en-GB" dirty="0" smtClean="0">
                <a:latin typeface="Arial"/>
                <a:cs typeface="Arial"/>
              </a:rPr>
              <a:t>(subdirectory) </a:t>
            </a:r>
            <a:r>
              <a:rPr lang="el-GR" dirty="0" smtClean="0">
                <a:latin typeface="Arial"/>
                <a:cs typeface="Arial"/>
              </a:rPr>
              <a:t>με το όνομα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στη συνέχεια να μεταφέρουμε τα 3 αρχεία (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) μέσα σε αυτόν τον υποκατάλογο.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δημιουργήσουμε τον υποκατάλογο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kdir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για να μετακινήσουμε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και τα υπόλοιπα 2 αρχεία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74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πλέον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 μέσα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μετονομάσουμε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ενώ όμως συνεχίζουμε να βρισκόμαστε στο </a:t>
            </a:r>
            <a:r>
              <a:rPr lang="en-GB" dirty="0" smtClean="0">
                <a:latin typeface="Arial"/>
                <a:cs typeface="Arial"/>
              </a:rPr>
              <a:t>Desktop (</a:t>
            </a:r>
            <a:r>
              <a:rPr lang="el-GR" dirty="0" smtClean="0">
                <a:latin typeface="Arial"/>
                <a:cs typeface="Arial"/>
              </a:rPr>
              <a:t>χωρίς να μετακινηθούμε μέσα στο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εκτελούσαμε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 file1r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δεν θα λειτουργούσε, γιατί η εντολή θα έψαχνε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τώρα, δηλαδή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Επειδή όμως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βρίσκεται σε άλλο κατάλογο, πρέπει να δώσουμε είτε την πλήρη είτε την σχετική διεύθυνση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δουλέψει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mv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406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πλήρης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tmp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/guest-xxx/Desktop/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σχετική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./filesdir1/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./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σημαίνει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εδώ που βρίσκομαι.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Άρα, η σωστή εντολή για να μετονομάσω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βρίσκομαι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Κάντε την αντίστοιχη μετατροπή και για τα υπόλοιπα δύο αρχεία.</a:t>
            </a:r>
            <a:endParaRPr lang="el-GR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231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Μετονομασία/μετακίνηση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μετονομάσει τα 3 αρχεία που βρίσκονται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μεταφέρουμε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 ./file1r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ταυτόχρονα να μετακινήσουμε ένα αρχείο και να το μετονομάσουμε. Θέλουμε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μετακινήσουμε 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ταυτόχρονα να το μετονομάσουμε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/file2r ./file2x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762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καταλόγου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μεταφέρει εδώ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μεταφέραμε και το μετονομάσαμε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θέλουμε να διαγράψουμε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μαζί με τα περιεχόμενά του.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δούμε αν συνεχίζει να υπάρχει ο υποκατάλογος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Desktop. </a:t>
            </a:r>
            <a:r>
              <a:rPr lang="el-GR" dirty="0" smtClean="0">
                <a:latin typeface="Arial"/>
                <a:cs typeface="Arial"/>
              </a:rPr>
              <a:t>Τι εντολή θα εκτελέσουμε για να δούμε τι υπάρχει μέσα στον </a:t>
            </a:r>
            <a:r>
              <a:rPr lang="en-GB" dirty="0" smtClean="0">
                <a:latin typeface="Arial"/>
                <a:cs typeface="Arial"/>
              </a:rPr>
              <a:t>Desktop?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Διαγράψτε με μία εντολή τα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και </a:t>
            </a:r>
            <a:r>
              <a:rPr lang="en-GB" dirty="0" smtClean="0">
                <a:latin typeface="Arial"/>
                <a:cs typeface="Arial"/>
              </a:rPr>
              <a:t>file2x.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472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7815" y="1023827"/>
            <a:ext cx="874585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1. Κλείστε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2.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Ξανα-ανοίξτε το. Σε ποιό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3.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Μετακινηθείτε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tab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αυτόματη συμπλήρωση του ονόματ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ς του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3 αρχεία,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file2, file3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cat.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κάθε ένα από τα αρχεία γράψτε σε μια γραμμή ένα μόνο όνομα (διαφορετικό).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5. Ενώστε τα 3 αρχεία σε ένα 4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ο,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file4,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cat.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6.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Διαγράψτε τα 3 αρχεία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file2, file3.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7.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ένα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όνομα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κάτω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8.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file4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9. Που βρίσκεστε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10. Καθαρίστε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τις προηγούμενες εντολές 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clear.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11.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Μετακινηθείτε ένα επίπεδο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/directory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επάνω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12.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13.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εκεί, δείτε 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υπάρχει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Βλέπετε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file4;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14.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εκεί που βρίσκεστε, μετακινηθείτε με μία μόνο εντολή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15.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Δείτε αν βρίσκεστε τώρα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16.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μόνο εντολή μετακινηθείτε εκεί που βρισκόσασταν πιο πριν.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17. Τώρα διαγράψτε με μία εντολή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testdir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τα περιεχόμενα του.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686800" y="100554"/>
            <a:ext cx="351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4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75225" y="3539235"/>
            <a:ext cx="39070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Το σύστημα έχει δομή ιεραρχική. Ένας κατάλογος μπορεί να έχει 1 ή περισσότερους υπο-καταλόγους. </a:t>
            </a:r>
          </a:p>
          <a:p>
            <a:r>
              <a:rPr lang="el-GR" sz="1600" dirty="0" smtClean="0">
                <a:latin typeface="Arial"/>
                <a:cs typeface="Arial"/>
              </a:rPr>
              <a:t>Όχι το αντίθετο.</a:t>
            </a:r>
          </a:p>
          <a:p>
            <a:r>
              <a:rPr lang="el-GR" sz="1600" dirty="0" smtClean="0">
                <a:latin typeface="Arial"/>
                <a:cs typeface="Arial"/>
              </a:rPr>
              <a:t>Κάθε κατάλογος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l-GR" sz="1600" dirty="0" smtClean="0">
                <a:latin typeface="Arial"/>
                <a:cs typeface="Arial"/>
              </a:rPr>
              <a:t>αρχείο έχει μια διεύθυνση. Η διεύθυνση αρχίζει από το </a:t>
            </a:r>
            <a:r>
              <a:rPr lang="en-GB" sz="1600" dirty="0" smtClean="0">
                <a:latin typeface="Arial"/>
                <a:cs typeface="Arial"/>
              </a:rPr>
              <a:t>root </a:t>
            </a:r>
            <a:r>
              <a:rPr lang="el-GR" sz="1600" dirty="0" smtClean="0">
                <a:latin typeface="Arial"/>
                <a:cs typeface="Arial"/>
              </a:rPr>
              <a:t>και ακολουθούμε την κατάλληλη πορεία μέχρι να καταλήξουμε εκεί που θέλουμε.</a:t>
            </a:r>
            <a:endParaRPr lang="en-GB" sz="1600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263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022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2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εργαστηριακή άσκηση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2960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Εντολές του </a:t>
            </a:r>
            <a:r>
              <a:rPr lang="en-GB" dirty="0" smtClean="0">
                <a:latin typeface="Arial"/>
                <a:cs typeface="Arial"/>
              </a:rPr>
              <a:t>Linux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09203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902" y="1049236"/>
            <a:ext cx="870376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Ένα αρχείο μπορούμε να το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Διαβάσουμε (</a:t>
            </a:r>
            <a:r>
              <a:rPr lang="en-GB" dirty="0" smtClean="0">
                <a:latin typeface="Arial"/>
                <a:cs typeface="Arial"/>
              </a:rPr>
              <a:t>read)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Τροποποιήσουμε</a:t>
            </a:r>
            <a:r>
              <a:rPr lang="en-GB" dirty="0" smtClean="0">
                <a:latin typeface="Arial"/>
                <a:cs typeface="Arial"/>
              </a:rPr>
              <a:t> (write)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Εκτελέσουμε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αν </a:t>
            </a:r>
            <a:r>
              <a:rPr lang="el-GR" dirty="0">
                <a:latin typeface="Arial"/>
                <a:cs typeface="Arial"/>
              </a:rPr>
              <a:t>είναι πρόγραμμα</a:t>
            </a:r>
            <a:r>
              <a:rPr lang="en-GB" dirty="0" smtClean="0">
                <a:latin typeface="Arial"/>
                <a:cs typeface="Arial"/>
              </a:rPr>
              <a:t> (execute)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μόνο για μια από τις παραπάνω τρεις ενέργειες (διάβασμα, τροποποίηση, εκτέλεση), ή για οποι</a:t>
            </a:r>
            <a:r>
              <a:rPr lang="en-GB" dirty="0" smtClean="0">
                <a:latin typeface="Arial"/>
                <a:cs typeface="Arial"/>
              </a:rPr>
              <a:t>o</a:t>
            </a:r>
            <a:r>
              <a:rPr lang="el-GR" dirty="0" smtClean="0">
                <a:latin typeface="Arial"/>
                <a:cs typeface="Arial"/>
              </a:rPr>
              <a:t>δήποτε συνδυασμό τους.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Linux, </a:t>
            </a:r>
            <a:r>
              <a:rPr lang="el-GR" dirty="0" smtClean="0">
                <a:latin typeface="Arial"/>
                <a:cs typeface="Arial"/>
              </a:rPr>
              <a:t>υπάρχει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), η ομάδα</a:t>
            </a:r>
            <a:r>
              <a:rPr lang="en-GB" dirty="0" smtClean="0">
                <a:latin typeface="Arial"/>
                <a:cs typeface="Arial"/>
              </a:rPr>
              <a:t> (group)</a:t>
            </a:r>
            <a:r>
              <a:rPr lang="el-GR" dirty="0" smtClean="0">
                <a:latin typeface="Arial"/>
                <a:cs typeface="Arial"/>
              </a:rPr>
              <a:t>, οι υπόλοιποι</a:t>
            </a:r>
            <a:r>
              <a:rPr lang="en-GB" dirty="0" smtClean="0">
                <a:latin typeface="Arial"/>
                <a:cs typeface="Arial"/>
              </a:rPr>
              <a:t> (others)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για συγκεκριμένες ενέργειες από τον χρήστη και προσβάσιμο για συγκεκριμένες ενέργειες από την ομάδα ή από τους υπόλοιπους. Με αυτό τον τρόπο ελέγχουμε τα δικαιώματα που έχει ο καθένας στο συγκεκριμένο αρχείο.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δούμε τι δικαιώματα έχει ο καθένας πάνω στα αρχεία ενός καταλόγου.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Πρώτα φαίνονται τα δικαιώματα του χρήστη, μετά της ομάδας, μετά των υπολοίπων. Τα δικαιώματα για τον καθένα εμφανίζονται με την σειρά </a:t>
            </a:r>
            <a:r>
              <a:rPr lang="en-GB" dirty="0" smtClean="0">
                <a:latin typeface="Arial"/>
                <a:cs typeface="Arial"/>
              </a:rPr>
              <a:t>read/write/execute</a:t>
            </a:r>
            <a:r>
              <a:rPr lang="el-GR" dirty="0" smtClean="0">
                <a:latin typeface="Arial"/>
                <a:cs typeface="Arial"/>
              </a:rPr>
              <a:t>, χρησιμοποιώντας τα σύμβολα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 w x </a:t>
            </a:r>
            <a:r>
              <a:rPr lang="el-GR" dirty="0" smtClean="0">
                <a:latin typeface="Arial"/>
                <a:cs typeface="Arial"/>
              </a:rPr>
              <a:t>αντίστοιχα</a:t>
            </a:r>
            <a:r>
              <a:rPr lang="en-GB" dirty="0" smtClean="0">
                <a:latin typeface="Arial"/>
                <a:cs typeface="Arial"/>
              </a:rPr>
              <a:t>.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531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804" y="1049236"/>
            <a:ext cx="841386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Παρακάτω φαίνονται τα δικαιώματα ενός αρχείου στο οποίο όλοι έχουν πρόσβαση και για ανάγνωση και για τροποποίηση και για εκτέλεση.</a:t>
            </a:r>
          </a:p>
          <a:p>
            <a:r>
              <a:rPr lang="en-GB" sz="2400" dirty="0" err="1" smtClean="0">
                <a:latin typeface="Arial"/>
                <a:cs typeface="Arial"/>
              </a:rPr>
              <a:t>rwxrwxrwx</a:t>
            </a:r>
            <a:endParaRPr lang="en-GB" sz="2400" dirty="0" smtClean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έχει πρόσβαση για ανάγνωση, τροποποίηση, εκτέλεση, ενώ οι υπόλοιποι</a:t>
            </a:r>
            <a:r>
              <a:rPr lang="en-GB" dirty="0" smtClean="0">
                <a:latin typeface="Arial"/>
                <a:cs typeface="Arial"/>
              </a:rPr>
              <a:t> (group &amp; others)</a:t>
            </a:r>
            <a:r>
              <a:rPr lang="el-GR" dirty="0" smtClean="0">
                <a:latin typeface="Arial"/>
                <a:cs typeface="Arial"/>
              </a:rPr>
              <a:t> έχουν πρόσβαση μόνο για ανάγνωση</a:t>
            </a:r>
          </a:p>
          <a:p>
            <a:r>
              <a:rPr lang="en-US" sz="2400" dirty="0">
                <a:latin typeface="Arial"/>
                <a:cs typeface="Arial"/>
              </a:rPr>
              <a:t>r</a:t>
            </a:r>
            <a:r>
              <a:rPr lang="en-GB" sz="2400" dirty="0" err="1" smtClean="0">
                <a:latin typeface="Arial"/>
                <a:cs typeface="Arial"/>
              </a:rPr>
              <a:t>wxr</a:t>
            </a:r>
            <a:r>
              <a:rPr lang="en-GB" sz="2400" dirty="0" smtClean="0">
                <a:latin typeface="Arial"/>
                <a:cs typeface="Arial"/>
              </a:rPr>
              <a:t>--r--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>
                <a:latin typeface="Arial"/>
                <a:cs typeface="Arial"/>
              </a:rPr>
              <a:t>user</a:t>
            </a:r>
            <a:r>
              <a:rPr lang="el-GR" dirty="0">
                <a:latin typeface="Arial"/>
                <a:cs typeface="Arial"/>
              </a:rPr>
              <a:t>)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έχει πρόσβαση για ανάγνωση, </a:t>
            </a:r>
            <a:r>
              <a:rPr lang="el-GR" dirty="0" smtClean="0">
                <a:latin typeface="Arial"/>
                <a:cs typeface="Arial"/>
              </a:rPr>
              <a:t>εκτέλεση, </a:t>
            </a:r>
            <a:r>
              <a:rPr lang="el-GR" dirty="0">
                <a:latin typeface="Arial"/>
                <a:cs typeface="Arial"/>
              </a:rPr>
              <a:t>ενώ οι υπόλοιποι</a:t>
            </a:r>
            <a:r>
              <a:rPr lang="en-GB" dirty="0">
                <a:latin typeface="Arial"/>
                <a:cs typeface="Arial"/>
              </a:rPr>
              <a:t> (group &amp; others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δεν </a:t>
            </a:r>
            <a:r>
              <a:rPr lang="el-GR" dirty="0">
                <a:latin typeface="Arial"/>
                <a:cs typeface="Arial"/>
              </a:rPr>
              <a:t>έχουν πρόσβαση </a:t>
            </a:r>
            <a:r>
              <a:rPr lang="el-GR" dirty="0" smtClean="0">
                <a:latin typeface="Arial"/>
                <a:cs typeface="Arial"/>
              </a:rPr>
              <a:t>για τίποτα.</a:t>
            </a:r>
            <a:endParaRPr lang="el-GR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193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read </a:t>
            </a:r>
            <a:r>
              <a:rPr lang="el-GR" dirty="0" smtClean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4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write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r>
              <a:rPr lang="en-GB" dirty="0" smtClean="0">
                <a:latin typeface="Arial"/>
                <a:cs typeface="Arial"/>
              </a:rPr>
              <a:t>To execute </a:t>
            </a:r>
            <a:r>
              <a:rPr lang="el-GR" dirty="0" smtClean="0">
                <a:latin typeface="Arial"/>
                <a:cs typeface="Arial"/>
              </a:rPr>
              <a:t>συμβολίζεται με το 1.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read-write </a:t>
            </a:r>
            <a:r>
              <a:rPr lang="el-GR" dirty="0" smtClean="0">
                <a:latin typeface="Arial"/>
                <a:cs typeface="Arial"/>
              </a:rPr>
              <a:t>συμβολίζεται με το 6 (4+2)</a:t>
            </a: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>
                <a:latin typeface="Arial"/>
                <a:cs typeface="Arial"/>
              </a:rPr>
              <a:t>read</a:t>
            </a:r>
            <a:r>
              <a:rPr lang="en-GB" dirty="0" smtClean="0">
                <a:latin typeface="Arial"/>
                <a:cs typeface="Arial"/>
              </a:rPr>
              <a:t>-execute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(4</a:t>
            </a:r>
            <a:r>
              <a:rPr lang="el-GR" dirty="0" smtClean="0">
                <a:latin typeface="Arial"/>
                <a:cs typeface="Arial"/>
              </a:rPr>
              <a:t>+</a:t>
            </a:r>
            <a:r>
              <a:rPr lang="en-GB" dirty="0" smtClean="0">
                <a:latin typeface="Arial"/>
                <a:cs typeface="Arial"/>
              </a:rPr>
              <a:t>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write-</a:t>
            </a:r>
            <a:r>
              <a:rPr lang="en-GB" dirty="0">
                <a:latin typeface="Arial"/>
                <a:cs typeface="Arial"/>
              </a:rPr>
              <a:t>execute </a:t>
            </a:r>
            <a:r>
              <a:rPr lang="el-GR" dirty="0" smtClean="0">
                <a:latin typeface="Arial"/>
                <a:cs typeface="Arial"/>
              </a:rPr>
              <a:t>συμβολίζεται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το ... ????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 </a:t>
            </a:r>
            <a:r>
              <a:rPr lang="en-GB" dirty="0" smtClean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συμβολίζεται με το 7 (</a:t>
            </a:r>
            <a:r>
              <a:rPr lang="en-GB" dirty="0" smtClean="0">
                <a:latin typeface="Arial"/>
                <a:cs typeface="Arial"/>
              </a:rPr>
              <a:t>4+2+1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Άρα 3 νούμερα αρκούν για τα δικαιώματα του χρήστη, του </a:t>
            </a:r>
            <a:r>
              <a:rPr lang="en-GB" dirty="0" smtClean="0">
                <a:latin typeface="Arial"/>
                <a:cs typeface="Arial"/>
              </a:rPr>
              <a:t>group, </a:t>
            </a:r>
            <a:r>
              <a:rPr lang="el-GR" dirty="0" smtClean="0">
                <a:latin typeface="Arial"/>
                <a:cs typeface="Arial"/>
              </a:rPr>
              <a:t>των υπολοίπων.</a:t>
            </a:r>
          </a:p>
          <a:p>
            <a:r>
              <a:rPr lang="el-GR" dirty="0" smtClean="0">
                <a:latin typeface="Arial"/>
                <a:cs typeface="Arial"/>
              </a:rPr>
              <a:t>Το νούμερο </a:t>
            </a:r>
            <a:r>
              <a:rPr lang="en-GB" dirty="0" smtClean="0">
                <a:latin typeface="Arial"/>
                <a:cs typeface="Arial"/>
              </a:rPr>
              <a:t>777 </a:t>
            </a:r>
            <a:r>
              <a:rPr lang="el-GR" dirty="0" smtClean="0">
                <a:latin typeface="Arial"/>
                <a:cs typeface="Arial"/>
              </a:rPr>
              <a:t>σημαίνει ότι και οι τρε</a:t>
            </a:r>
            <a:r>
              <a:rPr lang="el-GR" dirty="0">
                <a:latin typeface="Arial"/>
                <a:cs typeface="Arial"/>
              </a:rPr>
              <a:t>ι</a:t>
            </a:r>
            <a:r>
              <a:rPr lang="el-GR" dirty="0" smtClean="0">
                <a:latin typeface="Arial"/>
                <a:cs typeface="Arial"/>
              </a:rPr>
              <a:t>ς (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έχουν όλα τα δικαιώματα (</a:t>
            </a:r>
            <a:r>
              <a:rPr lang="en-GB" dirty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64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5724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Ανοίξτε 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μετακινηθείτε στο </a:t>
            </a:r>
            <a:r>
              <a:rPr lang="en-GB" dirty="0" smtClean="0">
                <a:latin typeface="Arial"/>
                <a:cs typeface="Arial"/>
              </a:rPr>
              <a:t>Desktop</a:t>
            </a:r>
            <a:r>
              <a:rPr lang="el-GR" dirty="0" smtClean="0"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latin typeface="Arial"/>
                <a:cs typeface="Arial"/>
              </a:rPr>
              <a:t>Δημιουργείστε ένα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και γράψτε κάποια ονόματα. Τερματίζετε την εντολή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με το </a:t>
            </a:r>
            <a:r>
              <a:rPr lang="en-GB" dirty="0" err="1" smtClean="0">
                <a:latin typeface="Arial"/>
                <a:cs typeface="Arial"/>
              </a:rPr>
              <a:t>Ctr</a:t>
            </a:r>
            <a:r>
              <a:rPr lang="en-GB" dirty="0" smtClean="0">
                <a:latin typeface="Arial"/>
                <a:cs typeface="Arial"/>
              </a:rPr>
              <a:t> D.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ελέγξτε τα δικαιώματα του αρχείου με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</a:p>
          <a:p>
            <a:r>
              <a:rPr lang="el-GR" dirty="0" smtClean="0">
                <a:latin typeface="Arial"/>
                <a:cs typeface="Arial"/>
              </a:rPr>
              <a:t>Τι δικαιώματα έχει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να είναι προσβάσιμο μόνο για ανάγνωση</a:t>
            </a:r>
            <a:r>
              <a:rPr lang="en-GB" dirty="0" smtClean="0">
                <a:latin typeface="Arial"/>
                <a:cs typeface="Arial"/>
              </a:rPr>
              <a:t>,</a:t>
            </a:r>
            <a:r>
              <a:rPr lang="el-GR" dirty="0" smtClean="0">
                <a:latin typeface="Arial"/>
                <a:cs typeface="Arial"/>
              </a:rPr>
              <a:t> μόνο σε εμάς ως χρήστη.</a:t>
            </a:r>
            <a:endParaRPr lang="el-GR" sz="2400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r--------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Οπότε, εκτελούμε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chmod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400 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Προσπαθήστε τώρα 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όπως κάνατε πριν.</a:t>
            </a:r>
          </a:p>
          <a:p>
            <a:r>
              <a:rPr lang="el-GR" dirty="0" smtClean="0">
                <a:latin typeface="Arial"/>
                <a:cs typeface="Arial"/>
              </a:rPr>
              <a:t>Σας το επιτρέπει το σύστημα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Τώρα </a:t>
            </a:r>
            <a:r>
              <a:rPr lang="el-GR" dirty="0">
                <a:latin typeface="Arial"/>
                <a:cs typeface="Arial"/>
              </a:rPr>
              <a:t>α</a:t>
            </a:r>
            <a:r>
              <a:rPr lang="el-GR" dirty="0" smtClean="0">
                <a:latin typeface="Arial"/>
                <a:cs typeface="Arial"/>
              </a:rPr>
              <a:t>λλάξτε τα δικαιώματα 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latin typeface="Arial"/>
                <a:cs typeface="Arial"/>
              </a:rPr>
              <a:t>rw</a:t>
            </a:r>
            <a:r>
              <a:rPr lang="en-GB" dirty="0" smtClean="0">
                <a:latin typeface="Arial"/>
                <a:cs typeface="Arial"/>
              </a:rPr>
              <a:t>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Ποιό νούμερο χρειάζεστε στο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r>
              <a:rPr lang="el-GR" dirty="0" smtClean="0">
                <a:latin typeface="Arial"/>
                <a:cs typeface="Arial"/>
              </a:rPr>
              <a:t>Αφού αλλάξατε τα δικαιώματα, μπορείτε </a:t>
            </a:r>
            <a:r>
              <a:rPr lang="el-GR" dirty="0">
                <a:latin typeface="Arial"/>
                <a:cs typeface="Arial"/>
              </a:rPr>
              <a:t>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n-GB" dirty="0">
                <a:latin typeface="Arial"/>
                <a:cs typeface="Arial"/>
              </a:rPr>
              <a:t>;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461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wc</a:t>
            </a:r>
            <a:r>
              <a:rPr lang="en-GB" sz="2800" dirty="0" smtClean="0">
                <a:latin typeface="Arial"/>
                <a:cs typeface="Arial"/>
              </a:rPr>
              <a:t> –word count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wc</a:t>
            </a:r>
            <a:r>
              <a:rPr lang="en-GB" dirty="0" smtClean="0">
                <a:latin typeface="Arial"/>
                <a:cs typeface="Arial"/>
              </a:rPr>
              <a:t> (word count) </a:t>
            </a:r>
            <a:r>
              <a:rPr lang="el-GR" dirty="0" smtClean="0">
                <a:latin typeface="Arial"/>
                <a:cs typeface="Arial"/>
              </a:rPr>
              <a:t>μπορούμε να μετρήσουμε τον αριθμό των γραμμών ή των λέξεων ή των χαρακτήρων σε ένα αρχείο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μετρήσουμε τις γραμμές, λέξεις, χαρακτήρες του 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ταυτόχρονα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</a:t>
            </a:r>
            <a:r>
              <a:rPr lang="el-GR" dirty="0" smtClean="0">
                <a:latin typeface="Arial"/>
                <a:cs typeface="Arial"/>
              </a:rPr>
              <a:t>μόνο τις γραμμές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 –l file1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τις </a:t>
            </a:r>
            <a:r>
              <a:rPr lang="el-GR" dirty="0" smtClean="0">
                <a:latin typeface="Arial"/>
                <a:cs typeface="Arial"/>
              </a:rPr>
              <a:t>λέξεις </a:t>
            </a:r>
            <a:r>
              <a:rPr lang="el-GR" dirty="0">
                <a:latin typeface="Arial"/>
                <a:cs typeface="Arial"/>
              </a:rPr>
              <a:t>του 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file1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</a:t>
            </a:r>
            <a:r>
              <a:rPr lang="el-GR" dirty="0" smtClean="0">
                <a:latin typeface="Arial"/>
                <a:cs typeface="Arial"/>
              </a:rPr>
              <a:t>τους χαρακτήρες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εκτελούμε</a:t>
            </a:r>
            <a:r>
              <a:rPr lang="en-GB" dirty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–c 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104083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6423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μπορούμε να τακτοποιήσουμε τις γραμμές ενός αρχείου αλφαβητικά.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ψηφία που βλέπουμε στην οθόνη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</a:t>
            </a:r>
            <a:r>
              <a:rPr lang="el-GR" dirty="0" smtClean="0">
                <a:latin typeface="Arial"/>
                <a:cs typeface="Arial"/>
              </a:rPr>
              <a:t> δεν τα αντιλαμβάνεται ως νούμερα, αλλά ως χαρακτήρες. Αυτό έχει επιπτώσεις στην συμπεριφορά του </a:t>
            </a:r>
            <a:r>
              <a:rPr lang="en-GB" dirty="0" smtClean="0">
                <a:latin typeface="Arial"/>
                <a:cs typeface="Arial"/>
              </a:rPr>
              <a:t>sort! </a:t>
            </a:r>
            <a:endParaRPr lang="el-GR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780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8695" cy="473251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Unicode standard 7.0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9839" y="860779"/>
            <a:ext cx="4422275" cy="4753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Κωδοποίηση ειδικών χαρακτήρων, γραμμάτων,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αριθμών,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συμβόλων (π.χ. Μαθηματικών).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Unicode 7 </a:t>
            </a:r>
            <a:r>
              <a:rPr lang="el-GR" sz="1800" dirty="0" smtClean="0">
                <a:latin typeface="Arial"/>
                <a:cs typeface="Arial"/>
              </a:rPr>
              <a:t>κωδικοποιεί συνολικά 112956 διαφορετικούς χαρακτήρες.</a:t>
            </a: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http://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http</a:t>
            </a:r>
            <a:r>
              <a:rPr lang="en-GB" sz="1800" dirty="0">
                <a:latin typeface="Arial"/>
                <a:cs typeface="Arial"/>
              </a:rPr>
              <a:t>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/charts/PDF/U0000.pdf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Η αρίθμηση εμφανίζεται στο 16δικό σύστημα.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0000 </a:t>
            </a:r>
            <a:r>
              <a:rPr lang="en-GB" sz="1800" dirty="0" smtClean="0">
                <a:latin typeface="Arial"/>
                <a:cs typeface="Arial"/>
              </a:rPr>
              <a:t>-</a:t>
            </a:r>
            <a:r>
              <a:rPr lang="el-GR" sz="1800" dirty="0" smtClean="0">
                <a:latin typeface="Arial"/>
                <a:cs typeface="Arial"/>
              </a:rPr>
              <a:t> 001</a:t>
            </a:r>
            <a:r>
              <a:rPr lang="en-GB" sz="1800" dirty="0" smtClean="0">
                <a:latin typeface="Arial"/>
                <a:cs typeface="Arial"/>
              </a:rPr>
              <a:t>F: C0 controls.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0020 - </a:t>
            </a:r>
            <a:r>
              <a:rPr lang="el-GR" sz="1800" dirty="0" smtClean="0">
                <a:latin typeface="Arial"/>
                <a:cs typeface="Arial"/>
              </a:rPr>
              <a:t>002</a:t>
            </a:r>
            <a:r>
              <a:rPr lang="en-GB" sz="1800" dirty="0" smtClean="0">
                <a:latin typeface="Arial"/>
                <a:cs typeface="Arial"/>
              </a:rPr>
              <a:t>F: ASCII </a:t>
            </a:r>
            <a:r>
              <a:rPr lang="el-GR" sz="1800" dirty="0" smtClean="0">
                <a:latin typeface="Arial"/>
                <a:cs typeface="Arial"/>
              </a:rPr>
              <a:t>χαρακτήρες για σύμβολα και τονισμό.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0030 – 0039: ASCII </a:t>
            </a:r>
            <a:r>
              <a:rPr lang="el-GR" sz="1800" dirty="0" smtClean="0">
                <a:latin typeface="Arial"/>
                <a:cs typeface="Arial"/>
              </a:rPr>
              <a:t>ψηφία.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Κτλ.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Το αγγλικό γράμμα Α συμβολίζεται 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U+0041</a:t>
            </a: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Screen Shot 2014-11-03 at 10.22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22" y="0"/>
            <a:ext cx="4457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8309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Δημιουργήστε με το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ένα αρχείο με όνομα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που να περιέχει τις παρακάτω γραμμές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κάνετε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εκτελώντας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παρατηρείτε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δείτε 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more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πράγματι άλλαξε το περιεχόμενο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7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58909" y="3213456"/>
            <a:ext cx="39070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home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</a:t>
            </a:r>
          </a:p>
          <a:p>
            <a:r>
              <a:rPr lang="el-GR" sz="1600" dirty="0" smtClean="0">
                <a:latin typeface="Arial"/>
                <a:cs typeface="Arial"/>
              </a:rPr>
              <a:t>Π.χ. </a:t>
            </a:r>
            <a:r>
              <a:rPr lang="en-US" sz="1600" dirty="0" smtClean="0">
                <a:latin typeface="Arial"/>
                <a:cs typeface="Arial"/>
              </a:rPr>
              <a:t>o </a:t>
            </a:r>
            <a:r>
              <a:rPr lang="el-GR" sz="1600" dirty="0" smtClean="0">
                <a:latin typeface="Arial"/>
                <a:cs typeface="Arial"/>
              </a:rPr>
              <a:t>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PC1 </a:t>
            </a:r>
            <a:r>
              <a:rPr lang="el-GR" sz="1600" dirty="0" smtClean="0">
                <a:latin typeface="Arial"/>
                <a:cs typeface="Arial"/>
              </a:rPr>
              <a:t>και 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είναι διαφορετικοί και έχουν διευθύνσεις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/home/PC1/dir1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86800" y="11604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65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δείτε 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more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πράγματι άλλαξε το περιεχόμενο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δούλεψε και μας έδειξε στο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τα αποτελέσματά της πάνω στο αρχείο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χωρίς όμως να το πειράξει.</a:t>
            </a:r>
          </a:p>
          <a:p>
            <a:r>
              <a:rPr lang="el-GR" dirty="0" smtClean="0">
                <a:latin typeface="Arial"/>
                <a:cs typeface="Arial"/>
              </a:rPr>
              <a:t>Αν θέλουμε να σωθούν τα αποτελέσματα του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πάνω στον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πρέπει να τα κατευθύνουμε σε ένα νέο αρχείο με κάποιο όνομα, π.χ. </a:t>
            </a:r>
            <a:r>
              <a:rPr lang="en-US" dirty="0" smtClean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ile_sorted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latin typeface="Arial"/>
                <a:cs typeface="Arial"/>
              </a:rPr>
              <a:t>Τώρα 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Δείτε τώρα με την εντολή </a:t>
            </a:r>
            <a:r>
              <a:rPr lang="en-GB" dirty="0" smtClean="0">
                <a:latin typeface="Arial"/>
                <a:cs typeface="Arial"/>
              </a:rPr>
              <a:t>more </a:t>
            </a:r>
            <a:r>
              <a:rPr lang="el-GR" dirty="0" smtClean="0">
                <a:latin typeface="Arial"/>
                <a:cs typeface="Arial"/>
              </a:rPr>
              <a:t>τα περιεχόμενα του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&amp; μετά τα περιεχόμενα του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l-GR" dirty="0" smtClean="0">
                <a:latin typeface="Arial"/>
                <a:cs typeface="Arial"/>
              </a:rPr>
              <a:t>. 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397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 -n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αντιληφθεί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τα ψηφία ως νούμερα πρέπει να χρησιμοποιήσουμε την παράμετρο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-n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Τώρα 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–n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Δείτε τώρα με την εντολή </a:t>
            </a:r>
            <a:r>
              <a:rPr lang="en-GB" dirty="0" smtClean="0">
                <a:latin typeface="Arial"/>
                <a:cs typeface="Arial"/>
              </a:rPr>
              <a:t>more </a:t>
            </a:r>
            <a:r>
              <a:rPr lang="el-GR" dirty="0" smtClean="0">
                <a:latin typeface="Arial"/>
                <a:cs typeface="Arial"/>
              </a:rPr>
              <a:t>τα περιεχόμενα του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&amp; μετά τα περιεχόμενα του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l-GR" dirty="0" smtClean="0">
                <a:latin typeface="Arial"/>
                <a:cs typeface="Arial"/>
              </a:rPr>
              <a:t>. 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85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26302"/>
            <a:ext cx="878659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εμφανίζουμε τις μοναδικές γραμμές μέσα σε ένα αρχείο.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Πρέπει όμως να έχει προηγηθεί </a:t>
            </a:r>
            <a:r>
              <a:rPr lang="en-GB" b="1" u="sng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του αρχείου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είχαμε 6 γραμμές,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επανάληψη (το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στις γραμμές 2 &amp; 6.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Εμφανίζεται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–c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ι παρατηρείτε τώρα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681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χρήση των </a:t>
            </a:r>
            <a:r>
              <a:rPr lang="en-GB" sz="2800" dirty="0" smtClean="0">
                <a:latin typeface="Arial"/>
                <a:cs typeface="Arial"/>
              </a:rPr>
              <a:t>pipes </a:t>
            </a:r>
            <a:r>
              <a:rPr lang="el-GR" sz="2800" dirty="0">
                <a:latin typeface="Arial"/>
                <a:cs typeface="Arial"/>
              </a:rPr>
              <a:t>|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προηγούμενο παράδειγμα θέλαμε να εμφανίζονται μόνο οι μοναδικές γραμμές που υπήρχαν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Αυτό έγινε με δύο εντολές.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κάναμε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σώσαμε τα αποτελέσματα σε ένα άλλο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χρησιμοποιήσαμε ως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input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τα αποτελέσματα σώθηκαν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Δηλαδή, εκτελέσαμε τις παρακάτω δύο εντολές διαδοχικά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Με την χρήση των </a:t>
            </a:r>
            <a:r>
              <a:rPr lang="en-GB" dirty="0" smtClean="0">
                <a:latin typeface="Arial"/>
                <a:cs typeface="Arial"/>
              </a:rPr>
              <a:t>pipes (</a:t>
            </a:r>
            <a:r>
              <a:rPr lang="el-GR" dirty="0" smtClean="0">
                <a:latin typeface="Arial"/>
                <a:cs typeface="Arial"/>
              </a:rPr>
              <a:t>|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μπορούμε να καναλιζάρουμε τα αποτελέσματα (</a:t>
            </a:r>
            <a:r>
              <a:rPr lang="en-GB" dirty="0" smtClean="0">
                <a:latin typeface="Arial"/>
                <a:cs typeface="Arial"/>
              </a:rPr>
              <a:t>output</a:t>
            </a:r>
            <a:r>
              <a:rPr lang="el-GR" dirty="0" smtClean="0">
                <a:latin typeface="Arial"/>
                <a:cs typeface="Arial"/>
              </a:rPr>
              <a:t>) μιας εντολής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ως </a:t>
            </a:r>
            <a:r>
              <a:rPr lang="en-GB" dirty="0" smtClean="0">
                <a:latin typeface="Arial"/>
                <a:cs typeface="Arial"/>
              </a:rPr>
              <a:t>input </a:t>
            </a:r>
            <a:r>
              <a:rPr lang="el-GR" dirty="0" smtClean="0">
                <a:latin typeface="Arial"/>
                <a:cs typeface="Arial"/>
              </a:rPr>
              <a:t>σε μια άλλη εντολή. Έτσι, αντί για τις παραπάνω 2 εντολές και την δημιουργία του ενδιάμεσου αρχείου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κάνουμε το ίδιο με μια την παρακάτω εντολή.</a:t>
            </a:r>
          </a:p>
          <a:p>
            <a:r>
              <a:rPr lang="el-GR" dirty="0" smtClean="0">
                <a:latin typeface="Arial"/>
                <a:cs typeface="Arial"/>
              </a:rPr>
              <a:t>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842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059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448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679" cy="5805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vidiagra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151"/>
            <a:ext cx="4287769" cy="3981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28879" y="499048"/>
            <a:ext cx="4572000" cy="61863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γράψουμε κάτι μέσα στο αρχείο ή να τροποποιήσουμε το κείμενο, πρέπει να βρισκόμαστε στο </a:t>
            </a:r>
            <a:r>
              <a:rPr lang="en-GB" dirty="0" smtClean="0">
                <a:latin typeface="Arial"/>
                <a:cs typeface="Arial"/>
              </a:rPr>
              <a:t>INSERT MODE.</a:t>
            </a:r>
            <a:r>
              <a:rPr lang="el-GR" dirty="0" smtClean="0">
                <a:latin typeface="Arial"/>
                <a:cs typeface="Arial"/>
              </a:rPr>
              <a:t> Σε αυτό το </a:t>
            </a:r>
            <a:r>
              <a:rPr lang="en-GB" dirty="0" smtClean="0">
                <a:latin typeface="Arial"/>
                <a:cs typeface="Arial"/>
              </a:rPr>
              <a:t>MODE,</a:t>
            </a:r>
            <a:r>
              <a:rPr lang="el-GR" dirty="0" smtClean="0">
                <a:latin typeface="Arial"/>
                <a:cs typeface="Arial"/>
              </a:rPr>
              <a:t> ότι πληκτρολογήσουμε γίνεται κείμενο μέσα στο αρχείο.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τροποποιήσουμε κάτι στο κείμενο ή να κινηθούμε σε κάποια γραμμή, πρέπει να βρισκόμαστε στο </a:t>
            </a:r>
            <a:r>
              <a:rPr lang="en-GB" dirty="0" smtClean="0">
                <a:latin typeface="Arial"/>
                <a:cs typeface="Arial"/>
              </a:rPr>
              <a:t>COMMAND MODE.</a:t>
            </a:r>
            <a:r>
              <a:rPr lang="el-GR" dirty="0">
                <a:latin typeface="Arial"/>
                <a:cs typeface="Arial"/>
              </a:rPr>
              <a:t> Σε αυτό το </a:t>
            </a:r>
            <a:r>
              <a:rPr lang="en-GB" dirty="0">
                <a:latin typeface="Arial"/>
                <a:cs typeface="Arial"/>
              </a:rPr>
              <a:t>MODE,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το κάθε πλήκτρο που πατάμε είναι και μια εντολή.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σώσουμε ή όχι το κείμενο,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πρέπει να βρισκόμαστε στο </a:t>
            </a:r>
            <a:r>
              <a:rPr lang="en-GB" dirty="0" smtClean="0">
                <a:latin typeface="Arial"/>
                <a:cs typeface="Arial"/>
              </a:rPr>
              <a:t>LAST LINE MODE.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Μετακινούμαστε από το ένα </a:t>
            </a:r>
            <a:r>
              <a:rPr lang="en-GB" dirty="0" smtClean="0">
                <a:latin typeface="Arial"/>
                <a:cs typeface="Arial"/>
              </a:rPr>
              <a:t>MODE </a:t>
            </a:r>
            <a:r>
              <a:rPr lang="el-GR" dirty="0" smtClean="0">
                <a:latin typeface="Arial"/>
                <a:cs typeface="Arial"/>
              </a:rPr>
              <a:t>στο άλλο μέσω του </a:t>
            </a:r>
            <a:endParaRPr lang="en-GB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ENTER, 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ESC,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SHIFT :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A, a, I, I, O, o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8336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vi editor</a:t>
            </a:r>
            <a:r>
              <a:rPr lang="el-GR" sz="2800" dirty="0" smtClean="0">
                <a:latin typeface="Arial"/>
                <a:cs typeface="Arial"/>
              </a:rPr>
              <a:t/>
            </a:r>
            <a:br>
              <a:rPr lang="el-GR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Άσκηση 1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ενός νέου αρχείου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Από το τερματικό, που βρίσκομαι στο </a:t>
            </a:r>
            <a:r>
              <a:rPr lang="en-GB" sz="1800" dirty="0" smtClean="0">
                <a:latin typeface="Arial"/>
                <a:cs typeface="Arial"/>
              </a:rPr>
              <a:t>directory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Desktop, </a:t>
            </a:r>
            <a:r>
              <a:rPr lang="el-GR" sz="1800" dirty="0" smtClean="0">
                <a:latin typeface="Arial"/>
                <a:cs typeface="Arial"/>
              </a:rPr>
              <a:t>δημιουργώ το αρχείο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</a:p>
          <a:p>
            <a:pPr lvl="1"/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(και πατώ </a:t>
            </a:r>
            <a:r>
              <a:rPr lang="en-GB" sz="1800" dirty="0" smtClean="0">
                <a:latin typeface="Arial"/>
                <a:cs typeface="Arial"/>
              </a:rPr>
              <a:t>ENTER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πλεόν βλέπω ένα άδειο αρχείο.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l-GR" sz="1800" dirty="0" smtClean="0">
                <a:latin typeface="Arial"/>
                <a:cs typeface="Arial"/>
              </a:rPr>
              <a:t>Αυτή </a:t>
            </a:r>
            <a:r>
              <a:rPr lang="el-GR" sz="1800" dirty="0">
                <a:latin typeface="Arial"/>
                <a:cs typeface="Arial"/>
              </a:rPr>
              <a:t>τη στιγμή βρίσκομαι </a:t>
            </a:r>
            <a:r>
              <a:rPr lang="el-GR" sz="1800" dirty="0" smtClean="0">
                <a:latin typeface="Arial"/>
                <a:cs typeface="Arial"/>
              </a:rPr>
              <a:t>μέσα στο </a:t>
            </a:r>
            <a:r>
              <a:rPr lang="en-GB" sz="1800" dirty="0" smtClean="0">
                <a:latin typeface="Arial"/>
                <a:cs typeface="Arial"/>
              </a:rPr>
              <a:t>test1,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>
                <a:latin typeface="Arial"/>
                <a:cs typeface="Arial"/>
              </a:rPr>
              <a:t>COMMAND MODE.</a:t>
            </a:r>
          </a:p>
          <a:p>
            <a:r>
              <a:rPr lang="el-GR" sz="1800" dirty="0">
                <a:latin typeface="Arial"/>
                <a:cs typeface="Arial"/>
              </a:rPr>
              <a:t>Μπαίνω στο </a:t>
            </a:r>
            <a:r>
              <a:rPr lang="en-GB" sz="1800" dirty="0">
                <a:latin typeface="Arial"/>
                <a:cs typeface="Arial"/>
              </a:rPr>
              <a:t>INSERT MODE </a:t>
            </a:r>
            <a:r>
              <a:rPr lang="el-GR" sz="1800" dirty="0">
                <a:latin typeface="Arial"/>
                <a:cs typeface="Arial"/>
              </a:rPr>
              <a:t>πατώντας το πλήκτρο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μπορώ να γράψω ότι θέλω. Πάω σε καινούργια σειρά με το </a:t>
            </a:r>
            <a:r>
              <a:rPr lang="en-GB" sz="1800" dirty="0" smtClean="0">
                <a:latin typeface="Arial"/>
                <a:cs typeface="Arial"/>
              </a:rPr>
              <a:t>ENTER. </a:t>
            </a:r>
            <a:r>
              <a:rPr lang="el-GR" sz="1800" dirty="0" smtClean="0">
                <a:latin typeface="Arial"/>
                <a:cs typeface="Arial"/>
              </a:rPr>
              <a:t>Γράφω πάλι κάτι.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θέλω να σώσω αυτό που έγραψα στο αρχείο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και να τερματίσω το </a:t>
            </a:r>
            <a:r>
              <a:rPr lang="en-GB" sz="1800" dirty="0" smtClean="0">
                <a:latin typeface="Arial"/>
                <a:cs typeface="Arial"/>
              </a:rPr>
              <a:t>vi. </a:t>
            </a:r>
            <a:r>
              <a:rPr lang="el-GR" sz="1800" dirty="0">
                <a:latin typeface="Arial"/>
                <a:cs typeface="Arial"/>
              </a:rPr>
              <a:t>Για να γίνει αυτό πρέπει πρώτα </a:t>
            </a:r>
            <a:r>
              <a:rPr lang="el-GR" sz="1800" dirty="0" smtClean="0">
                <a:latin typeface="Arial"/>
                <a:cs typeface="Arial"/>
              </a:rPr>
              <a:t>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φύγω από 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και να πάω </a:t>
            </a:r>
            <a:r>
              <a:rPr lang="en-GB" sz="1800" dirty="0" smtClean="0">
                <a:latin typeface="Arial"/>
                <a:cs typeface="Arial"/>
              </a:rPr>
              <a:t>COMMAND </a:t>
            </a:r>
            <a:r>
              <a:rPr lang="en-GB" sz="1800" dirty="0">
                <a:latin typeface="Arial"/>
                <a:cs typeface="Arial"/>
              </a:rPr>
              <a:t>MODE. </a:t>
            </a:r>
            <a:r>
              <a:rPr lang="el-GR" sz="1800" dirty="0">
                <a:latin typeface="Arial"/>
                <a:cs typeface="Arial"/>
              </a:rPr>
              <a:t>Άρα πατάω το πλήκτρο </a:t>
            </a:r>
            <a:r>
              <a:rPr lang="en-GB" sz="1800" dirty="0">
                <a:latin typeface="Arial"/>
                <a:cs typeface="Arial"/>
              </a:rPr>
              <a:t>ESCAPE. </a:t>
            </a:r>
            <a:r>
              <a:rPr lang="el-GR" sz="1800" dirty="0">
                <a:latin typeface="Arial"/>
                <a:cs typeface="Arial"/>
              </a:rPr>
              <a:t>Στη συνέχεια πατάω τα δύο πλήκτρα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n-GB" sz="1800" dirty="0">
                <a:latin typeface="Arial"/>
                <a:cs typeface="Arial"/>
              </a:rPr>
              <a:t>&amp;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:</a:t>
            </a:r>
            <a:r>
              <a:rPr lang="el-GR" sz="1800" dirty="0">
                <a:latin typeface="Arial"/>
                <a:cs typeface="Arial"/>
              </a:rPr>
              <a:t> ταυτόχρονα, οπότε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πλέον </a:t>
            </a:r>
            <a:r>
              <a:rPr lang="el-GR" sz="1800" dirty="0">
                <a:latin typeface="Arial"/>
                <a:cs typeface="Arial"/>
              </a:rPr>
              <a:t>βρίσκομαι στο </a:t>
            </a:r>
            <a:r>
              <a:rPr lang="en-GB" sz="1800" dirty="0">
                <a:latin typeface="Arial"/>
                <a:cs typeface="Arial"/>
              </a:rPr>
              <a:t>LAST LINE </a:t>
            </a:r>
            <a:r>
              <a:rPr lang="en-GB" sz="1800" dirty="0" smtClean="0">
                <a:latin typeface="Arial"/>
                <a:cs typeface="Arial"/>
              </a:rPr>
              <a:t>MODE. </a:t>
            </a:r>
            <a:r>
              <a:rPr lang="el-GR" sz="1800" dirty="0" smtClean="0">
                <a:latin typeface="Arial"/>
                <a:cs typeface="Arial"/>
              </a:rPr>
              <a:t>Τώρα </a:t>
            </a:r>
            <a:r>
              <a:rPr lang="el-GR" sz="1800" dirty="0">
                <a:latin typeface="Arial"/>
                <a:cs typeface="Arial"/>
              </a:rPr>
              <a:t>π</a:t>
            </a:r>
            <a:r>
              <a:rPr lang="el-GR" sz="1800" dirty="0" smtClean="0">
                <a:latin typeface="Arial"/>
                <a:cs typeface="Arial"/>
              </a:rPr>
              <a:t>ληκτρολογώ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wq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write quit) </a:t>
            </a:r>
            <a:r>
              <a:rPr lang="el-GR" sz="1800" dirty="0" smtClean="0">
                <a:latin typeface="Arial"/>
                <a:cs typeface="Arial"/>
              </a:rPr>
              <a:t>και πατάω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Τώρα έχει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και πλέον βρίσκομαι πάλι πίσω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Ότι πληκτρολογήσω, το </a:t>
            </a:r>
            <a:r>
              <a:rPr lang="en-GB" sz="1800" dirty="0" err="1" smtClean="0">
                <a:latin typeface="Arial"/>
                <a:cs typeface="Arial"/>
              </a:rPr>
              <a:t>linux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 καταλαβαίνει ως εντολή.</a:t>
            </a:r>
            <a:endParaRPr lang="en-GB" sz="18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918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 smtClean="0">
                <a:latin typeface="Arial"/>
                <a:cs typeface="Arial"/>
              </a:rPr>
              <a:t>Διαγραφή δεδομένων ενός αρχείου μέσω του </a:t>
            </a:r>
            <a:r>
              <a:rPr lang="en-GB" sz="2800" dirty="0" smtClean="0">
                <a:latin typeface="Arial"/>
                <a:cs typeface="Arial"/>
              </a:rPr>
              <a:t>INSERT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Ανοίγω πάλι το προηγούμενο αρχείο</a:t>
            </a:r>
            <a:r>
              <a:rPr lang="en-GB" sz="1800" dirty="0" smtClean="0">
                <a:latin typeface="Arial"/>
                <a:cs typeface="Arial"/>
              </a:rPr>
              <a:t> (test1)</a:t>
            </a:r>
            <a:r>
              <a:rPr lang="el-GR" sz="1800" dirty="0" smtClean="0">
                <a:latin typeface="Arial"/>
                <a:cs typeface="Arial"/>
              </a:rPr>
              <a:t> με το </a:t>
            </a:r>
            <a:r>
              <a:rPr lang="en-GB" sz="1800" dirty="0" smtClean="0">
                <a:latin typeface="Arial"/>
                <a:cs typeface="Arial"/>
              </a:rPr>
              <a:t>vi editor.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</a:p>
          <a:p>
            <a:r>
              <a:rPr lang="el-GR" sz="1800" dirty="0" smtClean="0">
                <a:latin typeface="Arial"/>
                <a:cs typeface="Arial"/>
              </a:rPr>
              <a:t>Θέλω να σβήσω ότι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δεδομένα έχει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Μπορώ να σβήσω τα προηγούμενα δεδομένα είτε μέσα 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είτε μέσα από το </a:t>
            </a:r>
            <a:r>
              <a:rPr lang="en-GB" sz="1800" dirty="0" smtClean="0">
                <a:latin typeface="Arial"/>
                <a:cs typeface="Arial"/>
              </a:rPr>
              <a:t>INSERT MODE.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μπω στο </a:t>
            </a:r>
            <a:r>
              <a:rPr lang="en-GB" sz="1800" dirty="0" smtClean="0">
                <a:latin typeface="Arial"/>
                <a:cs typeface="Arial"/>
              </a:rPr>
              <a:t>INSERT MODE</a:t>
            </a:r>
            <a:r>
              <a:rPr lang="el-GR" sz="1800" dirty="0" smtClean="0">
                <a:latin typeface="Arial"/>
                <a:cs typeface="Arial"/>
              </a:rPr>
              <a:t> (πατώντας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μια φορά </a:t>
            </a: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ενώ είμαι στο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σβήνω τα δεδομένα με το </a:t>
            </a:r>
            <a:r>
              <a:rPr lang="en-GB" sz="1800" dirty="0" smtClean="0">
                <a:latin typeface="Arial"/>
                <a:cs typeface="Arial"/>
              </a:rPr>
              <a:t>DELETE. </a:t>
            </a:r>
            <a:r>
              <a:rPr lang="el-GR" sz="1800" dirty="0" smtClean="0">
                <a:latin typeface="Arial"/>
                <a:cs typeface="Arial"/>
              </a:rPr>
              <a:t>Πάω τον  κέρσορα στο τέλος της τελευταίας γραμμής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με τα βελάκια στο πληκτρολόγιο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αρχίζω να σβήνω. Εκτελέστε το.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Όταν σβήσετε όλα τα δεδομένα, τερματίστε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όμως να έχετε αποθηκεύσει τις αλλαγές που κάνατε, γιατί θα τις επαναλάβετε στη συνέχεια μέσα από 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Για να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να έχουν αποθηκευθεί οι αλλαγές,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πρέπει να πάτε στο </a:t>
            </a:r>
            <a:r>
              <a:rPr lang="en-GB" sz="1800" dirty="0" smtClean="0">
                <a:latin typeface="Arial"/>
                <a:cs typeface="Arial"/>
              </a:rPr>
              <a:t>LAST LINE MODE</a:t>
            </a:r>
            <a:r>
              <a:rPr lang="el-GR" sz="1800" dirty="0" smtClean="0">
                <a:latin typeface="Arial"/>
                <a:cs typeface="Arial"/>
              </a:rPr>
              <a:t>. Για να γίνει αυτό πρέπει πρώτα να βρίσκομαι στο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Άρα πατάω το πλήκτρο </a:t>
            </a:r>
            <a:r>
              <a:rPr lang="en-GB" sz="1800" dirty="0" smtClean="0">
                <a:latin typeface="Arial"/>
                <a:cs typeface="Arial"/>
              </a:rPr>
              <a:t>ESCAPE. </a:t>
            </a:r>
            <a:r>
              <a:rPr lang="el-GR" sz="1800" dirty="0" smtClean="0">
                <a:latin typeface="Arial"/>
                <a:cs typeface="Arial"/>
              </a:rPr>
              <a:t>Στη συνέχεια πατάω τα δύο πλήκτρα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n-GB" sz="1800" dirty="0" smtClean="0">
                <a:latin typeface="Arial"/>
                <a:cs typeface="Arial"/>
              </a:rPr>
              <a:t>&amp;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:</a:t>
            </a:r>
            <a:r>
              <a:rPr lang="el-GR" sz="1800" dirty="0" smtClean="0">
                <a:latin typeface="Arial"/>
                <a:cs typeface="Arial"/>
              </a:rPr>
              <a:t> ταυτόχρονα, οπότε πλέον βρίσκομαι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τώρα  πληκτρολογώ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q!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quit without saving.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440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>
                <a:latin typeface="Arial"/>
                <a:cs typeface="Arial"/>
              </a:rPr>
              <a:t>Διαγραφή </a:t>
            </a:r>
            <a:r>
              <a:rPr lang="el-GR" sz="2800" dirty="0" smtClean="0">
                <a:latin typeface="Arial"/>
                <a:cs typeface="Arial"/>
              </a:rPr>
              <a:t>δεδομένων ενός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 smtClean="0">
                <a:latin typeface="Arial"/>
                <a:cs typeface="Arial"/>
              </a:rPr>
              <a:t>COMMAND </a:t>
            </a:r>
            <a:r>
              <a:rPr lang="en-GB" sz="2800" dirty="0">
                <a:latin typeface="Arial"/>
                <a:cs typeface="Arial"/>
              </a:rPr>
              <a:t>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Θέλω πάλι να τροποιήσω το προηγούμενο αρχείο και να διαγράψω γραμμές, όχι όμως μέσω του </a:t>
            </a:r>
            <a:r>
              <a:rPr lang="en-GB" sz="1800" dirty="0" smtClean="0">
                <a:latin typeface="Arial"/>
                <a:cs typeface="Arial"/>
              </a:rPr>
              <a:t>INSERT MODE, </a:t>
            </a:r>
            <a:r>
              <a:rPr lang="el-GR" sz="1800" dirty="0" smtClean="0">
                <a:latin typeface="Arial"/>
                <a:cs typeface="Arial"/>
              </a:rPr>
              <a:t>αλλά μέσω του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Ανοίξτε πάλι το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r>
              <a:rPr lang="el-GR" sz="1800" dirty="0" smtClean="0">
                <a:latin typeface="Arial"/>
                <a:cs typeface="Arial"/>
              </a:rPr>
              <a:t> Βρίσκεστε στο </a:t>
            </a:r>
            <a:r>
              <a:rPr lang="en-GB" sz="1800" dirty="0" smtClean="0">
                <a:latin typeface="Arial"/>
                <a:cs typeface="Arial"/>
              </a:rPr>
              <a:t>COMMAND MODE.</a:t>
            </a:r>
          </a:p>
          <a:p>
            <a:r>
              <a:rPr lang="el-GR" sz="1800" dirty="0" smtClean="0">
                <a:latin typeface="Arial"/>
                <a:cs typeface="Arial"/>
              </a:rPr>
              <a:t>Πάτε τον κέρσορα (με τα βέλη του πληκτρολόγιου) σε κάποια γραμμή και πληκτρολογείτε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Μόλις σβήσατε μια γραμμή.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σβήσετε Χ γραμμές από εκεί που βρίσκεται ο κέρσορας, πληκτρολογείτε πρώτα τον αριθμό</a:t>
            </a:r>
            <a:r>
              <a:rPr lang="en-GB" sz="1800" dirty="0" smtClean="0">
                <a:latin typeface="Arial"/>
                <a:cs typeface="Arial"/>
              </a:rPr>
              <a:t> X</a:t>
            </a:r>
            <a:r>
              <a:rPr lang="el-GR" sz="1800" dirty="0" smtClean="0">
                <a:latin typeface="Arial"/>
                <a:cs typeface="Arial"/>
              </a:rPr>
              <a:t> και αμέσως μετά πατάτε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ακυρώσετε την προηγούμενη εντολή που δώσατε,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είναι το </a:t>
            </a:r>
            <a:r>
              <a:rPr lang="en-GB" sz="1800" dirty="0" smtClean="0">
                <a:latin typeface="Arial"/>
                <a:cs typeface="Arial"/>
              </a:rPr>
              <a:t>undo).</a:t>
            </a:r>
          </a:p>
          <a:p>
            <a:r>
              <a:rPr lang="el-GR" sz="1800" dirty="0">
                <a:latin typeface="Arial"/>
                <a:cs typeface="Arial"/>
              </a:rPr>
              <a:t>Αν θέλετε να </a:t>
            </a:r>
            <a:r>
              <a:rPr lang="el-GR" sz="1800" dirty="0" smtClean="0">
                <a:latin typeface="Arial"/>
                <a:cs typeface="Arial"/>
              </a:rPr>
              <a:t>ακυρώσετε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την πιο </a:t>
            </a:r>
            <a:r>
              <a:rPr lang="el-GR" sz="1800" dirty="0">
                <a:latin typeface="Arial"/>
                <a:cs typeface="Arial"/>
              </a:rPr>
              <a:t>προηγούμενη εντολή που δώσατε, </a:t>
            </a:r>
            <a:r>
              <a:rPr lang="el-GR" sz="1800" dirty="0" smtClean="0">
                <a:latin typeface="Arial"/>
                <a:cs typeface="Arial"/>
              </a:rPr>
              <a:t>ξανά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χωρίς να αποθηκεύσετε τις αλλαγές που κάνατε.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759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3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Μετακίνηση εντός του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>
                <a:latin typeface="Arial"/>
                <a:cs typeface="Arial"/>
              </a:rPr>
              <a:t>COMMAND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>
                <a:latin typeface="Arial"/>
                <a:cs typeface="Arial"/>
              </a:rPr>
              <a:t>Ανοίξτε πάλι το </a:t>
            </a:r>
            <a:r>
              <a:rPr lang="en-GB" sz="1800" dirty="0">
                <a:latin typeface="Arial"/>
                <a:cs typeface="Arial"/>
              </a:rPr>
              <a:t>test1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>
                <a:latin typeface="Arial"/>
                <a:cs typeface="Arial"/>
              </a:rPr>
              <a:t>vi.</a:t>
            </a:r>
            <a:r>
              <a:rPr lang="el-GR" sz="1800" dirty="0">
                <a:latin typeface="Arial"/>
                <a:cs typeface="Arial"/>
              </a:rPr>
              <a:t> Βρίσκεστε στο </a:t>
            </a:r>
            <a:r>
              <a:rPr lang="en-GB" sz="1800" dirty="0">
                <a:latin typeface="Arial"/>
                <a:cs typeface="Arial"/>
              </a:rPr>
              <a:t>COMMAND MODE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κέρσορα στη δεύτερη γραμμή (δίχως τα βέλη του πληκτρολόγιου), πληκτρολογείτε τον αριθμό της  γραμμής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800" dirty="0" smtClean="0">
                <a:latin typeface="Arial"/>
                <a:cs typeface="Arial"/>
              </a:rPr>
              <a:t> και αμέσως μετά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πατάτε ταυτόχρονα τα δύο πλήκτρα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g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</a:t>
            </a:r>
            <a:r>
              <a:rPr lang="el-GR" sz="1800" dirty="0">
                <a:latin typeface="Arial"/>
                <a:cs typeface="Arial"/>
              </a:rPr>
              <a:t>κέρσορα </a:t>
            </a:r>
            <a:r>
              <a:rPr lang="el-GR" sz="1800" dirty="0" smtClean="0">
                <a:latin typeface="Arial"/>
                <a:cs typeface="Arial"/>
              </a:rPr>
              <a:t>στη</a:t>
            </a:r>
            <a:r>
              <a:rPr lang="el-GR" sz="1800" dirty="0">
                <a:latin typeface="Arial"/>
                <a:cs typeface="Arial"/>
              </a:rPr>
              <a:t>ν</a:t>
            </a:r>
            <a:r>
              <a:rPr lang="el-GR" sz="1800" dirty="0" smtClean="0">
                <a:latin typeface="Arial"/>
                <a:cs typeface="Arial"/>
              </a:rPr>
              <a:t> τελευταία </a:t>
            </a:r>
            <a:r>
              <a:rPr lang="el-GR" sz="1800" dirty="0">
                <a:latin typeface="Arial"/>
                <a:cs typeface="Arial"/>
              </a:rPr>
              <a:t>γραμμή, </a:t>
            </a:r>
            <a:r>
              <a:rPr lang="el-GR" sz="1800" dirty="0" smtClean="0">
                <a:latin typeface="Arial"/>
                <a:cs typeface="Arial"/>
              </a:rPr>
              <a:t>χωρίς να ξέρετε τον αριθμό της, πατάτε ταυτόχρονα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τα δύο πλήκτρα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Σβήστε την τελευταία γραμμή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αλλαγές χωρίς να τερματίσετε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πηγαίνοντας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LAST LINE MODE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πληκτρολογώντας μόνο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(&amp;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Σβήστε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 νέα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τελευταία γραμμή με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αλλαγές, τερματίζοντας ταυτόχρονα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9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Οι κατάλογοι/αρχεία του κάθε χρήστη βρίσκονται στο </a:t>
            </a:r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Οι υπόλοιποι κατάλογοι ανήκουν στο σύστημα</a:t>
            </a:r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8859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4: </a:t>
            </a:r>
            <a:r>
              <a:rPr lang="el-GR" sz="2800" dirty="0" smtClean="0">
                <a:latin typeface="Arial"/>
                <a:cs typeface="Arial"/>
              </a:rPr>
              <a:t>Εύρεση χαρακτήρων μέσα στο κείμενο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85000" lnSpcReduction="20000"/>
          </a:bodyPr>
          <a:lstStyle/>
          <a:p>
            <a:r>
              <a:rPr lang="el-GR" sz="1900" dirty="0">
                <a:latin typeface="Arial"/>
                <a:cs typeface="Arial"/>
              </a:rPr>
              <a:t>Ανοίξτε πάλι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με το </a:t>
            </a:r>
            <a:r>
              <a:rPr lang="en-GB" sz="1900" dirty="0">
                <a:latin typeface="Arial"/>
                <a:cs typeface="Arial"/>
              </a:rPr>
              <a:t>vi.</a:t>
            </a:r>
            <a:r>
              <a:rPr lang="el-GR" sz="1900" dirty="0">
                <a:latin typeface="Arial"/>
                <a:cs typeface="Arial"/>
              </a:rPr>
              <a:t> Βρίσκεστε στο </a:t>
            </a:r>
            <a:r>
              <a:rPr lang="en-GB" sz="1900" dirty="0">
                <a:latin typeface="Arial"/>
                <a:cs typeface="Arial"/>
              </a:rPr>
              <a:t>COMMAND MODE.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</a:t>
            </a:r>
            <a:r>
              <a:rPr lang="el-GR" sz="1900" dirty="0">
                <a:latin typeface="Arial"/>
                <a:cs typeface="Arial"/>
              </a:rPr>
              <a:t>να </a:t>
            </a:r>
            <a:r>
              <a:rPr lang="el-GR" sz="1900" dirty="0" smtClean="0">
                <a:latin typeface="Arial"/>
                <a:cs typeface="Arial"/>
              </a:rPr>
              <a:t>σβήσετε </a:t>
            </a:r>
            <a:r>
              <a:rPr lang="el-GR" sz="1900" dirty="0">
                <a:latin typeface="Arial"/>
                <a:cs typeface="Arial"/>
              </a:rPr>
              <a:t>ότι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δεδομένα έχει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και να τα </a:t>
            </a:r>
            <a:r>
              <a:rPr lang="el-GR" sz="1900" dirty="0" smtClean="0">
                <a:latin typeface="Arial"/>
                <a:cs typeface="Arial"/>
              </a:rPr>
              <a:t>αντικαταστήσετε </a:t>
            </a:r>
            <a:r>
              <a:rPr lang="el-GR" sz="1900" dirty="0">
                <a:latin typeface="Arial"/>
                <a:cs typeface="Arial"/>
              </a:rPr>
              <a:t>με τα ονόματα 5 φίλων και πληροφορίες τους όπως από ποιά πόλη είναι. Σε κάθε γραμμή </a:t>
            </a:r>
            <a:r>
              <a:rPr lang="el-GR" sz="1900" dirty="0" smtClean="0">
                <a:latin typeface="Arial"/>
                <a:cs typeface="Arial"/>
              </a:rPr>
              <a:t>βάζετε </a:t>
            </a:r>
            <a:r>
              <a:rPr lang="el-GR" sz="1900" dirty="0">
                <a:latin typeface="Arial"/>
                <a:cs typeface="Arial"/>
              </a:rPr>
              <a:t>τα στοιχεία ενός ατόμου, ξεκινώντας από το όνομα και μετά </a:t>
            </a:r>
            <a:r>
              <a:rPr lang="el-GR" sz="1900" dirty="0" smtClean="0">
                <a:latin typeface="Arial"/>
                <a:cs typeface="Arial"/>
              </a:rPr>
              <a:t>την πόλη και μετά τον αύξοντα αριθμό του ατόμου. </a:t>
            </a:r>
            <a:r>
              <a:rPr lang="el-GR" sz="1900" dirty="0">
                <a:latin typeface="Arial"/>
                <a:cs typeface="Arial"/>
              </a:rPr>
              <a:t>Μεταξύ των στοιχείων </a:t>
            </a:r>
            <a:r>
              <a:rPr lang="el-GR" sz="1900" dirty="0" smtClean="0">
                <a:latin typeface="Arial"/>
                <a:cs typeface="Arial"/>
              </a:rPr>
              <a:t>σε μια σειρά πατάτε το πλήκτρο </a:t>
            </a:r>
            <a:r>
              <a:rPr lang="en-GB" sz="1900" dirty="0" smtClean="0">
                <a:latin typeface="Arial"/>
                <a:cs typeface="Arial"/>
              </a:rPr>
              <a:t>tab </a:t>
            </a:r>
            <a:r>
              <a:rPr lang="el-GR" sz="1900" dirty="0" smtClean="0">
                <a:latin typeface="Arial"/>
                <a:cs typeface="Arial"/>
              </a:rPr>
              <a:t>στα αριστερά του πληκτρολόγιου</a:t>
            </a:r>
            <a:r>
              <a:rPr lang="el-GR" sz="1900" dirty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για να διαχωριστούν.</a:t>
            </a: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πάει αυτόματα ο κερσόρας στην γραμμή και θέση εκείνη που έχει το όνομα ενός συγκεκριμένου ατόμου. Για να γίνει αυτό, πρέπει να βρίσκεστε στο </a:t>
            </a:r>
            <a:r>
              <a:rPr lang="en-GB" sz="1900" dirty="0" smtClean="0">
                <a:latin typeface="Arial"/>
                <a:cs typeface="Arial"/>
              </a:rPr>
              <a:t>COMMAND MODE. </a:t>
            </a:r>
            <a:r>
              <a:rPr lang="el-GR" sz="1900" dirty="0" smtClean="0">
                <a:latin typeface="Arial"/>
                <a:cs typeface="Arial"/>
              </a:rPr>
              <a:t>Πληκτρολογείτε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και στη συνέχεια βλέπετε τον κέρσορα να πηγαίνει στην τελευταία γραμμή</a:t>
            </a:r>
            <a:r>
              <a:rPr lang="en-GB" sz="1900" dirty="0" smtClean="0">
                <a:latin typeface="Arial"/>
                <a:cs typeface="Arial"/>
              </a:rPr>
              <a:t>. </a:t>
            </a:r>
            <a:r>
              <a:rPr lang="el-GR" sz="1900" dirty="0" smtClean="0">
                <a:latin typeface="Arial"/>
                <a:cs typeface="Arial"/>
              </a:rPr>
              <a:t>Πληκτρολογείτε το όνομα του ατόμου, πατάτε </a:t>
            </a:r>
            <a:r>
              <a:rPr lang="en-GB" sz="1900" dirty="0" smtClean="0">
                <a:latin typeface="Arial"/>
                <a:cs typeface="Arial"/>
              </a:rPr>
              <a:t>ENTER </a:t>
            </a:r>
            <a:r>
              <a:rPr lang="el-GR" sz="1900" dirty="0" smtClean="0">
                <a:latin typeface="Arial"/>
                <a:cs typeface="Arial"/>
              </a:rPr>
              <a:t>και ο κέρσορας πηγαίνει στην θέση που βρίσκεται το όνομα (αν υπάρχει).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Αν το όνομα υπάρχει περισσότερες από μια φορές στο </a:t>
            </a:r>
            <a:r>
              <a:rPr lang="en-GB" sz="1900" dirty="0" smtClean="0">
                <a:latin typeface="Arial"/>
                <a:cs typeface="Arial"/>
              </a:rPr>
              <a:t>file, </a:t>
            </a:r>
            <a:r>
              <a:rPr lang="el-GR" sz="1900" dirty="0" smtClean="0">
                <a:latin typeface="Arial"/>
                <a:cs typeface="Arial"/>
              </a:rPr>
              <a:t>τότε κάθε φορά που πατάτε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 /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, ο κέρσορας μετακινείται στην επόμενη θέση. Δεν είναι ανάγκη να ξαναπληκτρολογήσετε το όνομα που ψάχνετε.</a:t>
            </a:r>
          </a:p>
          <a:p>
            <a:endParaRPr lang="el-GR" sz="19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Δοκιμάστε το ίδιο όπως παραπάνω, ψάχνοντας μέσα στο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file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για  ένα συγκεκριμένο γράμμα του αλφάβητου αντί για ένα ολόκληρο όνομα.</a:t>
            </a:r>
          </a:p>
          <a:p>
            <a:endParaRPr lang="el-GR" sz="19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Αποθηκεύστε τις αλλαγές (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LAST LINE MODE: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) χωρίς να τερματίσετε 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  <a:endParaRPr lang="el-GR" sz="1900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871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5:</a:t>
            </a:r>
            <a:r>
              <a:rPr lang="el-GR" sz="2800" dirty="0" smtClean="0">
                <a:latin typeface="Arial"/>
                <a:cs typeface="Arial"/>
              </a:rPr>
              <a:t> αντικατάσταση χαρακτήρων εντός κειμένου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92500" lnSpcReduction="10000"/>
          </a:bodyPr>
          <a:lstStyle/>
          <a:p>
            <a:r>
              <a:rPr lang="el-GR" sz="1900" dirty="0" smtClean="0">
                <a:latin typeface="Arial"/>
                <a:cs typeface="Arial"/>
              </a:rPr>
              <a:t>Σε συνέχεια της προηγούμενης άσκησης, πάτε </a:t>
            </a:r>
            <a:r>
              <a:rPr lang="el-GR" sz="1900" dirty="0">
                <a:latin typeface="Arial"/>
                <a:cs typeface="Arial"/>
              </a:rPr>
              <a:t>στο </a:t>
            </a:r>
            <a:r>
              <a:rPr lang="en-GB" sz="1900" dirty="0">
                <a:latin typeface="Arial"/>
                <a:cs typeface="Arial"/>
              </a:rPr>
              <a:t>COMMAND MODE</a:t>
            </a:r>
            <a:r>
              <a:rPr lang="en-GB" sz="1900" dirty="0" smtClean="0">
                <a:latin typeface="Arial"/>
                <a:cs typeface="Arial"/>
              </a:rPr>
              <a:t>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αντικαταστήσετε την τιμή 5 με την λέξη </a:t>
            </a:r>
            <a:r>
              <a:rPr lang="en-GB" sz="1900" dirty="0" smtClean="0">
                <a:latin typeface="Arial"/>
                <a:cs typeface="Arial"/>
              </a:rPr>
              <a:t>final.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Πάτε πάλι πίσω στο </a:t>
            </a:r>
            <a:r>
              <a:rPr lang="en-GB" sz="1900" dirty="0" smtClean="0">
                <a:latin typeface="Arial"/>
                <a:cs typeface="Arial"/>
              </a:rPr>
              <a:t>LAST LINE MODE </a:t>
            </a:r>
            <a:r>
              <a:rPr lang="el-GR" sz="1900" dirty="0" smtClean="0">
                <a:latin typeface="Arial"/>
                <a:cs typeface="Arial"/>
              </a:rPr>
              <a:t>και πληκτρολογείτε</a:t>
            </a:r>
            <a:r>
              <a:rPr lang="en-GB" sz="1900" dirty="0" smtClean="0">
                <a:latin typeface="Arial"/>
                <a:cs typeface="Arial"/>
              </a:rPr>
              <a:t>:</a:t>
            </a:r>
          </a:p>
          <a:p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%s/5/final/g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substitute. </a:t>
            </a:r>
            <a:r>
              <a:rPr lang="el-GR" sz="1900" dirty="0" smtClean="0">
                <a:latin typeface="Arial"/>
                <a:cs typeface="Arial"/>
              </a:rPr>
              <a:t>Μεταξύ της πρώτης και δεύτερης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εισάγετε τον ή τους χαρακτήρες που θέλετε να αντικατασταθούν, ενώ μεταξύ της δεύτερης και τρίτης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l-GR" sz="1900" dirty="0" smtClean="0">
                <a:latin typeface="Arial"/>
                <a:cs typeface="Arial"/>
              </a:rPr>
              <a:t> εισάγετε τον ή τους χαρακτήρες που θέλετε να αντικαταστήσουν τους πρώτους.</a:t>
            </a: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σημαίνει αντικατάσταση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σε όλες τις γραμμές</a:t>
            </a:r>
            <a:r>
              <a:rPr lang="en-GB" sz="1900" dirty="0" smtClean="0">
                <a:latin typeface="Arial"/>
                <a:cs typeface="Arial"/>
              </a:rPr>
              <a:t>. </a:t>
            </a:r>
            <a:r>
              <a:rPr lang="el-GR" sz="1900" dirty="0" smtClean="0">
                <a:latin typeface="Arial"/>
                <a:cs typeface="Arial"/>
              </a:rPr>
              <a:t>Αν θέλω αντικατάσταση από την γραμμή 1 έως την 3, αντί για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%</a:t>
            </a:r>
            <a:r>
              <a:rPr lang="el-GR" sz="1900" dirty="0" smtClean="0">
                <a:latin typeface="Arial"/>
                <a:cs typeface="Arial"/>
              </a:rPr>
              <a:t> 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βάζω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1,3</a:t>
            </a:r>
            <a:r>
              <a:rPr lang="el-GR" sz="1900" dirty="0" smtClean="0">
                <a:latin typeface="Arial"/>
                <a:cs typeface="Arial"/>
              </a:rPr>
              <a:t>. </a:t>
            </a:r>
            <a:r>
              <a:rPr lang="el-GR" sz="1900" dirty="0">
                <a:latin typeface="Arial"/>
                <a:cs typeface="Arial"/>
              </a:rPr>
              <a:t>Αν θέλω αντικατάσταση από την γραμμή </a:t>
            </a:r>
            <a:r>
              <a:rPr lang="el-GR" sz="1900" dirty="0" smtClean="0">
                <a:latin typeface="Arial"/>
                <a:cs typeface="Arial"/>
              </a:rPr>
              <a:t>3 </a:t>
            </a:r>
            <a:r>
              <a:rPr lang="el-GR" sz="1900" dirty="0">
                <a:latin typeface="Arial"/>
                <a:cs typeface="Arial"/>
              </a:rPr>
              <a:t>έως </a:t>
            </a:r>
            <a:r>
              <a:rPr lang="el-GR" sz="1900" dirty="0" smtClean="0">
                <a:latin typeface="Arial"/>
                <a:cs typeface="Arial"/>
              </a:rPr>
              <a:t>το τέλος, </a:t>
            </a:r>
            <a:r>
              <a:rPr lang="el-GR" sz="1900" dirty="0">
                <a:latin typeface="Arial"/>
                <a:cs typeface="Arial"/>
              </a:rPr>
              <a:t>αντί για </a:t>
            </a:r>
            <a:r>
              <a:rPr lang="el-GR" sz="1900" dirty="0">
                <a:solidFill>
                  <a:srgbClr val="FF0000"/>
                </a:solidFill>
                <a:latin typeface="Arial"/>
                <a:cs typeface="Arial"/>
              </a:rPr>
              <a:t>%</a:t>
            </a:r>
            <a:r>
              <a:rPr lang="el-GR" sz="1900" dirty="0">
                <a:latin typeface="Arial"/>
                <a:cs typeface="Arial"/>
              </a:rPr>
              <a:t> 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βάζω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3,$</a:t>
            </a:r>
            <a:r>
              <a:rPr lang="el-GR" sz="1900" dirty="0" smtClean="0">
                <a:latin typeface="Arial"/>
                <a:cs typeface="Arial"/>
              </a:rPr>
              <a:t>. </a:t>
            </a:r>
          </a:p>
          <a:p>
            <a:r>
              <a:rPr lang="el-GR" sz="1900" dirty="0">
                <a:latin typeface="Arial"/>
                <a:cs typeface="Arial"/>
              </a:rPr>
              <a:t>Το 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global</a:t>
            </a:r>
            <a:r>
              <a:rPr lang="el-GR" sz="1900" dirty="0" smtClean="0">
                <a:latin typeface="Arial"/>
                <a:cs typeface="Arial"/>
              </a:rPr>
              <a:t>, δηλαδή αντικατάσταση περισσότερες από μια φορές στην ίδια γραμμή, εφόσον υπάρχει.</a:t>
            </a: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</a:t>
            </a:r>
            <a:r>
              <a:rPr lang="el-GR" sz="19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 δίχως να αποθηκεύσετε τις αλλαγές.</a:t>
            </a:r>
            <a:endParaRPr lang="el-GR" sz="19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9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589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6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νέο </a:t>
            </a:r>
            <a:r>
              <a:rPr lang="en-GB" sz="1800" dirty="0" smtClean="0">
                <a:latin typeface="Arial"/>
                <a:cs typeface="Arial"/>
              </a:rPr>
              <a:t>file</a:t>
            </a:r>
            <a:r>
              <a:rPr lang="el-GR" sz="1800" dirty="0" smtClean="0">
                <a:latin typeface="Arial"/>
                <a:cs typeface="Arial"/>
              </a:rPr>
              <a:t> με το δικό σας περιεχόμενο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χρησιμοποιήστε όλες τις προηγούμενες εντολές που μάθατε για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842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995" y="1033268"/>
            <a:ext cx="8229600" cy="445375"/>
          </a:xfrm>
        </p:spPr>
        <p:txBody>
          <a:bodyPr>
            <a:normAutofit/>
          </a:bodyPr>
          <a:lstStyle/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test2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496689" y="1860145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667847" y="249514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453995" y="1860145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3995" y="4235656"/>
            <a:ext cx="8229600" cy="44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}’ test1 &gt; test2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2496689" y="5050363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3</a:t>
            </a:r>
            <a:endParaRPr lang="el-GR" dirty="0" smtClean="0">
              <a:latin typeface="Arial"/>
              <a:cs typeface="Arial"/>
            </a:endParaRPr>
          </a:p>
          <a:p>
            <a:pPr algn="ctr"/>
            <a:r>
              <a:rPr lang="el-GR" dirty="0" smtClean="0">
                <a:latin typeface="Arial"/>
                <a:cs typeface="Arial"/>
              </a:rPr>
              <a:t>Β4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667847" y="5685363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3995" y="5050363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998" y="4681031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50099" y="4681031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test2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998" y="1480633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650099" y="1490813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test2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6678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Άσκηση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 (1</a:t>
            </a:r>
            <a:r>
              <a:rPr lang="el-GR" sz="1800" baseline="30000" dirty="0" smtClean="0">
                <a:latin typeface="Arial"/>
                <a:cs typeface="Arial"/>
              </a:rPr>
              <a:t>η</a:t>
            </a:r>
            <a:r>
              <a:rPr lang="el-GR" sz="1800" dirty="0" smtClean="0">
                <a:latin typeface="Arial"/>
                <a:cs typeface="Arial"/>
              </a:rPr>
              <a:t> στήλη όνομα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2η στήλη πόλη).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 μόνο τα ονόματα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</a:p>
          <a:p>
            <a:r>
              <a:rPr lang="en-GB" sz="1800" dirty="0" smtClean="0">
                <a:latin typeface="Arial"/>
                <a:cs typeface="Arial"/>
              </a:rPr>
              <a:t>To $1 </a:t>
            </a:r>
            <a:r>
              <a:rPr lang="el-GR" sz="1800" dirty="0" smtClean="0">
                <a:latin typeface="Arial"/>
                <a:cs typeface="Arial"/>
              </a:rPr>
              <a:t>σημαίνει ότι θέλετε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πρώτη στήλη του </a:t>
            </a:r>
            <a:r>
              <a:rPr lang="en-GB" sz="1800" dirty="0" smtClean="0">
                <a:latin typeface="Arial"/>
                <a:cs typeface="Arial"/>
              </a:rPr>
              <a:t>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θέλατε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δεύτερη στήλη, θα χρησιμοποιούσατε το </a:t>
            </a:r>
            <a:r>
              <a:rPr lang="en-GB" sz="1800" dirty="0" smtClean="0">
                <a:latin typeface="Arial"/>
                <a:cs typeface="Arial"/>
              </a:rPr>
              <a:t>$2.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 μια εντολή που να κάνει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τις δύο πρώτες στήλες.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τα ονόματα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πρώτη στήλη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test1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σύμβολο &gt; σημαίνει ότι το </a:t>
            </a:r>
            <a:r>
              <a:rPr lang="en-GB" sz="1800" dirty="0" smtClean="0">
                <a:latin typeface="Arial"/>
                <a:cs typeface="Arial"/>
              </a:rPr>
              <a:t>output </a:t>
            </a:r>
            <a:r>
              <a:rPr lang="el-GR" sz="1800" dirty="0" smtClean="0">
                <a:latin typeface="Arial"/>
                <a:cs typeface="Arial"/>
              </a:rPr>
              <a:t>από μια εντολή, αντί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οδηγείται μέσα σε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που μπορεί ήδη να υπάρχει, ή να μην υπάρχει και να δημιουργείται τώρα. Αν ο φάκελος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ήδη υπήρχε πριν την εντολή, το σύμβολο &gt; θα έκανε </a:t>
            </a:r>
            <a:r>
              <a:rPr lang="en-GB" sz="1800" dirty="0" smtClean="0">
                <a:latin typeface="Arial"/>
                <a:cs typeface="Arial"/>
              </a:rPr>
              <a:t>overwrite </a:t>
            </a:r>
            <a:r>
              <a:rPr lang="el-GR" sz="1800" dirty="0" smtClean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χρησιμοποιώντας όμως το σύμβολο &gt;&gt; αντί για &gt;</a:t>
            </a:r>
          </a:p>
          <a:p>
            <a:r>
              <a:rPr lang="el-GR" sz="1800" dirty="0">
                <a:latin typeface="Arial"/>
                <a:cs typeface="Arial"/>
              </a:rPr>
              <a:t>Δείτε </a:t>
            </a:r>
            <a:r>
              <a:rPr lang="el-GR" sz="1800" dirty="0" smtClean="0">
                <a:latin typeface="Arial"/>
                <a:cs typeface="Arial"/>
              </a:rPr>
              <a:t>πάλι τα </a:t>
            </a:r>
            <a:r>
              <a:rPr lang="el-GR" sz="1800" dirty="0">
                <a:latin typeface="Arial"/>
                <a:cs typeface="Arial"/>
              </a:rPr>
              <a:t>περιεχόμενα του </a:t>
            </a:r>
            <a:r>
              <a:rPr lang="en-GB" sz="1800" dirty="0" err="1">
                <a:latin typeface="Arial"/>
                <a:cs typeface="Arial"/>
              </a:rPr>
              <a:t>names.txt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συνέβη τώρα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Τι γίνεται όταν χρησιμοποιώ το &gt;&gt;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4735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terminal)</a:t>
            </a:r>
            <a:r>
              <a:rPr lang="el-GR" sz="1800" dirty="0" smtClean="0">
                <a:latin typeface="Arial"/>
                <a:cs typeface="Arial"/>
              </a:rPr>
              <a:t> μόνο τις πόλεις (δεύτερη στήλη)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</a:t>
            </a:r>
            <a:r>
              <a:rPr lang="el-GR" sz="1800" dirty="0" smtClean="0">
                <a:latin typeface="Arial"/>
                <a:cs typeface="Arial"/>
              </a:rPr>
              <a:t> τι εντολή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</a:t>
            </a:r>
            <a:r>
              <a:rPr lang="el-GR" sz="1800" dirty="0">
                <a:latin typeface="Arial"/>
                <a:cs typeface="Arial"/>
              </a:rPr>
              <a:t>τις πόλεις (δεύτερη στήλη)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που υπάρχουν μέσα στο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Τι 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148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paste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Επικόληση δύο αρχείων γραμμή προς γραμμή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246400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Θέλετε να ενώσετε τα δύο </a:t>
            </a:r>
            <a:r>
              <a:rPr lang="en-GB" sz="1800" dirty="0" smtClean="0">
                <a:latin typeface="Arial"/>
                <a:cs typeface="Arial"/>
              </a:rPr>
              <a:t>files (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&amp;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το ένα δίπλα στο άλλο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νέο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Πληκτρολογείστε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paste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merged_paste.txt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για να καταλάβετε τι συνέβη.</a:t>
            </a: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αλλά με αντιστροφή της σειράς των ονομάτων των 2 </a:t>
            </a:r>
            <a:r>
              <a:rPr lang="en-GB" sz="1800" dirty="0" smtClean="0">
                <a:latin typeface="Arial"/>
                <a:cs typeface="Arial"/>
              </a:rPr>
              <a:t>files. </a:t>
            </a:r>
            <a:r>
              <a:rPr lang="el-GR" sz="1800" dirty="0" smtClean="0">
                <a:latin typeface="Arial"/>
                <a:cs typeface="Arial"/>
              </a:rPr>
              <a:t>Δείτε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πάλι </a:t>
            </a:r>
            <a:r>
              <a:rPr lang="el-GR" sz="1800" dirty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για να καταλάβετε τι συνέβη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Μπορούμε να επικολήσουμε περισσότερα από 2 αρχεία μαζί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9368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3066716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B4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264526" y="4344737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285873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4291265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518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289907"/>
          </a:xfrm>
        </p:spPr>
        <p:txBody>
          <a:bodyPr/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τρείς σειρές, όπου στην πρώτη στήλη έχετε έναν αύξοντα αριθμό, στην δεύτερη στήλη έχετε ένα όνομα.</a:t>
            </a:r>
          </a:p>
          <a:p>
            <a:r>
              <a:rPr lang="el-GR" sz="1800" dirty="0">
                <a:latin typeface="Arial"/>
                <a:cs typeface="Arial"/>
              </a:rPr>
              <a:t>Δημιουργείστε ένα </a:t>
            </a:r>
            <a:r>
              <a:rPr lang="el-GR" sz="1800" dirty="0" smtClean="0">
                <a:latin typeface="Arial"/>
                <a:cs typeface="Arial"/>
              </a:rPr>
              <a:t>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</a:t>
            </a:r>
            <a:r>
              <a:rPr lang="el-GR" sz="1800" dirty="0" smtClean="0">
                <a:latin typeface="Arial"/>
                <a:cs typeface="Arial"/>
              </a:rPr>
              <a:t>2,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τρεις σειρές, όπου στην πρώτη στήλη έχετε έναν αύξοντα αριθμό, στην δεύτερη στήλη έχετε </a:t>
            </a:r>
            <a:r>
              <a:rPr lang="el-GR" sz="1800" dirty="0" smtClean="0">
                <a:latin typeface="Arial"/>
                <a:cs typeface="Arial"/>
              </a:rPr>
              <a:t>μια πόλη.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  <a:p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για να καταλάβετε τι συνέβη.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join </a:t>
            </a:r>
            <a:r>
              <a:rPr lang="el-GR" sz="1800" dirty="0" smtClean="0">
                <a:latin typeface="Arial"/>
                <a:cs typeface="Arial"/>
              </a:rPr>
              <a:t>χρησιμοποιεί από κάθε </a:t>
            </a:r>
            <a:r>
              <a:rPr lang="en-GB" sz="1800" dirty="0" smtClean="0">
                <a:latin typeface="Arial"/>
                <a:cs typeface="Arial"/>
              </a:rPr>
              <a:t>input file </a:t>
            </a:r>
            <a:r>
              <a:rPr lang="el-GR" sz="1800" dirty="0" smtClean="0">
                <a:latin typeface="Arial"/>
                <a:cs typeface="Arial"/>
              </a:rPr>
              <a:t>τα στοιχεία της πρώτης στήλης ως κλειδιά και ενώνει γραμμές από δύο </a:t>
            </a:r>
            <a:r>
              <a:rPr lang="en-GB" sz="1800" dirty="0" smtClean="0">
                <a:latin typeface="Arial"/>
                <a:cs typeface="Arial"/>
              </a:rPr>
              <a:t>files </a:t>
            </a:r>
            <a:r>
              <a:rPr lang="el-GR" sz="1800" dirty="0" smtClean="0">
                <a:latin typeface="Arial"/>
                <a:cs typeface="Arial"/>
              </a:rPr>
              <a:t>όταν έχουν το ίδιο κλειδί.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57200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852736" y="5521158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681579" y="4866105"/>
            <a:ext cx="2625715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7" name="Plus 6"/>
          <p:cNvSpPr/>
          <p:nvPr/>
        </p:nvSpPr>
        <p:spPr>
          <a:xfrm>
            <a:off x="2406316" y="5467686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3109494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6238" y="4492296"/>
            <a:ext cx="37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f1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90320" y="4496773"/>
            <a:ext cx="37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f3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27050" y="4496773"/>
            <a:ext cx="37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f</a:t>
            </a:r>
            <a:r>
              <a:rPr lang="el-GR" dirty="0" smtClean="0">
                <a:latin typeface="Arial"/>
                <a:cs typeface="Arial"/>
              </a:rPr>
              <a:t>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1329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816749"/>
          </a:xfrm>
        </p:spPr>
        <p:txBody>
          <a:bodyPr/>
          <a:lstStyle/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457200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A0	XXX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852736" y="2192421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681579" y="1537368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2138949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3109494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  <a:p>
            <a:r>
              <a:rPr lang="en-GB" dirty="0" smtClean="0">
                <a:latin typeface="Arial"/>
                <a:cs typeface="Arial"/>
              </a:rPr>
              <a:t>A4	XXX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7200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852736" y="4550610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5681579" y="3895557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13" name="Plus 12"/>
          <p:cNvSpPr/>
          <p:nvPr/>
        </p:nvSpPr>
        <p:spPr>
          <a:xfrm>
            <a:off x="2406316" y="4497138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Folded Corner 13"/>
          <p:cNvSpPr/>
          <p:nvPr/>
        </p:nvSpPr>
        <p:spPr>
          <a:xfrm>
            <a:off x="3109494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49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 &amp; sort: </a:t>
            </a:r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520501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Πειραματιστείτε με τα 2 </a:t>
            </a:r>
            <a:r>
              <a:rPr lang="en-GB" sz="1800" dirty="0" smtClean="0">
                <a:latin typeface="Arial"/>
                <a:cs typeface="Arial"/>
              </a:rPr>
              <a:t>files f1 &amp; f2 </a:t>
            </a:r>
            <a:r>
              <a:rPr lang="el-GR" sz="1800" dirty="0" smtClean="0">
                <a:latin typeface="Arial"/>
                <a:cs typeface="Arial"/>
              </a:rPr>
              <a:t>και αλλάξτε την σειρά των γραμμών στο ένα από τα δύο και εκτελέστε πάλι το </a:t>
            </a:r>
            <a:r>
              <a:rPr lang="en-GB" sz="1800" dirty="0" smtClean="0">
                <a:latin typeface="Arial"/>
                <a:cs typeface="Arial"/>
              </a:rPr>
              <a:t>join</a:t>
            </a:r>
            <a:r>
              <a:rPr lang="el-GR" sz="1800" dirty="0" smtClean="0">
                <a:latin typeface="Arial"/>
                <a:cs typeface="Arial"/>
              </a:rPr>
              <a:t> για να δείτε πως συμπεριφέρεται. 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Εκτελέστε τις εντολές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f1 &gt; f1a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f2 &gt; f2a</a:t>
            </a: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</a:t>
            </a:r>
            <a:r>
              <a:rPr lang="en-GB" sz="1800" dirty="0" smtClean="0">
                <a:latin typeface="Arial"/>
                <a:cs typeface="Arial"/>
              </a:rPr>
              <a:t> f1a &amp; f2a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έκανε το </a:t>
            </a:r>
            <a:r>
              <a:rPr lang="en-GB" sz="1800" dirty="0" smtClean="0">
                <a:latin typeface="Arial"/>
                <a:cs typeface="Arial"/>
              </a:rPr>
              <a:t>sort;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Εκτελέστε πάλι </a:t>
            </a:r>
            <a:r>
              <a:rPr lang="en-GB" sz="1800" dirty="0" smtClean="0">
                <a:latin typeface="Arial"/>
                <a:cs typeface="Arial"/>
              </a:rPr>
              <a:t>join, </a:t>
            </a:r>
            <a:r>
              <a:rPr lang="el-GR" sz="1800" dirty="0" smtClean="0">
                <a:latin typeface="Arial"/>
                <a:cs typeface="Arial"/>
              </a:rPr>
              <a:t>αλλά αυτή την φορά για τα </a:t>
            </a:r>
            <a:r>
              <a:rPr lang="en-GB" sz="1800" dirty="0" smtClean="0">
                <a:latin typeface="Arial"/>
                <a:cs typeface="Arial"/>
              </a:rPr>
              <a:t>f1a &amp; f2a. </a:t>
            </a:r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Όπως καταλάβατε, για να γίνει σωστά το</a:t>
            </a:r>
            <a:r>
              <a:rPr lang="en-GB" sz="1800" dirty="0" smtClean="0">
                <a:latin typeface="Arial"/>
                <a:cs typeface="Arial"/>
              </a:rPr>
              <a:t> join </a:t>
            </a:r>
            <a:r>
              <a:rPr lang="el-GR" sz="1800" dirty="0" smtClean="0">
                <a:latin typeface="Arial"/>
                <a:cs typeface="Arial"/>
              </a:rPr>
              <a:t>θα πρέπει να έχει προηγηθεί </a:t>
            </a:r>
            <a:r>
              <a:rPr lang="en-GB" sz="1800" dirty="0" smtClean="0">
                <a:latin typeface="Arial"/>
                <a:cs typeface="Arial"/>
              </a:rPr>
              <a:t>sort.</a:t>
            </a:r>
          </a:p>
          <a:p>
            <a:endParaRPr lang="en-GB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>
                <a:latin typeface="Arial"/>
                <a:cs typeface="Arial"/>
              </a:rPr>
              <a:t>Πειραματιστείτε με τα 2 </a:t>
            </a:r>
            <a:r>
              <a:rPr lang="en-GB" sz="1800" dirty="0">
                <a:latin typeface="Arial"/>
                <a:cs typeface="Arial"/>
              </a:rPr>
              <a:t>files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&amp; </a:t>
            </a:r>
            <a:r>
              <a:rPr lang="en-GB" sz="1800" dirty="0" smtClean="0">
                <a:latin typeface="Arial"/>
                <a:cs typeface="Arial"/>
              </a:rPr>
              <a:t>f2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και </a:t>
            </a:r>
            <a:r>
              <a:rPr lang="el-GR" sz="1800" dirty="0" smtClean="0">
                <a:latin typeface="Arial"/>
                <a:cs typeface="Arial"/>
              </a:rPr>
              <a:t>προσθέστε μια νέα σειρά </a:t>
            </a:r>
            <a:r>
              <a:rPr lang="el-GR" sz="1800" dirty="0">
                <a:latin typeface="Arial"/>
                <a:cs typeface="Arial"/>
              </a:rPr>
              <a:t>στο ένα και εκτελέστε πάλι το </a:t>
            </a:r>
            <a:r>
              <a:rPr lang="en-GB" sz="1800" dirty="0">
                <a:latin typeface="Arial"/>
                <a:cs typeface="Arial"/>
              </a:rPr>
              <a:t>join</a:t>
            </a:r>
            <a:r>
              <a:rPr lang="el-GR" sz="1800" dirty="0">
                <a:latin typeface="Arial"/>
                <a:cs typeface="Arial"/>
              </a:rPr>
              <a:t> για να δείτε πως συμπεριφέρεται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9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Home directory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Όταν κάνω </a:t>
            </a:r>
            <a:r>
              <a:rPr lang="en-GB" sz="1600" dirty="0" err="1" smtClean="0">
                <a:latin typeface="Arial"/>
                <a:cs typeface="Arial"/>
              </a:rPr>
              <a:t>loggin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ως χρήστης</a:t>
            </a:r>
            <a:r>
              <a:rPr lang="en-GB" sz="1600" dirty="0" smtClean="0">
                <a:latin typeface="Arial"/>
                <a:cs typeface="Arial"/>
              </a:rPr>
              <a:t> PC1</a:t>
            </a:r>
            <a:r>
              <a:rPr lang="el-GR" sz="1600" dirty="0" smtClean="0">
                <a:latin typeface="Arial"/>
                <a:cs typeface="Arial"/>
              </a:rPr>
              <a:t>, ξεκινάω από 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που είναι το </a:t>
            </a:r>
            <a:r>
              <a:rPr lang="en-GB" sz="1600" dirty="0" smtClean="0">
                <a:latin typeface="Arial"/>
                <a:cs typeface="Arial"/>
              </a:rPr>
              <a:t>/home/PC1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Εάν έκανα </a:t>
            </a:r>
            <a:r>
              <a:rPr lang="en-GB" sz="1600" dirty="0" err="1">
                <a:latin typeface="Arial"/>
                <a:cs typeface="Arial"/>
              </a:rPr>
              <a:t>loggin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ως χρήστης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smtClean="0">
                <a:latin typeface="Arial"/>
                <a:cs typeface="Arial"/>
              </a:rPr>
              <a:t>PC</a:t>
            </a:r>
            <a:r>
              <a:rPr lang="el-GR" sz="1600" dirty="0" smtClean="0">
                <a:latin typeface="Arial"/>
                <a:cs typeface="Arial"/>
              </a:rPr>
              <a:t>3, </a:t>
            </a:r>
            <a:r>
              <a:rPr lang="el-GR" sz="1600" dirty="0">
                <a:latin typeface="Arial"/>
                <a:cs typeface="Arial"/>
              </a:rPr>
              <a:t>ξεκινάω από το </a:t>
            </a:r>
            <a:r>
              <a:rPr lang="en-GB" sz="1600" dirty="0">
                <a:latin typeface="Arial"/>
                <a:cs typeface="Arial"/>
              </a:rPr>
              <a:t>home directory </a:t>
            </a:r>
            <a:r>
              <a:rPr lang="el-GR" sz="1600" dirty="0">
                <a:latin typeface="Arial"/>
                <a:cs typeface="Arial"/>
              </a:rPr>
              <a:t>που είναι το </a:t>
            </a:r>
            <a:r>
              <a:rPr lang="en-GB" sz="1600" dirty="0">
                <a:latin typeface="Arial"/>
                <a:cs typeface="Arial"/>
              </a:rPr>
              <a:t>/home/</a:t>
            </a:r>
            <a:r>
              <a:rPr lang="en-GB" sz="1600" dirty="0" smtClean="0">
                <a:latin typeface="Arial"/>
                <a:cs typeface="Arial"/>
              </a:rPr>
              <a:t>PC</a:t>
            </a:r>
            <a:r>
              <a:rPr lang="el-GR" sz="1600" dirty="0" smtClean="0">
                <a:latin typeface="Arial"/>
                <a:cs typeface="Arial"/>
              </a:rPr>
              <a:t>3</a:t>
            </a:r>
          </a:p>
          <a:p>
            <a:endParaRPr lang="el-GR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συμβολίζεται με το</a:t>
            </a:r>
            <a:r>
              <a:rPr lang="en-GB" sz="1600" dirty="0" smtClean="0">
                <a:latin typeface="Arial"/>
                <a:cs typeface="Arial"/>
              </a:rPr>
              <a:t>: ~</a:t>
            </a:r>
            <a:endParaRPr lang="en-GB" sz="1600" dirty="0">
              <a:latin typeface="Arial"/>
              <a:cs typeface="Arial"/>
            </a:endParaRPr>
          </a:p>
          <a:p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2344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Σας δίνεται ένα αρχείο (</a:t>
            </a:r>
            <a:r>
              <a:rPr lang="en-GB" sz="1800" dirty="0" err="1" smtClean="0">
                <a:latin typeface="Arial"/>
                <a:cs typeface="Arial"/>
              </a:rPr>
              <a:t>BioGrid_interactions.txt</a:t>
            </a:r>
            <a:r>
              <a:rPr lang="el-GR" sz="1800" dirty="0" smtClean="0">
                <a:latin typeface="Arial"/>
                <a:cs typeface="Arial"/>
              </a:rPr>
              <a:t>) που περιέχει πρωτεϊνικές και γενετικές αλληλεπιδράσεις από τον πολύ καλά μελετημένο οργανισμό μοντέλο 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n-GB" sz="1800" dirty="0" err="1" smtClean="0">
                <a:latin typeface="Arial"/>
                <a:cs typeface="Arial"/>
              </a:rPr>
              <a:t>cerevisiae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ζυμομύκητας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μία στήλη αναγράφεται το όνομα του ενός γονιδίου/πρωτεΐνης και στην δεύτερη στήλη το όνομα του άλλου </a:t>
            </a:r>
            <a:r>
              <a:rPr lang="el-GR" sz="1800" dirty="0">
                <a:latin typeface="Arial"/>
                <a:cs typeface="Arial"/>
              </a:rPr>
              <a:t>γονιδίου/πρωτεΐνης</a:t>
            </a:r>
            <a:r>
              <a:rPr lang="el-GR" sz="1800" dirty="0" smtClean="0">
                <a:latin typeface="Arial"/>
                <a:cs typeface="Arial"/>
              </a:rPr>
              <a:t>. Ένα γονίδιο/πρωτεΐνη είναι δυνατόν να έχει περισσότερες από μια αλληλεπιδράσεις. Στην τρίτη στήλη αναγράφεται η πειραματική μέθοδος εντοπισμού.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τέταρτη στήλη το είδος της αλληλεπίδραση</a:t>
            </a:r>
            <a:r>
              <a:rPr lang="el-GR" sz="1800" dirty="0">
                <a:latin typeface="Arial"/>
                <a:cs typeface="Arial"/>
              </a:rPr>
              <a:t>ς</a:t>
            </a:r>
            <a:r>
              <a:rPr lang="el-GR" sz="1800" dirty="0" smtClean="0">
                <a:latin typeface="Arial"/>
                <a:cs typeface="Arial"/>
              </a:rPr>
              <a:t> (γενετική/φυσική). Είναι δυνατόν μια αλληλεπίδραση να έχει εντοπιστεί με περισσότερες από μια μεθόδους.</a:t>
            </a: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51911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059" y="3422948"/>
            <a:ext cx="8229600" cy="2365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του </a:t>
            </a:r>
            <a:r>
              <a:rPr lang="en-GB" sz="1800" dirty="0" smtClean="0">
                <a:latin typeface="Arial"/>
                <a:cs typeface="Arial"/>
              </a:rPr>
              <a:t>Linux</a:t>
            </a:r>
            <a:r>
              <a:rPr lang="en-GB" sz="1800" dirty="0">
                <a:latin typeface="Arial"/>
                <a:cs typeface="Arial"/>
              </a:rPr>
              <a:t>: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πόσες αλληλεπιδράσεις υπάρχουν συνολικά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μοναδικές αλληλεπιδράσεις (ασχέτως πειραματικής μεθόδου) υπάρχουν συνολικά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πόσα μοναδικά γονίδια/πρωτεΐνες υπάρχουν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διαφορετικές πειραματικές μέθοδοι εντοπισμού αναγράφονται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770079" y="1129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490371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23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GB" dirty="0" err="1" smtClean="0"/>
              <a:t>grep</a:t>
            </a:r>
            <a:r>
              <a:rPr lang="en-GB" dirty="0" smtClean="0"/>
              <a:t> –</a:t>
            </a:r>
            <a:r>
              <a:rPr lang="el-GR" dirty="0" smtClean="0"/>
              <a:t> αναζήτηση μοτίβων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3791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μας επιτρέπει να δούμε/αποσπάσουμε μια γραμμή από ένα αρχείο που περιέχει μια συγκεκριμένη λέξη ή σειρά χαρακτήρων.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Θεωρείται από τις πιο χρήσιμες εντολές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Linux/Unix.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παράδειγμα, έχουμε ένα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όνομα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με 6 γραμμές και 3 στήλες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αύξων αριθμό, όνομα, πόλη).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δούμε στο τερματικό ποιές γραμμές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δημιουργήστε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4232336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504743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1" y="4309674"/>
            <a:ext cx="2228900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4634347"/>
            <a:ext cx="158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 smtClean="0"/>
              <a:t>6 </a:t>
            </a:r>
            <a:r>
              <a:rPr lang="en-US" dirty="0" err="1" smtClean="0"/>
              <a:t>giorgos</a:t>
            </a:r>
            <a:r>
              <a:rPr lang="en-US" dirty="0" smtClean="0"/>
              <a:t>	</a:t>
            </a:r>
            <a:r>
              <a:rPr lang="en-US" dirty="0" err="1" smtClean="0"/>
              <a:t>volos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95396" y="388649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3920072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6558" y="6376661"/>
            <a:ext cx="8397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πάνε τα αποτελέσματα του παραπάνω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err="1" smtClean="0">
                <a:latin typeface="Arial"/>
                <a:cs typeface="Arial"/>
              </a:rPr>
              <a:t>file_out</a:t>
            </a:r>
            <a:r>
              <a:rPr lang="en-GB" dirty="0">
                <a:latin typeface="Arial"/>
                <a:cs typeface="Arial"/>
              </a:rPr>
              <a:t>;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5071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4 &amp; 5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2320163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3135262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0" y="2397501"/>
            <a:ext cx="2941467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2722174"/>
            <a:ext cx="219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4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5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xanthi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5396" y="197431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200789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64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w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71689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τροποποιήστε 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τροποποιημένο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774853" y="2718342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94643" y="3533441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419382" y="2795680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8993" y="3120353"/>
            <a:ext cx="3193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3	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		</a:t>
            </a:r>
            <a:r>
              <a:rPr lang="en-GB" dirty="0" err="1" smtClean="0">
                <a:latin typeface="Arial"/>
                <a:cs typeface="Arial"/>
              </a:rPr>
              <a:t>larisa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6</a:t>
            </a:r>
            <a:r>
              <a:rPr lang="el-GR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giorgos2		</a:t>
            </a:r>
            <a:r>
              <a:rPr lang="en-GB" dirty="0" err="1" smtClean="0">
                <a:latin typeface="Arial"/>
                <a:cs typeface="Arial"/>
              </a:rPr>
              <a:t>volos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4249" y="237249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77454" y="240607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7074" y="5156577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όμως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w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λέμε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να εντοπίσει τις γραμμές όπου το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ως ολόκληρη λέξη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οπότε τώρα θα εντοπιστεί μόνο η γραμμή 3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8241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ded Corner 9"/>
          <p:cNvSpPr/>
          <p:nvPr/>
        </p:nvSpPr>
        <p:spPr>
          <a:xfrm>
            <a:off x="4994730" y="4435986"/>
            <a:ext cx="2836588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24421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 αριθμός της γραμμής που εντοπίστηκε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βοήθεια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awk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σώστε την δεύτερη στήλη (ονόματα) και την τρίτη στήλη (πόλεις) σε ένα νέο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file1_2c3c.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 γραμμή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επιπλέον θα εμφανιστούν και τα νούμερα των γραμμών.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-n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_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2c3c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94730" y="4793482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: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:giorgos2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113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ile1_2c3c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3409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9988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για περισσότερα του ενός αρχεία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2718" y="1214902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τα αρχεία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&amp; file2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 παρακάτω, 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θέλουμε να δούμε και στα δύο αρχεία ποιές γραμμές έχουν το όνομα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 file2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Όσα αρχεία θέλουμε να ψάξουμε τα γράφουμε στη σειρά, το ένα μετά το άλλο.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33073" y="4519770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489000" y="5336043"/>
            <a:ext cx="278498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5940172" y="4513821"/>
            <a:ext cx="3053494" cy="202046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3715" y="4838494"/>
            <a:ext cx="2420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ile1: 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ile1: 6 </a:t>
            </a:r>
            <a:r>
              <a:rPr lang="en-US" dirty="0" err="1" smtClean="0"/>
              <a:t>giorgos</a:t>
            </a:r>
            <a:r>
              <a:rPr lang="en-US" dirty="0" smtClean="0"/>
              <a:t>	 </a:t>
            </a:r>
            <a:r>
              <a:rPr lang="en-US" dirty="0" err="1" smtClean="0"/>
              <a:t>volos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ile2: 7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athina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1269" y="415108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45971" y="417094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2" name="Folded Corner 11"/>
          <p:cNvSpPr/>
          <p:nvPr/>
        </p:nvSpPr>
        <p:spPr>
          <a:xfrm>
            <a:off x="2845594" y="4506665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nna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patra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4432" y="4160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5601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Arial"/>
                <a:cs typeface="Arial"/>
              </a:rPr>
              <a:t>g</a:t>
            </a:r>
            <a:r>
              <a:rPr lang="en-GB" sz="2800" dirty="0" err="1" smtClean="0">
                <a:latin typeface="Arial"/>
                <a:cs typeface="Arial"/>
              </a:rPr>
              <a:t>rep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9635" y="155422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2 αρχεία που μας ενδιαφέρουν (</a:t>
            </a:r>
            <a:r>
              <a:rPr lang="en-GB" dirty="0" smtClean="0">
                <a:latin typeface="Arial"/>
                <a:cs typeface="Arial"/>
              </a:rPr>
              <a:t>file1, file2</a:t>
            </a:r>
            <a:r>
              <a:rPr lang="el-GR" dirty="0" smtClean="0">
                <a:latin typeface="Arial"/>
                <a:cs typeface="Arial"/>
              </a:rPr>
              <a:t>) τα μετακινούμε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 smtClean="0">
                <a:latin typeface="Arial"/>
                <a:cs typeface="Arial"/>
              </a:rPr>
              <a:t>που δημιουργούμε)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εντολή θα δώσουμε για να δούμε στο </a:t>
            </a:r>
            <a:r>
              <a:rPr lang="en-GB" dirty="0" smtClean="0">
                <a:latin typeface="Arial"/>
                <a:cs typeface="Arial"/>
              </a:rPr>
              <a:t>terminal</a:t>
            </a:r>
            <a:r>
              <a:rPr lang="el-GR" dirty="0" smtClean="0">
                <a:latin typeface="Arial"/>
                <a:cs typeface="Arial"/>
              </a:rPr>
              <a:t> τις γραμμές που περιέχουν το όνομα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στα δύο αυτά αρχεία?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'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'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παράμετρος –</a:t>
            </a:r>
            <a:r>
              <a:rPr lang="en-GB" dirty="0" smtClean="0">
                <a:latin typeface="Arial"/>
                <a:cs typeface="Arial"/>
              </a:rPr>
              <a:t>r </a:t>
            </a:r>
            <a:r>
              <a:rPr lang="el-GR" dirty="0" smtClean="0">
                <a:latin typeface="Arial"/>
                <a:cs typeface="Arial"/>
              </a:rPr>
              <a:t>μας επιτρέπει να ψάξουμε όλα τα αρχεία ενός καταλόγου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των υποκαταλόγων του.</a:t>
            </a:r>
          </a:p>
          <a:p>
            <a:r>
              <a:rPr lang="el-GR" dirty="0" smtClean="0">
                <a:latin typeface="Arial"/>
                <a:cs typeface="Arial"/>
              </a:rPr>
              <a:t>Έτσι, αν θέλαμε να ψάξουμε όλα τα αρχεία του καταλόγου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l-GR" dirty="0" smtClean="0">
                <a:latin typeface="Arial"/>
                <a:cs typeface="Arial"/>
              </a:rPr>
              <a:t> από το </a:t>
            </a:r>
            <a:r>
              <a:rPr lang="en-GB" dirty="0" smtClean="0">
                <a:latin typeface="Arial"/>
                <a:cs typeface="Arial"/>
              </a:rPr>
              <a:t>Desktop,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399173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380619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176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c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συνολικός αριθμός των γραμμών στις οποίες εντοπίστηκε η λέξη/χαρακτήρες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Μετακινούμαστε μέσα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γραμμές,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θα εμφανιστεί το νούμερο 2.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517386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42059"/>
            <a:ext cx="264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2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14805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2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7525" y="3286420"/>
            <a:ext cx="8778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sz="1600" dirty="0" smtClean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/home </a:t>
            </a:r>
            <a:r>
              <a:rPr lang="el-GR" sz="1600" dirty="0" smtClean="0">
                <a:latin typeface="Arial"/>
                <a:cs typeface="Arial"/>
              </a:rPr>
              <a:t>βρίσκονται οι λογαριασμοί των χρηστών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/bin </a:t>
            </a:r>
            <a:r>
              <a:rPr lang="el-GR" sz="1600" dirty="0" smtClean="0">
                <a:latin typeface="Arial"/>
                <a:cs typeface="Arial"/>
              </a:rPr>
              <a:t>βρίσκονται προγράμματα (συνήθως σε δυαδική μορφή </a:t>
            </a:r>
            <a:r>
              <a:rPr lang="en-GB" sz="1600" dirty="0" smtClean="0">
                <a:latin typeface="Arial"/>
                <a:cs typeface="Arial"/>
              </a:rPr>
              <a:t>- binary</a:t>
            </a:r>
            <a:r>
              <a:rPr lang="el-GR" sz="1600" dirty="0" smtClean="0">
                <a:latin typeface="Arial"/>
                <a:cs typeface="Arial"/>
              </a:rPr>
              <a:t>)</a:t>
            </a:r>
            <a:endParaRPr lang="en-GB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sbin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βρίσκονται προγράμματα (συνήθως σε δυαδική μορφή </a:t>
            </a:r>
            <a:r>
              <a:rPr lang="en-GB" sz="1600" dirty="0">
                <a:latin typeface="Arial"/>
                <a:cs typeface="Arial"/>
              </a:rPr>
              <a:t>- binary</a:t>
            </a:r>
            <a:r>
              <a:rPr lang="el-GR" sz="1600" dirty="0" smtClean="0">
                <a:latin typeface="Arial"/>
                <a:cs typeface="Arial"/>
              </a:rPr>
              <a:t>)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που χρησιμοποιεί ο </a:t>
            </a:r>
            <a:r>
              <a:rPr lang="en-GB" sz="1600" dirty="0" err="1" smtClean="0">
                <a:latin typeface="Arial"/>
                <a:cs typeface="Arial"/>
              </a:rPr>
              <a:t>superuser</a:t>
            </a:r>
            <a:endParaRPr lang="en-GB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γράφονται παροδικά αρχεία που σβήνονται όταν κλείσει ο υπολογιστής.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/lib </a:t>
            </a:r>
            <a:r>
              <a:rPr lang="el-GR" sz="1600" dirty="0">
                <a:latin typeface="Arial"/>
                <a:cs typeface="Arial"/>
              </a:rPr>
              <a:t>βρίσκονται </a:t>
            </a:r>
            <a:r>
              <a:rPr lang="el-GR" sz="1600" dirty="0" smtClean="0">
                <a:latin typeface="Arial"/>
                <a:cs typeface="Arial"/>
              </a:rPr>
              <a:t>βιβλιοθήκες που χρησιμοποιούνται από διάφορα προγράμματα. </a:t>
            </a:r>
            <a:endParaRPr lang="en-GB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etc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βρίσκονται </a:t>
            </a:r>
            <a:r>
              <a:rPr lang="en-GB" sz="1600" dirty="0" smtClean="0">
                <a:latin typeface="Arial"/>
                <a:cs typeface="Arial"/>
              </a:rPr>
              <a:t>configuration files </a:t>
            </a:r>
            <a:r>
              <a:rPr lang="el-GR" sz="1600" dirty="0" smtClean="0">
                <a:latin typeface="Arial"/>
                <a:cs typeface="Arial"/>
              </a:rPr>
              <a:t>του συστήματος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mnt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συνδέονται διάφορες εξωτερικές συσκευές, π.χ. </a:t>
            </a:r>
            <a:r>
              <a:rPr lang="en-US" sz="1600" dirty="0" smtClean="0">
                <a:latin typeface="Arial"/>
                <a:cs typeface="Arial"/>
              </a:rPr>
              <a:t>M</a:t>
            </a:r>
            <a:r>
              <a:rPr lang="en-GB" sz="1600" dirty="0" err="1" smtClean="0">
                <a:latin typeface="Arial"/>
                <a:cs typeface="Arial"/>
              </a:rPr>
              <a:t>emory</a:t>
            </a:r>
            <a:r>
              <a:rPr lang="en-GB" sz="1600" dirty="0" smtClean="0">
                <a:latin typeface="Arial"/>
                <a:cs typeface="Arial"/>
              </a:rPr>
              <a:t> sticks, </a:t>
            </a:r>
            <a:r>
              <a:rPr lang="el-GR" sz="1600" dirty="0" smtClean="0">
                <a:latin typeface="Arial"/>
                <a:cs typeface="Arial"/>
              </a:rPr>
              <a:t>εξωτερικοί σκληροί δίσκοι, </a:t>
            </a:r>
            <a:r>
              <a:rPr lang="en-GB" sz="1600" dirty="0" err="1" smtClean="0">
                <a:latin typeface="Arial"/>
                <a:cs typeface="Arial"/>
              </a:rPr>
              <a:t>cd-roms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κτλ.</a:t>
            </a:r>
            <a:r>
              <a:rPr lang="en-GB" sz="1600" dirty="0" smtClean="0">
                <a:latin typeface="Arial"/>
                <a:cs typeface="Arial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4063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εντοπίζονται οι γραμμές που ΔΕΝ περιέχουν την λέξη/χαρακτήρες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 άρα η παρακάτω εντολή θα μας δώσει τις γραμμές 1, 2, 4, 5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ΔΕΝ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825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δεν παίζει ρόλο εάν οι 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είναι σε κεφαλαία ή μικρά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παρακάτω στην εικόνα.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οι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 στην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γραμμή.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παρακάτω εντολή θα μας δώσει μόνο την 3η γραμμή.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παρακάτω εντολή θα μας δώσει 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6η γραμμή.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rep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0436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21195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δίνουμε το όνομα ενός αρχείου που περιέχει χαρακτήρες, με τους οποίους θέλουμε να ψάξουμε σε ένα άλλο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παρακάτω εντολή θα κάνει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τους χαρακτήρες που υπάρχουν σε κάθε γραμμή του αρχείου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–f	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983169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3922889" y="2976832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1716" y="26075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0745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810"/>
            <a:ext cx="8229600" cy="46507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3487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επιστρέφει τα ονόματα των αρχείων στα οποία βρήκε τους χαρακτήρες/λέξεις με τα οποία ψάχνουμε.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Μετακινηθείτε ένα επίπεδο πάνω.</a:t>
            </a:r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 και τα 3 αρχεία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–l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/file*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Εδώ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*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συμβολίζει ταίριασμα με οποιοδήποτε χαρακτήρα μηδέν ή μία ή περισσότερες φορές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6218" y="5284816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6218" y="370841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4-Point Star 15"/>
          <p:cNvSpPr/>
          <p:nvPr/>
        </p:nvSpPr>
        <p:spPr>
          <a:xfrm>
            <a:off x="1762257" y="383095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481230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13459" y="5080000"/>
            <a:ext cx="0" cy="204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nip Single Corner Rectangle 20"/>
          <p:cNvSpPr/>
          <p:nvPr/>
        </p:nvSpPr>
        <p:spPr>
          <a:xfrm>
            <a:off x="462676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Snip Single Corner Rectangle 21"/>
          <p:cNvSpPr/>
          <p:nvPr/>
        </p:nvSpPr>
        <p:spPr>
          <a:xfrm>
            <a:off x="345928" y="5414669"/>
            <a:ext cx="655043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/>
                <a:cs typeface="Arial"/>
              </a:rPr>
              <a:t>f</a:t>
            </a:r>
            <a:r>
              <a:rPr lang="en-US" sz="1200" dirty="0" smtClean="0">
                <a:latin typeface="Arial"/>
                <a:cs typeface="Arial"/>
              </a:rPr>
              <a:t>ile</a:t>
            </a:r>
            <a:r>
              <a:rPr lang="el-GR" sz="1200" dirty="0" smtClean="0">
                <a:latin typeface="Arial"/>
                <a:cs typeface="Arial"/>
              </a:rPr>
              <a:t>_</a:t>
            </a:r>
            <a:r>
              <a:rPr lang="en-GB" sz="1200" dirty="0" smtClean="0">
                <a:latin typeface="Arial"/>
                <a:cs typeface="Arial"/>
              </a:rPr>
              <a:t>s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3" name="Frame 22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ile1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ile2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3131421" y="5284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4626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35152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 μια εντολή προέκταση της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regular expressions.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ψάξω στο αρχείο μου για γραμμές που έχουν κάποιο ή και τα δύο από τα ονόματα-μοτίβα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 Χρησιμοποιούμε το σύμβολο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(pipe).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το παρακάτω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εκτελέστε την παρακάτω εντολή για βρείτε τις γραμμές που περιέχουν τα ονόματα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3056131"/>
            <a:ext cx="2730975" cy="185664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4" y="3871229"/>
            <a:ext cx="510396" cy="2149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3056130"/>
            <a:ext cx="3113496" cy="185664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3599251"/>
            <a:ext cx="2494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2686798"/>
            <a:ext cx="8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2679470"/>
            <a:ext cx="112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6218" y="5038817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Επίσης,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 δυνατόν να κάνουμε αναζήτηση και με περισσότερα μοτίβα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581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55144" y="4574453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50318" y="420512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5144" y="840138"/>
            <a:ext cx="8678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έπρεπε να γράψω τα τρία ονόματα σε ένα άλλο αρχείο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γραμμές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π.χ.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ile_names</a:t>
            </a:r>
            <a:r>
              <a:rPr lang="el-GR" dirty="0" smtClean="0">
                <a:latin typeface="Arial"/>
                <a:cs typeface="Arial"/>
              </a:rPr>
              <a:t> και μετά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 –f    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file_names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    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3786011" y="5096680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83509" y="4715806"/>
            <a:ext cx="121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ile_names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2563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πιο γενικών μοτίβων με </a:t>
            </a:r>
            <a:r>
              <a:rPr lang="en-GB" sz="2800" dirty="0" smtClean="0">
                <a:latin typeface="Arial"/>
                <a:cs typeface="Arial"/>
              </a:rPr>
              <a:t>regular expressions</a:t>
            </a:r>
            <a:r>
              <a:rPr lang="el-GR" sz="2800" dirty="0" smtClean="0">
                <a:latin typeface="Arial"/>
                <a:cs typeface="Arial"/>
              </a:rPr>
              <a:t>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Πολλές φορές δεν αναζητούμε μια συγκεκριμένη λέξη ή σειρά χαρακτήρων, αλλά ένα πιο γενικό μοτίβο χαρακτήρων.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Π.χ. Μπορεί να αναζητάμε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στην αρχή μιας σειράς.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τέλος μιας σειράς.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Κάποιες λέξεις που σε μια συγκεκριμένη θέση τους μπορεί να υπάρχουν εναλλακτικά μια σειρά από κάποιους χαρακτήρες/νούμερα/σύμβολα.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αυτό το λόγο κάνουμε χρήση των </a:t>
            </a:r>
            <a:r>
              <a:rPr lang="en-GB" dirty="0" smtClean="0">
                <a:latin typeface="Arial"/>
                <a:cs typeface="Arial"/>
              </a:rPr>
              <a:t>regular expressions.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6404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στην αρχή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037690"/>
            <a:ext cx="86783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στην αρχή μιας σειράς χρησιμοποιούμε το σύμβολο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πριν το μοτίβο.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Τροποποιείστε με το </a:t>
            </a:r>
            <a:r>
              <a:rPr lang="en-GB" dirty="0" smtClean="0">
                <a:latin typeface="Arial"/>
                <a:cs typeface="Arial"/>
              </a:rPr>
              <a:t>vi</a:t>
            </a:r>
            <a:r>
              <a:rPr lang="el-GR" dirty="0" smtClean="0">
                <a:latin typeface="Arial"/>
                <a:cs typeface="Arial"/>
              </a:rPr>
              <a:t>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όπως στην παρακάτω εικόνα.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Εκτελέστε την παρακάτω εντολή, για να βρείτε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στην αρχή της γραμμής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6348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στο τέλος μιας σειράς χρησιμοποιούμε το σύμβολο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μετά το μοτίβο.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Εκτελέστε την παρακάτω εντολή για να βρείτε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στο τέλος της γραμμής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9424" y="5577891"/>
            <a:ext cx="8299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477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424" y="1584446"/>
            <a:ext cx="8299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eleni|athina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$’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2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Κατηγορίες εντολών για 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Πλοήγηση στο σύστημα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Διαχείριση αρχείων και καταλόγων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endParaRPr lang="en-GB" sz="1800" dirty="0">
              <a:latin typeface="Arial"/>
              <a:cs typeface="Arial"/>
            </a:endParaRPr>
          </a:p>
          <a:p>
            <a:pPr lvl="1"/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τα ονόματα των εντολών είναι συντομογραφίες κάποιων ρημάτων.</a:t>
            </a:r>
          </a:p>
          <a:p>
            <a:pPr marL="457200" lvl="1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n-GB" sz="1800" dirty="0" smtClean="0">
                <a:latin typeface="Arial"/>
                <a:cs typeface="Arial"/>
              </a:rPr>
              <a:t>:  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List -&gt;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Change directory -&gt; cd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Make directory -&gt; </a:t>
            </a:r>
            <a:r>
              <a:rPr lang="en-GB" sz="1800" dirty="0" err="1" smtClean="0">
                <a:latin typeface="Arial"/>
                <a:cs typeface="Arial"/>
              </a:rPr>
              <a:t>mkdir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Copy </a:t>
            </a:r>
            <a:r>
              <a:rPr lang="en-GB" sz="1800" dirty="0">
                <a:latin typeface="Arial"/>
                <a:cs typeface="Arial"/>
              </a:rPr>
              <a:t>-&gt; </a:t>
            </a:r>
            <a:r>
              <a:rPr lang="en-GB" sz="1800" dirty="0" err="1" smtClean="0">
                <a:latin typeface="Arial"/>
                <a:cs typeface="Arial"/>
              </a:rPr>
              <a:t>cp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Remove -&gt; </a:t>
            </a:r>
            <a:r>
              <a:rPr lang="en-GB" sz="1800" dirty="0" err="1" smtClean="0">
                <a:latin typeface="Arial"/>
                <a:cs typeface="Arial"/>
              </a:rPr>
              <a:t>rm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Move -&gt; mv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86800" y="100554"/>
            <a:ext cx="364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1531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667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8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840636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-9] </a:t>
            </a:r>
            <a:r>
              <a:rPr lang="el-GR" dirty="0" smtClean="0">
                <a:latin typeface="Arial"/>
                <a:cs typeface="Arial"/>
              </a:rPr>
              <a:t>για νούμερα από το 0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έως και το </a:t>
            </a:r>
            <a:r>
              <a:rPr lang="en-GB" dirty="0" smtClean="0">
                <a:latin typeface="Arial"/>
                <a:cs typeface="Arial"/>
              </a:rPr>
              <a:t>9.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[ab89] </a:t>
            </a:r>
            <a:r>
              <a:rPr lang="el-GR" dirty="0" smtClean="0">
                <a:latin typeface="Arial"/>
                <a:cs typeface="Arial"/>
              </a:rPr>
              <a:t>σημαίνει ότι στη συγκεκριμένη θέση μπορεί να βρίσκεται οποιοσδήποτε από τους χαρακτήρες/νούμερα (</a:t>
            </a:r>
            <a:r>
              <a:rPr lang="en-GB" dirty="0" smtClean="0">
                <a:latin typeface="Arial"/>
                <a:cs typeface="Arial"/>
              </a:rPr>
              <a:t>a, b, 8, 9</a:t>
            </a:r>
            <a:r>
              <a:rPr lang="el-GR" dirty="0" smtClean="0">
                <a:latin typeface="Arial"/>
                <a:cs typeface="Arial"/>
              </a:rPr>
              <a:t>) που συναντάμε μέσα στις αγκύλες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[^ab89] </a:t>
            </a:r>
            <a:r>
              <a:rPr lang="el-GR" dirty="0" smtClean="0">
                <a:latin typeface="Arial"/>
                <a:cs typeface="Arial"/>
              </a:rPr>
              <a:t>το ^ </a:t>
            </a:r>
            <a:r>
              <a:rPr lang="el-GR" b="1" u="sng" dirty="0" smtClean="0">
                <a:latin typeface="Arial"/>
                <a:cs typeface="Arial"/>
              </a:rPr>
              <a:t>μέσα στην αγκύλη</a:t>
            </a:r>
            <a:r>
              <a:rPr lang="el-GR" dirty="0" smtClean="0">
                <a:latin typeface="Arial"/>
                <a:cs typeface="Arial"/>
              </a:rPr>
              <a:t>, στην αρχή της σημαίνει ότι στη συγκεκριμένη θέση μπορεί να υπάρχει οποιοσδήποτε χαρακτήρας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εκτός</a:t>
            </a:r>
            <a:r>
              <a:rPr lang="el-GR" dirty="0" smtClean="0">
                <a:latin typeface="Arial"/>
                <a:cs typeface="Arial"/>
              </a:rPr>
              <a:t> από αυτούς που συναντάμε μέσα στην αγκύλη. 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6378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570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7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700" dirty="0" smtClean="0">
                <a:latin typeface="Arial"/>
                <a:cs typeface="Arial"/>
              </a:rPr>
            </a:br>
            <a:endParaRPr lang="en-US" sz="27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366975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κεφαλαία γράμματα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κεφαλαίο γράμμα και ακολουθεί το 11.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7" y="4894269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 γράμμα και ακολουθεί το 11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94933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570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7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700" dirty="0" smtClean="0">
                <a:latin typeface="Arial"/>
                <a:cs typeface="Arial"/>
              </a:rPr>
            </a:br>
            <a:endParaRPr lang="en-US" sz="27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7" y="4894269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xanthi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1550651"/>
            <a:ext cx="8657001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 γράμμα και ακολουθεί το 11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-z]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11’ 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014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336"/>
            <a:ext cx="8229600" cy="338664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814488"/>
            <a:ext cx="8678333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Κάποιες φορές το </a:t>
            </a:r>
            <a:r>
              <a:rPr lang="en-GB" sz="1600" dirty="0" smtClean="0">
                <a:latin typeface="Arial"/>
                <a:cs typeface="Arial"/>
              </a:rPr>
              <a:t>regular expression </a:t>
            </a:r>
            <a:r>
              <a:rPr lang="el-GR" sz="1600" dirty="0" smtClean="0">
                <a:latin typeface="Arial"/>
                <a:cs typeface="Arial"/>
              </a:rPr>
              <a:t>θέλουμε να επαναλαμβάνεται περισσότερες από μία φορές. Για να δηλώσουμε πόσες φορές θέλουμε να επαναλαμβάνεται, χρησιμοποιούμε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{Χ}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αμέσως μετά από το υπο-μοτίβο, όπου Χ το νούμερο/φορές που θέλουμε να επαναλαμβάνεται.</a:t>
            </a:r>
          </a:p>
          <a:p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Χ,Υ}</a:t>
            </a:r>
            <a:r>
              <a:rPr lang="el-GR" sz="1600" dirty="0">
                <a:latin typeface="Arial"/>
                <a:cs typeface="Arial"/>
              </a:rPr>
              <a:t>,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όπου </a:t>
            </a:r>
            <a:r>
              <a:rPr lang="el-GR" sz="1600" dirty="0" smtClean="0">
                <a:latin typeface="Arial"/>
                <a:cs typeface="Arial"/>
              </a:rPr>
              <a:t>Χ&amp; Υ </a:t>
            </a:r>
            <a:r>
              <a:rPr lang="el-GR" sz="1600" dirty="0">
                <a:latin typeface="Arial"/>
                <a:cs typeface="Arial"/>
              </a:rPr>
              <a:t>το νούμερο/φορές που θέλουμε να </a:t>
            </a:r>
            <a:r>
              <a:rPr lang="el-GR" sz="1600" dirty="0" smtClean="0">
                <a:latin typeface="Arial"/>
                <a:cs typeface="Arial"/>
              </a:rPr>
              <a:t>επαναλαμβάνεται από Χ έως Υ φορές.</a:t>
            </a:r>
            <a:endParaRPr lang="el-GR" sz="1600" dirty="0">
              <a:latin typeface="Arial"/>
              <a:cs typeface="Arial"/>
            </a:endParaRPr>
          </a:p>
          <a:p>
            <a:endParaRPr lang="el-GR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</a:t>
            </a:r>
            <a:r>
              <a:rPr lang="el-GR" sz="1600" dirty="0" smtClean="0">
                <a:latin typeface="Arial"/>
                <a:cs typeface="Arial"/>
              </a:rPr>
              <a:t>για επανάληψη 0-1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0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ή περισσότερες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+ </a:t>
            </a:r>
            <a:r>
              <a:rPr lang="el-GR" sz="1600" dirty="0" smtClean="0">
                <a:latin typeface="Arial"/>
                <a:cs typeface="Arial"/>
              </a:rPr>
              <a:t>αμέσως </a:t>
            </a:r>
            <a:r>
              <a:rPr lang="el-GR" sz="1600" dirty="0">
                <a:latin typeface="Arial"/>
                <a:cs typeface="Arial"/>
              </a:rPr>
              <a:t>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1 </a:t>
            </a:r>
            <a:r>
              <a:rPr lang="el-GR" sz="1600" dirty="0">
                <a:latin typeface="Arial"/>
                <a:cs typeface="Arial"/>
              </a:rPr>
              <a:t>ή περισσότερες </a:t>
            </a:r>
            <a:r>
              <a:rPr lang="el-GR" sz="1600" dirty="0" smtClean="0">
                <a:latin typeface="Arial"/>
                <a:cs typeface="Arial"/>
              </a:rPr>
              <a:t>φορές</a:t>
            </a: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tab </a:t>
            </a:r>
            <a:r>
              <a:rPr lang="el-GR" sz="1600" dirty="0" smtClean="0">
                <a:latin typeface="Arial"/>
                <a:cs typeface="Arial"/>
              </a:rPr>
              <a:t>δηλώνεται με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^I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κενό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[[:space:]]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οποιδήποτε γράμμα ή αριθμός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</a:t>
            </a:r>
          </a:p>
          <a:p>
            <a:r>
              <a:rPr lang="el-GR" sz="1600" dirty="0" smtClean="0">
                <a:latin typeface="Arial"/>
                <a:cs typeface="Arial"/>
              </a:rPr>
              <a:t>Το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είναι το ίδιο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[A-Za-z0-9]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οποιοδήποτε σύμβολο δηλώνεται με την τελεία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4868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δύο κεφαλαία γράμματα (οποιαδήποτε).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ανάλογα με την εικόνα.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[Α-Ζ]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[A-Z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{2}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248045"/>
            <a:ext cx="2214300" cy="15815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bc321	XXX	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387871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4800710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248045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4792390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387871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οποιαδήποτε 3 μικρά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μία φορά και ακολουθούν νούμερα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2721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Με ποιά εντολή θα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εντοπίσετε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οποιαδήποτε 3 μικρά γράμματα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μία φορά και ακολουθούν νούμερα</a:t>
            </a:r>
            <a:r>
              <a:rPr lang="en-GB" dirty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[a-z][0-9]+’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}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[0-9]+’ 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248045"/>
            <a:ext cx="2214300" cy="15815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bc321	XXX	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387871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4800710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248045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4792390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bc321	XXX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04900" y="387871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9340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παράδειγμα, θέλετε να εντοπίσετε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ένα κεφαλαίο γράμμα, ακολουθεί ένα νούμερο, ακολουθεί ένα μικρό γράμμα.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-9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42812" y="3489152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4653" y="3119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154645" y="4041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51960" y="3489151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9" y="4033496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7902" y="311982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7438" y="6297365"/>
            <a:ext cx="8480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δεν χρησιμοποιούσατε το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 </a:t>
            </a:r>
            <a:r>
              <a:rPr lang="el-GR" dirty="0" smtClean="0">
                <a:latin typeface="Arial"/>
                <a:cs typeface="Arial"/>
              </a:rPr>
              <a:t>στην παραπάνω εντολή, τι θα συνέβαινε και γιατί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0215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Αν δεν χρησιμοποιούσατε το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^ </a:t>
            </a:r>
            <a:r>
              <a:rPr lang="el-GR" dirty="0">
                <a:latin typeface="Arial"/>
                <a:cs typeface="Arial"/>
              </a:rPr>
              <a:t>στην παραπάνω εντολή, τι θα συνέβαινε και γιατί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‘[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0-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9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][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err="1" smtClean="0">
                <a:latin typeface="Arial"/>
                <a:cs typeface="Arial"/>
              </a:rPr>
              <a:t>egrep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θα αναγνώριζε το μοτίβο και στην 1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και στην 4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γραμμή.</a:t>
            </a:r>
            <a:endParaRPr lang="el-GR" dirty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42812" y="3489152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A2a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A2a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4653" y="3119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154645" y="4041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51960" y="3489151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95804" y="3893926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1A2a11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7902" y="311982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4988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fontScale="850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Δημιουργήστε το παρακάτω αρχείο (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l-GR" sz="1800" dirty="0" smtClean="0">
                <a:latin typeface="Arial"/>
                <a:cs typeface="Arial"/>
              </a:rPr>
              <a:t>) που περιέχει ρυθμιστικές αλληλεπιδράσεις μεταξύ μεταγραφικών παραγόντων (</a:t>
            </a:r>
            <a:r>
              <a:rPr lang="en-GB" sz="1800" dirty="0" smtClean="0">
                <a:latin typeface="Arial"/>
                <a:cs typeface="Arial"/>
              </a:rPr>
              <a:t>transcription factors</a:t>
            </a:r>
            <a:r>
              <a:rPr lang="el-GR" sz="1800" dirty="0" smtClean="0">
                <a:latin typeface="Arial"/>
                <a:cs typeface="Arial"/>
              </a:rPr>
              <a:t>) και γονιδίων στα οποία συνδέονται (στους προαγωγείς τους) και ρυθμίζουν την έκφρασή τους</a:t>
            </a:r>
            <a:r>
              <a:rPr lang="en-GB" sz="1800" dirty="0" smtClean="0">
                <a:latin typeface="Arial"/>
                <a:cs typeface="Arial"/>
              </a:rPr>
              <a:t> (target)</a:t>
            </a:r>
            <a:r>
              <a:rPr lang="el-GR" sz="1800" dirty="0" smtClean="0">
                <a:latin typeface="Arial"/>
                <a:cs typeface="Arial"/>
              </a:rPr>
              <a:t>. 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1η στήλη αναγράφεται το όνομα του μεταγραφικού παράγοντα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2η </a:t>
            </a:r>
            <a:r>
              <a:rPr lang="el-GR" sz="1800" dirty="0">
                <a:latin typeface="Arial"/>
                <a:cs typeface="Arial"/>
              </a:rPr>
              <a:t>στήλη αναγράφεται το όνομα του </a:t>
            </a:r>
            <a:r>
              <a:rPr lang="el-GR" sz="1800" dirty="0" smtClean="0">
                <a:latin typeface="Arial"/>
                <a:cs typeface="Arial"/>
              </a:rPr>
              <a:t>γονιδίου στο οποίο συνδέεται ο μεταγραφικός παράγοντας.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3η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το είδος της ρύθμισης, δηλαδή αν η σύνδεση του μεταγραφικού παράγονται προάγει ή καταστέλει την έκφραση του γονιδίου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4η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ο ιστός στον οποίο παρατηρήθηκε αυτή η ρυθμιστική αλληλεπίδραση.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Είναι δυνατόν μια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ρυθμιστική αλληλεπίδραση να έχει εντοπιστεί σε περισσότερους από έναν ιστούς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1"/>
            <a:ext cx="7982580" cy="22009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/>
              <a:t>Gene_</a:t>
            </a:r>
            <a:r>
              <a:rPr lang="el-GR" dirty="0"/>
              <a:t>5</a:t>
            </a:r>
            <a:r>
              <a:rPr lang="en-US" dirty="0"/>
              <a:t>		Gene_</a:t>
            </a:r>
            <a:r>
              <a:rPr lang="el-GR" dirty="0"/>
              <a:t>1</a:t>
            </a:r>
            <a:r>
              <a:rPr lang="en-US" dirty="0"/>
              <a:t>		activate				</a:t>
            </a:r>
            <a:r>
              <a:rPr lang="en-US" dirty="0" smtClean="0"/>
              <a:t>liver</a:t>
            </a:r>
          </a:p>
        </p:txBody>
      </p:sp>
    </p:spTree>
    <p:extLst>
      <p:ext uri="{BB962C8B-B14F-4D97-AF65-F5344CB8AC3E}">
        <p14:creationId xmlns:p14="http://schemas.microsoft.com/office/powerpoint/2010/main" val="42769724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στο </a:t>
            </a:r>
            <a:r>
              <a:rPr lang="el-GR" sz="1800" dirty="0">
                <a:latin typeface="Arial"/>
                <a:cs typeface="Arial"/>
              </a:rPr>
              <a:t>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υπάρχουν.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Πόσα και ποιά γονίδια στόχοι ρυθμίζονται από μεταγραφικούς παράγοντες.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Για πόσους και ποιούς ιστούς υπάρχουν δεδομένα.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Πόσα και ποιά γονίδια ρυθμίζει ο μεταγραφικός παράγοντας </a:t>
            </a:r>
            <a:r>
              <a:rPr lang="en-GB" sz="1800" dirty="0" smtClean="0">
                <a:latin typeface="Arial"/>
                <a:cs typeface="Arial"/>
              </a:rPr>
              <a:t>Gene_1.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Πόσες αλληλεπιδράσεις έχουν βρεθεί για το συκώτι </a:t>
            </a:r>
            <a:r>
              <a:rPr lang="en-GB" sz="1800" dirty="0" smtClean="0">
                <a:latin typeface="Arial"/>
                <a:cs typeface="Arial"/>
              </a:rPr>
              <a:t>(liver).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 είναι προαγωγείς έκφρασης.</a:t>
            </a:r>
          </a:p>
          <a:p>
            <a:pPr>
              <a:buFont typeface="+mj-lt"/>
              <a:buAutoNum type="arabicPeriod"/>
            </a:pPr>
            <a:r>
              <a:rPr lang="el-GR" sz="1800" dirty="0">
                <a:latin typeface="Arial"/>
                <a:cs typeface="Arial"/>
              </a:rPr>
              <a:t>Πόσοι και ποιοί μεταγραφικοί παράγοντες </a:t>
            </a:r>
            <a:r>
              <a:rPr lang="el-GR" sz="1800" dirty="0" smtClean="0">
                <a:latin typeface="Arial"/>
                <a:cs typeface="Arial"/>
              </a:rPr>
              <a:t>αναστέλουν την έκφραση.</a:t>
            </a:r>
          </a:p>
          <a:p>
            <a:pPr>
              <a:buFont typeface="+mj-lt"/>
              <a:buAutoNum type="arabicPeriod"/>
            </a:pPr>
            <a:r>
              <a:rPr lang="el-GR" sz="1800" dirty="0" smtClean="0">
                <a:latin typeface="Arial"/>
                <a:cs typeface="Arial"/>
              </a:rPr>
              <a:t>Ποιοί μεταγραφικοί παράγοντες έχουν βρεθεί και ως γονίδια στόχοι.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9822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11130</Words>
  <Application>Microsoft Macintosh PowerPoint</Application>
  <PresentationFormat>On-screen Show (4:3)</PresentationFormat>
  <Paragraphs>1788</Paragraphs>
  <Slides>117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117</vt:i4>
      </vt:variant>
    </vt:vector>
  </HeadingPairs>
  <TitlesOfParts>
    <vt:vector size="118" baseType="lpstr">
      <vt:lpstr>Office Theme</vt:lpstr>
      <vt:lpstr>PowerPoint Presentation</vt:lpstr>
      <vt:lpstr>Εισαγωγή στο Linux</vt:lpstr>
      <vt:lpstr>1η εργαστηριακή άσκηση</vt:lpstr>
      <vt:lpstr>Δομή αρχείων/καταλόγων στο Linux </vt:lpstr>
      <vt:lpstr>Δομή αρχείων/καταλόγων στο Linux </vt:lpstr>
      <vt:lpstr>Δομή αρχείων/καταλόγων στο Linux </vt:lpstr>
      <vt:lpstr>Home directory</vt:lpstr>
      <vt:lpstr>Δομή αρχείων/καταλόγων στο Linux </vt:lpstr>
      <vt:lpstr>Βασικές εντολές</vt:lpstr>
      <vt:lpstr>Σύνταξη εντολών (i)</vt:lpstr>
      <vt:lpstr>Σύνταξη εντολών (ii)</vt:lpstr>
      <vt:lpstr>Σύνταξη εντολών (iii)</vt:lpstr>
      <vt:lpstr>Σύνταξη εντολών (iv)</vt:lpstr>
      <vt:lpstr>Σύνταξη εντολών (v)</vt:lpstr>
      <vt:lpstr>Σύνταξη εντολών (vi)</vt:lpstr>
      <vt:lpstr>Οδηγίες χρήσης μιας εντολής</vt:lpstr>
      <vt:lpstr>Βασικές εντολές για πλοήγηση μέσα στο σύστημα</vt:lpstr>
      <vt:lpstr>Βασικές εντολές πλοήγησης</vt:lpstr>
      <vt:lpstr>Βασικές εντολές πλοήγησης - ls</vt:lpstr>
      <vt:lpstr>Πλοήγηση στο Linux </vt:lpstr>
      <vt:lpstr>Πλοήγηση στο Linux </vt:lpstr>
      <vt:lpstr>Login ως guest</vt:lpstr>
      <vt:lpstr>Login ως guest - pwd</vt:lpstr>
      <vt:lpstr>Login ως guest - ls</vt:lpstr>
      <vt:lpstr>Clear</vt:lpstr>
      <vt:lpstr>Μετακίνηση με το cd</vt:lpstr>
      <vt:lpstr>Δημιουργία αρχείου με την εντολή cat</vt:lpstr>
      <vt:lpstr>Οι εντολές more, head, tail</vt:lpstr>
      <vt:lpstr>H διαφορά μεταξύ &gt; &amp; &gt;&gt;</vt:lpstr>
      <vt:lpstr>Ένωση αρχείων με το cat</vt:lpstr>
      <vt:lpstr>Βασικές εντολές διαχείρισης αρχείων/καταλόγων</vt:lpstr>
      <vt:lpstr>Αντιγραφή αρχείου με το cp</vt:lpstr>
      <vt:lpstr>Διαγραφή αρχείου με το rm</vt:lpstr>
      <vt:lpstr>Δημιουργία καταλόγου με το mkdir – Μετακίνηση αρχείων με το mv</vt:lpstr>
      <vt:lpstr>Μετονομασία αρχείων με το mv</vt:lpstr>
      <vt:lpstr>Μετονομασία αρχείων με το mv</vt:lpstr>
      <vt:lpstr>Μετονομασία/μετακίνηση αρχείων με το mv</vt:lpstr>
      <vt:lpstr>Διαγραφή καταλόγου με το rm -r</vt:lpstr>
      <vt:lpstr>Άσκηση</vt:lpstr>
      <vt:lpstr>2η εργαστηριακή άσκηση</vt:lpstr>
      <vt:lpstr>Εντολές του Linux</vt:lpstr>
      <vt:lpstr>Δικαιώματα αρχείων και καταλόγων</vt:lpstr>
      <vt:lpstr>Δικαιώματα αρχείων και καταλόγων</vt:lpstr>
      <vt:lpstr>Δικαιώματα αρχείων και καταλόγων - chmod</vt:lpstr>
      <vt:lpstr>Δικαιώματα αρχείων και καταλόγων - chmod</vt:lpstr>
      <vt:lpstr>Η εντολή wc –word count</vt:lpstr>
      <vt:lpstr>Η εντολή sort</vt:lpstr>
      <vt:lpstr>Unicode standard 7.0</vt:lpstr>
      <vt:lpstr>Η εντολή sort</vt:lpstr>
      <vt:lpstr>Η εντολή sort</vt:lpstr>
      <vt:lpstr>Η εντολή sort -n</vt:lpstr>
      <vt:lpstr>Η εντολή uniq</vt:lpstr>
      <vt:lpstr>Η χρήση των pipes |</vt:lpstr>
      <vt:lpstr>vi editor</vt:lpstr>
      <vt:lpstr>vi editor</vt:lpstr>
      <vt:lpstr>vi editor Άσκηση 1: Δημιουργία ενός νέου αρχείου</vt:lpstr>
      <vt:lpstr>vi editor Άσκηση 2: Διαγραφή δεδομένων ενός αρχείου μέσω του INSERT MODE</vt:lpstr>
      <vt:lpstr>vi editor Άσκηση 2: Διαγραφή δεδομένων ενός αρχείου μέσω του COMMAND MODE</vt:lpstr>
      <vt:lpstr>vi editor Άσκηση 3: Μετακίνηση εντός του αρχείου μέσω του COMMAND MODE</vt:lpstr>
      <vt:lpstr>vi editor Άσκηση 4: Εύρεση χαρακτήρων μέσα στο κείμενο</vt:lpstr>
      <vt:lpstr>vi editor Άσκηση 5: αντικατάσταση χαρακτήρων εντός κειμένου</vt:lpstr>
      <vt:lpstr>vi editor Άσκηση 6:</vt:lpstr>
      <vt:lpstr>Awk: Επιλογή στήλης από ένα αρχείο</vt:lpstr>
      <vt:lpstr>Awk: Άσκηση 1</vt:lpstr>
      <vt:lpstr>Awk: Άσκηση 2</vt:lpstr>
      <vt:lpstr>paste: Επικόληση δύο αρχείων γραμμή προς γραμμή</vt:lpstr>
      <vt:lpstr>Join: Ένωση αρχείων με βάση μοναδικά κλειδιά</vt:lpstr>
      <vt:lpstr>Join: Ένωση αρχείων με βάση μοναδικά κλειδιά</vt:lpstr>
      <vt:lpstr>Join &amp; sort: Άσκηση 2</vt:lpstr>
      <vt:lpstr>Συνδυαστική Άσκηση</vt:lpstr>
      <vt:lpstr>Συνδυαστική Άσκηση</vt:lpstr>
      <vt:lpstr>H εντολή grep – αναζήτηση μοτίβων</vt:lpstr>
      <vt:lpstr>Η εντολή grep</vt:lpstr>
      <vt:lpstr>Η εντολή grep</vt:lpstr>
      <vt:lpstr>Η εντολή grep -w</vt:lpstr>
      <vt:lpstr>Η εντολή grep -n</vt:lpstr>
      <vt:lpstr>Η εντολή grep: για περισσότερα του ενός αρχεία</vt:lpstr>
      <vt:lpstr>grep -r</vt:lpstr>
      <vt:lpstr>grep -c</vt:lpstr>
      <vt:lpstr>grep -v</vt:lpstr>
      <vt:lpstr>grep -i</vt:lpstr>
      <vt:lpstr>grep -f</vt:lpstr>
      <vt:lpstr>grep -l</vt:lpstr>
      <vt:lpstr>Egrep: Αναζήτηση με περισσότερα από ένα μοτίβα </vt:lpstr>
      <vt:lpstr>Egrep: Αναζήτηση με περισσότερα από ένα μοτίβα </vt:lpstr>
      <vt:lpstr>Egrep: Αναζήτηση πιο γενικών μοτίβων με regular expressions </vt:lpstr>
      <vt:lpstr>Egrep: μοτίβα που βρίσκονται στην αρχή μιας σειράς</vt:lpstr>
      <vt:lpstr>Egrep: μοτίβα που βρίσκονται στο τέλος μιας σειράς</vt:lpstr>
      <vt:lpstr>Egrep: μοτίβα που βρίσκονται στο τέλος μιας σειράς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</vt:lpstr>
      <vt:lpstr>Egrep:</vt:lpstr>
      <vt:lpstr>Egrep:</vt:lpstr>
      <vt:lpstr>Egrep:</vt:lpstr>
      <vt:lpstr>Egrep:</vt:lpstr>
      <vt:lpstr>Συνδυαστική Άσκηση</vt:lpstr>
      <vt:lpstr>Συνδυαστική Άσκηση</vt:lpstr>
      <vt:lpstr>Συνδυαστική Άσκηση – Λύσεις</vt:lpstr>
      <vt:lpstr>Συνδυαστική Άσκηση – Λύσεις</vt:lpstr>
      <vt:lpstr>Συνδυαστική Άσκηση – Λύσεις</vt:lpstr>
      <vt:lpstr>Συνδυαστική Άσκηση – Λύσεις</vt:lpstr>
      <vt:lpstr>Συνδυαστική Άσκηση – Λύσεις</vt:lpstr>
      <vt:lpstr>seq: Δημιουργία ακολουθίας αριθμών</vt:lpstr>
      <vt:lpstr>seq: Δημιουργία ακολουθίας αριθμών</vt:lpstr>
      <vt:lpstr>Συνδυαστική άσκηση</vt:lpstr>
      <vt:lpstr>Συνδυαστική άσκηση – Λύση</vt:lpstr>
      <vt:lpstr> tr: αντικατάσταση χαρακτήρων</vt:lpstr>
      <vt:lpstr> tr: αντικατάσταση χαρακτήρων</vt:lpstr>
      <vt:lpstr>sed: stream editor - Εισαγωγή</vt:lpstr>
      <vt:lpstr>sed: stream editor</vt:lpstr>
      <vt:lpstr>sed: stream editor</vt:lpstr>
      <vt:lpstr>sed: stream editor</vt:lpstr>
      <vt:lpstr>sed: stream editor</vt:lpstr>
      <vt:lpstr>sed: stream editor</vt:lpstr>
      <vt:lpstr>sed: stream editor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</dc:title>
  <dc:creator>Grigoris Amoutzias</dc:creator>
  <cp:lastModifiedBy>Grigorios Amoutzias</cp:lastModifiedBy>
  <cp:revision>55</cp:revision>
  <dcterms:created xsi:type="dcterms:W3CDTF">2014-02-25T08:32:42Z</dcterms:created>
  <dcterms:modified xsi:type="dcterms:W3CDTF">2023-03-01T13:10:47Z</dcterms:modified>
</cp:coreProperties>
</file>