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89750" cy="96710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14" autoAdjust="0"/>
  </p:normalViewPr>
  <p:slideViewPr>
    <p:cSldViewPr>
      <p:cViewPr>
        <p:scale>
          <a:sx n="61" d="100"/>
          <a:sy n="61" d="100"/>
        </p:scale>
        <p:origin x="-3054" y="-11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4835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4835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939CDF0-9D7A-4856-8F90-9074EE7A6FE6}" type="datetimeFigureOut">
              <a:rPr lang="el-GR"/>
              <a:pPr>
                <a:defRPr/>
              </a:pPr>
              <a:t>12/5/2021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027113" y="725488"/>
            <a:ext cx="4835525" cy="36274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8975" y="4593749"/>
            <a:ext cx="5511800" cy="4351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185819"/>
            <a:ext cx="2985558" cy="4835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902597" y="9185819"/>
            <a:ext cx="2985558" cy="4835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A7065C-B925-472D-96CF-D9062434110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051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 smtClean="0"/>
          </a:p>
        </p:txBody>
      </p:sp>
      <p:sp>
        <p:nvSpPr>
          <p:cNvPr id="1331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D3D533-AB99-48CD-A0AC-501FC523F8C2}" type="slidenum">
              <a:rPr lang="el-GR" altLang="el-GR" smtClean="0"/>
              <a:pPr/>
              <a:t>1</a:t>
            </a:fld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102652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5236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5/12/2021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5/12/2021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5/12/2021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5/12/2021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5/12/2021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5/12/2021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5/12/2021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5/12/2021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5/12/2021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5/12/2021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5/12/2021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5/12/2021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851648" cy="1676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4000" dirty="0" smtClean="0">
                <a:latin typeface="Arial" pitchFamily="34" charset="0"/>
                <a:cs typeface="Arial" pitchFamily="34" charset="0"/>
              </a:rPr>
              <a:t>ΧΡΗΣΕΙΣ ΓΗΣ ΚΑΙ ΔΙΚΑΙΟ</a:t>
            </a:r>
            <a:br>
              <a:rPr lang="el-GR" sz="4000" dirty="0" smtClean="0">
                <a:latin typeface="Arial" pitchFamily="34" charset="0"/>
                <a:cs typeface="Arial" pitchFamily="34" charset="0"/>
              </a:rPr>
            </a:b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Μάριος Χαϊνταρλής</a:t>
            </a:r>
          </a:p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Επίκουρος Καθηγητής Πανεπιστημίου Θεσσαλίας</a:t>
            </a:r>
            <a:endParaRPr lang="en-US" altLang="el-G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4495800"/>
          </a:xfrm>
        </p:spPr>
        <p:txBody>
          <a:bodyPr>
            <a:normAutofit fontScale="25000" lnSpcReduction="20000"/>
          </a:bodyPr>
          <a:lstStyle/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7200" dirty="0" smtClean="0">
                <a:cs typeface="Arial" panose="020B0604020202020204" pitchFamily="34" charset="0"/>
              </a:rPr>
              <a:t>1.    Η «χρήση γης» ως θεσμός του δικαίου : θεωρητική προσέγγιση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5500" dirty="0">
                <a:cs typeface="Arial" panose="020B0604020202020204" pitchFamily="34" charset="0"/>
              </a:rPr>
              <a:t> </a:t>
            </a:r>
            <a:r>
              <a:rPr lang="el-GR" sz="5500" dirty="0" smtClean="0">
                <a:cs typeface="Arial" panose="020B0604020202020204" pitchFamily="34" charset="0"/>
              </a:rPr>
              <a:t>        </a:t>
            </a:r>
            <a:r>
              <a:rPr lang="el-GR" sz="6400" dirty="0" smtClean="0">
                <a:cs typeface="Arial" panose="020B0604020202020204" pitchFamily="34" charset="0"/>
              </a:rPr>
              <a:t>(από νομική σκοπιά περιγράφει τη βούληση του δικαίου να προκρίνει ή ευνοήσει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6400" dirty="0" smtClean="0">
                <a:cs typeface="Arial" panose="020B0604020202020204" pitchFamily="34" charset="0"/>
              </a:rPr>
              <a:t>        </a:t>
            </a:r>
            <a:r>
              <a:rPr lang="el-GR" sz="6400" dirty="0" smtClean="0">
                <a:cs typeface="Arial" panose="020B0604020202020204" pitchFamily="34" charset="0"/>
              </a:rPr>
              <a:t> για ένα τόπο  χρήση / χρήσεις</a:t>
            </a:r>
            <a:r>
              <a:rPr lang="en-US" sz="6400" dirty="0" smtClean="0">
                <a:cs typeface="Arial" panose="020B0604020202020204" pitchFamily="34" charset="0"/>
              </a:rPr>
              <a:t> – </a:t>
            </a:r>
            <a:r>
              <a:rPr lang="el-GR" sz="6400" dirty="0" smtClean="0">
                <a:cs typeface="Arial" panose="020B0604020202020204" pitchFamily="34" charset="0"/>
              </a:rPr>
              <a:t>η βούληση του δικαίου μπορεί να είναι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6400" dirty="0">
                <a:cs typeface="Arial" panose="020B0604020202020204" pitchFamily="34" charset="0"/>
              </a:rPr>
              <a:t> </a:t>
            </a:r>
            <a:r>
              <a:rPr lang="el-GR" sz="6400" dirty="0" smtClean="0">
                <a:cs typeface="Arial" panose="020B0604020202020204" pitchFamily="34" charset="0"/>
              </a:rPr>
              <a:t>        χαλαρή/ισχυρή / προγραμματική/κανονιστική)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2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7200" dirty="0" smtClean="0">
                <a:cs typeface="Arial" panose="020B0604020202020204" pitchFamily="34" charset="0"/>
              </a:rPr>
              <a:t>2.    Ορισμός :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900" dirty="0">
                <a:cs typeface="Arial" panose="020B0604020202020204" pitchFamily="34" charset="0"/>
              </a:rPr>
              <a:t> </a:t>
            </a:r>
            <a:r>
              <a:rPr lang="el-GR" sz="1900" dirty="0" smtClean="0">
                <a:cs typeface="Arial" panose="020B0604020202020204" pitchFamily="34" charset="0"/>
              </a:rPr>
              <a:t>                      </a:t>
            </a:r>
            <a:r>
              <a:rPr lang="el-GR" sz="6400" dirty="0" smtClean="0">
                <a:cs typeface="Arial" panose="020B0604020202020204" pitchFamily="34" charset="0"/>
              </a:rPr>
              <a:t>(ο με οποιοδήποτε τρόπο αναγνωριζόμενος από το δίκαιο προορισμός του εδάφους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6400" dirty="0">
                <a:cs typeface="Arial" panose="020B0604020202020204" pitchFamily="34" charset="0"/>
              </a:rPr>
              <a:t> </a:t>
            </a:r>
            <a:r>
              <a:rPr lang="el-GR" sz="6400" dirty="0" smtClean="0">
                <a:cs typeface="Arial" panose="020B0604020202020204" pitchFamily="34" charset="0"/>
              </a:rPr>
              <a:t>        με σκοπό την πραγμάτωση συγκεκριμένου ή συγκεκριμένων σκοπών), ο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6400" dirty="0">
                <a:cs typeface="Arial" panose="020B0604020202020204" pitchFamily="34" charset="0"/>
              </a:rPr>
              <a:t> </a:t>
            </a:r>
            <a:r>
              <a:rPr lang="el-GR" sz="6400" dirty="0" smtClean="0">
                <a:cs typeface="Arial" panose="020B0604020202020204" pitchFamily="34" charset="0"/>
              </a:rPr>
              <a:t>        προορισμός του εδάφους μπορεί να έχει χαρακτήρα κυμαινόμενο [από εξαιρετικά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6400" dirty="0">
                <a:cs typeface="Arial" panose="020B0604020202020204" pitchFamily="34" charset="0"/>
              </a:rPr>
              <a:t> </a:t>
            </a:r>
            <a:r>
              <a:rPr lang="el-GR" sz="6400" dirty="0" smtClean="0">
                <a:cs typeface="Arial" panose="020B0604020202020204" pitchFamily="34" charset="0"/>
              </a:rPr>
              <a:t>        ειδικό έως εξαιρετικά ενικό]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7200" dirty="0" smtClean="0">
                <a:cs typeface="Arial" panose="020B0604020202020204" pitchFamily="34" charset="0"/>
              </a:rPr>
              <a:t>3.    Τα δυναμικά χαρακτηριστικά του θεσμού :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6400" dirty="0">
                <a:cs typeface="Arial" panose="020B0604020202020204" pitchFamily="34" charset="0"/>
              </a:rPr>
              <a:t> </a:t>
            </a:r>
            <a:r>
              <a:rPr lang="el-GR" sz="6400" dirty="0" smtClean="0">
                <a:cs typeface="Arial" panose="020B0604020202020204" pitchFamily="34" charset="0"/>
              </a:rPr>
              <a:t>       (πηγάζουν: από τη συνύπαρξη δύο κρίσιμων επιμέρους όρων :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6400" dirty="0">
                <a:cs typeface="Arial" panose="020B0604020202020204" pitchFamily="34" charset="0"/>
              </a:rPr>
              <a:t> </a:t>
            </a:r>
            <a:r>
              <a:rPr lang="el-GR" sz="6400" dirty="0" smtClean="0">
                <a:cs typeface="Arial" panose="020B0604020202020204" pitchFamily="34" charset="0"/>
              </a:rPr>
              <a:t>       α) του όρου «γη» (χωρική/οικονομική όψη – οικολογική όψη)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6400" dirty="0" smtClean="0">
                <a:cs typeface="Arial" panose="020B0604020202020204" pitchFamily="34" charset="0"/>
              </a:rPr>
              <a:t>        β) του όρου χρήση (λειτουργίες / δραστηριότητες είτε ανθρωπογενείς είτε φυσικές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64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6400" dirty="0" smtClean="0">
                <a:cs typeface="Arial" panose="020B0604020202020204" pitchFamily="34" charset="0"/>
              </a:rPr>
              <a:t>4.  Η πρόσληψη των χρήσεων γης: α) από το δίκαιο του περιβάλλοντος (ειδικές χρήσεις), β) από το δίκαιο (γενικευμένες χρήσεις) της χωροταξίας και γ) από το δίκαιο της πολεοδομίας</a:t>
            </a:r>
            <a:r>
              <a:rPr lang="el-GR" sz="6400" b="1" dirty="0" smtClean="0">
                <a:cs typeface="Arial" panose="020B0604020202020204" pitchFamily="34" charset="0"/>
              </a:rPr>
              <a:t> </a:t>
            </a:r>
            <a:r>
              <a:rPr lang="el-GR" sz="6400" dirty="0" smtClean="0">
                <a:cs typeface="Arial" panose="020B0604020202020204" pitchFamily="34" charset="0"/>
              </a:rPr>
              <a:t>(γενικές χρήσεις)   </a:t>
            </a:r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Α. Η «ΧΡΗΣΗ ΓΗΣ» ΩΣ ΘΕΣΜΟΣ ΤΟΥ ΔΙΚΑΙΟΥ  </a:t>
            </a:r>
            <a:endParaRPr lang="en-US" altLang="el-G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229600" cy="3962400"/>
          </a:xfrm>
        </p:spPr>
        <p:txBody>
          <a:bodyPr>
            <a:normAutofit/>
          </a:bodyPr>
          <a:lstStyle/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 smtClean="0">
                <a:cs typeface="Arial" panose="020B0604020202020204" pitchFamily="34" charset="0"/>
              </a:rPr>
              <a:t> 1.    Άρθρο 2 παρ. 5 </a:t>
            </a:r>
            <a:r>
              <a:rPr lang="el-GR" sz="1800" dirty="0" err="1" smtClean="0">
                <a:cs typeface="Arial" panose="020B0604020202020204" pitchFamily="34" charset="0"/>
              </a:rPr>
              <a:t>ν.δ.</a:t>
            </a:r>
            <a:r>
              <a:rPr lang="el-GR" sz="1800" dirty="0" smtClean="0">
                <a:cs typeface="Arial" panose="020B0604020202020204" pitchFamily="34" charset="0"/>
              </a:rPr>
              <a:t> 1262/1972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 smtClean="0">
                <a:cs typeface="Arial" panose="020B0604020202020204" pitchFamily="34" charset="0"/>
              </a:rPr>
              <a:t> </a:t>
            </a:r>
            <a:r>
              <a:rPr lang="el-GR" sz="1800" u="sng" dirty="0" err="1" smtClean="0">
                <a:cs typeface="Arial" panose="020B0604020202020204" pitchFamily="34" charset="0"/>
              </a:rPr>
              <a:t>Χρήσις</a:t>
            </a:r>
            <a:r>
              <a:rPr lang="el-GR" sz="1800" u="sng" dirty="0" smtClean="0">
                <a:cs typeface="Arial" panose="020B0604020202020204" pitchFamily="34" charset="0"/>
              </a:rPr>
              <a:t> γης</a:t>
            </a:r>
            <a:r>
              <a:rPr lang="el-GR" sz="1800" dirty="0" smtClean="0">
                <a:cs typeface="Arial" panose="020B0604020202020204" pitchFamily="34" charset="0"/>
              </a:rPr>
              <a:t> :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 smtClean="0">
                <a:cs typeface="Arial" panose="020B0604020202020204" pitchFamily="34" charset="0"/>
              </a:rPr>
              <a:t>«ο τρόπος της λειτουργικής χρησιμοποιήσεως τμήματος εδάφους ή κτισμάτων ή έργων υποδομής)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800" dirty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 smtClean="0">
                <a:cs typeface="Arial" panose="020B0604020202020204" pitchFamily="34" charset="0"/>
              </a:rPr>
              <a:t>2. Άρθρο 1 παρ. 4 ν. 360/1976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u="sng" dirty="0" err="1" smtClean="0">
                <a:cs typeface="Arial" panose="020B0604020202020204" pitchFamily="34" charset="0"/>
              </a:rPr>
              <a:t>Χρήσις</a:t>
            </a:r>
            <a:r>
              <a:rPr lang="el-GR" sz="1800" u="sng" dirty="0" smtClean="0">
                <a:cs typeface="Arial" panose="020B0604020202020204" pitchFamily="34" charset="0"/>
              </a:rPr>
              <a:t> χώρου :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 smtClean="0">
                <a:cs typeface="Arial" panose="020B0604020202020204" pitchFamily="34" charset="0"/>
              </a:rPr>
              <a:t>«ο τρόπος της ενδεδειγμένης λειτουργικής χρησιμοποιήσεως ζώνης, περιοχής ή τμήματος του χερσαίου και θαλάσσιου χώρου, μετά των εν αυτοίς πόρων, υδάτων και έργων υποδομής»</a:t>
            </a:r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Β. ΚΑΤΑ ΚΑΙΡΟΥΣ ΔΟΘΕΝΤΕΣ ΟΡΙΣΜΟΙ ΑΠΟ ΤΟΝ ΝΟΜΟΘΕΤΗ </a:t>
            </a:r>
            <a:endParaRPr lang="en-US" altLang="el-G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15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077200" cy="54102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l-GR" altLang="el-GR" sz="1400" dirty="0" smtClean="0">
                <a:cs typeface="Arial" panose="020B0604020202020204" pitchFamily="34" charset="0"/>
              </a:rPr>
              <a:t>1. Ιστορική αναφορά: </a:t>
            </a:r>
          </a:p>
          <a:p>
            <a:pPr marL="0" indent="0" eaLnBrk="1" hangingPunct="1">
              <a:buNone/>
            </a:pPr>
            <a:r>
              <a:rPr lang="el-GR" altLang="el-GR" sz="1400" dirty="0" smtClean="0">
                <a:cs typeface="Arial" panose="020B0604020202020204" pitchFamily="34" charset="0"/>
              </a:rPr>
              <a:t>     α) το </a:t>
            </a:r>
            <a:r>
              <a:rPr lang="el-GR" altLang="el-GR" sz="1400" dirty="0" err="1" smtClean="0">
                <a:cs typeface="Arial" panose="020B0604020202020204" pitchFamily="34" charset="0"/>
              </a:rPr>
              <a:t>ν.δ</a:t>
            </a:r>
            <a:r>
              <a:rPr lang="el-GR" altLang="el-GR" sz="1400" dirty="0" smtClean="0">
                <a:cs typeface="Arial" panose="020B0604020202020204" pitchFamily="34" charset="0"/>
              </a:rPr>
              <a:t> του 1923 : η αποδοχή της οργανικής / παραδοσιακής </a:t>
            </a:r>
          </a:p>
          <a:p>
            <a:pPr marL="0" indent="0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   πόλης και της αρχής της ανάμιξης των χρήσεων)</a:t>
            </a:r>
          </a:p>
          <a:p>
            <a:pPr marL="0" indent="0" eaLnBrk="1" hangingPunct="1">
              <a:buNone/>
            </a:pPr>
            <a:r>
              <a:rPr lang="el-GR" altLang="el-GR" sz="1400" dirty="0" smtClean="0">
                <a:cs typeface="Arial" panose="020B0604020202020204" pitchFamily="34" charset="0"/>
              </a:rPr>
              <a:t>      </a:t>
            </a:r>
            <a:endParaRPr lang="el-GR" altLang="el-GR" sz="1400" dirty="0">
              <a:cs typeface="Arial" panose="020B0604020202020204" pitchFamily="34" charset="0"/>
            </a:endParaRPr>
          </a:p>
          <a:p>
            <a:pPr marL="342900" indent="-342900" eaLnBrk="1" hangingPunct="1">
              <a:buAutoNum type="arabicPeriod" startAt="2"/>
            </a:pPr>
            <a:r>
              <a:rPr lang="el-GR" altLang="el-GR" sz="1400" dirty="0" smtClean="0">
                <a:cs typeface="Arial" panose="020B0604020202020204" pitchFamily="34" charset="0"/>
              </a:rPr>
              <a:t>β) Οι αλλαγές / παλινδρομήσεις των ν. 947/1979 και 1337/1983</a:t>
            </a:r>
          </a:p>
          <a:p>
            <a:pPr marL="0" indent="0" eaLnBrk="1" hangingPunct="1">
              <a:buNone/>
            </a:pPr>
            <a:r>
              <a:rPr lang="el-GR" altLang="el-GR" sz="1400" dirty="0" smtClean="0">
                <a:cs typeface="Arial" panose="020B0604020202020204" pitchFamily="34" charset="0"/>
              </a:rPr>
              <a:t>      (η αντικατάσταση της πόλης από την οικιστική περιοχή / «λειτουργική πόλη», τα </a:t>
            </a:r>
          </a:p>
          <a:p>
            <a:pPr marL="0" indent="0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    </a:t>
            </a:r>
            <a:r>
              <a:rPr lang="el-GR" altLang="el-GR" sz="1400" i="1" dirty="0" smtClean="0">
                <a:cs typeface="Arial" panose="020B0604020202020204" pitchFamily="34" charset="0"/>
              </a:rPr>
              <a:t>προτάγματα / παραδείγματα </a:t>
            </a:r>
            <a:r>
              <a:rPr lang="el-GR" altLang="el-GR" sz="1400" dirty="0" smtClean="0">
                <a:cs typeface="Arial" panose="020B0604020202020204" pitchFamily="34" charset="0"/>
              </a:rPr>
              <a:t>της μονολειτουργικότας και της πολυλειτουργικότητας)</a:t>
            </a:r>
          </a:p>
          <a:p>
            <a:pPr marL="0" indent="0" eaLnBrk="1" hangingPunct="1">
              <a:buNone/>
            </a:pPr>
            <a:endParaRPr lang="el-GR" altLang="el-GR" sz="1400" dirty="0">
              <a:cs typeface="Arial" panose="020B0604020202020204" pitchFamily="34" charset="0"/>
            </a:endParaRPr>
          </a:p>
          <a:p>
            <a:pPr marL="342900" indent="-342900" eaLnBrk="1" hangingPunct="1">
              <a:buAutoNum type="arabicPeriod" startAt="3"/>
            </a:pPr>
            <a:r>
              <a:rPr lang="el-GR" altLang="el-GR" sz="1400" dirty="0" smtClean="0">
                <a:cs typeface="Arial" panose="020B0604020202020204" pitchFamily="34" charset="0"/>
              </a:rPr>
              <a:t>Τα βασικά διατάγματα: </a:t>
            </a:r>
          </a:p>
          <a:p>
            <a:pPr marL="0" indent="0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    α) το  π.δ. 81/1980</a:t>
            </a:r>
          </a:p>
          <a:p>
            <a:pPr marL="0" indent="0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    β)  το π.δ. της 23-02-1987 «Κατηγορίες και περιεχόμενο χρήσεων γης» (εκδόθηκε </a:t>
            </a:r>
          </a:p>
          <a:p>
            <a:pPr marL="0" indent="0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    με νομοθετική εξουσιοδότηση του άρθρου 15 παρ. 1 ν. 1561/1985)</a:t>
            </a:r>
            <a:endParaRPr lang="el-GR" altLang="el-GR" sz="1400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l-GR" altLang="el-GR" sz="1400" dirty="0" smtClean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sz="1400" dirty="0" smtClean="0">
                <a:cs typeface="Arial" panose="020B0604020202020204" pitchFamily="34" charset="0"/>
              </a:rPr>
              <a:t> 4. Η νομοθετική αναγνώριση του αυστηρού διαχωρισμού των χρήσεων γης   </a:t>
            </a:r>
          </a:p>
          <a:p>
            <a:pPr marL="0" indent="0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(με συνταγματική κάλυψη, άρθρο 24 παρ. 2 Συντάγματος)</a:t>
            </a:r>
          </a:p>
          <a:p>
            <a:pPr marL="0" indent="0" eaLnBrk="1" hangingPunct="1">
              <a:buNone/>
            </a:pPr>
            <a:endParaRPr lang="el-GR" altLang="el-GR" sz="1400" dirty="0" smtClean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sz="1400" dirty="0" smtClean="0">
                <a:cs typeface="Arial" panose="020B0604020202020204" pitchFamily="34" charset="0"/>
              </a:rPr>
              <a:t> 5. Κανόνες :</a:t>
            </a:r>
          </a:p>
          <a:p>
            <a:pPr marL="0" indent="0" eaLnBrk="1" hangingPunct="1">
              <a:buNone/>
            </a:pPr>
            <a:r>
              <a:rPr lang="el-GR" altLang="el-GR" sz="1400" dirty="0" smtClean="0">
                <a:cs typeface="Arial" panose="020B0604020202020204" pitchFamily="34" charset="0"/>
              </a:rPr>
              <a:t> Α. Κανόνας της τυποποίησης των χρήσεων γης</a:t>
            </a:r>
          </a:p>
          <a:p>
            <a:pPr marL="0" indent="0" eaLnBrk="1" hangingPunct="1">
              <a:buNone/>
            </a:pPr>
            <a:r>
              <a:rPr lang="el-GR" altLang="el-GR" sz="1400" dirty="0" smtClean="0">
                <a:cs typeface="Arial" panose="020B0604020202020204" pitchFamily="34" charset="0"/>
              </a:rPr>
              <a:t> Β. κανόνας της μη επιδείνωσης των συνθηκών διαβίωσης των πολιτών</a:t>
            </a:r>
          </a:p>
          <a:p>
            <a:pPr marL="0" indent="0" eaLnBrk="1" hangingPunct="1">
              <a:buNone/>
            </a:pPr>
            <a:endParaRPr lang="el-GR" altLang="el-GR" sz="1400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sz="1400" dirty="0" smtClean="0">
                <a:cs typeface="Arial" panose="020B0604020202020204" pitchFamily="34" charset="0"/>
              </a:rPr>
              <a:t>6. Ο νομικός χαρακτήρας των ρυθμίσεων χρήσεων γης </a:t>
            </a:r>
          </a:p>
          <a:p>
            <a:pPr marL="0" indent="0" eaLnBrk="1" hangingPunct="1">
              <a:buNone/>
            </a:pPr>
            <a:endParaRPr lang="el-GR" altLang="el-GR" sz="1600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l-GR" altLang="el-GR" sz="2000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l-GR" altLang="el-GR" dirty="0">
              <a:cs typeface="Arial" panose="020B0604020202020204" pitchFamily="34" charset="0"/>
            </a:endParaRPr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524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altLang="el-GR" sz="3200" dirty="0" smtClean="0"/>
              <a:t>Γ. ΔΙΚΑΙΟ ΤΗΣ ΠΟΛΕΟΔΟΜΙΑΣ</a:t>
            </a:r>
            <a:br>
              <a:rPr lang="el-GR" altLang="el-GR" sz="3200" dirty="0" smtClean="0"/>
            </a:br>
            <a:r>
              <a:rPr lang="el-GR" altLang="el-GR" sz="3200" dirty="0" smtClean="0"/>
              <a:t> ΚΑΙ ΧΡΗΣΕΙΣ ΓΗΣ</a:t>
            </a:r>
            <a:br>
              <a:rPr lang="el-GR" altLang="el-GR" sz="3200" dirty="0" smtClean="0"/>
            </a:br>
            <a:endParaRPr lang="en-US" altLang="el-G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8001000" cy="4800600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altLang="el-GR" sz="1800" b="1" dirty="0" smtClean="0">
                <a:cs typeface="Arial" panose="020B0604020202020204" pitchFamily="34" charset="0"/>
              </a:rPr>
              <a:t>1. </a:t>
            </a:r>
            <a:r>
              <a:rPr lang="el-GR" altLang="el-GR" sz="1800" dirty="0" smtClean="0">
                <a:cs typeface="Arial" panose="020B0604020202020204" pitchFamily="34" charset="0"/>
              </a:rPr>
              <a:t> Αλλαγή παραδείγματος: Μίξη των χρήσεων γης – λελογισμένη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>
                <a:cs typeface="Arial" panose="020B0604020202020204" pitchFamily="34" charset="0"/>
              </a:rPr>
              <a:t> </a:t>
            </a:r>
            <a:r>
              <a:rPr lang="el-GR" altLang="el-GR" sz="1800" dirty="0" smtClean="0">
                <a:cs typeface="Arial" panose="020B0604020202020204" pitchFamily="34" charset="0"/>
              </a:rPr>
              <a:t>  πολυλειτουργικότητα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  </a:t>
            </a:r>
            <a:r>
              <a:rPr lang="el-GR" altLang="el-GR" sz="1800" b="1" dirty="0" smtClean="0">
                <a:cs typeface="Arial" panose="020B0604020202020204" pitchFamily="34" charset="0"/>
              </a:rPr>
              <a:t>2. </a:t>
            </a:r>
            <a:r>
              <a:rPr lang="el-GR" altLang="el-GR" sz="1800" dirty="0" smtClean="0">
                <a:cs typeface="Arial" panose="020B0604020202020204" pitchFamily="34" charset="0"/>
              </a:rPr>
              <a:t>Κάλυψη αστικού και εξωαστικού χώρου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  </a:t>
            </a:r>
            <a:r>
              <a:rPr lang="el-GR" altLang="el-GR" sz="1800" b="1" dirty="0" smtClean="0">
                <a:cs typeface="Arial" panose="020B0604020202020204" pitchFamily="34" charset="0"/>
              </a:rPr>
              <a:t>3.</a:t>
            </a:r>
            <a:r>
              <a:rPr lang="el-GR" altLang="el-GR" sz="1800" dirty="0" smtClean="0">
                <a:cs typeface="Arial" panose="020B0604020202020204" pitchFamily="34" charset="0"/>
              </a:rPr>
              <a:t> Δημιουργία περισσότερων γενικών κατηγοριών χρήσεων γης  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>
                <a:cs typeface="Arial" panose="020B0604020202020204" pitchFamily="34" charset="0"/>
              </a:rPr>
              <a:t> </a:t>
            </a:r>
            <a:r>
              <a:rPr lang="el-GR" altLang="el-GR" sz="1800" dirty="0" smtClean="0">
                <a:cs typeface="Arial" panose="020B0604020202020204" pitchFamily="34" charset="0"/>
              </a:rPr>
              <a:t>  </a:t>
            </a:r>
            <a:r>
              <a:rPr lang="el-GR" altLang="el-GR" sz="1800" b="1" dirty="0" smtClean="0">
                <a:cs typeface="Arial" panose="020B0604020202020204" pitchFamily="34" charset="0"/>
              </a:rPr>
              <a:t>4.</a:t>
            </a:r>
            <a:r>
              <a:rPr lang="el-GR" altLang="el-GR" sz="1800" dirty="0" smtClean="0">
                <a:cs typeface="Arial" panose="020B0604020202020204" pitchFamily="34" charset="0"/>
              </a:rPr>
              <a:t> Αντιστοίχηση κάθε χρήσης με τον Κωδικό Αριθμό Δραστηριότητας ΚΑΔ)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  </a:t>
            </a:r>
            <a:r>
              <a:rPr lang="el-GR" altLang="el-GR" sz="1800" b="1" dirty="0" smtClean="0">
                <a:cs typeface="Arial" panose="020B0604020202020204" pitchFamily="34" charset="0"/>
              </a:rPr>
              <a:t>5.</a:t>
            </a:r>
            <a:r>
              <a:rPr lang="el-GR" altLang="el-GR" sz="1800" dirty="0" smtClean="0">
                <a:cs typeface="Arial" panose="020B0604020202020204" pitchFamily="34" charset="0"/>
              </a:rPr>
              <a:t> Περιορισμός των «υπνουπόλεων» (περιοχών αποκλειστικής κατοικίας,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>
                <a:cs typeface="Arial" panose="020B0604020202020204" pitchFamily="34" charset="0"/>
              </a:rPr>
              <a:t> </a:t>
            </a:r>
            <a:r>
              <a:rPr lang="el-GR" altLang="el-GR" sz="1800" dirty="0" smtClean="0">
                <a:cs typeface="Arial" panose="020B0604020202020204" pitchFamily="34" charset="0"/>
              </a:rPr>
              <a:t>  Κ1)  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  </a:t>
            </a:r>
            <a:r>
              <a:rPr lang="el-GR" altLang="el-GR" sz="1800" b="1" dirty="0" smtClean="0">
                <a:cs typeface="Arial" panose="020B0604020202020204" pitchFamily="34" charset="0"/>
              </a:rPr>
              <a:t>6. </a:t>
            </a:r>
            <a:r>
              <a:rPr lang="el-GR" altLang="el-GR" sz="1800" dirty="0" smtClean="0">
                <a:cs typeface="Arial" panose="020B0604020202020204" pitchFamily="34" charset="0"/>
              </a:rPr>
              <a:t>Διεύρυνση επιτρεπόμενων χρήσεων στις γενικές κατηγορίες χρήσεων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l-GR" altLang="el-GR" sz="18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  </a:t>
            </a:r>
            <a:r>
              <a:rPr lang="el-GR" altLang="el-GR" sz="1800" b="1" dirty="0" smtClean="0">
                <a:cs typeface="Arial" panose="020B0604020202020204" pitchFamily="34" charset="0"/>
              </a:rPr>
              <a:t>7.</a:t>
            </a:r>
            <a:r>
              <a:rPr lang="el-GR" altLang="el-GR" sz="1800" dirty="0" smtClean="0">
                <a:cs typeface="Arial" panose="020B0604020202020204" pitchFamily="34" charset="0"/>
              </a:rPr>
              <a:t> Πρόσδοση ευελιξίας στο «σύστημα χρήσεων γης»</a:t>
            </a:r>
            <a:endParaRPr lang="el-GR" altLang="el-GR" sz="18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800" dirty="0" smtClean="0">
                <a:cs typeface="Arial" panose="020B0604020202020204" pitchFamily="34" charset="0"/>
              </a:rPr>
              <a:t> </a:t>
            </a:r>
            <a:endParaRPr lang="el-GR" altLang="el-GR" sz="1800" b="1" dirty="0" smtClean="0"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304800"/>
            <a:ext cx="8305800" cy="14478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Δ.  Ο ΝΕΟΣ ΝΟΜΟΣ (4269/2014) </a:t>
            </a:r>
            <a:b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ΤΙΣ ΧΡΗΣΕΙΣ ΓΗΣ </a:t>
            </a:r>
            <a:b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Άρθρα: 14 – 33 [Κατηγορίες και περιεχόμενο χρήσεων γης]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Κυματομορφή">
  <a:themeElements>
    <a:clrScheme name="Κυματομορφή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1046</TotalTime>
  <Words>553</Words>
  <Application>Microsoft Office PowerPoint</Application>
  <PresentationFormat>Προβολή στην οθόνη (4:3)</PresentationFormat>
  <Paragraphs>72</Paragraphs>
  <Slides>5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Κυματομορφή</vt:lpstr>
      <vt:lpstr>ΧΡΗΣΕΙΣ ΓΗΣ ΚΑΙ ΔΙΚΑΙΟ </vt:lpstr>
      <vt:lpstr>Α. Η «ΧΡΗΣΗ ΓΗΣ» ΩΣ ΘΕΣΜΟΣ ΤΟΥ ΔΙΚΑΙΟΥ  </vt:lpstr>
      <vt:lpstr>Β. ΚΑΤΑ ΚΑΙΡΟΥΣ ΔΟΘΕΝΤΕΣ ΟΡΙΣΜΟΙ ΑΠΟ ΤΟΝ ΝΟΜΟΘΕΤΗ </vt:lpstr>
      <vt:lpstr>Γ. ΔΙΚΑΙΟ ΤΗΣ ΠΟΛΕΟΔΟΜΙΑΣ  ΚΑΙ ΧΡΗΣΕΙΣ ΓΗΣ </vt:lpstr>
      <vt:lpstr>Δ.  Ο ΝΕΟΣ ΝΟΜΟΣ (4269/2014)  ΤΙΣ ΧΡΗΣΕΙΣ ΓΗΣ  Άρθρα: 14 – 33 [Κατηγορίες και περιεχόμενο χρήσεων γης]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Marios Haidarlis</cp:lastModifiedBy>
  <cp:revision>101</cp:revision>
  <cp:lastPrinted>2021-05-12T08:43:19Z</cp:lastPrinted>
  <dcterms:created xsi:type="dcterms:W3CDTF">2006-08-16T00:00:00Z</dcterms:created>
  <dcterms:modified xsi:type="dcterms:W3CDTF">2021-05-12T08:43:28Z</dcterms:modified>
</cp:coreProperties>
</file>