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89750" cy="9671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61" d="100"/>
          <a:sy n="61" d="100"/>
        </p:scale>
        <p:origin x="-305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12/5/2021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027113" y="725488"/>
            <a:ext cx="4835525" cy="3627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102652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23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Arial" pitchFamily="34" charset="0"/>
                <a:cs typeface="Arial" pitchFamily="34" charset="0"/>
              </a:rPr>
              <a:t>ΧΡΗΣΕΙΣ ΓΗΣ ΚΑΙ ΔΙΚΑΙΟ</a:t>
            </a:r>
            <a:br>
              <a:rPr lang="el-GR" sz="4000" dirty="0" smtClean="0">
                <a:latin typeface="Arial" pitchFamily="34" charset="0"/>
                <a:cs typeface="Arial" pitchFamily="34" charset="0"/>
              </a:rPr>
            </a:b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495800"/>
          </a:xfrm>
        </p:spPr>
        <p:txBody>
          <a:bodyPr>
            <a:normAutofit fontScale="250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1.    Η «χρήση γης» ως θεσμός του δικαίου : θεωρητική προσέγγιση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5500" dirty="0">
                <a:cs typeface="Arial" panose="020B0604020202020204" pitchFamily="34" charset="0"/>
              </a:rPr>
              <a:t> </a:t>
            </a:r>
            <a:r>
              <a:rPr lang="el-GR" sz="5500" dirty="0" smtClean="0">
                <a:cs typeface="Arial" panose="020B0604020202020204" pitchFamily="34" charset="0"/>
              </a:rPr>
              <a:t>        </a:t>
            </a:r>
            <a:r>
              <a:rPr lang="el-GR" sz="6400" dirty="0" smtClean="0">
                <a:cs typeface="Arial" panose="020B0604020202020204" pitchFamily="34" charset="0"/>
              </a:rPr>
              <a:t>(από νομική σκοπιά περιγράφει τη βούληση του δικαίου να προκρίνει ή ευνοήσει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6400" dirty="0" smtClean="0">
                <a:cs typeface="Arial" panose="020B0604020202020204" pitchFamily="34" charset="0"/>
              </a:rPr>
              <a:t>        </a:t>
            </a:r>
            <a:r>
              <a:rPr lang="el-GR" sz="6400" dirty="0" smtClean="0">
                <a:cs typeface="Arial" panose="020B0604020202020204" pitchFamily="34" charset="0"/>
              </a:rPr>
              <a:t> για ένα τόπο  χρήση / χρήσεις</a:t>
            </a:r>
            <a:r>
              <a:rPr lang="en-US" sz="6400" dirty="0" smtClean="0">
                <a:cs typeface="Arial" panose="020B0604020202020204" pitchFamily="34" charset="0"/>
              </a:rPr>
              <a:t> – </a:t>
            </a:r>
            <a:r>
              <a:rPr lang="el-GR" sz="6400" dirty="0" smtClean="0">
                <a:cs typeface="Arial" panose="020B0604020202020204" pitchFamily="34" charset="0"/>
              </a:rPr>
              <a:t>η βούληση του δικαίου μπορεί να είναι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 χαλαρή/ισχυρή / προγραμματική/κανονιστική) 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2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2.    Ορισμός 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900" dirty="0">
                <a:cs typeface="Arial" panose="020B0604020202020204" pitchFamily="34" charset="0"/>
              </a:rPr>
              <a:t> </a:t>
            </a:r>
            <a:r>
              <a:rPr lang="el-GR" sz="1900" dirty="0" smtClean="0">
                <a:cs typeface="Arial" panose="020B0604020202020204" pitchFamily="34" charset="0"/>
              </a:rPr>
              <a:t>                      </a:t>
            </a:r>
            <a:r>
              <a:rPr lang="el-GR" sz="6400" dirty="0" smtClean="0">
                <a:cs typeface="Arial" panose="020B0604020202020204" pitchFamily="34" charset="0"/>
              </a:rPr>
              <a:t>(ο με οποιοδήποτε τρόπο αναγνωριζόμενος από το δίκαιο προορισμός του εδάφους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 με σκοπό την πραγμάτωση συγκεκριμένου ή συγκεκριμένων σκοπών), ο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 προορισμός του εδάφους μπορεί να έχει χαρακτήρα κυμαινόμενο [από εξαιρετικά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 ειδικό έως εξαιρετικά ενικό]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7200" dirty="0" smtClean="0">
                <a:cs typeface="Arial" panose="020B0604020202020204" pitchFamily="34" charset="0"/>
              </a:rPr>
              <a:t>3.    Τα δυναμικά χαρακτηριστικά του θεσμού 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(πηγάζουν: από τη συνύπαρξη δύο κρίσιμων επιμέρους όρων 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       α) του όρου «γη» (χωρική/οικονομική όψη – οικολογική όψη)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 smtClean="0">
                <a:cs typeface="Arial" panose="020B0604020202020204" pitchFamily="34" charset="0"/>
              </a:rPr>
              <a:t>        β) του όρου χρήση (λειτουργίες / δραστηριότητες είτε ανθρωπογενείς είτε φυσικές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6400" dirty="0" smtClean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6400" dirty="0" smtClean="0">
                <a:cs typeface="Arial" panose="020B0604020202020204" pitchFamily="34" charset="0"/>
              </a:rPr>
              <a:t>4.  Η πρόσληψη των χρήσεων γης: α) από το δίκαιο του περιβάλλοντος (ειδικές χρήσεις), β) από το δίκαιο (γενικευμένες χρήσεις) της χωροταξίας και γ) από το δίκαιο της πολεοδομίας</a:t>
            </a:r>
            <a:r>
              <a:rPr lang="el-GR" sz="6400" b="1" dirty="0" smtClean="0">
                <a:cs typeface="Arial" panose="020B0604020202020204" pitchFamily="34" charset="0"/>
              </a:rPr>
              <a:t> </a:t>
            </a:r>
            <a:r>
              <a:rPr lang="el-GR" sz="6400" dirty="0" smtClean="0">
                <a:cs typeface="Arial" panose="020B0604020202020204" pitchFamily="34" charset="0"/>
              </a:rPr>
              <a:t>(γενικές χρήσεις)   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Α. Η «ΧΡΗΣΗ ΓΗΣ» ΩΣ ΘΕΣΜΟΣ ΤΟΥ ΔΙΚΑΙΟΥ 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229600" cy="3962400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1.    Άρθρο 2 παρ. 5 </a:t>
            </a:r>
            <a:r>
              <a:rPr lang="el-GR" sz="1800" dirty="0" err="1" smtClean="0">
                <a:cs typeface="Arial" panose="020B0604020202020204" pitchFamily="34" charset="0"/>
              </a:rPr>
              <a:t>ν.δ.</a:t>
            </a:r>
            <a:r>
              <a:rPr lang="el-GR" sz="1800" dirty="0" smtClean="0">
                <a:cs typeface="Arial" panose="020B0604020202020204" pitchFamily="34" charset="0"/>
              </a:rPr>
              <a:t> 1262/1972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 </a:t>
            </a:r>
            <a:r>
              <a:rPr lang="el-GR" sz="1800" u="sng" dirty="0" err="1" smtClean="0">
                <a:cs typeface="Arial" panose="020B0604020202020204" pitchFamily="34" charset="0"/>
              </a:rPr>
              <a:t>Χρήσις</a:t>
            </a:r>
            <a:r>
              <a:rPr lang="el-GR" sz="1800" u="sng" dirty="0" smtClean="0">
                <a:cs typeface="Arial" panose="020B0604020202020204" pitchFamily="34" charset="0"/>
              </a:rPr>
              <a:t> γης</a:t>
            </a:r>
            <a:r>
              <a:rPr lang="el-GR" sz="1800" dirty="0" smtClean="0">
                <a:cs typeface="Arial" panose="020B0604020202020204" pitchFamily="34" charset="0"/>
              </a:rPr>
              <a:t> :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«ο τρόπος της λειτουργικής χρησιμοποιήσεως τμήματος εδάφους ή κτισμάτων ή έργων υποδομής)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1800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2. Άρθρο 1 παρ. 4 ν. 360/1976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u="sng" dirty="0" err="1" smtClean="0">
                <a:cs typeface="Arial" panose="020B0604020202020204" pitchFamily="34" charset="0"/>
              </a:rPr>
              <a:t>Χρήσις</a:t>
            </a:r>
            <a:r>
              <a:rPr lang="el-GR" sz="1800" u="sng" dirty="0" smtClean="0">
                <a:cs typeface="Arial" panose="020B0604020202020204" pitchFamily="34" charset="0"/>
              </a:rPr>
              <a:t> χώρου :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1800" dirty="0" smtClean="0">
                <a:cs typeface="Arial" panose="020B0604020202020204" pitchFamily="34" charset="0"/>
              </a:rPr>
              <a:t>«ο τρόπος της ενδεδειγμένης λειτουργικής χρησιμοποιήσεως ζώνης, περιοχής ή τμήματος του χερσαίου και θαλάσσιου χώρου, μετά των εν αυτοίς πόρων, υδάτων και έργων υποδομής»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Β. ΚΑΤΑ ΚΑΙΡΟΥΣ ΔΟΘΕΝΤΕΣ ΟΡΙΣΜΟΙ ΑΠΟ ΤΟΝ ΝΟΜΟΘΕΤΗ 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54102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1. Ιστορική αναφορά: 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  α) το </a:t>
            </a:r>
            <a:r>
              <a:rPr lang="el-GR" altLang="el-GR" sz="1400" dirty="0" err="1" smtClean="0">
                <a:cs typeface="Arial" panose="020B0604020202020204" pitchFamily="34" charset="0"/>
              </a:rPr>
              <a:t>ν.δ</a:t>
            </a:r>
            <a:r>
              <a:rPr lang="el-GR" altLang="el-GR" sz="1400" dirty="0" smtClean="0">
                <a:cs typeface="Arial" panose="020B0604020202020204" pitchFamily="34" charset="0"/>
              </a:rPr>
              <a:t> του 1923 : η αποδοχή της οργανικής / παραδοσιακής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πόλης και της αρχής της ανάμιξης των χρήσεων)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   </a:t>
            </a:r>
            <a:endParaRPr lang="el-GR" altLang="el-GR" sz="1400" dirty="0">
              <a:cs typeface="Arial" panose="020B0604020202020204" pitchFamily="34" charset="0"/>
            </a:endParaRPr>
          </a:p>
          <a:p>
            <a:pPr marL="342900" indent="-342900" eaLnBrk="1" hangingPunct="1">
              <a:buAutoNum type="arabicPeriod" startAt="2"/>
            </a:pPr>
            <a:r>
              <a:rPr lang="el-GR" altLang="el-GR" sz="1400" dirty="0" smtClean="0">
                <a:cs typeface="Arial" panose="020B0604020202020204" pitchFamily="34" charset="0"/>
              </a:rPr>
              <a:t>β) Οι αλλαγές / παλινδρομήσεις των ν. 947/1979 και 1337/1983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     (η αντικατάσταση της πόλης από την οικιστική περιοχή / «λειτουργική πόλη», τα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 </a:t>
            </a:r>
            <a:r>
              <a:rPr lang="el-GR" altLang="el-GR" sz="1400" i="1" dirty="0" smtClean="0">
                <a:cs typeface="Arial" panose="020B0604020202020204" pitchFamily="34" charset="0"/>
              </a:rPr>
              <a:t>προτάγματα / παραδείγματα </a:t>
            </a:r>
            <a:r>
              <a:rPr lang="el-GR" altLang="el-GR" sz="1400" dirty="0" smtClean="0">
                <a:cs typeface="Arial" panose="020B0604020202020204" pitchFamily="34" charset="0"/>
              </a:rPr>
              <a:t>της μονολειτουργικότας και της πολυλειτουργικότητας)</a:t>
            </a:r>
          </a:p>
          <a:p>
            <a:pPr marL="0" indent="0" eaLnBrk="1" hangingPunct="1">
              <a:buNone/>
            </a:pPr>
            <a:endParaRPr lang="el-GR" altLang="el-GR" sz="1400" dirty="0">
              <a:cs typeface="Arial" panose="020B0604020202020204" pitchFamily="34" charset="0"/>
            </a:endParaRPr>
          </a:p>
          <a:p>
            <a:pPr marL="342900" indent="-342900" eaLnBrk="1" hangingPunct="1">
              <a:buAutoNum type="arabicPeriod" startAt="3"/>
            </a:pPr>
            <a:r>
              <a:rPr lang="el-GR" altLang="el-GR" sz="1400" dirty="0" smtClean="0">
                <a:cs typeface="Arial" panose="020B0604020202020204" pitchFamily="34" charset="0"/>
              </a:rPr>
              <a:t>Τα βασικά διατάγματα: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 α) το  π.δ. 81/1980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 β)  το π.δ. της 23-02-1987 «Κατηγορίες και περιεχόμενο χρήσεων γης» (εκδόθηκε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     με νομοθετική εξουσιοδότηση του άρθρου 15 παρ. 1 ν. 1561/1985)</a:t>
            </a:r>
            <a:endParaRPr lang="el-GR" altLang="el-GR" sz="14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14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4. Η νομοθετική αναγνώριση του αυστηρού διαχωρισμού των χρήσεων γης   </a:t>
            </a:r>
          </a:p>
          <a:p>
            <a:pPr marL="0" indent="0" eaLnBrk="1" hangingPunct="1">
              <a:buNone/>
            </a:pPr>
            <a:r>
              <a:rPr lang="el-GR" altLang="el-GR" sz="1400" dirty="0">
                <a:cs typeface="Arial" panose="020B0604020202020204" pitchFamily="34" charset="0"/>
              </a:rPr>
              <a:t> </a:t>
            </a:r>
            <a:r>
              <a:rPr lang="el-GR" altLang="el-GR" sz="1400" dirty="0" smtClean="0">
                <a:cs typeface="Arial" panose="020B0604020202020204" pitchFamily="34" charset="0"/>
              </a:rPr>
              <a:t> (με συνταγματική κάλυψη, άρθρο 24 παρ. 2 Συντάγματος)</a:t>
            </a:r>
          </a:p>
          <a:p>
            <a:pPr marL="0" indent="0" eaLnBrk="1" hangingPunct="1">
              <a:buNone/>
            </a:pPr>
            <a:endParaRPr lang="el-GR" altLang="el-GR" sz="14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5. Κανόνες :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Α. Κανόνας της τυποποίησης των χρήσεων γης</a:t>
            </a: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 Β. κανόνας της μη επιδείνωσης των συνθηκών διαβίωσης των πολιτών</a:t>
            </a:r>
          </a:p>
          <a:p>
            <a:pPr marL="0" indent="0" eaLnBrk="1" hangingPunct="1">
              <a:buNone/>
            </a:pPr>
            <a:endParaRPr lang="el-GR" altLang="el-GR" sz="14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400" dirty="0" smtClean="0">
                <a:cs typeface="Arial" panose="020B0604020202020204" pitchFamily="34" charset="0"/>
              </a:rPr>
              <a:t>6. Ο νομικός χαρακτήρας των ρυθμίσεων χρήσεων γης </a:t>
            </a:r>
          </a:p>
          <a:p>
            <a:pPr marL="0" indent="0" eaLnBrk="1" hangingPunct="1">
              <a:buNone/>
            </a:pPr>
            <a:endParaRPr lang="el-GR" altLang="el-GR" sz="16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200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dirty="0">
              <a:cs typeface="Arial" panose="020B0604020202020204" pitchFamily="34" charset="0"/>
            </a:endParaRP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200" dirty="0" smtClean="0"/>
              <a:t>Γ. ΔΙΚΑΙΟ ΤΗΣ ΠΟΛΕΟΔΟΜΙΑΣ</a:t>
            </a:r>
            <a:br>
              <a:rPr lang="el-GR" altLang="el-GR" sz="3200" dirty="0" smtClean="0"/>
            </a:br>
            <a:r>
              <a:rPr lang="el-GR" altLang="el-GR" sz="3200" dirty="0" smtClean="0"/>
              <a:t> ΚΑΙ ΧΡΗΣΕΙΣ ΓΗΣ</a:t>
            </a:r>
            <a:br>
              <a:rPr lang="el-GR" altLang="el-GR" sz="3200" dirty="0" smtClean="0"/>
            </a:br>
            <a:endParaRPr lang="en-US" altLang="el-G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8001000" cy="480060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800" b="1" dirty="0" smtClean="0">
                <a:cs typeface="Arial" panose="020B0604020202020204" pitchFamily="34" charset="0"/>
              </a:rPr>
              <a:t>1. </a:t>
            </a:r>
            <a:r>
              <a:rPr lang="el-GR" altLang="el-GR" sz="1800" dirty="0" smtClean="0">
                <a:cs typeface="Arial" panose="020B0604020202020204" pitchFamily="34" charset="0"/>
              </a:rPr>
              <a:t> Αλλαγή παραδείγματος: Μίξη των χρήσεων γης – λελογισμένη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πολυλειτουργικότητα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b="1" dirty="0" smtClean="0">
                <a:cs typeface="Arial" panose="020B0604020202020204" pitchFamily="34" charset="0"/>
              </a:rPr>
              <a:t>2. </a:t>
            </a:r>
            <a:r>
              <a:rPr lang="el-GR" altLang="el-GR" sz="1800" dirty="0" smtClean="0">
                <a:cs typeface="Arial" panose="020B0604020202020204" pitchFamily="34" charset="0"/>
              </a:rPr>
              <a:t>Κάλυψη αστικού και εξωαστικού χώρου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b="1" dirty="0" smtClean="0">
                <a:cs typeface="Arial" panose="020B0604020202020204" pitchFamily="34" charset="0"/>
              </a:rPr>
              <a:t>3.</a:t>
            </a:r>
            <a:r>
              <a:rPr lang="el-GR" altLang="el-GR" sz="1800" dirty="0" smtClean="0">
                <a:cs typeface="Arial" panose="020B0604020202020204" pitchFamily="34" charset="0"/>
              </a:rPr>
              <a:t> Δημιουργία περισσότερων γενικών κατηγοριών χρήσεων γης 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</a:t>
            </a:r>
            <a:r>
              <a:rPr lang="el-GR" altLang="el-GR" sz="1800" b="1" dirty="0" smtClean="0">
                <a:cs typeface="Arial" panose="020B0604020202020204" pitchFamily="34" charset="0"/>
              </a:rPr>
              <a:t>4.</a:t>
            </a:r>
            <a:r>
              <a:rPr lang="el-GR" altLang="el-GR" sz="1800" dirty="0" smtClean="0">
                <a:cs typeface="Arial" panose="020B0604020202020204" pitchFamily="34" charset="0"/>
              </a:rPr>
              <a:t> Αντιστοίχηση κάθε χρήσης με τον Κωδικό Αριθμό Δραστηριότητας ΚΑΔ)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b="1" dirty="0" smtClean="0">
                <a:cs typeface="Arial" panose="020B0604020202020204" pitchFamily="34" charset="0"/>
              </a:rPr>
              <a:t>5.</a:t>
            </a:r>
            <a:r>
              <a:rPr lang="el-GR" altLang="el-GR" sz="1800" dirty="0" smtClean="0">
                <a:cs typeface="Arial" panose="020B0604020202020204" pitchFamily="34" charset="0"/>
              </a:rPr>
              <a:t> Περιορισμός των «υπνουπόλεων» (περιοχών αποκλειστικής κατοικίας,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Κ1)  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b="1" dirty="0" smtClean="0">
                <a:cs typeface="Arial" panose="020B0604020202020204" pitchFamily="34" charset="0"/>
              </a:rPr>
              <a:t>6. </a:t>
            </a:r>
            <a:r>
              <a:rPr lang="el-GR" altLang="el-GR" sz="1800" dirty="0" smtClean="0">
                <a:cs typeface="Arial" panose="020B0604020202020204" pitchFamily="34" charset="0"/>
              </a:rPr>
              <a:t>Διεύρυνση επιτρεπόμενων χρήσεων στις γενικές κατηγορίες χρήσεων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800" b="1" dirty="0" smtClean="0">
                <a:cs typeface="Arial" panose="020B0604020202020204" pitchFamily="34" charset="0"/>
              </a:rPr>
              <a:t>7.</a:t>
            </a:r>
            <a:r>
              <a:rPr lang="el-GR" altLang="el-GR" sz="1800" dirty="0" smtClean="0">
                <a:cs typeface="Arial" panose="020B0604020202020204" pitchFamily="34" charset="0"/>
              </a:rPr>
              <a:t> Πρόσδοση ευελιξίας στο «σύστημα χρήσεων γης»</a:t>
            </a:r>
            <a:endParaRPr lang="el-GR" altLang="el-GR" sz="1800" dirty="0"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</a:t>
            </a:r>
            <a:endParaRPr lang="el-GR" altLang="el-GR" sz="1800" b="1" dirty="0" smtClean="0"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304800"/>
            <a:ext cx="83058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Δ.  Ο ΝΕΟΣ ΝΟΜΟΣ (4269/2014)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ΤΙΣ ΧΡΗΣΕΙΣ ΓΗΣ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Άρθρα: 14 – 33 [Κατηγορίες και περιεχόμενο χρήσεων γης]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1046</TotalTime>
  <Words>553</Words>
  <Application>Microsoft Office PowerPoint</Application>
  <PresentationFormat>Προβολή στην οθόνη (4:3)</PresentationFormat>
  <Paragraphs>72</Paragraphs>
  <Slides>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Κυματομορφή</vt:lpstr>
      <vt:lpstr>ΧΡΗΣΕΙΣ ΓΗΣ ΚΑΙ ΔΙΚΑΙΟ </vt:lpstr>
      <vt:lpstr>Α. Η «ΧΡΗΣΗ ΓΗΣ» ΩΣ ΘΕΣΜΟΣ ΤΟΥ ΔΙΚΑΙΟΥ  </vt:lpstr>
      <vt:lpstr>Β. ΚΑΤΑ ΚΑΙΡΟΥΣ ΔΟΘΕΝΤΕΣ ΟΡΙΣΜΟΙ ΑΠΟ ΤΟΝ ΝΟΜΟΘΕΤΗ </vt:lpstr>
      <vt:lpstr>Γ. ΔΙΚΑΙΟ ΤΗΣ ΠΟΛΕΟΔΟΜΙΑΣ  ΚΑΙ ΧΡΗΣΕΙΣ ΓΗΣ </vt:lpstr>
      <vt:lpstr>Δ.  Ο ΝΕΟΣ ΝΟΜΟΣ (4269/2014)  ΤΙΣ ΧΡΗΣΕΙΣ ΓΗΣ  Άρθρα: 14 – 33 [Κατηγορίες και περιεχόμενο χρήσεων γης]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101</cp:revision>
  <cp:lastPrinted>2021-05-12T08:43:19Z</cp:lastPrinted>
  <dcterms:created xsi:type="dcterms:W3CDTF">2006-08-16T00:00:00Z</dcterms:created>
  <dcterms:modified xsi:type="dcterms:W3CDTF">2021-05-12T08:43:28Z</dcterms:modified>
</cp:coreProperties>
</file>