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305" r:id="rId30"/>
    <p:sldId id="284" r:id="rId31"/>
    <p:sldId id="285" r:id="rId32"/>
    <p:sldId id="306" r:id="rId33"/>
    <p:sldId id="307" r:id="rId34"/>
    <p:sldId id="286" r:id="rId35"/>
    <p:sldId id="308" r:id="rId36"/>
    <p:sldId id="287" r:id="rId37"/>
    <p:sldId id="288" r:id="rId38"/>
    <p:sldId id="289" r:id="rId39"/>
    <p:sldId id="290" r:id="rId40"/>
    <p:sldId id="291" r:id="rId41"/>
    <p:sldId id="292" r:id="rId42"/>
    <p:sldId id="293" r:id="rId43"/>
    <p:sldId id="294" r:id="rId44"/>
    <p:sldId id="295" r:id="rId45"/>
    <p:sldId id="296" r:id="rId46"/>
    <p:sldId id="297" r:id="rId47"/>
    <p:sldId id="298" r:id="rId48"/>
    <p:sldId id="299" r:id="rId49"/>
    <p:sldId id="300" r:id="rId50"/>
    <p:sldId id="301" r:id="rId51"/>
    <p:sldId id="302" r:id="rId52"/>
    <p:sldId id="309" r:id="rId53"/>
    <p:sldId id="303" r:id="rId54"/>
    <p:sldId id="310" r:id="rId55"/>
    <p:sldId id="311" r:id="rId56"/>
    <p:sldId id="312" r:id="rId57"/>
    <p:sldId id="304" r:id="rId5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1474" y="6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61" Type="http://schemas.openxmlformats.org/officeDocument/2006/relationships/theme" Target="theme/theme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/>
              <a:t>Στυλ κύριου τίτλου</a:t>
            </a:r>
            <a:endParaRPr lang="en-US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/>
              <a:t>Στυλ κύριου υπότιτλου</a:t>
            </a:r>
            <a:endParaRPr lang="en-US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F130D9-8A00-4881-AC7A-5324639A7369}" type="datetimeFigureOut">
              <a:rPr lang="en-US" smtClean="0"/>
              <a:t>6/8/2023</a:t>
            </a:fld>
            <a:endParaRPr lang="en-US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33CF1F-17A2-4A09-A602-11C56216ED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71687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  <a:endParaRPr lang="en-US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F130D9-8A00-4881-AC7A-5324639A7369}" type="datetimeFigureOut">
              <a:rPr lang="en-US" smtClean="0"/>
              <a:t>6/8/2023</a:t>
            </a:fld>
            <a:endParaRPr lang="en-US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33CF1F-17A2-4A09-A602-11C56216ED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37272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/>
              <a:t>Στυλ κύριου τίτλου</a:t>
            </a:r>
            <a:endParaRPr lang="en-US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F130D9-8A00-4881-AC7A-5324639A7369}" type="datetimeFigureOut">
              <a:rPr lang="en-US" smtClean="0"/>
              <a:t>6/8/2023</a:t>
            </a:fld>
            <a:endParaRPr lang="en-US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33CF1F-17A2-4A09-A602-11C56216ED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58915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Τίτλος και 4 Αντικεί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 sz="quarter"/>
          </p:nvPr>
        </p:nvSpPr>
        <p:spPr>
          <a:xfrm>
            <a:off x="533400" y="473075"/>
            <a:ext cx="8153400" cy="1143000"/>
          </a:xfrm>
        </p:spPr>
        <p:txBody>
          <a:bodyPr/>
          <a:lstStyle/>
          <a:p>
            <a:r>
              <a:rPr lang="el-GR"/>
              <a:t>Στυλ κύριου τίτλου</a:t>
            </a:r>
            <a:endParaRPr lang="en-US"/>
          </a:p>
        </p:txBody>
      </p:sp>
      <p:sp>
        <p:nvSpPr>
          <p:cNvPr id="3" name="Θέση περιεχομένου 2"/>
          <p:cNvSpPr>
            <a:spLocks noGrp="1"/>
          </p:cNvSpPr>
          <p:nvPr>
            <p:ph sz="quarter" idx="1"/>
          </p:nvPr>
        </p:nvSpPr>
        <p:spPr>
          <a:xfrm>
            <a:off x="533400" y="1828800"/>
            <a:ext cx="4000500" cy="1943100"/>
          </a:xfrm>
        </p:spPr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/>
          </a:p>
        </p:txBody>
      </p:sp>
      <p:sp>
        <p:nvSpPr>
          <p:cNvPr id="4" name="Θέση περιεχομένου 3"/>
          <p:cNvSpPr>
            <a:spLocks noGrp="1"/>
          </p:cNvSpPr>
          <p:nvPr>
            <p:ph sz="quarter" idx="2"/>
          </p:nvPr>
        </p:nvSpPr>
        <p:spPr>
          <a:xfrm>
            <a:off x="4686300" y="1828800"/>
            <a:ext cx="4000500" cy="1943100"/>
          </a:xfrm>
        </p:spPr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/>
          </a:p>
        </p:txBody>
      </p:sp>
      <p:sp>
        <p:nvSpPr>
          <p:cNvPr id="5" name="Θέση περιεχομένου 4"/>
          <p:cNvSpPr>
            <a:spLocks noGrp="1"/>
          </p:cNvSpPr>
          <p:nvPr>
            <p:ph sz="quarter" idx="3"/>
          </p:nvPr>
        </p:nvSpPr>
        <p:spPr>
          <a:xfrm>
            <a:off x="533400" y="3924300"/>
            <a:ext cx="4000500" cy="1943100"/>
          </a:xfrm>
        </p:spPr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/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86300" y="3924300"/>
            <a:ext cx="4000500" cy="1943100"/>
          </a:xfrm>
        </p:spPr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/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>
          <a:xfrm>
            <a:off x="533400" y="6248400"/>
            <a:ext cx="2057400" cy="457200"/>
          </a:xfrm>
        </p:spPr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>
          <a:xfrm>
            <a:off x="32385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>
          <a:xfrm>
            <a:off x="6781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FB4DFD2A-E861-4B67-BC89-DA1A4260C447}" type="slidenum">
              <a:rPr lang="el-GR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22223535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Τίτλος, Αντικείμενο και 2 Αντικεί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533400" y="473075"/>
            <a:ext cx="8153400" cy="1143000"/>
          </a:xfrm>
        </p:spPr>
        <p:txBody>
          <a:bodyPr/>
          <a:lstStyle/>
          <a:p>
            <a:r>
              <a:rPr lang="el-GR"/>
              <a:t>Στυλ κύριου τίτλου</a:t>
            </a:r>
            <a:endParaRPr lang="en-US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533400" y="1828800"/>
            <a:ext cx="4000500" cy="4038600"/>
          </a:xfrm>
        </p:spPr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/>
          </a:p>
        </p:txBody>
      </p:sp>
      <p:sp>
        <p:nvSpPr>
          <p:cNvPr id="4" name="Θέση περιεχομένου 3"/>
          <p:cNvSpPr>
            <a:spLocks noGrp="1"/>
          </p:cNvSpPr>
          <p:nvPr>
            <p:ph sz="quarter" idx="2"/>
          </p:nvPr>
        </p:nvSpPr>
        <p:spPr>
          <a:xfrm>
            <a:off x="4686300" y="1828800"/>
            <a:ext cx="4000500" cy="1943100"/>
          </a:xfrm>
        </p:spPr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/>
          </a:p>
        </p:txBody>
      </p:sp>
      <p:sp>
        <p:nvSpPr>
          <p:cNvPr id="5" name="Θέση περιεχομένου 4"/>
          <p:cNvSpPr>
            <a:spLocks noGrp="1"/>
          </p:cNvSpPr>
          <p:nvPr>
            <p:ph sz="quarter" idx="3"/>
          </p:nvPr>
        </p:nvSpPr>
        <p:spPr>
          <a:xfrm>
            <a:off x="4686300" y="3924300"/>
            <a:ext cx="4000500" cy="1943100"/>
          </a:xfrm>
        </p:spPr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/>
          </a:p>
        </p:txBody>
      </p:sp>
      <p:sp>
        <p:nvSpPr>
          <p:cNvPr id="6" name="Θέση ημερομηνίας 5"/>
          <p:cNvSpPr>
            <a:spLocks noGrp="1"/>
          </p:cNvSpPr>
          <p:nvPr>
            <p:ph type="dt" sz="half" idx="10"/>
          </p:nvPr>
        </p:nvSpPr>
        <p:spPr>
          <a:xfrm>
            <a:off x="533400" y="6248400"/>
            <a:ext cx="2057400" cy="457200"/>
          </a:xfrm>
        </p:spPr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7" name="Θέση υποσέλιδου 6"/>
          <p:cNvSpPr>
            <a:spLocks noGrp="1"/>
          </p:cNvSpPr>
          <p:nvPr>
            <p:ph type="ftr" sz="quarter" idx="11"/>
          </p:nvPr>
        </p:nvSpPr>
        <p:spPr>
          <a:xfrm>
            <a:off x="32385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8" name="Θέση αριθμού διαφάνειας 7"/>
          <p:cNvSpPr>
            <a:spLocks noGrp="1"/>
          </p:cNvSpPr>
          <p:nvPr>
            <p:ph type="sldNum" sz="quarter" idx="12"/>
          </p:nvPr>
        </p:nvSpPr>
        <p:spPr>
          <a:xfrm>
            <a:off x="6781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82FD67EC-7E2F-4CC3-A00A-5D5871F24F22}" type="slidenum">
              <a:rPr lang="el-GR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2006490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  <a:endParaRPr lang="en-US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F130D9-8A00-4881-AC7A-5324639A7369}" type="datetimeFigureOut">
              <a:rPr lang="en-US" smtClean="0"/>
              <a:t>6/8/2023</a:t>
            </a:fld>
            <a:endParaRPr lang="en-US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33CF1F-17A2-4A09-A602-11C56216ED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88347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/>
              <a:t>Στυλ κύριου τίτλου</a:t>
            </a:r>
            <a:endParaRPr lang="en-US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F130D9-8A00-4881-AC7A-5324639A7369}" type="datetimeFigureOut">
              <a:rPr lang="en-US" smtClean="0"/>
              <a:t>6/8/2023</a:t>
            </a:fld>
            <a:endParaRPr lang="en-US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33CF1F-17A2-4A09-A602-11C56216ED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4595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  <a:endParaRPr lang="en-US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/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F130D9-8A00-4881-AC7A-5324639A7369}" type="datetimeFigureOut">
              <a:rPr lang="en-US" smtClean="0"/>
              <a:t>6/8/2023</a:t>
            </a:fld>
            <a:endParaRPr lang="en-US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33CF1F-17A2-4A09-A602-11C56216ED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3363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/>
              <a:t>Στυλ κύριου τίτλου</a:t>
            </a:r>
            <a:endParaRPr lang="en-US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/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F130D9-8A00-4881-AC7A-5324639A7369}" type="datetimeFigureOut">
              <a:rPr lang="en-US" smtClean="0"/>
              <a:t>6/8/2023</a:t>
            </a:fld>
            <a:endParaRPr lang="en-US"/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33CF1F-17A2-4A09-A602-11C56216ED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25843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  <a:endParaRPr lang="en-US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F130D9-8A00-4881-AC7A-5324639A7369}" type="datetimeFigureOut">
              <a:rPr lang="en-US" smtClean="0"/>
              <a:t>6/8/2023</a:t>
            </a:fld>
            <a:endParaRPr lang="en-US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33CF1F-17A2-4A09-A602-11C56216ED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57961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F130D9-8A00-4881-AC7A-5324639A7369}" type="datetimeFigureOut">
              <a:rPr lang="en-US" smtClean="0"/>
              <a:t>6/8/2023</a:t>
            </a:fld>
            <a:endParaRPr lang="en-US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33CF1F-17A2-4A09-A602-11C56216ED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3582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/>
              <a:t>Στυλ κύριου τίτλου</a:t>
            </a:r>
            <a:endParaRPr lang="en-US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F130D9-8A00-4881-AC7A-5324639A7369}" type="datetimeFigureOut">
              <a:rPr lang="en-US" smtClean="0"/>
              <a:t>6/8/2023</a:t>
            </a:fld>
            <a:endParaRPr lang="en-US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33CF1F-17A2-4A09-A602-11C56216ED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86132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/>
              <a:t>Στυλ κύριου τίτλου</a:t>
            </a:r>
            <a:endParaRPr lang="en-US"/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F130D9-8A00-4881-AC7A-5324639A7369}" type="datetimeFigureOut">
              <a:rPr lang="en-US" smtClean="0"/>
              <a:t>6/8/2023</a:t>
            </a:fld>
            <a:endParaRPr lang="en-US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33CF1F-17A2-4A09-A602-11C56216ED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10600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/>
              <a:t>Στυλ κύριου τίτλου</a:t>
            </a:r>
            <a:endParaRPr lang="en-US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F130D9-8A00-4881-AC7A-5324639A7369}" type="datetimeFigureOut">
              <a:rPr lang="en-US" smtClean="0"/>
              <a:t>6/8/2023</a:t>
            </a:fld>
            <a:endParaRPr lang="en-US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33CF1F-17A2-4A09-A602-11C56216ED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990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6.jpe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4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4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4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4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eg"/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4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eg"/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4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jpeg"/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4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jpeg"/><Relationship Id="rId2" Type="http://schemas.openxmlformats.org/officeDocument/2006/relationships/image" Target="../media/image76.jpeg"/><Relationship Id="rId1" Type="http://schemas.openxmlformats.org/officeDocument/2006/relationships/slideLayout" Target="../slideLayouts/slideLayout4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jpeg"/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80.jpeg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jpeg"/><Relationship Id="rId1" Type="http://schemas.openxmlformats.org/officeDocument/2006/relationships/slideLayout" Target="../slideLayouts/slideLayout6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jpe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jpeg"/><Relationship Id="rId2" Type="http://schemas.openxmlformats.org/officeDocument/2006/relationships/image" Target="../media/image83.jpeg"/><Relationship Id="rId1" Type="http://schemas.openxmlformats.org/officeDocument/2006/relationships/slideLayout" Target="../slideLayouts/slideLayout6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jpeg"/><Relationship Id="rId1" Type="http://schemas.openxmlformats.org/officeDocument/2006/relationships/slideLayout" Target="../slideLayouts/slideLayout6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jpeg"/><Relationship Id="rId1" Type="http://schemas.openxmlformats.org/officeDocument/2006/relationships/slideLayout" Target="../slideLayouts/slideLayout6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jpe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/>
              <a:t>Πολεοδομία και αρχιτεκτονική</a:t>
            </a:r>
            <a:endParaRPr lang="en-US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29444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sz="4000" dirty="0"/>
              <a:t>868. Οι κίονες του ναού του Απόλλωνα </a:t>
            </a:r>
          </a:p>
        </p:txBody>
      </p:sp>
      <p:pic>
        <p:nvPicPr>
          <p:cNvPr id="76803" name="Picture 3" descr="SyracuseApollontemple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33400" y="1976438"/>
            <a:ext cx="8153400" cy="37433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8276771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4000" dirty="0"/>
              <a:t>869. Ερείπια του ναού του Απόλλωνα. </a:t>
            </a:r>
          </a:p>
        </p:txBody>
      </p:sp>
      <p:pic>
        <p:nvPicPr>
          <p:cNvPr id="77827" name="Picture 3" descr="SyracuseApollontemple8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276600" y="1844675"/>
            <a:ext cx="5399088" cy="40497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77828" name="Picture 4" descr="SyracuseApollontemple10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95288" y="1773238"/>
            <a:ext cx="2476500" cy="432117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3252439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el-GR" sz="2400" dirty="0"/>
              <a:t>870. Συρακούσες, Αθήναιον.</a:t>
            </a:r>
            <a:r>
              <a:rPr lang="el-GR" dirty="0"/>
              <a:t> </a:t>
            </a:r>
            <a:br>
              <a:rPr lang="el-GR" dirty="0"/>
            </a:br>
            <a:endParaRPr lang="el-GR" dirty="0"/>
          </a:p>
        </p:txBody>
      </p:sp>
      <p:pic>
        <p:nvPicPr>
          <p:cNvPr id="78851" name="Picture 3" descr="syracuseathenaion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981200" y="762000"/>
            <a:ext cx="5105400" cy="59499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2208634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sz="2800" dirty="0"/>
              <a:t>870. </a:t>
            </a:r>
            <a:r>
              <a:rPr lang="de-DE" sz="2800" dirty="0"/>
              <a:t>O</a:t>
            </a:r>
            <a:r>
              <a:rPr lang="el-GR" sz="2800" dirty="0"/>
              <a:t>ι ναοί στην ακρόπολη του Σελινούντα: </a:t>
            </a:r>
            <a:r>
              <a:rPr lang="en-US" sz="2800" dirty="0"/>
              <a:t>F, E, G, O, A, C, D</a:t>
            </a:r>
            <a:r>
              <a:rPr lang="el-GR" sz="2800" dirty="0"/>
              <a:t>. 871. Όψη της Ακρόπολης του Σελινούντα</a:t>
            </a:r>
          </a:p>
        </p:txBody>
      </p:sp>
      <p:pic>
        <p:nvPicPr>
          <p:cNvPr id="79875" name="Picture 3" descr="Selinusdorictemples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68313" y="1773238"/>
            <a:ext cx="2954337" cy="4176712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79876" name="Picture 4" descr="Selinusacropolis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708400" y="1989138"/>
            <a:ext cx="4967288" cy="31210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6598648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sz="4000" dirty="0"/>
              <a:t>872. Σελινούς. Ο ναός </a:t>
            </a:r>
            <a:r>
              <a:rPr lang="fr-FR" sz="4000" dirty="0"/>
              <a:t>C </a:t>
            </a:r>
            <a:r>
              <a:rPr lang="el-GR" sz="4000" dirty="0"/>
              <a:t>και ο ναός Υ</a:t>
            </a:r>
          </a:p>
        </p:txBody>
      </p:sp>
      <p:pic>
        <p:nvPicPr>
          <p:cNvPr id="80899" name="Picture 3" descr="Selinustemples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90575" y="1828800"/>
            <a:ext cx="7639050" cy="40386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3738854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sz="4000" dirty="0"/>
              <a:t>873. Ναός </a:t>
            </a:r>
            <a:r>
              <a:rPr lang="fr-FR" sz="4000" dirty="0"/>
              <a:t>C</a:t>
            </a:r>
            <a:r>
              <a:rPr lang="el-GR" sz="4000" dirty="0"/>
              <a:t> στην Ακρόπολη του Σελινούντα</a:t>
            </a:r>
          </a:p>
        </p:txBody>
      </p:sp>
      <p:pic>
        <p:nvPicPr>
          <p:cNvPr id="81923" name="Picture 3" descr="SelinustempleC4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95288" y="1989138"/>
            <a:ext cx="8353425" cy="355758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2534809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874. Ναός </a:t>
            </a:r>
            <a:r>
              <a:rPr lang="fr-FR" dirty="0"/>
              <a:t>C. </a:t>
            </a:r>
            <a:endParaRPr lang="el-GR" dirty="0"/>
          </a:p>
        </p:txBody>
      </p:sp>
      <p:pic>
        <p:nvPicPr>
          <p:cNvPr id="82947" name="Picture 3" descr="selinustempleC6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33400" y="2170113"/>
            <a:ext cx="8153400" cy="335438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2978250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875. Η πρόσοψη του ναού </a:t>
            </a:r>
            <a:r>
              <a:rPr lang="fr-FR" dirty="0"/>
              <a:t>C. </a:t>
            </a:r>
            <a:endParaRPr lang="el-GR" dirty="0"/>
          </a:p>
        </p:txBody>
      </p:sp>
      <p:pic>
        <p:nvPicPr>
          <p:cNvPr id="83971" name="Picture 3" descr="SelinustempleC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23850" y="1773238"/>
            <a:ext cx="5832475" cy="42291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83972" name="Picture 4" descr="SelinustempleC3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659563" y="1844675"/>
            <a:ext cx="1982787" cy="40386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3002380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sz="4000" dirty="0"/>
              <a:t>876. Ναός </a:t>
            </a:r>
            <a:r>
              <a:rPr lang="fr-FR" sz="4000" dirty="0"/>
              <a:t>C</a:t>
            </a:r>
            <a:r>
              <a:rPr lang="el-GR" sz="4000" dirty="0"/>
              <a:t> στην Ακρόπολη του Σελινούντα</a:t>
            </a:r>
          </a:p>
        </p:txBody>
      </p:sp>
      <p:pic>
        <p:nvPicPr>
          <p:cNvPr id="84995" name="Picture 3" descr="SelinustempleC5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30263" y="1828800"/>
            <a:ext cx="3405187" cy="40386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84996" name="Picture 4" descr="SelinustempleC7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725988" y="1828800"/>
            <a:ext cx="3919537" cy="40386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6403866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877. Όψη από τα Βόρεια. </a:t>
            </a:r>
          </a:p>
        </p:txBody>
      </p:sp>
      <p:pic>
        <p:nvPicPr>
          <p:cNvPr id="86019" name="Picture 3" descr="SelinustempleCNorthview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412875" y="1828800"/>
            <a:ext cx="6392863" cy="40386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457727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sz="4000" dirty="0"/>
              <a:t>858.Μέγαρα Υβλαία. 859. Η χώρα του </a:t>
            </a:r>
            <a:r>
              <a:rPr lang="el-GR" sz="4000" dirty="0" err="1"/>
              <a:t>Μεταποντίου</a:t>
            </a:r>
            <a:r>
              <a:rPr lang="el-GR" sz="4000" dirty="0"/>
              <a:t>. </a:t>
            </a:r>
          </a:p>
        </p:txBody>
      </p:sp>
      <p:pic>
        <p:nvPicPr>
          <p:cNvPr id="68611" name="Picture 3" descr="megarahyblaeasite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50825" y="2060575"/>
            <a:ext cx="3816350" cy="38163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68612" name="Picture 4" descr="metapontosite1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211638" y="2328863"/>
            <a:ext cx="4608512" cy="29146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3122999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4000" dirty="0"/>
              <a:t>878. Αέτωμα και μετόπη του ναού </a:t>
            </a:r>
            <a:r>
              <a:rPr lang="fr-FR" sz="4000" dirty="0"/>
              <a:t>C. </a:t>
            </a:r>
            <a:endParaRPr lang="el-GR" sz="4000" dirty="0"/>
          </a:p>
        </p:txBody>
      </p:sp>
      <p:pic>
        <p:nvPicPr>
          <p:cNvPr id="87043" name="Picture 3" descr="SelinustempleCcornice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47725" y="1828800"/>
            <a:ext cx="3370263" cy="40386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87044" name="Picture 4" descr="SelinustempleCmetopes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686300" y="2395538"/>
            <a:ext cx="4000500" cy="290353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7822512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sz="4000" dirty="0"/>
              <a:t>879. Κεραμώσεις: σίμη, καταιείτειος σίμη και γείσον. </a:t>
            </a:r>
          </a:p>
        </p:txBody>
      </p:sp>
      <p:pic>
        <p:nvPicPr>
          <p:cNvPr id="88067" name="Picture 3" descr="SelinustempleCterracottaplaques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11188" y="1844675"/>
            <a:ext cx="7632700" cy="41640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7939074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880. Σελινούς, ναός </a:t>
            </a:r>
            <a:r>
              <a:rPr lang="fr-FR" dirty="0"/>
              <a:t>F (530)</a:t>
            </a:r>
            <a:endParaRPr lang="el-GR" dirty="0"/>
          </a:p>
        </p:txBody>
      </p:sp>
      <p:pic>
        <p:nvPicPr>
          <p:cNvPr id="89091" name="Picture 3" descr="SelinustempleF4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33400" y="1984375"/>
            <a:ext cx="8153400" cy="372586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788988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2"/>
          <p:cNvSpPr>
            <a:spLocks noGrp="1" noChangeArrowheads="1"/>
          </p:cNvSpPr>
          <p:nvPr>
            <p:ph type="title" sz="quarter"/>
          </p:nvPr>
        </p:nvSpPr>
        <p:spPr/>
        <p:txBody>
          <a:bodyPr>
            <a:normAutofit fontScale="90000"/>
          </a:bodyPr>
          <a:lstStyle/>
          <a:p>
            <a:r>
              <a:rPr lang="el-GR" sz="4000" dirty="0"/>
              <a:t>881. Σελινούς, ναός </a:t>
            </a:r>
            <a:r>
              <a:rPr lang="fr-FR" sz="4000" dirty="0"/>
              <a:t>F (530)</a:t>
            </a:r>
            <a:r>
              <a:rPr lang="el-GR" sz="4000" dirty="0"/>
              <a:t>. Πρόσοψη και ανωδομή</a:t>
            </a:r>
            <a:r>
              <a:rPr lang="fr-FR" sz="4000" dirty="0"/>
              <a:t> </a:t>
            </a:r>
            <a:endParaRPr lang="el-GR" sz="4000" dirty="0"/>
          </a:p>
        </p:txBody>
      </p:sp>
      <p:pic>
        <p:nvPicPr>
          <p:cNvPr id="90115" name="Picture 3" descr="SelinustempleF1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227763" y="2060575"/>
            <a:ext cx="2544762" cy="38163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90116" name="Picture 4" descr="SelinustempleF3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28600" y="1752600"/>
            <a:ext cx="5832475" cy="420687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6194163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sz="3200" dirty="0"/>
              <a:t>882. Αναπαράσταση της ανωδομής του μικρού περίπτερου ναού Υ: 560-550</a:t>
            </a:r>
          </a:p>
        </p:txBody>
      </p:sp>
      <p:pic>
        <p:nvPicPr>
          <p:cNvPr id="91139" name="Picture 3" descr="SelinustempleY1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76325" y="1828800"/>
            <a:ext cx="2913063" cy="40386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91140" name="Picture 4" descr="SelinustempleY2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170488" y="1828800"/>
            <a:ext cx="3030537" cy="40386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0371481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2"/>
          <p:cNvSpPr>
            <a:spLocks noGrp="1" noChangeArrowheads="1"/>
          </p:cNvSpPr>
          <p:nvPr>
            <p:ph type="title" sz="quarter"/>
          </p:nvPr>
        </p:nvSpPr>
        <p:spPr/>
        <p:txBody>
          <a:bodyPr>
            <a:normAutofit fontScale="90000"/>
          </a:bodyPr>
          <a:lstStyle/>
          <a:p>
            <a:r>
              <a:rPr lang="el-GR" sz="4000" dirty="0"/>
              <a:t>883. Σελινούς, ναός </a:t>
            </a:r>
            <a:r>
              <a:rPr lang="fr-FR" sz="4000" dirty="0"/>
              <a:t>G: </a:t>
            </a:r>
            <a:r>
              <a:rPr lang="el-GR" sz="4000" dirty="0"/>
              <a:t>ο ναός του Απόλλωνα. 520 π.Χ. </a:t>
            </a:r>
          </a:p>
        </p:txBody>
      </p:sp>
      <p:pic>
        <p:nvPicPr>
          <p:cNvPr id="92163" name="Picture 3" descr="SelinustempleG4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95288" y="1773238"/>
            <a:ext cx="8321675" cy="3903662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0613624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551. Σελινούς, ναός </a:t>
            </a:r>
            <a:r>
              <a:rPr lang="fr-FR" dirty="0"/>
              <a:t>G</a:t>
            </a:r>
            <a:endParaRPr lang="el-GR" dirty="0"/>
          </a:p>
        </p:txBody>
      </p:sp>
      <p:pic>
        <p:nvPicPr>
          <p:cNvPr id="93187" name="Picture 3" descr="SelinustempleG1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905000" y="1219200"/>
            <a:ext cx="5862360" cy="4678362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0605230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885. Λείψανα του ναού </a:t>
            </a:r>
            <a:r>
              <a:rPr lang="fr-FR" dirty="0"/>
              <a:t>G</a:t>
            </a:r>
            <a:r>
              <a:rPr lang="el-GR" dirty="0"/>
              <a:t>. </a:t>
            </a:r>
          </a:p>
        </p:txBody>
      </p:sp>
      <p:pic>
        <p:nvPicPr>
          <p:cNvPr id="94211" name="Picture 3" descr="SelinustempleG5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33400" y="2524125"/>
            <a:ext cx="4000500" cy="26479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94212" name="Picture 4" descr="SelinustempleG3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686300" y="2582863"/>
            <a:ext cx="4000500" cy="253047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5291584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sz="1800" dirty="0"/>
              <a:t>886. Ακράγας, ναός Α ή ναός του Ηρακλή: 500 π.Χ. 887. Ακράγας, ναός της Δήμητρας κάτω από την εκκλησία του </a:t>
            </a:r>
            <a:r>
              <a:rPr lang="fr-FR" sz="1800" dirty="0"/>
              <a:t>San Biagio. </a:t>
            </a:r>
            <a:r>
              <a:rPr lang="el-GR" sz="1800" dirty="0"/>
              <a:t>Αρχές του 5ου αι. </a:t>
            </a:r>
          </a:p>
        </p:txBody>
      </p:sp>
      <p:pic>
        <p:nvPicPr>
          <p:cNvPr id="95235" name="Picture 3" descr="AgrigentotempleAHerakles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33400" y="1830388"/>
            <a:ext cx="4000500" cy="40354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95236" name="Picture 4" descr="AgrigentoDemetertempleSanBiagio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827588" y="1828800"/>
            <a:ext cx="3717925" cy="40386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6669006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887. </a:t>
            </a:r>
            <a:r>
              <a:rPr lang="el-GR" dirty="0" err="1"/>
              <a:t>Ολυμπιείον</a:t>
            </a:r>
            <a:r>
              <a:rPr lang="el-GR" dirty="0"/>
              <a:t> Ακράγαντα</a:t>
            </a:r>
            <a:br>
              <a:rPr lang="el-GR" dirty="0"/>
            </a:br>
            <a:endParaRPr lang="en-US" dirty="0"/>
          </a:p>
        </p:txBody>
      </p:sp>
      <p:pic>
        <p:nvPicPr>
          <p:cNvPr id="2050" name="Picture 2" descr="C:\Users\mitsos\Pictures\greekart\architecture\archaictemples\southitaliantemples\AGRIGENTO\ZeusAkragas480a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029287"/>
            <a:ext cx="4262437" cy="29079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C:\Users\mitsos\Pictures\greekart\architecture\archaictemples\southitaliantemples\AGRIGENTO\agrigenteolym3.bmp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990600"/>
            <a:ext cx="3872345" cy="29120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mitsos\Pictures\greekart\architecture\archaictemples\southitaliantemples\AGRIGENTO\agrigentoOlympieion1.bmp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400" y="4038600"/>
            <a:ext cx="4601086" cy="28471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463221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sz="4000" dirty="0"/>
              <a:t>860. Οικίες Μεγάρων. 861. Συρακούσες. </a:t>
            </a:r>
          </a:p>
        </p:txBody>
      </p:sp>
      <p:pic>
        <p:nvPicPr>
          <p:cNvPr id="69635" name="Picture 3" descr="Megarahouse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23850" y="2133600"/>
            <a:ext cx="4000500" cy="356076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69636" name="Picture 4" descr="syracusesite1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500563" y="2133600"/>
            <a:ext cx="4359275" cy="33496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2211897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888. </a:t>
            </a:r>
            <a:r>
              <a:rPr lang="el-GR" dirty="0" err="1"/>
              <a:t>Ολυμπιείον</a:t>
            </a:r>
            <a:r>
              <a:rPr lang="el-GR" dirty="0"/>
              <a:t> του Ακράγαντα</a:t>
            </a:r>
            <a:br>
              <a:rPr lang="el-GR" dirty="0"/>
            </a:br>
            <a:r>
              <a:rPr lang="el-GR" dirty="0"/>
              <a:t> </a:t>
            </a:r>
          </a:p>
        </p:txBody>
      </p:sp>
      <p:pic>
        <p:nvPicPr>
          <p:cNvPr id="1029" name="Picture 5" descr="C:\Users\mitsos\Pictures\greekart\architecture\archaictemples\southitaliantemples\AGRIGENTO\ZeusAkragas480i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180" y="1122218"/>
            <a:ext cx="2734220" cy="48272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mitsos\Pictures\greekart\architecture\archaictemples\southitaliantemples\AGRIGENTO\ZeusAkragas480f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5800" y="914400"/>
            <a:ext cx="2740863" cy="304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C:\Users\mitsos\Pictures\greekart\architecture\archaictemples\southitaliantemples\AGRIGENTO\ZeusAkragas480i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91829" y="4095971"/>
            <a:ext cx="4647924" cy="24572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192112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889. Ο ναός </a:t>
            </a:r>
            <a:r>
              <a:rPr lang="fr-FR" dirty="0"/>
              <a:t>F </a:t>
            </a:r>
            <a:r>
              <a:rPr lang="el-GR" dirty="0"/>
              <a:t>ή της Ομονοίας. </a:t>
            </a:r>
          </a:p>
        </p:txBody>
      </p:sp>
      <p:pic>
        <p:nvPicPr>
          <p:cNvPr id="97283" name="Picture 3" descr="agrigentoconcordia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28599" y="1371600"/>
            <a:ext cx="8039279" cy="47244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7759474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890. Ο ναός της Ομόνοιας</a:t>
            </a:r>
            <a:endParaRPr lang="en-US" dirty="0"/>
          </a:p>
        </p:txBody>
      </p:sp>
      <p:pic>
        <p:nvPicPr>
          <p:cNvPr id="4098" name="Picture 2" descr="C:\Users\mitsos\Pictures\greekart\architecture\archaictemples\southitaliantemples\AGRIGENTO\Agrigentoconcordiatemple7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1351" y="1600200"/>
            <a:ext cx="6501298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2178322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891. Ναός της Ομονοίας</a:t>
            </a:r>
            <a:endParaRPr lang="en-US" dirty="0"/>
          </a:p>
        </p:txBody>
      </p:sp>
      <p:pic>
        <p:nvPicPr>
          <p:cNvPr id="5122" name="Picture 2" descr="C:\Users\mitsos\Pictures\greekart\architecture\archaictemples\southitaliantemples\AGRIGENTO\AgrigentoConcordiatemple4F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2360555"/>
            <a:ext cx="4876800" cy="32894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Users\mitsos\Pictures\greekart\architecture\archaictemples\southitaliantemples\AGRIGENTO\Agrigentoconcordiatemple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2954" y="1981200"/>
            <a:ext cx="3911046" cy="40481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803479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892. Ναός της Ομονοίας </a:t>
            </a:r>
          </a:p>
        </p:txBody>
      </p:sp>
      <p:sp>
        <p:nvSpPr>
          <p:cNvPr id="983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Picture 2" descr="C:\Users\mitsos\Pictures\greekart\architecture\archaictemples\southitaliantemples\AGRIGENTO\Agrigentoconcordiatemple1777aquarell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1752600"/>
            <a:ext cx="7256857" cy="41881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7187379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893. Ναός της Ήρας </a:t>
            </a:r>
            <a:r>
              <a:rPr lang="el-GR" dirty="0" err="1"/>
              <a:t>Λακινίας</a:t>
            </a:r>
            <a:endParaRPr lang="en-US" dirty="0"/>
          </a:p>
        </p:txBody>
      </p:sp>
      <p:pic>
        <p:nvPicPr>
          <p:cNvPr id="6146" name="Picture 2" descr="C:\Users\mitsos\Pictures\greekart\architecture\archaictemples\southitaliantemples\AGRIGENTO\AgrigentoHeraLaciniatemple1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611600"/>
            <a:ext cx="5469320" cy="43112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C:\Users\mitsos\Pictures\greekart\architecture\archaictemples\southitaliantemples\AGRIGENTO\Agrigentoconcordiatemple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8910" y="1600200"/>
            <a:ext cx="3233982" cy="411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4479550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894. Ο ναός στην </a:t>
            </a:r>
            <a:r>
              <a:rPr lang="el-GR" dirty="0" err="1"/>
              <a:t>Εγέστα</a:t>
            </a:r>
            <a:r>
              <a:rPr lang="el-GR" dirty="0"/>
              <a:t>. </a:t>
            </a:r>
          </a:p>
        </p:txBody>
      </p:sp>
      <p:pic>
        <p:nvPicPr>
          <p:cNvPr id="99331" name="Picture 3" descr="segesta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33400" y="2098675"/>
            <a:ext cx="4000500" cy="349726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99332" name="Picture 4" descr="segestatemple1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686300" y="2025650"/>
            <a:ext cx="4000500" cy="36449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873059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895. Εγέστα</a:t>
            </a:r>
          </a:p>
        </p:txBody>
      </p:sp>
      <p:pic>
        <p:nvPicPr>
          <p:cNvPr id="100355" name="Picture 3" descr="segestatemple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68313" y="1700213"/>
            <a:ext cx="3319462" cy="40386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00356" name="Picture 4" descr="segestatemple3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924300" y="1989138"/>
            <a:ext cx="4864100" cy="348138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8706813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sz="3200" dirty="0"/>
              <a:t>896. Αγορά της Ποσειδωνίας. Ιερό της Ήρας: οι ναοί Ι και ΙΙ (Βασιλική και ο λεγόμενος ναός του </a:t>
            </a:r>
            <a:r>
              <a:rPr lang="fr-FR" sz="3200" dirty="0"/>
              <a:t>«</a:t>
            </a:r>
            <a:r>
              <a:rPr lang="el-GR" sz="3200" dirty="0"/>
              <a:t>Ποσειδώνα</a:t>
            </a:r>
            <a:r>
              <a:rPr lang="fr-FR" sz="3200" dirty="0"/>
              <a:t>»</a:t>
            </a:r>
            <a:r>
              <a:rPr lang="el-GR" sz="3200" dirty="0"/>
              <a:t>)</a:t>
            </a:r>
          </a:p>
        </p:txBody>
      </p:sp>
      <p:pic>
        <p:nvPicPr>
          <p:cNvPr id="101379" name="Picture 3" descr="PaestumAgoratemples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33400" y="2390775"/>
            <a:ext cx="4000500" cy="291306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01380" name="Picture 4" descr="Paestumagoratemples2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686300" y="2360613"/>
            <a:ext cx="4000500" cy="297338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2180511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/>
              <a:t>897. Οι τρεις ναοί της Ποσειδωνίας: Ήρας Ι (Βασιλική), Αθηνάς (Δήμητρας) και Ήρας ΙΙ (</a:t>
            </a:r>
            <a:r>
              <a:rPr lang="fr-FR" sz="2400" dirty="0"/>
              <a:t>« </a:t>
            </a:r>
            <a:r>
              <a:rPr lang="el-GR" sz="2400" dirty="0"/>
              <a:t>Ποσειδώνα</a:t>
            </a:r>
            <a:r>
              <a:rPr lang="fr-FR" sz="2400" dirty="0"/>
              <a:t>»</a:t>
            </a:r>
            <a:r>
              <a:rPr lang="el-GR" sz="2400" dirty="0"/>
              <a:t>) </a:t>
            </a:r>
          </a:p>
        </p:txBody>
      </p:sp>
      <p:pic>
        <p:nvPicPr>
          <p:cNvPr id="102403" name="Picture 3" descr="PaestumBasilicaCeresNeptunustemples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295400" y="1676400"/>
            <a:ext cx="6833288" cy="51054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342517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862. Νάξος. </a:t>
            </a:r>
          </a:p>
        </p:txBody>
      </p:sp>
      <p:pic>
        <p:nvPicPr>
          <p:cNvPr id="70659" name="Picture 3" descr="naxossite1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619250" y="1628775"/>
            <a:ext cx="5799138" cy="442436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2846378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898. Ποσειδωνία. Βασιλική. </a:t>
            </a:r>
          </a:p>
        </p:txBody>
      </p:sp>
      <p:pic>
        <p:nvPicPr>
          <p:cNvPr id="103427" name="Picture 3" descr="paestumbasilica7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55688" y="1828800"/>
            <a:ext cx="7108825" cy="40386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4706484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sz="4000" dirty="0"/>
              <a:t>899. Ποσειδωνία. Σχεδιαστική αναπαράσταση της Βασιλικής. </a:t>
            </a:r>
          </a:p>
        </p:txBody>
      </p:sp>
      <p:pic>
        <p:nvPicPr>
          <p:cNvPr id="104451" name="Picture 3" descr="Paestumbasilica8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71563" y="1828800"/>
            <a:ext cx="7075487" cy="40386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1845974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sz="4000" dirty="0"/>
              <a:t>900. Ποσειδωνία, ναός της Ήρας Ι (Βασιλική)</a:t>
            </a:r>
          </a:p>
        </p:txBody>
      </p:sp>
      <p:pic>
        <p:nvPicPr>
          <p:cNvPr id="105475" name="Picture 3" descr="PaestumBasilicaHera1temple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90613" y="1828800"/>
            <a:ext cx="7037387" cy="40386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4093428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sz="3600" dirty="0"/>
              <a:t>901. Ποσειδωνία, ναός της Ήρας Ι (Βασιλική)</a:t>
            </a:r>
          </a:p>
        </p:txBody>
      </p:sp>
      <p:pic>
        <p:nvPicPr>
          <p:cNvPr id="106499" name="Picture 3" descr="PaestumBasilica1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33400" y="2111375"/>
            <a:ext cx="4000500" cy="347186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06500" name="Picture 4" descr="Paestumbasilica2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686300" y="2032000"/>
            <a:ext cx="4000500" cy="36322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6333323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sz="3600" dirty="0"/>
              <a:t>902. Ποσειδωνία, ναός της Ήρας Ι (Βασιλική)</a:t>
            </a:r>
          </a:p>
        </p:txBody>
      </p:sp>
      <p:pic>
        <p:nvPicPr>
          <p:cNvPr id="107523" name="Picture 3" descr="Paestumbasilica3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95288" y="2349500"/>
            <a:ext cx="4752975" cy="31099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07524" name="Picture 4" descr="PaestumBasilica6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364163" y="1844675"/>
            <a:ext cx="3402012" cy="40386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70941905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sz="3600" dirty="0"/>
              <a:t>903. Ποσειδωνία, ναός της Ήρας Ι (Βασιλική)</a:t>
            </a:r>
          </a:p>
        </p:txBody>
      </p:sp>
      <p:pic>
        <p:nvPicPr>
          <p:cNvPr id="108547" name="Picture 3" descr="Paestumbasilica10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95288" y="1773238"/>
            <a:ext cx="5184775" cy="390048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08548" name="Picture 4" descr="Paestumbasilicasima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084888" y="1844675"/>
            <a:ext cx="2654300" cy="40386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23644353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904. Ποσειδωνία, ναός της Αθηνάς</a:t>
            </a:r>
          </a:p>
        </p:txBody>
      </p:sp>
      <p:pic>
        <p:nvPicPr>
          <p:cNvPr id="109571" name="Picture 3" descr="PaestumAthenatemple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20763" y="1828800"/>
            <a:ext cx="7177087" cy="40386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44954908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905. Ναός της Αθηνάς. </a:t>
            </a:r>
          </a:p>
        </p:txBody>
      </p:sp>
      <p:pic>
        <p:nvPicPr>
          <p:cNvPr id="110595" name="Picture 3" descr="PaestumCerestemple1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95288" y="1844675"/>
            <a:ext cx="6048375" cy="423703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10596" name="Picture 4" descr="Paestumcerestemple5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732588" y="1916113"/>
            <a:ext cx="2092325" cy="40386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72113190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sz="4000" dirty="0"/>
              <a:t>906. Ναός της Αθηνάς: ύστερη αρχαϊκή περίοδος.</a:t>
            </a:r>
          </a:p>
        </p:txBody>
      </p:sp>
      <p:pic>
        <p:nvPicPr>
          <p:cNvPr id="111619" name="Picture 3" descr="PaestumCerestemple6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33400" y="2070100"/>
            <a:ext cx="4000500" cy="35544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11620" name="Picture 4" descr="PaestumCerestemple3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716463" y="2133600"/>
            <a:ext cx="4000500" cy="303688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60939715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l-GR" sz="4000" dirty="0"/>
              <a:t>907. Ναός της Αθηνάς: ύστερη αρχαϊκή περίοδος.  </a:t>
            </a:r>
          </a:p>
        </p:txBody>
      </p:sp>
      <p:pic>
        <p:nvPicPr>
          <p:cNvPr id="112643" name="Picture 3" descr="PaestumAthenatemple1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33400" y="2128838"/>
            <a:ext cx="8153400" cy="34385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067909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863. Σελινούς</a:t>
            </a:r>
          </a:p>
        </p:txBody>
      </p:sp>
      <p:pic>
        <p:nvPicPr>
          <p:cNvPr id="71683" name="Picture 3" descr="selinussite1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258888" y="1628775"/>
            <a:ext cx="6265862" cy="44291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9010862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sz="4000" dirty="0"/>
              <a:t>908. Ναός της Αθηνάς: ύστερη αρχαϊκή περίοδος.</a:t>
            </a:r>
          </a:p>
        </p:txBody>
      </p:sp>
      <p:pic>
        <p:nvPicPr>
          <p:cNvPr id="113667" name="Picture 3" descr="paestumCerestemple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686300" y="2339975"/>
            <a:ext cx="4000500" cy="30162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13668" name="Picture 4" descr="PaestumCerestemple4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90550" y="1828800"/>
            <a:ext cx="3886200" cy="40386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81424633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sz="2800" dirty="0"/>
              <a:t>909. Ναός της Αθηνάς: ύστερη αρχαϊκή περίοδος. Ιωνικό κιονόκρανο στον πρόναο, σίμη και κυμάτιο πάνω από την τρίγλυφο. </a:t>
            </a:r>
          </a:p>
        </p:txBody>
      </p:sp>
      <p:pic>
        <p:nvPicPr>
          <p:cNvPr id="114691" name="Picture 3" descr="Paestumathenatemplepronaoscolumn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23850" y="1773238"/>
            <a:ext cx="4000500" cy="21653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14692" name="Picture 4" descr="PaestumAthenatemplesima2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62000" y="4114800"/>
            <a:ext cx="3446463" cy="19431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14693" name="Picture 5" descr="paestumAthenatemplesima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562600" y="1447800"/>
            <a:ext cx="2794518" cy="509756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7052712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910. Ναός του «Ποσειδώνα»</a:t>
            </a:r>
            <a:endParaRPr lang="en-US" dirty="0"/>
          </a:p>
        </p:txBody>
      </p:sp>
      <p:pic>
        <p:nvPicPr>
          <p:cNvPr id="8194" name="Picture 2" descr="C:\Users\mitsos\Pictures\greekart\architecture\archaictemples\southitaliantemples\paestum\PaestumNeptunustemple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1345920"/>
            <a:ext cx="8001000" cy="5512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11528106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911. Ναός του «Ποσειδώνα». </a:t>
            </a:r>
          </a:p>
        </p:txBody>
      </p:sp>
      <p:sp>
        <p:nvSpPr>
          <p:cNvPr id="1157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7170" name="Picture 2" descr="C:\Users\mitsos\Pictures\greekart\architecture\archaictemples\southitaliantemples\paestum\PaestumNeptunustemple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2362200"/>
            <a:ext cx="7352113" cy="35671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87783456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912. Ναός του «Ποσειδώνα»</a:t>
            </a:r>
            <a:endParaRPr lang="en-US" dirty="0"/>
          </a:p>
        </p:txBody>
      </p:sp>
      <p:pic>
        <p:nvPicPr>
          <p:cNvPr id="9218" name="Picture 2" descr="C:\Users\mitsos\Pictures\greekart\architecture\archaictemples\southitaliantemples\paestum\PaestumNeptunustemple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1" y="2895600"/>
            <a:ext cx="4585696" cy="34004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1" name="Picture 5" descr="C:\Users\mitsos\Pictures\greekart\architecture\archaictemples\southitaliantemples\paestum\paestumneptunustemple9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5400" y="1524000"/>
            <a:ext cx="3671413" cy="5000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82941182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913. Τρισδιάστατο πρόπλασμα. </a:t>
            </a:r>
            <a:endParaRPr lang="en-US" dirty="0"/>
          </a:p>
        </p:txBody>
      </p:sp>
      <p:pic>
        <p:nvPicPr>
          <p:cNvPr id="3" name="Picture 4" descr="C:\Users\mitsos\Pictures\greekart\architecture\archaictemples\southitaliantemples\paestum\PaestumNeptunustemplemodel182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1524000"/>
            <a:ext cx="7098492" cy="5181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80758696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914. </a:t>
            </a:r>
            <a:r>
              <a:rPr lang="el-GR" dirty="0" err="1"/>
              <a:t>Μεταπόντιον</a:t>
            </a:r>
            <a:r>
              <a:rPr lang="el-GR" dirty="0"/>
              <a:t>, </a:t>
            </a:r>
            <a:r>
              <a:rPr lang="en-US" dirty="0" err="1"/>
              <a:t>tavole</a:t>
            </a:r>
            <a:r>
              <a:rPr lang="en-US" dirty="0"/>
              <a:t> palatine</a:t>
            </a:r>
          </a:p>
        </p:txBody>
      </p:sp>
      <p:pic>
        <p:nvPicPr>
          <p:cNvPr id="10242" name="Picture 2" descr="C:\Users\mitsos\Pictures\greekart\architecture\archaictemples\southitaliantemples\Metapontum\Metapontumtavolepalatine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1447800"/>
            <a:ext cx="6629400" cy="49473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96296763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915. </a:t>
            </a:r>
            <a:r>
              <a:rPr lang="el-GR" dirty="0" err="1"/>
              <a:t>Μεταπόντιο</a:t>
            </a:r>
            <a:r>
              <a:rPr lang="el-GR" dirty="0"/>
              <a:t>, ναός Α</a:t>
            </a:r>
          </a:p>
        </p:txBody>
      </p:sp>
      <p:pic>
        <p:nvPicPr>
          <p:cNvPr id="116739" name="Picture 3" descr="MetapontumHeratempleA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258888" y="1773238"/>
            <a:ext cx="6335712" cy="4329112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54809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864. </a:t>
            </a:r>
            <a:r>
              <a:rPr lang="el-GR" dirty="0" err="1"/>
              <a:t>Μεταπόντιον</a:t>
            </a:r>
            <a:endParaRPr lang="el-GR" dirty="0"/>
          </a:p>
        </p:txBody>
      </p:sp>
      <p:pic>
        <p:nvPicPr>
          <p:cNvPr id="72707" name="Picture 3" descr="metapontionsite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682750" y="1828800"/>
            <a:ext cx="6202363" cy="42799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249090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sz="4000" dirty="0"/>
              <a:t>865. Σελινούς. Μέγαρο στην Ακρόπολη. Τέλη 7ου αι. </a:t>
            </a:r>
            <a:r>
              <a:rPr lang="el-GR" sz="4000" dirty="0" err="1"/>
              <a:t>π.Χ.</a:t>
            </a:r>
            <a:r>
              <a:rPr lang="el-GR" sz="4000" dirty="0"/>
              <a:t> </a:t>
            </a:r>
          </a:p>
        </p:txBody>
      </p:sp>
      <p:pic>
        <p:nvPicPr>
          <p:cNvPr id="73731" name="Picture 3" descr="selinontemegaron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68313" y="1844675"/>
            <a:ext cx="4464050" cy="203517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73732" name="Picture 4" descr="Selinontemegaron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067175" y="4076700"/>
            <a:ext cx="4537075" cy="19780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547557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sz="4000" dirty="0"/>
              <a:t>866. Ναός του Απόλλωνα, Συρακούσες. 560 </a:t>
            </a:r>
            <a:r>
              <a:rPr lang="el-GR" sz="4000" dirty="0" err="1"/>
              <a:t>π.Χ.</a:t>
            </a:r>
            <a:r>
              <a:rPr lang="el-GR" sz="4000" dirty="0"/>
              <a:t> </a:t>
            </a:r>
          </a:p>
        </p:txBody>
      </p:sp>
      <p:pic>
        <p:nvPicPr>
          <p:cNvPr id="74755" name="Picture 3" descr="SyracuseApollontemple9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61392" y="2057400"/>
            <a:ext cx="8153400" cy="34528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800220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sz="4000" dirty="0"/>
              <a:t>867. Ναός του Απόλλωνα στις Συρακούσες: πρόσοψη. </a:t>
            </a:r>
          </a:p>
        </p:txBody>
      </p:sp>
      <p:pic>
        <p:nvPicPr>
          <p:cNvPr id="75779" name="Picture 3" descr="SyracuseApollontemple5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68313" y="1773238"/>
            <a:ext cx="4967287" cy="4151312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75780" name="Picture 4" descr="SyracuseApollontemple4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804025" y="1916113"/>
            <a:ext cx="1816100" cy="40386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61636809"/>
      </p:ext>
    </p:extLst>
  </p:cSld>
  <p:clrMapOvr>
    <a:masterClrMapping/>
  </p:clrMapOvr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109</TotalTime>
  <Words>562</Words>
  <Application>Microsoft Office PowerPoint</Application>
  <PresentationFormat>On-screen Show (4:3)</PresentationFormat>
  <Paragraphs>57</Paragraphs>
  <Slides>57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57</vt:i4>
      </vt:variant>
    </vt:vector>
  </HeadingPairs>
  <TitlesOfParts>
    <vt:vector size="60" baseType="lpstr">
      <vt:lpstr>Arial</vt:lpstr>
      <vt:lpstr>Calibri</vt:lpstr>
      <vt:lpstr>Θέμα του Office</vt:lpstr>
      <vt:lpstr>Πολεοδομία και αρχιτεκτονική</vt:lpstr>
      <vt:lpstr>858.Μέγαρα Υβλαία. 859. Η χώρα του Μεταποντίου. </vt:lpstr>
      <vt:lpstr>860. Οικίες Μεγάρων. 861. Συρακούσες. </vt:lpstr>
      <vt:lpstr>862. Νάξος. </vt:lpstr>
      <vt:lpstr>863. Σελινούς</vt:lpstr>
      <vt:lpstr>864. Μεταπόντιον</vt:lpstr>
      <vt:lpstr>865. Σελινούς. Μέγαρο στην Ακρόπολη. Τέλη 7ου αι. π.Χ. </vt:lpstr>
      <vt:lpstr>866. Ναός του Απόλλωνα, Συρακούσες. 560 π.Χ. </vt:lpstr>
      <vt:lpstr>867. Ναός του Απόλλωνα στις Συρακούσες: πρόσοψη. </vt:lpstr>
      <vt:lpstr>868. Οι κίονες του ναού του Απόλλωνα </vt:lpstr>
      <vt:lpstr>869. Ερείπια του ναού του Απόλλωνα. </vt:lpstr>
      <vt:lpstr>870. Συρακούσες, Αθήναιον.  </vt:lpstr>
      <vt:lpstr>870. Oι ναοί στην ακρόπολη του Σελινούντα: F, E, G, O, A, C, D. 871. Όψη της Ακρόπολης του Σελινούντα</vt:lpstr>
      <vt:lpstr>872. Σελινούς. Ο ναός C και ο ναός Υ</vt:lpstr>
      <vt:lpstr>873. Ναός C στην Ακρόπολη του Σελινούντα</vt:lpstr>
      <vt:lpstr>874. Ναός C. </vt:lpstr>
      <vt:lpstr>875. Η πρόσοψη του ναού C. </vt:lpstr>
      <vt:lpstr>876. Ναός C στην Ακρόπολη του Σελινούντα</vt:lpstr>
      <vt:lpstr>877. Όψη από τα Βόρεια. </vt:lpstr>
      <vt:lpstr>878. Αέτωμα και μετόπη του ναού C. </vt:lpstr>
      <vt:lpstr>879. Κεραμώσεις: σίμη, καταιείτειος σίμη και γείσον. </vt:lpstr>
      <vt:lpstr>880. Σελινούς, ναός F (530)</vt:lpstr>
      <vt:lpstr>881. Σελινούς, ναός F (530). Πρόσοψη και ανωδομή </vt:lpstr>
      <vt:lpstr>882. Αναπαράσταση της ανωδομής του μικρού περίπτερου ναού Υ: 560-550</vt:lpstr>
      <vt:lpstr>883. Σελινούς, ναός G: ο ναός του Απόλλωνα. 520 π.Χ. </vt:lpstr>
      <vt:lpstr>551. Σελινούς, ναός G</vt:lpstr>
      <vt:lpstr>885. Λείψανα του ναού G. </vt:lpstr>
      <vt:lpstr>886. Ακράγας, ναός Α ή ναός του Ηρακλή: 500 π.Χ. 887. Ακράγας, ναός της Δήμητρας κάτω από την εκκλησία του San Biagio. Αρχές του 5ου αι. </vt:lpstr>
      <vt:lpstr>887. Ολυμπιείον Ακράγαντα </vt:lpstr>
      <vt:lpstr>888. Ολυμπιείον του Ακράγαντα  </vt:lpstr>
      <vt:lpstr>889. Ο ναός F ή της Ομονοίας. </vt:lpstr>
      <vt:lpstr>890. Ο ναός της Ομόνοιας</vt:lpstr>
      <vt:lpstr>891. Ναός της Ομονοίας</vt:lpstr>
      <vt:lpstr>892. Ναός της Ομονοίας </vt:lpstr>
      <vt:lpstr>893. Ναός της Ήρας Λακινίας</vt:lpstr>
      <vt:lpstr>894. Ο ναός στην Εγέστα. </vt:lpstr>
      <vt:lpstr>895. Εγέστα</vt:lpstr>
      <vt:lpstr>896. Αγορά της Ποσειδωνίας. Ιερό της Ήρας: οι ναοί Ι και ΙΙ (Βασιλική και ο λεγόμενος ναός του «Ποσειδώνα»)</vt:lpstr>
      <vt:lpstr>897. Οι τρεις ναοί της Ποσειδωνίας: Ήρας Ι (Βασιλική), Αθηνάς (Δήμητρας) και Ήρας ΙΙ (« Ποσειδώνα») </vt:lpstr>
      <vt:lpstr>898. Ποσειδωνία. Βασιλική. </vt:lpstr>
      <vt:lpstr>899. Ποσειδωνία. Σχεδιαστική αναπαράσταση της Βασιλικής. </vt:lpstr>
      <vt:lpstr>900. Ποσειδωνία, ναός της Ήρας Ι (Βασιλική)</vt:lpstr>
      <vt:lpstr>901. Ποσειδωνία, ναός της Ήρας Ι (Βασιλική)</vt:lpstr>
      <vt:lpstr>902. Ποσειδωνία, ναός της Ήρας Ι (Βασιλική)</vt:lpstr>
      <vt:lpstr>903. Ποσειδωνία, ναός της Ήρας Ι (Βασιλική)</vt:lpstr>
      <vt:lpstr>904. Ποσειδωνία, ναός της Αθηνάς</vt:lpstr>
      <vt:lpstr>905. Ναός της Αθηνάς. </vt:lpstr>
      <vt:lpstr>906. Ναός της Αθηνάς: ύστερη αρχαϊκή περίοδος.</vt:lpstr>
      <vt:lpstr>907. Ναός της Αθηνάς: ύστερη αρχαϊκή περίοδος.  </vt:lpstr>
      <vt:lpstr>908. Ναός της Αθηνάς: ύστερη αρχαϊκή περίοδος.</vt:lpstr>
      <vt:lpstr>909. Ναός της Αθηνάς: ύστερη αρχαϊκή περίοδος. Ιωνικό κιονόκρανο στον πρόναο, σίμη και κυμάτιο πάνω από την τρίγλυφο. </vt:lpstr>
      <vt:lpstr>910. Ναός του «Ποσειδώνα»</vt:lpstr>
      <vt:lpstr>911. Ναός του «Ποσειδώνα». </vt:lpstr>
      <vt:lpstr>912. Ναός του «Ποσειδώνα»</vt:lpstr>
      <vt:lpstr>913. Τρισδιάστατο πρόπλασμα. </vt:lpstr>
      <vt:lpstr>914. Μεταπόντιον, tavole palatine</vt:lpstr>
      <vt:lpstr>915. Μεταπόντιο, ναός 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Πολεοδομία και αρχιτεκτονική</dc:title>
  <dc:creator>mitsos</dc:creator>
  <cp:lastModifiedBy>palaio</cp:lastModifiedBy>
  <cp:revision>12</cp:revision>
  <dcterms:created xsi:type="dcterms:W3CDTF">2013-12-18T18:27:53Z</dcterms:created>
  <dcterms:modified xsi:type="dcterms:W3CDTF">2023-06-08T09:30:09Z</dcterms:modified>
</cp:coreProperties>
</file>