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305" r:id="rId30"/>
    <p:sldId id="284" r:id="rId31"/>
    <p:sldId id="285" r:id="rId32"/>
    <p:sldId id="306" r:id="rId33"/>
    <p:sldId id="307" r:id="rId34"/>
    <p:sldId id="286" r:id="rId35"/>
    <p:sldId id="308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9" r:id="rId53"/>
    <p:sldId id="303" r:id="rId54"/>
    <p:sldId id="310" r:id="rId55"/>
    <p:sldId id="311" r:id="rId56"/>
    <p:sldId id="312" r:id="rId57"/>
    <p:sldId id="304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30D9-8A00-4881-AC7A-5324639A7369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CF1F-17A2-4A09-A602-11C56216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168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30D9-8A00-4881-AC7A-5324639A7369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CF1F-17A2-4A09-A602-11C56216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27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30D9-8A00-4881-AC7A-5324639A7369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CF1F-17A2-4A09-A602-11C56216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91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533400" y="1828800"/>
            <a:ext cx="40005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533400" y="3924300"/>
            <a:ext cx="40005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B4DFD2A-E861-4B67-BC89-DA1A4260C447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2235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Θέση ημερομηνίας 5"/>
          <p:cNvSpPr>
            <a:spLocks noGrp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2FD67EC-7E2F-4CC3-A00A-5D5871F24F22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00649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30D9-8A00-4881-AC7A-5324639A7369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CF1F-17A2-4A09-A602-11C56216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34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30D9-8A00-4881-AC7A-5324639A7369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CF1F-17A2-4A09-A602-11C56216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59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30D9-8A00-4881-AC7A-5324639A7369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CF1F-17A2-4A09-A602-11C56216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6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30D9-8A00-4881-AC7A-5324639A7369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CF1F-17A2-4A09-A602-11C56216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584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30D9-8A00-4881-AC7A-5324639A7369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CF1F-17A2-4A09-A602-11C56216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30D9-8A00-4881-AC7A-5324639A7369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CF1F-17A2-4A09-A602-11C56216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8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30D9-8A00-4881-AC7A-5324639A7369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CF1F-17A2-4A09-A602-11C56216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13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30D9-8A00-4881-AC7A-5324639A7369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CF1F-17A2-4A09-A602-11C56216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060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130D9-8A00-4881-AC7A-5324639A7369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3CF1F-17A2-4A09-A602-11C56216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Πολεοδομία και αρχιτεκτονική</a:t>
            </a:r>
            <a:endParaRPr lang="en-US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44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868. Οι κίονες του ναού του Απόλλωνα </a:t>
            </a:r>
          </a:p>
        </p:txBody>
      </p:sp>
      <p:pic>
        <p:nvPicPr>
          <p:cNvPr id="76803" name="Picture 3" descr="SyracuseApollontemple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976438"/>
            <a:ext cx="8153400" cy="3743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767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869. Ερείπια του ναού του Απόλλωνα. </a:t>
            </a:r>
          </a:p>
        </p:txBody>
      </p:sp>
      <p:pic>
        <p:nvPicPr>
          <p:cNvPr id="77827" name="Picture 3" descr="SyracuseApollontemple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1844675"/>
            <a:ext cx="5399088" cy="40497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7828" name="Picture 4" descr="SyracuseApollontemple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73238"/>
            <a:ext cx="247650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2524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l-GR" sz="2400" dirty="0"/>
              <a:t>870. Συρακούσες, Αθήναιον.</a:t>
            </a:r>
            <a:r>
              <a:rPr lang="el-GR" dirty="0"/>
              <a:t> </a:t>
            </a:r>
            <a:br>
              <a:rPr lang="el-GR" dirty="0"/>
            </a:br>
            <a:endParaRPr lang="el-GR" dirty="0"/>
          </a:p>
        </p:txBody>
      </p:sp>
      <p:pic>
        <p:nvPicPr>
          <p:cNvPr id="78851" name="Picture 3" descr="syracuseathenaio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762000"/>
            <a:ext cx="5105400" cy="5949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2086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870. </a:t>
            </a:r>
            <a:r>
              <a:rPr lang="de-DE" sz="2800" dirty="0"/>
              <a:t>O</a:t>
            </a:r>
            <a:r>
              <a:rPr lang="el-GR" sz="2800" dirty="0"/>
              <a:t>ι ναοί στην ακρόπολη του Σελινούντα: </a:t>
            </a:r>
            <a:r>
              <a:rPr lang="en-US" sz="2800" dirty="0"/>
              <a:t>F, E, G, O, A, C, D</a:t>
            </a:r>
            <a:r>
              <a:rPr lang="el-GR" sz="2800" dirty="0"/>
              <a:t>. 871. Όψη της Ακρόπολης του Σελινούντα</a:t>
            </a:r>
          </a:p>
        </p:txBody>
      </p:sp>
      <p:pic>
        <p:nvPicPr>
          <p:cNvPr id="79875" name="Picture 3" descr="Selinusdorictempl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773238"/>
            <a:ext cx="2954337" cy="4176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9876" name="Picture 4" descr="Selinusacropoli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8400" y="1989138"/>
            <a:ext cx="4967288" cy="3121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5986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/>
              <a:t>872. Σελινούς. Ο ναός </a:t>
            </a:r>
            <a:r>
              <a:rPr lang="fr-FR" sz="4000" dirty="0"/>
              <a:t>C </a:t>
            </a:r>
            <a:r>
              <a:rPr lang="el-GR" sz="4000" dirty="0"/>
              <a:t>και ο ναός Υ</a:t>
            </a:r>
          </a:p>
        </p:txBody>
      </p:sp>
      <p:pic>
        <p:nvPicPr>
          <p:cNvPr id="80899" name="Picture 3" descr="Selinustempl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575" y="1828800"/>
            <a:ext cx="763905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388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873. Ναός </a:t>
            </a:r>
            <a:r>
              <a:rPr lang="fr-FR" sz="4000" dirty="0"/>
              <a:t>C</a:t>
            </a:r>
            <a:r>
              <a:rPr lang="el-GR" sz="4000" dirty="0"/>
              <a:t> στην Ακρόπολη του Σελινούντα</a:t>
            </a:r>
          </a:p>
        </p:txBody>
      </p:sp>
      <p:pic>
        <p:nvPicPr>
          <p:cNvPr id="81923" name="Picture 3" descr="SelinustempleC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989138"/>
            <a:ext cx="8353425" cy="3557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348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874. Ναός </a:t>
            </a:r>
            <a:r>
              <a:rPr lang="fr-FR" dirty="0"/>
              <a:t>C. </a:t>
            </a:r>
            <a:endParaRPr lang="el-GR" dirty="0"/>
          </a:p>
        </p:txBody>
      </p:sp>
      <p:pic>
        <p:nvPicPr>
          <p:cNvPr id="82947" name="Picture 3" descr="selinustempleC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170113"/>
            <a:ext cx="8153400" cy="3354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9782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875. Η πρόσοψη του ναού </a:t>
            </a:r>
            <a:r>
              <a:rPr lang="fr-FR" dirty="0"/>
              <a:t>C. </a:t>
            </a:r>
            <a:endParaRPr lang="el-GR" dirty="0"/>
          </a:p>
        </p:txBody>
      </p:sp>
      <p:pic>
        <p:nvPicPr>
          <p:cNvPr id="83971" name="Picture 3" descr="SelinustempleC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73238"/>
            <a:ext cx="5832475" cy="4229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3972" name="Picture 4" descr="SelinustempleC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9563" y="1844675"/>
            <a:ext cx="19827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023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876. Ναός </a:t>
            </a:r>
            <a:r>
              <a:rPr lang="fr-FR" sz="4000" dirty="0"/>
              <a:t>C</a:t>
            </a:r>
            <a:r>
              <a:rPr lang="el-GR" sz="4000" dirty="0"/>
              <a:t> στην Ακρόπολη του Σελινούντα</a:t>
            </a:r>
          </a:p>
        </p:txBody>
      </p:sp>
      <p:pic>
        <p:nvPicPr>
          <p:cNvPr id="84995" name="Picture 3" descr="SelinustempleC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263" y="1828800"/>
            <a:ext cx="34051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4996" name="Picture 4" descr="SelinustempleC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5988" y="1828800"/>
            <a:ext cx="391953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038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877. Όψη από τα Βόρεια. </a:t>
            </a:r>
          </a:p>
        </p:txBody>
      </p:sp>
      <p:pic>
        <p:nvPicPr>
          <p:cNvPr id="86019" name="Picture 3" descr="SelinustempleCNorthview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2875" y="1828800"/>
            <a:ext cx="639286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72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858.Μέγαρα Υβλαία. 859. Η χώρα του </a:t>
            </a:r>
            <a:r>
              <a:rPr lang="el-GR" sz="4000" dirty="0" err="1"/>
              <a:t>Μεταποντίου</a:t>
            </a:r>
            <a:r>
              <a:rPr lang="el-GR" sz="4000" dirty="0"/>
              <a:t>. </a:t>
            </a:r>
          </a:p>
        </p:txBody>
      </p:sp>
      <p:pic>
        <p:nvPicPr>
          <p:cNvPr id="68611" name="Picture 3" descr="megarahyblaeasit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060575"/>
            <a:ext cx="3816350" cy="3816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12" name="Picture 4" descr="metapontosite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2328863"/>
            <a:ext cx="4608512" cy="2914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1229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878. Αέτωμα και μετόπη του ναού </a:t>
            </a:r>
            <a:r>
              <a:rPr lang="fr-FR" sz="4000" dirty="0"/>
              <a:t>C. </a:t>
            </a:r>
            <a:endParaRPr lang="el-GR" sz="4000" dirty="0"/>
          </a:p>
        </p:txBody>
      </p:sp>
      <p:pic>
        <p:nvPicPr>
          <p:cNvPr id="87043" name="Picture 3" descr="SelinustempleCcornic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7725" y="1828800"/>
            <a:ext cx="337026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7044" name="Picture 4" descr="SelinustempleCmetop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395538"/>
            <a:ext cx="4000500" cy="29035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8225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879. Κεραμώσεις: σίμη, καταιείτειος σίμη και γείσον. </a:t>
            </a:r>
          </a:p>
        </p:txBody>
      </p:sp>
      <p:pic>
        <p:nvPicPr>
          <p:cNvPr id="88067" name="Picture 3" descr="SelinustempleCterracottaplaqu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844675"/>
            <a:ext cx="7632700" cy="4164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9390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880. Σελινούς, ναός </a:t>
            </a:r>
            <a:r>
              <a:rPr lang="fr-FR" dirty="0"/>
              <a:t>F (530)</a:t>
            </a:r>
            <a:endParaRPr lang="el-GR" dirty="0"/>
          </a:p>
        </p:txBody>
      </p:sp>
      <p:pic>
        <p:nvPicPr>
          <p:cNvPr id="89091" name="Picture 3" descr="SelinustempleF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984375"/>
            <a:ext cx="8153400" cy="3725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89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881. Σελινούς, ναός </a:t>
            </a:r>
            <a:r>
              <a:rPr lang="fr-FR" sz="4000" dirty="0"/>
              <a:t>F (530)</a:t>
            </a:r>
            <a:r>
              <a:rPr lang="el-GR" sz="4000" dirty="0"/>
              <a:t>. Πρόσοψη και ανωδομή</a:t>
            </a:r>
            <a:r>
              <a:rPr lang="fr-FR" sz="4000" dirty="0"/>
              <a:t> </a:t>
            </a:r>
            <a:endParaRPr lang="el-GR" sz="4000" dirty="0"/>
          </a:p>
        </p:txBody>
      </p:sp>
      <p:pic>
        <p:nvPicPr>
          <p:cNvPr id="90115" name="Picture 3" descr="SelinustempleF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7763" y="2060575"/>
            <a:ext cx="2544762" cy="3816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16" name="Picture 4" descr="SelinustempleF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752600"/>
            <a:ext cx="5832475" cy="4206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941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/>
              <a:t>882. Αναπαράσταση της ανωδομής του μικρού περίπτερου ναού Υ: 560-550</a:t>
            </a:r>
          </a:p>
        </p:txBody>
      </p:sp>
      <p:pic>
        <p:nvPicPr>
          <p:cNvPr id="91139" name="Picture 3" descr="SelinustempleY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325" y="1828800"/>
            <a:ext cx="291306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1140" name="Picture 4" descr="SelinustempleY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70488" y="1828800"/>
            <a:ext cx="303053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714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883. Σελινούς, ναός </a:t>
            </a:r>
            <a:r>
              <a:rPr lang="fr-FR" sz="4000" dirty="0"/>
              <a:t>G: </a:t>
            </a:r>
            <a:r>
              <a:rPr lang="el-GR" sz="4000" dirty="0"/>
              <a:t>ο ναός του Απόλλωνα. 520 π.Χ. </a:t>
            </a:r>
          </a:p>
        </p:txBody>
      </p:sp>
      <p:pic>
        <p:nvPicPr>
          <p:cNvPr id="92163" name="Picture 3" descr="SelinustempleG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73238"/>
            <a:ext cx="8321675" cy="3903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6136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551. Σελινούς, ναός </a:t>
            </a:r>
            <a:r>
              <a:rPr lang="fr-FR" dirty="0"/>
              <a:t>G</a:t>
            </a:r>
            <a:endParaRPr lang="el-GR" dirty="0"/>
          </a:p>
        </p:txBody>
      </p:sp>
      <p:pic>
        <p:nvPicPr>
          <p:cNvPr id="93187" name="Picture 3" descr="SelinustempleG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219200"/>
            <a:ext cx="5862360" cy="4678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6052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885. Λείψανα του ναού </a:t>
            </a:r>
            <a:r>
              <a:rPr lang="fr-FR" dirty="0"/>
              <a:t>G</a:t>
            </a:r>
            <a:r>
              <a:rPr lang="el-GR" dirty="0"/>
              <a:t>. </a:t>
            </a:r>
          </a:p>
        </p:txBody>
      </p:sp>
      <p:pic>
        <p:nvPicPr>
          <p:cNvPr id="94211" name="Picture 3" descr="SelinustempleG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524125"/>
            <a:ext cx="4000500" cy="2647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4212" name="Picture 4" descr="SelinustempleG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582863"/>
            <a:ext cx="4000500" cy="2530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2915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1800" dirty="0"/>
              <a:t>886. Ακράγας, ναός Α ή ναός του Ηρακλή: 500 π.Χ. 887. Ακράγας, ναός της Δήμητρας κάτω από την εκκλησία του </a:t>
            </a:r>
            <a:r>
              <a:rPr lang="fr-FR" sz="1800" dirty="0"/>
              <a:t>San Biagio. </a:t>
            </a:r>
            <a:r>
              <a:rPr lang="el-GR" sz="1800" dirty="0"/>
              <a:t>Αρχές του 5ου αι. </a:t>
            </a:r>
          </a:p>
        </p:txBody>
      </p:sp>
      <p:pic>
        <p:nvPicPr>
          <p:cNvPr id="95235" name="Picture 3" descr="AgrigentotempleAHerakl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830388"/>
            <a:ext cx="4000500" cy="4035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5236" name="Picture 4" descr="AgrigentoDemetertempleSanBiagi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7588" y="1828800"/>
            <a:ext cx="371792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6690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887. </a:t>
            </a:r>
            <a:r>
              <a:rPr lang="el-GR" dirty="0" err="1"/>
              <a:t>Ολυμπιείον</a:t>
            </a:r>
            <a:r>
              <a:rPr lang="el-GR" dirty="0"/>
              <a:t> Ακράγαντα</a:t>
            </a:r>
            <a:br>
              <a:rPr lang="el-GR" dirty="0"/>
            </a:br>
            <a:endParaRPr lang="en-US" dirty="0"/>
          </a:p>
        </p:txBody>
      </p:sp>
      <p:pic>
        <p:nvPicPr>
          <p:cNvPr id="2050" name="Picture 2" descr="C:\Users\mitsos\Pictures\greekart\architecture\archaictemples\southitaliantemples\AGRIGENTO\ZeusAkragas480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29287"/>
            <a:ext cx="4262437" cy="29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itsos\Pictures\greekart\architecture\archaictemples\southitaliantemples\AGRIGENTO\agrigenteolym3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90600"/>
            <a:ext cx="3872345" cy="291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itsos\Pictures\greekart\architecture\archaictemples\southitaliantemples\AGRIGENTO\agrigentoOlympieion1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038600"/>
            <a:ext cx="4601086" cy="284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322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860. Οικίες Μεγάρων. 861. Συρακούσες. </a:t>
            </a:r>
          </a:p>
        </p:txBody>
      </p:sp>
      <p:pic>
        <p:nvPicPr>
          <p:cNvPr id="69635" name="Picture 3" descr="Megarahous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133600"/>
            <a:ext cx="4000500" cy="3560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636" name="Picture 4" descr="syracusesite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2133600"/>
            <a:ext cx="4359275" cy="3349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21189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888. </a:t>
            </a:r>
            <a:r>
              <a:rPr lang="el-GR" dirty="0" err="1"/>
              <a:t>Ολυμπιείον</a:t>
            </a:r>
            <a:r>
              <a:rPr lang="el-GR" dirty="0"/>
              <a:t> του Ακράγαντα</a:t>
            </a:r>
            <a:br>
              <a:rPr lang="el-GR" dirty="0"/>
            </a:br>
            <a:r>
              <a:rPr lang="el-GR" dirty="0"/>
              <a:t> </a:t>
            </a:r>
          </a:p>
        </p:txBody>
      </p:sp>
      <p:pic>
        <p:nvPicPr>
          <p:cNvPr id="1029" name="Picture 5" descr="C:\Users\mitsos\Pictures\greekart\architecture\archaictemples\southitaliantemples\AGRIGENTO\ZeusAkragas480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0" y="1122218"/>
            <a:ext cx="2734220" cy="482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itsos\Pictures\greekart\architecture\archaictemples\southitaliantemples\AGRIGENTO\ZeusAkragas480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14400"/>
            <a:ext cx="274086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itsos\Pictures\greekart\architecture\archaictemples\southitaliantemples\AGRIGENTO\ZeusAkragas480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829" y="4095971"/>
            <a:ext cx="4647924" cy="245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921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889. Ο ναός </a:t>
            </a:r>
            <a:r>
              <a:rPr lang="fr-FR" dirty="0"/>
              <a:t>F </a:t>
            </a:r>
            <a:r>
              <a:rPr lang="el-GR" dirty="0"/>
              <a:t>ή της Ομονοίας. </a:t>
            </a:r>
          </a:p>
        </p:txBody>
      </p:sp>
      <p:pic>
        <p:nvPicPr>
          <p:cNvPr id="97283" name="Picture 3" descr="agrigentoconcordia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599" y="1371600"/>
            <a:ext cx="8039279" cy="472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5947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890. Ο ναός της Ομόνοιας</a:t>
            </a:r>
            <a:endParaRPr lang="en-US" dirty="0"/>
          </a:p>
        </p:txBody>
      </p:sp>
      <p:pic>
        <p:nvPicPr>
          <p:cNvPr id="4098" name="Picture 2" descr="C:\Users\mitsos\Pictures\greekart\architecture\archaictemples\southitaliantemples\AGRIGENTO\Agrigentoconcordiatemple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351" y="1600200"/>
            <a:ext cx="650129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783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891. Ναός της Ομονοίας</a:t>
            </a:r>
            <a:endParaRPr lang="en-US" dirty="0"/>
          </a:p>
        </p:txBody>
      </p:sp>
      <p:pic>
        <p:nvPicPr>
          <p:cNvPr id="5122" name="Picture 2" descr="C:\Users\mitsos\Pictures\greekart\architecture\archaictemples\southitaliantemples\AGRIGENTO\AgrigentoConcordiatemple4F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60555"/>
            <a:ext cx="4876800" cy="328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itsos\Pictures\greekart\architecture\archaictemples\southitaliantemples\AGRIGENTO\Agrigentoconcordiatempl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954" y="1981200"/>
            <a:ext cx="3911046" cy="404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347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892. Ναός της Ομονοίας 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mitsos\Pictures\greekart\architecture\archaictemples\southitaliantemples\AGRIGENTO\Agrigentoconcordiatemple1777aquarel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7256857" cy="418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8737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893. Ναός της Ήρας </a:t>
            </a:r>
            <a:r>
              <a:rPr lang="el-GR" dirty="0" err="1"/>
              <a:t>Λακινίας</a:t>
            </a:r>
            <a:endParaRPr lang="en-US" dirty="0"/>
          </a:p>
        </p:txBody>
      </p:sp>
      <p:pic>
        <p:nvPicPr>
          <p:cNvPr id="6146" name="Picture 2" descr="C:\Users\mitsos\Pictures\greekart\architecture\archaictemples\southitaliantemples\AGRIGENTO\AgrigentoHeraLaciniatemple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11600"/>
            <a:ext cx="5469320" cy="431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itsos\Pictures\greekart\architecture\archaictemples\southitaliantemples\AGRIGENTO\Agrigentoconcordiatemple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10" y="1600200"/>
            <a:ext cx="3233982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7955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894. Ο ναός στην </a:t>
            </a:r>
            <a:r>
              <a:rPr lang="el-GR" dirty="0" err="1"/>
              <a:t>Εγέστα</a:t>
            </a:r>
            <a:r>
              <a:rPr lang="el-GR" dirty="0"/>
              <a:t>. </a:t>
            </a:r>
          </a:p>
        </p:txBody>
      </p:sp>
      <p:pic>
        <p:nvPicPr>
          <p:cNvPr id="99331" name="Picture 3" descr="segest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098675"/>
            <a:ext cx="4000500" cy="34972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9332" name="Picture 4" descr="segestatemple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025650"/>
            <a:ext cx="4000500" cy="3644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7305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895. Εγέστα</a:t>
            </a:r>
          </a:p>
        </p:txBody>
      </p:sp>
      <p:pic>
        <p:nvPicPr>
          <p:cNvPr id="100355" name="Picture 3" descr="segestatemple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700213"/>
            <a:ext cx="3319462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0356" name="Picture 4" descr="segestatemple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4300" y="1989138"/>
            <a:ext cx="4864100" cy="3481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70681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200" dirty="0"/>
              <a:t>896. Αγορά της Ποσειδωνίας. Ιερό της Ήρας: οι ναοί Ι και ΙΙ (Βασιλική και ο λεγόμενος ναός του </a:t>
            </a:r>
            <a:r>
              <a:rPr lang="fr-FR" sz="3200" dirty="0"/>
              <a:t>«</a:t>
            </a:r>
            <a:r>
              <a:rPr lang="el-GR" sz="3200" dirty="0"/>
              <a:t>Ποσειδώνα</a:t>
            </a:r>
            <a:r>
              <a:rPr lang="fr-FR" sz="3200" dirty="0"/>
              <a:t>»</a:t>
            </a:r>
            <a:r>
              <a:rPr lang="el-GR" sz="3200" dirty="0"/>
              <a:t>)</a:t>
            </a:r>
          </a:p>
        </p:txBody>
      </p:sp>
      <p:pic>
        <p:nvPicPr>
          <p:cNvPr id="101379" name="Picture 3" descr="PaestumAgoratempl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390775"/>
            <a:ext cx="4000500" cy="291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1380" name="Picture 4" descr="Paestumagoratemples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360613"/>
            <a:ext cx="4000500" cy="2973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8051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897. Οι τρεις ναοί της Ποσειδωνίας: Ήρας Ι (Βασιλική), Αθηνάς (Δήμητρας) και Ήρας ΙΙ (</a:t>
            </a:r>
            <a:r>
              <a:rPr lang="fr-FR" sz="2400" dirty="0"/>
              <a:t>« </a:t>
            </a:r>
            <a:r>
              <a:rPr lang="el-GR" sz="2400" dirty="0"/>
              <a:t>Ποσειδώνα</a:t>
            </a:r>
            <a:r>
              <a:rPr lang="fr-FR" sz="2400" dirty="0"/>
              <a:t>»</a:t>
            </a:r>
            <a:r>
              <a:rPr lang="el-GR" sz="2400" dirty="0"/>
              <a:t>) </a:t>
            </a:r>
          </a:p>
        </p:txBody>
      </p:sp>
      <p:pic>
        <p:nvPicPr>
          <p:cNvPr id="102403" name="Picture 3" descr="PaestumBasilicaCeresNeptunustempl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676400"/>
            <a:ext cx="6833288" cy="5105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4251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862. Νάξος. </a:t>
            </a:r>
          </a:p>
        </p:txBody>
      </p:sp>
      <p:pic>
        <p:nvPicPr>
          <p:cNvPr id="70659" name="Picture 3" descr="naxossite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628775"/>
            <a:ext cx="5799138" cy="4424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4637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898. Ποσειδωνία. Βασιλική. </a:t>
            </a:r>
          </a:p>
        </p:txBody>
      </p:sp>
      <p:pic>
        <p:nvPicPr>
          <p:cNvPr id="103427" name="Picture 3" descr="paestumbasilica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5688" y="1828800"/>
            <a:ext cx="710882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70648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899. Ποσειδωνία. Σχεδιαστική αναπαράσταση της Βασιλικής. </a:t>
            </a:r>
          </a:p>
        </p:txBody>
      </p:sp>
      <p:pic>
        <p:nvPicPr>
          <p:cNvPr id="104451" name="Picture 3" descr="Paestumbasilica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1563" y="1828800"/>
            <a:ext cx="70754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84597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900. Ποσειδωνία, ναός της Ήρας Ι (Βασιλική)</a:t>
            </a:r>
          </a:p>
        </p:txBody>
      </p:sp>
      <p:pic>
        <p:nvPicPr>
          <p:cNvPr id="105475" name="Picture 3" descr="PaestumBasilicaHera1temp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0613" y="1828800"/>
            <a:ext cx="70373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09342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600" dirty="0"/>
              <a:t>901. Ποσειδωνία, ναός της Ήρας Ι (Βασιλική)</a:t>
            </a:r>
          </a:p>
        </p:txBody>
      </p:sp>
      <p:pic>
        <p:nvPicPr>
          <p:cNvPr id="106499" name="Picture 3" descr="PaestumBasilic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111375"/>
            <a:ext cx="4000500" cy="3471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6500" name="Picture 4" descr="Paestumbasilica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032000"/>
            <a:ext cx="4000500" cy="3632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3332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600" dirty="0"/>
              <a:t>902. Ποσειδωνία, ναός της Ήρας Ι (Βασιλική)</a:t>
            </a:r>
          </a:p>
        </p:txBody>
      </p:sp>
      <p:pic>
        <p:nvPicPr>
          <p:cNvPr id="107523" name="Picture 3" descr="Paestumbasilica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349500"/>
            <a:ext cx="4752975" cy="310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7524" name="Picture 4" descr="PaestumBasilica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1844675"/>
            <a:ext cx="3402012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09419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600" dirty="0"/>
              <a:t>903. Ποσειδωνία, ναός της Ήρας Ι (Βασιλική)</a:t>
            </a:r>
          </a:p>
        </p:txBody>
      </p:sp>
      <p:pic>
        <p:nvPicPr>
          <p:cNvPr id="108547" name="Picture 3" descr="Paestumbasilica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73238"/>
            <a:ext cx="5184775" cy="3900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8548" name="Picture 4" descr="Paestumbasilicasim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888" y="1844675"/>
            <a:ext cx="265430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6443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904. Ποσειδωνία, ναός της Αθηνάς</a:t>
            </a:r>
          </a:p>
        </p:txBody>
      </p:sp>
      <p:pic>
        <p:nvPicPr>
          <p:cNvPr id="109571" name="Picture 3" descr="PaestumAthenatemple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0763" y="1828800"/>
            <a:ext cx="71770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9549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905. Ναός της Αθηνάς. </a:t>
            </a:r>
          </a:p>
        </p:txBody>
      </p:sp>
      <p:pic>
        <p:nvPicPr>
          <p:cNvPr id="110595" name="Picture 3" descr="PaestumCerestemple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844675"/>
            <a:ext cx="6048375" cy="4237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0596" name="Picture 4" descr="Paestumcerestemple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588" y="1916113"/>
            <a:ext cx="209232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21131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906. Ναός της Αθηνάς: ύστερη αρχαϊκή περίοδος.</a:t>
            </a:r>
          </a:p>
        </p:txBody>
      </p:sp>
      <p:pic>
        <p:nvPicPr>
          <p:cNvPr id="111619" name="Picture 3" descr="PaestumCerestemple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070100"/>
            <a:ext cx="4000500" cy="3554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1620" name="Picture 4" descr="PaestumCerestemple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2133600"/>
            <a:ext cx="4000500" cy="3036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09397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sz="4000" dirty="0"/>
              <a:t>907. Ναός της Αθηνάς: ύστερη αρχαϊκή περίοδος.  </a:t>
            </a:r>
          </a:p>
        </p:txBody>
      </p:sp>
      <p:pic>
        <p:nvPicPr>
          <p:cNvPr id="112643" name="Picture 3" descr="PaestumAthenatemple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128838"/>
            <a:ext cx="8153400" cy="3438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6790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863. Σελινούς</a:t>
            </a:r>
          </a:p>
        </p:txBody>
      </p:sp>
      <p:pic>
        <p:nvPicPr>
          <p:cNvPr id="71683" name="Picture 3" descr="selinussite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628775"/>
            <a:ext cx="6265862" cy="4429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1086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908. Ναός της Αθηνάς: ύστερη αρχαϊκή περίοδος.</a:t>
            </a:r>
          </a:p>
        </p:txBody>
      </p:sp>
      <p:pic>
        <p:nvPicPr>
          <p:cNvPr id="113667" name="Picture 3" descr="paestumCerestemple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339975"/>
            <a:ext cx="4000500" cy="301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3668" name="Picture 4" descr="PaestumCerestemple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0550" y="1828800"/>
            <a:ext cx="388620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4246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800" dirty="0"/>
              <a:t>909. Ναός της Αθηνάς: ύστερη αρχαϊκή περίοδος. Ιωνικό κιονόκρανο στον πρόναο, σίμη και κυμάτιο πάνω από την τρίγλυφο. </a:t>
            </a:r>
          </a:p>
        </p:txBody>
      </p:sp>
      <p:pic>
        <p:nvPicPr>
          <p:cNvPr id="114691" name="Picture 3" descr="Paestumathenatemplepronaoscolumn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73238"/>
            <a:ext cx="4000500" cy="2165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4692" name="Picture 4" descr="PaestumAthenatemplesima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4114800"/>
            <a:ext cx="3446463" cy="194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4693" name="Picture 5" descr="paestumAthenatemplesim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1447800"/>
            <a:ext cx="2794518" cy="509756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527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910. Ναός του «Ποσειδώνα»</a:t>
            </a:r>
            <a:endParaRPr lang="en-US" dirty="0"/>
          </a:p>
        </p:txBody>
      </p:sp>
      <p:pic>
        <p:nvPicPr>
          <p:cNvPr id="8194" name="Picture 2" descr="C:\Users\mitsos\Pictures\greekart\architecture\archaictemples\southitaliantemples\paestum\PaestumNeptunustempl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45920"/>
            <a:ext cx="8001000" cy="55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5281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911. Ναός του «Ποσειδώνα». 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C:\Users\mitsos\Pictures\greekart\architecture\archaictemples\southitaliantemples\paestum\PaestumNeptunustempl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62200"/>
            <a:ext cx="7352113" cy="35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7834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912. Ναός του «Ποσειδώνα»</a:t>
            </a:r>
            <a:endParaRPr lang="en-US" dirty="0"/>
          </a:p>
        </p:txBody>
      </p:sp>
      <p:pic>
        <p:nvPicPr>
          <p:cNvPr id="9218" name="Picture 2" descr="C:\Users\mitsos\Pictures\greekart\architecture\archaictemples\southitaliantemples\paestum\PaestumNeptunustemple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895600"/>
            <a:ext cx="4585696" cy="34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mitsos\Pictures\greekart\architecture\archaictemples\southitaliantemples\paestum\paestumneptunustemple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3671413" cy="500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9411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913. Τρισδιάστατο πρόπλασμα. </a:t>
            </a:r>
            <a:endParaRPr lang="en-US" dirty="0"/>
          </a:p>
        </p:txBody>
      </p:sp>
      <p:pic>
        <p:nvPicPr>
          <p:cNvPr id="3" name="Picture 4" descr="C:\Users\mitsos\Pictures\greekart\architecture\archaictemples\southitaliantemples\paestum\PaestumNeptunustemplemodel18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7098492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7586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914. </a:t>
            </a:r>
            <a:r>
              <a:rPr lang="el-GR" dirty="0" err="1"/>
              <a:t>Μεταπόντιον</a:t>
            </a:r>
            <a:r>
              <a:rPr lang="el-GR" dirty="0"/>
              <a:t>, </a:t>
            </a:r>
            <a:r>
              <a:rPr lang="en-US" dirty="0" err="1"/>
              <a:t>tavole</a:t>
            </a:r>
            <a:r>
              <a:rPr lang="en-US" dirty="0"/>
              <a:t> palatine</a:t>
            </a:r>
          </a:p>
        </p:txBody>
      </p:sp>
      <p:pic>
        <p:nvPicPr>
          <p:cNvPr id="10242" name="Picture 2" descr="C:\Users\mitsos\Pictures\greekart\architecture\archaictemples\southitaliantemples\Metapontum\Metapontumtavolepalatin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6629400" cy="494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2967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915. </a:t>
            </a:r>
            <a:r>
              <a:rPr lang="el-GR" dirty="0" err="1"/>
              <a:t>Μεταπόντιο</a:t>
            </a:r>
            <a:r>
              <a:rPr lang="el-GR" dirty="0"/>
              <a:t>, ναός Α</a:t>
            </a:r>
          </a:p>
        </p:txBody>
      </p:sp>
      <p:pic>
        <p:nvPicPr>
          <p:cNvPr id="116739" name="Picture 3" descr="MetapontumHeratempleA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773238"/>
            <a:ext cx="6335712" cy="4329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80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864. </a:t>
            </a:r>
            <a:r>
              <a:rPr lang="el-GR" dirty="0" err="1"/>
              <a:t>Μεταπόντιον</a:t>
            </a:r>
            <a:endParaRPr lang="el-GR" dirty="0"/>
          </a:p>
        </p:txBody>
      </p:sp>
      <p:pic>
        <p:nvPicPr>
          <p:cNvPr id="72707" name="Picture 3" descr="metapontionsite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2750" y="1828800"/>
            <a:ext cx="6202363" cy="4279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4909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865. Σελινούς. Μέγαρο στην Ακρόπολη. Τέλη 7ου αι. </a:t>
            </a:r>
            <a:r>
              <a:rPr lang="el-GR" sz="4000" dirty="0" err="1"/>
              <a:t>π.Χ.</a:t>
            </a:r>
            <a:r>
              <a:rPr lang="el-GR" sz="4000" dirty="0"/>
              <a:t> </a:t>
            </a:r>
          </a:p>
        </p:txBody>
      </p:sp>
      <p:pic>
        <p:nvPicPr>
          <p:cNvPr id="73731" name="Picture 3" descr="selinontemegaron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844675"/>
            <a:ext cx="4464050" cy="2035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3732" name="Picture 4" descr="Selinontemegar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4076700"/>
            <a:ext cx="4537075" cy="1978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4755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866. Ναός του Απόλλωνα, Συρακούσες. 560 </a:t>
            </a:r>
            <a:r>
              <a:rPr lang="el-GR" sz="4000" dirty="0" err="1"/>
              <a:t>π.Χ.</a:t>
            </a:r>
            <a:r>
              <a:rPr lang="el-GR" sz="4000" dirty="0"/>
              <a:t> </a:t>
            </a:r>
          </a:p>
        </p:txBody>
      </p:sp>
      <p:pic>
        <p:nvPicPr>
          <p:cNvPr id="74755" name="Picture 3" descr="SyracuseApollontemple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392" y="2057400"/>
            <a:ext cx="8153400" cy="3452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0022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867. Ναός του Απόλλωνα στις Συρακούσες: πρόσοψη. </a:t>
            </a:r>
          </a:p>
        </p:txBody>
      </p:sp>
      <p:pic>
        <p:nvPicPr>
          <p:cNvPr id="75779" name="Picture 3" descr="SyracuseApollontemple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773238"/>
            <a:ext cx="4967287" cy="41513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5780" name="Picture 4" descr="SyracuseApollontemple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4025" y="1916113"/>
            <a:ext cx="181610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636809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562</Words>
  <Application>Microsoft Office PowerPoint</Application>
  <PresentationFormat>On-screen Show (4:3)</PresentationFormat>
  <Paragraphs>57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0" baseType="lpstr">
      <vt:lpstr>Arial</vt:lpstr>
      <vt:lpstr>Calibri</vt:lpstr>
      <vt:lpstr>Θέμα του Office</vt:lpstr>
      <vt:lpstr>Πολεοδομία και αρχιτεκτονική</vt:lpstr>
      <vt:lpstr>858.Μέγαρα Υβλαία. 859. Η χώρα του Μεταποντίου. </vt:lpstr>
      <vt:lpstr>860. Οικίες Μεγάρων. 861. Συρακούσες. </vt:lpstr>
      <vt:lpstr>862. Νάξος. </vt:lpstr>
      <vt:lpstr>863. Σελινούς</vt:lpstr>
      <vt:lpstr>864. Μεταπόντιον</vt:lpstr>
      <vt:lpstr>865. Σελινούς. Μέγαρο στην Ακρόπολη. Τέλη 7ου αι. π.Χ. </vt:lpstr>
      <vt:lpstr>866. Ναός του Απόλλωνα, Συρακούσες. 560 π.Χ. </vt:lpstr>
      <vt:lpstr>867. Ναός του Απόλλωνα στις Συρακούσες: πρόσοψη. </vt:lpstr>
      <vt:lpstr>868. Οι κίονες του ναού του Απόλλωνα </vt:lpstr>
      <vt:lpstr>869. Ερείπια του ναού του Απόλλωνα. </vt:lpstr>
      <vt:lpstr>870. Συρακούσες, Αθήναιον.  </vt:lpstr>
      <vt:lpstr>870. Oι ναοί στην ακρόπολη του Σελινούντα: F, E, G, O, A, C, D. 871. Όψη της Ακρόπολης του Σελινούντα</vt:lpstr>
      <vt:lpstr>872. Σελινούς. Ο ναός C και ο ναός Υ</vt:lpstr>
      <vt:lpstr>873. Ναός C στην Ακρόπολη του Σελινούντα</vt:lpstr>
      <vt:lpstr>874. Ναός C. </vt:lpstr>
      <vt:lpstr>875. Η πρόσοψη του ναού C. </vt:lpstr>
      <vt:lpstr>876. Ναός C στην Ακρόπολη του Σελινούντα</vt:lpstr>
      <vt:lpstr>877. Όψη από τα Βόρεια. </vt:lpstr>
      <vt:lpstr>878. Αέτωμα και μετόπη του ναού C. </vt:lpstr>
      <vt:lpstr>879. Κεραμώσεις: σίμη, καταιείτειος σίμη και γείσον. </vt:lpstr>
      <vt:lpstr>880. Σελινούς, ναός F (530)</vt:lpstr>
      <vt:lpstr>881. Σελινούς, ναός F (530). Πρόσοψη και ανωδομή </vt:lpstr>
      <vt:lpstr>882. Αναπαράσταση της ανωδομής του μικρού περίπτερου ναού Υ: 560-550</vt:lpstr>
      <vt:lpstr>883. Σελινούς, ναός G: ο ναός του Απόλλωνα. 520 π.Χ. </vt:lpstr>
      <vt:lpstr>551. Σελινούς, ναός G</vt:lpstr>
      <vt:lpstr>885. Λείψανα του ναού G. </vt:lpstr>
      <vt:lpstr>886. Ακράγας, ναός Α ή ναός του Ηρακλή: 500 π.Χ. 887. Ακράγας, ναός της Δήμητρας κάτω από την εκκλησία του San Biagio. Αρχές του 5ου αι. </vt:lpstr>
      <vt:lpstr>887. Ολυμπιείον Ακράγαντα </vt:lpstr>
      <vt:lpstr>888. Ολυμπιείον του Ακράγαντα  </vt:lpstr>
      <vt:lpstr>889. Ο ναός F ή της Ομονοίας. </vt:lpstr>
      <vt:lpstr>890. Ο ναός της Ομόνοιας</vt:lpstr>
      <vt:lpstr>891. Ναός της Ομονοίας</vt:lpstr>
      <vt:lpstr>892. Ναός της Ομονοίας </vt:lpstr>
      <vt:lpstr>893. Ναός της Ήρας Λακινίας</vt:lpstr>
      <vt:lpstr>894. Ο ναός στην Εγέστα. </vt:lpstr>
      <vt:lpstr>895. Εγέστα</vt:lpstr>
      <vt:lpstr>896. Αγορά της Ποσειδωνίας. Ιερό της Ήρας: οι ναοί Ι και ΙΙ (Βασιλική και ο λεγόμενος ναός του «Ποσειδώνα»)</vt:lpstr>
      <vt:lpstr>897. Οι τρεις ναοί της Ποσειδωνίας: Ήρας Ι (Βασιλική), Αθηνάς (Δήμητρας) και Ήρας ΙΙ (« Ποσειδώνα») </vt:lpstr>
      <vt:lpstr>898. Ποσειδωνία. Βασιλική. </vt:lpstr>
      <vt:lpstr>899. Ποσειδωνία. Σχεδιαστική αναπαράσταση της Βασιλικής. </vt:lpstr>
      <vt:lpstr>900. Ποσειδωνία, ναός της Ήρας Ι (Βασιλική)</vt:lpstr>
      <vt:lpstr>901. Ποσειδωνία, ναός της Ήρας Ι (Βασιλική)</vt:lpstr>
      <vt:lpstr>902. Ποσειδωνία, ναός της Ήρας Ι (Βασιλική)</vt:lpstr>
      <vt:lpstr>903. Ποσειδωνία, ναός της Ήρας Ι (Βασιλική)</vt:lpstr>
      <vt:lpstr>904. Ποσειδωνία, ναός της Αθηνάς</vt:lpstr>
      <vt:lpstr>905. Ναός της Αθηνάς. </vt:lpstr>
      <vt:lpstr>906. Ναός της Αθηνάς: ύστερη αρχαϊκή περίοδος.</vt:lpstr>
      <vt:lpstr>907. Ναός της Αθηνάς: ύστερη αρχαϊκή περίοδος.  </vt:lpstr>
      <vt:lpstr>908. Ναός της Αθηνάς: ύστερη αρχαϊκή περίοδος.</vt:lpstr>
      <vt:lpstr>909. Ναός της Αθηνάς: ύστερη αρχαϊκή περίοδος. Ιωνικό κιονόκρανο στον πρόναο, σίμη και κυμάτιο πάνω από την τρίγλυφο. </vt:lpstr>
      <vt:lpstr>910. Ναός του «Ποσειδώνα»</vt:lpstr>
      <vt:lpstr>911. Ναός του «Ποσειδώνα». </vt:lpstr>
      <vt:lpstr>912. Ναός του «Ποσειδώνα»</vt:lpstr>
      <vt:lpstr>913. Τρισδιάστατο πρόπλασμα. </vt:lpstr>
      <vt:lpstr>914. Μεταπόντιον, tavole palatine</vt:lpstr>
      <vt:lpstr>915. Μεταπόντιο, ναός 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Πολεοδομία και αρχιτεκτονική</dc:title>
  <dc:creator>mitsos</dc:creator>
  <cp:lastModifiedBy>palaio</cp:lastModifiedBy>
  <cp:revision>12</cp:revision>
  <dcterms:created xsi:type="dcterms:W3CDTF">2013-12-18T18:27:53Z</dcterms:created>
  <dcterms:modified xsi:type="dcterms:W3CDTF">2023-06-08T09:30:09Z</dcterms:modified>
</cp:coreProperties>
</file>