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ppm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2"/>
  </p:notesMasterIdLst>
  <p:sldIdLst>
    <p:sldId id="256" r:id="rId2"/>
    <p:sldId id="529" r:id="rId3"/>
    <p:sldId id="530" r:id="rId4"/>
    <p:sldId id="532" r:id="rId5"/>
    <p:sldId id="533" r:id="rId6"/>
    <p:sldId id="534" r:id="rId7"/>
    <p:sldId id="535" r:id="rId8"/>
    <p:sldId id="536" r:id="rId9"/>
    <p:sldId id="538" r:id="rId10"/>
    <p:sldId id="539" r:id="rId11"/>
    <p:sldId id="540" r:id="rId12"/>
    <p:sldId id="541" r:id="rId13"/>
    <p:sldId id="542" r:id="rId14"/>
    <p:sldId id="543" r:id="rId15"/>
    <p:sldId id="544" r:id="rId16"/>
    <p:sldId id="545" r:id="rId17"/>
    <p:sldId id="546" r:id="rId18"/>
    <p:sldId id="547" r:id="rId19"/>
    <p:sldId id="548" r:id="rId20"/>
    <p:sldId id="549" r:id="rId21"/>
    <p:sldId id="550" r:id="rId22"/>
    <p:sldId id="553" r:id="rId23"/>
    <p:sldId id="552" r:id="rId24"/>
    <p:sldId id="493" r:id="rId25"/>
    <p:sldId id="324" r:id="rId26"/>
    <p:sldId id="494" r:id="rId27"/>
    <p:sldId id="495" r:id="rId28"/>
    <p:sldId id="496" r:id="rId29"/>
    <p:sldId id="498" r:id="rId30"/>
    <p:sldId id="469" r:id="rId31"/>
    <p:sldId id="499" r:id="rId32"/>
    <p:sldId id="500" r:id="rId33"/>
    <p:sldId id="501" r:id="rId34"/>
    <p:sldId id="502" r:id="rId35"/>
    <p:sldId id="503" r:id="rId36"/>
    <p:sldId id="504" r:id="rId37"/>
    <p:sldId id="505" r:id="rId38"/>
    <p:sldId id="554" r:id="rId39"/>
    <p:sldId id="506" r:id="rId40"/>
    <p:sldId id="507" r:id="rId41"/>
    <p:sldId id="508" r:id="rId42"/>
    <p:sldId id="509" r:id="rId43"/>
    <p:sldId id="510" r:id="rId44"/>
    <p:sldId id="511" r:id="rId45"/>
    <p:sldId id="512" r:id="rId46"/>
    <p:sldId id="513" r:id="rId47"/>
    <p:sldId id="514" r:id="rId48"/>
    <p:sldId id="555" r:id="rId49"/>
    <p:sldId id="515" r:id="rId50"/>
    <p:sldId id="523" r:id="rId51"/>
    <p:sldId id="517" r:id="rId52"/>
    <p:sldId id="518" r:id="rId53"/>
    <p:sldId id="524" r:id="rId54"/>
    <p:sldId id="525" r:id="rId55"/>
    <p:sldId id="526" r:id="rId56"/>
    <p:sldId id="527" r:id="rId57"/>
    <p:sldId id="528" r:id="rId58"/>
    <p:sldId id="556" r:id="rId59"/>
    <p:sldId id="423" r:id="rId60"/>
    <p:sldId id="467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E5"/>
    <a:srgbClr val="FFDFDF"/>
    <a:srgbClr val="E5EFF9"/>
    <a:srgbClr val="F8FAE4"/>
    <a:srgbClr val="FFDEDE"/>
    <a:srgbClr val="FFE6E6"/>
    <a:srgbClr val="FFEAEA"/>
    <a:srgbClr val="FFE7E7"/>
    <a:srgbClr val="FA0000"/>
    <a:srgbClr val="FF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A20AA-61E4-4310-AB79-0078C4299D6F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91F62-CEBB-4642-BB65-56A3BA414A8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7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12/Δεκ/2025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f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f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f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fif"/><Relationship Id="rId4" Type="http://schemas.openxmlformats.org/officeDocument/2006/relationships/image" Target="../media/image18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fif"/><Relationship Id="rId4" Type="http://schemas.openxmlformats.org/officeDocument/2006/relationships/image" Target="../media/image18.jf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fif"/><Relationship Id="rId5" Type="http://schemas.openxmlformats.org/officeDocument/2006/relationships/image" Target="../media/image23.jfif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fif"/><Relationship Id="rId5" Type="http://schemas.openxmlformats.org/officeDocument/2006/relationships/image" Target="../media/image23.jfif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pm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-fi.org/discover-wi-fi" TargetMode="External"/><Relationship Id="rId2" Type="http://schemas.openxmlformats.org/officeDocument/2006/relationships/hyperlink" Target="https://standards.ieee.org/standard/802_11-2020.html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si.org/technologies/multi-access-edge-computing" TargetMode="External"/><Relationship Id="rId2" Type="http://schemas.openxmlformats.org/officeDocument/2006/relationships/hyperlink" Target="https://www.3gpp.org/5g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fif"/><Relationship Id="rId2" Type="http://schemas.openxmlformats.org/officeDocument/2006/relationships/image" Target="../media/image39.ppm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fi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ndards.ieee.org/broadcom/ethernet.html" TargetMode="External"/><Relationship Id="rId2" Type="http://schemas.openxmlformats.org/officeDocument/2006/relationships/hyperlink" Target="https://www.itu.int/rec/T-REC-G/e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kia.com/mobile-networks/ran/anyran/open-ran/open-ran-explained/" TargetMode="External"/><Relationship Id="rId2" Type="http://schemas.openxmlformats.org/officeDocument/2006/relationships/hyperlink" Target="https://www.3gpp.org/technologies/5g-system-overview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tsi.org/technologies/multi-access-edge-comput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09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837" y="1648510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 Piece of the Berlin Wall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439837" y="2461171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Elvis Presley’s </a:t>
            </a:r>
            <a:r>
              <a:rPr lang="en-US" sz="4000" dirty="0" smtClean="0"/>
              <a:t>Hair</a:t>
            </a:r>
            <a:endParaRPr lang="el-GR" sz="4000" dirty="0"/>
          </a:p>
        </p:txBody>
      </p:sp>
      <p:sp>
        <p:nvSpPr>
          <p:cNvPr id="11" name="Rectangle 10"/>
          <p:cNvSpPr/>
          <p:nvPr/>
        </p:nvSpPr>
        <p:spPr>
          <a:xfrm>
            <a:off x="389538" y="3273832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Lunch with Warren Buffett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53669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837" y="1648510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 Piece of the Berlin Wall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439837" y="2461171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Elvis Presley’s </a:t>
            </a:r>
            <a:r>
              <a:rPr lang="en-US" sz="4000" dirty="0" smtClean="0"/>
              <a:t>Hair</a:t>
            </a:r>
            <a:endParaRPr lang="el-GR" sz="4000" dirty="0"/>
          </a:p>
        </p:txBody>
      </p:sp>
      <p:sp>
        <p:nvSpPr>
          <p:cNvPr id="11" name="Rectangle 10"/>
          <p:cNvSpPr/>
          <p:nvPr/>
        </p:nvSpPr>
        <p:spPr>
          <a:xfrm>
            <a:off x="389538" y="3273832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Lunch with Warren Buffett</a:t>
            </a:r>
            <a:endParaRPr lang="el-GR" sz="4000" dirty="0"/>
          </a:p>
        </p:txBody>
      </p:sp>
      <p:sp>
        <p:nvSpPr>
          <p:cNvPr id="7" name="Rectangle 6"/>
          <p:cNvSpPr/>
          <p:nvPr/>
        </p:nvSpPr>
        <p:spPr>
          <a:xfrm>
            <a:off x="2256715" y="4773366"/>
            <a:ext cx="7188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Things sold on </a:t>
            </a:r>
            <a:r>
              <a:rPr lang="en-US" sz="3200" b="1" dirty="0" err="1" smtClean="0">
                <a:solidFill>
                  <a:srgbClr val="FF0000"/>
                </a:solidFill>
              </a:rPr>
              <a:t>ebay</a:t>
            </a:r>
            <a:r>
              <a:rPr lang="en-US" sz="3200" b="1" dirty="0" smtClean="0">
                <a:solidFill>
                  <a:srgbClr val="FF0000"/>
                </a:solidFill>
              </a:rPr>
              <a:t> for over 100K Dollars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837" y="1648510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The Hound of the Baskervilles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439837" y="2461171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The Valley of Fear</a:t>
            </a:r>
            <a:endParaRPr lang="el-GR" sz="4000" dirty="0"/>
          </a:p>
        </p:txBody>
      </p:sp>
      <p:sp>
        <p:nvSpPr>
          <p:cNvPr id="11" name="Rectangle 10"/>
          <p:cNvSpPr/>
          <p:nvPr/>
        </p:nvSpPr>
        <p:spPr>
          <a:xfrm>
            <a:off x="389538" y="3273832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 Study in Scarlet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54956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837" y="1648510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The Hound of the Baskervilles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439837" y="2461171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The Valley of Fear</a:t>
            </a:r>
            <a:endParaRPr lang="el-GR" sz="4000" dirty="0"/>
          </a:p>
        </p:txBody>
      </p:sp>
      <p:sp>
        <p:nvSpPr>
          <p:cNvPr id="11" name="Rectangle 10"/>
          <p:cNvSpPr/>
          <p:nvPr/>
        </p:nvSpPr>
        <p:spPr>
          <a:xfrm>
            <a:off x="389538" y="3273832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 Study in Scarlet</a:t>
            </a:r>
            <a:endParaRPr lang="el-GR" sz="4000" dirty="0"/>
          </a:p>
        </p:txBody>
      </p:sp>
      <p:sp>
        <p:nvSpPr>
          <p:cNvPr id="7" name="Rectangle 6"/>
          <p:cNvSpPr/>
          <p:nvPr/>
        </p:nvSpPr>
        <p:spPr>
          <a:xfrm>
            <a:off x="3708844" y="4899154"/>
            <a:ext cx="4284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Sherlock Holmes Stories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10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01" y="1666875"/>
            <a:ext cx="2904965" cy="21759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214" y="1716610"/>
            <a:ext cx="3195087" cy="21261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36" y="1666875"/>
            <a:ext cx="3199190" cy="217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01" y="1666875"/>
            <a:ext cx="2904965" cy="21759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214" y="1716610"/>
            <a:ext cx="3195087" cy="21261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36" y="1666875"/>
            <a:ext cx="3199190" cy="21759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61472" y="4910729"/>
            <a:ext cx="104435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Animals </a:t>
            </a:r>
            <a:r>
              <a:rPr lang="en-US" sz="3200" b="1" dirty="0">
                <a:solidFill>
                  <a:srgbClr val="FF0000"/>
                </a:solidFill>
              </a:rPr>
              <a:t>have both male and female organs at the same time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6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3538" y="1029322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Afghanistan</a:t>
            </a:r>
            <a:endParaRPr lang="el-GR" sz="4000" dirty="0"/>
          </a:p>
        </p:txBody>
      </p:sp>
      <p:sp>
        <p:nvSpPr>
          <p:cNvPr id="7" name="Rectangle 6"/>
          <p:cNvSpPr/>
          <p:nvPr/>
        </p:nvSpPr>
        <p:spPr>
          <a:xfrm>
            <a:off x="393538" y="1841983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Burkina Faso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343239" y="2654644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Ethiopia</a:t>
            </a:r>
            <a:endParaRPr lang="el-GR" sz="4000" dirty="0"/>
          </a:p>
        </p:txBody>
      </p:sp>
      <p:sp>
        <p:nvSpPr>
          <p:cNvPr id="9" name="Rectangle 8"/>
          <p:cNvSpPr/>
          <p:nvPr/>
        </p:nvSpPr>
        <p:spPr>
          <a:xfrm>
            <a:off x="393538" y="3467305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Haiti</a:t>
            </a:r>
            <a:endParaRPr lang="el-GR" sz="4000" dirty="0"/>
          </a:p>
        </p:txBody>
      </p:sp>
      <p:sp>
        <p:nvSpPr>
          <p:cNvPr id="10" name="Rectangle 9"/>
          <p:cNvSpPr/>
          <p:nvPr/>
        </p:nvSpPr>
        <p:spPr>
          <a:xfrm>
            <a:off x="393538" y="4279966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Senegal</a:t>
            </a:r>
            <a:endParaRPr lang="el-GR" sz="4000" dirty="0"/>
          </a:p>
        </p:txBody>
      </p:sp>
      <p:sp>
        <p:nvSpPr>
          <p:cNvPr id="11" name="Rectangle 10"/>
          <p:cNvSpPr/>
          <p:nvPr/>
        </p:nvSpPr>
        <p:spPr>
          <a:xfrm>
            <a:off x="393538" y="5092627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Sierra Leone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2913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3538" y="1029322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Afghanistan</a:t>
            </a:r>
            <a:endParaRPr lang="el-GR" sz="4000" dirty="0"/>
          </a:p>
        </p:txBody>
      </p:sp>
      <p:sp>
        <p:nvSpPr>
          <p:cNvPr id="7" name="Rectangle 6"/>
          <p:cNvSpPr/>
          <p:nvPr/>
        </p:nvSpPr>
        <p:spPr>
          <a:xfrm>
            <a:off x="393538" y="1841983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Burkina Faso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343239" y="2654644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Ethiopia</a:t>
            </a:r>
            <a:endParaRPr lang="el-GR" sz="4000" dirty="0"/>
          </a:p>
        </p:txBody>
      </p:sp>
      <p:sp>
        <p:nvSpPr>
          <p:cNvPr id="9" name="Rectangle 8"/>
          <p:cNvSpPr/>
          <p:nvPr/>
        </p:nvSpPr>
        <p:spPr>
          <a:xfrm>
            <a:off x="393538" y="3467305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Haiti</a:t>
            </a:r>
            <a:endParaRPr lang="el-GR" sz="4000" dirty="0"/>
          </a:p>
        </p:txBody>
      </p:sp>
      <p:sp>
        <p:nvSpPr>
          <p:cNvPr id="10" name="Rectangle 9"/>
          <p:cNvSpPr/>
          <p:nvPr/>
        </p:nvSpPr>
        <p:spPr>
          <a:xfrm>
            <a:off x="393538" y="4279966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Senegal</a:t>
            </a:r>
            <a:endParaRPr lang="el-GR" sz="4000" dirty="0"/>
          </a:p>
        </p:txBody>
      </p:sp>
      <p:sp>
        <p:nvSpPr>
          <p:cNvPr id="11" name="Rectangle 10"/>
          <p:cNvSpPr/>
          <p:nvPr/>
        </p:nvSpPr>
        <p:spPr>
          <a:xfrm>
            <a:off x="393538" y="5092627"/>
            <a:ext cx="10822329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Sierra Leone</a:t>
            </a:r>
            <a:endParaRPr lang="el-GR" sz="4000" dirty="0"/>
          </a:p>
        </p:txBody>
      </p:sp>
      <p:sp>
        <p:nvSpPr>
          <p:cNvPr id="12" name="Rectangle 11"/>
          <p:cNvSpPr/>
          <p:nvPr/>
        </p:nvSpPr>
        <p:spPr>
          <a:xfrm>
            <a:off x="1952985" y="6068197"/>
            <a:ext cx="7934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Countries with adult literacy rates under 50 %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7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33" y="1029322"/>
            <a:ext cx="2183173" cy="31175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53" y="1046144"/>
            <a:ext cx="2089883" cy="31007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282" y="1029322"/>
            <a:ext cx="2101221" cy="31175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49" y="1029322"/>
            <a:ext cx="2105046" cy="31175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138" y="1037734"/>
            <a:ext cx="2266151" cy="310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33" y="1029322"/>
            <a:ext cx="2183173" cy="31175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53" y="1046144"/>
            <a:ext cx="2089883" cy="31007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7933" y="5929301"/>
            <a:ext cx="90284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Blockbusters that resulted in losses at </a:t>
            </a:r>
            <a:r>
              <a:rPr lang="en-US" sz="3200" b="1" dirty="0">
                <a:solidFill>
                  <a:srgbClr val="FF0000"/>
                </a:solidFill>
              </a:rPr>
              <a:t>the box office</a:t>
            </a:r>
            <a:endParaRPr lang="el-GR" sz="32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282" y="1029322"/>
            <a:ext cx="2101221" cy="3117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49" y="1029322"/>
            <a:ext cx="2105046" cy="3117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138" y="1037734"/>
            <a:ext cx="2266151" cy="310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4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5550" y="186758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4000" dirty="0"/>
              <a:t>71, 89, 131, 151, 199, 241, 293, 307, 359, 367, 421, 433, 523, 587, 613, 739, 769, 823, 947, 983</a:t>
            </a:r>
          </a:p>
        </p:txBody>
      </p:sp>
    </p:spTree>
    <p:extLst>
      <p:ext uri="{BB962C8B-B14F-4D97-AF65-F5344CB8AC3E}">
        <p14:creationId xmlns:p14="http://schemas.microsoft.com/office/powerpoint/2010/main" val="39794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6"/>
          <a:stretch/>
        </p:blipFill>
        <p:spPr>
          <a:xfrm>
            <a:off x="3109703" y="1249105"/>
            <a:ext cx="3164403" cy="26167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00" y="1249104"/>
            <a:ext cx="2603279" cy="2603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28" y="1249105"/>
            <a:ext cx="2616713" cy="26167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14" y="1249105"/>
            <a:ext cx="2603279" cy="260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5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6"/>
          <a:stretch/>
        </p:blipFill>
        <p:spPr>
          <a:xfrm>
            <a:off x="3109703" y="1249105"/>
            <a:ext cx="3164403" cy="26167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00" y="1249104"/>
            <a:ext cx="2603279" cy="2603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28" y="1249105"/>
            <a:ext cx="2616713" cy="26167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14" y="1249105"/>
            <a:ext cx="2603279" cy="26032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7933" y="5929301"/>
            <a:ext cx="8899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Foods and Drinks that were discovered accidentally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3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880" y="1029323"/>
            <a:ext cx="3163174" cy="22693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42" y="1029321"/>
            <a:ext cx="3387524" cy="2540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4" y="2974693"/>
            <a:ext cx="2563793" cy="25637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4" y="1029321"/>
            <a:ext cx="2571750" cy="17811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880" y="369063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6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880" y="1029323"/>
            <a:ext cx="3163174" cy="22693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42" y="1029321"/>
            <a:ext cx="3387524" cy="2540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4" y="2974693"/>
            <a:ext cx="2563793" cy="25637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4" y="1029321"/>
            <a:ext cx="2571750" cy="17811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53842" y="6021899"/>
            <a:ext cx="32937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Fibonacci Patterns</a:t>
            </a:r>
            <a:endParaRPr lang="el-GR" sz="32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880" y="369063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759" y="2496767"/>
            <a:ext cx="6719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Μεταφορά </a:t>
            </a: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Δεδομένων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IoT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Networking)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4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Networking in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: Definition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0208" y="1710983"/>
            <a:ext cx="11137418" cy="1200329"/>
          </a:xfrm>
          <a:prstGeom prst="rect">
            <a:avLst/>
          </a:prstGeom>
          <a:solidFill>
            <a:srgbClr val="FFE5E5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</a:t>
            </a:r>
            <a:r>
              <a:rPr kumimoji="0" lang="en-US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Networking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Networking enables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devices (sensors, actuators, wearables, appliances)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transmit data to gateways, edge servers, or the cloud for monitoring, control and analytics.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40208" y="755255"/>
            <a:ext cx="11137418" cy="830997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sz="2400" b="1" dirty="0" smtClean="0">
                <a:latin typeface="Arial" panose="020B0604020202020204" pitchFamily="34" charset="0"/>
              </a:rPr>
              <a:t>Networking</a:t>
            </a:r>
            <a:r>
              <a:rPr lang="el-GR" altLang="el-GR" sz="2400" b="1" dirty="0">
                <a:latin typeface="Arial" panose="020B0604020202020204" pitchFamily="34" charset="0"/>
              </a:rPr>
              <a:t>:</a:t>
            </a:r>
            <a:r>
              <a:rPr lang="el-GR" altLang="el-GR" sz="2400" dirty="0">
                <a:latin typeface="Arial" panose="020B0604020202020204" pitchFamily="34" charset="0"/>
              </a:rPr>
              <a:t> The interconnection of devices</a:t>
            </a:r>
            <a:r>
              <a:rPr lang="en-US" altLang="el-GR" sz="2400" dirty="0">
                <a:latin typeface="Arial" panose="020B0604020202020204" pitchFamily="34" charset="0"/>
              </a:rPr>
              <a:t> and </a:t>
            </a:r>
            <a:r>
              <a:rPr lang="el-GR" altLang="el-GR" sz="2400" dirty="0">
                <a:latin typeface="Arial" panose="020B0604020202020204" pitchFamily="34" charset="0"/>
              </a:rPr>
              <a:t>systems to exchange information using wired or wireless </a:t>
            </a:r>
            <a:r>
              <a:rPr lang="el-GR" altLang="el-GR" sz="2400" dirty="0" smtClean="0">
                <a:latin typeface="Arial" panose="020B0604020202020204" pitchFamily="34" charset="0"/>
              </a:rPr>
              <a:t>links</a:t>
            </a:r>
            <a:endParaRPr lang="el-GR" altLang="el-GR" sz="2400" dirty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8250"/>
          <a:stretch/>
        </p:blipFill>
        <p:spPr>
          <a:xfrm>
            <a:off x="5676901" y="3664944"/>
            <a:ext cx="4210050" cy="28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40208" y="4029254"/>
            <a:ext cx="4307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b="1" dirty="0" smtClean="0">
                <a:latin typeface="Arial" panose="020B0604020202020204" pitchFamily="34" charset="0"/>
              </a:rPr>
              <a:t>M</a:t>
            </a:r>
            <a:r>
              <a:rPr lang="el-GR" altLang="el-GR" b="1" dirty="0" smtClean="0">
                <a:latin typeface="Arial" panose="020B0604020202020204" pitchFamily="34" charset="0"/>
              </a:rPr>
              <a:t>ultiple </a:t>
            </a:r>
            <a:r>
              <a:rPr lang="el-GR" altLang="el-GR" b="1" dirty="0">
                <a:latin typeface="Arial" panose="020B0604020202020204" pitchFamily="34" charset="0"/>
              </a:rPr>
              <a:t>layers</a:t>
            </a:r>
            <a:r>
              <a:rPr lang="el-GR" altLang="el-GR" dirty="0">
                <a:latin typeface="Arial" panose="020B0604020202020204" pitchFamily="34" charset="0"/>
              </a:rPr>
              <a:t>: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dirty="0">
                <a:latin typeface="Arial" panose="020B0604020202020204" pitchFamily="34" charset="0"/>
              </a:rPr>
              <a:t>Device-to-device 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(</a:t>
            </a:r>
            <a:r>
              <a:rPr lang="el-GR" altLang="el-GR" dirty="0" smtClean="0">
                <a:latin typeface="Arial" panose="020B0604020202020204" pitchFamily="34" charset="0"/>
              </a:rPr>
              <a:t>local networks</a:t>
            </a:r>
            <a:r>
              <a:rPr lang="en-US" altLang="el-GR" dirty="0" smtClean="0">
                <a:latin typeface="Arial" panose="020B0604020202020204" pitchFamily="34" charset="0"/>
              </a:rPr>
              <a:t>)</a:t>
            </a:r>
            <a:endParaRPr lang="el-GR" altLang="el-GR" dirty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dirty="0">
                <a:latin typeface="Arial" panose="020B0604020202020204" pitchFamily="34" charset="0"/>
              </a:rPr>
              <a:t>Device-to-gateway </a:t>
            </a:r>
            <a:r>
              <a:rPr lang="en-US" altLang="el-GR" dirty="0">
                <a:latin typeface="Arial" panose="020B0604020202020204" pitchFamily="34" charset="0"/>
              </a:rPr>
              <a:t>(</a:t>
            </a:r>
            <a:r>
              <a:rPr lang="el-GR" altLang="el-GR" dirty="0" smtClean="0">
                <a:latin typeface="Arial" panose="020B0604020202020204" pitchFamily="34" charset="0"/>
              </a:rPr>
              <a:t>edge networks</a:t>
            </a:r>
            <a:r>
              <a:rPr lang="en-US" altLang="el-GR" dirty="0" smtClean="0">
                <a:latin typeface="Arial" panose="020B0604020202020204" pitchFamily="34" charset="0"/>
              </a:rPr>
              <a:t>)</a:t>
            </a:r>
            <a:endParaRPr lang="el-GR" altLang="el-GR" dirty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dirty="0">
                <a:latin typeface="Arial" panose="020B0604020202020204" pitchFamily="34" charset="0"/>
              </a:rPr>
              <a:t>Edge-to-cloud </a:t>
            </a:r>
            <a:r>
              <a:rPr lang="en-US" altLang="el-GR" dirty="0">
                <a:latin typeface="Arial" panose="020B0604020202020204" pitchFamily="34" charset="0"/>
              </a:rPr>
              <a:t>(</a:t>
            </a:r>
            <a:r>
              <a:rPr lang="el-GR" altLang="el-GR" dirty="0" smtClean="0">
                <a:latin typeface="Arial" panose="020B0604020202020204" pitchFamily="34" charset="0"/>
              </a:rPr>
              <a:t>wide-area networks</a:t>
            </a:r>
            <a:r>
              <a:rPr lang="en-US" altLang="el-GR" dirty="0" smtClean="0">
                <a:latin typeface="Arial" panose="020B0604020202020204" pitchFamily="34" charset="0"/>
              </a:rPr>
              <a:t>)</a:t>
            </a:r>
            <a:endParaRPr lang="el-GR" altLang="el-G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Networking in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: Motivation</a:t>
            </a:r>
            <a:endParaRPr lang="en-US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765246"/>
            <a:ext cx="736282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devices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 streams of data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reach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processing</a:t>
            </a:r>
            <a:r>
              <a:rPr kumimoji="0" lang="en-US" alt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storage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points.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Proper networking enables: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decision-making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(latency-sensitive applications)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Remote monitoring and control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Scalable deployment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across cities, factories, or homes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Efficient resource utilization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via edge</a:t>
            </a: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 processing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Networks are the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backbone of IoT ecosystems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ottlenecks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elays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nergy waste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r="15540" b="16470"/>
          <a:stretch/>
        </p:blipFill>
        <p:spPr>
          <a:xfrm>
            <a:off x="7913329" y="765246"/>
            <a:ext cx="3888146" cy="26932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7326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Networking in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: Challenges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43600" y="1990726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Device Heterogeneity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00100" y="1990726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Energy Constraints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43600" y="2705101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Scalability</a:t>
            </a:r>
            <a:endParaRPr lang="en-US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00100" y="2705101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Latency</a:t>
            </a:r>
            <a:endParaRPr lang="en-US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00100" y="3419476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Reliability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00100" y="4133851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Congestion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943600" y="3433764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Security</a:t>
            </a:r>
            <a:endParaRPr lang="en-US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943600" y="4133851"/>
            <a:ext cx="4791075" cy="646331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Cost</a:t>
            </a:r>
            <a:endParaRPr lang="en-US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285875" y="1090941"/>
            <a:ext cx="8753475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Discussion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9844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Networking in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: Use-cases</a:t>
            </a:r>
            <a:endParaRPr lang="en-US" sz="2800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9553"/>
              </p:ext>
            </p:extLst>
          </p:nvPr>
        </p:nvGraphicFramePr>
        <p:xfrm>
          <a:off x="266700" y="803549"/>
          <a:ext cx="11639549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90850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296288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238013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Use Case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Devices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Network </a:t>
                      </a:r>
                      <a:r>
                        <a:rPr lang="en-US" sz="1600" b="1" dirty="0" smtClean="0"/>
                        <a:t>Technologies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Key Networking Requirements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Smart Home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Smart bulbs, thermostats, security cameras, plugs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Wi-Fi, BLE, Zigbee, Thread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Moderate latency, </a:t>
                      </a:r>
                      <a:r>
                        <a:rPr lang="en-US" sz="1600" b="1" dirty="0"/>
                        <a:t>interoperability</a:t>
                      </a:r>
                      <a:r>
                        <a:rPr lang="en-US" sz="1600" dirty="0"/>
                        <a:t>, </a:t>
                      </a:r>
                      <a:r>
                        <a:rPr lang="en-US" sz="1600" b="1" dirty="0"/>
                        <a:t>low-power</a:t>
                      </a:r>
                      <a:r>
                        <a:rPr lang="en-US" sz="1600" dirty="0"/>
                        <a:t>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581283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Smart City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 quality sensors, street lights, parking meters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LoRaWAN, NB-IoT, LTE-M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Long range</a:t>
                      </a:r>
                      <a:r>
                        <a:rPr lang="en-US" sz="1600" dirty="0"/>
                        <a:t>, low power, </a:t>
                      </a:r>
                      <a:r>
                        <a:rPr lang="en-US" sz="1600" b="1" dirty="0"/>
                        <a:t>large-scale</a:t>
                      </a:r>
                      <a:r>
                        <a:rPr lang="en-US" sz="1600" dirty="0"/>
                        <a:t> deployment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837477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Industrial </a:t>
                      </a:r>
                      <a:r>
                        <a:rPr lang="en-US" sz="1600" b="1" dirty="0" err="1" smtClean="0"/>
                        <a:t>IoT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Robots, </a:t>
                      </a:r>
                      <a:r>
                        <a:rPr lang="fr-FR" sz="1600" dirty="0" err="1"/>
                        <a:t>PLCs</a:t>
                      </a:r>
                      <a:r>
                        <a:rPr lang="fr-FR" sz="1600" dirty="0"/>
                        <a:t>, </a:t>
                      </a:r>
                      <a:r>
                        <a:rPr lang="fr-FR" sz="1600" dirty="0" smtClean="0"/>
                        <a:t>machines</a:t>
                      </a:r>
                      <a:r>
                        <a:rPr lang="fr-FR" sz="1600" dirty="0"/>
                        <a:t>, vibration </a:t>
                      </a:r>
                      <a:r>
                        <a:rPr lang="fr-FR" sz="1600" dirty="0" err="1"/>
                        <a:t>sensors</a:t>
                      </a:r>
                      <a:endParaRPr lang="fr-FR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600"/>
                        <a:t>Ethernet, Wi-Fi 6/6E, 5G URLLC, ProfiBus, Modbus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Ultra-low latency</a:t>
                      </a:r>
                      <a:r>
                        <a:rPr lang="en-US" sz="1600" dirty="0"/>
                        <a:t>, deterministic communication, high throughput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Healthcare </a:t>
                      </a:r>
                      <a:r>
                        <a:rPr lang="en-US" sz="1600" b="1" dirty="0" smtClean="0"/>
                        <a:t>&amp; </a:t>
                      </a:r>
                      <a:r>
                        <a:rPr lang="en-US" sz="1600" b="1" dirty="0"/>
                        <a:t>Wearables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Heart-rate monitors, medical patches, infusion pumps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BLE, Wi-Fi, 5G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Reliability, </a:t>
                      </a:r>
                      <a:r>
                        <a:rPr lang="en-US" sz="1600" b="1" dirty="0"/>
                        <a:t>mobility</a:t>
                      </a:r>
                      <a:r>
                        <a:rPr lang="en-US" sz="1600" dirty="0"/>
                        <a:t>, ultra-low power for wearables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Smart Agriculture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Soil sensors, irrigation controllers, livestock tags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LoRa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/>
                        <a:t>NB-</a:t>
                      </a:r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, 4G/5G for drones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Long range, low power, </a:t>
                      </a:r>
                      <a:r>
                        <a:rPr lang="en-US" sz="1600" b="1" dirty="0"/>
                        <a:t>tolerance to intermittent connectivity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891725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Smart Transportation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Connected cars, GPS trackers, traffic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5G (eMBB/URLLC), LTE, DSRC/V2X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High mobility</a:t>
                      </a:r>
                      <a:r>
                        <a:rPr lang="en-US" sz="1600" dirty="0"/>
                        <a:t>, low latency, reliable wide-area coverage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317498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Smart Retail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RFID readers, smart shelves, inventory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Wi-Fi, BLE, RFID, Ethernet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Medium mobility, moderate throughput, </a:t>
                      </a:r>
                      <a:r>
                        <a:rPr lang="en-US" sz="1600" b="1" dirty="0"/>
                        <a:t>reliable indoor coverage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151100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Energy </a:t>
                      </a:r>
                      <a:r>
                        <a:rPr lang="en-US" sz="1600" b="1" dirty="0" smtClean="0"/>
                        <a:t>Grid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Smart meters, substation sensors, grid controllers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PLC (Power Line Comm.), LTE-M, NB-</a:t>
                      </a:r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, Fiber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High reliability, long lifetime, </a:t>
                      </a:r>
                      <a:r>
                        <a:rPr lang="en-US" sz="1600" b="1" dirty="0"/>
                        <a:t>secure and resilient communication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7218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09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39" y="1285875"/>
            <a:ext cx="10353874" cy="39433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1501" y="754961"/>
            <a:ext cx="3943350" cy="5909310"/>
          </a:xfrm>
          <a:prstGeom prst="rect">
            <a:avLst/>
          </a:prstGeom>
          <a:solidFill>
            <a:srgbClr val="F8FAE4">
              <a:alpha val="20784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IoT</a:t>
            </a:r>
            <a:r>
              <a:rPr lang="en-US" b="1" dirty="0" smtClean="0"/>
              <a:t> Device Networking</a:t>
            </a:r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l-GR" b="1" dirty="0"/>
          </a:p>
        </p:txBody>
      </p:sp>
      <p:sp>
        <p:nvSpPr>
          <p:cNvPr id="13" name="Rectangle 12"/>
          <p:cNvSpPr/>
          <p:nvPr/>
        </p:nvSpPr>
        <p:spPr>
          <a:xfrm>
            <a:off x="4619625" y="754961"/>
            <a:ext cx="3841469" cy="5909310"/>
          </a:xfrm>
          <a:prstGeom prst="rect">
            <a:avLst/>
          </a:prstGeom>
          <a:solidFill>
            <a:srgbClr val="E5EFF9">
              <a:alpha val="20392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Edge Networking</a:t>
            </a:r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l-GR" b="1" dirty="0"/>
          </a:p>
        </p:txBody>
      </p:sp>
      <p:sp>
        <p:nvSpPr>
          <p:cNvPr id="15" name="Rectangle 14"/>
          <p:cNvSpPr/>
          <p:nvPr/>
        </p:nvSpPr>
        <p:spPr>
          <a:xfrm>
            <a:off x="8565868" y="754961"/>
            <a:ext cx="3164170" cy="5909310"/>
          </a:xfrm>
          <a:prstGeom prst="rect">
            <a:avLst/>
          </a:prstGeom>
          <a:solidFill>
            <a:srgbClr val="FFDFDF">
              <a:alpha val="20392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Cloud Networking</a:t>
            </a:r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l-GR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Networking in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: End-to-end Layered Architecture</a:t>
            </a:r>
            <a:endParaRPr lang="en-US" sz="2800" b="1" dirty="0"/>
          </a:p>
        </p:txBody>
      </p:sp>
      <p:sp>
        <p:nvSpPr>
          <p:cNvPr id="10" name="Rectangle 9"/>
          <p:cNvSpPr/>
          <p:nvPr/>
        </p:nvSpPr>
        <p:spPr>
          <a:xfrm>
            <a:off x="1067177" y="5506907"/>
            <a:ext cx="2075696" cy="369332"/>
          </a:xfrm>
          <a:prstGeom prst="rect">
            <a:avLst/>
          </a:prstGeom>
          <a:solidFill>
            <a:srgbClr val="FFDEDE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/>
              <a:t>Sensing &amp; Actuation</a:t>
            </a:r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4868321" y="5368408"/>
            <a:ext cx="2283709" cy="646331"/>
          </a:xfrm>
          <a:prstGeom prst="rect">
            <a:avLst/>
          </a:prstGeom>
          <a:solidFill>
            <a:srgbClr val="FFDEDE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/>
              <a:t>Aggregation, filtering, local analytics</a:t>
            </a:r>
            <a:endParaRPr lang="el-GR" dirty="0"/>
          </a:p>
        </p:txBody>
      </p:sp>
      <p:sp>
        <p:nvSpPr>
          <p:cNvPr id="12" name="Rectangle 11"/>
          <p:cNvSpPr/>
          <p:nvPr/>
        </p:nvSpPr>
        <p:spPr>
          <a:xfrm>
            <a:off x="8809308" y="5366163"/>
            <a:ext cx="2810465" cy="646331"/>
          </a:xfrm>
          <a:prstGeom prst="rect">
            <a:avLst/>
          </a:prstGeom>
          <a:solidFill>
            <a:srgbClr val="FFDEDE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/>
              <a:t>Large-scale storage, batch analytics, ML training</a:t>
            </a:r>
            <a:endParaRPr lang="el-GR" dirty="0"/>
          </a:p>
        </p:txBody>
      </p:sp>
      <p:cxnSp>
        <p:nvCxnSpPr>
          <p:cNvPr id="14" name="Straight Arrow Connector 13"/>
          <p:cNvCxnSpPr>
            <a:stCxn id="10" idx="3"/>
            <a:endCxn id="11" idx="1"/>
          </p:cNvCxnSpPr>
          <p:nvPr/>
        </p:nvCxnSpPr>
        <p:spPr>
          <a:xfrm>
            <a:off x="3142873" y="5691573"/>
            <a:ext cx="172544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  <a:endCxn id="12" idx="1"/>
          </p:cNvCxnSpPr>
          <p:nvPr/>
        </p:nvCxnSpPr>
        <p:spPr>
          <a:xfrm flipV="1">
            <a:off x="7152030" y="5689329"/>
            <a:ext cx="1657278" cy="22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16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5550" y="186758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4000" dirty="0"/>
              <a:t>71, 89, 131, 151, 199, 241, 293, 307, 359, 367, 421, 433, 523, 587, 613, 739, 769, 823, 947, 983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9000" y="5262986"/>
            <a:ext cx="45714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sz="5400" dirty="0" smtClean="0">
                <a:solidFill>
                  <a:srgbClr val="FF0000"/>
                </a:solidFill>
              </a:rPr>
              <a:t>Prime Numbers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416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Overview 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9042" y="938244"/>
            <a:ext cx="729285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layer covers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IoT devices communicate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↔ Device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(intra-IoT exchanges)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↔ Gateway / Edge Node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Typically involves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short-range or low-power networks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optimized for: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Limited battery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Small data packets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device density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Gateways serve as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aggregation points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that translate local IoT networks into higher-capacity upstream networks.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5"/>
          <a:stretch/>
        </p:blipFill>
        <p:spPr>
          <a:xfrm>
            <a:off x="7181698" y="938244"/>
            <a:ext cx="4891239" cy="2747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5751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Requirements 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5"/>
          <a:stretch/>
        </p:blipFill>
        <p:spPr>
          <a:xfrm>
            <a:off x="7181698" y="938244"/>
            <a:ext cx="4891239" cy="2747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9550" y="1081118"/>
            <a:ext cx="646202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Power Consumption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 devices run on small batteries for months/years.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BLE sensors, LoRa environmental sensors.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Short-to-Medium Range Communication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Typically within 10–100 m (Wi-Fi, BLE, Zigbee).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Long-range exceptions: LPWAN (LoRaWAN, Sigfox).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Suitable Throughput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Small payloads for sensors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few bytes/minute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throughput for cameras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Wi-Fi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wired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Device Density Support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E.g., 200+ sensors in a smart building.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Reliability &amp; Robustness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 operate in interference-prone environments.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Cost Efficiency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Cheap radios, simple antennas, easy deployment.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9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Network Technologies (1) 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100453"/>
              </p:ext>
            </p:extLst>
          </p:nvPr>
        </p:nvGraphicFramePr>
        <p:xfrm>
          <a:off x="266700" y="803549"/>
          <a:ext cx="11639551" cy="457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320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064871">
                  <a:extLst>
                    <a:ext uri="{9D8B030D-6E8A-4147-A177-3AD203B41FA5}">
                      <a16:colId xmlns:a16="http://schemas.microsoft.com/office/drawing/2014/main" val="2286483720"/>
                    </a:ext>
                  </a:extLst>
                </a:gridCol>
                <a:gridCol w="1412111">
                  <a:extLst>
                    <a:ext uri="{9D8B030D-6E8A-4147-A177-3AD203B41FA5}">
                      <a16:colId xmlns:a16="http://schemas.microsoft.com/office/drawing/2014/main" val="3008197685"/>
                    </a:ext>
                  </a:extLst>
                </a:gridCol>
                <a:gridCol w="1504709">
                  <a:extLst>
                    <a:ext uri="{9D8B030D-6E8A-4147-A177-3AD203B41FA5}">
                      <a16:colId xmlns:a16="http://schemas.microsoft.com/office/drawing/2014/main" val="2399837805"/>
                    </a:ext>
                  </a:extLst>
                </a:gridCol>
                <a:gridCol w="1030147">
                  <a:extLst>
                    <a:ext uri="{9D8B030D-6E8A-4147-A177-3AD203B41FA5}">
                      <a16:colId xmlns:a16="http://schemas.microsoft.com/office/drawing/2014/main" val="3969939248"/>
                    </a:ext>
                  </a:extLst>
                </a:gridCol>
                <a:gridCol w="856526">
                  <a:extLst>
                    <a:ext uri="{9D8B030D-6E8A-4147-A177-3AD203B41FA5}">
                      <a16:colId xmlns:a16="http://schemas.microsoft.com/office/drawing/2014/main" val="3104831211"/>
                    </a:ext>
                  </a:extLst>
                </a:gridCol>
                <a:gridCol w="1585732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113431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627932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Technology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Type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Description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Specificities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Range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Data Rate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Power Consumption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Topology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Use </a:t>
                      </a:r>
                      <a:r>
                        <a:rPr lang="en-US" sz="1800" b="1" dirty="0"/>
                        <a:t>Cases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Ethernet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High-speed LAN connection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reliable, low latency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Cable length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Up to 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N/A (powered)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Industrial machinery, hubs, fixed IoT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57291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 dirty="0"/>
                        <a:t>RS-485 / Modbus / Fieldbus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Industrial automation buses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Deterministic, noise-resistant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100–1200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Multi-drop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IIoT, factories, PLCs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0148919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Wi-Fi (2.4/5/6 GHz)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High-bandwidth WLAN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Ubiquitous, easy integration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20–50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 (100 Mbps–Gbps)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Medium</a:t>
                      </a:r>
                      <a:r>
                        <a:rPr lang="en-US" sz="1800" baseline="0" dirty="0" smtClean="0"/>
                        <a:t> to </a:t>
                      </a:r>
                      <a:r>
                        <a:rPr lang="en-US" sz="1800" dirty="0" smtClean="0"/>
                        <a:t>High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Cameras, appliances, smart home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6129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Bluetooth Low Energy (BLE)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Ultra-low-power short-range link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low energy, simple pairing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5–30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 </a:t>
                      </a:r>
                      <a:r>
                        <a:rPr lang="en-US" sz="1800" dirty="0" smtClean="0"/>
                        <a:t>(1 </a:t>
                      </a:r>
                      <a:r>
                        <a:rPr lang="en-US" sz="1800" dirty="0"/>
                        <a:t>Mbps)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Wearables, beacons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2131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86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Network Technologies (2) 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5551"/>
              </p:ext>
            </p:extLst>
          </p:nvPr>
        </p:nvGraphicFramePr>
        <p:xfrm>
          <a:off x="266700" y="803549"/>
          <a:ext cx="11639551" cy="457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320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064871">
                  <a:extLst>
                    <a:ext uri="{9D8B030D-6E8A-4147-A177-3AD203B41FA5}">
                      <a16:colId xmlns:a16="http://schemas.microsoft.com/office/drawing/2014/main" val="2286483720"/>
                    </a:ext>
                  </a:extLst>
                </a:gridCol>
                <a:gridCol w="1551007">
                  <a:extLst>
                    <a:ext uri="{9D8B030D-6E8A-4147-A177-3AD203B41FA5}">
                      <a16:colId xmlns:a16="http://schemas.microsoft.com/office/drawing/2014/main" val="3008197685"/>
                    </a:ext>
                  </a:extLst>
                </a:gridCol>
                <a:gridCol w="1389027">
                  <a:extLst>
                    <a:ext uri="{9D8B030D-6E8A-4147-A177-3AD203B41FA5}">
                      <a16:colId xmlns:a16="http://schemas.microsoft.com/office/drawing/2014/main" val="2399837805"/>
                    </a:ext>
                  </a:extLst>
                </a:gridCol>
                <a:gridCol w="787014">
                  <a:extLst>
                    <a:ext uri="{9D8B030D-6E8A-4147-A177-3AD203B41FA5}">
                      <a16:colId xmlns:a16="http://schemas.microsoft.com/office/drawing/2014/main" val="3969939248"/>
                    </a:ext>
                  </a:extLst>
                </a:gridCol>
                <a:gridCol w="1377387">
                  <a:extLst>
                    <a:ext uri="{9D8B030D-6E8A-4147-A177-3AD203B41FA5}">
                      <a16:colId xmlns:a16="http://schemas.microsoft.com/office/drawing/2014/main" val="3104831211"/>
                    </a:ext>
                  </a:extLst>
                </a:gridCol>
                <a:gridCol w="1585732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1099595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361714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Technology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Type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Description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Specificities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Range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Data Rate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Power Consumption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Topology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Use </a:t>
                      </a:r>
                      <a:r>
                        <a:rPr lang="en-US" sz="1800" b="1" dirty="0"/>
                        <a:t>Cases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Zigbee</a:t>
                      </a:r>
                      <a:r>
                        <a:rPr lang="en-US" sz="1800" b="1" dirty="0" smtClean="0"/>
                        <a:t>, </a:t>
                      </a:r>
                      <a:r>
                        <a:rPr lang="en-US" sz="1800" b="1" dirty="0"/>
                        <a:t>Thread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Low-power multi-hop 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Supports dense sensor networks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10–100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 </a:t>
                      </a:r>
                      <a:r>
                        <a:rPr lang="en-US" sz="1800" dirty="0" smtClean="0"/>
                        <a:t>(250 </a:t>
                      </a:r>
                      <a:r>
                        <a:rPr lang="en-US" sz="1800" dirty="0"/>
                        <a:t>kbps)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home sensors,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366402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Z-Wave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Low-power home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Sub-GHz band → low interference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30–100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 </a:t>
                      </a:r>
                      <a:r>
                        <a:rPr lang="en-US" sz="1800" dirty="0" smtClean="0"/>
                        <a:t>(100 </a:t>
                      </a:r>
                      <a:r>
                        <a:rPr lang="en-US" sz="1800" dirty="0"/>
                        <a:t>kbps)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home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LoRa</a:t>
                      </a:r>
                      <a:r>
                        <a:rPr lang="en-US" sz="1800" b="1" dirty="0" smtClean="0"/>
                        <a:t>,  </a:t>
                      </a:r>
                      <a:r>
                        <a:rPr lang="en-US" sz="1800" b="1" dirty="0" err="1"/>
                        <a:t>LoRaWAN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Wireless (LPWAN)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Long-range low-power WAN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long range, tiny payloads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2–15 km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Very Low </a:t>
                      </a:r>
                      <a:r>
                        <a:rPr lang="en-US" sz="1800" dirty="0" smtClean="0"/>
                        <a:t>(0.3–50 </a:t>
                      </a:r>
                      <a:r>
                        <a:rPr lang="en-US" sz="1800" dirty="0"/>
                        <a:t>kbps)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Star (gateway)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Agriculture, remote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Sigfox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Wireless (LPWAN)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Ultra-narrowband IoT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small messages, low cost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5–20 km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Low (100 bps)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Asset tracking, metering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8917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5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Wi-Fi Overview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51099" y="937729"/>
            <a:ext cx="107142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Definition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Wi-Fi (Wireless Fidelity)</a:t>
            </a:r>
            <a:r>
              <a:rPr lang="en-US" dirty="0"/>
              <a:t> is a family of wireless networking technologies based on the </a:t>
            </a:r>
            <a:r>
              <a:rPr lang="en-US" b="1" dirty="0"/>
              <a:t>IEEE 802.11</a:t>
            </a:r>
            <a:r>
              <a:rPr lang="en-US" dirty="0"/>
              <a:t> standards.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It enables </a:t>
            </a:r>
            <a:r>
              <a:rPr lang="en-US" b="1" dirty="0"/>
              <a:t>devices to exchange data wirelessly</a:t>
            </a:r>
            <a:r>
              <a:rPr lang="en-US" dirty="0"/>
              <a:t> using radio waves in </a:t>
            </a:r>
            <a:r>
              <a:rPr lang="en-US" b="1" dirty="0"/>
              <a:t>unlicensed frequency bands</a:t>
            </a:r>
            <a:r>
              <a:rPr lang="en-US" dirty="0"/>
              <a:t> </a:t>
            </a: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mainly </a:t>
            </a:r>
            <a:r>
              <a:rPr lang="en-US" dirty="0"/>
              <a:t>2.4 GHz and 5 GHz, with 6 GHz for Wi-Fi </a:t>
            </a:r>
            <a:r>
              <a:rPr lang="en-US" dirty="0" smtClean="0"/>
              <a:t>6E/7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Supports </a:t>
            </a:r>
            <a:r>
              <a:rPr lang="en-US" b="1" dirty="0"/>
              <a:t>high data rates</a:t>
            </a:r>
            <a:r>
              <a:rPr lang="en-US" dirty="0"/>
              <a:t> (from a few Mbps to several </a:t>
            </a:r>
            <a:r>
              <a:rPr lang="en-US" dirty="0" err="1" smtClean="0"/>
              <a:t>Gbps</a:t>
            </a:r>
            <a:r>
              <a:rPr lang="en-US" dirty="0" smtClean="0"/>
              <a:t>) </a:t>
            </a:r>
            <a:r>
              <a:rPr lang="en-US" dirty="0"/>
              <a:t>and </a:t>
            </a:r>
            <a:r>
              <a:rPr lang="en-US" b="1" dirty="0"/>
              <a:t>medium-range</a:t>
            </a:r>
            <a:r>
              <a:rPr lang="en-US" dirty="0"/>
              <a:t> coverage </a:t>
            </a:r>
            <a:r>
              <a:rPr lang="en-US" dirty="0" smtClean="0"/>
              <a:t>(20–50 </a:t>
            </a:r>
            <a:r>
              <a:rPr lang="en-US" dirty="0"/>
              <a:t>m indoors).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Relevance to </a:t>
            </a:r>
            <a:r>
              <a:rPr lang="en-US" b="1" dirty="0" err="1" smtClean="0"/>
              <a:t>IoT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Ubiquity</a:t>
            </a:r>
            <a:r>
              <a:rPr lang="en-US" dirty="0"/>
              <a:t> in homes, offices, universities.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Good for </a:t>
            </a:r>
            <a:r>
              <a:rPr lang="en-US" b="1" dirty="0"/>
              <a:t>high-bandwidth </a:t>
            </a:r>
            <a:r>
              <a:rPr lang="en-US" b="1" dirty="0" err="1"/>
              <a:t>IoT</a:t>
            </a:r>
            <a:r>
              <a:rPr lang="en-US" b="1" dirty="0"/>
              <a:t> devices</a:t>
            </a:r>
            <a:r>
              <a:rPr lang="en-US" dirty="0"/>
              <a:t> (cameras, appliances, hubs).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Wide vendor support, </a:t>
            </a:r>
            <a:r>
              <a:rPr lang="en-US" b="1" dirty="0" smtClean="0"/>
              <a:t>interoperability</a:t>
            </a:r>
            <a:r>
              <a:rPr lang="en-US" dirty="0" smtClean="0"/>
              <a:t> </a:t>
            </a:r>
            <a:r>
              <a:rPr lang="en-US" dirty="0"/>
              <a:t>and ease of deployment.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Not ideal for </a:t>
            </a:r>
            <a:r>
              <a:rPr lang="en-US" b="1" dirty="0"/>
              <a:t>ultra-low-power</a:t>
            </a:r>
            <a:r>
              <a:rPr lang="en-US" dirty="0"/>
              <a:t> sensors (BLE/</a:t>
            </a:r>
            <a:r>
              <a:rPr lang="en-US" dirty="0" err="1"/>
              <a:t>Zigbee</a:t>
            </a:r>
            <a:r>
              <a:rPr lang="en-US" dirty="0"/>
              <a:t> are better).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Core IEEE 802.11 Standards (Generations):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802.11b/g/n</a:t>
            </a:r>
            <a:r>
              <a:rPr lang="en-US" dirty="0"/>
              <a:t> → 2.4 GHz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802.11a/n/ac</a:t>
            </a:r>
            <a:r>
              <a:rPr lang="en-US" dirty="0"/>
              <a:t> → 5 GHz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802.11ax (Wi-Fi 6/6E)</a:t>
            </a:r>
            <a:r>
              <a:rPr lang="en-US" dirty="0"/>
              <a:t> → 2.4, 5, 6 </a:t>
            </a:r>
            <a:r>
              <a:rPr lang="en-US" dirty="0" smtClean="0"/>
              <a:t>GHz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802.11be (Wi-Fi 7) </a:t>
            </a:r>
            <a:r>
              <a:rPr lang="en-US" dirty="0"/>
              <a:t>→ Multi-GHz, extremely high throughput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336" y="4183918"/>
            <a:ext cx="3324274" cy="1969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773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</a:t>
            </a:r>
            <a:r>
              <a:rPr lang="en-US" sz="2800" b="1" dirty="0"/>
              <a:t>Wi-Fi Architecture</a:t>
            </a:r>
          </a:p>
        </p:txBody>
      </p:sp>
      <p:sp>
        <p:nvSpPr>
          <p:cNvPr id="2" name="Rectangle 1"/>
          <p:cNvSpPr/>
          <p:nvPr/>
        </p:nvSpPr>
        <p:spPr>
          <a:xfrm>
            <a:off x="258502" y="811598"/>
            <a:ext cx="64895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Basic Architecture Elements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Access Point (</a:t>
            </a:r>
            <a:r>
              <a:rPr lang="en-US" b="1" dirty="0" smtClean="0"/>
              <a:t>AP)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Provides </a:t>
            </a:r>
            <a:r>
              <a:rPr lang="en-US" dirty="0"/>
              <a:t>wireless </a:t>
            </a:r>
            <a:r>
              <a:rPr lang="en-US" dirty="0" smtClean="0"/>
              <a:t>connectivity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Acts </a:t>
            </a:r>
            <a:r>
              <a:rPr lang="en-US" dirty="0"/>
              <a:t>as a bridge between Wi-Fi and wired network (LAN/WAN).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Stations (</a:t>
            </a:r>
            <a:r>
              <a:rPr lang="en-US" b="1" dirty="0" smtClean="0"/>
              <a:t>STAs)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Devices </a:t>
            </a:r>
            <a:r>
              <a:rPr lang="en-US" dirty="0"/>
              <a:t>connected to the AP </a:t>
            </a: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Sensors</a:t>
            </a:r>
            <a:r>
              <a:rPr lang="en-US" dirty="0"/>
              <a:t>, laptops, cameras,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gateways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Distribution System (</a:t>
            </a:r>
            <a:r>
              <a:rPr lang="en-US" b="1" dirty="0" smtClean="0"/>
              <a:t>DS)</a:t>
            </a: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wired or wireless backbone interconnecting multiple APs.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Operating </a:t>
            </a:r>
            <a:r>
              <a:rPr lang="en-US" b="1" dirty="0"/>
              <a:t>Modes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Infrastructure Mode (most common):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Devices connect to an AP.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AP connects to LAN and to the Internet.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Used for homes, enterprise Wi-Fi, </a:t>
            </a:r>
            <a:r>
              <a:rPr lang="en-US" dirty="0" err="1"/>
              <a:t>IoT</a:t>
            </a:r>
            <a:r>
              <a:rPr lang="en-US" dirty="0"/>
              <a:t> gateways.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Ad-Hoc Mode (IBSS):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Devices communicate peer-to-peer without an AP.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Rare for </a:t>
            </a:r>
            <a:r>
              <a:rPr lang="en-US" dirty="0" err="1" smtClean="0"/>
              <a:t>IoT</a:t>
            </a:r>
            <a:r>
              <a:rPr lang="en-US" dirty="0" smtClean="0"/>
              <a:t> (limited scalability).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992" y="4271058"/>
            <a:ext cx="4340758" cy="2180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748042" y="641102"/>
            <a:ext cx="48806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Extended Architecture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ESS (Extended Service Set)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Multiple APs with the same SSID covering a large area.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Enables </a:t>
            </a:r>
            <a:r>
              <a:rPr lang="en-US" b="1" dirty="0"/>
              <a:t>roaming</a:t>
            </a:r>
            <a:r>
              <a:rPr lang="en-US" dirty="0"/>
              <a:t> between APs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Important for mobile </a:t>
            </a:r>
            <a:r>
              <a:rPr lang="en-US" dirty="0" err="1"/>
              <a:t>IoT</a:t>
            </a:r>
            <a:r>
              <a:rPr lang="en-US" dirty="0"/>
              <a:t>: robots, AGVs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Mesh Wi-Fi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APs connect wirelessly to each other (802.11s).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Useful when wired backhaul is not available.</a:t>
            </a:r>
          </a:p>
        </p:txBody>
      </p:sp>
    </p:spTree>
    <p:extLst>
      <p:ext uri="{BB962C8B-B14F-4D97-AF65-F5344CB8AC3E}">
        <p14:creationId xmlns:p14="http://schemas.microsoft.com/office/powerpoint/2010/main" val="9304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</a:t>
            </a:r>
            <a:r>
              <a:rPr lang="en-US" sz="2800" b="1" dirty="0"/>
              <a:t>Wi-Fi Medium Access &amp; Frames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1099" y="843942"/>
            <a:ext cx="60265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Medium Access Control (</a:t>
            </a:r>
            <a:r>
              <a:rPr lang="en-US" b="1" dirty="0" smtClean="0"/>
              <a:t>MAC) = CSMA/CA</a:t>
            </a:r>
            <a:r>
              <a:rPr lang="en-US" dirty="0" smtClean="0"/>
              <a:t> </a:t>
            </a:r>
            <a:r>
              <a:rPr lang="en-US" dirty="0"/>
              <a:t>protocol: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Carrier </a:t>
            </a:r>
            <a:r>
              <a:rPr lang="en-US" b="1" dirty="0" smtClean="0"/>
              <a:t>Sense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Device </a:t>
            </a:r>
            <a:r>
              <a:rPr lang="en-US" dirty="0"/>
              <a:t>listens to see if channel is free.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Collision </a:t>
            </a:r>
            <a:r>
              <a:rPr lang="en-US" b="1" dirty="0" smtClean="0"/>
              <a:t>Avoidance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Devices </a:t>
            </a:r>
            <a:r>
              <a:rPr lang="en-US" dirty="0"/>
              <a:t>wait random </a:t>
            </a:r>
            <a:r>
              <a:rPr lang="en-US" dirty="0" err="1"/>
              <a:t>backoff</a:t>
            </a:r>
            <a:r>
              <a:rPr lang="en-US" dirty="0"/>
              <a:t> before transmitting.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Optional Request to Send/Clear to </a:t>
            </a:r>
            <a:r>
              <a:rPr lang="en-US" b="1" dirty="0" smtClean="0"/>
              <a:t>Send (RTS/CTS)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Reduces </a:t>
            </a:r>
            <a:r>
              <a:rPr lang="en-US" dirty="0"/>
              <a:t>hidden-node collisions.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This makes Wi-Fi non-deterministic </a:t>
            </a:r>
            <a:r>
              <a:rPr lang="en-US" b="1" dirty="0" smtClean="0">
                <a:solidFill>
                  <a:srgbClr val="FF0000"/>
                </a:solidFill>
              </a:rPr>
              <a:t> (important </a:t>
            </a:r>
            <a:r>
              <a:rPr lang="en-US" b="1" dirty="0">
                <a:solidFill>
                  <a:srgbClr val="FF0000"/>
                </a:solidFill>
              </a:rPr>
              <a:t>limitation for time-critical </a:t>
            </a:r>
            <a:r>
              <a:rPr lang="en-US" b="1" dirty="0" err="1" smtClean="0">
                <a:solidFill>
                  <a:srgbClr val="FF0000"/>
                </a:solidFill>
              </a:rPr>
              <a:t>IoT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Wi-Fi Frame </a:t>
            </a:r>
            <a:r>
              <a:rPr lang="en-US" b="1" dirty="0" smtClean="0"/>
              <a:t>Types (as per 802.11)</a:t>
            </a:r>
            <a:endParaRPr lang="en-US" b="1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Management </a:t>
            </a:r>
            <a:r>
              <a:rPr lang="en-US" b="1" dirty="0"/>
              <a:t>frames</a:t>
            </a:r>
            <a:r>
              <a:rPr lang="en-US" dirty="0"/>
              <a:t> → association, authentication, beacons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Control frames</a:t>
            </a:r>
            <a:r>
              <a:rPr lang="en-US" dirty="0"/>
              <a:t> → RTS/CTS, ACK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Data frames</a:t>
            </a:r>
            <a:r>
              <a:rPr lang="en-US" dirty="0"/>
              <a:t> → payload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Association Steps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Scan for APs (active or passive)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Authentication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Association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DHCP for IP configuration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Data transfer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28" y="1703613"/>
            <a:ext cx="5314345" cy="38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</a:t>
            </a:r>
            <a:r>
              <a:rPr lang="en-US" sz="2800" b="1" dirty="0"/>
              <a:t>Wi-Fi Protocols &amp; Standards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435562"/>
              </p:ext>
            </p:extLst>
          </p:nvPr>
        </p:nvGraphicFramePr>
        <p:xfrm>
          <a:off x="521343" y="872998"/>
          <a:ext cx="10532480" cy="2560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1445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3518704">
                  <a:extLst>
                    <a:ext uri="{9D8B030D-6E8A-4147-A177-3AD203B41FA5}">
                      <a16:colId xmlns:a16="http://schemas.microsoft.com/office/drawing/2014/main" val="2286483720"/>
                    </a:ext>
                  </a:extLst>
                </a:gridCol>
                <a:gridCol w="4699321">
                  <a:extLst>
                    <a:ext uri="{9D8B030D-6E8A-4147-A177-3AD203B41FA5}">
                      <a16:colId xmlns:a16="http://schemas.microsoft.com/office/drawing/2014/main" val="3008197685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Amendment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Description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802.11i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Security (WPA2)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AES-based encryption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948063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802.11e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Quality of Service (</a:t>
                      </a:r>
                      <a:r>
                        <a:rPr lang="en-US" dirty="0" err="1"/>
                        <a:t>QoS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Priorities </a:t>
                      </a:r>
                      <a:r>
                        <a:rPr lang="en-US" dirty="0"/>
                        <a:t>(voice, video, best-effort, background)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802197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802.11n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MIMO, channel bonding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Big speed increase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366402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802.11ac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 GHz only, MU-MIMO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throughput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802.11ax (Wi-Fi 6)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OFDMA, uplink MU-MIMO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Improves dense IoT performance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802.11be (Wi-Fi 7)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320 MHz channels, multi-link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 throughput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891725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97252" y="3955944"/>
            <a:ext cx="79513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Frequency Bands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2.4 GHz</a:t>
            </a:r>
            <a:r>
              <a:rPr lang="en-US" dirty="0"/>
              <a:t> → longer range, more interference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5 GHz</a:t>
            </a:r>
            <a:r>
              <a:rPr lang="en-US" dirty="0"/>
              <a:t> → higher speed, shorter range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6 GHz (Wi-Fi 6E/7)</a:t>
            </a:r>
            <a:r>
              <a:rPr lang="en-US" dirty="0"/>
              <a:t> → wide spectrum, low interference, high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Regulatory Bodies (for frequency rules)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IEEE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/>
              <a:t>technical standardization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Wi-Fi </a:t>
            </a:r>
            <a:r>
              <a:rPr lang="en-US" b="1" dirty="0" smtClean="0"/>
              <a:t>Alliance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/>
              <a:t>certification, interoperability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ETSI (EU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  <a:r>
              <a:rPr lang="en-US" dirty="0"/>
              <a:t>spectrum regulation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FCC (US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  <a:r>
              <a:rPr lang="en-US" dirty="0"/>
              <a:t>radio frequency </a:t>
            </a:r>
            <a:r>
              <a:rPr lang="en-US" dirty="0" smtClean="0"/>
              <a:t>regulation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04344" y="5979022"/>
            <a:ext cx="5524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standards.ieee.org/standard/802_11-2020.html</a:t>
            </a:r>
            <a:endParaRPr lang="en-US" dirty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www.wi-fi.org/discover-wi-fi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62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</a:t>
            </a:r>
            <a:r>
              <a:rPr lang="en-US" sz="2800" b="1" dirty="0"/>
              <a:t>Wi-Fi </a:t>
            </a:r>
            <a:r>
              <a:rPr lang="en-US" sz="2800" b="1" dirty="0" smtClean="0"/>
              <a:t>Evaluation (1)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46926" y="717017"/>
            <a:ext cx="73460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Strengths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Limitations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Where </a:t>
            </a:r>
            <a:r>
              <a:rPr lang="en-US" b="1" dirty="0"/>
              <a:t>Wi-Fi fits in </a:t>
            </a:r>
            <a:r>
              <a:rPr lang="en-US" b="1" dirty="0" err="1" smtClean="0"/>
              <a:t>IoT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294801" y="3164942"/>
            <a:ext cx="73460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/>
              <a:t>Discussion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1896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 Networking: </a:t>
            </a:r>
            <a:r>
              <a:rPr lang="en-US" sz="2800" b="1" dirty="0"/>
              <a:t>Wi-Fi </a:t>
            </a:r>
            <a:r>
              <a:rPr lang="en-US" sz="2800" b="1" dirty="0" smtClean="0"/>
              <a:t>Evaluation (2)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46926" y="717017"/>
            <a:ext cx="73460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Strengths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bandwidth supports: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Cameras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Audio devices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Smart appliances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Gateways aggregating sensor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Ubiquitous, easy to configure.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Mature, widely supported across devices.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Limitations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Medium/high </a:t>
            </a:r>
            <a:r>
              <a:rPr lang="en-US" b="1" dirty="0"/>
              <a:t>power consumption</a:t>
            </a:r>
            <a:r>
              <a:rPr lang="en-US" dirty="0"/>
              <a:t> </a:t>
            </a: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not </a:t>
            </a:r>
            <a:r>
              <a:rPr lang="en-US" dirty="0"/>
              <a:t>suitable for tiny battery sensors.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Congested 2.4 GHz band</a:t>
            </a:r>
            <a:r>
              <a:rPr lang="en-US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interference</a:t>
            </a:r>
            <a:r>
              <a:rPr lang="en-US" dirty="0"/>
              <a:t>, collisions.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Non-deterministic MAC</a:t>
            </a:r>
            <a:r>
              <a:rPr lang="en-US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not </a:t>
            </a:r>
            <a:r>
              <a:rPr lang="en-US" dirty="0"/>
              <a:t>ideal for real-time industrial control.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Limited coverage for outdoor </a:t>
            </a:r>
            <a:r>
              <a:rPr lang="en-US" b="1" dirty="0" err="1" smtClean="0"/>
              <a:t>IoT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Where Wi-Fi fits in </a:t>
            </a:r>
            <a:r>
              <a:rPr lang="en-US" b="1" dirty="0" err="1"/>
              <a:t>IoT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Smart home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Edge gateways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High-bandwidth industrial endpoints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Wearables (occasionally, but BLE preferred)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" t="5265" r="4134" b="9672"/>
          <a:stretch/>
        </p:blipFill>
        <p:spPr>
          <a:xfrm>
            <a:off x="6342927" y="3078866"/>
            <a:ext cx="5590572" cy="32409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394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5550" y="1648510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Tokyo</a:t>
            </a:r>
            <a:endParaRPr lang="el-GR" sz="4000" dirty="0"/>
          </a:p>
        </p:txBody>
      </p:sp>
      <p:sp>
        <p:nvSpPr>
          <p:cNvPr id="4" name="Rectangle 3"/>
          <p:cNvSpPr/>
          <p:nvPr/>
        </p:nvSpPr>
        <p:spPr>
          <a:xfrm>
            <a:off x="2495550" y="2461171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New Delhi</a:t>
            </a:r>
            <a:endParaRPr lang="el-GR" sz="4000" dirty="0"/>
          </a:p>
        </p:txBody>
      </p:sp>
      <p:sp>
        <p:nvSpPr>
          <p:cNvPr id="6" name="Rectangle 5"/>
          <p:cNvSpPr/>
          <p:nvPr/>
        </p:nvSpPr>
        <p:spPr>
          <a:xfrm>
            <a:off x="2495550" y="3353816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Cairo</a:t>
            </a:r>
            <a:endParaRPr lang="el-GR" sz="4000" dirty="0"/>
          </a:p>
        </p:txBody>
      </p:sp>
      <p:sp>
        <p:nvSpPr>
          <p:cNvPr id="7" name="Rectangle 6"/>
          <p:cNvSpPr/>
          <p:nvPr/>
        </p:nvSpPr>
        <p:spPr>
          <a:xfrm>
            <a:off x="2495550" y="4246461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Beijing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2495550" y="5139106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Buenos Aires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9508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Networking: Overview 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688" y="958770"/>
            <a:ext cx="4818203" cy="29650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35351" y="690179"/>
            <a:ext cx="66168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Definition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Networking between </a:t>
            </a:r>
            <a:r>
              <a:rPr lang="en-US" sz="2000" b="1" dirty="0" err="1"/>
              <a:t>IoT</a:t>
            </a:r>
            <a:r>
              <a:rPr lang="en-US" sz="2000" b="1" dirty="0"/>
              <a:t> gateways</a:t>
            </a:r>
            <a:r>
              <a:rPr lang="en-US" sz="2000" dirty="0"/>
              <a:t>, </a:t>
            </a:r>
            <a:r>
              <a:rPr lang="en-US" sz="2000" b="1" dirty="0"/>
              <a:t>local edge </a:t>
            </a:r>
            <a:r>
              <a:rPr lang="en-US" sz="2000" b="1" dirty="0" smtClean="0"/>
              <a:t>nodes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b="1" dirty="0"/>
              <a:t>regional/mobile networks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Ensures that data from </a:t>
            </a:r>
            <a:r>
              <a:rPr lang="en-US" sz="2000" dirty="0" err="1"/>
              <a:t>IoT</a:t>
            </a:r>
            <a:r>
              <a:rPr lang="en-US" sz="2000" dirty="0"/>
              <a:t> devices can be </a:t>
            </a:r>
            <a:r>
              <a:rPr lang="en-US" sz="2000" b="1" dirty="0"/>
              <a:t>aggregated, processed, and transmitted</a:t>
            </a:r>
            <a:r>
              <a:rPr lang="en-US" sz="2000" dirty="0"/>
              <a:t> toward cloud or compute nodes located “close” to the user.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Edge nodes often perform: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local filtering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ML inference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storage and caching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offloading from </a:t>
            </a:r>
            <a:r>
              <a:rPr lang="en-US" sz="2000" dirty="0" err="1"/>
              <a:t>IoT</a:t>
            </a:r>
            <a:r>
              <a:rPr lang="en-US" sz="2000" dirty="0"/>
              <a:t>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Motivation = </a:t>
            </a:r>
            <a:r>
              <a:rPr lang="en-US" sz="2000" dirty="0" smtClean="0"/>
              <a:t>Move </a:t>
            </a:r>
            <a:r>
              <a:rPr lang="en-US" sz="2000" dirty="0"/>
              <a:t>computation closer to data for: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lower latency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bandwidth savings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reliability (fallback)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security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Critical for </a:t>
            </a:r>
            <a:r>
              <a:rPr lang="en-US" sz="2000" b="1" dirty="0"/>
              <a:t>real-time </a:t>
            </a:r>
            <a:r>
              <a:rPr lang="en-US" sz="2000" b="1" dirty="0" err="1"/>
              <a:t>IoT</a:t>
            </a:r>
            <a:r>
              <a:rPr lang="en-US" sz="2000" b="1" dirty="0"/>
              <a:t> workloads</a:t>
            </a:r>
            <a:r>
              <a:rPr lang="en-US" sz="2000" dirty="0"/>
              <a:t>: robotics, autonomous vehicles, industrial systems.</a:t>
            </a:r>
          </a:p>
        </p:txBody>
      </p:sp>
    </p:spTree>
    <p:extLst>
      <p:ext uri="{BB962C8B-B14F-4D97-AF65-F5344CB8AC3E}">
        <p14:creationId xmlns:p14="http://schemas.microsoft.com/office/powerpoint/2010/main" val="357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Networking: Requirements 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688" y="958770"/>
            <a:ext cx="4818203" cy="29650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408972" y="958770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Low </a:t>
            </a:r>
            <a:r>
              <a:rPr lang="en-US" sz="2000" b="1" dirty="0"/>
              <a:t>Latency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ms</a:t>
            </a:r>
            <a:r>
              <a:rPr lang="en-US" sz="2000" dirty="0"/>
              <a:t>-level communication needed 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robotic </a:t>
            </a:r>
            <a:r>
              <a:rPr lang="en-US" sz="2000" dirty="0"/>
              <a:t>control, AR/VR, autonomous systems.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High Reliability </a:t>
            </a:r>
            <a:r>
              <a:rPr lang="en-US" sz="2000" b="1" dirty="0" smtClean="0"/>
              <a:t>- </a:t>
            </a:r>
            <a:r>
              <a:rPr lang="en-US" sz="2000" b="1" dirty="0"/>
              <a:t>Determinism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Predictable performance 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IIoT</a:t>
            </a:r>
            <a:r>
              <a:rPr lang="en-US" sz="2000" dirty="0" smtClean="0"/>
              <a:t> </a:t>
            </a:r>
            <a:r>
              <a:rPr lang="en-US" sz="2000" dirty="0"/>
              <a:t>and smart grids.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High Throughput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Streaming sensors, high-resolution cameras, edge inference workloads.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Mobility Support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Vehicles, drones, AGVs in warehouses.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Scalability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Many edge devices (robots, sensors, controllers).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Security &amp; Isolation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Network slicing, </a:t>
            </a:r>
            <a:r>
              <a:rPr lang="en-US" sz="2000" dirty="0" err="1"/>
              <a:t>QoS</a:t>
            </a:r>
            <a:r>
              <a:rPr lang="en-US" sz="2000" dirty="0"/>
              <a:t>, encryption, local policy enforcement.</a:t>
            </a:r>
          </a:p>
        </p:txBody>
      </p:sp>
    </p:spTree>
    <p:extLst>
      <p:ext uri="{BB962C8B-B14F-4D97-AF65-F5344CB8AC3E}">
        <p14:creationId xmlns:p14="http://schemas.microsoft.com/office/powerpoint/2010/main" val="25928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Networking: Network Technologies 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454081"/>
              </p:ext>
            </p:extLst>
          </p:nvPr>
        </p:nvGraphicFramePr>
        <p:xfrm>
          <a:off x="266700" y="803549"/>
          <a:ext cx="11639551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320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064871">
                  <a:extLst>
                    <a:ext uri="{9D8B030D-6E8A-4147-A177-3AD203B41FA5}">
                      <a16:colId xmlns:a16="http://schemas.microsoft.com/office/drawing/2014/main" val="2286483720"/>
                    </a:ext>
                  </a:extLst>
                </a:gridCol>
                <a:gridCol w="1412111">
                  <a:extLst>
                    <a:ext uri="{9D8B030D-6E8A-4147-A177-3AD203B41FA5}">
                      <a16:colId xmlns:a16="http://schemas.microsoft.com/office/drawing/2014/main" val="3008197685"/>
                    </a:ext>
                  </a:extLst>
                </a:gridCol>
                <a:gridCol w="1504709">
                  <a:extLst>
                    <a:ext uri="{9D8B030D-6E8A-4147-A177-3AD203B41FA5}">
                      <a16:colId xmlns:a16="http://schemas.microsoft.com/office/drawing/2014/main" val="2399837805"/>
                    </a:ext>
                  </a:extLst>
                </a:gridCol>
                <a:gridCol w="1030147">
                  <a:extLst>
                    <a:ext uri="{9D8B030D-6E8A-4147-A177-3AD203B41FA5}">
                      <a16:colId xmlns:a16="http://schemas.microsoft.com/office/drawing/2014/main" val="3969939248"/>
                    </a:ext>
                  </a:extLst>
                </a:gridCol>
                <a:gridCol w="1018572">
                  <a:extLst>
                    <a:ext uri="{9D8B030D-6E8A-4147-A177-3AD203B41FA5}">
                      <a16:colId xmlns:a16="http://schemas.microsoft.com/office/drawing/2014/main" val="3104831211"/>
                    </a:ext>
                  </a:extLst>
                </a:gridCol>
                <a:gridCol w="1423686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113431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627932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Technology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Type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Description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Specificities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Range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Data Rate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Power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Topology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Typical Use Cases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Ethernet (1G/10G/40G)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Primary edge backhaul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low latency, deterministic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Gbps–Tbps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Edge servers, industrial gateways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6846069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Fiber (FTTx, DWDM)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High-speed backbone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Extremely high capacity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Kilometers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10–400 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Point-to-point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Cloud ↔ Edge transport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594941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Ethernet TSN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Time-sensitive networking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Guaranteed timing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meters–100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Industrial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914667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Wi-Fi 6/6E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High-throughput LAN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OFDMA for dense clients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20–50 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Up to 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Edge gateway uplinks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57291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4G LTE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Mobile broadband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Good coverage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km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100 Mbps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Mobile IoT, fallback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0148919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5G (NSA/SA)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Latest mobile network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URLLC, network slicing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km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1–20 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Edge networks, MEC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6129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Private LTE / Private 5G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Dedicated industrial cellular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reliable, on-premise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km-scale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Factories, ports, mining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2131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79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Networking: 5G Overview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74247" y="565044"/>
            <a:ext cx="1109626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Definition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5th generation cellular network standard defined by </a:t>
            </a:r>
            <a:r>
              <a:rPr lang="en-US" sz="2000" b="1" dirty="0"/>
              <a:t>3GPP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Supports massively heterogeneous devices: smartphones, </a:t>
            </a:r>
            <a:r>
              <a:rPr lang="en-US" sz="2000" dirty="0" err="1"/>
              <a:t>IoT</a:t>
            </a:r>
            <a:r>
              <a:rPr lang="en-US" sz="2000" dirty="0"/>
              <a:t> sensors, robots, vehicles.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Designed to support </a:t>
            </a:r>
            <a:r>
              <a:rPr lang="en-US" sz="2000" b="1" dirty="0"/>
              <a:t>edge computing</a:t>
            </a:r>
            <a:r>
              <a:rPr lang="en-US" sz="2000" dirty="0"/>
              <a:t>, </a:t>
            </a:r>
            <a:r>
              <a:rPr lang="en-US" sz="2000" b="1" dirty="0"/>
              <a:t>network slicing</a:t>
            </a:r>
            <a:r>
              <a:rPr lang="en-US" sz="2000" dirty="0"/>
              <a:t>, and </a:t>
            </a:r>
            <a:r>
              <a:rPr lang="en-US" sz="2000" b="1" dirty="0"/>
              <a:t>ultra-low latency</a:t>
            </a:r>
            <a:r>
              <a:rPr lang="en-US" sz="2000" dirty="0"/>
              <a:t> workloads.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5G Performance Goals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Enhanced Mobile Broadband (</a:t>
            </a:r>
            <a:r>
              <a:rPr lang="en-US" sz="2000" b="1" dirty="0" err="1"/>
              <a:t>eMBB</a:t>
            </a:r>
            <a:r>
              <a:rPr lang="en-US" sz="2000" b="1" dirty="0"/>
              <a:t>)</a:t>
            </a:r>
            <a:r>
              <a:rPr lang="en-US" sz="2000" dirty="0"/>
              <a:t> </a:t>
            </a:r>
            <a:r>
              <a:rPr lang="en-US" sz="2000" dirty="0" smtClean="0"/>
              <a:t>= </a:t>
            </a:r>
            <a:r>
              <a:rPr lang="en-US" sz="2000" dirty="0"/>
              <a:t>multi-</a:t>
            </a:r>
            <a:r>
              <a:rPr lang="en-US" sz="2000" dirty="0" err="1"/>
              <a:t>Gbps</a:t>
            </a:r>
            <a:r>
              <a:rPr lang="en-US" sz="2000" dirty="0"/>
              <a:t> speeds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Massive Machine-Type Communications (</a:t>
            </a:r>
            <a:r>
              <a:rPr lang="en-US" sz="2000" b="1" dirty="0" err="1"/>
              <a:t>mMTC</a:t>
            </a:r>
            <a:r>
              <a:rPr lang="en-US" sz="2000" b="1" dirty="0"/>
              <a:t>)</a:t>
            </a:r>
            <a:r>
              <a:rPr lang="en-US" sz="2000" dirty="0"/>
              <a:t> </a:t>
            </a:r>
            <a:r>
              <a:rPr lang="en-US" sz="2000" dirty="0" smtClean="0"/>
              <a:t>= </a:t>
            </a:r>
            <a:r>
              <a:rPr lang="en-US" sz="2000" dirty="0"/>
              <a:t>millions of </a:t>
            </a:r>
            <a:r>
              <a:rPr lang="en-US" sz="2000" dirty="0" err="1"/>
              <a:t>IoT</a:t>
            </a:r>
            <a:r>
              <a:rPr lang="en-US" sz="2000" dirty="0"/>
              <a:t> devices per km²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Ultra-Reliable Low-Latency Communications (URLLC)</a:t>
            </a:r>
            <a:r>
              <a:rPr lang="en-US" sz="2000" dirty="0"/>
              <a:t> </a:t>
            </a:r>
            <a:r>
              <a:rPr lang="en-US" sz="2000" dirty="0" smtClean="0"/>
              <a:t>= sub-</a:t>
            </a:r>
            <a:r>
              <a:rPr lang="en-US" sz="2000" dirty="0" err="1" smtClean="0"/>
              <a:t>ms</a:t>
            </a:r>
            <a:r>
              <a:rPr lang="en-US" sz="2000" dirty="0" smtClean="0"/>
              <a:t> </a:t>
            </a:r>
            <a:r>
              <a:rPr lang="en-US" sz="2000" dirty="0"/>
              <a:t>latency, high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Frequency Spectrum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Sub-6 GHz (FR1):</a:t>
            </a:r>
            <a:r>
              <a:rPr lang="en-US" sz="2000" dirty="0"/>
              <a:t> wide coverage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err="1"/>
              <a:t>mmWave</a:t>
            </a:r>
            <a:r>
              <a:rPr lang="en-US" sz="2000" b="1" dirty="0"/>
              <a:t> (FR2):</a:t>
            </a:r>
            <a:r>
              <a:rPr lang="en-US" sz="2000" dirty="0"/>
              <a:t> extremely high throughput, short range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Mid-band:</a:t>
            </a:r>
            <a:r>
              <a:rPr lang="en-US" sz="2000" dirty="0"/>
              <a:t> best balance for edge applications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081" y="4392519"/>
            <a:ext cx="5011838" cy="2216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739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Networking: Simplified 5G Architecture </a:t>
            </a:r>
            <a:r>
              <a:rPr lang="en-US" sz="2800" b="1" dirty="0" smtClean="0"/>
              <a:t>(1)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97" y="1141068"/>
            <a:ext cx="10182602" cy="50913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423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Networking: Simplified 5G Architecture (2)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20546" y="831177"/>
            <a:ext cx="96841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Core Components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err="1"/>
              <a:t>gNB</a:t>
            </a:r>
            <a:r>
              <a:rPr lang="en-US" sz="2000" b="1" dirty="0"/>
              <a:t> (Next-Gen Base </a:t>
            </a:r>
            <a:r>
              <a:rPr lang="en-US" sz="2000" b="1" dirty="0" smtClean="0"/>
              <a:t>Station)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Handles </a:t>
            </a:r>
            <a:r>
              <a:rPr lang="en-US" sz="2000" dirty="0"/>
              <a:t>radio access, beamforming, scheduling.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5G Core (5GC)</a:t>
            </a:r>
            <a:endParaRPr lang="en-US" sz="20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AMF (Access Management)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SMF (Session Management)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UPF (User Plane Function) </a:t>
            </a:r>
            <a:r>
              <a:rPr lang="en-US" sz="2000" i="1" dirty="0"/>
              <a:t>(key for edge computing)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MEC Nodes (Multi-access Edge </a:t>
            </a:r>
            <a:r>
              <a:rPr lang="en-US" sz="2000" b="1" dirty="0" smtClean="0"/>
              <a:t>Computing)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Placed </a:t>
            </a:r>
            <a:r>
              <a:rPr lang="en-US" sz="2000" dirty="0"/>
              <a:t>at base stations or regional data centers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host </a:t>
            </a:r>
            <a:r>
              <a:rPr lang="en-US" sz="2000" dirty="0"/>
              <a:t>applications close to users.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Key Architectural Principles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Service-Based Architecture (SBA)</a:t>
            </a:r>
            <a:r>
              <a:rPr lang="en-US" sz="2000" dirty="0"/>
              <a:t>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modular </a:t>
            </a:r>
            <a:r>
              <a:rPr lang="en-US" sz="2000" dirty="0"/>
              <a:t>network functions via APIs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Network </a:t>
            </a:r>
            <a:r>
              <a:rPr lang="en-US" sz="2000" b="1" dirty="0" smtClean="0"/>
              <a:t>Slicing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logical </a:t>
            </a:r>
            <a:r>
              <a:rPr lang="en-US" sz="2000" dirty="0"/>
              <a:t>networks with dedicated </a:t>
            </a:r>
            <a:r>
              <a:rPr lang="en-US" sz="2000" dirty="0" err="1"/>
              <a:t>QoS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Separation of Control Plane &amp; User Plane (CUPS</a:t>
            </a:r>
            <a:r>
              <a:rPr lang="en-US" sz="2000" b="1" dirty="0" smtClean="0"/>
              <a:t>)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data </a:t>
            </a:r>
            <a:r>
              <a:rPr lang="en-US" sz="2000" dirty="0"/>
              <a:t>paths routed to nearest edge node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007" y="3916973"/>
            <a:ext cx="4207400" cy="21037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557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</a:t>
            </a:r>
            <a:r>
              <a:rPr lang="en-US" sz="2800" b="1" dirty="0"/>
              <a:t>: 5G Protocols &amp; Standards</a:t>
            </a:r>
          </a:p>
        </p:txBody>
      </p:sp>
      <p:sp>
        <p:nvSpPr>
          <p:cNvPr id="3" name="Rectangle 2"/>
          <p:cNvSpPr/>
          <p:nvPr/>
        </p:nvSpPr>
        <p:spPr>
          <a:xfrm>
            <a:off x="374248" y="855120"/>
            <a:ext cx="91864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Radio Access (RAN) Protocols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PHY</a:t>
            </a:r>
            <a:r>
              <a:rPr lang="en-US" sz="2400" dirty="0"/>
              <a:t> – OFDM, modulation (QPSK, QAM)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MAC</a:t>
            </a:r>
            <a:r>
              <a:rPr lang="en-US" sz="2400" dirty="0"/>
              <a:t> – scheduling, HARQ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RLC</a:t>
            </a:r>
            <a:r>
              <a:rPr lang="en-US" sz="2400" dirty="0"/>
              <a:t> – error correction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PDCP</a:t>
            </a:r>
            <a:r>
              <a:rPr lang="en-US" sz="2400" dirty="0"/>
              <a:t> – ciphering, header compression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RRC</a:t>
            </a:r>
            <a:r>
              <a:rPr lang="en-US" sz="2400" dirty="0"/>
              <a:t> – connection setup &amp;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Core Network (5GC) Standards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Defined by </a:t>
            </a:r>
            <a:r>
              <a:rPr lang="en-US" sz="2400" b="1" dirty="0"/>
              <a:t>3GPP Release 15, 16, 17, 18</a:t>
            </a:r>
            <a:endParaRPr lang="en-US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Rel</a:t>
            </a:r>
            <a:r>
              <a:rPr lang="en-US" sz="2400" dirty="0"/>
              <a:t> 15 → initial 5G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Rel</a:t>
            </a:r>
            <a:r>
              <a:rPr lang="en-US" sz="2400" dirty="0"/>
              <a:t> 16 → URLLC, industrial </a:t>
            </a:r>
            <a:r>
              <a:rPr lang="en-US" sz="2400" dirty="0" err="1"/>
              <a:t>IoT</a:t>
            </a:r>
            <a:endParaRPr lang="en-US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Rel</a:t>
            </a:r>
            <a:r>
              <a:rPr lang="en-US" sz="2400" dirty="0"/>
              <a:t> 17 → NTN, low-power </a:t>
            </a:r>
            <a:r>
              <a:rPr lang="en-US" sz="2400" dirty="0" err="1"/>
              <a:t>IoT</a:t>
            </a:r>
            <a:r>
              <a:rPr lang="en-US" sz="2400" dirty="0"/>
              <a:t> improvements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Rel</a:t>
            </a:r>
            <a:r>
              <a:rPr lang="en-US" sz="2400" dirty="0"/>
              <a:t> 18 → 5G-Advanced (AI-native network, improvements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08344" y="6061991"/>
            <a:ext cx="10938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>
                <a:hlinkClick r:id="rId2"/>
              </a:rPr>
              <a:t>https://www.3gpp.org/5g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https://www.etsi.org/technologies/multi-access-edge-computing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1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</a:t>
            </a:r>
            <a:r>
              <a:rPr lang="en-US" sz="2800" b="1" dirty="0"/>
              <a:t>: </a:t>
            </a:r>
            <a:r>
              <a:rPr lang="en-US" sz="2800" b="1" dirty="0" smtClean="0"/>
              <a:t>5G </a:t>
            </a:r>
            <a:r>
              <a:rPr lang="en-US" sz="2800" b="1" dirty="0"/>
              <a:t>Evaluation &amp; </a:t>
            </a:r>
            <a:r>
              <a:rPr lang="en-US" sz="2800" b="1" dirty="0" smtClean="0"/>
              <a:t>Discussion (1)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67665" y="869930"/>
            <a:ext cx="60559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Strengths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Limitations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Where </a:t>
            </a:r>
            <a:r>
              <a:rPr lang="en-US" b="1" dirty="0"/>
              <a:t>5G Is </a:t>
            </a:r>
            <a:r>
              <a:rPr lang="en-US" b="1" dirty="0" smtClean="0"/>
              <a:t>Best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150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Networking</a:t>
            </a:r>
            <a:r>
              <a:rPr lang="en-US" sz="2800" b="1" dirty="0"/>
              <a:t>: </a:t>
            </a:r>
            <a:r>
              <a:rPr lang="en-US" sz="2800" b="1" dirty="0" smtClean="0"/>
              <a:t>5G </a:t>
            </a:r>
            <a:r>
              <a:rPr lang="en-US" sz="2800" b="1" dirty="0"/>
              <a:t>Evaluation &amp; </a:t>
            </a:r>
            <a:r>
              <a:rPr lang="en-US" sz="2800" b="1" dirty="0" smtClean="0"/>
              <a:t>Discussion (2)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0" y="3441680"/>
            <a:ext cx="58683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Strengths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Low latency</a:t>
            </a:r>
            <a:r>
              <a:rPr lang="en-US" dirty="0"/>
              <a:t> </a:t>
            </a:r>
            <a:r>
              <a:rPr lang="en-US" dirty="0" smtClean="0"/>
              <a:t>for robotic </a:t>
            </a:r>
            <a:r>
              <a:rPr lang="en-US" dirty="0"/>
              <a:t>control, drones, AR/VR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High throughput</a:t>
            </a:r>
            <a:r>
              <a:rPr lang="en-US" dirty="0"/>
              <a:t> </a:t>
            </a:r>
            <a:r>
              <a:rPr lang="en-US" dirty="0" smtClean="0"/>
              <a:t>for </a:t>
            </a:r>
            <a:r>
              <a:rPr lang="en-US" dirty="0"/>
              <a:t>cameras, AGVs, industrial gateways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Massive device density</a:t>
            </a:r>
            <a:r>
              <a:rPr lang="en-US" dirty="0"/>
              <a:t> </a:t>
            </a:r>
            <a:r>
              <a:rPr lang="en-US" dirty="0" smtClean="0"/>
              <a:t>for </a:t>
            </a:r>
            <a:r>
              <a:rPr lang="en-US" dirty="0"/>
              <a:t>smart cities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Mobility support</a:t>
            </a:r>
            <a:r>
              <a:rPr lang="en-US" dirty="0"/>
              <a:t> </a:t>
            </a:r>
            <a:r>
              <a:rPr lang="en-US" dirty="0" smtClean="0"/>
              <a:t>for vehicles</a:t>
            </a:r>
            <a:r>
              <a:rPr lang="en-US" dirty="0"/>
              <a:t>, logistics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Network slicing &amp; </a:t>
            </a:r>
            <a:r>
              <a:rPr lang="en-US" b="1" dirty="0" err="1"/>
              <a:t>QoS</a:t>
            </a:r>
            <a:r>
              <a:rPr lang="en-US" dirty="0"/>
              <a:t> </a:t>
            </a:r>
            <a:r>
              <a:rPr lang="en-US" dirty="0" smtClean="0"/>
              <a:t>for </a:t>
            </a:r>
            <a:r>
              <a:rPr lang="en-US" dirty="0"/>
              <a:t>isolation and prioritization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MEC</a:t>
            </a:r>
            <a:r>
              <a:rPr lang="en-US" dirty="0"/>
              <a:t> </a:t>
            </a:r>
            <a:r>
              <a:rPr lang="en-US" dirty="0" smtClean="0"/>
              <a:t>for </a:t>
            </a:r>
            <a:r>
              <a:rPr lang="en-US" dirty="0"/>
              <a:t>low-latency edge compute </a:t>
            </a:r>
            <a:r>
              <a:rPr lang="en-US" dirty="0" smtClean="0"/>
              <a:t>integration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2"/>
          <a:stretch/>
        </p:blipFill>
        <p:spPr>
          <a:xfrm>
            <a:off x="2752092" y="615820"/>
            <a:ext cx="6232546" cy="27249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868365" y="3441680"/>
            <a:ext cx="60559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Limitations</a:t>
            </a:r>
            <a:endParaRPr lang="en-US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High deployment cost (infrastructure, spectrum)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/>
              <a:t>mmWave</a:t>
            </a:r>
            <a:r>
              <a:rPr lang="en-US" dirty="0"/>
              <a:t> coverage is limited indoors/outdoors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Increased complexity (RAN + 5GC + slicing + MEC)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Not ideal for ultra-low-power </a:t>
            </a:r>
            <a:r>
              <a:rPr lang="en-US" dirty="0" err="1"/>
              <a:t>IoT</a:t>
            </a:r>
            <a:r>
              <a:rPr lang="en-US" dirty="0"/>
              <a:t> (NB-</a:t>
            </a:r>
            <a:r>
              <a:rPr lang="en-US" dirty="0" err="1"/>
              <a:t>IoT</a:t>
            </a:r>
            <a:r>
              <a:rPr lang="en-US" dirty="0"/>
              <a:t> &amp; LTE-M still relevant)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Where 5G Is Best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Industry 4.0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Autonomous vehicles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Smart ports </a:t>
            </a:r>
            <a:r>
              <a:rPr lang="en-US" dirty="0" smtClean="0"/>
              <a:t>&amp; </a:t>
            </a:r>
            <a:r>
              <a:rPr lang="en-US" dirty="0"/>
              <a:t>logistics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Smart manufacturing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Large-scale video analytics</a:t>
            </a:r>
          </a:p>
        </p:txBody>
      </p:sp>
    </p:spTree>
    <p:extLst>
      <p:ext uri="{BB962C8B-B14F-4D97-AF65-F5344CB8AC3E}">
        <p14:creationId xmlns:p14="http://schemas.microsoft.com/office/powerpoint/2010/main" val="428907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Overview 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06" y="841094"/>
            <a:ext cx="3232230" cy="32322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0" y="523221"/>
            <a:ext cx="8202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Definition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Cloud networking refers to the </a:t>
            </a:r>
            <a:r>
              <a:rPr lang="en-US" b="1" dirty="0"/>
              <a:t>communication infrastructure</a:t>
            </a:r>
            <a:r>
              <a:rPr lang="en-US" dirty="0"/>
              <a:t> that connects: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Edge </a:t>
            </a:r>
            <a:r>
              <a:rPr lang="en-US" b="1" dirty="0" smtClean="0"/>
              <a:t>to Regional </a:t>
            </a:r>
            <a:r>
              <a:rPr lang="en-US" b="1" dirty="0"/>
              <a:t>Data Centers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Data </a:t>
            </a:r>
            <a:r>
              <a:rPr lang="en-US" b="1" dirty="0" smtClean="0"/>
              <a:t>Center to </a:t>
            </a:r>
            <a:r>
              <a:rPr lang="en-US" b="1" dirty="0"/>
              <a:t>Data Center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Intra-Data </a:t>
            </a:r>
            <a:r>
              <a:rPr lang="en-US" b="1" dirty="0"/>
              <a:t>Center (rack </a:t>
            </a:r>
            <a:r>
              <a:rPr lang="en-US" b="1" dirty="0" smtClean="0"/>
              <a:t>to rack</a:t>
            </a:r>
            <a:r>
              <a:rPr lang="en-US" b="1" dirty="0"/>
              <a:t>)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It transports large volumes of </a:t>
            </a:r>
            <a:r>
              <a:rPr lang="en-US" dirty="0" err="1"/>
              <a:t>IoT</a:t>
            </a:r>
            <a:r>
              <a:rPr lang="en-US" dirty="0"/>
              <a:t> data for: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ML training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</a:t>
            </a:r>
            <a:r>
              <a:rPr lang="en-US" dirty="0"/>
              <a:t>warehousing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Federated </a:t>
            </a:r>
            <a:r>
              <a:rPr lang="en-US" dirty="0"/>
              <a:t>aggregation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Long-term </a:t>
            </a:r>
            <a:r>
              <a:rPr lang="en-US" dirty="0"/>
              <a:t>storage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Global </a:t>
            </a:r>
            <a:r>
              <a:rPr lang="en-US" dirty="0"/>
              <a:t>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IoT</a:t>
            </a:r>
            <a:r>
              <a:rPr lang="en-US" b="1" dirty="0" smtClean="0"/>
              <a:t> Motivation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IoT</a:t>
            </a:r>
            <a:r>
              <a:rPr lang="en-US" dirty="0"/>
              <a:t> generates </a:t>
            </a:r>
            <a:r>
              <a:rPr lang="en-US" b="1" dirty="0"/>
              <a:t>massive continuous data streams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Requires </a:t>
            </a:r>
            <a:r>
              <a:rPr lang="en-US" b="1" dirty="0"/>
              <a:t>high-throughput, low-latency</a:t>
            </a:r>
            <a:r>
              <a:rPr lang="en-US" dirty="0"/>
              <a:t>, and </a:t>
            </a:r>
            <a:r>
              <a:rPr lang="en-US" b="1" dirty="0"/>
              <a:t>high reliability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Needs scalability to handle millions of devices and </a:t>
            </a:r>
            <a:r>
              <a:rPr lang="en-US" dirty="0" smtClean="0"/>
              <a:t>TB/PB </a:t>
            </a:r>
            <a:r>
              <a:rPr lang="en-US" dirty="0"/>
              <a:t>data volumes.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Ensures global accessibility of data across distributed cloud environments.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Most Important Features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High-bandwidth backbones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Redundant &amp; fault-tolerant paths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Software-defined control (SDN)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Multi-region connectivity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Optical transport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6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5550" y="1648510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Tokyo</a:t>
            </a:r>
            <a:endParaRPr lang="el-GR" sz="4000" dirty="0"/>
          </a:p>
        </p:txBody>
      </p:sp>
      <p:sp>
        <p:nvSpPr>
          <p:cNvPr id="4" name="Rectangle 3"/>
          <p:cNvSpPr/>
          <p:nvPr/>
        </p:nvSpPr>
        <p:spPr>
          <a:xfrm>
            <a:off x="2495550" y="2461171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New Delhi</a:t>
            </a:r>
            <a:endParaRPr lang="el-GR" sz="4000" dirty="0"/>
          </a:p>
        </p:txBody>
      </p:sp>
      <p:sp>
        <p:nvSpPr>
          <p:cNvPr id="6" name="Rectangle 5"/>
          <p:cNvSpPr/>
          <p:nvPr/>
        </p:nvSpPr>
        <p:spPr>
          <a:xfrm>
            <a:off x="2495550" y="3353816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Cairo</a:t>
            </a:r>
            <a:endParaRPr lang="el-GR" sz="4000" dirty="0"/>
          </a:p>
        </p:txBody>
      </p:sp>
      <p:sp>
        <p:nvSpPr>
          <p:cNvPr id="2" name="Rectangle 1"/>
          <p:cNvSpPr/>
          <p:nvPr/>
        </p:nvSpPr>
        <p:spPr>
          <a:xfrm>
            <a:off x="2803472" y="6031751"/>
            <a:ext cx="5480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Most </a:t>
            </a:r>
            <a:r>
              <a:rPr lang="en-US" sz="3200" b="1" dirty="0" smtClean="0">
                <a:solidFill>
                  <a:srgbClr val="FF0000"/>
                </a:solidFill>
              </a:rPr>
              <a:t>populated world capitals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5550" y="4246461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Beijing</a:t>
            </a:r>
            <a:endParaRPr lang="el-GR" sz="4000" dirty="0"/>
          </a:p>
        </p:txBody>
      </p:sp>
      <p:sp>
        <p:nvSpPr>
          <p:cNvPr id="8" name="Rectangle 7"/>
          <p:cNvSpPr/>
          <p:nvPr/>
        </p:nvSpPr>
        <p:spPr>
          <a:xfrm>
            <a:off x="2495550" y="5139106"/>
            <a:ext cx="6096000" cy="707886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algn="ctr"/>
            <a:r>
              <a:rPr lang="en-US" sz="4000" dirty="0"/>
              <a:t>Buenos Aires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63713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</a:t>
            </a:r>
            <a:r>
              <a:rPr lang="en-US" sz="2800" b="1" dirty="0"/>
              <a:t>: Requirements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06" y="841094"/>
            <a:ext cx="3232230" cy="32322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293226" y="987706"/>
            <a:ext cx="71145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Performance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Ultra-high throughput</a:t>
            </a:r>
            <a:r>
              <a:rPr lang="en-US" dirty="0"/>
              <a:t> (10–400 </a:t>
            </a:r>
            <a:r>
              <a:rPr lang="en-US" dirty="0" err="1"/>
              <a:t>Gbps</a:t>
            </a:r>
            <a:r>
              <a:rPr lang="en-US" dirty="0"/>
              <a:t> per link; up to multi-terabit aggregates)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Low and predictable latency</a:t>
            </a:r>
            <a:r>
              <a:rPr lang="en-US" dirty="0"/>
              <a:t> (microsecond-level in DCs)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 reliability</a:t>
            </a:r>
            <a:r>
              <a:rPr lang="en-US" dirty="0"/>
              <a:t> (redundancy, ECMP, BFD, optical protection switching)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Operational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Scalability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Millions of flows; elastic scaling of compute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Security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TLS/IPsec tunnels, VPC isolation, private subnets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Programmability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SDN controllers, programmable switches (P4)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Example Constraints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ML training jobs require </a:t>
            </a:r>
            <a:r>
              <a:rPr lang="en-US" b="1" dirty="0"/>
              <a:t>parallel high-speed, lossless transport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Multi-cloud workloads need </a:t>
            </a:r>
            <a:r>
              <a:rPr lang="en-US" b="1" dirty="0"/>
              <a:t>inter-DC optical backbone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Large </a:t>
            </a:r>
            <a:r>
              <a:rPr lang="en-US" dirty="0" err="1"/>
              <a:t>IoT</a:t>
            </a:r>
            <a:r>
              <a:rPr lang="en-US" dirty="0"/>
              <a:t> networks need data ingestion pipelines (streaming, ETL)</a:t>
            </a:r>
          </a:p>
        </p:txBody>
      </p:sp>
    </p:spTree>
    <p:extLst>
      <p:ext uri="{BB962C8B-B14F-4D97-AF65-F5344CB8AC3E}">
        <p14:creationId xmlns:p14="http://schemas.microsoft.com/office/powerpoint/2010/main" val="366905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Network Technologies 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662118"/>
              </p:ext>
            </p:extLst>
          </p:nvPr>
        </p:nvGraphicFramePr>
        <p:xfrm>
          <a:off x="266700" y="803547"/>
          <a:ext cx="11639551" cy="52847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320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064871">
                  <a:extLst>
                    <a:ext uri="{9D8B030D-6E8A-4147-A177-3AD203B41FA5}">
                      <a16:colId xmlns:a16="http://schemas.microsoft.com/office/drawing/2014/main" val="2286483720"/>
                    </a:ext>
                  </a:extLst>
                </a:gridCol>
                <a:gridCol w="1412111">
                  <a:extLst>
                    <a:ext uri="{9D8B030D-6E8A-4147-A177-3AD203B41FA5}">
                      <a16:colId xmlns:a16="http://schemas.microsoft.com/office/drawing/2014/main" val="3008197685"/>
                    </a:ext>
                  </a:extLst>
                </a:gridCol>
                <a:gridCol w="1504709">
                  <a:extLst>
                    <a:ext uri="{9D8B030D-6E8A-4147-A177-3AD203B41FA5}">
                      <a16:colId xmlns:a16="http://schemas.microsoft.com/office/drawing/2014/main" val="2399837805"/>
                    </a:ext>
                  </a:extLst>
                </a:gridCol>
                <a:gridCol w="1377387">
                  <a:extLst>
                    <a:ext uri="{9D8B030D-6E8A-4147-A177-3AD203B41FA5}">
                      <a16:colId xmlns:a16="http://schemas.microsoft.com/office/drawing/2014/main" val="3969939248"/>
                    </a:ext>
                  </a:extLst>
                </a:gridCol>
                <a:gridCol w="1076446">
                  <a:extLst>
                    <a:ext uri="{9D8B030D-6E8A-4147-A177-3AD203B41FA5}">
                      <a16:colId xmlns:a16="http://schemas.microsoft.com/office/drawing/2014/main" val="3104831211"/>
                    </a:ext>
                  </a:extLst>
                </a:gridCol>
                <a:gridCol w="1018572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113431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627932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370268">
                <a:tc>
                  <a:txBody>
                    <a:bodyPr/>
                    <a:lstStyle/>
                    <a:p>
                      <a:r>
                        <a:rPr lang="en-US" sz="1600" b="1" dirty="0"/>
                        <a:t>Technology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Type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Description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Specificities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Range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Data Rate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Power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Topology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Use </a:t>
                      </a:r>
                      <a:r>
                        <a:rPr lang="en-US" sz="1600" b="1" dirty="0"/>
                        <a:t>Cases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178126">
                <a:tc>
                  <a:txBody>
                    <a:bodyPr/>
                    <a:lstStyle/>
                    <a:p>
                      <a:r>
                        <a:rPr lang="en-US" sz="1600" b="1"/>
                        <a:t>Ethernet (10/40/100/400G)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Standard data center networking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 latency, cheap, scalable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&lt;100 m (copper), &lt;10 km (fiber)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10–400 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Leaf–spine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DC internal networking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6846069"/>
                  </a:ext>
                </a:extLst>
              </a:tr>
              <a:tr h="908840">
                <a:tc>
                  <a:txBody>
                    <a:bodyPr/>
                    <a:lstStyle/>
                    <a:p>
                      <a:r>
                        <a:rPr lang="en-US" sz="1600" b="1"/>
                        <a:t>Fiber Optics (DWDM, OTN)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Long-haul optical backbone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Extremely high throughput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10–1000 km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100–400 Gbps (per lambda)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Inter–data center transport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5949417"/>
                  </a:ext>
                </a:extLst>
              </a:tr>
              <a:tr h="908840">
                <a:tc>
                  <a:txBody>
                    <a:bodyPr/>
                    <a:lstStyle/>
                    <a:p>
                      <a:r>
                        <a:rPr lang="en-US" sz="1600" b="1"/>
                        <a:t>MPLS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Carrier-grade routing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Traffic engineering, VPNs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City/country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Multi-Gbps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Cloud ↔ ISP connectivity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9146671"/>
                  </a:ext>
                </a:extLst>
              </a:tr>
              <a:tr h="639554">
                <a:tc>
                  <a:txBody>
                    <a:bodyPr/>
                    <a:lstStyle/>
                    <a:p>
                      <a:r>
                        <a:rPr lang="en-US" sz="1600" b="1"/>
                        <a:t>SD-WAN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Wired/Wireless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Software-defined WAN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Policy-based routing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Global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Varies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Overlay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Multi-cloud networks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572915"/>
                  </a:ext>
                </a:extLst>
              </a:tr>
              <a:tr h="639554">
                <a:tc>
                  <a:txBody>
                    <a:bodyPr/>
                    <a:lstStyle/>
                    <a:p>
                      <a:r>
                        <a:rPr lang="en-US" sz="1600" b="1"/>
                        <a:t>Microwave Backhaul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Point-to-point radio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Quick deploy; medium BW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5–20 km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1–2 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Point-to-point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Remote DC connections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0148919"/>
                  </a:ext>
                </a:extLst>
              </a:tr>
              <a:tr h="639554">
                <a:tc>
                  <a:txBody>
                    <a:bodyPr/>
                    <a:lstStyle/>
                    <a:p>
                      <a:r>
                        <a:rPr lang="en-US" sz="1600" b="1"/>
                        <a:t>Satellite (LEO)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Wireless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Space-based WAN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Global coverage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Global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50–300 Mbps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Remote cloud nodes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612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84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Networks Overview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12202" y="671691"/>
            <a:ext cx="7716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Definition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Networks that use </a:t>
            </a:r>
            <a:r>
              <a:rPr lang="en-US" b="1" dirty="0"/>
              <a:t>light transmitted through optical fibers</a:t>
            </a:r>
            <a:r>
              <a:rPr lang="en-US" dirty="0"/>
              <a:t> to carry </a:t>
            </a:r>
            <a:r>
              <a:rPr lang="en-US" dirty="0" smtClean="0"/>
              <a:t>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They </a:t>
            </a:r>
            <a:r>
              <a:rPr lang="en-US" dirty="0"/>
              <a:t>form the </a:t>
            </a:r>
            <a:r>
              <a:rPr lang="en-US" b="1" dirty="0"/>
              <a:t>primary backbone</a:t>
            </a:r>
            <a:r>
              <a:rPr lang="en-US" dirty="0"/>
              <a:t> of: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Cloud providers (AWS, Azure, GCP)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Telecom operators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Inter-continental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Motivation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Extremely high bandwidth (</a:t>
            </a:r>
            <a:r>
              <a:rPr lang="en-US" dirty="0" err="1"/>
              <a:t>Tbps</a:t>
            </a:r>
            <a:r>
              <a:rPr lang="en-US" dirty="0"/>
              <a:t>-class)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Very low signal loss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Immune to electromagnetic interference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Long-distance transmission with few regenerators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Types of Optical Networking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WDM (Wavelength Division Multiplexing)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Multiple wavelengths (‘colors’) on a single fiber.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DWDM (Dense WDM)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40–80+ channels, each 100–400 </a:t>
            </a:r>
            <a:r>
              <a:rPr lang="en-US" dirty="0" err="1"/>
              <a:t>Gbps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CWDM (Coarse WDM)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Cheaper, fewer channels.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OTN (Optical Transport Network)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Digital wrapper for wavelength services (error correction, framing).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88" y="1936329"/>
            <a:ext cx="5119097" cy="3583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90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Network Architecture (1)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55" y="2847370"/>
            <a:ext cx="9627872" cy="37038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9"/>
          <a:stretch/>
        </p:blipFill>
        <p:spPr>
          <a:xfrm>
            <a:off x="3907515" y="684086"/>
            <a:ext cx="4000951" cy="17709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8" name="Straight Arrow Connector 7"/>
          <p:cNvCxnSpPr>
            <a:stCxn id="2" idx="0"/>
          </p:cNvCxnSpPr>
          <p:nvPr/>
        </p:nvCxnSpPr>
        <p:spPr>
          <a:xfrm flipH="1" flipV="1">
            <a:off x="4583575" y="1099595"/>
            <a:ext cx="1324416" cy="1747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8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Network Architecture (2)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8896" y="737189"/>
            <a:ext cx="10845479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Optical Transceivers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 electrical ↔ optical signals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Installed in switches, routers, and DWDM systems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types: SFP/SFP+, QSFP/QSFP28, QSFP-DD, CFP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speeds from 10G to 400G+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Variants for distance and wavelength: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LR/ER/ZR (long distance)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CWDM/DWDM (specific wavelength channels)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Passive Optical Components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WDM Mux/DeMux: combine/separate wavelengths on one fiber, no power needed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Splitters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&amp;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Couplers: divide optical power into multiple paths, used in PONs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Patch panels and splice trays: fiber organization and termination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Optical connectors (LC, SC, MPO): physical fiber interfaces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ROADMs (Reconfigurable Optical Add-Drop Multiplexers)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Dynamically route and switch wavelengths without electrical conversion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 programmable optical paths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Features: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Colorless: any wavelength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Directionless: any path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Contentionless: no conflicts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426" y="737189"/>
            <a:ext cx="3773347" cy="251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Network Architecture (3)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96457" y="531584"/>
            <a:ext cx="76933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b="1" dirty="0">
                <a:latin typeface="Arial" panose="020B0604020202020204" pitchFamily="34" charset="0"/>
              </a:rPr>
              <a:t>Optical Amplifiers</a:t>
            </a:r>
            <a:endParaRPr lang="el-GR" altLang="el-GR" sz="20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Boost optical signal strength without electrical conversion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Extend long-haul transmission distance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Main types: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EDFA (Erbium-Doped Fiber Amplifier)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Raman Amplifier (distributed amplification</a:t>
            </a:r>
            <a:r>
              <a:rPr lang="el-GR" altLang="el-GR" sz="2000" dirty="0" smtClean="0">
                <a:latin typeface="Arial" panose="020B0604020202020204" pitchFamily="34" charset="0"/>
              </a:rPr>
              <a:t>)</a:t>
            </a:r>
            <a:endParaRPr lang="en-US" altLang="el-GR" sz="2000" dirty="0" smtClean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b="1" dirty="0">
                <a:latin typeface="Arial" panose="020B0604020202020204" pitchFamily="34" charset="0"/>
              </a:rPr>
              <a:t>Optical Transport Switches / OTN Equipment</a:t>
            </a:r>
            <a:endParaRPr lang="el-GR" altLang="el-GR" sz="20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Implement OTN (G.709) framing and multiplexing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Groom and aggregate multiple optical circuits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Provide monitoring, FEC, error detection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Act as switching fabric for cloud/carrier networks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b="1" dirty="0">
                <a:latin typeface="Arial" panose="020B0604020202020204" pitchFamily="34" charset="0"/>
              </a:rPr>
              <a:t>Packet–Optical Integration Devices</a:t>
            </a:r>
            <a:endParaRPr lang="el-GR" altLang="el-GR" sz="20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Combine Ethernet switching, OTN, and WDM in one system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Enable efficient metro and DC interconnections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Arial" panose="020B0604020202020204" pitchFamily="34" charset="0"/>
              </a:rPr>
              <a:t>Useful for high-volume IoT and edge-to-cloud traffic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l-GR" altLang="el-GR" sz="20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97" y="5008401"/>
            <a:ext cx="4441080" cy="1611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07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Networks Protocols &amp; Standards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89053" y="738976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Transmission Standards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ITU-T G.652 / G.655 / G.657</a:t>
            </a:r>
            <a:r>
              <a:rPr lang="en-US" sz="2000" dirty="0"/>
              <a:t> – fiber 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ITU-T G.709 (OTN)</a:t>
            </a:r>
            <a:r>
              <a:rPr lang="en-US" sz="2000" dirty="0"/>
              <a:t> – framing, multiplexing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IEEE 802.3bs / 802.3cu</a:t>
            </a:r>
            <a:r>
              <a:rPr lang="en-US" sz="2000" dirty="0"/>
              <a:t> – 200G/400G Ethernet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Control &amp;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SDN controllers</a:t>
            </a:r>
            <a:r>
              <a:rPr lang="en-US" sz="2000" dirty="0"/>
              <a:t> for optical switching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GMPLS</a:t>
            </a:r>
            <a:r>
              <a:rPr lang="en-US" sz="2000" dirty="0"/>
              <a:t> – control plane for optical networks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NETCONF/YANG</a:t>
            </a:r>
            <a:r>
              <a:rPr lang="en-US" sz="2000" dirty="0"/>
              <a:t> – configuration APIs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Transport Protocols Over Optical Paths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Ethernet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MPLS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IPv6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VXLAN/EVPN </a:t>
            </a:r>
            <a:r>
              <a:rPr lang="en-US" sz="2000" dirty="0" smtClean="0"/>
              <a:t>overlays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719980" y="5894936"/>
            <a:ext cx="5091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www.itu.int/rec/T-REC-G/en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standards.ieee.org/broadcom/ethernet.html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053" y="967330"/>
            <a:ext cx="52387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</a:t>
            </a:r>
            <a:r>
              <a:rPr lang="en-US" sz="2800" b="1" dirty="0"/>
              <a:t>Networks Evaluation &amp; </a:t>
            </a:r>
            <a:r>
              <a:rPr lang="en-US" sz="2800" b="1" dirty="0" smtClean="0"/>
              <a:t>Discussion (1)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35352" y="76212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Strengths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Limitations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Best </a:t>
            </a:r>
            <a:r>
              <a:rPr lang="en-US" b="1" dirty="0"/>
              <a:t>Application </a:t>
            </a:r>
            <a:r>
              <a:rPr lang="en-US" b="1" dirty="0" smtClean="0"/>
              <a:t>Scenarios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02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Networking: Optical </a:t>
            </a:r>
            <a:r>
              <a:rPr lang="en-US" sz="2800" b="1" dirty="0"/>
              <a:t>Networks Evaluation &amp; </a:t>
            </a:r>
            <a:r>
              <a:rPr lang="en-US" sz="2800" b="1" dirty="0" smtClean="0"/>
              <a:t>Discussion (2)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35352" y="762125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Strengths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Highest bandwidth available</a:t>
            </a:r>
            <a:r>
              <a:rPr lang="en-US" dirty="0"/>
              <a:t> (100–800 </a:t>
            </a:r>
            <a:r>
              <a:rPr lang="en-US" dirty="0" err="1"/>
              <a:t>Gbps</a:t>
            </a:r>
            <a:r>
              <a:rPr lang="en-US" dirty="0"/>
              <a:t> per wavelength)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Long-haul capability</a:t>
            </a:r>
            <a:r>
              <a:rPr lang="en-US" dirty="0"/>
              <a:t> (100s–1000s km)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Ultra-low latency</a:t>
            </a:r>
            <a:r>
              <a:rPr lang="en-US" dirty="0"/>
              <a:t> (speed of light in fiber ~5 </a:t>
            </a:r>
            <a:r>
              <a:rPr lang="el-GR" dirty="0"/>
              <a:t>μ</a:t>
            </a:r>
            <a:r>
              <a:rPr lang="en-US" dirty="0"/>
              <a:t>s/km)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Highly reliable</a:t>
            </a:r>
            <a:r>
              <a:rPr lang="en-US" dirty="0"/>
              <a:t> (redundancy, automatic protection switching)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Ideal for multi-region </a:t>
            </a:r>
            <a:r>
              <a:rPr lang="en-US" b="1" dirty="0" err="1"/>
              <a:t>IoT</a:t>
            </a:r>
            <a:r>
              <a:rPr lang="en-US" b="1" dirty="0"/>
              <a:t> data transport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Limitations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Very high installation 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Requires physical fiber routes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deployment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Active components require maintenance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Best Application Scenarios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Cloud–cloud backbone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Cloud–edge regional links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High-volume </a:t>
            </a:r>
            <a:r>
              <a:rPr lang="en-US" b="1" dirty="0" err="1"/>
              <a:t>IoT</a:t>
            </a:r>
            <a:r>
              <a:rPr lang="en-US" b="1" dirty="0"/>
              <a:t> analytics pipelines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Machine learning data transport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Long-haul intercontinental links (subsea cables)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382" y="3062949"/>
            <a:ext cx="5430200" cy="30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85749" y="702142"/>
            <a:ext cx="11620501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Pahlavan, K., &amp; Krishnamurthy, P. (2021). </a:t>
            </a:r>
            <a:r>
              <a:rPr lang="el-GR" sz="1400" b="1" dirty="0"/>
              <a:t>Evolution and impact of Wi-Fi </a:t>
            </a:r>
            <a:r>
              <a:rPr lang="el-GR" sz="1400" dirty="0"/>
              <a:t>technology and applications: A historical perspective. International Journal of Wireless Information Networks, 28(1), 3-19.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Reshef, E., &amp; Cordeiro, C. (2022). </a:t>
            </a:r>
            <a:r>
              <a:rPr lang="el-GR" sz="1400" b="1" dirty="0"/>
              <a:t>Future directions for Wi-Fi 8 and beyond</a:t>
            </a:r>
            <a:r>
              <a:rPr lang="el-GR" sz="1400" dirty="0"/>
              <a:t>. IEEE Communications Magazine, 60(10), 50-55.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Kane, L., Liu, V., McKague, M., &amp; Walker, G. (2023). An Experimental Field </a:t>
            </a:r>
            <a:r>
              <a:rPr lang="el-GR" sz="1400" b="1" dirty="0"/>
              <a:t>Comparison of Wi-Fi HaLow and LoRa for the Smart Grid</a:t>
            </a:r>
            <a:r>
              <a:rPr lang="el-GR" sz="1400" dirty="0"/>
              <a:t>. Sensors, 23(17), 7409.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Meftah, E. H., Benmahmoud, S., &amp; Rabehi, A. (2024, December). Innovative Wireless Solutions for </a:t>
            </a:r>
            <a:r>
              <a:rPr lang="el-GR" sz="1400" b="1" dirty="0"/>
              <a:t>Real-Time ECG Monitoring: Leveraging BLE, Wi-Fi, and LoRa Technologies</a:t>
            </a:r>
            <a:r>
              <a:rPr lang="el-GR" sz="1400" dirty="0"/>
              <a:t>. In 2024 International Conference on Telecommunications and Intelligent Systems (ICTIS) (pp. 1-6). IEEE.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/>
              <a:t>Mahmood</a:t>
            </a:r>
            <a:r>
              <a:rPr lang="el-GR" sz="1400" dirty="0"/>
              <a:t>, A., Beltramelli, L., Abedin, S. F., Zeb, S., Mowla, N. I., Hassan, S. A., ... &amp; Gidlund, M. (2021). </a:t>
            </a:r>
            <a:r>
              <a:rPr lang="el-GR" sz="1400" b="1" dirty="0"/>
              <a:t>Industrial IoT in 5G-and-beyond </a:t>
            </a:r>
            <a:r>
              <a:rPr lang="el-GR" sz="1400" dirty="0"/>
              <a:t>networks: Vision, architecture, and design trends. IEEE Transactions on Industrial Informatics, 18(6), 4122-4137.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Salahdine, F., Han, T., &amp; Zhang, N. (2023). </a:t>
            </a:r>
            <a:r>
              <a:rPr lang="el-GR" sz="1400" b="1" dirty="0"/>
              <a:t>5G, 6G, and Beyond: Recent advances </a:t>
            </a:r>
            <a:r>
              <a:rPr lang="el-GR" sz="1400" dirty="0"/>
              <a:t>and future challenges. Annals of Telecommunications, 78(9), 525-549.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Sufyan, A., Khan, K. B., Khashan, O. A., Mir, T., &amp; Mir, U. (2023). </a:t>
            </a:r>
            <a:r>
              <a:rPr lang="el-GR" sz="1400" b="1" dirty="0"/>
              <a:t>From 5G to beyond 5G: </a:t>
            </a:r>
            <a:r>
              <a:rPr lang="el-GR" sz="1400" dirty="0"/>
              <a:t>A comprehensive survey of wireless network evolution, challenges, and promising technologies. Electronics, 12(10), 2200.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Khan, B. S., Jangsher, S., Ahmed, A., &amp; Al-Dweik, A. (2022</a:t>
            </a:r>
            <a:r>
              <a:rPr lang="el-GR" sz="1400" b="1" dirty="0"/>
              <a:t>). URLLC and eMBB in 5G industrial IoT: A survey</a:t>
            </a:r>
            <a:r>
              <a:rPr lang="el-GR" sz="1400" dirty="0"/>
              <a:t>. IEEE Open Journal of the Communications Society, 3, 1134-1163.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/>
              <a:t>Shah, J. H. (2022</a:t>
            </a:r>
            <a:r>
              <a:rPr lang="el-GR" sz="1400" b="1" dirty="0"/>
              <a:t>). 5G-Enabled IoT Mesh </a:t>
            </a:r>
            <a:r>
              <a:rPr lang="el-GR" sz="1400" dirty="0"/>
              <a:t>for Real-Time Control and Predictive Maintenance. International Journal of Scientific Research in Computer Science, Engineering and Information Technology, 593-605.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hlinkClick r:id="rId2"/>
              </a:rPr>
              <a:t>https://</a:t>
            </a:r>
            <a:r>
              <a:rPr lang="el-GR" sz="1400" dirty="0" smtClean="0">
                <a:hlinkClick r:id="rId2"/>
              </a:rPr>
              <a:t>www.3gpp.org/technologies/5g-system-overview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hlinkClick r:id="rId3"/>
              </a:rPr>
              <a:t>https</a:t>
            </a:r>
            <a:r>
              <a:rPr lang="el-GR" sz="1400" dirty="0">
                <a:hlinkClick r:id="rId3"/>
              </a:rPr>
              <a:t>://www.nokia.com/mobile-networks/ran/anyran/open-ran/open-ran-explained</a:t>
            </a:r>
            <a:r>
              <a:rPr lang="el-GR" sz="1400" dirty="0" smtClean="0">
                <a:hlinkClick r:id="rId3"/>
              </a:rPr>
              <a:t>/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hlinkClick r:id="rId4"/>
              </a:rPr>
              <a:t>https</a:t>
            </a:r>
            <a:r>
              <a:rPr lang="el-GR" sz="1400" dirty="0">
                <a:hlinkClick r:id="rId4"/>
              </a:rPr>
              <a:t>://</a:t>
            </a:r>
            <a:r>
              <a:rPr lang="el-GR" sz="1400" dirty="0" smtClean="0">
                <a:hlinkClick r:id="rId4"/>
              </a:rPr>
              <a:t>www.etsi.org/technologies/multi-access-edge-computing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/>
              <a:t>Yoo</a:t>
            </a:r>
            <a:r>
              <a:rPr lang="el-GR" sz="1400" dirty="0"/>
              <a:t>, S. B. (2021). Prospects and challenges of </a:t>
            </a:r>
            <a:r>
              <a:rPr lang="el-GR" sz="1400" b="1" dirty="0"/>
              <a:t>photonic switching in data centers </a:t>
            </a:r>
            <a:r>
              <a:rPr lang="el-GR" sz="1400" dirty="0"/>
              <a:t>and computing systems. Journal of Lightwave Technology, 40(8), 2214-2243.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Kogan</a:t>
            </a:r>
            <a:r>
              <a:rPr lang="en-US" sz="1400" dirty="0"/>
              <a:t>, S. S. (2025). </a:t>
            </a:r>
            <a:r>
              <a:rPr lang="en-US" sz="1400" b="1" dirty="0"/>
              <a:t>Fiber optic solutions for data </a:t>
            </a:r>
            <a:r>
              <a:rPr lang="en-US" sz="1400" b="1" dirty="0" err="1"/>
              <a:t>centres</a:t>
            </a:r>
            <a:r>
              <a:rPr lang="en-US" sz="1400" b="1" dirty="0"/>
              <a:t> </a:t>
            </a:r>
            <a:r>
              <a:rPr lang="en-US" sz="1400" dirty="0"/>
              <a:t>with packet interfaces based on Ethernet. Part 4. Standardized coherent solutions for data center interconnect (DCI) networks. Last Mile, (5), 58-68</a:t>
            </a:r>
            <a:r>
              <a:rPr lang="en-US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Li, W., Yuan, G., Wang, Z., Tan, G., Zhang, P., &amp; </a:t>
            </a:r>
            <a:r>
              <a:rPr lang="en-US" sz="1400" dirty="0" err="1"/>
              <a:t>Rouskas</a:t>
            </a:r>
            <a:r>
              <a:rPr lang="en-US" sz="1400" dirty="0"/>
              <a:t>, G. N. (2024). </a:t>
            </a:r>
            <a:r>
              <a:rPr lang="en-US" sz="1400" b="1" dirty="0"/>
              <a:t>Fast and scalable all-optical network architecture </a:t>
            </a:r>
            <a:r>
              <a:rPr lang="en-US" sz="1400" dirty="0"/>
              <a:t>for distributed deep learning. Journal of Optical Communications and Networking, 16(3), 342-357</a:t>
            </a:r>
            <a:r>
              <a:rPr lang="en-US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1726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714500"/>
            <a:ext cx="2609850" cy="2609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4" y="1797844"/>
            <a:ext cx="3671418" cy="24431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867" y="1959482"/>
            <a:ext cx="3232976" cy="215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Questions and Discussion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  <a:endParaRPr lang="el-GR" sz="7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3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714500"/>
            <a:ext cx="2609850" cy="2609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4" y="1797844"/>
            <a:ext cx="3671418" cy="24431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867" y="1959482"/>
            <a:ext cx="3232976" cy="21553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56009" y="5317376"/>
            <a:ext cx="4958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Things that have 8 elements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90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797844"/>
            <a:ext cx="2381250" cy="3181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32" y="1797844"/>
            <a:ext cx="2614009" cy="3181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041" y="1797844"/>
            <a:ext cx="4748519" cy="315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8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8759" y="105992"/>
            <a:ext cx="694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5400" dirty="0">
                <a:solidFill>
                  <a:prstClr val="black"/>
                </a:solidFill>
              </a:rPr>
              <a:t>What’s the Connection?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797844"/>
            <a:ext cx="2381250" cy="3181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32" y="1797844"/>
            <a:ext cx="2614009" cy="3181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041" y="1797844"/>
            <a:ext cx="4748519" cy="31599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56009" y="5317376"/>
            <a:ext cx="5057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Famous people died at 33 </a:t>
            </a:r>
            <a:r>
              <a:rPr lang="en-US" sz="3200" b="1" dirty="0" err="1" smtClean="0">
                <a:solidFill>
                  <a:srgbClr val="FF0000"/>
                </a:solidFill>
              </a:rPr>
              <a:t>yo</a:t>
            </a:r>
            <a:endParaRPr lang="el-G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2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7610</TotalTime>
  <Words>3982</Words>
  <Application>Microsoft Office PowerPoint</Application>
  <PresentationFormat>Widescreen</PresentationFormat>
  <Paragraphs>825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1050</cp:revision>
  <dcterms:created xsi:type="dcterms:W3CDTF">2025-09-25T08:36:32Z</dcterms:created>
  <dcterms:modified xsi:type="dcterms:W3CDTF">2025-12-12T20:58:40Z</dcterms:modified>
</cp:coreProperties>
</file>