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ppm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62"/>
  </p:notesMasterIdLst>
  <p:sldIdLst>
    <p:sldId id="256" r:id="rId2"/>
    <p:sldId id="529" r:id="rId3"/>
    <p:sldId id="530" r:id="rId4"/>
    <p:sldId id="532" r:id="rId5"/>
    <p:sldId id="533" r:id="rId6"/>
    <p:sldId id="534" r:id="rId7"/>
    <p:sldId id="535" r:id="rId8"/>
    <p:sldId id="536" r:id="rId9"/>
    <p:sldId id="538" r:id="rId10"/>
    <p:sldId id="539" r:id="rId11"/>
    <p:sldId id="540" r:id="rId12"/>
    <p:sldId id="541" r:id="rId13"/>
    <p:sldId id="542" r:id="rId14"/>
    <p:sldId id="543" r:id="rId15"/>
    <p:sldId id="544" r:id="rId16"/>
    <p:sldId id="545" r:id="rId17"/>
    <p:sldId id="546" r:id="rId18"/>
    <p:sldId id="547" r:id="rId19"/>
    <p:sldId id="548" r:id="rId20"/>
    <p:sldId id="549" r:id="rId21"/>
    <p:sldId id="550" r:id="rId22"/>
    <p:sldId id="553" r:id="rId23"/>
    <p:sldId id="552" r:id="rId24"/>
    <p:sldId id="493" r:id="rId25"/>
    <p:sldId id="324" r:id="rId26"/>
    <p:sldId id="494" r:id="rId27"/>
    <p:sldId id="495" r:id="rId28"/>
    <p:sldId id="496" r:id="rId29"/>
    <p:sldId id="498" r:id="rId30"/>
    <p:sldId id="469" r:id="rId31"/>
    <p:sldId id="499" r:id="rId32"/>
    <p:sldId id="500" r:id="rId33"/>
    <p:sldId id="501" r:id="rId34"/>
    <p:sldId id="502" r:id="rId35"/>
    <p:sldId id="503" r:id="rId36"/>
    <p:sldId id="504" r:id="rId37"/>
    <p:sldId id="505" r:id="rId38"/>
    <p:sldId id="554" r:id="rId39"/>
    <p:sldId id="506" r:id="rId40"/>
    <p:sldId id="507" r:id="rId41"/>
    <p:sldId id="508" r:id="rId42"/>
    <p:sldId id="509" r:id="rId43"/>
    <p:sldId id="510" r:id="rId44"/>
    <p:sldId id="511" r:id="rId45"/>
    <p:sldId id="512" r:id="rId46"/>
    <p:sldId id="513" r:id="rId47"/>
    <p:sldId id="514" r:id="rId48"/>
    <p:sldId id="555" r:id="rId49"/>
    <p:sldId id="515" r:id="rId50"/>
    <p:sldId id="523" r:id="rId51"/>
    <p:sldId id="517" r:id="rId52"/>
    <p:sldId id="518" r:id="rId53"/>
    <p:sldId id="524" r:id="rId54"/>
    <p:sldId id="525" r:id="rId55"/>
    <p:sldId id="526" r:id="rId56"/>
    <p:sldId id="527" r:id="rId57"/>
    <p:sldId id="528" r:id="rId58"/>
    <p:sldId id="556" r:id="rId59"/>
    <p:sldId id="423" r:id="rId60"/>
    <p:sldId id="467" r:id="rId6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5E5"/>
    <a:srgbClr val="FFDFDF"/>
    <a:srgbClr val="E5EFF9"/>
    <a:srgbClr val="F8FAE4"/>
    <a:srgbClr val="FFDEDE"/>
    <a:srgbClr val="FFE6E6"/>
    <a:srgbClr val="FFEAEA"/>
    <a:srgbClr val="FFE7E7"/>
    <a:srgbClr val="FA0000"/>
    <a:srgbClr val="FF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FA20AA-61E4-4310-AB79-0078C4299D6F}" type="datetimeFigureOut">
              <a:rPr lang="el-GR" smtClean="0"/>
              <a:t>12/Δεκ/2025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091F62-CEBB-4642-BB65-56A3BA414A8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86078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994CF-0B33-449B-A0AB-0509A010D666}" type="datetimeFigureOut">
              <a:rPr lang="el-GR" smtClean="0"/>
              <a:t>12/Δεκ/2025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277E-0106-476A-9EB4-D75211D28B4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85759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994CF-0B33-449B-A0AB-0509A010D666}" type="datetimeFigureOut">
              <a:rPr lang="el-GR" smtClean="0"/>
              <a:t>12/Δεκ/2025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277E-0106-476A-9EB4-D75211D28B4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65555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994CF-0B33-449B-A0AB-0509A010D666}" type="datetimeFigureOut">
              <a:rPr lang="el-GR" smtClean="0"/>
              <a:t>12/Δεκ/2025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277E-0106-476A-9EB4-D75211D28B4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0243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994CF-0B33-449B-A0AB-0509A010D666}" type="datetimeFigureOut">
              <a:rPr lang="el-GR" smtClean="0"/>
              <a:t>12/Δεκ/2025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277E-0106-476A-9EB4-D75211D28B4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0968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994CF-0B33-449B-A0AB-0509A010D666}" type="datetimeFigureOut">
              <a:rPr lang="el-GR" smtClean="0"/>
              <a:t>12/Δεκ/2025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277E-0106-476A-9EB4-D75211D28B4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6366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994CF-0B33-449B-A0AB-0509A010D666}" type="datetimeFigureOut">
              <a:rPr lang="el-GR" smtClean="0"/>
              <a:t>12/Δεκ/2025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277E-0106-476A-9EB4-D75211D28B4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149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994CF-0B33-449B-A0AB-0509A010D666}" type="datetimeFigureOut">
              <a:rPr lang="el-GR" smtClean="0"/>
              <a:t>12/Δεκ/2025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277E-0106-476A-9EB4-D75211D28B4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84672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994CF-0B33-449B-A0AB-0509A010D666}" type="datetimeFigureOut">
              <a:rPr lang="el-GR" smtClean="0"/>
              <a:t>12/Δεκ/2025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277E-0106-476A-9EB4-D75211D28B4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85516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994CF-0B33-449B-A0AB-0509A010D666}" type="datetimeFigureOut">
              <a:rPr lang="el-GR" smtClean="0"/>
              <a:t>12/Δεκ/2025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277E-0106-476A-9EB4-D75211D28B4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1264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994CF-0B33-449B-A0AB-0509A010D666}" type="datetimeFigureOut">
              <a:rPr lang="el-GR" smtClean="0"/>
              <a:t>12/Δεκ/2025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277E-0106-476A-9EB4-D75211D28B4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17975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994CF-0B33-449B-A0AB-0509A010D666}" type="datetimeFigureOut">
              <a:rPr lang="el-GR" smtClean="0"/>
              <a:t>12/Δεκ/2025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277E-0106-476A-9EB4-D75211D28B4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31939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994CF-0B33-449B-A0AB-0509A010D666}" type="datetimeFigureOut">
              <a:rPr lang="el-GR" smtClean="0"/>
              <a:t>12/Δεκ/2025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3277E-0106-476A-9EB4-D75211D28B4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5040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f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f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f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f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fif"/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fif"/><Relationship Id="rId4" Type="http://schemas.openxmlformats.org/officeDocument/2006/relationships/image" Target="../media/image18.jf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fif"/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fif"/><Relationship Id="rId4" Type="http://schemas.openxmlformats.org/officeDocument/2006/relationships/image" Target="../media/image18.jf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fif"/><Relationship Id="rId5" Type="http://schemas.openxmlformats.org/officeDocument/2006/relationships/image" Target="../media/image23.jfif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fif"/><Relationship Id="rId5" Type="http://schemas.openxmlformats.org/officeDocument/2006/relationships/image" Target="../media/image23.jfif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f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f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f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pm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-fi.org/discover-wi-fi" TargetMode="External"/><Relationship Id="rId2" Type="http://schemas.openxmlformats.org/officeDocument/2006/relationships/hyperlink" Target="https://standards.ieee.org/standard/802_11-2020.html" TargetMode="Externa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tsi.org/technologies/multi-access-edge-computing" TargetMode="External"/><Relationship Id="rId2" Type="http://schemas.openxmlformats.org/officeDocument/2006/relationships/hyperlink" Target="https://www.3gpp.org/5g" TargetMode="Externa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fif"/><Relationship Id="rId2" Type="http://schemas.openxmlformats.org/officeDocument/2006/relationships/image" Target="../media/image39.ppm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fi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standards.ieee.org/broadcom/ethernet.html" TargetMode="External"/><Relationship Id="rId2" Type="http://schemas.openxmlformats.org/officeDocument/2006/relationships/hyperlink" Target="https://www.itu.int/rec/T-REC-G/en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kia.com/mobile-networks/ran/anyran/open-ran/open-ran-explained/" TargetMode="External"/><Relationship Id="rId2" Type="http://schemas.openxmlformats.org/officeDocument/2006/relationships/hyperlink" Target="https://www.3gpp.org/technologies/5g-system-overview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etsi.org/technologies/multi-access-edge-computin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f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>
                <a:alpha val="20000"/>
              </a:srgbClr>
            </a:gs>
            <a:gs pos="28000">
              <a:srgbClr val="FF0000">
                <a:alpha val="15000"/>
              </a:srgbClr>
            </a:gs>
            <a:gs pos="60000">
              <a:srgbClr val="FF0000">
                <a:alpha val="10000"/>
              </a:srgbClr>
            </a:gs>
            <a:gs pos="84000">
              <a:srgbClr val="FF0000">
                <a:alpha val="5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804" y="666292"/>
            <a:ext cx="1639164" cy="16391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42959" y="2906342"/>
            <a:ext cx="93734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5400" dirty="0" smtClean="0"/>
              <a:t>Διαδίκτυο των Πραγμάτων (ΔτΠ)</a:t>
            </a:r>
            <a:endParaRPr lang="el-GR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4579213" y="4134864"/>
            <a:ext cx="27123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400" dirty="0" smtClean="0"/>
              <a:t>Διάλεξη 09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362469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28759" y="105992"/>
            <a:ext cx="69438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5400" dirty="0">
                <a:solidFill>
                  <a:prstClr val="black"/>
                </a:solidFill>
              </a:rPr>
              <a:t>What’s the Connection?</a:t>
            </a:r>
            <a:endParaRPr kumimoji="0" lang="el-GR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9837" y="1648510"/>
            <a:ext cx="10822329" cy="707886"/>
          </a:xfrm>
          <a:prstGeom prst="rect">
            <a:avLst/>
          </a:prstGeom>
          <a:solidFill>
            <a:srgbClr val="FFE5E5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A Piece of the Berlin Wall</a:t>
            </a:r>
            <a:endParaRPr lang="el-GR" sz="4000" dirty="0"/>
          </a:p>
        </p:txBody>
      </p:sp>
      <p:sp>
        <p:nvSpPr>
          <p:cNvPr id="8" name="Rectangle 7"/>
          <p:cNvSpPr/>
          <p:nvPr/>
        </p:nvSpPr>
        <p:spPr>
          <a:xfrm>
            <a:off x="439837" y="2461171"/>
            <a:ext cx="10822329" cy="707886"/>
          </a:xfrm>
          <a:prstGeom prst="rect">
            <a:avLst/>
          </a:prstGeom>
          <a:solidFill>
            <a:srgbClr val="FFE5E5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Elvis Presley’s </a:t>
            </a:r>
            <a:r>
              <a:rPr lang="en-US" sz="4000" dirty="0" smtClean="0"/>
              <a:t>Hair</a:t>
            </a:r>
            <a:endParaRPr lang="el-GR" sz="4000" dirty="0"/>
          </a:p>
        </p:txBody>
      </p:sp>
      <p:sp>
        <p:nvSpPr>
          <p:cNvPr id="11" name="Rectangle 10"/>
          <p:cNvSpPr/>
          <p:nvPr/>
        </p:nvSpPr>
        <p:spPr>
          <a:xfrm>
            <a:off x="389538" y="3273832"/>
            <a:ext cx="10822329" cy="707886"/>
          </a:xfrm>
          <a:prstGeom prst="rect">
            <a:avLst/>
          </a:prstGeom>
          <a:solidFill>
            <a:srgbClr val="FFE5E5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Lunch with Warren Buffett</a:t>
            </a:r>
            <a:endParaRPr lang="el-GR" sz="4000" dirty="0"/>
          </a:p>
        </p:txBody>
      </p:sp>
    </p:spTree>
    <p:extLst>
      <p:ext uri="{BB962C8B-B14F-4D97-AF65-F5344CB8AC3E}">
        <p14:creationId xmlns:p14="http://schemas.microsoft.com/office/powerpoint/2010/main" val="253669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28759" y="105992"/>
            <a:ext cx="69438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5400" dirty="0">
                <a:solidFill>
                  <a:prstClr val="black"/>
                </a:solidFill>
              </a:rPr>
              <a:t>What’s the Connection?</a:t>
            </a:r>
            <a:endParaRPr kumimoji="0" lang="el-GR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9837" y="1648510"/>
            <a:ext cx="10822329" cy="707886"/>
          </a:xfrm>
          <a:prstGeom prst="rect">
            <a:avLst/>
          </a:prstGeom>
          <a:solidFill>
            <a:srgbClr val="FFE5E5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A Piece of the Berlin Wall</a:t>
            </a:r>
            <a:endParaRPr lang="el-GR" sz="4000" dirty="0"/>
          </a:p>
        </p:txBody>
      </p:sp>
      <p:sp>
        <p:nvSpPr>
          <p:cNvPr id="8" name="Rectangle 7"/>
          <p:cNvSpPr/>
          <p:nvPr/>
        </p:nvSpPr>
        <p:spPr>
          <a:xfrm>
            <a:off x="439837" y="2461171"/>
            <a:ext cx="10822329" cy="707886"/>
          </a:xfrm>
          <a:prstGeom prst="rect">
            <a:avLst/>
          </a:prstGeom>
          <a:solidFill>
            <a:srgbClr val="FFE5E5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Elvis Presley’s </a:t>
            </a:r>
            <a:r>
              <a:rPr lang="en-US" sz="4000" dirty="0" smtClean="0"/>
              <a:t>Hair</a:t>
            </a:r>
            <a:endParaRPr lang="el-GR" sz="4000" dirty="0"/>
          </a:p>
        </p:txBody>
      </p:sp>
      <p:sp>
        <p:nvSpPr>
          <p:cNvPr id="11" name="Rectangle 10"/>
          <p:cNvSpPr/>
          <p:nvPr/>
        </p:nvSpPr>
        <p:spPr>
          <a:xfrm>
            <a:off x="389538" y="3273832"/>
            <a:ext cx="10822329" cy="707886"/>
          </a:xfrm>
          <a:prstGeom prst="rect">
            <a:avLst/>
          </a:prstGeom>
          <a:solidFill>
            <a:srgbClr val="FFE5E5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Lunch with Warren Buffett</a:t>
            </a:r>
            <a:endParaRPr lang="el-GR" sz="4000" dirty="0"/>
          </a:p>
        </p:txBody>
      </p:sp>
      <p:sp>
        <p:nvSpPr>
          <p:cNvPr id="7" name="Rectangle 6"/>
          <p:cNvSpPr/>
          <p:nvPr/>
        </p:nvSpPr>
        <p:spPr>
          <a:xfrm>
            <a:off x="2256715" y="4773366"/>
            <a:ext cx="71885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Things sold on </a:t>
            </a:r>
            <a:r>
              <a:rPr lang="en-US" sz="3200" b="1" dirty="0" err="1" smtClean="0">
                <a:solidFill>
                  <a:srgbClr val="FF0000"/>
                </a:solidFill>
              </a:rPr>
              <a:t>ebay</a:t>
            </a:r>
            <a:r>
              <a:rPr lang="en-US" sz="3200" b="1" dirty="0" smtClean="0">
                <a:solidFill>
                  <a:srgbClr val="FF0000"/>
                </a:solidFill>
              </a:rPr>
              <a:t> for over 100K Dollars</a:t>
            </a:r>
            <a:endParaRPr lang="el-GR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59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28759" y="105992"/>
            <a:ext cx="69438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5400" dirty="0">
                <a:solidFill>
                  <a:prstClr val="black"/>
                </a:solidFill>
              </a:rPr>
              <a:t>What’s the Connection?</a:t>
            </a:r>
            <a:endParaRPr kumimoji="0" lang="el-GR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9837" y="1648510"/>
            <a:ext cx="10822329" cy="707886"/>
          </a:xfrm>
          <a:prstGeom prst="rect">
            <a:avLst/>
          </a:prstGeom>
          <a:solidFill>
            <a:srgbClr val="FFE5E5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The Hound of the Baskervilles</a:t>
            </a:r>
            <a:endParaRPr lang="el-GR" sz="4000" dirty="0"/>
          </a:p>
        </p:txBody>
      </p:sp>
      <p:sp>
        <p:nvSpPr>
          <p:cNvPr id="8" name="Rectangle 7"/>
          <p:cNvSpPr/>
          <p:nvPr/>
        </p:nvSpPr>
        <p:spPr>
          <a:xfrm>
            <a:off x="439837" y="2461171"/>
            <a:ext cx="10822329" cy="707886"/>
          </a:xfrm>
          <a:prstGeom prst="rect">
            <a:avLst/>
          </a:prstGeom>
          <a:solidFill>
            <a:srgbClr val="FFE5E5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The Valley of Fear</a:t>
            </a:r>
            <a:endParaRPr lang="el-GR" sz="4000" dirty="0"/>
          </a:p>
        </p:txBody>
      </p:sp>
      <p:sp>
        <p:nvSpPr>
          <p:cNvPr id="11" name="Rectangle 10"/>
          <p:cNvSpPr/>
          <p:nvPr/>
        </p:nvSpPr>
        <p:spPr>
          <a:xfrm>
            <a:off x="389538" y="3273832"/>
            <a:ext cx="10822329" cy="707886"/>
          </a:xfrm>
          <a:prstGeom prst="rect">
            <a:avLst/>
          </a:prstGeom>
          <a:solidFill>
            <a:srgbClr val="FFE5E5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A Study in Scarlet</a:t>
            </a:r>
            <a:endParaRPr lang="el-GR" sz="4000" dirty="0"/>
          </a:p>
        </p:txBody>
      </p:sp>
    </p:spTree>
    <p:extLst>
      <p:ext uri="{BB962C8B-B14F-4D97-AF65-F5344CB8AC3E}">
        <p14:creationId xmlns:p14="http://schemas.microsoft.com/office/powerpoint/2010/main" val="154956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28759" y="105992"/>
            <a:ext cx="69438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5400" dirty="0">
                <a:solidFill>
                  <a:prstClr val="black"/>
                </a:solidFill>
              </a:rPr>
              <a:t>What’s the Connection?</a:t>
            </a:r>
            <a:endParaRPr kumimoji="0" lang="el-GR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9837" y="1648510"/>
            <a:ext cx="10822329" cy="707886"/>
          </a:xfrm>
          <a:prstGeom prst="rect">
            <a:avLst/>
          </a:prstGeom>
          <a:solidFill>
            <a:srgbClr val="FFE5E5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The Hound of the Baskervilles</a:t>
            </a:r>
            <a:endParaRPr lang="el-GR" sz="4000" dirty="0"/>
          </a:p>
        </p:txBody>
      </p:sp>
      <p:sp>
        <p:nvSpPr>
          <p:cNvPr id="8" name="Rectangle 7"/>
          <p:cNvSpPr/>
          <p:nvPr/>
        </p:nvSpPr>
        <p:spPr>
          <a:xfrm>
            <a:off x="439837" y="2461171"/>
            <a:ext cx="10822329" cy="707886"/>
          </a:xfrm>
          <a:prstGeom prst="rect">
            <a:avLst/>
          </a:prstGeom>
          <a:solidFill>
            <a:srgbClr val="FFE5E5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The Valley of Fear</a:t>
            </a:r>
            <a:endParaRPr lang="el-GR" sz="4000" dirty="0"/>
          </a:p>
        </p:txBody>
      </p:sp>
      <p:sp>
        <p:nvSpPr>
          <p:cNvPr id="11" name="Rectangle 10"/>
          <p:cNvSpPr/>
          <p:nvPr/>
        </p:nvSpPr>
        <p:spPr>
          <a:xfrm>
            <a:off x="389538" y="3273832"/>
            <a:ext cx="10822329" cy="707886"/>
          </a:xfrm>
          <a:prstGeom prst="rect">
            <a:avLst/>
          </a:prstGeom>
          <a:solidFill>
            <a:srgbClr val="FFE5E5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A Study in Scarlet</a:t>
            </a:r>
            <a:endParaRPr lang="el-GR" sz="4000" dirty="0"/>
          </a:p>
        </p:txBody>
      </p:sp>
      <p:sp>
        <p:nvSpPr>
          <p:cNvPr id="7" name="Rectangle 6"/>
          <p:cNvSpPr/>
          <p:nvPr/>
        </p:nvSpPr>
        <p:spPr>
          <a:xfrm>
            <a:off x="3708844" y="4899154"/>
            <a:ext cx="42843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Sherlock Holmes Stories</a:t>
            </a:r>
            <a:endParaRPr lang="el-GR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10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28759" y="105992"/>
            <a:ext cx="69438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5400" dirty="0">
                <a:solidFill>
                  <a:prstClr val="black"/>
                </a:solidFill>
              </a:rPr>
              <a:t>What’s the Connection?</a:t>
            </a:r>
            <a:endParaRPr kumimoji="0" lang="el-GR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801" y="1666875"/>
            <a:ext cx="2904965" cy="21759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214" y="1716610"/>
            <a:ext cx="3195087" cy="21261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36" y="1666875"/>
            <a:ext cx="3199190" cy="217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42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28759" y="105992"/>
            <a:ext cx="69438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5400" dirty="0">
                <a:solidFill>
                  <a:prstClr val="black"/>
                </a:solidFill>
              </a:rPr>
              <a:t>What’s the Connection?</a:t>
            </a:r>
            <a:endParaRPr kumimoji="0" lang="el-GR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801" y="1666875"/>
            <a:ext cx="2904965" cy="21759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214" y="1716610"/>
            <a:ext cx="3195087" cy="21261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36" y="1666875"/>
            <a:ext cx="3199190" cy="217592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61472" y="4910729"/>
            <a:ext cx="104435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Animals </a:t>
            </a:r>
            <a:r>
              <a:rPr lang="en-US" sz="3200" b="1" dirty="0">
                <a:solidFill>
                  <a:srgbClr val="FF0000"/>
                </a:solidFill>
              </a:rPr>
              <a:t>have both male and female organs at the same time</a:t>
            </a:r>
            <a:endParaRPr lang="el-GR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36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28759" y="105992"/>
            <a:ext cx="69438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5400" dirty="0">
                <a:solidFill>
                  <a:prstClr val="black"/>
                </a:solidFill>
              </a:rPr>
              <a:t>What’s the Connection?</a:t>
            </a:r>
            <a:endParaRPr kumimoji="0" lang="el-GR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3538" y="1029322"/>
            <a:ext cx="10822329" cy="707886"/>
          </a:xfrm>
          <a:prstGeom prst="rect">
            <a:avLst/>
          </a:prstGeom>
          <a:solidFill>
            <a:srgbClr val="FFE5E5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Afghanistan</a:t>
            </a:r>
            <a:endParaRPr lang="el-GR" sz="4000" dirty="0"/>
          </a:p>
        </p:txBody>
      </p:sp>
      <p:sp>
        <p:nvSpPr>
          <p:cNvPr id="7" name="Rectangle 6"/>
          <p:cNvSpPr/>
          <p:nvPr/>
        </p:nvSpPr>
        <p:spPr>
          <a:xfrm>
            <a:off x="393538" y="1841983"/>
            <a:ext cx="10822329" cy="707886"/>
          </a:xfrm>
          <a:prstGeom prst="rect">
            <a:avLst/>
          </a:prstGeom>
          <a:solidFill>
            <a:srgbClr val="FFE5E5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Burkina Faso</a:t>
            </a:r>
            <a:endParaRPr lang="el-GR" sz="4000" dirty="0"/>
          </a:p>
        </p:txBody>
      </p:sp>
      <p:sp>
        <p:nvSpPr>
          <p:cNvPr id="8" name="Rectangle 7"/>
          <p:cNvSpPr/>
          <p:nvPr/>
        </p:nvSpPr>
        <p:spPr>
          <a:xfrm>
            <a:off x="343239" y="2654644"/>
            <a:ext cx="10822329" cy="707886"/>
          </a:xfrm>
          <a:prstGeom prst="rect">
            <a:avLst/>
          </a:prstGeom>
          <a:solidFill>
            <a:srgbClr val="FFE5E5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Ethiopia</a:t>
            </a:r>
            <a:endParaRPr lang="el-GR" sz="4000" dirty="0"/>
          </a:p>
        </p:txBody>
      </p:sp>
      <p:sp>
        <p:nvSpPr>
          <p:cNvPr id="9" name="Rectangle 8"/>
          <p:cNvSpPr/>
          <p:nvPr/>
        </p:nvSpPr>
        <p:spPr>
          <a:xfrm>
            <a:off x="393538" y="3467305"/>
            <a:ext cx="10822329" cy="707886"/>
          </a:xfrm>
          <a:prstGeom prst="rect">
            <a:avLst/>
          </a:prstGeom>
          <a:solidFill>
            <a:srgbClr val="FFE5E5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Haiti</a:t>
            </a:r>
            <a:endParaRPr lang="el-GR" sz="4000" dirty="0"/>
          </a:p>
        </p:txBody>
      </p:sp>
      <p:sp>
        <p:nvSpPr>
          <p:cNvPr id="10" name="Rectangle 9"/>
          <p:cNvSpPr/>
          <p:nvPr/>
        </p:nvSpPr>
        <p:spPr>
          <a:xfrm>
            <a:off x="393538" y="4279966"/>
            <a:ext cx="10822329" cy="707886"/>
          </a:xfrm>
          <a:prstGeom prst="rect">
            <a:avLst/>
          </a:prstGeom>
          <a:solidFill>
            <a:srgbClr val="FFE5E5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Senegal</a:t>
            </a:r>
            <a:endParaRPr lang="el-GR" sz="4000" dirty="0"/>
          </a:p>
        </p:txBody>
      </p:sp>
      <p:sp>
        <p:nvSpPr>
          <p:cNvPr id="11" name="Rectangle 10"/>
          <p:cNvSpPr/>
          <p:nvPr/>
        </p:nvSpPr>
        <p:spPr>
          <a:xfrm>
            <a:off x="393538" y="5092627"/>
            <a:ext cx="10822329" cy="707886"/>
          </a:xfrm>
          <a:prstGeom prst="rect">
            <a:avLst/>
          </a:prstGeom>
          <a:solidFill>
            <a:srgbClr val="FFE5E5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Sierra Leone</a:t>
            </a:r>
            <a:endParaRPr lang="el-GR" sz="4000" dirty="0"/>
          </a:p>
        </p:txBody>
      </p:sp>
    </p:spTree>
    <p:extLst>
      <p:ext uri="{BB962C8B-B14F-4D97-AF65-F5344CB8AC3E}">
        <p14:creationId xmlns:p14="http://schemas.microsoft.com/office/powerpoint/2010/main" val="42913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28759" y="105992"/>
            <a:ext cx="69438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5400" dirty="0">
                <a:solidFill>
                  <a:prstClr val="black"/>
                </a:solidFill>
              </a:rPr>
              <a:t>What’s the Connection?</a:t>
            </a:r>
            <a:endParaRPr kumimoji="0" lang="el-GR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3538" y="1029322"/>
            <a:ext cx="10822329" cy="707886"/>
          </a:xfrm>
          <a:prstGeom prst="rect">
            <a:avLst/>
          </a:prstGeom>
          <a:solidFill>
            <a:srgbClr val="FFE5E5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Afghanistan</a:t>
            </a:r>
            <a:endParaRPr lang="el-GR" sz="4000" dirty="0"/>
          </a:p>
        </p:txBody>
      </p:sp>
      <p:sp>
        <p:nvSpPr>
          <p:cNvPr id="7" name="Rectangle 6"/>
          <p:cNvSpPr/>
          <p:nvPr/>
        </p:nvSpPr>
        <p:spPr>
          <a:xfrm>
            <a:off x="393538" y="1841983"/>
            <a:ext cx="10822329" cy="707886"/>
          </a:xfrm>
          <a:prstGeom prst="rect">
            <a:avLst/>
          </a:prstGeom>
          <a:solidFill>
            <a:srgbClr val="FFE5E5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Burkina Faso</a:t>
            </a:r>
            <a:endParaRPr lang="el-GR" sz="4000" dirty="0"/>
          </a:p>
        </p:txBody>
      </p:sp>
      <p:sp>
        <p:nvSpPr>
          <p:cNvPr id="8" name="Rectangle 7"/>
          <p:cNvSpPr/>
          <p:nvPr/>
        </p:nvSpPr>
        <p:spPr>
          <a:xfrm>
            <a:off x="343239" y="2654644"/>
            <a:ext cx="10822329" cy="707886"/>
          </a:xfrm>
          <a:prstGeom prst="rect">
            <a:avLst/>
          </a:prstGeom>
          <a:solidFill>
            <a:srgbClr val="FFE5E5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Ethiopia</a:t>
            </a:r>
            <a:endParaRPr lang="el-GR" sz="4000" dirty="0"/>
          </a:p>
        </p:txBody>
      </p:sp>
      <p:sp>
        <p:nvSpPr>
          <p:cNvPr id="9" name="Rectangle 8"/>
          <p:cNvSpPr/>
          <p:nvPr/>
        </p:nvSpPr>
        <p:spPr>
          <a:xfrm>
            <a:off x="393538" y="3467305"/>
            <a:ext cx="10822329" cy="707886"/>
          </a:xfrm>
          <a:prstGeom prst="rect">
            <a:avLst/>
          </a:prstGeom>
          <a:solidFill>
            <a:srgbClr val="FFE5E5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Haiti</a:t>
            </a:r>
            <a:endParaRPr lang="el-GR" sz="4000" dirty="0"/>
          </a:p>
        </p:txBody>
      </p:sp>
      <p:sp>
        <p:nvSpPr>
          <p:cNvPr id="10" name="Rectangle 9"/>
          <p:cNvSpPr/>
          <p:nvPr/>
        </p:nvSpPr>
        <p:spPr>
          <a:xfrm>
            <a:off x="393538" y="4279966"/>
            <a:ext cx="10822329" cy="707886"/>
          </a:xfrm>
          <a:prstGeom prst="rect">
            <a:avLst/>
          </a:prstGeom>
          <a:solidFill>
            <a:srgbClr val="FFE5E5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Senegal</a:t>
            </a:r>
            <a:endParaRPr lang="el-GR" sz="4000" dirty="0"/>
          </a:p>
        </p:txBody>
      </p:sp>
      <p:sp>
        <p:nvSpPr>
          <p:cNvPr id="11" name="Rectangle 10"/>
          <p:cNvSpPr/>
          <p:nvPr/>
        </p:nvSpPr>
        <p:spPr>
          <a:xfrm>
            <a:off x="393538" y="5092627"/>
            <a:ext cx="10822329" cy="707886"/>
          </a:xfrm>
          <a:prstGeom prst="rect">
            <a:avLst/>
          </a:prstGeom>
          <a:solidFill>
            <a:srgbClr val="FFE5E5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Sierra Leone</a:t>
            </a:r>
            <a:endParaRPr lang="el-GR" sz="4000" dirty="0"/>
          </a:p>
        </p:txBody>
      </p:sp>
      <p:sp>
        <p:nvSpPr>
          <p:cNvPr id="12" name="Rectangle 11"/>
          <p:cNvSpPr/>
          <p:nvPr/>
        </p:nvSpPr>
        <p:spPr>
          <a:xfrm>
            <a:off x="1952985" y="6068197"/>
            <a:ext cx="79348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Countries with adult literacy rates under 50 %</a:t>
            </a:r>
            <a:endParaRPr lang="el-GR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27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28759" y="105992"/>
            <a:ext cx="69438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5400" dirty="0">
                <a:solidFill>
                  <a:prstClr val="black"/>
                </a:solidFill>
              </a:rPr>
              <a:t>What’s the Connection?</a:t>
            </a:r>
            <a:endParaRPr kumimoji="0" lang="el-GR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33" y="1029322"/>
            <a:ext cx="2183173" cy="311757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953" y="1046144"/>
            <a:ext cx="2089883" cy="31007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282" y="1029322"/>
            <a:ext cx="2101221" cy="311757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949" y="1029322"/>
            <a:ext cx="2105046" cy="311757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7138" y="1037734"/>
            <a:ext cx="2266151" cy="310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2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28759" y="105992"/>
            <a:ext cx="69438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5400" dirty="0">
                <a:solidFill>
                  <a:prstClr val="black"/>
                </a:solidFill>
              </a:rPr>
              <a:t>What’s the Connection?</a:t>
            </a:r>
            <a:endParaRPr kumimoji="0" lang="el-GR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33" y="1029322"/>
            <a:ext cx="2183173" cy="31175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953" y="1046144"/>
            <a:ext cx="2089883" cy="31007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17933" y="5929301"/>
            <a:ext cx="90284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Blockbusters that resulted in losses at </a:t>
            </a:r>
            <a:r>
              <a:rPr lang="en-US" sz="3200" b="1" dirty="0">
                <a:solidFill>
                  <a:srgbClr val="FF0000"/>
                </a:solidFill>
              </a:rPr>
              <a:t>the box office</a:t>
            </a:r>
            <a:endParaRPr lang="el-GR" sz="32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282" y="1029322"/>
            <a:ext cx="2101221" cy="31175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949" y="1029322"/>
            <a:ext cx="2105046" cy="31175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7138" y="1037734"/>
            <a:ext cx="2266151" cy="310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54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28759" y="105992"/>
            <a:ext cx="69438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5400" dirty="0">
                <a:solidFill>
                  <a:prstClr val="black"/>
                </a:solidFill>
              </a:rPr>
              <a:t>What’s the Connection?</a:t>
            </a:r>
            <a:endParaRPr kumimoji="0" lang="el-GR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95550" y="1867585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4000" dirty="0"/>
              <a:t>71, 89, 131, 151, 199, 241, 293, 307, 359, 367, 421, 433, 523, 587, 613, 739, 769, 823, 947, 983</a:t>
            </a:r>
          </a:p>
        </p:txBody>
      </p:sp>
    </p:spTree>
    <p:extLst>
      <p:ext uri="{BB962C8B-B14F-4D97-AF65-F5344CB8AC3E}">
        <p14:creationId xmlns:p14="http://schemas.microsoft.com/office/powerpoint/2010/main" val="39794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28759" y="105992"/>
            <a:ext cx="69438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5400" dirty="0">
                <a:solidFill>
                  <a:prstClr val="black"/>
                </a:solidFill>
              </a:rPr>
              <a:t>What’s the Connection?</a:t>
            </a:r>
            <a:endParaRPr kumimoji="0" lang="el-GR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6"/>
          <a:stretch/>
        </p:blipFill>
        <p:spPr>
          <a:xfrm>
            <a:off x="3109703" y="1249105"/>
            <a:ext cx="3164403" cy="26167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000" y="1249104"/>
            <a:ext cx="2603279" cy="26032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28" y="1249105"/>
            <a:ext cx="2616713" cy="26167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414" y="1249105"/>
            <a:ext cx="2603279" cy="260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45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28759" y="105992"/>
            <a:ext cx="69438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5400" dirty="0">
                <a:solidFill>
                  <a:prstClr val="black"/>
                </a:solidFill>
              </a:rPr>
              <a:t>What’s the Connection?</a:t>
            </a:r>
            <a:endParaRPr kumimoji="0" lang="el-GR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6"/>
          <a:stretch/>
        </p:blipFill>
        <p:spPr>
          <a:xfrm>
            <a:off x="3109703" y="1249105"/>
            <a:ext cx="3164403" cy="26167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000" y="1249104"/>
            <a:ext cx="2603279" cy="26032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28" y="1249105"/>
            <a:ext cx="2616713" cy="26167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414" y="1249105"/>
            <a:ext cx="2603279" cy="260327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17933" y="5929301"/>
            <a:ext cx="88992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Foods and Drinks that were discovered accidentally</a:t>
            </a:r>
            <a:endParaRPr lang="el-GR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13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28759" y="105992"/>
            <a:ext cx="69438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5400" dirty="0">
                <a:solidFill>
                  <a:prstClr val="black"/>
                </a:solidFill>
              </a:rPr>
              <a:t>What’s the Connection?</a:t>
            </a:r>
            <a:endParaRPr kumimoji="0" lang="el-GR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880" y="1029323"/>
            <a:ext cx="3163174" cy="22693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342" y="1029321"/>
            <a:ext cx="3387524" cy="25406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14" y="2974693"/>
            <a:ext cx="2563793" cy="25637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14" y="1029321"/>
            <a:ext cx="2571750" cy="17811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880" y="3690636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66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28759" y="105992"/>
            <a:ext cx="69438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5400" dirty="0">
                <a:solidFill>
                  <a:prstClr val="black"/>
                </a:solidFill>
              </a:rPr>
              <a:t>What’s the Connection?</a:t>
            </a:r>
            <a:endParaRPr kumimoji="0" lang="el-GR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880" y="1029323"/>
            <a:ext cx="3163174" cy="22693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342" y="1029321"/>
            <a:ext cx="3387524" cy="25406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14" y="2974693"/>
            <a:ext cx="2563793" cy="25637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14" y="1029321"/>
            <a:ext cx="2571750" cy="17811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153842" y="6021899"/>
            <a:ext cx="32937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Fibonacci Patterns</a:t>
            </a:r>
            <a:endParaRPr lang="el-GR" sz="32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880" y="3690636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20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>
                <a:alpha val="20000"/>
              </a:srgbClr>
            </a:gs>
            <a:gs pos="28000">
              <a:srgbClr val="FF0000">
                <a:alpha val="15000"/>
              </a:srgbClr>
            </a:gs>
            <a:gs pos="60000">
              <a:srgbClr val="FF0000">
                <a:alpha val="10000"/>
              </a:srgbClr>
            </a:gs>
            <a:gs pos="84000">
              <a:srgbClr val="FF0000">
                <a:alpha val="5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09759" y="2496767"/>
            <a:ext cx="67199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Μεταφορά </a:t>
            </a:r>
            <a:r>
              <a:rPr kumimoji="0" lang="el-GR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Δεδομένων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kumimoji="0" 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IoT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Networking)</a:t>
            </a:r>
            <a:endParaRPr kumimoji="0" lang="el-GR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541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Networking in </a:t>
            </a:r>
            <a:r>
              <a:rPr lang="en-US" sz="2800" b="1" dirty="0" err="1" smtClean="0"/>
              <a:t>IoT</a:t>
            </a:r>
            <a:r>
              <a:rPr lang="en-US" sz="2800" b="1" dirty="0" smtClean="0"/>
              <a:t>: Definition</a:t>
            </a:r>
            <a:endParaRPr lang="en-US" sz="2800" b="1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40208" y="1710983"/>
            <a:ext cx="11137418" cy="1200329"/>
          </a:xfrm>
          <a:prstGeom prst="rect">
            <a:avLst/>
          </a:prstGeom>
          <a:solidFill>
            <a:srgbClr val="FFE5E5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l-GR" altLang="el-G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IoT </a:t>
            </a:r>
            <a:r>
              <a:rPr kumimoji="0" lang="en-US" altLang="el-G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Networking</a:t>
            </a:r>
            <a:r>
              <a:rPr kumimoji="0" lang="el-GR" altLang="el-G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  <a:r>
              <a:rPr kumimoji="0" lang="el-GR" alt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Networking enables </a:t>
            </a:r>
            <a:r>
              <a:rPr kumimoji="0" lang="el-GR" altLang="el-G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IoT devices (sensors, actuators, wearables, appliances)</a:t>
            </a:r>
            <a:r>
              <a:rPr kumimoji="0" lang="el-GR" alt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to transmit data to gateways, edge servers, or the cloud for monitoring, control and analytics.</a:t>
            </a:r>
          </a:p>
        </p:txBody>
      </p:sp>
      <p:sp>
        <p:nvSpPr>
          <p:cNvPr id="3" name="Rectangle 2"/>
          <p:cNvSpPr/>
          <p:nvPr/>
        </p:nvSpPr>
        <p:spPr>
          <a:xfrm>
            <a:off x="340208" y="755255"/>
            <a:ext cx="11137418" cy="830997"/>
          </a:xfrm>
          <a:prstGeom prst="rect">
            <a:avLst/>
          </a:prstGeom>
          <a:solidFill>
            <a:srgbClr val="FFE5E5"/>
          </a:solidFill>
        </p:spPr>
        <p:txBody>
          <a:bodyPr wrap="square"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altLang="el-GR" sz="2400" b="1" dirty="0" smtClean="0">
                <a:latin typeface="Arial" panose="020B0604020202020204" pitchFamily="34" charset="0"/>
              </a:rPr>
              <a:t>Networking</a:t>
            </a:r>
            <a:r>
              <a:rPr lang="el-GR" altLang="el-GR" sz="2400" b="1" dirty="0">
                <a:latin typeface="Arial" panose="020B0604020202020204" pitchFamily="34" charset="0"/>
              </a:rPr>
              <a:t>:</a:t>
            </a:r>
            <a:r>
              <a:rPr lang="el-GR" altLang="el-GR" sz="2400" dirty="0">
                <a:latin typeface="Arial" panose="020B0604020202020204" pitchFamily="34" charset="0"/>
              </a:rPr>
              <a:t> The interconnection of devices</a:t>
            </a:r>
            <a:r>
              <a:rPr lang="en-US" altLang="el-GR" sz="2400" dirty="0">
                <a:latin typeface="Arial" panose="020B0604020202020204" pitchFamily="34" charset="0"/>
              </a:rPr>
              <a:t> and </a:t>
            </a:r>
            <a:r>
              <a:rPr lang="el-GR" altLang="el-GR" sz="2400" dirty="0">
                <a:latin typeface="Arial" panose="020B0604020202020204" pitchFamily="34" charset="0"/>
              </a:rPr>
              <a:t>systems to exchange information using wired or wireless </a:t>
            </a:r>
            <a:r>
              <a:rPr lang="el-GR" altLang="el-GR" sz="2400" dirty="0" smtClean="0">
                <a:latin typeface="Arial" panose="020B0604020202020204" pitchFamily="34" charset="0"/>
              </a:rPr>
              <a:t>links</a:t>
            </a:r>
            <a:endParaRPr lang="el-GR" altLang="el-GR" sz="2400" dirty="0"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0" r="18250"/>
          <a:stretch/>
        </p:blipFill>
        <p:spPr>
          <a:xfrm>
            <a:off x="5676901" y="3664944"/>
            <a:ext cx="4210050" cy="2812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340208" y="4029254"/>
            <a:ext cx="43079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l-GR" b="1" dirty="0" smtClean="0">
                <a:latin typeface="Arial" panose="020B0604020202020204" pitchFamily="34" charset="0"/>
              </a:rPr>
              <a:t>M</a:t>
            </a:r>
            <a:r>
              <a:rPr lang="el-GR" altLang="el-GR" b="1" dirty="0" smtClean="0">
                <a:latin typeface="Arial" panose="020B0604020202020204" pitchFamily="34" charset="0"/>
              </a:rPr>
              <a:t>ultiple </a:t>
            </a:r>
            <a:r>
              <a:rPr lang="el-GR" altLang="el-GR" b="1" dirty="0">
                <a:latin typeface="Arial" panose="020B0604020202020204" pitchFamily="34" charset="0"/>
              </a:rPr>
              <a:t>layers</a:t>
            </a:r>
            <a:r>
              <a:rPr lang="el-GR" altLang="el-GR" dirty="0">
                <a:latin typeface="Arial" panose="020B0604020202020204" pitchFamily="34" charset="0"/>
              </a:rPr>
              <a:t>: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altLang="el-GR" dirty="0">
                <a:latin typeface="Arial" panose="020B0604020202020204" pitchFamily="34" charset="0"/>
              </a:rPr>
              <a:t>Device-to-device </a:t>
            </a:r>
            <a:r>
              <a:rPr lang="el-GR" altLang="el-GR" dirty="0" smtClean="0">
                <a:latin typeface="Arial" panose="020B0604020202020204" pitchFamily="34" charset="0"/>
              </a:rPr>
              <a:t> </a:t>
            </a:r>
            <a:r>
              <a:rPr lang="en-US" altLang="el-GR" dirty="0" smtClean="0">
                <a:latin typeface="Arial" panose="020B0604020202020204" pitchFamily="34" charset="0"/>
              </a:rPr>
              <a:t>(</a:t>
            </a:r>
            <a:r>
              <a:rPr lang="el-GR" altLang="el-GR" dirty="0" smtClean="0">
                <a:latin typeface="Arial" panose="020B0604020202020204" pitchFamily="34" charset="0"/>
              </a:rPr>
              <a:t>local networks</a:t>
            </a:r>
            <a:r>
              <a:rPr lang="en-US" altLang="el-GR" dirty="0" smtClean="0">
                <a:latin typeface="Arial" panose="020B0604020202020204" pitchFamily="34" charset="0"/>
              </a:rPr>
              <a:t>)</a:t>
            </a:r>
            <a:endParaRPr lang="el-GR" altLang="el-GR" dirty="0">
              <a:latin typeface="Arial" panose="020B0604020202020204" pitchFamily="34" charset="0"/>
            </a:endParaRP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altLang="el-GR" dirty="0">
                <a:latin typeface="Arial" panose="020B0604020202020204" pitchFamily="34" charset="0"/>
              </a:rPr>
              <a:t>Device-to-gateway </a:t>
            </a:r>
            <a:r>
              <a:rPr lang="en-US" altLang="el-GR" dirty="0">
                <a:latin typeface="Arial" panose="020B0604020202020204" pitchFamily="34" charset="0"/>
              </a:rPr>
              <a:t>(</a:t>
            </a:r>
            <a:r>
              <a:rPr lang="el-GR" altLang="el-GR" dirty="0" smtClean="0">
                <a:latin typeface="Arial" panose="020B0604020202020204" pitchFamily="34" charset="0"/>
              </a:rPr>
              <a:t>edge networks</a:t>
            </a:r>
            <a:r>
              <a:rPr lang="en-US" altLang="el-GR" dirty="0" smtClean="0">
                <a:latin typeface="Arial" panose="020B0604020202020204" pitchFamily="34" charset="0"/>
              </a:rPr>
              <a:t>)</a:t>
            </a:r>
            <a:endParaRPr lang="el-GR" altLang="el-GR" dirty="0">
              <a:latin typeface="Arial" panose="020B0604020202020204" pitchFamily="34" charset="0"/>
            </a:endParaRP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altLang="el-GR" dirty="0">
                <a:latin typeface="Arial" panose="020B0604020202020204" pitchFamily="34" charset="0"/>
              </a:rPr>
              <a:t>Edge-to-cloud </a:t>
            </a:r>
            <a:r>
              <a:rPr lang="en-US" altLang="el-GR" dirty="0">
                <a:latin typeface="Arial" panose="020B0604020202020204" pitchFamily="34" charset="0"/>
              </a:rPr>
              <a:t>(</a:t>
            </a:r>
            <a:r>
              <a:rPr lang="el-GR" altLang="el-GR" dirty="0" smtClean="0">
                <a:latin typeface="Arial" panose="020B0604020202020204" pitchFamily="34" charset="0"/>
              </a:rPr>
              <a:t>wide-area networks</a:t>
            </a:r>
            <a:r>
              <a:rPr lang="en-US" altLang="el-GR" dirty="0" smtClean="0">
                <a:latin typeface="Arial" panose="020B0604020202020204" pitchFamily="34" charset="0"/>
              </a:rPr>
              <a:t>)</a:t>
            </a:r>
            <a:endParaRPr lang="el-GR" altLang="el-GR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1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Networking in </a:t>
            </a:r>
            <a:r>
              <a:rPr lang="en-US" sz="2800" b="1" dirty="0" err="1" smtClean="0"/>
              <a:t>IoT</a:t>
            </a:r>
            <a:r>
              <a:rPr lang="en-US" sz="2800" b="1" dirty="0" smtClean="0"/>
              <a:t>: Motivation</a:t>
            </a:r>
            <a:endParaRPr lang="en-US" sz="2800" b="1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28600" y="765246"/>
            <a:ext cx="7362825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IoT devices </a:t>
            </a:r>
            <a:endParaRPr kumimoji="0" lang="en-US" alt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continuous streams of data</a:t>
            </a:r>
            <a:r>
              <a:rPr kumimoji="0" lang="el-GR" alt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to</a:t>
            </a:r>
            <a:r>
              <a:rPr kumimoji="0" lang="el-GR" alt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reach </a:t>
            </a:r>
            <a:r>
              <a:rPr kumimoji="0" lang="el-GR" altLang="el-G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processing</a:t>
            </a:r>
            <a:r>
              <a:rPr kumimoji="0" lang="en-US" altLang="el-G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kumimoji="0" lang="el-GR" altLang="el-G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storage</a:t>
            </a:r>
            <a:r>
              <a:rPr kumimoji="0" lang="el-GR" alt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points.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Proper networking enables: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Real-time decision-making</a:t>
            </a:r>
            <a:r>
              <a:rPr kumimoji="0" lang="el-GR" alt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(latency-sensitive applications)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Remote monitoring and control</a:t>
            </a:r>
            <a:endParaRPr kumimoji="0" lang="el-GR" alt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Scalable deployment</a:t>
            </a:r>
            <a:r>
              <a:rPr kumimoji="0" lang="el-GR" alt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across cities, factories, or homes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Efficient resource utilization</a:t>
            </a:r>
            <a:r>
              <a:rPr kumimoji="0" lang="el-GR" alt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via edge</a:t>
            </a:r>
            <a:r>
              <a:rPr kumimoji="0" lang="en-US" alt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or </a:t>
            </a:r>
            <a:r>
              <a:rPr kumimoji="0" lang="el-GR" alt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cloud processing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Networks are the </a:t>
            </a:r>
            <a:r>
              <a:rPr kumimoji="0" lang="el-GR" altLang="el-G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backbone of IoT ecosystems</a:t>
            </a:r>
            <a:endParaRPr kumimoji="0" lang="en-US" altLang="el-G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</a:t>
            </a:r>
            <a:r>
              <a:rPr kumimoji="0" lang="el-GR" alt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ottlenecks</a:t>
            </a:r>
            <a:endParaRPr kumimoji="0" lang="en-US" alt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</a:t>
            </a:r>
            <a:r>
              <a:rPr kumimoji="0" lang="el-GR" alt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elays</a:t>
            </a:r>
            <a:endParaRPr kumimoji="0" lang="en-US" alt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</a:t>
            </a:r>
            <a:r>
              <a:rPr kumimoji="0" lang="el-GR" alt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nergy waste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2" r="15540" b="16470"/>
          <a:stretch/>
        </p:blipFill>
        <p:spPr>
          <a:xfrm>
            <a:off x="7913329" y="765246"/>
            <a:ext cx="3888146" cy="26932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7326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Networking in </a:t>
            </a:r>
            <a:r>
              <a:rPr lang="en-US" sz="2800" b="1" dirty="0" err="1" smtClean="0"/>
              <a:t>IoT</a:t>
            </a:r>
            <a:r>
              <a:rPr lang="en-US" sz="2800" b="1" dirty="0" smtClean="0"/>
              <a:t>: Challenges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943600" y="1990726"/>
            <a:ext cx="4791075" cy="646331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Device Heterogeneity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00100" y="1990726"/>
            <a:ext cx="4791075" cy="646331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Energy Constraints</a:t>
            </a:r>
            <a:endParaRPr lang="en-US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943600" y="2705101"/>
            <a:ext cx="4791075" cy="646331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Scalability</a:t>
            </a:r>
            <a:endParaRPr lang="en-US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00100" y="2705101"/>
            <a:ext cx="4791075" cy="646331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Latency</a:t>
            </a:r>
            <a:endParaRPr lang="en-US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00100" y="3419476"/>
            <a:ext cx="4791075" cy="646331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Reliability</a:t>
            </a:r>
            <a:endParaRPr lang="en-US" sz="3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00100" y="4133851"/>
            <a:ext cx="4791075" cy="646331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Congestion</a:t>
            </a:r>
            <a:endParaRPr lang="en-US" sz="3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943600" y="3433764"/>
            <a:ext cx="4791075" cy="646331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Security</a:t>
            </a:r>
            <a:endParaRPr lang="en-US" sz="3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943600" y="4133851"/>
            <a:ext cx="4791075" cy="646331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Cost</a:t>
            </a:r>
            <a:endParaRPr lang="en-US" sz="3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285875" y="1090941"/>
            <a:ext cx="8753475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Discussion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9844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Networking in </a:t>
            </a:r>
            <a:r>
              <a:rPr lang="en-US" sz="2800" b="1" dirty="0" err="1" smtClean="0"/>
              <a:t>IoT</a:t>
            </a:r>
            <a:r>
              <a:rPr lang="en-US" sz="2800" b="1" dirty="0" smtClean="0"/>
              <a:t>: Use-cases</a:t>
            </a:r>
            <a:endParaRPr lang="en-US" sz="2800" b="1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199553"/>
              </p:ext>
            </p:extLst>
          </p:nvPr>
        </p:nvGraphicFramePr>
        <p:xfrm>
          <a:off x="266700" y="803549"/>
          <a:ext cx="11639549" cy="4968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1846399116"/>
                    </a:ext>
                  </a:extLst>
                </a:gridCol>
                <a:gridCol w="2990850">
                  <a:extLst>
                    <a:ext uri="{9D8B030D-6E8A-4147-A177-3AD203B41FA5}">
                      <a16:colId xmlns:a16="http://schemas.microsoft.com/office/drawing/2014/main" val="3959023800"/>
                    </a:ext>
                  </a:extLst>
                </a:gridCol>
                <a:gridCol w="2962886">
                  <a:extLst>
                    <a:ext uri="{9D8B030D-6E8A-4147-A177-3AD203B41FA5}">
                      <a16:colId xmlns:a16="http://schemas.microsoft.com/office/drawing/2014/main" val="3230183406"/>
                    </a:ext>
                  </a:extLst>
                </a:gridCol>
                <a:gridCol w="4238013">
                  <a:extLst>
                    <a:ext uri="{9D8B030D-6E8A-4147-A177-3AD203B41FA5}">
                      <a16:colId xmlns:a16="http://schemas.microsoft.com/office/drawing/2014/main" val="3877633627"/>
                    </a:ext>
                  </a:extLst>
                </a:gridCol>
              </a:tblGrid>
              <a:tr h="274270">
                <a:tc>
                  <a:txBody>
                    <a:bodyPr/>
                    <a:lstStyle/>
                    <a:p>
                      <a:r>
                        <a:rPr lang="en-US" sz="1600" b="1" dirty="0"/>
                        <a:t>Use Case</a:t>
                      </a:r>
                      <a:endParaRPr lang="en-US" sz="1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Devices</a:t>
                      </a:r>
                      <a:endParaRPr lang="en-US" sz="1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Network </a:t>
                      </a:r>
                      <a:r>
                        <a:rPr lang="en-US" sz="1600" b="1" dirty="0" smtClean="0"/>
                        <a:t>Technologies</a:t>
                      </a:r>
                      <a:endParaRPr lang="en-US" sz="1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Key Networking Requirements</a:t>
                      </a:r>
                      <a:endParaRPr lang="en-US" sz="16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35104390"/>
                  </a:ext>
                </a:extLst>
              </a:tr>
              <a:tr h="274270">
                <a:tc>
                  <a:txBody>
                    <a:bodyPr/>
                    <a:lstStyle/>
                    <a:p>
                      <a:r>
                        <a:rPr lang="en-US" sz="1600" b="1"/>
                        <a:t>Smart Home</a:t>
                      </a:r>
                      <a:endParaRPr lang="en-US" sz="16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Smart bulbs, thermostats, security cameras, plugs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Wi-Fi, BLE, Zigbee, Thread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Moderate latency, </a:t>
                      </a:r>
                      <a:r>
                        <a:rPr lang="en-US" sz="1600" b="1" dirty="0"/>
                        <a:t>interoperability</a:t>
                      </a:r>
                      <a:r>
                        <a:rPr lang="en-US" sz="1600" dirty="0"/>
                        <a:t>, </a:t>
                      </a:r>
                      <a:r>
                        <a:rPr lang="en-US" sz="1600" b="1" dirty="0"/>
                        <a:t>low-power</a:t>
                      </a:r>
                      <a:r>
                        <a:rPr lang="en-US" sz="1600" dirty="0"/>
                        <a:t> sensors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35812833"/>
                  </a:ext>
                </a:extLst>
              </a:tr>
              <a:tr h="274270">
                <a:tc>
                  <a:txBody>
                    <a:bodyPr/>
                    <a:lstStyle/>
                    <a:p>
                      <a:r>
                        <a:rPr lang="en-US" sz="1600" b="1"/>
                        <a:t>Smart City</a:t>
                      </a:r>
                      <a:endParaRPr lang="en-US" sz="16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Air quality sensors, street lights, parking meters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LoRaWAN, NB-IoT, LTE-M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Long range</a:t>
                      </a:r>
                      <a:r>
                        <a:rPr lang="en-US" sz="1600" dirty="0"/>
                        <a:t>, low power, </a:t>
                      </a:r>
                      <a:r>
                        <a:rPr lang="en-US" sz="1600" b="1" dirty="0"/>
                        <a:t>large-scale</a:t>
                      </a:r>
                      <a:r>
                        <a:rPr lang="en-US" sz="1600" dirty="0"/>
                        <a:t> deployment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78374771"/>
                  </a:ext>
                </a:extLst>
              </a:tr>
              <a:tr h="274270">
                <a:tc>
                  <a:txBody>
                    <a:bodyPr/>
                    <a:lstStyle/>
                    <a:p>
                      <a:r>
                        <a:rPr lang="en-US" sz="1600" b="1" dirty="0"/>
                        <a:t>Industrial </a:t>
                      </a:r>
                      <a:r>
                        <a:rPr lang="en-US" sz="1600" b="1" dirty="0" err="1" smtClean="0"/>
                        <a:t>IoT</a:t>
                      </a:r>
                      <a:endParaRPr lang="en-US" sz="1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Robots, </a:t>
                      </a:r>
                      <a:r>
                        <a:rPr lang="fr-FR" sz="1600" dirty="0" err="1"/>
                        <a:t>PLCs</a:t>
                      </a:r>
                      <a:r>
                        <a:rPr lang="fr-FR" sz="1600" dirty="0"/>
                        <a:t>, </a:t>
                      </a:r>
                      <a:r>
                        <a:rPr lang="fr-FR" sz="1600" dirty="0" smtClean="0"/>
                        <a:t>machines</a:t>
                      </a:r>
                      <a:r>
                        <a:rPr lang="fr-FR" sz="1600" dirty="0"/>
                        <a:t>, vibration </a:t>
                      </a:r>
                      <a:r>
                        <a:rPr lang="fr-FR" sz="1600" dirty="0" err="1"/>
                        <a:t>sensors</a:t>
                      </a:r>
                      <a:endParaRPr lang="fr-FR" sz="1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600"/>
                        <a:t>Ethernet, Wi-Fi 6/6E, 5G URLLC, ProfiBus, Modbus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Ultra-low latency</a:t>
                      </a:r>
                      <a:r>
                        <a:rPr lang="en-US" sz="1600" dirty="0"/>
                        <a:t>, deterministic communication, high throughput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89522248"/>
                  </a:ext>
                </a:extLst>
              </a:tr>
              <a:tr h="274270">
                <a:tc>
                  <a:txBody>
                    <a:bodyPr/>
                    <a:lstStyle/>
                    <a:p>
                      <a:r>
                        <a:rPr lang="en-US" sz="1600" b="1" dirty="0"/>
                        <a:t>Healthcare </a:t>
                      </a:r>
                      <a:r>
                        <a:rPr lang="en-US" sz="1600" b="1" dirty="0" smtClean="0"/>
                        <a:t>&amp; </a:t>
                      </a:r>
                      <a:r>
                        <a:rPr lang="en-US" sz="1600" b="1" dirty="0"/>
                        <a:t>Wearables</a:t>
                      </a:r>
                      <a:endParaRPr lang="en-US" sz="1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Heart-rate monitors, medical patches, infusion pumps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BLE, Wi-Fi, 5G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Reliability, </a:t>
                      </a:r>
                      <a:r>
                        <a:rPr lang="en-US" sz="1600" b="1" dirty="0"/>
                        <a:t>mobility</a:t>
                      </a:r>
                      <a:r>
                        <a:rPr lang="en-US" sz="1600" dirty="0"/>
                        <a:t>, ultra-low power for wearables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50346842"/>
                  </a:ext>
                </a:extLst>
              </a:tr>
              <a:tr h="274270">
                <a:tc>
                  <a:txBody>
                    <a:bodyPr/>
                    <a:lstStyle/>
                    <a:p>
                      <a:r>
                        <a:rPr lang="en-US" sz="1600" b="1"/>
                        <a:t>Smart Agriculture</a:t>
                      </a:r>
                      <a:endParaRPr lang="en-US" sz="16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Soil sensors, irrigation controllers, livestock tags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LoRa</a:t>
                      </a:r>
                      <a:r>
                        <a:rPr lang="en-US" sz="1600" dirty="0" smtClean="0"/>
                        <a:t>, </a:t>
                      </a:r>
                      <a:r>
                        <a:rPr lang="en-US" sz="1600" dirty="0"/>
                        <a:t>NB-</a:t>
                      </a:r>
                      <a:r>
                        <a:rPr lang="en-US" sz="1600" dirty="0" err="1"/>
                        <a:t>IoT</a:t>
                      </a:r>
                      <a:r>
                        <a:rPr lang="en-US" sz="1600" dirty="0"/>
                        <a:t>, 4G/5G for drones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Long range, low power, </a:t>
                      </a:r>
                      <a:r>
                        <a:rPr lang="en-US" sz="1600" b="1" dirty="0"/>
                        <a:t>tolerance to intermittent connectivity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38917257"/>
                  </a:ext>
                </a:extLst>
              </a:tr>
              <a:tr h="274270">
                <a:tc>
                  <a:txBody>
                    <a:bodyPr/>
                    <a:lstStyle/>
                    <a:p>
                      <a:r>
                        <a:rPr lang="en-US" sz="1600" b="1"/>
                        <a:t>Smart Transportation</a:t>
                      </a:r>
                      <a:endParaRPr lang="en-US" sz="16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Connected cars, GPS trackers, traffic sensors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5G (eMBB/URLLC), LTE, DSRC/V2X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High mobility</a:t>
                      </a:r>
                      <a:r>
                        <a:rPr lang="en-US" sz="1600" dirty="0"/>
                        <a:t>, low latency, reliable wide-area coverage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43174988"/>
                  </a:ext>
                </a:extLst>
              </a:tr>
              <a:tr h="274270">
                <a:tc>
                  <a:txBody>
                    <a:bodyPr/>
                    <a:lstStyle/>
                    <a:p>
                      <a:r>
                        <a:rPr lang="en-US" sz="1600" b="1"/>
                        <a:t>Smart Retail</a:t>
                      </a:r>
                      <a:endParaRPr lang="en-US" sz="16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RFID readers, smart shelves, inventory sensors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Wi-Fi, BLE, RFID, Ethernet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Medium mobility, moderate throughput, </a:t>
                      </a:r>
                      <a:r>
                        <a:rPr lang="en-US" sz="1600" b="1" dirty="0"/>
                        <a:t>reliable indoor coverage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21511006"/>
                  </a:ext>
                </a:extLst>
              </a:tr>
              <a:tr h="274270">
                <a:tc>
                  <a:txBody>
                    <a:bodyPr/>
                    <a:lstStyle/>
                    <a:p>
                      <a:r>
                        <a:rPr lang="en-US" sz="1600" b="1" dirty="0"/>
                        <a:t>Energy </a:t>
                      </a:r>
                      <a:r>
                        <a:rPr lang="en-US" sz="1600" b="1" dirty="0" smtClean="0"/>
                        <a:t>Grid</a:t>
                      </a:r>
                      <a:endParaRPr lang="en-US" sz="1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Smart meters, substation sensors, grid controllers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PLC (Power Line Comm.), LTE-M, NB-</a:t>
                      </a:r>
                      <a:r>
                        <a:rPr lang="en-US" sz="1600" dirty="0" err="1"/>
                        <a:t>IoT</a:t>
                      </a:r>
                      <a:r>
                        <a:rPr lang="en-US" sz="1600" dirty="0"/>
                        <a:t>, Fiber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High reliability, long lifetime, </a:t>
                      </a:r>
                      <a:r>
                        <a:rPr lang="en-US" sz="1600" b="1" dirty="0"/>
                        <a:t>secure and resilient communication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72185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009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39" y="1285875"/>
            <a:ext cx="10353874" cy="39433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71501" y="754961"/>
            <a:ext cx="3943350" cy="5909310"/>
          </a:xfrm>
          <a:prstGeom prst="rect">
            <a:avLst/>
          </a:prstGeom>
          <a:solidFill>
            <a:srgbClr val="F8FAE4">
              <a:alpha val="20784"/>
            </a:srgb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/>
              <a:t>IoT</a:t>
            </a:r>
            <a:r>
              <a:rPr lang="en-US" b="1" dirty="0" smtClean="0"/>
              <a:t> Device Networking</a:t>
            </a:r>
          </a:p>
          <a:p>
            <a:pPr algn="ctr"/>
            <a:endParaRPr lang="en-US" b="1" dirty="0"/>
          </a:p>
          <a:p>
            <a:pPr algn="ctr"/>
            <a:endParaRPr lang="en-US" b="1" dirty="0" smtClean="0"/>
          </a:p>
          <a:p>
            <a:pPr algn="ctr"/>
            <a:endParaRPr lang="en-US" b="1" dirty="0"/>
          </a:p>
          <a:p>
            <a:pPr algn="ctr"/>
            <a:endParaRPr lang="en-US" b="1" dirty="0" smtClean="0"/>
          </a:p>
          <a:p>
            <a:pPr algn="ctr"/>
            <a:endParaRPr lang="en-US" b="1" dirty="0"/>
          </a:p>
          <a:p>
            <a:pPr algn="ctr"/>
            <a:endParaRPr lang="en-US" b="1" dirty="0" smtClean="0"/>
          </a:p>
          <a:p>
            <a:pPr algn="ctr"/>
            <a:endParaRPr lang="en-US" b="1" dirty="0"/>
          </a:p>
          <a:p>
            <a:pPr algn="ctr"/>
            <a:endParaRPr lang="en-US" b="1" dirty="0" smtClean="0"/>
          </a:p>
          <a:p>
            <a:pPr algn="ctr"/>
            <a:endParaRPr lang="en-US" b="1" dirty="0"/>
          </a:p>
          <a:p>
            <a:pPr algn="ctr"/>
            <a:endParaRPr lang="en-US" b="1" dirty="0" smtClean="0"/>
          </a:p>
          <a:p>
            <a:pPr algn="ctr"/>
            <a:endParaRPr lang="en-US" b="1" dirty="0"/>
          </a:p>
          <a:p>
            <a:pPr algn="ctr"/>
            <a:endParaRPr lang="en-US" b="1" dirty="0" smtClean="0"/>
          </a:p>
          <a:p>
            <a:pPr algn="ctr"/>
            <a:endParaRPr lang="en-US" b="1" dirty="0"/>
          </a:p>
          <a:p>
            <a:pPr algn="ctr"/>
            <a:endParaRPr lang="en-US" b="1" dirty="0" smtClean="0"/>
          </a:p>
          <a:p>
            <a:pPr algn="ctr"/>
            <a:endParaRPr lang="en-US" b="1" dirty="0"/>
          </a:p>
          <a:p>
            <a:pPr algn="ctr"/>
            <a:endParaRPr lang="en-US" b="1" dirty="0" smtClean="0"/>
          </a:p>
          <a:p>
            <a:pPr algn="ctr"/>
            <a:endParaRPr lang="en-US" b="1" dirty="0"/>
          </a:p>
          <a:p>
            <a:pPr algn="ctr"/>
            <a:endParaRPr lang="en-US" b="1" dirty="0" smtClean="0"/>
          </a:p>
          <a:p>
            <a:pPr algn="ctr"/>
            <a:endParaRPr lang="en-US" b="1" dirty="0"/>
          </a:p>
          <a:p>
            <a:pPr algn="ctr"/>
            <a:endParaRPr lang="el-GR" b="1" dirty="0"/>
          </a:p>
        </p:txBody>
      </p:sp>
      <p:sp>
        <p:nvSpPr>
          <p:cNvPr id="13" name="Rectangle 12"/>
          <p:cNvSpPr/>
          <p:nvPr/>
        </p:nvSpPr>
        <p:spPr>
          <a:xfrm>
            <a:off x="4619625" y="754961"/>
            <a:ext cx="3841469" cy="5909310"/>
          </a:xfrm>
          <a:prstGeom prst="rect">
            <a:avLst/>
          </a:prstGeom>
          <a:solidFill>
            <a:srgbClr val="E5EFF9">
              <a:alpha val="20392"/>
            </a:srgb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Edge Networking</a:t>
            </a:r>
          </a:p>
          <a:p>
            <a:pPr algn="ctr"/>
            <a:endParaRPr lang="en-US" b="1" dirty="0"/>
          </a:p>
          <a:p>
            <a:pPr algn="ctr"/>
            <a:endParaRPr lang="en-US" b="1" dirty="0" smtClean="0"/>
          </a:p>
          <a:p>
            <a:pPr algn="ctr"/>
            <a:endParaRPr lang="en-US" b="1" dirty="0"/>
          </a:p>
          <a:p>
            <a:pPr algn="ctr"/>
            <a:endParaRPr lang="en-US" b="1" dirty="0" smtClean="0"/>
          </a:p>
          <a:p>
            <a:pPr algn="ctr"/>
            <a:endParaRPr lang="en-US" b="1" dirty="0"/>
          </a:p>
          <a:p>
            <a:pPr algn="ctr"/>
            <a:endParaRPr lang="en-US" b="1" dirty="0" smtClean="0"/>
          </a:p>
          <a:p>
            <a:pPr algn="ctr"/>
            <a:endParaRPr lang="en-US" b="1" dirty="0"/>
          </a:p>
          <a:p>
            <a:pPr algn="ctr"/>
            <a:endParaRPr lang="en-US" b="1" dirty="0" smtClean="0"/>
          </a:p>
          <a:p>
            <a:pPr algn="ctr"/>
            <a:endParaRPr lang="en-US" b="1" dirty="0"/>
          </a:p>
          <a:p>
            <a:pPr algn="ctr"/>
            <a:endParaRPr lang="en-US" b="1" dirty="0" smtClean="0"/>
          </a:p>
          <a:p>
            <a:pPr algn="ctr"/>
            <a:endParaRPr lang="en-US" b="1" dirty="0"/>
          </a:p>
          <a:p>
            <a:pPr algn="ctr"/>
            <a:endParaRPr lang="en-US" b="1" dirty="0" smtClean="0"/>
          </a:p>
          <a:p>
            <a:pPr algn="ctr"/>
            <a:endParaRPr lang="en-US" b="1" dirty="0"/>
          </a:p>
          <a:p>
            <a:pPr algn="ctr"/>
            <a:endParaRPr lang="en-US" b="1" dirty="0" smtClean="0"/>
          </a:p>
          <a:p>
            <a:pPr algn="ctr"/>
            <a:endParaRPr lang="en-US" b="1" dirty="0"/>
          </a:p>
          <a:p>
            <a:pPr algn="ctr"/>
            <a:endParaRPr lang="en-US" b="1" dirty="0" smtClean="0"/>
          </a:p>
          <a:p>
            <a:pPr algn="ctr"/>
            <a:endParaRPr lang="en-US" b="1" dirty="0"/>
          </a:p>
          <a:p>
            <a:pPr algn="ctr"/>
            <a:endParaRPr lang="en-US" b="1" dirty="0" smtClean="0"/>
          </a:p>
          <a:p>
            <a:pPr algn="ctr"/>
            <a:endParaRPr lang="en-US" b="1" dirty="0"/>
          </a:p>
          <a:p>
            <a:pPr algn="ctr"/>
            <a:endParaRPr lang="el-GR" b="1" dirty="0"/>
          </a:p>
        </p:txBody>
      </p:sp>
      <p:sp>
        <p:nvSpPr>
          <p:cNvPr id="15" name="Rectangle 14"/>
          <p:cNvSpPr/>
          <p:nvPr/>
        </p:nvSpPr>
        <p:spPr>
          <a:xfrm>
            <a:off x="8565868" y="754961"/>
            <a:ext cx="3164170" cy="5909310"/>
          </a:xfrm>
          <a:prstGeom prst="rect">
            <a:avLst/>
          </a:prstGeom>
          <a:solidFill>
            <a:srgbClr val="FFDFDF">
              <a:alpha val="20392"/>
            </a:srgb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Cloud Networking</a:t>
            </a:r>
          </a:p>
          <a:p>
            <a:pPr algn="ctr"/>
            <a:endParaRPr lang="en-US" b="1" dirty="0"/>
          </a:p>
          <a:p>
            <a:pPr algn="ctr"/>
            <a:endParaRPr lang="en-US" b="1" dirty="0" smtClean="0"/>
          </a:p>
          <a:p>
            <a:pPr algn="ctr"/>
            <a:endParaRPr lang="en-US" b="1" dirty="0"/>
          </a:p>
          <a:p>
            <a:pPr algn="ctr"/>
            <a:endParaRPr lang="en-US" b="1" dirty="0" smtClean="0"/>
          </a:p>
          <a:p>
            <a:pPr algn="ctr"/>
            <a:endParaRPr lang="en-US" b="1" dirty="0"/>
          </a:p>
          <a:p>
            <a:pPr algn="ctr"/>
            <a:endParaRPr lang="en-US" b="1" dirty="0" smtClean="0"/>
          </a:p>
          <a:p>
            <a:pPr algn="ctr"/>
            <a:endParaRPr lang="en-US" b="1" dirty="0"/>
          </a:p>
          <a:p>
            <a:pPr algn="ctr"/>
            <a:endParaRPr lang="en-US" b="1" dirty="0" smtClean="0"/>
          </a:p>
          <a:p>
            <a:pPr algn="ctr"/>
            <a:endParaRPr lang="en-US" b="1" dirty="0"/>
          </a:p>
          <a:p>
            <a:pPr algn="ctr"/>
            <a:endParaRPr lang="en-US" b="1" dirty="0" smtClean="0"/>
          </a:p>
          <a:p>
            <a:pPr algn="ctr"/>
            <a:endParaRPr lang="en-US" b="1" dirty="0"/>
          </a:p>
          <a:p>
            <a:pPr algn="ctr"/>
            <a:endParaRPr lang="en-US" b="1" dirty="0" smtClean="0"/>
          </a:p>
          <a:p>
            <a:pPr algn="ctr"/>
            <a:endParaRPr lang="en-US" b="1" dirty="0"/>
          </a:p>
          <a:p>
            <a:pPr algn="ctr"/>
            <a:endParaRPr lang="en-US" b="1" dirty="0" smtClean="0"/>
          </a:p>
          <a:p>
            <a:pPr algn="ctr"/>
            <a:endParaRPr lang="en-US" b="1" dirty="0"/>
          </a:p>
          <a:p>
            <a:pPr algn="ctr"/>
            <a:endParaRPr lang="en-US" b="1" dirty="0" smtClean="0"/>
          </a:p>
          <a:p>
            <a:pPr algn="ctr"/>
            <a:endParaRPr lang="en-US" b="1" dirty="0"/>
          </a:p>
          <a:p>
            <a:pPr algn="ctr"/>
            <a:endParaRPr lang="en-US" b="1" dirty="0" smtClean="0"/>
          </a:p>
          <a:p>
            <a:pPr algn="ctr"/>
            <a:endParaRPr lang="en-US" b="1" dirty="0"/>
          </a:p>
          <a:p>
            <a:pPr algn="ctr"/>
            <a:endParaRPr lang="el-GR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Networking in </a:t>
            </a:r>
            <a:r>
              <a:rPr lang="en-US" sz="2800" b="1" dirty="0" err="1" smtClean="0"/>
              <a:t>IoT</a:t>
            </a:r>
            <a:r>
              <a:rPr lang="en-US" sz="2800" b="1" dirty="0" smtClean="0"/>
              <a:t>: End-to-end Layered Architecture</a:t>
            </a:r>
            <a:endParaRPr lang="en-US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1067177" y="5506907"/>
            <a:ext cx="2075696" cy="369332"/>
          </a:xfrm>
          <a:prstGeom prst="rect">
            <a:avLst/>
          </a:prstGeom>
          <a:solidFill>
            <a:srgbClr val="FFDEDE"/>
          </a:solidFill>
        </p:spPr>
        <p:txBody>
          <a:bodyPr wrap="none">
            <a:spAutoFit/>
          </a:bodyPr>
          <a:lstStyle/>
          <a:p>
            <a:pPr algn="ctr"/>
            <a:r>
              <a:rPr lang="en-US" dirty="0"/>
              <a:t>Sensing &amp; Actuation</a:t>
            </a:r>
            <a:endParaRPr lang="el-GR" dirty="0"/>
          </a:p>
        </p:txBody>
      </p:sp>
      <p:sp>
        <p:nvSpPr>
          <p:cNvPr id="11" name="Rectangle 10"/>
          <p:cNvSpPr/>
          <p:nvPr/>
        </p:nvSpPr>
        <p:spPr>
          <a:xfrm>
            <a:off x="4868321" y="5368408"/>
            <a:ext cx="2283709" cy="646331"/>
          </a:xfrm>
          <a:prstGeom prst="rect">
            <a:avLst/>
          </a:prstGeom>
          <a:solidFill>
            <a:srgbClr val="FFDEDE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/>
              <a:t>Aggregation, filtering, local analytics</a:t>
            </a:r>
            <a:endParaRPr lang="el-GR" dirty="0"/>
          </a:p>
        </p:txBody>
      </p:sp>
      <p:sp>
        <p:nvSpPr>
          <p:cNvPr id="12" name="Rectangle 11"/>
          <p:cNvSpPr/>
          <p:nvPr/>
        </p:nvSpPr>
        <p:spPr>
          <a:xfrm>
            <a:off x="8809308" y="5366163"/>
            <a:ext cx="2810465" cy="646331"/>
          </a:xfrm>
          <a:prstGeom prst="rect">
            <a:avLst/>
          </a:prstGeom>
          <a:solidFill>
            <a:srgbClr val="FFDEDE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/>
              <a:t>Large-scale storage, batch analytics, ML training</a:t>
            </a:r>
            <a:endParaRPr lang="el-GR" dirty="0"/>
          </a:p>
        </p:txBody>
      </p:sp>
      <p:cxnSp>
        <p:nvCxnSpPr>
          <p:cNvPr id="14" name="Straight Arrow Connector 13"/>
          <p:cNvCxnSpPr>
            <a:stCxn id="10" idx="3"/>
            <a:endCxn id="11" idx="1"/>
          </p:cNvCxnSpPr>
          <p:nvPr/>
        </p:nvCxnSpPr>
        <p:spPr>
          <a:xfrm>
            <a:off x="3142873" y="5691573"/>
            <a:ext cx="1725448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1" idx="3"/>
            <a:endCxn id="12" idx="1"/>
          </p:cNvCxnSpPr>
          <p:nvPr/>
        </p:nvCxnSpPr>
        <p:spPr>
          <a:xfrm flipV="1">
            <a:off x="7152030" y="5689329"/>
            <a:ext cx="1657278" cy="224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016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28759" y="105992"/>
            <a:ext cx="69438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5400" dirty="0">
                <a:solidFill>
                  <a:prstClr val="black"/>
                </a:solidFill>
              </a:rPr>
              <a:t>What’s the Connection?</a:t>
            </a:r>
            <a:endParaRPr kumimoji="0" lang="el-GR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95550" y="1867585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4000" dirty="0"/>
              <a:t>71, 89, 131, 151, 199, 241, 293, 307, 359, 367, 421, 433, 523, 587, 613, 739, 769, 823, 947, 983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29000" y="5262986"/>
            <a:ext cx="45714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en-US" sz="5400" dirty="0" smtClean="0">
                <a:solidFill>
                  <a:srgbClr val="FF0000"/>
                </a:solidFill>
              </a:rPr>
              <a:t>Prime Numbers</a:t>
            </a:r>
            <a:endParaRPr kumimoji="0" lang="el-GR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4160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IoT</a:t>
            </a:r>
            <a:r>
              <a:rPr lang="en-US" sz="2800" b="1" dirty="0" smtClean="0"/>
              <a:t> Device Networking: Overview </a:t>
            </a:r>
            <a:endParaRPr lang="en-US" sz="2800" b="1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89042" y="938244"/>
            <a:ext cx="7292858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This layer covers </a:t>
            </a:r>
            <a:r>
              <a:rPr kumimoji="0" lang="el-GR" altLang="el-G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how IoT devices communicate</a:t>
            </a:r>
            <a:r>
              <a:rPr kumimoji="0" lang="el-GR" alt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Device ↔ Device</a:t>
            </a:r>
            <a:r>
              <a:rPr kumimoji="0" lang="el-GR" alt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(intra-IoT exchanges)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Device ↔ Gateway / Edge Node</a:t>
            </a:r>
            <a:endParaRPr kumimoji="0" lang="el-GR" alt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Typically involves </a:t>
            </a:r>
            <a:r>
              <a:rPr kumimoji="0" lang="el-GR" altLang="el-G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short-range or low-power networks</a:t>
            </a:r>
            <a:r>
              <a:rPr kumimoji="0" lang="el-GR" alt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optimized for: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Limited battery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Small data packets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High device density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Gateways serve as </a:t>
            </a:r>
            <a:r>
              <a:rPr kumimoji="0" lang="el-GR" altLang="el-G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aggregation points</a:t>
            </a:r>
            <a:r>
              <a:rPr kumimoji="0" lang="el-GR" alt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that translate local IoT networks into higher-capacity upstream networks.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75"/>
          <a:stretch/>
        </p:blipFill>
        <p:spPr>
          <a:xfrm>
            <a:off x="7181698" y="938244"/>
            <a:ext cx="4891239" cy="27479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55751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IoT</a:t>
            </a:r>
            <a:r>
              <a:rPr lang="en-US" sz="2800" b="1" dirty="0" smtClean="0"/>
              <a:t> Device Networking: Requirements 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75"/>
          <a:stretch/>
        </p:blipFill>
        <p:spPr>
          <a:xfrm>
            <a:off x="7181698" y="938244"/>
            <a:ext cx="4891239" cy="27479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09550" y="1081118"/>
            <a:ext cx="6462025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Low Power Consumption</a:t>
            </a: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Many devices run on small batteries for months/years.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Example: BLE sensors, LoRa environmental sensors.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Short-to-Medium Range Communication</a:t>
            </a: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Typically within 10–100 m (Wi-Fi, BLE, Zigbee).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Long-range exceptions: LPWAN (LoRaWAN, Sigfox).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Suitable Throughput</a:t>
            </a: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Small payloads for sensors </a:t>
            </a:r>
            <a:r>
              <a:rPr kumimoji="0" lang="en-US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few bytes/minute</a:t>
            </a:r>
            <a:r>
              <a:rPr kumimoji="0" lang="en-US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</a:t>
            </a:r>
            <a:endParaRPr kumimoji="0" lang="el-GR" alt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High throughput for cameras </a:t>
            </a:r>
            <a:r>
              <a:rPr kumimoji="0" lang="en-US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Wi-Fi </a:t>
            </a:r>
            <a:r>
              <a:rPr kumimoji="0" lang="en-US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or</a:t>
            </a:r>
            <a:r>
              <a:rPr kumimoji="0" lang="en-US" altLang="el-GR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wired</a:t>
            </a:r>
            <a:r>
              <a:rPr kumimoji="0" lang="en-US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</a:t>
            </a:r>
            <a:endParaRPr kumimoji="0" lang="el-GR" alt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High Device Density Support</a:t>
            </a: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E.g., 200+ sensors in a smart building.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Reliability &amp; Robustness</a:t>
            </a: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Must operate in interference-prone environments.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Cost Efficiency</a:t>
            </a: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Cheap radios, simple antennas, easy deployment.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97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IoT</a:t>
            </a:r>
            <a:r>
              <a:rPr lang="en-US" sz="2800" b="1" dirty="0" smtClean="0"/>
              <a:t> Device Networking: Network Technologies (1) </a:t>
            </a:r>
            <a:endParaRPr lang="en-US" sz="28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1100453"/>
              </p:ext>
            </p:extLst>
          </p:nvPr>
        </p:nvGraphicFramePr>
        <p:xfrm>
          <a:off x="266700" y="803549"/>
          <a:ext cx="11639551" cy="4572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23204">
                  <a:extLst>
                    <a:ext uri="{9D8B030D-6E8A-4147-A177-3AD203B41FA5}">
                      <a16:colId xmlns:a16="http://schemas.microsoft.com/office/drawing/2014/main" val="1846399116"/>
                    </a:ext>
                  </a:extLst>
                </a:gridCol>
                <a:gridCol w="1064871">
                  <a:extLst>
                    <a:ext uri="{9D8B030D-6E8A-4147-A177-3AD203B41FA5}">
                      <a16:colId xmlns:a16="http://schemas.microsoft.com/office/drawing/2014/main" val="2286483720"/>
                    </a:ext>
                  </a:extLst>
                </a:gridCol>
                <a:gridCol w="1412111">
                  <a:extLst>
                    <a:ext uri="{9D8B030D-6E8A-4147-A177-3AD203B41FA5}">
                      <a16:colId xmlns:a16="http://schemas.microsoft.com/office/drawing/2014/main" val="3008197685"/>
                    </a:ext>
                  </a:extLst>
                </a:gridCol>
                <a:gridCol w="1504709">
                  <a:extLst>
                    <a:ext uri="{9D8B030D-6E8A-4147-A177-3AD203B41FA5}">
                      <a16:colId xmlns:a16="http://schemas.microsoft.com/office/drawing/2014/main" val="2399837805"/>
                    </a:ext>
                  </a:extLst>
                </a:gridCol>
                <a:gridCol w="1030147">
                  <a:extLst>
                    <a:ext uri="{9D8B030D-6E8A-4147-A177-3AD203B41FA5}">
                      <a16:colId xmlns:a16="http://schemas.microsoft.com/office/drawing/2014/main" val="3969939248"/>
                    </a:ext>
                  </a:extLst>
                </a:gridCol>
                <a:gridCol w="856526">
                  <a:extLst>
                    <a:ext uri="{9D8B030D-6E8A-4147-A177-3AD203B41FA5}">
                      <a16:colId xmlns:a16="http://schemas.microsoft.com/office/drawing/2014/main" val="3104831211"/>
                    </a:ext>
                  </a:extLst>
                </a:gridCol>
                <a:gridCol w="1585732">
                  <a:extLst>
                    <a:ext uri="{9D8B030D-6E8A-4147-A177-3AD203B41FA5}">
                      <a16:colId xmlns:a16="http://schemas.microsoft.com/office/drawing/2014/main" val="3959023800"/>
                    </a:ext>
                  </a:extLst>
                </a:gridCol>
                <a:gridCol w="1134319">
                  <a:extLst>
                    <a:ext uri="{9D8B030D-6E8A-4147-A177-3AD203B41FA5}">
                      <a16:colId xmlns:a16="http://schemas.microsoft.com/office/drawing/2014/main" val="3230183406"/>
                    </a:ext>
                  </a:extLst>
                </a:gridCol>
                <a:gridCol w="1627932">
                  <a:extLst>
                    <a:ext uri="{9D8B030D-6E8A-4147-A177-3AD203B41FA5}">
                      <a16:colId xmlns:a16="http://schemas.microsoft.com/office/drawing/2014/main" val="3877633627"/>
                    </a:ext>
                  </a:extLst>
                </a:gridCol>
              </a:tblGrid>
              <a:tr h="27427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Technology</a:t>
                      </a:r>
                      <a:endParaRPr lang="en-US" sz="18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Type</a:t>
                      </a:r>
                      <a:endParaRPr lang="en-US" sz="18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/>
                        <a:t>Description</a:t>
                      </a:r>
                      <a:endParaRPr lang="en-US" sz="18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/>
                        <a:t>Specificities</a:t>
                      </a:r>
                      <a:endParaRPr lang="en-US" sz="18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/>
                        <a:t>Range</a:t>
                      </a:r>
                      <a:endParaRPr lang="en-US" sz="18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Data Rate</a:t>
                      </a:r>
                      <a:endParaRPr lang="en-US" sz="18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/>
                        <a:t>Power Consumption</a:t>
                      </a:r>
                      <a:endParaRPr lang="en-US" sz="18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Topology</a:t>
                      </a:r>
                      <a:endParaRPr lang="en-US" sz="18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Use </a:t>
                      </a:r>
                      <a:r>
                        <a:rPr lang="en-US" sz="1800" b="1" dirty="0"/>
                        <a:t>Cases</a:t>
                      </a:r>
                      <a:endParaRPr lang="en-US" sz="18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35104390"/>
                  </a:ext>
                </a:extLst>
              </a:tr>
              <a:tr h="274270">
                <a:tc>
                  <a:txBody>
                    <a:bodyPr/>
                    <a:lstStyle/>
                    <a:p>
                      <a:r>
                        <a:rPr lang="en-US" sz="1800" b="1"/>
                        <a:t>Ethernet</a:t>
                      </a:r>
                      <a:endParaRPr lang="en-US" sz="18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Wired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High-speed LAN connection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Very reliable, low latency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Cable length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Up to Gbps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N/A (powered)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Star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Industrial machinery, hubs, fixed IoT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28572915"/>
                  </a:ext>
                </a:extLst>
              </a:tr>
              <a:tr h="274270">
                <a:tc>
                  <a:txBody>
                    <a:bodyPr/>
                    <a:lstStyle/>
                    <a:p>
                      <a:r>
                        <a:rPr lang="en-US" sz="1800" b="1" dirty="0"/>
                        <a:t>RS-485 / Modbus / Fieldbus</a:t>
                      </a:r>
                      <a:endParaRPr lang="en-US" sz="18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Wired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Industrial automation buses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Deterministic, noise-resistant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100–1200 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Low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N/A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Multi-drop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IIoT, factories, PLCs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90148919"/>
                  </a:ext>
                </a:extLst>
              </a:tr>
              <a:tr h="274270">
                <a:tc>
                  <a:txBody>
                    <a:bodyPr/>
                    <a:lstStyle/>
                    <a:p>
                      <a:r>
                        <a:rPr lang="en-US" sz="1800" b="1"/>
                        <a:t>Wi-Fi (2.4/5/6 GHz)</a:t>
                      </a:r>
                      <a:endParaRPr lang="en-US" sz="18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Wireless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High-bandwidth WLAN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Ubiquitous, easy integration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20–50 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High (100 Mbps–Gbps)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Medium</a:t>
                      </a:r>
                      <a:r>
                        <a:rPr lang="en-US" sz="1800" baseline="0" dirty="0" smtClean="0"/>
                        <a:t> to </a:t>
                      </a:r>
                      <a:r>
                        <a:rPr lang="en-US" sz="1800" dirty="0" smtClean="0"/>
                        <a:t>High</a:t>
                      </a:r>
                      <a:endParaRPr lang="en-US" sz="18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Star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Cameras, appliances, smart home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612932"/>
                  </a:ext>
                </a:extLst>
              </a:tr>
              <a:tr h="274270">
                <a:tc>
                  <a:txBody>
                    <a:bodyPr/>
                    <a:lstStyle/>
                    <a:p>
                      <a:r>
                        <a:rPr lang="en-US" sz="1800" b="1"/>
                        <a:t>Bluetooth Low Energy (BLE)</a:t>
                      </a:r>
                      <a:endParaRPr lang="en-US" sz="18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Wireless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Ultra-low-power short-range link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Very low energy, simple pairing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5–30 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Low </a:t>
                      </a:r>
                      <a:r>
                        <a:rPr lang="en-US" sz="1800" dirty="0" smtClean="0"/>
                        <a:t>(1 </a:t>
                      </a:r>
                      <a:r>
                        <a:rPr lang="en-US" sz="1800" dirty="0"/>
                        <a:t>Mbps)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Very Low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Star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Wearables, beacons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521317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186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IoT</a:t>
            </a:r>
            <a:r>
              <a:rPr lang="en-US" sz="2800" b="1" dirty="0" smtClean="0"/>
              <a:t> Device Networking: Network Technologies (2) </a:t>
            </a:r>
            <a:endParaRPr lang="en-US" sz="28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775551"/>
              </p:ext>
            </p:extLst>
          </p:nvPr>
        </p:nvGraphicFramePr>
        <p:xfrm>
          <a:off x="266700" y="803549"/>
          <a:ext cx="11639551" cy="4572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23204">
                  <a:extLst>
                    <a:ext uri="{9D8B030D-6E8A-4147-A177-3AD203B41FA5}">
                      <a16:colId xmlns:a16="http://schemas.microsoft.com/office/drawing/2014/main" val="1846399116"/>
                    </a:ext>
                  </a:extLst>
                </a:gridCol>
                <a:gridCol w="1064871">
                  <a:extLst>
                    <a:ext uri="{9D8B030D-6E8A-4147-A177-3AD203B41FA5}">
                      <a16:colId xmlns:a16="http://schemas.microsoft.com/office/drawing/2014/main" val="2286483720"/>
                    </a:ext>
                  </a:extLst>
                </a:gridCol>
                <a:gridCol w="1551007">
                  <a:extLst>
                    <a:ext uri="{9D8B030D-6E8A-4147-A177-3AD203B41FA5}">
                      <a16:colId xmlns:a16="http://schemas.microsoft.com/office/drawing/2014/main" val="3008197685"/>
                    </a:ext>
                  </a:extLst>
                </a:gridCol>
                <a:gridCol w="1389027">
                  <a:extLst>
                    <a:ext uri="{9D8B030D-6E8A-4147-A177-3AD203B41FA5}">
                      <a16:colId xmlns:a16="http://schemas.microsoft.com/office/drawing/2014/main" val="2399837805"/>
                    </a:ext>
                  </a:extLst>
                </a:gridCol>
                <a:gridCol w="787014">
                  <a:extLst>
                    <a:ext uri="{9D8B030D-6E8A-4147-A177-3AD203B41FA5}">
                      <a16:colId xmlns:a16="http://schemas.microsoft.com/office/drawing/2014/main" val="3969939248"/>
                    </a:ext>
                  </a:extLst>
                </a:gridCol>
                <a:gridCol w="1377387">
                  <a:extLst>
                    <a:ext uri="{9D8B030D-6E8A-4147-A177-3AD203B41FA5}">
                      <a16:colId xmlns:a16="http://schemas.microsoft.com/office/drawing/2014/main" val="3104831211"/>
                    </a:ext>
                  </a:extLst>
                </a:gridCol>
                <a:gridCol w="1585732">
                  <a:extLst>
                    <a:ext uri="{9D8B030D-6E8A-4147-A177-3AD203B41FA5}">
                      <a16:colId xmlns:a16="http://schemas.microsoft.com/office/drawing/2014/main" val="3959023800"/>
                    </a:ext>
                  </a:extLst>
                </a:gridCol>
                <a:gridCol w="1099595">
                  <a:extLst>
                    <a:ext uri="{9D8B030D-6E8A-4147-A177-3AD203B41FA5}">
                      <a16:colId xmlns:a16="http://schemas.microsoft.com/office/drawing/2014/main" val="3230183406"/>
                    </a:ext>
                  </a:extLst>
                </a:gridCol>
                <a:gridCol w="1361714">
                  <a:extLst>
                    <a:ext uri="{9D8B030D-6E8A-4147-A177-3AD203B41FA5}">
                      <a16:colId xmlns:a16="http://schemas.microsoft.com/office/drawing/2014/main" val="3877633627"/>
                    </a:ext>
                  </a:extLst>
                </a:gridCol>
              </a:tblGrid>
              <a:tr h="27427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Technology</a:t>
                      </a:r>
                      <a:endParaRPr lang="en-US" sz="18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Type</a:t>
                      </a:r>
                      <a:endParaRPr lang="en-US" sz="18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/>
                        <a:t>Description</a:t>
                      </a:r>
                      <a:endParaRPr lang="en-US" sz="18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/>
                        <a:t>Specificities</a:t>
                      </a:r>
                      <a:endParaRPr lang="en-US" sz="18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/>
                        <a:t>Range</a:t>
                      </a:r>
                      <a:endParaRPr lang="en-US" sz="18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Data Rate</a:t>
                      </a:r>
                      <a:endParaRPr lang="en-US" sz="18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/>
                        <a:t>Power Consumption</a:t>
                      </a:r>
                      <a:endParaRPr lang="en-US" sz="18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/>
                        <a:t>Topology</a:t>
                      </a:r>
                      <a:endParaRPr lang="en-US" sz="18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Use </a:t>
                      </a:r>
                      <a:r>
                        <a:rPr lang="en-US" sz="1800" b="1" dirty="0"/>
                        <a:t>Cases</a:t>
                      </a:r>
                      <a:endParaRPr lang="en-US" sz="18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35104390"/>
                  </a:ext>
                </a:extLst>
              </a:tr>
              <a:tr h="274270">
                <a:tc>
                  <a:txBody>
                    <a:bodyPr/>
                    <a:lstStyle/>
                    <a:p>
                      <a:r>
                        <a:rPr lang="en-US" sz="1800" b="1" dirty="0" err="1" smtClean="0"/>
                        <a:t>Zigbee</a:t>
                      </a:r>
                      <a:r>
                        <a:rPr lang="en-US" sz="1800" b="1" dirty="0" smtClean="0"/>
                        <a:t>, </a:t>
                      </a:r>
                      <a:r>
                        <a:rPr lang="en-US" sz="1800" b="1" dirty="0"/>
                        <a:t>Thread</a:t>
                      </a:r>
                      <a:endParaRPr lang="en-US" sz="18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Wireless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Low-power multi-hop mesh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Supports dense sensor networks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10–100 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Low </a:t>
                      </a:r>
                      <a:r>
                        <a:rPr lang="en-US" sz="1800" dirty="0" smtClean="0"/>
                        <a:t>(250 </a:t>
                      </a:r>
                      <a:r>
                        <a:rPr lang="en-US" sz="1800" dirty="0"/>
                        <a:t>kbps)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Low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Mesh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Smart home sensors, automation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23664023"/>
                  </a:ext>
                </a:extLst>
              </a:tr>
              <a:tr h="274270">
                <a:tc>
                  <a:txBody>
                    <a:bodyPr/>
                    <a:lstStyle/>
                    <a:p>
                      <a:r>
                        <a:rPr lang="en-US" sz="1800" b="1"/>
                        <a:t>Z-Wave</a:t>
                      </a:r>
                      <a:endParaRPr lang="en-US" sz="18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Wireless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Low-power home automation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Sub-GHz band → low interference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30–100 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Low </a:t>
                      </a:r>
                      <a:r>
                        <a:rPr lang="en-US" sz="1800" dirty="0" smtClean="0"/>
                        <a:t>(100 </a:t>
                      </a:r>
                      <a:r>
                        <a:rPr lang="en-US" sz="1800" dirty="0"/>
                        <a:t>kbps)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Low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Mesh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Smart home devices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89522248"/>
                  </a:ext>
                </a:extLst>
              </a:tr>
              <a:tr h="274270">
                <a:tc>
                  <a:txBody>
                    <a:bodyPr/>
                    <a:lstStyle/>
                    <a:p>
                      <a:r>
                        <a:rPr lang="en-US" sz="1800" b="1" dirty="0" err="1" smtClean="0"/>
                        <a:t>LoRa</a:t>
                      </a:r>
                      <a:r>
                        <a:rPr lang="en-US" sz="1800" b="1" dirty="0" smtClean="0"/>
                        <a:t>,  </a:t>
                      </a:r>
                      <a:r>
                        <a:rPr lang="en-US" sz="1800" b="1" dirty="0" err="1"/>
                        <a:t>LoRaWAN</a:t>
                      </a:r>
                      <a:endParaRPr lang="en-US" sz="18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Wireless (LPWAN)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Long-range low-power WAN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Very long range, tiny payloads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2–15 km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Very Low </a:t>
                      </a:r>
                      <a:r>
                        <a:rPr lang="en-US" sz="1800" dirty="0" smtClean="0"/>
                        <a:t>(0.3–50 </a:t>
                      </a:r>
                      <a:r>
                        <a:rPr lang="en-US" sz="1800" dirty="0"/>
                        <a:t>kbps)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Very Low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Star (gateway)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Agriculture, remote sensors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50346842"/>
                  </a:ext>
                </a:extLst>
              </a:tr>
              <a:tr h="274270">
                <a:tc>
                  <a:txBody>
                    <a:bodyPr/>
                    <a:lstStyle/>
                    <a:p>
                      <a:r>
                        <a:rPr lang="en-US" sz="1800" b="1"/>
                        <a:t>Sigfox</a:t>
                      </a:r>
                      <a:endParaRPr lang="en-US" sz="18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Wireless (LPWAN)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Ultra-narrowband IoT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Very small messages, low cost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5–20 km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Very Low (100 bps)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Very Low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Star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Asset tracking, metering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389172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457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IoT</a:t>
            </a:r>
            <a:r>
              <a:rPr lang="en-US" sz="2800" b="1" dirty="0" smtClean="0"/>
              <a:t> Device Networking: Wi-Fi Overview</a:t>
            </a:r>
            <a:endParaRPr lang="en-US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351099" y="937729"/>
            <a:ext cx="1071429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Definition</a:t>
            </a:r>
            <a:endParaRPr lang="en-US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Wi-Fi (Wireless Fidelity)</a:t>
            </a:r>
            <a:r>
              <a:rPr lang="en-US" dirty="0"/>
              <a:t> is a family of wireless networking technologies based on the </a:t>
            </a:r>
            <a:r>
              <a:rPr lang="en-US" b="1" dirty="0"/>
              <a:t>IEEE 802.11</a:t>
            </a:r>
            <a:r>
              <a:rPr lang="en-US" dirty="0"/>
              <a:t> standards.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It enables </a:t>
            </a:r>
            <a:r>
              <a:rPr lang="en-US" b="1" dirty="0"/>
              <a:t>devices to exchange data wirelessly</a:t>
            </a:r>
            <a:r>
              <a:rPr lang="en-US" dirty="0"/>
              <a:t> using radio waves in </a:t>
            </a:r>
            <a:r>
              <a:rPr lang="en-US" b="1" dirty="0"/>
              <a:t>unlicensed frequency bands</a:t>
            </a:r>
            <a:r>
              <a:rPr lang="en-US" dirty="0"/>
              <a:t> </a:t>
            </a:r>
            <a:endParaRPr lang="en-US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mainly </a:t>
            </a:r>
            <a:r>
              <a:rPr lang="en-US" dirty="0"/>
              <a:t>2.4 GHz and 5 GHz, with 6 GHz for Wi-Fi </a:t>
            </a:r>
            <a:r>
              <a:rPr lang="en-US" dirty="0" smtClean="0"/>
              <a:t>6E/7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Supports </a:t>
            </a:r>
            <a:r>
              <a:rPr lang="en-US" b="1" dirty="0"/>
              <a:t>high data rates</a:t>
            </a:r>
            <a:r>
              <a:rPr lang="en-US" dirty="0"/>
              <a:t> (from a few Mbps to several </a:t>
            </a:r>
            <a:r>
              <a:rPr lang="en-US" dirty="0" err="1" smtClean="0"/>
              <a:t>Gbps</a:t>
            </a:r>
            <a:r>
              <a:rPr lang="en-US" dirty="0" smtClean="0"/>
              <a:t>) </a:t>
            </a:r>
            <a:r>
              <a:rPr lang="en-US" dirty="0"/>
              <a:t>and </a:t>
            </a:r>
            <a:r>
              <a:rPr lang="en-US" b="1" dirty="0"/>
              <a:t>medium-range</a:t>
            </a:r>
            <a:r>
              <a:rPr lang="en-US" dirty="0"/>
              <a:t> coverage </a:t>
            </a:r>
            <a:r>
              <a:rPr lang="en-US" dirty="0" smtClean="0"/>
              <a:t>(20–50 </a:t>
            </a:r>
            <a:r>
              <a:rPr lang="en-US" dirty="0"/>
              <a:t>m indoors).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Relevance to </a:t>
            </a:r>
            <a:r>
              <a:rPr lang="en-US" b="1" dirty="0" err="1" smtClean="0"/>
              <a:t>IoT</a:t>
            </a:r>
            <a:endParaRPr lang="en-US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Ubiquity</a:t>
            </a:r>
            <a:r>
              <a:rPr lang="en-US" dirty="0"/>
              <a:t> in homes, offices, universities.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Good for </a:t>
            </a:r>
            <a:r>
              <a:rPr lang="en-US" b="1" dirty="0"/>
              <a:t>high-bandwidth </a:t>
            </a:r>
            <a:r>
              <a:rPr lang="en-US" b="1" dirty="0" err="1"/>
              <a:t>IoT</a:t>
            </a:r>
            <a:r>
              <a:rPr lang="en-US" b="1" dirty="0"/>
              <a:t> devices</a:t>
            </a:r>
            <a:r>
              <a:rPr lang="en-US" dirty="0"/>
              <a:t> (cameras, appliances, hubs).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Wide vendor support, </a:t>
            </a:r>
            <a:r>
              <a:rPr lang="en-US" b="1" dirty="0" smtClean="0"/>
              <a:t>interoperability</a:t>
            </a:r>
            <a:r>
              <a:rPr lang="en-US" dirty="0" smtClean="0"/>
              <a:t> </a:t>
            </a:r>
            <a:r>
              <a:rPr lang="en-US" dirty="0"/>
              <a:t>and ease of deployment.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Not ideal for </a:t>
            </a:r>
            <a:r>
              <a:rPr lang="en-US" b="1" dirty="0"/>
              <a:t>ultra-low-power</a:t>
            </a:r>
            <a:r>
              <a:rPr lang="en-US" dirty="0"/>
              <a:t> sensors (BLE/</a:t>
            </a:r>
            <a:r>
              <a:rPr lang="en-US" dirty="0" err="1"/>
              <a:t>Zigbee</a:t>
            </a:r>
            <a:r>
              <a:rPr lang="en-US" dirty="0"/>
              <a:t> are better).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Core IEEE 802.11 Standards (Generations):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802.11b/g/n</a:t>
            </a:r>
            <a:r>
              <a:rPr lang="en-US" dirty="0"/>
              <a:t> → 2.4 GHz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802.11a/n/ac</a:t>
            </a:r>
            <a:r>
              <a:rPr lang="en-US" dirty="0"/>
              <a:t> → 5 GHz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802.11ax (Wi-Fi 6/6E)</a:t>
            </a:r>
            <a:r>
              <a:rPr lang="en-US" dirty="0"/>
              <a:t> → 2.4, 5, 6 </a:t>
            </a:r>
            <a:r>
              <a:rPr lang="en-US" dirty="0" smtClean="0"/>
              <a:t>GHz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802.11be (Wi-Fi 7) </a:t>
            </a:r>
            <a:r>
              <a:rPr lang="en-US" dirty="0"/>
              <a:t>→ Multi-GHz, extremely high throughput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336" y="4183918"/>
            <a:ext cx="3324274" cy="1969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9773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IoT</a:t>
            </a:r>
            <a:r>
              <a:rPr lang="en-US" sz="2800" b="1" dirty="0" smtClean="0"/>
              <a:t> Device Networking: </a:t>
            </a:r>
            <a:r>
              <a:rPr lang="en-US" sz="2800" b="1" dirty="0"/>
              <a:t>Wi-Fi Architecture</a:t>
            </a:r>
          </a:p>
        </p:txBody>
      </p:sp>
      <p:sp>
        <p:nvSpPr>
          <p:cNvPr id="2" name="Rectangle 1"/>
          <p:cNvSpPr/>
          <p:nvPr/>
        </p:nvSpPr>
        <p:spPr>
          <a:xfrm>
            <a:off x="258502" y="811598"/>
            <a:ext cx="648954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Basic Architecture Elements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Access Point (</a:t>
            </a:r>
            <a:r>
              <a:rPr lang="en-US" b="1" dirty="0" smtClean="0"/>
              <a:t>AP)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Provides </a:t>
            </a:r>
            <a:r>
              <a:rPr lang="en-US" dirty="0"/>
              <a:t>wireless </a:t>
            </a:r>
            <a:r>
              <a:rPr lang="en-US" dirty="0" smtClean="0"/>
              <a:t>connectivity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Acts </a:t>
            </a:r>
            <a:r>
              <a:rPr lang="en-US" dirty="0"/>
              <a:t>as a bridge between Wi-Fi and wired network (LAN/WAN).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Stations (</a:t>
            </a:r>
            <a:r>
              <a:rPr lang="en-US" b="1" dirty="0" smtClean="0"/>
              <a:t>STAs)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Devices </a:t>
            </a:r>
            <a:r>
              <a:rPr lang="en-US" dirty="0"/>
              <a:t>connected to the AP </a:t>
            </a:r>
            <a:endParaRPr lang="en-US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Sensors</a:t>
            </a:r>
            <a:r>
              <a:rPr lang="en-US" dirty="0"/>
              <a:t>, laptops, cameras, </a:t>
            </a:r>
            <a:r>
              <a:rPr lang="en-US" dirty="0" err="1"/>
              <a:t>IoT</a:t>
            </a:r>
            <a:r>
              <a:rPr lang="en-US" dirty="0"/>
              <a:t> </a:t>
            </a:r>
            <a:r>
              <a:rPr lang="en-US" dirty="0" smtClean="0"/>
              <a:t>gateways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Distribution System (</a:t>
            </a:r>
            <a:r>
              <a:rPr lang="en-US" b="1" dirty="0" smtClean="0"/>
              <a:t>DS)</a:t>
            </a:r>
            <a:endParaRPr lang="en-US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wired or wireless backbone interconnecting multiple APs.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Operating </a:t>
            </a:r>
            <a:r>
              <a:rPr lang="en-US" b="1" dirty="0"/>
              <a:t>Modes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Infrastructure Mode (most common):</a:t>
            </a:r>
            <a:endParaRPr lang="en-US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Devices connect to an AP.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AP connects to LAN and to the Internet.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Used for homes, enterprise Wi-Fi, </a:t>
            </a:r>
            <a:r>
              <a:rPr lang="en-US" dirty="0" err="1"/>
              <a:t>IoT</a:t>
            </a:r>
            <a:r>
              <a:rPr lang="en-US" dirty="0"/>
              <a:t> gateways.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Ad-Hoc Mode (IBSS):</a:t>
            </a:r>
            <a:endParaRPr lang="en-US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Devices communicate peer-to-peer without an AP.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Rare for </a:t>
            </a:r>
            <a:r>
              <a:rPr lang="en-US" dirty="0" err="1" smtClean="0"/>
              <a:t>IoT</a:t>
            </a:r>
            <a:r>
              <a:rPr lang="en-US" dirty="0" smtClean="0"/>
              <a:t> (limited scalability).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992" y="4271058"/>
            <a:ext cx="4340758" cy="2180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6748042" y="641102"/>
            <a:ext cx="488065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Extended Architecture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ESS (Extended Service Set)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Multiple APs with the same SSID covering a large area.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Enables </a:t>
            </a:r>
            <a:r>
              <a:rPr lang="en-US" b="1" dirty="0"/>
              <a:t>roaming</a:t>
            </a:r>
            <a:r>
              <a:rPr lang="en-US" dirty="0"/>
              <a:t> between APs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Important for mobile </a:t>
            </a:r>
            <a:r>
              <a:rPr lang="en-US" dirty="0" err="1"/>
              <a:t>IoT</a:t>
            </a:r>
            <a:r>
              <a:rPr lang="en-US" dirty="0"/>
              <a:t>: robots, AGVs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Mesh Wi-Fi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APs connect wirelessly to each other (802.11s).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Useful when wired backhaul is not available.</a:t>
            </a:r>
          </a:p>
        </p:txBody>
      </p:sp>
    </p:spTree>
    <p:extLst>
      <p:ext uri="{BB962C8B-B14F-4D97-AF65-F5344CB8AC3E}">
        <p14:creationId xmlns:p14="http://schemas.microsoft.com/office/powerpoint/2010/main" val="93049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IoT</a:t>
            </a:r>
            <a:r>
              <a:rPr lang="en-US" sz="2800" b="1" dirty="0" smtClean="0"/>
              <a:t> Device Networking: </a:t>
            </a:r>
            <a:r>
              <a:rPr lang="en-US" sz="2800" b="1" dirty="0"/>
              <a:t>Wi-Fi Medium Access &amp; Frames</a:t>
            </a:r>
          </a:p>
        </p:txBody>
      </p:sp>
      <p:sp>
        <p:nvSpPr>
          <p:cNvPr id="3" name="Rectangle 2"/>
          <p:cNvSpPr/>
          <p:nvPr/>
        </p:nvSpPr>
        <p:spPr>
          <a:xfrm>
            <a:off x="351099" y="843942"/>
            <a:ext cx="60265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Medium Access Control (</a:t>
            </a:r>
            <a:r>
              <a:rPr lang="en-US" b="1" dirty="0" smtClean="0"/>
              <a:t>MAC) = CSMA/CA</a:t>
            </a:r>
            <a:r>
              <a:rPr lang="en-US" dirty="0" smtClean="0"/>
              <a:t> </a:t>
            </a:r>
            <a:r>
              <a:rPr lang="en-US" dirty="0"/>
              <a:t>protocol: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Carrier </a:t>
            </a:r>
            <a:r>
              <a:rPr lang="en-US" b="1" dirty="0" smtClean="0"/>
              <a:t>Sense</a:t>
            </a:r>
            <a:endParaRPr lang="en-US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Device </a:t>
            </a:r>
            <a:r>
              <a:rPr lang="en-US" dirty="0"/>
              <a:t>listens to see if channel is free.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Collision </a:t>
            </a:r>
            <a:r>
              <a:rPr lang="en-US" b="1" dirty="0" smtClean="0"/>
              <a:t>Avoidance</a:t>
            </a:r>
            <a:endParaRPr lang="en-US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Devices </a:t>
            </a:r>
            <a:r>
              <a:rPr lang="en-US" dirty="0"/>
              <a:t>wait random </a:t>
            </a:r>
            <a:r>
              <a:rPr lang="en-US" dirty="0" err="1"/>
              <a:t>backoff</a:t>
            </a:r>
            <a:r>
              <a:rPr lang="en-US" dirty="0"/>
              <a:t> before transmitting.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Optional Request to Send/Clear to </a:t>
            </a:r>
            <a:r>
              <a:rPr lang="en-US" b="1" dirty="0" smtClean="0"/>
              <a:t>Send (RTS/CTS)</a:t>
            </a:r>
            <a:endParaRPr lang="en-US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Reduces </a:t>
            </a:r>
            <a:r>
              <a:rPr lang="en-US" dirty="0"/>
              <a:t>hidden-node collisions.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This makes Wi-Fi non-deterministic </a:t>
            </a:r>
            <a:r>
              <a:rPr lang="en-US" b="1" dirty="0" smtClean="0">
                <a:solidFill>
                  <a:srgbClr val="FF0000"/>
                </a:solidFill>
              </a:rPr>
              <a:t> (important </a:t>
            </a:r>
            <a:r>
              <a:rPr lang="en-US" b="1" dirty="0">
                <a:solidFill>
                  <a:srgbClr val="FF0000"/>
                </a:solidFill>
              </a:rPr>
              <a:t>limitation for time-critical </a:t>
            </a:r>
            <a:r>
              <a:rPr lang="en-US" b="1" dirty="0" err="1" smtClean="0">
                <a:solidFill>
                  <a:srgbClr val="FF0000"/>
                </a:solidFill>
              </a:rPr>
              <a:t>IoT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  <a:endParaRPr lang="en-US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Wi-Fi Frame </a:t>
            </a:r>
            <a:r>
              <a:rPr lang="en-US" b="1" dirty="0" smtClean="0"/>
              <a:t>Types (as per 802.11)</a:t>
            </a:r>
            <a:endParaRPr lang="en-US" b="1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Management </a:t>
            </a:r>
            <a:r>
              <a:rPr lang="en-US" b="1" dirty="0"/>
              <a:t>frames</a:t>
            </a:r>
            <a:r>
              <a:rPr lang="en-US" dirty="0"/>
              <a:t> → association, authentication, beacons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dirty="0"/>
              <a:t>Control frames</a:t>
            </a:r>
            <a:r>
              <a:rPr lang="en-US" dirty="0"/>
              <a:t> → RTS/CTS, ACK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dirty="0"/>
              <a:t>Data frames</a:t>
            </a:r>
            <a:r>
              <a:rPr lang="en-US" dirty="0"/>
              <a:t> → payload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Association Steps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Scan for APs (active or passive)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Authentication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Association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DHCP for IP configuration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Data transfer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628" y="1703613"/>
            <a:ext cx="5314345" cy="387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69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IoT</a:t>
            </a:r>
            <a:r>
              <a:rPr lang="en-US" sz="2800" b="1" dirty="0" smtClean="0"/>
              <a:t> Device Networking: </a:t>
            </a:r>
            <a:r>
              <a:rPr lang="en-US" sz="2800" b="1" dirty="0"/>
              <a:t>Wi-Fi Protocols &amp; Standards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435562"/>
              </p:ext>
            </p:extLst>
          </p:nvPr>
        </p:nvGraphicFramePr>
        <p:xfrm>
          <a:off x="521343" y="872998"/>
          <a:ext cx="10532480" cy="25603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14455">
                  <a:extLst>
                    <a:ext uri="{9D8B030D-6E8A-4147-A177-3AD203B41FA5}">
                      <a16:colId xmlns:a16="http://schemas.microsoft.com/office/drawing/2014/main" val="1846399116"/>
                    </a:ext>
                  </a:extLst>
                </a:gridCol>
                <a:gridCol w="3518704">
                  <a:extLst>
                    <a:ext uri="{9D8B030D-6E8A-4147-A177-3AD203B41FA5}">
                      <a16:colId xmlns:a16="http://schemas.microsoft.com/office/drawing/2014/main" val="2286483720"/>
                    </a:ext>
                  </a:extLst>
                </a:gridCol>
                <a:gridCol w="4699321">
                  <a:extLst>
                    <a:ext uri="{9D8B030D-6E8A-4147-A177-3AD203B41FA5}">
                      <a16:colId xmlns:a16="http://schemas.microsoft.com/office/drawing/2014/main" val="3008197685"/>
                    </a:ext>
                  </a:extLst>
                </a:gridCol>
              </a:tblGrid>
              <a:tr h="274270">
                <a:tc>
                  <a:txBody>
                    <a:bodyPr/>
                    <a:lstStyle/>
                    <a:p>
                      <a:r>
                        <a:rPr lang="en-US" dirty="0"/>
                        <a:t>Amendment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Description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Notes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35104390"/>
                  </a:ext>
                </a:extLst>
              </a:tr>
              <a:tr h="274270">
                <a:tc>
                  <a:txBody>
                    <a:bodyPr/>
                    <a:lstStyle/>
                    <a:p>
                      <a:r>
                        <a:rPr lang="en-US" b="1"/>
                        <a:t>802.11i</a:t>
                      </a:r>
                      <a:endParaRPr lang="en-US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Security (WPA2)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AES-based encryption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49480633"/>
                  </a:ext>
                </a:extLst>
              </a:tr>
              <a:tr h="274270">
                <a:tc>
                  <a:txBody>
                    <a:bodyPr/>
                    <a:lstStyle/>
                    <a:p>
                      <a:r>
                        <a:rPr lang="en-US" b="1"/>
                        <a:t>802.11e</a:t>
                      </a:r>
                      <a:endParaRPr lang="en-US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Quality of Service (</a:t>
                      </a:r>
                      <a:r>
                        <a:rPr lang="en-US" dirty="0" err="1"/>
                        <a:t>QoS</a:t>
                      </a:r>
                      <a:r>
                        <a:rPr lang="en-US" dirty="0"/>
                        <a:t>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Priorities </a:t>
                      </a:r>
                      <a:r>
                        <a:rPr lang="en-US" dirty="0"/>
                        <a:t>(voice, video, best-effort, background)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28021977"/>
                  </a:ext>
                </a:extLst>
              </a:tr>
              <a:tr h="274270">
                <a:tc>
                  <a:txBody>
                    <a:bodyPr/>
                    <a:lstStyle/>
                    <a:p>
                      <a:r>
                        <a:rPr lang="en-US" b="1"/>
                        <a:t>802.11n</a:t>
                      </a:r>
                      <a:endParaRPr lang="en-US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MIMO, channel bonding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Big speed increase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23664023"/>
                  </a:ext>
                </a:extLst>
              </a:tr>
              <a:tr h="274270">
                <a:tc>
                  <a:txBody>
                    <a:bodyPr/>
                    <a:lstStyle/>
                    <a:p>
                      <a:r>
                        <a:rPr lang="en-US" b="1"/>
                        <a:t>802.11ac</a:t>
                      </a:r>
                      <a:endParaRPr lang="en-US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5 GHz only, MU-MIMO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High throughput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89522248"/>
                  </a:ext>
                </a:extLst>
              </a:tr>
              <a:tr h="274270">
                <a:tc>
                  <a:txBody>
                    <a:bodyPr/>
                    <a:lstStyle/>
                    <a:p>
                      <a:r>
                        <a:rPr lang="en-US" b="1"/>
                        <a:t>802.11ax (Wi-Fi 6)</a:t>
                      </a:r>
                      <a:endParaRPr lang="en-US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OFDMA, uplink MU-MIMO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Improves dense IoT performance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50346842"/>
                  </a:ext>
                </a:extLst>
              </a:tr>
              <a:tr h="274270">
                <a:tc>
                  <a:txBody>
                    <a:bodyPr/>
                    <a:lstStyle/>
                    <a:p>
                      <a:r>
                        <a:rPr lang="en-US" b="1"/>
                        <a:t>802.11be (Wi-Fi 7)</a:t>
                      </a:r>
                      <a:endParaRPr lang="en-US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320 MHz channels, multi-link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Extreme throughput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38917257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97252" y="3955944"/>
            <a:ext cx="795132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Frequency Bands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2.4 GHz</a:t>
            </a:r>
            <a:r>
              <a:rPr lang="en-US" dirty="0"/>
              <a:t> → longer range, more interference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5 GHz</a:t>
            </a:r>
            <a:r>
              <a:rPr lang="en-US" dirty="0"/>
              <a:t> → higher speed, shorter range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6 GHz (Wi-Fi 6E/7)</a:t>
            </a:r>
            <a:r>
              <a:rPr lang="en-US" dirty="0"/>
              <a:t> → wide spectrum, low interference, high performance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Regulatory Bodies (for frequency rules)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IEEE</a:t>
            </a:r>
            <a:r>
              <a:rPr lang="en-US" dirty="0"/>
              <a:t>:</a:t>
            </a:r>
            <a:r>
              <a:rPr lang="en-US" dirty="0" smtClean="0"/>
              <a:t> </a:t>
            </a:r>
            <a:r>
              <a:rPr lang="en-US" dirty="0"/>
              <a:t>technical standardization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Wi-Fi </a:t>
            </a:r>
            <a:r>
              <a:rPr lang="en-US" b="1" dirty="0" smtClean="0"/>
              <a:t>Alliance</a:t>
            </a:r>
            <a:r>
              <a:rPr lang="en-US" dirty="0"/>
              <a:t>:</a:t>
            </a:r>
            <a:r>
              <a:rPr lang="en-US" dirty="0" smtClean="0"/>
              <a:t> </a:t>
            </a:r>
            <a:r>
              <a:rPr lang="en-US" dirty="0"/>
              <a:t>certification, interoperability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ETSI (EU</a:t>
            </a:r>
            <a:r>
              <a:rPr lang="en-US" b="1" dirty="0" smtClean="0"/>
              <a:t>)</a:t>
            </a:r>
            <a:r>
              <a:rPr lang="en-US" dirty="0" smtClean="0"/>
              <a:t>: </a:t>
            </a:r>
            <a:r>
              <a:rPr lang="en-US" dirty="0"/>
              <a:t>spectrum regulation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FCC (US</a:t>
            </a:r>
            <a:r>
              <a:rPr lang="en-US" b="1" dirty="0" smtClean="0"/>
              <a:t>)</a:t>
            </a:r>
            <a:r>
              <a:rPr lang="en-US" dirty="0" smtClean="0"/>
              <a:t>: </a:t>
            </a:r>
            <a:r>
              <a:rPr lang="en-US" dirty="0"/>
              <a:t>radio frequency </a:t>
            </a:r>
            <a:r>
              <a:rPr lang="en-US" dirty="0" smtClean="0"/>
              <a:t>regulation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304344" y="5979022"/>
            <a:ext cx="5524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standards.ieee.org/standard/802_11-2020.html</a:t>
            </a:r>
            <a:endParaRPr lang="en-US" dirty="0"/>
          </a:p>
          <a:p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www.wi-fi.org/discover-wi-fi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62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IoT</a:t>
            </a:r>
            <a:r>
              <a:rPr lang="en-US" sz="2800" b="1" dirty="0" smtClean="0"/>
              <a:t> Device Networking: </a:t>
            </a:r>
            <a:r>
              <a:rPr lang="en-US" sz="2800" b="1" dirty="0"/>
              <a:t>Wi-Fi </a:t>
            </a:r>
            <a:r>
              <a:rPr lang="en-US" sz="2800" b="1" dirty="0" smtClean="0"/>
              <a:t>Evaluation (1)</a:t>
            </a:r>
            <a:endParaRPr lang="en-US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246926" y="717017"/>
            <a:ext cx="73460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Strengths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Limitations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Where </a:t>
            </a:r>
            <a:r>
              <a:rPr lang="en-US" b="1" dirty="0"/>
              <a:t>Wi-Fi fits in </a:t>
            </a:r>
            <a:r>
              <a:rPr lang="en-US" b="1" dirty="0" err="1" smtClean="0"/>
              <a:t>IoT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2294801" y="3164942"/>
            <a:ext cx="734606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/>
              <a:t>Discussion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01896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IoT</a:t>
            </a:r>
            <a:r>
              <a:rPr lang="en-US" sz="2800" b="1" dirty="0" smtClean="0"/>
              <a:t> Device Networking: </a:t>
            </a:r>
            <a:r>
              <a:rPr lang="en-US" sz="2800" b="1" dirty="0"/>
              <a:t>Wi-Fi </a:t>
            </a:r>
            <a:r>
              <a:rPr lang="en-US" sz="2800" b="1" dirty="0" smtClean="0"/>
              <a:t>Evaluation (2)</a:t>
            </a:r>
            <a:endParaRPr lang="en-US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246926" y="717017"/>
            <a:ext cx="7346065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Strengths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High bandwidth supports: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Cameras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Audio devices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Smart appliances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Gateways aggregating sensor data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Ubiquitous, easy to configure.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Mature, widely supported across devices.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Limitations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Medium/high </a:t>
            </a:r>
            <a:r>
              <a:rPr lang="en-US" b="1" dirty="0"/>
              <a:t>power consumption</a:t>
            </a:r>
            <a:r>
              <a:rPr lang="en-US" dirty="0"/>
              <a:t> </a:t>
            </a:r>
            <a:endParaRPr lang="en-US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not </a:t>
            </a:r>
            <a:r>
              <a:rPr lang="en-US" dirty="0"/>
              <a:t>suitable for tiny battery sensors.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Congested 2.4 GHz band</a:t>
            </a:r>
            <a:r>
              <a:rPr lang="en-US" dirty="0"/>
              <a:t>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interference</a:t>
            </a:r>
            <a:r>
              <a:rPr lang="en-US" dirty="0"/>
              <a:t>, collisions.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Non-deterministic MAC</a:t>
            </a:r>
            <a:r>
              <a:rPr lang="en-US" dirty="0"/>
              <a:t>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not </a:t>
            </a:r>
            <a:r>
              <a:rPr lang="en-US" dirty="0"/>
              <a:t>ideal for real-time industrial control.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Limited coverage for outdoor </a:t>
            </a:r>
            <a:r>
              <a:rPr lang="en-US" b="1" dirty="0" err="1" smtClean="0"/>
              <a:t>IoT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Where Wi-Fi fits in </a:t>
            </a:r>
            <a:r>
              <a:rPr lang="en-US" b="1" dirty="0" err="1"/>
              <a:t>IoT</a:t>
            </a:r>
            <a:endParaRPr lang="en-US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Smart home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Edge gateways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High-bandwidth industrial endpoints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Wearables (occasionally, but BLE preferred)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8" t="5265" r="4134" b="9672"/>
          <a:stretch/>
        </p:blipFill>
        <p:spPr>
          <a:xfrm>
            <a:off x="6342927" y="3078866"/>
            <a:ext cx="5590572" cy="32409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394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28759" y="105992"/>
            <a:ext cx="69438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5400" dirty="0">
                <a:solidFill>
                  <a:prstClr val="black"/>
                </a:solidFill>
              </a:rPr>
              <a:t>What’s the Connection?</a:t>
            </a:r>
            <a:endParaRPr kumimoji="0" lang="el-GR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95550" y="1648510"/>
            <a:ext cx="6096000" cy="707886"/>
          </a:xfrm>
          <a:prstGeom prst="rect">
            <a:avLst/>
          </a:prstGeom>
          <a:solidFill>
            <a:srgbClr val="FFE5E5"/>
          </a:solidFill>
        </p:spPr>
        <p:txBody>
          <a:bodyPr>
            <a:spAutoFit/>
          </a:bodyPr>
          <a:lstStyle/>
          <a:p>
            <a:pPr algn="ctr"/>
            <a:r>
              <a:rPr lang="en-US" sz="4000" dirty="0"/>
              <a:t>Tokyo</a:t>
            </a:r>
            <a:endParaRPr lang="el-GR" sz="4000" dirty="0"/>
          </a:p>
        </p:txBody>
      </p:sp>
      <p:sp>
        <p:nvSpPr>
          <p:cNvPr id="4" name="Rectangle 3"/>
          <p:cNvSpPr/>
          <p:nvPr/>
        </p:nvSpPr>
        <p:spPr>
          <a:xfrm>
            <a:off x="2495550" y="2461171"/>
            <a:ext cx="6096000" cy="707886"/>
          </a:xfrm>
          <a:prstGeom prst="rect">
            <a:avLst/>
          </a:prstGeom>
          <a:solidFill>
            <a:srgbClr val="FFE5E5"/>
          </a:solidFill>
        </p:spPr>
        <p:txBody>
          <a:bodyPr>
            <a:spAutoFit/>
          </a:bodyPr>
          <a:lstStyle/>
          <a:p>
            <a:pPr algn="ctr"/>
            <a:r>
              <a:rPr lang="en-US" sz="4000" dirty="0"/>
              <a:t>New Delhi</a:t>
            </a:r>
            <a:endParaRPr lang="el-GR" sz="4000" dirty="0"/>
          </a:p>
        </p:txBody>
      </p:sp>
      <p:sp>
        <p:nvSpPr>
          <p:cNvPr id="6" name="Rectangle 5"/>
          <p:cNvSpPr/>
          <p:nvPr/>
        </p:nvSpPr>
        <p:spPr>
          <a:xfrm>
            <a:off x="2495550" y="3353816"/>
            <a:ext cx="6096000" cy="707886"/>
          </a:xfrm>
          <a:prstGeom prst="rect">
            <a:avLst/>
          </a:prstGeom>
          <a:solidFill>
            <a:srgbClr val="FFE5E5"/>
          </a:solidFill>
        </p:spPr>
        <p:txBody>
          <a:bodyPr>
            <a:spAutoFit/>
          </a:bodyPr>
          <a:lstStyle/>
          <a:p>
            <a:pPr algn="ctr"/>
            <a:r>
              <a:rPr lang="en-US" sz="4000" dirty="0"/>
              <a:t>Cairo</a:t>
            </a:r>
            <a:endParaRPr lang="el-GR" sz="4000" dirty="0"/>
          </a:p>
        </p:txBody>
      </p:sp>
      <p:sp>
        <p:nvSpPr>
          <p:cNvPr id="7" name="Rectangle 6"/>
          <p:cNvSpPr/>
          <p:nvPr/>
        </p:nvSpPr>
        <p:spPr>
          <a:xfrm>
            <a:off x="2495550" y="4246461"/>
            <a:ext cx="6096000" cy="707886"/>
          </a:xfrm>
          <a:prstGeom prst="rect">
            <a:avLst/>
          </a:prstGeom>
          <a:solidFill>
            <a:srgbClr val="FFE5E5"/>
          </a:solidFill>
        </p:spPr>
        <p:txBody>
          <a:bodyPr>
            <a:spAutoFit/>
          </a:bodyPr>
          <a:lstStyle/>
          <a:p>
            <a:pPr algn="ctr"/>
            <a:r>
              <a:rPr lang="en-US" sz="4000" dirty="0"/>
              <a:t>Beijing</a:t>
            </a:r>
            <a:endParaRPr lang="el-GR" sz="4000" dirty="0"/>
          </a:p>
        </p:txBody>
      </p:sp>
      <p:sp>
        <p:nvSpPr>
          <p:cNvPr id="8" name="Rectangle 7"/>
          <p:cNvSpPr/>
          <p:nvPr/>
        </p:nvSpPr>
        <p:spPr>
          <a:xfrm>
            <a:off x="2495550" y="5139106"/>
            <a:ext cx="6096000" cy="707886"/>
          </a:xfrm>
          <a:prstGeom prst="rect">
            <a:avLst/>
          </a:prstGeom>
          <a:solidFill>
            <a:srgbClr val="FFE5E5"/>
          </a:solidFill>
        </p:spPr>
        <p:txBody>
          <a:bodyPr>
            <a:spAutoFit/>
          </a:bodyPr>
          <a:lstStyle/>
          <a:p>
            <a:pPr algn="ctr"/>
            <a:r>
              <a:rPr lang="en-US" sz="4000" dirty="0"/>
              <a:t>Buenos Aires</a:t>
            </a:r>
            <a:endParaRPr lang="el-GR" sz="4000" dirty="0"/>
          </a:p>
        </p:txBody>
      </p:sp>
    </p:spTree>
    <p:extLst>
      <p:ext uri="{BB962C8B-B14F-4D97-AF65-F5344CB8AC3E}">
        <p14:creationId xmlns:p14="http://schemas.microsoft.com/office/powerpoint/2010/main" val="95086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Edge Networking: Overview </a:t>
            </a:r>
            <a:endParaRPr lang="en-US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688" y="958770"/>
            <a:ext cx="4818203" cy="29650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235351" y="690179"/>
            <a:ext cx="661686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Definition</a:t>
            </a:r>
            <a:endParaRPr lang="en-US" sz="20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Networking between </a:t>
            </a:r>
            <a:r>
              <a:rPr lang="en-US" sz="2000" b="1" dirty="0" err="1"/>
              <a:t>IoT</a:t>
            </a:r>
            <a:r>
              <a:rPr lang="en-US" sz="2000" b="1" dirty="0"/>
              <a:t> gateways</a:t>
            </a:r>
            <a:r>
              <a:rPr lang="en-US" sz="2000" dirty="0"/>
              <a:t>, </a:t>
            </a:r>
            <a:r>
              <a:rPr lang="en-US" sz="2000" b="1" dirty="0"/>
              <a:t>local edge </a:t>
            </a:r>
            <a:r>
              <a:rPr lang="en-US" sz="2000" b="1" dirty="0" smtClean="0"/>
              <a:t>nodes</a:t>
            </a:r>
            <a:r>
              <a:rPr lang="en-US" sz="2000" dirty="0" smtClean="0"/>
              <a:t> </a:t>
            </a:r>
            <a:r>
              <a:rPr lang="en-US" sz="2000" dirty="0"/>
              <a:t>and </a:t>
            </a:r>
            <a:r>
              <a:rPr lang="en-US" sz="2000" b="1" dirty="0"/>
              <a:t>regional/mobile networks</a:t>
            </a:r>
            <a:r>
              <a:rPr lang="en-US" sz="2000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Ensures that data from </a:t>
            </a:r>
            <a:r>
              <a:rPr lang="en-US" sz="2000" dirty="0" err="1"/>
              <a:t>IoT</a:t>
            </a:r>
            <a:r>
              <a:rPr lang="en-US" sz="2000" dirty="0"/>
              <a:t> devices can be </a:t>
            </a:r>
            <a:r>
              <a:rPr lang="en-US" sz="2000" b="1" dirty="0"/>
              <a:t>aggregated, processed, and transmitted</a:t>
            </a:r>
            <a:r>
              <a:rPr lang="en-US" sz="2000" dirty="0"/>
              <a:t> toward cloud or compute nodes located “close” to the user.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Edge nodes often perform: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local filtering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ML inference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storage and caching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offloading from </a:t>
            </a:r>
            <a:r>
              <a:rPr lang="en-US" sz="2000" dirty="0" err="1"/>
              <a:t>IoT</a:t>
            </a:r>
            <a:r>
              <a:rPr lang="en-US" sz="2000" dirty="0"/>
              <a:t> devices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Motivation = </a:t>
            </a:r>
            <a:r>
              <a:rPr lang="en-US" sz="2000" dirty="0" smtClean="0"/>
              <a:t>Move </a:t>
            </a:r>
            <a:r>
              <a:rPr lang="en-US" sz="2000" dirty="0"/>
              <a:t>computation closer to data for: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/>
              <a:t>lower latency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/>
              <a:t>bandwidth savings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/>
              <a:t>reliability (fallback)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/>
              <a:t>security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Critical for </a:t>
            </a:r>
            <a:r>
              <a:rPr lang="en-US" sz="2000" b="1" dirty="0"/>
              <a:t>real-time </a:t>
            </a:r>
            <a:r>
              <a:rPr lang="en-US" sz="2000" b="1" dirty="0" err="1"/>
              <a:t>IoT</a:t>
            </a:r>
            <a:r>
              <a:rPr lang="en-US" sz="2000" b="1" dirty="0"/>
              <a:t> workloads</a:t>
            </a:r>
            <a:r>
              <a:rPr lang="en-US" sz="2000" dirty="0"/>
              <a:t>: robotics, autonomous vehicles, industrial systems.</a:t>
            </a:r>
          </a:p>
        </p:txBody>
      </p:sp>
    </p:spTree>
    <p:extLst>
      <p:ext uri="{BB962C8B-B14F-4D97-AF65-F5344CB8AC3E}">
        <p14:creationId xmlns:p14="http://schemas.microsoft.com/office/powerpoint/2010/main" val="3579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Edge Networking: Requirements </a:t>
            </a:r>
            <a:endParaRPr lang="en-US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688" y="958770"/>
            <a:ext cx="4818203" cy="29650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408972" y="958770"/>
            <a:ext cx="6096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Low </a:t>
            </a:r>
            <a:r>
              <a:rPr lang="en-US" sz="2000" b="1" dirty="0"/>
              <a:t>Latency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ms</a:t>
            </a:r>
            <a:r>
              <a:rPr lang="en-US" sz="2000" dirty="0"/>
              <a:t>-level communication needed </a:t>
            </a:r>
            <a:endParaRPr lang="en-US" sz="2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robotic </a:t>
            </a:r>
            <a:r>
              <a:rPr lang="en-US" sz="2000" dirty="0"/>
              <a:t>control, AR/VR, autonomous systems.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High Reliability </a:t>
            </a:r>
            <a:r>
              <a:rPr lang="en-US" sz="2000" b="1" dirty="0" smtClean="0"/>
              <a:t>- </a:t>
            </a:r>
            <a:r>
              <a:rPr lang="en-US" sz="2000" b="1" dirty="0"/>
              <a:t>Determinism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Predictable performance </a:t>
            </a:r>
            <a:endParaRPr lang="en-US" sz="2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err="1" smtClean="0"/>
              <a:t>IIoT</a:t>
            </a:r>
            <a:r>
              <a:rPr lang="en-US" sz="2000" dirty="0" smtClean="0"/>
              <a:t> </a:t>
            </a:r>
            <a:r>
              <a:rPr lang="en-US" sz="2000" dirty="0"/>
              <a:t>and smart grids.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High Throughput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Streaming sensors, high-resolution cameras, edge inference workloads.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Mobility Support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Vehicles, drones, AGVs in warehouses.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Scalability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Many edge devices (robots, sensors, controllers).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Security &amp; Isolation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Network slicing, </a:t>
            </a:r>
            <a:r>
              <a:rPr lang="en-US" sz="2000" dirty="0" err="1"/>
              <a:t>QoS</a:t>
            </a:r>
            <a:r>
              <a:rPr lang="en-US" sz="2000" dirty="0"/>
              <a:t>, encryption, local policy enforcement.</a:t>
            </a:r>
          </a:p>
        </p:txBody>
      </p:sp>
    </p:spTree>
    <p:extLst>
      <p:ext uri="{BB962C8B-B14F-4D97-AF65-F5344CB8AC3E}">
        <p14:creationId xmlns:p14="http://schemas.microsoft.com/office/powerpoint/2010/main" val="259287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Edge Networking: Network Technologies </a:t>
            </a:r>
            <a:endParaRPr lang="en-US" sz="28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2454081"/>
              </p:ext>
            </p:extLst>
          </p:nvPr>
        </p:nvGraphicFramePr>
        <p:xfrm>
          <a:off x="266700" y="803549"/>
          <a:ext cx="11639551" cy="5364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23204">
                  <a:extLst>
                    <a:ext uri="{9D8B030D-6E8A-4147-A177-3AD203B41FA5}">
                      <a16:colId xmlns:a16="http://schemas.microsoft.com/office/drawing/2014/main" val="1846399116"/>
                    </a:ext>
                  </a:extLst>
                </a:gridCol>
                <a:gridCol w="1064871">
                  <a:extLst>
                    <a:ext uri="{9D8B030D-6E8A-4147-A177-3AD203B41FA5}">
                      <a16:colId xmlns:a16="http://schemas.microsoft.com/office/drawing/2014/main" val="2286483720"/>
                    </a:ext>
                  </a:extLst>
                </a:gridCol>
                <a:gridCol w="1412111">
                  <a:extLst>
                    <a:ext uri="{9D8B030D-6E8A-4147-A177-3AD203B41FA5}">
                      <a16:colId xmlns:a16="http://schemas.microsoft.com/office/drawing/2014/main" val="3008197685"/>
                    </a:ext>
                  </a:extLst>
                </a:gridCol>
                <a:gridCol w="1504709">
                  <a:extLst>
                    <a:ext uri="{9D8B030D-6E8A-4147-A177-3AD203B41FA5}">
                      <a16:colId xmlns:a16="http://schemas.microsoft.com/office/drawing/2014/main" val="2399837805"/>
                    </a:ext>
                  </a:extLst>
                </a:gridCol>
                <a:gridCol w="1030147">
                  <a:extLst>
                    <a:ext uri="{9D8B030D-6E8A-4147-A177-3AD203B41FA5}">
                      <a16:colId xmlns:a16="http://schemas.microsoft.com/office/drawing/2014/main" val="3969939248"/>
                    </a:ext>
                  </a:extLst>
                </a:gridCol>
                <a:gridCol w="1018572">
                  <a:extLst>
                    <a:ext uri="{9D8B030D-6E8A-4147-A177-3AD203B41FA5}">
                      <a16:colId xmlns:a16="http://schemas.microsoft.com/office/drawing/2014/main" val="3104831211"/>
                    </a:ext>
                  </a:extLst>
                </a:gridCol>
                <a:gridCol w="1423686">
                  <a:extLst>
                    <a:ext uri="{9D8B030D-6E8A-4147-A177-3AD203B41FA5}">
                      <a16:colId xmlns:a16="http://schemas.microsoft.com/office/drawing/2014/main" val="3959023800"/>
                    </a:ext>
                  </a:extLst>
                </a:gridCol>
                <a:gridCol w="1134319">
                  <a:extLst>
                    <a:ext uri="{9D8B030D-6E8A-4147-A177-3AD203B41FA5}">
                      <a16:colId xmlns:a16="http://schemas.microsoft.com/office/drawing/2014/main" val="3230183406"/>
                    </a:ext>
                  </a:extLst>
                </a:gridCol>
                <a:gridCol w="1627932">
                  <a:extLst>
                    <a:ext uri="{9D8B030D-6E8A-4147-A177-3AD203B41FA5}">
                      <a16:colId xmlns:a16="http://schemas.microsoft.com/office/drawing/2014/main" val="3877633627"/>
                    </a:ext>
                  </a:extLst>
                </a:gridCol>
              </a:tblGrid>
              <a:tr h="274270">
                <a:tc>
                  <a:txBody>
                    <a:bodyPr/>
                    <a:lstStyle/>
                    <a:p>
                      <a:r>
                        <a:rPr lang="en-US" sz="1600" b="1" dirty="0"/>
                        <a:t>Technology</a:t>
                      </a:r>
                      <a:endParaRPr lang="en-US" sz="1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Type</a:t>
                      </a:r>
                      <a:endParaRPr lang="en-US" sz="1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Description</a:t>
                      </a:r>
                      <a:endParaRPr lang="en-US" sz="16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Specificities</a:t>
                      </a:r>
                      <a:endParaRPr lang="en-US" sz="16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Range</a:t>
                      </a:r>
                      <a:endParaRPr lang="en-US" sz="16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Data Rate</a:t>
                      </a:r>
                      <a:endParaRPr lang="en-US" sz="16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Power</a:t>
                      </a:r>
                      <a:endParaRPr lang="en-US" sz="16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Topology</a:t>
                      </a:r>
                      <a:endParaRPr lang="en-US" sz="16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Typical Use Cases</a:t>
                      </a:r>
                      <a:endParaRPr lang="en-US" sz="16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35104390"/>
                  </a:ext>
                </a:extLst>
              </a:tr>
              <a:tr h="274270">
                <a:tc>
                  <a:txBody>
                    <a:bodyPr/>
                    <a:lstStyle/>
                    <a:p>
                      <a:r>
                        <a:rPr lang="en-US" sz="1600" b="1"/>
                        <a:t>Ethernet (1G/10G/40G)</a:t>
                      </a:r>
                      <a:endParaRPr lang="en-US" sz="16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Wired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Primary edge backhaul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Very low latency, deterministic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N/A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Gbps–Tbps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N/A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Star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Edge servers, industrial gateways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56846069"/>
                  </a:ext>
                </a:extLst>
              </a:tr>
              <a:tr h="274270">
                <a:tc>
                  <a:txBody>
                    <a:bodyPr/>
                    <a:lstStyle/>
                    <a:p>
                      <a:r>
                        <a:rPr lang="en-US" sz="1600" b="1"/>
                        <a:t>Fiber (FTTx, DWDM)</a:t>
                      </a:r>
                      <a:endParaRPr lang="en-US" sz="16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Wired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High-speed backbone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Extremely high capacity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Kilometers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10–400 Gbps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N/A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Point-to-point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Cloud ↔ Edge transport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35949417"/>
                  </a:ext>
                </a:extLst>
              </a:tr>
              <a:tr h="274270">
                <a:tc>
                  <a:txBody>
                    <a:bodyPr/>
                    <a:lstStyle/>
                    <a:p>
                      <a:r>
                        <a:rPr lang="en-US" sz="1600" b="1"/>
                        <a:t>Ethernet TSN</a:t>
                      </a:r>
                      <a:endParaRPr lang="en-US" sz="16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Wired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Time-sensitive networking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Guaranteed timing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meters–100 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Gbps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N/A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Star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Industrial automation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99146671"/>
                  </a:ext>
                </a:extLst>
              </a:tr>
              <a:tr h="274270">
                <a:tc>
                  <a:txBody>
                    <a:bodyPr/>
                    <a:lstStyle/>
                    <a:p>
                      <a:r>
                        <a:rPr lang="en-US" sz="1600" b="1"/>
                        <a:t>Wi-Fi 6/6E</a:t>
                      </a:r>
                      <a:endParaRPr lang="en-US" sz="16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Wireless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High-throughput LAN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OFDMA for dense clients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20–50 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Up to Gbps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Medium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Star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Edge gateway uplinks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28572915"/>
                  </a:ext>
                </a:extLst>
              </a:tr>
              <a:tr h="274270">
                <a:tc>
                  <a:txBody>
                    <a:bodyPr/>
                    <a:lstStyle/>
                    <a:p>
                      <a:r>
                        <a:rPr lang="en-US" sz="1600" b="1"/>
                        <a:t>4G LTE</a:t>
                      </a:r>
                      <a:endParaRPr lang="en-US" sz="16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Wireless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Mobile broadband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Good coverage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km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100 Mbps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Medium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Star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Mobile IoT, fallback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90148919"/>
                  </a:ext>
                </a:extLst>
              </a:tr>
              <a:tr h="274270">
                <a:tc>
                  <a:txBody>
                    <a:bodyPr/>
                    <a:lstStyle/>
                    <a:p>
                      <a:r>
                        <a:rPr lang="en-US" sz="1600" b="1"/>
                        <a:t>5G (NSA/SA)</a:t>
                      </a:r>
                      <a:endParaRPr lang="en-US" sz="16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Wireless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Latest mobile network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URLLC, network slicing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km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1–20 Gbps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Medium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Star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Edge networks, MEC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612932"/>
                  </a:ext>
                </a:extLst>
              </a:tr>
              <a:tr h="274270">
                <a:tc>
                  <a:txBody>
                    <a:bodyPr/>
                    <a:lstStyle/>
                    <a:p>
                      <a:r>
                        <a:rPr lang="en-US" sz="1600" b="1"/>
                        <a:t>Private LTE / Private 5G</a:t>
                      </a:r>
                      <a:endParaRPr lang="en-US" sz="16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Wireless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Dedicated industrial cellular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Very reliable, on-premise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km-scale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High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Medium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Star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Factories, ports, mining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521317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379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Edge Networking: 5G Overview</a:t>
            </a:r>
            <a:endParaRPr lang="en-US"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374247" y="565044"/>
            <a:ext cx="1109626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Definition</a:t>
            </a:r>
            <a:endParaRPr lang="en-US" sz="20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5th generation cellular network standard defined by </a:t>
            </a:r>
            <a:r>
              <a:rPr lang="en-US" sz="2000" b="1" dirty="0"/>
              <a:t>3GPP</a:t>
            </a:r>
            <a:r>
              <a:rPr lang="en-US" sz="2000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Supports massively heterogeneous devices: smartphones, </a:t>
            </a:r>
            <a:r>
              <a:rPr lang="en-US" sz="2000" dirty="0" err="1"/>
              <a:t>IoT</a:t>
            </a:r>
            <a:r>
              <a:rPr lang="en-US" sz="2000" dirty="0"/>
              <a:t> sensors, robots, vehicles.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Designed to support </a:t>
            </a:r>
            <a:r>
              <a:rPr lang="en-US" sz="2000" b="1" dirty="0"/>
              <a:t>edge computing</a:t>
            </a:r>
            <a:r>
              <a:rPr lang="en-US" sz="2000" dirty="0"/>
              <a:t>, </a:t>
            </a:r>
            <a:r>
              <a:rPr lang="en-US" sz="2000" b="1" dirty="0"/>
              <a:t>network slicing</a:t>
            </a:r>
            <a:r>
              <a:rPr lang="en-US" sz="2000" dirty="0"/>
              <a:t>, and </a:t>
            </a:r>
            <a:r>
              <a:rPr lang="en-US" sz="2000" b="1" dirty="0"/>
              <a:t>ultra-low latency</a:t>
            </a:r>
            <a:r>
              <a:rPr lang="en-US" sz="2000" dirty="0"/>
              <a:t> workloads.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5G Performance Goals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/>
              <a:t>Enhanced Mobile Broadband (</a:t>
            </a:r>
            <a:r>
              <a:rPr lang="en-US" sz="2000" b="1" dirty="0" err="1"/>
              <a:t>eMBB</a:t>
            </a:r>
            <a:r>
              <a:rPr lang="en-US" sz="2000" b="1" dirty="0"/>
              <a:t>)</a:t>
            </a:r>
            <a:r>
              <a:rPr lang="en-US" sz="2000" dirty="0"/>
              <a:t> </a:t>
            </a:r>
            <a:r>
              <a:rPr lang="en-US" sz="2000" dirty="0" smtClean="0"/>
              <a:t>= </a:t>
            </a:r>
            <a:r>
              <a:rPr lang="en-US" sz="2000" dirty="0"/>
              <a:t>multi-</a:t>
            </a:r>
            <a:r>
              <a:rPr lang="en-US" sz="2000" dirty="0" err="1"/>
              <a:t>Gbps</a:t>
            </a:r>
            <a:r>
              <a:rPr lang="en-US" sz="2000" dirty="0"/>
              <a:t> speeds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/>
              <a:t>Massive Machine-Type Communications (</a:t>
            </a:r>
            <a:r>
              <a:rPr lang="en-US" sz="2000" b="1" dirty="0" err="1"/>
              <a:t>mMTC</a:t>
            </a:r>
            <a:r>
              <a:rPr lang="en-US" sz="2000" b="1" dirty="0"/>
              <a:t>)</a:t>
            </a:r>
            <a:r>
              <a:rPr lang="en-US" sz="2000" dirty="0"/>
              <a:t> </a:t>
            </a:r>
            <a:r>
              <a:rPr lang="en-US" sz="2000" dirty="0" smtClean="0"/>
              <a:t>= </a:t>
            </a:r>
            <a:r>
              <a:rPr lang="en-US" sz="2000" dirty="0"/>
              <a:t>millions of </a:t>
            </a:r>
            <a:r>
              <a:rPr lang="en-US" sz="2000" dirty="0" err="1"/>
              <a:t>IoT</a:t>
            </a:r>
            <a:r>
              <a:rPr lang="en-US" sz="2000" dirty="0"/>
              <a:t> devices per km²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/>
              <a:t>Ultra-Reliable Low-Latency Communications (URLLC)</a:t>
            </a:r>
            <a:r>
              <a:rPr lang="en-US" sz="2000" dirty="0"/>
              <a:t> </a:t>
            </a:r>
            <a:r>
              <a:rPr lang="en-US" sz="2000" dirty="0" smtClean="0"/>
              <a:t>= sub-</a:t>
            </a:r>
            <a:r>
              <a:rPr lang="en-US" sz="2000" dirty="0" err="1" smtClean="0"/>
              <a:t>ms</a:t>
            </a:r>
            <a:r>
              <a:rPr lang="en-US" sz="2000" dirty="0" smtClean="0"/>
              <a:t> </a:t>
            </a:r>
            <a:r>
              <a:rPr lang="en-US" sz="2000" dirty="0"/>
              <a:t>latency, high reliability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Frequency Spectrum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/>
              <a:t>Sub-6 GHz (FR1):</a:t>
            </a:r>
            <a:r>
              <a:rPr lang="en-US" sz="2000" dirty="0"/>
              <a:t> wide coverage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 err="1"/>
              <a:t>mmWave</a:t>
            </a:r>
            <a:r>
              <a:rPr lang="en-US" sz="2000" b="1" dirty="0"/>
              <a:t> (FR2):</a:t>
            </a:r>
            <a:r>
              <a:rPr lang="en-US" sz="2000" dirty="0"/>
              <a:t> extremely high throughput, short range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/>
              <a:t>Mid-band:</a:t>
            </a:r>
            <a:r>
              <a:rPr lang="en-US" sz="2000" dirty="0"/>
              <a:t> best balance for edge applications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081" y="4392519"/>
            <a:ext cx="5011838" cy="22161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739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/>
              <a:t>Edge Networking: Simplified 5G Architecture </a:t>
            </a:r>
            <a:r>
              <a:rPr lang="en-US" sz="2800" b="1" dirty="0" smtClean="0"/>
              <a:t>(1)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97" y="1141068"/>
            <a:ext cx="10182602" cy="50913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84231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Edge Networking: Simplified 5G Architecture (2)</a:t>
            </a:r>
            <a:endParaRPr lang="en-US"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420546" y="831177"/>
            <a:ext cx="968415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Core Components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 err="1"/>
              <a:t>gNB</a:t>
            </a:r>
            <a:r>
              <a:rPr lang="en-US" sz="2000" b="1" dirty="0"/>
              <a:t> (Next-Gen Base </a:t>
            </a:r>
            <a:r>
              <a:rPr lang="en-US" sz="2000" b="1" dirty="0" smtClean="0"/>
              <a:t>Station)</a:t>
            </a:r>
            <a:endParaRPr lang="en-US" sz="2000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Handles </a:t>
            </a:r>
            <a:r>
              <a:rPr lang="en-US" sz="2000" dirty="0"/>
              <a:t>radio access, beamforming, scheduling.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/>
              <a:t>5G Core (5GC)</a:t>
            </a:r>
            <a:endParaRPr lang="en-US" sz="20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AMF (Access Management)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SMF (Session Management)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UPF (User Plane Function) </a:t>
            </a:r>
            <a:r>
              <a:rPr lang="en-US" sz="2000" i="1" dirty="0"/>
              <a:t>(key for edge computing)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/>
              <a:t>MEC Nodes (Multi-access Edge </a:t>
            </a:r>
            <a:r>
              <a:rPr lang="en-US" sz="2000" b="1" dirty="0" smtClean="0"/>
              <a:t>Computing)</a:t>
            </a:r>
            <a:endParaRPr lang="en-US" sz="2000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Placed </a:t>
            </a:r>
            <a:r>
              <a:rPr lang="en-US" sz="2000" dirty="0"/>
              <a:t>at base stations or regional data centers </a:t>
            </a:r>
            <a:endParaRPr lang="en-US" sz="2000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host </a:t>
            </a:r>
            <a:r>
              <a:rPr lang="en-US" sz="2000" dirty="0"/>
              <a:t>applications close to users.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Key Architectural Principles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/>
              <a:t>Service-Based Architecture (SBA)</a:t>
            </a:r>
            <a:r>
              <a:rPr lang="en-US" sz="2000" dirty="0"/>
              <a:t> </a:t>
            </a:r>
            <a:endParaRPr lang="en-US" sz="2000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modular </a:t>
            </a:r>
            <a:r>
              <a:rPr lang="en-US" sz="2000" dirty="0"/>
              <a:t>network functions via APIs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/>
              <a:t>Network </a:t>
            </a:r>
            <a:r>
              <a:rPr lang="en-US" sz="2000" b="1" dirty="0" smtClean="0"/>
              <a:t>Slicing</a:t>
            </a:r>
            <a:endParaRPr lang="en-US" sz="2000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logical </a:t>
            </a:r>
            <a:r>
              <a:rPr lang="en-US" sz="2000" dirty="0"/>
              <a:t>networks with dedicated </a:t>
            </a:r>
            <a:r>
              <a:rPr lang="en-US" sz="2000" dirty="0" err="1"/>
              <a:t>QoS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/>
              <a:t>Separation of Control Plane &amp; User Plane (CUPS</a:t>
            </a:r>
            <a:r>
              <a:rPr lang="en-US" sz="2000" b="1" dirty="0" smtClean="0"/>
              <a:t>)</a:t>
            </a:r>
            <a:endParaRPr lang="en-US" sz="2000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data </a:t>
            </a:r>
            <a:r>
              <a:rPr lang="en-US" sz="2000" dirty="0"/>
              <a:t>paths routed to nearest edge node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007" y="3916973"/>
            <a:ext cx="4207400" cy="21037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85573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Edge Networking</a:t>
            </a:r>
            <a:r>
              <a:rPr lang="en-US" sz="2800" b="1" dirty="0"/>
              <a:t>: 5G Protocols &amp; Standards</a:t>
            </a:r>
          </a:p>
        </p:txBody>
      </p:sp>
      <p:sp>
        <p:nvSpPr>
          <p:cNvPr id="3" name="Rectangle 2"/>
          <p:cNvSpPr/>
          <p:nvPr/>
        </p:nvSpPr>
        <p:spPr>
          <a:xfrm>
            <a:off x="374248" y="855120"/>
            <a:ext cx="918644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Radio Access (RAN) Protocols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/>
              <a:t>PHY</a:t>
            </a:r>
            <a:r>
              <a:rPr lang="en-US" sz="2400" dirty="0"/>
              <a:t> – OFDM, modulation (QPSK, QAM)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/>
              <a:t>MAC</a:t>
            </a:r>
            <a:r>
              <a:rPr lang="en-US" sz="2400" dirty="0"/>
              <a:t> – scheduling, HARQ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/>
              <a:t>RLC</a:t>
            </a:r>
            <a:r>
              <a:rPr lang="en-US" sz="2400" dirty="0"/>
              <a:t> – error correction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/>
              <a:t>PDCP</a:t>
            </a:r>
            <a:r>
              <a:rPr lang="en-US" sz="2400" dirty="0"/>
              <a:t> – ciphering, header compression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/>
              <a:t>RRC</a:t>
            </a:r>
            <a:r>
              <a:rPr lang="en-US" sz="2400" dirty="0"/>
              <a:t> – connection setup &amp;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Core Network (5GC) Standards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Defined by </a:t>
            </a:r>
            <a:r>
              <a:rPr lang="en-US" sz="2400" b="1" dirty="0"/>
              <a:t>3GPP Release 15, 16, 17, 18</a:t>
            </a:r>
            <a:endParaRPr lang="en-US" sz="24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Rel</a:t>
            </a:r>
            <a:r>
              <a:rPr lang="en-US" sz="2400" dirty="0"/>
              <a:t> 15 → initial 5G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Rel</a:t>
            </a:r>
            <a:r>
              <a:rPr lang="en-US" sz="2400" dirty="0"/>
              <a:t> 16 → URLLC, industrial </a:t>
            </a:r>
            <a:r>
              <a:rPr lang="en-US" sz="2400" dirty="0" err="1"/>
              <a:t>IoT</a:t>
            </a:r>
            <a:endParaRPr lang="en-US" sz="24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Rel</a:t>
            </a:r>
            <a:r>
              <a:rPr lang="en-US" sz="2400" dirty="0"/>
              <a:t> 17 → NTN, low-power </a:t>
            </a:r>
            <a:r>
              <a:rPr lang="en-US" sz="2400" dirty="0" err="1"/>
              <a:t>IoT</a:t>
            </a:r>
            <a:r>
              <a:rPr lang="en-US" sz="2400" dirty="0"/>
              <a:t> improvements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Rel</a:t>
            </a:r>
            <a:r>
              <a:rPr lang="en-US" sz="2400" dirty="0"/>
              <a:t> 18 → 5G-Advanced (AI-native network, improvements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208344" y="6061991"/>
            <a:ext cx="109380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>
                <a:hlinkClick r:id="rId2"/>
              </a:rPr>
              <a:t>https://www.3gpp.org/5g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https://www.etsi.org/technologies/multi-access-edge-computing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12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Edge Networking</a:t>
            </a:r>
            <a:r>
              <a:rPr lang="en-US" sz="2800" b="1" dirty="0"/>
              <a:t>: </a:t>
            </a:r>
            <a:r>
              <a:rPr lang="en-US" sz="2800" b="1" dirty="0" smtClean="0"/>
              <a:t>5G </a:t>
            </a:r>
            <a:r>
              <a:rPr lang="en-US" sz="2800" b="1" dirty="0"/>
              <a:t>Evaluation &amp; </a:t>
            </a:r>
            <a:r>
              <a:rPr lang="en-US" sz="2800" b="1" dirty="0" smtClean="0"/>
              <a:t>Discussion (1)</a:t>
            </a:r>
            <a:endParaRPr lang="en-US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267665" y="869930"/>
            <a:ext cx="60559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Strengths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Limitations</a:t>
            </a:r>
            <a:endParaRPr lang="en-US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Where </a:t>
            </a:r>
            <a:r>
              <a:rPr lang="en-US" b="1" dirty="0"/>
              <a:t>5G Is </a:t>
            </a:r>
            <a:r>
              <a:rPr lang="en-US" b="1" dirty="0" smtClean="0"/>
              <a:t>Best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1505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Edge Networking</a:t>
            </a:r>
            <a:r>
              <a:rPr lang="en-US" sz="2800" b="1" dirty="0"/>
              <a:t>: </a:t>
            </a:r>
            <a:r>
              <a:rPr lang="en-US" sz="2800" b="1" dirty="0" smtClean="0"/>
              <a:t>5G </a:t>
            </a:r>
            <a:r>
              <a:rPr lang="en-US" sz="2800" b="1" dirty="0"/>
              <a:t>Evaluation &amp; </a:t>
            </a:r>
            <a:r>
              <a:rPr lang="en-US" sz="2800" b="1" dirty="0" smtClean="0"/>
              <a:t>Discussion (2)</a:t>
            </a:r>
            <a:endParaRPr lang="en-US"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0" y="3441680"/>
            <a:ext cx="586836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Strengths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dirty="0"/>
              <a:t>Low latency</a:t>
            </a:r>
            <a:r>
              <a:rPr lang="en-US" dirty="0"/>
              <a:t> </a:t>
            </a:r>
            <a:r>
              <a:rPr lang="en-US" dirty="0" smtClean="0"/>
              <a:t>for robotic </a:t>
            </a:r>
            <a:r>
              <a:rPr lang="en-US" dirty="0"/>
              <a:t>control, drones, AR/VR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dirty="0"/>
              <a:t>High throughput</a:t>
            </a:r>
            <a:r>
              <a:rPr lang="en-US" dirty="0"/>
              <a:t> </a:t>
            </a:r>
            <a:r>
              <a:rPr lang="en-US" dirty="0" smtClean="0"/>
              <a:t>for </a:t>
            </a:r>
            <a:r>
              <a:rPr lang="en-US" dirty="0"/>
              <a:t>cameras, AGVs, industrial gateways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dirty="0"/>
              <a:t>Massive device density</a:t>
            </a:r>
            <a:r>
              <a:rPr lang="en-US" dirty="0"/>
              <a:t> </a:t>
            </a:r>
            <a:r>
              <a:rPr lang="en-US" dirty="0" smtClean="0"/>
              <a:t>for </a:t>
            </a:r>
            <a:r>
              <a:rPr lang="en-US" dirty="0"/>
              <a:t>smart cities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dirty="0"/>
              <a:t>Mobility support</a:t>
            </a:r>
            <a:r>
              <a:rPr lang="en-US" dirty="0"/>
              <a:t> </a:t>
            </a:r>
            <a:r>
              <a:rPr lang="en-US" dirty="0" smtClean="0"/>
              <a:t>for vehicles</a:t>
            </a:r>
            <a:r>
              <a:rPr lang="en-US" dirty="0"/>
              <a:t>, logistics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dirty="0"/>
              <a:t>Network slicing &amp; </a:t>
            </a:r>
            <a:r>
              <a:rPr lang="en-US" b="1" dirty="0" err="1"/>
              <a:t>QoS</a:t>
            </a:r>
            <a:r>
              <a:rPr lang="en-US" dirty="0"/>
              <a:t> </a:t>
            </a:r>
            <a:r>
              <a:rPr lang="en-US" dirty="0" smtClean="0"/>
              <a:t>for </a:t>
            </a:r>
            <a:r>
              <a:rPr lang="en-US" dirty="0"/>
              <a:t>isolation and prioritization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dirty="0"/>
              <a:t>MEC</a:t>
            </a:r>
            <a:r>
              <a:rPr lang="en-US" dirty="0"/>
              <a:t> </a:t>
            </a:r>
            <a:r>
              <a:rPr lang="en-US" dirty="0" smtClean="0"/>
              <a:t>for </a:t>
            </a:r>
            <a:r>
              <a:rPr lang="en-US" dirty="0"/>
              <a:t>low-latency edge compute </a:t>
            </a:r>
            <a:r>
              <a:rPr lang="en-US" dirty="0" smtClean="0"/>
              <a:t>integration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02"/>
          <a:stretch/>
        </p:blipFill>
        <p:spPr>
          <a:xfrm>
            <a:off x="2752092" y="615820"/>
            <a:ext cx="6232546" cy="27249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5868365" y="3441680"/>
            <a:ext cx="605591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Limitations</a:t>
            </a:r>
            <a:endParaRPr lang="en-US" b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High deployment cost (infrastructure, spectrum)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err="1"/>
              <a:t>mmWave</a:t>
            </a:r>
            <a:r>
              <a:rPr lang="en-US" dirty="0"/>
              <a:t> coverage is limited indoors/outdoors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Increased complexity (RAN + 5GC + slicing + MEC)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Not ideal for ultra-low-power </a:t>
            </a:r>
            <a:r>
              <a:rPr lang="en-US" dirty="0" err="1"/>
              <a:t>IoT</a:t>
            </a:r>
            <a:r>
              <a:rPr lang="en-US" dirty="0"/>
              <a:t> (NB-</a:t>
            </a:r>
            <a:r>
              <a:rPr lang="en-US" dirty="0" err="1"/>
              <a:t>IoT</a:t>
            </a:r>
            <a:r>
              <a:rPr lang="en-US" dirty="0"/>
              <a:t> &amp; LTE-M still relevant)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Where 5G Is Best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Industry 4.0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Autonomous vehicles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Smart ports </a:t>
            </a:r>
            <a:r>
              <a:rPr lang="en-US" dirty="0" smtClean="0"/>
              <a:t>&amp; </a:t>
            </a:r>
            <a:r>
              <a:rPr lang="en-US" dirty="0"/>
              <a:t>logistics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Smart manufacturing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Large-scale video analytics</a:t>
            </a:r>
          </a:p>
        </p:txBody>
      </p:sp>
    </p:spTree>
    <p:extLst>
      <p:ext uri="{BB962C8B-B14F-4D97-AF65-F5344CB8AC3E}">
        <p14:creationId xmlns:p14="http://schemas.microsoft.com/office/powerpoint/2010/main" val="428907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Cloud Networking: Overview 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106" y="841094"/>
            <a:ext cx="3232230" cy="32322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0" y="523221"/>
            <a:ext cx="820259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Definition</a:t>
            </a:r>
            <a:endParaRPr lang="en-US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Cloud networking refers to the </a:t>
            </a:r>
            <a:r>
              <a:rPr lang="en-US" b="1" dirty="0"/>
              <a:t>communication infrastructure</a:t>
            </a:r>
            <a:r>
              <a:rPr lang="en-US" dirty="0"/>
              <a:t> that connects: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dirty="0"/>
              <a:t>Edge </a:t>
            </a:r>
            <a:r>
              <a:rPr lang="en-US" b="1" dirty="0" smtClean="0"/>
              <a:t>to Regional </a:t>
            </a:r>
            <a:r>
              <a:rPr lang="en-US" b="1" dirty="0"/>
              <a:t>Data Centers</a:t>
            </a:r>
            <a:endParaRPr lang="en-US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dirty="0"/>
              <a:t>Data </a:t>
            </a:r>
            <a:r>
              <a:rPr lang="en-US" b="1" dirty="0" smtClean="0"/>
              <a:t>Center to </a:t>
            </a:r>
            <a:r>
              <a:rPr lang="en-US" b="1" dirty="0"/>
              <a:t>Data Center</a:t>
            </a:r>
            <a:endParaRPr lang="en-US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Intra-Data </a:t>
            </a:r>
            <a:r>
              <a:rPr lang="en-US" b="1" dirty="0"/>
              <a:t>Center (rack </a:t>
            </a:r>
            <a:r>
              <a:rPr lang="en-US" b="1" dirty="0" smtClean="0"/>
              <a:t>to rack</a:t>
            </a:r>
            <a:r>
              <a:rPr lang="en-US" b="1" dirty="0"/>
              <a:t>)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It transports large volumes of </a:t>
            </a:r>
            <a:r>
              <a:rPr lang="en-US" dirty="0" err="1"/>
              <a:t>IoT</a:t>
            </a:r>
            <a:r>
              <a:rPr lang="en-US" dirty="0"/>
              <a:t> data for: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ML training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Data </a:t>
            </a:r>
            <a:r>
              <a:rPr lang="en-US" dirty="0"/>
              <a:t>warehousing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Federated </a:t>
            </a:r>
            <a:r>
              <a:rPr lang="en-US" dirty="0"/>
              <a:t>aggregation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Long-term </a:t>
            </a:r>
            <a:r>
              <a:rPr lang="en-US" dirty="0"/>
              <a:t>storage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Global </a:t>
            </a:r>
            <a:r>
              <a:rPr lang="en-US" dirty="0"/>
              <a:t>analytics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 smtClean="0"/>
              <a:t>IoT</a:t>
            </a:r>
            <a:r>
              <a:rPr lang="en-US" b="1" dirty="0" smtClean="0"/>
              <a:t> Motivation</a:t>
            </a:r>
            <a:endParaRPr lang="en-US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IoT</a:t>
            </a:r>
            <a:r>
              <a:rPr lang="en-US" dirty="0"/>
              <a:t> generates </a:t>
            </a:r>
            <a:r>
              <a:rPr lang="en-US" b="1" dirty="0"/>
              <a:t>massive continuous data streams</a:t>
            </a:r>
            <a:r>
              <a:rPr lang="en-US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Requires </a:t>
            </a:r>
            <a:r>
              <a:rPr lang="en-US" b="1" dirty="0"/>
              <a:t>high-throughput, low-latency</a:t>
            </a:r>
            <a:r>
              <a:rPr lang="en-US" dirty="0"/>
              <a:t>, and </a:t>
            </a:r>
            <a:r>
              <a:rPr lang="en-US" b="1" dirty="0"/>
              <a:t>high reliability</a:t>
            </a:r>
            <a:r>
              <a:rPr lang="en-US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Needs scalability to handle millions of devices and </a:t>
            </a:r>
            <a:r>
              <a:rPr lang="en-US" dirty="0" smtClean="0"/>
              <a:t>TB/PB </a:t>
            </a:r>
            <a:r>
              <a:rPr lang="en-US" dirty="0"/>
              <a:t>data volumes.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Ensures global accessibility of data across distributed cloud environments.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Most Important Features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High-bandwidth backbones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Redundant &amp; fault-tolerant paths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Software-defined control (SDN)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Multi-region connectivity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Optical transport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69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28759" y="105992"/>
            <a:ext cx="69438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5400" dirty="0">
                <a:solidFill>
                  <a:prstClr val="black"/>
                </a:solidFill>
              </a:rPr>
              <a:t>What’s the Connection?</a:t>
            </a:r>
            <a:endParaRPr kumimoji="0" lang="el-GR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95550" y="1648510"/>
            <a:ext cx="6096000" cy="707886"/>
          </a:xfrm>
          <a:prstGeom prst="rect">
            <a:avLst/>
          </a:prstGeom>
          <a:solidFill>
            <a:srgbClr val="FFE5E5"/>
          </a:solidFill>
        </p:spPr>
        <p:txBody>
          <a:bodyPr>
            <a:spAutoFit/>
          </a:bodyPr>
          <a:lstStyle/>
          <a:p>
            <a:pPr algn="ctr"/>
            <a:r>
              <a:rPr lang="en-US" sz="4000" dirty="0"/>
              <a:t>Tokyo</a:t>
            </a:r>
            <a:endParaRPr lang="el-GR" sz="4000" dirty="0"/>
          </a:p>
        </p:txBody>
      </p:sp>
      <p:sp>
        <p:nvSpPr>
          <p:cNvPr id="4" name="Rectangle 3"/>
          <p:cNvSpPr/>
          <p:nvPr/>
        </p:nvSpPr>
        <p:spPr>
          <a:xfrm>
            <a:off x="2495550" y="2461171"/>
            <a:ext cx="6096000" cy="707886"/>
          </a:xfrm>
          <a:prstGeom prst="rect">
            <a:avLst/>
          </a:prstGeom>
          <a:solidFill>
            <a:srgbClr val="FFE5E5"/>
          </a:solidFill>
        </p:spPr>
        <p:txBody>
          <a:bodyPr>
            <a:spAutoFit/>
          </a:bodyPr>
          <a:lstStyle/>
          <a:p>
            <a:pPr algn="ctr"/>
            <a:r>
              <a:rPr lang="en-US" sz="4000" dirty="0"/>
              <a:t>New Delhi</a:t>
            </a:r>
            <a:endParaRPr lang="el-GR" sz="4000" dirty="0"/>
          </a:p>
        </p:txBody>
      </p:sp>
      <p:sp>
        <p:nvSpPr>
          <p:cNvPr id="6" name="Rectangle 5"/>
          <p:cNvSpPr/>
          <p:nvPr/>
        </p:nvSpPr>
        <p:spPr>
          <a:xfrm>
            <a:off x="2495550" y="3353816"/>
            <a:ext cx="6096000" cy="707886"/>
          </a:xfrm>
          <a:prstGeom prst="rect">
            <a:avLst/>
          </a:prstGeom>
          <a:solidFill>
            <a:srgbClr val="FFE5E5"/>
          </a:solidFill>
        </p:spPr>
        <p:txBody>
          <a:bodyPr>
            <a:spAutoFit/>
          </a:bodyPr>
          <a:lstStyle/>
          <a:p>
            <a:pPr algn="ctr"/>
            <a:r>
              <a:rPr lang="en-US" sz="4000" dirty="0"/>
              <a:t>Cairo</a:t>
            </a:r>
            <a:endParaRPr lang="el-GR" sz="4000" dirty="0"/>
          </a:p>
        </p:txBody>
      </p:sp>
      <p:sp>
        <p:nvSpPr>
          <p:cNvPr id="2" name="Rectangle 1"/>
          <p:cNvSpPr/>
          <p:nvPr/>
        </p:nvSpPr>
        <p:spPr>
          <a:xfrm>
            <a:off x="2803472" y="6031751"/>
            <a:ext cx="54801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Most </a:t>
            </a:r>
            <a:r>
              <a:rPr lang="en-US" sz="3200" b="1" dirty="0" smtClean="0">
                <a:solidFill>
                  <a:srgbClr val="FF0000"/>
                </a:solidFill>
              </a:rPr>
              <a:t>populated world capitals</a:t>
            </a:r>
            <a:endParaRPr lang="el-GR" sz="32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95550" y="4246461"/>
            <a:ext cx="6096000" cy="707886"/>
          </a:xfrm>
          <a:prstGeom prst="rect">
            <a:avLst/>
          </a:prstGeom>
          <a:solidFill>
            <a:srgbClr val="FFE5E5"/>
          </a:solidFill>
        </p:spPr>
        <p:txBody>
          <a:bodyPr>
            <a:spAutoFit/>
          </a:bodyPr>
          <a:lstStyle/>
          <a:p>
            <a:pPr algn="ctr"/>
            <a:r>
              <a:rPr lang="en-US" sz="4000" dirty="0"/>
              <a:t>Beijing</a:t>
            </a:r>
            <a:endParaRPr lang="el-GR" sz="4000" dirty="0"/>
          </a:p>
        </p:txBody>
      </p:sp>
      <p:sp>
        <p:nvSpPr>
          <p:cNvPr id="8" name="Rectangle 7"/>
          <p:cNvSpPr/>
          <p:nvPr/>
        </p:nvSpPr>
        <p:spPr>
          <a:xfrm>
            <a:off x="2495550" y="5139106"/>
            <a:ext cx="6096000" cy="707886"/>
          </a:xfrm>
          <a:prstGeom prst="rect">
            <a:avLst/>
          </a:prstGeom>
          <a:solidFill>
            <a:srgbClr val="FFE5E5"/>
          </a:solidFill>
        </p:spPr>
        <p:txBody>
          <a:bodyPr>
            <a:spAutoFit/>
          </a:bodyPr>
          <a:lstStyle/>
          <a:p>
            <a:pPr algn="ctr"/>
            <a:r>
              <a:rPr lang="en-US" sz="4000" dirty="0"/>
              <a:t>Buenos Aires</a:t>
            </a:r>
            <a:endParaRPr lang="el-GR" sz="4000" dirty="0"/>
          </a:p>
        </p:txBody>
      </p:sp>
    </p:spTree>
    <p:extLst>
      <p:ext uri="{BB962C8B-B14F-4D97-AF65-F5344CB8AC3E}">
        <p14:creationId xmlns:p14="http://schemas.microsoft.com/office/powerpoint/2010/main" val="163713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Cloud Networking</a:t>
            </a:r>
            <a:r>
              <a:rPr lang="en-US" sz="2800" b="1" dirty="0"/>
              <a:t>: Requirements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106" y="841094"/>
            <a:ext cx="3232230" cy="32322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293226" y="987706"/>
            <a:ext cx="711457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Performance Requirements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Ultra-high throughput</a:t>
            </a:r>
            <a:r>
              <a:rPr lang="en-US" dirty="0"/>
              <a:t> (10–400 </a:t>
            </a:r>
            <a:r>
              <a:rPr lang="en-US" dirty="0" err="1"/>
              <a:t>Gbps</a:t>
            </a:r>
            <a:r>
              <a:rPr lang="en-US" dirty="0"/>
              <a:t> per link; up to multi-terabit aggregates)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Low and predictable latency</a:t>
            </a:r>
            <a:r>
              <a:rPr lang="en-US" dirty="0"/>
              <a:t> (microsecond-level in DCs)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High reliability</a:t>
            </a:r>
            <a:r>
              <a:rPr lang="en-US" dirty="0"/>
              <a:t> (redundancy, ECMP, BFD, optical protection switching)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Operational Requirements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Scalability</a:t>
            </a:r>
            <a:endParaRPr lang="en-US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Millions of flows; elastic scaling of compute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Security</a:t>
            </a:r>
            <a:endParaRPr lang="en-US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TLS/IPsec tunnels, VPC isolation, private subnets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Programmability</a:t>
            </a:r>
            <a:endParaRPr lang="en-US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SDN controllers, programmable switches (P4)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Example Constraints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ML training jobs require </a:t>
            </a:r>
            <a:r>
              <a:rPr lang="en-US" b="1" dirty="0"/>
              <a:t>parallel high-speed, lossless transport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Multi-cloud workloads need </a:t>
            </a:r>
            <a:r>
              <a:rPr lang="en-US" b="1" dirty="0"/>
              <a:t>inter-DC optical backbone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Large </a:t>
            </a:r>
            <a:r>
              <a:rPr lang="en-US" dirty="0" err="1"/>
              <a:t>IoT</a:t>
            </a:r>
            <a:r>
              <a:rPr lang="en-US" dirty="0"/>
              <a:t> networks need data ingestion pipelines (streaming, ETL)</a:t>
            </a:r>
          </a:p>
        </p:txBody>
      </p:sp>
    </p:spTree>
    <p:extLst>
      <p:ext uri="{BB962C8B-B14F-4D97-AF65-F5344CB8AC3E}">
        <p14:creationId xmlns:p14="http://schemas.microsoft.com/office/powerpoint/2010/main" val="366905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Cloud Networking: Network Technologies </a:t>
            </a:r>
            <a:endParaRPr lang="en-US" sz="28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3662118"/>
              </p:ext>
            </p:extLst>
          </p:nvPr>
        </p:nvGraphicFramePr>
        <p:xfrm>
          <a:off x="266700" y="803547"/>
          <a:ext cx="11639551" cy="528473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23204">
                  <a:extLst>
                    <a:ext uri="{9D8B030D-6E8A-4147-A177-3AD203B41FA5}">
                      <a16:colId xmlns:a16="http://schemas.microsoft.com/office/drawing/2014/main" val="1846399116"/>
                    </a:ext>
                  </a:extLst>
                </a:gridCol>
                <a:gridCol w="1064871">
                  <a:extLst>
                    <a:ext uri="{9D8B030D-6E8A-4147-A177-3AD203B41FA5}">
                      <a16:colId xmlns:a16="http://schemas.microsoft.com/office/drawing/2014/main" val="2286483720"/>
                    </a:ext>
                  </a:extLst>
                </a:gridCol>
                <a:gridCol w="1412111">
                  <a:extLst>
                    <a:ext uri="{9D8B030D-6E8A-4147-A177-3AD203B41FA5}">
                      <a16:colId xmlns:a16="http://schemas.microsoft.com/office/drawing/2014/main" val="3008197685"/>
                    </a:ext>
                  </a:extLst>
                </a:gridCol>
                <a:gridCol w="1504709">
                  <a:extLst>
                    <a:ext uri="{9D8B030D-6E8A-4147-A177-3AD203B41FA5}">
                      <a16:colId xmlns:a16="http://schemas.microsoft.com/office/drawing/2014/main" val="2399837805"/>
                    </a:ext>
                  </a:extLst>
                </a:gridCol>
                <a:gridCol w="1377387">
                  <a:extLst>
                    <a:ext uri="{9D8B030D-6E8A-4147-A177-3AD203B41FA5}">
                      <a16:colId xmlns:a16="http://schemas.microsoft.com/office/drawing/2014/main" val="3969939248"/>
                    </a:ext>
                  </a:extLst>
                </a:gridCol>
                <a:gridCol w="1076446">
                  <a:extLst>
                    <a:ext uri="{9D8B030D-6E8A-4147-A177-3AD203B41FA5}">
                      <a16:colId xmlns:a16="http://schemas.microsoft.com/office/drawing/2014/main" val="3104831211"/>
                    </a:ext>
                  </a:extLst>
                </a:gridCol>
                <a:gridCol w="1018572">
                  <a:extLst>
                    <a:ext uri="{9D8B030D-6E8A-4147-A177-3AD203B41FA5}">
                      <a16:colId xmlns:a16="http://schemas.microsoft.com/office/drawing/2014/main" val="3959023800"/>
                    </a:ext>
                  </a:extLst>
                </a:gridCol>
                <a:gridCol w="1134319">
                  <a:extLst>
                    <a:ext uri="{9D8B030D-6E8A-4147-A177-3AD203B41FA5}">
                      <a16:colId xmlns:a16="http://schemas.microsoft.com/office/drawing/2014/main" val="3230183406"/>
                    </a:ext>
                  </a:extLst>
                </a:gridCol>
                <a:gridCol w="1627932">
                  <a:extLst>
                    <a:ext uri="{9D8B030D-6E8A-4147-A177-3AD203B41FA5}">
                      <a16:colId xmlns:a16="http://schemas.microsoft.com/office/drawing/2014/main" val="3877633627"/>
                    </a:ext>
                  </a:extLst>
                </a:gridCol>
              </a:tblGrid>
              <a:tr h="370268">
                <a:tc>
                  <a:txBody>
                    <a:bodyPr/>
                    <a:lstStyle/>
                    <a:p>
                      <a:r>
                        <a:rPr lang="en-US" sz="1600" b="1" dirty="0"/>
                        <a:t>Technology</a:t>
                      </a:r>
                      <a:endParaRPr lang="en-US" sz="1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Type</a:t>
                      </a:r>
                      <a:endParaRPr lang="en-US" sz="1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Description</a:t>
                      </a:r>
                      <a:endParaRPr lang="en-US" sz="16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Specificities</a:t>
                      </a:r>
                      <a:endParaRPr lang="en-US" sz="16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Range</a:t>
                      </a:r>
                      <a:endParaRPr lang="en-US" sz="16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Data Rate</a:t>
                      </a:r>
                      <a:endParaRPr lang="en-US" sz="16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Power</a:t>
                      </a:r>
                      <a:endParaRPr lang="en-US" sz="16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Topology</a:t>
                      </a:r>
                      <a:endParaRPr lang="en-US" sz="16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Use </a:t>
                      </a:r>
                      <a:r>
                        <a:rPr lang="en-US" sz="1600" b="1" dirty="0"/>
                        <a:t>Cases</a:t>
                      </a:r>
                      <a:endParaRPr lang="en-US" sz="1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35104390"/>
                  </a:ext>
                </a:extLst>
              </a:tr>
              <a:tr h="1178126">
                <a:tc>
                  <a:txBody>
                    <a:bodyPr/>
                    <a:lstStyle/>
                    <a:p>
                      <a:r>
                        <a:rPr lang="en-US" sz="1600" b="1"/>
                        <a:t>Ethernet (10/40/100/400G)</a:t>
                      </a:r>
                      <a:endParaRPr lang="en-US" sz="16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Wired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Standard data center networking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Low latency, cheap, scalable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&lt;100 m (copper), &lt;10 km (fiber)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10–400 Gbps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N/A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Leaf–spine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DC internal networking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56846069"/>
                  </a:ext>
                </a:extLst>
              </a:tr>
              <a:tr h="908840">
                <a:tc>
                  <a:txBody>
                    <a:bodyPr/>
                    <a:lstStyle/>
                    <a:p>
                      <a:r>
                        <a:rPr lang="en-US" sz="1600" b="1"/>
                        <a:t>Fiber Optics (DWDM, OTN)</a:t>
                      </a:r>
                      <a:endParaRPr lang="en-US" sz="16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Wired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Long-haul optical backbone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Extremely high throughput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10–1000 km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100–400 Gbps (per lambda)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N/A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Mesh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Inter–data center transport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35949417"/>
                  </a:ext>
                </a:extLst>
              </a:tr>
              <a:tr h="908840">
                <a:tc>
                  <a:txBody>
                    <a:bodyPr/>
                    <a:lstStyle/>
                    <a:p>
                      <a:r>
                        <a:rPr lang="en-US" sz="1600" b="1"/>
                        <a:t>MPLS</a:t>
                      </a:r>
                      <a:endParaRPr lang="en-US" sz="16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Wired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Carrier-grade routing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Traffic engineering, VPNs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City/country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Multi-Gbps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N/A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Mesh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Cloud ↔ ISP connectivity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99146671"/>
                  </a:ext>
                </a:extLst>
              </a:tr>
              <a:tr h="639554">
                <a:tc>
                  <a:txBody>
                    <a:bodyPr/>
                    <a:lstStyle/>
                    <a:p>
                      <a:r>
                        <a:rPr lang="en-US" sz="1600" b="1"/>
                        <a:t>SD-WAN</a:t>
                      </a:r>
                      <a:endParaRPr lang="en-US" sz="16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Wired/Wireless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Software-defined WAN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Policy-based routing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Global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Varies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N/A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Overlay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Multi-cloud networks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28572915"/>
                  </a:ext>
                </a:extLst>
              </a:tr>
              <a:tr h="639554">
                <a:tc>
                  <a:txBody>
                    <a:bodyPr/>
                    <a:lstStyle/>
                    <a:p>
                      <a:r>
                        <a:rPr lang="en-US" sz="1600" b="1"/>
                        <a:t>Microwave Backhaul</a:t>
                      </a:r>
                      <a:endParaRPr lang="en-US" sz="16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Wireless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Point-to-point radio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Quick deploy; medium BW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5–20 km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1–2 Gbps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Medium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Point-to-point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Remote DC connections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90148919"/>
                  </a:ext>
                </a:extLst>
              </a:tr>
              <a:tr h="639554">
                <a:tc>
                  <a:txBody>
                    <a:bodyPr/>
                    <a:lstStyle/>
                    <a:p>
                      <a:r>
                        <a:rPr lang="en-US" sz="1600" b="1"/>
                        <a:t>Satellite (LEO)</a:t>
                      </a:r>
                      <a:endParaRPr lang="en-US" sz="16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Wireless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Space-based WAN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Global coverage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Global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50–300 Mbps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Medium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Mesh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Remote cloud nodes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6129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584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Cloud Networking: Optical Networks Overview</a:t>
            </a:r>
            <a:endParaRPr lang="en-US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212202" y="671691"/>
            <a:ext cx="77164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Definition</a:t>
            </a:r>
            <a:endParaRPr lang="en-US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Networks that use </a:t>
            </a:r>
            <a:r>
              <a:rPr lang="en-US" b="1" dirty="0"/>
              <a:t>light transmitted through optical fibers</a:t>
            </a:r>
            <a:r>
              <a:rPr lang="en-US" dirty="0"/>
              <a:t> to carry </a:t>
            </a:r>
            <a:r>
              <a:rPr lang="en-US" dirty="0" smtClean="0"/>
              <a:t>data.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They </a:t>
            </a:r>
            <a:r>
              <a:rPr lang="en-US" dirty="0"/>
              <a:t>form the </a:t>
            </a:r>
            <a:r>
              <a:rPr lang="en-US" b="1" dirty="0"/>
              <a:t>primary backbone</a:t>
            </a:r>
            <a:r>
              <a:rPr lang="en-US" dirty="0"/>
              <a:t> of: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Cloud providers (AWS, Azure, GCP)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Telecom operators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Inter-continental networks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Motivation</a:t>
            </a:r>
            <a:endParaRPr lang="en-US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Extremely high bandwidth (</a:t>
            </a:r>
            <a:r>
              <a:rPr lang="en-US" dirty="0" err="1"/>
              <a:t>Tbps</a:t>
            </a:r>
            <a:r>
              <a:rPr lang="en-US" dirty="0"/>
              <a:t>-class)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Very low signal loss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Immune to electromagnetic interference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Long-distance transmission with few regenerators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Types of Optical Networking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WDM (Wavelength Division Multiplexing)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Multiple wavelengths (‘colors’) on a single fiber.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DWDM (Dense WDM)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40–80+ channels, each 100–400 </a:t>
            </a:r>
            <a:r>
              <a:rPr lang="en-US" dirty="0" err="1"/>
              <a:t>Gbps</a:t>
            </a:r>
            <a:r>
              <a:rPr lang="en-US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CWDM (Coarse WDM)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Cheaper, fewer channels.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OTN (Optical Transport Network)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Digital wrapper for wavelength services (error correction, framing).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488" y="1936329"/>
            <a:ext cx="5119097" cy="35833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790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Cloud Networking: Optical Network Architecture (1)</a:t>
            </a:r>
            <a:endParaRPr lang="en-US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055" y="2847370"/>
            <a:ext cx="9627872" cy="37038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79"/>
          <a:stretch/>
        </p:blipFill>
        <p:spPr>
          <a:xfrm>
            <a:off x="3907515" y="684086"/>
            <a:ext cx="4000951" cy="17709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8" name="Straight Arrow Connector 7"/>
          <p:cNvCxnSpPr>
            <a:stCxn id="2" idx="0"/>
          </p:cNvCxnSpPr>
          <p:nvPr/>
        </p:nvCxnSpPr>
        <p:spPr>
          <a:xfrm flipH="1" flipV="1">
            <a:off x="4583575" y="1099595"/>
            <a:ext cx="1324416" cy="174777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482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Cloud Networking: Optical Network Architecture (2)</a:t>
            </a:r>
            <a:endParaRPr lang="en-US" sz="2800" b="1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38896" y="737189"/>
            <a:ext cx="10845479" cy="590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Optical Transceivers</a:t>
            </a: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Convert electrical ↔ optical signals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Installed in switches, routers, and DWDM systems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Common types: SFP/SFP+, QSFP/QSFP28, QSFP-DD, CFP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Support speeds from 10G to 400G+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Variants for distance and wavelength:</a:t>
            </a:r>
          </a:p>
          <a:p>
            <a:pPr marL="1200150" lvl="2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LR/ER/ZR (long distance)</a:t>
            </a:r>
          </a:p>
          <a:p>
            <a:pPr marL="1200150" lvl="2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CWDM/DWDM (specific wavelength channels)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Passive Optical Components</a:t>
            </a: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WDM Mux/DeMux: combine/separate wavelengths on one fiber, no power needed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Splitters </a:t>
            </a:r>
            <a:r>
              <a:rPr kumimoji="0" lang="en-US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&amp;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Couplers: divide optical power into multiple paths, used in PONs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Patch panels and splice trays: fiber organization and termination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Optical connectors (LC, SC, MPO): physical fiber interfaces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ROADMs (Reconfigurable Optical Add-Drop Multiplexers)</a:t>
            </a: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Dynamically route and switch wavelengths without electrical conversion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Enable programmable optical paths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Features:</a:t>
            </a:r>
          </a:p>
          <a:p>
            <a:pPr marL="1200150" lvl="2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Colorless: any wavelength</a:t>
            </a:r>
          </a:p>
          <a:p>
            <a:pPr marL="1200150" lvl="2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Directionless: any path</a:t>
            </a:r>
          </a:p>
          <a:p>
            <a:pPr marL="1200150" lvl="2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Contentionless: no conflicts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426" y="737189"/>
            <a:ext cx="3773347" cy="251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32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Cloud Networking: Optical Network Architecture (3)</a:t>
            </a:r>
            <a:endParaRPr lang="en-US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96457" y="531584"/>
            <a:ext cx="769330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altLang="el-GR" sz="2000" b="1" dirty="0">
                <a:latin typeface="Arial" panose="020B0604020202020204" pitchFamily="34" charset="0"/>
              </a:rPr>
              <a:t>Optical Amplifiers</a:t>
            </a:r>
            <a:endParaRPr lang="el-GR" altLang="el-GR" sz="2000" dirty="0">
              <a:latin typeface="Arial" panose="020B0604020202020204" pitchFamily="34" charset="0"/>
            </a:endParaRP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altLang="el-GR" sz="2000" dirty="0">
                <a:latin typeface="Arial" panose="020B0604020202020204" pitchFamily="34" charset="0"/>
              </a:rPr>
              <a:t>Boost optical signal strength without electrical conversion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altLang="el-GR" sz="2000" dirty="0">
                <a:latin typeface="Arial" panose="020B0604020202020204" pitchFamily="34" charset="0"/>
              </a:rPr>
              <a:t>Extend long-haul transmission distance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altLang="el-GR" sz="2000" dirty="0">
                <a:latin typeface="Arial" panose="020B0604020202020204" pitchFamily="34" charset="0"/>
              </a:rPr>
              <a:t>Main types:</a:t>
            </a:r>
          </a:p>
          <a:p>
            <a:pPr marL="1200150" lvl="2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altLang="el-GR" sz="2000" dirty="0">
                <a:latin typeface="Arial" panose="020B0604020202020204" pitchFamily="34" charset="0"/>
              </a:rPr>
              <a:t>EDFA (Erbium-Doped Fiber Amplifier)</a:t>
            </a:r>
          </a:p>
          <a:p>
            <a:pPr marL="1200150" lvl="2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altLang="el-GR" sz="2000" dirty="0">
                <a:latin typeface="Arial" panose="020B0604020202020204" pitchFamily="34" charset="0"/>
              </a:rPr>
              <a:t>Raman Amplifier (distributed amplification</a:t>
            </a:r>
            <a:r>
              <a:rPr lang="el-GR" altLang="el-GR" sz="2000" dirty="0" smtClean="0">
                <a:latin typeface="Arial" panose="020B0604020202020204" pitchFamily="34" charset="0"/>
              </a:rPr>
              <a:t>)</a:t>
            </a:r>
            <a:endParaRPr lang="en-US" altLang="el-GR" sz="2000" dirty="0" smtClean="0">
              <a:latin typeface="Arial" panose="020B0604020202020204" pitchFamily="34" charset="0"/>
            </a:endParaRP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altLang="el-GR" sz="2000" b="1" dirty="0">
                <a:latin typeface="Arial" panose="020B0604020202020204" pitchFamily="34" charset="0"/>
              </a:rPr>
              <a:t>Optical Transport Switches / OTN Equipment</a:t>
            </a:r>
            <a:endParaRPr lang="el-GR" altLang="el-GR" sz="2000" dirty="0">
              <a:latin typeface="Arial" panose="020B0604020202020204" pitchFamily="34" charset="0"/>
            </a:endParaRP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altLang="el-GR" sz="2000" dirty="0">
                <a:latin typeface="Arial" panose="020B0604020202020204" pitchFamily="34" charset="0"/>
              </a:rPr>
              <a:t>Implement OTN (G.709) framing and multiplexing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altLang="el-GR" sz="2000" dirty="0">
                <a:latin typeface="Arial" panose="020B0604020202020204" pitchFamily="34" charset="0"/>
              </a:rPr>
              <a:t>Groom and aggregate multiple optical circuits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altLang="el-GR" sz="2000" dirty="0">
                <a:latin typeface="Arial" panose="020B0604020202020204" pitchFamily="34" charset="0"/>
              </a:rPr>
              <a:t>Provide monitoring, FEC, error detection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altLang="el-GR" sz="2000" dirty="0">
                <a:latin typeface="Arial" panose="020B0604020202020204" pitchFamily="34" charset="0"/>
              </a:rPr>
              <a:t>Act as switching fabric for cloud/carrier networks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altLang="el-GR" sz="2000" b="1" dirty="0">
                <a:latin typeface="Arial" panose="020B0604020202020204" pitchFamily="34" charset="0"/>
              </a:rPr>
              <a:t>Packet–Optical Integration Devices</a:t>
            </a:r>
            <a:endParaRPr lang="el-GR" altLang="el-GR" sz="2000" dirty="0">
              <a:latin typeface="Arial" panose="020B0604020202020204" pitchFamily="34" charset="0"/>
            </a:endParaRP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altLang="el-GR" sz="2000" dirty="0">
                <a:latin typeface="Arial" panose="020B0604020202020204" pitchFamily="34" charset="0"/>
              </a:rPr>
              <a:t>Combine Ethernet switching, OTN, and WDM in one system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altLang="el-GR" sz="2000" dirty="0">
                <a:latin typeface="Arial" panose="020B0604020202020204" pitchFamily="34" charset="0"/>
              </a:rPr>
              <a:t>Enable efficient metro and DC interconnections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altLang="el-GR" sz="2000" dirty="0">
                <a:latin typeface="Arial" panose="020B0604020202020204" pitchFamily="34" charset="0"/>
              </a:rPr>
              <a:t>Useful for high-volume IoT and edge-to-cloud traffic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l-GR" altLang="el-GR" sz="2000" dirty="0"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797" y="5008401"/>
            <a:ext cx="4441080" cy="16116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075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Cloud Networking: Optical Networks Protocols &amp; Standards</a:t>
            </a:r>
            <a:endParaRPr lang="en-US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189053" y="738976"/>
            <a:ext cx="6096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Transmission Standards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/>
              <a:t>ITU-T G.652 / G.655 / G.657</a:t>
            </a:r>
            <a:r>
              <a:rPr lang="en-US" sz="2000" dirty="0"/>
              <a:t> – fiber types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/>
              <a:t>ITU-T G.709 (OTN)</a:t>
            </a:r>
            <a:r>
              <a:rPr lang="en-US" sz="2000" dirty="0"/>
              <a:t> – framing, multiplexing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/>
              <a:t>IEEE 802.3bs / 802.3cu</a:t>
            </a:r>
            <a:r>
              <a:rPr lang="en-US" sz="2000" dirty="0"/>
              <a:t> – 200G/400G Ethernet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Control &amp; Management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/>
              <a:t>SDN controllers</a:t>
            </a:r>
            <a:r>
              <a:rPr lang="en-US" sz="2000" dirty="0"/>
              <a:t> for optical switching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/>
              <a:t>GMPLS</a:t>
            </a:r>
            <a:r>
              <a:rPr lang="en-US" sz="2000" dirty="0"/>
              <a:t> – control plane for optical networks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/>
              <a:t>NETCONF/YANG</a:t>
            </a:r>
            <a:r>
              <a:rPr lang="en-US" sz="2000" dirty="0"/>
              <a:t> – configuration APIs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Transport Protocols Over Optical Paths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Ethernet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MPLS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IPv6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VXLAN/EVPN </a:t>
            </a:r>
            <a:r>
              <a:rPr lang="en-US" sz="2000" dirty="0" smtClean="0"/>
              <a:t>overlays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6719980" y="5894936"/>
            <a:ext cx="50915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www.itu.int/rec/T-REC-G/en</a:t>
            </a:r>
            <a:endParaRPr lang="en-US" dirty="0" smtClean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standards.ieee.org/broadcom/ethernet.html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053" y="967330"/>
            <a:ext cx="5238750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28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Cloud Networking: Optical </a:t>
            </a:r>
            <a:r>
              <a:rPr lang="en-US" sz="2800" b="1" dirty="0"/>
              <a:t>Networks Evaluation &amp; </a:t>
            </a:r>
            <a:r>
              <a:rPr lang="en-US" sz="2800" b="1" dirty="0" smtClean="0"/>
              <a:t>Discussion (1)</a:t>
            </a:r>
            <a:endParaRPr lang="en-US"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235352" y="76212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Strengths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Limitations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Best </a:t>
            </a:r>
            <a:r>
              <a:rPr lang="en-US" b="1" dirty="0"/>
              <a:t>Application </a:t>
            </a:r>
            <a:r>
              <a:rPr lang="en-US" b="1" dirty="0" smtClean="0"/>
              <a:t>Scenarios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9026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Cloud Networking: Optical </a:t>
            </a:r>
            <a:r>
              <a:rPr lang="en-US" sz="2800" b="1" dirty="0"/>
              <a:t>Networks Evaluation &amp; </a:t>
            </a:r>
            <a:r>
              <a:rPr lang="en-US" sz="2800" b="1" dirty="0" smtClean="0"/>
              <a:t>Discussion (2)</a:t>
            </a:r>
            <a:endParaRPr lang="en-US"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235352" y="762125"/>
            <a:ext cx="6096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Strengths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Highest bandwidth available</a:t>
            </a:r>
            <a:r>
              <a:rPr lang="en-US" dirty="0"/>
              <a:t> (100–800 </a:t>
            </a:r>
            <a:r>
              <a:rPr lang="en-US" dirty="0" err="1"/>
              <a:t>Gbps</a:t>
            </a:r>
            <a:r>
              <a:rPr lang="en-US" dirty="0"/>
              <a:t> per wavelength)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Long-haul capability</a:t>
            </a:r>
            <a:r>
              <a:rPr lang="en-US" dirty="0"/>
              <a:t> (100s–1000s km)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Ultra-low latency</a:t>
            </a:r>
            <a:r>
              <a:rPr lang="en-US" dirty="0"/>
              <a:t> (speed of light in fiber ~5 </a:t>
            </a:r>
            <a:r>
              <a:rPr lang="el-GR" dirty="0"/>
              <a:t>μ</a:t>
            </a:r>
            <a:r>
              <a:rPr lang="en-US" dirty="0"/>
              <a:t>s/km)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Highly reliable</a:t>
            </a:r>
            <a:r>
              <a:rPr lang="en-US" dirty="0"/>
              <a:t> (redundancy, automatic protection switching)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Ideal for multi-region </a:t>
            </a:r>
            <a:r>
              <a:rPr lang="en-US" b="1" dirty="0" err="1"/>
              <a:t>IoT</a:t>
            </a:r>
            <a:r>
              <a:rPr lang="en-US" b="1" dirty="0"/>
              <a:t> data transport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Limitations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Very high installation cost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Requires physical fiber routes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Long deployment time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Active components require maintenance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Best Application Scenarios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Cloud–cloud backbone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Cloud–edge regional links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High-volume </a:t>
            </a:r>
            <a:r>
              <a:rPr lang="en-US" b="1" dirty="0" err="1"/>
              <a:t>IoT</a:t>
            </a:r>
            <a:r>
              <a:rPr lang="en-US" b="1" dirty="0"/>
              <a:t> analytics pipelines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Machine learning data transport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Long-haul intercontinental links (subsea cables)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382" y="3062949"/>
            <a:ext cx="5430200" cy="305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26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References</a:t>
            </a:r>
            <a:endParaRPr lang="el-GR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285749" y="702142"/>
            <a:ext cx="11620501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/>
              <a:t>Pahlavan, K., &amp; Krishnamurthy, P. (2021). </a:t>
            </a:r>
            <a:r>
              <a:rPr lang="el-GR" sz="1400" b="1" dirty="0"/>
              <a:t>Evolution and impact of Wi-Fi </a:t>
            </a:r>
            <a:r>
              <a:rPr lang="el-GR" sz="1400" dirty="0"/>
              <a:t>technology and applications: A historical perspective. International Journal of Wireless Information Networks, 28(1), 3-19.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/>
              <a:t>Reshef, E., &amp; Cordeiro, C. (2022). </a:t>
            </a:r>
            <a:r>
              <a:rPr lang="el-GR" sz="1400" b="1" dirty="0"/>
              <a:t>Future directions for Wi-Fi 8 and beyond</a:t>
            </a:r>
            <a:r>
              <a:rPr lang="el-GR" sz="1400" dirty="0"/>
              <a:t>. IEEE Communications Magazine, 60(10), 50-55.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/>
              <a:t>Kane, L., Liu, V., McKague, M., &amp; Walker, G. (2023). An Experimental Field </a:t>
            </a:r>
            <a:r>
              <a:rPr lang="el-GR" sz="1400" b="1" dirty="0"/>
              <a:t>Comparison of Wi-Fi HaLow and LoRa for the Smart Grid</a:t>
            </a:r>
            <a:r>
              <a:rPr lang="el-GR" sz="1400" dirty="0"/>
              <a:t>. Sensors, 23(17), 7409.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/>
              <a:t>Meftah, E. H., Benmahmoud, S., &amp; Rabehi, A. (2024, December). Innovative Wireless Solutions for </a:t>
            </a:r>
            <a:r>
              <a:rPr lang="el-GR" sz="1400" b="1" dirty="0"/>
              <a:t>Real-Time ECG Monitoring: Leveraging BLE, Wi-Fi, and LoRa Technologies</a:t>
            </a:r>
            <a:r>
              <a:rPr lang="el-GR" sz="1400" dirty="0"/>
              <a:t>. In 2024 International Conference on Telecommunications and Intelligent Systems (ICTIS) (pp. 1-6). IEEE.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 smtClean="0"/>
              <a:t>Mahmood</a:t>
            </a:r>
            <a:r>
              <a:rPr lang="el-GR" sz="1400" dirty="0"/>
              <a:t>, A., Beltramelli, L., Abedin, S. F., Zeb, S., Mowla, N. I., Hassan, S. A., ... &amp; Gidlund, M. (2021). </a:t>
            </a:r>
            <a:r>
              <a:rPr lang="el-GR" sz="1400" b="1" dirty="0"/>
              <a:t>Industrial IoT in 5G-and-beyond </a:t>
            </a:r>
            <a:r>
              <a:rPr lang="el-GR" sz="1400" dirty="0"/>
              <a:t>networks: Vision, architecture, and design trends. IEEE Transactions on Industrial Informatics, 18(6), 4122-4137.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/>
              <a:t>Salahdine, F., Han, T., &amp; Zhang, N. (2023). </a:t>
            </a:r>
            <a:r>
              <a:rPr lang="el-GR" sz="1400" b="1" dirty="0"/>
              <a:t>5G, 6G, and Beyond: Recent advances </a:t>
            </a:r>
            <a:r>
              <a:rPr lang="el-GR" sz="1400" dirty="0"/>
              <a:t>and future challenges. Annals of Telecommunications, 78(9), 525-549.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/>
              <a:t>Sufyan, A., Khan, K. B., Khashan, O. A., Mir, T., &amp; Mir, U. (2023). </a:t>
            </a:r>
            <a:r>
              <a:rPr lang="el-GR" sz="1400" b="1" dirty="0"/>
              <a:t>From 5G to beyond 5G: </a:t>
            </a:r>
            <a:r>
              <a:rPr lang="el-GR" sz="1400" dirty="0"/>
              <a:t>A comprehensive survey of wireless network evolution, challenges, and promising technologies. Electronics, 12(10), 2200.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/>
              <a:t>Khan, B. S., Jangsher, S., Ahmed, A., &amp; Al-Dweik, A. (2022</a:t>
            </a:r>
            <a:r>
              <a:rPr lang="el-GR" sz="1400" b="1" dirty="0"/>
              <a:t>). URLLC and eMBB in 5G industrial IoT: A survey</a:t>
            </a:r>
            <a:r>
              <a:rPr lang="el-GR" sz="1400" dirty="0"/>
              <a:t>. IEEE Open Journal of the Communications Society, 3, 1134-1163.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/>
              <a:t>Shah, J. H. (2022</a:t>
            </a:r>
            <a:r>
              <a:rPr lang="el-GR" sz="1400" b="1" dirty="0"/>
              <a:t>). 5G-Enabled IoT Mesh </a:t>
            </a:r>
            <a:r>
              <a:rPr lang="el-GR" sz="1400" dirty="0"/>
              <a:t>for Real-Time Control and Predictive Maintenance. International Journal of Scientific Research in Computer Science, Engineering and Information Technology, 593-605.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>
                <a:hlinkClick r:id="rId2"/>
              </a:rPr>
              <a:t>https://</a:t>
            </a:r>
            <a:r>
              <a:rPr lang="el-GR" sz="1400" dirty="0" smtClean="0">
                <a:hlinkClick r:id="rId2"/>
              </a:rPr>
              <a:t>www.3gpp.org/technologies/5g-system-overview</a:t>
            </a: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 smtClean="0">
                <a:hlinkClick r:id="rId3"/>
              </a:rPr>
              <a:t>https</a:t>
            </a:r>
            <a:r>
              <a:rPr lang="el-GR" sz="1400" dirty="0">
                <a:hlinkClick r:id="rId3"/>
              </a:rPr>
              <a:t>://www.nokia.com/mobile-networks/ran/anyran/open-ran/open-ran-explained</a:t>
            </a:r>
            <a:r>
              <a:rPr lang="el-GR" sz="1400" dirty="0" smtClean="0">
                <a:hlinkClick r:id="rId3"/>
              </a:rPr>
              <a:t>/</a:t>
            </a: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 smtClean="0">
                <a:hlinkClick r:id="rId4"/>
              </a:rPr>
              <a:t>https</a:t>
            </a:r>
            <a:r>
              <a:rPr lang="el-GR" sz="1400" dirty="0">
                <a:hlinkClick r:id="rId4"/>
              </a:rPr>
              <a:t>://</a:t>
            </a:r>
            <a:r>
              <a:rPr lang="el-GR" sz="1400" dirty="0" smtClean="0">
                <a:hlinkClick r:id="rId4"/>
              </a:rPr>
              <a:t>www.etsi.org/technologies/multi-access-edge-computing</a:t>
            </a: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 smtClean="0"/>
              <a:t>Yoo</a:t>
            </a:r>
            <a:r>
              <a:rPr lang="el-GR" sz="1400" dirty="0"/>
              <a:t>, S. B. (2021). Prospects and challenges of </a:t>
            </a:r>
            <a:r>
              <a:rPr lang="el-GR" sz="1400" b="1" dirty="0"/>
              <a:t>photonic switching in data centers </a:t>
            </a:r>
            <a:r>
              <a:rPr lang="el-GR" sz="1400" dirty="0"/>
              <a:t>and computing systems. Journal of Lightwave Technology, 40(8), 2214-2243.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/>
              <a:t>Kogan</a:t>
            </a:r>
            <a:r>
              <a:rPr lang="en-US" sz="1400" dirty="0"/>
              <a:t>, S. S. (2025). </a:t>
            </a:r>
            <a:r>
              <a:rPr lang="en-US" sz="1400" b="1" dirty="0"/>
              <a:t>Fiber optic solutions for data </a:t>
            </a:r>
            <a:r>
              <a:rPr lang="en-US" sz="1400" b="1" dirty="0" err="1"/>
              <a:t>centres</a:t>
            </a:r>
            <a:r>
              <a:rPr lang="en-US" sz="1400" b="1" dirty="0"/>
              <a:t> </a:t>
            </a:r>
            <a:r>
              <a:rPr lang="en-US" sz="1400" dirty="0"/>
              <a:t>with packet interfaces based on Ethernet. Part 4. Standardized coherent solutions for data center interconnect (DCI) networks. Last Mile, (5), 58-68</a:t>
            </a:r>
            <a:r>
              <a:rPr lang="en-US" sz="14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Li, W., Yuan, G., Wang, Z., Tan, G., Zhang, P., &amp; </a:t>
            </a:r>
            <a:r>
              <a:rPr lang="en-US" sz="1400" dirty="0" err="1"/>
              <a:t>Rouskas</a:t>
            </a:r>
            <a:r>
              <a:rPr lang="en-US" sz="1400" dirty="0"/>
              <a:t>, G. N. (2024). </a:t>
            </a:r>
            <a:r>
              <a:rPr lang="en-US" sz="1400" b="1" dirty="0"/>
              <a:t>Fast and scalable all-optical network architecture </a:t>
            </a:r>
            <a:r>
              <a:rPr lang="en-US" sz="1400" dirty="0"/>
              <a:t>for distributed deep learning. Journal of Optical Communications and Networking, 16(3), 342-357</a:t>
            </a:r>
            <a:r>
              <a:rPr lang="en-US" sz="14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11726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28759" y="105992"/>
            <a:ext cx="69438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5400" dirty="0">
                <a:solidFill>
                  <a:prstClr val="black"/>
                </a:solidFill>
              </a:rPr>
              <a:t>What’s the Connection?</a:t>
            </a:r>
            <a:endParaRPr kumimoji="0" lang="el-GR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1714500"/>
            <a:ext cx="2609850" cy="26098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824" y="1797844"/>
            <a:ext cx="3671418" cy="24431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867" y="1959482"/>
            <a:ext cx="3232976" cy="215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94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Questions and Discussion</a:t>
            </a:r>
          </a:p>
          <a:p>
            <a:pPr algn="ctr"/>
            <a:r>
              <a:rPr lang="en-US" sz="7200" b="1" dirty="0">
                <a:solidFill>
                  <a:schemeClr val="tx1"/>
                </a:solidFill>
                <a:latin typeface="Arial Narrow" panose="020B0606020202030204" pitchFamily="34" charset="0"/>
              </a:rPr>
              <a:t>?</a:t>
            </a:r>
            <a:endParaRPr lang="el-GR" sz="7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03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28759" y="105992"/>
            <a:ext cx="69438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5400" dirty="0">
                <a:solidFill>
                  <a:prstClr val="black"/>
                </a:solidFill>
              </a:rPr>
              <a:t>What’s the Connection?</a:t>
            </a:r>
            <a:endParaRPr kumimoji="0" lang="el-GR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1714500"/>
            <a:ext cx="2609850" cy="26098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824" y="1797844"/>
            <a:ext cx="3671418" cy="24431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867" y="1959482"/>
            <a:ext cx="3232976" cy="215531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56009" y="5317376"/>
            <a:ext cx="49588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Things that have 8 elements</a:t>
            </a:r>
            <a:endParaRPr lang="el-GR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90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28759" y="105992"/>
            <a:ext cx="69438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5400" dirty="0">
                <a:solidFill>
                  <a:prstClr val="black"/>
                </a:solidFill>
              </a:rPr>
              <a:t>What’s the Connection?</a:t>
            </a:r>
            <a:endParaRPr kumimoji="0" lang="el-GR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1797844"/>
            <a:ext cx="2381250" cy="3181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132" y="1797844"/>
            <a:ext cx="2614009" cy="3181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041" y="1797844"/>
            <a:ext cx="4748519" cy="315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18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28759" y="105992"/>
            <a:ext cx="69438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5400" dirty="0">
                <a:solidFill>
                  <a:prstClr val="black"/>
                </a:solidFill>
              </a:rPr>
              <a:t>What’s the Connection?</a:t>
            </a:r>
            <a:endParaRPr kumimoji="0" lang="el-GR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1797844"/>
            <a:ext cx="2381250" cy="3181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132" y="1797844"/>
            <a:ext cx="2614009" cy="3181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041" y="1797844"/>
            <a:ext cx="4748519" cy="315992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56009" y="5317376"/>
            <a:ext cx="50576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Famous people died at 33 </a:t>
            </a:r>
            <a:r>
              <a:rPr lang="en-US" sz="3200" b="1" dirty="0" err="1" smtClean="0">
                <a:solidFill>
                  <a:srgbClr val="FF0000"/>
                </a:solidFill>
              </a:rPr>
              <a:t>yo</a:t>
            </a:r>
            <a:endParaRPr lang="el-GR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21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7610</TotalTime>
  <Words>3982</Words>
  <Application>Microsoft Office PowerPoint</Application>
  <PresentationFormat>Widescreen</PresentationFormat>
  <Paragraphs>825</Paragraphs>
  <Slides>60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5" baseType="lpstr">
      <vt:lpstr>Arial</vt:lpstr>
      <vt:lpstr>Arial Narrow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1050</cp:revision>
  <dcterms:created xsi:type="dcterms:W3CDTF">2025-09-25T08:36:32Z</dcterms:created>
  <dcterms:modified xsi:type="dcterms:W3CDTF">2025-12-12T20:58:40Z</dcterms:modified>
</cp:coreProperties>
</file>