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0" r:id="rId2"/>
    <p:sldId id="346" r:id="rId3"/>
    <p:sldId id="368" r:id="rId4"/>
    <p:sldId id="369" r:id="rId5"/>
    <p:sldId id="380" r:id="rId6"/>
    <p:sldId id="370" r:id="rId7"/>
    <p:sldId id="371" r:id="rId8"/>
    <p:sldId id="372" r:id="rId9"/>
    <p:sldId id="373" r:id="rId10"/>
    <p:sldId id="374" r:id="rId11"/>
    <p:sldId id="375" r:id="rId12"/>
    <p:sldId id="385" r:id="rId13"/>
    <p:sldId id="376" r:id="rId14"/>
    <p:sldId id="382" r:id="rId15"/>
    <p:sldId id="383" r:id="rId16"/>
    <p:sldId id="390" r:id="rId17"/>
    <p:sldId id="378" r:id="rId18"/>
    <p:sldId id="379" r:id="rId19"/>
    <p:sldId id="384" r:id="rId20"/>
    <p:sldId id="377" r:id="rId21"/>
    <p:sldId id="386" r:id="rId22"/>
    <p:sldId id="387" r:id="rId23"/>
    <p:sldId id="388" r:id="rId24"/>
    <p:sldId id="389" r:id="rId25"/>
    <p:sldId id="391" r:id="rId26"/>
    <p:sldId id="392" r:id="rId27"/>
    <p:sldId id="393" r:id="rId28"/>
    <p:sldId id="394" r:id="rId29"/>
    <p:sldId id="345" r:id="rId3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84489" autoAdjust="0"/>
  </p:normalViewPr>
  <p:slideViewPr>
    <p:cSldViewPr snapToGrid="0">
      <p:cViewPr varScale="1">
        <p:scale>
          <a:sx n="59" d="100"/>
          <a:sy n="59" d="100"/>
        </p:scale>
        <p:origin x="12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D4FA6-8684-4484-A440-009E8F6F660D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5B7C0-2BEC-478D-8E34-481BC97A7F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348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α) 5-Μεθυλο-2,4-εξανοδιόλη </a:t>
            </a:r>
            <a:endParaRPr lang="en-US" dirty="0"/>
          </a:p>
          <a:p>
            <a:r>
              <a:rPr lang="el-GR" dirty="0"/>
              <a:t>(β) 2-Μεθυλο-4-φαινυλο-2-βουτανόλη </a:t>
            </a:r>
            <a:endParaRPr lang="en-US" dirty="0"/>
          </a:p>
          <a:p>
            <a:r>
              <a:rPr lang="el-GR" dirty="0"/>
              <a:t>(γ) 4,4-Διμεθυλοκυκλοεξανόλη </a:t>
            </a:r>
            <a:endParaRPr lang="en-US" dirty="0"/>
          </a:p>
          <a:p>
            <a:r>
              <a:rPr lang="el-GR" dirty="0"/>
              <a:t>(δ) </a:t>
            </a:r>
            <a:r>
              <a:rPr lang="en-US" dirty="0"/>
              <a:t>trans-2-</a:t>
            </a:r>
            <a:r>
              <a:rPr lang="el-GR" dirty="0" err="1"/>
              <a:t>Βρωμοκυκλοπεντανόλη</a:t>
            </a:r>
            <a:r>
              <a:rPr lang="el-GR" dirty="0"/>
              <a:t> </a:t>
            </a:r>
            <a:endParaRPr lang="en-US" dirty="0"/>
          </a:p>
          <a:p>
            <a:r>
              <a:rPr lang="el-GR" dirty="0"/>
              <a:t>(ε) 4-Βρωμο-3-μεθυλοφαινόλη</a:t>
            </a:r>
            <a:endParaRPr lang="en-US" dirty="0"/>
          </a:p>
          <a:p>
            <a:r>
              <a:rPr lang="el-GR" dirty="0"/>
              <a:t> (</a:t>
            </a:r>
            <a:r>
              <a:rPr lang="el-GR" dirty="0" err="1"/>
              <a:t>στ</a:t>
            </a:r>
            <a:r>
              <a:rPr lang="el-GR" dirty="0"/>
              <a:t>) 2-Κυκλοπεντεν-1-όλη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5B7C0-2BEC-478D-8E34-481BC97A7F27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336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E304E2-1B08-63B5-FF3F-2425C9C72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A7C8601-63C9-FD63-7A22-67BFA6C01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FDF3445-9A77-AC21-2A72-2D68BC8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D77D4F-9E33-3DD5-0ED6-F2EB0894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300B76B-8C92-E7B3-1AE9-CED1076E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88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8A8289-9C29-54D7-7334-9A3C24F6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9DC39CF-9FA2-3944-7A58-B1830C5AA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14A5525-A24A-8D36-9BB2-C2D66F79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8563C17-345E-C69C-26AD-7211963D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AABADB6-C60B-F8C0-C0F3-4A1B1140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820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36F6884-6636-92E1-37CB-C130444E5A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BDE2EF7-EB98-99D7-A757-38743A9B6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F37A562-3E75-1492-233D-77FECE813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BF244ED-5C05-61BE-D0B3-556FB17A1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6B49916-EAD8-EAB2-5676-F3F7F861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929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BDE73D-4ACC-2AA1-E0AD-3D1115AD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6308D7-FBE1-927B-3E98-B7A9F52E4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A2F6E49-100B-1B90-DD18-D8FB80986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A8ECD24-E48D-EB56-5A9D-F65E3657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27090C2-6E81-574E-0C73-E4C8620F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886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6571CB-CD42-0026-3280-9099CFF4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A79D44D-E979-6527-3444-3C3549CBE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08B676E-96D5-1480-AD68-F2190C4F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7B7659-97B2-C32F-C187-F0BF66CC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6276ABB-D87D-5B53-3A17-DEB1BE76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333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F6ECF4-D604-DEB6-79DF-25DD9A79D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B15C1E-BE3C-FE3E-F43B-BBC840971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E0F24D5-8330-6E78-A1AF-ABD505AFC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5E68C5C-CE89-86A2-0808-6B6EF644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7F639DC-5D25-598D-C31A-8FC1A030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2007404-F981-4595-3886-29A23D13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481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AD5872-31FD-BD20-504B-460BDDB34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0B6C25B-4CFF-A2C3-C892-0833E1724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509A2B2-0F70-4746-6923-2B5491CC3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198107D-1E51-6976-2F87-629541972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4A2346C-7920-6215-CB59-00CB9B93A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F18DB7A-D86A-9335-9580-EB2EAD47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763340C-F490-3A17-61D5-C3D6E73F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70042EC-A6D6-418C-79C3-6800F279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285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C77C98-90E5-F85D-68BF-A60F2635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54E32E9-9667-265D-6218-A22549D36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3B8D1D9-D5EA-1EC3-F93B-62CC8C98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6211C23-0FFF-A0EC-513F-A8CBD6AF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954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4A5B1F7-D926-73C8-062F-84316B7E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63E5AAD-7310-9804-65A9-3467B15F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A606A7C-C349-218F-58DC-2522ED5C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452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76BD43-5A79-6C10-65FD-E00A1067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0A58CE-8E00-333F-AF72-84A5CBDB0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308C68B-5179-8658-35ED-CA745C804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484A7A1-768E-E98C-E614-54F47C69D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5BF5E90-02D6-E0B1-03D3-DD658EFD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CD5D5E-8C03-EFD7-FDD5-06DA5D55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160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762278-52B8-CCCD-AFBF-6B3BD4C49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4DA5D91-5A46-C946-CCC0-B8C7A773C4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EC039F2-2356-D53D-9334-5E445AE8D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D2A5EBA-8BDA-E9E4-225F-950A7F5B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E5CAD14-7777-EDB9-5549-6F7B4BAF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9382194-244A-6398-CA63-45752CD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729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C387F49-457C-4E6C-1B92-07E88718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2362B-93FE-59C1-3DCF-190E2FD7F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D9E0F17-1211-39A0-4A46-BCFD774FB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4513D5-8791-44D9-B4F3-B38C9A68B2A2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E7C625B-B877-5A31-7905-9C8E1143A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5555BFC-D280-051A-9591-FDA9541F7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61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C58F65-7CB2-C215-0C8C-9661FFEE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85685" cy="1580321"/>
          </a:xfrm>
        </p:spPr>
        <p:txBody>
          <a:bodyPr anchor="b">
            <a:normAutofit/>
          </a:bodyPr>
          <a:lstStyle/>
          <a:p>
            <a:pPr algn="ctr"/>
            <a:r>
              <a:rPr lang="el-GR" sz="3200" dirty="0"/>
              <a:t>Πανεπιστήμιο Θεσσαλίας</a:t>
            </a:r>
            <a:br>
              <a:rPr lang="el-GR" sz="3200" dirty="0"/>
            </a:br>
            <a:r>
              <a:rPr lang="el-GR" sz="3200" dirty="0"/>
              <a:t>Τμήμα Επιστήμης Τροφίμων &amp; Διατροφής</a:t>
            </a:r>
          </a:p>
        </p:txBody>
      </p:sp>
      <p:sp>
        <p:nvSpPr>
          <p:cNvPr id="27" name="Θέση περιεχομένου 2">
            <a:extLst>
              <a:ext uri="{FF2B5EF4-FFF2-40B4-BE49-F238E27FC236}">
                <a16:creationId xmlns:a16="http://schemas.microsoft.com/office/drawing/2014/main" id="{363A4048-7C82-53C3-F376-843009C90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6880"/>
            <a:ext cx="6085685" cy="9973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l-GR" sz="2400" dirty="0"/>
              <a:t>Δρ. Χατζημητάκος Θεόδωρος, </a:t>
            </a:r>
          </a:p>
          <a:p>
            <a:pPr marL="0" indent="0" algn="ctr">
              <a:buNone/>
            </a:pPr>
            <a:r>
              <a:rPr lang="en-US" sz="2400" dirty="0"/>
              <a:t>M.Sc., M.Ed., </a:t>
            </a:r>
            <a:r>
              <a:rPr lang="en-US" sz="2400" dirty="0" err="1"/>
              <a:t>Ph.D</a:t>
            </a:r>
            <a:endParaRPr lang="el-GR" sz="2400" dirty="0"/>
          </a:p>
        </p:txBody>
      </p:sp>
      <p:pic>
        <p:nvPicPr>
          <p:cNvPr id="5" name="Picture 4" descr="Κρυστάλλινο πλέγμα">
            <a:extLst>
              <a:ext uri="{FF2B5EF4-FFF2-40B4-BE49-F238E27FC236}">
                <a16:creationId xmlns:a16="http://schemas.microsoft.com/office/drawing/2014/main" id="{76E4D5A2-CB9A-0489-4CEB-90FB8BE47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36" r="24364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97B9FD-B68E-E532-B755-AEB4A2A8D4D3}"/>
              </a:ext>
            </a:extLst>
          </p:cNvPr>
          <p:cNvSpPr txBox="1"/>
          <p:nvPr/>
        </p:nvSpPr>
        <p:spPr>
          <a:xfrm>
            <a:off x="0" y="2764901"/>
            <a:ext cx="5971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sz="3200" dirty="0"/>
              <a:t>Οργανική Χημεία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9B40CD-3C6E-41F0-1424-5ADF6CE1BF45}"/>
              </a:ext>
            </a:extLst>
          </p:cNvPr>
          <p:cNvSpPr txBox="1"/>
          <p:nvPr/>
        </p:nvSpPr>
        <p:spPr>
          <a:xfrm>
            <a:off x="113796" y="4025770"/>
            <a:ext cx="5971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/>
              <a:t>6</a:t>
            </a:r>
            <a:r>
              <a:rPr lang="el-GR" sz="2400" baseline="30000"/>
              <a:t>η</a:t>
            </a:r>
            <a:r>
              <a:rPr lang="el-GR" sz="2400"/>
              <a:t> </a:t>
            </a:r>
            <a:r>
              <a:rPr lang="el-GR" sz="2400" dirty="0"/>
              <a:t>Ενότητα</a:t>
            </a:r>
          </a:p>
        </p:txBody>
      </p:sp>
    </p:spTree>
    <p:extLst>
      <p:ext uri="{BB962C8B-B14F-4D97-AF65-F5344CB8AC3E}">
        <p14:creationId xmlns:p14="http://schemas.microsoft.com/office/powerpoint/2010/main" val="355529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6C25E8A2-25F6-AB67-AF1F-DB8E20BC5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4012" y="1051719"/>
            <a:ext cx="8943975" cy="4419600"/>
          </a:xfrm>
        </p:spPr>
      </p:pic>
    </p:spTree>
    <p:extLst>
      <p:ext uri="{BB962C8B-B14F-4D97-AF65-F5344CB8AC3E}">
        <p14:creationId xmlns:p14="http://schemas.microsoft.com/office/powerpoint/2010/main" val="1870517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6E7DC37-B5C3-0610-FCDE-06E4EE52C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0700" y="1337786"/>
            <a:ext cx="8001000" cy="3400425"/>
          </a:xfrm>
        </p:spPr>
      </p:pic>
    </p:spTree>
    <p:extLst>
      <p:ext uri="{BB962C8B-B14F-4D97-AF65-F5344CB8AC3E}">
        <p14:creationId xmlns:p14="http://schemas.microsoft.com/office/powerpoint/2010/main" val="213959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6E7DC37-B5C3-0610-FCDE-06E4EE52C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700" y="1337786"/>
            <a:ext cx="8001000" cy="3400425"/>
          </a:xfr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1760B90-43B7-259C-BDCF-FFFD4C269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212" y="2177732"/>
            <a:ext cx="3760788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6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2355BD38-28CC-581C-33F0-9E04D92C47AD}"/>
              </a:ext>
            </a:extLst>
          </p:cNvPr>
          <p:cNvGrpSpPr/>
          <p:nvPr/>
        </p:nvGrpSpPr>
        <p:grpSpPr>
          <a:xfrm>
            <a:off x="1259840" y="1340961"/>
            <a:ext cx="9223057" cy="4176078"/>
            <a:chOff x="1402080" y="80962"/>
            <a:chExt cx="9223057" cy="4176078"/>
          </a:xfrm>
        </p:grpSpPr>
        <p:grpSp>
          <p:nvGrpSpPr>
            <p:cNvPr id="8" name="Ομάδα 7">
              <a:extLst>
                <a:ext uri="{FF2B5EF4-FFF2-40B4-BE49-F238E27FC236}">
                  <a16:creationId xmlns:a16="http://schemas.microsoft.com/office/drawing/2014/main" id="{288F0055-F7A6-D830-436F-39E6AFA70627}"/>
                </a:ext>
              </a:extLst>
            </p:cNvPr>
            <p:cNvGrpSpPr/>
            <p:nvPr/>
          </p:nvGrpSpPr>
          <p:grpSpPr>
            <a:xfrm>
              <a:off x="1566862" y="80962"/>
              <a:ext cx="9058275" cy="3728721"/>
              <a:chOff x="1566862" y="80962"/>
              <a:chExt cx="9058275" cy="3728721"/>
            </a:xfrm>
          </p:grpSpPr>
          <p:pic>
            <p:nvPicPr>
              <p:cNvPr id="4" name="Εικόνα 3">
                <a:extLst>
                  <a:ext uri="{FF2B5EF4-FFF2-40B4-BE49-F238E27FC236}">
                    <a16:creationId xmlns:a16="http://schemas.microsoft.com/office/drawing/2014/main" id="{56A54940-1EEE-5488-B4C2-F8F8B73750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44315"/>
              <a:stretch/>
            </p:blipFill>
            <p:spPr>
              <a:xfrm>
                <a:off x="1566862" y="80963"/>
                <a:ext cx="9058275" cy="3728720"/>
              </a:xfrm>
              <a:prstGeom prst="rect">
                <a:avLst/>
              </a:prstGeom>
            </p:spPr>
          </p:pic>
          <p:sp>
            <p:nvSpPr>
              <p:cNvPr id="6" name="Ορθογώνιο 5">
                <a:extLst>
                  <a:ext uri="{FF2B5EF4-FFF2-40B4-BE49-F238E27FC236}">
                    <a16:creationId xmlns:a16="http://schemas.microsoft.com/office/drawing/2014/main" id="{D6995F62-3A32-19FB-9D7F-464172268EE7}"/>
                  </a:ext>
                </a:extLst>
              </p:cNvPr>
              <p:cNvSpPr/>
              <p:nvPr/>
            </p:nvSpPr>
            <p:spPr>
              <a:xfrm>
                <a:off x="1566862" y="80962"/>
                <a:ext cx="475298" cy="4473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EBD347BE-8A99-F1D9-E230-E3B6025390AE}"/>
                  </a:ext>
                </a:extLst>
              </p:cNvPr>
              <p:cNvSpPr/>
              <p:nvPr/>
            </p:nvSpPr>
            <p:spPr>
              <a:xfrm>
                <a:off x="3230880" y="771842"/>
                <a:ext cx="1666240" cy="4473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9" name="Ορθογώνιο 8">
              <a:extLst>
                <a:ext uri="{FF2B5EF4-FFF2-40B4-BE49-F238E27FC236}">
                  <a16:creationId xmlns:a16="http://schemas.microsoft.com/office/drawing/2014/main" id="{0509D2BA-1222-A501-4B13-B687924DCDDF}"/>
                </a:ext>
              </a:extLst>
            </p:cNvPr>
            <p:cNvSpPr/>
            <p:nvPr/>
          </p:nvSpPr>
          <p:spPr>
            <a:xfrm>
              <a:off x="1402080" y="3809682"/>
              <a:ext cx="731520" cy="4473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540255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5476045E-3532-D27C-7209-0BD1544EC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055" y="3855720"/>
            <a:ext cx="10783422" cy="2463800"/>
          </a:xfrm>
        </p:spPr>
      </p:pic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1D66DF2E-D8B6-6063-3B25-A5D5166F1D59}"/>
              </a:ext>
            </a:extLst>
          </p:cNvPr>
          <p:cNvGrpSpPr/>
          <p:nvPr/>
        </p:nvGrpSpPr>
        <p:grpSpPr>
          <a:xfrm>
            <a:off x="662055" y="365760"/>
            <a:ext cx="10737583" cy="3594771"/>
            <a:chOff x="662055" y="365760"/>
            <a:chExt cx="10737583" cy="3594771"/>
          </a:xfrm>
        </p:grpSpPr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C14D6337-27C3-7FDD-8057-8D4184CC5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893" y="373697"/>
              <a:ext cx="10691745" cy="3586834"/>
            </a:xfrm>
            <a:prstGeom prst="rect">
              <a:avLst/>
            </a:prstGeom>
          </p:spPr>
        </p:pic>
        <p:sp>
          <p:nvSpPr>
            <p:cNvPr id="7" name="Ορθογώνιο 6">
              <a:extLst>
                <a:ext uri="{FF2B5EF4-FFF2-40B4-BE49-F238E27FC236}">
                  <a16:creationId xmlns:a16="http://schemas.microsoft.com/office/drawing/2014/main" id="{04189ACA-71BE-F917-DE9F-BBCF56650E06}"/>
                </a:ext>
              </a:extLst>
            </p:cNvPr>
            <p:cNvSpPr/>
            <p:nvPr/>
          </p:nvSpPr>
          <p:spPr>
            <a:xfrm>
              <a:off x="662055" y="365760"/>
              <a:ext cx="81114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41246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3A7380F3-0BA6-05F9-DE52-7A4E3717C7F0}"/>
              </a:ext>
            </a:extLst>
          </p:cNvPr>
          <p:cNvGrpSpPr/>
          <p:nvPr/>
        </p:nvGrpSpPr>
        <p:grpSpPr>
          <a:xfrm>
            <a:off x="2505774" y="0"/>
            <a:ext cx="7180452" cy="6858000"/>
            <a:chOff x="2505774" y="0"/>
            <a:chExt cx="7180452" cy="6858000"/>
          </a:xfrm>
        </p:grpSpPr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681C0150-C25F-26CC-3E0E-234C4B7F0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5774" y="0"/>
              <a:ext cx="7180452" cy="6858000"/>
            </a:xfrm>
            <a:prstGeom prst="rect">
              <a:avLst/>
            </a:prstGeom>
          </p:spPr>
        </p:pic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BDF760EC-19E5-B989-9508-778E995061C1}"/>
                </a:ext>
              </a:extLst>
            </p:cNvPr>
            <p:cNvSpPr/>
            <p:nvPr/>
          </p:nvSpPr>
          <p:spPr>
            <a:xfrm>
              <a:off x="2580640" y="0"/>
              <a:ext cx="477520" cy="243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940983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AA7E7052-C97C-2C9A-51F1-2243026B2379}"/>
              </a:ext>
            </a:extLst>
          </p:cNvPr>
          <p:cNvGrpSpPr/>
          <p:nvPr/>
        </p:nvGrpSpPr>
        <p:grpSpPr>
          <a:xfrm>
            <a:off x="862012" y="28575"/>
            <a:ext cx="10467975" cy="6829425"/>
            <a:chOff x="862012" y="14287"/>
            <a:chExt cx="10467975" cy="6829425"/>
          </a:xfrm>
        </p:grpSpPr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A457ED8A-4574-CD1D-91E6-D4FA0FFB8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2012" y="14287"/>
              <a:ext cx="10467975" cy="6829425"/>
            </a:xfrm>
            <a:prstGeom prst="rect">
              <a:avLst/>
            </a:prstGeom>
          </p:spPr>
        </p:pic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7EA11A60-F8AE-B336-7414-A71E6A8C5E45}"/>
                </a:ext>
              </a:extLst>
            </p:cNvPr>
            <p:cNvSpPr/>
            <p:nvPr/>
          </p:nvSpPr>
          <p:spPr>
            <a:xfrm>
              <a:off x="934720" y="14287"/>
              <a:ext cx="660400" cy="4022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164994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3CCA4ABF-C1CF-A1FC-B0AC-AAADB5144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57" y="122237"/>
            <a:ext cx="10220325" cy="923925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46357A7-6479-1921-1B1D-04DEC57FF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57" y="944245"/>
            <a:ext cx="10258425" cy="379095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5FA087FB-8A4E-4B33-182A-5659A6891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68" y="4740275"/>
            <a:ext cx="104298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04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3801852-A2E2-37BA-323A-E1EE57450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552575"/>
            <a:ext cx="103822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65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FAB23D-DD69-DB70-F9F4-3D0F8D1E0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440"/>
            <a:ext cx="10515600" cy="5831523"/>
          </a:xfrm>
        </p:spPr>
        <p:txBody>
          <a:bodyPr/>
          <a:lstStyle/>
          <a:p>
            <a:endParaRPr lang="el-GR" dirty="0"/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EE2F0502-7023-E5D3-E997-104A993C524E}"/>
              </a:ext>
            </a:extLst>
          </p:cNvPr>
          <p:cNvGrpSpPr/>
          <p:nvPr/>
        </p:nvGrpSpPr>
        <p:grpSpPr>
          <a:xfrm>
            <a:off x="726440" y="300037"/>
            <a:ext cx="10627360" cy="6257925"/>
            <a:chOff x="726440" y="300037"/>
            <a:chExt cx="10627360" cy="6257925"/>
          </a:xfrm>
        </p:grpSpPr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F1A92974-4234-DC99-7412-FE678B723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300037"/>
              <a:ext cx="10515600" cy="6257925"/>
            </a:xfrm>
            <a:prstGeom prst="rect">
              <a:avLst/>
            </a:prstGeom>
          </p:spPr>
        </p:pic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8E24A3B8-4059-1894-DCFA-1CD2C524AD61}"/>
                </a:ext>
              </a:extLst>
            </p:cNvPr>
            <p:cNvSpPr/>
            <p:nvPr/>
          </p:nvSpPr>
          <p:spPr>
            <a:xfrm>
              <a:off x="726440" y="345440"/>
              <a:ext cx="949960" cy="3355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4225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BC406B9-7D04-CE05-577D-E419FD521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07" y="691197"/>
            <a:ext cx="95726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30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6F9D8D9F-E23C-9A7A-525A-E0FA72436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87" y="0"/>
            <a:ext cx="9820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5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B47FBA65-549E-80FB-9849-4A96C2AEF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790700"/>
            <a:ext cx="105632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83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B5A36C35-1119-0700-C9D9-20D66BABB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432" y="1915477"/>
            <a:ext cx="55149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46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FAB23D-DD69-DB70-F9F4-3D0F8D1E0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440"/>
            <a:ext cx="10515600" cy="583152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E5E52B7-7E61-7FCA-63D0-905CFE106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1023937"/>
            <a:ext cx="104870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70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FAB23D-DD69-DB70-F9F4-3D0F8D1E0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440"/>
            <a:ext cx="10515600" cy="583152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95AFE6A-76A7-938A-1149-47972B570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690687"/>
            <a:ext cx="106299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38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FAB23D-DD69-DB70-F9F4-3D0F8D1E0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40" y="345440"/>
            <a:ext cx="10515600" cy="583152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8DB8CA13-5BDA-AC86-2F4A-3CE9CFB1B85D}"/>
              </a:ext>
            </a:extLst>
          </p:cNvPr>
          <p:cNvSpPr/>
          <p:nvPr/>
        </p:nvSpPr>
        <p:spPr>
          <a:xfrm>
            <a:off x="655319" y="142240"/>
            <a:ext cx="675641" cy="436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995C8B9B-35E5-1BD2-7DFF-0815D7DE2E16}"/>
              </a:ext>
            </a:extLst>
          </p:cNvPr>
          <p:cNvGrpSpPr/>
          <p:nvPr/>
        </p:nvGrpSpPr>
        <p:grpSpPr>
          <a:xfrm>
            <a:off x="472439" y="148113"/>
            <a:ext cx="10515600" cy="6226175"/>
            <a:chOff x="655319" y="-49212"/>
            <a:chExt cx="10515600" cy="6226175"/>
          </a:xfrm>
        </p:grpSpPr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id="{F1F9AF6B-03A2-8285-57BF-61382DF61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5319" y="2757488"/>
              <a:ext cx="10515600" cy="3419475"/>
            </a:xfrm>
            <a:prstGeom prst="rect">
              <a:avLst/>
            </a:prstGeom>
          </p:spPr>
        </p:pic>
        <p:grpSp>
          <p:nvGrpSpPr>
            <p:cNvPr id="9" name="Ομάδα 8">
              <a:extLst>
                <a:ext uri="{FF2B5EF4-FFF2-40B4-BE49-F238E27FC236}">
                  <a16:creationId xmlns:a16="http://schemas.microsoft.com/office/drawing/2014/main" id="{3650A1B5-EFD8-B072-2891-3928FC7C88E9}"/>
                </a:ext>
              </a:extLst>
            </p:cNvPr>
            <p:cNvGrpSpPr/>
            <p:nvPr/>
          </p:nvGrpSpPr>
          <p:grpSpPr>
            <a:xfrm>
              <a:off x="743902" y="-49212"/>
              <a:ext cx="10353675" cy="2705100"/>
              <a:chOff x="743902" y="-49212"/>
              <a:chExt cx="10353675" cy="2705100"/>
            </a:xfrm>
          </p:grpSpPr>
          <p:pic>
            <p:nvPicPr>
              <p:cNvPr id="4" name="Εικόνα 3">
                <a:extLst>
                  <a:ext uri="{FF2B5EF4-FFF2-40B4-BE49-F238E27FC236}">
                    <a16:creationId xmlns:a16="http://schemas.microsoft.com/office/drawing/2014/main" id="{BA8CABF5-0B27-F76C-E811-0FB61E9CBF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902" y="-49212"/>
                <a:ext cx="10353675" cy="2705100"/>
              </a:xfrm>
              <a:prstGeom prst="rect">
                <a:avLst/>
              </a:prstGeom>
            </p:spPr>
          </p:pic>
          <p:sp>
            <p:nvSpPr>
              <p:cNvPr id="8" name="Ορθογώνιο 7">
                <a:extLst>
                  <a:ext uri="{FF2B5EF4-FFF2-40B4-BE49-F238E27FC236}">
                    <a16:creationId xmlns:a16="http://schemas.microsoft.com/office/drawing/2014/main" id="{3196574B-0745-47F2-C47C-BF2F5E405B7D}"/>
                  </a:ext>
                </a:extLst>
              </p:cNvPr>
              <p:cNvSpPr/>
              <p:nvPr/>
            </p:nvSpPr>
            <p:spPr>
              <a:xfrm>
                <a:off x="743902" y="1499870"/>
                <a:ext cx="675641" cy="436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9619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CDB310F1-96DE-5B8E-D370-AD07BF3EEAAC}"/>
              </a:ext>
            </a:extLst>
          </p:cNvPr>
          <p:cNvGrpSpPr/>
          <p:nvPr/>
        </p:nvGrpSpPr>
        <p:grpSpPr>
          <a:xfrm>
            <a:off x="871537" y="1584960"/>
            <a:ext cx="10448925" cy="3615690"/>
            <a:chOff x="871537" y="1584960"/>
            <a:chExt cx="10448925" cy="3615690"/>
          </a:xfrm>
        </p:grpSpPr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9497C035-18E2-B316-0A8E-191F878B9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1537" y="1657350"/>
              <a:ext cx="10448925" cy="3543300"/>
            </a:xfrm>
            <a:prstGeom prst="rect">
              <a:avLst/>
            </a:prstGeom>
          </p:spPr>
        </p:pic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19B1DF77-8BB7-069A-5E38-CEAF3E333599}"/>
                </a:ext>
              </a:extLst>
            </p:cNvPr>
            <p:cNvSpPr/>
            <p:nvPr/>
          </p:nvSpPr>
          <p:spPr>
            <a:xfrm>
              <a:off x="924560" y="1584960"/>
              <a:ext cx="731520" cy="528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965397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FAB23D-DD69-DB70-F9F4-3D0F8D1E0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440"/>
            <a:ext cx="10515600" cy="5831523"/>
          </a:xfrm>
        </p:spPr>
        <p:txBody>
          <a:bodyPr/>
          <a:lstStyle/>
          <a:p>
            <a:endParaRPr lang="el-GR" dirty="0"/>
          </a:p>
        </p:txBody>
      </p: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6A61C740-62D3-DB79-9A7E-C41336445701}"/>
              </a:ext>
            </a:extLst>
          </p:cNvPr>
          <p:cNvGrpSpPr/>
          <p:nvPr/>
        </p:nvGrpSpPr>
        <p:grpSpPr>
          <a:xfrm>
            <a:off x="1117092" y="0"/>
            <a:ext cx="9957816" cy="6858000"/>
            <a:chOff x="1117092" y="0"/>
            <a:chExt cx="9957816" cy="6858000"/>
          </a:xfrm>
        </p:grpSpPr>
        <p:grpSp>
          <p:nvGrpSpPr>
            <p:cNvPr id="8" name="Ομάδα 7">
              <a:extLst>
                <a:ext uri="{FF2B5EF4-FFF2-40B4-BE49-F238E27FC236}">
                  <a16:creationId xmlns:a16="http://schemas.microsoft.com/office/drawing/2014/main" id="{A7A9C29F-ED37-238E-7D69-415D197CBB77}"/>
                </a:ext>
              </a:extLst>
            </p:cNvPr>
            <p:cNvGrpSpPr/>
            <p:nvPr/>
          </p:nvGrpSpPr>
          <p:grpSpPr>
            <a:xfrm>
              <a:off x="1117092" y="0"/>
              <a:ext cx="9957816" cy="6858000"/>
              <a:chOff x="1117092" y="0"/>
              <a:chExt cx="9957816" cy="6858000"/>
            </a:xfrm>
          </p:grpSpPr>
          <p:pic>
            <p:nvPicPr>
              <p:cNvPr id="6" name="Εικόνα 5">
                <a:extLst>
                  <a:ext uri="{FF2B5EF4-FFF2-40B4-BE49-F238E27FC236}">
                    <a16:creationId xmlns:a16="http://schemas.microsoft.com/office/drawing/2014/main" id="{0692A6B2-808D-817D-BBB7-1A8E97740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17092" y="0"/>
                <a:ext cx="9957816" cy="6858000"/>
              </a:xfrm>
              <a:prstGeom prst="rect">
                <a:avLst/>
              </a:prstGeom>
            </p:spPr>
          </p:pic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31B0B3EE-1597-A774-8904-09B3E0A53668}"/>
                  </a:ext>
                </a:extLst>
              </p:cNvPr>
              <p:cNvSpPr/>
              <p:nvPr/>
            </p:nvSpPr>
            <p:spPr>
              <a:xfrm>
                <a:off x="1127760" y="0"/>
                <a:ext cx="53848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9" name="Ορθογώνιο 8">
              <a:extLst>
                <a:ext uri="{FF2B5EF4-FFF2-40B4-BE49-F238E27FC236}">
                  <a16:creationId xmlns:a16="http://schemas.microsoft.com/office/drawing/2014/main" id="{FBC7422E-0EA5-E349-A6D3-62BE822FF467}"/>
                </a:ext>
              </a:extLst>
            </p:cNvPr>
            <p:cNvSpPr/>
            <p:nvPr/>
          </p:nvSpPr>
          <p:spPr>
            <a:xfrm>
              <a:off x="2560320" y="1026477"/>
              <a:ext cx="1930400" cy="1927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44306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FAB23D-DD69-DB70-F9F4-3D0F8D1E0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440"/>
            <a:ext cx="10515600" cy="5831523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2322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410C4B-F642-9754-E2CA-EB4075497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5B076B-4691-6536-B06B-6C28DE738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1) 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Spiliopoulos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I., Vakros, I., &amp; 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Xaplanteri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M. (2015). </a:t>
            </a:r>
            <a:r>
              <a:rPr lang="el-GR" b="0" i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Χημεία</a:t>
            </a:r>
            <a:r>
              <a:rPr lang="el-GR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[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Undergraduate textbook]. 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Kallipos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Open Academic Editions. </a:t>
            </a:r>
            <a:endParaRPr lang="el-GR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l-GR" dirty="0"/>
              <a:t>2) 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Chamilakis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S. (2015). </a:t>
            </a:r>
            <a:r>
              <a:rPr lang="en-US" b="0" i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Organic Chemistry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[Undergraduate textbook]. 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Kallipos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Open Academic Editions. </a:t>
            </a:r>
            <a:endParaRPr lang="el-GR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l-GR" dirty="0">
                <a:highlight>
                  <a:srgbClr val="FFFFFF"/>
                </a:highlight>
                <a:latin typeface="Arial" panose="020B0604020202020204" pitchFamily="34" charset="0"/>
              </a:rPr>
              <a:t>3) ΟΡΓΑΝΙΚΗ ΧΗΜΕΙΑ, </a:t>
            </a:r>
            <a:r>
              <a:rPr lang="en-US" dirty="0">
                <a:highlight>
                  <a:srgbClr val="FFFFFF"/>
                </a:highlight>
                <a:latin typeface="Arial" panose="020B0604020202020204" pitchFamily="34" charset="0"/>
              </a:rPr>
              <a:t>JOHN </a:t>
            </a:r>
            <a:r>
              <a:rPr lang="en-US" dirty="0" err="1">
                <a:highlight>
                  <a:srgbClr val="FFFFFF"/>
                </a:highlight>
                <a:latin typeface="Arial" panose="020B0604020202020204" pitchFamily="34" charset="0"/>
              </a:rPr>
              <a:t>McMURRY</a:t>
            </a:r>
            <a:r>
              <a:rPr lang="el-GR" dirty="0">
                <a:highlight>
                  <a:srgbClr val="FFFFFF"/>
                </a:highlight>
                <a:latin typeface="Arial" panose="020B0604020202020204" pitchFamily="34" charset="0"/>
              </a:rPr>
              <a:t>, Μετάφραση της 9ης αμερικανικής έκδοσης. Επιμέλεια: Ιουλία </a:t>
            </a:r>
            <a:r>
              <a:rPr lang="el-GR" dirty="0" err="1">
                <a:highlight>
                  <a:srgbClr val="FFFFFF"/>
                </a:highlight>
                <a:latin typeface="Arial" panose="020B0604020202020204" pitchFamily="34" charset="0"/>
              </a:rPr>
              <a:t>Σμόνου</a:t>
            </a:r>
            <a:r>
              <a:rPr lang="el-GR" dirty="0">
                <a:highlight>
                  <a:srgbClr val="FFFFFF"/>
                </a:highlight>
                <a:latin typeface="Arial" panose="020B0604020202020204" pitchFamily="34" charset="0"/>
              </a:rPr>
              <a:t>, Μανώλης Στρατάκης, 2020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855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389AA83-2DC2-96BB-1BB7-1DA4BD598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80" y="401637"/>
            <a:ext cx="9601200" cy="199072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201618D-FCD6-9558-5EC7-0942D1B50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2854007"/>
            <a:ext cx="9334500" cy="210502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71D7492-4F19-2E7F-143D-7686E6DAF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252" y="3906519"/>
            <a:ext cx="65055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8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1FD8281B-E088-756F-5522-5D7C8192F7F2}"/>
              </a:ext>
            </a:extLst>
          </p:cNvPr>
          <p:cNvGrpSpPr/>
          <p:nvPr/>
        </p:nvGrpSpPr>
        <p:grpSpPr>
          <a:xfrm>
            <a:off x="770370" y="558800"/>
            <a:ext cx="10380547" cy="4965065"/>
            <a:chOff x="831330" y="538480"/>
            <a:chExt cx="10380547" cy="4965065"/>
          </a:xfrm>
        </p:grpSpPr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D6B2D0E7-82C8-BC61-8F7C-7338F9911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1330" y="538480"/>
              <a:ext cx="10380547" cy="4965065"/>
            </a:xfrm>
            <a:prstGeom prst="rect">
              <a:avLst/>
            </a:prstGeom>
          </p:spPr>
        </p:pic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E3EC68B3-E14C-2B28-AFEE-8A4082129878}"/>
                </a:ext>
              </a:extLst>
            </p:cNvPr>
            <p:cNvSpPr/>
            <p:nvPr/>
          </p:nvSpPr>
          <p:spPr>
            <a:xfrm>
              <a:off x="10312400" y="4084320"/>
              <a:ext cx="75184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Ορθογώνιο 5">
              <a:extLst>
                <a:ext uri="{FF2B5EF4-FFF2-40B4-BE49-F238E27FC236}">
                  <a16:creationId xmlns:a16="http://schemas.microsoft.com/office/drawing/2014/main" id="{9A8FE35B-D93E-CC5D-71B2-A28682B248CA}"/>
                </a:ext>
              </a:extLst>
            </p:cNvPr>
            <p:cNvSpPr/>
            <p:nvPr/>
          </p:nvSpPr>
          <p:spPr>
            <a:xfrm>
              <a:off x="831330" y="4419600"/>
              <a:ext cx="627051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70789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38E49A48-854B-9A30-CA33-0E1C0F261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979" y="0"/>
            <a:ext cx="8388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DD4A277D-62EC-817D-558D-3BB894FC7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97" y="1595754"/>
            <a:ext cx="10461481" cy="25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1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3B7DE44-8415-4B91-E0EA-91CF0A064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578" y="0"/>
            <a:ext cx="8392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5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22320E3-F59C-5F2D-3426-A03CE8B17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937" y="1911985"/>
            <a:ext cx="5797217" cy="205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2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F4FA7B8-01C5-02C1-944E-D48958347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162" y="931386"/>
            <a:ext cx="8829675" cy="4619625"/>
          </a:xfrm>
        </p:spPr>
      </p:pic>
    </p:spTree>
    <p:extLst>
      <p:ext uri="{BB962C8B-B14F-4D97-AF65-F5344CB8AC3E}">
        <p14:creationId xmlns:p14="http://schemas.microsoft.com/office/powerpoint/2010/main" val="323838201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129</Words>
  <Application>Microsoft Office PowerPoint</Application>
  <PresentationFormat>Ευρεία οθόνη</PresentationFormat>
  <Paragraphs>16</Paragraphs>
  <Slides>29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Θέμα του Office</vt:lpstr>
      <vt:lpstr>Πανεπιστήμιο Θεσσαλίας Τμήμα Επιστήμης Τροφίμων &amp; Διατροφής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Πανεπιστήμιο Θεσσαλίας Τμήμα Επιστήμης Τροφίμων &amp; Διατροφής</dc:title>
  <dc:creator>Chatzimitakos Theodoros</dc:creator>
  <cp:lastModifiedBy>Chatzimitakos Theodoros</cp:lastModifiedBy>
  <cp:revision>32</cp:revision>
  <dcterms:created xsi:type="dcterms:W3CDTF">2024-04-08T20:43:38Z</dcterms:created>
  <dcterms:modified xsi:type="dcterms:W3CDTF">2024-05-14T11:13:05Z</dcterms:modified>
</cp:coreProperties>
</file>