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4"/>
  </p:notesMasterIdLst>
  <p:sldIdLst>
    <p:sldId id="256" r:id="rId2"/>
    <p:sldId id="412" r:id="rId3"/>
    <p:sldId id="413" r:id="rId4"/>
    <p:sldId id="414" r:id="rId5"/>
    <p:sldId id="415" r:id="rId6"/>
    <p:sldId id="416" r:id="rId7"/>
    <p:sldId id="417" r:id="rId8"/>
    <p:sldId id="418" r:id="rId9"/>
    <p:sldId id="419" r:id="rId10"/>
    <p:sldId id="420" r:id="rId11"/>
    <p:sldId id="421" r:id="rId12"/>
    <p:sldId id="422" r:id="rId13"/>
    <p:sldId id="423" r:id="rId14"/>
    <p:sldId id="425" r:id="rId15"/>
    <p:sldId id="426" r:id="rId16"/>
    <p:sldId id="427" r:id="rId17"/>
    <p:sldId id="428" r:id="rId18"/>
    <p:sldId id="429" r:id="rId19"/>
    <p:sldId id="430" r:id="rId20"/>
    <p:sldId id="431" r:id="rId21"/>
    <p:sldId id="433" r:id="rId22"/>
    <p:sldId id="374" r:id="rId23"/>
    <p:sldId id="375" r:id="rId24"/>
    <p:sldId id="376" r:id="rId25"/>
    <p:sldId id="377" r:id="rId26"/>
    <p:sldId id="378" r:id="rId27"/>
    <p:sldId id="379" r:id="rId28"/>
    <p:sldId id="380" r:id="rId29"/>
    <p:sldId id="381" r:id="rId30"/>
    <p:sldId id="382" r:id="rId31"/>
    <p:sldId id="383" r:id="rId32"/>
    <p:sldId id="293" r:id="rId33"/>
    <p:sldId id="294" r:id="rId34"/>
    <p:sldId id="295" r:id="rId35"/>
    <p:sldId id="296" r:id="rId36"/>
    <p:sldId id="297" r:id="rId37"/>
    <p:sldId id="434" r:id="rId38"/>
    <p:sldId id="435" r:id="rId39"/>
    <p:sldId id="298" r:id="rId40"/>
    <p:sldId id="299" r:id="rId41"/>
    <p:sldId id="437" r:id="rId42"/>
    <p:sldId id="300" r:id="rId43"/>
    <p:sldId id="301" r:id="rId44"/>
    <p:sldId id="302" r:id="rId45"/>
    <p:sldId id="303"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1" r:id="rId63"/>
    <p:sldId id="322" r:id="rId64"/>
    <p:sldId id="323"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349" r:id="rId89"/>
    <p:sldId id="350" r:id="rId90"/>
    <p:sldId id="351" r:id="rId91"/>
    <p:sldId id="352" r:id="rId92"/>
    <p:sldId id="353" r:id="rId93"/>
    <p:sldId id="355" r:id="rId94"/>
    <p:sldId id="356" r:id="rId95"/>
    <p:sldId id="357" r:id="rId96"/>
    <p:sldId id="358" r:id="rId97"/>
    <p:sldId id="359" r:id="rId98"/>
    <p:sldId id="360" r:id="rId99"/>
    <p:sldId id="361" r:id="rId100"/>
    <p:sldId id="362" r:id="rId101"/>
    <p:sldId id="363" r:id="rId102"/>
    <p:sldId id="364" r:id="rId103"/>
    <p:sldId id="365" r:id="rId104"/>
    <p:sldId id="366" r:id="rId105"/>
    <p:sldId id="367" r:id="rId106"/>
    <p:sldId id="368" r:id="rId107"/>
    <p:sldId id="369" r:id="rId108"/>
    <p:sldId id="370" r:id="rId109"/>
    <p:sldId id="371" r:id="rId110"/>
    <p:sldId id="372" r:id="rId111"/>
    <p:sldId id="373" r:id="rId112"/>
    <p:sldId id="439" r:id="rId113"/>
    <p:sldId id="440" r:id="rId114"/>
    <p:sldId id="441" r:id="rId115"/>
    <p:sldId id="442" r:id="rId116"/>
    <p:sldId id="443" r:id="rId117"/>
    <p:sldId id="444" r:id="rId118"/>
    <p:sldId id="445" r:id="rId119"/>
    <p:sldId id="446" r:id="rId120"/>
    <p:sldId id="447" r:id="rId121"/>
    <p:sldId id="448" r:id="rId122"/>
    <p:sldId id="384" r:id="rId123"/>
    <p:sldId id="385" r:id="rId124"/>
    <p:sldId id="386" r:id="rId125"/>
    <p:sldId id="387" r:id="rId126"/>
    <p:sldId id="388" r:id="rId127"/>
    <p:sldId id="389" r:id="rId128"/>
    <p:sldId id="390" r:id="rId129"/>
    <p:sldId id="391" r:id="rId130"/>
    <p:sldId id="392" r:id="rId131"/>
    <p:sldId id="393" r:id="rId132"/>
    <p:sldId id="394" r:id="rId133"/>
    <p:sldId id="395" r:id="rId134"/>
    <p:sldId id="396" r:id="rId135"/>
    <p:sldId id="397" r:id="rId136"/>
    <p:sldId id="398" r:id="rId137"/>
    <p:sldId id="399" r:id="rId138"/>
    <p:sldId id="400" r:id="rId139"/>
    <p:sldId id="401" r:id="rId140"/>
    <p:sldId id="402" r:id="rId141"/>
    <p:sldId id="403" r:id="rId142"/>
    <p:sldId id="404" r:id="rId143"/>
    <p:sldId id="468" r:id="rId144"/>
    <p:sldId id="466" r:id="rId145"/>
    <p:sldId id="467" r:id="rId146"/>
    <p:sldId id="405" r:id="rId147"/>
    <p:sldId id="406" r:id="rId148"/>
    <p:sldId id="407" r:id="rId149"/>
    <p:sldId id="408" r:id="rId150"/>
    <p:sldId id="409" r:id="rId151"/>
    <p:sldId id="410" r:id="rId152"/>
    <p:sldId id="411" r:id="rId153"/>
    <p:sldId id="449" r:id="rId154"/>
    <p:sldId id="450" r:id="rId155"/>
    <p:sldId id="451" r:id="rId156"/>
    <p:sldId id="452" r:id="rId157"/>
    <p:sldId id="453" r:id="rId158"/>
    <p:sldId id="454" r:id="rId159"/>
    <p:sldId id="455" r:id="rId160"/>
    <p:sldId id="456" r:id="rId161"/>
    <p:sldId id="457" r:id="rId162"/>
    <p:sldId id="458" r:id="rId163"/>
    <p:sldId id="459" r:id="rId164"/>
    <p:sldId id="460" r:id="rId165"/>
    <p:sldId id="424" r:id="rId166"/>
    <p:sldId id="461" r:id="rId167"/>
    <p:sldId id="462" r:id="rId168"/>
    <p:sldId id="463" r:id="rId169"/>
    <p:sldId id="464" r:id="rId170"/>
    <p:sldId id="465" r:id="rId171"/>
    <p:sldId id="469" r:id="rId172"/>
    <p:sldId id="470" r:id="rId17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presProps" Target="presProps.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slide" Target="slides/slide168.xml"/><Relationship Id="rId177"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A4C02D-EB69-4EDC-A6D5-0F397B7F41DD}" type="datetimeFigureOut">
              <a:rPr lang="el-GR" smtClean="0"/>
              <a:pPr/>
              <a:t>10/4/2025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925F8E-1601-4D7C-AC0E-443FF03A188F}" type="slidenum">
              <a:rPr lang="el-GR" smtClean="0"/>
              <a:pPr/>
              <a:t>‹#›</a:t>
            </a:fld>
            <a:endParaRPr lang="el-GR"/>
          </a:p>
        </p:txBody>
      </p:sp>
    </p:spTree>
    <p:extLst>
      <p:ext uri="{BB962C8B-B14F-4D97-AF65-F5344CB8AC3E}">
        <p14:creationId xmlns:p14="http://schemas.microsoft.com/office/powerpoint/2010/main" val="2555483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3074" name="Group 2"/>
          <p:cNvGrpSpPr>
            <a:grpSpLocks/>
          </p:cNvGrpSpPr>
          <p:nvPr/>
        </p:nvGrpSpPr>
        <p:grpSpPr bwMode="auto">
          <a:xfrm>
            <a:off x="-1035050" y="1552575"/>
            <a:ext cx="10179050" cy="5305425"/>
            <a:chOff x="-652" y="978"/>
            <a:chExt cx="6412" cy="3342"/>
          </a:xfrm>
        </p:grpSpPr>
        <p:sp>
          <p:nvSpPr>
            <p:cNvPr id="307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07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solidFill>
                  <a:srgbClr val="FFCC66"/>
                </a:solidFill>
              </a:defRPr>
            </a:lvl1pPr>
          </a:lstStyle>
          <a:p>
            <a:pPr lvl="0"/>
            <a:r>
              <a:rPr lang="el-GR" altLang="el-GR" noProof="0"/>
              <a:t>Στυλ κύριου τίτλου</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Tx/>
              <a:buNone/>
              <a:defRPr>
                <a:solidFill>
                  <a:srgbClr val="FFFFFF"/>
                </a:solidFill>
              </a:defRPr>
            </a:lvl1pPr>
          </a:lstStyle>
          <a:p>
            <a:pPr lvl="0"/>
            <a:r>
              <a:rPr lang="el-GR" altLang="el-GR" noProof="0"/>
              <a:t>Στυλ κύριου υπότιτλου</a:t>
            </a:r>
          </a:p>
        </p:txBody>
      </p:sp>
      <p:sp>
        <p:nvSpPr>
          <p:cNvPr id="3079" name="Rectangle 7"/>
          <p:cNvSpPr>
            <a:spLocks noGrp="1" noChangeArrowheads="1"/>
          </p:cNvSpPr>
          <p:nvPr>
            <p:ph type="dt" sz="quarter" idx="2"/>
          </p:nvPr>
        </p:nvSpPr>
        <p:spPr/>
        <p:txBody>
          <a:bodyPr/>
          <a:lstStyle>
            <a:lvl1pPr>
              <a:defRPr>
                <a:solidFill>
                  <a:srgbClr val="FFFFFF"/>
                </a:solidFill>
              </a:defRPr>
            </a:lvl1pPr>
          </a:lstStyle>
          <a:p>
            <a:fld id="{F4F2919C-0589-4E10-A2E8-EFBB9BB50C13}" type="datetimeFigureOut">
              <a:rPr lang="el-GR" smtClean="0"/>
              <a:pPr/>
              <a:t>10/4/2025</a:t>
            </a:fld>
            <a:endParaRPr lang="el-GR"/>
          </a:p>
        </p:txBody>
      </p:sp>
      <p:sp>
        <p:nvSpPr>
          <p:cNvPr id="3080" name="Rectangle 8"/>
          <p:cNvSpPr>
            <a:spLocks noGrp="1" noChangeArrowheads="1"/>
          </p:cNvSpPr>
          <p:nvPr>
            <p:ph type="ftr" sz="quarter" idx="3"/>
          </p:nvPr>
        </p:nvSpPr>
        <p:spPr/>
        <p:txBody>
          <a:bodyPr/>
          <a:lstStyle>
            <a:lvl1pPr>
              <a:defRPr>
                <a:solidFill>
                  <a:srgbClr val="FFFFFF"/>
                </a:solidFill>
              </a:defRPr>
            </a:lvl1pPr>
          </a:lstStyle>
          <a:p>
            <a:endParaRPr lang="el-GR"/>
          </a:p>
        </p:txBody>
      </p:sp>
      <p:sp>
        <p:nvSpPr>
          <p:cNvPr id="3081" name="Rectangle 9"/>
          <p:cNvSpPr>
            <a:spLocks noGrp="1" noChangeArrowheads="1"/>
          </p:cNvSpPr>
          <p:nvPr>
            <p:ph type="sldNum" sz="quarter" idx="4"/>
          </p:nvPr>
        </p:nvSpPr>
        <p:spPr/>
        <p:txBody>
          <a:bodyPr/>
          <a:lstStyle>
            <a:lvl1pPr>
              <a:defRPr>
                <a:solidFill>
                  <a:srgbClr val="FFFFFF"/>
                </a:solidFill>
              </a:defRPr>
            </a:lvl1pPr>
          </a:lstStyle>
          <a:p>
            <a:fld id="{4FF559E5-91FF-48F6-9A49-3073F0D9700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034145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15100" y="609600"/>
            <a:ext cx="1943100" cy="5486400"/>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85800" y="609600"/>
            <a:ext cx="5676900" cy="5486400"/>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1552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460135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3600204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02342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8" name="Θέση υποσέλιδου 7"/>
          <p:cNvSpPr>
            <a:spLocks noGrp="1"/>
          </p:cNvSpPr>
          <p:nvPr>
            <p:ph type="ftr" sz="quarter" idx="11"/>
          </p:nvPr>
        </p:nvSpPr>
        <p:spPr/>
        <p:txBody>
          <a:bodyPr/>
          <a:lstStyle>
            <a:lvl1pPr>
              <a:defRPr/>
            </a:lvl1pPr>
          </a:lstStyle>
          <a:p>
            <a:endParaRPr lang="el-GR"/>
          </a:p>
        </p:txBody>
      </p:sp>
      <p:sp>
        <p:nvSpPr>
          <p:cNvPr id="9" name="Θέση αριθμού διαφάνειας 8"/>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93358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4" name="Θέση υποσέλιδου 3"/>
          <p:cNvSpPr>
            <a:spLocks noGrp="1"/>
          </p:cNvSpPr>
          <p:nvPr>
            <p:ph type="ftr" sz="quarter" idx="11"/>
          </p:nvPr>
        </p:nvSpPr>
        <p:spPr/>
        <p:txBody>
          <a:bodyPr/>
          <a:lstStyle>
            <a:lvl1pPr>
              <a:defRPr/>
            </a:lvl1pPr>
          </a:lstStyle>
          <a:p>
            <a:endParaRPr lang="el-GR"/>
          </a:p>
        </p:txBody>
      </p:sp>
      <p:sp>
        <p:nvSpPr>
          <p:cNvPr id="5" name="Θέση αριθμού διαφάνειας 4"/>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148092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3" name="Θέση υποσέλιδου 2"/>
          <p:cNvSpPr>
            <a:spLocks noGrp="1"/>
          </p:cNvSpPr>
          <p:nvPr>
            <p:ph type="ftr" sz="quarter" idx="11"/>
          </p:nvPr>
        </p:nvSpPr>
        <p:spPr/>
        <p:txBody>
          <a:bodyPr/>
          <a:lstStyle>
            <a:lvl1pPr>
              <a:defRPr/>
            </a:lvl1pPr>
          </a:lstStyle>
          <a:p>
            <a:endParaRPr lang="el-GR"/>
          </a:p>
        </p:txBody>
      </p:sp>
      <p:sp>
        <p:nvSpPr>
          <p:cNvPr id="4" name="Θέση αριθμού διαφάνειας 3"/>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622219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232856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fld id="{F4F2919C-0589-4E10-A2E8-EFBB9BB50C13}" type="datetimeFigureOut">
              <a:rPr lang="el-GR" smtClean="0"/>
              <a:pPr/>
              <a:t>10/4/2025</a:t>
            </a:fld>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FF559E5-91FF-48F6-9A49-3073F0D97006}" type="slidenum">
              <a:rPr lang="el-GR" smtClean="0"/>
              <a:pPr/>
              <a:t>‹#›</a:t>
            </a:fld>
            <a:endParaRPr lang="el-GR"/>
          </a:p>
        </p:txBody>
      </p:sp>
    </p:spTree>
    <p:extLst>
      <p:ext uri="{BB962C8B-B14F-4D97-AF65-F5344CB8AC3E}">
        <p14:creationId xmlns:p14="http://schemas.microsoft.com/office/powerpoint/2010/main" val="1771519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2053"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p>
            <a:pPr lvl="0"/>
            <a:r>
              <a:rPr lang="el-GR" altLang="el-GR"/>
              <a:t>Κάντε κλικ για επεξεργασία του τίτλου</a:t>
            </a:r>
          </a:p>
        </p:txBody>
      </p:sp>
      <p:sp>
        <p:nvSpPr>
          <p:cNvPr id="2054"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 επίπεδο</a:t>
            </a:r>
          </a:p>
          <a:p>
            <a:pPr lvl="2"/>
            <a:r>
              <a:rPr lang="el-GR" altLang="el-GR"/>
              <a:t>Τρίτο επίπεδο</a:t>
            </a:r>
          </a:p>
          <a:p>
            <a:pPr lvl="3"/>
            <a:r>
              <a:rPr lang="el-GR" altLang="el-GR"/>
              <a:t>Τέταρτο επίπεδο</a:t>
            </a:r>
          </a:p>
          <a:p>
            <a:pPr lvl="4"/>
            <a:r>
              <a:rPr lang="el-GR" altLang="el-GR"/>
              <a:t>Πέμπτο επίπεδο</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eaLnBrk="0" hangingPunct="0">
              <a:defRPr sz="1400"/>
            </a:lvl1pPr>
          </a:lstStyle>
          <a:p>
            <a:fld id="{F4F2919C-0589-4E10-A2E8-EFBB9BB50C13}" type="datetimeFigureOut">
              <a:rPr lang="el-GR" smtClean="0"/>
              <a:pPr/>
              <a:t>10/4/2025</a:t>
            </a:fld>
            <a:endParaRPr lang="el-GR"/>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ctr" eaLnBrk="0" hangingPunct="0">
              <a:defRPr sz="1400"/>
            </a:lvl1pPr>
          </a:lstStyle>
          <a:p>
            <a:endParaRPr lang="el-GR"/>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r" eaLnBrk="0" hangingPunct="0">
              <a:defRPr sz="1400"/>
            </a:lvl1pPr>
          </a:lstStyle>
          <a:p>
            <a:fld id="{4FF559E5-91FF-48F6-9A49-3073F0D97006}" type="slidenum">
              <a:rPr lang="el-GR" smtClean="0"/>
              <a:pPr/>
              <a:t>‹#›</a:t>
            </a:fld>
            <a:endParaRPr lang="el-G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32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3200">
          <a:solidFill>
            <a:schemeClr val="tx1"/>
          </a:solidFill>
          <a:latin typeface="+mn-lt"/>
        </a:defRPr>
      </a:lvl3pPr>
      <a:lvl4pPr marL="1600200" indent="-228600" algn="l" rtl="0" eaLnBrk="1" fontAlgn="base" hangingPunct="1">
        <a:spcBef>
          <a:spcPct val="20000"/>
        </a:spcBef>
        <a:spcAft>
          <a:spcPct val="0"/>
        </a:spcAft>
        <a:buClr>
          <a:schemeClr val="tx1"/>
        </a:buClr>
        <a:buChar char="•"/>
        <a:defRPr sz="32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32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32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32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32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32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webp"/><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sz="quarter"/>
          </p:nvPr>
        </p:nvSpPr>
        <p:spPr>
          <a:xfrm>
            <a:off x="0" y="476672"/>
            <a:ext cx="9144000" cy="1944216"/>
          </a:xfrm>
        </p:spPr>
        <p:txBody>
          <a:bodyPr/>
          <a:lstStyle/>
          <a:p>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br>
              <a:rPr lang="el-GR" dirty="0">
                <a:solidFill>
                  <a:srgbClr val="FFFF00"/>
                </a:solidFill>
              </a:rPr>
            </a:br>
            <a:r>
              <a:rPr lang="el-GR" dirty="0" err="1">
                <a:solidFill>
                  <a:srgbClr val="FFFF00"/>
                </a:solidFill>
              </a:rPr>
              <a:t>Λιμνολογία</a:t>
            </a:r>
            <a:r>
              <a:rPr lang="el-GR" dirty="0">
                <a:solidFill>
                  <a:srgbClr val="FFFF00"/>
                </a:solidFill>
              </a:rPr>
              <a:t>:</a:t>
            </a:r>
            <a:br>
              <a:rPr lang="el-GR" dirty="0">
                <a:solidFill>
                  <a:srgbClr val="FFFF00"/>
                </a:solidFill>
              </a:rPr>
            </a:br>
            <a:r>
              <a:rPr lang="el-GR" dirty="0">
                <a:solidFill>
                  <a:srgbClr val="FFFF00"/>
                </a:solidFill>
              </a:rPr>
              <a:t>Έκτο Μάθημα </a:t>
            </a:r>
            <a:br>
              <a:rPr lang="el-GR" dirty="0">
                <a:solidFill>
                  <a:srgbClr val="FFFF00"/>
                </a:solidFill>
              </a:rPr>
            </a:br>
            <a:endParaRPr lang="el-GR" dirty="0">
              <a:solidFill>
                <a:srgbClr val="FFFF00"/>
              </a:solidFill>
            </a:endParaRPr>
          </a:p>
        </p:txBody>
      </p:sp>
      <p:sp>
        <p:nvSpPr>
          <p:cNvPr id="3" name="Υπότιτλος 2"/>
          <p:cNvSpPr>
            <a:spLocks noGrp="1"/>
          </p:cNvSpPr>
          <p:nvPr>
            <p:ph type="subTitle" sz="quarter" idx="1"/>
          </p:nvPr>
        </p:nvSpPr>
        <p:spPr>
          <a:xfrm>
            <a:off x="0" y="2492896"/>
            <a:ext cx="9108504" cy="4365104"/>
          </a:xfrm>
        </p:spPr>
        <p:txBody>
          <a:bodyPr/>
          <a:lstStyle/>
          <a:p>
            <a:endParaRPr lang="el-GR" dirty="0">
              <a:solidFill>
                <a:srgbClr val="FFC000"/>
              </a:solidFill>
            </a:endParaRPr>
          </a:p>
          <a:p>
            <a:r>
              <a:rPr lang="el-GR" sz="4400" dirty="0"/>
              <a:t>Δημοσθένης Α. Χατζηλέλεκας</a:t>
            </a:r>
          </a:p>
          <a:p>
            <a:r>
              <a:rPr lang="el-GR" sz="4400" dirty="0">
                <a:solidFill>
                  <a:schemeClr val="tx1"/>
                </a:solidFill>
              </a:rPr>
              <a:t>Σύμβουλος Εκπαίδευσης ΠΕ-70</a:t>
            </a:r>
          </a:p>
          <a:p>
            <a:endParaRPr lang="el-GR" sz="4400" dirty="0"/>
          </a:p>
        </p:txBody>
      </p:sp>
    </p:spTree>
    <p:extLst>
      <p:ext uri="{BB962C8B-B14F-4D97-AF65-F5344CB8AC3E}">
        <p14:creationId xmlns:p14="http://schemas.microsoft.com/office/powerpoint/2010/main" val="336981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40518B-266E-AD13-769D-DAB23F53DBA1}"/>
              </a:ext>
            </a:extLst>
          </p:cNvPr>
          <p:cNvSpPr>
            <a:spLocks noGrp="1"/>
          </p:cNvSpPr>
          <p:nvPr>
            <p:ph type="title"/>
          </p:nvPr>
        </p:nvSpPr>
        <p:spPr/>
        <p:txBody>
          <a:bodyPr/>
          <a:lstStyle/>
          <a:p>
            <a:r>
              <a:rPr lang="el-GR" b="0" i="0" dirty="0">
                <a:effectLst/>
                <a:latin typeface="Tahoma" panose="020B0604030504040204" pitchFamily="34" charset="0"/>
              </a:rPr>
              <a:t>Τα ποτάμια καταλήγουν</a:t>
            </a:r>
            <a:endParaRPr lang="el-GR" dirty="0"/>
          </a:p>
        </p:txBody>
      </p:sp>
      <p:sp>
        <p:nvSpPr>
          <p:cNvPr id="3" name="Θέση περιεχομένου 2">
            <a:extLst>
              <a:ext uri="{FF2B5EF4-FFF2-40B4-BE49-F238E27FC236}">
                <a16:creationId xmlns:a16="http://schemas.microsoft.com/office/drawing/2014/main" id="{416D049D-2141-49E7-199C-F0D29FE73CD6}"/>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είτε σε λίμνες είτε στη θάλασσα, σχηματίζοντας τις εκβολές των ποταμών. Στις περιοχές των εκβολών δημιουργούνται τα δέλτα των ποταμών.</a:t>
            </a:r>
            <a:endParaRPr lang="el-GR" dirty="0"/>
          </a:p>
        </p:txBody>
      </p:sp>
    </p:spTree>
    <p:extLst>
      <p:ext uri="{BB962C8B-B14F-4D97-AF65-F5344CB8AC3E}">
        <p14:creationId xmlns:p14="http://schemas.microsoft.com/office/powerpoint/2010/main" val="37572885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Σε κάθε μάζα νερού,</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στην οποία αποβάλλονται λύματα, παρουσιάζεται μια παρόμοια κατάσταση.</a:t>
            </a:r>
          </a:p>
        </p:txBody>
      </p:sp>
    </p:spTree>
    <p:extLst>
      <p:ext uri="{BB962C8B-B14F-4D97-AF65-F5344CB8AC3E}">
        <p14:creationId xmlns:p14="http://schemas.microsoft.com/office/powerpoint/2010/main" val="121083924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Τα αποτελέσματα εξαρτώνται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από τα χαρακτηριστικά των λυμάτων και το ποσό που αποβάλλεται.</a:t>
            </a:r>
          </a:p>
        </p:txBody>
      </p:sp>
    </p:spTree>
    <p:extLst>
      <p:ext uri="{BB962C8B-B14F-4D97-AF65-F5344CB8AC3E}">
        <p14:creationId xmlns:p14="http://schemas.microsoft.com/office/powerpoint/2010/main" val="344116298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Αν το αρχικό ποσό που αποβάλλεται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είναι πολύ μεγάλο, όλο σχεδόν το οξυγόνο χρησιμοποιείται για την αποσύνθεση των οργανικών ουσιών.</a:t>
            </a:r>
          </a:p>
        </p:txBody>
      </p:sp>
    </p:spTree>
    <p:extLst>
      <p:ext uri="{BB962C8B-B14F-4D97-AF65-F5344CB8AC3E}">
        <p14:creationId xmlns:p14="http://schemas.microsoft.com/office/powerpoint/2010/main" val="392096549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ζωή όλων των οργανισμών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που χρειάζονται οξυγόνο για να ζήσουν κινδυνεύει τότε σε μεγάλο βαθμό.</a:t>
            </a:r>
          </a:p>
        </p:txBody>
      </p:sp>
    </p:spTree>
    <p:extLst>
      <p:ext uri="{BB962C8B-B14F-4D97-AF65-F5344CB8AC3E}">
        <p14:creationId xmlns:p14="http://schemas.microsoft.com/office/powerpoint/2010/main" val="362201382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ζωντανή κοινωνία μεταβάλλεται προς όφελος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εκείνων των οργανισμών που μπορούν να τα καταφέρουν ή χωρίς οξυγόνο ή με πολύ λίγο. </a:t>
            </a:r>
          </a:p>
          <a:p>
            <a:pPr algn="ctr"/>
            <a:endParaRPr lang="el-GR" sz="4400" dirty="0"/>
          </a:p>
        </p:txBody>
      </p:sp>
    </p:spTree>
    <p:extLst>
      <p:ext uri="{BB962C8B-B14F-4D97-AF65-F5344CB8AC3E}">
        <p14:creationId xmlns:p14="http://schemas.microsoft.com/office/powerpoint/2010/main" val="31318994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024FED-69CD-8319-A59C-E8F39E1339A8}"/>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Όταν οι συνθήκες αρχίσουν να αποκαθίστανται,</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E5FF71FB-62DF-6469-66DE-A358B3638626}"/>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θα αρχίσουν να ευνοούνται όλο και περισσότεροι οργανισμοί, ανάλογα με τις απαιτήσεις τους σε οξυγόνο. </a:t>
            </a:r>
            <a:endParaRPr lang="el-GR" sz="4400" dirty="0"/>
          </a:p>
        </p:txBody>
      </p:sp>
    </p:spTree>
    <p:extLst>
      <p:ext uri="{BB962C8B-B14F-4D97-AF65-F5344CB8AC3E}">
        <p14:creationId xmlns:p14="http://schemas.microsoft.com/office/powerpoint/2010/main" val="32887541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BC0DEA-6B3E-59A8-F212-BB20B314A08D}"/>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Έτσι, η ακραία αρχική κατάσταση</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EC17BB72-0F62-6A5F-EDC9-7795467B5F52}"/>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μεταβάλλεται ξανά προς όφελος των οργανισμών που χρειάζονται οξυγόνο,</a:t>
            </a:r>
            <a:endParaRPr lang="el-GR" sz="4400" dirty="0"/>
          </a:p>
        </p:txBody>
      </p:sp>
    </p:spTree>
    <p:extLst>
      <p:ext uri="{BB962C8B-B14F-4D97-AF65-F5344CB8AC3E}">
        <p14:creationId xmlns:p14="http://schemas.microsoft.com/office/powerpoint/2010/main" val="205047373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27BE0B-A56C-43B9-9AA7-B4ED399844FB}"/>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από τους οποίους μόνο τα </a:t>
            </a:r>
            <a:r>
              <a:rPr lang="el-GR" sz="4400" dirty="0" err="1">
                <a:solidFill>
                  <a:srgbClr val="FFFF00"/>
                </a:solidFill>
                <a:effectLst/>
                <a:latin typeface="Times New Roman" panose="02020603050405020304" pitchFamily="18" charset="0"/>
                <a:ea typeface="Times New Roman" panose="02020603050405020304" pitchFamily="18" charset="0"/>
              </a:rPr>
              <a:t>ετερότροφα</a:t>
            </a:r>
            <a:r>
              <a:rPr lang="el-GR" sz="4400" dirty="0">
                <a:solidFill>
                  <a:srgbClr val="FFFF00"/>
                </a:solidFill>
                <a:effectLst/>
                <a:latin typeface="Times New Roman" panose="02020603050405020304" pitchFamily="18" charset="0"/>
                <a:ea typeface="Times New Roman" panose="02020603050405020304" pitchFamily="18" charset="0"/>
              </a:rPr>
              <a:t> είδη</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9A378F83-130A-2F9F-552E-B3FC1685078E}"/>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και αργότερα τα </a:t>
            </a:r>
            <a:r>
              <a:rPr lang="el-GR" sz="4400" dirty="0" err="1">
                <a:effectLst/>
                <a:latin typeface="Times New Roman" panose="02020603050405020304" pitchFamily="18" charset="0"/>
                <a:ea typeface="Times New Roman" panose="02020603050405020304" pitchFamily="18" charset="0"/>
              </a:rPr>
              <a:t>αυτότροφα</a:t>
            </a:r>
            <a:r>
              <a:rPr lang="el-GR" sz="4400" dirty="0">
                <a:effectLst/>
                <a:latin typeface="Times New Roman" panose="02020603050405020304" pitchFamily="18" charset="0"/>
                <a:ea typeface="Times New Roman" panose="02020603050405020304" pitchFamily="18" charset="0"/>
              </a:rPr>
              <a:t> μπορούν επίσης να κερδίσουν μια ασφαλή θέση.</a:t>
            </a:r>
            <a:endParaRPr lang="el-GR" sz="4400" dirty="0"/>
          </a:p>
        </p:txBody>
      </p:sp>
    </p:spTree>
    <p:extLst>
      <p:ext uri="{BB962C8B-B14F-4D97-AF65-F5344CB8AC3E}">
        <p14:creationId xmlns:p14="http://schemas.microsoft.com/office/powerpoint/2010/main" val="51701318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977881-920F-4452-9677-2F74B8878250}"/>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Στην πιο ευνοϊκή περίπτωση,</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468E3AD1-9753-1EF1-149B-1E171B081479}"/>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η κατάσταση ξαναγίνεται όπως ήταν πριν από την είσοδο των λυμάτων.</a:t>
            </a:r>
            <a:endParaRPr lang="el-GR" sz="4400" dirty="0"/>
          </a:p>
        </p:txBody>
      </p:sp>
    </p:spTree>
    <p:extLst>
      <p:ext uri="{BB962C8B-B14F-4D97-AF65-F5344CB8AC3E}">
        <p14:creationId xmlns:p14="http://schemas.microsoft.com/office/powerpoint/2010/main" val="341729375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27162C-CDF0-C23C-C067-B70C99DAD5AC}"/>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Η </a:t>
            </a:r>
            <a:r>
              <a:rPr lang="el-GR" sz="4400" dirty="0" err="1">
                <a:solidFill>
                  <a:srgbClr val="FFFF00"/>
                </a:solidFill>
                <a:effectLst/>
                <a:latin typeface="Times New Roman" panose="02020603050405020304" pitchFamily="18" charset="0"/>
                <a:ea typeface="Times New Roman" panose="02020603050405020304" pitchFamily="18" charset="0"/>
              </a:rPr>
              <a:t>βιοοικολογική</a:t>
            </a:r>
            <a:r>
              <a:rPr lang="el-GR" sz="4400" dirty="0">
                <a:solidFill>
                  <a:srgbClr val="FFFF00"/>
                </a:solidFill>
                <a:effectLst/>
                <a:latin typeface="Times New Roman" panose="02020603050405020304" pitchFamily="18" charset="0"/>
                <a:ea typeface="Times New Roman" panose="02020603050405020304" pitchFamily="18" charset="0"/>
              </a:rPr>
              <a:t> εκτίμηση της καθαρότητας ή μη του νερού</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A481CAF7-C759-8F8B-76FA-69A7F9C1C7FE}"/>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μπορεί να γίνει από τη βιολογική κατάσταση και χωρίς να γνωρίζουμε λεπτομερώς, τα χημικά χαρακτηριστικά των αποβλήτων.</a:t>
            </a:r>
            <a:endParaRPr lang="el-GR" sz="4400" dirty="0"/>
          </a:p>
        </p:txBody>
      </p:sp>
    </p:spTree>
    <p:extLst>
      <p:ext uri="{BB962C8B-B14F-4D97-AF65-F5344CB8AC3E}">
        <p14:creationId xmlns:p14="http://schemas.microsoft.com/office/powerpoint/2010/main" val="2708200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DB2881-6642-9E62-C9E4-B372342736BF}"/>
              </a:ext>
            </a:extLst>
          </p:cNvPr>
          <p:cNvSpPr>
            <a:spLocks noGrp="1"/>
          </p:cNvSpPr>
          <p:nvPr>
            <p:ph type="title"/>
          </p:nvPr>
        </p:nvSpPr>
        <p:spPr/>
        <p:txBody>
          <a:bodyPr/>
          <a:lstStyle/>
          <a:p>
            <a:r>
              <a:rPr lang="el-GR" b="0" i="0" dirty="0">
                <a:effectLst/>
                <a:latin typeface="Tahoma" panose="020B0604030504040204" pitchFamily="34" charset="0"/>
              </a:rPr>
              <a:t>Χαρακτηριστικά της ποιότητας των ρεόντων υδάτων</a:t>
            </a:r>
            <a:endParaRPr lang="el-GR" dirty="0"/>
          </a:p>
        </p:txBody>
      </p:sp>
      <p:sp>
        <p:nvSpPr>
          <p:cNvPr id="3" name="Θέση περιεχομένου 2">
            <a:extLst>
              <a:ext uri="{FF2B5EF4-FFF2-40B4-BE49-F238E27FC236}">
                <a16:creationId xmlns:a16="http://schemas.microsoft.com/office/drawing/2014/main" id="{79CDAA47-630F-3E46-48FA-69915DB25EA3}"/>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είναι η θολερότητα, ο στροβιλισμός και η συγκέντρωση των διαλυμένων και αιωρούμενων συστατικών. </a:t>
            </a:r>
            <a:endParaRPr lang="el-GR" dirty="0"/>
          </a:p>
        </p:txBody>
      </p:sp>
    </p:spTree>
    <p:extLst>
      <p:ext uri="{BB962C8B-B14F-4D97-AF65-F5344CB8AC3E}">
        <p14:creationId xmlns:p14="http://schemas.microsoft.com/office/powerpoint/2010/main" val="358892511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67289-83AA-F140-F594-FAD4B47AA04B}"/>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Η βιολογική ανάλυση γίνεται κατά δύο τρόπους:</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32419A70-2A17-4192-03EE-59CD98CA3A91}"/>
              </a:ext>
            </a:extLst>
          </p:cNvPr>
          <p:cNvSpPr>
            <a:spLocks noGrp="1"/>
          </p:cNvSpPr>
          <p:nvPr>
            <p:ph idx="1"/>
          </p:nvPr>
        </p:nvSpPr>
        <p:spPr>
          <a:xfrm>
            <a:off x="107504" y="1981200"/>
            <a:ext cx="9036496" cy="4114800"/>
          </a:xfrm>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ή καθορίζονται μερικοί οργανισμοί τυπικοί για τον βαθμό της ρύπανσης και καλούνται </a:t>
            </a:r>
            <a:r>
              <a:rPr lang="el-GR" sz="4400" dirty="0">
                <a:solidFill>
                  <a:srgbClr val="FFC000"/>
                </a:solidFill>
                <a:effectLst/>
                <a:latin typeface="Times New Roman" panose="02020603050405020304" pitchFamily="18" charset="0"/>
                <a:ea typeface="Times New Roman" panose="02020603050405020304" pitchFamily="18" charset="0"/>
              </a:rPr>
              <a:t>οργανισμοί δείκτες </a:t>
            </a:r>
            <a:r>
              <a:rPr lang="el-GR" sz="4400" dirty="0">
                <a:effectLst/>
                <a:latin typeface="Times New Roman" panose="02020603050405020304" pitchFamily="18" charset="0"/>
                <a:ea typeface="Times New Roman" panose="02020603050405020304" pitchFamily="18" charset="0"/>
              </a:rPr>
              <a:t>και παρακολουθείται η παρουσία τους,</a:t>
            </a:r>
            <a:endParaRPr lang="el-GR" sz="4400" dirty="0"/>
          </a:p>
        </p:txBody>
      </p:sp>
    </p:spTree>
    <p:extLst>
      <p:ext uri="{BB962C8B-B14F-4D97-AF65-F5344CB8AC3E}">
        <p14:creationId xmlns:p14="http://schemas.microsoft.com/office/powerpoint/2010/main" val="1717506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9B0B93-9054-750B-4374-CA37866470DC}"/>
              </a:ext>
            </a:extLst>
          </p:cNvPr>
          <p:cNvSpPr>
            <a:spLocks noGrp="1"/>
          </p:cNvSpPr>
          <p:nvPr>
            <p:ph type="title"/>
          </p:nvPr>
        </p:nvSpPr>
        <p:spPr>
          <a:xfrm>
            <a:off x="107504" y="609600"/>
            <a:ext cx="8928992" cy="1143000"/>
          </a:xfrm>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όπως γίνεται με διαδικασίες που δουλεύουν στο </a:t>
            </a:r>
            <a:r>
              <a:rPr lang="el-GR" sz="4400" dirty="0" err="1">
                <a:solidFill>
                  <a:srgbClr val="FFFF00"/>
                </a:solidFill>
                <a:effectLst/>
                <a:latin typeface="Times New Roman" panose="02020603050405020304" pitchFamily="18" charset="0"/>
                <a:ea typeface="Times New Roman" panose="02020603050405020304" pitchFamily="18" charset="0"/>
              </a:rPr>
              <a:t>σαπρόβιο</a:t>
            </a:r>
            <a:r>
              <a:rPr lang="el-GR" sz="4400" dirty="0">
                <a:solidFill>
                  <a:srgbClr val="FFFF00"/>
                </a:solidFill>
                <a:effectLst/>
                <a:latin typeface="Times New Roman" panose="02020603050405020304" pitchFamily="18" charset="0"/>
                <a:ea typeface="Times New Roman" panose="02020603050405020304" pitchFamily="18" charset="0"/>
              </a:rPr>
              <a:t> σύστημα</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9BF0898F-7E02-66BF-3A08-D7921C302D29}"/>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ή παίρνεται ως βάση για την εκτίμηση, ο περιορισμός ενός «φυσικού» είδους, όπως λογικά έκανε ο </a:t>
            </a:r>
            <a:r>
              <a:rPr lang="en-US" sz="4400" dirty="0" err="1">
                <a:effectLst/>
                <a:latin typeface="Times New Roman" panose="02020603050405020304" pitchFamily="18" charset="0"/>
                <a:ea typeface="Times New Roman" panose="02020603050405020304" pitchFamily="18" charset="0"/>
              </a:rPr>
              <a:t>Koth</a:t>
            </a:r>
            <a:r>
              <a:rPr lang="el-GR" sz="4400" dirty="0">
                <a:effectLst/>
                <a:latin typeface="Times New Roman" panose="02020603050405020304" pitchFamily="18" charset="0"/>
                <a:ea typeface="Times New Roman" panose="02020603050405020304" pitchFamily="18" charset="0"/>
              </a:rPr>
              <a:t>é</a:t>
            </a:r>
            <a:r>
              <a:rPr lang="en-US" sz="4400" dirty="0">
                <a:effectLst/>
                <a:latin typeface="Times New Roman" panose="02020603050405020304" pitchFamily="18" charset="0"/>
                <a:ea typeface="Times New Roman" panose="02020603050405020304" pitchFamily="18" charset="0"/>
              </a:rPr>
              <a:t> </a:t>
            </a:r>
            <a:r>
              <a:rPr lang="el-GR" sz="4400" dirty="0">
                <a:effectLst/>
                <a:latin typeface="Times New Roman" panose="02020603050405020304" pitchFamily="18" charset="0"/>
                <a:ea typeface="Times New Roman" panose="02020603050405020304" pitchFamily="18" charset="0"/>
              </a:rPr>
              <a:t>με το «έλλειμα ειδών» που είχε.</a:t>
            </a:r>
            <a:endParaRPr lang="el-GR" sz="4400" dirty="0"/>
          </a:p>
        </p:txBody>
      </p:sp>
    </p:spTree>
    <p:extLst>
      <p:ext uri="{BB962C8B-B14F-4D97-AF65-F5344CB8AC3E}">
        <p14:creationId xmlns:p14="http://schemas.microsoft.com/office/powerpoint/2010/main" val="39448583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91D65E-1A43-D212-184A-AD083327D3F6}"/>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Οι οργανισμοί (φυτικοί και ζωικοί), λοιπόν,</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026A0838-9B2C-4133-00D9-A414ACF86D64}"/>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είναι στενά συνδεδεμένοι με το περιβάλλον στο οποίο ζουν</a:t>
            </a:r>
            <a:endParaRPr lang="el-GR" sz="4400" dirty="0"/>
          </a:p>
        </p:txBody>
      </p:sp>
    </p:spTree>
    <p:extLst>
      <p:ext uri="{BB962C8B-B14F-4D97-AF65-F5344CB8AC3E}">
        <p14:creationId xmlns:p14="http://schemas.microsoft.com/office/powerpoint/2010/main" val="178424469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04C331-EE69-44AB-04C0-22244AAAF505}"/>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και συνεπώς κάθε μεταβολή</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3E7AED9F-FB31-3DE3-5456-F4841379B106}"/>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των φυσικών και χημικών παραγόντων αυτού, θα έχει σημαντικές επιπτώσεις στους ίδιους τους οργανισμούς».    </a:t>
            </a:r>
            <a:r>
              <a:rPr lang="en-US" sz="4400" dirty="0">
                <a:effectLst/>
                <a:latin typeface="Times New Roman" panose="02020603050405020304" pitchFamily="18" charset="0"/>
                <a:ea typeface="Times New Roman" panose="02020603050405020304" pitchFamily="18" charset="0"/>
              </a:rPr>
              <a:t>     </a:t>
            </a:r>
            <a:endParaRPr lang="el-GR" sz="4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42179615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A89372-E26C-8DE2-04E3-8DCB496E554A}"/>
              </a:ext>
            </a:extLst>
          </p:cNvPr>
          <p:cNvSpPr>
            <a:spLocks noGrp="1"/>
          </p:cNvSpPr>
          <p:nvPr>
            <p:ph type="title"/>
          </p:nvPr>
        </p:nvSpPr>
        <p:spPr/>
        <p:txBody>
          <a:bodyPr/>
          <a:lstStyle/>
          <a:p>
            <a:br>
              <a:rPr lang="el-GR" sz="4400" b="1" dirty="0">
                <a:effectLst/>
                <a:latin typeface="Times New Roman" panose="02020603050405020304" pitchFamily="18" charset="0"/>
                <a:ea typeface="Times New Roman" panose="02020603050405020304" pitchFamily="18" charset="0"/>
              </a:rPr>
            </a:br>
            <a:r>
              <a:rPr lang="el-GR" sz="4400" dirty="0">
                <a:solidFill>
                  <a:srgbClr val="FFFF00"/>
                </a:solidFill>
                <a:effectLst/>
                <a:latin typeface="Times New Roman" panose="02020603050405020304" pitchFamily="18" charset="0"/>
                <a:ea typeface="Times New Roman" panose="02020603050405020304" pitchFamily="18" charset="0"/>
              </a:rPr>
              <a:t>Φως</a:t>
            </a:r>
            <a:br>
              <a:rPr lang="el-GR" sz="4400" dirty="0">
                <a:solidFill>
                  <a:srgbClr val="FFFF00"/>
                </a:solidFill>
                <a:effectLst/>
                <a:latin typeface="Times New Roman" panose="02020603050405020304" pitchFamily="18" charset="0"/>
                <a:ea typeface="Times New Roman" panose="02020603050405020304" pitchFamily="18" charset="0"/>
              </a:rPr>
            </a:br>
            <a:endParaRPr lang="el-GR" dirty="0">
              <a:solidFill>
                <a:srgbClr val="FFFF00"/>
              </a:solidFill>
            </a:endParaRPr>
          </a:p>
        </p:txBody>
      </p:sp>
      <p:sp>
        <p:nvSpPr>
          <p:cNvPr id="3" name="Θέση περιεχομένου 2">
            <a:extLst>
              <a:ext uri="{FF2B5EF4-FFF2-40B4-BE49-F238E27FC236}">
                <a16:creationId xmlns:a16="http://schemas.microsoft.com/office/drawing/2014/main" id="{38E2F8E4-2023-3593-6C21-60A5ED152639}"/>
              </a:ext>
            </a:extLst>
          </p:cNvPr>
          <p:cNvSpPr>
            <a:spLocks noGrp="1"/>
          </p:cNvSpPr>
          <p:nvPr>
            <p:ph idx="1"/>
          </p:nvPr>
        </p:nvSpPr>
        <p:spPr/>
        <p:txBody>
          <a:bodyPr/>
          <a:lstStyle/>
          <a:p>
            <a:pPr algn="ctr"/>
            <a:r>
              <a:rPr lang="el-GR" sz="4400" dirty="0">
                <a:effectLst/>
                <a:latin typeface="Times New Roman" panose="02020603050405020304" pitchFamily="18" charset="0"/>
                <a:ea typeface="Times New Roman" panose="02020603050405020304" pitchFamily="18" charset="0"/>
              </a:rPr>
              <a:t>«Οι δυνατότητες της ατμόσφαιρας για απορρόφηση της ηλιακής ακτινοβολίας σχετίζονται με το οξυγόνο, το όζον, το διοξείδιο του άνθρακα και τους υδρατμούς. </a:t>
            </a:r>
            <a:endParaRPr lang="el-GR" sz="4400" dirty="0"/>
          </a:p>
        </p:txBody>
      </p:sp>
    </p:spTree>
    <p:extLst>
      <p:ext uri="{BB962C8B-B14F-4D97-AF65-F5344CB8AC3E}">
        <p14:creationId xmlns:p14="http://schemas.microsoft.com/office/powerpoint/2010/main" val="126918259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193A08-4114-576C-CA47-B4106D2C024A}"/>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Εξάλλου, η ατμοσφαιρική διαφάνεια αλλάζει</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86023DF8-3EDE-28C7-8CAA-2B1BF0CF167C}"/>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σε ορισμένες περιοχές ως συνέπεια των βιομηχανικών και των αστικών αποβλήτων.</a:t>
            </a:r>
            <a:endParaRPr lang="el-GR" sz="4400" dirty="0"/>
          </a:p>
        </p:txBody>
      </p:sp>
    </p:spTree>
    <p:extLst>
      <p:ext uri="{BB962C8B-B14F-4D97-AF65-F5344CB8AC3E}">
        <p14:creationId xmlns:p14="http://schemas.microsoft.com/office/powerpoint/2010/main" val="90738008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9A253C-10C0-88A4-2835-26F200C46D43}"/>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Η διάχυση και η απορρόφηση αυξάνονται, όταν ο αέρας</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71FE357B-96A8-DCD1-1388-2FC4556B5FCD}"/>
              </a:ext>
            </a:extLst>
          </p:cNvPr>
          <p:cNvSpPr>
            <a:spLocks noGrp="1"/>
          </p:cNvSpPr>
          <p:nvPr>
            <p:ph idx="1"/>
          </p:nvPr>
        </p:nvSpPr>
        <p:spPr>
          <a:xfrm>
            <a:off x="0" y="1981200"/>
            <a:ext cx="9036496" cy="4114800"/>
          </a:xfrm>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είναι υγρός. Τόσο το υψόμετρο της λίμνης όσο και το ύψος του ήλιου καθορίζουν την ατμόσφαιρα, μέσα από την οποία πρέπει να διέλθει η ακτινοβολία.</a:t>
            </a:r>
            <a:endParaRPr lang="el-GR" sz="4400" dirty="0"/>
          </a:p>
        </p:txBody>
      </p:sp>
    </p:spTree>
    <p:extLst>
      <p:ext uri="{BB962C8B-B14F-4D97-AF65-F5344CB8AC3E}">
        <p14:creationId xmlns:p14="http://schemas.microsoft.com/office/powerpoint/2010/main" val="178076860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064267-DA71-01AB-BC26-796887F08613}"/>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Το ποσό και η φασματική σύνθεση</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B4B9ED18-ED13-D92B-297B-1C6E94FCA265}"/>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της άμεσης ηλιακής ακτινοβολίας που φτάνει στην επιφάνεια των νερών διαφέρει σημαντικά</a:t>
            </a:r>
            <a:endParaRPr lang="el-GR" sz="4400" dirty="0"/>
          </a:p>
        </p:txBody>
      </p:sp>
    </p:spTree>
    <p:extLst>
      <p:ext uri="{BB962C8B-B14F-4D97-AF65-F5344CB8AC3E}">
        <p14:creationId xmlns:p14="http://schemas.microsoft.com/office/powerpoint/2010/main" val="233914339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104B37-7E1B-DFF1-296A-6BDE7EFB6909}"/>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ανάλογα με το γεωγραφικό πλάτος,</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CFCF68BA-71F7-AF29-4651-0E4B902FC0DA}"/>
              </a:ext>
            </a:extLst>
          </p:cNvPr>
          <p:cNvSpPr>
            <a:spLocks noGrp="1"/>
          </p:cNvSpPr>
          <p:nvPr>
            <p:ph idx="1"/>
          </p:nvPr>
        </p:nvSpPr>
        <p:spPr/>
        <p:txBody>
          <a:bodyPr/>
          <a:lstStyle/>
          <a:p>
            <a:pPr algn="ctr">
              <a:lnSpc>
                <a:spcPct val="150000"/>
              </a:lnSpc>
            </a:pP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την εποχή, το διάστημα της ημέρας, το υψόμετρο και τις μετεωρολογικές συνθήκες».</a:t>
            </a:r>
          </a:p>
          <a:p>
            <a:pPr marL="0" indent="0" algn="ctr">
              <a:buNone/>
            </a:pPr>
            <a:r>
              <a:rPr lang="el-GR" sz="44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404832433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1DFEE4-43DD-7223-466D-DF43D92415DC}"/>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«Σε άσχημο καιρό,</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A5EBB04C-0AFB-7FE7-6638-671E29E6EB5D}"/>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καθώς η επιφάνεια της λίμνης είναι ταραγμένη, ως 60% του ηλιακού φωτός σταματά ή ανακλάται μέσα στα πρώτα νερά.</a:t>
            </a:r>
            <a:endParaRPr lang="el-GR" sz="4400" dirty="0"/>
          </a:p>
        </p:txBody>
      </p:sp>
    </p:spTree>
    <p:extLst>
      <p:ext uri="{BB962C8B-B14F-4D97-AF65-F5344CB8AC3E}">
        <p14:creationId xmlns:p14="http://schemas.microsoft.com/office/powerpoint/2010/main" val="3469821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759D29-892F-3F45-54DB-84B03B7D4E2B}"/>
              </a:ext>
            </a:extLst>
          </p:cNvPr>
          <p:cNvSpPr>
            <a:spLocks noGrp="1"/>
          </p:cNvSpPr>
          <p:nvPr>
            <p:ph type="title"/>
          </p:nvPr>
        </p:nvSpPr>
        <p:spPr/>
        <p:txBody>
          <a:bodyPr/>
          <a:lstStyle/>
          <a:p>
            <a:r>
              <a:rPr lang="el-GR" b="0" i="0" dirty="0">
                <a:effectLst/>
                <a:latin typeface="Tahoma" panose="020B0604030504040204" pitchFamily="34" charset="0"/>
              </a:rPr>
              <a:t>Η θολερότητα επηρεάζει</a:t>
            </a:r>
            <a:endParaRPr lang="el-GR" dirty="0"/>
          </a:p>
        </p:txBody>
      </p:sp>
      <p:sp>
        <p:nvSpPr>
          <p:cNvPr id="3" name="Θέση περιεχομένου 2">
            <a:extLst>
              <a:ext uri="{FF2B5EF4-FFF2-40B4-BE49-F238E27FC236}">
                <a16:creationId xmlns:a16="http://schemas.microsoft.com/office/drawing/2014/main" id="{C6163E0A-0CC0-30A9-943D-1A83553B304A}"/>
              </a:ext>
            </a:extLst>
          </p:cNvPr>
          <p:cNvSpPr>
            <a:spLocks noGrp="1"/>
          </p:cNvSpPr>
          <p:nvPr>
            <p:ph idx="1"/>
          </p:nvPr>
        </p:nvSpPr>
        <p:spPr/>
        <p:txBody>
          <a:bodyPr/>
          <a:lstStyle/>
          <a:p>
            <a:endParaRPr lang="el-GR" b="0" i="0" dirty="0">
              <a:effectLst/>
              <a:latin typeface="Tahoma" panose="020B0604030504040204" pitchFamily="34" charset="0"/>
            </a:endParaRPr>
          </a:p>
          <a:p>
            <a:pPr algn="ctr"/>
            <a:r>
              <a:rPr lang="el-GR" b="0" i="0" dirty="0">
                <a:effectLst/>
                <a:latin typeface="Tahoma" panose="020B0604030504040204" pitchFamily="34" charset="0"/>
              </a:rPr>
              <a:t>την ένταση του φωτός μέσα στο ποτάμι και εξαρτάται από την ταχύτητα ροής των υδάτων, τα εδαφικά χαρακτηριστικά και τη συγκέντρωση των αιρούμενων υλικών στο νερό.</a:t>
            </a:r>
            <a:endParaRPr lang="el-GR" dirty="0"/>
          </a:p>
        </p:txBody>
      </p:sp>
    </p:spTree>
    <p:extLst>
      <p:ext uri="{BB962C8B-B14F-4D97-AF65-F5344CB8AC3E}">
        <p14:creationId xmlns:p14="http://schemas.microsoft.com/office/powerpoint/2010/main" val="377960751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1DAD2A-FEF8-EAF1-A1A3-4532360CE167}"/>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Δεν είναι μόνο η πραγματική ανάκλαση από την επιφάνεια</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80BA9EDA-E5F5-BA1C-DD62-9BD388264B0C}"/>
              </a:ext>
            </a:extLst>
          </p:cNvPr>
          <p:cNvSpPr>
            <a:spLocks noGrp="1"/>
          </p:cNvSpPr>
          <p:nvPr>
            <p:ph idx="1"/>
          </p:nvPr>
        </p:nvSpPr>
        <p:spPr/>
        <p:txBody>
          <a:bodyPr/>
          <a:lstStyle/>
          <a:p>
            <a:pPr algn="ct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που είναι σημαντική σ’ αυτήν την περίπτωση, αλλά εξίσου και οι πολυάριθμες φυσαλίδες που </a:t>
            </a:r>
            <a:r>
              <a:rPr lang="el-GR" sz="4400" dirty="0" err="1">
                <a:effectLst/>
                <a:latin typeface="Times New Roman" panose="02020603050405020304" pitchFamily="18" charset="0"/>
                <a:ea typeface="Times New Roman" panose="02020603050405020304" pitchFamily="18" charset="0"/>
              </a:rPr>
              <a:t>προξενούνται</a:t>
            </a:r>
            <a:r>
              <a:rPr lang="el-GR" sz="4400" dirty="0">
                <a:effectLst/>
                <a:latin typeface="Times New Roman" panose="02020603050405020304" pitchFamily="18" charset="0"/>
                <a:ea typeface="Times New Roman" panose="02020603050405020304" pitchFamily="18" charset="0"/>
              </a:rPr>
              <a:t> από τη θραύση των κυμάτων.</a:t>
            </a:r>
            <a:endParaRPr lang="el-GR" sz="4400" dirty="0"/>
          </a:p>
        </p:txBody>
      </p:sp>
    </p:spTree>
    <p:extLst>
      <p:ext uri="{BB962C8B-B14F-4D97-AF65-F5344CB8AC3E}">
        <p14:creationId xmlns:p14="http://schemas.microsoft.com/office/powerpoint/2010/main" val="412230875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BA20FC-6E44-E7C4-20F3-329D742C11C4}"/>
              </a:ext>
            </a:extLst>
          </p:cNvPr>
          <p:cNvSpPr>
            <a:spLocks noGrp="1"/>
          </p:cNvSpPr>
          <p:nvPr>
            <p:ph type="title"/>
          </p:nvPr>
        </p:nvSpPr>
        <p:spPr/>
        <p:txBody>
          <a:bodyPr/>
          <a:lstStyle/>
          <a:p>
            <a:r>
              <a:rPr lang="el-GR" sz="4400" dirty="0">
                <a:solidFill>
                  <a:srgbClr val="FFFF00"/>
                </a:solidFill>
                <a:effectLst/>
                <a:latin typeface="Times New Roman" panose="02020603050405020304" pitchFamily="18" charset="0"/>
                <a:ea typeface="Times New Roman" panose="02020603050405020304" pitchFamily="18" charset="0"/>
              </a:rPr>
              <a:t>Η ανάκλαση εξαρτάται από το ύψος του ήλιου στο ζενίθ,</a:t>
            </a:r>
            <a:endParaRPr lang="el-GR" dirty="0">
              <a:solidFill>
                <a:srgbClr val="FFFF00"/>
              </a:solidFill>
            </a:endParaRPr>
          </a:p>
        </p:txBody>
      </p:sp>
      <p:sp>
        <p:nvSpPr>
          <p:cNvPr id="3" name="Θέση περιεχομένου 2">
            <a:extLst>
              <a:ext uri="{FF2B5EF4-FFF2-40B4-BE49-F238E27FC236}">
                <a16:creationId xmlns:a16="http://schemas.microsoft.com/office/drawing/2014/main" id="{592BC1EB-C0C4-AE2D-BE9B-C98DD722E8B1}"/>
              </a:ext>
            </a:extLst>
          </p:cNvPr>
          <p:cNvSpPr>
            <a:spLocks noGrp="1"/>
          </p:cNvSpPr>
          <p:nvPr>
            <p:ph idx="1"/>
          </p:nvPr>
        </p:nvSpPr>
        <p:spPr>
          <a:xfrm>
            <a:off x="107504" y="1981200"/>
            <a:ext cx="9036496" cy="4114800"/>
          </a:xfrm>
        </p:spPr>
        <p:txBody>
          <a:bodyPr/>
          <a:lstStyle/>
          <a:p>
            <a:pPr algn="ctr">
              <a:lnSpc>
                <a:spcPct val="150000"/>
              </a:lnSpc>
            </a:pPr>
            <a:endParaRPr lang="el-GR" sz="4400" dirty="0">
              <a:effectLst/>
              <a:latin typeface="Times New Roman" panose="02020603050405020304" pitchFamily="18" charset="0"/>
              <a:ea typeface="Times New Roman" panose="02020603050405020304" pitchFamily="18" charset="0"/>
            </a:endParaRPr>
          </a:p>
          <a:p>
            <a:pPr algn="ctr"/>
            <a:r>
              <a:rPr lang="el-GR" sz="4400" dirty="0">
                <a:effectLst/>
                <a:latin typeface="Times New Roman" panose="02020603050405020304" pitchFamily="18" charset="0"/>
                <a:ea typeface="Times New Roman" panose="02020603050405020304" pitchFamily="18" charset="0"/>
              </a:rPr>
              <a:t>δηλαδή όσο μεγαλύτερη είναι η γωνία πρόσπτωσης των ακτινών τόσο μεγαλύτερη θα είναι η ανάκλαση». </a:t>
            </a:r>
          </a:p>
          <a:p>
            <a:pPr marL="0" indent="0" algn="ctr">
              <a:buNone/>
            </a:pPr>
            <a:r>
              <a:rPr lang="el-GR" sz="4400" dirty="0">
                <a:effectLst/>
                <a:latin typeface="Times New Roman" panose="02020603050405020304" pitchFamily="18"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406707529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CEECB9-3E57-6BE0-AF57-ED4756D8922A}"/>
              </a:ext>
            </a:extLst>
          </p:cNvPr>
          <p:cNvSpPr>
            <a:spLocks noGrp="1"/>
          </p:cNvSpPr>
          <p:nvPr>
            <p:ph type="title"/>
          </p:nvPr>
        </p:nvSpPr>
        <p:spPr/>
        <p:txBody>
          <a:bodyPr/>
          <a:lstStyle/>
          <a:p>
            <a:r>
              <a:rPr lang="el-GR" dirty="0">
                <a:solidFill>
                  <a:srgbClr val="FFFF00"/>
                </a:solidFill>
                <a:effectLst/>
              </a:rPr>
              <a:t>«Από τη συνολική φωτεινή ενέργεια που εισέρχεται</a:t>
            </a:r>
          </a:p>
        </p:txBody>
      </p:sp>
      <p:sp>
        <p:nvSpPr>
          <p:cNvPr id="3" name="Θέση περιεχομένου 2">
            <a:extLst>
              <a:ext uri="{FF2B5EF4-FFF2-40B4-BE49-F238E27FC236}">
                <a16:creationId xmlns:a16="http://schemas.microsoft.com/office/drawing/2014/main" id="{03C4BCFD-9CC9-7F88-994D-D296035CD5E6}"/>
              </a:ext>
            </a:extLst>
          </p:cNvPr>
          <p:cNvSpPr>
            <a:spLocks noGrp="1"/>
          </p:cNvSpPr>
          <p:nvPr>
            <p:ph idx="1"/>
          </p:nvPr>
        </p:nvSpPr>
        <p:spPr/>
        <p:txBody>
          <a:bodyPr/>
          <a:lstStyle/>
          <a:p>
            <a:pPr algn="ctr"/>
            <a:endParaRPr lang="el-GR" sz="4400" dirty="0"/>
          </a:p>
          <a:p>
            <a:pPr algn="ctr"/>
            <a:r>
              <a:rPr lang="el-GR" sz="4400" dirty="0"/>
              <a:t>στο νερό, μέρος απορροφάται από το νερό και τα αιωρούμενα στερεά και σημαντικό μέρος διαχέεται. </a:t>
            </a:r>
          </a:p>
        </p:txBody>
      </p:sp>
    </p:spTree>
    <p:extLst>
      <p:ext uri="{BB962C8B-B14F-4D97-AF65-F5344CB8AC3E}">
        <p14:creationId xmlns:p14="http://schemas.microsoft.com/office/powerpoint/2010/main" val="412467779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διάχυση του φωτός αλλάζει σημαντικά</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ανάλογα με το βάθος, την εποχή και τη θέση της λίμνης και εξαρτάται από την κατανομή του σωματιδιακού υλικού στο νερό.</a:t>
            </a:r>
          </a:p>
        </p:txBody>
      </p:sp>
    </p:spTree>
    <p:extLst>
      <p:ext uri="{BB962C8B-B14F-4D97-AF65-F5344CB8AC3E}">
        <p14:creationId xmlns:p14="http://schemas.microsoft.com/office/powerpoint/2010/main" val="298773673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ποσό του φωτός που επιστρέφει στο νερό</a:t>
            </a:r>
          </a:p>
        </p:txBody>
      </p:sp>
      <p:sp>
        <p:nvSpPr>
          <p:cNvPr id="3" name="Θέση περιεχομένου 2"/>
          <p:cNvSpPr>
            <a:spLocks noGrp="1"/>
          </p:cNvSpPr>
          <p:nvPr>
            <p:ph idx="1"/>
          </p:nvPr>
        </p:nvSpPr>
        <p:spPr>
          <a:xfrm>
            <a:off x="0" y="1981200"/>
            <a:ext cx="8964488" cy="4114800"/>
          </a:xfrm>
        </p:spPr>
        <p:txBody>
          <a:bodyPr/>
          <a:lstStyle/>
          <a:p>
            <a:pPr algn="ctr"/>
            <a:endParaRPr lang="el-GR" sz="3600" dirty="0"/>
          </a:p>
          <a:p>
            <a:pPr algn="ctr"/>
            <a:r>
              <a:rPr lang="el-GR" sz="3600" dirty="0"/>
              <a:t>εξαρτάται από τη σύνθεση του ιζήματος: αμμώδες ίζημα ή ίζημα πλούσιο σε ανθρακικό ασβέστιο αντανακλά πολύ περισσότερο φως απ’ ότι το σκουρόχρωμο ίζημα πλούσιο σε οργανική ύλη.</a:t>
            </a:r>
          </a:p>
        </p:txBody>
      </p:sp>
    </p:spTree>
    <p:extLst>
      <p:ext uri="{BB962C8B-B14F-4D97-AF65-F5344CB8AC3E}">
        <p14:creationId xmlns:p14="http://schemas.microsoft.com/office/powerpoint/2010/main" val="110559564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φως από τις πηγές διάχυσης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και ανάκλασης είναι προφανούς σημασίας για τους οργανισμούς που θα το χρησιμοποιήσουν άμεσα στη φωτοσύνθεση ή έμμεσα σε μηχανισμούς συμπεριφοράς. </a:t>
            </a:r>
          </a:p>
        </p:txBody>
      </p:sp>
    </p:spTree>
    <p:extLst>
      <p:ext uri="{BB962C8B-B14F-4D97-AF65-F5344CB8AC3E}">
        <p14:creationId xmlns:p14="http://schemas.microsoft.com/office/powerpoint/2010/main" val="193959771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Ένα μεγάλο μέρος της ακτινοβολίας που φτάνει</a:t>
            </a:r>
          </a:p>
        </p:txBody>
      </p:sp>
      <p:sp>
        <p:nvSpPr>
          <p:cNvPr id="3" name="Θέση περιεχομένου 2"/>
          <p:cNvSpPr>
            <a:spLocks noGrp="1"/>
          </p:cNvSpPr>
          <p:nvPr>
            <p:ph idx="1"/>
          </p:nvPr>
        </p:nvSpPr>
        <p:spPr>
          <a:xfrm>
            <a:off x="0" y="1981200"/>
            <a:ext cx="9144000" cy="4114800"/>
          </a:xfrm>
        </p:spPr>
        <p:txBody>
          <a:bodyPr/>
          <a:lstStyle/>
          <a:p>
            <a:pPr algn="ctr"/>
            <a:endParaRPr lang="el-GR" sz="4000" dirty="0"/>
          </a:p>
          <a:p>
            <a:pPr algn="ctr"/>
            <a:r>
              <a:rPr lang="el-GR" sz="4000" dirty="0"/>
              <a:t>στην επιφάνεια της λίμνης είναι το υπέρυθρο τμήμα του ηλιακού φάσματος και επηρεάζει σημαντικά το υδάτινο οικοσύστημα.</a:t>
            </a:r>
          </a:p>
        </p:txBody>
      </p:sp>
    </p:spTree>
    <p:extLst>
      <p:ext uri="{BB962C8B-B14F-4D97-AF65-F5344CB8AC3E}">
        <p14:creationId xmlns:p14="http://schemas.microsoft.com/office/powerpoint/2010/main" val="246625377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Εξαιτίας της ανάκλασης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στην επιφάνεια το 97% της θερμικής ενέργειας εκπέμπεται στην ατμόσφαιρα.</a:t>
            </a:r>
          </a:p>
        </p:txBody>
      </p:sp>
    </p:spTree>
    <p:extLst>
      <p:ext uri="{BB962C8B-B14F-4D97-AF65-F5344CB8AC3E}">
        <p14:creationId xmlns:p14="http://schemas.microsoft.com/office/powerpoint/2010/main" val="121743594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Οι υπέρυθρες ακτίνες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θερμαίνουν την ίδια την επιφάνεια και δεν εισέρχονται βαθιά.</a:t>
            </a:r>
          </a:p>
        </p:txBody>
      </p:sp>
    </p:spTree>
    <p:extLst>
      <p:ext uri="{BB962C8B-B14F-4D97-AF65-F5344CB8AC3E}">
        <p14:creationId xmlns:p14="http://schemas.microsoft.com/office/powerpoint/2010/main" val="123692486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Οι υπεριώδεις ακτίνες</a:t>
            </a:r>
          </a:p>
        </p:txBody>
      </p:sp>
      <p:sp>
        <p:nvSpPr>
          <p:cNvPr id="3" name="Θέση περιεχομένου 2"/>
          <p:cNvSpPr>
            <a:spLocks noGrp="1"/>
          </p:cNvSpPr>
          <p:nvPr>
            <p:ph idx="1"/>
          </p:nvPr>
        </p:nvSpPr>
        <p:spPr>
          <a:xfrm>
            <a:off x="179512" y="1981200"/>
            <a:ext cx="8856984" cy="4114800"/>
          </a:xfrm>
        </p:spPr>
        <p:txBody>
          <a:bodyPr/>
          <a:lstStyle/>
          <a:p>
            <a:pPr algn="ctr"/>
            <a:endParaRPr lang="el-GR" sz="4400" dirty="0"/>
          </a:p>
          <a:p>
            <a:pPr algn="ctr"/>
            <a:r>
              <a:rPr lang="el-GR" sz="4400" dirty="0"/>
              <a:t>εισέρχονται το πολύ ως τρία μέτρα,  πράγμα που περιστασιακά αξίζει περισσότερο, μια κι αυτές είναι βλαβερές.</a:t>
            </a:r>
          </a:p>
        </p:txBody>
      </p:sp>
    </p:spTree>
    <p:extLst>
      <p:ext uri="{BB962C8B-B14F-4D97-AF65-F5344CB8AC3E}">
        <p14:creationId xmlns:p14="http://schemas.microsoft.com/office/powerpoint/2010/main" val="1879467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10ACB2-E17B-7760-604D-508ABCF4D8ED}"/>
              </a:ext>
            </a:extLst>
          </p:cNvPr>
          <p:cNvSpPr>
            <a:spLocks noGrp="1"/>
          </p:cNvSpPr>
          <p:nvPr>
            <p:ph type="title"/>
          </p:nvPr>
        </p:nvSpPr>
        <p:spPr/>
        <p:txBody>
          <a:bodyPr/>
          <a:lstStyle/>
          <a:p>
            <a:r>
              <a:rPr lang="el-GR" b="0" i="0" dirty="0">
                <a:effectLst/>
                <a:latin typeface="Tahoma" panose="020B0604030504040204" pitchFamily="34" charset="0"/>
              </a:rPr>
              <a:t>Παράγοντες που επηρεάζουν τη θολερότητα</a:t>
            </a:r>
            <a:endParaRPr lang="el-GR" dirty="0"/>
          </a:p>
        </p:txBody>
      </p:sp>
      <p:sp>
        <p:nvSpPr>
          <p:cNvPr id="3" name="Θέση περιεχομένου 2">
            <a:extLst>
              <a:ext uri="{FF2B5EF4-FFF2-40B4-BE49-F238E27FC236}">
                <a16:creationId xmlns:a16="http://schemas.microsoft.com/office/drawing/2014/main" id="{F378E791-B294-434E-3806-6F9FAB99C5A0}"/>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είναι οι πλημμύρες, η ποσότητα του αιωρούμενου οργανικού υλικού (</a:t>
            </a:r>
            <a:r>
              <a:rPr lang="el-GR" b="0" i="1" dirty="0" err="1">
                <a:effectLst/>
                <a:latin typeface="Tahoma" panose="020B0604030504040204" pitchFamily="34" charset="0"/>
              </a:rPr>
              <a:t>detritus</a:t>
            </a:r>
            <a:r>
              <a:rPr lang="el-GR" b="0" i="0" dirty="0">
                <a:effectLst/>
                <a:latin typeface="Tahoma" panose="020B0604030504040204" pitchFamily="34" charset="0"/>
              </a:rPr>
              <a:t>) και οι αυξημένες συγκεντρώσεις </a:t>
            </a:r>
            <a:r>
              <a:rPr lang="el-GR" b="0" i="0" dirty="0" err="1">
                <a:effectLst/>
                <a:latin typeface="Tahoma" panose="020B0604030504040204" pitchFamily="34" charset="0"/>
              </a:rPr>
              <a:t>φυτοπλαγκτού</a:t>
            </a:r>
            <a:r>
              <a:rPr lang="el-GR" b="0" i="0" dirty="0">
                <a:effectLst/>
                <a:latin typeface="Tahoma" panose="020B0604030504040204" pitchFamily="34" charset="0"/>
              </a:rPr>
              <a:t> (</a:t>
            </a:r>
            <a:r>
              <a:rPr lang="el-GR" b="0" i="1" dirty="0" err="1">
                <a:effectLst/>
                <a:latin typeface="Tahoma" panose="020B0604030504040204" pitchFamily="34" charset="0"/>
              </a:rPr>
              <a:t>algalblooms</a:t>
            </a:r>
            <a:r>
              <a:rPr lang="el-GR" b="0" i="0" dirty="0">
                <a:effectLst/>
                <a:latin typeface="Tahoma" panose="020B0604030504040204" pitchFamily="34" charset="0"/>
              </a:rPr>
              <a:t>) λόγω </a:t>
            </a:r>
            <a:r>
              <a:rPr lang="el-GR" b="1" i="0" dirty="0">
                <a:effectLst/>
                <a:latin typeface="Tahoma" panose="020B0604030504040204" pitchFamily="34" charset="0"/>
              </a:rPr>
              <a:t>ευτροφισμού</a:t>
            </a:r>
            <a:r>
              <a:rPr lang="el-GR" b="0" i="0" dirty="0">
                <a:effectLst/>
                <a:latin typeface="Tahoma" panose="020B0604030504040204" pitchFamily="34" charset="0"/>
              </a:rPr>
              <a:t>.</a:t>
            </a:r>
            <a:endParaRPr lang="el-GR" dirty="0"/>
          </a:p>
        </p:txBody>
      </p:sp>
    </p:spTree>
    <p:extLst>
      <p:ext uri="{BB962C8B-B14F-4D97-AF65-F5344CB8AC3E}">
        <p14:creationId xmlns:p14="http://schemas.microsoft.com/office/powerpoint/2010/main" val="327474769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Οι υπεριώδεις ακτίνες είναι βλαβερές</a:t>
            </a:r>
            <a:endParaRPr lang="el-GR" dirty="0"/>
          </a:p>
        </p:txBody>
      </p:sp>
      <p:sp>
        <p:nvSpPr>
          <p:cNvPr id="3" name="Θέση περιεχομένου 2"/>
          <p:cNvSpPr>
            <a:spLocks noGrp="1"/>
          </p:cNvSpPr>
          <p:nvPr>
            <p:ph idx="1"/>
          </p:nvPr>
        </p:nvSpPr>
        <p:spPr>
          <a:xfrm>
            <a:off x="107504" y="1981200"/>
            <a:ext cx="8856984" cy="4114800"/>
          </a:xfrm>
        </p:spPr>
        <p:txBody>
          <a:bodyPr/>
          <a:lstStyle/>
          <a:p>
            <a:pPr algn="ctr"/>
            <a:endParaRPr lang="el-GR" sz="4400" dirty="0"/>
          </a:p>
          <a:p>
            <a:pPr algn="ctr"/>
            <a:r>
              <a:rPr lang="el-GR" sz="4400" dirty="0"/>
              <a:t>για πολυάριθμα αβγά, προνύμφες, ώριμους </a:t>
            </a:r>
            <a:r>
              <a:rPr lang="el-GR" sz="4400" dirty="0" err="1"/>
              <a:t>πλαγκτικούς</a:t>
            </a:r>
            <a:r>
              <a:rPr lang="el-GR" sz="4400" dirty="0"/>
              <a:t> οργανισμούς, το ίδιο και για πολλά είδη </a:t>
            </a:r>
            <a:r>
              <a:rPr lang="el-GR" sz="4400" dirty="0" err="1"/>
              <a:t>φυκών</a:t>
            </a:r>
            <a:r>
              <a:rPr lang="el-GR" sz="4400" dirty="0"/>
              <a:t> και ζώων που ζουν στον πυθμένα. </a:t>
            </a:r>
          </a:p>
          <a:p>
            <a:pPr algn="ctr"/>
            <a:endParaRPr lang="el-GR" sz="4400" dirty="0"/>
          </a:p>
        </p:txBody>
      </p:sp>
    </p:spTree>
    <p:extLst>
      <p:ext uri="{BB962C8B-B14F-4D97-AF65-F5344CB8AC3E}">
        <p14:creationId xmlns:p14="http://schemas.microsoft.com/office/powerpoint/2010/main" val="407788666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09600"/>
            <a:ext cx="9144000" cy="1143000"/>
          </a:xfrm>
        </p:spPr>
        <p:txBody>
          <a:bodyPr/>
          <a:lstStyle/>
          <a:p>
            <a:r>
              <a:rPr lang="el-GR" dirty="0">
                <a:solidFill>
                  <a:srgbClr val="FFFF00"/>
                </a:solidFill>
                <a:effectLst/>
              </a:rPr>
              <a:t>Οι υπεριώδεις ακτίνες είναι εξίσου θανάσιμες για τα βακτήρια,</a:t>
            </a:r>
          </a:p>
        </p:txBody>
      </p:sp>
      <p:sp>
        <p:nvSpPr>
          <p:cNvPr id="3" name="Θέση περιεχομένου 2"/>
          <p:cNvSpPr>
            <a:spLocks noGrp="1"/>
          </p:cNvSpPr>
          <p:nvPr>
            <p:ph idx="1"/>
          </p:nvPr>
        </p:nvSpPr>
        <p:spPr>
          <a:xfrm>
            <a:off x="0" y="1981200"/>
            <a:ext cx="9144000" cy="4114800"/>
          </a:xfrm>
        </p:spPr>
        <p:txBody>
          <a:bodyPr/>
          <a:lstStyle/>
          <a:p>
            <a:pPr algn="ctr"/>
            <a:endParaRPr lang="el-GR" sz="4000" dirty="0"/>
          </a:p>
          <a:p>
            <a:pPr algn="ctr"/>
            <a:r>
              <a:rPr lang="el-GR" sz="4000" dirty="0"/>
              <a:t>αλλά απορροφώνται τόσο γρήγορα, ώστε δεν βρίσκουμε κανένα ίχνος των αποτελεσμάτων τους, καλών είτε κακών, σε βάθος μεγαλύτερο από τρία μέτρα. </a:t>
            </a:r>
          </a:p>
        </p:txBody>
      </p:sp>
    </p:spTree>
    <p:extLst>
      <p:ext uri="{BB962C8B-B14F-4D97-AF65-F5344CB8AC3E}">
        <p14:creationId xmlns:p14="http://schemas.microsoft.com/office/powerpoint/2010/main" val="260800608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αναμενόμενη σοβαρή μείωση ή έλλειψη του φωτός</a:t>
            </a:r>
          </a:p>
        </p:txBody>
      </p:sp>
      <p:sp>
        <p:nvSpPr>
          <p:cNvPr id="3" name="Θέση περιεχομένου 2"/>
          <p:cNvSpPr>
            <a:spLocks noGrp="1"/>
          </p:cNvSpPr>
          <p:nvPr>
            <p:ph idx="1"/>
          </p:nvPr>
        </p:nvSpPr>
        <p:spPr>
          <a:xfrm>
            <a:off x="179512" y="1981200"/>
            <a:ext cx="8964488" cy="4114800"/>
          </a:xfrm>
        </p:spPr>
        <p:txBody>
          <a:bodyPr/>
          <a:lstStyle/>
          <a:p>
            <a:pPr algn="ctr"/>
            <a:endParaRPr lang="el-GR" sz="4400" dirty="0"/>
          </a:p>
          <a:p>
            <a:pPr algn="ctr"/>
            <a:r>
              <a:rPr lang="el-GR" sz="4400" dirty="0"/>
              <a:t>από τους φωτοσυνθετικούς οργανισμούς που διαβιούν στα νερά, θα επηρεάσουν σοβαρά ολόκληρο τον μεταβολισμό της λίμνης.</a:t>
            </a:r>
          </a:p>
        </p:txBody>
      </p:sp>
    </p:spTree>
    <p:extLst>
      <p:ext uri="{BB962C8B-B14F-4D97-AF65-F5344CB8AC3E}">
        <p14:creationId xmlns:p14="http://schemas.microsoft.com/office/powerpoint/2010/main" val="41263361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μείωση του οξυγόνου που προέρχεται</a:t>
            </a:r>
          </a:p>
        </p:txBody>
      </p:sp>
      <p:sp>
        <p:nvSpPr>
          <p:cNvPr id="3" name="Θέση περιεχομένου 2"/>
          <p:cNvSpPr>
            <a:spLocks noGrp="1"/>
          </p:cNvSpPr>
          <p:nvPr>
            <p:ph idx="1"/>
          </p:nvPr>
        </p:nvSpPr>
        <p:spPr>
          <a:xfrm>
            <a:off x="0" y="1981200"/>
            <a:ext cx="9144000" cy="4114800"/>
          </a:xfrm>
        </p:spPr>
        <p:txBody>
          <a:bodyPr/>
          <a:lstStyle/>
          <a:p>
            <a:pPr algn="ctr"/>
            <a:endParaRPr lang="el-GR" sz="3600" dirty="0"/>
          </a:p>
          <a:p>
            <a:pPr algn="ctr"/>
            <a:r>
              <a:rPr lang="el-GR" sz="3600" dirty="0"/>
              <a:t>από υπερβολικό χιόνι ή από κάλυψη πάγου, συνήθως, παρατηρείται σε αβαθείς, παραγωγικές λίμνες και </a:t>
            </a:r>
            <a:r>
              <a:rPr lang="el-GR" sz="3600" dirty="0" err="1"/>
              <a:t>υδατοσυλλογές</a:t>
            </a:r>
            <a:r>
              <a:rPr lang="el-GR" sz="3600" dirty="0"/>
              <a:t> σε εύκρατα κλίματα και οδηγεί, συχνά, στον θάνατο πολλών οργανισμών.</a:t>
            </a:r>
          </a:p>
        </p:txBody>
      </p:sp>
    </p:spTree>
    <p:extLst>
      <p:ext uri="{BB962C8B-B14F-4D97-AF65-F5344CB8AC3E}">
        <p14:creationId xmlns:p14="http://schemas.microsoft.com/office/powerpoint/2010/main" val="62206476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ηλιακή ακτινοβολία</a:t>
            </a:r>
          </a:p>
        </p:txBody>
      </p:sp>
      <p:sp>
        <p:nvSpPr>
          <p:cNvPr id="3" name="Θέση περιεχομένου 2"/>
          <p:cNvSpPr>
            <a:spLocks noGrp="1"/>
          </p:cNvSpPr>
          <p:nvPr>
            <p:ph idx="1"/>
          </p:nvPr>
        </p:nvSpPr>
        <p:spPr/>
        <p:txBody>
          <a:bodyPr/>
          <a:lstStyle/>
          <a:p>
            <a:pPr algn="ctr"/>
            <a:endParaRPr lang="el-GR" sz="4000" dirty="0"/>
          </a:p>
          <a:p>
            <a:pPr algn="ctr"/>
            <a:r>
              <a:rPr lang="el-GR" sz="4000" dirty="0"/>
              <a:t>είναι μέγιστη πηγή ενέργειας και η κινητήρια δύναμη παραγωγικότητας υδάτινων οικοσυστημάτων,</a:t>
            </a:r>
          </a:p>
        </p:txBody>
      </p:sp>
    </p:spTree>
    <p:extLst>
      <p:ext uri="{BB962C8B-B14F-4D97-AF65-F5344CB8AC3E}">
        <p14:creationId xmlns:p14="http://schemas.microsoft.com/office/powerpoint/2010/main" val="34299943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είτε ενσωματωμένη στην ενέργεια</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που προκύπτει απευθείας από τη χλωρίδα, από τις βιοχημικές αλλαγές που συμβαίνουν μέσα στη λίμνη,</a:t>
            </a:r>
          </a:p>
        </p:txBody>
      </p:sp>
    </p:spTree>
    <p:extLst>
      <p:ext uri="{BB962C8B-B14F-4D97-AF65-F5344CB8AC3E}">
        <p14:creationId xmlns:p14="http://schemas.microsoft.com/office/powerpoint/2010/main" val="365984529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είτε από τα γήινα συστατικά</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μέσα στις λεκάνες απορροής, τα οποία εισάγονται ως οργανικό υλικό στη λίμνη.  </a:t>
            </a:r>
          </a:p>
          <a:p>
            <a:endParaRPr lang="el-GR" dirty="0"/>
          </a:p>
        </p:txBody>
      </p:sp>
    </p:spTree>
    <p:extLst>
      <p:ext uri="{BB962C8B-B14F-4D97-AF65-F5344CB8AC3E}">
        <p14:creationId xmlns:p14="http://schemas.microsoft.com/office/powerpoint/2010/main" val="112350402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μεγαλύτερο μέρος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των </a:t>
            </a:r>
            <a:r>
              <a:rPr lang="el-GR" sz="4400" dirty="0" err="1"/>
              <a:t>πολυειδικών</a:t>
            </a:r>
            <a:r>
              <a:rPr lang="el-GR" sz="4400" dirty="0"/>
              <a:t> φυτικών πληθυσμών είναι πιο απαιτητικά, δηλαδή πιο </a:t>
            </a:r>
            <a:r>
              <a:rPr lang="el-GR" sz="4400" dirty="0" err="1"/>
              <a:t>φωτόφιλα</a:t>
            </a:r>
            <a:r>
              <a:rPr lang="el-GR" sz="4400" dirty="0"/>
              <a:t> από άλλα τα οποία, σε αντίθεση, </a:t>
            </a:r>
          </a:p>
        </p:txBody>
      </p:sp>
    </p:spTree>
    <p:extLst>
      <p:ext uri="{BB962C8B-B14F-4D97-AF65-F5344CB8AC3E}">
        <p14:creationId xmlns:p14="http://schemas.microsoft.com/office/powerpoint/2010/main" val="424744645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αντέχουν ή ακόμη απαιτούν</a:t>
            </a:r>
          </a:p>
        </p:txBody>
      </p:sp>
      <p:sp>
        <p:nvSpPr>
          <p:cNvPr id="3" name="Θέση περιεχομένου 2"/>
          <p:cNvSpPr>
            <a:spLocks noGrp="1"/>
          </p:cNvSpPr>
          <p:nvPr>
            <p:ph idx="1"/>
          </p:nvPr>
        </p:nvSpPr>
        <p:spPr>
          <a:xfrm>
            <a:off x="0" y="1981200"/>
            <a:ext cx="9144000" cy="4114800"/>
          </a:xfrm>
        </p:spPr>
        <p:txBody>
          <a:bodyPr/>
          <a:lstStyle/>
          <a:p>
            <a:pPr algn="ctr"/>
            <a:endParaRPr lang="el-GR" sz="4000" dirty="0"/>
          </a:p>
          <a:p>
            <a:pPr algn="ctr"/>
            <a:r>
              <a:rPr lang="el-GR" sz="4400" dirty="0"/>
              <a:t>μια ποσότητα φωτός πιο μέτρια και ονομάζονται σκιόφιλα. Ανάλογα δηλαδή με τις απαιτήσεις τους είναι και η κατακόρυφη διανομή τους.</a:t>
            </a:r>
          </a:p>
        </p:txBody>
      </p:sp>
    </p:spTree>
    <p:extLst>
      <p:ext uri="{BB962C8B-B14F-4D97-AF65-F5344CB8AC3E}">
        <p14:creationId xmlns:p14="http://schemas.microsoft.com/office/powerpoint/2010/main" val="323575992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09600"/>
            <a:ext cx="9144000" cy="1143000"/>
          </a:xfrm>
        </p:spPr>
        <p:txBody>
          <a:bodyPr/>
          <a:lstStyle/>
          <a:p>
            <a:r>
              <a:rPr lang="el-GR" dirty="0">
                <a:solidFill>
                  <a:srgbClr val="FFFF00"/>
                </a:solidFill>
                <a:effectLst/>
              </a:rPr>
              <a:t>Εκτός από τις προσαρμογές των φωτοσυνθετικών οργανισμών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Σε υδάτινο φωτισμένο περιβάλλον, συγκεκριμένη είναι και η χρήση του φωτός από τα υδρόβια ζώα.</a:t>
            </a:r>
          </a:p>
        </p:txBody>
      </p:sp>
    </p:spTree>
    <p:extLst>
      <p:ext uri="{BB962C8B-B14F-4D97-AF65-F5344CB8AC3E}">
        <p14:creationId xmlns:p14="http://schemas.microsoft.com/office/powerpoint/2010/main" val="4274014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18893C-4E6F-DC98-6EAA-1AC9CD20E5B8}"/>
              </a:ext>
            </a:extLst>
          </p:cNvPr>
          <p:cNvSpPr>
            <a:spLocks noGrp="1"/>
          </p:cNvSpPr>
          <p:nvPr>
            <p:ph type="title"/>
          </p:nvPr>
        </p:nvSpPr>
        <p:spPr/>
        <p:txBody>
          <a:bodyPr/>
          <a:lstStyle/>
          <a:p>
            <a:r>
              <a:rPr lang="el-GR" b="0" i="0" dirty="0">
                <a:effectLst/>
                <a:latin typeface="Tahoma" panose="020B0604030504040204" pitchFamily="34" charset="0"/>
              </a:rPr>
              <a:t>Ο στροβιλισμός των υδάτων εξαρτάται</a:t>
            </a:r>
            <a:endParaRPr lang="el-GR" dirty="0"/>
          </a:p>
        </p:txBody>
      </p:sp>
      <p:sp>
        <p:nvSpPr>
          <p:cNvPr id="3" name="Θέση περιεχομένου 2">
            <a:extLst>
              <a:ext uri="{FF2B5EF4-FFF2-40B4-BE49-F238E27FC236}">
                <a16:creationId xmlns:a16="http://schemas.microsoft.com/office/drawing/2014/main" id="{32B43D5D-4406-9A42-24B1-BF706F5A1550}"/>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από την ταχύτητα ροής του νερού και επηρεάζει τη συγκέντρωση του διαλυμένου οξυγόνου στο νερό. Όταν τα ύδατα παρουσιάζουν έντονο στροβιλισμό, αυξάνεται η ποσότητα του διαλυμένου οξυγόνου σε αυτά.</a:t>
            </a:r>
            <a:endParaRPr lang="el-GR" dirty="0"/>
          </a:p>
        </p:txBody>
      </p:sp>
    </p:spTree>
    <p:extLst>
      <p:ext uri="{BB962C8B-B14F-4D97-AF65-F5344CB8AC3E}">
        <p14:creationId xmlns:p14="http://schemas.microsoft.com/office/powerpoint/2010/main" val="260699093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Πολλά είδη των ανώτερων στρωμάτων</a:t>
            </a:r>
          </a:p>
        </p:txBody>
      </p:sp>
      <p:sp>
        <p:nvSpPr>
          <p:cNvPr id="3" name="Θέση περιεχομένου 2"/>
          <p:cNvSpPr>
            <a:spLocks noGrp="1"/>
          </p:cNvSpPr>
          <p:nvPr>
            <p:ph idx="1"/>
          </p:nvPr>
        </p:nvSpPr>
        <p:spPr>
          <a:xfrm>
            <a:off x="0" y="1981200"/>
            <a:ext cx="9144000" cy="4114800"/>
          </a:xfrm>
        </p:spPr>
        <p:txBody>
          <a:bodyPr/>
          <a:lstStyle/>
          <a:p>
            <a:pPr algn="ctr"/>
            <a:endParaRPr lang="el-GR" sz="3600" dirty="0"/>
          </a:p>
          <a:p>
            <a:pPr algn="ctr"/>
            <a:r>
              <a:rPr lang="el-GR" sz="3600" dirty="0"/>
              <a:t>Πραγματοποιούν κανονικές κατακόρυφες μετακινήσεις, ανεβαίνοντας προς την επιφάνεια τη νύχτα και ξανακατεβαίνοντας κατά τη διάρκεια της ημέρας και έχει θεμελιωθεί ότι αυτές οι κινήσεις γίνονται εξαιτίας του φωτός. </a:t>
            </a:r>
          </a:p>
        </p:txBody>
      </p:sp>
    </p:spTree>
    <p:extLst>
      <p:ext uri="{BB962C8B-B14F-4D97-AF65-F5344CB8AC3E}">
        <p14:creationId xmlns:p14="http://schemas.microsoft.com/office/powerpoint/2010/main" val="239720909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Από τα ασπόνδυλα,</a:t>
            </a:r>
          </a:p>
        </p:txBody>
      </p:sp>
      <p:sp>
        <p:nvSpPr>
          <p:cNvPr id="3" name="Θέση περιεχομένου 2"/>
          <p:cNvSpPr>
            <a:spLocks noGrp="1"/>
          </p:cNvSpPr>
          <p:nvPr>
            <p:ph idx="1"/>
          </p:nvPr>
        </p:nvSpPr>
        <p:spPr>
          <a:xfrm>
            <a:off x="0" y="1981200"/>
            <a:ext cx="9036496" cy="4114800"/>
          </a:xfrm>
        </p:spPr>
        <p:txBody>
          <a:bodyPr/>
          <a:lstStyle/>
          <a:p>
            <a:pPr algn="ctr"/>
            <a:endParaRPr lang="el-GR" sz="4000" dirty="0"/>
          </a:p>
          <a:p>
            <a:pPr algn="ctr"/>
            <a:r>
              <a:rPr lang="el-GR" sz="4000" dirty="0"/>
              <a:t>για παράδειγμα, η γαρίδα </a:t>
            </a:r>
            <a:r>
              <a:rPr lang="en-US" sz="4000" dirty="0"/>
              <a:t>Mysis </a:t>
            </a:r>
            <a:r>
              <a:rPr lang="en-US" sz="4000" dirty="0" err="1"/>
              <a:t>relicta</a:t>
            </a:r>
            <a:r>
              <a:rPr lang="en-US" sz="4000" dirty="0"/>
              <a:t> </a:t>
            </a:r>
            <a:r>
              <a:rPr lang="el-GR" sz="4000" dirty="0"/>
              <a:t>απαντά μόνο σε μεγάλα βάθη καθαρών λιμνών, δηλαδή, σε ένα οπτικά γαλάζιο περιβάλλον. </a:t>
            </a:r>
          </a:p>
        </p:txBody>
      </p:sp>
    </p:spTree>
    <p:extLst>
      <p:ext uri="{BB962C8B-B14F-4D97-AF65-F5344CB8AC3E}">
        <p14:creationId xmlns:p14="http://schemas.microsoft.com/office/powerpoint/2010/main" val="298089073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a:t>
            </a:r>
            <a:r>
              <a:rPr lang="en-US" dirty="0">
                <a:solidFill>
                  <a:srgbClr val="FFFF00"/>
                </a:solidFill>
                <a:effectLst/>
              </a:rPr>
              <a:t>Daphnia </a:t>
            </a:r>
            <a:r>
              <a:rPr lang="el-GR" dirty="0">
                <a:solidFill>
                  <a:srgbClr val="FFFF00"/>
                </a:solidFill>
                <a:effectLst/>
              </a:rPr>
              <a:t>μετακινείται κατά διάρκεια της ημέρας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000" dirty="0"/>
          </a:p>
          <a:p>
            <a:pPr algn="ctr"/>
            <a:r>
              <a:rPr lang="el-GR" sz="4000" dirty="0"/>
              <a:t>από το βάθος στην επιφάνεια του νερού και προσαρμόζεται στο μεταβαλλόμενο φωτεινό περιβάλλον με τους οπτικούς της δέκτες. </a:t>
            </a:r>
          </a:p>
          <a:p>
            <a:endParaRPr lang="el-GR" dirty="0"/>
          </a:p>
        </p:txBody>
      </p:sp>
    </p:spTree>
    <p:extLst>
      <p:ext uri="{BB962C8B-B14F-4D97-AF65-F5344CB8AC3E}">
        <p14:creationId xmlns:p14="http://schemas.microsoft.com/office/powerpoint/2010/main" val="20551038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5AD072-915F-D0E3-7A8F-E4270D4BC874}"/>
              </a:ext>
            </a:extLst>
          </p:cNvPr>
          <p:cNvSpPr>
            <a:spLocks noGrp="1"/>
          </p:cNvSpPr>
          <p:nvPr>
            <p:ph type="title"/>
          </p:nvPr>
        </p:nvSpPr>
        <p:spPr/>
        <p:txBody>
          <a:bodyPr/>
          <a:lstStyle/>
          <a:p>
            <a:r>
              <a:rPr lang="el-GR" dirty="0" err="1"/>
              <a:t>Δάφνια</a:t>
            </a:r>
            <a:endParaRPr lang="el-GR" dirty="0"/>
          </a:p>
        </p:txBody>
      </p:sp>
      <p:sp>
        <p:nvSpPr>
          <p:cNvPr id="3" name="Θέση περιεχομένου 2">
            <a:extLst>
              <a:ext uri="{FF2B5EF4-FFF2-40B4-BE49-F238E27FC236}">
                <a16:creationId xmlns:a16="http://schemas.microsoft.com/office/drawing/2014/main" id="{29E78C3E-DDA2-16B9-08BB-A6D8CE31FA71}"/>
              </a:ext>
            </a:extLst>
          </p:cNvPr>
          <p:cNvSpPr>
            <a:spLocks noGrp="1"/>
          </p:cNvSpPr>
          <p:nvPr>
            <p:ph idx="1"/>
          </p:nvPr>
        </p:nvSpPr>
        <p:spPr/>
        <p:txBody>
          <a:bodyPr/>
          <a:lstStyle/>
          <a:p>
            <a:endParaRPr lang="el-GR"/>
          </a:p>
        </p:txBody>
      </p:sp>
      <p:pic>
        <p:nvPicPr>
          <p:cNvPr id="2050" name="Picture 2">
            <a:extLst>
              <a:ext uri="{FF2B5EF4-FFF2-40B4-BE49-F238E27FC236}">
                <a16:creationId xmlns:a16="http://schemas.microsoft.com/office/drawing/2014/main" id="{23619972-6316-9C98-DA6B-1DB45854B4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200"/>
            <a:ext cx="77724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84757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C35533-A283-87A8-D58D-B35A035CE891}"/>
              </a:ext>
            </a:extLst>
          </p:cNvPr>
          <p:cNvSpPr>
            <a:spLocks noGrp="1"/>
          </p:cNvSpPr>
          <p:nvPr>
            <p:ph type="title"/>
          </p:nvPr>
        </p:nvSpPr>
        <p:spPr/>
        <p:txBody>
          <a:bodyPr/>
          <a:lstStyle/>
          <a:p>
            <a:r>
              <a:rPr lang="el-GR" b="1" dirty="0">
                <a:solidFill>
                  <a:schemeClr val="tx1"/>
                </a:solidFill>
                <a:effectLst/>
                <a:latin typeface="Calibri" panose="020F0502020204030204" pitchFamily="34" charset="0"/>
              </a:rPr>
              <a:t>Στη </a:t>
            </a:r>
            <a:r>
              <a:rPr lang="el-GR" b="1" dirty="0" err="1">
                <a:solidFill>
                  <a:schemeClr val="tx1"/>
                </a:solidFill>
                <a:effectLst/>
                <a:latin typeface="Calibri" panose="020F0502020204030204" pitchFamily="34" charset="0"/>
              </a:rPr>
              <a:t>δάφνια</a:t>
            </a:r>
            <a:r>
              <a:rPr lang="el-GR" b="1" dirty="0">
                <a:solidFill>
                  <a:schemeClr val="tx1"/>
                </a:solidFill>
                <a:effectLst/>
                <a:latin typeface="Calibri" panose="020F0502020204030204" pitchFamily="34" charset="0"/>
              </a:rPr>
              <a:t>, όπως και σε άλλα </a:t>
            </a:r>
            <a:r>
              <a:rPr lang="el-GR" b="1" dirty="0" err="1">
                <a:solidFill>
                  <a:schemeClr val="tx1"/>
                </a:solidFill>
                <a:effectLst/>
                <a:latin typeface="Calibri" panose="020F0502020204030204" pitchFamily="34" charset="0"/>
              </a:rPr>
              <a:t>Κλαδοκεραιωτά</a:t>
            </a:r>
            <a:endParaRPr lang="el-GR" dirty="0">
              <a:solidFill>
                <a:schemeClr val="tx1"/>
              </a:solidFill>
            </a:endParaRPr>
          </a:p>
        </p:txBody>
      </p:sp>
      <p:sp>
        <p:nvSpPr>
          <p:cNvPr id="3" name="Θέση περιεχομένου 2">
            <a:extLst>
              <a:ext uri="{FF2B5EF4-FFF2-40B4-BE49-F238E27FC236}">
                <a16:creationId xmlns:a16="http://schemas.microsoft.com/office/drawing/2014/main" id="{E647B76C-40C0-1C1F-BA12-937AEB20DAC4}"/>
              </a:ext>
            </a:extLst>
          </p:cNvPr>
          <p:cNvSpPr>
            <a:spLocks noGrp="1"/>
          </p:cNvSpPr>
          <p:nvPr>
            <p:ph idx="1"/>
          </p:nvPr>
        </p:nvSpPr>
        <p:spPr/>
        <p:txBody>
          <a:bodyPr/>
          <a:lstStyle/>
          <a:p>
            <a:pPr algn="ctr"/>
            <a:endParaRPr lang="el-GR" b="1" i="0" dirty="0">
              <a:effectLst/>
              <a:latin typeface="Calibri" panose="020F0502020204030204" pitchFamily="34" charset="0"/>
            </a:endParaRPr>
          </a:p>
          <a:p>
            <a:pPr algn="ctr"/>
            <a:r>
              <a:rPr lang="el-GR" b="1" i="0" dirty="0">
                <a:effectLst/>
                <a:latin typeface="Calibri" panose="020F0502020204030204" pitchFamily="34" charset="0"/>
              </a:rPr>
              <a:t>παρουσιάζεται το φαινόμενο της παρθενογένεσης, κατά το οποίο θηλυκά άτομα παράγουν αυγά που μπορούν να αναπτυχθούν σε νέους οργανισμούς χωρίς να προηγηθεί η γονιμοποίησή τους από αρσενικά άτομα. </a:t>
            </a:r>
            <a:endParaRPr lang="el-GR" dirty="0"/>
          </a:p>
        </p:txBody>
      </p:sp>
    </p:spTree>
    <p:extLst>
      <p:ext uri="{BB962C8B-B14F-4D97-AF65-F5344CB8AC3E}">
        <p14:creationId xmlns:p14="http://schemas.microsoft.com/office/powerpoint/2010/main" val="133190138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775202-1D52-BE2D-51F2-AF3533777172}"/>
              </a:ext>
            </a:extLst>
          </p:cNvPr>
          <p:cNvSpPr>
            <a:spLocks noGrp="1"/>
          </p:cNvSpPr>
          <p:nvPr>
            <p:ph type="title"/>
          </p:nvPr>
        </p:nvSpPr>
        <p:spPr>
          <a:xfrm>
            <a:off x="107504" y="609600"/>
            <a:ext cx="8928992" cy="1143000"/>
          </a:xfrm>
        </p:spPr>
        <p:txBody>
          <a:bodyPr/>
          <a:lstStyle/>
          <a:p>
            <a:r>
              <a:rPr lang="el-GR" b="1" i="0" dirty="0">
                <a:effectLst/>
                <a:latin typeface="Calibri" panose="020F0502020204030204" pitchFamily="34" charset="0"/>
              </a:rPr>
              <a:t>Τυπικά, τα άτομα που προκύπτουν από παρθενογένεση</a:t>
            </a:r>
            <a:endParaRPr lang="el-GR" dirty="0"/>
          </a:p>
        </p:txBody>
      </p:sp>
      <p:sp>
        <p:nvSpPr>
          <p:cNvPr id="3" name="Θέση περιεχομένου 2">
            <a:extLst>
              <a:ext uri="{FF2B5EF4-FFF2-40B4-BE49-F238E27FC236}">
                <a16:creationId xmlns:a16="http://schemas.microsoft.com/office/drawing/2014/main" id="{B724A0B8-60C3-A556-C0BB-6A3C66E88857}"/>
              </a:ext>
            </a:extLst>
          </p:cNvPr>
          <p:cNvSpPr>
            <a:spLocks noGrp="1"/>
          </p:cNvSpPr>
          <p:nvPr>
            <p:ph idx="1"/>
          </p:nvPr>
        </p:nvSpPr>
        <p:spPr/>
        <p:txBody>
          <a:bodyPr/>
          <a:lstStyle/>
          <a:p>
            <a:pPr algn="ctr"/>
            <a:endParaRPr lang="el-GR" b="1" i="0" dirty="0">
              <a:effectLst/>
              <a:latin typeface="Calibri" panose="020F0502020204030204" pitchFamily="34" charset="0"/>
            </a:endParaRPr>
          </a:p>
          <a:p>
            <a:pPr algn="ctr"/>
            <a:r>
              <a:rPr lang="el-GR" b="1" i="0" dirty="0">
                <a:effectLst/>
                <a:latin typeface="Calibri" panose="020F0502020204030204" pitchFamily="34" charset="0"/>
              </a:rPr>
              <a:t>είναι γένους θηλυκού, με αποτέλεσμα το ποσοστό των αρσενικών ατόμων στους πληθυσμούς της </a:t>
            </a:r>
            <a:r>
              <a:rPr lang="el-GR" b="1" i="0" dirty="0" err="1">
                <a:effectLst/>
                <a:latin typeface="Calibri" panose="020F0502020204030204" pitchFamily="34" charset="0"/>
              </a:rPr>
              <a:t>δάφνιας</a:t>
            </a:r>
            <a:r>
              <a:rPr lang="el-GR" b="1" i="0" dirty="0">
                <a:effectLst/>
                <a:latin typeface="Calibri" panose="020F0502020204030204" pitchFamily="34" charset="0"/>
              </a:rPr>
              <a:t> να είναι σημαντικά περιορισμένο κατά τη μεγαλύτερη διάρκεια του χρόνου.</a:t>
            </a:r>
            <a:endParaRPr lang="el-GR" dirty="0"/>
          </a:p>
        </p:txBody>
      </p:sp>
    </p:spTree>
    <p:extLst>
      <p:ext uri="{BB962C8B-B14F-4D97-AF65-F5344CB8AC3E}">
        <p14:creationId xmlns:p14="http://schemas.microsoft.com/office/powerpoint/2010/main" val="389745831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a:t>
            </a:r>
            <a:r>
              <a:rPr lang="en-US" dirty="0">
                <a:solidFill>
                  <a:srgbClr val="FFFF00"/>
                </a:solidFill>
                <a:effectLst/>
              </a:rPr>
              <a:t>Daphnia </a:t>
            </a:r>
            <a:r>
              <a:rPr lang="el-GR" dirty="0">
                <a:solidFill>
                  <a:srgbClr val="FFFF00"/>
                </a:solidFill>
                <a:effectLst/>
              </a:rPr>
              <a:t>χρησιμοποιεί το φως </a:t>
            </a:r>
          </a:p>
        </p:txBody>
      </p:sp>
      <p:sp>
        <p:nvSpPr>
          <p:cNvPr id="3" name="Θέση περιεχομένου 2"/>
          <p:cNvSpPr>
            <a:spLocks noGrp="1"/>
          </p:cNvSpPr>
          <p:nvPr>
            <p:ph idx="1"/>
          </p:nvPr>
        </p:nvSpPr>
        <p:spPr>
          <a:xfrm>
            <a:off x="0" y="1981200"/>
            <a:ext cx="9144000" cy="4114800"/>
          </a:xfrm>
        </p:spPr>
        <p:txBody>
          <a:bodyPr/>
          <a:lstStyle/>
          <a:p>
            <a:pPr algn="ctr"/>
            <a:r>
              <a:rPr lang="el-GR" sz="4400" dirty="0"/>
              <a:t>Ως ένδειξη προκειμένου να προσανατολίζεται την ώρα που κολυμπάει. Η κατανομή των πληθυσμών της </a:t>
            </a:r>
            <a:r>
              <a:rPr lang="en-US" sz="4400" dirty="0"/>
              <a:t>Daphnia </a:t>
            </a:r>
            <a:r>
              <a:rPr lang="el-GR" sz="4400" dirty="0"/>
              <a:t>μέσα στη λίμνη εξαρτάται κατά πολύ από το φως. </a:t>
            </a:r>
          </a:p>
        </p:txBody>
      </p:sp>
    </p:spTree>
    <p:extLst>
      <p:ext uri="{BB962C8B-B14F-4D97-AF65-F5344CB8AC3E}">
        <p14:creationId xmlns:p14="http://schemas.microsoft.com/office/powerpoint/2010/main" val="59671988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Αυτή η έννοια του φωτισμού</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(και κατά συνέπεια του βάθους) αντιστάθμισης επιτρέπει να υποδιαιρέσουμε τη λίμνη σε δύο μεγάλα συστήματα:</a:t>
            </a:r>
          </a:p>
        </p:txBody>
      </p:sp>
    </p:spTree>
    <p:extLst>
      <p:ext uri="{BB962C8B-B14F-4D97-AF65-F5344CB8AC3E}">
        <p14:creationId xmlns:p14="http://schemas.microsoft.com/office/powerpoint/2010/main" val="273371752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φυτικό σύστημα, στο οποίο μπορεί να διεξαχθεί</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η φωτοσύνθεση των πράσινων φυτών και το </a:t>
            </a:r>
            <a:r>
              <a:rPr lang="el-GR" sz="4400" dirty="0" err="1"/>
              <a:t>αφυτικό</a:t>
            </a:r>
            <a:r>
              <a:rPr lang="el-GR" sz="4400" dirty="0"/>
              <a:t> σύστημα, απ’ όπου αποκλείεται κάθε φυτική </a:t>
            </a:r>
            <a:r>
              <a:rPr lang="el-GR" sz="4400" dirty="0" err="1"/>
              <a:t>φωτοαυτότροφη</a:t>
            </a:r>
            <a:r>
              <a:rPr lang="el-GR" sz="4400" dirty="0"/>
              <a:t> ζωή.</a:t>
            </a:r>
          </a:p>
        </p:txBody>
      </p:sp>
    </p:spTree>
    <p:extLst>
      <p:ext uri="{BB962C8B-B14F-4D97-AF65-F5344CB8AC3E}">
        <p14:creationId xmlns:p14="http://schemas.microsoft.com/office/powerpoint/2010/main" val="290809928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b="1" dirty="0"/>
            </a:br>
            <a:r>
              <a:rPr lang="el-GR" dirty="0">
                <a:solidFill>
                  <a:srgbClr val="FFFF00"/>
                </a:solidFill>
                <a:effectLst/>
              </a:rPr>
              <a:t>Διαφάνεια</a:t>
            </a:r>
            <a:br>
              <a:rPr lang="el-GR" dirty="0">
                <a:solidFill>
                  <a:srgbClr val="FFFF00"/>
                </a:solidFill>
                <a:effectLst/>
              </a:rPr>
            </a:br>
            <a:endParaRPr lang="el-GR" dirty="0">
              <a:solidFill>
                <a:srgbClr val="FFFF00"/>
              </a:solidFill>
              <a:effectLst/>
            </a:endParaRP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Το νερό είναι ένα υγρό διαφανές, αλλά αυτή η διαφάνειά του εξαρτάται από το μήκος κύματος του φωτός που το διαπερνά.</a:t>
            </a:r>
          </a:p>
        </p:txBody>
      </p:sp>
    </p:spTree>
    <p:extLst>
      <p:ext uri="{BB962C8B-B14F-4D97-AF65-F5344CB8AC3E}">
        <p14:creationId xmlns:p14="http://schemas.microsoft.com/office/powerpoint/2010/main" val="2094975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3876E2-C64F-E5D8-06F9-4EE643522626}"/>
              </a:ext>
            </a:extLst>
          </p:cNvPr>
          <p:cNvSpPr>
            <a:spLocks noGrp="1"/>
          </p:cNvSpPr>
          <p:nvPr>
            <p:ph type="title"/>
          </p:nvPr>
        </p:nvSpPr>
        <p:spPr>
          <a:xfrm>
            <a:off x="107504" y="609600"/>
            <a:ext cx="8928992" cy="1143000"/>
          </a:xfrm>
        </p:spPr>
        <p:txBody>
          <a:bodyPr/>
          <a:lstStyle/>
          <a:p>
            <a:r>
              <a:rPr lang="el-GR" b="0" i="0" dirty="0">
                <a:effectLst/>
                <a:latin typeface="Tahoma" panose="020B0604030504040204" pitchFamily="34" charset="0"/>
              </a:rPr>
              <a:t>Η συγκέντρωση των διαλυμένων και αιωρούμενων συστατικών</a:t>
            </a:r>
            <a:endParaRPr lang="el-GR" dirty="0"/>
          </a:p>
        </p:txBody>
      </p:sp>
      <p:sp>
        <p:nvSpPr>
          <p:cNvPr id="3" name="Θέση περιεχομένου 2">
            <a:extLst>
              <a:ext uri="{FF2B5EF4-FFF2-40B4-BE49-F238E27FC236}">
                <a16:creationId xmlns:a16="http://schemas.microsoft.com/office/drawing/2014/main" id="{6619A037-171F-63D0-EEE5-1ABC0511C900}"/>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στα ρέοντα ύδατα εξαρτάται από τη γεωλογία της λεκάνης απορροής, το κλίμα, την τοπογραφία, το ποσοστό </a:t>
            </a:r>
            <a:r>
              <a:rPr lang="el-GR" b="0" i="0" dirty="0" err="1">
                <a:effectLst/>
                <a:latin typeface="Tahoma" panose="020B0604030504040204" pitchFamily="34" charset="0"/>
              </a:rPr>
              <a:t>φυτοκάλυψης</a:t>
            </a:r>
            <a:r>
              <a:rPr lang="el-GR" b="0" i="0" dirty="0">
                <a:effectLst/>
                <a:latin typeface="Tahoma" panose="020B0604030504040204" pitchFamily="34" charset="0"/>
              </a:rPr>
              <a:t> της περιοχής και την τροφοδοσία από τους υπόγειους </a:t>
            </a:r>
            <a:r>
              <a:rPr lang="el-GR" b="0" i="0" dirty="0" err="1">
                <a:effectLst/>
                <a:latin typeface="Tahoma" panose="020B0604030504040204" pitchFamily="34" charset="0"/>
              </a:rPr>
              <a:t>υδροφορείς</a:t>
            </a:r>
            <a:r>
              <a:rPr lang="el-GR" b="0" i="0" dirty="0">
                <a:effectLst/>
                <a:latin typeface="Tahoma" panose="020B0604030504040204" pitchFamily="34" charset="0"/>
              </a:rPr>
              <a:t>. </a:t>
            </a:r>
            <a:endParaRPr lang="el-GR" dirty="0"/>
          </a:p>
        </p:txBody>
      </p:sp>
    </p:spTree>
    <p:extLst>
      <p:ext uri="{BB962C8B-B14F-4D97-AF65-F5344CB8AC3E}">
        <p14:creationId xmlns:p14="http://schemas.microsoft.com/office/powerpoint/2010/main" val="224324155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υπέρυθρη ακτινοβολία,</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τόσο χρήσιμη από φυσική άποψη (κύμα που μεταφέρει τη θερμότητα) όπως και από βιολογική (φωτοσύνθεση), δεν εισχωρεί παρά λίγο. </a:t>
            </a:r>
          </a:p>
        </p:txBody>
      </p:sp>
    </p:spTree>
    <p:extLst>
      <p:ext uri="{BB962C8B-B14F-4D97-AF65-F5344CB8AC3E}">
        <p14:creationId xmlns:p14="http://schemas.microsoft.com/office/powerpoint/2010/main" val="115988572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νερό είναι ένα υγρό</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σχεδόν αδιαπέραστο από την υπέρυθρη ακτινοβολία και απορροφά έντονα το πορτοκαλί και το ερυθρό χρώμα.</a:t>
            </a:r>
          </a:p>
        </p:txBody>
      </p:sp>
    </p:spTree>
    <p:extLst>
      <p:ext uri="{BB962C8B-B14F-4D97-AF65-F5344CB8AC3E}">
        <p14:creationId xmlns:p14="http://schemas.microsoft.com/office/powerpoint/2010/main" val="3187742834"/>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09600"/>
            <a:ext cx="9144000" cy="1143000"/>
          </a:xfrm>
        </p:spPr>
        <p:txBody>
          <a:bodyPr/>
          <a:lstStyle/>
          <a:p>
            <a:r>
              <a:rPr lang="el-GR" dirty="0">
                <a:solidFill>
                  <a:srgbClr val="FFFF00"/>
                </a:solidFill>
                <a:effectLst/>
              </a:rPr>
              <a:t>Αρκετές ιαπωνικές λίμνες ανήκουν στο εύρος των 20-30 μέτρων.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Τα ανοιχτά νερά της λίμνης </a:t>
            </a:r>
            <a:r>
              <a:rPr lang="en-US" sz="4400" dirty="0"/>
              <a:t>Tanganyika </a:t>
            </a:r>
            <a:r>
              <a:rPr lang="el-GR" sz="4400" dirty="0"/>
              <a:t>έχουν μια διαφάνεια 22 μέτρων.</a:t>
            </a:r>
          </a:p>
        </p:txBody>
      </p:sp>
    </p:spTree>
    <p:extLst>
      <p:ext uri="{BB962C8B-B14F-4D97-AF65-F5344CB8AC3E}">
        <p14:creationId xmlns:p14="http://schemas.microsoft.com/office/powerpoint/2010/main" val="345348557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Οι μεγάλες υποαλπικές λίμνες της Ευρώπης,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για τις οποίες έχει συγκεντρωθεί ένας μεγάλος αριθμός στοιχείων, συνήθως έχουν διαφάνεια μεταξύ 10 και 20 μέτρων,</a:t>
            </a:r>
          </a:p>
        </p:txBody>
      </p:sp>
    </p:spTree>
    <p:extLst>
      <p:ext uri="{BB962C8B-B14F-4D97-AF65-F5344CB8AC3E}">
        <p14:creationId xmlns:p14="http://schemas.microsoft.com/office/powerpoint/2010/main" val="356218498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Η λίμνη </a:t>
            </a:r>
            <a:r>
              <a:rPr lang="en-US" dirty="0">
                <a:solidFill>
                  <a:srgbClr val="FFFF00"/>
                </a:solidFill>
              </a:rPr>
              <a:t>Maggiore</a:t>
            </a:r>
            <a:r>
              <a:rPr lang="el-GR" dirty="0">
                <a:solidFill>
                  <a:srgbClr val="FFFF00"/>
                </a:solidFill>
              </a:rPr>
              <a:t> και η λίμνη της Γενεύης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000" dirty="0"/>
          </a:p>
          <a:p>
            <a:pPr algn="ctr"/>
            <a:r>
              <a:rPr lang="el-GR" sz="4000" dirty="0"/>
              <a:t>περιστασιακά φτάνουν τα 21 μέτρα τον χειμώνα, αλλά όλες μπορούν να δώσουν τιμές κατά το λιγότερο από 10 μέτρα το καλοκαίρι, όταν οι λιωμένοι πάγοι και το πλαγκτόν αυξάνουν τη διάχυση.</a:t>
            </a:r>
          </a:p>
        </p:txBody>
      </p:sp>
    </p:spTree>
    <p:extLst>
      <p:ext uri="{BB962C8B-B14F-4D97-AF65-F5344CB8AC3E}">
        <p14:creationId xmlns:p14="http://schemas.microsoft.com/office/powerpoint/2010/main" val="12958462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b="1" dirty="0"/>
            </a:br>
            <a:r>
              <a:rPr lang="el-GR" dirty="0">
                <a:solidFill>
                  <a:srgbClr val="FFFF00"/>
                </a:solidFill>
                <a:effectLst/>
              </a:rPr>
              <a:t>Χρώμα</a:t>
            </a:r>
            <a:br>
              <a:rPr lang="el-GR" dirty="0">
                <a:solidFill>
                  <a:srgbClr val="FFFF00"/>
                </a:solidFill>
                <a:effectLst/>
              </a:rPr>
            </a:br>
            <a:endParaRPr lang="el-GR" dirty="0">
              <a:solidFill>
                <a:srgbClr val="FFFF00"/>
              </a:solidFill>
              <a:effectLst/>
            </a:endParaRPr>
          </a:p>
        </p:txBody>
      </p:sp>
      <p:sp>
        <p:nvSpPr>
          <p:cNvPr id="3" name="Θέση περιεχομένου 2"/>
          <p:cNvSpPr>
            <a:spLocks noGrp="1"/>
          </p:cNvSpPr>
          <p:nvPr>
            <p:ph idx="1"/>
          </p:nvPr>
        </p:nvSpPr>
        <p:spPr>
          <a:xfrm>
            <a:off x="0" y="1981200"/>
            <a:ext cx="9144000" cy="4114800"/>
          </a:xfrm>
        </p:spPr>
        <p:txBody>
          <a:bodyPr/>
          <a:lstStyle/>
          <a:p>
            <a:pPr algn="ctr"/>
            <a:r>
              <a:rPr lang="el-GR" sz="4400" dirty="0"/>
              <a:t>Το χρώμα των νερών της λίμνης είναι αποτέλεσμα του φωτός που η λίμνη διαχέει προς τα πάνω, αφού αυτό περάσει σε διάφορα βάθη και υποστεί κατά τη διαδρομή του επιλεκτική απορρόφηση. </a:t>
            </a:r>
          </a:p>
          <a:p>
            <a:pPr algn="ctr"/>
            <a:endParaRPr lang="el-GR" sz="4400" dirty="0"/>
          </a:p>
        </p:txBody>
      </p:sp>
    </p:spTree>
    <p:extLst>
      <p:ext uri="{BB962C8B-B14F-4D97-AF65-F5344CB8AC3E}">
        <p14:creationId xmlns:p14="http://schemas.microsoft.com/office/powerpoint/2010/main" val="40467874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Αυτή η απορρόφηση είναι έργο του ίδιου του νερού</a:t>
            </a:r>
          </a:p>
        </p:txBody>
      </p:sp>
      <p:sp>
        <p:nvSpPr>
          <p:cNvPr id="3" name="Θέση περιεχομένου 2"/>
          <p:cNvSpPr>
            <a:spLocks noGrp="1"/>
          </p:cNvSpPr>
          <p:nvPr>
            <p:ph idx="1"/>
          </p:nvPr>
        </p:nvSpPr>
        <p:spPr>
          <a:xfrm>
            <a:off x="0" y="1981200"/>
            <a:ext cx="9144000" cy="4114800"/>
          </a:xfrm>
        </p:spPr>
        <p:txBody>
          <a:bodyPr/>
          <a:lstStyle/>
          <a:p>
            <a:pPr algn="ctr"/>
            <a:endParaRPr lang="el-GR" sz="3600" dirty="0"/>
          </a:p>
          <a:p>
            <a:pPr algn="ctr"/>
            <a:r>
              <a:rPr lang="el-GR" sz="3600" dirty="0"/>
              <a:t>Των ανόργανων ουσιών που βρίσκονται διαλυμένες σ’ αυτό, καθώς και των σωματιδίων όλων των ειδών, ζωντανών ή νεκρών που βρίσκονται σε αιώρηση. </a:t>
            </a:r>
          </a:p>
        </p:txBody>
      </p:sp>
    </p:spTree>
    <p:extLst>
      <p:ext uri="{BB962C8B-B14F-4D97-AF65-F5344CB8AC3E}">
        <p14:creationId xmlns:p14="http://schemas.microsoft.com/office/powerpoint/2010/main" val="1075134867"/>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Οι διαλυμένες ουσίες</a:t>
            </a:r>
          </a:p>
        </p:txBody>
      </p:sp>
      <p:sp>
        <p:nvSpPr>
          <p:cNvPr id="3" name="Θέση περιεχομένου 2"/>
          <p:cNvSpPr>
            <a:spLocks noGrp="1"/>
          </p:cNvSpPr>
          <p:nvPr>
            <p:ph idx="1"/>
          </p:nvPr>
        </p:nvSpPr>
        <p:spPr/>
        <p:txBody>
          <a:bodyPr/>
          <a:lstStyle/>
          <a:p>
            <a:pPr algn="ctr"/>
            <a:endParaRPr lang="el-GR" sz="3600" dirty="0"/>
          </a:p>
          <a:p>
            <a:pPr algn="ctr"/>
            <a:r>
              <a:rPr lang="el-GR" sz="4400" dirty="0"/>
              <a:t>και τα αιωρούμενα σωματίδια μπορεί να είναι εκλεκτικά στην απορρόφηση διαφορετικών χρωμάτων. </a:t>
            </a:r>
          </a:p>
          <a:p>
            <a:pPr algn="ctr"/>
            <a:endParaRPr lang="el-GR" sz="4400" dirty="0"/>
          </a:p>
        </p:txBody>
      </p:sp>
    </p:spTree>
    <p:extLst>
      <p:ext uri="{BB962C8B-B14F-4D97-AF65-F5344CB8AC3E}">
        <p14:creationId xmlns:p14="http://schemas.microsoft.com/office/powerpoint/2010/main" val="375582165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θερμοκρασία</a:t>
            </a:r>
          </a:p>
        </p:txBody>
      </p:sp>
      <p:sp>
        <p:nvSpPr>
          <p:cNvPr id="3" name="Θέση περιεχομένου 2"/>
          <p:cNvSpPr>
            <a:spLocks noGrp="1"/>
          </p:cNvSpPr>
          <p:nvPr>
            <p:ph idx="1"/>
          </p:nvPr>
        </p:nvSpPr>
        <p:spPr>
          <a:xfrm>
            <a:off x="107504" y="1981200"/>
            <a:ext cx="8928992" cy="4114800"/>
          </a:xfrm>
        </p:spPr>
        <p:txBody>
          <a:bodyPr/>
          <a:lstStyle/>
          <a:p>
            <a:pPr algn="ctr"/>
            <a:endParaRPr lang="el-GR" sz="4400" dirty="0"/>
          </a:p>
          <a:p>
            <a:pPr algn="ctr"/>
            <a:r>
              <a:rPr lang="el-GR" sz="4400" dirty="0"/>
              <a:t>είναι ένας από τους κυριότερους αβιοτικούς παράγοντες και επιδρά σε κάθε στάδιο του κύκλου της ζωής. </a:t>
            </a:r>
          </a:p>
        </p:txBody>
      </p:sp>
    </p:spTree>
    <p:extLst>
      <p:ext uri="{BB962C8B-B14F-4D97-AF65-F5344CB8AC3E}">
        <p14:creationId xmlns:p14="http://schemas.microsoft.com/office/powerpoint/2010/main" val="73118313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Καθορίζει τη μεταβολική διαδικασία</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σε σημαντικό βαθμό. Σε πολλές περιπτώσεις, οι μεταβολές της θερμοκρασίας δρουν ως ένας «σηματοδότης»,</a:t>
            </a:r>
          </a:p>
        </p:txBody>
      </p:sp>
    </p:spTree>
    <p:extLst>
      <p:ext uri="{BB962C8B-B14F-4D97-AF65-F5344CB8AC3E}">
        <p14:creationId xmlns:p14="http://schemas.microsoft.com/office/powerpoint/2010/main" val="3652391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561EF2-2006-0501-8CB9-44826B6F102C}"/>
              </a:ext>
            </a:extLst>
          </p:cNvPr>
          <p:cNvSpPr>
            <a:spLocks noGrp="1"/>
          </p:cNvSpPr>
          <p:nvPr>
            <p:ph type="title"/>
          </p:nvPr>
        </p:nvSpPr>
        <p:spPr/>
        <p:txBody>
          <a:bodyPr/>
          <a:lstStyle/>
          <a:p>
            <a:r>
              <a:rPr lang="el-GR" b="0" i="0" dirty="0">
                <a:effectLst/>
                <a:latin typeface="Tahoma" panose="020B0604030504040204" pitchFamily="34" charset="0"/>
              </a:rPr>
              <a:t>Κατά τις περιόδους υψηλών βροχοπτώσεων,</a:t>
            </a:r>
            <a:endParaRPr lang="el-GR" dirty="0"/>
          </a:p>
        </p:txBody>
      </p:sp>
      <p:sp>
        <p:nvSpPr>
          <p:cNvPr id="3" name="Θέση περιεχομένου 2">
            <a:extLst>
              <a:ext uri="{FF2B5EF4-FFF2-40B4-BE49-F238E27FC236}">
                <a16:creationId xmlns:a16="http://schemas.microsoft.com/office/drawing/2014/main" id="{05147D83-2BC2-BF87-FBFE-CB85DE199B82}"/>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όπου η παροχή νερού είναι μεγαλύτερη, η συγκέντρωση των συστατικών αυξάνεται.</a:t>
            </a:r>
            <a:endParaRPr lang="el-GR" dirty="0"/>
          </a:p>
        </p:txBody>
      </p:sp>
    </p:spTree>
    <p:extLst>
      <p:ext uri="{BB962C8B-B14F-4D97-AF65-F5344CB8AC3E}">
        <p14:creationId xmlns:p14="http://schemas.microsoft.com/office/powerpoint/2010/main" val="10387247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δηλαδή ως ένα φυσικό ερέθισμα που καθορίζει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την έναρξη διαδικασιών, όπως: αναπαραγωγή, ανάπτυξη, αύξηση, μετακίνηση, μετανάστευση των οργανισμών. </a:t>
            </a:r>
          </a:p>
        </p:txBody>
      </p:sp>
    </p:spTree>
    <p:extLst>
      <p:ext uri="{BB962C8B-B14F-4D97-AF65-F5344CB8AC3E}">
        <p14:creationId xmlns:p14="http://schemas.microsoft.com/office/powerpoint/2010/main" val="43167803"/>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Εκτός από τα θηλαστικά και τα πτηνά,</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όλα τα υπόλοιπα ζώα είναι ψυχρόαιμα (</a:t>
            </a:r>
            <a:r>
              <a:rPr lang="el-GR" sz="4400"/>
              <a:t>ποικιλόμορφα), </a:t>
            </a:r>
            <a:r>
              <a:rPr lang="el-GR" sz="4400" dirty="0"/>
              <a:t>δηλαδή δεν ρυθμίζουν τη θερμοκρασία του σώματός τους.</a:t>
            </a:r>
          </a:p>
        </p:txBody>
      </p:sp>
    </p:spTree>
    <p:extLst>
      <p:ext uri="{BB962C8B-B14F-4D97-AF65-F5344CB8AC3E}">
        <p14:creationId xmlns:p14="http://schemas.microsoft.com/office/powerpoint/2010/main" val="371147482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Αυτό σημαίνει ότι η θερμοκρασία τους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είναι περίπου εκείνη του περιβάλλοντος, είτε βρίσκονται στον αέρα είτε στο νερό.</a:t>
            </a:r>
          </a:p>
        </p:txBody>
      </p:sp>
    </p:spTree>
    <p:extLst>
      <p:ext uri="{BB962C8B-B14F-4D97-AF65-F5344CB8AC3E}">
        <p14:creationId xmlns:p14="http://schemas.microsoft.com/office/powerpoint/2010/main" val="2207254683"/>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θερμοκρασία του περιβάλλοντος</a:t>
            </a:r>
          </a:p>
        </p:txBody>
      </p:sp>
      <p:sp>
        <p:nvSpPr>
          <p:cNvPr id="3" name="Θέση περιεχομένου 2"/>
          <p:cNvSpPr>
            <a:spLocks noGrp="1"/>
          </p:cNvSpPr>
          <p:nvPr>
            <p:ph idx="1"/>
          </p:nvPr>
        </p:nvSpPr>
        <p:spPr>
          <a:xfrm>
            <a:off x="107504" y="1981200"/>
            <a:ext cx="9036496" cy="4114800"/>
          </a:xfrm>
        </p:spPr>
        <p:txBody>
          <a:bodyPr/>
          <a:lstStyle/>
          <a:p>
            <a:pPr algn="ctr"/>
            <a:endParaRPr lang="el-GR" sz="4400" dirty="0"/>
          </a:p>
          <a:p>
            <a:pPr algn="ctr"/>
            <a:r>
              <a:rPr lang="el-GR" sz="4400" dirty="0"/>
              <a:t>δεν είναι σταθερή νύχτα και μέρα, χειμώνα και καλοκαίρι. Έτσι η θερμοκρασία του σώματος των ζώων </a:t>
            </a:r>
            <a:r>
              <a:rPr lang="el-GR" sz="4400" dirty="0" err="1"/>
              <a:t>αυξομοιώνεται</a:t>
            </a:r>
            <a:r>
              <a:rPr lang="el-GR" sz="4400" dirty="0"/>
              <a:t>.</a:t>
            </a:r>
          </a:p>
        </p:txBody>
      </p:sp>
    </p:spTree>
    <p:extLst>
      <p:ext uri="{BB962C8B-B14F-4D97-AF65-F5344CB8AC3E}">
        <p14:creationId xmlns:p14="http://schemas.microsoft.com/office/powerpoint/2010/main" val="210390815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Με την αύξηση της θερμοκρασίας</a:t>
            </a:r>
          </a:p>
        </p:txBody>
      </p:sp>
      <p:sp>
        <p:nvSpPr>
          <p:cNvPr id="3" name="Θέση περιεχομένου 2"/>
          <p:cNvSpPr>
            <a:spLocks noGrp="1"/>
          </p:cNvSpPr>
          <p:nvPr>
            <p:ph idx="1"/>
          </p:nvPr>
        </p:nvSpPr>
        <p:spPr>
          <a:xfrm>
            <a:off x="0" y="1981200"/>
            <a:ext cx="9144000" cy="4114800"/>
          </a:xfrm>
        </p:spPr>
        <p:txBody>
          <a:bodyPr/>
          <a:lstStyle/>
          <a:p>
            <a:pPr algn="ctr"/>
            <a:endParaRPr lang="el-GR" sz="4400" dirty="0"/>
          </a:p>
          <a:p>
            <a:pPr algn="ctr"/>
            <a:r>
              <a:rPr lang="el-GR" sz="4400" dirty="0"/>
              <a:t>τα ζώα γίνονται περισσότερο ενεργητικά, αναπτύσσονται ταχύτερα και πολλαπλασιάζονται με ταχύτερο ρυθμό.</a:t>
            </a:r>
          </a:p>
        </p:txBody>
      </p:sp>
    </p:spTree>
    <p:extLst>
      <p:ext uri="{BB962C8B-B14F-4D97-AF65-F5344CB8AC3E}">
        <p14:creationId xmlns:p14="http://schemas.microsoft.com/office/powerpoint/2010/main" val="905216976"/>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Πολλά από αυτά πολλαπλασιάζονται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τόσο γρήγορα, ώστε μερικές εβδομάδες ζεστού νερού αυξάνουν αισθητά τον αριθμό τους.</a:t>
            </a:r>
          </a:p>
        </p:txBody>
      </p:sp>
    </p:spTree>
    <p:extLst>
      <p:ext uri="{BB962C8B-B14F-4D97-AF65-F5344CB8AC3E}">
        <p14:creationId xmlns:p14="http://schemas.microsoft.com/office/powerpoint/2010/main" val="14216741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Επίσης, ένας μεγάλος αριθμός ζώων περνούν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τους χειμερινούς μήνες σε μια κατάσταση νάρκης μέσα στην </a:t>
            </a:r>
            <a:r>
              <a:rPr lang="el-GR" sz="4400" dirty="0" err="1"/>
              <a:t>ιλύ</a:t>
            </a:r>
            <a:r>
              <a:rPr lang="el-GR" sz="4400" dirty="0"/>
              <a:t> του πυθμένα, αντιδρώντας έτσι στο ψύχος. </a:t>
            </a:r>
          </a:p>
          <a:p>
            <a:pPr algn="ctr"/>
            <a:endParaRPr lang="el-GR" sz="4400" dirty="0"/>
          </a:p>
        </p:txBody>
      </p:sp>
    </p:spTree>
    <p:extLst>
      <p:ext uri="{BB962C8B-B14F-4D97-AF65-F5344CB8AC3E}">
        <p14:creationId xmlns:p14="http://schemas.microsoft.com/office/powerpoint/2010/main" val="33692607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θερμοκρασία καθορίζει,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μέσα σε φυσιολογική διακύμανση, την ταχύτητα και την ένταση των βιοχημικών αντιδράσεων. </a:t>
            </a:r>
          </a:p>
          <a:p>
            <a:pPr algn="ctr"/>
            <a:endParaRPr lang="el-GR" sz="4400" dirty="0"/>
          </a:p>
        </p:txBody>
      </p:sp>
    </p:spTree>
    <p:extLst>
      <p:ext uri="{BB962C8B-B14F-4D97-AF65-F5344CB8AC3E}">
        <p14:creationId xmlns:p14="http://schemas.microsoft.com/office/powerpoint/2010/main" val="160928121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Στις υψηλές θερμοκρασίες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τα περισσότερα υδρόβια ζώα κινούνται πιο γρήγορα.</a:t>
            </a:r>
          </a:p>
        </p:txBody>
      </p:sp>
    </p:spTree>
    <p:extLst>
      <p:ext uri="{BB962C8B-B14F-4D97-AF65-F5344CB8AC3E}">
        <p14:creationId xmlns:p14="http://schemas.microsoft.com/office/powerpoint/2010/main" val="424023322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Η εμφάνιση των </a:t>
            </a:r>
            <a:r>
              <a:rPr lang="el-GR" dirty="0" err="1">
                <a:solidFill>
                  <a:srgbClr val="FFFF00"/>
                </a:solidFill>
                <a:effectLst/>
              </a:rPr>
              <a:t>φυκών</a:t>
            </a:r>
            <a:endParaRPr lang="el-GR" dirty="0">
              <a:solidFill>
                <a:srgbClr val="FFFF00"/>
              </a:solidFill>
              <a:effectLst/>
            </a:endParaRPr>
          </a:p>
        </p:txBody>
      </p:sp>
      <p:sp>
        <p:nvSpPr>
          <p:cNvPr id="3" name="Θέση περιεχομένου 2"/>
          <p:cNvSpPr>
            <a:spLocks noGrp="1"/>
          </p:cNvSpPr>
          <p:nvPr>
            <p:ph idx="1"/>
          </p:nvPr>
        </p:nvSpPr>
        <p:spPr/>
        <p:txBody>
          <a:bodyPr/>
          <a:lstStyle/>
          <a:p>
            <a:pPr algn="ctr"/>
            <a:endParaRPr lang="el-GR" sz="4400" dirty="0"/>
          </a:p>
          <a:p>
            <a:pPr algn="ctr"/>
            <a:r>
              <a:rPr lang="el-GR" sz="4400" dirty="0"/>
              <a:t>και των ανώτερων υδρόβιων φυτών σχετίζεται συχνά με ένα καθορισμένο εύρος θερμοκρασίας.</a:t>
            </a:r>
          </a:p>
        </p:txBody>
      </p:sp>
    </p:spTree>
    <p:extLst>
      <p:ext uri="{BB962C8B-B14F-4D97-AF65-F5344CB8AC3E}">
        <p14:creationId xmlns:p14="http://schemas.microsoft.com/office/powerpoint/2010/main" val="339661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EB47C1-9BC7-4CB6-E3B8-8484C28A81D3}"/>
              </a:ext>
            </a:extLst>
          </p:cNvPr>
          <p:cNvSpPr>
            <a:spLocks noGrp="1"/>
          </p:cNvSpPr>
          <p:nvPr>
            <p:ph type="title"/>
          </p:nvPr>
        </p:nvSpPr>
        <p:spPr/>
        <p:txBody>
          <a:bodyPr/>
          <a:lstStyle/>
          <a:p>
            <a:r>
              <a:rPr lang="el-GR" b="0" i="0" dirty="0">
                <a:effectLst/>
                <a:latin typeface="Tahoma" panose="020B0604030504040204" pitchFamily="34" charset="0"/>
              </a:rPr>
              <a:t>Οι ποταμοί αποτελούν ανοιχτά </a:t>
            </a:r>
            <a:r>
              <a:rPr lang="el-GR" b="0" i="0" dirty="0" err="1">
                <a:effectLst/>
                <a:latin typeface="Tahoma" panose="020B0604030504040204" pitchFamily="34" charset="0"/>
              </a:rPr>
              <a:t>ετερότροφα</a:t>
            </a:r>
            <a:r>
              <a:rPr lang="el-GR" b="0" i="0" dirty="0">
                <a:effectLst/>
                <a:latin typeface="Tahoma" panose="020B0604030504040204" pitchFamily="34" charset="0"/>
              </a:rPr>
              <a:t> συστήματα,</a:t>
            </a:r>
            <a:endParaRPr lang="el-GR" dirty="0"/>
          </a:p>
        </p:txBody>
      </p:sp>
      <p:sp>
        <p:nvSpPr>
          <p:cNvPr id="3" name="Θέση περιεχομένου 2">
            <a:extLst>
              <a:ext uri="{FF2B5EF4-FFF2-40B4-BE49-F238E27FC236}">
                <a16:creationId xmlns:a16="http://schemas.microsoft.com/office/drawing/2014/main" id="{B6F60983-7261-DEB3-F29C-3EE88DD2910F}"/>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καθώς λόγω της ροής των υδάτων η πρωτογενής παραγωγή (φωτοσύνθεση), η κατανάλωση και η αποικοδόμηση της ύλης γίνονται σε διαφορετικά σημεία του συστήματος. </a:t>
            </a:r>
            <a:endParaRPr lang="el-GR" dirty="0"/>
          </a:p>
        </p:txBody>
      </p:sp>
    </p:spTree>
    <p:extLst>
      <p:ext uri="{BB962C8B-B14F-4D97-AF65-F5344CB8AC3E}">
        <p14:creationId xmlns:p14="http://schemas.microsoft.com/office/powerpoint/2010/main" val="63776981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εύρος των θερμοκρασιών που είναι ανεκτό</a:t>
            </a:r>
          </a:p>
        </p:txBody>
      </p:sp>
      <p:sp>
        <p:nvSpPr>
          <p:cNvPr id="3" name="Θέση περιεχομένου 2"/>
          <p:cNvSpPr>
            <a:spLocks noGrp="1"/>
          </p:cNvSpPr>
          <p:nvPr>
            <p:ph idx="1"/>
          </p:nvPr>
        </p:nvSpPr>
        <p:spPr>
          <a:xfrm>
            <a:off x="0" y="1981200"/>
            <a:ext cx="9144000" cy="4114800"/>
          </a:xfrm>
        </p:spPr>
        <p:txBody>
          <a:bodyPr/>
          <a:lstStyle/>
          <a:p>
            <a:endParaRPr lang="el-GR" dirty="0"/>
          </a:p>
          <a:p>
            <a:pPr algn="ctr"/>
            <a:r>
              <a:rPr lang="el-GR" sz="4400" dirty="0"/>
              <a:t>από τα ψάρια κυμαίνεται από -2 </a:t>
            </a:r>
            <a:r>
              <a:rPr lang="el-GR" sz="4400" baseline="30000" dirty="0"/>
              <a:t>0</a:t>
            </a:r>
            <a:r>
              <a:rPr lang="en-US" sz="4400" dirty="0"/>
              <a:t>C</a:t>
            </a:r>
            <a:r>
              <a:rPr lang="el-GR" sz="4400" dirty="0"/>
              <a:t> (</a:t>
            </a:r>
            <a:r>
              <a:rPr lang="en-US" sz="4400" dirty="0" err="1"/>
              <a:t>Boreogadus</a:t>
            </a:r>
            <a:r>
              <a:rPr lang="en-US" sz="4400" dirty="0"/>
              <a:t> </a:t>
            </a:r>
            <a:r>
              <a:rPr lang="en-US" sz="4400" dirty="0" err="1"/>
              <a:t>saida</a:t>
            </a:r>
            <a:r>
              <a:rPr lang="en-US" sz="4400" dirty="0"/>
              <a:t> </a:t>
            </a:r>
            <a:r>
              <a:rPr lang="el-GR" sz="4400" dirty="0"/>
              <a:t>του Β. Πόλου) ως 52 </a:t>
            </a:r>
            <a:r>
              <a:rPr lang="el-GR" sz="4400" baseline="30000" dirty="0"/>
              <a:t>0</a:t>
            </a:r>
            <a:r>
              <a:rPr lang="en-US" sz="4400" dirty="0"/>
              <a:t>C </a:t>
            </a:r>
            <a:r>
              <a:rPr lang="el-GR" sz="4400" dirty="0"/>
              <a:t>(</a:t>
            </a:r>
            <a:r>
              <a:rPr lang="en-US" sz="4400" dirty="0"/>
              <a:t>Cyprinodon </a:t>
            </a:r>
            <a:r>
              <a:rPr lang="en-US" sz="4400" dirty="0" err="1"/>
              <a:t>macularis</a:t>
            </a:r>
            <a:r>
              <a:rPr lang="en-US" sz="4400" dirty="0"/>
              <a:t> </a:t>
            </a:r>
            <a:r>
              <a:rPr lang="el-GR" sz="4400" dirty="0"/>
              <a:t>μερικών θερμών πηγών της Καλιφόρνιας).</a:t>
            </a:r>
          </a:p>
        </p:txBody>
      </p:sp>
    </p:spTree>
    <p:extLst>
      <p:ext uri="{BB962C8B-B14F-4D97-AF65-F5344CB8AC3E}">
        <p14:creationId xmlns:p14="http://schemas.microsoft.com/office/powerpoint/2010/main" val="3961150898"/>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4524C4-40EB-FEBA-5A9A-6ACD54EB27AE}"/>
              </a:ext>
            </a:extLst>
          </p:cNvPr>
          <p:cNvSpPr>
            <a:spLocks noGrp="1"/>
          </p:cNvSpPr>
          <p:nvPr>
            <p:ph type="title"/>
          </p:nvPr>
        </p:nvSpPr>
        <p:spPr/>
        <p:txBody>
          <a:bodyPr/>
          <a:lstStyle/>
          <a:p>
            <a:r>
              <a:rPr lang="en-US" sz="4400" dirty="0" err="1"/>
              <a:t>Boreogadus</a:t>
            </a:r>
            <a:r>
              <a:rPr lang="en-US" sz="4400" dirty="0"/>
              <a:t> </a:t>
            </a:r>
            <a:r>
              <a:rPr lang="en-US" sz="4400" dirty="0" err="1"/>
              <a:t>saida</a:t>
            </a:r>
            <a:r>
              <a:rPr lang="el-GR" sz="4400" dirty="0"/>
              <a:t>: πολικός μπακαλιάρος</a:t>
            </a:r>
            <a:endParaRPr lang="el-GR" dirty="0"/>
          </a:p>
        </p:txBody>
      </p:sp>
      <p:pic>
        <p:nvPicPr>
          <p:cNvPr id="3074" name="Picture 2" descr="Εικόνα του Boreogadus saida (πολικός μπακαλιάρος)">
            <a:extLst>
              <a:ext uri="{FF2B5EF4-FFF2-40B4-BE49-F238E27FC236}">
                <a16:creationId xmlns:a16="http://schemas.microsoft.com/office/drawing/2014/main" id="{E8462C7F-DD3E-5DB2-BE8A-5353E8662E3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279" y="2132856"/>
            <a:ext cx="8949707" cy="4115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981861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2DDA2E-08EA-BEF7-17E7-F73C891B1DD8}"/>
              </a:ext>
            </a:extLst>
          </p:cNvPr>
          <p:cNvSpPr>
            <a:spLocks noGrp="1"/>
          </p:cNvSpPr>
          <p:nvPr>
            <p:ph type="title"/>
          </p:nvPr>
        </p:nvSpPr>
        <p:spPr/>
        <p:txBody>
          <a:bodyPr/>
          <a:lstStyle/>
          <a:p>
            <a:r>
              <a:rPr lang="en-US" sz="4400" dirty="0"/>
              <a:t>Cyprinodon </a:t>
            </a:r>
            <a:r>
              <a:rPr lang="en-US" sz="4400" dirty="0" err="1"/>
              <a:t>macularis</a:t>
            </a:r>
            <a:endParaRPr lang="el-GR" dirty="0"/>
          </a:p>
        </p:txBody>
      </p:sp>
      <p:pic>
        <p:nvPicPr>
          <p:cNvPr id="4098" name="Picture 2" descr="Εικόνα του Cyprinodon macularius (κουτάβι της ερήμου)">
            <a:extLst>
              <a:ext uri="{FF2B5EF4-FFF2-40B4-BE49-F238E27FC236}">
                <a16:creationId xmlns:a16="http://schemas.microsoft.com/office/drawing/2014/main" id="{2F2DD1EE-C55F-3881-C1F5-22F89D49605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916831"/>
            <a:ext cx="7486600" cy="4536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7923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53EDC5-5E2E-4511-DA34-08E1E3B433D1}"/>
              </a:ext>
            </a:extLst>
          </p:cNvPr>
          <p:cNvSpPr>
            <a:spLocks noGrp="1"/>
          </p:cNvSpPr>
          <p:nvPr>
            <p:ph type="title"/>
          </p:nvPr>
        </p:nvSpPr>
        <p:spPr/>
        <p:txBody>
          <a:bodyPr/>
          <a:lstStyle/>
          <a:p>
            <a:r>
              <a:rPr lang="el-GR" b="0" i="0" dirty="0">
                <a:effectLst/>
                <a:latin typeface="Tahoma" panose="020B0604030504040204" pitchFamily="34" charset="0"/>
              </a:rPr>
              <a:t>Τα οικοσυστήματα ρεόντων υδάτων συνδέονται άμεσα</a:t>
            </a:r>
            <a:endParaRPr lang="el-GR" dirty="0"/>
          </a:p>
        </p:txBody>
      </p:sp>
      <p:sp>
        <p:nvSpPr>
          <p:cNvPr id="3" name="Θέση περιεχομένου 2">
            <a:extLst>
              <a:ext uri="{FF2B5EF4-FFF2-40B4-BE49-F238E27FC236}">
                <a16:creationId xmlns:a16="http://schemas.microsoft.com/office/drawing/2014/main" id="{ABA1CBD2-26D4-07A1-A76E-AD51C8DE2A9A}"/>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με τη λεκάνη απορροής τους, εφόσον το μεγαλύτερο ποσοστό οργανικού και ανόργανου υλικού στο ποτάμι δεσμεύεται στα χερσαία τμήματα της λεκάνης απορροής</a:t>
            </a:r>
            <a:endParaRPr lang="el-GR" dirty="0"/>
          </a:p>
        </p:txBody>
      </p:sp>
    </p:spTree>
    <p:extLst>
      <p:ext uri="{BB962C8B-B14F-4D97-AF65-F5344CB8AC3E}">
        <p14:creationId xmlns:p14="http://schemas.microsoft.com/office/powerpoint/2010/main" val="1323157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4BBE54-354C-9AEF-D9E7-D7D0C1CCCD13}"/>
              </a:ext>
            </a:extLst>
          </p:cNvPr>
          <p:cNvSpPr>
            <a:spLocks noGrp="1"/>
          </p:cNvSpPr>
          <p:nvPr>
            <p:ph type="title"/>
          </p:nvPr>
        </p:nvSpPr>
        <p:spPr/>
        <p:txBody>
          <a:bodyPr/>
          <a:lstStyle/>
          <a:p>
            <a:r>
              <a:rPr lang="el-GR" b="0" i="0" dirty="0">
                <a:effectLst/>
                <a:latin typeface="Tahoma" panose="020B0604030504040204" pitchFamily="34" charset="0"/>
              </a:rPr>
              <a:t>και εισέρχεται στο ποτάμι με τη ροή του νερού,</a:t>
            </a:r>
            <a:endParaRPr lang="el-GR" dirty="0"/>
          </a:p>
        </p:txBody>
      </p:sp>
      <p:sp>
        <p:nvSpPr>
          <p:cNvPr id="3" name="Θέση περιεχομένου 2">
            <a:extLst>
              <a:ext uri="{FF2B5EF4-FFF2-40B4-BE49-F238E27FC236}">
                <a16:creationId xmlns:a16="http://schemas.microsoft.com/office/drawing/2014/main" id="{3FC57A23-7135-193C-852F-289BB2A52B4D}"/>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αλλά και επειδή, η ποσότητα υλικού που παράγεται εντός της υδάτινης μάζας καταναλώνεται σε επόμενα επίπεδα του ποταμού.</a:t>
            </a:r>
            <a:endParaRPr lang="el-GR" dirty="0"/>
          </a:p>
        </p:txBody>
      </p:sp>
    </p:spTree>
    <p:extLst>
      <p:ext uri="{BB962C8B-B14F-4D97-AF65-F5344CB8AC3E}">
        <p14:creationId xmlns:p14="http://schemas.microsoft.com/office/powerpoint/2010/main" val="3978452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55CEB4-A332-4DE2-649A-A417EA72398C}"/>
              </a:ext>
            </a:extLst>
          </p:cNvPr>
          <p:cNvSpPr>
            <a:spLocks noGrp="1"/>
          </p:cNvSpPr>
          <p:nvPr>
            <p:ph type="title"/>
          </p:nvPr>
        </p:nvSpPr>
        <p:spPr>
          <a:xfrm>
            <a:off x="0" y="609600"/>
            <a:ext cx="9144000" cy="1143000"/>
          </a:xfrm>
        </p:spPr>
        <p:txBody>
          <a:bodyPr/>
          <a:lstStyle/>
          <a:p>
            <a:r>
              <a:rPr lang="el-GR" i="0" dirty="0">
                <a:effectLst/>
                <a:latin typeface="Tahoma" panose="020B0604030504040204" pitchFamily="34" charset="0"/>
              </a:rPr>
              <a:t>Χαρακτηριστικά των οικοσυστημάτων ρεόντων υδάτων</a:t>
            </a:r>
            <a:endParaRPr lang="el-GR" dirty="0"/>
          </a:p>
        </p:txBody>
      </p:sp>
      <p:sp>
        <p:nvSpPr>
          <p:cNvPr id="3" name="Θέση περιεχομένου 2">
            <a:extLst>
              <a:ext uri="{FF2B5EF4-FFF2-40B4-BE49-F238E27FC236}">
                <a16:creationId xmlns:a16="http://schemas.microsoft.com/office/drawing/2014/main" id="{991A67B6-3CE0-B94E-1CD1-BD1F9C44D69E}"/>
              </a:ext>
            </a:extLst>
          </p:cNvPr>
          <p:cNvSpPr>
            <a:spLocks noGrp="1"/>
          </p:cNvSpPr>
          <p:nvPr>
            <p:ph idx="1"/>
          </p:nvPr>
        </p:nvSpPr>
        <p:spPr/>
        <p:txBody>
          <a:bodyPr/>
          <a:lstStyle/>
          <a:p>
            <a:pPr algn="ctr"/>
            <a:r>
              <a:rPr lang="el-GR" b="1" i="0" dirty="0">
                <a:solidFill>
                  <a:srgbClr val="333333"/>
                </a:solidFill>
                <a:effectLst/>
                <a:latin typeface="Tahoma" panose="020B0604030504040204" pitchFamily="34" charset="0"/>
              </a:rPr>
              <a:t> </a:t>
            </a:r>
            <a:br>
              <a:rPr lang="el-GR" dirty="0"/>
            </a:br>
            <a:r>
              <a:rPr lang="el-GR" b="0" i="0" dirty="0">
                <a:effectLst/>
                <a:latin typeface="Tahoma" panose="020B0604030504040204" pitchFamily="34" charset="0"/>
              </a:rPr>
              <a:t>Στα οικοσυστήματα επιφανειακών ρεόντων υδάτων περιλαμβάνονται τα ποτάμια, τα ρυάκια και οι χείμαρροι (οι οποίοι είναι εποχιακοί και το νερό τους προέρχεται αποκλειστικά από τις βροχές και το λιώσιμο του χιονιού). </a:t>
            </a:r>
            <a:endParaRPr lang="el-GR" dirty="0"/>
          </a:p>
        </p:txBody>
      </p:sp>
    </p:spTree>
    <p:extLst>
      <p:ext uri="{BB962C8B-B14F-4D97-AF65-F5344CB8AC3E}">
        <p14:creationId xmlns:p14="http://schemas.microsoft.com/office/powerpoint/2010/main" val="3554721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1EB98B-160A-2D83-7116-F013966C2802}"/>
              </a:ext>
            </a:extLst>
          </p:cNvPr>
          <p:cNvSpPr>
            <a:spLocks noGrp="1"/>
          </p:cNvSpPr>
          <p:nvPr>
            <p:ph type="title"/>
          </p:nvPr>
        </p:nvSpPr>
        <p:spPr>
          <a:xfrm>
            <a:off x="0" y="609600"/>
            <a:ext cx="9144000" cy="1143000"/>
          </a:xfrm>
        </p:spPr>
        <p:txBody>
          <a:bodyPr/>
          <a:lstStyle/>
          <a:p>
            <a:r>
              <a:rPr lang="el-GR" i="0" dirty="0">
                <a:effectLst/>
                <a:latin typeface="Tahoma" panose="020B0604030504040204" pitchFamily="34" charset="0"/>
              </a:rPr>
              <a:t>Δομή των οικοσυστημάτων των ποταμών - </a:t>
            </a:r>
            <a:r>
              <a:rPr lang="el-GR" i="0" dirty="0" err="1">
                <a:effectLst/>
                <a:latin typeface="Tahoma" panose="020B0604030504040204" pitchFamily="34" charset="0"/>
              </a:rPr>
              <a:t>Ζώνωση</a:t>
            </a:r>
            <a:r>
              <a:rPr lang="el-GR" i="0" dirty="0">
                <a:effectLst/>
                <a:latin typeface="Tahoma" panose="020B0604030504040204" pitchFamily="34" charset="0"/>
              </a:rPr>
              <a:t> των ποταμών</a:t>
            </a:r>
            <a:endParaRPr lang="el-GR" dirty="0"/>
          </a:p>
        </p:txBody>
      </p:sp>
      <p:sp>
        <p:nvSpPr>
          <p:cNvPr id="3" name="Θέση περιεχομένου 2">
            <a:extLst>
              <a:ext uri="{FF2B5EF4-FFF2-40B4-BE49-F238E27FC236}">
                <a16:creationId xmlns:a16="http://schemas.microsoft.com/office/drawing/2014/main" id="{A54610B3-AE63-00F6-A7C0-02ECE27BFDD5}"/>
              </a:ext>
            </a:extLst>
          </p:cNvPr>
          <p:cNvSpPr>
            <a:spLocks noGrp="1"/>
          </p:cNvSpPr>
          <p:nvPr>
            <p:ph idx="1"/>
          </p:nvPr>
        </p:nvSpPr>
        <p:spPr/>
        <p:txBody>
          <a:bodyPr/>
          <a:lstStyle/>
          <a:p>
            <a:pPr algn="ctr"/>
            <a:r>
              <a:rPr lang="el-GR" b="1" i="0" dirty="0">
                <a:solidFill>
                  <a:srgbClr val="333333"/>
                </a:solidFill>
                <a:effectLst/>
                <a:latin typeface="Tahoma" panose="020B0604030504040204" pitchFamily="34" charset="0"/>
              </a:rPr>
              <a:t> </a:t>
            </a:r>
            <a:br>
              <a:rPr lang="el-GR" dirty="0"/>
            </a:br>
            <a:r>
              <a:rPr lang="el-GR" b="0" i="0" dirty="0">
                <a:effectLst/>
                <a:latin typeface="Tahoma" panose="020B0604030504040204" pitchFamily="34" charset="0"/>
              </a:rPr>
              <a:t>Οι ποταμοί χωρίζονται σε κατακόρυφες και οριζόντιες ζώνες. Σε κατακόρυφη διατομή διακρίνονται η </a:t>
            </a:r>
            <a:r>
              <a:rPr lang="el-GR" b="0" i="0" dirty="0" err="1">
                <a:effectLst/>
                <a:latin typeface="Tahoma" panose="020B0604030504040204" pitchFamily="34" charset="0"/>
              </a:rPr>
              <a:t>βενθική</a:t>
            </a:r>
            <a:r>
              <a:rPr lang="el-GR" b="0" i="0" dirty="0">
                <a:effectLst/>
                <a:latin typeface="Tahoma" panose="020B0604030504040204" pitchFamily="34" charset="0"/>
              </a:rPr>
              <a:t> ζώνη (κοίτη του ποταμού) και η </a:t>
            </a:r>
            <a:r>
              <a:rPr lang="el-GR" b="0" i="0" dirty="0" err="1">
                <a:effectLst/>
                <a:latin typeface="Tahoma" panose="020B0604030504040204" pitchFamily="34" charset="0"/>
              </a:rPr>
              <a:t>υπορροϊκή</a:t>
            </a:r>
            <a:r>
              <a:rPr lang="el-GR" b="0" i="0" dirty="0">
                <a:effectLst/>
                <a:latin typeface="Tahoma" panose="020B0604030504040204" pitchFamily="34" charset="0"/>
              </a:rPr>
              <a:t> ζώνη (κάτω από την κοίτη).</a:t>
            </a:r>
            <a:endParaRPr lang="el-GR" dirty="0"/>
          </a:p>
        </p:txBody>
      </p:sp>
    </p:spTree>
    <p:extLst>
      <p:ext uri="{BB962C8B-B14F-4D97-AF65-F5344CB8AC3E}">
        <p14:creationId xmlns:p14="http://schemas.microsoft.com/office/powerpoint/2010/main" val="4270316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12C1E-CA25-ED54-15AF-E6A328B99E8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8E28B32-100C-853D-F48C-0B08FF297C6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1822185-8240-9C87-7CDF-B95168F0884D}"/>
              </a:ext>
            </a:extLst>
          </p:cNvPr>
          <p:cNvSpPr>
            <a:spLocks noGrp="1"/>
          </p:cNvSpPr>
          <p:nvPr>
            <p:ph idx="1"/>
          </p:nvPr>
        </p:nvSpPr>
        <p:spPr/>
        <p:txBody>
          <a:bodyPr/>
          <a:lstStyle/>
          <a:p>
            <a:endParaRPr lang="el-GR"/>
          </a:p>
        </p:txBody>
      </p:sp>
      <p:pic>
        <p:nvPicPr>
          <p:cNvPr id="1026" name="Picture 2">
            <a:extLst>
              <a:ext uri="{FF2B5EF4-FFF2-40B4-BE49-F238E27FC236}">
                <a16:creationId xmlns:a16="http://schemas.microsoft.com/office/drawing/2014/main" id="{36AF6E47-5621-6FBD-1E5D-5B9D8B458F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0"/>
            <a:ext cx="856895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802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l-GR" dirty="0">
                <a:solidFill>
                  <a:srgbClr val="FFFF00"/>
                </a:solidFill>
                <a:effectLst/>
              </a:rPr>
            </a:br>
            <a:r>
              <a:rPr lang="el-GR" dirty="0">
                <a:solidFill>
                  <a:srgbClr val="FFFF00"/>
                </a:solidFill>
                <a:effectLst/>
              </a:rPr>
              <a:t>Ποτάμια </a:t>
            </a:r>
            <a:r>
              <a:rPr lang="el-GR" dirty="0" err="1">
                <a:solidFill>
                  <a:srgbClr val="FFFF00"/>
                </a:solidFill>
                <a:effectLst/>
              </a:rPr>
              <a:t>ζώνωση</a:t>
            </a:r>
            <a:br>
              <a:rPr lang="el-GR" dirty="0">
                <a:solidFill>
                  <a:srgbClr val="FFFF00"/>
                </a:solidFill>
                <a:effectLst/>
              </a:rPr>
            </a:br>
            <a:endParaRPr lang="el-GR" dirty="0">
              <a:solidFill>
                <a:srgbClr val="FFFF00"/>
              </a:solidFill>
              <a:effectLst/>
            </a:endParaRPr>
          </a:p>
        </p:txBody>
      </p:sp>
      <p:sp>
        <p:nvSpPr>
          <p:cNvPr id="3" name="2 - Θέση περιεχομένου"/>
          <p:cNvSpPr>
            <a:spLocks noGrp="1"/>
          </p:cNvSpPr>
          <p:nvPr>
            <p:ph idx="1"/>
          </p:nvPr>
        </p:nvSpPr>
        <p:spPr>
          <a:xfrm>
            <a:off x="179512" y="1981200"/>
            <a:ext cx="8784976" cy="4114800"/>
          </a:xfrm>
        </p:spPr>
        <p:txBody>
          <a:bodyPr/>
          <a:lstStyle/>
          <a:p>
            <a:pPr algn="ctr"/>
            <a:endParaRPr lang="el-GR" sz="3600" dirty="0"/>
          </a:p>
          <a:p>
            <a:pPr algn="ctr"/>
            <a:r>
              <a:rPr lang="el-GR" sz="3600" dirty="0"/>
              <a:t>«Ο </a:t>
            </a:r>
            <a:r>
              <a:rPr lang="en-US" sz="3600" dirty="0" err="1"/>
              <a:t>Huet</a:t>
            </a:r>
            <a:r>
              <a:rPr lang="en-US" sz="3600" dirty="0"/>
              <a:t> </a:t>
            </a:r>
            <a:r>
              <a:rPr lang="el-GR" sz="3600" dirty="0"/>
              <a:t>(1949, 1954), χρησιμοποιώντας δεδομένα από ποταμούς της Δυτικής Ευρώπης, βελτίωσε το ευρωπαϊκό σύστημα που υπήρχε και στο οποίο αναγνωρίζονταν τέσσερις ζώνες, η καθεμιά από τις οποίες ταυτιζόταν με είδη ψαριών-κλειδιά.</a:t>
            </a:r>
          </a:p>
        </p:txBody>
      </p:sp>
    </p:spTree>
    <p:extLst>
      <p:ext uri="{BB962C8B-B14F-4D97-AF65-F5344CB8AC3E}">
        <p14:creationId xmlns:p14="http://schemas.microsoft.com/office/powerpoint/2010/main" val="595896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βελτίωση περιελάμβανε τη σύνταξη ενός καταλόγου</a:t>
            </a:r>
          </a:p>
        </p:txBody>
      </p:sp>
      <p:sp>
        <p:nvSpPr>
          <p:cNvPr id="3" name="2 - Θέση περιεχομένου"/>
          <p:cNvSpPr>
            <a:spLocks noGrp="1"/>
          </p:cNvSpPr>
          <p:nvPr>
            <p:ph idx="1"/>
          </p:nvPr>
        </p:nvSpPr>
        <p:spPr>
          <a:xfrm>
            <a:off x="179512" y="1981200"/>
            <a:ext cx="8784976" cy="4114800"/>
          </a:xfrm>
        </p:spPr>
        <p:txBody>
          <a:bodyPr/>
          <a:lstStyle/>
          <a:p>
            <a:pPr algn="ctr"/>
            <a:endParaRPr lang="el-GR" sz="4000" dirty="0"/>
          </a:p>
          <a:p>
            <a:pPr algn="ctr"/>
            <a:r>
              <a:rPr lang="el-GR" sz="4000" dirty="0"/>
              <a:t>με τα αντίστοιχα είδη ψαριών, τη σχετική τους αφθονία και τις </a:t>
            </a:r>
            <a:r>
              <a:rPr lang="el-GR" sz="4000" dirty="0" err="1"/>
              <a:t>μορφομετρικές</a:t>
            </a:r>
            <a:r>
              <a:rPr lang="el-GR" sz="4000" dirty="0"/>
              <a:t> παραμέτρους των ζωνών.</a:t>
            </a:r>
          </a:p>
        </p:txBody>
      </p:sp>
    </p:spTree>
    <p:extLst>
      <p:ext uri="{BB962C8B-B14F-4D97-AF65-F5344CB8AC3E}">
        <p14:creationId xmlns:p14="http://schemas.microsoft.com/office/powerpoint/2010/main" val="2818388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Θεώρησε την κλίση του ρεύματος</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ως το κύριο χαρακτηριστικό που καθορίζει τις διαφορετικές ζώνες.</a:t>
            </a:r>
          </a:p>
        </p:txBody>
      </p:sp>
    </p:spTree>
    <p:extLst>
      <p:ext uri="{BB962C8B-B14F-4D97-AF65-F5344CB8AC3E}">
        <p14:creationId xmlns:p14="http://schemas.microsoft.com/office/powerpoint/2010/main" val="3029466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κλίση επιδρά άμεσα ή έμμεσα σε μερικούς</a:t>
            </a:r>
          </a:p>
        </p:txBody>
      </p:sp>
      <p:sp>
        <p:nvSpPr>
          <p:cNvPr id="3" name="2 - Θέση περιεχομένου"/>
          <p:cNvSpPr>
            <a:spLocks noGrp="1"/>
          </p:cNvSpPr>
          <p:nvPr>
            <p:ph idx="1"/>
          </p:nvPr>
        </p:nvSpPr>
        <p:spPr/>
        <p:txBody>
          <a:bodyPr/>
          <a:lstStyle/>
          <a:p>
            <a:pPr algn="ctr"/>
            <a:endParaRPr lang="el-GR" sz="4000" dirty="0"/>
          </a:p>
          <a:p>
            <a:pPr algn="ctr"/>
            <a:r>
              <a:rPr lang="el-GR" sz="4000" dirty="0"/>
              <a:t>με οικολογική σημασία για τα ψάρια παράγοντες, όπως είναι η ταχύτητα του ρεύματος, η θερμοκρασία,</a:t>
            </a:r>
          </a:p>
        </p:txBody>
      </p:sp>
    </p:spTree>
    <p:extLst>
      <p:ext uri="{BB962C8B-B14F-4D97-AF65-F5344CB8AC3E}">
        <p14:creationId xmlns:p14="http://schemas.microsoft.com/office/powerpoint/2010/main" val="970424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φύση της κοίτης,</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ο τύπος και η αφθονία της βλάστησης, καθώς και η σύνθεση των </a:t>
            </a:r>
            <a:r>
              <a:rPr lang="el-GR" sz="4400" dirty="0" err="1"/>
              <a:t>βενθικών</a:t>
            </a:r>
            <a:r>
              <a:rPr lang="el-GR" sz="4400" dirty="0"/>
              <a:t> κοινωνιών.</a:t>
            </a:r>
          </a:p>
        </p:txBody>
      </p:sp>
    </p:spTree>
    <p:extLst>
      <p:ext uri="{BB962C8B-B14F-4D97-AF65-F5344CB8AC3E}">
        <p14:creationId xmlns:p14="http://schemas.microsoft.com/office/powerpoint/2010/main" val="25369083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Παραδείγματα </a:t>
            </a:r>
            <a:r>
              <a:rPr lang="el-GR" dirty="0" err="1">
                <a:solidFill>
                  <a:srgbClr val="FFFF00"/>
                </a:solidFill>
                <a:effectLst/>
              </a:rPr>
              <a:t>βενθικών</a:t>
            </a:r>
            <a:r>
              <a:rPr lang="el-GR" dirty="0">
                <a:solidFill>
                  <a:srgbClr val="FFFF00"/>
                </a:solidFill>
                <a:effectLst/>
              </a:rPr>
              <a:t> οικοσυστημάτων είναι</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οι σπόγγοι, τα κοράλλια, τα μαλάκια, τα καρκινοειδή, τα εχινόδερμα κ.ά.).</a:t>
            </a:r>
          </a:p>
        </p:txBody>
      </p:sp>
    </p:spTree>
    <p:extLst>
      <p:ext uri="{BB962C8B-B14F-4D97-AF65-F5344CB8AC3E}">
        <p14:creationId xmlns:p14="http://schemas.microsoft.com/office/powerpoint/2010/main" val="24046235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Από την έκταση των ζωνών σε σχέση</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με την κατά μήκος κατατομή (προφίλ) του ποταμού σε πολλούς ευρωπαϊκούς ποταμούς, ο </a:t>
            </a:r>
            <a:r>
              <a:rPr lang="en-US" sz="4400" dirty="0" err="1"/>
              <a:t>Huet</a:t>
            </a:r>
            <a:r>
              <a:rPr lang="en-US" sz="4400" dirty="0"/>
              <a:t> </a:t>
            </a:r>
            <a:r>
              <a:rPr lang="el-GR" sz="4400" dirty="0"/>
              <a:t>συμπέρανε ότι η </a:t>
            </a:r>
            <a:r>
              <a:rPr lang="el-GR" sz="4400" dirty="0" err="1"/>
              <a:t>ιχθυοπανίδα</a:t>
            </a:r>
            <a:endParaRPr lang="el-GR" sz="4400" dirty="0"/>
          </a:p>
        </p:txBody>
      </p:sp>
    </p:spTree>
    <p:extLst>
      <p:ext uri="{BB962C8B-B14F-4D97-AF65-F5344CB8AC3E}">
        <p14:creationId xmlns:p14="http://schemas.microsoft.com/office/powerpoint/2010/main" val="2547443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σχετίζεται άμεσα με την κλίση του ρεύματος</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και σε όλους σχεδόν τους ποταμούς που έχουν παρόμοιου μεγέθους τμήματα με παρόμοιες κλίσεις, υπάρχει και παρόμοια </a:t>
            </a:r>
            <a:r>
              <a:rPr lang="el-GR" sz="4400" dirty="0" err="1"/>
              <a:t>ιχθυοπανίδα</a:t>
            </a:r>
            <a:r>
              <a:rPr lang="el-GR" sz="4400" dirty="0"/>
              <a:t>.</a:t>
            </a:r>
          </a:p>
        </p:txBody>
      </p:sp>
    </p:spTree>
    <p:extLst>
      <p:ext uri="{BB962C8B-B14F-4D97-AF65-F5344CB8AC3E}">
        <p14:creationId xmlns:p14="http://schemas.microsoft.com/office/powerpoint/2010/main" val="2944336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E1146D-9BA8-089B-BC98-2C977DFCD934}"/>
              </a:ext>
            </a:extLst>
          </p:cNvPr>
          <p:cNvSpPr>
            <a:spLocks noGrp="1"/>
          </p:cNvSpPr>
          <p:nvPr>
            <p:ph type="title"/>
          </p:nvPr>
        </p:nvSpPr>
        <p:spPr/>
        <p:txBody>
          <a:bodyPr/>
          <a:lstStyle/>
          <a:p>
            <a:r>
              <a:rPr lang="el-GR" b="0" i="0" dirty="0">
                <a:effectLst/>
                <a:latin typeface="Tahoma" panose="020B0604030504040204" pitchFamily="34" charset="0"/>
              </a:rPr>
              <a:t>Τα παραπάνω σχηματίζουν το </a:t>
            </a:r>
            <a:r>
              <a:rPr lang="el-GR" b="1" i="0" dirty="0">
                <a:effectLst/>
                <a:latin typeface="Tahoma" panose="020B0604030504040204" pitchFamily="34" charset="0"/>
              </a:rPr>
              <a:t>υδρογραφικό δίκτυο </a:t>
            </a:r>
            <a:endParaRPr lang="el-GR" dirty="0"/>
          </a:p>
        </p:txBody>
      </p:sp>
      <p:sp>
        <p:nvSpPr>
          <p:cNvPr id="3" name="Θέση περιεχομένου 2">
            <a:extLst>
              <a:ext uri="{FF2B5EF4-FFF2-40B4-BE49-F238E27FC236}">
                <a16:creationId xmlns:a16="http://schemas.microsoft.com/office/drawing/2014/main" id="{8149C7CB-02F4-A2A6-4404-C3634949A0EE}"/>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μιας περιοχής, η επιφάνεια του οποίου αποτελεί τη λεκάνη απορροής. Τα επιφανειακά ρέοντα ύδατα διακρίνονται με κριτήριο το πλάτος και τη ζώνη επιρροής τους σε:</a:t>
            </a:r>
            <a:endParaRPr lang="el-GR" dirty="0"/>
          </a:p>
        </p:txBody>
      </p:sp>
    </p:spTree>
    <p:extLst>
      <p:ext uri="{BB962C8B-B14F-4D97-AF65-F5344CB8AC3E}">
        <p14:creationId xmlns:p14="http://schemas.microsoft.com/office/powerpoint/2010/main" val="228916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Με βάση αυτά τα συμπεράσματα, διατύπωσε</a:t>
            </a:r>
          </a:p>
        </p:txBody>
      </p:sp>
      <p:sp>
        <p:nvSpPr>
          <p:cNvPr id="3" name="2 - Θέση περιεχομένου"/>
          <p:cNvSpPr>
            <a:spLocks noGrp="1"/>
          </p:cNvSpPr>
          <p:nvPr>
            <p:ph idx="1"/>
          </p:nvPr>
        </p:nvSpPr>
        <p:spPr>
          <a:xfrm>
            <a:off x="0" y="1981200"/>
            <a:ext cx="9144000" cy="4114800"/>
          </a:xfrm>
        </p:spPr>
        <p:txBody>
          <a:bodyPr/>
          <a:lstStyle/>
          <a:p>
            <a:pPr algn="ctr"/>
            <a:endParaRPr lang="el-GR" sz="4400" dirty="0"/>
          </a:p>
          <a:p>
            <a:pPr algn="ctr"/>
            <a:r>
              <a:rPr lang="el-GR" sz="4400" dirty="0"/>
              <a:t>τον «κανόνα της κλίσης». Σε μια δεδομένη βιογεωγραφική περιοχή, ποταμοί ή τμήματα ποταμών που έχουν παρόμοιο πλάτος, βάθος και κλίση</a:t>
            </a:r>
          </a:p>
        </p:txBody>
      </p:sp>
    </p:spTree>
    <p:extLst>
      <p:ext uri="{BB962C8B-B14F-4D97-AF65-F5344CB8AC3E}">
        <p14:creationId xmlns:p14="http://schemas.microsoft.com/office/powerpoint/2010/main" val="60729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609600"/>
            <a:ext cx="9144000" cy="1143000"/>
          </a:xfrm>
        </p:spPr>
        <p:txBody>
          <a:bodyPr/>
          <a:lstStyle/>
          <a:p>
            <a:r>
              <a:rPr lang="el-GR" dirty="0">
                <a:solidFill>
                  <a:srgbClr val="FFFF00"/>
                </a:solidFill>
                <a:effectLst/>
              </a:rPr>
              <a:t>έχουν παρόμοια βιολογικά χαρακτηριστικά και παρόμοιους</a:t>
            </a:r>
          </a:p>
        </p:txBody>
      </p:sp>
      <p:sp>
        <p:nvSpPr>
          <p:cNvPr id="3" name="2 - Θέση περιεχομένου"/>
          <p:cNvSpPr>
            <a:spLocks noGrp="1"/>
          </p:cNvSpPr>
          <p:nvPr>
            <p:ph idx="1"/>
          </p:nvPr>
        </p:nvSpPr>
        <p:spPr>
          <a:xfrm>
            <a:off x="0" y="1981200"/>
            <a:ext cx="9144000" cy="4114800"/>
          </a:xfrm>
        </p:spPr>
        <p:txBody>
          <a:bodyPr/>
          <a:lstStyle/>
          <a:p>
            <a:pPr algn="ctr"/>
            <a:endParaRPr lang="el-GR" sz="4400" dirty="0"/>
          </a:p>
          <a:p>
            <a:pPr algn="ctr"/>
            <a:r>
              <a:rPr lang="el-GR" sz="4400" dirty="0"/>
              <a:t>ιχθυοπληθυσμούς. Οι τέσσερις ζώνες, με μια περίληψη των περιβαλλοντικών συνθηκών που τις χαρακτηρίζουν είναι:</a:t>
            </a:r>
          </a:p>
        </p:txBody>
      </p:sp>
    </p:spTree>
    <p:extLst>
      <p:ext uri="{BB962C8B-B14F-4D97-AF65-F5344CB8AC3E}">
        <p14:creationId xmlns:p14="http://schemas.microsoft.com/office/powerpoint/2010/main" val="40953592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rPr>
              <a:t>Ζώνη</a:t>
            </a:r>
            <a:r>
              <a:rPr lang="en-US" dirty="0">
                <a:solidFill>
                  <a:srgbClr val="FFFF00"/>
                </a:solidFill>
              </a:rPr>
              <a:t> </a:t>
            </a:r>
            <a:r>
              <a:rPr lang="en-US" dirty="0" err="1">
                <a:solidFill>
                  <a:srgbClr val="FFFF00"/>
                </a:solidFill>
              </a:rPr>
              <a:t>του</a:t>
            </a:r>
            <a:r>
              <a:rPr lang="en-US" dirty="0">
                <a:solidFill>
                  <a:srgbClr val="FFFF00"/>
                </a:solidFill>
              </a:rPr>
              <a:t> </a:t>
            </a:r>
            <a:r>
              <a:rPr lang="en-US" dirty="0" err="1">
                <a:solidFill>
                  <a:srgbClr val="FFFF00"/>
                </a:solidFill>
              </a:rPr>
              <a:t>Salmo</a:t>
            </a:r>
            <a:r>
              <a:rPr lang="en-US" dirty="0">
                <a:solidFill>
                  <a:srgbClr val="FFFF00"/>
                </a:solidFill>
              </a:rPr>
              <a:t> (</a:t>
            </a:r>
            <a:r>
              <a:rPr lang="en-US" dirty="0" err="1">
                <a:solidFill>
                  <a:srgbClr val="FFFF00"/>
                </a:solidFill>
              </a:rPr>
              <a:t>της</a:t>
            </a:r>
            <a:r>
              <a:rPr lang="en-US" dirty="0">
                <a:solidFill>
                  <a:srgbClr val="FFFF00"/>
                </a:solidFill>
              </a:rPr>
              <a:t> </a:t>
            </a:r>
            <a:r>
              <a:rPr lang="en-US" dirty="0" err="1">
                <a:solidFill>
                  <a:srgbClr val="FFFF00"/>
                </a:solidFill>
              </a:rPr>
              <a:t>Πέστροφας</a:t>
            </a:r>
            <a:r>
              <a:rPr lang="en-US" dirty="0">
                <a:solidFill>
                  <a:srgbClr val="FFFF00"/>
                </a:solidFill>
              </a:rPr>
              <a:t>).</a:t>
            </a:r>
            <a:endParaRPr lang="el-GR" dirty="0">
              <a:solidFill>
                <a:srgbClr val="FFFF00"/>
              </a:solidFill>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Ρεύματα</a:t>
            </a:r>
            <a:r>
              <a:rPr lang="en-US" sz="4400" dirty="0"/>
              <a:t> </a:t>
            </a:r>
            <a:r>
              <a:rPr lang="en-US" sz="4400" dirty="0" err="1"/>
              <a:t>με</a:t>
            </a:r>
            <a:r>
              <a:rPr lang="en-US" sz="4400" dirty="0"/>
              <a:t> </a:t>
            </a:r>
            <a:r>
              <a:rPr lang="en-US" sz="4400" dirty="0" err="1"/>
              <a:t>απότομη</a:t>
            </a:r>
            <a:r>
              <a:rPr lang="en-US" sz="4400" dirty="0"/>
              <a:t> </a:t>
            </a:r>
            <a:r>
              <a:rPr lang="en-US" sz="4400" dirty="0" err="1"/>
              <a:t>κλίση</a:t>
            </a:r>
            <a:r>
              <a:rPr lang="en-US" sz="4400" dirty="0"/>
              <a:t> </a:t>
            </a:r>
            <a:r>
              <a:rPr lang="en-US" sz="4400" dirty="0" err="1"/>
              <a:t>και</a:t>
            </a:r>
            <a:r>
              <a:rPr lang="en-US" sz="4400" dirty="0"/>
              <a:t> </a:t>
            </a:r>
            <a:r>
              <a:rPr lang="en-US" sz="4400" dirty="0" err="1"/>
              <a:t>γρήγορα</a:t>
            </a:r>
            <a:r>
              <a:rPr lang="en-US" sz="4400" dirty="0"/>
              <a:t> </a:t>
            </a:r>
            <a:r>
              <a:rPr lang="en-US" sz="4400" dirty="0" err="1"/>
              <a:t>χειμαρρώδη</a:t>
            </a:r>
            <a:r>
              <a:rPr lang="en-US" sz="4400" dirty="0"/>
              <a:t> </a:t>
            </a:r>
            <a:r>
              <a:rPr lang="en-US" sz="4400" dirty="0" err="1"/>
              <a:t>νερά</a:t>
            </a:r>
            <a:r>
              <a:rPr lang="en-US" sz="4400" dirty="0"/>
              <a:t>. </a:t>
            </a:r>
            <a:r>
              <a:rPr lang="en-US" sz="4400" dirty="0" err="1"/>
              <a:t>Κοίτη</a:t>
            </a:r>
            <a:r>
              <a:rPr lang="en-US" sz="4400" dirty="0"/>
              <a:t> </a:t>
            </a:r>
            <a:r>
              <a:rPr lang="en-US" sz="4400" dirty="0" err="1"/>
              <a:t>ποταμού</a:t>
            </a:r>
            <a:r>
              <a:rPr lang="en-US" sz="4400" dirty="0"/>
              <a:t> </a:t>
            </a:r>
            <a:r>
              <a:rPr lang="en-US" sz="4400" dirty="0" err="1"/>
              <a:t>από</a:t>
            </a:r>
            <a:r>
              <a:rPr lang="en-US" sz="4400" dirty="0"/>
              <a:t> </a:t>
            </a:r>
            <a:r>
              <a:rPr lang="en-US" sz="4400" dirty="0" err="1"/>
              <a:t>βράχους</a:t>
            </a:r>
            <a:r>
              <a:rPr lang="en-US" sz="4400" dirty="0"/>
              <a:t>, </a:t>
            </a:r>
            <a:r>
              <a:rPr lang="en-US" sz="4400" dirty="0" err="1"/>
              <a:t>πέτρες</a:t>
            </a:r>
            <a:r>
              <a:rPr lang="en-US" sz="4400" dirty="0"/>
              <a:t>, </a:t>
            </a:r>
            <a:r>
              <a:rPr lang="en-US" sz="4400" dirty="0" err="1"/>
              <a:t>χαλίκια</a:t>
            </a:r>
            <a:r>
              <a:rPr lang="en-US" sz="4400" dirty="0"/>
              <a:t> ή </a:t>
            </a:r>
            <a:r>
              <a:rPr lang="en-US" sz="4400" dirty="0" err="1"/>
              <a:t>άμμο</a:t>
            </a:r>
            <a:r>
              <a:rPr lang="en-US" sz="4400" dirty="0"/>
              <a:t>.</a:t>
            </a:r>
            <a:endParaRPr lang="el-GR" sz="4400" dirty="0"/>
          </a:p>
        </p:txBody>
      </p:sp>
    </p:spTree>
    <p:extLst>
      <p:ext uri="{BB962C8B-B14F-4D97-AF65-F5344CB8AC3E}">
        <p14:creationId xmlns:p14="http://schemas.microsoft.com/office/powerpoint/2010/main" val="32140211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Το πλάτος και το βάθος ποικίλλουν</a:t>
            </a:r>
          </a:p>
        </p:txBody>
      </p:sp>
      <p:sp>
        <p:nvSpPr>
          <p:cNvPr id="3" name="2 - Θέση περιεχομένου"/>
          <p:cNvSpPr>
            <a:spLocks noGrp="1"/>
          </p:cNvSpPr>
          <p:nvPr>
            <p:ph idx="1"/>
          </p:nvPr>
        </p:nvSpPr>
        <p:spPr/>
        <p:txBody>
          <a:bodyPr/>
          <a:lstStyle/>
          <a:p>
            <a:pPr lvl="0" algn="ctr"/>
            <a:endParaRPr lang="el-GR" sz="4400" dirty="0"/>
          </a:p>
          <a:p>
            <a:pPr lvl="0" algn="ctr"/>
            <a:r>
              <a:rPr lang="el-GR" sz="4400" dirty="0"/>
              <a:t>και συχνά είναι αρκετά ρηχά. Το νερό είναι καλά αεριζόμενο και ψυχρό, σπάνια ξεπερνά τους 20</a:t>
            </a:r>
            <a:r>
              <a:rPr lang="el-GR" sz="4400" baseline="30000" dirty="0"/>
              <a:t>0</a:t>
            </a:r>
            <a:r>
              <a:rPr lang="el-GR" sz="4400" dirty="0"/>
              <a:t> </a:t>
            </a:r>
            <a:r>
              <a:rPr lang="en-US" sz="4400" dirty="0"/>
              <a:t>C</a:t>
            </a:r>
            <a:r>
              <a:rPr lang="el-GR" sz="4400" dirty="0"/>
              <a:t>.</a:t>
            </a:r>
          </a:p>
        </p:txBody>
      </p:sp>
    </p:spTree>
    <p:extLst>
      <p:ext uri="{BB962C8B-B14F-4D97-AF65-F5344CB8AC3E}">
        <p14:creationId xmlns:p14="http://schemas.microsoft.com/office/powerpoint/2010/main" val="18670816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rPr>
              <a:t>Ζώνη</a:t>
            </a:r>
            <a:r>
              <a:rPr lang="en-US" dirty="0">
                <a:solidFill>
                  <a:srgbClr val="FFFF00"/>
                </a:solidFill>
              </a:rPr>
              <a:t> </a:t>
            </a:r>
            <a:r>
              <a:rPr lang="en-US" dirty="0" err="1">
                <a:solidFill>
                  <a:srgbClr val="FFFF00"/>
                </a:solidFill>
              </a:rPr>
              <a:t>του</a:t>
            </a:r>
            <a:r>
              <a:rPr lang="en-US" dirty="0">
                <a:solidFill>
                  <a:srgbClr val="FFFF00"/>
                </a:solidFill>
              </a:rPr>
              <a:t> </a:t>
            </a:r>
            <a:r>
              <a:rPr lang="en-US" dirty="0" err="1">
                <a:solidFill>
                  <a:srgbClr val="FFFF00"/>
                </a:solidFill>
              </a:rPr>
              <a:t>Thymallus</a:t>
            </a:r>
            <a:r>
              <a:rPr lang="en-US" dirty="0">
                <a:solidFill>
                  <a:srgbClr val="FFFF00"/>
                </a:solidFill>
              </a:rPr>
              <a:t> </a:t>
            </a:r>
            <a:r>
              <a:rPr lang="el-GR" dirty="0">
                <a:solidFill>
                  <a:srgbClr val="FFFF00"/>
                </a:solidFill>
              </a:rPr>
              <a:t>(</a:t>
            </a:r>
            <a:r>
              <a:rPr lang="en-US" dirty="0" err="1">
                <a:solidFill>
                  <a:srgbClr val="FFFF00"/>
                </a:solidFill>
              </a:rPr>
              <a:t>του</a:t>
            </a:r>
            <a:r>
              <a:rPr lang="en-US" dirty="0">
                <a:solidFill>
                  <a:srgbClr val="FFFF00"/>
                </a:solidFill>
              </a:rPr>
              <a:t> </a:t>
            </a:r>
            <a:r>
              <a:rPr lang="en-US" dirty="0" err="1">
                <a:solidFill>
                  <a:srgbClr val="FFFF00"/>
                </a:solidFill>
              </a:rPr>
              <a:t>Θυμάλλου</a:t>
            </a:r>
            <a:r>
              <a:rPr lang="en-US" dirty="0">
                <a:solidFill>
                  <a:srgbClr val="FFFF00"/>
                </a:solidFill>
              </a:rPr>
              <a:t>).</a:t>
            </a:r>
            <a:endParaRPr lang="el-GR" dirty="0">
              <a:solidFill>
                <a:srgbClr val="FFFF00"/>
              </a:solidFill>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Μεγαλύτερα</a:t>
            </a:r>
            <a:r>
              <a:rPr lang="en-US" sz="4400" dirty="0"/>
              <a:t> </a:t>
            </a:r>
            <a:r>
              <a:rPr lang="en-US" sz="4400" dirty="0" err="1"/>
              <a:t>ρεύματα</a:t>
            </a:r>
            <a:r>
              <a:rPr lang="en-US" sz="4400" dirty="0"/>
              <a:t> </a:t>
            </a:r>
            <a:r>
              <a:rPr lang="en-US" sz="4400" dirty="0" err="1"/>
              <a:t>με</a:t>
            </a:r>
            <a:r>
              <a:rPr lang="en-US" sz="4400" dirty="0"/>
              <a:t> </a:t>
            </a:r>
            <a:r>
              <a:rPr lang="en-US" sz="4400" dirty="0" err="1"/>
              <a:t>βάθος</a:t>
            </a:r>
            <a:r>
              <a:rPr lang="en-US" sz="4400" dirty="0"/>
              <a:t> </a:t>
            </a:r>
            <a:r>
              <a:rPr lang="en-US" sz="4400" dirty="0" err="1"/>
              <a:t>μέχρι</a:t>
            </a:r>
            <a:r>
              <a:rPr lang="en-US" sz="4400" dirty="0"/>
              <a:t> 2 m</a:t>
            </a:r>
            <a:r>
              <a:rPr lang="el-GR" sz="4400" dirty="0"/>
              <a:t>, </a:t>
            </a:r>
            <a:r>
              <a:rPr lang="en-US" sz="4400" dirty="0" err="1"/>
              <a:t>μικρότερη</a:t>
            </a:r>
            <a:r>
              <a:rPr lang="en-US" sz="4400" dirty="0"/>
              <a:t> </a:t>
            </a:r>
            <a:r>
              <a:rPr lang="en-US" sz="4400" dirty="0" err="1"/>
              <a:t>κλίση</a:t>
            </a:r>
            <a:r>
              <a:rPr lang="en-US" sz="4400" dirty="0"/>
              <a:t> </a:t>
            </a:r>
            <a:r>
              <a:rPr lang="en-US" sz="4400" dirty="0" err="1"/>
              <a:t>από</a:t>
            </a:r>
            <a:r>
              <a:rPr lang="en-US" sz="4400" dirty="0"/>
              <a:t> </a:t>
            </a:r>
            <a:r>
              <a:rPr lang="en-US" sz="4400" dirty="0" err="1"/>
              <a:t>αυτή</a:t>
            </a:r>
            <a:r>
              <a:rPr lang="en-US" sz="4400" dirty="0"/>
              <a:t> </a:t>
            </a:r>
            <a:r>
              <a:rPr lang="en-US" sz="4400" dirty="0" err="1"/>
              <a:t>της</a:t>
            </a:r>
            <a:r>
              <a:rPr lang="en-US" sz="4400" dirty="0"/>
              <a:t> </a:t>
            </a:r>
            <a:r>
              <a:rPr lang="en-US" sz="4400" dirty="0" err="1"/>
              <a:t>ζώνης</a:t>
            </a:r>
            <a:r>
              <a:rPr lang="en-US" sz="4400" dirty="0"/>
              <a:t> </a:t>
            </a:r>
            <a:r>
              <a:rPr lang="en-US" sz="4400" dirty="0" err="1"/>
              <a:t>του</a:t>
            </a:r>
            <a:r>
              <a:rPr lang="en-US" sz="4400" dirty="0"/>
              <a:t> </a:t>
            </a:r>
            <a:r>
              <a:rPr lang="en-US" sz="4400" dirty="0" err="1"/>
              <a:t>Salmo</a:t>
            </a:r>
            <a:r>
              <a:rPr lang="en-US" sz="4400" dirty="0"/>
              <a:t> </a:t>
            </a:r>
            <a:r>
              <a:rPr lang="en-US" sz="4400" dirty="0" err="1"/>
              <a:t>και</a:t>
            </a:r>
            <a:r>
              <a:rPr lang="en-US" sz="4400" dirty="0"/>
              <a:t> </a:t>
            </a:r>
            <a:r>
              <a:rPr lang="en-US" sz="4400" dirty="0" err="1"/>
              <a:t>με</a:t>
            </a:r>
            <a:r>
              <a:rPr lang="en-US" sz="4400" dirty="0"/>
              <a:t> </a:t>
            </a:r>
            <a:r>
              <a:rPr lang="en-US" sz="4400" dirty="0" err="1"/>
              <a:t>εναλλασσόμενα</a:t>
            </a:r>
            <a:r>
              <a:rPr lang="en-US" sz="4400" dirty="0"/>
              <a:t> </a:t>
            </a:r>
            <a:r>
              <a:rPr lang="en-US" sz="4400" dirty="0" err="1"/>
              <a:t>ρηχά</a:t>
            </a:r>
            <a:r>
              <a:rPr lang="en-US" sz="4400" dirty="0"/>
              <a:t> </a:t>
            </a:r>
            <a:r>
              <a:rPr lang="en-US" sz="4400" dirty="0" err="1"/>
              <a:t>τρεχούμενα</a:t>
            </a:r>
            <a:r>
              <a:rPr lang="en-US" sz="4400" dirty="0"/>
              <a:t> </a:t>
            </a:r>
            <a:r>
              <a:rPr lang="en-US" sz="4400" dirty="0" err="1"/>
              <a:t>νερά</a:t>
            </a:r>
            <a:r>
              <a:rPr lang="en-US" sz="4400" dirty="0"/>
              <a:t> </a:t>
            </a:r>
            <a:r>
              <a:rPr lang="en-US" sz="4400" dirty="0" err="1"/>
              <a:t>και</a:t>
            </a:r>
            <a:r>
              <a:rPr lang="en-US" sz="4400" dirty="0"/>
              <a:t> </a:t>
            </a:r>
            <a:r>
              <a:rPr lang="en-US" sz="4400" dirty="0" err="1"/>
              <a:t>λάκκους</a:t>
            </a:r>
            <a:r>
              <a:rPr lang="en-US" sz="4400" dirty="0"/>
              <a:t>.</a:t>
            </a:r>
            <a:endParaRPr lang="el-GR" sz="4400" dirty="0"/>
          </a:p>
        </p:txBody>
      </p:sp>
    </p:spTree>
    <p:extLst>
      <p:ext uri="{BB962C8B-B14F-4D97-AF65-F5344CB8AC3E}">
        <p14:creationId xmlns:p14="http://schemas.microsoft.com/office/powerpoint/2010/main" val="17038548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rPr>
              <a:t>Ζώνη</a:t>
            </a:r>
            <a:r>
              <a:rPr lang="en-US" dirty="0">
                <a:solidFill>
                  <a:srgbClr val="FFFF00"/>
                </a:solidFill>
              </a:rPr>
              <a:t> </a:t>
            </a:r>
            <a:r>
              <a:rPr lang="en-US" dirty="0" err="1">
                <a:solidFill>
                  <a:srgbClr val="FFFF00"/>
                </a:solidFill>
              </a:rPr>
              <a:t>του</a:t>
            </a:r>
            <a:r>
              <a:rPr lang="en-US" dirty="0">
                <a:solidFill>
                  <a:srgbClr val="FFFF00"/>
                </a:solidFill>
              </a:rPr>
              <a:t> </a:t>
            </a:r>
            <a:r>
              <a:rPr lang="en-US" dirty="0" err="1">
                <a:solidFill>
                  <a:srgbClr val="FFFF00"/>
                </a:solidFill>
              </a:rPr>
              <a:t>Thymallus</a:t>
            </a:r>
            <a:r>
              <a:rPr lang="en-US" dirty="0">
                <a:solidFill>
                  <a:srgbClr val="FFFF00"/>
                </a:solidFill>
              </a:rPr>
              <a:t> </a:t>
            </a:r>
            <a:r>
              <a:rPr lang="el-GR" dirty="0">
                <a:solidFill>
                  <a:srgbClr val="FFFF00"/>
                </a:solidFill>
              </a:rPr>
              <a:t>(</a:t>
            </a:r>
            <a:r>
              <a:rPr lang="en-US" dirty="0" err="1">
                <a:solidFill>
                  <a:srgbClr val="FFFF00"/>
                </a:solidFill>
              </a:rPr>
              <a:t>του</a:t>
            </a:r>
            <a:r>
              <a:rPr lang="en-US" dirty="0">
                <a:solidFill>
                  <a:srgbClr val="FFFF00"/>
                </a:solidFill>
              </a:rPr>
              <a:t> </a:t>
            </a:r>
            <a:r>
              <a:rPr lang="en-US" dirty="0" err="1">
                <a:solidFill>
                  <a:srgbClr val="FFFF00"/>
                </a:solidFill>
              </a:rPr>
              <a:t>Θυμάλλου</a:t>
            </a:r>
            <a:r>
              <a:rPr lang="en-US" dirty="0">
                <a:solidFill>
                  <a:srgbClr val="FFFF00"/>
                </a:solidFill>
              </a:rPr>
              <a:t>).</a:t>
            </a:r>
            <a:endParaRPr lang="el-GR" dirty="0"/>
          </a:p>
        </p:txBody>
      </p:sp>
      <p:sp>
        <p:nvSpPr>
          <p:cNvPr id="3" name="2 - Θέση περιεχομένου"/>
          <p:cNvSpPr>
            <a:spLocks noGrp="1"/>
          </p:cNvSpPr>
          <p:nvPr>
            <p:ph idx="1"/>
          </p:nvPr>
        </p:nvSpPr>
        <p:spPr/>
        <p:txBody>
          <a:bodyPr/>
          <a:lstStyle/>
          <a:p>
            <a:endParaRPr lang="el-GR"/>
          </a:p>
        </p:txBody>
      </p:sp>
      <p:pic>
        <p:nvPicPr>
          <p:cNvPr id="140290" name="Picture 2" descr="Thymallus thymallus2.jpg"/>
          <p:cNvPicPr>
            <a:picLocks noChangeAspect="1" noChangeArrowheads="1"/>
          </p:cNvPicPr>
          <p:nvPr/>
        </p:nvPicPr>
        <p:blipFill>
          <a:blip r:embed="rId2" cstate="print"/>
          <a:srcRect/>
          <a:stretch>
            <a:fillRect/>
          </a:stretch>
        </p:blipFill>
        <p:spPr bwMode="auto">
          <a:xfrm>
            <a:off x="827584" y="2132856"/>
            <a:ext cx="7488832" cy="3816424"/>
          </a:xfrm>
          <a:prstGeom prst="rect">
            <a:avLst/>
          </a:prstGeom>
          <a:noFill/>
        </p:spPr>
      </p:pic>
    </p:spTree>
    <p:extLst>
      <p:ext uri="{BB962C8B-B14F-4D97-AF65-F5344CB8AC3E}">
        <p14:creationId xmlns:p14="http://schemas.microsoft.com/office/powerpoint/2010/main" val="12864563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Κοίτη ποταμού με λεπτότερο υλικό από αυτό της ζώνης</a:t>
            </a:r>
          </a:p>
        </p:txBody>
      </p:sp>
      <p:sp>
        <p:nvSpPr>
          <p:cNvPr id="3" name="2 - Θέση περιεχομένου"/>
          <p:cNvSpPr>
            <a:spLocks noGrp="1"/>
          </p:cNvSpPr>
          <p:nvPr>
            <p:ph idx="1"/>
          </p:nvPr>
        </p:nvSpPr>
        <p:spPr/>
        <p:txBody>
          <a:bodyPr/>
          <a:lstStyle/>
          <a:p>
            <a:pPr lvl="0" algn="ctr"/>
            <a:endParaRPr lang="el-GR" sz="4400" dirty="0"/>
          </a:p>
          <a:p>
            <a:pPr lvl="0" algn="ctr"/>
            <a:r>
              <a:rPr lang="el-GR" sz="4400" dirty="0"/>
              <a:t>του </a:t>
            </a:r>
            <a:r>
              <a:rPr lang="en-US" sz="4400" dirty="0" err="1"/>
              <a:t>Salmo</a:t>
            </a:r>
            <a:r>
              <a:rPr lang="el-GR" sz="4400" dirty="0"/>
              <a:t>, αλλά ακόμη σε ικανοποιητικό βαθμό. Τα γρήγορα ρεύματα κατοικούνται από </a:t>
            </a:r>
            <a:r>
              <a:rPr lang="en-US" sz="4400" dirty="0"/>
              <a:t>Salmonidae  </a:t>
            </a:r>
            <a:r>
              <a:rPr lang="el-GR" sz="4400" dirty="0"/>
              <a:t>και οι λάκκοι από </a:t>
            </a:r>
            <a:r>
              <a:rPr lang="el-GR" sz="4400" dirty="0" err="1"/>
              <a:t>ρεόφιλα</a:t>
            </a:r>
            <a:r>
              <a:rPr lang="el-GR" sz="4400" dirty="0"/>
              <a:t> (</a:t>
            </a:r>
            <a:r>
              <a:rPr lang="en-US" sz="4400" dirty="0" err="1"/>
              <a:t>Cyprinidae</a:t>
            </a:r>
            <a:r>
              <a:rPr lang="el-GR" sz="4400" dirty="0"/>
              <a:t>).</a:t>
            </a:r>
          </a:p>
          <a:p>
            <a:pPr algn="ctr"/>
            <a:endParaRPr lang="el-GR" sz="4400" dirty="0"/>
          </a:p>
        </p:txBody>
      </p:sp>
    </p:spTree>
    <p:extLst>
      <p:ext uri="{BB962C8B-B14F-4D97-AF65-F5344CB8AC3E}">
        <p14:creationId xmlns:p14="http://schemas.microsoft.com/office/powerpoint/2010/main" val="28158167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6E4BE9-E497-C37D-5E99-BBAC6F728CE3}"/>
              </a:ext>
            </a:extLst>
          </p:cNvPr>
          <p:cNvSpPr>
            <a:spLocks noGrp="1"/>
          </p:cNvSpPr>
          <p:nvPr>
            <p:ph type="title"/>
          </p:nvPr>
        </p:nvSpPr>
        <p:spPr/>
        <p:txBody>
          <a:bodyPr/>
          <a:lstStyle/>
          <a:p>
            <a:r>
              <a:rPr lang="en-US" sz="4400" dirty="0"/>
              <a:t>Salmonidae</a:t>
            </a:r>
            <a:endParaRPr lang="el-GR" dirty="0"/>
          </a:p>
        </p:txBody>
      </p:sp>
      <p:pic>
        <p:nvPicPr>
          <p:cNvPr id="7" name="Θέση περιεχομένου 6">
            <a:extLst>
              <a:ext uri="{FF2B5EF4-FFF2-40B4-BE49-F238E27FC236}">
                <a16:creationId xmlns:a16="http://schemas.microsoft.com/office/drawing/2014/main" id="{FD454022-2084-19BB-4C0F-77C5A3BC56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3688" y="1844824"/>
            <a:ext cx="5256584" cy="4536504"/>
          </a:xfrm>
        </p:spPr>
      </p:pic>
      <p:sp>
        <p:nvSpPr>
          <p:cNvPr id="4" name="AutoShape 2" descr="A handdrawn vector illustration of a Salmonidae fish with a white background | Premium AI-generated vector">
            <a:extLst>
              <a:ext uri="{FF2B5EF4-FFF2-40B4-BE49-F238E27FC236}">
                <a16:creationId xmlns:a16="http://schemas.microsoft.com/office/drawing/2014/main" id="{C21AEC02-FC15-E9A4-154B-5F44DFD8B151}"/>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A handdrawn vector illustration of a Salmonidae fish with a white background | Premium AI-generated vector">
            <a:extLst>
              <a:ext uri="{FF2B5EF4-FFF2-40B4-BE49-F238E27FC236}">
                <a16:creationId xmlns:a16="http://schemas.microsoft.com/office/drawing/2014/main" id="{9B8A1730-4C2F-3A48-A283-E6EEF96F9372}"/>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7200952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0D7A4B-D5CD-7112-AB7D-96FC972228E1}"/>
              </a:ext>
            </a:extLst>
          </p:cNvPr>
          <p:cNvSpPr>
            <a:spLocks noGrp="1"/>
          </p:cNvSpPr>
          <p:nvPr>
            <p:ph type="title"/>
          </p:nvPr>
        </p:nvSpPr>
        <p:spPr/>
        <p:txBody>
          <a:bodyPr/>
          <a:lstStyle/>
          <a:p>
            <a:r>
              <a:rPr lang="el-GR" sz="4400" dirty="0" err="1"/>
              <a:t>Ρεόφιλα</a:t>
            </a:r>
            <a:r>
              <a:rPr lang="el-GR" sz="4400" dirty="0"/>
              <a:t> (</a:t>
            </a:r>
            <a:r>
              <a:rPr lang="en-US" sz="4400" dirty="0" err="1"/>
              <a:t>Cyprinidae</a:t>
            </a:r>
            <a:r>
              <a:rPr lang="el-GR" sz="4400" dirty="0"/>
              <a:t>)</a:t>
            </a:r>
            <a:endParaRPr lang="el-GR" dirty="0"/>
          </a:p>
        </p:txBody>
      </p:sp>
      <p:sp>
        <p:nvSpPr>
          <p:cNvPr id="3" name="Θέση περιεχομένου 2">
            <a:extLst>
              <a:ext uri="{FF2B5EF4-FFF2-40B4-BE49-F238E27FC236}">
                <a16:creationId xmlns:a16="http://schemas.microsoft.com/office/drawing/2014/main" id="{FBB6D49B-0849-5A52-6688-99D597D81676}"/>
              </a:ext>
            </a:extLst>
          </p:cNvPr>
          <p:cNvSpPr>
            <a:spLocks noGrp="1"/>
          </p:cNvSpPr>
          <p:nvPr>
            <p:ph idx="1"/>
          </p:nvPr>
        </p:nvSpPr>
        <p:spPr/>
        <p:txBody>
          <a:bodyPr/>
          <a:lstStyle/>
          <a:p>
            <a:endParaRPr lang="el-GR"/>
          </a:p>
        </p:txBody>
      </p:sp>
      <p:pic>
        <p:nvPicPr>
          <p:cNvPr id="5122" name="Picture 2">
            <a:extLst>
              <a:ext uri="{FF2B5EF4-FFF2-40B4-BE49-F238E27FC236}">
                <a16:creationId xmlns:a16="http://schemas.microsoft.com/office/drawing/2014/main" id="{5EB42C11-B7E0-F130-81EA-296F113E77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060848"/>
            <a:ext cx="6480720" cy="3921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0168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Ζώνη</a:t>
            </a:r>
            <a:r>
              <a:rPr lang="en-US" dirty="0">
                <a:solidFill>
                  <a:srgbClr val="FFFF00"/>
                </a:solidFill>
                <a:effectLst/>
              </a:rPr>
              <a:t> </a:t>
            </a:r>
            <a:r>
              <a:rPr lang="en-US" dirty="0" err="1">
                <a:solidFill>
                  <a:srgbClr val="FFFF00"/>
                </a:solidFill>
                <a:effectLst/>
              </a:rPr>
              <a:t>του</a:t>
            </a:r>
            <a:r>
              <a:rPr lang="en-US" dirty="0">
                <a:solidFill>
                  <a:srgbClr val="FFFF00"/>
                </a:solidFill>
                <a:effectLst/>
              </a:rPr>
              <a:t> Barbus (</a:t>
            </a:r>
            <a:r>
              <a:rPr lang="el-GR" dirty="0" err="1">
                <a:solidFill>
                  <a:srgbClr val="FFFF00"/>
                </a:solidFill>
                <a:effectLst/>
              </a:rPr>
              <a:t>μουστακάτου</a:t>
            </a:r>
            <a:r>
              <a:rPr lang="el-GR" dirty="0">
                <a:solidFill>
                  <a:srgbClr val="FFFF00"/>
                </a:solidFill>
                <a:effectLst/>
              </a:rPr>
              <a:t>-</a:t>
            </a:r>
            <a:r>
              <a:rPr lang="en-US" dirty="0" err="1">
                <a:solidFill>
                  <a:srgbClr val="FFFF00"/>
                </a:solidFill>
                <a:effectLst/>
              </a:rPr>
              <a:t>της</a:t>
            </a:r>
            <a:r>
              <a:rPr lang="en-US" dirty="0">
                <a:solidFill>
                  <a:srgbClr val="FFFF00"/>
                </a:solidFill>
                <a:effectLst/>
              </a:rPr>
              <a:t> Μπ</a:t>
            </a:r>
            <a:r>
              <a:rPr lang="en-US" dirty="0" err="1">
                <a:solidFill>
                  <a:srgbClr val="FFFF00"/>
                </a:solidFill>
                <a:effectLst/>
              </a:rPr>
              <a:t>ριάν</a:t>
            </a:r>
            <a:r>
              <a:rPr lang="en-US" dirty="0">
                <a:solidFill>
                  <a:srgbClr val="FFFF00"/>
                </a:solidFill>
                <a:effectLst/>
              </a:rPr>
              <a:t>ας).</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Τμήμα</a:t>
            </a:r>
            <a:r>
              <a:rPr lang="en-US" sz="4400" dirty="0"/>
              <a:t> </a:t>
            </a:r>
            <a:r>
              <a:rPr lang="en-US" sz="4400" dirty="0" err="1"/>
              <a:t>ποταμού</a:t>
            </a:r>
            <a:r>
              <a:rPr lang="en-US" sz="4400" dirty="0"/>
              <a:t> </a:t>
            </a:r>
            <a:r>
              <a:rPr lang="en-US" sz="4400" dirty="0" err="1"/>
              <a:t>με</a:t>
            </a:r>
            <a:r>
              <a:rPr lang="en-US" sz="4400" dirty="0"/>
              <a:t> </a:t>
            </a:r>
            <a:r>
              <a:rPr lang="en-US" sz="4400" dirty="0" err="1"/>
              <a:t>μέτρια</a:t>
            </a:r>
            <a:r>
              <a:rPr lang="en-US" sz="4400" dirty="0"/>
              <a:t> </a:t>
            </a:r>
            <a:r>
              <a:rPr lang="en-US" sz="4400" dirty="0" err="1"/>
              <a:t>κλίση</a:t>
            </a:r>
            <a:r>
              <a:rPr lang="en-US" sz="4400" dirty="0"/>
              <a:t> </a:t>
            </a:r>
            <a:r>
              <a:rPr lang="en-US" sz="4400" dirty="0" err="1"/>
              <a:t>και</a:t>
            </a:r>
            <a:r>
              <a:rPr lang="en-US" sz="4400" dirty="0"/>
              <a:t> </a:t>
            </a:r>
            <a:r>
              <a:rPr lang="en-US" sz="4400" dirty="0" err="1"/>
              <a:t>ρεύματα</a:t>
            </a:r>
            <a:r>
              <a:rPr lang="en-US" sz="4400" dirty="0"/>
              <a:t> </a:t>
            </a:r>
            <a:r>
              <a:rPr lang="en-US" sz="4400" dirty="0" err="1"/>
              <a:t>με</a:t>
            </a:r>
            <a:r>
              <a:rPr lang="en-US" sz="4400" dirty="0"/>
              <a:t> </a:t>
            </a:r>
            <a:r>
              <a:rPr lang="en-US" sz="4400" dirty="0" err="1"/>
              <a:t>εναλλασσόμενα</a:t>
            </a:r>
            <a:r>
              <a:rPr lang="en-US" sz="4400" dirty="0"/>
              <a:t> </a:t>
            </a:r>
            <a:r>
              <a:rPr lang="en-US" sz="4400" dirty="0" err="1"/>
              <a:t>γρήγορα</a:t>
            </a:r>
            <a:r>
              <a:rPr lang="en-US" sz="4400" dirty="0"/>
              <a:t> </a:t>
            </a:r>
            <a:r>
              <a:rPr lang="en-US" sz="4400" dirty="0" err="1"/>
              <a:t>και</a:t>
            </a:r>
            <a:r>
              <a:rPr lang="en-US" sz="4400" dirty="0"/>
              <a:t> </a:t>
            </a:r>
            <a:r>
              <a:rPr lang="en-US" sz="4400" dirty="0" err="1"/>
              <a:t>ήρεμα</a:t>
            </a:r>
            <a:r>
              <a:rPr lang="en-US" sz="4400" dirty="0"/>
              <a:t> </a:t>
            </a:r>
            <a:r>
              <a:rPr lang="en-US" sz="4400" dirty="0" err="1"/>
              <a:t>νερά</a:t>
            </a:r>
            <a:r>
              <a:rPr lang="en-US" sz="4400" dirty="0"/>
              <a:t>.</a:t>
            </a:r>
            <a:endParaRPr lang="el-GR" sz="4400" dirty="0"/>
          </a:p>
        </p:txBody>
      </p:sp>
    </p:spTree>
    <p:extLst>
      <p:ext uri="{BB962C8B-B14F-4D97-AF65-F5344CB8AC3E}">
        <p14:creationId xmlns:p14="http://schemas.microsoft.com/office/powerpoint/2010/main" val="2786764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3CD6A1-8567-1EE8-F10C-F18909B758F4}"/>
              </a:ext>
            </a:extLst>
          </p:cNvPr>
          <p:cNvSpPr>
            <a:spLocks noGrp="1"/>
          </p:cNvSpPr>
          <p:nvPr>
            <p:ph type="title"/>
          </p:nvPr>
        </p:nvSpPr>
        <p:spPr/>
        <p:txBody>
          <a:bodyPr/>
          <a:lstStyle/>
          <a:p>
            <a:r>
              <a:rPr lang="el-GR" b="1" i="0" dirty="0">
                <a:effectLst/>
                <a:latin typeface="Tahoma" panose="020B0604030504040204" pitchFamily="34" charset="0"/>
              </a:rPr>
              <a:t>Υδρογραφικό δίκτυο </a:t>
            </a:r>
            <a:endParaRPr lang="el-GR" dirty="0"/>
          </a:p>
        </p:txBody>
      </p:sp>
      <p:sp>
        <p:nvSpPr>
          <p:cNvPr id="3" name="Θέση περιεχομένου 2">
            <a:extLst>
              <a:ext uri="{FF2B5EF4-FFF2-40B4-BE49-F238E27FC236}">
                <a16:creationId xmlns:a16="http://schemas.microsoft.com/office/drawing/2014/main" id="{4B4D5171-89F5-5E85-BAE1-B19CF9845F2B}"/>
              </a:ext>
            </a:extLst>
          </p:cNvPr>
          <p:cNvSpPr>
            <a:spLocks noGrp="1"/>
          </p:cNvSpPr>
          <p:nvPr>
            <p:ph idx="1"/>
          </p:nvPr>
        </p:nvSpPr>
        <p:spPr/>
        <p:txBody>
          <a:bodyPr/>
          <a:lstStyle/>
          <a:p>
            <a:pPr algn="ctr">
              <a:buFont typeface="Arial" panose="020B0604020202020204" pitchFamily="34" charset="0"/>
              <a:buChar char="•"/>
            </a:pPr>
            <a:r>
              <a:rPr lang="el-GR" b="0" i="0" dirty="0">
                <a:effectLst/>
                <a:latin typeface="Tahoma" panose="020B0604030504040204" pitchFamily="34" charset="0"/>
              </a:rPr>
              <a:t>Μικρά ρυάκια (συμπεριλαμβάνονται και τα αρδευτικά κανάλια) με πλάτος μέχρι 1 μέτρο και ζώνη επιρροής έως 2 τετραγωνικά χιλιόμετρα.</a:t>
            </a:r>
          </a:p>
          <a:p>
            <a:pPr algn="ctr">
              <a:buFont typeface="Arial" panose="020B0604020202020204" pitchFamily="34" charset="0"/>
              <a:buChar char="•"/>
            </a:pPr>
            <a:r>
              <a:rPr lang="el-GR" b="0" i="0" dirty="0">
                <a:effectLst/>
                <a:latin typeface="Tahoma" panose="020B0604030504040204" pitchFamily="34" charset="0"/>
              </a:rPr>
              <a:t>Μεγάλα ρυάκια με πλάτος έως 3 μέτρα και ζώνη επιρροής έως 50 τετραγωνικά χιλιόμετρα.</a:t>
            </a:r>
          </a:p>
          <a:p>
            <a:endParaRPr lang="el-GR" dirty="0"/>
          </a:p>
        </p:txBody>
      </p:sp>
    </p:spTree>
    <p:extLst>
      <p:ext uri="{BB962C8B-B14F-4D97-AF65-F5344CB8AC3E}">
        <p14:creationId xmlns:p14="http://schemas.microsoft.com/office/powerpoint/2010/main" val="27498958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159746" name="Picture 2" descr="ΖΩΙΚΗ ΠΟΙΚΙΛΟΤΗΤΑ Ιχθυοπανίδα γλυκών νερών. Οικολογικές ..."/>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Tree>
    <p:extLst>
      <p:ext uri="{BB962C8B-B14F-4D97-AF65-F5344CB8AC3E}">
        <p14:creationId xmlns:p14="http://schemas.microsoft.com/office/powerpoint/2010/main" val="28328209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6D6FA-94F7-5282-95C0-23E8EA33ED2A}"/>
            </a:ext>
          </a:extLst>
        </p:cNvPr>
        <p:cNvGrpSpPr/>
        <p:nvPr/>
      </p:nvGrpSpPr>
      <p:grpSpPr>
        <a:xfrm>
          <a:off x="0" y="0"/>
          <a:ext cx="0" cy="0"/>
          <a:chOff x="0" y="0"/>
          <a:chExt cx="0" cy="0"/>
        </a:xfrm>
      </p:grpSpPr>
      <p:sp>
        <p:nvSpPr>
          <p:cNvPr id="2" name="1 - Τίτλος">
            <a:extLst>
              <a:ext uri="{FF2B5EF4-FFF2-40B4-BE49-F238E27FC236}">
                <a16:creationId xmlns:a16="http://schemas.microsoft.com/office/drawing/2014/main" id="{F8789EF8-5CD3-8421-5930-8E1ED404D25B}"/>
              </a:ext>
            </a:extLst>
          </p:cNvPr>
          <p:cNvSpPr>
            <a:spLocks noGrp="1"/>
          </p:cNvSpPr>
          <p:nvPr>
            <p:ph type="title"/>
          </p:nvPr>
        </p:nvSpPr>
        <p:spPr/>
        <p:txBody>
          <a:bodyPr/>
          <a:lstStyle/>
          <a:p>
            <a:endParaRPr lang="el-GR"/>
          </a:p>
        </p:txBody>
      </p:sp>
      <p:sp>
        <p:nvSpPr>
          <p:cNvPr id="3" name="2 - Θέση περιεχομένου">
            <a:extLst>
              <a:ext uri="{FF2B5EF4-FFF2-40B4-BE49-F238E27FC236}">
                <a16:creationId xmlns:a16="http://schemas.microsoft.com/office/drawing/2014/main" id="{297A675B-D3EC-E644-8C93-48DFE32507F4}"/>
              </a:ext>
            </a:extLst>
          </p:cNvPr>
          <p:cNvSpPr>
            <a:spLocks noGrp="1"/>
          </p:cNvSpPr>
          <p:nvPr>
            <p:ph idx="1"/>
          </p:nvPr>
        </p:nvSpPr>
        <p:spPr/>
        <p:txBody>
          <a:bodyPr/>
          <a:lstStyle/>
          <a:p>
            <a:endParaRPr lang="el-GR"/>
          </a:p>
        </p:txBody>
      </p:sp>
      <p:pic>
        <p:nvPicPr>
          <p:cNvPr id="160770" name="Picture 2" descr="ΖΩΙΚΗ ΠΟΙΚΙΛΟΤΗΤΑ Ιχθυοπανίδα γλυκών νερών. Οικολογικές ...">
            <a:extLst>
              <a:ext uri="{FF2B5EF4-FFF2-40B4-BE49-F238E27FC236}">
                <a16:creationId xmlns:a16="http://schemas.microsoft.com/office/drawing/2014/main" id="{5A94E50E-18BA-59F0-A943-6EC2ECD671FC}"/>
              </a:ext>
            </a:extLst>
          </p:cNvPr>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Tree>
    <p:extLst>
      <p:ext uri="{BB962C8B-B14F-4D97-AF65-F5344CB8AC3E}">
        <p14:creationId xmlns:p14="http://schemas.microsoft.com/office/powerpoint/2010/main" val="1771955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Τα ήρεμα νερά είναι πάντως σε πολύ μεγαλύτερη έκταση</a:t>
            </a:r>
          </a:p>
        </p:txBody>
      </p:sp>
      <p:sp>
        <p:nvSpPr>
          <p:cNvPr id="3" name="2 - Θέση περιεχομένου"/>
          <p:cNvSpPr>
            <a:spLocks noGrp="1"/>
          </p:cNvSpPr>
          <p:nvPr>
            <p:ph idx="1"/>
          </p:nvPr>
        </p:nvSpPr>
        <p:spPr>
          <a:xfrm>
            <a:off x="0" y="1981200"/>
            <a:ext cx="9144000" cy="4114800"/>
          </a:xfrm>
        </p:spPr>
        <p:txBody>
          <a:bodyPr/>
          <a:lstStyle/>
          <a:p>
            <a:pPr lvl="0" algn="ctr"/>
            <a:endParaRPr lang="el-GR" sz="4400" dirty="0"/>
          </a:p>
          <a:p>
            <a:pPr lvl="0" algn="ctr"/>
            <a:r>
              <a:rPr lang="el-GR" sz="4400" dirty="0"/>
              <a:t>απ’ ότι είναι στη ζώνη του </a:t>
            </a:r>
            <a:r>
              <a:rPr lang="en-US" sz="4400" dirty="0" err="1"/>
              <a:t>Thymallus</a:t>
            </a:r>
            <a:r>
              <a:rPr lang="el-GR" sz="4400" dirty="0"/>
              <a:t>. Υπάρχει ακόμη η πέστροφα στα τμήματα με γρήγορα νερά. </a:t>
            </a:r>
          </a:p>
          <a:p>
            <a:pPr algn="ctr"/>
            <a:endParaRPr lang="el-GR" sz="4400" dirty="0"/>
          </a:p>
        </p:txBody>
      </p:sp>
    </p:spTree>
    <p:extLst>
      <p:ext uri="{BB962C8B-B14F-4D97-AF65-F5344CB8AC3E}">
        <p14:creationId xmlns:p14="http://schemas.microsoft.com/office/powerpoint/2010/main" val="21506422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Ζώνη</a:t>
            </a:r>
            <a:r>
              <a:rPr lang="en-US" dirty="0">
                <a:solidFill>
                  <a:srgbClr val="FFFF00"/>
                </a:solidFill>
                <a:effectLst/>
              </a:rPr>
              <a:t> </a:t>
            </a:r>
            <a:r>
              <a:rPr lang="en-US" dirty="0" err="1">
                <a:solidFill>
                  <a:srgbClr val="FFFF00"/>
                </a:solidFill>
                <a:effectLst/>
              </a:rPr>
              <a:t>του</a:t>
            </a:r>
            <a:r>
              <a:rPr lang="en-US" dirty="0">
                <a:solidFill>
                  <a:srgbClr val="FFFF00"/>
                </a:solidFill>
                <a:effectLst/>
              </a:rPr>
              <a:t> </a:t>
            </a:r>
            <a:r>
              <a:rPr lang="en-US" dirty="0" err="1">
                <a:solidFill>
                  <a:srgbClr val="FFFF00"/>
                </a:solidFill>
                <a:effectLst/>
              </a:rPr>
              <a:t>Abramis</a:t>
            </a:r>
            <a:r>
              <a:rPr lang="en-US" dirty="0">
                <a:solidFill>
                  <a:srgbClr val="FFFF00"/>
                </a:solidFill>
                <a:effectLst/>
              </a:rPr>
              <a:t> (</a:t>
            </a:r>
            <a:r>
              <a:rPr lang="en-US" dirty="0" err="1">
                <a:solidFill>
                  <a:srgbClr val="FFFF00"/>
                </a:solidFill>
                <a:effectLst/>
              </a:rPr>
              <a:t>της</a:t>
            </a:r>
            <a:r>
              <a:rPr lang="en-US" dirty="0">
                <a:solidFill>
                  <a:srgbClr val="FFFF00"/>
                </a:solidFill>
                <a:effectLst/>
              </a:rPr>
              <a:t> </a:t>
            </a:r>
            <a:r>
              <a:rPr lang="en-US" dirty="0" err="1">
                <a:solidFill>
                  <a:srgbClr val="FFFF00"/>
                </a:solidFill>
                <a:effectLst/>
              </a:rPr>
              <a:t>Λεστιάς</a:t>
            </a:r>
            <a:r>
              <a:rPr lang="en-US" dirty="0">
                <a:solidFill>
                  <a:srgbClr val="FFFF00"/>
                </a:solidFill>
                <a:effectLst/>
              </a:rPr>
              <a:t>).</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Περιλ</a:t>
            </a:r>
            <a:r>
              <a:rPr lang="en-US" sz="4400" dirty="0"/>
              <a:t>αμβάνει τα χαμηλότερα τμήματα των ποταμών, τα κανάλια και τις τάφρους</a:t>
            </a:r>
            <a:r>
              <a:rPr lang="el-GR" sz="4400" dirty="0"/>
              <a:t> (πλατύ και βαθύ χαντάκι)</a:t>
            </a:r>
            <a:r>
              <a:rPr lang="en-US" sz="4400" dirty="0"/>
              <a:t>.</a:t>
            </a:r>
            <a:endParaRPr lang="el-GR" sz="4400" dirty="0"/>
          </a:p>
        </p:txBody>
      </p:sp>
    </p:spTree>
    <p:extLst>
      <p:ext uri="{BB962C8B-B14F-4D97-AF65-F5344CB8AC3E}">
        <p14:creationId xmlns:p14="http://schemas.microsoft.com/office/powerpoint/2010/main" val="27640225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a:p>
        </p:txBody>
      </p:sp>
      <p:pic>
        <p:nvPicPr>
          <p:cNvPr id="160770" name="Picture 2" descr="ΖΩΙΚΗ ΠΟΙΚΙΛΟΤΗΤΑ Ιχθυοπανίδα γλυκών νερών. Οικολογικές ..."/>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Tree>
    <p:extLst>
      <p:ext uri="{BB962C8B-B14F-4D97-AF65-F5344CB8AC3E}">
        <p14:creationId xmlns:p14="http://schemas.microsoft.com/office/powerpoint/2010/main" val="33229842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Ρεύματα αδύνατα, νερά θολά</a:t>
            </a: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θερμοκρασία</a:t>
            </a:r>
            <a:r>
              <a:rPr lang="en-US" sz="4400" dirty="0"/>
              <a:t> </a:t>
            </a:r>
            <a:r>
              <a:rPr lang="en-US" sz="4400" dirty="0" err="1"/>
              <a:t>το</a:t>
            </a:r>
            <a:r>
              <a:rPr lang="en-US" sz="4400" dirty="0"/>
              <a:t> </a:t>
            </a:r>
            <a:r>
              <a:rPr lang="en-US" sz="4400" dirty="0" err="1"/>
              <a:t>καλοκαίρι</a:t>
            </a:r>
            <a:r>
              <a:rPr lang="en-US" sz="4400" dirty="0"/>
              <a:t> </a:t>
            </a:r>
            <a:r>
              <a:rPr lang="en-US" sz="4400" dirty="0" err="1"/>
              <a:t>υψηλή</a:t>
            </a:r>
            <a:r>
              <a:rPr lang="en-US" sz="4400" dirty="0"/>
              <a:t> </a:t>
            </a:r>
            <a:r>
              <a:rPr lang="en-US" sz="4400" dirty="0" err="1"/>
              <a:t>και</a:t>
            </a:r>
            <a:r>
              <a:rPr lang="en-US" sz="4400" dirty="0"/>
              <a:t> </a:t>
            </a:r>
            <a:r>
              <a:rPr lang="en-US" sz="4400" dirty="0" err="1"/>
              <a:t>οξυγόνο</a:t>
            </a:r>
            <a:r>
              <a:rPr lang="en-US" sz="4400" dirty="0"/>
              <a:t> </a:t>
            </a:r>
            <a:r>
              <a:rPr lang="en-US" sz="4400" dirty="0" err="1"/>
              <a:t>μειωμένο</a:t>
            </a:r>
            <a:r>
              <a:rPr lang="en-US" sz="4400" dirty="0"/>
              <a:t>. </a:t>
            </a:r>
            <a:r>
              <a:rPr lang="en-US" sz="4400" dirty="0" err="1"/>
              <a:t>Το</a:t>
            </a:r>
            <a:r>
              <a:rPr lang="en-US" sz="4400" dirty="0"/>
              <a:t> </a:t>
            </a:r>
            <a:r>
              <a:rPr lang="en-US" sz="4400" dirty="0" err="1"/>
              <a:t>βάθος</a:t>
            </a:r>
            <a:r>
              <a:rPr lang="en-US" sz="4400" dirty="0"/>
              <a:t> </a:t>
            </a:r>
            <a:r>
              <a:rPr lang="en-US" sz="4400" dirty="0" err="1"/>
              <a:t>του</a:t>
            </a:r>
            <a:r>
              <a:rPr lang="en-US" sz="4400" dirty="0"/>
              <a:t> </a:t>
            </a:r>
            <a:r>
              <a:rPr lang="en-US" sz="4400" dirty="0" err="1"/>
              <a:t>νερού</a:t>
            </a:r>
            <a:r>
              <a:rPr lang="en-US" sz="4400" dirty="0"/>
              <a:t> </a:t>
            </a:r>
            <a:r>
              <a:rPr lang="en-US" sz="4400" dirty="0" err="1"/>
              <a:t>συνήθως</a:t>
            </a:r>
            <a:r>
              <a:rPr lang="en-US" sz="4400" dirty="0"/>
              <a:t> </a:t>
            </a:r>
            <a:r>
              <a:rPr lang="en-US" sz="4400" dirty="0" err="1"/>
              <a:t>υπερβαίνει</a:t>
            </a:r>
            <a:r>
              <a:rPr lang="en-US" sz="4400" dirty="0"/>
              <a:t> </a:t>
            </a:r>
            <a:r>
              <a:rPr lang="en-US" sz="4400" dirty="0" err="1"/>
              <a:t>τα</a:t>
            </a:r>
            <a:r>
              <a:rPr lang="en-US" sz="4400" dirty="0"/>
              <a:t> 2 m»</a:t>
            </a:r>
            <a:r>
              <a:rPr lang="el-GR" sz="4400" dirty="0"/>
              <a:t>.</a:t>
            </a:r>
          </a:p>
        </p:txBody>
      </p:sp>
    </p:spTree>
    <p:extLst>
      <p:ext uri="{BB962C8B-B14F-4D97-AF65-F5344CB8AC3E}">
        <p14:creationId xmlns:p14="http://schemas.microsoft.com/office/powerpoint/2010/main" val="19431889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solidFill>
                  <a:srgbClr val="FFFF00"/>
                </a:solidFill>
              </a:rPr>
              <a:t>«Ο </a:t>
            </a:r>
            <a:r>
              <a:rPr lang="en-US" dirty="0" err="1">
                <a:solidFill>
                  <a:srgbClr val="FFFF00"/>
                </a:solidFill>
              </a:rPr>
              <a:t>Illies</a:t>
            </a:r>
            <a:r>
              <a:rPr lang="en-US" dirty="0">
                <a:solidFill>
                  <a:srgbClr val="FFFF00"/>
                </a:solidFill>
              </a:rPr>
              <a:t> </a:t>
            </a:r>
            <a:r>
              <a:rPr lang="el-GR" dirty="0">
                <a:solidFill>
                  <a:srgbClr val="FFFF00"/>
                </a:solidFill>
              </a:rPr>
              <a:t>(</a:t>
            </a:r>
            <a:r>
              <a:rPr lang="en-US" dirty="0">
                <a:solidFill>
                  <a:srgbClr val="FFFF00"/>
                </a:solidFill>
              </a:rPr>
              <a:t>1953) </a:t>
            </a:r>
            <a:r>
              <a:rPr lang="en-US" dirty="0" err="1">
                <a:solidFill>
                  <a:srgbClr val="FFFF00"/>
                </a:solidFill>
              </a:rPr>
              <a:t>βρήκε</a:t>
            </a:r>
            <a:r>
              <a:rPr lang="en-US" dirty="0">
                <a:solidFill>
                  <a:srgbClr val="FFFF00"/>
                </a:solidFill>
              </a:rPr>
              <a:t> </a:t>
            </a:r>
            <a:r>
              <a:rPr lang="en-US" dirty="0" err="1">
                <a:solidFill>
                  <a:srgbClr val="FFFF00"/>
                </a:solidFill>
              </a:rPr>
              <a:t>ότι</a:t>
            </a:r>
            <a:r>
              <a:rPr lang="en-US" dirty="0">
                <a:solidFill>
                  <a:srgbClr val="FFFF00"/>
                </a:solidFill>
              </a:rPr>
              <a:t> </a:t>
            </a:r>
            <a:r>
              <a:rPr lang="en-US" dirty="0" err="1">
                <a:solidFill>
                  <a:srgbClr val="FFFF00"/>
                </a:solidFill>
              </a:rPr>
              <a:t>υπήρχαν</a:t>
            </a:r>
            <a:r>
              <a:rPr lang="en-US" dirty="0">
                <a:solidFill>
                  <a:srgbClr val="FFFF00"/>
                </a:solidFill>
              </a:rPr>
              <a:t> </a:t>
            </a:r>
            <a:r>
              <a:rPr lang="en-US" dirty="0" err="1">
                <a:solidFill>
                  <a:srgbClr val="FFFF00"/>
                </a:solidFill>
              </a:rPr>
              <a:t>μεγάλες</a:t>
            </a:r>
            <a:r>
              <a:rPr lang="en-US" dirty="0">
                <a:solidFill>
                  <a:srgbClr val="FFFF00"/>
                </a:solidFill>
              </a:rPr>
              <a:t> </a:t>
            </a:r>
            <a:r>
              <a:rPr lang="en-US" dirty="0" err="1">
                <a:solidFill>
                  <a:srgbClr val="FFFF00"/>
                </a:solidFill>
              </a:rPr>
              <a:t>μεταβολές</a:t>
            </a:r>
            <a:endParaRPr lang="el-GR" dirty="0">
              <a:solidFill>
                <a:srgbClr val="FFFF00"/>
              </a:solidFill>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κατά</a:t>
            </a:r>
            <a:r>
              <a:rPr lang="en-US" sz="4400" dirty="0"/>
              <a:t> </a:t>
            </a:r>
            <a:r>
              <a:rPr lang="en-US" sz="4400" dirty="0" err="1"/>
              <a:t>μήκος</a:t>
            </a:r>
            <a:r>
              <a:rPr lang="en-US" sz="4400" dirty="0"/>
              <a:t> </a:t>
            </a:r>
            <a:r>
              <a:rPr lang="en-US" sz="4400" dirty="0" err="1"/>
              <a:t>του</a:t>
            </a:r>
            <a:r>
              <a:rPr lang="en-US" sz="4400" dirty="0"/>
              <a:t> </a:t>
            </a:r>
            <a:r>
              <a:rPr lang="en-US" sz="4400" dirty="0" err="1"/>
              <a:t>ποταμού</a:t>
            </a:r>
            <a:r>
              <a:rPr lang="en-US" sz="4400" dirty="0"/>
              <a:t> </a:t>
            </a:r>
            <a:r>
              <a:rPr lang="en-US" sz="4400" dirty="0" err="1"/>
              <a:t>και</a:t>
            </a:r>
            <a:r>
              <a:rPr lang="en-US" sz="4400" dirty="0"/>
              <a:t> </a:t>
            </a:r>
            <a:r>
              <a:rPr lang="en-US" sz="4400" dirty="0" err="1"/>
              <a:t>ότι</a:t>
            </a:r>
            <a:r>
              <a:rPr lang="en-US" sz="4400" dirty="0"/>
              <a:t> </a:t>
            </a:r>
            <a:r>
              <a:rPr lang="en-US" sz="4400" dirty="0" err="1"/>
              <a:t>αυτές</a:t>
            </a:r>
            <a:r>
              <a:rPr lang="en-US" sz="4400" dirty="0"/>
              <a:t> </a:t>
            </a:r>
            <a:r>
              <a:rPr lang="en-US" sz="4400" dirty="0" err="1"/>
              <a:t>οι</a:t>
            </a:r>
            <a:r>
              <a:rPr lang="en-US" sz="4400" dirty="0"/>
              <a:t> </a:t>
            </a:r>
            <a:r>
              <a:rPr lang="en-US" sz="4400" dirty="0" err="1"/>
              <a:t>μεταβολές</a:t>
            </a:r>
            <a:r>
              <a:rPr lang="en-US" sz="4400" dirty="0"/>
              <a:t> </a:t>
            </a:r>
            <a:r>
              <a:rPr lang="en-US" sz="4400" dirty="0" err="1"/>
              <a:t>αντιστοιχούσαν</a:t>
            </a:r>
            <a:r>
              <a:rPr lang="en-US" sz="4400" dirty="0"/>
              <a:t> </a:t>
            </a:r>
            <a:r>
              <a:rPr lang="en-US" sz="4400" dirty="0" err="1"/>
              <a:t>στις</a:t>
            </a:r>
            <a:r>
              <a:rPr lang="en-US" sz="4400" dirty="0"/>
              <a:t> </a:t>
            </a:r>
            <a:r>
              <a:rPr lang="en-US" sz="4400" dirty="0" err="1"/>
              <a:t>ζώνες</a:t>
            </a:r>
            <a:r>
              <a:rPr lang="en-US" sz="4400" dirty="0"/>
              <a:t> </a:t>
            </a:r>
            <a:r>
              <a:rPr lang="en-US" sz="4400" dirty="0" err="1"/>
              <a:t>των</a:t>
            </a:r>
            <a:r>
              <a:rPr lang="en-US" sz="4400" dirty="0"/>
              <a:t> </a:t>
            </a:r>
            <a:r>
              <a:rPr lang="en-US" sz="4400" dirty="0" err="1"/>
              <a:t>ψαριών</a:t>
            </a:r>
            <a:r>
              <a:rPr lang="en-US" sz="4400" dirty="0"/>
              <a:t>.</a:t>
            </a:r>
            <a:endParaRPr lang="el-GR" sz="4400" dirty="0"/>
          </a:p>
        </p:txBody>
      </p:sp>
    </p:spTree>
    <p:extLst>
      <p:ext uri="{BB962C8B-B14F-4D97-AF65-F5344CB8AC3E}">
        <p14:creationId xmlns:p14="http://schemas.microsoft.com/office/powerpoint/2010/main" val="39751498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Βρήκε</a:t>
            </a:r>
            <a:r>
              <a:rPr lang="en-US" dirty="0">
                <a:solidFill>
                  <a:srgbClr val="FFFF00"/>
                </a:solidFill>
                <a:effectLst/>
              </a:rPr>
              <a:t> </a:t>
            </a:r>
            <a:r>
              <a:rPr lang="en-US" dirty="0" err="1">
                <a:solidFill>
                  <a:srgbClr val="FFFF00"/>
                </a:solidFill>
                <a:effectLst/>
              </a:rPr>
              <a:t>ακόμη</a:t>
            </a:r>
            <a:r>
              <a:rPr lang="en-US" dirty="0">
                <a:solidFill>
                  <a:srgbClr val="FFFF00"/>
                </a:solidFill>
                <a:effectLst/>
              </a:rPr>
              <a:t> </a:t>
            </a:r>
            <a:r>
              <a:rPr lang="en-US" dirty="0" err="1">
                <a:solidFill>
                  <a:srgbClr val="FFFF00"/>
                </a:solidFill>
                <a:effectLst/>
              </a:rPr>
              <a:t>ότι</a:t>
            </a:r>
            <a:r>
              <a:rPr lang="en-US" dirty="0">
                <a:solidFill>
                  <a:srgbClr val="FFFF00"/>
                </a:solidFill>
                <a:effectLst/>
              </a:rPr>
              <a:t> ο </a:t>
            </a:r>
            <a:r>
              <a:rPr lang="en-US" dirty="0" err="1">
                <a:solidFill>
                  <a:srgbClr val="FFFF00"/>
                </a:solidFill>
                <a:effectLst/>
              </a:rPr>
              <a:t>βαθμός</a:t>
            </a:r>
            <a:r>
              <a:rPr lang="en-US" dirty="0">
                <a:solidFill>
                  <a:srgbClr val="FFFF00"/>
                </a:solidFill>
                <a:effectLst/>
              </a:rPr>
              <a:t> </a:t>
            </a:r>
            <a:r>
              <a:rPr lang="en-US" dirty="0" err="1">
                <a:solidFill>
                  <a:srgbClr val="FFFF00"/>
                </a:solidFill>
                <a:effectLst/>
              </a:rPr>
              <a:t>της</a:t>
            </a:r>
            <a:r>
              <a:rPr lang="en-US" dirty="0">
                <a:solidFill>
                  <a:srgbClr val="FFFF00"/>
                </a:solidFill>
                <a:effectLst/>
              </a:rPr>
              <a:t> </a:t>
            </a:r>
            <a:r>
              <a:rPr lang="en-US" dirty="0" err="1">
                <a:solidFill>
                  <a:srgbClr val="FFFF00"/>
                </a:solidFill>
                <a:effectLst/>
              </a:rPr>
              <a:t>μεταβολής</a:t>
            </a:r>
            <a:r>
              <a:rPr lang="en-US" dirty="0">
                <a:solidFill>
                  <a:srgbClr val="FFFF00"/>
                </a:solidFill>
                <a:effectLst/>
              </a:rPr>
              <a:t> </a:t>
            </a:r>
            <a:r>
              <a:rPr lang="en-US" dirty="0" err="1">
                <a:solidFill>
                  <a:srgbClr val="FFFF00"/>
                </a:solidFill>
                <a:effectLst/>
              </a:rPr>
              <a:t>της</a:t>
            </a:r>
            <a:r>
              <a:rPr lang="en-US" dirty="0">
                <a:solidFill>
                  <a:srgbClr val="FFFF00"/>
                </a:solidFill>
                <a:effectLst/>
              </a:rPr>
              <a:t> </a:t>
            </a:r>
            <a:r>
              <a:rPr lang="en-US" dirty="0" err="1">
                <a:solidFill>
                  <a:srgbClr val="FFFF00"/>
                </a:solidFill>
                <a:effectLst/>
              </a:rPr>
              <a:t>σύνθεσης</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της</a:t>
            </a:r>
            <a:r>
              <a:rPr lang="en-US" sz="4400" dirty="0"/>
              <a:t> </a:t>
            </a:r>
            <a:r>
              <a:rPr lang="en-US" sz="4400" dirty="0" err="1"/>
              <a:t>πανίδας</a:t>
            </a:r>
            <a:r>
              <a:rPr lang="en-US" sz="4400" dirty="0"/>
              <a:t> </a:t>
            </a:r>
            <a:r>
              <a:rPr lang="en-US" sz="4400" dirty="0" err="1"/>
              <a:t>ήταν</a:t>
            </a:r>
            <a:r>
              <a:rPr lang="en-US" sz="4400" dirty="0"/>
              <a:t> </a:t>
            </a:r>
            <a:r>
              <a:rPr lang="en-US" sz="4400" dirty="0" err="1"/>
              <a:t>μέγιστος</a:t>
            </a:r>
            <a:r>
              <a:rPr lang="en-US" sz="4400" dirty="0"/>
              <a:t> </a:t>
            </a:r>
            <a:r>
              <a:rPr lang="en-US" sz="4400" dirty="0" err="1"/>
              <a:t>στα</a:t>
            </a:r>
            <a:r>
              <a:rPr lang="en-US" sz="4400" dirty="0"/>
              <a:t> </a:t>
            </a:r>
            <a:r>
              <a:rPr lang="en-US" sz="4400" dirty="0" err="1"/>
              <a:t>όρια</a:t>
            </a:r>
            <a:r>
              <a:rPr lang="en-US" sz="4400" dirty="0"/>
              <a:t> </a:t>
            </a:r>
            <a:r>
              <a:rPr lang="en-US" sz="4400" dirty="0" err="1"/>
              <a:t>των</a:t>
            </a:r>
            <a:r>
              <a:rPr lang="en-US" sz="4400" dirty="0"/>
              <a:t> </a:t>
            </a:r>
            <a:r>
              <a:rPr lang="en-US" sz="4400" dirty="0" err="1"/>
              <a:t>ζωνών</a:t>
            </a:r>
            <a:r>
              <a:rPr lang="en-US" sz="4400" dirty="0"/>
              <a:t> </a:t>
            </a:r>
            <a:r>
              <a:rPr lang="en-US" sz="4400" dirty="0" err="1"/>
              <a:t>και</a:t>
            </a:r>
            <a:r>
              <a:rPr lang="en-US" sz="4400" dirty="0"/>
              <a:t> </a:t>
            </a:r>
            <a:r>
              <a:rPr lang="en-US" sz="4400" dirty="0" err="1"/>
              <a:t>ιδιαίτερα</a:t>
            </a:r>
            <a:r>
              <a:rPr lang="en-US" sz="4400" dirty="0"/>
              <a:t> </a:t>
            </a:r>
            <a:r>
              <a:rPr lang="en-US" sz="4400" dirty="0" err="1"/>
              <a:t>στο</a:t>
            </a:r>
            <a:r>
              <a:rPr lang="en-US" sz="4400" dirty="0"/>
              <a:t> </a:t>
            </a:r>
            <a:r>
              <a:rPr lang="en-US" sz="4400" dirty="0" err="1"/>
              <a:t>χαμηλότερο</a:t>
            </a:r>
            <a:r>
              <a:rPr lang="en-US" sz="4400" dirty="0"/>
              <a:t> </a:t>
            </a:r>
            <a:r>
              <a:rPr lang="en-US" sz="4400" dirty="0" err="1"/>
              <a:t>όριο</a:t>
            </a:r>
            <a:r>
              <a:rPr lang="en-US" sz="4400" dirty="0"/>
              <a:t> </a:t>
            </a:r>
            <a:r>
              <a:rPr lang="en-US" sz="4400" dirty="0" err="1"/>
              <a:t>της</a:t>
            </a:r>
            <a:r>
              <a:rPr lang="en-US" sz="4400" dirty="0"/>
              <a:t> </a:t>
            </a:r>
            <a:r>
              <a:rPr lang="en-US" sz="4400" dirty="0" err="1"/>
              <a:t>ζώνης</a:t>
            </a:r>
            <a:r>
              <a:rPr lang="en-US" sz="4400" dirty="0"/>
              <a:t> </a:t>
            </a:r>
            <a:r>
              <a:rPr lang="en-US" sz="4400" dirty="0" err="1"/>
              <a:t>του</a:t>
            </a:r>
            <a:r>
              <a:rPr lang="en-US" sz="4400" dirty="0"/>
              <a:t> </a:t>
            </a:r>
            <a:r>
              <a:rPr lang="en-US" sz="4400" dirty="0" err="1"/>
              <a:t>Thymallus</a:t>
            </a:r>
            <a:r>
              <a:rPr lang="el-GR" sz="4400" dirty="0"/>
              <a:t>.</a:t>
            </a:r>
          </a:p>
        </p:txBody>
      </p:sp>
    </p:spTree>
    <p:extLst>
      <p:ext uri="{BB962C8B-B14F-4D97-AF65-F5344CB8AC3E}">
        <p14:creationId xmlns:p14="http://schemas.microsoft.com/office/powerpoint/2010/main" val="23993829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Έτσι, ονόμασε το τμήμα πάνω από το όριο της ζώνης</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του </a:t>
            </a:r>
            <a:r>
              <a:rPr lang="en-US" sz="4400" dirty="0" err="1"/>
              <a:t>Thymallus</a:t>
            </a:r>
            <a:r>
              <a:rPr lang="el-GR" sz="4400" dirty="0"/>
              <a:t>,</a:t>
            </a:r>
            <a:r>
              <a:rPr lang="en-US" sz="4400" dirty="0"/>
              <a:t> </a:t>
            </a:r>
            <a:r>
              <a:rPr lang="el-GR" sz="4400" i="1" dirty="0" err="1"/>
              <a:t>ρείθρον</a:t>
            </a:r>
            <a:r>
              <a:rPr lang="el-GR" sz="4400" dirty="0"/>
              <a:t> και κάτω από αυτό, </a:t>
            </a:r>
            <a:r>
              <a:rPr lang="el-GR" sz="4400" i="1" dirty="0" err="1"/>
              <a:t>πόταμον</a:t>
            </a:r>
            <a:r>
              <a:rPr lang="el-GR" sz="4400" dirty="0"/>
              <a:t> και έδωσε τους παρακάτω ορισμούς:</a:t>
            </a:r>
          </a:p>
          <a:p>
            <a:pPr algn="ctr"/>
            <a:endParaRPr lang="el-GR" sz="4400" dirty="0"/>
          </a:p>
        </p:txBody>
      </p:sp>
    </p:spTree>
    <p:extLst>
      <p:ext uri="{BB962C8B-B14F-4D97-AF65-F5344CB8AC3E}">
        <p14:creationId xmlns:p14="http://schemas.microsoft.com/office/powerpoint/2010/main" val="15157115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Ρείθρον</a:t>
            </a:r>
            <a:r>
              <a:rPr lang="en-US" dirty="0">
                <a:solidFill>
                  <a:srgbClr val="FFFF00"/>
                </a:solidFill>
                <a:effectLst/>
              </a:rPr>
              <a:t> </a:t>
            </a:r>
            <a:r>
              <a:rPr lang="en-US" dirty="0" err="1">
                <a:solidFill>
                  <a:srgbClr val="FFFF00"/>
                </a:solidFill>
                <a:effectLst/>
              </a:rPr>
              <a:t>είναι</a:t>
            </a:r>
            <a:r>
              <a:rPr lang="en-US" dirty="0">
                <a:solidFill>
                  <a:srgbClr val="FFFF00"/>
                </a:solidFill>
                <a:effectLst/>
              </a:rPr>
              <a:t> η </a:t>
            </a:r>
            <a:r>
              <a:rPr lang="en-US" dirty="0" err="1">
                <a:solidFill>
                  <a:srgbClr val="FFFF00"/>
                </a:solidFill>
                <a:effectLst/>
              </a:rPr>
              <a:t>περιοχή</a:t>
            </a:r>
            <a:r>
              <a:rPr lang="en-US" dirty="0">
                <a:solidFill>
                  <a:srgbClr val="FFFF00"/>
                </a:solidFill>
                <a:effectLst/>
              </a:rPr>
              <a:t> </a:t>
            </a:r>
            <a:r>
              <a:rPr lang="en-US" dirty="0" err="1">
                <a:solidFill>
                  <a:srgbClr val="FFFF00"/>
                </a:solidFill>
                <a:effectLst/>
              </a:rPr>
              <a:t>που</a:t>
            </a:r>
            <a:r>
              <a:rPr lang="en-US" dirty="0">
                <a:solidFill>
                  <a:srgbClr val="FFFF00"/>
                </a:solidFill>
                <a:effectLst/>
              </a:rPr>
              <a:t> </a:t>
            </a:r>
            <a:r>
              <a:rPr lang="en-US" dirty="0" err="1">
                <a:solidFill>
                  <a:srgbClr val="FFFF00"/>
                </a:solidFill>
                <a:effectLst/>
              </a:rPr>
              <a:t>εκτείνεται</a:t>
            </a:r>
            <a:r>
              <a:rPr lang="en-US" dirty="0">
                <a:solidFill>
                  <a:srgbClr val="FFFF00"/>
                </a:solidFill>
                <a:effectLst/>
              </a:rPr>
              <a:t> </a:t>
            </a:r>
            <a:r>
              <a:rPr lang="en-US" dirty="0" err="1">
                <a:solidFill>
                  <a:srgbClr val="FFFF00"/>
                </a:solidFill>
                <a:effectLst/>
              </a:rPr>
              <a:t>από</a:t>
            </a:r>
            <a:r>
              <a:rPr lang="en-US" dirty="0">
                <a:solidFill>
                  <a:srgbClr val="FFFF00"/>
                </a:solidFill>
                <a:effectLst/>
              </a:rPr>
              <a:t> </a:t>
            </a:r>
            <a:r>
              <a:rPr lang="en-US" dirty="0" err="1">
                <a:solidFill>
                  <a:srgbClr val="FFFF00"/>
                </a:solidFill>
                <a:effectLst/>
              </a:rPr>
              <a:t>την</a:t>
            </a:r>
            <a:r>
              <a:rPr lang="en-US" dirty="0">
                <a:solidFill>
                  <a:srgbClr val="FFFF00"/>
                </a:solidFill>
                <a:effectLst/>
              </a:rPr>
              <a:t> </a:t>
            </a:r>
            <a:r>
              <a:rPr lang="en-US" dirty="0" err="1">
                <a:solidFill>
                  <a:srgbClr val="FFFF00"/>
                </a:solidFill>
                <a:effectLst/>
              </a:rPr>
              <a:t>πηγή</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μέχρι</a:t>
            </a:r>
            <a:r>
              <a:rPr lang="en-US" sz="4400" dirty="0"/>
              <a:t> </a:t>
            </a:r>
            <a:r>
              <a:rPr lang="en-US" sz="4400" dirty="0" err="1"/>
              <a:t>το</a:t>
            </a:r>
            <a:r>
              <a:rPr lang="en-US" sz="4400" dirty="0"/>
              <a:t> </a:t>
            </a:r>
            <a:r>
              <a:rPr lang="en-US" sz="4400" dirty="0" err="1"/>
              <a:t>σημείο</a:t>
            </a:r>
            <a:r>
              <a:rPr lang="el-GR" sz="4400" dirty="0"/>
              <a:t>,</a:t>
            </a:r>
            <a:r>
              <a:rPr lang="en-US" sz="4400" dirty="0"/>
              <a:t> όπ</a:t>
            </a:r>
            <a:r>
              <a:rPr lang="en-US" sz="4400" dirty="0" err="1"/>
              <a:t>ου</a:t>
            </a:r>
            <a:r>
              <a:rPr lang="en-US" sz="4400" dirty="0"/>
              <a:t> </a:t>
            </a:r>
            <a:r>
              <a:rPr lang="en-US" sz="4400" dirty="0" err="1"/>
              <a:t>το</a:t>
            </a:r>
            <a:r>
              <a:rPr lang="en-US" sz="4400" dirty="0"/>
              <a:t> </a:t>
            </a:r>
            <a:r>
              <a:rPr lang="en-US" sz="4400" dirty="0" err="1"/>
              <a:t>ετήσιο</a:t>
            </a:r>
            <a:r>
              <a:rPr lang="en-US" sz="4400" dirty="0"/>
              <a:t> </a:t>
            </a:r>
            <a:r>
              <a:rPr lang="en-US" sz="4400" dirty="0" err="1"/>
              <a:t>εύρος</a:t>
            </a:r>
            <a:r>
              <a:rPr lang="en-US" sz="4400" dirty="0"/>
              <a:t> </a:t>
            </a:r>
            <a:r>
              <a:rPr lang="en-US" sz="4400" dirty="0" err="1"/>
              <a:t>της</a:t>
            </a:r>
            <a:r>
              <a:rPr lang="en-US" sz="4400" dirty="0"/>
              <a:t> </a:t>
            </a:r>
            <a:r>
              <a:rPr lang="en-US" sz="4400" dirty="0" err="1"/>
              <a:t>μέσης</a:t>
            </a:r>
            <a:r>
              <a:rPr lang="en-US" sz="4400" dirty="0"/>
              <a:t> </a:t>
            </a:r>
            <a:r>
              <a:rPr lang="en-US" sz="4400" dirty="0" err="1"/>
              <a:t>μηνι</a:t>
            </a:r>
            <a:r>
              <a:rPr lang="en-US" sz="4400" dirty="0"/>
              <a:t>αίας θερμοκρασίας του νερού φτάνει μέχρι τους 20</a:t>
            </a:r>
            <a:r>
              <a:rPr lang="en-US" sz="4400" baseline="30000" dirty="0"/>
              <a:t>ο </a:t>
            </a:r>
            <a:r>
              <a:rPr lang="en-US" sz="4400" dirty="0"/>
              <a:t>C</a:t>
            </a:r>
            <a:r>
              <a:rPr lang="el-GR" sz="4400" dirty="0"/>
              <a:t>,</a:t>
            </a:r>
          </a:p>
        </p:txBody>
      </p:sp>
    </p:spTree>
    <p:extLst>
      <p:ext uri="{BB962C8B-B14F-4D97-AF65-F5344CB8AC3E}">
        <p14:creationId xmlns:p14="http://schemas.microsoft.com/office/powerpoint/2010/main" val="1764215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2AF3DD-3CE6-3532-00FE-F3ECEF394DE5}"/>
              </a:ext>
            </a:extLst>
          </p:cNvPr>
          <p:cNvSpPr>
            <a:spLocks noGrp="1"/>
          </p:cNvSpPr>
          <p:nvPr>
            <p:ph type="title"/>
          </p:nvPr>
        </p:nvSpPr>
        <p:spPr/>
        <p:txBody>
          <a:bodyPr/>
          <a:lstStyle/>
          <a:p>
            <a:r>
              <a:rPr lang="el-GR" b="1" i="0" dirty="0">
                <a:effectLst/>
                <a:latin typeface="Tahoma" panose="020B0604030504040204" pitchFamily="34" charset="0"/>
              </a:rPr>
              <a:t>Υδρογραφικό δίκτυο </a:t>
            </a:r>
            <a:endParaRPr lang="el-GR" dirty="0"/>
          </a:p>
        </p:txBody>
      </p:sp>
      <p:sp>
        <p:nvSpPr>
          <p:cNvPr id="3" name="Θέση περιεχομένου 2">
            <a:extLst>
              <a:ext uri="{FF2B5EF4-FFF2-40B4-BE49-F238E27FC236}">
                <a16:creationId xmlns:a16="http://schemas.microsoft.com/office/drawing/2014/main" id="{DA1A90DD-BB7D-1B5C-6B46-3E40FAADD014}"/>
              </a:ext>
            </a:extLst>
          </p:cNvPr>
          <p:cNvSpPr>
            <a:spLocks noGrp="1"/>
          </p:cNvSpPr>
          <p:nvPr>
            <p:ph idx="1"/>
          </p:nvPr>
        </p:nvSpPr>
        <p:spPr/>
        <p:txBody>
          <a:bodyPr/>
          <a:lstStyle/>
          <a:p>
            <a:pPr algn="ctr">
              <a:buFont typeface="Arial" panose="020B0604020202020204" pitchFamily="34" charset="0"/>
              <a:buChar char="•"/>
            </a:pPr>
            <a:r>
              <a:rPr lang="el-GR" b="0" i="0" dirty="0">
                <a:effectLst/>
                <a:latin typeface="Tahoma" panose="020B0604030504040204" pitchFamily="34" charset="0"/>
              </a:rPr>
              <a:t>Μικρά ποτάμια με πλάτος έως 10 μέτρα και ζώνη επιρροής έως 300 τετραγωνικά χιλιόμετρα.</a:t>
            </a:r>
          </a:p>
          <a:p>
            <a:pPr algn="ctr">
              <a:buFont typeface="Arial" panose="020B0604020202020204" pitchFamily="34" charset="0"/>
              <a:buChar char="•"/>
            </a:pPr>
            <a:r>
              <a:rPr lang="el-GR" b="0" i="0" dirty="0">
                <a:effectLst/>
                <a:latin typeface="Tahoma" panose="020B0604030504040204" pitchFamily="34" charset="0"/>
              </a:rPr>
              <a:t>Μεγάλα ποτάμια με πλάτος μεγαλύτερο από 10 μέτρα και ζώνη επιρροής μεγαλύτερη από 300 τετραγωνικά χιλιόμετρα.</a:t>
            </a:r>
          </a:p>
          <a:p>
            <a:endParaRPr lang="el-GR" dirty="0"/>
          </a:p>
        </p:txBody>
      </p:sp>
    </p:spTree>
    <p:extLst>
      <p:ext uri="{BB962C8B-B14F-4D97-AF65-F5344CB8AC3E}">
        <p14:creationId xmlns:p14="http://schemas.microsoft.com/office/powerpoint/2010/main" val="25880942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solidFill>
                  <a:srgbClr val="FFFF00"/>
                </a:solidFill>
              </a:rPr>
              <a:t>η </a:t>
            </a:r>
            <a:r>
              <a:rPr lang="en-US" dirty="0" err="1">
                <a:solidFill>
                  <a:srgbClr val="FFFF00"/>
                </a:solidFill>
              </a:rPr>
              <a:t>συγκέντρωση</a:t>
            </a:r>
            <a:r>
              <a:rPr lang="en-US" dirty="0">
                <a:solidFill>
                  <a:srgbClr val="FFFF00"/>
                </a:solidFill>
              </a:rPr>
              <a:t> </a:t>
            </a:r>
            <a:r>
              <a:rPr lang="en-US" dirty="0" err="1">
                <a:solidFill>
                  <a:srgbClr val="FFFF00"/>
                </a:solidFill>
              </a:rPr>
              <a:t>του</a:t>
            </a:r>
            <a:r>
              <a:rPr lang="en-US" dirty="0">
                <a:solidFill>
                  <a:srgbClr val="FFFF00"/>
                </a:solidFill>
              </a:rPr>
              <a:t> </a:t>
            </a:r>
            <a:r>
              <a:rPr lang="en-US" dirty="0" err="1">
                <a:solidFill>
                  <a:srgbClr val="FFFF00"/>
                </a:solidFill>
              </a:rPr>
              <a:t>οξυγόνου</a:t>
            </a:r>
            <a:r>
              <a:rPr lang="en-US" dirty="0">
                <a:solidFill>
                  <a:srgbClr val="FFFF00"/>
                </a:solidFill>
              </a:rPr>
              <a:t> </a:t>
            </a:r>
            <a:r>
              <a:rPr lang="en-US" dirty="0" err="1">
                <a:solidFill>
                  <a:srgbClr val="FFFF00"/>
                </a:solidFill>
              </a:rPr>
              <a:t>είναι</a:t>
            </a:r>
            <a:r>
              <a:rPr lang="en-US" dirty="0">
                <a:solidFill>
                  <a:srgbClr val="FFFF00"/>
                </a:solidFill>
              </a:rPr>
              <a:t> </a:t>
            </a:r>
            <a:r>
              <a:rPr lang="en-US" dirty="0" err="1">
                <a:solidFill>
                  <a:srgbClr val="FFFF00"/>
                </a:solidFill>
              </a:rPr>
              <a:t>πάντοτε</a:t>
            </a:r>
            <a:r>
              <a:rPr lang="en-US" dirty="0">
                <a:solidFill>
                  <a:srgbClr val="FFFF00"/>
                </a:solidFill>
              </a:rPr>
              <a:t> </a:t>
            </a:r>
            <a:r>
              <a:rPr lang="en-US" dirty="0" err="1">
                <a:solidFill>
                  <a:srgbClr val="FFFF00"/>
                </a:solidFill>
              </a:rPr>
              <a:t>υψηλή</a:t>
            </a:r>
            <a:r>
              <a:rPr lang="en-US" dirty="0">
                <a:solidFill>
                  <a:srgbClr val="FFFF00"/>
                </a:solidFill>
              </a:rPr>
              <a:t>,</a:t>
            </a:r>
            <a:endParaRPr lang="el-GR" dirty="0">
              <a:solidFill>
                <a:srgbClr val="FFFF00"/>
              </a:solidFill>
            </a:endParaRPr>
          </a:p>
        </p:txBody>
      </p:sp>
      <p:sp>
        <p:nvSpPr>
          <p:cNvPr id="3" name="2 - Θέση περιεχομένου"/>
          <p:cNvSpPr>
            <a:spLocks noGrp="1"/>
          </p:cNvSpPr>
          <p:nvPr>
            <p:ph idx="1"/>
          </p:nvPr>
        </p:nvSpPr>
        <p:spPr>
          <a:xfrm>
            <a:off x="179512" y="1981200"/>
            <a:ext cx="8784976" cy="4114800"/>
          </a:xfrm>
        </p:spPr>
        <p:txBody>
          <a:bodyPr/>
          <a:lstStyle/>
          <a:p>
            <a:pPr algn="ctr"/>
            <a:endParaRPr lang="el-GR" sz="4400" dirty="0"/>
          </a:p>
          <a:p>
            <a:pPr algn="ctr"/>
            <a:r>
              <a:rPr lang="en-US" sz="4400" dirty="0"/>
              <a:t>η </a:t>
            </a:r>
            <a:r>
              <a:rPr lang="en-US" sz="4400" dirty="0" err="1"/>
              <a:t>ροή</a:t>
            </a:r>
            <a:r>
              <a:rPr lang="en-US" sz="4400" dirty="0"/>
              <a:t> </a:t>
            </a:r>
            <a:r>
              <a:rPr lang="en-US" sz="4400" dirty="0" err="1"/>
              <a:t>γρήγορη</a:t>
            </a:r>
            <a:r>
              <a:rPr lang="en-US" sz="4400" dirty="0"/>
              <a:t>, </a:t>
            </a:r>
            <a:r>
              <a:rPr lang="en-US" sz="4400" dirty="0" err="1"/>
              <a:t>τα</a:t>
            </a:r>
            <a:r>
              <a:rPr lang="en-US" sz="4400" dirty="0"/>
              <a:t> </a:t>
            </a:r>
            <a:r>
              <a:rPr lang="en-US" sz="4400" dirty="0" err="1"/>
              <a:t>νερά</a:t>
            </a:r>
            <a:r>
              <a:rPr lang="en-US" sz="4400" dirty="0"/>
              <a:t> </a:t>
            </a:r>
            <a:r>
              <a:rPr lang="en-US" sz="4400" dirty="0" err="1"/>
              <a:t>ταραχώδη</a:t>
            </a:r>
            <a:r>
              <a:rPr lang="en-US" sz="4400" dirty="0"/>
              <a:t> </a:t>
            </a:r>
            <a:r>
              <a:rPr lang="en-US" sz="4400" dirty="0" err="1"/>
              <a:t>και</a:t>
            </a:r>
            <a:r>
              <a:rPr lang="en-US" sz="4400" dirty="0"/>
              <a:t> η </a:t>
            </a:r>
            <a:r>
              <a:rPr lang="en-US" sz="4400" dirty="0" err="1"/>
              <a:t>κοίτη</a:t>
            </a:r>
            <a:r>
              <a:rPr lang="en-US" sz="4400" dirty="0"/>
              <a:t> </a:t>
            </a:r>
            <a:r>
              <a:rPr lang="en-US" sz="4400" dirty="0" err="1"/>
              <a:t>αποτελείται</a:t>
            </a:r>
            <a:r>
              <a:rPr lang="en-US" sz="4400" dirty="0"/>
              <a:t> </a:t>
            </a:r>
            <a:r>
              <a:rPr lang="en-US" sz="4400" dirty="0" err="1"/>
              <a:t>από</a:t>
            </a:r>
            <a:r>
              <a:rPr lang="en-US" sz="4400" dirty="0"/>
              <a:t> </a:t>
            </a:r>
            <a:r>
              <a:rPr lang="en-US" sz="4400" dirty="0" err="1"/>
              <a:t>βράχους</a:t>
            </a:r>
            <a:r>
              <a:rPr lang="en-US" sz="4400" dirty="0"/>
              <a:t>, </a:t>
            </a:r>
            <a:r>
              <a:rPr lang="en-US" sz="4400" dirty="0" err="1"/>
              <a:t>πέτρες</a:t>
            </a:r>
            <a:r>
              <a:rPr lang="en-US" sz="4400" dirty="0"/>
              <a:t> ή </a:t>
            </a:r>
            <a:r>
              <a:rPr lang="en-US" sz="4400" dirty="0" err="1"/>
              <a:t>χαλίκια</a:t>
            </a:r>
            <a:r>
              <a:rPr lang="en-US" sz="4400" dirty="0"/>
              <a:t> </a:t>
            </a:r>
            <a:r>
              <a:rPr lang="en-US" sz="4400" dirty="0" err="1"/>
              <a:t>και</a:t>
            </a:r>
            <a:r>
              <a:rPr lang="en-US" sz="4400" dirty="0"/>
              <a:t> </a:t>
            </a:r>
            <a:r>
              <a:rPr lang="en-US" sz="4400" dirty="0" err="1"/>
              <a:t>μόνο</a:t>
            </a:r>
            <a:r>
              <a:rPr lang="en-US" sz="4400" dirty="0"/>
              <a:t> </a:t>
            </a:r>
            <a:r>
              <a:rPr lang="en-US" sz="4400" dirty="0" err="1"/>
              <a:t>κατά</a:t>
            </a:r>
            <a:r>
              <a:rPr lang="en-US" sz="4400" dirty="0"/>
              <a:t> </a:t>
            </a:r>
            <a:r>
              <a:rPr lang="en-US" sz="4400" dirty="0" err="1"/>
              <a:t>περίπτωση</a:t>
            </a:r>
            <a:r>
              <a:rPr lang="en-US" sz="4400" dirty="0"/>
              <a:t> </a:t>
            </a:r>
            <a:r>
              <a:rPr lang="en-US" sz="4400" dirty="0" err="1"/>
              <a:t>από</a:t>
            </a:r>
            <a:r>
              <a:rPr lang="en-US" sz="4400" dirty="0"/>
              <a:t> </a:t>
            </a:r>
            <a:r>
              <a:rPr lang="en-US" sz="4400" dirty="0" err="1"/>
              <a:t>άμμο</a:t>
            </a:r>
            <a:r>
              <a:rPr lang="en-US" sz="4400" dirty="0"/>
              <a:t> ή </a:t>
            </a:r>
            <a:r>
              <a:rPr lang="en-US" sz="4400" dirty="0" err="1"/>
              <a:t>αμμοϊλύ</a:t>
            </a:r>
            <a:r>
              <a:rPr lang="en-US" sz="4400" dirty="0"/>
              <a:t>.</a:t>
            </a:r>
            <a:endParaRPr lang="el-GR" sz="4400" dirty="0"/>
          </a:p>
        </p:txBody>
      </p:sp>
    </p:spTree>
    <p:extLst>
      <p:ext uri="{BB962C8B-B14F-4D97-AF65-F5344CB8AC3E}">
        <p14:creationId xmlns:p14="http://schemas.microsoft.com/office/powerpoint/2010/main" val="38014714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πανίδα είναι λίγο-πολύ ψυχρή </a:t>
            </a:r>
            <a:r>
              <a:rPr lang="el-GR" dirty="0" err="1">
                <a:solidFill>
                  <a:srgbClr val="FFFF00"/>
                </a:solidFill>
                <a:effectLst/>
              </a:rPr>
              <a:t>στενοθερμική</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και τελείως ή σχεδόν τελείως χαρακτηριστική των τρεχούμενων νερών. Υπάρχει λίγο ή καθόλου </a:t>
            </a:r>
            <a:r>
              <a:rPr lang="el-GR" sz="4400" dirty="0" err="1"/>
              <a:t>πλαγκτό</a:t>
            </a:r>
            <a:r>
              <a:rPr lang="el-GR" sz="4400" dirty="0"/>
              <a:t>. </a:t>
            </a:r>
          </a:p>
        </p:txBody>
      </p:sp>
    </p:spTree>
    <p:extLst>
      <p:ext uri="{BB962C8B-B14F-4D97-AF65-F5344CB8AC3E}">
        <p14:creationId xmlns:p14="http://schemas.microsoft.com/office/powerpoint/2010/main" val="8602141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Πόταμον</a:t>
            </a:r>
            <a:r>
              <a:rPr lang="en-US" dirty="0">
                <a:solidFill>
                  <a:srgbClr val="FFFF00"/>
                </a:solidFill>
                <a:effectLst/>
              </a:rPr>
              <a:t> </a:t>
            </a:r>
            <a:r>
              <a:rPr lang="en-US" dirty="0" err="1">
                <a:solidFill>
                  <a:srgbClr val="FFFF00"/>
                </a:solidFill>
                <a:effectLst/>
              </a:rPr>
              <a:t>είναι</a:t>
            </a:r>
            <a:r>
              <a:rPr lang="en-US" dirty="0">
                <a:solidFill>
                  <a:srgbClr val="FFFF00"/>
                </a:solidFill>
                <a:effectLst/>
              </a:rPr>
              <a:t> η </a:t>
            </a:r>
            <a:r>
              <a:rPr lang="en-US" dirty="0" err="1">
                <a:solidFill>
                  <a:srgbClr val="FFFF00"/>
                </a:solidFill>
                <a:effectLst/>
              </a:rPr>
              <a:t>περιοχή</a:t>
            </a:r>
            <a:r>
              <a:rPr lang="en-US" dirty="0">
                <a:solidFill>
                  <a:srgbClr val="FFFF00"/>
                </a:solidFill>
                <a:effectLst/>
              </a:rPr>
              <a:t> </a:t>
            </a:r>
            <a:r>
              <a:rPr lang="en-US" dirty="0" err="1">
                <a:solidFill>
                  <a:srgbClr val="FFFF00"/>
                </a:solidFill>
                <a:effectLst/>
              </a:rPr>
              <a:t>όπου</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το</a:t>
            </a:r>
            <a:r>
              <a:rPr lang="en-US" sz="4400" dirty="0"/>
              <a:t> </a:t>
            </a:r>
            <a:r>
              <a:rPr lang="en-US" sz="4400" dirty="0" err="1"/>
              <a:t>ετήσιο</a:t>
            </a:r>
            <a:r>
              <a:rPr lang="en-US" sz="4400" dirty="0"/>
              <a:t> </a:t>
            </a:r>
            <a:r>
              <a:rPr lang="en-US" sz="4400" dirty="0" err="1"/>
              <a:t>εύρος</a:t>
            </a:r>
            <a:r>
              <a:rPr lang="en-US" sz="4400" dirty="0"/>
              <a:t> </a:t>
            </a:r>
            <a:r>
              <a:rPr lang="en-US" sz="4400" dirty="0" err="1"/>
              <a:t>της</a:t>
            </a:r>
            <a:r>
              <a:rPr lang="en-US" sz="4400" dirty="0"/>
              <a:t> </a:t>
            </a:r>
            <a:r>
              <a:rPr lang="en-US" sz="4400" dirty="0" err="1"/>
              <a:t>μέσης</a:t>
            </a:r>
            <a:r>
              <a:rPr lang="en-US" sz="4400" dirty="0"/>
              <a:t> </a:t>
            </a:r>
            <a:r>
              <a:rPr lang="en-US" sz="4400" dirty="0" err="1"/>
              <a:t>μηνιαίας</a:t>
            </a:r>
            <a:r>
              <a:rPr lang="en-US" sz="4400" dirty="0"/>
              <a:t> </a:t>
            </a:r>
            <a:r>
              <a:rPr lang="en-US" sz="4400" dirty="0" err="1"/>
              <a:t>θερμοκρασίας</a:t>
            </a:r>
            <a:r>
              <a:rPr lang="en-US" sz="4400" dirty="0"/>
              <a:t> </a:t>
            </a:r>
            <a:r>
              <a:rPr lang="en-US" sz="4400" dirty="0" err="1"/>
              <a:t>υπερβαίνει</a:t>
            </a:r>
            <a:r>
              <a:rPr lang="en-US" sz="4400" dirty="0"/>
              <a:t> </a:t>
            </a:r>
            <a:r>
              <a:rPr lang="en-US" sz="4400" dirty="0" err="1"/>
              <a:t>τους</a:t>
            </a:r>
            <a:r>
              <a:rPr lang="en-US" sz="4400" dirty="0"/>
              <a:t> 20</a:t>
            </a:r>
            <a:r>
              <a:rPr lang="en-US" sz="4400" baseline="30000" dirty="0"/>
              <a:t>0</a:t>
            </a:r>
            <a:r>
              <a:rPr lang="en-US" sz="4400" dirty="0"/>
              <a:t> C</a:t>
            </a:r>
            <a:r>
              <a:rPr lang="el-GR" sz="4400" dirty="0"/>
              <a:t>,</a:t>
            </a:r>
          </a:p>
        </p:txBody>
      </p:sp>
    </p:spTree>
    <p:extLst>
      <p:ext uri="{BB962C8B-B14F-4D97-AF65-F5344CB8AC3E}">
        <p14:creationId xmlns:p14="http://schemas.microsoft.com/office/powerpoint/2010/main" val="37710424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παρατηρείται</a:t>
            </a:r>
            <a:r>
              <a:rPr lang="en-US" dirty="0">
                <a:solidFill>
                  <a:srgbClr val="FFFF00"/>
                </a:solidFill>
                <a:effectLst/>
              </a:rPr>
              <a:t> </a:t>
            </a:r>
            <a:r>
              <a:rPr lang="en-US" dirty="0" err="1">
                <a:solidFill>
                  <a:srgbClr val="FFFF00"/>
                </a:solidFill>
                <a:effectLst/>
              </a:rPr>
              <a:t>έλλειψη</a:t>
            </a:r>
            <a:r>
              <a:rPr lang="en-US" dirty="0">
                <a:solidFill>
                  <a:srgbClr val="FFFF00"/>
                </a:solidFill>
                <a:effectLst/>
              </a:rPr>
              <a:t> </a:t>
            </a:r>
            <a:r>
              <a:rPr lang="en-US" dirty="0" err="1">
                <a:solidFill>
                  <a:srgbClr val="FFFF00"/>
                </a:solidFill>
                <a:effectLst/>
              </a:rPr>
              <a:t>οξυγόνου</a:t>
            </a:r>
            <a:r>
              <a:rPr lang="en-US" dirty="0">
                <a:solidFill>
                  <a:srgbClr val="FFFF00"/>
                </a:solidFill>
                <a:effectLst/>
              </a:rPr>
              <a:t> </a:t>
            </a:r>
            <a:r>
              <a:rPr lang="en-US" dirty="0" err="1">
                <a:solidFill>
                  <a:srgbClr val="FFFF00"/>
                </a:solidFill>
                <a:effectLst/>
              </a:rPr>
              <a:t>μερικές</a:t>
            </a:r>
            <a:r>
              <a:rPr lang="en-US" dirty="0">
                <a:solidFill>
                  <a:srgbClr val="FFFF00"/>
                </a:solidFill>
                <a:effectLst/>
              </a:rPr>
              <a:t> </a:t>
            </a:r>
            <a:r>
              <a:rPr lang="en-US" dirty="0" err="1">
                <a:solidFill>
                  <a:srgbClr val="FFFF00"/>
                </a:solidFill>
                <a:effectLst/>
              </a:rPr>
              <a:t>φορές</a:t>
            </a:r>
            <a:r>
              <a:rPr lang="en-US" dirty="0">
                <a:solidFill>
                  <a:srgbClr val="FFFF00"/>
                </a:solidFill>
                <a:effectLst/>
              </a:rPr>
              <a:t>,</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a:t>η </a:t>
            </a:r>
            <a:r>
              <a:rPr lang="en-US" sz="4400" dirty="0" err="1"/>
              <a:t>ροή</a:t>
            </a:r>
            <a:r>
              <a:rPr lang="en-US" sz="4400" dirty="0"/>
              <a:t> </a:t>
            </a:r>
            <a:r>
              <a:rPr lang="en-US" sz="4400" dirty="0" err="1"/>
              <a:t>είναι</a:t>
            </a:r>
            <a:r>
              <a:rPr lang="en-US" sz="4400" dirty="0"/>
              <a:t> </a:t>
            </a:r>
            <a:r>
              <a:rPr lang="en-US" sz="4400" dirty="0" err="1"/>
              <a:t>αργή</a:t>
            </a:r>
            <a:r>
              <a:rPr lang="en-US" sz="4400" dirty="0"/>
              <a:t> </a:t>
            </a:r>
            <a:r>
              <a:rPr lang="en-US" sz="4400" dirty="0" err="1"/>
              <a:t>και</a:t>
            </a:r>
            <a:r>
              <a:rPr lang="en-US" sz="4400" dirty="0"/>
              <a:t> η </a:t>
            </a:r>
            <a:r>
              <a:rPr lang="en-US" sz="4400" dirty="0" err="1"/>
              <a:t>κοίτη</a:t>
            </a:r>
            <a:r>
              <a:rPr lang="en-US" sz="4400" dirty="0"/>
              <a:t> </a:t>
            </a:r>
            <a:r>
              <a:rPr lang="en-US" sz="4400" dirty="0" err="1"/>
              <a:t>αποτελείται</a:t>
            </a:r>
            <a:r>
              <a:rPr lang="en-US" sz="4400" dirty="0"/>
              <a:t> </a:t>
            </a:r>
            <a:r>
              <a:rPr lang="en-US" sz="4400" dirty="0" err="1"/>
              <a:t>κυρίως</a:t>
            </a:r>
            <a:r>
              <a:rPr lang="en-US" sz="4400" dirty="0"/>
              <a:t> </a:t>
            </a:r>
            <a:r>
              <a:rPr lang="en-US" sz="4400" dirty="0" err="1"/>
              <a:t>από</a:t>
            </a:r>
            <a:r>
              <a:rPr lang="en-US" sz="4400" dirty="0"/>
              <a:t> </a:t>
            </a:r>
            <a:r>
              <a:rPr lang="en-US" sz="4400" dirty="0" err="1"/>
              <a:t>άμμο</a:t>
            </a:r>
            <a:r>
              <a:rPr lang="en-US" sz="4400" dirty="0"/>
              <a:t> </a:t>
            </a:r>
            <a:r>
              <a:rPr lang="en-US" sz="4400" dirty="0" err="1"/>
              <a:t>και</a:t>
            </a:r>
            <a:r>
              <a:rPr lang="en-US" sz="4400" dirty="0"/>
              <a:t> </a:t>
            </a:r>
            <a:r>
              <a:rPr lang="en-US" sz="4400" dirty="0" err="1"/>
              <a:t>ιλύ</a:t>
            </a:r>
            <a:r>
              <a:rPr lang="en-US" sz="4400" dirty="0"/>
              <a:t>.</a:t>
            </a:r>
            <a:endParaRPr lang="el-GR" sz="4400" dirty="0"/>
          </a:p>
        </p:txBody>
      </p:sp>
    </p:spTree>
    <p:extLst>
      <p:ext uri="{BB962C8B-B14F-4D97-AF65-F5344CB8AC3E}">
        <p14:creationId xmlns:p14="http://schemas.microsoft.com/office/powerpoint/2010/main" val="42880115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solidFill>
                  <a:srgbClr val="FFFF00"/>
                </a:solidFill>
              </a:rPr>
              <a:t>Η </a:t>
            </a:r>
            <a:r>
              <a:rPr lang="en-US" dirty="0" err="1">
                <a:solidFill>
                  <a:srgbClr val="FFFF00"/>
                </a:solidFill>
              </a:rPr>
              <a:t>πανίδα</a:t>
            </a:r>
            <a:r>
              <a:rPr lang="en-US" dirty="0">
                <a:solidFill>
                  <a:srgbClr val="FFFF00"/>
                </a:solidFill>
              </a:rPr>
              <a:t> </a:t>
            </a:r>
            <a:r>
              <a:rPr lang="en-US" dirty="0" err="1">
                <a:solidFill>
                  <a:srgbClr val="FFFF00"/>
                </a:solidFill>
              </a:rPr>
              <a:t>είναι</a:t>
            </a:r>
            <a:r>
              <a:rPr lang="en-US" dirty="0">
                <a:solidFill>
                  <a:srgbClr val="FFFF00"/>
                </a:solidFill>
              </a:rPr>
              <a:t> </a:t>
            </a:r>
            <a:r>
              <a:rPr lang="en-US" dirty="0" err="1">
                <a:solidFill>
                  <a:srgbClr val="FFFF00"/>
                </a:solidFill>
              </a:rPr>
              <a:t>ευρυθερμική</a:t>
            </a:r>
            <a:r>
              <a:rPr lang="en-US" dirty="0">
                <a:solidFill>
                  <a:srgbClr val="FFFF00"/>
                </a:solidFill>
              </a:rPr>
              <a:t> ή </a:t>
            </a:r>
            <a:r>
              <a:rPr lang="en-US" dirty="0" err="1">
                <a:solidFill>
                  <a:srgbClr val="FFFF00"/>
                </a:solidFill>
              </a:rPr>
              <a:t>θερμή</a:t>
            </a:r>
            <a:r>
              <a:rPr lang="en-US" dirty="0">
                <a:solidFill>
                  <a:srgbClr val="FFFF00"/>
                </a:solidFill>
              </a:rPr>
              <a:t> </a:t>
            </a:r>
            <a:r>
              <a:rPr lang="en-US" dirty="0" err="1">
                <a:solidFill>
                  <a:srgbClr val="FFFF00"/>
                </a:solidFill>
              </a:rPr>
              <a:t>στενοθερμική</a:t>
            </a:r>
            <a:endParaRPr lang="el-GR" dirty="0">
              <a:solidFill>
                <a:srgbClr val="FFFF00"/>
              </a:solidFill>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και</a:t>
            </a:r>
            <a:r>
              <a:rPr lang="en-US" sz="4400" dirty="0"/>
              <a:t> </a:t>
            </a:r>
            <a:r>
              <a:rPr lang="en-US" sz="4400" dirty="0" err="1"/>
              <a:t>συνιστάται</a:t>
            </a:r>
            <a:r>
              <a:rPr lang="en-US" sz="4400" dirty="0"/>
              <a:t> </a:t>
            </a:r>
            <a:r>
              <a:rPr lang="en-US" sz="4400" dirty="0" err="1"/>
              <a:t>κυρίως</a:t>
            </a:r>
            <a:r>
              <a:rPr lang="en-US" sz="4400" dirty="0"/>
              <a:t> </a:t>
            </a:r>
            <a:r>
              <a:rPr lang="en-US" sz="4400" dirty="0" err="1"/>
              <a:t>από</a:t>
            </a:r>
            <a:r>
              <a:rPr lang="en-US" sz="4400" dirty="0"/>
              <a:t> </a:t>
            </a:r>
            <a:r>
              <a:rPr lang="en-US" sz="4400" dirty="0" err="1"/>
              <a:t>είδη</a:t>
            </a:r>
            <a:r>
              <a:rPr lang="en-US" sz="4400" dirty="0"/>
              <a:t> </a:t>
            </a:r>
            <a:r>
              <a:rPr lang="en-US" sz="4400" dirty="0" err="1"/>
              <a:t>που</a:t>
            </a:r>
            <a:r>
              <a:rPr lang="en-US" sz="4400" dirty="0"/>
              <a:t> </a:t>
            </a:r>
            <a:r>
              <a:rPr lang="en-US" sz="4400" dirty="0" err="1"/>
              <a:t>φτάνουν</a:t>
            </a:r>
            <a:r>
              <a:rPr lang="en-US" sz="4400" dirty="0"/>
              <a:t> </a:t>
            </a:r>
            <a:r>
              <a:rPr lang="en-US" sz="4400" dirty="0" err="1"/>
              <a:t>τη</a:t>
            </a:r>
            <a:r>
              <a:rPr lang="en-US" sz="4400" dirty="0"/>
              <a:t> </a:t>
            </a:r>
            <a:r>
              <a:rPr lang="en-US" sz="4400" dirty="0" err="1"/>
              <a:t>μέγιστη</a:t>
            </a:r>
            <a:r>
              <a:rPr lang="en-US" sz="4400" dirty="0"/>
              <a:t> </a:t>
            </a:r>
            <a:r>
              <a:rPr lang="en-US" sz="4400" dirty="0" err="1"/>
              <a:t>ανάπτυξή</a:t>
            </a:r>
            <a:r>
              <a:rPr lang="en-US" sz="4400" dirty="0"/>
              <a:t> </a:t>
            </a:r>
            <a:r>
              <a:rPr lang="en-US" sz="4400" dirty="0" err="1"/>
              <a:t>τους</a:t>
            </a:r>
            <a:r>
              <a:rPr lang="en-US" sz="4400" dirty="0"/>
              <a:t> </a:t>
            </a:r>
            <a:r>
              <a:rPr lang="en-US" sz="4400" dirty="0" err="1"/>
              <a:t>σε</a:t>
            </a:r>
            <a:r>
              <a:rPr lang="en-US" sz="4400" dirty="0"/>
              <a:t> </a:t>
            </a:r>
            <a:r>
              <a:rPr lang="en-US" sz="4400" dirty="0" err="1"/>
              <a:t>στάσιμα</a:t>
            </a:r>
            <a:r>
              <a:rPr lang="en-US" sz="4400" dirty="0"/>
              <a:t> </a:t>
            </a:r>
            <a:r>
              <a:rPr lang="en-US" sz="4400" dirty="0" err="1"/>
              <a:t>νερά</a:t>
            </a:r>
            <a:r>
              <a:rPr lang="en-US" sz="4400" dirty="0"/>
              <a:t>. </a:t>
            </a:r>
            <a:r>
              <a:rPr lang="en-US" sz="4400" dirty="0" err="1"/>
              <a:t>Υπάρχει</a:t>
            </a:r>
            <a:r>
              <a:rPr lang="en-US" sz="4400" dirty="0"/>
              <a:t> </a:t>
            </a:r>
            <a:r>
              <a:rPr lang="en-US" sz="4400" dirty="0" err="1"/>
              <a:t>συχνά</a:t>
            </a:r>
            <a:r>
              <a:rPr lang="en-US" sz="4400" dirty="0"/>
              <a:t> </a:t>
            </a:r>
            <a:r>
              <a:rPr lang="en-US" sz="4400" dirty="0" err="1"/>
              <a:t>άφθονο</a:t>
            </a:r>
            <a:r>
              <a:rPr lang="en-US" sz="4400" dirty="0"/>
              <a:t> </a:t>
            </a:r>
            <a:r>
              <a:rPr lang="en-US" sz="4400" dirty="0" err="1"/>
              <a:t>πλαγκτό</a:t>
            </a:r>
            <a:r>
              <a:rPr lang="en-US" sz="4400" dirty="0"/>
              <a:t>»</a:t>
            </a:r>
            <a:r>
              <a:rPr lang="el-GR" sz="4400" dirty="0"/>
              <a:t>.</a:t>
            </a:r>
          </a:p>
        </p:txBody>
      </p:sp>
    </p:spTree>
    <p:extLst>
      <p:ext uri="{BB962C8B-B14F-4D97-AF65-F5344CB8AC3E}">
        <p14:creationId xmlns:p14="http://schemas.microsoft.com/office/powerpoint/2010/main" val="8436730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«Ο </a:t>
            </a:r>
            <a:r>
              <a:rPr lang="en-US" dirty="0" err="1">
                <a:solidFill>
                  <a:srgbClr val="FFFF00"/>
                </a:solidFill>
                <a:effectLst/>
              </a:rPr>
              <a:t>Illes</a:t>
            </a:r>
            <a:r>
              <a:rPr lang="en-US" dirty="0">
                <a:solidFill>
                  <a:srgbClr val="FFFF00"/>
                </a:solidFill>
                <a:effectLst/>
              </a:rPr>
              <a:t> </a:t>
            </a:r>
            <a:r>
              <a:rPr lang="el-GR" dirty="0">
                <a:solidFill>
                  <a:srgbClr val="FFFF00"/>
                </a:solidFill>
                <a:effectLst/>
              </a:rPr>
              <a:t>και ο </a:t>
            </a:r>
            <a:r>
              <a:rPr lang="en-US" dirty="0" err="1">
                <a:solidFill>
                  <a:srgbClr val="FFFF00"/>
                </a:solidFill>
                <a:effectLst/>
              </a:rPr>
              <a:t>Botosaneanu</a:t>
            </a:r>
            <a:r>
              <a:rPr lang="en-US" dirty="0">
                <a:solidFill>
                  <a:srgbClr val="FFFF00"/>
                </a:solidFill>
                <a:effectLst/>
              </a:rPr>
              <a:t> </a:t>
            </a:r>
            <a:r>
              <a:rPr lang="el-GR" dirty="0">
                <a:solidFill>
                  <a:srgbClr val="FFFF00"/>
                </a:solidFill>
                <a:effectLst/>
              </a:rPr>
              <a:t>(1963) προτείνουν</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την ακόλουθη σειρά ζωνών: </a:t>
            </a:r>
          </a:p>
          <a:p>
            <a:pPr lvl="0" algn="ctr"/>
            <a:r>
              <a:rPr lang="el-GR" sz="4400" dirty="0" err="1"/>
              <a:t>Εύκρηνον</a:t>
            </a:r>
            <a:r>
              <a:rPr lang="el-GR" sz="4400" dirty="0"/>
              <a:t>, η περιοχή της πηγής.</a:t>
            </a:r>
          </a:p>
          <a:p>
            <a:pPr lvl="0" algn="ctr"/>
            <a:r>
              <a:rPr lang="el-GR" sz="4400" dirty="0" err="1"/>
              <a:t>Υπόκρηνον</a:t>
            </a:r>
            <a:r>
              <a:rPr lang="el-GR" sz="4400" dirty="0"/>
              <a:t>, το ρυάκι της πηγής.</a:t>
            </a:r>
          </a:p>
          <a:p>
            <a:endParaRPr lang="el-GR" dirty="0"/>
          </a:p>
        </p:txBody>
      </p:sp>
    </p:spTree>
    <p:extLst>
      <p:ext uri="{BB962C8B-B14F-4D97-AF65-F5344CB8AC3E}">
        <p14:creationId xmlns:p14="http://schemas.microsoft.com/office/powerpoint/2010/main" val="3629059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solidFill>
                  <a:srgbClr val="FFFF00"/>
                </a:solidFill>
                <a:effectLst/>
              </a:rPr>
              <a:t>Ρείθρον</a:t>
            </a:r>
            <a:r>
              <a:rPr lang="el-GR" dirty="0">
                <a:solidFill>
                  <a:srgbClr val="FFFF00"/>
                </a:solidFill>
                <a:effectLst/>
              </a:rPr>
              <a:t>, το πετρώδες ρέμα μέχρι το μικρό ποτάμι</a:t>
            </a:r>
          </a:p>
        </p:txBody>
      </p:sp>
      <p:sp>
        <p:nvSpPr>
          <p:cNvPr id="3" name="2 - Θέση περιεχομένου"/>
          <p:cNvSpPr>
            <a:spLocks noGrp="1"/>
          </p:cNvSpPr>
          <p:nvPr>
            <p:ph idx="1"/>
          </p:nvPr>
        </p:nvSpPr>
        <p:spPr/>
        <p:txBody>
          <a:bodyPr/>
          <a:lstStyle/>
          <a:p>
            <a:pPr lvl="0" algn="ctr"/>
            <a:endParaRPr lang="el-GR" sz="4400" dirty="0"/>
          </a:p>
          <a:p>
            <a:pPr lvl="0" algn="ctr"/>
            <a:r>
              <a:rPr lang="el-GR" sz="4400" dirty="0"/>
              <a:t>που μπορεί συνήθως να διαιρεθεί ανάλογα με την πανίδα σε: επί-, μετά- και </a:t>
            </a:r>
            <a:r>
              <a:rPr lang="el-GR" sz="4400" dirty="0" err="1"/>
              <a:t>υπόρειθρον</a:t>
            </a:r>
            <a:r>
              <a:rPr lang="el-GR" sz="4400" dirty="0"/>
              <a:t>. </a:t>
            </a:r>
          </a:p>
          <a:p>
            <a:pPr algn="ctr"/>
            <a:endParaRPr lang="el-GR" sz="4400" dirty="0"/>
          </a:p>
        </p:txBody>
      </p:sp>
    </p:spTree>
    <p:extLst>
      <p:ext uri="{BB962C8B-B14F-4D97-AF65-F5344CB8AC3E}">
        <p14:creationId xmlns:p14="http://schemas.microsoft.com/office/powerpoint/2010/main" val="23518847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Πόταμον</a:t>
            </a:r>
            <a:r>
              <a:rPr lang="en-US" dirty="0">
                <a:solidFill>
                  <a:srgbClr val="FFFF00"/>
                </a:solidFill>
                <a:effectLst/>
              </a:rPr>
              <a:t>, </a:t>
            </a:r>
            <a:r>
              <a:rPr lang="en-US" dirty="0" err="1">
                <a:solidFill>
                  <a:srgbClr val="FFFF00"/>
                </a:solidFill>
                <a:effectLst/>
              </a:rPr>
              <a:t>που</a:t>
            </a:r>
            <a:r>
              <a:rPr lang="en-US" dirty="0">
                <a:solidFill>
                  <a:srgbClr val="FFFF00"/>
                </a:solidFill>
                <a:effectLst/>
              </a:rPr>
              <a:t> </a:t>
            </a:r>
            <a:r>
              <a:rPr lang="en-US" dirty="0" err="1">
                <a:solidFill>
                  <a:srgbClr val="FFFF00"/>
                </a:solidFill>
                <a:effectLst/>
              </a:rPr>
              <a:t>διαιρείται</a:t>
            </a:r>
            <a:r>
              <a:rPr lang="en-US" dirty="0">
                <a:solidFill>
                  <a:srgbClr val="FFFF00"/>
                </a:solidFill>
                <a:effectLst/>
              </a:rPr>
              <a:t> </a:t>
            </a:r>
            <a:r>
              <a:rPr lang="en-US" dirty="0" err="1">
                <a:solidFill>
                  <a:srgbClr val="FFFF00"/>
                </a:solidFill>
                <a:effectLst/>
              </a:rPr>
              <a:t>σε</a:t>
            </a:r>
            <a:r>
              <a:rPr lang="en-US" dirty="0">
                <a:solidFill>
                  <a:srgbClr val="FFFF00"/>
                </a:solidFill>
                <a:effectLst/>
              </a:rPr>
              <a:t> </a:t>
            </a:r>
            <a:r>
              <a:rPr lang="en-US" dirty="0" err="1">
                <a:solidFill>
                  <a:srgbClr val="FFFF00"/>
                </a:solidFill>
                <a:effectLst/>
              </a:rPr>
              <a:t>επι</a:t>
            </a:r>
            <a:r>
              <a:rPr lang="en-US" dirty="0">
                <a:solidFill>
                  <a:srgbClr val="FFFF00"/>
                </a:solidFill>
                <a:effectLst/>
              </a:rPr>
              <a:t>- </a:t>
            </a:r>
            <a:r>
              <a:rPr lang="en-US" dirty="0" err="1">
                <a:solidFill>
                  <a:srgbClr val="FFFF00"/>
                </a:solidFill>
                <a:effectLst/>
              </a:rPr>
              <a:t>και</a:t>
            </a:r>
            <a:r>
              <a:rPr lang="en-US" dirty="0">
                <a:solidFill>
                  <a:srgbClr val="FFFF00"/>
                </a:solidFill>
                <a:effectLst/>
              </a:rPr>
              <a:t> </a:t>
            </a:r>
            <a:r>
              <a:rPr lang="en-US" dirty="0" err="1">
                <a:solidFill>
                  <a:srgbClr val="FFFF00"/>
                </a:solidFill>
                <a:effectLst/>
              </a:rPr>
              <a:t>μεταπόταμον</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και</a:t>
            </a:r>
            <a:r>
              <a:rPr lang="en-US" sz="4400" dirty="0"/>
              <a:t> </a:t>
            </a:r>
            <a:r>
              <a:rPr lang="en-US" sz="4400" dirty="0" err="1"/>
              <a:t>τα</a:t>
            </a:r>
            <a:r>
              <a:rPr lang="en-US" sz="4400" dirty="0"/>
              <a:t> </a:t>
            </a:r>
            <a:r>
              <a:rPr lang="en-US" sz="4400" dirty="0" err="1"/>
              <a:t>δυο</a:t>
            </a:r>
            <a:r>
              <a:rPr lang="en-US" sz="4400" dirty="0"/>
              <a:t> </a:t>
            </a:r>
            <a:r>
              <a:rPr lang="en-US" sz="4400" dirty="0" err="1"/>
              <a:t>σε</a:t>
            </a:r>
            <a:r>
              <a:rPr lang="en-US" sz="4400" dirty="0"/>
              <a:t> </a:t>
            </a:r>
            <a:r>
              <a:rPr lang="en-US" sz="4400" dirty="0" err="1"/>
              <a:t>περιοχές</a:t>
            </a:r>
            <a:r>
              <a:rPr lang="en-US" sz="4400" dirty="0"/>
              <a:t> </a:t>
            </a:r>
            <a:r>
              <a:rPr lang="en-US" sz="4400" dirty="0" err="1"/>
              <a:t>πανίδας</a:t>
            </a:r>
            <a:r>
              <a:rPr lang="en-US" sz="4400" dirty="0"/>
              <a:t> </a:t>
            </a:r>
            <a:r>
              <a:rPr lang="en-US" sz="4400" dirty="0" err="1"/>
              <a:t>Barbus</a:t>
            </a:r>
            <a:r>
              <a:rPr lang="en-US" sz="4400" dirty="0"/>
              <a:t> </a:t>
            </a:r>
            <a:r>
              <a:rPr lang="en-US" sz="4400" dirty="0" err="1"/>
              <a:t>και</a:t>
            </a:r>
            <a:r>
              <a:rPr lang="en-US" sz="4400" dirty="0"/>
              <a:t> </a:t>
            </a:r>
            <a:r>
              <a:rPr lang="en-US" sz="4400" dirty="0" err="1"/>
              <a:t>Abramis</a:t>
            </a:r>
            <a:r>
              <a:rPr lang="en-US" sz="4400" dirty="0"/>
              <a:t> (</a:t>
            </a:r>
            <a:r>
              <a:rPr lang="en-US" sz="4400" dirty="0" err="1"/>
              <a:t>στην</a:t>
            </a:r>
            <a:r>
              <a:rPr lang="en-US" sz="4400" dirty="0"/>
              <a:t> </a:t>
            </a:r>
            <a:r>
              <a:rPr lang="en-US" sz="4400" dirty="0" err="1"/>
              <a:t>Ευρώπη</a:t>
            </a:r>
            <a:r>
              <a:rPr lang="en-US" sz="4400" dirty="0"/>
              <a:t>) </a:t>
            </a:r>
            <a:r>
              <a:rPr lang="en-US" sz="4400" dirty="0" err="1"/>
              <a:t>και</a:t>
            </a:r>
            <a:r>
              <a:rPr lang="en-US" sz="4400" dirty="0"/>
              <a:t> </a:t>
            </a:r>
            <a:r>
              <a:rPr lang="en-US" sz="4400" dirty="0" err="1"/>
              <a:t>με</a:t>
            </a:r>
            <a:r>
              <a:rPr lang="en-US" sz="4400" dirty="0"/>
              <a:t> </a:t>
            </a:r>
            <a:r>
              <a:rPr lang="en-US" sz="4400" dirty="0" err="1"/>
              <a:t>παρουσία</a:t>
            </a:r>
            <a:r>
              <a:rPr lang="en-US" sz="4400" dirty="0"/>
              <a:t> ή </a:t>
            </a:r>
            <a:r>
              <a:rPr lang="en-US" sz="4400" dirty="0" err="1"/>
              <a:t>μη</a:t>
            </a:r>
            <a:r>
              <a:rPr lang="en-US" sz="4400" dirty="0"/>
              <a:t> </a:t>
            </a:r>
            <a:r>
              <a:rPr lang="en-US" sz="4400" dirty="0" err="1"/>
              <a:t>κοπαδιών</a:t>
            </a:r>
            <a:r>
              <a:rPr lang="en-US" sz="4400" dirty="0"/>
              <a:t> </a:t>
            </a:r>
            <a:r>
              <a:rPr lang="en-US" sz="4400" dirty="0" err="1"/>
              <a:t>σε</a:t>
            </a:r>
            <a:r>
              <a:rPr lang="en-US" sz="4400" dirty="0"/>
              <a:t> </a:t>
            </a:r>
            <a:r>
              <a:rPr lang="en-US" sz="4400" dirty="0" err="1"/>
              <a:t>ρηχά</a:t>
            </a:r>
            <a:r>
              <a:rPr lang="en-US" sz="4400" dirty="0"/>
              <a:t> </a:t>
            </a:r>
            <a:r>
              <a:rPr lang="en-US" sz="4400" dirty="0" err="1"/>
              <a:t>νερά</a:t>
            </a:r>
            <a:r>
              <a:rPr lang="en-US" sz="4400" dirty="0"/>
              <a:t>.</a:t>
            </a:r>
            <a:endParaRPr lang="el-GR" sz="4400" dirty="0"/>
          </a:p>
        </p:txBody>
      </p:sp>
    </p:spTree>
    <p:extLst>
      <p:ext uri="{BB962C8B-B14F-4D97-AF65-F5344CB8AC3E}">
        <p14:creationId xmlns:p14="http://schemas.microsoft.com/office/powerpoint/2010/main" val="39688975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solidFill>
                  <a:srgbClr val="FFFF00"/>
                </a:solidFill>
                <a:effectLst/>
              </a:rPr>
              <a:t>Το</a:t>
            </a:r>
            <a:r>
              <a:rPr lang="en-US" dirty="0">
                <a:solidFill>
                  <a:srgbClr val="FFFF00"/>
                </a:solidFill>
                <a:effectLst/>
              </a:rPr>
              <a:t> </a:t>
            </a:r>
            <a:r>
              <a:rPr lang="en-US" dirty="0" err="1">
                <a:solidFill>
                  <a:srgbClr val="FFFF00"/>
                </a:solidFill>
                <a:effectLst/>
              </a:rPr>
              <a:t>υποποτάμιον</a:t>
            </a:r>
            <a:r>
              <a:rPr lang="en-US" dirty="0">
                <a:solidFill>
                  <a:srgbClr val="FFFF00"/>
                </a:solidFill>
                <a:effectLst/>
              </a:rPr>
              <a:t> </a:t>
            </a:r>
            <a:r>
              <a:rPr lang="en-US" dirty="0" err="1">
                <a:solidFill>
                  <a:srgbClr val="FFFF00"/>
                </a:solidFill>
                <a:effectLst/>
              </a:rPr>
              <a:t>είναι</a:t>
            </a:r>
            <a:r>
              <a:rPr lang="en-US" dirty="0">
                <a:solidFill>
                  <a:srgbClr val="FFFF00"/>
                </a:solidFill>
                <a:effectLst/>
              </a:rPr>
              <a:t> η </a:t>
            </a:r>
            <a:r>
              <a:rPr lang="en-US" dirty="0" err="1">
                <a:solidFill>
                  <a:srgbClr val="FFFF00"/>
                </a:solidFill>
                <a:effectLst/>
              </a:rPr>
              <a:t>υφάλμυρη</a:t>
            </a:r>
            <a:r>
              <a:rPr lang="en-US" dirty="0">
                <a:solidFill>
                  <a:srgbClr val="FFFF00"/>
                </a:solidFill>
                <a:effectLst/>
              </a:rPr>
              <a:t> </a:t>
            </a:r>
            <a:r>
              <a:rPr lang="en-US" dirty="0" err="1">
                <a:solidFill>
                  <a:srgbClr val="FFFF00"/>
                </a:solidFill>
                <a:effectLst/>
              </a:rPr>
              <a:t>περιοχή</a:t>
            </a: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n-US" sz="4400" dirty="0" err="1"/>
              <a:t>που</a:t>
            </a:r>
            <a:r>
              <a:rPr lang="en-US" sz="4400" dirty="0"/>
              <a:t> </a:t>
            </a:r>
            <a:r>
              <a:rPr lang="en-US" sz="4400" dirty="0" err="1"/>
              <a:t>επηρεάζεται</a:t>
            </a:r>
            <a:r>
              <a:rPr lang="en-US" sz="4400" dirty="0"/>
              <a:t> </a:t>
            </a:r>
            <a:r>
              <a:rPr lang="en-US" sz="4400" dirty="0" err="1"/>
              <a:t>από</a:t>
            </a:r>
            <a:r>
              <a:rPr lang="en-US" sz="4400" dirty="0"/>
              <a:t> </a:t>
            </a:r>
            <a:r>
              <a:rPr lang="en-US" sz="4400" dirty="0" err="1"/>
              <a:t>τη</a:t>
            </a:r>
            <a:r>
              <a:rPr lang="en-US" sz="4400" dirty="0"/>
              <a:t> </a:t>
            </a:r>
            <a:r>
              <a:rPr lang="en-US" sz="4400" dirty="0" err="1"/>
              <a:t>θάλασσα</a:t>
            </a:r>
            <a:r>
              <a:rPr lang="en-US" sz="4400" dirty="0"/>
              <a:t> </a:t>
            </a:r>
            <a:r>
              <a:rPr lang="en-US" sz="4400" dirty="0" err="1"/>
              <a:t>και</a:t>
            </a:r>
            <a:r>
              <a:rPr lang="en-US" sz="4400" dirty="0"/>
              <a:t> </a:t>
            </a:r>
            <a:r>
              <a:rPr lang="en-US" sz="4400" dirty="0" err="1"/>
              <a:t>φτάνει</a:t>
            </a:r>
            <a:r>
              <a:rPr lang="en-US" sz="4400" dirty="0"/>
              <a:t> </a:t>
            </a:r>
            <a:r>
              <a:rPr lang="en-US" sz="4400" dirty="0" err="1"/>
              <a:t>μέχρις</a:t>
            </a:r>
            <a:r>
              <a:rPr lang="en-US" sz="4400" dirty="0"/>
              <a:t> </a:t>
            </a:r>
            <a:r>
              <a:rPr lang="en-US" sz="4400" dirty="0" err="1"/>
              <a:t>εκεί</a:t>
            </a:r>
            <a:r>
              <a:rPr lang="en-US" sz="4400" dirty="0"/>
              <a:t> </a:t>
            </a:r>
            <a:r>
              <a:rPr lang="en-US" sz="4400" dirty="0" err="1"/>
              <a:t>που</a:t>
            </a:r>
            <a:r>
              <a:rPr lang="en-US" sz="4400" dirty="0"/>
              <a:t> </a:t>
            </a:r>
            <a:r>
              <a:rPr lang="en-US" sz="4400" dirty="0" err="1"/>
              <a:t>εμφανίζονται</a:t>
            </a:r>
            <a:r>
              <a:rPr lang="en-US" sz="4400" dirty="0"/>
              <a:t> </a:t>
            </a:r>
            <a:r>
              <a:rPr lang="en-US" sz="4400" dirty="0" err="1"/>
              <a:t>τα</a:t>
            </a:r>
            <a:r>
              <a:rPr lang="en-US" sz="4400" dirty="0"/>
              <a:t> </a:t>
            </a:r>
            <a:r>
              <a:rPr lang="en-US" sz="4400" dirty="0" err="1"/>
              <a:t>ψάρια</a:t>
            </a:r>
            <a:r>
              <a:rPr lang="en-US" sz="4400" dirty="0"/>
              <a:t> </a:t>
            </a:r>
            <a:r>
              <a:rPr lang="en-US" sz="4400" dirty="0" err="1"/>
              <a:t>Pleuronectes</a:t>
            </a:r>
            <a:r>
              <a:rPr lang="en-US" sz="4400" dirty="0"/>
              <a:t>»</a:t>
            </a:r>
            <a:r>
              <a:rPr lang="el-GR" sz="4400" dirty="0"/>
              <a:t>.</a:t>
            </a:r>
          </a:p>
        </p:txBody>
      </p:sp>
    </p:spTree>
    <p:extLst>
      <p:ext uri="{BB962C8B-B14F-4D97-AF65-F5344CB8AC3E}">
        <p14:creationId xmlns:p14="http://schemas.microsoft.com/office/powerpoint/2010/main" val="40896066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Ψ</a:t>
            </a:r>
            <a:r>
              <a:rPr lang="en-US" dirty="0" err="1"/>
              <a:t>άρι</a:t>
            </a:r>
            <a:r>
              <a:rPr lang="en-US" dirty="0"/>
              <a:t> </a:t>
            </a:r>
            <a:r>
              <a:rPr lang="en-US" dirty="0" err="1"/>
              <a:t>Pleuronectes</a:t>
            </a:r>
            <a:endParaRPr lang="el-GR" dirty="0"/>
          </a:p>
        </p:txBody>
      </p:sp>
      <p:sp>
        <p:nvSpPr>
          <p:cNvPr id="3" name="2 - Θέση περιεχομένου"/>
          <p:cNvSpPr>
            <a:spLocks noGrp="1"/>
          </p:cNvSpPr>
          <p:nvPr>
            <p:ph idx="1"/>
          </p:nvPr>
        </p:nvSpPr>
        <p:spPr/>
        <p:txBody>
          <a:bodyPr/>
          <a:lstStyle/>
          <a:p>
            <a:endParaRPr lang="el-GR"/>
          </a:p>
        </p:txBody>
      </p:sp>
      <p:pic>
        <p:nvPicPr>
          <p:cNvPr id="1026" name="Picture 2" descr="Pleuronectes platessa"/>
          <p:cNvPicPr>
            <a:picLocks noChangeAspect="1" noChangeArrowheads="1"/>
          </p:cNvPicPr>
          <p:nvPr/>
        </p:nvPicPr>
        <p:blipFill>
          <a:blip r:embed="rId2" cstate="print"/>
          <a:srcRect/>
          <a:stretch>
            <a:fillRect/>
          </a:stretch>
        </p:blipFill>
        <p:spPr bwMode="auto">
          <a:xfrm>
            <a:off x="1187624" y="2132856"/>
            <a:ext cx="6191250" cy="3829051"/>
          </a:xfrm>
          <a:prstGeom prst="rect">
            <a:avLst/>
          </a:prstGeom>
          <a:noFill/>
        </p:spPr>
      </p:pic>
    </p:spTree>
    <p:extLst>
      <p:ext uri="{BB962C8B-B14F-4D97-AF65-F5344CB8AC3E}">
        <p14:creationId xmlns:p14="http://schemas.microsoft.com/office/powerpoint/2010/main" val="2855556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0C9351-7414-5E6F-E0B7-649FA3047CC7}"/>
              </a:ext>
            </a:extLst>
          </p:cNvPr>
          <p:cNvSpPr>
            <a:spLocks noGrp="1"/>
          </p:cNvSpPr>
          <p:nvPr>
            <p:ph type="title"/>
          </p:nvPr>
        </p:nvSpPr>
        <p:spPr/>
        <p:txBody>
          <a:bodyPr/>
          <a:lstStyle/>
          <a:p>
            <a:r>
              <a:rPr lang="el-GR" b="0" i="0" dirty="0">
                <a:effectLst/>
                <a:latin typeface="Tahoma" panose="020B0604030504040204" pitchFamily="34" charset="0"/>
              </a:rPr>
              <a:t>Όταν αυξάνεται η ποσότητα των ρεόντων υδάτων</a:t>
            </a:r>
            <a:endParaRPr lang="el-GR" dirty="0"/>
          </a:p>
        </p:txBody>
      </p:sp>
      <p:sp>
        <p:nvSpPr>
          <p:cNvPr id="3" name="Θέση περιεχομένου 2">
            <a:extLst>
              <a:ext uri="{FF2B5EF4-FFF2-40B4-BE49-F238E27FC236}">
                <a16:creationId xmlns:a16="http://schemas.microsoft.com/office/drawing/2014/main" id="{345378F7-E01A-7DE8-8F34-63E5EEA9D3F1}"/>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εξαιτίας των βροχοπτώσεων, πλημμυρίζουν οι πεδιάδες </a:t>
            </a:r>
            <a:r>
              <a:rPr lang="el-GR" b="0" i="0" dirty="0" err="1">
                <a:effectLst/>
                <a:latin typeface="Tahoma" panose="020B0604030504040204" pitchFamily="34" charset="0"/>
              </a:rPr>
              <a:t>κατάκλυσης</a:t>
            </a:r>
            <a:r>
              <a:rPr lang="el-GR" b="0" i="0" dirty="0">
                <a:effectLst/>
                <a:latin typeface="Tahoma" panose="020B0604030504040204" pitchFamily="34" charset="0"/>
              </a:rPr>
              <a:t>, με αποτέλεσμα να αυξάνεται το πλάτος των ποταμών, των ρυακιών και των χειμάρρων. </a:t>
            </a:r>
            <a:endParaRPr lang="el-GR" dirty="0"/>
          </a:p>
        </p:txBody>
      </p:sp>
    </p:spTree>
    <p:extLst>
      <p:ext uri="{BB962C8B-B14F-4D97-AF65-F5344CB8AC3E}">
        <p14:creationId xmlns:p14="http://schemas.microsoft.com/office/powerpoint/2010/main" val="8085477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l-GR" b="1" dirty="0"/>
            </a:br>
            <a:r>
              <a:rPr lang="el-GR" dirty="0">
                <a:solidFill>
                  <a:srgbClr val="FFFF00"/>
                </a:solidFill>
                <a:effectLst/>
              </a:rPr>
              <a:t>Εκβολές ποταμών</a:t>
            </a:r>
            <a:br>
              <a:rPr lang="el-GR" dirty="0">
                <a:solidFill>
                  <a:srgbClr val="FFFF00"/>
                </a:solidFill>
                <a:effectLst/>
              </a:rPr>
            </a:b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«Οι εκβολές είναι το μέρος όπου ο ποταμός συναντά τη θάλασσα ή τη λίμνη. </a:t>
            </a:r>
          </a:p>
        </p:txBody>
      </p:sp>
    </p:spTree>
    <p:extLst>
      <p:ext uri="{BB962C8B-B14F-4D97-AF65-F5344CB8AC3E}">
        <p14:creationId xmlns:p14="http://schemas.microsoft.com/office/powerpoint/2010/main" val="12541169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δομή τους μεταβάλλεται</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ανάλογα με το σχήμα τους, την παλίρροια και τον όγκο του γλυκού νερού που εισρέει.</a:t>
            </a:r>
          </a:p>
        </p:txBody>
      </p:sp>
    </p:spTree>
    <p:extLst>
      <p:ext uri="{BB962C8B-B14F-4D97-AF65-F5344CB8AC3E}">
        <p14:creationId xmlns:p14="http://schemas.microsoft.com/office/powerpoint/2010/main" val="20252000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Η περιοχή των εκβολών, στην οποία ανεβαίνει</a:t>
            </a:r>
          </a:p>
        </p:txBody>
      </p:sp>
      <p:sp>
        <p:nvSpPr>
          <p:cNvPr id="3" name="2 - Θέση περιεχομένου"/>
          <p:cNvSpPr>
            <a:spLocks noGrp="1"/>
          </p:cNvSpPr>
          <p:nvPr>
            <p:ph idx="1"/>
          </p:nvPr>
        </p:nvSpPr>
        <p:spPr/>
        <p:txBody>
          <a:bodyPr/>
          <a:lstStyle/>
          <a:p>
            <a:pPr algn="ctr"/>
            <a:endParaRPr lang="el-GR" sz="4000" dirty="0"/>
          </a:p>
          <a:p>
            <a:pPr algn="ctr"/>
            <a:r>
              <a:rPr lang="el-GR" sz="4000" dirty="0"/>
              <a:t>το στρώμα του αλμυρού νερού ανάλογα με την παλίρροια, είναι η ζώνη που παρουσιάζει τη μεγαλύτερη αφθονία </a:t>
            </a:r>
            <a:r>
              <a:rPr lang="el-GR" sz="4000" dirty="0" err="1"/>
              <a:t>φυτοπλαγκτού</a:t>
            </a:r>
            <a:r>
              <a:rPr lang="el-GR" sz="4000" dirty="0"/>
              <a:t> και </a:t>
            </a:r>
            <a:r>
              <a:rPr lang="el-GR" sz="4000" dirty="0" err="1"/>
              <a:t>ζωοπλαγκτού</a:t>
            </a:r>
            <a:r>
              <a:rPr lang="el-GR" sz="4000" dirty="0"/>
              <a:t>.</a:t>
            </a:r>
          </a:p>
        </p:txBody>
      </p:sp>
    </p:spTree>
    <p:extLst>
      <p:ext uri="{BB962C8B-B14F-4D97-AF65-F5344CB8AC3E}">
        <p14:creationId xmlns:p14="http://schemas.microsoft.com/office/powerpoint/2010/main" val="17005970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3568" y="692696"/>
            <a:ext cx="7772400" cy="1143000"/>
          </a:xfrm>
        </p:spPr>
        <p:txBody>
          <a:bodyPr/>
          <a:lstStyle/>
          <a:p>
            <a:r>
              <a:rPr lang="el-GR" dirty="0">
                <a:solidFill>
                  <a:srgbClr val="FFFF00"/>
                </a:solidFill>
                <a:effectLst/>
              </a:rPr>
              <a:t>Οι εκβολές είναι σημαντικοί τόποι για ψάρια</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και οστρακοειδή. Μεγάλοι πληθυσμοί ανθρώπων κατοικούν κοντά στις εκβολές των ποταμών</a:t>
            </a:r>
          </a:p>
        </p:txBody>
      </p:sp>
    </p:spTree>
    <p:extLst>
      <p:ext uri="{BB962C8B-B14F-4D97-AF65-F5344CB8AC3E}">
        <p14:creationId xmlns:p14="http://schemas.microsoft.com/office/powerpoint/2010/main" val="32535489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rgbClr val="FFFF00"/>
                </a:solidFill>
                <a:effectLst/>
              </a:rPr>
              <a:t>που πάντοτε είχαν μεγάλη σημασία</a:t>
            </a:r>
          </a:p>
        </p:txBody>
      </p:sp>
      <p:sp>
        <p:nvSpPr>
          <p:cNvPr id="3" name="2 - Θέση περιεχομένου"/>
          <p:cNvSpPr>
            <a:spLocks noGrp="1"/>
          </p:cNvSpPr>
          <p:nvPr>
            <p:ph idx="1"/>
          </p:nvPr>
        </p:nvSpPr>
        <p:spPr/>
        <p:txBody>
          <a:bodyPr/>
          <a:lstStyle/>
          <a:p>
            <a:pPr algn="ctr"/>
            <a:endParaRPr lang="el-GR" sz="4400" dirty="0"/>
          </a:p>
          <a:p>
            <a:pPr algn="ctr"/>
            <a:r>
              <a:rPr lang="el-GR" sz="4400" dirty="0"/>
              <a:t>για την προμήθεια της τροφής τους, τις μεταφορές και την απομάκρυνση των αποβλήτων.</a:t>
            </a:r>
          </a:p>
        </p:txBody>
      </p:sp>
    </p:spTree>
    <p:extLst>
      <p:ext uri="{BB962C8B-B14F-4D97-AF65-F5344CB8AC3E}">
        <p14:creationId xmlns:p14="http://schemas.microsoft.com/office/powerpoint/2010/main" val="21170233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l-GR" dirty="0">
                <a:solidFill>
                  <a:srgbClr val="FFFF00"/>
                </a:solidFill>
                <a:effectLst/>
              </a:rPr>
            </a:br>
            <a:r>
              <a:rPr lang="el-GR" dirty="0">
                <a:solidFill>
                  <a:srgbClr val="FFFF00"/>
                </a:solidFill>
                <a:effectLst/>
              </a:rPr>
              <a:t>Χείμαρροι</a:t>
            </a:r>
            <a:br>
              <a:rPr lang="el-GR" dirty="0">
                <a:solidFill>
                  <a:srgbClr val="FFFF00"/>
                </a:solidFill>
                <a:effectLst/>
              </a:rPr>
            </a:br>
            <a:endParaRPr lang="el-GR" dirty="0">
              <a:solidFill>
                <a:srgbClr val="FFFF00"/>
              </a:solidFill>
              <a:effectLst/>
            </a:endParaRPr>
          </a:p>
        </p:txBody>
      </p:sp>
      <p:sp>
        <p:nvSpPr>
          <p:cNvPr id="3" name="2 - Θέση περιεχομένου"/>
          <p:cNvSpPr>
            <a:spLocks noGrp="1"/>
          </p:cNvSpPr>
          <p:nvPr>
            <p:ph idx="1"/>
          </p:nvPr>
        </p:nvSpPr>
        <p:spPr/>
        <p:txBody>
          <a:bodyPr/>
          <a:lstStyle/>
          <a:p>
            <a:pPr algn="ctr"/>
            <a:r>
              <a:rPr lang="en-US" sz="4400" dirty="0"/>
              <a:t>«Τα επ</a:t>
            </a:r>
            <a:r>
              <a:rPr lang="en-US" sz="4400" dirty="0" err="1"/>
              <a:t>ιφ</a:t>
            </a:r>
            <a:r>
              <a:rPr lang="en-US" sz="4400" dirty="0"/>
              <a:t>ανειακά νερά που συγκεντρώνονται σε περιοχές με μεγάλη κλίση δημιουργούν χειμάρρους.</a:t>
            </a:r>
            <a:endParaRPr lang="el-GR" sz="4400" dirty="0"/>
          </a:p>
        </p:txBody>
      </p:sp>
    </p:spTree>
    <p:extLst>
      <p:ext uri="{BB962C8B-B14F-4D97-AF65-F5344CB8AC3E}">
        <p14:creationId xmlns:p14="http://schemas.microsoft.com/office/powerpoint/2010/main" val="13745069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err="1">
                <a:solidFill>
                  <a:srgbClr val="FFFF00"/>
                </a:solidFill>
              </a:rPr>
              <a:t>Οι</a:t>
            </a:r>
            <a:r>
              <a:rPr lang="en-US" dirty="0">
                <a:solidFill>
                  <a:srgbClr val="FFFF00"/>
                </a:solidFill>
              </a:rPr>
              <a:t> </a:t>
            </a:r>
            <a:r>
              <a:rPr lang="en-US" dirty="0" err="1">
                <a:solidFill>
                  <a:srgbClr val="FFFF00"/>
                </a:solidFill>
              </a:rPr>
              <a:t>χείμ</a:t>
            </a:r>
            <a:r>
              <a:rPr lang="en-US" dirty="0">
                <a:solidFill>
                  <a:srgbClr val="FFFF00"/>
                </a:solidFill>
              </a:rPr>
              <a:t>αρροι σχηματίζονται κυρίως</a:t>
            </a:r>
            <a:r>
              <a:rPr lang="el-GR" dirty="0">
                <a:solidFill>
                  <a:srgbClr val="FFFF00"/>
                </a:solidFill>
              </a:rPr>
              <a:t>,</a:t>
            </a:r>
          </a:p>
        </p:txBody>
      </p:sp>
      <p:sp>
        <p:nvSpPr>
          <p:cNvPr id="3" name="Θέση περιεχομένου 2"/>
          <p:cNvSpPr>
            <a:spLocks noGrp="1"/>
          </p:cNvSpPr>
          <p:nvPr>
            <p:ph idx="1"/>
          </p:nvPr>
        </p:nvSpPr>
        <p:spPr/>
        <p:txBody>
          <a:bodyPr/>
          <a:lstStyle/>
          <a:p>
            <a:pPr algn="ctr"/>
            <a:endParaRPr lang="el-GR" sz="4400" dirty="0"/>
          </a:p>
          <a:p>
            <a:pPr algn="ctr"/>
            <a:r>
              <a:rPr lang="en-US" sz="4400" dirty="0" err="1"/>
              <a:t>σε</a:t>
            </a:r>
            <a:r>
              <a:rPr lang="en-US" sz="4400" dirty="0"/>
              <a:t> ορεινές περιοχές και τα κύρια χαρακτηριστικά τους είναι ότι έχουν νερά δροσερά και θορυβώδη, </a:t>
            </a:r>
            <a:endParaRPr lang="el-GR" sz="4400" dirty="0"/>
          </a:p>
        </p:txBody>
      </p:sp>
    </p:spTree>
    <p:extLst>
      <p:ext uri="{BB962C8B-B14F-4D97-AF65-F5344CB8AC3E}">
        <p14:creationId xmlns:p14="http://schemas.microsoft.com/office/powerpoint/2010/main" val="21531091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solidFill>
                  <a:srgbClr val="FFFF00"/>
                </a:solidFill>
              </a:rPr>
              <a:t>τα οπ</a:t>
            </a:r>
            <a:r>
              <a:rPr lang="en-US" dirty="0" err="1">
                <a:solidFill>
                  <a:srgbClr val="FFFF00"/>
                </a:solidFill>
              </a:rPr>
              <a:t>οί</a:t>
            </a:r>
            <a:r>
              <a:rPr lang="en-US" dirty="0">
                <a:solidFill>
                  <a:srgbClr val="FFFF00"/>
                </a:solidFill>
              </a:rPr>
              <a:t>α ρέουν</a:t>
            </a:r>
            <a:endParaRPr lang="el-GR" dirty="0">
              <a:solidFill>
                <a:srgbClr val="FFFF00"/>
              </a:solidFill>
            </a:endParaRPr>
          </a:p>
        </p:txBody>
      </p:sp>
      <p:sp>
        <p:nvSpPr>
          <p:cNvPr id="3" name="Θέση περιεχομένου 2"/>
          <p:cNvSpPr>
            <a:spLocks noGrp="1"/>
          </p:cNvSpPr>
          <p:nvPr>
            <p:ph idx="1"/>
          </p:nvPr>
        </p:nvSpPr>
        <p:spPr/>
        <p:txBody>
          <a:bodyPr/>
          <a:lstStyle/>
          <a:p>
            <a:pPr algn="ctr"/>
            <a:endParaRPr lang="el-GR" sz="4400" dirty="0"/>
          </a:p>
          <a:p>
            <a:pPr algn="ctr"/>
            <a:r>
              <a:rPr lang="en-US" sz="4400" dirty="0"/>
              <a:t>π</a:t>
            </a:r>
            <a:r>
              <a:rPr lang="en-US" sz="4400" dirty="0" err="1"/>
              <a:t>άνω</a:t>
            </a:r>
            <a:r>
              <a:rPr lang="en-US" sz="4400" dirty="0"/>
              <a:t> σε χοντρή άμμο και χαλίκια ή ανάμεσα σε πέτρες που τις διαβρώνουν.</a:t>
            </a:r>
            <a:endParaRPr lang="el-GR" sz="4400" dirty="0"/>
          </a:p>
        </p:txBody>
      </p:sp>
    </p:spTree>
    <p:extLst>
      <p:ext uri="{BB962C8B-B14F-4D97-AF65-F5344CB8AC3E}">
        <p14:creationId xmlns:p14="http://schemas.microsoft.com/office/powerpoint/2010/main" val="1255113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err="1">
                <a:solidFill>
                  <a:srgbClr val="FFFF00"/>
                </a:solidFill>
                <a:effectLst/>
              </a:rPr>
              <a:t>Στις</a:t>
            </a:r>
            <a:r>
              <a:rPr lang="en-US" dirty="0">
                <a:solidFill>
                  <a:srgbClr val="FFFF00"/>
                </a:solidFill>
                <a:effectLst/>
              </a:rPr>
              <a:t> </a:t>
            </a:r>
            <a:r>
              <a:rPr lang="en-US" dirty="0" err="1">
                <a:solidFill>
                  <a:srgbClr val="FFFF00"/>
                </a:solidFill>
                <a:effectLst/>
              </a:rPr>
              <a:t>ζώνες</a:t>
            </a:r>
            <a:r>
              <a:rPr lang="en-US" dirty="0">
                <a:solidFill>
                  <a:srgbClr val="FFFF00"/>
                </a:solidFill>
                <a:effectLst/>
              </a:rPr>
              <a:t> </a:t>
            </a:r>
            <a:r>
              <a:rPr lang="en-US" dirty="0" err="1">
                <a:solidFill>
                  <a:srgbClr val="FFFF00"/>
                </a:solidFill>
                <a:effectLst/>
              </a:rPr>
              <a:t>των</a:t>
            </a:r>
            <a:r>
              <a:rPr lang="en-US" dirty="0">
                <a:solidFill>
                  <a:srgbClr val="FFFF00"/>
                </a:solidFill>
                <a:effectLst/>
              </a:rPr>
              <a:t> </a:t>
            </a:r>
            <a:r>
              <a:rPr lang="en-US" dirty="0" err="1">
                <a:solidFill>
                  <a:srgbClr val="FFFF00"/>
                </a:solidFill>
                <a:effectLst/>
              </a:rPr>
              <a:t>ψηλών</a:t>
            </a:r>
            <a:r>
              <a:rPr lang="en-US" dirty="0">
                <a:solidFill>
                  <a:srgbClr val="FFFF00"/>
                </a:solidFill>
                <a:effectLst/>
              </a:rPr>
              <a:t> β</a:t>
            </a:r>
            <a:r>
              <a:rPr lang="en-US" dirty="0" err="1">
                <a:solidFill>
                  <a:srgbClr val="FFFF00"/>
                </a:solidFill>
                <a:effectLst/>
              </a:rPr>
              <a:t>ουνών</a:t>
            </a:r>
            <a:endParaRPr lang="el-GR" dirty="0">
              <a:solidFill>
                <a:srgbClr val="FFFF00"/>
              </a:solidFill>
              <a:effectLst/>
            </a:endParaRPr>
          </a:p>
        </p:txBody>
      </p:sp>
      <p:sp>
        <p:nvSpPr>
          <p:cNvPr id="3" name="Θέση περιεχομένου 2"/>
          <p:cNvSpPr>
            <a:spLocks noGrp="1"/>
          </p:cNvSpPr>
          <p:nvPr>
            <p:ph idx="1"/>
          </p:nvPr>
        </p:nvSpPr>
        <p:spPr/>
        <p:txBody>
          <a:bodyPr/>
          <a:lstStyle/>
          <a:p>
            <a:pPr algn="ctr"/>
            <a:endParaRPr lang="el-GR" sz="4400" dirty="0"/>
          </a:p>
          <a:p>
            <a:pPr algn="ctr"/>
            <a:r>
              <a:rPr lang="en-US" sz="4400" dirty="0"/>
              <a:t>τα </a:t>
            </a:r>
            <a:r>
              <a:rPr lang="en-US" sz="4400" dirty="0" err="1"/>
              <a:t>νερά</a:t>
            </a:r>
            <a:r>
              <a:rPr lang="en-US" sz="4400" dirty="0"/>
              <a:t> </a:t>
            </a:r>
            <a:r>
              <a:rPr lang="en-US" sz="4400" dirty="0" err="1"/>
              <a:t>των</a:t>
            </a:r>
            <a:r>
              <a:rPr lang="en-US" sz="4400" dirty="0"/>
              <a:t> </a:t>
            </a:r>
            <a:r>
              <a:rPr lang="en-US" sz="4400" dirty="0" err="1"/>
              <a:t>χειμάρρων</a:t>
            </a:r>
            <a:r>
              <a:rPr lang="en-US" sz="4400" dirty="0"/>
              <a:t> </a:t>
            </a:r>
            <a:r>
              <a:rPr lang="en-US" sz="4400" dirty="0" err="1"/>
              <a:t>δεν</a:t>
            </a:r>
            <a:r>
              <a:rPr lang="en-US" sz="4400" dirty="0"/>
              <a:t> </a:t>
            </a:r>
            <a:r>
              <a:rPr lang="en-US" sz="4400" dirty="0" err="1"/>
              <a:t>εμ</a:t>
            </a:r>
            <a:r>
              <a:rPr lang="en-US" sz="4400" dirty="0"/>
              <a:t>πλουτίζονται με διαλυμένα άλατα,</a:t>
            </a:r>
            <a:endParaRPr lang="el-GR" sz="4400" dirty="0"/>
          </a:p>
        </p:txBody>
      </p:sp>
    </p:spTree>
    <p:extLst>
      <p:ext uri="{BB962C8B-B14F-4D97-AF65-F5344CB8AC3E}">
        <p14:creationId xmlns:p14="http://schemas.microsoft.com/office/powerpoint/2010/main" val="32556498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solidFill>
                  <a:srgbClr val="FFFF00"/>
                </a:solidFill>
              </a:rPr>
              <a:t>α</a:t>
            </a:r>
            <a:r>
              <a:rPr lang="en-US" dirty="0" err="1">
                <a:solidFill>
                  <a:srgbClr val="FFFF00"/>
                </a:solidFill>
              </a:rPr>
              <a:t>λλά</a:t>
            </a:r>
            <a:r>
              <a:rPr lang="en-US" dirty="0">
                <a:solidFill>
                  <a:srgbClr val="FFFF00"/>
                </a:solidFill>
              </a:rPr>
              <a:t> </a:t>
            </a:r>
            <a:r>
              <a:rPr lang="en-US" dirty="0" err="1">
                <a:solidFill>
                  <a:srgbClr val="FFFF00"/>
                </a:solidFill>
              </a:rPr>
              <a:t>με</a:t>
            </a:r>
            <a:r>
              <a:rPr lang="en-US" dirty="0">
                <a:solidFill>
                  <a:srgbClr val="FFFF00"/>
                </a:solidFill>
              </a:rPr>
              <a:t> </a:t>
            </a:r>
            <a:r>
              <a:rPr lang="en-US" dirty="0" err="1">
                <a:solidFill>
                  <a:srgbClr val="FFFF00"/>
                </a:solidFill>
              </a:rPr>
              <a:t>κρυστ</a:t>
            </a:r>
            <a:r>
              <a:rPr lang="en-US" dirty="0">
                <a:solidFill>
                  <a:srgbClr val="FFFF00"/>
                </a:solidFill>
              </a:rPr>
              <a:t>αλλική άργιλο</a:t>
            </a:r>
            <a:endParaRPr lang="el-GR" dirty="0">
              <a:solidFill>
                <a:srgbClr val="FFFF00"/>
              </a:solidFill>
            </a:endParaRPr>
          </a:p>
        </p:txBody>
      </p:sp>
      <p:sp>
        <p:nvSpPr>
          <p:cNvPr id="3" name="Θέση περιεχομένου 2"/>
          <p:cNvSpPr>
            <a:spLocks noGrp="1"/>
          </p:cNvSpPr>
          <p:nvPr>
            <p:ph idx="1"/>
          </p:nvPr>
        </p:nvSpPr>
        <p:spPr/>
        <p:txBody>
          <a:bodyPr/>
          <a:lstStyle/>
          <a:p>
            <a:pPr algn="ctr"/>
            <a:endParaRPr lang="el-GR" sz="4400" dirty="0"/>
          </a:p>
          <a:p>
            <a:pPr algn="ctr"/>
            <a:r>
              <a:rPr lang="en-US" sz="4400" dirty="0"/>
              <a:t>π</a:t>
            </a:r>
            <a:r>
              <a:rPr lang="en-US" sz="4400" dirty="0" err="1"/>
              <a:t>ου</a:t>
            </a:r>
            <a:r>
              <a:rPr lang="en-US" sz="4400" dirty="0"/>
              <a:t> είναι προϊόν διάλυσης ορυκτών με τη δράση του χιονιού και του πάγου.</a:t>
            </a:r>
            <a:endParaRPr lang="el-GR" sz="4400" dirty="0"/>
          </a:p>
        </p:txBody>
      </p:sp>
    </p:spTree>
    <p:extLst>
      <p:ext uri="{BB962C8B-B14F-4D97-AF65-F5344CB8AC3E}">
        <p14:creationId xmlns:p14="http://schemas.microsoft.com/office/powerpoint/2010/main" val="2402634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DF8B02-8C0C-3F76-286F-741903762A7C}"/>
              </a:ext>
            </a:extLst>
          </p:cNvPr>
          <p:cNvSpPr>
            <a:spLocks noGrp="1"/>
          </p:cNvSpPr>
          <p:nvPr>
            <p:ph type="title"/>
          </p:nvPr>
        </p:nvSpPr>
        <p:spPr/>
        <p:txBody>
          <a:bodyPr/>
          <a:lstStyle/>
          <a:p>
            <a:r>
              <a:rPr lang="el-GR" b="0" i="0" dirty="0">
                <a:effectLst/>
                <a:latin typeface="Tahoma" panose="020B0604030504040204" pitchFamily="34" charset="0"/>
              </a:rPr>
              <a:t>Αυτό είναι χαρακτηριστικό</a:t>
            </a:r>
            <a:endParaRPr lang="el-GR" dirty="0"/>
          </a:p>
        </p:txBody>
      </p:sp>
      <p:sp>
        <p:nvSpPr>
          <p:cNvPr id="3" name="Θέση περιεχομένου 2">
            <a:extLst>
              <a:ext uri="{FF2B5EF4-FFF2-40B4-BE49-F238E27FC236}">
                <a16:creationId xmlns:a16="http://schemas.microsoft.com/office/drawing/2014/main" id="{761F72B1-9457-9A93-E0A6-92A3104C4568}"/>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τόσο των ποταμών όσο και των μικρότερων και εφήμερων χειμάρρων και ρυακιών. Ωστόσο, οι ποταμοί έχουν νερό ακόμη και σε περιόδους με χαμηλή ή καθόλου βροχόπτωση, επειδή οι πηγές τους βρίσκονται στο υπέδαφος.</a:t>
            </a:r>
            <a:endParaRPr lang="el-GR" dirty="0"/>
          </a:p>
        </p:txBody>
      </p:sp>
    </p:spTree>
    <p:extLst>
      <p:ext uri="{BB962C8B-B14F-4D97-AF65-F5344CB8AC3E}">
        <p14:creationId xmlns:p14="http://schemas.microsoft.com/office/powerpoint/2010/main" val="75263259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solidFill>
                  <a:srgbClr val="FFFF00"/>
                </a:solidFill>
              </a:rPr>
              <a:t>Από </a:t>
            </a:r>
            <a:r>
              <a:rPr lang="en-US" dirty="0" err="1">
                <a:solidFill>
                  <a:srgbClr val="FFFF00"/>
                </a:solidFill>
              </a:rPr>
              <a:t>λιμνολογική</a:t>
            </a:r>
            <a:r>
              <a:rPr lang="en-US" dirty="0">
                <a:solidFill>
                  <a:srgbClr val="FFFF00"/>
                </a:solidFill>
              </a:rPr>
              <a:t> άπ</a:t>
            </a:r>
            <a:r>
              <a:rPr lang="en-US" dirty="0" err="1">
                <a:solidFill>
                  <a:srgbClr val="FFFF00"/>
                </a:solidFill>
              </a:rPr>
              <a:t>οψη</a:t>
            </a:r>
            <a:r>
              <a:rPr lang="en-US" dirty="0">
                <a:solidFill>
                  <a:srgbClr val="FFFF00"/>
                </a:solidFill>
              </a:rPr>
              <a:t>, </a:t>
            </a:r>
            <a:r>
              <a:rPr lang="en-US" dirty="0" err="1">
                <a:solidFill>
                  <a:srgbClr val="FFFF00"/>
                </a:solidFill>
              </a:rPr>
              <a:t>οι</a:t>
            </a:r>
            <a:r>
              <a:rPr lang="en-US" dirty="0">
                <a:solidFill>
                  <a:srgbClr val="FFFF00"/>
                </a:solidFill>
              </a:rPr>
              <a:t> </a:t>
            </a:r>
            <a:r>
              <a:rPr lang="en-US" dirty="0" err="1">
                <a:solidFill>
                  <a:srgbClr val="FFFF00"/>
                </a:solidFill>
              </a:rPr>
              <a:t>χείμ</a:t>
            </a:r>
            <a:r>
              <a:rPr lang="en-US" dirty="0">
                <a:solidFill>
                  <a:srgbClr val="FFFF00"/>
                </a:solidFill>
              </a:rPr>
              <a:t>αρροι μεταφέρουν</a:t>
            </a:r>
            <a:endParaRPr lang="el-GR" dirty="0">
              <a:solidFill>
                <a:srgbClr val="FFFF00"/>
              </a:solidFill>
            </a:endParaRPr>
          </a:p>
        </p:txBody>
      </p:sp>
      <p:sp>
        <p:nvSpPr>
          <p:cNvPr id="3" name="Θέση περιεχομένου 2"/>
          <p:cNvSpPr>
            <a:spLocks noGrp="1"/>
          </p:cNvSpPr>
          <p:nvPr>
            <p:ph idx="1"/>
          </p:nvPr>
        </p:nvSpPr>
        <p:spPr>
          <a:xfrm>
            <a:off x="0" y="1981200"/>
            <a:ext cx="9036496" cy="4114800"/>
          </a:xfrm>
        </p:spPr>
        <p:txBody>
          <a:bodyPr/>
          <a:lstStyle/>
          <a:p>
            <a:pPr algn="ctr"/>
            <a:endParaRPr lang="el-GR" sz="4400" dirty="0"/>
          </a:p>
          <a:p>
            <a:pPr algn="ctr"/>
            <a:r>
              <a:rPr lang="en-US" sz="4400" dirty="0" err="1"/>
              <a:t>στις</a:t>
            </a:r>
            <a:r>
              <a:rPr lang="en-US" sz="4400" dirty="0"/>
              <a:t> λίμνες, στις οποίες καταλήγουν, ορυκτά υλικά και με τη ροή τους μεγαλύτερα, τα οποία σχηματίζουν τις ακρογιαλιές και τις όχθες των λιμνών.</a:t>
            </a:r>
            <a:endParaRPr lang="el-GR" sz="4400" dirty="0"/>
          </a:p>
        </p:txBody>
      </p:sp>
    </p:spTree>
    <p:extLst>
      <p:ext uri="{BB962C8B-B14F-4D97-AF65-F5344CB8AC3E}">
        <p14:creationId xmlns:p14="http://schemas.microsoft.com/office/powerpoint/2010/main" val="22207329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err="1">
                <a:solidFill>
                  <a:srgbClr val="FFFF00"/>
                </a:solidFill>
              </a:rPr>
              <a:t>Μετ</a:t>
            </a:r>
            <a:r>
              <a:rPr lang="en-US" dirty="0">
                <a:solidFill>
                  <a:srgbClr val="FFFF00"/>
                </a:solidFill>
              </a:rPr>
              <a:t>αφέρουν επίσης,</a:t>
            </a:r>
            <a:endParaRPr lang="el-GR" dirty="0">
              <a:solidFill>
                <a:srgbClr val="FFFF00"/>
              </a:solidFill>
            </a:endParaRPr>
          </a:p>
        </p:txBody>
      </p:sp>
      <p:sp>
        <p:nvSpPr>
          <p:cNvPr id="3" name="Θέση περιεχομένου 2"/>
          <p:cNvSpPr>
            <a:spLocks noGrp="1"/>
          </p:cNvSpPr>
          <p:nvPr>
            <p:ph idx="1"/>
          </p:nvPr>
        </p:nvSpPr>
        <p:spPr/>
        <p:txBody>
          <a:bodyPr/>
          <a:lstStyle/>
          <a:p>
            <a:pPr algn="ctr"/>
            <a:endParaRPr lang="el-GR" sz="4400" dirty="0"/>
          </a:p>
          <a:p>
            <a:pPr algn="ctr"/>
            <a:r>
              <a:rPr lang="en-US" sz="4400" dirty="0"/>
              <a:t>α</a:t>
            </a:r>
            <a:r>
              <a:rPr lang="en-US" sz="4400" dirty="0" err="1"/>
              <a:t>νόργ</a:t>
            </a:r>
            <a:r>
              <a:rPr lang="en-US" sz="4400" dirty="0"/>
              <a:t>ανα και οργανικά υλικά σε διάλυση, συμβάλλοντας έτσι στον εμπλουτισμό της λίμνης»</a:t>
            </a:r>
            <a:r>
              <a:rPr lang="el-GR" sz="4400" dirty="0"/>
              <a:t>.</a:t>
            </a:r>
          </a:p>
        </p:txBody>
      </p:sp>
    </p:spTree>
    <p:extLst>
      <p:ext uri="{BB962C8B-B14F-4D97-AF65-F5344CB8AC3E}">
        <p14:creationId xmlns:p14="http://schemas.microsoft.com/office/powerpoint/2010/main" val="26099607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br>
              <a:rPr lang="el-GR" b="1" dirty="0"/>
            </a:br>
            <a:r>
              <a:rPr lang="el-GR" dirty="0">
                <a:solidFill>
                  <a:srgbClr val="FFFF00"/>
                </a:solidFill>
                <a:effectLst/>
              </a:rPr>
              <a:t>Πηγές</a:t>
            </a:r>
            <a:br>
              <a:rPr lang="el-GR" dirty="0">
                <a:solidFill>
                  <a:srgbClr val="FFFF00"/>
                </a:solidFill>
                <a:effectLst/>
              </a:rPr>
            </a:br>
            <a:endParaRPr lang="el-GR" dirty="0">
              <a:solidFill>
                <a:srgbClr val="FFFF00"/>
              </a:solidFill>
              <a:effectLst/>
            </a:endParaRP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«Τα αποθηκευμένα νερά στα διαπερατά στρώματα του γήινου φλοιού βρίσκονται κάτω από την τεράστια πίεση των υπερκείμενων πετρωμάτων.</a:t>
            </a:r>
          </a:p>
        </p:txBody>
      </p:sp>
    </p:spTree>
    <p:extLst>
      <p:ext uri="{BB962C8B-B14F-4D97-AF65-F5344CB8AC3E}">
        <p14:creationId xmlns:p14="http://schemas.microsoft.com/office/powerpoint/2010/main" val="421436836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Όταν το νερό αυτό βρει κάποια διέξοδο,</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εξέρχεται και πάλι στην επιφάνεια από μια σχισμή του εδάφους ή ένα ρήγμα </a:t>
            </a:r>
          </a:p>
        </p:txBody>
      </p:sp>
    </p:spTree>
    <p:extLst>
      <p:ext uri="{BB962C8B-B14F-4D97-AF65-F5344CB8AC3E}">
        <p14:creationId xmlns:p14="http://schemas.microsoft.com/office/powerpoint/2010/main" val="42654602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ή εξαιτίας μιας αλλαγής στην πετρογραφική φύση</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των πετρωμάτων, η ανάβλυση μπορεί να είναι πολύ σημαντική.</a:t>
            </a:r>
          </a:p>
        </p:txBody>
      </p:sp>
    </p:spTree>
    <p:extLst>
      <p:ext uri="{BB962C8B-B14F-4D97-AF65-F5344CB8AC3E}">
        <p14:creationId xmlns:p14="http://schemas.microsoft.com/office/powerpoint/2010/main" val="1619308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Το νερό της βροχής που διεισδύει βαθιά</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μέσα στο έδαφος γίνεται θερμότερο (κατά 1 </a:t>
            </a:r>
            <a:r>
              <a:rPr lang="el-GR" sz="4400" baseline="30000" dirty="0"/>
              <a:t>0</a:t>
            </a:r>
            <a:r>
              <a:rPr lang="en-US" sz="4400" dirty="0"/>
              <a:t>C</a:t>
            </a:r>
            <a:r>
              <a:rPr lang="el-GR" sz="4400" dirty="0"/>
              <a:t> ανά 30 μέτρα περίπου)</a:t>
            </a:r>
          </a:p>
        </p:txBody>
      </p:sp>
    </p:spTree>
    <p:extLst>
      <p:ext uri="{BB962C8B-B14F-4D97-AF65-F5344CB8AC3E}">
        <p14:creationId xmlns:p14="http://schemas.microsoft.com/office/powerpoint/2010/main" val="278607943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και συνεπώς διαλύει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μεγαλύτερες ποσότητες στερεών κυρίως ουσιών, με τις οποίες έρχεται σε επαφή.</a:t>
            </a:r>
          </a:p>
        </p:txBody>
      </p:sp>
    </p:spTree>
    <p:extLst>
      <p:ext uri="{BB962C8B-B14F-4D97-AF65-F5344CB8AC3E}">
        <p14:creationId xmlns:p14="http://schemas.microsoft.com/office/powerpoint/2010/main" val="950917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Το νερό αυτό, όταν εξέρχεται,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σχηματίζει πηγές, των οποίων η θερμοκρασία υπερβαίνει τη μέση θερμοκρασία του τόπου.</a:t>
            </a:r>
          </a:p>
        </p:txBody>
      </p:sp>
    </p:spTree>
    <p:extLst>
      <p:ext uri="{BB962C8B-B14F-4D97-AF65-F5344CB8AC3E}">
        <p14:creationId xmlns:p14="http://schemas.microsoft.com/office/powerpoint/2010/main" val="241589989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Οι πηγές αυτές ονομάζονται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θερμές ή και μεταλλικές, εξαιτίας της μεγαλύτερης ποσότητας αλάτων,</a:t>
            </a:r>
          </a:p>
        </p:txBody>
      </p:sp>
    </p:spTree>
    <p:extLst>
      <p:ext uri="{BB962C8B-B14F-4D97-AF65-F5344CB8AC3E}">
        <p14:creationId xmlns:p14="http://schemas.microsoft.com/office/powerpoint/2010/main" val="7656505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τα οποία περιέχουν ή και ιαματικές πηγές,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αφού από τα αρχαία ακόμη χρόνια χρησιμοποιούνται για θεραπευτικούς σκοπούς». </a:t>
            </a:r>
          </a:p>
          <a:p>
            <a:endParaRPr lang="el-GR" dirty="0"/>
          </a:p>
        </p:txBody>
      </p:sp>
    </p:spTree>
    <p:extLst>
      <p:ext uri="{BB962C8B-B14F-4D97-AF65-F5344CB8AC3E}">
        <p14:creationId xmlns:p14="http://schemas.microsoft.com/office/powerpoint/2010/main" val="929974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EF586D-ADC0-7C1B-E518-7E8ECA0C05A3}"/>
              </a:ext>
            </a:extLst>
          </p:cNvPr>
          <p:cNvSpPr>
            <a:spLocks noGrp="1"/>
          </p:cNvSpPr>
          <p:nvPr>
            <p:ph type="title"/>
          </p:nvPr>
        </p:nvSpPr>
        <p:spPr/>
        <p:txBody>
          <a:bodyPr/>
          <a:lstStyle/>
          <a:p>
            <a:r>
              <a:rPr lang="el-GR" b="0" i="0" dirty="0">
                <a:effectLst/>
                <a:latin typeface="Tahoma" panose="020B0604030504040204" pitchFamily="34" charset="0"/>
              </a:rPr>
              <a:t>Η ταχύτητα ροής του νερού δεν είναι σταθερή</a:t>
            </a:r>
            <a:endParaRPr lang="el-GR" dirty="0"/>
          </a:p>
        </p:txBody>
      </p:sp>
      <p:sp>
        <p:nvSpPr>
          <p:cNvPr id="3" name="Θέση περιεχομένου 2">
            <a:extLst>
              <a:ext uri="{FF2B5EF4-FFF2-40B4-BE49-F238E27FC236}">
                <a16:creationId xmlns:a16="http://schemas.microsoft.com/office/drawing/2014/main" id="{B2E40B8E-774E-B0C8-8663-DF90729477FF}"/>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σε όλο το πλάτος του ποταμού, με αποτέλεσμα να σχηματίζονται δευτερεύοντα (ή πλευρικά) ρεύματα, τα οποία μπορεί να συγκλίνουν ή να αποκλίνουν από την κυρίως κοίτη του ποταμού. </a:t>
            </a:r>
            <a:endParaRPr lang="el-GR" dirty="0"/>
          </a:p>
        </p:txBody>
      </p:sp>
    </p:spTree>
    <p:extLst>
      <p:ext uri="{BB962C8B-B14F-4D97-AF65-F5344CB8AC3E}">
        <p14:creationId xmlns:p14="http://schemas.microsoft.com/office/powerpoint/2010/main" val="96582995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«Στη χώρα μας υπάρχουν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εκατοντάδες θερμές πηγές, οι οποίες είναι διάσπαρτες σε ολόκληρο τον ελλαδικό χώρο.</a:t>
            </a:r>
          </a:p>
        </p:txBody>
      </p:sp>
    </p:spTree>
    <p:extLst>
      <p:ext uri="{BB962C8B-B14F-4D97-AF65-F5344CB8AC3E}">
        <p14:creationId xmlns:p14="http://schemas.microsoft.com/office/powerpoint/2010/main" val="9768713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Πολλές από τις πηγές αυτές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είναι αξιόλογες τόσο από άποψη θερμοκρασίας όσο και από άποψη παροχής.</a:t>
            </a:r>
          </a:p>
        </p:txBody>
      </p:sp>
    </p:spTree>
    <p:extLst>
      <p:ext uri="{BB962C8B-B14F-4D97-AF65-F5344CB8AC3E}">
        <p14:creationId xmlns:p14="http://schemas.microsoft.com/office/powerpoint/2010/main" val="11873384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609600"/>
            <a:ext cx="8496944" cy="1143000"/>
          </a:xfrm>
        </p:spPr>
        <p:txBody>
          <a:bodyPr/>
          <a:lstStyle/>
          <a:p>
            <a:r>
              <a:rPr lang="el-GR" dirty="0">
                <a:solidFill>
                  <a:srgbClr val="FFFF00"/>
                </a:solidFill>
              </a:rPr>
              <a:t>Για παράδειγμα, η θερμοκρασία</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των γεωθερμικών νερών των πηγών της Αιδηψού (στην Εύβοια) φτάνει στους 86 </a:t>
            </a:r>
            <a:r>
              <a:rPr lang="el-GR" sz="4400" baseline="30000" dirty="0"/>
              <a:t>0</a:t>
            </a:r>
            <a:r>
              <a:rPr lang="en-US" sz="4400" dirty="0"/>
              <a:t>C</a:t>
            </a:r>
            <a:r>
              <a:rPr lang="el-GR" sz="4400" dirty="0"/>
              <a:t>,</a:t>
            </a:r>
          </a:p>
        </p:txBody>
      </p:sp>
    </p:spTree>
    <p:extLst>
      <p:ext uri="{BB962C8B-B14F-4D97-AF65-F5344CB8AC3E}">
        <p14:creationId xmlns:p14="http://schemas.microsoft.com/office/powerpoint/2010/main" val="3809633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ενώ η παροχή των θερμών πηγών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του Λουτρακίου Αριδαίας (στον νομό Πέλλας)  ανέρχεται στα 1.000 </a:t>
            </a:r>
            <a:r>
              <a:rPr lang="en-US" sz="4400" dirty="0"/>
              <a:t>m</a:t>
            </a:r>
            <a:r>
              <a:rPr lang="el-GR" sz="4400" baseline="30000" dirty="0"/>
              <a:t>3</a:t>
            </a:r>
            <a:r>
              <a:rPr lang="el-GR" sz="4400" dirty="0"/>
              <a:t>/</a:t>
            </a:r>
            <a:r>
              <a:rPr lang="en-US" sz="4400" dirty="0"/>
              <a:t>h</a:t>
            </a:r>
            <a:r>
              <a:rPr lang="el-GR" sz="4400" dirty="0"/>
              <a:t>.</a:t>
            </a:r>
          </a:p>
        </p:txBody>
      </p:sp>
    </p:spTree>
    <p:extLst>
      <p:ext uri="{BB962C8B-B14F-4D97-AF65-F5344CB8AC3E}">
        <p14:creationId xmlns:p14="http://schemas.microsoft.com/office/powerpoint/2010/main" val="68791186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Τα γεωθερμικά νερά, εκτός από τη λουτροθεραπεία,</a:t>
            </a:r>
          </a:p>
        </p:txBody>
      </p:sp>
      <p:sp>
        <p:nvSpPr>
          <p:cNvPr id="3" name="Θέση περιεχομένου 2"/>
          <p:cNvSpPr>
            <a:spLocks noGrp="1"/>
          </p:cNvSpPr>
          <p:nvPr>
            <p:ph idx="1"/>
          </p:nvPr>
        </p:nvSpPr>
        <p:spPr>
          <a:xfrm>
            <a:off x="179512" y="1981200"/>
            <a:ext cx="8784976" cy="4114800"/>
          </a:xfrm>
        </p:spPr>
        <p:txBody>
          <a:bodyPr/>
          <a:lstStyle/>
          <a:p>
            <a:pPr algn="ctr"/>
            <a:endParaRPr lang="el-GR" sz="4400" dirty="0"/>
          </a:p>
          <a:p>
            <a:pPr algn="ctr"/>
            <a:r>
              <a:rPr lang="el-GR" sz="4400" dirty="0"/>
              <a:t>μπορούν να χρησιμοποιηθούν στη θέρμανση των θερμοκηπίων, των υδατοκαλλιεργειών, ακόμη και ολόκληρων οικισμών. </a:t>
            </a:r>
          </a:p>
          <a:p>
            <a:pPr algn="ctr"/>
            <a:endParaRPr lang="el-GR" sz="4400" dirty="0"/>
          </a:p>
        </p:txBody>
      </p:sp>
    </p:spTree>
    <p:extLst>
      <p:ext uri="{BB962C8B-B14F-4D97-AF65-F5344CB8AC3E}">
        <p14:creationId xmlns:p14="http://schemas.microsoft.com/office/powerpoint/2010/main" val="220866884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«Οι οργανισμοί που ζουν στις πηγές,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είναι ολιγάριθμοι σε είδη και άτομα. Συχνά είναι ενδημικές μορφές.</a:t>
            </a:r>
          </a:p>
        </p:txBody>
      </p:sp>
    </p:spTree>
    <p:extLst>
      <p:ext uri="{BB962C8B-B14F-4D97-AF65-F5344CB8AC3E}">
        <p14:creationId xmlns:p14="http://schemas.microsoft.com/office/powerpoint/2010/main" val="360988731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rPr>
              <a:t>Ανάλογα, αν οι πηγές βρίσκονται</a:t>
            </a:r>
          </a:p>
        </p:txBody>
      </p:sp>
      <p:sp>
        <p:nvSpPr>
          <p:cNvPr id="3" name="Θέση περιεχομένου 2"/>
          <p:cNvSpPr>
            <a:spLocks noGrp="1"/>
          </p:cNvSpPr>
          <p:nvPr>
            <p:ph idx="1"/>
          </p:nvPr>
        </p:nvSpPr>
        <p:spPr>
          <a:xfrm>
            <a:off x="179512" y="1981200"/>
            <a:ext cx="8784976" cy="4114800"/>
          </a:xfrm>
        </p:spPr>
        <p:txBody>
          <a:bodyPr/>
          <a:lstStyle/>
          <a:p>
            <a:pPr algn="ctr"/>
            <a:endParaRPr lang="el-GR" sz="4400" dirty="0"/>
          </a:p>
          <a:p>
            <a:pPr algn="ctr"/>
            <a:r>
              <a:rPr lang="el-GR" sz="4400" dirty="0"/>
              <a:t>στο βουνό ή σε πεδιάδα, σε κλίμα ψυχρό ή τροπικό, θα έχουν φυσικά και βιολογικά χαρακτηριστικά σταθερά ή μεταβλητά.</a:t>
            </a:r>
          </a:p>
        </p:txBody>
      </p:sp>
    </p:spTree>
    <p:extLst>
      <p:ext uri="{BB962C8B-B14F-4D97-AF65-F5344CB8AC3E}">
        <p14:creationId xmlns:p14="http://schemas.microsoft.com/office/powerpoint/2010/main" val="49892744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Ξεχωρίζουμε δύο διαφορετικά περιβάλλοντα</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τις ίδιες τις πηγές και τα ρυάκια των πηγών, όπου οι συνθήκες ζωής δεν επιτρέπουν την εγκατάσταση μιας πλήρους </a:t>
            </a:r>
            <a:r>
              <a:rPr lang="el-GR" sz="4400" dirty="0" err="1"/>
              <a:t>ζωοκοινωνίας</a:t>
            </a:r>
            <a:r>
              <a:rPr lang="el-GR" sz="4400" dirty="0"/>
              <a:t>».</a:t>
            </a:r>
          </a:p>
        </p:txBody>
      </p:sp>
    </p:spTree>
    <p:extLst>
      <p:ext uri="{BB962C8B-B14F-4D97-AF65-F5344CB8AC3E}">
        <p14:creationId xmlns:p14="http://schemas.microsoft.com/office/powerpoint/2010/main" val="59728074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br>
              <a:rPr lang="el-GR" dirty="0">
                <a:solidFill>
                  <a:srgbClr val="FFFF00"/>
                </a:solidFill>
                <a:effectLst/>
              </a:rPr>
            </a:br>
            <a:r>
              <a:rPr lang="el-GR" dirty="0">
                <a:solidFill>
                  <a:srgbClr val="FFFF00"/>
                </a:solidFill>
                <a:effectLst/>
              </a:rPr>
              <a:t>Φυσικοί παράγοντες</a:t>
            </a:r>
            <a:br>
              <a:rPr lang="el-GR" dirty="0">
                <a:solidFill>
                  <a:srgbClr val="FFFF00"/>
                </a:solidFill>
                <a:effectLst/>
              </a:rPr>
            </a:br>
            <a:endParaRPr lang="el-GR" dirty="0">
              <a:solidFill>
                <a:srgbClr val="FFFF00"/>
              </a:solidFill>
              <a:effectLst/>
            </a:endParaRPr>
          </a:p>
        </p:txBody>
      </p:sp>
      <p:sp>
        <p:nvSpPr>
          <p:cNvPr id="3" name="2 - Θέση περιεχομένου"/>
          <p:cNvSpPr>
            <a:spLocks noGrp="1"/>
          </p:cNvSpPr>
          <p:nvPr>
            <p:ph idx="1"/>
          </p:nvPr>
        </p:nvSpPr>
        <p:spPr>
          <a:xfrm>
            <a:off x="179512" y="1981200"/>
            <a:ext cx="8784976" cy="4114800"/>
          </a:xfrm>
        </p:spPr>
        <p:txBody>
          <a:bodyPr/>
          <a:lstStyle/>
          <a:p>
            <a:pPr algn="ctr"/>
            <a:r>
              <a:rPr lang="el-GR" sz="4400" dirty="0"/>
              <a:t>«Οι οργανισμοί που ζουν στα φυσικά νερά είναι πολυάριθμοι και πολυποίκιλοι σε μέγεθος, σε συμπεριφορά, σε αναπνευστικές και θρεπτικές απαιτήσεις. </a:t>
            </a:r>
          </a:p>
        </p:txBody>
      </p:sp>
    </p:spTree>
    <p:extLst>
      <p:ext uri="{BB962C8B-B14F-4D97-AF65-F5344CB8AC3E}">
        <p14:creationId xmlns:p14="http://schemas.microsoft.com/office/powerpoint/2010/main" val="62692097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Αυτοί οι οργανισμοί είναι</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φυτικοί και ζωικοί, όπως: βακτήρια, μύκητες, </a:t>
            </a:r>
            <a:r>
              <a:rPr lang="el-GR" sz="4400" dirty="0" err="1"/>
              <a:t>φύκη</a:t>
            </a:r>
            <a:r>
              <a:rPr lang="el-GR" sz="4400" dirty="0"/>
              <a:t>, ασπόνδυλα και σπονδυλωτά. </a:t>
            </a:r>
          </a:p>
        </p:txBody>
      </p:sp>
    </p:spTree>
    <p:extLst>
      <p:ext uri="{BB962C8B-B14F-4D97-AF65-F5344CB8AC3E}">
        <p14:creationId xmlns:p14="http://schemas.microsoft.com/office/powerpoint/2010/main" val="3067461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FFF4EF-81DD-AF68-8F4F-27CF04CB6046}"/>
              </a:ext>
            </a:extLst>
          </p:cNvPr>
          <p:cNvSpPr>
            <a:spLocks noGrp="1"/>
          </p:cNvSpPr>
          <p:nvPr>
            <p:ph type="title"/>
          </p:nvPr>
        </p:nvSpPr>
        <p:spPr/>
        <p:txBody>
          <a:bodyPr/>
          <a:lstStyle/>
          <a:p>
            <a:r>
              <a:rPr lang="el-GR" b="0" i="0" dirty="0">
                <a:effectLst/>
                <a:latin typeface="Tahoma" panose="020B0604030504040204" pitchFamily="34" charset="0"/>
              </a:rPr>
              <a:t>Η ταχύτητα ροής του νερού</a:t>
            </a:r>
            <a:endParaRPr lang="el-GR" dirty="0"/>
          </a:p>
        </p:txBody>
      </p:sp>
      <p:sp>
        <p:nvSpPr>
          <p:cNvPr id="3" name="Θέση περιεχομένου 2">
            <a:extLst>
              <a:ext uri="{FF2B5EF4-FFF2-40B4-BE49-F238E27FC236}">
                <a16:creationId xmlns:a16="http://schemas.microsoft.com/office/drawing/2014/main" id="{F25C2B48-BF5A-4120-6C37-C613F5FFFFD6}"/>
              </a:ext>
            </a:extLst>
          </p:cNvPr>
          <p:cNvSpPr>
            <a:spLocks noGrp="1"/>
          </p:cNvSpPr>
          <p:nvPr>
            <p:ph idx="1"/>
          </p:nvPr>
        </p:nvSpPr>
        <p:spPr/>
        <p:txBody>
          <a:bodyPr/>
          <a:lstStyle/>
          <a:p>
            <a:pPr algn="ctr"/>
            <a:endParaRPr lang="el-GR" b="0" i="0" dirty="0">
              <a:effectLst/>
              <a:latin typeface="Tahoma" panose="020B0604030504040204" pitchFamily="34" charset="0"/>
            </a:endParaRPr>
          </a:p>
          <a:p>
            <a:pPr algn="ctr"/>
            <a:r>
              <a:rPr lang="el-GR" b="0" i="0" dirty="0">
                <a:effectLst/>
                <a:latin typeface="Tahoma" panose="020B0604030504040204" pitchFamily="34" charset="0"/>
              </a:rPr>
              <a:t>σε συνδυασμό με την κλίση του εδάφους, διαβρώνει τις όχθες των ποταμών και καθώς οι ποταμοί δεν ακολουθούν ευθύγραμμη διαδρομή, σχηματίζονται </a:t>
            </a:r>
            <a:r>
              <a:rPr lang="el-GR" b="0" i="0" dirty="0">
                <a:solidFill>
                  <a:srgbClr val="FFC000"/>
                </a:solidFill>
                <a:effectLst/>
                <a:latin typeface="Tahoma" panose="020B0604030504040204" pitchFamily="34" charset="0"/>
              </a:rPr>
              <a:t>μαίανδροι</a:t>
            </a:r>
            <a:r>
              <a:rPr lang="el-GR" b="0" i="0" dirty="0">
                <a:effectLst/>
                <a:latin typeface="Tahoma" panose="020B0604030504040204" pitchFamily="34" charset="0"/>
              </a:rPr>
              <a:t>.</a:t>
            </a:r>
            <a:endParaRPr lang="el-GR" dirty="0"/>
          </a:p>
        </p:txBody>
      </p:sp>
    </p:spTree>
    <p:extLst>
      <p:ext uri="{BB962C8B-B14F-4D97-AF65-F5344CB8AC3E}">
        <p14:creationId xmlns:p14="http://schemas.microsoft.com/office/powerpoint/2010/main" val="36656964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Όλοι αυτοί οι οργανισμοί, κατά τη διάρκεια της ζωής τους,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εκκρίνουν μέσα στο νερό τα προϊόντα του μεταβολισμού τους, προϊόντα που συχνά βοηθούν στην ανάπτυξη άλλων οργανισμών.</a:t>
            </a:r>
          </a:p>
        </p:txBody>
      </p:sp>
    </p:spTree>
    <p:extLst>
      <p:ext uri="{BB962C8B-B14F-4D97-AF65-F5344CB8AC3E}">
        <p14:creationId xmlns:p14="http://schemas.microsoft.com/office/powerpoint/2010/main" val="66856699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Επιπλέον, προσλαμβάνοντας διάφορα στοιχεία από το νερό,</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για τη σύνθεση των δικών τους ζωτικών συστατικών, μεταβάλουν τη σύνθεση αυτού, το οποίο πλέον γίνεται ακατάλληλο για ορισμένα είδη.</a:t>
            </a:r>
          </a:p>
        </p:txBody>
      </p:sp>
    </p:spTree>
    <p:extLst>
      <p:ext uri="{BB962C8B-B14F-4D97-AF65-F5344CB8AC3E}">
        <p14:creationId xmlns:p14="http://schemas.microsoft.com/office/powerpoint/2010/main" val="7027933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Ο άνθρωπος, με τις δικές του ενέργειες,</a:t>
            </a:r>
          </a:p>
        </p:txBody>
      </p:sp>
      <p:sp>
        <p:nvSpPr>
          <p:cNvPr id="3" name="Θέση περιεχομένου 2"/>
          <p:cNvSpPr>
            <a:spLocks noGrp="1"/>
          </p:cNvSpPr>
          <p:nvPr>
            <p:ph idx="1"/>
          </p:nvPr>
        </p:nvSpPr>
        <p:spPr/>
        <p:txBody>
          <a:bodyPr/>
          <a:lstStyle/>
          <a:p>
            <a:pPr algn="ctr"/>
            <a:endParaRPr lang="el-GR" sz="4400" dirty="0"/>
          </a:p>
          <a:p>
            <a:pPr algn="ctr"/>
            <a:r>
              <a:rPr lang="el-GR" dirty="0"/>
              <a:t>αφαιρεί μια σημαντική ποσότητα νερού από τη φύση και ξαναρίχνει μέσα στα υδάτινα συστήματα </a:t>
            </a:r>
            <a:r>
              <a:rPr lang="el-GR" dirty="0">
                <a:effectLst/>
              </a:rPr>
              <a:t>των κατοικημένων περιοχών, μολυσμένα </a:t>
            </a:r>
            <a:r>
              <a:rPr lang="el-GR" sz="3200" dirty="0"/>
              <a:t>και ρυπασμένα νερά και κάθε είδους υπολείμματα, τα οποία οι οργανισμοί πρέπει να ανεχτούν».    </a:t>
            </a:r>
            <a:r>
              <a:rPr lang="en-US" sz="3200" dirty="0"/>
              <a:t>    </a:t>
            </a:r>
            <a:endParaRPr lang="el-GR" sz="3200" dirty="0"/>
          </a:p>
          <a:p>
            <a:pPr algn="ctr"/>
            <a:endParaRPr lang="el-GR" dirty="0"/>
          </a:p>
        </p:txBody>
      </p:sp>
    </p:spTree>
    <p:extLst>
      <p:ext uri="{BB962C8B-B14F-4D97-AF65-F5344CB8AC3E}">
        <p14:creationId xmlns:p14="http://schemas.microsoft.com/office/powerpoint/2010/main" val="355262702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«Πολλοί είναι εκείνοι, και μάλιστα ειδικοί</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σε θέματα περιβάλλοντος, οι οποίοι δεν κάνουν σωστή χρήση των όρων μόλυνση και ρύπανση.</a:t>
            </a:r>
          </a:p>
        </p:txBody>
      </p:sp>
    </p:spTree>
    <p:extLst>
      <p:ext uri="{BB962C8B-B14F-4D97-AF65-F5344CB8AC3E}">
        <p14:creationId xmlns:p14="http://schemas.microsoft.com/office/powerpoint/2010/main" val="33900738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Το άρθρο 2 του Νόμου 1650/1986</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κάνει διάκριση μεταξύ αυτών των όρων και δίνει τους παρακάτω ορισμούς:</a:t>
            </a:r>
          </a:p>
        </p:txBody>
      </p:sp>
    </p:spTree>
    <p:extLst>
      <p:ext uri="{BB962C8B-B14F-4D97-AF65-F5344CB8AC3E}">
        <p14:creationId xmlns:p14="http://schemas.microsoft.com/office/powerpoint/2010/main" val="49086282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Μόλυνση είναι η μορφή ρύπανσης που χαρακτηρίζεται</a:t>
            </a:r>
          </a:p>
        </p:txBody>
      </p:sp>
      <p:sp>
        <p:nvSpPr>
          <p:cNvPr id="3" name="Θέση περιεχομένου 2"/>
          <p:cNvSpPr>
            <a:spLocks noGrp="1"/>
          </p:cNvSpPr>
          <p:nvPr>
            <p:ph idx="1"/>
          </p:nvPr>
        </p:nvSpPr>
        <p:spPr>
          <a:xfrm>
            <a:off x="107504" y="1981200"/>
            <a:ext cx="8856984" cy="4114800"/>
          </a:xfrm>
        </p:spPr>
        <p:txBody>
          <a:bodyPr/>
          <a:lstStyle/>
          <a:p>
            <a:pPr algn="ctr"/>
            <a:endParaRPr lang="el-GR" sz="4400" dirty="0"/>
          </a:p>
          <a:p>
            <a:pPr algn="ctr"/>
            <a:r>
              <a:rPr lang="el-GR" sz="4400" dirty="0"/>
              <a:t>από την </a:t>
            </a:r>
            <a:r>
              <a:rPr lang="el-GR" sz="4400" dirty="0">
                <a:solidFill>
                  <a:srgbClr val="FFC000"/>
                </a:solidFill>
              </a:rPr>
              <a:t>παρουσία παθογόνων μικροοργανισμών </a:t>
            </a:r>
            <a:r>
              <a:rPr lang="el-GR" sz="4400" dirty="0"/>
              <a:t>στο περιβάλλον ή δεικτών που υποδηλώνουν την πιθανότητα παρουσίας τέτοιων μικροοργανισμών.</a:t>
            </a:r>
          </a:p>
          <a:p>
            <a:pPr algn="ctr"/>
            <a:endParaRPr lang="el-GR" sz="4400" dirty="0"/>
          </a:p>
        </p:txBody>
      </p:sp>
    </p:spTree>
    <p:extLst>
      <p:ext uri="{BB962C8B-B14F-4D97-AF65-F5344CB8AC3E}">
        <p14:creationId xmlns:p14="http://schemas.microsoft.com/office/powerpoint/2010/main" val="210097317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Ρύπανση είναι η παρουσία στο περιβάλλον</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ρύπων δηλαδή κάθε είδους ουσιών, θορύβου, ακτινοβολίας ή άλλων μορφών ενέργειας,</a:t>
            </a:r>
          </a:p>
        </p:txBody>
      </p:sp>
    </p:spTree>
    <p:extLst>
      <p:ext uri="{BB962C8B-B14F-4D97-AF65-F5344CB8AC3E}">
        <p14:creationId xmlns:p14="http://schemas.microsoft.com/office/powerpoint/2010/main" val="394483933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σε ποσότητα, συγκέντρωση ή διάρκεια</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που μπορούν να προκαλέσουν αρνητικές επιπτώσεις στην υγεία, στους ζωντανούς οργανισμούς</a:t>
            </a:r>
          </a:p>
        </p:txBody>
      </p:sp>
    </p:spTree>
    <p:extLst>
      <p:ext uri="{BB962C8B-B14F-4D97-AF65-F5344CB8AC3E}">
        <p14:creationId xmlns:p14="http://schemas.microsoft.com/office/powerpoint/2010/main" val="191931321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και στα οικοσυστήματα ή ολικές ζημιές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και γενικά να καταστήσουν το περιβάλλον ακατάλληλο για τις επιθυμητές χρήσεις του. </a:t>
            </a:r>
          </a:p>
          <a:p>
            <a:pPr algn="ctr"/>
            <a:endParaRPr lang="el-GR" sz="4400" dirty="0"/>
          </a:p>
        </p:txBody>
      </p:sp>
    </p:spTree>
    <p:extLst>
      <p:ext uri="{BB962C8B-B14F-4D97-AF65-F5344CB8AC3E}">
        <p14:creationId xmlns:p14="http://schemas.microsoft.com/office/powerpoint/2010/main" val="242493180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FF00"/>
                </a:solidFill>
                <a:effectLst/>
              </a:rPr>
              <a:t>«Σε κάθε κύκλο ζωής,</a:t>
            </a:r>
          </a:p>
        </p:txBody>
      </p:sp>
      <p:sp>
        <p:nvSpPr>
          <p:cNvPr id="3" name="Θέση περιεχομένου 2"/>
          <p:cNvSpPr>
            <a:spLocks noGrp="1"/>
          </p:cNvSpPr>
          <p:nvPr>
            <p:ph idx="1"/>
          </p:nvPr>
        </p:nvSpPr>
        <p:spPr/>
        <p:txBody>
          <a:bodyPr/>
          <a:lstStyle/>
          <a:p>
            <a:pPr algn="ctr"/>
            <a:endParaRPr lang="el-GR" sz="4400" dirty="0"/>
          </a:p>
          <a:p>
            <a:pPr algn="ctr"/>
            <a:r>
              <a:rPr lang="el-GR" sz="4400" dirty="0"/>
              <a:t>μια αλλαγή στις συνθήκες του περιβάλλοντος οδηγεί λίγο-πολύ σε ριζικές μεταβολές των ζωντανών κοινωνιών.</a:t>
            </a:r>
          </a:p>
        </p:txBody>
      </p:sp>
    </p:spTree>
    <p:extLst>
      <p:ext uri="{BB962C8B-B14F-4D97-AF65-F5344CB8AC3E}">
        <p14:creationId xmlns:p14="http://schemas.microsoft.com/office/powerpoint/2010/main" val="217055001"/>
      </p:ext>
    </p:extLst>
  </p:cSld>
  <p:clrMapOvr>
    <a:masterClrMapping/>
  </p:clrMapOvr>
</p:sld>
</file>

<file path=ppt/theme/theme1.xml><?xml version="1.0" encoding="utf-8"?>
<a:theme xmlns:a="http://schemas.openxmlformats.org/drawingml/2006/main" name="Πρότυπο σχεδίασης- Ύψος">
  <a:themeElements>
    <a:clrScheme name="Θέμα του Offic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Θέμα του Offic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Θέμα του Offic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Θέμα του Office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Θέμα του Offic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Θέμα του Office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Θέμα του Office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Πρότυπο σχεδίασης- Ύψος</Template>
  <TotalTime>6208</TotalTime>
  <Words>4107</Words>
  <Application>Microsoft Office PowerPoint</Application>
  <PresentationFormat>Προβολή στην οθόνη (4:3)</PresentationFormat>
  <Paragraphs>489</Paragraphs>
  <Slides>172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172</vt:i4>
      </vt:variant>
    </vt:vector>
  </HeadingPairs>
  <TitlesOfParts>
    <vt:vector size="177" baseType="lpstr">
      <vt:lpstr>Arial</vt:lpstr>
      <vt:lpstr>Calibri</vt:lpstr>
      <vt:lpstr>Tahoma</vt:lpstr>
      <vt:lpstr>Times New Roman</vt:lpstr>
      <vt:lpstr>Πρότυπο σχεδίασης- Ύψος</vt:lpstr>
      <vt:lpstr>              Λιμνολογία: Έκτο Μάθημα  </vt:lpstr>
      <vt:lpstr>Χαρακτηριστικά των οικοσυστημάτων ρεόντων υδάτων</vt:lpstr>
      <vt:lpstr>Τα παραπάνω σχηματίζουν το υδρογραφικό δίκτυο </vt:lpstr>
      <vt:lpstr>Υδρογραφικό δίκτυο </vt:lpstr>
      <vt:lpstr>Υδρογραφικό δίκτυο </vt:lpstr>
      <vt:lpstr>Όταν αυξάνεται η ποσότητα των ρεόντων υδάτων</vt:lpstr>
      <vt:lpstr>Αυτό είναι χαρακτηριστικό</vt:lpstr>
      <vt:lpstr>Η ταχύτητα ροής του νερού δεν είναι σταθερή</vt:lpstr>
      <vt:lpstr>Η ταχύτητα ροής του νερού</vt:lpstr>
      <vt:lpstr>Τα ποτάμια καταλήγουν</vt:lpstr>
      <vt:lpstr>Χαρακτηριστικά της ποιότητας των ρεόντων υδάτων</vt:lpstr>
      <vt:lpstr>Η θολερότητα επηρεάζει</vt:lpstr>
      <vt:lpstr>Παράγοντες που επηρεάζουν τη θολερότητα</vt:lpstr>
      <vt:lpstr>Ο στροβιλισμός των υδάτων εξαρτάται</vt:lpstr>
      <vt:lpstr>Η συγκέντρωση των διαλυμένων και αιωρούμενων συστατικών</vt:lpstr>
      <vt:lpstr>Κατά τις περιόδους υψηλών βροχοπτώσεων,</vt:lpstr>
      <vt:lpstr>Οι ποταμοί αποτελούν ανοιχτά ετερότροφα συστήματα,</vt:lpstr>
      <vt:lpstr>Τα οικοσυστήματα ρεόντων υδάτων συνδέονται άμεσα</vt:lpstr>
      <vt:lpstr>και εισέρχεται στο ποτάμι με τη ροή του νερού,</vt:lpstr>
      <vt:lpstr>Δομή των οικοσυστημάτων των ποταμών - Ζώνωση των ποταμών</vt:lpstr>
      <vt:lpstr>Παρουσίαση του PowerPoint</vt:lpstr>
      <vt:lpstr> Ποτάμια ζώνωση </vt:lpstr>
      <vt:lpstr>Η βελτίωση περιελάμβανε τη σύνταξη ενός καταλόγου</vt:lpstr>
      <vt:lpstr>Θεώρησε την κλίση του ρεύματος</vt:lpstr>
      <vt:lpstr>Η κλίση επιδρά άμεσα ή έμμεσα σε μερικούς</vt:lpstr>
      <vt:lpstr>η φύση της κοίτης,</vt:lpstr>
      <vt:lpstr>Παραδείγματα βενθικών οικοσυστημάτων είναι</vt:lpstr>
      <vt:lpstr>Από την έκταση των ζωνών σε σχέση</vt:lpstr>
      <vt:lpstr>σχετίζεται άμεσα με την κλίση του ρεύματος</vt:lpstr>
      <vt:lpstr>Με βάση αυτά τα συμπεράσματα, διατύπωσε</vt:lpstr>
      <vt:lpstr>έχουν παρόμοια βιολογικά χαρακτηριστικά και παρόμοιους</vt:lpstr>
      <vt:lpstr>Ζώνη του Salmo (της Πέστροφας).</vt:lpstr>
      <vt:lpstr>Το πλάτος και το βάθος ποικίλλουν</vt:lpstr>
      <vt:lpstr>Ζώνη του Thymallus (του Θυμάλλου).</vt:lpstr>
      <vt:lpstr>Ζώνη του Thymallus (του Θυμάλλου).</vt:lpstr>
      <vt:lpstr>Κοίτη ποταμού με λεπτότερο υλικό από αυτό της ζώνης</vt:lpstr>
      <vt:lpstr>Salmonidae</vt:lpstr>
      <vt:lpstr>Ρεόφιλα (Cyprinidae)</vt:lpstr>
      <vt:lpstr>Ζώνη του Barbus (μουστακάτου-της Μπριάνας).</vt:lpstr>
      <vt:lpstr>Παρουσίαση του PowerPoint</vt:lpstr>
      <vt:lpstr>Παρουσίαση του PowerPoint</vt:lpstr>
      <vt:lpstr>Τα ήρεμα νερά είναι πάντως σε πολύ μεγαλύτερη έκταση</vt:lpstr>
      <vt:lpstr>Ζώνη του Abramis (της Λεστιάς).</vt:lpstr>
      <vt:lpstr>Παρουσίαση του PowerPoint</vt:lpstr>
      <vt:lpstr>Ρεύματα αδύνατα, νερά θολά</vt:lpstr>
      <vt:lpstr>«Ο Illies (1953) βρήκε ότι υπήρχαν μεγάλες μεταβολές</vt:lpstr>
      <vt:lpstr>Βρήκε ακόμη ότι ο βαθμός της μεταβολής της σύνθεσης</vt:lpstr>
      <vt:lpstr>Έτσι, ονόμασε το τμήμα πάνω από το όριο της ζώνης</vt:lpstr>
      <vt:lpstr>Ρείθρον είναι η περιοχή που εκτείνεται από την πηγή</vt:lpstr>
      <vt:lpstr>η συγκέντρωση του οξυγόνου είναι πάντοτε υψηλή,</vt:lpstr>
      <vt:lpstr>Η πανίδα είναι λίγο-πολύ ψυχρή στενοθερμική</vt:lpstr>
      <vt:lpstr>Πόταμον είναι η περιοχή όπου</vt:lpstr>
      <vt:lpstr>παρατηρείται έλλειψη οξυγόνου μερικές φορές,</vt:lpstr>
      <vt:lpstr>Η πανίδα είναι ευρυθερμική ή θερμή στενοθερμική</vt:lpstr>
      <vt:lpstr>«Ο Illes και ο Botosaneanu (1963) προτείνουν</vt:lpstr>
      <vt:lpstr>Ρείθρον, το πετρώδες ρέμα μέχρι το μικρό ποτάμι</vt:lpstr>
      <vt:lpstr>Πόταμον, που διαιρείται σε επι- και μεταπόταμον</vt:lpstr>
      <vt:lpstr>Το υποποτάμιον είναι η υφάλμυρη περιοχή</vt:lpstr>
      <vt:lpstr>Ψάρι Pleuronectes</vt:lpstr>
      <vt:lpstr> Εκβολές ποταμών </vt:lpstr>
      <vt:lpstr>Η δομή τους μεταβάλλεται</vt:lpstr>
      <vt:lpstr>Η περιοχή των εκβολών, στην οποία ανεβαίνει</vt:lpstr>
      <vt:lpstr>Οι εκβολές είναι σημαντικοί τόποι για ψάρια</vt:lpstr>
      <vt:lpstr>που πάντοτε είχαν μεγάλη σημασία</vt:lpstr>
      <vt:lpstr> Χείμαρροι </vt:lpstr>
      <vt:lpstr>Οι χείμαρροι σχηματίζονται κυρίως,</vt:lpstr>
      <vt:lpstr>τα οποία ρέουν</vt:lpstr>
      <vt:lpstr>Στις ζώνες των ψηλών βουνών</vt:lpstr>
      <vt:lpstr>αλλά με κρυσταλλική άργιλο</vt:lpstr>
      <vt:lpstr>Από λιμνολογική άποψη, οι χείμαρροι μεταφέρουν</vt:lpstr>
      <vt:lpstr>Μεταφέρουν επίσης,</vt:lpstr>
      <vt:lpstr> Πηγές </vt:lpstr>
      <vt:lpstr>Όταν το νερό αυτό βρει κάποια διέξοδο,</vt:lpstr>
      <vt:lpstr>ή εξαιτίας μιας αλλαγής στην πετρογραφική φύση</vt:lpstr>
      <vt:lpstr>Το νερό της βροχής που διεισδύει βαθιά</vt:lpstr>
      <vt:lpstr>και συνεπώς διαλύει</vt:lpstr>
      <vt:lpstr>Το νερό αυτό, όταν εξέρχεται,</vt:lpstr>
      <vt:lpstr>Οι πηγές αυτές ονομάζονται</vt:lpstr>
      <vt:lpstr>τα οποία περιέχουν ή και ιαματικές πηγές,</vt:lpstr>
      <vt:lpstr>«Στη χώρα μας υπάρχουν</vt:lpstr>
      <vt:lpstr>Πολλές από τις πηγές αυτές</vt:lpstr>
      <vt:lpstr>Για παράδειγμα, η θερμοκρασία</vt:lpstr>
      <vt:lpstr>ενώ η παροχή των θερμών πηγών</vt:lpstr>
      <vt:lpstr>Τα γεωθερμικά νερά, εκτός από τη λουτροθεραπεία,</vt:lpstr>
      <vt:lpstr>«Οι οργανισμοί που ζουν στις πηγές,</vt:lpstr>
      <vt:lpstr>Ανάλογα, αν οι πηγές βρίσκονται</vt:lpstr>
      <vt:lpstr>Ξεχωρίζουμε δύο διαφορετικά περιβάλλοντα</vt:lpstr>
      <vt:lpstr> Φυσικοί παράγοντες </vt:lpstr>
      <vt:lpstr>Αυτοί οι οργανισμοί είναι</vt:lpstr>
      <vt:lpstr>Όλοι αυτοί οι οργανισμοί, κατά τη διάρκεια της ζωής τους,</vt:lpstr>
      <vt:lpstr>Επιπλέον, προσλαμβάνοντας διάφορα στοιχεία από το νερό,</vt:lpstr>
      <vt:lpstr>Ο άνθρωπος, με τις δικές του ενέργειες,</vt:lpstr>
      <vt:lpstr>«Πολλοί είναι εκείνοι, και μάλιστα ειδικοί</vt:lpstr>
      <vt:lpstr>Το άρθρο 2 του Νόμου 1650/1986</vt:lpstr>
      <vt:lpstr>Μόλυνση είναι η μορφή ρύπανσης που χαρακτηρίζεται</vt:lpstr>
      <vt:lpstr>Ρύπανση είναι η παρουσία στο περιβάλλον</vt:lpstr>
      <vt:lpstr>σε ποσότητα, συγκέντρωση ή διάρκεια</vt:lpstr>
      <vt:lpstr>και στα οικοσυστήματα ή ολικές ζημιές</vt:lpstr>
      <vt:lpstr>«Σε κάθε κύκλο ζωής,</vt:lpstr>
      <vt:lpstr>Σε κάθε μάζα νερού,</vt:lpstr>
      <vt:lpstr>Τα αποτελέσματα εξαρτώνται</vt:lpstr>
      <vt:lpstr>Αν το αρχικό ποσό που αποβάλλεται</vt:lpstr>
      <vt:lpstr>Η ζωή όλων των οργανισμών</vt:lpstr>
      <vt:lpstr>Η ζωντανή κοινωνία μεταβάλλεται προς όφελος</vt:lpstr>
      <vt:lpstr>Όταν οι συνθήκες αρχίσουν να αποκαθίστανται,</vt:lpstr>
      <vt:lpstr>Έτσι, η ακραία αρχική κατάσταση</vt:lpstr>
      <vt:lpstr>από τους οποίους μόνο τα ετερότροφα είδη</vt:lpstr>
      <vt:lpstr>Στην πιο ευνοϊκή περίπτωση,</vt:lpstr>
      <vt:lpstr>Η βιοοικολογική εκτίμηση της καθαρότητας ή μη του νερού</vt:lpstr>
      <vt:lpstr>Η βιολογική ανάλυση γίνεται κατά δύο τρόπους:</vt:lpstr>
      <vt:lpstr>όπως γίνεται με διαδικασίες που δουλεύουν στο σαπρόβιο σύστημα</vt:lpstr>
      <vt:lpstr>Οι οργανισμοί (φυτικοί και ζωικοί), λοιπόν,</vt:lpstr>
      <vt:lpstr>και συνεπώς κάθε μεταβολή</vt:lpstr>
      <vt:lpstr> Φως </vt:lpstr>
      <vt:lpstr>Εξάλλου, η ατμοσφαιρική διαφάνεια αλλάζει</vt:lpstr>
      <vt:lpstr>Η διάχυση και η απορρόφηση αυξάνονται, όταν ο αέρας</vt:lpstr>
      <vt:lpstr>Το ποσό και η φασματική σύνθεση</vt:lpstr>
      <vt:lpstr>ανάλογα με το γεωγραφικό πλάτος,</vt:lpstr>
      <vt:lpstr>«Σε άσχημο καιρό,</vt:lpstr>
      <vt:lpstr>Δεν είναι μόνο η πραγματική ανάκλαση από την επιφάνεια</vt:lpstr>
      <vt:lpstr>Η ανάκλαση εξαρτάται από το ύψος του ήλιου στο ζενίθ,</vt:lpstr>
      <vt:lpstr>«Από τη συνολική φωτεινή ενέργεια που εισέρχεται</vt:lpstr>
      <vt:lpstr>Η διάχυση του φωτός αλλάζει σημαντικά</vt:lpstr>
      <vt:lpstr>Το ποσό του φωτός που επιστρέφει στο νερό</vt:lpstr>
      <vt:lpstr>Το φως από τις πηγές διάχυσης</vt:lpstr>
      <vt:lpstr>Ένα μεγάλο μέρος της ακτινοβολίας που φτάνει</vt:lpstr>
      <vt:lpstr>Εξαιτίας της ανάκλασης</vt:lpstr>
      <vt:lpstr>Οι υπέρυθρες ακτίνες</vt:lpstr>
      <vt:lpstr>Οι υπεριώδεις ακτίνες</vt:lpstr>
      <vt:lpstr>Οι υπεριώδεις ακτίνες είναι βλαβερές</vt:lpstr>
      <vt:lpstr>Οι υπεριώδεις ακτίνες είναι εξίσου θανάσιμες για τα βακτήρια,</vt:lpstr>
      <vt:lpstr>Η αναμενόμενη σοβαρή μείωση ή έλλειψη του φωτός</vt:lpstr>
      <vt:lpstr>Η μείωση του οξυγόνου που προέρχεται</vt:lpstr>
      <vt:lpstr>Η ηλιακή ακτινοβολία</vt:lpstr>
      <vt:lpstr>είτε ενσωματωμένη στην ενέργεια</vt:lpstr>
      <vt:lpstr>είτε από τα γήινα συστατικά</vt:lpstr>
      <vt:lpstr>Το μεγαλύτερο μέρος</vt:lpstr>
      <vt:lpstr>αντέχουν ή ακόμη απαιτούν</vt:lpstr>
      <vt:lpstr>Εκτός από τις προσαρμογές των φωτοσυνθετικών οργανισμών</vt:lpstr>
      <vt:lpstr>Πολλά είδη των ανώτερων στρωμάτων</vt:lpstr>
      <vt:lpstr>Από τα ασπόνδυλα,</vt:lpstr>
      <vt:lpstr>Η Daphnia μετακινείται κατά διάρκεια της ημέρας</vt:lpstr>
      <vt:lpstr>Δάφνια</vt:lpstr>
      <vt:lpstr>Στη δάφνια, όπως και σε άλλα Κλαδοκεραιωτά</vt:lpstr>
      <vt:lpstr>Τυπικά, τα άτομα που προκύπτουν από παρθενογένεση</vt:lpstr>
      <vt:lpstr>Η Daphnia χρησιμοποιεί το φως </vt:lpstr>
      <vt:lpstr>Αυτή η έννοια του φωτισμού</vt:lpstr>
      <vt:lpstr>Το φυτικό σύστημα, στο οποίο μπορεί να διεξαχθεί</vt:lpstr>
      <vt:lpstr> Διαφάνεια </vt:lpstr>
      <vt:lpstr>Η υπέρυθρη ακτινοβολία,</vt:lpstr>
      <vt:lpstr>Το νερό είναι ένα υγρό</vt:lpstr>
      <vt:lpstr>Αρκετές ιαπωνικές λίμνες ανήκουν στο εύρος των 20-30 μέτρων.</vt:lpstr>
      <vt:lpstr>Οι μεγάλες υποαλπικές λίμνες της Ευρώπης,</vt:lpstr>
      <vt:lpstr>Η λίμνη Maggiore και η λίμνη της Γενεύης</vt:lpstr>
      <vt:lpstr> Χρώμα </vt:lpstr>
      <vt:lpstr>Αυτή η απορρόφηση είναι έργο του ίδιου του νερού</vt:lpstr>
      <vt:lpstr>Οι διαλυμένες ουσίες</vt:lpstr>
      <vt:lpstr>Η θερμοκρασία</vt:lpstr>
      <vt:lpstr>Καθορίζει τη μεταβολική διαδικασία</vt:lpstr>
      <vt:lpstr>δηλαδή ως ένα φυσικό ερέθισμα που καθορίζει</vt:lpstr>
      <vt:lpstr>Εκτός από τα θηλαστικά και τα πτηνά,</vt:lpstr>
      <vt:lpstr>Αυτό σημαίνει ότι η θερμοκρασία τους</vt:lpstr>
      <vt:lpstr>Η θερμοκρασία του περιβάλλοντος</vt:lpstr>
      <vt:lpstr>Με την αύξηση της θερμοκρασίας</vt:lpstr>
      <vt:lpstr>Πολλά από αυτά πολλαπλασιάζονται</vt:lpstr>
      <vt:lpstr>Επίσης, ένας μεγάλος αριθμός ζώων περνούν</vt:lpstr>
      <vt:lpstr>Η θερμοκρασία καθορίζει,</vt:lpstr>
      <vt:lpstr>Στις υψηλές θερμοκρασίες</vt:lpstr>
      <vt:lpstr>Η εμφάνιση των φυκών</vt:lpstr>
      <vt:lpstr>Το εύρος των θερμοκρασιών που είναι ανεκτό</vt:lpstr>
      <vt:lpstr>Boreogadus saida: πολικός μπακαλιάρος</vt:lpstr>
      <vt:lpstr>Cyprinodon macularis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Ρωσοτουρκικός πόλεμος</dc:title>
  <dc:creator>Maria</dc:creator>
  <cp:lastModifiedBy>user</cp:lastModifiedBy>
  <cp:revision>280</cp:revision>
  <dcterms:created xsi:type="dcterms:W3CDTF">2019-05-10T18:29:09Z</dcterms:created>
  <dcterms:modified xsi:type="dcterms:W3CDTF">2025-04-10T11:37:00Z</dcterms:modified>
</cp:coreProperties>
</file>