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334" r:id="rId18"/>
    <p:sldId id="274" r:id="rId19"/>
    <p:sldId id="323" r:id="rId20"/>
    <p:sldId id="328" r:id="rId21"/>
    <p:sldId id="329" r:id="rId22"/>
    <p:sldId id="330" r:id="rId23"/>
    <p:sldId id="331" r:id="rId24"/>
    <p:sldId id="335" r:id="rId2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2BF961-0DD8-4E72-98D9-312A16D00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BDE7818-C3B5-4AE6-9B0C-0D447B5CE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098BD2D-CF62-480C-9732-9DB124F18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065556F-8216-4AF8-91D5-6E0F05B3B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2A08F1A-FE70-482B-88F4-B24BB61C5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973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AE9835-1915-44A7-8567-2C2A499C4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91C1F30-EBD8-4D7B-A5A2-91E26F066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DA15477-3866-48EE-B05D-035B629F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8960C9A-4208-4390-BCA5-7F3F1F6C0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1762D58-E17C-4537-AD50-D747D09C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381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F4A614B-6652-498E-A469-175036067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66D4EA7-9122-47FF-BCE6-AF4457B9A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3F5FE1E-0631-463C-916B-4BA34730E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4A51327-0651-4907-9C95-C6B5615DA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76FD97-E10C-44DF-AC32-7D2A8EF1D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6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BE3DAC-C5E1-4A41-9695-9F96A7FF0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466BDB-AF6F-49BC-801A-4F4D99597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3C07AD-07C0-42CF-AE37-6C8B423EB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DB09C5B-A609-4C90-95D8-14F6BDCFF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95C424-5E81-47C4-883A-40053D634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007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7E2CA1-62C7-44D9-8D26-EAE5E65C9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D477FE0-A15D-4560-AE4B-8DC2AE785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E0E1C1-653F-4F3A-9066-300127A77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203C32C-505D-425B-8D57-CBD6B818E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8A8464F-E0AA-493E-B546-330E881E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619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56FC5E-B2DA-48FE-963F-73291D281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F9B7A9-D45C-40FA-A02E-A3468EC5DE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C085E6E-0550-4894-BCB6-0314316AC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5929701-2E02-4BA9-B2D2-6CBE59159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2546F9B-F287-41C1-BBC9-BA4467E2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91F900A-14BD-4CF6-ACFB-15363973E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058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DB85C8-D77D-49A1-86C4-67B9DCF7B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5086730-3A83-41FB-9E35-14584535A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2863653-07D9-41E9-9DD4-C1D36C784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F6BF394-AFF9-4C7E-B291-25A57D4180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C3F6414-86CB-4803-A711-29CF3286D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C06F6D4-9B7A-4DD1-BB0D-68ECF3D5D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A1BB6A6-114D-4970-A28D-8E844CA8E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9E243C7-8929-4BE5-B3FE-0562C4135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569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4108DD-AAAC-426A-94B2-D2FB35B78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D565BA2-02C2-453F-9430-BF3A2E523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C7D9414-D356-417E-9042-C3124F2BA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A91F2DB-E861-471A-B443-EECB2AC3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743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802F1D5-7E30-4CF1-A4B0-5ABF19235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795B5EB-541C-451D-9DF0-33CAF221E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86C6C74-9290-4D79-BE45-71275E3CD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225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0D01D-AB61-4F7B-B9F2-657A78E6C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12D759E-79F2-44C2-8B2B-CA939E801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73C8DBE-B33C-4FB2-8CB6-89A18393C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5ED39A9-D1FB-46AD-8201-AC89BB7E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F5CF383-A0B1-4A11-AA5F-FCD0131C4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55D7C64-8075-4E3E-89AF-17F95FEE1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224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C19767-B89D-499F-9D94-CCB7DE828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316FE15-F578-42F5-9C7A-D692AE42B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5B0F58D-E4F5-4ECF-8A84-930763243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7E249B0-DAC9-45AB-B2A5-55F0A6072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6C07500-FBA5-44BE-8D84-EEDC0C421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3D8F0C7-29F0-458F-9996-F863333D2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3369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2B09037-69D6-440B-8B12-05597AC2C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C220A87-96BB-42C8-BD15-A8391DEA7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7C7F0C7-3741-4C45-81B7-FFF42E0792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3D757-F8A9-429D-94FA-5B02DFB74578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525650A-C92F-47C4-9525-9BE4580A02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40277A7-2503-4100-95D3-D51E542EE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90330-81F5-40E0-9850-5165074034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795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346E12-81DB-4DE7-A70D-C18A0F99DA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600" b="1" i="1" dirty="0"/>
              <a:t>ΘΕΡΜΟΚΡΑΣΙΑΚΗ ΡΥΘΜΙΣΗ ΤΟΥ ΣΩΜΑΤΟΣ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64CF1C2-0861-4498-A7B3-B329EFDFDF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1411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B3F8CA-427D-4F8D-8182-502ECA8F9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Θερμορύθμιση στα πτηνά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6A4C9C-828D-4A23-91BA-EC0436C97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θερμορύθμιση στα πτηνά είναι δύσκολη γιατί: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Δε διαθέτουν ιδρωτοποιούς αδένες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Δεν υπάρχει αγγειοδιαστολή στο δέρμα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Το πτέρωμα εμποδίζει την αποβολή θερμότητας με μεταφορά</a:t>
            </a:r>
          </a:p>
          <a:p>
            <a:r>
              <a:rPr lang="el-GR" dirty="0"/>
              <a:t>Η αποβολή θερμότητας όταν η θερμοκρασία υπερβεί τους 30 </a:t>
            </a:r>
            <a:r>
              <a:rPr lang="en-US" dirty="0"/>
              <a:t>C</a:t>
            </a:r>
            <a:r>
              <a:rPr lang="el-GR" dirty="0"/>
              <a:t> γίνεται με ταχύπνοια</a:t>
            </a:r>
          </a:p>
        </p:txBody>
      </p:sp>
    </p:spTree>
    <p:extLst>
      <p:ext uri="{BB962C8B-B14F-4D97-AF65-F5344CB8AC3E}">
        <p14:creationId xmlns:p14="http://schemas.microsoft.com/office/powerpoint/2010/main" val="1538859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95F01A-4197-485C-A710-FAAC97E0F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Αντίδραση σε ακραία ζέστη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0E945E-03AC-4FFE-9638-383EA361A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Βοοειδή, πρόβατα: αντέχουν σε θερμοκρασίες έως 43</a:t>
            </a:r>
            <a:r>
              <a:rPr lang="en-US" dirty="0"/>
              <a:t> C</a:t>
            </a:r>
            <a:r>
              <a:rPr lang="el-GR" dirty="0"/>
              <a:t> και σχετική υγρασία &gt;65%, λόγω ικανότητας εφίδρωσης και επιφανειακής ταχύπνοιας</a:t>
            </a:r>
          </a:p>
          <a:p>
            <a:r>
              <a:rPr lang="el-GR" dirty="0"/>
              <a:t>Χοίρος: αντέχει σε θερμοκρασία έως 35 </a:t>
            </a:r>
            <a:r>
              <a:rPr lang="en-US" dirty="0"/>
              <a:t>C </a:t>
            </a:r>
            <a:r>
              <a:rPr lang="el-GR" dirty="0"/>
              <a:t>και υγρασία &lt;65% (μειωμένη </a:t>
            </a:r>
            <a:r>
              <a:rPr lang="el-GR" dirty="0" err="1"/>
              <a:t>εφίδρωση,μη</a:t>
            </a:r>
            <a:r>
              <a:rPr lang="el-GR" dirty="0"/>
              <a:t>  αποδοτική επιφανειακή ταχύπνοια, αυξημένο υποδόριο λίπος)</a:t>
            </a:r>
          </a:p>
          <a:p>
            <a:r>
              <a:rPr lang="el-GR" dirty="0"/>
              <a:t>Γάτα: δεν αντέχει σε θερμοκρασίες &gt; 40 </a:t>
            </a:r>
            <a:r>
              <a:rPr lang="en-US" dirty="0"/>
              <a:t>C</a:t>
            </a:r>
            <a:r>
              <a:rPr lang="el-GR" dirty="0"/>
              <a:t> όταν η υγρασία είναι  &gt;65%. </a:t>
            </a:r>
          </a:p>
          <a:p>
            <a:r>
              <a:rPr lang="el-GR" dirty="0"/>
              <a:t>Ο σκύλος πιο ανθεκτικός στη ζέστη λόγω αποβολής θερμότητας με την ταχύπνοια</a:t>
            </a:r>
          </a:p>
          <a:p>
            <a:r>
              <a:rPr lang="el-GR" dirty="0"/>
              <a:t>Πτηνά: ανώτερη ανεκτή  θερμοκρασία 45</a:t>
            </a:r>
            <a:r>
              <a:rPr lang="en-US" dirty="0"/>
              <a:t>C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6916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7E1911-3898-40AF-A663-887E7773D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Αντίδραση στο ψύχος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606191-D56A-4D8D-AA21-DFA7E693A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ζώα αντιδρούν στο ψύχος με τη μείωση της απώλειας θερμότητας και την αύξηση της παραγωγής της</a:t>
            </a:r>
          </a:p>
          <a:p>
            <a:r>
              <a:rPr lang="el-GR" dirty="0"/>
              <a:t>Η αντίδραση στο ψύχος ενεργοποιείται από τη θερμοκρασία του αίματος και από τοπικά αντανακλαστικά</a:t>
            </a:r>
          </a:p>
        </p:txBody>
      </p:sp>
    </p:spTree>
    <p:extLst>
      <p:ext uri="{BB962C8B-B14F-4D97-AF65-F5344CB8AC3E}">
        <p14:creationId xmlns:p14="http://schemas.microsoft.com/office/powerpoint/2010/main" val="1654023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CA883A-B5E6-47F9-BB3F-CE71B96FA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Μείωση απώλειας θερμότητας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62CF3B-60A2-424F-BA8B-923580181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δίπλωμα σώματος προκειμένου να μειωθεί η επιφάνεια αποβολής θερμότητας</a:t>
            </a:r>
          </a:p>
          <a:p>
            <a:r>
              <a:rPr lang="el-GR" dirty="0"/>
              <a:t>Ανόρθωση τριχώματος</a:t>
            </a:r>
          </a:p>
          <a:p>
            <a:r>
              <a:rPr lang="el-GR" dirty="0"/>
              <a:t>Σύσπαση περιφερικών αγγείων</a:t>
            </a:r>
          </a:p>
          <a:p>
            <a:r>
              <a:rPr lang="el-GR" dirty="0"/>
              <a:t>Σύστημα αντίθετης ροής: η θέση των βαθύτερων αγγείων στα άκρα: οι φλέβες είναι δίπλα στις αρτηρίες (μεταφορά θερμότητας από τις αρτηρίες στις φλέβες και μείωση απώλειας θερμότητας από τις αρτηρίες). </a:t>
            </a:r>
          </a:p>
        </p:txBody>
      </p:sp>
    </p:spTree>
    <p:extLst>
      <p:ext uri="{BB962C8B-B14F-4D97-AF65-F5344CB8AC3E}">
        <p14:creationId xmlns:p14="http://schemas.microsoft.com/office/powerpoint/2010/main" val="3902018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91CDC3-0715-4B14-A6A6-3D871863B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Αύξηση παραγωγής θερμότητας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42AD13-0C7E-4234-BD1C-2667E18CD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Κρίσιμη θερμοκρασία: η θερμοκρασία κάτω από την οποία ενεργοποιείται ο μηχανισμός αυξημένης παραγωγής θερμότητας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Ρίγος: σπασμωδική κίνηση των μυών: το 30-50% της ενέργειας που παράγεται μετατρέπεται σε θερμότητα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Αύξηση της σύνθεσης </a:t>
            </a:r>
            <a:r>
              <a:rPr lang="el-GR" dirty="0" err="1"/>
              <a:t>επινεφρίνης</a:t>
            </a:r>
            <a:r>
              <a:rPr lang="el-GR" dirty="0"/>
              <a:t> και </a:t>
            </a:r>
            <a:r>
              <a:rPr lang="el-GR" dirty="0" err="1"/>
              <a:t>νορεπινεφρίνης</a:t>
            </a:r>
            <a:r>
              <a:rPr lang="el-GR" dirty="0"/>
              <a:t>: καταβολισμό φαιού λίπους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Αύξηση έκκρισης θυροξίνης</a:t>
            </a:r>
          </a:p>
        </p:txBody>
      </p:sp>
    </p:spTree>
    <p:extLst>
      <p:ext uri="{BB962C8B-B14F-4D97-AF65-F5344CB8AC3E}">
        <p14:creationId xmlns:p14="http://schemas.microsoft.com/office/powerpoint/2010/main" val="3156536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E1C230-CB45-4B77-90A9-616E32529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Χειμερία νάρκη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35FF01-3802-4C67-882C-320BF563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κατάσταση ληθαργικής ανάπαυσης</a:t>
            </a:r>
          </a:p>
          <a:p>
            <a:r>
              <a:rPr lang="el-GR" dirty="0"/>
              <a:t>Χαρακτηριστικά </a:t>
            </a:r>
            <a:r>
              <a:rPr lang="el-GR" dirty="0" err="1"/>
              <a:t>χειμερίας</a:t>
            </a:r>
            <a:r>
              <a:rPr lang="el-GR" dirty="0"/>
              <a:t> νάρκης: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Συμβαίνει στα θερμόαιμα ζώα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Είναι αυτόνομη διαδικασία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φυσιολογική λειτουργία του σώματος συνεχίζεται αλλά σε μικρότερο βαθμό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Μείωση θερμοκρασίας του σώματος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Τα ζώα συνέρχονται περιοδικά από την ληθαργική κατάσταση</a:t>
            </a:r>
          </a:p>
        </p:txBody>
      </p:sp>
    </p:spTree>
    <p:extLst>
      <p:ext uri="{BB962C8B-B14F-4D97-AF65-F5344CB8AC3E}">
        <p14:creationId xmlns:p14="http://schemas.microsoft.com/office/powerpoint/2010/main" val="2069389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B8D5EE-E3F1-4DEC-8789-639F541DE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</a:t>
            </a:r>
            <a:r>
              <a:rPr lang="el-GR" dirty="0" err="1"/>
              <a:t>ποθερμία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A1A1E1-270D-4233-A60F-F4FD8E954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Αποτέλεσμα παρατεταμένης παραμονής στο ψύχος</a:t>
            </a:r>
          </a:p>
          <a:p>
            <a:r>
              <a:rPr lang="el-GR" dirty="0"/>
              <a:t>Κατά τη διάρκεια γενικής αναισθησίας λόγω καταστολής της λειτουργίας του υποθαλάμου</a:t>
            </a:r>
          </a:p>
          <a:p>
            <a:r>
              <a:rPr lang="el-GR" dirty="0"/>
              <a:t>Μπορεί να οδηγήσει στο θάνατο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6655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66DE68F4-48DD-4FE1-A0F0-5DE664437E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l-GR" b="1" dirty="0"/>
              <a:t>Υποθερμία</a:t>
            </a: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8323C1FD-2D1C-441C-8B8B-A443CA3BE0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3254" y="1447800"/>
            <a:ext cx="8107162" cy="4495800"/>
          </a:xfrm>
        </p:spPr>
        <p:txBody>
          <a:bodyPr>
            <a:normAutofit/>
          </a:bodyPr>
          <a:lstStyle/>
          <a:p>
            <a:pPr lvl="0"/>
            <a:r>
              <a:rPr lang="el-G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 πτώση της θερμοκρασίας του σώματος κάτω από φυσιολογικό</a:t>
            </a:r>
          </a:p>
          <a:p>
            <a:pPr eaLnBrk="1" hangingPunct="1">
              <a:lnSpc>
                <a:spcPct val="90000"/>
              </a:lnSpc>
              <a:defRPr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Αποτέλεσμα ελάττωσης των καύσεων (υποσιτισμός ή ασιτία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Ανεπαρκής λήψη σε υδατάνθρακες &amp; λίπη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Έκθεση σε πολύ χαμηλή θερμοκρασία περιβάλλοντος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Γενική αναισθησία, φάρμακα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Αναιμία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Αφυδάτωση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dirty="0" err="1">
                <a:latin typeface="Arial" panose="020B0604020202020204" pitchFamily="34" charset="0"/>
                <a:cs typeface="Arial" panose="020B0604020202020204" pitchFamily="34" charset="0"/>
              </a:rPr>
              <a:t>Υποπρωτεϊναιμία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Κούρεμα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l-GR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l-GR" sz="2000" i="1" dirty="0"/>
          </a:p>
          <a:p>
            <a:pPr eaLnBrk="1" hangingPunct="1">
              <a:lnSpc>
                <a:spcPct val="90000"/>
              </a:lnSpc>
              <a:defRPr/>
            </a:pPr>
            <a:endParaRPr lang="el-GR" sz="2000" dirty="0"/>
          </a:p>
          <a:p>
            <a:pPr eaLnBrk="1" hangingPunct="1">
              <a:lnSpc>
                <a:spcPct val="90000"/>
              </a:lnSpc>
              <a:defRPr/>
            </a:pPr>
            <a:endParaRPr lang="el-GR" sz="2000" dirty="0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B8A72E-9AF6-4CFA-8505-63FE60FBE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Υπερθερμία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9E0092-ABB7-456C-A90F-035AAC989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049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Η αύξηση της θερμοκρασίας πάνω από το φυσιολογικό όριο</a:t>
            </a:r>
          </a:p>
          <a:p>
            <a:r>
              <a:rPr lang="el-GR" dirty="0"/>
              <a:t>Αυξημένη παραμονή σε περιβάλλον με υψηλή θερμοκρασία</a:t>
            </a:r>
          </a:p>
          <a:p>
            <a:r>
              <a:rPr lang="el-GR" dirty="0"/>
              <a:t>Σύμπτωμα του πυρετού</a:t>
            </a:r>
          </a:p>
          <a:p>
            <a:r>
              <a:rPr lang="el-GR" dirty="0"/>
              <a:t>Η θερμορυθμιστική ικανότητα του υποθαλάμου είναι επαρκής και αντιδρά προκαλώντας: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 ατονία προκειμένου να μειωθεί η παραγωγή θερμότητας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Περιφερική αγγειοδιαστολή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Ταχύπνοια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Έκταση του σώματος</a:t>
            </a:r>
          </a:p>
        </p:txBody>
      </p:sp>
    </p:spTree>
    <p:extLst>
      <p:ext uri="{BB962C8B-B14F-4D97-AF65-F5344CB8AC3E}">
        <p14:creationId xmlns:p14="http://schemas.microsoft.com/office/powerpoint/2010/main" val="2665093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FFA10E9E-3F92-440C-A714-EA22720CEC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l-GR" sz="4000" dirty="0">
                <a:latin typeface="+mn-lt"/>
              </a:rPr>
              <a:t>Απλή υπερθερμία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7993A252-6FAB-4C39-B15A-962059FD9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l-GR" sz="2000" b="1" u="sng" dirty="0"/>
              <a:t> </a:t>
            </a:r>
            <a:endParaRPr lang="el-GR" sz="2000" dirty="0"/>
          </a:p>
          <a:p>
            <a:pPr eaLnBrk="1" hangingPunct="1">
              <a:defRPr/>
            </a:pPr>
            <a:r>
              <a:rPr lang="el-GR" sz="2000" dirty="0"/>
              <a:t> </a:t>
            </a:r>
            <a:r>
              <a:rPr lang="el-GR" dirty="0"/>
              <a:t>η χωρίς πυρετό γενική υπερθερμία</a:t>
            </a:r>
          </a:p>
          <a:p>
            <a:pPr eaLnBrk="1" hangingPunct="1">
              <a:defRPr/>
            </a:pPr>
            <a:r>
              <a:rPr lang="el-GR" dirty="0"/>
              <a:t> προκαλείται από αύξηση των καύσεων (εντατική εργασία, άσκηση, πορεία, …)</a:t>
            </a:r>
          </a:p>
          <a:p>
            <a:pPr eaLnBrk="1" hangingPunct="1">
              <a:defRPr/>
            </a:pPr>
            <a:r>
              <a:rPr lang="el-GR" dirty="0"/>
              <a:t> επίσης θερμά λουτρά, έκθεση στην ηλιακή ακτινοβολία και παραμονή σε χώρο θερμό, υγρό &amp; κακώς αεριζόμενο (κλειστά μεταφορικά οχήματα)</a:t>
            </a:r>
          </a:p>
          <a:p>
            <a:pPr eaLnBrk="1" hangingPunct="1">
              <a:defRPr/>
            </a:pPr>
            <a:r>
              <a:rPr lang="el-GR" dirty="0"/>
              <a:t> σχετικά μικρή ανύψωση της θερμοκρασίας </a:t>
            </a:r>
            <a:r>
              <a:rPr lang="el-GR" dirty="0">
                <a:sym typeface="Wingdings" pitchFamily="2" charset="2"/>
              </a:rPr>
              <a:t> 				καμία άλλη ανωμαλία</a:t>
            </a:r>
          </a:p>
          <a:p>
            <a:pPr eaLnBrk="1" hangingPunct="1">
              <a:defRPr/>
            </a:pPr>
            <a:r>
              <a:rPr lang="el-GR" dirty="0">
                <a:sym typeface="Wingdings" pitchFamily="2" charset="2"/>
              </a:rPr>
              <a:t>σημαντική ανύψωση της θερμοκρασίας  δευτερογενώς σοβαρές διαταραχές (εφίδρωση, </a:t>
            </a:r>
            <a:r>
              <a:rPr lang="el-GR" dirty="0" err="1">
                <a:sym typeface="Wingdings" pitchFamily="2" charset="2"/>
              </a:rPr>
              <a:t>μυικός</a:t>
            </a:r>
            <a:r>
              <a:rPr lang="el-GR" dirty="0">
                <a:sym typeface="Wingdings" pitchFamily="2" charset="2"/>
              </a:rPr>
              <a:t> τρόμος, </a:t>
            </a:r>
            <a:r>
              <a:rPr lang="el-GR" dirty="0" err="1">
                <a:sym typeface="Wingdings" pitchFamily="2" charset="2"/>
              </a:rPr>
              <a:t>μυικοί</a:t>
            </a:r>
            <a:r>
              <a:rPr lang="el-GR" dirty="0">
                <a:sym typeface="Wingdings" pitchFamily="2" charset="2"/>
              </a:rPr>
              <a:t> σπασμοί, </a:t>
            </a:r>
            <a:r>
              <a:rPr lang="el-GR" dirty="0" err="1">
                <a:sym typeface="Wingdings" pitchFamily="2" charset="2"/>
              </a:rPr>
              <a:t>έμετος,ταχύπνοια</a:t>
            </a:r>
            <a:r>
              <a:rPr lang="el-GR" dirty="0">
                <a:sym typeface="Wingdings" pitchFamily="2" charset="2"/>
              </a:rPr>
              <a:t>, ταχυκαρδία, …κλινική εικόνα </a:t>
            </a:r>
            <a:r>
              <a:rPr lang="el-GR" b="1" i="1" u="sng" dirty="0">
                <a:sym typeface="Wingdings" pitchFamily="2" charset="2"/>
              </a:rPr>
              <a:t>θερμοπληξίας</a:t>
            </a:r>
            <a:r>
              <a:rPr lang="el-GR" b="1" i="1" dirty="0">
                <a:sym typeface="Wingdings" pitchFamily="2" charset="2"/>
              </a:rPr>
              <a:t> </a:t>
            </a:r>
            <a:r>
              <a:rPr lang="el-GR" dirty="0">
                <a:sym typeface="Wingdings" pitchFamily="2" charset="2"/>
              </a:rPr>
              <a:t>)</a:t>
            </a:r>
            <a:endParaRPr lang="el-GR" b="1" dirty="0"/>
          </a:p>
          <a:p>
            <a:pPr eaLnBrk="1" hangingPunct="1">
              <a:defRPr/>
            </a:pPr>
            <a:endParaRPr lang="el-GR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659300-7D3C-465B-BBB8-AA8690C11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B97D3D-991B-4538-9B80-8ADEF4D2B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Ποικιλόθερμα ή ψυχρόαιμα: η θερμοκρασία του σώματος εξαρτάται από τη θερμοκρασία του περιβάλλοντος</a:t>
            </a:r>
          </a:p>
          <a:p>
            <a:r>
              <a:rPr lang="el-GR" dirty="0"/>
              <a:t>Ομοιόθερμα ή θερμόαιμα: σταθερή θερμοκρασία σώματος, ανεξάρτητα από τη θερμοκρασία του περιβάλλοντος. Μικρές διακυμάνσεις ανάλογα με το φύλο, την ηλικία,  την ώρα της ημέρας, τη σωματική δραστηριότητα, την πρόσληψη τροφής - νερού, την εποχή του έτους, το στάδιο του </a:t>
            </a:r>
            <a:r>
              <a:rPr lang="el-GR" dirty="0" err="1"/>
              <a:t>οιστρικού</a:t>
            </a:r>
            <a:r>
              <a:rPr lang="el-GR" dirty="0"/>
              <a:t> </a:t>
            </a:r>
            <a:r>
              <a:rPr lang="el-GR" dirty="0" err="1"/>
              <a:t>κύκλου,την</a:t>
            </a:r>
            <a:r>
              <a:rPr lang="el-GR" dirty="0"/>
              <a:t> κυοφορία……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56452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1026">
            <a:extLst>
              <a:ext uri="{FF2B5EF4-FFF2-40B4-BE49-F238E27FC236}">
                <a16:creationId xmlns:a16="http://schemas.microsoft.com/office/drawing/2014/main" id="{D7C80881-5A6B-4913-AF17-8EF0B199B3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l-GR" b="1" dirty="0"/>
              <a:t>Αίτια απλής υπερθερμίας</a:t>
            </a:r>
          </a:p>
        </p:txBody>
      </p:sp>
      <p:sp>
        <p:nvSpPr>
          <p:cNvPr id="118787" name="Rectangle 1027">
            <a:extLst>
              <a:ext uri="{FF2B5EF4-FFF2-40B4-BE49-F238E27FC236}">
                <a16:creationId xmlns:a16="http://schemas.microsoft.com/office/drawing/2014/main" id="{372A7B8E-4150-49D4-88D6-23457ACACD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/>
              <a:t>Υψηλή θερμοκρασία περιβάλλοντος</a:t>
            </a:r>
          </a:p>
          <a:p>
            <a:pPr eaLnBrk="1" hangingPunct="1">
              <a:defRPr/>
            </a:pPr>
            <a:r>
              <a:rPr lang="el-GR" dirty="0" err="1"/>
              <a:t>Μυικοί</a:t>
            </a:r>
            <a:r>
              <a:rPr lang="el-GR" dirty="0"/>
              <a:t> σπασμοί</a:t>
            </a:r>
          </a:p>
          <a:p>
            <a:pPr eaLnBrk="1" hangingPunct="1">
              <a:defRPr/>
            </a:pPr>
            <a:r>
              <a:rPr lang="el-GR" dirty="0"/>
              <a:t>Σωματική καταπόνηση</a:t>
            </a:r>
          </a:p>
          <a:p>
            <a:pPr eaLnBrk="1" hangingPunct="1">
              <a:defRPr/>
            </a:pPr>
            <a:r>
              <a:rPr lang="el-GR" dirty="0" err="1"/>
              <a:t>Τοξικώσεις</a:t>
            </a:r>
            <a:endParaRPr lang="el-GR" dirty="0"/>
          </a:p>
          <a:p>
            <a:pPr eaLnBrk="1" hangingPunct="1">
              <a:defRPr/>
            </a:pPr>
            <a:r>
              <a:rPr lang="el-GR" dirty="0"/>
              <a:t>Αφυδάτωση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l-GR" sz="2400" dirty="0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54CF72F1-02E8-40EC-B01C-5BCB3F40AC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b="1"/>
              <a:t>Κλινικές εκδηλώσεις υπερθερμίας (θ = 39,5</a:t>
            </a:r>
            <a:r>
              <a:rPr lang="el-GR" b="1" baseline="30000"/>
              <a:t>ο </a:t>
            </a:r>
            <a:r>
              <a:rPr lang="en-US" b="1"/>
              <a:t>C)</a:t>
            </a:r>
            <a:endParaRPr lang="el-GR" b="1"/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32C302F3-C705-4C7B-9059-23CC2865FE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dirty="0"/>
              <a:t>Αύξηση συχνότητας αναπνοών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/>
              <a:t>Αύξηση καρδιακής συχνότητας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/>
              <a:t>Σιελόρροια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/>
              <a:t>Αρχική εφίδρωση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dirty="0"/>
              <a:t>Αρχική διέγερση με μετέπειτα κατάπτωση και </a:t>
            </a:r>
            <a:r>
              <a:rPr lang="el-GR" dirty="0" err="1"/>
              <a:t>μυική</a:t>
            </a:r>
            <a:r>
              <a:rPr lang="el-GR" dirty="0"/>
              <a:t> αδυναμία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l-GR" dirty="0"/>
              <a:t>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l-GR" dirty="0"/>
              <a:t> 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E39ED691-5B34-4EEB-8054-284D877E3E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b="1"/>
              <a:t>Υπερθερμία …</a:t>
            </a:r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BF997221-F8C0-4EE0-A26A-0537DD90D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2400" b="1"/>
              <a:t>Αύξηση της θερμοκρασίας</a:t>
            </a:r>
            <a:r>
              <a:rPr lang="el-GR" sz="2400"/>
              <a:t> </a:t>
            </a:r>
            <a:r>
              <a:rPr lang="el-GR" sz="2400">
                <a:sym typeface="Wingdings" pitchFamily="2" charset="2"/>
              </a:rPr>
              <a:t> </a:t>
            </a:r>
            <a:r>
              <a:rPr lang="el-GR" sz="2400" b="1">
                <a:sym typeface="Wingdings" pitchFamily="2" charset="2"/>
              </a:rPr>
              <a:t>41 </a:t>
            </a:r>
            <a:r>
              <a:rPr lang="el-GR" sz="2400" b="1" baseline="30000">
                <a:sym typeface="Wingdings" pitchFamily="2" charset="2"/>
              </a:rPr>
              <a:t>0 </a:t>
            </a:r>
            <a:r>
              <a:rPr lang="en-US" sz="2400" b="1">
                <a:sym typeface="Wingdings" pitchFamily="2" charset="2"/>
              </a:rPr>
              <a:t>C</a:t>
            </a:r>
            <a:r>
              <a:rPr lang="el-GR" sz="2400" b="1">
                <a:sym typeface="Wingdings" pitchFamily="2" charset="2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l-GR" sz="2400" b="1">
                <a:sym typeface="Wingdings" pitchFamily="2" charset="2"/>
              </a:rPr>
              <a:t>     </a:t>
            </a:r>
            <a:r>
              <a:rPr lang="el-GR" sz="2000" b="1" i="1">
                <a:sym typeface="Wingdings" pitchFamily="2" charset="2"/>
              </a:rPr>
              <a:t>δύσπνοια, επιληπτικές κρίσεις, κώμα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l-GR" sz="2000" b="1" i="1">
              <a:sym typeface="Wingdings" pitchFamily="2" charset="2"/>
            </a:endParaRPr>
          </a:p>
          <a:p>
            <a:pPr eaLnBrk="1" hangingPunct="1">
              <a:defRPr/>
            </a:pPr>
            <a:r>
              <a:rPr lang="el-GR" sz="2400" b="1">
                <a:sym typeface="Wingdings" pitchFamily="2" charset="2"/>
              </a:rPr>
              <a:t>Αύξηση της θερμοκρασίας  41,5 έως 42,5 </a:t>
            </a:r>
            <a:r>
              <a:rPr lang="el-GR" sz="2400" b="1" baseline="30000">
                <a:sym typeface="Wingdings" pitchFamily="2" charset="2"/>
              </a:rPr>
              <a:t>0</a:t>
            </a:r>
            <a:r>
              <a:rPr lang="en-US" sz="2400" b="1" baseline="30000">
                <a:sym typeface="Wingdings" pitchFamily="2" charset="2"/>
              </a:rPr>
              <a:t> </a:t>
            </a:r>
            <a:r>
              <a:rPr lang="en-US" sz="2400" b="1">
                <a:sym typeface="Wingdings" pitchFamily="2" charset="2"/>
              </a:rPr>
              <a:t>C</a:t>
            </a:r>
            <a:r>
              <a:rPr lang="el-GR" sz="2400" b="1">
                <a:sym typeface="Wingdings" pitchFamily="2" charset="2"/>
              </a:rPr>
              <a:t>  </a:t>
            </a:r>
            <a:r>
              <a:rPr lang="el-GR" sz="2000" b="1" i="1"/>
              <a:t>θάνατος από εγκεφαλικό οίδημα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1554D8D5-F28E-4BF2-9924-D576E56CA0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b="1"/>
              <a:t>Πυρετός </a:t>
            </a:r>
            <a:r>
              <a:rPr lang="el-GR" b="1" i="1"/>
              <a:t>(ή πυρεξία)</a:t>
            </a:r>
            <a:endParaRPr lang="el-GR" b="1"/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D55AA9D6-57E4-43ED-9E79-58FEF5FB8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2000"/>
              <a:t>Σύνδρομο </a:t>
            </a:r>
          </a:p>
          <a:p>
            <a:pPr eaLnBrk="1" hangingPunct="1">
              <a:defRPr/>
            </a:pPr>
            <a:r>
              <a:rPr lang="el-GR" sz="2000"/>
              <a:t>Θεωρείται κυρίως εκδήλωση αμυντικής αντίδρασης του οργανισμού σε τοξικές ουσίες εξωγενούς ή ενδογενούς προέλευσης</a:t>
            </a:r>
          </a:p>
          <a:p>
            <a:pPr eaLnBrk="1" hangingPunct="1">
              <a:defRPr/>
            </a:pPr>
            <a:r>
              <a:rPr lang="el-GR" sz="2000"/>
              <a:t>Τοξικές ουσίες </a:t>
            </a:r>
            <a:r>
              <a:rPr lang="el-GR" sz="2000">
                <a:sym typeface="Wingdings" pitchFamily="2" charset="2"/>
              </a:rPr>
              <a:t> κέντρο ρύθμισης θερμοκρασίας  αύξηση καύσεων  διαταραχή μεταβολισμού &amp; εκφύλισης των κυττάρων των οργάνων</a:t>
            </a:r>
          </a:p>
          <a:p>
            <a:pPr eaLnBrk="1" hangingPunct="1">
              <a:defRPr/>
            </a:pPr>
            <a:r>
              <a:rPr lang="el-GR" sz="2000">
                <a:sym typeface="Wingdings" pitchFamily="2" charset="2"/>
              </a:rPr>
              <a:t>Υπεύθυνες ουσίες για τον πυρετό  διαφορετικής φύσης και προέλευσης  λοιμώξεις, παρασιτώσεις, τοξικώσεις, νεοπλάσματα, …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l-GR" sz="2000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C3BC44-23C8-4802-AB58-D52B4C74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775" y="365125"/>
            <a:ext cx="10740025" cy="1325563"/>
          </a:xfrm>
        </p:spPr>
        <p:txBody>
          <a:bodyPr/>
          <a:lstStyle/>
          <a:p>
            <a:pPr algn="ctr"/>
            <a:r>
              <a:rPr lang="el-GR" b="1"/>
              <a:t>θερμοπληξία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19EC65-891B-4A97-B08F-A2668A009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/>
          </a:p>
          <a:p>
            <a:pPr lvl="0"/>
            <a:r>
              <a:rPr lang="el-GR"/>
              <a:t>Η παρατεταμένη έκθεση σε υψηλή θερμοκρασία ειδικά όταν συνοδεύεται από μείωση του  όγκου του αίματος ή αφυδάτωση </a:t>
            </a:r>
          </a:p>
          <a:p>
            <a:pPr lvl="0"/>
            <a:r>
              <a:rPr lang="el-GR">
                <a:solidFill>
                  <a:prstClr val="black"/>
                </a:solidFill>
              </a:rPr>
              <a:t>Αύξηση της θερμοκρασίας του σώματος</a:t>
            </a:r>
          </a:p>
          <a:p>
            <a:pPr lvl="0"/>
            <a:r>
              <a:rPr lang="el-GR">
                <a:solidFill>
                  <a:prstClr val="black"/>
                </a:solidFill>
              </a:rPr>
              <a:t>Ταχύπνοια</a:t>
            </a:r>
          </a:p>
          <a:p>
            <a:pPr lvl="0"/>
            <a:r>
              <a:rPr lang="el-GR">
                <a:solidFill>
                  <a:prstClr val="black"/>
                </a:solidFill>
              </a:rPr>
              <a:t>Διαταραχή αισθητικότητας</a:t>
            </a:r>
          </a:p>
          <a:p>
            <a:pPr lvl="0"/>
            <a:r>
              <a:rPr lang="el-GR">
                <a:solidFill>
                  <a:prstClr val="black"/>
                </a:solidFill>
              </a:rPr>
              <a:t>Κώμα</a:t>
            </a:r>
          </a:p>
          <a:p>
            <a:pPr marL="0" indent="0">
              <a:buNone/>
            </a:pPr>
            <a:endParaRPr lang="el-GR"/>
          </a:p>
          <a:p>
            <a:pPr marL="0" indent="0">
              <a:buNone/>
            </a:pPr>
            <a:endParaRPr lang="el-GR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88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A556C8-2A69-4B64-8C90-492DBED1E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Φυσιολογική θερμοκρασία σώματος</a:t>
            </a:r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BF436419-BEEC-4C30-8CC8-B312179D0B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420720"/>
              </p:ext>
            </p:extLst>
          </p:nvPr>
        </p:nvGraphicFramePr>
        <p:xfrm>
          <a:off x="838200" y="1825625"/>
          <a:ext cx="10515597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64738651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3769054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412106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Είδος ζώου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Μέσος όρος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Διακύμανση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769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err="1"/>
                        <a:t>Ιππος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37,6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37,2 – 38,1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911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φορβάδα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37,8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37,3 -38,2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387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όνος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37,4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36,4 -38,4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40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Αγελάδα </a:t>
                      </a:r>
                      <a:r>
                        <a:rPr lang="el-GR" dirty="0" err="1"/>
                        <a:t>κρεοπαραγωγής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36,7-39,1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137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Αγελάδα γαλακτοπαραγωγής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38 -39,3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697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πρόβατα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39,1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38,3 -39,9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33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Αίγα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39,1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38,5 -39,7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1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Χοίρος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39,2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38,7 -39,8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506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Σκύλος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37.9 -38,9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02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Γάτα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38,1 -39,2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61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Κόνικλος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38,6 -40,1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383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Όρνιθα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40,6- 43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956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954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148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312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3EC0A7-205C-44DC-8106-B292AD0A2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Καθορισμός φυσιολογικής θερμοκρασίας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E47499-8743-4BA5-96EE-D57B8F9AB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Θερμορυθμιστικό κέντρο: πρόσθια μοίρα του υποθαλάμου</a:t>
            </a:r>
          </a:p>
          <a:p>
            <a:r>
              <a:rPr lang="el-GR" dirty="0"/>
              <a:t>Υποδοχείς θερμότητας: </a:t>
            </a:r>
          </a:p>
          <a:p>
            <a:pPr marL="514350" indent="-514350">
              <a:buAutoNum type="arabicPeriod"/>
            </a:pPr>
            <a:r>
              <a:rPr lang="el-GR" dirty="0"/>
              <a:t>Περιφερικοί: στο δέρμα και στους βλεννογόνους</a:t>
            </a:r>
          </a:p>
          <a:p>
            <a:pPr marL="514350" indent="-514350">
              <a:buAutoNum type="arabicPeriod"/>
            </a:pPr>
            <a:r>
              <a:rPr lang="el-GR" dirty="0" err="1"/>
              <a:t>Κεντρικοί:υποθάλαμος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Η φυσιολογική θερμοκρασία καθορίζεται από τη σχέση ιόντων </a:t>
            </a:r>
            <a:r>
              <a:rPr lang="en-US" dirty="0"/>
              <a:t>Na /K</a:t>
            </a:r>
            <a:r>
              <a:rPr lang="el-GR" dirty="0"/>
              <a:t> στην οπίσθια μοίρα του υποθαλάμου</a:t>
            </a:r>
          </a:p>
          <a:p>
            <a:pPr marL="514350" indent="-514350">
              <a:buAutoNum type="arabicPeriod"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7977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555BFD-8E36-4631-A4A6-CE4B43368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44054C-75D2-43D1-934A-2402302D0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Ημερήσια διακύμανση</a:t>
            </a:r>
          </a:p>
          <a:p>
            <a:pPr marL="0" indent="0">
              <a:buNone/>
            </a:pPr>
            <a:r>
              <a:rPr lang="el-GR" dirty="0"/>
              <a:t>   Τα ζώα που είναι ενεργά κατά τη διάρκεια της ημέρας έχουν </a:t>
            </a:r>
          </a:p>
          <a:p>
            <a:pPr marL="0" indent="0">
              <a:buNone/>
            </a:pPr>
            <a:r>
              <a:rPr lang="el-GR" dirty="0"/>
              <a:t>    χαμηλότερη θερμοκρασία το πρωί σε σχέση με το απόγευμα</a:t>
            </a:r>
          </a:p>
          <a:p>
            <a:pPr marL="0" indent="0">
              <a:buNone/>
            </a:pPr>
            <a:r>
              <a:rPr lang="el-GR" dirty="0"/>
              <a:t>Η ρύθμιση της θερμοκρασίας του σώματος αποτελεί παράγοντα εξοικονόμησης νερού (καμήλα)</a:t>
            </a:r>
          </a:p>
        </p:txBody>
      </p:sp>
    </p:spTree>
    <p:extLst>
      <p:ext uri="{BB962C8B-B14F-4D97-AF65-F5344CB8AC3E}">
        <p14:creationId xmlns:p14="http://schemas.microsoft.com/office/powerpoint/2010/main" val="1179612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0EF10F-1233-4E6C-9472-BBE1729DC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Φυσιολογική αντίδραση στη θερμότητα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AAD5E3-EB3B-4ABC-9DE1-747C4A620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Παραγωγή θερμότητας κατά τη διάρκεια των μεταβολικών αντιδράσεων</a:t>
            </a:r>
          </a:p>
          <a:p>
            <a:r>
              <a:rPr lang="el-GR" dirty="0"/>
              <a:t>Πρόσληψη θερμότητας από το περιβάλλον</a:t>
            </a:r>
          </a:p>
          <a:p>
            <a:r>
              <a:rPr lang="el-GR" dirty="0"/>
              <a:t>Αποβολή θερμότητας με: </a:t>
            </a:r>
          </a:p>
          <a:p>
            <a:pPr marL="0" indent="0">
              <a:buNone/>
            </a:pPr>
            <a:r>
              <a:rPr lang="el-GR" dirty="0"/>
              <a:t>    1. ακτινοβολία, μεταγωγή, αγωγή (αποβολή του 75% της </a:t>
            </a:r>
          </a:p>
          <a:p>
            <a:pPr marL="0" indent="0">
              <a:buNone/>
            </a:pPr>
            <a:r>
              <a:rPr lang="el-GR" dirty="0"/>
              <a:t>        θερμότητας που παράγεται)</a:t>
            </a:r>
          </a:p>
          <a:p>
            <a:pPr marL="0" indent="0">
              <a:buNone/>
            </a:pPr>
            <a:r>
              <a:rPr lang="el-GR" dirty="0"/>
              <a:t>    2. εξάτμιση νερού από το δέρμα και τους αεραγωγούς</a:t>
            </a:r>
          </a:p>
          <a:p>
            <a:pPr marL="0" indent="0">
              <a:buNone/>
            </a:pPr>
            <a:r>
              <a:rPr lang="el-GR" dirty="0"/>
              <a:t>    3. κόπρανα, ούρα</a:t>
            </a:r>
          </a:p>
        </p:txBody>
      </p:sp>
    </p:spTree>
    <p:extLst>
      <p:ext uri="{BB962C8B-B14F-4D97-AF65-F5344CB8AC3E}">
        <p14:creationId xmlns:p14="http://schemas.microsoft.com/office/powerpoint/2010/main" val="1069063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DE0CAD-3741-4AB9-8C36-C605FD6DE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Ρόλος του κυκλοφορικού συστήματος στη ρύθμιση της θερμοκρασίας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BC805E-9EB7-4ECA-BDC1-0159651A1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αίμα έχει τη θερμοκρασία του σώματος και η ροή του στην επιφάνεια έχει ως αποτέλεσμα την αποβολή θερμότητας</a:t>
            </a:r>
          </a:p>
          <a:p>
            <a:r>
              <a:rPr lang="el-GR" dirty="0"/>
              <a:t>Η </a:t>
            </a:r>
            <a:r>
              <a:rPr lang="el-GR" dirty="0" err="1"/>
              <a:t>αγγειοσύσπαση</a:t>
            </a:r>
            <a:r>
              <a:rPr lang="el-GR" dirty="0"/>
              <a:t> προκαλεί μείωση της ποσότητας του αίματος που ρέει προς την επιφάνεια με αποτέλεσμα τη μειωμένη αποβολή θερμότητας</a:t>
            </a:r>
          </a:p>
          <a:p>
            <a:r>
              <a:rPr lang="el-GR" dirty="0"/>
              <a:t>Η αγγειοδιαστολή μέσω της αύξησης της ροής του αίματος προκαλεί </a:t>
            </a:r>
            <a:r>
              <a:rPr lang="el-GR" dirty="0" err="1"/>
              <a:t>αυξηση</a:t>
            </a:r>
            <a:r>
              <a:rPr lang="el-GR" dirty="0"/>
              <a:t> της αποβολής θερμότητας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35067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6E9C43-119C-4DA5-A68C-602B15A4D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3200" b="1" dirty="0"/>
              <a:t>Αποβολή θερμότητας με εξάτμιση</a:t>
            </a:r>
            <a:br>
              <a:rPr lang="el-GR" sz="3200" b="1" dirty="0"/>
            </a:br>
            <a:r>
              <a:rPr lang="el-GR" sz="3200" b="1" dirty="0"/>
              <a:t> (αυθόρμητη απώλεια νερού)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CEACBE-F5BC-42F8-83C8-0C18A0493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301"/>
            <a:ext cx="10515600" cy="4734662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Η εξάτμιση νερού από το σώμα έχει ως αποτέλεσμα τη μείωση της θερμοκρασίας του σώματος (αποβολή του 25% της θερμότητας που παράγεται) και γίνεται με:</a:t>
            </a:r>
          </a:p>
          <a:p>
            <a:pPr marL="0" indent="0">
              <a:buNone/>
            </a:pPr>
            <a:r>
              <a:rPr lang="el-GR" dirty="0"/>
              <a:t>    1. με εξάτμιση νερού από το δέρμα όταν η θερμοκρασία του </a:t>
            </a:r>
          </a:p>
          <a:p>
            <a:pPr marL="0" indent="0">
              <a:buNone/>
            </a:pPr>
            <a:r>
              <a:rPr lang="el-GR" dirty="0"/>
              <a:t>        περιβάλλοντος είναι μεγαλύτερη από τη θερμοκρασία του  </a:t>
            </a:r>
          </a:p>
          <a:p>
            <a:pPr marL="0" indent="0">
              <a:buNone/>
            </a:pPr>
            <a:r>
              <a:rPr lang="el-GR" dirty="0"/>
              <a:t>        σώματος (εφίδρωση)</a:t>
            </a:r>
          </a:p>
          <a:p>
            <a:pPr marL="0" indent="0">
              <a:buNone/>
            </a:pPr>
            <a:r>
              <a:rPr lang="el-GR" dirty="0"/>
              <a:t>    2. απώλεια νερού μέσω του θερμού αέρα που αποβάλλεται από </a:t>
            </a:r>
          </a:p>
          <a:p>
            <a:pPr marL="0" indent="0">
              <a:buNone/>
            </a:pPr>
            <a:r>
              <a:rPr lang="el-GR" dirty="0"/>
              <a:t>        τους πνεύμονες με την εκπνοή (ταχύπνοια). Σημαντική στο σκύλο </a:t>
            </a:r>
          </a:p>
          <a:p>
            <a:pPr marL="0" indent="0">
              <a:buNone/>
            </a:pPr>
            <a:r>
              <a:rPr lang="el-GR" dirty="0"/>
              <a:t>        και τα βοοειδή, όπου  μαζί με τον αέρα αποβάλλεται και σίελος με </a:t>
            </a:r>
          </a:p>
          <a:p>
            <a:pPr marL="0" indent="0">
              <a:buNone/>
            </a:pPr>
            <a:r>
              <a:rPr lang="el-GR" dirty="0"/>
              <a:t>        αποτέλεσμα την αυξημένη αποβολή θερμότητας. </a:t>
            </a:r>
          </a:p>
          <a:p>
            <a:pPr marL="0" indent="0">
              <a:buNone/>
            </a:pPr>
            <a:r>
              <a:rPr lang="el-GR" sz="2600" i="1" dirty="0"/>
              <a:t>Η αύξηση της εφίδρωσης κα η ταχύπνοια ενεργοποιούνται από την αύξηση της θερμοκρασίας του αίματος η οποία ενεργοποιεί το θερμορυθμιστικό κέντρο του υποθαλάμου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2678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CBBD4-3ED3-4CF4-B3C6-6E38FD12B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Ρόλος ιδρωτοποιών αδένων στη ρύθμιση της θερμοκρασίας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054CA1-379B-4899-B2F8-829556BA6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Αποκρινείς</a:t>
            </a:r>
            <a:r>
              <a:rPr lang="el-GR" dirty="0"/>
              <a:t>: κυρίως στον άνθρωπο, λιγότεροι στα ζώα.  Στο σκύλο και τη γάτα βρίσκονται αποκλειστικά στα δακτυλικά φύματα και ο ρόλος τους είναι η ύγρανση της περιοχής για τη διευκόλυνση της βάδισης</a:t>
            </a:r>
          </a:p>
          <a:p>
            <a:r>
              <a:rPr lang="el-GR" dirty="0" err="1"/>
              <a:t>Μεροκρινείς</a:t>
            </a:r>
            <a:r>
              <a:rPr lang="el-GR" dirty="0"/>
              <a:t>: ίππος, βοοειδή, πρόβατο, σκύλος, γάτα</a:t>
            </a:r>
          </a:p>
          <a:p>
            <a:r>
              <a:rPr lang="el-GR" dirty="0"/>
              <a:t>Στο σκύλο οι </a:t>
            </a:r>
            <a:r>
              <a:rPr lang="el-GR" dirty="0" err="1"/>
              <a:t>μεροκρινείς</a:t>
            </a:r>
            <a:r>
              <a:rPr lang="el-GR" dirty="0"/>
              <a:t> αδένες παράγουν λευκό, γαλακτώδες υγρό πρωτεϊνικής φύσεως</a:t>
            </a:r>
          </a:p>
          <a:p>
            <a:r>
              <a:rPr lang="el-GR" dirty="0"/>
              <a:t>Ο κόνικλος δε διαθέτει ιδρωτοποιούς αδένες</a:t>
            </a:r>
          </a:p>
          <a:p>
            <a:r>
              <a:rPr lang="el-GR" dirty="0"/>
              <a:t>Αποβολή θερμότητας με εφίδρωση είναι πιο σημαντική στον ίππο, βοοειδή, πρόβατο σκύλο, γάτα (φθίνουσα σειρά)</a:t>
            </a:r>
          </a:p>
        </p:txBody>
      </p:sp>
    </p:spTree>
    <p:extLst>
      <p:ext uri="{BB962C8B-B14F-4D97-AF65-F5344CB8AC3E}">
        <p14:creationId xmlns:p14="http://schemas.microsoft.com/office/powerpoint/2010/main" val="226503979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</TotalTime>
  <Words>1211</Words>
  <Application>Microsoft Office PowerPoint</Application>
  <PresentationFormat>Ευρεία οθόνη</PresentationFormat>
  <Paragraphs>179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Θέμα του Office</vt:lpstr>
      <vt:lpstr>ΘΕΡΜΟΚΡΑΣΙΑΚΗ ΡΥΘΜΙΣΗ ΤΟΥ ΣΩΜΑΤΟΣ</vt:lpstr>
      <vt:lpstr>Παρουσίαση του PowerPoint</vt:lpstr>
      <vt:lpstr>Φυσιολογική θερμοκρασία σώματος</vt:lpstr>
      <vt:lpstr>Καθορισμός φυσιολογικής θερμοκρασίας</vt:lpstr>
      <vt:lpstr>Παρουσίαση του PowerPoint</vt:lpstr>
      <vt:lpstr>Φυσιολογική αντίδραση στη θερμότητα</vt:lpstr>
      <vt:lpstr>Ρόλος του κυκλοφορικού συστήματος στη ρύθμιση της θερμοκρασίας</vt:lpstr>
      <vt:lpstr>Αποβολή θερμότητας με εξάτμιση  (αυθόρμητη απώλεια νερού) </vt:lpstr>
      <vt:lpstr>Ρόλος ιδρωτοποιών αδένων στη ρύθμιση της θερμοκρασίας</vt:lpstr>
      <vt:lpstr>Θερμορύθμιση στα πτηνά</vt:lpstr>
      <vt:lpstr>Αντίδραση σε ακραία ζέστη</vt:lpstr>
      <vt:lpstr>Αντίδραση στο ψύχος</vt:lpstr>
      <vt:lpstr>Μείωση απώλειας θερμότητας</vt:lpstr>
      <vt:lpstr>Αύξηση παραγωγής θερμότητας</vt:lpstr>
      <vt:lpstr>Χειμερία νάρκη</vt:lpstr>
      <vt:lpstr>Yποθερμία</vt:lpstr>
      <vt:lpstr>Υποθερμία</vt:lpstr>
      <vt:lpstr>Υπερθερμία</vt:lpstr>
      <vt:lpstr>Απλή υπερθερμία</vt:lpstr>
      <vt:lpstr>Αίτια απλής υπερθερμίας</vt:lpstr>
      <vt:lpstr>Κλινικές εκδηλώσεις υπερθερμίας (θ = 39,5ο C)</vt:lpstr>
      <vt:lpstr>Υπερθερμία …</vt:lpstr>
      <vt:lpstr>Πυρετός (ή πυρεξία)</vt:lpstr>
      <vt:lpstr>θερμοπληξία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ΘΕΡΜΟΚΡΑΣΙΑΚΗ ΡΥΘΜΙΣΗ ΤΟΥ ΣΩΜΑΤΟΣ</dc:title>
  <dc:creator>SPYROU VASILIKI</dc:creator>
  <cp:lastModifiedBy>SPYROU VASILIKI</cp:lastModifiedBy>
  <cp:revision>25</cp:revision>
  <dcterms:created xsi:type="dcterms:W3CDTF">2021-01-10T16:04:31Z</dcterms:created>
  <dcterms:modified xsi:type="dcterms:W3CDTF">2022-12-12T08:50:01Z</dcterms:modified>
</cp:coreProperties>
</file>