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6" r:id="rId4"/>
    <p:sldId id="327" r:id="rId5"/>
    <p:sldId id="328" r:id="rId6"/>
    <p:sldId id="329" r:id="rId7"/>
    <p:sldId id="330" r:id="rId8"/>
    <p:sldId id="331" r:id="rId9"/>
    <p:sldId id="332" r:id="rId10"/>
    <p:sldId id="352" r:id="rId11"/>
    <p:sldId id="333"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34" r:id="rId25"/>
    <p:sldId id="347" r:id="rId26"/>
    <p:sldId id="348" r:id="rId27"/>
    <p:sldId id="349" r:id="rId28"/>
    <p:sldId id="350" r:id="rId29"/>
    <p:sldId id="351"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43:27.190"/>
    </inkml:context>
    <inkml:brush xml:id="br0">
      <inkml:brushProperty name="width" value="0.35" units="cm"/>
      <inkml:brushProperty name="height" value="0.35" units="cm"/>
      <inkml:brushProperty name="color" value="#E71224"/>
    </inkml:brush>
  </inkml:definitions>
  <inkml:trace contextRef="#ctx0" brushRef="#br0">6177 4729 24575,'-1'-3'0,"0"-1"0,1 1 0,-1-1 0,-1 1 0,1 0 0,0-1 0,-1 1 0,1 0 0,-1 0 0,0 0 0,0 0 0,-1 1 0,1-1 0,-6-4 0,-43-37 0,37 34 0,-452-359 0,30 49 0,294 219 0,-1016-829 0,139 143 0,955 741 0,-153-98 0,84 69 0,-131-83 0,49 30 0,-18-13 0,-558-528 0,267 207 0,453 401 0,38 31 0,-1 2 0,-44-29 0,-10 7 76,-28-18-1517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43:33.775"/>
    </inkml:context>
    <inkml:brush xml:id="br0">
      <inkml:brushProperty name="width" value="0.35" units="cm"/>
      <inkml:brushProperty name="height" value="0.35" units="cm"/>
      <inkml:brushProperty name="color" value="#E71224"/>
    </inkml:brush>
  </inkml:definitions>
  <inkml:trace contextRef="#ctx0" brushRef="#br0">0 5753 24575,'1'1'0,"-1"0"0,0 1 0,1-1 0,-1 0 0,1 0 0,-1 0 0,1 0 0,-1 0 0,1 0 0,0 0 0,-1 0 0,1 0 0,0 0 0,0 0 0,0 0 0,0-1 0,0 1 0,0 0 0,0 0 0,0-1 0,0 1 0,0-1 0,0 1 0,0-1 0,1 0 0,-1 1 0,0-1 0,0 0 0,0 0 0,1 1 0,-1-1 0,2-1 0,43-1 0,-18-7 0,-2-2 0,1 0 0,-1-2 0,-1 0 0,40-30 0,-21 14 0,647-463 0,-31-47 0,329-247 0,-486 421 0,386-273 0,-487 313 0,-25-33 0,-299 282 0,112-113 0,-7-7 0,239-337 0,-326 406 0,118-119 0,-151 176 0,300-275 0,-92 97 0,-247 224-455,0-1 0,26-37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43:44.703"/>
    </inkml:context>
    <inkml:brush xml:id="br0">
      <inkml:brushProperty name="width" value="0.35" units="cm"/>
      <inkml:brushProperty name="height" value="0.35" units="cm"/>
      <inkml:brushProperty name="color" value="#66CC00"/>
    </inkml:brush>
  </inkml:definitions>
  <inkml:trace contextRef="#ctx0" brushRef="#br0">1 850 24575,'133'117'0,"-9"-10"0,-63-43 0,-31-32 0,0-2 0,44 33 0,-70-60 0,1 0 0,0 0 0,1 0 0,-1-1 0,0 0 0,1 0 0,-1 0 0,1-1 0,-1 0 0,1 0 0,0 0 0,0-1 0,-1 0 0,1 0 0,0 0 0,0-1 0,-1 0 0,1 0 0,0 0 0,-1-1 0,1 0 0,-1 0 0,0 0 0,1 0 0,-1-1 0,5-4 0,13-8 0,0-2 0,-1-1 0,-1 0 0,21-24 0,-25 25 0,359-400 0,-166 132 0,-25 31 0,-44 75-1365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EE24-550F-6938-8FDD-59F668E74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BF7CBB5D-364C-0C28-C525-2BA460064E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F5A229BF-42EB-BA3F-459C-71415AA01C70}"/>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BBC2E50C-49E3-9E0B-488A-81F13F5CD7B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585E357-2C9C-EF8D-3656-25FE51B77424}"/>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83163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F0DF-D259-A63E-4288-A4AC07777B5F}"/>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A7E06D5-95FB-CE93-2DC8-3AA3A8E0D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5EE7997-E2F9-E782-B1F1-544BF279D1C3}"/>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ABBB6A74-B258-A47E-A69E-3791CFDD4BC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02C7D68-9964-A15C-ECAF-8AE77AD3CFF2}"/>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371018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476D1D-E204-119A-88F1-FCB8B78631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A165547-6C18-F3A2-73F5-6771287D38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579B333-B3AF-BB71-EBB1-A3D0CE52D1AE}"/>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4DABE110-AEBA-3E37-E9E5-254FB164783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C92BDE4-33B7-D588-6232-5DFCEE50E2D7}"/>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294357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3C15-45E5-2BDB-9B24-BF985B9A9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F908A9C-2C26-B83E-23AE-1DF2E9A72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DBBC004-3803-003F-5512-4E0C54565D56}"/>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BF6F2B48-1449-05E0-F28A-5D3E0B2070C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94E3F3A-3824-014F-F941-CFFDF32B7978}"/>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516504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A3B6-8BD3-8BBA-F5F8-40CA56BCC43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BF5C8D5-165B-A317-42DC-4D10FDE24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891D3A9-2CE0-1B7C-A7FB-1E1040E7EE23}"/>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5EB77C7D-07F0-7564-906B-61E4C57D7C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2D0991-D45F-46E7-865C-2D11320FEC53}"/>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86620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2D67-2622-D355-A6A0-045DA7B79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F76E4A5F-13BD-DEB5-C35B-A910FEBF87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51295-ADFF-840D-E7C6-271C9981FE85}"/>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629FA3C1-D29D-A511-9EFC-9D677977ADE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7348983-6DAA-2A67-3433-EC9F382A7383}"/>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842724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066-7736-2D49-E8CA-F55FDFE4B331}"/>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88493C2-F302-3F8D-FE45-6ED075F0A3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A9ECAF2F-0980-F5C0-B13F-955936E61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2B397B1-3092-A356-8973-074A83179F50}"/>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6" name="Footer Placeholder 5">
            <a:extLst>
              <a:ext uri="{FF2B5EF4-FFF2-40B4-BE49-F238E27FC236}">
                <a16:creationId xmlns:a16="http://schemas.microsoft.com/office/drawing/2014/main" id="{41207443-6E76-D57D-4DF4-3969A68F688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857D45A-1AEE-0665-1749-9685C8A20F3C}"/>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702803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138D-4DF1-3293-D0B1-4BD2C397460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5DC70F1-EC66-B784-ED7D-BB21FF8D9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ECD6D-E9EF-F090-9132-62301A4945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2E71A03A-D2A9-E3F2-9D9C-F8D064E49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D95798-7CF2-D121-67FC-C8DFE41E63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8F1D4ABC-B6A8-609E-19CF-AA3F254E9FFC}"/>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8" name="Footer Placeholder 7">
            <a:extLst>
              <a:ext uri="{FF2B5EF4-FFF2-40B4-BE49-F238E27FC236}">
                <a16:creationId xmlns:a16="http://schemas.microsoft.com/office/drawing/2014/main" id="{619D2761-1295-A8BF-AE18-7D53D0480C43}"/>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8E9D4C6F-04B6-7B6D-CF9E-6F6FD12ECDE0}"/>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90500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5B6F-82DF-B27E-1468-066D2FCBA407}"/>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3B92AE5-14A4-C789-2F4B-6452BEF1C6BC}"/>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4" name="Footer Placeholder 3">
            <a:extLst>
              <a:ext uri="{FF2B5EF4-FFF2-40B4-BE49-F238E27FC236}">
                <a16:creationId xmlns:a16="http://schemas.microsoft.com/office/drawing/2014/main" id="{432A23B7-5D80-DF75-610C-015967A66F02}"/>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0740035A-214B-B516-027E-69131D6DB0B4}"/>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403888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CDD0B-588B-7731-B629-D4002E251F2C}"/>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3" name="Footer Placeholder 2">
            <a:extLst>
              <a:ext uri="{FF2B5EF4-FFF2-40B4-BE49-F238E27FC236}">
                <a16:creationId xmlns:a16="http://schemas.microsoft.com/office/drawing/2014/main" id="{0D9511D1-FCA0-5AF0-9CD3-11DC8A9B89B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96FFA81-08B8-CD20-B63D-E0F9BE7BB3CC}"/>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087215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3D7B-42D1-69FB-CF25-DB0DC657C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1941F88-3AB5-F94B-3791-E7BE6044A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B18E5BD-A115-2F52-6F2D-ED9F86C0E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37466-E08B-8CF8-5953-DA4A94820F98}"/>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6" name="Footer Placeholder 5">
            <a:extLst>
              <a:ext uri="{FF2B5EF4-FFF2-40B4-BE49-F238E27FC236}">
                <a16:creationId xmlns:a16="http://schemas.microsoft.com/office/drawing/2014/main" id="{6FFFEBC5-4F98-7915-0BDF-896BCE01F0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83FBA4F-10C0-EE54-36C3-7DDAEB2AE11E}"/>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222478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5C34-F0F0-B867-5A4F-6C981AA3FA2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AD92761-6FFD-5970-D90C-EB59232E77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2226960-F7AA-687F-7A5C-C507F11C20A6}"/>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157FD683-F87C-C0D7-ED7D-E8435768A86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578B687-8401-05CE-38C0-ACFC72AD5183}"/>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3904166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6D65-CF8C-F292-499F-196D748F1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35C8201C-CC40-F7C6-8EC7-8482F31D5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A5FE1816-BCC4-08ED-E070-8310AC46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E19F5-8D20-1463-AB90-ACCC504FCAFC}"/>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6" name="Footer Placeholder 5">
            <a:extLst>
              <a:ext uri="{FF2B5EF4-FFF2-40B4-BE49-F238E27FC236}">
                <a16:creationId xmlns:a16="http://schemas.microsoft.com/office/drawing/2014/main" id="{295B19D8-40B9-C771-BDD6-95CC4ED574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9B3429A-1F1B-AB4E-0783-C292176F61ED}"/>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112390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4D00-89AA-7C80-02A4-510912E4F1C2}"/>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5552986-DFAE-B5AC-7351-50C7DE1D1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C33F1B2-492C-FF84-7544-A2ED845D49D9}"/>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0FD23B08-D722-90E3-A6D9-83A6D264C5B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4EB6DE-C69F-AEF1-2497-5CD64252BAAF}"/>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71057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D4DC1-BF8B-8B30-C33B-E720C76C59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11686B86-66B7-19F8-FCC8-713109F94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5465AD4-4EE7-ECC2-E309-A157B41FDF0D}"/>
              </a:ext>
            </a:extLst>
          </p:cNvPr>
          <p:cNvSpPr>
            <a:spLocks noGrp="1"/>
          </p:cNvSpPr>
          <p:nvPr>
            <p:ph type="dt" sz="half" idx="10"/>
          </p:nvPr>
        </p:nvSpPr>
        <p:spPr/>
        <p:txBody>
          <a:body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D6F9177A-EDA7-33F8-8E4E-FF2F377E34F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668A73-9DF4-5CFB-9347-8122FCAEB722}"/>
              </a:ext>
            </a:extLst>
          </p:cNvPr>
          <p:cNvSpPr>
            <a:spLocks noGrp="1"/>
          </p:cNvSpPr>
          <p:nvPr>
            <p:ph type="sldNum" sz="quarter" idx="12"/>
          </p:nvPr>
        </p:nvSpPr>
        <p:spPr/>
        <p:txBody>
          <a:bodyPr/>
          <a:lstStyle/>
          <a:p>
            <a:fld id="{35301F3A-F5A9-4D09-80F1-087F1EA43CA4}" type="slidenum">
              <a:rPr lang="el-GR" smtClean="0"/>
              <a:t>‹#›</a:t>
            </a:fld>
            <a:endParaRPr lang="el-GR"/>
          </a:p>
        </p:txBody>
      </p:sp>
    </p:spTree>
    <p:extLst>
      <p:ext uri="{BB962C8B-B14F-4D97-AF65-F5344CB8AC3E}">
        <p14:creationId xmlns:p14="http://schemas.microsoft.com/office/powerpoint/2010/main" val="404181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4E02-DF88-2822-87D3-3A112A9A5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199039D-2052-532F-9719-B422E3404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A39F6-A986-952C-5452-870D7D23D70E}"/>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529DEF88-786F-29CA-5521-3F50539DAB1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E3904BE-5EBD-1034-E350-85F533A40ADC}"/>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6910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2DCC-AF41-0F44-4F6B-A89A971E3B6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02DDC7F-0657-5BF5-75FC-3B4580D59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16FF167-B765-A93D-A924-AC710BD59F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97913B7D-3574-A9E5-7252-41044200DD32}"/>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6" name="Footer Placeholder 5">
            <a:extLst>
              <a:ext uri="{FF2B5EF4-FFF2-40B4-BE49-F238E27FC236}">
                <a16:creationId xmlns:a16="http://schemas.microsoft.com/office/drawing/2014/main" id="{C96FD89C-EF54-0BBF-67DB-7ED84EEEDE1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5286907-AF82-44D3-8885-AF0CD23D7D55}"/>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96653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5CE0-CC9D-93CE-2426-7E1E7AAA2BB0}"/>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3AC7771-B282-B62C-1AA7-774CF45DC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8B1134-FE31-F858-62C4-3D75F428D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544C0534-C487-3FB8-3A99-4F82CCD52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27B57-B780-CF93-307E-5C0DE78313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A5DA4CB3-D114-91A3-C4CF-08871FA63989}"/>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8" name="Footer Placeholder 7">
            <a:extLst>
              <a:ext uri="{FF2B5EF4-FFF2-40B4-BE49-F238E27FC236}">
                <a16:creationId xmlns:a16="http://schemas.microsoft.com/office/drawing/2014/main" id="{1DD196B5-C68E-45FD-87BF-DA6021ED83C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6234029-BACF-4BFC-2EB2-911CD28DFA27}"/>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88151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DCCD-C7CA-5C99-1958-66ADE444D72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FE42808-9763-B342-07A1-98927017D845}"/>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4" name="Footer Placeholder 3">
            <a:extLst>
              <a:ext uri="{FF2B5EF4-FFF2-40B4-BE49-F238E27FC236}">
                <a16:creationId xmlns:a16="http://schemas.microsoft.com/office/drawing/2014/main" id="{D9A752A5-D43B-1AFD-0C26-C8184813DB70}"/>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995291DE-C41E-DFF3-B5E5-532207D3D7D0}"/>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27120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5B6DB-84F2-3EFA-1884-C07B962E5768}"/>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3" name="Footer Placeholder 2">
            <a:extLst>
              <a:ext uri="{FF2B5EF4-FFF2-40B4-BE49-F238E27FC236}">
                <a16:creationId xmlns:a16="http://schemas.microsoft.com/office/drawing/2014/main" id="{B46E3F57-4225-7162-D4A2-89900E39E25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06E09937-1807-968C-8E56-94E218D0F524}"/>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270255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B507-06F0-EDC2-F0D7-43A1428A0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6FA219C1-A107-C9CD-4F0F-D3F241830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D0E82A4-856D-89CD-6F61-2795B4565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13FF7-A429-CA25-273E-48E38EB74892}"/>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6" name="Footer Placeholder 5">
            <a:extLst>
              <a:ext uri="{FF2B5EF4-FFF2-40B4-BE49-F238E27FC236}">
                <a16:creationId xmlns:a16="http://schemas.microsoft.com/office/drawing/2014/main" id="{E42A184E-5762-B856-ECE3-4F63501A843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61540B3-D4FE-6966-BD6B-5A4D71F361ED}"/>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16286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3250-E2A2-2CAC-0D5C-2B982BF94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5A713949-C689-4505-8A28-4B15D24CF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D7579F1B-C15D-3235-C380-CC764F9A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19312-890D-8282-92FB-3C589410E605}"/>
              </a:ext>
            </a:extLst>
          </p:cNvPr>
          <p:cNvSpPr>
            <a:spLocks noGrp="1"/>
          </p:cNvSpPr>
          <p:nvPr>
            <p:ph type="dt" sz="half" idx="10"/>
          </p:nvPr>
        </p:nvSpPr>
        <p:spPr/>
        <p:txBody>
          <a:bodyPr/>
          <a:lstStyle/>
          <a:p>
            <a:fld id="{890FD116-C42D-4781-AA03-22751E1C1E96}" type="datetimeFigureOut">
              <a:rPr lang="el-GR" smtClean="0"/>
              <a:t>17/4/2024</a:t>
            </a:fld>
            <a:endParaRPr lang="el-GR"/>
          </a:p>
        </p:txBody>
      </p:sp>
      <p:sp>
        <p:nvSpPr>
          <p:cNvPr id="6" name="Footer Placeholder 5">
            <a:extLst>
              <a:ext uri="{FF2B5EF4-FFF2-40B4-BE49-F238E27FC236}">
                <a16:creationId xmlns:a16="http://schemas.microsoft.com/office/drawing/2014/main" id="{980962C9-6D35-804D-9D35-A54764CB015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94E6E6-177E-375E-F7C9-071D7235006E}"/>
              </a:ext>
            </a:extLst>
          </p:cNvPr>
          <p:cNvSpPr>
            <a:spLocks noGrp="1"/>
          </p:cNvSpPr>
          <p:nvPr>
            <p:ph type="sldNum" sz="quarter" idx="12"/>
          </p:nvPr>
        </p:nvSpPr>
        <p:spPr/>
        <p:txBody>
          <a:bodyPr/>
          <a:lstStyle/>
          <a:p>
            <a:fld id="{737A4DD0-EF52-4A9F-A825-6C2433AF3AAE}" type="slidenum">
              <a:rPr lang="el-GR" smtClean="0"/>
              <a:t>‹#›</a:t>
            </a:fld>
            <a:endParaRPr lang="el-GR"/>
          </a:p>
        </p:txBody>
      </p:sp>
    </p:spTree>
    <p:extLst>
      <p:ext uri="{BB962C8B-B14F-4D97-AF65-F5344CB8AC3E}">
        <p14:creationId xmlns:p14="http://schemas.microsoft.com/office/powerpoint/2010/main" val="4728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11E99-E898-DDCB-1FD5-4DE190945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A2869D2-3037-3284-153E-DDA1A4C7B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BC6C748-A1E0-4820-18C0-752B599D8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0FD116-C42D-4781-AA03-22751E1C1E96}" type="datetimeFigureOut">
              <a:rPr lang="el-GR" smtClean="0"/>
              <a:t>17/4/2024</a:t>
            </a:fld>
            <a:endParaRPr lang="el-GR"/>
          </a:p>
        </p:txBody>
      </p:sp>
      <p:sp>
        <p:nvSpPr>
          <p:cNvPr id="5" name="Footer Placeholder 4">
            <a:extLst>
              <a:ext uri="{FF2B5EF4-FFF2-40B4-BE49-F238E27FC236}">
                <a16:creationId xmlns:a16="http://schemas.microsoft.com/office/drawing/2014/main" id="{60A9C8A5-ACB2-F050-472D-C4A15BDB3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16D7950F-30E6-A2AE-BEC1-F606D508F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7A4DD0-EF52-4A9F-A825-6C2433AF3AAE}" type="slidenum">
              <a:rPr lang="el-GR" smtClean="0"/>
              <a:t>‹#›</a:t>
            </a:fld>
            <a:endParaRPr lang="el-GR"/>
          </a:p>
        </p:txBody>
      </p:sp>
    </p:spTree>
    <p:extLst>
      <p:ext uri="{BB962C8B-B14F-4D97-AF65-F5344CB8AC3E}">
        <p14:creationId xmlns:p14="http://schemas.microsoft.com/office/powerpoint/2010/main" val="266320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12EFB-8E67-0956-4C90-1EABCA26F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863A157-A43B-C2AB-793C-F27AFA21A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59E887F-C8E6-AC36-ACDF-0E448454F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80874-12A7-4282-B07D-DE40295DC362}" type="datetimeFigureOut">
              <a:rPr lang="el-GR" smtClean="0"/>
              <a:t>17/4/2024</a:t>
            </a:fld>
            <a:endParaRPr lang="el-GR"/>
          </a:p>
        </p:txBody>
      </p:sp>
      <p:sp>
        <p:nvSpPr>
          <p:cNvPr id="5" name="Footer Placeholder 4">
            <a:extLst>
              <a:ext uri="{FF2B5EF4-FFF2-40B4-BE49-F238E27FC236}">
                <a16:creationId xmlns:a16="http://schemas.microsoft.com/office/drawing/2014/main" id="{E819C34E-DA33-4DD2-BA9E-E9ACDFDAF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E2A72C3-2C9C-B576-8373-5A28850AE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1F3A-F5A9-4D09-80F1-087F1EA43CA4}" type="slidenum">
              <a:rPr lang="el-GR" smtClean="0"/>
              <a:t>‹#›</a:t>
            </a:fld>
            <a:endParaRPr lang="el-GR"/>
          </a:p>
        </p:txBody>
      </p:sp>
    </p:spTree>
    <p:extLst>
      <p:ext uri="{BB962C8B-B14F-4D97-AF65-F5344CB8AC3E}">
        <p14:creationId xmlns:p14="http://schemas.microsoft.com/office/powerpoint/2010/main" val="171385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jpg"/><Relationship Id="rId7" Type="http://schemas.openxmlformats.org/officeDocument/2006/relationships/image" Target="NULL"/><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AD6F-3C53-74F4-11AE-857A30D17B4C}"/>
              </a:ext>
            </a:extLst>
          </p:cNvPr>
          <p:cNvSpPr>
            <a:spLocks noGrp="1"/>
          </p:cNvSpPr>
          <p:nvPr>
            <p:ph type="ctrTitle"/>
          </p:nvPr>
        </p:nvSpPr>
        <p:spPr/>
        <p:txBody>
          <a:bodyPr/>
          <a:lstStyle/>
          <a:p>
            <a:r>
              <a:rPr lang="el-GR" dirty="0"/>
              <a:t>Τραχειοσωλήνες</a:t>
            </a:r>
            <a:r>
              <a:rPr lang="el-GR" baseline="30000" dirty="0"/>
              <a:t>+</a:t>
            </a:r>
            <a:r>
              <a:rPr lang="el-GR" dirty="0"/>
              <a:t>, διασωλήνωση τραχείας</a:t>
            </a:r>
          </a:p>
        </p:txBody>
      </p:sp>
      <p:sp>
        <p:nvSpPr>
          <p:cNvPr id="3" name="Subtitle 2">
            <a:extLst>
              <a:ext uri="{FF2B5EF4-FFF2-40B4-BE49-F238E27FC236}">
                <a16:creationId xmlns:a16="http://schemas.microsoft.com/office/drawing/2014/main" id="{9A3DB7C0-40AF-F9AC-4FAB-A8852D2DCDED}"/>
              </a:ext>
            </a:extLst>
          </p:cNvPr>
          <p:cNvSpPr>
            <a:spLocks noGrp="1"/>
          </p:cNvSpPr>
          <p:nvPr>
            <p:ph type="subTitle" idx="1"/>
          </p:nvPr>
        </p:nvSpPr>
        <p:spPr/>
        <p:txBody>
          <a:bodyPr/>
          <a:lstStyle/>
          <a:p>
            <a:r>
              <a:rPr lang="el-GR" dirty="0"/>
              <a:t>Χαράλαμπος Κωστάκης, </a:t>
            </a:r>
            <a:r>
              <a:rPr lang="en-US" dirty="0"/>
              <a:t>DVM, PhD </a:t>
            </a:r>
            <a:r>
              <a:rPr lang="el-GR" dirty="0"/>
              <a:t>ΑΠΘ</a:t>
            </a:r>
          </a:p>
        </p:txBody>
      </p:sp>
    </p:spTree>
    <p:extLst>
      <p:ext uri="{BB962C8B-B14F-4D97-AF65-F5344CB8AC3E}">
        <p14:creationId xmlns:p14="http://schemas.microsoft.com/office/powerpoint/2010/main" val="25237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A7EB-37A3-B886-6B91-3527749A8809}"/>
              </a:ext>
            </a:extLst>
          </p:cNvPr>
          <p:cNvSpPr>
            <a:spLocks noGrp="1"/>
          </p:cNvSpPr>
          <p:nvPr>
            <p:ph type="title"/>
          </p:nvPr>
        </p:nvSpPr>
        <p:spPr/>
        <p:txBody>
          <a:bodyPr/>
          <a:lstStyle/>
          <a:p>
            <a:r>
              <a:rPr lang="el-GR" dirty="0"/>
              <a:t>Διασωλήνωση τραχείας</a:t>
            </a:r>
          </a:p>
        </p:txBody>
      </p:sp>
      <p:sp>
        <p:nvSpPr>
          <p:cNvPr id="3" name="Content Placeholder 2">
            <a:extLst>
              <a:ext uri="{FF2B5EF4-FFF2-40B4-BE49-F238E27FC236}">
                <a16:creationId xmlns:a16="http://schemas.microsoft.com/office/drawing/2014/main" id="{5425E885-2DE7-B982-6C5C-9743D1B96A59}"/>
              </a:ext>
            </a:extLst>
          </p:cNvPr>
          <p:cNvSpPr>
            <a:spLocks noGrp="1"/>
          </p:cNvSpPr>
          <p:nvPr>
            <p:ph idx="1"/>
          </p:nvPr>
        </p:nvSpPr>
        <p:spPr/>
        <p:txBody>
          <a:bodyPr>
            <a:normAutofit lnSpcReduction="10000"/>
          </a:bodyPr>
          <a:lstStyle/>
          <a:p>
            <a:r>
              <a:rPr lang="el-GR" dirty="0"/>
              <a:t>Γίνεται μετά την εγκατάσταση γενικής αναισθησίας, αφού έχουν καταλυθεί τα αντανακλαστικά του λάρυγγα</a:t>
            </a:r>
          </a:p>
          <a:p>
            <a:r>
              <a:rPr lang="el-GR" dirty="0"/>
              <a:t>Μπορεί να γίνει σε όλες τις κατακλίσεις, αλλά συχνότερα γίνεται είτε σε στερνική είτε σε πλάγια κατάκλιση</a:t>
            </a:r>
          </a:p>
          <a:p>
            <a:r>
              <a:rPr lang="el-GR" dirty="0"/>
              <a:t>Βοηθούν πολύ, αν και δεν είναι απολύτως απαραίτητα, ένας βοηθός, λαρυγγοσκόπιο και επίδεσμος γάζας (για συγκράτηση της άνω γνάθου, σύλληψη της γλώσσας και σταθεροποίηση του τραχειοσωλήνα μετά την τοποθέτηση)</a:t>
            </a:r>
          </a:p>
          <a:p>
            <a:r>
              <a:rPr lang="el-GR" dirty="0"/>
              <a:t>Οι τραχειοσωλήνες που θα χρησιμοποιηθούν συνήθως επικαλύπτονται με λιπαντικό </a:t>
            </a:r>
            <a:r>
              <a:rPr lang="el-GR" dirty="0" err="1"/>
              <a:t>τζελ</a:t>
            </a:r>
            <a:r>
              <a:rPr lang="el-GR" dirty="0"/>
              <a:t> (τύπου </a:t>
            </a:r>
            <a:r>
              <a:rPr lang="en-US" dirty="0"/>
              <a:t>KY </a:t>
            </a:r>
            <a:r>
              <a:rPr lang="el-GR" dirty="0"/>
              <a:t>ή </a:t>
            </a:r>
            <a:r>
              <a:rPr lang="el-GR" dirty="0" err="1"/>
              <a:t>λιδοκαϊνης</a:t>
            </a:r>
            <a:r>
              <a:rPr lang="el-GR" dirty="0"/>
              <a:t>), χωρίς να καλύπτεται η άκρη ή το μάτι του </a:t>
            </a:r>
            <a:r>
              <a:rPr lang="en-US" dirty="0"/>
              <a:t>Murphy</a:t>
            </a:r>
            <a:endParaRPr lang="el-GR" dirty="0"/>
          </a:p>
        </p:txBody>
      </p:sp>
    </p:spTree>
    <p:extLst>
      <p:ext uri="{BB962C8B-B14F-4D97-AF65-F5344CB8AC3E}">
        <p14:creationId xmlns:p14="http://schemas.microsoft.com/office/powerpoint/2010/main" val="3502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et of surgical instruments&#10;&#10;Description automatically generated">
            <a:extLst>
              <a:ext uri="{FF2B5EF4-FFF2-40B4-BE49-F238E27FC236}">
                <a16:creationId xmlns:a16="http://schemas.microsoft.com/office/drawing/2014/main" id="{2D5EFC8D-B0FE-A7C6-5705-B4702772F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525" y="-507839"/>
            <a:ext cx="7240799" cy="5704872"/>
          </a:xfrm>
          <a:prstGeom prst="rect">
            <a:avLst/>
          </a:prstGeom>
        </p:spPr>
      </p:pic>
      <p:pic>
        <p:nvPicPr>
          <p:cNvPr id="5" name="Picture 4" descr="A close-up of a mechanical tool&#10;&#10;Description automatically generated">
            <a:extLst>
              <a:ext uri="{FF2B5EF4-FFF2-40B4-BE49-F238E27FC236}">
                <a16:creationId xmlns:a16="http://schemas.microsoft.com/office/drawing/2014/main" id="{CC1B47E3-B734-8874-512F-A59428B46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538" y="4059604"/>
            <a:ext cx="2798395" cy="2798395"/>
          </a:xfrm>
          <a:prstGeom prst="rect">
            <a:avLst/>
          </a:prstGeom>
        </p:spPr>
      </p:pic>
      <p:sp>
        <p:nvSpPr>
          <p:cNvPr id="2" name="Title 1">
            <a:extLst>
              <a:ext uri="{FF2B5EF4-FFF2-40B4-BE49-F238E27FC236}">
                <a16:creationId xmlns:a16="http://schemas.microsoft.com/office/drawing/2014/main" id="{C25DF434-014C-2F8D-7457-132CFF9130B2}"/>
              </a:ext>
            </a:extLst>
          </p:cNvPr>
          <p:cNvSpPr>
            <a:spLocks noGrp="1"/>
          </p:cNvSpPr>
          <p:nvPr>
            <p:ph type="title"/>
          </p:nvPr>
        </p:nvSpPr>
        <p:spPr/>
        <p:txBody>
          <a:bodyPr/>
          <a:lstStyle/>
          <a:p>
            <a:r>
              <a:rPr lang="el-GR" dirty="0"/>
              <a:t>Λαρυγγοσκόπιο</a:t>
            </a:r>
          </a:p>
        </p:txBody>
      </p:sp>
      <p:sp>
        <p:nvSpPr>
          <p:cNvPr id="3" name="Content Placeholder 2">
            <a:extLst>
              <a:ext uri="{FF2B5EF4-FFF2-40B4-BE49-F238E27FC236}">
                <a16:creationId xmlns:a16="http://schemas.microsoft.com/office/drawing/2014/main" id="{8782DBF3-2A56-7B37-B36C-BA35D3D5056B}"/>
              </a:ext>
            </a:extLst>
          </p:cNvPr>
          <p:cNvSpPr>
            <a:spLocks noGrp="1"/>
          </p:cNvSpPr>
          <p:nvPr>
            <p:ph idx="1"/>
          </p:nvPr>
        </p:nvSpPr>
        <p:spPr>
          <a:xfrm>
            <a:off x="838200" y="1825625"/>
            <a:ext cx="7125182" cy="4351338"/>
          </a:xfrm>
        </p:spPr>
        <p:txBody>
          <a:bodyPr/>
          <a:lstStyle/>
          <a:p>
            <a:r>
              <a:rPr lang="el-GR" dirty="0"/>
              <a:t>Το λαρυγγοσκόπιο (τύπου </a:t>
            </a:r>
            <a:r>
              <a:rPr lang="en-US" dirty="0"/>
              <a:t>Macintosh) </a:t>
            </a:r>
            <a:r>
              <a:rPr lang="el-GR" dirty="0"/>
              <a:t>αποτελείται από μία χειρολαβή και μία «λεπίδα» με φωτεινή πηγή</a:t>
            </a:r>
          </a:p>
          <a:p>
            <a:r>
              <a:rPr lang="el-GR" dirty="0"/>
              <a:t>Προσφέρει καλύτερη ορατότητα του λάρυγγα και διευκολύνει πολύ τη διασωλήνωση</a:t>
            </a:r>
          </a:p>
          <a:p>
            <a:r>
              <a:rPr lang="el-GR" dirty="0"/>
              <a:t>Συνήθως συνοδεύεται από διάφορα μήκη «λεπίδας»</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25C681F-65ED-DC43-15E8-6A84602E6E30}"/>
                  </a:ext>
                </a:extLst>
              </p14:cNvPr>
              <p14:cNvContentPartPr/>
              <p14:nvPr/>
            </p14:nvContentPartPr>
            <p14:xfrm>
              <a:off x="10022213" y="4779410"/>
              <a:ext cx="2223720" cy="1702800"/>
            </p14:xfrm>
          </p:contentPart>
        </mc:Choice>
        <mc:Fallback xmlns="">
          <p:pic>
            <p:nvPicPr>
              <p:cNvPr id="11" name="Ink 10">
                <a:extLst>
                  <a:ext uri="{FF2B5EF4-FFF2-40B4-BE49-F238E27FC236}">
                    <a16:creationId xmlns:a16="http://schemas.microsoft.com/office/drawing/2014/main" id="{C25C681F-65ED-DC43-15E8-6A84602E6E30}"/>
                  </a:ext>
                </a:extLst>
              </p:cNvPr>
              <p:cNvPicPr/>
              <p:nvPr/>
            </p:nvPicPr>
            <p:blipFill>
              <a:blip r:embed="rId5"/>
              <a:stretch>
                <a:fillRect/>
              </a:stretch>
            </p:blipFill>
            <p:spPr>
              <a:xfrm>
                <a:off x="9959573" y="4716410"/>
                <a:ext cx="2349360" cy="18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2B99F333-D3A4-D6E5-DB41-E47F78903516}"/>
                  </a:ext>
                </a:extLst>
              </p14:cNvPr>
              <p14:cNvContentPartPr/>
              <p14:nvPr/>
            </p14:nvContentPartPr>
            <p14:xfrm>
              <a:off x="10139213" y="4607330"/>
              <a:ext cx="2450880" cy="2079720"/>
            </p14:xfrm>
          </p:contentPart>
        </mc:Choice>
        <mc:Fallback xmlns="">
          <p:pic>
            <p:nvPicPr>
              <p:cNvPr id="14" name="Ink 13">
                <a:extLst>
                  <a:ext uri="{FF2B5EF4-FFF2-40B4-BE49-F238E27FC236}">
                    <a16:creationId xmlns:a16="http://schemas.microsoft.com/office/drawing/2014/main" id="{2B99F333-D3A4-D6E5-DB41-E47F78903516}"/>
                  </a:ext>
                </a:extLst>
              </p:cNvPr>
              <p:cNvPicPr/>
              <p:nvPr/>
            </p:nvPicPr>
            <p:blipFill>
              <a:blip r:embed="rId7"/>
              <a:stretch>
                <a:fillRect/>
              </a:stretch>
            </p:blipFill>
            <p:spPr>
              <a:xfrm>
                <a:off x="10076213" y="4544690"/>
                <a:ext cx="2576520" cy="220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97A80706-EBF5-FF55-B516-0CA9327661BB}"/>
                  </a:ext>
                </a:extLst>
              </p14:cNvPr>
              <p14:cNvContentPartPr/>
              <p14:nvPr/>
            </p14:nvContentPartPr>
            <p14:xfrm>
              <a:off x="9907733" y="2691770"/>
              <a:ext cx="599760" cy="463680"/>
            </p14:xfrm>
          </p:contentPart>
        </mc:Choice>
        <mc:Fallback xmlns="">
          <p:pic>
            <p:nvPicPr>
              <p:cNvPr id="15" name="Ink 14">
                <a:extLst>
                  <a:ext uri="{FF2B5EF4-FFF2-40B4-BE49-F238E27FC236}">
                    <a16:creationId xmlns:a16="http://schemas.microsoft.com/office/drawing/2014/main" id="{97A80706-EBF5-FF55-B516-0CA9327661BB}"/>
                  </a:ext>
                </a:extLst>
              </p:cNvPr>
              <p:cNvPicPr/>
              <p:nvPr/>
            </p:nvPicPr>
            <p:blipFill>
              <a:blip r:embed="rId9"/>
              <a:stretch>
                <a:fillRect/>
              </a:stretch>
            </p:blipFill>
            <p:spPr>
              <a:xfrm>
                <a:off x="9845093" y="2629130"/>
                <a:ext cx="725400" cy="589320"/>
              </a:xfrm>
              <a:prstGeom prst="rect">
                <a:avLst/>
              </a:prstGeom>
            </p:spPr>
          </p:pic>
        </mc:Fallback>
      </mc:AlternateContent>
    </p:spTree>
    <p:extLst>
      <p:ext uri="{BB962C8B-B14F-4D97-AF65-F5344CB8AC3E}">
        <p14:creationId xmlns:p14="http://schemas.microsoft.com/office/powerpoint/2010/main" val="271993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01F-8AD7-1A8D-FF3A-773BC36DB31C}"/>
              </a:ext>
            </a:extLst>
          </p:cNvPr>
          <p:cNvSpPr>
            <a:spLocks noGrp="1"/>
          </p:cNvSpPr>
          <p:nvPr>
            <p:ph type="title"/>
          </p:nvPr>
        </p:nvSpPr>
        <p:spPr/>
        <p:txBody>
          <a:bodyPr/>
          <a:lstStyle/>
          <a:p>
            <a:r>
              <a:rPr lang="el-GR" dirty="0"/>
              <a:t>Διασωλήνωση τραχείας</a:t>
            </a:r>
          </a:p>
        </p:txBody>
      </p:sp>
      <p:sp>
        <p:nvSpPr>
          <p:cNvPr id="3" name="Content Placeholder 2">
            <a:extLst>
              <a:ext uri="{FF2B5EF4-FFF2-40B4-BE49-F238E27FC236}">
                <a16:creationId xmlns:a16="http://schemas.microsoft.com/office/drawing/2014/main" id="{89A044A0-0C39-11BC-B2A1-7C9EB845C9AC}"/>
              </a:ext>
            </a:extLst>
          </p:cNvPr>
          <p:cNvSpPr>
            <a:spLocks noGrp="1"/>
          </p:cNvSpPr>
          <p:nvPr>
            <p:ph idx="1"/>
          </p:nvPr>
        </p:nvSpPr>
        <p:spPr/>
        <p:txBody>
          <a:bodyPr/>
          <a:lstStyle/>
          <a:p>
            <a:r>
              <a:rPr lang="el-GR" dirty="0"/>
              <a:t>Ξεκινάμε με τον τραχειοσωλήνα/ τους τραχειοσωλήνες που έχουμε επιλέξει και ελέγχουμε ότι είναι καθαροί, ακέραιοι και έχουν επιστόμιο</a:t>
            </a:r>
          </a:p>
          <a:p>
            <a:r>
              <a:rPr lang="el-GR" dirty="0"/>
              <a:t>Ελέγχουμε τη διαβατότητα, είτε κοιτώντας τον αυλό (σαν τηλεσκόπιο) είτε φυσώντας από το επιστόμιο (ειδικά για πολύ μικρά μεγέθη)</a:t>
            </a:r>
          </a:p>
          <a:p>
            <a:r>
              <a:rPr lang="el-GR" dirty="0"/>
              <a:t>Ελέγχουμε την ακεραιότητα του αεροθαλάμου (ακόμη και κάτω από νερό σαν </a:t>
            </a:r>
            <a:r>
              <a:rPr lang="el-GR" dirty="0" err="1"/>
              <a:t>φούιτ</a:t>
            </a:r>
            <a:r>
              <a:rPr lang="el-GR" dirty="0"/>
              <a:t>)</a:t>
            </a:r>
          </a:p>
          <a:p>
            <a:r>
              <a:rPr lang="el-GR" dirty="0"/>
              <a:t>Τυπικά ο αεροθάλαμος πρέπει να μείνει φουσκωμένος για ≈ 10’ για έλεγχο πολύ μικρής διαρροής</a:t>
            </a:r>
          </a:p>
        </p:txBody>
      </p:sp>
    </p:spTree>
    <p:extLst>
      <p:ext uri="{BB962C8B-B14F-4D97-AF65-F5344CB8AC3E}">
        <p14:creationId xmlns:p14="http://schemas.microsoft.com/office/powerpoint/2010/main" val="294802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EB65-3CE1-355E-2640-86182D44E052}"/>
              </a:ext>
            </a:extLst>
          </p:cNvPr>
          <p:cNvSpPr>
            <a:spLocks noGrp="1"/>
          </p:cNvSpPr>
          <p:nvPr>
            <p:ph type="title"/>
          </p:nvPr>
        </p:nvSpPr>
        <p:spPr/>
        <p:txBody>
          <a:bodyPr/>
          <a:lstStyle/>
          <a:p>
            <a:r>
              <a:rPr lang="el-GR" dirty="0"/>
              <a:t>Διασωλήνωση τραχείας</a:t>
            </a:r>
          </a:p>
        </p:txBody>
      </p:sp>
      <p:sp>
        <p:nvSpPr>
          <p:cNvPr id="3" name="Content Placeholder 2">
            <a:extLst>
              <a:ext uri="{FF2B5EF4-FFF2-40B4-BE49-F238E27FC236}">
                <a16:creationId xmlns:a16="http://schemas.microsoft.com/office/drawing/2014/main" id="{47AAD4D1-81FA-035B-6EFC-13F6BDEEF665}"/>
              </a:ext>
            </a:extLst>
          </p:cNvPr>
          <p:cNvSpPr>
            <a:spLocks noGrp="1"/>
          </p:cNvSpPr>
          <p:nvPr>
            <p:ph idx="1"/>
          </p:nvPr>
        </p:nvSpPr>
        <p:spPr/>
        <p:txBody>
          <a:bodyPr/>
          <a:lstStyle/>
          <a:p>
            <a:r>
              <a:rPr lang="el-GR" dirty="0"/>
              <a:t>Ο βοηθός συλλαμβάνει και συγκρατεί την άνω γνάθο του ζώου, είτε με το χέρι είτε με τη βοήθεια επιδέσμου γάζας</a:t>
            </a:r>
          </a:p>
          <a:p>
            <a:r>
              <a:rPr lang="el-GR" dirty="0"/>
              <a:t>Εάν ο ασθενής είναι σε πλάγια κατάκλιση, ο βοηθός μπορεί να τοποθετήσει το άλλο χέρι του κάτω από τον τράχηλο ώστε να ευθειάσει τη σπονδυλική στήλη του ζώου, άρα και το λάρυγγα, με το βλέμμα αυτού που </a:t>
            </a:r>
            <a:r>
              <a:rPr lang="el-GR" dirty="0" err="1"/>
              <a:t>διασωληνώνει</a:t>
            </a:r>
            <a:endParaRPr lang="el-GR" dirty="0"/>
          </a:p>
          <a:p>
            <a:r>
              <a:rPr lang="el-GR" dirty="0"/>
              <a:t>Σε στερνική κατάκλιση </a:t>
            </a:r>
            <a:r>
              <a:rPr lang="el-GR" u="sng" dirty="0"/>
              <a:t>δεν</a:t>
            </a:r>
            <a:r>
              <a:rPr lang="el-GR" dirty="0"/>
              <a:t> τοποθετείται χέρι κάτω από τον τράχηλο γιατί μπορεί να αποκλείσει, λόγω πίεσης, της είσοδο του λάρυγγα. Ο βοηθός, με το χέρι που περισσεύει, μπορεί να συλλάβει τη γλώσσα και να ανοίξει το στόμα του ζώου</a:t>
            </a:r>
          </a:p>
        </p:txBody>
      </p:sp>
    </p:spTree>
    <p:extLst>
      <p:ext uri="{BB962C8B-B14F-4D97-AF65-F5344CB8AC3E}">
        <p14:creationId xmlns:p14="http://schemas.microsoft.com/office/powerpoint/2010/main" val="166355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D3C3-49C8-58D8-FB6C-7E0732AF3C68}"/>
              </a:ext>
            </a:extLst>
          </p:cNvPr>
          <p:cNvSpPr>
            <a:spLocks noGrp="1"/>
          </p:cNvSpPr>
          <p:nvPr>
            <p:ph type="title"/>
          </p:nvPr>
        </p:nvSpPr>
        <p:spPr/>
        <p:txBody>
          <a:bodyPr/>
          <a:lstStyle/>
          <a:p>
            <a:r>
              <a:rPr lang="el-GR" dirty="0"/>
              <a:t>Διασωλήνωση τραχείας</a:t>
            </a:r>
          </a:p>
        </p:txBody>
      </p:sp>
      <p:sp>
        <p:nvSpPr>
          <p:cNvPr id="3" name="Content Placeholder 2">
            <a:extLst>
              <a:ext uri="{FF2B5EF4-FFF2-40B4-BE49-F238E27FC236}">
                <a16:creationId xmlns:a16="http://schemas.microsoft.com/office/drawing/2014/main" id="{4DFD5AE7-7EB9-B05C-0E11-51E0740C3F72}"/>
              </a:ext>
            </a:extLst>
          </p:cNvPr>
          <p:cNvSpPr>
            <a:spLocks noGrp="1"/>
          </p:cNvSpPr>
          <p:nvPr>
            <p:ph idx="1"/>
          </p:nvPr>
        </p:nvSpPr>
        <p:spPr/>
        <p:txBody>
          <a:bodyPr>
            <a:normAutofit fontScale="77500" lnSpcReduction="20000"/>
          </a:bodyPr>
          <a:lstStyle/>
          <a:p>
            <a:r>
              <a:rPr lang="el-GR" dirty="0"/>
              <a:t>Αυτός που </a:t>
            </a:r>
            <a:r>
              <a:rPr lang="el-GR" dirty="0" err="1"/>
              <a:t>διασωληνώνει</a:t>
            </a:r>
            <a:r>
              <a:rPr lang="el-GR" dirty="0"/>
              <a:t> χρησιμοποιεί την άκρη του τραχειοσωλήνα (δεν βάζουμε δάκτυλα στο στόμα ζώου που δεν ξέρουμε αν κοιμάται καλά) για να συλλάβει τη γλώσσα</a:t>
            </a:r>
          </a:p>
          <a:p>
            <a:r>
              <a:rPr lang="el-GR" dirty="0"/>
              <a:t>Με το «κακό» του χέρι, συλλαμβάνει τη γλώσσα, την έλκει μπροστά, ανάμεσα από τους κάτω κυνόδοντες, και έλκοντας τη γλώσσα χαμηλώνει την κάτω γνάθο και ανοίγει το στόμα</a:t>
            </a:r>
          </a:p>
          <a:p>
            <a:r>
              <a:rPr lang="el-GR" dirty="0"/>
              <a:t>Με το «καλό» χέρι, με το λαρυγγοσκόπιο πιέζει τη βάση της γλώσσας ώστε να χαμηλώσει η γλωττίδα και να δει την είσοδο του λάρυγγα</a:t>
            </a:r>
          </a:p>
          <a:p>
            <a:r>
              <a:rPr lang="el-GR" dirty="0"/>
              <a:t>Δεν πιέζουμε τη γλωττίδα με το λαρυγγοσκόπιο γιατί είναι ευαίσθητη και μπορεί να τραυματιστεί</a:t>
            </a:r>
          </a:p>
          <a:p>
            <a:r>
              <a:rPr lang="el-GR" dirty="0"/>
              <a:t>Μόλις γίνει καλά ορατή η είσοδος του λάρυγγα, αλλάζει το λαρυγγοσκόπιο στο χέρι που ήδη συγκρατεί τη γλώσσα</a:t>
            </a:r>
          </a:p>
          <a:p>
            <a:r>
              <a:rPr lang="el-GR" dirty="0"/>
              <a:t>Εάν ο λάρυγγας ανοιγοκλείνει με την αναπνοή, περιμένουμε να ανοίξει για να περάσουμε τον τραχειοσωλήνα. Ο βοηθός μπορεί να ενημερώνει πότε το ζώο εισπνέει</a:t>
            </a:r>
          </a:p>
        </p:txBody>
      </p:sp>
    </p:spTree>
    <p:extLst>
      <p:ext uri="{BB962C8B-B14F-4D97-AF65-F5344CB8AC3E}">
        <p14:creationId xmlns:p14="http://schemas.microsoft.com/office/powerpoint/2010/main" val="158350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7BFC3-38A1-1FD7-8347-7842EE15668F}"/>
              </a:ext>
            </a:extLst>
          </p:cNvPr>
          <p:cNvSpPr>
            <a:spLocks noGrp="1"/>
          </p:cNvSpPr>
          <p:nvPr>
            <p:ph type="title"/>
          </p:nvPr>
        </p:nvSpPr>
        <p:spPr/>
        <p:txBody>
          <a:bodyPr/>
          <a:lstStyle/>
          <a:p>
            <a:r>
              <a:rPr lang="el-GR" dirty="0" err="1"/>
              <a:t>Λιδοκαΐνη</a:t>
            </a:r>
            <a:endParaRPr lang="el-GR" dirty="0"/>
          </a:p>
        </p:txBody>
      </p:sp>
      <p:sp>
        <p:nvSpPr>
          <p:cNvPr id="3" name="Content Placeholder 2">
            <a:extLst>
              <a:ext uri="{FF2B5EF4-FFF2-40B4-BE49-F238E27FC236}">
                <a16:creationId xmlns:a16="http://schemas.microsoft.com/office/drawing/2014/main" id="{3D16DBF1-A027-BAC0-625F-2BCC113AADA0}"/>
              </a:ext>
            </a:extLst>
          </p:cNvPr>
          <p:cNvSpPr>
            <a:spLocks noGrp="1"/>
          </p:cNvSpPr>
          <p:nvPr>
            <p:ph idx="1"/>
          </p:nvPr>
        </p:nvSpPr>
        <p:spPr/>
        <p:txBody>
          <a:bodyPr>
            <a:normAutofit fontScale="92500" lnSpcReduction="10000"/>
          </a:bodyPr>
          <a:lstStyle/>
          <a:p>
            <a:r>
              <a:rPr lang="el-GR" dirty="0"/>
              <a:t>Συχνά χρησιμοποιείται </a:t>
            </a:r>
            <a:r>
              <a:rPr lang="el-GR" dirty="0" err="1"/>
              <a:t>λιδοκαΐνη</a:t>
            </a:r>
            <a:r>
              <a:rPr lang="el-GR" dirty="0"/>
              <a:t> στο λάρυγγα πριν την τοποθέτηση του τραχειοσωλήνα</a:t>
            </a:r>
          </a:p>
          <a:p>
            <a:r>
              <a:rPr lang="el-GR" dirty="0"/>
              <a:t>Ρουτίνα στις γάτες, όπου ο λάρυγγας είναι πολύ ευαίσθητος και μπορεί να ερεθιστεί από τους χειρισμούς και να κάνει σπασμό (</a:t>
            </a:r>
            <a:r>
              <a:rPr lang="el-GR" dirty="0" err="1"/>
              <a:t>λαρυγγόσπασμος</a:t>
            </a:r>
            <a:r>
              <a:rPr lang="el-GR" dirty="0"/>
              <a:t>)</a:t>
            </a:r>
            <a:endParaRPr lang="en-US" dirty="0"/>
          </a:p>
          <a:p>
            <a:r>
              <a:rPr lang="el-GR" dirty="0"/>
              <a:t>Σε περιπτώσεις που θέλουμε να αποφύγουμε το βήχα κατά τη διασωλήνωση ή/και να καθυστερήσουμε την </a:t>
            </a:r>
            <a:r>
              <a:rPr lang="el-GR" dirty="0" err="1"/>
              <a:t>αποσωλήνωση</a:t>
            </a:r>
            <a:r>
              <a:rPr lang="el-GR" dirty="0"/>
              <a:t> στην ανάνηψη </a:t>
            </a:r>
          </a:p>
          <a:p>
            <a:r>
              <a:rPr lang="el-GR" dirty="0"/>
              <a:t>Προτιμάται το ενέσιμο διάλυμα λιδοκαΐνης (2%), το οδοντιατρικό έχει μεγαλύτερη συγκέντρωση (10%) και τα </a:t>
            </a:r>
            <a:r>
              <a:rPr lang="el-GR" dirty="0" err="1"/>
              <a:t>έκδοχα</a:t>
            </a:r>
            <a:r>
              <a:rPr lang="el-GR" dirty="0"/>
              <a:t> ενοχοποιούνται για οίδημα του λάρυγγα</a:t>
            </a:r>
            <a:endParaRPr lang="en-US" dirty="0"/>
          </a:p>
          <a:p>
            <a:r>
              <a:rPr lang="el-GR" dirty="0"/>
              <a:t>≥</a:t>
            </a:r>
            <a:r>
              <a:rPr lang="en-US" dirty="0"/>
              <a:t> 30”</a:t>
            </a:r>
            <a:endParaRPr lang="el-GR" dirty="0"/>
          </a:p>
        </p:txBody>
      </p:sp>
    </p:spTree>
    <p:extLst>
      <p:ext uri="{BB962C8B-B14F-4D97-AF65-F5344CB8AC3E}">
        <p14:creationId xmlns:p14="http://schemas.microsoft.com/office/powerpoint/2010/main" val="417979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CE83-4314-ABB6-9BD6-6843B75C6425}"/>
              </a:ext>
            </a:extLst>
          </p:cNvPr>
          <p:cNvSpPr>
            <a:spLocks noGrp="1"/>
          </p:cNvSpPr>
          <p:nvPr>
            <p:ph type="title"/>
          </p:nvPr>
        </p:nvSpPr>
        <p:spPr/>
        <p:txBody>
          <a:bodyPr/>
          <a:lstStyle/>
          <a:p>
            <a:r>
              <a:rPr lang="el-GR" dirty="0"/>
              <a:t>Διασωλήνωση τραχείας</a:t>
            </a:r>
          </a:p>
        </p:txBody>
      </p:sp>
      <p:pic>
        <p:nvPicPr>
          <p:cNvPr id="5" name="Content Placeholder 4" descr="A close-up of a dog's mouth&#10;&#10;Description automatically generated">
            <a:extLst>
              <a:ext uri="{FF2B5EF4-FFF2-40B4-BE49-F238E27FC236}">
                <a16:creationId xmlns:a16="http://schemas.microsoft.com/office/drawing/2014/main" id="{5E0B2A9F-4F61-780C-E9F1-F25730C1AB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04645"/>
            <a:ext cx="10515600" cy="4088230"/>
          </a:xfrm>
        </p:spPr>
      </p:pic>
    </p:spTree>
    <p:extLst>
      <p:ext uri="{BB962C8B-B14F-4D97-AF65-F5344CB8AC3E}">
        <p14:creationId xmlns:p14="http://schemas.microsoft.com/office/powerpoint/2010/main" val="106427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5246-9EDA-06ED-8565-5EF540829320}"/>
              </a:ext>
            </a:extLst>
          </p:cNvPr>
          <p:cNvSpPr>
            <a:spLocks noGrp="1"/>
          </p:cNvSpPr>
          <p:nvPr>
            <p:ph type="title"/>
          </p:nvPr>
        </p:nvSpPr>
        <p:spPr/>
        <p:txBody>
          <a:bodyPr/>
          <a:lstStyle/>
          <a:p>
            <a:r>
              <a:rPr lang="el-GR" dirty="0"/>
              <a:t>Διασωλήνωση τραχείας</a:t>
            </a:r>
          </a:p>
        </p:txBody>
      </p:sp>
      <p:pic>
        <p:nvPicPr>
          <p:cNvPr id="5" name="Content Placeholder 4" descr="A close up of a cat's mouth&#10;&#10;Description automatically generated">
            <a:extLst>
              <a:ext uri="{FF2B5EF4-FFF2-40B4-BE49-F238E27FC236}">
                <a16:creationId xmlns:a16="http://schemas.microsoft.com/office/drawing/2014/main" id="{DDCF34F5-9A9C-F968-9E95-C4272EA6B4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306" y="1690688"/>
            <a:ext cx="5905387" cy="4351338"/>
          </a:xfrm>
        </p:spPr>
      </p:pic>
    </p:spTree>
    <p:extLst>
      <p:ext uri="{BB962C8B-B14F-4D97-AF65-F5344CB8AC3E}">
        <p14:creationId xmlns:p14="http://schemas.microsoft.com/office/powerpoint/2010/main" val="1477887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F4F0-64C0-365A-1DE6-7D0818E37AF8}"/>
              </a:ext>
            </a:extLst>
          </p:cNvPr>
          <p:cNvSpPr>
            <a:spLocks noGrp="1"/>
          </p:cNvSpPr>
          <p:nvPr>
            <p:ph type="title"/>
          </p:nvPr>
        </p:nvSpPr>
        <p:spPr/>
        <p:txBody>
          <a:bodyPr/>
          <a:lstStyle/>
          <a:p>
            <a:r>
              <a:rPr lang="el-GR" dirty="0"/>
              <a:t>Πώς ξέρουμε ότι ο σωλήνας είναι στην τραχεία?</a:t>
            </a:r>
          </a:p>
        </p:txBody>
      </p:sp>
      <p:sp>
        <p:nvSpPr>
          <p:cNvPr id="3" name="Content Placeholder 2">
            <a:extLst>
              <a:ext uri="{FF2B5EF4-FFF2-40B4-BE49-F238E27FC236}">
                <a16:creationId xmlns:a16="http://schemas.microsoft.com/office/drawing/2014/main" id="{437118C2-DBC1-BA1A-7708-B3714547C7A1}"/>
              </a:ext>
            </a:extLst>
          </p:cNvPr>
          <p:cNvSpPr>
            <a:spLocks noGrp="1"/>
          </p:cNvSpPr>
          <p:nvPr>
            <p:ph idx="1"/>
          </p:nvPr>
        </p:nvSpPr>
        <p:spPr/>
        <p:txBody>
          <a:bodyPr>
            <a:normAutofit fontScale="92500"/>
          </a:bodyPr>
          <a:lstStyle/>
          <a:p>
            <a:r>
              <a:rPr lang="el-GR" dirty="0"/>
              <a:t>Ακριβώς πάνω (ραχιαία) από το λάρυγγα βρίσκεται η είσοδος του οισοφάγου και είναι πιο εύκολο να οδηγηθεί εκεί ο τραχειοσωλήνας (λιγότερη αντίσταση και πιο ευθεία πορεία)</a:t>
            </a:r>
            <a:endParaRPr lang="en-US" dirty="0"/>
          </a:p>
          <a:p>
            <a:r>
              <a:rPr lang="el-GR" dirty="0"/>
              <a:t>Για αυτό το λόγο όταν εισάγουμε τον τραχειοσωλήνα τον κρατάμε «από κάτω» (σαν ακόντιο) και τον οδηγούμε προς τα πρόσθια άκρα του ζώου</a:t>
            </a:r>
          </a:p>
          <a:p>
            <a:r>
              <a:rPr lang="el-GR" dirty="0"/>
              <a:t>Ενδείξεις είναι ο βήχας κατά τη διασωλήνωση και η ψηλάφηση του τραχήλου</a:t>
            </a:r>
          </a:p>
          <a:p>
            <a:r>
              <a:rPr lang="el-GR" dirty="0"/>
              <a:t>Η σωστή τοποθέτηση του τραχειοσωλήνα επιβεβαιώνεται με λαρυγγοσκόπηση</a:t>
            </a:r>
          </a:p>
          <a:p>
            <a:r>
              <a:rPr lang="el-GR" dirty="0"/>
              <a:t>Σε αμφιβολία μπορούμε να συνδέσουμε </a:t>
            </a:r>
            <a:r>
              <a:rPr lang="el-GR" dirty="0" err="1"/>
              <a:t>καπνογράφο</a:t>
            </a:r>
            <a:endParaRPr lang="el-GR" dirty="0"/>
          </a:p>
        </p:txBody>
      </p:sp>
    </p:spTree>
    <p:extLst>
      <p:ext uri="{BB962C8B-B14F-4D97-AF65-F5344CB8AC3E}">
        <p14:creationId xmlns:p14="http://schemas.microsoft.com/office/powerpoint/2010/main" val="372558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1A7A-8514-C09F-7F45-E381D49BB708}"/>
              </a:ext>
            </a:extLst>
          </p:cNvPr>
          <p:cNvSpPr>
            <a:spLocks noGrp="1"/>
          </p:cNvSpPr>
          <p:nvPr>
            <p:ph type="title"/>
          </p:nvPr>
        </p:nvSpPr>
        <p:spPr/>
        <p:txBody>
          <a:bodyPr/>
          <a:lstStyle/>
          <a:p>
            <a:r>
              <a:rPr lang="el-GR" dirty="0"/>
              <a:t>Πώς ξέρουμε ότι ο σωλήνας είναι στην τραχεία?</a:t>
            </a:r>
          </a:p>
        </p:txBody>
      </p:sp>
      <p:pic>
        <p:nvPicPr>
          <p:cNvPr id="5" name="Content Placeholder 4" descr="A close-up of a dog's mouth&#10;&#10;Description automatically generated">
            <a:extLst>
              <a:ext uri="{FF2B5EF4-FFF2-40B4-BE49-F238E27FC236}">
                <a16:creationId xmlns:a16="http://schemas.microsoft.com/office/drawing/2014/main" id="{4AA3EB96-9587-E940-F781-3C6CC9B890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7321"/>
            <a:ext cx="3109482" cy="4054933"/>
          </a:xfrm>
        </p:spPr>
      </p:pic>
      <p:pic>
        <p:nvPicPr>
          <p:cNvPr id="7" name="Picture 6" descr="A graph of esophagus and capnograms&#10;&#10;Description automatically generated">
            <a:extLst>
              <a:ext uri="{FF2B5EF4-FFF2-40B4-BE49-F238E27FC236}">
                <a16:creationId xmlns:a16="http://schemas.microsoft.com/office/drawing/2014/main" id="{33AE4AB7-BF8C-B866-6D0E-0215D8A72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50" y="1690688"/>
            <a:ext cx="6153150" cy="4648200"/>
          </a:xfrm>
          <a:prstGeom prst="rect">
            <a:avLst/>
          </a:prstGeom>
        </p:spPr>
      </p:pic>
    </p:spTree>
    <p:extLst>
      <p:ext uri="{BB962C8B-B14F-4D97-AF65-F5344CB8AC3E}">
        <p14:creationId xmlns:p14="http://schemas.microsoft.com/office/powerpoint/2010/main" val="260730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39D2-5CED-134C-F0F2-BB3C4E75A9DB}"/>
              </a:ext>
            </a:extLst>
          </p:cNvPr>
          <p:cNvSpPr>
            <a:spLocks noGrp="1"/>
          </p:cNvSpPr>
          <p:nvPr>
            <p:ph type="title"/>
          </p:nvPr>
        </p:nvSpPr>
        <p:spPr/>
        <p:txBody>
          <a:bodyPr/>
          <a:lstStyle/>
          <a:p>
            <a:r>
              <a:rPr lang="el-GR" dirty="0"/>
              <a:t>Τραχειοσωλήνες (</a:t>
            </a:r>
            <a:r>
              <a:rPr lang="en-US" dirty="0"/>
              <a:t>Endotracheal tube, ET tube)</a:t>
            </a:r>
            <a:endParaRPr lang="el-GR" dirty="0"/>
          </a:p>
        </p:txBody>
      </p:sp>
      <p:sp>
        <p:nvSpPr>
          <p:cNvPr id="3" name="Content Placeholder 2">
            <a:extLst>
              <a:ext uri="{FF2B5EF4-FFF2-40B4-BE49-F238E27FC236}">
                <a16:creationId xmlns:a16="http://schemas.microsoft.com/office/drawing/2014/main" id="{1BC6FB4D-DF44-8F6D-A560-5B585A96CBE5}"/>
              </a:ext>
            </a:extLst>
          </p:cNvPr>
          <p:cNvSpPr>
            <a:spLocks noGrp="1"/>
          </p:cNvSpPr>
          <p:nvPr>
            <p:ph idx="1"/>
          </p:nvPr>
        </p:nvSpPr>
        <p:spPr/>
        <p:txBody>
          <a:bodyPr/>
          <a:lstStyle/>
          <a:p>
            <a:endParaRPr lang="el-GR" dirty="0"/>
          </a:p>
          <a:p>
            <a:r>
              <a:rPr lang="el-GR" dirty="0"/>
              <a:t>Ο τραχειοσωλήνας είναι ένας πλαστικός καθετήρας σχεδιασμένος για να μπαίνει στην τραχεία του ασθενούς</a:t>
            </a:r>
          </a:p>
          <a:p>
            <a:r>
              <a:rPr lang="el-GR" dirty="0"/>
              <a:t>Διασφαλίζει τον αεραγωγό, δηλαδή την ανταλλαγή αερίων, από οποιαδήποτε έμφραξη (γαστρικό υγρό, εκκρίσεις, μαλακοί ιστοί λάρυγγα κλπ.)</a:t>
            </a:r>
          </a:p>
          <a:p>
            <a:r>
              <a:rPr lang="el-GR" dirty="0"/>
              <a:t>Απαραίτητο για χορήγηση γενικής αναισθησίας με πτητικό αναισθητικό και για θετικό αερισμό του πνεύμονα</a:t>
            </a:r>
          </a:p>
        </p:txBody>
      </p:sp>
    </p:spTree>
    <p:extLst>
      <p:ext uri="{BB962C8B-B14F-4D97-AF65-F5344CB8AC3E}">
        <p14:creationId xmlns:p14="http://schemas.microsoft.com/office/powerpoint/2010/main" val="392635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CB62-E068-B204-B8B9-0E17F09186D4}"/>
              </a:ext>
            </a:extLst>
          </p:cNvPr>
          <p:cNvSpPr>
            <a:spLocks noGrp="1"/>
          </p:cNvSpPr>
          <p:nvPr>
            <p:ph type="title"/>
          </p:nvPr>
        </p:nvSpPr>
        <p:spPr/>
        <p:txBody>
          <a:bodyPr/>
          <a:lstStyle/>
          <a:p>
            <a:r>
              <a:rPr lang="el-GR" dirty="0"/>
              <a:t>Πόσο φουσκώνουμε…?</a:t>
            </a:r>
          </a:p>
        </p:txBody>
      </p:sp>
      <p:sp>
        <p:nvSpPr>
          <p:cNvPr id="3" name="Content Placeholder 2">
            <a:extLst>
              <a:ext uri="{FF2B5EF4-FFF2-40B4-BE49-F238E27FC236}">
                <a16:creationId xmlns:a16="http://schemas.microsoft.com/office/drawing/2014/main" id="{84B6C62D-B8CB-CB4B-566B-DD2DF9919642}"/>
              </a:ext>
            </a:extLst>
          </p:cNvPr>
          <p:cNvSpPr>
            <a:spLocks noGrp="1"/>
          </p:cNvSpPr>
          <p:nvPr>
            <p:ph idx="1"/>
          </p:nvPr>
        </p:nvSpPr>
        <p:spPr/>
        <p:txBody>
          <a:bodyPr>
            <a:normAutofit lnSpcReduction="10000"/>
          </a:bodyPr>
          <a:lstStyle/>
          <a:p>
            <a:r>
              <a:rPr lang="el-GR" dirty="0"/>
              <a:t>Φουσκώνουμε τον αεροθάλαμο του τραχειοσωλήνα ακριβώς μέχρι το σημείο που δεν υπάρχει πλέον διαρροή «γύρω» από το σωλήνα</a:t>
            </a:r>
          </a:p>
          <a:p>
            <a:r>
              <a:rPr lang="el-GR" dirty="0"/>
              <a:t>Έχοντας συνδέσει τον ασθενή με το αναισθητικό κύκλωμα, ένας βοηθός δίνει τεχνητές αναπνοές και ο αναισθησιολόγος φουσκώνει τον αεροθάλαμο</a:t>
            </a:r>
          </a:p>
          <a:p>
            <a:r>
              <a:rPr lang="el-GR" dirty="0"/>
              <a:t>Για να εντοπίσουμε τη διαρροή (άρα και το σημείο που αυτή σταματάει), είτε ακούμε πολύ κοντά στο λάρυγγα ή με στηθοσκόπιο στην τραχεία, είτε, όταν χρησιμοποιείται πτητικό αναισθητικό με οσμή, τη μυρίζουμε</a:t>
            </a:r>
          </a:p>
          <a:p>
            <a:r>
              <a:rPr lang="el-GR" dirty="0"/>
              <a:t>Μπορεί να συνδεθεί και μανόμετρο στον αεροθάλαμο απλά για να εξασφαλίσει ότι η πίεση δεν ξεπερνάει τα 25</a:t>
            </a:r>
            <a:r>
              <a:rPr lang="en-US" dirty="0"/>
              <a:t>cm H</a:t>
            </a:r>
            <a:r>
              <a:rPr lang="en-US" baseline="-25000" dirty="0"/>
              <a:t>2</a:t>
            </a:r>
            <a:r>
              <a:rPr lang="en-US" dirty="0"/>
              <a:t>O</a:t>
            </a:r>
            <a:endParaRPr lang="el-GR" dirty="0"/>
          </a:p>
        </p:txBody>
      </p:sp>
    </p:spTree>
    <p:extLst>
      <p:ext uri="{BB962C8B-B14F-4D97-AF65-F5344CB8AC3E}">
        <p14:creationId xmlns:p14="http://schemas.microsoft.com/office/powerpoint/2010/main" val="270071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5D68-DFBE-20EF-BDC1-E63003804633}"/>
              </a:ext>
            </a:extLst>
          </p:cNvPr>
          <p:cNvSpPr>
            <a:spLocks noGrp="1"/>
          </p:cNvSpPr>
          <p:nvPr>
            <p:ph type="title"/>
          </p:nvPr>
        </p:nvSpPr>
        <p:spPr/>
        <p:txBody>
          <a:bodyPr/>
          <a:lstStyle/>
          <a:p>
            <a:r>
              <a:rPr lang="el-GR" dirty="0"/>
              <a:t>Σταθεροποίηση τραχειοσωλήνα</a:t>
            </a:r>
          </a:p>
        </p:txBody>
      </p:sp>
      <p:sp>
        <p:nvSpPr>
          <p:cNvPr id="3" name="Content Placeholder 2">
            <a:extLst>
              <a:ext uri="{FF2B5EF4-FFF2-40B4-BE49-F238E27FC236}">
                <a16:creationId xmlns:a16="http://schemas.microsoft.com/office/drawing/2014/main" id="{7F9D4F9A-36A3-3916-1B58-1EF89A98374C}"/>
              </a:ext>
            </a:extLst>
          </p:cNvPr>
          <p:cNvSpPr>
            <a:spLocks noGrp="1"/>
          </p:cNvSpPr>
          <p:nvPr>
            <p:ph idx="1"/>
          </p:nvPr>
        </p:nvSpPr>
        <p:spPr/>
        <p:txBody>
          <a:bodyPr>
            <a:normAutofit fontScale="92500" lnSpcReduction="20000"/>
          </a:bodyPr>
          <a:lstStyle/>
          <a:p>
            <a:r>
              <a:rPr lang="el-GR" dirty="0"/>
              <a:t>Ο τραχειοσωλήνας σταθεροποιείται συνήθως με ένα μακρύ κομμάτι επιδέσμου γάζας ή κολλητικής ταινίας</a:t>
            </a:r>
          </a:p>
          <a:p>
            <a:r>
              <a:rPr lang="el-GR" dirty="0"/>
              <a:t>Στο σκύλο, συνήθως με γάζα, δένεται ένας σφικτός κόμπος πάνω στον τραχειοσωλήνα, στο μέσο της γάζας και χωρίς να παγιδεύει το σωληνάκι του οδηγού, στο ύψος των κυνοδόντων</a:t>
            </a:r>
          </a:p>
          <a:p>
            <a:r>
              <a:rPr lang="el-GR" dirty="0"/>
              <a:t>Τα δύο άκρα της γάζας σταθεροποιούνται χαλαρά (φιόγκος) είτε στο επιρρίνιο (περνώντας πίσω από τους άνω κυνόδοντες), είτε στην κάτω γνάθο (περνώντας πίσω από τους κάτω κυνόδοντες), είτε πίσω από τον τράχηλο </a:t>
            </a:r>
          </a:p>
          <a:p>
            <a:r>
              <a:rPr lang="el-GR" dirty="0"/>
              <a:t>Στη γάτα συχνά χρησιμοποιείται κολλητική ταινία η οποία, αφού σταθεροποιηθεί η μία της άκρη στον τραχειοσωλήνα κοντά στους τομείς, κολλάει πάνω στο τρίχωμα γύρω από τον τράχηλο και πάλι στον τραχειοσωλήνα</a:t>
            </a:r>
          </a:p>
        </p:txBody>
      </p:sp>
    </p:spTree>
    <p:extLst>
      <p:ext uri="{BB962C8B-B14F-4D97-AF65-F5344CB8AC3E}">
        <p14:creationId xmlns:p14="http://schemas.microsoft.com/office/powerpoint/2010/main" val="3438356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g being given a medicine&#10;&#10;Description automatically generated">
            <a:extLst>
              <a:ext uri="{FF2B5EF4-FFF2-40B4-BE49-F238E27FC236}">
                <a16:creationId xmlns:a16="http://schemas.microsoft.com/office/drawing/2014/main" id="{39ACBE69-4D91-D1B1-9BB4-AB42E24C77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56432"/>
            <a:ext cx="5669280" cy="3401568"/>
          </a:xfrm>
        </p:spPr>
      </p:pic>
      <p:pic>
        <p:nvPicPr>
          <p:cNvPr id="7" name="Picture 6" descr="A cat lying on a white surface&#10;&#10;Description automatically generated">
            <a:extLst>
              <a:ext uri="{FF2B5EF4-FFF2-40B4-BE49-F238E27FC236}">
                <a16:creationId xmlns:a16="http://schemas.microsoft.com/office/drawing/2014/main" id="{43E4BB33-D660-126B-BC12-7DFF476DA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950208" cy="3456432"/>
          </a:xfrm>
          <a:prstGeom prst="rect">
            <a:avLst/>
          </a:prstGeom>
        </p:spPr>
      </p:pic>
      <p:pic>
        <p:nvPicPr>
          <p:cNvPr id="9" name="Picture 8" descr="A dog lying on a towel with a needle in its mouth&#10;&#10;Description automatically generated">
            <a:extLst>
              <a:ext uri="{FF2B5EF4-FFF2-40B4-BE49-F238E27FC236}">
                <a16:creationId xmlns:a16="http://schemas.microsoft.com/office/drawing/2014/main" id="{A9BFEB90-46B7-CBAE-0177-03B084643C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3464111"/>
            <a:ext cx="6096000" cy="3437466"/>
          </a:xfrm>
          <a:prstGeom prst="rect">
            <a:avLst/>
          </a:prstGeom>
        </p:spPr>
      </p:pic>
      <p:pic>
        <p:nvPicPr>
          <p:cNvPr id="11" name="Picture 10" descr="A dog with a needle in its mouth&#10;&#10;Description automatically generated">
            <a:extLst>
              <a:ext uri="{FF2B5EF4-FFF2-40B4-BE49-F238E27FC236}">
                <a16:creationId xmlns:a16="http://schemas.microsoft.com/office/drawing/2014/main" id="{95C51CB7-2979-1CCB-CD97-BCCA2EE39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13" y="-7679"/>
            <a:ext cx="5196167" cy="3464111"/>
          </a:xfrm>
          <a:prstGeom prst="rect">
            <a:avLst/>
          </a:prstGeom>
        </p:spPr>
      </p:pic>
    </p:spTree>
    <p:extLst>
      <p:ext uri="{BB962C8B-B14F-4D97-AF65-F5344CB8AC3E}">
        <p14:creationId xmlns:p14="http://schemas.microsoft.com/office/powerpoint/2010/main" val="173177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D0F4-B483-F21E-9A16-C1F2395B28AD}"/>
              </a:ext>
            </a:extLst>
          </p:cNvPr>
          <p:cNvSpPr>
            <a:spLocks noGrp="1"/>
          </p:cNvSpPr>
          <p:nvPr>
            <p:ph type="title"/>
          </p:nvPr>
        </p:nvSpPr>
        <p:spPr/>
        <p:txBody>
          <a:bodyPr/>
          <a:lstStyle/>
          <a:p>
            <a:r>
              <a:rPr lang="el-GR" dirty="0"/>
              <a:t>Τί μπορεί να πάει στραβά…</a:t>
            </a:r>
          </a:p>
        </p:txBody>
      </p:sp>
      <p:sp>
        <p:nvSpPr>
          <p:cNvPr id="3" name="Content Placeholder 2">
            <a:extLst>
              <a:ext uri="{FF2B5EF4-FFF2-40B4-BE49-F238E27FC236}">
                <a16:creationId xmlns:a16="http://schemas.microsoft.com/office/drawing/2014/main" id="{15675349-6ADF-64FE-603A-64F3210C1635}"/>
              </a:ext>
            </a:extLst>
          </p:cNvPr>
          <p:cNvSpPr>
            <a:spLocks noGrp="1"/>
          </p:cNvSpPr>
          <p:nvPr>
            <p:ph idx="1"/>
          </p:nvPr>
        </p:nvSpPr>
        <p:spPr/>
        <p:txBody>
          <a:bodyPr/>
          <a:lstStyle/>
          <a:p>
            <a:r>
              <a:rPr lang="el-GR" dirty="0"/>
              <a:t>Διασωλήνωση οισοφάγου. Το ζώο θα ξυπνήσει, μάλλον θα δαγκώσει τον τραχειοσωλήνα και ίσως κάνει εμετό</a:t>
            </a:r>
          </a:p>
          <a:p>
            <a:r>
              <a:rPr lang="el-GR" dirty="0"/>
              <a:t>Μεγάλο μήκος τραχειοσωλήνα. Εάν περισσεύει μπροστά από τους τομείς είναι περιττός νεκρός χώρος. Εάν περισσεύει «προς τα μέσα» υπάρχει περίπτωση να μπει στο δεξιό </a:t>
            </a:r>
            <a:r>
              <a:rPr lang="el-GR" dirty="0" err="1"/>
              <a:t>στελεχιαίο</a:t>
            </a:r>
            <a:r>
              <a:rPr lang="el-GR" dirty="0"/>
              <a:t> βρόγχο με αποτέλεσμα να αερίζεται μόνο ο δεξιός πνεύμονας</a:t>
            </a:r>
          </a:p>
          <a:p>
            <a:r>
              <a:rPr lang="el-GR" dirty="0"/>
              <a:t>Πολύ μικρή διάμετρος τραχειοσωλήνα καταπονεί το αναπνευστικό (κόπωση αναπνευστικών μυών)</a:t>
            </a:r>
          </a:p>
          <a:p>
            <a:r>
              <a:rPr lang="el-GR" dirty="0"/>
              <a:t>«βίαιοι» χειρισμοί μπορούν να προκαλέσουν τραυματισμό και οίδημα των μαλακών ιστών (λάρυγγας, τραχεία)</a:t>
            </a:r>
          </a:p>
        </p:txBody>
      </p:sp>
    </p:spTree>
    <p:extLst>
      <p:ext uri="{BB962C8B-B14F-4D97-AF65-F5344CB8AC3E}">
        <p14:creationId xmlns:p14="http://schemas.microsoft.com/office/powerpoint/2010/main" val="228766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B62C-5115-9381-5DAC-994C5B62859A}"/>
              </a:ext>
            </a:extLst>
          </p:cNvPr>
          <p:cNvSpPr>
            <a:spLocks noGrp="1"/>
          </p:cNvSpPr>
          <p:nvPr>
            <p:ph type="title"/>
          </p:nvPr>
        </p:nvSpPr>
        <p:spPr/>
        <p:txBody>
          <a:bodyPr/>
          <a:lstStyle/>
          <a:p>
            <a:r>
              <a:rPr lang="el-GR" dirty="0"/>
              <a:t>Τί μπορεί να πάει στραβά…</a:t>
            </a:r>
          </a:p>
        </p:txBody>
      </p:sp>
      <p:sp>
        <p:nvSpPr>
          <p:cNvPr id="3" name="Content Placeholder 2">
            <a:extLst>
              <a:ext uri="{FF2B5EF4-FFF2-40B4-BE49-F238E27FC236}">
                <a16:creationId xmlns:a16="http://schemas.microsoft.com/office/drawing/2014/main" id="{8F34D7D2-D25D-C253-670C-423204A93C9B}"/>
              </a:ext>
            </a:extLst>
          </p:cNvPr>
          <p:cNvSpPr>
            <a:spLocks noGrp="1"/>
          </p:cNvSpPr>
          <p:nvPr>
            <p:ph idx="1"/>
          </p:nvPr>
        </p:nvSpPr>
        <p:spPr/>
        <p:txBody>
          <a:bodyPr>
            <a:normAutofit fontScale="92500" lnSpcReduction="10000"/>
          </a:bodyPr>
          <a:lstStyle/>
          <a:p>
            <a:r>
              <a:rPr lang="el-GR" dirty="0"/>
              <a:t>Η πίεση από τον αεροθάλαμο στο τοίχωμα της τραχείας (είτε λόγω υπερβολικού φουσκώματος είτε λόγω παραμονής στο ίδιο σημείο &gt;2</a:t>
            </a:r>
            <a:r>
              <a:rPr lang="en-US" dirty="0"/>
              <a:t>h) </a:t>
            </a:r>
            <a:r>
              <a:rPr lang="el-GR" dirty="0"/>
              <a:t>μειώνει την αιματική ροή στο βλεννογόνο και μπορεί να προκαλέσει από ερεθισμό και οίδημα μέχρι νέκρωση και ρήξη</a:t>
            </a:r>
          </a:p>
          <a:p>
            <a:r>
              <a:rPr lang="el-GR" dirty="0"/>
              <a:t>Ανεπαρκές φούσκωμα αεροθάλαμου δεν «στεγανοποιεί» την τραχεία</a:t>
            </a:r>
            <a:r>
              <a:rPr lang="en-US" dirty="0"/>
              <a:t> (</a:t>
            </a:r>
            <a:r>
              <a:rPr lang="el-GR" dirty="0"/>
              <a:t>εισρόφηση) και διαρροή/απώλεια εισπνευστικού αναισθητικού</a:t>
            </a:r>
          </a:p>
          <a:p>
            <a:r>
              <a:rPr lang="el-GR" dirty="0"/>
              <a:t>Αλλαγή κατάκλισης του ζώου με το αναισθητικό κύκλωμα συνδεδεμένο στον τραχειοσωλήνα πιθανότατα θα προκαλέσει ρήξη τραχείας</a:t>
            </a:r>
          </a:p>
          <a:p>
            <a:r>
              <a:rPr lang="el-GR" dirty="0"/>
              <a:t>Έμφραξη (είτε από εκκρίσεις, ειδικά μικρές διάμετροι, είτε από τσάκισμα)</a:t>
            </a:r>
          </a:p>
          <a:p>
            <a:r>
              <a:rPr lang="el-GR" dirty="0"/>
              <a:t>«διέγερση» του λάρυγγα μπορεί να διεγείρει το παρασυμπαθητικό (βραδυκαρδία, άπνοια)</a:t>
            </a:r>
          </a:p>
        </p:txBody>
      </p:sp>
    </p:spTree>
    <p:extLst>
      <p:ext uri="{BB962C8B-B14F-4D97-AF65-F5344CB8AC3E}">
        <p14:creationId xmlns:p14="http://schemas.microsoft.com/office/powerpoint/2010/main" val="59652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0B2F-0BF6-268D-8E70-5653F0CE2C0B}"/>
              </a:ext>
            </a:extLst>
          </p:cNvPr>
          <p:cNvSpPr>
            <a:spLocks noGrp="1"/>
          </p:cNvSpPr>
          <p:nvPr>
            <p:ph type="title"/>
          </p:nvPr>
        </p:nvSpPr>
        <p:spPr/>
        <p:txBody>
          <a:bodyPr/>
          <a:lstStyle/>
          <a:p>
            <a:r>
              <a:rPr lang="el-GR" dirty="0"/>
              <a:t>Τί μπορεί να πάει στραβά…</a:t>
            </a:r>
          </a:p>
        </p:txBody>
      </p:sp>
      <p:pic>
        <p:nvPicPr>
          <p:cNvPr id="5" name="Content Placeholder 4" descr="A dog with a tube in its mouth&#10;&#10;Description automatically generated">
            <a:extLst>
              <a:ext uri="{FF2B5EF4-FFF2-40B4-BE49-F238E27FC236}">
                <a16:creationId xmlns:a16="http://schemas.microsoft.com/office/drawing/2014/main" id="{B676B703-2A6F-E6C3-53D1-06E0FAB274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22" y="1690688"/>
            <a:ext cx="5801784" cy="4351338"/>
          </a:xfrm>
        </p:spPr>
      </p:pic>
      <p:pic>
        <p:nvPicPr>
          <p:cNvPr id="9" name="Picture 8" descr="A hand holding a tube with a red tube&#10;&#10;Description automatically generated">
            <a:extLst>
              <a:ext uri="{FF2B5EF4-FFF2-40B4-BE49-F238E27FC236}">
                <a16:creationId xmlns:a16="http://schemas.microsoft.com/office/drawing/2014/main" id="{4C1ED397-2695-1EDB-7D5C-2297AC6FD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341" y="0"/>
            <a:ext cx="3989659" cy="6858000"/>
          </a:xfrm>
          <a:prstGeom prst="rect">
            <a:avLst/>
          </a:prstGeom>
        </p:spPr>
      </p:pic>
    </p:spTree>
    <p:extLst>
      <p:ext uri="{BB962C8B-B14F-4D97-AF65-F5344CB8AC3E}">
        <p14:creationId xmlns:p14="http://schemas.microsoft.com/office/powerpoint/2010/main" val="1278672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74FC-A86B-5968-3029-702230756603}"/>
              </a:ext>
            </a:extLst>
          </p:cNvPr>
          <p:cNvSpPr>
            <a:spLocks noGrp="1"/>
          </p:cNvSpPr>
          <p:nvPr>
            <p:ph type="title"/>
          </p:nvPr>
        </p:nvSpPr>
        <p:spPr/>
        <p:txBody>
          <a:bodyPr/>
          <a:lstStyle/>
          <a:p>
            <a:r>
              <a:rPr lang="el-GR" dirty="0"/>
              <a:t>Λαρυγγική μάσκα</a:t>
            </a:r>
          </a:p>
        </p:txBody>
      </p:sp>
      <p:sp>
        <p:nvSpPr>
          <p:cNvPr id="3" name="Content Placeholder 2">
            <a:extLst>
              <a:ext uri="{FF2B5EF4-FFF2-40B4-BE49-F238E27FC236}">
                <a16:creationId xmlns:a16="http://schemas.microsoft.com/office/drawing/2014/main" id="{77FBDED7-F32F-AB90-6802-9279A67919F6}"/>
              </a:ext>
            </a:extLst>
          </p:cNvPr>
          <p:cNvSpPr>
            <a:spLocks noGrp="1"/>
          </p:cNvSpPr>
          <p:nvPr>
            <p:ph idx="1"/>
          </p:nvPr>
        </p:nvSpPr>
        <p:spPr/>
        <p:txBody>
          <a:bodyPr>
            <a:normAutofit lnSpcReduction="10000"/>
          </a:bodyPr>
          <a:lstStyle/>
          <a:p>
            <a:r>
              <a:rPr lang="el-GR" dirty="0"/>
              <a:t>«εναλλακτική» του τραχειοσωλήνα που δεν περνάει τον λάρυγγα αλλά τον καλύπτει από πάνω</a:t>
            </a:r>
          </a:p>
          <a:p>
            <a:r>
              <a:rPr lang="el-GR" dirty="0"/>
              <a:t>Πολύ εύκολη τοποθέτηση, καθόλου ερεθισμός/τραυματισμός του λάρυγγα και ίσως μονόδρομος στα κουνέλια (η τοποθέτηση τραχειοσωλήνα σε κουνέλι είναι ολυμπιακό άθλημα)</a:t>
            </a:r>
          </a:p>
          <a:p>
            <a:r>
              <a:rPr lang="el-GR" dirty="0"/>
              <a:t>Μικρότερη προστασία του αεραγωγού (σε σύγκριση με τον τραχειοσωλήνα), αμφίβολη «στεγανότητα» για χορήγηση θετικού αερισμού και πολύ ογκώδης</a:t>
            </a:r>
          </a:p>
          <a:p>
            <a:r>
              <a:rPr lang="el-GR" dirty="0"/>
              <a:t>Χρειάζεται </a:t>
            </a:r>
            <a:r>
              <a:rPr lang="el-GR" dirty="0" err="1"/>
              <a:t>καπνογραφία</a:t>
            </a:r>
            <a:r>
              <a:rPr lang="el-GR" dirty="0"/>
              <a:t> και για επιβεβαίωση σωστής τοποθέτησης αλλά και για το (υπαρκτό) ενδεχόμενο μετακίνησής της </a:t>
            </a:r>
            <a:r>
              <a:rPr lang="el-GR" dirty="0" err="1"/>
              <a:t>διαναισθητικά</a:t>
            </a:r>
            <a:endParaRPr lang="el-GR" dirty="0"/>
          </a:p>
        </p:txBody>
      </p:sp>
    </p:spTree>
    <p:extLst>
      <p:ext uri="{BB962C8B-B14F-4D97-AF65-F5344CB8AC3E}">
        <p14:creationId xmlns:p14="http://schemas.microsoft.com/office/powerpoint/2010/main" val="129682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8EE7-1C1A-5ACC-0A39-4E3A3A536C0B}"/>
              </a:ext>
            </a:extLst>
          </p:cNvPr>
          <p:cNvSpPr>
            <a:spLocks noGrp="1"/>
          </p:cNvSpPr>
          <p:nvPr>
            <p:ph type="title"/>
          </p:nvPr>
        </p:nvSpPr>
        <p:spPr/>
        <p:txBody>
          <a:bodyPr/>
          <a:lstStyle/>
          <a:p>
            <a:r>
              <a:rPr lang="el-GR" dirty="0"/>
              <a:t>Λαρυγγική μάσκα</a:t>
            </a:r>
          </a:p>
        </p:txBody>
      </p:sp>
      <p:sp>
        <p:nvSpPr>
          <p:cNvPr id="3" name="Content Placeholder 2">
            <a:extLst>
              <a:ext uri="{FF2B5EF4-FFF2-40B4-BE49-F238E27FC236}">
                <a16:creationId xmlns:a16="http://schemas.microsoft.com/office/drawing/2014/main" id="{889F744C-D802-E4A8-9943-C99C5576340C}"/>
              </a:ext>
            </a:extLst>
          </p:cNvPr>
          <p:cNvSpPr>
            <a:spLocks noGrp="1"/>
          </p:cNvSpPr>
          <p:nvPr>
            <p:ph idx="1"/>
          </p:nvPr>
        </p:nvSpPr>
        <p:spPr/>
        <p:txBody>
          <a:bodyPr/>
          <a:lstStyle/>
          <a:p>
            <a:r>
              <a:rPr lang="el-GR" dirty="0"/>
              <a:t>Τίμια εναλλακτική για γάτες και κουνέλια (η τοποθέτηση τραχειοσωλήνα στο σκύλο απλά είναι πολύ εύκολη)</a:t>
            </a:r>
          </a:p>
          <a:p>
            <a:r>
              <a:rPr lang="el-GR" dirty="0"/>
              <a:t>Για αναισθησία μικρής διάρκειας ( ≤ 1</a:t>
            </a:r>
            <a:r>
              <a:rPr lang="en-US" dirty="0"/>
              <a:t>h)</a:t>
            </a:r>
            <a:endParaRPr lang="el-GR" dirty="0"/>
          </a:p>
          <a:p>
            <a:r>
              <a:rPr lang="el-GR" dirty="0"/>
              <a:t>Ακατάλληλη για επεμβάσεις στο πρόσωπο κυρίως λόγω όγκου (δόντια, μάτι κλπ.)</a:t>
            </a:r>
          </a:p>
          <a:p>
            <a:r>
              <a:rPr lang="el-GR" dirty="0"/>
              <a:t>Όχι σε περιπτώσεις που υπάρχει κίνδυνος </a:t>
            </a:r>
            <a:r>
              <a:rPr lang="el-GR" dirty="0" err="1"/>
              <a:t>εισρόφησης</a:t>
            </a:r>
            <a:endParaRPr lang="el-GR" dirty="0"/>
          </a:p>
          <a:p>
            <a:r>
              <a:rPr lang="el-GR" dirty="0"/>
              <a:t>Όχι σε περιπτώσεις που χρειάζεται έλεγχος του αναπνευστικού/θετικός αερισμός</a:t>
            </a:r>
          </a:p>
        </p:txBody>
      </p:sp>
    </p:spTree>
    <p:extLst>
      <p:ext uri="{BB962C8B-B14F-4D97-AF65-F5344CB8AC3E}">
        <p14:creationId xmlns:p14="http://schemas.microsoft.com/office/powerpoint/2010/main" val="314762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B7B0-F24C-4114-85C7-2753E3F5433A}"/>
              </a:ext>
            </a:extLst>
          </p:cNvPr>
          <p:cNvSpPr>
            <a:spLocks noGrp="1"/>
          </p:cNvSpPr>
          <p:nvPr>
            <p:ph type="title"/>
          </p:nvPr>
        </p:nvSpPr>
        <p:spPr/>
        <p:txBody>
          <a:bodyPr/>
          <a:lstStyle/>
          <a:p>
            <a:endParaRPr lang="el-GR"/>
          </a:p>
        </p:txBody>
      </p:sp>
      <p:pic>
        <p:nvPicPr>
          <p:cNvPr id="11" name="Picture 10" descr="A close-up of a model of a fish&#10;&#10;Description automatically generated">
            <a:extLst>
              <a:ext uri="{FF2B5EF4-FFF2-40B4-BE49-F238E27FC236}">
                <a16:creationId xmlns:a16="http://schemas.microsoft.com/office/drawing/2014/main" id="{34FA458E-3747-4453-43FE-D03770708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855" y="69167"/>
            <a:ext cx="8532159" cy="6858000"/>
          </a:xfrm>
          <a:prstGeom prst="rect">
            <a:avLst/>
          </a:prstGeom>
        </p:spPr>
      </p:pic>
      <p:pic>
        <p:nvPicPr>
          <p:cNvPr id="7" name="Picture 6" descr="A group of pink objects&#10;&#10;Description automatically generated">
            <a:extLst>
              <a:ext uri="{FF2B5EF4-FFF2-40B4-BE49-F238E27FC236}">
                <a16:creationId xmlns:a16="http://schemas.microsoft.com/office/drawing/2014/main" id="{F766C8FB-6284-4B83-CE04-CADF0EB68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004841" cy="4465398"/>
          </a:xfrm>
          <a:prstGeom prst="rect">
            <a:avLst/>
          </a:prstGeom>
        </p:spPr>
      </p:pic>
      <p:pic>
        <p:nvPicPr>
          <p:cNvPr id="5" name="Content Placeholder 4" descr="A medical mask with a tube&#10;&#10;Description automatically generated">
            <a:extLst>
              <a:ext uri="{FF2B5EF4-FFF2-40B4-BE49-F238E27FC236}">
                <a16:creationId xmlns:a16="http://schemas.microsoft.com/office/drawing/2014/main" id="{E7B36B6B-7FDE-000E-E942-1CAF0F4300F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668518" y="3568256"/>
            <a:ext cx="2634418" cy="3806735"/>
          </a:xfrm>
        </p:spPr>
      </p:pic>
    </p:spTree>
    <p:extLst>
      <p:ext uri="{BB962C8B-B14F-4D97-AF65-F5344CB8AC3E}">
        <p14:creationId xmlns:p14="http://schemas.microsoft.com/office/powerpoint/2010/main" val="411255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F4C8-81AD-ED88-FA26-9C733052106A}"/>
              </a:ext>
            </a:extLst>
          </p:cNvPr>
          <p:cNvSpPr>
            <a:spLocks noGrp="1"/>
          </p:cNvSpPr>
          <p:nvPr>
            <p:ph type="title"/>
          </p:nvPr>
        </p:nvSpPr>
        <p:spPr/>
        <p:txBody>
          <a:bodyPr/>
          <a:lstStyle/>
          <a:p>
            <a:r>
              <a:rPr lang="el-GR" dirty="0"/>
              <a:t>Τραχειοσωλήνες (</a:t>
            </a:r>
            <a:r>
              <a:rPr lang="en-US" dirty="0"/>
              <a:t>Endotracheal tube, ET tube)</a:t>
            </a:r>
            <a:endParaRPr lang="el-GR" dirty="0"/>
          </a:p>
        </p:txBody>
      </p:sp>
      <p:sp>
        <p:nvSpPr>
          <p:cNvPr id="3" name="Content Placeholder 2">
            <a:extLst>
              <a:ext uri="{FF2B5EF4-FFF2-40B4-BE49-F238E27FC236}">
                <a16:creationId xmlns:a16="http://schemas.microsoft.com/office/drawing/2014/main" id="{0BA7FF50-A1CD-1B28-3C1E-E8F13DA78155}"/>
              </a:ext>
            </a:extLst>
          </p:cNvPr>
          <p:cNvSpPr>
            <a:spLocks noGrp="1"/>
          </p:cNvSpPr>
          <p:nvPr>
            <p:ph idx="1"/>
          </p:nvPr>
        </p:nvSpPr>
        <p:spPr/>
        <p:txBody>
          <a:bodyPr>
            <a:normAutofit fontScale="92500"/>
          </a:bodyPr>
          <a:lstStyle/>
          <a:p>
            <a:r>
              <a:rPr lang="el-GR" dirty="0"/>
              <a:t>Είναι κατασκευασμένοι από κόκκινο λάστιχο, </a:t>
            </a:r>
            <a:r>
              <a:rPr lang="en-US" dirty="0"/>
              <a:t>PVC </a:t>
            </a:r>
            <a:r>
              <a:rPr lang="el-GR" dirty="0"/>
              <a:t>ή σιλικόνη</a:t>
            </a:r>
          </a:p>
          <a:p>
            <a:r>
              <a:rPr lang="el-GR" dirty="0"/>
              <a:t>Κατασκευάζονται σε διάφορες διαμέτρους (εσωτερική διάμετρος </a:t>
            </a:r>
            <a:r>
              <a:rPr lang="en-US" dirty="0"/>
              <a:t>ID </a:t>
            </a:r>
            <a:r>
              <a:rPr lang="el-GR" dirty="0"/>
              <a:t>2-16 </a:t>
            </a:r>
            <a:r>
              <a:rPr lang="en-US" dirty="0"/>
              <a:t>mm)</a:t>
            </a:r>
          </a:p>
          <a:p>
            <a:r>
              <a:rPr lang="el-GR" dirty="0"/>
              <a:t>Το μήκος τους συνήθως είναι σταθερό για κάθε διάμετρο αλλά οι περισσότεροι μπορούν να κοπούν σε μικρότερο μήκος</a:t>
            </a:r>
          </a:p>
          <a:p>
            <a:r>
              <a:rPr lang="el-GR" dirty="0"/>
              <a:t>Συνήθως έχουν αεροθάλαμο (μπαλονάκι) για καλύτερη «στεγανοποίηση» του αεραγωγού και προστασία από διαρροή/εισρόφηση</a:t>
            </a:r>
          </a:p>
          <a:p>
            <a:r>
              <a:rPr lang="el-GR" dirty="0"/>
              <a:t>Υπάρχουν και εύκαμπτοι τραχειοσωλήνες που περιέχουν μεταλλικό σπείραμα (εάν αναμένεται υπερβολική κάμψη του τραχήλου π.χ. </a:t>
            </a:r>
            <a:r>
              <a:rPr lang="el-GR" dirty="0" err="1"/>
              <a:t>μυελοφραφία</a:t>
            </a:r>
            <a:r>
              <a:rPr lang="el-GR"/>
              <a:t>)</a:t>
            </a:r>
            <a:endParaRPr lang="el-GR" dirty="0"/>
          </a:p>
        </p:txBody>
      </p:sp>
    </p:spTree>
    <p:extLst>
      <p:ext uri="{BB962C8B-B14F-4D97-AF65-F5344CB8AC3E}">
        <p14:creationId xmlns:p14="http://schemas.microsoft.com/office/powerpoint/2010/main" val="293948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A221-74B2-1102-CFCA-496C07A7F2F5}"/>
              </a:ext>
            </a:extLst>
          </p:cNvPr>
          <p:cNvSpPr>
            <a:spLocks noGrp="1"/>
          </p:cNvSpPr>
          <p:nvPr>
            <p:ph type="title"/>
          </p:nvPr>
        </p:nvSpPr>
        <p:spPr/>
        <p:txBody>
          <a:bodyPr/>
          <a:lstStyle/>
          <a:p>
            <a:r>
              <a:rPr lang="el-GR" dirty="0"/>
              <a:t>Ανατομία τραχειοσωλήνα</a:t>
            </a:r>
          </a:p>
        </p:txBody>
      </p:sp>
      <p:pic>
        <p:nvPicPr>
          <p:cNvPr id="5" name="Content Placeholder 4" descr="A medical tube with the names of the pilot balloon and the pilot balloon&#10;&#10;Description automatically generated with medium confidence">
            <a:extLst>
              <a:ext uri="{FF2B5EF4-FFF2-40B4-BE49-F238E27FC236}">
                <a16:creationId xmlns:a16="http://schemas.microsoft.com/office/drawing/2014/main" id="{B9A18850-DCCF-AAEA-936D-9A5E197AAD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8019" y="1445653"/>
            <a:ext cx="7195961" cy="5412347"/>
          </a:xfrm>
        </p:spPr>
      </p:pic>
      <p:sp>
        <p:nvSpPr>
          <p:cNvPr id="6" name="TextBox 5">
            <a:extLst>
              <a:ext uri="{FF2B5EF4-FFF2-40B4-BE49-F238E27FC236}">
                <a16:creationId xmlns:a16="http://schemas.microsoft.com/office/drawing/2014/main" id="{3738AD2B-F245-4768-D2F0-E0069D5D6851}"/>
              </a:ext>
            </a:extLst>
          </p:cNvPr>
          <p:cNvSpPr txBox="1"/>
          <p:nvPr/>
        </p:nvSpPr>
        <p:spPr>
          <a:xfrm>
            <a:off x="2777066" y="5802489"/>
            <a:ext cx="1501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αεροθάλαμος</a:t>
            </a:r>
          </a:p>
        </p:txBody>
      </p:sp>
      <p:sp>
        <p:nvSpPr>
          <p:cNvPr id="7" name="TextBox 6">
            <a:extLst>
              <a:ext uri="{FF2B5EF4-FFF2-40B4-BE49-F238E27FC236}">
                <a16:creationId xmlns:a16="http://schemas.microsoft.com/office/drawing/2014/main" id="{982BB3B2-BE65-B993-B488-2DB871AD1576}"/>
              </a:ext>
            </a:extLst>
          </p:cNvPr>
          <p:cNvSpPr txBox="1"/>
          <p:nvPr/>
        </p:nvSpPr>
        <p:spPr>
          <a:xfrm>
            <a:off x="8003822" y="1591733"/>
            <a:ext cx="1151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επιστόμιο</a:t>
            </a:r>
          </a:p>
        </p:txBody>
      </p:sp>
      <p:sp>
        <p:nvSpPr>
          <p:cNvPr id="8" name="TextBox 7">
            <a:extLst>
              <a:ext uri="{FF2B5EF4-FFF2-40B4-BE49-F238E27FC236}">
                <a16:creationId xmlns:a16="http://schemas.microsoft.com/office/drawing/2014/main" id="{5DE2269F-ED75-0E98-1DD1-B4DE4D82D9FB}"/>
              </a:ext>
            </a:extLst>
          </p:cNvPr>
          <p:cNvSpPr txBox="1"/>
          <p:nvPr/>
        </p:nvSpPr>
        <p:spPr>
          <a:xfrm>
            <a:off x="4492978" y="1407066"/>
            <a:ext cx="1930400" cy="369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Μπαλόνι οδηγός</a:t>
            </a:r>
          </a:p>
        </p:txBody>
      </p:sp>
    </p:spTree>
    <p:extLst>
      <p:ext uri="{BB962C8B-B14F-4D97-AF65-F5344CB8AC3E}">
        <p14:creationId xmlns:p14="http://schemas.microsoft.com/office/powerpoint/2010/main" val="368768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tube&#10;&#10;Description automatically generated">
            <a:extLst>
              <a:ext uri="{FF2B5EF4-FFF2-40B4-BE49-F238E27FC236}">
                <a16:creationId xmlns:a16="http://schemas.microsoft.com/office/drawing/2014/main" id="{C242CFF3-067C-4F8B-4D0B-994BCC802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77290">
            <a:off x="405862" y="411458"/>
            <a:ext cx="6883263" cy="4351338"/>
          </a:xfrm>
          <a:prstGeom prst="rect">
            <a:avLst/>
          </a:prstGeom>
        </p:spPr>
      </p:pic>
      <p:pic>
        <p:nvPicPr>
          <p:cNvPr id="5" name="Content Placeholder 4" descr="A close-up of a red tube&#10;&#10;Description automatically generated">
            <a:extLst>
              <a:ext uri="{FF2B5EF4-FFF2-40B4-BE49-F238E27FC236}">
                <a16:creationId xmlns:a16="http://schemas.microsoft.com/office/drawing/2014/main" id="{526BF11D-5B8F-85D2-F88B-5F1FC58945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261" y="2141537"/>
            <a:ext cx="4351338" cy="4351338"/>
          </a:xfrm>
        </p:spPr>
      </p:pic>
      <p:pic>
        <p:nvPicPr>
          <p:cNvPr id="7" name="Picture 6" descr="A medical tube with a tube attached to it&#10;&#10;Description automatically generated">
            <a:extLst>
              <a:ext uri="{FF2B5EF4-FFF2-40B4-BE49-F238E27FC236}">
                <a16:creationId xmlns:a16="http://schemas.microsoft.com/office/drawing/2014/main" id="{572AE750-D620-939B-B90F-C547FDED6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761" y="2362058"/>
            <a:ext cx="5000978" cy="5000978"/>
          </a:xfrm>
          <a:prstGeom prst="rect">
            <a:avLst/>
          </a:prstGeom>
        </p:spPr>
      </p:pic>
      <p:pic>
        <p:nvPicPr>
          <p:cNvPr id="13" name="Picture 12" descr="A tube with a tube attached to it&#10;&#10;Description automatically generated">
            <a:extLst>
              <a:ext uri="{FF2B5EF4-FFF2-40B4-BE49-F238E27FC236}">
                <a16:creationId xmlns:a16="http://schemas.microsoft.com/office/drawing/2014/main" id="{CF593113-EE7B-E2B7-7ACC-0F9BAD117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3041" y="-92596"/>
            <a:ext cx="4116940" cy="3889094"/>
          </a:xfrm>
          <a:prstGeom prst="rect">
            <a:avLst/>
          </a:prstGeom>
        </p:spPr>
      </p:pic>
    </p:spTree>
    <p:extLst>
      <p:ext uri="{BB962C8B-B14F-4D97-AF65-F5344CB8AC3E}">
        <p14:creationId xmlns:p14="http://schemas.microsoft.com/office/powerpoint/2010/main" val="160720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4562-D9C4-DE65-ACC4-195261693CB2}"/>
              </a:ext>
            </a:extLst>
          </p:cNvPr>
          <p:cNvSpPr>
            <a:spLocks noGrp="1"/>
          </p:cNvSpPr>
          <p:nvPr>
            <p:ph type="title"/>
          </p:nvPr>
        </p:nvSpPr>
        <p:spPr/>
        <p:txBody>
          <a:bodyPr/>
          <a:lstStyle/>
          <a:p>
            <a:r>
              <a:rPr lang="el-GR" dirty="0"/>
              <a:t>Επιλογή μεγέθους τραχειοσωλήνα</a:t>
            </a:r>
          </a:p>
        </p:txBody>
      </p:sp>
      <p:sp>
        <p:nvSpPr>
          <p:cNvPr id="3" name="Content Placeholder 2">
            <a:extLst>
              <a:ext uri="{FF2B5EF4-FFF2-40B4-BE49-F238E27FC236}">
                <a16:creationId xmlns:a16="http://schemas.microsoft.com/office/drawing/2014/main" id="{E0DEC2BC-D58C-3975-DED9-9A229B59DF72}"/>
              </a:ext>
            </a:extLst>
          </p:cNvPr>
          <p:cNvSpPr>
            <a:spLocks noGrp="1"/>
          </p:cNvSpPr>
          <p:nvPr>
            <p:ph idx="1"/>
          </p:nvPr>
        </p:nvSpPr>
        <p:spPr>
          <a:xfrm>
            <a:off x="838200" y="1825625"/>
            <a:ext cx="5541787" cy="4351338"/>
          </a:xfrm>
        </p:spPr>
        <p:txBody>
          <a:bodyPr/>
          <a:lstStyle/>
          <a:p>
            <a:r>
              <a:rPr lang="el-GR" dirty="0"/>
              <a:t>Επιλογή μήκους : από τους τομείς του ζώου μέχρι την είσοδο του θώρακα (ωμοπλατιαία άκανθα)</a:t>
            </a:r>
          </a:p>
          <a:p>
            <a:r>
              <a:rPr lang="el-GR" dirty="0"/>
              <a:t>Επιπλέον μήκος είναι επιπλέον νεκρός χώρος (χώρος όπου δεν γίνεται ανταλλαγή αερίων) και επιβαρύνει τη λειτουργία της αναπνοής (καταπόνηση αναπνευστικών μυών)</a:t>
            </a:r>
          </a:p>
        </p:txBody>
      </p:sp>
      <p:pic>
        <p:nvPicPr>
          <p:cNvPr id="5" name="Picture 4" descr="A dog lying on a bed with a device&#10;&#10;Description automatically generated">
            <a:extLst>
              <a:ext uri="{FF2B5EF4-FFF2-40B4-BE49-F238E27FC236}">
                <a16:creationId xmlns:a16="http://schemas.microsoft.com/office/drawing/2014/main" id="{BC02F953-4DC4-6539-38FC-2DCC38490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269" y="1825625"/>
            <a:ext cx="5639731" cy="5032375"/>
          </a:xfrm>
          <a:prstGeom prst="rect">
            <a:avLst/>
          </a:prstGeom>
        </p:spPr>
      </p:pic>
    </p:spTree>
    <p:extLst>
      <p:ext uri="{BB962C8B-B14F-4D97-AF65-F5344CB8AC3E}">
        <p14:creationId xmlns:p14="http://schemas.microsoft.com/office/powerpoint/2010/main" val="22646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AE18-2D74-CF44-25B9-B2576E712ED3}"/>
              </a:ext>
            </a:extLst>
          </p:cNvPr>
          <p:cNvSpPr>
            <a:spLocks noGrp="1"/>
          </p:cNvSpPr>
          <p:nvPr>
            <p:ph type="title"/>
          </p:nvPr>
        </p:nvSpPr>
        <p:spPr/>
        <p:txBody>
          <a:bodyPr/>
          <a:lstStyle/>
          <a:p>
            <a:r>
              <a:rPr lang="el-GR" dirty="0"/>
              <a:t>Επιλογή μεγέθους τραχειοσωλήνα</a:t>
            </a:r>
          </a:p>
        </p:txBody>
      </p:sp>
      <p:sp>
        <p:nvSpPr>
          <p:cNvPr id="3" name="Content Placeholder 2">
            <a:extLst>
              <a:ext uri="{FF2B5EF4-FFF2-40B4-BE49-F238E27FC236}">
                <a16:creationId xmlns:a16="http://schemas.microsoft.com/office/drawing/2014/main" id="{EFB63AB2-BCF7-2040-FED0-5CF0553386B3}"/>
              </a:ext>
            </a:extLst>
          </p:cNvPr>
          <p:cNvSpPr>
            <a:spLocks noGrp="1"/>
          </p:cNvSpPr>
          <p:nvPr>
            <p:ph idx="1"/>
          </p:nvPr>
        </p:nvSpPr>
        <p:spPr/>
        <p:txBody>
          <a:bodyPr>
            <a:normAutofit fontScale="92500" lnSpcReduction="10000"/>
          </a:bodyPr>
          <a:lstStyle/>
          <a:p>
            <a:r>
              <a:rPr lang="el-GR" dirty="0"/>
              <a:t>Η ιδανική διάμετρος τραχειοσωλήνα περνάει εύκολα από το λάρυγγα (χωρίς να ερεθίζει/τραυματίζει) και καλύπτει όσο το δυνατόν περισσότερο από τη διάμετρο της τραχείας (η μεγαλύτερη δυνατή διάμετρος που περνάει εύκολα από το στενότερο σημείο του αεραγωγού)</a:t>
            </a:r>
          </a:p>
          <a:p>
            <a:r>
              <a:rPr lang="el-GR" dirty="0"/>
              <a:t>Η εκτίμηση της διαμέτρου γίνεται είτε με ψηλάφηση της τραχείας είτε με το ρινικό κάτοπτρο</a:t>
            </a:r>
          </a:p>
          <a:p>
            <a:r>
              <a:rPr lang="el-GR" dirty="0"/>
              <a:t>Ψηλαφάται εξωτερικά η τραχεία κεντρικά του λάρυγγα (υπόψιν ότι ψηλαφάται η </a:t>
            </a:r>
            <a:r>
              <a:rPr lang="el-GR" u="sng" dirty="0"/>
              <a:t>εξωτερική</a:t>
            </a:r>
            <a:r>
              <a:rPr lang="el-GR" dirty="0"/>
              <a:t> διάμετρος της τραχείας μαζί με τους μαλακούς ιστούς) (46% ακρίβεια)</a:t>
            </a:r>
          </a:p>
          <a:p>
            <a:r>
              <a:rPr lang="el-GR" dirty="0"/>
              <a:t>Συγκρίνεται η διάμετρος του τραχειοσωλήνα με το ρινικό κάτοπτρο του ζώου (21% ακρίβεια)</a:t>
            </a:r>
          </a:p>
        </p:txBody>
      </p:sp>
    </p:spTree>
    <p:extLst>
      <p:ext uri="{BB962C8B-B14F-4D97-AF65-F5344CB8AC3E}">
        <p14:creationId xmlns:p14="http://schemas.microsoft.com/office/powerpoint/2010/main" val="44023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0753-B92E-F537-9085-FD7982D93175}"/>
              </a:ext>
            </a:extLst>
          </p:cNvPr>
          <p:cNvSpPr>
            <a:spLocks noGrp="1"/>
          </p:cNvSpPr>
          <p:nvPr>
            <p:ph type="title"/>
          </p:nvPr>
        </p:nvSpPr>
        <p:spPr/>
        <p:txBody>
          <a:bodyPr/>
          <a:lstStyle/>
          <a:p>
            <a:r>
              <a:rPr lang="el-GR" dirty="0"/>
              <a:t>Επιλογή μεγέθους τραχειοσωλήνα</a:t>
            </a:r>
          </a:p>
        </p:txBody>
      </p:sp>
      <p:sp>
        <p:nvSpPr>
          <p:cNvPr id="3" name="Content Placeholder 2">
            <a:extLst>
              <a:ext uri="{FF2B5EF4-FFF2-40B4-BE49-F238E27FC236}">
                <a16:creationId xmlns:a16="http://schemas.microsoft.com/office/drawing/2014/main" id="{D07D1AF2-824F-2179-5175-523234E90675}"/>
              </a:ext>
            </a:extLst>
          </p:cNvPr>
          <p:cNvSpPr>
            <a:spLocks noGrp="1"/>
          </p:cNvSpPr>
          <p:nvPr>
            <p:ph idx="1"/>
          </p:nvPr>
        </p:nvSpPr>
        <p:spPr/>
        <p:txBody>
          <a:bodyPr/>
          <a:lstStyle/>
          <a:p>
            <a:r>
              <a:rPr lang="el-GR" dirty="0"/>
              <a:t>Εφόσον δεν μπορούμε να ακρίβεια να υπολογίσουμε εκ των προτέρων την ιδανική διάμετρο του τραχειοσωλήνα, επιλέγουμε συνήθως </a:t>
            </a:r>
            <a:r>
              <a:rPr lang="el-GR" b="1" dirty="0"/>
              <a:t>3</a:t>
            </a:r>
            <a:r>
              <a:rPr lang="el-GR" dirty="0"/>
              <a:t> «κοντινά» μεγέθη και αποφασίζουμε κατά τη διασωλήνωση και επισκόπηση του λάρυγγα</a:t>
            </a:r>
          </a:p>
        </p:txBody>
      </p:sp>
      <p:pic>
        <p:nvPicPr>
          <p:cNvPr id="5" name="Picture 4" descr="A close up of hands holding a dog&#10;&#10;Description automatically generated">
            <a:extLst>
              <a:ext uri="{FF2B5EF4-FFF2-40B4-BE49-F238E27FC236}">
                <a16:creationId xmlns:a16="http://schemas.microsoft.com/office/drawing/2014/main" id="{C684C3B9-A7D8-CD54-A7D2-040989329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76" y="3546535"/>
            <a:ext cx="8570848" cy="3311465"/>
          </a:xfrm>
          <a:prstGeom prst="rect">
            <a:avLst/>
          </a:prstGeom>
        </p:spPr>
      </p:pic>
    </p:spTree>
    <p:extLst>
      <p:ext uri="{BB962C8B-B14F-4D97-AF65-F5344CB8AC3E}">
        <p14:creationId xmlns:p14="http://schemas.microsoft.com/office/powerpoint/2010/main" val="138520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0B897-19EE-73C2-19CC-1826BD6679A9}"/>
              </a:ext>
            </a:extLst>
          </p:cNvPr>
          <p:cNvSpPr>
            <a:spLocks noGrp="1"/>
          </p:cNvSpPr>
          <p:nvPr>
            <p:ph idx="1"/>
          </p:nvPr>
        </p:nvSpPr>
        <p:spPr>
          <a:xfrm>
            <a:off x="838200" y="2909358"/>
            <a:ext cx="10515600" cy="4351338"/>
          </a:xfrm>
        </p:spPr>
        <p:txBody>
          <a:bodyPr/>
          <a:lstStyle/>
          <a:p>
            <a:r>
              <a:rPr lang="el-GR" dirty="0"/>
              <a:t>Το 2019 δημοσιεύεται έρευνα στο </a:t>
            </a:r>
            <a:r>
              <a:rPr lang="en-US" dirty="0"/>
              <a:t>Canadian Veterinary Journal </a:t>
            </a:r>
            <a:r>
              <a:rPr lang="el-GR" dirty="0"/>
              <a:t>όπου συνέκριναν διάφορες δημοσιευμένες και μη μεθόδους υπολογισμού του ιδανικού μεγέθους τραχειοσωλήνα, συμπεριλαμβανομένης και μίας που λάμβανε υπόψιν το μήκος κάποιων πελματικών φυμάτων</a:t>
            </a:r>
          </a:p>
          <a:p>
            <a:r>
              <a:rPr lang="el-GR" dirty="0"/>
              <a:t>Κατέληξαν ότι οι ακριβέστερες μέθοδοι (ακρίβεια ≈ 60%) είναι η κυβική ρίζα του σωματικού βάρους σε </a:t>
            </a:r>
            <a:r>
              <a:rPr lang="en-US" dirty="0"/>
              <a:t>kg </a:t>
            </a:r>
            <a:r>
              <a:rPr lang="el-GR" dirty="0"/>
              <a:t>και το 1/3 του πλάτους της μύτης στο φαρδύτερο σημείο της </a:t>
            </a:r>
          </a:p>
        </p:txBody>
      </p:sp>
      <p:pic>
        <p:nvPicPr>
          <p:cNvPr id="7" name="Picture 6" descr="A black text on a white background&#10;&#10;Description automatically generated">
            <a:extLst>
              <a:ext uri="{FF2B5EF4-FFF2-40B4-BE49-F238E27FC236}">
                <a16:creationId xmlns:a16="http://schemas.microsoft.com/office/drawing/2014/main" id="{DD4EF94B-782C-C92B-3192-F03001A8E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83"/>
            <a:ext cx="10346906" cy="2433861"/>
          </a:xfrm>
          <a:prstGeom prst="rect">
            <a:avLst/>
          </a:prstGeom>
        </p:spPr>
      </p:pic>
    </p:spTree>
    <p:extLst>
      <p:ext uri="{BB962C8B-B14F-4D97-AF65-F5344CB8AC3E}">
        <p14:creationId xmlns:p14="http://schemas.microsoft.com/office/powerpoint/2010/main" val="2976187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1627</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Aptos</vt:lpstr>
      <vt:lpstr>Aptos Display</vt:lpstr>
      <vt:lpstr>Arial</vt:lpstr>
      <vt:lpstr>Calibri</vt:lpstr>
      <vt:lpstr>Calibri Light</vt:lpstr>
      <vt:lpstr>Office Theme</vt:lpstr>
      <vt:lpstr>1_Office Theme</vt:lpstr>
      <vt:lpstr>Τραχειοσωλήνες+, διασωλήνωση τραχείας</vt:lpstr>
      <vt:lpstr>Τραχειοσωλήνες (Endotracheal tube, ET tube)</vt:lpstr>
      <vt:lpstr>Τραχειοσωλήνες (Endotracheal tube, ET tube)</vt:lpstr>
      <vt:lpstr>Ανατομία τραχειοσωλήνα</vt:lpstr>
      <vt:lpstr>PowerPoint Presentation</vt:lpstr>
      <vt:lpstr>Επιλογή μεγέθους τραχειοσωλήνα</vt:lpstr>
      <vt:lpstr>Επιλογή μεγέθους τραχειοσωλήνα</vt:lpstr>
      <vt:lpstr>Επιλογή μεγέθους τραχειοσωλήνα</vt:lpstr>
      <vt:lpstr>PowerPoint Presentation</vt:lpstr>
      <vt:lpstr>Διασωλήνωση τραχείας</vt:lpstr>
      <vt:lpstr>Λαρυγγοσκόπιο</vt:lpstr>
      <vt:lpstr>Διασωλήνωση τραχείας</vt:lpstr>
      <vt:lpstr>Διασωλήνωση τραχείας</vt:lpstr>
      <vt:lpstr>Διασωλήνωση τραχείας</vt:lpstr>
      <vt:lpstr>Λιδοκαΐνη</vt:lpstr>
      <vt:lpstr>Διασωλήνωση τραχείας</vt:lpstr>
      <vt:lpstr>Διασωλήνωση τραχείας</vt:lpstr>
      <vt:lpstr>Πώς ξέρουμε ότι ο σωλήνας είναι στην τραχεία?</vt:lpstr>
      <vt:lpstr>Πώς ξέρουμε ότι ο σωλήνας είναι στην τραχεία?</vt:lpstr>
      <vt:lpstr>Πόσο φουσκώνουμε…?</vt:lpstr>
      <vt:lpstr>Σταθεροποίηση τραχειοσωλήνα</vt:lpstr>
      <vt:lpstr>PowerPoint Presentation</vt:lpstr>
      <vt:lpstr>Τί μπορεί να πάει στραβά…</vt:lpstr>
      <vt:lpstr>Τί μπορεί να πάει στραβά…</vt:lpstr>
      <vt:lpstr>Τί μπορεί να πάει στραβά…</vt:lpstr>
      <vt:lpstr>Λαρυγγική μάσκα</vt:lpstr>
      <vt:lpstr>Λαρυγγική μάσκα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Τραχειοσωλήνες+, διασωλήνωση τραχείας</dc:title>
  <dc:creator>Babis Kostakis</dc:creator>
  <cp:lastModifiedBy>Babis Kostakis</cp:lastModifiedBy>
  <cp:revision>2</cp:revision>
  <dcterms:created xsi:type="dcterms:W3CDTF">2024-04-17T14:51:28Z</dcterms:created>
  <dcterms:modified xsi:type="dcterms:W3CDTF">2024-04-17T15:20:51Z</dcterms:modified>
</cp:coreProperties>
</file>