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80" r:id="rId3"/>
    <p:sldId id="300" r:id="rId4"/>
    <p:sldId id="365" r:id="rId5"/>
    <p:sldId id="366" r:id="rId6"/>
    <p:sldId id="367" r:id="rId7"/>
    <p:sldId id="368" r:id="rId8"/>
    <p:sldId id="369" r:id="rId9"/>
    <p:sldId id="371" r:id="rId10"/>
    <p:sldId id="370" r:id="rId11"/>
    <p:sldId id="372" r:id="rId12"/>
    <p:sldId id="373" r:id="rId13"/>
    <p:sldId id="374" r:id="rId14"/>
    <p:sldId id="375" r:id="rId15"/>
    <p:sldId id="376" r:id="rId16"/>
    <p:sldId id="377" r:id="rId17"/>
    <p:sldId id="378" r:id="rId18"/>
    <p:sldId id="379" r:id="rId19"/>
    <p:sldId id="287" r:id="rId20"/>
    <p:sldId id="288" r:id="rId21"/>
    <p:sldId id="289" r:id="rId22"/>
    <p:sldId id="325" r:id="rId23"/>
    <p:sldId id="290"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B34C-6BB8-3ACA-6CFF-E193DFF807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DEA88D8-D16E-CD98-CA25-BC9370B03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9B1B0C2D-2D2F-ECB0-4C96-DC77ABB833B7}"/>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5" name="Footer Placeholder 4">
            <a:extLst>
              <a:ext uri="{FF2B5EF4-FFF2-40B4-BE49-F238E27FC236}">
                <a16:creationId xmlns:a16="http://schemas.microsoft.com/office/drawing/2014/main" id="{892FAC71-7E4A-F780-B7F4-8F71ADD154D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DAC0D49-E9A5-B81C-4250-56AFFB1F00B1}"/>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46408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BCC9-A8FC-4BE7-EF0E-548A766D0C9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B59B822-8360-E566-8079-F0820A828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7A74465-F3EE-BA76-E84C-81C7527111D9}"/>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5" name="Footer Placeholder 4">
            <a:extLst>
              <a:ext uri="{FF2B5EF4-FFF2-40B4-BE49-F238E27FC236}">
                <a16:creationId xmlns:a16="http://schemas.microsoft.com/office/drawing/2014/main" id="{C6239364-4DCA-C25E-7F8A-8704747C82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0092642-D51F-C18B-A7C5-AC2FF3791616}"/>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29280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CD9730-D964-1178-9678-30A117B72F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A7BC0CE-83F4-C1C5-BC47-E704963BB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667E95-2331-EA4E-AEE4-609BC5980B5F}"/>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5" name="Footer Placeholder 4">
            <a:extLst>
              <a:ext uri="{FF2B5EF4-FFF2-40B4-BE49-F238E27FC236}">
                <a16:creationId xmlns:a16="http://schemas.microsoft.com/office/drawing/2014/main" id="{623CEF49-2DA2-EB2C-70D3-C673F6B53B1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EDDB41-73C8-A5DD-530C-911549EFB168}"/>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6609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3C15-45E5-2BDB-9B24-BF985B9A9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F908A9C-2C26-B83E-23AE-1DF2E9A72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DBBC004-3803-003F-5512-4E0C54565D56}"/>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5" name="Footer Placeholder 4">
            <a:extLst>
              <a:ext uri="{FF2B5EF4-FFF2-40B4-BE49-F238E27FC236}">
                <a16:creationId xmlns:a16="http://schemas.microsoft.com/office/drawing/2014/main" id="{BF6F2B48-1449-05E0-F28A-5D3E0B2070C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94E3F3A-3824-014F-F941-CFFDF32B7978}"/>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42717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A3B6-8BD3-8BBA-F5F8-40CA56BCC43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BF5C8D5-165B-A317-42DC-4D10FDE24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891D3A9-2CE0-1B7C-A7FB-1E1040E7EE23}"/>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5" name="Footer Placeholder 4">
            <a:extLst>
              <a:ext uri="{FF2B5EF4-FFF2-40B4-BE49-F238E27FC236}">
                <a16:creationId xmlns:a16="http://schemas.microsoft.com/office/drawing/2014/main" id="{5EB77C7D-07F0-7564-906B-61E4C57D7C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2D0991-D45F-46E7-865C-2D11320FEC53}"/>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86035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2D67-2622-D355-A6A0-045DA7B79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F76E4A5F-13BD-DEB5-C35B-A910FEBF87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51295-ADFF-840D-E7C6-271C9981FE85}"/>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5" name="Footer Placeholder 4">
            <a:extLst>
              <a:ext uri="{FF2B5EF4-FFF2-40B4-BE49-F238E27FC236}">
                <a16:creationId xmlns:a16="http://schemas.microsoft.com/office/drawing/2014/main" id="{629FA3C1-D29D-A511-9EFC-9D677977ADE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348983-6DAA-2A67-3433-EC9F382A7383}"/>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38717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066-7736-2D49-E8CA-F55FDFE4B331}"/>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88493C2-F302-3F8D-FE45-6ED075F0A3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A9ECAF2F-0980-F5C0-B13F-955936E61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2B397B1-3092-A356-8973-074A83179F50}"/>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6" name="Footer Placeholder 5">
            <a:extLst>
              <a:ext uri="{FF2B5EF4-FFF2-40B4-BE49-F238E27FC236}">
                <a16:creationId xmlns:a16="http://schemas.microsoft.com/office/drawing/2014/main" id="{41207443-6E76-D57D-4DF4-3969A68F688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857D45A-1AEE-0665-1749-9685C8A20F3C}"/>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340034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138D-4DF1-3293-D0B1-4BD2C397460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5DC70F1-EC66-B784-ED7D-BB21FF8D9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ECD6D-E9EF-F090-9132-62301A4945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2E71A03A-D2A9-E3F2-9D9C-F8D064E49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D95798-7CF2-D121-67FC-C8DFE41E63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8F1D4ABC-B6A8-609E-19CF-AA3F254E9FFC}"/>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8" name="Footer Placeholder 7">
            <a:extLst>
              <a:ext uri="{FF2B5EF4-FFF2-40B4-BE49-F238E27FC236}">
                <a16:creationId xmlns:a16="http://schemas.microsoft.com/office/drawing/2014/main" id="{619D2761-1295-A8BF-AE18-7D53D0480C43}"/>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8E9D4C6F-04B6-7B6D-CF9E-6F6FD12ECDE0}"/>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711439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B6F-82DF-B27E-1468-066D2FCBA407}"/>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3B92AE5-14A4-C789-2F4B-6452BEF1C6BC}"/>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4" name="Footer Placeholder 3">
            <a:extLst>
              <a:ext uri="{FF2B5EF4-FFF2-40B4-BE49-F238E27FC236}">
                <a16:creationId xmlns:a16="http://schemas.microsoft.com/office/drawing/2014/main" id="{432A23B7-5D80-DF75-610C-015967A66F02}"/>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0740035A-214B-B516-027E-69131D6DB0B4}"/>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50411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CDD0B-588B-7731-B629-D4002E251F2C}"/>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3" name="Footer Placeholder 2">
            <a:extLst>
              <a:ext uri="{FF2B5EF4-FFF2-40B4-BE49-F238E27FC236}">
                <a16:creationId xmlns:a16="http://schemas.microsoft.com/office/drawing/2014/main" id="{0D9511D1-FCA0-5AF0-9CD3-11DC8A9B89B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96FFA81-08B8-CD20-B63D-E0F9BE7BB3CC}"/>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327242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3D7B-42D1-69FB-CF25-DB0DC657C3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1941F88-3AB5-F94B-3791-E7BE6044A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B18E5BD-A115-2F52-6F2D-ED9F86C0E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37466-E08B-8CF8-5953-DA4A94820F98}"/>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6" name="Footer Placeholder 5">
            <a:extLst>
              <a:ext uri="{FF2B5EF4-FFF2-40B4-BE49-F238E27FC236}">
                <a16:creationId xmlns:a16="http://schemas.microsoft.com/office/drawing/2014/main" id="{6FFFEBC5-4F98-7915-0BDF-896BCE01F0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83FBA4F-10C0-EE54-36C3-7DDAEB2AE11E}"/>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97011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18E0-E695-8A6A-DB0A-1C6329E928A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D0A80D3-F670-1ACE-A6A9-033595F9EF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F2ED2D6-0452-E298-852A-1E615EFA140B}"/>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5" name="Footer Placeholder 4">
            <a:extLst>
              <a:ext uri="{FF2B5EF4-FFF2-40B4-BE49-F238E27FC236}">
                <a16:creationId xmlns:a16="http://schemas.microsoft.com/office/drawing/2014/main" id="{D5F53FA7-184F-3916-5131-74C591AB747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5DD27DC-FEFA-8D21-8D5A-D471DB0F6D00}"/>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467139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6D65-CF8C-F292-499F-196D748F1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5C8201C-CC40-F7C6-8EC7-8482F31D5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A5FE1816-BCC4-08ED-E070-8310AC46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E19F5-8D20-1463-AB90-ACCC504FCAFC}"/>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6" name="Footer Placeholder 5">
            <a:extLst>
              <a:ext uri="{FF2B5EF4-FFF2-40B4-BE49-F238E27FC236}">
                <a16:creationId xmlns:a16="http://schemas.microsoft.com/office/drawing/2014/main" id="{295B19D8-40B9-C771-BDD6-95CC4ED574E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9B3429A-1F1B-AB4E-0783-C292176F61ED}"/>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321462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4D00-89AA-7C80-02A4-510912E4F1C2}"/>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5552986-DFAE-B5AC-7351-50C7DE1D1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C33F1B2-492C-FF84-7544-A2ED845D49D9}"/>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5" name="Footer Placeholder 4">
            <a:extLst>
              <a:ext uri="{FF2B5EF4-FFF2-40B4-BE49-F238E27FC236}">
                <a16:creationId xmlns:a16="http://schemas.microsoft.com/office/drawing/2014/main" id="{0FD23B08-D722-90E3-A6D9-83A6D264C5B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4EB6DE-C69F-AEF1-2497-5CD64252BAAF}"/>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4057497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D4DC1-BF8B-8B30-C33B-E720C76C59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11686B86-66B7-19F8-FCC8-713109F947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5465AD4-4EE7-ECC2-E309-A157B41FDF0D}"/>
              </a:ext>
            </a:extLst>
          </p:cNvPr>
          <p:cNvSpPr>
            <a:spLocks noGrp="1"/>
          </p:cNvSpPr>
          <p:nvPr>
            <p:ph type="dt" sz="half" idx="10"/>
          </p:nvPr>
        </p:nvSpPr>
        <p:spPr/>
        <p:txBody>
          <a:bodyPr/>
          <a:lstStyle/>
          <a:p>
            <a:fld id="{76380874-12A7-4282-B07D-DE40295DC362}" type="datetimeFigureOut">
              <a:rPr lang="el-GR" smtClean="0"/>
              <a:t>5/4/2024</a:t>
            </a:fld>
            <a:endParaRPr lang="el-GR"/>
          </a:p>
        </p:txBody>
      </p:sp>
      <p:sp>
        <p:nvSpPr>
          <p:cNvPr id="5" name="Footer Placeholder 4">
            <a:extLst>
              <a:ext uri="{FF2B5EF4-FFF2-40B4-BE49-F238E27FC236}">
                <a16:creationId xmlns:a16="http://schemas.microsoft.com/office/drawing/2014/main" id="{D6F9177A-EDA7-33F8-8E4E-FF2F377E34F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668A73-9DF4-5CFB-9347-8122FCAEB722}"/>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52676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50B6-1437-36D5-4BFA-8D75577FC8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8908666-7329-FA61-6348-FDD14C01A4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A69049-5E0B-80A3-3DC0-908C65C498E0}"/>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5" name="Footer Placeholder 4">
            <a:extLst>
              <a:ext uri="{FF2B5EF4-FFF2-40B4-BE49-F238E27FC236}">
                <a16:creationId xmlns:a16="http://schemas.microsoft.com/office/drawing/2014/main" id="{95C286C1-A564-2E7B-F87F-C85854285D2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C45F0CB-616E-C08D-938A-10A8B5B1A396}"/>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61142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CE67-1550-A84E-D0AD-D589E130770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6963EC8-690F-EF88-399B-4EFDE39E86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6F4D7D2-FD79-B9D4-B612-42A63AAA28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749135B2-9FB6-C1E0-34F0-D4D350679AF7}"/>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6" name="Footer Placeholder 5">
            <a:extLst>
              <a:ext uri="{FF2B5EF4-FFF2-40B4-BE49-F238E27FC236}">
                <a16:creationId xmlns:a16="http://schemas.microsoft.com/office/drawing/2014/main" id="{66889D00-4B7E-32FF-0222-114F64F4FF3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CC5FBD8-69CF-6611-2C18-01C90595C8AE}"/>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29322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28C2-9FA0-6B23-5DAF-A3D42A34752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16AEBF56-0167-D2FB-9A67-7485010E8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110B3-93AE-A2D6-9479-3FEE276095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96CA68BC-5509-06B1-A15A-475C982CC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369C4-7FEE-4F57-214A-FF622E8974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D628C3E-3845-ED10-07CF-425C403FA077}"/>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8" name="Footer Placeholder 7">
            <a:extLst>
              <a:ext uri="{FF2B5EF4-FFF2-40B4-BE49-F238E27FC236}">
                <a16:creationId xmlns:a16="http://schemas.microsoft.com/office/drawing/2014/main" id="{62F03717-D3CB-BFCA-0367-47A300D5962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E04AA91B-A5F9-0CAE-0EDE-CD84A7CAE5C5}"/>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281705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7A60-23D8-481D-8BA5-E507661B8673}"/>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B57ACDD-2BF8-5D0E-59F8-D014ED842B13}"/>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4" name="Footer Placeholder 3">
            <a:extLst>
              <a:ext uri="{FF2B5EF4-FFF2-40B4-BE49-F238E27FC236}">
                <a16:creationId xmlns:a16="http://schemas.microsoft.com/office/drawing/2014/main" id="{5092F5FA-6C00-7865-2FB7-9179699C05B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F716448-D637-C193-D392-6A720AD3D012}"/>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9914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580E0D-1DDC-6914-0817-C53AD1670116}"/>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3" name="Footer Placeholder 2">
            <a:extLst>
              <a:ext uri="{FF2B5EF4-FFF2-40B4-BE49-F238E27FC236}">
                <a16:creationId xmlns:a16="http://schemas.microsoft.com/office/drawing/2014/main" id="{7CFE0230-124A-5B12-29E7-91BE0F81843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78E957F4-4425-8E6C-E80C-8B78BF11F2CB}"/>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3014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6C0A-F35E-F2EB-FFE8-843001219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B5C2FF47-2734-6E80-8CB2-113A932F4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C2BF3B4C-2FEC-B981-C26E-B3FDD032E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25255-9186-A662-F767-0652D015323E}"/>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6" name="Footer Placeholder 5">
            <a:extLst>
              <a:ext uri="{FF2B5EF4-FFF2-40B4-BE49-F238E27FC236}">
                <a16:creationId xmlns:a16="http://schemas.microsoft.com/office/drawing/2014/main" id="{CD1C96A9-17A6-83FA-B154-9A23E27E37B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C70246C-D58C-346D-5C03-6EA4900E8C9E}"/>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54617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92CB-EE50-A239-4A49-71A133691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2E83D28-6454-C478-450D-45696F32A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06A4D54E-71DE-0489-774D-2020302BA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98F66-8200-D19F-607A-289244AFF048}"/>
              </a:ext>
            </a:extLst>
          </p:cNvPr>
          <p:cNvSpPr>
            <a:spLocks noGrp="1"/>
          </p:cNvSpPr>
          <p:nvPr>
            <p:ph type="dt" sz="half" idx="10"/>
          </p:nvPr>
        </p:nvSpPr>
        <p:spPr/>
        <p:txBody>
          <a:bodyPr/>
          <a:lstStyle/>
          <a:p>
            <a:fld id="{B5BDF084-0117-473C-B303-EE749DDACB92}" type="datetimeFigureOut">
              <a:rPr lang="el-GR" smtClean="0"/>
              <a:t>5/4/2024</a:t>
            </a:fld>
            <a:endParaRPr lang="el-GR"/>
          </a:p>
        </p:txBody>
      </p:sp>
      <p:sp>
        <p:nvSpPr>
          <p:cNvPr id="6" name="Footer Placeholder 5">
            <a:extLst>
              <a:ext uri="{FF2B5EF4-FFF2-40B4-BE49-F238E27FC236}">
                <a16:creationId xmlns:a16="http://schemas.microsoft.com/office/drawing/2014/main" id="{1A0624DD-464E-6C53-466C-FB8867E2DB1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1022BF6-AD72-87F2-02AE-BBCF0011C2B6}"/>
              </a:ext>
            </a:extLst>
          </p:cNvPr>
          <p:cNvSpPr>
            <a:spLocks noGrp="1"/>
          </p:cNvSpPr>
          <p:nvPr>
            <p:ph type="sldNum" sz="quarter" idx="12"/>
          </p:nvPr>
        </p:nvSpPr>
        <p:spPr/>
        <p:txBody>
          <a:bodyPr/>
          <a:lstStyle/>
          <a:p>
            <a:fld id="{6EB650A6-E9E5-4F71-99B6-BDACDE824A18}" type="slidenum">
              <a:rPr lang="el-GR" smtClean="0"/>
              <a:t>‹#›</a:t>
            </a:fld>
            <a:endParaRPr lang="el-GR"/>
          </a:p>
        </p:txBody>
      </p:sp>
    </p:spTree>
    <p:extLst>
      <p:ext uri="{BB962C8B-B14F-4D97-AF65-F5344CB8AC3E}">
        <p14:creationId xmlns:p14="http://schemas.microsoft.com/office/powerpoint/2010/main" val="242916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9BC86-8E8F-1336-1165-82C2B898E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8EDBE14-6D4D-D14B-805F-C7A3EF806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5080FB3-E7D3-93A5-2AF8-6872AA2D4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BDF084-0117-473C-B303-EE749DDACB92}" type="datetimeFigureOut">
              <a:rPr lang="el-GR" smtClean="0"/>
              <a:t>5/4/2024</a:t>
            </a:fld>
            <a:endParaRPr lang="el-GR"/>
          </a:p>
        </p:txBody>
      </p:sp>
      <p:sp>
        <p:nvSpPr>
          <p:cNvPr id="5" name="Footer Placeholder 4">
            <a:extLst>
              <a:ext uri="{FF2B5EF4-FFF2-40B4-BE49-F238E27FC236}">
                <a16:creationId xmlns:a16="http://schemas.microsoft.com/office/drawing/2014/main" id="{67FDEDFF-D449-0BA0-F593-AF8F3E8FF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B2730C7F-3F98-66E5-1211-1181A87E0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B650A6-E9E5-4F71-99B6-BDACDE824A18}" type="slidenum">
              <a:rPr lang="el-GR" smtClean="0"/>
              <a:t>‹#›</a:t>
            </a:fld>
            <a:endParaRPr lang="el-GR"/>
          </a:p>
        </p:txBody>
      </p:sp>
    </p:spTree>
    <p:extLst>
      <p:ext uri="{BB962C8B-B14F-4D97-AF65-F5344CB8AC3E}">
        <p14:creationId xmlns:p14="http://schemas.microsoft.com/office/powerpoint/2010/main" val="217692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12EFB-8E67-0956-4C90-1EABCA26F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863A157-A43B-C2AB-793C-F27AFA21A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59E887F-C8E6-AC36-ACDF-0E448454F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80874-12A7-4282-B07D-DE40295DC362}" type="datetimeFigureOut">
              <a:rPr lang="el-GR" smtClean="0"/>
              <a:t>5/4/2024</a:t>
            </a:fld>
            <a:endParaRPr lang="el-GR"/>
          </a:p>
        </p:txBody>
      </p:sp>
      <p:sp>
        <p:nvSpPr>
          <p:cNvPr id="5" name="Footer Placeholder 4">
            <a:extLst>
              <a:ext uri="{FF2B5EF4-FFF2-40B4-BE49-F238E27FC236}">
                <a16:creationId xmlns:a16="http://schemas.microsoft.com/office/drawing/2014/main" id="{E819C34E-DA33-4DD2-BA9E-E9ACDFDAF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E2A72C3-2C9C-B576-8373-5A28850AE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01F3A-F5A9-4D09-80F1-087F1EA43CA4}" type="slidenum">
              <a:rPr lang="el-GR" smtClean="0"/>
              <a:t>‹#›</a:t>
            </a:fld>
            <a:endParaRPr lang="el-GR"/>
          </a:p>
        </p:txBody>
      </p:sp>
    </p:spTree>
    <p:extLst>
      <p:ext uri="{BB962C8B-B14F-4D97-AF65-F5344CB8AC3E}">
        <p14:creationId xmlns:p14="http://schemas.microsoft.com/office/powerpoint/2010/main" val="1598473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E1A9-7108-7ECF-D5F2-7AEBD1B790E1}"/>
              </a:ext>
            </a:extLst>
          </p:cNvPr>
          <p:cNvSpPr>
            <a:spLocks noGrp="1"/>
          </p:cNvSpPr>
          <p:nvPr>
            <p:ph type="ctrTitle"/>
          </p:nvPr>
        </p:nvSpPr>
        <p:spPr/>
        <p:txBody>
          <a:bodyPr/>
          <a:lstStyle/>
          <a:p>
            <a:r>
              <a:rPr lang="el-GR" dirty="0">
                <a:latin typeface="Calibri" panose="020F0502020204030204" pitchFamily="34" charset="0"/>
                <a:cs typeface="Calibri" panose="020F0502020204030204" pitchFamily="34" charset="0"/>
              </a:rPr>
              <a:t>Έλεγχος αναισθητικής μηχανής</a:t>
            </a:r>
          </a:p>
        </p:txBody>
      </p:sp>
      <p:sp>
        <p:nvSpPr>
          <p:cNvPr id="3" name="Subtitle 2">
            <a:extLst>
              <a:ext uri="{FF2B5EF4-FFF2-40B4-BE49-F238E27FC236}">
                <a16:creationId xmlns:a16="http://schemas.microsoft.com/office/drawing/2014/main" id="{CF51AABD-3BAA-0E28-9877-455C06DE7D32}"/>
              </a:ext>
            </a:extLst>
          </p:cNvPr>
          <p:cNvSpPr>
            <a:spLocks noGrp="1"/>
          </p:cNvSpPr>
          <p:nvPr>
            <p:ph type="subTitle" idx="1"/>
          </p:nvPr>
        </p:nvSpPr>
        <p:spPr/>
        <p:txBody>
          <a:bodyPr/>
          <a:lstStyle/>
          <a:p>
            <a:r>
              <a:rPr lang="el-GR" dirty="0"/>
              <a:t>Χαράλαμπος Κωστάκης, </a:t>
            </a:r>
            <a:r>
              <a:rPr lang="en-US" dirty="0"/>
              <a:t>DVM, PhD </a:t>
            </a:r>
            <a:r>
              <a:rPr lang="el-GR" dirty="0"/>
              <a:t>ΑΠΘ</a:t>
            </a:r>
          </a:p>
        </p:txBody>
      </p:sp>
    </p:spTree>
    <p:extLst>
      <p:ext uri="{BB962C8B-B14F-4D97-AF65-F5344CB8AC3E}">
        <p14:creationId xmlns:p14="http://schemas.microsoft.com/office/powerpoint/2010/main" val="241858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4E7F-0E2D-684F-7BD4-0208EE79FA8D}"/>
              </a:ext>
            </a:extLst>
          </p:cNvPr>
          <p:cNvSpPr>
            <a:spLocks noGrp="1"/>
          </p:cNvSpPr>
          <p:nvPr>
            <p:ph type="title"/>
          </p:nvPr>
        </p:nvSpPr>
        <p:spPr/>
        <p:txBody>
          <a:bodyPr/>
          <a:lstStyle/>
          <a:p>
            <a:r>
              <a:rPr lang="en-US" dirty="0"/>
              <a:t>Extras</a:t>
            </a:r>
            <a:endParaRPr lang="el-GR" dirty="0"/>
          </a:p>
        </p:txBody>
      </p:sp>
      <p:sp>
        <p:nvSpPr>
          <p:cNvPr id="3" name="Content Placeholder 2">
            <a:extLst>
              <a:ext uri="{FF2B5EF4-FFF2-40B4-BE49-F238E27FC236}">
                <a16:creationId xmlns:a16="http://schemas.microsoft.com/office/drawing/2014/main" id="{143CE4CE-3B46-C28A-C185-1672DEBD627D}"/>
              </a:ext>
            </a:extLst>
          </p:cNvPr>
          <p:cNvSpPr>
            <a:spLocks noGrp="1"/>
          </p:cNvSpPr>
          <p:nvPr>
            <p:ph idx="1"/>
          </p:nvPr>
        </p:nvSpPr>
        <p:spPr/>
        <p:txBody>
          <a:bodyPr/>
          <a:lstStyle/>
          <a:p>
            <a:r>
              <a:rPr lang="el-GR" dirty="0"/>
              <a:t>Παροχή ρεύματος αναισθητικής μηχανής</a:t>
            </a:r>
          </a:p>
          <a:p>
            <a:r>
              <a:rPr lang="el-GR" dirty="0"/>
              <a:t>Αναπνευστήρας (συνδεσμολογία, ρυθμίσεις)</a:t>
            </a:r>
          </a:p>
          <a:p>
            <a:r>
              <a:rPr lang="en-US" dirty="0"/>
              <a:t>Monitor</a:t>
            </a:r>
            <a:r>
              <a:rPr lang="el-GR" dirty="0"/>
              <a:t> (παροχή ρεύματος, λειτουργικότητα, ρύθμιση, </a:t>
            </a:r>
            <a:r>
              <a:rPr lang="en-US" dirty="0"/>
              <a:t>probes)</a:t>
            </a:r>
            <a:endParaRPr lang="el-GR" dirty="0"/>
          </a:p>
          <a:p>
            <a:r>
              <a:rPr lang="el-GR" dirty="0"/>
              <a:t>Φιάλη </a:t>
            </a:r>
            <a:r>
              <a:rPr lang="en-US" dirty="0"/>
              <a:t>backup </a:t>
            </a:r>
            <a:r>
              <a:rPr lang="el-GR" dirty="0"/>
              <a:t>αναισθητικής μηχανής</a:t>
            </a:r>
          </a:p>
          <a:p>
            <a:r>
              <a:rPr lang="el-GR" dirty="0"/>
              <a:t>Παγίδα ενεργού άνθρακα/σωλήνας απαγωγής</a:t>
            </a:r>
          </a:p>
        </p:txBody>
      </p:sp>
    </p:spTree>
    <p:extLst>
      <p:ext uri="{BB962C8B-B14F-4D97-AF65-F5344CB8AC3E}">
        <p14:creationId xmlns:p14="http://schemas.microsoft.com/office/powerpoint/2010/main" val="349623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105E-56C5-FE0D-EBC4-893CF7034342}"/>
              </a:ext>
            </a:extLst>
          </p:cNvPr>
          <p:cNvSpPr>
            <a:spLocks noGrp="1"/>
          </p:cNvSpPr>
          <p:nvPr>
            <p:ph type="title"/>
          </p:nvPr>
        </p:nvSpPr>
        <p:spPr/>
        <p:txBody>
          <a:bodyPr/>
          <a:lstStyle/>
          <a:p>
            <a:r>
              <a:rPr lang="el-GR" dirty="0"/>
              <a:t>Έλεγχος διαρροών (</a:t>
            </a:r>
            <a:r>
              <a:rPr lang="en-US" dirty="0"/>
              <a:t>leak test)</a:t>
            </a:r>
            <a:endParaRPr lang="el-GR" dirty="0"/>
          </a:p>
        </p:txBody>
      </p:sp>
      <p:sp>
        <p:nvSpPr>
          <p:cNvPr id="3" name="Content Placeholder 2">
            <a:extLst>
              <a:ext uri="{FF2B5EF4-FFF2-40B4-BE49-F238E27FC236}">
                <a16:creationId xmlns:a16="http://schemas.microsoft.com/office/drawing/2014/main" id="{B5412173-7888-3FE6-192A-D548F839368F}"/>
              </a:ext>
            </a:extLst>
          </p:cNvPr>
          <p:cNvSpPr>
            <a:spLocks noGrp="1"/>
          </p:cNvSpPr>
          <p:nvPr>
            <p:ph idx="1"/>
          </p:nvPr>
        </p:nvSpPr>
        <p:spPr/>
        <p:txBody>
          <a:bodyPr/>
          <a:lstStyle/>
          <a:p>
            <a:r>
              <a:rPr lang="el-GR" dirty="0"/>
              <a:t>Οι «εξελιγμένες» ηλεκτρονικές αναισθητικές μηχανές συνήθως κάνουν αυτοέλεγχο για διαρροές μόλις ανοίξουν</a:t>
            </a:r>
          </a:p>
          <a:p>
            <a:r>
              <a:rPr lang="el-GR" dirty="0"/>
              <a:t>Σε αυτήν την περίπτωση απλά ακολουθούμε τις οδηγίες που μας δίνει το ίδιο το μηχάνημα</a:t>
            </a:r>
          </a:p>
          <a:p>
            <a:r>
              <a:rPr lang="el-GR" dirty="0"/>
              <a:t>Για να κάνουμε χειροκίνητα τον έλεγχο, ουσιαστικά σφραγίζουμε το κύκλωμα, το γεμίζουμε και ελέγχουμε εάν διατηρείται η πίεση μέσα στο κύκλωμα</a:t>
            </a:r>
          </a:p>
          <a:p>
            <a:r>
              <a:rPr lang="el-GR" dirty="0"/>
              <a:t>Προφανώς βοηθάει πολύ ένα μανόμετρο (που να μετράει την πίεση μέσα στο κύκλωμα) αλλά για μεγάλες διαρροές είναι ορατή η πτώση της πίεσης ως ξεφούσκωμα του ασκού</a:t>
            </a:r>
          </a:p>
        </p:txBody>
      </p:sp>
    </p:spTree>
    <p:extLst>
      <p:ext uri="{BB962C8B-B14F-4D97-AF65-F5344CB8AC3E}">
        <p14:creationId xmlns:p14="http://schemas.microsoft.com/office/powerpoint/2010/main" val="105580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4D4C-31B4-02E3-FA0A-740A22BDC56B}"/>
              </a:ext>
            </a:extLst>
          </p:cNvPr>
          <p:cNvSpPr>
            <a:spLocks noGrp="1"/>
          </p:cNvSpPr>
          <p:nvPr>
            <p:ph type="title"/>
          </p:nvPr>
        </p:nvSpPr>
        <p:spPr/>
        <p:txBody>
          <a:bodyPr/>
          <a:lstStyle/>
          <a:p>
            <a:r>
              <a:rPr lang="el-GR" dirty="0"/>
              <a:t>Έλεγχος διαρροών (</a:t>
            </a:r>
            <a:r>
              <a:rPr lang="en-US" dirty="0"/>
              <a:t>leak test)</a:t>
            </a:r>
            <a:endParaRPr lang="el-GR" dirty="0"/>
          </a:p>
        </p:txBody>
      </p:sp>
      <p:sp>
        <p:nvSpPr>
          <p:cNvPr id="3" name="Content Placeholder 2">
            <a:extLst>
              <a:ext uri="{FF2B5EF4-FFF2-40B4-BE49-F238E27FC236}">
                <a16:creationId xmlns:a16="http://schemas.microsoft.com/office/drawing/2014/main" id="{8954E4AA-9DDE-AEAB-1635-42071F7C5553}"/>
              </a:ext>
            </a:extLst>
          </p:cNvPr>
          <p:cNvSpPr>
            <a:spLocks noGrp="1"/>
          </p:cNvSpPr>
          <p:nvPr>
            <p:ph idx="1"/>
          </p:nvPr>
        </p:nvSpPr>
        <p:spPr/>
        <p:txBody>
          <a:bodyPr/>
          <a:lstStyle/>
          <a:p>
            <a:r>
              <a:rPr lang="el-GR" dirty="0"/>
              <a:t>Αφού έχουμε ελέγξει ότι όλα τα στοιχεία της αναισθητικής μηχανής και του αναισθητικού κυκλώματος είναι σωστά συνδεδεμένα και λειτουργικά, κλείνουμε το κύκλωμα στο σημείο που συνδέεται στον τραχειοσωλήνα του ασθενούς</a:t>
            </a:r>
          </a:p>
          <a:p>
            <a:r>
              <a:rPr lang="el-GR" dirty="0"/>
              <a:t>Είτε κουμπώνει σε συγκεκριμένο σημείο της μηχανής, είτε έχει ειδικό καπάκι είτε με τον αντίχειρά μας</a:t>
            </a:r>
          </a:p>
          <a:p>
            <a:r>
              <a:rPr lang="el-GR" dirty="0"/>
              <a:t>Στο κυκλικό κύκλωμα κλείνουμε τη βαλβίδα </a:t>
            </a:r>
            <a:r>
              <a:rPr lang="en-US" dirty="0"/>
              <a:t>APL</a:t>
            </a:r>
          </a:p>
          <a:p>
            <a:r>
              <a:rPr lang="el-GR" dirty="0"/>
              <a:t>Σε ανοικτό κύκλωμα κλείνουμε την έξοδο, είτε βαλβίδα είτε τρύπα στον ασκό</a:t>
            </a:r>
          </a:p>
        </p:txBody>
      </p:sp>
    </p:spTree>
    <p:extLst>
      <p:ext uri="{BB962C8B-B14F-4D97-AF65-F5344CB8AC3E}">
        <p14:creationId xmlns:p14="http://schemas.microsoft.com/office/powerpoint/2010/main" val="355233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87EE-4939-D784-787E-A9E52E50EAD5}"/>
              </a:ext>
            </a:extLst>
          </p:cNvPr>
          <p:cNvSpPr>
            <a:spLocks noGrp="1"/>
          </p:cNvSpPr>
          <p:nvPr>
            <p:ph type="title"/>
          </p:nvPr>
        </p:nvSpPr>
        <p:spPr/>
        <p:txBody>
          <a:bodyPr/>
          <a:lstStyle/>
          <a:p>
            <a:r>
              <a:rPr lang="el-GR" dirty="0"/>
              <a:t>Έλεγχος διαρροών (</a:t>
            </a:r>
            <a:r>
              <a:rPr lang="en-US" dirty="0"/>
              <a:t>leak test)</a:t>
            </a:r>
            <a:endParaRPr lang="el-GR" dirty="0"/>
          </a:p>
        </p:txBody>
      </p:sp>
      <p:sp>
        <p:nvSpPr>
          <p:cNvPr id="3" name="Content Placeholder 2">
            <a:extLst>
              <a:ext uri="{FF2B5EF4-FFF2-40B4-BE49-F238E27FC236}">
                <a16:creationId xmlns:a16="http://schemas.microsoft.com/office/drawing/2014/main" id="{76F38749-891C-261C-1CED-94782DA536F7}"/>
              </a:ext>
            </a:extLst>
          </p:cNvPr>
          <p:cNvSpPr>
            <a:spLocks noGrp="1"/>
          </p:cNvSpPr>
          <p:nvPr>
            <p:ph idx="1"/>
          </p:nvPr>
        </p:nvSpPr>
        <p:spPr/>
        <p:txBody>
          <a:bodyPr/>
          <a:lstStyle/>
          <a:p>
            <a:r>
              <a:rPr lang="el-GR" dirty="0"/>
              <a:t>Με όλα κλειστά, πατάμε τη βαλβίδα ταχείας παροχής (</a:t>
            </a:r>
            <a:r>
              <a:rPr lang="en-US" dirty="0"/>
              <a:t>flush) </a:t>
            </a:r>
            <a:r>
              <a:rPr lang="el-GR" dirty="0"/>
              <a:t>μέχρι να ανέβει η πίεση στα 30 </a:t>
            </a:r>
            <a:r>
              <a:rPr lang="en-US" dirty="0"/>
              <a:t>cmH</a:t>
            </a:r>
            <a:r>
              <a:rPr lang="en-US" baseline="-25000" dirty="0"/>
              <a:t>2</a:t>
            </a:r>
            <a:r>
              <a:rPr lang="en-US" dirty="0"/>
              <a:t>O </a:t>
            </a:r>
            <a:r>
              <a:rPr lang="el-GR" dirty="0"/>
              <a:t>ή να φουσκώσει πλήρως ο ασκός</a:t>
            </a:r>
          </a:p>
          <a:p>
            <a:r>
              <a:rPr lang="el-GR" dirty="0"/>
              <a:t>Παρατηρούμε το μανόμετρο ή τον ασκό για τουλάχιστον 30’’</a:t>
            </a:r>
          </a:p>
          <a:p>
            <a:r>
              <a:rPr lang="el-GR" dirty="0"/>
              <a:t>Σε ομοαξονικό αναισθητικό κύκλωμα μπορούμε να ελέγξουμε ξεχωριστά τον εσωτερικό σωλήνα, με την ίδια διαδικασία, απλά κλείνοντας μόνο αυτόν (συνήθως με το έμβολο μίας σύριγγας)</a:t>
            </a:r>
          </a:p>
          <a:p>
            <a:r>
              <a:rPr lang="el-GR" b="1" dirty="0"/>
              <a:t>Δεν ξεχνάμε ποτέ να ξανανοίξουμε ό,τι βαλβίδα κλείσαμε για τον έλεγχο διαρροής!!!!</a:t>
            </a:r>
          </a:p>
        </p:txBody>
      </p:sp>
    </p:spTree>
    <p:extLst>
      <p:ext uri="{BB962C8B-B14F-4D97-AF65-F5344CB8AC3E}">
        <p14:creationId xmlns:p14="http://schemas.microsoft.com/office/powerpoint/2010/main" val="395564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E108-E1D9-23B6-F503-538A0E228511}"/>
              </a:ext>
            </a:extLst>
          </p:cNvPr>
          <p:cNvSpPr>
            <a:spLocks noGrp="1"/>
          </p:cNvSpPr>
          <p:nvPr>
            <p:ph type="title"/>
          </p:nvPr>
        </p:nvSpPr>
        <p:spPr/>
        <p:txBody>
          <a:bodyPr/>
          <a:lstStyle/>
          <a:p>
            <a:r>
              <a:rPr lang="el-GR" dirty="0"/>
              <a:t>Κι αν έχει διαρροή?</a:t>
            </a:r>
          </a:p>
        </p:txBody>
      </p:sp>
      <p:sp>
        <p:nvSpPr>
          <p:cNvPr id="3" name="Content Placeholder 2">
            <a:extLst>
              <a:ext uri="{FF2B5EF4-FFF2-40B4-BE49-F238E27FC236}">
                <a16:creationId xmlns:a16="http://schemas.microsoft.com/office/drawing/2014/main" id="{2F788AF3-ED32-3C7F-5AE4-7DE2B00FC6B1}"/>
              </a:ext>
            </a:extLst>
          </p:cNvPr>
          <p:cNvSpPr>
            <a:spLocks noGrp="1"/>
          </p:cNvSpPr>
          <p:nvPr>
            <p:ph idx="1"/>
          </p:nvPr>
        </p:nvSpPr>
        <p:spPr/>
        <p:txBody>
          <a:bodyPr/>
          <a:lstStyle/>
          <a:p>
            <a:r>
              <a:rPr lang="el-GR" dirty="0"/>
              <a:t>Τυπικά πρέπει να υπολογίσουμε πόσο είναι η διαρροή</a:t>
            </a:r>
          </a:p>
          <a:p>
            <a:r>
              <a:rPr lang="el-GR" dirty="0"/>
              <a:t>Για να υπολογίσουμε τη διαρροή ανοίγουμε αργά το ροόμετρο μέχρι το σημείο όπου η πίεση μέσα στο κύκλωμα διατηρείται ή δεν ξεφουσκώνει ο ασκός</a:t>
            </a:r>
          </a:p>
          <a:p>
            <a:r>
              <a:rPr lang="el-GR" dirty="0"/>
              <a:t>Σε αυτό το σημείο, η ροή στο ροόμετρο ισούται με τη διαρροή</a:t>
            </a:r>
          </a:p>
          <a:p>
            <a:r>
              <a:rPr lang="el-GR" dirty="0"/>
              <a:t>Διαρροή ≤ 200-250 </a:t>
            </a:r>
            <a:r>
              <a:rPr lang="en-US" dirty="0"/>
              <a:t>ml/min </a:t>
            </a:r>
            <a:r>
              <a:rPr lang="el-GR" dirty="0"/>
              <a:t>είναι αποδεκτή</a:t>
            </a:r>
          </a:p>
          <a:p>
            <a:r>
              <a:rPr lang="el-GR" dirty="0"/>
              <a:t>Μεγαλύτερη διαρροή θα πρέπει να εντοπιστεί και να διορθωθεί</a:t>
            </a:r>
          </a:p>
        </p:txBody>
      </p:sp>
    </p:spTree>
    <p:extLst>
      <p:ext uri="{BB962C8B-B14F-4D97-AF65-F5344CB8AC3E}">
        <p14:creationId xmlns:p14="http://schemas.microsoft.com/office/powerpoint/2010/main" val="131975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CF4B-F90F-0ADD-5EAA-D4273CD4A747}"/>
              </a:ext>
            </a:extLst>
          </p:cNvPr>
          <p:cNvSpPr>
            <a:spLocks noGrp="1"/>
          </p:cNvSpPr>
          <p:nvPr>
            <p:ph type="title"/>
          </p:nvPr>
        </p:nvSpPr>
        <p:spPr/>
        <p:txBody>
          <a:bodyPr/>
          <a:lstStyle/>
          <a:p>
            <a:r>
              <a:rPr lang="el-GR" dirty="0"/>
              <a:t>Εντοπισμός διαρροής</a:t>
            </a:r>
          </a:p>
        </p:txBody>
      </p:sp>
      <p:sp>
        <p:nvSpPr>
          <p:cNvPr id="3" name="Content Placeholder 2">
            <a:extLst>
              <a:ext uri="{FF2B5EF4-FFF2-40B4-BE49-F238E27FC236}">
                <a16:creationId xmlns:a16="http://schemas.microsoft.com/office/drawing/2014/main" id="{64FBA2D4-8862-76E2-D41B-95CA1563FFB5}"/>
              </a:ext>
            </a:extLst>
          </p:cNvPr>
          <p:cNvSpPr>
            <a:spLocks noGrp="1"/>
          </p:cNvSpPr>
          <p:nvPr>
            <p:ph idx="1"/>
          </p:nvPr>
        </p:nvSpPr>
        <p:spPr/>
        <p:txBody>
          <a:bodyPr/>
          <a:lstStyle/>
          <a:p>
            <a:r>
              <a:rPr lang="el-GR" dirty="0"/>
              <a:t>Η διαρροή συνήθως προκαλείται σε κάποια (από τις πολλές) συνδέσεις της αναισθητικής μηχανής, είτε σωλήνα είτε του ασκού ή του </a:t>
            </a:r>
            <a:r>
              <a:rPr lang="el-GR" dirty="0" err="1"/>
              <a:t>κάνιστρου</a:t>
            </a:r>
            <a:r>
              <a:rPr lang="el-GR" dirty="0"/>
              <a:t> της νατρασβέστου</a:t>
            </a:r>
          </a:p>
          <a:p>
            <a:r>
              <a:rPr lang="el-GR" dirty="0"/>
              <a:t>Μία επιλογή είναι να επικοινωνήσουμε με τον πωλητή ή την αντιπροσωπεία της αναισθητικής μηχανής και είτε να τη στείλουμε είτε να έρθει τεχνικός να την ελέγξει</a:t>
            </a:r>
          </a:p>
          <a:p>
            <a:r>
              <a:rPr lang="el-GR" dirty="0"/>
              <a:t>Η τεχνική για να την εντοπίσουμε μόνοι μας θυμίζει αυτήν του </a:t>
            </a:r>
            <a:r>
              <a:rPr lang="el-GR" b="1" dirty="0" err="1"/>
              <a:t>φούιτ</a:t>
            </a:r>
            <a:r>
              <a:rPr lang="el-GR" dirty="0"/>
              <a:t> του ποδηλάτου</a:t>
            </a:r>
          </a:p>
          <a:p>
            <a:r>
              <a:rPr lang="el-GR" dirty="0"/>
              <a:t>Με το κύκλωμα κλειστό και υπό πίεση βάζουμε νερό με σαπούνι στις συνδέσεις για να δούμε εάν δημιουργούνται φυσαλίδες</a:t>
            </a:r>
          </a:p>
        </p:txBody>
      </p:sp>
    </p:spTree>
    <p:extLst>
      <p:ext uri="{BB962C8B-B14F-4D97-AF65-F5344CB8AC3E}">
        <p14:creationId xmlns:p14="http://schemas.microsoft.com/office/powerpoint/2010/main" val="244458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2B86-0317-D9F8-7273-A4595D72B55A}"/>
              </a:ext>
            </a:extLst>
          </p:cNvPr>
          <p:cNvSpPr>
            <a:spLocks noGrp="1"/>
          </p:cNvSpPr>
          <p:nvPr>
            <p:ph type="title"/>
          </p:nvPr>
        </p:nvSpPr>
        <p:spPr/>
        <p:txBody>
          <a:bodyPr/>
          <a:lstStyle/>
          <a:p>
            <a:endParaRPr lang="el-GR"/>
          </a:p>
        </p:txBody>
      </p:sp>
      <p:pic>
        <p:nvPicPr>
          <p:cNvPr id="5" name="Content Placeholder 4" descr="A person cleaning a person's face&#10;&#10;Description automatically generated">
            <a:extLst>
              <a:ext uri="{FF2B5EF4-FFF2-40B4-BE49-F238E27FC236}">
                <a16:creationId xmlns:a16="http://schemas.microsoft.com/office/drawing/2014/main" id="{2B3E248A-9507-0D37-BFC2-80F8FB7DB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95" y="972607"/>
            <a:ext cx="12015609" cy="4912785"/>
          </a:xfrm>
        </p:spPr>
      </p:pic>
    </p:spTree>
    <p:extLst>
      <p:ext uri="{BB962C8B-B14F-4D97-AF65-F5344CB8AC3E}">
        <p14:creationId xmlns:p14="http://schemas.microsoft.com/office/powerpoint/2010/main" val="141262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6E52-1F4E-42C6-37D4-0BB1E5938EC3}"/>
              </a:ext>
            </a:extLst>
          </p:cNvPr>
          <p:cNvSpPr>
            <a:spLocks noGrp="1"/>
          </p:cNvSpPr>
          <p:nvPr>
            <p:ph type="title"/>
          </p:nvPr>
        </p:nvSpPr>
        <p:spPr/>
        <p:txBody>
          <a:bodyPr/>
          <a:lstStyle/>
          <a:p>
            <a:endParaRPr lang="el-GR"/>
          </a:p>
        </p:txBody>
      </p:sp>
      <p:pic>
        <p:nvPicPr>
          <p:cNvPr id="5" name="Content Placeholder 4" descr="A screenshot of a computer screen&#10;&#10;Description automatically generated">
            <a:extLst>
              <a:ext uri="{FF2B5EF4-FFF2-40B4-BE49-F238E27FC236}">
                <a16:creationId xmlns:a16="http://schemas.microsoft.com/office/drawing/2014/main" id="{EF068012-E685-DF54-47D7-AC4B2FF6AB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7426" y="0"/>
            <a:ext cx="5157148" cy="6876198"/>
          </a:xfrm>
        </p:spPr>
      </p:pic>
    </p:spTree>
    <p:extLst>
      <p:ext uri="{BB962C8B-B14F-4D97-AF65-F5344CB8AC3E}">
        <p14:creationId xmlns:p14="http://schemas.microsoft.com/office/powerpoint/2010/main" val="16632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FCDB-D319-4029-A8BD-1581579B3B4D}"/>
              </a:ext>
            </a:extLst>
          </p:cNvPr>
          <p:cNvSpPr>
            <a:spLocks noGrp="1"/>
          </p:cNvSpPr>
          <p:nvPr>
            <p:ph type="title"/>
          </p:nvPr>
        </p:nvSpPr>
        <p:spPr/>
        <p:txBody>
          <a:bodyPr/>
          <a:lstStyle/>
          <a:p>
            <a:r>
              <a:rPr lang="el-GR" dirty="0"/>
              <a:t>Αναπνευστήρας (θετικός/τεχνητός αερισμός)</a:t>
            </a:r>
          </a:p>
        </p:txBody>
      </p:sp>
      <p:sp>
        <p:nvSpPr>
          <p:cNvPr id="3" name="Content Placeholder 2">
            <a:extLst>
              <a:ext uri="{FF2B5EF4-FFF2-40B4-BE49-F238E27FC236}">
                <a16:creationId xmlns:a16="http://schemas.microsoft.com/office/drawing/2014/main" id="{4A6459F7-993F-03CB-6BD1-A0A0A858C4D3}"/>
              </a:ext>
            </a:extLst>
          </p:cNvPr>
          <p:cNvSpPr>
            <a:spLocks noGrp="1"/>
          </p:cNvSpPr>
          <p:nvPr>
            <p:ph idx="1"/>
          </p:nvPr>
        </p:nvSpPr>
        <p:spPr/>
        <p:txBody>
          <a:bodyPr/>
          <a:lstStyle/>
          <a:p>
            <a:r>
              <a:rPr lang="el-GR" dirty="0"/>
              <a:t>Σε αντίθεση με τον άνθρωπο, όπου η χρήση αναπνευστήρα υπό αναισθησία είναι ρουτίνα, στα ζώα συντροφιάς δεν είναι, χρησιμοποιείται συνήθως σε συγκεκριμένες περιπτώσεις:</a:t>
            </a:r>
          </a:p>
          <a:p>
            <a:r>
              <a:rPr lang="el-GR" dirty="0"/>
              <a:t>Παρατεταμένη άπνοια</a:t>
            </a:r>
          </a:p>
          <a:p>
            <a:r>
              <a:rPr lang="el-GR" dirty="0"/>
              <a:t>Ανεπαρκής λειτουργεία αναπνευστικού (</a:t>
            </a:r>
            <a:r>
              <a:rPr lang="el-GR" dirty="0" err="1"/>
              <a:t>βραδύπνοια</a:t>
            </a:r>
            <a:r>
              <a:rPr lang="el-GR" dirty="0"/>
              <a:t>/υπερκαπνία, χαμηλός όγκος αναπνοής </a:t>
            </a:r>
            <a:r>
              <a:rPr lang="el-GR" dirty="0" err="1"/>
              <a:t>κλπ</a:t>
            </a:r>
            <a:r>
              <a:rPr lang="el-GR" dirty="0"/>
              <a:t>)</a:t>
            </a:r>
          </a:p>
          <a:p>
            <a:r>
              <a:rPr lang="el-GR" dirty="0"/>
              <a:t>Ενδοθωρακικές επεμβάσεις (απώλεια αρνητικής πίεσης θωρακικής κοιλότητας)</a:t>
            </a:r>
          </a:p>
        </p:txBody>
      </p:sp>
    </p:spTree>
    <p:extLst>
      <p:ext uri="{BB962C8B-B14F-4D97-AF65-F5344CB8AC3E}">
        <p14:creationId xmlns:p14="http://schemas.microsoft.com/office/powerpoint/2010/main" val="190345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nesthesia ventilator with a clear cylinder&#10;&#10;Description automatically generated">
            <a:extLst>
              <a:ext uri="{FF2B5EF4-FFF2-40B4-BE49-F238E27FC236}">
                <a16:creationId xmlns:a16="http://schemas.microsoft.com/office/drawing/2014/main" id="{944F0041-7FFB-9442-64B1-51D3668BA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448" y="4030131"/>
            <a:ext cx="2827867" cy="2827867"/>
          </a:xfrm>
          <a:prstGeom prst="rect">
            <a:avLst/>
          </a:prstGeom>
        </p:spPr>
      </p:pic>
      <p:sp>
        <p:nvSpPr>
          <p:cNvPr id="2" name="Title 1">
            <a:extLst>
              <a:ext uri="{FF2B5EF4-FFF2-40B4-BE49-F238E27FC236}">
                <a16:creationId xmlns:a16="http://schemas.microsoft.com/office/drawing/2014/main" id="{EAD70D2C-8A5A-CC98-8B85-B9FDFA9D7446}"/>
              </a:ext>
            </a:extLst>
          </p:cNvPr>
          <p:cNvSpPr>
            <a:spLocks noGrp="1"/>
          </p:cNvSpPr>
          <p:nvPr>
            <p:ph type="title"/>
          </p:nvPr>
        </p:nvSpPr>
        <p:spPr/>
        <p:txBody>
          <a:bodyPr/>
          <a:lstStyle/>
          <a:p>
            <a:r>
              <a:rPr lang="el-GR" dirty="0"/>
              <a:t>Αναπνευστήρας (θετικός/τεχνητός αερισμός)</a:t>
            </a:r>
          </a:p>
        </p:txBody>
      </p:sp>
      <p:sp>
        <p:nvSpPr>
          <p:cNvPr id="3" name="Content Placeholder 2">
            <a:extLst>
              <a:ext uri="{FF2B5EF4-FFF2-40B4-BE49-F238E27FC236}">
                <a16:creationId xmlns:a16="http://schemas.microsoft.com/office/drawing/2014/main" id="{3D134BA9-255F-3A1E-DC8B-5BB2853BFA1C}"/>
              </a:ext>
            </a:extLst>
          </p:cNvPr>
          <p:cNvSpPr>
            <a:spLocks noGrp="1"/>
          </p:cNvSpPr>
          <p:nvPr>
            <p:ph idx="1"/>
          </p:nvPr>
        </p:nvSpPr>
        <p:spPr/>
        <p:txBody>
          <a:bodyPr/>
          <a:lstStyle/>
          <a:p>
            <a:r>
              <a:rPr lang="el-GR" dirty="0"/>
              <a:t>Ο αναπνευστήρας επιτυγχάνει το θετικό αερισμός με μία </a:t>
            </a:r>
            <a:r>
              <a:rPr lang="el-GR" dirty="0" err="1"/>
              <a:t>φυσούνα</a:t>
            </a:r>
            <a:r>
              <a:rPr lang="el-GR" dirty="0"/>
              <a:t> μέσα σε διαφανή κύλινδρο (</a:t>
            </a:r>
            <a:r>
              <a:rPr lang="en-US" dirty="0"/>
              <a:t>bellows)</a:t>
            </a:r>
            <a:endParaRPr lang="el-GR" dirty="0"/>
          </a:p>
          <a:p>
            <a:r>
              <a:rPr lang="el-GR" dirty="0"/>
              <a:t>Η </a:t>
            </a:r>
            <a:r>
              <a:rPr lang="el-GR" dirty="0" err="1"/>
              <a:t>φυσούνα</a:t>
            </a:r>
            <a:r>
              <a:rPr lang="el-GR" dirty="0"/>
              <a:t> περιέχει εσωτερικά μείγμα αερίου/αναισθητικού και συνδέεται με το αναισθητικό κύκλωμα</a:t>
            </a:r>
          </a:p>
          <a:p>
            <a:r>
              <a:rPr lang="el-GR" dirty="0"/>
              <a:t>Εξωτερικά πιέζεται από αέριο από άλλη παροχή ώστε να επιτευχθεί η θετική πίεση</a:t>
            </a:r>
          </a:p>
        </p:txBody>
      </p:sp>
      <p:pic>
        <p:nvPicPr>
          <p:cNvPr id="7" name="Picture 6" descr="Diagram of a diagram of a gas station&#10;&#10;Description automatically generated">
            <a:extLst>
              <a:ext uri="{FF2B5EF4-FFF2-40B4-BE49-F238E27FC236}">
                <a16:creationId xmlns:a16="http://schemas.microsoft.com/office/drawing/2014/main" id="{5F64212E-ABEE-F9E5-BFFB-5745248D0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30131"/>
            <a:ext cx="3696182" cy="2737913"/>
          </a:xfrm>
          <a:prstGeom prst="rect">
            <a:avLst/>
          </a:prstGeom>
        </p:spPr>
      </p:pic>
    </p:spTree>
    <p:extLst>
      <p:ext uri="{BB962C8B-B14F-4D97-AF65-F5344CB8AC3E}">
        <p14:creationId xmlns:p14="http://schemas.microsoft.com/office/powerpoint/2010/main" val="88965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7E94-1B8B-1EEA-5FF8-FB288456BF1B}"/>
              </a:ext>
            </a:extLst>
          </p:cNvPr>
          <p:cNvSpPr>
            <a:spLocks noGrp="1"/>
          </p:cNvSpPr>
          <p:nvPr>
            <p:ph type="title"/>
          </p:nvPr>
        </p:nvSpPr>
        <p:spPr/>
        <p:txBody>
          <a:bodyPr/>
          <a:lstStyle/>
          <a:p>
            <a:r>
              <a:rPr lang="el-GR" dirty="0"/>
              <a:t>Έλεγχος πριν τη χρήση</a:t>
            </a:r>
          </a:p>
        </p:txBody>
      </p:sp>
      <p:sp>
        <p:nvSpPr>
          <p:cNvPr id="3" name="Content Placeholder 2">
            <a:extLst>
              <a:ext uri="{FF2B5EF4-FFF2-40B4-BE49-F238E27FC236}">
                <a16:creationId xmlns:a16="http://schemas.microsoft.com/office/drawing/2014/main" id="{FCD5CD2A-05EE-3A39-D83A-C4E04FF56BAA}"/>
              </a:ext>
            </a:extLst>
          </p:cNvPr>
          <p:cNvSpPr>
            <a:spLocks noGrp="1"/>
          </p:cNvSpPr>
          <p:nvPr>
            <p:ph idx="1"/>
          </p:nvPr>
        </p:nvSpPr>
        <p:spPr/>
        <p:txBody>
          <a:bodyPr>
            <a:normAutofit fontScale="92500"/>
          </a:bodyPr>
          <a:lstStyle/>
          <a:p>
            <a:r>
              <a:rPr lang="el-GR" dirty="0"/>
              <a:t>Είναι </a:t>
            </a:r>
            <a:r>
              <a:rPr lang="el-GR" b="1" dirty="0"/>
              <a:t>απαραίτητο</a:t>
            </a:r>
            <a:r>
              <a:rPr lang="el-GR" dirty="0"/>
              <a:t> να ελέγχουμε την αναισθητική μηχανή πριν από </a:t>
            </a:r>
            <a:r>
              <a:rPr lang="el-GR" b="1" dirty="0"/>
              <a:t>κάθε</a:t>
            </a:r>
            <a:r>
              <a:rPr lang="el-GR" dirty="0"/>
              <a:t> χρήση, ακόμη κι εάν κάνουμε διαδοχικά χειρουργεία/αναισθησίες</a:t>
            </a:r>
          </a:p>
          <a:p>
            <a:r>
              <a:rPr lang="el-GR" dirty="0"/>
              <a:t>Αδιανόητο να μην την ελέγξουμε πριν από την πρώτη της χρήση κάθε ημέρας, ειδικά εάν τη χρησιμοποιούν και άλλοι συνάδελφοι</a:t>
            </a:r>
          </a:p>
          <a:p>
            <a:pPr marL="514350" indent="-514350">
              <a:buFont typeface="+mj-lt"/>
              <a:buAutoNum type="arabicPeriod"/>
            </a:pPr>
            <a:r>
              <a:rPr lang="el-GR" dirty="0"/>
              <a:t>Ελέγχουμε όλα τα μέρη της αναισθητικής μηχανής (να είναι συνδεδεμένα και λειτουργικά)</a:t>
            </a:r>
          </a:p>
          <a:p>
            <a:pPr marL="514350" indent="-514350">
              <a:buFont typeface="+mj-lt"/>
              <a:buAutoNum type="arabicPeriod"/>
            </a:pPr>
            <a:r>
              <a:rPr lang="el-GR" dirty="0"/>
              <a:t>Ελέγχουμε την πληρότητα φέροντος αερίου και πτητικού αναισθητικού</a:t>
            </a:r>
          </a:p>
          <a:p>
            <a:pPr marL="514350" indent="-514350">
              <a:buFont typeface="+mj-lt"/>
              <a:buAutoNum type="arabicPeriod"/>
            </a:pPr>
            <a:r>
              <a:rPr lang="el-GR" dirty="0"/>
              <a:t>Ελέγχουμε το κύκλωμα που πρόκειται να χρησιμοποιήσουμε για διαρροή</a:t>
            </a:r>
          </a:p>
        </p:txBody>
      </p:sp>
    </p:spTree>
    <p:extLst>
      <p:ext uri="{BB962C8B-B14F-4D97-AF65-F5344CB8AC3E}">
        <p14:creationId xmlns:p14="http://schemas.microsoft.com/office/powerpoint/2010/main" val="173397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C6-C283-761B-9BD5-85A4963A34F4}"/>
              </a:ext>
            </a:extLst>
          </p:cNvPr>
          <p:cNvSpPr>
            <a:spLocks noGrp="1"/>
          </p:cNvSpPr>
          <p:nvPr>
            <p:ph type="title"/>
          </p:nvPr>
        </p:nvSpPr>
        <p:spPr/>
        <p:txBody>
          <a:bodyPr/>
          <a:lstStyle/>
          <a:p>
            <a:r>
              <a:rPr lang="el-GR" dirty="0"/>
              <a:t>Ρύθμιση αναπνευστήρα</a:t>
            </a:r>
          </a:p>
        </p:txBody>
      </p:sp>
      <p:sp>
        <p:nvSpPr>
          <p:cNvPr id="3" name="Content Placeholder 2">
            <a:extLst>
              <a:ext uri="{FF2B5EF4-FFF2-40B4-BE49-F238E27FC236}">
                <a16:creationId xmlns:a16="http://schemas.microsoft.com/office/drawing/2014/main" id="{2CEEF393-951F-69C4-3585-06BD158F0A8A}"/>
              </a:ext>
            </a:extLst>
          </p:cNvPr>
          <p:cNvSpPr>
            <a:spLocks noGrp="1"/>
          </p:cNvSpPr>
          <p:nvPr>
            <p:ph idx="1"/>
          </p:nvPr>
        </p:nvSpPr>
        <p:spPr/>
        <p:txBody>
          <a:bodyPr>
            <a:normAutofit fontScale="92500" lnSpcReduction="10000"/>
          </a:bodyPr>
          <a:lstStyle/>
          <a:p>
            <a:r>
              <a:rPr lang="el-GR" dirty="0"/>
              <a:t>Ο αναπνευστήρας ρυθμίζεται με βάση ένα από τις δύο παραμέτρους όγκο αναπνοής και πίεση κατά την εισπνοή</a:t>
            </a:r>
          </a:p>
          <a:p>
            <a:r>
              <a:rPr lang="el-GR" dirty="0"/>
              <a:t>Όταν έχουμε ρυθμίσει τον όγκο ο αναπνευστήρας «δίνει» μέχρι να συμπληρωθεί ο επιλεγμένος όγκος αναπνοής (και μετά ξεκινάει η εκπνοή)</a:t>
            </a:r>
          </a:p>
          <a:p>
            <a:r>
              <a:rPr lang="el-GR" dirty="0"/>
              <a:t>Όταν έχουμε ρυθμίσει την πίεση, «δίνει» μέχρι να φτάσει την επιλεγμένη πίεση (και μετά ξεκινάει η εκπνοή)</a:t>
            </a:r>
          </a:p>
          <a:p>
            <a:r>
              <a:rPr lang="el-GR" dirty="0"/>
              <a:t>Επίσης ρυθμίζεται ο αριθμός των αναπνοών</a:t>
            </a:r>
          </a:p>
          <a:p>
            <a:r>
              <a:rPr lang="el-GR" dirty="0"/>
              <a:t>Όταν ρυθμίζουμε μία παράμετρο μπορεί να υπάρχει «κόφτης» για την άλλη, πχ. έχουμε ρυθμίσει τον όγκο αναπνοής και υπάρχει κόφτης στην πίεση, εάν η πίεση υπερβεί τον κόφτη, ο αναπνευστήρας σταματάει να δίνει</a:t>
            </a:r>
          </a:p>
        </p:txBody>
      </p:sp>
    </p:spTree>
    <p:extLst>
      <p:ext uri="{BB962C8B-B14F-4D97-AF65-F5344CB8AC3E}">
        <p14:creationId xmlns:p14="http://schemas.microsoft.com/office/powerpoint/2010/main" val="39040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0E67-7E61-CCB9-D7C7-034C47861976}"/>
              </a:ext>
            </a:extLst>
          </p:cNvPr>
          <p:cNvSpPr>
            <a:spLocks noGrp="1"/>
          </p:cNvSpPr>
          <p:nvPr>
            <p:ph type="title"/>
          </p:nvPr>
        </p:nvSpPr>
        <p:spPr/>
        <p:txBody>
          <a:bodyPr/>
          <a:lstStyle/>
          <a:p>
            <a:r>
              <a:rPr lang="el-GR" dirty="0"/>
              <a:t>Παρακολούθηση αναπνευστήρα</a:t>
            </a:r>
          </a:p>
        </p:txBody>
      </p:sp>
      <p:sp>
        <p:nvSpPr>
          <p:cNvPr id="3" name="Content Placeholder 2">
            <a:extLst>
              <a:ext uri="{FF2B5EF4-FFF2-40B4-BE49-F238E27FC236}">
                <a16:creationId xmlns:a16="http://schemas.microsoft.com/office/drawing/2014/main" id="{E5D1B711-D41B-1CD9-8066-7959E3B2F99A}"/>
              </a:ext>
            </a:extLst>
          </p:cNvPr>
          <p:cNvSpPr>
            <a:spLocks noGrp="1"/>
          </p:cNvSpPr>
          <p:nvPr>
            <p:ph idx="1"/>
          </p:nvPr>
        </p:nvSpPr>
        <p:spPr/>
        <p:txBody>
          <a:bodyPr>
            <a:normAutofit/>
          </a:bodyPr>
          <a:lstStyle/>
          <a:p>
            <a:r>
              <a:rPr lang="el-GR" dirty="0"/>
              <a:t>Η βασική, και απολύτως απαραίτητη, παράμετρος με την οποία παρακολουθούμε, και ρυθμίζουμε στην πορεία, τη λειτουργία του αναπνευστήρα, είναι το </a:t>
            </a:r>
            <a:r>
              <a:rPr lang="el-GR" u="sng" dirty="0"/>
              <a:t>τελικοεκπνευστικό </a:t>
            </a:r>
            <a:r>
              <a:rPr lang="en-US" u="sng" dirty="0"/>
              <a:t>CO</a:t>
            </a:r>
            <a:r>
              <a:rPr lang="en-US" u="sng" baseline="-25000" dirty="0"/>
              <a:t>2</a:t>
            </a:r>
            <a:r>
              <a:rPr lang="en-US" u="sng" dirty="0"/>
              <a:t> </a:t>
            </a:r>
            <a:r>
              <a:rPr lang="el-GR" dirty="0"/>
              <a:t>στον </a:t>
            </a:r>
            <a:r>
              <a:rPr lang="el-GR" dirty="0" err="1"/>
              <a:t>καπνογράφο</a:t>
            </a:r>
            <a:r>
              <a:rPr lang="el-GR" dirty="0"/>
              <a:t> </a:t>
            </a:r>
            <a:r>
              <a:rPr lang="en-US" dirty="0"/>
              <a:t>(ETCO</a:t>
            </a:r>
            <a:r>
              <a:rPr lang="en-US" baseline="-25000" dirty="0"/>
              <a:t>2</a:t>
            </a:r>
            <a:r>
              <a:rPr lang="en-US" dirty="0"/>
              <a:t>)</a:t>
            </a:r>
            <a:endParaRPr lang="el-GR" dirty="0"/>
          </a:p>
          <a:p>
            <a:r>
              <a:rPr lang="el-GR" dirty="0"/>
              <a:t>Το </a:t>
            </a:r>
            <a:r>
              <a:rPr lang="en-US" dirty="0"/>
              <a:t>ETCO</a:t>
            </a:r>
            <a:r>
              <a:rPr lang="en-US" baseline="-25000" dirty="0"/>
              <a:t>2</a:t>
            </a:r>
            <a:r>
              <a:rPr lang="en-US" dirty="0"/>
              <a:t> </a:t>
            </a:r>
            <a:r>
              <a:rPr lang="el-GR" dirty="0"/>
              <a:t>θα πρέπει να διατηρείται μεταξύ 35-45 </a:t>
            </a:r>
            <a:r>
              <a:rPr lang="en-US" dirty="0"/>
              <a:t>cm H</a:t>
            </a:r>
            <a:r>
              <a:rPr lang="en-US" baseline="-25000" dirty="0"/>
              <a:t>2</a:t>
            </a:r>
            <a:r>
              <a:rPr lang="en-US" dirty="0"/>
              <a:t>O</a:t>
            </a:r>
          </a:p>
          <a:p>
            <a:r>
              <a:rPr lang="el-GR" dirty="0"/>
              <a:t>Κλινικά, παρατηρούμε τον θώρακα του ασθενούς να κινείται όπως θα κινούταν εάν ανέπνεε μόνος του</a:t>
            </a:r>
          </a:p>
          <a:p>
            <a:r>
              <a:rPr lang="el-GR" dirty="0"/>
              <a:t>Σε θωρακοτομή μπορεί να γίνει άμεση επισκόπηση της </a:t>
            </a:r>
            <a:r>
              <a:rPr lang="el-GR" dirty="0" err="1"/>
              <a:t>έκπτυξης</a:t>
            </a:r>
            <a:r>
              <a:rPr lang="el-GR" dirty="0"/>
              <a:t> του πνεύμονα</a:t>
            </a:r>
          </a:p>
        </p:txBody>
      </p:sp>
    </p:spTree>
    <p:extLst>
      <p:ext uri="{BB962C8B-B14F-4D97-AF65-F5344CB8AC3E}">
        <p14:creationId xmlns:p14="http://schemas.microsoft.com/office/powerpoint/2010/main" val="58401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5B56-0EBF-DC1D-419C-F66883C919A4}"/>
              </a:ext>
            </a:extLst>
          </p:cNvPr>
          <p:cNvSpPr>
            <a:spLocks noGrp="1"/>
          </p:cNvSpPr>
          <p:nvPr>
            <p:ph type="title"/>
          </p:nvPr>
        </p:nvSpPr>
        <p:spPr/>
        <p:txBody>
          <a:bodyPr/>
          <a:lstStyle/>
          <a:p>
            <a:r>
              <a:rPr lang="el-GR" dirty="0"/>
              <a:t>Προσοχή</a:t>
            </a:r>
          </a:p>
        </p:txBody>
      </p:sp>
      <p:sp>
        <p:nvSpPr>
          <p:cNvPr id="3" name="Content Placeholder 2">
            <a:extLst>
              <a:ext uri="{FF2B5EF4-FFF2-40B4-BE49-F238E27FC236}">
                <a16:creationId xmlns:a16="http://schemas.microsoft.com/office/drawing/2014/main" id="{8F4ACF50-3859-3719-2DFB-5E18199CBCC5}"/>
              </a:ext>
            </a:extLst>
          </p:cNvPr>
          <p:cNvSpPr>
            <a:spLocks noGrp="1"/>
          </p:cNvSpPr>
          <p:nvPr>
            <p:ph idx="1"/>
          </p:nvPr>
        </p:nvSpPr>
        <p:spPr/>
        <p:txBody>
          <a:bodyPr/>
          <a:lstStyle/>
          <a:p>
            <a:r>
              <a:rPr lang="el-GR" dirty="0"/>
              <a:t>Η θετική πίεση στον θώρακα επηρεάζει, εκτός από το αναπνευστικό, και το κυκλοφορικό σύστημα</a:t>
            </a:r>
          </a:p>
          <a:p>
            <a:r>
              <a:rPr lang="el-GR" dirty="0"/>
              <a:t>Η εισαγωγή, διατήρηση και έξοδος από τον αναπνευστήρα υπό αναισθησία είναι </a:t>
            </a:r>
            <a:r>
              <a:rPr lang="el-GR" b="1" dirty="0"/>
              <a:t>δύσκολη</a:t>
            </a:r>
            <a:r>
              <a:rPr lang="el-GR" dirty="0"/>
              <a:t> και προϋποθέτει σοβαρές γνώσεις αναισθησιολογίας και φυσιολογίας του αναπνευστικού και του κυκλοφορικού</a:t>
            </a:r>
          </a:p>
          <a:p>
            <a:r>
              <a:rPr lang="el-GR" dirty="0"/>
              <a:t>Επίσης προϋποθέτει ηλεκτρονική παρακολούθηση </a:t>
            </a:r>
            <a:r>
              <a:rPr lang="en-US" dirty="0"/>
              <a:t>(monitoring) </a:t>
            </a:r>
            <a:r>
              <a:rPr lang="el-GR" dirty="0"/>
              <a:t>του αναπνευστικού (όγκους, πιέσεις, </a:t>
            </a:r>
            <a:r>
              <a:rPr lang="en-US" dirty="0"/>
              <a:t>CO</a:t>
            </a:r>
            <a:r>
              <a:rPr lang="en-US" baseline="-25000" dirty="0"/>
              <a:t>2</a:t>
            </a:r>
            <a:r>
              <a:rPr lang="en-US" dirty="0"/>
              <a:t>) </a:t>
            </a:r>
            <a:r>
              <a:rPr lang="el-GR" dirty="0"/>
              <a:t>και του καρδιαγγειακού (ΗΚΓ, οξυμετρία, αρτηριακές πιέσεις)</a:t>
            </a:r>
          </a:p>
          <a:p>
            <a:endParaRPr lang="el-GR" dirty="0"/>
          </a:p>
        </p:txBody>
      </p:sp>
    </p:spTree>
    <p:extLst>
      <p:ext uri="{BB962C8B-B14F-4D97-AF65-F5344CB8AC3E}">
        <p14:creationId xmlns:p14="http://schemas.microsoft.com/office/powerpoint/2010/main" val="200074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B0FE-9093-2CCF-889C-3E67BC4E6484}"/>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4358D0B4-144C-0DC1-E106-37679D9007BA}"/>
              </a:ext>
            </a:extLst>
          </p:cNvPr>
          <p:cNvSpPr>
            <a:spLocks noGrp="1"/>
          </p:cNvSpPr>
          <p:nvPr>
            <p:ph idx="1"/>
          </p:nvPr>
        </p:nvSpPr>
        <p:spPr/>
        <p:txBody>
          <a:bodyPr>
            <a:normAutofit fontScale="92500" lnSpcReduction="20000"/>
          </a:bodyPr>
          <a:lstStyle/>
          <a:p>
            <a:r>
              <a:rPr lang="el-GR" dirty="0"/>
              <a:t>Ελέγχουμε ότι υπάρχουν, είναι σωστά συνδεδεμένα, πληρωμένα και λειτουργικά όλα τα μέρη της αναισθητικής μηχανής</a:t>
            </a:r>
          </a:p>
          <a:p>
            <a:r>
              <a:rPr lang="el-GR" u="sng" dirty="0"/>
              <a:t>Παροχή φέροντος αερίου</a:t>
            </a:r>
          </a:p>
          <a:p>
            <a:r>
              <a:rPr lang="el-GR" dirty="0"/>
              <a:t>Ανοίγουμε τη φιάλη φέροντος αερίου (η φιάλη συνήθως κλείνει στο τέλος της ημέρας/των εργασιών, για λόγους οικονομίας, γιατί συνήθως κάπου υπάρχει κάποια μικρή ή μεγάλη διαρροή). Ελέγχουμε το μανόμετρο της φιάλης για πληρότητα. Εάν χρησιμοποιούμε Ο</a:t>
            </a:r>
            <a:r>
              <a:rPr lang="el-GR" baseline="-25000" dirty="0"/>
              <a:t>2</a:t>
            </a:r>
            <a:r>
              <a:rPr lang="el-GR" dirty="0"/>
              <a:t> και η πίεση πριν ξεκινήσουμε είναι &lt; 50 </a:t>
            </a:r>
            <a:r>
              <a:rPr lang="en-US" dirty="0"/>
              <a:t>atm</a:t>
            </a:r>
            <a:r>
              <a:rPr lang="el-GR" dirty="0"/>
              <a:t>, πάντα σε σχέση με το μέγεθος της φιάλης και την αναμενόμενη διάρκεια αναισθησίας,</a:t>
            </a:r>
            <a:r>
              <a:rPr lang="en-US" dirty="0"/>
              <a:t> </a:t>
            </a:r>
            <a:r>
              <a:rPr lang="el-GR" dirty="0"/>
              <a:t>δικαιολογείται αλλαγή της φιάλης πριν την έναρξη. Εναλλακτικά, και εφόσον υπάρχει διαθέσιμη, </a:t>
            </a:r>
            <a:r>
              <a:rPr lang="el-GR" u="sng" dirty="0"/>
              <a:t>ήδη συνδεδεμένη </a:t>
            </a:r>
            <a:r>
              <a:rPr lang="el-GR" dirty="0"/>
              <a:t>φιάλη Ο</a:t>
            </a:r>
            <a:r>
              <a:rPr lang="el-GR" baseline="-25000" dirty="0"/>
              <a:t>2</a:t>
            </a:r>
            <a:r>
              <a:rPr lang="el-GR" dirty="0"/>
              <a:t>, μπορούμε να ξεκινήσουμε αλλά να έχουμε διαρκώς το νου μας για τη στιγμή που θα αρχίσει να μειώνεται η ροή του Ο</a:t>
            </a:r>
            <a:r>
              <a:rPr lang="el-GR" baseline="-25000" dirty="0"/>
              <a:t>2</a:t>
            </a:r>
          </a:p>
        </p:txBody>
      </p:sp>
    </p:spTree>
    <p:extLst>
      <p:ext uri="{BB962C8B-B14F-4D97-AF65-F5344CB8AC3E}">
        <p14:creationId xmlns:p14="http://schemas.microsoft.com/office/powerpoint/2010/main" val="175803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12AE0-BAB0-F2C9-4AF5-2D5F4783D40D}"/>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8513444A-8B59-2328-B033-ADCB7D84424D}"/>
              </a:ext>
            </a:extLst>
          </p:cNvPr>
          <p:cNvSpPr>
            <a:spLocks noGrp="1"/>
          </p:cNvSpPr>
          <p:nvPr>
            <p:ph idx="1"/>
          </p:nvPr>
        </p:nvSpPr>
        <p:spPr/>
        <p:txBody>
          <a:bodyPr>
            <a:normAutofit fontScale="92500" lnSpcReduction="10000"/>
          </a:bodyPr>
          <a:lstStyle/>
          <a:p>
            <a:r>
              <a:rPr lang="el-GR" u="sng" dirty="0"/>
              <a:t>Παροχή φέροντος αερίου</a:t>
            </a:r>
          </a:p>
          <a:p>
            <a:r>
              <a:rPr lang="el-GR" dirty="0"/>
              <a:t>Είναι σημαντικό να είναι ήδη συνδεδεμένη η νέα φιάλη, προφανώς σε σύστημα με πολλαπλές, παράλληλες φιάλες, για να μην καταναλωθεί  χρόνος στη σύνδεση</a:t>
            </a:r>
          </a:p>
          <a:p>
            <a:r>
              <a:rPr lang="el-GR" dirty="0"/>
              <a:t>Εφόσον υπάρχει σύστημα με παράλληλες φιάλες το μόνο που χρειάζεται είναι το άνοιγμα της στρόφιγγας της φιάλης και του διακόπτη που τροφοδοτεί το σύστημα. Στη συνέχεια κλείνει η στρόφιγγα και ο διακόπτης παροχής της κενής φιάλης</a:t>
            </a:r>
          </a:p>
          <a:p>
            <a:r>
              <a:rPr lang="el-GR" dirty="0"/>
              <a:t>Εάν η φιάλη δεν είναι συνδεδεμένη στο σύστημα ή/και δεν έχει βιδωθεί ο </a:t>
            </a:r>
            <a:r>
              <a:rPr lang="el-GR" dirty="0" err="1"/>
              <a:t>μειωτήρας</a:t>
            </a:r>
            <a:r>
              <a:rPr lang="el-GR" dirty="0"/>
              <a:t>, ο χρόνος που απαιτείται για τη σύνδεσή της είναι απρόβλεπτος και δεν συστήνεται να γίνεται κατά τη διάρκεια της χορήγησης εισπνευστικής αναισθησίας</a:t>
            </a:r>
          </a:p>
        </p:txBody>
      </p:sp>
    </p:spTree>
    <p:extLst>
      <p:ext uri="{BB962C8B-B14F-4D97-AF65-F5344CB8AC3E}">
        <p14:creationId xmlns:p14="http://schemas.microsoft.com/office/powerpoint/2010/main" val="133659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1E2C-0865-484E-26D4-B0A578B4FE82}"/>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20EE9DB1-6B64-32FB-8E0F-8F19CC54B5FE}"/>
              </a:ext>
            </a:extLst>
          </p:cNvPr>
          <p:cNvSpPr>
            <a:spLocks noGrp="1"/>
          </p:cNvSpPr>
          <p:nvPr>
            <p:ph idx="1"/>
          </p:nvPr>
        </p:nvSpPr>
        <p:spPr/>
        <p:txBody>
          <a:bodyPr>
            <a:normAutofit fontScale="92500" lnSpcReduction="10000"/>
          </a:bodyPr>
          <a:lstStyle/>
          <a:p>
            <a:r>
              <a:rPr lang="el-GR" u="sng" dirty="0"/>
              <a:t>Παροχή φέροντος αερίου</a:t>
            </a:r>
          </a:p>
          <a:p>
            <a:r>
              <a:rPr lang="el-GR" dirty="0"/>
              <a:t>Όταν αδειάσει μία φιάλη συστήνεται να αντικατασταθεί από γεμάτη το συντομότερο δυνατόν ώστε, ιδανικά, να υπάρχει πάντα μία γεμάτη φιάλη σε ετοιμότητα</a:t>
            </a:r>
          </a:p>
          <a:p>
            <a:r>
              <a:rPr lang="el-GR" dirty="0"/>
              <a:t>Πιθανό πρόβλημα : όταν υπάρχουν πολλές παροχές Ο</a:t>
            </a:r>
            <a:r>
              <a:rPr lang="el-GR" baseline="-25000" dirty="0"/>
              <a:t>2</a:t>
            </a:r>
            <a:r>
              <a:rPr lang="el-GR" dirty="0"/>
              <a:t> (πολλές μηχανές, κλωβοί, </a:t>
            </a:r>
            <a:r>
              <a:rPr lang="el-GR" dirty="0" err="1"/>
              <a:t>επιτοίχια</a:t>
            </a:r>
            <a:r>
              <a:rPr lang="el-GR" dirty="0"/>
              <a:t> ροόμετρα </a:t>
            </a:r>
            <a:r>
              <a:rPr lang="el-GR" dirty="0" err="1"/>
              <a:t>κλπ</a:t>
            </a:r>
            <a:r>
              <a:rPr lang="el-GR" dirty="0"/>
              <a:t>) και αρχίσει να μειώνεται η ροή, όλο και κάποιος θα μπει στον πειρασμό να ανοίξει κι άλλο το ροόμετρο για να διατηρήσει την επιθυμητή ροή Ο</a:t>
            </a:r>
            <a:r>
              <a:rPr lang="el-GR" baseline="-25000" dirty="0"/>
              <a:t>2</a:t>
            </a:r>
            <a:r>
              <a:rPr lang="el-GR" dirty="0"/>
              <a:t>. Όταν αντικατασταθεί η φιάλη, το συγκεκριμένο ροόμετρο θα είναι πολύ ανοιχτό και θα δώσει ξαφνικά μεγάλη ροή, άρα και μεγάλη πίεση Ο</a:t>
            </a:r>
            <a:r>
              <a:rPr lang="el-GR" baseline="-25000" dirty="0"/>
              <a:t>2</a:t>
            </a:r>
            <a:r>
              <a:rPr lang="el-GR" dirty="0"/>
              <a:t>. Αυτό μπορεί να μην δημιουργήσει πρόβλημα σε μία αναισθητική μηχανή με ανοικτή βαλβίδα </a:t>
            </a:r>
            <a:r>
              <a:rPr lang="en-US" dirty="0"/>
              <a:t>APL, </a:t>
            </a:r>
            <a:r>
              <a:rPr lang="el-GR" dirty="0"/>
              <a:t>αλλά να δημιουργήσει σε κάποιον κλωβό ή </a:t>
            </a:r>
            <a:r>
              <a:rPr lang="el-GR" dirty="0" err="1"/>
              <a:t>ενδορινικό</a:t>
            </a:r>
            <a:r>
              <a:rPr lang="el-GR" dirty="0"/>
              <a:t> καθετήρα  </a:t>
            </a:r>
          </a:p>
        </p:txBody>
      </p:sp>
    </p:spTree>
    <p:extLst>
      <p:ext uri="{BB962C8B-B14F-4D97-AF65-F5344CB8AC3E}">
        <p14:creationId xmlns:p14="http://schemas.microsoft.com/office/powerpoint/2010/main" val="302983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3F05-2FE5-C9EE-59D1-E4F0050F2DC3}"/>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1EEA7F80-D8A9-4E14-5171-26959F279D1F}"/>
              </a:ext>
            </a:extLst>
          </p:cNvPr>
          <p:cNvSpPr>
            <a:spLocks noGrp="1"/>
          </p:cNvSpPr>
          <p:nvPr>
            <p:ph idx="1"/>
          </p:nvPr>
        </p:nvSpPr>
        <p:spPr/>
        <p:txBody>
          <a:bodyPr>
            <a:normAutofit lnSpcReduction="10000"/>
          </a:bodyPr>
          <a:lstStyle/>
          <a:p>
            <a:r>
              <a:rPr lang="el-GR" u="sng" dirty="0"/>
              <a:t>Ροόμετρο</a:t>
            </a:r>
          </a:p>
          <a:p>
            <a:r>
              <a:rPr lang="el-GR" dirty="0"/>
              <a:t>Μετά την παροχή φέροντος αερίου, ελέγχουμε το ροόμετρο. Το ανοίγουμε και περιμένουμε να δούμε τη μπίλια/βαρελάκι να ανεβαίνει άνετα </a:t>
            </a:r>
            <a:r>
              <a:rPr lang="en-US" dirty="0"/>
              <a:t>(</a:t>
            </a:r>
            <a:r>
              <a:rPr lang="el-GR" dirty="0"/>
              <a:t>ανεμπόδιστα σε όλο το μήκος) και γρήγορα</a:t>
            </a:r>
          </a:p>
          <a:p>
            <a:r>
              <a:rPr lang="el-GR" dirty="0"/>
              <a:t>Εφόσον όλα οκ, το ξανακλείνουμε</a:t>
            </a:r>
          </a:p>
          <a:p>
            <a:r>
              <a:rPr lang="el-GR" dirty="0"/>
              <a:t>Σε περίπτωση που δεν κινείται η μπίλια/βαρελάκι, ή που κινείται αργά, επιστρέφουμε στην πηγή φέροντος αερίου (πληρότητα, ρύθμιση </a:t>
            </a:r>
            <a:r>
              <a:rPr lang="el-GR" dirty="0" err="1"/>
              <a:t>μειωτήρα</a:t>
            </a:r>
            <a:r>
              <a:rPr lang="el-GR" dirty="0"/>
              <a:t>) και στη σύνδεσή της με την αναισθητική μηχανή</a:t>
            </a:r>
          </a:p>
          <a:p>
            <a:r>
              <a:rPr lang="el-GR" dirty="0"/>
              <a:t>Στην (σπάνια) περίπτωση που η μπίλια/βαρελάκι σκαλώνει κάπου, επικοινωνούμε με τον κατασκευαστή</a:t>
            </a:r>
          </a:p>
        </p:txBody>
      </p:sp>
    </p:spTree>
    <p:extLst>
      <p:ext uri="{BB962C8B-B14F-4D97-AF65-F5344CB8AC3E}">
        <p14:creationId xmlns:p14="http://schemas.microsoft.com/office/powerpoint/2010/main" val="142567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A718-5B01-8AA6-B056-EBFBD0C509EC}"/>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C6962F9A-7DEE-BE74-E9A5-C0514EFC4CA5}"/>
              </a:ext>
            </a:extLst>
          </p:cNvPr>
          <p:cNvSpPr>
            <a:spLocks noGrp="1"/>
          </p:cNvSpPr>
          <p:nvPr>
            <p:ph idx="1"/>
          </p:nvPr>
        </p:nvSpPr>
        <p:spPr/>
        <p:txBody>
          <a:bodyPr/>
          <a:lstStyle/>
          <a:p>
            <a:r>
              <a:rPr lang="el-GR" u="sng" dirty="0"/>
              <a:t>Εξαερωτήρας</a:t>
            </a:r>
          </a:p>
          <a:p>
            <a:r>
              <a:rPr lang="el-GR" dirty="0"/>
              <a:t>Ελέγχουμε ότι είναι σωστά συνδεδεμένος με την αναισθητική μηχανή, ειδικά σε περίπτωση που εναλλάσσουμε εξαερωτήρες. Συνήθως είναι «κουμπωμένος» σε μία μπάρα στο πίσω μέρος της αναισθητικής μηχανής, οπότε ελέγχουμε ότι «πατάει» καλά και δεν γέρνει</a:t>
            </a:r>
          </a:p>
          <a:p>
            <a:r>
              <a:rPr lang="el-GR" dirty="0"/>
              <a:t>Ελέγχουμε τη σύνδεση τόσο στην είσοδο όσο και στην έξοδο του εξαερωτήρα</a:t>
            </a:r>
          </a:p>
          <a:p>
            <a:r>
              <a:rPr lang="el-GR" dirty="0"/>
              <a:t>Ελέγχουμε τη στάθμη του πτητικού αναισθητικού, συμπληρώνουμε αναλόγως, και βιδώνουμε σφικτά το καπάκι</a:t>
            </a:r>
          </a:p>
        </p:txBody>
      </p:sp>
    </p:spTree>
    <p:extLst>
      <p:ext uri="{BB962C8B-B14F-4D97-AF65-F5344CB8AC3E}">
        <p14:creationId xmlns:p14="http://schemas.microsoft.com/office/powerpoint/2010/main" val="392876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AA0C-0CD3-4659-81CC-C12B2AAA657C}"/>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FDD362D7-CD35-DDA2-3B34-54C1C1A72C82}"/>
              </a:ext>
            </a:extLst>
          </p:cNvPr>
          <p:cNvSpPr>
            <a:spLocks noGrp="1"/>
          </p:cNvSpPr>
          <p:nvPr>
            <p:ph idx="1"/>
          </p:nvPr>
        </p:nvSpPr>
        <p:spPr/>
        <p:txBody>
          <a:bodyPr>
            <a:normAutofit fontScale="92500" lnSpcReduction="10000"/>
          </a:bodyPr>
          <a:lstStyle/>
          <a:p>
            <a:r>
              <a:rPr lang="el-GR" u="sng" dirty="0"/>
              <a:t>Αναισθητικό κύκλωμα</a:t>
            </a:r>
          </a:p>
          <a:p>
            <a:r>
              <a:rPr lang="el-GR" dirty="0"/>
              <a:t>Ελέγχουμε ότι είναι σωστά συνδεδεμένο και πλήρες (δεν λείπει κάποιο μέρος) το επιθυμητό αναισθητικό κύκλωμα για το σωματικό μέγεθος του ασθενούς</a:t>
            </a:r>
          </a:p>
          <a:p>
            <a:r>
              <a:rPr lang="el-GR" u="sng" dirty="0"/>
              <a:t>Βαλβίδα </a:t>
            </a:r>
            <a:r>
              <a:rPr lang="en-US" u="sng" dirty="0"/>
              <a:t>APL</a:t>
            </a:r>
          </a:p>
          <a:p>
            <a:r>
              <a:rPr lang="el-GR" dirty="0"/>
              <a:t>Ελέγχουμε ότι ανοίγει και κλείνει κανονικά και </a:t>
            </a:r>
            <a:r>
              <a:rPr lang="el-GR" b="1" dirty="0"/>
              <a:t>δεν ξεχνάμε να την αφήσουμε ανοικτή</a:t>
            </a:r>
          </a:p>
          <a:p>
            <a:r>
              <a:rPr lang="el-GR" u="sng" dirty="0" err="1"/>
              <a:t>Μονόδρομες</a:t>
            </a:r>
            <a:r>
              <a:rPr lang="el-GR" u="sng" dirty="0"/>
              <a:t> βαλβίδες (εισπνοής-εκπνοής)</a:t>
            </a:r>
          </a:p>
          <a:p>
            <a:r>
              <a:rPr lang="el-GR" dirty="0"/>
              <a:t>Φορώντας μάσκα ή εφαρμόζοντας μερικές γάζες εισπνέουμε και εκπνέουμε στο κύκλωμα (από το Υ-συνδετικό) και ελέγχουμε ότι οι βαλβίδες κινούνται κανονικά</a:t>
            </a:r>
          </a:p>
        </p:txBody>
      </p:sp>
    </p:spTree>
    <p:extLst>
      <p:ext uri="{BB962C8B-B14F-4D97-AF65-F5344CB8AC3E}">
        <p14:creationId xmlns:p14="http://schemas.microsoft.com/office/powerpoint/2010/main" val="131265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9909-F24D-4BB0-26C8-F2FBCA027F21}"/>
              </a:ext>
            </a:extLst>
          </p:cNvPr>
          <p:cNvSpPr>
            <a:spLocks noGrp="1"/>
          </p:cNvSpPr>
          <p:nvPr>
            <p:ph type="title"/>
          </p:nvPr>
        </p:nvSpPr>
        <p:spPr/>
        <p:txBody>
          <a:bodyPr/>
          <a:lstStyle/>
          <a:p>
            <a:r>
              <a:rPr lang="el-GR" dirty="0"/>
              <a:t>Έλεγχος αναισθητικής μηχανής</a:t>
            </a:r>
          </a:p>
        </p:txBody>
      </p:sp>
      <p:sp>
        <p:nvSpPr>
          <p:cNvPr id="3" name="Content Placeholder 2">
            <a:extLst>
              <a:ext uri="{FF2B5EF4-FFF2-40B4-BE49-F238E27FC236}">
                <a16:creationId xmlns:a16="http://schemas.microsoft.com/office/drawing/2014/main" id="{4F7EAD9D-71EB-3A08-4D2F-0554DFA451E0}"/>
              </a:ext>
            </a:extLst>
          </p:cNvPr>
          <p:cNvSpPr>
            <a:spLocks noGrp="1"/>
          </p:cNvSpPr>
          <p:nvPr>
            <p:ph idx="1"/>
          </p:nvPr>
        </p:nvSpPr>
        <p:spPr/>
        <p:txBody>
          <a:bodyPr/>
          <a:lstStyle/>
          <a:p>
            <a:r>
              <a:rPr lang="el-GR" u="sng" dirty="0"/>
              <a:t>Ασκός</a:t>
            </a:r>
          </a:p>
          <a:p>
            <a:r>
              <a:rPr lang="el-GR" dirty="0"/>
              <a:t>Ελέγχουμε ότι είναι στεγανά συνδεδεμένος και κατάλληλου μεγέθους για το σωματικό βάρος του ασθενούς</a:t>
            </a:r>
          </a:p>
          <a:p>
            <a:endParaRPr lang="el-GR" dirty="0"/>
          </a:p>
          <a:p>
            <a:r>
              <a:rPr lang="el-GR" u="sng" dirty="0" err="1"/>
              <a:t>Νατράσβεστος</a:t>
            </a:r>
            <a:endParaRPr lang="el-GR" u="sng" dirty="0"/>
          </a:p>
          <a:p>
            <a:r>
              <a:rPr lang="el-GR" dirty="0"/>
              <a:t>Ελέγχουμε ότι είναι στεγανά κλειστό το κάνιστρο και ότι δεν χρειάζεται αλλαγή της νατρασβέστου</a:t>
            </a:r>
          </a:p>
        </p:txBody>
      </p:sp>
    </p:spTree>
    <p:extLst>
      <p:ext uri="{BB962C8B-B14F-4D97-AF65-F5344CB8AC3E}">
        <p14:creationId xmlns:p14="http://schemas.microsoft.com/office/powerpoint/2010/main" val="3422137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1512</Words>
  <Application>Microsoft Office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Aptos Display</vt:lpstr>
      <vt:lpstr>Arial</vt:lpstr>
      <vt:lpstr>Calibri</vt:lpstr>
      <vt:lpstr>Calibri Light</vt:lpstr>
      <vt:lpstr>Office Theme</vt:lpstr>
      <vt:lpstr>1_Office Theme</vt:lpstr>
      <vt:lpstr>Έλεγχος αναισθητικής μηχανής</vt:lpstr>
      <vt:lpstr>Έλεγχος πριν τη χρήση</vt:lpstr>
      <vt:lpstr>Έλεγχος αναισθητικής μηχανής</vt:lpstr>
      <vt:lpstr>Έλεγχος αναισθητικής μηχανής</vt:lpstr>
      <vt:lpstr>Έλεγχος αναισθητικής μηχανής</vt:lpstr>
      <vt:lpstr>Έλεγχος αναισθητικής μηχανής</vt:lpstr>
      <vt:lpstr>Έλεγχος αναισθητικής μηχανής</vt:lpstr>
      <vt:lpstr>Έλεγχος αναισθητικής μηχανής</vt:lpstr>
      <vt:lpstr>Έλεγχος αναισθητικής μηχανής</vt:lpstr>
      <vt:lpstr>Extras</vt:lpstr>
      <vt:lpstr>Έλεγχος διαρροών (leak test)</vt:lpstr>
      <vt:lpstr>Έλεγχος διαρροών (leak test)</vt:lpstr>
      <vt:lpstr>Έλεγχος διαρροών (leak test)</vt:lpstr>
      <vt:lpstr>Κι αν έχει διαρροή?</vt:lpstr>
      <vt:lpstr>Εντοπισμός διαρροής</vt:lpstr>
      <vt:lpstr>PowerPoint Presentation</vt:lpstr>
      <vt:lpstr>PowerPoint Presentation</vt:lpstr>
      <vt:lpstr>Αναπνευστήρας (θετικός/τεχνητός αερισμός)</vt:lpstr>
      <vt:lpstr>Αναπνευστήρας (θετικός/τεχνητός αερισμός)</vt:lpstr>
      <vt:lpstr>Ρύθμιση αναπνευστήρα</vt:lpstr>
      <vt:lpstr>Παρακολούθηση αναπνευστήρα</vt:lpstr>
      <vt:lpstr>Προσοχή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Έλεγχος αναισθητικής μηχανής</dc:title>
  <dc:creator>Babis Kostakis</dc:creator>
  <cp:lastModifiedBy>Babis Kostakis</cp:lastModifiedBy>
  <cp:revision>3</cp:revision>
  <dcterms:created xsi:type="dcterms:W3CDTF">2024-04-04T16:05:37Z</dcterms:created>
  <dcterms:modified xsi:type="dcterms:W3CDTF">2024-04-05T09:21:50Z</dcterms:modified>
</cp:coreProperties>
</file>