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67" r:id="rId5"/>
    <p:sldId id="268" r:id="rId6"/>
    <p:sldId id="271" r:id="rId7"/>
    <p:sldId id="272" r:id="rId8"/>
    <p:sldId id="273" r:id="rId9"/>
    <p:sldId id="274" r:id="rId10"/>
    <p:sldId id="276" r:id="rId11"/>
    <p:sldId id="275" r:id="rId12"/>
    <p:sldId id="269" r:id="rId13"/>
    <p:sldId id="278" r:id="rId14"/>
    <p:sldId id="280" r:id="rId15"/>
    <p:sldId id="281" r:id="rId16"/>
    <p:sldId id="279" r:id="rId17"/>
    <p:sldId id="282" r:id="rId18"/>
    <p:sldId id="283" r:id="rId19"/>
    <p:sldId id="285" r:id="rId20"/>
    <p:sldId id="284" r:id="rId21"/>
    <p:sldId id="270" r:id="rId22"/>
    <p:sldId id="277" r:id="rId23"/>
    <p:sldId id="286" r:id="rId24"/>
    <p:sldId id="287" r:id="rId25"/>
    <p:sldId id="289" r:id="rId26"/>
    <p:sldId id="290" r:id="rId27"/>
    <p:sldId id="288"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7T16:08:45.58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1288 672,'-6'1,"0"1,0 0,0 0,1 1,-1-1,1 1,0 1,-1-1,2 1,-1 0,0 0,-6 8,-12 7,9-8,2 0,-1 1,1 0,1 1,0 0,1 1,0 0,1 1,1 0,0 0,1 1,1 0,-6 24,-12 32,-63 130,69-167,-3-1,0 0,-2-2,-2-1,-40 41,43-54,0 0,-1-2,-29 17,24-16,-46 36,68-47,0-1,0 2,1-1,0 0,0 1,1 0,0 0,0 1,0-1,1 1,0 0,-3 14,2 4,0 0,0 44,4-42,-9 55,5-62,-1-1,0 0,-2 0,0 0,-1-1,-1 0,-19 28,18-29,0 0,1 0,-8 22,-11 24,18-47,1 0,1 1,1 0,0 0,2 1,0 0,1 0,-2 25,-24 146,26-158,-1-1,-2 0,-2 0,0-1,-2 0,-23 43,20-43,0 1,2 0,2 0,0 1,-7 56,-14 88,20-131,2 1,2 0,0 48,9 1224,0-1283,1 1,11 41,-2-6,0 4,-4-31,-2-1,1 46,-8 538,3-593,1 0,2 0,17 56,-13-56,-1 1,-2 0,3 46,-9-63,1 0,1 0,1 0,0 0,1 0,1 0,1-1,0 0,1 0,1-1,1 0,0 0,1-1,18 20,-13-14,-1 1,0 0,-2 1,-1 1,12 31,-7-5,17 84,-19-58,19 81,-28-138,2-1,0 1,1-2,1 1,0-1,15 19,159 242,-170-259,0-1,1 0,0-1,2 0,0-1,1-1,23 16,141 81,-127-82,103 46,-52-28,-85-40,-1-1,2-1,-1-1,29 4,4 1,44 5,-76-13,1 0,-1 2,0 0,0 2,-1 0,27 12,27 19,0-4,120 35,-127-46,69 31,-85-31,-33-16,1 0,0-2,1 0,32 3,34 6,-69-8,-1 1,1 1,25 14,16 8,-21-14,0 2,-1 2,-1 2,49 37,-63-41,-1 1,-1 0,0 2,-2 0,0 1,-1 1,23 44,-25-39,28 49,-38-71,0 0,0 0,1 0,-1 0,1-1,0 0,1 0,-1 0,1-1,11 6,-6-4,0-1,1 0,-1 0,1-2,-1 1,1-1,0-1,0 0,0-1,0 0,0-1,0 0,0-1,19-5,222-59,-234 61,-12 4,0 0,0-1,-1 0,1 0,-1-1,1 0,10-6,-16 7,1 0,-1 0,1 1,-1-1,1 0,-1 0,0 0,0-1,0 1,0 0,-1 0,1 0,0-1,-1 1,0 0,1-1,-1 1,0-1,0 1,0 0,-1-1,1 1,-1 0,1 0,-1-1,0 1,0 0,-1-3,-3-10,-2 1,0 0,0 0,-1 1,-1 0,-15-19,-5 0,-38-32,65 62,0 1,0-1,0 1,0-1,1 0,-1 0,0 0,1 0,0 0,-1 0,1 0,0 0,0 0,0-1,0 1,1 0,-1-1,1 1,-1-1,1 1,0-1,0 1,0-1,0 1,0-1,0 1,1 0,-1-1,1 1,1-4,2 1,0-1,0 1,0-1,1 1,0 0,0 1,0-1,1 1,9-6,-15 10,1 0,-1 0,1 0,-1 0,1-1,-1 1,1 0,-1-1,1 1,-1 0,1-1,-1 1,1-1,-1 1,0 0,1-1,-1 1,0-1,1 1,-1-1,0 1,0-1,0 1,1-1,-1 0,0 1,0-1,0 1,0-1,0 1,0-2,-18-5,-49 5,45 2,7-1,0 0,0-1,0-1,0-1,1 0,0-1,0 0,0-2,0 1,1-1,0-1,1-1,0 0,0 0,1-1,0 0,-15-19,-20-20,3-3,1-1,3-1,-40-76,65 101,2 8,2 0,0-1,-13-45,22 61,0-1,-1 1,0 0,0 0,-1 0,1 0,-1 0,-1 1,1-1,-1 1,0 0,0 0,0 0,-10-7,4 5,-1 2,0-1,1 1,-2 1,1 0,0 1,-13-2,11 1,0 1,1-2,-1 1,1-2,0 0,1 0,-1-1,1 0,1-1,-1-1,1 1,1-1,0-1,0 0,1 0,0-1,0 0,2 0,-11-24,15 29,-1 0,1 0,-1 0,0 0,-1 0,1 1,-1 0,0-1,-1 1,1 1,-1-1,0 1,0-1,0 2,0-1,-1 0,0 1,0 0,0 0,-12-3,12 4,-1 0,1-1,-1 0,1 0,0 0,0-1,0 0,1 0,-9-8,11 8,0-1,0 1,0-1,0 1,1-1,0 0,0 0,0 0,1 0,0 0,0 0,0-1,0-7,-1-37,6-57,-1 57,-5-60,0 97,-1 0,-1 0,0 0,-1 1,0-1,0 1,-11-15,6 10,2-1,-12-31,-49-220,6 62,40 139,-21-95,39 140,-2 0,-11-27,11 33,1 0,0-1,1 0,1 1,-2-22,5-248,3 136,0 120,1 1,8-40,-4 37,3-55,-12-93,4-76,13 173,-10 60,-1 0,3-32,-5 19,12-51,-8 52,4-55,-9-590,-3 328,3 336,0 0,1 1,1 0,1-1,1 1,0 0,0 1,2-1,0 1,1 1,0-1,1 1,1 1,13-16,6-2,1 1,1 2,1 1,51-32,50-27,-63 44,-1-4,119-104,154-205,-284 296,1 2,98-71,-90 86,1 2,94-40,-79 41,89-57,-141 74,40-38,16-12,-68 57,-1-2,0 0,-1-2,-1 1,17-27,36-42,-67 85,1-2,1-1,-1 1,1 0,0 0,0 0,1 0,-1 1,1 0,0 0,-1 0,1 0,1 1,-1 0,0 0,1 0,-1 1,1 0,-1 0,1 0,5 0,3 2,1-1,-1-1,0 0,0-1,0 0,-1-1,1-1,-1 0,1-1,-1-1,0 0,16-10,90-75,-68 50,58-35,-97 68,1 0,-1-1,-1-1,0 0,0 0,10-15,-16 19,0-1,-1 1,0-1,0 0,0 0,-1-1,0 1,-1-1,1 1,-1-1,-1 0,2-15,-4 19,1 1,-1-1,1 1,-1-1,0 1,0 0,-1-1,1 1,-1 0,1 0,-1 0,0 0,0 0,0 1,-1-1,1 0,-1 1,1 0,-1 0,0 0,0 0,0 0,0 0,0 1,0-1,-1 1,1 0,0 0,-1 0,-3 0,-13-3,-1 0,1 2,-36 0,52 2,-61 0,-2 0,-115-14,95 4,46 7,-45-10,74 10,1 0,0 0,0-1,0 0,0-1,1-1,0 1,-15-12,23 15,0 1,0-1,0 0,0 0,0 0,0 0,1-1,-1 1,1 0,0-1,-1 1,1-1,0 1,0-1,1 1,-1-1,1 0,-1 0,1 1,0-6,1 2,-1 1,2 0,-1 0,1-1,0 1,0 0,0 0,0 1,1-1,3-4,9-10,0 1,1 1,31-27,-45 43,23-22,-7 7,1 0,24-15,-26 18,-1 0,0-1,-1 0,-1-1,18-24,-15 18,2 0,28-25,60-58,-106 103,0 0,-1 1,1-1,-1 0,1 1,0-1,-1 1,1 0,0-1,0 1,0-1,-1 1,1 0,0 0,0-1,0 1,-1 0,1 0,0 0,0 0,0 0,0 0,0 0,-1 0,1 0,0 0,0 1,0-1,0 0,-1 1,1-1,0 0,0 1,-1-1,1 1,0-1,-1 1,1 0,0-1,-1 1,1-1,-1 1,1 0,-1 0,0-1,1 1,-1 0,1 0,-1-1,0 1,0 0,0 0,1 0,-1 0,0 1,5 56,-5-50,-3 362,2-350,-1 0,-1-1,-6 23,-6 41,13-57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7T16:08:54.23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1 584,'0'1,"1"0,-1 0,0 0,1-1,0 1,-1 0,1 0,-1 0,1 0,0 0,0-1,-1 1,1 0,0-1,0 1,0 0,0-1,0 1,0-1,0 0,0 1,0-1,0 0,0 1,0-1,0 0,0 0,0 0,2 0,34 1,27-9,0-3,0-2,-1-3,73-30,-106 36,84-29,136-65,-237 96,-1 0,1-1,-2 0,1 0,-1-1,13-16,-18 19,0 0,0-1,0 0,-1 0,0-1,-1 1,0-1,0 0,-1 0,4-15,-7 22,0-1,0 1,0-1,0 1,-1 0,1-1,-1 1,1-1,-1 1,0 0,0 0,0-1,0 1,-1 0,1 0,0 0,-1 0,1 1,-1-1,0 0,0 0,0 1,-3-3,-7-4,-1 1,0 0,-16-5,-24-16,50 25,-1 0,1 0,0-1,0 0,1 1,-1-1,-3-8,-5-7,6 63,10 699,-5-636,-1-84,-2-1,-1 1,0-1,-2 0,-10 29,-11 42,25-86,0 0,-1-1,1 1,-1 0,-1-1,1 0,-1 0,0 0,-1 0,1 0,-1-1,0 0,-1 0,1-1,-1 1,0-1,0 0,0-1,-1 1,1-1,-1 0,0-1,0 0,0 0,0 0,0-1,0 0,0-1,0 1,0-1,-1-1,1 1,0-1,0-1,0 1,0-1,0 0,0-1,1 1,-1-1,-6-5,13 8,0 0,0 0,0 0,0 0,0 0,-1 0,1 0,0 0,0 0,0 0,0 0,0-1,0 1,0 0,0 0,0 0,0 0,0 0,0 0,0 0,0 0,0-1,0 1,0 0,0 0,0 0,0 0,0 0,0 0,0 0,0-1,0 1,0 0,0 0,0 0,0 0,0 0,0 0,0 0,0 0,0 0,0-1,1 1,-1 0,0 0,0 0,0 0,0 0,0 0,0 0,0 0,0 0,1 0,-1 0,0 0,0 0,0 0,0 0,0 0,0 0,0 0,0 0,1 0,-1 0,0 0,0 0,15-4,18 1,21 3,-33 1,1-1,-1 0,1-2,-1 0,1-2,-1 0,0-1,34-14,-37 12,0 1,1 1,0 0,0 2,0 0,1 1,-1 1,0 1,1 1,19 3,-34-4,-1 1,1 0,-1 1,1-1,-1 1,0 0,0 0,1 0,-1 1,-1-1,1 1,0 0,-1 0,1 0,-1 1,0-1,0 1,0 0,-1 0,1 0,-1 0,0 0,2 5,4 12,-1 0,-1 1,5 38,1-2,-4-24,-1 0,-1 1,-2-1,-1 2,-2-1,-4 40,3-70,-1 1,0-1,0 0,0 0,0 0,-1 0,0 0,0 0,0 0,-1-1,0 1,0-1,0 1,0-1,-1 0,1-1,-1 1,0 0,0-1,0 0,-1 0,-4 2,-4 1,0-1,0-1,0 0,-1-1,1-1,-1 0,-15 0,-72 10,51-5,-53 0,3-8,-82 2,178 0,-1-1,1 1,-1 0,1 0,0 1,-1-1,1 1,0 0,0 0,0 1,0-1,-4 4,7-5,0 0,0 0,0 0,1 0,-1 1,0-1,0 0,1 0,-1 1,1-1,-1 0,1 1,-1-1,1 0,0 1,0-1,0 1,0-1,0 0,0 1,0-1,0 1,0-1,1 0,-1 1,1-1,-1 0,1 1,-1-1,1 0,0 0,0 0,-1 1,1-1,0 0,0 0,0 0,0 0,0 0,0-1,1 1,1 1,13 10,0-1,1-1,0 0,1-2,29 11,-26-11,0 1,-1 1,0 0,26 20,-6-3,0-1,2-2,51 20,-88-42,-1 1,1-1,-1 1,1 0,-1 0,0 0,0 0,0 1,-1 0,1-1,-1 1,0 1,0-1,0 0,-1 1,1 0,-1-1,0 1,0 0,-1 0,0 0,0 0,0 0,0 0,-1 1,0-1,0 9,-2-3,0-1,0 0,-1 0,0 0,0-1,-2 1,1-1,-1 0,0 0,-1 0,0-1,0 1,-9 7,-22 30,30-36,0-1,-1 1,0-1,0-1,-15 12,19-16,-1 0,1 1,-1-1,1 1,1 0,-1 0,1 1,0-1,0 0,0 1,1 0,0 0,0 0,0 0,1 0,0 0,-1 9,0 15,2 0,3 43,1-17,-2 35,-5 196,-4-227,-17 63,-1 1,-1 24,10-72,4 2,-4 130,15-75,5 108,-2-226,1-1,1 1,0-1,12 28,-9-26,0 1,-2 0,5 21,-4 25,-2 0,-7 93,-1-30,4-96,0 0,2-1,1 1,8 32,-8-52,0-1,0 0,1-1,0 1,1-1,-1 1,2-1,-1-1,1 1,0-1,1 0,0 0,0-1,0 0,1 0,0-1,8 5,9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7T16:09:05.45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1564,'1'-2,"-1"0,1 0,0 0,0 0,0 0,0 0,0 0,1 0,-1 0,1 0,-1 1,1-1,-1 0,1 1,0 0,0-1,0 1,0 0,0 0,0 0,0 0,3-1,49-15,56-13,-79 19,1 3,-1 0,1 2,50-3,16 10,-65 1,1-1,-1-1,0-2,0-2,0-1,40-11,-52 9,-1 0,-1-2,0 0,0-1,24-17,-33 19,-1-1,0 1,0-1,-1-1,0 0,0 0,-1-1,-1 1,0-2,7-16,-9 19,-1 0,0 0,0-1,-1 1,0 0,-1-1,0 0,0 1,-1-1,-2-11,1 15,0-1,0 1,-1 1,0-1,-1 0,1 0,-1 1,0-1,-1 1,1 0,-1 0,0 0,0 1,0-1,-1 1,-9-7,-19-11,-70-33,8 5,-11-3,74 38,1 0,-50-35,65 39,4 3,1 0,0-1,1 0,0 0,-15-19,23 25,0 0,0 0,1 0,-1 0,1 0,-1-1,1 1,1 0,-1-1,0 1,1-1,-1 1,1-1,0 1,0-1,1 1,-1-1,1 1,-1-1,1 1,0 0,1-1,-1 1,0 0,1 0,0 0,0 0,2-3,7-8,1 1,0 0,1 1,1 1,24-17,24-22,-29 21,-14 13,-1-1,-1-1,26-34,-39 47,0 0,-1-1,0 0,0 0,-1 0,1 0,-1 0,-1 0,1-1,-1 1,0-1,-1 1,1-1,-1 1,-1-1,1 1,-1-1,-3-11,-3-2,-1 0,-14-26,-5-9,17 30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9EE6-C782-6ED4-7CA6-7C626864CB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F01BCF9B-2CE7-D8DD-24B4-364514724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1FE03B41-A3AE-AE3F-4AEA-2C09C203D874}"/>
              </a:ext>
            </a:extLst>
          </p:cNvPr>
          <p:cNvSpPr>
            <a:spLocks noGrp="1"/>
          </p:cNvSpPr>
          <p:nvPr>
            <p:ph type="dt" sz="half" idx="10"/>
          </p:nvPr>
        </p:nvSpPr>
        <p:spPr/>
        <p:txBody>
          <a:bodyPr/>
          <a:lstStyle/>
          <a:p>
            <a:fld id="{57AC3552-D932-4BC5-8843-DB8B09D5DC5E}" type="datetimeFigureOut">
              <a:rPr lang="el-GR" smtClean="0"/>
              <a:t>29/3/2024</a:t>
            </a:fld>
            <a:endParaRPr lang="el-GR"/>
          </a:p>
        </p:txBody>
      </p:sp>
      <p:sp>
        <p:nvSpPr>
          <p:cNvPr id="5" name="Footer Placeholder 4">
            <a:extLst>
              <a:ext uri="{FF2B5EF4-FFF2-40B4-BE49-F238E27FC236}">
                <a16:creationId xmlns:a16="http://schemas.microsoft.com/office/drawing/2014/main" id="{5EF55B5B-4836-F6C5-C215-F477C60E9B5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7FF1178-C313-2267-9150-57D734C6C000}"/>
              </a:ext>
            </a:extLst>
          </p:cNvPr>
          <p:cNvSpPr>
            <a:spLocks noGrp="1"/>
          </p:cNvSpPr>
          <p:nvPr>
            <p:ph type="sldNum" sz="quarter" idx="12"/>
          </p:nvPr>
        </p:nvSpPr>
        <p:spPr/>
        <p:txBody>
          <a:bodyPr/>
          <a:lstStyle/>
          <a:p>
            <a:fld id="{22155898-E059-4F53-B9B5-9BCE2A1FD40A}" type="slidenum">
              <a:rPr lang="el-GR" smtClean="0"/>
              <a:t>‹#›</a:t>
            </a:fld>
            <a:endParaRPr lang="el-GR"/>
          </a:p>
        </p:txBody>
      </p:sp>
    </p:spTree>
    <p:extLst>
      <p:ext uri="{BB962C8B-B14F-4D97-AF65-F5344CB8AC3E}">
        <p14:creationId xmlns:p14="http://schemas.microsoft.com/office/powerpoint/2010/main" val="143718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BC89-965F-59C3-7097-DFC7989F1FFF}"/>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9955DA09-BA12-733C-4037-6797684353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313F342D-7733-B564-AB93-F022449A63A3}"/>
              </a:ext>
            </a:extLst>
          </p:cNvPr>
          <p:cNvSpPr>
            <a:spLocks noGrp="1"/>
          </p:cNvSpPr>
          <p:nvPr>
            <p:ph type="dt" sz="half" idx="10"/>
          </p:nvPr>
        </p:nvSpPr>
        <p:spPr/>
        <p:txBody>
          <a:bodyPr/>
          <a:lstStyle/>
          <a:p>
            <a:fld id="{57AC3552-D932-4BC5-8843-DB8B09D5DC5E}" type="datetimeFigureOut">
              <a:rPr lang="el-GR" smtClean="0"/>
              <a:t>29/3/2024</a:t>
            </a:fld>
            <a:endParaRPr lang="el-GR"/>
          </a:p>
        </p:txBody>
      </p:sp>
      <p:sp>
        <p:nvSpPr>
          <p:cNvPr id="5" name="Footer Placeholder 4">
            <a:extLst>
              <a:ext uri="{FF2B5EF4-FFF2-40B4-BE49-F238E27FC236}">
                <a16:creationId xmlns:a16="http://schemas.microsoft.com/office/drawing/2014/main" id="{453B1CC1-8152-48CC-5658-B19AEF27502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DD9DB39-B043-DC5F-E691-EAA58B904052}"/>
              </a:ext>
            </a:extLst>
          </p:cNvPr>
          <p:cNvSpPr>
            <a:spLocks noGrp="1"/>
          </p:cNvSpPr>
          <p:nvPr>
            <p:ph type="sldNum" sz="quarter" idx="12"/>
          </p:nvPr>
        </p:nvSpPr>
        <p:spPr/>
        <p:txBody>
          <a:bodyPr/>
          <a:lstStyle/>
          <a:p>
            <a:fld id="{22155898-E059-4F53-B9B5-9BCE2A1FD40A}" type="slidenum">
              <a:rPr lang="el-GR" smtClean="0"/>
              <a:t>‹#›</a:t>
            </a:fld>
            <a:endParaRPr lang="el-GR"/>
          </a:p>
        </p:txBody>
      </p:sp>
    </p:spTree>
    <p:extLst>
      <p:ext uri="{BB962C8B-B14F-4D97-AF65-F5344CB8AC3E}">
        <p14:creationId xmlns:p14="http://schemas.microsoft.com/office/powerpoint/2010/main" val="299441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F2220-2069-D5F9-C67B-AE4F3C844F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50B4101A-CA49-190B-E089-D680478DC2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097FD3E-EB66-7FA4-899D-106A5A4855D2}"/>
              </a:ext>
            </a:extLst>
          </p:cNvPr>
          <p:cNvSpPr>
            <a:spLocks noGrp="1"/>
          </p:cNvSpPr>
          <p:nvPr>
            <p:ph type="dt" sz="half" idx="10"/>
          </p:nvPr>
        </p:nvSpPr>
        <p:spPr/>
        <p:txBody>
          <a:bodyPr/>
          <a:lstStyle/>
          <a:p>
            <a:fld id="{57AC3552-D932-4BC5-8843-DB8B09D5DC5E}" type="datetimeFigureOut">
              <a:rPr lang="el-GR" smtClean="0"/>
              <a:t>29/3/2024</a:t>
            </a:fld>
            <a:endParaRPr lang="el-GR"/>
          </a:p>
        </p:txBody>
      </p:sp>
      <p:sp>
        <p:nvSpPr>
          <p:cNvPr id="5" name="Footer Placeholder 4">
            <a:extLst>
              <a:ext uri="{FF2B5EF4-FFF2-40B4-BE49-F238E27FC236}">
                <a16:creationId xmlns:a16="http://schemas.microsoft.com/office/drawing/2014/main" id="{ADF91B58-BD13-2997-A702-116E9058DD5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FF5F1F2-5831-FEE9-020B-E2C4CF4D3BEE}"/>
              </a:ext>
            </a:extLst>
          </p:cNvPr>
          <p:cNvSpPr>
            <a:spLocks noGrp="1"/>
          </p:cNvSpPr>
          <p:nvPr>
            <p:ph type="sldNum" sz="quarter" idx="12"/>
          </p:nvPr>
        </p:nvSpPr>
        <p:spPr/>
        <p:txBody>
          <a:bodyPr/>
          <a:lstStyle/>
          <a:p>
            <a:fld id="{22155898-E059-4F53-B9B5-9BCE2A1FD40A}" type="slidenum">
              <a:rPr lang="el-GR" smtClean="0"/>
              <a:t>‹#›</a:t>
            </a:fld>
            <a:endParaRPr lang="el-GR"/>
          </a:p>
        </p:txBody>
      </p:sp>
    </p:spTree>
    <p:extLst>
      <p:ext uri="{BB962C8B-B14F-4D97-AF65-F5344CB8AC3E}">
        <p14:creationId xmlns:p14="http://schemas.microsoft.com/office/powerpoint/2010/main" val="153446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DBEC-F381-12E5-265A-581D5E611479}"/>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AA72D17C-6EEA-309C-F4EC-73AB5F63D9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31E4AD0-38B6-62F2-9E01-007906DE1F87}"/>
              </a:ext>
            </a:extLst>
          </p:cNvPr>
          <p:cNvSpPr>
            <a:spLocks noGrp="1"/>
          </p:cNvSpPr>
          <p:nvPr>
            <p:ph type="dt" sz="half" idx="10"/>
          </p:nvPr>
        </p:nvSpPr>
        <p:spPr/>
        <p:txBody>
          <a:bodyPr/>
          <a:lstStyle/>
          <a:p>
            <a:fld id="{57AC3552-D932-4BC5-8843-DB8B09D5DC5E}" type="datetimeFigureOut">
              <a:rPr lang="el-GR" smtClean="0"/>
              <a:t>29/3/2024</a:t>
            </a:fld>
            <a:endParaRPr lang="el-GR"/>
          </a:p>
        </p:txBody>
      </p:sp>
      <p:sp>
        <p:nvSpPr>
          <p:cNvPr id="5" name="Footer Placeholder 4">
            <a:extLst>
              <a:ext uri="{FF2B5EF4-FFF2-40B4-BE49-F238E27FC236}">
                <a16:creationId xmlns:a16="http://schemas.microsoft.com/office/drawing/2014/main" id="{735EABFF-7C05-4170-53CE-44B41781A66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9D85CDB-856C-A6D9-9DC5-7CA99DF9F6AC}"/>
              </a:ext>
            </a:extLst>
          </p:cNvPr>
          <p:cNvSpPr>
            <a:spLocks noGrp="1"/>
          </p:cNvSpPr>
          <p:nvPr>
            <p:ph type="sldNum" sz="quarter" idx="12"/>
          </p:nvPr>
        </p:nvSpPr>
        <p:spPr/>
        <p:txBody>
          <a:bodyPr/>
          <a:lstStyle/>
          <a:p>
            <a:fld id="{22155898-E059-4F53-B9B5-9BCE2A1FD40A}" type="slidenum">
              <a:rPr lang="el-GR" smtClean="0"/>
              <a:t>‹#›</a:t>
            </a:fld>
            <a:endParaRPr lang="el-GR"/>
          </a:p>
        </p:txBody>
      </p:sp>
    </p:spTree>
    <p:extLst>
      <p:ext uri="{BB962C8B-B14F-4D97-AF65-F5344CB8AC3E}">
        <p14:creationId xmlns:p14="http://schemas.microsoft.com/office/powerpoint/2010/main" val="387652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0CC2-0044-CCA1-6FC8-992A6E14D5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EA2C3383-1B88-1255-9F1E-FC355A25A83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A4501E-8340-4271-23ED-D32462DC9439}"/>
              </a:ext>
            </a:extLst>
          </p:cNvPr>
          <p:cNvSpPr>
            <a:spLocks noGrp="1"/>
          </p:cNvSpPr>
          <p:nvPr>
            <p:ph type="dt" sz="half" idx="10"/>
          </p:nvPr>
        </p:nvSpPr>
        <p:spPr/>
        <p:txBody>
          <a:bodyPr/>
          <a:lstStyle/>
          <a:p>
            <a:fld id="{57AC3552-D932-4BC5-8843-DB8B09D5DC5E}" type="datetimeFigureOut">
              <a:rPr lang="el-GR" smtClean="0"/>
              <a:t>29/3/2024</a:t>
            </a:fld>
            <a:endParaRPr lang="el-GR"/>
          </a:p>
        </p:txBody>
      </p:sp>
      <p:sp>
        <p:nvSpPr>
          <p:cNvPr id="5" name="Footer Placeholder 4">
            <a:extLst>
              <a:ext uri="{FF2B5EF4-FFF2-40B4-BE49-F238E27FC236}">
                <a16:creationId xmlns:a16="http://schemas.microsoft.com/office/drawing/2014/main" id="{19176248-F6F5-81B8-675D-A4BAA76E3D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F44B378-C474-C90B-328F-6753C0668EAC}"/>
              </a:ext>
            </a:extLst>
          </p:cNvPr>
          <p:cNvSpPr>
            <a:spLocks noGrp="1"/>
          </p:cNvSpPr>
          <p:nvPr>
            <p:ph type="sldNum" sz="quarter" idx="12"/>
          </p:nvPr>
        </p:nvSpPr>
        <p:spPr/>
        <p:txBody>
          <a:bodyPr/>
          <a:lstStyle/>
          <a:p>
            <a:fld id="{22155898-E059-4F53-B9B5-9BCE2A1FD40A}" type="slidenum">
              <a:rPr lang="el-GR" smtClean="0"/>
              <a:t>‹#›</a:t>
            </a:fld>
            <a:endParaRPr lang="el-GR"/>
          </a:p>
        </p:txBody>
      </p:sp>
    </p:spTree>
    <p:extLst>
      <p:ext uri="{BB962C8B-B14F-4D97-AF65-F5344CB8AC3E}">
        <p14:creationId xmlns:p14="http://schemas.microsoft.com/office/powerpoint/2010/main" val="397280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BBD1-73F1-F4A3-3B4F-08574CDB1BEE}"/>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0604FD08-F0C9-526B-3448-2F397F1493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692B426-33F2-8AD9-1389-9CB60E391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1C3A5958-59A6-A480-10C0-82C31F2FD9E5}"/>
              </a:ext>
            </a:extLst>
          </p:cNvPr>
          <p:cNvSpPr>
            <a:spLocks noGrp="1"/>
          </p:cNvSpPr>
          <p:nvPr>
            <p:ph type="dt" sz="half" idx="10"/>
          </p:nvPr>
        </p:nvSpPr>
        <p:spPr/>
        <p:txBody>
          <a:bodyPr/>
          <a:lstStyle/>
          <a:p>
            <a:fld id="{57AC3552-D932-4BC5-8843-DB8B09D5DC5E}" type="datetimeFigureOut">
              <a:rPr lang="el-GR" smtClean="0"/>
              <a:t>29/3/2024</a:t>
            </a:fld>
            <a:endParaRPr lang="el-GR"/>
          </a:p>
        </p:txBody>
      </p:sp>
      <p:sp>
        <p:nvSpPr>
          <p:cNvPr id="6" name="Footer Placeholder 5">
            <a:extLst>
              <a:ext uri="{FF2B5EF4-FFF2-40B4-BE49-F238E27FC236}">
                <a16:creationId xmlns:a16="http://schemas.microsoft.com/office/drawing/2014/main" id="{8722F993-9076-67ED-4708-59BF195E0AC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AA69BD1-760D-F17E-0ECB-8EDA716358CA}"/>
              </a:ext>
            </a:extLst>
          </p:cNvPr>
          <p:cNvSpPr>
            <a:spLocks noGrp="1"/>
          </p:cNvSpPr>
          <p:nvPr>
            <p:ph type="sldNum" sz="quarter" idx="12"/>
          </p:nvPr>
        </p:nvSpPr>
        <p:spPr/>
        <p:txBody>
          <a:bodyPr/>
          <a:lstStyle/>
          <a:p>
            <a:fld id="{22155898-E059-4F53-B9B5-9BCE2A1FD40A}" type="slidenum">
              <a:rPr lang="el-GR" smtClean="0"/>
              <a:t>‹#›</a:t>
            </a:fld>
            <a:endParaRPr lang="el-GR"/>
          </a:p>
        </p:txBody>
      </p:sp>
    </p:spTree>
    <p:extLst>
      <p:ext uri="{BB962C8B-B14F-4D97-AF65-F5344CB8AC3E}">
        <p14:creationId xmlns:p14="http://schemas.microsoft.com/office/powerpoint/2010/main" val="101607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CA7F7-8324-95A1-89DC-14CFB2A21D8C}"/>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8446F5C-1472-82FC-08CB-1872DB739F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4A2ACB-CFF2-7871-8D56-5B257981B6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BF5F676D-7532-5778-03D9-E62544EE7B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66F53D-CE11-2D5F-78F4-281E4317D9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60E396D-F29B-6956-0CB3-4129079287F7}"/>
              </a:ext>
            </a:extLst>
          </p:cNvPr>
          <p:cNvSpPr>
            <a:spLocks noGrp="1"/>
          </p:cNvSpPr>
          <p:nvPr>
            <p:ph type="dt" sz="half" idx="10"/>
          </p:nvPr>
        </p:nvSpPr>
        <p:spPr/>
        <p:txBody>
          <a:bodyPr/>
          <a:lstStyle/>
          <a:p>
            <a:fld id="{57AC3552-D932-4BC5-8843-DB8B09D5DC5E}" type="datetimeFigureOut">
              <a:rPr lang="el-GR" smtClean="0"/>
              <a:t>29/3/2024</a:t>
            </a:fld>
            <a:endParaRPr lang="el-GR"/>
          </a:p>
        </p:txBody>
      </p:sp>
      <p:sp>
        <p:nvSpPr>
          <p:cNvPr id="8" name="Footer Placeholder 7">
            <a:extLst>
              <a:ext uri="{FF2B5EF4-FFF2-40B4-BE49-F238E27FC236}">
                <a16:creationId xmlns:a16="http://schemas.microsoft.com/office/drawing/2014/main" id="{72CC549C-B614-C8BA-3659-C9FFFFDCC274}"/>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2387A21E-852D-7C0B-EECA-125BE9851272}"/>
              </a:ext>
            </a:extLst>
          </p:cNvPr>
          <p:cNvSpPr>
            <a:spLocks noGrp="1"/>
          </p:cNvSpPr>
          <p:nvPr>
            <p:ph type="sldNum" sz="quarter" idx="12"/>
          </p:nvPr>
        </p:nvSpPr>
        <p:spPr/>
        <p:txBody>
          <a:bodyPr/>
          <a:lstStyle/>
          <a:p>
            <a:fld id="{22155898-E059-4F53-B9B5-9BCE2A1FD40A}" type="slidenum">
              <a:rPr lang="el-GR" smtClean="0"/>
              <a:t>‹#›</a:t>
            </a:fld>
            <a:endParaRPr lang="el-GR"/>
          </a:p>
        </p:txBody>
      </p:sp>
    </p:spTree>
    <p:extLst>
      <p:ext uri="{BB962C8B-B14F-4D97-AF65-F5344CB8AC3E}">
        <p14:creationId xmlns:p14="http://schemas.microsoft.com/office/powerpoint/2010/main" val="33329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7E420-FF14-9749-514E-F0D28A381965}"/>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A9A8FF4D-EBCE-9AA4-24DC-132E77C8A9CC}"/>
              </a:ext>
            </a:extLst>
          </p:cNvPr>
          <p:cNvSpPr>
            <a:spLocks noGrp="1"/>
          </p:cNvSpPr>
          <p:nvPr>
            <p:ph type="dt" sz="half" idx="10"/>
          </p:nvPr>
        </p:nvSpPr>
        <p:spPr/>
        <p:txBody>
          <a:bodyPr/>
          <a:lstStyle/>
          <a:p>
            <a:fld id="{57AC3552-D932-4BC5-8843-DB8B09D5DC5E}" type="datetimeFigureOut">
              <a:rPr lang="el-GR" smtClean="0"/>
              <a:t>29/3/2024</a:t>
            </a:fld>
            <a:endParaRPr lang="el-GR"/>
          </a:p>
        </p:txBody>
      </p:sp>
      <p:sp>
        <p:nvSpPr>
          <p:cNvPr id="4" name="Footer Placeholder 3">
            <a:extLst>
              <a:ext uri="{FF2B5EF4-FFF2-40B4-BE49-F238E27FC236}">
                <a16:creationId xmlns:a16="http://schemas.microsoft.com/office/drawing/2014/main" id="{D77BCC01-6E78-46ED-0BC8-134451772814}"/>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3C2ABDCD-F18C-D9C9-B5EB-92C15EF30CFB}"/>
              </a:ext>
            </a:extLst>
          </p:cNvPr>
          <p:cNvSpPr>
            <a:spLocks noGrp="1"/>
          </p:cNvSpPr>
          <p:nvPr>
            <p:ph type="sldNum" sz="quarter" idx="12"/>
          </p:nvPr>
        </p:nvSpPr>
        <p:spPr/>
        <p:txBody>
          <a:bodyPr/>
          <a:lstStyle/>
          <a:p>
            <a:fld id="{22155898-E059-4F53-B9B5-9BCE2A1FD40A}" type="slidenum">
              <a:rPr lang="el-GR" smtClean="0"/>
              <a:t>‹#›</a:t>
            </a:fld>
            <a:endParaRPr lang="el-GR"/>
          </a:p>
        </p:txBody>
      </p:sp>
    </p:spTree>
    <p:extLst>
      <p:ext uri="{BB962C8B-B14F-4D97-AF65-F5344CB8AC3E}">
        <p14:creationId xmlns:p14="http://schemas.microsoft.com/office/powerpoint/2010/main" val="95621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67349-FBDA-5B8F-B625-3C81B62A533A}"/>
              </a:ext>
            </a:extLst>
          </p:cNvPr>
          <p:cNvSpPr>
            <a:spLocks noGrp="1"/>
          </p:cNvSpPr>
          <p:nvPr>
            <p:ph type="dt" sz="half" idx="10"/>
          </p:nvPr>
        </p:nvSpPr>
        <p:spPr/>
        <p:txBody>
          <a:bodyPr/>
          <a:lstStyle/>
          <a:p>
            <a:fld id="{57AC3552-D932-4BC5-8843-DB8B09D5DC5E}" type="datetimeFigureOut">
              <a:rPr lang="el-GR" smtClean="0"/>
              <a:t>29/3/2024</a:t>
            </a:fld>
            <a:endParaRPr lang="el-GR"/>
          </a:p>
        </p:txBody>
      </p:sp>
      <p:sp>
        <p:nvSpPr>
          <p:cNvPr id="3" name="Footer Placeholder 2">
            <a:extLst>
              <a:ext uri="{FF2B5EF4-FFF2-40B4-BE49-F238E27FC236}">
                <a16:creationId xmlns:a16="http://schemas.microsoft.com/office/drawing/2014/main" id="{A99A4CAB-7A8B-0098-54B7-6B53C6223552}"/>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FABA4852-AB88-CB11-26D1-9F1C244938EA}"/>
              </a:ext>
            </a:extLst>
          </p:cNvPr>
          <p:cNvSpPr>
            <a:spLocks noGrp="1"/>
          </p:cNvSpPr>
          <p:nvPr>
            <p:ph type="sldNum" sz="quarter" idx="12"/>
          </p:nvPr>
        </p:nvSpPr>
        <p:spPr/>
        <p:txBody>
          <a:bodyPr/>
          <a:lstStyle/>
          <a:p>
            <a:fld id="{22155898-E059-4F53-B9B5-9BCE2A1FD40A}" type="slidenum">
              <a:rPr lang="el-GR" smtClean="0"/>
              <a:t>‹#›</a:t>
            </a:fld>
            <a:endParaRPr lang="el-GR"/>
          </a:p>
        </p:txBody>
      </p:sp>
    </p:spTree>
    <p:extLst>
      <p:ext uri="{BB962C8B-B14F-4D97-AF65-F5344CB8AC3E}">
        <p14:creationId xmlns:p14="http://schemas.microsoft.com/office/powerpoint/2010/main" val="246608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225C-3898-76CF-81B5-A114B99FD8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B5EE3F07-A4A5-98CE-4DDF-5B7A7F95D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3033CA00-6EC9-82DE-8641-F25AF2DCC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C544B-C803-410F-6FC2-47B637D348D4}"/>
              </a:ext>
            </a:extLst>
          </p:cNvPr>
          <p:cNvSpPr>
            <a:spLocks noGrp="1"/>
          </p:cNvSpPr>
          <p:nvPr>
            <p:ph type="dt" sz="half" idx="10"/>
          </p:nvPr>
        </p:nvSpPr>
        <p:spPr/>
        <p:txBody>
          <a:bodyPr/>
          <a:lstStyle/>
          <a:p>
            <a:fld id="{57AC3552-D932-4BC5-8843-DB8B09D5DC5E}" type="datetimeFigureOut">
              <a:rPr lang="el-GR" smtClean="0"/>
              <a:t>29/3/2024</a:t>
            </a:fld>
            <a:endParaRPr lang="el-GR"/>
          </a:p>
        </p:txBody>
      </p:sp>
      <p:sp>
        <p:nvSpPr>
          <p:cNvPr id="6" name="Footer Placeholder 5">
            <a:extLst>
              <a:ext uri="{FF2B5EF4-FFF2-40B4-BE49-F238E27FC236}">
                <a16:creationId xmlns:a16="http://schemas.microsoft.com/office/drawing/2014/main" id="{44B98268-8B78-235E-FA40-3F0B281ED15F}"/>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9403491-297F-9C80-72D2-F03EA9AE7196}"/>
              </a:ext>
            </a:extLst>
          </p:cNvPr>
          <p:cNvSpPr>
            <a:spLocks noGrp="1"/>
          </p:cNvSpPr>
          <p:nvPr>
            <p:ph type="sldNum" sz="quarter" idx="12"/>
          </p:nvPr>
        </p:nvSpPr>
        <p:spPr/>
        <p:txBody>
          <a:bodyPr/>
          <a:lstStyle/>
          <a:p>
            <a:fld id="{22155898-E059-4F53-B9B5-9BCE2A1FD40A}" type="slidenum">
              <a:rPr lang="el-GR" smtClean="0"/>
              <a:t>‹#›</a:t>
            </a:fld>
            <a:endParaRPr lang="el-GR"/>
          </a:p>
        </p:txBody>
      </p:sp>
    </p:spTree>
    <p:extLst>
      <p:ext uri="{BB962C8B-B14F-4D97-AF65-F5344CB8AC3E}">
        <p14:creationId xmlns:p14="http://schemas.microsoft.com/office/powerpoint/2010/main" val="168179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EF01-5136-5EBF-3628-012BF1646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5D7A2A72-5D4D-9A7F-D554-9998417A7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89E60A11-7118-39AA-B908-93F17BFD7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032EEB-061E-9A61-1C19-96BA73FE42D4}"/>
              </a:ext>
            </a:extLst>
          </p:cNvPr>
          <p:cNvSpPr>
            <a:spLocks noGrp="1"/>
          </p:cNvSpPr>
          <p:nvPr>
            <p:ph type="dt" sz="half" idx="10"/>
          </p:nvPr>
        </p:nvSpPr>
        <p:spPr/>
        <p:txBody>
          <a:bodyPr/>
          <a:lstStyle/>
          <a:p>
            <a:fld id="{57AC3552-D932-4BC5-8843-DB8B09D5DC5E}" type="datetimeFigureOut">
              <a:rPr lang="el-GR" smtClean="0"/>
              <a:t>29/3/2024</a:t>
            </a:fld>
            <a:endParaRPr lang="el-GR"/>
          </a:p>
        </p:txBody>
      </p:sp>
      <p:sp>
        <p:nvSpPr>
          <p:cNvPr id="6" name="Footer Placeholder 5">
            <a:extLst>
              <a:ext uri="{FF2B5EF4-FFF2-40B4-BE49-F238E27FC236}">
                <a16:creationId xmlns:a16="http://schemas.microsoft.com/office/drawing/2014/main" id="{3A6C5A20-F6EC-6D7C-FD43-9025E70727E5}"/>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BE84FAD6-6637-5C23-E11F-AB49706D3468}"/>
              </a:ext>
            </a:extLst>
          </p:cNvPr>
          <p:cNvSpPr>
            <a:spLocks noGrp="1"/>
          </p:cNvSpPr>
          <p:nvPr>
            <p:ph type="sldNum" sz="quarter" idx="12"/>
          </p:nvPr>
        </p:nvSpPr>
        <p:spPr/>
        <p:txBody>
          <a:bodyPr/>
          <a:lstStyle/>
          <a:p>
            <a:fld id="{22155898-E059-4F53-B9B5-9BCE2A1FD40A}" type="slidenum">
              <a:rPr lang="el-GR" smtClean="0"/>
              <a:t>‹#›</a:t>
            </a:fld>
            <a:endParaRPr lang="el-GR"/>
          </a:p>
        </p:txBody>
      </p:sp>
    </p:spTree>
    <p:extLst>
      <p:ext uri="{BB962C8B-B14F-4D97-AF65-F5344CB8AC3E}">
        <p14:creationId xmlns:p14="http://schemas.microsoft.com/office/powerpoint/2010/main" val="10713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80480D-8A1B-0A15-D4BF-D5B17BBA53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25ED3E46-7C3E-94B5-D827-E3EF6C5DFE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DB50CEB-4C1D-B290-F9F0-D5E129557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AC3552-D932-4BC5-8843-DB8B09D5DC5E}" type="datetimeFigureOut">
              <a:rPr lang="el-GR" smtClean="0"/>
              <a:t>29/3/2024</a:t>
            </a:fld>
            <a:endParaRPr lang="el-GR"/>
          </a:p>
        </p:txBody>
      </p:sp>
      <p:sp>
        <p:nvSpPr>
          <p:cNvPr id="5" name="Footer Placeholder 4">
            <a:extLst>
              <a:ext uri="{FF2B5EF4-FFF2-40B4-BE49-F238E27FC236}">
                <a16:creationId xmlns:a16="http://schemas.microsoft.com/office/drawing/2014/main" id="{0E820A4B-B25D-7963-16CE-4DAD231427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Slide Number Placeholder 5">
            <a:extLst>
              <a:ext uri="{FF2B5EF4-FFF2-40B4-BE49-F238E27FC236}">
                <a16:creationId xmlns:a16="http://schemas.microsoft.com/office/drawing/2014/main" id="{7E31B7ED-B599-870C-35DB-6F13C889CE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155898-E059-4F53-B9B5-9BCE2A1FD40A}" type="slidenum">
              <a:rPr lang="el-GR" smtClean="0"/>
              <a:t>‹#›</a:t>
            </a:fld>
            <a:endParaRPr lang="el-GR"/>
          </a:p>
        </p:txBody>
      </p:sp>
    </p:spTree>
    <p:extLst>
      <p:ext uri="{BB962C8B-B14F-4D97-AF65-F5344CB8AC3E}">
        <p14:creationId xmlns:p14="http://schemas.microsoft.com/office/powerpoint/2010/main" val="153103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1.jpg"/><Relationship Id="rId7"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40.png"/><Relationship Id="rId5" Type="http://schemas.openxmlformats.org/officeDocument/2006/relationships/image" Target="../media/image13.png"/><Relationship Id="rId10" Type="http://schemas.openxmlformats.org/officeDocument/2006/relationships/customXml" Target="../ink/ink3.xml"/><Relationship Id="rId4" Type="http://schemas.openxmlformats.org/officeDocument/2006/relationships/image" Target="../media/image12.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7B34-6BED-D53D-3D7A-D264BF36BFE0}"/>
              </a:ext>
            </a:extLst>
          </p:cNvPr>
          <p:cNvSpPr>
            <a:spLocks noGrp="1"/>
          </p:cNvSpPr>
          <p:nvPr>
            <p:ph type="ctrTitle"/>
          </p:nvPr>
        </p:nvSpPr>
        <p:spPr/>
        <p:txBody>
          <a:bodyPr/>
          <a:lstStyle/>
          <a:p>
            <a:r>
              <a:rPr lang="el-GR" dirty="0"/>
              <a:t>Αναισθητικά κυκλώματα</a:t>
            </a:r>
          </a:p>
        </p:txBody>
      </p:sp>
      <p:sp>
        <p:nvSpPr>
          <p:cNvPr id="3" name="Subtitle 2">
            <a:extLst>
              <a:ext uri="{FF2B5EF4-FFF2-40B4-BE49-F238E27FC236}">
                <a16:creationId xmlns:a16="http://schemas.microsoft.com/office/drawing/2014/main" id="{3B6AAD68-743C-16A6-0DBB-2D584E9B8A52}"/>
              </a:ext>
            </a:extLst>
          </p:cNvPr>
          <p:cNvSpPr>
            <a:spLocks noGrp="1"/>
          </p:cNvSpPr>
          <p:nvPr>
            <p:ph type="subTitle" idx="1"/>
          </p:nvPr>
        </p:nvSpPr>
        <p:spPr/>
        <p:txBody>
          <a:bodyPr/>
          <a:lstStyle/>
          <a:p>
            <a:r>
              <a:rPr lang="el-GR" dirty="0"/>
              <a:t>Χαράλαμπος Κωστάκης, </a:t>
            </a:r>
            <a:r>
              <a:rPr lang="en-US" dirty="0"/>
              <a:t>DVM, PhD </a:t>
            </a:r>
            <a:r>
              <a:rPr lang="el-GR" dirty="0"/>
              <a:t>ΑΠΘ</a:t>
            </a:r>
          </a:p>
        </p:txBody>
      </p:sp>
    </p:spTree>
    <p:extLst>
      <p:ext uri="{BB962C8B-B14F-4D97-AF65-F5344CB8AC3E}">
        <p14:creationId xmlns:p14="http://schemas.microsoft.com/office/powerpoint/2010/main" val="312389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CDE2-C12E-8261-667D-70AD62DD39B0}"/>
              </a:ext>
            </a:extLst>
          </p:cNvPr>
          <p:cNvSpPr>
            <a:spLocks noGrp="1"/>
          </p:cNvSpPr>
          <p:nvPr>
            <p:ph type="title"/>
          </p:nvPr>
        </p:nvSpPr>
        <p:spPr/>
        <p:txBody>
          <a:bodyPr/>
          <a:lstStyle/>
          <a:p>
            <a:endParaRPr lang="el-GR" dirty="0"/>
          </a:p>
        </p:txBody>
      </p:sp>
      <p:pic>
        <p:nvPicPr>
          <p:cNvPr id="5" name="Content Placeholder 4" descr="A table with numbers and text&#10;&#10;Description automatically generated">
            <a:extLst>
              <a:ext uri="{FF2B5EF4-FFF2-40B4-BE49-F238E27FC236}">
                <a16:creationId xmlns:a16="http://schemas.microsoft.com/office/drawing/2014/main" id="{5A7AAE2D-C683-6EB3-9B2E-56D6FE454A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4420" y="2315202"/>
            <a:ext cx="9103159" cy="2227596"/>
          </a:xfrm>
        </p:spPr>
      </p:pic>
    </p:spTree>
    <p:extLst>
      <p:ext uri="{BB962C8B-B14F-4D97-AF65-F5344CB8AC3E}">
        <p14:creationId xmlns:p14="http://schemas.microsoft.com/office/powerpoint/2010/main" val="155526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703B-5A8A-938A-F301-59B356E71633}"/>
              </a:ext>
            </a:extLst>
          </p:cNvPr>
          <p:cNvSpPr>
            <a:spLocks noGrp="1"/>
          </p:cNvSpPr>
          <p:nvPr>
            <p:ph type="title"/>
          </p:nvPr>
        </p:nvSpPr>
        <p:spPr/>
        <p:txBody>
          <a:bodyPr/>
          <a:lstStyle/>
          <a:p>
            <a:r>
              <a:rPr lang="el-GR" dirty="0"/>
              <a:t>Καπνογραφία</a:t>
            </a:r>
          </a:p>
        </p:txBody>
      </p:sp>
      <p:sp>
        <p:nvSpPr>
          <p:cNvPr id="3" name="Content Placeholder 2">
            <a:extLst>
              <a:ext uri="{FF2B5EF4-FFF2-40B4-BE49-F238E27FC236}">
                <a16:creationId xmlns:a16="http://schemas.microsoft.com/office/drawing/2014/main" id="{E06AB3DE-6E2F-8E1F-2452-2211C18A3A38}"/>
              </a:ext>
            </a:extLst>
          </p:cNvPr>
          <p:cNvSpPr>
            <a:spLocks noGrp="1"/>
          </p:cNvSpPr>
          <p:nvPr>
            <p:ph idx="1"/>
          </p:nvPr>
        </p:nvSpPr>
        <p:spPr/>
        <p:txBody>
          <a:bodyPr/>
          <a:lstStyle/>
          <a:p>
            <a:r>
              <a:rPr lang="el-GR" dirty="0"/>
              <a:t>Όλες αυτές οι πράξεις δεν χρειάζονται </a:t>
            </a:r>
            <a:r>
              <a:rPr lang="el-GR"/>
              <a:t>εάν χρησιμοποιείτε </a:t>
            </a:r>
            <a:r>
              <a:rPr lang="el-GR" dirty="0" err="1"/>
              <a:t>καπνογράφο</a:t>
            </a:r>
            <a:r>
              <a:rPr lang="el-GR" dirty="0"/>
              <a:t> και ελέγχετε για </a:t>
            </a:r>
            <a:r>
              <a:rPr lang="el-GR" dirty="0" err="1"/>
              <a:t>επανεισπνοή</a:t>
            </a:r>
            <a:endParaRPr lang="el-GR" dirty="0"/>
          </a:p>
          <a:p>
            <a:r>
              <a:rPr lang="el-GR" dirty="0"/>
              <a:t>Ξεκινάμε από μία ψηλή ροή και, ελέγχοντας το </a:t>
            </a:r>
            <a:r>
              <a:rPr lang="el-GR" dirty="0" err="1"/>
              <a:t>καπνογράφημα</a:t>
            </a:r>
            <a:r>
              <a:rPr lang="el-GR" dirty="0"/>
              <a:t>, χαμηλώνουμε τη ροή σταδιακά μέχρι να δούμε ακριβώς που εμφανίζεται </a:t>
            </a:r>
            <a:r>
              <a:rPr lang="el-GR" dirty="0" err="1"/>
              <a:t>επανεισπνοή</a:t>
            </a:r>
            <a:endParaRPr lang="el-GR" dirty="0"/>
          </a:p>
        </p:txBody>
      </p:sp>
      <p:pic>
        <p:nvPicPr>
          <p:cNvPr id="5" name="Picture 4" descr="A line drawing of a graph&#10;&#10;Description automatically generated">
            <a:extLst>
              <a:ext uri="{FF2B5EF4-FFF2-40B4-BE49-F238E27FC236}">
                <a16:creationId xmlns:a16="http://schemas.microsoft.com/office/drawing/2014/main" id="{AAD0DDA9-B24F-3B3D-CF59-E31F37B7F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756" y="3997669"/>
            <a:ext cx="6952488" cy="2955891"/>
          </a:xfrm>
          <a:prstGeom prst="rect">
            <a:avLst/>
          </a:prstGeom>
        </p:spPr>
      </p:pic>
    </p:spTree>
    <p:extLst>
      <p:ext uri="{BB962C8B-B14F-4D97-AF65-F5344CB8AC3E}">
        <p14:creationId xmlns:p14="http://schemas.microsoft.com/office/powerpoint/2010/main" val="63037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E44F0-8C38-7C32-7FB9-9153199D18B7}"/>
              </a:ext>
            </a:extLst>
          </p:cNvPr>
          <p:cNvSpPr>
            <a:spLocks noGrp="1"/>
          </p:cNvSpPr>
          <p:nvPr>
            <p:ph type="title"/>
          </p:nvPr>
        </p:nvSpPr>
        <p:spPr/>
        <p:txBody>
          <a:bodyPr/>
          <a:lstStyle/>
          <a:p>
            <a:r>
              <a:rPr lang="el-GR" dirty="0"/>
              <a:t>Κυκλώματα μη-</a:t>
            </a:r>
            <a:r>
              <a:rPr lang="el-GR" dirty="0" err="1"/>
              <a:t>επανεισπνοής</a:t>
            </a:r>
            <a:endParaRPr lang="el-GR" dirty="0"/>
          </a:p>
        </p:txBody>
      </p:sp>
      <p:sp>
        <p:nvSpPr>
          <p:cNvPr id="3" name="Content Placeholder 2">
            <a:extLst>
              <a:ext uri="{FF2B5EF4-FFF2-40B4-BE49-F238E27FC236}">
                <a16:creationId xmlns:a16="http://schemas.microsoft.com/office/drawing/2014/main" id="{F24F39CC-2164-C103-9303-60CECD7FC1E0}"/>
              </a:ext>
            </a:extLst>
          </p:cNvPr>
          <p:cNvSpPr>
            <a:spLocks noGrp="1"/>
          </p:cNvSpPr>
          <p:nvPr>
            <p:ph idx="1"/>
          </p:nvPr>
        </p:nvSpPr>
        <p:spPr/>
        <p:txBody>
          <a:bodyPr numCol="2"/>
          <a:lstStyle/>
          <a:p>
            <a:r>
              <a:rPr lang="el-GR" b="1" dirty="0"/>
              <a:t>Υπέρ</a:t>
            </a:r>
          </a:p>
          <a:p>
            <a:r>
              <a:rPr lang="el-GR" dirty="0"/>
              <a:t>Χαμηλό κόστος απόκτησης</a:t>
            </a:r>
          </a:p>
          <a:p>
            <a:r>
              <a:rPr lang="el-GR" dirty="0"/>
              <a:t>Απλή κατασκευή (εύκολη επισκευή/αντικατάσταση)</a:t>
            </a:r>
          </a:p>
          <a:p>
            <a:r>
              <a:rPr lang="el-GR" dirty="0"/>
              <a:t>Ο ασθενής εισπνέει φρέσκο μείγμα (ρύθμιση εξαερωτήρα)</a:t>
            </a:r>
          </a:p>
          <a:p>
            <a:r>
              <a:rPr lang="el-GR" dirty="0"/>
              <a:t>Πιο γρήγορη αλλαγή βάθους</a:t>
            </a:r>
          </a:p>
          <a:p>
            <a:r>
              <a:rPr lang="el-GR" dirty="0"/>
              <a:t>Χαμηλές αντιστάσεις</a:t>
            </a:r>
          </a:p>
          <a:p>
            <a:endParaRPr lang="el-GR" dirty="0"/>
          </a:p>
          <a:p>
            <a:r>
              <a:rPr lang="el-GR" b="1" dirty="0"/>
              <a:t>Κατά</a:t>
            </a:r>
          </a:p>
          <a:p>
            <a:r>
              <a:rPr lang="el-GR" dirty="0"/>
              <a:t>Απαιτούνται υψηλές ροές Ο</a:t>
            </a:r>
            <a:r>
              <a:rPr lang="el-GR" baseline="-25000" dirty="0"/>
              <a:t>2 </a:t>
            </a:r>
            <a:r>
              <a:rPr lang="el-GR" dirty="0"/>
              <a:t>(κόστος)</a:t>
            </a:r>
          </a:p>
          <a:p>
            <a:r>
              <a:rPr lang="el-GR" dirty="0"/>
              <a:t>↑ κατανάλωση αναισθητικού λόγω υψηλών ροών (κόστος)</a:t>
            </a:r>
          </a:p>
          <a:p>
            <a:r>
              <a:rPr lang="el-GR" dirty="0"/>
              <a:t>Ρύπανση ατμόσφαιρας</a:t>
            </a:r>
          </a:p>
          <a:p>
            <a:r>
              <a:rPr lang="el-GR" dirty="0"/>
              <a:t>Δεν θερμαίνονται/υγραίνονται τα αέρια της εισπνοής</a:t>
            </a:r>
          </a:p>
          <a:p>
            <a:endParaRPr lang="el-GR" dirty="0"/>
          </a:p>
          <a:p>
            <a:endParaRPr lang="el-GR" dirty="0"/>
          </a:p>
        </p:txBody>
      </p:sp>
    </p:spTree>
    <p:extLst>
      <p:ext uri="{BB962C8B-B14F-4D97-AF65-F5344CB8AC3E}">
        <p14:creationId xmlns:p14="http://schemas.microsoft.com/office/powerpoint/2010/main" val="3911687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B824-51C8-44FD-D525-95ECEE6CF6D6}"/>
              </a:ext>
            </a:extLst>
          </p:cNvPr>
          <p:cNvSpPr>
            <a:spLocks noGrp="1"/>
          </p:cNvSpPr>
          <p:nvPr>
            <p:ph type="title"/>
          </p:nvPr>
        </p:nvSpPr>
        <p:spPr/>
        <p:txBody>
          <a:bodyPr/>
          <a:lstStyle/>
          <a:p>
            <a:r>
              <a:rPr lang="el-GR" dirty="0"/>
              <a:t>Κυκλώματα </a:t>
            </a:r>
            <a:r>
              <a:rPr lang="el-GR" dirty="0" err="1"/>
              <a:t>επανεισπνοής</a:t>
            </a:r>
            <a:endParaRPr lang="el-GR" dirty="0"/>
          </a:p>
        </p:txBody>
      </p:sp>
      <p:sp>
        <p:nvSpPr>
          <p:cNvPr id="3" name="Content Placeholder 2">
            <a:extLst>
              <a:ext uri="{FF2B5EF4-FFF2-40B4-BE49-F238E27FC236}">
                <a16:creationId xmlns:a16="http://schemas.microsoft.com/office/drawing/2014/main" id="{C76DACB3-63C9-4500-863C-3FA36ACCB7AF}"/>
              </a:ext>
            </a:extLst>
          </p:cNvPr>
          <p:cNvSpPr>
            <a:spLocks noGrp="1"/>
          </p:cNvSpPr>
          <p:nvPr>
            <p:ph idx="1"/>
          </p:nvPr>
        </p:nvSpPr>
        <p:spPr/>
        <p:txBody>
          <a:bodyPr/>
          <a:lstStyle/>
          <a:p>
            <a:r>
              <a:rPr lang="el-GR" dirty="0"/>
              <a:t>Στα κυκλώματα </a:t>
            </a:r>
            <a:r>
              <a:rPr lang="el-GR" dirty="0" err="1"/>
              <a:t>επανεισπνοής</a:t>
            </a:r>
            <a:r>
              <a:rPr lang="el-GR" dirty="0"/>
              <a:t> υπάρχει κάνιστρο νατρασβέστου, όπου κατακρατείται το </a:t>
            </a:r>
            <a:r>
              <a:rPr lang="en-US" dirty="0"/>
              <a:t>CO</a:t>
            </a:r>
            <a:r>
              <a:rPr lang="en-US" baseline="-25000" dirty="0"/>
              <a:t>2</a:t>
            </a:r>
            <a:r>
              <a:rPr lang="en-US" dirty="0"/>
              <a:t>, </a:t>
            </a:r>
            <a:r>
              <a:rPr lang="el-GR" dirty="0"/>
              <a:t>και τα υπόλοιπα αέρια της εκπνοής (Ο</a:t>
            </a:r>
            <a:r>
              <a:rPr lang="el-GR" baseline="-25000" dirty="0"/>
              <a:t>2</a:t>
            </a:r>
            <a:r>
              <a:rPr lang="el-GR" dirty="0"/>
              <a:t>, Ν, πτητικό αναισθητικό) παραμένουν στο αναισθητικό κύκλωμα</a:t>
            </a:r>
          </a:p>
          <a:p>
            <a:r>
              <a:rPr lang="el-GR" dirty="0"/>
              <a:t>Επίσης παραμένουν στο κύκλωμα η θερμότητα και η υγρασία που αποβάλλονται με την εκπνοή</a:t>
            </a:r>
          </a:p>
          <a:p>
            <a:r>
              <a:rPr lang="el-GR" dirty="0"/>
              <a:t>Το βασικό σκεπτικό για τη δημιουργία τους ήταν η οικονομία σε φέρον αέριο και πτητικό αναισθητικό</a:t>
            </a:r>
          </a:p>
          <a:p>
            <a:r>
              <a:rPr lang="el-GR" dirty="0"/>
              <a:t>Υπάρχει και το </a:t>
            </a:r>
            <a:r>
              <a:rPr lang="en-US" dirty="0"/>
              <a:t>to-and-fro </a:t>
            </a:r>
            <a:r>
              <a:rPr lang="el-GR" dirty="0"/>
              <a:t>αλλά πρακτικά, όταν λέμε κύκλωμα </a:t>
            </a:r>
            <a:r>
              <a:rPr lang="el-GR" dirty="0" err="1"/>
              <a:t>επανεισπνοής</a:t>
            </a:r>
            <a:r>
              <a:rPr lang="el-GR" dirty="0"/>
              <a:t> εννοούμε το κυκλικό κύκλωμα, </a:t>
            </a:r>
            <a:r>
              <a:rPr lang="el-GR" dirty="0" err="1"/>
              <a:t>ομοαξονκό</a:t>
            </a:r>
            <a:r>
              <a:rPr lang="el-GR" dirty="0"/>
              <a:t> ή όχι</a:t>
            </a:r>
          </a:p>
        </p:txBody>
      </p:sp>
    </p:spTree>
    <p:extLst>
      <p:ext uri="{BB962C8B-B14F-4D97-AF65-F5344CB8AC3E}">
        <p14:creationId xmlns:p14="http://schemas.microsoft.com/office/powerpoint/2010/main" val="334712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5E75-5A42-28E4-8F21-AC5C1FDDC715}"/>
              </a:ext>
            </a:extLst>
          </p:cNvPr>
          <p:cNvSpPr>
            <a:spLocks noGrp="1"/>
          </p:cNvSpPr>
          <p:nvPr>
            <p:ph type="title"/>
          </p:nvPr>
        </p:nvSpPr>
        <p:spPr/>
        <p:txBody>
          <a:bodyPr/>
          <a:lstStyle/>
          <a:p>
            <a:r>
              <a:rPr lang="el-GR" dirty="0"/>
              <a:t>Κυκλικό κύκλωμα</a:t>
            </a:r>
          </a:p>
        </p:txBody>
      </p:sp>
      <p:sp>
        <p:nvSpPr>
          <p:cNvPr id="3" name="Content Placeholder 2">
            <a:extLst>
              <a:ext uri="{FF2B5EF4-FFF2-40B4-BE49-F238E27FC236}">
                <a16:creationId xmlns:a16="http://schemas.microsoft.com/office/drawing/2014/main" id="{79D766E5-7623-F36C-DF54-4FE2263D75AD}"/>
              </a:ext>
            </a:extLst>
          </p:cNvPr>
          <p:cNvSpPr>
            <a:spLocks noGrp="1"/>
          </p:cNvSpPr>
          <p:nvPr>
            <p:ph idx="1"/>
          </p:nvPr>
        </p:nvSpPr>
        <p:spPr/>
        <p:txBody>
          <a:bodyPr>
            <a:normAutofit fontScale="92500"/>
          </a:bodyPr>
          <a:lstStyle/>
          <a:p>
            <a:r>
              <a:rPr lang="el-GR" dirty="0"/>
              <a:t>Το κυκλικό κύκλωμα λέγεται κυκλικό γιατί έχει 2 σκέλη, ένα εισπνευστικό και ένα </a:t>
            </a:r>
            <a:r>
              <a:rPr lang="el-GR" dirty="0" err="1"/>
              <a:t>εκπνευστικό</a:t>
            </a:r>
            <a:r>
              <a:rPr lang="el-GR" dirty="0"/>
              <a:t>, τα οποία ενώνονται με ένα συνδετικό Υ στη μία άκρη τους, και τα αέρια κινούνται κυκλικά μέσα στο κύκλωμα περνώντας μέσα από τη </a:t>
            </a:r>
            <a:r>
              <a:rPr lang="el-GR" dirty="0" err="1"/>
              <a:t>νατράσβεστο</a:t>
            </a:r>
            <a:endParaRPr lang="el-GR" dirty="0"/>
          </a:p>
          <a:p>
            <a:r>
              <a:rPr lang="el-GR" dirty="0"/>
              <a:t>Για να εξασφαλίζεται η κυκλική ροή των αερίων περιέχει 2 </a:t>
            </a:r>
            <a:r>
              <a:rPr lang="el-GR" dirty="0" err="1"/>
              <a:t>μονόδρομες</a:t>
            </a:r>
            <a:r>
              <a:rPr lang="el-GR" dirty="0"/>
              <a:t> βαλβίδες</a:t>
            </a:r>
            <a:r>
              <a:rPr lang="en-US" dirty="0"/>
              <a:t>, </a:t>
            </a:r>
            <a:r>
              <a:rPr lang="el-GR" dirty="0"/>
              <a:t>μία σε κάθε σκέλος</a:t>
            </a:r>
          </a:p>
          <a:p>
            <a:r>
              <a:rPr lang="el-GR" dirty="0"/>
              <a:t>Οι </a:t>
            </a:r>
            <a:r>
              <a:rPr lang="el-GR" dirty="0" err="1"/>
              <a:t>μονόδρομες</a:t>
            </a:r>
            <a:r>
              <a:rPr lang="el-GR" dirty="0"/>
              <a:t> βαλβίδες και η </a:t>
            </a:r>
            <a:r>
              <a:rPr lang="el-GR" dirty="0" err="1"/>
              <a:t>νατράσβεστος</a:t>
            </a:r>
            <a:r>
              <a:rPr lang="el-GR" dirty="0"/>
              <a:t> είναι που αυξάνουν τις αντιστάσεις στην αναπνοή (χρειάζεται κάποια πίεση για να ανοίξουν οι βαλβίδες), </a:t>
            </a:r>
            <a:r>
              <a:rPr lang="el-GR" dirty="0" err="1"/>
              <a:t>γι</a:t>
            </a:r>
            <a:r>
              <a:rPr lang="el-GR" dirty="0"/>
              <a:t> αυτό και η χρήση του είναι προβληματική (</a:t>
            </a:r>
            <a:r>
              <a:rPr lang="el-GR" dirty="0" err="1"/>
              <a:t>εώς</a:t>
            </a:r>
            <a:r>
              <a:rPr lang="el-GR" dirty="0"/>
              <a:t> αντενδείκνυται) σε πολύ μικρόσωμα ή νεαρά ζώα και σε ζώα με πάθηση του αναπνευστικού (κόπωση των αναπνευστικών μυών)</a:t>
            </a:r>
          </a:p>
        </p:txBody>
      </p:sp>
    </p:spTree>
    <p:extLst>
      <p:ext uri="{BB962C8B-B14F-4D97-AF65-F5344CB8AC3E}">
        <p14:creationId xmlns:p14="http://schemas.microsoft.com/office/powerpoint/2010/main" val="73698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5E8B-5C0F-8C7D-87D0-E1057A4E1478}"/>
              </a:ext>
            </a:extLst>
          </p:cNvPr>
          <p:cNvSpPr>
            <a:spLocks noGrp="1"/>
          </p:cNvSpPr>
          <p:nvPr>
            <p:ph type="title"/>
          </p:nvPr>
        </p:nvSpPr>
        <p:spPr/>
        <p:txBody>
          <a:bodyPr/>
          <a:lstStyle/>
          <a:p>
            <a:r>
              <a:rPr lang="el-GR" dirty="0"/>
              <a:t>Κυκλικό κύκλωμα</a:t>
            </a:r>
          </a:p>
        </p:txBody>
      </p:sp>
      <p:sp>
        <p:nvSpPr>
          <p:cNvPr id="3" name="Content Placeholder 2">
            <a:extLst>
              <a:ext uri="{FF2B5EF4-FFF2-40B4-BE49-F238E27FC236}">
                <a16:creationId xmlns:a16="http://schemas.microsoft.com/office/drawing/2014/main" id="{438D445C-8707-D7DD-9EC2-F00E76DBC4EC}"/>
              </a:ext>
            </a:extLst>
          </p:cNvPr>
          <p:cNvSpPr>
            <a:spLocks noGrp="1"/>
          </p:cNvSpPr>
          <p:nvPr>
            <p:ph idx="1"/>
          </p:nvPr>
        </p:nvSpPr>
        <p:spPr/>
        <p:txBody>
          <a:bodyPr>
            <a:normAutofit lnSpcReduction="10000"/>
          </a:bodyPr>
          <a:lstStyle/>
          <a:p>
            <a:r>
              <a:rPr lang="el-GR" dirty="0"/>
              <a:t>Καθώς τα αέρια της εκπνοής παραμένουν μες στο κύκλωμα, για να μην αυξάνεται διαρκώς η πίεση μέσα στο κύκλωμα, υπάρχει η βαλβίδα πλεοναζόντων αερίων (</a:t>
            </a:r>
            <a:r>
              <a:rPr lang="en-US" dirty="0"/>
              <a:t>APL valve)</a:t>
            </a:r>
            <a:endParaRPr lang="el-GR" dirty="0"/>
          </a:p>
          <a:p>
            <a:r>
              <a:rPr lang="el-GR" dirty="0"/>
              <a:t>Όταν η βαλβίδα πλεοναζόντων αερίων είναι ανοικτή, ό,τι αέριο «περισσεύει» στο κύκλωμα, εξέρχεται από κει</a:t>
            </a:r>
          </a:p>
          <a:p>
            <a:r>
              <a:rPr lang="el-GR" dirty="0"/>
              <a:t>Για επιπλέον ασφάλεια, συνήθως υπάρχει άλλη μία βαλβίδα ρυθμισμένη να ανοίγει αυτόματα όταν η πίεση μέσα στο κύκλωμα ξεπεράσει ένα προκαθορισμένο όριο</a:t>
            </a:r>
            <a:r>
              <a:rPr lang="en-US" dirty="0"/>
              <a:t> (≈ 30</a:t>
            </a:r>
            <a:r>
              <a:rPr lang="el-GR" dirty="0"/>
              <a:t> </a:t>
            </a:r>
            <a:r>
              <a:rPr lang="en-US" dirty="0"/>
              <a:t>cm H</a:t>
            </a:r>
            <a:r>
              <a:rPr lang="en-US" baseline="-25000" dirty="0"/>
              <a:t>2</a:t>
            </a:r>
            <a:r>
              <a:rPr lang="en-US" dirty="0"/>
              <a:t>O)</a:t>
            </a:r>
          </a:p>
          <a:p>
            <a:r>
              <a:rPr lang="el-GR" dirty="0"/>
              <a:t>Συχνά υπάρχει σύστημα απαγωγής των </a:t>
            </a:r>
            <a:r>
              <a:rPr lang="el-GR" dirty="0" err="1"/>
              <a:t>εκπνεόμενων</a:t>
            </a:r>
            <a:r>
              <a:rPr lang="el-GR" dirty="0"/>
              <a:t> αερίων που τα οδηγεί είτε σε εξωτερικό χώρο είτε σε σύστημα κατακράτησης ρύπων με ενεργό άνθρακα</a:t>
            </a:r>
          </a:p>
        </p:txBody>
      </p:sp>
    </p:spTree>
    <p:extLst>
      <p:ext uri="{BB962C8B-B14F-4D97-AF65-F5344CB8AC3E}">
        <p14:creationId xmlns:p14="http://schemas.microsoft.com/office/powerpoint/2010/main" val="2943291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mputer screen shot of a machine installation&#10;&#10;Description automatically generated">
            <a:extLst>
              <a:ext uri="{FF2B5EF4-FFF2-40B4-BE49-F238E27FC236}">
                <a16:creationId xmlns:a16="http://schemas.microsoft.com/office/drawing/2014/main" id="{7A7491AC-72A8-C4E1-18F9-525E9C3B57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940" t="24919" r="37834" b="7621"/>
          <a:stretch/>
        </p:blipFill>
        <p:spPr>
          <a:xfrm>
            <a:off x="6776799" y="161511"/>
            <a:ext cx="5223289" cy="4655540"/>
          </a:xfrm>
        </p:spPr>
      </p:pic>
      <p:pic>
        <p:nvPicPr>
          <p:cNvPr id="7" name="Picture 6" descr="A medical device with a tube&#10;&#10;Description automatically generated">
            <a:extLst>
              <a:ext uri="{FF2B5EF4-FFF2-40B4-BE49-F238E27FC236}">
                <a16:creationId xmlns:a16="http://schemas.microsoft.com/office/drawing/2014/main" id="{5EFC873F-2E61-6889-B900-9F9FF5E1C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886" y="4732961"/>
            <a:ext cx="3486620" cy="2125039"/>
          </a:xfrm>
          <a:prstGeom prst="rect">
            <a:avLst/>
          </a:prstGeom>
        </p:spPr>
      </p:pic>
      <p:pic>
        <p:nvPicPr>
          <p:cNvPr id="11" name="Picture 10" descr="A group of plastic tubes&#10;&#10;Description automatically generated">
            <a:extLst>
              <a:ext uri="{FF2B5EF4-FFF2-40B4-BE49-F238E27FC236}">
                <a16:creationId xmlns:a16="http://schemas.microsoft.com/office/drawing/2014/main" id="{389EB433-E0F1-AD36-7D01-F9F0E4DB4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 y="-242919"/>
            <a:ext cx="4075259" cy="4075259"/>
          </a:xfrm>
          <a:prstGeom prst="rect">
            <a:avLst/>
          </a:prstGeom>
        </p:spPr>
      </p:pic>
      <p:pic>
        <p:nvPicPr>
          <p:cNvPr id="9" name="Picture 8" descr="A tube with nozzles&#10;&#10;Description automatically generated">
            <a:extLst>
              <a:ext uri="{FF2B5EF4-FFF2-40B4-BE49-F238E27FC236}">
                <a16:creationId xmlns:a16="http://schemas.microsoft.com/office/drawing/2014/main" id="{F47148AD-FA91-3D02-CFFC-D8EF45E18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618" y="1898733"/>
            <a:ext cx="4959267" cy="4959267"/>
          </a:xfrm>
          <a:prstGeom prst="rect">
            <a:avLst/>
          </a:prstGeom>
        </p:spPr>
      </p:pic>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78AFAFCE-8D10-B799-C5EB-5549E86C5A60}"/>
                  </a:ext>
                </a:extLst>
              </p14:cNvPr>
              <p14:cNvContentPartPr/>
              <p14:nvPr/>
            </p14:nvContentPartPr>
            <p14:xfrm>
              <a:off x="8533667" y="1349969"/>
              <a:ext cx="1868760" cy="3253680"/>
            </p14:xfrm>
          </p:contentPart>
        </mc:Choice>
        <mc:Fallback xmlns="">
          <p:pic>
            <p:nvPicPr>
              <p:cNvPr id="14" name="Ink 13">
                <a:extLst>
                  <a:ext uri="{FF2B5EF4-FFF2-40B4-BE49-F238E27FC236}">
                    <a16:creationId xmlns:a16="http://schemas.microsoft.com/office/drawing/2014/main" id="{78AFAFCE-8D10-B799-C5EB-5549E86C5A60}"/>
                  </a:ext>
                </a:extLst>
              </p:cNvPr>
              <p:cNvPicPr/>
              <p:nvPr/>
            </p:nvPicPr>
            <p:blipFill>
              <a:blip r:embed="rId7"/>
              <a:stretch>
                <a:fillRect/>
              </a:stretch>
            </p:blipFill>
            <p:spPr>
              <a:xfrm>
                <a:off x="8497667" y="1278329"/>
                <a:ext cx="1940400" cy="339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6B93239C-0C93-363F-D2A3-5B1EA14CB6F2}"/>
                  </a:ext>
                </a:extLst>
              </p14:cNvPr>
              <p14:cNvContentPartPr/>
              <p14:nvPr/>
            </p14:nvContentPartPr>
            <p14:xfrm>
              <a:off x="8861267" y="591449"/>
              <a:ext cx="441720" cy="1933920"/>
            </p14:xfrm>
          </p:contentPart>
        </mc:Choice>
        <mc:Fallback xmlns="">
          <p:pic>
            <p:nvPicPr>
              <p:cNvPr id="15" name="Ink 14">
                <a:extLst>
                  <a:ext uri="{FF2B5EF4-FFF2-40B4-BE49-F238E27FC236}">
                    <a16:creationId xmlns:a16="http://schemas.microsoft.com/office/drawing/2014/main" id="{6B93239C-0C93-363F-D2A3-5B1EA14CB6F2}"/>
                  </a:ext>
                </a:extLst>
              </p:cNvPr>
              <p:cNvPicPr/>
              <p:nvPr/>
            </p:nvPicPr>
            <p:blipFill>
              <a:blip r:embed="rId9"/>
              <a:stretch>
                <a:fillRect/>
              </a:stretch>
            </p:blipFill>
            <p:spPr>
              <a:xfrm>
                <a:off x="8825627" y="519449"/>
                <a:ext cx="513360" cy="2077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6C1921F9-74D3-5883-D18B-3D9E5FFEF06E}"/>
                  </a:ext>
                </a:extLst>
              </p14:cNvPr>
              <p14:cNvContentPartPr/>
              <p14:nvPr/>
            </p14:nvContentPartPr>
            <p14:xfrm>
              <a:off x="8940467" y="610889"/>
              <a:ext cx="372240" cy="563400"/>
            </p14:xfrm>
          </p:contentPart>
        </mc:Choice>
        <mc:Fallback xmlns="">
          <p:pic>
            <p:nvPicPr>
              <p:cNvPr id="16" name="Ink 15">
                <a:extLst>
                  <a:ext uri="{FF2B5EF4-FFF2-40B4-BE49-F238E27FC236}">
                    <a16:creationId xmlns:a16="http://schemas.microsoft.com/office/drawing/2014/main" id="{6C1921F9-74D3-5883-D18B-3D9E5FFEF06E}"/>
                  </a:ext>
                </a:extLst>
              </p:cNvPr>
              <p:cNvPicPr/>
              <p:nvPr/>
            </p:nvPicPr>
            <p:blipFill>
              <a:blip r:embed="rId11"/>
              <a:stretch>
                <a:fillRect/>
              </a:stretch>
            </p:blipFill>
            <p:spPr>
              <a:xfrm>
                <a:off x="8904467" y="538889"/>
                <a:ext cx="443880" cy="707040"/>
              </a:xfrm>
              <a:prstGeom prst="rect">
                <a:avLst/>
              </a:prstGeom>
            </p:spPr>
          </p:pic>
        </mc:Fallback>
      </mc:AlternateContent>
    </p:spTree>
    <p:extLst>
      <p:ext uri="{BB962C8B-B14F-4D97-AF65-F5344CB8AC3E}">
        <p14:creationId xmlns:p14="http://schemas.microsoft.com/office/powerpoint/2010/main" val="3907771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1B59-D2E6-3C90-5D72-EE72E922ABC7}"/>
              </a:ext>
            </a:extLst>
          </p:cNvPr>
          <p:cNvSpPr>
            <a:spLocks noGrp="1"/>
          </p:cNvSpPr>
          <p:nvPr>
            <p:ph type="title"/>
          </p:nvPr>
        </p:nvSpPr>
        <p:spPr/>
        <p:txBody>
          <a:bodyPr/>
          <a:lstStyle/>
          <a:p>
            <a:r>
              <a:rPr lang="el-GR" dirty="0"/>
              <a:t>Κυκλικό κύκλωμα</a:t>
            </a:r>
          </a:p>
        </p:txBody>
      </p:sp>
      <p:sp>
        <p:nvSpPr>
          <p:cNvPr id="3" name="Content Placeholder 2">
            <a:extLst>
              <a:ext uri="{FF2B5EF4-FFF2-40B4-BE49-F238E27FC236}">
                <a16:creationId xmlns:a16="http://schemas.microsoft.com/office/drawing/2014/main" id="{6DA13B4F-F6D3-87C1-4625-7B5805A51E05}"/>
              </a:ext>
            </a:extLst>
          </p:cNvPr>
          <p:cNvSpPr>
            <a:spLocks noGrp="1"/>
          </p:cNvSpPr>
          <p:nvPr>
            <p:ph idx="1"/>
          </p:nvPr>
        </p:nvSpPr>
        <p:spPr/>
        <p:txBody>
          <a:bodyPr/>
          <a:lstStyle/>
          <a:p>
            <a:r>
              <a:rPr lang="el-GR" dirty="0"/>
              <a:t>Τα αέρια της εκπνοής παραμένουν μέσα στο κύκλωμα</a:t>
            </a:r>
          </a:p>
          <a:p>
            <a:r>
              <a:rPr lang="el-GR" dirty="0"/>
              <a:t>Το φρέσκο μείγμα που βγαίνει από τον εξαερωτήρα αραιώνεται με τα αέρια της εκπνοής, τα οποία περιέχουν, μεν, και πτητικό αναισθητικό, αλλά λιγότερο από ότι περιέχουν τα εισπνεόμενα</a:t>
            </a:r>
          </a:p>
          <a:p>
            <a:r>
              <a:rPr lang="el-GR" dirty="0"/>
              <a:t>Αν ο εξαερωτήρας είναι ρυθμισμένος στο 2%, με κυκλικό σύστημα, ο ασθενής εισπνέει τελικά λιγότερο από 2% (≠ μη-</a:t>
            </a:r>
            <a:r>
              <a:rPr lang="el-GR" dirty="0" err="1"/>
              <a:t>επανεισπνοής</a:t>
            </a:r>
            <a:r>
              <a:rPr lang="el-GR" dirty="0"/>
              <a:t>) </a:t>
            </a:r>
          </a:p>
          <a:p>
            <a:r>
              <a:rPr lang="el-GR" dirty="0"/>
              <a:t>Επίσης, λόγω της αραίωσης με τα εκπνεόμενα, οι αλλαγές στη συγκέντρωση του πτητικού αναισθητικού, άρα τελικά του βάθους αναισθησίας, γίνονται σχετικά αργά</a:t>
            </a:r>
          </a:p>
        </p:txBody>
      </p:sp>
    </p:spTree>
    <p:extLst>
      <p:ext uri="{BB962C8B-B14F-4D97-AF65-F5344CB8AC3E}">
        <p14:creationId xmlns:p14="http://schemas.microsoft.com/office/powerpoint/2010/main" val="1735085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1B707-1244-C9B7-A4C6-C15587796A51}"/>
              </a:ext>
            </a:extLst>
          </p:cNvPr>
          <p:cNvSpPr>
            <a:spLocks noGrp="1"/>
          </p:cNvSpPr>
          <p:nvPr>
            <p:ph type="title"/>
          </p:nvPr>
        </p:nvSpPr>
        <p:spPr/>
        <p:txBody>
          <a:bodyPr/>
          <a:lstStyle/>
          <a:p>
            <a:r>
              <a:rPr lang="el-GR" dirty="0"/>
              <a:t>Κυκλικό κύκλωμα</a:t>
            </a:r>
          </a:p>
        </p:txBody>
      </p:sp>
      <p:sp>
        <p:nvSpPr>
          <p:cNvPr id="3" name="Content Placeholder 2">
            <a:extLst>
              <a:ext uri="{FF2B5EF4-FFF2-40B4-BE49-F238E27FC236}">
                <a16:creationId xmlns:a16="http://schemas.microsoft.com/office/drawing/2014/main" id="{74010A6E-F2BD-45F3-22C6-934C3E087F7D}"/>
              </a:ext>
            </a:extLst>
          </p:cNvPr>
          <p:cNvSpPr>
            <a:spLocks noGrp="1"/>
          </p:cNvSpPr>
          <p:nvPr>
            <p:ph idx="1"/>
          </p:nvPr>
        </p:nvSpPr>
        <p:spPr/>
        <p:txBody>
          <a:bodyPr>
            <a:normAutofit lnSpcReduction="10000"/>
          </a:bodyPr>
          <a:lstStyle/>
          <a:p>
            <a:r>
              <a:rPr lang="el-GR" dirty="0"/>
              <a:t>Αυτή η καθυστέρηση στην αλλαγή της συγκέντρωσης του πτητικού αναισθητικού μέσα στο κυκλικό κύκλωμα είναι ιδιαίτερα ενοχλητική όταν θέλουμε να αυξήσουμε το βάθος αναισθησίας (πχ. επώδυνο στάδιο χειρουργικής επέμβασης), </a:t>
            </a:r>
            <a:r>
              <a:rPr lang="el-GR" dirty="0" err="1"/>
              <a:t>γι</a:t>
            </a:r>
            <a:r>
              <a:rPr lang="el-GR" dirty="0"/>
              <a:t> αυτό και σ αυτήν την περίπτωση συστήνεται:</a:t>
            </a:r>
          </a:p>
          <a:p>
            <a:r>
              <a:rPr lang="el-GR" dirty="0"/>
              <a:t>είτε χορήγηση ενέσιμου αναισθητικού ταχείας δράσης ενδοφλεβίως (πχ. </a:t>
            </a:r>
            <a:r>
              <a:rPr lang="el-GR" dirty="0" err="1"/>
              <a:t>προποφόλη</a:t>
            </a:r>
            <a:r>
              <a:rPr lang="el-GR" dirty="0"/>
              <a:t>) έως ότου αυξηθεί η συγκέντρωση μέσα στο κύκλωμα</a:t>
            </a:r>
          </a:p>
          <a:p>
            <a:r>
              <a:rPr lang="el-GR" dirty="0"/>
              <a:t>είτε ταυτόχρονα αύξηση της ροής του φέροντος αερίου και χορήγηση τεχνητών αναπνοών μέχρι να αυξηθεί το βάθος της αναισθησίας</a:t>
            </a:r>
          </a:p>
        </p:txBody>
      </p:sp>
    </p:spTree>
    <p:extLst>
      <p:ext uri="{BB962C8B-B14F-4D97-AF65-F5344CB8AC3E}">
        <p14:creationId xmlns:p14="http://schemas.microsoft.com/office/powerpoint/2010/main" val="3369902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C012D-552D-5400-C76E-D153A8F0AB2E}"/>
              </a:ext>
            </a:extLst>
          </p:cNvPr>
          <p:cNvSpPr>
            <a:spLocks noGrp="1"/>
          </p:cNvSpPr>
          <p:nvPr>
            <p:ph type="title"/>
          </p:nvPr>
        </p:nvSpPr>
        <p:spPr/>
        <p:txBody>
          <a:bodyPr/>
          <a:lstStyle/>
          <a:p>
            <a:r>
              <a:rPr lang="el-GR" dirty="0"/>
              <a:t>Ροή φέροντος αερίου στο κυκλικό κύκλωμα</a:t>
            </a:r>
          </a:p>
        </p:txBody>
      </p:sp>
      <p:sp>
        <p:nvSpPr>
          <p:cNvPr id="3" name="Content Placeholder 2">
            <a:extLst>
              <a:ext uri="{FF2B5EF4-FFF2-40B4-BE49-F238E27FC236}">
                <a16:creationId xmlns:a16="http://schemas.microsoft.com/office/drawing/2014/main" id="{543871FB-A0C7-4364-A5E7-8150254F58F8}"/>
              </a:ext>
            </a:extLst>
          </p:cNvPr>
          <p:cNvSpPr>
            <a:spLocks noGrp="1"/>
          </p:cNvSpPr>
          <p:nvPr>
            <p:ph idx="1"/>
          </p:nvPr>
        </p:nvSpPr>
        <p:spPr/>
        <p:txBody>
          <a:bodyPr>
            <a:normAutofit fontScale="92500" lnSpcReduction="20000"/>
          </a:bodyPr>
          <a:lstStyle/>
          <a:p>
            <a:r>
              <a:rPr lang="el-GR" dirty="0"/>
              <a:t>Όσον αφορά στο Ο</a:t>
            </a:r>
            <a:r>
              <a:rPr lang="el-GR" baseline="-25000" dirty="0"/>
              <a:t>2</a:t>
            </a:r>
            <a:r>
              <a:rPr lang="el-GR" dirty="0"/>
              <a:t>, που συνήθως και χρησιμοποιείται ως φέρον αέριο, η απολύτως ελάχιστη ροή που χρειάζεται για να καλύπτει τις απαιτήσεις του μεταβολισμού των κυττάρων είναι ≈3-5 </a:t>
            </a:r>
            <a:r>
              <a:rPr lang="en-US" dirty="0"/>
              <a:t>ml/kg/min</a:t>
            </a:r>
          </a:p>
          <a:p>
            <a:r>
              <a:rPr lang="el-GR" dirty="0"/>
              <a:t>Σε τόσο χαμηλή ροή είναι εξαιρετικά δύσκολο να διατηρήσει κανείς σταθερό βάθος αναισθησίας, πόσο μάλλον να το αλλάξει, λόγω της πολύ μεγάλης αραίωσης του φρέσκου μείγματος από τα αέρια της εκπνοής</a:t>
            </a:r>
          </a:p>
          <a:p>
            <a:r>
              <a:rPr lang="el-GR" dirty="0"/>
              <a:t>Η ελάχιστη ροή που συστήνεται να χρησιμοποιείται με κυκλικό σύστημα είναι 10 </a:t>
            </a:r>
            <a:r>
              <a:rPr lang="en-US" dirty="0"/>
              <a:t>ml/kg/min</a:t>
            </a:r>
          </a:p>
          <a:p>
            <a:r>
              <a:rPr lang="el-GR" b="1" dirty="0"/>
              <a:t>Ροές 1.5- 2 </a:t>
            </a:r>
            <a:r>
              <a:rPr lang="en-US" b="1" dirty="0"/>
              <a:t>L/min </a:t>
            </a:r>
            <a:r>
              <a:rPr lang="el-GR" b="1" dirty="0"/>
              <a:t>είναι ασφαλείς για τα περισσότερα ζώα </a:t>
            </a:r>
            <a:r>
              <a:rPr lang="el-GR" dirty="0"/>
              <a:t>(οικονομία?)</a:t>
            </a:r>
          </a:p>
          <a:p>
            <a:r>
              <a:rPr lang="el-GR" dirty="0"/>
              <a:t>Κάποιοι εξαερωτήρες για να λειτουργούν αξιόπιστα χρειάζονται ροή ≥ 0.5 </a:t>
            </a:r>
            <a:r>
              <a:rPr lang="en-US" dirty="0"/>
              <a:t>L/min</a:t>
            </a:r>
            <a:endParaRPr lang="el-GR" dirty="0"/>
          </a:p>
        </p:txBody>
      </p:sp>
    </p:spTree>
    <p:extLst>
      <p:ext uri="{BB962C8B-B14F-4D97-AF65-F5344CB8AC3E}">
        <p14:creationId xmlns:p14="http://schemas.microsoft.com/office/powerpoint/2010/main" val="114725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9A1A-C439-A747-639B-F00F9BE0C602}"/>
              </a:ext>
            </a:extLst>
          </p:cNvPr>
          <p:cNvSpPr>
            <a:spLocks noGrp="1"/>
          </p:cNvSpPr>
          <p:nvPr>
            <p:ph type="title"/>
          </p:nvPr>
        </p:nvSpPr>
        <p:spPr/>
        <p:txBody>
          <a:bodyPr/>
          <a:lstStyle/>
          <a:p>
            <a:r>
              <a:rPr lang="el-GR" dirty="0"/>
              <a:t>Το αναισθητικό κύκλωμα</a:t>
            </a:r>
          </a:p>
        </p:txBody>
      </p:sp>
      <p:sp>
        <p:nvSpPr>
          <p:cNvPr id="3" name="Content Placeholder 2">
            <a:extLst>
              <a:ext uri="{FF2B5EF4-FFF2-40B4-BE49-F238E27FC236}">
                <a16:creationId xmlns:a16="http://schemas.microsoft.com/office/drawing/2014/main" id="{0CAC68B1-B2EE-E9BE-1722-AC1090C96F2B}"/>
              </a:ext>
            </a:extLst>
          </p:cNvPr>
          <p:cNvSpPr>
            <a:spLocks noGrp="1"/>
          </p:cNvSpPr>
          <p:nvPr>
            <p:ph idx="1"/>
          </p:nvPr>
        </p:nvSpPr>
        <p:spPr/>
        <p:txBody>
          <a:bodyPr/>
          <a:lstStyle/>
          <a:p>
            <a:endParaRPr lang="el-GR" dirty="0"/>
          </a:p>
          <a:p>
            <a:r>
              <a:rPr lang="el-GR" dirty="0"/>
              <a:t>Το αναισθητικό κύκλωμα συνδέει τον εξαερωτήρα με τον ασθενή, τυπικά συνδέεται στο επιστόμιο του τραχειοσωλήνα</a:t>
            </a:r>
          </a:p>
          <a:p>
            <a:r>
              <a:rPr lang="el-GR" dirty="0"/>
              <a:t>Η δουλεία του είναι να παρέχει στον ασθενή αρκετό Ο</a:t>
            </a:r>
            <a:r>
              <a:rPr lang="el-GR" baseline="-25000" dirty="0"/>
              <a:t>2</a:t>
            </a:r>
            <a:r>
              <a:rPr lang="el-GR" dirty="0"/>
              <a:t> και όγκο αναπνοής, με την επιθυμητή συγκέντρωση πτητικού αναισθητικού, και να απομακρύνει το </a:t>
            </a:r>
            <a:r>
              <a:rPr lang="en-US" dirty="0"/>
              <a:t>CO</a:t>
            </a:r>
            <a:r>
              <a:rPr lang="en-US" baseline="-25000" dirty="0"/>
              <a:t>2</a:t>
            </a:r>
            <a:r>
              <a:rPr lang="en-US" dirty="0"/>
              <a:t> </a:t>
            </a:r>
            <a:r>
              <a:rPr lang="el-GR" dirty="0"/>
              <a:t>της εκπνοής</a:t>
            </a:r>
          </a:p>
        </p:txBody>
      </p:sp>
    </p:spTree>
    <p:extLst>
      <p:ext uri="{BB962C8B-B14F-4D97-AF65-F5344CB8AC3E}">
        <p14:creationId xmlns:p14="http://schemas.microsoft.com/office/powerpoint/2010/main" val="1044568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68D1-F536-11B8-F25B-F0BB195524AC}"/>
              </a:ext>
            </a:extLst>
          </p:cNvPr>
          <p:cNvSpPr>
            <a:spLocks noGrp="1"/>
          </p:cNvSpPr>
          <p:nvPr>
            <p:ph type="title"/>
          </p:nvPr>
        </p:nvSpPr>
        <p:spPr/>
        <p:txBody>
          <a:bodyPr/>
          <a:lstStyle/>
          <a:p>
            <a:r>
              <a:rPr lang="el-GR" dirty="0" err="1"/>
              <a:t>Επανεισπνοή</a:t>
            </a:r>
            <a:endParaRPr lang="el-GR" dirty="0"/>
          </a:p>
        </p:txBody>
      </p:sp>
      <p:sp>
        <p:nvSpPr>
          <p:cNvPr id="3" name="Content Placeholder 2">
            <a:extLst>
              <a:ext uri="{FF2B5EF4-FFF2-40B4-BE49-F238E27FC236}">
                <a16:creationId xmlns:a16="http://schemas.microsoft.com/office/drawing/2014/main" id="{CA890E69-62B3-1D93-7DCC-3806DAE35D5B}"/>
              </a:ext>
            </a:extLst>
          </p:cNvPr>
          <p:cNvSpPr>
            <a:spLocks noGrp="1"/>
          </p:cNvSpPr>
          <p:nvPr>
            <p:ph idx="1"/>
          </p:nvPr>
        </p:nvSpPr>
        <p:spPr/>
        <p:txBody>
          <a:bodyPr/>
          <a:lstStyle/>
          <a:p>
            <a:endParaRPr lang="el-GR" dirty="0"/>
          </a:p>
          <a:p>
            <a:r>
              <a:rPr lang="el-GR" dirty="0"/>
              <a:t>Σε περίπτωση </a:t>
            </a:r>
            <a:r>
              <a:rPr lang="el-GR" dirty="0" err="1"/>
              <a:t>επανεισπνοής</a:t>
            </a:r>
            <a:r>
              <a:rPr lang="el-GR" dirty="0"/>
              <a:t> </a:t>
            </a:r>
            <a:r>
              <a:rPr lang="en-US" dirty="0"/>
              <a:t>CO</a:t>
            </a:r>
            <a:r>
              <a:rPr lang="en-US" baseline="-25000" dirty="0"/>
              <a:t>2</a:t>
            </a:r>
            <a:r>
              <a:rPr lang="en-US" dirty="0"/>
              <a:t> </a:t>
            </a:r>
            <a:r>
              <a:rPr lang="el-GR" dirty="0"/>
              <a:t>με τη χρήση κυκλώματος </a:t>
            </a:r>
            <a:r>
              <a:rPr lang="el-GR" dirty="0" err="1"/>
              <a:t>επανεισπνοής</a:t>
            </a:r>
            <a:r>
              <a:rPr lang="el-GR" dirty="0"/>
              <a:t> υπάρχει σφάλμα στη λειτουργία του κυκλώματος</a:t>
            </a:r>
          </a:p>
          <a:p>
            <a:endParaRPr lang="el-GR" dirty="0"/>
          </a:p>
          <a:p>
            <a:r>
              <a:rPr lang="el-GR" dirty="0"/>
              <a:t>Το συχνότερο είναι η εξαντλημένη </a:t>
            </a:r>
            <a:r>
              <a:rPr lang="el-GR" dirty="0" err="1"/>
              <a:t>νατράσβεστος</a:t>
            </a:r>
            <a:endParaRPr lang="el-GR" dirty="0"/>
          </a:p>
        </p:txBody>
      </p:sp>
    </p:spTree>
    <p:extLst>
      <p:ext uri="{BB962C8B-B14F-4D97-AF65-F5344CB8AC3E}">
        <p14:creationId xmlns:p14="http://schemas.microsoft.com/office/powerpoint/2010/main" val="2976005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1DA0-6275-C6CB-6623-A34AF7DF1089}"/>
              </a:ext>
            </a:extLst>
          </p:cNvPr>
          <p:cNvSpPr>
            <a:spLocks noGrp="1"/>
          </p:cNvSpPr>
          <p:nvPr>
            <p:ph type="title"/>
          </p:nvPr>
        </p:nvSpPr>
        <p:spPr/>
        <p:txBody>
          <a:bodyPr/>
          <a:lstStyle/>
          <a:p>
            <a:r>
              <a:rPr lang="el-GR" dirty="0"/>
              <a:t>Κυκλώματα </a:t>
            </a:r>
            <a:r>
              <a:rPr lang="el-GR" dirty="0" err="1"/>
              <a:t>επανεισπνοής</a:t>
            </a:r>
            <a:endParaRPr lang="el-GR" dirty="0"/>
          </a:p>
        </p:txBody>
      </p:sp>
      <p:sp>
        <p:nvSpPr>
          <p:cNvPr id="3" name="Content Placeholder 2">
            <a:extLst>
              <a:ext uri="{FF2B5EF4-FFF2-40B4-BE49-F238E27FC236}">
                <a16:creationId xmlns:a16="http://schemas.microsoft.com/office/drawing/2014/main" id="{93F3725F-56B4-659C-F80F-A4633928CB54}"/>
              </a:ext>
            </a:extLst>
          </p:cNvPr>
          <p:cNvSpPr>
            <a:spLocks noGrp="1"/>
          </p:cNvSpPr>
          <p:nvPr>
            <p:ph idx="1"/>
          </p:nvPr>
        </p:nvSpPr>
        <p:spPr/>
        <p:txBody>
          <a:bodyPr numCol="2"/>
          <a:lstStyle/>
          <a:p>
            <a:r>
              <a:rPr lang="el-GR" b="1" dirty="0"/>
              <a:t>Υπέρ</a:t>
            </a:r>
          </a:p>
          <a:p>
            <a:r>
              <a:rPr lang="el-GR" dirty="0"/>
              <a:t>Χαμηλές ροές Ο</a:t>
            </a:r>
            <a:r>
              <a:rPr lang="el-GR" baseline="-25000" dirty="0"/>
              <a:t>2</a:t>
            </a:r>
            <a:r>
              <a:rPr lang="el-GR" dirty="0"/>
              <a:t> (οικονομία)</a:t>
            </a:r>
          </a:p>
          <a:p>
            <a:r>
              <a:rPr lang="el-GR" dirty="0"/>
              <a:t>Χαμηλή κατανάλωση αναισθητικού (οικονομία)</a:t>
            </a:r>
          </a:p>
          <a:p>
            <a:r>
              <a:rPr lang="el-GR" dirty="0"/>
              <a:t>Χαμηλή ρύπανση ατμόσφαιρας</a:t>
            </a:r>
          </a:p>
          <a:p>
            <a:r>
              <a:rPr lang="el-GR" dirty="0"/>
              <a:t>Θερμαίνονται και υγραίνονται τα αέρια της εισπνοής</a:t>
            </a:r>
          </a:p>
          <a:p>
            <a:endParaRPr lang="el-GR" dirty="0"/>
          </a:p>
          <a:p>
            <a:endParaRPr lang="el-GR" dirty="0"/>
          </a:p>
          <a:p>
            <a:r>
              <a:rPr lang="el-GR" b="1" dirty="0"/>
              <a:t>Κατά</a:t>
            </a:r>
          </a:p>
          <a:p>
            <a:r>
              <a:rPr lang="el-GR" dirty="0"/>
              <a:t>Κόστος απόκτησης</a:t>
            </a:r>
          </a:p>
          <a:p>
            <a:r>
              <a:rPr lang="el-GR" dirty="0"/>
              <a:t>Τα εισπνεόμενα αραιώνονται από τα εκπνεόμενα (ρύθμιση εξαερωτήρα)</a:t>
            </a:r>
          </a:p>
          <a:p>
            <a:r>
              <a:rPr lang="el-GR" dirty="0"/>
              <a:t>Πιο αργή αλλαγή βάθους</a:t>
            </a:r>
          </a:p>
          <a:p>
            <a:r>
              <a:rPr lang="el-GR" dirty="0"/>
              <a:t>Αντιστάσεις (βαλβίδες, </a:t>
            </a:r>
            <a:r>
              <a:rPr lang="el-GR" dirty="0" err="1"/>
              <a:t>νατράσβεστος</a:t>
            </a:r>
            <a:r>
              <a:rPr lang="el-GR" dirty="0"/>
              <a:t>) </a:t>
            </a:r>
          </a:p>
          <a:p>
            <a:endParaRPr lang="el-GR" dirty="0"/>
          </a:p>
        </p:txBody>
      </p:sp>
    </p:spTree>
    <p:extLst>
      <p:ext uri="{BB962C8B-B14F-4D97-AF65-F5344CB8AC3E}">
        <p14:creationId xmlns:p14="http://schemas.microsoft.com/office/powerpoint/2010/main" val="788242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DA82-30E2-BC27-879F-C8E07E2A4B85}"/>
              </a:ext>
            </a:extLst>
          </p:cNvPr>
          <p:cNvSpPr>
            <a:spLocks noGrp="1"/>
          </p:cNvSpPr>
          <p:nvPr>
            <p:ph type="title"/>
          </p:nvPr>
        </p:nvSpPr>
        <p:spPr/>
        <p:txBody>
          <a:bodyPr/>
          <a:lstStyle/>
          <a:p>
            <a:r>
              <a:rPr lang="el-GR" dirty="0"/>
              <a:t>Ασκός (</a:t>
            </a:r>
            <a:r>
              <a:rPr lang="en-US" dirty="0"/>
              <a:t>reservoir bag)</a:t>
            </a:r>
            <a:endParaRPr lang="el-GR" dirty="0"/>
          </a:p>
        </p:txBody>
      </p:sp>
      <p:sp>
        <p:nvSpPr>
          <p:cNvPr id="3" name="Content Placeholder 2">
            <a:extLst>
              <a:ext uri="{FF2B5EF4-FFF2-40B4-BE49-F238E27FC236}">
                <a16:creationId xmlns:a16="http://schemas.microsoft.com/office/drawing/2014/main" id="{33A57943-23BB-EAD1-5CE9-CFE027787720}"/>
              </a:ext>
            </a:extLst>
          </p:cNvPr>
          <p:cNvSpPr>
            <a:spLocks noGrp="1"/>
          </p:cNvSpPr>
          <p:nvPr>
            <p:ph idx="1"/>
          </p:nvPr>
        </p:nvSpPr>
        <p:spPr/>
        <p:txBody>
          <a:bodyPr/>
          <a:lstStyle/>
          <a:p>
            <a:r>
              <a:rPr lang="el-GR" dirty="0"/>
              <a:t>Πρακτικά όλα τα αναισθητικά κυκλώματα περιέχουν ένα ασκό</a:t>
            </a:r>
          </a:p>
          <a:p>
            <a:r>
              <a:rPr lang="el-GR" dirty="0"/>
              <a:t>Η βασική χρησιμότητα του ασκού είναι να λειτουργεί ως «αποθήκη» φρέσκου μείγματος σε περίπτωση που ο όγκος αναπνοής του ασθενούς είναι μεγαλύτερος από τη χωρητικότητα του κυκλώματος</a:t>
            </a:r>
          </a:p>
          <a:p>
            <a:r>
              <a:rPr lang="el-GR" dirty="0"/>
              <a:t>Επιπλέον χρησιμεύει για την παροχή θετικού αερισμού (τεχνητές αναπνοές)</a:t>
            </a:r>
          </a:p>
          <a:p>
            <a:r>
              <a:rPr lang="el-GR" dirty="0"/>
              <a:t>Παρακολούθηση αναπνευστικού ρυθμού</a:t>
            </a:r>
            <a:r>
              <a:rPr lang="en-US" dirty="0"/>
              <a:t>/</a:t>
            </a:r>
            <a:r>
              <a:rPr lang="el-GR" dirty="0"/>
              <a:t>όγκου αναπνοής</a:t>
            </a:r>
          </a:p>
        </p:txBody>
      </p:sp>
    </p:spTree>
    <p:extLst>
      <p:ext uri="{BB962C8B-B14F-4D97-AF65-F5344CB8AC3E}">
        <p14:creationId xmlns:p14="http://schemas.microsoft.com/office/powerpoint/2010/main" val="20325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0266-185E-693B-4A11-D8637DA9A02E}"/>
              </a:ext>
            </a:extLst>
          </p:cNvPr>
          <p:cNvSpPr>
            <a:spLocks noGrp="1"/>
          </p:cNvSpPr>
          <p:nvPr>
            <p:ph type="title"/>
          </p:nvPr>
        </p:nvSpPr>
        <p:spPr/>
        <p:txBody>
          <a:bodyPr/>
          <a:lstStyle/>
          <a:p>
            <a:r>
              <a:rPr lang="el-GR" dirty="0"/>
              <a:t>Ασκός (</a:t>
            </a:r>
            <a:r>
              <a:rPr lang="en-US" dirty="0"/>
              <a:t>reservoir bag)</a:t>
            </a:r>
            <a:endParaRPr lang="el-GR" dirty="0"/>
          </a:p>
        </p:txBody>
      </p:sp>
      <p:sp>
        <p:nvSpPr>
          <p:cNvPr id="3" name="Content Placeholder 2">
            <a:extLst>
              <a:ext uri="{FF2B5EF4-FFF2-40B4-BE49-F238E27FC236}">
                <a16:creationId xmlns:a16="http://schemas.microsoft.com/office/drawing/2014/main" id="{2FFC0682-3979-77ED-71D0-797399AF3EDC}"/>
              </a:ext>
            </a:extLst>
          </p:cNvPr>
          <p:cNvSpPr>
            <a:spLocks noGrp="1"/>
          </p:cNvSpPr>
          <p:nvPr>
            <p:ph idx="1"/>
          </p:nvPr>
        </p:nvSpPr>
        <p:spPr/>
        <p:txBody>
          <a:bodyPr/>
          <a:lstStyle/>
          <a:p>
            <a:r>
              <a:rPr lang="el-GR" dirty="0"/>
              <a:t>Επιλογή μεγέθους ανάλογα με το μέγεθος του ασθενούς</a:t>
            </a:r>
          </a:p>
          <a:p>
            <a:r>
              <a:rPr lang="el-GR" dirty="0"/>
              <a:t>Τυπικά να χωράει 4-6 φορές τον όγκο αναπνοής (10-20 </a:t>
            </a:r>
            <a:r>
              <a:rPr lang="en-US" dirty="0"/>
              <a:t>ml/kg)</a:t>
            </a:r>
            <a:endParaRPr lang="el-GR" dirty="0"/>
          </a:p>
          <a:p>
            <a:r>
              <a:rPr lang="el-GR" dirty="0"/>
              <a:t>Ο μεγαλύτερος ασκός δεν είναι σοβαρό πρόβλημα (είναι «σπατάλη» χώρου, αερίου και αναισθητικού)</a:t>
            </a:r>
          </a:p>
          <a:p>
            <a:r>
              <a:rPr lang="el-GR" dirty="0"/>
              <a:t>Ο μικρότερος ασκός είναι πρόβλημα, δεν πρέπει να συμπτύσσονται τα τοιχώματα του ασκού κατά την εισπνοή</a:t>
            </a:r>
          </a:p>
        </p:txBody>
      </p:sp>
      <p:pic>
        <p:nvPicPr>
          <p:cNvPr id="5" name="Picture 4" descr="A list of words on a grey background&#10;&#10;Description automatically generated">
            <a:extLst>
              <a:ext uri="{FF2B5EF4-FFF2-40B4-BE49-F238E27FC236}">
                <a16:creationId xmlns:a16="http://schemas.microsoft.com/office/drawing/2014/main" id="{F4539882-B93C-6FAE-CBD4-E9D707BB3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711" y="4547656"/>
            <a:ext cx="7228577" cy="2310344"/>
          </a:xfrm>
          <a:prstGeom prst="rect">
            <a:avLst/>
          </a:prstGeom>
        </p:spPr>
      </p:pic>
    </p:spTree>
    <p:extLst>
      <p:ext uri="{BB962C8B-B14F-4D97-AF65-F5344CB8AC3E}">
        <p14:creationId xmlns:p14="http://schemas.microsoft.com/office/powerpoint/2010/main" val="998468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9D61-EA4F-A845-BF80-3F81F43B3809}"/>
              </a:ext>
            </a:extLst>
          </p:cNvPr>
          <p:cNvSpPr>
            <a:spLocks noGrp="1"/>
          </p:cNvSpPr>
          <p:nvPr>
            <p:ph type="title"/>
          </p:nvPr>
        </p:nvSpPr>
        <p:spPr/>
        <p:txBody>
          <a:bodyPr/>
          <a:lstStyle/>
          <a:p>
            <a:r>
              <a:rPr lang="el-GR" dirty="0"/>
              <a:t>Τεχνητές αναπνοές</a:t>
            </a:r>
          </a:p>
        </p:txBody>
      </p:sp>
      <p:sp>
        <p:nvSpPr>
          <p:cNvPr id="3" name="Content Placeholder 2">
            <a:extLst>
              <a:ext uri="{FF2B5EF4-FFF2-40B4-BE49-F238E27FC236}">
                <a16:creationId xmlns:a16="http://schemas.microsoft.com/office/drawing/2014/main" id="{125B414B-C91B-ACFB-1D03-229B3D7142AB}"/>
              </a:ext>
            </a:extLst>
          </p:cNvPr>
          <p:cNvSpPr>
            <a:spLocks noGrp="1"/>
          </p:cNvSpPr>
          <p:nvPr>
            <p:ph idx="1"/>
          </p:nvPr>
        </p:nvSpPr>
        <p:spPr/>
        <p:txBody>
          <a:bodyPr>
            <a:normAutofit fontScale="92500" lnSpcReduction="10000"/>
          </a:bodyPr>
          <a:lstStyle/>
          <a:p>
            <a:r>
              <a:rPr lang="el-GR" dirty="0"/>
              <a:t>Όταν θέλουμε για οποιονδήποτε λόγο να υποστηρίξουμε τη λειτουργία της αναπνοής του ασθενούς χορηγούμε κατ’ ανάγκην τεχνητές αναπνοές</a:t>
            </a:r>
          </a:p>
          <a:p>
            <a:r>
              <a:rPr lang="el-GR" dirty="0"/>
              <a:t>Κλείνουμε την έξοδο του κυκλώματος (βαλβίδα </a:t>
            </a:r>
            <a:r>
              <a:rPr lang="en-US" dirty="0"/>
              <a:t>APL, </a:t>
            </a:r>
            <a:r>
              <a:rPr lang="el-GR" dirty="0"/>
              <a:t>απλή βαλβίδα, τρύπα στον ασκό) και πιέζουμε τον ασκό προσέχοντας την πίεση μέσα στο κύκλωμα να μην υπερβεί τα 20</a:t>
            </a:r>
            <a:r>
              <a:rPr lang="en-US" dirty="0"/>
              <a:t> cmH</a:t>
            </a:r>
            <a:r>
              <a:rPr lang="en-US" baseline="-25000" dirty="0"/>
              <a:t>2</a:t>
            </a:r>
            <a:r>
              <a:rPr lang="en-US" dirty="0"/>
              <a:t>0</a:t>
            </a:r>
          </a:p>
          <a:p>
            <a:r>
              <a:rPr lang="el-GR" b="1" dirty="0"/>
              <a:t>ΔΕΝ ΞΕΧΝΑΜΕ ΑΜΕΣΩΣ ΜΕΤΑ ΝΑ ΞΑΝΑΝΟΙΞΟΥΜΕ</a:t>
            </a:r>
            <a:endParaRPr lang="en-US" b="1" dirty="0"/>
          </a:p>
          <a:p>
            <a:r>
              <a:rPr lang="el-GR" dirty="0"/>
              <a:t>Εάν δεν έχουμε μανόμετρο (πχ με ταυ) κοιτάμε το θώρακα του ασθενούς και πιέζουμε ώστε να εκπτυχθεί όσο εκπτύσσεται και με την αυτόματη αναπνοή</a:t>
            </a:r>
          </a:p>
          <a:p>
            <a:r>
              <a:rPr lang="el-GR" dirty="0"/>
              <a:t>Διάρκεια εισπνοής ≤ 1-2 </a:t>
            </a:r>
            <a:r>
              <a:rPr lang="en-US" dirty="0"/>
              <a:t>sec</a:t>
            </a:r>
            <a:endParaRPr lang="el-GR" dirty="0"/>
          </a:p>
        </p:txBody>
      </p:sp>
    </p:spTree>
    <p:extLst>
      <p:ext uri="{BB962C8B-B14F-4D97-AF65-F5344CB8AC3E}">
        <p14:creationId xmlns:p14="http://schemas.microsoft.com/office/powerpoint/2010/main" val="3705894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FC2A-7F31-8F0D-9817-9C117D288D31}"/>
              </a:ext>
            </a:extLst>
          </p:cNvPr>
          <p:cNvSpPr>
            <a:spLocks noGrp="1"/>
          </p:cNvSpPr>
          <p:nvPr>
            <p:ph type="title"/>
          </p:nvPr>
        </p:nvSpPr>
        <p:spPr/>
        <p:txBody>
          <a:bodyPr/>
          <a:lstStyle/>
          <a:p>
            <a:r>
              <a:rPr lang="el-GR" dirty="0"/>
              <a:t>Τεχνητές αναπνοές</a:t>
            </a:r>
          </a:p>
        </p:txBody>
      </p:sp>
      <p:graphicFrame>
        <p:nvGraphicFramePr>
          <p:cNvPr id="4" name="Content Placeholder 3">
            <a:extLst>
              <a:ext uri="{FF2B5EF4-FFF2-40B4-BE49-F238E27FC236}">
                <a16:creationId xmlns:a16="http://schemas.microsoft.com/office/drawing/2014/main" id="{2E85B070-6368-FC5F-4713-07AA8159C271}"/>
              </a:ext>
            </a:extLst>
          </p:cNvPr>
          <p:cNvGraphicFramePr>
            <a:graphicFrameLocks noGrp="1"/>
          </p:cNvGraphicFramePr>
          <p:nvPr>
            <p:ph idx="1"/>
            <p:extLst>
              <p:ext uri="{D42A27DB-BD31-4B8C-83A1-F6EECF244321}">
                <p14:modId xmlns:p14="http://schemas.microsoft.com/office/powerpoint/2010/main" val="606502901"/>
              </p:ext>
            </p:extLst>
          </p:nvPr>
        </p:nvGraphicFramePr>
        <p:xfrm>
          <a:off x="838200" y="1825624"/>
          <a:ext cx="10515600" cy="4022019"/>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766289030"/>
                    </a:ext>
                  </a:extLst>
                </a:gridCol>
                <a:gridCol w="2103120">
                  <a:extLst>
                    <a:ext uri="{9D8B030D-6E8A-4147-A177-3AD203B41FA5}">
                      <a16:colId xmlns:a16="http://schemas.microsoft.com/office/drawing/2014/main" val="596845758"/>
                    </a:ext>
                  </a:extLst>
                </a:gridCol>
                <a:gridCol w="2103120">
                  <a:extLst>
                    <a:ext uri="{9D8B030D-6E8A-4147-A177-3AD203B41FA5}">
                      <a16:colId xmlns:a16="http://schemas.microsoft.com/office/drawing/2014/main" val="3816888054"/>
                    </a:ext>
                  </a:extLst>
                </a:gridCol>
                <a:gridCol w="2103120">
                  <a:extLst>
                    <a:ext uri="{9D8B030D-6E8A-4147-A177-3AD203B41FA5}">
                      <a16:colId xmlns:a16="http://schemas.microsoft.com/office/drawing/2014/main" val="1841258177"/>
                    </a:ext>
                  </a:extLst>
                </a:gridCol>
                <a:gridCol w="2103120">
                  <a:extLst>
                    <a:ext uri="{9D8B030D-6E8A-4147-A177-3AD203B41FA5}">
                      <a16:colId xmlns:a16="http://schemas.microsoft.com/office/drawing/2014/main" val="799732978"/>
                    </a:ext>
                  </a:extLst>
                </a:gridCol>
              </a:tblGrid>
              <a:tr h="1340673">
                <a:tc>
                  <a:txBody>
                    <a:bodyPr/>
                    <a:lstStyle/>
                    <a:p>
                      <a:r>
                        <a:rPr lang="el-GR" dirty="0"/>
                        <a:t>Ασθενής</a:t>
                      </a:r>
                    </a:p>
                  </a:txBody>
                  <a:tcPr/>
                </a:tc>
                <a:tc>
                  <a:txBody>
                    <a:bodyPr/>
                    <a:lstStyle/>
                    <a:p>
                      <a:r>
                        <a:rPr lang="el-GR" dirty="0"/>
                        <a:t>Αναπνευστική συχνότητα/</a:t>
                      </a:r>
                      <a:r>
                        <a:rPr lang="en-US" dirty="0"/>
                        <a:t>min</a:t>
                      </a:r>
                      <a:endParaRPr lang="el-GR" dirty="0"/>
                    </a:p>
                  </a:txBody>
                  <a:tcPr/>
                </a:tc>
                <a:tc>
                  <a:txBody>
                    <a:bodyPr/>
                    <a:lstStyle/>
                    <a:p>
                      <a:r>
                        <a:rPr lang="el-GR" dirty="0"/>
                        <a:t>Μέγιστη πίεση κατά την εισπνοή (</a:t>
                      </a:r>
                      <a:r>
                        <a:rPr lang="en-US" dirty="0"/>
                        <a:t>cmH</a:t>
                      </a:r>
                      <a:r>
                        <a:rPr lang="en-US" baseline="-25000" dirty="0"/>
                        <a:t>2</a:t>
                      </a:r>
                      <a:r>
                        <a:rPr lang="en-US" dirty="0"/>
                        <a:t>0)</a:t>
                      </a:r>
                      <a:endParaRPr lang="el-GR" dirty="0"/>
                    </a:p>
                  </a:txBody>
                  <a:tcPr/>
                </a:tc>
                <a:tc>
                  <a:txBody>
                    <a:bodyPr/>
                    <a:lstStyle/>
                    <a:p>
                      <a:r>
                        <a:rPr lang="el-GR" dirty="0"/>
                        <a:t>Όγκος αναπνοής (</a:t>
                      </a:r>
                      <a:r>
                        <a:rPr lang="en-US" dirty="0"/>
                        <a:t>ml/kg)</a:t>
                      </a:r>
                      <a:endParaRPr lang="el-GR" dirty="0"/>
                    </a:p>
                  </a:txBody>
                  <a:tcPr/>
                </a:tc>
                <a:tc>
                  <a:txBody>
                    <a:bodyPr/>
                    <a:lstStyle/>
                    <a:p>
                      <a:r>
                        <a:rPr lang="en-US" dirty="0"/>
                        <a:t>ETCO</a:t>
                      </a:r>
                      <a:r>
                        <a:rPr lang="en-US" baseline="-25000" dirty="0"/>
                        <a:t>2</a:t>
                      </a:r>
                      <a:endParaRPr lang="el-GR" baseline="-25000" dirty="0"/>
                    </a:p>
                  </a:txBody>
                  <a:tcPr/>
                </a:tc>
                <a:extLst>
                  <a:ext uri="{0D108BD9-81ED-4DB2-BD59-A6C34878D82A}">
                    <a16:rowId xmlns:a16="http://schemas.microsoft.com/office/drawing/2014/main" val="133142723"/>
                  </a:ext>
                </a:extLst>
              </a:tr>
              <a:tr h="1340673">
                <a:tc>
                  <a:txBody>
                    <a:bodyPr/>
                    <a:lstStyle/>
                    <a:p>
                      <a:r>
                        <a:rPr lang="el-GR" dirty="0"/>
                        <a:t>Γάτα ή μικρόσωμος σκύλος</a:t>
                      </a:r>
                    </a:p>
                  </a:txBody>
                  <a:tcPr/>
                </a:tc>
                <a:tc>
                  <a:txBody>
                    <a:bodyPr/>
                    <a:lstStyle/>
                    <a:p>
                      <a:r>
                        <a:rPr lang="el-GR" dirty="0"/>
                        <a:t>15</a:t>
                      </a:r>
                    </a:p>
                  </a:txBody>
                  <a:tcPr/>
                </a:tc>
                <a:tc>
                  <a:txBody>
                    <a:bodyPr/>
                    <a:lstStyle/>
                    <a:p>
                      <a:r>
                        <a:rPr lang="el-GR" dirty="0"/>
                        <a:t>10-15</a:t>
                      </a:r>
                    </a:p>
                  </a:txBody>
                  <a:tcPr/>
                </a:tc>
                <a:tc>
                  <a:txBody>
                    <a:bodyPr/>
                    <a:lstStyle/>
                    <a:p>
                      <a:r>
                        <a:rPr lang="el-GR" dirty="0"/>
                        <a:t>10-15</a:t>
                      </a:r>
                    </a:p>
                  </a:txBody>
                  <a:tcPr/>
                </a:tc>
                <a:tc>
                  <a:txBody>
                    <a:bodyPr/>
                    <a:lstStyle/>
                    <a:p>
                      <a:r>
                        <a:rPr lang="el-GR" dirty="0"/>
                        <a:t>35-45</a:t>
                      </a:r>
                    </a:p>
                  </a:txBody>
                  <a:tcPr/>
                </a:tc>
                <a:extLst>
                  <a:ext uri="{0D108BD9-81ED-4DB2-BD59-A6C34878D82A}">
                    <a16:rowId xmlns:a16="http://schemas.microsoft.com/office/drawing/2014/main" val="2272015665"/>
                  </a:ext>
                </a:extLst>
              </a:tr>
              <a:tr h="1340673">
                <a:tc>
                  <a:txBody>
                    <a:bodyPr/>
                    <a:lstStyle/>
                    <a:p>
                      <a:r>
                        <a:rPr lang="el-GR" dirty="0"/>
                        <a:t>Μεσαίος ή μεγαλόσωμος σκύλος</a:t>
                      </a:r>
                    </a:p>
                  </a:txBody>
                  <a:tcPr/>
                </a:tc>
                <a:tc>
                  <a:txBody>
                    <a:bodyPr/>
                    <a:lstStyle/>
                    <a:p>
                      <a:r>
                        <a:rPr lang="el-GR" dirty="0"/>
                        <a:t>10</a:t>
                      </a:r>
                    </a:p>
                  </a:txBody>
                  <a:tcPr/>
                </a:tc>
                <a:tc>
                  <a:txBody>
                    <a:bodyPr/>
                    <a:lstStyle/>
                    <a:p>
                      <a:r>
                        <a:rPr lang="el-GR" dirty="0"/>
                        <a:t>15-20</a:t>
                      </a:r>
                    </a:p>
                  </a:txBody>
                  <a:tcPr/>
                </a:tc>
                <a:tc>
                  <a:txBody>
                    <a:bodyPr/>
                    <a:lstStyle/>
                    <a:p>
                      <a:r>
                        <a:rPr lang="el-GR" dirty="0"/>
                        <a:t>10-15</a:t>
                      </a:r>
                    </a:p>
                  </a:txBody>
                  <a:tcPr/>
                </a:tc>
                <a:tc>
                  <a:txBody>
                    <a:bodyPr/>
                    <a:lstStyle/>
                    <a:p>
                      <a:r>
                        <a:rPr lang="el-GR" dirty="0"/>
                        <a:t>35-45</a:t>
                      </a:r>
                    </a:p>
                  </a:txBody>
                  <a:tcPr/>
                </a:tc>
                <a:extLst>
                  <a:ext uri="{0D108BD9-81ED-4DB2-BD59-A6C34878D82A}">
                    <a16:rowId xmlns:a16="http://schemas.microsoft.com/office/drawing/2014/main" val="3575550429"/>
                  </a:ext>
                </a:extLst>
              </a:tr>
            </a:tbl>
          </a:graphicData>
        </a:graphic>
      </p:graphicFrame>
    </p:spTree>
    <p:extLst>
      <p:ext uri="{BB962C8B-B14F-4D97-AF65-F5344CB8AC3E}">
        <p14:creationId xmlns:p14="http://schemas.microsoft.com/office/powerpoint/2010/main" val="3782213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F073-A031-33C1-2523-40EB14FFFB7C}"/>
              </a:ext>
            </a:extLst>
          </p:cNvPr>
          <p:cNvSpPr>
            <a:spLocks noGrp="1"/>
          </p:cNvSpPr>
          <p:nvPr>
            <p:ph type="title"/>
          </p:nvPr>
        </p:nvSpPr>
        <p:spPr/>
        <p:txBody>
          <a:bodyPr/>
          <a:lstStyle/>
          <a:p>
            <a:r>
              <a:rPr lang="el-GR" dirty="0"/>
              <a:t>Αναστεναγμός (</a:t>
            </a:r>
            <a:r>
              <a:rPr lang="en-US" dirty="0"/>
              <a:t>sigh)</a:t>
            </a:r>
            <a:endParaRPr lang="el-GR" dirty="0"/>
          </a:p>
        </p:txBody>
      </p:sp>
      <p:sp>
        <p:nvSpPr>
          <p:cNvPr id="3" name="Content Placeholder 2">
            <a:extLst>
              <a:ext uri="{FF2B5EF4-FFF2-40B4-BE49-F238E27FC236}">
                <a16:creationId xmlns:a16="http://schemas.microsoft.com/office/drawing/2014/main" id="{F518D6A1-5734-33B5-5B4B-02160B3C23EA}"/>
              </a:ext>
            </a:extLst>
          </p:cNvPr>
          <p:cNvSpPr>
            <a:spLocks noGrp="1"/>
          </p:cNvSpPr>
          <p:nvPr>
            <p:ph idx="1"/>
          </p:nvPr>
        </p:nvSpPr>
        <p:spPr/>
        <p:txBody>
          <a:bodyPr/>
          <a:lstStyle/>
          <a:p>
            <a:endParaRPr lang="en-US" dirty="0"/>
          </a:p>
          <a:p>
            <a:r>
              <a:rPr lang="el-GR" dirty="0"/>
              <a:t>Ακόμη και σε ασθενείς που αναπνέουν ικανοποιητικά, συστήνεται η χορήγηση μίας βαθιάς τεχνητής αναπνοής κάθε 15-30 λεπτά</a:t>
            </a:r>
          </a:p>
          <a:p>
            <a:r>
              <a:rPr lang="el-GR" dirty="0"/>
              <a:t>Θεωρείται ότι βοηθάει τις κυψελίδες να παραμένουν ανοικτές, άρα διευκολύνει την ανταλλαγή αερίων</a:t>
            </a:r>
          </a:p>
          <a:p>
            <a:r>
              <a:rPr lang="el-GR" dirty="0"/>
              <a:t>Ίδια τεχνική με τις τεχνητές αναπνοές αλλά μεγαλύτερη διάρκεια (2-3 </a:t>
            </a:r>
            <a:r>
              <a:rPr lang="en-US" dirty="0"/>
              <a:t>sec)</a:t>
            </a:r>
            <a:endParaRPr lang="el-GR" dirty="0"/>
          </a:p>
        </p:txBody>
      </p:sp>
    </p:spTree>
    <p:extLst>
      <p:ext uri="{BB962C8B-B14F-4D97-AF65-F5344CB8AC3E}">
        <p14:creationId xmlns:p14="http://schemas.microsoft.com/office/powerpoint/2010/main" val="508210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9397-0998-0484-7AFA-987F478A4570}"/>
              </a:ext>
            </a:extLst>
          </p:cNvPr>
          <p:cNvSpPr>
            <a:spLocks noGrp="1"/>
          </p:cNvSpPr>
          <p:nvPr>
            <p:ph type="title"/>
          </p:nvPr>
        </p:nvSpPr>
        <p:spPr/>
        <p:txBody>
          <a:bodyPr/>
          <a:lstStyle/>
          <a:p>
            <a:r>
              <a:rPr lang="en-US" dirty="0"/>
              <a:t>AMPU bag </a:t>
            </a:r>
            <a:r>
              <a:rPr lang="el-GR" dirty="0"/>
              <a:t>(</a:t>
            </a:r>
            <a:r>
              <a:rPr lang="el-GR" dirty="0" err="1"/>
              <a:t>αμπού</a:t>
            </a:r>
            <a:r>
              <a:rPr lang="el-GR" dirty="0"/>
              <a:t>, η)</a:t>
            </a:r>
          </a:p>
        </p:txBody>
      </p:sp>
      <p:pic>
        <p:nvPicPr>
          <p:cNvPr id="5" name="Content Placeholder 4" descr="A close-up of a medical oxygen mask&#10;&#10;Description automatically generated">
            <a:extLst>
              <a:ext uri="{FF2B5EF4-FFF2-40B4-BE49-F238E27FC236}">
                <a16:creationId xmlns:a16="http://schemas.microsoft.com/office/drawing/2014/main" id="{5FAAB1DC-87A1-27D1-5F8F-1940D1B955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831" y="1690688"/>
            <a:ext cx="6341784" cy="4474939"/>
          </a:xfrm>
        </p:spPr>
      </p:pic>
      <p:pic>
        <p:nvPicPr>
          <p:cNvPr id="7" name="Picture 6" descr="A group of medical equipment&#10;&#10;Description automatically generated">
            <a:extLst>
              <a:ext uri="{FF2B5EF4-FFF2-40B4-BE49-F238E27FC236}">
                <a16:creationId xmlns:a16="http://schemas.microsoft.com/office/drawing/2014/main" id="{97176892-8C23-05D9-1C9E-D8F190C66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079" y="1189363"/>
            <a:ext cx="5081158" cy="5081158"/>
          </a:xfrm>
          <a:prstGeom prst="rect">
            <a:avLst/>
          </a:prstGeom>
        </p:spPr>
      </p:pic>
    </p:spTree>
    <p:extLst>
      <p:ext uri="{BB962C8B-B14F-4D97-AF65-F5344CB8AC3E}">
        <p14:creationId xmlns:p14="http://schemas.microsoft.com/office/powerpoint/2010/main" val="264680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69B9-72C6-6BEF-D4D6-4FD31F61F28D}"/>
              </a:ext>
            </a:extLst>
          </p:cNvPr>
          <p:cNvSpPr>
            <a:spLocks noGrp="1"/>
          </p:cNvSpPr>
          <p:nvPr>
            <p:ph type="title"/>
          </p:nvPr>
        </p:nvSpPr>
        <p:spPr/>
        <p:txBody>
          <a:bodyPr/>
          <a:lstStyle/>
          <a:p>
            <a:r>
              <a:rPr lang="el-GR" dirty="0"/>
              <a:t>Το αναισθητικό κύκλωμα</a:t>
            </a:r>
          </a:p>
        </p:txBody>
      </p:sp>
      <p:sp>
        <p:nvSpPr>
          <p:cNvPr id="3" name="Content Placeholder 2">
            <a:extLst>
              <a:ext uri="{FF2B5EF4-FFF2-40B4-BE49-F238E27FC236}">
                <a16:creationId xmlns:a16="http://schemas.microsoft.com/office/drawing/2014/main" id="{FBFABD7C-3F11-1018-DADC-66C997C27F65}"/>
              </a:ext>
            </a:extLst>
          </p:cNvPr>
          <p:cNvSpPr>
            <a:spLocks noGrp="1"/>
          </p:cNvSpPr>
          <p:nvPr>
            <p:ph idx="1"/>
          </p:nvPr>
        </p:nvSpPr>
        <p:spPr/>
        <p:txBody>
          <a:bodyPr/>
          <a:lstStyle/>
          <a:p>
            <a:r>
              <a:rPr lang="el-GR" dirty="0"/>
              <a:t>Τα αναισθητικά κυκλώματα διακρίνονται σε 2 μεγάλες κατηγορίες, τα κυκλώματα </a:t>
            </a:r>
            <a:r>
              <a:rPr lang="el-GR" dirty="0" err="1"/>
              <a:t>επανεισπνοής</a:t>
            </a:r>
            <a:r>
              <a:rPr lang="el-GR" dirty="0"/>
              <a:t> (</a:t>
            </a:r>
            <a:r>
              <a:rPr lang="en-US" dirty="0"/>
              <a:t>rebreathing) </a:t>
            </a:r>
            <a:r>
              <a:rPr lang="el-GR" dirty="0"/>
              <a:t>και τα κυκλώματα μη-</a:t>
            </a:r>
            <a:r>
              <a:rPr lang="el-GR" dirty="0" err="1"/>
              <a:t>επανεισπνοής</a:t>
            </a:r>
            <a:r>
              <a:rPr lang="el-GR" dirty="0"/>
              <a:t> (</a:t>
            </a:r>
            <a:r>
              <a:rPr lang="en-US" dirty="0"/>
              <a:t>non rebreathing)</a:t>
            </a:r>
          </a:p>
          <a:p>
            <a:r>
              <a:rPr lang="el-GR" dirty="0"/>
              <a:t>Τα μη-</a:t>
            </a:r>
            <a:r>
              <a:rPr lang="el-GR" dirty="0" err="1"/>
              <a:t>επανεισπνοής</a:t>
            </a:r>
            <a:r>
              <a:rPr lang="el-GR" dirty="0"/>
              <a:t> έχουν πολύ απλή διάταξη, ουσιαστικά μία είσοδο (</a:t>
            </a:r>
            <a:r>
              <a:rPr lang="el-GR" dirty="0" err="1"/>
              <a:t>απ</a:t>
            </a:r>
            <a:r>
              <a:rPr lang="el-GR" dirty="0"/>
              <a:t> όπου έρχεται το μείγμα από τον εξαερωτήρα) και μία έξοδο/απαγωγή (</a:t>
            </a:r>
            <a:r>
              <a:rPr lang="el-GR" dirty="0" err="1"/>
              <a:t>απ</a:t>
            </a:r>
            <a:r>
              <a:rPr lang="el-GR" dirty="0"/>
              <a:t> όπου απομακρύνονται τα αέρια της εκπνοής)</a:t>
            </a:r>
          </a:p>
          <a:p>
            <a:r>
              <a:rPr lang="el-GR" dirty="0"/>
              <a:t>Τα </a:t>
            </a:r>
            <a:r>
              <a:rPr lang="el-GR" dirty="0" err="1"/>
              <a:t>επανεισπνοής</a:t>
            </a:r>
            <a:r>
              <a:rPr lang="el-GR" dirty="0"/>
              <a:t> χρησιμοποιούν και τα αέρια της εκπνοής, αφού αφαιρεθεί το </a:t>
            </a:r>
            <a:r>
              <a:rPr lang="en-US" dirty="0"/>
              <a:t>CO</a:t>
            </a:r>
            <a:r>
              <a:rPr lang="en-US" baseline="-25000" dirty="0"/>
              <a:t>2</a:t>
            </a:r>
            <a:r>
              <a:rPr lang="el-GR" dirty="0"/>
              <a:t>, και έχουν πιο πολύπλοκη διάταξη από τα μη-</a:t>
            </a:r>
            <a:r>
              <a:rPr lang="el-GR" dirty="0" err="1"/>
              <a:t>επανεισπνοής</a:t>
            </a:r>
            <a:r>
              <a:rPr lang="el-GR" dirty="0"/>
              <a:t>, που περιλαμβάνει διάφορες βαλβίδες και ένα κάνιστρο νατρασβέστου </a:t>
            </a:r>
          </a:p>
        </p:txBody>
      </p:sp>
    </p:spTree>
    <p:extLst>
      <p:ext uri="{BB962C8B-B14F-4D97-AF65-F5344CB8AC3E}">
        <p14:creationId xmlns:p14="http://schemas.microsoft.com/office/powerpoint/2010/main" val="180862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E233-E4D5-CFAC-46D8-83F08B9175DB}"/>
              </a:ext>
            </a:extLst>
          </p:cNvPr>
          <p:cNvSpPr>
            <a:spLocks noGrp="1"/>
          </p:cNvSpPr>
          <p:nvPr>
            <p:ph type="title"/>
          </p:nvPr>
        </p:nvSpPr>
        <p:spPr/>
        <p:txBody>
          <a:bodyPr/>
          <a:lstStyle/>
          <a:p>
            <a:r>
              <a:rPr lang="el-GR" dirty="0"/>
              <a:t>Νατράσβεστος (</a:t>
            </a:r>
            <a:r>
              <a:rPr lang="en-US" dirty="0"/>
              <a:t>soda lime)</a:t>
            </a:r>
            <a:endParaRPr lang="el-GR" dirty="0"/>
          </a:p>
        </p:txBody>
      </p:sp>
      <p:sp>
        <p:nvSpPr>
          <p:cNvPr id="3" name="Content Placeholder 2">
            <a:extLst>
              <a:ext uri="{FF2B5EF4-FFF2-40B4-BE49-F238E27FC236}">
                <a16:creationId xmlns:a16="http://schemas.microsoft.com/office/drawing/2014/main" id="{12D434C1-C1EF-2A93-F7DA-800E15B25FCB}"/>
              </a:ext>
            </a:extLst>
          </p:cNvPr>
          <p:cNvSpPr>
            <a:spLocks noGrp="1"/>
          </p:cNvSpPr>
          <p:nvPr>
            <p:ph idx="1"/>
          </p:nvPr>
        </p:nvSpPr>
        <p:spPr/>
        <p:txBody>
          <a:bodyPr>
            <a:normAutofit lnSpcReduction="10000"/>
          </a:bodyPr>
          <a:lstStyle/>
          <a:p>
            <a:r>
              <a:rPr lang="el-GR" dirty="0"/>
              <a:t>Περιέχει κυρίως υδροξείδιο του ασβεστίου το οποίο κατακρατάει το </a:t>
            </a:r>
            <a:r>
              <a:rPr lang="en-US" dirty="0"/>
              <a:t>CO</a:t>
            </a:r>
            <a:r>
              <a:rPr lang="en-US" baseline="-25000" dirty="0"/>
              <a:t>2</a:t>
            </a:r>
            <a:r>
              <a:rPr lang="en-US" dirty="0"/>
              <a:t> </a:t>
            </a:r>
            <a:r>
              <a:rPr lang="el-GR" dirty="0"/>
              <a:t>μετατρέποντάς το σε ανθρακικό ασβέστιο</a:t>
            </a:r>
          </a:p>
          <a:p>
            <a:r>
              <a:rPr lang="en-US" dirty="0"/>
              <a:t>CO</a:t>
            </a:r>
            <a:r>
              <a:rPr lang="en-US" baseline="-25000" dirty="0"/>
              <a:t>2</a:t>
            </a:r>
            <a:r>
              <a:rPr lang="en-US" dirty="0"/>
              <a:t> + Ca(OH)</a:t>
            </a:r>
            <a:r>
              <a:rPr lang="en-US" baseline="-25000" dirty="0"/>
              <a:t>2</a:t>
            </a:r>
            <a:r>
              <a:rPr lang="en-US" dirty="0"/>
              <a:t> → CaCO</a:t>
            </a:r>
            <a:r>
              <a:rPr lang="en-US" baseline="-25000" dirty="0"/>
              <a:t>3</a:t>
            </a:r>
            <a:r>
              <a:rPr lang="en-US" dirty="0"/>
              <a:t> + H</a:t>
            </a:r>
            <a:r>
              <a:rPr lang="en-US" baseline="-25000" dirty="0"/>
              <a:t>2</a:t>
            </a:r>
            <a:r>
              <a:rPr lang="en-US" dirty="0"/>
              <a:t>0</a:t>
            </a:r>
          </a:p>
          <a:p>
            <a:r>
              <a:rPr lang="el-GR" dirty="0"/>
              <a:t>Περιέχει δείκτη και αλλάζει χρώμα όταν εξαντλείται. Όταν αλλάξει χρώμα &gt;50% στο κάνιστρο χρειάζεται αλλαγή</a:t>
            </a:r>
          </a:p>
          <a:p>
            <a:r>
              <a:rPr lang="el-GR" dirty="0"/>
              <a:t>Εάν παραμείνει πολύ καιρό το χρώμα επιστρέφει στο φυσιολογικό</a:t>
            </a:r>
          </a:p>
          <a:p>
            <a:r>
              <a:rPr lang="el-GR" dirty="0"/>
              <a:t>Είναι καυστική και ερεθιστική, τη χειριζόμαστε με γάντια και μάσκα, ιδανικά και γυαλιά</a:t>
            </a:r>
          </a:p>
          <a:p>
            <a:r>
              <a:rPr lang="el-GR" dirty="0"/>
              <a:t>Το κάνιστρο πρέπει τυπικά να χωράει τουλάχιστον 2</a:t>
            </a:r>
            <a:r>
              <a:rPr lang="en-US" dirty="0"/>
              <a:t>x </a:t>
            </a:r>
            <a:r>
              <a:rPr lang="el-GR" dirty="0"/>
              <a:t>τον όγκο αναπνοής του ζώου</a:t>
            </a:r>
          </a:p>
          <a:p>
            <a:endParaRPr lang="en-US" dirty="0"/>
          </a:p>
          <a:p>
            <a:endParaRPr lang="el-GR" dirty="0"/>
          </a:p>
        </p:txBody>
      </p:sp>
    </p:spTree>
    <p:extLst>
      <p:ext uri="{BB962C8B-B14F-4D97-AF65-F5344CB8AC3E}">
        <p14:creationId xmlns:p14="http://schemas.microsoft.com/office/powerpoint/2010/main" val="422598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63E6-C1DF-B0AE-DD0C-92C3FA8BD16A}"/>
              </a:ext>
            </a:extLst>
          </p:cNvPr>
          <p:cNvSpPr>
            <a:spLocks noGrp="1"/>
          </p:cNvSpPr>
          <p:nvPr>
            <p:ph type="title"/>
          </p:nvPr>
        </p:nvSpPr>
        <p:spPr/>
        <p:txBody>
          <a:bodyPr/>
          <a:lstStyle/>
          <a:p>
            <a:r>
              <a:rPr lang="el-GR" dirty="0"/>
              <a:t>Νατράσβεστος (</a:t>
            </a:r>
            <a:r>
              <a:rPr lang="en-US" dirty="0"/>
              <a:t>soda lime)</a:t>
            </a:r>
            <a:endParaRPr lang="el-GR" dirty="0"/>
          </a:p>
        </p:txBody>
      </p:sp>
      <p:pic>
        <p:nvPicPr>
          <p:cNvPr id="7" name="Picture 6" descr="A close-up of a device&#10;&#10;Description automatically generated">
            <a:extLst>
              <a:ext uri="{FF2B5EF4-FFF2-40B4-BE49-F238E27FC236}">
                <a16:creationId xmlns:a16="http://schemas.microsoft.com/office/drawing/2014/main" id="{0EB5620E-9222-B4FC-823D-495A00C0B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415" y="109239"/>
            <a:ext cx="4763585" cy="5716302"/>
          </a:xfrm>
          <a:prstGeom prst="rect">
            <a:avLst/>
          </a:prstGeom>
        </p:spPr>
      </p:pic>
      <p:pic>
        <p:nvPicPr>
          <p:cNvPr id="11" name="Picture 10" descr="A label with numbers and numbers on it&#10;&#10;Description automatically generated">
            <a:extLst>
              <a:ext uri="{FF2B5EF4-FFF2-40B4-BE49-F238E27FC236}">
                <a16:creationId xmlns:a16="http://schemas.microsoft.com/office/drawing/2014/main" id="{E24DD08A-1563-6E62-51ED-F7A8152EB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375" y="4143022"/>
            <a:ext cx="6392337" cy="3409245"/>
          </a:xfrm>
          <a:prstGeom prst="rect">
            <a:avLst/>
          </a:prstGeom>
        </p:spPr>
      </p:pic>
      <p:pic>
        <p:nvPicPr>
          <p:cNvPr id="5" name="Content Placeholder 4" descr="A close-up of a container of white granules&#10;&#10;Description automatically generated">
            <a:extLst>
              <a:ext uri="{FF2B5EF4-FFF2-40B4-BE49-F238E27FC236}">
                <a16:creationId xmlns:a16="http://schemas.microsoft.com/office/drawing/2014/main" id="{09443DDD-3C59-07B4-0813-D5CB8E9644A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385359"/>
            <a:ext cx="4236183" cy="3164063"/>
          </a:xfrm>
        </p:spPr>
      </p:pic>
      <p:pic>
        <p:nvPicPr>
          <p:cNvPr id="9" name="Picture 8" descr="A bowl of purple and white sprinkles&#10;&#10;Description automatically generated">
            <a:extLst>
              <a:ext uri="{FF2B5EF4-FFF2-40B4-BE49-F238E27FC236}">
                <a16:creationId xmlns:a16="http://schemas.microsoft.com/office/drawing/2014/main" id="{0AE12C8D-1C76-6546-9B98-40DE7ABAE7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9917" y="2747530"/>
            <a:ext cx="3837090" cy="4110470"/>
          </a:xfrm>
          <a:prstGeom prst="rect">
            <a:avLst/>
          </a:prstGeom>
        </p:spPr>
      </p:pic>
    </p:spTree>
    <p:extLst>
      <p:ext uri="{BB962C8B-B14F-4D97-AF65-F5344CB8AC3E}">
        <p14:creationId xmlns:p14="http://schemas.microsoft.com/office/powerpoint/2010/main" val="82487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1949-631F-FA26-0457-6CC20DE3D91B}"/>
              </a:ext>
            </a:extLst>
          </p:cNvPr>
          <p:cNvSpPr>
            <a:spLocks noGrp="1"/>
          </p:cNvSpPr>
          <p:nvPr>
            <p:ph type="title"/>
          </p:nvPr>
        </p:nvSpPr>
        <p:spPr/>
        <p:txBody>
          <a:bodyPr/>
          <a:lstStyle/>
          <a:p>
            <a:r>
              <a:rPr lang="el-GR" dirty="0"/>
              <a:t>Κυκλώματα μη-</a:t>
            </a:r>
            <a:r>
              <a:rPr lang="el-GR" dirty="0" err="1"/>
              <a:t>επανεισπνοής</a:t>
            </a:r>
            <a:endParaRPr lang="el-GR" dirty="0"/>
          </a:p>
        </p:txBody>
      </p:sp>
      <p:sp>
        <p:nvSpPr>
          <p:cNvPr id="3" name="Content Placeholder 2">
            <a:extLst>
              <a:ext uri="{FF2B5EF4-FFF2-40B4-BE49-F238E27FC236}">
                <a16:creationId xmlns:a16="http://schemas.microsoft.com/office/drawing/2014/main" id="{293DD210-1A1B-A40F-4ADA-89FF68571068}"/>
              </a:ext>
            </a:extLst>
          </p:cNvPr>
          <p:cNvSpPr>
            <a:spLocks noGrp="1"/>
          </p:cNvSpPr>
          <p:nvPr>
            <p:ph idx="1"/>
          </p:nvPr>
        </p:nvSpPr>
        <p:spPr/>
        <p:txBody>
          <a:bodyPr>
            <a:normAutofit fontScale="92500"/>
          </a:bodyPr>
          <a:lstStyle/>
          <a:p>
            <a:r>
              <a:rPr lang="el-GR" dirty="0"/>
              <a:t>Ο ασθενής εισπνέει φρέσκο μείγμα «απευθείας» από την έξοδο του εξαερωτήρα, αν ο εξαερωτήρας είναι στο 3%, ο ασθενής εισπνέει 3%.</a:t>
            </a:r>
          </a:p>
          <a:p>
            <a:r>
              <a:rPr lang="el-GR" dirty="0"/>
              <a:t>Για τον ίδιο λόγο, όταν θέλουμε να αλλάξουμε το βάθος αναισθησίας, πχ. να το μειώσουμε, αλλάζουμε τη ρύθμιση του εξαερωτήρα από το 3% στο 2.5%, και </a:t>
            </a:r>
            <a:r>
              <a:rPr lang="el-GR" u="sng" dirty="0"/>
              <a:t>στην επόμενη εισπνοή </a:t>
            </a:r>
            <a:r>
              <a:rPr lang="el-GR" dirty="0"/>
              <a:t>ο ασθενής θα εισπνεύσει 2.5% </a:t>
            </a:r>
          </a:p>
          <a:p>
            <a:r>
              <a:rPr lang="el-GR" dirty="0"/>
              <a:t>Οι χαμηλές αντιστάσεις, σε σχέση με τα κυκλώματα </a:t>
            </a:r>
            <a:r>
              <a:rPr lang="el-GR" dirty="0" err="1"/>
              <a:t>επανεισπνοής</a:t>
            </a:r>
            <a:r>
              <a:rPr lang="el-GR" dirty="0"/>
              <a:t>, μας επιτρέπουν να χρησιμοποιούμε τέτοια κυκλώματα σε πολύ νεαρά και πολύ μικρόσωμα ζώα, καθώς και σε ζώα με παθολογικά προβλήματα όπου οι αντιστάσεις του κυκλώματος θα δυσχέραιναν σοβαρά τη λειτουργία της αναπνοής</a:t>
            </a:r>
          </a:p>
          <a:p>
            <a:endParaRPr lang="el-GR" dirty="0"/>
          </a:p>
        </p:txBody>
      </p:sp>
    </p:spTree>
    <p:extLst>
      <p:ext uri="{BB962C8B-B14F-4D97-AF65-F5344CB8AC3E}">
        <p14:creationId xmlns:p14="http://schemas.microsoft.com/office/powerpoint/2010/main" val="158932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0EE9-59F0-B7C7-7D10-15C27A07FAF7}"/>
              </a:ext>
            </a:extLst>
          </p:cNvPr>
          <p:cNvSpPr>
            <a:spLocks noGrp="1"/>
          </p:cNvSpPr>
          <p:nvPr>
            <p:ph type="title"/>
          </p:nvPr>
        </p:nvSpPr>
        <p:spPr/>
        <p:txBody>
          <a:bodyPr/>
          <a:lstStyle/>
          <a:p>
            <a:r>
              <a:rPr lang="el-GR" dirty="0"/>
              <a:t>Κυκλώματα μη-</a:t>
            </a:r>
            <a:r>
              <a:rPr lang="el-GR" dirty="0" err="1"/>
              <a:t>επανεισπνοής</a:t>
            </a:r>
            <a:endParaRPr lang="el-GR" dirty="0"/>
          </a:p>
        </p:txBody>
      </p:sp>
      <p:sp>
        <p:nvSpPr>
          <p:cNvPr id="3" name="Content Placeholder 2">
            <a:extLst>
              <a:ext uri="{FF2B5EF4-FFF2-40B4-BE49-F238E27FC236}">
                <a16:creationId xmlns:a16="http://schemas.microsoft.com/office/drawing/2014/main" id="{B6B9A18B-FE0D-342D-BE69-B6F04F5848D3}"/>
              </a:ext>
            </a:extLst>
          </p:cNvPr>
          <p:cNvSpPr>
            <a:spLocks noGrp="1"/>
          </p:cNvSpPr>
          <p:nvPr>
            <p:ph idx="1"/>
          </p:nvPr>
        </p:nvSpPr>
        <p:spPr/>
        <p:txBody>
          <a:bodyPr/>
          <a:lstStyle/>
          <a:p>
            <a:r>
              <a:rPr lang="el-GR" dirty="0"/>
              <a:t>Τα κυκλώματα μη-</a:t>
            </a:r>
            <a:r>
              <a:rPr lang="el-GR" dirty="0" err="1"/>
              <a:t>επανεισπνοής</a:t>
            </a:r>
            <a:r>
              <a:rPr lang="el-GR" dirty="0"/>
              <a:t> έχουν μία είσοδο και μία έξοδο. Ο τρόπος για να μην </a:t>
            </a:r>
            <a:r>
              <a:rPr lang="el-GR" dirty="0" err="1"/>
              <a:t>επανεισπνέει</a:t>
            </a:r>
            <a:r>
              <a:rPr lang="el-GR" dirty="0"/>
              <a:t> ο ασθενής </a:t>
            </a:r>
            <a:r>
              <a:rPr lang="en-US" dirty="0"/>
              <a:t>CO</a:t>
            </a:r>
            <a:r>
              <a:rPr lang="en-US" baseline="-25000" dirty="0"/>
              <a:t>2</a:t>
            </a:r>
            <a:r>
              <a:rPr lang="en-US" dirty="0"/>
              <a:t> </a:t>
            </a:r>
            <a:r>
              <a:rPr lang="el-GR" dirty="0"/>
              <a:t>είναι να είναι τέτοια η ροή του φρέσκου μείγματος ώστε, στο διάκενο μεταξύ εκπνοής και επόμενης εισπνοής, να γεμίζει το κύκλωμα με φρέσκο μείγμα, απωθώντας τα αέρια της εκπνοής, και ο ασθενής να εισπνεύσει, στην επόμενη εισπνοή, μόνο φρέσκο μείγμα</a:t>
            </a:r>
          </a:p>
          <a:p>
            <a:r>
              <a:rPr lang="el-GR" dirty="0"/>
              <a:t>Η ελάχιστη απαιτούμενη ροή εξαρτάται από τον κατά λεπτό όγκο αναπνοής του ασθενούς (σωματικό βάρος, αριθμός αναπνοών) και από το συγκεκριμένο κύκλωμα που χρησιμοποιείται</a:t>
            </a:r>
          </a:p>
        </p:txBody>
      </p:sp>
    </p:spTree>
    <p:extLst>
      <p:ext uri="{BB962C8B-B14F-4D97-AF65-F5344CB8AC3E}">
        <p14:creationId xmlns:p14="http://schemas.microsoft.com/office/powerpoint/2010/main" val="428672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6905-D4CC-CAA3-F5CC-6698263201B1}"/>
              </a:ext>
            </a:extLst>
          </p:cNvPr>
          <p:cNvSpPr>
            <a:spLocks noGrp="1"/>
          </p:cNvSpPr>
          <p:nvPr>
            <p:ph type="title"/>
          </p:nvPr>
        </p:nvSpPr>
        <p:spPr/>
        <p:txBody>
          <a:bodyPr/>
          <a:lstStyle/>
          <a:p>
            <a:r>
              <a:rPr lang="el-GR" dirty="0"/>
              <a:t>Ταυ κύκλωμα (</a:t>
            </a:r>
            <a:r>
              <a:rPr lang="en-US" dirty="0"/>
              <a:t>T-piece, </a:t>
            </a:r>
            <a:r>
              <a:rPr lang="el-GR" dirty="0"/>
              <a:t>παιδιατρικό)</a:t>
            </a:r>
          </a:p>
        </p:txBody>
      </p:sp>
      <p:sp>
        <p:nvSpPr>
          <p:cNvPr id="3" name="Content Placeholder 2">
            <a:extLst>
              <a:ext uri="{FF2B5EF4-FFF2-40B4-BE49-F238E27FC236}">
                <a16:creationId xmlns:a16="http://schemas.microsoft.com/office/drawing/2014/main" id="{094C5F61-3C24-B4B5-5168-F300556D5A58}"/>
              </a:ext>
            </a:extLst>
          </p:cNvPr>
          <p:cNvSpPr>
            <a:spLocks noGrp="1"/>
          </p:cNvSpPr>
          <p:nvPr>
            <p:ph idx="1"/>
          </p:nvPr>
        </p:nvSpPr>
        <p:spPr>
          <a:xfrm>
            <a:off x="838200" y="1705768"/>
            <a:ext cx="10515600" cy="4351338"/>
          </a:xfrm>
        </p:spPr>
        <p:txBody>
          <a:bodyPr/>
          <a:lstStyle/>
          <a:p>
            <a:r>
              <a:rPr lang="en-US" dirty="0"/>
              <a:t>Jackson Rees modification of Ayre’s T-piece (Mapleson F)</a:t>
            </a:r>
            <a:endParaRPr lang="el-GR" dirty="0"/>
          </a:p>
        </p:txBody>
      </p:sp>
      <p:pic>
        <p:nvPicPr>
          <p:cNvPr id="5" name="Picture 4" descr="A close-up of a medical device&#10;&#10;Description automatically generated">
            <a:extLst>
              <a:ext uri="{FF2B5EF4-FFF2-40B4-BE49-F238E27FC236}">
                <a16:creationId xmlns:a16="http://schemas.microsoft.com/office/drawing/2014/main" id="{8DC225BF-6879-AF4B-CA21-F06C19A23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713" y="2976562"/>
            <a:ext cx="7359254" cy="3385257"/>
          </a:xfrm>
          <a:prstGeom prst="rect">
            <a:avLst/>
          </a:prstGeom>
        </p:spPr>
      </p:pic>
      <p:pic>
        <p:nvPicPr>
          <p:cNvPr id="7" name="Picture 6" descr="A black screw with a black wire&#10;&#10;Description automatically generated">
            <a:extLst>
              <a:ext uri="{FF2B5EF4-FFF2-40B4-BE49-F238E27FC236}">
                <a16:creationId xmlns:a16="http://schemas.microsoft.com/office/drawing/2014/main" id="{7BC147CE-180E-DC2E-ECA5-AF9BFFB85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867279" y="1769856"/>
            <a:ext cx="3995678" cy="1186217"/>
          </a:xfrm>
          <a:prstGeom prst="rect">
            <a:avLst/>
          </a:prstGeom>
        </p:spPr>
      </p:pic>
      <p:pic>
        <p:nvPicPr>
          <p:cNvPr id="9" name="Picture 8" descr="A black and white line with black text&#10;&#10;Description automatically generated">
            <a:extLst>
              <a:ext uri="{FF2B5EF4-FFF2-40B4-BE49-F238E27FC236}">
                <a16:creationId xmlns:a16="http://schemas.microsoft.com/office/drawing/2014/main" id="{197CFFE3-FAA0-0E52-EEBB-677741828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3" y="3854787"/>
            <a:ext cx="4905247" cy="1635082"/>
          </a:xfrm>
          <a:prstGeom prst="rect">
            <a:avLst/>
          </a:prstGeom>
        </p:spPr>
      </p:pic>
    </p:spTree>
    <p:extLst>
      <p:ext uri="{BB962C8B-B14F-4D97-AF65-F5344CB8AC3E}">
        <p14:creationId xmlns:p14="http://schemas.microsoft.com/office/powerpoint/2010/main" val="266077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AD150-69C5-1BCF-D3D0-2D0B87C8121C}"/>
              </a:ext>
            </a:extLst>
          </p:cNvPr>
          <p:cNvSpPr>
            <a:spLocks noGrp="1"/>
          </p:cNvSpPr>
          <p:nvPr>
            <p:ph type="title"/>
          </p:nvPr>
        </p:nvSpPr>
        <p:spPr/>
        <p:txBody>
          <a:bodyPr/>
          <a:lstStyle/>
          <a:p>
            <a:r>
              <a:rPr lang="el-GR" dirty="0"/>
              <a:t>Ταυ κύκλωμα (</a:t>
            </a:r>
            <a:r>
              <a:rPr lang="en-US" dirty="0"/>
              <a:t>T-piece, </a:t>
            </a:r>
            <a:r>
              <a:rPr lang="el-GR" dirty="0"/>
              <a:t>παιδιατρικό)</a:t>
            </a:r>
          </a:p>
        </p:txBody>
      </p:sp>
      <p:sp>
        <p:nvSpPr>
          <p:cNvPr id="3" name="Content Placeholder 2">
            <a:extLst>
              <a:ext uri="{FF2B5EF4-FFF2-40B4-BE49-F238E27FC236}">
                <a16:creationId xmlns:a16="http://schemas.microsoft.com/office/drawing/2014/main" id="{25728DF0-0E7F-FAD2-2745-9DDB5AC6EA2A}"/>
              </a:ext>
            </a:extLst>
          </p:cNvPr>
          <p:cNvSpPr>
            <a:spLocks noGrp="1"/>
          </p:cNvSpPr>
          <p:nvPr>
            <p:ph idx="1"/>
          </p:nvPr>
        </p:nvSpPr>
        <p:spPr/>
        <p:txBody>
          <a:bodyPr/>
          <a:lstStyle/>
          <a:p>
            <a:r>
              <a:rPr lang="el-GR" dirty="0"/>
              <a:t>Για να λειτουργεί σωστά το Τ χρειάζεται ροή 2.5-3 φορές τον κατά λεπτό όγκο αναπνοής του ασθενούς (όγκος αναπνοής</a:t>
            </a:r>
            <a:r>
              <a:rPr lang="en-US" dirty="0"/>
              <a:t> [10ml/kg]</a:t>
            </a:r>
            <a:r>
              <a:rPr lang="el-GR" dirty="0"/>
              <a:t> </a:t>
            </a:r>
            <a:r>
              <a:rPr lang="en-US" dirty="0"/>
              <a:t>x </a:t>
            </a:r>
            <a:r>
              <a:rPr lang="el-GR" dirty="0"/>
              <a:t>αριθμός αναπνοών/λεπτό)</a:t>
            </a:r>
          </a:p>
          <a:p>
            <a:r>
              <a:rPr lang="el-GR" dirty="0"/>
              <a:t>Πχ. Κανίς 5</a:t>
            </a:r>
            <a:r>
              <a:rPr lang="en-US" dirty="0"/>
              <a:t>kg </a:t>
            </a:r>
            <a:r>
              <a:rPr lang="el-GR" dirty="0"/>
              <a:t>με 15 αναπνοές το λεπτό έχει όγκο αναπνοής 5</a:t>
            </a:r>
            <a:r>
              <a:rPr lang="en-US" dirty="0"/>
              <a:t>x10= 50 ml</a:t>
            </a:r>
          </a:p>
          <a:p>
            <a:r>
              <a:rPr lang="el-GR" dirty="0"/>
              <a:t>ΚΛΟΑ(</a:t>
            </a:r>
            <a:r>
              <a:rPr lang="en-US" dirty="0"/>
              <a:t>MV) = 50x15 = 750ml</a:t>
            </a:r>
          </a:p>
          <a:p>
            <a:r>
              <a:rPr lang="el-GR" dirty="0"/>
              <a:t>Ροή τουλάχιστον 2.5</a:t>
            </a:r>
            <a:r>
              <a:rPr lang="en-US" dirty="0"/>
              <a:t>x750 = 1875 ml/min (2L/min)</a:t>
            </a:r>
          </a:p>
          <a:p>
            <a:r>
              <a:rPr lang="el-GR" dirty="0"/>
              <a:t>Αν ο σκύλος ήταν 8</a:t>
            </a:r>
            <a:r>
              <a:rPr lang="en-US" dirty="0"/>
              <a:t>kg </a:t>
            </a:r>
            <a:r>
              <a:rPr lang="el-GR" dirty="0"/>
              <a:t>χρειάζεται τουλάχιστον 3</a:t>
            </a:r>
            <a:r>
              <a:rPr lang="en-US" dirty="0"/>
              <a:t>L/min </a:t>
            </a:r>
            <a:r>
              <a:rPr lang="el-GR" dirty="0"/>
              <a:t>κοκ</a:t>
            </a:r>
          </a:p>
        </p:txBody>
      </p:sp>
    </p:spTree>
    <p:extLst>
      <p:ext uri="{BB962C8B-B14F-4D97-AF65-F5344CB8AC3E}">
        <p14:creationId xmlns:p14="http://schemas.microsoft.com/office/powerpoint/2010/main" val="4052443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TotalTime>
  <Words>1615</Words>
  <Application>Microsoft Office PowerPoint</Application>
  <PresentationFormat>Widescreen</PresentationFormat>
  <Paragraphs>134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Aptos Display</vt:lpstr>
      <vt:lpstr>Arial</vt:lpstr>
      <vt:lpstr>Office Theme</vt:lpstr>
      <vt:lpstr>Αναισθητικά κυκλώματα</vt:lpstr>
      <vt:lpstr>Το αναισθητικό κύκλωμα</vt:lpstr>
      <vt:lpstr>Το αναισθητικό κύκλωμα</vt:lpstr>
      <vt:lpstr>Νατράσβεστος (soda lime)</vt:lpstr>
      <vt:lpstr>Νατράσβεστος (soda lime)</vt:lpstr>
      <vt:lpstr>Κυκλώματα μη-επανεισπνοής</vt:lpstr>
      <vt:lpstr>Κυκλώματα μη-επανεισπνοής</vt:lpstr>
      <vt:lpstr>Ταυ κύκλωμα (T-piece, παιδιατρικό)</vt:lpstr>
      <vt:lpstr>Ταυ κύκλωμα (T-piece, παιδιατρικό)</vt:lpstr>
      <vt:lpstr>PowerPoint Presentation</vt:lpstr>
      <vt:lpstr>Καπνογραφία</vt:lpstr>
      <vt:lpstr>Κυκλώματα μη-επανεισπνοής</vt:lpstr>
      <vt:lpstr>Κυκλώματα επανεισπνοής</vt:lpstr>
      <vt:lpstr>Κυκλικό κύκλωμα</vt:lpstr>
      <vt:lpstr>Κυκλικό κύκλωμα</vt:lpstr>
      <vt:lpstr>PowerPoint Presentation</vt:lpstr>
      <vt:lpstr>Κυκλικό κύκλωμα</vt:lpstr>
      <vt:lpstr>Κυκλικό κύκλωμα</vt:lpstr>
      <vt:lpstr>Ροή φέροντος αερίου στο κυκλικό κύκλωμα</vt:lpstr>
      <vt:lpstr>Επανεισπνοή</vt:lpstr>
      <vt:lpstr>Κυκλώματα επανεισπνοής</vt:lpstr>
      <vt:lpstr>Ασκός (reservoir bag)</vt:lpstr>
      <vt:lpstr>Ασκός (reservoir bag)</vt:lpstr>
      <vt:lpstr>Τεχνητές αναπνοές</vt:lpstr>
      <vt:lpstr>Τεχνητές αναπνοές</vt:lpstr>
      <vt:lpstr>Αναστεναγμός (sigh)</vt:lpstr>
      <vt:lpstr>AMPU bag (αμπού, 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Αναισθητικά κυκλώματα</dc:title>
  <dc:creator>Babis Kostakis</dc:creator>
  <cp:lastModifiedBy>Babis Kostakis</cp:lastModifiedBy>
  <cp:revision>3</cp:revision>
  <dcterms:created xsi:type="dcterms:W3CDTF">2024-03-20T16:42:20Z</dcterms:created>
  <dcterms:modified xsi:type="dcterms:W3CDTF">2024-03-29T10:54:32Z</dcterms:modified>
</cp:coreProperties>
</file>