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4" r:id="rId4"/>
    <p:sldId id="295" r:id="rId5"/>
    <p:sldId id="296" r:id="rId6"/>
    <p:sldId id="297" r:id="rId7"/>
    <p:sldId id="293" r:id="rId8"/>
    <p:sldId id="352" r:id="rId9"/>
    <p:sldId id="353" r:id="rId10"/>
    <p:sldId id="354" r:id="rId11"/>
    <p:sldId id="355" r:id="rId12"/>
    <p:sldId id="298" r:id="rId13"/>
    <p:sldId id="299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12T16:40:27.398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39 444,'-2'122,"5"135,11-140,-6-66,1 63,-11-30,-1-56,2-1,1 1,2-1,0 1,2-1,11 42,73 137,-83-191,0-1,0 2,-2-1,4 31,2 11,9 20,13 68,-18-69,-6-44,-2 0,-1 0,-2 0,-2 45,-1-70,-1-1,0 0,0 0,-1 0,0 0,0 0,-1 0,1-1,-1 1,0-1,-1 0,1-1,-1 1,0-1,0 0,0 0,-1 0,1-1,-1 1,0-1,0-1,-11 4,12-4,-1 0,1-1,-1 0,0 0,0 0,1-1,-1 1,0-2,0 1,1 0,-11-3,12 2,1-1,-1 1,1-1,-1 1,1-1,0 0,0 0,0-1,0 1,0 0,0-1,1 0,-1 0,1 0,0 0,0 0,0 0,0 0,-1-5,-2-6,1 0,1 0,0 0,1-1,0 1,1-28,10-87,-9 127,0 0,0 0,0 0,0 0,1 1,-1-1,0 0,1 0,-1 0,1 1,0-1,-1 0,1 1,0-1,0 0,0 1,0-1,0 1,1-1,-1 1,0 0,1 0,-1 0,1-1,-1 1,1 0,-1 1,1-1,0 0,-1 0,1 1,2-1,-1 1,-1 1,0 0,1-1,-1 1,0 0,0 0,0 1,1-1,-1 0,0 1,-1-1,1 1,0-1,0 1,-1 0,1 0,-1 0,1 0,-1 0,0 0,0 0,0 1,0-1,1 3,4 15,0 0,-2 1,0 0,1 26,7 32,-6-34,-1 1,-2 0,-2 0,-6 53,2-80,-1 0,0 0,-1-1,-1 0,-1 0,-1 0,0-1,-1 0,-1-1,-1 0,-20 25,29-39,0 1,1 0,-1 0,1 0,0 0,0 0,0 0,0 0,0 0,1 0,0 1,-1-1,1 0,0 0,1 1,-1-1,1 0,-1 0,1 0,0 0,0 1,0-1,0 0,1-1,-1 1,1 0,0 0,0-1,0 1,0-1,5 5,-2-1,0-1,1 1,0-1,0 0,0 0,1-1,-1 0,1 0,0-1,1 1,-1-2,11 4,19-1,0-3,0 0,53-6,112-22,-132 15,2-3,-48 8,1 2,40-3,-20 6,1-3,-1-1,0-2,54-16,-61 15,0 0,71-3,22-3,-113 10,1 2,-1 0,0 1,1 1,-1 0,0 2,0 0,0 1,0 1,0 0,26 11,-44-15,1 0,0 0,-1 0,1 1,0-1,-1 0,1 0,0 1,-1-1,1 1,-1-1,1 0,-1 1,1-1,-1 1,1-1,-1 1,1-1,-1 1,1 0,-1-1,0 1,1-1,-1 1,0 0,0-1,1 1,-1 0,0 1,-17 7,-33-2,-174-7,220 1,1-1,0 1,0-1,0 1,0 0,0 0,0 1,1-1,-1 0,0 1,0 0,1-1,-1 1,1 0,0 0,0 1,-1-1,1 0,-1 4,2-5,0 0,1 1,-1-1,1 1,-1-1,1 0,0 1,0-1,0 1,0-1,0 1,0-1,0 1,0-1,0 0,0 1,1-1,-1 1,1-1,-1 0,1 1,0-1,-1 0,1 0,0 1,0-1,0 0,0 0,0 0,0 0,0 0,0 0,0 0,1-1,-1 1,0 0,0-1,1 1,-1-1,1 1,2 0,6 3,1-1,1 0,-1 0,0-1,1-1,-1 0,1-1,11 0,99-14,-61 5,521-8,-388 19,-156-5,0-1,0-1,51-15,-52 10,2 2,-1 2,56-2,-57 8,73 0,143-17,-99-4,219-3,-281 24,-4-1,0 4,91 15,-125-9,-19-5,0 3,-1 1,56 20,-57-16,0-2,1 0,0-3,1 0,55 2,182-10,-110-3,58 6,259-5,-105-27,-250 16,116-4,-94 19,-24 2,163-19,-76-1,278 12,-251 8,2110-3,-2107 17,-6-1,1767-15,-890-3,-833-14,-35 1,115 14,330-18,-108 5,-377 16,-157 1,0 1,-1 3,1 1,-2 3,45 15,-7-5,1-5,103 9,8 8,-45-6,-65-19,2-4,88-6,-27-2,-17 6,147-4,-88-29,-35 5,37-4,-106 15,0 3,111 0,-91 15,141-5,-242 2,-1 0,1-1,0 1,0-1,-1 0,1 0,0 0,-1 0,1 0,-1-1,1 1,-1-1,0 0,1 0,-1 1,0-1,0 0,-1-1,1 1,2-3,-1-1,-1 1,0-1,0 1,0-1,0 0,-1 0,0 0,0 0,0-7,-2-12,0 0,-1 0,-9-37,10 60,-19-88,9 46,2 0,2 0,-2-66,11-767,-1 849,2 0,8-39,-4 36,2-44,7-50,-9 86,3-69,-11 46,-1 39,1-1,2 1,0 0,2-1,0 1,10-32,-4 31,-1 0,0 0,-2-1,-1 0,-1 0,1-42,-5 64,0 1,0-1,-1 0,0 0,1 1,-1-1,0 1,0-1,0 1,-1-1,1 1,-1-1,1 1,-1 0,0 0,1 0,-1 0,0 0,-1 0,1 1,0-1,0 1,-1-1,1 1,-1 0,1 0,-1 0,0 0,-4-1,-8 0,0 0,0 0,0 1,-21 2,19 0,-240 14,-259 51,284-32,-301 46,-480 56,-46-114,707-25,-510 5,-628-5,545-55,789 35,-164-15,-23 34,52 2,-196-53,109 7,-492 26,334 18,1-34,-158-18,330 44,72 0,-1380 7,916 7,442-17,66 1,-1145 8,765 9,-122-3,718-2,-1-1,-34-8,31 5,-51-4,-367 9,215 3,228-2,0 0,0 1,0 0,1 0,-1 1,0 0,1 1,0 0,-1 0,1 1,-10 7,18-11,0 0,1 1,-1-1,1 0,-1 1,1-1,-1 1,1-1,0 1,-1-1,1 1,-1-1,1 1,0-1,0 1,-1 0,1-1,0 1,0 0,0-1,-1 1,1-1,0 1,0 0,0-1,0 1,0 0,0-1,1 1,-1 0,0 0,18 16,45 8,-58-23,123 35,2-7,148 17,-192-34,1784 161,29-160,-560-17,-675 6,-578-7,151-27,-62 4,113-17,17-2,422-43,-704 87,97-10,122-29,-187 31,0 3,0 2,99 5,-93 2,0-3,100-15,-48-3,1 5,163 0,-160 10,0-5,-1-5,-1-5,209-64,-90 19,-189 55,-1 2,1 2,62 0,-54 6,-8-1,1 1,0 3,55 11,36 13,1-6,183 5,284-24,-297-7,-77 2,406 17,-165 56,-83-11,346-10,6-52,-275-2,1464 4,-1886-2,1-2,76-15,85-34,-198 50,37-10,0 2,1 2,74-5,15 0,-88 7,62-2,-78 9,0-1,-1-2,1-1,38-11,-84 10,-16 3,-1019 0,502 4,-1170-2,1085-46,151 3,99 38,-193-14,-170-28,-2917 50,2765-19,-70 0,-1949 18,1576-3,751-15,-43-1,550 17,32-2,-1 2,1 3,0 2,-67 15,-34 19,-158 46,263-73,0-2,0-1,-1-3,0-2,-85-4,43 0,46 2,0-2,1-3,-62-10,34 2,-1 3,0 4,-117 6,53 1,97-4,0-1,-75-15,106 16,-78-14,79 14,0 1,0 0,1 0,-1 0,0 0,0 1,1 0,-1 1,1 0,-9 3,11-3,1 1,0-1,0 1,1 0,-1 0,1 0,-1 0,1 0,0 1,0-1,0 1,1-1,-1 1,1 0,0 0,0-1,0 1,0 0,1 4,-3 14,2 1,1 25,1-24,2 173,32 208,80 470,-114-869,1 9,0-1,1 0,9 23,-12-35,1 1,0-1,0 0,0 0,0 0,0 0,1 0,-1 0,1 0,-1 0,1 0,0-1,-1 1,1-1,0 1,0-1,0 0,0 1,0-1,1 0,-1 0,0-1,0 1,1 0,-1-1,1 0,-1 1,0-1,4 0,18-4,0-1,39-13,-33 8,43-7,65 3,246 5,-259 10,-3-1,864-15,390-1,-896 19,298 22,1061 223,-1033-125,-115-16,299 40,696-38,1818-115,820 6,-3995-11,-260 4,0-3,115-32,-172 39,0-1,-1 0,0 0,0-1,0-1,16-11,-24 14,1 0,-1 0,0 0,0-1,-1 1,1-1,-1 0,1 1,-1-1,0 0,-1-1,1 1,-1 0,0 0,0-1,0 1,0-1,-1 1,0 0,0-9,-2-4,-1 0,-1 0,-1 0,0 0,-9-20,-2-7,9 23,-1-1,-1 1,-1 1,0 0,-2 0,0 1,-1 0,-1 2,-1-1,-1 2,0 0,-1 0,0 2,-1 0,-1 1,-26-13,-11-1,0 3,-1 2,-2 3,0 3,-84-13,10 11,-190 0,-51 38,34 0,-347-22,795-1,204-34,104-51,-5 1,-345 76,93-16,202-61,-299 72,1 2,1 3,67-2,-57 6,117-25,-182 30,0 0,-1-1,1 0,0 0,-1-1,1 0,13-10,-22 14,1 0,-1 0,0-1,1 1,-1 0,1 0,-1-1,1 1,-1 0,0-1,1 1,-1-1,0 1,1 0,-1-1,0 1,0-1,1 1,-1-1,0 1,0-1,0 1,0-1,1 1,-1-1,0 1,0-1,0 1,0-1,0 1,0-1,-1 1,1-1,0 1,0-1,0 1,0-1,-1 1,1-1,0 1,0-1,-1 1,1-1,0 1,-1 0,1-1,0 1,-1 0,1-1,-1 1,1 0,-1-1,1 1,0 0,-1 0,1 0,-1-1,1 1,-2 0,-31-7,-24 4,0 3,0 2,0 3,-76 17,46-9,-459 62,-170 26,252-13,-107 16,436-87,0-6,-177-7,-90-34,-159-6,220 32,-431-10,516 2,-880-6,1123 18,-17 0,0 2,0 1,0 1,-49 13,61-7,15-1,5-8,-1 1,1-1,-1 0,1 0,0 0,-1 0,1 0,0 0,0 0,0 0,0-1,0 1,3 0,43 8,0-2,1-3,84-2,-54-1,1278-1,-21 1,-1003 9,485 78,-783-82,-68-17,-329-62,-33 16,-130 2,-1393-39,-16 84,1090 10,507-15,270 6,1-2,1-3,-64-23,-8-9,-2 6,-200-31,-307 25,-5 51,259 2,207-9,-163 5,345-3,-1 0,1 0,-1 1,1-1,-1 1,0 0,1 0,0 0,-1 0,1 0,0 1,-1 0,1-1,0 1,0 0,1 1,-5 3,6-5,1-1,0 1,-1 0,1 0,0 0,0 0,0 0,-1 0,1 0,0 0,0 0,0 0,1 0,-1 0,0 0,0 0,0 0,1 0,-1 0,1 0,-1-1,0 1,1 0,0 1,3 2,-1 0,0 0,1-1,0 1,0-1,0 0,8 4,26 14,1-3,1-1,1-2,78 18,145 25,115 4,122 1,1211 49,19-81,-1168-24,-469-6,466 27,-526-25,-26-3,0 1,0-1,0 1,-1 1,1-1,-1 1,1 1,-1-1,0 1,12 7,-18-10,-1 1,0-1,0 0,0 0,1 0,-1 0,0 1,0-1,0 0,0 0,0 1,1-1,-1 0,0 0,0 0,0 1,0-1,0 0,0 0,0 1,0-1,0 0,0 0,0 1,0-1,0 0,0 1,0-1,0 0,0 0,0 0,-1 1,1-1,0 0,0 0,0 1,0-1,0 0,-1 0,1 0,0 1,0-1,0 0,-1 0,1 0,0 0,0 0,-1 0,1 1,0-1,0 0,0 0,-1 0,1 0,0 0,-1 0,1 0,-33 14,0-1,0-2,-70 13,21-4,-70 16,0-7,-294 18,-989-44,456-67,-26-1,889 65,26 1,0-4,-115-19,115 5,-1226-208,715 150,-4 39,-276 41,825-9,-1-1,-74-18,-22-3,-908-134,987 146,-1 4,0 3,-96 3,-234-19,-85 14,292 11,-735-2,928 0,0 0,0 1,0-1,0 1,0 0,0 0,0 0,0 1,0 0,0 0,1 0,-6 4,2 0,1 0,-1 1,1 1,1-1,-8 11,6-10,0 1,-1-2,1 1,-1-1,-1-1,1 1,-20 8,17-9,-1 1,1 0,1 2,-13 10,20-15,0 1,1 0,0 0,0 0,0 0,0 1,1-1,0 1,0 0,1-1,0 1,0 0,0 0,0 8,0 14,5 47,-2-60,5 31,2-1,1-1,3 0,30 68,-22-58,-2 1,14 64,-32-114,0-1,0 1,0 0,-1-1,0 1,0-1,0 1,0 0,-1-1,0 1,0-1,0 1,0-1,-1 0,0 1,0-1,0 0,-4 5,-1-1,0-1,-1 0,0 0,-1-1,0 0,-17 9,-3 0,16-9,0 1,1 0,0 1,0 0,0 1,1 0,1 0,-13 15,23-24,-1 0,1 1,0-1,0 1,0-1,-1 1,1-1,0 1,0-1,0 1,0-1,0 1,0-1,0 1,0-1,0 0,0 1,0-1,0 1,0-1,0 1,0-1,0 1,1-1,-1 1,0-1,0 1,1-1,-1 0,0 1,0-1,1 1,0-1,20 10,32-4,-48-5,560 3,-324-7,1956 1,-1968 13,335 58,-322-32,249 6,-370-43,-34 0,146 17,-212-13,-42 1,-423 4,-55 5,296 7,-394 94,490-93,-2-6,-141 5,247-21,-280 1,-26 3,303-4,0 1,0 0,0 0,0 0,0 1,-10 4,15-6,1 0,0 0,0 0,0 0,0 0,0 0,0 0,-1 0,1 0,0 0,0 1,0-1,0 0,0 0,0 0,0 0,0 0,0 0,-1 0,1 1,0-1,0 0,0 0,0 0,0 0,0 0,0 0,0 1,0-1,0 0,0 0,0 0,0 0,0 0,0 1,0-1,0 0,0 0,0 0,0 0,0 0,0 0,0 1,1-1,-1 0,0 0,0 0,0 0,0 0,0 0,0 0,0 1,1-1,10 5,14 0,32-1,71-5,-84-1,0 2,0 1,67 12,-11 4,-62-13,54 16,-78-16,-1 0,0 2,-1-1,1 2,-1 0,0 0,19 16,-21-16,0 0,0 0,0-1,1-1,0 1,1-2,-1 0,14 3,7 1,55 4,-146-31,-326-37,251 41,-2 6,-176 10,114 2,-573-3,741 1,0 2,-35 8,-42 4,101-15,-63 4,-94-8,161 4,1 0,0 0,0 0,0 0,0 0,0-1,0 1,0 0,-1-1,1 1,0-1,0 1,0-1,0 1,1-1,-1 0,0 0,0 1,0-1,0 0,1 0,-1 0,0 0,1 0,-1 0,0-1,1 0,0 0,-1 0,1 0,0 0,0 0,1 0,-1 0,0 0,1 0,-1 0,1 0,0 0,1-3,4-7,1 0,1 0,12-15,-17 22,4-4,17-22,42-44,-57 66,1 1,-1 0,1 1,1 0,-1 0,1 1,0 1,1 0,14-5,26-3,2 2,-1 2,60-1,165 8,-166 3,364 33,-2 38,44 6,-336-55,341 25,210-16,-529-10,318 74,-313-28,-151-46,1-3,1-2,78 11,-28-19,126-8,-144-3,-73 1,0-1,0-1,22-6,-19 3,-1 2,29-2,381 4,-47 3,-280-6,171-30,-172 20,0 6,1 4,106 8,121-5,-176-10,188-40,460-62,-558 83,-128 13,166-2,930 22,-1138 1,0 3,105 21,145 51,-259-60,55 19,-91-25,0-2,1-2,0 0,0-2,1-2,34 2,2316-11,-1409 6,-916-4,0-3,95-21,-31 3,-93 20,51-9,131-6,-75 20,-34 1,-1-5,134-19,-149 6,0 4,101 0,-131 9,61-10,-61 6,64-1,-79 8,-12-2,-1 2,0 1,0 1,0 1,0 2,0 1,32 10,-38-8,1-1,0-1,1-1,-1-1,31 1,116-5,-90-2,-67 3,29-3,-39 2,0 0,-1 0,1-1,0 1,-1-1,1 1,-1-1,1 1,-1-1,1 0,-1 0,0 1,1-1,-1 0,0-1,0 1,1 0,-1 0,0 0,1-2,0-11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12T16:44:08.089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0,'7'1,"0"0,-1 0,1 1,0 0,10 4,22 6,39-4,0-3,103-8,-42 0,331 3,-439 2,0 1,36 8,-33-5,52 4,135-11,-195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12T16:44:40.038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114 221,'1162'0,"-1119"-4,1-1,-1-2,63-18,-92 22,145-46,-64 22,-68 18,-1 1,1 1,0 2,50-4,883 8,-443 3,1019-2,-1506-1,0-2,39-9,-36 5,54-3,26 11,-70 1,-1-2,1-1,63-12,-47 4,1 2,1 3,74 5,-120-1,-136 3,-214 31,-374 74,555-97,63-7,-70 22,23-10,71-7,-75 1,-2025-11,2110-2,-58-9,-44-4,-878 13,588 6,543-2,115-3,-120-13,10-1,3 1,-74 9,1 1,30-1,107-10,13 0,445 17,-594-1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12T16:44:48.448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1261,'131'-3,"-41"1,131 11,-219-8,0-1,0 1,0-1,1 0,-1 0,0 0,0 0,1 0,-1-1,0 1,0-1,0 1,1-1,-1 0,0 0,0 0,0 0,0 0,-1 0,1-1,0 1,0-1,-1 1,1-1,-1 0,1 1,-1-1,0 0,0 0,1 0,-1 0,-1 0,1 0,1-4,0-7,0 0,0 0,-1 0,-1 0,-2-16,3-29,10-22,1-126,-10 178,1 1,1-1,1 1,13-38,-10 37,0-1,-2 0,4-56,-12-358,4 563,-5 147,-11-171,7-63,-2 55,11 81,-4 70,-1-214,0-1,-7 29,8-48,1 0,0 1,-1-1,0 0,-1 0,1 0,-1 0,0-1,0 1,0-1,-1 1,1-1,-1 0,0-1,0 1,-6 3,-5 0,-1-1,1 0,-22 4,23-7,0 1,0 0,1 1,-22 11,20 0,15-15,0-1,0 1,0-1,0 1,0-1,0 1,0-1,0 1,0 0,0-1,0 1,1-1,-1 1,0-1,0 1,1-1,-1 0,0 1,1-1,-1 1,1-1,-1 0,0 1,1-1,-1 0,1 1,-1-1,1 0,-1 1,1-1,-1 0,1 0,0 0,15 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CF87-E88A-2A29-DBB7-9D70C9C5E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13666-ED1F-1A73-C7BB-6FF04FC1B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90854-E1C0-41FF-5825-AFE5459B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48386-0ED2-AD9D-D4ED-4BC02475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1FBEF-9151-CC9C-6D02-480B1501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19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7DBE-6747-A28D-7B4F-6B1621B4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38783-3CAA-0E70-21C0-BFE1C9F3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48C3E-55CB-0D69-1835-0ED1CB15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0DA3-E30D-5335-056B-657D1AC4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B3A2C-4C86-E6F0-A5C2-735D90AB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06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454E64-D07A-C57D-FC24-8ECC64D64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C41BB-93C8-EB54-7222-B791F3AAC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B220E-3D1D-D336-00E3-35008C61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DB6FD-5320-CE6C-A6FD-52180541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7671B-FAD3-82A4-CA0B-66375170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01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CD8A-F5CB-E6AF-BECB-D53ED1A1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1A425-3403-EA66-2131-FA47652C2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24D93-8C5A-25AF-0CE7-1E61DC5B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27F62-60D1-D6B9-AB51-A5A80BB7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5C30-FC17-BDB1-1EAA-921AA88F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493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8AC5-1CF5-EB5F-BD92-2E777EA4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9411B-E3D4-B348-D4B6-C898A0090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3797B-850C-D955-3120-1D4D409E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8FEB-6706-521A-864C-C789121E2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5E126-90D5-C0A9-B29F-66D7A80B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364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898A7-55D9-E708-F42C-3F9C54E4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DD9A6-A3CB-12DD-8D38-3DEB34B78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86B34-0F84-AE21-F4C8-A35BAC4DC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A42D5-2FB4-F38B-C620-5BEB0663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1A76A-4904-F4A5-6BCA-24091C72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12F98-0C3D-8ECD-5BB7-22555071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453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B8D2-E443-AA10-D538-E6CA7853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119D6-1C41-4BF8-C9E4-98F41BC6B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084197-B2F3-E600-5FBF-33F93397C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F9BA8-B201-B526-E6E2-7F86E4A8D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92D01-A111-6866-66C6-88278901B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2033BA-14A3-A1C2-D3EB-BB5728F6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8FAC38-5238-9AFC-96F6-63CBCCBC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BBEC4C-95D8-05F8-5959-C3A61179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508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C8D5-7C0B-833F-19B2-3FCE934B0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2EDB2-2B71-C3A6-CA30-A71B8E5E9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592F5-83B0-32F1-629F-8ABD5378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BE381-87DC-114F-D054-3F0F6DBC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91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CD3A2-DA21-B1E5-E153-F60BCF8B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D42904-8AE3-3F49-7862-7EC71CC4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CC86A-684C-0B39-A6FE-9A79C4D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73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655C-313A-207E-8A2C-4E3DE44C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6A225-C02A-BB93-0A78-19FA210E2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787BA-DA34-F042-D1A1-2122BAFFF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3F13E-B81D-89A6-B2D3-4B928B07A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B3D9B-E6DC-94E9-A2CB-6CEE5294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95E80-B619-75AA-329F-9910376F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362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7D7E-2EB7-64B4-D8FC-BA76ED92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B70BA-6A5D-4DA3-2FAA-D898A9AE4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6EFA7-48CD-BAE6-5FB6-A58E10369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63D68-998C-3CEE-90F0-941BDE26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0B915-3136-5FC4-B98B-BCFD5B6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AD11E-D99B-3C79-DF1C-F547946F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720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C4B82-F094-DC95-D71C-3833AD7D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D92AD-C476-DFDB-6310-5F258CE9C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99A25-8C8A-3580-C4D0-799B4BD78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B7751E-F5D4-4BDD-A176-ABA4267F221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3F328-6EA8-376E-C704-4D98DCEBE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8A5CC-DDB0-6F13-58F0-B3E2A7351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BE86DD-9311-433F-B82B-38AF580760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81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6.png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C727-9A5A-1B2F-A3AF-5DE697CF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CBBF-8D1F-5B55-180C-A94AE0096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Αναισθησία λέγεται η ελεγχόμενη και αντιστρεπτή απώλεια της αισθητικότητας που προκαλείται με τη χορήγηση φαρμάκων και εξυπηρετεί ιατρικούς σκοπούς</a:t>
            </a:r>
          </a:p>
          <a:p>
            <a:r>
              <a:rPr lang="el-GR" dirty="0"/>
              <a:t>Όταν αφορά ολόκληρο το σώμα (απώλεια συνείδησης) λέγεται γενική αναισθησία (</a:t>
            </a:r>
            <a:r>
              <a:rPr lang="en-US" dirty="0"/>
              <a:t>general anesthesia)</a:t>
            </a:r>
            <a:endParaRPr lang="el-GR" dirty="0"/>
          </a:p>
          <a:p>
            <a:r>
              <a:rPr lang="el-GR" dirty="0"/>
              <a:t>Εάν αφορά ένα συγκεκριμένο σημείο ή μία περιοχή του σώματος λέγεται αντίστοιχα τοπική</a:t>
            </a:r>
            <a:r>
              <a:rPr lang="en-US" dirty="0"/>
              <a:t> (local)</a:t>
            </a:r>
            <a:r>
              <a:rPr lang="el-GR" dirty="0"/>
              <a:t> ή </a:t>
            </a:r>
            <a:r>
              <a:rPr lang="el-GR" dirty="0" err="1"/>
              <a:t>περιοχική</a:t>
            </a:r>
            <a:r>
              <a:rPr lang="el-GR" dirty="0"/>
              <a:t> αναισθησία</a:t>
            </a:r>
            <a:r>
              <a:rPr lang="en-US" dirty="0"/>
              <a:t> (regional anesthesia)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2471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E183-0CA9-8719-39F7-0AD205E7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Σύγκριση ισχύος εισπνευστικών αναισθητικών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10BD5-0FD6-2C04-5C8F-97B1D46AA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Ως μέτρο σύγκρισης της ισχύος των εισπνευστικών αναισθητικών έχει καθιερωθεί να χρησιμοποιείται η </a:t>
            </a:r>
            <a:r>
              <a:rPr lang="en-US" dirty="0"/>
              <a:t>MAC (Minimum Alveolar Concentration)</a:t>
            </a:r>
          </a:p>
          <a:p>
            <a:r>
              <a:rPr lang="el-GR" dirty="0"/>
              <a:t>Πρόκειται για την ελάχιστη </a:t>
            </a:r>
            <a:r>
              <a:rPr lang="el-GR" u="sng" dirty="0"/>
              <a:t>κυψελιδική</a:t>
            </a:r>
            <a:r>
              <a:rPr lang="el-GR" dirty="0"/>
              <a:t> συγκέντρωση του αναισθητικού όπου το 50% των ασθενών </a:t>
            </a:r>
            <a:r>
              <a:rPr lang="el-GR" u="sng" dirty="0"/>
              <a:t>δεν</a:t>
            </a:r>
            <a:r>
              <a:rPr lang="el-GR" dirty="0"/>
              <a:t> αντιδράει σε επώδυνο ερέθισμα</a:t>
            </a:r>
          </a:p>
          <a:p>
            <a:r>
              <a:rPr lang="el-GR" dirty="0"/>
              <a:t>Θεωρείται ότι προκαλείται χειρουργική αναισθησία με 1.2-1.4</a:t>
            </a:r>
            <a:r>
              <a:rPr lang="en-US" dirty="0" err="1"/>
              <a:t>xMAC</a:t>
            </a:r>
            <a:r>
              <a:rPr lang="en-US" dirty="0"/>
              <a:t> </a:t>
            </a:r>
            <a:r>
              <a:rPr lang="el-GR" dirty="0"/>
              <a:t>και κίνδυνος </a:t>
            </a:r>
            <a:r>
              <a:rPr lang="el-GR" dirty="0" err="1"/>
              <a:t>υπερδοσίας</a:t>
            </a:r>
            <a:r>
              <a:rPr lang="el-GR" dirty="0"/>
              <a:t> ≥ 2</a:t>
            </a:r>
            <a:r>
              <a:rPr lang="en-US" dirty="0" err="1"/>
              <a:t>xMAC</a:t>
            </a:r>
            <a:endParaRPr lang="el-GR" dirty="0"/>
          </a:p>
          <a:p>
            <a:r>
              <a:rPr lang="el-GR" dirty="0"/>
              <a:t>Όσο μικρότερη η </a:t>
            </a:r>
            <a:r>
              <a:rPr lang="en-US" dirty="0"/>
              <a:t>MAC </a:t>
            </a:r>
            <a:r>
              <a:rPr lang="el-GR" dirty="0"/>
              <a:t>τόσο πιο ισχυρό το εισπνευστικό αναισθητικό</a:t>
            </a:r>
          </a:p>
        </p:txBody>
      </p:sp>
    </p:spTree>
    <p:extLst>
      <p:ext uri="{BB962C8B-B14F-4D97-AF65-F5344CB8AC3E}">
        <p14:creationId xmlns:p14="http://schemas.microsoft.com/office/powerpoint/2010/main" val="46604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A190-F501-BFBD-91DC-BFFC084C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</a:t>
            </a:r>
            <a:endParaRPr lang="el-GR" dirty="0"/>
          </a:p>
        </p:txBody>
      </p:sp>
      <p:pic>
        <p:nvPicPr>
          <p:cNvPr id="5" name="Content Placeholder 4" descr="A table with numbers and text&#10;&#10;Description automatically generated">
            <a:extLst>
              <a:ext uri="{FF2B5EF4-FFF2-40B4-BE49-F238E27FC236}">
                <a16:creationId xmlns:a16="http://schemas.microsoft.com/office/drawing/2014/main" id="{AC5D69C9-21E8-0F07-8439-5B54D6D7D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976" y="1690688"/>
            <a:ext cx="7794048" cy="4170363"/>
          </a:xfrm>
        </p:spPr>
      </p:pic>
    </p:spTree>
    <p:extLst>
      <p:ext uri="{BB962C8B-B14F-4D97-AF65-F5344CB8AC3E}">
        <p14:creationId xmlns:p14="http://schemas.microsoft.com/office/powerpoint/2010/main" val="150221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ED9A-B513-A9B5-2F9D-71AEB5A3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Στάδια χορήγησης γενικής αναισθησίας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8076-2C2E-16E2-5B61-15A0C364D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Προαναισθητική εξέταση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Προαναισθητική αγωγή (</a:t>
            </a:r>
            <a:r>
              <a:rPr lang="en-US" dirty="0"/>
              <a:t>premedication)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Εγκατάσταση γενικής αναισθησίας</a:t>
            </a:r>
            <a:r>
              <a:rPr lang="en-US" dirty="0"/>
              <a:t> (induction)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Διατήρηση γενικής αναισθησίας</a:t>
            </a:r>
            <a:r>
              <a:rPr lang="en-US" dirty="0"/>
              <a:t> (maintenance)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Λήξη αναισθησίας και ανάνηψη</a:t>
            </a:r>
            <a:r>
              <a:rPr lang="en-US" dirty="0"/>
              <a:t> (recovery)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6018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D4A9-8ABB-E7DF-9558-698D38D1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Προαναισθητική εξέταση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F64D3-5488-1A5C-289A-BB02C9ED6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Ιστορικό/φαρμακευτική αγωγή</a:t>
            </a:r>
          </a:p>
          <a:p>
            <a:r>
              <a:rPr lang="el-GR" dirty="0"/>
              <a:t>Κλινική εξέταση</a:t>
            </a:r>
          </a:p>
          <a:p>
            <a:r>
              <a:rPr lang="el-GR" dirty="0"/>
              <a:t>Εργαστηριακές εξετάσεις</a:t>
            </a:r>
          </a:p>
          <a:p>
            <a:r>
              <a:rPr lang="el-GR" dirty="0"/>
              <a:t>Απεικονιστικές εξετάσεις</a:t>
            </a:r>
          </a:p>
          <a:p>
            <a:r>
              <a:rPr lang="el-GR" dirty="0"/>
              <a:t>Κατάταξη </a:t>
            </a:r>
            <a:r>
              <a:rPr lang="en-US" dirty="0"/>
              <a:t>ASA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503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8F64-8D1C-742B-9AC7-48C78CA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Κατάταξη αναισθησιολογικού κινδύνου </a:t>
            </a:r>
            <a:r>
              <a:rPr lang="en-US" dirty="0"/>
              <a:t>ASA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F7839-5758-2667-7726-2D00543D0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Society of Anesthesiologists</a:t>
            </a:r>
            <a:endParaRPr lang="el-GR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B0042E-7264-13BB-B29A-8126E7B5EA56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2386421"/>
          <a:ext cx="10515600" cy="437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5633912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82549874"/>
                    </a:ext>
                  </a:extLst>
                </a:gridCol>
              </a:tblGrid>
              <a:tr h="586636">
                <a:tc>
                  <a:txBody>
                    <a:bodyPr/>
                    <a:lstStyle/>
                    <a:p>
                      <a:r>
                        <a:rPr lang="en-US" dirty="0"/>
                        <a:t>Status ASA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20640"/>
                  </a:ext>
                </a:extLst>
              </a:tr>
              <a:tr h="586636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Απόλυτα υγιής ασθενής χωρίς καμία παθολογική κατάσταση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657785"/>
                  </a:ext>
                </a:extLst>
              </a:tr>
              <a:tr h="586636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Ασθενής με παθολογική κατάσταση η οποία δεν επηρεάζει τη γενική του κατάσταση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702727"/>
                  </a:ext>
                </a:extLst>
              </a:tr>
              <a:tr h="586636">
                <a:tc>
                  <a:txBody>
                    <a:bodyPr/>
                    <a:lstStyle/>
                    <a:p>
                      <a:r>
                        <a:rPr lang="en-US" dirty="0"/>
                        <a:t>III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Ασθενής με παθολογικό πρόβλημα το οποίο επηρεάζει τη γενική του κατάσταση, αλλά όχι σοβαρά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522962"/>
                  </a:ext>
                </a:extLst>
              </a:tr>
              <a:tr h="586636">
                <a:tc>
                  <a:txBody>
                    <a:bodyPr/>
                    <a:lstStyle/>
                    <a:p>
                      <a:r>
                        <a:rPr lang="en-US" dirty="0"/>
                        <a:t>IV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Ασθενής με παθολογικό πρόβλημα το οποίο επηρεάζει σοβαρά τη γενική του κατάσταση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00108"/>
                  </a:ext>
                </a:extLst>
              </a:tr>
              <a:tr h="586636">
                <a:tc>
                  <a:txBody>
                    <a:bodyPr/>
                    <a:lstStyle/>
                    <a:p>
                      <a:r>
                        <a:rPr lang="en-US" dirty="0"/>
                        <a:t>V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Ασθενής που δεν αναμένεται να επιβιώσει χωρίς τη χειρουργική επέμβαση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13796"/>
                  </a:ext>
                </a:extLst>
              </a:tr>
              <a:tr h="586636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Επείγον (</a:t>
                      </a:r>
                      <a:r>
                        <a:rPr lang="en-US" dirty="0"/>
                        <a:t>emergency)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356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24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4A3D5-0EAA-1AEF-F38F-AB405A5A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Κατάταξη αναισθησιολογικού κινδύνου </a:t>
            </a:r>
            <a:r>
              <a:rPr lang="en-US" dirty="0"/>
              <a:t>ASA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116BD-2D4F-80AA-BEE0-7F4F4944E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Νεαρό υγιές ζώο που προσκομίζεται για προληπτική ορχεκτομή = </a:t>
            </a:r>
            <a:r>
              <a:rPr lang="en-US" dirty="0"/>
              <a:t>ASA I</a:t>
            </a:r>
          </a:p>
          <a:p>
            <a:r>
              <a:rPr lang="el-GR" dirty="0"/>
              <a:t>Μεσήλικο ζώο που προσκομίζεται για ορχεκτομή και εντοπίζεται στον προαναισθητικό έλεγχο ήπια</a:t>
            </a:r>
            <a:r>
              <a:rPr lang="en-US" dirty="0"/>
              <a:t>, </a:t>
            </a:r>
            <a:r>
              <a:rPr lang="el-GR" dirty="0" err="1"/>
              <a:t>ασυμπτωματική</a:t>
            </a:r>
            <a:r>
              <a:rPr lang="el-GR" dirty="0"/>
              <a:t> προστατομεγαλία = </a:t>
            </a:r>
            <a:r>
              <a:rPr lang="en-US" dirty="0"/>
              <a:t>ASA II</a:t>
            </a:r>
          </a:p>
          <a:p>
            <a:r>
              <a:rPr lang="el-GR" dirty="0"/>
              <a:t>Μεσήλικο ζώο που προσκομίζεται για ορχεκτομή λόγω διαγνωσμένης προστατομεγαλίας και δυσουρία/αιματουρία = </a:t>
            </a:r>
            <a:r>
              <a:rPr lang="en-US" dirty="0"/>
              <a:t>ASA III</a:t>
            </a:r>
            <a:endParaRPr lang="el-GR" dirty="0"/>
          </a:p>
          <a:p>
            <a:r>
              <a:rPr lang="el-GR" dirty="0"/>
              <a:t>Μεσήλικο ζώο με προστατομεγαλία, </a:t>
            </a:r>
            <a:r>
              <a:rPr lang="el-GR" dirty="0" err="1"/>
              <a:t>περινεϊκή</a:t>
            </a:r>
            <a:r>
              <a:rPr lang="el-GR" dirty="0"/>
              <a:t> κήλη, πρόπτωση της ουροδόχου κύστης στην κήλη και στραγγαλισμό της = </a:t>
            </a:r>
            <a:r>
              <a:rPr lang="en-US" dirty="0"/>
              <a:t>ASA </a:t>
            </a:r>
            <a:r>
              <a:rPr lang="en-US" dirty="0" err="1"/>
              <a:t>IVe</a:t>
            </a:r>
            <a:endParaRPr lang="en-US" dirty="0"/>
          </a:p>
          <a:p>
            <a:r>
              <a:rPr lang="el-GR" dirty="0"/>
              <a:t>Διάταση και στροφή στομάχου = </a:t>
            </a:r>
            <a:r>
              <a:rPr lang="en-US" dirty="0"/>
              <a:t>ASA Ve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8492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1228-F8B7-EF0E-424A-5EC94A401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Κατάταξη αναισθησιολογικού κινδύνου </a:t>
            </a:r>
            <a:r>
              <a:rPr lang="en-US" dirty="0"/>
              <a:t>ASA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57F6-5572-DE3A-BADC-14AF7E287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κατάταξη αναισθησιολογικού κινδύνου </a:t>
            </a:r>
            <a:r>
              <a:rPr lang="en-US" dirty="0"/>
              <a:t>ASA, </a:t>
            </a:r>
            <a:r>
              <a:rPr lang="el-GR" dirty="0"/>
              <a:t>μαζί με παράγοντες όπως η διάρκεια της χειρουργικής επέμβασης και η αναμενόμενη ένταση του </a:t>
            </a:r>
            <a:r>
              <a:rPr lang="el-GR" dirty="0" err="1"/>
              <a:t>διεγχειρητικού</a:t>
            </a:r>
            <a:r>
              <a:rPr lang="el-GR" dirty="0"/>
              <a:t> πόνου,</a:t>
            </a:r>
            <a:r>
              <a:rPr lang="en-US" dirty="0"/>
              <a:t> </a:t>
            </a:r>
            <a:r>
              <a:rPr lang="el-GR" dirty="0"/>
              <a:t>μας κατευθύνει στον σχεδιασμό του αναισθητικού πρωτοκόλλου</a:t>
            </a:r>
          </a:p>
          <a:p>
            <a:r>
              <a:rPr lang="el-GR" dirty="0"/>
              <a:t>Τα ποσοστά </a:t>
            </a:r>
            <a:r>
              <a:rPr lang="el-GR" dirty="0" err="1"/>
              <a:t>περιαναισθητικής</a:t>
            </a:r>
            <a:r>
              <a:rPr lang="el-GR" dirty="0"/>
              <a:t> θνησιμότητας αλλάζουν ανάλογα με το </a:t>
            </a:r>
            <a:r>
              <a:rPr lang="en-US" dirty="0"/>
              <a:t>status ASA (</a:t>
            </a:r>
            <a:r>
              <a:rPr lang="el-GR" dirty="0"/>
              <a:t>πρόγνωση) </a:t>
            </a:r>
          </a:p>
        </p:txBody>
      </p:sp>
    </p:spTree>
    <p:extLst>
      <p:ext uri="{BB962C8B-B14F-4D97-AF65-F5344CB8AC3E}">
        <p14:creationId xmlns:p14="http://schemas.microsoft.com/office/powerpoint/2010/main" val="2492336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80F0-9FEC-0E9E-7251-5F99B896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Προαναισθητική αγωγή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17586-1219-2B32-BC6C-92159DBF1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Οτιδήποτε χορηγείται στον ασθενή πριν από το γενικό αναισθητικό θεωρείται προαναισθητική αγωγή</a:t>
            </a:r>
          </a:p>
          <a:p>
            <a:r>
              <a:rPr lang="el-GR" b="1" dirty="0"/>
              <a:t>Ηρεμιστικά</a:t>
            </a:r>
          </a:p>
          <a:p>
            <a:r>
              <a:rPr lang="el-GR" b="1" dirty="0"/>
              <a:t>Αναλγητικά</a:t>
            </a:r>
          </a:p>
          <a:p>
            <a:r>
              <a:rPr lang="el-GR" dirty="0"/>
              <a:t>Αντιχολινεργικά</a:t>
            </a:r>
          </a:p>
          <a:p>
            <a:r>
              <a:rPr lang="el-GR" dirty="0"/>
              <a:t>Αντιεμετικά/γαστροπροστατευτικά</a:t>
            </a:r>
          </a:p>
          <a:p>
            <a:r>
              <a:rPr lang="el-GR" dirty="0" err="1"/>
              <a:t>Αντισταμινικά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561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D147-F533-7A7D-8238-AA4ACE976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Προαναισθητική αγωγή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8EEB-557A-0B6E-8727-25DD7C41E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Διευκολύνει τους χειρισμούς στον ασθενή (πχ. καθετηριασμός φλέβας)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Μειώνει το στρες του ασθενούς (↑ </a:t>
            </a:r>
            <a:r>
              <a:rPr lang="el-GR" dirty="0" err="1"/>
              <a:t>κατεχολαμίνες</a:t>
            </a:r>
            <a:r>
              <a:rPr lang="el-GR" dirty="0"/>
              <a:t> →↑τόνος συμπαθητικού </a:t>
            </a:r>
            <a:r>
              <a:rPr lang="el-GR" dirty="0" err="1"/>
              <a:t>διεγχειρητικά</a:t>
            </a:r>
            <a:r>
              <a:rPr lang="el-GR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Μειώνει τις απαιτούμενες δόσεις γενικών αναισθητικών (άρα και τις παρενέργειες, ισορροπημένη αναισθησία)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Ήρεμη εγκατάσταση γενικής αναισθησίας, ήρεμη ανάνηψη (όχι διέγερση)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Προληπτική αναλγησία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Άλλες δράσεις ανάλογα με το φάρμακο (αντιεμετική, </a:t>
            </a:r>
            <a:r>
              <a:rPr lang="el-GR" dirty="0" err="1"/>
              <a:t>μυοχαλαρωτική</a:t>
            </a:r>
            <a:r>
              <a:rPr lang="el-GR" dirty="0"/>
              <a:t>, </a:t>
            </a:r>
            <a:r>
              <a:rPr lang="el-GR" dirty="0" err="1"/>
              <a:t>αντισταμινική</a:t>
            </a:r>
            <a:r>
              <a:rPr lang="el-GR" dirty="0"/>
              <a:t> κλπ.)</a:t>
            </a:r>
          </a:p>
        </p:txBody>
      </p:sp>
    </p:spTree>
    <p:extLst>
      <p:ext uri="{BB962C8B-B14F-4D97-AF65-F5344CB8AC3E}">
        <p14:creationId xmlns:p14="http://schemas.microsoft.com/office/powerpoint/2010/main" val="656802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EC97-A98E-E6F8-9ABA-DCD054DEE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Εγκατάσταση γενικής αναισθησίας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77150-9924-925C-AD12-727C34F4A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Πρόκειται για την πρώτη χορήγηση γενικού αναισθητικού και έχει σκοπό τη μετάβαση στο στάδιο της χειρουργικής αναισθησίας</a:t>
            </a:r>
          </a:p>
          <a:p>
            <a:r>
              <a:rPr lang="el-GR" dirty="0"/>
              <a:t>Υπάρχει το ενδεχόμενο της διέγερσης και είναι μία περίοδος όπου δεν έχουμε έλεγχο του αναπνευστικού συστήματος (δεν έχει τοποθετηθεί τραχειοσωλήνας) οπότε θέλουμε να είναι όσο το δυνατόν πιο σύντομο</a:t>
            </a:r>
          </a:p>
          <a:p>
            <a:r>
              <a:rPr lang="el-GR" dirty="0"/>
              <a:t>Χρησιμοποιούνται ταχείας δράσης γενικά αναισθητικά, συνήθως ενδοφλεβίως (ό,τι πιο γρήγορο), αλλά μπορεί να γίνει και με εισπνευστικό αναισθητικό (με χρήση προσωπίδας ή κλωβού)</a:t>
            </a:r>
          </a:p>
        </p:txBody>
      </p:sp>
    </p:spTree>
    <p:extLst>
      <p:ext uri="{BB962C8B-B14F-4D97-AF65-F5344CB8AC3E}">
        <p14:creationId xmlns:p14="http://schemas.microsoft.com/office/powerpoint/2010/main" val="399771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739C-68B7-EBD4-7AE0-97192F3E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 Στάδια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60C73-8816-B931-061D-F9B043F6D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«κλασικά» πλέον 4 στάδια της γενικής αναισθησίας </a:t>
            </a:r>
            <a:r>
              <a:rPr lang="el-GR" dirty="0" err="1"/>
              <a:t>περιγράφηκαν</a:t>
            </a:r>
            <a:r>
              <a:rPr lang="el-GR" dirty="0"/>
              <a:t> αρχικά στις αρχές του 20</a:t>
            </a:r>
            <a:r>
              <a:rPr lang="el-GR" baseline="30000" dirty="0"/>
              <a:t>ου</a:t>
            </a:r>
            <a:r>
              <a:rPr lang="el-GR" dirty="0"/>
              <a:t> αιώνα, στον άνθρωπο, και με τη χρήση </a:t>
            </a:r>
            <a:r>
              <a:rPr lang="el-GR" u="sng" dirty="0"/>
              <a:t>αποκλειστικά</a:t>
            </a:r>
            <a:r>
              <a:rPr lang="el-GR" dirty="0"/>
              <a:t> πτητικού γενικού αναισθητικού (αιθέρα)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Αναλγησία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Διέγερση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Χειρουργική αναισθησία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Αναπνευστική παράλυση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8BFD78BF-CD39-674D-6D6B-2D8039D5FE80}"/>
              </a:ext>
            </a:extLst>
          </p:cNvPr>
          <p:cNvSpPr/>
          <p:nvPr/>
        </p:nvSpPr>
        <p:spPr>
          <a:xfrm>
            <a:off x="5825067" y="3668889"/>
            <a:ext cx="270933" cy="186266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E928A6B-4948-59DC-8ED7-3042A5256AD5}"/>
              </a:ext>
            </a:extLst>
          </p:cNvPr>
          <p:cNvSpPr/>
          <p:nvPr/>
        </p:nvSpPr>
        <p:spPr>
          <a:xfrm rot="10800000">
            <a:off x="6502400" y="3668889"/>
            <a:ext cx="270933" cy="186266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179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0A09-2B21-658C-34C2-A954F0AD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Διατήρηση γενικής αναισθησίας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644A1-ADB8-CE0C-98F5-520232184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Διατήρηση χειρουργικού βάθους αναισθησίας για τη διάρκεια της χειρουργικής επέμβασης</a:t>
            </a:r>
          </a:p>
          <a:p>
            <a:r>
              <a:rPr lang="el-GR" dirty="0"/>
              <a:t>Συχνότερα με διαρκή χορήγηση πτητικού (εισπνευστικού) γενικού αναισθητικού</a:t>
            </a:r>
          </a:p>
          <a:p>
            <a:r>
              <a:rPr lang="el-GR" dirty="0"/>
              <a:t>Μπορεί να γίνει και με ενέσιμα γενικά αναισθητικά, είτε με επαναλαμβανόμενες χορηγήσεις </a:t>
            </a:r>
            <a:r>
              <a:rPr lang="en-US" dirty="0"/>
              <a:t>bolus</a:t>
            </a:r>
            <a:r>
              <a:rPr lang="el-GR" dirty="0"/>
              <a:t> κατ’ ανάγκην είτε με στάγδην συνεχή ενδοφλέβια χορήγηση (</a:t>
            </a:r>
            <a:r>
              <a:rPr lang="en-US" dirty="0"/>
              <a:t>CRI) (Total Intra-Venous Anesthesia)</a:t>
            </a:r>
            <a:endParaRPr lang="el-GR" dirty="0"/>
          </a:p>
          <a:p>
            <a:r>
              <a:rPr lang="el-GR" dirty="0"/>
              <a:t>Το απαιτούμενο βάθος αναισθησίας εξαρτάται άμεσα από το στάδιο της χειρουργικής επέμβασης</a:t>
            </a:r>
            <a:endParaRPr lang="en-US" dirty="0"/>
          </a:p>
          <a:p>
            <a:r>
              <a:rPr lang="el-GR" dirty="0"/>
              <a:t>Ιδανικά, το βάθος αναισθησίας αλλάζει διαρκώς ανάλογα με την ένταση του χειρουργικού ερεθισμού (μεγαλύτερο βάθος για περισσότερο επώδυνα στάδια της επέμβασης, μικρότερο για λιγότερο επώδυνα)</a:t>
            </a:r>
          </a:p>
        </p:txBody>
      </p:sp>
    </p:spTree>
    <p:extLst>
      <p:ext uri="{BB962C8B-B14F-4D97-AF65-F5344CB8AC3E}">
        <p14:creationId xmlns:p14="http://schemas.microsoft.com/office/powerpoint/2010/main" val="2364330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F564-D50A-39DA-6AF1-8C435797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Ανάνηψη από γενική αναισθησία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1B300-3AF1-3E01-0B02-3F758922C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Μετά το πέρας της επέμβασης σταματάει η χορήγηση γενικού αναισθητικού (εισπνευστικό ή συνεχής χορήγηση ενέσιμου) και περιμένουμε το ζώο να ανανήψει</a:t>
            </a:r>
          </a:p>
          <a:p>
            <a:r>
              <a:rPr lang="el-GR" dirty="0"/>
              <a:t>Χρειάζεται να αφαιρεθεί ο τραχειοσωλήνας</a:t>
            </a:r>
          </a:p>
          <a:p>
            <a:r>
              <a:rPr lang="el-GR" dirty="0"/>
              <a:t>Μπορούν να χορηγηθούν ανταγωνιστές για </a:t>
            </a:r>
            <a:r>
              <a:rPr lang="el-GR"/>
              <a:t>(συγκεκριμένα) φάρμακα </a:t>
            </a:r>
            <a:r>
              <a:rPr lang="el-GR" dirty="0"/>
              <a:t>της προαναισθητικής αγωγής</a:t>
            </a:r>
          </a:p>
          <a:p>
            <a:r>
              <a:rPr lang="el-GR" dirty="0"/>
              <a:t>Ιδανικά γίνεται σε ειδικό χώρο ανάνηψης και το ζώο παρακολουθείται εντατικά για τις πρώτες (≈3) ώρες</a:t>
            </a:r>
          </a:p>
          <a:p>
            <a:r>
              <a:rPr lang="el-GR" dirty="0"/>
              <a:t>Έμφαση σε αναπνευστικό, καρδιαγγειακό, θερμοκρασία και αναλγησία</a:t>
            </a:r>
          </a:p>
        </p:txBody>
      </p:sp>
    </p:spTree>
    <p:extLst>
      <p:ext uri="{BB962C8B-B14F-4D97-AF65-F5344CB8AC3E}">
        <p14:creationId xmlns:p14="http://schemas.microsoft.com/office/powerpoint/2010/main" val="815265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7760-5580-2B0C-0254-F50AB5E6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Παρακολούθηση υπό αναισθησία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E8D3-2F8C-EBC6-E426-304A37B95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κλινική και ηλεκτρονική παρακολούθηση ενός ασθενούς υπό αναισθησία δεν αφορά μόνο τη διάρκεια της χειρουργικής επέμβασης</a:t>
            </a:r>
          </a:p>
          <a:p>
            <a:r>
              <a:rPr lang="el-GR" dirty="0"/>
              <a:t>Μπορεί να ξεκινήσει πριν χορηγηθεί προαναισθητική αγωγή, «επιβάλλεται» αφού έχει χορηγηθεί προαναισθητική αγωγή ενώ τα ηλεκτρονικά μέσα παρακολούθησης (ΗΚΓ, αρτηριακές πιέσεις) συστήνεται να χρησιμοποιούνται ήδη κατά την εγκατάσταση γενικής αναισθησίας</a:t>
            </a:r>
          </a:p>
          <a:p>
            <a:r>
              <a:rPr lang="el-GR" dirty="0"/>
              <a:t>Η παρακολούθηση συνεχίζεται όσο διαρκεί η ανάνηψη του ασθενούς</a:t>
            </a:r>
          </a:p>
        </p:txBody>
      </p:sp>
    </p:spTree>
    <p:extLst>
      <p:ext uri="{BB962C8B-B14F-4D97-AF65-F5344CB8AC3E}">
        <p14:creationId xmlns:p14="http://schemas.microsoft.com/office/powerpoint/2010/main" val="1358004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5E07-B961-F14D-B9F6-3C3D2BE2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του βάθους αναισθησίας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F64BF-C2C7-844C-F8DD-5939F93C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εκτίμηση του βάθους αναισθησίας γίνεται κυρίως με κλινικά μέσα και «συμπληρώνεται» από τα ηλεκτρονικά μέσα παρακολούθησης</a:t>
            </a:r>
          </a:p>
          <a:p>
            <a:endParaRPr lang="el-GR" dirty="0"/>
          </a:p>
          <a:p>
            <a:r>
              <a:rPr lang="el-GR" dirty="0"/>
              <a:t>Αντανακλαστικά εγκεφαλικών συζυγιών (βλεφαρικό)</a:t>
            </a:r>
          </a:p>
          <a:p>
            <a:r>
              <a:rPr lang="el-GR" dirty="0"/>
              <a:t>Θέση οφθαλμού/μέγεθος κόρης/ παραγωγή δακρύων</a:t>
            </a:r>
          </a:p>
          <a:p>
            <a:r>
              <a:rPr lang="el-GR" dirty="0"/>
              <a:t>Μυϊκός τόνος (γνάθος, γλώσσα)</a:t>
            </a:r>
          </a:p>
          <a:p>
            <a:r>
              <a:rPr lang="el-GR" dirty="0"/>
              <a:t>Αντίδραση σε χειρουργικά ερεθίσματα (</a:t>
            </a:r>
            <a:r>
              <a:rPr lang="en-US" dirty="0"/>
              <a:t>HR, RR, </a:t>
            </a:r>
            <a:r>
              <a:rPr lang="el-GR" dirty="0"/>
              <a:t>πιέσεις)</a:t>
            </a:r>
          </a:p>
        </p:txBody>
      </p:sp>
    </p:spTree>
    <p:extLst>
      <p:ext uri="{BB962C8B-B14F-4D97-AF65-F5344CB8AC3E}">
        <p14:creationId xmlns:p14="http://schemas.microsoft.com/office/powerpoint/2010/main" val="1332770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6918C-5162-810D-CA42-38F82F821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17C7-FD75-388B-6222-10C407A5B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του βάθους αναισθησίας</a:t>
            </a:r>
          </a:p>
        </p:txBody>
      </p:sp>
      <p:pic>
        <p:nvPicPr>
          <p:cNvPr id="5" name="Content Placeholder 4" descr="A chart of eye and pupil&#10;&#10;Description automatically generated with medium confidence">
            <a:extLst>
              <a:ext uri="{FF2B5EF4-FFF2-40B4-BE49-F238E27FC236}">
                <a16:creationId xmlns:a16="http://schemas.microsoft.com/office/drawing/2014/main" id="{A76D2CAE-8D03-B79A-CB68-019820027E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90688"/>
            <a:ext cx="8229600" cy="4799470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CF044D9-1518-590C-A5A4-976A62D43EF3}"/>
                  </a:ext>
                </a:extLst>
              </p14:cNvPr>
              <p14:cNvContentPartPr/>
              <p14:nvPr/>
            </p14:nvContentPartPr>
            <p14:xfrm>
              <a:off x="3033938" y="4841276"/>
              <a:ext cx="7095240" cy="1142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CF044D9-1518-590C-A5A4-976A62D43E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4298" y="4661636"/>
                <a:ext cx="7274880" cy="150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2CBD1F9-E7E0-47B3-247C-362840CA6B4B}"/>
                  </a:ext>
                </a:extLst>
              </p14:cNvPr>
              <p14:cNvContentPartPr/>
              <p14:nvPr/>
            </p14:nvContentPartPr>
            <p14:xfrm>
              <a:off x="3036458" y="4820036"/>
              <a:ext cx="552240" cy="234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2CBD1F9-E7E0-47B3-247C-362840CA6B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46818" y="4640036"/>
                <a:ext cx="731880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CFBE02A-B96F-4EF8-F124-11E4A08713C9}"/>
                  </a:ext>
                </a:extLst>
              </p14:cNvPr>
              <p14:cNvContentPartPr/>
              <p14:nvPr/>
            </p14:nvContentPartPr>
            <p14:xfrm>
              <a:off x="7974218" y="4808516"/>
              <a:ext cx="2125080" cy="8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CFBE02A-B96F-4EF8-F124-11E4A08713C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84578" y="4628516"/>
                <a:ext cx="230472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7D40F00-704A-E5D5-A9FF-01FD2D4FF7D3}"/>
                  </a:ext>
                </a:extLst>
              </p14:cNvPr>
              <p14:cNvContentPartPr/>
              <p14:nvPr/>
            </p14:nvContentPartPr>
            <p14:xfrm>
              <a:off x="9877538" y="5450036"/>
              <a:ext cx="215640" cy="4651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7D40F00-704A-E5D5-A9FF-01FD2D4FF7D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87538" y="5270036"/>
                <a:ext cx="395280" cy="82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35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CC99-9FF3-4BA7-ED2C-56B0672B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Στάδιο «αναλγησίας»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AF21-61A0-3020-84E3-7D591D975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Λέγεται έτσι γιατί, ενώ ο ασθενής διατηρεί τις αισθήσεις του, μειώνεται ή χάνεται η αντίληψη του πόνου</a:t>
            </a:r>
          </a:p>
          <a:p>
            <a:r>
              <a:rPr lang="el-GR" dirty="0"/>
              <a:t>Παραπλανητικό όνομα, αναισθησία και αναλγησία </a:t>
            </a:r>
            <a:r>
              <a:rPr lang="el-GR" u="sng" dirty="0"/>
              <a:t>δεν</a:t>
            </a:r>
            <a:r>
              <a:rPr lang="el-GR" dirty="0"/>
              <a:t> είναι ταυτόσημα</a:t>
            </a:r>
          </a:p>
          <a:p>
            <a:r>
              <a:rPr lang="el-GR" dirty="0"/>
              <a:t>Αναλγησία λέγεται η διακοπή σε κάποιο σημείο της οδού μετάδοσης του πόνου</a:t>
            </a:r>
          </a:p>
          <a:p>
            <a:r>
              <a:rPr lang="el-GR" dirty="0"/>
              <a:t>Υπό αναισθησία το επώδυνο ερέθισμα δημιουργείται και μεταδίδεται κανονικά, απλά ο εγκέφαλος δεν μπορεί να το «επεξεργαστεί»</a:t>
            </a:r>
          </a:p>
          <a:p>
            <a:r>
              <a:rPr lang="el-GR" dirty="0"/>
              <a:t>Υπάρχουν αναισθητικά φάρμακα που έχουν </a:t>
            </a:r>
            <a:r>
              <a:rPr lang="el-GR" u="sng" dirty="0"/>
              <a:t>και</a:t>
            </a:r>
            <a:r>
              <a:rPr lang="el-GR" dirty="0"/>
              <a:t> αναλγητική δράση (τα </a:t>
            </a:r>
            <a:r>
              <a:rPr lang="el-GR"/>
              <a:t>περισσότερα γενικά </a:t>
            </a:r>
            <a:r>
              <a:rPr lang="el-GR" dirty="0"/>
              <a:t>αναισθητικά δεν έχουν)</a:t>
            </a:r>
          </a:p>
        </p:txBody>
      </p:sp>
    </p:spTree>
    <p:extLst>
      <p:ext uri="{BB962C8B-B14F-4D97-AF65-F5344CB8AC3E}">
        <p14:creationId xmlns:p14="http://schemas.microsoft.com/office/powerpoint/2010/main" val="79615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C23B-AEB3-322C-3CEA-5AD106F0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Στάδιο διέγερσης (</a:t>
            </a:r>
            <a:r>
              <a:rPr lang="en-US" dirty="0"/>
              <a:t>delirium)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FED38-AB95-2B96-FE3A-FB8337363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Νευρολογική διέγερση, ακούσιες κινήσεις, διέγερση συμπαθητικού (ταχυκαρδία, ταχύπνοια), κινήσεις οφθαλμών/βλεφάρων, φωνές</a:t>
            </a:r>
          </a:p>
          <a:p>
            <a:r>
              <a:rPr lang="el-GR" dirty="0"/>
              <a:t>Είναι αναπόσπαστο στάδιο της γενικής αναισθησίας και ένας βασικός λόγος που χορηγούμε ηρεμιστικά πριν τη χορήγηση γενικού αναισθητικού</a:t>
            </a:r>
          </a:p>
          <a:p>
            <a:r>
              <a:rPr lang="el-GR" dirty="0"/>
              <a:t>Παρατηρείται και κατά την ανάνηψη από αναισθησία, ειδικά αν έχει παρέλθει η διάρκεια δράσης του ηρεμιστικού</a:t>
            </a:r>
          </a:p>
        </p:txBody>
      </p:sp>
    </p:spTree>
    <p:extLst>
      <p:ext uri="{BB962C8B-B14F-4D97-AF65-F5344CB8AC3E}">
        <p14:creationId xmlns:p14="http://schemas.microsoft.com/office/powerpoint/2010/main" val="363084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343D1-C36F-9205-79CB-F78BC7EA0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Στάδιο χειρουργικής αναισθησίας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07CDB-7763-1F88-3DB5-55898A27C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Πλήρης απώλεια συνείδησης, απώλεια αντανακλαστικών, </a:t>
            </a:r>
            <a:r>
              <a:rPr lang="el-GR" dirty="0" err="1"/>
              <a:t>μυοχάλαση</a:t>
            </a:r>
            <a:r>
              <a:rPr lang="el-GR" dirty="0"/>
              <a:t>, σταματούν οι κινήσεις των οφθαλμών, σταθερή αναπνευστική και καρδιακή συχνότητα</a:t>
            </a:r>
          </a:p>
          <a:p>
            <a:r>
              <a:rPr lang="el-GR" dirty="0"/>
              <a:t>Ανάλογα με το βάθος διακρίνεται περεταίρω σε 3 ή 4 στάδια</a:t>
            </a:r>
          </a:p>
        </p:txBody>
      </p:sp>
    </p:spTree>
    <p:extLst>
      <p:ext uri="{BB962C8B-B14F-4D97-AF65-F5344CB8AC3E}">
        <p14:creationId xmlns:p14="http://schemas.microsoft.com/office/powerpoint/2010/main" val="204682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836E8-C077-7BEE-1540-AD7D20CB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Στάδιο αναπνευστικής παράλυσης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407D-E5C1-9F59-039C-6313A232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 err="1"/>
              <a:t>Καρδιαναπνευστική</a:t>
            </a:r>
            <a:r>
              <a:rPr lang="el-GR" dirty="0"/>
              <a:t> ανακοπή και θάνατος</a:t>
            </a:r>
          </a:p>
        </p:txBody>
      </p:sp>
    </p:spTree>
    <p:extLst>
      <p:ext uri="{BB962C8B-B14F-4D97-AF65-F5344CB8AC3E}">
        <p14:creationId xmlns:p14="http://schemas.microsoft.com/office/powerpoint/2010/main" val="43272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E400C-F3B3-17D4-641F-8C3A661B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 Στάδια</a:t>
            </a:r>
          </a:p>
        </p:txBody>
      </p:sp>
      <p:pic>
        <p:nvPicPr>
          <p:cNvPr id="5" name="Content Placeholder 4" descr="A chart of eye and pupil&#10;&#10;Description automatically generated with medium confidence">
            <a:extLst>
              <a:ext uri="{FF2B5EF4-FFF2-40B4-BE49-F238E27FC236}">
                <a16:creationId xmlns:a16="http://schemas.microsoft.com/office/drawing/2014/main" id="{5FCBB2E6-50F2-8C3F-881B-CC277896EF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90688"/>
            <a:ext cx="8229600" cy="4799470"/>
          </a:xfrm>
        </p:spPr>
      </p:pic>
    </p:spTree>
    <p:extLst>
      <p:ext uri="{BB962C8B-B14F-4D97-AF65-F5344CB8AC3E}">
        <p14:creationId xmlns:p14="http://schemas.microsoft.com/office/powerpoint/2010/main" val="379078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EC12-2EDF-B483-1F8C-748FDBC0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Μηχανισμός δράσης γενικών αναισθητικών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B51DC-9199-0F9B-F1E1-BC669EFE2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γενικά αναισθητικά καταστέλλουν το ΚΝΣ αλλά, ακόμη και σήμερα, ο μηχανισμός δράσης τους δεν είναι πλήρως κατανοητός</a:t>
            </a:r>
          </a:p>
          <a:p>
            <a:r>
              <a:rPr lang="el-GR" dirty="0"/>
              <a:t>Διακρίνονται σε </a:t>
            </a:r>
            <a:r>
              <a:rPr lang="el-GR" u="sng" dirty="0"/>
              <a:t>εισπνευστικά αναισθητικά</a:t>
            </a:r>
            <a:r>
              <a:rPr lang="el-GR" dirty="0"/>
              <a:t>, το οποία χορηγούνται μέσω της εισπνοής και εισέρχονται στην αιματική κυκλοφορία με την ανταλλαγή αερίων στις κυψελίδες, και </a:t>
            </a:r>
            <a:r>
              <a:rPr lang="el-GR" u="sng" dirty="0"/>
              <a:t>ενέσιμα αναισθητικά</a:t>
            </a:r>
            <a:r>
              <a:rPr lang="el-GR" dirty="0"/>
              <a:t>, τα οποία χορηγούνται συχνότερα ενδοφλεβίως</a:t>
            </a:r>
          </a:p>
          <a:p>
            <a:r>
              <a:rPr lang="el-GR" dirty="0"/>
              <a:t>Ως προς τον κύριο μηχανισμό δράσης τους, τα εισπνευστικά αναισθητικά διακρίνονται στα «συνήθη» (</a:t>
            </a:r>
            <a:r>
              <a:rPr lang="el-GR" dirty="0" err="1"/>
              <a:t>αλοθάνιο</a:t>
            </a:r>
            <a:r>
              <a:rPr lang="el-GR" dirty="0"/>
              <a:t>, </a:t>
            </a:r>
            <a:r>
              <a:rPr lang="el-GR" dirty="0" err="1"/>
              <a:t>ισοφλουράνιο</a:t>
            </a:r>
            <a:r>
              <a:rPr lang="el-GR" dirty="0"/>
              <a:t>, </a:t>
            </a:r>
            <a:r>
              <a:rPr lang="el-GR" dirty="0" err="1"/>
              <a:t>σεβοφλουράνιο</a:t>
            </a:r>
            <a:r>
              <a:rPr lang="el-GR" dirty="0"/>
              <a:t>) και στο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O, </a:t>
            </a:r>
            <a:r>
              <a:rPr lang="el-GR" dirty="0"/>
              <a:t>ενώ τα ενέσιμα στα «συνήθη» (βαρβιτουρικά, </a:t>
            </a:r>
            <a:r>
              <a:rPr lang="el-GR" dirty="0" err="1"/>
              <a:t>προποφόλη</a:t>
            </a:r>
            <a:r>
              <a:rPr lang="el-GR" dirty="0"/>
              <a:t>, </a:t>
            </a:r>
            <a:r>
              <a:rPr lang="el-GR" dirty="0" err="1"/>
              <a:t>ετομιδάτη</a:t>
            </a:r>
            <a:r>
              <a:rPr lang="el-GR" dirty="0"/>
              <a:t>) και στα «διαχωριστικά» (κεταμίνη, </a:t>
            </a:r>
            <a:r>
              <a:rPr lang="el-GR" dirty="0" err="1"/>
              <a:t>τιλεταμίνη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600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C16D-7501-6C5A-3D46-B6FDE2815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Μηχανισμός δράσης γενικών αναισθητικών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B950C-909D-4BE0-F7AF-35447B605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«συνήθη» γενικά αναισθητικά, εισπνευστικά και ενέσιμα, δρουν κυρίως διεγείροντας τους κατασταλτικούς του ΚΝΣ υποδοχείς </a:t>
            </a:r>
            <a:r>
              <a:rPr lang="en-US" dirty="0" err="1"/>
              <a:t>GABAa</a:t>
            </a:r>
            <a:endParaRPr lang="el-GR" dirty="0"/>
          </a:p>
          <a:p>
            <a:r>
              <a:rPr lang="el-GR" dirty="0"/>
              <a:t>Τα διαχωριστικά ενέσιμα γενικά αναισθητικά δρουν κυρίως μέσω των υποδοχέων </a:t>
            </a:r>
            <a:r>
              <a:rPr lang="en-US" dirty="0"/>
              <a:t>NMDA </a:t>
            </a:r>
            <a:r>
              <a:rPr lang="el-GR" dirty="0"/>
              <a:t>αναστέλλοντας το διεγερτικό του ΚΝΣ </a:t>
            </a:r>
          </a:p>
          <a:p>
            <a:pPr marL="0" indent="0">
              <a:buNone/>
            </a:pPr>
            <a:r>
              <a:rPr lang="el-GR" dirty="0"/>
              <a:t>   </a:t>
            </a:r>
            <a:r>
              <a:rPr lang="en-US" dirty="0"/>
              <a:t>L</a:t>
            </a:r>
            <a:r>
              <a:rPr lang="el-GR" dirty="0"/>
              <a:t>-</a:t>
            </a:r>
            <a:r>
              <a:rPr lang="el-GR" dirty="0" err="1"/>
              <a:t>γλουταμινικό</a:t>
            </a:r>
            <a:r>
              <a:rPr lang="el-GR" dirty="0"/>
              <a:t> οξύ </a:t>
            </a:r>
          </a:p>
          <a:p>
            <a:r>
              <a:rPr lang="el-GR" dirty="0"/>
              <a:t>Λέγονται διαχωριστικά γιατί διαχωρίζουν, </a:t>
            </a:r>
            <a:r>
              <a:rPr lang="el-GR" dirty="0" err="1"/>
              <a:t>διακόποτουν</a:t>
            </a:r>
            <a:r>
              <a:rPr lang="el-GR" dirty="0"/>
              <a:t> </a:t>
            </a:r>
            <a:r>
              <a:rPr lang="el-GR" dirty="0" err="1"/>
              <a:t>δλδ</a:t>
            </a:r>
            <a:r>
              <a:rPr lang="el-GR" dirty="0"/>
              <a:t> τη μετάδοση ώσεων, μεταξύ των ανώτερων και των κατώτερων κέντρων του ΚΝΣ</a:t>
            </a:r>
          </a:p>
          <a:p>
            <a:r>
              <a:rPr lang="el-GR" dirty="0"/>
              <a:t>Το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l-GR" dirty="0"/>
              <a:t>δρα και μέσω </a:t>
            </a:r>
            <a:r>
              <a:rPr lang="en-US" dirty="0" err="1"/>
              <a:t>GABAa</a:t>
            </a:r>
            <a:r>
              <a:rPr lang="en-US" dirty="0"/>
              <a:t>, </a:t>
            </a:r>
            <a:r>
              <a:rPr lang="el-GR" dirty="0"/>
              <a:t>και </a:t>
            </a:r>
            <a:r>
              <a:rPr lang="en-US" dirty="0"/>
              <a:t>NMDA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285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1232</Words>
  <Application>Microsoft Office PowerPoint</Application>
  <PresentationFormat>Widescreen</PresentationFormat>
  <Paragraphs>126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Aptos</vt:lpstr>
      <vt:lpstr>Aptos Display</vt:lpstr>
      <vt:lpstr>Arial</vt:lpstr>
      <vt:lpstr>Office Theme</vt:lpstr>
      <vt:lpstr>Ορισμός</vt:lpstr>
      <vt:lpstr>4 Στάδια</vt:lpstr>
      <vt:lpstr>Στάδιο «αναλγησίας»</vt:lpstr>
      <vt:lpstr>Στάδιο διέγερσης (delirium)</vt:lpstr>
      <vt:lpstr>Στάδιο χειρουργικής αναισθησίας</vt:lpstr>
      <vt:lpstr>Στάδιο αναπνευστικής παράλυσης</vt:lpstr>
      <vt:lpstr>4 Στάδια</vt:lpstr>
      <vt:lpstr>Μηχανισμός δράσης γενικών αναισθητικών</vt:lpstr>
      <vt:lpstr>Μηχανισμός δράσης γενικών αναισθητικών</vt:lpstr>
      <vt:lpstr>Σύγκριση ισχύος εισπνευστικών αναισθητικών</vt:lpstr>
      <vt:lpstr>MAC</vt:lpstr>
      <vt:lpstr>Στάδια χορήγησης γενικής αναισθησίας</vt:lpstr>
      <vt:lpstr>Προαναισθητική εξέταση</vt:lpstr>
      <vt:lpstr>Κατάταξη αναισθησιολογικού κινδύνου ASA</vt:lpstr>
      <vt:lpstr>Κατάταξη αναισθησιολογικού κινδύνου ASA</vt:lpstr>
      <vt:lpstr>Κατάταξη αναισθησιολογικού κινδύνου ASA</vt:lpstr>
      <vt:lpstr>Προαναισθητική αγωγή</vt:lpstr>
      <vt:lpstr>Προαναισθητική αγωγή</vt:lpstr>
      <vt:lpstr>Εγκατάσταση γενικής αναισθησίας</vt:lpstr>
      <vt:lpstr>Διατήρηση γενικής αναισθησίας</vt:lpstr>
      <vt:lpstr>Ανάνηψη από γενική αναισθησία</vt:lpstr>
      <vt:lpstr>Παρακολούθηση υπό αναισθησία</vt:lpstr>
      <vt:lpstr>Εκτίμηση του βάθους αναισθησίας</vt:lpstr>
      <vt:lpstr>Εκτίμηση του βάθους αναισθησίας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Ορισμός</dc:title>
  <dc:creator>Babis Kostakis</dc:creator>
  <cp:lastModifiedBy>Babis Kostakis</cp:lastModifiedBy>
  <cp:revision>1</cp:revision>
  <dcterms:created xsi:type="dcterms:W3CDTF">2024-03-10T12:43:40Z</dcterms:created>
  <dcterms:modified xsi:type="dcterms:W3CDTF">2024-03-10T12:44:20Z</dcterms:modified>
</cp:coreProperties>
</file>