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85" r:id="rId3"/>
    <p:sldId id="368" r:id="rId4"/>
    <p:sldId id="392" r:id="rId5"/>
    <p:sldId id="303" r:id="rId6"/>
    <p:sldId id="370" r:id="rId7"/>
    <p:sldId id="369" r:id="rId8"/>
    <p:sldId id="371" r:id="rId9"/>
    <p:sldId id="398" r:id="rId10"/>
    <p:sldId id="372" r:id="rId11"/>
    <p:sldId id="399" r:id="rId12"/>
    <p:sldId id="373" r:id="rId13"/>
    <p:sldId id="374" r:id="rId14"/>
    <p:sldId id="375" r:id="rId15"/>
    <p:sldId id="376" r:id="rId16"/>
    <p:sldId id="377" r:id="rId17"/>
    <p:sldId id="378" r:id="rId18"/>
    <p:sldId id="400" r:id="rId19"/>
    <p:sldId id="401" r:id="rId20"/>
    <p:sldId id="379" r:id="rId21"/>
    <p:sldId id="380" r:id="rId22"/>
    <p:sldId id="402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9" r:id="rId31"/>
    <p:sldId id="403" r:id="rId32"/>
    <p:sldId id="388" r:id="rId33"/>
    <p:sldId id="393" r:id="rId34"/>
    <p:sldId id="405" r:id="rId35"/>
    <p:sldId id="404" r:id="rId36"/>
    <p:sldId id="407" r:id="rId37"/>
    <p:sldId id="390" r:id="rId38"/>
    <p:sldId id="391" r:id="rId39"/>
    <p:sldId id="394" r:id="rId40"/>
    <p:sldId id="406" r:id="rId41"/>
    <p:sldId id="335" r:id="rId42"/>
    <p:sldId id="336" r:id="rId43"/>
    <p:sldId id="346" r:id="rId44"/>
    <p:sldId id="337" r:id="rId45"/>
    <p:sldId id="353" r:id="rId46"/>
    <p:sldId id="354" r:id="rId47"/>
    <p:sldId id="395" r:id="rId48"/>
    <p:sldId id="356" r:id="rId49"/>
    <p:sldId id="357" r:id="rId50"/>
    <p:sldId id="358" r:id="rId51"/>
    <p:sldId id="396" r:id="rId52"/>
    <p:sldId id="360" r:id="rId53"/>
    <p:sldId id="363" r:id="rId54"/>
    <p:sldId id="397" r:id="rId55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40" autoAdjust="0"/>
  </p:normalViewPr>
  <p:slideViewPr>
    <p:cSldViewPr snapToGrid="0" showGuides="1">
      <p:cViewPr varScale="1">
        <p:scale>
          <a:sx n="76" d="100"/>
          <a:sy n="76" d="100"/>
        </p:scale>
        <p:origin x="1086" y="84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DA3C146-E2BA-41EA-8AE9-0C67692768F2}" type="datetimeFigureOut">
              <a:rPr lang="ru-RU" smtClean="0"/>
              <a:t>22.05.2024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A00C303-0EDA-42E1-9745-6C6A39A7B5C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7D3EB6-8099-4744-9273-C8C1DD61A2EA}" type="datetimeFigureOut">
              <a:rPr lang="ru-RU" smtClean="0"/>
              <a:t>22.05.2024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l-GR"/>
              <a:t>Χατζής Μανώλης, 2019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FC40A10-6036-4879-816D-55C01FC948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134487-030D-4BE5-AF5A-1DCA5B34B9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722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A2E0A3-B7A6-4A62-9F62-234533611A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4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4ADD4F-B252-4A9C-BE18-5F88897BDA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731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1264170-18D2-41A9-83A8-DEFF21472B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704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CE9982-5556-466D-AA9D-0809D3CEFA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493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15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53BC0B-89FF-4567-A635-D1716EB40B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613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61B8A5F-10D4-45A3-B33F-662A20C6B6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370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8A36B1-F51B-4F6B-BB92-DB4EB09416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62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8A36B1-F51B-4F6B-BB92-DB4EB09416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091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Scottish terrier, Siberian Husky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8A36B1-F51B-4F6B-BB92-DB4EB09416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877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Στη γάτα όμως, ακόμα και μικρές αυξήσεις (&lt; </a:t>
            </a:r>
            <a:r>
              <a:rPr lang="en-US" dirty="0"/>
              <a:t>x 3) </a:t>
            </a:r>
            <a:r>
              <a:rPr lang="el-GR" dirty="0"/>
              <a:t>της </a:t>
            </a:r>
            <a:r>
              <a:rPr lang="en-US" dirty="0"/>
              <a:t>ALP </a:t>
            </a:r>
            <a:r>
              <a:rPr lang="el-GR" dirty="0"/>
              <a:t>είναι κλινικά σημαντικές και απαιτούν περαιτέρω διερεύνηση.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9F6605-1DFC-476B-8795-A7F206B5B2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99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7E60CAB-62AB-4526-AED2-516AEAEF36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328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21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A6FCED-D50A-4C03-AFF0-3711C8937C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156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22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8A36B1-F51B-4F6B-BB92-DB4EB09416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704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E911E10-5237-4963-B705-BA55C95024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501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24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0F2C43-483E-402E-8EA3-C9C7B2CDC2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472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Στο σκύλο αυξάνεται από τα γλυκοκορτικοειδή και καθόλου σε παθήσεις των οστών.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25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128A093-FDCA-4D1C-9915-675AE33D1A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721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Κατά συνέπεια, στη γάτα η γ-</a:t>
            </a:r>
            <a:r>
              <a:rPr lang="en-US" dirty="0"/>
              <a:t>GT </a:t>
            </a:r>
            <a:r>
              <a:rPr lang="el-GR" dirty="0"/>
              <a:t>αποτελεί πιο χρήσιμη παράμετρο για την ανίχνευση ηπατικής νόσου εκτός από την ηπατική </a:t>
            </a:r>
            <a:r>
              <a:rPr lang="el-GR" dirty="0" err="1"/>
              <a:t>λιποείδωση</a:t>
            </a:r>
            <a:r>
              <a:rPr lang="el-GR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26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6A43D5-417F-4147-A751-CE83FF1BA7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694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27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74A3F9-C60A-4B82-A601-71AB61FDD1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020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28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B2EF03-D521-4A2B-8A5F-A087079CFC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461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29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5F449C-C2E1-4922-9A73-513F2362AC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682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Υπό φυσιολογικές συνθήκες η συγκέντρωση των χολικών οξέων πρέπει να είναι φυσιολογική πριν και μετά τη λήψη γεύματος με χαμηλά λιπαρά.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30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DCFDEF-5F7B-4B33-B3F7-82D864B106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33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Κανένας από τους παραπάνω δείκτες δεν προσδιορίζει συγκεκριμένη ηπατική νόσο. Απλά υποδηλώνουν ότι υπάρχει ηπατική βλάβη που θέλει περαιτέρω διερεύνηση. Ωστόσο τα χολικά οξέα και η αμμωνία έχουν την μεγαλύτερη ευαισθησία και ειδικότητα στην ανίχνευση ηπατικής δυσλειτουργίας.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24322F-C188-4EEF-A84C-C63842B7DE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976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31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B2EF03-D521-4A2B-8A5F-A087079CFC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695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l-GR" dirty="0"/>
              <a:t>Η αύξηση των χολικών οξέων μετά τη λήψη της κονσέρβας με χαμηλά λιπαρά αποτελεί ένδειξη για την εκτέλεση βιοψίας ήπατος που θα μας βοηθήσει και στην ταυτοποίηση 1γενούς ή 2γενούς ηπατοπάθειας. Η συγκέντρωση των χολικών οξέων δεν αυξάνεται ύστερα από χορήγηση γλυκοκορτικοειδών.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32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899FA0-8222-4698-AE3F-524841613E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535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33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5E7AEF-2356-4823-AAF0-ECFBAD2D1B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6879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l-GR" dirty="0"/>
              <a:t>Αυτές οι φυλές μπορεί να έχουν </a:t>
            </a:r>
            <a:r>
              <a:rPr lang="el-GR" dirty="0" err="1"/>
              <a:t>μικροαγγειακή</a:t>
            </a:r>
            <a:r>
              <a:rPr lang="el-GR" dirty="0"/>
              <a:t> δυσπλασία του ήπατος και αυξημένα χολικά οξέα. Συχνά απαιτείται δοκιμή αντοχής στην αμμωνία για να τεθεί διάγνωση. Τα </a:t>
            </a:r>
            <a:r>
              <a:rPr lang="el-GR" dirty="0" err="1"/>
              <a:t>μαλτέζ</a:t>
            </a:r>
            <a:r>
              <a:rPr lang="el-GR" dirty="0"/>
              <a:t> μπορεί να εμφανίζουν αυξημένα χολικά οξέα μετά το γεύμα και χωρίς ηπατική νόσο.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34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5E7AEF-2356-4823-AAF0-ECFBAD2D1B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0456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l-GR" dirty="0"/>
              <a:t>Από αριστερά προς τα δεξιά , πάνω σειρά πρώτα : </a:t>
            </a:r>
            <a:r>
              <a:rPr lang="en-US" dirty="0"/>
              <a:t>Tibetan spaniel (</a:t>
            </a:r>
            <a:r>
              <a:rPr lang="el-GR" dirty="0" err="1"/>
              <a:t>θιβετιανό</a:t>
            </a:r>
            <a:r>
              <a:rPr lang="el-GR" dirty="0"/>
              <a:t> πεκινουά), </a:t>
            </a:r>
            <a:r>
              <a:rPr lang="en-US" dirty="0"/>
              <a:t>Havanese, Yorkshire terrier, Shih Tzu, </a:t>
            </a:r>
            <a:r>
              <a:rPr lang="en-US"/>
              <a:t>Bichon Frise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35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5E7AEF-2356-4823-AAF0-ECFBAD2D1B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28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36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5E7AEF-2356-4823-AAF0-ECFBAD2D1B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307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37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28D2C9B-7D6F-4DCD-A24C-7B563A8D64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263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38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3DE762-F046-42FC-ABB6-44F8B5802A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660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39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8FA0DE-4451-4040-8BC1-E1D2A0FEC5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405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40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8FA0DE-4451-4040-8BC1-E1D2A0FEC5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29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Σπάνια αυξάνεται σε παθήσεις και τραυματισμούς των μυών, ωστόσο σε αυτές τις περιπτώσεις καλό είναι να </a:t>
            </a:r>
            <a:r>
              <a:rPr lang="el-GR" dirty="0" err="1"/>
              <a:t>μετράται</a:t>
            </a:r>
            <a:r>
              <a:rPr lang="el-GR" dirty="0"/>
              <a:t> ταυτόχρονα και η </a:t>
            </a:r>
            <a:r>
              <a:rPr lang="en-US" dirty="0"/>
              <a:t>CK </a:t>
            </a:r>
            <a:r>
              <a:rPr lang="el-GR" dirty="0"/>
              <a:t>που είναι πιο ειδική. Επειδή συναντάται και στα ερυθρά αιμοσφαίρια μπορεί να αυξηθεί ψευδώς σε περιπτώσεις </a:t>
            </a:r>
            <a:r>
              <a:rPr lang="el-GR" dirty="0" err="1"/>
              <a:t>αιμόλυσης</a:t>
            </a:r>
            <a:r>
              <a:rPr lang="el-GR" dirty="0"/>
              <a:t>. Σε αυτή τη περίπτωση πρέπει να γίνουν περεταίρω εξετάσεις για τη διερεύνηση της </a:t>
            </a:r>
            <a:r>
              <a:rPr lang="el-GR" dirty="0" err="1"/>
              <a:t>αιμόλυσης</a:t>
            </a:r>
            <a:r>
              <a:rPr lang="el-GR" dirty="0"/>
              <a:t>. Η </a:t>
            </a:r>
            <a:r>
              <a:rPr lang="en-US" dirty="0"/>
              <a:t>ALT </a:t>
            </a:r>
            <a:r>
              <a:rPr lang="el-GR" dirty="0"/>
              <a:t>από τα (νεκρωμένα) επιθηλιακά κύτταρα του νεφρού εντοπίζεται στο ούρο, όχι στον ορό του αίματος.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2E7D695-D73C-43D4-A518-0CD879E4A8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238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42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420A026-2132-4AD1-9225-F3B77FF7CA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2602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43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3AF5D4-38E1-42C8-B9E9-3BF132A17A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3607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44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240FE9F-2E13-4F32-9420-EF37F0208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481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45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5D4C3B-FD46-4FD4-BBA6-E1EDD5A966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28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46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8562B1-F244-4040-B2E2-6AAAFA376D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6313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47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14D60E-20E3-4555-A842-A4EC402CF0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991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48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B5F897-E7CB-4F20-9361-39E28E6D57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394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l-GR" sz="1300" dirty="0">
                <a:solidFill>
                  <a:schemeClr val="bg2"/>
                </a:solidFill>
                <a:latin typeface="Calibri" panose="020F0502020204030204" pitchFamily="34" charset="0"/>
              </a:rPr>
              <a:t>Άρα η αναιμία ήταν αναγεννητική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49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BBD2F0-1E4C-4BCC-A5E5-D569EA4F69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295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50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9A2421-5441-4785-B0B0-0B3FDA6AA3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34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51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B5CDD6-E2A3-4770-9B30-E8C5FF3CAF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747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335C72-5034-4376-82CB-3C7C8CE4C9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2620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52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C8C796-AEBE-4754-9192-A8A9089E4D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9685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53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1E975A-A6A5-4502-8216-29CD1495A2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0745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el-GR" sz="13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54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5F4DEE-2DCF-45EB-A772-DA333F86F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880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2AE436-BD60-4BCA-9E52-55079A5DC5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05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F40DD9-D4FF-4B16-BB6A-DA41D3A2EA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23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F40DD9-D4FF-4B16-BB6A-DA41D3A2EA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97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0A10-6036-4879-816D-55C01FC94846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A2E0A3-B7A6-4A62-9F62-234533611A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l-GR"/>
              <a:t>Χατζής Μανώλης,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92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$12,345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$6,789</a:t>
            </a:r>
            <a:endParaRPr lang="ru-RU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with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$25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$50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$100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BILLION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6" y="1374243"/>
            <a:ext cx="4319045" cy="100800"/>
            <a:chOff x="646012" y="3239179"/>
            <a:chExt cx="220185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2" y="3290538"/>
              <a:ext cx="216563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796480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6" name="Picture Placeholder 11" descr="Competitors logos quadrant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7" name="Picture Placeholder 11" descr="Competitors logos quadrant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TIMELINE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August Bergqvist</a:t>
            </a:r>
            <a:endParaRPr lang="ru-RU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+7 888 999-000-11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Bergqvist@vanarsdelltd.com</a:t>
            </a:r>
            <a:endParaRPr lang="ru-RU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Website:</a:t>
            </a:r>
            <a:endParaRPr lang="ru-RU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www.vanarsdelltd.com</a:t>
            </a:r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APPENDIX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TESTIMONIALS</a:t>
            </a:r>
            <a:endParaRPr lang="ru-RU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0" name="Picture Placeholder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Customer Title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</a:t>
            </a:r>
            <a:br>
              <a:rPr lang="en-US" dirty="0"/>
            </a:br>
            <a:r>
              <a:rPr lang="en-US" dirty="0"/>
              <a:t>text</a:t>
            </a:r>
          </a:p>
        </p:txBody>
      </p:sp>
      <p:sp>
        <p:nvSpPr>
          <p:cNvPr id="66" name="Picture Placeholder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CASE STUDY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PITCH</a:t>
            </a:r>
            <a:br>
              <a:rPr lang="en-US" dirty="0"/>
            </a:br>
            <a:r>
              <a:rPr lang="en-US" dirty="0"/>
              <a:t>DECK</a:t>
            </a:r>
            <a:br>
              <a:rPr lang="en-US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89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1949"/>
            <a:ext cx="9144000" cy="2371302"/>
          </a:xfrm>
        </p:spPr>
        <p:txBody>
          <a:bodyPr>
            <a:normAutofit/>
          </a:bodyPr>
          <a:lstStyle/>
          <a:p>
            <a:r>
              <a:rPr lang="el-G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Ιεράρχηση παθολογικών και μη ευρημάτων των βιοχημικών εξετάσεων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0239" y="5132717"/>
            <a:ext cx="9144000" cy="1570186"/>
          </a:xfrm>
        </p:spPr>
        <p:txBody>
          <a:bodyPr>
            <a:normAutofit fontScale="32500" lnSpcReduction="20000"/>
          </a:bodyPr>
          <a:lstStyle/>
          <a:p>
            <a:pPr algn="r">
              <a:spcAft>
                <a:spcPts val="600"/>
              </a:spcAft>
            </a:pPr>
            <a:r>
              <a:rPr lang="el-GR" sz="7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Μανώλης Κ. Χατζής, </a:t>
            </a:r>
            <a:r>
              <a:rPr lang="en-US" sz="7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DVM, PhD</a:t>
            </a:r>
            <a:endParaRPr lang="el-GR" sz="7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Κτηνίατρος, Πανεπιστημιακός Υπότροφος</a:t>
            </a: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Παθολογική Κλινική, Τμήμα Κτηνιατρικής</a:t>
            </a:r>
          </a:p>
          <a:p>
            <a:pPr algn="r">
              <a:spcAft>
                <a:spcPts val="600"/>
              </a:spcAft>
            </a:pPr>
            <a:r>
              <a:rPr lang="el-GR" sz="71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Πανεπιστήμιο Θεσσαλίας</a:t>
            </a:r>
            <a:endParaRPr lang="en-US" sz="7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A2D41-6D0C-454C-BE04-F11342282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80" y="307267"/>
            <a:ext cx="1527381" cy="152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fontScale="92500"/>
          </a:bodyPr>
          <a:lstStyle/>
          <a:p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Ασπαρτική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αμινοτρανσφεράση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Λιγότερο ειδική από την 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ALT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για την ηπατική νόσο (↑ συγκέντρωση 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AST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στα μυϊκά κύτταρα) αλλά περισσότερο ευαίσθητη για την ηπατική </a:t>
            </a: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λιποείδωση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 της γάτας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Αύξηση συγκέντρωσης σε 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C000"/>
                </a:solidFill>
                <a:latin typeface="Calibri" panose="020F0502020204030204" pitchFamily="34" charset="0"/>
              </a:rPr>
              <a:t>Ηπατοκυτταρική</a:t>
            </a:r>
            <a:r>
              <a:rPr lang="el-GR" sz="2300" dirty="0">
                <a:solidFill>
                  <a:srgbClr val="FFC000"/>
                </a:solidFill>
                <a:latin typeface="Calibri" panose="020F0502020204030204" pitchFamily="34" charset="0"/>
              </a:rPr>
              <a:t> βλάβη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C000"/>
                </a:solidFill>
                <a:latin typeface="Calibri" panose="020F0502020204030204" pitchFamily="34" charset="0"/>
              </a:rPr>
              <a:t>Μυοπάθειες (φλεγμονή και τραυματισμός μυών)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C000"/>
                </a:solidFill>
                <a:latin typeface="Calibri" panose="020F0502020204030204" pitchFamily="34" charset="0"/>
              </a:rPr>
              <a:t>Έντονη άσκηση και ενδομυϊκές ενέσεις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C000"/>
                </a:solidFill>
                <a:latin typeface="Calibri" panose="020F0502020204030204" pitchFamily="34" charset="0"/>
              </a:rPr>
              <a:t>Αιμόλυση</a:t>
            </a:r>
            <a:r>
              <a:rPr lang="el-GR" sz="2300" dirty="0">
                <a:solidFill>
                  <a:srgbClr val="FFC000"/>
                </a:solidFill>
                <a:latin typeface="Calibri" panose="020F0502020204030204" pitchFamily="34" charset="0"/>
              </a:rPr>
              <a:t> (πιο συχνά από την </a:t>
            </a:r>
            <a:r>
              <a:rPr lang="en-US" sz="2300" dirty="0">
                <a:solidFill>
                  <a:srgbClr val="FFC000"/>
                </a:solidFill>
                <a:latin typeface="Calibri" panose="020F0502020204030204" pitchFamily="34" charset="0"/>
              </a:rPr>
              <a:t>ALT)</a:t>
            </a:r>
            <a:endParaRPr lang="el-GR" sz="23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10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1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Ασπαρτική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αμινοτρανσφεράση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Ερμηνεία αποτελεσμάτων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Συνεκτίμηση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CK 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για διερεύνηση μυϊκού τραυματισμού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Συνεκτίμηση </a:t>
            </a:r>
            <a:r>
              <a:rPr lang="el-GR" sz="24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τροπονίνης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 Ι για μυοκαρδιοπάθεια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Συνεκτίμηση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ALT 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για </a:t>
            </a:r>
            <a:r>
              <a:rPr lang="el-GR" sz="24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ηπατοκυτταρική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 νέκρωση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Αιμόλυση και </a:t>
            </a:r>
            <a:r>
              <a:rPr lang="el-GR" sz="24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λιπαιμία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11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0324"/>
            <a:ext cx="564283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ΑΙΤΙΑ ΑΥΞΗΣΗΣ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ALT/AST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lnSpcReduction="10000"/>
          </a:bodyPr>
          <a:lstStyle/>
          <a:p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Ηπατοκυτταρική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βλάβη ή/και νέκρωση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Κίρρωση ήπατος, νεοπλασία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Ηπατοπάθεια λόγω χορήγησης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κορτικοστεροειδών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Τοξίκωση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από άλλα φάρμακα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Σακχαρώδης διαβήτης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Υποξία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Υπερθυρεοειδισμός (γάτα) </a:t>
            </a:r>
            <a:endParaRPr lang="el-GR" sz="27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0324"/>
            <a:ext cx="564283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ΑΙΤΙΑ ΑΥΞΗΣΗΣ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ALT/AST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Φλεγμονώδη αίτια (ηπατίτιδα,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χολαγγειο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-ηπατίτιδα)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Λοιμώδη αίτια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Ανιούσα λοίμωξη από το πεπτικό σωλήνα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Λοιμώδης περιτονίτιδα (γάτα)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Λεπτοσπείρωση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(σκύλος)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Μη λοιμώδη αίτια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Ιδιοπαθής χρόνια ηπατίτιδα («χρόνια ενεργός ηπατίτιδα»)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9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690324"/>
            <a:ext cx="87517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ΕΞΩΗΠΑΤΙΚΑ ΑΙΤΙΑ ΑΥΞΗΣΗΣ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ALT/AST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Φλεγμονώδη αίτια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Παγκρεατίτιδα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Εντερίτιδα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Φλεγμονή και τραυματισμοί μυών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5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690324"/>
            <a:ext cx="87517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ΕΞΩΗΠΑΤΙΚΑ ΑΙΤΙΑ ΑΥΞΗΣΗΣ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ALT/AST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Λοιμώδη αίτια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Ουρολοίμωξη  </a:t>
            </a: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Βακτηριακή ενδοκαρδίτιδα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Πνευμονία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Σηπτική περιτονίτιδα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Πυοθώρακας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Πυομήτρα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15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2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690324"/>
            <a:ext cx="87517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ΕΞΩΗΠΑΤΙΚΑ ΑΙΤΙΑ ΑΥΞΗΣΗΣ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ALT/AST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Ενδοκρινοπάθειες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Υπερθυρεοειδισμός (γάτα)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Υποθυρεοειδισμός (σκύλος)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Σακχαρώδης διαβήτης </a:t>
            </a:r>
          </a:p>
          <a:p>
            <a:pPr lvl="0"/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l-GR" sz="2800" dirty="0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Φάρμακα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Κορτικοστεροειδή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(σκύλος)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Αντιεπιληπτικά (</a:t>
            </a: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φαινοβαρβιτάλη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1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ALP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Αλκαλική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φωσφατάση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Βρίσκεται στην κυτταρική μεμβράνη κυρίως των </a:t>
            </a:r>
            <a:r>
              <a:rPr lang="el-GR" sz="2700" dirty="0" err="1">
                <a:solidFill>
                  <a:srgbClr val="FFFF00"/>
                </a:solidFill>
                <a:latin typeface="Calibri" panose="020F0502020204030204" pitchFamily="34" charset="0"/>
              </a:rPr>
              <a:t>ηπατοκυττάρων</a:t>
            </a: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Αύξηση συγκέντρωσης σε 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rgbClr val="FFC000"/>
                </a:solidFill>
                <a:latin typeface="Calibri" panose="020F0502020204030204" pitchFamily="34" charset="0"/>
              </a:rPr>
              <a:t>Χολόσταση</a:t>
            </a:r>
            <a:r>
              <a:rPr lang="el-GR" sz="25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C000"/>
                </a:solidFill>
                <a:latin typeface="Calibri" panose="020F0502020204030204" pitchFamily="34" charset="0"/>
              </a:rPr>
              <a:t>Χορήγηση γλυκοκορτικοειδών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C000"/>
                </a:solidFill>
                <a:latin typeface="Calibri" panose="020F0502020204030204" pitchFamily="34" charset="0"/>
              </a:rPr>
              <a:t>Ενδογενή αύξηση </a:t>
            </a:r>
            <a:r>
              <a:rPr lang="el-GR" sz="2500" dirty="0" err="1">
                <a:solidFill>
                  <a:srgbClr val="FFC000"/>
                </a:solidFill>
                <a:latin typeface="Calibri" panose="020F0502020204030204" pitchFamily="34" charset="0"/>
              </a:rPr>
              <a:t>κορτικοστεροειδών</a:t>
            </a:r>
            <a:r>
              <a:rPr lang="el-GR" sz="2500" dirty="0">
                <a:solidFill>
                  <a:srgbClr val="FFC000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rgbClr val="FFC000"/>
                </a:solidFill>
                <a:latin typeface="Calibri" panose="020F0502020204030204" pitchFamily="34" charset="0"/>
              </a:rPr>
              <a:t>Cushing, stress) </a:t>
            </a:r>
            <a:endParaRPr lang="el-GR" sz="25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C000"/>
                </a:solidFill>
                <a:latin typeface="Calibri" panose="020F0502020204030204" pitchFamily="34" charset="0"/>
              </a:rPr>
              <a:t>Αναπτυσσόμενοι σκύλοι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57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ALP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Αλκαλική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φωσφατάση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Πρώτη παρένθεση : «</a:t>
            </a:r>
            <a:r>
              <a:rPr lang="el-GR" sz="2700" dirty="0" err="1">
                <a:solidFill>
                  <a:srgbClr val="FFFF00"/>
                </a:solidFill>
                <a:latin typeface="Calibri" panose="020F0502020204030204" pitchFamily="34" charset="0"/>
              </a:rPr>
              <a:t>ισοένζυμα</a:t>
            </a: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»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bg2"/>
                </a:solidFill>
                <a:latin typeface="Calibri" panose="020F0502020204030204" pitchFamily="34" charset="0"/>
              </a:rPr>
              <a:t>ALP 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παράγεται από διάφορους ιστούς και αυτές τις διαφορετικής προέλευσης </a:t>
            </a:r>
            <a:r>
              <a:rPr lang="en-US" sz="2700" dirty="0">
                <a:solidFill>
                  <a:schemeClr val="bg2"/>
                </a:solidFill>
                <a:latin typeface="Calibri" panose="020F0502020204030204" pitchFamily="34" charset="0"/>
              </a:rPr>
              <a:t>ALP 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τις λέμε </a:t>
            </a:r>
            <a:r>
              <a:rPr lang="el-GR" sz="2700" dirty="0" err="1">
                <a:solidFill>
                  <a:schemeClr val="bg2"/>
                </a:solidFill>
                <a:latin typeface="Calibri" panose="020F0502020204030204" pitchFamily="34" charset="0"/>
              </a:rPr>
              <a:t>ισοένζυμα</a:t>
            </a:r>
            <a:endParaRPr lang="el-GR" sz="27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Σημαντικό </a:t>
            </a:r>
            <a:r>
              <a:rPr lang="el-GR" sz="2700" dirty="0" err="1">
                <a:solidFill>
                  <a:schemeClr val="bg2"/>
                </a:solidFill>
                <a:latin typeface="Calibri" panose="020F0502020204030204" pitchFamily="34" charset="0"/>
              </a:rPr>
              <a:t>ισοένζυμο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 των </a:t>
            </a:r>
            <a:r>
              <a:rPr lang="el-GR" sz="2700" dirty="0" err="1">
                <a:solidFill>
                  <a:schemeClr val="bg2"/>
                </a:solidFill>
                <a:latin typeface="Calibri" panose="020F0502020204030204" pitchFamily="34" charset="0"/>
              </a:rPr>
              <a:t>κορτικοστεροειδών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 (σκύλος) </a:t>
            </a:r>
            <a:endParaRPr lang="en-US" sz="27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 err="1">
                <a:solidFill>
                  <a:schemeClr val="bg2"/>
                </a:solidFill>
                <a:latin typeface="Calibri" panose="020F0502020204030204" pitchFamily="34" charset="0"/>
              </a:rPr>
              <a:t>Ισοένζυμο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 των οστών (αυξημένη </a:t>
            </a:r>
            <a:r>
              <a:rPr lang="el-GR" sz="2700" dirty="0" err="1">
                <a:solidFill>
                  <a:schemeClr val="bg2"/>
                </a:solidFill>
                <a:latin typeface="Calibri" panose="020F0502020204030204" pitchFamily="34" charset="0"/>
              </a:rPr>
              <a:t>οστεοβλαστική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 δραστηριότητα)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 err="1">
                <a:solidFill>
                  <a:schemeClr val="bg2"/>
                </a:solidFill>
                <a:latin typeface="Calibri" panose="020F0502020204030204" pitchFamily="34" charset="0"/>
              </a:rPr>
              <a:t>Ισοένζυμο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 του προστάτη (υπερπλασία) και νεοπλασιών του μαστού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98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ALP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Αλκαλική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φωσφατάση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Δεύτερη παρένθεση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19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3" name="Picture 2" descr="A dog with blue eyes&#10;&#10;Description automatically generated">
            <a:extLst>
              <a:ext uri="{FF2B5EF4-FFF2-40B4-BE49-F238E27FC236}">
                <a16:creationId xmlns:a16="http://schemas.microsoft.com/office/drawing/2014/main" id="{F79CCC20-3D8E-2EAB-7729-C6C50D7FF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778" y="1498981"/>
            <a:ext cx="6145222" cy="5359018"/>
          </a:xfrm>
          <a:prstGeom prst="rect">
            <a:avLst/>
          </a:prstGeom>
        </p:spPr>
      </p:pic>
      <p:pic>
        <p:nvPicPr>
          <p:cNvPr id="8" name="Picture 7" descr="A black dog with long hair&#10;&#10;Description automatically generated">
            <a:extLst>
              <a:ext uri="{FF2B5EF4-FFF2-40B4-BE49-F238E27FC236}">
                <a16:creationId xmlns:a16="http://schemas.microsoft.com/office/drawing/2014/main" id="{BC2A29EA-741B-3117-8D07-466DD2F03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285" y="2755557"/>
            <a:ext cx="6145222" cy="41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5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477" y="690324"/>
            <a:ext cx="531735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ΗΠΑΤΙΚΗ ΛΕΙΤΟΥΡΓΙΑ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Δείκτες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ηπατοκυτταρικής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βλάβης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Αλανινοαμινοτρανσφεράση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(ALT) (SGPT)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Ασπαρτική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αμινοτρανσφεράση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AST) (SGOT)</a:t>
            </a:r>
          </a:p>
          <a:p>
            <a:pPr lvl="0"/>
            <a:r>
              <a:rPr lang="el-GR" sz="2800" dirty="0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Δείκτες </a:t>
            </a:r>
            <a:r>
              <a:rPr lang="el-GR" sz="2800" dirty="0" err="1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χολόστασης</a:t>
            </a:r>
            <a:r>
              <a:rPr lang="el-GR" sz="2800" dirty="0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Αλκαλική </a:t>
            </a: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φωσφατάση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rgbClr val="FFFFFF"/>
                </a:solidFill>
                <a:latin typeface="Calibri" panose="020F0502020204030204" pitchFamily="34" charset="0"/>
              </a:rPr>
              <a:t>ALP)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γ-</a:t>
            </a: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γλουταμινική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τρανσφεράση</a:t>
            </a:r>
            <a:r>
              <a:rPr lang="en-US" sz="2500" dirty="0">
                <a:solidFill>
                  <a:srgbClr val="FFFFFF"/>
                </a:solidFill>
                <a:latin typeface="Calibri" panose="020F0502020204030204" pitchFamily="34" charset="0"/>
              </a:rPr>
              <a:t> (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γ-</a:t>
            </a:r>
            <a:r>
              <a:rPr lang="en-US" sz="2500" dirty="0">
                <a:solidFill>
                  <a:srgbClr val="FFFFFF"/>
                </a:solidFill>
                <a:latin typeface="Calibri" panose="020F0502020204030204" pitchFamily="34" charset="0"/>
              </a:rPr>
              <a:t>GT)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ALP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Αλκαλική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φωσφατάση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Μη ειδική για το ήπαρ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Πάντα συνεκτίμηση μαζί με τη συγκέντρωσης της 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ALT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Αποκλεισμός άλλων </a:t>
            </a:r>
            <a:r>
              <a:rPr lang="el-GR" sz="23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εξω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-ηπατικών αιτιών που οδηγούν σε αύξηση της 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ALP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Εκτίμηση του βαθμού αύξησης της 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ALP </a:t>
            </a:r>
            <a:endParaRPr lang="el-GR" sz="25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FFFF"/>
                </a:solidFill>
                <a:latin typeface="Calibri" panose="020F0502020204030204" pitchFamily="34" charset="0"/>
              </a:rPr>
              <a:t>Σκύλος: αύξηση &lt; </a:t>
            </a:r>
            <a:r>
              <a:rPr lang="en-US" sz="2300" b="1" dirty="0">
                <a:solidFill>
                  <a:srgbClr val="FFFFFF"/>
                </a:solidFill>
                <a:latin typeface="Calibri" panose="020F0502020204030204" pitchFamily="34" charset="0"/>
              </a:rPr>
              <a:t>x 3 </a:t>
            </a:r>
            <a:r>
              <a:rPr lang="el-GR" sz="2300" b="1" dirty="0">
                <a:solidFill>
                  <a:srgbClr val="FFFFFF"/>
                </a:solidFill>
                <a:latin typeface="Calibri" panose="020F0502020204030204" pitchFamily="34" charset="0"/>
              </a:rPr>
              <a:t>φορές χωρίς ταυτόχρονη αύξηση </a:t>
            </a:r>
            <a:r>
              <a:rPr lang="en-US" sz="2300" b="1" dirty="0">
                <a:solidFill>
                  <a:srgbClr val="FFFFFF"/>
                </a:solidFill>
                <a:latin typeface="Calibri" panose="020F0502020204030204" pitchFamily="34" charset="0"/>
              </a:rPr>
              <a:t>ALT </a:t>
            </a:r>
            <a:r>
              <a:rPr lang="el-GR" sz="2300" b="1" dirty="0">
                <a:solidFill>
                  <a:srgbClr val="FFFFFF"/>
                </a:solidFill>
                <a:latin typeface="Calibri" panose="020F0502020204030204" pitchFamily="34" charset="0"/>
              </a:rPr>
              <a:t>συνήθως </a:t>
            </a:r>
            <a:r>
              <a:rPr lang="el-GR" sz="23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άνευ κλινικής σημασίας 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(σημαντική αύξηση θεωρείται &gt;10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x)</a:t>
            </a:r>
            <a:endParaRPr lang="en-US" sz="23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Γάτα: αξιολογείται οποιαδήποτε αύξηση στη δραστηριότητα της 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ALP 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αλλά έχει πολύ μικρό χρόνο ημίσειας </a:t>
            </a:r>
            <a:r>
              <a:rPr lang="el-GR" sz="23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ζώής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 ( 6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h vs. 3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 ημέρες)</a:t>
            </a:r>
            <a:endParaRPr lang="en-US" sz="23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20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0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0324"/>
            <a:ext cx="564283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ΑΙΤΙΑ ΑΥΞΗΣΗΣ ΤΗΣ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ALP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Παθήσεις της χοληδόχου κύστης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Χολαγγειΐτιδα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Χολολιθίαση και ρήξη χοληδόχου κύστης </a:t>
            </a:r>
          </a:p>
          <a:p>
            <a:pPr lvl="0"/>
            <a:r>
              <a:rPr lang="el-GR" sz="2800" dirty="0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Παθήσεις του ηπατικού παρεγχύματος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Χολαγγειο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-ηπατίτιδα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Κίρρωση του ήπατος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Ηπατική </a:t>
            </a: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λιποείδωση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(γάτα) </a:t>
            </a:r>
            <a:endParaRPr lang="el-GR" sz="25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21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3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ALP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fontScale="77500" lnSpcReduction="2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Αλκαλική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φωσφατάση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Τρίτη παρένθεση : διαρροή </a:t>
            </a:r>
            <a:r>
              <a:rPr lang="en-US" sz="2700" dirty="0">
                <a:solidFill>
                  <a:srgbClr val="FFFF00"/>
                </a:solidFill>
                <a:latin typeface="Calibri" panose="020F0502020204030204" pitchFamily="34" charset="0"/>
              </a:rPr>
              <a:t>vs. </a:t>
            </a: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αύξηση </a:t>
            </a:r>
            <a:r>
              <a:rPr lang="el-GR" sz="2700" dirty="0" err="1">
                <a:solidFill>
                  <a:srgbClr val="FFFF00"/>
                </a:solidFill>
                <a:latin typeface="Calibri" panose="020F0502020204030204" pitchFamily="34" charset="0"/>
              </a:rPr>
              <a:t>ενζυμικής</a:t>
            </a:r>
            <a:r>
              <a:rPr lang="el-GR" sz="2700" dirty="0">
                <a:solidFill>
                  <a:srgbClr val="FFFF00"/>
                </a:solidFill>
                <a:latin typeface="Calibri" panose="020F0502020204030204" pitchFamily="34" charset="0"/>
              </a:rPr>
              <a:t> δραστηριότητας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Διαρροή (</a:t>
            </a:r>
            <a:r>
              <a:rPr lang="en-US" sz="2700" dirty="0">
                <a:solidFill>
                  <a:schemeClr val="bg2"/>
                </a:solidFill>
                <a:latin typeface="Calibri" panose="020F0502020204030204" pitchFamily="34" charset="0"/>
              </a:rPr>
              <a:t>leakage) 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είναι ο μηχανισμός που προκαλεί την αύξηση της συγκέντρωσης στο αίμα ουσιών που βρίσκονται ενδοκυτταρικά (κυτταρόπλασμα, οργανίδια) μετά από ολική ή μερική καταστροφή του κυττάρου όπως </a:t>
            </a:r>
            <a:r>
              <a:rPr lang="en-US" sz="2700" dirty="0">
                <a:solidFill>
                  <a:schemeClr val="bg2"/>
                </a:solidFill>
                <a:latin typeface="Calibri" panose="020F0502020204030204" pitchFamily="34" charset="0"/>
              </a:rPr>
              <a:t>ALT, AST, CK </a:t>
            </a:r>
            <a:r>
              <a:rPr lang="el-GR" sz="2700" dirty="0" err="1">
                <a:solidFill>
                  <a:schemeClr val="bg2"/>
                </a:solidFill>
                <a:latin typeface="Calibri" panose="020F0502020204030204" pitchFamily="34" charset="0"/>
              </a:rPr>
              <a:t>κλπ</a:t>
            </a:r>
            <a:endParaRPr lang="el-GR" sz="27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Αύξηση </a:t>
            </a:r>
            <a:r>
              <a:rPr lang="el-GR" sz="2700" dirty="0" err="1">
                <a:solidFill>
                  <a:schemeClr val="bg2"/>
                </a:solidFill>
                <a:latin typeface="Calibri" panose="020F0502020204030204" pitchFamily="34" charset="0"/>
              </a:rPr>
              <a:t>ενζυμικής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 δραστηριότητας (</a:t>
            </a:r>
            <a:r>
              <a:rPr lang="en-US" sz="2700" dirty="0">
                <a:solidFill>
                  <a:schemeClr val="bg2"/>
                </a:solidFill>
                <a:latin typeface="Calibri" panose="020F0502020204030204" pitchFamily="34" charset="0"/>
              </a:rPr>
              <a:t>induction) 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ο μηχανισμός για ένζυμα που απεκκρίνονται φυσιολογικά από το κύτταρο (κυτταρική μεμβράνη) λόγω αυξημένης παραγωγής/απέκκρισης όπως η </a:t>
            </a:r>
            <a:r>
              <a:rPr lang="en-US" sz="2700" dirty="0">
                <a:solidFill>
                  <a:schemeClr val="bg2"/>
                </a:solidFill>
                <a:latin typeface="Calibri" panose="020F0502020204030204" pitchFamily="34" charset="0"/>
              </a:rPr>
              <a:t>ALP 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και η γ</a:t>
            </a:r>
            <a:r>
              <a:rPr lang="en-US" sz="2700" dirty="0">
                <a:solidFill>
                  <a:schemeClr val="bg2"/>
                </a:solidFill>
                <a:latin typeface="Calibri" panose="020F0502020204030204" pitchFamily="34" charset="0"/>
              </a:rPr>
              <a:t>GT</a:t>
            </a:r>
            <a:endParaRPr lang="el-GR" sz="27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Οι δύο μηχανισμοί μπορεί να συνυπάρχουν όπου η καταστροφή κυττάρων οδηγεί σε αύξηση </a:t>
            </a:r>
            <a:r>
              <a:rPr lang="el-GR" sz="2700" u="sng" dirty="0">
                <a:solidFill>
                  <a:schemeClr val="bg2"/>
                </a:solidFill>
                <a:latin typeface="Calibri" panose="020F0502020204030204" pitchFamily="34" charset="0"/>
              </a:rPr>
              <a:t>και</a:t>
            </a:r>
            <a:r>
              <a:rPr lang="el-GR" sz="2700" dirty="0">
                <a:solidFill>
                  <a:schemeClr val="bg2"/>
                </a:solidFill>
                <a:latin typeface="Calibri" panose="020F0502020204030204" pitchFamily="34" charset="0"/>
              </a:rPr>
              <a:t> των ενζύμων της κυτταρικής μεμβράνης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4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0324"/>
            <a:ext cx="564283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ΑΙΤΙΑ ΑΥΞΗΣΗΣ ΤΗΣ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ALP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Νεοπλασία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Λέμφωμα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Ηπατοκυτταρικό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καρκίνωμα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Αιμαγγειοσάρκωμα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Μεταστατικό νεόπλασμα στο ήπαρ </a:t>
            </a:r>
          </a:p>
          <a:p>
            <a:pPr lvl="0"/>
            <a:r>
              <a:rPr lang="el-GR" sz="2800" dirty="0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Τοξίνες </a:t>
            </a:r>
          </a:p>
          <a:p>
            <a:pPr lvl="0"/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el-GR" sz="25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5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0324"/>
            <a:ext cx="564283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ΑΙΤΙΑ ΑΥΞΗΣΗΣ ΤΗΣ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ALP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Εξω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-ηπατικά αίτια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Υπερφλοιοεπινεφριδισμός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Σακχαρώδης διαβήτης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Ερλιχίωση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Οστεομυελίτιδα, οστεοσάρκωμα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Υπερθυρεοειδισμός (γάτα) </a:t>
            </a:r>
          </a:p>
          <a:p>
            <a:pPr lvl="0"/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el-GR" sz="25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8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γ-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γ-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γλουταμινική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τρανσφεράση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Βρίσκεται στη κυτταρική μεμβράνη κυρίως των </a:t>
            </a: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ηπατοκυττάρων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Λιγότερο ευαίσθητη </a:t>
            </a:r>
            <a:r>
              <a:rPr lang="el-GR" sz="2300" b="1" dirty="0">
                <a:solidFill>
                  <a:srgbClr val="FF0000"/>
                </a:solidFill>
                <a:latin typeface="Calibri" panose="020F0502020204030204" pitchFamily="34" charset="0"/>
              </a:rPr>
              <a:t>στο σκύλο 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για την ανίχνευση ηπατικής νόσου σε σχέση με την 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ALP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Αποτελεί την πιο ευαίσθητη και πιο ειδική σε σχέση με την 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ALP 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για την ανίχνευση ηπατικής νόσου </a:t>
            </a:r>
            <a:r>
              <a:rPr lang="el-GR" sz="2300" b="1" dirty="0">
                <a:solidFill>
                  <a:srgbClr val="FF0000"/>
                </a:solidFill>
                <a:latin typeface="Calibri" panose="020F0502020204030204" pitchFamily="34" charset="0"/>
              </a:rPr>
              <a:t>στη γάτα 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με εξαίρεση την ηπατική </a:t>
            </a:r>
            <a:r>
              <a:rPr lang="el-GR" sz="23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λιποείδωση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endParaRPr lang="en-US" sz="23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25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54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γ-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γ-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γλουταμινική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τρανσφεράση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Ηπατική </a:t>
            </a: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λιποείδωση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Μεγαλύτερη αύξηση της συγκέντρωσης της 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ALP 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σε σχέση με την γ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-GT 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Χολαγγειίτιδα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Μεγαλύτερη αύξηση της συγκέντρωσης της γ-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GT 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σε σχέση με την </a:t>
            </a:r>
            <a:r>
              <a:rPr lang="en-US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ALP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7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γ-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650955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γ-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γλουταμινική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τρανσφεράση</a:t>
            </a:r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4FAF62-C1E5-4A17-B9C6-B2617C011EF2}"/>
              </a:ext>
            </a:extLst>
          </p:cNvPr>
          <p:cNvSpPr txBox="1">
            <a:spLocks/>
          </p:cNvSpPr>
          <p:nvPr/>
        </p:nvSpPr>
        <p:spPr>
          <a:xfrm>
            <a:off x="592667" y="2547201"/>
            <a:ext cx="10820690" cy="1506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Στη γάτα η γ</a:t>
            </a:r>
            <a:r>
              <a:rPr lang="en-US" sz="2800" dirty="0">
                <a:solidFill>
                  <a:schemeClr val="bg2"/>
                </a:solidFill>
                <a:latin typeface="Calibri" panose="020F0502020204030204" pitchFamily="34" charset="0"/>
              </a:rPr>
              <a:t>-GT </a:t>
            </a:r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αποτελεί πάντα βασική βιοχημική παράμετρος και θα πρέπει να συμπεριλαμβάνεται σε κάθε βιοχημικό προφίλ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A8FF766-B454-4EE0-B564-FEE3D02CCC9D}"/>
              </a:ext>
            </a:extLst>
          </p:cNvPr>
          <p:cNvSpPr txBox="1">
            <a:spLocks/>
          </p:cNvSpPr>
          <p:nvPr/>
        </p:nvSpPr>
        <p:spPr>
          <a:xfrm>
            <a:off x="685655" y="4693279"/>
            <a:ext cx="10820690" cy="11863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l-GR" sz="2600" dirty="0">
                <a:solidFill>
                  <a:schemeClr val="bg2"/>
                </a:solidFill>
                <a:latin typeface="Calibri" panose="020F0502020204030204" pitchFamily="34" charset="0"/>
              </a:rPr>
              <a:t>Στη γάτα η συγκέντρωση της γ-</a:t>
            </a:r>
            <a:r>
              <a:rPr lang="en-US" sz="2600" dirty="0">
                <a:solidFill>
                  <a:schemeClr val="bg2"/>
                </a:solidFill>
                <a:latin typeface="Calibri" panose="020F0502020204030204" pitchFamily="34" charset="0"/>
              </a:rPr>
              <a:t>GT </a:t>
            </a:r>
            <a:r>
              <a:rPr lang="el-GR" sz="2600" dirty="0">
                <a:solidFill>
                  <a:schemeClr val="bg2"/>
                </a:solidFill>
                <a:latin typeface="Calibri" panose="020F0502020204030204" pitchFamily="34" charset="0"/>
              </a:rPr>
              <a:t>θα πρέπει πάντα να συγκρίνεται με την αντίστοιχη της </a:t>
            </a:r>
            <a:r>
              <a:rPr lang="en-US" sz="2600" dirty="0">
                <a:solidFill>
                  <a:schemeClr val="bg2"/>
                </a:solidFill>
                <a:latin typeface="Calibri" panose="020F0502020204030204" pitchFamily="34" charset="0"/>
              </a:rPr>
              <a:t>ALP </a:t>
            </a:r>
            <a:endParaRPr lang="el-GR" sz="2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8F1F9CE1-18AF-4E5C-AF86-1C959DCF816F}"/>
              </a:ext>
            </a:extLst>
          </p:cNvPr>
          <p:cNvCxnSpPr/>
          <p:nvPr/>
        </p:nvCxnSpPr>
        <p:spPr>
          <a:xfrm>
            <a:off x="592667" y="4389120"/>
            <a:ext cx="108206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713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ΧΟΛΙΚΑ ΟΞΕΑ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Μέτρηση χολικών οξέων στον ορό αίματος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Αποτελούν την πιο χρήσιμη εξέταση για την εκτίμηση της λειτουργικότητας του ήπατος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</a:rPr>
              <a:t>Εξέταση με μεγάλη ευαισθησία και ειδικότητα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</a:rPr>
              <a:t>Αδύνατος ο διαχωρισμός πρωτογενούς και δευτερογενούς ηπατικής νόσου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0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ΧΟΛΙΚΑ ΟΞΕΑ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Ενδείξεις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</a:rPr>
              <a:t>Υποψία ηπατικής νόσου ή/και άλλες εργαστηριακές ενδείξεις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Αυξημένα ηπατικά ένζυμα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Ηπατομεγαλία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 err="1">
                <a:solidFill>
                  <a:srgbClr val="FFC000"/>
                </a:solidFill>
                <a:latin typeface="Calibri" panose="020F0502020204030204" pitchFamily="34" charset="0"/>
              </a:rPr>
              <a:t>Μικροηπατία</a:t>
            </a: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Νευρολογικά συμπτώματα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Χρόνια απώλεια σωματικού βάρους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29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2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477" y="690324"/>
            <a:ext cx="531735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ΗΠΑΤΙΚΗ ΛΕΙΤΟΥΡΓΙΑ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Δείκτες ηπατικής λειτουργίας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Λευκωματίνες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Ουρία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Χολοστερόλη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Γλυκόζη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Χολερυθρίνη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Χολικά οξέα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Αμμωνία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60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ΧΟΛΙΚΑ ΟΞΕΑ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Μέτρηση των χολικών οξέων στον ορό αίματος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Ιδανικά σε ζεύγος ορών (2 δείγματα ορού αίματος)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Αυξάνεται σημαντικά η ευαισθησία και ειδικότητα της εξέτασης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1</a:t>
            </a:r>
            <a:r>
              <a:rPr lang="el-GR" sz="2500" baseline="30000" dirty="0">
                <a:solidFill>
                  <a:schemeClr val="bg2"/>
                </a:solidFill>
                <a:latin typeface="Calibri" panose="020F0502020204030204" pitchFamily="34" charset="0"/>
              </a:rPr>
              <a:t>ο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δείγμα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Ζώο νηστικό για 12 ώρες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2</a:t>
            </a:r>
            <a:r>
              <a:rPr lang="el-GR" sz="2500" baseline="30000" dirty="0">
                <a:solidFill>
                  <a:schemeClr val="bg2"/>
                </a:solidFill>
                <a:latin typeface="Calibri" panose="020F0502020204030204" pitchFamily="34" charset="0"/>
              </a:rPr>
              <a:t>ο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δείγμα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2 ώρες μετά τη λήψη ειδικής κονσέρβας με μέτρια περιεκτικότητα σε λίπος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30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92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ΧΟΛΙΚΑ ΟΞΕΑ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31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27BDE-27D4-8F6F-9696-A4A8A4199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5" y="98672"/>
            <a:ext cx="5041557" cy="578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81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ΧΟΛΙΚΑ ΟΞΕΑ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Αύξηση της συγκέντρωσης των χολικών οξέων στον ορό αίματος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Ηπατοκυτταρική</a:t>
            </a: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</a:rPr>
              <a:t> βλάβη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Μειωμένη απομάκρυνση από την κυκλοφορία του αίματος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Χολόσταση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ένδο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- ή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εξωηπατική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Αύξηση των χολικών οξέων στην κυκλοφορία του αίματος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Αναστομώσεις πυλαίας φλέβας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Διαταραχή ή/και διακοπή της έντερο-ηπατικής κυκλοφορίας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7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ΧΟΛΙΚΑ ΟΞΕΑ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1146166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Παράγοντες που επηρεάζουν ψευδώς τη συγκέντρωση των χολικών οξέων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Λιπαιμία</a:t>
            </a: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</a:rPr>
              <a:t> (↑)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Αιμόλυση (↓)</a:t>
            </a:r>
          </a:p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Παράγοντες που μειώνουν τη συγκέντρωση των χολικών οξέων στον ορό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Ατονία γαστρεντερικού σωλήνα</a:t>
            </a:r>
            <a:r>
              <a:rPr lang="el-GR" sz="24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Δυσπεψία –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δυσαπορρόφηση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31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ΧΟΛΙΚΑ ΟΞΕΑ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1146166" cy="4482361"/>
          </a:xfrm>
        </p:spPr>
        <p:txBody>
          <a:bodyPr>
            <a:normAutofit/>
          </a:bodyPr>
          <a:lstStyle/>
          <a:p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3" name="Picture 2" descr="A white dog lying on a red couch&#10;&#10;Description automatically generated">
            <a:extLst>
              <a:ext uri="{FF2B5EF4-FFF2-40B4-BE49-F238E27FC236}">
                <a16:creationId xmlns:a16="http://schemas.microsoft.com/office/drawing/2014/main" id="{4E9927AB-C915-650F-BE14-AF150A786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3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dog lying down looking at the camera&#10;&#10;Description automatically generated">
            <a:extLst>
              <a:ext uri="{FF2B5EF4-FFF2-40B4-BE49-F238E27FC236}">
                <a16:creationId xmlns:a16="http://schemas.microsoft.com/office/drawing/2014/main" id="{18E13A83-6F87-BBEB-F4E4-A4476B365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099" y="578164"/>
            <a:ext cx="3441624" cy="263857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1146166" cy="4482361"/>
          </a:xfrm>
        </p:spPr>
        <p:txBody>
          <a:bodyPr>
            <a:normAutofit/>
          </a:bodyPr>
          <a:lstStyle/>
          <a:p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35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3" name="Picture 2" descr="A white dog lying on a red couch&#10;&#10;Description automatically generated">
            <a:extLst>
              <a:ext uri="{FF2B5EF4-FFF2-40B4-BE49-F238E27FC236}">
                <a16:creationId xmlns:a16="http://schemas.microsoft.com/office/drawing/2014/main" id="{B3882FD3-FE93-F4C0-3072-D209ADDFA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82514" cy="3521676"/>
          </a:xfrm>
          <a:prstGeom prst="rect">
            <a:avLst/>
          </a:prstGeom>
        </p:spPr>
      </p:pic>
      <p:pic>
        <p:nvPicPr>
          <p:cNvPr id="12" name="Picture 11" descr="A small dog standing on grass&#10;&#10;Description automatically generated">
            <a:extLst>
              <a:ext uri="{FF2B5EF4-FFF2-40B4-BE49-F238E27FC236}">
                <a16:creationId xmlns:a16="http://schemas.microsoft.com/office/drawing/2014/main" id="{6497ABA8-EE43-D602-B218-B6A6AE74B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4456" y="-427751"/>
            <a:ext cx="5685521" cy="4264141"/>
          </a:xfrm>
          <a:prstGeom prst="rect">
            <a:avLst/>
          </a:prstGeom>
        </p:spPr>
      </p:pic>
      <p:pic>
        <p:nvPicPr>
          <p:cNvPr id="10" name="Picture 9" descr="A small dog standing in grass&#10;&#10;Description automatically generated">
            <a:extLst>
              <a:ext uri="{FF2B5EF4-FFF2-40B4-BE49-F238E27FC236}">
                <a16:creationId xmlns:a16="http://schemas.microsoft.com/office/drawing/2014/main" id="{1C868197-B4FF-9EF1-3B2E-B6CF5C982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51083" y="3447586"/>
            <a:ext cx="6875849" cy="3867665"/>
          </a:xfrm>
          <a:prstGeom prst="rect">
            <a:avLst/>
          </a:prstGeom>
        </p:spPr>
      </p:pic>
      <p:pic>
        <p:nvPicPr>
          <p:cNvPr id="8" name="Picture 7" descr="A white dog standing on stairs&#10;&#10;Description automatically generated">
            <a:extLst>
              <a:ext uri="{FF2B5EF4-FFF2-40B4-BE49-F238E27FC236}">
                <a16:creationId xmlns:a16="http://schemas.microsoft.com/office/drawing/2014/main" id="{02BB8D95-3D43-0E35-4BB0-0A79FE56AD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040" y="3284089"/>
            <a:ext cx="5445960" cy="3573911"/>
          </a:xfrm>
          <a:prstGeom prst="rect">
            <a:avLst/>
          </a:prstGeom>
        </p:spPr>
      </p:pic>
      <p:pic>
        <p:nvPicPr>
          <p:cNvPr id="14" name="Picture 13" descr="A dog standing on a white background&#10;&#10;Description automatically generated">
            <a:extLst>
              <a:ext uri="{FF2B5EF4-FFF2-40B4-BE49-F238E27FC236}">
                <a16:creationId xmlns:a16="http://schemas.microsoft.com/office/drawing/2014/main" id="{D1C3C025-D2BA-611D-367D-65FDF3FF5F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8941" y="-204747"/>
            <a:ext cx="4508157" cy="450815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D9D9679F-393C-236F-437D-9E055BEC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945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ΧΟΛΙΚΑ ΟΞΕΑ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1146166" cy="4482361"/>
          </a:xfrm>
        </p:spPr>
        <p:txBody>
          <a:bodyPr>
            <a:normAutofit/>
          </a:bodyPr>
          <a:lstStyle/>
          <a:p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  <p:pic>
        <p:nvPicPr>
          <p:cNvPr id="7" name="Picture 6" descr="A screenshot of a medical test&#10;&#10;Description automatically generated">
            <a:extLst>
              <a:ext uri="{FF2B5EF4-FFF2-40B4-BE49-F238E27FC236}">
                <a16:creationId xmlns:a16="http://schemas.microsoft.com/office/drawing/2014/main" id="{D9311C7A-4425-F8D8-249A-0A0644099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8" y="1625821"/>
            <a:ext cx="11146166" cy="46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53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ΑΜΜΩΝΙΑ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Γενικά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</a:rPr>
              <a:t>Παράγεται από βακτήρια του παχέος εντέρου και </a:t>
            </a:r>
            <a:r>
              <a:rPr lang="el-GR" sz="25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μεταβολίζεται</a:t>
            </a: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</a:rPr>
              <a:t> στο ήπαρ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Μείωση μεταβολισμού της αμμωνίας σε περιπτώσεις ηπατικής δυσλειτουργίας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Αύξηση της συγκέντρωσής της στο αίμα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Αποτελεί παράμετρο με υψηλή ευαισθησία και ειδικότητα για την ηπατική δυσλειτουργία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9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ΑΜΜΩΝΙΑ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Μέτρηση της συγκέντρωσης αμμωνίας στον ορό αίματος 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</a:rPr>
              <a:t>Δύσκολος και πολλές φορές μη αποτελεσματικός χειρισμός του δείγματος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Ιδανικά το δείγμα από τη λήψη μέχρι την ανάλυση θα πρέπει να παραμένει σε χαμηλές θερμοκρασίες περιβάλλοντος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Η μέτρηση της αμμωνίας πρέπει να γίνεται το αργότερο 20 λεπτά μετά τη λήψη του δείγματος αίματος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Σε αντίθετη περίπτωση θα πρέπει να τοποθετείται στην κατάψυξη (με αμφίβολη αξιοπιστία)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3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ΑΜΜΩΝΙΑ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Αύξηση συγκέντρωσης αμμωνίας στον ορό αίματος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Διατροφή υψηλή σε πρωτεΐνες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</a:rPr>
              <a:t>Έντονη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σωματική άσκηση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b="1" dirty="0">
                <a:solidFill>
                  <a:schemeClr val="bg2"/>
                </a:solidFill>
                <a:latin typeface="Calibri" panose="020F0502020204030204" pitchFamily="34" charset="0"/>
              </a:rPr>
              <a:t>Ακατάλληλος χειρισμός του δεί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γματος αίματος πριν την εξέταση </a:t>
            </a:r>
          </a:p>
          <a:p>
            <a:pPr lvl="0"/>
            <a:r>
              <a:rPr lang="el-GR" sz="2800" dirty="0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Μείωση συγκέντρωσης αμμωνίας στον ορό αίματος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Αμινογλυκοσίδες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rgbClr val="FFFFFF"/>
                </a:solidFill>
                <a:latin typeface="Calibri" panose="020F0502020204030204" pitchFamily="34" charset="0"/>
              </a:rPr>
              <a:t>Λακτουλόζη</a:t>
            </a:r>
            <a:r>
              <a:rPr lang="el-GR" sz="25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39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477" y="690324"/>
            <a:ext cx="5317357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ΗΠΑΤΙΚΗ ΛΕΙΤΟΥΡΓΙΑ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Δείκτες εκτίμησης της ηπατικής λειτουργίας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Λευκωματίνες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Ουρία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Χολοστερόλη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Γλυκόζη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Χολερυθρίνη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Χολικά οξέα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Αμμωνία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4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ΑΜΜΩΝΙΑ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Δοκιμή αντοχής στην αμμωνία (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ammonia tolerance 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Εφόσον δεν είναι διαγνωστική η μέτρηση σε δείγμα αίματος, μπορεί να γίνει δοκιμή αντοχής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Λαμβάνεται 1</a:t>
            </a:r>
            <a:r>
              <a:rPr lang="el-GR" sz="2500" baseline="30000" dirty="0">
                <a:solidFill>
                  <a:schemeClr val="bg2"/>
                </a:solidFill>
                <a:latin typeface="Calibri" panose="020F0502020204030204" pitchFamily="34" charset="0"/>
              </a:rPr>
              <a:t>ο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δείγμα μετά από 12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h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νηστεία , χορηγείται χλωριούχο αμμώνιο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per </a:t>
            </a:r>
            <a:r>
              <a:rPr lang="en-US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os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ή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per rectum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και λαμβάνεται 2</a:t>
            </a:r>
            <a:r>
              <a:rPr lang="el-GR" sz="2500" baseline="30000" dirty="0">
                <a:solidFill>
                  <a:schemeClr val="bg2"/>
                </a:solidFill>
                <a:latin typeface="Calibri" panose="020F0502020204030204" pitchFamily="34" charset="0"/>
              </a:rPr>
              <a:t>ο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δείγμα 30’ αργότερα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Μπορεί να γίνει και με απλή χορήγηση γεύματος και λήψη 2</a:t>
            </a:r>
            <a:r>
              <a:rPr lang="el-GR" sz="2500" baseline="30000" dirty="0">
                <a:solidFill>
                  <a:schemeClr val="bg2"/>
                </a:solidFill>
                <a:latin typeface="Calibri" panose="020F0502020204030204" pitchFamily="34" charset="0"/>
              </a:rPr>
              <a:t>ου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δείγματος στις 6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h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για διάγνωση </a:t>
            </a:r>
            <a:r>
              <a:rPr lang="en-US" sz="2500">
                <a:solidFill>
                  <a:schemeClr val="bg2"/>
                </a:solidFill>
                <a:latin typeface="Calibri" panose="020F0502020204030204" pitchFamily="34" charset="0"/>
              </a:rPr>
              <a:t>PSS</a:t>
            </a:r>
            <a:endParaRPr lang="en-US" sz="25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Αύξηση της αμμωνίας στο 2</a:t>
            </a:r>
            <a:r>
              <a:rPr lang="el-GR" sz="2500" baseline="30000" dirty="0">
                <a:solidFill>
                  <a:schemeClr val="bg2"/>
                </a:solidFill>
                <a:latin typeface="Calibri" panose="020F0502020204030204" pitchFamily="34" charset="0"/>
              </a:rPr>
              <a:t>ο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δείγμα &gt;2-2.5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x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υποδηλώνει ηπατική δυσλειτουργία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Αντενδείκνυται σε αυξημένη αμμωνία στο 1</a:t>
            </a:r>
            <a:r>
              <a:rPr lang="el-GR" sz="2500" baseline="30000" dirty="0">
                <a:solidFill>
                  <a:schemeClr val="bg2"/>
                </a:solidFill>
                <a:latin typeface="Calibri" panose="020F0502020204030204" pitchFamily="34" charset="0"/>
              </a:rPr>
              <a:t>ο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δείγμα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40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14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DF43D6-5456-4CE6-AEC6-49957A536C1D}"/>
              </a:ext>
            </a:extLst>
          </p:cNvPr>
          <p:cNvSpPr txBox="1">
            <a:spLocks/>
          </p:cNvSpPr>
          <p:nvPr/>
        </p:nvSpPr>
        <p:spPr>
          <a:xfrm>
            <a:off x="3384482" y="3144457"/>
            <a:ext cx="5423036" cy="5690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ΠΕΡΙΣΤΑΤΙΚΟ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21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7" y="709481"/>
            <a:ext cx="4064290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ΙΣΤΟΡΙΚΟ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Στοιχεία ταυτότητας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Γάτος ηλικίας 2 ετών και φυλής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Siamese   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Αρσενικός μη στειρωμένος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Διαβίωση κυρίως μέσα στο σπίτι με ελεύθερη πρόσβαση σε εξωτερικό χώρο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Εμβολιασμοί –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Αποπαρασιτισμοί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: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Ελλειπής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l-GR" sz="25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067" y="709481"/>
            <a:ext cx="4064290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ΙΣΤΟΡΙΚΟ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Αίτια προσκόμισης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Παραπομπή από κτηνίατρο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Αναιμία εδώ και 2 εβδομάδες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Προηγούμενη τιμή αιματοκρίτη 14%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Μείωση της όρεξης και ήπια κατάπτωση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61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239" y="709481"/>
            <a:ext cx="4452118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ΚΛΙΝΙΚΗ ΕΞΕΤΑΣΗ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Ευρήματα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Θερμοκρασία: 39,1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Καρδιακοί παλμοί: 120 / λεπτό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Καρδιακός ρυθμός: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φλεβοκομβικός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Συχνότητα αναπνοών: 26 / λεπτό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Εύρος σφυγμού: ισχυρός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Χροιά βλεννογόνων: ωχροί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Επίπεδο συνείδησης: κατάπτωση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5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722396"/>
            <a:ext cx="6618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ΕΡΓΑΣΤΗΡΙΑΚΕΣ ΕΞΕΤΑΣΕΙΣ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Γενική αίματος </a:t>
            </a:r>
          </a:p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Βιοχημικές εξετάσεις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Πλήρες βιοχημικό προφίλ </a:t>
            </a:r>
          </a:p>
          <a:p>
            <a:pPr lvl="0"/>
            <a:r>
              <a:rPr lang="el-GR" sz="2800" dirty="0">
                <a:solidFill>
                  <a:srgbClr val="00BBBB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Ανάλυση των ούρων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45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722396"/>
            <a:ext cx="6618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ΕΡΓΑΣΤΗΡΙΑΚΕΣ ΕΞΕΤΑΣΕΙΣ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Αιματολογική εξέταση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Αιματοκρίτης (PCV): 25%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Αιμοσφαιρίνη (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Hb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): 7,9g/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dl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Αριθμός λευκών αιμοσφαιρίων (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WBCs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): 25.500/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μl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Αριθμός αιμοπεταλίων (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PLTs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): 230.000/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μl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0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722396"/>
            <a:ext cx="6618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ΕΡΓΑΣΤΗΡΙΑΚΕΣ ΕΞΕΤΑΣΕΙΣ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Αιματολογική εξέταση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Αιματοκρίτης (PCV):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25%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Αιμοσφαιρίνη (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Hb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): 7,9g/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dl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Αριθμός λευκών αιμοσφαιρίων (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WBCs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):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25.500/</a:t>
            </a:r>
            <a:r>
              <a:rPr lang="el-GR" sz="2500" dirty="0" err="1">
                <a:solidFill>
                  <a:srgbClr val="FF0000"/>
                </a:solidFill>
                <a:latin typeface="Calibri" panose="020F0502020204030204" pitchFamily="34" charset="0"/>
              </a:rPr>
              <a:t>μl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Αριθμός αιμοπεταλίων (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PLTs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): 230.000/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μl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70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722396"/>
            <a:ext cx="6618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ΕΡΓΑΣΤΗΡΙΑΚΕΣ ΕΞΕΤΑΣΕΙΣ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Διερεύνηση τύπου αναιμίας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Μέτρηση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δικτυοερυθροκυττάρων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Μικροσκοπική εξέταση επιχρίσματος αίματος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Μέτρηση τιμών MCV, MCHC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722396"/>
            <a:ext cx="6618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ΕΡΓΑΣΤΗΡΙΑΚΕΣ ΕΞΕΤΑΣΕΙΣ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Διερεύνηση τύπου αναιμίας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Μέτρηση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δικτυοερυθροκυττάρων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Αυξημένος αριθμός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δικτυοερυθροκυττάρων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Μικροσκοπική εξέταση επιχρίσματος αίματος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Μορφολογικές διαταραχές ερυθρών αιμοσφαιρίων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Μέτρηση τιμών MCV, MCHC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Μακροκυτταρική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και </a:t>
            </a:r>
            <a:r>
              <a:rPr lang="el-GR" sz="2300" dirty="0" err="1">
                <a:solidFill>
                  <a:srgbClr val="FFFF00"/>
                </a:solidFill>
                <a:latin typeface="Calibri" panose="020F0502020204030204" pitchFamily="34" charset="0"/>
              </a:rPr>
              <a:t>υπόχρωμη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</a:rPr>
              <a:t> αναιμία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49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Αλανινο-αμινοτρανσφεράση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Αποτελεί αρκετά ειδικό δείκτη για το ήπαρ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Συναντάται στο κυτταρόπλασμα των </a:t>
            </a:r>
            <a:r>
              <a:rPr lang="el-GR" sz="23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ηπατοκυττάρων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Συναντάται όμως και σε μύες (σκελετικούς, μυοκάρδιο), επιθηλιακά κύτταρα του νεφρού και στα ερυθρά αιμοσφαίρια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Αυξάνεται κυρίως σε περιπτώσεις </a:t>
            </a:r>
            <a:r>
              <a:rPr lang="el-GR" sz="23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ηπατοκυτταρικής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 βλάβης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5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52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722396"/>
            <a:ext cx="6618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ΕΡΓΑΣΤΗΡΙΑΚΕΣ ΕΞΕΤΑΣΕΙΣ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291483"/>
            <a:ext cx="10820690" cy="4816700"/>
          </a:xfrm>
        </p:spPr>
        <p:txBody>
          <a:bodyPr>
            <a:normAutofit fontScale="85000" lnSpcReduction="2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Βιοχημικές εξετάσεις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Ολικές πρωτεΐνες (ΤΡ):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6,8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(5,4-7,7g/dl)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Λευκωματίνες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ALB):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3,4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(2,5-4g/dl)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Ουρία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BUN):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10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mg/dl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(7-15mg/dl)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Κρεατινίνη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CREA):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0,8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mg/dl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(0,5-1,4mg/dl)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Αλκαλική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φωσφατάση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ALP):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51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U/L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(14-105U/L)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Αλανινοαμινοτρανσφεράση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ALT):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451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U/L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(13-88U/L)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Χολερυθρίνη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TBIL): 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0,1 mg/dl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(0,1-0,4mg/dl)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Γλυκόζη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GLU):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85 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mg/dl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(60-120mg/dl)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50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48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722396"/>
            <a:ext cx="6618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ΕΡΓΑΣΤΗΡΙΑΚΕΣ ΕΞΕΤΑΣΕΙΣ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291483"/>
            <a:ext cx="10820690" cy="4816700"/>
          </a:xfrm>
        </p:spPr>
        <p:txBody>
          <a:bodyPr>
            <a:normAutofit fontScale="85000" lnSpcReduction="2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Βιοχημικές εξετάσεις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Ολικές πρωτεΐνες (ΤΡ):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6,8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(5,4-7,7g/dl)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Λευκωματίνες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ALB):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3,4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(2,5-4g/dl)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Ουρία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BUN):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10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mg/dl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(7-15mg/dl)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Κρεατινίνη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CREA):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0,8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mg/dl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(0,5-1,4mg/dl)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Αλκαλική </a:t>
            </a: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φωσφατάση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ALP):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51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 U/L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 (14-105U/L)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Αλανινοαμινοτρανσφεράση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ALT): </a:t>
            </a:r>
            <a:r>
              <a:rPr lang="el-GR" sz="2500" dirty="0">
                <a:solidFill>
                  <a:srgbClr val="FF0000"/>
                </a:solidFill>
                <a:latin typeface="Calibri" panose="020F0502020204030204" pitchFamily="34" charset="0"/>
              </a:rPr>
              <a:t>451</a:t>
            </a:r>
            <a:r>
              <a:rPr lang="en-US" sz="2500" dirty="0">
                <a:solidFill>
                  <a:srgbClr val="FF0000"/>
                </a:solidFill>
                <a:latin typeface="Calibri" panose="020F0502020204030204" pitchFamily="34" charset="0"/>
              </a:rPr>
              <a:t> U/L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(13-88U/L)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 err="1">
                <a:solidFill>
                  <a:schemeClr val="bg2"/>
                </a:solidFill>
                <a:latin typeface="Calibri" panose="020F0502020204030204" pitchFamily="34" charset="0"/>
              </a:rPr>
              <a:t>Χολερυθρίνη</a:t>
            </a: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TBIL): 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0,1 mg/dl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(0,1-0,4mg/dl)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chemeClr val="bg2"/>
                </a:solidFill>
                <a:latin typeface="Calibri" panose="020F0502020204030204" pitchFamily="34" charset="0"/>
              </a:rPr>
              <a:t>Γλυκόζη (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GLU): 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85 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</a:rPr>
              <a:t>mg/dl </a:t>
            </a:r>
            <a:r>
              <a:rPr lang="en-US" sz="2500" dirty="0">
                <a:solidFill>
                  <a:schemeClr val="bg2"/>
                </a:solidFill>
                <a:latin typeface="Calibri" panose="020F0502020204030204" pitchFamily="34" charset="0"/>
              </a:rPr>
              <a:t>(60-120mg/dl)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51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701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722396"/>
            <a:ext cx="6618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ΕΡΓΑΣΤΗΡΙΑΚΕΣ ΕΞΕΤΑΣΕΙΣ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Ανάλυση των ούρων </a:t>
            </a:r>
          </a:p>
          <a:p>
            <a:pPr marL="228600" lvl="0" indent="-2286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Φυσικές ιδιότητες</a:t>
            </a:r>
            <a:r>
              <a:rPr lang="el-GR" sz="25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685800" lvl="1" indent="-2286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Κίτρινο διαυγές</a:t>
            </a:r>
          </a:p>
          <a:p>
            <a:pPr marL="228600" lvl="0" indent="-2286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Χημικές ιδιότητες</a:t>
            </a:r>
            <a:r>
              <a:rPr lang="el-GR" sz="21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100" b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100" b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Ειδικός βάρος: 10</a:t>
            </a:r>
            <a:r>
              <a:rPr lang="en-US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 = 7</a:t>
            </a: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απουσία πρωτεϊνών </a:t>
            </a:r>
            <a:endParaRPr lang="en-US" sz="23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Μικροσκοπική εξέταση ιζήματος των ούρων</a:t>
            </a:r>
          </a:p>
          <a:p>
            <a:pPr marL="685800" lvl="1" indent="-2286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Τίποτα το παθολογικό </a:t>
            </a:r>
          </a:p>
          <a:p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52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16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690324"/>
            <a:ext cx="6618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ΛΙΣΤΑ ΠΡΟΒΛΗΜΑΤΩΝ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493520"/>
            <a:ext cx="10820690" cy="4815839"/>
          </a:xfrm>
        </p:spPr>
        <p:txBody>
          <a:bodyPr>
            <a:normAutofit/>
          </a:bodyPr>
          <a:lstStyle/>
          <a:p>
            <a:r>
              <a:rPr lang="el-GR" sz="29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Με βάση τα εργαστηριακά ευρήματα </a:t>
            </a:r>
          </a:p>
          <a:p>
            <a:pPr marL="228600" lvl="0" indent="-2286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Αναγεννητική αναιμία (αιμολυτική ή αιμορραγική)</a:t>
            </a:r>
          </a:p>
          <a:p>
            <a:pPr marL="228600" lvl="0" indent="-2286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7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Λευκοκυττάρωση</a:t>
            </a:r>
            <a:r>
              <a:rPr lang="el-GR" sz="25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lvl="0" indent="-2286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Πιθανή ηπατική νόσος </a:t>
            </a:r>
          </a:p>
          <a:p>
            <a:pPr marL="685800" lvl="1" indent="-2286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Αύξηση της </a:t>
            </a:r>
            <a:r>
              <a:rPr lang="en-US" sz="25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 </a:t>
            </a:r>
            <a:endParaRPr lang="el-GR" sz="25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53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03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690324"/>
            <a:ext cx="6618194" cy="569086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ΔΙΕΡΕΥΝΗΣΗ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493520"/>
            <a:ext cx="10820690" cy="4815839"/>
          </a:xfrm>
        </p:spPr>
        <p:txBody>
          <a:bodyPr>
            <a:normAutofit/>
          </a:bodyPr>
          <a:lstStyle/>
          <a:p>
            <a:r>
              <a:rPr lang="el-GR" sz="29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Αναλύσατε πιθανές περεταίρω διαγνωστικές εξετάσεις </a:t>
            </a:r>
          </a:p>
          <a:p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1. </a:t>
            </a:r>
          </a:p>
          <a:p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2. </a:t>
            </a:r>
          </a:p>
          <a:p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3. </a:t>
            </a:r>
          </a:p>
          <a:p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4. </a:t>
            </a:r>
          </a:p>
          <a:p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5. </a:t>
            </a:r>
          </a:p>
          <a:p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6. </a:t>
            </a:r>
          </a:p>
          <a:p>
            <a:r>
              <a:rPr lang="el-GR" sz="2800" dirty="0">
                <a:solidFill>
                  <a:schemeClr val="bg2"/>
                </a:solidFill>
                <a:latin typeface="Calibri" panose="020F0502020204030204" pitchFamily="34" charset="0"/>
              </a:rPr>
              <a:t>7.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54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Αλανινο-αμινοτρανσφεράση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Δείκτης με μέτρια ευαισθησία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Δεν μπορεί να διαφοροποιήσει ηπατικά νοσήματα μεταξύ τους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Δεν μπορεί να διαφοροποιήσει την πρωτογενή από δευτερογενή ηπατική νόσο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Δεν αποτελεί δείκτη ηπατικής λειτουργίας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6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0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fontScale="925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Αλανινο-αμινοτρανσφεράση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Αύξηση ύστερα από χορήγηση φαρμάκων με πιθανή πρόκληση </a:t>
            </a:r>
            <a:r>
              <a:rPr lang="el-GR" sz="2500" dirty="0" err="1">
                <a:solidFill>
                  <a:srgbClr val="FFFF00"/>
                </a:solidFill>
                <a:latin typeface="Calibri" panose="020F0502020204030204" pitchFamily="34" charset="0"/>
              </a:rPr>
              <a:t>ηπατοκυτταρικής</a:t>
            </a: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 βλάβης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Γλυκοκορτικοειδή (σκύλος)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Φαινοβαρβιτάλη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 (σκύλος)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Ακεταμινοφαίνη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 (γάτα)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Κετοκοναζόλη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 / </a:t>
            </a:r>
            <a:r>
              <a:rPr lang="el-GR" sz="23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Ιτρακοναζόλη</a:t>
            </a:r>
            <a:r>
              <a:rPr lang="el-GR" sz="2300" b="1" dirty="0">
                <a:solidFill>
                  <a:schemeClr val="bg2"/>
                </a:solidFill>
                <a:latin typeface="Calibri" panose="020F0502020204030204" pitchFamily="34" charset="0"/>
              </a:rPr>
              <a:t> (σκύλος και γάτα)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700" dirty="0" err="1">
                <a:solidFill>
                  <a:srgbClr val="FFFF00"/>
                </a:solidFill>
                <a:latin typeface="Calibri" panose="020F0502020204030204" pitchFamily="34" charset="0"/>
              </a:rPr>
              <a:t>Χολόσταση</a:t>
            </a:r>
            <a:r>
              <a:rPr lang="el-GR" sz="220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l-GR" sz="2200" dirty="0">
                <a:solidFill>
                  <a:schemeClr val="bg2"/>
                </a:solidFill>
                <a:latin typeface="Calibri" panose="020F0502020204030204" pitchFamily="34" charset="0"/>
              </a:rPr>
              <a:t>(</a:t>
            </a:r>
            <a:r>
              <a:rPr lang="el-GR" sz="2200" dirty="0" err="1">
                <a:solidFill>
                  <a:schemeClr val="bg2"/>
                </a:solidFill>
                <a:latin typeface="Calibri" panose="020F0502020204030204" pitchFamily="34" charset="0"/>
              </a:rPr>
              <a:t>ηπατοκυτταρική</a:t>
            </a:r>
            <a:r>
              <a:rPr lang="el-GR" sz="2200" dirty="0">
                <a:solidFill>
                  <a:schemeClr val="bg2"/>
                </a:solidFill>
                <a:latin typeface="Calibri" panose="020F0502020204030204" pitchFamily="34" charset="0"/>
              </a:rPr>
              <a:t> νέκρωση λόγω χολικών οξέων)</a:t>
            </a:r>
            <a:endParaRPr lang="el-GR" sz="22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l-GR" sz="23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7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6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Αλανινο-αμινοτρανσφεράση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Υγιή ζώα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Αύξηση συγκέντρωσης σε υγιή ζώα απαιτεί παρακολούθηση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rgbClr val="FFC000"/>
                </a:solidFill>
                <a:latin typeface="Calibri" panose="020F0502020204030204" pitchFamily="34" charset="0"/>
              </a:rPr>
              <a:t>Μπορεί να αποτελεί το πρώτο και μοναδικό εύρημα </a:t>
            </a:r>
            <a:r>
              <a:rPr lang="el-GR" sz="2300" dirty="0" err="1">
                <a:solidFill>
                  <a:srgbClr val="FFC000"/>
                </a:solidFill>
                <a:latin typeface="Calibri" panose="020F0502020204030204" pitchFamily="34" charset="0"/>
              </a:rPr>
              <a:t>αρχόμενης</a:t>
            </a:r>
            <a:r>
              <a:rPr lang="el-GR" sz="2300" dirty="0">
                <a:solidFill>
                  <a:srgbClr val="FFC000"/>
                </a:solidFill>
                <a:latin typeface="Calibri" panose="020F0502020204030204" pitchFamily="34" charset="0"/>
              </a:rPr>
              <a:t> ηπατικής νόσου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8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83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509" y="690324"/>
            <a:ext cx="4850325" cy="569086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ALT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68" y="1625821"/>
            <a:ext cx="10820690" cy="4482361"/>
          </a:xfrm>
        </p:spPr>
        <p:txBody>
          <a:bodyPr>
            <a:normAutofit lnSpcReduction="10000"/>
          </a:bodyPr>
          <a:lstStyle/>
          <a:p>
            <a:r>
              <a:rPr lang="el-GR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Αλανινο-αμινοτρανσφεράση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endParaRPr lang="el-GR" sz="280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500" dirty="0">
                <a:solidFill>
                  <a:srgbClr val="FFFF00"/>
                </a:solidFill>
                <a:latin typeface="Calibri" panose="020F0502020204030204" pitchFamily="34" charset="0"/>
              </a:rPr>
              <a:t>Ερμηνεία αποτελεσμάτων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Αξιολογείται αύξηση συγκέντρωσης &gt; 2-3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x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Διάρκεια ημίσειας ζωής ≈ 40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h 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στο σκύλο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, 3.5h 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στη γάτα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Ανιχνεύσιμη αύξηση συγκέντρωσης ≈ 12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h 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μετά την </a:t>
            </a:r>
            <a:r>
              <a:rPr lang="el-GR" sz="24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ηπατοκυτταρική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 νέκρωση, </a:t>
            </a: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peak 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1-2 ημέρες και επιστροφή σε φυσιολογικά όρια 1 – 3 εβδομάδες μετά την αποκατάσταση της βλάβης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Αιμόλυση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 και </a:t>
            </a:r>
            <a:r>
              <a:rPr lang="el-GR" sz="2400" b="1" dirty="0" err="1">
                <a:solidFill>
                  <a:srgbClr val="FFC000"/>
                </a:solidFill>
                <a:latin typeface="Calibri" panose="020F0502020204030204" pitchFamily="34" charset="0"/>
              </a:rPr>
              <a:t>λιπαιμία</a:t>
            </a:r>
            <a:r>
              <a:rPr lang="el-GR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 ψευδώς θετικά αποτελέσματα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ru-RU" smtClean="0"/>
              <a:t>9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683053-B963-4A5A-8901-0B257D08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357" y="6108182"/>
            <a:ext cx="650954" cy="6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18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neric-Futuristic_PitchDeck_MO - v5.potx" id="{FE2E2762-1D65-4476-8021-C030968F4989}" vid="{C15C105D-FED3-43CD-B6CC-0305C7A12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0</TotalTime>
  <Words>2462</Words>
  <Application>Microsoft Office PowerPoint</Application>
  <PresentationFormat>Widescreen</PresentationFormat>
  <Paragraphs>513</Paragraphs>
  <Slides>54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Courier New</vt:lpstr>
      <vt:lpstr>Gill Sans MT</vt:lpstr>
      <vt:lpstr>Segoe UI Light</vt:lpstr>
      <vt:lpstr>Office Theme</vt:lpstr>
      <vt:lpstr>Ιεράρχηση παθολογικών και μη ευρημάτων των βιοχημικών εξετάσεων</vt:lpstr>
      <vt:lpstr>ΗΠΑΤΙΚΗ ΛΕΙΤΟΥΡΓΙΑ</vt:lpstr>
      <vt:lpstr>ΗΠΑΤΙΚΗ ΛΕΙΤΟΥΡΓΙΑ</vt:lpstr>
      <vt:lpstr>ΗΠΑΤΙΚΗ ΛΕΙΤΟΥΡΓΙΑ</vt:lpstr>
      <vt:lpstr>ALT</vt:lpstr>
      <vt:lpstr>ALT</vt:lpstr>
      <vt:lpstr>ALT</vt:lpstr>
      <vt:lpstr>ALT</vt:lpstr>
      <vt:lpstr>ALT</vt:lpstr>
      <vt:lpstr>AST</vt:lpstr>
      <vt:lpstr>AST</vt:lpstr>
      <vt:lpstr>ΑΙΤΙΑ ΑΥΞΗΣΗΣ ALT/AST</vt:lpstr>
      <vt:lpstr>ΑΙΤΙΑ ΑΥΞΗΣΗΣ ALT/AST</vt:lpstr>
      <vt:lpstr>ΕΞΩΗΠΑΤΙΚΑ ΑΙΤΙΑ ΑΥΞΗΣΗΣ ALT/AST</vt:lpstr>
      <vt:lpstr>ΕΞΩΗΠΑΤΙΚΑ ΑΙΤΙΑ ΑΥΞΗΣΗΣ ALT/AST</vt:lpstr>
      <vt:lpstr>ΕΞΩΗΠΑΤΙΚΑ ΑΙΤΙΑ ΑΥΞΗΣΗΣ ALT/AST</vt:lpstr>
      <vt:lpstr>ALP</vt:lpstr>
      <vt:lpstr>ALP</vt:lpstr>
      <vt:lpstr>ALP</vt:lpstr>
      <vt:lpstr>ALP</vt:lpstr>
      <vt:lpstr>ΑΙΤΙΑ ΑΥΞΗΣΗΣ ΤΗΣ ALP</vt:lpstr>
      <vt:lpstr>ALP</vt:lpstr>
      <vt:lpstr>ΑΙΤΙΑ ΑΥΞΗΣΗΣ ΤΗΣ ALP</vt:lpstr>
      <vt:lpstr>ΑΙΤΙΑ ΑΥΞΗΣΗΣ ΤΗΣ ALP</vt:lpstr>
      <vt:lpstr>γ-GT</vt:lpstr>
      <vt:lpstr>γ-GT</vt:lpstr>
      <vt:lpstr>γ-GT</vt:lpstr>
      <vt:lpstr>ΧΟΛΙΚΑ ΟΞΕΑ</vt:lpstr>
      <vt:lpstr>ΧΟΛΙΚΑ ΟΞΕΑ</vt:lpstr>
      <vt:lpstr>ΧΟΛΙΚΑ ΟΞΕΑ</vt:lpstr>
      <vt:lpstr>ΧΟΛΙΚΑ ΟΞΕΑ</vt:lpstr>
      <vt:lpstr>ΧΟΛΙΚΑ ΟΞΕΑ</vt:lpstr>
      <vt:lpstr>ΧΟΛΙΚΑ ΟΞΕΑ</vt:lpstr>
      <vt:lpstr>ΧΟΛΙΚΑ ΟΞΕΑ</vt:lpstr>
      <vt:lpstr>PowerPoint Presentation</vt:lpstr>
      <vt:lpstr>ΧΟΛΙΚΑ ΟΞΕΑ</vt:lpstr>
      <vt:lpstr>ΑΜΜΩΝΙΑ</vt:lpstr>
      <vt:lpstr>ΑΜΜΩΝΙΑ</vt:lpstr>
      <vt:lpstr>ΑΜΜΩΝΙΑ</vt:lpstr>
      <vt:lpstr>ΑΜΜΩΝΙΑ</vt:lpstr>
      <vt:lpstr>PowerPoint Presentation</vt:lpstr>
      <vt:lpstr>ΙΣΤΟΡΙΚΟ</vt:lpstr>
      <vt:lpstr>ΙΣΤΟΡΙΚΟ</vt:lpstr>
      <vt:lpstr>ΚΛΙΝΙΚΗ ΕΞΕΤΑΣΗ</vt:lpstr>
      <vt:lpstr>ΕΡΓΑΣΤΗΡΙΑΚΕΣ ΕΞΕΤΑΣΕΙΣ</vt:lpstr>
      <vt:lpstr>ΕΡΓΑΣΤΗΡΙΑΚΕΣ ΕΞΕΤΑΣΕΙΣ</vt:lpstr>
      <vt:lpstr>ΕΡΓΑΣΤΗΡΙΑΚΕΣ ΕΞΕΤΑΣΕΙΣ</vt:lpstr>
      <vt:lpstr>ΕΡΓΑΣΤΗΡΙΑΚΕΣ ΕΞΕΤΑΣΕΙΣ</vt:lpstr>
      <vt:lpstr>ΕΡΓΑΣΤΗΡΙΑΚΕΣ ΕΞΕΤΑΣΕΙΣ</vt:lpstr>
      <vt:lpstr>ΕΡΓΑΣΤΗΡΙΑΚΕΣ ΕΞΕΤΑΣΕΙΣ</vt:lpstr>
      <vt:lpstr>ΕΡΓΑΣΤΗΡΙΑΚΕΣ ΕΞΕΤΑΣΕΙΣ</vt:lpstr>
      <vt:lpstr>ΕΡΓΑΣΤΗΡΙΑΚΕΣ ΕΞΕΤΑΣΕΙΣ</vt:lpstr>
      <vt:lpstr>ΛΙΣΤΑ ΠΡΟΒΛΗΜΑΤΩΝ</vt:lpstr>
      <vt:lpstr>ΔΙΕΡΕΥΝΗΣΗ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2019-03-26T18:04:59Z</dcterms:created>
  <dcterms:modified xsi:type="dcterms:W3CDTF">2024-05-22T11:46:57Z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2018-08-01T18:26:16.5139576Z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