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0A96-48E3-9E43-A048-3ECA6CF3D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974D3-4AE6-FE13-AB90-38D9C15C9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BBED-D36E-8C90-86D8-00228FFE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8665-204E-3AC0-5CA7-2CDDEA0C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DBF2-EF93-2E28-A7FE-51632410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6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DFE9-9F0C-A64C-EDC4-02E97D25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FE1C7-B7A1-2994-A484-F7EC711FA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34CCB-D2FC-A47A-5EB5-C207F980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EC4D-D806-15E3-61FF-D3B9D517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DDE1-14AF-8729-DEA5-F1EAF8C8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7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AE483-8546-8F5E-78A8-113DA475B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00DC2-54BC-150C-B183-9086DFC4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E1F7-CC99-5EB0-45AF-D3A57F1B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BA6FB-3ED7-43BB-B96C-50CADBAD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C618-8B00-8CBA-DB53-2F52561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5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153B-8468-515B-4D41-ABEFFC1B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D523-86A9-FBE3-4BC6-45A26AC7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5F071-23CC-468C-80F7-8AD211F5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E2E2-AB18-07C2-C97E-4B10CF27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1554-6355-DB67-C0FC-EE145E17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83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6D39-1A94-E590-2DBF-194CD60A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C0933-4799-562A-7C3A-9F84FDB9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50636-3EBE-9B89-45C4-8DF5FEF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C7E6-36BD-8A1A-C732-82F241E0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AD61-18A6-93D4-3DF8-D143082D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4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947F-FEF0-FF84-127F-F3D68BF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26EC-9B93-C7C1-F957-3FECDDB66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1A97F-8949-093E-24C3-26F2E1DE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2F6F-A6F4-A57E-6B56-47C4C643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B5571-9497-C501-7FB9-993EC7FD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9868F-093D-86F1-0941-E3BEA9F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9320-103C-E29A-34B9-C86DE353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FAE55-67E1-CCC4-12B3-9D9DEA34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A444-5186-B488-F253-C5F5465F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6A69F-5808-8D63-3EA3-B750632A8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74309-C83A-4832-FC1F-C84986AD7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62860-4658-43B9-BD42-537114BF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C8D97-60CF-09BC-1B30-1518AE0A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CBDAF-84E6-6C8B-06B7-3485BF38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95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264B-E91B-1D51-4271-88EA6146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53CBE-4BC5-7219-CA0A-77BA92E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727FC-EEF1-A48F-582E-88D06A83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6A0-302F-5388-D783-A1E3C25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3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3EBA6-1D18-8C1E-6C44-3521A3C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FE1A7-9CD7-BDE7-23D8-D46B349C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47DE2-BC76-1559-1A5B-5A1A4C06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A1D4-3D13-4CC2-14CE-C4473828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920C-E3DC-34D3-FB84-E3FD3893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C8627-03BF-DEF4-C2E6-DEEBE3A4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D6992-8942-D8A7-2E43-AA62EFB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F53A1-C122-5FD9-14DA-7A2B7588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75EB7-21DF-4982-4668-65F6E2EF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4A48-38DF-F05A-9D4B-0965147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81ACA-2767-5216-1D38-636279AB0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425C-C823-D6F0-722E-5C1AF2599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9D4E-23A9-E43B-A881-DC935F9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350D-FE61-1E84-09E0-953A50C2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8BA7-103B-ECB4-8662-4138A72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CF058-99C8-FB2E-1506-E5A0CF18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0DC8-544C-76C5-E176-C18420612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0B1E-6597-CDB1-B25A-535430455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E9EE-9DCD-4702-B0B1-16B767D8D8FF}" type="datetimeFigureOut">
              <a:rPr lang="el-GR" smtClean="0"/>
              <a:t>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221B-E509-0060-30D7-431185587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8CB30-F9BF-30C3-1109-6145A1726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8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924F-D0CA-EFEC-F70E-46C22D8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Ηλεκτροκαρδιογράφημα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D24A3-F2F1-5531-E40D-FE6481865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ΗΚΓ/</a:t>
            </a:r>
            <a:r>
              <a:rPr lang="en-US" dirty="0"/>
              <a:t>ECG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431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FFF6-75A2-4475-7DA7-A4F97B54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3C20-6D56-553D-6B6C-56997D6E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Καθώς </a:t>
            </a:r>
            <a:r>
              <a:rPr lang="el-GR" dirty="0" err="1"/>
              <a:t>εκπολώνεται</a:t>
            </a:r>
            <a:r>
              <a:rPr lang="el-GR" dirty="0"/>
              <a:t> το μεγαλύτερο μέρος του μυοκαρδίου των κοιλιών προκαλείται μία ισχυρή ώση που κινείται προς τον θετικό πόλο</a:t>
            </a:r>
          </a:p>
          <a:p>
            <a:r>
              <a:rPr lang="el-GR" dirty="0" err="1"/>
              <a:t>Γι</a:t>
            </a:r>
            <a:r>
              <a:rPr lang="el-GR" dirty="0"/>
              <a:t> αυτό το </a:t>
            </a:r>
            <a:r>
              <a:rPr lang="en-US" dirty="0"/>
              <a:t>R </a:t>
            </a:r>
            <a:r>
              <a:rPr lang="el-GR" dirty="0"/>
              <a:t>είναι το πιο ψηλό έπαρμα και θετικό</a:t>
            </a:r>
          </a:p>
        </p:txBody>
      </p:sp>
      <p:pic>
        <p:nvPicPr>
          <p:cNvPr id="5" name="Picture 4" descr="A drawing of a device&#10;&#10;Description automatically generated">
            <a:extLst>
              <a:ext uri="{FF2B5EF4-FFF2-40B4-BE49-F238E27FC236}">
                <a16:creationId xmlns:a16="http://schemas.microsoft.com/office/drawing/2014/main" id="{3BCE820F-DECE-8BD1-52BE-60DA9404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4" y="1285807"/>
            <a:ext cx="2844800" cy="4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594F-4357-EEEC-5191-6BC6E331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ECAF-AB3D-A448-51E5-0E545BCA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Το τελευταίο τμήμα των κοιλιών που </a:t>
            </a:r>
            <a:r>
              <a:rPr lang="el-GR" dirty="0" err="1"/>
              <a:t>εκπολώνεται</a:t>
            </a:r>
            <a:r>
              <a:rPr lang="el-GR" dirty="0"/>
              <a:t> βρίσκεται προς τη βάση της καρδιάς</a:t>
            </a:r>
          </a:p>
          <a:p>
            <a:r>
              <a:rPr lang="el-GR" dirty="0"/>
              <a:t>Αυτό προκαλεί μία ασθενή ώση που κινείται προς τον αρνητικό πόλο άρα ένα χαμηλό, αρνητικό έπαρμα</a:t>
            </a:r>
          </a:p>
        </p:txBody>
      </p:sp>
      <p:pic>
        <p:nvPicPr>
          <p:cNvPr id="5" name="Picture 4" descr="A computer mouse with a cable attached to it&#10;&#10;Description automatically generated">
            <a:extLst>
              <a:ext uri="{FF2B5EF4-FFF2-40B4-BE49-F238E27FC236}">
                <a16:creationId xmlns:a16="http://schemas.microsoft.com/office/drawing/2014/main" id="{4F4936C2-5215-D96F-3763-0FF6617B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6" y="1825625"/>
            <a:ext cx="2867378" cy="45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1BC8-1397-76D0-31A0-78E15FD2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259A-8156-046D-4BEF-85419053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Τ έπαρμα προκαλείται από την </a:t>
            </a:r>
            <a:r>
              <a:rPr lang="el-GR" dirty="0" err="1"/>
              <a:t>αναπόλωση</a:t>
            </a:r>
            <a:r>
              <a:rPr lang="el-GR" dirty="0"/>
              <a:t> (διαστολή) των κοιλιών</a:t>
            </a:r>
          </a:p>
          <a:p>
            <a:r>
              <a:rPr lang="el-GR" dirty="0"/>
              <a:t>Η </a:t>
            </a:r>
            <a:r>
              <a:rPr lang="el-GR" dirty="0" err="1"/>
              <a:t>αναπόλωση</a:t>
            </a:r>
            <a:r>
              <a:rPr lang="el-GR" dirty="0"/>
              <a:t> στο σκύλο και τη γάτα γίνεται κάπως τυχαία (σε αντίθεση με τον άνθρωπο που γίνεται με συγκεκριμένο τρόπο) </a:t>
            </a:r>
            <a:r>
              <a:rPr lang="el-GR" dirty="0" err="1"/>
              <a:t>γι</a:t>
            </a:r>
            <a:r>
              <a:rPr lang="el-GR" dirty="0"/>
              <a:t> αυτό και το Τ μπορεί να είναι </a:t>
            </a:r>
            <a:r>
              <a:rPr lang="el-GR" u="sng" dirty="0"/>
              <a:t>φυσιολογικά</a:t>
            </a:r>
            <a:r>
              <a:rPr lang="el-GR" dirty="0"/>
              <a:t> θετικό, αρνητικό ή διφασικό</a:t>
            </a:r>
          </a:p>
        </p:txBody>
      </p:sp>
      <p:pic>
        <p:nvPicPr>
          <p:cNvPr id="7" name="Picture 6" descr="A black grid with blue lines&#10;&#10;Description automatically generated">
            <a:extLst>
              <a:ext uri="{FF2B5EF4-FFF2-40B4-BE49-F238E27FC236}">
                <a16:creationId xmlns:a16="http://schemas.microsoft.com/office/drawing/2014/main" id="{D0EFF2C9-EF56-E26B-AEDC-8C7B97DE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4256970"/>
            <a:ext cx="8020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9A4F-4986-D2C7-234B-ADB87CA3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πιο βασικές αρρυθμίες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BF99-256C-A936-58C7-771701FF9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6544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dirty="0" err="1"/>
              <a:t>φλεβοκομβική</a:t>
            </a:r>
            <a:r>
              <a:rPr lang="el-GR" dirty="0"/>
              <a:t> βραδυκαρδία και η </a:t>
            </a:r>
            <a:r>
              <a:rPr lang="el-GR" dirty="0" err="1"/>
              <a:t>φλεβοκομβική</a:t>
            </a:r>
            <a:r>
              <a:rPr lang="el-GR" dirty="0"/>
              <a:t> ταχυκαρδία</a:t>
            </a:r>
          </a:p>
          <a:p>
            <a:r>
              <a:rPr lang="el-GR" dirty="0"/>
              <a:t>Οι ώσεις παράγονται από το φλεβόκομβο και μεταδίδονται κανονικά, άρα η μορφολογία του ΗΚΓ είναι φυσιολογική, απλά η συχνότητα είναι μικρότερη ή μεγαλύτερη από το φυσιολογικό για το μέγεθος του ζώου</a:t>
            </a:r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70E5FC68-AB7C-4B0E-9809-0C4C4570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4" y="1825625"/>
            <a:ext cx="7620000" cy="1552575"/>
          </a:xfrm>
          <a:prstGeom prst="rect">
            <a:avLst/>
          </a:prstGeom>
        </p:spPr>
      </p:pic>
      <p:pic>
        <p:nvPicPr>
          <p:cNvPr id="7" name="Picture 6" descr="A graph with lines on it&#10;&#10;Description automatically generated">
            <a:extLst>
              <a:ext uri="{FF2B5EF4-FFF2-40B4-BE49-F238E27FC236}">
                <a16:creationId xmlns:a16="http://schemas.microsoft.com/office/drawing/2014/main" id="{DD2B300A-FA77-1544-8649-570A4C49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4" y="4001294"/>
            <a:ext cx="8067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20AA-4D9C-8545-5569-331BECFC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Κοιλιακές εκτακτοσυστολές (</a:t>
            </a:r>
            <a:r>
              <a:rPr lang="en-US" dirty="0"/>
              <a:t>VPC’s)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B964-AA4A-C3DE-BA8E-67778F6C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Όταν, για κάποιο λόγο, ένα σημείο των κοιλιών </a:t>
            </a:r>
            <a:r>
              <a:rPr lang="el-GR" dirty="0" err="1"/>
              <a:t>εκπολώνεται</a:t>
            </a:r>
            <a:r>
              <a:rPr lang="el-GR" dirty="0"/>
              <a:t> από μόνο του, χωρίς να δεχθεί ώση από τον φλεβόκομβο, προκαλεί κοιλιακή εκτακτοσυστολή</a:t>
            </a:r>
          </a:p>
          <a:p>
            <a:r>
              <a:rPr lang="el-GR" dirty="0"/>
              <a:t>Η εστία μπορεί να βρίσκεται οπουδήποτε στις κοιλίες, και η ώση μεταδίδεται προς τυχαία κατεύθυνση, άρα η μορφολογία του </a:t>
            </a:r>
            <a:r>
              <a:rPr lang="en-US" dirty="0"/>
              <a:t>QRS </a:t>
            </a:r>
            <a:r>
              <a:rPr lang="el-GR" dirty="0"/>
              <a:t>δεν είναι τυπική</a:t>
            </a:r>
          </a:p>
          <a:p>
            <a:r>
              <a:rPr lang="el-GR" dirty="0"/>
              <a:t>Επειδή η ώση μεταδίδεται κύτταρο-κύτταρο, και όχι από τα δεμάτια του </a:t>
            </a:r>
            <a:r>
              <a:rPr lang="en-US" dirty="0"/>
              <a:t>His, </a:t>
            </a:r>
            <a:r>
              <a:rPr lang="el-GR" dirty="0"/>
              <a:t>είναι πιο φαρδύ από τα τυπικά </a:t>
            </a:r>
            <a:r>
              <a:rPr lang="en-US" dirty="0"/>
              <a:t>QRS</a:t>
            </a:r>
          </a:p>
          <a:p>
            <a:r>
              <a:rPr lang="el-GR" dirty="0"/>
              <a:t>Επειδή δεν προκαλείται από το φλεβόκομβο, δεν προηγείται από </a:t>
            </a:r>
            <a:r>
              <a:rPr lang="en-US" dirty="0"/>
              <a:t>p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433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D854-A39E-CF14-AE21-1A41452A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Κοιλιακές εκτακτοσυστολές (</a:t>
            </a:r>
            <a:r>
              <a:rPr lang="en-US" dirty="0"/>
              <a:t>VPC’s)</a:t>
            </a:r>
            <a:endParaRPr lang="el-GR" dirty="0"/>
          </a:p>
        </p:txBody>
      </p:sp>
      <p:pic>
        <p:nvPicPr>
          <p:cNvPr id="5" name="Content Placeholder 4" descr="A graph with a line&#10;&#10;Description automatically generated">
            <a:extLst>
              <a:ext uri="{FF2B5EF4-FFF2-40B4-BE49-F238E27FC236}">
                <a16:creationId xmlns:a16="http://schemas.microsoft.com/office/drawing/2014/main" id="{CB35B8A2-3E2F-815C-F1F4-7A635B660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6296"/>
            <a:ext cx="8050793" cy="1892063"/>
          </a:xfrm>
        </p:spPr>
      </p:pic>
      <p:pic>
        <p:nvPicPr>
          <p:cNvPr id="7" name="Picture 6" descr="A diagram of a heart&#10;&#10;Description automatically generated">
            <a:extLst>
              <a:ext uri="{FF2B5EF4-FFF2-40B4-BE49-F238E27FC236}">
                <a16:creationId xmlns:a16="http://schemas.microsoft.com/office/drawing/2014/main" id="{80DE0B25-29D5-B784-2755-D6508FA4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51" y="1908889"/>
            <a:ext cx="3996639" cy="38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3283-81F5-A79F-F8CD-17C4A75E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Ινιδισμός (</a:t>
            </a:r>
            <a:r>
              <a:rPr lang="en-US" dirty="0"/>
              <a:t>fibrillation)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DBB6-0638-ED60-AD56-CD2CB9750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τα κύτταρα του μυοκαρδίου </a:t>
            </a:r>
            <a:r>
              <a:rPr lang="el-GR" dirty="0" err="1"/>
              <a:t>συσπώνται</a:t>
            </a:r>
            <a:r>
              <a:rPr lang="el-GR" dirty="0"/>
              <a:t> αυτόνομα, όχι συγχρονισμένα, με αποτέλεσμα να μην προκαλείται τελικά σύσπαση</a:t>
            </a:r>
            <a:endParaRPr lang="en-US" dirty="0"/>
          </a:p>
          <a:p>
            <a:r>
              <a:rPr lang="en-US" dirty="0"/>
              <a:t>O </a:t>
            </a:r>
            <a:r>
              <a:rPr lang="el-GR" dirty="0"/>
              <a:t>κολπικός ινιδισμός είναι συμβατός με τη ζωή, ο κοιλιακός ινιδισμός είναι ρυθμός ανακοπής στο σκύλο και τη γάτα.</a:t>
            </a:r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EC07899B-B16C-CAED-513B-CB314A3C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3563676"/>
            <a:ext cx="4791075" cy="1466850"/>
          </a:xfrm>
          <a:prstGeom prst="rect">
            <a:avLst/>
          </a:prstGeom>
        </p:spPr>
      </p:pic>
      <p:pic>
        <p:nvPicPr>
          <p:cNvPr id="9" name="Picture 8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B6CC27DD-55B2-4738-E465-7266F7DA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676"/>
            <a:ext cx="4791075" cy="1466850"/>
          </a:xfrm>
          <a:prstGeom prst="rect">
            <a:avLst/>
          </a:prstGeom>
        </p:spPr>
      </p:pic>
      <p:pic>
        <p:nvPicPr>
          <p:cNvPr id="11" name="Picture 10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C0B098F-4DEC-0542-5B02-05B80ADF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3563676"/>
            <a:ext cx="4791075" cy="1466850"/>
          </a:xfrm>
          <a:prstGeom prst="rect">
            <a:avLst/>
          </a:prstGeom>
        </p:spPr>
      </p:pic>
      <p:pic>
        <p:nvPicPr>
          <p:cNvPr id="7" name="Picture 6" descr="A graph with a graph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0C715172-E7AC-CC40-A6D0-DD9071B5BD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758"/>
            <a:ext cx="12192000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ADA7-5710-F557-3226-4E3A323F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5CEC1-AA9D-8081-16EF-DBC48803A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Pulse </a:t>
            </a:r>
            <a:r>
              <a:rPr lang="en-US" dirty="0" err="1"/>
              <a:t>oxymetry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82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DABE-40D7-3D36-1CF2-53231184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929C-1E76-9454-8299-02AD77DF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παλμική οξυμετρία στηρίζεται στη διαφορετική απορρόφηση φωτός από την οξυγονωμένη και τη μη-οξυγονωμένη αιμοσφαιρίνη</a:t>
            </a:r>
          </a:p>
          <a:p>
            <a:r>
              <a:rPr lang="el-GR" dirty="0"/>
              <a:t>Αποτελείται από ένα πομπό που εκπέμπει 2 διαφορετικά μήκη κύματος φωτός και ένα δέκτη</a:t>
            </a:r>
          </a:p>
          <a:p>
            <a:r>
              <a:rPr lang="el-GR" dirty="0"/>
              <a:t>Μετρώντας την απορρόφηση αυτού του φωτός μπορεί να υπολογίσει το ποσοστό της οξυγονωμένης αιμοσφαιρίνης άρα και τον κορεσμό σε οξυγόνο του αίματος</a:t>
            </a:r>
          </a:p>
          <a:p>
            <a:r>
              <a:rPr lang="el-GR" dirty="0"/>
              <a:t>Για να μην μπερδεύεται με άλλους ιστούς, όταν ένας ιστός απορροφά σταθερά φως (πχ διάμεσος ιστός) τον αγνοεί, υπολογίζει μόνο όπου υπάρχει διακύμανση της απορρόφησης, πρακτικά μόνο μέσα στα αγγεία</a:t>
            </a:r>
          </a:p>
        </p:txBody>
      </p:sp>
    </p:spTree>
    <p:extLst>
      <p:ext uri="{BB962C8B-B14F-4D97-AF65-F5344CB8AC3E}">
        <p14:creationId xmlns:p14="http://schemas.microsoft.com/office/powerpoint/2010/main" val="219345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42A8-B920-9CB9-A5B8-DF0CD111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9348-7292-4D11-ADC0-05219A3A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Άρα, το οξύμετρο μετράει </a:t>
            </a:r>
            <a:r>
              <a:rPr lang="el-GR" u="sng" dirty="0"/>
              <a:t>% κορεσμό </a:t>
            </a:r>
            <a:r>
              <a:rPr lang="el-GR" dirty="0"/>
              <a:t>της αιμοσφαιρίνης σε οξυγόνο (</a:t>
            </a:r>
            <a:r>
              <a:rPr lang="en-US" dirty="0"/>
              <a:t>SpO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l-GR" dirty="0"/>
              <a:t>και </a:t>
            </a:r>
            <a:r>
              <a:rPr lang="el-GR" u="sng" dirty="0"/>
              <a:t>συχνότητα παλμού</a:t>
            </a:r>
            <a:r>
              <a:rPr lang="el-GR" dirty="0"/>
              <a:t> (</a:t>
            </a:r>
            <a:r>
              <a:rPr lang="en-US" dirty="0"/>
              <a:t>pulse rate)</a:t>
            </a:r>
            <a:endParaRPr lang="el-GR" u="sng" dirty="0"/>
          </a:p>
          <a:p>
            <a:r>
              <a:rPr lang="el-GR" dirty="0"/>
              <a:t>Ο πιο συχνός τύπος αισθητήρα οξυμετρίας είναι σαν «μανταλάκι» και τοποθετείται ιδανικά στη γλώσσα, αλλά μπορεί να τοποθετηθεί σε οποιαδήποτε άτριχη και χωρίς χρωστικές πτυχή δέρματος ή βλεννογόνο (χείλος, μεσοδακτύλια πτυχή, πτερύγιο αυτιού, χείλη αιδοίου </a:t>
            </a:r>
            <a:r>
              <a:rPr lang="el-GR" dirty="0" err="1"/>
              <a:t>κλπ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Σαν μέθοδος είναι επιρρεπής σε εσφαλμένες μετρήσεις λόγω τεχνικού σφάλματος (κίνηση αισθητήρα, παραμονή για μεγάλο διάστημα και συμπίεση των ιστών, υγρασία)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53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6396-4FB3-12CA-0573-A1D130E1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</a:t>
            </a:r>
          </a:p>
        </p:txBody>
      </p:sp>
      <p:pic>
        <p:nvPicPr>
          <p:cNvPr id="5" name="Content Placeholder 4" descr="A diagram of a human heart&#10;&#10;Description automatically generated">
            <a:extLst>
              <a:ext uri="{FF2B5EF4-FFF2-40B4-BE49-F238E27FC236}">
                <a16:creationId xmlns:a16="http://schemas.microsoft.com/office/drawing/2014/main" id="{571B3177-FA25-A15C-29DF-31FD4602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001938"/>
            <a:ext cx="4743450" cy="3733800"/>
          </a:xfrm>
        </p:spPr>
      </p:pic>
      <p:pic>
        <p:nvPicPr>
          <p:cNvPr id="7" name="Picture 6" descr="A cartoon of human heart&#10;&#10;Description automatically generated">
            <a:extLst>
              <a:ext uri="{FF2B5EF4-FFF2-40B4-BE49-F238E27FC236}">
                <a16:creationId xmlns:a16="http://schemas.microsoft.com/office/drawing/2014/main" id="{2770D272-E4CA-52C0-DAA4-F7F27B12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1497113"/>
            <a:ext cx="33718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0852-34E4-9F8B-8879-0C29FB72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Γράφημα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99AD-0BE1-3F50-D813-122CF33A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Κάποια οξύμετρα αποτυπώνουν τη διακύμανση της απορρόφησης του φωτός σε γράφημα το οποίο λέγεται </a:t>
            </a:r>
            <a:r>
              <a:rPr lang="el-GR" dirty="0" err="1"/>
              <a:t>παλμογράφημα</a:t>
            </a:r>
            <a:endParaRPr lang="en-US" dirty="0"/>
          </a:p>
          <a:p>
            <a:r>
              <a:rPr lang="el-GR" dirty="0"/>
              <a:t>Εφόσον το γράφημα φαίνεται φυσιολογικό, οι μετρήσεις του οξύμετρου θεωρούνται αξιόπιστες (τουλάχιστον η συχνότητα)</a:t>
            </a:r>
          </a:p>
        </p:txBody>
      </p:sp>
      <p:pic>
        <p:nvPicPr>
          <p:cNvPr id="5" name="Picture 4" descr="A line graph of pulse&#10;&#10;Description automatically generated">
            <a:extLst>
              <a:ext uri="{FF2B5EF4-FFF2-40B4-BE49-F238E27FC236}">
                <a16:creationId xmlns:a16="http://schemas.microsoft.com/office/drawing/2014/main" id="{544D423E-ECE3-4CA7-4CF2-3573C7AD8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1690688"/>
            <a:ext cx="45053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device with a screen and wire&#10;&#10;Description automatically generated">
            <a:extLst>
              <a:ext uri="{FF2B5EF4-FFF2-40B4-BE49-F238E27FC236}">
                <a16:creationId xmlns:a16="http://schemas.microsoft.com/office/drawing/2014/main" id="{C62B969F-A1A7-D650-A209-591FC122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" y="5838"/>
            <a:ext cx="3556915" cy="3556915"/>
          </a:xfrm>
        </p:spPr>
      </p:pic>
      <p:pic>
        <p:nvPicPr>
          <p:cNvPr id="9" name="Picture 8" descr="A dog with a tube attached to its nose&#10;&#10;Description automatically generated">
            <a:extLst>
              <a:ext uri="{FF2B5EF4-FFF2-40B4-BE49-F238E27FC236}">
                <a16:creationId xmlns:a16="http://schemas.microsoft.com/office/drawing/2014/main" id="{410CD603-BD3C-579F-4E23-71E6D5341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16" y="260672"/>
            <a:ext cx="5742136" cy="3906215"/>
          </a:xfrm>
          <a:prstGeom prst="rect">
            <a:avLst/>
          </a:prstGeom>
        </p:spPr>
      </p:pic>
      <p:pic>
        <p:nvPicPr>
          <p:cNvPr id="7" name="Picture 6" descr="A dog being held by a person's hand&#10;&#10;Description automatically generated">
            <a:extLst>
              <a:ext uri="{FF2B5EF4-FFF2-40B4-BE49-F238E27FC236}">
                <a16:creationId xmlns:a16="http://schemas.microsoft.com/office/drawing/2014/main" id="{80F83745-CD4C-37CA-E447-33D1608DE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260"/>
            <a:ext cx="12192000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83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3211-3B69-FBF0-46AF-01B35EFD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Καπνογραφία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90937-363C-2E31-1F5D-DA13C5D1A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Capnography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15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AAC3-84E0-913E-A809-4CB55115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5B78-2299-B676-0CB2-03E3C53D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Καπνογραφία είναι η μέτρηση του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στα εκπνεόμενα αέρια, η οποία είναι ενδεικτική της λειτουργικότητας του πνεύμονα (ικανότητας αποβολής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l-GR" u="sng" dirty="0"/>
          </a:p>
          <a:p>
            <a:r>
              <a:rPr lang="el-GR" dirty="0"/>
              <a:t>Ο καπνογράφος μετράει το </a:t>
            </a:r>
            <a:r>
              <a:rPr lang="el-GR" u="sng" dirty="0"/>
              <a:t>τελικοεκπνευστικό </a:t>
            </a:r>
            <a:r>
              <a:rPr lang="en-US" u="sng" dirty="0"/>
              <a:t>CO</a:t>
            </a:r>
            <a:r>
              <a:rPr lang="en-US" u="sng" baseline="-25000" dirty="0"/>
              <a:t>2</a:t>
            </a:r>
            <a:r>
              <a:rPr lang="en-US" u="sng" dirty="0"/>
              <a:t> </a:t>
            </a:r>
            <a:r>
              <a:rPr lang="en-US" dirty="0"/>
              <a:t>(CO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στο τέλος της εκπνοής, </a:t>
            </a:r>
            <a:r>
              <a:rPr lang="en-US" dirty="0"/>
              <a:t>end tidal CO</a:t>
            </a:r>
            <a:r>
              <a:rPr lang="en-US" baseline="-25000" dirty="0"/>
              <a:t>2</a:t>
            </a:r>
            <a:r>
              <a:rPr lang="en-US" dirty="0"/>
              <a:t>, ETCO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, το </a:t>
            </a:r>
            <a:r>
              <a:rPr lang="el-GR" u="sng" dirty="0"/>
              <a:t>εισπνεόμενο </a:t>
            </a:r>
            <a:r>
              <a:rPr lang="en-US" u="sng" dirty="0"/>
              <a:t>CO</a:t>
            </a:r>
            <a:r>
              <a:rPr lang="en-US" u="sng" baseline="-25000" dirty="0"/>
              <a:t>2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l-GR" dirty="0"/>
              <a:t>πριν αρχίσει η εκπνοή, </a:t>
            </a:r>
            <a:r>
              <a:rPr lang="en-US" dirty="0"/>
              <a:t>FiCO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l-GR" dirty="0"/>
              <a:t>και την </a:t>
            </a:r>
            <a:r>
              <a:rPr lang="el-GR" u="sng" dirty="0"/>
              <a:t>αναπνευστική συχνότητα</a:t>
            </a:r>
            <a:endParaRPr lang="en-US" u="sng" dirty="0"/>
          </a:p>
          <a:p>
            <a:r>
              <a:rPr lang="el-GR" dirty="0"/>
              <a:t>Προϋποθέτει διασωλήνωση της τραχείας και ο πιο συχνός τύπος βρίσκεται μέσα στο </a:t>
            </a:r>
            <a:r>
              <a:rPr lang="en-US" dirty="0"/>
              <a:t>monitor </a:t>
            </a:r>
            <a:r>
              <a:rPr lang="el-GR" dirty="0"/>
              <a:t>και συνδέεται με ένα λεπτό σωληνάκι με την άκρη του τραχειοσωλήνα (απ’ όπου ρουφάει δείγμα αέρα και κάνει τις μετρήσεις)</a:t>
            </a:r>
          </a:p>
        </p:txBody>
      </p:sp>
    </p:spTree>
    <p:extLst>
      <p:ext uri="{BB962C8B-B14F-4D97-AF65-F5344CB8AC3E}">
        <p14:creationId xmlns:p14="http://schemas.microsoft.com/office/powerpoint/2010/main" val="315767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4B1B-0B4A-DA9D-6C5A-F065EE13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Καπνογράφημα</a:t>
            </a:r>
          </a:p>
        </p:txBody>
      </p:sp>
      <p:pic>
        <p:nvPicPr>
          <p:cNvPr id="5" name="Content Placeholder 4" descr="A diagram of an expiration curve&#10;&#10;Description automatically generated">
            <a:extLst>
              <a:ext uri="{FF2B5EF4-FFF2-40B4-BE49-F238E27FC236}">
                <a16:creationId xmlns:a16="http://schemas.microsoft.com/office/drawing/2014/main" id="{2437DF48-D990-2EB4-B68C-1F27824D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65" y="1432085"/>
            <a:ext cx="6589069" cy="5147711"/>
          </a:xfrm>
        </p:spPr>
      </p:pic>
    </p:spTree>
    <p:extLst>
      <p:ext uri="{BB962C8B-B14F-4D97-AF65-F5344CB8AC3E}">
        <p14:creationId xmlns:p14="http://schemas.microsoft.com/office/powerpoint/2010/main" val="28089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g with a tube attached to its mouth&#10;&#10;Description automatically generated">
            <a:extLst>
              <a:ext uri="{FF2B5EF4-FFF2-40B4-BE49-F238E27FC236}">
                <a16:creationId xmlns:a16="http://schemas.microsoft.com/office/drawing/2014/main" id="{E5C79A25-E444-5706-273A-101DCC688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8262" cy="4351338"/>
          </a:xfrm>
        </p:spPr>
      </p:pic>
      <p:pic>
        <p:nvPicPr>
          <p:cNvPr id="7" name="Picture 6" descr="A close up of a dog nose and nose with a needle&#10;&#10;Description automatically generated">
            <a:extLst>
              <a:ext uri="{FF2B5EF4-FFF2-40B4-BE49-F238E27FC236}">
                <a16:creationId xmlns:a16="http://schemas.microsoft.com/office/drawing/2014/main" id="{3FD4CF2A-82AE-A3EB-4808-FBF8F384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63" y="3933965"/>
            <a:ext cx="3903738" cy="29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28B0-8374-9967-292B-6C88D2D0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B95F-815C-C926-3036-BABC51A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Για να μπορεί η καρδιά να συσπάται συγχρονισμένα και αποτελεσματικά χρειάζεται να δουλεύει στην εντέλεια το σύστημα ηλεκτρικής αγωγιμότητας της καρδίας, ο φλεβόκομβος (γεννήτρια), ο κολποκοιλιακός κόμβος (υποσταθμός) και τα δεμάτια του </a:t>
            </a:r>
            <a:r>
              <a:rPr lang="en-US" dirty="0"/>
              <a:t>His (</a:t>
            </a:r>
            <a:r>
              <a:rPr lang="el-GR" dirty="0"/>
              <a:t>καλώδια)</a:t>
            </a:r>
          </a:p>
        </p:txBody>
      </p:sp>
      <p:pic>
        <p:nvPicPr>
          <p:cNvPr id="5" name="Picture 4" descr="A diagram of a human heart&#10;&#10;Description automatically generated">
            <a:extLst>
              <a:ext uri="{FF2B5EF4-FFF2-40B4-BE49-F238E27FC236}">
                <a16:creationId xmlns:a16="http://schemas.microsoft.com/office/drawing/2014/main" id="{A82A7E94-E214-76F6-FA1C-9708F8BF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"/>
            <a:ext cx="639815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CD80-DC11-3993-E90F-D16CB983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 είναι το ηλεκτροκαρδιογράφημα?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3490-C046-E2F8-9433-A48F8797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Είναι η καταγραφή της ηλεκτρικής δραστηριότητας της καρδιάς</a:t>
            </a:r>
          </a:p>
          <a:p>
            <a:r>
              <a:rPr lang="el-GR" dirty="0"/>
              <a:t>Στην απλουστευμένη του μορφή είναι ένα βολτόμετρο με δύο ηλεκτρόδια, ένα θετικό (άνοδος) και ένα αρνητικό (κάθοδος)</a:t>
            </a:r>
          </a:p>
          <a:p>
            <a:r>
              <a:rPr lang="el-GR" dirty="0"/>
              <a:t>Όταν μία ώση κινείται προς το θετικό πόλο καταγράφεται ως θετική (προς τα πάνω), όταν κινείται προς τον αρνητικό πόλο αρνητική (προς τα κάτω)</a:t>
            </a:r>
          </a:p>
          <a:p>
            <a:r>
              <a:rPr lang="el-GR" dirty="0"/>
              <a:t>Τα ηλεκτρόδια μπορούν τα τοποθετηθούν οπουδήποτε πάνω και μέσα στο σώμα αλλά συχνότερα τοποθετούνται στα άκρα του ζώου (από μασχάλη/</a:t>
            </a:r>
            <a:r>
              <a:rPr lang="el-GR" dirty="0" err="1"/>
              <a:t>επιγονάτια</a:t>
            </a:r>
            <a:r>
              <a:rPr lang="el-GR" dirty="0"/>
              <a:t> πτυχή έως πελματικό φύμα, ομοιόμορφα)</a:t>
            </a:r>
            <a:endParaRPr lang="en-US" dirty="0"/>
          </a:p>
          <a:p>
            <a:r>
              <a:rPr lang="el-GR" dirty="0"/>
              <a:t>Η απλούστερη διάταξη είναι με 3 ηλεκτρόδια, 2 στα πρόσθια άκρα και ένα στο οπίσθιο αριστερό</a:t>
            </a:r>
          </a:p>
        </p:txBody>
      </p:sp>
    </p:spTree>
    <p:extLst>
      <p:ext uri="{BB962C8B-B14F-4D97-AF65-F5344CB8AC3E}">
        <p14:creationId xmlns:p14="http://schemas.microsoft.com/office/powerpoint/2010/main" val="29844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67F2-B12A-F6D7-1C4F-1722D5C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απαγωγές (Ι, </a:t>
            </a:r>
            <a:r>
              <a:rPr lang="el-GR" b="1" dirty="0"/>
              <a:t>ΙΙ</a:t>
            </a:r>
            <a:r>
              <a:rPr lang="el-GR" dirty="0"/>
              <a:t>, ΙΙΙ)</a:t>
            </a:r>
          </a:p>
        </p:txBody>
      </p:sp>
      <p:pic>
        <p:nvPicPr>
          <p:cNvPr id="5" name="Content Placeholder 4" descr="A diagram of a mouse&#10;&#10;Description automatically generated">
            <a:extLst>
              <a:ext uri="{FF2B5EF4-FFF2-40B4-BE49-F238E27FC236}">
                <a16:creationId xmlns:a16="http://schemas.microsoft.com/office/drawing/2014/main" id="{45DE844E-B5E0-4799-6572-F5EDD0B3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472"/>
            <a:ext cx="10515600" cy="3290695"/>
          </a:xfrm>
        </p:spPr>
      </p:pic>
    </p:spTree>
    <p:extLst>
      <p:ext uri="{BB962C8B-B14F-4D97-AF65-F5344CB8AC3E}">
        <p14:creationId xmlns:p14="http://schemas.microsoft.com/office/powerpoint/2010/main" val="36894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391E-33A4-475F-F10A-9DEC98E4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βασικά επάρματα</a:t>
            </a:r>
          </a:p>
        </p:txBody>
      </p:sp>
      <p:pic>
        <p:nvPicPr>
          <p:cNvPr id="5" name="Content Placeholder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3C612F52-7644-8351-89AF-AB27014E7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212"/>
            <a:ext cx="5257800" cy="5257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4605E-8C98-9DCE-95F3-C0EB76DC3A30}"/>
              </a:ext>
            </a:extLst>
          </p:cNvPr>
          <p:cNvSpPr txBox="1"/>
          <p:nvPr/>
        </p:nvSpPr>
        <p:spPr>
          <a:xfrm>
            <a:off x="6096000" y="1446835"/>
            <a:ext cx="5733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 = </a:t>
            </a:r>
            <a:r>
              <a:rPr lang="el-GR" sz="2800" dirty="0" err="1"/>
              <a:t>εκπόλωση</a:t>
            </a:r>
            <a:r>
              <a:rPr lang="el-GR" sz="2800" dirty="0"/>
              <a:t> (σύσπαση) των κόλπων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QRS = </a:t>
            </a:r>
            <a:r>
              <a:rPr lang="el-GR" sz="2800" dirty="0" err="1"/>
              <a:t>εκπόλωση</a:t>
            </a:r>
            <a:r>
              <a:rPr lang="el-GR" sz="2800" dirty="0"/>
              <a:t> (σύσπαση) των κοιλιών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 = </a:t>
            </a:r>
            <a:r>
              <a:rPr lang="el-GR" sz="2800" dirty="0" err="1"/>
              <a:t>αναπόλωση</a:t>
            </a:r>
            <a:r>
              <a:rPr lang="el-GR" sz="2800" dirty="0"/>
              <a:t> (διαστολή) των κοιλιών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Η </a:t>
            </a:r>
            <a:r>
              <a:rPr lang="el-GR" sz="2800" dirty="0" err="1"/>
              <a:t>αναπόλωση</a:t>
            </a:r>
            <a:r>
              <a:rPr lang="el-GR" sz="2800" dirty="0"/>
              <a:t> των κόλπων συμπίπτει και καλύπτεται από την </a:t>
            </a:r>
            <a:r>
              <a:rPr lang="el-GR" sz="2800" dirty="0" err="1"/>
              <a:t>εκπόλωση</a:t>
            </a:r>
            <a:r>
              <a:rPr lang="el-GR" sz="2800" dirty="0"/>
              <a:t> των κοιλιών</a:t>
            </a:r>
          </a:p>
        </p:txBody>
      </p:sp>
    </p:spTree>
    <p:extLst>
      <p:ext uri="{BB962C8B-B14F-4D97-AF65-F5344CB8AC3E}">
        <p14:creationId xmlns:p14="http://schemas.microsoft.com/office/powerpoint/2010/main" val="370226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1C9C-ACF8-14FC-2605-895D7A7F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F9AFA-4ABC-2776-5E1D-7D154904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Η </a:t>
            </a:r>
            <a:r>
              <a:rPr lang="el-GR" dirty="0" err="1"/>
              <a:t>εκπόλωση</a:t>
            </a:r>
            <a:r>
              <a:rPr lang="el-GR" dirty="0"/>
              <a:t> των κόλπων ξεκινάει από το φλεβόκομβο και η ώση μεταδίδεται γρήγορα κύτταρο-κύτταρο σε όλο το μυοκάρδιο των κόλπων</a:t>
            </a:r>
          </a:p>
          <a:p>
            <a:r>
              <a:rPr lang="el-GR" dirty="0"/>
              <a:t>Η ώση κινείται προς τον θετικό πόλο </a:t>
            </a:r>
            <a:r>
              <a:rPr lang="el-GR" dirty="0" err="1"/>
              <a:t>γι</a:t>
            </a:r>
            <a:r>
              <a:rPr lang="el-GR" dirty="0"/>
              <a:t> αυτό το έπαρμα είναι θετικό</a:t>
            </a:r>
          </a:p>
          <a:p>
            <a:r>
              <a:rPr lang="el-GR" dirty="0"/>
              <a:t>Το μυοκάρδιο των κόλπων είναι μικρότερο από των κοιλιών </a:t>
            </a:r>
            <a:r>
              <a:rPr lang="el-GR" dirty="0" err="1"/>
              <a:t>γι</a:t>
            </a:r>
            <a:r>
              <a:rPr lang="el-GR" dirty="0"/>
              <a:t> αυτό και το έπαρμα είναι σχετικά μικρό</a:t>
            </a:r>
          </a:p>
        </p:txBody>
      </p:sp>
      <p:pic>
        <p:nvPicPr>
          <p:cNvPr id="9" name="Picture 8" descr="Diagram of a human body&#10;&#10;Description automatically generated">
            <a:extLst>
              <a:ext uri="{FF2B5EF4-FFF2-40B4-BE49-F238E27FC236}">
                <a16:creationId xmlns:a16="http://schemas.microsoft.com/office/drawing/2014/main" id="{AB8F67BB-272B-4AF8-E9B4-298C9BD77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6" y="1825625"/>
            <a:ext cx="3158893" cy="41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E704-595A-DB6F-A966-8CB5E48D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- R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2F28-390C-8CCA-EB00-8F874D0B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98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Όταν η ώση από τους κόλπους φτάσει στον κολποκοιλιακό κόμβο προκαλεί </a:t>
            </a:r>
            <a:r>
              <a:rPr lang="el-GR" dirty="0" err="1"/>
              <a:t>εκπόλωση</a:t>
            </a:r>
            <a:r>
              <a:rPr lang="el-GR" dirty="0"/>
              <a:t> των κυττάρων του</a:t>
            </a:r>
          </a:p>
          <a:p>
            <a:r>
              <a:rPr lang="el-GR" dirty="0"/>
              <a:t>Η ώση καθυστερεί λίγο να μεταδοθεί από τα κύτταρα του κολποκοιλιακού κόμβου στο δεμάτιο του </a:t>
            </a:r>
            <a:r>
              <a:rPr lang="en-US" dirty="0"/>
              <a:t>His </a:t>
            </a:r>
            <a:r>
              <a:rPr lang="el-GR" dirty="0"/>
              <a:t>ώστε να συγχρονίζονται η σύσπαση των κόλπων με τη σύσπαση των κοιλιών</a:t>
            </a:r>
          </a:p>
          <a:p>
            <a:r>
              <a:rPr lang="el-GR" dirty="0"/>
              <a:t>Μέχρι να μεταδοθεί η ώση από τον κολποκοιλιακό κόμβο στις κοιλίες δεν καταγράφεται ηλεκτρική δραστηριότητα</a:t>
            </a:r>
          </a:p>
        </p:txBody>
      </p:sp>
      <p:pic>
        <p:nvPicPr>
          <p:cNvPr id="5" name="Picture 4" descr="A computer mouse diagram with text&#10;&#10;Description automatically generated">
            <a:extLst>
              <a:ext uri="{FF2B5EF4-FFF2-40B4-BE49-F238E27FC236}">
                <a16:creationId xmlns:a16="http://schemas.microsoft.com/office/drawing/2014/main" id="{740311F7-9509-5501-BF11-4ED5CEE5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690688"/>
            <a:ext cx="3104444" cy="47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485A-68D9-D41C-2372-40DE7B31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715A-2171-4BD9-8439-7421562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Το πρώτο σημείο των κοιλιών που αρχίζει να </a:t>
            </a:r>
            <a:r>
              <a:rPr lang="el-GR" dirty="0" err="1"/>
              <a:t>εκπολώνεται</a:t>
            </a:r>
            <a:r>
              <a:rPr lang="el-GR" dirty="0"/>
              <a:t> είναι το </a:t>
            </a:r>
            <a:r>
              <a:rPr lang="el-GR" dirty="0" err="1"/>
              <a:t>μεσοκοιλιακό</a:t>
            </a:r>
            <a:r>
              <a:rPr lang="el-GR" dirty="0"/>
              <a:t> διάφραγμα</a:t>
            </a:r>
          </a:p>
          <a:p>
            <a:r>
              <a:rPr lang="el-GR" dirty="0"/>
              <a:t>Αυτό προκαλεί μία ασθενή ώση, η οποία κινείται προς τον αρνητικό πόλο</a:t>
            </a:r>
          </a:p>
          <a:p>
            <a:r>
              <a:rPr lang="el-GR" dirty="0" err="1"/>
              <a:t>Γι</a:t>
            </a:r>
            <a:r>
              <a:rPr lang="el-GR" dirty="0"/>
              <a:t> αυτό το </a:t>
            </a:r>
            <a:r>
              <a:rPr lang="en-US" dirty="0"/>
              <a:t>Q </a:t>
            </a:r>
            <a:r>
              <a:rPr lang="el-GR" dirty="0"/>
              <a:t>είναι μικρό σε μέγεθος και αρνητικό</a:t>
            </a:r>
          </a:p>
        </p:txBody>
      </p:sp>
      <p:pic>
        <p:nvPicPr>
          <p:cNvPr id="5" name="Picture 4" descr="A computer mouse with a cable&#10;&#10;Description automatically generated">
            <a:extLst>
              <a:ext uri="{FF2B5EF4-FFF2-40B4-BE49-F238E27FC236}">
                <a16:creationId xmlns:a16="http://schemas.microsoft.com/office/drawing/2014/main" id="{0B5C4DDC-F488-47F5-E01C-E123CC60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11" y="1690688"/>
            <a:ext cx="2641600" cy="43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960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Ηλεκτροκαρδιογράφημα</vt:lpstr>
      <vt:lpstr>Επανάληψη</vt:lpstr>
      <vt:lpstr>Επανάληψη</vt:lpstr>
      <vt:lpstr>Τί είναι το ηλεκτροκαρδιογράφημα?</vt:lpstr>
      <vt:lpstr>Βασικές απαγωγές (Ι, ΙΙ, ΙΙΙ)</vt:lpstr>
      <vt:lpstr>Τα βασικά επάρματα</vt:lpstr>
      <vt:lpstr>Ρ</vt:lpstr>
      <vt:lpstr>P - R</vt:lpstr>
      <vt:lpstr>Q</vt:lpstr>
      <vt:lpstr>R</vt:lpstr>
      <vt:lpstr>S</vt:lpstr>
      <vt:lpstr>Τ</vt:lpstr>
      <vt:lpstr>Οι πιο βασικές αρρυθμίες</vt:lpstr>
      <vt:lpstr>Κοιλιακές εκτακτοσυστολές (VPC’s)</vt:lpstr>
      <vt:lpstr>Κοιλιακές εκτακτοσυστολές (VPC’s)</vt:lpstr>
      <vt:lpstr>Ινιδισμός (fibrillation)</vt:lpstr>
      <vt:lpstr>Παλμική οξυμετρία </vt:lpstr>
      <vt:lpstr>Παλμική οξυμετρία</vt:lpstr>
      <vt:lpstr>Παλμική οξυμετρία</vt:lpstr>
      <vt:lpstr>Γράφημα</vt:lpstr>
      <vt:lpstr>PowerPoint Presentation</vt:lpstr>
      <vt:lpstr>Καπνογραφία</vt:lpstr>
      <vt:lpstr>Καπνογραφία</vt:lpstr>
      <vt:lpstr>Καπνογράφημα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Ηλεκτρονική παρακολούθηση ζώου (monitoring)</dc:title>
  <dc:creator>Babis Kostakis</dc:creator>
  <cp:lastModifiedBy>Babis Kostakis</cp:lastModifiedBy>
  <cp:revision>10</cp:revision>
  <dcterms:created xsi:type="dcterms:W3CDTF">2023-11-01T17:29:04Z</dcterms:created>
  <dcterms:modified xsi:type="dcterms:W3CDTF">2023-11-08T16:49:44Z</dcterms:modified>
</cp:coreProperties>
</file>