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256" r:id="rId3"/>
    <p:sldId id="292" r:id="rId4"/>
    <p:sldId id="257" r:id="rId5"/>
    <p:sldId id="258" r:id="rId6"/>
    <p:sldId id="259" r:id="rId7"/>
    <p:sldId id="293" r:id="rId8"/>
    <p:sldId id="262" r:id="rId9"/>
    <p:sldId id="260" r:id="rId10"/>
    <p:sldId id="261" r:id="rId11"/>
    <p:sldId id="288" r:id="rId12"/>
    <p:sldId id="294" r:id="rId13"/>
    <p:sldId id="285" r:id="rId14"/>
    <p:sldId id="297" r:id="rId15"/>
    <p:sldId id="298" r:id="rId16"/>
    <p:sldId id="295" r:id="rId17"/>
    <p:sldId id="296" r:id="rId18"/>
    <p:sldId id="299" r:id="rId19"/>
    <p:sldId id="287" r:id="rId20"/>
    <p:sldId id="289" r:id="rId21"/>
    <p:sldId id="300" r:id="rId22"/>
    <p:sldId id="301" r:id="rId23"/>
    <p:sldId id="302" r:id="rId24"/>
    <p:sldId id="303" r:id="rId25"/>
    <p:sldId id="30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FE658-F9F2-4900-BD93-571D9593A327}" v="44" dt="2023-04-29T09:20:22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Book Antiqua" panose="02040602050305030304" pitchFamily="18" charset="0"/>
              </a:rPr>
              <a:t>“Life is a struggle, not against Sin, nor against</a:t>
            </a:r>
          </a:p>
          <a:p>
            <a:pPr marL="0" indent="0" algn="ctr">
              <a:buNone/>
            </a:pPr>
            <a:r>
              <a:rPr lang="en-US" sz="3600" dirty="0" smtClean="0">
                <a:latin typeface="Book Antiqua" panose="02040602050305030304" pitchFamily="18" charset="0"/>
              </a:rPr>
              <a:t>Money nor Power .. but against Hydrogen ions.”</a:t>
            </a:r>
          </a:p>
          <a:p>
            <a:pPr marL="0" indent="0" algn="ctr">
              <a:buNone/>
            </a:pPr>
            <a:r>
              <a:rPr lang="en-US" sz="3600" dirty="0" smtClean="0">
                <a:latin typeface="Book Antiqua" panose="02040602050305030304" pitchFamily="18" charset="0"/>
              </a:rPr>
              <a:t>H.L. MENCKEN</a:t>
            </a:r>
            <a:endParaRPr lang="el-GR" sz="3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F4678-3B9A-BD8D-D19A-79C804815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Συγκεκριμένα…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DC20-240A-F203-974F-9617CED0A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οξέωση μπορεί να προκαλέσει ↓διεγερσιμότητα των νευρικών κυττάρων, καταστολή ΚΝΣ, κώμα, έμετο και κυκλοφορική καταπληξία (</a:t>
            </a:r>
            <a:r>
              <a:rPr lang="en-US" dirty="0"/>
              <a:t>shock)</a:t>
            </a:r>
          </a:p>
          <a:p>
            <a:r>
              <a:rPr lang="el-GR" dirty="0"/>
              <a:t>Η αλκάλωση μπορεί να προκαλέσει ↑διεγερσιμότητα των νευρικών κυττάρων, ζάλη, παραισθήσεις, διέγερση, μυϊκούς σπασμούς, επιληπτικές κρίσεις, </a:t>
            </a:r>
            <a:r>
              <a:rPr lang="el-GR" dirty="0" err="1"/>
              <a:t>υποξία</a:t>
            </a:r>
            <a:r>
              <a:rPr lang="el-GR" dirty="0"/>
              <a:t> ιστών και αρρυθμίες (υποκαλιαιμία)</a:t>
            </a:r>
          </a:p>
        </p:txBody>
      </p:sp>
    </p:spTree>
    <p:extLst>
      <p:ext uri="{BB962C8B-B14F-4D97-AF65-F5344CB8AC3E}">
        <p14:creationId xmlns:p14="http://schemas.microsoft.com/office/powerpoint/2010/main" val="21547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565C-BC7B-0227-80CB-908F1220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Χοντρικά η </a:t>
            </a:r>
            <a:r>
              <a:rPr lang="el-GR" dirty="0" err="1"/>
              <a:t>αιτιοπαθογένεια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37D2-9564-6B30-1001-367A657D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Μεταβολική οξέωση : απώλεια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 από το πεπτικό ή τον νεφρό</a:t>
            </a:r>
            <a:r>
              <a:rPr lang="en-US" dirty="0"/>
              <a:t>, </a:t>
            </a:r>
            <a:r>
              <a:rPr lang="el-GR" dirty="0"/>
              <a:t>παραγωγή ή χορήγηση ισχυρών οξέων ή/και κατακράτηση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 από το νεφρό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Μεταβολική αλκάλωση : κατακράτηση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 από το νεφρό ή/και απώλεια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 από το πεπτικό ή/και το νεφρό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Αναπνευστική οξέωση : κατακράτηση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l-GR" dirty="0"/>
              <a:t>παραγωγή &gt; αποβολή), </a:t>
            </a:r>
            <a:r>
              <a:rPr lang="el-GR" b="1" dirty="0" err="1"/>
              <a:t>υπερκαπνία</a:t>
            </a:r>
            <a:endParaRPr lang="el-GR" b="1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Αναπνευστική αλκάλωση : ↑αποβολή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(</a:t>
            </a:r>
            <a:r>
              <a:rPr lang="el-GR" dirty="0"/>
              <a:t>παραγωγή &lt; αποβολή), ταχύπνοια, </a:t>
            </a:r>
            <a:r>
              <a:rPr lang="el-GR" b="1" dirty="0" err="1"/>
              <a:t>υποκαπνία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85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FE56-5C07-B990-65B0-160FC6F9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Αντιστάθμιση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D39BF9-0F0F-7321-587B-4FC453FFB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441557"/>
              </p:ext>
            </p:extLst>
          </p:nvPr>
        </p:nvGraphicFramePr>
        <p:xfrm>
          <a:off x="838200" y="1825624"/>
          <a:ext cx="10515597" cy="4426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1431045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7395668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880925685"/>
                    </a:ext>
                  </a:extLst>
                </a:gridCol>
              </a:tblGrid>
              <a:tr h="885264">
                <a:tc>
                  <a:txBody>
                    <a:bodyPr/>
                    <a:lstStyle/>
                    <a:p>
                      <a:r>
                        <a:rPr lang="el-GR" sz="2400" dirty="0"/>
                        <a:t>Διαταραχή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Αρχική μεταβολή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Αντισταθμιστική μεταβολή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74551"/>
                  </a:ext>
                </a:extLst>
              </a:tr>
              <a:tr h="885264">
                <a:tc>
                  <a:txBody>
                    <a:bodyPr/>
                    <a:lstStyle/>
                    <a:p>
                      <a:r>
                        <a:rPr lang="el-GR" dirty="0"/>
                        <a:t>Μεταβολική οξέωση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↓ </a:t>
                      </a:r>
                      <a:r>
                        <a:rPr lang="en-US" dirty="0"/>
                        <a:t>HCO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  <a:r>
                        <a:rPr lang="en-US" dirty="0"/>
                        <a:t> </a:t>
                      </a:r>
                      <a:r>
                        <a:rPr lang="el-GR" dirty="0" smtClean="0"/>
                        <a:t>αποβολής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l-GR" baseline="-25000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74549"/>
                  </a:ext>
                </a:extLst>
              </a:tr>
              <a:tr h="885264">
                <a:tc>
                  <a:txBody>
                    <a:bodyPr/>
                    <a:lstStyle/>
                    <a:p>
                      <a:r>
                        <a:rPr lang="el-GR" dirty="0"/>
                        <a:t>Μεταβολική αλκάλωση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↑</a:t>
                      </a:r>
                      <a:r>
                        <a:rPr lang="en-US" dirty="0"/>
                        <a:t> HCO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</a:t>
                      </a:r>
                      <a:r>
                        <a:rPr lang="en-US" dirty="0"/>
                        <a:t> </a:t>
                      </a:r>
                      <a:r>
                        <a:rPr lang="el-GR" dirty="0" smtClean="0"/>
                        <a:t>αποβολής </a:t>
                      </a: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l-GR" baseline="-25000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35365"/>
                  </a:ext>
                </a:extLst>
              </a:tr>
              <a:tr h="885264">
                <a:tc>
                  <a:txBody>
                    <a:bodyPr/>
                    <a:lstStyle/>
                    <a:p>
                      <a:r>
                        <a:rPr lang="el-GR" dirty="0"/>
                        <a:t>Αναπνευστική οξέωση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↑</a:t>
                      </a:r>
                      <a:r>
                        <a:rPr lang="en-US" dirty="0"/>
                        <a:t> CO</a:t>
                      </a:r>
                      <a:r>
                        <a:rPr lang="en-US" baseline="-25000" dirty="0"/>
                        <a:t>2</a:t>
                      </a:r>
                      <a:endParaRPr lang="el-G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  <a:r>
                        <a:rPr lang="en-US" dirty="0"/>
                        <a:t> </a:t>
                      </a:r>
                      <a:r>
                        <a:rPr lang="el-GR" dirty="0" err="1" smtClean="0"/>
                        <a:t>επαναρρόφησης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-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36477"/>
                  </a:ext>
                </a:extLst>
              </a:tr>
              <a:tr h="885264">
                <a:tc>
                  <a:txBody>
                    <a:bodyPr/>
                    <a:lstStyle/>
                    <a:p>
                      <a:r>
                        <a:rPr lang="el-GR" dirty="0"/>
                        <a:t>Αναπνευστική αλκάλωση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↓</a:t>
                      </a:r>
                      <a:r>
                        <a:rPr lang="en-US" dirty="0"/>
                        <a:t> CO</a:t>
                      </a:r>
                      <a:r>
                        <a:rPr lang="en-US" baseline="-25000" dirty="0"/>
                        <a:t>2</a:t>
                      </a:r>
                      <a:endParaRPr lang="el-G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 </a:t>
                      </a:r>
                      <a:r>
                        <a:rPr lang="el-GR" dirty="0" err="1" smtClean="0"/>
                        <a:t>επαναρρόφησης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HCO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-</a:t>
                      </a:r>
                      <a:endParaRPr lang="el-GR" baseline="30000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87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2C3A-619E-F0DC-C856-42A7CD8E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δεν είναι μόνο αυτά…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9CA65-2036-37B4-5339-F21374F1C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Κι άλλα ιόντα εμπλέκονται στην </a:t>
            </a:r>
            <a:r>
              <a:rPr lang="el-GR" dirty="0" err="1"/>
              <a:t>αιτιοπαθογένεια</a:t>
            </a:r>
            <a:r>
              <a:rPr lang="el-GR" dirty="0"/>
              <a:t> της </a:t>
            </a:r>
            <a:r>
              <a:rPr lang="el-GR" dirty="0" err="1"/>
              <a:t>οξεοβασικής</a:t>
            </a:r>
            <a:r>
              <a:rPr lang="el-GR" dirty="0"/>
              <a:t> ισορροπίας, και </a:t>
            </a:r>
            <a:r>
              <a:rPr lang="el-GR" dirty="0" err="1"/>
              <a:t>επηρέζοντάς</a:t>
            </a:r>
            <a:r>
              <a:rPr lang="el-GR" dirty="0"/>
              <a:t> την και επηρεάζονται από αυτή</a:t>
            </a:r>
          </a:p>
          <a:p>
            <a:r>
              <a:rPr lang="el-GR" dirty="0"/>
              <a:t>Τα </a:t>
            </a:r>
            <a:r>
              <a:rPr lang="el-GR" b="1" dirty="0"/>
              <a:t>Κ</a:t>
            </a:r>
            <a:r>
              <a:rPr lang="el-GR" b="1" baseline="30000" dirty="0"/>
              <a:t>+</a:t>
            </a:r>
            <a:r>
              <a:rPr lang="el-GR" dirty="0"/>
              <a:t> και τα Η</a:t>
            </a:r>
            <a:r>
              <a:rPr lang="el-GR" baseline="30000" dirty="0"/>
              <a:t>+</a:t>
            </a:r>
            <a:r>
              <a:rPr lang="el-GR" dirty="0"/>
              <a:t> </a:t>
            </a:r>
            <a:r>
              <a:rPr lang="el-GR" dirty="0" err="1"/>
              <a:t>ανταλλάσονται</a:t>
            </a:r>
            <a:r>
              <a:rPr lang="el-GR" dirty="0"/>
              <a:t> ενδοκυτταρικά/</a:t>
            </a:r>
            <a:r>
              <a:rPr lang="el-GR" dirty="0" err="1"/>
              <a:t>εξωκυτταρικά</a:t>
            </a:r>
            <a:r>
              <a:rPr lang="el-GR" dirty="0"/>
              <a:t>. Υπερκαλιαιμία μετακινεί τα Κ</a:t>
            </a:r>
            <a:r>
              <a:rPr lang="el-GR" baseline="30000" dirty="0"/>
              <a:t>+</a:t>
            </a:r>
            <a:r>
              <a:rPr lang="el-GR" dirty="0"/>
              <a:t> ενδοκυτταρικά και τα Η</a:t>
            </a:r>
            <a:r>
              <a:rPr lang="el-GR" baseline="30000" dirty="0"/>
              <a:t>+</a:t>
            </a:r>
            <a:r>
              <a:rPr lang="el-GR" dirty="0"/>
              <a:t> έξω, </a:t>
            </a:r>
            <a:r>
              <a:rPr lang="el-GR" dirty="0" err="1"/>
              <a:t>προκαλλόντας</a:t>
            </a:r>
            <a:r>
              <a:rPr lang="el-GR" dirty="0"/>
              <a:t> οξέωση, και η οξέωση, αντίστροφα, μπορεί να προκαλέσει υπερκαλιαιμία (↓0,1 μονάδα </a:t>
            </a:r>
            <a:r>
              <a:rPr lang="en-US" dirty="0"/>
              <a:t>pH →↑K ≈0,6 </a:t>
            </a:r>
            <a:r>
              <a:rPr lang="en-US" dirty="0" err="1"/>
              <a:t>mEq</a:t>
            </a:r>
            <a:r>
              <a:rPr lang="en-US" dirty="0"/>
              <a:t>/L)</a:t>
            </a:r>
            <a:r>
              <a:rPr lang="el-GR" dirty="0"/>
              <a:t>. Αναλόγως αλκάλωση ↔ υποκαλιαιμία</a:t>
            </a:r>
          </a:p>
          <a:p>
            <a:r>
              <a:rPr lang="el-GR" dirty="0"/>
              <a:t>Αντίστοιχα </a:t>
            </a:r>
            <a:r>
              <a:rPr lang="el-GR" dirty="0" smtClean="0"/>
              <a:t>εμπλέκονται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b="1" dirty="0"/>
              <a:t>Cl</a:t>
            </a:r>
            <a:r>
              <a:rPr lang="en-US" b="1" baseline="30000" dirty="0"/>
              <a:t>-</a:t>
            </a:r>
            <a:r>
              <a:rPr lang="en-US" dirty="0"/>
              <a:t> , </a:t>
            </a:r>
            <a:r>
              <a:rPr lang="el-GR" dirty="0" err="1"/>
              <a:t>εξού</a:t>
            </a:r>
            <a:r>
              <a:rPr lang="el-GR" dirty="0"/>
              <a:t> και </a:t>
            </a:r>
            <a:r>
              <a:rPr lang="el-GR" dirty="0" err="1"/>
              <a:t>υπερχλωραιμική</a:t>
            </a:r>
            <a:r>
              <a:rPr lang="el-GR" dirty="0"/>
              <a:t> οξέωση και αλκάλωση που ανταποκρίνεται στο χλώριο, και κάτι αντίστοιχο συμβαίνει και με το </a:t>
            </a: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(↑</a:t>
            </a:r>
            <a:r>
              <a:rPr lang="en-US" dirty="0"/>
              <a:t> Na</a:t>
            </a:r>
            <a:r>
              <a:rPr lang="en-US" baseline="30000" dirty="0"/>
              <a:t>+</a:t>
            </a:r>
            <a:r>
              <a:rPr lang="el-GR" dirty="0"/>
              <a:t> ↔ αλκάλωση και </a:t>
            </a:r>
            <a:r>
              <a:rPr lang="el-GR" dirty="0" err="1"/>
              <a:t>τούμπαλιν</a:t>
            </a:r>
            <a:r>
              <a:rPr lang="el-GR" dirty="0"/>
              <a:t>)</a:t>
            </a:r>
            <a:r>
              <a:rPr lang="el-GR" baseline="30000" dirty="0"/>
              <a:t> </a:t>
            </a:r>
            <a:endParaRPr lang="el-GR" dirty="0"/>
          </a:p>
          <a:p>
            <a:r>
              <a:rPr lang="el-GR" dirty="0"/>
              <a:t>Οι </a:t>
            </a:r>
            <a:r>
              <a:rPr lang="el-GR" b="1" dirty="0" err="1"/>
              <a:t>αλβουμίνες</a:t>
            </a:r>
            <a:r>
              <a:rPr lang="el-GR" dirty="0"/>
              <a:t> συμπεριφέρονται σαν ασθενή οξέα και, αν και δεν έχει υπολογιστεί ακόμα επακριβώς, σοβαρή υπαλβουμιναιμία προκαλεί μεταβολική αλκάλωση, </a:t>
            </a:r>
            <a:r>
              <a:rPr lang="el-GR" dirty="0" err="1"/>
              <a:t>υπεραλβουμιναιμία</a:t>
            </a:r>
            <a:r>
              <a:rPr lang="el-GR" dirty="0"/>
              <a:t> οξέωση</a:t>
            </a:r>
          </a:p>
        </p:txBody>
      </p:sp>
    </p:spTree>
    <p:extLst>
      <p:ext uri="{BB962C8B-B14F-4D97-AF65-F5344CB8AC3E}">
        <p14:creationId xmlns:p14="http://schemas.microsoft.com/office/powerpoint/2010/main" val="3062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6650-1295-CF94-BBAD-0C59BC1C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 λείπει από την παραδοσιακή προσέγγιση…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41E6-22CE-5660-28E3-5A11ECCAF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παραδοσιακή προσέγγιση των διαταραχών της </a:t>
            </a:r>
            <a:r>
              <a:rPr lang="el-GR" dirty="0" err="1"/>
              <a:t>οξεοβασικής</a:t>
            </a:r>
            <a:r>
              <a:rPr lang="el-GR" dirty="0"/>
              <a:t> ισορροπίας δεν υπολογίζει άλλους παράγοντες που επιδρούν στην ισορροπία, όπως οι ηλεκτρολύτες, οι </a:t>
            </a:r>
            <a:r>
              <a:rPr lang="el-GR" dirty="0" err="1"/>
              <a:t>αλβουμίνες</a:t>
            </a:r>
            <a:r>
              <a:rPr lang="el-GR" dirty="0"/>
              <a:t> και η αιμοσφαιρίνη</a:t>
            </a:r>
          </a:p>
          <a:p>
            <a:r>
              <a:rPr lang="el-GR" dirty="0"/>
              <a:t>Θεωρεί το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και τα </a:t>
            </a:r>
            <a:r>
              <a:rPr lang="en-US" dirty="0"/>
              <a:t>HCO</a:t>
            </a:r>
            <a:r>
              <a:rPr lang="en-US" baseline="30000" dirty="0"/>
              <a:t>3-</a:t>
            </a:r>
            <a:r>
              <a:rPr lang="en-US" dirty="0"/>
              <a:t> </a:t>
            </a:r>
            <a:r>
              <a:rPr lang="el-GR" dirty="0"/>
              <a:t>ανεξάρτητα μεταξύ τους, ενώ επηρεάζει το ένα τη συγκέντρωση του άλλου</a:t>
            </a:r>
          </a:p>
          <a:p>
            <a:r>
              <a:rPr lang="el-GR" dirty="0"/>
              <a:t>Δεν διακρίνει εύκολα τις περιπτώσεις μεταβολικής οξέωσης και τις μεικτές διαταραχές</a:t>
            </a:r>
          </a:p>
        </p:txBody>
      </p:sp>
    </p:spTree>
    <p:extLst>
      <p:ext uri="{BB962C8B-B14F-4D97-AF65-F5344CB8AC3E}">
        <p14:creationId xmlns:p14="http://schemas.microsoft.com/office/powerpoint/2010/main" val="18241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CC0E-CB8E-8E2C-C503-1462C94D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Κι έτσι προστέθηκε το πλεόνασμα βάσης (</a:t>
            </a:r>
            <a:r>
              <a:rPr lang="en-US" dirty="0"/>
              <a:t>Base Excess)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D0A7-A95E-933D-E472-482515991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μία παράμετρος της οποίας η μέτρηση είναι </a:t>
            </a:r>
            <a:r>
              <a:rPr lang="el-GR" dirty="0" err="1"/>
              <a:t>στανταρισμένη</a:t>
            </a:r>
            <a:r>
              <a:rPr lang="el-GR" dirty="0"/>
              <a:t> και την προσφέρουν οι περισσότεροι αναλυτές αερίων αίματος</a:t>
            </a:r>
          </a:p>
          <a:p>
            <a:r>
              <a:rPr lang="el-GR" dirty="0"/>
              <a:t>Κυριολεκτικά εκφράζει την ποσότητα ισχυρού οξέος που πρέπει να προστεθεί σε 1</a:t>
            </a:r>
            <a:r>
              <a:rPr lang="en-US" dirty="0" err="1"/>
              <a:t>lt</a:t>
            </a:r>
            <a:r>
              <a:rPr lang="en-US" dirty="0"/>
              <a:t> </a:t>
            </a:r>
            <a:r>
              <a:rPr lang="el-GR" dirty="0"/>
              <a:t>οξυγονωμένο αίμα, σε θερμοκρασία 37°</a:t>
            </a:r>
            <a:r>
              <a:rPr lang="en-US" dirty="0"/>
              <a:t>C </a:t>
            </a:r>
            <a:r>
              <a:rPr lang="el-GR" dirty="0"/>
              <a:t>και με </a:t>
            </a:r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40mmHg </a:t>
            </a:r>
            <a:r>
              <a:rPr lang="el-GR" dirty="0"/>
              <a:t>για να ανέβει το </a:t>
            </a:r>
            <a:r>
              <a:rPr lang="en-US" dirty="0"/>
              <a:t>pH </a:t>
            </a:r>
            <a:r>
              <a:rPr lang="el-GR" dirty="0"/>
              <a:t>στο 7.4 (Αντίστροφα το έλλειμα </a:t>
            </a:r>
            <a:r>
              <a:rPr lang="el-GR" dirty="0" smtClean="0"/>
              <a:t>βάσης </a:t>
            </a:r>
            <a:r>
              <a:rPr lang="el-GR" dirty="0"/>
              <a:t>– </a:t>
            </a:r>
            <a:r>
              <a:rPr lang="en-US" dirty="0"/>
              <a:t>base deficit </a:t>
            </a:r>
            <a:r>
              <a:rPr lang="el-GR" dirty="0"/>
              <a:t>ή αρνητικό </a:t>
            </a:r>
            <a:r>
              <a:rPr lang="en-US" dirty="0"/>
              <a:t>BE)</a:t>
            </a:r>
            <a:endParaRPr lang="el-GR" dirty="0"/>
          </a:p>
          <a:p>
            <a:r>
              <a:rPr lang="el-GR" dirty="0"/>
              <a:t>Φυσιολογικές τιμές -2 έως </a:t>
            </a:r>
            <a:r>
              <a:rPr lang="en-US" dirty="0"/>
              <a:t>+</a:t>
            </a:r>
            <a:r>
              <a:rPr lang="el-GR" dirty="0"/>
              <a:t>2</a:t>
            </a:r>
            <a:r>
              <a:rPr lang="en-US" dirty="0"/>
              <a:t>(</a:t>
            </a:r>
            <a:r>
              <a:rPr lang="en-US" dirty="0" err="1"/>
              <a:t>mEq</a:t>
            </a:r>
            <a:r>
              <a:rPr lang="en-US" dirty="0"/>
              <a:t>/</a:t>
            </a:r>
            <a:r>
              <a:rPr lang="en-US" dirty="0" err="1"/>
              <a:t>lt</a:t>
            </a:r>
            <a:r>
              <a:rPr lang="en-US" dirty="0"/>
              <a:t>)</a:t>
            </a:r>
            <a:r>
              <a:rPr lang="el-GR" dirty="0"/>
              <a:t>, &gt;3 μεταβολική αλκάλωση, &lt;-3 μεταβολική οξέωση</a:t>
            </a:r>
          </a:p>
          <a:p>
            <a:r>
              <a:rPr lang="el-GR" dirty="0"/>
              <a:t>Υπάρχει και διορθωμένη τιμή ως προς την αιμοσφαιρίνη (</a:t>
            </a:r>
            <a:r>
              <a:rPr lang="en-US" dirty="0"/>
              <a:t>Standard Base Excess)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83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CB3D-AE60-D835-5D45-14A514EE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φτάνουμε και στο χάσμα ανιόντων (</a:t>
            </a:r>
            <a:r>
              <a:rPr lang="en-US" dirty="0"/>
              <a:t>Anion Gap)…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C731F-A183-46D9-149D-3B1A98167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χάσμα ανιόντων είναι η διαφορά στις συγκεντρώσεις μεταξύ των κύριων </a:t>
            </a:r>
            <a:r>
              <a:rPr lang="el-GR" dirty="0" err="1"/>
              <a:t>κατιόντων</a:t>
            </a:r>
            <a:r>
              <a:rPr lang="el-GR" dirty="0"/>
              <a:t> και των κύριων ανιόντων</a:t>
            </a:r>
          </a:p>
          <a:p>
            <a:r>
              <a:rPr lang="en-US" dirty="0"/>
              <a:t>AG = Na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l-GR" dirty="0"/>
              <a:t>+ </a:t>
            </a:r>
            <a:r>
              <a:rPr lang="el-GR" strike="sngStrike" dirty="0"/>
              <a:t>Κ</a:t>
            </a:r>
            <a:r>
              <a:rPr lang="el-GR" strike="sngStrike" baseline="30000" dirty="0"/>
              <a:t>+</a:t>
            </a:r>
            <a:r>
              <a:rPr lang="el-GR" dirty="0"/>
              <a:t> </a:t>
            </a:r>
            <a:r>
              <a:rPr lang="en-US" dirty="0"/>
              <a:t>- (Cl</a:t>
            </a:r>
            <a:r>
              <a:rPr lang="en-US" baseline="30000" dirty="0"/>
              <a:t>-</a:t>
            </a:r>
            <a:r>
              <a:rPr lang="en-US" dirty="0"/>
              <a:t> +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)</a:t>
            </a:r>
          </a:p>
          <a:p>
            <a:r>
              <a:rPr lang="el-GR" dirty="0"/>
              <a:t>Φυσιολογικές τιμές : 13 – 25 </a:t>
            </a:r>
            <a:r>
              <a:rPr lang="en-US" dirty="0" err="1"/>
              <a:t>mEq</a:t>
            </a:r>
            <a:r>
              <a:rPr lang="en-US" dirty="0"/>
              <a:t>/L </a:t>
            </a:r>
            <a:r>
              <a:rPr lang="el-GR" dirty="0"/>
              <a:t>(Σ) και 17 – 31 </a:t>
            </a:r>
            <a:r>
              <a:rPr lang="en-US" dirty="0" err="1"/>
              <a:t>mEq</a:t>
            </a:r>
            <a:r>
              <a:rPr lang="en-US" dirty="0"/>
              <a:t>/L (</a:t>
            </a:r>
            <a:r>
              <a:rPr lang="el-GR" dirty="0"/>
              <a:t>Γ)</a:t>
            </a:r>
          </a:p>
          <a:p>
            <a:r>
              <a:rPr lang="el-GR" dirty="0"/>
              <a:t>Αλλά, το </a:t>
            </a:r>
            <a:r>
              <a:rPr lang="en-US" dirty="0"/>
              <a:t>AG </a:t>
            </a:r>
            <a:r>
              <a:rPr lang="el-GR" dirty="0"/>
              <a:t>είναι πλασματικό γιατί ο οργανισμός δεν έχει ηλεκτρικό φορτίο, απλά δεν μπορούμε να μετρήσουμε όλα τα ανιόντα και όλα τα </a:t>
            </a:r>
            <a:r>
              <a:rPr lang="el-GR" dirty="0" err="1"/>
              <a:t>κατιόντα</a:t>
            </a:r>
            <a:r>
              <a:rPr lang="el-GR" dirty="0"/>
              <a:t>, και τελικά το </a:t>
            </a:r>
            <a:r>
              <a:rPr lang="en-US" dirty="0"/>
              <a:t>AG </a:t>
            </a:r>
            <a:r>
              <a:rPr lang="el-GR" dirty="0"/>
              <a:t>επηρεάζεται από τα μη μετρήσιμα ανιόντα (</a:t>
            </a:r>
            <a:r>
              <a:rPr lang="en-US" dirty="0"/>
              <a:t>Unmeasured Anions), </a:t>
            </a:r>
            <a:r>
              <a:rPr lang="el-GR" dirty="0"/>
              <a:t>πρακτικά τις </a:t>
            </a:r>
            <a:r>
              <a:rPr lang="el-GR" dirty="0" err="1"/>
              <a:t>αλβουμίνες</a:t>
            </a:r>
            <a:r>
              <a:rPr lang="el-GR" dirty="0"/>
              <a:t> και τα οργανικά οξέα</a:t>
            </a:r>
          </a:p>
        </p:txBody>
      </p:sp>
      <p:pic>
        <p:nvPicPr>
          <p:cNvPr id="5" name="Picture 4" descr="A math equations on a white background&#10;&#10;Description automatically generated">
            <a:extLst>
              <a:ext uri="{FF2B5EF4-FFF2-40B4-BE49-F238E27FC236}">
                <a16:creationId xmlns:a16="http://schemas.microsoft.com/office/drawing/2014/main" id="{E2636ED2-66AD-D93C-3909-DB99C010B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58" y="5687133"/>
            <a:ext cx="4933283" cy="97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BF051-CAAC-AD53-22B1-7D1CBDDD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τί το θέλουμε το </a:t>
            </a:r>
            <a:r>
              <a:rPr lang="en-US" dirty="0"/>
              <a:t>AG</a:t>
            </a:r>
            <a:r>
              <a:rPr lang="el-GR" dirty="0"/>
              <a:t>…</a:t>
            </a:r>
            <a:r>
              <a:rPr lang="en-US" dirty="0"/>
              <a:t>?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0244C-C9C0-CC3A-0747-2D6C85AE9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Μας βοηθάει βασικά στη διαλεύκανση της μεταβολικής οξέωσης ή των μεικτών διαταραχών</a:t>
            </a:r>
            <a:endParaRPr lang="en-US" dirty="0"/>
          </a:p>
          <a:p>
            <a:r>
              <a:rPr lang="el-GR" dirty="0"/>
              <a:t>Συνήθως είναι φυσιολογικό ή αυξημένο</a:t>
            </a:r>
          </a:p>
          <a:p>
            <a:r>
              <a:rPr lang="el-GR" dirty="0"/>
              <a:t>Μειώνεται, πρακτικά, σε σοβαρή υπαλβουμιναιμία</a:t>
            </a:r>
          </a:p>
          <a:p>
            <a:r>
              <a:rPr lang="el-GR" dirty="0"/>
              <a:t>Αυξάνεται, συχνότερα, σε μεταβολική οξέωση από οργανικά οξέα όπως στον </a:t>
            </a:r>
            <a:r>
              <a:rPr lang="el-GR" dirty="0" err="1"/>
              <a:t>κετοξεωτικό</a:t>
            </a:r>
            <a:r>
              <a:rPr lang="el-GR" dirty="0"/>
              <a:t> διαβήτη την ουραιμική και τη γαλακτική οξέωση</a:t>
            </a:r>
            <a:endParaRPr lang="en-US" dirty="0"/>
          </a:p>
          <a:p>
            <a:r>
              <a:rPr lang="el-GR" dirty="0"/>
              <a:t>Προσοχή, μεγάλο μέρος του είναι το φορτίο των </a:t>
            </a:r>
            <a:r>
              <a:rPr lang="el-GR" dirty="0" err="1"/>
              <a:t>αλβουμινών</a:t>
            </a:r>
            <a:r>
              <a:rPr lang="el-GR" dirty="0"/>
              <a:t> και σε υπαλβουμιναιμία μπορεί να υπολογίζεται ψευδώς φυσιολογικό (ενώ είναι αυξημένο)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88D519-FCB7-9917-AE23-E430E96D5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85" y="5821658"/>
            <a:ext cx="6217829" cy="7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DA52-A712-341A-176E-2A2A8FD1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υπάρχει και το Δ</a:t>
            </a:r>
            <a:r>
              <a:rPr lang="en-US" dirty="0"/>
              <a:t>AG!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CB616-F8DE-E6C4-5089-C033CBD78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Πρόκειται για το λόγο της μεταβολής του </a:t>
            </a:r>
            <a:r>
              <a:rPr lang="en-US" dirty="0"/>
              <a:t>AG </a:t>
            </a:r>
            <a:r>
              <a:rPr lang="el-GR" dirty="0"/>
              <a:t>προς τη μεταβολή των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</a:p>
          <a:p>
            <a:r>
              <a:rPr lang="el-GR" dirty="0"/>
              <a:t>Σε μία απλή διαταραχή οι μεταβολές αυτές είναι ίσες και ο λόγος είναι 1 </a:t>
            </a:r>
            <a:endParaRPr lang="en-US" dirty="0"/>
          </a:p>
          <a:p>
            <a:r>
              <a:rPr lang="el-GR" dirty="0"/>
              <a:t>Τιμές &gt;0.8 και &lt;1.2 είναι καλή ένδειξη ότι υπάρχει μεικτή διαταραχή της </a:t>
            </a:r>
            <a:r>
              <a:rPr lang="el-GR" dirty="0" err="1"/>
              <a:t>οξεοβασικής</a:t>
            </a:r>
            <a:r>
              <a:rPr lang="el-GR" dirty="0"/>
              <a:t> ισορροπίας </a:t>
            </a:r>
          </a:p>
        </p:txBody>
      </p:sp>
    </p:spTree>
    <p:extLst>
      <p:ext uri="{BB962C8B-B14F-4D97-AF65-F5344CB8AC3E}">
        <p14:creationId xmlns:p14="http://schemas.microsoft.com/office/powerpoint/2010/main" val="21659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73DC-6A00-7EDD-1D56-4DFB60A34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αρχές αντιμετώπισης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B62A5-68A2-065C-25E3-50F6F091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Αντιμετώπιση πρωτογενούς αιτίου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Κρυσταλλοειδή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Διόρθωση ηλεκτρολυτικών διαταραχών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</a:t>
            </a:r>
            <a:r>
              <a:rPr lang="el-GR" baseline="-25000" dirty="0"/>
              <a:t>2</a:t>
            </a:r>
            <a:r>
              <a:rPr lang="el-GR" dirty="0"/>
              <a:t> σε αρκετές περιπτώσεις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Διττανθρακικά, υπό προϋποθέσεις, για τη μεταβολική οξέωση</a:t>
            </a:r>
          </a:p>
        </p:txBody>
      </p:sp>
    </p:spTree>
    <p:extLst>
      <p:ext uri="{BB962C8B-B14F-4D97-AF65-F5344CB8AC3E}">
        <p14:creationId xmlns:p14="http://schemas.microsoft.com/office/powerpoint/2010/main" val="1556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ΔΙΑΤΑΡΑΧΕΣ ΟΞΕΟΒΑΣΙΚΗΣ ΙΣΟΡΡΟΠΙΑΣ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>
                <a:ea typeface="Calibri"/>
                <a:cs typeface="Calibri"/>
              </a:rPr>
              <a:t>Χαράλαμπος Κωστάκης, </a:t>
            </a:r>
            <a:r>
              <a:rPr lang="en-US" dirty="0">
                <a:ea typeface="Calibri"/>
                <a:cs typeface="Calibri"/>
              </a:rPr>
              <a:t>DVM, PhD </a:t>
            </a:r>
            <a:r>
              <a:rPr lang="el-GR" dirty="0">
                <a:ea typeface="Calibri"/>
                <a:cs typeface="Calibri"/>
              </a:rPr>
              <a:t>ΑΠΘ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DE2BE-C170-1708-279E-7E09BB9E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Κρυσταλλοειδή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5A2E1-5E14-F476-F5AE-32ABC822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NS (0.9% </a:t>
            </a:r>
            <a:r>
              <a:rPr lang="el-GR" dirty="0"/>
              <a:t>ή υπέρτονο) για την αλκάλωση, ήπια οξεωτική δράση λόγω αραίωσης των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και παρέχει την υψηλότερη συγκέντρωση </a:t>
            </a:r>
            <a:r>
              <a:rPr lang="en-US" dirty="0"/>
              <a:t>Cl</a:t>
            </a:r>
            <a:r>
              <a:rPr lang="en-US" baseline="30000" dirty="0"/>
              <a:t>-</a:t>
            </a:r>
            <a:r>
              <a:rPr lang="en-US" dirty="0"/>
              <a:t>, </a:t>
            </a:r>
            <a:r>
              <a:rPr lang="el-GR" dirty="0"/>
              <a:t>στο οποίο ανταποκρίνονται οι πιο συχνές περιπτώσεις μεταβολικής </a:t>
            </a:r>
            <a:r>
              <a:rPr lang="el-GR" dirty="0" err="1"/>
              <a:t>αλκάλωσης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Lactated Ringer’s (</a:t>
            </a:r>
            <a:r>
              <a:rPr lang="el-GR" dirty="0"/>
              <a:t>ή παραπλήσια) για την οξέωση, καθώς τα γαλακτικά μεταβολίζονται σε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l-GR" baseline="30000" dirty="0"/>
              <a:t> </a:t>
            </a:r>
            <a:r>
              <a:rPr lang="el-GR" dirty="0"/>
              <a:t>στο ήπαρ. Η συγκέντρωση των ηλεκτρολυτών που περιέχουν είναι παραπλήσια σ αυτή του αίματος, οπότε δεν υπάρχει αντένδειξη σε </a:t>
            </a:r>
            <a:r>
              <a:rPr lang="el-GR" dirty="0" smtClean="0"/>
              <a:t>καμία «</a:t>
            </a:r>
            <a:r>
              <a:rPr lang="el-GR" dirty="0" err="1" smtClean="0"/>
              <a:t>υπερ-ηλεκτρολυτ-αιμία</a:t>
            </a:r>
            <a:r>
              <a:rPr lang="el-GR" dirty="0" smtClean="0"/>
              <a:t>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62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EB8C1-E7E1-8BE6-B545-29452F10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Αερίων Αρτηριακού Αίματος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7ED68-493B-7237-CBDF-0CEEBA81F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Δείγμα από τη μηριαία αρτηρία, με </a:t>
            </a:r>
            <a:r>
              <a:rPr lang="el-GR" dirty="0" err="1"/>
              <a:t>ηπαρινισμένη</a:t>
            </a:r>
            <a:r>
              <a:rPr lang="el-GR" dirty="0"/>
              <a:t> σύριγγα, χωρίς αρνητική πίεση, με βελόνα 25</a:t>
            </a:r>
            <a:r>
              <a:rPr lang="en-US" dirty="0"/>
              <a:t>G, </a:t>
            </a:r>
            <a:r>
              <a:rPr lang="el-GR" dirty="0"/>
              <a:t>αεροστεγές κλείσιμο σύριγγας</a:t>
            </a:r>
            <a:endParaRPr lang="en-US" dirty="0"/>
          </a:p>
          <a:p>
            <a:r>
              <a:rPr lang="el-GR" dirty="0"/>
              <a:t>Πίεση στο σημείο αιμοληψία για 3 – 5</a:t>
            </a:r>
            <a:r>
              <a:rPr lang="en-US" dirty="0"/>
              <a:t>’</a:t>
            </a:r>
          </a:p>
          <a:p>
            <a:r>
              <a:rPr lang="el-GR" dirty="0"/>
              <a:t>Λήψη θερμοκρασίας</a:t>
            </a:r>
          </a:p>
          <a:p>
            <a:r>
              <a:rPr lang="en-US" dirty="0"/>
              <a:t>FiO</a:t>
            </a:r>
            <a:r>
              <a:rPr lang="en-US" baseline="-25000" dirty="0"/>
              <a:t>2</a:t>
            </a:r>
          </a:p>
          <a:p>
            <a:r>
              <a:rPr lang="el-GR" dirty="0"/>
              <a:t>Άμεση εξέταση (</a:t>
            </a:r>
            <a:r>
              <a:rPr lang="en-US" dirty="0"/>
              <a:t>max 15-30’) </a:t>
            </a:r>
            <a:r>
              <a:rPr lang="el-GR" dirty="0"/>
              <a:t>ή συντήρηση στους 4°</a:t>
            </a:r>
            <a:r>
              <a:rPr lang="en-US" dirty="0"/>
              <a:t>C (max 2h)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35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F7A9-ECB4-0148-C8E7-12578BE4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Αποτελέσματα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4516E-0F9C-38E1-815B-A3054659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 </a:t>
            </a:r>
            <a:r>
              <a:rPr lang="en-US" dirty="0"/>
              <a:t>pH</a:t>
            </a:r>
            <a:endParaRPr lang="el-GR" dirty="0"/>
          </a:p>
          <a:p>
            <a:r>
              <a:rPr lang="el-GR" dirty="0"/>
              <a:t>2 Αναπνευστικό σκέλος</a:t>
            </a:r>
          </a:p>
          <a:p>
            <a:r>
              <a:rPr lang="el-GR" dirty="0"/>
              <a:t>3 Μεταβολικό σκέλος (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, BE, AG)</a:t>
            </a:r>
          </a:p>
          <a:p>
            <a:r>
              <a:rPr lang="en-US" dirty="0"/>
              <a:t>4 </a:t>
            </a:r>
            <a:r>
              <a:rPr lang="el-GR" dirty="0"/>
              <a:t>Ποια είναι η αρχική διαταραχή? (</a:t>
            </a:r>
            <a:r>
              <a:rPr lang="en-US" dirty="0"/>
              <a:t>hint, </a:t>
            </a:r>
            <a:r>
              <a:rPr lang="el-GR" dirty="0"/>
              <a:t>το </a:t>
            </a:r>
            <a:r>
              <a:rPr lang="en-US" dirty="0"/>
              <a:t>pH </a:t>
            </a:r>
            <a:r>
              <a:rPr lang="el-GR" dirty="0"/>
              <a:t>είναι προς την κατεύθυνση της αρχικής διαταραχής, η αντιστάθμιση ποτέ δεν πάει από την άλλη μεριά)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D6440E-3C31-C5DE-456B-AB4189E7F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01750"/>
              </p:ext>
            </p:extLst>
          </p:nvPr>
        </p:nvGraphicFramePr>
        <p:xfrm>
          <a:off x="2032000" y="4823834"/>
          <a:ext cx="8128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5479445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544861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171167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5344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Διαταραχή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HCO</a:t>
                      </a:r>
                      <a:r>
                        <a:rPr lang="en-US" baseline="-25000" dirty="0"/>
                        <a:t>3</a:t>
                      </a:r>
                      <a:r>
                        <a:rPr lang="en-US" baseline="30000" dirty="0"/>
                        <a:t>-</a:t>
                      </a:r>
                      <a:endParaRPr lang="el-G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pCO</a:t>
                      </a:r>
                      <a:r>
                        <a:rPr lang="en-US" baseline="-25000" dirty="0"/>
                        <a:t>2</a:t>
                      </a:r>
                      <a:endParaRPr lang="el-GR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1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Μετ. Οξέωση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78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Μετ. Αλκάλωση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594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Αναπν</a:t>
                      </a:r>
                      <a:r>
                        <a:rPr lang="el-GR" dirty="0"/>
                        <a:t>. Οξέωση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1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err="1"/>
                        <a:t>Αναπν</a:t>
                      </a:r>
                      <a:r>
                        <a:rPr lang="el-GR" dirty="0"/>
                        <a:t>. Αλκάλωση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40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9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3F871-15FB-1B37-D5E5-2BE1C452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88791-DE05-5A4F-E0B0-A9C47C7C3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Σκύλος, αρσενικός, </a:t>
            </a:r>
            <a:r>
              <a:rPr lang="en-US" dirty="0"/>
              <a:t>Yorkshire terrier, </a:t>
            </a:r>
            <a:r>
              <a:rPr lang="el-GR" dirty="0"/>
              <a:t>3 ετών, 2,5</a:t>
            </a:r>
            <a:r>
              <a:rPr lang="en-US" dirty="0"/>
              <a:t>kg, </a:t>
            </a:r>
            <a:r>
              <a:rPr lang="el-GR" dirty="0"/>
              <a:t>στη βόλτα</a:t>
            </a:r>
            <a:r>
              <a:rPr lang="en-US" dirty="0"/>
              <a:t> (</a:t>
            </a:r>
            <a:r>
              <a:rPr lang="el-GR" dirty="0"/>
              <a:t>πριν 3</a:t>
            </a:r>
            <a:r>
              <a:rPr lang="en-US" dirty="0"/>
              <a:t>h)</a:t>
            </a:r>
            <a:r>
              <a:rPr lang="el-GR" dirty="0"/>
              <a:t> τον άρπαξε στο στόμα του ένα </a:t>
            </a:r>
            <a:r>
              <a:rPr lang="en-US" dirty="0"/>
              <a:t>rottweiler </a:t>
            </a:r>
            <a:r>
              <a:rPr lang="el-GR" dirty="0"/>
              <a:t>και τώρα δυσκολεύεται να αναπνεύσει</a:t>
            </a:r>
          </a:p>
          <a:p>
            <a:r>
              <a:rPr lang="en-US" dirty="0"/>
              <a:t>pH = 7.28 (7.35 – 7.45)</a:t>
            </a:r>
          </a:p>
          <a:p>
            <a:r>
              <a:rPr lang="en-US" dirty="0"/>
              <a:t>pO</a:t>
            </a:r>
            <a:r>
              <a:rPr lang="en-US" baseline="-25000" dirty="0"/>
              <a:t>2</a:t>
            </a:r>
            <a:r>
              <a:rPr lang="en-US" dirty="0"/>
              <a:t> = 63mmHg (80 – 100)</a:t>
            </a:r>
          </a:p>
          <a:p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= 71mmHg (35 – 45)</a:t>
            </a:r>
          </a:p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= 25 </a:t>
            </a:r>
            <a:r>
              <a:rPr lang="en-US" dirty="0" err="1"/>
              <a:t>mEq</a:t>
            </a:r>
            <a:r>
              <a:rPr lang="en-US" dirty="0"/>
              <a:t>/</a:t>
            </a:r>
            <a:r>
              <a:rPr lang="en-US" dirty="0" err="1"/>
              <a:t>lt</a:t>
            </a:r>
            <a:r>
              <a:rPr lang="en-US" dirty="0"/>
              <a:t> (18 – 26)</a:t>
            </a:r>
          </a:p>
          <a:p>
            <a:r>
              <a:rPr lang="en-US" dirty="0"/>
              <a:t>BE = 0 (-2 - +2)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30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F537-23C1-13E8-0ECB-EAA4B110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4FCC-9E42-71F9-C8E1-037B1F74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Σκύλος, ακαθόριστης φυλής, 11 ετών, 18</a:t>
            </a:r>
            <a:r>
              <a:rPr lang="en-US" dirty="0"/>
              <a:t>kg, </a:t>
            </a:r>
            <a:r>
              <a:rPr lang="el-GR" dirty="0" err="1"/>
              <a:t>διεγνωσμένος</a:t>
            </a:r>
            <a:r>
              <a:rPr lang="el-GR" dirty="0"/>
              <a:t> με ΣΔ σε θεραπεία με ινσουλίνη, υπάρχει υποψία ότι έφαγε εχθές από τον πάγκο της κουζίνας μία σοκολάτα και σήμερα είναι </a:t>
            </a:r>
            <a:r>
              <a:rPr lang="el-GR" dirty="0" err="1"/>
              <a:t>καταπτωτικός</a:t>
            </a:r>
            <a:r>
              <a:rPr lang="el-GR" dirty="0"/>
              <a:t> και αναπνέει βαριά</a:t>
            </a:r>
          </a:p>
          <a:p>
            <a:r>
              <a:rPr lang="en-US" dirty="0"/>
              <a:t>pH = 7.28 (7.35 – 7.45)</a:t>
            </a:r>
          </a:p>
          <a:p>
            <a:r>
              <a:rPr lang="en-US" dirty="0"/>
              <a:t>pO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l-GR" dirty="0"/>
              <a:t>89</a:t>
            </a:r>
            <a:r>
              <a:rPr lang="en-US" dirty="0"/>
              <a:t>mmHg (80 – 100)</a:t>
            </a:r>
          </a:p>
          <a:p>
            <a:r>
              <a:rPr lang="en-US" dirty="0"/>
              <a:t>pCO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l-GR" dirty="0"/>
              <a:t>32</a:t>
            </a:r>
            <a:r>
              <a:rPr lang="en-US" dirty="0"/>
              <a:t>mmHg (35 – 45)</a:t>
            </a:r>
          </a:p>
          <a:p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= </a:t>
            </a:r>
            <a:r>
              <a:rPr lang="el-GR" dirty="0"/>
              <a:t>8</a:t>
            </a:r>
            <a:r>
              <a:rPr lang="en-US" dirty="0"/>
              <a:t> </a:t>
            </a:r>
            <a:r>
              <a:rPr lang="en-US" dirty="0" err="1"/>
              <a:t>mEq</a:t>
            </a:r>
            <a:r>
              <a:rPr lang="en-US" dirty="0"/>
              <a:t>/</a:t>
            </a:r>
            <a:r>
              <a:rPr lang="en-US" dirty="0" err="1"/>
              <a:t>lt</a:t>
            </a:r>
            <a:r>
              <a:rPr lang="en-US" dirty="0"/>
              <a:t> (18 – 26)</a:t>
            </a:r>
          </a:p>
          <a:p>
            <a:r>
              <a:rPr lang="en-US" dirty="0"/>
              <a:t>BE = -</a:t>
            </a:r>
            <a:r>
              <a:rPr lang="el-GR" dirty="0" smtClean="0"/>
              <a:t>7</a:t>
            </a:r>
            <a:r>
              <a:rPr lang="en-US" dirty="0" smtClean="0"/>
              <a:t> </a:t>
            </a:r>
            <a:r>
              <a:rPr lang="en-US" dirty="0"/>
              <a:t>(-2 - +2)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23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F97D-3CAA-CB8C-AE46-96817657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Αυτό ήτανε…</a:t>
            </a:r>
          </a:p>
        </p:txBody>
      </p:sp>
      <p:pic>
        <p:nvPicPr>
          <p:cNvPr id="5" name="Content Placeholder 4" descr="A black and white line drawing of a person running&#10;&#10;Description automatically generated">
            <a:extLst>
              <a:ext uri="{FF2B5EF4-FFF2-40B4-BE49-F238E27FC236}">
                <a16:creationId xmlns:a16="http://schemas.microsoft.com/office/drawing/2014/main" id="{44A4CB91-4062-D98B-2264-61DE8FD2A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61" y="1535475"/>
            <a:ext cx="5359895" cy="5535176"/>
          </a:xfrm>
        </p:spPr>
      </p:pic>
    </p:spTree>
    <p:extLst>
      <p:ext uri="{BB962C8B-B14F-4D97-AF65-F5344CB8AC3E}">
        <p14:creationId xmlns:p14="http://schemas.microsoft.com/office/powerpoint/2010/main" val="33567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7F3D-26D7-E17E-C747-A06AC91C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Λίγη χημεία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32193-59EE-599A-EA25-A508FBC98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Οξέα</a:t>
            </a:r>
            <a:r>
              <a:rPr lang="el-GR" dirty="0"/>
              <a:t> αποκαλούνται οι δότες πρωτονίων </a:t>
            </a:r>
            <a:r>
              <a:rPr lang="en-US" dirty="0"/>
              <a:t>(</a:t>
            </a:r>
            <a:r>
              <a:rPr lang="el-GR" dirty="0"/>
              <a:t>Η</a:t>
            </a:r>
            <a:r>
              <a:rPr lang="el-GR" baseline="30000" dirty="0"/>
              <a:t>+</a:t>
            </a:r>
            <a:r>
              <a:rPr lang="en-US" dirty="0"/>
              <a:t>)</a:t>
            </a:r>
            <a:r>
              <a:rPr lang="el-GR" dirty="0"/>
              <a:t>, μόρια που σε υδατικά διαλύματα παράγουν Η</a:t>
            </a:r>
            <a:r>
              <a:rPr lang="el-GR" baseline="30000" dirty="0"/>
              <a:t>+</a:t>
            </a:r>
          </a:p>
          <a:p>
            <a:r>
              <a:rPr lang="el-GR" dirty="0"/>
              <a:t>Τα κύρια οξέα του οργανισμού είναι το ανθρακικό (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), </a:t>
            </a:r>
            <a:r>
              <a:rPr lang="el-GR" dirty="0"/>
              <a:t>το φωσφορικό (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), </a:t>
            </a:r>
            <a:r>
              <a:rPr lang="el-GR" dirty="0"/>
              <a:t>το </a:t>
            </a:r>
            <a:r>
              <a:rPr lang="el-GR" dirty="0" err="1"/>
              <a:t>πυροσταφυλικό</a:t>
            </a:r>
            <a:r>
              <a:rPr lang="el-GR" dirty="0"/>
              <a:t> και το γαλακτικό</a:t>
            </a:r>
          </a:p>
          <a:p>
            <a:endParaRPr lang="el-GR" dirty="0"/>
          </a:p>
          <a:p>
            <a:r>
              <a:rPr lang="el-GR" b="1" dirty="0"/>
              <a:t>Βάσεις</a:t>
            </a:r>
            <a:r>
              <a:rPr lang="el-GR" dirty="0"/>
              <a:t> αποκαλούνται οι δέκτες πρωτονίων, μόρια που δεσμεύουν Η</a:t>
            </a:r>
            <a:r>
              <a:rPr lang="el-GR" baseline="30000" dirty="0"/>
              <a:t>+</a:t>
            </a:r>
          </a:p>
          <a:p>
            <a:r>
              <a:rPr lang="el-GR" dirty="0"/>
              <a:t>Οι κύριες βάσεις του οργανισμού είναι τα διττανθρακικά (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) </a:t>
            </a:r>
            <a:r>
              <a:rPr lang="el-GR" dirty="0"/>
              <a:t>και τα </a:t>
            </a:r>
            <a:r>
              <a:rPr lang="el-GR" dirty="0" err="1"/>
              <a:t>διφωσφορικά</a:t>
            </a:r>
            <a:r>
              <a:rPr lang="el-GR" dirty="0"/>
              <a:t> (</a:t>
            </a:r>
            <a:r>
              <a:rPr lang="en-US" dirty="0"/>
              <a:t>HPO</a:t>
            </a:r>
            <a:r>
              <a:rPr lang="en-US" baseline="-25000" dirty="0"/>
              <a:t>4</a:t>
            </a:r>
            <a:r>
              <a:rPr lang="en-US" baseline="30000" dirty="0"/>
              <a:t>-2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l-GR" dirty="0"/>
              <a:t>ΟΞΥ ↔ ΒΑΣΗ + Η</a:t>
            </a:r>
            <a:r>
              <a:rPr lang="el-GR" baseline="30000" dirty="0"/>
              <a:t>+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90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2E84-2D78-1E11-17CB-4515F60C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 είναι </a:t>
            </a:r>
            <a:r>
              <a:rPr lang="el-GR" dirty="0" err="1"/>
              <a:t>οξεοβασική</a:t>
            </a:r>
            <a:r>
              <a:rPr lang="el-GR" dirty="0"/>
              <a:t> ισορροπία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4BAA-59D4-06B7-1111-C02C3D2B8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Όπως λέει η λέξη, είναι η ισορροπία μεταξύ των οξέων και των βάσεων στα υγρά του σώματος</a:t>
            </a:r>
          </a:p>
          <a:p>
            <a:r>
              <a:rPr lang="el-GR" dirty="0"/>
              <a:t>Ως </a:t>
            </a:r>
            <a:r>
              <a:rPr lang="el-GR" dirty="0" smtClean="0"/>
              <a:t>δείκτης </a:t>
            </a:r>
            <a:r>
              <a:rPr lang="el-GR" dirty="0"/>
              <a:t>χρησιμοποιείται το </a:t>
            </a:r>
            <a:r>
              <a:rPr lang="en-US" dirty="0"/>
              <a:t>pH </a:t>
            </a:r>
            <a:r>
              <a:rPr lang="el-GR" dirty="0"/>
              <a:t>του πλάσματος του αίματος (αρνητικός δεκαδικός λογάριθμος της συγκέντρωσης ιόντων υδρογόνου –</a:t>
            </a:r>
            <a:r>
              <a:rPr lang="en-US" dirty="0"/>
              <a:t>log[H</a:t>
            </a:r>
            <a:r>
              <a:rPr lang="en-US" baseline="30000" dirty="0"/>
              <a:t>+</a:t>
            </a:r>
            <a:r>
              <a:rPr lang="en-US" dirty="0"/>
              <a:t>] )</a:t>
            </a:r>
          </a:p>
          <a:p>
            <a:r>
              <a:rPr lang="el-GR" dirty="0"/>
              <a:t>Το</a:t>
            </a:r>
            <a:r>
              <a:rPr lang="en-US" dirty="0"/>
              <a:t> pH</a:t>
            </a:r>
            <a:r>
              <a:rPr lang="el-GR" dirty="0"/>
              <a:t> διατηρείται σε στενά όρια (7.35 – 7.45) παρότι </a:t>
            </a:r>
            <a:r>
              <a:rPr lang="el-GR" dirty="0" smtClean="0"/>
              <a:t>συνεχώς εισέρχονται</a:t>
            </a:r>
            <a:r>
              <a:rPr lang="el-GR" dirty="0"/>
              <a:t>, παράγονται και αποβάλλονται από τον </a:t>
            </a:r>
            <a:r>
              <a:rPr lang="el-GR" dirty="0" smtClean="0"/>
              <a:t>οργανισμό οξέα </a:t>
            </a:r>
            <a:r>
              <a:rPr lang="el-GR" dirty="0"/>
              <a:t>και βάσεις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93681-D2D5-593B-5147-C08B5C14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Πως διατηρείται η </a:t>
            </a:r>
            <a:r>
              <a:rPr lang="el-GR" dirty="0" err="1"/>
              <a:t>οξεοβασική</a:t>
            </a:r>
            <a:r>
              <a:rPr lang="el-GR" dirty="0"/>
              <a:t> ισορροπία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A1A4C-0978-F1A1-082C-95C60F58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οργανισμός διαθέτει 3 εργαλεία για να διατηρεί σταθερή την </a:t>
            </a:r>
            <a:r>
              <a:rPr lang="el-GR" dirty="0" err="1"/>
              <a:t>οξεοβασική</a:t>
            </a:r>
            <a:r>
              <a:rPr lang="el-GR" dirty="0"/>
              <a:t> ισορροπία 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Ρυθμιστικά διαλύματα (</a:t>
            </a:r>
            <a:r>
              <a:rPr lang="en-US" dirty="0"/>
              <a:t>buffer solutions)</a:t>
            </a:r>
            <a:r>
              <a:rPr lang="el-GR" dirty="0"/>
              <a:t>, ενδοκυτταρικά και </a:t>
            </a:r>
            <a:r>
              <a:rPr lang="el-GR" dirty="0" err="1"/>
              <a:t>εξωκυτταρικά</a:t>
            </a:r>
            <a:r>
              <a:rPr lang="el-GR" dirty="0"/>
              <a:t>, όπως είναι οι </a:t>
            </a:r>
            <a:r>
              <a:rPr lang="el-GR" dirty="0" err="1"/>
              <a:t>αλβουμίνες</a:t>
            </a:r>
            <a:r>
              <a:rPr lang="el-GR" dirty="0"/>
              <a:t>, η αιμοσφαιρίνη τα </a:t>
            </a:r>
            <a:r>
              <a:rPr lang="el-GR" b="1" dirty="0"/>
              <a:t>διττανθρακικά ιόντα </a:t>
            </a:r>
            <a:r>
              <a:rPr lang="el-GR" dirty="0"/>
              <a:t>και τα </a:t>
            </a:r>
            <a:r>
              <a:rPr lang="el-GR" dirty="0" err="1"/>
              <a:t>διφωσφορικά</a:t>
            </a:r>
            <a:r>
              <a:rPr lang="el-GR" dirty="0"/>
              <a:t> ιόντα, τα οποία ρυθμίζουν το </a:t>
            </a:r>
            <a:r>
              <a:rPr lang="en-US" dirty="0"/>
              <a:t>pH </a:t>
            </a:r>
            <a:r>
              <a:rPr lang="el-GR" dirty="0"/>
              <a:t>άμεσα (</a:t>
            </a:r>
            <a:r>
              <a:rPr lang="en-US" dirty="0"/>
              <a:t>sec</a:t>
            </a:r>
            <a:r>
              <a:rPr lang="el-GR" dirty="0"/>
              <a:t> – 30’)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 αναπνευστικό σύστημα, για την αποβολή </a:t>
            </a:r>
            <a:r>
              <a:rPr lang="en-US" b="1" dirty="0"/>
              <a:t>CO</a:t>
            </a:r>
            <a:r>
              <a:rPr lang="en-US" b="1" baseline="-25000" dirty="0"/>
              <a:t>2</a:t>
            </a:r>
            <a:r>
              <a:rPr lang="en-US" dirty="0"/>
              <a:t>, </a:t>
            </a:r>
            <a:r>
              <a:rPr lang="el-GR" dirty="0"/>
              <a:t>το οποίο επιδρά στο </a:t>
            </a:r>
            <a:r>
              <a:rPr lang="en-US" dirty="0"/>
              <a:t>pH </a:t>
            </a:r>
            <a:r>
              <a:rPr lang="el-GR" dirty="0"/>
              <a:t>μέσα σε </a:t>
            </a:r>
            <a:r>
              <a:rPr lang="en-US" dirty="0"/>
              <a:t>sec </a:t>
            </a:r>
            <a:r>
              <a:rPr lang="el-GR" dirty="0"/>
              <a:t>ή λεπτά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Τους </a:t>
            </a:r>
            <a:r>
              <a:rPr lang="el-GR" dirty="0" err="1"/>
              <a:t>νεφρούς</a:t>
            </a:r>
            <a:r>
              <a:rPr lang="el-GR" dirty="0"/>
              <a:t>, οι οποίοι </a:t>
            </a:r>
            <a:r>
              <a:rPr lang="el-GR" dirty="0" err="1"/>
              <a:t>επαναρροφούν</a:t>
            </a:r>
            <a:r>
              <a:rPr lang="el-GR" dirty="0"/>
              <a:t> αναλόγως και συνθέτουν διττανθρακικά ιόντα</a:t>
            </a:r>
            <a:r>
              <a:rPr lang="en-US" dirty="0"/>
              <a:t> </a:t>
            </a:r>
            <a:r>
              <a:rPr lang="el-GR" dirty="0"/>
              <a:t>και απεκκρίνουν Η</a:t>
            </a:r>
            <a:r>
              <a:rPr lang="el-GR" baseline="30000" dirty="0"/>
              <a:t>+</a:t>
            </a:r>
            <a:r>
              <a:rPr lang="el-GR" dirty="0"/>
              <a:t>, και μπορούν να επιδράσουν στο </a:t>
            </a:r>
            <a:r>
              <a:rPr lang="en-US" dirty="0"/>
              <a:t>pH </a:t>
            </a:r>
            <a:r>
              <a:rPr lang="el-GR" dirty="0"/>
              <a:t>σε ώρες ή ημέρες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43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791E-4DEA-E0C4-0CEC-37A59821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διττανθρακικά? πού κολλάει το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???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8BC52-5D2D-8876-1AF0-592EA2D34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βασική χημική αντίδραση της </a:t>
            </a:r>
            <a:r>
              <a:rPr lang="el-GR" dirty="0" err="1"/>
              <a:t>οξεοβασικής</a:t>
            </a:r>
            <a:r>
              <a:rPr lang="el-GR" dirty="0"/>
              <a:t> </a:t>
            </a:r>
            <a:r>
              <a:rPr lang="el-GR" dirty="0" smtClean="0"/>
              <a:t>ισορροπίας, και κύριο ρυθμιστικό διάλυμα του οργανισμού, </a:t>
            </a:r>
            <a:r>
              <a:rPr lang="el-GR" dirty="0"/>
              <a:t>είναι η διάσταση του ανθρακικού οξέος</a:t>
            </a:r>
          </a:p>
          <a:p>
            <a:pPr marL="0" indent="0">
              <a:buNone/>
            </a:pPr>
            <a:r>
              <a:rPr lang="en-US" dirty="0"/>
              <a:t> 		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0 ↔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↔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+ H</a:t>
            </a:r>
            <a:r>
              <a:rPr lang="en-US" baseline="30000" dirty="0"/>
              <a:t>+</a:t>
            </a:r>
          </a:p>
          <a:p>
            <a:r>
              <a:rPr lang="en-US" dirty="0"/>
              <a:t> To</a:t>
            </a:r>
            <a:r>
              <a:rPr lang="el-GR" dirty="0"/>
              <a:t>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l-GR" dirty="0"/>
              <a:t>ως δότης πρωτονίων (Η</a:t>
            </a:r>
            <a:r>
              <a:rPr lang="el-GR" baseline="30000" dirty="0"/>
              <a:t>+</a:t>
            </a:r>
            <a:r>
              <a:rPr lang="el-GR" dirty="0"/>
              <a:t>), αντιπροσωπεύει το οξύ στη συγκεκριμένη αντίδραση</a:t>
            </a:r>
          </a:p>
          <a:p>
            <a:r>
              <a:rPr lang="el-GR" dirty="0"/>
              <a:t>Τα διττανθρακικά ιόντα, ως δέκτες πρωτονίων, αντιπροσωπεύουν τη βάση</a:t>
            </a:r>
          </a:p>
          <a:p>
            <a:r>
              <a:rPr lang="el-GR" dirty="0"/>
              <a:t>Ρυθμίζοντας ο οργανισμός τις συγκεντρώσεις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(αναπνευστικό) και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l-GR" dirty="0" err="1"/>
              <a:t>νεφροί</a:t>
            </a:r>
            <a:r>
              <a:rPr lang="el-GR" dirty="0"/>
              <a:t>) μπορεί να μετακινήσει την </a:t>
            </a:r>
            <a:r>
              <a:rPr lang="el-GR" dirty="0" smtClean="0"/>
              <a:t>αντίδραση </a:t>
            </a:r>
            <a:r>
              <a:rPr lang="el-GR" dirty="0"/>
              <a:t>και προς τις 2 μεριές, άρα και να ανεβάσει και να χαμηλώσει το </a:t>
            </a:r>
            <a:r>
              <a:rPr lang="en-US" dirty="0"/>
              <a:t>pH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99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DAC8-225C-6CE8-76CE-0B5EE94D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Λίγη χημεία ακόμα…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074C-5DD6-E89A-9C61-F55AA13E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l-GR" dirty="0"/>
              <a:t>επίδραση των συγκεντρώσεων του οξέος</a:t>
            </a:r>
            <a:r>
              <a:rPr lang="en-US" dirty="0"/>
              <a:t> (pCO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l-GR" dirty="0"/>
              <a:t> και της βάσης</a:t>
            </a:r>
            <a:r>
              <a:rPr lang="en-US" dirty="0"/>
              <a:t> (HCO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)</a:t>
            </a:r>
            <a:r>
              <a:rPr lang="el-GR" dirty="0"/>
              <a:t> στο </a:t>
            </a:r>
            <a:r>
              <a:rPr lang="en-US" dirty="0"/>
              <a:t>pH </a:t>
            </a:r>
            <a:r>
              <a:rPr lang="el-GR" dirty="0"/>
              <a:t>περιγράφεται από την εξίσωση </a:t>
            </a:r>
            <a:r>
              <a:rPr lang="en-US" dirty="0"/>
              <a:t>Henderson-Hasselbalch</a:t>
            </a:r>
            <a:endParaRPr lang="el-GR" dirty="0"/>
          </a:p>
        </p:txBody>
      </p:sp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6FFB7C7-FBB3-430E-3CF9-92BEDDE8A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43249"/>
            <a:ext cx="3701183" cy="1379323"/>
          </a:xfrm>
          <a:prstGeom prst="rect">
            <a:avLst/>
          </a:prstGeom>
        </p:spPr>
      </p:pic>
      <p:pic>
        <p:nvPicPr>
          <p:cNvPr id="7" name="Picture 6" descr="A math formula with numbers and symbols&#10;&#10;Description automatically generated">
            <a:extLst>
              <a:ext uri="{FF2B5EF4-FFF2-40B4-BE49-F238E27FC236}">
                <a16:creationId xmlns:a16="http://schemas.microsoft.com/office/drawing/2014/main" id="{EF6A8B2C-46E2-B97C-EFDF-45AA67E46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619" y="3429000"/>
            <a:ext cx="3366487" cy="109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A17A-C744-132F-67E8-495EA8A2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Διαταραχές </a:t>
            </a:r>
            <a:r>
              <a:rPr lang="el-GR" dirty="0" err="1"/>
              <a:t>οξεοβασικής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C3DA-A3DF-27DE-7FA5-448C00C9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Οξέωση</a:t>
            </a:r>
            <a:r>
              <a:rPr lang="en-US" dirty="0"/>
              <a:t>(</a:t>
            </a:r>
            <a:r>
              <a:rPr lang="el-GR" dirty="0" err="1"/>
              <a:t>οξυαιμία</a:t>
            </a:r>
            <a:r>
              <a:rPr lang="el-GR" dirty="0"/>
              <a:t>) εάν το </a:t>
            </a:r>
            <a:r>
              <a:rPr lang="en-US" dirty="0"/>
              <a:t>pH &lt; 7.35, </a:t>
            </a:r>
            <a:r>
              <a:rPr lang="el-GR" dirty="0"/>
              <a:t>αλκάλωση(</a:t>
            </a:r>
            <a:r>
              <a:rPr lang="el-GR" dirty="0" err="1"/>
              <a:t>αλκαλαιμία</a:t>
            </a:r>
            <a:r>
              <a:rPr lang="el-GR" dirty="0"/>
              <a:t>) εάν το </a:t>
            </a:r>
            <a:r>
              <a:rPr lang="en-US" dirty="0"/>
              <a:t>pH </a:t>
            </a:r>
            <a:r>
              <a:rPr lang="el-GR" dirty="0"/>
              <a:t>&gt; 7.45</a:t>
            </a:r>
          </a:p>
          <a:p>
            <a:r>
              <a:rPr lang="el-GR" dirty="0"/>
              <a:t>Ανάλογα με το αν η διαταραχή οφείλεται αρχικά στη συγκέντρωση των </a:t>
            </a:r>
            <a:r>
              <a:rPr lang="el-GR" dirty="0" err="1"/>
              <a:t>διττανθρακικών</a:t>
            </a:r>
            <a:r>
              <a:rPr lang="el-GR" dirty="0"/>
              <a:t> ή τη μερική πίεση του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έχουμε μεταβολική ή αναπνευστική διαταραχή αντίστοιχα (μεταβολική οξέωση, αναπνευστική οξέωση, μεταβολική αλκάλωση, αναπνευστική αλκάλωση)</a:t>
            </a:r>
          </a:p>
          <a:p>
            <a:r>
              <a:rPr lang="el-GR" dirty="0"/>
              <a:t>Η διαταραχή μπορεί να είναι και μεικτή</a:t>
            </a:r>
          </a:p>
          <a:p>
            <a:r>
              <a:rPr lang="el-GR" dirty="0"/>
              <a:t>Εάν το </a:t>
            </a:r>
            <a:r>
              <a:rPr lang="en-US" dirty="0"/>
              <a:t>pH </a:t>
            </a:r>
            <a:r>
              <a:rPr lang="el-GR" dirty="0"/>
              <a:t>είναι σε φυσιολογικά όρια αλλά υπάρχει διαταραχή στις συγκεντρώσεις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/HCO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l-GR" dirty="0"/>
              <a:t>μιλάμε για αντισταθμιζόμενη διαταραχή</a:t>
            </a:r>
          </a:p>
        </p:txBody>
      </p:sp>
    </p:spTree>
    <p:extLst>
      <p:ext uri="{BB962C8B-B14F-4D97-AF65-F5344CB8AC3E}">
        <p14:creationId xmlns:p14="http://schemas.microsoft.com/office/powerpoint/2010/main" val="29412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D20FB-2E40-4A95-5C2B-70F3FA02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μας νοιάζει το </a:t>
            </a:r>
            <a:r>
              <a:rPr lang="en-US" dirty="0"/>
              <a:t>pH?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0689-92D5-B9FC-E5CD-22BE990AA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Το </a:t>
            </a:r>
            <a:r>
              <a:rPr lang="en-US" dirty="0"/>
              <a:t>pH </a:t>
            </a:r>
            <a:r>
              <a:rPr lang="el-GR" dirty="0"/>
              <a:t>επηρεάζει όλα τα </a:t>
            </a:r>
            <a:r>
              <a:rPr lang="el-GR" dirty="0" err="1"/>
              <a:t>ενζυμικά</a:t>
            </a:r>
            <a:r>
              <a:rPr lang="el-GR" dirty="0"/>
              <a:t> συστήματα του οργανισμού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γενικά τη δομή </a:t>
            </a:r>
            <a:r>
              <a:rPr lang="el-GR" dirty="0"/>
              <a:t>και λειτουργία των </a:t>
            </a:r>
            <a:r>
              <a:rPr lang="el-GR" dirty="0" smtClean="0"/>
              <a:t>πρωτεϊνών) </a:t>
            </a:r>
            <a:r>
              <a:rPr lang="el-GR" dirty="0"/>
              <a:t>και, </a:t>
            </a:r>
            <a:r>
              <a:rPr lang="el-GR" dirty="0" err="1"/>
              <a:t>κατ’επέκταση</a:t>
            </a:r>
            <a:r>
              <a:rPr lang="el-GR" dirty="0"/>
              <a:t>, τη λειτουργία των </a:t>
            </a:r>
            <a:r>
              <a:rPr lang="el-GR" dirty="0" smtClean="0"/>
              <a:t>κυττάρων (μεταβολισμός, διαίρεση κλπ.)</a:t>
            </a:r>
            <a:endParaRPr lang="el-GR" dirty="0"/>
          </a:p>
          <a:p>
            <a:r>
              <a:rPr lang="el-GR" dirty="0"/>
              <a:t>Επίσης επηρεάζει την διεγερσιμότητα των νευρικών και των μυϊκών κυττάρων, συμπεριλαμβανομένου του μυοκαρδίου</a:t>
            </a:r>
          </a:p>
          <a:p>
            <a:r>
              <a:rPr lang="el-GR" dirty="0"/>
              <a:t>Επηρεάζει τις συγκεντρώσεις ηλεκτρολυτών </a:t>
            </a:r>
            <a:endParaRPr lang="en-US" dirty="0"/>
          </a:p>
          <a:p>
            <a:r>
              <a:rPr lang="el-GR" dirty="0"/>
              <a:t>Τιμές </a:t>
            </a:r>
            <a:r>
              <a:rPr lang="en-US" dirty="0"/>
              <a:t>pH </a:t>
            </a:r>
            <a:r>
              <a:rPr lang="el-GR" dirty="0"/>
              <a:t>&lt;6.8 και &gt;7.8 δεν είναι συμβατές με τη ζωή</a:t>
            </a:r>
          </a:p>
        </p:txBody>
      </p:sp>
    </p:spTree>
    <p:extLst>
      <p:ext uri="{BB962C8B-B14F-4D97-AF65-F5344CB8AC3E}">
        <p14:creationId xmlns:p14="http://schemas.microsoft.com/office/powerpoint/2010/main" val="26768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1554</Words>
  <Application>Microsoft Office PowerPoint</Application>
  <PresentationFormat>Ευρεία οθόνη</PresentationFormat>
  <Paragraphs>152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0" baseType="lpstr">
      <vt:lpstr>Arial</vt:lpstr>
      <vt:lpstr>Book Antiqua</vt:lpstr>
      <vt:lpstr>Calibri</vt:lpstr>
      <vt:lpstr>Calibri Light</vt:lpstr>
      <vt:lpstr>office theme</vt:lpstr>
      <vt:lpstr>Παρουσίαση του PowerPoint</vt:lpstr>
      <vt:lpstr>ΔΙΑΤΑΡΑΧΕΣ ΟΞΕΟΒΑΣΙΚΗΣ ΙΣΟΡΡΟΠΙΑΣ</vt:lpstr>
      <vt:lpstr>Λίγη χημεία</vt:lpstr>
      <vt:lpstr>Τί είναι οξεοβασική ισορροπία</vt:lpstr>
      <vt:lpstr>Πως διατηρείται η οξεοβασική ισορροπία</vt:lpstr>
      <vt:lpstr>Ποια διττανθρακικά? πού κολλάει το CO2???</vt:lpstr>
      <vt:lpstr>Λίγη χημεία ακόμα…</vt:lpstr>
      <vt:lpstr>Διαταραχές οξεοβασικής</vt:lpstr>
      <vt:lpstr>Γιατί μας νοιάζει το pH?</vt:lpstr>
      <vt:lpstr>Συγκεκριμένα…</vt:lpstr>
      <vt:lpstr>Χοντρικά η αιτιοπαθογένεια</vt:lpstr>
      <vt:lpstr>Αντιστάθμιση</vt:lpstr>
      <vt:lpstr>Και δεν είναι μόνο αυτά…</vt:lpstr>
      <vt:lpstr>Τί λείπει από την παραδοσιακή προσέγγιση…</vt:lpstr>
      <vt:lpstr>Κι έτσι προστέθηκε το πλεόνασμα βάσης (Base Excess)</vt:lpstr>
      <vt:lpstr>Και φτάνουμε και στο χάσμα ανιόντων (Anion Gap)…</vt:lpstr>
      <vt:lpstr>Και τί το θέλουμε το AG…?</vt:lpstr>
      <vt:lpstr>Και υπάρχει και το ΔAG!</vt:lpstr>
      <vt:lpstr>Γενικές αρχές αντιμετώπισης</vt:lpstr>
      <vt:lpstr>Κρυσταλλοειδή</vt:lpstr>
      <vt:lpstr>Ανάλυση Αερίων Αρτηριακού Αίματος</vt:lpstr>
      <vt:lpstr>Αποτελέσματα</vt:lpstr>
      <vt:lpstr>Παράδειγμα</vt:lpstr>
      <vt:lpstr>Παράδειγμα</vt:lpstr>
      <vt:lpstr>Αυτό ήτανε…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Babis Kostakis</dc:creator>
  <cp:lastModifiedBy>eflouraki</cp:lastModifiedBy>
  <cp:revision>62</cp:revision>
  <dcterms:created xsi:type="dcterms:W3CDTF">2023-04-29T09:18:58Z</dcterms:created>
  <dcterms:modified xsi:type="dcterms:W3CDTF">2023-10-26T11:47:42Z</dcterms:modified>
</cp:coreProperties>
</file>