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9" r:id="rId3"/>
    <p:sldId id="364" r:id="rId4"/>
    <p:sldId id="365" r:id="rId5"/>
    <p:sldId id="366" r:id="rId6"/>
    <p:sldId id="367" r:id="rId7"/>
    <p:sldId id="374" r:id="rId8"/>
    <p:sldId id="368" r:id="rId9"/>
    <p:sldId id="369" r:id="rId10"/>
    <p:sldId id="370" r:id="rId11"/>
    <p:sldId id="373" r:id="rId12"/>
    <p:sldId id="371" r:id="rId13"/>
    <p:sldId id="372" r:id="rId14"/>
    <p:sldId id="375" r:id="rId15"/>
    <p:sldId id="376" r:id="rId16"/>
    <p:sldId id="378" r:id="rId17"/>
    <p:sldId id="377" r:id="rId18"/>
    <p:sldId id="380" r:id="rId19"/>
    <p:sldId id="381" r:id="rId20"/>
    <p:sldId id="382" r:id="rId21"/>
    <p:sldId id="383" r:id="rId22"/>
    <p:sldId id="384" r:id="rId23"/>
    <p:sldId id="385" r:id="rId24"/>
    <p:sldId id="386" r:id="rId25"/>
    <p:sldId id="387" r:id="rId26"/>
    <p:sldId id="388"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2" autoAdjust="0"/>
    <p:restoredTop sz="94660"/>
  </p:normalViewPr>
  <p:slideViewPr>
    <p:cSldViewPr snapToGrid="0">
      <p:cViewPr varScale="1">
        <p:scale>
          <a:sx n="50" d="100"/>
          <a:sy n="50" d="100"/>
        </p:scale>
        <p:origin x="29" y="7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C8306-82CE-475F-86C3-CA3FB9A9DF72}"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B653A-977A-4A55-BA08-1CFD3E0904FB}" type="slidenum">
              <a:rPr lang="en-US" smtClean="0"/>
              <a:t>‹#›</a:t>
            </a:fld>
            <a:endParaRPr lang="en-US"/>
          </a:p>
        </p:txBody>
      </p:sp>
    </p:spTree>
    <p:extLst>
      <p:ext uri="{BB962C8B-B14F-4D97-AF65-F5344CB8AC3E}">
        <p14:creationId xmlns:p14="http://schemas.microsoft.com/office/powerpoint/2010/main" val="384391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B653A-977A-4A55-BA08-1CFD3E0904FB}" type="slidenum">
              <a:rPr lang="en-US" smtClean="0"/>
              <a:t>11</a:t>
            </a:fld>
            <a:endParaRPr lang="en-US"/>
          </a:p>
        </p:txBody>
      </p:sp>
    </p:spTree>
    <p:extLst>
      <p:ext uri="{BB962C8B-B14F-4D97-AF65-F5344CB8AC3E}">
        <p14:creationId xmlns:p14="http://schemas.microsoft.com/office/powerpoint/2010/main" val="376137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A918-AC5D-41FA-809E-5147599F0B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DCEF47-A640-4300-BB89-0B7CDDF87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263FF7-EB9B-4C07-9DA7-C690DE0A7FD1}"/>
              </a:ext>
            </a:extLst>
          </p:cNvPr>
          <p:cNvSpPr>
            <a:spLocks noGrp="1"/>
          </p:cNvSpPr>
          <p:nvPr>
            <p:ph type="dt" sz="half" idx="10"/>
          </p:nvPr>
        </p:nvSpPr>
        <p:spPr/>
        <p:txBody>
          <a:bodyPr/>
          <a:lstStyle/>
          <a:p>
            <a:fld id="{B4823BB3-F029-432D-A175-0F53172A1ED0}" type="datetime1">
              <a:rPr lang="en-US" smtClean="0"/>
              <a:t>11/10/2021</a:t>
            </a:fld>
            <a:endParaRPr lang="en-US"/>
          </a:p>
        </p:txBody>
      </p:sp>
      <p:sp>
        <p:nvSpPr>
          <p:cNvPr id="5" name="Footer Placeholder 4">
            <a:extLst>
              <a:ext uri="{FF2B5EF4-FFF2-40B4-BE49-F238E27FC236}">
                <a16:creationId xmlns:a16="http://schemas.microsoft.com/office/drawing/2014/main" id="{7A3FCC73-B31D-4C32-B407-C912FED46E5A}"/>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1039E0D0-C1FD-48E0-BB2A-844CEA41C365}"/>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145111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F38E-E367-4CAA-9792-3F36096BF0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CEC1E8-9E9C-4DC9-8F91-8D082D2E8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34904-6300-49D7-AFB0-0D9CF5442E59}"/>
              </a:ext>
            </a:extLst>
          </p:cNvPr>
          <p:cNvSpPr>
            <a:spLocks noGrp="1"/>
          </p:cNvSpPr>
          <p:nvPr>
            <p:ph type="dt" sz="half" idx="10"/>
          </p:nvPr>
        </p:nvSpPr>
        <p:spPr/>
        <p:txBody>
          <a:bodyPr/>
          <a:lstStyle/>
          <a:p>
            <a:fld id="{ABD0AA85-3AFC-40C1-8C88-534BA2D22D43}" type="datetime1">
              <a:rPr lang="en-US" smtClean="0"/>
              <a:t>11/10/2021</a:t>
            </a:fld>
            <a:endParaRPr lang="en-US"/>
          </a:p>
        </p:txBody>
      </p:sp>
      <p:sp>
        <p:nvSpPr>
          <p:cNvPr id="5" name="Footer Placeholder 4">
            <a:extLst>
              <a:ext uri="{FF2B5EF4-FFF2-40B4-BE49-F238E27FC236}">
                <a16:creationId xmlns:a16="http://schemas.microsoft.com/office/drawing/2014/main" id="{6FFEFCA4-4CE8-4EC0-94BD-D54348E9D5B3}"/>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834ED16A-F99E-4941-A75A-4CFDE4891598}"/>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68823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7D4AD-27A4-439C-9DAC-91422A5A01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C5E6C3-D26A-48D5-9A7F-F795A0A4CF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202B4-D0A3-40EB-8E24-53150650B219}"/>
              </a:ext>
            </a:extLst>
          </p:cNvPr>
          <p:cNvSpPr>
            <a:spLocks noGrp="1"/>
          </p:cNvSpPr>
          <p:nvPr>
            <p:ph type="dt" sz="half" idx="10"/>
          </p:nvPr>
        </p:nvSpPr>
        <p:spPr/>
        <p:txBody>
          <a:bodyPr/>
          <a:lstStyle/>
          <a:p>
            <a:fld id="{E7403995-B919-4866-81B3-7D9953FD9E62}" type="datetime1">
              <a:rPr lang="en-US" smtClean="0"/>
              <a:t>11/10/2021</a:t>
            </a:fld>
            <a:endParaRPr lang="en-US"/>
          </a:p>
        </p:txBody>
      </p:sp>
      <p:sp>
        <p:nvSpPr>
          <p:cNvPr id="5" name="Footer Placeholder 4">
            <a:extLst>
              <a:ext uri="{FF2B5EF4-FFF2-40B4-BE49-F238E27FC236}">
                <a16:creationId xmlns:a16="http://schemas.microsoft.com/office/drawing/2014/main" id="{757E403B-CB20-44AF-AD63-2D9F3730F13B}"/>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F7C038DA-4AE6-4690-BB4F-3BA392153094}"/>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174554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7CA1-856D-4930-86C1-88E0BFC122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DE715D-5718-4763-80C4-24ADE1AAC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275F1-0893-4EB9-B08D-1756D72AB5E0}"/>
              </a:ext>
            </a:extLst>
          </p:cNvPr>
          <p:cNvSpPr>
            <a:spLocks noGrp="1"/>
          </p:cNvSpPr>
          <p:nvPr>
            <p:ph type="dt" sz="half" idx="10"/>
          </p:nvPr>
        </p:nvSpPr>
        <p:spPr/>
        <p:txBody>
          <a:bodyPr/>
          <a:lstStyle/>
          <a:p>
            <a:fld id="{86A03FCA-4E19-4B3F-98D9-E10E6035B346}" type="datetime1">
              <a:rPr lang="en-US" smtClean="0"/>
              <a:t>11/10/2021</a:t>
            </a:fld>
            <a:endParaRPr lang="en-US"/>
          </a:p>
        </p:txBody>
      </p:sp>
      <p:sp>
        <p:nvSpPr>
          <p:cNvPr id="5" name="Footer Placeholder 4">
            <a:extLst>
              <a:ext uri="{FF2B5EF4-FFF2-40B4-BE49-F238E27FC236}">
                <a16:creationId xmlns:a16="http://schemas.microsoft.com/office/drawing/2014/main" id="{78E380B3-6571-42D8-AD0F-F8FA932095C2}"/>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480D9685-E766-4C41-90A1-F86717EF6E75}"/>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2005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4C-995D-475E-B3B8-E9052625C9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2F1381-CB61-4BB5-86AF-C82DEA180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3897A-7A7E-45FD-8F06-F61DB5597873}"/>
              </a:ext>
            </a:extLst>
          </p:cNvPr>
          <p:cNvSpPr>
            <a:spLocks noGrp="1"/>
          </p:cNvSpPr>
          <p:nvPr>
            <p:ph type="dt" sz="half" idx="10"/>
          </p:nvPr>
        </p:nvSpPr>
        <p:spPr/>
        <p:txBody>
          <a:bodyPr/>
          <a:lstStyle/>
          <a:p>
            <a:fld id="{3F7CE1B0-181F-4F08-93C7-AFEC7777428D}" type="datetime1">
              <a:rPr lang="en-US" smtClean="0"/>
              <a:t>11/10/2021</a:t>
            </a:fld>
            <a:endParaRPr lang="en-US"/>
          </a:p>
        </p:txBody>
      </p:sp>
      <p:sp>
        <p:nvSpPr>
          <p:cNvPr id="5" name="Footer Placeholder 4">
            <a:extLst>
              <a:ext uri="{FF2B5EF4-FFF2-40B4-BE49-F238E27FC236}">
                <a16:creationId xmlns:a16="http://schemas.microsoft.com/office/drawing/2014/main" id="{8D998E5D-AA7C-46C8-9446-7E6023DB18FC}"/>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E963DEB8-1CE5-4CFA-84B1-FE14066DC06D}"/>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244276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78C5-6FBA-4FE7-AFC0-DBD1BEA44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B8A9BA-B6EA-419E-9D7E-7C790C3C39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172BE-A1E4-4042-8A5E-8295BE91A9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A8EAB-A55B-489A-992A-F723D145D6E7}"/>
              </a:ext>
            </a:extLst>
          </p:cNvPr>
          <p:cNvSpPr>
            <a:spLocks noGrp="1"/>
          </p:cNvSpPr>
          <p:nvPr>
            <p:ph type="dt" sz="half" idx="10"/>
          </p:nvPr>
        </p:nvSpPr>
        <p:spPr/>
        <p:txBody>
          <a:bodyPr/>
          <a:lstStyle/>
          <a:p>
            <a:fld id="{E0A465F8-EE51-4DB8-944B-8D0A1518B7BD}" type="datetime1">
              <a:rPr lang="en-US" smtClean="0"/>
              <a:t>11/10/2021</a:t>
            </a:fld>
            <a:endParaRPr lang="en-US"/>
          </a:p>
        </p:txBody>
      </p:sp>
      <p:sp>
        <p:nvSpPr>
          <p:cNvPr id="6" name="Footer Placeholder 5">
            <a:extLst>
              <a:ext uri="{FF2B5EF4-FFF2-40B4-BE49-F238E27FC236}">
                <a16:creationId xmlns:a16="http://schemas.microsoft.com/office/drawing/2014/main" id="{4AD0124C-2D99-478A-84D1-68DE53AAEE65}"/>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7BFAF90A-DFA6-4365-B8A8-8D2DAA6DB7F7}"/>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67893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A0A7-6586-4891-AC07-B52BB84C33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F65027-E3A4-48A1-BBE6-4F2110D0BD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3B8B7-BBF4-47BC-9B22-6B051361C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42A28-605C-4BD1-804B-B07B08D9FA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95AC-F88B-49A4-90F9-31B12A1F0D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80C26-4E2B-43DC-8C58-D237B2C87A52}"/>
              </a:ext>
            </a:extLst>
          </p:cNvPr>
          <p:cNvSpPr>
            <a:spLocks noGrp="1"/>
          </p:cNvSpPr>
          <p:nvPr>
            <p:ph type="dt" sz="half" idx="10"/>
          </p:nvPr>
        </p:nvSpPr>
        <p:spPr/>
        <p:txBody>
          <a:bodyPr/>
          <a:lstStyle/>
          <a:p>
            <a:fld id="{69598DE5-D578-43AD-A43F-C33610AD5CFE}" type="datetime1">
              <a:rPr lang="en-US" smtClean="0"/>
              <a:t>11/10/2021</a:t>
            </a:fld>
            <a:endParaRPr lang="en-US"/>
          </a:p>
        </p:txBody>
      </p:sp>
      <p:sp>
        <p:nvSpPr>
          <p:cNvPr id="8" name="Footer Placeholder 7">
            <a:extLst>
              <a:ext uri="{FF2B5EF4-FFF2-40B4-BE49-F238E27FC236}">
                <a16:creationId xmlns:a16="http://schemas.microsoft.com/office/drawing/2014/main" id="{C63FB0CA-727D-468B-A8B4-E40A0423554E}"/>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9" name="Slide Number Placeholder 8">
            <a:extLst>
              <a:ext uri="{FF2B5EF4-FFF2-40B4-BE49-F238E27FC236}">
                <a16:creationId xmlns:a16="http://schemas.microsoft.com/office/drawing/2014/main" id="{17E84D84-5B51-4B51-9907-96688ED5B85F}"/>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43825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04EE-FEFB-4E6E-8079-ECE6E543A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9E2624-FA03-4788-B8CD-4E598CB7B451}"/>
              </a:ext>
            </a:extLst>
          </p:cNvPr>
          <p:cNvSpPr>
            <a:spLocks noGrp="1"/>
          </p:cNvSpPr>
          <p:nvPr>
            <p:ph type="dt" sz="half" idx="10"/>
          </p:nvPr>
        </p:nvSpPr>
        <p:spPr/>
        <p:txBody>
          <a:bodyPr/>
          <a:lstStyle/>
          <a:p>
            <a:fld id="{23499F41-159F-433F-8225-0DF6F19FF2DA}" type="datetime1">
              <a:rPr lang="en-US" smtClean="0"/>
              <a:t>11/10/2021</a:t>
            </a:fld>
            <a:endParaRPr lang="en-US"/>
          </a:p>
        </p:txBody>
      </p:sp>
      <p:sp>
        <p:nvSpPr>
          <p:cNvPr id="4" name="Footer Placeholder 3">
            <a:extLst>
              <a:ext uri="{FF2B5EF4-FFF2-40B4-BE49-F238E27FC236}">
                <a16:creationId xmlns:a16="http://schemas.microsoft.com/office/drawing/2014/main" id="{CF848384-A2A7-4233-BA63-5968DC255395}"/>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5" name="Slide Number Placeholder 4">
            <a:extLst>
              <a:ext uri="{FF2B5EF4-FFF2-40B4-BE49-F238E27FC236}">
                <a16:creationId xmlns:a16="http://schemas.microsoft.com/office/drawing/2014/main" id="{D64B07D2-8B1A-4ADB-A88B-F11ED51FA0A0}"/>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52417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FBBA6-A9B3-4AFF-89B7-E21365046F67}"/>
              </a:ext>
            </a:extLst>
          </p:cNvPr>
          <p:cNvSpPr>
            <a:spLocks noGrp="1"/>
          </p:cNvSpPr>
          <p:nvPr>
            <p:ph type="dt" sz="half" idx="10"/>
          </p:nvPr>
        </p:nvSpPr>
        <p:spPr/>
        <p:txBody>
          <a:bodyPr/>
          <a:lstStyle/>
          <a:p>
            <a:fld id="{399515AD-A1E6-4712-A845-7D7A76D03D48}" type="datetime1">
              <a:rPr lang="en-US" smtClean="0"/>
              <a:t>11/10/2021</a:t>
            </a:fld>
            <a:endParaRPr lang="en-US"/>
          </a:p>
        </p:txBody>
      </p:sp>
      <p:sp>
        <p:nvSpPr>
          <p:cNvPr id="3" name="Footer Placeholder 2">
            <a:extLst>
              <a:ext uri="{FF2B5EF4-FFF2-40B4-BE49-F238E27FC236}">
                <a16:creationId xmlns:a16="http://schemas.microsoft.com/office/drawing/2014/main" id="{EF54559D-1EDD-4AB6-A723-03654D82C161}"/>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4" name="Slide Number Placeholder 3">
            <a:extLst>
              <a:ext uri="{FF2B5EF4-FFF2-40B4-BE49-F238E27FC236}">
                <a16:creationId xmlns:a16="http://schemas.microsoft.com/office/drawing/2014/main" id="{D365F954-41AD-4B70-91B6-2AC0A6CC03D0}"/>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17512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A586-E07B-4B86-BE57-02BE4B13F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CAE94-33D0-4EA1-A36A-866F06882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C290A-B18E-4E04-B189-F79A17F4D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6DEFDD-C75F-4CFB-AB1F-47D4E070BE00}"/>
              </a:ext>
            </a:extLst>
          </p:cNvPr>
          <p:cNvSpPr>
            <a:spLocks noGrp="1"/>
          </p:cNvSpPr>
          <p:nvPr>
            <p:ph type="dt" sz="half" idx="10"/>
          </p:nvPr>
        </p:nvSpPr>
        <p:spPr/>
        <p:txBody>
          <a:bodyPr/>
          <a:lstStyle/>
          <a:p>
            <a:fld id="{B5ED5A08-76FC-428F-967E-5F8934FE89A9}" type="datetime1">
              <a:rPr lang="en-US" smtClean="0"/>
              <a:t>11/10/2021</a:t>
            </a:fld>
            <a:endParaRPr lang="en-US"/>
          </a:p>
        </p:txBody>
      </p:sp>
      <p:sp>
        <p:nvSpPr>
          <p:cNvPr id="6" name="Footer Placeholder 5">
            <a:extLst>
              <a:ext uri="{FF2B5EF4-FFF2-40B4-BE49-F238E27FC236}">
                <a16:creationId xmlns:a16="http://schemas.microsoft.com/office/drawing/2014/main" id="{25B44608-A6E8-49B7-AD1A-E8FF1207B256}"/>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2EBDCCEA-98B9-4D56-9007-E2667921C97B}"/>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40319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B8C-4BB4-44F0-BCE0-CBEAEA583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A5B28-246C-4EEF-ABC8-0BEBF7E5F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1FCDF-F899-4AB7-9E85-3BE98AE2C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067E8-B28F-454F-96A8-34151FBD5163}"/>
              </a:ext>
            </a:extLst>
          </p:cNvPr>
          <p:cNvSpPr>
            <a:spLocks noGrp="1"/>
          </p:cNvSpPr>
          <p:nvPr>
            <p:ph type="dt" sz="half" idx="10"/>
          </p:nvPr>
        </p:nvSpPr>
        <p:spPr/>
        <p:txBody>
          <a:bodyPr/>
          <a:lstStyle/>
          <a:p>
            <a:fld id="{F9B29370-2ADE-401D-908E-A27421479F4A}" type="datetime1">
              <a:rPr lang="en-US" smtClean="0"/>
              <a:t>11/10/2021</a:t>
            </a:fld>
            <a:endParaRPr lang="en-US"/>
          </a:p>
        </p:txBody>
      </p:sp>
      <p:sp>
        <p:nvSpPr>
          <p:cNvPr id="6" name="Footer Placeholder 5">
            <a:extLst>
              <a:ext uri="{FF2B5EF4-FFF2-40B4-BE49-F238E27FC236}">
                <a16:creationId xmlns:a16="http://schemas.microsoft.com/office/drawing/2014/main" id="{4088E369-0DDD-4755-B6C5-EC1FF976B29C}"/>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79DE6D8B-DBFA-4BF0-AB33-89FB8AB37FC5}"/>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48684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711A0A-8F5B-4605-BE34-09BBED038A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92365C-F111-4A6C-B93C-0AC355184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7AFA1-4FFB-405F-A2DE-237734B54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A14E2-34E6-4AD1-8934-58E795E3DEE3}" type="datetime1">
              <a:rPr lang="en-US" smtClean="0"/>
              <a:t>11/10/2021</a:t>
            </a:fld>
            <a:endParaRPr lang="en-US"/>
          </a:p>
        </p:txBody>
      </p:sp>
      <p:sp>
        <p:nvSpPr>
          <p:cNvPr id="5" name="Footer Placeholder 4">
            <a:extLst>
              <a:ext uri="{FF2B5EF4-FFF2-40B4-BE49-F238E27FC236}">
                <a16:creationId xmlns:a16="http://schemas.microsoft.com/office/drawing/2014/main" id="{6F4C31B4-30B3-446C-AB99-0C705AD21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30316A93-24C9-467E-AD0D-B9D9BAABB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7FEED-761C-4317-B19B-150BD89273B6}" type="slidenum">
              <a:rPr lang="en-US" smtClean="0"/>
              <a:t>‹#›</a:t>
            </a:fld>
            <a:endParaRPr lang="en-US"/>
          </a:p>
        </p:txBody>
      </p:sp>
    </p:spTree>
    <p:extLst>
      <p:ext uri="{BB962C8B-B14F-4D97-AF65-F5344CB8AC3E}">
        <p14:creationId xmlns:p14="http://schemas.microsoft.com/office/powerpoint/2010/main" val="83542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31191A-4E18-43CC-A004-95CD1CF12897}"/>
              </a:ext>
            </a:extLst>
          </p:cNvPr>
          <p:cNvSpPr/>
          <p:nvPr/>
        </p:nvSpPr>
        <p:spPr>
          <a:xfrm>
            <a:off x="769677" y="2340299"/>
            <a:ext cx="10684335"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Αρχές Φυσικής και Ακτινοπροστασίας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 στην Κτηνιατρική Επιστήμη</a:t>
            </a:r>
            <a:endParaRPr kumimoji="0" lang="en-US"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p:txBody>
      </p:sp>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2" name="Slide Number Placeholder 1">
            <a:extLst>
              <a:ext uri="{FF2B5EF4-FFF2-40B4-BE49-F238E27FC236}">
                <a16:creationId xmlns:a16="http://schemas.microsoft.com/office/drawing/2014/main" id="{74BE8A20-DFDE-4473-AEF1-28BD5418354A}"/>
              </a:ext>
            </a:extLst>
          </p:cNvPr>
          <p:cNvSpPr>
            <a:spLocks noGrp="1"/>
          </p:cNvSpPr>
          <p:nvPr>
            <p:ph type="sldNum" sz="quarter" idx="12"/>
          </p:nvPr>
        </p:nvSpPr>
        <p:spPr/>
        <p:txBody>
          <a:bodyPr/>
          <a:lstStyle/>
          <a:p>
            <a:fld id="{30F7FEED-761C-4317-B19B-150BD89273B6}" type="slidenum">
              <a:rPr lang="en-US" smtClean="0"/>
              <a:t>1</a:t>
            </a:fld>
            <a:endParaRPr lang="en-US"/>
          </a:p>
        </p:txBody>
      </p:sp>
      <p:pic>
        <p:nvPicPr>
          <p:cNvPr id="8" name="Picture 7">
            <a:extLst>
              <a:ext uri="{FF2B5EF4-FFF2-40B4-BE49-F238E27FC236}">
                <a16:creationId xmlns:a16="http://schemas.microsoft.com/office/drawing/2014/main" id="{E03575BF-9348-483B-AB38-033E20DE94F5}"/>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2" name="Picture 11">
            <a:extLst>
              <a:ext uri="{FF2B5EF4-FFF2-40B4-BE49-F238E27FC236}">
                <a16:creationId xmlns:a16="http://schemas.microsoft.com/office/drawing/2014/main" id="{B6270622-854E-404A-B895-476D41BBAAF6}"/>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172940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10</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96859FBE-5C9A-495E-9EB4-3DD65858D34A}"/>
              </a:ext>
            </a:extLst>
          </p:cNvPr>
          <p:cNvSpPr txBox="1"/>
          <p:nvPr/>
        </p:nvSpPr>
        <p:spPr>
          <a:xfrm>
            <a:off x="0" y="1381823"/>
            <a:ext cx="6096000"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Αρχή της Βελτιστοποίησης</a:t>
            </a:r>
          </a:p>
        </p:txBody>
      </p:sp>
      <p:sp>
        <p:nvSpPr>
          <p:cNvPr id="11" name="TextBox 10">
            <a:extLst>
              <a:ext uri="{FF2B5EF4-FFF2-40B4-BE49-F238E27FC236}">
                <a16:creationId xmlns:a16="http://schemas.microsoft.com/office/drawing/2014/main" id="{1410FFB3-419C-4404-9FDB-40F4ECD48F06}"/>
              </a:ext>
            </a:extLst>
          </p:cNvPr>
          <p:cNvSpPr txBox="1"/>
          <p:nvPr/>
        </p:nvSpPr>
        <p:spPr>
          <a:xfrm>
            <a:off x="169169" y="2496255"/>
            <a:ext cx="11856772" cy="2862322"/>
          </a:xfrm>
          <a:prstGeom prst="rect">
            <a:avLst/>
          </a:prstGeom>
          <a:noFill/>
        </p:spPr>
        <p:txBody>
          <a:bodyPr wrap="square">
            <a:spAutoFit/>
          </a:bodyPr>
          <a:lstStyle/>
          <a:p>
            <a:pPr algn="just"/>
            <a:r>
              <a:rPr lang="el-GR" sz="3000" dirty="0"/>
              <a:t>Κάθε έκθεση πρέπει να προγραμματίζεται ώστε το μέγεθος των</a:t>
            </a:r>
            <a:r>
              <a:rPr lang="en-US" sz="3000" dirty="0"/>
              <a:t> </a:t>
            </a:r>
            <a:r>
              <a:rPr lang="el-GR" sz="3000" dirty="0"/>
              <a:t>συνεπαγομένων δόσεων, ο αριθμός των εκτιθεμένων ατόμων και η</a:t>
            </a:r>
            <a:r>
              <a:rPr lang="en-US" sz="3000" dirty="0"/>
              <a:t> </a:t>
            </a:r>
            <a:r>
              <a:rPr lang="el-GR" sz="3000" dirty="0"/>
              <a:t>πιθανότητα ατυχήματος να διατηρηθούν τόσο χαμηλά όσο είναι</a:t>
            </a:r>
            <a:r>
              <a:rPr lang="en-US" sz="3000" dirty="0"/>
              <a:t> </a:t>
            </a:r>
            <a:r>
              <a:rPr lang="el-GR" sz="3000" dirty="0"/>
              <a:t>λογικά εφικτό λαμβάνοντας υπ’όψη κάθε σχετικό κοινωνικό και</a:t>
            </a:r>
            <a:r>
              <a:rPr lang="en-US" sz="3000" dirty="0"/>
              <a:t> </a:t>
            </a:r>
            <a:r>
              <a:rPr lang="el-GR" sz="3000" dirty="0"/>
              <a:t>οικονομικό παράγοντα.</a:t>
            </a:r>
          </a:p>
          <a:p>
            <a:pPr algn="ctr"/>
            <a:r>
              <a:rPr lang="el-GR" sz="3000" b="1" dirty="0"/>
              <a:t>A</a:t>
            </a:r>
            <a:r>
              <a:rPr lang="el-GR" sz="3000" dirty="0"/>
              <a:t>s </a:t>
            </a:r>
            <a:r>
              <a:rPr lang="el-GR" sz="3000" b="1" dirty="0"/>
              <a:t>L</a:t>
            </a:r>
            <a:r>
              <a:rPr lang="el-GR" sz="3000" dirty="0"/>
              <a:t>ow </a:t>
            </a:r>
            <a:r>
              <a:rPr lang="el-GR" sz="3000" b="1" dirty="0"/>
              <a:t>A</a:t>
            </a:r>
            <a:r>
              <a:rPr lang="el-GR" sz="3000" dirty="0"/>
              <a:t>s </a:t>
            </a:r>
            <a:r>
              <a:rPr lang="el-GR" sz="3000" b="1" dirty="0"/>
              <a:t>R</a:t>
            </a:r>
            <a:r>
              <a:rPr lang="el-GR" sz="3000" dirty="0"/>
              <a:t>easonably </a:t>
            </a:r>
            <a:r>
              <a:rPr lang="el-GR" sz="3000" b="1" dirty="0"/>
              <a:t>A</a:t>
            </a:r>
            <a:r>
              <a:rPr lang="el-GR" sz="3000" dirty="0"/>
              <a:t>chievable</a:t>
            </a:r>
            <a:endParaRPr lang="en-US" sz="3000" dirty="0"/>
          </a:p>
        </p:txBody>
      </p:sp>
    </p:spTree>
    <p:extLst>
      <p:ext uri="{BB962C8B-B14F-4D97-AF65-F5344CB8AC3E}">
        <p14:creationId xmlns:p14="http://schemas.microsoft.com/office/powerpoint/2010/main" val="239885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11</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3"/>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4"/>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18D54E64-C858-4AA0-A4B0-9FBAF3D48A71}"/>
              </a:ext>
            </a:extLst>
          </p:cNvPr>
          <p:cNvSpPr txBox="1"/>
          <p:nvPr/>
        </p:nvSpPr>
        <p:spPr>
          <a:xfrm>
            <a:off x="0" y="1381823"/>
            <a:ext cx="6096000"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Αρχή των Ορίων Δόσεων</a:t>
            </a:r>
          </a:p>
        </p:txBody>
      </p:sp>
      <p:sp>
        <p:nvSpPr>
          <p:cNvPr id="11" name="TextBox 10">
            <a:extLst>
              <a:ext uri="{FF2B5EF4-FFF2-40B4-BE49-F238E27FC236}">
                <a16:creationId xmlns:a16="http://schemas.microsoft.com/office/drawing/2014/main" id="{F3CF92DD-AC9D-4CF1-8B61-718B6AA30264}"/>
              </a:ext>
            </a:extLst>
          </p:cNvPr>
          <p:cNvSpPr txBox="1"/>
          <p:nvPr/>
        </p:nvSpPr>
        <p:spPr>
          <a:xfrm>
            <a:off x="0" y="2204193"/>
            <a:ext cx="12192000" cy="1938992"/>
          </a:xfrm>
          <a:prstGeom prst="rect">
            <a:avLst/>
          </a:prstGeom>
          <a:noFill/>
        </p:spPr>
        <p:txBody>
          <a:bodyPr wrap="square">
            <a:spAutoFit/>
          </a:bodyPr>
          <a:lstStyle/>
          <a:p>
            <a:pPr algn="just"/>
            <a:r>
              <a:rPr lang="el-GR" sz="3000" dirty="0"/>
              <a:t>Δεν επιτρέπεται υπέρβαση των ορίων δόσεων που καθορίζονται στους Κανονισμούς Ακτινοπροστασίας, παρά μόνο σε ειδικές περιπτώσεις (π.χ. καταστάσεις έκτακτης ανάγκης) και αφού ληφθεί υπόψη η Αρχή της Αιτιολόγησης. Η αρχή αυτή δεν ισχύει για τις ιατρικές εκθέσεις.</a:t>
            </a:r>
            <a:endParaRPr lang="en-US" sz="3000" dirty="0"/>
          </a:p>
        </p:txBody>
      </p:sp>
      <p:sp>
        <p:nvSpPr>
          <p:cNvPr id="12" name="TextBox 11">
            <a:extLst>
              <a:ext uri="{FF2B5EF4-FFF2-40B4-BE49-F238E27FC236}">
                <a16:creationId xmlns:a16="http://schemas.microsoft.com/office/drawing/2014/main" id="{A59BA7CB-F6CB-49BF-A140-E2BC1048FB72}"/>
              </a:ext>
            </a:extLst>
          </p:cNvPr>
          <p:cNvSpPr txBox="1"/>
          <p:nvPr/>
        </p:nvSpPr>
        <p:spPr>
          <a:xfrm>
            <a:off x="3046828" y="4599014"/>
            <a:ext cx="6237514" cy="1754326"/>
          </a:xfrm>
          <a:prstGeom prst="rect">
            <a:avLst/>
          </a:prstGeom>
          <a:noFill/>
        </p:spPr>
        <p:txBody>
          <a:bodyPr wrap="square">
            <a:spAutoFit/>
          </a:bodyPr>
          <a:lstStyle/>
          <a:p>
            <a:pPr algn="just"/>
            <a:r>
              <a:rPr lang="el-GR" dirty="0"/>
              <a:t>• όριο ενεργού δόσεως </a:t>
            </a:r>
            <a:r>
              <a:rPr lang="el-GR" dirty="0">
                <a:solidFill>
                  <a:srgbClr val="FF0000"/>
                </a:solidFill>
              </a:rPr>
              <a:t>επαγγελματικά εκτιθεμένων</a:t>
            </a:r>
            <a:r>
              <a:rPr lang="el-GR" dirty="0"/>
              <a:t>: </a:t>
            </a:r>
            <a:r>
              <a:rPr lang="el-GR" dirty="0">
                <a:solidFill>
                  <a:srgbClr val="FF0000"/>
                </a:solidFill>
              </a:rPr>
              <a:t>20 mSv/yr </a:t>
            </a:r>
            <a:r>
              <a:rPr lang="el-GR" dirty="0"/>
              <a:t>• όριο ενεργού δόσεως </a:t>
            </a:r>
            <a:r>
              <a:rPr lang="el-GR" dirty="0">
                <a:solidFill>
                  <a:schemeClr val="accent6"/>
                </a:solidFill>
              </a:rPr>
              <a:t>κοινού πληθυσμού</a:t>
            </a:r>
            <a:r>
              <a:rPr lang="el-GR" dirty="0"/>
              <a:t>: </a:t>
            </a:r>
            <a:r>
              <a:rPr lang="el-GR" dirty="0">
                <a:solidFill>
                  <a:schemeClr val="accent6"/>
                </a:solidFill>
              </a:rPr>
              <a:t>1 mSv/yr </a:t>
            </a:r>
            <a:endParaRPr lang="en-US" dirty="0">
              <a:solidFill>
                <a:schemeClr val="accent6"/>
              </a:solidFill>
            </a:endParaRPr>
          </a:p>
          <a:p>
            <a:pPr algn="just"/>
            <a:r>
              <a:rPr lang="el-GR" b="1" i="1" dirty="0"/>
              <a:t>ενεργός δόση</a:t>
            </a:r>
            <a:r>
              <a:rPr lang="el-GR" dirty="0"/>
              <a:t>: δοσιμετρικό μέγεθος που σχετίζεται με τον ενεχόμενο συνολικό κίνδυνο για την υγεία. </a:t>
            </a:r>
            <a:endParaRPr lang="en-US" dirty="0"/>
          </a:p>
          <a:p>
            <a:pPr algn="just"/>
            <a:r>
              <a:rPr lang="el-GR" dirty="0"/>
              <a:t>(Δόση 20 mSv αυξάνει την πιθανότητα για θανατηφόρο καρκίνο κατά 0,1 %) 25 % → 25,1 %</a:t>
            </a:r>
            <a:endParaRPr lang="en-US" dirty="0"/>
          </a:p>
        </p:txBody>
      </p:sp>
    </p:spTree>
    <p:extLst>
      <p:ext uri="{BB962C8B-B14F-4D97-AF65-F5344CB8AC3E}">
        <p14:creationId xmlns:p14="http://schemas.microsoft.com/office/powerpoint/2010/main" val="372105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12</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Θέση περιεχομένου 2">
            <a:extLst>
              <a:ext uri="{FF2B5EF4-FFF2-40B4-BE49-F238E27FC236}">
                <a16:creationId xmlns:a16="http://schemas.microsoft.com/office/drawing/2014/main" id="{9B0E620D-ADCC-421C-A68E-5D55E5D8D1DE}"/>
              </a:ext>
            </a:extLst>
          </p:cNvPr>
          <p:cNvSpPr txBox="1">
            <a:spLocks/>
          </p:cNvSpPr>
          <p:nvPr/>
        </p:nvSpPr>
        <p:spPr>
          <a:xfrm>
            <a:off x="1981200" y="1601541"/>
            <a:ext cx="8229600" cy="44711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l-GR" b="1"/>
              <a:t>Το </a:t>
            </a:r>
            <a:r>
              <a:rPr lang="el-GR" b="1">
                <a:solidFill>
                  <a:srgbClr val="0070C0"/>
                </a:solidFill>
              </a:rPr>
              <a:t>Σύστημα Ακτινοπροστασίας </a:t>
            </a:r>
            <a:r>
              <a:rPr lang="el-GR" b="1"/>
              <a:t>θα πρέπει να εφαρμόζεται</a:t>
            </a:r>
            <a:r>
              <a:rPr lang="en-US" b="1"/>
              <a:t>:</a:t>
            </a:r>
          </a:p>
          <a:p>
            <a:pPr algn="just"/>
            <a:r>
              <a:rPr lang="el-GR" b="1"/>
              <a:t>Στους </a:t>
            </a:r>
            <a:r>
              <a:rPr lang="el-GR" b="1">
                <a:solidFill>
                  <a:srgbClr val="00B050"/>
                </a:solidFill>
              </a:rPr>
              <a:t>ασθενείς </a:t>
            </a:r>
            <a:r>
              <a:rPr lang="el-GR" b="1"/>
              <a:t>που υπόκεινται στις συγκεκριμένες επεμβατικές διαδικασίες  </a:t>
            </a:r>
          </a:p>
          <a:p>
            <a:pPr algn="just"/>
            <a:r>
              <a:rPr lang="el-GR" b="1"/>
              <a:t>Στο </a:t>
            </a:r>
            <a:r>
              <a:rPr lang="el-GR" b="1">
                <a:solidFill>
                  <a:srgbClr val="00B050"/>
                </a:solidFill>
              </a:rPr>
              <a:t>προσωπικό</a:t>
            </a:r>
            <a:r>
              <a:rPr lang="el-GR" b="1"/>
              <a:t> το οποίο εμπλέκεται στην εφαρμογή των συγκεκριμένων επεμβατικών διαδικασιών</a:t>
            </a:r>
          </a:p>
          <a:p>
            <a:pPr algn="just"/>
            <a:r>
              <a:rPr lang="el-GR" b="1"/>
              <a:t>Στα </a:t>
            </a:r>
            <a:r>
              <a:rPr lang="el-GR" b="1">
                <a:solidFill>
                  <a:srgbClr val="00B050"/>
                </a:solidFill>
              </a:rPr>
              <a:t>άτομα του κοινού </a:t>
            </a:r>
            <a:r>
              <a:rPr lang="el-GR" b="1"/>
              <a:t>πληθυσμού  </a:t>
            </a:r>
          </a:p>
          <a:p>
            <a:pPr algn="just"/>
            <a:r>
              <a:rPr lang="el-GR" b="1"/>
              <a:t>Σε άλλο προσωπικό που πιθανόν να είναι στο Τμήμα, άτομα που μεταφέρουν και φροντίζουν/υποστηρίζουν τους ασθενείς, καθώς και άτομα που υπόκεινται σε μια επεμβατική πρακτική στο πλαίσιο ενός ερευνητικού προγράμματος βιοϊατρικής έρευνας. </a:t>
            </a:r>
            <a:endParaRPr lang="el-GR" b="1" dirty="0"/>
          </a:p>
        </p:txBody>
      </p:sp>
    </p:spTree>
    <p:extLst>
      <p:ext uri="{BB962C8B-B14F-4D97-AF65-F5344CB8AC3E}">
        <p14:creationId xmlns:p14="http://schemas.microsoft.com/office/powerpoint/2010/main" val="196793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13</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5FD9F6D9-09E7-4D31-B8CF-1D91709673AB}"/>
              </a:ext>
            </a:extLst>
          </p:cNvPr>
          <p:cNvSpPr txBox="1"/>
          <p:nvPr/>
        </p:nvSpPr>
        <p:spPr>
          <a:xfrm>
            <a:off x="-1172" y="1583368"/>
            <a:ext cx="6096000" cy="2031325"/>
          </a:xfrm>
          <a:prstGeom prst="rect">
            <a:avLst/>
          </a:prstGeom>
          <a:noFill/>
        </p:spPr>
        <p:txBody>
          <a:bodyPr wrap="square">
            <a:spAutoFit/>
          </a:bodyPr>
          <a:lstStyle/>
          <a:p>
            <a:pPr algn="just"/>
            <a:r>
              <a:rPr lang="el-GR" dirty="0"/>
              <a:t>Σκοπός της Ακτινοπροστασίας: Η προστασία ανθρώπων,</a:t>
            </a:r>
            <a:r>
              <a:rPr lang="en-US" dirty="0"/>
              <a:t> </a:t>
            </a:r>
            <a:r>
              <a:rPr lang="el-GR" dirty="0"/>
              <a:t>αγαθών και περιβάλλοντος από τις επιβλαβείς επιδράσεις</a:t>
            </a:r>
            <a:r>
              <a:rPr lang="en-US" dirty="0"/>
              <a:t> </a:t>
            </a:r>
            <a:r>
              <a:rPr lang="el-GR" dirty="0"/>
              <a:t>των ιοντιζουσών ακτινοβολιών που προέρχονται από τις</a:t>
            </a:r>
            <a:r>
              <a:rPr lang="en-US" dirty="0"/>
              <a:t> </a:t>
            </a:r>
            <a:r>
              <a:rPr lang="el-GR" dirty="0"/>
              <a:t>ειρηνικές ή μη χρήσεις τους.</a:t>
            </a:r>
          </a:p>
          <a:p>
            <a:pPr algn="just"/>
            <a:r>
              <a:rPr lang="el-GR" dirty="0"/>
              <a:t>Πεδίο εφαρμογής: Όλες οι πρακτικές που συνεπάγονται</a:t>
            </a:r>
            <a:r>
              <a:rPr lang="en-US" dirty="0"/>
              <a:t> </a:t>
            </a:r>
            <a:r>
              <a:rPr lang="el-GR" dirty="0"/>
              <a:t>κινδύνους από ιοντίζουσες ακτινοβολίες που εκπέμπονται</a:t>
            </a:r>
            <a:r>
              <a:rPr lang="en-US" dirty="0"/>
              <a:t> </a:t>
            </a:r>
            <a:r>
              <a:rPr lang="el-GR" dirty="0"/>
              <a:t>από φυσικές ή τεχνητές πηγές</a:t>
            </a:r>
            <a:r>
              <a:rPr lang="en-US" dirty="0"/>
              <a:t>.</a:t>
            </a:r>
          </a:p>
        </p:txBody>
      </p:sp>
      <p:sp>
        <p:nvSpPr>
          <p:cNvPr id="12" name="TextBox 11">
            <a:extLst>
              <a:ext uri="{FF2B5EF4-FFF2-40B4-BE49-F238E27FC236}">
                <a16:creationId xmlns:a16="http://schemas.microsoft.com/office/drawing/2014/main" id="{1B8EA958-3AC2-4698-8D30-184997460503}"/>
              </a:ext>
            </a:extLst>
          </p:cNvPr>
          <p:cNvSpPr txBox="1"/>
          <p:nvPr/>
        </p:nvSpPr>
        <p:spPr>
          <a:xfrm>
            <a:off x="6096395" y="1590298"/>
            <a:ext cx="6097554" cy="2031325"/>
          </a:xfrm>
          <a:prstGeom prst="rect">
            <a:avLst/>
          </a:prstGeom>
          <a:noFill/>
        </p:spPr>
        <p:txBody>
          <a:bodyPr wrap="square">
            <a:spAutoFit/>
          </a:bodyPr>
          <a:lstStyle/>
          <a:p>
            <a:pPr algn="just"/>
            <a:r>
              <a:rPr lang="el-GR" dirty="0"/>
              <a:t>Εφαρμογή Ακτινοπροστασίας στην Ελλάδα H εφαρμογή των αρχών Ακτινοπροστασίας γίνεται από όλους τους εμπλεκόμενους φορείς: </a:t>
            </a:r>
            <a:endParaRPr lang="en-US" dirty="0"/>
          </a:p>
          <a:p>
            <a:pPr algn="just"/>
            <a:r>
              <a:rPr lang="el-GR" dirty="0"/>
              <a:t>• Ακτινοφυσικοί Ιατρικής, ως σύμβουλοι / υπεύθυνοι Ακτινοπροστασίας κλπ. </a:t>
            </a:r>
            <a:endParaRPr lang="en-US" dirty="0"/>
          </a:p>
          <a:p>
            <a:pPr algn="just"/>
            <a:r>
              <a:rPr lang="el-GR" dirty="0"/>
              <a:t>• Γιατροί (παραπέμπουν / διαγνώσκουν) </a:t>
            </a:r>
            <a:endParaRPr lang="en-US" dirty="0"/>
          </a:p>
          <a:p>
            <a:pPr algn="just"/>
            <a:r>
              <a:rPr lang="el-GR" dirty="0"/>
              <a:t>• Χειριστές μηχανημάτων – τεχνολόγοι κλπ.</a:t>
            </a:r>
            <a:endParaRPr lang="en-US" dirty="0"/>
          </a:p>
        </p:txBody>
      </p:sp>
    </p:spTree>
    <p:extLst>
      <p:ext uri="{BB962C8B-B14F-4D97-AF65-F5344CB8AC3E}">
        <p14:creationId xmlns:p14="http://schemas.microsoft.com/office/powerpoint/2010/main" val="270202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14</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64B14154-13F7-4F99-AFA5-80B264F9DE25}"/>
              </a:ext>
            </a:extLst>
          </p:cNvPr>
          <p:cNvSpPr txBox="1"/>
          <p:nvPr/>
        </p:nvSpPr>
        <p:spPr>
          <a:xfrm>
            <a:off x="72313" y="1248026"/>
            <a:ext cx="173782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Ακτινολογία</a:t>
            </a:r>
          </a:p>
        </p:txBody>
      </p:sp>
      <p:sp>
        <p:nvSpPr>
          <p:cNvPr id="12" name="TextBox 11">
            <a:extLst>
              <a:ext uri="{FF2B5EF4-FFF2-40B4-BE49-F238E27FC236}">
                <a16:creationId xmlns:a16="http://schemas.microsoft.com/office/drawing/2014/main" id="{EA15EB73-4DE0-4D3C-9E34-EE704B592C1C}"/>
              </a:ext>
            </a:extLst>
          </p:cNvPr>
          <p:cNvSpPr txBox="1"/>
          <p:nvPr/>
        </p:nvSpPr>
        <p:spPr>
          <a:xfrm>
            <a:off x="72312" y="1709691"/>
            <a:ext cx="12119687" cy="3139321"/>
          </a:xfrm>
          <a:prstGeom prst="rect">
            <a:avLst/>
          </a:prstGeom>
          <a:noFill/>
        </p:spPr>
        <p:txBody>
          <a:bodyPr wrap="square">
            <a:spAutoFit/>
          </a:bodyPr>
          <a:lstStyle/>
          <a:p>
            <a:pPr algn="just"/>
            <a:r>
              <a:rPr lang="el-GR" dirty="0"/>
              <a:t>Σε πολλές κτηνιατρικές πρακτικές, οι αίθουσες απεικόνισης μπορεί να είναι πολλαπλών χρήσεων και μπορούν να χρησιμοποιηθούν για απεικόνιση με ακτίνες Χ καθώς και για μη ακτινολογικούς σκοπούς. Είναι επιθυμητό, αλλά όχι απαραίτητο, η αίθουσα να είναι αφιερωμένη στην ακτινογραφία. Ωστόσο, όταν η ακτινογραφία βρίσκεται σε εξέλιξη, το δωμάτιο μπορεί να χρησιμοποιηθεί ταυτόχρονα για οποιονδήποτε άλλο σκοπό μόνο εάν παρέχεται επαρκής ακτινοπροστασία.</a:t>
            </a:r>
            <a:endParaRPr lang="en-US" dirty="0"/>
          </a:p>
          <a:p>
            <a:pPr algn="just"/>
            <a:r>
              <a:rPr lang="el-GR" dirty="0"/>
              <a:t>Ο</a:t>
            </a:r>
            <a:r>
              <a:rPr lang="en-US" dirty="0"/>
              <a:t> </a:t>
            </a:r>
            <a:r>
              <a:rPr lang="el-GR" dirty="0"/>
              <a:t>αξονικός τομογράφος και ο εξοπλισμός επεμβατικής ακτινογραφίας πρέπει να εγκατασταθούν σε ειδικούς χώρους.</a:t>
            </a:r>
          </a:p>
          <a:p>
            <a:pPr algn="just"/>
            <a:r>
              <a:rPr lang="el-GR" dirty="0"/>
              <a:t>Τα πρακτικά ζητήματα περιλαμβάνουν τον χώρο για τις γεννήτριες ακτίνων Χ, την αποθήκευση των πλακών απεικόνισης και την κατάλληλη αποθήκευση των ποδιών μολύβδου και του βοηθητικού εξοπλισμού που χρησιμοποιείται για την τοποθέτηση και την ακινητοποίηση των ζώων.</a:t>
            </a:r>
          </a:p>
          <a:p>
            <a:pPr algn="just"/>
            <a:r>
              <a:rPr lang="el-GR" dirty="0"/>
              <a:t>Ο σχεδιασμός μιας σταθερής εγκατάστασης πρέπει να περιλαμβάνει την εξέταση ενός συστήματος κλιματισμού επαρκούς για τη διατήρηση της θερμοκρασίας και της υγρασίας στις αίθουσες εξέτασης, καθώς και σε χώρους με εξοπλισμό υπολογιστή και ανιχνευτές απεικόνισης.</a:t>
            </a:r>
            <a:endParaRPr lang="en-US" dirty="0"/>
          </a:p>
        </p:txBody>
      </p:sp>
    </p:spTree>
    <p:extLst>
      <p:ext uri="{BB962C8B-B14F-4D97-AF65-F5344CB8AC3E}">
        <p14:creationId xmlns:p14="http://schemas.microsoft.com/office/powerpoint/2010/main" val="254104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15</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FA1EF41E-6A2C-49CE-BAE4-7D8883520888}"/>
              </a:ext>
            </a:extLst>
          </p:cNvPr>
          <p:cNvSpPr txBox="1"/>
          <p:nvPr/>
        </p:nvSpPr>
        <p:spPr>
          <a:xfrm>
            <a:off x="72313" y="1248026"/>
            <a:ext cx="173782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Ακτινολογία</a:t>
            </a:r>
          </a:p>
        </p:txBody>
      </p:sp>
      <p:pic>
        <p:nvPicPr>
          <p:cNvPr id="3" name="Picture 2">
            <a:extLst>
              <a:ext uri="{FF2B5EF4-FFF2-40B4-BE49-F238E27FC236}">
                <a16:creationId xmlns:a16="http://schemas.microsoft.com/office/drawing/2014/main" id="{D7C70E4C-3391-44F2-B6B9-31EE271BB452}"/>
              </a:ext>
            </a:extLst>
          </p:cNvPr>
          <p:cNvPicPr>
            <a:picLocks noChangeAspect="1"/>
          </p:cNvPicPr>
          <p:nvPr/>
        </p:nvPicPr>
        <p:blipFill rotWithShape="1">
          <a:blip r:embed="rId4"/>
          <a:srcRect l="754" t="2370" r="2200" b="1862"/>
          <a:stretch/>
        </p:blipFill>
        <p:spPr>
          <a:xfrm>
            <a:off x="3950621" y="1674479"/>
            <a:ext cx="3831110" cy="2908201"/>
          </a:xfrm>
          <a:prstGeom prst="rect">
            <a:avLst/>
          </a:prstGeom>
        </p:spPr>
      </p:pic>
      <p:sp>
        <p:nvSpPr>
          <p:cNvPr id="11" name="TextBox 10">
            <a:extLst>
              <a:ext uri="{FF2B5EF4-FFF2-40B4-BE49-F238E27FC236}">
                <a16:creationId xmlns:a16="http://schemas.microsoft.com/office/drawing/2014/main" id="{EDC820D2-D4CC-456C-951B-CBB6C58DCF74}"/>
              </a:ext>
            </a:extLst>
          </p:cNvPr>
          <p:cNvSpPr txBox="1"/>
          <p:nvPr/>
        </p:nvSpPr>
        <p:spPr>
          <a:xfrm>
            <a:off x="3950621" y="4679716"/>
            <a:ext cx="3831110" cy="954107"/>
          </a:xfrm>
          <a:prstGeom prst="rect">
            <a:avLst/>
          </a:prstGeom>
          <a:noFill/>
        </p:spPr>
        <p:txBody>
          <a:bodyPr wrap="square">
            <a:spAutoFit/>
          </a:bodyPr>
          <a:lstStyle/>
          <a:p>
            <a:pPr algn="just"/>
            <a:r>
              <a:rPr lang="el-GR" sz="1400" dirty="0"/>
              <a:t>Χρήση προστατευτικού φραγμού (θωράκισης) τοποθετημένου στην κονσόλα ελέγχου για μείωση της έκθεσης του χειριστή κατά την εκτέλεση εξετάσεων με ακτίνες Χ.</a:t>
            </a:r>
            <a:endParaRPr lang="en-US" sz="1400" dirty="0"/>
          </a:p>
        </p:txBody>
      </p:sp>
      <p:pic>
        <p:nvPicPr>
          <p:cNvPr id="13" name="Picture 12">
            <a:extLst>
              <a:ext uri="{FF2B5EF4-FFF2-40B4-BE49-F238E27FC236}">
                <a16:creationId xmlns:a16="http://schemas.microsoft.com/office/drawing/2014/main" id="{BA625ECD-F870-4AEB-92CE-D6691414C75B}"/>
              </a:ext>
            </a:extLst>
          </p:cNvPr>
          <p:cNvPicPr>
            <a:picLocks noChangeAspect="1"/>
          </p:cNvPicPr>
          <p:nvPr/>
        </p:nvPicPr>
        <p:blipFill>
          <a:blip r:embed="rId5"/>
          <a:stretch>
            <a:fillRect/>
          </a:stretch>
        </p:blipFill>
        <p:spPr>
          <a:xfrm>
            <a:off x="281137" y="1674479"/>
            <a:ext cx="3469990" cy="1956264"/>
          </a:xfrm>
          <a:prstGeom prst="rect">
            <a:avLst/>
          </a:prstGeom>
        </p:spPr>
      </p:pic>
      <p:sp>
        <p:nvSpPr>
          <p:cNvPr id="15" name="TextBox 14">
            <a:extLst>
              <a:ext uri="{FF2B5EF4-FFF2-40B4-BE49-F238E27FC236}">
                <a16:creationId xmlns:a16="http://schemas.microsoft.com/office/drawing/2014/main" id="{D3A4427B-51DA-44A0-84A2-8988D681F5B3}"/>
              </a:ext>
            </a:extLst>
          </p:cNvPr>
          <p:cNvSpPr txBox="1"/>
          <p:nvPr/>
        </p:nvSpPr>
        <p:spPr>
          <a:xfrm>
            <a:off x="1223649" y="3601427"/>
            <a:ext cx="3646357" cy="307777"/>
          </a:xfrm>
          <a:prstGeom prst="rect">
            <a:avLst/>
          </a:prstGeom>
          <a:noFill/>
        </p:spPr>
        <p:txBody>
          <a:bodyPr wrap="square">
            <a:spAutoFit/>
          </a:bodyPr>
          <a:lstStyle/>
          <a:p>
            <a:r>
              <a:rPr lang="el-GR" sz="1400" dirty="0"/>
              <a:t>Αποθήκευση μολύβδινων ποδιών.</a:t>
            </a:r>
            <a:endParaRPr lang="en-US" sz="1400" dirty="0"/>
          </a:p>
        </p:txBody>
      </p:sp>
      <p:pic>
        <p:nvPicPr>
          <p:cNvPr id="17" name="Picture 16">
            <a:extLst>
              <a:ext uri="{FF2B5EF4-FFF2-40B4-BE49-F238E27FC236}">
                <a16:creationId xmlns:a16="http://schemas.microsoft.com/office/drawing/2014/main" id="{3189DDB6-7BE7-4988-A982-A38B6EAE55AA}"/>
              </a:ext>
            </a:extLst>
          </p:cNvPr>
          <p:cNvPicPr>
            <a:picLocks noChangeAspect="1"/>
          </p:cNvPicPr>
          <p:nvPr/>
        </p:nvPicPr>
        <p:blipFill>
          <a:blip r:embed="rId6"/>
          <a:stretch>
            <a:fillRect/>
          </a:stretch>
        </p:blipFill>
        <p:spPr>
          <a:xfrm>
            <a:off x="246215" y="4119542"/>
            <a:ext cx="3495582" cy="1776921"/>
          </a:xfrm>
          <a:prstGeom prst="rect">
            <a:avLst/>
          </a:prstGeom>
        </p:spPr>
      </p:pic>
      <p:sp>
        <p:nvSpPr>
          <p:cNvPr id="19" name="TextBox 18">
            <a:extLst>
              <a:ext uri="{FF2B5EF4-FFF2-40B4-BE49-F238E27FC236}">
                <a16:creationId xmlns:a16="http://schemas.microsoft.com/office/drawing/2014/main" id="{16397F29-4004-4C0D-9EA0-7D3ACE1BE5B2}"/>
              </a:ext>
            </a:extLst>
          </p:cNvPr>
          <p:cNvSpPr txBox="1"/>
          <p:nvPr/>
        </p:nvSpPr>
        <p:spPr>
          <a:xfrm>
            <a:off x="858387" y="5837259"/>
            <a:ext cx="2957139" cy="954107"/>
          </a:xfrm>
          <a:prstGeom prst="rect">
            <a:avLst/>
          </a:prstGeom>
          <a:noFill/>
        </p:spPr>
        <p:txBody>
          <a:bodyPr wrap="square">
            <a:spAutoFit/>
          </a:bodyPr>
          <a:lstStyle/>
          <a:p>
            <a:pPr algn="just"/>
            <a:r>
              <a:rPr lang="el-GR" sz="1400" dirty="0"/>
              <a:t>Εξοπλισμός τοποθέτησης για να κρατήσει έναν σκύλο στη θέση του κατά τη διάρκεια μιας διαδικασίας με ακτίνες Χ.</a:t>
            </a:r>
            <a:endParaRPr lang="en-US" sz="1400" dirty="0"/>
          </a:p>
        </p:txBody>
      </p:sp>
      <p:pic>
        <p:nvPicPr>
          <p:cNvPr id="21" name="Picture 20">
            <a:extLst>
              <a:ext uri="{FF2B5EF4-FFF2-40B4-BE49-F238E27FC236}">
                <a16:creationId xmlns:a16="http://schemas.microsoft.com/office/drawing/2014/main" id="{408AAB50-D79B-4962-8D35-D943617609A2}"/>
              </a:ext>
            </a:extLst>
          </p:cNvPr>
          <p:cNvPicPr>
            <a:picLocks noChangeAspect="1"/>
          </p:cNvPicPr>
          <p:nvPr/>
        </p:nvPicPr>
        <p:blipFill>
          <a:blip r:embed="rId7"/>
          <a:stretch>
            <a:fillRect/>
          </a:stretch>
        </p:blipFill>
        <p:spPr>
          <a:xfrm>
            <a:off x="8230072" y="1595905"/>
            <a:ext cx="3323550" cy="3825092"/>
          </a:xfrm>
          <a:prstGeom prst="rect">
            <a:avLst/>
          </a:prstGeom>
        </p:spPr>
      </p:pic>
      <p:sp>
        <p:nvSpPr>
          <p:cNvPr id="23" name="TextBox 22">
            <a:extLst>
              <a:ext uri="{FF2B5EF4-FFF2-40B4-BE49-F238E27FC236}">
                <a16:creationId xmlns:a16="http://schemas.microsoft.com/office/drawing/2014/main" id="{E8B3B289-4A9F-400B-B8EB-9209BBADFD92}"/>
              </a:ext>
            </a:extLst>
          </p:cNvPr>
          <p:cNvSpPr txBox="1"/>
          <p:nvPr/>
        </p:nvSpPr>
        <p:spPr>
          <a:xfrm>
            <a:off x="8230072" y="5392437"/>
            <a:ext cx="3323550" cy="1169551"/>
          </a:xfrm>
          <a:prstGeom prst="rect">
            <a:avLst/>
          </a:prstGeom>
          <a:noFill/>
        </p:spPr>
        <p:txBody>
          <a:bodyPr wrap="square">
            <a:spAutoFit/>
          </a:bodyPr>
          <a:lstStyle/>
          <a:p>
            <a:pPr algn="just"/>
            <a:r>
              <a:rPr lang="el-GR" sz="1400" dirty="0"/>
              <a:t>Ρύθμιση για πλευρική ακτινογραφία ποδιού αλόγου. Τα μπροστινά πόδια του αλόγου είναι τοποθετημένα σε μπλοκ για να επιτρέψουν στην ακτίνα Χ να κεντραριστεί στο πόδι. </a:t>
            </a:r>
            <a:endParaRPr lang="en-US" sz="1400" dirty="0"/>
          </a:p>
        </p:txBody>
      </p:sp>
    </p:spTree>
    <p:extLst>
      <p:ext uri="{BB962C8B-B14F-4D97-AF65-F5344CB8AC3E}">
        <p14:creationId xmlns:p14="http://schemas.microsoft.com/office/powerpoint/2010/main" val="31399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16</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A1CACB85-7367-4CD5-B9EC-8DDFCE4B1DF4}"/>
              </a:ext>
            </a:extLst>
          </p:cNvPr>
          <p:cNvSpPr txBox="1"/>
          <p:nvPr/>
        </p:nvSpPr>
        <p:spPr>
          <a:xfrm>
            <a:off x="72313" y="1248026"/>
            <a:ext cx="173782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Ακτινολογία</a:t>
            </a:r>
          </a:p>
        </p:txBody>
      </p:sp>
      <p:sp>
        <p:nvSpPr>
          <p:cNvPr id="11" name="Rectangle 1026">
            <a:extLst>
              <a:ext uri="{FF2B5EF4-FFF2-40B4-BE49-F238E27FC236}">
                <a16:creationId xmlns:a16="http://schemas.microsoft.com/office/drawing/2014/main" id="{02B5A8FB-E60B-4C8A-A410-B2B997D506EB}"/>
              </a:ext>
            </a:extLst>
          </p:cNvPr>
          <p:cNvSpPr>
            <a:spLocks noChangeArrowheads="1"/>
          </p:cNvSpPr>
          <p:nvPr/>
        </p:nvSpPr>
        <p:spPr bwMode="auto">
          <a:xfrm>
            <a:off x="1700948" y="1289821"/>
            <a:ext cx="531495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l-GR" altLang="en-US" sz="2500" b="0">
                <a:latin typeface="Comic Sans MS" pitchFamily="66" charset="0"/>
              </a:rPr>
              <a:t>Ποδιές </a:t>
            </a:r>
          </a:p>
        </p:txBody>
      </p:sp>
      <p:pic>
        <p:nvPicPr>
          <p:cNvPr id="12" name="Picture 1027" descr="apron">
            <a:extLst>
              <a:ext uri="{FF2B5EF4-FFF2-40B4-BE49-F238E27FC236}">
                <a16:creationId xmlns:a16="http://schemas.microsoft.com/office/drawing/2014/main" id="{ABE2224F-A218-4E3C-BFC5-CD7859815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78" y="1825625"/>
            <a:ext cx="2031141" cy="3206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1028" descr="Parchment">
            <a:extLst>
              <a:ext uri="{FF2B5EF4-FFF2-40B4-BE49-F238E27FC236}">
                <a16:creationId xmlns:a16="http://schemas.microsoft.com/office/drawing/2014/main" id="{CC6A8C6B-B745-4527-ACB6-4AAF6CFBB675}"/>
              </a:ext>
            </a:extLst>
          </p:cNvPr>
          <p:cNvSpPr txBox="1">
            <a:spLocks noChangeArrowheads="1"/>
          </p:cNvSpPr>
          <p:nvPr/>
        </p:nvSpPr>
        <p:spPr bwMode="auto">
          <a:xfrm>
            <a:off x="570328" y="5092551"/>
            <a:ext cx="2660552" cy="138499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chorCtr="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just">
              <a:spcBef>
                <a:spcPts val="500"/>
              </a:spcBef>
              <a:spcAft>
                <a:spcPts val="500"/>
              </a:spcAft>
            </a:pPr>
            <a:r>
              <a:rPr lang="el-GR" altLang="en-US" sz="1400" b="0" dirty="0">
                <a:latin typeface="Comic Sans MS" pitchFamily="66" charset="0"/>
              </a:rPr>
              <a:t>Ποδιά από μολυβδούχο υλικό καλυμμένο από πλαστική επένδυση για την προστασία κατά την παρασκευή, την χορήγηση και όποιον άλλο χειρισμό ραδιοφαρμάκων</a:t>
            </a:r>
          </a:p>
        </p:txBody>
      </p:sp>
      <p:pic>
        <p:nvPicPr>
          <p:cNvPr id="2" name="Picture 1">
            <a:extLst>
              <a:ext uri="{FF2B5EF4-FFF2-40B4-BE49-F238E27FC236}">
                <a16:creationId xmlns:a16="http://schemas.microsoft.com/office/drawing/2014/main" id="{68458DB4-4EFF-45D6-9036-0DE665C37A74}"/>
              </a:ext>
            </a:extLst>
          </p:cNvPr>
          <p:cNvPicPr>
            <a:picLocks noChangeAspect="1"/>
          </p:cNvPicPr>
          <p:nvPr/>
        </p:nvPicPr>
        <p:blipFill>
          <a:blip r:embed="rId6"/>
          <a:stretch>
            <a:fillRect/>
          </a:stretch>
        </p:blipFill>
        <p:spPr>
          <a:xfrm>
            <a:off x="6422027" y="1709691"/>
            <a:ext cx="5591520" cy="4089321"/>
          </a:xfrm>
          <a:prstGeom prst="rect">
            <a:avLst/>
          </a:prstGeom>
        </p:spPr>
      </p:pic>
      <p:pic>
        <p:nvPicPr>
          <p:cNvPr id="14" name="Picture 10">
            <a:extLst>
              <a:ext uri="{FF2B5EF4-FFF2-40B4-BE49-F238E27FC236}">
                <a16:creationId xmlns:a16="http://schemas.microsoft.com/office/drawing/2014/main" id="{AE366FA2-3966-404F-85EA-48441E2DFA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4999" y="2422032"/>
            <a:ext cx="1225139" cy="118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a:extLst>
              <a:ext uri="{FF2B5EF4-FFF2-40B4-BE49-F238E27FC236}">
                <a16:creationId xmlns:a16="http://schemas.microsoft.com/office/drawing/2014/main" id="{41FDD93B-4E6F-4875-9ABD-0B3D330928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3411" y="2411991"/>
            <a:ext cx="1414498" cy="106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a:extLst>
              <a:ext uri="{FF2B5EF4-FFF2-40B4-BE49-F238E27FC236}">
                <a16:creationId xmlns:a16="http://schemas.microsoft.com/office/drawing/2014/main" id="{66A70FEB-AB0C-4B28-9AD1-C9898BDBD6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3843" y="3899756"/>
            <a:ext cx="1176295" cy="93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72ABB89A-B8BB-4E2A-BB27-CD0BD4C6A0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9124" y="3815319"/>
            <a:ext cx="1307440" cy="9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58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17</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A3153772-7D2A-4119-BA30-EF00ACDE0F18}"/>
              </a:ext>
            </a:extLst>
          </p:cNvPr>
          <p:cNvSpPr txBox="1"/>
          <p:nvPr/>
        </p:nvSpPr>
        <p:spPr>
          <a:xfrm>
            <a:off x="72313" y="1248026"/>
            <a:ext cx="173782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Ακτινολογία</a:t>
            </a:r>
          </a:p>
        </p:txBody>
      </p:sp>
      <p:pic>
        <p:nvPicPr>
          <p:cNvPr id="3" name="Picture 2">
            <a:extLst>
              <a:ext uri="{FF2B5EF4-FFF2-40B4-BE49-F238E27FC236}">
                <a16:creationId xmlns:a16="http://schemas.microsoft.com/office/drawing/2014/main" id="{347941AB-EA2C-4D91-8F1A-38FBEED069DF}"/>
              </a:ext>
            </a:extLst>
          </p:cNvPr>
          <p:cNvPicPr>
            <a:picLocks noChangeAspect="1"/>
          </p:cNvPicPr>
          <p:nvPr/>
        </p:nvPicPr>
        <p:blipFill>
          <a:blip r:embed="rId4"/>
          <a:stretch>
            <a:fillRect/>
          </a:stretch>
        </p:blipFill>
        <p:spPr>
          <a:xfrm>
            <a:off x="265318" y="1622322"/>
            <a:ext cx="4486807" cy="2462402"/>
          </a:xfrm>
          <a:prstGeom prst="rect">
            <a:avLst/>
          </a:prstGeom>
        </p:spPr>
      </p:pic>
      <p:pic>
        <p:nvPicPr>
          <p:cNvPr id="11" name="Picture 10">
            <a:extLst>
              <a:ext uri="{FF2B5EF4-FFF2-40B4-BE49-F238E27FC236}">
                <a16:creationId xmlns:a16="http://schemas.microsoft.com/office/drawing/2014/main" id="{920358C5-D458-41A5-B188-EDD5DFF7C92B}"/>
              </a:ext>
            </a:extLst>
          </p:cNvPr>
          <p:cNvPicPr>
            <a:picLocks noChangeAspect="1"/>
          </p:cNvPicPr>
          <p:nvPr/>
        </p:nvPicPr>
        <p:blipFill>
          <a:blip r:embed="rId5"/>
          <a:stretch>
            <a:fillRect/>
          </a:stretch>
        </p:blipFill>
        <p:spPr>
          <a:xfrm>
            <a:off x="5191125" y="1616140"/>
            <a:ext cx="3006051" cy="2462213"/>
          </a:xfrm>
          <a:prstGeom prst="rect">
            <a:avLst/>
          </a:prstGeom>
        </p:spPr>
      </p:pic>
      <p:sp>
        <p:nvSpPr>
          <p:cNvPr id="13" name="TextBox 12">
            <a:extLst>
              <a:ext uri="{FF2B5EF4-FFF2-40B4-BE49-F238E27FC236}">
                <a16:creationId xmlns:a16="http://schemas.microsoft.com/office/drawing/2014/main" id="{962E9139-2734-4B0B-9B16-8EA90003F2E4}"/>
              </a:ext>
            </a:extLst>
          </p:cNvPr>
          <p:cNvSpPr txBox="1"/>
          <p:nvPr/>
        </p:nvSpPr>
        <p:spPr>
          <a:xfrm>
            <a:off x="8559476" y="1616140"/>
            <a:ext cx="3632524" cy="2462213"/>
          </a:xfrm>
          <a:prstGeom prst="rect">
            <a:avLst/>
          </a:prstGeom>
          <a:noFill/>
        </p:spPr>
        <p:txBody>
          <a:bodyPr wrap="square">
            <a:spAutoFit/>
          </a:bodyPr>
          <a:lstStyle/>
          <a:p>
            <a:pPr algn="just"/>
            <a:r>
              <a:rPr lang="el-GR" sz="1400" dirty="0"/>
              <a:t>Ένα όρθιο άλογο τοποθετημένο για αξονική τομογραφία της κεφαλής. Το άλογο είναι κατάλληλα ναρκωμένο και έχει ένα καπίστρι από σχοινί για να αποφύγει τα μεταλλικά τεχνουργήματα που σχετίζονται με τις πόρπες στα τυπικά κολάρα κεφαλής. Το άτομο που χειρίζεται το άλογο στέκεται στο πλάι της γέφυρας όπου τα επίπεδα ακτινοβολίας είναι χαμηλότερα από ό,τι κοντά στο πλάι του αλόγου. Το κεφάλι σταθεροποιείται με πλαστική βάση.</a:t>
            </a:r>
            <a:endParaRPr lang="en-US" sz="1400" dirty="0"/>
          </a:p>
        </p:txBody>
      </p:sp>
      <p:pic>
        <p:nvPicPr>
          <p:cNvPr id="15" name="Picture 14">
            <a:extLst>
              <a:ext uri="{FF2B5EF4-FFF2-40B4-BE49-F238E27FC236}">
                <a16:creationId xmlns:a16="http://schemas.microsoft.com/office/drawing/2014/main" id="{1B2200FA-D00E-411F-8B90-E9435957D61B}"/>
              </a:ext>
            </a:extLst>
          </p:cNvPr>
          <p:cNvPicPr>
            <a:picLocks noChangeAspect="1"/>
          </p:cNvPicPr>
          <p:nvPr/>
        </p:nvPicPr>
        <p:blipFill>
          <a:blip r:embed="rId6"/>
          <a:stretch>
            <a:fillRect/>
          </a:stretch>
        </p:blipFill>
        <p:spPr>
          <a:xfrm>
            <a:off x="1472808" y="4181760"/>
            <a:ext cx="3148039" cy="2375033"/>
          </a:xfrm>
          <a:prstGeom prst="rect">
            <a:avLst/>
          </a:prstGeom>
        </p:spPr>
      </p:pic>
      <p:sp>
        <p:nvSpPr>
          <p:cNvPr id="17" name="TextBox 16">
            <a:extLst>
              <a:ext uri="{FF2B5EF4-FFF2-40B4-BE49-F238E27FC236}">
                <a16:creationId xmlns:a16="http://schemas.microsoft.com/office/drawing/2014/main" id="{DF144F04-D20B-4328-BFFE-8D7C73D152D8}"/>
              </a:ext>
            </a:extLst>
          </p:cNvPr>
          <p:cNvSpPr txBox="1"/>
          <p:nvPr/>
        </p:nvSpPr>
        <p:spPr>
          <a:xfrm>
            <a:off x="4612308" y="4471422"/>
            <a:ext cx="6106884" cy="1600438"/>
          </a:xfrm>
          <a:prstGeom prst="rect">
            <a:avLst/>
          </a:prstGeom>
          <a:noFill/>
        </p:spPr>
        <p:txBody>
          <a:bodyPr wrap="square">
            <a:spAutoFit/>
          </a:bodyPr>
          <a:lstStyle/>
          <a:p>
            <a:pPr algn="just"/>
            <a:r>
              <a:rPr lang="el-GR" sz="1400" dirty="0"/>
              <a:t>Μια πλευρική ακτινογραφία της άρθρωσης του πνιγμού χρησιμοποιώντας μια γεννήτρια υψηλής απόδοσης οροφής και μια ψηφιακή πλάκα. Δεδομένου ότι η άρθρωση πνιγμού (πίσω πόδι) είναι πολύ κοντά στην περιοχή που θα απεικονιστεί, η πλάκα πρέπει να ωθηθεί όσο το δυνατόν περισσότερο κοντά και ουραία. Αυτό συνήθως επιτυγχάνεται καλύτερα κρατώντας το πιάτο με το χέρι. Χρειάζεται προσοχή ώστε η εικόνα να είναι όσο το δυνατόν πιο σφιχτή για να αποφευχθεί η έκθεσητο άτομο που κρατά το πιάτο.</a:t>
            </a:r>
            <a:endParaRPr lang="en-US" sz="1400" dirty="0"/>
          </a:p>
        </p:txBody>
      </p:sp>
    </p:spTree>
    <p:extLst>
      <p:ext uri="{BB962C8B-B14F-4D97-AF65-F5344CB8AC3E}">
        <p14:creationId xmlns:p14="http://schemas.microsoft.com/office/powerpoint/2010/main" val="407165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18</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5E605E7A-F035-4187-9020-14CA8E20F3C6}"/>
              </a:ext>
            </a:extLst>
          </p:cNvPr>
          <p:cNvSpPr txBox="1"/>
          <p:nvPr/>
        </p:nvSpPr>
        <p:spPr>
          <a:xfrm>
            <a:off x="54817" y="1294236"/>
            <a:ext cx="1513891"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p:txBody>
      </p:sp>
      <p:pic>
        <p:nvPicPr>
          <p:cNvPr id="5" name="Picture 4">
            <a:extLst>
              <a:ext uri="{FF2B5EF4-FFF2-40B4-BE49-F238E27FC236}">
                <a16:creationId xmlns:a16="http://schemas.microsoft.com/office/drawing/2014/main" id="{A15CA9E5-88B0-4368-89C6-691C9E923357}"/>
              </a:ext>
            </a:extLst>
          </p:cNvPr>
          <p:cNvPicPr>
            <a:picLocks noChangeAspect="1"/>
          </p:cNvPicPr>
          <p:nvPr/>
        </p:nvPicPr>
        <p:blipFill rotWithShape="1">
          <a:blip r:embed="rId4"/>
          <a:srcRect l="2485"/>
          <a:stretch/>
        </p:blipFill>
        <p:spPr>
          <a:xfrm>
            <a:off x="4474321" y="1508276"/>
            <a:ext cx="7662862" cy="4657725"/>
          </a:xfrm>
          <a:prstGeom prst="rect">
            <a:avLst/>
          </a:prstGeom>
        </p:spPr>
      </p:pic>
      <p:sp>
        <p:nvSpPr>
          <p:cNvPr id="12" name="TextBox 11">
            <a:extLst>
              <a:ext uri="{FF2B5EF4-FFF2-40B4-BE49-F238E27FC236}">
                <a16:creationId xmlns:a16="http://schemas.microsoft.com/office/drawing/2014/main" id="{1B652CE3-E0D3-4BC1-A947-3555C4673B80}"/>
              </a:ext>
            </a:extLst>
          </p:cNvPr>
          <p:cNvSpPr txBox="1"/>
          <p:nvPr/>
        </p:nvSpPr>
        <p:spPr>
          <a:xfrm>
            <a:off x="54817" y="2043285"/>
            <a:ext cx="4105703" cy="3323987"/>
          </a:xfrm>
          <a:prstGeom prst="rect">
            <a:avLst/>
          </a:prstGeom>
          <a:noFill/>
        </p:spPr>
        <p:txBody>
          <a:bodyPr wrap="square">
            <a:spAutoFit/>
          </a:bodyPr>
          <a:lstStyle/>
          <a:p>
            <a:pPr algn="just"/>
            <a:r>
              <a:rPr lang="el-GR" sz="1400" dirty="0"/>
              <a:t>Παράδειγμα διάταξης εγκατάστασης κτηνιατρικής πυρηνικής ιατρικής. Τα δωμάτια για τα ζώα διαχωρίζονται από τα δωμάτια απεικόνισης (σάρωση). Υπάρχει ξεχωριστός χώρος για το θερμικό εργαστήριο και χώρος αποθήκευσης ραδιενεργών αποβλήτων. Τα ζώα εγχέονται στο θερμό εργαστήριο. Υπάρχει ξεχωριστός χώρος για γάτες που υποβάλλονται σε θεραπεία με ραδιοϊώδιο για υπερθυρεοειδισμό. Υπάρχει ξεχωριστός χώρος για σκύλους που υποβάλλονται σε θεραπεία με ραδιονουκλεΐδια, με ξεχωριστή τουαλέτα για αυτούς. Οι κόκκινοι αγωγοί υποδηλώνουν πρόσληψη καθαρού αέρα. οι μπλε αγωγοί αντιπροσωπεύουν το κύκλωμα εκκένωσης αέρα σε όλα τα δωμάτια για τα ζώα και στο θερμό εργαστήριο.</a:t>
            </a:r>
            <a:endParaRPr lang="en-US" sz="1400" dirty="0"/>
          </a:p>
        </p:txBody>
      </p:sp>
    </p:spTree>
    <p:extLst>
      <p:ext uri="{BB962C8B-B14F-4D97-AF65-F5344CB8AC3E}">
        <p14:creationId xmlns:p14="http://schemas.microsoft.com/office/powerpoint/2010/main" val="346260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19</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B6157DFC-6226-4264-A338-133AE7E7F78F}"/>
              </a:ext>
            </a:extLst>
          </p:cNvPr>
          <p:cNvSpPr txBox="1"/>
          <p:nvPr/>
        </p:nvSpPr>
        <p:spPr>
          <a:xfrm>
            <a:off x="54817" y="1294236"/>
            <a:ext cx="1513891"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p:txBody>
      </p:sp>
      <p:pic>
        <p:nvPicPr>
          <p:cNvPr id="3" name="Picture 2">
            <a:extLst>
              <a:ext uri="{FF2B5EF4-FFF2-40B4-BE49-F238E27FC236}">
                <a16:creationId xmlns:a16="http://schemas.microsoft.com/office/drawing/2014/main" id="{535CF3BB-890F-4F37-8427-D6C6D855FD76}"/>
              </a:ext>
            </a:extLst>
          </p:cNvPr>
          <p:cNvPicPr>
            <a:picLocks noChangeAspect="1"/>
          </p:cNvPicPr>
          <p:nvPr/>
        </p:nvPicPr>
        <p:blipFill>
          <a:blip r:embed="rId4"/>
          <a:stretch>
            <a:fillRect/>
          </a:stretch>
        </p:blipFill>
        <p:spPr>
          <a:xfrm>
            <a:off x="4193333" y="1643062"/>
            <a:ext cx="7943850" cy="3571875"/>
          </a:xfrm>
          <a:prstGeom prst="rect">
            <a:avLst/>
          </a:prstGeom>
        </p:spPr>
      </p:pic>
      <p:sp>
        <p:nvSpPr>
          <p:cNvPr id="11" name="TextBox 10">
            <a:extLst>
              <a:ext uri="{FF2B5EF4-FFF2-40B4-BE49-F238E27FC236}">
                <a16:creationId xmlns:a16="http://schemas.microsoft.com/office/drawing/2014/main" id="{96C9523F-E812-4121-ABC9-7ECCACAEF0D8}"/>
              </a:ext>
            </a:extLst>
          </p:cNvPr>
          <p:cNvSpPr txBox="1"/>
          <p:nvPr/>
        </p:nvSpPr>
        <p:spPr>
          <a:xfrm>
            <a:off x="409924" y="2094908"/>
            <a:ext cx="3445796" cy="2585323"/>
          </a:xfrm>
          <a:prstGeom prst="rect">
            <a:avLst/>
          </a:prstGeom>
          <a:noFill/>
        </p:spPr>
        <p:txBody>
          <a:bodyPr wrap="square">
            <a:spAutoFit/>
          </a:bodyPr>
          <a:lstStyle/>
          <a:p>
            <a:pPr algn="just"/>
            <a:r>
              <a:rPr lang="el-GR" dirty="0"/>
              <a:t>Σκύλος υπό γενική αναισθησία για απεικόνιση γάμμα κάμερας. Αυτή η μέθοδος επιτρέπει στον χειριστή να παραμένει σε ασφαλή απόσταση από το ζώο. Η αύξηση της απόστασης από μια ραδιενεργή πηγή μειώνει τη δόση στον κτηνίατρο, τον βοηθό και τον αναισθησιολόγο.</a:t>
            </a:r>
            <a:endParaRPr lang="en-US" dirty="0"/>
          </a:p>
        </p:txBody>
      </p:sp>
    </p:spTree>
    <p:extLst>
      <p:ext uri="{BB962C8B-B14F-4D97-AF65-F5344CB8AC3E}">
        <p14:creationId xmlns:p14="http://schemas.microsoft.com/office/powerpoint/2010/main" val="86648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Rectangle 7">
            <a:extLst>
              <a:ext uri="{FF2B5EF4-FFF2-40B4-BE49-F238E27FC236}">
                <a16:creationId xmlns:a16="http://schemas.microsoft.com/office/drawing/2014/main" id="{F992201F-8855-4C87-99AA-3A97654D2B18}"/>
              </a:ext>
            </a:extLst>
          </p:cNvPr>
          <p:cNvSpPr/>
          <p:nvPr/>
        </p:nvSpPr>
        <p:spPr>
          <a:xfrm>
            <a:off x="3467121" y="1958228"/>
            <a:ext cx="5232523" cy="304698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Περιεχόμενα</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Ακτινολογία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Ακτινοθεραπεία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36C8B0A-27EA-4BF0-88F3-F14FCA069A3D}"/>
              </a:ext>
            </a:extLst>
          </p:cNvPr>
          <p:cNvSpPr>
            <a:spLocks noGrp="1"/>
          </p:cNvSpPr>
          <p:nvPr>
            <p:ph type="sldNum" sz="quarter" idx="12"/>
          </p:nvPr>
        </p:nvSpPr>
        <p:spPr/>
        <p:txBody>
          <a:bodyPr/>
          <a:lstStyle/>
          <a:p>
            <a:fld id="{30F7FEED-761C-4317-B19B-150BD89273B6}" type="slidenum">
              <a:rPr lang="en-US" smtClean="0"/>
              <a:t>2</a:t>
            </a:fld>
            <a:endParaRPr lang="en-US"/>
          </a:p>
        </p:txBody>
      </p:sp>
      <p:pic>
        <p:nvPicPr>
          <p:cNvPr id="12" name="Picture 11">
            <a:extLst>
              <a:ext uri="{FF2B5EF4-FFF2-40B4-BE49-F238E27FC236}">
                <a16:creationId xmlns:a16="http://schemas.microsoft.com/office/drawing/2014/main" id="{A16AC999-655E-4D66-BBEF-5672148B94C9}"/>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3" name="Picture 12">
            <a:extLst>
              <a:ext uri="{FF2B5EF4-FFF2-40B4-BE49-F238E27FC236}">
                <a16:creationId xmlns:a16="http://schemas.microsoft.com/office/drawing/2014/main" id="{777A2FBB-3670-449B-9C67-B06FA87136F0}"/>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137812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20</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9F0A0EFE-58F2-445A-AE66-741FE82A533F}"/>
              </a:ext>
            </a:extLst>
          </p:cNvPr>
          <p:cNvSpPr txBox="1"/>
          <p:nvPr/>
        </p:nvSpPr>
        <p:spPr>
          <a:xfrm>
            <a:off x="54817" y="1294236"/>
            <a:ext cx="1513891"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p:txBody>
      </p:sp>
      <p:pic>
        <p:nvPicPr>
          <p:cNvPr id="3" name="Picture 2">
            <a:extLst>
              <a:ext uri="{FF2B5EF4-FFF2-40B4-BE49-F238E27FC236}">
                <a16:creationId xmlns:a16="http://schemas.microsoft.com/office/drawing/2014/main" id="{D72EF4D8-9265-4A39-9C26-D78B228F0A7D}"/>
              </a:ext>
            </a:extLst>
          </p:cNvPr>
          <p:cNvPicPr>
            <a:picLocks noChangeAspect="1"/>
          </p:cNvPicPr>
          <p:nvPr/>
        </p:nvPicPr>
        <p:blipFill>
          <a:blip r:embed="rId4"/>
          <a:stretch>
            <a:fillRect/>
          </a:stretch>
        </p:blipFill>
        <p:spPr>
          <a:xfrm>
            <a:off x="169169" y="1755901"/>
            <a:ext cx="3242688" cy="2135073"/>
          </a:xfrm>
          <a:prstGeom prst="rect">
            <a:avLst/>
          </a:prstGeom>
        </p:spPr>
      </p:pic>
      <p:pic>
        <p:nvPicPr>
          <p:cNvPr id="11" name="Picture 10">
            <a:extLst>
              <a:ext uri="{FF2B5EF4-FFF2-40B4-BE49-F238E27FC236}">
                <a16:creationId xmlns:a16="http://schemas.microsoft.com/office/drawing/2014/main" id="{F72B9E3C-6B8E-4AAB-8D67-9F8166341894}"/>
              </a:ext>
            </a:extLst>
          </p:cNvPr>
          <p:cNvPicPr>
            <a:picLocks noChangeAspect="1"/>
          </p:cNvPicPr>
          <p:nvPr/>
        </p:nvPicPr>
        <p:blipFill>
          <a:blip r:embed="rId5"/>
          <a:stretch>
            <a:fillRect/>
          </a:stretch>
        </p:blipFill>
        <p:spPr>
          <a:xfrm>
            <a:off x="9250758" y="3252801"/>
            <a:ext cx="2595986" cy="3199317"/>
          </a:xfrm>
          <a:prstGeom prst="rect">
            <a:avLst/>
          </a:prstGeom>
        </p:spPr>
      </p:pic>
      <p:sp>
        <p:nvSpPr>
          <p:cNvPr id="13" name="TextBox 12">
            <a:extLst>
              <a:ext uri="{FF2B5EF4-FFF2-40B4-BE49-F238E27FC236}">
                <a16:creationId xmlns:a16="http://schemas.microsoft.com/office/drawing/2014/main" id="{9E6F12D1-2FAF-493C-AF38-520DDAA813A5}"/>
              </a:ext>
            </a:extLst>
          </p:cNvPr>
          <p:cNvSpPr txBox="1"/>
          <p:nvPr/>
        </p:nvSpPr>
        <p:spPr>
          <a:xfrm>
            <a:off x="3611017" y="1798115"/>
            <a:ext cx="8411814" cy="1600438"/>
          </a:xfrm>
          <a:prstGeom prst="rect">
            <a:avLst/>
          </a:prstGeom>
          <a:noFill/>
        </p:spPr>
        <p:txBody>
          <a:bodyPr wrap="square">
            <a:spAutoFit/>
          </a:bodyPr>
          <a:lstStyle/>
          <a:p>
            <a:pPr algn="just"/>
            <a:r>
              <a:rPr lang="el-GR" sz="1400" dirty="0"/>
              <a:t>Κτηνιατρικό δωμάτιο για σκύλους που λαμβάνουν θεραπεία με ραδιενεργές ενώσεις (π.χ. ραδιενεργό ιώδιο για καρκίνο του θυρεοειδούς). Αυτός ο χώρος δημιουργείται για να περιορίσει τη μόλυνση του δωματίου και τυχόν αντικειμένων σε αυτό. Σημειώστε τους τοίχους και το δάπεδο που πλένονται. Η μετάβαση μεταξύ τοίχων και δαπέδου πρέπει να είναι απρόσκοπτη για τον καθαρισμό και για την πρόληψη της συσσώρευσης μόλυνσης. Όταν υπάρχουν πτητικά ραδιονουκλίδια (π.χ. ραδιοϊώδιο)χρησιμοποιούνται, πρέπει να υπάρχει κατάλληλο σύστημα εξαερισμού. Το αρκουδάκι θα πρέπει να ερευνηθεί και εάν μολυνθεί θα πρέπει να απορριφθεί ως ραδιενεργό απόβλητο.</a:t>
            </a:r>
            <a:endParaRPr lang="en-US" sz="1400" dirty="0"/>
          </a:p>
        </p:txBody>
      </p:sp>
      <p:sp>
        <p:nvSpPr>
          <p:cNvPr id="15" name="TextBox 14">
            <a:extLst>
              <a:ext uri="{FF2B5EF4-FFF2-40B4-BE49-F238E27FC236}">
                <a16:creationId xmlns:a16="http://schemas.microsoft.com/office/drawing/2014/main" id="{E708F4F8-5E38-46D4-8B0E-AB49A878FA50}"/>
              </a:ext>
            </a:extLst>
          </p:cNvPr>
          <p:cNvSpPr txBox="1"/>
          <p:nvPr/>
        </p:nvSpPr>
        <p:spPr>
          <a:xfrm>
            <a:off x="38714" y="4434176"/>
            <a:ext cx="9035957" cy="738664"/>
          </a:xfrm>
          <a:prstGeom prst="rect">
            <a:avLst/>
          </a:prstGeom>
          <a:noFill/>
        </p:spPr>
        <p:txBody>
          <a:bodyPr wrap="square">
            <a:spAutoFit/>
          </a:bodyPr>
          <a:lstStyle/>
          <a:p>
            <a:pPr algn="just"/>
            <a:r>
              <a:rPr lang="el-GR" sz="1400" dirty="0"/>
              <a:t>Άλογο σε καθορισμένο στάβλο σπινθηρογραφήματος. Ο στάβλος φέρει τα κατάλληλα προειδοποιητικά σήματα. Παρέχονται γάντια και παπουτσάκια σε περίπτωση που κάποιος χρειαστεί να χειριστεί το άλογο, ενώ διατίθεται ειδικός κάδος απορριμμάτων για τη συλλογή και την κατάλληλη απόρριψη τυχόν απορριμμάτων.</a:t>
            </a:r>
            <a:endParaRPr lang="en-US" sz="1400" dirty="0"/>
          </a:p>
        </p:txBody>
      </p:sp>
    </p:spTree>
    <p:extLst>
      <p:ext uri="{BB962C8B-B14F-4D97-AF65-F5344CB8AC3E}">
        <p14:creationId xmlns:p14="http://schemas.microsoft.com/office/powerpoint/2010/main" val="2741582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21</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5143F109-7211-4E86-B099-06E02B58A160}"/>
              </a:ext>
            </a:extLst>
          </p:cNvPr>
          <p:cNvSpPr txBox="1"/>
          <p:nvPr/>
        </p:nvSpPr>
        <p:spPr>
          <a:xfrm>
            <a:off x="54817" y="1294236"/>
            <a:ext cx="1513891"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p:txBody>
      </p:sp>
      <p:sp>
        <p:nvSpPr>
          <p:cNvPr id="11" name="Text Box 1026" descr="Parchment">
            <a:extLst>
              <a:ext uri="{FF2B5EF4-FFF2-40B4-BE49-F238E27FC236}">
                <a16:creationId xmlns:a16="http://schemas.microsoft.com/office/drawing/2014/main" id="{7E755B29-3395-4128-8499-D2EF9ED8CB81}"/>
              </a:ext>
            </a:extLst>
          </p:cNvPr>
          <p:cNvSpPr txBox="1">
            <a:spLocks noChangeArrowheads="1"/>
          </p:cNvSpPr>
          <p:nvPr/>
        </p:nvSpPr>
        <p:spPr bwMode="auto">
          <a:xfrm>
            <a:off x="2286000" y="2713057"/>
            <a:ext cx="8686800" cy="2847975"/>
          </a:xfrm>
          <a:prstGeom prst="rect">
            <a:avLst/>
          </a:prstGeom>
          <a:blipFill dpi="0" rotWithShape="0">
            <a:blip r:embed="rId4"/>
            <a:srcRect/>
            <a:tile tx="0" ty="0" sx="100000" sy="100000" flip="none" algn="tl"/>
          </a:bli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spAutoFit/>
          </a:bodyPr>
          <a:lstStyle>
            <a:lvl1pPr marL="457200" indent="-4572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just">
              <a:buFontTx/>
              <a:buChar char="•"/>
            </a:pPr>
            <a:r>
              <a:rPr lang="el-GR" altLang="en-US" b="0">
                <a:latin typeface="Comic Sans MS" pitchFamily="66" charset="0"/>
              </a:rPr>
              <a:t>Απαγορεύεται το κάπνισμα, τα αναψυκτικά και οι τροφές για αποφυγή εσωτερικής ραδιομόλυνσης.</a:t>
            </a:r>
          </a:p>
          <a:p>
            <a:pPr algn="just">
              <a:buFontTx/>
              <a:buChar char="•"/>
            </a:pPr>
            <a:endParaRPr lang="el-GR" altLang="en-US" b="0">
              <a:latin typeface="Comic Sans MS" pitchFamily="66" charset="0"/>
            </a:endParaRPr>
          </a:p>
          <a:p>
            <a:pPr algn="just">
              <a:buFontTx/>
              <a:buChar char="•"/>
            </a:pPr>
            <a:r>
              <a:rPr lang="el-GR" altLang="en-US" b="0">
                <a:latin typeface="Comic Sans MS" pitchFamily="66" charset="0"/>
              </a:rPr>
              <a:t>Άτομα κάτω των 18 και έγκυες δεν πρέπει να κυκλοφορούν στους χώρους της Πυρηνικής Ιατρικής</a:t>
            </a:r>
          </a:p>
          <a:p>
            <a:pPr algn="just">
              <a:buFontTx/>
              <a:buChar char="•"/>
            </a:pPr>
            <a:endParaRPr lang="el-GR" altLang="en-US" b="0">
              <a:latin typeface="Comic Sans MS" pitchFamily="66" charset="0"/>
            </a:endParaRPr>
          </a:p>
          <a:p>
            <a:pPr algn="just">
              <a:buFontTx/>
              <a:buChar char="•"/>
            </a:pPr>
            <a:r>
              <a:rPr lang="el-GR" altLang="en-US" b="0">
                <a:latin typeface="Comic Sans MS" pitchFamily="66" charset="0"/>
              </a:rPr>
              <a:t>Δεν αφήνουμε φιαλίδια, σύριγγες κτλ που περιείχαν ραδιενεργά υλικά σε πάγκους ή αλλού. Οι χώροι και ιδιαίτερα ο χώρος του «θερμού» εργαστηρίου τηρούνται πάντα καθαροί και τα όποια χρησιμοποιημένα αναλώσιμα τοποθετούνται στους ειδικούς κάδους</a:t>
            </a:r>
          </a:p>
        </p:txBody>
      </p:sp>
      <p:sp>
        <p:nvSpPr>
          <p:cNvPr id="12" name="Rectangle 1027">
            <a:extLst>
              <a:ext uri="{FF2B5EF4-FFF2-40B4-BE49-F238E27FC236}">
                <a16:creationId xmlns:a16="http://schemas.microsoft.com/office/drawing/2014/main" id="{B1637111-9F72-48B8-A79B-1C2AF375DCD8}"/>
              </a:ext>
            </a:extLst>
          </p:cNvPr>
          <p:cNvSpPr>
            <a:spLocks noChangeArrowheads="1"/>
          </p:cNvSpPr>
          <p:nvPr/>
        </p:nvSpPr>
        <p:spPr bwMode="auto">
          <a:xfrm>
            <a:off x="3886200" y="1711345"/>
            <a:ext cx="4876800" cy="584200"/>
          </a:xfrm>
          <a:prstGeom prst="rect">
            <a:avLst/>
          </a:prstGeom>
          <a:noFill/>
          <a:ln>
            <a:noFill/>
          </a:ln>
          <a:effectLst>
            <a:outerShdw dist="35921" dir="2700000" algn="ctr" rotWithShape="0">
              <a:srgbClr val="FF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l-GR" altLang="en-US" sz="3200" b="0">
                <a:latin typeface="Comic Sans MS" pitchFamily="66" charset="0"/>
              </a:rPr>
              <a:t>Τι δεν πρέπει να κάνουμε</a:t>
            </a:r>
          </a:p>
        </p:txBody>
      </p:sp>
    </p:spTree>
    <p:extLst>
      <p:ext uri="{BB962C8B-B14F-4D97-AF65-F5344CB8AC3E}">
        <p14:creationId xmlns:p14="http://schemas.microsoft.com/office/powerpoint/2010/main" val="16087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22</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D28019BD-AB64-46E6-B280-067D60CECA60}"/>
              </a:ext>
            </a:extLst>
          </p:cNvPr>
          <p:cNvSpPr txBox="1"/>
          <p:nvPr/>
        </p:nvSpPr>
        <p:spPr>
          <a:xfrm>
            <a:off x="54817" y="1294236"/>
            <a:ext cx="1513891"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p:txBody>
      </p:sp>
      <p:pic>
        <p:nvPicPr>
          <p:cNvPr id="11" name="Picture 1026" descr="n13_061">
            <a:extLst>
              <a:ext uri="{FF2B5EF4-FFF2-40B4-BE49-F238E27FC236}">
                <a16:creationId xmlns:a16="http://schemas.microsoft.com/office/drawing/2014/main" id="{9A86D9F6-F677-465F-A4B0-884AAE2B2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606" y="1869517"/>
            <a:ext cx="3813651"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27">
            <a:extLst>
              <a:ext uri="{FF2B5EF4-FFF2-40B4-BE49-F238E27FC236}">
                <a16:creationId xmlns:a16="http://schemas.microsoft.com/office/drawing/2014/main" id="{39A628A9-AAF2-4C82-99CD-0008ACFFE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4" y="1810244"/>
            <a:ext cx="4527452" cy="244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028">
            <a:extLst>
              <a:ext uri="{FF2B5EF4-FFF2-40B4-BE49-F238E27FC236}">
                <a16:creationId xmlns:a16="http://schemas.microsoft.com/office/drawing/2014/main" id="{A5E3E72B-47EA-4579-8500-7EBF6C8D758C}"/>
              </a:ext>
            </a:extLst>
          </p:cNvPr>
          <p:cNvSpPr txBox="1">
            <a:spLocks noChangeArrowheads="1"/>
          </p:cNvSpPr>
          <p:nvPr/>
        </p:nvSpPr>
        <p:spPr bwMode="auto">
          <a:xfrm>
            <a:off x="1461196" y="1341711"/>
            <a:ext cx="5037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l-GR" altLang="en-US" b="0" dirty="0">
                <a:latin typeface="Comic Sans MS" pitchFamily="66" charset="0"/>
              </a:rPr>
              <a:t>ΥΠΟΘΕΤΙΚΟ ΣΕΝΑΡΙΟ ΡΑΔΙΟΜΟΛΥΝΣΗΣ</a:t>
            </a:r>
            <a:endParaRPr lang="en-US" altLang="en-US" b="0" dirty="0">
              <a:latin typeface="Comic Sans MS" pitchFamily="66" charset="0"/>
            </a:endParaRPr>
          </a:p>
        </p:txBody>
      </p:sp>
      <p:sp>
        <p:nvSpPr>
          <p:cNvPr id="14" name="Text Box 1031">
            <a:extLst>
              <a:ext uri="{FF2B5EF4-FFF2-40B4-BE49-F238E27FC236}">
                <a16:creationId xmlns:a16="http://schemas.microsoft.com/office/drawing/2014/main" id="{01A80FB4-9E41-4FF6-932F-0569440A87D8}"/>
              </a:ext>
            </a:extLst>
          </p:cNvPr>
          <p:cNvSpPr txBox="1">
            <a:spLocks noChangeArrowheads="1"/>
          </p:cNvSpPr>
          <p:nvPr/>
        </p:nvSpPr>
        <p:spPr bwMode="auto">
          <a:xfrm>
            <a:off x="8839737" y="1970240"/>
            <a:ext cx="3092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l-GR" altLang="en-US" b="0">
                <a:latin typeface="Comic Sans MS" pitchFamily="66" charset="0"/>
              </a:rPr>
              <a:t>Φιαλίδιο με ραδιενεργή ουσία</a:t>
            </a:r>
          </a:p>
          <a:p>
            <a:r>
              <a:rPr lang="el-GR" altLang="en-US" b="0">
                <a:latin typeface="Comic Sans MS" pitchFamily="66" charset="0"/>
              </a:rPr>
              <a:t>μολύνει μια επιφάνεια</a:t>
            </a:r>
            <a:endParaRPr lang="en-US" altLang="en-US" b="0">
              <a:latin typeface="Comic Sans MS" pitchFamily="66" charset="0"/>
            </a:endParaRPr>
          </a:p>
        </p:txBody>
      </p:sp>
      <p:sp>
        <p:nvSpPr>
          <p:cNvPr id="15" name="Text Box 1032">
            <a:extLst>
              <a:ext uri="{FF2B5EF4-FFF2-40B4-BE49-F238E27FC236}">
                <a16:creationId xmlns:a16="http://schemas.microsoft.com/office/drawing/2014/main" id="{48B6EE0A-63B4-4668-BD63-657024706F44}"/>
              </a:ext>
            </a:extLst>
          </p:cNvPr>
          <p:cNvSpPr txBox="1">
            <a:spLocks noChangeArrowheads="1"/>
          </p:cNvSpPr>
          <p:nvPr/>
        </p:nvSpPr>
        <p:spPr bwMode="auto">
          <a:xfrm>
            <a:off x="195958" y="4305167"/>
            <a:ext cx="25304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l-GR" altLang="en-US" b="0" dirty="0">
                <a:latin typeface="Comic Sans MS" pitchFamily="66" charset="0"/>
              </a:rPr>
              <a:t>Η μολυσμένη περιοχή οριοθετείται. Τα όρια ασφαλείας είναι πολύ μεγαλύτερα από την ορατή μόλυνση.</a:t>
            </a:r>
            <a:endParaRPr lang="en-US" altLang="en-US" b="0" dirty="0">
              <a:latin typeface="Comic Sans MS" pitchFamily="66" charset="0"/>
            </a:endParaRPr>
          </a:p>
        </p:txBody>
      </p:sp>
      <p:pic>
        <p:nvPicPr>
          <p:cNvPr id="16" name="Picture 1026">
            <a:extLst>
              <a:ext uri="{FF2B5EF4-FFF2-40B4-BE49-F238E27FC236}">
                <a16:creationId xmlns:a16="http://schemas.microsoft.com/office/drawing/2014/main" id="{A99549C6-9C3E-46ED-B367-AD59C88ADA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471450"/>
            <a:ext cx="2448886" cy="197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27">
            <a:extLst>
              <a:ext uri="{FF2B5EF4-FFF2-40B4-BE49-F238E27FC236}">
                <a16:creationId xmlns:a16="http://schemas.microsoft.com/office/drawing/2014/main" id="{68E5B870-457D-4038-B18C-334A3CB577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5874" y="4495783"/>
            <a:ext cx="3636126" cy="192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028">
            <a:extLst>
              <a:ext uri="{FF2B5EF4-FFF2-40B4-BE49-F238E27FC236}">
                <a16:creationId xmlns:a16="http://schemas.microsoft.com/office/drawing/2014/main" id="{560D08AD-FBA9-4D99-80B6-9D383F81586E}"/>
              </a:ext>
            </a:extLst>
          </p:cNvPr>
          <p:cNvSpPr txBox="1">
            <a:spLocks noChangeArrowheads="1"/>
          </p:cNvSpPr>
          <p:nvPr/>
        </p:nvSpPr>
        <p:spPr bwMode="auto">
          <a:xfrm>
            <a:off x="5197475" y="5028108"/>
            <a:ext cx="29711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l-GR" altLang="en-US" b="0" dirty="0">
                <a:latin typeface="Comic Sans MS" pitchFamily="66" charset="0"/>
              </a:rPr>
              <a:t>Η πιθανή περιοχή μόλυνσης ελέγχεται με μετρητή ακτινοβολίας</a:t>
            </a:r>
            <a:endParaRPr lang="en-US" altLang="en-US" b="0" dirty="0">
              <a:latin typeface="Comic Sans MS" pitchFamily="66" charset="0"/>
            </a:endParaRPr>
          </a:p>
        </p:txBody>
      </p:sp>
      <p:sp>
        <p:nvSpPr>
          <p:cNvPr id="19" name="Text Box 1029">
            <a:extLst>
              <a:ext uri="{FF2B5EF4-FFF2-40B4-BE49-F238E27FC236}">
                <a16:creationId xmlns:a16="http://schemas.microsoft.com/office/drawing/2014/main" id="{4FC2445D-71B2-453F-833A-69DBAA0BD35D}"/>
              </a:ext>
            </a:extLst>
          </p:cNvPr>
          <p:cNvSpPr txBox="1">
            <a:spLocks noChangeArrowheads="1"/>
          </p:cNvSpPr>
          <p:nvPr/>
        </p:nvSpPr>
        <p:spPr bwMode="auto">
          <a:xfrm>
            <a:off x="9145172" y="3172576"/>
            <a:ext cx="25304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l-GR" altLang="en-US" b="0" dirty="0">
                <a:latin typeface="Comic Sans MS" pitchFamily="66" charset="0"/>
              </a:rPr>
              <a:t>Η μολυσμένη περιοχή στεγανοποιείται για αποφυγή διασποράς της ραδιενέργειας</a:t>
            </a:r>
            <a:endParaRPr lang="en-US" altLang="en-US" b="0" dirty="0">
              <a:latin typeface="Comic Sans MS" pitchFamily="66" charset="0"/>
            </a:endParaRPr>
          </a:p>
        </p:txBody>
      </p:sp>
    </p:spTree>
    <p:extLst>
      <p:ext uri="{BB962C8B-B14F-4D97-AF65-F5344CB8AC3E}">
        <p14:creationId xmlns:p14="http://schemas.microsoft.com/office/powerpoint/2010/main" val="158298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23</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CD6CDD8A-3578-460E-A30D-9FEBC4425B70}"/>
              </a:ext>
            </a:extLst>
          </p:cNvPr>
          <p:cNvSpPr txBox="1"/>
          <p:nvPr/>
        </p:nvSpPr>
        <p:spPr>
          <a:xfrm>
            <a:off x="54817" y="1294236"/>
            <a:ext cx="2175199"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Ακτινοθεραπεία </a:t>
            </a:r>
          </a:p>
        </p:txBody>
      </p:sp>
      <p:sp>
        <p:nvSpPr>
          <p:cNvPr id="11" name="Text Box 2">
            <a:extLst>
              <a:ext uri="{FF2B5EF4-FFF2-40B4-BE49-F238E27FC236}">
                <a16:creationId xmlns:a16="http://schemas.microsoft.com/office/drawing/2014/main" id="{E3305FE8-7ABE-48DA-AFA2-842A7A6A5371}"/>
              </a:ext>
            </a:extLst>
          </p:cNvPr>
          <p:cNvSpPr txBox="1">
            <a:spLocks noChangeArrowheads="1"/>
          </p:cNvSpPr>
          <p:nvPr/>
        </p:nvSpPr>
        <p:spPr bwMode="auto">
          <a:xfrm>
            <a:off x="771453" y="2328225"/>
            <a:ext cx="6646868" cy="230832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el-GR" altLang="en-US" sz="1600" dirty="0">
                <a:cs typeface="Times New Roman" pitchFamily="18" charset="0"/>
              </a:rPr>
              <a:t>Η θωράκιση του χώρου προστατεύει από την </a:t>
            </a:r>
            <a:r>
              <a:rPr lang="el-GR" altLang="en-US" sz="1600" b="1" dirty="0">
                <a:cs typeface="Times New Roman" pitchFamily="18" charset="0"/>
              </a:rPr>
              <a:t>πρωτεύουσα</a:t>
            </a:r>
            <a:r>
              <a:rPr lang="el-GR" altLang="en-US" sz="1600" dirty="0">
                <a:cs typeface="Times New Roman" pitchFamily="18" charset="0"/>
              </a:rPr>
              <a:t>, την </a:t>
            </a:r>
            <a:r>
              <a:rPr lang="el-GR" altLang="en-US" sz="1600" b="1" dirty="0">
                <a:cs typeface="Times New Roman" pitchFamily="18" charset="0"/>
              </a:rPr>
              <a:t>σκεδαζόμενη</a:t>
            </a:r>
            <a:r>
              <a:rPr lang="el-GR" altLang="en-US" sz="1600" dirty="0">
                <a:cs typeface="Times New Roman" pitchFamily="18" charset="0"/>
              </a:rPr>
              <a:t> και την </a:t>
            </a:r>
            <a:r>
              <a:rPr lang="el-GR" altLang="en-US" sz="1600" b="1" dirty="0">
                <a:cs typeface="Times New Roman" pitchFamily="18" charset="0"/>
              </a:rPr>
              <a:t>διαρρέουσα</a:t>
            </a:r>
            <a:r>
              <a:rPr lang="el-GR" altLang="en-US" sz="1600" dirty="0">
                <a:cs typeface="Times New Roman" pitchFamily="18" charset="0"/>
              </a:rPr>
              <a:t> ακτινοβολία. Διασφαλίζει ότι η ισοδύναμη δόση δεν υπερβαίνει την μέγιστη επιτρεπτή δόση των 0,1 </a:t>
            </a:r>
            <a:r>
              <a:rPr lang="en-US" altLang="en-US" sz="1600" dirty="0">
                <a:cs typeface="Times New Roman" pitchFamily="18" charset="0"/>
              </a:rPr>
              <a:t>rem</a:t>
            </a:r>
            <a:r>
              <a:rPr lang="el-GR" altLang="en-US" sz="1600" dirty="0">
                <a:cs typeface="Times New Roman" pitchFamily="18" charset="0"/>
              </a:rPr>
              <a:t>/</a:t>
            </a:r>
            <a:r>
              <a:rPr lang="en-US" altLang="en-US" sz="1600" dirty="0">
                <a:cs typeface="Times New Roman" pitchFamily="18" charset="0"/>
              </a:rPr>
              <a:t>week</a:t>
            </a:r>
            <a:r>
              <a:rPr lang="el-GR" altLang="en-US" sz="1600" dirty="0">
                <a:cs typeface="Times New Roman" pitchFamily="18" charset="0"/>
              </a:rPr>
              <a:t>. Στα υλικά θωράκισης περιλαμβάνονται το </a:t>
            </a:r>
            <a:r>
              <a:rPr lang="el-GR" altLang="en-US" sz="1600" b="1" dirty="0">
                <a:cs typeface="Times New Roman" pitchFamily="18" charset="0"/>
              </a:rPr>
              <a:t>μπετόν</a:t>
            </a:r>
            <a:r>
              <a:rPr lang="el-GR" altLang="en-US" sz="1600" dirty="0">
                <a:cs typeface="Times New Roman" pitchFamily="18" charset="0"/>
              </a:rPr>
              <a:t> και ο </a:t>
            </a:r>
            <a:r>
              <a:rPr lang="el-GR" altLang="en-US" sz="1600" b="1" dirty="0">
                <a:cs typeface="Times New Roman" pitchFamily="18" charset="0"/>
              </a:rPr>
              <a:t>μόλυβδος</a:t>
            </a:r>
            <a:r>
              <a:rPr lang="el-GR" altLang="en-US" sz="1600" dirty="0">
                <a:cs typeface="Times New Roman" pitchFamily="18" charset="0"/>
              </a:rPr>
              <a:t>. Η διαρρύθμιση του χώρου είναι τύπου «λαβυρίνθου», με αποτέλεσμα την σημαντική ελάττωση της θωράκισης της πόρτας – εισόδου. Η </a:t>
            </a:r>
            <a:r>
              <a:rPr lang="el-GR" altLang="en-US" sz="1600" b="1" dirty="0">
                <a:cs typeface="Times New Roman" pitchFamily="18" charset="0"/>
              </a:rPr>
              <a:t>πόρτα</a:t>
            </a:r>
            <a:r>
              <a:rPr lang="el-GR" altLang="en-US" sz="1600" dirty="0">
                <a:cs typeface="Times New Roman" pitchFamily="18" charset="0"/>
              </a:rPr>
              <a:t> εκτίθεται σε ακτινοβολία πολλαπλής σκέδασης, η οποία εμφανίζει σημαντικά ελαττωμένη ένταση και ενέργεια σε σχέση με την πρωτεύουσα δέσμη.</a:t>
            </a:r>
            <a:r>
              <a:rPr lang="el-GR" altLang="en-US" sz="1600" b="1" dirty="0">
                <a:cs typeface="Times New Roman" pitchFamily="18" charset="0"/>
              </a:rPr>
              <a:t> Η θωράκιση</a:t>
            </a:r>
            <a:r>
              <a:rPr lang="el-GR" altLang="en-US" sz="1600" dirty="0">
                <a:cs typeface="Times New Roman" pitchFamily="18" charset="0"/>
              </a:rPr>
              <a:t> της εισόδου απαιτεί λιγότερο από 6 </a:t>
            </a:r>
            <a:r>
              <a:rPr lang="en-US" altLang="en-US" sz="1600" dirty="0">
                <a:cs typeface="Times New Roman" pitchFamily="18" charset="0"/>
              </a:rPr>
              <a:t>mm</a:t>
            </a:r>
            <a:r>
              <a:rPr lang="el-GR" altLang="en-US" sz="1600" dirty="0">
                <a:cs typeface="Times New Roman" pitchFamily="18" charset="0"/>
              </a:rPr>
              <a:t> μολύβδου.</a:t>
            </a:r>
          </a:p>
        </p:txBody>
      </p:sp>
      <p:grpSp>
        <p:nvGrpSpPr>
          <p:cNvPr id="12" name="Group 3">
            <a:extLst>
              <a:ext uri="{FF2B5EF4-FFF2-40B4-BE49-F238E27FC236}">
                <a16:creationId xmlns:a16="http://schemas.microsoft.com/office/drawing/2014/main" id="{4F6FA10A-3C8C-4922-BF94-D66D1894E014}"/>
              </a:ext>
            </a:extLst>
          </p:cNvPr>
          <p:cNvGrpSpPr>
            <a:grpSpLocks/>
          </p:cNvGrpSpPr>
          <p:nvPr/>
        </p:nvGrpSpPr>
        <p:grpSpPr bwMode="auto">
          <a:xfrm>
            <a:off x="7797140" y="1074493"/>
            <a:ext cx="4189413" cy="3657600"/>
            <a:chOff x="1344" y="528"/>
            <a:chExt cx="3311" cy="3231"/>
          </a:xfrm>
        </p:grpSpPr>
        <p:pic>
          <p:nvPicPr>
            <p:cNvPr id="13" name="Picture 4" descr="room ortho projection">
              <a:extLst>
                <a:ext uri="{FF2B5EF4-FFF2-40B4-BE49-F238E27FC236}">
                  <a16:creationId xmlns:a16="http://schemas.microsoft.com/office/drawing/2014/main" id="{69D23990-7BC4-47D7-A3A5-6F31CDA97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528"/>
              <a:ext cx="3311" cy="3231"/>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4" name="Oval 5">
              <a:extLst>
                <a:ext uri="{FF2B5EF4-FFF2-40B4-BE49-F238E27FC236}">
                  <a16:creationId xmlns:a16="http://schemas.microsoft.com/office/drawing/2014/main" id="{FB19116E-8202-427E-8C90-DC7928D26F68}"/>
                </a:ext>
              </a:extLst>
            </p:cNvPr>
            <p:cNvSpPr>
              <a:spLocks noChangeArrowheads="1"/>
            </p:cNvSpPr>
            <p:nvPr/>
          </p:nvSpPr>
          <p:spPr bwMode="auto">
            <a:xfrm>
              <a:off x="1584" y="2352"/>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6">
              <a:extLst>
                <a:ext uri="{FF2B5EF4-FFF2-40B4-BE49-F238E27FC236}">
                  <a16:creationId xmlns:a16="http://schemas.microsoft.com/office/drawing/2014/main" id="{0D9378F0-C92A-422E-B737-AFA52A82B334}"/>
                </a:ext>
              </a:extLst>
            </p:cNvPr>
            <p:cNvSpPr>
              <a:spLocks noChangeShapeType="1"/>
            </p:cNvSpPr>
            <p:nvPr/>
          </p:nvSpPr>
          <p:spPr bwMode="auto">
            <a:xfrm flipH="1">
              <a:off x="2784" y="2256"/>
              <a:ext cx="144" cy="100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7">
              <a:extLst>
                <a:ext uri="{FF2B5EF4-FFF2-40B4-BE49-F238E27FC236}">
                  <a16:creationId xmlns:a16="http://schemas.microsoft.com/office/drawing/2014/main" id="{4EFB1F09-14AD-49DB-856F-5047A1763978}"/>
                </a:ext>
              </a:extLst>
            </p:cNvPr>
            <p:cNvSpPr>
              <a:spLocks noChangeShapeType="1"/>
            </p:cNvSpPr>
            <p:nvPr/>
          </p:nvSpPr>
          <p:spPr bwMode="auto">
            <a:xfrm flipH="1" flipV="1">
              <a:off x="1632" y="2400"/>
              <a:ext cx="1152" cy="816"/>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 name="Text Box 8">
            <a:extLst>
              <a:ext uri="{FF2B5EF4-FFF2-40B4-BE49-F238E27FC236}">
                <a16:creationId xmlns:a16="http://schemas.microsoft.com/office/drawing/2014/main" id="{A0869E53-9E3A-4512-9E94-CF9F2FCB0075}"/>
              </a:ext>
            </a:extLst>
          </p:cNvPr>
          <p:cNvSpPr txBox="1">
            <a:spLocks noChangeArrowheads="1"/>
          </p:cNvSpPr>
          <p:nvPr/>
        </p:nvSpPr>
        <p:spPr bwMode="auto">
          <a:xfrm>
            <a:off x="940061" y="4912719"/>
            <a:ext cx="11046492" cy="156966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en-US" altLang="en-US" sz="1600" dirty="0" err="1">
                <a:cs typeface="Times New Roman" pitchFamily="18" charset="0"/>
              </a:rPr>
              <a:t>Στην</a:t>
            </a:r>
            <a:r>
              <a:rPr lang="en-US" altLang="en-US" sz="1600" dirty="0">
                <a:cs typeface="Times New Roman" pitchFamily="18" charset="0"/>
              </a:rPr>
              <a:t> </a:t>
            </a:r>
            <a:r>
              <a:rPr lang="en-US" altLang="en-US" sz="1600" dirty="0" err="1">
                <a:cs typeface="Times New Roman" pitchFamily="18" charset="0"/>
              </a:rPr>
              <a:t>είσοδο</a:t>
            </a:r>
            <a:r>
              <a:rPr lang="en-US" altLang="en-US" sz="1600" dirty="0">
                <a:cs typeface="Times New Roman" pitchFamily="18" charset="0"/>
              </a:rPr>
              <a:t> </a:t>
            </a:r>
            <a:r>
              <a:rPr lang="en-US" altLang="en-US" sz="1600" dirty="0" err="1">
                <a:cs typeface="Times New Roman" pitchFamily="18" charset="0"/>
              </a:rPr>
              <a:t>του</a:t>
            </a:r>
            <a:r>
              <a:rPr lang="en-US" altLang="en-US" sz="1600" dirty="0">
                <a:cs typeface="Times New Roman" pitchFamily="18" charset="0"/>
              </a:rPr>
              <a:t> θα</a:t>
            </a:r>
            <a:r>
              <a:rPr lang="en-US" altLang="en-US" sz="1600" dirty="0" err="1">
                <a:cs typeface="Times New Roman" pitchFamily="18" charset="0"/>
              </a:rPr>
              <a:t>λάμου</a:t>
            </a:r>
            <a:r>
              <a:rPr lang="en-US" altLang="en-US" sz="1600" dirty="0">
                <a:cs typeface="Times New Roman" pitchFamily="18" charset="0"/>
              </a:rPr>
              <a:t> </a:t>
            </a:r>
            <a:r>
              <a:rPr lang="en-US" altLang="en-US" sz="1600" dirty="0" err="1">
                <a:cs typeface="Times New Roman" pitchFamily="18" charset="0"/>
              </a:rPr>
              <a:t>θερ</a:t>
            </a:r>
            <a:r>
              <a:rPr lang="en-US" altLang="en-US" sz="1600" dirty="0">
                <a:cs typeface="Times New Roman" pitchFamily="18" charset="0"/>
              </a:rPr>
              <a:t>απείας απαιτείται η ύπαρξη </a:t>
            </a:r>
            <a:r>
              <a:rPr lang="en-US" altLang="en-US" sz="1600" b="1" dirty="0">
                <a:cs typeface="Times New Roman" pitchFamily="18" charset="0"/>
              </a:rPr>
              <a:t>οπτικού σήματος</a:t>
            </a:r>
            <a:r>
              <a:rPr lang="en-US" altLang="en-US" sz="1600" dirty="0">
                <a:cs typeface="Times New Roman" pitchFamily="18" charset="0"/>
              </a:rPr>
              <a:t>, που ενεργοποιείται καθόλη την διάρκεια της ακτινοβόλησης. </a:t>
            </a:r>
            <a:r>
              <a:rPr lang="en-US" altLang="en-US" sz="1600" dirty="0" err="1">
                <a:cs typeface="Times New Roman" pitchFamily="18" charset="0"/>
              </a:rPr>
              <a:t>Οι</a:t>
            </a:r>
            <a:r>
              <a:rPr lang="en-US" altLang="en-US" sz="1600" dirty="0">
                <a:cs typeface="Times New Roman" pitchFamily="18" charset="0"/>
              </a:rPr>
              <a:t> </a:t>
            </a:r>
            <a:r>
              <a:rPr lang="en-US" altLang="en-US" sz="1600" dirty="0" err="1">
                <a:cs typeface="Times New Roman" pitchFamily="18" charset="0"/>
              </a:rPr>
              <a:t>ελεγχόμενοι</a:t>
            </a:r>
            <a:r>
              <a:rPr lang="en-US" altLang="en-US" sz="1600" dirty="0">
                <a:cs typeface="Times New Roman" pitchFamily="18" charset="0"/>
              </a:rPr>
              <a:t> και </a:t>
            </a:r>
            <a:r>
              <a:rPr lang="en-US" altLang="en-US" sz="1600" dirty="0" err="1">
                <a:cs typeface="Times New Roman" pitchFamily="18" charset="0"/>
              </a:rPr>
              <a:t>οι</a:t>
            </a:r>
            <a:r>
              <a:rPr lang="en-US" altLang="en-US" sz="1600" dirty="0">
                <a:cs typeface="Times New Roman" pitchFamily="18" charset="0"/>
              </a:rPr>
              <a:t> επιβλεπ</a:t>
            </a:r>
            <a:r>
              <a:rPr lang="en-US" altLang="en-US" sz="1600" dirty="0" err="1">
                <a:cs typeface="Times New Roman" pitchFamily="18" charset="0"/>
              </a:rPr>
              <a:t>όμενοι</a:t>
            </a:r>
            <a:r>
              <a:rPr lang="en-US" altLang="en-US" sz="1600" dirty="0">
                <a:cs typeface="Times New Roman" pitchFamily="18" charset="0"/>
              </a:rPr>
              <a:t> </a:t>
            </a:r>
            <a:r>
              <a:rPr lang="en-US" altLang="en-US" sz="1600" dirty="0" err="1">
                <a:cs typeface="Times New Roman" pitchFamily="18" charset="0"/>
              </a:rPr>
              <a:t>χώροι</a:t>
            </a:r>
            <a:r>
              <a:rPr lang="en-US" altLang="en-US" sz="1600" dirty="0">
                <a:cs typeface="Times New Roman" pitchFamily="18" charset="0"/>
              </a:rPr>
              <a:t> </a:t>
            </a:r>
            <a:r>
              <a:rPr lang="en-US" altLang="en-US" sz="1600" dirty="0" err="1">
                <a:cs typeface="Times New Roman" pitchFamily="18" charset="0"/>
              </a:rPr>
              <a:t>του</a:t>
            </a:r>
            <a:r>
              <a:rPr lang="en-US" altLang="en-US" sz="1600" dirty="0">
                <a:cs typeface="Times New Roman" pitchFamily="18" charset="0"/>
              </a:rPr>
              <a:t> </a:t>
            </a:r>
            <a:r>
              <a:rPr lang="en-US" altLang="en-US" sz="1600" dirty="0" err="1">
                <a:cs typeface="Times New Roman" pitchFamily="18" charset="0"/>
              </a:rPr>
              <a:t>εργ</a:t>
            </a:r>
            <a:r>
              <a:rPr lang="en-US" altLang="en-US" sz="1600" dirty="0">
                <a:cs typeface="Times New Roman" pitchFamily="18" charset="0"/>
              </a:rPr>
              <a:t>αστηρίου πρέπει να σημαίνονται με ειδικές πινακίδες. </a:t>
            </a:r>
            <a:r>
              <a:rPr lang="en-US" altLang="en-US" sz="1600" dirty="0" err="1">
                <a:cs typeface="Times New Roman" pitchFamily="18" charset="0"/>
              </a:rPr>
              <a:t>Άμεση</a:t>
            </a:r>
            <a:r>
              <a:rPr lang="en-US" altLang="en-US" sz="1600" dirty="0">
                <a:cs typeface="Times New Roman" pitchFamily="18" charset="0"/>
              </a:rPr>
              <a:t> π</a:t>
            </a:r>
            <a:r>
              <a:rPr lang="en-US" altLang="en-US" sz="1600" dirty="0" err="1">
                <a:cs typeface="Times New Roman" pitchFamily="18" charset="0"/>
              </a:rPr>
              <a:t>ληροφόρηση</a:t>
            </a:r>
            <a:r>
              <a:rPr lang="en-US" altLang="en-US" sz="1600" dirty="0">
                <a:cs typeface="Times New Roman" pitchFamily="18" charset="0"/>
              </a:rPr>
              <a:t> πα</a:t>
            </a:r>
            <a:r>
              <a:rPr lang="en-US" altLang="en-US" sz="1600" dirty="0" err="1">
                <a:cs typeface="Times New Roman" pitchFamily="18" charset="0"/>
              </a:rPr>
              <a:t>ρέχουν</a:t>
            </a:r>
            <a:r>
              <a:rPr lang="en-US" altLang="en-US" sz="1600" dirty="0">
                <a:cs typeface="Times New Roman" pitchFamily="18" charset="0"/>
              </a:rPr>
              <a:t> α</a:t>
            </a:r>
            <a:r>
              <a:rPr lang="en-US" altLang="en-US" sz="1600" dirty="0" err="1">
                <a:cs typeface="Times New Roman" pitchFamily="18" charset="0"/>
              </a:rPr>
              <a:t>νηρτημένες</a:t>
            </a:r>
            <a:r>
              <a:rPr lang="en-US" altLang="en-US" sz="1600" dirty="0">
                <a:cs typeface="Times New Roman" pitchFamily="18" charset="0"/>
              </a:rPr>
              <a:t> </a:t>
            </a:r>
            <a:r>
              <a:rPr lang="en-US" altLang="en-US" sz="1600" dirty="0" err="1">
                <a:cs typeface="Times New Roman" pitchFamily="18" charset="0"/>
              </a:rPr>
              <a:t>ευ</a:t>
            </a:r>
            <a:r>
              <a:rPr lang="en-US" altLang="en-US" sz="1600" dirty="0">
                <a:cs typeface="Times New Roman" pitchFamily="18" charset="0"/>
              </a:rPr>
              <a:t>ανάγνωστες οδηγίες στις εισόδους των θαλάμων θεραπείας και στους χώρους φύλαξης – εργασίας με πηγές βραχυθεραπείας. </a:t>
            </a:r>
            <a:r>
              <a:rPr lang="en-US" altLang="en-US" sz="1600" dirty="0" err="1">
                <a:cs typeface="Times New Roman" pitchFamily="18" charset="0"/>
              </a:rPr>
              <a:t>Το</a:t>
            </a:r>
            <a:r>
              <a:rPr lang="en-US" altLang="en-US" sz="1600" dirty="0">
                <a:cs typeface="Times New Roman" pitchFamily="18" charset="0"/>
              </a:rPr>
              <a:t> </a:t>
            </a:r>
            <a:r>
              <a:rPr lang="en-US" altLang="en-US" sz="1600" b="1" dirty="0" err="1">
                <a:cs typeface="Times New Roman" pitchFamily="18" charset="0"/>
              </a:rPr>
              <a:t>χειριστήριο</a:t>
            </a:r>
            <a:r>
              <a:rPr lang="en-US" altLang="en-US" sz="1600" dirty="0">
                <a:cs typeface="Times New Roman" pitchFamily="18" charset="0"/>
              </a:rPr>
              <a:t> </a:t>
            </a:r>
            <a:r>
              <a:rPr lang="en-US" altLang="en-US" sz="1600" dirty="0" err="1">
                <a:cs typeface="Times New Roman" pitchFamily="18" charset="0"/>
              </a:rPr>
              <a:t>της</a:t>
            </a:r>
            <a:r>
              <a:rPr lang="en-US" altLang="en-US" sz="1600" dirty="0">
                <a:cs typeface="Times New Roman" pitchFamily="18" charset="0"/>
              </a:rPr>
              <a:t> </a:t>
            </a:r>
            <a:r>
              <a:rPr lang="en-US" altLang="en-US" sz="1600" dirty="0" err="1">
                <a:cs typeface="Times New Roman" pitchFamily="18" charset="0"/>
              </a:rPr>
              <a:t>μονάδ</a:t>
            </a:r>
            <a:r>
              <a:rPr lang="en-US" altLang="en-US" sz="1600" dirty="0">
                <a:cs typeface="Times New Roman" pitchFamily="18" charset="0"/>
              </a:rPr>
              <a:t>ας πρέπει να βρίσκεται εκτός του θαλάμου θεραπείας. </a:t>
            </a:r>
            <a:r>
              <a:rPr lang="en-US" altLang="en-US" sz="1600" dirty="0" err="1">
                <a:cs typeface="Times New Roman" pitchFamily="18" charset="0"/>
              </a:rPr>
              <a:t>Έν</a:t>
            </a:r>
            <a:r>
              <a:rPr lang="en-US" altLang="en-US" sz="1600" dirty="0">
                <a:cs typeface="Times New Roman" pitchFamily="18" charset="0"/>
              </a:rPr>
              <a:t>α σύστημα </a:t>
            </a:r>
            <a:r>
              <a:rPr lang="en-US" altLang="en-US" sz="1600" b="1" dirty="0">
                <a:cs typeface="Times New Roman" pitchFamily="18" charset="0"/>
              </a:rPr>
              <a:t>τηλεόρασης</a:t>
            </a:r>
            <a:r>
              <a:rPr lang="en-US" altLang="en-US" sz="1600" dirty="0">
                <a:cs typeface="Times New Roman" pitchFamily="18" charset="0"/>
              </a:rPr>
              <a:t> και αμφίδρομης </a:t>
            </a:r>
            <a:r>
              <a:rPr lang="en-US" altLang="en-US" sz="1600" b="1" dirty="0">
                <a:cs typeface="Times New Roman" pitchFamily="18" charset="0"/>
              </a:rPr>
              <a:t>ακουστικής</a:t>
            </a:r>
            <a:r>
              <a:rPr lang="en-US" altLang="en-US" sz="1600" dirty="0">
                <a:cs typeface="Times New Roman" pitchFamily="18" charset="0"/>
              </a:rPr>
              <a:t> επικοινωνίας εξασφαλίζει την οπτική – ακουστική επαφή μεταξύ του χειριστηρίου και του ασθενούς.</a:t>
            </a:r>
            <a:endParaRPr lang="en-US" altLang="en-US" dirty="0"/>
          </a:p>
        </p:txBody>
      </p:sp>
    </p:spTree>
    <p:extLst>
      <p:ext uri="{BB962C8B-B14F-4D97-AF65-F5344CB8AC3E}">
        <p14:creationId xmlns:p14="http://schemas.microsoft.com/office/powerpoint/2010/main" val="21857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24</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295A720F-7B74-4BE0-A2F2-EB0C1185E0DB}"/>
              </a:ext>
            </a:extLst>
          </p:cNvPr>
          <p:cNvSpPr txBox="1"/>
          <p:nvPr/>
        </p:nvSpPr>
        <p:spPr>
          <a:xfrm>
            <a:off x="54817" y="1294236"/>
            <a:ext cx="2175199"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Ακτινοθεραπεία </a:t>
            </a:r>
          </a:p>
        </p:txBody>
      </p:sp>
      <p:pic>
        <p:nvPicPr>
          <p:cNvPr id="3" name="Picture 2">
            <a:extLst>
              <a:ext uri="{FF2B5EF4-FFF2-40B4-BE49-F238E27FC236}">
                <a16:creationId xmlns:a16="http://schemas.microsoft.com/office/drawing/2014/main" id="{036D07F2-315E-4212-BB74-BB125E6F8AD2}"/>
              </a:ext>
            </a:extLst>
          </p:cNvPr>
          <p:cNvPicPr>
            <a:picLocks noChangeAspect="1"/>
          </p:cNvPicPr>
          <p:nvPr/>
        </p:nvPicPr>
        <p:blipFill>
          <a:blip r:embed="rId4"/>
          <a:stretch>
            <a:fillRect/>
          </a:stretch>
        </p:blipFill>
        <p:spPr>
          <a:xfrm>
            <a:off x="2832259" y="1562385"/>
            <a:ext cx="6527482" cy="4703528"/>
          </a:xfrm>
          <a:prstGeom prst="rect">
            <a:avLst/>
          </a:prstGeom>
        </p:spPr>
      </p:pic>
    </p:spTree>
    <p:extLst>
      <p:ext uri="{BB962C8B-B14F-4D97-AF65-F5344CB8AC3E}">
        <p14:creationId xmlns:p14="http://schemas.microsoft.com/office/powerpoint/2010/main" val="158620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25</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35775622-0A4C-49EB-BB68-8D351156A867}"/>
              </a:ext>
            </a:extLst>
          </p:cNvPr>
          <p:cNvSpPr txBox="1"/>
          <p:nvPr/>
        </p:nvSpPr>
        <p:spPr>
          <a:xfrm>
            <a:off x="54817" y="1294236"/>
            <a:ext cx="2175199"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Ακτινοθεραπεία </a:t>
            </a:r>
          </a:p>
        </p:txBody>
      </p:sp>
      <p:pic>
        <p:nvPicPr>
          <p:cNvPr id="3" name="Picture 2">
            <a:extLst>
              <a:ext uri="{FF2B5EF4-FFF2-40B4-BE49-F238E27FC236}">
                <a16:creationId xmlns:a16="http://schemas.microsoft.com/office/drawing/2014/main" id="{34F0F241-1986-4462-A7C3-2A7FBE312E21}"/>
              </a:ext>
            </a:extLst>
          </p:cNvPr>
          <p:cNvPicPr>
            <a:picLocks noChangeAspect="1"/>
          </p:cNvPicPr>
          <p:nvPr/>
        </p:nvPicPr>
        <p:blipFill rotWithShape="1">
          <a:blip r:embed="rId4"/>
          <a:srcRect l="1069"/>
          <a:stretch/>
        </p:blipFill>
        <p:spPr>
          <a:xfrm>
            <a:off x="3517143" y="1299597"/>
            <a:ext cx="6098344" cy="4963090"/>
          </a:xfrm>
          <a:prstGeom prst="rect">
            <a:avLst/>
          </a:prstGeom>
        </p:spPr>
      </p:pic>
    </p:spTree>
    <p:extLst>
      <p:ext uri="{BB962C8B-B14F-4D97-AF65-F5344CB8AC3E}">
        <p14:creationId xmlns:p14="http://schemas.microsoft.com/office/powerpoint/2010/main" val="2130676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26</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6D1D6B3F-6EF0-4840-8C35-13A96F279BEF}"/>
              </a:ext>
            </a:extLst>
          </p:cNvPr>
          <p:cNvSpPr txBox="1"/>
          <p:nvPr/>
        </p:nvSpPr>
        <p:spPr>
          <a:xfrm>
            <a:off x="54817" y="1294236"/>
            <a:ext cx="2175199"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Ακτινοθεραπεία </a:t>
            </a:r>
          </a:p>
        </p:txBody>
      </p:sp>
    </p:spTree>
    <p:extLst>
      <p:ext uri="{BB962C8B-B14F-4D97-AF65-F5344CB8AC3E}">
        <p14:creationId xmlns:p14="http://schemas.microsoft.com/office/powerpoint/2010/main" val="2803818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11" name="Picture 10">
            <a:extLst>
              <a:ext uri="{FF2B5EF4-FFF2-40B4-BE49-F238E27FC236}">
                <a16:creationId xmlns:a16="http://schemas.microsoft.com/office/drawing/2014/main" id="{FD0E0D7F-95DD-4791-B4DA-2502C6038B2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2" name="Picture 11">
            <a:extLst>
              <a:ext uri="{FF2B5EF4-FFF2-40B4-BE49-F238E27FC236}">
                <a16:creationId xmlns:a16="http://schemas.microsoft.com/office/drawing/2014/main" id="{977A103A-982C-4031-9DF0-95880350E1E1}"/>
              </a:ext>
            </a:extLst>
          </p:cNvPr>
          <p:cNvPicPr>
            <a:picLocks noChangeAspect="1"/>
          </p:cNvPicPr>
          <p:nvPr/>
        </p:nvPicPr>
        <p:blipFill>
          <a:blip r:embed="rId3"/>
          <a:stretch>
            <a:fillRect/>
          </a:stretch>
        </p:blipFill>
        <p:spPr>
          <a:xfrm>
            <a:off x="0" y="6046237"/>
            <a:ext cx="811763" cy="811763"/>
          </a:xfrm>
          <a:prstGeom prst="rect">
            <a:avLst/>
          </a:prstGeom>
        </p:spPr>
      </p:pic>
      <p:pic>
        <p:nvPicPr>
          <p:cNvPr id="13" name="Picture 12">
            <a:extLst>
              <a:ext uri="{FF2B5EF4-FFF2-40B4-BE49-F238E27FC236}">
                <a16:creationId xmlns:a16="http://schemas.microsoft.com/office/drawing/2014/main" id="{EB3885BE-DD82-4A27-BD75-C3DCA891D6D0}"/>
              </a:ext>
            </a:extLst>
          </p:cNvPr>
          <p:cNvPicPr>
            <a:picLocks noChangeAspect="1"/>
          </p:cNvPicPr>
          <p:nvPr/>
        </p:nvPicPr>
        <p:blipFill>
          <a:blip r:embed="rId4"/>
          <a:stretch>
            <a:fillRect/>
          </a:stretch>
        </p:blipFill>
        <p:spPr>
          <a:xfrm>
            <a:off x="4788294" y="1700634"/>
            <a:ext cx="2615411" cy="3456732"/>
          </a:xfrm>
          <a:prstGeom prst="rect">
            <a:avLst/>
          </a:prstGeom>
        </p:spPr>
      </p:pic>
    </p:spTree>
    <p:extLst>
      <p:ext uri="{BB962C8B-B14F-4D97-AF65-F5344CB8AC3E}">
        <p14:creationId xmlns:p14="http://schemas.microsoft.com/office/powerpoint/2010/main" val="17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3</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376D66D1-8D5C-4D0D-A23B-1B025F164E95}"/>
              </a:ext>
            </a:extLst>
          </p:cNvPr>
          <p:cNvSpPr txBox="1"/>
          <p:nvPr/>
        </p:nvSpPr>
        <p:spPr>
          <a:xfrm>
            <a:off x="0" y="1381823"/>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p:txBody>
      </p:sp>
      <p:pic>
        <p:nvPicPr>
          <p:cNvPr id="5" name="Picture 4">
            <a:extLst>
              <a:ext uri="{FF2B5EF4-FFF2-40B4-BE49-F238E27FC236}">
                <a16:creationId xmlns:a16="http://schemas.microsoft.com/office/drawing/2014/main" id="{49D160D5-BD46-4EA3-98E6-85DD3E1AA3B8}"/>
              </a:ext>
            </a:extLst>
          </p:cNvPr>
          <p:cNvPicPr>
            <a:picLocks noChangeAspect="1"/>
          </p:cNvPicPr>
          <p:nvPr/>
        </p:nvPicPr>
        <p:blipFill>
          <a:blip r:embed="rId4"/>
          <a:stretch>
            <a:fillRect/>
          </a:stretch>
        </p:blipFill>
        <p:spPr>
          <a:xfrm>
            <a:off x="3209924" y="1677913"/>
            <a:ext cx="5772150" cy="4533900"/>
          </a:xfrm>
          <a:prstGeom prst="rect">
            <a:avLst/>
          </a:prstGeom>
        </p:spPr>
      </p:pic>
      <p:pic>
        <p:nvPicPr>
          <p:cNvPr id="12" name="Picture 11">
            <a:extLst>
              <a:ext uri="{FF2B5EF4-FFF2-40B4-BE49-F238E27FC236}">
                <a16:creationId xmlns:a16="http://schemas.microsoft.com/office/drawing/2014/main" id="{7BBF93A3-14FE-4C76-8267-C02961973EFC}"/>
              </a:ext>
            </a:extLst>
          </p:cNvPr>
          <p:cNvPicPr>
            <a:picLocks noChangeAspect="1"/>
          </p:cNvPicPr>
          <p:nvPr/>
        </p:nvPicPr>
        <p:blipFill>
          <a:blip r:embed="rId5"/>
          <a:stretch>
            <a:fillRect/>
          </a:stretch>
        </p:blipFill>
        <p:spPr>
          <a:xfrm>
            <a:off x="7540811" y="1982580"/>
            <a:ext cx="1324540" cy="1077219"/>
          </a:xfrm>
          <a:prstGeom prst="rect">
            <a:avLst/>
          </a:prstGeom>
        </p:spPr>
      </p:pic>
      <p:pic>
        <p:nvPicPr>
          <p:cNvPr id="14" name="Picture 13">
            <a:extLst>
              <a:ext uri="{FF2B5EF4-FFF2-40B4-BE49-F238E27FC236}">
                <a16:creationId xmlns:a16="http://schemas.microsoft.com/office/drawing/2014/main" id="{2E973A98-61FB-4529-B8A8-50F9386F040F}"/>
              </a:ext>
            </a:extLst>
          </p:cNvPr>
          <p:cNvPicPr>
            <a:picLocks noChangeAspect="1"/>
          </p:cNvPicPr>
          <p:nvPr/>
        </p:nvPicPr>
        <p:blipFill>
          <a:blip r:embed="rId6"/>
          <a:stretch>
            <a:fillRect/>
          </a:stretch>
        </p:blipFill>
        <p:spPr>
          <a:xfrm>
            <a:off x="6262973" y="3429000"/>
            <a:ext cx="832277" cy="1011788"/>
          </a:xfrm>
          <a:prstGeom prst="rect">
            <a:avLst/>
          </a:prstGeom>
        </p:spPr>
      </p:pic>
      <p:pic>
        <p:nvPicPr>
          <p:cNvPr id="16" name="Picture 15">
            <a:extLst>
              <a:ext uri="{FF2B5EF4-FFF2-40B4-BE49-F238E27FC236}">
                <a16:creationId xmlns:a16="http://schemas.microsoft.com/office/drawing/2014/main" id="{6AF609FE-36FC-467B-BBAC-92650FF8D294}"/>
              </a:ext>
            </a:extLst>
          </p:cNvPr>
          <p:cNvPicPr>
            <a:picLocks noChangeAspect="1"/>
          </p:cNvPicPr>
          <p:nvPr/>
        </p:nvPicPr>
        <p:blipFill>
          <a:blip r:embed="rId7"/>
          <a:stretch>
            <a:fillRect/>
          </a:stretch>
        </p:blipFill>
        <p:spPr>
          <a:xfrm>
            <a:off x="7892259" y="4776701"/>
            <a:ext cx="855409" cy="1269536"/>
          </a:xfrm>
          <a:prstGeom prst="rect">
            <a:avLst/>
          </a:prstGeom>
        </p:spPr>
      </p:pic>
    </p:spTree>
    <p:extLst>
      <p:ext uri="{BB962C8B-B14F-4D97-AF65-F5344CB8AC3E}">
        <p14:creationId xmlns:p14="http://schemas.microsoft.com/office/powerpoint/2010/main" val="51970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4</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 Box 2">
            <a:extLst>
              <a:ext uri="{FF2B5EF4-FFF2-40B4-BE49-F238E27FC236}">
                <a16:creationId xmlns:a16="http://schemas.microsoft.com/office/drawing/2014/main" id="{9BF014EB-1FC9-40B3-A350-7EFA65819CF8}"/>
              </a:ext>
            </a:extLst>
          </p:cNvPr>
          <p:cNvSpPr txBox="1">
            <a:spLocks noChangeArrowheads="1"/>
          </p:cNvSpPr>
          <p:nvPr/>
        </p:nvSpPr>
        <p:spPr bwMode="auto">
          <a:xfrm>
            <a:off x="4738762" y="2352918"/>
            <a:ext cx="515308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dirty="0">
                <a:solidFill>
                  <a:srgbClr val="0070C0"/>
                </a:solidFill>
              </a:rPr>
              <a:t>Μείωση του χρόνου έκθεσης </a:t>
            </a:r>
            <a:r>
              <a:rPr lang="el-GR" altLang="el-GR" dirty="0">
                <a:solidFill>
                  <a:srgbClr val="0070C0"/>
                </a:solidFill>
                <a:cs typeface="Times New Roman" panose="02020603050405020304" pitchFamily="18" charset="0"/>
              </a:rPr>
              <a:t>→ Μείωση της Δόσης</a:t>
            </a:r>
          </a:p>
          <a:p>
            <a:pPr algn="just"/>
            <a:endParaRPr lang="el-GR" altLang="el-GR" dirty="0">
              <a:solidFill>
                <a:srgbClr val="0070C0"/>
              </a:solidFill>
              <a:cs typeface="Times New Roman" panose="02020603050405020304" pitchFamily="18" charset="0"/>
            </a:endParaRPr>
          </a:p>
          <a:p>
            <a:pPr algn="just"/>
            <a:r>
              <a:rPr lang="el-GR" altLang="el-GR" b="1" dirty="0">
                <a:solidFill>
                  <a:srgbClr val="C00000"/>
                </a:solidFill>
                <a:cs typeface="Times New Roman" panose="02020603050405020304" pitchFamily="18" charset="0"/>
              </a:rPr>
              <a:t>Παράδειγμα:</a:t>
            </a:r>
          </a:p>
          <a:p>
            <a:pPr algn="just"/>
            <a:endParaRPr lang="el-GR" altLang="el-GR" b="1" dirty="0">
              <a:solidFill>
                <a:srgbClr val="0070C0"/>
              </a:solidFill>
              <a:cs typeface="Times New Roman" panose="02020603050405020304" pitchFamily="18" charset="0"/>
            </a:endParaRPr>
          </a:p>
          <a:p>
            <a:pPr algn="just"/>
            <a:r>
              <a:rPr lang="el-GR" altLang="el-GR" dirty="0">
                <a:solidFill>
                  <a:srgbClr val="0070C0"/>
                </a:solidFill>
                <a:cs typeface="Times New Roman" panose="02020603050405020304" pitchFamily="18" charset="0"/>
              </a:rPr>
              <a:t>Ρυθμός Δόσης: </a:t>
            </a:r>
            <a:r>
              <a:rPr lang="en-US" altLang="el-GR" dirty="0">
                <a:solidFill>
                  <a:srgbClr val="0070C0"/>
                </a:solidFill>
                <a:cs typeface="Times New Roman" panose="02020603050405020304" pitchFamily="18" charset="0"/>
              </a:rPr>
              <a:t>3</a:t>
            </a:r>
            <a:r>
              <a:rPr lang="el-GR" altLang="el-GR" dirty="0">
                <a:solidFill>
                  <a:srgbClr val="0070C0"/>
                </a:solidFill>
                <a:cs typeface="Times New Roman" panose="02020603050405020304" pitchFamily="18" charset="0"/>
              </a:rPr>
              <a:t>00 μ</a:t>
            </a:r>
            <a:r>
              <a:rPr lang="en-US" altLang="el-GR" dirty="0" err="1">
                <a:solidFill>
                  <a:srgbClr val="0070C0"/>
                </a:solidFill>
                <a:cs typeface="Times New Roman" panose="02020603050405020304" pitchFamily="18" charset="0"/>
              </a:rPr>
              <a:t>Sv</a:t>
            </a:r>
            <a:r>
              <a:rPr lang="en-US" altLang="el-GR" dirty="0">
                <a:solidFill>
                  <a:srgbClr val="0070C0"/>
                </a:solidFill>
                <a:cs typeface="Times New Roman" panose="02020603050405020304" pitchFamily="18" charset="0"/>
              </a:rPr>
              <a:t>/h</a:t>
            </a:r>
          </a:p>
          <a:p>
            <a:pPr algn="just"/>
            <a:endParaRPr lang="en-US" altLang="el-GR" dirty="0">
              <a:solidFill>
                <a:srgbClr val="0070C0"/>
              </a:solidFill>
              <a:cs typeface="Times New Roman" panose="02020603050405020304" pitchFamily="18" charset="0"/>
            </a:endParaRPr>
          </a:p>
          <a:p>
            <a:pPr algn="just"/>
            <a:r>
              <a:rPr lang="en-US" altLang="el-GR" dirty="0">
                <a:solidFill>
                  <a:srgbClr val="0070C0"/>
                </a:solidFill>
                <a:cs typeface="Times New Roman" panose="02020603050405020304" pitchFamily="18" charset="0"/>
              </a:rPr>
              <a:t>	</a:t>
            </a:r>
            <a:r>
              <a:rPr lang="el-GR" altLang="el-GR" b="1" dirty="0">
                <a:solidFill>
                  <a:srgbClr val="0070C0"/>
                </a:solidFill>
                <a:cs typeface="Times New Roman" panose="02020603050405020304" pitchFamily="18" charset="0"/>
              </a:rPr>
              <a:t>Χρόνος: 5 </a:t>
            </a:r>
            <a:r>
              <a:rPr lang="en-US" altLang="el-GR" b="1" dirty="0">
                <a:solidFill>
                  <a:srgbClr val="0070C0"/>
                </a:solidFill>
                <a:cs typeface="Times New Roman" panose="02020603050405020304" pitchFamily="18" charset="0"/>
              </a:rPr>
              <a:t>min  </a:t>
            </a:r>
            <a:r>
              <a:rPr lang="el-GR" altLang="el-GR" b="1" dirty="0">
                <a:solidFill>
                  <a:srgbClr val="0070C0"/>
                </a:solidFill>
                <a:cs typeface="Times New Roman" panose="02020603050405020304" pitchFamily="18" charset="0"/>
              </a:rPr>
              <a:t>→ </a:t>
            </a:r>
            <a:r>
              <a:rPr lang="en-US" altLang="el-GR" b="1" dirty="0">
                <a:solidFill>
                  <a:srgbClr val="0070C0"/>
                </a:solidFill>
                <a:cs typeface="Times New Roman" panose="02020603050405020304" pitchFamily="18" charset="0"/>
              </a:rPr>
              <a:t>25 </a:t>
            </a:r>
            <a:r>
              <a:rPr lang="el-GR" altLang="el-GR" b="1" dirty="0">
                <a:solidFill>
                  <a:srgbClr val="0070C0"/>
                </a:solidFill>
                <a:cs typeface="Times New Roman" panose="02020603050405020304" pitchFamily="18" charset="0"/>
              </a:rPr>
              <a:t>μ</a:t>
            </a:r>
            <a:r>
              <a:rPr lang="en-US" altLang="el-GR" b="1" dirty="0" err="1">
                <a:solidFill>
                  <a:srgbClr val="0070C0"/>
                </a:solidFill>
                <a:cs typeface="Times New Roman" panose="02020603050405020304" pitchFamily="18" charset="0"/>
              </a:rPr>
              <a:t>Sv</a:t>
            </a:r>
            <a:endParaRPr lang="en-US" altLang="el-GR" b="1" dirty="0">
              <a:solidFill>
                <a:srgbClr val="0070C0"/>
              </a:solidFill>
              <a:cs typeface="Times New Roman" panose="02020603050405020304" pitchFamily="18" charset="0"/>
            </a:endParaRPr>
          </a:p>
          <a:p>
            <a:pPr algn="just"/>
            <a:endParaRPr lang="en-US" altLang="el-GR" b="1" dirty="0">
              <a:solidFill>
                <a:srgbClr val="0070C0"/>
              </a:solidFill>
              <a:cs typeface="Times New Roman" panose="02020603050405020304" pitchFamily="18" charset="0"/>
            </a:endParaRPr>
          </a:p>
          <a:p>
            <a:pPr algn="just"/>
            <a:r>
              <a:rPr lang="el-GR" altLang="el-GR" b="1" dirty="0">
                <a:solidFill>
                  <a:srgbClr val="0070C0"/>
                </a:solidFill>
                <a:cs typeface="Times New Roman" panose="02020603050405020304" pitchFamily="18" charset="0"/>
              </a:rPr>
              <a:t>	Χρόνος: </a:t>
            </a:r>
            <a:r>
              <a:rPr lang="en-US" altLang="el-GR" b="1" dirty="0">
                <a:solidFill>
                  <a:srgbClr val="0070C0"/>
                </a:solidFill>
                <a:cs typeface="Times New Roman" panose="02020603050405020304" pitchFamily="18" charset="0"/>
              </a:rPr>
              <a:t>30</a:t>
            </a:r>
            <a:r>
              <a:rPr lang="el-GR" altLang="el-GR" b="1" dirty="0">
                <a:solidFill>
                  <a:srgbClr val="0070C0"/>
                </a:solidFill>
                <a:cs typeface="Times New Roman" panose="02020603050405020304" pitchFamily="18" charset="0"/>
              </a:rPr>
              <a:t> </a:t>
            </a:r>
            <a:r>
              <a:rPr lang="el-GR" altLang="el-GR" b="1" dirty="0" err="1">
                <a:solidFill>
                  <a:srgbClr val="0070C0"/>
                </a:solidFill>
                <a:cs typeface="Times New Roman" panose="02020603050405020304" pitchFamily="18" charset="0"/>
              </a:rPr>
              <a:t>min</a:t>
            </a:r>
            <a:r>
              <a:rPr lang="el-GR" altLang="el-GR" b="1" dirty="0">
                <a:solidFill>
                  <a:srgbClr val="0070C0"/>
                </a:solidFill>
                <a:cs typeface="Times New Roman" panose="02020603050405020304" pitchFamily="18" charset="0"/>
              </a:rPr>
              <a:t> → </a:t>
            </a:r>
            <a:r>
              <a:rPr lang="en-US" altLang="el-GR" b="1" dirty="0">
                <a:solidFill>
                  <a:srgbClr val="0070C0"/>
                </a:solidFill>
                <a:cs typeface="Times New Roman" panose="02020603050405020304" pitchFamily="18" charset="0"/>
              </a:rPr>
              <a:t>150</a:t>
            </a:r>
            <a:r>
              <a:rPr lang="el-GR" altLang="el-GR" b="1" dirty="0">
                <a:solidFill>
                  <a:srgbClr val="0070C0"/>
                </a:solidFill>
                <a:cs typeface="Times New Roman" panose="02020603050405020304" pitchFamily="18" charset="0"/>
              </a:rPr>
              <a:t> </a:t>
            </a:r>
            <a:r>
              <a:rPr lang="el-GR" altLang="el-GR" b="1" dirty="0" err="1">
                <a:solidFill>
                  <a:srgbClr val="0070C0"/>
                </a:solidFill>
                <a:cs typeface="Times New Roman" panose="02020603050405020304" pitchFamily="18" charset="0"/>
              </a:rPr>
              <a:t>μSv</a:t>
            </a:r>
            <a:endParaRPr lang="en-US" altLang="el-GR" b="1" dirty="0">
              <a:solidFill>
                <a:srgbClr val="0070C0"/>
              </a:solidFill>
              <a:cs typeface="Times New Roman" panose="02020603050405020304" pitchFamily="18" charset="0"/>
            </a:endParaRPr>
          </a:p>
          <a:p>
            <a:pPr algn="just"/>
            <a:endParaRPr lang="en-US" altLang="el-GR" b="1" dirty="0">
              <a:solidFill>
                <a:srgbClr val="0070C0"/>
              </a:solidFill>
              <a:cs typeface="Times New Roman" panose="02020603050405020304" pitchFamily="18" charset="0"/>
            </a:endParaRPr>
          </a:p>
          <a:p>
            <a:pPr algn="just"/>
            <a:endParaRPr lang="en-US" altLang="el-GR" b="1" dirty="0">
              <a:solidFill>
                <a:srgbClr val="0070C0"/>
              </a:solidFill>
              <a:cs typeface="Times New Roman" panose="02020603050405020304" pitchFamily="18" charset="0"/>
            </a:endParaRPr>
          </a:p>
          <a:p>
            <a:pPr algn="just"/>
            <a:r>
              <a:rPr lang="el-GR" altLang="el-GR" b="1" u="sng" dirty="0">
                <a:solidFill>
                  <a:srgbClr val="C00000"/>
                </a:solidFill>
                <a:cs typeface="Times New Roman" panose="02020603050405020304" pitchFamily="18" charset="0"/>
              </a:rPr>
              <a:t>ΙΔΙΑΙΤΕΡΑ ΣΗΜΑΝΤΙΚΟ</a:t>
            </a:r>
          </a:p>
          <a:p>
            <a:pPr algn="just"/>
            <a:r>
              <a:rPr lang="el-GR" altLang="el-GR" dirty="0">
                <a:solidFill>
                  <a:srgbClr val="0070C0"/>
                </a:solidFill>
                <a:cs typeface="Times New Roman" panose="02020603050405020304" pitchFamily="18" charset="0"/>
              </a:rPr>
              <a:t>Ακτινοσκόπηση και ραδιοϊσότοπα</a:t>
            </a:r>
            <a:endParaRPr lang="el-GR" altLang="el-GR" dirty="0">
              <a:solidFill>
                <a:schemeClr val="bg1"/>
              </a:solidFill>
              <a:cs typeface="Times New Roman" panose="02020603050405020304" pitchFamily="18" charset="0"/>
            </a:endParaRPr>
          </a:p>
        </p:txBody>
      </p:sp>
      <p:sp>
        <p:nvSpPr>
          <p:cNvPr id="11" name="TextBox 10">
            <a:extLst>
              <a:ext uri="{FF2B5EF4-FFF2-40B4-BE49-F238E27FC236}">
                <a16:creationId xmlns:a16="http://schemas.microsoft.com/office/drawing/2014/main" id="{B9478B12-20EE-4E23-AD54-4CDD727A561B}"/>
              </a:ext>
            </a:extLst>
          </p:cNvPr>
          <p:cNvSpPr txBox="1"/>
          <p:nvPr/>
        </p:nvSpPr>
        <p:spPr>
          <a:xfrm>
            <a:off x="0" y="1381823"/>
            <a:ext cx="6096000"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Χρόνος</a:t>
            </a:r>
          </a:p>
        </p:txBody>
      </p:sp>
    </p:spTree>
    <p:extLst>
      <p:ext uri="{BB962C8B-B14F-4D97-AF65-F5344CB8AC3E}">
        <p14:creationId xmlns:p14="http://schemas.microsoft.com/office/powerpoint/2010/main" val="158978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5</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 Box 2">
            <a:extLst>
              <a:ext uri="{FF2B5EF4-FFF2-40B4-BE49-F238E27FC236}">
                <a16:creationId xmlns:a16="http://schemas.microsoft.com/office/drawing/2014/main" id="{176BB0E7-F1BE-4C57-B47E-5ECF40E569B7}"/>
              </a:ext>
            </a:extLst>
          </p:cNvPr>
          <p:cNvSpPr txBox="1">
            <a:spLocks noChangeArrowheads="1"/>
          </p:cNvSpPr>
          <p:nvPr/>
        </p:nvSpPr>
        <p:spPr bwMode="auto">
          <a:xfrm>
            <a:off x="3987713" y="1795605"/>
            <a:ext cx="515745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dirty="0">
                <a:solidFill>
                  <a:srgbClr val="0070C0"/>
                </a:solidFill>
              </a:rPr>
              <a:t>Αύξηση της απόστασης </a:t>
            </a:r>
            <a:r>
              <a:rPr lang="el-GR" altLang="el-GR" dirty="0">
                <a:solidFill>
                  <a:srgbClr val="0070C0"/>
                </a:solidFill>
                <a:cs typeface="Times New Roman" panose="02020603050405020304" pitchFamily="18" charset="0"/>
              </a:rPr>
              <a:t>→ Μείωση της Δόσης</a:t>
            </a:r>
          </a:p>
          <a:p>
            <a:pPr algn="just"/>
            <a:r>
              <a:rPr lang="el-GR" altLang="el-GR" dirty="0">
                <a:solidFill>
                  <a:srgbClr val="0070C0"/>
                </a:solidFill>
                <a:cs typeface="Times New Roman" panose="02020603050405020304" pitchFamily="18" charset="0"/>
              </a:rPr>
              <a:t>Νόμος Αντιστρόφου Τετραγώνου</a:t>
            </a:r>
          </a:p>
          <a:p>
            <a:pPr algn="just"/>
            <a:endParaRPr lang="el-GR" altLang="el-GR" dirty="0">
              <a:solidFill>
                <a:srgbClr val="0070C0"/>
              </a:solidFill>
              <a:cs typeface="Times New Roman" panose="02020603050405020304" pitchFamily="18" charset="0"/>
            </a:endParaRPr>
          </a:p>
          <a:p>
            <a:pPr algn="just"/>
            <a:r>
              <a:rPr lang="el-GR" altLang="el-GR" b="1" dirty="0">
                <a:solidFill>
                  <a:srgbClr val="C00000"/>
                </a:solidFill>
                <a:cs typeface="Times New Roman" panose="02020603050405020304" pitchFamily="18" charset="0"/>
              </a:rPr>
              <a:t>Παράδειγμα:</a:t>
            </a:r>
          </a:p>
          <a:p>
            <a:pPr algn="just"/>
            <a:endParaRPr lang="el-GR" altLang="el-GR" b="1" dirty="0">
              <a:solidFill>
                <a:srgbClr val="0070C0"/>
              </a:solidFill>
              <a:cs typeface="Times New Roman" panose="02020603050405020304" pitchFamily="18" charset="0"/>
            </a:endParaRPr>
          </a:p>
          <a:p>
            <a:pPr algn="just"/>
            <a:r>
              <a:rPr lang="el-GR" altLang="el-GR" dirty="0">
                <a:solidFill>
                  <a:srgbClr val="0070C0"/>
                </a:solidFill>
                <a:cs typeface="Times New Roman" panose="02020603050405020304" pitchFamily="18" charset="0"/>
              </a:rPr>
              <a:t>Ρυθμός Δόσης: 800 μ</a:t>
            </a:r>
            <a:r>
              <a:rPr lang="en-US" altLang="el-GR" dirty="0" err="1">
                <a:solidFill>
                  <a:srgbClr val="0070C0"/>
                </a:solidFill>
                <a:cs typeface="Times New Roman" panose="02020603050405020304" pitchFamily="18" charset="0"/>
              </a:rPr>
              <a:t>Sv</a:t>
            </a:r>
            <a:r>
              <a:rPr lang="en-US" altLang="el-GR" dirty="0">
                <a:solidFill>
                  <a:srgbClr val="0070C0"/>
                </a:solidFill>
                <a:cs typeface="Times New Roman" panose="02020603050405020304" pitchFamily="18" charset="0"/>
              </a:rPr>
              <a:t>/h</a:t>
            </a:r>
            <a:r>
              <a:rPr lang="el-GR" altLang="el-GR" dirty="0">
                <a:solidFill>
                  <a:srgbClr val="0070C0"/>
                </a:solidFill>
                <a:cs typeface="Times New Roman" panose="02020603050405020304" pitchFamily="18" charset="0"/>
              </a:rPr>
              <a:t> σε απόσταση 1</a:t>
            </a:r>
            <a:r>
              <a:rPr lang="en-US" altLang="el-GR" dirty="0">
                <a:solidFill>
                  <a:srgbClr val="0070C0"/>
                </a:solidFill>
                <a:cs typeface="Times New Roman" panose="02020603050405020304" pitchFamily="18" charset="0"/>
              </a:rPr>
              <a:t>m</a:t>
            </a:r>
          </a:p>
          <a:p>
            <a:pPr algn="just"/>
            <a:endParaRPr lang="en-US" altLang="el-GR" dirty="0">
              <a:solidFill>
                <a:srgbClr val="0070C0"/>
              </a:solidFill>
              <a:cs typeface="Times New Roman" panose="02020603050405020304" pitchFamily="18" charset="0"/>
            </a:endParaRPr>
          </a:p>
          <a:p>
            <a:pPr algn="just"/>
            <a:r>
              <a:rPr lang="el-GR" altLang="el-GR" b="1" dirty="0">
                <a:solidFill>
                  <a:srgbClr val="0070C0"/>
                </a:solidFill>
                <a:cs typeface="Times New Roman" panose="02020603050405020304" pitchFamily="18" charset="0"/>
              </a:rPr>
              <a:t>Απόσταση: </a:t>
            </a:r>
            <a:r>
              <a:rPr lang="en-US" altLang="el-GR" b="1" dirty="0">
                <a:solidFill>
                  <a:srgbClr val="0070C0"/>
                </a:solidFill>
                <a:cs typeface="Times New Roman" panose="02020603050405020304" pitchFamily="18" charset="0"/>
              </a:rPr>
              <a:t>	</a:t>
            </a:r>
            <a:r>
              <a:rPr lang="el-GR" altLang="el-GR" b="1" dirty="0">
                <a:solidFill>
                  <a:srgbClr val="0070C0"/>
                </a:solidFill>
                <a:cs typeface="Times New Roman" panose="02020603050405020304" pitchFamily="18" charset="0"/>
              </a:rPr>
              <a:t>1 </a:t>
            </a:r>
            <a:r>
              <a:rPr lang="en-US" altLang="el-GR" b="1" dirty="0">
                <a:solidFill>
                  <a:srgbClr val="0070C0"/>
                </a:solidFill>
                <a:cs typeface="Times New Roman" panose="02020603050405020304" pitchFamily="18" charset="0"/>
              </a:rPr>
              <a:t>m    	</a:t>
            </a:r>
            <a:r>
              <a:rPr lang="el-GR" altLang="el-GR" b="1" dirty="0">
                <a:solidFill>
                  <a:srgbClr val="0070C0"/>
                </a:solidFill>
                <a:cs typeface="Times New Roman" panose="02020603050405020304" pitchFamily="18" charset="0"/>
              </a:rPr>
              <a:t>→ </a:t>
            </a:r>
            <a:r>
              <a:rPr lang="en-US" altLang="el-GR" b="1" dirty="0">
                <a:solidFill>
                  <a:srgbClr val="0070C0"/>
                </a:solidFill>
                <a:cs typeface="Times New Roman" panose="02020603050405020304" pitchFamily="18" charset="0"/>
              </a:rPr>
              <a:t>	</a:t>
            </a:r>
            <a:r>
              <a:rPr lang="el-GR" altLang="el-GR" b="1" dirty="0">
                <a:solidFill>
                  <a:srgbClr val="0070C0"/>
                </a:solidFill>
                <a:cs typeface="Times New Roman" panose="02020603050405020304" pitchFamily="18" charset="0"/>
              </a:rPr>
              <a:t>800</a:t>
            </a:r>
            <a:r>
              <a:rPr lang="en-US" altLang="el-GR" b="1" dirty="0">
                <a:solidFill>
                  <a:srgbClr val="0070C0"/>
                </a:solidFill>
                <a:cs typeface="Times New Roman" panose="02020603050405020304" pitchFamily="18" charset="0"/>
              </a:rPr>
              <a:t> </a:t>
            </a:r>
            <a:r>
              <a:rPr lang="el-GR" altLang="el-GR" b="1" dirty="0">
                <a:solidFill>
                  <a:srgbClr val="0070C0"/>
                </a:solidFill>
                <a:cs typeface="Times New Roman" panose="02020603050405020304" pitchFamily="18" charset="0"/>
              </a:rPr>
              <a:t>μ</a:t>
            </a:r>
            <a:r>
              <a:rPr lang="en-US" altLang="el-GR" b="1" dirty="0" err="1">
                <a:solidFill>
                  <a:srgbClr val="0070C0"/>
                </a:solidFill>
                <a:cs typeface="Times New Roman" panose="02020603050405020304" pitchFamily="18" charset="0"/>
              </a:rPr>
              <a:t>Sv</a:t>
            </a:r>
            <a:r>
              <a:rPr lang="el-GR" altLang="el-GR" b="1" dirty="0">
                <a:solidFill>
                  <a:srgbClr val="0070C0"/>
                </a:solidFill>
                <a:cs typeface="Times New Roman" panose="02020603050405020304" pitchFamily="18" charset="0"/>
              </a:rPr>
              <a:t>/</a:t>
            </a:r>
            <a:r>
              <a:rPr lang="en-US" altLang="el-GR" b="1" dirty="0">
                <a:solidFill>
                  <a:srgbClr val="0070C0"/>
                </a:solidFill>
                <a:cs typeface="Times New Roman" panose="02020603050405020304" pitchFamily="18" charset="0"/>
              </a:rPr>
              <a:t>h</a:t>
            </a:r>
          </a:p>
          <a:p>
            <a:pPr algn="just"/>
            <a:endParaRPr lang="en-US" altLang="el-GR" b="1" dirty="0">
              <a:solidFill>
                <a:srgbClr val="0070C0"/>
              </a:solidFill>
              <a:cs typeface="Times New Roman" panose="02020603050405020304" pitchFamily="18" charset="0"/>
            </a:endParaRPr>
          </a:p>
          <a:p>
            <a:pPr algn="just"/>
            <a:r>
              <a:rPr lang="el-GR" altLang="el-GR" b="1" dirty="0">
                <a:solidFill>
                  <a:srgbClr val="0070C0"/>
                </a:solidFill>
              </a:rPr>
              <a:t>Απόσταση: </a:t>
            </a:r>
            <a:r>
              <a:rPr lang="en-US" altLang="el-GR" b="1" dirty="0">
                <a:solidFill>
                  <a:srgbClr val="0070C0"/>
                </a:solidFill>
              </a:rPr>
              <a:t>	4</a:t>
            </a:r>
            <a:r>
              <a:rPr lang="el-GR" altLang="el-GR" b="1" dirty="0">
                <a:solidFill>
                  <a:srgbClr val="0070C0"/>
                </a:solidFill>
              </a:rPr>
              <a:t> </a:t>
            </a:r>
            <a:r>
              <a:rPr lang="en-US" altLang="el-GR" b="1" dirty="0">
                <a:solidFill>
                  <a:srgbClr val="0070C0"/>
                </a:solidFill>
              </a:rPr>
              <a:t>m  	</a:t>
            </a:r>
            <a:r>
              <a:rPr lang="el-GR" altLang="el-GR" b="1" dirty="0">
                <a:solidFill>
                  <a:srgbClr val="0070C0"/>
                </a:solidFill>
              </a:rPr>
              <a:t>→ </a:t>
            </a:r>
            <a:r>
              <a:rPr lang="en-US" altLang="el-GR" b="1" dirty="0">
                <a:solidFill>
                  <a:srgbClr val="0070C0"/>
                </a:solidFill>
              </a:rPr>
              <a:t> 	5</a:t>
            </a:r>
            <a:r>
              <a:rPr lang="el-GR" altLang="el-GR" b="1" dirty="0">
                <a:solidFill>
                  <a:srgbClr val="0070C0"/>
                </a:solidFill>
              </a:rPr>
              <a:t>0</a:t>
            </a:r>
            <a:r>
              <a:rPr lang="en-US" altLang="el-GR" b="1" dirty="0">
                <a:solidFill>
                  <a:srgbClr val="0070C0"/>
                </a:solidFill>
              </a:rPr>
              <a:t> </a:t>
            </a:r>
            <a:r>
              <a:rPr lang="el-GR" altLang="el-GR" b="1" dirty="0">
                <a:solidFill>
                  <a:srgbClr val="0070C0"/>
                </a:solidFill>
              </a:rPr>
              <a:t>μ</a:t>
            </a:r>
            <a:r>
              <a:rPr lang="en-US" altLang="el-GR" b="1" dirty="0" err="1">
                <a:solidFill>
                  <a:srgbClr val="0070C0"/>
                </a:solidFill>
              </a:rPr>
              <a:t>Sv</a:t>
            </a:r>
            <a:r>
              <a:rPr lang="el-GR" altLang="el-GR" b="1" dirty="0">
                <a:solidFill>
                  <a:srgbClr val="0070C0"/>
                </a:solidFill>
              </a:rPr>
              <a:t>/</a:t>
            </a:r>
            <a:r>
              <a:rPr lang="en-US" altLang="el-GR" b="1" dirty="0">
                <a:solidFill>
                  <a:srgbClr val="0070C0"/>
                </a:solidFill>
              </a:rPr>
              <a:t>h</a:t>
            </a:r>
          </a:p>
          <a:p>
            <a:pPr algn="just"/>
            <a:endParaRPr lang="en-US" altLang="el-GR" b="1" dirty="0">
              <a:solidFill>
                <a:srgbClr val="0070C0"/>
              </a:solidFill>
            </a:endParaRPr>
          </a:p>
          <a:p>
            <a:pPr algn="just"/>
            <a:r>
              <a:rPr lang="el-GR" altLang="el-GR" b="1" dirty="0">
                <a:solidFill>
                  <a:srgbClr val="0070C0"/>
                </a:solidFill>
              </a:rPr>
              <a:t>Απόσταση: </a:t>
            </a:r>
            <a:r>
              <a:rPr lang="en-US" altLang="el-GR" b="1" dirty="0">
                <a:solidFill>
                  <a:srgbClr val="0070C0"/>
                </a:solidFill>
              </a:rPr>
              <a:t>	20</a:t>
            </a:r>
            <a:r>
              <a:rPr lang="el-GR" altLang="el-GR" b="1" dirty="0">
                <a:solidFill>
                  <a:srgbClr val="0070C0"/>
                </a:solidFill>
              </a:rPr>
              <a:t> </a:t>
            </a:r>
            <a:r>
              <a:rPr lang="en-US" altLang="el-GR" b="1" dirty="0">
                <a:solidFill>
                  <a:srgbClr val="0070C0"/>
                </a:solidFill>
              </a:rPr>
              <a:t>cm  	</a:t>
            </a:r>
            <a:r>
              <a:rPr lang="el-GR" altLang="el-GR" b="1" dirty="0">
                <a:solidFill>
                  <a:srgbClr val="0070C0"/>
                </a:solidFill>
              </a:rPr>
              <a:t>→ </a:t>
            </a:r>
            <a:r>
              <a:rPr lang="en-US" altLang="el-GR" b="1" dirty="0">
                <a:solidFill>
                  <a:srgbClr val="0070C0"/>
                </a:solidFill>
              </a:rPr>
              <a:t>	2</a:t>
            </a:r>
            <a:r>
              <a:rPr lang="el-GR" altLang="el-GR" b="1" dirty="0">
                <a:solidFill>
                  <a:srgbClr val="0070C0"/>
                </a:solidFill>
              </a:rPr>
              <a:t>0</a:t>
            </a:r>
            <a:r>
              <a:rPr lang="en-US" altLang="el-GR" b="1" dirty="0">
                <a:solidFill>
                  <a:srgbClr val="0070C0"/>
                </a:solidFill>
              </a:rPr>
              <a:t>.000 </a:t>
            </a:r>
            <a:r>
              <a:rPr lang="el-GR" altLang="el-GR" b="1" dirty="0">
                <a:solidFill>
                  <a:srgbClr val="0070C0"/>
                </a:solidFill>
              </a:rPr>
              <a:t>μ</a:t>
            </a:r>
            <a:r>
              <a:rPr lang="en-US" altLang="el-GR" b="1" dirty="0" err="1">
                <a:solidFill>
                  <a:srgbClr val="0070C0"/>
                </a:solidFill>
              </a:rPr>
              <a:t>Sv</a:t>
            </a:r>
            <a:r>
              <a:rPr lang="el-GR" altLang="el-GR" b="1" dirty="0">
                <a:solidFill>
                  <a:srgbClr val="0070C0"/>
                </a:solidFill>
              </a:rPr>
              <a:t>/</a:t>
            </a:r>
            <a:r>
              <a:rPr lang="en-US" altLang="el-GR" b="1" dirty="0">
                <a:solidFill>
                  <a:srgbClr val="0070C0"/>
                </a:solidFill>
              </a:rPr>
              <a:t>h</a:t>
            </a:r>
            <a:endParaRPr lang="en-US" altLang="el-GR" b="1" dirty="0">
              <a:solidFill>
                <a:srgbClr val="0070C0"/>
              </a:solidFill>
              <a:cs typeface="Times New Roman" panose="02020603050405020304" pitchFamily="18" charset="0"/>
            </a:endParaRPr>
          </a:p>
          <a:p>
            <a:pPr algn="just"/>
            <a:endParaRPr lang="en-US" altLang="el-GR" b="1" dirty="0">
              <a:solidFill>
                <a:srgbClr val="0070C0"/>
              </a:solidFill>
              <a:cs typeface="Times New Roman" panose="02020603050405020304" pitchFamily="18" charset="0"/>
            </a:endParaRPr>
          </a:p>
          <a:p>
            <a:pPr algn="just"/>
            <a:endParaRPr lang="en-US" altLang="el-GR" b="1" dirty="0">
              <a:solidFill>
                <a:srgbClr val="0070C0"/>
              </a:solidFill>
              <a:cs typeface="Times New Roman" panose="02020603050405020304" pitchFamily="18" charset="0"/>
            </a:endParaRPr>
          </a:p>
          <a:p>
            <a:pPr algn="just"/>
            <a:r>
              <a:rPr lang="el-GR" altLang="el-GR" b="1" u="sng" dirty="0">
                <a:solidFill>
                  <a:srgbClr val="C00000"/>
                </a:solidFill>
                <a:cs typeface="Times New Roman" panose="02020603050405020304" pitchFamily="18" charset="0"/>
              </a:rPr>
              <a:t>ΙΔΙΑΙΤΕΡΑ ΣΗΜΑΝΤΙΚΟ</a:t>
            </a:r>
          </a:p>
          <a:p>
            <a:pPr algn="just"/>
            <a:r>
              <a:rPr lang="el-GR" altLang="el-GR" dirty="0">
                <a:solidFill>
                  <a:srgbClr val="0070C0"/>
                </a:solidFill>
                <a:cs typeface="Times New Roman" panose="02020603050405020304" pitchFamily="18" charset="0"/>
              </a:rPr>
              <a:t>Στο σχεδιασμό και την τοποθέτηση των χειριστηρίων</a:t>
            </a:r>
            <a:r>
              <a:rPr lang="el-GR" altLang="el-GR" dirty="0">
                <a:solidFill>
                  <a:schemeClr val="bg1"/>
                </a:solidFill>
                <a:cs typeface="Times New Roman" panose="02020603050405020304" pitchFamily="18" charset="0"/>
              </a:rPr>
              <a:t> </a:t>
            </a:r>
          </a:p>
        </p:txBody>
      </p:sp>
      <p:sp>
        <p:nvSpPr>
          <p:cNvPr id="11" name="TextBox 10">
            <a:extLst>
              <a:ext uri="{FF2B5EF4-FFF2-40B4-BE49-F238E27FC236}">
                <a16:creationId xmlns:a16="http://schemas.microsoft.com/office/drawing/2014/main" id="{DF8CC3CD-F5E1-4019-A110-505F4DB9C744}"/>
              </a:ext>
            </a:extLst>
          </p:cNvPr>
          <p:cNvSpPr txBox="1"/>
          <p:nvPr/>
        </p:nvSpPr>
        <p:spPr>
          <a:xfrm>
            <a:off x="0" y="1381823"/>
            <a:ext cx="6096000"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Απόσταση</a:t>
            </a:r>
          </a:p>
        </p:txBody>
      </p:sp>
    </p:spTree>
    <p:extLst>
      <p:ext uri="{BB962C8B-B14F-4D97-AF65-F5344CB8AC3E}">
        <p14:creationId xmlns:p14="http://schemas.microsoft.com/office/powerpoint/2010/main" val="45930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6</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41A5C627-43CC-4252-8D29-B89B73861424}"/>
              </a:ext>
            </a:extLst>
          </p:cNvPr>
          <p:cNvSpPr txBox="1"/>
          <p:nvPr/>
        </p:nvSpPr>
        <p:spPr>
          <a:xfrm>
            <a:off x="0" y="1381823"/>
            <a:ext cx="6096000"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Θωράκιση</a:t>
            </a:r>
          </a:p>
        </p:txBody>
      </p:sp>
      <p:sp>
        <p:nvSpPr>
          <p:cNvPr id="11" name="Text Box 2">
            <a:extLst>
              <a:ext uri="{FF2B5EF4-FFF2-40B4-BE49-F238E27FC236}">
                <a16:creationId xmlns:a16="http://schemas.microsoft.com/office/drawing/2014/main" id="{CA6BED00-CEB2-4095-9908-70BF8DA6465F}"/>
              </a:ext>
            </a:extLst>
          </p:cNvPr>
          <p:cNvSpPr txBox="1">
            <a:spLocks noChangeArrowheads="1"/>
          </p:cNvSpPr>
          <p:nvPr/>
        </p:nvSpPr>
        <p:spPr bwMode="auto">
          <a:xfrm>
            <a:off x="7249791" y="1403338"/>
            <a:ext cx="50584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000" dirty="0">
                <a:solidFill>
                  <a:srgbClr val="0070C0"/>
                </a:solidFill>
              </a:rPr>
              <a:t>Αύξηση της Θωράκισης </a:t>
            </a:r>
            <a:r>
              <a:rPr lang="el-GR" altLang="el-GR" sz="2000" dirty="0">
                <a:solidFill>
                  <a:srgbClr val="0070C0"/>
                </a:solidFill>
                <a:cs typeface="Times New Roman" panose="02020603050405020304" pitchFamily="18" charset="0"/>
              </a:rPr>
              <a:t>→ Μείωση της Δόσης</a:t>
            </a:r>
          </a:p>
          <a:p>
            <a:pPr algn="just"/>
            <a:endParaRPr lang="el-GR" altLang="el-GR" sz="2000" dirty="0">
              <a:solidFill>
                <a:srgbClr val="0070C0"/>
              </a:solidFill>
              <a:cs typeface="Times New Roman" panose="02020603050405020304" pitchFamily="18" charset="0"/>
            </a:endParaRPr>
          </a:p>
          <a:p>
            <a:pPr algn="just"/>
            <a:r>
              <a:rPr lang="el-GR" altLang="el-GR" sz="2000" b="1" dirty="0">
                <a:solidFill>
                  <a:srgbClr val="C00000"/>
                </a:solidFill>
                <a:cs typeface="Times New Roman" panose="02020603050405020304" pitchFamily="18" charset="0"/>
              </a:rPr>
              <a:t>Εξαρτάται από το ΕΙΔΟΣ ΤΗΣ ΑΚΤΙΝΟΒΟΛΙΑΣ</a:t>
            </a:r>
          </a:p>
          <a:p>
            <a:pPr algn="just"/>
            <a:endParaRPr lang="el-GR" altLang="el-GR" sz="2000" b="1" dirty="0">
              <a:solidFill>
                <a:srgbClr val="0070C0"/>
              </a:solidFill>
              <a:cs typeface="Times New Roman" panose="02020603050405020304" pitchFamily="18" charset="0"/>
            </a:endParaRPr>
          </a:p>
        </p:txBody>
      </p:sp>
      <p:pic>
        <p:nvPicPr>
          <p:cNvPr id="3" name="Picture 2">
            <a:extLst>
              <a:ext uri="{FF2B5EF4-FFF2-40B4-BE49-F238E27FC236}">
                <a16:creationId xmlns:a16="http://schemas.microsoft.com/office/drawing/2014/main" id="{AEC25147-250E-4A15-9B0F-0409AA625F1F}"/>
              </a:ext>
            </a:extLst>
          </p:cNvPr>
          <p:cNvPicPr>
            <a:picLocks noChangeAspect="1"/>
          </p:cNvPicPr>
          <p:nvPr/>
        </p:nvPicPr>
        <p:blipFill>
          <a:blip r:embed="rId4"/>
          <a:stretch>
            <a:fillRect/>
          </a:stretch>
        </p:blipFill>
        <p:spPr>
          <a:xfrm>
            <a:off x="2133898" y="2615761"/>
            <a:ext cx="7011274" cy="3836357"/>
          </a:xfrm>
          <a:prstGeom prst="rect">
            <a:avLst/>
          </a:prstGeom>
        </p:spPr>
      </p:pic>
    </p:spTree>
    <p:extLst>
      <p:ext uri="{BB962C8B-B14F-4D97-AF65-F5344CB8AC3E}">
        <p14:creationId xmlns:p14="http://schemas.microsoft.com/office/powerpoint/2010/main" val="284471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7</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4F0A7E1E-963F-432A-8D16-4706034EADBA}"/>
              </a:ext>
            </a:extLst>
          </p:cNvPr>
          <p:cNvSpPr txBox="1"/>
          <p:nvPr/>
        </p:nvSpPr>
        <p:spPr>
          <a:xfrm>
            <a:off x="-65314" y="2115327"/>
            <a:ext cx="12045820" cy="830997"/>
          </a:xfrm>
          <a:prstGeom prst="rect">
            <a:avLst/>
          </a:prstGeom>
          <a:noFill/>
        </p:spPr>
        <p:txBody>
          <a:bodyPr wrap="square">
            <a:spAutoFit/>
          </a:bodyPr>
          <a:lstStyle/>
          <a:p>
            <a:pPr algn="just"/>
            <a:r>
              <a:rPr lang="el-GR" sz="2400" dirty="0"/>
              <a:t>Επίδραση της απόστασης από τη πηγή ακτινοβολίας Ο ρυθμός δόσης από μία πηγή ακτινοβολίας είναι (γενικά) αντιστρόφως ανάλογος του τετραγώνου της απόστασης από αυτή:</a:t>
            </a:r>
            <a:endParaRPr lang="en-US" sz="2400" dirty="0"/>
          </a:p>
        </p:txBody>
      </p:sp>
      <p:sp>
        <p:nvSpPr>
          <p:cNvPr id="12" name="TextBox 11">
            <a:extLst>
              <a:ext uri="{FF2B5EF4-FFF2-40B4-BE49-F238E27FC236}">
                <a16:creationId xmlns:a16="http://schemas.microsoft.com/office/drawing/2014/main" id="{52992779-70A9-492E-BAFF-D5ACDC03BE3C}"/>
              </a:ext>
            </a:extLst>
          </p:cNvPr>
          <p:cNvSpPr txBox="1"/>
          <p:nvPr/>
        </p:nvSpPr>
        <p:spPr>
          <a:xfrm>
            <a:off x="0" y="1381823"/>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Πρακτικές πτυχές της Ακτινοπροστασίας</a:t>
            </a:r>
          </a:p>
        </p:txBody>
      </p:sp>
      <p:pic>
        <p:nvPicPr>
          <p:cNvPr id="13" name="Picture 12">
            <a:extLst>
              <a:ext uri="{FF2B5EF4-FFF2-40B4-BE49-F238E27FC236}">
                <a16:creationId xmlns:a16="http://schemas.microsoft.com/office/drawing/2014/main" id="{862BF2BD-129C-4A38-A819-E39FAAB7EC17}"/>
              </a:ext>
            </a:extLst>
          </p:cNvPr>
          <p:cNvPicPr>
            <a:picLocks noChangeAspect="1"/>
          </p:cNvPicPr>
          <p:nvPr/>
        </p:nvPicPr>
        <p:blipFill>
          <a:blip r:embed="rId4"/>
          <a:stretch>
            <a:fillRect/>
          </a:stretch>
        </p:blipFill>
        <p:spPr>
          <a:xfrm>
            <a:off x="1953888" y="3231320"/>
            <a:ext cx="8620125" cy="2981325"/>
          </a:xfrm>
          <a:prstGeom prst="rect">
            <a:avLst/>
          </a:prstGeom>
        </p:spPr>
      </p:pic>
    </p:spTree>
    <p:extLst>
      <p:ext uri="{BB962C8B-B14F-4D97-AF65-F5344CB8AC3E}">
        <p14:creationId xmlns:p14="http://schemas.microsoft.com/office/powerpoint/2010/main" val="410801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8</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1E64137D-AE5E-49E9-957A-B4C1B62B03ED}"/>
              </a:ext>
            </a:extLst>
          </p:cNvPr>
          <p:cNvSpPr txBox="1"/>
          <p:nvPr/>
        </p:nvSpPr>
        <p:spPr>
          <a:xfrm>
            <a:off x="0" y="1381823"/>
            <a:ext cx="60960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p:txBody>
      </p:sp>
      <p:sp>
        <p:nvSpPr>
          <p:cNvPr id="3" name="Rectangle 2">
            <a:extLst>
              <a:ext uri="{FF2B5EF4-FFF2-40B4-BE49-F238E27FC236}">
                <a16:creationId xmlns:a16="http://schemas.microsoft.com/office/drawing/2014/main" id="{E82946C5-FEC2-490B-83BE-7999AA91B403}"/>
              </a:ext>
            </a:extLst>
          </p:cNvPr>
          <p:cNvSpPr/>
          <p:nvPr/>
        </p:nvSpPr>
        <p:spPr>
          <a:xfrm>
            <a:off x="4340622" y="2423389"/>
            <a:ext cx="3044231" cy="461665"/>
          </a:xfrm>
          <a:prstGeom prst="rect">
            <a:avLst/>
          </a:prstGeom>
          <a:noFill/>
        </p:spPr>
        <p:txBody>
          <a:bodyPr wrap="none" lIns="91440" tIns="45720" rIns="91440" bIns="45720">
            <a:spAutoFit/>
          </a:bodyPr>
          <a:lstStyle/>
          <a:p>
            <a:pPr algn="just"/>
            <a:r>
              <a:rPr lang="el-GR"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Αρχή της Αιτιολόγησης</a:t>
            </a:r>
          </a:p>
        </p:txBody>
      </p:sp>
      <p:sp>
        <p:nvSpPr>
          <p:cNvPr id="12" name="Rectangle 11">
            <a:extLst>
              <a:ext uri="{FF2B5EF4-FFF2-40B4-BE49-F238E27FC236}">
                <a16:creationId xmlns:a16="http://schemas.microsoft.com/office/drawing/2014/main" id="{E32C1800-EDED-4415-B6CA-1E1A8B03C097}"/>
              </a:ext>
            </a:extLst>
          </p:cNvPr>
          <p:cNvSpPr/>
          <p:nvPr/>
        </p:nvSpPr>
        <p:spPr>
          <a:xfrm>
            <a:off x="4340622" y="3259847"/>
            <a:ext cx="3484800" cy="461665"/>
          </a:xfrm>
          <a:prstGeom prst="rect">
            <a:avLst/>
          </a:prstGeom>
          <a:noFill/>
        </p:spPr>
        <p:txBody>
          <a:bodyPr wrap="none" lIns="91440" tIns="45720" rIns="91440" bIns="45720">
            <a:spAutoFit/>
          </a:bodyPr>
          <a:lstStyle/>
          <a:p>
            <a:pPr algn="just"/>
            <a:r>
              <a:rPr lang="el-GR"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Αρχή της Βελτιστοποίησης</a:t>
            </a:r>
          </a:p>
        </p:txBody>
      </p:sp>
      <p:sp>
        <p:nvSpPr>
          <p:cNvPr id="13" name="Rectangle 12">
            <a:extLst>
              <a:ext uri="{FF2B5EF4-FFF2-40B4-BE49-F238E27FC236}">
                <a16:creationId xmlns:a16="http://schemas.microsoft.com/office/drawing/2014/main" id="{90589A55-2015-45DA-B68F-D0ED25E94465}"/>
              </a:ext>
            </a:extLst>
          </p:cNvPr>
          <p:cNvSpPr/>
          <p:nvPr/>
        </p:nvSpPr>
        <p:spPr>
          <a:xfrm>
            <a:off x="4340622" y="4226930"/>
            <a:ext cx="3276923" cy="461665"/>
          </a:xfrm>
          <a:prstGeom prst="rect">
            <a:avLst/>
          </a:prstGeom>
          <a:noFill/>
        </p:spPr>
        <p:txBody>
          <a:bodyPr wrap="none" lIns="91440" tIns="45720" rIns="91440" bIns="45720">
            <a:spAutoFit/>
          </a:bodyPr>
          <a:lstStyle/>
          <a:p>
            <a:pPr algn="just"/>
            <a:r>
              <a:rPr lang="el-GR"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Αρχή των Ορίων Δόσεων</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Arrow: Right 4">
            <a:extLst>
              <a:ext uri="{FF2B5EF4-FFF2-40B4-BE49-F238E27FC236}">
                <a16:creationId xmlns:a16="http://schemas.microsoft.com/office/drawing/2014/main" id="{24DEB3EF-051F-47F0-BCFE-B22E5FFD0E1A}"/>
              </a:ext>
            </a:extLst>
          </p:cNvPr>
          <p:cNvSpPr/>
          <p:nvPr/>
        </p:nvSpPr>
        <p:spPr>
          <a:xfrm>
            <a:off x="942392" y="2472612"/>
            <a:ext cx="1408922" cy="340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8AEE535-DF03-4286-948A-002B785ECC0F}"/>
              </a:ext>
            </a:extLst>
          </p:cNvPr>
          <p:cNvSpPr/>
          <p:nvPr/>
        </p:nvSpPr>
        <p:spPr>
          <a:xfrm>
            <a:off x="942392" y="3320601"/>
            <a:ext cx="1408922" cy="340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EFB37D1D-A98C-447D-B79D-C4299B281BCD}"/>
              </a:ext>
            </a:extLst>
          </p:cNvPr>
          <p:cNvSpPr/>
          <p:nvPr/>
        </p:nvSpPr>
        <p:spPr>
          <a:xfrm>
            <a:off x="942392" y="4287684"/>
            <a:ext cx="1408922" cy="340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02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5"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9</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804E3B37-26BD-4694-A8A8-83049512D4A2}"/>
              </a:ext>
            </a:extLst>
          </p:cNvPr>
          <p:cNvSpPr txBox="1"/>
          <p:nvPr/>
        </p:nvSpPr>
        <p:spPr>
          <a:xfrm>
            <a:off x="0" y="1381823"/>
            <a:ext cx="6096000"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Αρχή της Αιτιολόγησης</a:t>
            </a:r>
          </a:p>
        </p:txBody>
      </p:sp>
      <p:sp>
        <p:nvSpPr>
          <p:cNvPr id="12" name="TextBox 11">
            <a:extLst>
              <a:ext uri="{FF2B5EF4-FFF2-40B4-BE49-F238E27FC236}">
                <a16:creationId xmlns:a16="http://schemas.microsoft.com/office/drawing/2014/main" id="{A81945F6-7629-4345-8695-E5B0B03A01EB}"/>
              </a:ext>
            </a:extLst>
          </p:cNvPr>
          <p:cNvSpPr txBox="1"/>
          <p:nvPr/>
        </p:nvSpPr>
        <p:spPr>
          <a:xfrm>
            <a:off x="84584" y="2576743"/>
            <a:ext cx="12022831" cy="1938992"/>
          </a:xfrm>
          <a:prstGeom prst="rect">
            <a:avLst/>
          </a:prstGeom>
          <a:noFill/>
        </p:spPr>
        <p:txBody>
          <a:bodyPr wrap="square">
            <a:spAutoFit/>
          </a:bodyPr>
          <a:lstStyle/>
          <a:p>
            <a:pPr algn="just"/>
            <a:r>
              <a:rPr lang="el-GR" sz="3000" dirty="0"/>
              <a:t>Τα διάφορα είδη πρακτικών με ιοντίζουσες ακτινοβολίες πρέπει να είναι αιτιολογημένα βάσει των κοινωνικοοικονομικών ή άλλων πλεονεκτημάτων που παρέχουν σε σχέση με την βλάβη στην υγεία την οποία μπορεί να προκαλέσουν. Οι μη αιτιολογημένες εκθέσεις απαγορεύονται.</a:t>
            </a:r>
            <a:endParaRPr lang="en-US" sz="3000" dirty="0"/>
          </a:p>
        </p:txBody>
      </p:sp>
    </p:spTree>
    <p:extLst>
      <p:ext uri="{BB962C8B-B14F-4D97-AF65-F5344CB8AC3E}">
        <p14:creationId xmlns:p14="http://schemas.microsoft.com/office/powerpoint/2010/main" val="2843910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2039</Words>
  <Application>Microsoft Office PowerPoint</Application>
  <PresentationFormat>Widescreen</PresentationFormat>
  <Paragraphs>256</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Comic Sans MS</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Baso Softa</dc:creator>
  <cp:lastModifiedBy>Baso Softa</cp:lastModifiedBy>
  <cp:revision>157</cp:revision>
  <dcterms:created xsi:type="dcterms:W3CDTF">2021-10-29T16:04:38Z</dcterms:created>
  <dcterms:modified xsi:type="dcterms:W3CDTF">2021-11-10T19:54:53Z</dcterms:modified>
</cp:coreProperties>
</file>