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9" r:id="rId3"/>
    <p:sldId id="335" r:id="rId4"/>
    <p:sldId id="336" r:id="rId5"/>
    <p:sldId id="337" r:id="rId6"/>
    <p:sldId id="351" r:id="rId7"/>
    <p:sldId id="352" r:id="rId8"/>
    <p:sldId id="370" r:id="rId9"/>
    <p:sldId id="355" r:id="rId10"/>
    <p:sldId id="356" r:id="rId11"/>
    <p:sldId id="357" r:id="rId12"/>
    <p:sldId id="358" r:id="rId13"/>
    <p:sldId id="359" r:id="rId14"/>
    <p:sldId id="354" r:id="rId15"/>
    <p:sldId id="360" r:id="rId16"/>
    <p:sldId id="361" r:id="rId17"/>
    <p:sldId id="362" r:id="rId18"/>
    <p:sldId id="365" r:id="rId19"/>
    <p:sldId id="372" r:id="rId20"/>
    <p:sldId id="367" r:id="rId21"/>
    <p:sldId id="368" r:id="rId22"/>
    <p:sldId id="374" r:id="rId23"/>
    <p:sldId id="369" r:id="rId24"/>
    <p:sldId id="373" r:id="rId25"/>
    <p:sldId id="2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2" autoAdjust="0"/>
    <p:restoredTop sz="94660"/>
  </p:normalViewPr>
  <p:slideViewPr>
    <p:cSldViewPr snapToGrid="0">
      <p:cViewPr varScale="1">
        <p:scale>
          <a:sx n="82" d="100"/>
          <a:sy n="82" d="100"/>
        </p:scale>
        <p:origin x="6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C8306-82CE-475F-86C3-CA3FB9A9DF72}"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B653A-977A-4A55-BA08-1CFD3E0904FB}" type="slidenum">
              <a:rPr lang="en-US" smtClean="0"/>
              <a:t>‹#›</a:t>
            </a:fld>
            <a:endParaRPr lang="en-US"/>
          </a:p>
        </p:txBody>
      </p:sp>
    </p:spTree>
    <p:extLst>
      <p:ext uri="{BB962C8B-B14F-4D97-AF65-F5344CB8AC3E}">
        <p14:creationId xmlns:p14="http://schemas.microsoft.com/office/powerpoint/2010/main" val="384391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A918-AC5D-41FA-809E-5147599F0B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DCEF47-A640-4300-BB89-0B7CDDF87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263FF7-EB9B-4C07-9DA7-C690DE0A7FD1}"/>
              </a:ext>
            </a:extLst>
          </p:cNvPr>
          <p:cNvSpPr>
            <a:spLocks noGrp="1"/>
          </p:cNvSpPr>
          <p:nvPr>
            <p:ph type="dt" sz="half" idx="10"/>
          </p:nvPr>
        </p:nvSpPr>
        <p:spPr/>
        <p:txBody>
          <a:bodyPr/>
          <a:lstStyle/>
          <a:p>
            <a:fld id="{B4823BB3-F029-432D-A175-0F53172A1ED0}" type="datetime1">
              <a:rPr lang="en-US" smtClean="0"/>
              <a:t>12/7/2021</a:t>
            </a:fld>
            <a:endParaRPr lang="en-US"/>
          </a:p>
        </p:txBody>
      </p:sp>
      <p:sp>
        <p:nvSpPr>
          <p:cNvPr id="5" name="Footer Placeholder 4">
            <a:extLst>
              <a:ext uri="{FF2B5EF4-FFF2-40B4-BE49-F238E27FC236}">
                <a16:creationId xmlns:a16="http://schemas.microsoft.com/office/drawing/2014/main" id="{7A3FCC73-B31D-4C32-B407-C912FED46E5A}"/>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1039E0D0-C1FD-48E0-BB2A-844CEA41C365}"/>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145111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F38E-E367-4CAA-9792-3F36096BF0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CEC1E8-9E9C-4DC9-8F91-8D082D2E8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34904-6300-49D7-AFB0-0D9CF5442E59}"/>
              </a:ext>
            </a:extLst>
          </p:cNvPr>
          <p:cNvSpPr>
            <a:spLocks noGrp="1"/>
          </p:cNvSpPr>
          <p:nvPr>
            <p:ph type="dt" sz="half" idx="10"/>
          </p:nvPr>
        </p:nvSpPr>
        <p:spPr/>
        <p:txBody>
          <a:bodyPr/>
          <a:lstStyle/>
          <a:p>
            <a:fld id="{ABD0AA85-3AFC-40C1-8C88-534BA2D22D43}" type="datetime1">
              <a:rPr lang="en-US" smtClean="0"/>
              <a:t>12/7/2021</a:t>
            </a:fld>
            <a:endParaRPr lang="en-US"/>
          </a:p>
        </p:txBody>
      </p:sp>
      <p:sp>
        <p:nvSpPr>
          <p:cNvPr id="5" name="Footer Placeholder 4">
            <a:extLst>
              <a:ext uri="{FF2B5EF4-FFF2-40B4-BE49-F238E27FC236}">
                <a16:creationId xmlns:a16="http://schemas.microsoft.com/office/drawing/2014/main" id="{6FFEFCA4-4CE8-4EC0-94BD-D54348E9D5B3}"/>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834ED16A-F99E-4941-A75A-4CFDE4891598}"/>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68823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7D4AD-27A4-439C-9DAC-91422A5A01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C5E6C3-D26A-48D5-9A7F-F795A0A4CF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202B4-D0A3-40EB-8E24-53150650B219}"/>
              </a:ext>
            </a:extLst>
          </p:cNvPr>
          <p:cNvSpPr>
            <a:spLocks noGrp="1"/>
          </p:cNvSpPr>
          <p:nvPr>
            <p:ph type="dt" sz="half" idx="10"/>
          </p:nvPr>
        </p:nvSpPr>
        <p:spPr/>
        <p:txBody>
          <a:bodyPr/>
          <a:lstStyle/>
          <a:p>
            <a:fld id="{E7403995-B919-4866-81B3-7D9953FD9E62}" type="datetime1">
              <a:rPr lang="en-US" smtClean="0"/>
              <a:t>12/7/2021</a:t>
            </a:fld>
            <a:endParaRPr lang="en-US"/>
          </a:p>
        </p:txBody>
      </p:sp>
      <p:sp>
        <p:nvSpPr>
          <p:cNvPr id="5" name="Footer Placeholder 4">
            <a:extLst>
              <a:ext uri="{FF2B5EF4-FFF2-40B4-BE49-F238E27FC236}">
                <a16:creationId xmlns:a16="http://schemas.microsoft.com/office/drawing/2014/main" id="{757E403B-CB20-44AF-AD63-2D9F3730F13B}"/>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F7C038DA-4AE6-4690-BB4F-3BA392153094}"/>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174554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7CA1-856D-4930-86C1-88E0BFC122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DE715D-5718-4763-80C4-24ADE1AAC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275F1-0893-4EB9-B08D-1756D72AB5E0}"/>
              </a:ext>
            </a:extLst>
          </p:cNvPr>
          <p:cNvSpPr>
            <a:spLocks noGrp="1"/>
          </p:cNvSpPr>
          <p:nvPr>
            <p:ph type="dt" sz="half" idx="10"/>
          </p:nvPr>
        </p:nvSpPr>
        <p:spPr/>
        <p:txBody>
          <a:bodyPr/>
          <a:lstStyle/>
          <a:p>
            <a:fld id="{86A03FCA-4E19-4B3F-98D9-E10E6035B346}" type="datetime1">
              <a:rPr lang="en-US" smtClean="0"/>
              <a:t>12/7/2021</a:t>
            </a:fld>
            <a:endParaRPr lang="en-US"/>
          </a:p>
        </p:txBody>
      </p:sp>
      <p:sp>
        <p:nvSpPr>
          <p:cNvPr id="5" name="Footer Placeholder 4">
            <a:extLst>
              <a:ext uri="{FF2B5EF4-FFF2-40B4-BE49-F238E27FC236}">
                <a16:creationId xmlns:a16="http://schemas.microsoft.com/office/drawing/2014/main" id="{78E380B3-6571-42D8-AD0F-F8FA932095C2}"/>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480D9685-E766-4C41-90A1-F86717EF6E75}"/>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2005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484C-995D-475E-B3B8-E9052625C9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2F1381-CB61-4BB5-86AF-C82DEA180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3897A-7A7E-45FD-8F06-F61DB5597873}"/>
              </a:ext>
            </a:extLst>
          </p:cNvPr>
          <p:cNvSpPr>
            <a:spLocks noGrp="1"/>
          </p:cNvSpPr>
          <p:nvPr>
            <p:ph type="dt" sz="half" idx="10"/>
          </p:nvPr>
        </p:nvSpPr>
        <p:spPr/>
        <p:txBody>
          <a:bodyPr/>
          <a:lstStyle/>
          <a:p>
            <a:fld id="{3F7CE1B0-181F-4F08-93C7-AFEC7777428D}" type="datetime1">
              <a:rPr lang="en-US" smtClean="0"/>
              <a:t>12/7/2021</a:t>
            </a:fld>
            <a:endParaRPr lang="en-US"/>
          </a:p>
        </p:txBody>
      </p:sp>
      <p:sp>
        <p:nvSpPr>
          <p:cNvPr id="5" name="Footer Placeholder 4">
            <a:extLst>
              <a:ext uri="{FF2B5EF4-FFF2-40B4-BE49-F238E27FC236}">
                <a16:creationId xmlns:a16="http://schemas.microsoft.com/office/drawing/2014/main" id="{8D998E5D-AA7C-46C8-9446-7E6023DB18FC}"/>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E963DEB8-1CE5-4CFA-84B1-FE14066DC06D}"/>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244276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78C5-6FBA-4FE7-AFC0-DBD1BEA44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B8A9BA-B6EA-419E-9D7E-7C790C3C39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172BE-A1E4-4042-8A5E-8295BE91A9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A8EAB-A55B-489A-992A-F723D145D6E7}"/>
              </a:ext>
            </a:extLst>
          </p:cNvPr>
          <p:cNvSpPr>
            <a:spLocks noGrp="1"/>
          </p:cNvSpPr>
          <p:nvPr>
            <p:ph type="dt" sz="half" idx="10"/>
          </p:nvPr>
        </p:nvSpPr>
        <p:spPr/>
        <p:txBody>
          <a:bodyPr/>
          <a:lstStyle/>
          <a:p>
            <a:fld id="{E0A465F8-EE51-4DB8-944B-8D0A1518B7BD}" type="datetime1">
              <a:rPr lang="en-US" smtClean="0"/>
              <a:t>12/7/2021</a:t>
            </a:fld>
            <a:endParaRPr lang="en-US"/>
          </a:p>
        </p:txBody>
      </p:sp>
      <p:sp>
        <p:nvSpPr>
          <p:cNvPr id="6" name="Footer Placeholder 5">
            <a:extLst>
              <a:ext uri="{FF2B5EF4-FFF2-40B4-BE49-F238E27FC236}">
                <a16:creationId xmlns:a16="http://schemas.microsoft.com/office/drawing/2014/main" id="{4AD0124C-2D99-478A-84D1-68DE53AAEE65}"/>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7" name="Slide Number Placeholder 6">
            <a:extLst>
              <a:ext uri="{FF2B5EF4-FFF2-40B4-BE49-F238E27FC236}">
                <a16:creationId xmlns:a16="http://schemas.microsoft.com/office/drawing/2014/main" id="{7BFAF90A-DFA6-4365-B8A8-8D2DAA6DB7F7}"/>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67893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A0A7-6586-4891-AC07-B52BB84C33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F65027-E3A4-48A1-BBE6-4F2110D0BD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3B8B7-BBF4-47BC-9B22-6B051361C6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42A28-605C-4BD1-804B-B07B08D9FA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95AC-F88B-49A4-90F9-31B12A1F0D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C80C26-4E2B-43DC-8C58-D237B2C87A52}"/>
              </a:ext>
            </a:extLst>
          </p:cNvPr>
          <p:cNvSpPr>
            <a:spLocks noGrp="1"/>
          </p:cNvSpPr>
          <p:nvPr>
            <p:ph type="dt" sz="half" idx="10"/>
          </p:nvPr>
        </p:nvSpPr>
        <p:spPr/>
        <p:txBody>
          <a:bodyPr/>
          <a:lstStyle/>
          <a:p>
            <a:fld id="{69598DE5-D578-43AD-A43F-C33610AD5CFE}" type="datetime1">
              <a:rPr lang="en-US" smtClean="0"/>
              <a:t>12/7/2021</a:t>
            </a:fld>
            <a:endParaRPr lang="en-US"/>
          </a:p>
        </p:txBody>
      </p:sp>
      <p:sp>
        <p:nvSpPr>
          <p:cNvPr id="8" name="Footer Placeholder 7">
            <a:extLst>
              <a:ext uri="{FF2B5EF4-FFF2-40B4-BE49-F238E27FC236}">
                <a16:creationId xmlns:a16="http://schemas.microsoft.com/office/drawing/2014/main" id="{C63FB0CA-727D-468B-A8B4-E40A0423554E}"/>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9" name="Slide Number Placeholder 8">
            <a:extLst>
              <a:ext uri="{FF2B5EF4-FFF2-40B4-BE49-F238E27FC236}">
                <a16:creationId xmlns:a16="http://schemas.microsoft.com/office/drawing/2014/main" id="{17E84D84-5B51-4B51-9907-96688ED5B85F}"/>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43825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04EE-FEFB-4E6E-8079-ECE6E543AF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9E2624-FA03-4788-B8CD-4E598CB7B451}"/>
              </a:ext>
            </a:extLst>
          </p:cNvPr>
          <p:cNvSpPr>
            <a:spLocks noGrp="1"/>
          </p:cNvSpPr>
          <p:nvPr>
            <p:ph type="dt" sz="half" idx="10"/>
          </p:nvPr>
        </p:nvSpPr>
        <p:spPr/>
        <p:txBody>
          <a:bodyPr/>
          <a:lstStyle/>
          <a:p>
            <a:fld id="{23499F41-159F-433F-8225-0DF6F19FF2DA}" type="datetime1">
              <a:rPr lang="en-US" smtClean="0"/>
              <a:t>12/7/2021</a:t>
            </a:fld>
            <a:endParaRPr lang="en-US"/>
          </a:p>
        </p:txBody>
      </p:sp>
      <p:sp>
        <p:nvSpPr>
          <p:cNvPr id="4" name="Footer Placeholder 3">
            <a:extLst>
              <a:ext uri="{FF2B5EF4-FFF2-40B4-BE49-F238E27FC236}">
                <a16:creationId xmlns:a16="http://schemas.microsoft.com/office/drawing/2014/main" id="{CF848384-A2A7-4233-BA63-5968DC255395}"/>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5" name="Slide Number Placeholder 4">
            <a:extLst>
              <a:ext uri="{FF2B5EF4-FFF2-40B4-BE49-F238E27FC236}">
                <a16:creationId xmlns:a16="http://schemas.microsoft.com/office/drawing/2014/main" id="{D64B07D2-8B1A-4ADB-A88B-F11ED51FA0A0}"/>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52417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FBBA6-A9B3-4AFF-89B7-E21365046F67}"/>
              </a:ext>
            </a:extLst>
          </p:cNvPr>
          <p:cNvSpPr>
            <a:spLocks noGrp="1"/>
          </p:cNvSpPr>
          <p:nvPr>
            <p:ph type="dt" sz="half" idx="10"/>
          </p:nvPr>
        </p:nvSpPr>
        <p:spPr/>
        <p:txBody>
          <a:bodyPr/>
          <a:lstStyle/>
          <a:p>
            <a:fld id="{399515AD-A1E6-4712-A845-7D7A76D03D48}" type="datetime1">
              <a:rPr lang="en-US" smtClean="0"/>
              <a:t>12/7/2021</a:t>
            </a:fld>
            <a:endParaRPr lang="en-US"/>
          </a:p>
        </p:txBody>
      </p:sp>
      <p:sp>
        <p:nvSpPr>
          <p:cNvPr id="3" name="Footer Placeholder 2">
            <a:extLst>
              <a:ext uri="{FF2B5EF4-FFF2-40B4-BE49-F238E27FC236}">
                <a16:creationId xmlns:a16="http://schemas.microsoft.com/office/drawing/2014/main" id="{EF54559D-1EDD-4AB6-A723-03654D82C161}"/>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4" name="Slide Number Placeholder 3">
            <a:extLst>
              <a:ext uri="{FF2B5EF4-FFF2-40B4-BE49-F238E27FC236}">
                <a16:creationId xmlns:a16="http://schemas.microsoft.com/office/drawing/2014/main" id="{D365F954-41AD-4B70-91B6-2AC0A6CC03D0}"/>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17512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A586-E07B-4B86-BE57-02BE4B13F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CAE94-33D0-4EA1-A36A-866F06882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C290A-B18E-4E04-B189-F79A17F4D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6DEFDD-C75F-4CFB-AB1F-47D4E070BE00}"/>
              </a:ext>
            </a:extLst>
          </p:cNvPr>
          <p:cNvSpPr>
            <a:spLocks noGrp="1"/>
          </p:cNvSpPr>
          <p:nvPr>
            <p:ph type="dt" sz="half" idx="10"/>
          </p:nvPr>
        </p:nvSpPr>
        <p:spPr/>
        <p:txBody>
          <a:bodyPr/>
          <a:lstStyle/>
          <a:p>
            <a:fld id="{B5ED5A08-76FC-428F-967E-5F8934FE89A9}" type="datetime1">
              <a:rPr lang="en-US" smtClean="0"/>
              <a:t>12/7/2021</a:t>
            </a:fld>
            <a:endParaRPr lang="en-US"/>
          </a:p>
        </p:txBody>
      </p:sp>
      <p:sp>
        <p:nvSpPr>
          <p:cNvPr id="6" name="Footer Placeholder 5">
            <a:extLst>
              <a:ext uri="{FF2B5EF4-FFF2-40B4-BE49-F238E27FC236}">
                <a16:creationId xmlns:a16="http://schemas.microsoft.com/office/drawing/2014/main" id="{25B44608-A6E8-49B7-AD1A-E8FF1207B256}"/>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7" name="Slide Number Placeholder 6">
            <a:extLst>
              <a:ext uri="{FF2B5EF4-FFF2-40B4-BE49-F238E27FC236}">
                <a16:creationId xmlns:a16="http://schemas.microsoft.com/office/drawing/2014/main" id="{2EBDCCEA-98B9-4D56-9007-E2667921C97B}"/>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40319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2B8C-4BB4-44F0-BCE0-CBEAEA583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BA5B28-246C-4EEF-ABC8-0BEBF7E5F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B1FCDF-F899-4AB7-9E85-3BE98AE2C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067E8-B28F-454F-96A8-34151FBD5163}"/>
              </a:ext>
            </a:extLst>
          </p:cNvPr>
          <p:cNvSpPr>
            <a:spLocks noGrp="1"/>
          </p:cNvSpPr>
          <p:nvPr>
            <p:ph type="dt" sz="half" idx="10"/>
          </p:nvPr>
        </p:nvSpPr>
        <p:spPr/>
        <p:txBody>
          <a:bodyPr/>
          <a:lstStyle/>
          <a:p>
            <a:fld id="{F9B29370-2ADE-401D-908E-A27421479F4A}" type="datetime1">
              <a:rPr lang="en-US" smtClean="0"/>
              <a:t>12/7/2021</a:t>
            </a:fld>
            <a:endParaRPr lang="en-US"/>
          </a:p>
        </p:txBody>
      </p:sp>
      <p:sp>
        <p:nvSpPr>
          <p:cNvPr id="6" name="Footer Placeholder 5">
            <a:extLst>
              <a:ext uri="{FF2B5EF4-FFF2-40B4-BE49-F238E27FC236}">
                <a16:creationId xmlns:a16="http://schemas.microsoft.com/office/drawing/2014/main" id="{4088E369-0DDD-4755-B6C5-EC1FF976B29C}"/>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7" name="Slide Number Placeholder 6">
            <a:extLst>
              <a:ext uri="{FF2B5EF4-FFF2-40B4-BE49-F238E27FC236}">
                <a16:creationId xmlns:a16="http://schemas.microsoft.com/office/drawing/2014/main" id="{79DE6D8B-DBFA-4BF0-AB33-89FB8AB37FC5}"/>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48684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711A0A-8F5B-4605-BE34-09BBED038A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92365C-F111-4A6C-B93C-0AC355184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7AFA1-4FFB-405F-A2DE-237734B54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A14E2-34E6-4AD1-8934-58E795E3DEE3}" type="datetime1">
              <a:rPr lang="en-US" smtClean="0"/>
              <a:t>12/7/2021</a:t>
            </a:fld>
            <a:endParaRPr lang="en-US"/>
          </a:p>
        </p:txBody>
      </p:sp>
      <p:sp>
        <p:nvSpPr>
          <p:cNvPr id="5" name="Footer Placeholder 4">
            <a:extLst>
              <a:ext uri="{FF2B5EF4-FFF2-40B4-BE49-F238E27FC236}">
                <a16:creationId xmlns:a16="http://schemas.microsoft.com/office/drawing/2014/main" id="{6F4C31B4-30B3-446C-AB99-0C705AD21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30316A93-24C9-467E-AD0D-B9D9BAABB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7FEED-761C-4317-B19B-150BD89273B6}" type="slidenum">
              <a:rPr lang="en-US" smtClean="0"/>
              <a:t>‹#›</a:t>
            </a:fld>
            <a:endParaRPr lang="en-US"/>
          </a:p>
        </p:txBody>
      </p:sp>
    </p:spTree>
    <p:extLst>
      <p:ext uri="{BB962C8B-B14F-4D97-AF65-F5344CB8AC3E}">
        <p14:creationId xmlns:p14="http://schemas.microsoft.com/office/powerpoint/2010/main" val="83542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31191A-4E18-43CC-A004-95CD1CF12897}"/>
              </a:ext>
            </a:extLst>
          </p:cNvPr>
          <p:cNvSpPr/>
          <p:nvPr/>
        </p:nvSpPr>
        <p:spPr>
          <a:xfrm>
            <a:off x="769677" y="2340299"/>
            <a:ext cx="10684335"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Αρχές Φυσικής και Ακτινοπροστασίας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 στην Κτηνιατρική Επιστήμη</a:t>
            </a:r>
            <a:endParaRPr kumimoji="0" lang="en-US"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p:txBody>
      </p:sp>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2" name="Slide Number Placeholder 1">
            <a:extLst>
              <a:ext uri="{FF2B5EF4-FFF2-40B4-BE49-F238E27FC236}">
                <a16:creationId xmlns:a16="http://schemas.microsoft.com/office/drawing/2014/main" id="{74BE8A20-DFDE-4473-AEF1-28BD5418354A}"/>
              </a:ext>
            </a:extLst>
          </p:cNvPr>
          <p:cNvSpPr>
            <a:spLocks noGrp="1"/>
          </p:cNvSpPr>
          <p:nvPr>
            <p:ph type="sldNum" sz="quarter" idx="12"/>
          </p:nvPr>
        </p:nvSpPr>
        <p:spPr/>
        <p:txBody>
          <a:bodyPr/>
          <a:lstStyle/>
          <a:p>
            <a:fld id="{30F7FEED-761C-4317-B19B-150BD89273B6}" type="slidenum">
              <a:rPr lang="en-US" smtClean="0"/>
              <a:t>1</a:t>
            </a:fld>
            <a:endParaRPr lang="en-US"/>
          </a:p>
        </p:txBody>
      </p:sp>
      <p:pic>
        <p:nvPicPr>
          <p:cNvPr id="8" name="Picture 7">
            <a:extLst>
              <a:ext uri="{FF2B5EF4-FFF2-40B4-BE49-F238E27FC236}">
                <a16:creationId xmlns:a16="http://schemas.microsoft.com/office/drawing/2014/main" id="{A008BC0E-86D7-4ED0-899C-991E9BEF7803}"/>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2" name="Picture 11">
            <a:extLst>
              <a:ext uri="{FF2B5EF4-FFF2-40B4-BE49-F238E27FC236}">
                <a16:creationId xmlns:a16="http://schemas.microsoft.com/office/drawing/2014/main" id="{9EF5B7E9-4AB1-444F-A0DC-8874EC377580}"/>
              </a:ext>
            </a:extLst>
          </p:cNvPr>
          <p:cNvPicPr>
            <a:picLocks noChangeAspect="1"/>
          </p:cNvPicPr>
          <p:nvPr/>
        </p:nvPicPr>
        <p:blipFill>
          <a:blip r:embed="rId3"/>
          <a:stretch>
            <a:fillRect/>
          </a:stretch>
        </p:blipFill>
        <p:spPr>
          <a:xfrm>
            <a:off x="0" y="6046237"/>
            <a:ext cx="811763" cy="811763"/>
          </a:xfrm>
          <a:prstGeom prst="rect">
            <a:avLst/>
          </a:prstGeom>
        </p:spPr>
      </p:pic>
    </p:spTree>
    <p:extLst>
      <p:ext uri="{BB962C8B-B14F-4D97-AF65-F5344CB8AC3E}">
        <p14:creationId xmlns:p14="http://schemas.microsoft.com/office/powerpoint/2010/main" val="172940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10</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63074A93-05B6-4E78-82F8-ACA6B89075CC}"/>
              </a:ext>
            </a:extLst>
          </p:cNvPr>
          <p:cNvSpPr txBox="1"/>
          <p:nvPr/>
        </p:nvSpPr>
        <p:spPr>
          <a:xfrm>
            <a:off x="169169" y="1381823"/>
            <a:ext cx="60960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Ακτινογραφικοί Παράγοντες</a:t>
            </a:r>
          </a:p>
        </p:txBody>
      </p:sp>
      <p:sp>
        <p:nvSpPr>
          <p:cNvPr id="11" name="Rectangle 2">
            <a:extLst>
              <a:ext uri="{FF2B5EF4-FFF2-40B4-BE49-F238E27FC236}">
                <a16:creationId xmlns:a16="http://schemas.microsoft.com/office/drawing/2014/main" id="{E5E38BBE-D1AA-472C-9D8B-A9F8167DCA42}"/>
              </a:ext>
            </a:extLst>
          </p:cNvPr>
          <p:cNvSpPr txBox="1">
            <a:spLocks noChangeArrowheads="1"/>
          </p:cNvSpPr>
          <p:nvPr/>
        </p:nvSpPr>
        <p:spPr bwMode="auto">
          <a:xfrm>
            <a:off x="2373725" y="2025251"/>
            <a:ext cx="8420100" cy="474662"/>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n-US" sz="2400" b="0" i="0" u="none" strike="noStrike" kern="0" cap="none" spc="0" normalizeH="0" baseline="0" noProof="0">
                <a:ln>
                  <a:noFill/>
                </a:ln>
                <a:solidFill>
                  <a:srgbClr val="000000"/>
                </a:solidFill>
                <a:effectLst/>
                <a:uLnTx/>
                <a:uFillTx/>
                <a:latin typeface="Comic Sans MS" pitchFamily="66" charset="0"/>
                <a:ea typeface="+mj-ea"/>
                <a:cs typeface="+mj-cs"/>
              </a:rPr>
              <a:t>Πυκνότητα, αντίθεση και ποιότητα εικόνας </a:t>
            </a:r>
            <a:r>
              <a:rPr kumimoji="0" lang="en-US" altLang="en-US" sz="2400" b="0" i="0" u="none" strike="noStrike" kern="0" cap="none" spc="0" normalizeH="0" baseline="0" noProof="0">
                <a:ln>
                  <a:noFill/>
                </a:ln>
                <a:solidFill>
                  <a:srgbClr val="000000"/>
                </a:solidFill>
                <a:effectLst/>
                <a:uLnTx/>
                <a:uFillTx/>
                <a:latin typeface="Comic Sans MS" pitchFamily="66" charset="0"/>
                <a:ea typeface="+mj-ea"/>
                <a:cs typeface="+mj-cs"/>
              </a:rPr>
              <a:t>(</a:t>
            </a:r>
            <a:r>
              <a:rPr kumimoji="0" lang="el-GR" altLang="en-US" sz="2400" b="0" i="0" u="none" strike="noStrike" kern="0" cap="none" spc="0" normalizeH="0" baseline="0" noProof="0">
                <a:ln>
                  <a:noFill/>
                </a:ln>
                <a:solidFill>
                  <a:srgbClr val="000000"/>
                </a:solidFill>
                <a:effectLst/>
                <a:uLnTx/>
                <a:uFillTx/>
                <a:latin typeface="Comic Sans MS" pitchFamily="66" charset="0"/>
                <a:ea typeface="+mj-ea"/>
                <a:cs typeface="+mj-cs"/>
              </a:rPr>
              <a:t>αμαύρωση</a:t>
            </a:r>
            <a:r>
              <a:rPr kumimoji="0" lang="en-US" altLang="en-US" sz="2400" b="0" i="0" u="none" strike="noStrike" kern="0" cap="none" spc="0" normalizeH="0" baseline="0" noProof="0">
                <a:ln>
                  <a:noFill/>
                </a:ln>
                <a:solidFill>
                  <a:srgbClr val="000000"/>
                </a:solidFill>
                <a:effectLst/>
                <a:uLnTx/>
                <a:uFillTx/>
                <a:latin typeface="Comic Sans MS" pitchFamily="66" charset="0"/>
                <a:ea typeface="+mj-ea"/>
                <a:cs typeface="+mj-cs"/>
              </a:rPr>
              <a:t>), </a:t>
            </a:r>
          </a:p>
        </p:txBody>
      </p:sp>
      <p:sp>
        <p:nvSpPr>
          <p:cNvPr id="12" name="Rectangle 3">
            <a:extLst>
              <a:ext uri="{FF2B5EF4-FFF2-40B4-BE49-F238E27FC236}">
                <a16:creationId xmlns:a16="http://schemas.microsoft.com/office/drawing/2014/main" id="{16B4AC1D-107F-4490-AEAB-E63E7F87BEC0}"/>
              </a:ext>
            </a:extLst>
          </p:cNvPr>
          <p:cNvSpPr txBox="1">
            <a:spLocks noChangeArrowheads="1"/>
          </p:cNvSpPr>
          <p:nvPr/>
        </p:nvSpPr>
        <p:spPr bwMode="auto">
          <a:xfrm>
            <a:off x="2373725" y="2728513"/>
            <a:ext cx="84201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l-GR" altLang="en-US" sz="1800" kern="0" dirty="0">
                <a:latin typeface="Comic Sans MS" pitchFamily="66" charset="0"/>
              </a:rPr>
              <a:t>Γενικοί Κανόνες</a:t>
            </a:r>
            <a:r>
              <a:rPr lang="en-US" altLang="en-US" sz="1800" kern="0" dirty="0">
                <a:latin typeface="Comic Sans MS" pitchFamily="66" charset="0"/>
              </a:rPr>
              <a:t> – </a:t>
            </a:r>
            <a:r>
              <a:rPr lang="el-GR" altLang="en-US" sz="1800" kern="0" dirty="0">
                <a:latin typeface="Comic Sans MS" pitchFamily="66" charset="0"/>
              </a:rPr>
              <a:t>Επιλογή ακτινογραφικών παραγόντων</a:t>
            </a:r>
            <a:endParaRPr lang="en-US" altLang="en-US" sz="1800" kern="0" dirty="0">
              <a:latin typeface="Comic Sans MS" pitchFamily="66" charset="0"/>
            </a:endParaRPr>
          </a:p>
          <a:p>
            <a:pPr lvl="1">
              <a:lnSpc>
                <a:spcPct val="90000"/>
              </a:lnSpc>
            </a:pPr>
            <a:r>
              <a:rPr lang="en-US" altLang="en-US" sz="1800" kern="0" dirty="0">
                <a:latin typeface="Comic Sans MS" pitchFamily="66" charset="0"/>
              </a:rPr>
              <a:t>mA – </a:t>
            </a:r>
            <a:r>
              <a:rPr lang="el-GR" altLang="en-US" sz="1800" kern="0" dirty="0">
                <a:latin typeface="Comic Sans MS" pitchFamily="66" charset="0"/>
              </a:rPr>
              <a:t>ελέγχει την πυκνότητα της εικόνας</a:t>
            </a:r>
            <a:r>
              <a:rPr lang="en-US" altLang="en-US" sz="1800" kern="0" dirty="0">
                <a:latin typeface="Comic Sans MS" pitchFamily="66" charset="0"/>
              </a:rPr>
              <a:t> – </a:t>
            </a:r>
            <a:r>
              <a:rPr lang="el-GR" altLang="en-US" sz="1800" kern="0" dirty="0">
                <a:latin typeface="Comic Sans MS" pitchFamily="66" charset="0"/>
              </a:rPr>
              <a:t>πυκνότητα αμαύρωσης στο φιλμ.</a:t>
            </a:r>
            <a:endParaRPr lang="en-US" altLang="en-US" sz="1800" kern="0" dirty="0">
              <a:latin typeface="Comic Sans MS" pitchFamily="66" charset="0"/>
            </a:endParaRPr>
          </a:p>
          <a:p>
            <a:pPr lvl="2">
              <a:lnSpc>
                <a:spcPct val="90000"/>
              </a:lnSpc>
            </a:pPr>
            <a:r>
              <a:rPr lang="en-US" altLang="en-US" sz="1800" kern="0" dirty="0">
                <a:latin typeface="Comic Sans MS" pitchFamily="66" charset="0"/>
                <a:sym typeface="Symbol" pitchFamily="18" charset="2"/>
              </a:rPr>
              <a:t> mA    </a:t>
            </a:r>
            <a:r>
              <a:rPr lang="el-GR" altLang="en-US" sz="1800" kern="0" dirty="0">
                <a:latin typeface="Comic Sans MS" pitchFamily="66" charset="0"/>
                <a:sym typeface="Symbol" pitchFamily="18" charset="2"/>
              </a:rPr>
              <a:t>πυκνότητα</a:t>
            </a:r>
            <a:endParaRPr lang="en-US" altLang="en-US" sz="1800" kern="0" dirty="0">
              <a:latin typeface="Comic Sans MS" pitchFamily="66" charset="0"/>
            </a:endParaRPr>
          </a:p>
          <a:p>
            <a:pPr lvl="1">
              <a:lnSpc>
                <a:spcPct val="90000"/>
              </a:lnSpc>
            </a:pPr>
            <a:r>
              <a:rPr lang="en-US" altLang="en-US" sz="1800" kern="0" dirty="0">
                <a:latin typeface="Comic Sans MS" pitchFamily="66" charset="0"/>
              </a:rPr>
              <a:t>kVp – </a:t>
            </a:r>
            <a:r>
              <a:rPr lang="el-GR" altLang="en-US" sz="1800" kern="0" dirty="0">
                <a:latin typeface="Comic Sans MS" pitchFamily="66" charset="0"/>
              </a:rPr>
              <a:t>ελέγχει αντίθεση και πυκνότητα</a:t>
            </a:r>
            <a:endParaRPr lang="en-US" altLang="en-US" sz="1800" kern="0" dirty="0">
              <a:latin typeface="Comic Sans MS" pitchFamily="66" charset="0"/>
            </a:endParaRPr>
          </a:p>
          <a:p>
            <a:pPr lvl="2">
              <a:lnSpc>
                <a:spcPct val="90000"/>
              </a:lnSpc>
            </a:pPr>
            <a:r>
              <a:rPr lang="en-US" altLang="en-US" sz="1800" kern="0" dirty="0">
                <a:latin typeface="Comic Sans MS" pitchFamily="66" charset="0"/>
                <a:sym typeface="Symbol" pitchFamily="18" charset="2"/>
              </a:rPr>
              <a:t> kVp   </a:t>
            </a:r>
            <a:r>
              <a:rPr lang="el-GR" altLang="en-US" sz="1800" kern="0" dirty="0">
                <a:latin typeface="Comic Sans MS" pitchFamily="66" charset="0"/>
                <a:sym typeface="Symbol" pitchFamily="18" charset="2"/>
              </a:rPr>
              <a:t>αντίθεση εικόνας</a:t>
            </a:r>
            <a:r>
              <a:rPr lang="en-US" altLang="en-US" sz="1800" kern="0" dirty="0">
                <a:latin typeface="Comic Sans MS" pitchFamily="66" charset="0"/>
                <a:sym typeface="Symbol" pitchFamily="18" charset="2"/>
              </a:rPr>
              <a:t> &amp;  </a:t>
            </a:r>
            <a:r>
              <a:rPr lang="el-GR" altLang="en-US" sz="1800" kern="0" dirty="0">
                <a:latin typeface="Comic Sans MS" pitchFamily="66" charset="0"/>
                <a:sym typeface="Symbol" pitchFamily="18" charset="2"/>
              </a:rPr>
              <a:t>πυκνότητα</a:t>
            </a:r>
            <a:endParaRPr lang="en-US" altLang="en-US" sz="1800" kern="0" dirty="0">
              <a:latin typeface="Comic Sans MS" pitchFamily="66" charset="0"/>
              <a:sym typeface="Symbol" pitchFamily="18" charset="2"/>
            </a:endParaRPr>
          </a:p>
          <a:p>
            <a:pPr lvl="1">
              <a:lnSpc>
                <a:spcPct val="90000"/>
              </a:lnSpc>
            </a:pPr>
            <a:r>
              <a:rPr lang="el-GR" altLang="en-US" sz="1800" kern="0" dirty="0">
                <a:latin typeface="Comic Sans MS" pitchFamily="66" charset="0"/>
                <a:sym typeface="Symbol" pitchFamily="18" charset="2"/>
              </a:rPr>
              <a:t>χρόνος</a:t>
            </a:r>
            <a:r>
              <a:rPr lang="en-US" altLang="en-US" sz="1800" kern="0" dirty="0">
                <a:latin typeface="Comic Sans MS" pitchFamily="66" charset="0"/>
                <a:sym typeface="Symbol" pitchFamily="18" charset="2"/>
              </a:rPr>
              <a:t> </a:t>
            </a:r>
            <a:r>
              <a:rPr lang="en-US" altLang="en-US" sz="1800" kern="0" dirty="0">
                <a:latin typeface="Comic Sans MS" pitchFamily="66" charset="0"/>
              </a:rPr>
              <a:t>– </a:t>
            </a:r>
            <a:r>
              <a:rPr lang="el-GR" altLang="en-US" sz="1800" kern="0" dirty="0">
                <a:latin typeface="Comic Sans MS" pitchFamily="66" charset="0"/>
              </a:rPr>
              <a:t>ελέγχει την πυκνότητα της εικόνας</a:t>
            </a:r>
            <a:r>
              <a:rPr lang="en-US" altLang="en-US" sz="1800" kern="0" dirty="0">
                <a:latin typeface="Comic Sans MS" pitchFamily="66" charset="0"/>
              </a:rPr>
              <a:t> </a:t>
            </a:r>
          </a:p>
          <a:p>
            <a:pPr lvl="2">
              <a:lnSpc>
                <a:spcPct val="90000"/>
              </a:lnSpc>
            </a:pPr>
            <a:r>
              <a:rPr lang="en-US" altLang="en-US" sz="1800" kern="0" dirty="0">
                <a:latin typeface="Comic Sans MS" pitchFamily="66" charset="0"/>
                <a:sym typeface="Symbol" pitchFamily="18" charset="2"/>
              </a:rPr>
              <a:t> </a:t>
            </a:r>
            <a:r>
              <a:rPr lang="el-GR" altLang="en-US" sz="1800" kern="0" dirty="0">
                <a:latin typeface="Comic Sans MS" pitchFamily="66" charset="0"/>
                <a:sym typeface="Symbol" pitchFamily="18" charset="2"/>
              </a:rPr>
              <a:t>χρόνος</a:t>
            </a:r>
            <a:r>
              <a:rPr lang="en-US" altLang="en-US" sz="1800" kern="0" dirty="0">
                <a:latin typeface="Comic Sans MS" pitchFamily="66" charset="0"/>
                <a:sym typeface="Symbol" pitchFamily="18" charset="2"/>
              </a:rPr>
              <a:t>    </a:t>
            </a:r>
            <a:r>
              <a:rPr lang="el-GR" altLang="en-US" sz="1800" kern="0" dirty="0">
                <a:latin typeface="Comic Sans MS" pitchFamily="66" charset="0"/>
                <a:sym typeface="Symbol" pitchFamily="18" charset="2"/>
              </a:rPr>
              <a:t>πυκνότητα</a:t>
            </a:r>
            <a:endParaRPr lang="en-US" altLang="en-US" sz="1800" kern="0" dirty="0">
              <a:latin typeface="Comic Sans MS" pitchFamily="66" charset="0"/>
              <a:sym typeface="Symbol" pitchFamily="18" charset="2"/>
            </a:endParaRPr>
          </a:p>
          <a:p>
            <a:pPr lvl="2">
              <a:lnSpc>
                <a:spcPct val="90000"/>
              </a:lnSpc>
            </a:pPr>
            <a:r>
              <a:rPr lang="en-US" altLang="en-US" sz="1800" kern="0" dirty="0">
                <a:latin typeface="Comic Sans MS" pitchFamily="66" charset="0"/>
                <a:sym typeface="Symbol" pitchFamily="18" charset="2"/>
              </a:rPr>
              <a:t> </a:t>
            </a:r>
            <a:r>
              <a:rPr lang="el-GR" altLang="en-US" sz="1800" kern="0" dirty="0">
                <a:latin typeface="Comic Sans MS" pitchFamily="66" charset="0"/>
                <a:sym typeface="Symbol" pitchFamily="18" charset="2"/>
              </a:rPr>
              <a:t>την ποιότητα λόγω της </a:t>
            </a:r>
            <a:r>
              <a:rPr lang="en-US" altLang="en-US" sz="1800" kern="0" dirty="0">
                <a:latin typeface="Comic Sans MS" pitchFamily="66" charset="0"/>
                <a:sym typeface="Symbol" pitchFamily="18" charset="2"/>
              </a:rPr>
              <a:t> </a:t>
            </a:r>
            <a:r>
              <a:rPr lang="el-GR" altLang="en-US" sz="1800" kern="0" dirty="0">
                <a:latin typeface="Comic Sans MS" pitchFamily="66" charset="0"/>
                <a:sym typeface="Symbol" pitchFamily="18" charset="2"/>
              </a:rPr>
              <a:t>πιθανής κίνησης του ασθενούς</a:t>
            </a:r>
            <a:endParaRPr lang="en-US" altLang="en-US" sz="1800" kern="0" dirty="0">
              <a:latin typeface="Comic Sans MS" pitchFamily="66" charset="0"/>
              <a:sym typeface="Symbol" pitchFamily="18" charset="2"/>
            </a:endParaRPr>
          </a:p>
        </p:txBody>
      </p:sp>
    </p:spTree>
    <p:extLst>
      <p:ext uri="{BB962C8B-B14F-4D97-AF65-F5344CB8AC3E}">
        <p14:creationId xmlns:p14="http://schemas.microsoft.com/office/powerpoint/2010/main" val="141648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11</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A88C129A-3BAC-4DB8-BEDB-DFB259C1391E}"/>
              </a:ext>
            </a:extLst>
          </p:cNvPr>
          <p:cNvSpPr txBox="1"/>
          <p:nvPr/>
        </p:nvSpPr>
        <p:spPr>
          <a:xfrm>
            <a:off x="208383" y="1940524"/>
            <a:ext cx="11775233" cy="2585323"/>
          </a:xfrm>
          <a:prstGeom prst="rect">
            <a:avLst/>
          </a:prstGeom>
          <a:noFill/>
        </p:spPr>
        <p:txBody>
          <a:bodyPr wrap="square">
            <a:spAutoFit/>
          </a:bodyPr>
          <a:lstStyle/>
          <a:p>
            <a:pPr algn="just"/>
            <a:r>
              <a:rPr lang="el-GR" b="1" dirty="0"/>
              <a:t>Σχήμα και μέγεθος πεδίου</a:t>
            </a:r>
          </a:p>
          <a:p>
            <a:pPr algn="just"/>
            <a:r>
              <a:rPr lang="el-GR" dirty="0"/>
              <a:t>Η δέσμη που κατευθύνεται προς την έξοδο της λυχνίας (παράθυρο) απαιτεί διαμόρφωση ως προς το μέγεθος και το σχήμα της ώστε να στοχεύει στην περιοχή ενδιαφέροντος και όχι σε παρακείμενους ιστούς αυξάνοντας τη δόση στον ασθενή. Παράλληλα υποβαθμίζεται η ποιότητα της ακτινογραφικής εικόνας διότι στα πεδία μεγάλων διαστάσεων η σκεδαζόμενη ακτινοβολία αυξάνει. Η δέσμη συνήθως διαμορφώνεται με διαφράγματα βάθους τα οποία συνοδεύονται από σύστημα φωτεινού πεδίου που επιτρέπει</a:t>
            </a:r>
          </a:p>
          <a:p>
            <a:pPr algn="just"/>
            <a:r>
              <a:rPr lang="el-GR" dirty="0"/>
              <a:t>τον ακριβή εντοπισμό του πεδίου ακτινοβολίας.</a:t>
            </a:r>
            <a:endParaRPr lang="en-US" dirty="0"/>
          </a:p>
          <a:p>
            <a:pPr algn="just"/>
            <a:r>
              <a:rPr lang="en-US" b="1" dirty="0" err="1"/>
              <a:t>mAs</a:t>
            </a:r>
            <a:endParaRPr lang="en-US" b="1" dirty="0"/>
          </a:p>
          <a:p>
            <a:pPr algn="just"/>
            <a:r>
              <a:rPr lang="el-GR" dirty="0"/>
              <a:t>Αυξηση των </a:t>
            </a:r>
            <a:r>
              <a:rPr lang="en-US" dirty="0" err="1"/>
              <a:t>mAs</a:t>
            </a:r>
            <a:r>
              <a:rPr lang="en-US" dirty="0"/>
              <a:t> </a:t>
            </a:r>
            <a:r>
              <a:rPr lang="el-GR" dirty="0"/>
              <a:t>αύξηση της δόσης</a:t>
            </a:r>
            <a:endParaRPr lang="en-US" dirty="0"/>
          </a:p>
        </p:txBody>
      </p:sp>
      <p:sp>
        <p:nvSpPr>
          <p:cNvPr id="11" name="TextBox 10">
            <a:extLst>
              <a:ext uri="{FF2B5EF4-FFF2-40B4-BE49-F238E27FC236}">
                <a16:creationId xmlns:a16="http://schemas.microsoft.com/office/drawing/2014/main" id="{27AD48B2-C1A3-4704-B862-EC06745D712F}"/>
              </a:ext>
            </a:extLst>
          </p:cNvPr>
          <p:cNvSpPr txBox="1"/>
          <p:nvPr/>
        </p:nvSpPr>
        <p:spPr>
          <a:xfrm>
            <a:off x="169169" y="1381823"/>
            <a:ext cx="60960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Ακτινογραφικοί Παράγοντες</a:t>
            </a:r>
          </a:p>
        </p:txBody>
      </p:sp>
    </p:spTree>
    <p:extLst>
      <p:ext uri="{BB962C8B-B14F-4D97-AF65-F5344CB8AC3E}">
        <p14:creationId xmlns:p14="http://schemas.microsoft.com/office/powerpoint/2010/main" val="214276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12</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3"/>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4"/>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90564D9A-508D-410C-B8CA-AE2E55F68270}"/>
              </a:ext>
            </a:extLst>
          </p:cNvPr>
          <p:cNvSpPr txBox="1"/>
          <p:nvPr/>
        </p:nvSpPr>
        <p:spPr>
          <a:xfrm>
            <a:off x="169169" y="1381823"/>
            <a:ext cx="60960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Ακτινογραφικοί Παράγοντες</a:t>
            </a:r>
          </a:p>
        </p:txBody>
      </p:sp>
      <p:sp>
        <p:nvSpPr>
          <p:cNvPr id="11" name="Text Box 2">
            <a:extLst>
              <a:ext uri="{FF2B5EF4-FFF2-40B4-BE49-F238E27FC236}">
                <a16:creationId xmlns:a16="http://schemas.microsoft.com/office/drawing/2014/main" id="{38429B32-A6B2-4668-BE9B-C01DCDA7E010}"/>
              </a:ext>
            </a:extLst>
          </p:cNvPr>
          <p:cNvSpPr txBox="1">
            <a:spLocks noChangeArrowheads="1"/>
          </p:cNvSpPr>
          <p:nvPr/>
        </p:nvSpPr>
        <p:spPr bwMode="auto">
          <a:xfrm>
            <a:off x="511284" y="1874609"/>
            <a:ext cx="1140859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l-GR" altLang="en-US" sz="2000" b="1" dirty="0">
                <a:solidFill>
                  <a:schemeClr val="accent1"/>
                </a:solidFill>
                <a:latin typeface="Tahoma" pitchFamily="34" charset="0"/>
              </a:rPr>
              <a:t>Τα απεικονιστικά συστήματα χαρακτηρίζονται</a:t>
            </a:r>
            <a:r>
              <a:rPr lang="en-US" altLang="en-US" sz="2000" b="1" dirty="0">
                <a:solidFill>
                  <a:schemeClr val="accent1"/>
                </a:solidFill>
                <a:latin typeface="Tahoma" pitchFamily="34" charset="0"/>
              </a:rPr>
              <a:t>:</a:t>
            </a:r>
          </a:p>
          <a:p>
            <a:pPr>
              <a:spcBef>
                <a:spcPct val="0"/>
              </a:spcBef>
              <a:buFontTx/>
              <a:buNone/>
            </a:pPr>
            <a:endParaRPr lang="en-US" altLang="en-US" sz="2000" b="1" dirty="0">
              <a:solidFill>
                <a:srgbClr val="FFFF00"/>
              </a:solidFill>
              <a:latin typeface="Tahoma" pitchFamily="34" charset="0"/>
            </a:endParaRPr>
          </a:p>
        </p:txBody>
      </p:sp>
      <p:sp>
        <p:nvSpPr>
          <p:cNvPr id="12" name="Text Box 3">
            <a:extLst>
              <a:ext uri="{FF2B5EF4-FFF2-40B4-BE49-F238E27FC236}">
                <a16:creationId xmlns:a16="http://schemas.microsoft.com/office/drawing/2014/main" id="{8DFE58A3-AAB5-43F8-916F-9660BD3ED8F1}"/>
              </a:ext>
            </a:extLst>
          </p:cNvPr>
          <p:cNvSpPr txBox="1">
            <a:spLocks noChangeArrowheads="1"/>
          </p:cNvSpPr>
          <p:nvPr/>
        </p:nvSpPr>
        <p:spPr bwMode="auto">
          <a:xfrm>
            <a:off x="511284" y="2361972"/>
            <a:ext cx="11169429"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dirty="0">
                <a:latin typeface="Tahoma" pitchFamily="34" charset="0"/>
              </a:rPr>
              <a:t>1.  </a:t>
            </a:r>
            <a:r>
              <a:rPr lang="el-GR" altLang="en-US" sz="2000" dirty="0">
                <a:latin typeface="Tahoma" pitchFamily="34" charset="0"/>
              </a:rPr>
              <a:t>Διακριτική Ικανότητα Αντίθεσης</a:t>
            </a:r>
            <a:endParaRPr lang="en-US" altLang="en-US" sz="2000" dirty="0">
              <a:latin typeface="Tahoma" pitchFamily="34" charset="0"/>
            </a:endParaRPr>
          </a:p>
          <a:p>
            <a:pPr>
              <a:spcBef>
                <a:spcPct val="0"/>
              </a:spcBef>
              <a:buFontTx/>
              <a:buNone/>
            </a:pPr>
            <a:endParaRPr lang="en-US" altLang="en-US" sz="2000" dirty="0">
              <a:latin typeface="Tahoma" pitchFamily="34" charset="0"/>
            </a:endParaRPr>
          </a:p>
          <a:p>
            <a:pPr>
              <a:spcBef>
                <a:spcPct val="0"/>
              </a:spcBef>
              <a:buFontTx/>
              <a:buNone/>
            </a:pPr>
            <a:r>
              <a:rPr lang="el-GR" altLang="en-US" sz="1800" dirty="0">
                <a:latin typeface="Tahoma" pitchFamily="34" charset="0"/>
              </a:rPr>
              <a:t>Η δυνατότητα να εντοπίζονται μικρές αλλαγές στην εξασθένηση, π.χ. Χαμηλή αντίθεση</a:t>
            </a:r>
            <a:r>
              <a:rPr lang="en-US" altLang="en-US" sz="1800" dirty="0">
                <a:latin typeface="Tahoma" pitchFamily="34" charset="0"/>
              </a:rPr>
              <a:t>, </a:t>
            </a:r>
            <a:r>
              <a:rPr lang="el-GR" altLang="en-US" sz="1800" dirty="0">
                <a:latin typeface="Tahoma" pitchFamily="34" charset="0"/>
              </a:rPr>
              <a:t>αμυδρά αντικείμενα</a:t>
            </a:r>
            <a:r>
              <a:rPr lang="en-US" altLang="en-US" sz="1800" dirty="0">
                <a:latin typeface="Tahoma" pitchFamily="34" charset="0"/>
              </a:rPr>
              <a:t>. </a:t>
            </a:r>
            <a:r>
              <a:rPr lang="el-GR" altLang="en-US" sz="1800" dirty="0">
                <a:latin typeface="Tahoma" pitchFamily="34" charset="0"/>
              </a:rPr>
              <a:t>Αυξάνεται με την αύξηση της έντασης του σήματος και την μείωση του θορύβου.</a:t>
            </a:r>
            <a:endParaRPr lang="en-US" altLang="en-US" sz="1800" dirty="0">
              <a:latin typeface="Tahoma" pitchFamily="34" charset="0"/>
            </a:endParaRPr>
          </a:p>
        </p:txBody>
      </p:sp>
      <p:sp>
        <p:nvSpPr>
          <p:cNvPr id="13" name="Text Box 4">
            <a:extLst>
              <a:ext uri="{FF2B5EF4-FFF2-40B4-BE49-F238E27FC236}">
                <a16:creationId xmlns:a16="http://schemas.microsoft.com/office/drawing/2014/main" id="{C9664EA4-E17D-45D5-9B99-98850D20BDB1}"/>
              </a:ext>
            </a:extLst>
          </p:cNvPr>
          <p:cNvSpPr txBox="1">
            <a:spLocks noChangeArrowheads="1"/>
          </p:cNvSpPr>
          <p:nvPr/>
        </p:nvSpPr>
        <p:spPr bwMode="auto">
          <a:xfrm>
            <a:off x="554769" y="3714915"/>
            <a:ext cx="11082461"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 typeface="Times" pitchFamily="2" charset="0"/>
              <a:buNone/>
            </a:pPr>
            <a:r>
              <a:rPr lang="en-US" altLang="en-US" sz="2000" dirty="0">
                <a:latin typeface="Tahoma" pitchFamily="34" charset="0"/>
              </a:rPr>
              <a:t>2.</a:t>
            </a:r>
            <a:r>
              <a:rPr lang="el-GR" altLang="en-US" sz="2000" dirty="0">
                <a:latin typeface="Tahoma" pitchFamily="34" charset="0"/>
              </a:rPr>
              <a:t>   Χωρική Διακριτική Ικανότητα</a:t>
            </a:r>
            <a:r>
              <a:rPr lang="el-GR" altLang="en-US" sz="2000" b="1" dirty="0">
                <a:latin typeface="Tahoma" pitchFamily="34" charset="0"/>
              </a:rPr>
              <a:t> </a:t>
            </a:r>
            <a:endParaRPr lang="en-US" altLang="en-US" sz="2000" dirty="0">
              <a:latin typeface="Tahoma" pitchFamily="34" charset="0"/>
            </a:endParaRPr>
          </a:p>
          <a:p>
            <a:pPr>
              <a:spcBef>
                <a:spcPct val="0"/>
              </a:spcBef>
              <a:buFont typeface="Times" pitchFamily="2" charset="0"/>
              <a:buNone/>
            </a:pPr>
            <a:endParaRPr lang="en-US" altLang="en-US" sz="2000" dirty="0">
              <a:latin typeface="Tahoma" pitchFamily="34" charset="0"/>
            </a:endParaRPr>
          </a:p>
          <a:p>
            <a:pPr>
              <a:spcBef>
                <a:spcPct val="0"/>
              </a:spcBef>
              <a:buFont typeface="Times" pitchFamily="2" charset="0"/>
              <a:buNone/>
            </a:pPr>
            <a:r>
              <a:rPr lang="el-GR" altLang="en-US" sz="1800" dirty="0">
                <a:latin typeface="Tahoma" pitchFamily="34" charset="0"/>
              </a:rPr>
              <a:t>Η δυνατότητα απεικόνισης μικρών αντικειμένων</a:t>
            </a:r>
            <a:r>
              <a:rPr lang="en-US" altLang="en-US" sz="1800" dirty="0">
                <a:latin typeface="Tahoma" pitchFamily="34" charset="0"/>
              </a:rPr>
              <a:t>, </a:t>
            </a:r>
            <a:r>
              <a:rPr lang="el-GR" altLang="en-US" sz="1800" dirty="0">
                <a:latin typeface="Tahoma" pitchFamily="34" charset="0"/>
              </a:rPr>
              <a:t>λεπτομερειών</a:t>
            </a:r>
            <a:r>
              <a:rPr lang="en-US" altLang="en-US" sz="1800" dirty="0">
                <a:latin typeface="Tahoma" pitchFamily="34" charset="0"/>
              </a:rPr>
              <a:t>.  </a:t>
            </a:r>
            <a:r>
              <a:rPr lang="el-GR" altLang="en-US" sz="1800" dirty="0">
                <a:latin typeface="Tahoma" pitchFamily="34" charset="0"/>
              </a:rPr>
              <a:t>Αυξάνεται όσο η διασπορά του σημείου εντύπωσης στο απεικονιστικό μέσο γίνεται μικρότερη.</a:t>
            </a:r>
            <a:endParaRPr lang="en-US" altLang="en-US" sz="1800" dirty="0">
              <a:latin typeface="Tahoma" pitchFamily="34" charset="0"/>
            </a:endParaRPr>
          </a:p>
        </p:txBody>
      </p:sp>
      <p:sp>
        <p:nvSpPr>
          <p:cNvPr id="14" name="Text Box 5">
            <a:extLst>
              <a:ext uri="{FF2B5EF4-FFF2-40B4-BE49-F238E27FC236}">
                <a16:creationId xmlns:a16="http://schemas.microsoft.com/office/drawing/2014/main" id="{5B27FC23-21EE-4CA6-8A2B-CE58FA6D2928}"/>
              </a:ext>
            </a:extLst>
          </p:cNvPr>
          <p:cNvSpPr txBox="1">
            <a:spLocks noChangeArrowheads="1"/>
          </p:cNvSpPr>
          <p:nvPr/>
        </p:nvSpPr>
        <p:spPr bwMode="auto">
          <a:xfrm>
            <a:off x="577850" y="5094288"/>
            <a:ext cx="1161415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a:latin typeface="Tahoma" pitchFamily="34" charset="0"/>
              </a:rPr>
              <a:t>3. </a:t>
            </a:r>
            <a:r>
              <a:rPr lang="el-GR" altLang="en-US" sz="2000">
                <a:latin typeface="Tahoma" pitchFamily="34" charset="0"/>
              </a:rPr>
              <a:t>Χρονική Διακριτική Ικανότητα</a:t>
            </a:r>
            <a:r>
              <a:rPr lang="el-GR" altLang="en-US" sz="2000" b="1">
                <a:latin typeface="Tahoma" pitchFamily="34" charset="0"/>
              </a:rPr>
              <a:t> </a:t>
            </a:r>
            <a:endParaRPr lang="en-US" altLang="en-US" sz="2000">
              <a:latin typeface="Tahoma" pitchFamily="34" charset="0"/>
            </a:endParaRPr>
          </a:p>
          <a:p>
            <a:pPr>
              <a:spcBef>
                <a:spcPct val="0"/>
              </a:spcBef>
              <a:buFontTx/>
              <a:buNone/>
            </a:pPr>
            <a:endParaRPr lang="en-US" altLang="en-US" sz="2000">
              <a:latin typeface="Tahoma" pitchFamily="34" charset="0"/>
            </a:endParaRPr>
          </a:p>
          <a:p>
            <a:pPr>
              <a:spcBef>
                <a:spcPct val="0"/>
              </a:spcBef>
              <a:buFontTx/>
              <a:buNone/>
            </a:pPr>
            <a:r>
              <a:rPr lang="el-GR" altLang="en-US" sz="1800">
                <a:latin typeface="Tahoma" pitchFamily="34" charset="0"/>
              </a:rPr>
              <a:t>Η δυνατότητα διακοπής της κίνησης και του ελέγχου της κίνησης. </a:t>
            </a:r>
            <a:r>
              <a:rPr lang="en-US" altLang="en-US" sz="1800">
                <a:latin typeface="Tahoma" pitchFamily="34" charset="0"/>
              </a:rPr>
              <a:t> </a:t>
            </a:r>
            <a:r>
              <a:rPr lang="el-GR" altLang="en-US" sz="1800">
                <a:latin typeface="Tahoma" pitchFamily="34" charset="0"/>
              </a:rPr>
              <a:t>Αυξάνεται με την μείωση του χρόνου έκθεσης και την αύξηση του ρυθμού καταγραφής λήψεων.</a:t>
            </a:r>
            <a:endParaRPr lang="en-US" altLang="en-US" sz="1800">
              <a:latin typeface="Tahoma" pitchFamily="34" charset="0"/>
            </a:endParaRPr>
          </a:p>
        </p:txBody>
      </p:sp>
    </p:spTree>
    <p:extLst>
      <p:ext uri="{BB962C8B-B14F-4D97-AF65-F5344CB8AC3E}">
        <p14:creationId xmlns:p14="http://schemas.microsoft.com/office/powerpoint/2010/main" val="273087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anim calcmode="lin" valueType="num">
                                      <p:cBhvr additive="base">
                                        <p:cTn id="37"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13" grpId="0" build="p" autoUpdateAnimBg="0"/>
      <p:bldP spid="1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13</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pic>
        <p:nvPicPr>
          <p:cNvPr id="2" name="Picture 1">
            <a:extLst>
              <a:ext uri="{FF2B5EF4-FFF2-40B4-BE49-F238E27FC236}">
                <a16:creationId xmlns:a16="http://schemas.microsoft.com/office/drawing/2014/main" id="{E8361BDE-E965-4985-9910-4A655DC88FC7}"/>
              </a:ext>
            </a:extLst>
          </p:cNvPr>
          <p:cNvPicPr>
            <a:picLocks noChangeAspect="1"/>
          </p:cNvPicPr>
          <p:nvPr/>
        </p:nvPicPr>
        <p:blipFill>
          <a:blip r:embed="rId4"/>
          <a:stretch>
            <a:fillRect/>
          </a:stretch>
        </p:blipFill>
        <p:spPr>
          <a:xfrm>
            <a:off x="1088477" y="1805151"/>
            <a:ext cx="3505013" cy="1962807"/>
          </a:xfrm>
          <a:prstGeom prst="rect">
            <a:avLst/>
          </a:prstGeom>
        </p:spPr>
      </p:pic>
      <p:pic>
        <p:nvPicPr>
          <p:cNvPr id="3" name="Picture 2">
            <a:extLst>
              <a:ext uri="{FF2B5EF4-FFF2-40B4-BE49-F238E27FC236}">
                <a16:creationId xmlns:a16="http://schemas.microsoft.com/office/drawing/2014/main" id="{3EF54814-64CD-41AE-B73D-7F76AAE66F4E}"/>
              </a:ext>
            </a:extLst>
          </p:cNvPr>
          <p:cNvPicPr>
            <a:picLocks noChangeAspect="1"/>
          </p:cNvPicPr>
          <p:nvPr/>
        </p:nvPicPr>
        <p:blipFill>
          <a:blip r:embed="rId5"/>
          <a:stretch>
            <a:fillRect/>
          </a:stretch>
        </p:blipFill>
        <p:spPr>
          <a:xfrm>
            <a:off x="4795837" y="2552700"/>
            <a:ext cx="2600325" cy="1752600"/>
          </a:xfrm>
          <a:prstGeom prst="rect">
            <a:avLst/>
          </a:prstGeom>
        </p:spPr>
      </p:pic>
      <p:pic>
        <p:nvPicPr>
          <p:cNvPr id="5" name="Picture 4">
            <a:extLst>
              <a:ext uri="{FF2B5EF4-FFF2-40B4-BE49-F238E27FC236}">
                <a16:creationId xmlns:a16="http://schemas.microsoft.com/office/drawing/2014/main" id="{AE749C3D-985B-45FF-A871-D29D83BB2246}"/>
              </a:ext>
            </a:extLst>
          </p:cNvPr>
          <p:cNvPicPr>
            <a:picLocks noChangeAspect="1"/>
          </p:cNvPicPr>
          <p:nvPr/>
        </p:nvPicPr>
        <p:blipFill rotWithShape="1">
          <a:blip r:embed="rId6"/>
          <a:srcRect l="7759" r="21638"/>
          <a:stretch/>
        </p:blipFill>
        <p:spPr>
          <a:xfrm>
            <a:off x="5502166" y="3264417"/>
            <a:ext cx="6450231" cy="3140451"/>
          </a:xfrm>
          <a:prstGeom prst="rect">
            <a:avLst/>
          </a:prstGeom>
        </p:spPr>
      </p:pic>
      <p:pic>
        <p:nvPicPr>
          <p:cNvPr id="10" name="Picture 9">
            <a:extLst>
              <a:ext uri="{FF2B5EF4-FFF2-40B4-BE49-F238E27FC236}">
                <a16:creationId xmlns:a16="http://schemas.microsoft.com/office/drawing/2014/main" id="{BA037077-35BA-4289-B123-49C4EAA8372B}"/>
              </a:ext>
            </a:extLst>
          </p:cNvPr>
          <p:cNvPicPr>
            <a:picLocks noChangeAspect="1"/>
          </p:cNvPicPr>
          <p:nvPr/>
        </p:nvPicPr>
        <p:blipFill>
          <a:blip r:embed="rId7"/>
          <a:stretch>
            <a:fillRect/>
          </a:stretch>
        </p:blipFill>
        <p:spPr>
          <a:xfrm>
            <a:off x="7511839" y="244292"/>
            <a:ext cx="4574726" cy="3140451"/>
          </a:xfrm>
          <a:prstGeom prst="rect">
            <a:avLst/>
          </a:prstGeom>
        </p:spPr>
      </p:pic>
      <p:pic>
        <p:nvPicPr>
          <p:cNvPr id="11" name="Picture 10">
            <a:extLst>
              <a:ext uri="{FF2B5EF4-FFF2-40B4-BE49-F238E27FC236}">
                <a16:creationId xmlns:a16="http://schemas.microsoft.com/office/drawing/2014/main" id="{A8223301-E026-47EE-8DD1-5F6D8AA37C93}"/>
              </a:ext>
            </a:extLst>
          </p:cNvPr>
          <p:cNvPicPr>
            <a:picLocks noChangeAspect="1"/>
          </p:cNvPicPr>
          <p:nvPr/>
        </p:nvPicPr>
        <p:blipFill>
          <a:blip r:embed="rId8"/>
          <a:stretch>
            <a:fillRect/>
          </a:stretch>
        </p:blipFill>
        <p:spPr>
          <a:xfrm>
            <a:off x="1013372" y="4442061"/>
            <a:ext cx="4287184" cy="1962807"/>
          </a:xfrm>
          <a:prstGeom prst="rect">
            <a:avLst/>
          </a:prstGeom>
        </p:spPr>
      </p:pic>
    </p:spTree>
    <p:extLst>
      <p:ext uri="{BB962C8B-B14F-4D97-AF65-F5344CB8AC3E}">
        <p14:creationId xmlns:p14="http://schemas.microsoft.com/office/powerpoint/2010/main" val="98237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14</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08AC9318-4EFD-44E2-81B0-3879CE4B0ED7}"/>
              </a:ext>
            </a:extLst>
          </p:cNvPr>
          <p:cNvSpPr txBox="1"/>
          <p:nvPr/>
        </p:nvSpPr>
        <p:spPr>
          <a:xfrm>
            <a:off x="169169" y="1381823"/>
            <a:ext cx="60960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Αρχή λειτουργίας της διαγνωστικής ακτινολογίας</a:t>
            </a:r>
          </a:p>
        </p:txBody>
      </p:sp>
      <p:pic>
        <p:nvPicPr>
          <p:cNvPr id="3" name="Picture 2">
            <a:extLst>
              <a:ext uri="{FF2B5EF4-FFF2-40B4-BE49-F238E27FC236}">
                <a16:creationId xmlns:a16="http://schemas.microsoft.com/office/drawing/2014/main" id="{D21C2D75-2B26-4C31-A5A6-A9B78A8E0882}"/>
              </a:ext>
            </a:extLst>
          </p:cNvPr>
          <p:cNvPicPr>
            <a:picLocks noChangeAspect="1"/>
          </p:cNvPicPr>
          <p:nvPr/>
        </p:nvPicPr>
        <p:blipFill>
          <a:blip r:embed="rId4"/>
          <a:stretch>
            <a:fillRect/>
          </a:stretch>
        </p:blipFill>
        <p:spPr>
          <a:xfrm>
            <a:off x="6162443" y="3330240"/>
            <a:ext cx="5630594" cy="3149698"/>
          </a:xfrm>
          <a:prstGeom prst="rect">
            <a:avLst/>
          </a:prstGeom>
        </p:spPr>
      </p:pic>
      <p:sp>
        <p:nvSpPr>
          <p:cNvPr id="11" name="Text Box 1027">
            <a:extLst>
              <a:ext uri="{FF2B5EF4-FFF2-40B4-BE49-F238E27FC236}">
                <a16:creationId xmlns:a16="http://schemas.microsoft.com/office/drawing/2014/main" id="{AE81244E-EB9E-41C2-9E2A-47EE4DBDEC93}"/>
              </a:ext>
            </a:extLst>
          </p:cNvPr>
          <p:cNvSpPr txBox="1">
            <a:spLocks noChangeArrowheads="1"/>
          </p:cNvSpPr>
          <p:nvPr/>
        </p:nvSpPr>
        <p:spPr bwMode="auto">
          <a:xfrm>
            <a:off x="169168" y="1909765"/>
            <a:ext cx="12022831" cy="1323439"/>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1963" indent="-46196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l-GR" altLang="en-US" sz="2000" b="1" dirty="0">
                <a:latin typeface="Comic Sans MS" pitchFamily="66" charset="0"/>
              </a:rPr>
              <a:t>Η αρχή λειτουργίας της διαγνωστικής ακτινολογίας περιλαμβάνει:</a:t>
            </a:r>
          </a:p>
          <a:p>
            <a:pPr algn="just">
              <a:spcBef>
                <a:spcPct val="0"/>
              </a:spcBef>
              <a:buFontTx/>
              <a:buNone/>
            </a:pPr>
            <a:endParaRPr lang="el-GR" altLang="en-US" sz="2000" b="1" dirty="0">
              <a:latin typeface="Comic Sans MS" pitchFamily="66" charset="0"/>
            </a:endParaRPr>
          </a:p>
          <a:p>
            <a:pPr algn="just">
              <a:spcBef>
                <a:spcPct val="0"/>
              </a:spcBef>
            </a:pPr>
            <a:r>
              <a:rPr lang="el-GR" altLang="en-US" sz="2000" dirty="0">
                <a:latin typeface="Comic Sans MS" pitchFamily="66" charset="0"/>
              </a:rPr>
              <a:t>την διαπέραση μιας επικεντρωμένης  δέσμης ακτίνων Χ μέσα από το υπό εξέταση όργανο και</a:t>
            </a:r>
          </a:p>
          <a:p>
            <a:pPr algn="just">
              <a:spcBef>
                <a:spcPct val="0"/>
              </a:spcBef>
            </a:pPr>
            <a:r>
              <a:rPr lang="el-GR" altLang="en-US" sz="2000" dirty="0">
                <a:latin typeface="Comic Sans MS" pitchFamily="66" charset="0"/>
              </a:rPr>
              <a:t>την δημιουργία μιάς εικόνας επάνω στο φιλμ ή σε μια οθόνη</a:t>
            </a:r>
          </a:p>
        </p:txBody>
      </p:sp>
    </p:spTree>
    <p:extLst>
      <p:ext uri="{BB962C8B-B14F-4D97-AF65-F5344CB8AC3E}">
        <p14:creationId xmlns:p14="http://schemas.microsoft.com/office/powerpoint/2010/main" val="4192195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15</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990AF8E5-AE1C-40F0-A88E-B92DCF836779}"/>
              </a:ext>
            </a:extLst>
          </p:cNvPr>
          <p:cNvSpPr txBox="1"/>
          <p:nvPr/>
        </p:nvSpPr>
        <p:spPr>
          <a:xfrm>
            <a:off x="169169" y="1478859"/>
            <a:ext cx="609337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Αξονική Τομογραφία</a:t>
            </a:r>
          </a:p>
        </p:txBody>
      </p:sp>
      <p:pic>
        <p:nvPicPr>
          <p:cNvPr id="5" name="Picture 4">
            <a:extLst>
              <a:ext uri="{FF2B5EF4-FFF2-40B4-BE49-F238E27FC236}">
                <a16:creationId xmlns:a16="http://schemas.microsoft.com/office/drawing/2014/main" id="{31E35723-8433-4937-964E-06EDB6D69782}"/>
              </a:ext>
            </a:extLst>
          </p:cNvPr>
          <p:cNvPicPr>
            <a:picLocks noChangeAspect="1"/>
          </p:cNvPicPr>
          <p:nvPr/>
        </p:nvPicPr>
        <p:blipFill>
          <a:blip r:embed="rId4"/>
          <a:stretch>
            <a:fillRect/>
          </a:stretch>
        </p:blipFill>
        <p:spPr>
          <a:xfrm>
            <a:off x="552693" y="2037560"/>
            <a:ext cx="5326323" cy="3998916"/>
          </a:xfrm>
          <a:prstGeom prst="rect">
            <a:avLst/>
          </a:prstGeom>
        </p:spPr>
      </p:pic>
      <p:pic>
        <p:nvPicPr>
          <p:cNvPr id="11" name="Picture 10">
            <a:extLst>
              <a:ext uri="{FF2B5EF4-FFF2-40B4-BE49-F238E27FC236}">
                <a16:creationId xmlns:a16="http://schemas.microsoft.com/office/drawing/2014/main" id="{C6142CD0-8EFE-4CDC-8B31-94B3E02283F4}"/>
              </a:ext>
            </a:extLst>
          </p:cNvPr>
          <p:cNvPicPr>
            <a:picLocks noChangeAspect="1"/>
          </p:cNvPicPr>
          <p:nvPr/>
        </p:nvPicPr>
        <p:blipFill>
          <a:blip r:embed="rId5"/>
          <a:stretch>
            <a:fillRect/>
          </a:stretch>
        </p:blipFill>
        <p:spPr>
          <a:xfrm>
            <a:off x="6096000" y="1922834"/>
            <a:ext cx="5999693" cy="4141093"/>
          </a:xfrm>
          <a:prstGeom prst="rect">
            <a:avLst/>
          </a:prstGeom>
        </p:spPr>
      </p:pic>
    </p:spTree>
    <p:extLst>
      <p:ext uri="{BB962C8B-B14F-4D97-AF65-F5344CB8AC3E}">
        <p14:creationId xmlns:p14="http://schemas.microsoft.com/office/powerpoint/2010/main" val="33432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16</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F8542304-9EEB-4DF6-A943-1137CF0B1F71}"/>
              </a:ext>
            </a:extLst>
          </p:cNvPr>
          <p:cNvSpPr txBox="1"/>
          <p:nvPr/>
        </p:nvSpPr>
        <p:spPr>
          <a:xfrm>
            <a:off x="169169" y="1478859"/>
            <a:ext cx="609337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Αξονική Τομογραφία</a:t>
            </a:r>
          </a:p>
        </p:txBody>
      </p:sp>
      <p:sp>
        <p:nvSpPr>
          <p:cNvPr id="11" name="TextBox 10">
            <a:extLst>
              <a:ext uri="{FF2B5EF4-FFF2-40B4-BE49-F238E27FC236}">
                <a16:creationId xmlns:a16="http://schemas.microsoft.com/office/drawing/2014/main" id="{6AB0FE14-922D-4C71-BFC7-37AC6F883155}"/>
              </a:ext>
            </a:extLst>
          </p:cNvPr>
          <p:cNvSpPr txBox="1"/>
          <p:nvPr/>
        </p:nvSpPr>
        <p:spPr>
          <a:xfrm>
            <a:off x="169169" y="1940524"/>
            <a:ext cx="6093372" cy="369332"/>
          </a:xfrm>
          <a:prstGeom prst="rect">
            <a:avLst/>
          </a:prstGeom>
          <a:noFill/>
        </p:spPr>
        <p:txBody>
          <a:bodyPr wrap="square">
            <a:spAutoFit/>
          </a:bodyPr>
          <a:lstStyle/>
          <a:p>
            <a:r>
              <a:rPr lang="el-GR" b="1" dirty="0"/>
              <a:t>Αρχή λειτουργίας του Αξονικού Τομογράφου</a:t>
            </a:r>
            <a:endParaRPr lang="en-US" b="1" dirty="0"/>
          </a:p>
        </p:txBody>
      </p:sp>
      <p:sp>
        <p:nvSpPr>
          <p:cNvPr id="12" name="TextBox 11">
            <a:extLst>
              <a:ext uri="{FF2B5EF4-FFF2-40B4-BE49-F238E27FC236}">
                <a16:creationId xmlns:a16="http://schemas.microsoft.com/office/drawing/2014/main" id="{4C1A0904-0CEE-460C-8AD1-F71CE7848F69}"/>
              </a:ext>
            </a:extLst>
          </p:cNvPr>
          <p:cNvSpPr txBox="1"/>
          <p:nvPr/>
        </p:nvSpPr>
        <p:spPr>
          <a:xfrm>
            <a:off x="169169" y="2362983"/>
            <a:ext cx="6093372" cy="3139321"/>
          </a:xfrm>
          <a:prstGeom prst="rect">
            <a:avLst/>
          </a:prstGeom>
          <a:noFill/>
        </p:spPr>
        <p:txBody>
          <a:bodyPr wrap="square">
            <a:spAutoFit/>
          </a:bodyPr>
          <a:lstStyle/>
          <a:p>
            <a:pPr algn="just"/>
            <a:r>
              <a:rPr lang="el-GR" dirty="0"/>
              <a:t>Στο σύστημα ΑΤ χρησιμοποιούνται ακτίνες-X για να δημιουργηθούν τομές - εικόνες 2 διαστάσεων του σώματος. </a:t>
            </a:r>
          </a:p>
          <a:p>
            <a:pPr algn="just"/>
            <a:r>
              <a:rPr lang="el-GR" dirty="0"/>
              <a:t>• Οι πληροφορίες καταγράφονται κατά την περιστροφή της λυχνίας των ακτίνων-X, 360 ° γύρω από τον ασθενή. </a:t>
            </a:r>
          </a:p>
          <a:p>
            <a:pPr algn="just"/>
            <a:r>
              <a:rPr lang="el-GR" dirty="0"/>
              <a:t>• Η ακτινοβολία διάδοσης που περνά το σώμα μετράται από ευαίσθητους ανιχνευτές ακτινοβολίας σε δακτύλιο γύρω από το σώμα του ασθενούς </a:t>
            </a:r>
          </a:p>
          <a:p>
            <a:pPr algn="just"/>
            <a:r>
              <a:rPr lang="el-GR" dirty="0"/>
              <a:t>• Η εικόνα, τελικά, δημιουργείται από την ανασύσταση αυτών των μετρήσεων της ακτινοβολίας που περνώντας το εσωτερικό του σώματος εξασθενούν ανάλογα με την πυκνότητα του ιστού</a:t>
            </a:r>
            <a:endParaRPr lang="en-US" dirty="0"/>
          </a:p>
        </p:txBody>
      </p:sp>
      <p:pic>
        <p:nvPicPr>
          <p:cNvPr id="13" name="Picture 12">
            <a:extLst>
              <a:ext uri="{FF2B5EF4-FFF2-40B4-BE49-F238E27FC236}">
                <a16:creationId xmlns:a16="http://schemas.microsoft.com/office/drawing/2014/main" id="{2B87C0A6-6E7B-43E8-B1A7-EDCE5C3325D4}"/>
              </a:ext>
            </a:extLst>
          </p:cNvPr>
          <p:cNvPicPr>
            <a:picLocks noChangeAspect="1"/>
          </p:cNvPicPr>
          <p:nvPr/>
        </p:nvPicPr>
        <p:blipFill>
          <a:blip r:embed="rId4"/>
          <a:stretch>
            <a:fillRect/>
          </a:stretch>
        </p:blipFill>
        <p:spPr>
          <a:xfrm>
            <a:off x="6660630" y="1801766"/>
            <a:ext cx="4210050" cy="3876675"/>
          </a:xfrm>
          <a:prstGeom prst="rect">
            <a:avLst/>
          </a:prstGeom>
        </p:spPr>
      </p:pic>
    </p:spTree>
    <p:extLst>
      <p:ext uri="{BB962C8B-B14F-4D97-AF65-F5344CB8AC3E}">
        <p14:creationId xmlns:p14="http://schemas.microsoft.com/office/powerpoint/2010/main" val="96038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17</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73803C43-674D-497C-81BC-810E24A4331D}"/>
              </a:ext>
            </a:extLst>
          </p:cNvPr>
          <p:cNvSpPr txBox="1"/>
          <p:nvPr/>
        </p:nvSpPr>
        <p:spPr>
          <a:xfrm>
            <a:off x="169169" y="1478859"/>
            <a:ext cx="609337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Αξονική Τομογραφία</a:t>
            </a:r>
          </a:p>
        </p:txBody>
      </p:sp>
      <p:sp>
        <p:nvSpPr>
          <p:cNvPr id="11" name="TextBox 10">
            <a:extLst>
              <a:ext uri="{FF2B5EF4-FFF2-40B4-BE49-F238E27FC236}">
                <a16:creationId xmlns:a16="http://schemas.microsoft.com/office/drawing/2014/main" id="{5FEDDDA7-0B44-4031-A39A-8850655A7192}"/>
              </a:ext>
            </a:extLst>
          </p:cNvPr>
          <p:cNvSpPr txBox="1"/>
          <p:nvPr/>
        </p:nvSpPr>
        <p:spPr>
          <a:xfrm>
            <a:off x="169169" y="1940524"/>
            <a:ext cx="6093372" cy="369332"/>
          </a:xfrm>
          <a:prstGeom prst="rect">
            <a:avLst/>
          </a:prstGeom>
          <a:noFill/>
        </p:spPr>
        <p:txBody>
          <a:bodyPr wrap="square">
            <a:spAutoFit/>
          </a:bodyPr>
          <a:lstStyle/>
          <a:p>
            <a:r>
              <a:rPr lang="el-GR" b="1" dirty="0"/>
              <a:t>Πως παράγεται μια εικόνα ΑΤ (CT);</a:t>
            </a:r>
            <a:endParaRPr lang="en-US" b="1" dirty="0"/>
          </a:p>
        </p:txBody>
      </p:sp>
      <p:sp>
        <p:nvSpPr>
          <p:cNvPr id="12" name="TextBox 11">
            <a:extLst>
              <a:ext uri="{FF2B5EF4-FFF2-40B4-BE49-F238E27FC236}">
                <a16:creationId xmlns:a16="http://schemas.microsoft.com/office/drawing/2014/main" id="{36FA6336-A1D6-4160-BC7A-A4F051BC2E4C}"/>
              </a:ext>
            </a:extLst>
          </p:cNvPr>
          <p:cNvSpPr txBox="1"/>
          <p:nvPr/>
        </p:nvSpPr>
        <p:spPr>
          <a:xfrm>
            <a:off x="169169" y="2358441"/>
            <a:ext cx="6093372" cy="3693319"/>
          </a:xfrm>
          <a:prstGeom prst="rect">
            <a:avLst/>
          </a:prstGeom>
          <a:noFill/>
        </p:spPr>
        <p:txBody>
          <a:bodyPr wrap="square">
            <a:spAutoFit/>
          </a:bodyPr>
          <a:lstStyle/>
          <a:p>
            <a:pPr algn="just"/>
            <a:r>
              <a:rPr lang="el-GR" dirty="0"/>
              <a:t>• Κάθε τομή υποδιαιρείται υποδιαιρείται σε μήτρα με max 1024 × 1024 στοιχεία στοιχεία όγκου (voxels). </a:t>
            </a:r>
          </a:p>
          <a:p>
            <a:pPr algn="just"/>
            <a:r>
              <a:rPr lang="el-GR" dirty="0"/>
              <a:t>• Κάθε voxel διασχίζεται διασχίζεται κατά την σάρωση από πολλά φωτόνια φωτόνια ακτίνων ακτίνων-X και η ένταση της διερχόμενης διερχόμενης ακτινοβολίας ακτινοβολίας μετράται μετράται από τους ανιχνευτές ανιχνευτές. </a:t>
            </a:r>
          </a:p>
          <a:p>
            <a:pPr algn="just"/>
            <a:r>
              <a:rPr lang="el-GR" dirty="0"/>
              <a:t>• Από τις καταγραφές καταγραφές αυτές των εντάσεων εντάσεων υπολογίζεται υπολογίζεται η πυκνότητα πυκνότητα ή η τιμή της εξασθένησης εξασθένησης του ιστού σε κάθε σημείο της τομής. </a:t>
            </a:r>
          </a:p>
          <a:p>
            <a:pPr algn="just"/>
            <a:r>
              <a:rPr lang="el-GR" dirty="0"/>
              <a:t>• Η εικόνα ανακατασκευάζεται ανακατασκευάζεται στην αντίστοιχη αντίστοιχη μήτρα των στοιχείων στοιχείων 2διαστάσεων διαστάσεων (pixels).</a:t>
            </a:r>
            <a:endParaRPr lang="en-US" dirty="0"/>
          </a:p>
        </p:txBody>
      </p:sp>
      <p:pic>
        <p:nvPicPr>
          <p:cNvPr id="5" name="Picture 4">
            <a:extLst>
              <a:ext uri="{FF2B5EF4-FFF2-40B4-BE49-F238E27FC236}">
                <a16:creationId xmlns:a16="http://schemas.microsoft.com/office/drawing/2014/main" id="{DD0D8D7A-3E1B-471E-9F4D-06422CD04D16}"/>
              </a:ext>
            </a:extLst>
          </p:cNvPr>
          <p:cNvPicPr>
            <a:picLocks noChangeAspect="1"/>
          </p:cNvPicPr>
          <p:nvPr/>
        </p:nvPicPr>
        <p:blipFill rotWithShape="1">
          <a:blip r:embed="rId4"/>
          <a:srcRect l="16854" t="7788" r="12101" b="17437"/>
          <a:stretch/>
        </p:blipFill>
        <p:spPr>
          <a:xfrm>
            <a:off x="6955221" y="2586429"/>
            <a:ext cx="4398579" cy="3026980"/>
          </a:xfrm>
          <a:prstGeom prst="rect">
            <a:avLst/>
          </a:prstGeom>
        </p:spPr>
      </p:pic>
    </p:spTree>
    <p:extLst>
      <p:ext uri="{BB962C8B-B14F-4D97-AF65-F5344CB8AC3E}">
        <p14:creationId xmlns:p14="http://schemas.microsoft.com/office/powerpoint/2010/main" val="1022517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18</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140CBE05-6260-464B-9CF0-B014CE6B047E}"/>
              </a:ext>
            </a:extLst>
          </p:cNvPr>
          <p:cNvSpPr txBox="1"/>
          <p:nvPr/>
        </p:nvSpPr>
        <p:spPr>
          <a:xfrm>
            <a:off x="169169" y="1478859"/>
            <a:ext cx="609337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Αξονική Τομογραφία</a:t>
            </a:r>
          </a:p>
        </p:txBody>
      </p:sp>
      <p:sp>
        <p:nvSpPr>
          <p:cNvPr id="11" name="TextBox 10">
            <a:extLst>
              <a:ext uri="{FF2B5EF4-FFF2-40B4-BE49-F238E27FC236}">
                <a16:creationId xmlns:a16="http://schemas.microsoft.com/office/drawing/2014/main" id="{A08CFC49-37FC-43C6-9E15-4E590E19860D}"/>
              </a:ext>
            </a:extLst>
          </p:cNvPr>
          <p:cNvSpPr txBox="1"/>
          <p:nvPr/>
        </p:nvSpPr>
        <p:spPr>
          <a:xfrm>
            <a:off x="169169" y="2037560"/>
            <a:ext cx="6093372" cy="369332"/>
          </a:xfrm>
          <a:prstGeom prst="rect">
            <a:avLst/>
          </a:prstGeom>
          <a:noFill/>
        </p:spPr>
        <p:txBody>
          <a:bodyPr wrap="square">
            <a:spAutoFit/>
          </a:bodyPr>
          <a:lstStyle/>
          <a:p>
            <a:r>
              <a:rPr lang="el-GR" b="1" dirty="0"/>
              <a:t>Τι είναι η μονάδα Hounsfield (ΗU) ή αριθμός CΤ (ΑΥΤ);</a:t>
            </a:r>
            <a:endParaRPr lang="en-US" b="1" dirty="0"/>
          </a:p>
        </p:txBody>
      </p:sp>
      <p:sp>
        <p:nvSpPr>
          <p:cNvPr id="12" name="TextBox 11">
            <a:extLst>
              <a:ext uri="{FF2B5EF4-FFF2-40B4-BE49-F238E27FC236}">
                <a16:creationId xmlns:a16="http://schemas.microsoft.com/office/drawing/2014/main" id="{8B7C220F-90A3-49D6-BDBE-A216113EB563}"/>
              </a:ext>
            </a:extLst>
          </p:cNvPr>
          <p:cNvSpPr txBox="1"/>
          <p:nvPr/>
        </p:nvSpPr>
        <p:spPr>
          <a:xfrm>
            <a:off x="169169" y="2455920"/>
            <a:ext cx="6468114" cy="3693319"/>
          </a:xfrm>
          <a:prstGeom prst="rect">
            <a:avLst/>
          </a:prstGeom>
          <a:noFill/>
        </p:spPr>
        <p:txBody>
          <a:bodyPr wrap="square">
            <a:spAutoFit/>
          </a:bodyPr>
          <a:lstStyle/>
          <a:p>
            <a:pPr algn="just"/>
            <a:r>
              <a:rPr lang="el-GR" dirty="0"/>
              <a:t>• Κάθε pixel κατέχει μία αριθμητική τιμή (ΑΥΤ) που είναι η μέση τιμή όλων των τιμών εξασθένησης που περιέχονται στον αντίστοιχο μικρό όγκο voxel. </a:t>
            </a:r>
          </a:p>
          <a:p>
            <a:pPr algn="just"/>
            <a:r>
              <a:rPr lang="el-GR" dirty="0"/>
              <a:t>• Αυτός ο αριθμός συγκρίνεται με την εξασθένηση στο νερό και καταγράφεται σε κλίμακα αυθαίρετων μονάδων που ονομάζεται Hounsfield (HU) </a:t>
            </a:r>
          </a:p>
          <a:p>
            <a:pPr algn="just"/>
            <a:r>
              <a:rPr lang="el-GR" dirty="0"/>
              <a:t>• Σ’αυτή την κλίμακα το νερό κατέχει την τιμή εξασθένησης (HU=Ο) </a:t>
            </a:r>
          </a:p>
          <a:p>
            <a:pPr algn="just"/>
            <a:r>
              <a:rPr lang="el-GR" dirty="0"/>
              <a:t>• Το εύρος των ΑΥΤ είναι 2000 HU αν και στα νέα συστήματα το εύρος φθάνει μέχρι 4000 ΗU.</a:t>
            </a:r>
          </a:p>
          <a:p>
            <a:pPr algn="just"/>
            <a:r>
              <a:rPr lang="el-GR" dirty="0"/>
              <a:t>•Κάθε αριθμός αντιπροσωπεύει μία σκιά στην κλίμακα του γκρίζου με </a:t>
            </a:r>
          </a:p>
          <a:p>
            <a:pPr algn="just"/>
            <a:r>
              <a:rPr lang="el-GR" dirty="0"/>
              <a:t>• +1000 (λευκό) and –1000 (μαύρο) σε κάθε άκρον του φάσματος</a:t>
            </a:r>
            <a:endParaRPr lang="en-US" dirty="0"/>
          </a:p>
        </p:txBody>
      </p:sp>
      <p:pic>
        <p:nvPicPr>
          <p:cNvPr id="5" name="Picture 4">
            <a:extLst>
              <a:ext uri="{FF2B5EF4-FFF2-40B4-BE49-F238E27FC236}">
                <a16:creationId xmlns:a16="http://schemas.microsoft.com/office/drawing/2014/main" id="{3B6C091E-57BD-4F39-A148-926CE32CB1DD}"/>
              </a:ext>
            </a:extLst>
          </p:cNvPr>
          <p:cNvPicPr>
            <a:picLocks noChangeAspect="1"/>
          </p:cNvPicPr>
          <p:nvPr/>
        </p:nvPicPr>
        <p:blipFill>
          <a:blip r:embed="rId4"/>
          <a:stretch>
            <a:fillRect/>
          </a:stretch>
        </p:blipFill>
        <p:spPr>
          <a:xfrm>
            <a:off x="6637283" y="2574722"/>
            <a:ext cx="5429047" cy="2428520"/>
          </a:xfrm>
          <a:prstGeom prst="rect">
            <a:avLst/>
          </a:prstGeom>
        </p:spPr>
      </p:pic>
      <p:pic>
        <p:nvPicPr>
          <p:cNvPr id="1026" name="Picture 2" descr="Alphavet - Αξονικός τομογράφος - Αξονική τομογραφία σκύλου - γάτας">
            <a:extLst>
              <a:ext uri="{FF2B5EF4-FFF2-40B4-BE49-F238E27FC236}">
                <a16:creationId xmlns:a16="http://schemas.microsoft.com/office/drawing/2014/main" id="{BC12B151-AA2A-429B-ABA0-1B4C84F99E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000" t="13231" r="17321" b="13231"/>
          <a:stretch/>
        </p:blipFill>
        <p:spPr bwMode="auto">
          <a:xfrm>
            <a:off x="7349359" y="3069284"/>
            <a:ext cx="4004441" cy="297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23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19</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140CBE05-6260-464B-9CF0-B014CE6B047E}"/>
              </a:ext>
            </a:extLst>
          </p:cNvPr>
          <p:cNvSpPr txBox="1"/>
          <p:nvPr/>
        </p:nvSpPr>
        <p:spPr>
          <a:xfrm>
            <a:off x="169169" y="1478859"/>
            <a:ext cx="609337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Αξονική Τομογραφία</a:t>
            </a:r>
          </a:p>
        </p:txBody>
      </p:sp>
      <p:sp>
        <p:nvSpPr>
          <p:cNvPr id="11" name="TextBox 10">
            <a:extLst>
              <a:ext uri="{FF2B5EF4-FFF2-40B4-BE49-F238E27FC236}">
                <a16:creationId xmlns:a16="http://schemas.microsoft.com/office/drawing/2014/main" id="{A37E6F0C-7ABE-4407-9697-F72AC5502BF8}"/>
              </a:ext>
            </a:extLst>
          </p:cNvPr>
          <p:cNvSpPr txBox="1"/>
          <p:nvPr/>
        </p:nvSpPr>
        <p:spPr>
          <a:xfrm>
            <a:off x="2597875" y="2198491"/>
            <a:ext cx="8307114" cy="369332"/>
          </a:xfrm>
          <a:prstGeom prst="rect">
            <a:avLst/>
          </a:prstGeom>
          <a:noFill/>
        </p:spPr>
        <p:txBody>
          <a:bodyPr wrap="square">
            <a:spAutoFit/>
          </a:bodyPr>
          <a:lstStyle/>
          <a:p>
            <a:r>
              <a:rPr lang="el-GR" dirty="0"/>
              <a:t>Η αντίθεση απεικόνισης μεταξύ των ιστών βελτιώνεται με την χρήση σκιαγραφικών.</a:t>
            </a:r>
            <a:endParaRPr lang="en-US" dirty="0"/>
          </a:p>
        </p:txBody>
      </p:sp>
      <p:pic>
        <p:nvPicPr>
          <p:cNvPr id="5" name="Picture 4">
            <a:extLst>
              <a:ext uri="{FF2B5EF4-FFF2-40B4-BE49-F238E27FC236}">
                <a16:creationId xmlns:a16="http://schemas.microsoft.com/office/drawing/2014/main" id="{18579914-9D6B-4950-AA8E-55C004AECD55}"/>
              </a:ext>
            </a:extLst>
          </p:cNvPr>
          <p:cNvPicPr>
            <a:picLocks noChangeAspect="1"/>
          </p:cNvPicPr>
          <p:nvPr/>
        </p:nvPicPr>
        <p:blipFill>
          <a:blip r:embed="rId4"/>
          <a:stretch>
            <a:fillRect/>
          </a:stretch>
        </p:blipFill>
        <p:spPr>
          <a:xfrm>
            <a:off x="1972989" y="2567823"/>
            <a:ext cx="9380811" cy="1461082"/>
          </a:xfrm>
          <a:prstGeom prst="rect">
            <a:avLst/>
          </a:prstGeom>
        </p:spPr>
      </p:pic>
      <p:sp>
        <p:nvSpPr>
          <p:cNvPr id="13" name="TextBox 12">
            <a:extLst>
              <a:ext uri="{FF2B5EF4-FFF2-40B4-BE49-F238E27FC236}">
                <a16:creationId xmlns:a16="http://schemas.microsoft.com/office/drawing/2014/main" id="{C4A919AA-29B6-4557-BB44-EA857ADDD888}"/>
              </a:ext>
            </a:extLst>
          </p:cNvPr>
          <p:cNvSpPr txBox="1"/>
          <p:nvPr/>
        </p:nvSpPr>
        <p:spPr>
          <a:xfrm>
            <a:off x="3704746" y="4125941"/>
            <a:ext cx="6093372" cy="2308324"/>
          </a:xfrm>
          <a:prstGeom prst="rect">
            <a:avLst/>
          </a:prstGeom>
          <a:noFill/>
        </p:spPr>
        <p:txBody>
          <a:bodyPr wrap="square">
            <a:spAutoFit/>
          </a:bodyPr>
          <a:lstStyle/>
          <a:p>
            <a:r>
              <a:rPr lang="el-GR" dirty="0"/>
              <a:t>Σκιαγραφικά</a:t>
            </a:r>
          </a:p>
          <a:p>
            <a:r>
              <a:rPr lang="el-GR" dirty="0"/>
              <a:t>• από του στόματος στόματος </a:t>
            </a:r>
          </a:p>
          <a:p>
            <a:r>
              <a:rPr lang="el-GR" dirty="0"/>
              <a:t>Βαριούχα ή ιωδιούχα σκευάσματα </a:t>
            </a:r>
          </a:p>
          <a:p>
            <a:r>
              <a:rPr lang="el-GR" dirty="0"/>
              <a:t>• Ενδοφλέβια  </a:t>
            </a:r>
          </a:p>
          <a:p>
            <a:r>
              <a:rPr lang="el-GR" dirty="0"/>
              <a:t>Ιωδιούχα σκευάσματα</a:t>
            </a:r>
          </a:p>
          <a:p>
            <a:r>
              <a:rPr lang="el-GR" dirty="0"/>
              <a:t>• Αέρας </a:t>
            </a:r>
          </a:p>
          <a:p>
            <a:r>
              <a:rPr lang="el-GR" dirty="0"/>
              <a:t>Σαν αρνητικό σκιαγραφικό </a:t>
            </a:r>
          </a:p>
          <a:p>
            <a:r>
              <a:rPr lang="el-GR" dirty="0"/>
              <a:t>π.χ CT colonography</a:t>
            </a:r>
            <a:endParaRPr lang="en-US" dirty="0"/>
          </a:p>
        </p:txBody>
      </p:sp>
    </p:spTree>
    <p:extLst>
      <p:ext uri="{BB962C8B-B14F-4D97-AF65-F5344CB8AC3E}">
        <p14:creationId xmlns:p14="http://schemas.microsoft.com/office/powerpoint/2010/main" val="379613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8" name="Rectangle 7">
            <a:extLst>
              <a:ext uri="{FF2B5EF4-FFF2-40B4-BE49-F238E27FC236}">
                <a16:creationId xmlns:a16="http://schemas.microsoft.com/office/drawing/2014/main" id="{F992201F-8855-4C87-99AA-3A97654D2B18}"/>
              </a:ext>
            </a:extLst>
          </p:cNvPr>
          <p:cNvSpPr/>
          <p:nvPr/>
        </p:nvSpPr>
        <p:spPr>
          <a:xfrm>
            <a:off x="2564638" y="1300503"/>
            <a:ext cx="7037504" cy="452431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Περιεχόμενα</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Ακτίνες Χ</a:t>
            </a:r>
          </a:p>
          <a:p>
            <a:pPr marL="914400" indent="-914400">
              <a:buFontTx/>
              <a:buAutoNum type="arabicPeriod"/>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Παραγωγή Ακτίνων Χ</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Κλασσική και Επεμβατική Ακτινολογία</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Ακτινογραφική Λυχνία</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Ακτινογραφικοί Παράγοντες</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Αρχή λειτουργίας της διαγνωστικής ακτινολογίας</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Αξονική Τομογραφία</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Μαγνητική Τομογραφία</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36C8B0A-27EA-4BF0-88F3-F14FCA069A3D}"/>
              </a:ext>
            </a:extLst>
          </p:cNvPr>
          <p:cNvSpPr>
            <a:spLocks noGrp="1"/>
          </p:cNvSpPr>
          <p:nvPr>
            <p:ph type="sldNum" sz="quarter" idx="12"/>
          </p:nvPr>
        </p:nvSpPr>
        <p:spPr/>
        <p:txBody>
          <a:bodyPr/>
          <a:lstStyle/>
          <a:p>
            <a:fld id="{30F7FEED-761C-4317-B19B-150BD89273B6}" type="slidenum">
              <a:rPr lang="en-US" smtClean="0"/>
              <a:t>2</a:t>
            </a:fld>
            <a:endParaRPr lang="en-US"/>
          </a:p>
        </p:txBody>
      </p:sp>
      <p:pic>
        <p:nvPicPr>
          <p:cNvPr id="12" name="Picture 11">
            <a:extLst>
              <a:ext uri="{FF2B5EF4-FFF2-40B4-BE49-F238E27FC236}">
                <a16:creationId xmlns:a16="http://schemas.microsoft.com/office/drawing/2014/main" id="{54CDD07B-2013-4771-95B4-B38D9BE34599}"/>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3" name="Picture 12">
            <a:extLst>
              <a:ext uri="{FF2B5EF4-FFF2-40B4-BE49-F238E27FC236}">
                <a16:creationId xmlns:a16="http://schemas.microsoft.com/office/drawing/2014/main" id="{5D48650E-12E0-4C15-BC00-3F7761EE922F}"/>
              </a:ext>
            </a:extLst>
          </p:cNvPr>
          <p:cNvPicPr>
            <a:picLocks noChangeAspect="1"/>
          </p:cNvPicPr>
          <p:nvPr/>
        </p:nvPicPr>
        <p:blipFill>
          <a:blip r:embed="rId3"/>
          <a:stretch>
            <a:fillRect/>
          </a:stretch>
        </p:blipFill>
        <p:spPr>
          <a:xfrm>
            <a:off x="0" y="6046237"/>
            <a:ext cx="811763" cy="811763"/>
          </a:xfrm>
          <a:prstGeom prst="rect">
            <a:avLst/>
          </a:prstGeom>
        </p:spPr>
      </p:pic>
    </p:spTree>
    <p:extLst>
      <p:ext uri="{BB962C8B-B14F-4D97-AF65-F5344CB8AC3E}">
        <p14:creationId xmlns:p14="http://schemas.microsoft.com/office/powerpoint/2010/main" val="1378127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20</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10F845DC-59FF-48BB-A495-26C7FC4248B6}"/>
              </a:ext>
            </a:extLst>
          </p:cNvPr>
          <p:cNvSpPr txBox="1"/>
          <p:nvPr/>
        </p:nvSpPr>
        <p:spPr>
          <a:xfrm>
            <a:off x="169169" y="1478859"/>
            <a:ext cx="609337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Αξονική Τομογραφία</a:t>
            </a:r>
          </a:p>
        </p:txBody>
      </p:sp>
      <p:pic>
        <p:nvPicPr>
          <p:cNvPr id="3" name="Picture 2">
            <a:extLst>
              <a:ext uri="{FF2B5EF4-FFF2-40B4-BE49-F238E27FC236}">
                <a16:creationId xmlns:a16="http://schemas.microsoft.com/office/drawing/2014/main" id="{B1FB78F6-4445-4BE2-992A-3E7C1D1BD0A5}"/>
              </a:ext>
            </a:extLst>
          </p:cNvPr>
          <p:cNvPicPr>
            <a:picLocks noChangeAspect="1"/>
          </p:cNvPicPr>
          <p:nvPr/>
        </p:nvPicPr>
        <p:blipFill>
          <a:blip r:embed="rId4"/>
          <a:stretch>
            <a:fillRect/>
          </a:stretch>
        </p:blipFill>
        <p:spPr>
          <a:xfrm>
            <a:off x="5155012" y="1940524"/>
            <a:ext cx="2619375" cy="1967906"/>
          </a:xfrm>
          <a:prstGeom prst="rect">
            <a:avLst/>
          </a:prstGeom>
        </p:spPr>
      </p:pic>
      <p:pic>
        <p:nvPicPr>
          <p:cNvPr id="5" name="Picture 4">
            <a:extLst>
              <a:ext uri="{FF2B5EF4-FFF2-40B4-BE49-F238E27FC236}">
                <a16:creationId xmlns:a16="http://schemas.microsoft.com/office/drawing/2014/main" id="{FD44A04D-3659-4AF6-8A04-DE64F7695159}"/>
              </a:ext>
            </a:extLst>
          </p:cNvPr>
          <p:cNvPicPr>
            <a:picLocks noChangeAspect="1"/>
          </p:cNvPicPr>
          <p:nvPr/>
        </p:nvPicPr>
        <p:blipFill>
          <a:blip r:embed="rId5"/>
          <a:stretch>
            <a:fillRect/>
          </a:stretch>
        </p:blipFill>
        <p:spPr>
          <a:xfrm>
            <a:off x="352067" y="2114027"/>
            <a:ext cx="4762500" cy="3571875"/>
          </a:xfrm>
          <a:prstGeom prst="rect">
            <a:avLst/>
          </a:prstGeom>
        </p:spPr>
      </p:pic>
      <p:pic>
        <p:nvPicPr>
          <p:cNvPr id="12" name="Picture 11">
            <a:extLst>
              <a:ext uri="{FF2B5EF4-FFF2-40B4-BE49-F238E27FC236}">
                <a16:creationId xmlns:a16="http://schemas.microsoft.com/office/drawing/2014/main" id="{63C6094A-1594-4683-AA07-961B1B87C62B}"/>
              </a:ext>
            </a:extLst>
          </p:cNvPr>
          <p:cNvPicPr>
            <a:picLocks noChangeAspect="1"/>
          </p:cNvPicPr>
          <p:nvPr/>
        </p:nvPicPr>
        <p:blipFill>
          <a:blip r:embed="rId6"/>
          <a:stretch>
            <a:fillRect/>
          </a:stretch>
        </p:blipFill>
        <p:spPr>
          <a:xfrm>
            <a:off x="5155012" y="3963924"/>
            <a:ext cx="2619375" cy="1743075"/>
          </a:xfrm>
          <a:prstGeom prst="rect">
            <a:avLst/>
          </a:prstGeom>
        </p:spPr>
      </p:pic>
      <p:pic>
        <p:nvPicPr>
          <p:cNvPr id="13" name="Picture 12">
            <a:extLst>
              <a:ext uri="{FF2B5EF4-FFF2-40B4-BE49-F238E27FC236}">
                <a16:creationId xmlns:a16="http://schemas.microsoft.com/office/drawing/2014/main" id="{80B49657-3087-4D4F-AC21-6D9406281EEB}"/>
              </a:ext>
            </a:extLst>
          </p:cNvPr>
          <p:cNvPicPr>
            <a:picLocks noChangeAspect="1"/>
          </p:cNvPicPr>
          <p:nvPr/>
        </p:nvPicPr>
        <p:blipFill>
          <a:blip r:embed="rId7"/>
          <a:stretch>
            <a:fillRect/>
          </a:stretch>
        </p:blipFill>
        <p:spPr>
          <a:xfrm>
            <a:off x="7883769" y="2412962"/>
            <a:ext cx="2098431" cy="3147647"/>
          </a:xfrm>
          <a:prstGeom prst="rect">
            <a:avLst/>
          </a:prstGeom>
        </p:spPr>
      </p:pic>
      <p:pic>
        <p:nvPicPr>
          <p:cNvPr id="14" name="Picture 13">
            <a:extLst>
              <a:ext uri="{FF2B5EF4-FFF2-40B4-BE49-F238E27FC236}">
                <a16:creationId xmlns:a16="http://schemas.microsoft.com/office/drawing/2014/main" id="{E395DCA3-6D34-4395-AE39-EA251B7DD5CF}"/>
              </a:ext>
            </a:extLst>
          </p:cNvPr>
          <p:cNvPicPr>
            <a:picLocks noChangeAspect="1"/>
          </p:cNvPicPr>
          <p:nvPr/>
        </p:nvPicPr>
        <p:blipFill rotWithShape="1">
          <a:blip r:embed="rId8"/>
          <a:srcRect l="11670" t="18519" r="13956" b="17619"/>
          <a:stretch/>
        </p:blipFill>
        <p:spPr>
          <a:xfrm>
            <a:off x="10091582" y="2924477"/>
            <a:ext cx="2090692" cy="1795224"/>
          </a:xfrm>
          <a:prstGeom prst="rect">
            <a:avLst/>
          </a:prstGeom>
        </p:spPr>
      </p:pic>
    </p:spTree>
    <p:extLst>
      <p:ext uri="{BB962C8B-B14F-4D97-AF65-F5344CB8AC3E}">
        <p14:creationId xmlns:p14="http://schemas.microsoft.com/office/powerpoint/2010/main" val="760391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21</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E08F85A3-1242-4270-8619-B5F9D261464A}"/>
              </a:ext>
            </a:extLst>
          </p:cNvPr>
          <p:cNvSpPr txBox="1"/>
          <p:nvPr/>
        </p:nvSpPr>
        <p:spPr>
          <a:xfrm>
            <a:off x="169169" y="1478859"/>
            <a:ext cx="6093068"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Μαγνητική Τομογραφία</a:t>
            </a:r>
          </a:p>
        </p:txBody>
      </p:sp>
      <p:pic>
        <p:nvPicPr>
          <p:cNvPr id="5" name="Picture 4">
            <a:extLst>
              <a:ext uri="{FF2B5EF4-FFF2-40B4-BE49-F238E27FC236}">
                <a16:creationId xmlns:a16="http://schemas.microsoft.com/office/drawing/2014/main" id="{3F2433ED-AEE3-4282-841A-475FEA06C904}"/>
              </a:ext>
            </a:extLst>
          </p:cNvPr>
          <p:cNvPicPr>
            <a:picLocks noChangeAspect="1"/>
          </p:cNvPicPr>
          <p:nvPr/>
        </p:nvPicPr>
        <p:blipFill rotWithShape="1">
          <a:blip r:embed="rId4"/>
          <a:srcRect t="28296" b="7315"/>
          <a:stretch/>
        </p:blipFill>
        <p:spPr>
          <a:xfrm>
            <a:off x="1690237" y="1940524"/>
            <a:ext cx="9144000" cy="4415826"/>
          </a:xfrm>
          <a:prstGeom prst="rect">
            <a:avLst/>
          </a:prstGeom>
        </p:spPr>
      </p:pic>
    </p:spTree>
    <p:extLst>
      <p:ext uri="{BB962C8B-B14F-4D97-AF65-F5344CB8AC3E}">
        <p14:creationId xmlns:p14="http://schemas.microsoft.com/office/powerpoint/2010/main" val="183596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22</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1C870214-F65D-4731-955E-F17B36C52BE6}"/>
              </a:ext>
            </a:extLst>
          </p:cNvPr>
          <p:cNvSpPr txBox="1"/>
          <p:nvPr/>
        </p:nvSpPr>
        <p:spPr>
          <a:xfrm>
            <a:off x="169169" y="1478859"/>
            <a:ext cx="6093068"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Μαγνητική Τομογραφία</a:t>
            </a:r>
          </a:p>
        </p:txBody>
      </p:sp>
      <p:sp>
        <p:nvSpPr>
          <p:cNvPr id="11" name="TextBox 10">
            <a:extLst>
              <a:ext uri="{FF2B5EF4-FFF2-40B4-BE49-F238E27FC236}">
                <a16:creationId xmlns:a16="http://schemas.microsoft.com/office/drawing/2014/main" id="{61A45ADF-599A-4715-9DAF-3562B888880D}"/>
              </a:ext>
            </a:extLst>
          </p:cNvPr>
          <p:cNvSpPr txBox="1"/>
          <p:nvPr/>
        </p:nvSpPr>
        <p:spPr>
          <a:xfrm>
            <a:off x="169169" y="1940524"/>
            <a:ext cx="6093372" cy="369332"/>
          </a:xfrm>
          <a:prstGeom prst="rect">
            <a:avLst/>
          </a:prstGeom>
          <a:noFill/>
        </p:spPr>
        <p:txBody>
          <a:bodyPr wrap="square">
            <a:spAutoFit/>
          </a:bodyPr>
          <a:lstStyle/>
          <a:p>
            <a:r>
              <a:rPr lang="el-GR" b="1" dirty="0"/>
              <a:t>Αρχή λειτουργίας του Μαγνητικού Τομογράφου</a:t>
            </a:r>
            <a:endParaRPr lang="en-US" b="1" dirty="0"/>
          </a:p>
        </p:txBody>
      </p:sp>
      <p:sp>
        <p:nvSpPr>
          <p:cNvPr id="12" name="TextBox 11">
            <a:extLst>
              <a:ext uri="{FF2B5EF4-FFF2-40B4-BE49-F238E27FC236}">
                <a16:creationId xmlns:a16="http://schemas.microsoft.com/office/drawing/2014/main" id="{33F3C384-7E54-465A-ADE5-6A44E39C5F7C}"/>
              </a:ext>
            </a:extLst>
          </p:cNvPr>
          <p:cNvSpPr txBox="1"/>
          <p:nvPr/>
        </p:nvSpPr>
        <p:spPr>
          <a:xfrm>
            <a:off x="169169" y="2355108"/>
            <a:ext cx="11876293" cy="646331"/>
          </a:xfrm>
          <a:prstGeom prst="rect">
            <a:avLst/>
          </a:prstGeom>
          <a:noFill/>
        </p:spPr>
        <p:txBody>
          <a:bodyPr wrap="square">
            <a:spAutoFit/>
          </a:bodyPr>
          <a:lstStyle/>
          <a:p>
            <a:pPr algn="just"/>
            <a:r>
              <a:rPr lang="el-GR" dirty="0"/>
              <a:t>Μια μέθοδος παραγωγής εικόνων του ανθρώπινου σώματος χρησιμοποιώντας το φαινόμενο του Πυρηνικού Μαγνητικού Συντονισμού (ΠΜΣ).</a:t>
            </a:r>
            <a:endParaRPr lang="en-US" dirty="0"/>
          </a:p>
        </p:txBody>
      </p:sp>
      <p:sp>
        <p:nvSpPr>
          <p:cNvPr id="13" name="TextBox 12">
            <a:extLst>
              <a:ext uri="{FF2B5EF4-FFF2-40B4-BE49-F238E27FC236}">
                <a16:creationId xmlns:a16="http://schemas.microsoft.com/office/drawing/2014/main" id="{94EEC68E-2DCD-4FD4-B416-1ACA44824FAF}"/>
              </a:ext>
            </a:extLst>
          </p:cNvPr>
          <p:cNvSpPr txBox="1"/>
          <p:nvPr/>
        </p:nvSpPr>
        <p:spPr>
          <a:xfrm>
            <a:off x="169169" y="3046691"/>
            <a:ext cx="11876292" cy="1754326"/>
          </a:xfrm>
          <a:prstGeom prst="rect">
            <a:avLst/>
          </a:prstGeom>
          <a:noFill/>
        </p:spPr>
        <p:txBody>
          <a:bodyPr wrap="square">
            <a:spAutoFit/>
          </a:bodyPr>
          <a:lstStyle/>
          <a:p>
            <a:pPr algn="just"/>
            <a:r>
              <a:rPr lang="el-GR" dirty="0"/>
              <a:t>Ποιο είναι το φαινόμενο του πυρηνικού μαγνητικού συντονισμού ; </a:t>
            </a:r>
          </a:p>
          <a:p>
            <a:pPr algn="just"/>
            <a:r>
              <a:rPr lang="el-GR" dirty="0"/>
              <a:t>¤ Πρόκειται για το φαινόμενο κατά το οποίο διεγείρουμε δείγμα πυρήνων (δίνοντας ενέργεια) το οποίο βρίσκεται εντός μαγνητικού πεδίου. </a:t>
            </a:r>
          </a:p>
          <a:p>
            <a:pPr algn="just"/>
            <a:r>
              <a:rPr lang="el-GR" dirty="0"/>
              <a:t>¤ Όταν το δείγμα των πυρήνων αποδιεγερθεί εκπέμπει την ενέργεια που δώσαμε. Η αποδιέγερση αυτή εξαρτάται από το «περιβάλλον» (ιστός) στο οποίο βρίσκεται το δείγμα και καταγράφεται. </a:t>
            </a:r>
          </a:p>
          <a:p>
            <a:pPr algn="just"/>
            <a:r>
              <a:rPr lang="el-GR" dirty="0"/>
              <a:t>¤ Η ποσοτικοποίηση αυτής της εξάρτησης μας δίνει εικόνες του ανθρώπινου σώματος </a:t>
            </a:r>
            <a:endParaRPr lang="en-US" dirty="0"/>
          </a:p>
        </p:txBody>
      </p:sp>
      <p:sp>
        <p:nvSpPr>
          <p:cNvPr id="14" name="TextBox 13">
            <a:extLst>
              <a:ext uri="{FF2B5EF4-FFF2-40B4-BE49-F238E27FC236}">
                <a16:creationId xmlns:a16="http://schemas.microsoft.com/office/drawing/2014/main" id="{8A4481F3-6EB8-4A17-BA4E-6A142272D19E}"/>
              </a:ext>
            </a:extLst>
          </p:cNvPr>
          <p:cNvSpPr txBox="1"/>
          <p:nvPr/>
        </p:nvSpPr>
        <p:spPr>
          <a:xfrm>
            <a:off x="146538" y="4800634"/>
            <a:ext cx="12045461" cy="1200329"/>
          </a:xfrm>
          <a:prstGeom prst="rect">
            <a:avLst/>
          </a:prstGeom>
          <a:noFill/>
        </p:spPr>
        <p:txBody>
          <a:bodyPr wrap="square">
            <a:spAutoFit/>
          </a:bodyPr>
          <a:lstStyle/>
          <a:p>
            <a:pPr algn="just"/>
            <a:r>
              <a:rPr lang="el-GR" dirty="0"/>
              <a:t>¨ Ποια είναι τα πλεονεκτήματα της;	</a:t>
            </a:r>
          </a:p>
          <a:p>
            <a:pPr algn="just"/>
            <a:r>
              <a:rPr lang="el-GR" dirty="0"/>
              <a:t>¤ Εξαιρετική αντίθεση μεταξύ διαφορετικών μαλακών μορίων του ανθρώπινου σώματος	</a:t>
            </a:r>
          </a:p>
          <a:p>
            <a:pPr algn="just"/>
            <a:r>
              <a:rPr lang="el-GR" dirty="0"/>
              <a:t>¤ Δυνατότητα απεικόνισης σε οποιοδήποτε επίπεδο (αξονικό, στεφανιαίο, οβελιαίο, κ.τ.λ.)</a:t>
            </a:r>
          </a:p>
          <a:p>
            <a:pPr algn="just"/>
            <a:r>
              <a:rPr lang="el-GR" dirty="0"/>
              <a:t>¤ Δεν χρησιμοποιεί	 ιοντίζουσα ακτινοβολία όπως για παράδειγμα η	αξονική τομογραφία	</a:t>
            </a:r>
            <a:endParaRPr lang="en-US" dirty="0"/>
          </a:p>
        </p:txBody>
      </p:sp>
    </p:spTree>
    <p:extLst>
      <p:ext uri="{BB962C8B-B14F-4D97-AF65-F5344CB8AC3E}">
        <p14:creationId xmlns:p14="http://schemas.microsoft.com/office/powerpoint/2010/main" val="2946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23</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1C870214-F65D-4731-955E-F17B36C52BE6}"/>
              </a:ext>
            </a:extLst>
          </p:cNvPr>
          <p:cNvSpPr txBox="1"/>
          <p:nvPr/>
        </p:nvSpPr>
        <p:spPr>
          <a:xfrm>
            <a:off x="169169" y="1478859"/>
            <a:ext cx="6093068"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Μαγνητική Τομογραφία</a:t>
            </a:r>
          </a:p>
        </p:txBody>
      </p:sp>
      <p:sp>
        <p:nvSpPr>
          <p:cNvPr id="11" name="TextBox 10">
            <a:extLst>
              <a:ext uri="{FF2B5EF4-FFF2-40B4-BE49-F238E27FC236}">
                <a16:creationId xmlns:a16="http://schemas.microsoft.com/office/drawing/2014/main" id="{61A45ADF-599A-4715-9DAF-3562B888880D}"/>
              </a:ext>
            </a:extLst>
          </p:cNvPr>
          <p:cNvSpPr txBox="1"/>
          <p:nvPr/>
        </p:nvSpPr>
        <p:spPr>
          <a:xfrm>
            <a:off x="169169" y="1940524"/>
            <a:ext cx="6093372" cy="369332"/>
          </a:xfrm>
          <a:prstGeom prst="rect">
            <a:avLst/>
          </a:prstGeom>
          <a:noFill/>
        </p:spPr>
        <p:txBody>
          <a:bodyPr wrap="square">
            <a:spAutoFit/>
          </a:bodyPr>
          <a:lstStyle/>
          <a:p>
            <a:r>
              <a:rPr lang="el-GR" b="1" dirty="0"/>
              <a:t>Αρχή λειτουργίας του Μαγνητικού Τομογράφου</a:t>
            </a:r>
            <a:endParaRPr lang="en-US" b="1" dirty="0"/>
          </a:p>
        </p:txBody>
      </p:sp>
      <p:sp>
        <p:nvSpPr>
          <p:cNvPr id="14" name="TextBox 13">
            <a:extLst>
              <a:ext uri="{FF2B5EF4-FFF2-40B4-BE49-F238E27FC236}">
                <a16:creationId xmlns:a16="http://schemas.microsoft.com/office/drawing/2014/main" id="{8A4481F3-6EB8-4A17-BA4E-6A142272D19E}"/>
              </a:ext>
            </a:extLst>
          </p:cNvPr>
          <p:cNvSpPr txBox="1"/>
          <p:nvPr/>
        </p:nvSpPr>
        <p:spPr>
          <a:xfrm>
            <a:off x="169170" y="2350295"/>
            <a:ext cx="7071386" cy="2031325"/>
          </a:xfrm>
          <a:prstGeom prst="rect">
            <a:avLst/>
          </a:prstGeom>
          <a:noFill/>
        </p:spPr>
        <p:txBody>
          <a:bodyPr wrap="square">
            <a:spAutoFit/>
          </a:bodyPr>
          <a:lstStyle/>
          <a:p>
            <a:pPr algn="just"/>
            <a:r>
              <a:rPr lang="el-GR" dirty="0"/>
              <a:t>¨ Ποια είναι τα πλεονεκτήματα της;	</a:t>
            </a:r>
          </a:p>
          <a:p>
            <a:pPr algn="just"/>
            <a:r>
              <a:rPr lang="el-GR" dirty="0"/>
              <a:t>¤ Εξαιρετική αντίθεση μεταξύ διαφορετικών μαλακών μορίων του ανθρώπινου σώματος	</a:t>
            </a:r>
          </a:p>
          <a:p>
            <a:pPr algn="just"/>
            <a:r>
              <a:rPr lang="el-GR" dirty="0"/>
              <a:t>¤ Δυνατότητα απεικόνισης σε οποιοδήποτε επίπεδο (αξονικό,στεφανιαίο, οβελιαίο, κ.τ.λ.)</a:t>
            </a:r>
          </a:p>
          <a:p>
            <a:pPr algn="just"/>
            <a:r>
              <a:rPr lang="el-GR" dirty="0"/>
              <a:t>¤ Δεν χρησιμοποιεί	 ιοντίζουσα ακτινοβολία όπως για παράδειγμα η	αξονική	τομογραφία	</a:t>
            </a:r>
            <a:endParaRPr lang="en-US" dirty="0"/>
          </a:p>
        </p:txBody>
      </p:sp>
      <p:sp>
        <p:nvSpPr>
          <p:cNvPr id="16" name="TextBox 15">
            <a:extLst>
              <a:ext uri="{FF2B5EF4-FFF2-40B4-BE49-F238E27FC236}">
                <a16:creationId xmlns:a16="http://schemas.microsoft.com/office/drawing/2014/main" id="{E9111ED5-10A8-4C15-902B-F97E6538C411}"/>
              </a:ext>
            </a:extLst>
          </p:cNvPr>
          <p:cNvSpPr txBox="1"/>
          <p:nvPr/>
        </p:nvSpPr>
        <p:spPr>
          <a:xfrm>
            <a:off x="5531160" y="4422059"/>
            <a:ext cx="6660840" cy="1477328"/>
          </a:xfrm>
          <a:prstGeom prst="rect">
            <a:avLst/>
          </a:prstGeom>
          <a:noFill/>
        </p:spPr>
        <p:txBody>
          <a:bodyPr wrap="square">
            <a:spAutoFit/>
          </a:bodyPr>
          <a:lstStyle/>
          <a:p>
            <a:r>
              <a:rPr lang="el-GR" dirty="0"/>
              <a:t>¨ Ποια είναι τα μειονεκτήματα της ; </a:t>
            </a:r>
          </a:p>
          <a:p>
            <a:r>
              <a:rPr lang="el-GR" dirty="0"/>
              <a:t>¤ Κόστος απόκτησης και συντήρησης εξοπλισμού =&gt; κόστος εξέτασης </a:t>
            </a:r>
          </a:p>
          <a:p>
            <a:r>
              <a:rPr lang="el-GR" dirty="0"/>
              <a:t>¤ Σχετικά αυξημένος χρόνος και γενικά πολύπλοκος τρόπος λήψης εικόνων</a:t>
            </a:r>
          </a:p>
          <a:p>
            <a:r>
              <a:rPr lang="el-GR" dirty="0"/>
              <a:t>¤ Πρόβλημα για κλειστοφοβικούς ασθενείς</a:t>
            </a:r>
            <a:endParaRPr lang="en-US" dirty="0"/>
          </a:p>
        </p:txBody>
      </p:sp>
    </p:spTree>
    <p:extLst>
      <p:ext uri="{BB962C8B-B14F-4D97-AF65-F5344CB8AC3E}">
        <p14:creationId xmlns:p14="http://schemas.microsoft.com/office/powerpoint/2010/main" val="557345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24</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1C870214-F65D-4731-955E-F17B36C52BE6}"/>
              </a:ext>
            </a:extLst>
          </p:cNvPr>
          <p:cNvSpPr txBox="1"/>
          <p:nvPr/>
        </p:nvSpPr>
        <p:spPr>
          <a:xfrm>
            <a:off x="169169" y="1478859"/>
            <a:ext cx="6093068"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Μαγνητική Τομογραφία</a:t>
            </a:r>
          </a:p>
        </p:txBody>
      </p:sp>
      <p:pic>
        <p:nvPicPr>
          <p:cNvPr id="2" name="Picture 1">
            <a:extLst>
              <a:ext uri="{FF2B5EF4-FFF2-40B4-BE49-F238E27FC236}">
                <a16:creationId xmlns:a16="http://schemas.microsoft.com/office/drawing/2014/main" id="{33D7A3B3-EF42-4320-A143-52DB17C8FA8A}"/>
              </a:ext>
            </a:extLst>
          </p:cNvPr>
          <p:cNvPicPr>
            <a:picLocks noChangeAspect="1"/>
          </p:cNvPicPr>
          <p:nvPr/>
        </p:nvPicPr>
        <p:blipFill rotWithShape="1">
          <a:blip r:embed="rId4"/>
          <a:srcRect l="12874" b="17180"/>
          <a:stretch/>
        </p:blipFill>
        <p:spPr>
          <a:xfrm>
            <a:off x="8945710" y="4396544"/>
            <a:ext cx="3077119" cy="1828160"/>
          </a:xfrm>
          <a:prstGeom prst="rect">
            <a:avLst/>
          </a:prstGeom>
        </p:spPr>
      </p:pic>
      <p:pic>
        <p:nvPicPr>
          <p:cNvPr id="3" name="Picture 2">
            <a:extLst>
              <a:ext uri="{FF2B5EF4-FFF2-40B4-BE49-F238E27FC236}">
                <a16:creationId xmlns:a16="http://schemas.microsoft.com/office/drawing/2014/main" id="{2A365A94-56C1-44FB-823D-F896404DD109}"/>
              </a:ext>
            </a:extLst>
          </p:cNvPr>
          <p:cNvPicPr>
            <a:picLocks noChangeAspect="1"/>
          </p:cNvPicPr>
          <p:nvPr/>
        </p:nvPicPr>
        <p:blipFill>
          <a:blip r:embed="rId5"/>
          <a:stretch>
            <a:fillRect/>
          </a:stretch>
        </p:blipFill>
        <p:spPr>
          <a:xfrm>
            <a:off x="169170" y="1985515"/>
            <a:ext cx="5106216" cy="2411029"/>
          </a:xfrm>
          <a:prstGeom prst="rect">
            <a:avLst/>
          </a:prstGeom>
        </p:spPr>
      </p:pic>
      <p:pic>
        <p:nvPicPr>
          <p:cNvPr id="5" name="Picture 4">
            <a:extLst>
              <a:ext uri="{FF2B5EF4-FFF2-40B4-BE49-F238E27FC236}">
                <a16:creationId xmlns:a16="http://schemas.microsoft.com/office/drawing/2014/main" id="{9B3F2585-CFF3-408D-B7AB-301DA92BE1D7}"/>
              </a:ext>
            </a:extLst>
          </p:cNvPr>
          <p:cNvPicPr>
            <a:picLocks noChangeAspect="1"/>
          </p:cNvPicPr>
          <p:nvPr/>
        </p:nvPicPr>
        <p:blipFill rotWithShape="1">
          <a:blip r:embed="rId6"/>
          <a:srcRect l="-327" b="24359"/>
          <a:stretch/>
        </p:blipFill>
        <p:spPr>
          <a:xfrm>
            <a:off x="5275386" y="1168888"/>
            <a:ext cx="3634029" cy="5187462"/>
          </a:xfrm>
          <a:prstGeom prst="rect">
            <a:avLst/>
          </a:prstGeom>
        </p:spPr>
      </p:pic>
      <p:pic>
        <p:nvPicPr>
          <p:cNvPr id="11" name="Picture 10">
            <a:extLst>
              <a:ext uri="{FF2B5EF4-FFF2-40B4-BE49-F238E27FC236}">
                <a16:creationId xmlns:a16="http://schemas.microsoft.com/office/drawing/2014/main" id="{56835DC3-A1A6-4060-B292-3974337B1DA5}"/>
              </a:ext>
            </a:extLst>
          </p:cNvPr>
          <p:cNvPicPr>
            <a:picLocks noChangeAspect="1"/>
          </p:cNvPicPr>
          <p:nvPr/>
        </p:nvPicPr>
        <p:blipFill>
          <a:blip r:embed="rId7"/>
          <a:stretch>
            <a:fillRect/>
          </a:stretch>
        </p:blipFill>
        <p:spPr>
          <a:xfrm>
            <a:off x="9189411" y="1168888"/>
            <a:ext cx="2589716" cy="3113753"/>
          </a:xfrm>
          <a:prstGeom prst="rect">
            <a:avLst/>
          </a:prstGeom>
        </p:spPr>
      </p:pic>
      <p:pic>
        <p:nvPicPr>
          <p:cNvPr id="12" name="Picture 11">
            <a:extLst>
              <a:ext uri="{FF2B5EF4-FFF2-40B4-BE49-F238E27FC236}">
                <a16:creationId xmlns:a16="http://schemas.microsoft.com/office/drawing/2014/main" id="{C0314DEB-14E2-44DD-A3E3-D40B1A4889F4}"/>
              </a:ext>
            </a:extLst>
          </p:cNvPr>
          <p:cNvPicPr>
            <a:picLocks noChangeAspect="1"/>
          </p:cNvPicPr>
          <p:nvPr/>
        </p:nvPicPr>
        <p:blipFill>
          <a:blip r:embed="rId8"/>
          <a:stretch>
            <a:fillRect/>
          </a:stretch>
        </p:blipFill>
        <p:spPr>
          <a:xfrm>
            <a:off x="838200" y="4493580"/>
            <a:ext cx="3634030" cy="2061269"/>
          </a:xfrm>
          <a:prstGeom prst="rect">
            <a:avLst/>
          </a:prstGeom>
        </p:spPr>
      </p:pic>
    </p:spTree>
    <p:extLst>
      <p:ext uri="{BB962C8B-B14F-4D97-AF65-F5344CB8AC3E}">
        <p14:creationId xmlns:p14="http://schemas.microsoft.com/office/powerpoint/2010/main" val="3506975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11" name="Picture 10">
            <a:extLst>
              <a:ext uri="{FF2B5EF4-FFF2-40B4-BE49-F238E27FC236}">
                <a16:creationId xmlns:a16="http://schemas.microsoft.com/office/drawing/2014/main" id="{50C1429B-0E4C-4D84-AE1A-CC511157F643}"/>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2" name="Picture 11">
            <a:extLst>
              <a:ext uri="{FF2B5EF4-FFF2-40B4-BE49-F238E27FC236}">
                <a16:creationId xmlns:a16="http://schemas.microsoft.com/office/drawing/2014/main" id="{72DE8D25-7A33-4880-B031-0AC3E513A876}"/>
              </a:ext>
            </a:extLst>
          </p:cNvPr>
          <p:cNvPicPr>
            <a:picLocks noChangeAspect="1"/>
          </p:cNvPicPr>
          <p:nvPr/>
        </p:nvPicPr>
        <p:blipFill>
          <a:blip r:embed="rId3"/>
          <a:stretch>
            <a:fillRect/>
          </a:stretch>
        </p:blipFill>
        <p:spPr>
          <a:xfrm>
            <a:off x="0" y="6046237"/>
            <a:ext cx="811763" cy="811763"/>
          </a:xfrm>
          <a:prstGeom prst="rect">
            <a:avLst/>
          </a:prstGeom>
        </p:spPr>
      </p:pic>
      <p:pic>
        <p:nvPicPr>
          <p:cNvPr id="13" name="Picture 12">
            <a:extLst>
              <a:ext uri="{FF2B5EF4-FFF2-40B4-BE49-F238E27FC236}">
                <a16:creationId xmlns:a16="http://schemas.microsoft.com/office/drawing/2014/main" id="{03AF7119-030D-4CC5-ADC3-7092369F59D7}"/>
              </a:ext>
            </a:extLst>
          </p:cNvPr>
          <p:cNvPicPr>
            <a:picLocks noChangeAspect="1"/>
          </p:cNvPicPr>
          <p:nvPr/>
        </p:nvPicPr>
        <p:blipFill>
          <a:blip r:embed="rId4"/>
          <a:stretch>
            <a:fillRect/>
          </a:stretch>
        </p:blipFill>
        <p:spPr>
          <a:xfrm>
            <a:off x="4788294" y="1700634"/>
            <a:ext cx="2615411" cy="3456732"/>
          </a:xfrm>
          <a:prstGeom prst="rect">
            <a:avLst/>
          </a:prstGeom>
        </p:spPr>
      </p:pic>
    </p:spTree>
    <p:extLst>
      <p:ext uri="{BB962C8B-B14F-4D97-AF65-F5344CB8AC3E}">
        <p14:creationId xmlns:p14="http://schemas.microsoft.com/office/powerpoint/2010/main" val="178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3</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9" name="TextBox 8">
            <a:extLst>
              <a:ext uri="{FF2B5EF4-FFF2-40B4-BE49-F238E27FC236}">
                <a16:creationId xmlns:a16="http://schemas.microsoft.com/office/drawing/2014/main" id="{04F3DC41-BF8B-4C36-8F68-1BD2ABD88AF7}"/>
              </a:ext>
            </a:extLst>
          </p:cNvPr>
          <p:cNvSpPr txBox="1"/>
          <p:nvPr/>
        </p:nvSpPr>
        <p:spPr>
          <a:xfrm>
            <a:off x="208203" y="1381823"/>
            <a:ext cx="149226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Ακτίνες Χ</a:t>
            </a:r>
          </a:p>
        </p:txBody>
      </p:sp>
      <p:pic>
        <p:nvPicPr>
          <p:cNvPr id="3" name="Picture 2">
            <a:extLst>
              <a:ext uri="{FF2B5EF4-FFF2-40B4-BE49-F238E27FC236}">
                <a16:creationId xmlns:a16="http://schemas.microsoft.com/office/drawing/2014/main" id="{106E5DA0-5EED-4F00-961B-DCCBAEBFF44C}"/>
              </a:ext>
            </a:extLst>
          </p:cNvPr>
          <p:cNvPicPr>
            <a:picLocks noChangeAspect="1"/>
          </p:cNvPicPr>
          <p:nvPr/>
        </p:nvPicPr>
        <p:blipFill>
          <a:blip r:embed="rId2"/>
          <a:stretch>
            <a:fillRect/>
          </a:stretch>
        </p:blipFill>
        <p:spPr>
          <a:xfrm>
            <a:off x="8951250" y="1612655"/>
            <a:ext cx="2560348" cy="4011212"/>
          </a:xfrm>
          <a:prstGeom prst="rect">
            <a:avLst/>
          </a:prstGeom>
        </p:spPr>
      </p:pic>
      <p:sp>
        <p:nvSpPr>
          <p:cNvPr id="11" name="TextBox 10">
            <a:extLst>
              <a:ext uri="{FF2B5EF4-FFF2-40B4-BE49-F238E27FC236}">
                <a16:creationId xmlns:a16="http://schemas.microsoft.com/office/drawing/2014/main" id="{69278417-5B79-450F-AAA9-FA521ED4AB7D}"/>
              </a:ext>
            </a:extLst>
          </p:cNvPr>
          <p:cNvSpPr txBox="1"/>
          <p:nvPr/>
        </p:nvSpPr>
        <p:spPr>
          <a:xfrm>
            <a:off x="169168" y="1851416"/>
            <a:ext cx="6096000" cy="646331"/>
          </a:xfrm>
          <a:prstGeom prst="rect">
            <a:avLst/>
          </a:prstGeom>
          <a:noFill/>
        </p:spPr>
        <p:txBody>
          <a:bodyPr wrap="square">
            <a:spAutoFit/>
          </a:bodyPr>
          <a:lstStyle/>
          <a:p>
            <a:r>
              <a:rPr lang="el-GR" dirty="0"/>
              <a:t> λ = 10 nm - 10 pm </a:t>
            </a:r>
          </a:p>
          <a:p>
            <a:r>
              <a:rPr lang="el-GR" dirty="0"/>
              <a:t>Ε = 120 eV - 120 keV</a:t>
            </a:r>
            <a:endParaRPr lang="en-US" dirty="0"/>
          </a:p>
        </p:txBody>
      </p:sp>
      <p:pic>
        <p:nvPicPr>
          <p:cNvPr id="13" name="Picture 12">
            <a:extLst>
              <a:ext uri="{FF2B5EF4-FFF2-40B4-BE49-F238E27FC236}">
                <a16:creationId xmlns:a16="http://schemas.microsoft.com/office/drawing/2014/main" id="{DEEEAF58-DDAA-4BEC-A7AD-CDC8FD55FAE6}"/>
              </a:ext>
            </a:extLst>
          </p:cNvPr>
          <p:cNvPicPr>
            <a:picLocks noChangeAspect="1"/>
          </p:cNvPicPr>
          <p:nvPr/>
        </p:nvPicPr>
        <p:blipFill>
          <a:blip r:embed="rId3"/>
          <a:stretch>
            <a:fillRect/>
          </a:stretch>
        </p:blipFill>
        <p:spPr>
          <a:xfrm>
            <a:off x="6541409" y="2330403"/>
            <a:ext cx="2133600" cy="2819400"/>
          </a:xfrm>
          <a:prstGeom prst="rect">
            <a:avLst/>
          </a:prstGeom>
        </p:spPr>
      </p:pic>
      <p:sp>
        <p:nvSpPr>
          <p:cNvPr id="15" name="TextBox 14">
            <a:extLst>
              <a:ext uri="{FF2B5EF4-FFF2-40B4-BE49-F238E27FC236}">
                <a16:creationId xmlns:a16="http://schemas.microsoft.com/office/drawing/2014/main" id="{D3AB185C-03DE-4EC8-B82D-A0B3808FAE85}"/>
              </a:ext>
            </a:extLst>
          </p:cNvPr>
          <p:cNvSpPr txBox="1"/>
          <p:nvPr/>
        </p:nvSpPr>
        <p:spPr>
          <a:xfrm>
            <a:off x="143913" y="2474012"/>
            <a:ext cx="6096000" cy="3693319"/>
          </a:xfrm>
          <a:prstGeom prst="rect">
            <a:avLst/>
          </a:prstGeom>
          <a:noFill/>
        </p:spPr>
        <p:txBody>
          <a:bodyPr wrap="square">
            <a:spAutoFit/>
          </a:bodyPr>
          <a:lstStyle/>
          <a:p>
            <a:pPr algn="just"/>
            <a:r>
              <a:rPr lang="el-GR" dirty="0"/>
              <a:t>Γερμανός φυσικός Roentgen (Ρέντγκεν) μελετούσε τις ιδιότητες των ηλεκτρονίων που επιταχύνονταν, μέσα σε σωλήνα χαμηλής πίεσης, από ηλεκτρικό πεδίο και έπεφταν σε μεταλλικό στόχο. Ο Roentgen παρατήρησε ότι, όταν πλησίαζε στο σωλήνα μία φθορίζουσα ουσία, τότε η ουσία, ακτινοβολούσε φως, ενώ, όταν πλησίαζε ένα φωτογραφικό φιλμ, τότε αυτό μαύριζε. Υποστήριξε λοιπόν ότι τα φαινόμενα αυτά οφείλονταν σε ένα νέο άγνωστο και μυστηριώδη τύπο ακτινών, τις οποίες ονόμασε ακτίνες Χ. Το σύμβολο Χ χρησιμοποιήθηκε από το Roentgen για να δηλώσει την άγνωστη μέχρι τότε φύση των ακτίνων, όπως στην Άλγεβρα το σύμβολο Χ χρησιμοποιείται για να συμβολίσει μία άγνωστη ποσότητα. Οι ακτίνες Χ ονομάζονται και ακτίνες Roentgen.</a:t>
            </a:r>
            <a:endParaRPr lang="en-US" dirty="0"/>
          </a:p>
        </p:txBody>
      </p:sp>
      <p:pic>
        <p:nvPicPr>
          <p:cNvPr id="12" name="Picture 11">
            <a:extLst>
              <a:ext uri="{FF2B5EF4-FFF2-40B4-BE49-F238E27FC236}">
                <a16:creationId xmlns:a16="http://schemas.microsoft.com/office/drawing/2014/main" id="{21BA27CC-10A1-4E1A-8C7C-1A6981E02F6F}"/>
              </a:ext>
            </a:extLst>
          </p:cNvPr>
          <p:cNvPicPr>
            <a:picLocks noChangeAspect="1"/>
          </p:cNvPicPr>
          <p:nvPr/>
        </p:nvPicPr>
        <p:blipFill>
          <a:blip r:embed="rId4"/>
          <a:stretch>
            <a:fillRect/>
          </a:stretch>
        </p:blipFill>
        <p:spPr>
          <a:xfrm>
            <a:off x="169169" y="186903"/>
            <a:ext cx="1201016" cy="1194920"/>
          </a:xfrm>
          <a:prstGeom prst="rect">
            <a:avLst/>
          </a:prstGeom>
        </p:spPr>
      </p:pic>
      <p:pic>
        <p:nvPicPr>
          <p:cNvPr id="14" name="Picture 13">
            <a:extLst>
              <a:ext uri="{FF2B5EF4-FFF2-40B4-BE49-F238E27FC236}">
                <a16:creationId xmlns:a16="http://schemas.microsoft.com/office/drawing/2014/main" id="{2203A74A-2183-463D-B106-DDA6C1AC0287}"/>
              </a:ext>
            </a:extLst>
          </p:cNvPr>
          <p:cNvPicPr>
            <a:picLocks noChangeAspect="1"/>
          </p:cNvPicPr>
          <p:nvPr/>
        </p:nvPicPr>
        <p:blipFill>
          <a:blip r:embed="rId5"/>
          <a:stretch>
            <a:fillRect/>
          </a:stretch>
        </p:blipFill>
        <p:spPr>
          <a:xfrm>
            <a:off x="0" y="6046237"/>
            <a:ext cx="811763" cy="811763"/>
          </a:xfrm>
          <a:prstGeom prst="rect">
            <a:avLst/>
          </a:prstGeom>
        </p:spPr>
      </p:pic>
    </p:spTree>
    <p:extLst>
      <p:ext uri="{BB962C8B-B14F-4D97-AF65-F5344CB8AC3E}">
        <p14:creationId xmlns:p14="http://schemas.microsoft.com/office/powerpoint/2010/main" val="60380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4</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9" name="TextBox 8">
            <a:extLst>
              <a:ext uri="{FF2B5EF4-FFF2-40B4-BE49-F238E27FC236}">
                <a16:creationId xmlns:a16="http://schemas.microsoft.com/office/drawing/2014/main" id="{B0A3D358-A8B2-4516-98FB-4F9DCBD19952}"/>
              </a:ext>
            </a:extLst>
          </p:cNvPr>
          <p:cNvSpPr txBox="1"/>
          <p:nvPr/>
        </p:nvSpPr>
        <p:spPr>
          <a:xfrm>
            <a:off x="169169" y="1443515"/>
            <a:ext cx="3048000" cy="461665"/>
          </a:xfrm>
          <a:prstGeom prst="rect">
            <a:avLst/>
          </a:prstGeom>
          <a:noFill/>
        </p:spPr>
        <p:txBody>
          <a:bodyPr wrap="square">
            <a:spAutoFit/>
          </a:bodyPr>
          <a:lstStyle/>
          <a:p>
            <a:pPr>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Παραγωγή Ακτίνων Χ</a:t>
            </a:r>
          </a:p>
        </p:txBody>
      </p:sp>
      <p:pic>
        <p:nvPicPr>
          <p:cNvPr id="3" name="Picture 2">
            <a:extLst>
              <a:ext uri="{FF2B5EF4-FFF2-40B4-BE49-F238E27FC236}">
                <a16:creationId xmlns:a16="http://schemas.microsoft.com/office/drawing/2014/main" id="{F8ACF22A-40CA-444E-AF18-1A21EBDB741C}"/>
              </a:ext>
            </a:extLst>
          </p:cNvPr>
          <p:cNvPicPr>
            <a:picLocks noChangeAspect="1"/>
          </p:cNvPicPr>
          <p:nvPr/>
        </p:nvPicPr>
        <p:blipFill>
          <a:blip r:embed="rId2"/>
          <a:stretch>
            <a:fillRect/>
          </a:stretch>
        </p:blipFill>
        <p:spPr>
          <a:xfrm>
            <a:off x="6914146" y="2047808"/>
            <a:ext cx="5177769" cy="3275162"/>
          </a:xfrm>
          <a:prstGeom prst="rect">
            <a:avLst/>
          </a:prstGeom>
        </p:spPr>
      </p:pic>
      <p:sp>
        <p:nvSpPr>
          <p:cNvPr id="11" name="TextBox 10">
            <a:extLst>
              <a:ext uri="{FF2B5EF4-FFF2-40B4-BE49-F238E27FC236}">
                <a16:creationId xmlns:a16="http://schemas.microsoft.com/office/drawing/2014/main" id="{075D5132-9240-4E43-9FDE-C7312F1B6F2D}"/>
              </a:ext>
            </a:extLst>
          </p:cNvPr>
          <p:cNvSpPr txBox="1"/>
          <p:nvPr/>
        </p:nvSpPr>
        <p:spPr>
          <a:xfrm>
            <a:off x="169169" y="1905180"/>
            <a:ext cx="6744977" cy="3539430"/>
          </a:xfrm>
          <a:prstGeom prst="rect">
            <a:avLst/>
          </a:prstGeom>
          <a:noFill/>
        </p:spPr>
        <p:txBody>
          <a:bodyPr wrap="square">
            <a:spAutoFit/>
          </a:bodyPr>
          <a:lstStyle/>
          <a:p>
            <a:pPr algn="just"/>
            <a:r>
              <a:rPr lang="el-GR" sz="1600" dirty="0"/>
              <a:t>Η λυχνία είναι ένας αερόκενος σωλήνας (πίεση &lt;10-6 mmHg) με δύο ηλεκτρόδια, την κάθοδο και την άνοδο.</a:t>
            </a:r>
          </a:p>
          <a:p>
            <a:pPr algn="just"/>
            <a:r>
              <a:rPr lang="el-GR" sz="1600" dirty="0"/>
              <a:t>Από ένα νήμα βολφραμίου που υπάρχει στην κάθοδο, παρέχονται με θέρμανση, ηλεκτρόνια τα οποία ευρισκόμενα σε μια διαφορά δυναμικού επιταχύνονται (με την υψηλή τάση) και προσκρούουν στην άνοδο (στόχο).</a:t>
            </a:r>
          </a:p>
          <a:p>
            <a:pPr algn="just"/>
            <a:r>
              <a:rPr lang="el-GR" sz="1600" dirty="0"/>
              <a:t>Η κάθοδος είναι με τέτοιο τρόπο σχεδιασμένη ώστε να εστιάζει την δέσμη των ηλεκτρονίων που προσκρούουν στην άνοδο.</a:t>
            </a:r>
          </a:p>
          <a:p>
            <a:pPr algn="just"/>
            <a:r>
              <a:rPr lang="el-GR" sz="1600" dirty="0"/>
              <a:t>Η άνοδος είναι κατασκευασμένη από δύστηκτο μέταλλο, συνήθως βολφράμιο. Η τάση μεταξύ ανόδου – καθόδου είναι πάντα αρκετά υψηλή ώστε όλα τα παραγόμενα ηλεκτρόνια να προσπίπτουν στην άνοδο.</a:t>
            </a:r>
          </a:p>
          <a:p>
            <a:pPr algn="just"/>
            <a:r>
              <a:rPr lang="el-GR" sz="1600" dirty="0"/>
              <a:t>Η πρόσκρουση των ηλεκτρονίων στην άνοδο παράγει φωτόνια λόγω του φαινομένου πέδησης και τα οποία αποτελούν την διαγνωστική δέσμη.</a:t>
            </a:r>
          </a:p>
          <a:p>
            <a:pPr algn="just"/>
            <a:r>
              <a:rPr lang="el-GR" sz="1600" b="1" i="0" dirty="0">
                <a:solidFill>
                  <a:srgbClr val="000000"/>
                </a:solidFill>
                <a:effectLst/>
                <a:latin typeface="Calibri" panose="020F0502020204030204" pitchFamily="34" charset="0"/>
              </a:rPr>
              <a:t>Οι ακτίνες Χ παράγονται, όταν ηλεκτρόνια μεγάλης ταχύτητας, που έχουν επιταχυνθεί από υψηλή τάση, προσπίπτουν σε μεταλλικό στόχο.</a:t>
            </a:r>
            <a:endParaRPr lang="el-GR" sz="1600" dirty="0"/>
          </a:p>
        </p:txBody>
      </p:sp>
      <p:pic>
        <p:nvPicPr>
          <p:cNvPr id="10" name="Picture 9">
            <a:extLst>
              <a:ext uri="{FF2B5EF4-FFF2-40B4-BE49-F238E27FC236}">
                <a16:creationId xmlns:a16="http://schemas.microsoft.com/office/drawing/2014/main" id="{003B2BCD-6DD9-46C0-8B5F-A404A966EBDC}"/>
              </a:ext>
            </a:extLst>
          </p:cNvPr>
          <p:cNvPicPr>
            <a:picLocks noChangeAspect="1"/>
          </p:cNvPicPr>
          <p:nvPr/>
        </p:nvPicPr>
        <p:blipFill>
          <a:blip r:embed="rId3"/>
          <a:stretch>
            <a:fillRect/>
          </a:stretch>
        </p:blipFill>
        <p:spPr>
          <a:xfrm>
            <a:off x="169169" y="186903"/>
            <a:ext cx="1201016" cy="1194920"/>
          </a:xfrm>
          <a:prstGeom prst="rect">
            <a:avLst/>
          </a:prstGeom>
        </p:spPr>
      </p:pic>
      <p:pic>
        <p:nvPicPr>
          <p:cNvPr id="12" name="Picture 11">
            <a:extLst>
              <a:ext uri="{FF2B5EF4-FFF2-40B4-BE49-F238E27FC236}">
                <a16:creationId xmlns:a16="http://schemas.microsoft.com/office/drawing/2014/main" id="{274BC852-A651-4AE1-A713-41979C20D42C}"/>
              </a:ext>
            </a:extLst>
          </p:cNvPr>
          <p:cNvPicPr>
            <a:picLocks noChangeAspect="1"/>
          </p:cNvPicPr>
          <p:nvPr/>
        </p:nvPicPr>
        <p:blipFill>
          <a:blip r:embed="rId4"/>
          <a:stretch>
            <a:fillRect/>
          </a:stretch>
        </p:blipFill>
        <p:spPr>
          <a:xfrm>
            <a:off x="0" y="6046237"/>
            <a:ext cx="811763" cy="811763"/>
          </a:xfrm>
          <a:prstGeom prst="rect">
            <a:avLst/>
          </a:prstGeom>
        </p:spPr>
      </p:pic>
      <p:pic>
        <p:nvPicPr>
          <p:cNvPr id="2" name="Picture 1">
            <a:extLst>
              <a:ext uri="{FF2B5EF4-FFF2-40B4-BE49-F238E27FC236}">
                <a16:creationId xmlns:a16="http://schemas.microsoft.com/office/drawing/2014/main" id="{6327B1BC-5A7F-4C1A-921D-ACA335FC78D6}"/>
              </a:ext>
            </a:extLst>
          </p:cNvPr>
          <p:cNvPicPr>
            <a:picLocks noChangeAspect="1"/>
          </p:cNvPicPr>
          <p:nvPr/>
        </p:nvPicPr>
        <p:blipFill>
          <a:blip r:embed="rId5"/>
          <a:stretch>
            <a:fillRect/>
          </a:stretch>
        </p:blipFill>
        <p:spPr>
          <a:xfrm>
            <a:off x="2494150" y="1771866"/>
            <a:ext cx="8514564" cy="4626903"/>
          </a:xfrm>
          <a:prstGeom prst="rect">
            <a:avLst/>
          </a:prstGeom>
        </p:spPr>
      </p:pic>
    </p:spTree>
    <p:extLst>
      <p:ext uri="{BB962C8B-B14F-4D97-AF65-F5344CB8AC3E}">
        <p14:creationId xmlns:p14="http://schemas.microsoft.com/office/powerpoint/2010/main" val="64576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5</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TextBox 9">
            <a:extLst>
              <a:ext uri="{FF2B5EF4-FFF2-40B4-BE49-F238E27FC236}">
                <a16:creationId xmlns:a16="http://schemas.microsoft.com/office/drawing/2014/main" id="{03A17E2C-2908-4B11-81B7-5446F9B33C3D}"/>
              </a:ext>
            </a:extLst>
          </p:cNvPr>
          <p:cNvSpPr txBox="1"/>
          <p:nvPr/>
        </p:nvSpPr>
        <p:spPr>
          <a:xfrm>
            <a:off x="169169" y="1478859"/>
            <a:ext cx="60960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Κλασσική και Επεμβατική Ακτινολογία</a:t>
            </a:r>
          </a:p>
        </p:txBody>
      </p:sp>
      <p:sp>
        <p:nvSpPr>
          <p:cNvPr id="12" name="TextBox 11">
            <a:extLst>
              <a:ext uri="{FF2B5EF4-FFF2-40B4-BE49-F238E27FC236}">
                <a16:creationId xmlns:a16="http://schemas.microsoft.com/office/drawing/2014/main" id="{1FE9A017-B2F6-4EF3-AF44-58E3D6A71B55}"/>
              </a:ext>
            </a:extLst>
          </p:cNvPr>
          <p:cNvSpPr txBox="1"/>
          <p:nvPr/>
        </p:nvSpPr>
        <p:spPr>
          <a:xfrm>
            <a:off x="169169" y="2279925"/>
            <a:ext cx="10698368" cy="1754326"/>
          </a:xfrm>
          <a:prstGeom prst="rect">
            <a:avLst/>
          </a:prstGeom>
          <a:noFill/>
        </p:spPr>
        <p:txBody>
          <a:bodyPr wrap="square">
            <a:spAutoFit/>
          </a:bodyPr>
          <a:lstStyle/>
          <a:p>
            <a:pPr algn="just"/>
            <a:r>
              <a:rPr lang="el-GR" b="1" u="sng" dirty="0"/>
              <a:t>Aκτινολογία</a:t>
            </a:r>
            <a:r>
              <a:rPr lang="el-GR" dirty="0"/>
              <a:t>: η ειδικότητα της ιατρικής επιστήμης που χρησιμοποιεί ιοντίζουσες ακτινοβολίες (και μη ιοντίζουσες π.χ υπέρηχοι) με σκοπό τη διάγνωση (αλλά και την θεραπεία, π.χ. Ακτινοθεραπεία) διαφόρων βλαβών και ασθενειών. </a:t>
            </a:r>
          </a:p>
          <a:p>
            <a:pPr algn="just"/>
            <a:r>
              <a:rPr lang="el-GR" b="1" u="sng" dirty="0"/>
              <a:t>Διαγνωστική Ακτινολογία</a:t>
            </a:r>
            <a:r>
              <a:rPr lang="el-GR" dirty="0"/>
              <a:t>: η εκτίμηση της κατάστασης των ανθρώπινων ιστών (τόσο της φυσιολογικής ανατομίας όσο και παθολογικών ανωμαλιών που προκαλούνται από διάφορες ασθένειες) με τη βοήθεια στατικών ή δυναμικών ακτινολογικών εικόνων.</a:t>
            </a:r>
            <a:endParaRPr lang="en-US" dirty="0"/>
          </a:p>
        </p:txBody>
      </p:sp>
      <p:sp>
        <p:nvSpPr>
          <p:cNvPr id="15" name="Rectangle: Rounded Corners 14">
            <a:extLst>
              <a:ext uri="{FF2B5EF4-FFF2-40B4-BE49-F238E27FC236}">
                <a16:creationId xmlns:a16="http://schemas.microsoft.com/office/drawing/2014/main" id="{39A4FE08-F929-4DC3-A01E-BBEF2CAF3EE6}"/>
              </a:ext>
            </a:extLst>
          </p:cNvPr>
          <p:cNvSpPr/>
          <p:nvPr/>
        </p:nvSpPr>
        <p:spPr>
          <a:xfrm>
            <a:off x="169169" y="4236663"/>
            <a:ext cx="10698367" cy="9586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Στο σύνολο τους οι ακτινολογικές πράξεις βασίζονται στην παραγωγή ακτίνων Χ απο την Ακτινολογική λυχνία</a:t>
            </a:r>
            <a:endParaRPr lang="en-US" dirty="0"/>
          </a:p>
        </p:txBody>
      </p:sp>
      <p:pic>
        <p:nvPicPr>
          <p:cNvPr id="11" name="Picture 10">
            <a:extLst>
              <a:ext uri="{FF2B5EF4-FFF2-40B4-BE49-F238E27FC236}">
                <a16:creationId xmlns:a16="http://schemas.microsoft.com/office/drawing/2014/main" id="{607AD281-075F-4E47-9B75-DC8056E4C4D5}"/>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3" name="Picture 12">
            <a:extLst>
              <a:ext uri="{FF2B5EF4-FFF2-40B4-BE49-F238E27FC236}">
                <a16:creationId xmlns:a16="http://schemas.microsoft.com/office/drawing/2014/main" id="{56E2C2C4-D10F-4982-B296-9F2A31082467}"/>
              </a:ext>
            </a:extLst>
          </p:cNvPr>
          <p:cNvPicPr>
            <a:picLocks noChangeAspect="1"/>
          </p:cNvPicPr>
          <p:nvPr/>
        </p:nvPicPr>
        <p:blipFill>
          <a:blip r:embed="rId3"/>
          <a:stretch>
            <a:fillRect/>
          </a:stretch>
        </p:blipFill>
        <p:spPr>
          <a:xfrm>
            <a:off x="0" y="6046237"/>
            <a:ext cx="811763" cy="811763"/>
          </a:xfrm>
          <a:prstGeom prst="rect">
            <a:avLst/>
          </a:prstGeom>
        </p:spPr>
      </p:pic>
    </p:spTree>
    <p:extLst>
      <p:ext uri="{BB962C8B-B14F-4D97-AF65-F5344CB8AC3E}">
        <p14:creationId xmlns:p14="http://schemas.microsoft.com/office/powerpoint/2010/main" val="267942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6</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TextBox 9">
            <a:extLst>
              <a:ext uri="{FF2B5EF4-FFF2-40B4-BE49-F238E27FC236}">
                <a16:creationId xmlns:a16="http://schemas.microsoft.com/office/drawing/2014/main" id="{03A17E2C-2908-4B11-81B7-5446F9B33C3D}"/>
              </a:ext>
            </a:extLst>
          </p:cNvPr>
          <p:cNvSpPr txBox="1"/>
          <p:nvPr/>
        </p:nvSpPr>
        <p:spPr>
          <a:xfrm>
            <a:off x="169169" y="1478859"/>
            <a:ext cx="60960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Κλασσική και Επεμβατική Ακτινολογία</a:t>
            </a:r>
          </a:p>
        </p:txBody>
      </p:sp>
      <p:pic>
        <p:nvPicPr>
          <p:cNvPr id="9" name="Picture 8">
            <a:extLst>
              <a:ext uri="{FF2B5EF4-FFF2-40B4-BE49-F238E27FC236}">
                <a16:creationId xmlns:a16="http://schemas.microsoft.com/office/drawing/2014/main" id="{276B9391-02A1-4F6D-B7D3-4902FABBAF6C}"/>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1" name="Picture 10">
            <a:extLst>
              <a:ext uri="{FF2B5EF4-FFF2-40B4-BE49-F238E27FC236}">
                <a16:creationId xmlns:a16="http://schemas.microsoft.com/office/drawing/2014/main" id="{21DD15F1-FF77-4D91-8136-8CC6ACA3CCD3}"/>
              </a:ext>
            </a:extLst>
          </p:cNvPr>
          <p:cNvPicPr>
            <a:picLocks noChangeAspect="1"/>
          </p:cNvPicPr>
          <p:nvPr/>
        </p:nvPicPr>
        <p:blipFill>
          <a:blip r:embed="rId3"/>
          <a:stretch>
            <a:fillRect/>
          </a:stretch>
        </p:blipFill>
        <p:spPr>
          <a:xfrm>
            <a:off x="0" y="6046237"/>
            <a:ext cx="811763" cy="811763"/>
          </a:xfrm>
          <a:prstGeom prst="rect">
            <a:avLst/>
          </a:prstGeom>
        </p:spPr>
      </p:pic>
      <p:pic>
        <p:nvPicPr>
          <p:cNvPr id="3" name="Picture 2">
            <a:extLst>
              <a:ext uri="{FF2B5EF4-FFF2-40B4-BE49-F238E27FC236}">
                <a16:creationId xmlns:a16="http://schemas.microsoft.com/office/drawing/2014/main" id="{5B9A6A22-93A2-41B3-B5C9-5FEFCCF5B088}"/>
              </a:ext>
            </a:extLst>
          </p:cNvPr>
          <p:cNvPicPr>
            <a:picLocks noChangeAspect="1"/>
          </p:cNvPicPr>
          <p:nvPr/>
        </p:nvPicPr>
        <p:blipFill>
          <a:blip r:embed="rId4"/>
          <a:stretch>
            <a:fillRect/>
          </a:stretch>
        </p:blipFill>
        <p:spPr>
          <a:xfrm>
            <a:off x="405881" y="1940524"/>
            <a:ext cx="4352925" cy="4000500"/>
          </a:xfrm>
          <a:prstGeom prst="rect">
            <a:avLst/>
          </a:prstGeom>
        </p:spPr>
      </p:pic>
      <p:sp>
        <p:nvSpPr>
          <p:cNvPr id="12" name="TextBox 11">
            <a:extLst>
              <a:ext uri="{FF2B5EF4-FFF2-40B4-BE49-F238E27FC236}">
                <a16:creationId xmlns:a16="http://schemas.microsoft.com/office/drawing/2014/main" id="{9CBE3899-CC05-447C-BE66-3DF465E66415}"/>
              </a:ext>
            </a:extLst>
          </p:cNvPr>
          <p:cNvSpPr txBox="1"/>
          <p:nvPr/>
        </p:nvSpPr>
        <p:spPr>
          <a:xfrm>
            <a:off x="1415507" y="6082786"/>
            <a:ext cx="4522094" cy="369332"/>
          </a:xfrm>
          <a:prstGeom prst="rect">
            <a:avLst/>
          </a:prstGeom>
          <a:noFill/>
        </p:spPr>
        <p:txBody>
          <a:bodyPr wrap="square" rtlCol="0">
            <a:spAutoFit/>
          </a:bodyPr>
          <a:lstStyle/>
          <a:p>
            <a:r>
              <a:rPr lang="el-GR" dirty="0"/>
              <a:t>Κλασικό Ακτινολογικό Μηχάνημα</a:t>
            </a:r>
            <a:endParaRPr lang="en-US" dirty="0"/>
          </a:p>
        </p:txBody>
      </p:sp>
      <p:sp>
        <p:nvSpPr>
          <p:cNvPr id="13" name="TextBox 12">
            <a:extLst>
              <a:ext uri="{FF2B5EF4-FFF2-40B4-BE49-F238E27FC236}">
                <a16:creationId xmlns:a16="http://schemas.microsoft.com/office/drawing/2014/main" id="{1A4710AE-2CFA-4E0B-8B76-3FDC3963FFE6}"/>
              </a:ext>
            </a:extLst>
          </p:cNvPr>
          <p:cNvSpPr txBox="1"/>
          <p:nvPr/>
        </p:nvSpPr>
        <p:spPr>
          <a:xfrm>
            <a:off x="6475808" y="6082786"/>
            <a:ext cx="4522094" cy="369332"/>
          </a:xfrm>
          <a:prstGeom prst="rect">
            <a:avLst/>
          </a:prstGeom>
          <a:noFill/>
        </p:spPr>
        <p:txBody>
          <a:bodyPr wrap="square" rtlCol="0">
            <a:spAutoFit/>
          </a:bodyPr>
          <a:lstStyle/>
          <a:p>
            <a:r>
              <a:rPr lang="el-GR" dirty="0"/>
              <a:t>Ακτινοσκοπικό μηχάνημα</a:t>
            </a:r>
            <a:endParaRPr lang="en-US" dirty="0"/>
          </a:p>
        </p:txBody>
      </p:sp>
      <p:pic>
        <p:nvPicPr>
          <p:cNvPr id="14" name="Picture 13">
            <a:extLst>
              <a:ext uri="{FF2B5EF4-FFF2-40B4-BE49-F238E27FC236}">
                <a16:creationId xmlns:a16="http://schemas.microsoft.com/office/drawing/2014/main" id="{97BA153C-D41B-43AB-A98B-6DBD6021B328}"/>
              </a:ext>
            </a:extLst>
          </p:cNvPr>
          <p:cNvPicPr>
            <a:picLocks noChangeAspect="1"/>
          </p:cNvPicPr>
          <p:nvPr/>
        </p:nvPicPr>
        <p:blipFill>
          <a:blip r:embed="rId5"/>
          <a:stretch>
            <a:fillRect/>
          </a:stretch>
        </p:blipFill>
        <p:spPr>
          <a:xfrm>
            <a:off x="6027575" y="1847168"/>
            <a:ext cx="5758543" cy="4098836"/>
          </a:xfrm>
          <a:prstGeom prst="rect">
            <a:avLst/>
          </a:prstGeom>
        </p:spPr>
      </p:pic>
    </p:spTree>
    <p:extLst>
      <p:ext uri="{BB962C8B-B14F-4D97-AF65-F5344CB8AC3E}">
        <p14:creationId xmlns:p14="http://schemas.microsoft.com/office/powerpoint/2010/main" val="321982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7</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pic>
        <p:nvPicPr>
          <p:cNvPr id="11" name="Picture 10">
            <a:extLst>
              <a:ext uri="{FF2B5EF4-FFF2-40B4-BE49-F238E27FC236}">
                <a16:creationId xmlns:a16="http://schemas.microsoft.com/office/drawing/2014/main" id="{E1636F24-10EB-4C0D-8753-A65572CBB824}"/>
              </a:ext>
            </a:extLst>
          </p:cNvPr>
          <p:cNvPicPr>
            <a:picLocks noChangeAspect="1"/>
          </p:cNvPicPr>
          <p:nvPr/>
        </p:nvPicPr>
        <p:blipFill>
          <a:blip r:embed="rId4"/>
          <a:stretch>
            <a:fillRect/>
          </a:stretch>
        </p:blipFill>
        <p:spPr>
          <a:xfrm>
            <a:off x="4996950" y="1280141"/>
            <a:ext cx="6579318" cy="5171977"/>
          </a:xfrm>
          <a:prstGeom prst="rect">
            <a:avLst/>
          </a:prstGeom>
        </p:spPr>
      </p:pic>
      <p:sp>
        <p:nvSpPr>
          <p:cNvPr id="12" name="TextBox 11">
            <a:extLst>
              <a:ext uri="{FF2B5EF4-FFF2-40B4-BE49-F238E27FC236}">
                <a16:creationId xmlns:a16="http://schemas.microsoft.com/office/drawing/2014/main" id="{5B6E3DEF-6EF3-4AA6-B0D9-3816F8BA7B0E}"/>
              </a:ext>
            </a:extLst>
          </p:cNvPr>
          <p:cNvSpPr txBox="1"/>
          <p:nvPr/>
        </p:nvSpPr>
        <p:spPr>
          <a:xfrm>
            <a:off x="169169" y="1478859"/>
            <a:ext cx="60960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Κλασσική και Επεμβατική Ακτινολογία</a:t>
            </a:r>
          </a:p>
        </p:txBody>
      </p:sp>
      <p:pic>
        <p:nvPicPr>
          <p:cNvPr id="5" name="Picture 4">
            <a:extLst>
              <a:ext uri="{FF2B5EF4-FFF2-40B4-BE49-F238E27FC236}">
                <a16:creationId xmlns:a16="http://schemas.microsoft.com/office/drawing/2014/main" id="{6B34C924-0845-4649-B4BE-15E5093E2BDD}"/>
              </a:ext>
            </a:extLst>
          </p:cNvPr>
          <p:cNvPicPr>
            <a:picLocks noChangeAspect="1"/>
          </p:cNvPicPr>
          <p:nvPr/>
        </p:nvPicPr>
        <p:blipFill>
          <a:blip r:embed="rId5"/>
          <a:stretch>
            <a:fillRect/>
          </a:stretch>
        </p:blipFill>
        <p:spPr>
          <a:xfrm>
            <a:off x="1082842" y="2337366"/>
            <a:ext cx="3352800" cy="3057525"/>
          </a:xfrm>
          <a:prstGeom prst="rect">
            <a:avLst/>
          </a:prstGeom>
        </p:spPr>
      </p:pic>
      <p:sp>
        <p:nvSpPr>
          <p:cNvPr id="13" name="Text Box 2">
            <a:extLst>
              <a:ext uri="{FF2B5EF4-FFF2-40B4-BE49-F238E27FC236}">
                <a16:creationId xmlns:a16="http://schemas.microsoft.com/office/drawing/2014/main" id="{5E9E4D1A-6B93-483E-BF3C-D0C72EAC74F5}"/>
              </a:ext>
            </a:extLst>
          </p:cNvPr>
          <p:cNvSpPr txBox="1">
            <a:spLocks noChangeArrowheads="1"/>
          </p:cNvSpPr>
          <p:nvPr/>
        </p:nvSpPr>
        <p:spPr bwMode="auto">
          <a:xfrm>
            <a:off x="274175" y="2134151"/>
            <a:ext cx="11715661" cy="646331"/>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ts val="500"/>
              </a:spcBef>
              <a:spcAft>
                <a:spcPts val="500"/>
              </a:spcAft>
              <a:buFontTx/>
              <a:buNone/>
            </a:pPr>
            <a:r>
              <a:rPr lang="el-GR" altLang="en-US" sz="1800" dirty="0">
                <a:latin typeface="Comic Sans MS" pitchFamily="66" charset="0"/>
              </a:rPr>
              <a:t>Είναι μία μη χειρουργική θεραπεία ενός μεγάλου αριθμού ασθενειών που χρησιμοποιεί την ακτινοσκόπηση ώστε να οδηγούνται ειδικοί καθετήρες, ή μπαλονάκια δια μέσου των φλεβών και άλλων οργάνων.</a:t>
            </a:r>
          </a:p>
        </p:txBody>
      </p:sp>
    </p:spTree>
    <p:extLst>
      <p:ext uri="{BB962C8B-B14F-4D97-AF65-F5344CB8AC3E}">
        <p14:creationId xmlns:p14="http://schemas.microsoft.com/office/powerpoint/2010/main" val="344790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8</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5B6E3DEF-6EF3-4AA6-B0D9-3816F8BA7B0E}"/>
              </a:ext>
            </a:extLst>
          </p:cNvPr>
          <p:cNvSpPr txBox="1"/>
          <p:nvPr/>
        </p:nvSpPr>
        <p:spPr>
          <a:xfrm>
            <a:off x="169169" y="1478859"/>
            <a:ext cx="60960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Κλασσική και Επεμβατική Ακτινολογία</a:t>
            </a:r>
          </a:p>
        </p:txBody>
      </p:sp>
      <p:sp>
        <p:nvSpPr>
          <p:cNvPr id="13" name="Text Box 3">
            <a:extLst>
              <a:ext uri="{FF2B5EF4-FFF2-40B4-BE49-F238E27FC236}">
                <a16:creationId xmlns:a16="http://schemas.microsoft.com/office/drawing/2014/main" id="{23C7DD3C-E559-4B65-A264-DAB3CAC37299}"/>
              </a:ext>
            </a:extLst>
          </p:cNvPr>
          <p:cNvSpPr txBox="1">
            <a:spLocks noChangeArrowheads="1"/>
          </p:cNvSpPr>
          <p:nvPr/>
        </p:nvSpPr>
        <p:spPr bwMode="auto">
          <a:xfrm>
            <a:off x="169169" y="2000053"/>
            <a:ext cx="4873625"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l-GR" altLang="en-US" sz="2000">
                <a:latin typeface="Comic Sans MS" pitchFamily="66" charset="0"/>
              </a:rPr>
              <a:t>ΑΠΑΙΤΗΣΕΙΣ ΑΚΤΙΝΟΣΚΟΠΗΣΗΣ</a:t>
            </a:r>
          </a:p>
        </p:txBody>
      </p:sp>
      <p:sp>
        <p:nvSpPr>
          <p:cNvPr id="14" name="Text Box 4">
            <a:extLst>
              <a:ext uri="{FF2B5EF4-FFF2-40B4-BE49-F238E27FC236}">
                <a16:creationId xmlns:a16="http://schemas.microsoft.com/office/drawing/2014/main" id="{7E81530C-CB30-4366-A8D2-F12A0035F484}"/>
              </a:ext>
            </a:extLst>
          </p:cNvPr>
          <p:cNvSpPr txBox="1">
            <a:spLocks noChangeArrowheads="1"/>
          </p:cNvSpPr>
          <p:nvPr/>
        </p:nvSpPr>
        <p:spPr bwMode="auto">
          <a:xfrm>
            <a:off x="189301" y="2563399"/>
            <a:ext cx="5715054" cy="317035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0188" indent="-230188">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lnSpc>
                <a:spcPct val="110000"/>
              </a:lnSpc>
              <a:spcBef>
                <a:spcPts val="200"/>
              </a:spcBef>
              <a:spcAft>
                <a:spcPts val="200"/>
              </a:spcAft>
            </a:pPr>
            <a:r>
              <a:rPr lang="el-GR" altLang="en-US" sz="2000" dirty="0">
                <a:solidFill>
                  <a:srgbClr val="993300"/>
                </a:solidFill>
                <a:latin typeface="Comic Sans MS" pitchFamily="66" charset="0"/>
              </a:rPr>
              <a:t>Απαγορεύονται οι ακτινοσκοπικές εξετάσεις χωρίς τη χρήση συστήματος ενισχυτή εικόνας.</a:t>
            </a:r>
            <a:r>
              <a:rPr lang="el-GR" altLang="en-US" sz="2000" dirty="0">
                <a:latin typeface="Comic Sans MS" pitchFamily="66" charset="0"/>
              </a:rPr>
              <a:t>  </a:t>
            </a:r>
          </a:p>
          <a:p>
            <a:pPr algn="just">
              <a:lnSpc>
                <a:spcPct val="110000"/>
              </a:lnSpc>
              <a:spcBef>
                <a:spcPts val="200"/>
              </a:spcBef>
              <a:spcAft>
                <a:spcPts val="200"/>
              </a:spcAft>
            </a:pPr>
            <a:r>
              <a:rPr lang="el-GR" altLang="en-US" sz="2000" dirty="0">
                <a:latin typeface="Comic Sans MS" pitchFamily="66" charset="0"/>
              </a:rPr>
              <a:t>Η λυχνία των ακτινών Χ, το σύστημα διαφραγμάτων και ο ενισχυτής εικόνας πρέπει να είναι συνδεδεμένα μόνιμα κατά τέτοιο τρόπο ώστε κατά την ακτινοσκόπηση, </a:t>
            </a:r>
            <a:r>
              <a:rPr lang="el-GR" altLang="en-US" sz="2000" u="sng" dirty="0">
                <a:latin typeface="Comic Sans MS" pitchFamily="66" charset="0"/>
              </a:rPr>
              <a:t>η χρήσιμη δέσμη να περιορίζεται εντός των ορίων του ενισχυτή εικόνας</a:t>
            </a:r>
            <a:r>
              <a:rPr lang="el-GR" altLang="en-US" sz="2000" dirty="0">
                <a:latin typeface="Comic Sans MS" pitchFamily="66" charset="0"/>
              </a:rPr>
              <a:t> για οποιαδήποτε απόσταση εστίας – ενισχυτή εικόνας.</a:t>
            </a:r>
          </a:p>
        </p:txBody>
      </p:sp>
      <p:sp>
        <p:nvSpPr>
          <p:cNvPr id="15" name="Rectangle 1027">
            <a:extLst>
              <a:ext uri="{FF2B5EF4-FFF2-40B4-BE49-F238E27FC236}">
                <a16:creationId xmlns:a16="http://schemas.microsoft.com/office/drawing/2014/main" id="{EE4949D2-1D3E-491B-87AF-3601D60BBCAE}"/>
              </a:ext>
            </a:extLst>
          </p:cNvPr>
          <p:cNvSpPr>
            <a:spLocks noChangeArrowheads="1"/>
          </p:cNvSpPr>
          <p:nvPr/>
        </p:nvSpPr>
        <p:spPr bwMode="auto">
          <a:xfrm>
            <a:off x="5949212" y="1534171"/>
            <a:ext cx="6073619" cy="426728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0188" indent="-230188">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lnSpc>
                <a:spcPct val="110000"/>
              </a:lnSpc>
              <a:spcBef>
                <a:spcPts val="500"/>
              </a:spcBef>
              <a:spcAft>
                <a:spcPts val="500"/>
              </a:spcAft>
            </a:pPr>
            <a:r>
              <a:rPr lang="el-GR" altLang="en-US" sz="1800" dirty="0">
                <a:solidFill>
                  <a:srgbClr val="993300"/>
                </a:solidFill>
                <a:latin typeface="Comic Sans MS" pitchFamily="66" charset="0"/>
              </a:rPr>
              <a:t>Πρέπει να υπάρχει </a:t>
            </a:r>
            <a:r>
              <a:rPr lang="el-GR" altLang="en-US" sz="1800" dirty="0">
                <a:latin typeface="Comic Sans MS" pitchFamily="66" charset="0"/>
              </a:rPr>
              <a:t>ποδοδιακόπτης ή χειροδιακόπτης</a:t>
            </a:r>
            <a:r>
              <a:rPr lang="el-GR" altLang="en-US" sz="1800" dirty="0">
                <a:solidFill>
                  <a:srgbClr val="993300"/>
                </a:solidFill>
                <a:latin typeface="Comic Sans MS" pitchFamily="66" charset="0"/>
              </a:rPr>
              <a:t> λειτουργίας της ακτινοσκόπησης που ενεργοποιείται μόνο όταν πιέζεται (τύπου dead-man).</a:t>
            </a:r>
            <a:r>
              <a:rPr lang="el-GR" altLang="en-US" sz="1800" dirty="0">
                <a:latin typeface="Comic Sans MS" pitchFamily="66" charset="0"/>
              </a:rPr>
              <a:t> </a:t>
            </a:r>
          </a:p>
          <a:p>
            <a:pPr algn="just">
              <a:lnSpc>
                <a:spcPct val="110000"/>
              </a:lnSpc>
              <a:spcBef>
                <a:spcPts val="200"/>
              </a:spcBef>
              <a:spcAft>
                <a:spcPts val="200"/>
              </a:spcAft>
            </a:pPr>
            <a:r>
              <a:rPr lang="el-GR" altLang="en-US" sz="1800" dirty="0">
                <a:latin typeface="Comic Sans MS" pitchFamily="66" charset="0"/>
              </a:rPr>
              <a:t>Η ελάχιστη απόσταση εστίας-δέρματος πρέπει εκ κατασκευής της συσκευής να είναι 40 cm. </a:t>
            </a:r>
          </a:p>
          <a:p>
            <a:pPr algn="just">
              <a:lnSpc>
                <a:spcPct val="110000"/>
              </a:lnSpc>
              <a:spcBef>
                <a:spcPts val="200"/>
              </a:spcBef>
              <a:spcAft>
                <a:spcPts val="200"/>
              </a:spcAft>
            </a:pPr>
            <a:r>
              <a:rPr lang="el-GR" altLang="en-US" sz="1800" dirty="0">
                <a:solidFill>
                  <a:srgbClr val="993300"/>
                </a:solidFill>
                <a:latin typeface="Comic Sans MS" pitchFamily="66" charset="0"/>
              </a:rPr>
              <a:t>Πρέπει να υπάρχει πέτασμα που αποτελείται από εφιππεύοντα τεμάχια μολυβδούχου ελαστικού για διευκόλυνση της ψηλάφησης. Το πέτασμα αυτό πρέπει να προσφέρει θωράκιση ισοδύναμου πάχους 0.5 mm μολύβδου και οι διαστάσεις του να μην είναι μικρότερες από 45 x 45 cm.</a:t>
            </a:r>
            <a:r>
              <a:rPr lang="el-GR" altLang="en-US" sz="1800" dirty="0">
                <a:latin typeface="Comic Sans MS" pitchFamily="66" charset="0"/>
              </a:rPr>
              <a:t> </a:t>
            </a:r>
          </a:p>
          <a:p>
            <a:pPr algn="just">
              <a:lnSpc>
                <a:spcPct val="110000"/>
              </a:lnSpc>
              <a:spcBef>
                <a:spcPts val="200"/>
              </a:spcBef>
              <a:spcAft>
                <a:spcPts val="200"/>
              </a:spcAft>
            </a:pPr>
            <a:r>
              <a:rPr lang="el-GR" altLang="en-US" sz="1800" dirty="0">
                <a:latin typeface="Comic Sans MS" pitchFamily="66" charset="0"/>
              </a:rPr>
              <a:t>Επιβάλλεται η χρήση ατομικού προστατευτικού εξοπλισμού όπου απαιτείται (ποδιά, γάντια, γυαλιά κλπ) </a:t>
            </a:r>
          </a:p>
        </p:txBody>
      </p:sp>
      <p:pic>
        <p:nvPicPr>
          <p:cNvPr id="16" name="Picture 15">
            <a:extLst>
              <a:ext uri="{FF2B5EF4-FFF2-40B4-BE49-F238E27FC236}">
                <a16:creationId xmlns:a16="http://schemas.microsoft.com/office/drawing/2014/main" id="{F16A0836-A4FB-4101-BB6F-34EA5380D6E8}"/>
              </a:ext>
            </a:extLst>
          </p:cNvPr>
          <p:cNvPicPr>
            <a:picLocks noChangeAspect="1"/>
          </p:cNvPicPr>
          <p:nvPr/>
        </p:nvPicPr>
        <p:blipFill>
          <a:blip r:embed="rId4"/>
          <a:stretch>
            <a:fillRect/>
          </a:stretch>
        </p:blipFill>
        <p:spPr>
          <a:xfrm>
            <a:off x="1985496" y="2092147"/>
            <a:ext cx="7599937" cy="3191973"/>
          </a:xfrm>
          <a:prstGeom prst="rect">
            <a:avLst/>
          </a:prstGeom>
        </p:spPr>
      </p:pic>
    </p:spTree>
    <p:extLst>
      <p:ext uri="{BB962C8B-B14F-4D97-AF65-F5344CB8AC3E}">
        <p14:creationId xmlns:p14="http://schemas.microsoft.com/office/powerpoint/2010/main" val="19987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9</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7" name="Picture 6">
            <a:extLst>
              <a:ext uri="{FF2B5EF4-FFF2-40B4-BE49-F238E27FC236}">
                <a16:creationId xmlns:a16="http://schemas.microsoft.com/office/drawing/2014/main" id="{AD53E97F-67E3-402F-9350-B211DC10F4EB}"/>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9" name="Picture 8">
            <a:extLst>
              <a:ext uri="{FF2B5EF4-FFF2-40B4-BE49-F238E27FC236}">
                <a16:creationId xmlns:a16="http://schemas.microsoft.com/office/drawing/2014/main" id="{27601EA0-0A5C-4FFF-9601-E34CD8184906}"/>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84B4D471-7B10-4877-A0B9-60DC5A8F685B}"/>
              </a:ext>
            </a:extLst>
          </p:cNvPr>
          <p:cNvSpPr txBox="1"/>
          <p:nvPr/>
        </p:nvSpPr>
        <p:spPr>
          <a:xfrm>
            <a:off x="169169" y="1381823"/>
            <a:ext cx="60960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Ακτινογραφικοί Παράγοντες</a:t>
            </a:r>
          </a:p>
        </p:txBody>
      </p:sp>
      <p:sp>
        <p:nvSpPr>
          <p:cNvPr id="11" name="TextBox 10">
            <a:extLst>
              <a:ext uri="{FF2B5EF4-FFF2-40B4-BE49-F238E27FC236}">
                <a16:creationId xmlns:a16="http://schemas.microsoft.com/office/drawing/2014/main" id="{AF08EFDD-F3EF-4FBD-9958-D27284DB9515}"/>
              </a:ext>
            </a:extLst>
          </p:cNvPr>
          <p:cNvSpPr txBox="1"/>
          <p:nvPr/>
        </p:nvSpPr>
        <p:spPr>
          <a:xfrm>
            <a:off x="169168" y="2004419"/>
            <a:ext cx="12022831" cy="1754326"/>
          </a:xfrm>
          <a:prstGeom prst="rect">
            <a:avLst/>
          </a:prstGeom>
          <a:noFill/>
        </p:spPr>
        <p:txBody>
          <a:bodyPr wrap="square">
            <a:spAutoFit/>
          </a:bodyPr>
          <a:lstStyle/>
          <a:p>
            <a:r>
              <a:rPr lang="el-GR" altLang="en-US" sz="1800" dirty="0">
                <a:latin typeface="Comic Sans MS" pitchFamily="66" charset="0"/>
              </a:rPr>
              <a:t>Οι ακτινογραφικοί παράγοντες επηρεάζουν την ποσότητα και την ποιότητα της ακτινοβολίας και κατά συνέπεια την εικόνα.</a:t>
            </a:r>
            <a:endParaRPr lang="en-AU" altLang="en-US" sz="1800" dirty="0">
              <a:latin typeface="Comic Sans MS" pitchFamily="66" charset="0"/>
            </a:endParaRPr>
          </a:p>
          <a:p>
            <a:r>
              <a:rPr lang="en-AU" altLang="en-US" sz="1800" dirty="0">
                <a:latin typeface="Comic Sans MS" pitchFamily="66" charset="0"/>
              </a:rPr>
              <a:t>3 </a:t>
            </a:r>
            <a:r>
              <a:rPr lang="el-GR" altLang="en-US" sz="1800" dirty="0">
                <a:latin typeface="Comic Sans MS" pitchFamily="66" charset="0"/>
              </a:rPr>
              <a:t>βασικοί παράγοντες:</a:t>
            </a:r>
            <a:endParaRPr lang="el-GR" altLang="en-US" dirty="0">
              <a:latin typeface="Comic Sans MS" pitchFamily="66" charset="0"/>
            </a:endParaRPr>
          </a:p>
          <a:p>
            <a:pPr marL="285750" indent="-285750">
              <a:buFont typeface="Arial" panose="020B0604020202020204" pitchFamily="34" charset="0"/>
              <a:buChar char="•"/>
            </a:pPr>
            <a:r>
              <a:rPr lang="en-AU" altLang="en-US" sz="1800" dirty="0">
                <a:latin typeface="Comic Sans MS" pitchFamily="66" charset="0"/>
              </a:rPr>
              <a:t>mA – </a:t>
            </a:r>
            <a:r>
              <a:rPr lang="el-GR" altLang="en-US" sz="1800" dirty="0">
                <a:latin typeface="Comic Sans MS" pitchFamily="66" charset="0"/>
              </a:rPr>
              <a:t>το ρεύμα στο εσωτερικό της λυχνίας ακτίνων Χ </a:t>
            </a:r>
            <a:r>
              <a:rPr lang="en-AU" altLang="en-US" sz="1800" dirty="0">
                <a:latin typeface="Comic Sans MS" pitchFamily="66" charset="0"/>
              </a:rPr>
              <a:t>(</a:t>
            </a:r>
            <a:r>
              <a:rPr lang="el-GR" altLang="en-US" sz="1800" dirty="0">
                <a:latin typeface="Comic Sans MS" pitchFamily="66" charset="0"/>
              </a:rPr>
              <a:t>ηλεκτρόνια</a:t>
            </a:r>
            <a:r>
              <a:rPr lang="en-AU" altLang="en-US" sz="1800" dirty="0">
                <a:latin typeface="Comic Sans MS" pitchFamily="66" charset="0"/>
              </a:rPr>
              <a:t>)</a:t>
            </a:r>
            <a:endParaRPr lang="el-GR" altLang="en-US" sz="1800" dirty="0">
              <a:latin typeface="Comic Sans MS" pitchFamily="66" charset="0"/>
            </a:endParaRPr>
          </a:p>
          <a:p>
            <a:pPr marL="285750" indent="-285750">
              <a:buFont typeface="Arial" panose="020B0604020202020204" pitchFamily="34" charset="0"/>
              <a:buChar char="•"/>
            </a:pPr>
            <a:r>
              <a:rPr lang="en-AU" altLang="en-US" sz="1800" dirty="0">
                <a:latin typeface="Comic Sans MS" pitchFamily="66" charset="0"/>
              </a:rPr>
              <a:t>kVp – </a:t>
            </a:r>
            <a:r>
              <a:rPr lang="el-GR" altLang="en-US" sz="1800" dirty="0">
                <a:latin typeface="Comic Sans MS" pitchFamily="66" charset="0"/>
              </a:rPr>
              <a:t>η διαφορά δυναμικού στα άκρα της λυχνίας</a:t>
            </a:r>
            <a:r>
              <a:rPr lang="en-AU" altLang="en-US" sz="1800" dirty="0">
                <a:latin typeface="Comic Sans MS" pitchFamily="66" charset="0"/>
              </a:rPr>
              <a:t> (</a:t>
            </a:r>
            <a:r>
              <a:rPr lang="el-GR" altLang="en-US" sz="1800" dirty="0">
                <a:latin typeface="Comic Sans MS" pitchFamily="66" charset="0"/>
              </a:rPr>
              <a:t>επιτάχυνση ηλεκτρονίων</a:t>
            </a:r>
            <a:r>
              <a:rPr lang="en-AU" altLang="en-US" sz="1800" dirty="0">
                <a:latin typeface="Comic Sans MS" pitchFamily="66" charset="0"/>
              </a:rPr>
              <a:t>)</a:t>
            </a:r>
            <a:endParaRPr lang="el-GR" altLang="en-US" sz="1800" dirty="0">
              <a:latin typeface="Comic Sans MS" pitchFamily="66" charset="0"/>
            </a:endParaRPr>
          </a:p>
          <a:p>
            <a:pPr marL="285750" indent="-285750">
              <a:buFont typeface="Arial" panose="020B0604020202020204" pitchFamily="34" charset="0"/>
              <a:buChar char="•"/>
            </a:pPr>
            <a:r>
              <a:rPr lang="el-GR" altLang="en-US" sz="1800" dirty="0">
                <a:latin typeface="Comic Sans MS" pitchFamily="66" charset="0"/>
              </a:rPr>
              <a:t>χρόνος</a:t>
            </a:r>
            <a:r>
              <a:rPr lang="en-AU" altLang="en-US" sz="1800" dirty="0">
                <a:latin typeface="Comic Sans MS" pitchFamily="66" charset="0"/>
              </a:rPr>
              <a:t> – </a:t>
            </a:r>
            <a:r>
              <a:rPr lang="el-GR" altLang="en-US" sz="1800" dirty="0">
                <a:latin typeface="Comic Sans MS" pitchFamily="66" charset="0"/>
              </a:rPr>
              <a:t>χρόνος έκθεσης</a:t>
            </a:r>
            <a:endParaRPr lang="en-AU" altLang="en-US" sz="1800" dirty="0">
              <a:latin typeface="Comic Sans MS" pitchFamily="66" charset="0"/>
            </a:endParaRPr>
          </a:p>
        </p:txBody>
      </p:sp>
      <p:pic>
        <p:nvPicPr>
          <p:cNvPr id="5" name="Picture 4">
            <a:extLst>
              <a:ext uri="{FF2B5EF4-FFF2-40B4-BE49-F238E27FC236}">
                <a16:creationId xmlns:a16="http://schemas.microsoft.com/office/drawing/2014/main" id="{648CA832-F996-45C5-A218-0C7A31E3C6D1}"/>
              </a:ext>
            </a:extLst>
          </p:cNvPr>
          <p:cNvPicPr>
            <a:picLocks noChangeAspect="1"/>
          </p:cNvPicPr>
          <p:nvPr/>
        </p:nvPicPr>
        <p:blipFill>
          <a:blip r:embed="rId4"/>
          <a:stretch>
            <a:fillRect/>
          </a:stretch>
        </p:blipFill>
        <p:spPr>
          <a:xfrm>
            <a:off x="2552909" y="3630960"/>
            <a:ext cx="8144962" cy="2853175"/>
          </a:xfrm>
          <a:prstGeom prst="rect">
            <a:avLst/>
          </a:prstGeom>
        </p:spPr>
      </p:pic>
    </p:spTree>
    <p:extLst>
      <p:ext uri="{BB962C8B-B14F-4D97-AF65-F5344CB8AC3E}">
        <p14:creationId xmlns:p14="http://schemas.microsoft.com/office/powerpoint/2010/main" val="266828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2004</Words>
  <Application>Microsoft Office PowerPoint</Application>
  <PresentationFormat>Widescreen</PresentationFormat>
  <Paragraphs>258</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Comic Sans MS</vt:lpstr>
      <vt:lpstr>Garamond</vt:lpstr>
      <vt:lpstr>Tahoma</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Baso Softa</dc:creator>
  <cp:lastModifiedBy>Baso Softa</cp:lastModifiedBy>
  <cp:revision>165</cp:revision>
  <dcterms:created xsi:type="dcterms:W3CDTF">2021-10-29T16:04:38Z</dcterms:created>
  <dcterms:modified xsi:type="dcterms:W3CDTF">2021-12-07T17:53:10Z</dcterms:modified>
</cp:coreProperties>
</file>