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329" r:id="rId5"/>
    <p:sldId id="259" r:id="rId6"/>
    <p:sldId id="260" r:id="rId7"/>
    <p:sldId id="261" r:id="rId8"/>
    <p:sldId id="262" r:id="rId9"/>
    <p:sldId id="290" r:id="rId10"/>
    <p:sldId id="263" r:id="rId11"/>
    <p:sldId id="291" r:id="rId12"/>
    <p:sldId id="299" r:id="rId13"/>
    <p:sldId id="312" r:id="rId14"/>
    <p:sldId id="292" r:id="rId15"/>
    <p:sldId id="264" r:id="rId16"/>
    <p:sldId id="293" r:id="rId17"/>
    <p:sldId id="294" r:id="rId18"/>
    <p:sldId id="295" r:id="rId19"/>
    <p:sldId id="297" r:id="rId20"/>
    <p:sldId id="298" r:id="rId21"/>
    <p:sldId id="327" r:id="rId22"/>
    <p:sldId id="328" r:id="rId23"/>
    <p:sldId id="265" r:id="rId24"/>
    <p:sldId id="266" r:id="rId25"/>
    <p:sldId id="267" r:id="rId26"/>
    <p:sldId id="313" r:id="rId27"/>
    <p:sldId id="268" r:id="rId28"/>
    <p:sldId id="269" r:id="rId29"/>
    <p:sldId id="270" r:id="rId30"/>
    <p:sldId id="300" r:id="rId31"/>
    <p:sldId id="301" r:id="rId32"/>
    <p:sldId id="302" r:id="rId33"/>
    <p:sldId id="303" r:id="rId34"/>
    <p:sldId id="271" r:id="rId35"/>
    <p:sldId id="304" r:id="rId36"/>
    <p:sldId id="305" r:id="rId37"/>
    <p:sldId id="272" r:id="rId38"/>
    <p:sldId id="273" r:id="rId39"/>
    <p:sldId id="306" r:id="rId40"/>
    <p:sldId id="307" r:id="rId41"/>
    <p:sldId id="274" r:id="rId42"/>
    <p:sldId id="308" r:id="rId43"/>
    <p:sldId id="275" r:id="rId44"/>
    <p:sldId id="309" r:id="rId45"/>
    <p:sldId id="310" r:id="rId46"/>
    <p:sldId id="311" r:id="rId47"/>
    <p:sldId id="276" r:id="rId48"/>
    <p:sldId id="277" r:id="rId49"/>
    <p:sldId id="278" r:id="rId50"/>
    <p:sldId id="279" r:id="rId51"/>
    <p:sldId id="315" r:id="rId52"/>
    <p:sldId id="316" r:id="rId53"/>
    <p:sldId id="280" r:id="rId54"/>
    <p:sldId id="281" r:id="rId55"/>
    <p:sldId id="314" r:id="rId56"/>
    <p:sldId id="282" r:id="rId57"/>
    <p:sldId id="317" r:id="rId58"/>
    <p:sldId id="322" r:id="rId59"/>
    <p:sldId id="326" r:id="rId60"/>
    <p:sldId id="283" r:id="rId61"/>
    <p:sldId id="319" r:id="rId62"/>
    <p:sldId id="285" r:id="rId63"/>
    <p:sldId id="286" r:id="rId64"/>
    <p:sldId id="320" r:id="rId65"/>
    <p:sldId id="287" r:id="rId66"/>
    <p:sldId id="288" r:id="rId67"/>
    <p:sldId id="323" r:id="rId68"/>
    <p:sldId id="324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8E0-43D1-408B-B24B-D0FDEF816896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8620-A137-423F-BCF4-28BABEE128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8620-A137-423F-BCF4-28BABEE1288D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27E834-E0BB-4D66-9420-5D222B74BE05}" type="datetimeFigureOut">
              <a:rPr lang="el-GR" smtClean="0"/>
              <a:pPr/>
              <a:t>17/12/2017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BB7A36-F480-4C34-B2F6-6A769D4C7B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id.com/emeraid-herbivor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Αναπαραγωγή κουνελιών</a:t>
            </a:r>
            <a:endParaRPr lang="el-GR" dirty="0"/>
          </a:p>
        </p:txBody>
      </p:sp>
      <p:pic>
        <p:nvPicPr>
          <p:cNvPr id="4" name="3 - Εικόνα" descr="κουνέλια φυλλ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72635"/>
            <a:ext cx="8640960" cy="2385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 μεγάλης ποσότητας λίπους στο γεννητικό</a:t>
            </a:r>
          </a:p>
          <a:p>
            <a:r>
              <a:rPr lang="el-GR" dirty="0" smtClean="0"/>
              <a:t>Απολίνωση των αγγείων της ωοθήκης μετά από ήπια έλξη της</a:t>
            </a:r>
          </a:p>
          <a:p>
            <a:r>
              <a:rPr lang="el-GR" dirty="0" smtClean="0"/>
              <a:t>Διπλή απολίνωση αγγείων μήτρας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891064" cy="2538919"/>
          </a:xfrm>
        </p:spPr>
      </p:pic>
      <p:pic>
        <p:nvPicPr>
          <p:cNvPr id="5" name="4 - Εικόνα" descr="steril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891064" cy="2558374"/>
          </a:xfrm>
          <a:prstGeom prst="rect">
            <a:avLst/>
          </a:prstGeom>
        </p:spPr>
      </p:pic>
      <p:pic>
        <p:nvPicPr>
          <p:cNvPr id="6" name="5 - Εικόνα" descr="steril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891064" cy="2500009"/>
          </a:xfrm>
          <a:prstGeom prst="rect">
            <a:avLst/>
          </a:prstGeom>
        </p:spPr>
      </p:pic>
      <p:pic>
        <p:nvPicPr>
          <p:cNvPr id="7" name="6 - Εικόνα" descr="steril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3744416" cy="2527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659576" cy="40324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Απολίνωση μήτρας</a:t>
            </a:r>
          </a:p>
          <a:p>
            <a:pPr lvl="1"/>
            <a:r>
              <a:rPr lang="el-GR" dirty="0" smtClean="0"/>
              <a:t>Μπροστά από τους τραχήλους (νεαρά υγιή ζώα)</a:t>
            </a:r>
          </a:p>
          <a:p>
            <a:pPr lvl="1"/>
            <a:r>
              <a:rPr lang="el-GR" dirty="0" smtClean="0"/>
              <a:t>Στο ύψος του κόλπου (</a:t>
            </a:r>
            <a:r>
              <a:rPr lang="el-GR" dirty="0" err="1" smtClean="0"/>
              <a:t>πυομήτρα</a:t>
            </a:r>
            <a:r>
              <a:rPr lang="el-GR" dirty="0" smtClean="0"/>
              <a:t> ή νεοπλάσματα)</a:t>
            </a:r>
          </a:p>
          <a:p>
            <a:r>
              <a:rPr lang="el-GR" dirty="0" smtClean="0"/>
              <a:t>Προσοχή στην ουρήθρα (κίνδυνος τραυματισμού)</a:t>
            </a:r>
          </a:p>
          <a:p>
            <a:r>
              <a:rPr lang="el-GR" dirty="0" smtClean="0"/>
              <a:t>Συρραφή του κολοβώματος της μήτρας (αποφυγή διαρροής ούρου στην κοιλιακή κοιλότητα)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891064" cy="2626468"/>
          </a:xfrm>
        </p:spPr>
      </p:pic>
      <p:pic>
        <p:nvPicPr>
          <p:cNvPr id="5" name="4 - Εικόνα" descr="steril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91064" cy="2529191"/>
          </a:xfrm>
          <a:prstGeom prst="rect">
            <a:avLst/>
          </a:prstGeom>
        </p:spPr>
      </p:pic>
      <p:pic>
        <p:nvPicPr>
          <p:cNvPr id="6" name="5 - Εικόνα" descr="steril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891064" cy="2616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Συρραφή κοιλιακού τοιχώματος με απλές χωριστές</a:t>
            </a:r>
          </a:p>
          <a:p>
            <a:r>
              <a:rPr lang="el-GR" dirty="0" smtClean="0"/>
              <a:t>Προσοχή να μη συλληφθούν </a:t>
            </a:r>
            <a:r>
              <a:rPr lang="el-GR" dirty="0" err="1" smtClean="0"/>
              <a:t>ενδοκοιλιακά</a:t>
            </a:r>
            <a:r>
              <a:rPr lang="el-GR" dirty="0" smtClean="0"/>
              <a:t> όργανα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eril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3891064" cy="2577830"/>
          </a:xfrm>
        </p:spPr>
      </p:pic>
      <p:pic>
        <p:nvPicPr>
          <p:cNvPr id="5" name="4 - Εικόνα" descr="steril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05064"/>
            <a:ext cx="3891064" cy="2684834"/>
          </a:xfrm>
          <a:prstGeom prst="rect">
            <a:avLst/>
          </a:prstGeom>
        </p:spPr>
      </p:pic>
      <p:pic>
        <p:nvPicPr>
          <p:cNvPr id="6" name="5 - Εικόνα" descr="steril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3891064" cy="23832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Καισαρική τομή σε κουνέλια</a:t>
            </a:r>
            <a:endParaRPr lang="el-GR" dirty="0"/>
          </a:p>
        </p:txBody>
      </p:sp>
      <p:pic>
        <p:nvPicPr>
          <p:cNvPr id="4" name="3 - Θέση περιεχομένου" descr="ce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77072"/>
            <a:ext cx="3810000" cy="2486025"/>
          </a:xfrm>
        </p:spPr>
      </p:pic>
      <p:pic>
        <p:nvPicPr>
          <p:cNvPr id="5" name="4 - Εικόνα" descr="ce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3810000" cy="2486025"/>
          </a:xfrm>
          <a:prstGeom prst="rect">
            <a:avLst/>
          </a:prstGeom>
        </p:spPr>
      </p:pic>
      <p:pic>
        <p:nvPicPr>
          <p:cNvPr id="7" name="6 - Εικόνα" descr="ces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8100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810000" cy="2486025"/>
          </a:xfrm>
        </p:spPr>
      </p:pic>
      <p:pic>
        <p:nvPicPr>
          <p:cNvPr id="5" name="4 - Εικόνα" descr="c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810000" cy="2476500"/>
          </a:xfrm>
          <a:prstGeom prst="rect">
            <a:avLst/>
          </a:prstGeom>
        </p:spPr>
      </p:pic>
      <p:pic>
        <p:nvPicPr>
          <p:cNvPr id="7" name="6 - Εικόνα" descr="ces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84784"/>
            <a:ext cx="38100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s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810000" cy="2486025"/>
          </a:xfrm>
        </p:spPr>
      </p:pic>
      <p:pic>
        <p:nvPicPr>
          <p:cNvPr id="5" name="4 - Εικόνα" descr="ce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810000" cy="2486025"/>
          </a:xfrm>
          <a:prstGeom prst="rect">
            <a:avLst/>
          </a:prstGeom>
        </p:spPr>
      </p:pic>
      <p:pic>
        <p:nvPicPr>
          <p:cNvPr id="6" name="5 - Εικόνα" descr="ces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69327"/>
            <a:ext cx="3708648" cy="2788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Κουνέλια- Θηλυκό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Ύπαρξη δύο ανεξάρτητων τραχήλων που οδηγούν σε κάθε κέρας της μήτρας</a:t>
            </a:r>
          </a:p>
          <a:p>
            <a:r>
              <a:rPr lang="el-GR" dirty="0" smtClean="0"/>
              <a:t>Μεγάλη ποσότητα λίπους στο γεννητικό</a:t>
            </a:r>
          </a:p>
          <a:p>
            <a:endParaRPr lang="el-GR" dirty="0"/>
          </a:p>
        </p:txBody>
      </p:sp>
      <p:pic>
        <p:nvPicPr>
          <p:cNvPr id="5" name="4 - Εικόνα" descr="steril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49023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Αδενοκαρκίνωμα</a:t>
            </a:r>
            <a:r>
              <a:rPr lang="el-GR" dirty="0" smtClean="0"/>
              <a:t> μήτρας σε κουνέλα </a:t>
            </a:r>
            <a:endParaRPr lang="el-GR" dirty="0"/>
          </a:p>
        </p:txBody>
      </p:sp>
      <p:pic>
        <p:nvPicPr>
          <p:cNvPr id="4" name="3 - Θέση περιεχομένου" descr="adenocarcinoma rabbi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738569" cy="374441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Ορχεκτομή κούνελου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Οι όρχεις μπορούν και εισέρχονται στην κοιλιακή κοιλότητα</a:t>
            </a:r>
          </a:p>
          <a:p>
            <a:r>
              <a:rPr lang="el-GR" dirty="0" smtClean="0"/>
              <a:t>Η τεχνική ορχεκτομής είναι όμοια με αυτή που εφαρμόζεται στο σκύλο </a:t>
            </a:r>
          </a:p>
          <a:p>
            <a:pPr lvl="1"/>
            <a:r>
              <a:rPr lang="el-GR" dirty="0" smtClean="0"/>
              <a:t>Διενέργεια μίας τομής κεφαλικά του οσχέου</a:t>
            </a:r>
          </a:p>
          <a:p>
            <a:pPr lvl="1"/>
            <a:r>
              <a:rPr lang="el-GR" dirty="0" smtClean="0"/>
              <a:t>Αφαίρεση και των δύο όρχεων από την ίδια τομή</a:t>
            </a:r>
          </a:p>
          <a:p>
            <a:pPr lvl="1"/>
            <a:r>
              <a:rPr lang="el-GR" dirty="0" smtClean="0"/>
              <a:t>Ανοικτή τεχνική (απευθείας απολίνωση αγγείων και σπερματικού πόρου)</a:t>
            </a:r>
          </a:p>
          <a:p>
            <a:pPr lvl="1"/>
            <a:r>
              <a:rPr lang="el-GR" dirty="0" smtClean="0"/>
              <a:t>Συρραφή </a:t>
            </a:r>
            <a:r>
              <a:rPr lang="el-GR" dirty="0" err="1" smtClean="0"/>
              <a:t>περίτονου</a:t>
            </a:r>
            <a:r>
              <a:rPr lang="el-GR" dirty="0" smtClean="0"/>
              <a:t> πετάλου ελυτροειδούς χιτώνα για κλείσιμο του βουβωνικού πόρου</a:t>
            </a:r>
          </a:p>
          <a:p>
            <a:pPr lvl="1"/>
            <a:r>
              <a:rPr lang="el-GR" dirty="0" smtClean="0"/>
              <a:t>Συρραφή του δέρματος με υποδόρια/</a:t>
            </a:r>
            <a:r>
              <a:rPr lang="el-GR" dirty="0" err="1" smtClean="0"/>
              <a:t>ενδοδεμική</a:t>
            </a:r>
            <a:r>
              <a:rPr lang="el-GR" dirty="0" smtClean="0"/>
              <a:t> ραφή</a:t>
            </a:r>
            <a:endParaRPr lang="en-US" dirty="0" smtClean="0"/>
          </a:p>
          <a:p>
            <a:pPr lvl="1"/>
            <a:r>
              <a:rPr lang="en-US" dirty="0" smtClean="0"/>
              <a:t>http://wildpro.twycrosszoo.org/000videos/V11_rabbitcastrate/rabbitcastration-seminoma002.wmv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www.medirabbit.com/EN/Uro_gen_diseases/Bacterial_diseases/ne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10000" cy="2486026"/>
          </a:xfrm>
          <a:prstGeom prst="rect">
            <a:avLst/>
          </a:prstGeom>
          <a:noFill/>
        </p:spPr>
      </p:pic>
      <p:pic>
        <p:nvPicPr>
          <p:cNvPr id="1028" name="Picture 4" descr="http://www.medirabbit.com/EN/Uro_gen_diseases/Bacterial_diseases/ne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3810000" cy="2486026"/>
          </a:xfrm>
          <a:prstGeom prst="rect">
            <a:avLst/>
          </a:prstGeom>
          <a:noFill/>
        </p:spPr>
      </p:pic>
      <p:pic>
        <p:nvPicPr>
          <p:cNvPr id="1030" name="Picture 6" descr="http://www.medirabbit.com/EN/Uro_gen_diseases/Bacterial_diseases/neut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810000" cy="2486026"/>
          </a:xfrm>
          <a:prstGeom prst="rect">
            <a:avLst/>
          </a:prstGeom>
          <a:noFill/>
        </p:spPr>
      </p:pic>
      <p:pic>
        <p:nvPicPr>
          <p:cNvPr id="1032" name="Picture 8" descr="http://www.medirabbit.com/EN/Uro_gen_diseases/Bacterial_diseases/neute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Αρουραίοι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IMG_20171211_131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97613"/>
            <a:ext cx="6732240" cy="35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07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αρσενικά ζώα έχουν εντονότερη οσμή από τα θηλυκά (μειώνεται με τη στείρωση)</a:t>
            </a:r>
          </a:p>
          <a:p>
            <a:r>
              <a:rPr lang="el-GR" dirty="0" smtClean="0"/>
              <a:t>Ένα μεγάλο ποσοστό των θηλυκών εμφανίζουν νεοπλάσματα του μαστού (έως 50% στα ζώα εργαστηρίου)</a:t>
            </a:r>
          </a:p>
          <a:p>
            <a:endParaRPr lang="el-GR" dirty="0"/>
          </a:p>
        </p:txBody>
      </p:sp>
      <p:pic>
        <p:nvPicPr>
          <p:cNvPr id="36866" name="Picture 2" descr="Αποτέλεσμα εικόνας για rat mammary t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552825" cy="2667000"/>
          </a:xfrm>
          <a:prstGeom prst="rect">
            <a:avLst/>
          </a:prstGeom>
          <a:noFill/>
        </p:spPr>
      </p:pic>
      <p:sp>
        <p:nvSpPr>
          <p:cNvPr id="36868" name="AutoShape 4" descr="Αποτέλεσμα εικόνας για rat mammary tum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70" name="Picture 6" descr="Αποτέλεσμα εικόνας για rat mammary tu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8194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701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φύλου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Μεγαλύτερη απόσταση πρωκτού-γεννητικού στα αρσενικά</a:t>
            </a:r>
          </a:p>
          <a:p>
            <a:r>
              <a:rPr lang="el-GR" dirty="0" smtClean="0"/>
              <a:t>Στους αρουραίους οι όρχεις είναι μεγάλοι και φαίνονται ακόμη και σε νεαρά ζώα (σε συγκράτηση από τον αυχένα βγαίνουν </a:t>
            </a:r>
            <a:r>
              <a:rPr lang="el-GR" dirty="0" err="1" smtClean="0"/>
              <a:t>εξωκοιλιακά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5842" name="Picture 2" descr="Αποτέλεσμα εικόνας για rat se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5515372" cy="275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4781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2" name="Picture 2" descr="Αποτέλεσμα εικόνας για rat sex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Ενηλικίωση: 6-8 εβδομάδες</a:t>
            </a:r>
          </a:p>
          <a:p>
            <a:r>
              <a:rPr lang="el-GR" dirty="0" err="1" smtClean="0"/>
              <a:t>Οιστρικός</a:t>
            </a:r>
            <a:r>
              <a:rPr lang="el-GR" dirty="0" smtClean="0"/>
              <a:t> κύκλος: 4-5  ημέρες (</a:t>
            </a:r>
            <a:r>
              <a:rPr lang="el-GR" dirty="0" err="1" smtClean="0"/>
              <a:t>πολυοιστρικά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Διάρκεια οίστρου: 14 ημέρες</a:t>
            </a:r>
          </a:p>
          <a:p>
            <a:r>
              <a:rPr lang="el-GR" dirty="0" smtClean="0"/>
              <a:t>Διάρκεια κύησης: 20-22 </a:t>
            </a:r>
            <a:r>
              <a:rPr lang="el-GR" dirty="0" err="1" smtClean="0"/>
              <a:t>ημ</a:t>
            </a:r>
            <a:r>
              <a:rPr lang="el-GR" dirty="0" smtClean="0"/>
              <a:t>. (αρουραίοι), 19-21 </a:t>
            </a:r>
            <a:r>
              <a:rPr lang="el-GR" dirty="0" err="1" smtClean="0"/>
              <a:t>ημ</a:t>
            </a:r>
            <a:r>
              <a:rPr lang="el-GR" dirty="0" smtClean="0"/>
              <a:t>. (ποντίκια)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6-12</a:t>
            </a:r>
          </a:p>
          <a:p>
            <a:r>
              <a:rPr lang="el-GR" dirty="0" smtClean="0"/>
              <a:t>Απογαλακτισμός: 21 </a:t>
            </a:r>
            <a:r>
              <a:rPr lang="el-GR" dirty="0" err="1" smtClean="0"/>
              <a:t>ημ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5017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τοκετός διαρκεί 1-2 ώρες (0.0-4.00)</a:t>
            </a:r>
          </a:p>
          <a:p>
            <a:r>
              <a:rPr lang="el-GR" dirty="0" smtClean="0"/>
              <a:t>Η μητέρα τρώει τα νεκρά ή θνησιγενή μικρά της</a:t>
            </a:r>
          </a:p>
          <a:p>
            <a:r>
              <a:rPr lang="el-GR" dirty="0" smtClean="0"/>
              <a:t>Η μητέρα και τα μικρά δεν πρέπει να ενοχλούνται τις πρώτες 2-3 ημέρες</a:t>
            </a:r>
          </a:p>
          <a:p>
            <a:r>
              <a:rPr lang="el-GR" dirty="0" smtClean="0"/>
              <a:t>Τα μικρά εξετάζονται την 7</a:t>
            </a:r>
            <a:r>
              <a:rPr lang="el-GR" baseline="30000" dirty="0" smtClean="0"/>
              <a:t>η</a:t>
            </a:r>
            <a:r>
              <a:rPr lang="el-GR" dirty="0" smtClean="0"/>
              <a:t> ημέρα, αφού απομακρυνθεί η μητέρα (χειρισμοί με γάντια)</a:t>
            </a:r>
            <a:endParaRPr lang="el-GR" dirty="0"/>
          </a:p>
        </p:txBody>
      </p:sp>
      <p:pic>
        <p:nvPicPr>
          <p:cNvPr id="4" name="3 - Εικόνα" descr="1024px-Mouse_l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77072"/>
            <a:ext cx="3851920" cy="26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07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err="1" smtClean="0"/>
              <a:t>Ωοθηκυστερεκτομή</a:t>
            </a:r>
            <a:endParaRPr lang="el-GR" dirty="0" smtClean="0"/>
          </a:p>
          <a:p>
            <a:pPr lvl="1"/>
            <a:r>
              <a:rPr lang="el-GR" dirty="0" smtClean="0"/>
              <a:t>Μέση </a:t>
            </a:r>
            <a:r>
              <a:rPr lang="el-GR" dirty="0" err="1" smtClean="0"/>
              <a:t>λαπαροτομή</a:t>
            </a:r>
            <a:endParaRPr lang="el-GR" dirty="0" smtClean="0"/>
          </a:p>
          <a:p>
            <a:pPr lvl="1"/>
            <a:r>
              <a:rPr lang="el-GR" dirty="0" smtClean="0"/>
              <a:t>Απολίνωση αγγείων ωοθήκης και μήτρας με μονόκλωνο </a:t>
            </a:r>
            <a:r>
              <a:rPr lang="el-GR" dirty="0" err="1" smtClean="0"/>
              <a:t>απορροφήσιμο</a:t>
            </a:r>
            <a:r>
              <a:rPr lang="el-GR" dirty="0" smtClean="0"/>
              <a:t> ράμμα 4-0 ή 5-0</a:t>
            </a:r>
          </a:p>
          <a:p>
            <a:pPr lvl="1"/>
            <a:r>
              <a:rPr lang="el-GR" dirty="0" smtClean="0"/>
              <a:t>Αφαίρεση γεννητικού συστήματος</a:t>
            </a:r>
          </a:p>
          <a:p>
            <a:pPr lvl="1"/>
            <a:r>
              <a:rPr lang="el-GR" dirty="0" smtClean="0"/>
              <a:t>Κλείσιμο κοιλιακών τοιχωμάτων με απλές χωριστές ραφές</a:t>
            </a:r>
          </a:p>
          <a:p>
            <a:pPr lvl="1"/>
            <a:r>
              <a:rPr lang="el-GR" dirty="0" smtClean="0"/>
              <a:t>Κλείσιμο δέρματος με ενδοδερμική/υποδόρια ραφή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348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Κουνέλια-Αρσενικό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17640" cy="4572000"/>
          </a:xfrm>
        </p:spPr>
        <p:txBody>
          <a:bodyPr/>
          <a:lstStyle/>
          <a:p>
            <a:r>
              <a:rPr lang="el-GR" dirty="0" smtClean="0"/>
              <a:t>Ο βουβωνικός πόρος έχει μεγάλη διάμετρο και οι όρχεις μπορούν και εισέρχονται στην κοιλιακή κοιλότητα</a:t>
            </a:r>
          </a:p>
          <a:p>
            <a:r>
              <a:rPr lang="el-GR" dirty="0" smtClean="0"/>
              <a:t>Ο διαχωρισμός φύλου είναι δύσκολος πριν την κάθοδο των όρχεων (3</a:t>
            </a:r>
            <a:r>
              <a:rPr lang="el-GR" baseline="30000" dirty="0" smtClean="0"/>
              <a:t>ος</a:t>
            </a:r>
            <a:r>
              <a:rPr lang="el-GR" dirty="0" smtClean="0"/>
              <a:t> μήνας)</a:t>
            </a:r>
            <a:endParaRPr lang="el-GR" dirty="0"/>
          </a:p>
        </p:txBody>
      </p:sp>
      <p:pic>
        <p:nvPicPr>
          <p:cNvPr id="55298" name="Picture 2" descr="Αποτέλεσμα εικόνας για rabbit se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484784"/>
            <a:ext cx="4248472" cy="491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8 - Εικόνα" descr="SpayVP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4176464" cy="2263643"/>
          </a:xfrm>
          <a:prstGeom prst="rect">
            <a:avLst/>
          </a:prstGeom>
        </p:spPr>
      </p:pic>
      <p:pic>
        <p:nvPicPr>
          <p:cNvPr id="10" name="9 - Εικόνα" descr="SpayVP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528392" cy="2208773"/>
          </a:xfrm>
          <a:prstGeom prst="rect">
            <a:avLst/>
          </a:prstGeom>
        </p:spPr>
      </p:pic>
      <p:pic>
        <p:nvPicPr>
          <p:cNvPr id="11" name="10 - Εικόνα" descr="SpayVP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4104456" cy="26186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26520" cy="2246798"/>
          </a:xfrm>
        </p:spPr>
      </p:pic>
      <p:pic>
        <p:nvPicPr>
          <p:cNvPr id="5" name="4 - Εικόνα" descr="SpayVP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607048" cy="2265226"/>
          </a:xfrm>
          <a:prstGeom prst="rect">
            <a:avLst/>
          </a:prstGeom>
        </p:spPr>
      </p:pic>
      <p:pic>
        <p:nvPicPr>
          <p:cNvPr id="6" name="5 - Εικόνα" descr="SpayVP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4029695" cy="2716014"/>
          </a:xfrm>
          <a:prstGeom prst="rect">
            <a:avLst/>
          </a:prstGeom>
        </p:spPr>
      </p:pic>
      <p:pic>
        <p:nvPicPr>
          <p:cNvPr id="7" name="6 - Εικόνα" descr="SpayVP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77072"/>
            <a:ext cx="3710411" cy="2530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73230" cy="2688332"/>
          </a:xfrm>
        </p:spPr>
      </p:pic>
      <p:pic>
        <p:nvPicPr>
          <p:cNvPr id="5" name="4 - Εικόνα" descr="SpayVP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888432" cy="2675242"/>
          </a:xfrm>
          <a:prstGeom prst="rect">
            <a:avLst/>
          </a:prstGeom>
        </p:spPr>
      </p:pic>
      <p:pic>
        <p:nvPicPr>
          <p:cNvPr id="6" name="5 - Εικόνα" descr="SpayVP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281614" cy="2520280"/>
          </a:xfrm>
          <a:prstGeom prst="rect">
            <a:avLst/>
          </a:prstGeom>
        </p:spPr>
      </p:pic>
      <p:pic>
        <p:nvPicPr>
          <p:cNvPr id="7" name="6 - Εικόνα" descr="SpayVP_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3901728" cy="24814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payVP_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888432" cy="2644134"/>
          </a:xfrm>
        </p:spPr>
      </p:pic>
      <p:pic>
        <p:nvPicPr>
          <p:cNvPr id="5" name="4 - Εικόνα" descr="SpayVP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104456" cy="2618643"/>
          </a:xfrm>
          <a:prstGeom prst="rect">
            <a:avLst/>
          </a:prstGeom>
        </p:spPr>
      </p:pic>
      <p:pic>
        <p:nvPicPr>
          <p:cNvPr id="6" name="5 - Εικόνα" descr="SpayVP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3875784" cy="2371980"/>
          </a:xfrm>
          <a:prstGeom prst="rect">
            <a:avLst/>
          </a:prstGeom>
        </p:spPr>
      </p:pic>
      <p:pic>
        <p:nvPicPr>
          <p:cNvPr id="7" name="6 - Εικόνα" descr="SpayVP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149080"/>
            <a:ext cx="2587180" cy="25354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Οι όρχεις μπορούν να μπαίνουν στην κοιλιακή κοιλότητα (εξέρχονται με ήπια πίεση)</a:t>
            </a:r>
          </a:p>
          <a:p>
            <a:pPr lvl="1"/>
            <a:r>
              <a:rPr lang="el-GR" dirty="0" smtClean="0"/>
              <a:t>Γίνεται μία τομή πριν το όσχεο, δύο τομές πάνω από το βουβωνικό πόρο ή δύο τομές πάνω στο όσχεο</a:t>
            </a:r>
          </a:p>
          <a:p>
            <a:pPr lvl="1"/>
            <a:r>
              <a:rPr lang="el-GR" dirty="0" smtClean="0"/>
              <a:t>Μπορεί να γίνει ανοικτή ή κλειστή τεχνική</a:t>
            </a:r>
          </a:p>
          <a:p>
            <a:pPr lvl="1"/>
            <a:r>
              <a:rPr lang="el-GR" dirty="0" smtClean="0"/>
              <a:t>Δε χρειάζεται να κλείσει ο βουβωνικός πόρος (ύπαρξη λίπους αποτρέπει την βουβωνοκήλη)</a:t>
            </a:r>
          </a:p>
          <a:p>
            <a:pPr lvl="1"/>
            <a:r>
              <a:rPr lang="el-GR" dirty="0" smtClean="0"/>
              <a:t>Συρραφή του δέρματος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17882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ουραίοι  ορχεκτομή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248472" cy="2664851"/>
          </a:xfrm>
        </p:spPr>
      </p:pic>
      <p:pic>
        <p:nvPicPr>
          <p:cNvPr id="5" name="4 - Εικόνα" descr="αρουραίοι  ορχεκτομή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028161" cy="2664296"/>
          </a:xfrm>
          <a:prstGeom prst="rect">
            <a:avLst/>
          </a:prstGeom>
        </p:spPr>
      </p:pic>
      <p:pic>
        <p:nvPicPr>
          <p:cNvPr id="6" name="5 - Εικόνα" descr="αρουραίοι  ορχεκτομή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0400" cy="26285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Ινδικά χοιρίδια </a:t>
            </a:r>
            <a:r>
              <a:rPr lang="en-US" dirty="0" smtClean="0"/>
              <a:t>(Guinea pigs)</a:t>
            </a:r>
            <a:endParaRPr lang="el-GR" dirty="0"/>
          </a:p>
        </p:txBody>
      </p:sp>
      <p:pic>
        <p:nvPicPr>
          <p:cNvPr id="6" name="5 - Εικόνα" descr="e79d2716051df9026d2fd2e14ca2e065--cavi-pig-stu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3657600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Ινδικά χοιρίδια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772400" cy="4572000"/>
          </a:xfrm>
        </p:spPr>
        <p:txBody>
          <a:bodyPr/>
          <a:lstStyle/>
          <a:p>
            <a:r>
              <a:rPr lang="el-GR" dirty="0" smtClean="0"/>
              <a:t>Ενηλικίωση: θηλυκά 4-6 εβδομάδων, αρσενικά 9-10 εβδομάδων</a:t>
            </a:r>
          </a:p>
          <a:p>
            <a:r>
              <a:rPr lang="el-GR" dirty="0" err="1" smtClean="0"/>
              <a:t>Οιστρικός</a:t>
            </a:r>
            <a:r>
              <a:rPr lang="el-GR" dirty="0" smtClean="0"/>
              <a:t> κύκλος: 15-17 </a:t>
            </a:r>
            <a:r>
              <a:rPr lang="el-GR" dirty="0" err="1" smtClean="0"/>
              <a:t>ημ</a:t>
            </a:r>
            <a:r>
              <a:rPr lang="el-GR" dirty="0" smtClean="0"/>
              <a:t>. (</a:t>
            </a:r>
            <a:r>
              <a:rPr lang="el-GR" dirty="0" err="1" smtClean="0"/>
              <a:t>πολυοιστρικό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Διάρκεια οίστρου: 1-16 ώρες</a:t>
            </a:r>
          </a:p>
          <a:p>
            <a:r>
              <a:rPr lang="el-GR" dirty="0" smtClean="0"/>
              <a:t>Διάρκεια κύησης: 59-72 ημέρες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1-6 (3-4)</a:t>
            </a:r>
          </a:p>
          <a:p>
            <a:r>
              <a:rPr lang="el-GR" dirty="0" smtClean="0"/>
              <a:t>Ηλικία απογαλακτισμού: 3 εβδομάδες</a:t>
            </a:r>
            <a:endParaRPr lang="en-US" dirty="0" smtClean="0"/>
          </a:p>
          <a:p>
            <a:r>
              <a:rPr lang="el-GR" dirty="0" smtClean="0"/>
              <a:t>Έχουν δύο βουβωνικούς μαστούς</a:t>
            </a:r>
          </a:p>
          <a:p>
            <a:endParaRPr lang="el-GR" dirty="0" smtClean="0"/>
          </a:p>
          <a:p>
            <a:pPr marL="2286000" lvl="5" indent="0">
              <a:buNone/>
            </a:pPr>
            <a:endParaRPr lang="el-GR" dirty="0"/>
          </a:p>
        </p:txBody>
      </p:sp>
      <p:pic>
        <p:nvPicPr>
          <p:cNvPr id="24578" name="Picture 2" descr="Αποτέλεσμα εικόνας για guinea pig toxaemia"/>
          <p:cNvPicPr>
            <a:picLocks noChangeAspect="1" noChangeArrowheads="1"/>
          </p:cNvPicPr>
          <p:nvPr/>
        </p:nvPicPr>
        <p:blipFill>
          <a:blip r:embed="rId2" cstate="print"/>
          <a:srcRect l="12354" r="18720"/>
          <a:stretch>
            <a:fillRect/>
          </a:stretch>
        </p:blipFill>
        <p:spPr bwMode="auto">
          <a:xfrm>
            <a:off x="6248985" y="3645024"/>
            <a:ext cx="2895015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651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θηλυκά έχουν μία μεμβράνη η οποία καλύπτει το άνοιγμα του κόλπου εκτός από τον οίστρο και τον τοκετό</a:t>
            </a:r>
          </a:p>
          <a:p>
            <a:r>
              <a:rPr lang="el-GR" dirty="0" smtClean="0"/>
              <a:t>Οι όρχεις στα αρσενικά δεν είναι εμφανείς</a:t>
            </a:r>
          </a:p>
          <a:p>
            <a:r>
              <a:rPr lang="el-GR" dirty="0" smtClean="0"/>
              <a:t>Μετά το ζευγάρωμα δημιουργείται πώμα στον κόλπο  από το </a:t>
            </a:r>
            <a:r>
              <a:rPr lang="el-GR" dirty="0" err="1" smtClean="0"/>
              <a:t>εκσπερμάτισμα</a:t>
            </a:r>
            <a:r>
              <a:rPr lang="el-GR" dirty="0" smtClean="0"/>
              <a:t> (απομακρύνεται 24-48 ώρες αργότερα)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8805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φύλου</a:t>
            </a:r>
            <a:endParaRPr lang="el-GR" dirty="0"/>
          </a:p>
        </p:txBody>
      </p:sp>
      <p:pic>
        <p:nvPicPr>
          <p:cNvPr id="4" name="3 - Θέση περιεχομένου" descr="aid881543-v4-728px-Care-for-Baby-Guinea-Pigs-Step-6-Version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280587" cy="3960440"/>
          </a:xfrm>
        </p:spPr>
      </p:pic>
      <p:pic>
        <p:nvPicPr>
          <p:cNvPr id="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2857500" cy="2857500"/>
          </a:xfrm>
          <a:prstGeom prst="rect">
            <a:avLst/>
          </a:prstGeom>
          <a:noFill/>
        </p:spPr>
      </p:pic>
      <p:pic>
        <p:nvPicPr>
          <p:cNvPr id="7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3970" name="Picture 2" descr="http://www.medirabbit.com/EN/Uro_gen_diseases/Bacterial_diseases/Diff_se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87705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Εάν πιεστεί η γεννητική περιοχή, προβάλει το πέος στα ενήλικα ζώα</a:t>
            </a:r>
            <a:endParaRPr lang="el-GR" dirty="0"/>
          </a:p>
        </p:txBody>
      </p:sp>
      <p:pic>
        <p:nvPicPr>
          <p:cNvPr id="1030" name="Picture 6" descr="Αποτέλεσμα εικόνας για guinea pig sexing"/>
          <p:cNvPicPr>
            <a:picLocks noChangeAspect="1" noChangeArrowheads="1"/>
          </p:cNvPicPr>
          <p:nvPr/>
        </p:nvPicPr>
        <p:blipFill>
          <a:blip r:embed="rId2" cstate="print"/>
          <a:srcRect l="12655" r="16055" b="9216"/>
          <a:stretch>
            <a:fillRect/>
          </a:stretch>
        </p:blipFill>
        <p:spPr bwMode="auto">
          <a:xfrm>
            <a:off x="1403648" y="2060848"/>
            <a:ext cx="6552728" cy="469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Διάγνωση εγκυμοσύνης: ήπια ψηλάφηση κοιλιακής κοιλότητας 4-5 εβδομάδες μετά το ζευγάρωμα</a:t>
            </a:r>
          </a:p>
          <a:p>
            <a:r>
              <a:rPr lang="el-GR" dirty="0" smtClean="0"/>
              <a:t>Το βάρος των θηλυκών διπλασιάζεται στο τέλος της κύησης</a:t>
            </a:r>
          </a:p>
          <a:p>
            <a:endParaRPr lang="el-GR" dirty="0"/>
          </a:p>
        </p:txBody>
      </p:sp>
      <p:pic>
        <p:nvPicPr>
          <p:cNvPr id="4" name="3 - Εικόνα" descr="index.jpg"/>
          <p:cNvPicPr>
            <a:picLocks noChangeAspect="1"/>
          </p:cNvPicPr>
          <p:nvPr/>
        </p:nvPicPr>
        <p:blipFill>
          <a:blip r:embed="rId2" cstate="print">
            <a:lum bright="18000" contrast="-2000"/>
          </a:blip>
          <a:stretch>
            <a:fillRect/>
          </a:stretch>
        </p:blipFill>
        <p:spPr>
          <a:xfrm>
            <a:off x="2051720" y="3284984"/>
            <a:ext cx="521836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02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3888432" cy="4933528"/>
          </a:xfrm>
        </p:spPr>
        <p:txBody>
          <a:bodyPr/>
          <a:lstStyle/>
          <a:p>
            <a:r>
              <a:rPr lang="el-GR" dirty="0" smtClean="0"/>
              <a:t>Όταν πλησιάζει ο τοκετός, η σύμφυση του ηβικού οστού χαλαρώνει κατά 2-3 εκατοστά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Cornflake LABE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816" y="0"/>
            <a:ext cx="48991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Εάν τα θηλυκά ζευγαρώσουν πρώτη φορά μετά την ηλικία των 9-12 μηνών, η ηβική σύμφυση θα χαλαρώνει και το ζώο κινδυνεύει με δυστοκία</a:t>
            </a:r>
          </a:p>
          <a:p>
            <a:r>
              <a:rPr lang="el-GR" dirty="0" smtClean="0"/>
              <a:t>Ο τοκετός διαρκεί μισή ώρα</a:t>
            </a:r>
          </a:p>
          <a:p>
            <a:r>
              <a:rPr lang="el-GR" dirty="0" smtClean="0"/>
              <a:t>Τα μικρά γεννιούνται ανά 3-10 λεπτά</a:t>
            </a:r>
          </a:p>
          <a:p>
            <a:r>
              <a:rPr lang="el-GR" dirty="0" smtClean="0"/>
              <a:t>Μερικές μητέρες δεν προλαβαίνουν να αφαιρέσουν τους εμβρυικούς υμένες (βοήθεια από άλλα ζώα ή από τον ιδιοκτήτη)</a:t>
            </a:r>
          </a:p>
          <a:p>
            <a:r>
              <a:rPr lang="en-US" dirty="0" smtClean="0"/>
              <a:t>https://lafeber.com/vet/dystocia-in-guinea-pigs/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3950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252951_or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636389_f1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307470" cy="2868842"/>
          </a:xfrm>
        </p:spPr>
      </p:pic>
      <p:pic>
        <p:nvPicPr>
          <p:cNvPr id="5" name="4 - Εικόνα" descr="7636405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1268759"/>
            <a:ext cx="3600401" cy="45628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rubybub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552728" cy="523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επόμενος οίστρος εμφανίζεται σε 24-48 ώρες</a:t>
            </a:r>
          </a:p>
          <a:p>
            <a:r>
              <a:rPr lang="el-GR" dirty="0" smtClean="0"/>
              <a:t>Εάν δεν επιθυμείται εντατική αναπαραγωγή, απομακρύνεται το αρσενικό</a:t>
            </a:r>
          </a:p>
          <a:p>
            <a:r>
              <a:rPr lang="el-GR" dirty="0" smtClean="0"/>
              <a:t>Τα νεογέννητα είναι αναπτυγμένα, με ανοικτά μάτια και κανονικό τρίχωμα</a:t>
            </a:r>
            <a:endParaRPr lang="el-GR" dirty="0"/>
          </a:p>
        </p:txBody>
      </p:sp>
      <p:pic>
        <p:nvPicPr>
          <p:cNvPr id="4" name="3 - Θέση περιεχομένου" descr="newlitter.jpg"/>
          <p:cNvPicPr>
            <a:picLocks noChangeAspect="1"/>
          </p:cNvPicPr>
          <p:nvPr/>
        </p:nvPicPr>
        <p:blipFill>
          <a:blip r:embed="rId2" cstate="print"/>
          <a:srcRect r="12548" b="10056"/>
          <a:stretch>
            <a:fillRect/>
          </a:stretch>
        </p:blipFill>
        <p:spPr>
          <a:xfrm>
            <a:off x="5508103" y="3501008"/>
            <a:ext cx="34323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του γεννητικού στα ινδικά χοιρίδια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Τοξαιμία</a:t>
            </a:r>
            <a:r>
              <a:rPr lang="el-GR" dirty="0" smtClean="0"/>
              <a:t> της εγκυμοσύνης</a:t>
            </a:r>
          </a:p>
          <a:p>
            <a:pPr lvl="1"/>
            <a:r>
              <a:rPr lang="el-GR" dirty="0" smtClean="0"/>
              <a:t>Εμφανίζεται σε </a:t>
            </a:r>
            <a:r>
              <a:rPr lang="el-GR" dirty="0" err="1" smtClean="0"/>
              <a:t>έγκυα</a:t>
            </a:r>
            <a:r>
              <a:rPr lang="el-GR" dirty="0" smtClean="0"/>
              <a:t> ζώα και μη </a:t>
            </a:r>
            <a:r>
              <a:rPr lang="el-GR" dirty="0" err="1" smtClean="0"/>
              <a:t>έγκυα</a:t>
            </a:r>
            <a:r>
              <a:rPr lang="el-GR" dirty="0" smtClean="0"/>
              <a:t> παχύσαρκα ζώα</a:t>
            </a:r>
          </a:p>
          <a:p>
            <a:pPr lvl="1"/>
            <a:r>
              <a:rPr lang="el-GR" dirty="0" smtClean="0"/>
              <a:t>Στα </a:t>
            </a:r>
            <a:r>
              <a:rPr lang="el-GR" dirty="0" err="1" smtClean="0"/>
              <a:t>έγκυα</a:t>
            </a:r>
            <a:r>
              <a:rPr lang="el-GR" dirty="0" smtClean="0"/>
              <a:t> ζώα εμφανίζεται στο τέλος της κύησης ή σύντομα μετά τον τοκετό</a:t>
            </a:r>
          </a:p>
          <a:p>
            <a:pPr lvl="1"/>
            <a:r>
              <a:rPr lang="el-GR" dirty="0" smtClean="0"/>
              <a:t>Αρχικά είναι κατατονικά και ανόρεκτα και στη συνέχεια χάνουν τις αισθήσεις τους και πέφτουν σε κώμα</a:t>
            </a:r>
          </a:p>
          <a:p>
            <a:pPr lvl="1"/>
            <a:r>
              <a:rPr lang="el-GR" dirty="0" smtClean="0"/>
              <a:t>Θεραπεία</a:t>
            </a:r>
          </a:p>
          <a:p>
            <a:pPr lvl="1"/>
            <a:r>
              <a:rPr lang="el-GR" dirty="0" smtClean="0"/>
              <a:t>Αρχικό στάδιο</a:t>
            </a:r>
          </a:p>
          <a:p>
            <a:pPr lvl="2"/>
            <a:r>
              <a:rPr lang="el-GR" dirty="0" smtClean="0"/>
              <a:t>γλυκόζη από το στόμα και </a:t>
            </a:r>
            <a:r>
              <a:rPr lang="el-GR" dirty="0" err="1" smtClean="0"/>
              <a:t>κορτικοστεροειδή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Προχωρημένο στάδιο</a:t>
            </a:r>
          </a:p>
          <a:p>
            <a:pPr lvl="2"/>
            <a:r>
              <a:rPr lang="el-GR" dirty="0" smtClean="0"/>
              <a:t>Χορήγηση ζεστού ισοτονικού ορού με γλυκόζη (ενδοφλέβια ή </a:t>
            </a:r>
            <a:r>
              <a:rPr lang="el-GR" dirty="0" err="1" smtClean="0"/>
              <a:t>ενδοστικά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Χορήγηση γλυκόζης από το στόμα</a:t>
            </a:r>
          </a:p>
          <a:p>
            <a:pPr lvl="2"/>
            <a:r>
              <a:rPr lang="el-GR" dirty="0" smtClean="0"/>
              <a:t>Χορήγηση </a:t>
            </a:r>
            <a:r>
              <a:rPr lang="el-GR" dirty="0" err="1" smtClean="0"/>
              <a:t>υψηλοενεργειακής</a:t>
            </a:r>
            <a:r>
              <a:rPr lang="el-GR" dirty="0" smtClean="0"/>
              <a:t> τροφής πλούσιας σε φυτικές ίνες (</a:t>
            </a:r>
            <a:r>
              <a:rPr lang="en-US" dirty="0" err="1" smtClean="0">
                <a:hlinkClick r:id="rId2"/>
              </a:rPr>
              <a:t>Emeraid</a:t>
            </a:r>
            <a:r>
              <a:rPr lang="en-US" dirty="0" smtClean="0">
                <a:hlinkClick r:id="rId2"/>
              </a:rPr>
              <a:t> Herbivore Intensive</a:t>
            </a:r>
            <a:endParaRPr lang="el-GR" dirty="0" smtClean="0"/>
          </a:p>
          <a:p>
            <a:pPr lvl="1"/>
            <a:r>
              <a:rPr lang="el-GR" dirty="0" smtClean="0"/>
              <a:t>Πρόληψη: αποφυγή παχυσαρκίας, νηστείας και στρες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04807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Μαστίτιδα</a:t>
            </a:r>
          </a:p>
          <a:p>
            <a:pPr lvl="1"/>
            <a:r>
              <a:rPr lang="el-GR" dirty="0" smtClean="0"/>
              <a:t>Σχετικά συχνή </a:t>
            </a:r>
          </a:p>
          <a:p>
            <a:pPr lvl="1"/>
            <a:r>
              <a:rPr lang="el-GR" dirty="0" smtClean="0"/>
              <a:t>Εμπλέκονται διάφοροι μικροοργανισμοί</a:t>
            </a:r>
          </a:p>
          <a:p>
            <a:pPr lvl="1"/>
            <a:r>
              <a:rPr lang="el-GR" dirty="0" smtClean="0"/>
              <a:t>Προδιαθέτοντες παράγοντες: υπερπληθυσμός, κακές συνθήκες εκτροφής</a:t>
            </a:r>
          </a:p>
          <a:p>
            <a:pPr lvl="1"/>
            <a:r>
              <a:rPr lang="el-GR" dirty="0" smtClean="0"/>
              <a:t>Θεραπεία: χορήγηση αντιβιοτικών, βελτίωση συνθηκών εκτροφής, χορήγηση στεροειδών αντιφλεγμονωδών φαρμάκων</a:t>
            </a:r>
            <a:endParaRPr lang="el-GR" dirty="0"/>
          </a:p>
        </p:txBody>
      </p:sp>
      <p:pic>
        <p:nvPicPr>
          <p:cNvPr id="11266" name="Picture 2" descr="http://slideplayer.com/slide/6177484/18/images/22/Mastitis.jpg"/>
          <p:cNvPicPr>
            <a:picLocks noChangeAspect="1" noChangeArrowheads="1"/>
          </p:cNvPicPr>
          <p:nvPr/>
        </p:nvPicPr>
        <p:blipFill>
          <a:blip r:embed="rId3" cstate="print"/>
          <a:srcRect l="24396" t="15703" r="28511" b="42422"/>
          <a:stretch>
            <a:fillRect/>
          </a:stretch>
        </p:blipFill>
        <p:spPr bwMode="auto">
          <a:xfrm>
            <a:off x="5652120" y="4437112"/>
            <a:ext cx="3312368" cy="220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590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αναπαραγωγής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ωοθυλακιορρηξία</a:t>
            </a:r>
            <a:r>
              <a:rPr lang="el-GR" dirty="0" smtClean="0"/>
              <a:t> προκαλείται από το ζευγάρωμα (10 ώρες μετά)</a:t>
            </a:r>
          </a:p>
          <a:p>
            <a:r>
              <a:rPr lang="el-GR" dirty="0" smtClean="0"/>
              <a:t>Διάγνωση </a:t>
            </a:r>
            <a:r>
              <a:rPr lang="el-GR" dirty="0" smtClean="0"/>
              <a:t>εγκυμοσύνης</a:t>
            </a:r>
          </a:p>
          <a:p>
            <a:pPr lvl="1"/>
            <a:r>
              <a:rPr lang="el-GR" dirty="0" smtClean="0"/>
              <a:t> </a:t>
            </a:r>
            <a:r>
              <a:rPr lang="el-GR" dirty="0" smtClean="0"/>
              <a:t>με ψηλάφηση 10-14 ημέρες μετά το ζευγάρωμα (επανάληψη την 27</a:t>
            </a:r>
            <a:r>
              <a:rPr lang="el-GR" baseline="30000" dirty="0" smtClean="0"/>
              <a:t>η</a:t>
            </a:r>
            <a:r>
              <a:rPr lang="el-GR" dirty="0" smtClean="0"/>
              <a:t> ημέρα), ΥΗΓ, ακτινογραφία (τελευταίο τρίτο κύησης)</a:t>
            </a:r>
          </a:p>
          <a:p>
            <a:r>
              <a:rPr lang="el-GR" dirty="0" smtClean="0"/>
              <a:t>Δημιουργία φωλιάς από το τρίχωμα της μητέρας 1 εβδομάδα πριν την γέννα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22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2990106" cy="223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umbs.dreamstime.com/z/surgical-intervention-castration-guinea-pig-88617260.jpg"/>
          <p:cNvPicPr>
            <a:picLocks noChangeAspect="1" noChangeArrowheads="1"/>
          </p:cNvPicPr>
          <p:nvPr/>
        </p:nvPicPr>
        <p:blipFill>
          <a:blip r:embed="rId2" cstate="print"/>
          <a:srcRect l="19954" r="29897" b="25684"/>
          <a:stretch>
            <a:fillRect/>
          </a:stretch>
        </p:blipFill>
        <p:spPr bwMode="auto">
          <a:xfrm>
            <a:off x="6372200" y="692696"/>
            <a:ext cx="2592288" cy="2827951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</a:t>
            </a:r>
            <a:r>
              <a:rPr lang="el-GR" dirty="0" err="1" smtClean="0"/>
              <a:t>γεννητικόύ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5112568" cy="4572000"/>
          </a:xfrm>
        </p:spPr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Τομή επάνω στο όσχεο ή στο δέρμα της κοιλιάς πριν το όσχεο</a:t>
            </a:r>
          </a:p>
          <a:p>
            <a:pPr lvl="1"/>
            <a:r>
              <a:rPr lang="el-GR" dirty="0" smtClean="0"/>
              <a:t>Έξοδος του </a:t>
            </a:r>
            <a:r>
              <a:rPr lang="el-GR" dirty="0" err="1" smtClean="0"/>
              <a:t>όρχη</a:t>
            </a:r>
            <a:r>
              <a:rPr lang="el-GR" dirty="0" smtClean="0"/>
              <a:t> από τη τομή (κλειστή τεχνική)</a:t>
            </a:r>
          </a:p>
          <a:p>
            <a:pPr lvl="1"/>
            <a:r>
              <a:rPr lang="el-GR" dirty="0" smtClean="0"/>
              <a:t>Απολίνωση του σπερματικού τόνου με καθηλωτική ραφή (κλείσιμο του βουβωνικού πόρου)</a:t>
            </a:r>
          </a:p>
          <a:p>
            <a:pPr lvl="1"/>
            <a:r>
              <a:rPr lang="el-GR" dirty="0" smtClean="0"/>
              <a:t>Συρραφή δέρματος με υποδόρια/ενδοδερμική ραφή</a:t>
            </a:r>
          </a:p>
          <a:p>
            <a:pPr lvl="1"/>
            <a:endParaRPr lang="el-GR" dirty="0"/>
          </a:p>
        </p:txBody>
      </p:sp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 l="39954" t="19491" r="38894" b="35957"/>
          <a:stretch>
            <a:fillRect/>
          </a:stretch>
        </p:blipFill>
        <p:spPr bwMode="auto">
          <a:xfrm>
            <a:off x="6372200" y="3645024"/>
            <a:ext cx="2592288" cy="307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138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3730" name="Picture 2" descr="An external file that holds a picture, illustration, etc.&#10;Object name is canvetj00600-0050-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436" b="50968"/>
          <a:stretch>
            <a:fillRect/>
          </a:stretch>
        </p:blipFill>
        <p:spPr bwMode="auto">
          <a:xfrm>
            <a:off x="611560" y="908720"/>
            <a:ext cx="833198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4754" name="Picture 2" descr="An external file that holds a picture, illustration, etc.&#10;Object name is canvetj00600-0050-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9924"/>
          <a:stretch>
            <a:fillRect/>
          </a:stretch>
        </p:blipFill>
        <p:spPr bwMode="auto">
          <a:xfrm>
            <a:off x="539552" y="620688"/>
            <a:ext cx="81940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Καισαρική 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περίπτωση καθυστερημένου ζευγαρώματος (&gt; έτους), παχύσαρκων ζώων, μεγάλου μεγέθους εμβρύων</a:t>
            </a:r>
          </a:p>
          <a:p>
            <a:r>
              <a:rPr lang="el-GR" dirty="0" smtClean="0"/>
              <a:t>Κλινική εικόνα δυστοκίας</a:t>
            </a:r>
          </a:p>
          <a:p>
            <a:pPr lvl="1"/>
            <a:r>
              <a:rPr lang="el-GR" dirty="0" smtClean="0"/>
              <a:t>Κατάπτωση, ανορεξία</a:t>
            </a:r>
          </a:p>
          <a:p>
            <a:pPr lvl="1"/>
            <a:r>
              <a:rPr lang="el-GR" dirty="0" smtClean="0"/>
              <a:t>Αιματηρό ή πρασινωπό έκκριμα χωρίς έξοδο εμβρύου για μία ώρα</a:t>
            </a:r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33984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 err="1" smtClean="0"/>
              <a:t>λαπαροτομή</a:t>
            </a:r>
            <a:endParaRPr lang="el-GR" dirty="0" smtClean="0"/>
          </a:p>
          <a:p>
            <a:pPr lvl="1"/>
            <a:r>
              <a:rPr lang="el-GR" dirty="0" smtClean="0"/>
              <a:t>Προσεκτικοί χειρισμοί μήτρας</a:t>
            </a:r>
          </a:p>
          <a:p>
            <a:pPr lvl="1"/>
            <a:r>
              <a:rPr lang="el-GR" dirty="0" smtClean="0"/>
              <a:t>Αποφυγή χειρισμών </a:t>
            </a:r>
            <a:r>
              <a:rPr lang="el-GR" dirty="0" err="1" smtClean="0"/>
              <a:t>ενδοκοιλιακών</a:t>
            </a:r>
            <a:r>
              <a:rPr lang="el-GR" dirty="0" smtClean="0"/>
              <a:t> οργάνων</a:t>
            </a:r>
          </a:p>
          <a:p>
            <a:pPr lvl="1"/>
            <a:r>
              <a:rPr lang="el-GR" dirty="0" smtClean="0"/>
              <a:t>Ενδοδερμική/υποδόρια συρραφή δέρματος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2748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2706" name="Picture 2" descr="guinea pig c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39209" cy="2808312"/>
          </a:xfrm>
          <a:prstGeom prst="rect">
            <a:avLst/>
          </a:prstGeom>
          <a:noFill/>
        </p:spPr>
      </p:pic>
      <p:pic>
        <p:nvPicPr>
          <p:cNvPr id="72708" name="Picture 4" descr="guinea pig uterus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4008" y="332656"/>
            <a:ext cx="3839209" cy="2808312"/>
          </a:xfrm>
          <a:prstGeom prst="rect">
            <a:avLst/>
          </a:prstGeom>
          <a:noFill/>
        </p:spPr>
      </p:pic>
      <p:pic>
        <p:nvPicPr>
          <p:cNvPr id="72710" name="Picture 6" descr="guinea pig c-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320480" cy="2160240"/>
          </a:xfrm>
          <a:prstGeom prst="rect">
            <a:avLst/>
          </a:prstGeom>
          <a:noFill/>
        </p:spPr>
      </p:pic>
      <p:pic>
        <p:nvPicPr>
          <p:cNvPr id="72712" name="Picture 8" descr="Guinea Pig C S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806686" cy="1728192"/>
          </a:xfrm>
          <a:prstGeom prst="rect">
            <a:avLst/>
          </a:prstGeom>
          <a:noFill/>
        </p:spPr>
      </p:pic>
      <p:pic>
        <p:nvPicPr>
          <p:cNvPr id="72714" name="Picture 10" descr="gpig csection"/>
          <p:cNvPicPr>
            <a:picLocks noChangeAspect="1" noChangeArrowheads="1"/>
          </p:cNvPicPr>
          <p:nvPr/>
        </p:nvPicPr>
        <p:blipFill>
          <a:blip r:embed="rId6" cstate="print">
            <a:lum bright="16000" contrast="4000"/>
          </a:blip>
          <a:srcRect/>
          <a:stretch>
            <a:fillRect/>
          </a:stretch>
        </p:blipFill>
        <p:spPr bwMode="auto">
          <a:xfrm>
            <a:off x="5292080" y="5085184"/>
            <a:ext cx="300618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Ωοθηκυστερεκτομή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Για στείρωση ή αντιμετώπιση παθήσεων του γεννητικού (κύστεις ωοθηκών)</a:t>
            </a:r>
          </a:p>
          <a:p>
            <a:r>
              <a:rPr lang="el-GR" dirty="0" smtClean="0"/>
              <a:t>Τεχνική όμοια με αυτή του σκύλου</a:t>
            </a:r>
          </a:p>
          <a:p>
            <a:r>
              <a:rPr lang="el-GR" dirty="0" smtClean="0"/>
              <a:t>Προσοχή στους χειρισμούς</a:t>
            </a:r>
          </a:p>
          <a:p>
            <a:r>
              <a:rPr lang="el-GR" dirty="0" smtClean="0"/>
              <a:t>Μεγάλη ποσότητα λίπους στο γεννητικό</a:t>
            </a:r>
            <a:endParaRPr lang="el-GR" dirty="0"/>
          </a:p>
        </p:txBody>
      </p:sp>
      <p:pic>
        <p:nvPicPr>
          <p:cNvPr id="7170" name="Picture 2" descr="https://www.avonvets.co.uk/blog/wp-content/uploads/2017/02/Maggie-1024x8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552294" cy="2852936"/>
          </a:xfrm>
          <a:prstGeom prst="rect">
            <a:avLst/>
          </a:prstGeom>
          <a:noFill/>
        </p:spPr>
      </p:pic>
      <p:pic>
        <p:nvPicPr>
          <p:cNvPr id="7172" name="Picture 4" descr="Gross view of the uterine horns and 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707904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455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5778" name="Picture 2" descr="Large image of Fig. 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950494" cy="2952328"/>
          </a:xfrm>
          <a:prstGeom prst="rect">
            <a:avLst/>
          </a:prstGeom>
          <a:noFill/>
        </p:spPr>
      </p:pic>
      <p:pic>
        <p:nvPicPr>
          <p:cNvPr id="75780" name="Picture 4" descr="Large image of Fig. 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3024336" cy="2364303"/>
          </a:xfrm>
          <a:prstGeom prst="rect">
            <a:avLst/>
          </a:prstGeom>
          <a:noFill/>
        </p:spPr>
      </p:pic>
      <p:pic>
        <p:nvPicPr>
          <p:cNvPr id="75782" name="Picture 6" descr="Gross image illustrating ovarian cys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370407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για τα ινδικά χοιρίδια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https://lafeber.com/vet/guinea-pig-reproduction-basics/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 descr="Αποτέλεσμα εικόνας για ferre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964811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80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Διάρκεια εγκυμοσύνης  31 (30-33) ημέρες</a:t>
            </a:r>
          </a:p>
          <a:p>
            <a:r>
              <a:rPr lang="el-GR" dirty="0" err="1" smtClean="0"/>
              <a:t>Ενήβωση</a:t>
            </a:r>
            <a:r>
              <a:rPr lang="el-GR" dirty="0" smtClean="0"/>
              <a:t> 4-9 μηνών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 3-12</a:t>
            </a:r>
          </a:p>
          <a:p>
            <a:r>
              <a:rPr lang="el-GR" dirty="0" smtClean="0"/>
              <a:t>Παραγωγή </a:t>
            </a:r>
            <a:r>
              <a:rPr lang="el-GR" dirty="0" err="1" smtClean="0"/>
              <a:t>πρωτογάλακτος</a:t>
            </a:r>
            <a:r>
              <a:rPr lang="el-GR" dirty="0" smtClean="0"/>
              <a:t> : τις πρώτες 2-3 ημέρες μετά τον τοκετό</a:t>
            </a:r>
          </a:p>
          <a:p>
            <a:r>
              <a:rPr lang="el-GR" dirty="0" smtClean="0"/>
              <a:t>Σύντομος θηλασμός 1-2 φορές/ημέρα</a:t>
            </a:r>
          </a:p>
          <a:p>
            <a:r>
              <a:rPr lang="el-GR" dirty="0" smtClean="0"/>
              <a:t>Απογαλακτισμός: 6-9 εβδομάδες</a:t>
            </a:r>
            <a:endParaRPr lang="el-GR" dirty="0"/>
          </a:p>
        </p:txBody>
      </p:sp>
      <p:pic>
        <p:nvPicPr>
          <p:cNvPr id="51202" name="Picture 2" descr="Αποτέλεσμα εικόνας για newborn baby rab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459" y="4581128"/>
            <a:ext cx="3213541" cy="215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99592" y="2852936"/>
            <a:ext cx="7772400" cy="3670920"/>
          </a:xfrm>
        </p:spPr>
        <p:txBody>
          <a:bodyPr/>
          <a:lstStyle/>
          <a:p>
            <a:r>
              <a:rPr lang="el-GR" dirty="0" smtClean="0"/>
              <a:t>Ενηλικίωση: Πρώτη άνοιξη (Μάρτιος)</a:t>
            </a:r>
          </a:p>
          <a:p>
            <a:r>
              <a:rPr lang="el-GR" dirty="0" smtClean="0"/>
              <a:t>Εποχή ζευγαρώματος: Μάρτιος-Σεπτέμβριος</a:t>
            </a:r>
          </a:p>
          <a:p>
            <a:r>
              <a:rPr lang="el-GR" dirty="0" err="1" smtClean="0"/>
              <a:t>Ωοθυλακιορρηξία</a:t>
            </a:r>
            <a:r>
              <a:rPr lang="el-GR" dirty="0" smtClean="0"/>
              <a:t> κατόπιν ζευγαρώματος και συρσίματος του θηλυκού από το αρσενικό</a:t>
            </a:r>
            <a:endParaRPr lang="en-US" dirty="0" smtClean="0"/>
          </a:p>
          <a:p>
            <a:r>
              <a:rPr lang="en-US" dirty="0" smtClean="0"/>
              <a:t>https://www.youtube.com/watch?v=hPAXlXzJ96o</a:t>
            </a:r>
            <a:endParaRPr lang="el-GR" dirty="0" smtClean="0"/>
          </a:p>
        </p:txBody>
      </p:sp>
      <p:pic>
        <p:nvPicPr>
          <p:cNvPr id="6146" name="Picture 2" descr="Αποτέλεσμα εικόνας για ferrets"/>
          <p:cNvPicPr>
            <a:picLocks noChangeAspect="1" noChangeArrowheads="1"/>
          </p:cNvPicPr>
          <p:nvPr/>
        </p:nvPicPr>
        <p:blipFill>
          <a:blip r:embed="rId2" cstate="print"/>
          <a:srcRect t="14428"/>
          <a:stretch>
            <a:fillRect/>
          </a:stretch>
        </p:blipFill>
        <p:spPr bwMode="auto">
          <a:xfrm>
            <a:off x="3851920" y="620688"/>
            <a:ext cx="3888432" cy="2214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4624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Νυφίτσες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772400" cy="2878832"/>
          </a:xfrm>
        </p:spPr>
        <p:txBody>
          <a:bodyPr/>
          <a:lstStyle/>
          <a:p>
            <a:r>
              <a:rPr lang="el-GR" dirty="0" smtClean="0"/>
              <a:t>Διάρκεια εγκυμοσύνης: 41-42 </a:t>
            </a:r>
            <a:r>
              <a:rPr lang="el-GR" dirty="0" err="1" smtClean="0"/>
              <a:t>ημ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Μέγεθος </a:t>
            </a:r>
            <a:r>
              <a:rPr lang="el-GR" dirty="0" err="1" smtClean="0"/>
              <a:t>τοκετοομάδας</a:t>
            </a:r>
            <a:r>
              <a:rPr lang="el-GR" dirty="0" smtClean="0"/>
              <a:t>: 8</a:t>
            </a:r>
          </a:p>
          <a:p>
            <a:r>
              <a:rPr lang="el-GR" dirty="0" smtClean="0"/>
              <a:t>Διάνοιξη βλεφάρων: 4-5 εβδομάδες</a:t>
            </a:r>
          </a:p>
          <a:p>
            <a:r>
              <a:rPr lang="el-GR" dirty="0" smtClean="0"/>
              <a:t>Απογαλακτισμός: 8 εβδομάδες</a:t>
            </a:r>
          </a:p>
          <a:p>
            <a:endParaRPr lang="el-GR" dirty="0"/>
          </a:p>
        </p:txBody>
      </p:sp>
      <p:pic>
        <p:nvPicPr>
          <p:cNvPr id="5" name="3 - Θέση περιεχομένου" descr="day_4_jills_1 fer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810000" cy="2529840"/>
          </a:xfrm>
          <a:prstGeom prst="rect">
            <a:avLst/>
          </a:prstGeom>
        </p:spPr>
      </p:pic>
      <p:pic>
        <p:nvPicPr>
          <p:cNvPr id="6" name="5 - Εικόνα" descr="day_14_jills_1 fer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158878" cy="2520280"/>
          </a:xfrm>
          <a:prstGeom prst="rect">
            <a:avLst/>
          </a:prstGeom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1403648" y="6237312"/>
            <a:ext cx="1905000" cy="6206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days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6 - Θέση κειμένου"/>
          <p:cNvSpPr txBox="1">
            <a:spLocks/>
          </p:cNvSpPr>
          <p:nvPr/>
        </p:nvSpPr>
        <p:spPr>
          <a:xfrm>
            <a:off x="5724128" y="6237312"/>
            <a:ext cx="1905000" cy="6206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days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24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Επιμένων οίστρος</a:t>
            </a:r>
          </a:p>
          <a:p>
            <a:pPr lvl="1"/>
            <a:r>
              <a:rPr lang="el-GR" dirty="0" smtClean="0"/>
              <a:t>Η αύξηση της </a:t>
            </a:r>
            <a:r>
              <a:rPr lang="el-GR" dirty="0" err="1" smtClean="0"/>
              <a:t>φωτοπεριόδου</a:t>
            </a:r>
            <a:r>
              <a:rPr lang="el-GR" dirty="0" smtClean="0"/>
              <a:t> προκαλεί εμφάνιση οίστρου</a:t>
            </a:r>
          </a:p>
          <a:p>
            <a:pPr lvl="1"/>
            <a:r>
              <a:rPr lang="el-GR" dirty="0" smtClean="0"/>
              <a:t>Για να προκληθεί </a:t>
            </a:r>
            <a:r>
              <a:rPr lang="el-GR" dirty="0" err="1" smtClean="0"/>
              <a:t>ωοθυλακιορρηξία</a:t>
            </a:r>
            <a:r>
              <a:rPr lang="el-GR" dirty="0" smtClean="0"/>
              <a:t>, το αρσενικό πρέπει να συλλάβει το θηλυκό από το δέρμα του λαιμού και να το σύρει πέρα δώθε στο έδαφος, προ του ζευγαρώματος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74379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72400" cy="4572000"/>
          </a:xfrm>
        </p:spPr>
        <p:txBody>
          <a:bodyPr/>
          <a:lstStyle/>
          <a:p>
            <a:pPr lvl="1"/>
            <a:r>
              <a:rPr lang="el-GR" dirty="0" smtClean="0"/>
              <a:t>Η απουσία </a:t>
            </a:r>
            <a:r>
              <a:rPr lang="el-GR" dirty="0" err="1" smtClean="0"/>
              <a:t>ωοθυλακιορρηξίας</a:t>
            </a:r>
            <a:r>
              <a:rPr lang="el-GR" dirty="0" smtClean="0"/>
              <a:t> έχει ως αποτέλεσμα παρατεταμένο οίστρο, παραγωγή οιστρογόνων για μεγάλο χρονικό διάστημα, αλωπεκία, καταστολή του μυελού των οστών, </a:t>
            </a:r>
            <a:r>
              <a:rPr lang="el-GR" dirty="0" err="1" smtClean="0"/>
              <a:t>πανκυττοπενία</a:t>
            </a:r>
            <a:r>
              <a:rPr lang="el-GR" dirty="0" smtClean="0"/>
              <a:t> και θάνατο</a:t>
            </a:r>
          </a:p>
          <a:p>
            <a:pPr lvl="1"/>
            <a:r>
              <a:rPr lang="el-GR" dirty="0" smtClean="0"/>
              <a:t>Μπορεί να εμφανιστεί στον πρώτο οίστρο</a:t>
            </a:r>
          </a:p>
          <a:p>
            <a:pPr lvl="1"/>
            <a:r>
              <a:rPr lang="el-GR" dirty="0" smtClean="0"/>
              <a:t>Πρόληψη: στείρωση τον πρώτο χρόνο της ζωής, πριν την εμφάνιση του οίστρου</a:t>
            </a:r>
          </a:p>
          <a:p>
            <a:pPr lvl="1"/>
            <a:r>
              <a:rPr lang="el-GR" dirty="0" smtClean="0"/>
              <a:t>Θεραπεία: χορήγηση </a:t>
            </a:r>
            <a:r>
              <a:rPr lang="el-GR" dirty="0" err="1" smtClean="0"/>
              <a:t>προλιγεστόνης</a:t>
            </a:r>
            <a:r>
              <a:rPr lang="el-GR" dirty="0" smtClean="0"/>
              <a:t> (50</a:t>
            </a:r>
            <a:r>
              <a:rPr lang="en-US" dirty="0" smtClean="0"/>
              <a:t> mg/kg </a:t>
            </a:r>
            <a:r>
              <a:rPr lang="en-US" dirty="0" err="1" smtClean="0"/>
              <a:t>im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pic>
        <p:nvPicPr>
          <p:cNvPr id="3074" name="Picture 2" descr="Debilitated female ferret with estrogen 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1582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Νεόπλασμα ωοθήκης σε νυφίτσα</a:t>
            </a:r>
            <a:endParaRPr lang="el-GR" dirty="0"/>
          </a:p>
        </p:txBody>
      </p:sp>
      <p:pic>
        <p:nvPicPr>
          <p:cNvPr id="4" name="3 - Θέση περιεχομένου" descr="ovary toumor in ferr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276534" cy="39574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Χειρουργικές επεμβάσεις του γεννητικού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Ορχεκτομή</a:t>
            </a:r>
          </a:p>
          <a:p>
            <a:pPr lvl="1"/>
            <a:r>
              <a:rPr lang="el-GR" dirty="0" smtClean="0"/>
              <a:t>Λιγότερο κυριαρχικά</a:t>
            </a:r>
          </a:p>
          <a:p>
            <a:pPr lvl="1"/>
            <a:r>
              <a:rPr lang="el-GR" dirty="0" smtClean="0"/>
              <a:t>Λιγότερη οσμή την περίοδο αναπαραγωγής</a:t>
            </a:r>
          </a:p>
          <a:p>
            <a:r>
              <a:rPr lang="el-GR" dirty="0" smtClean="0"/>
              <a:t>Τεχνική </a:t>
            </a:r>
          </a:p>
          <a:p>
            <a:pPr lvl="1"/>
            <a:r>
              <a:rPr lang="el-GR" dirty="0" smtClean="0"/>
              <a:t>Κλειστή ή ανοιχτή τεχνική </a:t>
            </a:r>
          </a:p>
          <a:p>
            <a:pPr lvl="1"/>
            <a:r>
              <a:rPr lang="el-GR" dirty="0" smtClean="0"/>
              <a:t>Απολίνωση του σπερματικού πόρου με μονόκλωνο </a:t>
            </a:r>
            <a:r>
              <a:rPr lang="el-GR" dirty="0" err="1" smtClean="0"/>
              <a:t>απορροφήσιμο</a:t>
            </a:r>
            <a:r>
              <a:rPr lang="el-GR" dirty="0" smtClean="0"/>
              <a:t> ράμμα 4-0</a:t>
            </a:r>
          </a:p>
          <a:p>
            <a:pPr lvl="1"/>
            <a:r>
              <a:rPr lang="el-GR" dirty="0" smtClean="0"/>
              <a:t>Το δέρμα μετά την αφαίρεση των όρχεων αφήνεται να κλείσει κατά δεύτερο σκοπό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9797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 smtClean="0"/>
              <a:t>Ωοθηκυστερεκτομή</a:t>
            </a:r>
            <a:endParaRPr lang="el-GR" dirty="0" smtClean="0"/>
          </a:p>
          <a:p>
            <a:pPr lvl="1"/>
            <a:r>
              <a:rPr lang="el-GR" dirty="0" smtClean="0"/>
              <a:t>Σε ζώα που δεν αναπαράγονται είναι απαραίτητη καθώς η παρατεταμένη έκθεση του ζώου στα οιστρογόνα προκαλεί  καταστολή του μυελού των οστών</a:t>
            </a:r>
          </a:p>
          <a:p>
            <a:pPr lvl="1"/>
            <a:r>
              <a:rPr lang="el-GR" dirty="0" smtClean="0"/>
              <a:t>Συνήθως στειρώνονται σε ηλικία 6-9 μηνών (4-6 εβδομάδων στις  </a:t>
            </a:r>
            <a:r>
              <a:rPr lang="el-GR" smtClean="0"/>
              <a:t>εκτροφές των </a:t>
            </a:r>
            <a:r>
              <a:rPr lang="el-GR" dirty="0" smtClean="0"/>
              <a:t>ΗΠΑ)</a:t>
            </a:r>
          </a:p>
          <a:p>
            <a:pPr lvl="1"/>
            <a:r>
              <a:rPr lang="el-GR" dirty="0" smtClean="0"/>
              <a:t>Τεχνική  όμοια με τις γάτες</a:t>
            </a:r>
          </a:p>
          <a:p>
            <a:pPr lvl="1"/>
            <a:r>
              <a:rPr lang="el-GR" dirty="0" smtClean="0"/>
              <a:t>Μεγάλη ποσότητα λίπους στα αγγεία της ωοθήκης (συχνή η παρουσία μέρους της ωοθήκης μετά από ΩΥΕ)</a:t>
            </a:r>
          </a:p>
          <a:p>
            <a:pPr lvl="1"/>
            <a:r>
              <a:rPr lang="el-GR" dirty="0" smtClean="0"/>
              <a:t>Η τομή καλό είναι να φτάνει τα 4 εκ. </a:t>
            </a:r>
            <a:r>
              <a:rPr lang="el-GR" dirty="0"/>
              <a:t> </a:t>
            </a:r>
            <a:r>
              <a:rPr lang="el-GR" dirty="0" smtClean="0"/>
              <a:t>για την σωστή αφαίρεση της ωοθήκης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76151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erret Ova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3861049"/>
            <a:ext cx="3459984" cy="2232248"/>
          </a:xfrm>
        </p:spPr>
      </p:pic>
      <p:pic>
        <p:nvPicPr>
          <p:cNvPr id="6" name="5 - Εικόνα" descr="ferret Sciss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412776"/>
            <a:ext cx="3826711" cy="2232248"/>
          </a:xfrm>
          <a:prstGeom prst="rect">
            <a:avLst/>
          </a:prstGeom>
        </p:spPr>
      </p:pic>
      <p:pic>
        <p:nvPicPr>
          <p:cNvPr id="7" name="6 - Εικόνα" descr="ferret SkinI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4192744" cy="2232248"/>
          </a:xfrm>
          <a:prstGeom prst="rect">
            <a:avLst/>
          </a:prstGeom>
        </p:spPr>
      </p:pic>
      <p:pic>
        <p:nvPicPr>
          <p:cNvPr id="8" name="7 - Εικόνα" descr="ferret Ute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3952177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erret utero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606528" cy="3454896"/>
          </a:xfrm>
        </p:spPr>
      </p:pic>
      <p:pic>
        <p:nvPicPr>
          <p:cNvPr id="6" name="5 - Εικόνα" descr="ferret SLin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366374" cy="2448272"/>
          </a:xfrm>
          <a:prstGeom prst="rect">
            <a:avLst/>
          </a:prstGeom>
        </p:spPr>
      </p:pic>
      <p:pic>
        <p:nvPicPr>
          <p:cNvPr id="8" name="7 - Εικόνα" descr="ferret Sub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3" y="4149080"/>
            <a:ext cx="3386699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Χειρουργική του γεννητικού συστήματος- Κουνέλα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Ωοθηκυστερεκτομή </a:t>
            </a:r>
          </a:p>
          <a:p>
            <a:pPr lvl="1"/>
            <a:r>
              <a:rPr lang="el-GR" dirty="0" smtClean="0"/>
              <a:t>Στείρωση</a:t>
            </a:r>
          </a:p>
          <a:p>
            <a:pPr lvl="1"/>
            <a:r>
              <a:rPr lang="el-GR" dirty="0" smtClean="0"/>
              <a:t>Παθολογικές καταστάσεις</a:t>
            </a:r>
          </a:p>
          <a:p>
            <a:pPr lvl="1"/>
            <a:r>
              <a:rPr lang="el-GR" dirty="0" smtClean="0"/>
              <a:t>Προβλήματα συμπεριφοράς</a:t>
            </a:r>
          </a:p>
          <a:p>
            <a:r>
              <a:rPr lang="el-GR" dirty="0" smtClean="0"/>
              <a:t>2ωρη </a:t>
            </a:r>
            <a:r>
              <a:rPr lang="el-GR" dirty="0" err="1" smtClean="0"/>
              <a:t>προεγχειρητική</a:t>
            </a:r>
            <a:r>
              <a:rPr lang="el-GR" dirty="0" smtClean="0"/>
              <a:t> νηστεία </a:t>
            </a:r>
          </a:p>
          <a:p>
            <a:r>
              <a:rPr lang="el-GR" dirty="0" smtClean="0"/>
              <a:t>Χορήγηση αντιφλεγμονωδών φαρμάκων και παυσίπονων</a:t>
            </a:r>
          </a:p>
          <a:p>
            <a:r>
              <a:rPr lang="el-GR" dirty="0" smtClean="0"/>
              <a:t>Μεγάλη προσοχή στους χειρισμούς (συμφύσεις , περιτονίτιδα,  ειλεός)</a:t>
            </a:r>
          </a:p>
          <a:p>
            <a:pPr lvl="1"/>
            <a:r>
              <a:rPr lang="el-GR" dirty="0" smtClean="0"/>
              <a:t>Χρήση ραμμάτων καλής ποιότητας</a:t>
            </a:r>
          </a:p>
          <a:p>
            <a:pPr lvl="1"/>
            <a:r>
              <a:rPr lang="el-GR" dirty="0" smtClean="0"/>
              <a:t>Περιτοναϊκή πλύση</a:t>
            </a:r>
          </a:p>
          <a:p>
            <a:pPr lvl="1"/>
            <a:r>
              <a:rPr lang="el-GR" dirty="0" err="1" smtClean="0"/>
              <a:t>Μετοκλοπραμίδη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Ήπιο δέσιμο άκρων </a:t>
            </a:r>
          </a:p>
          <a:p>
            <a:r>
              <a:rPr lang="el-GR" dirty="0" smtClean="0"/>
              <a:t>Κλίση του χειρουργικού τραπεζιού ώστε ο θώρακας να βρίσκεται ψηλότερα </a:t>
            </a:r>
          </a:p>
          <a:p>
            <a:r>
              <a:rPr lang="el-GR" dirty="0" smtClean="0"/>
              <a:t>Διενέργεια μέσης </a:t>
            </a:r>
            <a:r>
              <a:rPr lang="el-GR" dirty="0" err="1" smtClean="0"/>
              <a:t>λαπαροτομής</a:t>
            </a:r>
            <a:endParaRPr lang="el-GR" dirty="0" smtClean="0"/>
          </a:p>
          <a:p>
            <a:pPr lvl="1"/>
            <a:r>
              <a:rPr lang="el-GR" dirty="0" smtClean="0"/>
              <a:t>Αρχή τομής στο μέσο της απόστασης μεταξύ ομφαλού και ηβικού οστού</a:t>
            </a:r>
          </a:p>
          <a:p>
            <a:pPr lvl="1"/>
            <a:r>
              <a:rPr lang="el-GR" dirty="0" smtClean="0"/>
              <a:t>Επέκταση προς τα πίσω σε μήκος 3-7</a:t>
            </a:r>
            <a:r>
              <a:rPr lang="en-US" dirty="0" smtClean="0"/>
              <a:t> cm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Πολύ λεπτό δέρμα</a:t>
            </a:r>
          </a:p>
          <a:p>
            <a:pPr lvl="1"/>
            <a:r>
              <a:rPr lang="el-GR" dirty="0" smtClean="0"/>
              <a:t>Προσοχή στα όργανα από κάτω!!</a:t>
            </a:r>
          </a:p>
          <a:p>
            <a:pPr lvl="1"/>
            <a:r>
              <a:rPr lang="el-GR" dirty="0" smtClean="0"/>
              <a:t>Εύκολη εύρεση μήτρας στην οπίσθια κοιλιακή χώρα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ΩΥΕ κουνέλας</a:t>
            </a:r>
            <a:endParaRPr lang="el-GR" dirty="0"/>
          </a:p>
        </p:txBody>
      </p:sp>
      <p:pic>
        <p:nvPicPr>
          <p:cNvPr id="4" name="3 - Θέση περιεχομένου" descr="steril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891064" cy="2538919"/>
          </a:xfrm>
        </p:spPr>
      </p:pic>
      <p:pic>
        <p:nvPicPr>
          <p:cNvPr id="5" name="4 - Εικόνα" descr="steril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675040" cy="2544965"/>
          </a:xfrm>
          <a:prstGeom prst="rect">
            <a:avLst/>
          </a:prstGeom>
        </p:spPr>
      </p:pic>
      <p:pic>
        <p:nvPicPr>
          <p:cNvPr id="6" name="5 - Εικόνα" descr="steril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3891064" cy="2538919"/>
          </a:xfrm>
          <a:prstGeom prst="rect">
            <a:avLst/>
          </a:prstGeom>
        </p:spPr>
      </p:pic>
      <p:pic>
        <p:nvPicPr>
          <p:cNvPr id="7" name="6 - Εικόνα" descr="steril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891064" cy="25389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9117</TotalTime>
  <Words>1348</Words>
  <Application>Microsoft Office PowerPoint</Application>
  <PresentationFormat>Προβολή στην οθόνη (4:3)</PresentationFormat>
  <Paragraphs>197</Paragraphs>
  <Slides>68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Δικαιοσύνη</vt:lpstr>
      <vt:lpstr>Αναπαραγωγή κουνελιών</vt:lpstr>
      <vt:lpstr>Κουνέλια- Θηλυκό</vt:lpstr>
      <vt:lpstr>Κουνέλια-Αρσενικό</vt:lpstr>
      <vt:lpstr>Διαφάνεια 4</vt:lpstr>
      <vt:lpstr>Φυσιολογία αναπαραγωγής</vt:lpstr>
      <vt:lpstr>Διαφάνεια 6</vt:lpstr>
      <vt:lpstr>Χειρουργική του γεννητικού συστήματος- Κουνέλα</vt:lpstr>
      <vt:lpstr>Διαφάνεια 8</vt:lpstr>
      <vt:lpstr>ΩΥΕ κουνέλας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Καισαρική τομή σε κουνέλια</vt:lpstr>
      <vt:lpstr>Διαφάνεια 18</vt:lpstr>
      <vt:lpstr>Διαφάνεια 19</vt:lpstr>
      <vt:lpstr>Αδενοκαρκίνωμα μήτρας σε κουνέλα </vt:lpstr>
      <vt:lpstr>Ορχεκτομή κούνελου</vt:lpstr>
      <vt:lpstr>Διαφάνεια 22</vt:lpstr>
      <vt:lpstr>Αρουραίοι</vt:lpstr>
      <vt:lpstr>Διαφάνεια 24</vt:lpstr>
      <vt:lpstr>Διαχωρισμός φύλου</vt:lpstr>
      <vt:lpstr>Διαφάνεια 26</vt:lpstr>
      <vt:lpstr>Διαφάνεια 27</vt:lpstr>
      <vt:lpstr>Διαφάνεια 28</vt:lpstr>
      <vt:lpstr>Χειρουργικές επεμβάσεις του γεννητικού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Ινδικά χοιρίδια (Guinea pigs)</vt:lpstr>
      <vt:lpstr>Ινδικά χοιρίδια</vt:lpstr>
      <vt:lpstr>Διαφάνεια 38</vt:lpstr>
      <vt:lpstr>Διαχωρισμός φύλου</vt:lpstr>
      <vt:lpstr>Εάν πιεστεί η γεννητική περιοχή, προβάλει το πέος στα ενήλικα ζώα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Παθολογικές καταστάσεις του γεννητικού στα ινδικά χοιρίδια</vt:lpstr>
      <vt:lpstr>Διαφάνεια 49</vt:lpstr>
      <vt:lpstr>Χειρουργικές επεμβάσεις του γεννητικόύ</vt:lpstr>
      <vt:lpstr>Διαφάνεια 51</vt:lpstr>
      <vt:lpstr>Διαφάνεια 52</vt:lpstr>
      <vt:lpstr>Καισαρική τομή</vt:lpstr>
      <vt:lpstr>Διαφάνεια 54</vt:lpstr>
      <vt:lpstr>Διαφάνεια 55</vt:lpstr>
      <vt:lpstr>Ωοθηκυστερεκτομή</vt:lpstr>
      <vt:lpstr>Διαφάνεια 57</vt:lpstr>
      <vt:lpstr>Στοιχεία για τα ινδικά χοιρίδια</vt:lpstr>
      <vt:lpstr>Νυφίτσες</vt:lpstr>
      <vt:lpstr>Νυφίτσες</vt:lpstr>
      <vt:lpstr>Νυφίτσες</vt:lpstr>
      <vt:lpstr>Παθολογικές καταστάσεις του γεννητικού</vt:lpstr>
      <vt:lpstr>Διαφάνεια 63</vt:lpstr>
      <vt:lpstr>Νεόπλασμα ωοθήκης σε νυφίτσα</vt:lpstr>
      <vt:lpstr>Χειρουργικές επεμβάσεις του γεννητικού</vt:lpstr>
      <vt:lpstr>Διαφάνεια 66</vt:lpstr>
      <vt:lpstr>Διαφάνεια 67</vt:lpstr>
      <vt:lpstr>Διαφάνεια 68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Αναπαραγωγή θηλαστικών ζώων εργαστηρίου και θηλαστικών εξωτικών ζώων</dc:title>
  <dc:creator>user</dc:creator>
  <cp:lastModifiedBy>user</cp:lastModifiedBy>
  <cp:revision>10</cp:revision>
  <dcterms:created xsi:type="dcterms:W3CDTF">2017-11-27T21:35:06Z</dcterms:created>
  <dcterms:modified xsi:type="dcterms:W3CDTF">2017-12-17T21:20:42Z</dcterms:modified>
</cp:coreProperties>
</file>