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994" y="40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712F7C0-C6EB-425E-B678-F98619557A0E}" type="datetimeFigureOut">
              <a:rPr lang="el-GR" smtClean="0"/>
              <a:t>19/4/2021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75060B7-192C-434F-963C-564FB66190C2}" type="slidenum">
              <a:rPr lang="el-GR" smtClean="0"/>
              <a:t>‹#›</a:t>
            </a:fld>
            <a:endParaRPr lang="el-GR"/>
          </a:p>
        </p:txBody>
      </p:sp>
    </p:spTree>
    <p:extLst>
      <p:ext uri="{BB962C8B-B14F-4D97-AF65-F5344CB8AC3E}">
        <p14:creationId xmlns:p14="http://schemas.microsoft.com/office/powerpoint/2010/main" val="2238728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712F7C0-C6EB-425E-B678-F98619557A0E}" type="datetimeFigureOut">
              <a:rPr lang="el-GR" smtClean="0"/>
              <a:t>19/4/2021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75060B7-192C-434F-963C-564FB66190C2}" type="slidenum">
              <a:rPr lang="el-GR" smtClean="0"/>
              <a:t>‹#›</a:t>
            </a:fld>
            <a:endParaRPr lang="el-GR"/>
          </a:p>
        </p:txBody>
      </p:sp>
    </p:spTree>
    <p:extLst>
      <p:ext uri="{BB962C8B-B14F-4D97-AF65-F5344CB8AC3E}">
        <p14:creationId xmlns:p14="http://schemas.microsoft.com/office/powerpoint/2010/main" val="839387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712F7C0-C6EB-425E-B678-F98619557A0E}" type="datetimeFigureOut">
              <a:rPr lang="el-GR" smtClean="0"/>
              <a:t>19/4/2021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75060B7-192C-434F-963C-564FB66190C2}" type="slidenum">
              <a:rPr lang="el-GR" smtClean="0"/>
              <a:t>‹#›</a:t>
            </a:fld>
            <a:endParaRPr lang="el-GR"/>
          </a:p>
        </p:txBody>
      </p:sp>
    </p:spTree>
    <p:extLst>
      <p:ext uri="{BB962C8B-B14F-4D97-AF65-F5344CB8AC3E}">
        <p14:creationId xmlns:p14="http://schemas.microsoft.com/office/powerpoint/2010/main" val="19841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712F7C0-C6EB-425E-B678-F98619557A0E}" type="datetimeFigureOut">
              <a:rPr lang="el-GR" smtClean="0"/>
              <a:t>19/4/2021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75060B7-192C-434F-963C-564FB66190C2}" type="slidenum">
              <a:rPr lang="el-GR" smtClean="0"/>
              <a:t>‹#›</a:t>
            </a:fld>
            <a:endParaRPr lang="el-GR"/>
          </a:p>
        </p:txBody>
      </p:sp>
    </p:spTree>
    <p:extLst>
      <p:ext uri="{BB962C8B-B14F-4D97-AF65-F5344CB8AC3E}">
        <p14:creationId xmlns:p14="http://schemas.microsoft.com/office/powerpoint/2010/main" val="321025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712F7C0-C6EB-425E-B678-F98619557A0E}" type="datetimeFigureOut">
              <a:rPr lang="el-GR" smtClean="0"/>
              <a:t>19/4/2021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75060B7-192C-434F-963C-564FB66190C2}" type="slidenum">
              <a:rPr lang="el-GR" smtClean="0"/>
              <a:t>‹#›</a:t>
            </a:fld>
            <a:endParaRPr lang="el-GR"/>
          </a:p>
        </p:txBody>
      </p:sp>
    </p:spTree>
    <p:extLst>
      <p:ext uri="{BB962C8B-B14F-4D97-AF65-F5344CB8AC3E}">
        <p14:creationId xmlns:p14="http://schemas.microsoft.com/office/powerpoint/2010/main" val="456519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712F7C0-C6EB-425E-B678-F98619557A0E}" type="datetimeFigureOut">
              <a:rPr lang="el-GR" smtClean="0"/>
              <a:t>19/4/2021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75060B7-192C-434F-963C-564FB66190C2}" type="slidenum">
              <a:rPr lang="el-GR" smtClean="0"/>
              <a:t>‹#›</a:t>
            </a:fld>
            <a:endParaRPr lang="el-GR"/>
          </a:p>
        </p:txBody>
      </p:sp>
    </p:spTree>
    <p:extLst>
      <p:ext uri="{BB962C8B-B14F-4D97-AF65-F5344CB8AC3E}">
        <p14:creationId xmlns:p14="http://schemas.microsoft.com/office/powerpoint/2010/main" val="97841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712F7C0-C6EB-425E-B678-F98619557A0E}" type="datetimeFigureOut">
              <a:rPr lang="el-GR" smtClean="0"/>
              <a:t>19/4/2021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75060B7-192C-434F-963C-564FB66190C2}" type="slidenum">
              <a:rPr lang="el-GR" smtClean="0"/>
              <a:t>‹#›</a:t>
            </a:fld>
            <a:endParaRPr lang="el-GR"/>
          </a:p>
        </p:txBody>
      </p:sp>
    </p:spTree>
    <p:extLst>
      <p:ext uri="{BB962C8B-B14F-4D97-AF65-F5344CB8AC3E}">
        <p14:creationId xmlns:p14="http://schemas.microsoft.com/office/powerpoint/2010/main" val="2761274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712F7C0-C6EB-425E-B678-F98619557A0E}" type="datetimeFigureOut">
              <a:rPr lang="el-GR" smtClean="0"/>
              <a:t>19/4/2021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75060B7-192C-434F-963C-564FB66190C2}" type="slidenum">
              <a:rPr lang="el-GR" smtClean="0"/>
              <a:t>‹#›</a:t>
            </a:fld>
            <a:endParaRPr lang="el-GR"/>
          </a:p>
        </p:txBody>
      </p:sp>
    </p:spTree>
    <p:extLst>
      <p:ext uri="{BB962C8B-B14F-4D97-AF65-F5344CB8AC3E}">
        <p14:creationId xmlns:p14="http://schemas.microsoft.com/office/powerpoint/2010/main" val="321193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712F7C0-C6EB-425E-B678-F98619557A0E}" type="datetimeFigureOut">
              <a:rPr lang="el-GR" smtClean="0"/>
              <a:t>19/4/2021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75060B7-192C-434F-963C-564FB66190C2}" type="slidenum">
              <a:rPr lang="el-GR" smtClean="0"/>
              <a:t>‹#›</a:t>
            </a:fld>
            <a:endParaRPr lang="el-GR"/>
          </a:p>
        </p:txBody>
      </p:sp>
    </p:spTree>
    <p:extLst>
      <p:ext uri="{BB962C8B-B14F-4D97-AF65-F5344CB8AC3E}">
        <p14:creationId xmlns:p14="http://schemas.microsoft.com/office/powerpoint/2010/main" val="202765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712F7C0-C6EB-425E-B678-F98619557A0E}" type="datetimeFigureOut">
              <a:rPr lang="el-GR" smtClean="0"/>
              <a:t>19/4/2021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75060B7-192C-434F-963C-564FB66190C2}" type="slidenum">
              <a:rPr lang="el-GR" smtClean="0"/>
              <a:t>‹#›</a:t>
            </a:fld>
            <a:endParaRPr lang="el-GR"/>
          </a:p>
        </p:txBody>
      </p:sp>
    </p:spTree>
    <p:extLst>
      <p:ext uri="{BB962C8B-B14F-4D97-AF65-F5344CB8AC3E}">
        <p14:creationId xmlns:p14="http://schemas.microsoft.com/office/powerpoint/2010/main" val="148940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712F7C0-C6EB-425E-B678-F98619557A0E}" type="datetimeFigureOut">
              <a:rPr lang="el-GR" smtClean="0"/>
              <a:t>19/4/2021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75060B7-192C-434F-963C-564FB66190C2}" type="slidenum">
              <a:rPr lang="el-GR" smtClean="0"/>
              <a:t>‹#›</a:t>
            </a:fld>
            <a:endParaRPr lang="el-GR"/>
          </a:p>
        </p:txBody>
      </p:sp>
    </p:spTree>
    <p:extLst>
      <p:ext uri="{BB962C8B-B14F-4D97-AF65-F5344CB8AC3E}">
        <p14:creationId xmlns:p14="http://schemas.microsoft.com/office/powerpoint/2010/main" val="138754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2F7C0-C6EB-425E-B678-F98619557A0E}" type="datetimeFigureOut">
              <a:rPr lang="el-GR" smtClean="0"/>
              <a:t>19/4/2021</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060B7-192C-434F-963C-564FB66190C2}" type="slidenum">
              <a:rPr lang="el-GR" smtClean="0"/>
              <a:t>‹#›</a:t>
            </a:fld>
            <a:endParaRPr lang="el-GR"/>
          </a:p>
        </p:txBody>
      </p:sp>
    </p:spTree>
    <p:extLst>
      <p:ext uri="{BB962C8B-B14F-4D97-AF65-F5344CB8AC3E}">
        <p14:creationId xmlns:p14="http://schemas.microsoft.com/office/powerpoint/2010/main" val="3992327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8xFiDu8esL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xlBftulFMA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KewKk-loQs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akispetretzikis.com/el/categories/kreas/ragoy-me-manitaria-sth-chytra-tachythta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kispetretzikis.com/el/categories/kreas/choirino-mpoyti-sto-foyrn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sMIL9mZMYy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akispetretzikis.com/el/categories/kreas/h-thgania-toy-ak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borasvouvalicious.gr/wp-content/uploads/2017/06/meat_4.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RiryqXHQw1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akispetretzikis.com/el/categories/kreas/kontosoyvl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12"/>
            <a:ext cx="8219256" cy="549792"/>
          </a:xfrm>
        </p:spPr>
        <p:txBody>
          <a:bodyPr>
            <a:noAutofit/>
          </a:bodyPr>
          <a:lstStyle/>
          <a:p>
            <a:r>
              <a:rPr lang="el-GR" sz="2000" b="1" dirty="0">
                <a:latin typeface="Arial" panose="020B0604020202020204" pitchFamily="34" charset="0"/>
                <a:cs typeface="Arial" panose="020B0604020202020204" pitchFamily="34" charset="0"/>
              </a:rPr>
              <a:t>μυστικά για να ξεχωρίσουμε το φρέσκο και καλό </a:t>
            </a:r>
            <a:r>
              <a:rPr lang="el-GR" sz="2000" b="1" dirty="0" smtClean="0">
                <a:latin typeface="Arial" panose="020B0604020202020204" pitchFamily="34" charset="0"/>
                <a:cs typeface="Arial" panose="020B0604020202020204" pitchFamily="34" charset="0"/>
              </a:rPr>
              <a:t>κρέας</a:t>
            </a:r>
            <a:r>
              <a:rPr lang="el-GR" sz="2000" b="1" dirty="0">
                <a:latin typeface="Arial" panose="020B0604020202020204" pitchFamily="34" charset="0"/>
                <a:cs typeface="Arial" panose="020B0604020202020204" pitchFamily="34" charset="0"/>
              </a:rPr>
              <a:t/>
            </a:r>
            <a:br>
              <a:rPr lang="el-GR" sz="2000" b="1" dirty="0">
                <a:latin typeface="Arial" panose="020B0604020202020204" pitchFamily="34" charset="0"/>
                <a:cs typeface="Arial" panose="020B0604020202020204" pitchFamily="34" charset="0"/>
              </a:rPr>
            </a:br>
            <a:endParaRPr lang="el-GR" sz="2000" b="1" dirty="0">
              <a:latin typeface="Arial" panose="020B0604020202020204" pitchFamily="34" charset="0"/>
              <a:cs typeface="Arial" panose="020B0604020202020204" pitchFamily="34" charset="0"/>
            </a:endParaRPr>
          </a:p>
        </p:txBody>
      </p:sp>
      <p:sp>
        <p:nvSpPr>
          <p:cNvPr id="4" name="Θέση περιεχομένου 3"/>
          <p:cNvSpPr>
            <a:spLocks noGrp="1"/>
          </p:cNvSpPr>
          <p:nvPr>
            <p:ph idx="1"/>
          </p:nvPr>
        </p:nvSpPr>
        <p:spPr>
          <a:xfrm>
            <a:off x="251520" y="620688"/>
            <a:ext cx="8363272" cy="6048672"/>
          </a:xfrm>
        </p:spPr>
        <p:txBody>
          <a:bodyPr>
            <a:noAutofit/>
          </a:bodyPr>
          <a:lstStyle/>
          <a:p>
            <a:pPr marL="0" indent="0" algn="just">
              <a:buNone/>
            </a:pPr>
            <a:r>
              <a:rPr lang="el-GR" sz="1800" dirty="0" smtClean="0">
                <a:latin typeface="Arial" panose="020B0604020202020204" pitchFamily="34" charset="0"/>
                <a:cs typeface="Arial" panose="020B0604020202020204" pitchFamily="34" charset="0"/>
              </a:rPr>
              <a:t>Όταν αγοράζουμε κρέας θα πρέπει να έχουμε υπόψη μας ορισμένα στοιχεία ώστε να μπορέσουμε να επιλέξουμε το καλύτερο: Το βοδινό κρέας, όπως και το Βουβαλίσιο, χρειάζεται να έχει σιτέψει. Να έχει δηλαδή μείνει στο ψυγείο του κρεοπώλη για κάποιο διάστημα (από 10 ως 20 μέρες). Το σίτεμα θεωρείται ότι κάνει τους μύες να ωριμάσουν, το λίπος να αναπτυχθεί και κατ’ επέκταση το κρέας του να γίνει πιο τρυφερό και πιο νόστιμο.</a:t>
            </a:r>
            <a:br>
              <a:rPr lang="el-GR" sz="1800" dirty="0" smtClean="0">
                <a:latin typeface="Arial" panose="020B0604020202020204" pitchFamily="34" charset="0"/>
                <a:cs typeface="Arial" panose="020B0604020202020204" pitchFamily="34" charset="0"/>
              </a:rPr>
            </a:br>
            <a:r>
              <a:rPr lang="el-GR" sz="1800" dirty="0" smtClean="0">
                <a:latin typeface="Arial" panose="020B0604020202020204" pitchFamily="34" charset="0"/>
                <a:cs typeface="Arial" panose="020B0604020202020204" pitchFamily="34" charset="0"/>
              </a:rPr>
              <a:t>Το σίτεμα του κρέατος είναι μία πρακτική απαραίτητη για το βοδινό, και όχι για το μοσχαράκι του γάλακτος ή των άλλων κρεάτων (αρνί, χοιρινό κλπ.) κι αυτό γιατί όσο μεγαλώνει το ζώο (το βόδι) το κολλαγόνο που βρίσκεται στους μύες κάνει το κρέας του να σκληραίνει. Μία εναλλακτική πρακτική, που χρησιμοποιείται για τα σκληρά αυτά κρέατα (κυνήγια) που χρειάζεται να μαλακώσουν και να γίνουν πιο τρυφερά πριν μαγειρευτούν είναι το μαρινάρισμα.</a:t>
            </a:r>
            <a:r>
              <a:rPr lang="el-GR" sz="1800" dirty="0">
                <a:latin typeface="Arial" panose="020B0604020202020204" pitchFamily="34" charset="0"/>
                <a:cs typeface="Arial" panose="020B0604020202020204" pitchFamily="34" charset="0"/>
              </a:rPr>
              <a:t> </a:t>
            </a:r>
            <a:endParaRPr lang="el-GR" sz="1800" dirty="0" smtClean="0">
              <a:latin typeface="Arial" panose="020B0604020202020204" pitchFamily="34" charset="0"/>
              <a:cs typeface="Arial" panose="020B0604020202020204" pitchFamily="34" charset="0"/>
            </a:endParaRPr>
          </a:p>
          <a:p>
            <a:pPr marL="0" indent="0" algn="just">
              <a:buNone/>
            </a:pPr>
            <a:r>
              <a:rPr lang="el-GR" sz="1800" b="1" dirty="0" smtClean="0">
                <a:latin typeface="Arial" panose="020B0604020202020204" pitchFamily="34" charset="0"/>
                <a:cs typeface="Arial" panose="020B0604020202020204" pitchFamily="34" charset="0"/>
              </a:rPr>
              <a:t>Μοσχαρίσιο </a:t>
            </a:r>
            <a:r>
              <a:rPr lang="el-GR" sz="1800" b="1" dirty="0">
                <a:latin typeface="Arial" panose="020B0604020202020204" pitchFamily="34" charset="0"/>
                <a:cs typeface="Arial" panose="020B0604020202020204" pitchFamily="34" charset="0"/>
              </a:rPr>
              <a:t>κρέας, ή μοσχαράκι του γάλακτος</a:t>
            </a:r>
          </a:p>
          <a:p>
            <a:pPr marL="0" indent="0" algn="just">
              <a:buNone/>
            </a:pPr>
            <a:r>
              <a:rPr lang="el-GR" sz="1800" dirty="0">
                <a:latin typeface="Arial" panose="020B0604020202020204" pitchFamily="34" charset="0"/>
                <a:cs typeface="Arial" panose="020B0604020202020204" pitchFamily="34" charset="0"/>
              </a:rPr>
              <a:t>Σε αυτό το κρέας, που έχει λιγότερο λίπος από το βοδινό, το χρώμα έχει σημασία, όσο πιο ανοιχτόχρωμο είναι τόσο πιο σίγουροι είμαστε πως αυτό το ζώο τράφηκε με γάλα. Το κρέας του οποίου το χρώμα πλησιάζει στο άσπρο είναι τρυφερό και έχει πολύ ωραία γεύση ενώ όταν είναι ροζ ή κόκκινο τότε το μοσχαράκι, από το οποίο έχει προέλθει, ήταν μεγαλύτερο σε ηλικία. Αν το μοσχαρίσιο κρέας που θα επιλέξετε έχει περιφερειακό λίπος να το προτιμήσετε και αν θέλετε μπορείτε να πείτε στον κρεοπώλη σας να το αφαιρέσει.</a:t>
            </a:r>
          </a:p>
          <a:p>
            <a:pPr marL="0" indent="0" algn="just">
              <a:buNone/>
            </a:pP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3697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4638"/>
            <a:ext cx="8219256" cy="634082"/>
          </a:xfrm>
        </p:spPr>
        <p:txBody>
          <a:bodyPr>
            <a:normAutofit/>
          </a:bodyPr>
          <a:lstStyle/>
          <a:p>
            <a:r>
              <a:rPr lang="el-GR" sz="3200" b="1" dirty="0" smtClean="0">
                <a:latin typeface="Arial" panose="020B0604020202020204" pitchFamily="34" charset="0"/>
                <a:cs typeface="Arial" panose="020B0604020202020204" pitchFamily="34" charset="0"/>
              </a:rPr>
              <a:t>Μοσχάρι μέρη</a:t>
            </a:r>
            <a:endParaRPr lang="el-GR" sz="3200" b="1" dirty="0">
              <a:latin typeface="Arial" panose="020B0604020202020204" pitchFamily="34" charset="0"/>
              <a:cs typeface="Arial" panose="020B0604020202020204" pitchFamily="34"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99" y="1124744"/>
            <a:ext cx="9091401"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33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latin typeface="Arial" panose="020B0604020202020204" pitchFamily="34" charset="0"/>
                <a:cs typeface="Arial" panose="020B0604020202020204" pitchFamily="34" charset="0"/>
              </a:rPr>
              <a:t>Μοσχάρι </a:t>
            </a:r>
            <a:endParaRPr lang="el-GR" sz="32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normAutofit fontScale="70000" lnSpcReduction="20000"/>
          </a:bodyPr>
          <a:lstStyle/>
          <a:p>
            <a:r>
              <a:rPr lang="el-GR" b="1" dirty="0"/>
              <a:t>Μοσχαροκεφαλή:</a:t>
            </a:r>
            <a:r>
              <a:rPr lang="el-GR" dirty="0"/>
              <a:t> Θέλει ώρες ψήσιμο και είναι πολύ νόστιμη. Τα μάγουλα, είναι ότι πρέπει για βραστό, γιουβέτσι ,ή κοκκινιστό.</a:t>
            </a:r>
          </a:p>
          <a:p>
            <a:r>
              <a:rPr lang="el-GR" b="1" dirty="0"/>
              <a:t>Ελιά ή αλλιώς λαιμός ή σβέρκος</a:t>
            </a:r>
            <a:r>
              <a:rPr lang="el-GR" dirty="0"/>
              <a:t>: αρκετά μαλακό κομμάτι και έχει αρκετό λίπος οπότε κάνει για τα πάντα </a:t>
            </a:r>
            <a:r>
              <a:rPr lang="el-GR" b="1" dirty="0"/>
              <a:t>εκτός από σχάρα</a:t>
            </a:r>
            <a:r>
              <a:rPr lang="el-GR" dirty="0"/>
              <a:t>.</a:t>
            </a:r>
          </a:p>
          <a:p>
            <a:r>
              <a:rPr lang="el-GR" b="1" dirty="0"/>
              <a:t>Καπάκ</a:t>
            </a:r>
            <a:r>
              <a:rPr lang="el-GR" dirty="0"/>
              <a:t>ι: Κομμάτι κρέατος πάνω από τις μπριζόλες, ότι πρέπει για </a:t>
            </a:r>
            <a:r>
              <a:rPr lang="el-GR" b="1" dirty="0"/>
              <a:t>κιμάς ή για βραστό και κοκκινιστό γιατί έχει συνδετικό ιστό</a:t>
            </a:r>
            <a:r>
              <a:rPr lang="el-GR" dirty="0"/>
              <a:t>.</a:t>
            </a:r>
          </a:p>
          <a:p>
            <a:r>
              <a:rPr lang="el-GR" b="1" dirty="0"/>
              <a:t>Σπάλα</a:t>
            </a:r>
            <a:r>
              <a:rPr lang="el-GR" dirty="0"/>
              <a:t>: Βρίσκεται στην περιοχή του ώμου. Μαλακό κομμάτι με λίγο λίπος. Σε αυτό το σημείο περιλαμβάνεται το χτένι, που είναι το πιο μαλακό με αρκετό κολλαγόνο. Άλλο κομμάτι που βρίσκεται σε αυτό το σημείο είναι το νουά και το ποντίκι. Ιδανικό μαγείρεμα: </a:t>
            </a:r>
            <a:r>
              <a:rPr lang="el-GR" b="1" dirty="0"/>
              <a:t>κοκκινιστό, κιμάς, βραστό, λεμονάτο, στην κατσαρόλα, στη γάστρα και στη λοδόκολλα.</a:t>
            </a:r>
          </a:p>
          <a:p>
            <a:r>
              <a:rPr lang="el-GR" b="1" dirty="0"/>
              <a:t>Σπαλομπριζόλες - Μπριζόλες</a:t>
            </a:r>
            <a:r>
              <a:rPr lang="el-GR" dirty="0"/>
              <a:t>: Πολύ νόστιμες για γρήγορο ψήσιμο (σχάρα, τηγάνι, κτλ.)</a:t>
            </a:r>
          </a:p>
          <a:p>
            <a:endParaRPr lang="el-GR" dirty="0"/>
          </a:p>
        </p:txBody>
      </p:sp>
    </p:spTree>
    <p:extLst>
      <p:ext uri="{BB962C8B-B14F-4D97-AF65-F5344CB8AC3E}">
        <p14:creationId xmlns:p14="http://schemas.microsoft.com/office/powerpoint/2010/main" val="3184849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Μοσχάρι</a:t>
            </a:r>
            <a:endParaRPr lang="el-GR" dirty="0"/>
          </a:p>
        </p:txBody>
      </p:sp>
      <p:sp>
        <p:nvSpPr>
          <p:cNvPr id="3" name="Θέση περιεχομένου 2"/>
          <p:cNvSpPr>
            <a:spLocks noGrp="1"/>
          </p:cNvSpPr>
          <p:nvPr>
            <p:ph idx="1"/>
          </p:nvPr>
        </p:nvSpPr>
        <p:spPr/>
        <p:txBody>
          <a:bodyPr>
            <a:noAutofit/>
          </a:bodyPr>
          <a:lstStyle/>
          <a:p>
            <a:pPr algn="just"/>
            <a:r>
              <a:rPr lang="el-GR" sz="1800" b="1" dirty="0">
                <a:latin typeface="Arial" panose="020B0604020202020204" pitchFamily="34" charset="0"/>
                <a:cs typeface="Arial" panose="020B0604020202020204" pitchFamily="34" charset="0"/>
              </a:rPr>
              <a:t>Στήθος, σιδηρόδρομος</a:t>
            </a:r>
            <a:r>
              <a:rPr lang="el-GR" sz="1800" dirty="0">
                <a:latin typeface="Arial" panose="020B0604020202020204" pitchFamily="34" charset="0"/>
                <a:cs typeface="Arial" panose="020B0604020202020204" pitchFamily="34" charset="0"/>
              </a:rPr>
              <a:t>: Λιπαρό, νόστιμο κρέας. Πολλά κόκαλα αλλά φτηνό και ότι πρέπει για σιγομαγείρεμα σαν τα μάγουλα.</a:t>
            </a:r>
          </a:p>
          <a:p>
            <a:pPr algn="just"/>
            <a:r>
              <a:rPr lang="el-GR" sz="1800" b="1" dirty="0">
                <a:latin typeface="Arial" panose="020B0604020202020204" pitchFamily="34" charset="0"/>
                <a:cs typeface="Arial" panose="020B0604020202020204" pitchFamily="34" charset="0"/>
              </a:rPr>
              <a:t>Κόντρα</a:t>
            </a:r>
            <a:r>
              <a:rPr lang="el-GR" sz="1800" dirty="0">
                <a:latin typeface="Arial" panose="020B0604020202020204" pitchFamily="34" charset="0"/>
                <a:cs typeface="Arial" panose="020B0604020202020204" pitchFamily="34" charset="0"/>
              </a:rPr>
              <a:t>: Όχι τόσο μαλακό όσο το φιλέτο αλλά μπορεί και αυτό να μαγειρευτεί στο τηγάνι. Το αμέσως πιο καλό κομμάτι του μοσχαριού για γρήγορο ψήσιμο</a:t>
            </a:r>
          </a:p>
          <a:p>
            <a:pPr algn="just"/>
            <a:r>
              <a:rPr lang="el-GR" sz="1800" b="1" dirty="0">
                <a:latin typeface="Arial" panose="020B0604020202020204" pitchFamily="34" charset="0"/>
                <a:cs typeface="Arial" panose="020B0604020202020204" pitchFamily="34" charset="0"/>
              </a:rPr>
              <a:t>Λάπα είναι η κοιλιά</a:t>
            </a:r>
            <a:r>
              <a:rPr lang="el-GR" sz="1800" dirty="0">
                <a:latin typeface="Arial" panose="020B0604020202020204" pitchFamily="34" charset="0"/>
                <a:cs typeface="Arial" panose="020B0604020202020204" pitchFamily="34" charset="0"/>
              </a:rPr>
              <a:t>: Ότι πρέπει για </a:t>
            </a:r>
            <a:r>
              <a:rPr lang="el-GR" sz="1800" b="1" dirty="0">
                <a:latin typeface="Arial" panose="020B0604020202020204" pitchFamily="34" charset="0"/>
                <a:cs typeface="Arial" panose="020B0604020202020204" pitchFamily="34" charset="0"/>
              </a:rPr>
              <a:t>νόστιμο κιμά μιας και έχει αρκετό λίπος.</a:t>
            </a:r>
          </a:p>
          <a:p>
            <a:pPr algn="just"/>
            <a:r>
              <a:rPr lang="el-GR" sz="1800" b="1" dirty="0">
                <a:latin typeface="Arial" panose="020B0604020202020204" pitchFamily="34" charset="0"/>
                <a:cs typeface="Arial" panose="020B0604020202020204" pitchFamily="34" charset="0"/>
              </a:rPr>
              <a:t>Στο πίσω μέρος του ζώου έχουμε το κιλότο ή αλλιώς στρογγυλό</a:t>
            </a:r>
            <a:r>
              <a:rPr lang="el-GR" sz="1800" dirty="0">
                <a:latin typeface="Arial" panose="020B0604020202020204" pitchFamily="34" charset="0"/>
                <a:cs typeface="Arial" panose="020B0604020202020204" pitchFamily="34" charset="0"/>
              </a:rPr>
              <a:t>: κάνει για κιμά, ψητά, σουβλάκια.</a:t>
            </a:r>
          </a:p>
          <a:p>
            <a:pPr algn="just"/>
            <a:r>
              <a:rPr lang="el-GR" sz="1800" b="1" dirty="0">
                <a:latin typeface="Arial" panose="020B0604020202020204" pitchFamily="34" charset="0"/>
                <a:cs typeface="Arial" panose="020B0604020202020204" pitchFamily="34" charset="0"/>
              </a:rPr>
              <a:t>Κότσι: </a:t>
            </a:r>
            <a:r>
              <a:rPr lang="el-GR" sz="1800" dirty="0" smtClean="0">
                <a:latin typeface="Arial" panose="020B0604020202020204" pitchFamily="34" charset="0"/>
                <a:cs typeface="Arial" panose="020B0604020202020204" pitchFamily="34" charset="0"/>
              </a:rPr>
              <a:t>Ότι </a:t>
            </a:r>
            <a:r>
              <a:rPr lang="el-GR" sz="1800" dirty="0">
                <a:latin typeface="Arial" panose="020B0604020202020204" pitchFamily="34" charset="0"/>
                <a:cs typeface="Arial" panose="020B0604020202020204" pitchFamily="34" charset="0"/>
              </a:rPr>
              <a:t>πρέπει για σούπες.</a:t>
            </a:r>
          </a:p>
          <a:p>
            <a:pPr algn="just"/>
            <a:r>
              <a:rPr lang="el-GR" sz="1800" b="1" dirty="0">
                <a:latin typeface="Arial" panose="020B0604020202020204" pitchFamily="34" charset="0"/>
                <a:cs typeface="Arial" panose="020B0604020202020204" pitchFamily="34" charset="0"/>
              </a:rPr>
              <a:t>Νουά</a:t>
            </a:r>
            <a:r>
              <a:rPr lang="el-GR" sz="1800" dirty="0">
                <a:latin typeface="Arial" panose="020B0604020202020204" pitchFamily="34" charset="0"/>
                <a:cs typeface="Arial" panose="020B0604020202020204" pitchFamily="34" charset="0"/>
              </a:rPr>
              <a:t>: Πίσω μέρος του μηρού. Μαγειρεύεται ολόκληρο και κόβεται σε φέτες.</a:t>
            </a:r>
          </a:p>
          <a:p>
            <a:pPr algn="just"/>
            <a:r>
              <a:rPr lang="el-GR" sz="1800" b="1" dirty="0">
                <a:latin typeface="Arial" panose="020B0604020202020204" pitchFamily="34" charset="0"/>
                <a:cs typeface="Arial" panose="020B0604020202020204" pitchFamily="34" charset="0"/>
              </a:rPr>
              <a:t>Φιλέτο</a:t>
            </a:r>
            <a:r>
              <a:rPr lang="el-GR" sz="1800" dirty="0">
                <a:latin typeface="Arial" panose="020B0604020202020204" pitchFamily="34" charset="0"/>
                <a:cs typeface="Arial" panose="020B0604020202020204" pitchFamily="34" charset="0"/>
              </a:rPr>
              <a:t>: Το πιο μαλακό εκτός από την ουρά του. Ότι πρέπει για τηγάνι, σοτέ και γρήγορο ψήσιμο.</a:t>
            </a:r>
          </a:p>
          <a:p>
            <a:pPr algn="just"/>
            <a:r>
              <a:rPr lang="el-GR" sz="1800" dirty="0" smtClean="0">
                <a:latin typeface="Arial" panose="020B0604020202020204" pitchFamily="34" charset="0"/>
                <a:cs typeface="Arial" panose="020B0604020202020204" pitchFamily="34" charset="0"/>
              </a:rPr>
              <a:t/>
            </a:r>
            <a:br>
              <a:rPr lang="el-GR" sz="1800" dirty="0" smtClean="0">
                <a:latin typeface="Arial" panose="020B0604020202020204" pitchFamily="34" charset="0"/>
                <a:cs typeface="Arial" panose="020B0604020202020204" pitchFamily="34" charset="0"/>
              </a:rPr>
            </a:b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4847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latin typeface="Arial" panose="020B0604020202020204" pitchFamily="34" charset="0"/>
                <a:cs typeface="Arial" panose="020B0604020202020204" pitchFamily="34" charset="0"/>
              </a:rPr>
              <a:t>Κρεατόσουπα με λαχανικά</a:t>
            </a:r>
            <a:endParaRPr lang="el-GR" sz="32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lstStyle/>
          <a:p>
            <a:r>
              <a:rPr lang="en-US" dirty="0" smtClean="0">
                <a:hlinkClick r:id="rId2"/>
              </a:rPr>
              <a:t>https://www.youtube.com/watch?v=8xFiDu8esL0</a:t>
            </a:r>
            <a:endParaRPr lang="el-GR" dirty="0" smtClean="0"/>
          </a:p>
          <a:p>
            <a:endParaRPr lang="el-GR" dirty="0"/>
          </a:p>
        </p:txBody>
      </p:sp>
    </p:spTree>
    <p:extLst>
      <p:ext uri="{BB962C8B-B14F-4D97-AF65-F5344CB8AC3E}">
        <p14:creationId xmlns:p14="http://schemas.microsoft.com/office/powerpoint/2010/main" val="2469898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latin typeface="Arial" panose="020B0604020202020204" pitchFamily="34" charset="0"/>
                <a:cs typeface="Arial" panose="020B0604020202020204" pitchFamily="34" charset="0"/>
              </a:rPr>
              <a:t>Βραστό μοσχάρι σούπα</a:t>
            </a:r>
            <a:endParaRPr lang="el-GR" sz="32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lstStyle/>
          <a:p>
            <a:pPr marL="0" indent="0">
              <a:buNone/>
            </a:pPr>
            <a:r>
              <a:rPr lang="en-US" dirty="0" smtClean="0">
                <a:hlinkClick r:id="rId2"/>
              </a:rPr>
              <a:t>https://www.youtube.com/watch?v=xlBftulFMAA</a:t>
            </a:r>
            <a:endParaRPr lang="el-GR" dirty="0" smtClean="0"/>
          </a:p>
          <a:p>
            <a:endParaRPr lang="el-GR" dirty="0"/>
          </a:p>
        </p:txBody>
      </p:sp>
    </p:spTree>
    <p:extLst>
      <p:ext uri="{BB962C8B-B14F-4D97-AF65-F5344CB8AC3E}">
        <p14:creationId xmlns:p14="http://schemas.microsoft.com/office/powerpoint/2010/main" val="4130459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smtClean="0">
                <a:latin typeface="Arial" panose="020B0604020202020204" pitchFamily="34" charset="0"/>
                <a:cs typeface="Arial" panose="020B0604020202020204" pitchFamily="34" charset="0"/>
              </a:rPr>
              <a:t>Μοσχάρι </a:t>
            </a:r>
            <a:r>
              <a:rPr lang="el-GR" sz="2800" b="1" dirty="0" err="1" smtClean="0">
                <a:latin typeface="Arial" panose="020B0604020202020204" pitchFamily="34" charset="0"/>
                <a:cs typeface="Arial" panose="020B0604020202020204" pitchFamily="34" charset="0"/>
              </a:rPr>
              <a:t>μπ</a:t>
            </a:r>
            <a:r>
              <a:rPr lang="el-GR" sz="2800" b="1" dirty="0" err="1">
                <a:latin typeface="Arial" panose="020B0604020202020204" pitchFamily="34" charset="0"/>
                <a:cs typeface="Arial" panose="020B0604020202020204" pitchFamily="34" charset="0"/>
              </a:rPr>
              <a:t>ρ</a:t>
            </a:r>
            <a:r>
              <a:rPr lang="el-GR" sz="2800" b="1" dirty="0" err="1" smtClean="0">
                <a:latin typeface="Arial" panose="020B0604020202020204" pitchFamily="34" charset="0"/>
                <a:cs typeface="Arial" panose="020B0604020202020204" pitchFamily="34" charset="0"/>
              </a:rPr>
              <a:t>εζέ</a:t>
            </a:r>
            <a:r>
              <a:rPr lang="el-GR" sz="2800" b="1" dirty="0" smtClean="0">
                <a:latin typeface="Arial" panose="020B0604020202020204" pitchFamily="34" charset="0"/>
                <a:cs typeface="Arial" panose="020B0604020202020204" pitchFamily="34" charset="0"/>
              </a:rPr>
              <a:t> με κόκκινο κρασί και λαχανικά</a:t>
            </a:r>
            <a:endParaRPr lang="el-GR" sz="28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lstStyle/>
          <a:p>
            <a:pPr marL="0" indent="0">
              <a:buNone/>
            </a:pPr>
            <a:r>
              <a:rPr lang="en-US" dirty="0" smtClean="0">
                <a:hlinkClick r:id="rId2"/>
              </a:rPr>
              <a:t>https://www.youtube.com/watch?v=KewKk-loQsU</a:t>
            </a:r>
            <a:endParaRPr lang="el-GR" dirty="0" smtClean="0"/>
          </a:p>
          <a:p>
            <a:endParaRPr lang="el-GR" dirty="0"/>
          </a:p>
        </p:txBody>
      </p:sp>
    </p:spTree>
    <p:extLst>
      <p:ext uri="{BB962C8B-B14F-4D97-AF65-F5344CB8AC3E}">
        <p14:creationId xmlns:p14="http://schemas.microsoft.com/office/powerpoint/2010/main" val="3888424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latin typeface="Arial" panose="020B0604020202020204" pitchFamily="34" charset="0"/>
                <a:cs typeface="Arial" panose="020B0604020202020204" pitchFamily="34" charset="0"/>
              </a:rPr>
              <a:t>Μοσχάρι κοκκινιστό Ραγού με μανιτάρια</a:t>
            </a:r>
            <a:endParaRPr lang="el-GR" sz="32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lstStyle/>
          <a:p>
            <a:pPr marL="0" indent="0">
              <a:buNone/>
            </a:pPr>
            <a:r>
              <a:rPr lang="en-US" dirty="0" smtClean="0">
                <a:hlinkClick r:id="rId2"/>
              </a:rPr>
              <a:t>https://akispetretzikis.com/el/categories/kreas/ragoy-me-manitaria-sth-chytra-tachythtas</a:t>
            </a:r>
            <a:endParaRPr lang="el-GR" dirty="0" smtClean="0"/>
          </a:p>
          <a:p>
            <a:endParaRPr lang="el-GR" dirty="0"/>
          </a:p>
        </p:txBody>
      </p:sp>
    </p:spTree>
    <p:extLst>
      <p:ext uri="{BB962C8B-B14F-4D97-AF65-F5344CB8AC3E}">
        <p14:creationId xmlns:p14="http://schemas.microsoft.com/office/powerpoint/2010/main" val="2502441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latin typeface="Arial" panose="020B0604020202020204" pitchFamily="34" charset="0"/>
                <a:cs typeface="Arial" panose="020B0604020202020204" pitchFamily="34" charset="0"/>
              </a:rPr>
              <a:t>Χοιρινό μπούτι στο φούρνο </a:t>
            </a:r>
            <a:endParaRPr lang="el-GR" sz="32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lstStyle/>
          <a:p>
            <a:pPr marL="0" indent="0">
              <a:buNone/>
            </a:pPr>
            <a:r>
              <a:rPr lang="en-US" dirty="0" smtClean="0">
                <a:hlinkClick r:id="rId2"/>
              </a:rPr>
              <a:t>https://akispetretzikis.com/el/categories/kreas/choirino-mpoyti-sto-foyrno</a:t>
            </a:r>
            <a:endParaRPr lang="el-GR" dirty="0" smtClean="0"/>
          </a:p>
          <a:p>
            <a:endParaRPr lang="el-GR" dirty="0"/>
          </a:p>
        </p:txBody>
      </p:sp>
    </p:spTree>
    <p:extLst>
      <p:ext uri="{BB962C8B-B14F-4D97-AF65-F5344CB8AC3E}">
        <p14:creationId xmlns:p14="http://schemas.microsoft.com/office/powerpoint/2010/main" val="1153843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latin typeface="Arial" panose="020B0604020202020204" pitchFamily="34" charset="0"/>
                <a:cs typeface="Arial" panose="020B0604020202020204" pitchFamily="34" charset="0"/>
              </a:rPr>
              <a:t>Μοσχαράκι στρογγάνοφ</a:t>
            </a:r>
            <a:endParaRPr lang="el-GR" sz="32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lstStyle/>
          <a:p>
            <a:pPr marL="0" indent="0">
              <a:buNone/>
            </a:pPr>
            <a:r>
              <a:rPr lang="en-US" dirty="0" smtClean="0">
                <a:hlinkClick r:id="rId2"/>
              </a:rPr>
              <a:t>https://www.youtube.com/watch?v=sMIL9mZMYyE</a:t>
            </a:r>
            <a:endParaRPr lang="el-GR" dirty="0" smtClean="0"/>
          </a:p>
          <a:p>
            <a:endParaRPr lang="el-GR" dirty="0"/>
          </a:p>
        </p:txBody>
      </p:sp>
    </p:spTree>
    <p:extLst>
      <p:ext uri="{BB962C8B-B14F-4D97-AF65-F5344CB8AC3E}">
        <p14:creationId xmlns:p14="http://schemas.microsoft.com/office/powerpoint/2010/main" val="3684686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latin typeface="Arial" panose="020B0604020202020204" pitchFamily="34" charset="0"/>
                <a:cs typeface="Arial" panose="020B0604020202020204" pitchFamily="34" charset="0"/>
              </a:rPr>
              <a:t>Χοιρινή τηγανιά με μαύρη μπύρα</a:t>
            </a:r>
            <a:endParaRPr lang="el-GR" sz="32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lstStyle/>
          <a:p>
            <a:pPr marL="0" indent="0">
              <a:buNone/>
            </a:pPr>
            <a:r>
              <a:rPr lang="en-US" dirty="0" smtClean="0">
                <a:hlinkClick r:id="rId2"/>
              </a:rPr>
              <a:t>https://akispetretzikis.com/el/categories/kreas/h-thgania-toy-akh</a:t>
            </a:r>
            <a:endParaRPr lang="el-GR" dirty="0" smtClean="0"/>
          </a:p>
          <a:p>
            <a:endParaRPr lang="el-GR" dirty="0"/>
          </a:p>
        </p:txBody>
      </p:sp>
    </p:spTree>
    <p:extLst>
      <p:ext uri="{BB962C8B-B14F-4D97-AF65-F5344CB8AC3E}">
        <p14:creationId xmlns:p14="http://schemas.microsoft.com/office/powerpoint/2010/main" val="321567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74638"/>
            <a:ext cx="8147248" cy="994122"/>
          </a:xfrm>
        </p:spPr>
        <p:txBody>
          <a:bodyPr/>
          <a:lstStyle/>
          <a:p>
            <a:r>
              <a:rPr lang="el-GR" sz="2000" b="1" dirty="0">
                <a:solidFill>
                  <a:prstClr val="black"/>
                </a:solidFill>
                <a:latin typeface="Arial" panose="020B0604020202020204" pitchFamily="34" charset="0"/>
                <a:cs typeface="Arial" panose="020B0604020202020204" pitchFamily="34" charset="0"/>
              </a:rPr>
              <a:t>μυστικά για να ξεχωρίσουμε το φρέσκο και καλό κρέας</a:t>
            </a:r>
            <a:endParaRPr lang="el-GR" dirty="0"/>
          </a:p>
        </p:txBody>
      </p:sp>
      <p:sp>
        <p:nvSpPr>
          <p:cNvPr id="4" name="Θέση περιεχομένου 3"/>
          <p:cNvSpPr>
            <a:spLocks noGrp="1"/>
          </p:cNvSpPr>
          <p:nvPr>
            <p:ph idx="1"/>
          </p:nvPr>
        </p:nvSpPr>
        <p:spPr>
          <a:xfrm>
            <a:off x="539552" y="980728"/>
            <a:ext cx="8147248" cy="5472608"/>
          </a:xfrm>
        </p:spPr>
        <p:txBody>
          <a:bodyPr>
            <a:noAutofit/>
          </a:bodyPr>
          <a:lstStyle/>
          <a:p>
            <a:pPr marL="0" indent="0" algn="just">
              <a:buNone/>
            </a:pPr>
            <a:r>
              <a:rPr lang="el-GR" sz="1800" b="1" dirty="0">
                <a:latin typeface="Arial" panose="020B0604020202020204" pitchFamily="34" charset="0"/>
                <a:cs typeface="Arial" panose="020B0604020202020204" pitchFamily="34" charset="0"/>
              </a:rPr>
              <a:t>Αρνί ή </a:t>
            </a:r>
            <a:r>
              <a:rPr lang="el-GR" sz="1800" b="1" dirty="0" smtClean="0">
                <a:latin typeface="Arial" panose="020B0604020202020204" pitchFamily="34" charset="0"/>
                <a:cs typeface="Arial" panose="020B0604020202020204" pitchFamily="34" charset="0"/>
              </a:rPr>
              <a:t>κατσίκι</a:t>
            </a:r>
            <a:endParaRPr lang="el-GR" sz="1800" b="1" dirty="0">
              <a:latin typeface="Arial" panose="020B0604020202020204" pitchFamily="34" charset="0"/>
              <a:cs typeface="Arial" panose="020B0604020202020204" pitchFamily="34" charset="0"/>
            </a:endParaRPr>
          </a:p>
          <a:p>
            <a:pPr marL="0" indent="0" algn="just">
              <a:buNone/>
            </a:pPr>
            <a:r>
              <a:rPr lang="el-GR" sz="1800" dirty="0">
                <a:latin typeface="Arial" panose="020B0604020202020204" pitchFamily="34" charset="0"/>
                <a:cs typeface="Arial" panose="020B0604020202020204" pitchFamily="34" charset="0"/>
              </a:rPr>
              <a:t>Όταν αγοράζουμε αρνί ή κατσίκι πρέπει να έχουμε υπόψη μας πως το αρνάκι ή το κατσικάκι του γάλακτος, αυτό που έχει τραφεί αποκλειστικά με γάλα, και είναι μικρότερο από </a:t>
            </a:r>
            <a:r>
              <a:rPr lang="el-GR" sz="1800" b="1" dirty="0">
                <a:latin typeface="Arial" panose="020B0604020202020204" pitchFamily="34" charset="0"/>
                <a:cs typeface="Arial" panose="020B0604020202020204" pitchFamily="34" charset="0"/>
              </a:rPr>
              <a:t>4 ή 5 μηνών δίνει κρέας που μοιάζει με το μοσχαρίσιο (το μοσχαράκι του γάλακτος) και είναι αρκετά ανοιχτόχρωμο. </a:t>
            </a:r>
            <a:r>
              <a:rPr lang="el-GR" sz="1800" dirty="0">
                <a:latin typeface="Arial" panose="020B0604020202020204" pitchFamily="34" charset="0"/>
                <a:cs typeface="Arial" panose="020B0604020202020204" pitchFamily="34" charset="0"/>
              </a:rPr>
              <a:t>Το κρέας του μεγαλύτερου αρνιού και του κατσικιού (που δεν είναι του γάλακτος) που είναι μέχρι ενός έτους, είναι πιο σκούρο ροζ, ενώ το κρέας του προβάτου που είναι </a:t>
            </a:r>
            <a:r>
              <a:rPr lang="el-GR" sz="1800" b="1" dirty="0">
                <a:latin typeface="Arial" panose="020B0604020202020204" pitchFamily="34" charset="0"/>
                <a:cs typeface="Arial" panose="020B0604020202020204" pitchFamily="34" charset="0"/>
              </a:rPr>
              <a:t>μεγαλύτερο από 1 έτους έχει πολύ πιο σκούρο χρώμα και έντονη, χαρακτηριστική μυρωδιά</a:t>
            </a:r>
            <a:r>
              <a:rPr lang="el-GR" sz="1800" b="1" dirty="0" smtClean="0">
                <a:latin typeface="Arial" panose="020B0604020202020204" pitchFamily="34" charset="0"/>
                <a:cs typeface="Arial" panose="020B0604020202020204" pitchFamily="34" charset="0"/>
              </a:rPr>
              <a:t>.</a:t>
            </a:r>
          </a:p>
          <a:p>
            <a:pPr marL="0" indent="0">
              <a:buNone/>
            </a:pPr>
            <a:r>
              <a:rPr lang="el-GR" sz="1800" b="1" dirty="0">
                <a:latin typeface="Arial" panose="020B0604020202020204" pitchFamily="34" charset="0"/>
                <a:cs typeface="Arial" panose="020B0604020202020204" pitchFamily="34" charset="0"/>
              </a:rPr>
              <a:t>Χοιρινό κρέας</a:t>
            </a:r>
          </a:p>
          <a:p>
            <a:pPr marL="0" indent="0">
              <a:buNone/>
            </a:pPr>
            <a:r>
              <a:rPr lang="el-GR" sz="1800" dirty="0">
                <a:latin typeface="Arial" panose="020B0604020202020204" pitchFamily="34" charset="0"/>
                <a:cs typeface="Arial" panose="020B0604020202020204" pitchFamily="34" charset="0"/>
              </a:rPr>
              <a:t>Όταν αγοράζουμε χοιρινό κρέας πρέπει να προσέχουμε το χρώμα του να είναι </a:t>
            </a:r>
            <a:r>
              <a:rPr lang="el-GR" sz="1800" b="1" dirty="0">
                <a:latin typeface="Arial" panose="020B0604020202020204" pitchFamily="34" charset="0"/>
                <a:cs typeface="Arial" panose="020B0604020202020204" pitchFamily="34" charset="0"/>
              </a:rPr>
              <a:t>απαλό ροζ</a:t>
            </a:r>
            <a:r>
              <a:rPr lang="el-GR" sz="1800" dirty="0">
                <a:latin typeface="Arial" panose="020B0604020202020204" pitchFamily="34" charset="0"/>
                <a:cs typeface="Arial" panose="020B0604020202020204" pitchFamily="34" charset="0"/>
              </a:rPr>
              <a:t>, με μία σχετική υγρασία χωρίς όμως να φτάνει να γίνεται υγρό ή ιδιαίτερα λιπαρό. Το </a:t>
            </a:r>
            <a:r>
              <a:rPr lang="el-GR" sz="1800" b="1" dirty="0">
                <a:latin typeface="Arial" panose="020B0604020202020204" pitchFamily="34" charset="0"/>
                <a:cs typeface="Arial" panose="020B0604020202020204" pitchFamily="34" charset="0"/>
              </a:rPr>
              <a:t>λίπος του πρέπει να είναι άσπρο και τα κόκαλα να έχουν μία απόχρωση κόκκινου</a:t>
            </a:r>
            <a:r>
              <a:rPr lang="el-GR" sz="1800" dirty="0">
                <a:latin typeface="Arial" panose="020B0604020202020204" pitchFamily="34" charset="0"/>
                <a:cs typeface="Arial" panose="020B0604020202020204" pitchFamily="34" charset="0"/>
              </a:rPr>
              <a:t>. Όταν το χρώμα του κρέατος φτάνει να είναι κόκκινο, το λίπος μπεζ και η σάρκα του κρέατος είναι τραχιά και σκληρή και τα κόκαλα τελείως άσπρα σημαίνει πως το ζώο ήταν μεγάλο σε ηλικία, οπότε και το μαγειρεμένο κρέας του θα είναι λιγότερο τρυφερό. Το χρώμα που έχει το </a:t>
            </a:r>
            <a:r>
              <a:rPr lang="el-GR" sz="1800" b="1" dirty="0">
                <a:latin typeface="Arial" panose="020B0604020202020204" pitchFamily="34" charset="0"/>
                <a:cs typeface="Arial" panose="020B0604020202020204" pitchFamily="34" charset="0"/>
              </a:rPr>
              <a:t>κόκαλο</a:t>
            </a:r>
            <a:r>
              <a:rPr lang="el-GR" sz="1800" dirty="0">
                <a:latin typeface="Arial" panose="020B0604020202020204" pitchFamily="34" charset="0"/>
                <a:cs typeface="Arial" panose="020B0604020202020204" pitchFamily="34" charset="0"/>
              </a:rPr>
              <a:t> του κρέατος έχει επίσης σημασία, </a:t>
            </a:r>
            <a:r>
              <a:rPr lang="el-GR" sz="1800" b="1" dirty="0">
                <a:latin typeface="Arial" panose="020B0604020202020204" pitchFamily="34" charset="0"/>
                <a:cs typeface="Arial" panose="020B0604020202020204" pitchFamily="34" charset="0"/>
              </a:rPr>
              <a:t>όταν αρχίζει να μαυρίζει αυτό σημαίνει πως το κρέας μπαγιατεύει.</a:t>
            </a:r>
          </a:p>
          <a:p>
            <a:pPr marL="0" indent="0" algn="just">
              <a:buNone/>
            </a:pPr>
            <a:endParaRPr lang="el-GR" sz="1800" dirty="0">
              <a:latin typeface="Arial" panose="020B0604020202020204" pitchFamily="34" charset="0"/>
              <a:cs typeface="Arial" panose="020B0604020202020204" pitchFamily="34" charset="0"/>
            </a:endParaRPr>
          </a:p>
          <a:p>
            <a:pPr algn="just"/>
            <a:r>
              <a:rPr lang="el-GR" sz="1800" dirty="0">
                <a:latin typeface="Arial" panose="020B0604020202020204" pitchFamily="34" charset="0"/>
                <a:cs typeface="Arial" panose="020B0604020202020204" pitchFamily="34" charset="0"/>
                <a:hlinkClick r:id="rId2"/>
              </a:rPr>
              <a:t/>
            </a:r>
            <a:br>
              <a:rPr lang="el-GR" sz="1800" dirty="0">
                <a:latin typeface="Arial" panose="020B0604020202020204" pitchFamily="34" charset="0"/>
                <a:cs typeface="Arial" panose="020B0604020202020204" pitchFamily="34" charset="0"/>
                <a:hlinkClick r:id="rId2"/>
              </a:rPr>
            </a:b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995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latin typeface="Arial" panose="020B0604020202020204" pitchFamily="34" charset="0"/>
                <a:cs typeface="Arial" panose="020B0604020202020204" pitchFamily="34" charset="0"/>
              </a:rPr>
              <a:t>Μοσχαρίσια μπριζόλα ψητή </a:t>
            </a:r>
            <a:endParaRPr lang="el-GR" sz="32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lstStyle/>
          <a:p>
            <a:pPr marL="0" indent="0">
              <a:buNone/>
            </a:pPr>
            <a:r>
              <a:rPr lang="en-US" dirty="0" smtClean="0">
                <a:hlinkClick r:id="rId2"/>
              </a:rPr>
              <a:t>https://www.youtube.com/watch?v=RiryqXHQw1Y</a:t>
            </a:r>
            <a:endParaRPr lang="el-GR" dirty="0" smtClean="0"/>
          </a:p>
          <a:p>
            <a:endParaRPr lang="el-GR" dirty="0"/>
          </a:p>
        </p:txBody>
      </p:sp>
    </p:spTree>
    <p:extLst>
      <p:ext uri="{BB962C8B-B14F-4D97-AF65-F5344CB8AC3E}">
        <p14:creationId xmlns:p14="http://schemas.microsoft.com/office/powerpoint/2010/main" val="4186742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latin typeface="Arial" panose="020B0604020202020204" pitchFamily="34" charset="0"/>
                <a:cs typeface="Arial" panose="020B0604020202020204" pitchFamily="34" charset="0"/>
              </a:rPr>
              <a:t>Κοντοσούβλι χοιρινό</a:t>
            </a:r>
            <a:endParaRPr lang="el-GR" sz="32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lstStyle/>
          <a:p>
            <a:pPr marL="0" indent="0">
              <a:buNone/>
            </a:pPr>
            <a:r>
              <a:rPr lang="en-US" dirty="0" smtClean="0">
                <a:hlinkClick r:id="rId2"/>
              </a:rPr>
              <a:t>https://akispetretzikis.com/el/categories/kreas/kontosoyvli</a:t>
            </a:r>
            <a:endParaRPr lang="el-GR" dirty="0" smtClean="0"/>
          </a:p>
          <a:p>
            <a:endParaRPr lang="el-GR" dirty="0"/>
          </a:p>
        </p:txBody>
      </p:sp>
    </p:spTree>
    <p:extLst>
      <p:ext uri="{BB962C8B-B14F-4D97-AF65-F5344CB8AC3E}">
        <p14:creationId xmlns:p14="http://schemas.microsoft.com/office/powerpoint/2010/main" val="426505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latin typeface="Arial" panose="020B0604020202020204" pitchFamily="34" charset="0"/>
                <a:cs typeface="Arial" panose="020B0604020202020204" pitchFamily="34" charset="0"/>
              </a:rPr>
              <a:t>Κρέας - μυστικά</a:t>
            </a:r>
            <a:endParaRPr lang="el-GR" sz="32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467544" y="1600200"/>
            <a:ext cx="8219256" cy="4853136"/>
          </a:xfrm>
        </p:spPr>
        <p:txBody>
          <a:bodyPr>
            <a:noAutofit/>
          </a:bodyPr>
          <a:lstStyle/>
          <a:p>
            <a:r>
              <a:rPr lang="el-GR" sz="1800" dirty="0" smtClean="0">
                <a:latin typeface="Arial" panose="020B0604020202020204" pitchFamily="34" charset="0"/>
                <a:cs typeface="Arial" panose="020B0604020202020204" pitchFamily="34" charset="0"/>
              </a:rPr>
              <a:t>Στην ουσία όταν μιλάμε για κρέας εννοούμε τους </a:t>
            </a:r>
            <a:r>
              <a:rPr lang="el-GR" sz="1800" b="1" dirty="0" smtClean="0">
                <a:latin typeface="Arial" panose="020B0604020202020204" pitchFamily="34" charset="0"/>
                <a:cs typeface="Arial" panose="020B0604020202020204" pitchFamily="34" charset="0"/>
              </a:rPr>
              <a:t>μύες ενός ζώου</a:t>
            </a:r>
            <a:r>
              <a:rPr lang="el-GR" sz="1800" dirty="0" smtClean="0">
                <a:latin typeface="Arial" panose="020B0604020202020204" pitchFamily="34" charset="0"/>
                <a:cs typeface="Arial" panose="020B0604020202020204" pitchFamily="34" charset="0"/>
              </a:rPr>
              <a:t>.</a:t>
            </a:r>
          </a:p>
          <a:p>
            <a:endParaRPr lang="el-GR" sz="1800" dirty="0" smtClean="0">
              <a:latin typeface="Arial" panose="020B0604020202020204" pitchFamily="34" charset="0"/>
              <a:cs typeface="Arial" panose="020B0604020202020204" pitchFamily="34" charset="0"/>
            </a:endParaRPr>
          </a:p>
          <a:p>
            <a:r>
              <a:rPr lang="el-GR" sz="1800" dirty="0" smtClean="0">
                <a:latin typeface="Arial" panose="020B0604020202020204" pitchFamily="34" charset="0"/>
                <a:cs typeface="Arial" panose="020B0604020202020204" pitchFamily="34" charset="0"/>
              </a:rPr>
              <a:t>Κάποιοι από αυτούς είναι </a:t>
            </a:r>
            <a:r>
              <a:rPr lang="el-GR" sz="1800" b="1" dirty="0" smtClean="0">
                <a:latin typeface="Arial" panose="020B0604020202020204" pitchFamily="34" charset="0"/>
                <a:cs typeface="Arial" panose="020B0604020202020204" pitchFamily="34" charset="0"/>
              </a:rPr>
              <a:t>μεγάλοι, κάποιοι είναι μικροί, κάποιοι ενώνονται μεταξύ τους για να δημιουργήσουν ένα όργανο</a:t>
            </a:r>
            <a:r>
              <a:rPr lang="el-GR" sz="1800" dirty="0" smtClean="0">
                <a:latin typeface="Arial" panose="020B0604020202020204" pitchFamily="34" charset="0"/>
                <a:cs typeface="Arial" panose="020B0604020202020204" pitchFamily="34" charset="0"/>
              </a:rPr>
              <a:t>, όπως ας πούμε το πόδι, ή κάποιοι είναι αρκετά μεγάλοι και τους αγοράζουμε “μόνους” τους.</a:t>
            </a:r>
          </a:p>
          <a:p>
            <a:endParaRPr lang="el-GR" sz="1800" dirty="0" smtClean="0">
              <a:latin typeface="Arial" panose="020B0604020202020204" pitchFamily="34" charset="0"/>
              <a:cs typeface="Arial" panose="020B0604020202020204" pitchFamily="34" charset="0"/>
            </a:endParaRPr>
          </a:p>
          <a:p>
            <a:r>
              <a:rPr lang="el-GR" sz="1800" dirty="0" smtClean="0">
                <a:latin typeface="Arial" panose="020B0604020202020204" pitchFamily="34" charset="0"/>
                <a:cs typeface="Arial" panose="020B0604020202020204" pitchFamily="34" charset="0"/>
              </a:rPr>
              <a:t>Κάποιοι μύες </a:t>
            </a:r>
            <a:r>
              <a:rPr lang="el-GR" sz="1800" b="1" dirty="0" smtClean="0">
                <a:latin typeface="Arial" panose="020B0604020202020204" pitchFamily="34" charset="0"/>
                <a:cs typeface="Arial" panose="020B0604020202020204" pitchFamily="34" charset="0"/>
              </a:rPr>
              <a:t>κινούνται περισσότερο </a:t>
            </a:r>
            <a:r>
              <a:rPr lang="el-GR" sz="1800" dirty="0" smtClean="0">
                <a:latin typeface="Arial" panose="020B0604020202020204" pitchFamily="34" charset="0"/>
                <a:cs typeface="Arial" panose="020B0604020202020204" pitchFamily="34" charset="0"/>
              </a:rPr>
              <a:t>όπως οι μύες των ποδιών, κάποιοι </a:t>
            </a:r>
            <a:r>
              <a:rPr lang="el-GR" sz="1800" b="1" dirty="0" smtClean="0">
                <a:latin typeface="Arial" panose="020B0604020202020204" pitchFamily="34" charset="0"/>
                <a:cs typeface="Arial" panose="020B0604020202020204" pitchFamily="34" charset="0"/>
              </a:rPr>
              <a:t>λιγότερο όπως οι μύες της πλάτης</a:t>
            </a:r>
            <a:r>
              <a:rPr lang="el-GR" sz="1800" dirty="0" smtClean="0">
                <a:latin typeface="Arial" panose="020B0604020202020204" pitchFamily="34" charset="0"/>
                <a:cs typeface="Arial" panose="020B0604020202020204" pitchFamily="34" charset="0"/>
              </a:rPr>
              <a:t>. Το </a:t>
            </a:r>
            <a:r>
              <a:rPr lang="el-GR" sz="1800" b="1" dirty="0" smtClean="0">
                <a:latin typeface="Arial" panose="020B0604020202020204" pitchFamily="34" charset="0"/>
                <a:cs typeface="Arial" panose="020B0604020202020204" pitchFamily="34" charset="0"/>
              </a:rPr>
              <a:t>φιλέτο</a:t>
            </a:r>
            <a:r>
              <a:rPr lang="el-GR" sz="1800" dirty="0" smtClean="0">
                <a:latin typeface="Arial" panose="020B0604020202020204" pitchFamily="34" charset="0"/>
                <a:cs typeface="Arial" panose="020B0604020202020204" pitchFamily="34" charset="0"/>
              </a:rPr>
              <a:t> ας πούμε είναι από τις πιο μαλακές κοπές γιατί ακριβώς είναι ένας </a:t>
            </a:r>
            <a:r>
              <a:rPr lang="el-GR" sz="1800" b="1" dirty="0" smtClean="0">
                <a:latin typeface="Arial" panose="020B0604020202020204" pitchFamily="34" charset="0"/>
                <a:cs typeface="Arial" panose="020B0604020202020204" pitchFamily="34" charset="0"/>
              </a:rPr>
              <a:t>μυς που σχεδόν ποτέ δεν κινείται</a:t>
            </a:r>
            <a:r>
              <a:rPr lang="el-GR" sz="1800" dirty="0" smtClean="0">
                <a:latin typeface="Arial" panose="020B0604020202020204" pitchFamily="34" charset="0"/>
                <a:cs typeface="Arial" panose="020B0604020202020204" pitchFamily="34" charset="0"/>
              </a:rPr>
              <a:t>.</a:t>
            </a:r>
          </a:p>
          <a:p>
            <a:endParaRPr lang="el-GR" sz="1800" dirty="0" smtClean="0">
              <a:latin typeface="Arial" panose="020B0604020202020204" pitchFamily="34" charset="0"/>
              <a:cs typeface="Arial" panose="020B0604020202020204" pitchFamily="34" charset="0"/>
            </a:endParaRPr>
          </a:p>
          <a:p>
            <a:r>
              <a:rPr lang="el-GR" sz="1800" dirty="0" smtClean="0">
                <a:latin typeface="Arial" panose="020B0604020202020204" pitchFamily="34" charset="0"/>
                <a:cs typeface="Arial" panose="020B0604020202020204" pitchFamily="34" charset="0"/>
              </a:rPr>
              <a:t>Οι μύες που κινούνται περισσότερο θέλουν και περισσότερο μαγείρεμα για να μαλακώσουν.</a:t>
            </a:r>
          </a:p>
          <a:p>
            <a:endParaRPr lang="el-GR" sz="1800" dirty="0" smtClean="0">
              <a:latin typeface="Arial" panose="020B0604020202020204" pitchFamily="34" charset="0"/>
              <a:cs typeface="Arial" panose="020B0604020202020204" pitchFamily="34" charset="0"/>
            </a:endParaRPr>
          </a:p>
          <a:p>
            <a:r>
              <a:rPr lang="el-GR" sz="1800" dirty="0" smtClean="0">
                <a:latin typeface="Arial" panose="020B0604020202020204" pitchFamily="34" charset="0"/>
                <a:cs typeface="Arial" panose="020B0604020202020204" pitchFamily="34" charset="0"/>
              </a:rPr>
              <a:t>Ένα νεαρό ζώο πάντα έχει πιο μαλακό κρέας γιατί οι μύες του έχουν δουλέψει λιγότερο από τους μύες ενός ζώου μεγαλύτερου σε ηλικία.</a:t>
            </a:r>
          </a:p>
          <a:p>
            <a:endParaRPr lang="el-GR"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994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8291264" cy="634082"/>
          </a:xfrm>
        </p:spPr>
        <p:txBody>
          <a:bodyPr>
            <a:normAutofit fontScale="90000"/>
          </a:bodyPr>
          <a:lstStyle/>
          <a:p>
            <a:r>
              <a:rPr lang="el-GR" b="1" dirty="0">
                <a:latin typeface="Arial" panose="020B0604020202020204" pitchFamily="34" charset="0"/>
                <a:cs typeface="Arial" panose="020B0604020202020204" pitchFamily="34" charset="0"/>
              </a:rPr>
              <a:t>Κρέας - μυστικά</a:t>
            </a:r>
            <a:endParaRPr lang="el-GR" dirty="0"/>
          </a:p>
        </p:txBody>
      </p:sp>
      <p:sp>
        <p:nvSpPr>
          <p:cNvPr id="3" name="Θέση περιεχομένου 2"/>
          <p:cNvSpPr>
            <a:spLocks noGrp="1"/>
          </p:cNvSpPr>
          <p:nvPr>
            <p:ph idx="1"/>
          </p:nvPr>
        </p:nvSpPr>
        <p:spPr>
          <a:xfrm>
            <a:off x="611560" y="980728"/>
            <a:ext cx="8075240" cy="5544616"/>
          </a:xfrm>
        </p:spPr>
        <p:txBody>
          <a:bodyPr>
            <a:noAutofit/>
          </a:bodyPr>
          <a:lstStyle/>
          <a:p>
            <a:r>
              <a:rPr lang="el-GR" sz="1800" dirty="0" smtClean="0">
                <a:latin typeface="Arial" panose="020B0604020202020204" pitchFamily="34" charset="0"/>
                <a:cs typeface="Arial" panose="020B0604020202020204" pitchFamily="34" charset="0"/>
              </a:rPr>
              <a:t>Οι μύες που είναι και πιο ακίνητοι είναι και πιο μαλακοί και μπορούν να μαγειρευτούν για λίγο.</a:t>
            </a:r>
          </a:p>
          <a:p>
            <a:endParaRPr lang="el-GR" sz="1800" dirty="0" smtClean="0">
              <a:latin typeface="Arial" panose="020B0604020202020204" pitchFamily="34" charset="0"/>
              <a:cs typeface="Arial" panose="020B0604020202020204" pitchFamily="34" charset="0"/>
            </a:endParaRPr>
          </a:p>
          <a:p>
            <a:r>
              <a:rPr lang="el-GR" sz="1800" dirty="0" smtClean="0">
                <a:latin typeface="Arial" panose="020B0604020202020204" pitchFamily="34" charset="0"/>
                <a:cs typeface="Arial" panose="020B0604020202020204" pitchFamily="34" charset="0"/>
              </a:rPr>
              <a:t>Όταν 2 ή περισσότεροι μύες, όπως ας πούμε ένα κότσι, είναι ενωμένοι τότε γύρω τους υπάρχει ένας συνδετικός </a:t>
            </a:r>
            <a:r>
              <a:rPr lang="el-GR" sz="1800" dirty="0" smtClean="0">
                <a:latin typeface="Arial" panose="020B0604020202020204" pitchFamily="34" charset="0"/>
                <a:cs typeface="Arial" panose="020B0604020202020204" pitchFamily="34" charset="0"/>
              </a:rPr>
              <a:t>ιστός.</a:t>
            </a:r>
            <a:r>
              <a:rPr lang="en-US" sz="1800" dirty="0" smtClean="0">
                <a:latin typeface="Arial" panose="020B0604020202020204" pitchFamily="34" charset="0"/>
                <a:cs typeface="Arial" panose="020B0604020202020204" pitchFamily="34" charset="0"/>
              </a:rPr>
              <a:t> </a:t>
            </a:r>
            <a:r>
              <a:rPr lang="el-GR" sz="1800" dirty="0" smtClean="0">
                <a:latin typeface="Arial" panose="020B0604020202020204" pitchFamily="34" charset="0"/>
                <a:cs typeface="Arial" panose="020B0604020202020204" pitchFamily="34" charset="0"/>
              </a:rPr>
              <a:t>Αυτός </a:t>
            </a:r>
            <a:r>
              <a:rPr lang="el-GR" sz="1800" dirty="0" smtClean="0">
                <a:latin typeface="Arial" panose="020B0604020202020204" pitchFamily="34" charset="0"/>
                <a:cs typeface="Arial" panose="020B0604020202020204" pitchFamily="34" charset="0"/>
              </a:rPr>
              <a:t>ο συνδετικός ιστός είναι </a:t>
            </a:r>
            <a:r>
              <a:rPr lang="el-GR" sz="1800" b="1" dirty="0" smtClean="0">
                <a:latin typeface="Arial" panose="020B0604020202020204" pitchFamily="34" charset="0"/>
                <a:cs typeface="Arial" panose="020B0604020202020204" pitchFamily="34" charset="0"/>
              </a:rPr>
              <a:t>πολύ σκληρός </a:t>
            </a:r>
            <a:r>
              <a:rPr lang="el-GR" sz="1800" dirty="0" smtClean="0">
                <a:latin typeface="Arial" panose="020B0604020202020204" pitchFamily="34" charset="0"/>
                <a:cs typeface="Arial" panose="020B0604020202020204" pitchFamily="34" charset="0"/>
              </a:rPr>
              <a:t>όταν μαγειρεύεται για πολύ λίγο </a:t>
            </a:r>
            <a:r>
              <a:rPr lang="el-GR" sz="1800" b="1" dirty="0" smtClean="0">
                <a:latin typeface="Arial" panose="020B0604020202020204" pitchFamily="34" charset="0"/>
                <a:cs typeface="Arial" panose="020B0604020202020204" pitchFamily="34" charset="0"/>
              </a:rPr>
              <a:t>αλλά μαλακώνει με το πολύ μαγείρεμα και δίνει ωραία μια σούπα ή ένα ψητό της κατσαρόλας.</a:t>
            </a:r>
          </a:p>
          <a:p>
            <a:endParaRPr lang="el-GR" sz="1800" dirty="0" smtClean="0">
              <a:latin typeface="Arial" panose="020B0604020202020204" pitchFamily="34" charset="0"/>
              <a:cs typeface="Arial" panose="020B0604020202020204" pitchFamily="34" charset="0"/>
            </a:endParaRPr>
          </a:p>
          <a:p>
            <a:r>
              <a:rPr lang="el-GR" sz="1800" dirty="0" smtClean="0">
                <a:latin typeface="Arial" panose="020B0604020202020204" pitchFamily="34" charset="0"/>
                <a:cs typeface="Arial" panose="020B0604020202020204" pitchFamily="34" charset="0"/>
              </a:rPr>
              <a:t>Ας δούμε και το λίπος. </a:t>
            </a:r>
            <a:r>
              <a:rPr lang="el-GR" sz="1800" b="1" dirty="0" smtClean="0">
                <a:latin typeface="Arial" panose="020B0604020202020204" pitchFamily="34" charset="0"/>
                <a:cs typeface="Arial" panose="020B0604020202020204" pitchFamily="34" charset="0"/>
              </a:rPr>
              <a:t>Όσο περισσότερο λίπος έχει ένα κομμάτι κρέας τόσο πιο μαλακό είναι</a:t>
            </a:r>
            <a:r>
              <a:rPr lang="el-GR" sz="1800" dirty="0" smtClean="0">
                <a:latin typeface="Arial" panose="020B0604020202020204" pitchFamily="34" charset="0"/>
                <a:cs typeface="Arial" panose="020B0604020202020204" pitchFamily="34" charset="0"/>
              </a:rPr>
              <a:t>. Όσο λιγότερο τόσο σκληρότερο.</a:t>
            </a:r>
          </a:p>
          <a:p>
            <a:endParaRPr lang="el-GR" sz="1800" dirty="0" smtClean="0">
              <a:latin typeface="Arial" panose="020B0604020202020204" pitchFamily="34" charset="0"/>
              <a:cs typeface="Arial" panose="020B0604020202020204" pitchFamily="34" charset="0"/>
            </a:endParaRPr>
          </a:p>
          <a:p>
            <a:r>
              <a:rPr lang="el-GR" sz="1800" dirty="0" smtClean="0">
                <a:latin typeface="Arial" panose="020B0604020202020204" pitchFamily="34" charset="0"/>
                <a:cs typeface="Arial" panose="020B0604020202020204" pitchFamily="34" charset="0"/>
              </a:rPr>
              <a:t>Όσο πιο πολύ λίπος τόσο πιο μαλακό γίνεται ένα κρέας που ψήνεται γρήγορα. Όπως ας πούμε μια μπριζόλα.</a:t>
            </a:r>
          </a:p>
          <a:p>
            <a:endParaRPr lang="el-GR" sz="1800" dirty="0" smtClean="0">
              <a:latin typeface="Arial" panose="020B0604020202020204" pitchFamily="34" charset="0"/>
              <a:cs typeface="Arial" panose="020B0604020202020204" pitchFamily="34" charset="0"/>
            </a:endParaRPr>
          </a:p>
          <a:p>
            <a:r>
              <a:rPr lang="el-GR" sz="1800" dirty="0" smtClean="0">
                <a:latin typeface="Arial" panose="020B0604020202020204" pitchFamily="34" charset="0"/>
                <a:cs typeface="Arial" panose="020B0604020202020204" pitchFamily="34" charset="0"/>
              </a:rPr>
              <a:t>Στο μοσχαρίσιο κρέας το λίπος διανέμεται μέσα στον μυ ενώ στο χοιρινό είναι γύρω από τους μύες.</a:t>
            </a: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476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74638"/>
            <a:ext cx="8147248" cy="490066"/>
          </a:xfrm>
        </p:spPr>
        <p:txBody>
          <a:bodyPr>
            <a:normAutofit fontScale="90000"/>
          </a:bodyPr>
          <a:lstStyle/>
          <a:p>
            <a:r>
              <a:rPr lang="el-GR" b="1" dirty="0">
                <a:latin typeface="Arial" panose="020B0604020202020204" pitchFamily="34" charset="0"/>
                <a:cs typeface="Arial" panose="020B0604020202020204" pitchFamily="34" charset="0"/>
              </a:rPr>
              <a:t>Κρέας - μυστικά</a:t>
            </a:r>
            <a:endParaRPr lang="el-GR" dirty="0"/>
          </a:p>
        </p:txBody>
      </p:sp>
      <p:sp>
        <p:nvSpPr>
          <p:cNvPr id="3" name="Θέση περιεχομένου 2"/>
          <p:cNvSpPr>
            <a:spLocks noGrp="1"/>
          </p:cNvSpPr>
          <p:nvPr>
            <p:ph idx="1"/>
          </p:nvPr>
        </p:nvSpPr>
        <p:spPr>
          <a:xfrm>
            <a:off x="0" y="1124744"/>
            <a:ext cx="9144000" cy="5733256"/>
          </a:xfrm>
        </p:spPr>
        <p:txBody>
          <a:bodyPr>
            <a:noAutofit/>
          </a:bodyPr>
          <a:lstStyle/>
          <a:p>
            <a:r>
              <a:rPr lang="el-GR" sz="1800" dirty="0" smtClean="0">
                <a:latin typeface="Arial" panose="020B0604020202020204" pitchFamily="34" charset="0"/>
                <a:cs typeface="Arial" panose="020B0604020202020204" pitchFamily="34" charset="0"/>
              </a:rPr>
              <a:t>Ας δούμε επίσης αν υπάρχουν διαφορές ανάμεσα στα ζώα που τρέφονται με </a:t>
            </a:r>
            <a:r>
              <a:rPr lang="el-GR" sz="1800" b="1" dirty="0" smtClean="0">
                <a:latin typeface="Arial" panose="020B0604020202020204" pitchFamily="34" charset="0"/>
                <a:cs typeface="Arial" panose="020B0604020202020204" pitchFamily="34" charset="0"/>
              </a:rPr>
              <a:t>καλαμπόκι</a:t>
            </a:r>
            <a:r>
              <a:rPr lang="el-GR" sz="1800" dirty="0" smtClean="0">
                <a:latin typeface="Arial" panose="020B0604020202020204" pitchFamily="34" charset="0"/>
                <a:cs typeface="Arial" panose="020B0604020202020204" pitchFamily="34" charset="0"/>
              </a:rPr>
              <a:t> και σε αυτά που τρέφονται με </a:t>
            </a:r>
            <a:r>
              <a:rPr lang="el-GR" sz="1800" b="1" dirty="0" smtClean="0">
                <a:latin typeface="Arial" panose="020B0604020202020204" pitchFamily="34" charset="0"/>
                <a:cs typeface="Arial" panose="020B0604020202020204" pitchFamily="34" charset="0"/>
              </a:rPr>
              <a:t>χορτάρι</a:t>
            </a:r>
            <a:r>
              <a:rPr lang="el-GR" sz="1800" dirty="0" smtClean="0">
                <a:latin typeface="Arial" panose="020B0604020202020204" pitchFamily="34" charset="0"/>
                <a:cs typeface="Arial" panose="020B0604020202020204" pitchFamily="34" charset="0"/>
              </a:rPr>
              <a:t>.</a:t>
            </a:r>
          </a:p>
          <a:p>
            <a:endParaRPr lang="el-GR" sz="1800" dirty="0" smtClean="0">
              <a:latin typeface="Arial" panose="020B0604020202020204" pitchFamily="34" charset="0"/>
              <a:cs typeface="Arial" panose="020B0604020202020204" pitchFamily="34" charset="0"/>
            </a:endParaRPr>
          </a:p>
          <a:p>
            <a:r>
              <a:rPr lang="el-GR" sz="1800" dirty="0" smtClean="0">
                <a:latin typeface="Arial" panose="020B0604020202020204" pitchFamily="34" charset="0"/>
                <a:cs typeface="Arial" panose="020B0604020202020204" pitchFamily="34" charset="0"/>
              </a:rPr>
              <a:t>Τα ζώα που τρέφονται με καλαμπόκι σημαίνει ότι μεγαλώνουν σε ένα μικρό κλουβί, κινούνται λίγο, παίρνουν αντιβιοτικά και ορμόνες για να μεγαλώσουν γρήγορα και να μην αρρωσταίνουν λόγω της διατροφής τους.</a:t>
            </a:r>
          </a:p>
          <a:p>
            <a:endParaRPr lang="el-GR" sz="1800" dirty="0" smtClean="0">
              <a:latin typeface="Arial" panose="020B0604020202020204" pitchFamily="34" charset="0"/>
              <a:cs typeface="Arial" panose="020B0604020202020204" pitchFamily="34" charset="0"/>
            </a:endParaRPr>
          </a:p>
          <a:p>
            <a:r>
              <a:rPr lang="el-GR" sz="1800" dirty="0" smtClean="0">
                <a:latin typeface="Arial" panose="020B0604020202020204" pitchFamily="34" charset="0"/>
                <a:cs typeface="Arial" panose="020B0604020202020204" pitchFamily="34" charset="0"/>
              </a:rPr>
              <a:t>Φυσικά το κρέας τους είναι πιο μαλακό γιατί κινούνται λίγο και έχει περισσότερο λίπος.</a:t>
            </a:r>
          </a:p>
          <a:p>
            <a:endParaRPr lang="el-GR" sz="1800" dirty="0" smtClean="0">
              <a:latin typeface="Arial" panose="020B0604020202020204" pitchFamily="34" charset="0"/>
              <a:cs typeface="Arial" panose="020B0604020202020204" pitchFamily="34" charset="0"/>
            </a:endParaRPr>
          </a:p>
          <a:p>
            <a:r>
              <a:rPr lang="el-GR" sz="1800" dirty="0" smtClean="0">
                <a:latin typeface="Arial" panose="020B0604020202020204" pitchFamily="34" charset="0"/>
                <a:cs typeface="Arial" panose="020B0604020202020204" pitchFamily="34" charset="0"/>
              </a:rPr>
              <a:t>Τα ζώα που </a:t>
            </a:r>
            <a:r>
              <a:rPr lang="el-GR" sz="1800" b="1" dirty="0" smtClean="0">
                <a:latin typeface="Arial" panose="020B0604020202020204" pitchFamily="34" charset="0"/>
                <a:cs typeface="Arial" panose="020B0604020202020204" pitchFamily="34" charset="0"/>
              </a:rPr>
              <a:t>τρέφονται με χορτάρι </a:t>
            </a:r>
            <a:r>
              <a:rPr lang="el-GR" sz="1800" dirty="0" smtClean="0">
                <a:latin typeface="Arial" panose="020B0604020202020204" pitchFamily="34" charset="0"/>
                <a:cs typeface="Arial" panose="020B0604020202020204" pitchFamily="34" charset="0"/>
              </a:rPr>
              <a:t>είναι στη φύση, κινούνται, έχουν πιο δουλεμένους μύες, έχουν λιγότερο πάχος, άρα το κρέας τους είναι πιο σκληρό.</a:t>
            </a:r>
          </a:p>
          <a:p>
            <a:endParaRPr lang="el-GR" sz="1800" dirty="0" smtClean="0">
              <a:latin typeface="Arial" panose="020B0604020202020204" pitchFamily="34" charset="0"/>
              <a:cs typeface="Arial" panose="020B0604020202020204" pitchFamily="34" charset="0"/>
            </a:endParaRPr>
          </a:p>
          <a:p>
            <a:r>
              <a:rPr lang="el-GR" sz="1800" dirty="0" smtClean="0">
                <a:latin typeface="Arial" panose="020B0604020202020204" pitchFamily="34" charset="0"/>
                <a:cs typeface="Arial" panose="020B0604020202020204" pitchFamily="34" charset="0"/>
              </a:rPr>
              <a:t>Από την άλλη τα ζώα αυτά έχουν πιο νόστιμο κρέας λόγω της διατροφής τους, είναι πιο υγιεινά γιατί δεν έχουν ορμόνες και αντιβιοτικά.</a:t>
            </a:r>
          </a:p>
          <a:p>
            <a:endParaRPr lang="el-GR" sz="1800" dirty="0" smtClean="0">
              <a:latin typeface="Arial" panose="020B0604020202020204" pitchFamily="34" charset="0"/>
              <a:cs typeface="Arial" panose="020B0604020202020204" pitchFamily="34" charset="0"/>
            </a:endParaRPr>
          </a:p>
          <a:p>
            <a:r>
              <a:rPr lang="el-GR" sz="1800" dirty="0" smtClean="0">
                <a:latin typeface="Arial" panose="020B0604020202020204" pitchFamily="34" charset="0"/>
                <a:cs typeface="Arial" panose="020B0604020202020204" pitchFamily="34" charset="0"/>
              </a:rPr>
              <a:t>Βέβαια όλα αυτά σημαίνουν ότι είναι και πιο ακριβά γιατί περνάει περισσότερος χρόνος μέχρι να φτάσουν στο επιθυμητό για τη σφαγή τους βάρος.</a:t>
            </a: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257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44624"/>
            <a:ext cx="8147248" cy="562074"/>
          </a:xfrm>
        </p:spPr>
        <p:txBody>
          <a:bodyPr>
            <a:normAutofit fontScale="90000"/>
          </a:bodyPr>
          <a:lstStyle/>
          <a:p>
            <a:r>
              <a:rPr lang="el-GR" sz="3200" b="1" dirty="0">
                <a:solidFill>
                  <a:prstClr val="black"/>
                </a:solidFill>
                <a:latin typeface="Arial" panose="020B0604020202020204" pitchFamily="34" charset="0"/>
                <a:cs typeface="Arial" panose="020B0604020202020204" pitchFamily="34" charset="0"/>
              </a:rPr>
              <a:t>Κρέας - μυστικά</a:t>
            </a:r>
            <a:endParaRPr lang="el-GR" dirty="0"/>
          </a:p>
        </p:txBody>
      </p:sp>
      <p:sp>
        <p:nvSpPr>
          <p:cNvPr id="3" name="Θέση περιεχομένου 2"/>
          <p:cNvSpPr>
            <a:spLocks noGrp="1"/>
          </p:cNvSpPr>
          <p:nvPr>
            <p:ph idx="1"/>
          </p:nvPr>
        </p:nvSpPr>
        <p:spPr>
          <a:xfrm>
            <a:off x="0" y="620688"/>
            <a:ext cx="8542784" cy="7272808"/>
          </a:xfrm>
        </p:spPr>
        <p:txBody>
          <a:bodyPr>
            <a:noAutofit/>
          </a:bodyPr>
          <a:lstStyle/>
          <a:p>
            <a:r>
              <a:rPr lang="el-GR" sz="1800" dirty="0" smtClean="0">
                <a:latin typeface="Arial" panose="020B0604020202020204" pitchFamily="34" charset="0"/>
                <a:cs typeface="Arial" panose="020B0604020202020204" pitchFamily="34" charset="0"/>
              </a:rPr>
              <a:t>Το κόκκινο κρέας γενικότερα είναι από τις πιο θρεπτικές τροφές στον πλανήτη.</a:t>
            </a:r>
          </a:p>
          <a:p>
            <a:endParaRPr lang="el-GR" sz="1800" dirty="0" smtClean="0">
              <a:latin typeface="Arial" panose="020B0604020202020204" pitchFamily="34" charset="0"/>
              <a:cs typeface="Arial" panose="020B0604020202020204" pitchFamily="34" charset="0"/>
            </a:endParaRPr>
          </a:p>
          <a:p>
            <a:r>
              <a:rPr lang="el-GR" sz="1800" dirty="0" smtClean="0">
                <a:latin typeface="Arial" panose="020B0604020202020204" pitchFamily="34" charset="0"/>
                <a:cs typeface="Arial" panose="020B0604020202020204" pitchFamily="34" charset="0"/>
              </a:rPr>
              <a:t>Τα πιο γνωστά κόκκινα κρέατα είναι το μοσχάρι και το χοιρινό.</a:t>
            </a:r>
          </a:p>
          <a:p>
            <a:endParaRPr lang="el-GR" sz="1800" dirty="0" smtClean="0">
              <a:latin typeface="Arial" panose="020B0604020202020204" pitchFamily="34" charset="0"/>
              <a:cs typeface="Arial" panose="020B0604020202020204" pitchFamily="34" charset="0"/>
            </a:endParaRPr>
          </a:p>
          <a:p>
            <a:r>
              <a:rPr lang="el-GR" sz="1800" dirty="0" smtClean="0">
                <a:latin typeface="Arial" panose="020B0604020202020204" pitchFamily="34" charset="0"/>
                <a:cs typeface="Arial" panose="020B0604020202020204" pitchFamily="34" charset="0"/>
              </a:rPr>
              <a:t>Ποιο από τα δύο είναι το πιο θρεπτικό; ποιο είναι αυτό με τα λιγότερα λιπαρά;</a:t>
            </a:r>
          </a:p>
          <a:p>
            <a:endParaRPr lang="el-GR" sz="1800" dirty="0" smtClean="0">
              <a:latin typeface="Arial" panose="020B0604020202020204" pitchFamily="34" charset="0"/>
              <a:cs typeface="Arial" panose="020B0604020202020204" pitchFamily="34" charset="0"/>
            </a:endParaRPr>
          </a:p>
          <a:p>
            <a:r>
              <a:rPr lang="el-GR" sz="1800" dirty="0" smtClean="0">
                <a:latin typeface="Arial" panose="020B0604020202020204" pitchFamily="34" charset="0"/>
                <a:cs typeface="Arial" panose="020B0604020202020204" pitchFamily="34" charset="0"/>
              </a:rPr>
              <a:t>Ποιο από τα δύο πρέπει να επιλέγουμε;</a:t>
            </a:r>
          </a:p>
          <a:p>
            <a:endParaRPr lang="el-GR" sz="1800" dirty="0" smtClean="0">
              <a:latin typeface="Arial" panose="020B0604020202020204" pitchFamily="34" charset="0"/>
              <a:cs typeface="Arial" panose="020B0604020202020204" pitchFamily="34" charset="0"/>
            </a:endParaRPr>
          </a:p>
          <a:p>
            <a:r>
              <a:rPr lang="el-GR" sz="1800" dirty="0" smtClean="0">
                <a:latin typeface="Arial" panose="020B0604020202020204" pitchFamily="34" charset="0"/>
                <a:cs typeface="Arial" panose="020B0604020202020204" pitchFamily="34" charset="0"/>
              </a:rPr>
              <a:t>Από άποψη θερμίδων και τα δύο έχουν περίπου τις ίδιες, με το χοιρινό να έχει λίγο λιγότερες. Ποσοστό πρωτεϊνών το ίδιο περίπου επίσης απλά οι </a:t>
            </a:r>
            <a:r>
              <a:rPr lang="el-GR" sz="1800" dirty="0" smtClean="0">
                <a:latin typeface="Arial" panose="020B0604020202020204" pitchFamily="34" charset="0"/>
                <a:cs typeface="Arial" panose="020B0604020202020204" pitchFamily="34" charset="0"/>
              </a:rPr>
              <a:t>πρωτεΐνες </a:t>
            </a:r>
            <a:r>
              <a:rPr lang="el-GR" sz="1800" dirty="0" smtClean="0">
                <a:latin typeface="Arial" panose="020B0604020202020204" pitchFamily="34" charset="0"/>
                <a:cs typeface="Arial" panose="020B0604020202020204" pitchFamily="34" charset="0"/>
              </a:rPr>
              <a:t>του ενός και του άλλου κρέατος αποτελούνται από διαφορετικά αμινοξέα.</a:t>
            </a:r>
          </a:p>
          <a:p>
            <a:endParaRPr lang="el-GR" sz="1800" dirty="0" smtClean="0">
              <a:latin typeface="Arial" panose="020B0604020202020204" pitchFamily="34" charset="0"/>
              <a:cs typeface="Arial" panose="020B0604020202020204" pitchFamily="34" charset="0"/>
            </a:endParaRPr>
          </a:p>
          <a:p>
            <a:r>
              <a:rPr lang="el-GR" sz="1800" dirty="0" smtClean="0">
                <a:latin typeface="Arial" panose="020B0604020202020204" pitchFamily="34" charset="0"/>
                <a:cs typeface="Arial" panose="020B0604020202020204" pitchFamily="34" charset="0"/>
              </a:rPr>
              <a:t>Το καλό με το χοιρινό λίπος είναι ότι το λίπος του είναι μαζεμένο γύρω από τους μύες ενώ στο μοσχαρίσιο το λίπος είναι μέσα στους μύες…</a:t>
            </a:r>
          </a:p>
          <a:p>
            <a:endParaRPr lang="el-GR" sz="1800" dirty="0" smtClean="0">
              <a:latin typeface="Arial" panose="020B0604020202020204" pitchFamily="34" charset="0"/>
              <a:cs typeface="Arial" panose="020B0604020202020204" pitchFamily="34" charset="0"/>
            </a:endParaRPr>
          </a:p>
          <a:p>
            <a:r>
              <a:rPr lang="el-GR" sz="1800" dirty="0" smtClean="0">
                <a:latin typeface="Arial" panose="020B0604020202020204" pitchFamily="34" charset="0"/>
                <a:cs typeface="Arial" panose="020B0604020202020204" pitchFamily="34" charset="0"/>
              </a:rPr>
              <a:t>Στα συν του </a:t>
            </a:r>
            <a:r>
              <a:rPr lang="el-GR" sz="1800" b="1" dirty="0" smtClean="0">
                <a:latin typeface="Arial" panose="020B0604020202020204" pitchFamily="34" charset="0"/>
                <a:cs typeface="Arial" panose="020B0604020202020204" pitchFamily="34" charset="0"/>
              </a:rPr>
              <a:t>μοσχαρίσιου κρέατος </a:t>
            </a:r>
            <a:r>
              <a:rPr lang="el-GR" sz="1800" dirty="0" smtClean="0">
                <a:latin typeface="Arial" panose="020B0604020202020204" pitchFamily="34" charset="0"/>
                <a:cs typeface="Arial" panose="020B0604020202020204" pitchFamily="34" charset="0"/>
              </a:rPr>
              <a:t>είναι η μεγαλύτερη περιεκτικότητά του σε </a:t>
            </a:r>
            <a:r>
              <a:rPr lang="el-GR" sz="1800" b="1" dirty="0" smtClean="0">
                <a:latin typeface="Arial" panose="020B0604020202020204" pitchFamily="34" charset="0"/>
                <a:cs typeface="Arial" panose="020B0604020202020204" pitchFamily="34" charset="0"/>
              </a:rPr>
              <a:t>σίδηρο.</a:t>
            </a:r>
          </a:p>
          <a:p>
            <a:endParaRPr lang="el-GR" sz="1800" dirty="0" smtClean="0">
              <a:latin typeface="Arial" panose="020B0604020202020204" pitchFamily="34" charset="0"/>
              <a:cs typeface="Arial" panose="020B0604020202020204" pitchFamily="34" charset="0"/>
            </a:endParaRPr>
          </a:p>
          <a:p>
            <a:r>
              <a:rPr lang="el-GR" sz="1800" dirty="0" smtClean="0">
                <a:latin typeface="Arial" panose="020B0604020202020204" pitchFamily="34" charset="0"/>
                <a:cs typeface="Arial" panose="020B0604020202020204" pitchFamily="34" charset="0"/>
              </a:rPr>
              <a:t>Επίσης το χοιρινό είναι φτηνότερο.</a:t>
            </a: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7470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b="1" dirty="0">
                <a:solidFill>
                  <a:prstClr val="black"/>
                </a:solidFill>
                <a:latin typeface="Arial" panose="020B0604020202020204" pitchFamily="34" charset="0"/>
                <a:cs typeface="Arial" panose="020B0604020202020204" pitchFamily="34" charset="0"/>
              </a:rPr>
              <a:t>Κρέας - μυστικά</a:t>
            </a:r>
            <a:endParaRPr lang="el-G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6979" y="1601369"/>
            <a:ext cx="6950042"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173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0"/>
            <a:ext cx="8219256" cy="1345630"/>
          </a:xfrm>
        </p:spPr>
        <p:txBody>
          <a:bodyPr>
            <a:noAutofit/>
          </a:bodyPr>
          <a:lstStyle/>
          <a:p>
            <a:r>
              <a:rPr lang="el-GR" sz="2000" b="1" dirty="0" smtClean="0">
                <a:latin typeface="Arial" panose="020B0604020202020204" pitchFamily="34" charset="0"/>
                <a:cs typeface="Arial" panose="020B0604020202020204" pitchFamily="34" charset="0"/>
              </a:rPr>
              <a:t> Το μαγείρεμα του κρέατος</a:t>
            </a:r>
            <a:br>
              <a:rPr lang="el-GR" sz="2000" b="1" dirty="0" smtClean="0">
                <a:latin typeface="Arial" panose="020B0604020202020204" pitchFamily="34" charset="0"/>
                <a:cs typeface="Arial" panose="020B0604020202020204" pitchFamily="34" charset="0"/>
              </a:rPr>
            </a:br>
            <a:r>
              <a:rPr lang="el-GR" sz="1800" dirty="0" smtClean="0">
                <a:latin typeface="Arial" panose="020B0604020202020204" pitchFamily="34" charset="0"/>
                <a:cs typeface="Arial" panose="020B0604020202020204" pitchFamily="34" charset="0"/>
              </a:rPr>
              <a:t>Πάντα ένα κομμάτι με κόκκαλο είναι πιο νόστιμο από ένα κομμάτι χωρίς.</a:t>
            </a:r>
            <a:br>
              <a:rPr lang="el-GR" sz="1800" dirty="0" smtClean="0">
                <a:latin typeface="Arial" panose="020B0604020202020204" pitchFamily="34" charset="0"/>
                <a:cs typeface="Arial" panose="020B0604020202020204" pitchFamily="34" charset="0"/>
              </a:rPr>
            </a:br>
            <a:r>
              <a:rPr lang="el-GR" sz="1800" dirty="0" smtClean="0">
                <a:latin typeface="Arial" panose="020B0604020202020204" pitchFamily="34" charset="0"/>
                <a:cs typeface="Arial" panose="020B0604020202020204" pitchFamily="34" charset="0"/>
              </a:rPr>
              <a:t>Κομμάτια με πολύ συνδετικό ιστό τα κάνουμε ψητά ή βραστά. Ας δούμε τώρα τις πιο συχνές κοπές και το μαγείρεμά τους:</a:t>
            </a:r>
            <a:br>
              <a:rPr lang="el-GR" sz="1800" dirty="0" smtClean="0">
                <a:latin typeface="Arial" panose="020B0604020202020204" pitchFamily="34" charset="0"/>
                <a:cs typeface="Arial" panose="020B0604020202020204" pitchFamily="34" charset="0"/>
              </a:rPr>
            </a:br>
            <a:endParaRPr lang="el-GR" sz="18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539552" y="1124744"/>
            <a:ext cx="8147248" cy="5001419"/>
          </a:xfrm>
        </p:spPr>
        <p:txBody>
          <a:bodyPr>
            <a:normAutofit/>
          </a:bodyPr>
          <a:lstStyle/>
          <a:p>
            <a:pPr marL="0" indent="0">
              <a:buNone/>
            </a:pPr>
            <a:endParaRPr lang="el-GR" sz="1800" b="1"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 y="1052736"/>
            <a:ext cx="10192672" cy="61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646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60648"/>
            <a:ext cx="8157592" cy="720080"/>
          </a:xfrm>
        </p:spPr>
        <p:txBody>
          <a:bodyPr>
            <a:normAutofit/>
          </a:bodyPr>
          <a:lstStyle/>
          <a:p>
            <a:r>
              <a:rPr lang="el-GR" sz="3200" b="1" dirty="0" smtClean="0">
                <a:latin typeface="Arial" panose="020B0604020202020204" pitchFamily="34" charset="0"/>
                <a:cs typeface="Arial" panose="020B0604020202020204" pitchFamily="34" charset="0"/>
              </a:rPr>
              <a:t>Χοιρινό - μέρη</a:t>
            </a:r>
            <a:endParaRPr lang="el-GR" sz="32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395536" y="1124744"/>
            <a:ext cx="8291264" cy="5976664"/>
          </a:xfrm>
        </p:spPr>
        <p:txBody>
          <a:bodyPr>
            <a:noAutofit/>
          </a:bodyPr>
          <a:lstStyle/>
          <a:p>
            <a:pPr algn="just"/>
            <a:r>
              <a:rPr lang="el-GR" sz="1800" b="1" dirty="0">
                <a:latin typeface="Arial" panose="020B0604020202020204" pitchFamily="34" charset="0"/>
                <a:cs typeface="Arial" panose="020B0604020202020204" pitchFamily="34" charset="0"/>
              </a:rPr>
              <a:t>Κεφάλι</a:t>
            </a:r>
            <a:r>
              <a:rPr lang="el-GR" sz="1800" dirty="0">
                <a:latin typeface="Arial" panose="020B0604020202020204" pitchFamily="34" charset="0"/>
                <a:cs typeface="Arial" panose="020B0604020202020204" pitchFamily="34" charset="0"/>
              </a:rPr>
              <a:t>: Ιδανικό μεζεδάκι για ψητό ή τη γνωστή σε όλους μας πηχτή.</a:t>
            </a:r>
          </a:p>
          <a:p>
            <a:pPr algn="just"/>
            <a:r>
              <a:rPr lang="el-GR" sz="1800" b="1" dirty="0">
                <a:latin typeface="Arial" panose="020B0604020202020204" pitchFamily="34" charset="0"/>
                <a:cs typeface="Arial" panose="020B0604020202020204" pitchFamily="34" charset="0"/>
              </a:rPr>
              <a:t>Λαιμός ή σβέρκος</a:t>
            </a:r>
            <a:r>
              <a:rPr lang="el-GR" sz="1800" dirty="0">
                <a:latin typeface="Arial" panose="020B0604020202020204" pitchFamily="34" charset="0"/>
                <a:cs typeface="Arial" panose="020B0604020202020204" pitchFamily="34" charset="0"/>
              </a:rPr>
              <a:t>: Αν αναρωτιέστε από που είναι συνήθως τα κομμάτια κρέατος για τα </a:t>
            </a:r>
            <a:r>
              <a:rPr lang="el-GR" sz="1800" b="1" dirty="0">
                <a:latin typeface="Arial" panose="020B0604020202020204" pitchFamily="34" charset="0"/>
                <a:cs typeface="Arial" panose="020B0604020202020204" pitchFamily="34" charset="0"/>
              </a:rPr>
              <a:t>σουβλάκια</a:t>
            </a:r>
            <a:r>
              <a:rPr lang="el-GR" sz="1800" dirty="0">
                <a:latin typeface="Arial" panose="020B0604020202020204" pitchFamily="34" charset="0"/>
                <a:cs typeface="Arial" panose="020B0604020202020204" pitchFamily="34" charset="0"/>
              </a:rPr>
              <a:t> μας , ήρθε η ώρα να λύσετε την απορία σας! Είναι γενικά μαλακό και νόστιμο κρέας. Επίσης από το λαιμό παίρνουμε τις πολύ τρυφερές </a:t>
            </a:r>
            <a:r>
              <a:rPr lang="el-GR" sz="1800" b="1" dirty="0">
                <a:latin typeface="Arial" panose="020B0604020202020204" pitchFamily="34" charset="0"/>
                <a:cs typeface="Arial" panose="020B0604020202020204" pitchFamily="34" charset="0"/>
              </a:rPr>
              <a:t>μπριζόλες</a:t>
            </a:r>
            <a:r>
              <a:rPr lang="el-GR" sz="1800" dirty="0">
                <a:latin typeface="Arial" panose="020B0604020202020204" pitchFamily="34" charset="0"/>
                <a:cs typeface="Arial" panose="020B0604020202020204" pitchFamily="34" charset="0"/>
              </a:rPr>
              <a:t> του λαιμού.</a:t>
            </a:r>
          </a:p>
          <a:p>
            <a:pPr algn="just"/>
            <a:r>
              <a:rPr lang="el-GR" sz="1800" b="1" dirty="0">
                <a:latin typeface="Arial" panose="020B0604020202020204" pitchFamily="34" charset="0"/>
                <a:cs typeface="Arial" panose="020B0604020202020204" pitchFamily="34" charset="0"/>
              </a:rPr>
              <a:t>Σπαλομπριζόλες</a:t>
            </a:r>
            <a:r>
              <a:rPr lang="el-GR" sz="1800" dirty="0">
                <a:latin typeface="Arial" panose="020B0604020202020204" pitchFamily="34" charset="0"/>
                <a:cs typeface="Arial" panose="020B0604020202020204" pitchFamily="34" charset="0"/>
              </a:rPr>
              <a:t>: Οι </a:t>
            </a:r>
            <a:r>
              <a:rPr lang="el-GR" sz="1800" b="1" dirty="0">
                <a:latin typeface="Arial" panose="020B0604020202020204" pitchFamily="34" charset="0"/>
                <a:cs typeface="Arial" panose="020B0604020202020204" pitchFamily="34" charset="0"/>
              </a:rPr>
              <a:t>μπριζόλες με κόκκαλο είναι πιο νόστιμες </a:t>
            </a:r>
            <a:r>
              <a:rPr lang="el-GR" sz="1800" dirty="0">
                <a:latin typeface="Arial" panose="020B0604020202020204" pitchFamily="34" charset="0"/>
                <a:cs typeface="Arial" panose="020B0604020202020204" pitchFamily="34" charset="0"/>
              </a:rPr>
              <a:t>από τις μοσχαρίσιες , επειδή έχουν πολύ λίπος! Είναι κατάλληλες για τηγάνι, φούρνο, σχάρα και γκριλ.</a:t>
            </a:r>
          </a:p>
          <a:p>
            <a:pPr algn="just"/>
            <a:r>
              <a:rPr lang="el-GR" sz="1800" b="1" dirty="0">
                <a:latin typeface="Arial" panose="020B0604020202020204" pitchFamily="34" charset="0"/>
                <a:cs typeface="Arial" panose="020B0604020202020204" pitchFamily="34" charset="0"/>
              </a:rPr>
              <a:t>Σπάλα - στήθος ή κότσι</a:t>
            </a:r>
            <a:r>
              <a:rPr lang="el-GR" sz="1800" dirty="0">
                <a:latin typeface="Arial" panose="020B0604020202020204" pitchFamily="34" charset="0"/>
                <a:cs typeface="Arial" panose="020B0604020202020204" pitchFamily="34" charset="0"/>
              </a:rPr>
              <a:t>: Γίνεται </a:t>
            </a:r>
            <a:r>
              <a:rPr lang="el-GR" sz="1800" b="1" dirty="0">
                <a:latin typeface="Arial" panose="020B0604020202020204" pitchFamily="34" charset="0"/>
                <a:cs typeface="Arial" panose="020B0604020202020204" pitchFamily="34" charset="0"/>
              </a:rPr>
              <a:t>μαγειρευτό κατσαρόλας, φρικασέ ή αργοψημένο στον φούρνο, σουβλάκια.</a:t>
            </a:r>
          </a:p>
          <a:p>
            <a:pPr algn="just"/>
            <a:r>
              <a:rPr lang="el-GR" sz="1800" b="1" dirty="0">
                <a:latin typeface="Arial" panose="020B0604020202020204" pitchFamily="34" charset="0"/>
                <a:cs typeface="Arial" panose="020B0604020202020204" pitchFamily="34" charset="0"/>
              </a:rPr>
              <a:t>Φιλέτο ή το λεγόμενο ψαρονέφρι</a:t>
            </a:r>
            <a:r>
              <a:rPr lang="el-GR" sz="1800" dirty="0">
                <a:latin typeface="Arial" panose="020B0604020202020204" pitchFamily="34" charset="0"/>
                <a:cs typeface="Arial" panose="020B0604020202020204" pitchFamily="34" charset="0"/>
              </a:rPr>
              <a:t>: Το </a:t>
            </a:r>
            <a:r>
              <a:rPr lang="el-GR" sz="1800" b="1" dirty="0">
                <a:latin typeface="Arial" panose="020B0604020202020204" pitchFamily="34" charset="0"/>
                <a:cs typeface="Arial" panose="020B0604020202020204" pitchFamily="34" charset="0"/>
              </a:rPr>
              <a:t>πιο νόστιμο </a:t>
            </a:r>
            <a:r>
              <a:rPr lang="el-GR" sz="1800" dirty="0">
                <a:latin typeface="Arial" panose="020B0604020202020204" pitchFamily="34" charset="0"/>
                <a:cs typeface="Arial" panose="020B0604020202020204" pitchFamily="34" charset="0"/>
              </a:rPr>
              <a:t>κομμάτι και το </a:t>
            </a:r>
            <a:r>
              <a:rPr lang="el-GR" sz="1800" b="1" dirty="0">
                <a:latin typeface="Arial" panose="020B0604020202020204" pitchFamily="34" charset="0"/>
                <a:cs typeface="Arial" panose="020B0604020202020204" pitchFamily="34" charset="0"/>
              </a:rPr>
              <a:t>αγαπημένο των παιδιών επειδή δεν έχει λίπος ή κόκαλο</a:t>
            </a:r>
            <a:r>
              <a:rPr lang="el-GR" sz="1800" dirty="0">
                <a:latin typeface="Arial" panose="020B0604020202020204" pitchFamily="34" charset="0"/>
                <a:cs typeface="Arial" panose="020B0604020202020204" pitchFamily="34" charset="0"/>
              </a:rPr>
              <a:t>. Μαγειρεύεται κυρίως στη σχάρα, σοτέ και γεμιστό στο φούρνο ή στη σχάρα.</a:t>
            </a:r>
          </a:p>
          <a:p>
            <a:pPr algn="just"/>
            <a:r>
              <a:rPr lang="el-GR" sz="1800" b="1" dirty="0">
                <a:latin typeface="Arial" panose="020B0604020202020204" pitchFamily="34" charset="0"/>
                <a:cs typeface="Arial" panose="020B0604020202020204" pitchFamily="34" charset="0"/>
              </a:rPr>
              <a:t>Πανσέτες</a:t>
            </a:r>
            <a:r>
              <a:rPr lang="el-GR" sz="1800" dirty="0">
                <a:latin typeface="Arial" panose="020B0604020202020204" pitchFamily="34" charset="0"/>
                <a:cs typeface="Arial" panose="020B0604020202020204" pitchFamily="34" charset="0"/>
              </a:rPr>
              <a:t>: Είναι ένα </a:t>
            </a:r>
            <a:r>
              <a:rPr lang="el-GR" sz="1800" b="1" dirty="0">
                <a:latin typeface="Arial" panose="020B0604020202020204" pitchFamily="34" charset="0"/>
                <a:cs typeface="Arial" panose="020B0604020202020204" pitchFamily="34" charset="0"/>
              </a:rPr>
              <a:t>παχύ κομμάτι κρέατος, με λίπος και κόκκαλο</a:t>
            </a:r>
            <a:r>
              <a:rPr lang="el-GR" sz="1800" dirty="0">
                <a:latin typeface="Arial" panose="020B0604020202020204" pitchFamily="34" charset="0"/>
                <a:cs typeface="Arial" panose="020B0604020202020204" pitchFamily="34" charset="0"/>
              </a:rPr>
              <a:t>. Βέβαια είναι πολύ νόστιμες και γίνονται στη σχάρα ή μαγειρευτές στην κατσαρόλα.</a:t>
            </a:r>
          </a:p>
          <a:p>
            <a:pPr algn="just"/>
            <a:r>
              <a:rPr lang="el-GR" sz="1800" b="1" dirty="0">
                <a:latin typeface="Arial" panose="020B0604020202020204" pitchFamily="34" charset="0"/>
                <a:cs typeface="Arial" panose="020B0604020202020204" pitchFamily="34" charset="0"/>
              </a:rPr>
              <a:t>Μπούτι ή αλλιώς κότσι</a:t>
            </a:r>
            <a:r>
              <a:rPr lang="el-GR" sz="1800" dirty="0">
                <a:latin typeface="Arial" panose="020B0604020202020204" pitchFamily="34" charset="0"/>
                <a:cs typeface="Arial" panose="020B0604020202020204" pitchFamily="34" charset="0"/>
              </a:rPr>
              <a:t>: Από το μπούτι φτιάχνουμε τον αγαπημένο μας </a:t>
            </a:r>
            <a:r>
              <a:rPr lang="el-GR" sz="1800" b="1" dirty="0">
                <a:latin typeface="Arial" panose="020B0604020202020204" pitchFamily="34" charset="0"/>
                <a:cs typeface="Arial" panose="020B0604020202020204" pitchFamily="34" charset="0"/>
              </a:rPr>
              <a:t>γύρο ή σνίτσελ και κιμά για μπιφτέκια</a:t>
            </a:r>
            <a:r>
              <a:rPr lang="el-GR" sz="1800" dirty="0">
                <a:latin typeface="Arial" panose="020B0604020202020204" pitchFamily="34" charset="0"/>
                <a:cs typeface="Arial" panose="020B0604020202020204" pitchFamily="34" charset="0"/>
              </a:rPr>
              <a:t>! Μπορεί να γίνει βραστό στην κατσαρόλα ή να σιγοψηθεί στον φούρνο ή να ψηθεί ολόκληρο αλλά και να γίνει γεμιστό.</a:t>
            </a:r>
          </a:p>
          <a:p>
            <a:pPr algn="just"/>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45337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1163</Words>
  <Application>Microsoft Office PowerPoint</Application>
  <PresentationFormat>Προβολή στην οθόνη (4:3)</PresentationFormat>
  <Paragraphs>103</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μυστικά για να ξεχωρίσουμε το φρέσκο και καλό κρέας </vt:lpstr>
      <vt:lpstr>μυστικά για να ξεχωρίσουμε το φρέσκο και καλό κρέας</vt:lpstr>
      <vt:lpstr>Κρέας - μυστικά</vt:lpstr>
      <vt:lpstr>Κρέας - μυστικά</vt:lpstr>
      <vt:lpstr>Κρέας - μυστικά</vt:lpstr>
      <vt:lpstr>Κρέας - μυστικά</vt:lpstr>
      <vt:lpstr>Κρέας - μυστικά</vt:lpstr>
      <vt:lpstr> Το μαγείρεμα του κρέατος Πάντα ένα κομμάτι με κόκκαλο είναι πιο νόστιμο από ένα κομμάτι χωρίς. Κομμάτια με πολύ συνδετικό ιστό τα κάνουμε ψητά ή βραστά. Ας δούμε τώρα τις πιο συχνές κοπές και το μαγείρεμά τους: </vt:lpstr>
      <vt:lpstr>Χοιρινό - μέρη</vt:lpstr>
      <vt:lpstr>Μοσχάρι μέρη</vt:lpstr>
      <vt:lpstr>Μοσχάρι </vt:lpstr>
      <vt:lpstr>Μοσχάρι</vt:lpstr>
      <vt:lpstr>Κρεατόσουπα με λαχανικά</vt:lpstr>
      <vt:lpstr>Βραστό μοσχάρι σούπα</vt:lpstr>
      <vt:lpstr>Μοσχάρι μπρεζέ με κόκκινο κρασί και λαχανικά</vt:lpstr>
      <vt:lpstr>Μοσχάρι κοκκινιστό Ραγού με μανιτάρια</vt:lpstr>
      <vt:lpstr>Χοιρινό μπούτι στο φούρνο </vt:lpstr>
      <vt:lpstr>Μοσχαράκι στρογγάνοφ</vt:lpstr>
      <vt:lpstr>Χοιρινή τηγανιά με μαύρη μπύρα</vt:lpstr>
      <vt:lpstr>Μοσχαρίσια μπριζόλα ψητή </vt:lpstr>
      <vt:lpstr>Κοντοσούβλι χοιρινό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66</cp:revision>
  <dcterms:created xsi:type="dcterms:W3CDTF">2021-04-13T15:43:15Z</dcterms:created>
  <dcterms:modified xsi:type="dcterms:W3CDTF">2021-04-19T10:29:06Z</dcterms:modified>
</cp:coreProperties>
</file>