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02" r:id="rId1"/>
  </p:sldMasterIdLst>
  <p:notesMasterIdLst>
    <p:notesMasterId r:id="rId104"/>
  </p:notesMasterIdLst>
  <p:handoutMasterIdLst>
    <p:handoutMasterId r:id="rId105"/>
  </p:handoutMasterIdLst>
  <p:sldIdLst>
    <p:sldId id="322" r:id="rId2"/>
    <p:sldId id="417" r:id="rId3"/>
    <p:sldId id="418" r:id="rId4"/>
    <p:sldId id="419" r:id="rId5"/>
    <p:sldId id="413" r:id="rId6"/>
    <p:sldId id="414" r:id="rId7"/>
    <p:sldId id="415" r:id="rId8"/>
    <p:sldId id="416" r:id="rId9"/>
    <p:sldId id="320" r:id="rId10"/>
    <p:sldId id="420" r:id="rId11"/>
    <p:sldId id="281" r:id="rId12"/>
    <p:sldId id="282" r:id="rId13"/>
    <p:sldId id="283" r:id="rId14"/>
    <p:sldId id="292" r:id="rId15"/>
    <p:sldId id="285" r:id="rId16"/>
    <p:sldId id="286" r:id="rId17"/>
    <p:sldId id="287" r:id="rId18"/>
    <p:sldId id="315" r:id="rId19"/>
    <p:sldId id="306" r:id="rId20"/>
    <p:sldId id="289" r:id="rId21"/>
    <p:sldId id="326" r:id="rId22"/>
    <p:sldId id="327" r:id="rId23"/>
    <p:sldId id="328" r:id="rId24"/>
    <p:sldId id="329" r:id="rId25"/>
    <p:sldId id="330" r:id="rId26"/>
    <p:sldId id="331" r:id="rId27"/>
    <p:sldId id="332" r:id="rId28"/>
    <p:sldId id="333" r:id="rId29"/>
    <p:sldId id="334" r:id="rId30"/>
    <p:sldId id="335" r:id="rId31"/>
    <p:sldId id="336" r:id="rId32"/>
    <p:sldId id="337" r:id="rId33"/>
    <p:sldId id="338" r:id="rId34"/>
    <p:sldId id="341" r:id="rId35"/>
    <p:sldId id="342" r:id="rId36"/>
    <p:sldId id="343" r:id="rId37"/>
    <p:sldId id="344" r:id="rId38"/>
    <p:sldId id="345" r:id="rId39"/>
    <p:sldId id="394" r:id="rId40"/>
    <p:sldId id="395" r:id="rId41"/>
    <p:sldId id="346" r:id="rId42"/>
    <p:sldId id="347" r:id="rId43"/>
    <p:sldId id="348" r:id="rId44"/>
    <p:sldId id="350" r:id="rId45"/>
    <p:sldId id="352" r:id="rId46"/>
    <p:sldId id="354" r:id="rId47"/>
    <p:sldId id="355" r:id="rId48"/>
    <p:sldId id="356" r:id="rId49"/>
    <p:sldId id="357" r:id="rId50"/>
    <p:sldId id="358" r:id="rId51"/>
    <p:sldId id="359" r:id="rId52"/>
    <p:sldId id="360" r:id="rId53"/>
    <p:sldId id="361" r:id="rId54"/>
    <p:sldId id="362" r:id="rId55"/>
    <p:sldId id="396" r:id="rId56"/>
    <p:sldId id="397" r:id="rId57"/>
    <p:sldId id="398" r:id="rId58"/>
    <p:sldId id="399" r:id="rId59"/>
    <p:sldId id="363" r:id="rId60"/>
    <p:sldId id="364" r:id="rId61"/>
    <p:sldId id="368" r:id="rId62"/>
    <p:sldId id="369" r:id="rId63"/>
    <p:sldId id="370" r:id="rId64"/>
    <p:sldId id="371" r:id="rId65"/>
    <p:sldId id="372" r:id="rId66"/>
    <p:sldId id="374" r:id="rId67"/>
    <p:sldId id="375" r:id="rId68"/>
    <p:sldId id="376" r:id="rId69"/>
    <p:sldId id="377" r:id="rId70"/>
    <p:sldId id="378" r:id="rId71"/>
    <p:sldId id="379" r:id="rId72"/>
    <p:sldId id="380" r:id="rId73"/>
    <p:sldId id="381" r:id="rId74"/>
    <p:sldId id="382" r:id="rId75"/>
    <p:sldId id="383" r:id="rId76"/>
    <p:sldId id="384" r:id="rId77"/>
    <p:sldId id="385" r:id="rId78"/>
    <p:sldId id="386" r:id="rId79"/>
    <p:sldId id="387" r:id="rId80"/>
    <p:sldId id="388" r:id="rId81"/>
    <p:sldId id="389" r:id="rId82"/>
    <p:sldId id="390" r:id="rId83"/>
    <p:sldId id="392" r:id="rId84"/>
    <p:sldId id="393" r:id="rId85"/>
    <p:sldId id="404" r:id="rId86"/>
    <p:sldId id="400" r:id="rId87"/>
    <p:sldId id="401" r:id="rId88"/>
    <p:sldId id="402" r:id="rId89"/>
    <p:sldId id="403" r:id="rId90"/>
    <p:sldId id="405" r:id="rId91"/>
    <p:sldId id="406" r:id="rId92"/>
    <p:sldId id="407" r:id="rId93"/>
    <p:sldId id="408" r:id="rId94"/>
    <p:sldId id="409" r:id="rId95"/>
    <p:sldId id="410" r:id="rId96"/>
    <p:sldId id="411" r:id="rId97"/>
    <p:sldId id="412" r:id="rId98"/>
    <p:sldId id="422" r:id="rId99"/>
    <p:sldId id="424" r:id="rId100"/>
    <p:sldId id="425" r:id="rId101"/>
    <p:sldId id="426" r:id="rId102"/>
    <p:sldId id="427" r:id="rId103"/>
  </p:sldIdLst>
  <p:sldSz cx="9144000" cy="6858000" type="screen4x3"/>
  <p:notesSz cx="7124700" cy="9410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a:srgbClr val="E29478"/>
    <a:srgbClr val="FAE3A4"/>
    <a:srgbClr val="BCD1B3"/>
    <a:srgbClr val="6699CC"/>
    <a:srgbClr val="CCCC00"/>
    <a:srgbClr val="9900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9414" autoAdjust="0"/>
    <p:restoredTop sz="91748" autoAdjust="0"/>
  </p:normalViewPr>
  <p:slideViewPr>
    <p:cSldViewPr snapToGrid="0">
      <p:cViewPr varScale="1">
        <p:scale>
          <a:sx n="103" d="100"/>
          <a:sy n="103" d="100"/>
        </p:scale>
        <p:origin x="-1746" y="-96"/>
      </p:cViewPr>
      <p:guideLst>
        <p:guide orient="horz" pos="460"/>
        <p:guide orient="horz" pos="4192"/>
        <p:guide orient="horz" pos="753"/>
        <p:guide orient="horz" pos="1453"/>
        <p:guide orient="horz" pos="2153"/>
        <p:guide orient="horz" pos="3547"/>
        <p:guide pos="2880"/>
        <p:guide pos="299"/>
        <p:guide pos="5460"/>
      </p:guideLst>
    </p:cSldViewPr>
  </p:slideViewPr>
  <p:outlineViewPr>
    <p:cViewPr>
      <p:scale>
        <a:sx n="33" d="100"/>
        <a:sy n="33" d="100"/>
      </p:scale>
      <p:origin x="0" y="0"/>
    </p:cViewPr>
    <p:sldLst>
      <p:sld r:id="rId1" collapse="1"/>
      <p:sld r:id="rId2" collapse="1"/>
      <p:sld r:id="rId3" collapse="1"/>
      <p:sld r:id="rId4" collapse="1"/>
    </p:sldLst>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viewProps" Target="viewProp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ableStyles" Target="tableStyle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3" Type="http://schemas.openxmlformats.org/officeDocument/2006/relationships/slide" Target="slides/slide79.xml"/><Relationship Id="rId2" Type="http://schemas.openxmlformats.org/officeDocument/2006/relationships/slide" Target="slides/slide45.xml"/><Relationship Id="rId1" Type="http://schemas.openxmlformats.org/officeDocument/2006/relationships/slide" Target="slides/slide22.xml"/><Relationship Id="rId4" Type="http://schemas.openxmlformats.org/officeDocument/2006/relationships/slide" Target="slides/slide8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7314" name="Rectangle 2"/>
          <p:cNvSpPr>
            <a:spLocks noGrp="1" noChangeArrowheads="1"/>
          </p:cNvSpPr>
          <p:nvPr>
            <p:ph type="hdr" sz="quarter"/>
          </p:nvPr>
        </p:nvSpPr>
        <p:spPr bwMode="auto">
          <a:xfrm>
            <a:off x="0" y="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el-GR"/>
          </a:p>
        </p:txBody>
      </p:sp>
      <p:sp>
        <p:nvSpPr>
          <p:cNvPr id="397315" name="Rectangle 3"/>
          <p:cNvSpPr>
            <a:spLocks noGrp="1" noChangeArrowheads="1"/>
          </p:cNvSpPr>
          <p:nvPr>
            <p:ph type="dt" sz="quarter" idx="1"/>
          </p:nvPr>
        </p:nvSpPr>
        <p:spPr bwMode="auto">
          <a:xfrm>
            <a:off x="4038600" y="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ltLang="el-GR"/>
          </a:p>
        </p:txBody>
      </p:sp>
      <p:sp>
        <p:nvSpPr>
          <p:cNvPr id="397316" name="Rectangle 4"/>
          <p:cNvSpPr>
            <a:spLocks noGrp="1" noChangeArrowheads="1"/>
          </p:cNvSpPr>
          <p:nvPr>
            <p:ph type="ftr" sz="quarter" idx="2"/>
          </p:nvPr>
        </p:nvSpPr>
        <p:spPr bwMode="auto">
          <a:xfrm>
            <a:off x="0" y="8915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el-GR"/>
          </a:p>
        </p:txBody>
      </p:sp>
      <p:sp>
        <p:nvSpPr>
          <p:cNvPr id="397317" name="Rectangle 5"/>
          <p:cNvSpPr>
            <a:spLocks noGrp="1" noChangeArrowheads="1"/>
          </p:cNvSpPr>
          <p:nvPr>
            <p:ph type="sldNum" sz="quarter" idx="3"/>
          </p:nvPr>
        </p:nvSpPr>
        <p:spPr bwMode="auto">
          <a:xfrm>
            <a:off x="4038600" y="8915400"/>
            <a:ext cx="304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a:lvl1pPr>
          </a:lstStyle>
          <a:p>
            <a:fld id="{83DB75D3-7756-4D55-8F1B-96F58CD64EC6}" type="slidenum">
              <a:rPr lang="en-US" altLang="el-GR"/>
              <a:pPr/>
              <a:t>‹#›</a:t>
            </a:fld>
            <a:endParaRPr lang="en-US" altLang="el-GR"/>
          </a:p>
        </p:txBody>
      </p:sp>
    </p:spTree>
    <p:extLst>
      <p:ext uri="{BB962C8B-B14F-4D97-AF65-F5344CB8AC3E}">
        <p14:creationId xmlns:p14="http://schemas.microsoft.com/office/powerpoint/2010/main" val="3195621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87688"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53" tIns="47226" rIns="94453" bIns="47226" numCol="1" anchor="t" anchorCtr="0" compatLnSpc="1">
            <a:prstTxWarp prst="textNoShape">
              <a:avLst/>
            </a:prstTxWarp>
            <a:spAutoFit/>
          </a:bodyPr>
          <a:lstStyle>
            <a:lvl1pPr defTabSz="944563" eaLnBrk="0" hangingPunct="0">
              <a:defRPr sz="1200">
                <a:latin typeface="Times New Roman" pitchFamily="18" charset="0"/>
              </a:defRPr>
            </a:lvl1pPr>
          </a:lstStyle>
          <a:p>
            <a:endParaRPr lang="en-US" altLang="el-GR"/>
          </a:p>
        </p:txBody>
      </p:sp>
      <p:sp>
        <p:nvSpPr>
          <p:cNvPr id="10243" name="Rectangle 3"/>
          <p:cNvSpPr>
            <a:spLocks noGrp="1" noChangeArrowheads="1"/>
          </p:cNvSpPr>
          <p:nvPr>
            <p:ph type="dt" idx="1"/>
          </p:nvPr>
        </p:nvSpPr>
        <p:spPr bwMode="auto">
          <a:xfrm>
            <a:off x="4037013" y="0"/>
            <a:ext cx="3087687" cy="27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53" tIns="47226" rIns="94453" bIns="47226" numCol="1" anchor="t" anchorCtr="0" compatLnSpc="1">
            <a:prstTxWarp prst="textNoShape">
              <a:avLst/>
            </a:prstTxWarp>
            <a:spAutoFit/>
          </a:bodyPr>
          <a:lstStyle>
            <a:lvl1pPr algn="r" defTabSz="944563" eaLnBrk="0" hangingPunct="0">
              <a:defRPr sz="1200">
                <a:latin typeface="Times New Roman" pitchFamily="18" charset="0"/>
              </a:defRPr>
            </a:lvl1pPr>
          </a:lstStyle>
          <a:p>
            <a:endParaRPr lang="en-US" altLang="el-GR"/>
          </a:p>
        </p:txBody>
      </p:sp>
      <p:sp>
        <p:nvSpPr>
          <p:cNvPr id="10244" name="Rectangle 4"/>
          <p:cNvSpPr>
            <a:spLocks noGrp="1" noRot="1" noChangeAspect="1" noChangeArrowheads="1" noTextEdit="1"/>
          </p:cNvSpPr>
          <p:nvPr>
            <p:ph type="sldImg" idx="2"/>
          </p:nvPr>
        </p:nvSpPr>
        <p:spPr bwMode="auto">
          <a:xfrm>
            <a:off x="1209675" y="706438"/>
            <a:ext cx="4705350" cy="3529012"/>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p:cNvSpPr>
            <a:spLocks noGrp="1" noChangeArrowheads="1"/>
          </p:cNvSpPr>
          <p:nvPr>
            <p:ph type="body" sz="quarter" idx="3"/>
          </p:nvPr>
        </p:nvSpPr>
        <p:spPr bwMode="auto">
          <a:xfrm>
            <a:off x="949325" y="4470400"/>
            <a:ext cx="5226050" cy="1230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53" tIns="47226" rIns="94453" bIns="47226" numCol="1" anchor="t" anchorCtr="0" compatLnSpc="1">
            <a:prstTxWarp prst="textNoShape">
              <a:avLst/>
            </a:prstTxWarp>
            <a:spAutoFit/>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46" name="Rectangle 6"/>
          <p:cNvSpPr>
            <a:spLocks noGrp="1" noChangeArrowheads="1"/>
          </p:cNvSpPr>
          <p:nvPr>
            <p:ph type="ftr" sz="quarter" idx="4"/>
          </p:nvPr>
        </p:nvSpPr>
        <p:spPr bwMode="auto">
          <a:xfrm>
            <a:off x="0" y="9132888"/>
            <a:ext cx="3087688"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53" tIns="47226" rIns="94453" bIns="47226" numCol="1" anchor="b" anchorCtr="0" compatLnSpc="1">
            <a:prstTxWarp prst="textNoShape">
              <a:avLst/>
            </a:prstTxWarp>
            <a:spAutoFit/>
          </a:bodyPr>
          <a:lstStyle>
            <a:lvl1pPr defTabSz="944563" eaLnBrk="0" hangingPunct="0">
              <a:defRPr sz="1200">
                <a:latin typeface="Times New Roman" pitchFamily="18" charset="0"/>
              </a:defRPr>
            </a:lvl1pPr>
          </a:lstStyle>
          <a:p>
            <a:endParaRPr lang="en-US" altLang="el-GR"/>
          </a:p>
        </p:txBody>
      </p:sp>
      <p:sp>
        <p:nvSpPr>
          <p:cNvPr id="10247" name="Rectangle 7"/>
          <p:cNvSpPr>
            <a:spLocks noGrp="1" noChangeArrowheads="1"/>
          </p:cNvSpPr>
          <p:nvPr>
            <p:ph type="sldNum" sz="quarter" idx="5"/>
          </p:nvPr>
        </p:nvSpPr>
        <p:spPr bwMode="auto">
          <a:xfrm>
            <a:off x="4037013" y="9132888"/>
            <a:ext cx="3087687" cy="2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453" tIns="47226" rIns="94453" bIns="47226" numCol="1" anchor="b" anchorCtr="0" compatLnSpc="1">
            <a:prstTxWarp prst="textNoShape">
              <a:avLst/>
            </a:prstTxWarp>
            <a:spAutoFit/>
          </a:bodyPr>
          <a:lstStyle>
            <a:lvl1pPr algn="r" defTabSz="944563" eaLnBrk="0" hangingPunct="0">
              <a:defRPr sz="1200">
                <a:latin typeface="Times New Roman" pitchFamily="18" charset="0"/>
              </a:defRPr>
            </a:lvl1pPr>
          </a:lstStyle>
          <a:p>
            <a:fld id="{D5F621C7-5E4F-423E-BB25-53BB7CE7EEB3}" type="slidenum">
              <a:rPr lang="en-US" altLang="el-GR"/>
              <a:pPr/>
              <a:t>‹#›</a:t>
            </a:fld>
            <a:endParaRPr lang="en-US" altLang="el-GR"/>
          </a:p>
        </p:txBody>
      </p:sp>
    </p:spTree>
    <p:extLst>
      <p:ext uri="{BB962C8B-B14F-4D97-AF65-F5344CB8AC3E}">
        <p14:creationId xmlns:p14="http://schemas.microsoft.com/office/powerpoint/2010/main" val="107084701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FFB61-6E4E-4AA0-AA72-AB6D3FB5D501}" type="slidenum">
              <a:rPr lang="en-US" altLang="el-GR"/>
              <a:pPr/>
              <a:t>9</a:t>
            </a:fld>
            <a:endParaRPr lang="en-US" altLang="el-GR"/>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xfrm>
            <a:off x="949325" y="4470400"/>
            <a:ext cx="5226050" cy="277813"/>
          </a:xfrm>
        </p:spPr>
        <p:txBody>
          <a:bodyPr/>
          <a:lstStyle/>
          <a:p>
            <a:endParaRPr lang="el-GR" alt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486ACC-00C7-4FC9-9CC9-4236EE8159A7}" type="slidenum">
              <a:rPr lang="en-US" altLang="el-GR"/>
              <a:pPr/>
              <a:t>19</a:t>
            </a:fld>
            <a:endParaRPr lang="en-US" altLang="el-GR"/>
          </a:p>
        </p:txBody>
      </p:sp>
      <p:sp>
        <p:nvSpPr>
          <p:cNvPr id="459778" name="Rectangle 2"/>
          <p:cNvSpPr>
            <a:spLocks noGrp="1" noRot="1" noChangeAspect="1" noChangeArrowheads="1" noTextEdit="1"/>
          </p:cNvSpPr>
          <p:nvPr>
            <p:ph type="sldImg"/>
          </p:nvPr>
        </p:nvSpPr>
        <p:spPr>
          <a:ln/>
        </p:spPr>
      </p:sp>
      <p:sp>
        <p:nvSpPr>
          <p:cNvPr id="459779" name="Rectangle 3"/>
          <p:cNvSpPr>
            <a:spLocks noGrp="1" noChangeArrowheads="1"/>
          </p:cNvSpPr>
          <p:nvPr>
            <p:ph type="body" idx="1"/>
          </p:nvPr>
        </p:nvSpPr>
        <p:spPr>
          <a:xfrm>
            <a:off x="949325" y="4470400"/>
            <a:ext cx="5226050" cy="277813"/>
          </a:xfrm>
        </p:spPr>
        <p:txBody>
          <a:bodyPr/>
          <a:lstStyle/>
          <a:p>
            <a:endParaRPr lang="el-GR" alt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90554A-D786-4B42-B604-63E22D51D4EE}" type="slidenum">
              <a:rPr lang="en-US" altLang="el-GR"/>
              <a:pPr/>
              <a:t>20</a:t>
            </a:fld>
            <a:endParaRPr lang="en-US" altLang="el-GR"/>
          </a:p>
        </p:txBody>
      </p:sp>
      <p:sp>
        <p:nvSpPr>
          <p:cNvPr id="458754" name="Rectangle 2"/>
          <p:cNvSpPr>
            <a:spLocks noGrp="1" noRot="1" noChangeAspect="1" noChangeArrowheads="1" noTextEdit="1"/>
          </p:cNvSpPr>
          <p:nvPr>
            <p:ph type="sldImg"/>
          </p:nvPr>
        </p:nvSpPr>
        <p:spPr>
          <a:ln/>
        </p:spPr>
      </p:sp>
      <p:sp>
        <p:nvSpPr>
          <p:cNvPr id="458755" name="Rectangle 3"/>
          <p:cNvSpPr>
            <a:spLocks noGrp="1" noChangeArrowheads="1"/>
          </p:cNvSpPr>
          <p:nvPr>
            <p:ph type="body" idx="1"/>
          </p:nvPr>
        </p:nvSpPr>
        <p:spPr>
          <a:xfrm>
            <a:off x="949325" y="4470400"/>
            <a:ext cx="5226050" cy="277813"/>
          </a:xfrm>
        </p:spPr>
        <p:txBody>
          <a:bodyPr/>
          <a:lstStyle/>
          <a:p>
            <a:endParaRPr lang="el-GR" alt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defTabSz="944563" eaLnBrk="0" hangingPunct="0">
              <a:spcBef>
                <a:spcPct val="30000"/>
              </a:spcBef>
              <a:defRPr sz="1200">
                <a:solidFill>
                  <a:schemeClr val="tx1"/>
                </a:solidFill>
                <a:latin typeface="Times New Roman" pitchFamily="18" charset="0"/>
              </a:defRPr>
            </a:lvl1pPr>
            <a:lvl2pPr marL="742950" indent="-285750" defTabSz="944563" eaLnBrk="0" hangingPunct="0">
              <a:spcBef>
                <a:spcPct val="30000"/>
              </a:spcBef>
              <a:defRPr sz="1200">
                <a:solidFill>
                  <a:schemeClr val="tx1"/>
                </a:solidFill>
                <a:latin typeface="Times New Roman" pitchFamily="18" charset="0"/>
              </a:defRPr>
            </a:lvl2pPr>
            <a:lvl3pPr marL="1143000" indent="-228600" defTabSz="944563" eaLnBrk="0" hangingPunct="0">
              <a:spcBef>
                <a:spcPct val="30000"/>
              </a:spcBef>
              <a:defRPr sz="1200">
                <a:solidFill>
                  <a:schemeClr val="tx1"/>
                </a:solidFill>
                <a:latin typeface="Times New Roman" pitchFamily="18" charset="0"/>
              </a:defRPr>
            </a:lvl3pPr>
            <a:lvl4pPr marL="1600200" indent="-228600" defTabSz="944563" eaLnBrk="0" hangingPunct="0">
              <a:spcBef>
                <a:spcPct val="30000"/>
              </a:spcBef>
              <a:defRPr sz="1200">
                <a:solidFill>
                  <a:schemeClr val="tx1"/>
                </a:solidFill>
                <a:latin typeface="Times New Roman" pitchFamily="18" charset="0"/>
              </a:defRPr>
            </a:lvl4pPr>
            <a:lvl5pPr marL="2057400" indent="-228600" defTabSz="944563" eaLnBrk="0" hangingPunct="0">
              <a:spcBef>
                <a:spcPct val="30000"/>
              </a:spcBef>
              <a:defRPr sz="1200">
                <a:solidFill>
                  <a:schemeClr val="tx1"/>
                </a:solidFill>
                <a:latin typeface="Times New Roman" pitchFamily="18" charset="0"/>
              </a:defRPr>
            </a:lvl5pPr>
            <a:lvl6pPr marL="2514600" indent="-228600" defTabSz="944563" eaLnBrk="0" fontAlgn="base" hangingPunct="0">
              <a:spcBef>
                <a:spcPct val="30000"/>
              </a:spcBef>
              <a:spcAft>
                <a:spcPct val="0"/>
              </a:spcAft>
              <a:defRPr sz="1200">
                <a:solidFill>
                  <a:schemeClr val="tx1"/>
                </a:solidFill>
                <a:latin typeface="Times New Roman" pitchFamily="18" charset="0"/>
              </a:defRPr>
            </a:lvl6pPr>
            <a:lvl7pPr marL="2971800" indent="-228600" defTabSz="944563" eaLnBrk="0" fontAlgn="base" hangingPunct="0">
              <a:spcBef>
                <a:spcPct val="30000"/>
              </a:spcBef>
              <a:spcAft>
                <a:spcPct val="0"/>
              </a:spcAft>
              <a:defRPr sz="1200">
                <a:solidFill>
                  <a:schemeClr val="tx1"/>
                </a:solidFill>
                <a:latin typeface="Times New Roman" pitchFamily="18" charset="0"/>
              </a:defRPr>
            </a:lvl7pPr>
            <a:lvl8pPr marL="3429000" indent="-228600" defTabSz="944563" eaLnBrk="0" fontAlgn="base" hangingPunct="0">
              <a:spcBef>
                <a:spcPct val="30000"/>
              </a:spcBef>
              <a:spcAft>
                <a:spcPct val="0"/>
              </a:spcAft>
              <a:defRPr sz="1200">
                <a:solidFill>
                  <a:schemeClr val="tx1"/>
                </a:solidFill>
                <a:latin typeface="Times New Roman" pitchFamily="18" charset="0"/>
              </a:defRPr>
            </a:lvl8pPr>
            <a:lvl9pPr marL="3886200" indent="-228600" defTabSz="9445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F890A53-0171-4D75-B210-6594A8FAF3A3}" type="slidenum">
              <a:rPr lang="en-US" altLang="el-GR" smtClean="0"/>
              <a:pPr>
                <a:spcBef>
                  <a:spcPct val="0"/>
                </a:spcBef>
              </a:pPr>
              <a:t>21</a:t>
            </a:fld>
            <a:endParaRPr lang="en-US" altLang="el-G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49325" y="4470400"/>
            <a:ext cx="5226050" cy="277813"/>
          </a:xfrm>
          <a:noFill/>
        </p:spPr>
        <p:txBody>
          <a:bodyPr/>
          <a:lstStyle/>
          <a:p>
            <a:endParaRPr lang="el-GR" alt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defTabSz="944563" eaLnBrk="0" hangingPunct="0">
              <a:spcBef>
                <a:spcPct val="30000"/>
              </a:spcBef>
              <a:defRPr sz="1200">
                <a:solidFill>
                  <a:schemeClr val="tx1"/>
                </a:solidFill>
                <a:latin typeface="Times New Roman" pitchFamily="18" charset="0"/>
              </a:defRPr>
            </a:lvl1pPr>
            <a:lvl2pPr marL="742950" indent="-285750" defTabSz="944563" eaLnBrk="0" hangingPunct="0">
              <a:spcBef>
                <a:spcPct val="30000"/>
              </a:spcBef>
              <a:defRPr sz="1200">
                <a:solidFill>
                  <a:schemeClr val="tx1"/>
                </a:solidFill>
                <a:latin typeface="Times New Roman" pitchFamily="18" charset="0"/>
              </a:defRPr>
            </a:lvl2pPr>
            <a:lvl3pPr marL="1143000" indent="-228600" defTabSz="944563" eaLnBrk="0" hangingPunct="0">
              <a:spcBef>
                <a:spcPct val="30000"/>
              </a:spcBef>
              <a:defRPr sz="1200">
                <a:solidFill>
                  <a:schemeClr val="tx1"/>
                </a:solidFill>
                <a:latin typeface="Times New Roman" pitchFamily="18" charset="0"/>
              </a:defRPr>
            </a:lvl3pPr>
            <a:lvl4pPr marL="1600200" indent="-228600" defTabSz="944563" eaLnBrk="0" hangingPunct="0">
              <a:spcBef>
                <a:spcPct val="30000"/>
              </a:spcBef>
              <a:defRPr sz="1200">
                <a:solidFill>
                  <a:schemeClr val="tx1"/>
                </a:solidFill>
                <a:latin typeface="Times New Roman" pitchFamily="18" charset="0"/>
              </a:defRPr>
            </a:lvl4pPr>
            <a:lvl5pPr marL="2057400" indent="-228600" defTabSz="944563" eaLnBrk="0" hangingPunct="0">
              <a:spcBef>
                <a:spcPct val="30000"/>
              </a:spcBef>
              <a:defRPr sz="1200">
                <a:solidFill>
                  <a:schemeClr val="tx1"/>
                </a:solidFill>
                <a:latin typeface="Times New Roman" pitchFamily="18" charset="0"/>
              </a:defRPr>
            </a:lvl5pPr>
            <a:lvl6pPr marL="2514600" indent="-228600" defTabSz="944563" eaLnBrk="0" fontAlgn="base" hangingPunct="0">
              <a:spcBef>
                <a:spcPct val="30000"/>
              </a:spcBef>
              <a:spcAft>
                <a:spcPct val="0"/>
              </a:spcAft>
              <a:defRPr sz="1200">
                <a:solidFill>
                  <a:schemeClr val="tx1"/>
                </a:solidFill>
                <a:latin typeface="Times New Roman" pitchFamily="18" charset="0"/>
              </a:defRPr>
            </a:lvl6pPr>
            <a:lvl7pPr marL="2971800" indent="-228600" defTabSz="944563" eaLnBrk="0" fontAlgn="base" hangingPunct="0">
              <a:spcBef>
                <a:spcPct val="30000"/>
              </a:spcBef>
              <a:spcAft>
                <a:spcPct val="0"/>
              </a:spcAft>
              <a:defRPr sz="1200">
                <a:solidFill>
                  <a:schemeClr val="tx1"/>
                </a:solidFill>
                <a:latin typeface="Times New Roman" pitchFamily="18" charset="0"/>
              </a:defRPr>
            </a:lvl7pPr>
            <a:lvl8pPr marL="3429000" indent="-228600" defTabSz="944563" eaLnBrk="0" fontAlgn="base" hangingPunct="0">
              <a:spcBef>
                <a:spcPct val="30000"/>
              </a:spcBef>
              <a:spcAft>
                <a:spcPct val="0"/>
              </a:spcAft>
              <a:defRPr sz="1200">
                <a:solidFill>
                  <a:schemeClr val="tx1"/>
                </a:solidFill>
                <a:latin typeface="Times New Roman" pitchFamily="18" charset="0"/>
              </a:defRPr>
            </a:lvl8pPr>
            <a:lvl9pPr marL="3886200" indent="-228600" defTabSz="9445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15B2CA9-619A-4FC0-B009-4E405FF3B7E9}" type="slidenum">
              <a:rPr lang="en-US" altLang="el-GR" smtClean="0"/>
              <a:pPr>
                <a:spcBef>
                  <a:spcPct val="0"/>
                </a:spcBef>
              </a:pPr>
              <a:t>22</a:t>
            </a:fld>
            <a:endParaRPr lang="en-US" altLang="el-GR" smtClean="0"/>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xfrm>
            <a:off x="949325" y="4470400"/>
            <a:ext cx="5226050" cy="277813"/>
          </a:xfrm>
          <a:noFill/>
        </p:spPr>
        <p:txBody>
          <a:bodyPr/>
          <a:lstStyle/>
          <a:p>
            <a:endParaRPr lang="el-GR" alt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defTabSz="944563" eaLnBrk="0" hangingPunct="0">
              <a:spcBef>
                <a:spcPct val="30000"/>
              </a:spcBef>
              <a:defRPr sz="1200">
                <a:solidFill>
                  <a:schemeClr val="tx1"/>
                </a:solidFill>
                <a:latin typeface="Times New Roman" pitchFamily="18" charset="0"/>
              </a:defRPr>
            </a:lvl1pPr>
            <a:lvl2pPr marL="742950" indent="-285750" defTabSz="944563" eaLnBrk="0" hangingPunct="0">
              <a:spcBef>
                <a:spcPct val="30000"/>
              </a:spcBef>
              <a:defRPr sz="1200">
                <a:solidFill>
                  <a:schemeClr val="tx1"/>
                </a:solidFill>
                <a:latin typeface="Times New Roman" pitchFamily="18" charset="0"/>
              </a:defRPr>
            </a:lvl2pPr>
            <a:lvl3pPr marL="1143000" indent="-228600" defTabSz="944563" eaLnBrk="0" hangingPunct="0">
              <a:spcBef>
                <a:spcPct val="30000"/>
              </a:spcBef>
              <a:defRPr sz="1200">
                <a:solidFill>
                  <a:schemeClr val="tx1"/>
                </a:solidFill>
                <a:latin typeface="Times New Roman" pitchFamily="18" charset="0"/>
              </a:defRPr>
            </a:lvl3pPr>
            <a:lvl4pPr marL="1600200" indent="-228600" defTabSz="944563" eaLnBrk="0" hangingPunct="0">
              <a:spcBef>
                <a:spcPct val="30000"/>
              </a:spcBef>
              <a:defRPr sz="1200">
                <a:solidFill>
                  <a:schemeClr val="tx1"/>
                </a:solidFill>
                <a:latin typeface="Times New Roman" pitchFamily="18" charset="0"/>
              </a:defRPr>
            </a:lvl4pPr>
            <a:lvl5pPr marL="2057400" indent="-228600" defTabSz="944563" eaLnBrk="0" hangingPunct="0">
              <a:spcBef>
                <a:spcPct val="30000"/>
              </a:spcBef>
              <a:defRPr sz="1200">
                <a:solidFill>
                  <a:schemeClr val="tx1"/>
                </a:solidFill>
                <a:latin typeface="Times New Roman" pitchFamily="18" charset="0"/>
              </a:defRPr>
            </a:lvl5pPr>
            <a:lvl6pPr marL="2514600" indent="-228600" defTabSz="944563" eaLnBrk="0" fontAlgn="base" hangingPunct="0">
              <a:spcBef>
                <a:spcPct val="30000"/>
              </a:spcBef>
              <a:spcAft>
                <a:spcPct val="0"/>
              </a:spcAft>
              <a:defRPr sz="1200">
                <a:solidFill>
                  <a:schemeClr val="tx1"/>
                </a:solidFill>
                <a:latin typeface="Times New Roman" pitchFamily="18" charset="0"/>
              </a:defRPr>
            </a:lvl6pPr>
            <a:lvl7pPr marL="2971800" indent="-228600" defTabSz="944563" eaLnBrk="0" fontAlgn="base" hangingPunct="0">
              <a:spcBef>
                <a:spcPct val="30000"/>
              </a:spcBef>
              <a:spcAft>
                <a:spcPct val="0"/>
              </a:spcAft>
              <a:defRPr sz="1200">
                <a:solidFill>
                  <a:schemeClr val="tx1"/>
                </a:solidFill>
                <a:latin typeface="Times New Roman" pitchFamily="18" charset="0"/>
              </a:defRPr>
            </a:lvl7pPr>
            <a:lvl8pPr marL="3429000" indent="-228600" defTabSz="944563" eaLnBrk="0" fontAlgn="base" hangingPunct="0">
              <a:spcBef>
                <a:spcPct val="30000"/>
              </a:spcBef>
              <a:spcAft>
                <a:spcPct val="0"/>
              </a:spcAft>
              <a:defRPr sz="1200">
                <a:solidFill>
                  <a:schemeClr val="tx1"/>
                </a:solidFill>
                <a:latin typeface="Times New Roman" pitchFamily="18" charset="0"/>
              </a:defRPr>
            </a:lvl8pPr>
            <a:lvl9pPr marL="3886200" indent="-228600" defTabSz="9445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F128D75-EC14-4354-A914-09835663250E}" type="slidenum">
              <a:rPr lang="en-US" altLang="el-GR" smtClean="0"/>
              <a:pPr>
                <a:spcBef>
                  <a:spcPct val="0"/>
                </a:spcBef>
              </a:pPr>
              <a:t>23</a:t>
            </a:fld>
            <a:endParaRPr lang="en-US" altLang="el-GR" smtClean="0"/>
          </a:p>
        </p:txBody>
      </p:sp>
      <p:sp>
        <p:nvSpPr>
          <p:cNvPr id="35843" name="Rectangle 1026"/>
          <p:cNvSpPr>
            <a:spLocks noGrp="1" noRot="1" noChangeAspect="1" noChangeArrowheads="1" noTextEdit="1"/>
          </p:cNvSpPr>
          <p:nvPr>
            <p:ph type="sldImg"/>
          </p:nvPr>
        </p:nvSpPr>
        <p:spPr>
          <a:solidFill>
            <a:srgbClr val="FFFFFF"/>
          </a:solidFill>
          <a:ln/>
        </p:spPr>
      </p:sp>
      <p:sp>
        <p:nvSpPr>
          <p:cNvPr id="35844" name="Rectangle 1027"/>
          <p:cNvSpPr>
            <a:spLocks noGrp="1" noChangeArrowheads="1"/>
          </p:cNvSpPr>
          <p:nvPr>
            <p:ph type="body" idx="1"/>
          </p:nvPr>
        </p:nvSpPr>
        <p:spPr>
          <a:xfrm>
            <a:off x="949325" y="4470400"/>
            <a:ext cx="5226050" cy="277813"/>
          </a:xfrm>
          <a:solidFill>
            <a:srgbClr val="FFFFFF"/>
          </a:solidFill>
          <a:ln>
            <a:solidFill>
              <a:srgbClr val="000000"/>
            </a:solidFill>
            <a:miter lim="800000"/>
            <a:headEnd/>
            <a:tailEnd/>
          </a:ln>
        </p:spPr>
        <p:txBody>
          <a:bodyPr/>
          <a:lstStyle/>
          <a:p>
            <a:endParaRPr lang="el-GR" alt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defTabSz="944563" eaLnBrk="0" hangingPunct="0">
              <a:spcBef>
                <a:spcPct val="30000"/>
              </a:spcBef>
              <a:defRPr sz="1200">
                <a:solidFill>
                  <a:schemeClr val="tx1"/>
                </a:solidFill>
                <a:latin typeface="Times New Roman" pitchFamily="18" charset="0"/>
              </a:defRPr>
            </a:lvl1pPr>
            <a:lvl2pPr marL="742950" indent="-285750" defTabSz="944563" eaLnBrk="0" hangingPunct="0">
              <a:spcBef>
                <a:spcPct val="30000"/>
              </a:spcBef>
              <a:defRPr sz="1200">
                <a:solidFill>
                  <a:schemeClr val="tx1"/>
                </a:solidFill>
                <a:latin typeface="Times New Roman" pitchFamily="18" charset="0"/>
              </a:defRPr>
            </a:lvl2pPr>
            <a:lvl3pPr marL="1143000" indent="-228600" defTabSz="944563" eaLnBrk="0" hangingPunct="0">
              <a:spcBef>
                <a:spcPct val="30000"/>
              </a:spcBef>
              <a:defRPr sz="1200">
                <a:solidFill>
                  <a:schemeClr val="tx1"/>
                </a:solidFill>
                <a:latin typeface="Times New Roman" pitchFamily="18" charset="0"/>
              </a:defRPr>
            </a:lvl3pPr>
            <a:lvl4pPr marL="1600200" indent="-228600" defTabSz="944563" eaLnBrk="0" hangingPunct="0">
              <a:spcBef>
                <a:spcPct val="30000"/>
              </a:spcBef>
              <a:defRPr sz="1200">
                <a:solidFill>
                  <a:schemeClr val="tx1"/>
                </a:solidFill>
                <a:latin typeface="Times New Roman" pitchFamily="18" charset="0"/>
              </a:defRPr>
            </a:lvl4pPr>
            <a:lvl5pPr marL="2057400" indent="-228600" defTabSz="944563" eaLnBrk="0" hangingPunct="0">
              <a:spcBef>
                <a:spcPct val="30000"/>
              </a:spcBef>
              <a:defRPr sz="1200">
                <a:solidFill>
                  <a:schemeClr val="tx1"/>
                </a:solidFill>
                <a:latin typeface="Times New Roman" pitchFamily="18" charset="0"/>
              </a:defRPr>
            </a:lvl5pPr>
            <a:lvl6pPr marL="2514600" indent="-228600" defTabSz="944563" eaLnBrk="0" fontAlgn="base" hangingPunct="0">
              <a:spcBef>
                <a:spcPct val="30000"/>
              </a:spcBef>
              <a:spcAft>
                <a:spcPct val="0"/>
              </a:spcAft>
              <a:defRPr sz="1200">
                <a:solidFill>
                  <a:schemeClr val="tx1"/>
                </a:solidFill>
                <a:latin typeface="Times New Roman" pitchFamily="18" charset="0"/>
              </a:defRPr>
            </a:lvl6pPr>
            <a:lvl7pPr marL="2971800" indent="-228600" defTabSz="944563" eaLnBrk="0" fontAlgn="base" hangingPunct="0">
              <a:spcBef>
                <a:spcPct val="30000"/>
              </a:spcBef>
              <a:spcAft>
                <a:spcPct val="0"/>
              </a:spcAft>
              <a:defRPr sz="1200">
                <a:solidFill>
                  <a:schemeClr val="tx1"/>
                </a:solidFill>
                <a:latin typeface="Times New Roman" pitchFamily="18" charset="0"/>
              </a:defRPr>
            </a:lvl7pPr>
            <a:lvl8pPr marL="3429000" indent="-228600" defTabSz="944563" eaLnBrk="0" fontAlgn="base" hangingPunct="0">
              <a:spcBef>
                <a:spcPct val="30000"/>
              </a:spcBef>
              <a:spcAft>
                <a:spcPct val="0"/>
              </a:spcAft>
              <a:defRPr sz="1200">
                <a:solidFill>
                  <a:schemeClr val="tx1"/>
                </a:solidFill>
                <a:latin typeface="Times New Roman" pitchFamily="18" charset="0"/>
              </a:defRPr>
            </a:lvl8pPr>
            <a:lvl9pPr marL="3886200" indent="-228600" defTabSz="9445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F720E3D9-80D6-4B4A-BE7F-F983221F231E}" type="slidenum">
              <a:rPr lang="en-US" altLang="el-GR" smtClean="0"/>
              <a:pPr>
                <a:spcBef>
                  <a:spcPct val="0"/>
                </a:spcBef>
              </a:pPr>
              <a:t>24</a:t>
            </a:fld>
            <a:endParaRPr lang="en-US" altLang="el-GR" smtClean="0"/>
          </a:p>
        </p:txBody>
      </p:sp>
      <p:sp>
        <p:nvSpPr>
          <p:cNvPr id="37891" name="Rectangle 1026"/>
          <p:cNvSpPr>
            <a:spLocks noGrp="1" noRot="1" noChangeAspect="1" noChangeArrowheads="1" noTextEdit="1"/>
          </p:cNvSpPr>
          <p:nvPr>
            <p:ph type="sldImg"/>
          </p:nvPr>
        </p:nvSpPr>
        <p:spPr>
          <a:ln/>
        </p:spPr>
      </p:sp>
      <p:sp>
        <p:nvSpPr>
          <p:cNvPr id="37892" name="Rectangle 1027"/>
          <p:cNvSpPr>
            <a:spLocks noGrp="1" noChangeArrowheads="1"/>
          </p:cNvSpPr>
          <p:nvPr>
            <p:ph type="body" idx="1"/>
          </p:nvPr>
        </p:nvSpPr>
        <p:spPr>
          <a:xfrm>
            <a:off x="949325" y="4470400"/>
            <a:ext cx="5226050" cy="277813"/>
          </a:xfrm>
          <a:noFill/>
        </p:spPr>
        <p:txBody>
          <a:bodyPr/>
          <a:lstStyle/>
          <a:p>
            <a:endParaRPr lang="el-GR" alt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defTabSz="944563" eaLnBrk="0" hangingPunct="0">
              <a:spcBef>
                <a:spcPct val="30000"/>
              </a:spcBef>
              <a:defRPr sz="1200">
                <a:solidFill>
                  <a:schemeClr val="tx1"/>
                </a:solidFill>
                <a:latin typeface="Times New Roman" pitchFamily="18" charset="0"/>
              </a:defRPr>
            </a:lvl1pPr>
            <a:lvl2pPr marL="742950" indent="-285750" defTabSz="944563" eaLnBrk="0" hangingPunct="0">
              <a:spcBef>
                <a:spcPct val="30000"/>
              </a:spcBef>
              <a:defRPr sz="1200">
                <a:solidFill>
                  <a:schemeClr val="tx1"/>
                </a:solidFill>
                <a:latin typeface="Times New Roman" pitchFamily="18" charset="0"/>
              </a:defRPr>
            </a:lvl2pPr>
            <a:lvl3pPr marL="1143000" indent="-228600" defTabSz="944563" eaLnBrk="0" hangingPunct="0">
              <a:spcBef>
                <a:spcPct val="30000"/>
              </a:spcBef>
              <a:defRPr sz="1200">
                <a:solidFill>
                  <a:schemeClr val="tx1"/>
                </a:solidFill>
                <a:latin typeface="Times New Roman" pitchFamily="18" charset="0"/>
              </a:defRPr>
            </a:lvl3pPr>
            <a:lvl4pPr marL="1600200" indent="-228600" defTabSz="944563" eaLnBrk="0" hangingPunct="0">
              <a:spcBef>
                <a:spcPct val="30000"/>
              </a:spcBef>
              <a:defRPr sz="1200">
                <a:solidFill>
                  <a:schemeClr val="tx1"/>
                </a:solidFill>
                <a:latin typeface="Times New Roman" pitchFamily="18" charset="0"/>
              </a:defRPr>
            </a:lvl4pPr>
            <a:lvl5pPr marL="2057400" indent="-228600" defTabSz="944563" eaLnBrk="0" hangingPunct="0">
              <a:spcBef>
                <a:spcPct val="30000"/>
              </a:spcBef>
              <a:defRPr sz="1200">
                <a:solidFill>
                  <a:schemeClr val="tx1"/>
                </a:solidFill>
                <a:latin typeface="Times New Roman" pitchFamily="18" charset="0"/>
              </a:defRPr>
            </a:lvl5pPr>
            <a:lvl6pPr marL="2514600" indent="-228600" defTabSz="944563" eaLnBrk="0" fontAlgn="base" hangingPunct="0">
              <a:spcBef>
                <a:spcPct val="30000"/>
              </a:spcBef>
              <a:spcAft>
                <a:spcPct val="0"/>
              </a:spcAft>
              <a:defRPr sz="1200">
                <a:solidFill>
                  <a:schemeClr val="tx1"/>
                </a:solidFill>
                <a:latin typeface="Times New Roman" pitchFamily="18" charset="0"/>
              </a:defRPr>
            </a:lvl6pPr>
            <a:lvl7pPr marL="2971800" indent="-228600" defTabSz="944563" eaLnBrk="0" fontAlgn="base" hangingPunct="0">
              <a:spcBef>
                <a:spcPct val="30000"/>
              </a:spcBef>
              <a:spcAft>
                <a:spcPct val="0"/>
              </a:spcAft>
              <a:defRPr sz="1200">
                <a:solidFill>
                  <a:schemeClr val="tx1"/>
                </a:solidFill>
                <a:latin typeface="Times New Roman" pitchFamily="18" charset="0"/>
              </a:defRPr>
            </a:lvl7pPr>
            <a:lvl8pPr marL="3429000" indent="-228600" defTabSz="944563" eaLnBrk="0" fontAlgn="base" hangingPunct="0">
              <a:spcBef>
                <a:spcPct val="30000"/>
              </a:spcBef>
              <a:spcAft>
                <a:spcPct val="0"/>
              </a:spcAft>
              <a:defRPr sz="1200">
                <a:solidFill>
                  <a:schemeClr val="tx1"/>
                </a:solidFill>
                <a:latin typeface="Times New Roman" pitchFamily="18" charset="0"/>
              </a:defRPr>
            </a:lvl8pPr>
            <a:lvl9pPr marL="3886200" indent="-228600" defTabSz="9445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1E999A6-F403-4A49-B808-D69AB9C369AC}" type="slidenum">
              <a:rPr lang="en-US" altLang="el-GR" smtClean="0"/>
              <a:pPr>
                <a:spcBef>
                  <a:spcPct val="0"/>
                </a:spcBef>
              </a:pPr>
              <a:t>25</a:t>
            </a:fld>
            <a:endParaRPr lang="en-US" altLang="el-GR" smtClean="0"/>
          </a:p>
        </p:txBody>
      </p:sp>
      <p:sp>
        <p:nvSpPr>
          <p:cNvPr id="38915" name="Rectangle 1026"/>
          <p:cNvSpPr>
            <a:spLocks noGrp="1" noRot="1" noChangeAspect="1" noChangeArrowheads="1" noTextEdit="1"/>
          </p:cNvSpPr>
          <p:nvPr>
            <p:ph type="sldImg"/>
          </p:nvPr>
        </p:nvSpPr>
        <p:spPr>
          <a:ln/>
        </p:spPr>
      </p:sp>
      <p:sp>
        <p:nvSpPr>
          <p:cNvPr id="38916" name="Rectangle 1027"/>
          <p:cNvSpPr>
            <a:spLocks noGrp="1" noChangeArrowheads="1"/>
          </p:cNvSpPr>
          <p:nvPr>
            <p:ph type="body" idx="1"/>
          </p:nvPr>
        </p:nvSpPr>
        <p:spPr>
          <a:xfrm>
            <a:off x="949325" y="4470400"/>
            <a:ext cx="5226050" cy="277813"/>
          </a:xfrm>
          <a:noFill/>
        </p:spPr>
        <p:txBody>
          <a:bodyPr/>
          <a:lstStyle/>
          <a:p>
            <a:endParaRPr lang="el-GR" alt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44563" eaLnBrk="0" hangingPunct="0">
              <a:spcBef>
                <a:spcPct val="30000"/>
              </a:spcBef>
              <a:defRPr sz="1200">
                <a:solidFill>
                  <a:schemeClr val="tx1"/>
                </a:solidFill>
                <a:latin typeface="Times New Roman" pitchFamily="18" charset="0"/>
              </a:defRPr>
            </a:lvl1pPr>
            <a:lvl2pPr marL="742950" indent="-285750" defTabSz="944563" eaLnBrk="0" hangingPunct="0">
              <a:spcBef>
                <a:spcPct val="30000"/>
              </a:spcBef>
              <a:defRPr sz="1200">
                <a:solidFill>
                  <a:schemeClr val="tx1"/>
                </a:solidFill>
                <a:latin typeface="Times New Roman" pitchFamily="18" charset="0"/>
              </a:defRPr>
            </a:lvl2pPr>
            <a:lvl3pPr marL="1143000" indent="-228600" defTabSz="944563" eaLnBrk="0" hangingPunct="0">
              <a:spcBef>
                <a:spcPct val="30000"/>
              </a:spcBef>
              <a:defRPr sz="1200">
                <a:solidFill>
                  <a:schemeClr val="tx1"/>
                </a:solidFill>
                <a:latin typeface="Times New Roman" pitchFamily="18" charset="0"/>
              </a:defRPr>
            </a:lvl3pPr>
            <a:lvl4pPr marL="1600200" indent="-228600" defTabSz="944563" eaLnBrk="0" hangingPunct="0">
              <a:spcBef>
                <a:spcPct val="30000"/>
              </a:spcBef>
              <a:defRPr sz="1200">
                <a:solidFill>
                  <a:schemeClr val="tx1"/>
                </a:solidFill>
                <a:latin typeface="Times New Roman" pitchFamily="18" charset="0"/>
              </a:defRPr>
            </a:lvl4pPr>
            <a:lvl5pPr marL="2057400" indent="-228600" defTabSz="944563" eaLnBrk="0" hangingPunct="0">
              <a:spcBef>
                <a:spcPct val="30000"/>
              </a:spcBef>
              <a:defRPr sz="1200">
                <a:solidFill>
                  <a:schemeClr val="tx1"/>
                </a:solidFill>
                <a:latin typeface="Times New Roman" pitchFamily="18" charset="0"/>
              </a:defRPr>
            </a:lvl5pPr>
            <a:lvl6pPr marL="2514600" indent="-228600" defTabSz="944563" eaLnBrk="0" fontAlgn="base" hangingPunct="0">
              <a:spcBef>
                <a:spcPct val="30000"/>
              </a:spcBef>
              <a:spcAft>
                <a:spcPct val="0"/>
              </a:spcAft>
              <a:defRPr sz="1200">
                <a:solidFill>
                  <a:schemeClr val="tx1"/>
                </a:solidFill>
                <a:latin typeface="Times New Roman" pitchFamily="18" charset="0"/>
              </a:defRPr>
            </a:lvl6pPr>
            <a:lvl7pPr marL="2971800" indent="-228600" defTabSz="944563" eaLnBrk="0" fontAlgn="base" hangingPunct="0">
              <a:spcBef>
                <a:spcPct val="30000"/>
              </a:spcBef>
              <a:spcAft>
                <a:spcPct val="0"/>
              </a:spcAft>
              <a:defRPr sz="1200">
                <a:solidFill>
                  <a:schemeClr val="tx1"/>
                </a:solidFill>
                <a:latin typeface="Times New Roman" pitchFamily="18" charset="0"/>
              </a:defRPr>
            </a:lvl7pPr>
            <a:lvl8pPr marL="3429000" indent="-228600" defTabSz="944563" eaLnBrk="0" fontAlgn="base" hangingPunct="0">
              <a:spcBef>
                <a:spcPct val="30000"/>
              </a:spcBef>
              <a:spcAft>
                <a:spcPct val="0"/>
              </a:spcAft>
              <a:defRPr sz="1200">
                <a:solidFill>
                  <a:schemeClr val="tx1"/>
                </a:solidFill>
                <a:latin typeface="Times New Roman" pitchFamily="18" charset="0"/>
              </a:defRPr>
            </a:lvl8pPr>
            <a:lvl9pPr marL="3886200" indent="-228600" defTabSz="9445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014141C8-F606-4A06-ACF1-1EE984C4219B}" type="slidenum">
              <a:rPr lang="en-US" altLang="el-GR" smtClean="0"/>
              <a:pPr>
                <a:spcBef>
                  <a:spcPct val="0"/>
                </a:spcBef>
              </a:pPr>
              <a:t>26</a:t>
            </a:fld>
            <a:endParaRPr lang="en-US" altLang="el-GR" smtClean="0"/>
          </a:p>
        </p:txBody>
      </p:sp>
      <p:sp>
        <p:nvSpPr>
          <p:cNvPr id="40963" name="Rectangle 1026"/>
          <p:cNvSpPr>
            <a:spLocks noGrp="1" noRot="1" noChangeAspect="1" noChangeArrowheads="1" noTextEdit="1"/>
          </p:cNvSpPr>
          <p:nvPr>
            <p:ph type="sldImg"/>
          </p:nvPr>
        </p:nvSpPr>
        <p:spPr>
          <a:ln/>
        </p:spPr>
      </p:sp>
      <p:sp>
        <p:nvSpPr>
          <p:cNvPr id="40964" name="Rectangle 1027"/>
          <p:cNvSpPr>
            <a:spLocks noGrp="1" noChangeArrowheads="1"/>
          </p:cNvSpPr>
          <p:nvPr>
            <p:ph type="body" idx="1"/>
          </p:nvPr>
        </p:nvSpPr>
        <p:spPr>
          <a:xfrm>
            <a:off x="949325" y="4470400"/>
            <a:ext cx="5226050" cy="277813"/>
          </a:xfrm>
          <a:noFill/>
        </p:spPr>
        <p:txBody>
          <a:bodyPr/>
          <a:lstStyle/>
          <a:p>
            <a:endParaRPr lang="el-GR" alt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defTabSz="944563" eaLnBrk="0" hangingPunct="0">
              <a:spcBef>
                <a:spcPct val="30000"/>
              </a:spcBef>
              <a:defRPr sz="1200">
                <a:solidFill>
                  <a:schemeClr val="tx1"/>
                </a:solidFill>
                <a:latin typeface="Times New Roman" pitchFamily="18" charset="0"/>
              </a:defRPr>
            </a:lvl1pPr>
            <a:lvl2pPr marL="742950" indent="-285750" defTabSz="944563" eaLnBrk="0" hangingPunct="0">
              <a:spcBef>
                <a:spcPct val="30000"/>
              </a:spcBef>
              <a:defRPr sz="1200">
                <a:solidFill>
                  <a:schemeClr val="tx1"/>
                </a:solidFill>
                <a:latin typeface="Times New Roman" pitchFamily="18" charset="0"/>
              </a:defRPr>
            </a:lvl2pPr>
            <a:lvl3pPr marL="1143000" indent="-228600" defTabSz="944563" eaLnBrk="0" hangingPunct="0">
              <a:spcBef>
                <a:spcPct val="30000"/>
              </a:spcBef>
              <a:defRPr sz="1200">
                <a:solidFill>
                  <a:schemeClr val="tx1"/>
                </a:solidFill>
                <a:latin typeface="Times New Roman" pitchFamily="18" charset="0"/>
              </a:defRPr>
            </a:lvl3pPr>
            <a:lvl4pPr marL="1600200" indent="-228600" defTabSz="944563" eaLnBrk="0" hangingPunct="0">
              <a:spcBef>
                <a:spcPct val="30000"/>
              </a:spcBef>
              <a:defRPr sz="1200">
                <a:solidFill>
                  <a:schemeClr val="tx1"/>
                </a:solidFill>
                <a:latin typeface="Times New Roman" pitchFamily="18" charset="0"/>
              </a:defRPr>
            </a:lvl4pPr>
            <a:lvl5pPr marL="2057400" indent="-228600" defTabSz="944563" eaLnBrk="0" hangingPunct="0">
              <a:spcBef>
                <a:spcPct val="30000"/>
              </a:spcBef>
              <a:defRPr sz="1200">
                <a:solidFill>
                  <a:schemeClr val="tx1"/>
                </a:solidFill>
                <a:latin typeface="Times New Roman" pitchFamily="18" charset="0"/>
              </a:defRPr>
            </a:lvl5pPr>
            <a:lvl6pPr marL="2514600" indent="-228600" defTabSz="944563" eaLnBrk="0" fontAlgn="base" hangingPunct="0">
              <a:spcBef>
                <a:spcPct val="30000"/>
              </a:spcBef>
              <a:spcAft>
                <a:spcPct val="0"/>
              </a:spcAft>
              <a:defRPr sz="1200">
                <a:solidFill>
                  <a:schemeClr val="tx1"/>
                </a:solidFill>
                <a:latin typeface="Times New Roman" pitchFamily="18" charset="0"/>
              </a:defRPr>
            </a:lvl6pPr>
            <a:lvl7pPr marL="2971800" indent="-228600" defTabSz="944563" eaLnBrk="0" fontAlgn="base" hangingPunct="0">
              <a:spcBef>
                <a:spcPct val="30000"/>
              </a:spcBef>
              <a:spcAft>
                <a:spcPct val="0"/>
              </a:spcAft>
              <a:defRPr sz="1200">
                <a:solidFill>
                  <a:schemeClr val="tx1"/>
                </a:solidFill>
                <a:latin typeface="Times New Roman" pitchFamily="18" charset="0"/>
              </a:defRPr>
            </a:lvl7pPr>
            <a:lvl8pPr marL="3429000" indent="-228600" defTabSz="944563" eaLnBrk="0" fontAlgn="base" hangingPunct="0">
              <a:spcBef>
                <a:spcPct val="30000"/>
              </a:spcBef>
              <a:spcAft>
                <a:spcPct val="0"/>
              </a:spcAft>
              <a:defRPr sz="1200">
                <a:solidFill>
                  <a:schemeClr val="tx1"/>
                </a:solidFill>
                <a:latin typeface="Times New Roman" pitchFamily="18" charset="0"/>
              </a:defRPr>
            </a:lvl8pPr>
            <a:lvl9pPr marL="3886200" indent="-228600" defTabSz="9445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2006EAF-A31A-4C03-9449-B50AFF7B067A}" type="slidenum">
              <a:rPr lang="en-US" altLang="el-GR" smtClean="0"/>
              <a:pPr>
                <a:spcBef>
                  <a:spcPct val="0"/>
                </a:spcBef>
              </a:pPr>
              <a:t>27</a:t>
            </a:fld>
            <a:endParaRPr lang="en-US" altLang="el-GR" smtClean="0"/>
          </a:p>
        </p:txBody>
      </p:sp>
      <p:sp>
        <p:nvSpPr>
          <p:cNvPr id="41987" name="Rectangle 2050"/>
          <p:cNvSpPr>
            <a:spLocks noGrp="1" noRot="1" noChangeAspect="1" noChangeArrowheads="1" noTextEdit="1"/>
          </p:cNvSpPr>
          <p:nvPr>
            <p:ph type="sldImg"/>
          </p:nvPr>
        </p:nvSpPr>
        <p:spPr>
          <a:ln/>
        </p:spPr>
      </p:sp>
      <p:sp>
        <p:nvSpPr>
          <p:cNvPr id="41988" name="Rectangle 2051"/>
          <p:cNvSpPr>
            <a:spLocks noGrp="1" noChangeArrowheads="1"/>
          </p:cNvSpPr>
          <p:nvPr>
            <p:ph type="body" idx="1"/>
          </p:nvPr>
        </p:nvSpPr>
        <p:spPr>
          <a:xfrm>
            <a:off x="949325" y="4470400"/>
            <a:ext cx="5226050" cy="277813"/>
          </a:xfrm>
          <a:noFill/>
        </p:spPr>
        <p:txBody>
          <a:bodyPr/>
          <a:lstStyle/>
          <a:p>
            <a:endParaRPr lang="el-GR" alt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defTabSz="944563" eaLnBrk="0" hangingPunct="0">
              <a:spcBef>
                <a:spcPct val="30000"/>
              </a:spcBef>
              <a:defRPr sz="1200">
                <a:solidFill>
                  <a:schemeClr val="tx1"/>
                </a:solidFill>
                <a:latin typeface="Times New Roman" pitchFamily="18" charset="0"/>
              </a:defRPr>
            </a:lvl1pPr>
            <a:lvl2pPr marL="742950" indent="-285750" defTabSz="944563" eaLnBrk="0" hangingPunct="0">
              <a:spcBef>
                <a:spcPct val="30000"/>
              </a:spcBef>
              <a:defRPr sz="1200">
                <a:solidFill>
                  <a:schemeClr val="tx1"/>
                </a:solidFill>
                <a:latin typeface="Times New Roman" pitchFamily="18" charset="0"/>
              </a:defRPr>
            </a:lvl2pPr>
            <a:lvl3pPr marL="1143000" indent="-228600" defTabSz="944563" eaLnBrk="0" hangingPunct="0">
              <a:spcBef>
                <a:spcPct val="30000"/>
              </a:spcBef>
              <a:defRPr sz="1200">
                <a:solidFill>
                  <a:schemeClr val="tx1"/>
                </a:solidFill>
                <a:latin typeface="Times New Roman" pitchFamily="18" charset="0"/>
              </a:defRPr>
            </a:lvl3pPr>
            <a:lvl4pPr marL="1600200" indent="-228600" defTabSz="944563" eaLnBrk="0" hangingPunct="0">
              <a:spcBef>
                <a:spcPct val="30000"/>
              </a:spcBef>
              <a:defRPr sz="1200">
                <a:solidFill>
                  <a:schemeClr val="tx1"/>
                </a:solidFill>
                <a:latin typeface="Times New Roman" pitchFamily="18" charset="0"/>
              </a:defRPr>
            </a:lvl4pPr>
            <a:lvl5pPr marL="2057400" indent="-228600" defTabSz="944563" eaLnBrk="0" hangingPunct="0">
              <a:spcBef>
                <a:spcPct val="30000"/>
              </a:spcBef>
              <a:defRPr sz="1200">
                <a:solidFill>
                  <a:schemeClr val="tx1"/>
                </a:solidFill>
                <a:latin typeface="Times New Roman" pitchFamily="18" charset="0"/>
              </a:defRPr>
            </a:lvl5pPr>
            <a:lvl6pPr marL="2514600" indent="-228600" defTabSz="944563" eaLnBrk="0" fontAlgn="base" hangingPunct="0">
              <a:spcBef>
                <a:spcPct val="30000"/>
              </a:spcBef>
              <a:spcAft>
                <a:spcPct val="0"/>
              </a:spcAft>
              <a:defRPr sz="1200">
                <a:solidFill>
                  <a:schemeClr val="tx1"/>
                </a:solidFill>
                <a:latin typeface="Times New Roman" pitchFamily="18" charset="0"/>
              </a:defRPr>
            </a:lvl6pPr>
            <a:lvl7pPr marL="2971800" indent="-228600" defTabSz="944563" eaLnBrk="0" fontAlgn="base" hangingPunct="0">
              <a:spcBef>
                <a:spcPct val="30000"/>
              </a:spcBef>
              <a:spcAft>
                <a:spcPct val="0"/>
              </a:spcAft>
              <a:defRPr sz="1200">
                <a:solidFill>
                  <a:schemeClr val="tx1"/>
                </a:solidFill>
                <a:latin typeface="Times New Roman" pitchFamily="18" charset="0"/>
              </a:defRPr>
            </a:lvl7pPr>
            <a:lvl8pPr marL="3429000" indent="-228600" defTabSz="944563" eaLnBrk="0" fontAlgn="base" hangingPunct="0">
              <a:spcBef>
                <a:spcPct val="30000"/>
              </a:spcBef>
              <a:spcAft>
                <a:spcPct val="0"/>
              </a:spcAft>
              <a:defRPr sz="1200">
                <a:solidFill>
                  <a:schemeClr val="tx1"/>
                </a:solidFill>
                <a:latin typeface="Times New Roman" pitchFamily="18" charset="0"/>
              </a:defRPr>
            </a:lvl8pPr>
            <a:lvl9pPr marL="3886200" indent="-228600" defTabSz="9445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5BD174D-E6A1-451F-AD94-C671B6AC8943}" type="slidenum">
              <a:rPr lang="en-US" altLang="el-GR" smtClean="0"/>
              <a:pPr>
                <a:spcBef>
                  <a:spcPct val="0"/>
                </a:spcBef>
              </a:pPr>
              <a:t>28</a:t>
            </a:fld>
            <a:endParaRPr lang="en-US" altLang="el-GR" smtClean="0"/>
          </a:p>
        </p:txBody>
      </p:sp>
      <p:sp>
        <p:nvSpPr>
          <p:cNvPr id="43011" name="Rectangle 1026"/>
          <p:cNvSpPr>
            <a:spLocks noGrp="1" noRot="1" noChangeAspect="1" noChangeArrowheads="1" noTextEdit="1"/>
          </p:cNvSpPr>
          <p:nvPr>
            <p:ph type="sldImg"/>
          </p:nvPr>
        </p:nvSpPr>
        <p:spPr>
          <a:ln/>
        </p:spPr>
      </p:sp>
      <p:sp>
        <p:nvSpPr>
          <p:cNvPr id="43012" name="Rectangle 1027"/>
          <p:cNvSpPr>
            <a:spLocks noGrp="1" noChangeArrowheads="1"/>
          </p:cNvSpPr>
          <p:nvPr>
            <p:ph type="body" idx="1"/>
          </p:nvPr>
        </p:nvSpPr>
        <p:spPr>
          <a:xfrm>
            <a:off x="949325" y="4470400"/>
            <a:ext cx="5226050" cy="277813"/>
          </a:xfrm>
          <a:noFill/>
        </p:spPr>
        <p:txBody>
          <a:bodyPr/>
          <a:lstStyle/>
          <a:p>
            <a:endParaRPr lang="el-GR" alt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501CB7-9A8B-437D-89F1-3E9884790930}" type="slidenum">
              <a:rPr lang="en-US" altLang="el-GR"/>
              <a:pPr/>
              <a:t>11</a:t>
            </a:fld>
            <a:endParaRPr lang="en-US" altLang="el-GR"/>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a:xfrm>
            <a:off x="949325" y="4470400"/>
            <a:ext cx="5226050" cy="277813"/>
          </a:xfrm>
        </p:spPr>
        <p:txBody>
          <a:bodyPr/>
          <a:lstStyle/>
          <a:p>
            <a:endParaRPr lang="el-GR" alt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defTabSz="944563" eaLnBrk="0" hangingPunct="0">
              <a:spcBef>
                <a:spcPct val="30000"/>
              </a:spcBef>
              <a:defRPr sz="1200">
                <a:solidFill>
                  <a:schemeClr val="tx1"/>
                </a:solidFill>
                <a:latin typeface="Times New Roman" pitchFamily="18" charset="0"/>
              </a:defRPr>
            </a:lvl1pPr>
            <a:lvl2pPr marL="742950" indent="-285750" defTabSz="944563" eaLnBrk="0" hangingPunct="0">
              <a:spcBef>
                <a:spcPct val="30000"/>
              </a:spcBef>
              <a:defRPr sz="1200">
                <a:solidFill>
                  <a:schemeClr val="tx1"/>
                </a:solidFill>
                <a:latin typeface="Times New Roman" pitchFamily="18" charset="0"/>
              </a:defRPr>
            </a:lvl2pPr>
            <a:lvl3pPr marL="1143000" indent="-228600" defTabSz="944563" eaLnBrk="0" hangingPunct="0">
              <a:spcBef>
                <a:spcPct val="30000"/>
              </a:spcBef>
              <a:defRPr sz="1200">
                <a:solidFill>
                  <a:schemeClr val="tx1"/>
                </a:solidFill>
                <a:latin typeface="Times New Roman" pitchFamily="18" charset="0"/>
              </a:defRPr>
            </a:lvl3pPr>
            <a:lvl4pPr marL="1600200" indent="-228600" defTabSz="944563" eaLnBrk="0" hangingPunct="0">
              <a:spcBef>
                <a:spcPct val="30000"/>
              </a:spcBef>
              <a:defRPr sz="1200">
                <a:solidFill>
                  <a:schemeClr val="tx1"/>
                </a:solidFill>
                <a:latin typeface="Times New Roman" pitchFamily="18" charset="0"/>
              </a:defRPr>
            </a:lvl4pPr>
            <a:lvl5pPr marL="2057400" indent="-228600" defTabSz="944563" eaLnBrk="0" hangingPunct="0">
              <a:spcBef>
                <a:spcPct val="30000"/>
              </a:spcBef>
              <a:defRPr sz="1200">
                <a:solidFill>
                  <a:schemeClr val="tx1"/>
                </a:solidFill>
                <a:latin typeface="Times New Roman" pitchFamily="18" charset="0"/>
              </a:defRPr>
            </a:lvl5pPr>
            <a:lvl6pPr marL="2514600" indent="-228600" defTabSz="944563" eaLnBrk="0" fontAlgn="base" hangingPunct="0">
              <a:spcBef>
                <a:spcPct val="30000"/>
              </a:spcBef>
              <a:spcAft>
                <a:spcPct val="0"/>
              </a:spcAft>
              <a:defRPr sz="1200">
                <a:solidFill>
                  <a:schemeClr val="tx1"/>
                </a:solidFill>
                <a:latin typeface="Times New Roman" pitchFamily="18" charset="0"/>
              </a:defRPr>
            </a:lvl6pPr>
            <a:lvl7pPr marL="2971800" indent="-228600" defTabSz="944563" eaLnBrk="0" fontAlgn="base" hangingPunct="0">
              <a:spcBef>
                <a:spcPct val="30000"/>
              </a:spcBef>
              <a:spcAft>
                <a:spcPct val="0"/>
              </a:spcAft>
              <a:defRPr sz="1200">
                <a:solidFill>
                  <a:schemeClr val="tx1"/>
                </a:solidFill>
                <a:latin typeface="Times New Roman" pitchFamily="18" charset="0"/>
              </a:defRPr>
            </a:lvl7pPr>
            <a:lvl8pPr marL="3429000" indent="-228600" defTabSz="944563" eaLnBrk="0" fontAlgn="base" hangingPunct="0">
              <a:spcBef>
                <a:spcPct val="30000"/>
              </a:spcBef>
              <a:spcAft>
                <a:spcPct val="0"/>
              </a:spcAft>
              <a:defRPr sz="1200">
                <a:solidFill>
                  <a:schemeClr val="tx1"/>
                </a:solidFill>
                <a:latin typeface="Times New Roman" pitchFamily="18" charset="0"/>
              </a:defRPr>
            </a:lvl8pPr>
            <a:lvl9pPr marL="3886200" indent="-228600" defTabSz="9445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CD8870B-CC7B-4E0F-B468-3DD80D9FB39B}" type="slidenum">
              <a:rPr lang="en-US" altLang="el-GR" smtClean="0"/>
              <a:pPr>
                <a:spcBef>
                  <a:spcPct val="0"/>
                </a:spcBef>
              </a:pPr>
              <a:t>29</a:t>
            </a:fld>
            <a:endParaRPr lang="en-US" altLang="el-GR" smtClean="0"/>
          </a:p>
        </p:txBody>
      </p:sp>
      <p:sp>
        <p:nvSpPr>
          <p:cNvPr id="45059" name="Rectangle 1026"/>
          <p:cNvSpPr>
            <a:spLocks noGrp="1" noRot="1" noChangeAspect="1" noChangeArrowheads="1" noTextEdit="1"/>
          </p:cNvSpPr>
          <p:nvPr>
            <p:ph type="sldImg"/>
          </p:nvPr>
        </p:nvSpPr>
        <p:spPr>
          <a:ln/>
        </p:spPr>
      </p:sp>
      <p:sp>
        <p:nvSpPr>
          <p:cNvPr id="45060" name="Rectangle 1027"/>
          <p:cNvSpPr>
            <a:spLocks noGrp="1" noChangeArrowheads="1"/>
          </p:cNvSpPr>
          <p:nvPr>
            <p:ph type="body" idx="1"/>
          </p:nvPr>
        </p:nvSpPr>
        <p:spPr>
          <a:xfrm>
            <a:off x="949325" y="4470400"/>
            <a:ext cx="5226050" cy="277813"/>
          </a:xfrm>
          <a:noFill/>
        </p:spPr>
        <p:txBody>
          <a:bodyPr/>
          <a:lstStyle/>
          <a:p>
            <a:endParaRPr lang="el-GR" alt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defTabSz="944563" eaLnBrk="0" hangingPunct="0">
              <a:spcBef>
                <a:spcPct val="30000"/>
              </a:spcBef>
              <a:defRPr sz="1200">
                <a:solidFill>
                  <a:schemeClr val="tx1"/>
                </a:solidFill>
                <a:latin typeface="Times New Roman" pitchFamily="18" charset="0"/>
              </a:defRPr>
            </a:lvl1pPr>
            <a:lvl2pPr marL="742950" indent="-285750" defTabSz="944563" eaLnBrk="0" hangingPunct="0">
              <a:spcBef>
                <a:spcPct val="30000"/>
              </a:spcBef>
              <a:defRPr sz="1200">
                <a:solidFill>
                  <a:schemeClr val="tx1"/>
                </a:solidFill>
                <a:latin typeface="Times New Roman" pitchFamily="18" charset="0"/>
              </a:defRPr>
            </a:lvl2pPr>
            <a:lvl3pPr marL="1143000" indent="-228600" defTabSz="944563" eaLnBrk="0" hangingPunct="0">
              <a:spcBef>
                <a:spcPct val="30000"/>
              </a:spcBef>
              <a:defRPr sz="1200">
                <a:solidFill>
                  <a:schemeClr val="tx1"/>
                </a:solidFill>
                <a:latin typeface="Times New Roman" pitchFamily="18" charset="0"/>
              </a:defRPr>
            </a:lvl3pPr>
            <a:lvl4pPr marL="1600200" indent="-228600" defTabSz="944563" eaLnBrk="0" hangingPunct="0">
              <a:spcBef>
                <a:spcPct val="30000"/>
              </a:spcBef>
              <a:defRPr sz="1200">
                <a:solidFill>
                  <a:schemeClr val="tx1"/>
                </a:solidFill>
                <a:latin typeface="Times New Roman" pitchFamily="18" charset="0"/>
              </a:defRPr>
            </a:lvl4pPr>
            <a:lvl5pPr marL="2057400" indent="-228600" defTabSz="944563" eaLnBrk="0" hangingPunct="0">
              <a:spcBef>
                <a:spcPct val="30000"/>
              </a:spcBef>
              <a:defRPr sz="1200">
                <a:solidFill>
                  <a:schemeClr val="tx1"/>
                </a:solidFill>
                <a:latin typeface="Times New Roman" pitchFamily="18" charset="0"/>
              </a:defRPr>
            </a:lvl5pPr>
            <a:lvl6pPr marL="2514600" indent="-228600" defTabSz="944563" eaLnBrk="0" fontAlgn="base" hangingPunct="0">
              <a:spcBef>
                <a:spcPct val="30000"/>
              </a:spcBef>
              <a:spcAft>
                <a:spcPct val="0"/>
              </a:spcAft>
              <a:defRPr sz="1200">
                <a:solidFill>
                  <a:schemeClr val="tx1"/>
                </a:solidFill>
                <a:latin typeface="Times New Roman" pitchFamily="18" charset="0"/>
              </a:defRPr>
            </a:lvl6pPr>
            <a:lvl7pPr marL="2971800" indent="-228600" defTabSz="944563" eaLnBrk="0" fontAlgn="base" hangingPunct="0">
              <a:spcBef>
                <a:spcPct val="30000"/>
              </a:spcBef>
              <a:spcAft>
                <a:spcPct val="0"/>
              </a:spcAft>
              <a:defRPr sz="1200">
                <a:solidFill>
                  <a:schemeClr val="tx1"/>
                </a:solidFill>
                <a:latin typeface="Times New Roman" pitchFamily="18" charset="0"/>
              </a:defRPr>
            </a:lvl7pPr>
            <a:lvl8pPr marL="3429000" indent="-228600" defTabSz="944563" eaLnBrk="0" fontAlgn="base" hangingPunct="0">
              <a:spcBef>
                <a:spcPct val="30000"/>
              </a:spcBef>
              <a:spcAft>
                <a:spcPct val="0"/>
              </a:spcAft>
              <a:defRPr sz="1200">
                <a:solidFill>
                  <a:schemeClr val="tx1"/>
                </a:solidFill>
                <a:latin typeface="Times New Roman" pitchFamily="18" charset="0"/>
              </a:defRPr>
            </a:lvl8pPr>
            <a:lvl9pPr marL="3886200" indent="-228600" defTabSz="9445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B2081BD9-0253-4875-9F12-B6AF7C9C323C}" type="slidenum">
              <a:rPr lang="en-US" altLang="el-GR" smtClean="0"/>
              <a:pPr>
                <a:spcBef>
                  <a:spcPct val="0"/>
                </a:spcBef>
              </a:pPr>
              <a:t>30</a:t>
            </a:fld>
            <a:endParaRPr lang="en-US" altLang="el-GR"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49325" y="4470400"/>
            <a:ext cx="5226050" cy="277813"/>
          </a:xfrm>
          <a:noFill/>
        </p:spPr>
        <p:txBody>
          <a:bodyPr/>
          <a:lstStyle/>
          <a:p>
            <a:endParaRPr lang="el-GR" altLang="el-GR"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defTabSz="944563" eaLnBrk="0" hangingPunct="0">
              <a:spcBef>
                <a:spcPct val="30000"/>
              </a:spcBef>
              <a:defRPr sz="1200">
                <a:solidFill>
                  <a:schemeClr val="tx1"/>
                </a:solidFill>
                <a:latin typeface="Times New Roman" pitchFamily="18" charset="0"/>
              </a:defRPr>
            </a:lvl1pPr>
            <a:lvl2pPr marL="742950" indent="-285750" defTabSz="944563" eaLnBrk="0" hangingPunct="0">
              <a:spcBef>
                <a:spcPct val="30000"/>
              </a:spcBef>
              <a:defRPr sz="1200">
                <a:solidFill>
                  <a:schemeClr val="tx1"/>
                </a:solidFill>
                <a:latin typeface="Times New Roman" pitchFamily="18" charset="0"/>
              </a:defRPr>
            </a:lvl2pPr>
            <a:lvl3pPr marL="1143000" indent="-228600" defTabSz="944563" eaLnBrk="0" hangingPunct="0">
              <a:spcBef>
                <a:spcPct val="30000"/>
              </a:spcBef>
              <a:defRPr sz="1200">
                <a:solidFill>
                  <a:schemeClr val="tx1"/>
                </a:solidFill>
                <a:latin typeface="Times New Roman" pitchFamily="18" charset="0"/>
              </a:defRPr>
            </a:lvl3pPr>
            <a:lvl4pPr marL="1600200" indent="-228600" defTabSz="944563" eaLnBrk="0" hangingPunct="0">
              <a:spcBef>
                <a:spcPct val="30000"/>
              </a:spcBef>
              <a:defRPr sz="1200">
                <a:solidFill>
                  <a:schemeClr val="tx1"/>
                </a:solidFill>
                <a:latin typeface="Times New Roman" pitchFamily="18" charset="0"/>
              </a:defRPr>
            </a:lvl4pPr>
            <a:lvl5pPr marL="2057400" indent="-228600" defTabSz="944563" eaLnBrk="0" hangingPunct="0">
              <a:spcBef>
                <a:spcPct val="30000"/>
              </a:spcBef>
              <a:defRPr sz="1200">
                <a:solidFill>
                  <a:schemeClr val="tx1"/>
                </a:solidFill>
                <a:latin typeface="Times New Roman" pitchFamily="18" charset="0"/>
              </a:defRPr>
            </a:lvl5pPr>
            <a:lvl6pPr marL="2514600" indent="-228600" defTabSz="944563" eaLnBrk="0" fontAlgn="base" hangingPunct="0">
              <a:spcBef>
                <a:spcPct val="30000"/>
              </a:spcBef>
              <a:spcAft>
                <a:spcPct val="0"/>
              </a:spcAft>
              <a:defRPr sz="1200">
                <a:solidFill>
                  <a:schemeClr val="tx1"/>
                </a:solidFill>
                <a:latin typeface="Times New Roman" pitchFamily="18" charset="0"/>
              </a:defRPr>
            </a:lvl6pPr>
            <a:lvl7pPr marL="2971800" indent="-228600" defTabSz="944563" eaLnBrk="0" fontAlgn="base" hangingPunct="0">
              <a:spcBef>
                <a:spcPct val="30000"/>
              </a:spcBef>
              <a:spcAft>
                <a:spcPct val="0"/>
              </a:spcAft>
              <a:defRPr sz="1200">
                <a:solidFill>
                  <a:schemeClr val="tx1"/>
                </a:solidFill>
                <a:latin typeface="Times New Roman" pitchFamily="18" charset="0"/>
              </a:defRPr>
            </a:lvl7pPr>
            <a:lvl8pPr marL="3429000" indent="-228600" defTabSz="944563" eaLnBrk="0" fontAlgn="base" hangingPunct="0">
              <a:spcBef>
                <a:spcPct val="30000"/>
              </a:spcBef>
              <a:spcAft>
                <a:spcPct val="0"/>
              </a:spcAft>
              <a:defRPr sz="1200">
                <a:solidFill>
                  <a:schemeClr val="tx1"/>
                </a:solidFill>
                <a:latin typeface="Times New Roman" pitchFamily="18" charset="0"/>
              </a:defRPr>
            </a:lvl8pPr>
            <a:lvl9pPr marL="3886200" indent="-228600" defTabSz="9445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819A458-C2DB-4612-96C5-B53B533C7B0C}" type="slidenum">
              <a:rPr lang="en-US" altLang="el-GR" smtClean="0"/>
              <a:pPr>
                <a:spcBef>
                  <a:spcPct val="0"/>
                </a:spcBef>
              </a:pPr>
              <a:t>31</a:t>
            </a:fld>
            <a:endParaRPr lang="en-US" altLang="el-GR"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49325" y="4470400"/>
            <a:ext cx="5226050" cy="277813"/>
          </a:xfrm>
          <a:noFill/>
        </p:spPr>
        <p:txBody>
          <a:bodyPr/>
          <a:lstStyle/>
          <a:p>
            <a:endParaRPr lang="el-GR" altLang="el-GR"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defTabSz="944563" eaLnBrk="0" hangingPunct="0">
              <a:spcBef>
                <a:spcPct val="30000"/>
              </a:spcBef>
              <a:defRPr sz="1200">
                <a:solidFill>
                  <a:schemeClr val="tx1"/>
                </a:solidFill>
                <a:latin typeface="Times New Roman" pitchFamily="18" charset="0"/>
              </a:defRPr>
            </a:lvl1pPr>
            <a:lvl2pPr marL="742950" indent="-285750" defTabSz="944563" eaLnBrk="0" hangingPunct="0">
              <a:spcBef>
                <a:spcPct val="30000"/>
              </a:spcBef>
              <a:defRPr sz="1200">
                <a:solidFill>
                  <a:schemeClr val="tx1"/>
                </a:solidFill>
                <a:latin typeface="Times New Roman" pitchFamily="18" charset="0"/>
              </a:defRPr>
            </a:lvl2pPr>
            <a:lvl3pPr marL="1143000" indent="-228600" defTabSz="944563" eaLnBrk="0" hangingPunct="0">
              <a:spcBef>
                <a:spcPct val="30000"/>
              </a:spcBef>
              <a:defRPr sz="1200">
                <a:solidFill>
                  <a:schemeClr val="tx1"/>
                </a:solidFill>
                <a:latin typeface="Times New Roman" pitchFamily="18" charset="0"/>
              </a:defRPr>
            </a:lvl3pPr>
            <a:lvl4pPr marL="1600200" indent="-228600" defTabSz="944563" eaLnBrk="0" hangingPunct="0">
              <a:spcBef>
                <a:spcPct val="30000"/>
              </a:spcBef>
              <a:defRPr sz="1200">
                <a:solidFill>
                  <a:schemeClr val="tx1"/>
                </a:solidFill>
                <a:latin typeface="Times New Roman" pitchFamily="18" charset="0"/>
              </a:defRPr>
            </a:lvl4pPr>
            <a:lvl5pPr marL="2057400" indent="-228600" defTabSz="944563" eaLnBrk="0" hangingPunct="0">
              <a:spcBef>
                <a:spcPct val="30000"/>
              </a:spcBef>
              <a:defRPr sz="1200">
                <a:solidFill>
                  <a:schemeClr val="tx1"/>
                </a:solidFill>
                <a:latin typeface="Times New Roman" pitchFamily="18" charset="0"/>
              </a:defRPr>
            </a:lvl5pPr>
            <a:lvl6pPr marL="2514600" indent="-228600" defTabSz="944563" eaLnBrk="0" fontAlgn="base" hangingPunct="0">
              <a:spcBef>
                <a:spcPct val="30000"/>
              </a:spcBef>
              <a:spcAft>
                <a:spcPct val="0"/>
              </a:spcAft>
              <a:defRPr sz="1200">
                <a:solidFill>
                  <a:schemeClr val="tx1"/>
                </a:solidFill>
                <a:latin typeface="Times New Roman" pitchFamily="18" charset="0"/>
              </a:defRPr>
            </a:lvl6pPr>
            <a:lvl7pPr marL="2971800" indent="-228600" defTabSz="944563" eaLnBrk="0" fontAlgn="base" hangingPunct="0">
              <a:spcBef>
                <a:spcPct val="30000"/>
              </a:spcBef>
              <a:spcAft>
                <a:spcPct val="0"/>
              </a:spcAft>
              <a:defRPr sz="1200">
                <a:solidFill>
                  <a:schemeClr val="tx1"/>
                </a:solidFill>
                <a:latin typeface="Times New Roman" pitchFamily="18" charset="0"/>
              </a:defRPr>
            </a:lvl7pPr>
            <a:lvl8pPr marL="3429000" indent="-228600" defTabSz="944563" eaLnBrk="0" fontAlgn="base" hangingPunct="0">
              <a:spcBef>
                <a:spcPct val="30000"/>
              </a:spcBef>
              <a:spcAft>
                <a:spcPct val="0"/>
              </a:spcAft>
              <a:defRPr sz="1200">
                <a:solidFill>
                  <a:schemeClr val="tx1"/>
                </a:solidFill>
                <a:latin typeface="Times New Roman" pitchFamily="18" charset="0"/>
              </a:defRPr>
            </a:lvl8pPr>
            <a:lvl9pPr marL="3886200" indent="-228600" defTabSz="9445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5A60969C-AFB7-43A2-8765-FEFE8F072E2C}" type="slidenum">
              <a:rPr lang="en-US" altLang="el-GR" smtClean="0"/>
              <a:pPr>
                <a:spcBef>
                  <a:spcPct val="0"/>
                </a:spcBef>
              </a:pPr>
              <a:t>32</a:t>
            </a:fld>
            <a:endParaRPr lang="en-US" altLang="el-GR"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49325" y="4470400"/>
            <a:ext cx="5226050" cy="277813"/>
          </a:xfrm>
          <a:noFill/>
        </p:spPr>
        <p:txBody>
          <a:bodyPr/>
          <a:lstStyle/>
          <a:p>
            <a:endParaRPr lang="el-GR" altLang="el-GR"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defTabSz="944563" eaLnBrk="0" hangingPunct="0">
              <a:spcBef>
                <a:spcPct val="30000"/>
              </a:spcBef>
              <a:defRPr sz="1200">
                <a:solidFill>
                  <a:schemeClr val="tx1"/>
                </a:solidFill>
                <a:latin typeface="Times New Roman" pitchFamily="18" charset="0"/>
              </a:defRPr>
            </a:lvl1pPr>
            <a:lvl2pPr marL="742950" indent="-285750" defTabSz="944563" eaLnBrk="0" hangingPunct="0">
              <a:spcBef>
                <a:spcPct val="30000"/>
              </a:spcBef>
              <a:defRPr sz="1200">
                <a:solidFill>
                  <a:schemeClr val="tx1"/>
                </a:solidFill>
                <a:latin typeface="Times New Roman" pitchFamily="18" charset="0"/>
              </a:defRPr>
            </a:lvl2pPr>
            <a:lvl3pPr marL="1143000" indent="-228600" defTabSz="944563" eaLnBrk="0" hangingPunct="0">
              <a:spcBef>
                <a:spcPct val="30000"/>
              </a:spcBef>
              <a:defRPr sz="1200">
                <a:solidFill>
                  <a:schemeClr val="tx1"/>
                </a:solidFill>
                <a:latin typeface="Times New Roman" pitchFamily="18" charset="0"/>
              </a:defRPr>
            </a:lvl3pPr>
            <a:lvl4pPr marL="1600200" indent="-228600" defTabSz="944563" eaLnBrk="0" hangingPunct="0">
              <a:spcBef>
                <a:spcPct val="30000"/>
              </a:spcBef>
              <a:defRPr sz="1200">
                <a:solidFill>
                  <a:schemeClr val="tx1"/>
                </a:solidFill>
                <a:latin typeface="Times New Roman" pitchFamily="18" charset="0"/>
              </a:defRPr>
            </a:lvl4pPr>
            <a:lvl5pPr marL="2057400" indent="-228600" defTabSz="944563" eaLnBrk="0" hangingPunct="0">
              <a:spcBef>
                <a:spcPct val="30000"/>
              </a:spcBef>
              <a:defRPr sz="1200">
                <a:solidFill>
                  <a:schemeClr val="tx1"/>
                </a:solidFill>
                <a:latin typeface="Times New Roman" pitchFamily="18" charset="0"/>
              </a:defRPr>
            </a:lvl5pPr>
            <a:lvl6pPr marL="2514600" indent="-228600" defTabSz="944563" eaLnBrk="0" fontAlgn="base" hangingPunct="0">
              <a:spcBef>
                <a:spcPct val="30000"/>
              </a:spcBef>
              <a:spcAft>
                <a:spcPct val="0"/>
              </a:spcAft>
              <a:defRPr sz="1200">
                <a:solidFill>
                  <a:schemeClr val="tx1"/>
                </a:solidFill>
                <a:latin typeface="Times New Roman" pitchFamily="18" charset="0"/>
              </a:defRPr>
            </a:lvl6pPr>
            <a:lvl7pPr marL="2971800" indent="-228600" defTabSz="944563" eaLnBrk="0" fontAlgn="base" hangingPunct="0">
              <a:spcBef>
                <a:spcPct val="30000"/>
              </a:spcBef>
              <a:spcAft>
                <a:spcPct val="0"/>
              </a:spcAft>
              <a:defRPr sz="1200">
                <a:solidFill>
                  <a:schemeClr val="tx1"/>
                </a:solidFill>
                <a:latin typeface="Times New Roman" pitchFamily="18" charset="0"/>
              </a:defRPr>
            </a:lvl7pPr>
            <a:lvl8pPr marL="3429000" indent="-228600" defTabSz="944563" eaLnBrk="0" fontAlgn="base" hangingPunct="0">
              <a:spcBef>
                <a:spcPct val="30000"/>
              </a:spcBef>
              <a:spcAft>
                <a:spcPct val="0"/>
              </a:spcAft>
              <a:defRPr sz="1200">
                <a:solidFill>
                  <a:schemeClr val="tx1"/>
                </a:solidFill>
                <a:latin typeface="Times New Roman" pitchFamily="18" charset="0"/>
              </a:defRPr>
            </a:lvl8pPr>
            <a:lvl9pPr marL="3886200" indent="-228600" defTabSz="94456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324A0B3-4851-4D4A-ADAB-A90834460921}" type="slidenum">
              <a:rPr lang="en-US" altLang="el-GR" smtClean="0"/>
              <a:pPr>
                <a:spcBef>
                  <a:spcPct val="0"/>
                </a:spcBef>
              </a:pPr>
              <a:t>33</a:t>
            </a:fld>
            <a:endParaRPr lang="en-US" altLang="el-GR"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49325" y="4470400"/>
            <a:ext cx="5226050" cy="277813"/>
          </a:xfrm>
          <a:noFill/>
        </p:spPr>
        <p:txBody>
          <a:bodyPr/>
          <a:lstStyle/>
          <a:p>
            <a:endParaRPr lang="el-GR" altLang="el-GR"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xfrm>
            <a:off x="4037330" y="9129472"/>
            <a:ext cx="3087370" cy="28122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013" eaLnBrk="0" hangingPunct="0">
              <a:spcBef>
                <a:spcPct val="30000"/>
              </a:spcBef>
              <a:defRPr sz="1200">
                <a:solidFill>
                  <a:schemeClr val="tx1"/>
                </a:solidFill>
                <a:latin typeface="Times New Roman" pitchFamily="18" charset="0"/>
              </a:defRPr>
            </a:lvl1pPr>
            <a:lvl2pPr marL="760409" indent="-292465" defTabSz="944013" eaLnBrk="0" hangingPunct="0">
              <a:spcBef>
                <a:spcPct val="30000"/>
              </a:spcBef>
              <a:defRPr sz="1200">
                <a:solidFill>
                  <a:schemeClr val="tx1"/>
                </a:solidFill>
                <a:latin typeface="Times New Roman" pitchFamily="18" charset="0"/>
              </a:defRPr>
            </a:lvl2pPr>
            <a:lvl3pPr marL="1169861" indent="-233972" defTabSz="944013" eaLnBrk="0" hangingPunct="0">
              <a:spcBef>
                <a:spcPct val="30000"/>
              </a:spcBef>
              <a:defRPr sz="1200">
                <a:solidFill>
                  <a:schemeClr val="tx1"/>
                </a:solidFill>
                <a:latin typeface="Times New Roman" pitchFamily="18" charset="0"/>
              </a:defRPr>
            </a:lvl3pPr>
            <a:lvl4pPr marL="1637805" indent="-233972" defTabSz="944013" eaLnBrk="0" hangingPunct="0">
              <a:spcBef>
                <a:spcPct val="30000"/>
              </a:spcBef>
              <a:defRPr sz="1200">
                <a:solidFill>
                  <a:schemeClr val="tx1"/>
                </a:solidFill>
                <a:latin typeface="Times New Roman" pitchFamily="18" charset="0"/>
              </a:defRPr>
            </a:lvl4pPr>
            <a:lvl5pPr marL="2105749" indent="-233972" defTabSz="944013" eaLnBrk="0" hangingPunct="0">
              <a:spcBef>
                <a:spcPct val="30000"/>
              </a:spcBef>
              <a:defRPr sz="1200">
                <a:solidFill>
                  <a:schemeClr val="tx1"/>
                </a:solidFill>
                <a:latin typeface="Times New Roman" pitchFamily="18" charset="0"/>
              </a:defRPr>
            </a:lvl5pPr>
            <a:lvl6pPr marL="2573693" indent="-233972" defTabSz="944013" eaLnBrk="0" fontAlgn="base" hangingPunct="0">
              <a:spcBef>
                <a:spcPct val="30000"/>
              </a:spcBef>
              <a:spcAft>
                <a:spcPct val="0"/>
              </a:spcAft>
              <a:defRPr sz="1200">
                <a:solidFill>
                  <a:schemeClr val="tx1"/>
                </a:solidFill>
                <a:latin typeface="Times New Roman" pitchFamily="18" charset="0"/>
              </a:defRPr>
            </a:lvl6pPr>
            <a:lvl7pPr marL="3041637" indent="-233972" defTabSz="944013" eaLnBrk="0" fontAlgn="base" hangingPunct="0">
              <a:spcBef>
                <a:spcPct val="30000"/>
              </a:spcBef>
              <a:spcAft>
                <a:spcPct val="0"/>
              </a:spcAft>
              <a:defRPr sz="1200">
                <a:solidFill>
                  <a:schemeClr val="tx1"/>
                </a:solidFill>
                <a:latin typeface="Times New Roman" pitchFamily="18" charset="0"/>
              </a:defRPr>
            </a:lvl7pPr>
            <a:lvl8pPr marL="3509582" indent="-233972" defTabSz="944013" eaLnBrk="0" fontAlgn="base" hangingPunct="0">
              <a:spcBef>
                <a:spcPct val="30000"/>
              </a:spcBef>
              <a:spcAft>
                <a:spcPct val="0"/>
              </a:spcAft>
              <a:defRPr sz="1200">
                <a:solidFill>
                  <a:schemeClr val="tx1"/>
                </a:solidFill>
                <a:latin typeface="Times New Roman" pitchFamily="18" charset="0"/>
              </a:defRPr>
            </a:lvl8pPr>
            <a:lvl9pPr marL="3977526" indent="-233972" defTabSz="9440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EA00C80-B23D-4BE2-9D0B-C9332C548FC5}" type="slidenum">
              <a:rPr lang="en-US" altLang="el-GR" smtClean="0"/>
              <a:pPr>
                <a:spcBef>
                  <a:spcPct val="0"/>
                </a:spcBef>
              </a:pPr>
              <a:t>34</a:t>
            </a:fld>
            <a:endParaRPr lang="en-US" altLang="el-GR" smtClean="0"/>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xfrm>
            <a:off x="949960" y="4470726"/>
            <a:ext cx="5224780" cy="2812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013" eaLnBrk="0" hangingPunct="0">
              <a:spcBef>
                <a:spcPct val="30000"/>
              </a:spcBef>
              <a:defRPr sz="1200">
                <a:solidFill>
                  <a:schemeClr val="tx1"/>
                </a:solidFill>
                <a:latin typeface="Times New Roman" pitchFamily="18" charset="0"/>
              </a:defRPr>
            </a:lvl1pPr>
            <a:lvl2pPr marL="760409" indent="-292465" defTabSz="944013" eaLnBrk="0" hangingPunct="0">
              <a:spcBef>
                <a:spcPct val="30000"/>
              </a:spcBef>
              <a:defRPr sz="1200">
                <a:solidFill>
                  <a:schemeClr val="tx1"/>
                </a:solidFill>
                <a:latin typeface="Times New Roman" pitchFamily="18" charset="0"/>
              </a:defRPr>
            </a:lvl2pPr>
            <a:lvl3pPr marL="1169861" indent="-233972" defTabSz="944013" eaLnBrk="0" hangingPunct="0">
              <a:spcBef>
                <a:spcPct val="30000"/>
              </a:spcBef>
              <a:defRPr sz="1200">
                <a:solidFill>
                  <a:schemeClr val="tx1"/>
                </a:solidFill>
                <a:latin typeface="Times New Roman" pitchFamily="18" charset="0"/>
              </a:defRPr>
            </a:lvl3pPr>
            <a:lvl4pPr marL="1637805" indent="-233972" defTabSz="944013" eaLnBrk="0" hangingPunct="0">
              <a:spcBef>
                <a:spcPct val="30000"/>
              </a:spcBef>
              <a:defRPr sz="1200">
                <a:solidFill>
                  <a:schemeClr val="tx1"/>
                </a:solidFill>
                <a:latin typeface="Times New Roman" pitchFamily="18" charset="0"/>
              </a:defRPr>
            </a:lvl4pPr>
            <a:lvl5pPr marL="2105749" indent="-233972" defTabSz="944013" eaLnBrk="0" hangingPunct="0">
              <a:spcBef>
                <a:spcPct val="30000"/>
              </a:spcBef>
              <a:defRPr sz="1200">
                <a:solidFill>
                  <a:schemeClr val="tx1"/>
                </a:solidFill>
                <a:latin typeface="Times New Roman" pitchFamily="18" charset="0"/>
              </a:defRPr>
            </a:lvl5pPr>
            <a:lvl6pPr marL="2573693" indent="-233972" defTabSz="944013" eaLnBrk="0" fontAlgn="base" hangingPunct="0">
              <a:spcBef>
                <a:spcPct val="30000"/>
              </a:spcBef>
              <a:spcAft>
                <a:spcPct val="0"/>
              </a:spcAft>
              <a:defRPr sz="1200">
                <a:solidFill>
                  <a:schemeClr val="tx1"/>
                </a:solidFill>
                <a:latin typeface="Times New Roman" pitchFamily="18" charset="0"/>
              </a:defRPr>
            </a:lvl6pPr>
            <a:lvl7pPr marL="3041637" indent="-233972" defTabSz="944013" eaLnBrk="0" fontAlgn="base" hangingPunct="0">
              <a:spcBef>
                <a:spcPct val="30000"/>
              </a:spcBef>
              <a:spcAft>
                <a:spcPct val="0"/>
              </a:spcAft>
              <a:defRPr sz="1200">
                <a:solidFill>
                  <a:schemeClr val="tx1"/>
                </a:solidFill>
                <a:latin typeface="Times New Roman" pitchFamily="18" charset="0"/>
              </a:defRPr>
            </a:lvl7pPr>
            <a:lvl8pPr marL="3509582" indent="-233972" defTabSz="944013" eaLnBrk="0" fontAlgn="base" hangingPunct="0">
              <a:spcBef>
                <a:spcPct val="30000"/>
              </a:spcBef>
              <a:spcAft>
                <a:spcPct val="0"/>
              </a:spcAft>
              <a:defRPr sz="1200">
                <a:solidFill>
                  <a:schemeClr val="tx1"/>
                </a:solidFill>
                <a:latin typeface="Times New Roman" pitchFamily="18" charset="0"/>
              </a:defRPr>
            </a:lvl8pPr>
            <a:lvl9pPr marL="3977526" indent="-233972" defTabSz="9440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7B331572-665E-40F7-8ACD-FDCC330F9F90}" type="slidenum">
              <a:rPr lang="en-US" altLang="el-GR" smtClean="0"/>
              <a:pPr>
                <a:spcBef>
                  <a:spcPct val="0"/>
                </a:spcBef>
              </a:pPr>
              <a:t>35</a:t>
            </a:fld>
            <a:endParaRPr lang="en-US" altLang="el-GR" smtClean="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xfrm>
            <a:off x="949960" y="4470725"/>
            <a:ext cx="5224780" cy="278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013" eaLnBrk="0" hangingPunct="0">
              <a:spcBef>
                <a:spcPct val="30000"/>
              </a:spcBef>
              <a:defRPr sz="1200">
                <a:solidFill>
                  <a:schemeClr val="tx1"/>
                </a:solidFill>
                <a:latin typeface="Times New Roman" pitchFamily="18" charset="0"/>
              </a:defRPr>
            </a:lvl1pPr>
            <a:lvl2pPr marL="760409" indent="-292465" defTabSz="944013" eaLnBrk="0" hangingPunct="0">
              <a:spcBef>
                <a:spcPct val="30000"/>
              </a:spcBef>
              <a:defRPr sz="1200">
                <a:solidFill>
                  <a:schemeClr val="tx1"/>
                </a:solidFill>
                <a:latin typeface="Times New Roman" pitchFamily="18" charset="0"/>
              </a:defRPr>
            </a:lvl2pPr>
            <a:lvl3pPr marL="1169861" indent="-233972" defTabSz="944013" eaLnBrk="0" hangingPunct="0">
              <a:spcBef>
                <a:spcPct val="30000"/>
              </a:spcBef>
              <a:defRPr sz="1200">
                <a:solidFill>
                  <a:schemeClr val="tx1"/>
                </a:solidFill>
                <a:latin typeface="Times New Roman" pitchFamily="18" charset="0"/>
              </a:defRPr>
            </a:lvl3pPr>
            <a:lvl4pPr marL="1637805" indent="-233972" defTabSz="944013" eaLnBrk="0" hangingPunct="0">
              <a:spcBef>
                <a:spcPct val="30000"/>
              </a:spcBef>
              <a:defRPr sz="1200">
                <a:solidFill>
                  <a:schemeClr val="tx1"/>
                </a:solidFill>
                <a:latin typeface="Times New Roman" pitchFamily="18" charset="0"/>
              </a:defRPr>
            </a:lvl4pPr>
            <a:lvl5pPr marL="2105749" indent="-233972" defTabSz="944013" eaLnBrk="0" hangingPunct="0">
              <a:spcBef>
                <a:spcPct val="30000"/>
              </a:spcBef>
              <a:defRPr sz="1200">
                <a:solidFill>
                  <a:schemeClr val="tx1"/>
                </a:solidFill>
                <a:latin typeface="Times New Roman" pitchFamily="18" charset="0"/>
              </a:defRPr>
            </a:lvl5pPr>
            <a:lvl6pPr marL="2573693" indent="-233972" defTabSz="944013" eaLnBrk="0" fontAlgn="base" hangingPunct="0">
              <a:spcBef>
                <a:spcPct val="30000"/>
              </a:spcBef>
              <a:spcAft>
                <a:spcPct val="0"/>
              </a:spcAft>
              <a:defRPr sz="1200">
                <a:solidFill>
                  <a:schemeClr val="tx1"/>
                </a:solidFill>
                <a:latin typeface="Times New Roman" pitchFamily="18" charset="0"/>
              </a:defRPr>
            </a:lvl6pPr>
            <a:lvl7pPr marL="3041637" indent="-233972" defTabSz="944013" eaLnBrk="0" fontAlgn="base" hangingPunct="0">
              <a:spcBef>
                <a:spcPct val="30000"/>
              </a:spcBef>
              <a:spcAft>
                <a:spcPct val="0"/>
              </a:spcAft>
              <a:defRPr sz="1200">
                <a:solidFill>
                  <a:schemeClr val="tx1"/>
                </a:solidFill>
                <a:latin typeface="Times New Roman" pitchFamily="18" charset="0"/>
              </a:defRPr>
            </a:lvl7pPr>
            <a:lvl8pPr marL="3509582" indent="-233972" defTabSz="944013" eaLnBrk="0" fontAlgn="base" hangingPunct="0">
              <a:spcBef>
                <a:spcPct val="30000"/>
              </a:spcBef>
              <a:spcAft>
                <a:spcPct val="0"/>
              </a:spcAft>
              <a:defRPr sz="1200">
                <a:solidFill>
                  <a:schemeClr val="tx1"/>
                </a:solidFill>
                <a:latin typeface="Times New Roman" pitchFamily="18" charset="0"/>
              </a:defRPr>
            </a:lvl8pPr>
            <a:lvl9pPr marL="3977526" indent="-233972" defTabSz="9440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CA9888B0-6977-419E-8D20-03FC0C95AF79}" type="slidenum">
              <a:rPr lang="en-US" altLang="el-GR" smtClean="0"/>
              <a:pPr>
                <a:spcBef>
                  <a:spcPct val="0"/>
                </a:spcBef>
              </a:pPr>
              <a:t>36</a:t>
            </a:fld>
            <a:endParaRPr lang="en-US" altLang="el-GR" smtClean="0"/>
          </a:p>
        </p:txBody>
      </p:sp>
      <p:sp>
        <p:nvSpPr>
          <p:cNvPr id="31747" name="Rectangle 1026"/>
          <p:cNvSpPr>
            <a:spLocks noGrp="1" noRot="1" noChangeAspect="1" noChangeArrowheads="1" noTextEdit="1"/>
          </p:cNvSpPr>
          <p:nvPr>
            <p:ph type="sldImg"/>
          </p:nvPr>
        </p:nvSpPr>
        <p:spPr>
          <a:ln/>
        </p:spPr>
      </p:sp>
      <p:sp>
        <p:nvSpPr>
          <p:cNvPr id="31748" name="Rectangle 1027"/>
          <p:cNvSpPr>
            <a:spLocks noGrp="1" noChangeArrowheads="1"/>
          </p:cNvSpPr>
          <p:nvPr>
            <p:ph type="body" idx="1"/>
          </p:nvPr>
        </p:nvSpPr>
        <p:spPr>
          <a:xfrm>
            <a:off x="949960" y="4470725"/>
            <a:ext cx="5224780" cy="278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013" eaLnBrk="0" hangingPunct="0">
              <a:spcBef>
                <a:spcPct val="30000"/>
              </a:spcBef>
              <a:defRPr sz="1200">
                <a:solidFill>
                  <a:schemeClr val="tx1"/>
                </a:solidFill>
                <a:latin typeface="Times New Roman" pitchFamily="18" charset="0"/>
              </a:defRPr>
            </a:lvl1pPr>
            <a:lvl2pPr marL="760409" indent="-292465" defTabSz="944013" eaLnBrk="0" hangingPunct="0">
              <a:spcBef>
                <a:spcPct val="30000"/>
              </a:spcBef>
              <a:defRPr sz="1200">
                <a:solidFill>
                  <a:schemeClr val="tx1"/>
                </a:solidFill>
                <a:latin typeface="Times New Roman" pitchFamily="18" charset="0"/>
              </a:defRPr>
            </a:lvl2pPr>
            <a:lvl3pPr marL="1169861" indent="-233972" defTabSz="944013" eaLnBrk="0" hangingPunct="0">
              <a:spcBef>
                <a:spcPct val="30000"/>
              </a:spcBef>
              <a:defRPr sz="1200">
                <a:solidFill>
                  <a:schemeClr val="tx1"/>
                </a:solidFill>
                <a:latin typeface="Times New Roman" pitchFamily="18" charset="0"/>
              </a:defRPr>
            </a:lvl3pPr>
            <a:lvl4pPr marL="1637805" indent="-233972" defTabSz="944013" eaLnBrk="0" hangingPunct="0">
              <a:spcBef>
                <a:spcPct val="30000"/>
              </a:spcBef>
              <a:defRPr sz="1200">
                <a:solidFill>
                  <a:schemeClr val="tx1"/>
                </a:solidFill>
                <a:latin typeface="Times New Roman" pitchFamily="18" charset="0"/>
              </a:defRPr>
            </a:lvl4pPr>
            <a:lvl5pPr marL="2105749" indent="-233972" defTabSz="944013" eaLnBrk="0" hangingPunct="0">
              <a:spcBef>
                <a:spcPct val="30000"/>
              </a:spcBef>
              <a:defRPr sz="1200">
                <a:solidFill>
                  <a:schemeClr val="tx1"/>
                </a:solidFill>
                <a:latin typeface="Times New Roman" pitchFamily="18" charset="0"/>
              </a:defRPr>
            </a:lvl5pPr>
            <a:lvl6pPr marL="2573693" indent="-233972" defTabSz="944013" eaLnBrk="0" fontAlgn="base" hangingPunct="0">
              <a:spcBef>
                <a:spcPct val="30000"/>
              </a:spcBef>
              <a:spcAft>
                <a:spcPct val="0"/>
              </a:spcAft>
              <a:defRPr sz="1200">
                <a:solidFill>
                  <a:schemeClr val="tx1"/>
                </a:solidFill>
                <a:latin typeface="Times New Roman" pitchFamily="18" charset="0"/>
              </a:defRPr>
            </a:lvl6pPr>
            <a:lvl7pPr marL="3041637" indent="-233972" defTabSz="944013" eaLnBrk="0" fontAlgn="base" hangingPunct="0">
              <a:spcBef>
                <a:spcPct val="30000"/>
              </a:spcBef>
              <a:spcAft>
                <a:spcPct val="0"/>
              </a:spcAft>
              <a:defRPr sz="1200">
                <a:solidFill>
                  <a:schemeClr val="tx1"/>
                </a:solidFill>
                <a:latin typeface="Times New Roman" pitchFamily="18" charset="0"/>
              </a:defRPr>
            </a:lvl7pPr>
            <a:lvl8pPr marL="3509582" indent="-233972" defTabSz="944013" eaLnBrk="0" fontAlgn="base" hangingPunct="0">
              <a:spcBef>
                <a:spcPct val="30000"/>
              </a:spcBef>
              <a:spcAft>
                <a:spcPct val="0"/>
              </a:spcAft>
              <a:defRPr sz="1200">
                <a:solidFill>
                  <a:schemeClr val="tx1"/>
                </a:solidFill>
                <a:latin typeface="Times New Roman" pitchFamily="18" charset="0"/>
              </a:defRPr>
            </a:lvl8pPr>
            <a:lvl9pPr marL="3977526" indent="-233972" defTabSz="9440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9D428A7-E05E-4E9C-B90F-B1E0886B7912}" type="slidenum">
              <a:rPr lang="en-US" altLang="el-GR" smtClean="0"/>
              <a:pPr>
                <a:spcBef>
                  <a:spcPct val="0"/>
                </a:spcBef>
              </a:pPr>
              <a:t>37</a:t>
            </a:fld>
            <a:endParaRPr lang="en-US" altLang="el-GR"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49960" y="4470725"/>
            <a:ext cx="5224780" cy="278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013" eaLnBrk="0" hangingPunct="0">
              <a:spcBef>
                <a:spcPct val="30000"/>
              </a:spcBef>
              <a:defRPr sz="1200">
                <a:solidFill>
                  <a:schemeClr val="tx1"/>
                </a:solidFill>
                <a:latin typeface="Times New Roman" pitchFamily="18" charset="0"/>
              </a:defRPr>
            </a:lvl1pPr>
            <a:lvl2pPr marL="760409" indent="-292465" defTabSz="944013" eaLnBrk="0" hangingPunct="0">
              <a:spcBef>
                <a:spcPct val="30000"/>
              </a:spcBef>
              <a:defRPr sz="1200">
                <a:solidFill>
                  <a:schemeClr val="tx1"/>
                </a:solidFill>
                <a:latin typeface="Times New Roman" pitchFamily="18" charset="0"/>
              </a:defRPr>
            </a:lvl2pPr>
            <a:lvl3pPr marL="1169861" indent="-233972" defTabSz="944013" eaLnBrk="0" hangingPunct="0">
              <a:spcBef>
                <a:spcPct val="30000"/>
              </a:spcBef>
              <a:defRPr sz="1200">
                <a:solidFill>
                  <a:schemeClr val="tx1"/>
                </a:solidFill>
                <a:latin typeface="Times New Roman" pitchFamily="18" charset="0"/>
              </a:defRPr>
            </a:lvl3pPr>
            <a:lvl4pPr marL="1637805" indent="-233972" defTabSz="944013" eaLnBrk="0" hangingPunct="0">
              <a:spcBef>
                <a:spcPct val="30000"/>
              </a:spcBef>
              <a:defRPr sz="1200">
                <a:solidFill>
                  <a:schemeClr val="tx1"/>
                </a:solidFill>
                <a:latin typeface="Times New Roman" pitchFamily="18" charset="0"/>
              </a:defRPr>
            </a:lvl4pPr>
            <a:lvl5pPr marL="2105749" indent="-233972" defTabSz="944013" eaLnBrk="0" hangingPunct="0">
              <a:spcBef>
                <a:spcPct val="30000"/>
              </a:spcBef>
              <a:defRPr sz="1200">
                <a:solidFill>
                  <a:schemeClr val="tx1"/>
                </a:solidFill>
                <a:latin typeface="Times New Roman" pitchFamily="18" charset="0"/>
              </a:defRPr>
            </a:lvl5pPr>
            <a:lvl6pPr marL="2573693" indent="-233972" defTabSz="944013" eaLnBrk="0" fontAlgn="base" hangingPunct="0">
              <a:spcBef>
                <a:spcPct val="30000"/>
              </a:spcBef>
              <a:spcAft>
                <a:spcPct val="0"/>
              </a:spcAft>
              <a:defRPr sz="1200">
                <a:solidFill>
                  <a:schemeClr val="tx1"/>
                </a:solidFill>
                <a:latin typeface="Times New Roman" pitchFamily="18" charset="0"/>
              </a:defRPr>
            </a:lvl6pPr>
            <a:lvl7pPr marL="3041637" indent="-233972" defTabSz="944013" eaLnBrk="0" fontAlgn="base" hangingPunct="0">
              <a:spcBef>
                <a:spcPct val="30000"/>
              </a:spcBef>
              <a:spcAft>
                <a:spcPct val="0"/>
              </a:spcAft>
              <a:defRPr sz="1200">
                <a:solidFill>
                  <a:schemeClr val="tx1"/>
                </a:solidFill>
                <a:latin typeface="Times New Roman" pitchFamily="18" charset="0"/>
              </a:defRPr>
            </a:lvl7pPr>
            <a:lvl8pPr marL="3509582" indent="-233972" defTabSz="944013" eaLnBrk="0" fontAlgn="base" hangingPunct="0">
              <a:spcBef>
                <a:spcPct val="30000"/>
              </a:spcBef>
              <a:spcAft>
                <a:spcPct val="0"/>
              </a:spcAft>
              <a:defRPr sz="1200">
                <a:solidFill>
                  <a:schemeClr val="tx1"/>
                </a:solidFill>
                <a:latin typeface="Times New Roman" pitchFamily="18" charset="0"/>
              </a:defRPr>
            </a:lvl8pPr>
            <a:lvl9pPr marL="3977526" indent="-233972" defTabSz="9440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8C1777EB-728B-4DE9-BBB9-C7CA486E4E02}" type="slidenum">
              <a:rPr lang="en-US" altLang="el-GR" smtClean="0"/>
              <a:pPr>
                <a:spcBef>
                  <a:spcPct val="0"/>
                </a:spcBef>
              </a:pPr>
              <a:t>38</a:t>
            </a:fld>
            <a:endParaRPr lang="en-US" altLang="el-GR" smtClean="0"/>
          </a:p>
        </p:txBody>
      </p:sp>
      <p:sp>
        <p:nvSpPr>
          <p:cNvPr id="34819" name="Rectangle 1026"/>
          <p:cNvSpPr>
            <a:spLocks noGrp="1" noRot="1" noChangeAspect="1" noChangeArrowheads="1" noTextEdit="1"/>
          </p:cNvSpPr>
          <p:nvPr>
            <p:ph type="sldImg"/>
          </p:nvPr>
        </p:nvSpPr>
        <p:spPr>
          <a:ln/>
        </p:spPr>
      </p:sp>
      <p:sp>
        <p:nvSpPr>
          <p:cNvPr id="34820" name="Rectangle 1027"/>
          <p:cNvSpPr>
            <a:spLocks noGrp="1" noChangeArrowheads="1"/>
          </p:cNvSpPr>
          <p:nvPr>
            <p:ph type="body" idx="1"/>
          </p:nvPr>
        </p:nvSpPr>
        <p:spPr>
          <a:xfrm>
            <a:off x="949960" y="4470726"/>
            <a:ext cx="5224780" cy="6604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43" tIns="47071" rIns="94143" bIns="47071"/>
          <a:lstStyle/>
          <a:p>
            <a:r>
              <a:rPr lang="en-US" altLang="el-GR" smtClean="0"/>
              <a:t>What does the 4 p’s refer to in the e-Marketing Strategy box? The 4 p’s aren’t mentioned in the text, and the arrow near it doesn’t point to anything that looks like 4 p’s.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47E99C-A3FC-492D-BDD5-1D58613FB594}" type="slidenum">
              <a:rPr lang="en-US" altLang="el-GR"/>
              <a:pPr/>
              <a:t>12</a:t>
            </a:fld>
            <a:endParaRPr lang="en-US" altLang="el-GR"/>
          </a:p>
        </p:txBody>
      </p:sp>
      <p:sp>
        <p:nvSpPr>
          <p:cNvPr id="449538" name="Rectangle 2"/>
          <p:cNvSpPr>
            <a:spLocks noGrp="1" noRot="1" noChangeAspect="1" noChangeArrowheads="1" noTextEdit="1"/>
          </p:cNvSpPr>
          <p:nvPr>
            <p:ph type="sldImg"/>
          </p:nvPr>
        </p:nvSpPr>
        <p:spPr>
          <a:ln/>
        </p:spPr>
      </p:sp>
      <p:sp>
        <p:nvSpPr>
          <p:cNvPr id="449539" name="Rectangle 3"/>
          <p:cNvSpPr>
            <a:spLocks noGrp="1" noChangeArrowheads="1"/>
          </p:cNvSpPr>
          <p:nvPr>
            <p:ph type="body" idx="1"/>
          </p:nvPr>
        </p:nvSpPr>
        <p:spPr>
          <a:xfrm>
            <a:off x="949325" y="4470400"/>
            <a:ext cx="5226050" cy="277813"/>
          </a:xfrm>
        </p:spPr>
        <p:txBody>
          <a:bodyPr/>
          <a:lstStyle/>
          <a:p>
            <a:endParaRPr lang="el-GR" alt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013" eaLnBrk="0" hangingPunct="0">
              <a:spcBef>
                <a:spcPct val="30000"/>
              </a:spcBef>
              <a:defRPr sz="1200">
                <a:solidFill>
                  <a:schemeClr val="tx1"/>
                </a:solidFill>
                <a:latin typeface="Times New Roman" pitchFamily="18" charset="0"/>
              </a:defRPr>
            </a:lvl1pPr>
            <a:lvl2pPr marL="760409" indent="-292465" defTabSz="944013" eaLnBrk="0" hangingPunct="0">
              <a:spcBef>
                <a:spcPct val="30000"/>
              </a:spcBef>
              <a:defRPr sz="1200">
                <a:solidFill>
                  <a:schemeClr val="tx1"/>
                </a:solidFill>
                <a:latin typeface="Times New Roman" pitchFamily="18" charset="0"/>
              </a:defRPr>
            </a:lvl2pPr>
            <a:lvl3pPr marL="1169861" indent="-233972" defTabSz="944013" eaLnBrk="0" hangingPunct="0">
              <a:spcBef>
                <a:spcPct val="30000"/>
              </a:spcBef>
              <a:defRPr sz="1200">
                <a:solidFill>
                  <a:schemeClr val="tx1"/>
                </a:solidFill>
                <a:latin typeface="Times New Roman" pitchFamily="18" charset="0"/>
              </a:defRPr>
            </a:lvl3pPr>
            <a:lvl4pPr marL="1637805" indent="-233972" defTabSz="944013" eaLnBrk="0" hangingPunct="0">
              <a:spcBef>
                <a:spcPct val="30000"/>
              </a:spcBef>
              <a:defRPr sz="1200">
                <a:solidFill>
                  <a:schemeClr val="tx1"/>
                </a:solidFill>
                <a:latin typeface="Times New Roman" pitchFamily="18" charset="0"/>
              </a:defRPr>
            </a:lvl4pPr>
            <a:lvl5pPr marL="2105749" indent="-233972" defTabSz="944013" eaLnBrk="0" hangingPunct="0">
              <a:spcBef>
                <a:spcPct val="30000"/>
              </a:spcBef>
              <a:defRPr sz="1200">
                <a:solidFill>
                  <a:schemeClr val="tx1"/>
                </a:solidFill>
                <a:latin typeface="Times New Roman" pitchFamily="18" charset="0"/>
              </a:defRPr>
            </a:lvl5pPr>
            <a:lvl6pPr marL="2573693" indent="-233972" defTabSz="944013" eaLnBrk="0" fontAlgn="base" hangingPunct="0">
              <a:spcBef>
                <a:spcPct val="30000"/>
              </a:spcBef>
              <a:spcAft>
                <a:spcPct val="0"/>
              </a:spcAft>
              <a:defRPr sz="1200">
                <a:solidFill>
                  <a:schemeClr val="tx1"/>
                </a:solidFill>
                <a:latin typeface="Times New Roman" pitchFamily="18" charset="0"/>
              </a:defRPr>
            </a:lvl6pPr>
            <a:lvl7pPr marL="3041637" indent="-233972" defTabSz="944013" eaLnBrk="0" fontAlgn="base" hangingPunct="0">
              <a:spcBef>
                <a:spcPct val="30000"/>
              </a:spcBef>
              <a:spcAft>
                <a:spcPct val="0"/>
              </a:spcAft>
              <a:defRPr sz="1200">
                <a:solidFill>
                  <a:schemeClr val="tx1"/>
                </a:solidFill>
                <a:latin typeface="Times New Roman" pitchFamily="18" charset="0"/>
              </a:defRPr>
            </a:lvl7pPr>
            <a:lvl8pPr marL="3509582" indent="-233972" defTabSz="944013" eaLnBrk="0" fontAlgn="base" hangingPunct="0">
              <a:spcBef>
                <a:spcPct val="30000"/>
              </a:spcBef>
              <a:spcAft>
                <a:spcPct val="0"/>
              </a:spcAft>
              <a:defRPr sz="1200">
                <a:solidFill>
                  <a:schemeClr val="tx1"/>
                </a:solidFill>
                <a:latin typeface="Times New Roman" pitchFamily="18" charset="0"/>
              </a:defRPr>
            </a:lvl8pPr>
            <a:lvl9pPr marL="3977526" indent="-233972" defTabSz="9440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34AFA36-5AF3-42C4-95EF-016971F4C754}" type="slidenum">
              <a:rPr lang="en-US" altLang="el-GR" smtClean="0"/>
              <a:pPr>
                <a:spcBef>
                  <a:spcPct val="0"/>
                </a:spcBef>
              </a:pPr>
              <a:t>41</a:t>
            </a:fld>
            <a:endParaRPr lang="en-US" altLang="el-GR" smtClean="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49960" y="4470726"/>
            <a:ext cx="5224780" cy="6604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43" tIns="47071" rIns="94143" bIns="47071"/>
          <a:lstStyle/>
          <a:p>
            <a:r>
              <a:rPr lang="en-US" altLang="el-GR" smtClean="0"/>
              <a:t>What does the 4 p’s refer to in the e-Marketing Strategy box? The 4 p’s aren’t mentioned in the text, and the arrow near it doesn’t point to anything that looks like 4 p’s.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013" eaLnBrk="0" hangingPunct="0">
              <a:spcBef>
                <a:spcPct val="30000"/>
              </a:spcBef>
              <a:defRPr sz="1200">
                <a:solidFill>
                  <a:schemeClr val="tx1"/>
                </a:solidFill>
                <a:latin typeface="Times New Roman" pitchFamily="18" charset="0"/>
              </a:defRPr>
            </a:lvl1pPr>
            <a:lvl2pPr marL="760409" indent="-292465" defTabSz="944013" eaLnBrk="0" hangingPunct="0">
              <a:spcBef>
                <a:spcPct val="30000"/>
              </a:spcBef>
              <a:defRPr sz="1200">
                <a:solidFill>
                  <a:schemeClr val="tx1"/>
                </a:solidFill>
                <a:latin typeface="Times New Roman" pitchFamily="18" charset="0"/>
              </a:defRPr>
            </a:lvl2pPr>
            <a:lvl3pPr marL="1169861" indent="-233972" defTabSz="944013" eaLnBrk="0" hangingPunct="0">
              <a:spcBef>
                <a:spcPct val="30000"/>
              </a:spcBef>
              <a:defRPr sz="1200">
                <a:solidFill>
                  <a:schemeClr val="tx1"/>
                </a:solidFill>
                <a:latin typeface="Times New Roman" pitchFamily="18" charset="0"/>
              </a:defRPr>
            </a:lvl3pPr>
            <a:lvl4pPr marL="1637805" indent="-233972" defTabSz="944013" eaLnBrk="0" hangingPunct="0">
              <a:spcBef>
                <a:spcPct val="30000"/>
              </a:spcBef>
              <a:defRPr sz="1200">
                <a:solidFill>
                  <a:schemeClr val="tx1"/>
                </a:solidFill>
                <a:latin typeface="Times New Roman" pitchFamily="18" charset="0"/>
              </a:defRPr>
            </a:lvl4pPr>
            <a:lvl5pPr marL="2105749" indent="-233972" defTabSz="944013" eaLnBrk="0" hangingPunct="0">
              <a:spcBef>
                <a:spcPct val="30000"/>
              </a:spcBef>
              <a:defRPr sz="1200">
                <a:solidFill>
                  <a:schemeClr val="tx1"/>
                </a:solidFill>
                <a:latin typeface="Times New Roman" pitchFamily="18" charset="0"/>
              </a:defRPr>
            </a:lvl5pPr>
            <a:lvl6pPr marL="2573693" indent="-233972" defTabSz="944013" eaLnBrk="0" fontAlgn="base" hangingPunct="0">
              <a:spcBef>
                <a:spcPct val="30000"/>
              </a:spcBef>
              <a:spcAft>
                <a:spcPct val="0"/>
              </a:spcAft>
              <a:defRPr sz="1200">
                <a:solidFill>
                  <a:schemeClr val="tx1"/>
                </a:solidFill>
                <a:latin typeface="Times New Roman" pitchFamily="18" charset="0"/>
              </a:defRPr>
            </a:lvl6pPr>
            <a:lvl7pPr marL="3041637" indent="-233972" defTabSz="944013" eaLnBrk="0" fontAlgn="base" hangingPunct="0">
              <a:spcBef>
                <a:spcPct val="30000"/>
              </a:spcBef>
              <a:spcAft>
                <a:spcPct val="0"/>
              </a:spcAft>
              <a:defRPr sz="1200">
                <a:solidFill>
                  <a:schemeClr val="tx1"/>
                </a:solidFill>
                <a:latin typeface="Times New Roman" pitchFamily="18" charset="0"/>
              </a:defRPr>
            </a:lvl7pPr>
            <a:lvl8pPr marL="3509582" indent="-233972" defTabSz="944013" eaLnBrk="0" fontAlgn="base" hangingPunct="0">
              <a:spcBef>
                <a:spcPct val="30000"/>
              </a:spcBef>
              <a:spcAft>
                <a:spcPct val="0"/>
              </a:spcAft>
              <a:defRPr sz="1200">
                <a:solidFill>
                  <a:schemeClr val="tx1"/>
                </a:solidFill>
                <a:latin typeface="Times New Roman" pitchFamily="18" charset="0"/>
              </a:defRPr>
            </a:lvl8pPr>
            <a:lvl9pPr marL="3977526" indent="-233972" defTabSz="9440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44BDD467-352F-41DF-AE90-76AB970CBDEE}" type="slidenum">
              <a:rPr lang="en-US" altLang="el-GR" smtClean="0"/>
              <a:pPr>
                <a:spcBef>
                  <a:spcPct val="0"/>
                </a:spcBef>
              </a:pPr>
              <a:t>42</a:t>
            </a:fld>
            <a:endParaRPr lang="en-US" altLang="el-GR" smtClean="0"/>
          </a:p>
        </p:txBody>
      </p:sp>
      <p:sp>
        <p:nvSpPr>
          <p:cNvPr id="36867" name="Rectangle 2050"/>
          <p:cNvSpPr>
            <a:spLocks noGrp="1" noRot="1" noChangeAspect="1" noChangeArrowheads="1" noTextEdit="1"/>
          </p:cNvSpPr>
          <p:nvPr>
            <p:ph type="sldImg"/>
          </p:nvPr>
        </p:nvSpPr>
        <p:spPr>
          <a:ln/>
        </p:spPr>
      </p:sp>
      <p:sp>
        <p:nvSpPr>
          <p:cNvPr id="36868" name="Rectangle 2051"/>
          <p:cNvSpPr>
            <a:spLocks noGrp="1" noChangeArrowheads="1"/>
          </p:cNvSpPr>
          <p:nvPr>
            <p:ph type="body" idx="1"/>
          </p:nvPr>
        </p:nvSpPr>
        <p:spPr>
          <a:xfrm>
            <a:off x="949960" y="4470726"/>
            <a:ext cx="5224780" cy="66048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143" tIns="47071" rIns="94143" bIns="47071"/>
          <a:lstStyle/>
          <a:p>
            <a:r>
              <a:rPr lang="en-US" altLang="el-GR" smtClean="0"/>
              <a:t>What does the 4 p’s refer to in the e-Marketing Strategy box? The 4 p’s aren’t mentioned in the text, and the arrow near it doesn’t point to anything that looks like 4 p’s.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013" eaLnBrk="0" hangingPunct="0">
              <a:spcBef>
                <a:spcPct val="30000"/>
              </a:spcBef>
              <a:defRPr sz="1200">
                <a:solidFill>
                  <a:schemeClr val="tx1"/>
                </a:solidFill>
                <a:latin typeface="Times New Roman" pitchFamily="18" charset="0"/>
              </a:defRPr>
            </a:lvl1pPr>
            <a:lvl2pPr marL="760409" indent="-292465" defTabSz="944013" eaLnBrk="0" hangingPunct="0">
              <a:spcBef>
                <a:spcPct val="30000"/>
              </a:spcBef>
              <a:defRPr sz="1200">
                <a:solidFill>
                  <a:schemeClr val="tx1"/>
                </a:solidFill>
                <a:latin typeface="Times New Roman" pitchFamily="18" charset="0"/>
              </a:defRPr>
            </a:lvl2pPr>
            <a:lvl3pPr marL="1169861" indent="-233972" defTabSz="944013" eaLnBrk="0" hangingPunct="0">
              <a:spcBef>
                <a:spcPct val="30000"/>
              </a:spcBef>
              <a:defRPr sz="1200">
                <a:solidFill>
                  <a:schemeClr val="tx1"/>
                </a:solidFill>
                <a:latin typeface="Times New Roman" pitchFamily="18" charset="0"/>
              </a:defRPr>
            </a:lvl3pPr>
            <a:lvl4pPr marL="1637805" indent="-233972" defTabSz="944013" eaLnBrk="0" hangingPunct="0">
              <a:spcBef>
                <a:spcPct val="30000"/>
              </a:spcBef>
              <a:defRPr sz="1200">
                <a:solidFill>
                  <a:schemeClr val="tx1"/>
                </a:solidFill>
                <a:latin typeface="Times New Roman" pitchFamily="18" charset="0"/>
              </a:defRPr>
            </a:lvl4pPr>
            <a:lvl5pPr marL="2105749" indent="-233972" defTabSz="944013" eaLnBrk="0" hangingPunct="0">
              <a:spcBef>
                <a:spcPct val="30000"/>
              </a:spcBef>
              <a:defRPr sz="1200">
                <a:solidFill>
                  <a:schemeClr val="tx1"/>
                </a:solidFill>
                <a:latin typeface="Times New Roman" pitchFamily="18" charset="0"/>
              </a:defRPr>
            </a:lvl5pPr>
            <a:lvl6pPr marL="2573693" indent="-233972" defTabSz="944013" eaLnBrk="0" fontAlgn="base" hangingPunct="0">
              <a:spcBef>
                <a:spcPct val="30000"/>
              </a:spcBef>
              <a:spcAft>
                <a:spcPct val="0"/>
              </a:spcAft>
              <a:defRPr sz="1200">
                <a:solidFill>
                  <a:schemeClr val="tx1"/>
                </a:solidFill>
                <a:latin typeface="Times New Roman" pitchFamily="18" charset="0"/>
              </a:defRPr>
            </a:lvl6pPr>
            <a:lvl7pPr marL="3041637" indent="-233972" defTabSz="944013" eaLnBrk="0" fontAlgn="base" hangingPunct="0">
              <a:spcBef>
                <a:spcPct val="30000"/>
              </a:spcBef>
              <a:spcAft>
                <a:spcPct val="0"/>
              </a:spcAft>
              <a:defRPr sz="1200">
                <a:solidFill>
                  <a:schemeClr val="tx1"/>
                </a:solidFill>
                <a:latin typeface="Times New Roman" pitchFamily="18" charset="0"/>
              </a:defRPr>
            </a:lvl7pPr>
            <a:lvl8pPr marL="3509582" indent="-233972" defTabSz="944013" eaLnBrk="0" fontAlgn="base" hangingPunct="0">
              <a:spcBef>
                <a:spcPct val="30000"/>
              </a:spcBef>
              <a:spcAft>
                <a:spcPct val="0"/>
              </a:spcAft>
              <a:defRPr sz="1200">
                <a:solidFill>
                  <a:schemeClr val="tx1"/>
                </a:solidFill>
                <a:latin typeface="Times New Roman" pitchFamily="18" charset="0"/>
              </a:defRPr>
            </a:lvl8pPr>
            <a:lvl9pPr marL="3977526" indent="-233972" defTabSz="9440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85DF5FD-901B-4FE1-A420-F272D9F0B393}" type="slidenum">
              <a:rPr lang="en-US" altLang="el-GR" smtClean="0"/>
              <a:pPr>
                <a:spcBef>
                  <a:spcPct val="0"/>
                </a:spcBef>
              </a:pPr>
              <a:t>43</a:t>
            </a:fld>
            <a:endParaRPr lang="en-US" altLang="el-GR" smtClean="0"/>
          </a:p>
        </p:txBody>
      </p:sp>
      <p:sp>
        <p:nvSpPr>
          <p:cNvPr id="37891" name="Rectangle 1026"/>
          <p:cNvSpPr>
            <a:spLocks noGrp="1" noRot="1" noChangeAspect="1" noChangeArrowheads="1" noTextEdit="1"/>
          </p:cNvSpPr>
          <p:nvPr>
            <p:ph type="sldImg"/>
          </p:nvPr>
        </p:nvSpPr>
        <p:spPr>
          <a:solidFill>
            <a:srgbClr val="FFFFFF"/>
          </a:solidFill>
          <a:ln/>
        </p:spPr>
      </p:sp>
      <p:sp>
        <p:nvSpPr>
          <p:cNvPr id="37892" name="Rectangle 1027"/>
          <p:cNvSpPr>
            <a:spLocks noGrp="1" noChangeArrowheads="1"/>
          </p:cNvSpPr>
          <p:nvPr>
            <p:ph type="body" idx="1"/>
          </p:nvPr>
        </p:nvSpPr>
        <p:spPr>
          <a:xfrm>
            <a:off x="949960" y="4470725"/>
            <a:ext cx="5224780" cy="284443"/>
          </a:xfrm>
          <a:solidFill>
            <a:srgbClr val="FFFFFF"/>
          </a:solidFill>
          <a:ln>
            <a:solidFill>
              <a:srgbClr val="000000"/>
            </a:solidFill>
          </a:ln>
        </p:spPr>
        <p:txBody>
          <a:bodyPr lIns="94143" tIns="47071" rIns="94143" bIns="47071"/>
          <a:lstStyle/>
          <a:p>
            <a:r>
              <a:rPr lang="en-US" altLang="el-GR" smtClean="0"/>
              <a:t>Reason for italics?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013" eaLnBrk="0" hangingPunct="0">
              <a:spcBef>
                <a:spcPct val="30000"/>
              </a:spcBef>
              <a:defRPr sz="1200">
                <a:solidFill>
                  <a:schemeClr val="tx1"/>
                </a:solidFill>
                <a:latin typeface="Times New Roman" pitchFamily="18" charset="0"/>
              </a:defRPr>
            </a:lvl1pPr>
            <a:lvl2pPr marL="760409" indent="-292465" defTabSz="944013" eaLnBrk="0" hangingPunct="0">
              <a:spcBef>
                <a:spcPct val="30000"/>
              </a:spcBef>
              <a:defRPr sz="1200">
                <a:solidFill>
                  <a:schemeClr val="tx1"/>
                </a:solidFill>
                <a:latin typeface="Times New Roman" pitchFamily="18" charset="0"/>
              </a:defRPr>
            </a:lvl2pPr>
            <a:lvl3pPr marL="1169861" indent="-233972" defTabSz="944013" eaLnBrk="0" hangingPunct="0">
              <a:spcBef>
                <a:spcPct val="30000"/>
              </a:spcBef>
              <a:defRPr sz="1200">
                <a:solidFill>
                  <a:schemeClr val="tx1"/>
                </a:solidFill>
                <a:latin typeface="Times New Roman" pitchFamily="18" charset="0"/>
              </a:defRPr>
            </a:lvl3pPr>
            <a:lvl4pPr marL="1637805" indent="-233972" defTabSz="944013" eaLnBrk="0" hangingPunct="0">
              <a:spcBef>
                <a:spcPct val="30000"/>
              </a:spcBef>
              <a:defRPr sz="1200">
                <a:solidFill>
                  <a:schemeClr val="tx1"/>
                </a:solidFill>
                <a:latin typeface="Times New Roman" pitchFamily="18" charset="0"/>
              </a:defRPr>
            </a:lvl4pPr>
            <a:lvl5pPr marL="2105749" indent="-233972" defTabSz="944013" eaLnBrk="0" hangingPunct="0">
              <a:spcBef>
                <a:spcPct val="30000"/>
              </a:spcBef>
              <a:defRPr sz="1200">
                <a:solidFill>
                  <a:schemeClr val="tx1"/>
                </a:solidFill>
                <a:latin typeface="Times New Roman" pitchFamily="18" charset="0"/>
              </a:defRPr>
            </a:lvl5pPr>
            <a:lvl6pPr marL="2573693" indent="-233972" defTabSz="944013" eaLnBrk="0" fontAlgn="base" hangingPunct="0">
              <a:spcBef>
                <a:spcPct val="30000"/>
              </a:spcBef>
              <a:spcAft>
                <a:spcPct val="0"/>
              </a:spcAft>
              <a:defRPr sz="1200">
                <a:solidFill>
                  <a:schemeClr val="tx1"/>
                </a:solidFill>
                <a:latin typeface="Times New Roman" pitchFamily="18" charset="0"/>
              </a:defRPr>
            </a:lvl6pPr>
            <a:lvl7pPr marL="3041637" indent="-233972" defTabSz="944013" eaLnBrk="0" fontAlgn="base" hangingPunct="0">
              <a:spcBef>
                <a:spcPct val="30000"/>
              </a:spcBef>
              <a:spcAft>
                <a:spcPct val="0"/>
              </a:spcAft>
              <a:defRPr sz="1200">
                <a:solidFill>
                  <a:schemeClr val="tx1"/>
                </a:solidFill>
                <a:latin typeface="Times New Roman" pitchFamily="18" charset="0"/>
              </a:defRPr>
            </a:lvl7pPr>
            <a:lvl8pPr marL="3509582" indent="-233972" defTabSz="944013" eaLnBrk="0" fontAlgn="base" hangingPunct="0">
              <a:spcBef>
                <a:spcPct val="30000"/>
              </a:spcBef>
              <a:spcAft>
                <a:spcPct val="0"/>
              </a:spcAft>
              <a:defRPr sz="1200">
                <a:solidFill>
                  <a:schemeClr val="tx1"/>
                </a:solidFill>
                <a:latin typeface="Times New Roman" pitchFamily="18" charset="0"/>
              </a:defRPr>
            </a:lvl8pPr>
            <a:lvl9pPr marL="3977526" indent="-233972" defTabSz="9440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C670C4B-99FF-4AB5-AEA2-63815A796EAA}" type="slidenum">
              <a:rPr lang="en-US" altLang="el-GR" smtClean="0"/>
              <a:pPr>
                <a:spcBef>
                  <a:spcPct val="0"/>
                </a:spcBef>
              </a:pPr>
              <a:t>44</a:t>
            </a:fld>
            <a:endParaRPr lang="en-US" altLang="el-GR" smtClean="0"/>
          </a:p>
        </p:txBody>
      </p:sp>
      <p:sp>
        <p:nvSpPr>
          <p:cNvPr id="40963" name="Rectangle 2"/>
          <p:cNvSpPr>
            <a:spLocks noGrp="1" noRot="1" noChangeAspect="1" noChangeArrowheads="1" noTextEdit="1"/>
          </p:cNvSpPr>
          <p:nvPr>
            <p:ph type="sldImg"/>
          </p:nvPr>
        </p:nvSpPr>
        <p:spPr>
          <a:solidFill>
            <a:srgbClr val="FFFFFF"/>
          </a:solidFill>
          <a:ln/>
        </p:spPr>
      </p:sp>
      <p:sp>
        <p:nvSpPr>
          <p:cNvPr id="40964" name="Rectangle 3"/>
          <p:cNvSpPr>
            <a:spLocks noGrp="1" noChangeArrowheads="1"/>
          </p:cNvSpPr>
          <p:nvPr>
            <p:ph type="body" idx="1"/>
          </p:nvPr>
        </p:nvSpPr>
        <p:spPr>
          <a:xfrm>
            <a:off x="949960" y="4470725"/>
            <a:ext cx="5224780" cy="284443"/>
          </a:xfrm>
          <a:solidFill>
            <a:srgbClr val="FFFFFF"/>
          </a:solidFill>
          <a:ln>
            <a:solidFill>
              <a:srgbClr val="000000"/>
            </a:solidFill>
          </a:ln>
        </p:spPr>
        <p:txBody>
          <a:bodyPr lIns="94143" tIns="47071" rIns="94143" bIns="47071"/>
          <a:lstStyle/>
          <a:p>
            <a:r>
              <a:rPr lang="en-US" altLang="el-GR" smtClean="0"/>
              <a:t>Reason for italics?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4013" eaLnBrk="0" hangingPunct="0">
              <a:spcBef>
                <a:spcPct val="30000"/>
              </a:spcBef>
              <a:defRPr sz="1200">
                <a:solidFill>
                  <a:schemeClr val="tx1"/>
                </a:solidFill>
                <a:latin typeface="Times New Roman" pitchFamily="18" charset="0"/>
              </a:defRPr>
            </a:lvl1pPr>
            <a:lvl2pPr marL="760409" indent="-292465" defTabSz="944013" eaLnBrk="0" hangingPunct="0">
              <a:spcBef>
                <a:spcPct val="30000"/>
              </a:spcBef>
              <a:defRPr sz="1200">
                <a:solidFill>
                  <a:schemeClr val="tx1"/>
                </a:solidFill>
                <a:latin typeface="Times New Roman" pitchFamily="18" charset="0"/>
              </a:defRPr>
            </a:lvl2pPr>
            <a:lvl3pPr marL="1169861" indent="-233972" defTabSz="944013" eaLnBrk="0" hangingPunct="0">
              <a:spcBef>
                <a:spcPct val="30000"/>
              </a:spcBef>
              <a:defRPr sz="1200">
                <a:solidFill>
                  <a:schemeClr val="tx1"/>
                </a:solidFill>
                <a:latin typeface="Times New Roman" pitchFamily="18" charset="0"/>
              </a:defRPr>
            </a:lvl3pPr>
            <a:lvl4pPr marL="1637805" indent="-233972" defTabSz="944013" eaLnBrk="0" hangingPunct="0">
              <a:spcBef>
                <a:spcPct val="30000"/>
              </a:spcBef>
              <a:defRPr sz="1200">
                <a:solidFill>
                  <a:schemeClr val="tx1"/>
                </a:solidFill>
                <a:latin typeface="Times New Roman" pitchFamily="18" charset="0"/>
              </a:defRPr>
            </a:lvl4pPr>
            <a:lvl5pPr marL="2105749" indent="-233972" defTabSz="944013" eaLnBrk="0" hangingPunct="0">
              <a:spcBef>
                <a:spcPct val="30000"/>
              </a:spcBef>
              <a:defRPr sz="1200">
                <a:solidFill>
                  <a:schemeClr val="tx1"/>
                </a:solidFill>
                <a:latin typeface="Times New Roman" pitchFamily="18" charset="0"/>
              </a:defRPr>
            </a:lvl5pPr>
            <a:lvl6pPr marL="2573693" indent="-233972" defTabSz="944013" eaLnBrk="0" fontAlgn="base" hangingPunct="0">
              <a:spcBef>
                <a:spcPct val="30000"/>
              </a:spcBef>
              <a:spcAft>
                <a:spcPct val="0"/>
              </a:spcAft>
              <a:defRPr sz="1200">
                <a:solidFill>
                  <a:schemeClr val="tx1"/>
                </a:solidFill>
                <a:latin typeface="Times New Roman" pitchFamily="18" charset="0"/>
              </a:defRPr>
            </a:lvl6pPr>
            <a:lvl7pPr marL="3041637" indent="-233972" defTabSz="944013" eaLnBrk="0" fontAlgn="base" hangingPunct="0">
              <a:spcBef>
                <a:spcPct val="30000"/>
              </a:spcBef>
              <a:spcAft>
                <a:spcPct val="0"/>
              </a:spcAft>
              <a:defRPr sz="1200">
                <a:solidFill>
                  <a:schemeClr val="tx1"/>
                </a:solidFill>
                <a:latin typeface="Times New Roman" pitchFamily="18" charset="0"/>
              </a:defRPr>
            </a:lvl7pPr>
            <a:lvl8pPr marL="3509582" indent="-233972" defTabSz="944013" eaLnBrk="0" fontAlgn="base" hangingPunct="0">
              <a:spcBef>
                <a:spcPct val="30000"/>
              </a:spcBef>
              <a:spcAft>
                <a:spcPct val="0"/>
              </a:spcAft>
              <a:defRPr sz="1200">
                <a:solidFill>
                  <a:schemeClr val="tx1"/>
                </a:solidFill>
                <a:latin typeface="Times New Roman" pitchFamily="18" charset="0"/>
              </a:defRPr>
            </a:lvl8pPr>
            <a:lvl9pPr marL="3977526" indent="-233972" defTabSz="944013"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95CA50FA-2E34-48D0-B6E7-A813DA64100F}" type="slidenum">
              <a:rPr lang="en-US" altLang="el-GR" smtClean="0"/>
              <a:pPr>
                <a:spcBef>
                  <a:spcPct val="0"/>
                </a:spcBef>
              </a:pPr>
              <a:t>45</a:t>
            </a:fld>
            <a:endParaRPr lang="en-US" altLang="el-GR" smtClean="0"/>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49960" y="4470725"/>
            <a:ext cx="5224780" cy="27801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xfrm>
            <a:off x="4037013" y="9129713"/>
            <a:ext cx="3087687" cy="2809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2975" eaLnBrk="0" hangingPunct="0">
              <a:spcBef>
                <a:spcPct val="30000"/>
              </a:spcBef>
              <a:defRPr sz="1200">
                <a:solidFill>
                  <a:schemeClr val="tx1"/>
                </a:solidFill>
                <a:latin typeface="Times New Roman" pitchFamily="18" charset="0"/>
              </a:defRPr>
            </a:lvl1pPr>
            <a:lvl2pPr marL="758825" indent="-292100" defTabSz="942975" eaLnBrk="0" hangingPunct="0">
              <a:spcBef>
                <a:spcPct val="30000"/>
              </a:spcBef>
              <a:defRPr sz="1200">
                <a:solidFill>
                  <a:schemeClr val="tx1"/>
                </a:solidFill>
                <a:latin typeface="Times New Roman" pitchFamily="18" charset="0"/>
              </a:defRPr>
            </a:lvl2pPr>
            <a:lvl3pPr marL="1168400" indent="-233363" defTabSz="942975" eaLnBrk="0" hangingPunct="0">
              <a:spcBef>
                <a:spcPct val="30000"/>
              </a:spcBef>
              <a:defRPr sz="1200">
                <a:solidFill>
                  <a:schemeClr val="tx1"/>
                </a:solidFill>
                <a:latin typeface="Times New Roman" pitchFamily="18" charset="0"/>
              </a:defRPr>
            </a:lvl3pPr>
            <a:lvl4pPr marL="1636713" indent="-233363" defTabSz="942975" eaLnBrk="0" hangingPunct="0">
              <a:spcBef>
                <a:spcPct val="30000"/>
              </a:spcBef>
              <a:defRPr sz="1200">
                <a:solidFill>
                  <a:schemeClr val="tx1"/>
                </a:solidFill>
                <a:latin typeface="Times New Roman" pitchFamily="18" charset="0"/>
              </a:defRPr>
            </a:lvl4pPr>
            <a:lvl5pPr marL="2105025" indent="-233363" defTabSz="942975" eaLnBrk="0" hangingPunct="0">
              <a:spcBef>
                <a:spcPct val="30000"/>
              </a:spcBef>
              <a:defRPr sz="1200">
                <a:solidFill>
                  <a:schemeClr val="tx1"/>
                </a:solidFill>
                <a:latin typeface="Times New Roman" pitchFamily="18" charset="0"/>
              </a:defRPr>
            </a:lvl5pPr>
            <a:lvl6pPr marL="2562225" indent="-233363" defTabSz="942975" eaLnBrk="0" fontAlgn="base" hangingPunct="0">
              <a:spcBef>
                <a:spcPct val="30000"/>
              </a:spcBef>
              <a:spcAft>
                <a:spcPct val="0"/>
              </a:spcAft>
              <a:defRPr sz="1200">
                <a:solidFill>
                  <a:schemeClr val="tx1"/>
                </a:solidFill>
                <a:latin typeface="Times New Roman" pitchFamily="18" charset="0"/>
              </a:defRPr>
            </a:lvl6pPr>
            <a:lvl7pPr marL="3019425" indent="-233363" defTabSz="942975" eaLnBrk="0" fontAlgn="base" hangingPunct="0">
              <a:spcBef>
                <a:spcPct val="30000"/>
              </a:spcBef>
              <a:spcAft>
                <a:spcPct val="0"/>
              </a:spcAft>
              <a:defRPr sz="1200">
                <a:solidFill>
                  <a:schemeClr val="tx1"/>
                </a:solidFill>
                <a:latin typeface="Times New Roman" pitchFamily="18" charset="0"/>
              </a:defRPr>
            </a:lvl7pPr>
            <a:lvl8pPr marL="3476625" indent="-233363" defTabSz="942975" eaLnBrk="0" fontAlgn="base" hangingPunct="0">
              <a:spcBef>
                <a:spcPct val="30000"/>
              </a:spcBef>
              <a:spcAft>
                <a:spcPct val="0"/>
              </a:spcAft>
              <a:defRPr sz="1200">
                <a:solidFill>
                  <a:schemeClr val="tx1"/>
                </a:solidFill>
                <a:latin typeface="Times New Roman" pitchFamily="18" charset="0"/>
              </a:defRPr>
            </a:lvl8pPr>
            <a:lvl9pPr marL="3933825" indent="-233363" defTabSz="94297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39B64735-BACC-4DFC-BC8D-80819697A454}" type="slidenum">
              <a:rPr lang="en-US" altLang="el-GR"/>
              <a:pPr>
                <a:spcBef>
                  <a:spcPct val="0"/>
                </a:spcBef>
              </a:pPr>
              <a:t>46</a:t>
            </a:fld>
            <a:endParaRPr lang="en-US" altLang="el-G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xfrm>
            <a:off x="949325" y="4470400"/>
            <a:ext cx="5226050" cy="2809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ltLang="el-GR" smtClean="0"/>
          </a:p>
        </p:txBody>
      </p:sp>
    </p:spTree>
    <p:extLst>
      <p:ext uri="{BB962C8B-B14F-4D97-AF65-F5344CB8AC3E}">
        <p14:creationId xmlns:p14="http://schemas.microsoft.com/office/powerpoint/2010/main" val="22739519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fld id="{A95E5D33-9434-420B-8830-AE6121345B29}" type="slidenum">
              <a:rPr lang="en-US" altLang="el-GR">
                <a:latin typeface="Times New Roman" pitchFamily="18" charset="0"/>
              </a:rPr>
              <a:pPr/>
              <a:t>47</a:t>
            </a:fld>
            <a:endParaRPr lang="en-US" altLang="el-GR">
              <a:latin typeface="Times New Roman" pitchFamily="18" charset="0"/>
            </a:endParaRPr>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14640588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fld id="{4D9086B5-9A34-412D-BAB3-14B071593BA2}" type="slidenum">
              <a:rPr lang="en-US" altLang="el-GR">
                <a:latin typeface="Times New Roman" pitchFamily="18" charset="0"/>
              </a:rPr>
              <a:pPr/>
              <a:t>48</a:t>
            </a:fld>
            <a:endParaRPr lang="en-US" altLang="el-GR">
              <a:latin typeface="Times New Roman" pitchFamily="18" charset="0"/>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40879196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fld id="{34F2A77B-4960-45C2-9F15-FE4E1375AD94}" type="slidenum">
              <a:rPr lang="en-US" altLang="el-GR">
                <a:latin typeface="Times New Roman" pitchFamily="18" charset="0"/>
              </a:rPr>
              <a:pPr/>
              <a:t>49</a:t>
            </a:fld>
            <a:endParaRPr lang="en-US" altLang="el-GR">
              <a:latin typeface="Times New Roman" pitchFamily="18"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6205315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fld id="{5E721A8E-CE50-4072-98C4-A539733C95AB}" type="slidenum">
              <a:rPr lang="en-US" altLang="el-GR">
                <a:latin typeface="Times New Roman" pitchFamily="18" charset="0"/>
              </a:rPr>
              <a:pPr/>
              <a:t>50</a:t>
            </a:fld>
            <a:endParaRPr lang="en-US" altLang="el-GR">
              <a:latin typeface="Times New Roman" pitchFamily="18" charset="0"/>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897349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560A0A-4DCB-4DAB-8ED7-474CD35D4D72}" type="slidenum">
              <a:rPr lang="en-US" altLang="el-GR"/>
              <a:pPr/>
              <a:t>13</a:t>
            </a:fld>
            <a:endParaRPr lang="en-US" altLang="el-GR"/>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a:xfrm>
            <a:off x="949325" y="4470400"/>
            <a:ext cx="5226050" cy="277813"/>
          </a:xfrm>
        </p:spPr>
        <p:txBody>
          <a:bodyPr/>
          <a:lstStyle/>
          <a:p>
            <a:endParaRPr lang="el-GR" alt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fld id="{96F1F208-85D4-484A-9A76-27795970AB5C}" type="slidenum">
              <a:rPr lang="en-US" altLang="el-GR">
                <a:latin typeface="Times New Roman" pitchFamily="18" charset="0"/>
              </a:rPr>
              <a:pPr/>
              <a:t>51</a:t>
            </a:fld>
            <a:endParaRPr lang="en-US" altLang="el-GR">
              <a:latin typeface="Times New Roman" pitchFamily="18" charset="0"/>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35806031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fld id="{7BF90A22-03CC-42D5-8602-3AB02C2AC4A9}" type="slidenum">
              <a:rPr lang="en-US" altLang="el-GR">
                <a:latin typeface="Times New Roman" pitchFamily="18" charset="0"/>
              </a:rPr>
              <a:pPr/>
              <a:t>52</a:t>
            </a:fld>
            <a:endParaRPr lang="en-US" altLang="el-GR">
              <a:latin typeface="Times New Roman" pitchFamily="18" charset="0"/>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7918359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fld id="{A3A6E10C-6712-4D62-B5AA-0EC290D79CAC}" type="slidenum">
              <a:rPr lang="en-US" altLang="el-GR">
                <a:latin typeface="Times New Roman" pitchFamily="18" charset="0"/>
              </a:rPr>
              <a:pPr/>
              <a:t>53</a:t>
            </a:fld>
            <a:endParaRPr lang="en-US" altLang="el-GR">
              <a:latin typeface="Times New Roman" pitchFamily="18" charset="0"/>
            </a:endParaRPr>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14041628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defTabSz="944563" eaLnBrk="0" hangingPunct="0">
              <a:defRPr>
                <a:solidFill>
                  <a:schemeClr val="tx1"/>
                </a:solidFill>
                <a:latin typeface="Arial" charset="0"/>
              </a:defRPr>
            </a:lvl1pPr>
            <a:lvl2pPr marL="742950" indent="-285750" defTabSz="944563" eaLnBrk="0" hangingPunct="0">
              <a:defRPr>
                <a:solidFill>
                  <a:schemeClr val="tx1"/>
                </a:solidFill>
                <a:latin typeface="Arial" charset="0"/>
              </a:defRPr>
            </a:lvl2pPr>
            <a:lvl3pPr marL="1143000" indent="-228600" defTabSz="944563" eaLnBrk="0" hangingPunct="0">
              <a:defRPr>
                <a:solidFill>
                  <a:schemeClr val="tx1"/>
                </a:solidFill>
                <a:latin typeface="Arial" charset="0"/>
              </a:defRPr>
            </a:lvl3pPr>
            <a:lvl4pPr marL="1600200" indent="-228600" defTabSz="944563" eaLnBrk="0" hangingPunct="0">
              <a:defRPr>
                <a:solidFill>
                  <a:schemeClr val="tx1"/>
                </a:solidFill>
                <a:latin typeface="Arial" charset="0"/>
              </a:defRPr>
            </a:lvl4pPr>
            <a:lvl5pPr marL="2057400" indent="-228600" defTabSz="944563" eaLnBrk="0" hangingPunct="0">
              <a:defRPr>
                <a:solidFill>
                  <a:schemeClr val="tx1"/>
                </a:solidFill>
                <a:latin typeface="Arial" charset="0"/>
              </a:defRPr>
            </a:lvl5pPr>
            <a:lvl6pPr marL="2514600" indent="-228600" defTabSz="944563" eaLnBrk="0" fontAlgn="base" hangingPunct="0">
              <a:spcBef>
                <a:spcPct val="0"/>
              </a:spcBef>
              <a:spcAft>
                <a:spcPct val="0"/>
              </a:spcAft>
              <a:defRPr>
                <a:solidFill>
                  <a:schemeClr val="tx1"/>
                </a:solidFill>
                <a:latin typeface="Arial" charset="0"/>
              </a:defRPr>
            </a:lvl6pPr>
            <a:lvl7pPr marL="2971800" indent="-228600" defTabSz="944563" eaLnBrk="0" fontAlgn="base" hangingPunct="0">
              <a:spcBef>
                <a:spcPct val="0"/>
              </a:spcBef>
              <a:spcAft>
                <a:spcPct val="0"/>
              </a:spcAft>
              <a:defRPr>
                <a:solidFill>
                  <a:schemeClr val="tx1"/>
                </a:solidFill>
                <a:latin typeface="Arial" charset="0"/>
              </a:defRPr>
            </a:lvl7pPr>
            <a:lvl8pPr marL="3429000" indent="-228600" defTabSz="944563" eaLnBrk="0" fontAlgn="base" hangingPunct="0">
              <a:spcBef>
                <a:spcPct val="0"/>
              </a:spcBef>
              <a:spcAft>
                <a:spcPct val="0"/>
              </a:spcAft>
              <a:defRPr>
                <a:solidFill>
                  <a:schemeClr val="tx1"/>
                </a:solidFill>
                <a:latin typeface="Arial" charset="0"/>
              </a:defRPr>
            </a:lvl8pPr>
            <a:lvl9pPr marL="3886200" indent="-228600" defTabSz="944563" eaLnBrk="0" fontAlgn="base" hangingPunct="0">
              <a:spcBef>
                <a:spcPct val="0"/>
              </a:spcBef>
              <a:spcAft>
                <a:spcPct val="0"/>
              </a:spcAft>
              <a:defRPr>
                <a:solidFill>
                  <a:schemeClr val="tx1"/>
                </a:solidFill>
                <a:latin typeface="Arial" charset="0"/>
              </a:defRPr>
            </a:lvl9pPr>
          </a:lstStyle>
          <a:p>
            <a:fld id="{C2C87150-7F11-4F5A-A690-9C4901E31689}" type="slidenum">
              <a:rPr lang="en-US" altLang="el-GR">
                <a:latin typeface="Times New Roman" pitchFamily="18" charset="0"/>
              </a:rPr>
              <a:pPr/>
              <a:t>54</a:t>
            </a:fld>
            <a:endParaRPr lang="en-US" altLang="el-GR">
              <a:latin typeface="Times New Roman" pitchFamily="18" charset="0"/>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endParaRPr lang="el-GR" altLang="el-GR" smtClean="0"/>
          </a:p>
        </p:txBody>
      </p:sp>
    </p:spTree>
    <p:extLst>
      <p:ext uri="{BB962C8B-B14F-4D97-AF65-F5344CB8AC3E}">
        <p14:creationId xmlns:p14="http://schemas.microsoft.com/office/powerpoint/2010/main" val="35040379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FFB61-6E4E-4AA0-AA72-AB6D3FB5D501}" type="slidenum">
              <a:rPr lang="en-US" altLang="el-GR"/>
              <a:pPr/>
              <a:t>59</a:t>
            </a:fld>
            <a:endParaRPr lang="en-US" altLang="el-GR"/>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xfrm>
            <a:off x="949325" y="4470400"/>
            <a:ext cx="5226050" cy="277813"/>
          </a:xfrm>
        </p:spPr>
        <p:txBody>
          <a:bodyPr/>
          <a:lstStyle/>
          <a:p>
            <a:endParaRPr lang="el-GR" alt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59F4F6-0B7C-42F9-8218-A90003E3979D}" type="slidenum">
              <a:rPr lang="en-US" altLang="el-GR"/>
              <a:pPr/>
              <a:t>60</a:t>
            </a:fld>
            <a:endParaRPr lang="en-US" altLang="el-GR"/>
          </a:p>
        </p:txBody>
      </p:sp>
      <p:sp>
        <p:nvSpPr>
          <p:cNvPr id="525314" name="Rectangle 2"/>
          <p:cNvSpPr>
            <a:spLocks noGrp="1" noRot="1" noChangeAspect="1" noChangeArrowheads="1" noTextEdit="1"/>
          </p:cNvSpPr>
          <p:nvPr>
            <p:ph type="sldImg"/>
          </p:nvPr>
        </p:nvSpPr>
        <p:spPr>
          <a:ln/>
        </p:spPr>
      </p:sp>
      <p:sp>
        <p:nvSpPr>
          <p:cNvPr id="52531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968877-32E0-493F-B8B1-D3CCD6DDFE96}" type="slidenum">
              <a:rPr lang="en-US" altLang="el-GR"/>
              <a:pPr/>
              <a:t>61</a:t>
            </a:fld>
            <a:endParaRPr lang="en-US" altLang="el-GR"/>
          </a:p>
        </p:txBody>
      </p:sp>
      <p:sp>
        <p:nvSpPr>
          <p:cNvPr id="503810" name="Rectangle 1026"/>
          <p:cNvSpPr>
            <a:spLocks noGrp="1" noRot="1" noChangeAspect="1" noChangeArrowheads="1" noTextEdit="1"/>
          </p:cNvSpPr>
          <p:nvPr>
            <p:ph type="sldImg"/>
          </p:nvPr>
        </p:nvSpPr>
        <p:spPr bwMode="auto">
          <a:xfrm>
            <a:off x="1209675" y="706438"/>
            <a:ext cx="4705350" cy="3529012"/>
          </a:xfrm>
          <a:prstGeom prst="rect">
            <a:avLst/>
          </a:prstGeom>
          <a:solidFill>
            <a:srgbClr val="FFFFFF"/>
          </a:solidFill>
          <a:ln>
            <a:solidFill>
              <a:srgbClr val="000000"/>
            </a:solidFill>
            <a:miter lim="800000"/>
            <a:headEnd/>
            <a:tailEnd/>
          </a:ln>
        </p:spPr>
      </p:sp>
      <p:sp>
        <p:nvSpPr>
          <p:cNvPr id="503811" name="Rectangle 1027"/>
          <p:cNvSpPr>
            <a:spLocks noGrp="1" noChangeArrowheads="1"/>
          </p:cNvSpPr>
          <p:nvPr>
            <p:ph type="body" idx="1"/>
          </p:nvPr>
        </p:nvSpPr>
        <p:spPr bwMode="auto">
          <a:xfrm>
            <a:off x="949325" y="4470400"/>
            <a:ext cx="5226050" cy="277813"/>
          </a:xfrm>
          <a:prstGeom prst="rect">
            <a:avLst/>
          </a:prstGeom>
          <a:solidFill>
            <a:srgbClr val="FFFFFF"/>
          </a:solidFill>
          <a:ln>
            <a:solidFill>
              <a:srgbClr val="000000"/>
            </a:solidFill>
            <a:miter lim="800000"/>
            <a:headEnd/>
            <a:tailEnd/>
          </a:ln>
        </p:spPr>
        <p:txBody>
          <a:bodyPr lIns="93589" tIns="46794" rIns="93589" bIns="46794"/>
          <a:lstStyle/>
          <a:p>
            <a:endParaRPr lang="el-GR" alt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08603B-4F5C-45F6-ABF6-3957ED3CB0DD}" type="slidenum">
              <a:rPr lang="en-US" altLang="el-GR"/>
              <a:pPr/>
              <a:t>62</a:t>
            </a:fld>
            <a:endParaRPr lang="en-US" altLang="el-GR"/>
          </a:p>
        </p:txBody>
      </p:sp>
      <p:sp>
        <p:nvSpPr>
          <p:cNvPr id="530434" name="Rectangle 2"/>
          <p:cNvSpPr>
            <a:spLocks noGrp="1" noRot="1" noChangeAspect="1" noChangeArrowheads="1" noTextEdit="1"/>
          </p:cNvSpPr>
          <p:nvPr>
            <p:ph type="sldImg"/>
          </p:nvPr>
        </p:nvSpPr>
        <p:spPr>
          <a:ln/>
        </p:spPr>
      </p:sp>
      <p:sp>
        <p:nvSpPr>
          <p:cNvPr id="530435"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1EE5F8-1B0C-49E1-871A-CC118E47C831}" type="slidenum">
              <a:rPr lang="en-US" altLang="el-GR"/>
              <a:pPr/>
              <a:t>63</a:t>
            </a:fld>
            <a:endParaRPr lang="en-US" altLang="el-GR"/>
          </a:p>
        </p:txBody>
      </p:sp>
      <p:sp>
        <p:nvSpPr>
          <p:cNvPr id="505858" name="Rectangle 2"/>
          <p:cNvSpPr>
            <a:spLocks noGrp="1" noRot="1" noChangeAspect="1" noChangeArrowheads="1" noTextEdit="1"/>
          </p:cNvSpPr>
          <p:nvPr>
            <p:ph type="sldImg"/>
          </p:nvPr>
        </p:nvSpPr>
        <p:spPr bwMode="auto">
          <a:xfrm>
            <a:off x="1209675" y="706438"/>
            <a:ext cx="4705350" cy="3529012"/>
          </a:xfrm>
          <a:prstGeom prst="rect">
            <a:avLst/>
          </a:prstGeom>
          <a:solidFill>
            <a:srgbClr val="FFFFFF"/>
          </a:solidFill>
          <a:ln>
            <a:solidFill>
              <a:srgbClr val="000000"/>
            </a:solidFill>
            <a:miter lim="800000"/>
            <a:headEnd/>
            <a:tailEnd/>
          </a:ln>
        </p:spPr>
      </p:sp>
      <p:sp>
        <p:nvSpPr>
          <p:cNvPr id="505859" name="Rectangle 3"/>
          <p:cNvSpPr>
            <a:spLocks noGrp="1" noChangeArrowheads="1"/>
          </p:cNvSpPr>
          <p:nvPr>
            <p:ph type="body" idx="1"/>
          </p:nvPr>
        </p:nvSpPr>
        <p:spPr bwMode="auto">
          <a:xfrm>
            <a:off x="949325" y="4470400"/>
            <a:ext cx="5226050" cy="277813"/>
          </a:xfrm>
          <a:prstGeom prst="rect">
            <a:avLst/>
          </a:prstGeom>
          <a:solidFill>
            <a:srgbClr val="FFFFFF"/>
          </a:solidFill>
          <a:ln>
            <a:solidFill>
              <a:srgbClr val="000000"/>
            </a:solidFill>
            <a:miter lim="800000"/>
            <a:headEnd/>
            <a:tailEnd/>
          </a:ln>
        </p:spPr>
        <p:txBody>
          <a:bodyPr lIns="93589" tIns="46794" rIns="93589" bIns="46794"/>
          <a:lstStyle/>
          <a:p>
            <a:endParaRPr lang="el-GR" alt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C43B0E-507A-479B-A355-8F8896FBC301}" type="slidenum">
              <a:rPr lang="en-US" altLang="el-GR"/>
              <a:pPr/>
              <a:t>64</a:t>
            </a:fld>
            <a:endParaRPr lang="en-US" altLang="el-GR"/>
          </a:p>
        </p:txBody>
      </p:sp>
      <p:sp>
        <p:nvSpPr>
          <p:cNvPr id="507906" name="Rectangle 2"/>
          <p:cNvSpPr>
            <a:spLocks noGrp="1" noRot="1" noChangeAspect="1" noChangeArrowheads="1" noTextEdit="1"/>
          </p:cNvSpPr>
          <p:nvPr>
            <p:ph type="sldImg"/>
          </p:nvPr>
        </p:nvSpPr>
        <p:spPr bwMode="auto">
          <a:xfrm>
            <a:off x="1209675" y="706438"/>
            <a:ext cx="4705350" cy="3529012"/>
          </a:xfrm>
          <a:prstGeom prst="rect">
            <a:avLst/>
          </a:prstGeom>
          <a:solidFill>
            <a:srgbClr val="FFFFFF"/>
          </a:solidFill>
          <a:ln>
            <a:solidFill>
              <a:srgbClr val="000000"/>
            </a:solidFill>
            <a:miter lim="800000"/>
            <a:headEnd/>
            <a:tailEnd/>
          </a:ln>
        </p:spPr>
      </p:sp>
      <p:sp>
        <p:nvSpPr>
          <p:cNvPr id="507907" name="Rectangle 3"/>
          <p:cNvSpPr>
            <a:spLocks noGrp="1" noChangeArrowheads="1"/>
          </p:cNvSpPr>
          <p:nvPr>
            <p:ph type="body" idx="1"/>
          </p:nvPr>
        </p:nvSpPr>
        <p:spPr bwMode="auto">
          <a:xfrm>
            <a:off x="949325" y="4470400"/>
            <a:ext cx="5226050" cy="277813"/>
          </a:xfrm>
          <a:prstGeom prst="rect">
            <a:avLst/>
          </a:prstGeom>
          <a:solidFill>
            <a:srgbClr val="FFFFFF"/>
          </a:solidFill>
          <a:ln>
            <a:solidFill>
              <a:srgbClr val="000000"/>
            </a:solidFill>
            <a:miter lim="800000"/>
            <a:headEnd/>
            <a:tailEnd/>
          </a:ln>
        </p:spPr>
        <p:txBody>
          <a:bodyPr lIns="93589" tIns="46794" rIns="93589" bIns="46794"/>
          <a:lstStyle/>
          <a:p>
            <a:endParaRPr lang="el-GR" alt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E97E1B-940F-44EC-B77A-23F31CE4C4CA}" type="slidenum">
              <a:rPr lang="en-US" altLang="el-GR"/>
              <a:pPr/>
              <a:t>14</a:t>
            </a:fld>
            <a:endParaRPr lang="en-US" altLang="el-GR"/>
          </a:p>
        </p:txBody>
      </p:sp>
      <p:sp>
        <p:nvSpPr>
          <p:cNvPr id="394242" name="Rectangle 2"/>
          <p:cNvSpPr>
            <a:spLocks noGrp="1" noRot="1" noChangeAspect="1" noChangeArrowheads="1" noTextEdit="1"/>
          </p:cNvSpPr>
          <p:nvPr>
            <p:ph type="sldImg"/>
          </p:nvPr>
        </p:nvSpPr>
        <p:spPr>
          <a:xfrm>
            <a:off x="1209675" y="704850"/>
            <a:ext cx="4705350" cy="3529013"/>
          </a:xfrm>
          <a:ln/>
        </p:spPr>
      </p:sp>
      <p:sp>
        <p:nvSpPr>
          <p:cNvPr id="394243" name="Rectangle 3"/>
          <p:cNvSpPr>
            <a:spLocks noGrp="1" noChangeArrowheads="1"/>
          </p:cNvSpPr>
          <p:nvPr>
            <p:ph type="body" idx="1"/>
          </p:nvPr>
        </p:nvSpPr>
        <p:spPr>
          <a:xfrm>
            <a:off x="949325" y="4470400"/>
            <a:ext cx="5226050" cy="4413250"/>
          </a:xfrm>
        </p:spPr>
        <p:txBody>
          <a:bodyPr lIns="92042" tIns="46022" rIns="92042" bIns="46022"/>
          <a:lstStyle/>
          <a:p>
            <a:endParaRPr lang="en-GB" alt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67D0A9-B642-4DC9-A37B-603E36168C9C}" type="slidenum">
              <a:rPr lang="en-US" altLang="el-GR"/>
              <a:pPr/>
              <a:t>65</a:t>
            </a:fld>
            <a:endParaRPr lang="en-US" altLang="el-GR"/>
          </a:p>
        </p:txBody>
      </p:sp>
      <p:sp>
        <p:nvSpPr>
          <p:cNvPr id="531458" name="Rectangle 2"/>
          <p:cNvSpPr>
            <a:spLocks noGrp="1" noRot="1" noChangeAspect="1" noChangeArrowheads="1" noTextEdit="1"/>
          </p:cNvSpPr>
          <p:nvPr>
            <p:ph type="sldImg"/>
          </p:nvPr>
        </p:nvSpPr>
        <p:spPr>
          <a:ln/>
        </p:spPr>
      </p:sp>
      <p:sp>
        <p:nvSpPr>
          <p:cNvPr id="531459"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400AFD-853E-4D0C-B772-21DC7790DC00}" type="slidenum">
              <a:rPr lang="en-US" altLang="el-GR"/>
              <a:pPr/>
              <a:t>66</a:t>
            </a:fld>
            <a:endParaRPr lang="en-US" altLang="el-GR"/>
          </a:p>
        </p:txBody>
      </p:sp>
      <p:sp>
        <p:nvSpPr>
          <p:cNvPr id="512002" name="Rectangle 2"/>
          <p:cNvSpPr>
            <a:spLocks noGrp="1" noRot="1" noChangeAspect="1" noChangeArrowheads="1" noTextEdit="1"/>
          </p:cNvSpPr>
          <p:nvPr>
            <p:ph type="sldImg"/>
          </p:nvPr>
        </p:nvSpPr>
        <p:spPr bwMode="auto">
          <a:xfrm>
            <a:off x="1209675" y="706438"/>
            <a:ext cx="4705350" cy="3529012"/>
          </a:xfrm>
          <a:prstGeom prst="rect">
            <a:avLst/>
          </a:prstGeom>
          <a:solidFill>
            <a:srgbClr val="FFFFFF"/>
          </a:solidFill>
          <a:ln>
            <a:solidFill>
              <a:srgbClr val="000000"/>
            </a:solidFill>
            <a:miter lim="800000"/>
            <a:headEnd/>
            <a:tailEnd/>
          </a:ln>
        </p:spPr>
      </p:sp>
      <p:sp>
        <p:nvSpPr>
          <p:cNvPr id="512003" name="Rectangle 3"/>
          <p:cNvSpPr>
            <a:spLocks noGrp="1" noChangeArrowheads="1"/>
          </p:cNvSpPr>
          <p:nvPr>
            <p:ph type="body" idx="1"/>
          </p:nvPr>
        </p:nvSpPr>
        <p:spPr bwMode="auto">
          <a:xfrm>
            <a:off x="949325" y="4470400"/>
            <a:ext cx="5226050" cy="277813"/>
          </a:xfrm>
          <a:prstGeom prst="rect">
            <a:avLst/>
          </a:prstGeom>
          <a:solidFill>
            <a:srgbClr val="FFFFFF"/>
          </a:solidFill>
          <a:ln>
            <a:solidFill>
              <a:srgbClr val="000000"/>
            </a:solidFill>
            <a:miter lim="800000"/>
            <a:headEnd/>
            <a:tailEnd/>
          </a:ln>
        </p:spPr>
        <p:txBody>
          <a:bodyPr lIns="93589" tIns="46794" rIns="93589" bIns="46794"/>
          <a:lstStyle/>
          <a:p>
            <a:endParaRPr lang="el-GR" alt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A57DE0-4B45-481E-B593-BCE5E89B0474}" type="slidenum">
              <a:rPr lang="en-US" altLang="el-GR"/>
              <a:pPr/>
              <a:t>67</a:t>
            </a:fld>
            <a:endParaRPr lang="en-US" altLang="el-GR"/>
          </a:p>
        </p:txBody>
      </p:sp>
      <p:sp>
        <p:nvSpPr>
          <p:cNvPr id="533506" name="Rectangle 2"/>
          <p:cNvSpPr>
            <a:spLocks noGrp="1" noRot="1" noChangeAspect="1" noChangeArrowheads="1" noTextEdit="1"/>
          </p:cNvSpPr>
          <p:nvPr>
            <p:ph type="sldImg"/>
          </p:nvPr>
        </p:nvSpPr>
        <p:spPr>
          <a:ln/>
        </p:spPr>
      </p:sp>
      <p:sp>
        <p:nvSpPr>
          <p:cNvPr id="533507"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C03C08-AA7A-4EC5-8546-3D82252781AC}" type="slidenum">
              <a:rPr lang="en-US" altLang="el-GR"/>
              <a:pPr/>
              <a:t>68</a:t>
            </a:fld>
            <a:endParaRPr lang="en-US" altLang="el-GR"/>
          </a:p>
        </p:txBody>
      </p:sp>
      <p:sp>
        <p:nvSpPr>
          <p:cNvPr id="515074" name="Rectangle 2"/>
          <p:cNvSpPr>
            <a:spLocks noGrp="1" noRot="1" noChangeAspect="1" noChangeArrowheads="1" noTextEdit="1"/>
          </p:cNvSpPr>
          <p:nvPr>
            <p:ph type="sldImg"/>
          </p:nvPr>
        </p:nvSpPr>
        <p:spPr bwMode="auto">
          <a:xfrm>
            <a:off x="1209675" y="706438"/>
            <a:ext cx="4705350" cy="3529012"/>
          </a:xfrm>
          <a:prstGeom prst="rect">
            <a:avLst/>
          </a:prstGeom>
          <a:solidFill>
            <a:srgbClr val="FFFFFF"/>
          </a:solidFill>
          <a:ln>
            <a:solidFill>
              <a:srgbClr val="000000"/>
            </a:solidFill>
            <a:miter lim="800000"/>
            <a:headEnd/>
            <a:tailEnd/>
          </a:ln>
        </p:spPr>
      </p:sp>
      <p:sp>
        <p:nvSpPr>
          <p:cNvPr id="515075" name="Rectangle 3"/>
          <p:cNvSpPr>
            <a:spLocks noGrp="1" noChangeArrowheads="1"/>
          </p:cNvSpPr>
          <p:nvPr>
            <p:ph type="body" idx="1"/>
          </p:nvPr>
        </p:nvSpPr>
        <p:spPr bwMode="auto">
          <a:xfrm>
            <a:off x="949325" y="4470400"/>
            <a:ext cx="5226050" cy="277813"/>
          </a:xfrm>
          <a:prstGeom prst="rect">
            <a:avLst/>
          </a:prstGeom>
          <a:solidFill>
            <a:srgbClr val="FFFFFF"/>
          </a:solidFill>
          <a:ln>
            <a:solidFill>
              <a:srgbClr val="000000"/>
            </a:solidFill>
            <a:miter lim="800000"/>
            <a:headEnd/>
            <a:tailEnd/>
          </a:ln>
        </p:spPr>
        <p:txBody>
          <a:bodyPr lIns="93589" tIns="46794" rIns="93589" bIns="46794"/>
          <a:lstStyle/>
          <a:p>
            <a:endParaRPr lang="el-GR" alt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52C5E-AB84-4E52-83B7-9C9FCD4AC532}" type="slidenum">
              <a:rPr lang="en-US" altLang="el-GR"/>
              <a:pPr/>
              <a:t>69</a:t>
            </a:fld>
            <a:endParaRPr lang="en-US" altLang="el-GR"/>
          </a:p>
        </p:txBody>
      </p:sp>
      <p:sp>
        <p:nvSpPr>
          <p:cNvPr id="517122" name="Rectangle 2"/>
          <p:cNvSpPr>
            <a:spLocks noGrp="1" noRot="1" noChangeAspect="1" noChangeArrowheads="1" noTextEdit="1"/>
          </p:cNvSpPr>
          <p:nvPr>
            <p:ph type="sldImg"/>
          </p:nvPr>
        </p:nvSpPr>
        <p:spPr bwMode="auto">
          <a:xfrm>
            <a:off x="1209675" y="706438"/>
            <a:ext cx="4705350" cy="3529012"/>
          </a:xfrm>
          <a:prstGeom prst="rect">
            <a:avLst/>
          </a:prstGeom>
          <a:solidFill>
            <a:srgbClr val="FFFFFF"/>
          </a:solidFill>
          <a:ln>
            <a:solidFill>
              <a:srgbClr val="000000"/>
            </a:solidFill>
            <a:miter lim="800000"/>
            <a:headEnd/>
            <a:tailEnd/>
          </a:ln>
        </p:spPr>
      </p:sp>
      <p:sp>
        <p:nvSpPr>
          <p:cNvPr id="517123" name="Rectangle 3"/>
          <p:cNvSpPr>
            <a:spLocks noGrp="1" noChangeArrowheads="1"/>
          </p:cNvSpPr>
          <p:nvPr>
            <p:ph type="body" idx="1"/>
          </p:nvPr>
        </p:nvSpPr>
        <p:spPr bwMode="auto">
          <a:xfrm>
            <a:off x="949325" y="4470400"/>
            <a:ext cx="5226050" cy="277813"/>
          </a:xfrm>
          <a:prstGeom prst="rect">
            <a:avLst/>
          </a:prstGeom>
          <a:solidFill>
            <a:srgbClr val="FFFFFF"/>
          </a:solidFill>
          <a:ln>
            <a:solidFill>
              <a:srgbClr val="000000"/>
            </a:solidFill>
            <a:miter lim="800000"/>
            <a:headEnd/>
            <a:tailEnd/>
          </a:ln>
        </p:spPr>
        <p:txBody>
          <a:bodyPr lIns="93589" tIns="46794" rIns="93589" bIns="46794"/>
          <a:lstStyle/>
          <a:p>
            <a:endParaRPr lang="el-GR" alt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081CD9C-BCB5-4942-9A9A-9DBF25295DE2}" type="slidenum">
              <a:rPr lang="en-US" altLang="el-GR"/>
              <a:pPr/>
              <a:t>70</a:t>
            </a:fld>
            <a:endParaRPr lang="en-US" altLang="el-GR"/>
          </a:p>
        </p:txBody>
      </p:sp>
      <p:sp>
        <p:nvSpPr>
          <p:cNvPr id="534530" name="Rectangle 2"/>
          <p:cNvSpPr>
            <a:spLocks noGrp="1" noRot="1" noChangeAspect="1" noChangeArrowheads="1" noTextEdit="1"/>
          </p:cNvSpPr>
          <p:nvPr>
            <p:ph type="sldImg"/>
          </p:nvPr>
        </p:nvSpPr>
        <p:spPr>
          <a:ln/>
        </p:spPr>
      </p:sp>
      <p:sp>
        <p:nvSpPr>
          <p:cNvPr id="534531"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44EC2A-39C6-43AD-BCBB-34C7C15CEDF0}" type="slidenum">
              <a:rPr lang="en-US" altLang="el-GR"/>
              <a:pPr/>
              <a:t>71</a:t>
            </a:fld>
            <a:endParaRPr lang="en-US" altLang="el-GR"/>
          </a:p>
        </p:txBody>
      </p:sp>
      <p:sp>
        <p:nvSpPr>
          <p:cNvPr id="519170" name="Rectangle 2"/>
          <p:cNvSpPr>
            <a:spLocks noGrp="1" noRot="1" noChangeAspect="1" noChangeArrowheads="1" noTextEdit="1"/>
          </p:cNvSpPr>
          <p:nvPr>
            <p:ph type="sldImg"/>
          </p:nvPr>
        </p:nvSpPr>
        <p:spPr bwMode="auto">
          <a:xfrm>
            <a:off x="1209675" y="706438"/>
            <a:ext cx="4705350" cy="3529012"/>
          </a:xfrm>
          <a:prstGeom prst="rect">
            <a:avLst/>
          </a:prstGeom>
          <a:solidFill>
            <a:srgbClr val="FFFFFF"/>
          </a:solidFill>
          <a:ln>
            <a:solidFill>
              <a:srgbClr val="000000"/>
            </a:solidFill>
            <a:miter lim="800000"/>
            <a:headEnd/>
            <a:tailEnd/>
          </a:ln>
        </p:spPr>
      </p:sp>
      <p:sp>
        <p:nvSpPr>
          <p:cNvPr id="519171" name="Rectangle 3"/>
          <p:cNvSpPr>
            <a:spLocks noGrp="1" noChangeArrowheads="1"/>
          </p:cNvSpPr>
          <p:nvPr>
            <p:ph type="body" idx="1"/>
          </p:nvPr>
        </p:nvSpPr>
        <p:spPr bwMode="auto">
          <a:xfrm>
            <a:off x="949325" y="4470400"/>
            <a:ext cx="5226050" cy="277813"/>
          </a:xfrm>
          <a:prstGeom prst="rect">
            <a:avLst/>
          </a:prstGeom>
          <a:solidFill>
            <a:srgbClr val="FFFFFF"/>
          </a:solidFill>
          <a:ln>
            <a:solidFill>
              <a:srgbClr val="000000"/>
            </a:solidFill>
            <a:miter lim="800000"/>
            <a:headEnd/>
            <a:tailEnd/>
          </a:ln>
        </p:spPr>
        <p:txBody>
          <a:bodyPr lIns="93589" tIns="46794" rIns="93589" bIns="46794"/>
          <a:lstStyle/>
          <a:p>
            <a:endParaRPr lang="el-GR" alt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2FFE99-6A44-4197-ADAC-DA5C18647311}" type="slidenum">
              <a:rPr lang="en-US" altLang="el-GR"/>
              <a:pPr/>
              <a:t>72</a:t>
            </a:fld>
            <a:endParaRPr lang="en-US" altLang="el-GR"/>
          </a:p>
        </p:txBody>
      </p:sp>
      <p:sp>
        <p:nvSpPr>
          <p:cNvPr id="433154" name="Rectangle 2"/>
          <p:cNvSpPr>
            <a:spLocks noGrp="1" noRot="1" noChangeAspect="1" noChangeArrowheads="1" noTextEdit="1"/>
          </p:cNvSpPr>
          <p:nvPr>
            <p:ph type="sldImg"/>
          </p:nvPr>
        </p:nvSpPr>
        <p:spPr>
          <a:ln/>
        </p:spPr>
      </p:sp>
      <p:sp>
        <p:nvSpPr>
          <p:cNvPr id="433155" name="Rectangle 3"/>
          <p:cNvSpPr>
            <a:spLocks noGrp="1" noChangeArrowheads="1"/>
          </p:cNvSpPr>
          <p:nvPr>
            <p:ph type="body" idx="1"/>
          </p:nvPr>
        </p:nvSpPr>
        <p:spPr>
          <a:xfrm>
            <a:off x="949325" y="4471988"/>
            <a:ext cx="5226050" cy="277812"/>
          </a:xfrm>
        </p:spPr>
        <p:txBody>
          <a:bodyPr lIns="93004" tIns="46502" rIns="93004" bIns="46502"/>
          <a:lstStyle/>
          <a:p>
            <a:endParaRPr lang="el-GR" alt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000CEC-339B-4870-AA54-C165889F4313}" type="slidenum">
              <a:rPr lang="en-US" altLang="el-GR"/>
              <a:pPr/>
              <a:t>73</a:t>
            </a:fld>
            <a:endParaRPr lang="en-US" altLang="el-GR"/>
          </a:p>
        </p:txBody>
      </p:sp>
      <p:sp>
        <p:nvSpPr>
          <p:cNvPr id="536578" name="Rectangle 2"/>
          <p:cNvSpPr>
            <a:spLocks noGrp="1" noRot="1" noChangeAspect="1" noChangeArrowheads="1" noTextEdit="1"/>
          </p:cNvSpPr>
          <p:nvPr>
            <p:ph type="sldImg"/>
          </p:nvPr>
        </p:nvSpPr>
        <p:spPr>
          <a:ln/>
        </p:spPr>
      </p:sp>
      <p:sp>
        <p:nvSpPr>
          <p:cNvPr id="536579"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6BAD88-DEDA-43BA-B71D-808EFB96FB20}" type="slidenum">
              <a:rPr lang="en-US" altLang="el-GR"/>
              <a:pPr/>
              <a:t>74</a:t>
            </a:fld>
            <a:endParaRPr lang="en-US" altLang="el-GR"/>
          </a:p>
        </p:txBody>
      </p:sp>
      <p:sp>
        <p:nvSpPr>
          <p:cNvPr id="537602" name="Rectangle 2"/>
          <p:cNvSpPr>
            <a:spLocks noGrp="1" noRot="1" noChangeAspect="1" noChangeArrowheads="1" noTextEdit="1"/>
          </p:cNvSpPr>
          <p:nvPr>
            <p:ph type="sldImg"/>
          </p:nvPr>
        </p:nvSpPr>
        <p:spPr>
          <a:ln/>
        </p:spPr>
      </p:sp>
      <p:sp>
        <p:nvSpPr>
          <p:cNvPr id="537603" name="Rectangle 3"/>
          <p:cNvSpPr>
            <a:spLocks noGrp="1" noChangeArrowheads="1"/>
          </p:cNvSpPr>
          <p:nvPr>
            <p:ph type="body" idx="1"/>
          </p:nvPr>
        </p:nvSpPr>
        <p:spPr/>
        <p:txBody>
          <a:bodyPr/>
          <a:lstStyle/>
          <a:p>
            <a:endParaRPr lang="el-GR" alt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AB216-3131-4C41-9DEA-FE7786585AC5}" type="slidenum">
              <a:rPr lang="en-US" altLang="el-GR"/>
              <a:pPr/>
              <a:t>15</a:t>
            </a:fld>
            <a:endParaRPr lang="en-US" altLang="el-GR"/>
          </a:p>
        </p:txBody>
      </p:sp>
      <p:sp>
        <p:nvSpPr>
          <p:cNvPr id="453634" name="Rectangle 2"/>
          <p:cNvSpPr>
            <a:spLocks noGrp="1" noRot="1" noChangeAspect="1" noChangeArrowheads="1" noTextEdit="1"/>
          </p:cNvSpPr>
          <p:nvPr>
            <p:ph type="sldImg"/>
          </p:nvPr>
        </p:nvSpPr>
        <p:spPr>
          <a:ln/>
        </p:spPr>
      </p:sp>
      <p:sp>
        <p:nvSpPr>
          <p:cNvPr id="453635" name="Rectangle 3"/>
          <p:cNvSpPr>
            <a:spLocks noGrp="1" noChangeArrowheads="1"/>
          </p:cNvSpPr>
          <p:nvPr>
            <p:ph type="body" idx="1"/>
          </p:nvPr>
        </p:nvSpPr>
        <p:spPr>
          <a:xfrm>
            <a:off x="949325" y="4470400"/>
            <a:ext cx="5226050" cy="277813"/>
          </a:xfrm>
        </p:spPr>
        <p:txBody>
          <a:bodyPr/>
          <a:lstStyle/>
          <a:p>
            <a:endParaRPr lang="el-GR" altLang="el-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xfrm>
            <a:off x="4036685" y="9127594"/>
            <a:ext cx="3088015" cy="283106"/>
          </a:xfrm>
          <a:ln/>
        </p:spPr>
        <p:txBody>
          <a:bodyPr/>
          <a:lstStyle/>
          <a:p>
            <a:fld id="{551FFB61-6E4E-4AA0-AA72-AB6D3FB5D501}" type="slidenum">
              <a:rPr lang="en-US" altLang="el-GR"/>
              <a:pPr/>
              <a:t>75</a:t>
            </a:fld>
            <a:endParaRPr lang="en-US" altLang="el-GR"/>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xfrm>
            <a:off x="949325" y="4470401"/>
            <a:ext cx="5226050" cy="283106"/>
          </a:xfrm>
        </p:spPr>
        <p:txBody>
          <a:bodyPr/>
          <a:lstStyle/>
          <a:p>
            <a:endParaRPr lang="el-GR" altLang="el-G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2BE8555-4064-4E6F-83C3-C777AF5144D9}" type="slidenum">
              <a:rPr lang="en-US" altLang="el-GR"/>
              <a:pPr/>
              <a:t>76</a:t>
            </a:fld>
            <a:endParaRPr lang="en-US" altLang="el-GR"/>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a:xfrm>
            <a:off x="949325" y="4470400"/>
            <a:ext cx="5226050" cy="280040"/>
          </a:xfrm>
        </p:spPr>
        <p:txBody>
          <a:bodyPr/>
          <a:lstStyle/>
          <a:p>
            <a:endParaRPr lang="el-GR" altLang="el-G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990769-23F9-4326-A5E7-5E9AFBD23F84}" type="slidenum">
              <a:rPr lang="en-US" altLang="el-GR"/>
              <a:pPr/>
              <a:t>77</a:t>
            </a:fld>
            <a:endParaRPr lang="en-US" altLang="el-GR"/>
          </a:p>
        </p:txBody>
      </p:sp>
      <p:sp>
        <p:nvSpPr>
          <p:cNvPr id="366594" name="Rectangle 2"/>
          <p:cNvSpPr>
            <a:spLocks noGrp="1" noRot="1" noChangeAspect="1" noChangeArrowheads="1" noTextEdit="1"/>
          </p:cNvSpPr>
          <p:nvPr>
            <p:ph type="sldImg"/>
          </p:nvPr>
        </p:nvSpPr>
        <p:spPr>
          <a:ln/>
        </p:spPr>
      </p:sp>
      <p:sp>
        <p:nvSpPr>
          <p:cNvPr id="366595" name="Rectangle 3"/>
          <p:cNvSpPr>
            <a:spLocks noGrp="1" noChangeArrowheads="1"/>
          </p:cNvSpPr>
          <p:nvPr>
            <p:ph type="body" idx="1"/>
          </p:nvPr>
        </p:nvSpPr>
        <p:spPr>
          <a:xfrm>
            <a:off x="949325" y="4470400"/>
            <a:ext cx="5226050" cy="280040"/>
          </a:xfrm>
        </p:spPr>
        <p:txBody>
          <a:bodyPr/>
          <a:lstStyle/>
          <a:p>
            <a:endParaRPr lang="el-GR" altLang="el-G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E8A88F-EC40-4B7E-8504-4F8F47F240B1}" type="slidenum">
              <a:rPr lang="en-US" altLang="el-GR"/>
              <a:pPr/>
              <a:t>78</a:t>
            </a:fld>
            <a:endParaRPr lang="en-US" altLang="el-GR"/>
          </a:p>
        </p:txBody>
      </p:sp>
      <p:sp>
        <p:nvSpPr>
          <p:cNvPr id="368642" name="Rectangle 2"/>
          <p:cNvSpPr>
            <a:spLocks noGrp="1" noRot="1" noChangeAspect="1" noChangeArrowheads="1" noTextEdit="1"/>
          </p:cNvSpPr>
          <p:nvPr>
            <p:ph type="sldImg"/>
          </p:nvPr>
        </p:nvSpPr>
        <p:spPr>
          <a:ln/>
        </p:spPr>
      </p:sp>
      <p:sp>
        <p:nvSpPr>
          <p:cNvPr id="368643" name="Rectangle 3"/>
          <p:cNvSpPr>
            <a:spLocks noGrp="1" noChangeArrowheads="1"/>
          </p:cNvSpPr>
          <p:nvPr>
            <p:ph type="body" idx="1"/>
          </p:nvPr>
        </p:nvSpPr>
        <p:spPr>
          <a:xfrm>
            <a:off x="949325" y="4470400"/>
            <a:ext cx="5226050" cy="280040"/>
          </a:xfrm>
        </p:spPr>
        <p:txBody>
          <a:bodyPr/>
          <a:lstStyle/>
          <a:p>
            <a:endParaRPr lang="el-GR" altLang="el-G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0D9054-08EE-43FD-A389-1A8F947B2B2A}" type="slidenum">
              <a:rPr lang="en-US" altLang="el-GR"/>
              <a:pPr/>
              <a:t>79</a:t>
            </a:fld>
            <a:endParaRPr lang="en-US" altLang="el-GR"/>
          </a:p>
        </p:txBody>
      </p:sp>
      <p:sp>
        <p:nvSpPr>
          <p:cNvPr id="370690" name="Rectangle 2"/>
          <p:cNvSpPr>
            <a:spLocks noGrp="1" noRot="1" noChangeAspect="1" noChangeArrowheads="1" noTextEdit="1"/>
          </p:cNvSpPr>
          <p:nvPr>
            <p:ph type="sldImg"/>
          </p:nvPr>
        </p:nvSpPr>
        <p:spPr>
          <a:ln/>
        </p:spPr>
      </p:sp>
      <p:sp>
        <p:nvSpPr>
          <p:cNvPr id="370691" name="Rectangle 3"/>
          <p:cNvSpPr>
            <a:spLocks noGrp="1" noChangeArrowheads="1"/>
          </p:cNvSpPr>
          <p:nvPr>
            <p:ph type="body" idx="1"/>
          </p:nvPr>
        </p:nvSpPr>
        <p:spPr>
          <a:xfrm>
            <a:off x="949325" y="4470400"/>
            <a:ext cx="5226050" cy="280040"/>
          </a:xfrm>
        </p:spPr>
        <p:txBody>
          <a:bodyPr/>
          <a:lstStyle/>
          <a:p>
            <a:endParaRPr lang="el-GR" altLang="el-G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20C174-A679-4E34-921B-A27A736BE5C7}" type="slidenum">
              <a:rPr lang="en-US" altLang="el-GR"/>
              <a:pPr/>
              <a:t>80</a:t>
            </a:fld>
            <a:endParaRPr lang="en-US" altLang="el-GR"/>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a:xfrm>
            <a:off x="949325" y="4470400"/>
            <a:ext cx="5226050" cy="280040"/>
          </a:xfrm>
        </p:spPr>
        <p:txBody>
          <a:bodyPr/>
          <a:lstStyle/>
          <a:p>
            <a:endParaRPr lang="el-GR" altLang="el-G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CC338-8E23-4DA7-9240-1D2C79DA27C7}" type="slidenum">
              <a:rPr lang="en-US" altLang="el-GR"/>
              <a:pPr/>
              <a:t>81</a:t>
            </a:fld>
            <a:endParaRPr lang="en-US" altLang="el-GR"/>
          </a:p>
        </p:txBody>
      </p:sp>
      <p:sp>
        <p:nvSpPr>
          <p:cNvPr id="372738" name="Rectangle 2"/>
          <p:cNvSpPr>
            <a:spLocks noGrp="1" noRot="1" noChangeAspect="1" noChangeArrowheads="1" noTextEdit="1"/>
          </p:cNvSpPr>
          <p:nvPr>
            <p:ph type="sldImg"/>
          </p:nvPr>
        </p:nvSpPr>
        <p:spPr>
          <a:ln/>
        </p:spPr>
      </p:sp>
      <p:sp>
        <p:nvSpPr>
          <p:cNvPr id="372739" name="Rectangle 3"/>
          <p:cNvSpPr>
            <a:spLocks noGrp="1" noChangeArrowheads="1"/>
          </p:cNvSpPr>
          <p:nvPr>
            <p:ph type="body" idx="1"/>
          </p:nvPr>
        </p:nvSpPr>
        <p:spPr>
          <a:xfrm>
            <a:off x="949325" y="4470400"/>
            <a:ext cx="5226050" cy="280040"/>
          </a:xfrm>
        </p:spPr>
        <p:txBody>
          <a:bodyPr/>
          <a:lstStyle/>
          <a:p>
            <a:endParaRPr lang="el-GR" altLang="el-G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D4006F9-3B29-4DFB-B70D-969066AEAD65}" type="slidenum">
              <a:rPr lang="en-US" altLang="el-GR"/>
              <a:pPr/>
              <a:t>82</a:t>
            </a:fld>
            <a:endParaRPr lang="en-US" altLang="el-GR"/>
          </a:p>
        </p:txBody>
      </p:sp>
      <p:sp>
        <p:nvSpPr>
          <p:cNvPr id="374786" name="Rectangle 2"/>
          <p:cNvSpPr>
            <a:spLocks noGrp="1" noRot="1" noChangeAspect="1" noChangeArrowheads="1" noTextEdit="1"/>
          </p:cNvSpPr>
          <p:nvPr>
            <p:ph type="sldImg"/>
          </p:nvPr>
        </p:nvSpPr>
        <p:spPr>
          <a:ln/>
        </p:spPr>
      </p:sp>
      <p:sp>
        <p:nvSpPr>
          <p:cNvPr id="374787" name="Rectangle 3"/>
          <p:cNvSpPr>
            <a:spLocks noGrp="1" noChangeArrowheads="1"/>
          </p:cNvSpPr>
          <p:nvPr>
            <p:ph type="body" idx="1"/>
          </p:nvPr>
        </p:nvSpPr>
        <p:spPr>
          <a:xfrm>
            <a:off x="949325" y="4470400"/>
            <a:ext cx="5226050" cy="280040"/>
          </a:xfrm>
        </p:spPr>
        <p:txBody>
          <a:bodyPr/>
          <a:lstStyle/>
          <a:p>
            <a:endParaRPr lang="el-GR" altLang="el-G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F0621E1-1C17-4BC3-8BE4-F8017E52C2A7}" type="slidenum">
              <a:rPr lang="en-US" altLang="el-GR"/>
              <a:pPr/>
              <a:t>83</a:t>
            </a:fld>
            <a:endParaRPr lang="en-US" altLang="el-GR"/>
          </a:p>
        </p:txBody>
      </p:sp>
      <p:sp>
        <p:nvSpPr>
          <p:cNvPr id="377858" name="Rectangle 2"/>
          <p:cNvSpPr>
            <a:spLocks noGrp="1" noRot="1" noChangeAspect="1" noChangeArrowheads="1" noTextEdit="1"/>
          </p:cNvSpPr>
          <p:nvPr>
            <p:ph type="sldImg"/>
          </p:nvPr>
        </p:nvSpPr>
        <p:spPr>
          <a:ln/>
        </p:spPr>
      </p:sp>
      <p:sp>
        <p:nvSpPr>
          <p:cNvPr id="377859" name="Rectangle 3"/>
          <p:cNvSpPr>
            <a:spLocks noGrp="1" noChangeArrowheads="1"/>
          </p:cNvSpPr>
          <p:nvPr>
            <p:ph type="body" idx="1"/>
          </p:nvPr>
        </p:nvSpPr>
        <p:spPr>
          <a:xfrm>
            <a:off x="949325" y="4470400"/>
            <a:ext cx="5226050" cy="280040"/>
          </a:xfrm>
        </p:spPr>
        <p:txBody>
          <a:bodyPr/>
          <a:lstStyle/>
          <a:p>
            <a:endParaRPr lang="el-GR" altLang="el-G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E3E71A-3FB1-4DB7-A3F9-D242ED27273E}" type="slidenum">
              <a:rPr lang="en-US" altLang="el-GR"/>
              <a:pPr/>
              <a:t>84</a:t>
            </a:fld>
            <a:endParaRPr lang="en-US" altLang="el-GR"/>
          </a:p>
        </p:txBody>
      </p:sp>
      <p:sp>
        <p:nvSpPr>
          <p:cNvPr id="379906" name="Rectangle 2"/>
          <p:cNvSpPr>
            <a:spLocks noGrp="1" noRot="1" noChangeAspect="1" noChangeArrowheads="1" noTextEdit="1"/>
          </p:cNvSpPr>
          <p:nvPr>
            <p:ph type="sldImg"/>
          </p:nvPr>
        </p:nvSpPr>
        <p:spPr>
          <a:ln/>
        </p:spPr>
      </p:sp>
      <p:sp>
        <p:nvSpPr>
          <p:cNvPr id="379907" name="Rectangle 3"/>
          <p:cNvSpPr>
            <a:spLocks noGrp="1" noChangeArrowheads="1"/>
          </p:cNvSpPr>
          <p:nvPr>
            <p:ph type="body" idx="1"/>
          </p:nvPr>
        </p:nvSpPr>
        <p:spPr>
          <a:xfrm>
            <a:off x="949325" y="4470400"/>
            <a:ext cx="5226050" cy="280040"/>
          </a:xfrm>
        </p:spPr>
        <p:txBody>
          <a:bodyPr/>
          <a:lstStyle/>
          <a:p>
            <a:endParaRPr lang="el-GR" alt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7716E-81AE-4149-A4AF-71596078AC13}" type="slidenum">
              <a:rPr lang="en-US" altLang="el-GR"/>
              <a:pPr/>
              <a:t>16</a:t>
            </a:fld>
            <a:endParaRPr lang="en-US" altLang="el-GR"/>
          </a:p>
        </p:txBody>
      </p:sp>
      <p:sp>
        <p:nvSpPr>
          <p:cNvPr id="454658" name="Rectangle 2"/>
          <p:cNvSpPr>
            <a:spLocks noGrp="1" noRot="1" noChangeAspect="1" noChangeArrowheads="1" noTextEdit="1"/>
          </p:cNvSpPr>
          <p:nvPr>
            <p:ph type="sldImg"/>
          </p:nvPr>
        </p:nvSpPr>
        <p:spPr>
          <a:ln/>
        </p:spPr>
      </p:sp>
      <p:sp>
        <p:nvSpPr>
          <p:cNvPr id="454659" name="Rectangle 3"/>
          <p:cNvSpPr>
            <a:spLocks noGrp="1" noChangeArrowheads="1"/>
          </p:cNvSpPr>
          <p:nvPr>
            <p:ph type="body" idx="1"/>
          </p:nvPr>
        </p:nvSpPr>
        <p:spPr>
          <a:xfrm>
            <a:off x="949325" y="4470400"/>
            <a:ext cx="5226050" cy="277813"/>
          </a:xfrm>
        </p:spPr>
        <p:txBody>
          <a:bodyPr/>
          <a:lstStyle/>
          <a:p>
            <a:endParaRPr lang="el-GR" altLang="el-G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1FFB61-6E4E-4AA0-AA72-AB6D3FB5D501}" type="slidenum">
              <a:rPr lang="en-US" altLang="el-GR"/>
              <a:pPr/>
              <a:t>85</a:t>
            </a:fld>
            <a:endParaRPr lang="en-US" altLang="el-GR"/>
          </a:p>
        </p:txBody>
      </p:sp>
      <p:sp>
        <p:nvSpPr>
          <p:cNvPr id="441346" name="Rectangle 2"/>
          <p:cNvSpPr>
            <a:spLocks noGrp="1" noRot="1" noChangeAspect="1" noChangeArrowheads="1" noTextEdit="1"/>
          </p:cNvSpPr>
          <p:nvPr>
            <p:ph type="sldImg"/>
          </p:nvPr>
        </p:nvSpPr>
        <p:spPr>
          <a:ln/>
        </p:spPr>
      </p:sp>
      <p:sp>
        <p:nvSpPr>
          <p:cNvPr id="441347" name="Rectangle 3"/>
          <p:cNvSpPr>
            <a:spLocks noGrp="1" noChangeArrowheads="1"/>
          </p:cNvSpPr>
          <p:nvPr>
            <p:ph type="body" idx="1"/>
          </p:nvPr>
        </p:nvSpPr>
        <p:spPr>
          <a:xfrm>
            <a:off x="949325" y="4470400"/>
            <a:ext cx="5226050" cy="277813"/>
          </a:xfrm>
        </p:spPr>
        <p:txBody>
          <a:bodyPr/>
          <a:lstStyle/>
          <a:p>
            <a:endParaRPr lang="el-GR" alt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27903E-53E1-47D9-A77B-A166381A0996}" type="slidenum">
              <a:rPr lang="en-US" altLang="el-GR"/>
              <a:pPr/>
              <a:t>17</a:t>
            </a:fld>
            <a:endParaRPr lang="en-US" altLang="el-GR"/>
          </a:p>
        </p:txBody>
      </p:sp>
      <p:sp>
        <p:nvSpPr>
          <p:cNvPr id="455682" name="Rectangle 2"/>
          <p:cNvSpPr>
            <a:spLocks noGrp="1" noRot="1" noChangeAspect="1" noChangeArrowheads="1" noTextEdit="1"/>
          </p:cNvSpPr>
          <p:nvPr>
            <p:ph type="sldImg"/>
          </p:nvPr>
        </p:nvSpPr>
        <p:spPr>
          <a:ln/>
        </p:spPr>
      </p:sp>
      <p:sp>
        <p:nvSpPr>
          <p:cNvPr id="455683" name="Rectangle 3"/>
          <p:cNvSpPr>
            <a:spLocks noGrp="1" noChangeArrowheads="1"/>
          </p:cNvSpPr>
          <p:nvPr>
            <p:ph type="body" idx="1"/>
          </p:nvPr>
        </p:nvSpPr>
        <p:spPr>
          <a:xfrm>
            <a:off x="949325" y="4470400"/>
            <a:ext cx="5226050" cy="277813"/>
          </a:xfrm>
        </p:spPr>
        <p:txBody>
          <a:bodyPr/>
          <a:lstStyle/>
          <a:p>
            <a:endParaRPr lang="el-GR" alt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1FD91A-B792-489B-87F9-8A76A2BB1E02}" type="slidenum">
              <a:rPr lang="en-US" altLang="el-GR"/>
              <a:pPr/>
              <a:t>18</a:t>
            </a:fld>
            <a:endParaRPr lang="en-US" altLang="el-GR"/>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a:xfrm>
            <a:off x="949325" y="4470400"/>
            <a:ext cx="5226050" cy="277813"/>
          </a:xfrm>
        </p:spPr>
        <p:txBody>
          <a:bodyPr/>
          <a:lstStyle/>
          <a:p>
            <a:endParaRPr lang="el-GR" alt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F150D65-C64D-44FB-9152-4CC2DE0C9198}" type="datetime1">
              <a:rPr lang="en-US" smtClean="0"/>
              <a:pPr/>
              <a:t>6/7/2019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682371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42635EB0-D091-417E-ACD5-D65E1C7D8524}" type="datetime1">
              <a:rPr lang="en-US" smtClean="0"/>
              <a:pPr/>
              <a:t>6/7/2019</a:t>
            </a:fld>
            <a:endParaRPr lang="en-US"/>
          </a:p>
        </p:txBody>
      </p:sp>
      <p:sp>
        <p:nvSpPr>
          <p:cNvPr id="5" name="Θέση υποσέλιδου 4"/>
          <p:cNvSpPr>
            <a:spLocks noGrp="1"/>
          </p:cNvSpPr>
          <p:nvPr>
            <p:ph type="ftr" sz="quarter" idx="11"/>
          </p:nvPr>
        </p:nvSpPr>
        <p:spPr/>
        <p:txBody>
          <a:bodyPr/>
          <a:lstStyle/>
          <a:p>
            <a:endParaRPr lang="en-US" dirty="0"/>
          </a:p>
        </p:txBody>
      </p:sp>
      <p:sp>
        <p:nvSpPr>
          <p:cNvPr id="6" name="Θέση αριθμού διαφάνειας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4068752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7FCA09F9-C7D6-4C52-A7E8-5101239A0BA2}" type="datetime1">
              <a:rPr lang="en-US" smtClean="0"/>
              <a:pPr/>
              <a:t>6/7/2019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4178801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Τίτλος και Πίνακας">
    <p:spTree>
      <p:nvGrpSpPr>
        <p:cNvPr id="1" name=""/>
        <p:cNvGrpSpPr/>
        <p:nvPr/>
      </p:nvGrpSpPr>
      <p:grpSpPr>
        <a:xfrm>
          <a:off x="0" y="0"/>
          <a:ext cx="0" cy="0"/>
          <a:chOff x="0" y="0"/>
          <a:chExt cx="0" cy="0"/>
        </a:xfrm>
      </p:grpSpPr>
      <p:sp>
        <p:nvSpPr>
          <p:cNvPr id="2" name="Τίτλος 1"/>
          <p:cNvSpPr>
            <a:spLocks noGrp="1"/>
          </p:cNvSpPr>
          <p:nvPr>
            <p:ph type="title"/>
          </p:nvPr>
        </p:nvSpPr>
        <p:spPr>
          <a:xfrm>
            <a:off x="471488" y="146050"/>
            <a:ext cx="8229600" cy="1143000"/>
          </a:xfrm>
        </p:spPr>
        <p:txBody>
          <a:bodyPr/>
          <a:lstStyle/>
          <a:p>
            <a:r>
              <a:rPr lang="el-GR" smtClean="0"/>
              <a:t>Στυλ κύριου τίτλου</a:t>
            </a:r>
            <a:endParaRPr lang="el-GR"/>
          </a:p>
        </p:txBody>
      </p:sp>
      <p:sp>
        <p:nvSpPr>
          <p:cNvPr id="3" name="Θέση πίνακα 2"/>
          <p:cNvSpPr>
            <a:spLocks noGrp="1"/>
          </p:cNvSpPr>
          <p:nvPr>
            <p:ph type="tbl" idx="1"/>
          </p:nvPr>
        </p:nvSpPr>
        <p:spPr>
          <a:xfrm>
            <a:off x="323850" y="1500188"/>
            <a:ext cx="8634413" cy="5011737"/>
          </a:xfrm>
        </p:spPr>
        <p:txBody>
          <a:bodyPr/>
          <a:lstStyle/>
          <a:p>
            <a:endParaRPr lang="el-GR"/>
          </a:p>
        </p:txBody>
      </p:sp>
    </p:spTree>
    <p:extLst>
      <p:ext uri="{BB962C8B-B14F-4D97-AF65-F5344CB8AC3E}">
        <p14:creationId xmlns:p14="http://schemas.microsoft.com/office/powerpoint/2010/main" val="2137802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0FFE64A4-35FB-42B6-9183-2C0CE0E36649}" type="datetime1">
              <a:rPr lang="en-US" smtClean="0"/>
              <a:pPr/>
              <a:t>6/7/2019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4213039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2A2683B9-6ECA-47FA-93CF-B124A0FAC208}" type="datetime1">
              <a:rPr lang="en-US" smtClean="0"/>
              <a:pPr/>
              <a:t>6/7/2019</a:t>
            </a:fld>
            <a:endParaRPr lang="en-US"/>
          </a:p>
        </p:txBody>
      </p:sp>
      <p:sp>
        <p:nvSpPr>
          <p:cNvPr id="5" name="Θέση υποσέλιδου 4"/>
          <p:cNvSpPr>
            <a:spLocks noGrp="1"/>
          </p:cNvSpPr>
          <p:nvPr>
            <p:ph type="ftr" sz="quarter" idx="11"/>
          </p:nvPr>
        </p:nvSpPr>
        <p:spPr/>
        <p:txBody>
          <a:bodyPr/>
          <a:lstStyle/>
          <a:p>
            <a:endParaRPr lang="en-US"/>
          </a:p>
        </p:txBody>
      </p:sp>
      <p:sp>
        <p:nvSpPr>
          <p:cNvPr id="6" name="Θέση αριθμού διαφάνειας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2992553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05FF66B-9476-4BB3-85E9-E01854F07F90}" type="datetime1">
              <a:rPr lang="en-US" smtClean="0"/>
              <a:pPr/>
              <a:t>6/7/2019</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28082770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56B23FBD-8F7D-4F85-8085-67BFDB05CB71}" type="datetime1">
              <a:rPr lang="en-US" smtClean="0"/>
              <a:pPr/>
              <a:t>6/7/2019</a:t>
            </a:fld>
            <a:endParaRPr lang="en-US"/>
          </a:p>
        </p:txBody>
      </p:sp>
      <p:sp>
        <p:nvSpPr>
          <p:cNvPr id="8" name="Θέση υποσέλιδου 7"/>
          <p:cNvSpPr>
            <a:spLocks noGrp="1"/>
          </p:cNvSpPr>
          <p:nvPr>
            <p:ph type="ftr" sz="quarter" idx="11"/>
          </p:nvPr>
        </p:nvSpPr>
        <p:spPr/>
        <p:txBody>
          <a:bodyPr/>
          <a:lstStyle/>
          <a:p>
            <a:endParaRPr lang="en-US"/>
          </a:p>
        </p:txBody>
      </p:sp>
      <p:sp>
        <p:nvSpPr>
          <p:cNvPr id="9" name="Θέση αριθμού διαφάνειας 8"/>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78821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465D789A-1220-4441-8676-44A034051BFD}" type="datetime1">
              <a:rPr lang="en-US" smtClean="0"/>
              <a:pPr/>
              <a:t>6/7/2019</a:t>
            </a:fld>
            <a:endParaRPr lang="en-US"/>
          </a:p>
        </p:txBody>
      </p:sp>
      <p:sp>
        <p:nvSpPr>
          <p:cNvPr id="4" name="Θέση υποσέλιδου 3"/>
          <p:cNvSpPr>
            <a:spLocks noGrp="1"/>
          </p:cNvSpPr>
          <p:nvPr>
            <p:ph type="ftr" sz="quarter" idx="11"/>
          </p:nvPr>
        </p:nvSpPr>
        <p:spPr/>
        <p:txBody>
          <a:bodyPr/>
          <a:lstStyle/>
          <a:p>
            <a:endParaRPr lang="en-US"/>
          </a:p>
        </p:txBody>
      </p:sp>
      <p:sp>
        <p:nvSpPr>
          <p:cNvPr id="5" name="Θέση αριθμού διαφάνειας 4"/>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4279870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EF98A266-E364-4B5E-98DD-432668182E1E}" type="datetime1">
              <a:rPr lang="en-US" smtClean="0"/>
              <a:pPr/>
              <a:t>6/7/2019</a:t>
            </a:fld>
            <a:endParaRPr lang="en-US"/>
          </a:p>
        </p:txBody>
      </p:sp>
      <p:sp>
        <p:nvSpPr>
          <p:cNvPr id="3" name="Θέση υποσέλιδου 2"/>
          <p:cNvSpPr>
            <a:spLocks noGrp="1"/>
          </p:cNvSpPr>
          <p:nvPr>
            <p:ph type="ftr" sz="quarter" idx="11"/>
          </p:nvPr>
        </p:nvSpPr>
        <p:spPr/>
        <p:txBody>
          <a:bodyPr/>
          <a:lstStyle/>
          <a:p>
            <a:endParaRPr lang="en-US"/>
          </a:p>
        </p:txBody>
      </p:sp>
      <p:sp>
        <p:nvSpPr>
          <p:cNvPr id="4" name="Θέση αριθμού διαφάνειας 3"/>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955193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493F2040-9975-4642-A906-1DF87F8BE202}" type="datetime1">
              <a:rPr lang="en-US" smtClean="0"/>
              <a:pPr/>
              <a:t>6/7/2019</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3949131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51E52B4A-BA08-4841-AB08-A0D822ABC34D}" type="datetime1">
              <a:rPr lang="en-US" smtClean="0"/>
              <a:pPr/>
              <a:t>6/7/2019</a:t>
            </a:fld>
            <a:endParaRPr lang="en-US"/>
          </a:p>
        </p:txBody>
      </p:sp>
      <p:sp>
        <p:nvSpPr>
          <p:cNvPr id="6" name="Θέση υποσέλιδου 5"/>
          <p:cNvSpPr>
            <a:spLocks noGrp="1"/>
          </p:cNvSpPr>
          <p:nvPr>
            <p:ph type="ftr" sz="quarter" idx="11"/>
          </p:nvPr>
        </p:nvSpPr>
        <p:spPr/>
        <p:txBody>
          <a:bodyPr/>
          <a:lstStyle/>
          <a:p>
            <a:endParaRPr lang="en-US"/>
          </a:p>
        </p:txBody>
      </p:sp>
      <p:sp>
        <p:nvSpPr>
          <p:cNvPr id="7" name="Θέση αριθμού διαφάνειας 6"/>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2064392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48070-6A81-47D0-9810-1540B9FEFF61}" type="datetime1">
              <a:rPr lang="en-US" smtClean="0"/>
              <a:pPr/>
              <a:t>6/7/2019</a:t>
            </a:fld>
            <a:endParaRPr lang="en-US"/>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BEB0A-9E3D-4B14-9782-E2AE3DA60D96}" type="slidenum">
              <a:rPr lang="en-US" smtClean="0"/>
              <a:pPr/>
              <a:t>‹#›</a:t>
            </a:fld>
            <a:endParaRPr lang="en-US" dirty="0"/>
          </a:p>
        </p:txBody>
      </p:sp>
    </p:spTree>
    <p:extLst>
      <p:ext uri="{BB962C8B-B14F-4D97-AF65-F5344CB8AC3E}">
        <p14:creationId xmlns:p14="http://schemas.microsoft.com/office/powerpoint/2010/main" val="396782729"/>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oleObject" Target="../embeddings/____________Microsoft_Word_97_-_20031.doc"/></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oleObject" Target="../embeddings/____________Microsoft_Word_97_-_20032.doc"/></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oleObject" Target="../embeddings/____________Microsoft_Word_97_-_20033.doc"/></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1.emf"/><Relationship Id="rId4" Type="http://schemas.openxmlformats.org/officeDocument/2006/relationships/oleObject" Target="../embeddings/____________Microsoft_Word_97_-_20034.doc"/></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12.emf"/><Relationship Id="rId4" Type="http://schemas.openxmlformats.org/officeDocument/2006/relationships/oleObject" Target="../embeddings/____________Microsoft_Word_97_-_20035.doc"/></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6.xml"/><Relationship Id="rId1" Type="http://schemas.openxmlformats.org/officeDocument/2006/relationships/vmlDrawing" Target="../drawings/vmlDrawing6.vml"/><Relationship Id="rId5" Type="http://schemas.openxmlformats.org/officeDocument/2006/relationships/image" Target="../media/image13.emf"/><Relationship Id="rId4" Type="http://schemas.openxmlformats.org/officeDocument/2006/relationships/oleObject" Target="../embeddings/____________Microsoft_Word_97_-_20036.doc"/></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6.xml"/><Relationship Id="rId1" Type="http://schemas.openxmlformats.org/officeDocument/2006/relationships/vmlDrawing" Target="../drawings/vmlDrawing7.vml"/><Relationship Id="rId5" Type="http://schemas.openxmlformats.org/officeDocument/2006/relationships/image" Target="../media/image16.emf"/><Relationship Id="rId4" Type="http://schemas.openxmlformats.org/officeDocument/2006/relationships/oleObject" Target="../embeddings/____________Microsoft_Word_97_-_20037.doc"/></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vmlDrawing" Target="../drawings/vmlDrawing8.vml"/><Relationship Id="rId5" Type="http://schemas.openxmlformats.org/officeDocument/2006/relationships/image" Target="../media/image17.emf"/><Relationship Id="rId4" Type="http://schemas.openxmlformats.org/officeDocument/2006/relationships/oleObject" Target="../embeddings/____________Microsoft_Word_97_-_20038.doc"/></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hyperlink" Target="http://www.go-online.gr/ebusiness/specials/article.html?article_id=125" TargetMode="Externa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vmlDrawing" Target="../drawings/vmlDrawing9.vml"/><Relationship Id="rId5" Type="http://schemas.openxmlformats.org/officeDocument/2006/relationships/image" Target="../media/image18.emf"/><Relationship Id="rId4" Type="http://schemas.openxmlformats.org/officeDocument/2006/relationships/oleObject" Target="../embeddings/____________Microsoft_Word_97_-_20039.doc"/></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6.xml"/><Relationship Id="rId1" Type="http://schemas.openxmlformats.org/officeDocument/2006/relationships/vmlDrawing" Target="../drawings/vmlDrawing10.vml"/><Relationship Id="rId5" Type="http://schemas.openxmlformats.org/officeDocument/2006/relationships/image" Target="../media/image19.emf"/><Relationship Id="rId4" Type="http://schemas.openxmlformats.org/officeDocument/2006/relationships/oleObject" Target="../embeddings/____________Microsoft_Word_97_-_200310.doc"/></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6.xml"/><Relationship Id="rId1" Type="http://schemas.openxmlformats.org/officeDocument/2006/relationships/vmlDrawing" Target="../drawings/vmlDrawing11.vml"/><Relationship Id="rId5" Type="http://schemas.openxmlformats.org/officeDocument/2006/relationships/image" Target="../media/image20.emf"/><Relationship Id="rId4" Type="http://schemas.openxmlformats.org/officeDocument/2006/relationships/oleObject" Target="../embeddings/____________Microsoft_Word_97_-_200311.doc"/></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68.xml"/><Relationship Id="rId2" Type="http://schemas.openxmlformats.org/officeDocument/2006/relationships/slideLayout" Target="../slideLayouts/slideLayout12.xml"/><Relationship Id="rId1" Type="http://schemas.openxmlformats.org/officeDocument/2006/relationships/vmlDrawing" Target="../drawings/vmlDrawing12.vml"/><Relationship Id="rId5" Type="http://schemas.openxmlformats.org/officeDocument/2006/relationships/image" Target="../media/image24.emf"/><Relationship Id="rId4" Type="http://schemas.openxmlformats.org/officeDocument/2006/relationships/oleObject" Target="../embeddings/____________Microsoft_Word_97_-_200312.doc"/></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hyperlink" Target="https://blog.statusbrew.com/social-media-statistics-2019/" TargetMode="External"/><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hyperlink" Target="https://www.brandwatch.com/blog/amazing-social-media-statistics-and-facts/"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a:lstStyle/>
          <a:p>
            <a:pPr algn="ctr"/>
            <a:r>
              <a:rPr lang="en-US" dirty="0" err="1" smtClean="0"/>
              <a:t>eMarketing</a:t>
            </a:r>
            <a:endParaRPr lang="el-GR" dirty="0"/>
          </a:p>
        </p:txBody>
      </p:sp>
      <p:sp>
        <p:nvSpPr>
          <p:cNvPr id="3" name="Υπότιτλος 2"/>
          <p:cNvSpPr>
            <a:spLocks noGrp="1"/>
          </p:cNvSpPr>
          <p:nvPr>
            <p:ph type="subTitle" idx="1"/>
          </p:nvPr>
        </p:nvSpPr>
        <p:spPr/>
        <p:txBody>
          <a:bodyPr>
            <a:normAutofit/>
          </a:bodyPr>
          <a:lstStyle/>
          <a:p>
            <a:r>
              <a:rPr lang="el-GR" dirty="0" smtClean="0"/>
              <a:t>ΤΜΗΜΑ ΔΙΟΙΚΗΣΗΣ </a:t>
            </a:r>
            <a:r>
              <a:rPr lang="el-GR" dirty="0" smtClean="0"/>
              <a:t>ΕΠΙΧΕΙΡΗΣΕΩΝ</a:t>
            </a:r>
            <a:endParaRPr lang="el-GR" dirty="0"/>
          </a:p>
        </p:txBody>
      </p:sp>
    </p:spTree>
    <p:extLst>
      <p:ext uri="{BB962C8B-B14F-4D97-AF65-F5344CB8AC3E}">
        <p14:creationId xmlns:p14="http://schemas.microsoft.com/office/powerpoint/2010/main" val="40347146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idx="4294967295"/>
          </p:nvPr>
        </p:nvSpPr>
        <p:spPr/>
        <p:txBody>
          <a:bodyPr/>
          <a:lstStyle/>
          <a:p>
            <a:pPr eaLnBrk="1" hangingPunct="1"/>
            <a:r>
              <a:rPr lang="el-GR" altLang="el-GR" smtClean="0"/>
              <a:t>Ορισμοί</a:t>
            </a:r>
            <a:endParaRPr lang="en-US" altLang="el-GR" smtClean="0"/>
          </a:p>
        </p:txBody>
      </p:sp>
      <p:sp>
        <p:nvSpPr>
          <p:cNvPr id="4099" name="Content Placeholder 2"/>
          <p:cNvSpPr>
            <a:spLocks noGrp="1"/>
          </p:cNvSpPr>
          <p:nvPr>
            <p:ph idx="4294967295"/>
          </p:nvPr>
        </p:nvSpPr>
        <p:spPr/>
        <p:txBody>
          <a:bodyPr/>
          <a:lstStyle/>
          <a:p>
            <a:pPr defTabSz="457200" eaLnBrk="1" hangingPunct="1">
              <a:lnSpc>
                <a:spcPct val="80000"/>
              </a:lnSpc>
            </a:pPr>
            <a:r>
              <a:rPr lang="el-GR" altLang="el-GR" sz="2000" b="1" smtClean="0"/>
              <a:t>Ηλεκτρονικό μάρκετινγκ:</a:t>
            </a:r>
          </a:p>
          <a:p>
            <a:pPr defTabSz="457200" eaLnBrk="1" hangingPunct="1">
              <a:lnSpc>
                <a:spcPct val="80000"/>
              </a:lnSpc>
              <a:buFontTx/>
              <a:buNone/>
            </a:pPr>
            <a:r>
              <a:rPr lang="el-GR" altLang="el-GR" sz="2000" smtClean="0"/>
              <a:t>	Η μεταφορά των αγαθών ή των υπηρεσιών από τον πωλητή στον αγοραστή με μία ή περισσότερες ηλεκτρονικές μεθόδους ή μέσα. </a:t>
            </a:r>
            <a:endParaRPr lang="en-US" altLang="el-GR" sz="2000" smtClean="0"/>
          </a:p>
          <a:p>
            <a:pPr defTabSz="457200" eaLnBrk="1" hangingPunct="1">
              <a:lnSpc>
                <a:spcPct val="80000"/>
              </a:lnSpc>
            </a:pPr>
            <a:r>
              <a:rPr lang="el-GR" altLang="el-GR" sz="2000" b="1" smtClean="0"/>
              <a:t>Διαδικτυακό μάρκετινγκ:</a:t>
            </a:r>
            <a:endParaRPr lang="el-GR" altLang="el-GR" sz="2000" smtClean="0"/>
          </a:p>
          <a:p>
            <a:pPr defTabSz="457200" eaLnBrk="1" hangingPunct="1">
              <a:lnSpc>
                <a:spcPct val="80000"/>
              </a:lnSpc>
              <a:buFontTx/>
              <a:buNone/>
            </a:pPr>
            <a:r>
              <a:rPr lang="el-GR" altLang="el-GR" sz="2000" smtClean="0"/>
              <a:t>	Η διαδικασία δημιουργίας και διατήρησης των πελατειακών σχέσεων μέσω </a:t>
            </a:r>
            <a:r>
              <a:rPr lang="en-US" altLang="el-GR" sz="2000" smtClean="0"/>
              <a:t>online </a:t>
            </a:r>
            <a:r>
              <a:rPr lang="el-GR" altLang="el-GR" sz="2000" smtClean="0"/>
              <a:t>δραστηριοτήτων για την διευκόλυνση ανταλλαγής ιδεών, προϊόντων και υπηρεσιών που ικανοποιούν τους στόχους των αγοραστών και των πωλητών. </a:t>
            </a:r>
            <a:r>
              <a:rPr lang="el-GR" altLang="el-GR" sz="2000" i="1" smtClean="0"/>
              <a:t>(</a:t>
            </a:r>
            <a:r>
              <a:rPr lang="en-US" altLang="el-GR" sz="2000" i="1" smtClean="0"/>
              <a:t>Imber and Betsy-Ann, 2000)</a:t>
            </a:r>
            <a:r>
              <a:rPr lang="el-GR" altLang="el-GR" sz="2000" smtClean="0"/>
              <a:t>.</a:t>
            </a:r>
          </a:p>
          <a:p>
            <a:pPr defTabSz="457200" eaLnBrk="1" hangingPunct="1">
              <a:lnSpc>
                <a:spcPct val="80000"/>
              </a:lnSpc>
            </a:pPr>
            <a:r>
              <a:rPr lang="el-GR" altLang="el-GR" sz="2000" b="1" smtClean="0"/>
              <a:t>Η</a:t>
            </a:r>
            <a:r>
              <a:rPr lang="el-GR" altLang="el-GR" sz="2000" b="1" smtClean="0">
                <a:latin typeface="Calibri (Body)" charset="0"/>
              </a:rPr>
              <a:t>λεκτρονικό επειχειρείν</a:t>
            </a:r>
            <a:r>
              <a:rPr lang="el-GR" altLang="el-GR" sz="2000" b="1" smtClean="0"/>
              <a:t>:</a:t>
            </a:r>
          </a:p>
          <a:p>
            <a:pPr defTabSz="457200" eaLnBrk="1" hangingPunct="1">
              <a:lnSpc>
                <a:spcPct val="80000"/>
              </a:lnSpc>
              <a:buFontTx/>
              <a:buNone/>
            </a:pPr>
            <a:r>
              <a:rPr lang="el-GR" altLang="el-GR" sz="2000" smtClean="0"/>
              <a:t>	Μία</a:t>
            </a:r>
            <a:r>
              <a:rPr lang="el-GR" altLang="el-GR" sz="2000" smtClean="0">
                <a:latin typeface="Calibri (Body)" charset="0"/>
              </a:rPr>
              <a:t> επιχειρηματική δραστηριότητα που διεξάγεται μέσω ηλεκτρονικών δικτύων, συχνά μέσω του Internet, η οποία οδηγεί σε αγορά ή πώληση αγαθών ή υπηρεσιών</a:t>
            </a:r>
            <a:r>
              <a:rPr lang="el-GR" altLang="el-GR" sz="2000" smtClean="0"/>
              <a:t>. </a:t>
            </a:r>
            <a:r>
              <a:rPr lang="el-GR" altLang="el-GR" sz="2000" i="1" smtClean="0"/>
              <a:t>(</a:t>
            </a:r>
            <a:r>
              <a:rPr lang="el-GR" altLang="el-GR" sz="2000" i="1" smtClean="0">
                <a:latin typeface="Calibri (Body)" charset="0"/>
              </a:rPr>
              <a:t>ΕΙΤΟ, 1999</a:t>
            </a:r>
            <a:r>
              <a:rPr lang="el-GR" altLang="el-GR" sz="2000" i="1" smtClean="0"/>
              <a:t>)</a:t>
            </a:r>
            <a:r>
              <a:rPr lang="el-GR" altLang="el-GR" sz="2000" i="1" smtClean="0">
                <a:latin typeface="Calibri (Body)" charset="0"/>
              </a:rPr>
              <a:t>.</a:t>
            </a:r>
          </a:p>
          <a:p>
            <a:pPr defTabSz="457200" eaLnBrk="1" hangingPunct="1">
              <a:lnSpc>
                <a:spcPct val="80000"/>
              </a:lnSpc>
            </a:pPr>
            <a:endParaRPr lang="el-GR" altLang="el-GR" sz="2500" smtClean="0"/>
          </a:p>
        </p:txBody>
      </p:sp>
    </p:spTree>
    <p:extLst>
      <p:ext uri="{BB962C8B-B14F-4D97-AF65-F5344CB8AC3E}">
        <p14:creationId xmlns:p14="http://schemas.microsoft.com/office/powerpoint/2010/main" val="45258122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Τίτλος 1"/>
          <p:cNvSpPr>
            <a:spLocks noGrp="1"/>
          </p:cNvSpPr>
          <p:nvPr>
            <p:ph type="title"/>
          </p:nvPr>
        </p:nvSpPr>
        <p:spPr/>
        <p:txBody>
          <a:bodyPr/>
          <a:lstStyle/>
          <a:p>
            <a:endParaRPr lang="el-GR" altLang="el-GR" smtClean="0"/>
          </a:p>
        </p:txBody>
      </p:sp>
      <p:sp>
        <p:nvSpPr>
          <p:cNvPr id="36867" name="Θέση περιεχομένου 2"/>
          <p:cNvSpPr>
            <a:spLocks noGrp="1"/>
          </p:cNvSpPr>
          <p:nvPr>
            <p:ph idx="1"/>
          </p:nvPr>
        </p:nvSpPr>
        <p:spPr/>
        <p:txBody>
          <a:bodyPr/>
          <a:lstStyle/>
          <a:p>
            <a:r>
              <a:rPr lang="en-US" altLang="el-GR" smtClean="0"/>
              <a:t>…</a:t>
            </a:r>
            <a:endParaRPr lang="en-US" altLang="el-GR" b="1" smtClean="0"/>
          </a:p>
          <a:p>
            <a:r>
              <a:rPr lang="en-US" altLang="el-GR" sz="1600" b="1" smtClean="0"/>
              <a:t>Press Release: </a:t>
            </a:r>
            <a:r>
              <a:rPr lang="el-GR" altLang="el-GR" sz="1600" b="1" smtClean="0"/>
              <a:t>Το</a:t>
            </a:r>
            <a:r>
              <a:rPr lang="en-US" altLang="el-GR" sz="1600" b="1" smtClean="0"/>
              <a:t> 74% </a:t>
            </a:r>
            <a:r>
              <a:rPr lang="el-GR" altLang="el-GR" sz="1600" b="1" smtClean="0"/>
              <a:t>των συντακτών περιεχομένου πιστεύουν ότι στα Δελτία Τύπου θα πρέπει να συμπεριλαμβάνεται φωτογραφία</a:t>
            </a:r>
            <a:r>
              <a:rPr lang="en-US" altLang="el-GR" sz="1600" b="1" smtClean="0"/>
              <a:t>. </a:t>
            </a:r>
            <a:endParaRPr lang="en-US" altLang="el-GR" sz="1600" smtClean="0"/>
          </a:p>
          <a:p>
            <a:r>
              <a:rPr lang="en-US" altLang="el-GR" sz="1600" b="1" smtClean="0"/>
              <a:t>PPC: 76% </a:t>
            </a:r>
            <a:r>
              <a:rPr lang="el-GR" altLang="el-GR" sz="1600" b="1" smtClean="0"/>
              <a:t>των </a:t>
            </a:r>
            <a:r>
              <a:rPr lang="en-US" altLang="el-GR" sz="1600" b="1" smtClean="0"/>
              <a:t>PPC marketers </a:t>
            </a:r>
            <a:r>
              <a:rPr lang="el-GR" altLang="el-GR" sz="1600" b="1" smtClean="0"/>
              <a:t>σκοπεύουν να αυξήσουν το έξοδο για </a:t>
            </a:r>
            <a:r>
              <a:rPr lang="en-US" altLang="el-GR" sz="1600" b="1" smtClean="0"/>
              <a:t>pay-per-click</a:t>
            </a:r>
            <a:r>
              <a:rPr lang="el-GR" altLang="el-GR" sz="1600" b="1" smtClean="0"/>
              <a:t> διαφήμιση</a:t>
            </a:r>
            <a:r>
              <a:rPr lang="en-US" altLang="el-GR" sz="1600" b="1" smtClean="0"/>
              <a:t>. </a:t>
            </a:r>
            <a:endParaRPr lang="en-US" altLang="el-GR" sz="1600" smtClean="0"/>
          </a:p>
          <a:p>
            <a:r>
              <a:rPr lang="en-US" altLang="el-GR" sz="1600" b="1" smtClean="0"/>
              <a:t>SEO: </a:t>
            </a:r>
            <a:r>
              <a:rPr lang="el-GR" altLang="el-GR" sz="1600" b="1" smtClean="0"/>
              <a:t>Το </a:t>
            </a:r>
            <a:r>
              <a:rPr lang="en-US" altLang="el-GR" sz="1600" b="1" smtClean="0"/>
              <a:t>SEO (search engine optimization) </a:t>
            </a:r>
            <a:r>
              <a:rPr lang="el-GR" altLang="el-GR" sz="1600" b="1" smtClean="0"/>
              <a:t>είναι ζωτικής σημασίας </a:t>
            </a:r>
            <a:r>
              <a:rPr lang="en-US" altLang="el-GR" sz="1600" b="1" smtClean="0"/>
              <a:t>— 33% </a:t>
            </a:r>
            <a:r>
              <a:rPr lang="el-GR" altLang="el-GR" sz="1600" b="1" smtClean="0"/>
              <a:t>της κίνησης από την </a:t>
            </a:r>
            <a:r>
              <a:rPr lang="en-US" altLang="el-GR" sz="1600" b="1" smtClean="0"/>
              <a:t>Google</a:t>
            </a:r>
            <a:r>
              <a:rPr lang="el-GR" altLang="el-GR" sz="1600" b="1" smtClean="0"/>
              <a:t> μέσω οργανικών αποτελεσμάτων, αποτελεί πρωταρχικό στόχο</a:t>
            </a:r>
            <a:r>
              <a:rPr lang="en-US" altLang="el-GR" sz="1600" b="1" smtClean="0"/>
              <a:t>. </a:t>
            </a:r>
            <a:endParaRPr lang="el-GR" altLang="el-GR" smtClean="0"/>
          </a:p>
        </p:txBody>
      </p:sp>
    </p:spTree>
    <p:extLst>
      <p:ext uri="{BB962C8B-B14F-4D97-AF65-F5344CB8AC3E}">
        <p14:creationId xmlns:p14="http://schemas.microsoft.com/office/powerpoint/2010/main" val="6564640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p:nvPr>
        </p:nvSpPr>
        <p:spPr/>
        <p:txBody>
          <a:bodyPr/>
          <a:lstStyle/>
          <a:p>
            <a:endParaRPr lang="el-GR" altLang="el-GR" smtClean="0"/>
          </a:p>
        </p:txBody>
      </p:sp>
      <p:sp>
        <p:nvSpPr>
          <p:cNvPr id="3" name="Θέση περιεχομένου 2"/>
          <p:cNvSpPr>
            <a:spLocks noGrp="1"/>
          </p:cNvSpPr>
          <p:nvPr>
            <p:ph idx="1"/>
          </p:nvPr>
        </p:nvSpPr>
        <p:spPr/>
        <p:txBody>
          <a:bodyPr/>
          <a:lstStyle/>
          <a:p>
            <a:pPr>
              <a:defRPr/>
            </a:pPr>
            <a:r>
              <a:rPr lang="en-US" dirty="0" smtClean="0"/>
              <a:t>Social</a:t>
            </a:r>
          </a:p>
          <a:p>
            <a:pPr>
              <a:defRPr/>
            </a:pPr>
            <a:r>
              <a:rPr lang="el-GR" sz="1600" b="1" dirty="0" smtClean="0"/>
              <a:t>Το </a:t>
            </a:r>
            <a:r>
              <a:rPr lang="en-US" sz="1600" b="1" dirty="0" smtClean="0"/>
              <a:t>LinkedIn </a:t>
            </a:r>
            <a:r>
              <a:rPr lang="el-GR" sz="1600" b="1" dirty="0" smtClean="0"/>
              <a:t>παράγει περισσότερα </a:t>
            </a:r>
            <a:r>
              <a:rPr lang="en-US" sz="1600" b="1" dirty="0" smtClean="0"/>
              <a:t>b2b </a:t>
            </a:r>
            <a:r>
              <a:rPr lang="el-GR" sz="1600" b="1" dirty="0" smtClean="0"/>
              <a:t>επισκέψεις στις ιστοσελίδες των επιχειρήσεων από ότι το </a:t>
            </a:r>
            <a:r>
              <a:rPr lang="en-US" sz="1600" b="1" dirty="0" smtClean="0"/>
              <a:t>Facebook</a:t>
            </a:r>
            <a:r>
              <a:rPr lang="en-US" sz="1600" b="1" dirty="0"/>
              <a:t>, </a:t>
            </a:r>
            <a:r>
              <a:rPr lang="el-GR" sz="1600" b="1" dirty="0" smtClean="0"/>
              <a:t>το </a:t>
            </a:r>
            <a:r>
              <a:rPr lang="en-US" sz="1600" b="1" dirty="0" smtClean="0"/>
              <a:t>Twitter </a:t>
            </a:r>
            <a:r>
              <a:rPr lang="el-GR" sz="1600" b="1" dirty="0" smtClean="0"/>
              <a:t>ή τα </a:t>
            </a:r>
            <a:r>
              <a:rPr lang="en-US" sz="1600" b="1" dirty="0" smtClean="0"/>
              <a:t>blogs</a:t>
            </a:r>
            <a:r>
              <a:rPr lang="en-US" sz="1600" b="1" dirty="0"/>
              <a:t>. </a:t>
            </a:r>
            <a:r>
              <a:rPr lang="el-GR" sz="1600" b="1" dirty="0" smtClean="0"/>
              <a:t>Το </a:t>
            </a:r>
            <a:r>
              <a:rPr lang="en-US" sz="1600" b="1" dirty="0" smtClean="0"/>
              <a:t>47</a:t>
            </a:r>
            <a:r>
              <a:rPr lang="en-US" sz="1600" b="1" dirty="0"/>
              <a:t>% </a:t>
            </a:r>
            <a:r>
              <a:rPr lang="el-GR" sz="1600" b="1" dirty="0" smtClean="0"/>
              <a:t>των </a:t>
            </a:r>
            <a:r>
              <a:rPr lang="en-US" sz="1600" b="1" dirty="0" smtClean="0"/>
              <a:t>b2b </a:t>
            </a:r>
            <a:r>
              <a:rPr lang="en-US" sz="1600" b="1" dirty="0"/>
              <a:t>marketers </a:t>
            </a:r>
            <a:r>
              <a:rPr lang="el-GR" sz="1600" b="1" dirty="0" smtClean="0"/>
              <a:t>λένε χρησιμοποιούν ενεργά το </a:t>
            </a:r>
            <a:r>
              <a:rPr lang="en-US" sz="1600" b="1" dirty="0" smtClean="0"/>
              <a:t>LinkedIn </a:t>
            </a:r>
            <a:r>
              <a:rPr lang="en-US" sz="1600" b="1" dirty="0"/>
              <a:t>vs. </a:t>
            </a:r>
            <a:r>
              <a:rPr lang="el-GR" sz="1600" b="1" dirty="0" smtClean="0"/>
              <a:t>του </a:t>
            </a:r>
            <a:r>
              <a:rPr lang="en-US" sz="1600" b="1" dirty="0" smtClean="0"/>
              <a:t>90</a:t>
            </a:r>
            <a:r>
              <a:rPr lang="en-US" sz="1600" b="1" dirty="0"/>
              <a:t>% </a:t>
            </a:r>
            <a:r>
              <a:rPr lang="el-GR" sz="1600" b="1" dirty="0" smtClean="0"/>
              <a:t>στο</a:t>
            </a:r>
            <a:r>
              <a:rPr lang="en-US" sz="1600" b="1" dirty="0" smtClean="0"/>
              <a:t> </a:t>
            </a:r>
            <a:r>
              <a:rPr lang="en-US" sz="1600" b="1" dirty="0"/>
              <a:t>Facebook. (Social Media B2B)</a:t>
            </a:r>
            <a:endParaRPr lang="en-US" sz="1600" dirty="0"/>
          </a:p>
          <a:p>
            <a:pPr>
              <a:defRPr/>
            </a:pPr>
            <a:r>
              <a:rPr lang="el-GR" sz="1600" b="1" dirty="0" smtClean="0"/>
              <a:t>Η </a:t>
            </a:r>
            <a:r>
              <a:rPr lang="en-US" sz="1600" b="1" dirty="0" smtClean="0"/>
              <a:t>B2C </a:t>
            </a:r>
            <a:r>
              <a:rPr lang="el-GR" sz="1600" b="1" dirty="0" err="1" smtClean="0"/>
              <a:t>διαδραστικότητα</a:t>
            </a:r>
            <a:r>
              <a:rPr lang="el-GR" sz="1600" b="1" dirty="0" smtClean="0"/>
              <a:t> στο </a:t>
            </a:r>
            <a:r>
              <a:rPr lang="en-US" sz="1600" b="1" dirty="0" smtClean="0"/>
              <a:t>Facebook </a:t>
            </a:r>
            <a:r>
              <a:rPr lang="el-GR" sz="1600" b="1" dirty="0" smtClean="0"/>
              <a:t>τις Κυριακές είναι </a:t>
            </a:r>
            <a:r>
              <a:rPr lang="en-US" sz="1600" b="1" dirty="0" smtClean="0"/>
              <a:t>30</a:t>
            </a:r>
            <a:r>
              <a:rPr lang="en-US" sz="1600" b="1" dirty="0"/>
              <a:t>% </a:t>
            </a:r>
            <a:r>
              <a:rPr lang="el-GR" sz="1600" b="1" dirty="0" smtClean="0"/>
              <a:t>μεγαλύτερη από το μέσο όρο</a:t>
            </a:r>
            <a:r>
              <a:rPr lang="en-US" sz="1600" b="1" dirty="0" smtClean="0"/>
              <a:t>.(</a:t>
            </a:r>
            <a:r>
              <a:rPr lang="en-US" sz="1600" b="1" dirty="0" err="1"/>
              <a:t>Mindjumpers</a:t>
            </a:r>
            <a:r>
              <a:rPr lang="en-US" sz="1600" b="1" dirty="0"/>
              <a:t>) </a:t>
            </a:r>
            <a:endParaRPr lang="en-US" sz="1600" b="1" dirty="0" smtClean="0"/>
          </a:p>
          <a:p>
            <a:pPr>
              <a:defRPr/>
            </a:pPr>
            <a:r>
              <a:rPr lang="el-GR" sz="1600" b="1" dirty="0" smtClean="0"/>
              <a:t>Το </a:t>
            </a:r>
            <a:r>
              <a:rPr lang="en-US" sz="1600" b="1" dirty="0" smtClean="0"/>
              <a:t>95</a:t>
            </a:r>
            <a:r>
              <a:rPr lang="en-US" sz="1600" b="1" dirty="0"/>
              <a:t>% </a:t>
            </a:r>
            <a:r>
              <a:rPr lang="el-GR" sz="1600" b="1" dirty="0" smtClean="0"/>
              <a:t>των δημοσιεύσεων στον τοίχο του</a:t>
            </a:r>
            <a:r>
              <a:rPr lang="en-US" sz="1600" b="1" dirty="0" smtClean="0"/>
              <a:t> </a:t>
            </a:r>
            <a:r>
              <a:rPr lang="en-US" sz="1600" b="1" dirty="0"/>
              <a:t>Facebook </a:t>
            </a:r>
            <a:r>
              <a:rPr lang="el-GR" sz="1600" b="1" dirty="0" smtClean="0"/>
              <a:t>δεν δίνονται σημασία από τα </a:t>
            </a:r>
            <a:r>
              <a:rPr lang="en-US" sz="1600" b="1" dirty="0" smtClean="0"/>
              <a:t>Brands. </a:t>
            </a:r>
            <a:r>
              <a:rPr lang="en-US" sz="1600" b="1" dirty="0"/>
              <a:t>(</a:t>
            </a:r>
            <a:r>
              <a:rPr lang="en-US" sz="1600" b="1" dirty="0" err="1"/>
              <a:t>Mindjumpers</a:t>
            </a:r>
            <a:r>
              <a:rPr lang="en-US" sz="1600" b="1" dirty="0"/>
              <a:t>)</a:t>
            </a:r>
            <a:endParaRPr lang="en-US" sz="1600" dirty="0"/>
          </a:p>
          <a:p>
            <a:pPr>
              <a:defRPr/>
            </a:pPr>
            <a:r>
              <a:rPr lang="el-GR" sz="1600" b="1" dirty="0" smtClean="0"/>
              <a:t>Σχεδόν 5 δισ. ανθρώπων κατέχουν κινητό τηλέφωνο</a:t>
            </a:r>
            <a:r>
              <a:rPr lang="en-US" sz="1600" b="1" dirty="0" smtClean="0"/>
              <a:t>. </a:t>
            </a:r>
            <a:r>
              <a:rPr lang="el-GR" sz="1600" b="1" dirty="0" smtClean="0"/>
              <a:t>Μόνο </a:t>
            </a:r>
            <a:r>
              <a:rPr lang="en-US" sz="1600" b="1" dirty="0" smtClean="0"/>
              <a:t>4.2 </a:t>
            </a:r>
            <a:r>
              <a:rPr lang="el-GR" sz="1600" b="1" dirty="0" smtClean="0"/>
              <a:t>δισ. έχουν οδοντόβουρτσα</a:t>
            </a:r>
            <a:r>
              <a:rPr lang="en-US" sz="1600" b="1" dirty="0" smtClean="0"/>
              <a:t>. </a:t>
            </a:r>
            <a:r>
              <a:rPr lang="en-US" sz="1600" b="1" dirty="0"/>
              <a:t>(</a:t>
            </a:r>
            <a:r>
              <a:rPr lang="en-US" sz="1600" b="1" dirty="0" err="1"/>
              <a:t>Mindjumpers</a:t>
            </a:r>
            <a:r>
              <a:rPr lang="en-US" sz="1600" b="1" dirty="0"/>
              <a:t>)</a:t>
            </a:r>
            <a:endParaRPr lang="en-US" sz="1600" dirty="0"/>
          </a:p>
          <a:p>
            <a:pPr>
              <a:defRPr/>
            </a:pPr>
            <a:r>
              <a:rPr lang="el-GR" sz="1600" b="1" dirty="0" smtClean="0"/>
              <a:t>Το ένα τρίτο των κινητών συσκευών διαθέτουν λογισμικό </a:t>
            </a:r>
            <a:r>
              <a:rPr lang="en-US" sz="1600" b="1" dirty="0" smtClean="0"/>
              <a:t>Android </a:t>
            </a:r>
            <a:r>
              <a:rPr lang="en-US" sz="1600" b="1" dirty="0"/>
              <a:t>OS. (</a:t>
            </a:r>
            <a:r>
              <a:rPr lang="en-US" sz="1600" b="1" dirty="0" err="1"/>
              <a:t>MediaPost</a:t>
            </a:r>
            <a:r>
              <a:rPr lang="en-US" sz="1600" b="1" dirty="0"/>
              <a:t>)</a:t>
            </a:r>
            <a:endParaRPr lang="en-US" sz="1600" dirty="0"/>
          </a:p>
          <a:p>
            <a:pPr marL="0" indent="0">
              <a:buFontTx/>
              <a:buNone/>
              <a:defRPr/>
            </a:pPr>
            <a:endParaRPr lang="el-GR" dirty="0"/>
          </a:p>
        </p:txBody>
      </p:sp>
    </p:spTree>
    <p:extLst>
      <p:ext uri="{BB962C8B-B14F-4D97-AF65-F5344CB8AC3E}">
        <p14:creationId xmlns:p14="http://schemas.microsoft.com/office/powerpoint/2010/main" val="1048337314"/>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Τίτλος 1"/>
          <p:cNvSpPr>
            <a:spLocks noGrp="1"/>
          </p:cNvSpPr>
          <p:nvPr>
            <p:ph type="title"/>
          </p:nvPr>
        </p:nvSpPr>
        <p:spPr/>
        <p:txBody>
          <a:bodyPr/>
          <a:lstStyle/>
          <a:p>
            <a:r>
              <a:rPr lang="en-US" altLang="el-GR" smtClean="0"/>
              <a:t>Case Studies</a:t>
            </a:r>
            <a:endParaRPr lang="el-GR" altLang="el-GR" smtClean="0"/>
          </a:p>
        </p:txBody>
      </p:sp>
      <p:sp>
        <p:nvSpPr>
          <p:cNvPr id="43011" name="Θέση περιεχομένου 2"/>
          <p:cNvSpPr>
            <a:spLocks noGrp="1"/>
          </p:cNvSpPr>
          <p:nvPr>
            <p:ph idx="1"/>
          </p:nvPr>
        </p:nvSpPr>
        <p:spPr/>
        <p:txBody>
          <a:bodyPr/>
          <a:lstStyle/>
          <a:p>
            <a:r>
              <a:rPr lang="el-GR" altLang="el-GR" sz="2000" dirty="0" smtClean="0"/>
              <a:t>Ομάδες 4 Ατόμων</a:t>
            </a:r>
          </a:p>
          <a:p>
            <a:r>
              <a:rPr lang="el-GR" altLang="el-GR" sz="2000" dirty="0" smtClean="0"/>
              <a:t>Επιλογή Τύπου επιχείρησης (</a:t>
            </a:r>
            <a:r>
              <a:rPr lang="en-US" altLang="el-GR" sz="2000" dirty="0" smtClean="0"/>
              <a:t>Brand, </a:t>
            </a:r>
            <a:r>
              <a:rPr lang="el-GR" altLang="el-GR" sz="2000" dirty="0" smtClean="0"/>
              <a:t>Πολυκατάστημα λιανικής, Χονδρική, Υπηρεσία λιανικής, Υπηρεσία </a:t>
            </a:r>
            <a:r>
              <a:rPr lang="en-US" altLang="el-GR" sz="2000" dirty="0" smtClean="0"/>
              <a:t>B2B)</a:t>
            </a:r>
            <a:endParaRPr lang="el-GR" altLang="el-GR" sz="2000" dirty="0" smtClean="0"/>
          </a:p>
          <a:p>
            <a:r>
              <a:rPr lang="el-GR" altLang="el-GR" sz="2000" dirty="0" smtClean="0"/>
              <a:t>Επιλογή και ανάλυση των τεχνικών </a:t>
            </a:r>
            <a:r>
              <a:rPr lang="en-US" altLang="el-GR" sz="2000" dirty="0" err="1" smtClean="0"/>
              <a:t>emarketing</a:t>
            </a:r>
            <a:endParaRPr lang="el-GR" altLang="el-GR" sz="2000" dirty="0" smtClean="0"/>
          </a:p>
          <a:p>
            <a:r>
              <a:rPr lang="el-GR" altLang="el-GR" sz="2000" dirty="0" smtClean="0"/>
              <a:t>Τι είναι – Πως λειτουργούν – Ποια τα προσδοκώμενα αποτελέσματα (υποστήριξη με στατιστικά στοιχεία)</a:t>
            </a:r>
          </a:p>
          <a:p>
            <a:r>
              <a:rPr lang="el-GR" altLang="el-GR" sz="2000" dirty="0" smtClean="0"/>
              <a:t>Σύνδεση των τεχνικών </a:t>
            </a:r>
            <a:r>
              <a:rPr lang="en-US" altLang="el-GR" sz="2000" dirty="0" err="1" smtClean="0"/>
              <a:t>emarketing</a:t>
            </a:r>
            <a:r>
              <a:rPr lang="el-GR" altLang="el-GR" sz="2000" dirty="0" smtClean="0"/>
              <a:t> μεταξύ τους</a:t>
            </a:r>
          </a:p>
          <a:p>
            <a:r>
              <a:rPr lang="el-GR" altLang="el-GR" sz="2000" dirty="0" smtClean="0"/>
              <a:t>Σύνδεση των τεχνικών </a:t>
            </a:r>
            <a:r>
              <a:rPr lang="en-US" altLang="el-GR" sz="2000" dirty="0" err="1" smtClean="0"/>
              <a:t>emarketing</a:t>
            </a:r>
            <a:r>
              <a:rPr lang="el-GR" altLang="el-GR" sz="2000" dirty="0" smtClean="0"/>
              <a:t> με τη στρατηγική </a:t>
            </a:r>
            <a:r>
              <a:rPr lang="en-US" altLang="el-GR" sz="2000" dirty="0" smtClean="0"/>
              <a:t>Marketing</a:t>
            </a:r>
            <a:endParaRPr lang="el-GR" altLang="el-GR" sz="2000" dirty="0" smtClean="0"/>
          </a:p>
          <a:p>
            <a:r>
              <a:rPr lang="el-GR" altLang="el-GR" sz="2000" dirty="0" smtClean="0"/>
              <a:t>Παρουσίαση </a:t>
            </a:r>
          </a:p>
          <a:p>
            <a:r>
              <a:rPr lang="el-GR" altLang="el-GR" sz="2000" dirty="0" smtClean="0"/>
              <a:t>Ανάλυση - Συζήτηση</a:t>
            </a:r>
          </a:p>
          <a:p>
            <a:endParaRPr lang="el-GR" altLang="el-GR" sz="2000" dirty="0" smtClean="0"/>
          </a:p>
        </p:txBody>
      </p:sp>
    </p:spTree>
    <p:extLst>
      <p:ext uri="{BB962C8B-B14F-4D97-AF65-F5344CB8AC3E}">
        <p14:creationId xmlns:p14="http://schemas.microsoft.com/office/powerpoint/2010/main" val="107365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48" name="Rectangle 20"/>
          <p:cNvSpPr>
            <a:spLocks noGrp="1" noChangeArrowheads="1"/>
          </p:cNvSpPr>
          <p:nvPr>
            <p:ph type="title"/>
          </p:nvPr>
        </p:nvSpPr>
        <p:spPr/>
        <p:txBody>
          <a:bodyPr>
            <a:normAutofit/>
          </a:bodyPr>
          <a:lstStyle/>
          <a:p>
            <a:r>
              <a:rPr lang="el-GR" altLang="el-GR" sz="3600" dirty="0" smtClean="0"/>
              <a:t>Επτά-στάδιο του κύκλου του </a:t>
            </a:r>
            <a:r>
              <a:rPr lang="el-GR" altLang="el-GR" sz="3600" dirty="0" err="1" smtClean="0"/>
              <a:t>eMarketing</a:t>
            </a:r>
            <a:endParaRPr lang="en-US" altLang="el-GR" sz="3600" dirty="0"/>
          </a:p>
        </p:txBody>
      </p:sp>
      <p:sp>
        <p:nvSpPr>
          <p:cNvPr id="380931" name="Freeform 3"/>
          <p:cNvSpPr>
            <a:spLocks/>
          </p:cNvSpPr>
          <p:nvPr/>
        </p:nvSpPr>
        <p:spPr bwMode="auto">
          <a:xfrm>
            <a:off x="2225675" y="2544763"/>
            <a:ext cx="1095375" cy="1731962"/>
          </a:xfrm>
          <a:custGeom>
            <a:avLst/>
            <a:gdLst>
              <a:gd name="T0" fmla="*/ 690 w 690"/>
              <a:gd name="T1" fmla="*/ 400 h 1091"/>
              <a:gd name="T2" fmla="*/ 683 w 690"/>
              <a:gd name="T3" fmla="*/ 0 h 1091"/>
              <a:gd name="T4" fmla="*/ 338 w 690"/>
              <a:gd name="T5" fmla="*/ 0 h 1091"/>
              <a:gd name="T6" fmla="*/ 194 w 690"/>
              <a:gd name="T7" fmla="*/ 219 h 1091"/>
              <a:gd name="T8" fmla="*/ 74 w 690"/>
              <a:gd name="T9" fmla="*/ 460 h 1091"/>
              <a:gd name="T10" fmla="*/ 16 w 690"/>
              <a:gd name="T11" fmla="*/ 693 h 1091"/>
              <a:gd name="T12" fmla="*/ 0 w 690"/>
              <a:gd name="T13" fmla="*/ 911 h 1091"/>
              <a:gd name="T14" fmla="*/ 0 w 690"/>
              <a:gd name="T15" fmla="*/ 1086 h 1091"/>
              <a:gd name="T16" fmla="*/ 288 w 690"/>
              <a:gd name="T17" fmla="*/ 922 h 1091"/>
              <a:gd name="T18" fmla="*/ 521 w 690"/>
              <a:gd name="T19" fmla="*/ 1091 h 1091"/>
              <a:gd name="T20" fmla="*/ 522 w 690"/>
              <a:gd name="T21" fmla="*/ 904 h 1091"/>
              <a:gd name="T22" fmla="*/ 538 w 690"/>
              <a:gd name="T23" fmla="*/ 768 h 1091"/>
              <a:gd name="T24" fmla="*/ 577 w 690"/>
              <a:gd name="T25" fmla="*/ 606 h 1091"/>
              <a:gd name="T26" fmla="*/ 646 w 690"/>
              <a:gd name="T27" fmla="*/ 472 h 1091"/>
              <a:gd name="T28" fmla="*/ 690 w 690"/>
              <a:gd name="T29" fmla="*/ 400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90" h="1091">
                <a:moveTo>
                  <a:pt x="690" y="400"/>
                </a:moveTo>
                <a:lnTo>
                  <a:pt x="683" y="0"/>
                </a:lnTo>
                <a:lnTo>
                  <a:pt x="338" y="0"/>
                </a:lnTo>
                <a:lnTo>
                  <a:pt x="194" y="219"/>
                </a:lnTo>
                <a:lnTo>
                  <a:pt x="74" y="460"/>
                </a:lnTo>
                <a:lnTo>
                  <a:pt x="16" y="693"/>
                </a:lnTo>
                <a:lnTo>
                  <a:pt x="0" y="911"/>
                </a:lnTo>
                <a:lnTo>
                  <a:pt x="0" y="1086"/>
                </a:lnTo>
                <a:lnTo>
                  <a:pt x="288" y="922"/>
                </a:lnTo>
                <a:lnTo>
                  <a:pt x="521" y="1091"/>
                </a:lnTo>
                <a:lnTo>
                  <a:pt x="522" y="904"/>
                </a:lnTo>
                <a:lnTo>
                  <a:pt x="538" y="768"/>
                </a:lnTo>
                <a:lnTo>
                  <a:pt x="577" y="606"/>
                </a:lnTo>
                <a:lnTo>
                  <a:pt x="646" y="472"/>
                </a:lnTo>
                <a:lnTo>
                  <a:pt x="690" y="400"/>
                </a:lnTo>
                <a:close/>
              </a:path>
            </a:pathLst>
          </a:custGeom>
          <a:solidFill>
            <a:srgbClr val="FAE3A4"/>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0932" name="Freeform 4"/>
          <p:cNvSpPr>
            <a:spLocks/>
          </p:cNvSpPr>
          <p:nvPr/>
        </p:nvSpPr>
        <p:spPr bwMode="auto">
          <a:xfrm>
            <a:off x="2736850" y="1704975"/>
            <a:ext cx="2286000" cy="1481138"/>
          </a:xfrm>
          <a:custGeom>
            <a:avLst/>
            <a:gdLst>
              <a:gd name="T0" fmla="*/ 1102 w 1440"/>
              <a:gd name="T1" fmla="*/ 515 h 933"/>
              <a:gd name="T2" fmla="*/ 1236 w 1440"/>
              <a:gd name="T3" fmla="*/ 509 h 933"/>
              <a:gd name="T4" fmla="*/ 1440 w 1440"/>
              <a:gd name="T5" fmla="*/ 278 h 933"/>
              <a:gd name="T6" fmla="*/ 1248 w 1440"/>
              <a:gd name="T7" fmla="*/ 1 h 933"/>
              <a:gd name="T8" fmla="*/ 1101 w 1440"/>
              <a:gd name="T9" fmla="*/ 0 h 933"/>
              <a:gd name="T10" fmla="*/ 883 w 1440"/>
              <a:gd name="T11" fmla="*/ 22 h 933"/>
              <a:gd name="T12" fmla="*/ 676 w 1440"/>
              <a:gd name="T13" fmla="*/ 82 h 933"/>
              <a:gd name="T14" fmla="*/ 501 w 1440"/>
              <a:gd name="T15" fmla="*/ 158 h 933"/>
              <a:gd name="T16" fmla="*/ 360 w 1440"/>
              <a:gd name="T17" fmla="*/ 240 h 933"/>
              <a:gd name="T18" fmla="*/ 283 w 1440"/>
              <a:gd name="T19" fmla="*/ 295 h 933"/>
              <a:gd name="T20" fmla="*/ 207 w 1440"/>
              <a:gd name="T21" fmla="*/ 349 h 933"/>
              <a:gd name="T22" fmla="*/ 152 w 1440"/>
              <a:gd name="T23" fmla="*/ 393 h 933"/>
              <a:gd name="T24" fmla="*/ 0 w 1440"/>
              <a:gd name="T25" fmla="*/ 551 h 933"/>
              <a:gd name="T26" fmla="*/ 360 w 1440"/>
              <a:gd name="T27" fmla="*/ 595 h 933"/>
              <a:gd name="T28" fmla="*/ 364 w 1440"/>
              <a:gd name="T29" fmla="*/ 933 h 933"/>
              <a:gd name="T30" fmla="*/ 528 w 1440"/>
              <a:gd name="T31" fmla="*/ 749 h 933"/>
              <a:gd name="T32" fmla="*/ 672 w 1440"/>
              <a:gd name="T33" fmla="*/ 649 h 933"/>
              <a:gd name="T34" fmla="*/ 800 w 1440"/>
              <a:gd name="T35" fmla="*/ 585 h 933"/>
              <a:gd name="T36" fmla="*/ 924 w 1440"/>
              <a:gd name="T37" fmla="*/ 541 h 933"/>
              <a:gd name="T38" fmla="*/ 1102 w 1440"/>
              <a:gd name="T39" fmla="*/ 515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440" h="933">
                <a:moveTo>
                  <a:pt x="1102" y="515"/>
                </a:moveTo>
                <a:lnTo>
                  <a:pt x="1236" y="509"/>
                </a:lnTo>
                <a:lnTo>
                  <a:pt x="1440" y="278"/>
                </a:lnTo>
                <a:lnTo>
                  <a:pt x="1248" y="1"/>
                </a:lnTo>
                <a:lnTo>
                  <a:pt x="1101" y="0"/>
                </a:lnTo>
                <a:lnTo>
                  <a:pt x="883" y="22"/>
                </a:lnTo>
                <a:lnTo>
                  <a:pt x="676" y="82"/>
                </a:lnTo>
                <a:lnTo>
                  <a:pt x="501" y="158"/>
                </a:lnTo>
                <a:lnTo>
                  <a:pt x="360" y="240"/>
                </a:lnTo>
                <a:lnTo>
                  <a:pt x="283" y="295"/>
                </a:lnTo>
                <a:lnTo>
                  <a:pt x="207" y="349"/>
                </a:lnTo>
                <a:lnTo>
                  <a:pt x="152" y="393"/>
                </a:lnTo>
                <a:lnTo>
                  <a:pt x="0" y="551"/>
                </a:lnTo>
                <a:lnTo>
                  <a:pt x="360" y="595"/>
                </a:lnTo>
                <a:lnTo>
                  <a:pt x="364" y="933"/>
                </a:lnTo>
                <a:lnTo>
                  <a:pt x="528" y="749"/>
                </a:lnTo>
                <a:lnTo>
                  <a:pt x="672" y="649"/>
                </a:lnTo>
                <a:lnTo>
                  <a:pt x="800" y="585"/>
                </a:lnTo>
                <a:lnTo>
                  <a:pt x="924" y="541"/>
                </a:lnTo>
                <a:lnTo>
                  <a:pt x="1102" y="515"/>
                </a:lnTo>
                <a:close/>
              </a:path>
            </a:pathLst>
          </a:custGeom>
          <a:solidFill>
            <a:schemeClr va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0933" name="Freeform 5"/>
          <p:cNvSpPr>
            <a:spLocks/>
          </p:cNvSpPr>
          <p:nvPr/>
        </p:nvSpPr>
        <p:spPr bwMode="auto">
          <a:xfrm>
            <a:off x="4692650" y="1714500"/>
            <a:ext cx="1981200" cy="1739900"/>
          </a:xfrm>
          <a:custGeom>
            <a:avLst/>
            <a:gdLst>
              <a:gd name="T0" fmla="*/ 731 w 1248"/>
              <a:gd name="T1" fmla="*/ 927 h 1096"/>
              <a:gd name="T2" fmla="*/ 808 w 1248"/>
              <a:gd name="T3" fmla="*/ 1080 h 1096"/>
              <a:gd name="T4" fmla="*/ 1097 w 1248"/>
              <a:gd name="T5" fmla="*/ 1096 h 1096"/>
              <a:gd name="T6" fmla="*/ 1248 w 1248"/>
              <a:gd name="T7" fmla="*/ 819 h 1096"/>
              <a:gd name="T8" fmla="*/ 1184 w 1248"/>
              <a:gd name="T9" fmla="*/ 687 h 1096"/>
              <a:gd name="T10" fmla="*/ 1108 w 1248"/>
              <a:gd name="T11" fmla="*/ 594 h 1096"/>
              <a:gd name="T12" fmla="*/ 1028 w 1248"/>
              <a:gd name="T13" fmla="*/ 491 h 1096"/>
              <a:gd name="T14" fmla="*/ 884 w 1248"/>
              <a:gd name="T15" fmla="*/ 343 h 1096"/>
              <a:gd name="T16" fmla="*/ 733 w 1248"/>
              <a:gd name="T17" fmla="*/ 226 h 1096"/>
              <a:gd name="T18" fmla="*/ 590 w 1248"/>
              <a:gd name="T19" fmla="*/ 148 h 1096"/>
              <a:gd name="T20" fmla="*/ 503 w 1248"/>
              <a:gd name="T21" fmla="*/ 110 h 1096"/>
              <a:gd name="T22" fmla="*/ 418 w 1248"/>
              <a:gd name="T23" fmla="*/ 73 h 1096"/>
              <a:gd name="T24" fmla="*/ 202 w 1248"/>
              <a:gd name="T25" fmla="*/ 16 h 1096"/>
              <a:gd name="T26" fmla="*/ 11 w 1248"/>
              <a:gd name="T27" fmla="*/ 0 h 1096"/>
              <a:gd name="T28" fmla="*/ 202 w 1248"/>
              <a:gd name="T29" fmla="*/ 267 h 1096"/>
              <a:gd name="T30" fmla="*/ 0 w 1248"/>
              <a:gd name="T31" fmla="*/ 511 h 1096"/>
              <a:gd name="T32" fmla="*/ 200 w 1248"/>
              <a:gd name="T33" fmla="*/ 547 h 1096"/>
              <a:gd name="T34" fmla="*/ 377 w 1248"/>
              <a:gd name="T35" fmla="*/ 616 h 1096"/>
              <a:gd name="T36" fmla="*/ 508 w 1248"/>
              <a:gd name="T37" fmla="*/ 709 h 1096"/>
              <a:gd name="T38" fmla="*/ 611 w 1248"/>
              <a:gd name="T39" fmla="*/ 796 h 1096"/>
              <a:gd name="T40" fmla="*/ 731 w 1248"/>
              <a:gd name="T41" fmla="*/ 927 h 10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48" h="1096">
                <a:moveTo>
                  <a:pt x="731" y="927"/>
                </a:moveTo>
                <a:lnTo>
                  <a:pt x="808" y="1080"/>
                </a:lnTo>
                <a:lnTo>
                  <a:pt x="1097" y="1096"/>
                </a:lnTo>
                <a:lnTo>
                  <a:pt x="1248" y="819"/>
                </a:lnTo>
                <a:lnTo>
                  <a:pt x="1184" y="687"/>
                </a:lnTo>
                <a:lnTo>
                  <a:pt x="1108" y="594"/>
                </a:lnTo>
                <a:lnTo>
                  <a:pt x="1028" y="491"/>
                </a:lnTo>
                <a:lnTo>
                  <a:pt x="884" y="343"/>
                </a:lnTo>
                <a:lnTo>
                  <a:pt x="733" y="226"/>
                </a:lnTo>
                <a:lnTo>
                  <a:pt x="590" y="148"/>
                </a:lnTo>
                <a:lnTo>
                  <a:pt x="503" y="110"/>
                </a:lnTo>
                <a:lnTo>
                  <a:pt x="418" y="73"/>
                </a:lnTo>
                <a:lnTo>
                  <a:pt x="202" y="16"/>
                </a:lnTo>
                <a:lnTo>
                  <a:pt x="11" y="0"/>
                </a:lnTo>
                <a:lnTo>
                  <a:pt x="202" y="267"/>
                </a:lnTo>
                <a:lnTo>
                  <a:pt x="0" y="511"/>
                </a:lnTo>
                <a:lnTo>
                  <a:pt x="200" y="547"/>
                </a:lnTo>
                <a:lnTo>
                  <a:pt x="377" y="616"/>
                </a:lnTo>
                <a:lnTo>
                  <a:pt x="508" y="709"/>
                </a:lnTo>
                <a:lnTo>
                  <a:pt x="611" y="796"/>
                </a:lnTo>
                <a:lnTo>
                  <a:pt x="731" y="927"/>
                </a:lnTo>
                <a:close/>
              </a:path>
            </a:pathLst>
          </a:custGeom>
          <a:solidFill>
            <a:schemeClr val="tx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0934" name="Freeform 6"/>
          <p:cNvSpPr>
            <a:spLocks/>
          </p:cNvSpPr>
          <p:nvPr/>
        </p:nvSpPr>
        <p:spPr bwMode="auto">
          <a:xfrm>
            <a:off x="5808663" y="3001963"/>
            <a:ext cx="1114425" cy="2376487"/>
          </a:xfrm>
          <a:custGeom>
            <a:avLst/>
            <a:gdLst>
              <a:gd name="T0" fmla="*/ 94 w 702"/>
              <a:gd name="T1" fmla="*/ 1096 h 1497"/>
              <a:gd name="T2" fmla="*/ 0 w 702"/>
              <a:gd name="T3" fmla="*/ 1239 h 1497"/>
              <a:gd name="T4" fmla="*/ 130 w 702"/>
              <a:gd name="T5" fmla="*/ 1497 h 1497"/>
              <a:gd name="T6" fmla="*/ 454 w 702"/>
              <a:gd name="T7" fmla="*/ 1481 h 1497"/>
              <a:gd name="T8" fmla="*/ 528 w 702"/>
              <a:gd name="T9" fmla="*/ 1369 h 1497"/>
              <a:gd name="T10" fmla="*/ 570 w 702"/>
              <a:gd name="T11" fmla="*/ 1257 h 1497"/>
              <a:gd name="T12" fmla="*/ 621 w 702"/>
              <a:gd name="T13" fmla="*/ 1148 h 1497"/>
              <a:gd name="T14" fmla="*/ 676 w 702"/>
              <a:gd name="T15" fmla="*/ 937 h 1497"/>
              <a:gd name="T16" fmla="*/ 702 w 702"/>
              <a:gd name="T17" fmla="*/ 748 h 1497"/>
              <a:gd name="T18" fmla="*/ 699 w 702"/>
              <a:gd name="T19" fmla="*/ 585 h 1497"/>
              <a:gd name="T20" fmla="*/ 688 w 702"/>
              <a:gd name="T21" fmla="*/ 491 h 1497"/>
              <a:gd name="T22" fmla="*/ 678 w 702"/>
              <a:gd name="T23" fmla="*/ 399 h 1497"/>
              <a:gd name="T24" fmla="*/ 620 w 702"/>
              <a:gd name="T25" fmla="*/ 183 h 1497"/>
              <a:gd name="T26" fmla="*/ 545 w 702"/>
              <a:gd name="T27" fmla="*/ 0 h 1497"/>
              <a:gd name="T28" fmla="*/ 388 w 702"/>
              <a:gd name="T29" fmla="*/ 274 h 1497"/>
              <a:gd name="T30" fmla="*/ 101 w 702"/>
              <a:gd name="T31" fmla="*/ 246 h 1497"/>
              <a:gd name="T32" fmla="*/ 176 w 702"/>
              <a:gd name="T33" fmla="*/ 539 h 1497"/>
              <a:gd name="T34" fmla="*/ 187 w 702"/>
              <a:gd name="T35" fmla="*/ 634 h 1497"/>
              <a:gd name="T36" fmla="*/ 172 w 702"/>
              <a:gd name="T37" fmla="*/ 794 h 1497"/>
              <a:gd name="T38" fmla="*/ 148 w 702"/>
              <a:gd name="T39" fmla="*/ 927 h 1497"/>
              <a:gd name="T40" fmla="*/ 94 w 702"/>
              <a:gd name="T41" fmla="*/ 1096 h 1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02" h="1497">
                <a:moveTo>
                  <a:pt x="94" y="1096"/>
                </a:moveTo>
                <a:lnTo>
                  <a:pt x="0" y="1239"/>
                </a:lnTo>
                <a:lnTo>
                  <a:pt x="130" y="1497"/>
                </a:lnTo>
                <a:lnTo>
                  <a:pt x="454" y="1481"/>
                </a:lnTo>
                <a:lnTo>
                  <a:pt x="528" y="1369"/>
                </a:lnTo>
                <a:lnTo>
                  <a:pt x="570" y="1257"/>
                </a:lnTo>
                <a:lnTo>
                  <a:pt x="621" y="1148"/>
                </a:lnTo>
                <a:lnTo>
                  <a:pt x="676" y="937"/>
                </a:lnTo>
                <a:lnTo>
                  <a:pt x="702" y="748"/>
                </a:lnTo>
                <a:lnTo>
                  <a:pt x="699" y="585"/>
                </a:lnTo>
                <a:lnTo>
                  <a:pt x="688" y="491"/>
                </a:lnTo>
                <a:lnTo>
                  <a:pt x="678" y="399"/>
                </a:lnTo>
                <a:lnTo>
                  <a:pt x="620" y="183"/>
                </a:lnTo>
                <a:lnTo>
                  <a:pt x="545" y="0"/>
                </a:lnTo>
                <a:lnTo>
                  <a:pt x="388" y="274"/>
                </a:lnTo>
                <a:lnTo>
                  <a:pt x="101" y="246"/>
                </a:lnTo>
                <a:lnTo>
                  <a:pt x="176" y="539"/>
                </a:lnTo>
                <a:lnTo>
                  <a:pt x="187" y="634"/>
                </a:lnTo>
                <a:lnTo>
                  <a:pt x="172" y="794"/>
                </a:lnTo>
                <a:lnTo>
                  <a:pt x="148" y="927"/>
                </a:lnTo>
                <a:lnTo>
                  <a:pt x="94" y="1096"/>
                </a:lnTo>
                <a:close/>
              </a:path>
            </a:pathLst>
          </a:custGeom>
          <a:solidFill>
            <a:schemeClr val="bg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0935" name="Freeform 7"/>
          <p:cNvSpPr>
            <a:spLocks/>
          </p:cNvSpPr>
          <p:nvPr/>
        </p:nvSpPr>
        <p:spPr bwMode="auto">
          <a:xfrm>
            <a:off x="4529138" y="4924425"/>
            <a:ext cx="2005012" cy="1446213"/>
          </a:xfrm>
          <a:custGeom>
            <a:avLst/>
            <a:gdLst>
              <a:gd name="T0" fmla="*/ 0 w 1263"/>
              <a:gd name="T1" fmla="*/ 678 h 911"/>
              <a:gd name="T2" fmla="*/ 186 w 1263"/>
              <a:gd name="T3" fmla="*/ 911 h 911"/>
              <a:gd name="T4" fmla="*/ 316 w 1263"/>
              <a:gd name="T5" fmla="*/ 901 h 911"/>
              <a:gd name="T6" fmla="*/ 516 w 1263"/>
              <a:gd name="T7" fmla="*/ 843 h 911"/>
              <a:gd name="T8" fmla="*/ 693 w 1263"/>
              <a:gd name="T9" fmla="*/ 771 h 911"/>
              <a:gd name="T10" fmla="*/ 833 w 1263"/>
              <a:gd name="T11" fmla="*/ 687 h 911"/>
              <a:gd name="T12" fmla="*/ 909 w 1263"/>
              <a:gd name="T13" fmla="*/ 631 h 911"/>
              <a:gd name="T14" fmla="*/ 984 w 1263"/>
              <a:gd name="T15" fmla="*/ 576 h 911"/>
              <a:gd name="T16" fmla="*/ 1142 w 1263"/>
              <a:gd name="T17" fmla="*/ 418 h 911"/>
              <a:gd name="T18" fmla="*/ 1263 w 1263"/>
              <a:gd name="T19" fmla="*/ 257 h 911"/>
              <a:gd name="T20" fmla="*/ 947 w 1263"/>
              <a:gd name="T21" fmla="*/ 262 h 911"/>
              <a:gd name="T22" fmla="*/ 828 w 1263"/>
              <a:gd name="T23" fmla="*/ 0 h 911"/>
              <a:gd name="T24" fmla="*/ 611 w 1263"/>
              <a:gd name="T25" fmla="*/ 211 h 911"/>
              <a:gd name="T26" fmla="*/ 535 w 1263"/>
              <a:gd name="T27" fmla="*/ 268 h 911"/>
              <a:gd name="T28" fmla="*/ 389 w 1263"/>
              <a:gd name="T29" fmla="*/ 335 h 911"/>
              <a:gd name="T30" fmla="*/ 261 w 1263"/>
              <a:gd name="T31" fmla="*/ 381 h 911"/>
              <a:gd name="T32" fmla="*/ 158 w 1263"/>
              <a:gd name="T33" fmla="*/ 400 h 911"/>
              <a:gd name="T34" fmla="*/ 0 w 1263"/>
              <a:gd name="T35" fmla="*/ 678 h 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63" h="911">
                <a:moveTo>
                  <a:pt x="0" y="678"/>
                </a:moveTo>
                <a:lnTo>
                  <a:pt x="186" y="911"/>
                </a:lnTo>
                <a:lnTo>
                  <a:pt x="316" y="901"/>
                </a:lnTo>
                <a:lnTo>
                  <a:pt x="516" y="843"/>
                </a:lnTo>
                <a:lnTo>
                  <a:pt x="693" y="771"/>
                </a:lnTo>
                <a:lnTo>
                  <a:pt x="833" y="687"/>
                </a:lnTo>
                <a:lnTo>
                  <a:pt x="909" y="631"/>
                </a:lnTo>
                <a:lnTo>
                  <a:pt x="984" y="576"/>
                </a:lnTo>
                <a:lnTo>
                  <a:pt x="1142" y="418"/>
                </a:lnTo>
                <a:lnTo>
                  <a:pt x="1263" y="257"/>
                </a:lnTo>
                <a:lnTo>
                  <a:pt x="947" y="262"/>
                </a:lnTo>
                <a:lnTo>
                  <a:pt x="828" y="0"/>
                </a:lnTo>
                <a:lnTo>
                  <a:pt x="611" y="211"/>
                </a:lnTo>
                <a:lnTo>
                  <a:pt x="535" y="268"/>
                </a:lnTo>
                <a:lnTo>
                  <a:pt x="389" y="335"/>
                </a:lnTo>
                <a:lnTo>
                  <a:pt x="261" y="381"/>
                </a:lnTo>
                <a:lnTo>
                  <a:pt x="158" y="400"/>
                </a:lnTo>
                <a:lnTo>
                  <a:pt x="0" y="678"/>
                </a:lnTo>
                <a:close/>
              </a:path>
            </a:pathLst>
          </a:custGeom>
          <a:solidFill>
            <a:schemeClr val="accent2"/>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0936" name="Freeform 8"/>
          <p:cNvSpPr>
            <a:spLocks/>
          </p:cNvSpPr>
          <p:nvPr/>
        </p:nvSpPr>
        <p:spPr bwMode="auto">
          <a:xfrm>
            <a:off x="3030538" y="5219700"/>
            <a:ext cx="1900237" cy="1187450"/>
          </a:xfrm>
          <a:custGeom>
            <a:avLst/>
            <a:gdLst>
              <a:gd name="T0" fmla="*/ 48 w 1197"/>
              <a:gd name="T1" fmla="*/ 69 h 742"/>
              <a:gd name="T2" fmla="*/ 0 w 1197"/>
              <a:gd name="T3" fmla="*/ 363 h 742"/>
              <a:gd name="T4" fmla="*/ 94 w 1197"/>
              <a:gd name="T5" fmla="*/ 453 h 742"/>
              <a:gd name="T6" fmla="*/ 272 w 1197"/>
              <a:gd name="T7" fmla="*/ 562 h 742"/>
              <a:gd name="T8" fmla="*/ 444 w 1197"/>
              <a:gd name="T9" fmla="*/ 645 h 742"/>
              <a:gd name="T10" fmla="*/ 600 w 1197"/>
              <a:gd name="T11" fmla="*/ 693 h 742"/>
              <a:gd name="T12" fmla="*/ 692 w 1197"/>
              <a:gd name="T13" fmla="*/ 712 h 742"/>
              <a:gd name="T14" fmla="*/ 783 w 1197"/>
              <a:gd name="T15" fmla="*/ 731 h 742"/>
              <a:gd name="T16" fmla="*/ 1006 w 1197"/>
              <a:gd name="T17" fmla="*/ 742 h 742"/>
              <a:gd name="T18" fmla="*/ 1197 w 1197"/>
              <a:gd name="T19" fmla="*/ 717 h 742"/>
              <a:gd name="T20" fmla="*/ 992 w 1197"/>
              <a:gd name="T21" fmla="*/ 493 h 742"/>
              <a:gd name="T22" fmla="*/ 1118 w 1197"/>
              <a:gd name="T23" fmla="*/ 219 h 742"/>
              <a:gd name="T24" fmla="*/ 804 w 1197"/>
              <a:gd name="T25" fmla="*/ 209 h 742"/>
              <a:gd name="T26" fmla="*/ 711 w 1197"/>
              <a:gd name="T27" fmla="*/ 191 h 742"/>
              <a:gd name="T28" fmla="*/ 564 w 1197"/>
              <a:gd name="T29" fmla="*/ 127 h 742"/>
              <a:gd name="T30" fmla="*/ 444 w 1197"/>
              <a:gd name="T31" fmla="*/ 63 h 742"/>
              <a:gd name="T32" fmla="*/ 361 w 1197"/>
              <a:gd name="T33" fmla="*/ 0 h 742"/>
              <a:gd name="T34" fmla="*/ 48 w 1197"/>
              <a:gd name="T35" fmla="*/ 69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97" h="742">
                <a:moveTo>
                  <a:pt x="48" y="69"/>
                </a:moveTo>
                <a:lnTo>
                  <a:pt x="0" y="363"/>
                </a:lnTo>
                <a:lnTo>
                  <a:pt x="94" y="453"/>
                </a:lnTo>
                <a:lnTo>
                  <a:pt x="272" y="562"/>
                </a:lnTo>
                <a:lnTo>
                  <a:pt x="444" y="645"/>
                </a:lnTo>
                <a:lnTo>
                  <a:pt x="600" y="693"/>
                </a:lnTo>
                <a:lnTo>
                  <a:pt x="692" y="712"/>
                </a:lnTo>
                <a:lnTo>
                  <a:pt x="783" y="731"/>
                </a:lnTo>
                <a:lnTo>
                  <a:pt x="1006" y="742"/>
                </a:lnTo>
                <a:lnTo>
                  <a:pt x="1197" y="717"/>
                </a:lnTo>
                <a:lnTo>
                  <a:pt x="992" y="493"/>
                </a:lnTo>
                <a:lnTo>
                  <a:pt x="1118" y="219"/>
                </a:lnTo>
                <a:lnTo>
                  <a:pt x="804" y="209"/>
                </a:lnTo>
                <a:lnTo>
                  <a:pt x="711" y="191"/>
                </a:lnTo>
                <a:lnTo>
                  <a:pt x="564" y="127"/>
                </a:lnTo>
                <a:lnTo>
                  <a:pt x="444" y="63"/>
                </a:lnTo>
                <a:lnTo>
                  <a:pt x="361" y="0"/>
                </a:lnTo>
                <a:lnTo>
                  <a:pt x="48" y="69"/>
                </a:lnTo>
                <a:close/>
              </a:path>
            </a:pathLst>
          </a:custGeom>
          <a:solidFill>
            <a:schemeClr val="folHlink"/>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0937" name="Freeform 9"/>
          <p:cNvSpPr>
            <a:spLocks/>
          </p:cNvSpPr>
          <p:nvPr/>
        </p:nvSpPr>
        <p:spPr bwMode="auto">
          <a:xfrm>
            <a:off x="2225675" y="3921125"/>
            <a:ext cx="1435100" cy="2027238"/>
          </a:xfrm>
          <a:custGeom>
            <a:avLst/>
            <a:gdLst>
              <a:gd name="T0" fmla="*/ 243 w 904"/>
              <a:gd name="T1" fmla="*/ 0 h 1277"/>
              <a:gd name="T2" fmla="*/ 0 w 904"/>
              <a:gd name="T3" fmla="*/ 179 h 1277"/>
              <a:gd name="T4" fmla="*/ 5 w 904"/>
              <a:gd name="T5" fmla="*/ 310 h 1277"/>
              <a:gd name="T6" fmla="*/ 57 w 904"/>
              <a:gd name="T7" fmla="*/ 514 h 1277"/>
              <a:gd name="T8" fmla="*/ 124 w 904"/>
              <a:gd name="T9" fmla="*/ 695 h 1277"/>
              <a:gd name="T10" fmla="*/ 204 w 904"/>
              <a:gd name="T11" fmla="*/ 839 h 1277"/>
              <a:gd name="T12" fmla="*/ 258 w 904"/>
              <a:gd name="T13" fmla="*/ 918 h 1277"/>
              <a:gd name="T14" fmla="*/ 312 w 904"/>
              <a:gd name="T15" fmla="*/ 996 h 1277"/>
              <a:gd name="T16" fmla="*/ 466 w 904"/>
              <a:gd name="T17" fmla="*/ 1173 h 1277"/>
              <a:gd name="T18" fmla="*/ 610 w 904"/>
              <a:gd name="T19" fmla="*/ 1277 h 1277"/>
              <a:gd name="T20" fmla="*/ 633 w 904"/>
              <a:gd name="T21" fmla="*/ 969 h 1277"/>
              <a:gd name="T22" fmla="*/ 904 w 904"/>
              <a:gd name="T23" fmla="*/ 859 h 1277"/>
              <a:gd name="T24" fmla="*/ 697 w 904"/>
              <a:gd name="T25" fmla="*/ 632 h 1277"/>
              <a:gd name="T26" fmla="*/ 642 w 904"/>
              <a:gd name="T27" fmla="*/ 554 h 1277"/>
              <a:gd name="T28" fmla="*/ 579 w 904"/>
              <a:gd name="T29" fmla="*/ 404 h 1277"/>
              <a:gd name="T30" fmla="*/ 537 w 904"/>
              <a:gd name="T31" fmla="*/ 273 h 1277"/>
              <a:gd name="T32" fmla="*/ 521 w 904"/>
              <a:gd name="T33" fmla="*/ 169 h 1277"/>
              <a:gd name="T34" fmla="*/ 243 w 904"/>
              <a:gd name="T35" fmla="*/ 0 h 1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1277">
                <a:moveTo>
                  <a:pt x="243" y="0"/>
                </a:moveTo>
                <a:lnTo>
                  <a:pt x="0" y="179"/>
                </a:lnTo>
                <a:lnTo>
                  <a:pt x="5" y="310"/>
                </a:lnTo>
                <a:lnTo>
                  <a:pt x="57" y="514"/>
                </a:lnTo>
                <a:lnTo>
                  <a:pt x="124" y="695"/>
                </a:lnTo>
                <a:lnTo>
                  <a:pt x="204" y="839"/>
                </a:lnTo>
                <a:lnTo>
                  <a:pt x="258" y="918"/>
                </a:lnTo>
                <a:lnTo>
                  <a:pt x="312" y="996"/>
                </a:lnTo>
                <a:lnTo>
                  <a:pt x="466" y="1173"/>
                </a:lnTo>
                <a:lnTo>
                  <a:pt x="610" y="1277"/>
                </a:lnTo>
                <a:lnTo>
                  <a:pt x="633" y="969"/>
                </a:lnTo>
                <a:lnTo>
                  <a:pt x="904" y="859"/>
                </a:lnTo>
                <a:lnTo>
                  <a:pt x="697" y="632"/>
                </a:lnTo>
                <a:lnTo>
                  <a:pt x="642" y="554"/>
                </a:lnTo>
                <a:lnTo>
                  <a:pt x="579" y="404"/>
                </a:lnTo>
                <a:lnTo>
                  <a:pt x="537" y="273"/>
                </a:lnTo>
                <a:lnTo>
                  <a:pt x="521" y="169"/>
                </a:lnTo>
                <a:lnTo>
                  <a:pt x="243" y="0"/>
                </a:lnTo>
                <a:close/>
              </a:path>
            </a:pathLst>
          </a:custGeom>
          <a:solidFill>
            <a:schemeClr val="tx2">
              <a:lumMod val="40000"/>
              <a:lumOff val="60000"/>
            </a:schemeClr>
          </a:solidFill>
          <a:ln>
            <a:noFill/>
          </a:ln>
          <a:effectLst/>
          <a:extLst/>
        </p:spPr>
        <p:txBody>
          <a:bodyPr wrap="none" anchor="ctr"/>
          <a:lstStyle/>
          <a:p>
            <a:endParaRPr lang="el-GR"/>
          </a:p>
        </p:txBody>
      </p:sp>
      <p:sp>
        <p:nvSpPr>
          <p:cNvPr id="380938" name="Oval 10"/>
          <p:cNvSpPr>
            <a:spLocks noChangeArrowheads="1"/>
          </p:cNvSpPr>
          <p:nvPr/>
        </p:nvSpPr>
        <p:spPr bwMode="auto">
          <a:xfrm>
            <a:off x="2224088" y="1704975"/>
            <a:ext cx="4692650" cy="4692650"/>
          </a:xfrm>
          <a:prstGeom prst="ellipse">
            <a:avLst/>
          </a:prstGeom>
          <a:noFill/>
          <a:ln w="9525">
            <a:solidFill>
              <a:schemeClr val="tx1"/>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0939" name="Oval 11"/>
          <p:cNvSpPr>
            <a:spLocks noChangeArrowheads="1"/>
          </p:cNvSpPr>
          <p:nvPr/>
        </p:nvSpPr>
        <p:spPr bwMode="auto">
          <a:xfrm>
            <a:off x="3051175" y="2522538"/>
            <a:ext cx="3057525" cy="3057525"/>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0940" name="Text Box 12"/>
          <p:cNvSpPr txBox="1">
            <a:spLocks noChangeArrowheads="1"/>
          </p:cNvSpPr>
          <p:nvPr/>
        </p:nvSpPr>
        <p:spPr bwMode="auto">
          <a:xfrm>
            <a:off x="3063875" y="1929254"/>
            <a:ext cx="1758950" cy="63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spcBef>
                <a:spcPct val="50000"/>
              </a:spcBef>
            </a:pPr>
            <a:r>
              <a:rPr lang="el-GR" altLang="el-GR" sz="1000" b="1" dirty="0" smtClean="0">
                <a:solidFill>
                  <a:schemeClr val="bg1"/>
                </a:solidFill>
              </a:rPr>
              <a:t>Βήμα</a:t>
            </a:r>
            <a:r>
              <a:rPr lang="en-US" altLang="el-GR" sz="1000" b="1" dirty="0" smtClean="0">
                <a:solidFill>
                  <a:schemeClr val="bg1"/>
                </a:solidFill>
              </a:rPr>
              <a:t> </a:t>
            </a:r>
            <a:r>
              <a:rPr lang="en-US" altLang="el-GR" sz="1000" b="1" dirty="0">
                <a:solidFill>
                  <a:schemeClr val="bg1"/>
                </a:solidFill>
              </a:rPr>
              <a:t>2</a:t>
            </a:r>
          </a:p>
          <a:p>
            <a:pPr algn="ctr" eaLnBrk="0" hangingPunct="0">
              <a:spcBef>
                <a:spcPct val="50000"/>
              </a:spcBef>
            </a:pPr>
            <a:r>
              <a:rPr lang="el-GR" altLang="el-GR" sz="1000" b="1" dirty="0" smtClean="0">
                <a:solidFill>
                  <a:schemeClr val="bg1"/>
                </a:solidFill>
              </a:rPr>
              <a:t>Χάραξη στρατηγικής </a:t>
            </a:r>
            <a:r>
              <a:rPr lang="en-US" altLang="el-GR" sz="1000" b="1" dirty="0" smtClean="0">
                <a:solidFill>
                  <a:schemeClr val="bg1"/>
                </a:solidFill>
              </a:rPr>
              <a:t>Marketing</a:t>
            </a:r>
            <a:endParaRPr lang="en-US" altLang="el-GR" sz="1000" b="1" dirty="0">
              <a:solidFill>
                <a:schemeClr val="bg1"/>
              </a:solidFill>
            </a:endParaRPr>
          </a:p>
        </p:txBody>
      </p:sp>
      <p:sp>
        <p:nvSpPr>
          <p:cNvPr id="380941" name="Text Box 13"/>
          <p:cNvSpPr txBox="1">
            <a:spLocks noChangeArrowheads="1"/>
          </p:cNvSpPr>
          <p:nvPr/>
        </p:nvSpPr>
        <p:spPr bwMode="auto">
          <a:xfrm>
            <a:off x="5162550" y="2069797"/>
            <a:ext cx="1157288" cy="78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spcBef>
                <a:spcPct val="50000"/>
              </a:spcBef>
            </a:pPr>
            <a:r>
              <a:rPr lang="el-GR" altLang="el-GR" sz="1000" b="1" dirty="0" smtClean="0">
                <a:solidFill>
                  <a:schemeClr val="bg1"/>
                </a:solidFill>
              </a:rPr>
              <a:t>Βήμα 3</a:t>
            </a:r>
            <a:endParaRPr lang="en-US" altLang="el-GR" sz="1000" b="1" dirty="0">
              <a:solidFill>
                <a:schemeClr val="bg1"/>
              </a:solidFill>
            </a:endParaRPr>
          </a:p>
          <a:p>
            <a:pPr algn="ctr" eaLnBrk="0" hangingPunct="0">
              <a:spcBef>
                <a:spcPct val="50000"/>
              </a:spcBef>
            </a:pPr>
            <a:r>
              <a:rPr lang="el-GR" altLang="el-GR" sz="1000" b="1" dirty="0" smtClean="0">
                <a:solidFill>
                  <a:schemeClr val="bg1"/>
                </a:solidFill>
              </a:rPr>
              <a:t>Σχεδιασμός της εμπειρίας των Πελατών</a:t>
            </a:r>
            <a:endParaRPr lang="en-US" altLang="el-GR" sz="1000" b="1" dirty="0">
              <a:solidFill>
                <a:schemeClr val="bg1"/>
              </a:solidFill>
            </a:endParaRPr>
          </a:p>
        </p:txBody>
      </p:sp>
      <p:sp>
        <p:nvSpPr>
          <p:cNvPr id="380942" name="Text Box 14"/>
          <p:cNvSpPr txBox="1">
            <a:spLocks noChangeArrowheads="1"/>
          </p:cNvSpPr>
          <p:nvPr/>
        </p:nvSpPr>
        <p:spPr bwMode="auto">
          <a:xfrm>
            <a:off x="5957888" y="3810541"/>
            <a:ext cx="1079500" cy="938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spcBef>
                <a:spcPct val="50000"/>
              </a:spcBef>
            </a:pPr>
            <a:r>
              <a:rPr lang="el-GR" altLang="el-GR" sz="1000" b="1" dirty="0" smtClean="0"/>
              <a:t>Βήμα 4</a:t>
            </a:r>
            <a:endParaRPr lang="en-US" altLang="el-GR" sz="1000" b="1" dirty="0"/>
          </a:p>
          <a:p>
            <a:pPr algn="ctr" eaLnBrk="0" hangingPunct="0">
              <a:spcBef>
                <a:spcPct val="50000"/>
              </a:spcBef>
            </a:pPr>
            <a:r>
              <a:rPr lang="el-GR" altLang="el-GR" sz="1000" b="1" dirty="0" smtClean="0"/>
              <a:t>Δημιουργώντας τη Διασύνδεση με τον Πελάτη</a:t>
            </a:r>
            <a:endParaRPr lang="en-US" altLang="el-GR" sz="1000" b="1" dirty="0"/>
          </a:p>
        </p:txBody>
      </p:sp>
      <p:sp>
        <p:nvSpPr>
          <p:cNvPr id="380943" name="Text Box 15"/>
          <p:cNvSpPr txBox="1">
            <a:spLocks noChangeArrowheads="1"/>
          </p:cNvSpPr>
          <p:nvPr/>
        </p:nvSpPr>
        <p:spPr bwMode="auto">
          <a:xfrm>
            <a:off x="4692650" y="5332286"/>
            <a:ext cx="1524000" cy="78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spcBef>
                <a:spcPct val="50000"/>
              </a:spcBef>
            </a:pPr>
            <a:r>
              <a:rPr lang="el-GR" altLang="el-GR" sz="1000" b="1" dirty="0" smtClean="0">
                <a:solidFill>
                  <a:schemeClr val="bg1"/>
                </a:solidFill>
              </a:rPr>
              <a:t>Βήμα </a:t>
            </a:r>
            <a:r>
              <a:rPr lang="en-US" altLang="el-GR" sz="1000" b="1" dirty="0" smtClean="0">
                <a:solidFill>
                  <a:schemeClr val="bg1"/>
                </a:solidFill>
              </a:rPr>
              <a:t>5</a:t>
            </a:r>
            <a:endParaRPr lang="en-US" altLang="el-GR" sz="1000" b="1" dirty="0">
              <a:solidFill>
                <a:schemeClr val="bg1"/>
              </a:solidFill>
            </a:endParaRPr>
          </a:p>
          <a:p>
            <a:pPr algn="ctr" eaLnBrk="0" hangingPunct="0">
              <a:spcBef>
                <a:spcPct val="50000"/>
              </a:spcBef>
            </a:pPr>
            <a:r>
              <a:rPr lang="el-GR" altLang="el-GR" sz="1000" b="1" dirty="0" smtClean="0">
                <a:solidFill>
                  <a:schemeClr val="bg1"/>
                </a:solidFill>
              </a:rPr>
              <a:t>Σχεδιασμός του Προγράμματος </a:t>
            </a:r>
            <a:r>
              <a:rPr lang="en-US" altLang="el-GR" sz="1000" b="1" dirty="0" smtClean="0">
                <a:solidFill>
                  <a:schemeClr val="bg1"/>
                </a:solidFill>
              </a:rPr>
              <a:t>marketing</a:t>
            </a:r>
            <a:endParaRPr lang="en-US" altLang="el-GR" sz="1000" b="1" dirty="0">
              <a:solidFill>
                <a:schemeClr val="bg1"/>
              </a:solidFill>
            </a:endParaRPr>
          </a:p>
        </p:txBody>
      </p:sp>
      <p:sp>
        <p:nvSpPr>
          <p:cNvPr id="380944" name="Text Box 16"/>
          <p:cNvSpPr txBox="1">
            <a:spLocks noChangeArrowheads="1"/>
          </p:cNvSpPr>
          <p:nvPr/>
        </p:nvSpPr>
        <p:spPr bwMode="auto">
          <a:xfrm>
            <a:off x="3228799" y="5421010"/>
            <a:ext cx="1585912" cy="78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spcBef>
                <a:spcPct val="50000"/>
              </a:spcBef>
            </a:pPr>
            <a:r>
              <a:rPr lang="el-GR" altLang="el-GR" sz="1000" b="1" dirty="0" smtClean="0">
                <a:solidFill>
                  <a:schemeClr val="bg1"/>
                </a:solidFill>
              </a:rPr>
              <a:t>Βήμα</a:t>
            </a:r>
            <a:r>
              <a:rPr lang="en-US" altLang="el-GR" sz="1000" b="1" dirty="0" smtClean="0">
                <a:solidFill>
                  <a:schemeClr val="bg1"/>
                </a:solidFill>
              </a:rPr>
              <a:t> </a:t>
            </a:r>
            <a:r>
              <a:rPr lang="en-US" altLang="el-GR" sz="1000" b="1" dirty="0">
                <a:solidFill>
                  <a:schemeClr val="bg1"/>
                </a:solidFill>
              </a:rPr>
              <a:t>6 </a:t>
            </a:r>
          </a:p>
          <a:p>
            <a:pPr algn="ctr" eaLnBrk="0" hangingPunct="0">
              <a:spcBef>
                <a:spcPct val="50000"/>
              </a:spcBef>
            </a:pPr>
            <a:r>
              <a:rPr lang="el-GR" altLang="el-GR" sz="1000" b="1" dirty="0" smtClean="0">
                <a:solidFill>
                  <a:schemeClr val="bg1"/>
                </a:solidFill>
              </a:rPr>
              <a:t>Αξιοποίηση της Τεχνολογίας για την Εξυπηρέτηση Πελατών</a:t>
            </a:r>
            <a:endParaRPr lang="en-US" altLang="el-GR" sz="1000" b="1" dirty="0">
              <a:solidFill>
                <a:schemeClr val="bg1"/>
              </a:solidFill>
            </a:endParaRPr>
          </a:p>
        </p:txBody>
      </p:sp>
      <p:sp>
        <p:nvSpPr>
          <p:cNvPr id="380945" name="Text Box 17"/>
          <p:cNvSpPr txBox="1">
            <a:spLocks noChangeArrowheads="1"/>
          </p:cNvSpPr>
          <p:nvPr/>
        </p:nvSpPr>
        <p:spPr bwMode="auto">
          <a:xfrm>
            <a:off x="2225675" y="4280981"/>
            <a:ext cx="1117600" cy="938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square" anchor="ctr">
            <a:spAutoFit/>
          </a:bodyPr>
          <a:lstStyle/>
          <a:p>
            <a:pPr algn="ctr" eaLnBrk="0" hangingPunct="0">
              <a:spcBef>
                <a:spcPct val="50000"/>
              </a:spcBef>
            </a:pPr>
            <a:r>
              <a:rPr lang="el-GR" altLang="el-GR" sz="1000" b="1" dirty="0" smtClean="0"/>
              <a:t>Βήμα</a:t>
            </a:r>
            <a:r>
              <a:rPr lang="en-US" altLang="el-GR" sz="1000" b="1" dirty="0" smtClean="0"/>
              <a:t> </a:t>
            </a:r>
            <a:r>
              <a:rPr lang="en-US" altLang="el-GR" sz="1000" b="1" dirty="0"/>
              <a:t>7</a:t>
            </a:r>
          </a:p>
          <a:p>
            <a:pPr algn="ctr" eaLnBrk="0" hangingPunct="0">
              <a:spcBef>
                <a:spcPct val="50000"/>
              </a:spcBef>
            </a:pPr>
            <a:r>
              <a:rPr lang="el-GR" altLang="el-GR" sz="1000" b="1" dirty="0" smtClean="0"/>
              <a:t>Αξιολόγηση του Προγράμματος </a:t>
            </a:r>
            <a:r>
              <a:rPr lang="en-US" altLang="el-GR" sz="1000" b="1" dirty="0" smtClean="0"/>
              <a:t>Marketing</a:t>
            </a:r>
            <a:endParaRPr lang="en-US" altLang="el-GR" sz="1000" b="1" dirty="0"/>
          </a:p>
        </p:txBody>
      </p:sp>
      <p:sp>
        <p:nvSpPr>
          <p:cNvPr id="380946" name="Text Box 18"/>
          <p:cNvSpPr txBox="1">
            <a:spLocks noChangeArrowheads="1"/>
          </p:cNvSpPr>
          <p:nvPr/>
        </p:nvSpPr>
        <p:spPr bwMode="auto">
          <a:xfrm>
            <a:off x="2197100" y="2906410"/>
            <a:ext cx="1146175" cy="7848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spcBef>
                <a:spcPct val="50000"/>
              </a:spcBef>
            </a:pPr>
            <a:r>
              <a:rPr lang="el-GR" altLang="el-GR" sz="1000" b="1" dirty="0" smtClean="0"/>
              <a:t>Βήμα</a:t>
            </a:r>
            <a:r>
              <a:rPr lang="en-US" altLang="el-GR" sz="1000" b="1" dirty="0" smtClean="0"/>
              <a:t> </a:t>
            </a:r>
            <a:r>
              <a:rPr lang="en-US" altLang="el-GR" sz="1000" b="1" dirty="0"/>
              <a:t>1</a:t>
            </a:r>
          </a:p>
          <a:p>
            <a:pPr algn="ctr" eaLnBrk="0" hangingPunct="0">
              <a:spcBef>
                <a:spcPct val="50000"/>
              </a:spcBef>
            </a:pPr>
            <a:r>
              <a:rPr lang="el-GR" altLang="el-GR" sz="1000" b="1" dirty="0" smtClean="0"/>
              <a:t>Σχεδιασμός των ευκαιριών της Αγοράς</a:t>
            </a:r>
            <a:endParaRPr lang="en-US" altLang="el-GR" sz="1000"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66" name="Rectangle 14"/>
          <p:cNvSpPr>
            <a:spLocks noGrp="1" noChangeArrowheads="1"/>
          </p:cNvSpPr>
          <p:nvPr>
            <p:ph type="title"/>
          </p:nvPr>
        </p:nvSpPr>
        <p:spPr/>
        <p:txBody>
          <a:bodyPr>
            <a:normAutofit/>
          </a:bodyPr>
          <a:lstStyle/>
          <a:p>
            <a:r>
              <a:rPr lang="el-GR" altLang="el-GR" sz="3600" dirty="0" smtClean="0"/>
              <a:t>Το πλαίσιο των Ευκαιριών της Αγοράς</a:t>
            </a:r>
            <a:endParaRPr lang="en-US" altLang="el-GR" sz="3600" dirty="0"/>
          </a:p>
        </p:txBody>
      </p:sp>
      <p:sp>
        <p:nvSpPr>
          <p:cNvPr id="381955" name="Rectangle 3"/>
          <p:cNvSpPr>
            <a:spLocks noChangeArrowheads="1"/>
          </p:cNvSpPr>
          <p:nvPr/>
        </p:nvSpPr>
        <p:spPr bwMode="auto">
          <a:xfrm>
            <a:off x="2609850" y="1647120"/>
            <a:ext cx="3925888" cy="4953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200" b="1" dirty="0" smtClean="0"/>
              <a:t>Νέες ευκαιρίες για Υφιστάμενα συστήματα Νέας Αξίας</a:t>
            </a:r>
            <a:endParaRPr lang="en-US" altLang="el-GR" sz="1200" b="1" dirty="0"/>
          </a:p>
        </p:txBody>
      </p:sp>
      <p:sp>
        <p:nvSpPr>
          <p:cNvPr id="381956" name="Rectangle 4"/>
          <p:cNvSpPr>
            <a:spLocks noChangeArrowheads="1"/>
          </p:cNvSpPr>
          <p:nvPr/>
        </p:nvSpPr>
        <p:spPr bwMode="auto">
          <a:xfrm>
            <a:off x="2609850" y="2478088"/>
            <a:ext cx="3925888" cy="4953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200" b="1" dirty="0" smtClean="0"/>
              <a:t>Προσδιορισμός Ακάλυπτων </a:t>
            </a:r>
            <a:r>
              <a:rPr lang="el-GR" altLang="el-GR" sz="1200" b="1" dirty="0"/>
              <a:t>και </a:t>
            </a:r>
            <a:r>
              <a:rPr lang="el-GR" altLang="el-GR" sz="1200" b="1" dirty="0" err="1" smtClean="0"/>
              <a:t>υποεξυπηρετούμενων</a:t>
            </a:r>
            <a:r>
              <a:rPr lang="el-GR" altLang="el-GR" sz="1200" b="1" dirty="0" smtClean="0"/>
              <a:t> Αναγκών</a:t>
            </a:r>
            <a:endParaRPr lang="en-US" altLang="el-GR" sz="1200" b="1" dirty="0"/>
          </a:p>
        </p:txBody>
      </p:sp>
      <p:sp>
        <p:nvSpPr>
          <p:cNvPr id="381957" name="Rectangle 5"/>
          <p:cNvSpPr>
            <a:spLocks noChangeArrowheads="1"/>
          </p:cNvSpPr>
          <p:nvPr/>
        </p:nvSpPr>
        <p:spPr bwMode="auto">
          <a:xfrm>
            <a:off x="2609850" y="3321050"/>
            <a:ext cx="3925888" cy="4953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200" b="1" dirty="0" smtClean="0"/>
              <a:t>Προσδιορισμός Τμημάτων Στόχου</a:t>
            </a:r>
            <a:endParaRPr lang="en-US" altLang="el-GR" sz="1200" b="1" dirty="0"/>
          </a:p>
        </p:txBody>
      </p:sp>
      <p:sp>
        <p:nvSpPr>
          <p:cNvPr id="381958" name="Rectangle 6"/>
          <p:cNvSpPr>
            <a:spLocks noChangeArrowheads="1"/>
          </p:cNvSpPr>
          <p:nvPr/>
        </p:nvSpPr>
        <p:spPr bwMode="auto">
          <a:xfrm>
            <a:off x="2609850" y="4162425"/>
            <a:ext cx="3925888" cy="4953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200" b="1" dirty="0" smtClean="0"/>
              <a:t>Ανάλυση Ευκαιριών και Πλεονεκτημάτων της Εταιρείας Βάσει Πόρων</a:t>
            </a:r>
            <a:endParaRPr lang="en-US" altLang="el-GR" sz="1200" b="1" dirty="0"/>
          </a:p>
        </p:txBody>
      </p:sp>
      <p:sp>
        <p:nvSpPr>
          <p:cNvPr id="381959" name="Rectangle 7"/>
          <p:cNvSpPr>
            <a:spLocks noChangeArrowheads="1"/>
          </p:cNvSpPr>
          <p:nvPr/>
        </p:nvSpPr>
        <p:spPr bwMode="auto">
          <a:xfrm>
            <a:off x="2609850" y="5005388"/>
            <a:ext cx="3925888" cy="4953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200" b="1" dirty="0" smtClean="0"/>
              <a:t>Αξιολόγηση της Ανταγωνιστικής, Τεχνολογικής </a:t>
            </a:r>
            <a:r>
              <a:rPr lang="el-GR" altLang="el-GR" sz="1200" b="1" dirty="0"/>
              <a:t>και </a:t>
            </a:r>
            <a:r>
              <a:rPr lang="el-GR" altLang="el-GR" sz="1200" b="1" dirty="0" smtClean="0"/>
              <a:t>Οικονομικής Ελκυστικότητας Ευκαιρία</a:t>
            </a:r>
            <a:endParaRPr lang="en-US" altLang="el-GR" sz="1200" b="1" dirty="0"/>
          </a:p>
        </p:txBody>
      </p:sp>
      <p:sp>
        <p:nvSpPr>
          <p:cNvPr id="381960" name="Rectangle 8"/>
          <p:cNvSpPr>
            <a:spLocks noChangeArrowheads="1"/>
          </p:cNvSpPr>
          <p:nvPr/>
        </p:nvSpPr>
        <p:spPr bwMode="auto">
          <a:xfrm>
            <a:off x="2609850" y="5848350"/>
            <a:ext cx="3925888" cy="4953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200" b="1" dirty="0" smtClean="0"/>
              <a:t>Αξιολόγηση της απόφασης ΝΑΙ ή ΌΧΙ </a:t>
            </a:r>
          </a:p>
          <a:p>
            <a:pPr algn="ctr" eaLnBrk="0" hangingPunct="0"/>
            <a:r>
              <a:rPr lang="el-GR" altLang="el-GR" sz="1200" b="1" dirty="0" smtClean="0"/>
              <a:t>(</a:t>
            </a:r>
            <a:r>
              <a:rPr lang="en-US" altLang="el-GR" sz="1200" b="1" dirty="0" smtClean="0"/>
              <a:t>“</a:t>
            </a:r>
            <a:r>
              <a:rPr lang="en-US" altLang="el-GR" sz="1200" b="1" dirty="0"/>
              <a:t>Go / </a:t>
            </a:r>
            <a:r>
              <a:rPr lang="en-US" altLang="el-GR" sz="1200" b="1" dirty="0" smtClean="0"/>
              <a:t>No-Go</a:t>
            </a:r>
            <a:r>
              <a:rPr lang="el-GR" altLang="el-GR" sz="1200" b="1" dirty="0" smtClean="0"/>
              <a:t>)</a:t>
            </a:r>
            <a:endParaRPr lang="en-US" altLang="el-GR" sz="1200" b="1" dirty="0"/>
          </a:p>
        </p:txBody>
      </p:sp>
      <p:sp>
        <p:nvSpPr>
          <p:cNvPr id="381961" name="AutoShape 9"/>
          <p:cNvSpPr>
            <a:spLocks noChangeArrowheads="1"/>
          </p:cNvSpPr>
          <p:nvPr/>
        </p:nvSpPr>
        <p:spPr bwMode="auto">
          <a:xfrm>
            <a:off x="4403725" y="5554663"/>
            <a:ext cx="338138" cy="27622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
        <p:nvSpPr>
          <p:cNvPr id="381962" name="AutoShape 10"/>
          <p:cNvSpPr>
            <a:spLocks noChangeArrowheads="1"/>
          </p:cNvSpPr>
          <p:nvPr/>
        </p:nvSpPr>
        <p:spPr bwMode="auto">
          <a:xfrm>
            <a:off x="4403725" y="4713288"/>
            <a:ext cx="338138" cy="27622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
        <p:nvSpPr>
          <p:cNvPr id="381963" name="AutoShape 11"/>
          <p:cNvSpPr>
            <a:spLocks noChangeArrowheads="1"/>
          </p:cNvSpPr>
          <p:nvPr/>
        </p:nvSpPr>
        <p:spPr bwMode="auto">
          <a:xfrm>
            <a:off x="4403725" y="3870325"/>
            <a:ext cx="338138" cy="27622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
        <p:nvSpPr>
          <p:cNvPr id="381964" name="AutoShape 12"/>
          <p:cNvSpPr>
            <a:spLocks noChangeArrowheads="1"/>
          </p:cNvSpPr>
          <p:nvPr/>
        </p:nvSpPr>
        <p:spPr bwMode="auto">
          <a:xfrm>
            <a:off x="4403725" y="3027363"/>
            <a:ext cx="338138" cy="27622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
        <p:nvSpPr>
          <p:cNvPr id="381965" name="AutoShape 13"/>
          <p:cNvSpPr>
            <a:spLocks noChangeArrowheads="1"/>
          </p:cNvSpPr>
          <p:nvPr/>
        </p:nvSpPr>
        <p:spPr bwMode="auto">
          <a:xfrm>
            <a:off x="4403725" y="2185988"/>
            <a:ext cx="338138" cy="27622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99" name="Rectangle 23"/>
          <p:cNvSpPr>
            <a:spLocks noGrp="1" noChangeArrowheads="1"/>
          </p:cNvSpPr>
          <p:nvPr>
            <p:ph type="title"/>
          </p:nvPr>
        </p:nvSpPr>
        <p:spPr/>
        <p:txBody>
          <a:bodyPr>
            <a:normAutofit fontScale="90000"/>
          </a:bodyPr>
          <a:lstStyle/>
          <a:p>
            <a:r>
              <a:rPr lang="el-GR" altLang="el-GR" sz="3600" dirty="0" smtClean="0"/>
              <a:t>Εταιρική Στρατηγική και Στρατηγική </a:t>
            </a:r>
            <a:r>
              <a:rPr lang="en-US" altLang="el-GR" sz="3600" dirty="0" smtClean="0"/>
              <a:t>Business-Unit </a:t>
            </a:r>
            <a:r>
              <a:rPr lang="el-GR" altLang="el-GR" sz="3600" dirty="0" smtClean="0"/>
              <a:t>και </a:t>
            </a:r>
            <a:r>
              <a:rPr lang="en-US" altLang="el-GR" sz="3600" dirty="0" smtClean="0"/>
              <a:t>Marketing</a:t>
            </a:r>
            <a:endParaRPr lang="en-US" altLang="el-GR" sz="3600" dirty="0"/>
          </a:p>
        </p:txBody>
      </p:sp>
      <p:sp>
        <p:nvSpPr>
          <p:cNvPr id="382978" name="Line 2"/>
          <p:cNvSpPr>
            <a:spLocks noChangeShapeType="1"/>
          </p:cNvSpPr>
          <p:nvPr/>
        </p:nvSpPr>
        <p:spPr bwMode="auto">
          <a:xfrm>
            <a:off x="6678613" y="4686300"/>
            <a:ext cx="0" cy="746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2980" name="Rectangle 4"/>
          <p:cNvSpPr>
            <a:spLocks noChangeArrowheads="1"/>
          </p:cNvSpPr>
          <p:nvPr/>
        </p:nvSpPr>
        <p:spPr bwMode="auto">
          <a:xfrm>
            <a:off x="890588" y="1725613"/>
            <a:ext cx="2605087" cy="811212"/>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600" b="1" dirty="0" smtClean="0"/>
              <a:t>Εταιρική Στρατηγική</a:t>
            </a:r>
            <a:endParaRPr lang="en-US" altLang="el-GR" sz="1600" b="1" dirty="0"/>
          </a:p>
        </p:txBody>
      </p:sp>
      <p:sp>
        <p:nvSpPr>
          <p:cNvPr id="382981" name="Rectangle 5"/>
          <p:cNvSpPr>
            <a:spLocks noChangeArrowheads="1"/>
          </p:cNvSpPr>
          <p:nvPr/>
        </p:nvSpPr>
        <p:spPr bwMode="auto">
          <a:xfrm>
            <a:off x="890588" y="2935288"/>
            <a:ext cx="2605087" cy="811212"/>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600" b="1" dirty="0" smtClean="0"/>
              <a:t>Στρατηγική Επιχειρησιακής Μονάδας</a:t>
            </a:r>
            <a:endParaRPr lang="en-US" altLang="el-GR" sz="1600" b="1" dirty="0"/>
          </a:p>
        </p:txBody>
      </p:sp>
      <p:sp>
        <p:nvSpPr>
          <p:cNvPr id="382982" name="Line 6"/>
          <p:cNvSpPr>
            <a:spLocks noChangeShapeType="1"/>
          </p:cNvSpPr>
          <p:nvPr/>
        </p:nvSpPr>
        <p:spPr bwMode="auto">
          <a:xfrm>
            <a:off x="2262188" y="2574925"/>
            <a:ext cx="0" cy="3365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2983" name="Line 7"/>
          <p:cNvSpPr>
            <a:spLocks noChangeShapeType="1"/>
          </p:cNvSpPr>
          <p:nvPr/>
        </p:nvSpPr>
        <p:spPr bwMode="auto">
          <a:xfrm>
            <a:off x="2262188" y="3792538"/>
            <a:ext cx="0" cy="3365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2984" name="Rectangle 8"/>
          <p:cNvSpPr>
            <a:spLocks noChangeArrowheads="1"/>
          </p:cNvSpPr>
          <p:nvPr/>
        </p:nvSpPr>
        <p:spPr bwMode="auto">
          <a:xfrm>
            <a:off x="5356225" y="1725613"/>
            <a:ext cx="2605088" cy="811212"/>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n-US" altLang="el-GR" sz="1600" b="1"/>
              <a:t>Amazon</a:t>
            </a:r>
          </a:p>
        </p:txBody>
      </p:sp>
      <p:sp>
        <p:nvSpPr>
          <p:cNvPr id="382985" name="Rectangle 9"/>
          <p:cNvSpPr>
            <a:spLocks noChangeArrowheads="1"/>
          </p:cNvSpPr>
          <p:nvPr/>
        </p:nvSpPr>
        <p:spPr bwMode="auto">
          <a:xfrm>
            <a:off x="5356225" y="2949575"/>
            <a:ext cx="2605088" cy="811213"/>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600" b="1" dirty="0" smtClean="0"/>
              <a:t>Εργαλεία και Συσκευές</a:t>
            </a:r>
            <a:endParaRPr lang="en-US" altLang="el-GR" sz="1600" b="1" dirty="0"/>
          </a:p>
        </p:txBody>
      </p:sp>
      <p:sp>
        <p:nvSpPr>
          <p:cNvPr id="382986" name="Rectangle 10"/>
          <p:cNvSpPr>
            <a:spLocks noChangeArrowheads="1"/>
          </p:cNvSpPr>
          <p:nvPr/>
        </p:nvSpPr>
        <p:spPr bwMode="auto">
          <a:xfrm>
            <a:off x="5356225" y="4168775"/>
            <a:ext cx="2605088" cy="811213"/>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600" b="1" dirty="0"/>
              <a:t>Ολοκληρωμένη </a:t>
            </a:r>
            <a:r>
              <a:rPr lang="el-GR" altLang="el-GR" sz="1600" b="1" dirty="0" smtClean="0"/>
              <a:t>Στρατηγική </a:t>
            </a:r>
            <a:r>
              <a:rPr lang="en-US" altLang="el-GR" sz="1600" b="1" dirty="0" smtClean="0"/>
              <a:t>Marketing </a:t>
            </a:r>
            <a:r>
              <a:rPr lang="el-GR" altLang="el-GR" sz="1600" b="1" dirty="0"/>
              <a:t>για </a:t>
            </a:r>
            <a:r>
              <a:rPr lang="el-GR" altLang="el-GR" sz="1600" b="1" dirty="0" smtClean="0"/>
              <a:t>εργαλεία </a:t>
            </a:r>
            <a:r>
              <a:rPr lang="el-GR" altLang="el-GR" sz="1600" b="1" dirty="0"/>
              <a:t>και </a:t>
            </a:r>
            <a:r>
              <a:rPr lang="el-GR" altLang="el-GR" sz="1600" b="1" dirty="0" smtClean="0"/>
              <a:t>υλικά</a:t>
            </a:r>
            <a:endParaRPr lang="en-US" altLang="el-GR" sz="1600" b="1" dirty="0"/>
          </a:p>
        </p:txBody>
      </p:sp>
      <p:sp>
        <p:nvSpPr>
          <p:cNvPr id="382987" name="Line 11"/>
          <p:cNvSpPr>
            <a:spLocks noChangeShapeType="1"/>
          </p:cNvSpPr>
          <p:nvPr/>
        </p:nvSpPr>
        <p:spPr bwMode="auto">
          <a:xfrm>
            <a:off x="6692900" y="2574925"/>
            <a:ext cx="0" cy="3365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2988" name="Line 12"/>
          <p:cNvSpPr>
            <a:spLocks noChangeShapeType="1"/>
          </p:cNvSpPr>
          <p:nvPr/>
        </p:nvSpPr>
        <p:spPr bwMode="auto">
          <a:xfrm>
            <a:off x="6692900" y="3806825"/>
            <a:ext cx="0" cy="3365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2989" name="Text Box 13"/>
          <p:cNvSpPr txBox="1">
            <a:spLocks noChangeArrowheads="1"/>
          </p:cNvSpPr>
          <p:nvPr/>
        </p:nvSpPr>
        <p:spPr bwMode="auto">
          <a:xfrm>
            <a:off x="1289550" y="1330296"/>
            <a:ext cx="1834156"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p>
            <a:pPr algn="ctr" eaLnBrk="0" hangingPunct="0"/>
            <a:r>
              <a:rPr lang="el-GR" altLang="el-GR" sz="2000" b="1" dirty="0" smtClean="0"/>
              <a:t>Διασυνδέσεις</a:t>
            </a:r>
            <a:endParaRPr lang="en-US" altLang="el-GR" sz="2000" b="1" dirty="0"/>
          </a:p>
        </p:txBody>
      </p:sp>
      <p:sp>
        <p:nvSpPr>
          <p:cNvPr id="382990" name="Text Box 14"/>
          <p:cNvSpPr txBox="1">
            <a:spLocks noChangeArrowheads="1"/>
          </p:cNvSpPr>
          <p:nvPr/>
        </p:nvSpPr>
        <p:spPr bwMode="auto">
          <a:xfrm>
            <a:off x="5949760" y="1330296"/>
            <a:ext cx="1648208" cy="400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p>
            <a:pPr algn="ctr" eaLnBrk="0" hangingPunct="0"/>
            <a:r>
              <a:rPr lang="el-GR" altLang="el-GR" sz="2000" b="1" dirty="0" smtClean="0"/>
              <a:t>Παράδειγμα</a:t>
            </a:r>
            <a:endParaRPr lang="en-US" altLang="el-GR" sz="2000" b="1" dirty="0"/>
          </a:p>
        </p:txBody>
      </p:sp>
      <p:sp>
        <p:nvSpPr>
          <p:cNvPr id="382991" name="Freeform 15"/>
          <p:cNvSpPr>
            <a:spLocks/>
          </p:cNvSpPr>
          <p:nvPr/>
        </p:nvSpPr>
        <p:spPr bwMode="auto">
          <a:xfrm flipH="1" flipV="1">
            <a:off x="1331913" y="5413375"/>
            <a:ext cx="1860550" cy="284163"/>
          </a:xfrm>
          <a:custGeom>
            <a:avLst/>
            <a:gdLst>
              <a:gd name="T0" fmla="*/ 0 w 843"/>
              <a:gd name="T1" fmla="*/ 0 h 179"/>
              <a:gd name="T2" fmla="*/ 0 w 843"/>
              <a:gd name="T3" fmla="*/ 179 h 179"/>
              <a:gd name="T4" fmla="*/ 843 w 843"/>
              <a:gd name="T5" fmla="*/ 179 h 179"/>
              <a:gd name="T6" fmla="*/ 843 w 843"/>
              <a:gd name="T7" fmla="*/ 0 h 179"/>
            </a:gdLst>
            <a:ahLst/>
            <a:cxnLst>
              <a:cxn ang="0">
                <a:pos x="T0" y="T1"/>
              </a:cxn>
              <a:cxn ang="0">
                <a:pos x="T2" y="T3"/>
              </a:cxn>
              <a:cxn ang="0">
                <a:pos x="T4" y="T5"/>
              </a:cxn>
              <a:cxn ang="0">
                <a:pos x="T6" y="T7"/>
              </a:cxn>
            </a:cxnLst>
            <a:rect l="0" t="0" r="r" b="b"/>
            <a:pathLst>
              <a:path w="843" h="179">
                <a:moveTo>
                  <a:pt x="0" y="0"/>
                </a:moveTo>
                <a:lnTo>
                  <a:pt x="0" y="179"/>
                </a:lnTo>
                <a:lnTo>
                  <a:pt x="843" y="179"/>
                </a:lnTo>
                <a:lnTo>
                  <a:pt x="843" y="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2992" name="Line 16"/>
          <p:cNvSpPr>
            <a:spLocks noChangeShapeType="1"/>
          </p:cNvSpPr>
          <p:nvPr/>
        </p:nvSpPr>
        <p:spPr bwMode="auto">
          <a:xfrm>
            <a:off x="2247900" y="4933950"/>
            <a:ext cx="0" cy="469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2993" name="Rectangle 17"/>
          <p:cNvSpPr>
            <a:spLocks noChangeArrowheads="1"/>
          </p:cNvSpPr>
          <p:nvPr/>
        </p:nvSpPr>
        <p:spPr bwMode="auto">
          <a:xfrm>
            <a:off x="890588" y="4168775"/>
            <a:ext cx="2605087" cy="811213"/>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600" b="1" dirty="0"/>
              <a:t>Ολοκληρωμένη Στρατηγική Μάρκετινγκ </a:t>
            </a:r>
            <a:r>
              <a:rPr lang="el-GR" altLang="el-GR" sz="1600" b="1" dirty="0" err="1" smtClean="0"/>
              <a:t>Επιχειρ</a:t>
            </a:r>
            <a:r>
              <a:rPr lang="el-GR" altLang="el-GR" sz="1600" b="1" dirty="0" smtClean="0"/>
              <a:t>. Μονάδος</a:t>
            </a:r>
            <a:endParaRPr lang="en-US" altLang="el-GR" sz="1600" b="1" dirty="0"/>
          </a:p>
        </p:txBody>
      </p:sp>
      <p:sp>
        <p:nvSpPr>
          <p:cNvPr id="382994" name="Rectangle 18"/>
          <p:cNvSpPr>
            <a:spLocks noChangeArrowheads="1"/>
          </p:cNvSpPr>
          <p:nvPr/>
        </p:nvSpPr>
        <p:spPr bwMode="auto">
          <a:xfrm>
            <a:off x="565150" y="5707063"/>
            <a:ext cx="1544638" cy="752475"/>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n-US" altLang="el-GR" sz="1600" b="1" dirty="0" err="1"/>
              <a:t>e</a:t>
            </a:r>
            <a:r>
              <a:rPr lang="en-US" altLang="el-GR" sz="1600" b="1" dirty="0" err="1" smtClean="0"/>
              <a:t>Marketing</a:t>
            </a:r>
            <a:endParaRPr lang="en-US" altLang="el-GR" sz="1600" b="1" dirty="0"/>
          </a:p>
        </p:txBody>
      </p:sp>
      <p:sp>
        <p:nvSpPr>
          <p:cNvPr id="382995" name="Rectangle 19"/>
          <p:cNvSpPr>
            <a:spLocks noChangeArrowheads="1"/>
          </p:cNvSpPr>
          <p:nvPr/>
        </p:nvSpPr>
        <p:spPr bwMode="auto">
          <a:xfrm>
            <a:off x="2443163" y="5707063"/>
            <a:ext cx="1544637" cy="752475"/>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600" b="1" dirty="0" smtClean="0"/>
              <a:t>Παραδοσιακό</a:t>
            </a:r>
            <a:r>
              <a:rPr lang="en-US" altLang="el-GR" sz="1600" b="1" dirty="0" smtClean="0"/>
              <a:t> </a:t>
            </a:r>
            <a:r>
              <a:rPr lang="en-US" altLang="el-GR" sz="1600" b="1" dirty="0"/>
              <a:t>Marketing</a:t>
            </a:r>
          </a:p>
        </p:txBody>
      </p:sp>
      <p:sp>
        <p:nvSpPr>
          <p:cNvPr id="382996" name="Freeform 20"/>
          <p:cNvSpPr>
            <a:spLocks/>
          </p:cNvSpPr>
          <p:nvPr/>
        </p:nvSpPr>
        <p:spPr bwMode="auto">
          <a:xfrm flipH="1" flipV="1">
            <a:off x="5748338" y="5427663"/>
            <a:ext cx="1860550" cy="284162"/>
          </a:xfrm>
          <a:custGeom>
            <a:avLst/>
            <a:gdLst>
              <a:gd name="T0" fmla="*/ 0 w 843"/>
              <a:gd name="T1" fmla="*/ 0 h 179"/>
              <a:gd name="T2" fmla="*/ 0 w 843"/>
              <a:gd name="T3" fmla="*/ 179 h 179"/>
              <a:gd name="T4" fmla="*/ 843 w 843"/>
              <a:gd name="T5" fmla="*/ 179 h 179"/>
              <a:gd name="T6" fmla="*/ 843 w 843"/>
              <a:gd name="T7" fmla="*/ 0 h 179"/>
            </a:gdLst>
            <a:ahLst/>
            <a:cxnLst>
              <a:cxn ang="0">
                <a:pos x="T0" y="T1"/>
              </a:cxn>
              <a:cxn ang="0">
                <a:pos x="T2" y="T3"/>
              </a:cxn>
              <a:cxn ang="0">
                <a:pos x="T4" y="T5"/>
              </a:cxn>
              <a:cxn ang="0">
                <a:pos x="T6" y="T7"/>
              </a:cxn>
            </a:cxnLst>
            <a:rect l="0" t="0" r="r" b="b"/>
            <a:pathLst>
              <a:path w="843" h="179">
                <a:moveTo>
                  <a:pt x="0" y="0"/>
                </a:moveTo>
                <a:lnTo>
                  <a:pt x="0" y="179"/>
                </a:lnTo>
                <a:lnTo>
                  <a:pt x="843" y="179"/>
                </a:lnTo>
                <a:lnTo>
                  <a:pt x="843" y="0"/>
                </a:lnTo>
              </a:path>
            </a:pathLst>
          </a:custGeom>
          <a:noFill/>
          <a:ln w="9525"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2997" name="Rectangle 21"/>
          <p:cNvSpPr>
            <a:spLocks noChangeArrowheads="1"/>
          </p:cNvSpPr>
          <p:nvPr/>
        </p:nvSpPr>
        <p:spPr bwMode="auto">
          <a:xfrm>
            <a:off x="4973638" y="5707063"/>
            <a:ext cx="1587500" cy="752475"/>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n-US" altLang="el-GR" sz="1600" b="1"/>
              <a:t>Online Marketing Mix</a:t>
            </a:r>
          </a:p>
        </p:txBody>
      </p:sp>
      <p:sp>
        <p:nvSpPr>
          <p:cNvPr id="382998" name="Rectangle 22"/>
          <p:cNvSpPr>
            <a:spLocks noChangeArrowheads="1"/>
          </p:cNvSpPr>
          <p:nvPr/>
        </p:nvSpPr>
        <p:spPr bwMode="auto">
          <a:xfrm>
            <a:off x="6851650" y="5707063"/>
            <a:ext cx="1544638" cy="752475"/>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n-US" altLang="el-GR" sz="1600" b="1"/>
              <a:t>Offline Marketing Mix</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ChangeArrowheads="1"/>
          </p:cNvSpPr>
          <p:nvPr/>
        </p:nvSpPr>
        <p:spPr bwMode="auto">
          <a:xfrm>
            <a:off x="633413" y="2962275"/>
            <a:ext cx="1619250" cy="135255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b="1" dirty="0" smtClean="0"/>
              <a:t>Αναγνώριση</a:t>
            </a:r>
            <a:endParaRPr lang="en-US" altLang="el-GR" b="1" dirty="0"/>
          </a:p>
        </p:txBody>
      </p:sp>
      <p:sp>
        <p:nvSpPr>
          <p:cNvPr id="393219" name="Rectangle 3"/>
          <p:cNvSpPr>
            <a:spLocks noChangeArrowheads="1"/>
          </p:cNvSpPr>
          <p:nvPr/>
        </p:nvSpPr>
        <p:spPr bwMode="auto">
          <a:xfrm>
            <a:off x="2811463" y="2962275"/>
            <a:ext cx="1619250" cy="1352550"/>
          </a:xfrm>
          <a:prstGeom prst="rect">
            <a:avLst/>
          </a:prstGeom>
          <a:solidFill>
            <a:srgbClr val="CCCC00"/>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b="1" dirty="0" smtClean="0"/>
              <a:t>Εξερεύνηση</a:t>
            </a:r>
            <a:r>
              <a:rPr lang="en-US" altLang="el-GR" b="1" dirty="0" smtClean="0"/>
              <a:t>/</a:t>
            </a:r>
            <a:endParaRPr lang="en-US" altLang="el-GR" b="1" dirty="0"/>
          </a:p>
          <a:p>
            <a:pPr algn="ctr" eaLnBrk="0" hangingPunct="0"/>
            <a:r>
              <a:rPr lang="el-GR" altLang="el-GR" b="1" dirty="0" smtClean="0"/>
              <a:t>Επέκταση</a:t>
            </a:r>
            <a:endParaRPr lang="en-US" altLang="el-GR" b="1" dirty="0"/>
          </a:p>
        </p:txBody>
      </p:sp>
      <p:sp>
        <p:nvSpPr>
          <p:cNvPr id="393220" name="Rectangle 4"/>
          <p:cNvSpPr>
            <a:spLocks noChangeArrowheads="1"/>
          </p:cNvSpPr>
          <p:nvPr/>
        </p:nvSpPr>
        <p:spPr bwMode="auto">
          <a:xfrm>
            <a:off x="4989513" y="2962275"/>
            <a:ext cx="1619250" cy="1352550"/>
          </a:xfrm>
          <a:prstGeom prst="rect">
            <a:avLst/>
          </a:prstGeom>
          <a:solidFill>
            <a:srgbClr val="6699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b="1" dirty="0" smtClean="0"/>
              <a:t>Δέσμευση</a:t>
            </a:r>
            <a:endParaRPr lang="en-US" altLang="el-GR" b="1" dirty="0"/>
          </a:p>
        </p:txBody>
      </p:sp>
      <p:sp>
        <p:nvSpPr>
          <p:cNvPr id="393221" name="Rectangle 5"/>
          <p:cNvSpPr>
            <a:spLocks noChangeArrowheads="1"/>
          </p:cNvSpPr>
          <p:nvPr/>
        </p:nvSpPr>
        <p:spPr bwMode="auto">
          <a:xfrm>
            <a:off x="7167563" y="2962275"/>
            <a:ext cx="1619250" cy="1352550"/>
          </a:xfrm>
          <a:prstGeom prst="rect">
            <a:avLst/>
          </a:prstGeom>
          <a:solidFill>
            <a:schemeClr val="bg1"/>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b="1" dirty="0" smtClean="0"/>
              <a:t>Διάλυση</a:t>
            </a:r>
            <a:endParaRPr lang="en-US" altLang="el-GR" b="1" dirty="0"/>
          </a:p>
        </p:txBody>
      </p:sp>
      <p:sp>
        <p:nvSpPr>
          <p:cNvPr id="393222" name="Text Box 6"/>
          <p:cNvSpPr txBox="1">
            <a:spLocks noChangeArrowheads="1"/>
          </p:cNvSpPr>
          <p:nvPr/>
        </p:nvSpPr>
        <p:spPr bwMode="auto">
          <a:xfrm>
            <a:off x="617538" y="2236788"/>
            <a:ext cx="8177212"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r>
              <a:rPr lang="el-GR" altLang="el-GR" sz="2000" b="1" dirty="0" smtClean="0"/>
              <a:t>Τέσσερα Βασικά Στάδια των </a:t>
            </a:r>
            <a:r>
              <a:rPr lang="el-GR" altLang="el-GR" sz="2000" b="1" dirty="0"/>
              <a:t>Πελατειακών Σχέσεων</a:t>
            </a:r>
            <a:endParaRPr lang="en-US" altLang="el-GR" sz="2000" b="1" dirty="0"/>
          </a:p>
        </p:txBody>
      </p:sp>
      <p:sp>
        <p:nvSpPr>
          <p:cNvPr id="393223" name="AutoShape 7"/>
          <p:cNvSpPr>
            <a:spLocks noChangeArrowheads="1"/>
          </p:cNvSpPr>
          <p:nvPr/>
        </p:nvSpPr>
        <p:spPr bwMode="auto">
          <a:xfrm rot="-5400000">
            <a:off x="2341562" y="3459163"/>
            <a:ext cx="436563" cy="357188"/>
          </a:xfrm>
          <a:prstGeom prst="downArrow">
            <a:avLst>
              <a:gd name="adj1" fmla="val 49815"/>
              <a:gd name="adj2" fmla="val 54667"/>
            </a:avLst>
          </a:prstGeom>
          <a:solidFill>
            <a:srgbClr val="99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93224" name="AutoShape 8"/>
          <p:cNvSpPr>
            <a:spLocks noChangeArrowheads="1"/>
          </p:cNvSpPr>
          <p:nvPr/>
        </p:nvSpPr>
        <p:spPr bwMode="auto">
          <a:xfrm rot="-5400000">
            <a:off x="4519612" y="3459163"/>
            <a:ext cx="436563" cy="357188"/>
          </a:xfrm>
          <a:prstGeom prst="downArrow">
            <a:avLst>
              <a:gd name="adj1" fmla="val 49815"/>
              <a:gd name="adj2" fmla="val 54667"/>
            </a:avLst>
          </a:prstGeom>
          <a:solidFill>
            <a:srgbClr val="99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93225" name="AutoShape 9"/>
          <p:cNvSpPr>
            <a:spLocks noChangeArrowheads="1"/>
          </p:cNvSpPr>
          <p:nvPr/>
        </p:nvSpPr>
        <p:spPr bwMode="auto">
          <a:xfrm rot="-5400000">
            <a:off x="6697662" y="3459163"/>
            <a:ext cx="436563" cy="357188"/>
          </a:xfrm>
          <a:prstGeom prst="downArrow">
            <a:avLst>
              <a:gd name="adj1" fmla="val 49815"/>
              <a:gd name="adj2" fmla="val 54667"/>
            </a:avLst>
          </a:prstGeom>
          <a:solidFill>
            <a:srgbClr val="99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93232" name="Rectangle 16"/>
          <p:cNvSpPr>
            <a:spLocks noGrp="1" noChangeArrowheads="1"/>
          </p:cNvSpPr>
          <p:nvPr>
            <p:ph type="title"/>
          </p:nvPr>
        </p:nvSpPr>
        <p:spPr/>
        <p:txBody>
          <a:bodyPr>
            <a:normAutofit fontScale="90000"/>
          </a:bodyPr>
          <a:lstStyle/>
          <a:p>
            <a:r>
              <a:rPr lang="el-GR" altLang="el-GR" sz="3600" dirty="0" smtClean="0"/>
              <a:t>Τα Τέσσερα βασικά στάδια της Πελατειακών Σχέσεων</a:t>
            </a:r>
            <a:endParaRPr lang="en-US" altLang="el-GR" sz="36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36" name="Rectangle 12"/>
          <p:cNvSpPr>
            <a:spLocks noChangeArrowheads="1"/>
          </p:cNvSpPr>
          <p:nvPr/>
        </p:nvSpPr>
        <p:spPr bwMode="auto">
          <a:xfrm>
            <a:off x="2419350" y="2593975"/>
            <a:ext cx="5540375" cy="1782763"/>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5041" name="Rectangle 17"/>
          <p:cNvSpPr>
            <a:spLocks noGrp="1" noChangeArrowheads="1"/>
          </p:cNvSpPr>
          <p:nvPr>
            <p:ph type="title"/>
          </p:nvPr>
        </p:nvSpPr>
        <p:spPr>
          <a:xfrm>
            <a:off x="471488" y="146050"/>
            <a:ext cx="8672512" cy="1143000"/>
          </a:xfrm>
        </p:spPr>
        <p:txBody>
          <a:bodyPr>
            <a:normAutofit/>
          </a:bodyPr>
          <a:lstStyle/>
          <a:p>
            <a:r>
              <a:rPr lang="el-GR" altLang="el-GR" sz="3200" dirty="0" smtClean="0"/>
              <a:t>Τα Τέσσερα βασικά στάδια της Πελατειακών Σχέσεων </a:t>
            </a:r>
            <a:r>
              <a:rPr lang="el-GR" altLang="el-GR" sz="3500" dirty="0" smtClean="0"/>
              <a:t>σε Επίπεδο Έντασης</a:t>
            </a:r>
            <a:endParaRPr lang="en-US" altLang="el-GR" sz="3500" dirty="0"/>
          </a:p>
        </p:txBody>
      </p:sp>
      <p:sp>
        <p:nvSpPr>
          <p:cNvPr id="385029" name="Text Box 5"/>
          <p:cNvSpPr txBox="1">
            <a:spLocks noChangeArrowheads="1"/>
          </p:cNvSpPr>
          <p:nvPr/>
        </p:nvSpPr>
        <p:spPr bwMode="auto">
          <a:xfrm rot="-5400000">
            <a:off x="1271588" y="3117919"/>
            <a:ext cx="1311275" cy="7078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spcBef>
                <a:spcPct val="50000"/>
              </a:spcBef>
            </a:pPr>
            <a:r>
              <a:rPr lang="el-GR" altLang="el-GR" sz="2000" b="1" dirty="0" smtClean="0"/>
              <a:t>Επίπεδο έντασης</a:t>
            </a:r>
            <a:endParaRPr lang="en-US" altLang="el-GR" sz="2000" b="1" dirty="0"/>
          </a:p>
        </p:txBody>
      </p:sp>
      <p:sp>
        <p:nvSpPr>
          <p:cNvPr id="385030" name="Text Box 6"/>
          <p:cNvSpPr txBox="1">
            <a:spLocks noChangeArrowheads="1"/>
          </p:cNvSpPr>
          <p:nvPr/>
        </p:nvSpPr>
        <p:spPr bwMode="auto">
          <a:xfrm>
            <a:off x="2420938" y="5046663"/>
            <a:ext cx="554037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spcBef>
                <a:spcPct val="50000"/>
              </a:spcBef>
            </a:pPr>
            <a:r>
              <a:rPr lang="el-GR" altLang="el-GR" sz="2000" b="1" dirty="0" smtClean="0"/>
              <a:t>Επίπεδα των Πελατειακών Σχέσεων</a:t>
            </a:r>
            <a:endParaRPr lang="en-US" altLang="el-GR" sz="2000" b="1" dirty="0"/>
          </a:p>
        </p:txBody>
      </p:sp>
      <p:sp>
        <p:nvSpPr>
          <p:cNvPr id="385032" name="Text Box 8"/>
          <p:cNvSpPr txBox="1">
            <a:spLocks noChangeArrowheads="1"/>
          </p:cNvSpPr>
          <p:nvPr/>
        </p:nvSpPr>
        <p:spPr bwMode="auto">
          <a:xfrm>
            <a:off x="2234626" y="4402237"/>
            <a:ext cx="1261628"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p>
            <a:pPr algn="ctr" eaLnBrk="0" hangingPunct="0"/>
            <a:r>
              <a:rPr lang="el-GR" altLang="el-GR" sz="1400" b="1" dirty="0" smtClean="0"/>
              <a:t>Αναγνώριση</a:t>
            </a:r>
            <a:endParaRPr lang="en-US" altLang="el-GR" sz="1400" b="1" dirty="0"/>
          </a:p>
        </p:txBody>
      </p:sp>
      <p:sp>
        <p:nvSpPr>
          <p:cNvPr id="385033" name="Text Box 9"/>
          <p:cNvSpPr txBox="1">
            <a:spLocks noChangeArrowheads="1"/>
          </p:cNvSpPr>
          <p:nvPr/>
        </p:nvSpPr>
        <p:spPr bwMode="auto">
          <a:xfrm>
            <a:off x="3849350" y="4402237"/>
            <a:ext cx="104208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p>
            <a:pPr algn="ctr" eaLnBrk="0" hangingPunct="0"/>
            <a:r>
              <a:rPr lang="el-GR" altLang="el-GR" sz="1400" b="1" dirty="0" smtClean="0"/>
              <a:t>Επέκταση</a:t>
            </a:r>
            <a:endParaRPr lang="en-US" altLang="el-GR" sz="1400" b="1" dirty="0"/>
          </a:p>
        </p:txBody>
      </p:sp>
      <p:sp>
        <p:nvSpPr>
          <p:cNvPr id="385034" name="Text Box 10"/>
          <p:cNvSpPr txBox="1">
            <a:spLocks noChangeArrowheads="1"/>
          </p:cNvSpPr>
          <p:nvPr/>
        </p:nvSpPr>
        <p:spPr bwMode="auto">
          <a:xfrm>
            <a:off x="5503379" y="4402237"/>
            <a:ext cx="1051890"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p>
            <a:pPr algn="ctr" eaLnBrk="0" hangingPunct="0"/>
            <a:r>
              <a:rPr lang="el-GR" altLang="el-GR" sz="1400" b="1" dirty="0" smtClean="0"/>
              <a:t>Δέσμευση</a:t>
            </a:r>
            <a:endParaRPr lang="en-US" altLang="el-GR" sz="1400" b="1" dirty="0"/>
          </a:p>
        </p:txBody>
      </p:sp>
      <p:sp>
        <p:nvSpPr>
          <p:cNvPr id="385035" name="Text Box 11"/>
          <p:cNvSpPr txBox="1">
            <a:spLocks noChangeArrowheads="1"/>
          </p:cNvSpPr>
          <p:nvPr/>
        </p:nvSpPr>
        <p:spPr bwMode="auto">
          <a:xfrm>
            <a:off x="7060365" y="4402237"/>
            <a:ext cx="908134"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p>
            <a:pPr algn="ctr" eaLnBrk="0" hangingPunct="0"/>
            <a:r>
              <a:rPr lang="el-GR" altLang="el-GR" sz="1400" b="1" dirty="0" smtClean="0"/>
              <a:t>Διάλυση</a:t>
            </a:r>
            <a:endParaRPr lang="en-US" altLang="el-GR" sz="1400" b="1" dirty="0"/>
          </a:p>
        </p:txBody>
      </p:sp>
      <p:sp>
        <p:nvSpPr>
          <p:cNvPr id="385040" name="Freeform 16"/>
          <p:cNvSpPr>
            <a:spLocks/>
          </p:cNvSpPr>
          <p:nvPr/>
        </p:nvSpPr>
        <p:spPr bwMode="auto">
          <a:xfrm>
            <a:off x="2427288" y="2900363"/>
            <a:ext cx="5522912" cy="1476375"/>
          </a:xfrm>
          <a:custGeom>
            <a:avLst/>
            <a:gdLst>
              <a:gd name="T0" fmla="*/ 0 w 3468"/>
              <a:gd name="T1" fmla="*/ 908 h 908"/>
              <a:gd name="T2" fmla="*/ 1877 w 3468"/>
              <a:gd name="T3" fmla="*/ 127 h 908"/>
              <a:gd name="T4" fmla="*/ 2918 w 3468"/>
              <a:gd name="T5" fmla="*/ 143 h 908"/>
              <a:gd name="T6" fmla="*/ 3468 w 3468"/>
              <a:gd name="T7" fmla="*/ 908 h 908"/>
            </a:gdLst>
            <a:ahLst/>
            <a:cxnLst>
              <a:cxn ang="0">
                <a:pos x="T0" y="T1"/>
              </a:cxn>
              <a:cxn ang="0">
                <a:pos x="T2" y="T3"/>
              </a:cxn>
              <a:cxn ang="0">
                <a:pos x="T4" y="T5"/>
              </a:cxn>
              <a:cxn ang="0">
                <a:pos x="T6" y="T7"/>
              </a:cxn>
            </a:cxnLst>
            <a:rect l="0" t="0" r="r" b="b"/>
            <a:pathLst>
              <a:path w="3468" h="908">
                <a:moveTo>
                  <a:pt x="0" y="908"/>
                </a:moveTo>
                <a:cubicBezTo>
                  <a:pt x="313" y="778"/>
                  <a:pt x="1391" y="254"/>
                  <a:pt x="1877" y="127"/>
                </a:cubicBezTo>
                <a:cubicBezTo>
                  <a:pt x="2363" y="0"/>
                  <a:pt x="2653" y="13"/>
                  <a:pt x="2918" y="143"/>
                </a:cubicBezTo>
                <a:cubicBezTo>
                  <a:pt x="3183" y="273"/>
                  <a:pt x="3354" y="749"/>
                  <a:pt x="3468" y="908"/>
                </a:cubicBezTo>
              </a:path>
            </a:pathLst>
          </a:custGeom>
          <a:solidFill>
            <a:schemeClr val="tx2"/>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5028" name="Text Box 4"/>
          <p:cNvSpPr txBox="1">
            <a:spLocks noChangeArrowheads="1"/>
          </p:cNvSpPr>
          <p:nvPr/>
        </p:nvSpPr>
        <p:spPr bwMode="auto">
          <a:xfrm>
            <a:off x="5797550" y="3448050"/>
            <a:ext cx="1071563" cy="274638"/>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spcBef>
                <a:spcPct val="50000"/>
              </a:spcBef>
            </a:pPr>
            <a:r>
              <a:rPr lang="el-GR" altLang="el-GR" sz="1200" b="1" dirty="0" smtClean="0">
                <a:solidFill>
                  <a:schemeClr val="bg1"/>
                </a:solidFill>
                <a:effectLst>
                  <a:outerShdw blurRad="38100" dist="38100" dir="2700000" algn="tl">
                    <a:srgbClr val="000000"/>
                  </a:outerShdw>
                </a:effectLst>
              </a:rPr>
              <a:t>Ένταση</a:t>
            </a:r>
            <a:endParaRPr lang="en-US" altLang="el-GR" sz="1200" b="1" dirty="0">
              <a:solidFill>
                <a:schemeClr val="bg1"/>
              </a:solidFill>
              <a:effectLst>
                <a:outerShdw blurRad="38100" dist="38100" dir="2700000" algn="tl">
                  <a:srgbClr val="000000"/>
                </a:outerShdw>
              </a:effectLs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69" name="Cloud"/>
          <p:cNvSpPr>
            <a:spLocks noChangeAspect="1" noEditPoints="1" noChangeArrowheads="1"/>
          </p:cNvSpPr>
          <p:nvPr/>
        </p:nvSpPr>
        <p:spPr bwMode="auto">
          <a:xfrm rot="197939">
            <a:off x="534988" y="1108075"/>
            <a:ext cx="8296275" cy="55610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a:lstStyle/>
          <a:p>
            <a:endParaRPr lang="el-GR"/>
          </a:p>
        </p:txBody>
      </p:sp>
      <p:sp>
        <p:nvSpPr>
          <p:cNvPr id="386068" name="Rectangle 20"/>
          <p:cNvSpPr>
            <a:spLocks noGrp="1" noChangeArrowheads="1"/>
          </p:cNvSpPr>
          <p:nvPr>
            <p:ph type="title"/>
          </p:nvPr>
        </p:nvSpPr>
        <p:spPr/>
        <p:txBody>
          <a:bodyPr/>
          <a:lstStyle/>
          <a:p>
            <a:r>
              <a:rPr lang="en-US" altLang="el-GR" sz="3600" dirty="0" err="1" smtClean="0"/>
              <a:t>eMarketing</a:t>
            </a:r>
            <a:r>
              <a:rPr lang="en-US" altLang="el-GR" sz="3600" dirty="0" smtClean="0"/>
              <a:t> </a:t>
            </a:r>
            <a:r>
              <a:rPr lang="en-US" altLang="el-GR" sz="3600" dirty="0"/>
              <a:t>Mix</a:t>
            </a:r>
          </a:p>
        </p:txBody>
      </p:sp>
      <p:sp>
        <p:nvSpPr>
          <p:cNvPr id="386052" name="Text Box 4"/>
          <p:cNvSpPr txBox="1">
            <a:spLocks noChangeArrowheads="1"/>
          </p:cNvSpPr>
          <p:nvPr/>
        </p:nvSpPr>
        <p:spPr bwMode="auto">
          <a:xfrm>
            <a:off x="1506538" y="2587625"/>
            <a:ext cx="6659562" cy="366713"/>
          </a:xfrm>
          <a:prstGeom prst="rect">
            <a:avLst/>
          </a:prstGeom>
          <a:noFill/>
          <a:ln>
            <a:noFill/>
          </a:ln>
          <a:effectLst/>
          <a:extLst>
            <a:ext uri="{909E8E84-426E-40DD-AFC4-6F175D3DCCD1}">
              <a14:hiddenFill xmlns:a14="http://schemas.microsoft.com/office/drawing/2010/main">
                <a:gradFill rotWithShape="0">
                  <a:gsLst>
                    <a:gs pos="0">
                      <a:schemeClr val="tx2"/>
                    </a:gs>
                    <a:gs pos="100000">
                      <a:srgbClr val="B259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r>
              <a:rPr lang="en-US" altLang="el-GR" b="1" dirty="0">
                <a:solidFill>
                  <a:schemeClr val="bg1"/>
                </a:solidFill>
              </a:rPr>
              <a:t>Branding</a:t>
            </a:r>
          </a:p>
        </p:txBody>
      </p:sp>
      <p:grpSp>
        <p:nvGrpSpPr>
          <p:cNvPr id="386053" name="Group 5"/>
          <p:cNvGrpSpPr>
            <a:grpSpLocks/>
          </p:cNvGrpSpPr>
          <p:nvPr/>
        </p:nvGrpSpPr>
        <p:grpSpPr bwMode="auto">
          <a:xfrm>
            <a:off x="1350963" y="3227388"/>
            <a:ext cx="1212850" cy="1123950"/>
            <a:chOff x="903" y="1595"/>
            <a:chExt cx="764" cy="708"/>
          </a:xfrm>
        </p:grpSpPr>
        <p:pic>
          <p:nvPicPr>
            <p:cNvPr id="386054" name="Picture 6" descr="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 y="1595"/>
              <a:ext cx="764" cy="708"/>
            </a:xfrm>
            <a:prstGeom prst="rect">
              <a:avLst/>
            </a:prstGeom>
            <a:noFill/>
            <a:extLst>
              <a:ext uri="{909E8E84-426E-40DD-AFC4-6F175D3DCCD1}">
                <a14:hiddenFill xmlns:a14="http://schemas.microsoft.com/office/drawing/2010/main">
                  <a:solidFill>
                    <a:srgbClr val="FFFFCC"/>
                  </a:solidFill>
                </a14:hiddenFill>
              </a:ext>
            </a:extLst>
          </p:spPr>
        </p:pic>
        <p:sp>
          <p:nvSpPr>
            <p:cNvPr id="386055" name="Rectangle 7"/>
            <p:cNvSpPr>
              <a:spLocks noChangeArrowheads="1"/>
            </p:cNvSpPr>
            <p:nvPr/>
          </p:nvSpPr>
          <p:spPr bwMode="auto">
            <a:xfrm>
              <a:off x="973" y="1661"/>
              <a:ext cx="624" cy="576"/>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18288" tIns="46038" rIns="18288" bIns="46038" anchor="ctr"/>
            <a:lstStyle/>
            <a:p>
              <a:pPr algn="ctr" eaLnBrk="0" hangingPunct="0">
                <a:spcBef>
                  <a:spcPct val="50000"/>
                </a:spcBef>
              </a:pPr>
              <a:r>
                <a:rPr lang="el-GR" altLang="el-GR" sz="1100" b="1" dirty="0" smtClean="0"/>
                <a:t>Προϊόν</a:t>
              </a:r>
              <a:endParaRPr lang="en-US" altLang="el-GR" sz="1100" b="1" dirty="0"/>
            </a:p>
          </p:txBody>
        </p:sp>
      </p:grpSp>
      <p:grpSp>
        <p:nvGrpSpPr>
          <p:cNvPr id="386056" name="Group 8"/>
          <p:cNvGrpSpPr>
            <a:grpSpLocks/>
          </p:cNvGrpSpPr>
          <p:nvPr/>
        </p:nvGrpSpPr>
        <p:grpSpPr bwMode="auto">
          <a:xfrm>
            <a:off x="2782888" y="3227388"/>
            <a:ext cx="1212850" cy="1123950"/>
            <a:chOff x="1887" y="1595"/>
            <a:chExt cx="764" cy="708"/>
          </a:xfrm>
        </p:grpSpPr>
        <p:pic>
          <p:nvPicPr>
            <p:cNvPr id="386057" name="Picture 9" descr="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 y="1595"/>
              <a:ext cx="764" cy="708"/>
            </a:xfrm>
            <a:prstGeom prst="rect">
              <a:avLst/>
            </a:prstGeom>
            <a:noFill/>
            <a:extLst>
              <a:ext uri="{909E8E84-426E-40DD-AFC4-6F175D3DCCD1}">
                <a14:hiddenFill xmlns:a14="http://schemas.microsoft.com/office/drawing/2010/main">
                  <a:solidFill>
                    <a:srgbClr val="FFFFCC"/>
                  </a:solidFill>
                </a14:hiddenFill>
              </a:ext>
            </a:extLst>
          </p:spPr>
        </p:pic>
        <p:sp>
          <p:nvSpPr>
            <p:cNvPr id="386058" name="Rectangle 10"/>
            <p:cNvSpPr>
              <a:spLocks noChangeArrowheads="1"/>
            </p:cNvSpPr>
            <p:nvPr/>
          </p:nvSpPr>
          <p:spPr bwMode="auto">
            <a:xfrm>
              <a:off x="1957" y="1639"/>
              <a:ext cx="624" cy="59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18288" tIns="46038" rIns="18288" bIns="46038" anchor="ctr"/>
            <a:lstStyle/>
            <a:p>
              <a:pPr algn="ctr" eaLnBrk="0" hangingPunct="0">
                <a:spcBef>
                  <a:spcPct val="50000"/>
                </a:spcBef>
              </a:pPr>
              <a:r>
                <a:rPr lang="el-GR" altLang="el-GR" sz="1100" b="1" dirty="0" smtClean="0"/>
                <a:t>Τιμή</a:t>
              </a:r>
              <a:endParaRPr lang="en-US" altLang="el-GR" sz="1100" b="1" dirty="0"/>
            </a:p>
          </p:txBody>
        </p:sp>
      </p:grpSp>
      <p:grpSp>
        <p:nvGrpSpPr>
          <p:cNvPr id="386059" name="Group 11"/>
          <p:cNvGrpSpPr>
            <a:grpSpLocks/>
          </p:cNvGrpSpPr>
          <p:nvPr/>
        </p:nvGrpSpPr>
        <p:grpSpPr bwMode="auto">
          <a:xfrm>
            <a:off x="4240213" y="3227388"/>
            <a:ext cx="1212850" cy="1123950"/>
            <a:chOff x="2985" y="1595"/>
            <a:chExt cx="764" cy="708"/>
          </a:xfrm>
        </p:grpSpPr>
        <p:pic>
          <p:nvPicPr>
            <p:cNvPr id="386060" name="Picture 12" descr="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 y="1595"/>
              <a:ext cx="764" cy="708"/>
            </a:xfrm>
            <a:prstGeom prst="rect">
              <a:avLst/>
            </a:prstGeom>
            <a:noFill/>
            <a:extLst>
              <a:ext uri="{909E8E84-426E-40DD-AFC4-6F175D3DCCD1}">
                <a14:hiddenFill xmlns:a14="http://schemas.microsoft.com/office/drawing/2010/main">
                  <a:solidFill>
                    <a:srgbClr val="FFFFCC"/>
                  </a:solidFill>
                </a14:hiddenFill>
              </a:ext>
            </a:extLst>
          </p:spPr>
        </p:pic>
        <p:sp>
          <p:nvSpPr>
            <p:cNvPr id="386061" name="Rectangle 13"/>
            <p:cNvSpPr>
              <a:spLocks noChangeArrowheads="1"/>
            </p:cNvSpPr>
            <p:nvPr/>
          </p:nvSpPr>
          <p:spPr bwMode="auto">
            <a:xfrm>
              <a:off x="3007" y="1637"/>
              <a:ext cx="720" cy="62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18288" tIns="46038" rIns="18288" bIns="46038" anchor="ctr"/>
            <a:lstStyle/>
            <a:p>
              <a:pPr algn="ctr" eaLnBrk="0" hangingPunct="0">
                <a:spcBef>
                  <a:spcPct val="50000"/>
                </a:spcBef>
              </a:pPr>
              <a:r>
                <a:rPr lang="el-GR" altLang="el-GR" sz="1100" b="1" dirty="0" smtClean="0"/>
                <a:t>Επικοινωνία</a:t>
              </a:r>
              <a:endParaRPr lang="en-US" altLang="el-GR" sz="1100" b="1" dirty="0"/>
            </a:p>
          </p:txBody>
        </p:sp>
      </p:grpSp>
      <p:grpSp>
        <p:nvGrpSpPr>
          <p:cNvPr id="386062" name="Group 14"/>
          <p:cNvGrpSpPr>
            <a:grpSpLocks/>
          </p:cNvGrpSpPr>
          <p:nvPr/>
        </p:nvGrpSpPr>
        <p:grpSpPr bwMode="auto">
          <a:xfrm>
            <a:off x="5715000" y="3227388"/>
            <a:ext cx="1212850" cy="1123950"/>
            <a:chOff x="3969" y="1595"/>
            <a:chExt cx="764" cy="708"/>
          </a:xfrm>
        </p:grpSpPr>
        <p:pic>
          <p:nvPicPr>
            <p:cNvPr id="386063" name="Picture 15" descr="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 y="1595"/>
              <a:ext cx="764" cy="708"/>
            </a:xfrm>
            <a:prstGeom prst="rect">
              <a:avLst/>
            </a:prstGeom>
            <a:noFill/>
            <a:extLst>
              <a:ext uri="{909E8E84-426E-40DD-AFC4-6F175D3DCCD1}">
                <a14:hiddenFill xmlns:a14="http://schemas.microsoft.com/office/drawing/2010/main">
                  <a:solidFill>
                    <a:srgbClr val="FFFFCC"/>
                  </a:solidFill>
                </a14:hiddenFill>
              </a:ext>
            </a:extLst>
          </p:spPr>
        </p:pic>
        <p:sp>
          <p:nvSpPr>
            <p:cNvPr id="386064" name="Rectangle 16"/>
            <p:cNvSpPr>
              <a:spLocks noChangeArrowheads="1"/>
            </p:cNvSpPr>
            <p:nvPr/>
          </p:nvSpPr>
          <p:spPr bwMode="auto">
            <a:xfrm>
              <a:off x="4048" y="1670"/>
              <a:ext cx="606" cy="55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18288" tIns="46038" rIns="18288" bIns="46038" anchor="ctr"/>
            <a:lstStyle/>
            <a:p>
              <a:pPr algn="ctr" eaLnBrk="0" hangingPunct="0">
                <a:spcBef>
                  <a:spcPct val="50000"/>
                </a:spcBef>
              </a:pPr>
              <a:r>
                <a:rPr lang="el-GR" altLang="el-GR" sz="1100" b="1" dirty="0" smtClean="0"/>
                <a:t>Κοινότητα</a:t>
              </a:r>
              <a:endParaRPr lang="en-US" altLang="el-GR" sz="1100" b="1" dirty="0"/>
            </a:p>
          </p:txBody>
        </p:sp>
      </p:grpSp>
      <p:grpSp>
        <p:nvGrpSpPr>
          <p:cNvPr id="386065" name="Group 17"/>
          <p:cNvGrpSpPr>
            <a:grpSpLocks/>
          </p:cNvGrpSpPr>
          <p:nvPr/>
        </p:nvGrpSpPr>
        <p:grpSpPr bwMode="auto">
          <a:xfrm>
            <a:off x="7169150" y="3227388"/>
            <a:ext cx="1212850" cy="1123950"/>
            <a:chOff x="3969" y="1595"/>
            <a:chExt cx="764" cy="708"/>
          </a:xfrm>
        </p:grpSpPr>
        <p:pic>
          <p:nvPicPr>
            <p:cNvPr id="386066" name="Picture 18" descr="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 y="1595"/>
              <a:ext cx="764" cy="708"/>
            </a:xfrm>
            <a:prstGeom prst="rect">
              <a:avLst/>
            </a:prstGeom>
            <a:noFill/>
            <a:extLst>
              <a:ext uri="{909E8E84-426E-40DD-AFC4-6F175D3DCCD1}">
                <a14:hiddenFill xmlns:a14="http://schemas.microsoft.com/office/drawing/2010/main">
                  <a:solidFill>
                    <a:srgbClr val="FFFFCC"/>
                  </a:solidFill>
                </a14:hiddenFill>
              </a:ext>
            </a:extLst>
          </p:spPr>
        </p:pic>
        <p:sp>
          <p:nvSpPr>
            <p:cNvPr id="386067" name="Rectangle 19"/>
            <p:cNvSpPr>
              <a:spLocks noChangeArrowheads="1"/>
            </p:cNvSpPr>
            <p:nvPr/>
          </p:nvSpPr>
          <p:spPr bwMode="auto">
            <a:xfrm>
              <a:off x="4048" y="1670"/>
              <a:ext cx="606" cy="55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18288" tIns="46038" rIns="18288" bIns="46038" anchor="ctr"/>
            <a:lstStyle/>
            <a:p>
              <a:pPr algn="ctr" eaLnBrk="0" hangingPunct="0">
                <a:spcBef>
                  <a:spcPct val="50000"/>
                </a:spcBef>
              </a:pPr>
              <a:r>
                <a:rPr lang="el-GR" altLang="el-GR" sz="1100" b="1" dirty="0" smtClean="0"/>
                <a:t>Διανομή</a:t>
              </a:r>
              <a:endParaRPr lang="en-US" altLang="el-GR" sz="1100" b="1" dirty="0"/>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115" name="Cloud"/>
          <p:cNvSpPr>
            <a:spLocks noChangeAspect="1" noEditPoints="1" noChangeArrowheads="1"/>
          </p:cNvSpPr>
          <p:nvPr/>
        </p:nvSpPr>
        <p:spPr bwMode="auto">
          <a:xfrm rot="505056">
            <a:off x="884238" y="1857375"/>
            <a:ext cx="7599362" cy="455295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a:lstStyle/>
          <a:p>
            <a:endParaRPr lang="el-GR"/>
          </a:p>
        </p:txBody>
      </p:sp>
      <p:sp>
        <p:nvSpPr>
          <p:cNvPr id="387074" name="Rectangle 2"/>
          <p:cNvSpPr>
            <a:spLocks noGrp="1" noChangeArrowheads="1"/>
          </p:cNvSpPr>
          <p:nvPr>
            <p:ph type="title"/>
          </p:nvPr>
        </p:nvSpPr>
        <p:spPr/>
        <p:txBody>
          <a:bodyPr>
            <a:normAutofit fontScale="90000"/>
          </a:bodyPr>
          <a:lstStyle/>
          <a:p>
            <a:r>
              <a:rPr lang="el-GR" altLang="el-GR" sz="3600" dirty="0" smtClean="0"/>
              <a:t>Επιπτώσεις του </a:t>
            </a:r>
            <a:r>
              <a:rPr lang="en-US" altLang="el-GR" sz="3600" dirty="0" smtClean="0"/>
              <a:t>2I</a:t>
            </a:r>
            <a:r>
              <a:rPr lang="el-GR" altLang="el-GR" sz="3600" dirty="0" smtClean="0"/>
              <a:t> αιώνα στο </a:t>
            </a:r>
            <a:r>
              <a:rPr lang="en-US" altLang="el-GR" sz="3600" dirty="0" err="1" smtClean="0"/>
              <a:t>eMarketing</a:t>
            </a:r>
            <a:r>
              <a:rPr lang="en-US" altLang="el-GR" sz="3600" dirty="0" smtClean="0"/>
              <a:t> </a:t>
            </a:r>
            <a:r>
              <a:rPr lang="en-US" altLang="el-GR" sz="3600" dirty="0"/>
              <a:t>Mix</a:t>
            </a:r>
          </a:p>
        </p:txBody>
      </p:sp>
      <p:sp>
        <p:nvSpPr>
          <p:cNvPr id="387080" name="AutoShape 8"/>
          <p:cNvSpPr>
            <a:spLocks noChangeArrowheads="1"/>
          </p:cNvSpPr>
          <p:nvPr/>
        </p:nvSpPr>
        <p:spPr bwMode="auto">
          <a:xfrm rot="-10800000">
            <a:off x="4400550" y="5046663"/>
            <a:ext cx="484188" cy="414337"/>
          </a:xfrm>
          <a:prstGeom prst="downArrow">
            <a:avLst>
              <a:gd name="adj1" fmla="val 49815"/>
              <a:gd name="adj2" fmla="val 54667"/>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87093" name="Text Box 21"/>
          <p:cNvSpPr txBox="1">
            <a:spLocks noChangeArrowheads="1"/>
          </p:cNvSpPr>
          <p:nvPr/>
        </p:nvSpPr>
        <p:spPr bwMode="auto">
          <a:xfrm>
            <a:off x="1181100" y="3167063"/>
            <a:ext cx="7391400" cy="336550"/>
          </a:xfrm>
          <a:prstGeom prst="rect">
            <a:avLst/>
          </a:prstGeom>
          <a:noFill/>
          <a:ln>
            <a:noFill/>
          </a:ln>
          <a:effectLst/>
          <a:extLst>
            <a:ext uri="{909E8E84-426E-40DD-AFC4-6F175D3DCCD1}">
              <a14:hiddenFill xmlns:a14="http://schemas.microsoft.com/office/drawing/2010/main">
                <a:gradFill rotWithShape="0">
                  <a:gsLst>
                    <a:gs pos="0">
                      <a:schemeClr val="tx2"/>
                    </a:gs>
                    <a:gs pos="100000">
                      <a:srgbClr val="B25900"/>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r>
              <a:rPr lang="en-US" altLang="el-GR" sz="1600" b="1" dirty="0">
                <a:solidFill>
                  <a:schemeClr val="bg1"/>
                </a:solidFill>
              </a:rPr>
              <a:t>Branding</a:t>
            </a:r>
          </a:p>
        </p:txBody>
      </p:sp>
      <p:sp>
        <p:nvSpPr>
          <p:cNvPr id="387094" name="AutoShape 22"/>
          <p:cNvSpPr>
            <a:spLocks noChangeArrowheads="1"/>
          </p:cNvSpPr>
          <p:nvPr/>
        </p:nvSpPr>
        <p:spPr bwMode="auto">
          <a:xfrm>
            <a:off x="4400550" y="2693988"/>
            <a:ext cx="484188" cy="414337"/>
          </a:xfrm>
          <a:prstGeom prst="downArrow">
            <a:avLst>
              <a:gd name="adj1" fmla="val 49815"/>
              <a:gd name="adj2" fmla="val 54667"/>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pPr algn="ctr" eaLnBrk="0" hangingPunct="0"/>
            <a:endParaRPr lang="el-GR" altLang="el-GR" sz="1200"/>
          </a:p>
        </p:txBody>
      </p:sp>
      <p:grpSp>
        <p:nvGrpSpPr>
          <p:cNvPr id="387098" name="Group 26"/>
          <p:cNvGrpSpPr>
            <a:grpSpLocks/>
          </p:cNvGrpSpPr>
          <p:nvPr/>
        </p:nvGrpSpPr>
        <p:grpSpPr bwMode="auto">
          <a:xfrm>
            <a:off x="1584325" y="3557588"/>
            <a:ext cx="1217613" cy="1179512"/>
            <a:chOff x="903" y="1595"/>
            <a:chExt cx="764" cy="708"/>
          </a:xfrm>
        </p:grpSpPr>
        <p:pic>
          <p:nvPicPr>
            <p:cNvPr id="387099" name="Picture 27" descr="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 y="1595"/>
              <a:ext cx="764" cy="708"/>
            </a:xfrm>
            <a:prstGeom prst="rect">
              <a:avLst/>
            </a:prstGeom>
            <a:noFill/>
            <a:extLst>
              <a:ext uri="{909E8E84-426E-40DD-AFC4-6F175D3DCCD1}">
                <a14:hiddenFill xmlns:a14="http://schemas.microsoft.com/office/drawing/2010/main">
                  <a:solidFill>
                    <a:srgbClr val="FFFFFF"/>
                  </a:solidFill>
                </a14:hiddenFill>
              </a:ext>
            </a:extLst>
          </p:spPr>
        </p:pic>
        <p:sp>
          <p:nvSpPr>
            <p:cNvPr id="387100" name="Rectangle 28"/>
            <p:cNvSpPr>
              <a:spLocks noChangeArrowheads="1"/>
            </p:cNvSpPr>
            <p:nvPr/>
          </p:nvSpPr>
          <p:spPr bwMode="auto">
            <a:xfrm>
              <a:off x="973" y="1661"/>
              <a:ext cx="624" cy="576"/>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18288" tIns="46038" rIns="18288" bIns="46038" anchor="ctr"/>
            <a:lstStyle/>
            <a:p>
              <a:pPr algn="ctr" eaLnBrk="0" hangingPunct="0">
                <a:spcBef>
                  <a:spcPct val="50000"/>
                </a:spcBef>
              </a:pPr>
              <a:r>
                <a:rPr lang="el-GR" altLang="el-GR" sz="1000" b="1" dirty="0" smtClean="0"/>
                <a:t>Προϊόν</a:t>
              </a:r>
              <a:endParaRPr lang="en-US" altLang="el-GR" sz="1000" b="1" dirty="0"/>
            </a:p>
          </p:txBody>
        </p:sp>
      </p:grpSp>
      <p:grpSp>
        <p:nvGrpSpPr>
          <p:cNvPr id="387101" name="Group 29"/>
          <p:cNvGrpSpPr>
            <a:grpSpLocks/>
          </p:cNvGrpSpPr>
          <p:nvPr/>
        </p:nvGrpSpPr>
        <p:grpSpPr bwMode="auto">
          <a:xfrm>
            <a:off x="2820988" y="3557588"/>
            <a:ext cx="1217612" cy="1179512"/>
            <a:chOff x="1887" y="1595"/>
            <a:chExt cx="764" cy="708"/>
          </a:xfrm>
        </p:grpSpPr>
        <p:pic>
          <p:nvPicPr>
            <p:cNvPr id="387102" name="Picture 30" descr="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7" y="1595"/>
              <a:ext cx="764" cy="708"/>
            </a:xfrm>
            <a:prstGeom prst="rect">
              <a:avLst/>
            </a:prstGeom>
            <a:noFill/>
            <a:extLst>
              <a:ext uri="{909E8E84-426E-40DD-AFC4-6F175D3DCCD1}">
                <a14:hiddenFill xmlns:a14="http://schemas.microsoft.com/office/drawing/2010/main">
                  <a:solidFill>
                    <a:srgbClr val="FFFFFF"/>
                  </a:solidFill>
                </a14:hiddenFill>
              </a:ext>
            </a:extLst>
          </p:spPr>
        </p:pic>
        <p:sp>
          <p:nvSpPr>
            <p:cNvPr id="387103" name="Rectangle 31"/>
            <p:cNvSpPr>
              <a:spLocks noChangeArrowheads="1"/>
            </p:cNvSpPr>
            <p:nvPr/>
          </p:nvSpPr>
          <p:spPr bwMode="auto">
            <a:xfrm>
              <a:off x="1957" y="1639"/>
              <a:ext cx="624" cy="594"/>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18288" tIns="46038" rIns="18288" bIns="46038" anchor="ctr"/>
            <a:lstStyle/>
            <a:p>
              <a:pPr algn="ctr" eaLnBrk="0" hangingPunct="0">
                <a:spcBef>
                  <a:spcPct val="50000"/>
                </a:spcBef>
              </a:pPr>
              <a:r>
                <a:rPr lang="el-GR" altLang="el-GR" sz="1000" b="1" dirty="0" smtClean="0"/>
                <a:t>Τιμή</a:t>
              </a:r>
              <a:endParaRPr lang="en-US" altLang="el-GR" sz="1000" b="1" dirty="0"/>
            </a:p>
          </p:txBody>
        </p:sp>
      </p:grpSp>
      <p:sp>
        <p:nvSpPr>
          <p:cNvPr id="387116" name="Oval 44"/>
          <p:cNvSpPr>
            <a:spLocks noChangeArrowheads="1"/>
          </p:cNvSpPr>
          <p:nvPr/>
        </p:nvSpPr>
        <p:spPr bwMode="auto">
          <a:xfrm>
            <a:off x="3128963" y="5443538"/>
            <a:ext cx="3171825" cy="102870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pPr algn="ctr" eaLnBrk="0" hangingPunct="0"/>
            <a:r>
              <a:rPr lang="el-GR" altLang="el-GR" sz="2000" b="1" dirty="0" smtClean="0"/>
              <a:t>Προσωπικό/Ατομικό</a:t>
            </a:r>
            <a:endParaRPr lang="en-US" altLang="el-GR" sz="2000" dirty="0"/>
          </a:p>
        </p:txBody>
      </p:sp>
      <p:grpSp>
        <p:nvGrpSpPr>
          <p:cNvPr id="387104" name="Group 32"/>
          <p:cNvGrpSpPr>
            <a:grpSpLocks/>
          </p:cNvGrpSpPr>
          <p:nvPr/>
        </p:nvGrpSpPr>
        <p:grpSpPr bwMode="auto">
          <a:xfrm>
            <a:off x="4071938" y="3557588"/>
            <a:ext cx="1217612" cy="1179512"/>
            <a:chOff x="2985" y="1595"/>
            <a:chExt cx="764" cy="708"/>
          </a:xfrm>
        </p:grpSpPr>
        <p:pic>
          <p:nvPicPr>
            <p:cNvPr id="387105" name="Picture 33" descr="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 y="1595"/>
              <a:ext cx="764" cy="708"/>
            </a:xfrm>
            <a:prstGeom prst="rect">
              <a:avLst/>
            </a:prstGeom>
            <a:noFill/>
            <a:extLst>
              <a:ext uri="{909E8E84-426E-40DD-AFC4-6F175D3DCCD1}">
                <a14:hiddenFill xmlns:a14="http://schemas.microsoft.com/office/drawing/2010/main">
                  <a:solidFill>
                    <a:srgbClr val="FFFFFF"/>
                  </a:solidFill>
                </a14:hiddenFill>
              </a:ext>
            </a:extLst>
          </p:spPr>
        </p:pic>
        <p:sp>
          <p:nvSpPr>
            <p:cNvPr id="387106" name="Rectangle 34"/>
            <p:cNvSpPr>
              <a:spLocks noChangeArrowheads="1"/>
            </p:cNvSpPr>
            <p:nvPr/>
          </p:nvSpPr>
          <p:spPr bwMode="auto">
            <a:xfrm>
              <a:off x="3007" y="1637"/>
              <a:ext cx="720" cy="624"/>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18288" tIns="46038" rIns="18288" bIns="46038" anchor="ctr"/>
            <a:lstStyle/>
            <a:p>
              <a:pPr algn="ctr" eaLnBrk="0" hangingPunct="0">
                <a:spcBef>
                  <a:spcPct val="50000"/>
                </a:spcBef>
              </a:pPr>
              <a:r>
                <a:rPr lang="el-GR" altLang="el-GR" sz="1000" b="1" dirty="0" smtClean="0"/>
                <a:t>Επικοινωνία</a:t>
              </a:r>
              <a:endParaRPr lang="en-US" altLang="el-GR" sz="1000" b="1" dirty="0"/>
            </a:p>
          </p:txBody>
        </p:sp>
      </p:grpSp>
      <p:grpSp>
        <p:nvGrpSpPr>
          <p:cNvPr id="387107" name="Group 35"/>
          <p:cNvGrpSpPr>
            <a:grpSpLocks/>
          </p:cNvGrpSpPr>
          <p:nvPr/>
        </p:nvGrpSpPr>
        <p:grpSpPr bwMode="auto">
          <a:xfrm>
            <a:off x="6618288" y="3557588"/>
            <a:ext cx="1217612" cy="1179512"/>
            <a:chOff x="3969" y="1595"/>
            <a:chExt cx="764" cy="708"/>
          </a:xfrm>
        </p:grpSpPr>
        <p:pic>
          <p:nvPicPr>
            <p:cNvPr id="387108" name="Picture 36" descr="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9" y="1595"/>
              <a:ext cx="764" cy="708"/>
            </a:xfrm>
            <a:prstGeom prst="rect">
              <a:avLst/>
            </a:prstGeom>
            <a:noFill/>
            <a:extLst>
              <a:ext uri="{909E8E84-426E-40DD-AFC4-6F175D3DCCD1}">
                <a14:hiddenFill xmlns:a14="http://schemas.microsoft.com/office/drawing/2010/main">
                  <a:solidFill>
                    <a:srgbClr val="FFFFFF"/>
                  </a:solidFill>
                </a14:hiddenFill>
              </a:ext>
            </a:extLst>
          </p:spPr>
        </p:pic>
        <p:sp>
          <p:nvSpPr>
            <p:cNvPr id="387109" name="Rectangle 37"/>
            <p:cNvSpPr>
              <a:spLocks noChangeArrowheads="1"/>
            </p:cNvSpPr>
            <p:nvPr/>
          </p:nvSpPr>
          <p:spPr bwMode="auto">
            <a:xfrm>
              <a:off x="4048" y="1670"/>
              <a:ext cx="606" cy="558"/>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18288" tIns="46038" rIns="18288" bIns="46038" anchor="ctr"/>
            <a:lstStyle/>
            <a:p>
              <a:pPr algn="ctr" eaLnBrk="0" hangingPunct="0">
                <a:spcBef>
                  <a:spcPct val="50000"/>
                </a:spcBef>
              </a:pPr>
              <a:r>
                <a:rPr lang="el-GR" altLang="el-GR" sz="1000" b="1" dirty="0" smtClean="0"/>
                <a:t>Διανομή</a:t>
              </a:r>
              <a:endParaRPr lang="en-US" altLang="el-GR" sz="1000" b="1" dirty="0"/>
            </a:p>
          </p:txBody>
        </p:sp>
      </p:grpSp>
      <p:grpSp>
        <p:nvGrpSpPr>
          <p:cNvPr id="387110" name="Group 38"/>
          <p:cNvGrpSpPr>
            <a:grpSpLocks/>
          </p:cNvGrpSpPr>
          <p:nvPr/>
        </p:nvGrpSpPr>
        <p:grpSpPr bwMode="auto">
          <a:xfrm>
            <a:off x="5341938" y="3557588"/>
            <a:ext cx="1217612" cy="1179512"/>
            <a:chOff x="2985" y="1595"/>
            <a:chExt cx="764" cy="708"/>
          </a:xfrm>
        </p:grpSpPr>
        <p:pic>
          <p:nvPicPr>
            <p:cNvPr id="387111" name="Picture 39" descr="butt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5" y="1595"/>
              <a:ext cx="764" cy="708"/>
            </a:xfrm>
            <a:prstGeom prst="rect">
              <a:avLst/>
            </a:prstGeom>
            <a:noFill/>
            <a:extLst>
              <a:ext uri="{909E8E84-426E-40DD-AFC4-6F175D3DCCD1}">
                <a14:hiddenFill xmlns:a14="http://schemas.microsoft.com/office/drawing/2010/main">
                  <a:solidFill>
                    <a:srgbClr val="FFFFFF"/>
                  </a:solidFill>
                </a14:hiddenFill>
              </a:ext>
            </a:extLst>
          </p:spPr>
        </p:pic>
        <p:sp>
          <p:nvSpPr>
            <p:cNvPr id="387112" name="Rectangle 40"/>
            <p:cNvSpPr>
              <a:spLocks noChangeArrowheads="1"/>
            </p:cNvSpPr>
            <p:nvPr/>
          </p:nvSpPr>
          <p:spPr bwMode="auto">
            <a:xfrm>
              <a:off x="3007" y="1637"/>
              <a:ext cx="720" cy="624"/>
            </a:xfrm>
            <a:prstGeom prst="rect">
              <a:avLst/>
            </a:prstGeom>
            <a:noFill/>
            <a:ln>
              <a:noFill/>
            </a:ln>
            <a:effectLst/>
            <a:extLst>
              <a:ext uri="{909E8E84-426E-40DD-AFC4-6F175D3DCCD1}">
                <a14:hiddenFill xmlns:a14="http://schemas.microsoft.com/office/drawing/2010/main">
                  <a:gradFill rotWithShape="0">
                    <a:gsLst>
                      <a:gs pos="0">
                        <a:schemeClr val="accent2"/>
                      </a:gs>
                      <a:gs pos="100000">
                        <a:schemeClr val="accent2">
                          <a:gamma/>
                          <a:shade val="46275"/>
                          <a:invGamma/>
                        </a:schemeClr>
                      </a:gs>
                    </a:gsLst>
                    <a:lin ang="5400000" scaled="1"/>
                  </a:gra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tx1"/>
                    </a:outerShdw>
                  </a:effectLst>
                </a14:hiddenEffects>
              </a:ext>
            </a:extLst>
          </p:spPr>
          <p:txBody>
            <a:bodyPr lIns="18288" tIns="46038" rIns="18288" bIns="46038" anchor="ctr"/>
            <a:lstStyle/>
            <a:p>
              <a:pPr algn="ctr" eaLnBrk="0" hangingPunct="0">
                <a:spcBef>
                  <a:spcPct val="50000"/>
                </a:spcBef>
              </a:pPr>
              <a:r>
                <a:rPr lang="el-GR" altLang="el-GR" sz="1000" b="1" dirty="0" smtClean="0"/>
                <a:t>Κοινότητα</a:t>
              </a:r>
              <a:endParaRPr lang="en-US" altLang="el-GR" sz="1000" b="1" dirty="0"/>
            </a:p>
          </p:txBody>
        </p:sp>
      </p:grpSp>
      <p:sp>
        <p:nvSpPr>
          <p:cNvPr id="387117" name="Oval 45"/>
          <p:cNvSpPr>
            <a:spLocks noChangeArrowheads="1"/>
          </p:cNvSpPr>
          <p:nvPr/>
        </p:nvSpPr>
        <p:spPr bwMode="auto">
          <a:xfrm>
            <a:off x="3124200" y="1611313"/>
            <a:ext cx="3171825" cy="1028700"/>
          </a:xfrm>
          <a:prstGeom prst="ellipse">
            <a:avLst/>
          </a:prstGeom>
          <a:solidFill>
            <a:srgbClr val="FFFFCC"/>
          </a:solidFill>
          <a:ln w="9525">
            <a:solidFill>
              <a:schemeClr val="tx1"/>
            </a:solidFill>
            <a:round/>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pPr algn="ctr" eaLnBrk="0" hangingPunct="0"/>
            <a:r>
              <a:rPr lang="el-GR" altLang="el-GR" sz="2000" b="1" dirty="0" err="1" smtClean="0"/>
              <a:t>Διαδραστικότητα</a:t>
            </a:r>
            <a:endParaRPr lang="en-US" altLang="el-G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Cloud"/>
          <p:cNvSpPr>
            <a:spLocks noChangeAspect="1" noEditPoints="1" noChangeArrowheads="1"/>
          </p:cNvSpPr>
          <p:nvPr/>
        </p:nvSpPr>
        <p:spPr bwMode="auto">
          <a:xfrm rot="119596">
            <a:off x="412750" y="1022350"/>
            <a:ext cx="8439150" cy="565626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chemeClr val="tx2"/>
          </a:solidFill>
          <a:ln w="9525">
            <a:solidFill>
              <a:srgbClr val="000000"/>
            </a:solidFill>
            <a:miter lim="800000"/>
            <a:headEnd/>
            <a:tailEnd/>
          </a:ln>
          <a:effectLst>
            <a:outerShdw dist="107763" dir="2700000" algn="ctr" rotWithShape="0">
              <a:srgbClr val="808080"/>
            </a:outerShdw>
          </a:effectLst>
        </p:spPr>
        <p:txBody>
          <a:bodyPr/>
          <a:lstStyle/>
          <a:p>
            <a:endParaRPr lang="el-GR"/>
          </a:p>
        </p:txBody>
      </p:sp>
      <p:sp>
        <p:nvSpPr>
          <p:cNvPr id="430084" name="Rectangle 2052"/>
          <p:cNvSpPr>
            <a:spLocks noGrp="1" noChangeArrowheads="1"/>
          </p:cNvSpPr>
          <p:nvPr>
            <p:ph type="title"/>
          </p:nvPr>
        </p:nvSpPr>
        <p:spPr/>
        <p:txBody>
          <a:bodyPr/>
          <a:lstStyle/>
          <a:p>
            <a:r>
              <a:rPr lang="el-GR" altLang="el-GR" sz="3600" dirty="0" smtClean="0"/>
              <a:t>Το</a:t>
            </a:r>
            <a:r>
              <a:rPr lang="en-US" altLang="el-GR" sz="3600" dirty="0" smtClean="0"/>
              <a:t> </a:t>
            </a:r>
            <a:r>
              <a:rPr lang="en-US" altLang="el-GR" sz="3600" dirty="0"/>
              <a:t>Marketspace Matrix</a:t>
            </a:r>
            <a:r>
              <a:rPr lang="en-US" altLang="el-GR" sz="4200" dirty="0"/>
              <a:t> </a:t>
            </a:r>
          </a:p>
        </p:txBody>
      </p:sp>
      <p:graphicFrame>
        <p:nvGraphicFramePr>
          <p:cNvPr id="430093" name="Object 2061"/>
          <p:cNvGraphicFramePr>
            <a:graphicFrameLocks noGrp="1" noChangeAspect="1"/>
          </p:cNvGraphicFramePr>
          <p:nvPr>
            <p:ph type="tbl" idx="1"/>
            <p:extLst>
              <p:ext uri="{D42A27DB-BD31-4B8C-83A1-F6EECF244321}">
                <p14:modId xmlns:p14="http://schemas.microsoft.com/office/powerpoint/2010/main" val="1442011228"/>
              </p:ext>
            </p:extLst>
          </p:nvPr>
        </p:nvGraphicFramePr>
        <p:xfrm>
          <a:off x="512763" y="1501775"/>
          <a:ext cx="8193087" cy="4957763"/>
        </p:xfrm>
        <a:graphic>
          <a:graphicData uri="http://schemas.openxmlformats.org/presentationml/2006/ole">
            <mc:AlternateContent xmlns:mc="http://schemas.openxmlformats.org/markup-compatibility/2006">
              <mc:Choice xmlns:v="urn:schemas-microsoft-com:vml" Requires="v">
                <p:oleObj spid="_x0000_s430118" name="Document" r:id="rId4" imgW="8559067" imgH="5179376" progId="Word.Document.8">
                  <p:embed/>
                </p:oleObj>
              </mc:Choice>
              <mc:Fallback>
                <p:oleObj name="Document" r:id="rId4" imgW="8559067" imgH="5179376" progId="Word.Document.8">
                  <p:embed/>
                  <p:pic>
                    <p:nvPicPr>
                      <p:cNvPr id="0" name="Object 2061"/>
                      <p:cNvPicPr>
                        <a:picLocks noChangeAspect="1" noChangeArrowheads="1"/>
                      </p:cNvPicPr>
                      <p:nvPr/>
                    </p:nvPicPr>
                    <p:blipFill>
                      <a:blip r:embed="rId5"/>
                      <a:srcRect/>
                      <a:stretch>
                        <a:fillRect/>
                      </a:stretch>
                    </p:blipFill>
                    <p:spPr bwMode="auto">
                      <a:xfrm>
                        <a:off x="512763" y="1501775"/>
                        <a:ext cx="8193087" cy="495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30085" name="Text Box 2053"/>
          <p:cNvSpPr txBox="1">
            <a:spLocks noChangeArrowheads="1"/>
          </p:cNvSpPr>
          <p:nvPr/>
        </p:nvSpPr>
        <p:spPr bwMode="auto">
          <a:xfrm>
            <a:off x="118495" y="1128536"/>
            <a:ext cx="3731016"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square" anchor="ctr">
            <a:spAutoFit/>
          </a:bodyPr>
          <a:lstStyle/>
          <a:p>
            <a:pPr algn="ctr" eaLnBrk="0" hangingPunct="0"/>
            <a:r>
              <a:rPr lang="el-GR" altLang="el-GR" sz="2000" b="1" dirty="0" smtClean="0"/>
              <a:t>Επίπεδα Σχέσεων</a:t>
            </a:r>
            <a:endParaRPr lang="en-US" altLang="el-GR" sz="2000" b="1" dirty="0"/>
          </a:p>
        </p:txBody>
      </p:sp>
      <p:sp>
        <p:nvSpPr>
          <p:cNvPr id="430086" name="Text Box 2054"/>
          <p:cNvSpPr txBox="1">
            <a:spLocks noChangeArrowheads="1"/>
          </p:cNvSpPr>
          <p:nvPr/>
        </p:nvSpPr>
        <p:spPr bwMode="auto">
          <a:xfrm rot="16200000">
            <a:off x="-1549173" y="3456781"/>
            <a:ext cx="3732213"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r>
              <a:rPr lang="el-GR" altLang="el-GR" sz="2000" b="1" dirty="0" smtClean="0"/>
              <a:t>Κατηγορίες Μοχλών</a:t>
            </a:r>
            <a:endParaRPr lang="en-US" altLang="el-GR" sz="2000" b="1" dirty="0"/>
          </a:p>
        </p:txBody>
      </p:sp>
      <p:sp>
        <p:nvSpPr>
          <p:cNvPr id="430087" name="Text Box 2055"/>
          <p:cNvSpPr txBox="1">
            <a:spLocks noChangeArrowheads="1"/>
          </p:cNvSpPr>
          <p:nvPr/>
        </p:nvSpPr>
        <p:spPr bwMode="auto">
          <a:xfrm>
            <a:off x="1471613" y="5792788"/>
            <a:ext cx="6753225"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r>
              <a:rPr lang="en-US" altLang="el-GR" sz="2000" b="1" dirty="0">
                <a:solidFill>
                  <a:schemeClr val="bg1"/>
                </a:solidFill>
              </a:rPr>
              <a:t>Branding</a:t>
            </a:r>
          </a:p>
        </p:txBody>
      </p:sp>
      <p:sp>
        <p:nvSpPr>
          <p:cNvPr id="430088" name="AutoShape 2056"/>
          <p:cNvSpPr>
            <a:spLocks noChangeArrowheads="1"/>
          </p:cNvSpPr>
          <p:nvPr/>
        </p:nvSpPr>
        <p:spPr bwMode="auto">
          <a:xfrm>
            <a:off x="5668963" y="5521325"/>
            <a:ext cx="2120370" cy="863600"/>
          </a:xfrm>
          <a:prstGeom prst="wedgeRectCallout">
            <a:avLst>
              <a:gd name="adj1" fmla="val -44204"/>
              <a:gd name="adj2" fmla="val -157722"/>
            </a:avLst>
          </a:prstGeom>
          <a:solidFill>
            <a:schemeClr val="bg1"/>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200" dirty="0" smtClean="0"/>
              <a:t>Το </a:t>
            </a:r>
            <a:r>
              <a:rPr lang="el-GR" altLang="el-GR" sz="1200" dirty="0" err="1" smtClean="0"/>
              <a:t>Branding</a:t>
            </a:r>
            <a:r>
              <a:rPr lang="el-GR" altLang="el-GR" sz="1200" dirty="0" smtClean="0"/>
              <a:t> </a:t>
            </a:r>
            <a:r>
              <a:rPr lang="el-GR" altLang="el-GR" sz="1200" dirty="0"/>
              <a:t>μπορεί επίσης να </a:t>
            </a:r>
            <a:r>
              <a:rPr lang="el-GR" altLang="el-GR" sz="1200" dirty="0" smtClean="0"/>
              <a:t>τονίσει </a:t>
            </a:r>
            <a:r>
              <a:rPr lang="el-GR" altLang="el-GR" sz="1200" dirty="0"/>
              <a:t>(ή να μειώσει) τον αντίκτυπο των μοχλών σε κάθε </a:t>
            </a:r>
            <a:r>
              <a:rPr lang="el-GR" altLang="el-GR" sz="1200" dirty="0" smtClean="0"/>
              <a:t>κελί</a:t>
            </a:r>
            <a:endParaRPr lang="en-US" altLang="el-GR" sz="1200" dirty="0"/>
          </a:p>
        </p:txBody>
      </p:sp>
      <p:sp>
        <p:nvSpPr>
          <p:cNvPr id="430089" name="AutoShape 2057"/>
          <p:cNvSpPr>
            <a:spLocks noChangeArrowheads="1"/>
          </p:cNvSpPr>
          <p:nvPr/>
        </p:nvSpPr>
        <p:spPr bwMode="auto">
          <a:xfrm>
            <a:off x="7202488" y="2849563"/>
            <a:ext cx="1862137" cy="863600"/>
          </a:xfrm>
          <a:prstGeom prst="wedgeRectCallout">
            <a:avLst>
              <a:gd name="adj1" fmla="val -79069"/>
              <a:gd name="adj2" fmla="val 52023"/>
            </a:avLst>
          </a:prstGeom>
          <a:solidFill>
            <a:schemeClr val="bg1"/>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200" dirty="0" smtClean="0"/>
              <a:t>θα </a:t>
            </a:r>
            <a:r>
              <a:rPr lang="el-GR" altLang="el-GR" sz="1200" dirty="0"/>
              <a:t>πρέπει να επηρεάζει το σχεδιασμό του κάθε </a:t>
            </a:r>
            <a:r>
              <a:rPr lang="el-GR" altLang="el-GR" sz="1200" dirty="0" smtClean="0"/>
              <a:t>κελιού του πίνακα</a:t>
            </a:r>
            <a:endParaRPr lang="en-US" altLang="el-GR" sz="12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705" name="Rectangle 9"/>
          <p:cNvSpPr>
            <a:spLocks noGrp="1" noChangeArrowheads="1"/>
          </p:cNvSpPr>
          <p:nvPr>
            <p:ph type="title"/>
          </p:nvPr>
        </p:nvSpPr>
        <p:spPr/>
        <p:txBody>
          <a:bodyPr>
            <a:normAutofit fontScale="90000"/>
          </a:bodyPr>
          <a:lstStyle/>
          <a:p>
            <a:r>
              <a:rPr lang="el-GR" altLang="el-GR" sz="3600" dirty="0" smtClean="0"/>
              <a:t>Κρίσιμοι Παράγοντες Επιτυχίας για το </a:t>
            </a:r>
            <a:r>
              <a:rPr lang="en-US" altLang="el-GR" sz="3600" dirty="0" smtClean="0"/>
              <a:t>e</a:t>
            </a:r>
            <a:r>
              <a:rPr lang="el-GR" altLang="el-GR" sz="3600" dirty="0" err="1" smtClean="0"/>
              <a:t>Marketing</a:t>
            </a:r>
            <a:endParaRPr lang="en-US" altLang="el-GR" sz="3600" dirty="0"/>
          </a:p>
        </p:txBody>
      </p:sp>
      <p:sp>
        <p:nvSpPr>
          <p:cNvPr id="413699" name="Rectangle 3"/>
          <p:cNvSpPr>
            <a:spLocks noChangeArrowheads="1"/>
          </p:cNvSpPr>
          <p:nvPr/>
        </p:nvSpPr>
        <p:spPr bwMode="auto">
          <a:xfrm>
            <a:off x="474663" y="1365250"/>
            <a:ext cx="3773487" cy="866775"/>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b="1" dirty="0" smtClean="0"/>
              <a:t>Κατανόηση των Πελατών και Ανάλυση</a:t>
            </a:r>
            <a:endParaRPr lang="en-US" altLang="el-GR" b="1" dirty="0"/>
          </a:p>
        </p:txBody>
      </p:sp>
      <p:sp>
        <p:nvSpPr>
          <p:cNvPr id="413700" name="Rectangle 4"/>
          <p:cNvSpPr>
            <a:spLocks noChangeArrowheads="1"/>
          </p:cNvSpPr>
          <p:nvPr/>
        </p:nvSpPr>
        <p:spPr bwMode="auto">
          <a:xfrm>
            <a:off x="474663" y="2474913"/>
            <a:ext cx="3773487" cy="866775"/>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b="1" dirty="0" smtClean="0"/>
              <a:t>Ενσωμάτωση</a:t>
            </a:r>
            <a:endParaRPr lang="en-US" altLang="el-GR" b="1" dirty="0"/>
          </a:p>
        </p:txBody>
      </p:sp>
      <p:sp>
        <p:nvSpPr>
          <p:cNvPr id="413701" name="Rectangle 5"/>
          <p:cNvSpPr>
            <a:spLocks noChangeArrowheads="1"/>
          </p:cNvSpPr>
          <p:nvPr/>
        </p:nvSpPr>
        <p:spPr bwMode="auto">
          <a:xfrm>
            <a:off x="474663" y="3584575"/>
            <a:ext cx="3773487" cy="866775"/>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b="1" dirty="0" smtClean="0"/>
              <a:t>Ισορροπημένη Σκέψη</a:t>
            </a:r>
            <a:endParaRPr lang="en-US" altLang="el-GR" b="1" dirty="0"/>
          </a:p>
        </p:txBody>
      </p:sp>
      <p:sp>
        <p:nvSpPr>
          <p:cNvPr id="413702" name="Rectangle 6"/>
          <p:cNvSpPr>
            <a:spLocks noChangeArrowheads="1"/>
          </p:cNvSpPr>
          <p:nvPr/>
        </p:nvSpPr>
        <p:spPr bwMode="auto">
          <a:xfrm>
            <a:off x="474663" y="4694238"/>
            <a:ext cx="3773487" cy="866775"/>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b="1" dirty="0"/>
              <a:t>Πάθος </a:t>
            </a:r>
            <a:r>
              <a:rPr lang="el-GR" altLang="el-GR" b="1" dirty="0" smtClean="0"/>
              <a:t>και Επιχειρηματικό Πνεύμα</a:t>
            </a:r>
            <a:endParaRPr lang="en-US" altLang="el-GR" b="1" dirty="0"/>
          </a:p>
        </p:txBody>
      </p:sp>
      <p:sp>
        <p:nvSpPr>
          <p:cNvPr id="413703" name="Rectangle 7"/>
          <p:cNvSpPr>
            <a:spLocks noChangeArrowheads="1"/>
          </p:cNvSpPr>
          <p:nvPr/>
        </p:nvSpPr>
        <p:spPr bwMode="auto">
          <a:xfrm>
            <a:off x="474663" y="5805488"/>
            <a:ext cx="3773487" cy="866775"/>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b="1" dirty="0"/>
              <a:t>Προθυμία </a:t>
            </a:r>
            <a:r>
              <a:rPr lang="el-GR" altLang="el-GR" b="1" dirty="0" smtClean="0"/>
              <a:t>αποδοχής των κινδύνων </a:t>
            </a:r>
            <a:r>
              <a:rPr lang="el-GR" altLang="el-GR" b="1" dirty="0"/>
              <a:t>και </a:t>
            </a:r>
            <a:r>
              <a:rPr lang="el-GR" altLang="el-GR" b="1" dirty="0" smtClean="0"/>
              <a:t>των ασαφειών</a:t>
            </a:r>
            <a:endParaRPr lang="en-US" altLang="el-GR" b="1" dirty="0"/>
          </a:p>
        </p:txBody>
      </p:sp>
      <p:sp>
        <p:nvSpPr>
          <p:cNvPr id="413707" name="Rectangle 11"/>
          <p:cNvSpPr>
            <a:spLocks noChangeArrowheads="1"/>
          </p:cNvSpPr>
          <p:nvPr/>
        </p:nvSpPr>
        <p:spPr bwMode="auto">
          <a:xfrm>
            <a:off x="4572000" y="1366838"/>
            <a:ext cx="4303713"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84213" eaLnBrk="0" hangingPunct="0">
              <a:defRPr sz="2400">
                <a:solidFill>
                  <a:schemeClr val="tx1"/>
                </a:solidFill>
                <a:latin typeface="Times New Roman" pitchFamily="18" charset="0"/>
              </a:defRPr>
            </a:lvl1pPr>
            <a:lvl2pPr marL="346075" indent="-231775" defTabSz="684213" eaLnBrk="0" hangingPunct="0">
              <a:defRPr sz="2400">
                <a:solidFill>
                  <a:schemeClr val="tx1"/>
                </a:solidFill>
                <a:latin typeface="Times New Roman" pitchFamily="18" charset="0"/>
              </a:defRPr>
            </a:lvl2pPr>
            <a:lvl3pPr marL="857250" indent="-228600" defTabSz="684213" eaLnBrk="0" hangingPunct="0">
              <a:defRPr sz="2400">
                <a:solidFill>
                  <a:schemeClr val="tx1"/>
                </a:solidFill>
                <a:latin typeface="Times New Roman" pitchFamily="18" charset="0"/>
              </a:defRPr>
            </a:lvl3pPr>
            <a:lvl4pPr marL="1254125" indent="-228600" defTabSz="684213" eaLnBrk="0" hangingPunct="0">
              <a:defRPr sz="2400">
                <a:solidFill>
                  <a:schemeClr val="tx1"/>
                </a:solidFill>
                <a:latin typeface="Times New Roman" pitchFamily="18" charset="0"/>
              </a:defRPr>
            </a:lvl4pPr>
            <a:lvl5pPr marL="1651000" indent="-228600" defTabSz="684213" eaLnBrk="0" hangingPunct="0">
              <a:defRPr sz="2400">
                <a:solidFill>
                  <a:schemeClr val="tx1"/>
                </a:solidFill>
                <a:latin typeface="Times New Roman" pitchFamily="18" charset="0"/>
              </a:defRPr>
            </a:lvl5pPr>
            <a:lvl6pPr marL="2108200" indent="-228600" defTabSz="684213" eaLnBrk="0" fontAlgn="base" hangingPunct="0">
              <a:spcBef>
                <a:spcPct val="0"/>
              </a:spcBef>
              <a:spcAft>
                <a:spcPct val="0"/>
              </a:spcAft>
              <a:defRPr sz="2400">
                <a:solidFill>
                  <a:schemeClr val="tx1"/>
                </a:solidFill>
                <a:latin typeface="Times New Roman" pitchFamily="18" charset="0"/>
              </a:defRPr>
            </a:lvl6pPr>
            <a:lvl7pPr marL="2565400" indent="-228600" defTabSz="684213" eaLnBrk="0" fontAlgn="base" hangingPunct="0">
              <a:spcBef>
                <a:spcPct val="0"/>
              </a:spcBef>
              <a:spcAft>
                <a:spcPct val="0"/>
              </a:spcAft>
              <a:defRPr sz="2400">
                <a:solidFill>
                  <a:schemeClr val="tx1"/>
                </a:solidFill>
                <a:latin typeface="Times New Roman" pitchFamily="18" charset="0"/>
              </a:defRPr>
            </a:lvl7pPr>
            <a:lvl8pPr marL="3022600" indent="-228600" defTabSz="684213" eaLnBrk="0" fontAlgn="base" hangingPunct="0">
              <a:spcBef>
                <a:spcPct val="0"/>
              </a:spcBef>
              <a:spcAft>
                <a:spcPct val="0"/>
              </a:spcAft>
              <a:defRPr sz="2400">
                <a:solidFill>
                  <a:schemeClr val="tx1"/>
                </a:solidFill>
                <a:latin typeface="Times New Roman" pitchFamily="18" charset="0"/>
              </a:defRPr>
            </a:lvl8pPr>
            <a:lvl9pPr marL="3479800" indent="-228600" defTabSz="684213"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SzPct val="65000"/>
              <a:buFont typeface="Wingdings" pitchFamily="2" charset="2"/>
              <a:buChar char="l"/>
            </a:pPr>
            <a:r>
              <a:rPr lang="el-GR" altLang="el-GR" sz="1400" dirty="0">
                <a:latin typeface="Arial" charset="0"/>
              </a:rPr>
              <a:t>Η προθυμία να κατανοήσουν τις ανάγκες των πελατών και να παρέχουν προστιθέμενη αξία σε κάθε επικοινωνία με τους πελάτες</a:t>
            </a:r>
            <a:endParaRPr lang="en-US" altLang="el-GR" sz="1400" dirty="0">
              <a:latin typeface="Arial" charset="0"/>
            </a:endParaRPr>
          </a:p>
        </p:txBody>
      </p:sp>
      <p:sp>
        <p:nvSpPr>
          <p:cNvPr id="413708" name="Rectangle 12"/>
          <p:cNvSpPr>
            <a:spLocks noChangeArrowheads="1"/>
          </p:cNvSpPr>
          <p:nvPr/>
        </p:nvSpPr>
        <p:spPr bwMode="auto">
          <a:xfrm>
            <a:off x="4572000" y="5725583"/>
            <a:ext cx="4425244" cy="1169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4213" eaLnBrk="0" hangingPunct="0">
              <a:defRPr sz="2400">
                <a:solidFill>
                  <a:schemeClr val="tx1"/>
                </a:solidFill>
                <a:latin typeface="Times New Roman" pitchFamily="18" charset="0"/>
              </a:defRPr>
            </a:lvl1pPr>
            <a:lvl2pPr marL="346075" indent="-231775" defTabSz="684213" eaLnBrk="0" hangingPunct="0">
              <a:defRPr sz="2400">
                <a:solidFill>
                  <a:schemeClr val="tx1"/>
                </a:solidFill>
                <a:latin typeface="Times New Roman" pitchFamily="18" charset="0"/>
              </a:defRPr>
            </a:lvl2pPr>
            <a:lvl3pPr marL="857250" indent="-228600" defTabSz="684213" eaLnBrk="0" hangingPunct="0">
              <a:defRPr sz="2400">
                <a:solidFill>
                  <a:schemeClr val="tx1"/>
                </a:solidFill>
                <a:latin typeface="Times New Roman" pitchFamily="18" charset="0"/>
              </a:defRPr>
            </a:lvl3pPr>
            <a:lvl4pPr marL="1254125" indent="-228600" defTabSz="684213" eaLnBrk="0" hangingPunct="0">
              <a:defRPr sz="2400">
                <a:solidFill>
                  <a:schemeClr val="tx1"/>
                </a:solidFill>
                <a:latin typeface="Times New Roman" pitchFamily="18" charset="0"/>
              </a:defRPr>
            </a:lvl4pPr>
            <a:lvl5pPr marL="1651000" indent="-228600" defTabSz="684213" eaLnBrk="0" hangingPunct="0">
              <a:defRPr sz="2400">
                <a:solidFill>
                  <a:schemeClr val="tx1"/>
                </a:solidFill>
                <a:latin typeface="Times New Roman" pitchFamily="18" charset="0"/>
              </a:defRPr>
            </a:lvl5pPr>
            <a:lvl6pPr marL="2108200" indent="-228600" defTabSz="684213" eaLnBrk="0" fontAlgn="base" hangingPunct="0">
              <a:spcBef>
                <a:spcPct val="0"/>
              </a:spcBef>
              <a:spcAft>
                <a:spcPct val="0"/>
              </a:spcAft>
              <a:defRPr sz="2400">
                <a:solidFill>
                  <a:schemeClr val="tx1"/>
                </a:solidFill>
                <a:latin typeface="Times New Roman" pitchFamily="18" charset="0"/>
              </a:defRPr>
            </a:lvl6pPr>
            <a:lvl7pPr marL="2565400" indent="-228600" defTabSz="684213" eaLnBrk="0" fontAlgn="base" hangingPunct="0">
              <a:spcBef>
                <a:spcPct val="0"/>
              </a:spcBef>
              <a:spcAft>
                <a:spcPct val="0"/>
              </a:spcAft>
              <a:defRPr sz="2400">
                <a:solidFill>
                  <a:schemeClr val="tx1"/>
                </a:solidFill>
                <a:latin typeface="Times New Roman" pitchFamily="18" charset="0"/>
              </a:defRPr>
            </a:lvl7pPr>
            <a:lvl8pPr marL="3022600" indent="-228600" defTabSz="684213" eaLnBrk="0" fontAlgn="base" hangingPunct="0">
              <a:spcBef>
                <a:spcPct val="0"/>
              </a:spcBef>
              <a:spcAft>
                <a:spcPct val="0"/>
              </a:spcAft>
              <a:defRPr sz="2400">
                <a:solidFill>
                  <a:schemeClr val="tx1"/>
                </a:solidFill>
                <a:latin typeface="Times New Roman" pitchFamily="18" charset="0"/>
              </a:defRPr>
            </a:lvl8pPr>
            <a:lvl9pPr marL="3479800" indent="-228600" defTabSz="684213"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SzPct val="65000"/>
              <a:buFont typeface="Wingdings" pitchFamily="2" charset="2"/>
              <a:buChar char="l"/>
            </a:pPr>
            <a:r>
              <a:rPr lang="el-GR" altLang="el-GR" sz="1400" dirty="0">
                <a:latin typeface="Arial" charset="0"/>
              </a:rPr>
              <a:t>Η ικανότητα να διαχειρίζονται εκστρατείες μάρκετινγκ σε ένα πιο αβέβαιο, δυναμικό περιβάλλον, με ένα νέο σύνολο εργαλείων που συχνά έχουν λίγα </a:t>
            </a:r>
            <a:r>
              <a:rPr lang="el-GR" altLang="el-GR" sz="1400" dirty="0" smtClean="0">
                <a:latin typeface="Arial" charset="0"/>
              </a:rPr>
              <a:t>δεδομένα για επιτυχίες</a:t>
            </a:r>
            <a:r>
              <a:rPr lang="el-GR" altLang="el-GR" sz="1400" dirty="0">
                <a:latin typeface="Arial" charset="0"/>
              </a:rPr>
              <a:t>, </a:t>
            </a:r>
            <a:r>
              <a:rPr lang="el-GR" altLang="el-GR" sz="1400" dirty="0" smtClean="0">
                <a:latin typeface="Arial" charset="0"/>
              </a:rPr>
              <a:t>αποτυχίες </a:t>
            </a:r>
            <a:r>
              <a:rPr lang="el-GR" altLang="el-GR" sz="1400" dirty="0">
                <a:latin typeface="Arial" charset="0"/>
              </a:rPr>
              <a:t>ή </a:t>
            </a:r>
            <a:r>
              <a:rPr lang="el-GR" altLang="el-GR" sz="1400" dirty="0" smtClean="0">
                <a:latin typeface="Arial" charset="0"/>
              </a:rPr>
              <a:t>καλύτερες </a:t>
            </a:r>
            <a:r>
              <a:rPr lang="el-GR" altLang="el-GR" sz="1400" dirty="0">
                <a:latin typeface="Arial" charset="0"/>
              </a:rPr>
              <a:t>πρακτικές</a:t>
            </a:r>
            <a:endParaRPr lang="en-US" altLang="el-GR" sz="1400" dirty="0">
              <a:latin typeface="Arial" charset="0"/>
            </a:endParaRPr>
          </a:p>
        </p:txBody>
      </p:sp>
      <p:sp>
        <p:nvSpPr>
          <p:cNvPr id="413709" name="Rectangle 13"/>
          <p:cNvSpPr>
            <a:spLocks noChangeArrowheads="1"/>
          </p:cNvSpPr>
          <p:nvPr/>
        </p:nvSpPr>
        <p:spPr bwMode="auto">
          <a:xfrm>
            <a:off x="4572000" y="2478088"/>
            <a:ext cx="43037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84213" eaLnBrk="0" hangingPunct="0">
              <a:defRPr sz="2400">
                <a:solidFill>
                  <a:schemeClr val="tx1"/>
                </a:solidFill>
                <a:latin typeface="Times New Roman" pitchFamily="18" charset="0"/>
              </a:defRPr>
            </a:lvl1pPr>
            <a:lvl2pPr marL="346075" indent="-231775" defTabSz="684213" eaLnBrk="0" hangingPunct="0">
              <a:defRPr sz="2400">
                <a:solidFill>
                  <a:schemeClr val="tx1"/>
                </a:solidFill>
                <a:latin typeface="Times New Roman" pitchFamily="18" charset="0"/>
              </a:defRPr>
            </a:lvl2pPr>
            <a:lvl3pPr marL="857250" indent="-228600" defTabSz="684213" eaLnBrk="0" hangingPunct="0">
              <a:defRPr sz="2400">
                <a:solidFill>
                  <a:schemeClr val="tx1"/>
                </a:solidFill>
                <a:latin typeface="Times New Roman" pitchFamily="18" charset="0"/>
              </a:defRPr>
            </a:lvl3pPr>
            <a:lvl4pPr marL="1254125" indent="-228600" defTabSz="684213" eaLnBrk="0" hangingPunct="0">
              <a:defRPr sz="2400">
                <a:solidFill>
                  <a:schemeClr val="tx1"/>
                </a:solidFill>
                <a:latin typeface="Times New Roman" pitchFamily="18" charset="0"/>
              </a:defRPr>
            </a:lvl4pPr>
            <a:lvl5pPr marL="1651000" indent="-228600" defTabSz="684213" eaLnBrk="0" hangingPunct="0">
              <a:defRPr sz="2400">
                <a:solidFill>
                  <a:schemeClr val="tx1"/>
                </a:solidFill>
                <a:latin typeface="Times New Roman" pitchFamily="18" charset="0"/>
              </a:defRPr>
            </a:lvl5pPr>
            <a:lvl6pPr marL="2108200" indent="-228600" defTabSz="684213" eaLnBrk="0" fontAlgn="base" hangingPunct="0">
              <a:spcBef>
                <a:spcPct val="0"/>
              </a:spcBef>
              <a:spcAft>
                <a:spcPct val="0"/>
              </a:spcAft>
              <a:defRPr sz="2400">
                <a:solidFill>
                  <a:schemeClr val="tx1"/>
                </a:solidFill>
                <a:latin typeface="Times New Roman" pitchFamily="18" charset="0"/>
              </a:defRPr>
            </a:lvl6pPr>
            <a:lvl7pPr marL="2565400" indent="-228600" defTabSz="684213" eaLnBrk="0" fontAlgn="base" hangingPunct="0">
              <a:spcBef>
                <a:spcPct val="0"/>
              </a:spcBef>
              <a:spcAft>
                <a:spcPct val="0"/>
              </a:spcAft>
              <a:defRPr sz="2400">
                <a:solidFill>
                  <a:schemeClr val="tx1"/>
                </a:solidFill>
                <a:latin typeface="Times New Roman" pitchFamily="18" charset="0"/>
              </a:defRPr>
            </a:lvl7pPr>
            <a:lvl8pPr marL="3022600" indent="-228600" defTabSz="684213" eaLnBrk="0" fontAlgn="base" hangingPunct="0">
              <a:spcBef>
                <a:spcPct val="0"/>
              </a:spcBef>
              <a:spcAft>
                <a:spcPct val="0"/>
              </a:spcAft>
              <a:defRPr sz="2400">
                <a:solidFill>
                  <a:schemeClr val="tx1"/>
                </a:solidFill>
                <a:latin typeface="Times New Roman" pitchFamily="18" charset="0"/>
              </a:defRPr>
            </a:lvl8pPr>
            <a:lvl9pPr marL="3479800" indent="-228600" defTabSz="684213"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SzPct val="65000"/>
              <a:buFont typeface="Wingdings" pitchFamily="2" charset="2"/>
              <a:buChar char="l"/>
            </a:pPr>
            <a:r>
              <a:rPr lang="el-GR" altLang="el-GR" sz="1400" dirty="0">
                <a:latin typeface="Arial" charset="0"/>
              </a:rPr>
              <a:t>Η δυνατότητα να έχουν μια ολιστική άποψη του πελάτη και την επιχείρηση, προκειμένου να </a:t>
            </a:r>
            <a:r>
              <a:rPr lang="el-GR" altLang="el-GR" sz="1400" dirty="0" smtClean="0">
                <a:latin typeface="Arial" charset="0"/>
              </a:rPr>
              <a:t>δημιουργηθεί </a:t>
            </a:r>
            <a:r>
              <a:rPr lang="el-GR" altLang="el-GR" sz="1400" dirty="0">
                <a:latin typeface="Arial" charset="0"/>
              </a:rPr>
              <a:t>ένα μοναδικό πλεονέκτημα </a:t>
            </a:r>
            <a:r>
              <a:rPr lang="el-GR" altLang="el-GR" sz="1400" dirty="0" smtClean="0">
                <a:latin typeface="Arial" charset="0"/>
              </a:rPr>
              <a:t>στο</a:t>
            </a:r>
            <a:r>
              <a:rPr lang="en-US" altLang="el-GR" sz="1400" dirty="0" smtClean="0">
                <a:latin typeface="Arial" charset="0"/>
              </a:rPr>
              <a:t> </a:t>
            </a:r>
            <a:r>
              <a:rPr lang="el-GR" altLang="el-GR" sz="1400" dirty="0" smtClean="0">
                <a:latin typeface="Arial" charset="0"/>
              </a:rPr>
              <a:t>στρατηγικό </a:t>
            </a:r>
            <a:r>
              <a:rPr lang="el-GR" altLang="el-GR" sz="1400" dirty="0">
                <a:latin typeface="Arial" charset="0"/>
              </a:rPr>
              <a:t>σχέδιο</a:t>
            </a:r>
            <a:endParaRPr lang="en-US" altLang="el-GR" sz="1400" dirty="0">
              <a:latin typeface="Arial" charset="0"/>
            </a:endParaRPr>
          </a:p>
        </p:txBody>
      </p:sp>
      <p:sp>
        <p:nvSpPr>
          <p:cNvPr id="413710" name="Rectangle 14"/>
          <p:cNvSpPr>
            <a:spLocks noChangeArrowheads="1"/>
          </p:cNvSpPr>
          <p:nvPr/>
        </p:nvSpPr>
        <p:spPr bwMode="auto">
          <a:xfrm>
            <a:off x="4572000" y="3589338"/>
            <a:ext cx="4303713"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684213" eaLnBrk="0" hangingPunct="0">
              <a:defRPr sz="2400">
                <a:solidFill>
                  <a:schemeClr val="tx1"/>
                </a:solidFill>
                <a:latin typeface="Times New Roman" pitchFamily="18" charset="0"/>
              </a:defRPr>
            </a:lvl1pPr>
            <a:lvl2pPr marL="346075" indent="-231775" defTabSz="684213" eaLnBrk="0" hangingPunct="0">
              <a:defRPr sz="2400">
                <a:solidFill>
                  <a:schemeClr val="tx1"/>
                </a:solidFill>
                <a:latin typeface="Times New Roman" pitchFamily="18" charset="0"/>
              </a:defRPr>
            </a:lvl2pPr>
            <a:lvl3pPr marL="857250" indent="-228600" defTabSz="684213" eaLnBrk="0" hangingPunct="0">
              <a:defRPr sz="2400">
                <a:solidFill>
                  <a:schemeClr val="tx1"/>
                </a:solidFill>
                <a:latin typeface="Times New Roman" pitchFamily="18" charset="0"/>
              </a:defRPr>
            </a:lvl3pPr>
            <a:lvl4pPr marL="1254125" indent="-228600" defTabSz="684213" eaLnBrk="0" hangingPunct="0">
              <a:defRPr sz="2400">
                <a:solidFill>
                  <a:schemeClr val="tx1"/>
                </a:solidFill>
                <a:latin typeface="Times New Roman" pitchFamily="18" charset="0"/>
              </a:defRPr>
            </a:lvl4pPr>
            <a:lvl5pPr marL="1651000" indent="-228600" defTabSz="684213" eaLnBrk="0" hangingPunct="0">
              <a:defRPr sz="2400">
                <a:solidFill>
                  <a:schemeClr val="tx1"/>
                </a:solidFill>
                <a:latin typeface="Times New Roman" pitchFamily="18" charset="0"/>
              </a:defRPr>
            </a:lvl5pPr>
            <a:lvl6pPr marL="2108200" indent="-228600" defTabSz="684213" eaLnBrk="0" fontAlgn="base" hangingPunct="0">
              <a:spcBef>
                <a:spcPct val="0"/>
              </a:spcBef>
              <a:spcAft>
                <a:spcPct val="0"/>
              </a:spcAft>
              <a:defRPr sz="2400">
                <a:solidFill>
                  <a:schemeClr val="tx1"/>
                </a:solidFill>
                <a:latin typeface="Times New Roman" pitchFamily="18" charset="0"/>
              </a:defRPr>
            </a:lvl6pPr>
            <a:lvl7pPr marL="2565400" indent="-228600" defTabSz="684213" eaLnBrk="0" fontAlgn="base" hangingPunct="0">
              <a:spcBef>
                <a:spcPct val="0"/>
              </a:spcBef>
              <a:spcAft>
                <a:spcPct val="0"/>
              </a:spcAft>
              <a:defRPr sz="2400">
                <a:solidFill>
                  <a:schemeClr val="tx1"/>
                </a:solidFill>
                <a:latin typeface="Times New Roman" pitchFamily="18" charset="0"/>
              </a:defRPr>
            </a:lvl7pPr>
            <a:lvl8pPr marL="3022600" indent="-228600" defTabSz="684213" eaLnBrk="0" fontAlgn="base" hangingPunct="0">
              <a:spcBef>
                <a:spcPct val="0"/>
              </a:spcBef>
              <a:spcAft>
                <a:spcPct val="0"/>
              </a:spcAft>
              <a:defRPr sz="2400">
                <a:solidFill>
                  <a:schemeClr val="tx1"/>
                </a:solidFill>
                <a:latin typeface="Times New Roman" pitchFamily="18" charset="0"/>
              </a:defRPr>
            </a:lvl8pPr>
            <a:lvl9pPr marL="3479800" indent="-228600" defTabSz="684213"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SzPct val="65000"/>
              <a:buFont typeface="Wingdings" pitchFamily="2" charset="2"/>
              <a:buChar char="l"/>
            </a:pPr>
            <a:r>
              <a:rPr lang="el-GR" altLang="el-GR" sz="1400" dirty="0">
                <a:latin typeface="Arial" charset="0"/>
              </a:rPr>
              <a:t>Να </a:t>
            </a:r>
            <a:r>
              <a:rPr lang="el-GR" altLang="el-GR" sz="1400" dirty="0" smtClean="0">
                <a:latin typeface="Arial" charset="0"/>
              </a:rPr>
              <a:t>είναι </a:t>
            </a:r>
            <a:r>
              <a:rPr lang="el-GR" altLang="el-GR" sz="1400" dirty="0">
                <a:latin typeface="Arial" charset="0"/>
              </a:rPr>
              <a:t>σε θέση να κατανοήσουν τη δυναμική ένταση μεταξύ </a:t>
            </a:r>
            <a:r>
              <a:rPr lang="el-GR" altLang="el-GR" sz="1400" dirty="0" err="1">
                <a:latin typeface="Arial" charset="0"/>
              </a:rPr>
              <a:t>one</a:t>
            </a:r>
            <a:r>
              <a:rPr lang="el-GR" altLang="el-GR" sz="1400" dirty="0">
                <a:latin typeface="Arial" charset="0"/>
              </a:rPr>
              <a:t>-</a:t>
            </a:r>
            <a:r>
              <a:rPr lang="el-GR" altLang="el-GR" sz="1400" dirty="0" err="1">
                <a:latin typeface="Arial" charset="0"/>
              </a:rPr>
              <a:t>to</a:t>
            </a:r>
            <a:r>
              <a:rPr lang="el-GR" altLang="el-GR" sz="1400" dirty="0">
                <a:latin typeface="Arial" charset="0"/>
              </a:rPr>
              <a:t>-</a:t>
            </a:r>
            <a:r>
              <a:rPr lang="el-GR" altLang="el-GR" sz="1400" dirty="0" err="1">
                <a:latin typeface="Arial" charset="0"/>
              </a:rPr>
              <a:t>one</a:t>
            </a:r>
            <a:r>
              <a:rPr lang="el-GR" altLang="el-GR" sz="1400" dirty="0">
                <a:latin typeface="Arial" charset="0"/>
              </a:rPr>
              <a:t> </a:t>
            </a:r>
            <a:r>
              <a:rPr lang="el-GR" altLang="el-GR" sz="1400" dirty="0" err="1">
                <a:latin typeface="Arial" charset="0"/>
              </a:rPr>
              <a:t>marketing</a:t>
            </a:r>
            <a:r>
              <a:rPr lang="el-GR" altLang="el-GR" sz="1400" dirty="0">
                <a:latin typeface="Arial" charset="0"/>
              </a:rPr>
              <a:t> και </a:t>
            </a:r>
            <a:r>
              <a:rPr lang="el-GR" altLang="el-GR" sz="1400" dirty="0" smtClean="0">
                <a:latin typeface="Arial" charset="0"/>
              </a:rPr>
              <a:t>μαζικής εμπορίας και </a:t>
            </a:r>
            <a:r>
              <a:rPr lang="el-GR" altLang="el-GR" sz="1400" dirty="0">
                <a:latin typeface="Arial" charset="0"/>
              </a:rPr>
              <a:t>να είναι σε θέση να επιτύχει μια στρατηγική ισορροπία μεταξύ τους</a:t>
            </a:r>
            <a:endParaRPr lang="en-US" altLang="el-GR" sz="1400" dirty="0">
              <a:latin typeface="Arial" charset="0"/>
            </a:endParaRPr>
          </a:p>
        </p:txBody>
      </p:sp>
      <p:sp>
        <p:nvSpPr>
          <p:cNvPr id="413712" name="Rectangle 16"/>
          <p:cNvSpPr>
            <a:spLocks noChangeArrowheads="1"/>
          </p:cNvSpPr>
          <p:nvPr/>
        </p:nvSpPr>
        <p:spPr bwMode="auto">
          <a:xfrm>
            <a:off x="4572000" y="4700588"/>
            <a:ext cx="4425244" cy="985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defTabSz="684213" eaLnBrk="0" hangingPunct="0">
              <a:defRPr sz="2400">
                <a:solidFill>
                  <a:schemeClr val="tx1"/>
                </a:solidFill>
                <a:latin typeface="Times New Roman" pitchFamily="18" charset="0"/>
              </a:defRPr>
            </a:lvl1pPr>
            <a:lvl2pPr marL="346075" indent="-231775" defTabSz="684213" eaLnBrk="0" hangingPunct="0">
              <a:defRPr sz="2400">
                <a:solidFill>
                  <a:schemeClr val="tx1"/>
                </a:solidFill>
                <a:latin typeface="Times New Roman" pitchFamily="18" charset="0"/>
              </a:defRPr>
            </a:lvl2pPr>
            <a:lvl3pPr marL="857250" indent="-228600" defTabSz="684213" eaLnBrk="0" hangingPunct="0">
              <a:defRPr sz="2400">
                <a:solidFill>
                  <a:schemeClr val="tx1"/>
                </a:solidFill>
                <a:latin typeface="Times New Roman" pitchFamily="18" charset="0"/>
              </a:defRPr>
            </a:lvl3pPr>
            <a:lvl4pPr marL="1254125" indent="-228600" defTabSz="684213" eaLnBrk="0" hangingPunct="0">
              <a:defRPr sz="2400">
                <a:solidFill>
                  <a:schemeClr val="tx1"/>
                </a:solidFill>
                <a:latin typeface="Times New Roman" pitchFamily="18" charset="0"/>
              </a:defRPr>
            </a:lvl4pPr>
            <a:lvl5pPr marL="1651000" indent="-228600" defTabSz="684213" eaLnBrk="0" hangingPunct="0">
              <a:defRPr sz="2400">
                <a:solidFill>
                  <a:schemeClr val="tx1"/>
                </a:solidFill>
                <a:latin typeface="Times New Roman" pitchFamily="18" charset="0"/>
              </a:defRPr>
            </a:lvl5pPr>
            <a:lvl6pPr marL="2108200" indent="-228600" defTabSz="684213" eaLnBrk="0" fontAlgn="base" hangingPunct="0">
              <a:spcBef>
                <a:spcPct val="0"/>
              </a:spcBef>
              <a:spcAft>
                <a:spcPct val="0"/>
              </a:spcAft>
              <a:defRPr sz="2400">
                <a:solidFill>
                  <a:schemeClr val="tx1"/>
                </a:solidFill>
                <a:latin typeface="Times New Roman" pitchFamily="18" charset="0"/>
              </a:defRPr>
            </a:lvl6pPr>
            <a:lvl7pPr marL="2565400" indent="-228600" defTabSz="684213" eaLnBrk="0" fontAlgn="base" hangingPunct="0">
              <a:spcBef>
                <a:spcPct val="0"/>
              </a:spcBef>
              <a:spcAft>
                <a:spcPct val="0"/>
              </a:spcAft>
              <a:defRPr sz="2400">
                <a:solidFill>
                  <a:schemeClr val="tx1"/>
                </a:solidFill>
                <a:latin typeface="Times New Roman" pitchFamily="18" charset="0"/>
              </a:defRPr>
            </a:lvl7pPr>
            <a:lvl8pPr marL="3022600" indent="-228600" defTabSz="684213" eaLnBrk="0" fontAlgn="base" hangingPunct="0">
              <a:spcBef>
                <a:spcPct val="0"/>
              </a:spcBef>
              <a:spcAft>
                <a:spcPct val="0"/>
              </a:spcAft>
              <a:defRPr sz="2400">
                <a:solidFill>
                  <a:schemeClr val="tx1"/>
                </a:solidFill>
                <a:latin typeface="Times New Roman" pitchFamily="18" charset="0"/>
              </a:defRPr>
            </a:lvl8pPr>
            <a:lvl9pPr marL="3479800" indent="-228600" defTabSz="684213" eaLnBrk="0" fontAlgn="base" hangingPunct="0">
              <a:spcBef>
                <a:spcPct val="0"/>
              </a:spcBef>
              <a:spcAft>
                <a:spcPct val="0"/>
              </a:spcAft>
              <a:defRPr sz="2400">
                <a:solidFill>
                  <a:schemeClr val="tx1"/>
                </a:solidFill>
                <a:latin typeface="Times New Roman" pitchFamily="18" charset="0"/>
              </a:defRPr>
            </a:lvl9pPr>
          </a:lstStyle>
          <a:p>
            <a:pPr lvl="1">
              <a:spcBef>
                <a:spcPct val="20000"/>
              </a:spcBef>
              <a:buSzPct val="65000"/>
              <a:buFont typeface="Wingdings" pitchFamily="2" charset="2"/>
              <a:buChar char="l"/>
            </a:pPr>
            <a:r>
              <a:rPr lang="el-GR" altLang="el-GR" sz="1400" dirty="0">
                <a:latin typeface="Arial" charset="0"/>
              </a:rPr>
              <a:t>Η προθυμία να αλλάξει το </a:t>
            </a:r>
            <a:r>
              <a:rPr lang="el-GR" altLang="el-GR" sz="1400" dirty="0" err="1">
                <a:latin typeface="Arial" charset="0"/>
              </a:rPr>
              <a:t>status</a:t>
            </a:r>
            <a:r>
              <a:rPr lang="el-GR" altLang="el-GR" sz="1400" dirty="0">
                <a:latin typeface="Arial" charset="0"/>
              </a:rPr>
              <a:t> </a:t>
            </a:r>
            <a:r>
              <a:rPr lang="el-GR" altLang="el-GR" sz="1400" dirty="0" err="1">
                <a:latin typeface="Arial" charset="0"/>
              </a:rPr>
              <a:t>quo</a:t>
            </a:r>
            <a:r>
              <a:rPr lang="el-GR" altLang="el-GR" sz="1400" dirty="0">
                <a:latin typeface="Arial" charset="0"/>
              </a:rPr>
              <a:t>, να ρισκάρει και να </a:t>
            </a:r>
            <a:r>
              <a:rPr lang="el-GR" altLang="el-GR" sz="1400" dirty="0" smtClean="0">
                <a:latin typeface="Arial" charset="0"/>
              </a:rPr>
              <a:t>χρησιμοποιήσει </a:t>
            </a:r>
            <a:r>
              <a:rPr lang="el-GR" altLang="el-GR" sz="1400" dirty="0">
                <a:latin typeface="Arial" charset="0"/>
              </a:rPr>
              <a:t>εργαλεία </a:t>
            </a:r>
            <a:r>
              <a:rPr lang="el-GR" altLang="el-GR" sz="1400" dirty="0" smtClean="0">
                <a:latin typeface="Arial" charset="0"/>
              </a:rPr>
              <a:t>στην "κόψη </a:t>
            </a:r>
            <a:r>
              <a:rPr lang="el-GR" altLang="el-GR" sz="1400" dirty="0">
                <a:latin typeface="Arial" charset="0"/>
              </a:rPr>
              <a:t>του ξυραφιού" </a:t>
            </a:r>
            <a:r>
              <a:rPr lang="el-GR" altLang="el-GR" sz="1400" dirty="0" smtClean="0">
                <a:latin typeface="Arial" charset="0"/>
              </a:rPr>
              <a:t>για </a:t>
            </a:r>
            <a:r>
              <a:rPr lang="el-GR" altLang="el-GR" sz="1400" dirty="0">
                <a:latin typeface="Arial" charset="0"/>
              </a:rPr>
              <a:t>να οδηγήσουν τις ομάδες </a:t>
            </a:r>
            <a:r>
              <a:rPr lang="el-GR" altLang="el-GR" sz="1400" dirty="0" smtClean="0">
                <a:latin typeface="Arial" charset="0"/>
              </a:rPr>
              <a:t>στην </a:t>
            </a:r>
            <a:r>
              <a:rPr lang="el-GR" altLang="el-GR" sz="1400" dirty="0">
                <a:latin typeface="Arial" charset="0"/>
              </a:rPr>
              <a:t>επιτυχία</a:t>
            </a:r>
            <a:endParaRPr lang="en-US" altLang="el-GR" sz="1400" dirty="0">
              <a:latin typeface="Arial"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Χρήση του </a:t>
            </a:r>
            <a:r>
              <a:rPr lang="en-US" dirty="0" smtClean="0"/>
              <a:t>Internet</a:t>
            </a:r>
            <a:endParaRPr lang="el-GR" dirty="0"/>
          </a:p>
        </p:txBody>
      </p:sp>
      <p:sp>
        <p:nvSpPr>
          <p:cNvPr id="3" name="Θέση περιεχομένου 2"/>
          <p:cNvSpPr>
            <a:spLocks noGrp="1"/>
          </p:cNvSpPr>
          <p:nvPr>
            <p:ph idx="1"/>
          </p:nvPr>
        </p:nvSpPr>
        <p:spPr/>
        <p:txBody>
          <a:bodyPr>
            <a:normAutofit fontScale="62500" lnSpcReduction="20000"/>
          </a:bodyPr>
          <a:lstStyle/>
          <a:p>
            <a:r>
              <a:rPr lang="el-GR" dirty="0" smtClean="0"/>
              <a:t>4,39 </a:t>
            </a:r>
            <a:r>
              <a:rPr lang="el-GR" dirty="0"/>
              <a:t>δισ. χρήστες του διαδικτύου παγκοσμίως, 57% του παγκόσμιου πληθυσμού, 366 εκατομμύρια (9%) περισσότεροι σε σχέση με τον Ιανουάριο του 2018.</a:t>
            </a:r>
          </a:p>
          <a:p>
            <a:r>
              <a:rPr lang="el-GR" dirty="0" smtClean="0"/>
              <a:t>H </a:t>
            </a:r>
            <a:r>
              <a:rPr lang="el-GR" dirty="0"/>
              <a:t>χώρα με το μεγαλύτερο ποσοστό του πληθυσμού </a:t>
            </a:r>
            <a:r>
              <a:rPr lang="el-GR" dirty="0" err="1"/>
              <a:t>online</a:t>
            </a:r>
            <a:r>
              <a:rPr lang="el-GR" dirty="0"/>
              <a:t> είναι τα Ηνωμένα Αραβικά Εμιράτα, με 99%. Στο άλλο άκρο είναι η Γκάνα, όπου μόνο το 35% του πληθυσμού χρησιμοποιεί το διαδίκτυο.</a:t>
            </a:r>
          </a:p>
          <a:p>
            <a:r>
              <a:rPr lang="el-GR" dirty="0" smtClean="0"/>
              <a:t>8,13 </a:t>
            </a:r>
            <a:r>
              <a:rPr lang="el-GR" dirty="0"/>
              <a:t>εκατ. χρήστες του διαδικτύου στην Ελλάδα, 73% του πληθυσμού.</a:t>
            </a:r>
          </a:p>
          <a:p>
            <a:r>
              <a:rPr lang="el-GR" dirty="0" smtClean="0"/>
              <a:t>5,11 </a:t>
            </a:r>
            <a:r>
              <a:rPr lang="el-GR" dirty="0"/>
              <a:t>δισ. χρήστες κινητής τηλεφωνίας παγκοσμίως, περισσότεροι από τα 2/3 του παγκόσμιου πληθυσμού, 100 εκατομμύρια (2%) περισσότεροι από το 2018.</a:t>
            </a:r>
          </a:p>
          <a:p>
            <a:r>
              <a:rPr lang="el-GR" dirty="0" smtClean="0"/>
              <a:t>16 </a:t>
            </a:r>
            <a:r>
              <a:rPr lang="el-GR" dirty="0"/>
              <a:t>χρόνια χρειάστηκαν για να φτάσει το διαδίκτυο το 1 δισ. χρήστες και άλλα 6 χρόνια για γίνουν 2 δισ. Οι χρήστες του διαδικτύου αυξάνονται πλέον κατά 1 δισ. κάθε 2,7 χρόνια.</a:t>
            </a:r>
          </a:p>
          <a:p>
            <a:r>
              <a:rPr lang="el-GR" dirty="0" smtClean="0"/>
              <a:t>Το </a:t>
            </a:r>
            <a:r>
              <a:rPr lang="el-GR" dirty="0" err="1"/>
              <a:t>Google</a:t>
            </a:r>
            <a:r>
              <a:rPr lang="el-GR" dirty="0"/>
              <a:t> είναι το πιο δημοφιλές </a:t>
            </a:r>
            <a:r>
              <a:rPr lang="el-GR" dirty="0" err="1"/>
              <a:t>site</a:t>
            </a:r>
            <a:r>
              <a:rPr lang="el-GR" dirty="0"/>
              <a:t> του κόσμου, με το </a:t>
            </a:r>
            <a:r>
              <a:rPr lang="el-GR" dirty="0" err="1"/>
              <a:t>YouTube</a:t>
            </a:r>
            <a:r>
              <a:rPr lang="el-GR" dirty="0"/>
              <a:t> να είναι δεύτερο και το </a:t>
            </a:r>
            <a:r>
              <a:rPr lang="el-GR" dirty="0" err="1"/>
              <a:t>Facebook</a:t>
            </a:r>
            <a:r>
              <a:rPr lang="el-GR" dirty="0"/>
              <a:t> να παίρνει την τρίτη θέση.</a:t>
            </a:r>
          </a:p>
          <a:p>
            <a:endParaRPr lang="el-GR" dirty="0"/>
          </a:p>
        </p:txBody>
      </p:sp>
    </p:spTree>
    <p:extLst>
      <p:ext uri="{BB962C8B-B14F-4D97-AF65-F5344CB8AC3E}">
        <p14:creationId xmlns:p14="http://schemas.microsoft.com/office/powerpoint/2010/main" val="31073138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5" name="Rectangle 5"/>
          <p:cNvSpPr>
            <a:spLocks noGrp="1" noChangeArrowheads="1"/>
          </p:cNvSpPr>
          <p:nvPr>
            <p:ph type="title"/>
          </p:nvPr>
        </p:nvSpPr>
        <p:spPr/>
        <p:txBody>
          <a:bodyPr>
            <a:normAutofit fontScale="90000"/>
          </a:bodyPr>
          <a:lstStyle/>
          <a:p>
            <a:r>
              <a:rPr lang="el-GR" altLang="el-GR" sz="3600" dirty="0" smtClean="0"/>
              <a:t>Οι νέοι κανόνες του Μάρκετινγκ για τον Παγκόσμιο Τεχνολογικό Κόσμο</a:t>
            </a:r>
            <a:endParaRPr lang="en-US" altLang="el-GR" sz="3600" dirty="0"/>
          </a:p>
        </p:txBody>
      </p:sp>
      <p:sp>
        <p:nvSpPr>
          <p:cNvPr id="389126" name="Rectangle 6"/>
          <p:cNvSpPr>
            <a:spLocks noGrp="1" noChangeArrowheads="1"/>
          </p:cNvSpPr>
          <p:nvPr>
            <p:ph idx="1"/>
          </p:nvPr>
        </p:nvSpPr>
        <p:spPr/>
        <p:txBody>
          <a:bodyPr>
            <a:normAutofit fontScale="92500" lnSpcReduction="20000"/>
          </a:bodyPr>
          <a:lstStyle/>
          <a:p>
            <a:r>
              <a:rPr lang="el-GR" altLang="el-GR" b="1" dirty="0" smtClean="0"/>
              <a:t>Οι Νέοι Κανόνες</a:t>
            </a:r>
            <a:endParaRPr lang="en-US" altLang="el-GR" b="1" dirty="0"/>
          </a:p>
          <a:p>
            <a:pPr marL="685800" lvl="1" indent="-342900">
              <a:spcBef>
                <a:spcPct val="40000"/>
              </a:spcBef>
              <a:buFont typeface="+mj-lt"/>
              <a:buAutoNum type="arabicPeriod"/>
            </a:pPr>
            <a:r>
              <a:rPr lang="el-GR" altLang="el-GR" sz="1800" dirty="0" smtClean="0"/>
              <a:t>Στόχευση τμημάτων του ενός, και δημιουργία εικονικών κοινοτήτων</a:t>
            </a:r>
          </a:p>
          <a:p>
            <a:pPr marL="685800" lvl="1" indent="-342900">
              <a:spcBef>
                <a:spcPct val="40000"/>
              </a:spcBef>
              <a:buFont typeface="+mj-lt"/>
              <a:buAutoNum type="arabicPeriod"/>
            </a:pPr>
            <a:r>
              <a:rPr lang="el-GR" altLang="el-GR" sz="1800" dirty="0" smtClean="0"/>
              <a:t>Μελέτη για τον πελάτη υπό την θέσης ηγεσία</a:t>
            </a:r>
            <a:r>
              <a:rPr lang="el-GR" altLang="el-GR" sz="1800" dirty="0"/>
              <a:t>ς</a:t>
            </a:r>
            <a:endParaRPr lang="el-GR" altLang="el-GR" sz="1800" dirty="0" smtClean="0"/>
          </a:p>
          <a:p>
            <a:pPr marL="685800" lvl="1" indent="-342900">
              <a:spcBef>
                <a:spcPct val="40000"/>
              </a:spcBef>
              <a:buFont typeface="+mj-lt"/>
              <a:buAutoNum type="arabicPeriod"/>
            </a:pPr>
            <a:r>
              <a:rPr lang="el-GR" altLang="el-GR" sz="1800" dirty="0" smtClean="0"/>
              <a:t>Διεύρυνση του ρόλου του </a:t>
            </a:r>
            <a:r>
              <a:rPr lang="el-GR" altLang="el-GR" sz="1800" dirty="0" err="1" smtClean="0"/>
              <a:t>branding</a:t>
            </a:r>
            <a:r>
              <a:rPr lang="el-GR" altLang="el-GR" sz="1800" dirty="0" smtClean="0"/>
              <a:t> στην παγκόσμια αγορά</a:t>
            </a:r>
          </a:p>
          <a:p>
            <a:pPr marL="685800" lvl="1" indent="-342900">
              <a:spcBef>
                <a:spcPct val="40000"/>
              </a:spcBef>
              <a:buFont typeface="+mj-lt"/>
              <a:buAutoNum type="arabicPeriod"/>
            </a:pPr>
            <a:r>
              <a:rPr lang="el-GR" altLang="el-GR" sz="1800" dirty="0" smtClean="0"/>
              <a:t>Δραστηριοποίηση των καταναλωτών ως </a:t>
            </a:r>
            <a:r>
              <a:rPr lang="el-GR" altLang="el-GR" sz="1800" dirty="0" err="1" smtClean="0"/>
              <a:t>co</a:t>
            </a:r>
            <a:r>
              <a:rPr lang="el-GR" altLang="el-GR" sz="1800" dirty="0" smtClean="0"/>
              <a:t>-</a:t>
            </a:r>
            <a:r>
              <a:rPr lang="el-GR" altLang="el-GR" sz="1800" dirty="0" err="1" smtClean="0"/>
              <a:t>producers</a:t>
            </a:r>
            <a:r>
              <a:rPr lang="el-GR" altLang="el-GR" sz="1800" dirty="0" smtClean="0"/>
              <a:t> μέσω της εξατομίκευσης</a:t>
            </a:r>
          </a:p>
          <a:p>
            <a:pPr marL="685800" lvl="1" indent="-342900">
              <a:spcBef>
                <a:spcPct val="40000"/>
              </a:spcBef>
              <a:buFont typeface="+mj-lt"/>
              <a:buAutoNum type="arabicPeriod"/>
            </a:pPr>
            <a:r>
              <a:rPr lang="el-GR" altLang="el-GR" sz="1800" dirty="0" smtClean="0"/>
              <a:t>Χρησιμοποίηση μιας εύστοχης τιμολόγησης στον κόσμο της </a:t>
            </a:r>
            <a:r>
              <a:rPr lang="en-US" altLang="el-GR" sz="1800" dirty="0" smtClean="0"/>
              <a:t>e</a:t>
            </a:r>
            <a:r>
              <a:rPr lang="el-GR" altLang="el-GR" sz="1800" dirty="0" smtClean="0"/>
              <a:t>Τιμολόγησης</a:t>
            </a:r>
          </a:p>
          <a:p>
            <a:pPr marL="685800" lvl="1" indent="-342900">
              <a:spcBef>
                <a:spcPct val="40000"/>
              </a:spcBef>
              <a:buFont typeface="+mj-lt"/>
              <a:buAutoNum type="arabicPeriod"/>
            </a:pPr>
            <a:r>
              <a:rPr lang="el-GR" altLang="el-GR" sz="1800" dirty="0" smtClean="0"/>
              <a:t>Δημιουργία διανομής, οποτεδήποτε και  οπουδήποτε, αλλά και ολοκληρωμένες εφοδιαστικές αλυσίδες</a:t>
            </a:r>
          </a:p>
          <a:p>
            <a:pPr marL="685800" lvl="1" indent="-342900">
              <a:spcBef>
                <a:spcPct val="40000"/>
              </a:spcBef>
              <a:buFont typeface="+mj-lt"/>
              <a:buAutoNum type="arabicPeriod"/>
            </a:pPr>
            <a:r>
              <a:rPr lang="el-GR" altLang="el-GR" sz="1800" dirty="0" smtClean="0"/>
              <a:t>Επανασχεδιασμός </a:t>
            </a:r>
            <a:r>
              <a:rPr lang="el-GR" altLang="el-GR" sz="1800" dirty="0" err="1" smtClean="0"/>
              <a:t>διαδραστικής</a:t>
            </a:r>
            <a:r>
              <a:rPr lang="el-GR" altLang="el-GR" sz="1800" dirty="0"/>
              <a:t> </a:t>
            </a:r>
            <a:r>
              <a:rPr lang="el-GR" altLang="el-GR" sz="1800" dirty="0" smtClean="0"/>
              <a:t>διαφήμισης και ολοκληρωμένου μάρκετινγκ, της επικοινωνία, της εκπαίδευση και της ψυχαγωγία</a:t>
            </a:r>
          </a:p>
          <a:p>
            <a:pPr marL="685800" lvl="1" indent="-342900">
              <a:spcBef>
                <a:spcPct val="40000"/>
              </a:spcBef>
              <a:buFont typeface="+mj-lt"/>
              <a:buAutoNum type="arabicPeriod"/>
            </a:pPr>
            <a:r>
              <a:rPr lang="el-GR" altLang="el-GR" sz="1800" dirty="0" smtClean="0"/>
              <a:t>Ανακάλυψη εκ νέου της έρευνας μάρκετινγκ και η δημιουργία μοντέλων γνώσης και διάδοσης</a:t>
            </a:r>
          </a:p>
          <a:p>
            <a:pPr marL="685800" lvl="1" indent="-342900">
              <a:spcBef>
                <a:spcPct val="40000"/>
              </a:spcBef>
              <a:buFont typeface="+mj-lt"/>
              <a:buAutoNum type="arabicPeriod"/>
            </a:pPr>
            <a:r>
              <a:rPr lang="el-GR" altLang="el-GR" sz="1800" dirty="0" smtClean="0"/>
              <a:t>Χρήση του  προσαρμοστικού πειραματισμό</a:t>
            </a:r>
          </a:p>
          <a:p>
            <a:pPr marL="685800" lvl="1" indent="-342900">
              <a:spcBef>
                <a:spcPct val="40000"/>
              </a:spcBef>
              <a:buFont typeface="+mj-lt"/>
              <a:buAutoNum type="arabicPeriod"/>
            </a:pPr>
            <a:r>
              <a:rPr lang="el-GR" altLang="el-GR" sz="1800" dirty="0" smtClean="0"/>
              <a:t>Επανασχεδιασμός της διαδικασίας στρατηγικής και υποστήριξη της οργανωτικής αρχιτεκτονικής</a:t>
            </a:r>
          </a:p>
        </p:txBody>
      </p:sp>
      <p:sp>
        <p:nvSpPr>
          <p:cNvPr id="389124" name="Rectangle 4"/>
          <p:cNvSpPr>
            <a:spLocks noChangeArrowheads="1"/>
          </p:cNvSpPr>
          <p:nvPr/>
        </p:nvSpPr>
        <p:spPr bwMode="auto">
          <a:xfrm>
            <a:off x="285750" y="6477000"/>
            <a:ext cx="66516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spAutoFit/>
          </a:bodyPr>
          <a:lstStyle>
            <a:lvl1pPr marL="119063" indent="-119063" defTabSz="911225" eaLnBrk="0" hangingPunct="0">
              <a:tabLst>
                <a:tab pos="401638" algn="l"/>
              </a:tabLst>
              <a:defRPr sz="2400">
                <a:solidFill>
                  <a:schemeClr val="tx1"/>
                </a:solidFill>
                <a:latin typeface="Times New Roman" pitchFamily="18" charset="0"/>
              </a:defRPr>
            </a:lvl1pPr>
            <a:lvl2pPr marL="1198563" defTabSz="911225" eaLnBrk="0" hangingPunct="0">
              <a:tabLst>
                <a:tab pos="401638" algn="l"/>
              </a:tabLst>
              <a:defRPr sz="2400">
                <a:solidFill>
                  <a:schemeClr val="tx1"/>
                </a:solidFill>
                <a:latin typeface="Times New Roman" pitchFamily="18" charset="0"/>
              </a:defRPr>
            </a:lvl2pPr>
            <a:lvl3pPr marL="1312863" defTabSz="911225" eaLnBrk="0" hangingPunct="0">
              <a:tabLst>
                <a:tab pos="401638" algn="l"/>
              </a:tabLst>
              <a:defRPr sz="2400">
                <a:solidFill>
                  <a:schemeClr val="tx1"/>
                </a:solidFill>
                <a:latin typeface="Times New Roman" pitchFamily="18" charset="0"/>
              </a:defRPr>
            </a:lvl3pPr>
            <a:lvl4pPr marL="1427163" defTabSz="911225" eaLnBrk="0" hangingPunct="0">
              <a:tabLst>
                <a:tab pos="401638" algn="l"/>
              </a:tabLst>
              <a:defRPr sz="2400">
                <a:solidFill>
                  <a:schemeClr val="tx1"/>
                </a:solidFill>
                <a:latin typeface="Times New Roman" pitchFamily="18" charset="0"/>
              </a:defRPr>
            </a:lvl4pPr>
            <a:lvl5pPr defTabSz="911225" eaLnBrk="0" hangingPunct="0">
              <a:tabLst>
                <a:tab pos="401638" algn="l"/>
              </a:tabLst>
              <a:defRPr sz="2400">
                <a:solidFill>
                  <a:schemeClr val="tx1"/>
                </a:solidFill>
                <a:latin typeface="Times New Roman" pitchFamily="18" charset="0"/>
              </a:defRPr>
            </a:lvl5pPr>
            <a:lvl6pPr defTabSz="911225" eaLnBrk="0" fontAlgn="base" hangingPunct="0">
              <a:spcBef>
                <a:spcPct val="0"/>
              </a:spcBef>
              <a:spcAft>
                <a:spcPct val="0"/>
              </a:spcAft>
              <a:tabLst>
                <a:tab pos="401638" algn="l"/>
              </a:tabLst>
              <a:defRPr sz="2400">
                <a:solidFill>
                  <a:schemeClr val="tx1"/>
                </a:solidFill>
                <a:latin typeface="Times New Roman" pitchFamily="18" charset="0"/>
              </a:defRPr>
            </a:lvl6pPr>
            <a:lvl7pPr defTabSz="911225" eaLnBrk="0" fontAlgn="base" hangingPunct="0">
              <a:spcBef>
                <a:spcPct val="0"/>
              </a:spcBef>
              <a:spcAft>
                <a:spcPct val="0"/>
              </a:spcAft>
              <a:tabLst>
                <a:tab pos="401638" algn="l"/>
              </a:tabLst>
              <a:defRPr sz="2400">
                <a:solidFill>
                  <a:schemeClr val="tx1"/>
                </a:solidFill>
                <a:latin typeface="Times New Roman" pitchFamily="18" charset="0"/>
              </a:defRPr>
            </a:lvl7pPr>
            <a:lvl8pPr defTabSz="911225" eaLnBrk="0" fontAlgn="base" hangingPunct="0">
              <a:spcBef>
                <a:spcPct val="0"/>
              </a:spcBef>
              <a:spcAft>
                <a:spcPct val="0"/>
              </a:spcAft>
              <a:tabLst>
                <a:tab pos="401638" algn="l"/>
              </a:tabLst>
              <a:defRPr sz="2400">
                <a:solidFill>
                  <a:schemeClr val="tx1"/>
                </a:solidFill>
                <a:latin typeface="Times New Roman" pitchFamily="18" charset="0"/>
              </a:defRPr>
            </a:lvl8pPr>
            <a:lvl9pPr defTabSz="911225" eaLnBrk="0" fontAlgn="base" hangingPunct="0">
              <a:spcBef>
                <a:spcPct val="0"/>
              </a:spcBef>
              <a:spcAft>
                <a:spcPct val="0"/>
              </a:spcAft>
              <a:tabLst>
                <a:tab pos="401638" algn="l"/>
              </a:tabLst>
              <a:defRPr sz="2400">
                <a:solidFill>
                  <a:schemeClr val="tx1"/>
                </a:solidFill>
                <a:latin typeface="Times New Roman" pitchFamily="18" charset="0"/>
              </a:defRPr>
            </a:lvl9pPr>
          </a:lstStyle>
          <a:p>
            <a:r>
              <a:rPr lang="en-US" altLang="el-GR" sz="1000">
                <a:latin typeface="Arial" charset="0"/>
              </a:rPr>
              <a:t>Source:  Wind, Jerry and Vijay Mahajan.  </a:t>
            </a:r>
            <a:r>
              <a:rPr lang="en-US" altLang="el-GR" sz="1000" i="1">
                <a:latin typeface="Arial" charset="0"/>
              </a:rPr>
              <a:t>Digital Marketing</a:t>
            </a:r>
            <a:r>
              <a:rPr lang="en-US" altLang="el-GR" sz="1000">
                <a:latin typeface="Arial" charset="0"/>
              </a:rPr>
              <a:t>. New York:  John Wiley and Sons, p.8.</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8" name="Text Box 1036"/>
          <p:cNvSpPr txBox="1">
            <a:spLocks noChangeArrowheads="1"/>
          </p:cNvSpPr>
          <p:nvPr/>
        </p:nvSpPr>
        <p:spPr bwMode="auto">
          <a:xfrm>
            <a:off x="271463" y="481013"/>
            <a:ext cx="6921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altLang="el-GR" sz="7200" dirty="0">
                <a:solidFill>
                  <a:srgbClr val="FFFFFF"/>
                </a:solidFill>
                <a:effectLst>
                  <a:outerShdw blurRad="38100" dist="38100" dir="2700000" algn="tl">
                    <a:srgbClr val="000000"/>
                  </a:outerShdw>
                </a:effectLst>
              </a:rPr>
              <a:t>2</a:t>
            </a:r>
          </a:p>
        </p:txBody>
      </p:sp>
      <p:sp>
        <p:nvSpPr>
          <p:cNvPr id="439309" name="Text Box 1037"/>
          <p:cNvSpPr txBox="1">
            <a:spLocks noChangeArrowheads="1"/>
          </p:cNvSpPr>
          <p:nvPr/>
        </p:nvSpPr>
        <p:spPr bwMode="auto">
          <a:xfrm>
            <a:off x="315913" y="4706938"/>
            <a:ext cx="7637462"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l-GR" altLang="el-GR" sz="4000" dirty="0">
                <a:solidFill>
                  <a:schemeClr val="tx2"/>
                </a:solidFill>
                <a:effectLst>
                  <a:outerShdw blurRad="38100" dist="38100" dir="2700000" algn="tl">
                    <a:srgbClr val="000000"/>
                  </a:outerShdw>
                </a:effectLst>
              </a:rPr>
              <a:t>Σχεδιασμός της Ευκαιρίας της Αγοράς</a:t>
            </a:r>
            <a:endParaRPr lang="en-US" altLang="el-GR" sz="4000"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3010658013"/>
      </p:ext>
    </p:extLst>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8"/>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dirty="0" smtClean="0"/>
              <a:t>Πλαίσιο της Ανάλυσης της Ευκαιρίας της Αγοράς</a:t>
            </a:r>
            <a:endParaRPr lang="en-US" altLang="el-GR" dirty="0" smtClean="0"/>
          </a:p>
        </p:txBody>
      </p:sp>
      <p:sp>
        <p:nvSpPr>
          <p:cNvPr id="8195" name="AutoShape 38"/>
          <p:cNvSpPr>
            <a:spLocks noChangeArrowheads="1"/>
          </p:cNvSpPr>
          <p:nvPr/>
        </p:nvSpPr>
        <p:spPr bwMode="auto">
          <a:xfrm>
            <a:off x="4651375" y="1966913"/>
            <a:ext cx="4171950" cy="3844925"/>
          </a:xfrm>
          <a:prstGeom prst="leftArrowCallout">
            <a:avLst>
              <a:gd name="adj1" fmla="val 25000"/>
              <a:gd name="adj2" fmla="val 25000"/>
              <a:gd name="adj3" fmla="val 18084"/>
              <a:gd name="adj4" fmla="val 77167"/>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8196" name="Text Box 37"/>
          <p:cNvSpPr txBox="1">
            <a:spLocks noChangeArrowheads="1"/>
          </p:cNvSpPr>
          <p:nvPr/>
        </p:nvSpPr>
        <p:spPr bwMode="auto">
          <a:xfrm>
            <a:off x="5772150" y="2012950"/>
            <a:ext cx="2797175" cy="3708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225425" indent="-111125"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25000"/>
              </a:spcBef>
              <a:buFontTx/>
              <a:buNone/>
            </a:pPr>
            <a:r>
              <a:rPr lang="el-GR" altLang="el-GR" sz="1400" b="1">
                <a:latin typeface="Arial" charset="0"/>
              </a:rPr>
              <a:t>Επηρεασμός της Νέας Οικονομίας</a:t>
            </a:r>
            <a:endParaRPr lang="en-US" altLang="el-GR" sz="1400" b="1">
              <a:latin typeface="Arial" charset="0"/>
            </a:endParaRPr>
          </a:p>
          <a:p>
            <a:pPr lvl="1">
              <a:spcBef>
                <a:spcPct val="25000"/>
              </a:spcBef>
              <a:buFontTx/>
              <a:buChar char="•"/>
            </a:pPr>
            <a:r>
              <a:rPr lang="el-GR" altLang="el-GR" sz="1200">
                <a:latin typeface="Arial" charset="0"/>
              </a:rPr>
              <a:t>Ο ανταγωνισμός λαμβάνει χώρα μεταξύ των βιομηχανιών και όχι στον τομέα των βιομηχανιών</a:t>
            </a:r>
          </a:p>
          <a:p>
            <a:pPr lvl="1">
              <a:spcBef>
                <a:spcPct val="25000"/>
              </a:spcBef>
              <a:buFontTx/>
              <a:buChar char="•"/>
            </a:pPr>
            <a:r>
              <a:rPr lang="el-GR" altLang="el-GR" sz="1200">
                <a:latin typeface="Arial" charset="0"/>
              </a:rPr>
              <a:t>Ανταγωνιστική συμπεριφορά παρουσιάζεται με πρωτοφανή ταχύτητα</a:t>
            </a:r>
          </a:p>
          <a:p>
            <a:pPr lvl="1">
              <a:spcBef>
                <a:spcPct val="25000"/>
              </a:spcBef>
              <a:buFontTx/>
              <a:buChar char="•"/>
            </a:pPr>
            <a:r>
              <a:rPr lang="el-GR" altLang="el-GR" sz="1200">
                <a:latin typeface="Arial" charset="0"/>
              </a:rPr>
              <a:t>Ο ανταγωνισμός λαμβάνει χώρα μεταξύ των συμμαχιών των επιχειρήσεων παρά μεταξύ μεμονωμένων εταιρειών</a:t>
            </a:r>
          </a:p>
          <a:p>
            <a:pPr lvl="1">
              <a:spcBef>
                <a:spcPct val="25000"/>
              </a:spcBef>
              <a:buFontTx/>
              <a:buChar char="•"/>
            </a:pPr>
            <a:r>
              <a:rPr lang="el-GR" altLang="el-GR" sz="1200">
                <a:latin typeface="Arial" charset="0"/>
              </a:rPr>
              <a:t>Είναι πιο εύκολο να επηρεάσουν τη συμπεριφορά των πελατών, επειδή ορίζεται ακόμη στα αρχικά στάδιά της</a:t>
            </a:r>
          </a:p>
          <a:p>
            <a:pPr lvl="1">
              <a:spcBef>
                <a:spcPct val="25000"/>
              </a:spcBef>
              <a:buFontTx/>
              <a:buChar char="•"/>
            </a:pPr>
            <a:r>
              <a:rPr lang="el-GR" altLang="el-GR" sz="1200">
                <a:latin typeface="Arial" charset="0"/>
              </a:rPr>
              <a:t>Οι αλυσίδες αξίας του κλάδου που αναδιαρθρώνεται</a:t>
            </a:r>
            <a:endParaRPr lang="en-US" altLang="el-GR" sz="1200">
              <a:latin typeface="Arial" charset="0"/>
            </a:endParaRPr>
          </a:p>
        </p:txBody>
      </p:sp>
      <p:sp>
        <p:nvSpPr>
          <p:cNvPr id="8197" name="Rectangle 39"/>
          <p:cNvSpPr>
            <a:spLocks noChangeArrowheads="1"/>
          </p:cNvSpPr>
          <p:nvPr/>
        </p:nvSpPr>
        <p:spPr bwMode="auto">
          <a:xfrm>
            <a:off x="668338" y="1562100"/>
            <a:ext cx="3808412" cy="48736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1400" b="1">
                <a:latin typeface="Arial" charset="0"/>
              </a:rPr>
              <a:t>Νέες ευκαιρίες για Υφιστάμενα συστήματα Νέας Αξίας</a:t>
            </a:r>
            <a:endParaRPr lang="en-US" altLang="el-GR" sz="1400" b="1">
              <a:latin typeface="Arial" charset="0"/>
            </a:endParaRPr>
          </a:p>
        </p:txBody>
      </p:sp>
      <p:sp>
        <p:nvSpPr>
          <p:cNvPr id="8198" name="Rectangle 40"/>
          <p:cNvSpPr>
            <a:spLocks noChangeArrowheads="1"/>
          </p:cNvSpPr>
          <p:nvPr/>
        </p:nvSpPr>
        <p:spPr bwMode="auto">
          <a:xfrm>
            <a:off x="669925" y="2444750"/>
            <a:ext cx="3808413" cy="48736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1400" b="1">
                <a:latin typeface="Arial" charset="0"/>
              </a:rPr>
              <a:t>Προσδιορισμός Ακάλυπτων και υποεξυπηρετούμενων Αναγκών</a:t>
            </a:r>
            <a:endParaRPr lang="en-US" altLang="el-GR" sz="1400" b="1">
              <a:latin typeface="Arial" charset="0"/>
            </a:endParaRPr>
          </a:p>
        </p:txBody>
      </p:sp>
      <p:sp>
        <p:nvSpPr>
          <p:cNvPr id="8199" name="Rectangle 41"/>
          <p:cNvSpPr>
            <a:spLocks noChangeArrowheads="1"/>
          </p:cNvSpPr>
          <p:nvPr/>
        </p:nvSpPr>
        <p:spPr bwMode="auto">
          <a:xfrm>
            <a:off x="668338" y="3352800"/>
            <a:ext cx="3808412" cy="48736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1400" b="1">
                <a:latin typeface="Arial" charset="0"/>
              </a:rPr>
              <a:t>Προσδιορισμός Τμημάτων Στόχου</a:t>
            </a:r>
            <a:endParaRPr lang="en-US" altLang="el-GR" sz="1400" b="1">
              <a:latin typeface="Arial" charset="0"/>
            </a:endParaRPr>
          </a:p>
        </p:txBody>
      </p:sp>
      <p:sp>
        <p:nvSpPr>
          <p:cNvPr id="8200" name="Rectangle 42"/>
          <p:cNvSpPr>
            <a:spLocks noChangeArrowheads="1"/>
          </p:cNvSpPr>
          <p:nvPr/>
        </p:nvSpPr>
        <p:spPr bwMode="auto">
          <a:xfrm>
            <a:off x="669925" y="4235450"/>
            <a:ext cx="3808413" cy="48736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1400" b="1">
                <a:latin typeface="Arial" charset="0"/>
              </a:rPr>
              <a:t>Ανάλυση Ευκαιριών και Πλεονεκτημάτων της Εταιρείας Βάσει Πόρων</a:t>
            </a:r>
            <a:endParaRPr lang="en-US" altLang="el-GR" sz="1400" b="1">
              <a:latin typeface="Arial" charset="0"/>
            </a:endParaRPr>
          </a:p>
        </p:txBody>
      </p:sp>
      <p:sp>
        <p:nvSpPr>
          <p:cNvPr id="8201" name="Rectangle 43"/>
          <p:cNvSpPr>
            <a:spLocks noChangeArrowheads="1"/>
          </p:cNvSpPr>
          <p:nvPr/>
        </p:nvSpPr>
        <p:spPr bwMode="auto">
          <a:xfrm>
            <a:off x="668338" y="5089525"/>
            <a:ext cx="3808412" cy="60166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1400" b="1">
                <a:latin typeface="Arial" charset="0"/>
              </a:rPr>
              <a:t>Αξιολόγηση της Ανταγωνιστικής, Τεχνολογικής και Οικονομικής Ελκυστικότητας Ευκαιρία</a:t>
            </a:r>
            <a:endParaRPr lang="en-US" altLang="el-GR" sz="1400" b="1">
              <a:latin typeface="Arial" charset="0"/>
            </a:endParaRPr>
          </a:p>
        </p:txBody>
      </p:sp>
      <p:sp>
        <p:nvSpPr>
          <p:cNvPr id="8202" name="Rectangle 44"/>
          <p:cNvSpPr>
            <a:spLocks noChangeArrowheads="1"/>
          </p:cNvSpPr>
          <p:nvPr/>
        </p:nvSpPr>
        <p:spPr bwMode="auto">
          <a:xfrm>
            <a:off x="669925" y="6026150"/>
            <a:ext cx="3808413" cy="48736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1400" b="1">
                <a:latin typeface="Arial" charset="0"/>
              </a:rPr>
              <a:t>Αξιολόγηση της απόφασης ΝΑΙ ή ΌΧΙ </a:t>
            </a:r>
          </a:p>
          <a:p>
            <a:pPr algn="ctr">
              <a:spcBef>
                <a:spcPct val="0"/>
              </a:spcBef>
              <a:buFontTx/>
              <a:buNone/>
            </a:pPr>
            <a:r>
              <a:rPr lang="el-GR" altLang="el-GR" sz="1400" b="1">
                <a:latin typeface="Arial" charset="0"/>
              </a:rPr>
              <a:t>(</a:t>
            </a:r>
            <a:r>
              <a:rPr lang="en-US" altLang="el-GR" sz="1400" b="1">
                <a:latin typeface="Arial" charset="0"/>
              </a:rPr>
              <a:t>“Go / No-Go</a:t>
            </a:r>
            <a:r>
              <a:rPr lang="el-GR" altLang="el-GR" sz="1400" b="1">
                <a:latin typeface="Arial" charset="0"/>
              </a:rPr>
              <a:t>)</a:t>
            </a:r>
            <a:endParaRPr lang="en-US" altLang="el-GR" sz="1400" b="1">
              <a:latin typeface="Arial" charset="0"/>
            </a:endParaRPr>
          </a:p>
        </p:txBody>
      </p:sp>
      <p:sp>
        <p:nvSpPr>
          <p:cNvPr id="8203" name="AutoShape 45"/>
          <p:cNvSpPr>
            <a:spLocks noChangeArrowheads="1"/>
          </p:cNvSpPr>
          <p:nvPr/>
        </p:nvSpPr>
        <p:spPr bwMode="auto">
          <a:xfrm>
            <a:off x="2401888" y="2097088"/>
            <a:ext cx="438150" cy="300037"/>
          </a:xfrm>
          <a:prstGeom prst="downArrow">
            <a:avLst>
              <a:gd name="adj1" fmla="val 50000"/>
              <a:gd name="adj2" fmla="val 25000"/>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8204" name="AutoShape 46"/>
          <p:cNvSpPr>
            <a:spLocks noChangeArrowheads="1"/>
          </p:cNvSpPr>
          <p:nvPr/>
        </p:nvSpPr>
        <p:spPr bwMode="auto">
          <a:xfrm>
            <a:off x="2401888" y="2998788"/>
            <a:ext cx="438150" cy="300037"/>
          </a:xfrm>
          <a:prstGeom prst="downArrow">
            <a:avLst>
              <a:gd name="adj1" fmla="val 50000"/>
              <a:gd name="adj2" fmla="val 25000"/>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8205" name="AutoShape 47"/>
          <p:cNvSpPr>
            <a:spLocks noChangeArrowheads="1"/>
          </p:cNvSpPr>
          <p:nvPr/>
        </p:nvSpPr>
        <p:spPr bwMode="auto">
          <a:xfrm>
            <a:off x="2401888" y="3887788"/>
            <a:ext cx="438150" cy="300037"/>
          </a:xfrm>
          <a:prstGeom prst="downArrow">
            <a:avLst>
              <a:gd name="adj1" fmla="val 50000"/>
              <a:gd name="adj2" fmla="val 25000"/>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8206" name="AutoShape 48"/>
          <p:cNvSpPr>
            <a:spLocks noChangeArrowheads="1"/>
          </p:cNvSpPr>
          <p:nvPr/>
        </p:nvSpPr>
        <p:spPr bwMode="auto">
          <a:xfrm>
            <a:off x="2401888" y="4789488"/>
            <a:ext cx="438150" cy="300037"/>
          </a:xfrm>
          <a:prstGeom prst="downArrow">
            <a:avLst>
              <a:gd name="adj1" fmla="val 50000"/>
              <a:gd name="adj2" fmla="val 25000"/>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8207" name="AutoShape 49"/>
          <p:cNvSpPr>
            <a:spLocks noChangeArrowheads="1"/>
          </p:cNvSpPr>
          <p:nvPr/>
        </p:nvSpPr>
        <p:spPr bwMode="auto">
          <a:xfrm>
            <a:off x="2401888" y="5691188"/>
            <a:ext cx="438150" cy="300037"/>
          </a:xfrm>
          <a:prstGeom prst="downArrow">
            <a:avLst>
              <a:gd name="adj1" fmla="val 50000"/>
              <a:gd name="adj2" fmla="val 25000"/>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Tree>
    <p:extLst>
      <p:ext uri="{BB962C8B-B14F-4D97-AF65-F5344CB8AC3E}">
        <p14:creationId xmlns:p14="http://schemas.microsoft.com/office/powerpoint/2010/main" val="3085871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1026"/>
          <p:cNvSpPr>
            <a:spLocks noGrp="1" noChangeArrowheads="1"/>
          </p:cNvSpPr>
          <p:nvPr>
            <p:ph type="title"/>
          </p:nvPr>
        </p:nvSpPr>
        <p:spPr/>
        <p:txBody>
          <a:bodyPr/>
          <a:lstStyle/>
          <a:p>
            <a:pPr eaLnBrk="1" hangingPunct="1"/>
            <a:r>
              <a:rPr lang="el-GR" altLang="el-GR" sz="3200" smtClean="0"/>
              <a:t>Πλαίσιο της Ανάλυσης της Ευκαιρίας της Αγοράς</a:t>
            </a:r>
            <a:endParaRPr lang="en-US" altLang="el-GR" sz="3600" smtClean="0"/>
          </a:p>
        </p:txBody>
      </p:sp>
      <p:graphicFrame>
        <p:nvGraphicFramePr>
          <p:cNvPr id="9219" name="Object 1027"/>
          <p:cNvGraphicFramePr>
            <a:graphicFrameLocks/>
          </p:cNvGraphicFramePr>
          <p:nvPr/>
        </p:nvGraphicFramePr>
        <p:xfrm>
          <a:off x="595313" y="1143000"/>
          <a:ext cx="8218487" cy="5715000"/>
        </p:xfrm>
        <a:graphic>
          <a:graphicData uri="http://schemas.openxmlformats.org/presentationml/2006/ole">
            <mc:AlternateContent xmlns:mc="http://schemas.openxmlformats.org/markup-compatibility/2006">
              <mc:Choice xmlns:v="urn:schemas-microsoft-com:vml" Requires="v">
                <p:oleObj spid="_x0000_s431114" name="Document" r:id="rId4" imgW="6305580" imgH="4533990" progId="Word.Document.8">
                  <p:embed/>
                </p:oleObj>
              </mc:Choice>
              <mc:Fallback>
                <p:oleObj name="Document" r:id="rId4" imgW="6305580" imgH="4533990"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313" y="1143000"/>
                        <a:ext cx="8218487"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991050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026"/>
          <p:cNvSpPr>
            <a:spLocks noGrp="1" noChangeArrowheads="1"/>
          </p:cNvSpPr>
          <p:nvPr>
            <p:ph type="title"/>
          </p:nvPr>
        </p:nvSpPr>
        <p:spPr>
          <a:noFill/>
          <a:extLst>
            <a:ext uri="{91240B29-F687-4F45-9708-019B960494DF}">
              <a14:hiddenLine xmlns:a14="http://schemas.microsoft.com/office/drawing/2010/main" w="9525" cap="flat" cmpd="sng">
                <a:solidFill>
                  <a:schemeClr val="tx1"/>
                </a:solidFill>
                <a:prstDash val="solid"/>
                <a:miter lim="800000"/>
                <a:headEnd/>
                <a:tailEnd/>
              </a14:hiddenLine>
            </a:ext>
          </a:extLst>
        </p:spPr>
        <p:txBody>
          <a:bodyPr tIns="0" bIns="0" anchor="b"/>
          <a:lstStyle/>
          <a:p>
            <a:pPr eaLnBrk="1" hangingPunct="1"/>
            <a:r>
              <a:rPr lang="el-GR" altLang="el-GR" smtClean="0"/>
              <a:t>Οι Τρεις Βασικές </a:t>
            </a:r>
            <a:r>
              <a:rPr lang="en-US" altLang="el-GR" smtClean="0"/>
              <a:t>“Value Types”</a:t>
            </a:r>
          </a:p>
        </p:txBody>
      </p:sp>
      <p:sp>
        <p:nvSpPr>
          <p:cNvPr id="11267" name="Oval 1027"/>
          <p:cNvSpPr>
            <a:spLocks noChangeArrowheads="1"/>
          </p:cNvSpPr>
          <p:nvPr/>
        </p:nvSpPr>
        <p:spPr bwMode="auto">
          <a:xfrm>
            <a:off x="1600200" y="2087563"/>
            <a:ext cx="3656013" cy="3656012"/>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1268" name="Oval 1028"/>
          <p:cNvSpPr>
            <a:spLocks noChangeArrowheads="1"/>
          </p:cNvSpPr>
          <p:nvPr/>
        </p:nvSpPr>
        <p:spPr bwMode="auto">
          <a:xfrm>
            <a:off x="3908425" y="2087563"/>
            <a:ext cx="3656013" cy="3656012"/>
          </a:xfrm>
          <a:prstGeom prst="ellipse">
            <a:avLst/>
          </a:prstGeom>
          <a:solidFill>
            <a:srgbClr val="CC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1269" name="Text Box 1029"/>
          <p:cNvSpPr txBox="1">
            <a:spLocks noChangeArrowheads="1"/>
          </p:cNvSpPr>
          <p:nvPr/>
        </p:nvSpPr>
        <p:spPr bwMode="auto">
          <a:xfrm>
            <a:off x="1885950" y="3473450"/>
            <a:ext cx="1890713" cy="846138"/>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8" tIns="44450" rIns="90488" bIns="44450" anchor="ctr">
            <a:spAutoFit/>
          </a:bodyPr>
          <a:lstStyle>
            <a:lvl1pPr marL="342900" indent="-342900" eaLnBrk="0" hangingPunct="0">
              <a:defRPr>
                <a:solidFill>
                  <a:schemeClr val="tx1"/>
                </a:solidFill>
                <a:latin typeface="Arial" charset="0"/>
              </a:defRPr>
            </a:lvl1pPr>
            <a:lvl2pPr marL="287338" indent="-173038" eaLnBrk="0" hangingPunct="0">
              <a:defRPr>
                <a:solidFill>
                  <a:schemeClr val="tx1"/>
                </a:solidFill>
                <a:latin typeface="Arial" charset="0"/>
              </a:defRPr>
            </a:lvl2pPr>
            <a:lvl3pPr marL="574675" indent="-173038" eaLnBrk="0" hangingPunct="0">
              <a:defRPr>
                <a:solidFill>
                  <a:schemeClr val="tx1"/>
                </a:solidFill>
                <a:latin typeface="Arial" charset="0"/>
              </a:defRPr>
            </a:lvl3pPr>
            <a:lvl4pPr marL="801688" indent="-112713" eaLnBrk="0" hangingPunct="0">
              <a:defRPr>
                <a:solidFill>
                  <a:schemeClr val="tx1"/>
                </a:solidFill>
                <a:latin typeface="Arial" charset="0"/>
              </a:defRPr>
            </a:lvl4pPr>
            <a:lvl5pPr marL="1085850" indent="-169863" eaLnBrk="0" hangingPunct="0">
              <a:defRPr>
                <a:solidFill>
                  <a:schemeClr val="tx1"/>
                </a:solidFill>
                <a:latin typeface="Arial" charset="0"/>
              </a:defRPr>
            </a:lvl5pPr>
            <a:lvl6pPr marL="1543050" indent="-169863" eaLnBrk="0" fontAlgn="base" hangingPunct="0">
              <a:spcBef>
                <a:spcPct val="0"/>
              </a:spcBef>
              <a:spcAft>
                <a:spcPct val="0"/>
              </a:spcAft>
              <a:defRPr>
                <a:solidFill>
                  <a:schemeClr val="tx1"/>
                </a:solidFill>
                <a:latin typeface="Arial" charset="0"/>
              </a:defRPr>
            </a:lvl6pPr>
            <a:lvl7pPr marL="2000250" indent="-169863" eaLnBrk="0" fontAlgn="base" hangingPunct="0">
              <a:spcBef>
                <a:spcPct val="0"/>
              </a:spcBef>
              <a:spcAft>
                <a:spcPct val="0"/>
              </a:spcAft>
              <a:defRPr>
                <a:solidFill>
                  <a:schemeClr val="tx1"/>
                </a:solidFill>
                <a:latin typeface="Arial" charset="0"/>
              </a:defRPr>
            </a:lvl7pPr>
            <a:lvl8pPr marL="2457450" indent="-169863" eaLnBrk="0" fontAlgn="base" hangingPunct="0">
              <a:spcBef>
                <a:spcPct val="0"/>
              </a:spcBef>
              <a:spcAft>
                <a:spcPct val="0"/>
              </a:spcAft>
              <a:defRPr>
                <a:solidFill>
                  <a:schemeClr val="tx1"/>
                </a:solidFill>
                <a:latin typeface="Arial" charset="0"/>
              </a:defRPr>
            </a:lvl8pPr>
            <a:lvl9pPr marL="2914650" indent="-169863" eaLnBrk="0" fontAlgn="base" hangingPunct="0">
              <a:spcBef>
                <a:spcPct val="0"/>
              </a:spcBef>
              <a:spcAft>
                <a:spcPct val="0"/>
              </a:spcAft>
              <a:defRPr>
                <a:solidFill>
                  <a:schemeClr val="tx1"/>
                </a:solidFill>
                <a:latin typeface="Arial" charset="0"/>
              </a:defRPr>
            </a:lvl9pPr>
          </a:lstStyle>
          <a:p>
            <a:pPr lvl="1">
              <a:spcBef>
                <a:spcPct val="50000"/>
              </a:spcBef>
              <a:buSzPct val="65000"/>
              <a:buFont typeface="Wingdings" pitchFamily="2" charset="2"/>
              <a:buChar char=""/>
            </a:pPr>
            <a:r>
              <a:rPr lang="el-GR" altLang="el-GR" sz="1100" b="1"/>
              <a:t>Πιο αποτελεσματικές αγορές</a:t>
            </a:r>
          </a:p>
          <a:p>
            <a:pPr lvl="1">
              <a:spcBef>
                <a:spcPct val="50000"/>
              </a:spcBef>
              <a:buSzPct val="65000"/>
              <a:buFont typeface="Wingdings" pitchFamily="2" charset="2"/>
              <a:buChar char=""/>
            </a:pPr>
            <a:r>
              <a:rPr lang="el-GR" altLang="el-GR" sz="1100" b="1"/>
              <a:t>Πιο αποτελεσματικά συστήματα Αξίας</a:t>
            </a:r>
            <a:endParaRPr lang="en-US" altLang="el-GR" sz="1100" b="1"/>
          </a:p>
        </p:txBody>
      </p:sp>
      <p:sp>
        <p:nvSpPr>
          <p:cNvPr id="11270" name="Text Box 1030"/>
          <p:cNvSpPr txBox="1">
            <a:spLocks noChangeArrowheads="1"/>
          </p:cNvSpPr>
          <p:nvPr/>
        </p:nvSpPr>
        <p:spPr bwMode="auto">
          <a:xfrm>
            <a:off x="5262563" y="3260725"/>
            <a:ext cx="2360612"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8" tIns="44450" rIns="90488" bIns="44450" anchor="ctr">
            <a:spAutoFit/>
          </a:bodyPr>
          <a:lstStyle>
            <a:lvl1pPr marL="342900" indent="-342900" eaLnBrk="0" hangingPunct="0">
              <a:defRPr>
                <a:solidFill>
                  <a:schemeClr val="tx1"/>
                </a:solidFill>
                <a:latin typeface="Arial" charset="0"/>
              </a:defRPr>
            </a:lvl1pPr>
            <a:lvl2pPr marL="287338" indent="-173038" eaLnBrk="0" hangingPunct="0">
              <a:defRPr>
                <a:solidFill>
                  <a:schemeClr val="tx1"/>
                </a:solidFill>
                <a:latin typeface="Arial" charset="0"/>
              </a:defRPr>
            </a:lvl2pPr>
            <a:lvl3pPr marL="574675" indent="-173038" eaLnBrk="0" hangingPunct="0">
              <a:defRPr>
                <a:solidFill>
                  <a:schemeClr val="tx1"/>
                </a:solidFill>
                <a:latin typeface="Arial" charset="0"/>
              </a:defRPr>
            </a:lvl3pPr>
            <a:lvl4pPr marL="801688" indent="-112713" eaLnBrk="0" hangingPunct="0">
              <a:defRPr>
                <a:solidFill>
                  <a:schemeClr val="tx1"/>
                </a:solidFill>
                <a:latin typeface="Arial" charset="0"/>
              </a:defRPr>
            </a:lvl4pPr>
            <a:lvl5pPr marL="1085850" indent="-169863" eaLnBrk="0" hangingPunct="0">
              <a:defRPr>
                <a:solidFill>
                  <a:schemeClr val="tx1"/>
                </a:solidFill>
                <a:latin typeface="Arial" charset="0"/>
              </a:defRPr>
            </a:lvl5pPr>
            <a:lvl6pPr marL="1543050" indent="-169863" eaLnBrk="0" fontAlgn="base" hangingPunct="0">
              <a:spcBef>
                <a:spcPct val="0"/>
              </a:spcBef>
              <a:spcAft>
                <a:spcPct val="0"/>
              </a:spcAft>
              <a:defRPr>
                <a:solidFill>
                  <a:schemeClr val="tx1"/>
                </a:solidFill>
                <a:latin typeface="Arial" charset="0"/>
              </a:defRPr>
            </a:lvl6pPr>
            <a:lvl7pPr marL="2000250" indent="-169863" eaLnBrk="0" fontAlgn="base" hangingPunct="0">
              <a:spcBef>
                <a:spcPct val="0"/>
              </a:spcBef>
              <a:spcAft>
                <a:spcPct val="0"/>
              </a:spcAft>
              <a:defRPr>
                <a:solidFill>
                  <a:schemeClr val="tx1"/>
                </a:solidFill>
                <a:latin typeface="Arial" charset="0"/>
              </a:defRPr>
            </a:lvl7pPr>
            <a:lvl8pPr marL="2457450" indent="-169863" eaLnBrk="0" fontAlgn="base" hangingPunct="0">
              <a:spcBef>
                <a:spcPct val="0"/>
              </a:spcBef>
              <a:spcAft>
                <a:spcPct val="0"/>
              </a:spcAft>
              <a:defRPr>
                <a:solidFill>
                  <a:schemeClr val="tx1"/>
                </a:solidFill>
                <a:latin typeface="Arial" charset="0"/>
              </a:defRPr>
            </a:lvl8pPr>
            <a:lvl9pPr marL="2914650" indent="-169863" eaLnBrk="0" fontAlgn="base" hangingPunct="0">
              <a:spcBef>
                <a:spcPct val="0"/>
              </a:spcBef>
              <a:spcAft>
                <a:spcPct val="0"/>
              </a:spcAft>
              <a:defRPr>
                <a:solidFill>
                  <a:schemeClr val="tx1"/>
                </a:solidFill>
                <a:latin typeface="Arial" charset="0"/>
              </a:defRPr>
            </a:lvl9pPr>
          </a:lstStyle>
          <a:p>
            <a:pPr lvl="1">
              <a:spcBef>
                <a:spcPct val="50000"/>
              </a:spcBef>
              <a:buSzPct val="65000"/>
              <a:buFont typeface="Wingdings" pitchFamily="2" charset="2"/>
              <a:buChar char=""/>
            </a:pPr>
            <a:r>
              <a:rPr lang="el-GR" altLang="el-GR" sz="1100" b="1"/>
              <a:t>Προσαρμοσμένες Προσφορές</a:t>
            </a:r>
          </a:p>
          <a:p>
            <a:pPr lvl="1">
              <a:spcBef>
                <a:spcPct val="50000"/>
              </a:spcBef>
              <a:buSzPct val="65000"/>
              <a:buFont typeface="Wingdings" pitchFamily="2" charset="2"/>
              <a:buChar char=""/>
            </a:pPr>
            <a:r>
              <a:rPr lang="el-GR" altLang="el-GR" sz="1100" b="1"/>
              <a:t>Δημιουργία Κοινότητας</a:t>
            </a:r>
          </a:p>
          <a:p>
            <a:pPr lvl="1">
              <a:spcBef>
                <a:spcPct val="50000"/>
              </a:spcBef>
              <a:buSzPct val="65000"/>
              <a:buFont typeface="Wingdings" pitchFamily="2" charset="2"/>
              <a:buChar char=""/>
            </a:pPr>
            <a:r>
              <a:rPr lang="el-GR" altLang="el-GR" sz="1100" b="1"/>
              <a:t>Εισαγωγή Νέας Λειτουργικότητας ή Εμπειρίας</a:t>
            </a:r>
            <a:endParaRPr lang="en-US" altLang="el-GR" sz="1100" b="1"/>
          </a:p>
        </p:txBody>
      </p:sp>
      <p:sp>
        <p:nvSpPr>
          <p:cNvPr id="11271" name="Freeform 1031"/>
          <p:cNvSpPr>
            <a:spLocks/>
          </p:cNvSpPr>
          <p:nvPr/>
        </p:nvSpPr>
        <p:spPr bwMode="auto">
          <a:xfrm>
            <a:off x="3910013" y="2495550"/>
            <a:ext cx="1347787" cy="2828925"/>
          </a:xfrm>
          <a:custGeom>
            <a:avLst/>
            <a:gdLst>
              <a:gd name="T0" fmla="*/ 2147483647 w 849"/>
              <a:gd name="T1" fmla="*/ 2147483647 h 1782"/>
              <a:gd name="T2" fmla="*/ 2147483647 w 849"/>
              <a:gd name="T3" fmla="*/ 2147483647 h 1782"/>
              <a:gd name="T4" fmla="*/ 2147483647 w 849"/>
              <a:gd name="T5" fmla="*/ 2147483647 h 1782"/>
              <a:gd name="T6" fmla="*/ 2147483647 w 849"/>
              <a:gd name="T7" fmla="*/ 2147483647 h 1782"/>
              <a:gd name="T8" fmla="*/ 2147483647 w 849"/>
              <a:gd name="T9" fmla="*/ 2147483647 h 1782"/>
              <a:gd name="T10" fmla="*/ 2147483647 w 849"/>
              <a:gd name="T11" fmla="*/ 2147483647 h 1782"/>
              <a:gd name="T12" fmla="*/ 2147483647 w 849"/>
              <a:gd name="T13" fmla="*/ 2147483647 h 1782"/>
              <a:gd name="T14" fmla="*/ 0 w 849"/>
              <a:gd name="T15" fmla="*/ 2147483647 h 1782"/>
              <a:gd name="T16" fmla="*/ 2147483647 w 849"/>
              <a:gd name="T17" fmla="*/ 2147483647 h 1782"/>
              <a:gd name="T18" fmla="*/ 2147483647 w 849"/>
              <a:gd name="T19" fmla="*/ 2147483647 h 1782"/>
              <a:gd name="T20" fmla="*/ 2147483647 w 849"/>
              <a:gd name="T21" fmla="*/ 2147483647 h 1782"/>
              <a:gd name="T22" fmla="*/ 2147483647 w 849"/>
              <a:gd name="T23" fmla="*/ 0 h 1782"/>
              <a:gd name="T24" fmla="*/ 2147483647 w 849"/>
              <a:gd name="T25" fmla="*/ 2147483647 h 1782"/>
              <a:gd name="T26" fmla="*/ 2147483647 w 849"/>
              <a:gd name="T27" fmla="*/ 2147483647 h 1782"/>
              <a:gd name="T28" fmla="*/ 2147483647 w 849"/>
              <a:gd name="T29" fmla="*/ 2147483647 h 1782"/>
              <a:gd name="T30" fmla="*/ 2147483647 w 849"/>
              <a:gd name="T31" fmla="*/ 2147483647 h 1782"/>
              <a:gd name="T32" fmla="*/ 2147483647 w 849"/>
              <a:gd name="T33" fmla="*/ 2147483647 h 1782"/>
              <a:gd name="T34" fmla="*/ 2147483647 w 849"/>
              <a:gd name="T35" fmla="*/ 2147483647 h 1782"/>
              <a:gd name="T36" fmla="*/ 2147483647 w 849"/>
              <a:gd name="T37" fmla="*/ 2147483647 h 1782"/>
              <a:gd name="T38" fmla="*/ 2147483647 w 849"/>
              <a:gd name="T39" fmla="*/ 2147483647 h 1782"/>
              <a:gd name="T40" fmla="*/ 2147483647 w 849"/>
              <a:gd name="T41" fmla="*/ 2147483647 h 17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9" h="1782">
                <a:moveTo>
                  <a:pt x="423" y="1782"/>
                </a:moveTo>
                <a:lnTo>
                  <a:pt x="354" y="1725"/>
                </a:lnTo>
                <a:lnTo>
                  <a:pt x="285" y="1659"/>
                </a:lnTo>
                <a:lnTo>
                  <a:pt x="219" y="1572"/>
                </a:lnTo>
                <a:lnTo>
                  <a:pt x="147" y="1461"/>
                </a:lnTo>
                <a:lnTo>
                  <a:pt x="63" y="1284"/>
                </a:lnTo>
                <a:lnTo>
                  <a:pt x="12" y="1074"/>
                </a:lnTo>
                <a:lnTo>
                  <a:pt x="0" y="822"/>
                </a:lnTo>
                <a:lnTo>
                  <a:pt x="48" y="558"/>
                </a:lnTo>
                <a:lnTo>
                  <a:pt x="105" y="405"/>
                </a:lnTo>
                <a:lnTo>
                  <a:pt x="243" y="180"/>
                </a:lnTo>
                <a:lnTo>
                  <a:pt x="414" y="0"/>
                </a:lnTo>
                <a:lnTo>
                  <a:pt x="552" y="123"/>
                </a:lnTo>
                <a:lnTo>
                  <a:pt x="693" y="309"/>
                </a:lnTo>
                <a:lnTo>
                  <a:pt x="792" y="531"/>
                </a:lnTo>
                <a:lnTo>
                  <a:pt x="849" y="798"/>
                </a:lnTo>
                <a:lnTo>
                  <a:pt x="843" y="1029"/>
                </a:lnTo>
                <a:lnTo>
                  <a:pt x="786" y="1275"/>
                </a:lnTo>
                <a:lnTo>
                  <a:pt x="669" y="1524"/>
                </a:lnTo>
                <a:lnTo>
                  <a:pt x="522" y="1695"/>
                </a:lnTo>
                <a:lnTo>
                  <a:pt x="423" y="1782"/>
                </a:lnTo>
                <a:close/>
              </a:path>
            </a:pathLst>
          </a:custGeom>
          <a:solidFill>
            <a:schemeClr val="bg2"/>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488" tIns="44450" rIns="90488" bIns="44450" anchor="ctr"/>
          <a:lstStyle/>
          <a:p>
            <a:endParaRPr lang="el-GR"/>
          </a:p>
        </p:txBody>
      </p:sp>
      <p:sp>
        <p:nvSpPr>
          <p:cNvPr id="11272" name="Oval 1032"/>
          <p:cNvSpPr>
            <a:spLocks noChangeArrowheads="1"/>
          </p:cNvSpPr>
          <p:nvPr/>
        </p:nvSpPr>
        <p:spPr bwMode="auto">
          <a:xfrm>
            <a:off x="1600200" y="2087563"/>
            <a:ext cx="3656013" cy="36560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1273" name="Oval 1033"/>
          <p:cNvSpPr>
            <a:spLocks noChangeArrowheads="1"/>
          </p:cNvSpPr>
          <p:nvPr/>
        </p:nvSpPr>
        <p:spPr bwMode="auto">
          <a:xfrm>
            <a:off x="3908425" y="2087563"/>
            <a:ext cx="3656013" cy="3656012"/>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1274" name="Text Box 1034"/>
          <p:cNvSpPr txBox="1">
            <a:spLocks noChangeArrowheads="1"/>
          </p:cNvSpPr>
          <p:nvPr/>
        </p:nvSpPr>
        <p:spPr bwMode="auto">
          <a:xfrm>
            <a:off x="3783013" y="3260725"/>
            <a:ext cx="1698625" cy="127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8" tIns="44450" rIns="90488" bIns="44450" anchor="ctr">
            <a:spAutoFit/>
          </a:bodyPr>
          <a:lstStyle>
            <a:lvl1pPr marL="342900" indent="-342900" eaLnBrk="0" hangingPunct="0">
              <a:defRPr>
                <a:solidFill>
                  <a:schemeClr val="tx1"/>
                </a:solidFill>
                <a:latin typeface="Arial" charset="0"/>
              </a:defRPr>
            </a:lvl1pPr>
            <a:lvl2pPr marL="287338" indent="-173038" eaLnBrk="0" hangingPunct="0">
              <a:defRPr>
                <a:solidFill>
                  <a:schemeClr val="tx1"/>
                </a:solidFill>
                <a:latin typeface="Arial" charset="0"/>
              </a:defRPr>
            </a:lvl2pPr>
            <a:lvl3pPr marL="574675" indent="-173038" eaLnBrk="0" hangingPunct="0">
              <a:defRPr>
                <a:solidFill>
                  <a:schemeClr val="tx1"/>
                </a:solidFill>
                <a:latin typeface="Arial" charset="0"/>
              </a:defRPr>
            </a:lvl3pPr>
            <a:lvl4pPr marL="801688" indent="-112713" eaLnBrk="0" hangingPunct="0">
              <a:defRPr>
                <a:solidFill>
                  <a:schemeClr val="tx1"/>
                </a:solidFill>
                <a:latin typeface="Arial" charset="0"/>
              </a:defRPr>
            </a:lvl4pPr>
            <a:lvl5pPr marL="1085850" indent="-169863" eaLnBrk="0" hangingPunct="0">
              <a:defRPr>
                <a:solidFill>
                  <a:schemeClr val="tx1"/>
                </a:solidFill>
                <a:latin typeface="Arial" charset="0"/>
              </a:defRPr>
            </a:lvl5pPr>
            <a:lvl6pPr marL="1543050" indent="-169863" eaLnBrk="0" fontAlgn="base" hangingPunct="0">
              <a:spcBef>
                <a:spcPct val="0"/>
              </a:spcBef>
              <a:spcAft>
                <a:spcPct val="0"/>
              </a:spcAft>
              <a:defRPr>
                <a:solidFill>
                  <a:schemeClr val="tx1"/>
                </a:solidFill>
                <a:latin typeface="Arial" charset="0"/>
              </a:defRPr>
            </a:lvl6pPr>
            <a:lvl7pPr marL="2000250" indent="-169863" eaLnBrk="0" fontAlgn="base" hangingPunct="0">
              <a:spcBef>
                <a:spcPct val="0"/>
              </a:spcBef>
              <a:spcAft>
                <a:spcPct val="0"/>
              </a:spcAft>
              <a:defRPr>
                <a:solidFill>
                  <a:schemeClr val="tx1"/>
                </a:solidFill>
                <a:latin typeface="Arial" charset="0"/>
              </a:defRPr>
            </a:lvl7pPr>
            <a:lvl8pPr marL="2457450" indent="-169863" eaLnBrk="0" fontAlgn="base" hangingPunct="0">
              <a:spcBef>
                <a:spcPct val="0"/>
              </a:spcBef>
              <a:spcAft>
                <a:spcPct val="0"/>
              </a:spcAft>
              <a:defRPr>
                <a:solidFill>
                  <a:schemeClr val="tx1"/>
                </a:solidFill>
                <a:latin typeface="Arial" charset="0"/>
              </a:defRPr>
            </a:lvl8pPr>
            <a:lvl9pPr marL="2914650" indent="-169863" eaLnBrk="0" fontAlgn="base" hangingPunct="0">
              <a:spcBef>
                <a:spcPct val="0"/>
              </a:spcBef>
              <a:spcAft>
                <a:spcPct val="0"/>
              </a:spcAft>
              <a:defRPr>
                <a:solidFill>
                  <a:schemeClr val="tx1"/>
                </a:solidFill>
                <a:latin typeface="Arial" charset="0"/>
              </a:defRPr>
            </a:lvl9pPr>
          </a:lstStyle>
          <a:p>
            <a:pPr lvl="1">
              <a:spcBef>
                <a:spcPct val="50000"/>
              </a:spcBef>
              <a:buSzPct val="65000"/>
              <a:buFont typeface="Wingdings" pitchFamily="2" charset="2"/>
              <a:buChar char=""/>
            </a:pPr>
            <a:r>
              <a:rPr lang="el-GR" altLang="el-GR" sz="1100" b="1"/>
              <a:t>Διάσπαστη Τιμολόγηση</a:t>
            </a:r>
          </a:p>
          <a:p>
            <a:pPr lvl="1">
              <a:spcBef>
                <a:spcPct val="50000"/>
              </a:spcBef>
              <a:buSzPct val="65000"/>
              <a:buFont typeface="Wingdings" pitchFamily="2" charset="2"/>
              <a:buChar char=""/>
            </a:pPr>
            <a:r>
              <a:rPr lang="el-GR" altLang="el-GR" sz="1100" b="1"/>
              <a:t>Ευκολία πρόσβασης</a:t>
            </a:r>
          </a:p>
          <a:p>
            <a:pPr lvl="1">
              <a:spcBef>
                <a:spcPct val="50000"/>
              </a:spcBef>
              <a:buSzPct val="65000"/>
              <a:buFont typeface="Wingdings" pitchFamily="2" charset="2"/>
              <a:buChar char=""/>
            </a:pPr>
            <a:r>
              <a:rPr lang="el-GR" altLang="el-GR" sz="1100" b="1"/>
              <a:t>Ριζική επέκταση την πρόσβασή</a:t>
            </a:r>
            <a:endParaRPr lang="en-US" altLang="el-GR" sz="1100" b="1"/>
          </a:p>
        </p:txBody>
      </p:sp>
      <p:sp>
        <p:nvSpPr>
          <p:cNvPr id="11275" name="Text Box 1035"/>
          <p:cNvSpPr txBox="1">
            <a:spLocks noChangeArrowheads="1"/>
          </p:cNvSpPr>
          <p:nvPr/>
        </p:nvSpPr>
        <p:spPr bwMode="auto">
          <a:xfrm>
            <a:off x="2030413" y="1711325"/>
            <a:ext cx="2536825"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8" tIns="44450" rIns="90488" bIns="44450" anchor="ctr">
            <a:spAutoFit/>
          </a:bodyPr>
          <a:lstStyle>
            <a:lvl1pPr eaLnBrk="0" hangingPunct="0">
              <a:defRPr>
                <a:solidFill>
                  <a:schemeClr val="tx1"/>
                </a:solidFill>
                <a:latin typeface="Arial" charset="0"/>
              </a:defRPr>
            </a:lvl1pPr>
            <a:lvl2pPr marL="287338" indent="-173038" eaLnBrk="0" hangingPunct="0">
              <a:defRPr>
                <a:solidFill>
                  <a:schemeClr val="tx1"/>
                </a:solidFill>
                <a:latin typeface="Arial" charset="0"/>
              </a:defRPr>
            </a:lvl2pPr>
            <a:lvl3pPr marL="574675" indent="-173038" eaLnBrk="0" hangingPunct="0">
              <a:defRPr>
                <a:solidFill>
                  <a:schemeClr val="tx1"/>
                </a:solidFill>
                <a:latin typeface="Arial" charset="0"/>
              </a:defRPr>
            </a:lvl3pPr>
            <a:lvl4pPr marL="801688" indent="-112713" eaLnBrk="0" hangingPunct="0">
              <a:defRPr>
                <a:solidFill>
                  <a:schemeClr val="tx1"/>
                </a:solidFill>
                <a:latin typeface="Arial" charset="0"/>
              </a:defRPr>
            </a:lvl4pPr>
            <a:lvl5pPr marL="1085850" indent="-169863" eaLnBrk="0" hangingPunct="0">
              <a:defRPr>
                <a:solidFill>
                  <a:schemeClr val="tx1"/>
                </a:solidFill>
                <a:latin typeface="Arial" charset="0"/>
              </a:defRPr>
            </a:lvl5pPr>
            <a:lvl6pPr marL="1543050" indent="-169863" eaLnBrk="0" fontAlgn="base" hangingPunct="0">
              <a:spcBef>
                <a:spcPct val="0"/>
              </a:spcBef>
              <a:spcAft>
                <a:spcPct val="0"/>
              </a:spcAft>
              <a:defRPr>
                <a:solidFill>
                  <a:schemeClr val="tx1"/>
                </a:solidFill>
                <a:latin typeface="Arial" charset="0"/>
              </a:defRPr>
            </a:lvl6pPr>
            <a:lvl7pPr marL="2000250" indent="-169863" eaLnBrk="0" fontAlgn="base" hangingPunct="0">
              <a:spcBef>
                <a:spcPct val="0"/>
              </a:spcBef>
              <a:spcAft>
                <a:spcPct val="0"/>
              </a:spcAft>
              <a:defRPr>
                <a:solidFill>
                  <a:schemeClr val="tx1"/>
                </a:solidFill>
                <a:latin typeface="Arial" charset="0"/>
              </a:defRPr>
            </a:lvl7pPr>
            <a:lvl8pPr marL="2457450" indent="-169863" eaLnBrk="0" fontAlgn="base" hangingPunct="0">
              <a:spcBef>
                <a:spcPct val="0"/>
              </a:spcBef>
              <a:spcAft>
                <a:spcPct val="0"/>
              </a:spcAft>
              <a:defRPr>
                <a:solidFill>
                  <a:schemeClr val="tx1"/>
                </a:solidFill>
                <a:latin typeface="Arial" charset="0"/>
              </a:defRPr>
            </a:lvl8pPr>
            <a:lvl9pPr marL="2914650" indent="-169863" eaLnBrk="0" fontAlgn="base" hangingPunct="0">
              <a:spcBef>
                <a:spcPct val="0"/>
              </a:spcBef>
              <a:spcAft>
                <a:spcPct val="0"/>
              </a:spcAft>
              <a:defRPr>
                <a:solidFill>
                  <a:schemeClr val="tx1"/>
                </a:solidFill>
                <a:latin typeface="Arial" charset="0"/>
              </a:defRPr>
            </a:lvl9pPr>
          </a:lstStyle>
          <a:p>
            <a:pPr algn="ctr">
              <a:spcBef>
                <a:spcPct val="50000"/>
              </a:spcBef>
              <a:buSzPct val="25000"/>
              <a:buFontTx/>
              <a:buChar char=" "/>
            </a:pPr>
            <a:r>
              <a:rPr lang="el-GR" altLang="el-GR" b="1"/>
              <a:t>Αξία Εντοπισμού</a:t>
            </a:r>
            <a:endParaRPr lang="en-US" altLang="el-GR" b="1"/>
          </a:p>
        </p:txBody>
      </p:sp>
      <p:sp>
        <p:nvSpPr>
          <p:cNvPr id="11276" name="Text Box 1036"/>
          <p:cNvSpPr txBox="1">
            <a:spLocks noChangeArrowheads="1"/>
          </p:cNvSpPr>
          <p:nvPr/>
        </p:nvSpPr>
        <p:spPr bwMode="auto">
          <a:xfrm>
            <a:off x="4125913" y="1716088"/>
            <a:ext cx="32432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8" tIns="44450" rIns="90488" bIns="44450" anchor="ctr">
            <a:spAutoFit/>
          </a:bodyPr>
          <a:lstStyle>
            <a:lvl1pPr eaLnBrk="0" hangingPunct="0">
              <a:defRPr>
                <a:solidFill>
                  <a:schemeClr val="tx1"/>
                </a:solidFill>
                <a:latin typeface="Arial" charset="0"/>
              </a:defRPr>
            </a:lvl1pPr>
            <a:lvl2pPr marL="287338" indent="-173038" eaLnBrk="0" hangingPunct="0">
              <a:defRPr>
                <a:solidFill>
                  <a:schemeClr val="tx1"/>
                </a:solidFill>
                <a:latin typeface="Arial" charset="0"/>
              </a:defRPr>
            </a:lvl2pPr>
            <a:lvl3pPr marL="574675" indent="-173038" eaLnBrk="0" hangingPunct="0">
              <a:defRPr>
                <a:solidFill>
                  <a:schemeClr val="tx1"/>
                </a:solidFill>
                <a:latin typeface="Arial" charset="0"/>
              </a:defRPr>
            </a:lvl3pPr>
            <a:lvl4pPr marL="801688" indent="-112713" eaLnBrk="0" hangingPunct="0">
              <a:defRPr>
                <a:solidFill>
                  <a:schemeClr val="tx1"/>
                </a:solidFill>
                <a:latin typeface="Arial" charset="0"/>
              </a:defRPr>
            </a:lvl4pPr>
            <a:lvl5pPr marL="1085850" indent="-169863" eaLnBrk="0" hangingPunct="0">
              <a:defRPr>
                <a:solidFill>
                  <a:schemeClr val="tx1"/>
                </a:solidFill>
                <a:latin typeface="Arial" charset="0"/>
              </a:defRPr>
            </a:lvl5pPr>
            <a:lvl6pPr marL="1543050" indent="-169863" eaLnBrk="0" fontAlgn="base" hangingPunct="0">
              <a:spcBef>
                <a:spcPct val="0"/>
              </a:spcBef>
              <a:spcAft>
                <a:spcPct val="0"/>
              </a:spcAft>
              <a:defRPr>
                <a:solidFill>
                  <a:schemeClr val="tx1"/>
                </a:solidFill>
                <a:latin typeface="Arial" charset="0"/>
              </a:defRPr>
            </a:lvl6pPr>
            <a:lvl7pPr marL="2000250" indent="-169863" eaLnBrk="0" fontAlgn="base" hangingPunct="0">
              <a:spcBef>
                <a:spcPct val="0"/>
              </a:spcBef>
              <a:spcAft>
                <a:spcPct val="0"/>
              </a:spcAft>
              <a:defRPr>
                <a:solidFill>
                  <a:schemeClr val="tx1"/>
                </a:solidFill>
                <a:latin typeface="Arial" charset="0"/>
              </a:defRPr>
            </a:lvl7pPr>
            <a:lvl8pPr marL="2457450" indent="-169863" eaLnBrk="0" fontAlgn="base" hangingPunct="0">
              <a:spcBef>
                <a:spcPct val="0"/>
              </a:spcBef>
              <a:spcAft>
                <a:spcPct val="0"/>
              </a:spcAft>
              <a:defRPr>
                <a:solidFill>
                  <a:schemeClr val="tx1"/>
                </a:solidFill>
                <a:latin typeface="Arial" charset="0"/>
              </a:defRPr>
            </a:lvl8pPr>
            <a:lvl9pPr marL="2914650" indent="-169863" eaLnBrk="0" fontAlgn="base" hangingPunct="0">
              <a:spcBef>
                <a:spcPct val="0"/>
              </a:spcBef>
              <a:spcAft>
                <a:spcPct val="0"/>
              </a:spcAft>
              <a:defRPr>
                <a:solidFill>
                  <a:schemeClr val="tx1"/>
                </a:solidFill>
                <a:latin typeface="Arial" charset="0"/>
              </a:defRPr>
            </a:lvl9pPr>
          </a:lstStyle>
          <a:p>
            <a:pPr algn="ctr">
              <a:spcBef>
                <a:spcPct val="50000"/>
              </a:spcBef>
              <a:buSzPct val="25000"/>
              <a:buFontTx/>
              <a:buChar char=" "/>
            </a:pPr>
            <a:r>
              <a:rPr lang="el-GR" altLang="el-GR" b="1"/>
              <a:t>Αξία </a:t>
            </a:r>
            <a:r>
              <a:rPr lang="en-US" altLang="el-GR" b="1"/>
              <a:t>New-to-the-World</a:t>
            </a:r>
          </a:p>
        </p:txBody>
      </p:sp>
      <p:sp>
        <p:nvSpPr>
          <p:cNvPr id="11277" name="AutoShape 1037"/>
          <p:cNvSpPr>
            <a:spLocks noChangeArrowheads="1"/>
          </p:cNvSpPr>
          <p:nvPr/>
        </p:nvSpPr>
        <p:spPr bwMode="auto">
          <a:xfrm>
            <a:off x="4365625" y="4916488"/>
            <a:ext cx="436563" cy="1152525"/>
          </a:xfrm>
          <a:prstGeom prst="downArrow">
            <a:avLst>
              <a:gd name="adj1" fmla="val 56361"/>
              <a:gd name="adj2" fmla="val 68725"/>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1278" name="Text Box 1038"/>
          <p:cNvSpPr txBox="1">
            <a:spLocks noChangeArrowheads="1"/>
          </p:cNvSpPr>
          <p:nvPr/>
        </p:nvSpPr>
        <p:spPr bwMode="auto">
          <a:xfrm>
            <a:off x="3613150" y="6037263"/>
            <a:ext cx="1925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488" tIns="44450" rIns="90488" bIns="44450" anchor="ctr">
            <a:spAutoFit/>
          </a:bodyPr>
          <a:lstStyle>
            <a:lvl1pPr eaLnBrk="0" hangingPunct="0">
              <a:defRPr>
                <a:solidFill>
                  <a:schemeClr val="tx1"/>
                </a:solidFill>
                <a:latin typeface="Arial" charset="0"/>
              </a:defRPr>
            </a:lvl1pPr>
            <a:lvl2pPr marL="287338" indent="-173038" eaLnBrk="0" hangingPunct="0">
              <a:defRPr>
                <a:solidFill>
                  <a:schemeClr val="tx1"/>
                </a:solidFill>
                <a:latin typeface="Arial" charset="0"/>
              </a:defRPr>
            </a:lvl2pPr>
            <a:lvl3pPr marL="574675" indent="-173038" eaLnBrk="0" hangingPunct="0">
              <a:defRPr>
                <a:solidFill>
                  <a:schemeClr val="tx1"/>
                </a:solidFill>
                <a:latin typeface="Arial" charset="0"/>
              </a:defRPr>
            </a:lvl3pPr>
            <a:lvl4pPr marL="801688" indent="-112713" eaLnBrk="0" hangingPunct="0">
              <a:defRPr>
                <a:solidFill>
                  <a:schemeClr val="tx1"/>
                </a:solidFill>
                <a:latin typeface="Arial" charset="0"/>
              </a:defRPr>
            </a:lvl4pPr>
            <a:lvl5pPr marL="1085850" indent="-169863" eaLnBrk="0" hangingPunct="0">
              <a:defRPr>
                <a:solidFill>
                  <a:schemeClr val="tx1"/>
                </a:solidFill>
                <a:latin typeface="Arial" charset="0"/>
              </a:defRPr>
            </a:lvl5pPr>
            <a:lvl6pPr marL="1543050" indent="-169863" eaLnBrk="0" fontAlgn="base" hangingPunct="0">
              <a:spcBef>
                <a:spcPct val="0"/>
              </a:spcBef>
              <a:spcAft>
                <a:spcPct val="0"/>
              </a:spcAft>
              <a:defRPr>
                <a:solidFill>
                  <a:schemeClr val="tx1"/>
                </a:solidFill>
                <a:latin typeface="Arial" charset="0"/>
              </a:defRPr>
            </a:lvl6pPr>
            <a:lvl7pPr marL="2000250" indent="-169863" eaLnBrk="0" fontAlgn="base" hangingPunct="0">
              <a:spcBef>
                <a:spcPct val="0"/>
              </a:spcBef>
              <a:spcAft>
                <a:spcPct val="0"/>
              </a:spcAft>
              <a:defRPr>
                <a:solidFill>
                  <a:schemeClr val="tx1"/>
                </a:solidFill>
                <a:latin typeface="Arial" charset="0"/>
              </a:defRPr>
            </a:lvl7pPr>
            <a:lvl8pPr marL="2457450" indent="-169863" eaLnBrk="0" fontAlgn="base" hangingPunct="0">
              <a:spcBef>
                <a:spcPct val="0"/>
              </a:spcBef>
              <a:spcAft>
                <a:spcPct val="0"/>
              </a:spcAft>
              <a:defRPr>
                <a:solidFill>
                  <a:schemeClr val="tx1"/>
                </a:solidFill>
                <a:latin typeface="Arial" charset="0"/>
              </a:defRPr>
            </a:lvl8pPr>
            <a:lvl9pPr marL="2914650" indent="-169863" eaLnBrk="0" fontAlgn="base" hangingPunct="0">
              <a:spcBef>
                <a:spcPct val="0"/>
              </a:spcBef>
              <a:spcAft>
                <a:spcPct val="0"/>
              </a:spcAft>
              <a:defRPr>
                <a:solidFill>
                  <a:schemeClr val="tx1"/>
                </a:solidFill>
                <a:latin typeface="Arial" charset="0"/>
              </a:defRPr>
            </a:lvl9pPr>
          </a:lstStyle>
          <a:p>
            <a:pPr algn="ctr">
              <a:spcBef>
                <a:spcPct val="50000"/>
              </a:spcBef>
              <a:buSzPct val="25000"/>
              <a:buFontTx/>
              <a:buChar char=" "/>
            </a:pPr>
            <a:r>
              <a:rPr lang="el-GR" altLang="el-GR" sz="2000" b="1"/>
              <a:t>Υβριδική Αξία</a:t>
            </a:r>
            <a:endParaRPr lang="en-US" altLang="el-GR" sz="2000" b="1"/>
          </a:p>
        </p:txBody>
      </p:sp>
    </p:spTree>
    <p:extLst>
      <p:ext uri="{BB962C8B-B14F-4D97-AF65-F5344CB8AC3E}">
        <p14:creationId xmlns:p14="http://schemas.microsoft.com/office/powerpoint/2010/main" val="6632374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5"/>
          <p:cNvSpPr>
            <a:spLocks noGrp="1" noChangeArrowheads="1"/>
          </p:cNvSpPr>
          <p:nvPr>
            <p:ph type="title"/>
          </p:nvPr>
        </p:nvSpPr>
        <p:spPr/>
        <p:txBody>
          <a:bodyPr/>
          <a:lstStyle/>
          <a:p>
            <a:pPr eaLnBrk="1" hangingPunct="1"/>
            <a:r>
              <a:rPr lang="el-GR" altLang="el-GR" smtClean="0"/>
              <a:t>Ανάλυση Βασικών Αξιών</a:t>
            </a:r>
            <a:endParaRPr lang="en-US" altLang="el-GR" smtClean="0"/>
          </a:p>
        </p:txBody>
      </p:sp>
      <p:sp>
        <p:nvSpPr>
          <p:cNvPr id="11267" name="Text Box 33"/>
          <p:cNvSpPr txBox="1">
            <a:spLocks noChangeArrowheads="1"/>
          </p:cNvSpPr>
          <p:nvPr/>
        </p:nvSpPr>
        <p:spPr bwMode="auto">
          <a:xfrm>
            <a:off x="706438" y="1563688"/>
            <a:ext cx="2270125" cy="2890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287338" indent="-173038" eaLnBrk="0" hangingPunct="0">
              <a:defRPr>
                <a:solidFill>
                  <a:schemeClr val="tx1"/>
                </a:solidFill>
                <a:latin typeface="Arial" charset="0"/>
              </a:defRPr>
            </a:lvl2pPr>
            <a:lvl3pPr marL="574675" indent="-173038" eaLnBrk="0" hangingPunct="0">
              <a:defRPr>
                <a:solidFill>
                  <a:schemeClr val="tx1"/>
                </a:solidFill>
                <a:latin typeface="Arial" charset="0"/>
              </a:defRPr>
            </a:lvl3pPr>
            <a:lvl4pPr marL="801688" indent="-112713" eaLnBrk="0" hangingPunct="0">
              <a:defRPr>
                <a:solidFill>
                  <a:schemeClr val="tx1"/>
                </a:solidFill>
                <a:latin typeface="Arial" charset="0"/>
              </a:defRPr>
            </a:lvl4pPr>
            <a:lvl5pPr marL="1085850" indent="-169863" eaLnBrk="0" hangingPunct="0">
              <a:defRPr>
                <a:solidFill>
                  <a:schemeClr val="tx1"/>
                </a:solidFill>
                <a:latin typeface="Arial" charset="0"/>
              </a:defRPr>
            </a:lvl5pPr>
            <a:lvl6pPr marL="1543050" indent="-169863" eaLnBrk="0" fontAlgn="base" hangingPunct="0">
              <a:spcBef>
                <a:spcPct val="0"/>
              </a:spcBef>
              <a:spcAft>
                <a:spcPct val="0"/>
              </a:spcAft>
              <a:defRPr>
                <a:solidFill>
                  <a:schemeClr val="tx1"/>
                </a:solidFill>
                <a:latin typeface="Arial" charset="0"/>
              </a:defRPr>
            </a:lvl6pPr>
            <a:lvl7pPr marL="2000250" indent="-169863" eaLnBrk="0" fontAlgn="base" hangingPunct="0">
              <a:spcBef>
                <a:spcPct val="0"/>
              </a:spcBef>
              <a:spcAft>
                <a:spcPct val="0"/>
              </a:spcAft>
              <a:defRPr>
                <a:solidFill>
                  <a:schemeClr val="tx1"/>
                </a:solidFill>
                <a:latin typeface="Arial" charset="0"/>
              </a:defRPr>
            </a:lvl7pPr>
            <a:lvl8pPr marL="2457450" indent="-169863" eaLnBrk="0" fontAlgn="base" hangingPunct="0">
              <a:spcBef>
                <a:spcPct val="0"/>
              </a:spcBef>
              <a:spcAft>
                <a:spcPct val="0"/>
              </a:spcAft>
              <a:defRPr>
                <a:solidFill>
                  <a:schemeClr val="tx1"/>
                </a:solidFill>
                <a:latin typeface="Arial" charset="0"/>
              </a:defRPr>
            </a:lvl8pPr>
            <a:lvl9pPr marL="2914650" indent="-169863" eaLnBrk="0" fontAlgn="base" hangingPunct="0">
              <a:spcBef>
                <a:spcPct val="0"/>
              </a:spcBef>
              <a:spcAft>
                <a:spcPct val="0"/>
              </a:spcAft>
              <a:defRPr>
                <a:solidFill>
                  <a:schemeClr val="tx1"/>
                </a:solidFill>
                <a:latin typeface="Arial" charset="0"/>
              </a:defRPr>
            </a:lvl9pPr>
          </a:lstStyle>
          <a:p>
            <a:pPr>
              <a:spcBef>
                <a:spcPct val="50000"/>
              </a:spcBef>
              <a:buSzPct val="25000"/>
              <a:buFontTx/>
              <a:buChar char=" "/>
              <a:defRPr/>
            </a:pPr>
            <a:r>
              <a:rPr lang="el-GR" altLang="el-GR" sz="1400" b="1" dirty="0" smtClean="0"/>
              <a:t>Αξίες Εντοπισμού</a:t>
            </a:r>
            <a:endParaRPr lang="en-US" altLang="el-GR" sz="1400" b="1" dirty="0" smtClean="0"/>
          </a:p>
          <a:p>
            <a:pPr>
              <a:spcBef>
                <a:spcPct val="50000"/>
              </a:spcBef>
              <a:buSzPct val="25000"/>
              <a:buFontTx/>
              <a:buChar char=" "/>
              <a:defRPr/>
            </a:pPr>
            <a:r>
              <a:rPr lang="el-GR" altLang="el-GR" sz="1200" dirty="0" smtClean="0"/>
              <a:t>Πιο αποτελεσματικές αγορές χαμηλότερης αναζήτησης και κόστους συναλλαγών</a:t>
            </a:r>
          </a:p>
          <a:p>
            <a:pPr marL="171450" indent="-171450">
              <a:spcBef>
                <a:spcPct val="50000"/>
              </a:spcBef>
              <a:buSzPct val="25000"/>
              <a:buFont typeface="Courier New" panose="02070309020205020404" pitchFamily="49" charset="0"/>
              <a:buChar char="o"/>
              <a:defRPr/>
            </a:pPr>
            <a:r>
              <a:rPr lang="en-US" altLang="el-GR" sz="1200" dirty="0" smtClean="0"/>
              <a:t>Bizbuyer.com</a:t>
            </a:r>
            <a:endParaRPr lang="el-GR" altLang="el-GR" sz="1200" dirty="0" smtClean="0"/>
          </a:p>
          <a:p>
            <a:pPr marL="171450" indent="-171450">
              <a:spcBef>
                <a:spcPct val="50000"/>
              </a:spcBef>
              <a:buSzPct val="25000"/>
              <a:buFont typeface="Courier New" panose="02070309020205020404" pitchFamily="49" charset="0"/>
              <a:buChar char="o"/>
              <a:defRPr/>
            </a:pPr>
            <a:r>
              <a:rPr lang="en-US" altLang="el-GR" sz="1200" dirty="0" smtClean="0"/>
              <a:t>Lending Tree Inc.</a:t>
            </a:r>
            <a:endParaRPr lang="el-GR" altLang="el-GR" sz="1200" dirty="0" smtClean="0"/>
          </a:p>
          <a:p>
            <a:pPr marL="171450" indent="-171450">
              <a:spcBef>
                <a:spcPct val="50000"/>
              </a:spcBef>
              <a:buSzPct val="25000"/>
              <a:buFont typeface="Courier New" panose="02070309020205020404" pitchFamily="49" charset="0"/>
              <a:buChar char="o"/>
              <a:defRPr/>
            </a:pPr>
            <a:r>
              <a:rPr lang="en-US" altLang="el-GR" sz="1200" dirty="0" err="1" smtClean="0"/>
              <a:t>OffRoad</a:t>
            </a:r>
            <a:r>
              <a:rPr lang="en-US" altLang="el-GR" sz="1200" dirty="0" smtClean="0"/>
              <a:t> Capital Corp.</a:t>
            </a:r>
          </a:p>
          <a:p>
            <a:pPr>
              <a:spcBef>
                <a:spcPct val="50000"/>
              </a:spcBef>
              <a:defRPr/>
            </a:pPr>
            <a:r>
              <a:rPr lang="el-GR" altLang="el-GR" sz="1200" dirty="0" smtClean="0"/>
              <a:t>Πιο αποδοτικά συστήματα αξίας συμπιέζει ή εξαλείφει τα βήματα σε ένα υπάρχον σύστημα αξιών </a:t>
            </a:r>
          </a:p>
          <a:p>
            <a:pPr marL="171450" indent="-171450">
              <a:spcBef>
                <a:spcPct val="50000"/>
              </a:spcBef>
              <a:buFont typeface="Arial" panose="020B0604020202020204" pitchFamily="34" charset="0"/>
              <a:buChar char="•"/>
              <a:defRPr/>
            </a:pPr>
            <a:r>
              <a:rPr lang="en-US" altLang="el-GR" sz="1200" dirty="0" smtClean="0"/>
              <a:t>Amazon.com</a:t>
            </a:r>
          </a:p>
        </p:txBody>
      </p:sp>
      <p:sp>
        <p:nvSpPr>
          <p:cNvPr id="12292" name="Text Box 34"/>
          <p:cNvSpPr txBox="1">
            <a:spLocks noChangeArrowheads="1"/>
          </p:cNvSpPr>
          <p:nvPr/>
        </p:nvSpPr>
        <p:spPr bwMode="auto">
          <a:xfrm>
            <a:off x="6186488" y="1514475"/>
            <a:ext cx="2281237"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287338" indent="-173038" eaLnBrk="0" hangingPunct="0">
              <a:defRPr>
                <a:solidFill>
                  <a:schemeClr val="tx1"/>
                </a:solidFill>
                <a:latin typeface="Arial" charset="0"/>
              </a:defRPr>
            </a:lvl2pPr>
            <a:lvl3pPr marL="574675" indent="-173038" eaLnBrk="0" hangingPunct="0">
              <a:defRPr>
                <a:solidFill>
                  <a:schemeClr val="tx1"/>
                </a:solidFill>
                <a:latin typeface="Arial" charset="0"/>
              </a:defRPr>
            </a:lvl3pPr>
            <a:lvl4pPr marL="801688" indent="-112713" eaLnBrk="0" hangingPunct="0">
              <a:defRPr>
                <a:solidFill>
                  <a:schemeClr val="tx1"/>
                </a:solidFill>
                <a:latin typeface="Arial" charset="0"/>
              </a:defRPr>
            </a:lvl4pPr>
            <a:lvl5pPr marL="1085850" indent="-169863" eaLnBrk="0" hangingPunct="0">
              <a:defRPr>
                <a:solidFill>
                  <a:schemeClr val="tx1"/>
                </a:solidFill>
                <a:latin typeface="Arial" charset="0"/>
              </a:defRPr>
            </a:lvl5pPr>
            <a:lvl6pPr marL="1543050" indent="-169863" eaLnBrk="0" fontAlgn="base" hangingPunct="0">
              <a:spcBef>
                <a:spcPct val="0"/>
              </a:spcBef>
              <a:spcAft>
                <a:spcPct val="0"/>
              </a:spcAft>
              <a:defRPr>
                <a:solidFill>
                  <a:schemeClr val="tx1"/>
                </a:solidFill>
                <a:latin typeface="Arial" charset="0"/>
              </a:defRPr>
            </a:lvl6pPr>
            <a:lvl7pPr marL="2000250" indent="-169863" eaLnBrk="0" fontAlgn="base" hangingPunct="0">
              <a:spcBef>
                <a:spcPct val="0"/>
              </a:spcBef>
              <a:spcAft>
                <a:spcPct val="0"/>
              </a:spcAft>
              <a:defRPr>
                <a:solidFill>
                  <a:schemeClr val="tx1"/>
                </a:solidFill>
                <a:latin typeface="Arial" charset="0"/>
              </a:defRPr>
            </a:lvl7pPr>
            <a:lvl8pPr marL="2457450" indent="-169863" eaLnBrk="0" fontAlgn="base" hangingPunct="0">
              <a:spcBef>
                <a:spcPct val="0"/>
              </a:spcBef>
              <a:spcAft>
                <a:spcPct val="0"/>
              </a:spcAft>
              <a:defRPr>
                <a:solidFill>
                  <a:schemeClr val="tx1"/>
                </a:solidFill>
                <a:latin typeface="Arial" charset="0"/>
              </a:defRPr>
            </a:lvl8pPr>
            <a:lvl9pPr marL="2914650" indent="-169863" eaLnBrk="0" fontAlgn="base" hangingPunct="0">
              <a:spcBef>
                <a:spcPct val="0"/>
              </a:spcBef>
              <a:spcAft>
                <a:spcPct val="0"/>
              </a:spcAft>
              <a:defRPr>
                <a:solidFill>
                  <a:schemeClr val="tx1"/>
                </a:solidFill>
                <a:latin typeface="Arial" charset="0"/>
              </a:defRPr>
            </a:lvl9pPr>
          </a:lstStyle>
          <a:p>
            <a:pPr>
              <a:spcBef>
                <a:spcPct val="50000"/>
              </a:spcBef>
              <a:buSzPct val="25000"/>
              <a:buFontTx/>
              <a:buChar char=" "/>
            </a:pPr>
            <a:r>
              <a:rPr lang="el-GR" altLang="el-GR" sz="1400" b="1"/>
              <a:t>Αξία </a:t>
            </a:r>
            <a:r>
              <a:rPr lang="en-US" altLang="el-GR" sz="1400" b="1"/>
              <a:t>New-to-the-World</a:t>
            </a:r>
          </a:p>
          <a:p>
            <a:pPr>
              <a:spcBef>
                <a:spcPct val="50000"/>
              </a:spcBef>
              <a:buSzPct val="25000"/>
            </a:pPr>
            <a:r>
              <a:rPr lang="el-GR" altLang="el-GR" sz="1200"/>
              <a:t>Προσαρμοσμένες προσφορές, επιτρέπει στους πελάτες να προσθέσουν και να αφαιρέσουν χαρακτηριστικά</a:t>
            </a:r>
            <a:endParaRPr lang="en-US" altLang="el-GR" sz="1200"/>
          </a:p>
          <a:p>
            <a:pPr lvl="1">
              <a:spcBef>
                <a:spcPct val="50000"/>
              </a:spcBef>
              <a:buFontTx/>
              <a:buChar char="•"/>
            </a:pPr>
            <a:r>
              <a:rPr lang="en-US" altLang="el-GR" sz="1200"/>
              <a:t>Yahoo</a:t>
            </a:r>
          </a:p>
          <a:p>
            <a:pPr lvl="1">
              <a:spcBef>
                <a:spcPct val="50000"/>
              </a:spcBef>
              <a:buFontTx/>
              <a:buChar char="•"/>
            </a:pPr>
            <a:r>
              <a:rPr lang="en-US" altLang="el-GR" sz="1200"/>
              <a:t>Quicken.com</a:t>
            </a:r>
          </a:p>
          <a:p>
            <a:pPr>
              <a:spcBef>
                <a:spcPct val="50000"/>
              </a:spcBef>
            </a:pPr>
            <a:r>
              <a:rPr lang="el-GR" altLang="el-GR" sz="1200"/>
              <a:t>Δημιουργία κοινοτήτων για μόχλευση της συμμετοχής των πελατών</a:t>
            </a:r>
            <a:endParaRPr lang="en-US" altLang="el-GR" sz="1200"/>
          </a:p>
          <a:p>
            <a:pPr lvl="1">
              <a:spcBef>
                <a:spcPct val="50000"/>
              </a:spcBef>
              <a:buFontTx/>
              <a:buChar char="•"/>
            </a:pPr>
            <a:r>
              <a:rPr lang="en-US" altLang="el-GR" sz="1200"/>
              <a:t>Zeal.com</a:t>
            </a:r>
          </a:p>
          <a:p>
            <a:pPr>
              <a:spcBef>
                <a:spcPct val="50000"/>
              </a:spcBef>
            </a:pPr>
            <a:r>
              <a:rPr lang="el-GR" altLang="el-GR" sz="1200"/>
              <a:t>Εισαγωγή νέας λειτουργικότητας ώστε να μετατρέψει το σύνολο ή μέρος μιας αλυσίδας προστιθέμενης αξίας του κλάδου</a:t>
            </a:r>
            <a:endParaRPr lang="en-US" altLang="el-GR" sz="1200"/>
          </a:p>
          <a:p>
            <a:pPr lvl="1">
              <a:spcBef>
                <a:spcPct val="50000"/>
              </a:spcBef>
              <a:buFontTx/>
              <a:buChar char="•"/>
            </a:pPr>
            <a:r>
              <a:rPr lang="en-US" altLang="el-GR" sz="1200"/>
              <a:t>e-books</a:t>
            </a:r>
          </a:p>
          <a:p>
            <a:pPr lvl="1">
              <a:spcBef>
                <a:spcPct val="50000"/>
              </a:spcBef>
              <a:buFontTx/>
              <a:buChar char="•"/>
            </a:pPr>
            <a:r>
              <a:rPr lang="en-US" altLang="el-GR" sz="1200"/>
              <a:t>Internet telephony</a:t>
            </a:r>
          </a:p>
        </p:txBody>
      </p:sp>
      <p:sp>
        <p:nvSpPr>
          <p:cNvPr id="12293" name="Oval 28"/>
          <p:cNvSpPr>
            <a:spLocks noChangeArrowheads="1"/>
          </p:cNvSpPr>
          <p:nvPr/>
        </p:nvSpPr>
        <p:spPr bwMode="auto">
          <a:xfrm>
            <a:off x="2990850" y="1800225"/>
            <a:ext cx="1882775" cy="1881188"/>
          </a:xfrm>
          <a:prstGeom prst="ellipse">
            <a:avLst/>
          </a:prstGeom>
          <a:solidFill>
            <a:srgbClr val="FFFFCC"/>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2294" name="Oval 29"/>
          <p:cNvSpPr>
            <a:spLocks noChangeArrowheads="1"/>
          </p:cNvSpPr>
          <p:nvPr/>
        </p:nvSpPr>
        <p:spPr bwMode="auto">
          <a:xfrm>
            <a:off x="4178300" y="1800225"/>
            <a:ext cx="1882775" cy="1881188"/>
          </a:xfrm>
          <a:prstGeom prst="ellipse">
            <a:avLst/>
          </a:prstGeom>
          <a:solidFill>
            <a:srgbClr val="CCCC00"/>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2295" name="Freeform 30"/>
          <p:cNvSpPr>
            <a:spLocks/>
          </p:cNvSpPr>
          <p:nvPr/>
        </p:nvSpPr>
        <p:spPr bwMode="auto">
          <a:xfrm>
            <a:off x="4179888" y="2009775"/>
            <a:ext cx="693737" cy="1455738"/>
          </a:xfrm>
          <a:custGeom>
            <a:avLst/>
            <a:gdLst>
              <a:gd name="T0" fmla="*/ 2147483647 w 849"/>
              <a:gd name="T1" fmla="*/ 2147483647 h 1782"/>
              <a:gd name="T2" fmla="*/ 2147483647 w 849"/>
              <a:gd name="T3" fmla="*/ 2147483647 h 1782"/>
              <a:gd name="T4" fmla="*/ 2147483647 w 849"/>
              <a:gd name="T5" fmla="*/ 2147483647 h 1782"/>
              <a:gd name="T6" fmla="*/ 2147483647 w 849"/>
              <a:gd name="T7" fmla="*/ 2147483647 h 1782"/>
              <a:gd name="T8" fmla="*/ 2147483647 w 849"/>
              <a:gd name="T9" fmla="*/ 2147483647 h 1782"/>
              <a:gd name="T10" fmla="*/ 2147483647 w 849"/>
              <a:gd name="T11" fmla="*/ 2147483647 h 1782"/>
              <a:gd name="T12" fmla="*/ 2147483647 w 849"/>
              <a:gd name="T13" fmla="*/ 2147483647 h 1782"/>
              <a:gd name="T14" fmla="*/ 0 w 849"/>
              <a:gd name="T15" fmla="*/ 2147483647 h 1782"/>
              <a:gd name="T16" fmla="*/ 2147483647 w 849"/>
              <a:gd name="T17" fmla="*/ 2147483647 h 1782"/>
              <a:gd name="T18" fmla="*/ 2147483647 w 849"/>
              <a:gd name="T19" fmla="*/ 2147483647 h 1782"/>
              <a:gd name="T20" fmla="*/ 2147483647 w 849"/>
              <a:gd name="T21" fmla="*/ 2147483647 h 1782"/>
              <a:gd name="T22" fmla="*/ 2147483647 w 849"/>
              <a:gd name="T23" fmla="*/ 0 h 1782"/>
              <a:gd name="T24" fmla="*/ 2147483647 w 849"/>
              <a:gd name="T25" fmla="*/ 2147483647 h 1782"/>
              <a:gd name="T26" fmla="*/ 2147483647 w 849"/>
              <a:gd name="T27" fmla="*/ 2147483647 h 1782"/>
              <a:gd name="T28" fmla="*/ 2147483647 w 849"/>
              <a:gd name="T29" fmla="*/ 2147483647 h 1782"/>
              <a:gd name="T30" fmla="*/ 2147483647 w 849"/>
              <a:gd name="T31" fmla="*/ 2147483647 h 1782"/>
              <a:gd name="T32" fmla="*/ 2147483647 w 849"/>
              <a:gd name="T33" fmla="*/ 2147483647 h 1782"/>
              <a:gd name="T34" fmla="*/ 2147483647 w 849"/>
              <a:gd name="T35" fmla="*/ 2147483647 h 1782"/>
              <a:gd name="T36" fmla="*/ 2147483647 w 849"/>
              <a:gd name="T37" fmla="*/ 2147483647 h 1782"/>
              <a:gd name="T38" fmla="*/ 2147483647 w 849"/>
              <a:gd name="T39" fmla="*/ 2147483647 h 1782"/>
              <a:gd name="T40" fmla="*/ 2147483647 w 849"/>
              <a:gd name="T41" fmla="*/ 2147483647 h 17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849" h="1782">
                <a:moveTo>
                  <a:pt x="423" y="1782"/>
                </a:moveTo>
                <a:lnTo>
                  <a:pt x="354" y="1725"/>
                </a:lnTo>
                <a:lnTo>
                  <a:pt x="285" y="1659"/>
                </a:lnTo>
                <a:lnTo>
                  <a:pt x="219" y="1572"/>
                </a:lnTo>
                <a:lnTo>
                  <a:pt x="147" y="1461"/>
                </a:lnTo>
                <a:lnTo>
                  <a:pt x="63" y="1284"/>
                </a:lnTo>
                <a:lnTo>
                  <a:pt x="12" y="1074"/>
                </a:lnTo>
                <a:lnTo>
                  <a:pt x="0" y="822"/>
                </a:lnTo>
                <a:lnTo>
                  <a:pt x="48" y="558"/>
                </a:lnTo>
                <a:lnTo>
                  <a:pt x="105" y="405"/>
                </a:lnTo>
                <a:lnTo>
                  <a:pt x="243" y="180"/>
                </a:lnTo>
                <a:lnTo>
                  <a:pt x="414" y="0"/>
                </a:lnTo>
                <a:lnTo>
                  <a:pt x="552" y="123"/>
                </a:lnTo>
                <a:lnTo>
                  <a:pt x="693" y="309"/>
                </a:lnTo>
                <a:lnTo>
                  <a:pt x="792" y="531"/>
                </a:lnTo>
                <a:lnTo>
                  <a:pt x="849" y="798"/>
                </a:lnTo>
                <a:lnTo>
                  <a:pt x="843" y="1029"/>
                </a:lnTo>
                <a:lnTo>
                  <a:pt x="786" y="1275"/>
                </a:lnTo>
                <a:lnTo>
                  <a:pt x="669" y="1524"/>
                </a:lnTo>
                <a:lnTo>
                  <a:pt x="522" y="1695"/>
                </a:lnTo>
                <a:lnTo>
                  <a:pt x="423" y="1782"/>
                </a:lnTo>
                <a:close/>
              </a:path>
            </a:pathLst>
          </a:custGeom>
          <a:solidFill>
            <a:schemeClr val="bg2"/>
          </a:solidFill>
          <a:ln>
            <a:noFill/>
          </a:ln>
          <a:effectLst/>
          <a:extLst>
            <a:ext uri="{91240B29-F687-4F45-9708-019B960494DF}">
              <a14:hiddenLine xmlns:a14="http://schemas.microsoft.com/office/drawing/2010/main" w="9525" cap="flat"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488" tIns="44450" rIns="90488" bIns="44450" anchor="ctr"/>
          <a:lstStyle/>
          <a:p>
            <a:endParaRPr lang="el-GR"/>
          </a:p>
        </p:txBody>
      </p:sp>
      <p:sp>
        <p:nvSpPr>
          <p:cNvPr id="12296" name="Oval 31"/>
          <p:cNvSpPr>
            <a:spLocks noChangeArrowheads="1"/>
          </p:cNvSpPr>
          <p:nvPr/>
        </p:nvSpPr>
        <p:spPr bwMode="auto">
          <a:xfrm>
            <a:off x="2990850" y="1800225"/>
            <a:ext cx="1882775" cy="18811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2297" name="Oval 32"/>
          <p:cNvSpPr>
            <a:spLocks noChangeArrowheads="1"/>
          </p:cNvSpPr>
          <p:nvPr/>
        </p:nvSpPr>
        <p:spPr bwMode="auto">
          <a:xfrm>
            <a:off x="4178300" y="1800225"/>
            <a:ext cx="1882775" cy="1881188"/>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lIns="90488" tIns="44450" rIns="90488" bIns="4445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2298" name="AutoShape 35"/>
          <p:cNvSpPr>
            <a:spLocks noChangeArrowheads="1"/>
          </p:cNvSpPr>
          <p:nvPr/>
        </p:nvSpPr>
        <p:spPr bwMode="auto">
          <a:xfrm>
            <a:off x="4414838" y="3255963"/>
            <a:ext cx="223837" cy="593725"/>
          </a:xfrm>
          <a:prstGeom prst="downArrow">
            <a:avLst>
              <a:gd name="adj1" fmla="val 56361"/>
              <a:gd name="adj2" fmla="val 69051"/>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2299" name="Text Box 39"/>
          <p:cNvSpPr txBox="1">
            <a:spLocks noChangeArrowheads="1"/>
          </p:cNvSpPr>
          <p:nvPr/>
        </p:nvSpPr>
        <p:spPr bwMode="auto">
          <a:xfrm>
            <a:off x="2976563" y="4008438"/>
            <a:ext cx="2955925" cy="270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lIns="90488" tIns="44450" rIns="90488" bIns="44450">
            <a:spAutoFit/>
          </a:bodyPr>
          <a:lstStyle>
            <a:lvl1pPr eaLnBrk="0" hangingPunct="0">
              <a:defRPr>
                <a:solidFill>
                  <a:schemeClr val="tx1"/>
                </a:solidFill>
                <a:latin typeface="Arial" charset="0"/>
              </a:defRPr>
            </a:lvl1pPr>
            <a:lvl2pPr marL="287338" indent="-173038" eaLnBrk="0" hangingPunct="0">
              <a:defRPr>
                <a:solidFill>
                  <a:schemeClr val="tx1"/>
                </a:solidFill>
                <a:latin typeface="Arial" charset="0"/>
              </a:defRPr>
            </a:lvl2pPr>
            <a:lvl3pPr marL="574675" indent="-173038" eaLnBrk="0" hangingPunct="0">
              <a:defRPr>
                <a:solidFill>
                  <a:schemeClr val="tx1"/>
                </a:solidFill>
                <a:latin typeface="Arial" charset="0"/>
              </a:defRPr>
            </a:lvl3pPr>
            <a:lvl4pPr marL="801688" indent="-112713" eaLnBrk="0" hangingPunct="0">
              <a:defRPr>
                <a:solidFill>
                  <a:schemeClr val="tx1"/>
                </a:solidFill>
                <a:latin typeface="Arial" charset="0"/>
              </a:defRPr>
            </a:lvl4pPr>
            <a:lvl5pPr marL="1085850" indent="-169863" eaLnBrk="0" hangingPunct="0">
              <a:defRPr>
                <a:solidFill>
                  <a:schemeClr val="tx1"/>
                </a:solidFill>
                <a:latin typeface="Arial" charset="0"/>
              </a:defRPr>
            </a:lvl5pPr>
            <a:lvl6pPr marL="1543050" indent="-169863" eaLnBrk="0" fontAlgn="base" hangingPunct="0">
              <a:spcBef>
                <a:spcPct val="0"/>
              </a:spcBef>
              <a:spcAft>
                <a:spcPct val="0"/>
              </a:spcAft>
              <a:defRPr>
                <a:solidFill>
                  <a:schemeClr val="tx1"/>
                </a:solidFill>
                <a:latin typeface="Arial" charset="0"/>
              </a:defRPr>
            </a:lvl6pPr>
            <a:lvl7pPr marL="2000250" indent="-169863" eaLnBrk="0" fontAlgn="base" hangingPunct="0">
              <a:spcBef>
                <a:spcPct val="0"/>
              </a:spcBef>
              <a:spcAft>
                <a:spcPct val="0"/>
              </a:spcAft>
              <a:defRPr>
                <a:solidFill>
                  <a:schemeClr val="tx1"/>
                </a:solidFill>
                <a:latin typeface="Arial" charset="0"/>
              </a:defRPr>
            </a:lvl7pPr>
            <a:lvl8pPr marL="2457450" indent="-169863" eaLnBrk="0" fontAlgn="base" hangingPunct="0">
              <a:spcBef>
                <a:spcPct val="0"/>
              </a:spcBef>
              <a:spcAft>
                <a:spcPct val="0"/>
              </a:spcAft>
              <a:defRPr>
                <a:solidFill>
                  <a:schemeClr val="tx1"/>
                </a:solidFill>
                <a:latin typeface="Arial" charset="0"/>
              </a:defRPr>
            </a:lvl8pPr>
            <a:lvl9pPr marL="2914650" indent="-169863" eaLnBrk="0" fontAlgn="base" hangingPunct="0">
              <a:spcBef>
                <a:spcPct val="0"/>
              </a:spcBef>
              <a:spcAft>
                <a:spcPct val="0"/>
              </a:spcAft>
              <a:defRPr>
                <a:solidFill>
                  <a:schemeClr val="tx1"/>
                </a:solidFill>
                <a:latin typeface="Arial" charset="0"/>
              </a:defRPr>
            </a:lvl9pPr>
          </a:lstStyle>
          <a:p>
            <a:pPr>
              <a:spcBef>
                <a:spcPct val="50000"/>
              </a:spcBef>
              <a:buSzPct val="25000"/>
              <a:buFontTx/>
              <a:buChar char=" "/>
            </a:pPr>
            <a:r>
              <a:rPr lang="el-GR" altLang="el-GR" sz="1400" b="1"/>
              <a:t>Υβριδική Αξία</a:t>
            </a:r>
            <a:endParaRPr lang="en-US" altLang="el-GR" sz="1400" b="1"/>
          </a:p>
          <a:p>
            <a:pPr>
              <a:spcBef>
                <a:spcPct val="50000"/>
              </a:spcBef>
              <a:buSzPct val="25000"/>
              <a:buFontTx/>
              <a:buChar char=" "/>
            </a:pPr>
            <a:r>
              <a:rPr lang="el-GR" altLang="el-GR" sz="1200"/>
              <a:t>Διαταράσσουν την τιμολόγηση και την αλλαγή των σχέσεων των τιμών ισχύος</a:t>
            </a:r>
            <a:endParaRPr lang="en-US" altLang="el-GR" sz="1200"/>
          </a:p>
          <a:p>
            <a:pPr lvl="1">
              <a:spcBef>
                <a:spcPct val="50000"/>
              </a:spcBef>
              <a:buFontTx/>
              <a:buChar char="•"/>
            </a:pPr>
            <a:r>
              <a:rPr lang="en-US" altLang="el-GR" sz="1200"/>
              <a:t>MySimon.com</a:t>
            </a:r>
          </a:p>
          <a:p>
            <a:pPr>
              <a:spcBef>
                <a:spcPct val="50000"/>
              </a:spcBef>
            </a:pPr>
            <a:r>
              <a:rPr lang="el-GR" altLang="el-GR" sz="1200"/>
              <a:t>Ενεργοποίηση της ευκολίας στην πρόσβασης ώστε  να βοηθήσει τους πελάτες να βρουν τα προϊόντα</a:t>
            </a:r>
            <a:endParaRPr lang="en-US" altLang="el-GR" sz="1200"/>
          </a:p>
          <a:p>
            <a:pPr lvl="1">
              <a:spcBef>
                <a:spcPct val="50000"/>
              </a:spcBef>
              <a:buFontTx/>
              <a:buChar char="•"/>
            </a:pPr>
            <a:r>
              <a:rPr lang="en-US" altLang="el-GR" sz="1200"/>
              <a:t>Abebooks.com</a:t>
            </a:r>
          </a:p>
          <a:p>
            <a:pPr>
              <a:spcBef>
                <a:spcPct val="50000"/>
              </a:spcBef>
            </a:pPr>
            <a:r>
              <a:rPr lang="el-GR" altLang="el-GR" sz="1200"/>
              <a:t>Επεκτείνει τον εμπλουτισμό και εισάγει νέους πελάτες</a:t>
            </a:r>
            <a:endParaRPr lang="en-US" altLang="el-GR" sz="1200"/>
          </a:p>
          <a:p>
            <a:pPr lvl="1">
              <a:spcBef>
                <a:spcPct val="50000"/>
              </a:spcBef>
              <a:buFontTx/>
              <a:buChar char="•"/>
            </a:pPr>
            <a:r>
              <a:rPr lang="el-GR" altLang="el-GR" sz="1200"/>
              <a:t>Εκπαίδευση από απόσταση</a:t>
            </a:r>
            <a:endParaRPr lang="en-US" altLang="el-GR" sz="1200"/>
          </a:p>
        </p:txBody>
      </p:sp>
    </p:spTree>
    <p:extLst>
      <p:ext uri="{BB962C8B-B14F-4D97-AF65-F5344CB8AC3E}">
        <p14:creationId xmlns:p14="http://schemas.microsoft.com/office/powerpoint/2010/main" val="935331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title"/>
          </p:nvPr>
        </p:nvSpPr>
        <p:spPr/>
        <p:txBody>
          <a:bodyPr/>
          <a:lstStyle/>
          <a:p>
            <a:pPr eaLnBrk="1" hangingPunct="1"/>
            <a:r>
              <a:rPr lang="el-GR" altLang="el-GR" smtClean="0"/>
              <a:t>Διαδικασία Απόφασης Πελατών</a:t>
            </a:r>
            <a:endParaRPr lang="en-US" altLang="el-GR" smtClean="0"/>
          </a:p>
        </p:txBody>
      </p:sp>
      <p:sp>
        <p:nvSpPr>
          <p:cNvPr id="14339" name="AutoShape 11"/>
          <p:cNvSpPr>
            <a:spLocks noChangeArrowheads="1"/>
          </p:cNvSpPr>
          <p:nvPr/>
        </p:nvSpPr>
        <p:spPr bwMode="auto">
          <a:xfrm>
            <a:off x="1747838" y="1851025"/>
            <a:ext cx="1144587" cy="603250"/>
          </a:xfrm>
          <a:prstGeom prst="homePlate">
            <a:avLst>
              <a:gd name="adj" fmla="val 47434"/>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Προέλευση</a:t>
            </a:r>
            <a:endParaRPr lang="en-US" altLang="el-GR" sz="900" b="1">
              <a:latin typeface="Arial" charset="0"/>
            </a:endParaRPr>
          </a:p>
        </p:txBody>
      </p:sp>
      <p:sp>
        <p:nvSpPr>
          <p:cNvPr id="14340" name="AutoShape 12"/>
          <p:cNvSpPr>
            <a:spLocks noChangeArrowheads="1"/>
          </p:cNvSpPr>
          <p:nvPr/>
        </p:nvSpPr>
        <p:spPr bwMode="auto">
          <a:xfrm>
            <a:off x="1747838" y="2808288"/>
            <a:ext cx="1144587" cy="603250"/>
          </a:xfrm>
          <a:prstGeom prst="homePlate">
            <a:avLst>
              <a:gd name="adj" fmla="val 47434"/>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Συλλογή Πληροφοριών</a:t>
            </a:r>
            <a:endParaRPr lang="en-US" altLang="el-GR" sz="900" b="1">
              <a:latin typeface="Arial" charset="0"/>
            </a:endParaRPr>
          </a:p>
        </p:txBody>
      </p:sp>
      <p:sp>
        <p:nvSpPr>
          <p:cNvPr id="14341" name="AutoShape 13"/>
          <p:cNvSpPr>
            <a:spLocks noChangeArrowheads="1"/>
          </p:cNvSpPr>
          <p:nvPr/>
        </p:nvSpPr>
        <p:spPr bwMode="auto">
          <a:xfrm>
            <a:off x="1747838" y="3754438"/>
            <a:ext cx="1144587" cy="603250"/>
          </a:xfrm>
          <a:prstGeom prst="homePlate">
            <a:avLst>
              <a:gd name="adj" fmla="val 47434"/>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Εκτίμηση</a:t>
            </a:r>
            <a:endParaRPr lang="en-US" altLang="el-GR" sz="900" b="1">
              <a:latin typeface="Arial" charset="0"/>
            </a:endParaRPr>
          </a:p>
        </p:txBody>
      </p:sp>
      <p:sp>
        <p:nvSpPr>
          <p:cNvPr id="14342" name="AutoShape 14"/>
          <p:cNvSpPr>
            <a:spLocks noChangeArrowheads="1"/>
          </p:cNvSpPr>
          <p:nvPr/>
        </p:nvSpPr>
        <p:spPr bwMode="auto">
          <a:xfrm>
            <a:off x="1747838" y="4970463"/>
            <a:ext cx="1144587" cy="603250"/>
          </a:xfrm>
          <a:prstGeom prst="homePlate">
            <a:avLst>
              <a:gd name="adj" fmla="val 47434"/>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Αγοραστική Απόφαση</a:t>
            </a:r>
            <a:endParaRPr lang="en-US" altLang="el-GR" sz="900" b="1">
              <a:latin typeface="Arial" charset="0"/>
            </a:endParaRPr>
          </a:p>
        </p:txBody>
      </p:sp>
      <p:sp>
        <p:nvSpPr>
          <p:cNvPr id="14343" name="AutoShape 15"/>
          <p:cNvSpPr>
            <a:spLocks noChangeArrowheads="1"/>
          </p:cNvSpPr>
          <p:nvPr/>
        </p:nvSpPr>
        <p:spPr bwMode="auto">
          <a:xfrm>
            <a:off x="1747838" y="6034088"/>
            <a:ext cx="1144587" cy="603250"/>
          </a:xfrm>
          <a:prstGeom prst="homePlate">
            <a:avLst>
              <a:gd name="adj" fmla="val 47434"/>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Αξιολόγηση και Συμπεριφορά μετά την αγορά</a:t>
            </a:r>
            <a:endParaRPr lang="en-US" altLang="el-GR" sz="900" b="1">
              <a:latin typeface="Arial" charset="0"/>
            </a:endParaRPr>
          </a:p>
        </p:txBody>
      </p:sp>
      <p:sp>
        <p:nvSpPr>
          <p:cNvPr id="14344" name="Text Box 23"/>
          <p:cNvSpPr txBox="1">
            <a:spLocks noChangeArrowheads="1"/>
          </p:cNvSpPr>
          <p:nvPr/>
        </p:nvSpPr>
        <p:spPr bwMode="auto">
          <a:xfrm>
            <a:off x="538163" y="2844800"/>
            <a:ext cx="1062037"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l-GR" altLang="el-GR" sz="1400" i="1">
                <a:latin typeface="Arial" charset="0"/>
              </a:rPr>
              <a:t>Προ-Αγορά</a:t>
            </a:r>
            <a:endParaRPr lang="en-US" altLang="el-GR" sz="1400" i="1">
              <a:latin typeface="Arial" charset="0"/>
            </a:endParaRPr>
          </a:p>
        </p:txBody>
      </p:sp>
      <p:sp>
        <p:nvSpPr>
          <p:cNvPr id="14345" name="Text Box 24"/>
          <p:cNvSpPr txBox="1">
            <a:spLocks noChangeArrowheads="1"/>
          </p:cNvSpPr>
          <p:nvPr/>
        </p:nvSpPr>
        <p:spPr bwMode="auto">
          <a:xfrm>
            <a:off x="538163" y="5119688"/>
            <a:ext cx="1062037"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l-GR" altLang="el-GR" sz="1400" i="1">
                <a:latin typeface="Arial" charset="0"/>
              </a:rPr>
              <a:t>Αγορά</a:t>
            </a:r>
            <a:endParaRPr lang="en-US" altLang="el-GR" sz="1400" i="1">
              <a:latin typeface="Arial" charset="0"/>
            </a:endParaRPr>
          </a:p>
        </p:txBody>
      </p:sp>
      <p:sp>
        <p:nvSpPr>
          <p:cNvPr id="14346" name="Text Box 25"/>
          <p:cNvSpPr txBox="1">
            <a:spLocks noChangeArrowheads="1"/>
          </p:cNvSpPr>
          <p:nvPr/>
        </p:nvSpPr>
        <p:spPr bwMode="auto">
          <a:xfrm>
            <a:off x="538163" y="6073775"/>
            <a:ext cx="1062037"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l-GR" altLang="el-GR" sz="1400" i="1">
                <a:latin typeface="Arial" charset="0"/>
              </a:rPr>
              <a:t>Μετά-την-Αγορά</a:t>
            </a:r>
            <a:endParaRPr lang="en-US" altLang="el-GR" sz="1400" i="1">
              <a:latin typeface="Arial" charset="0"/>
            </a:endParaRPr>
          </a:p>
        </p:txBody>
      </p:sp>
      <p:sp>
        <p:nvSpPr>
          <p:cNvPr id="14347" name="AutoShape 63"/>
          <p:cNvSpPr>
            <a:spLocks noChangeArrowheads="1"/>
          </p:cNvSpPr>
          <p:nvPr/>
        </p:nvSpPr>
        <p:spPr bwMode="auto">
          <a:xfrm>
            <a:off x="2052638" y="2513013"/>
            <a:ext cx="330200" cy="269875"/>
          </a:xfrm>
          <a:prstGeom prst="downArrow">
            <a:avLst>
              <a:gd name="adj1" fmla="val 49815"/>
              <a:gd name="adj2" fmla="val 54667"/>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4348" name="Freeform 64"/>
          <p:cNvSpPr>
            <a:spLocks/>
          </p:cNvSpPr>
          <p:nvPr/>
        </p:nvSpPr>
        <p:spPr bwMode="auto">
          <a:xfrm>
            <a:off x="1522413" y="1852613"/>
            <a:ext cx="227012" cy="2501900"/>
          </a:xfrm>
          <a:custGeom>
            <a:avLst/>
            <a:gdLst>
              <a:gd name="T0" fmla="*/ 2147483647 w 143"/>
              <a:gd name="T1" fmla="*/ 2147483647 h 1026"/>
              <a:gd name="T2" fmla="*/ 2147483647 w 143"/>
              <a:gd name="T3" fmla="*/ 2147483647 h 1026"/>
              <a:gd name="T4" fmla="*/ 2147483647 w 143"/>
              <a:gd name="T5" fmla="*/ 2147483647 h 1026"/>
              <a:gd name="T6" fmla="*/ 2147483647 w 143"/>
              <a:gd name="T7" fmla="*/ 2147483647 h 1026"/>
              <a:gd name="T8" fmla="*/ 2147483647 w 143"/>
              <a:gd name="T9" fmla="*/ 2147483647 h 1026"/>
              <a:gd name="T10" fmla="*/ 2147483647 w 143"/>
              <a:gd name="T11" fmla="*/ 2147483647 h 1026"/>
              <a:gd name="T12" fmla="*/ 2147483647 w 143"/>
              <a:gd name="T13" fmla="*/ 2147483647 h 1026"/>
              <a:gd name="T14" fmla="*/ 2147483647 w 143"/>
              <a:gd name="T15" fmla="*/ 2147483647 h 1026"/>
              <a:gd name="T16" fmla="*/ 2147483647 w 143"/>
              <a:gd name="T17" fmla="*/ 2147483647 h 1026"/>
              <a:gd name="T18" fmla="*/ 2147483647 w 143"/>
              <a:gd name="T19" fmla="*/ 2147483647 h 1026"/>
              <a:gd name="T20" fmla="*/ 2147483647 w 143"/>
              <a:gd name="T21" fmla="*/ 2147483647 h 1026"/>
              <a:gd name="T22" fmla="*/ 2147483647 w 143"/>
              <a:gd name="T23" fmla="*/ 2147483647 h 1026"/>
              <a:gd name="T24" fmla="*/ 2147483647 w 143"/>
              <a:gd name="T25" fmla="*/ 2147483647 h 1026"/>
              <a:gd name="T26" fmla="*/ 2147483647 w 143"/>
              <a:gd name="T27" fmla="*/ 2147483647 h 1026"/>
              <a:gd name="T28" fmla="*/ 2147483647 w 143"/>
              <a:gd name="T29" fmla="*/ 2147483647 h 1026"/>
              <a:gd name="T30" fmla="*/ 2147483647 w 143"/>
              <a:gd name="T31" fmla="*/ 2147483647 h 1026"/>
              <a:gd name="T32" fmla="*/ 2147483647 w 143"/>
              <a:gd name="T33" fmla="*/ 2147483647 h 1026"/>
              <a:gd name="T34" fmla="*/ 2147483647 w 143"/>
              <a:gd name="T35" fmla="*/ 2147483647 h 1026"/>
              <a:gd name="T36" fmla="*/ 2147483647 w 143"/>
              <a:gd name="T37" fmla="*/ 2147483647 h 1026"/>
              <a:gd name="T38" fmla="*/ 2147483647 w 143"/>
              <a:gd name="T39" fmla="*/ 2147483647 h 1026"/>
              <a:gd name="T40" fmla="*/ 2147483647 w 143"/>
              <a:gd name="T41" fmla="*/ 2147483647 h 1026"/>
              <a:gd name="T42" fmla="*/ 2147483647 w 143"/>
              <a:gd name="T43" fmla="*/ 2147483647 h 1026"/>
              <a:gd name="T44" fmla="*/ 2147483647 w 143"/>
              <a:gd name="T45" fmla="*/ 2147483647 h 1026"/>
              <a:gd name="T46" fmla="*/ 2147483647 w 143"/>
              <a:gd name="T47" fmla="*/ 2147483647 h 1026"/>
              <a:gd name="T48" fmla="*/ 2147483647 w 143"/>
              <a:gd name="T49" fmla="*/ 2147483647 h 1026"/>
              <a:gd name="T50" fmla="*/ 2147483647 w 143"/>
              <a:gd name="T51" fmla="*/ 2147483647 h 1026"/>
              <a:gd name="T52" fmla="*/ 2147483647 w 143"/>
              <a:gd name="T53" fmla="*/ 2147483647 h 1026"/>
              <a:gd name="T54" fmla="*/ 2147483647 w 143"/>
              <a:gd name="T55" fmla="*/ 2147483647 h 1026"/>
              <a:gd name="T56" fmla="*/ 2147483647 w 143"/>
              <a:gd name="T57" fmla="*/ 2147483647 h 1026"/>
              <a:gd name="T58" fmla="*/ 2147483647 w 143"/>
              <a:gd name="T59" fmla="*/ 2147483647 h 1026"/>
              <a:gd name="T60" fmla="*/ 2147483647 w 143"/>
              <a:gd name="T61" fmla="*/ 2147483647 h 1026"/>
              <a:gd name="T62" fmla="*/ 2147483647 w 143"/>
              <a:gd name="T63" fmla="*/ 2147483647 h 1026"/>
              <a:gd name="T64" fmla="*/ 2147483647 w 143"/>
              <a:gd name="T65" fmla="*/ 2147483647 h 1026"/>
              <a:gd name="T66" fmla="*/ 2147483647 w 143"/>
              <a:gd name="T67" fmla="*/ 2147483647 h 1026"/>
              <a:gd name="T68" fmla="*/ 2147483647 w 143"/>
              <a:gd name="T69" fmla="*/ 2147483647 h 10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 h="1026">
                <a:moveTo>
                  <a:pt x="37" y="511"/>
                </a:moveTo>
                <a:lnTo>
                  <a:pt x="48" y="511"/>
                </a:lnTo>
                <a:lnTo>
                  <a:pt x="55" y="507"/>
                </a:lnTo>
                <a:lnTo>
                  <a:pt x="61" y="500"/>
                </a:lnTo>
                <a:lnTo>
                  <a:pt x="65" y="491"/>
                </a:lnTo>
                <a:lnTo>
                  <a:pt x="69" y="477"/>
                </a:lnTo>
                <a:lnTo>
                  <a:pt x="71" y="458"/>
                </a:lnTo>
                <a:lnTo>
                  <a:pt x="71" y="404"/>
                </a:lnTo>
                <a:lnTo>
                  <a:pt x="70" y="303"/>
                </a:lnTo>
                <a:lnTo>
                  <a:pt x="71" y="237"/>
                </a:lnTo>
                <a:lnTo>
                  <a:pt x="72" y="168"/>
                </a:lnTo>
                <a:lnTo>
                  <a:pt x="80" y="103"/>
                </a:lnTo>
                <a:lnTo>
                  <a:pt x="93" y="50"/>
                </a:lnTo>
                <a:lnTo>
                  <a:pt x="102" y="28"/>
                </a:lnTo>
                <a:lnTo>
                  <a:pt x="113" y="13"/>
                </a:lnTo>
                <a:lnTo>
                  <a:pt x="127" y="2"/>
                </a:lnTo>
                <a:lnTo>
                  <a:pt x="142" y="0"/>
                </a:lnTo>
                <a:lnTo>
                  <a:pt x="123" y="1"/>
                </a:lnTo>
                <a:lnTo>
                  <a:pt x="107" y="6"/>
                </a:lnTo>
                <a:lnTo>
                  <a:pt x="93" y="17"/>
                </a:lnTo>
                <a:lnTo>
                  <a:pt x="82" y="30"/>
                </a:lnTo>
                <a:lnTo>
                  <a:pt x="71" y="47"/>
                </a:lnTo>
                <a:lnTo>
                  <a:pt x="64" y="67"/>
                </a:lnTo>
                <a:lnTo>
                  <a:pt x="54" y="115"/>
                </a:lnTo>
                <a:lnTo>
                  <a:pt x="49" y="175"/>
                </a:lnTo>
                <a:lnTo>
                  <a:pt x="47" y="245"/>
                </a:lnTo>
                <a:lnTo>
                  <a:pt x="47" y="404"/>
                </a:lnTo>
                <a:lnTo>
                  <a:pt x="46" y="433"/>
                </a:lnTo>
                <a:lnTo>
                  <a:pt x="43" y="458"/>
                </a:lnTo>
                <a:lnTo>
                  <a:pt x="38" y="477"/>
                </a:lnTo>
                <a:lnTo>
                  <a:pt x="33" y="491"/>
                </a:lnTo>
                <a:lnTo>
                  <a:pt x="26" y="500"/>
                </a:lnTo>
                <a:lnTo>
                  <a:pt x="18" y="507"/>
                </a:lnTo>
                <a:lnTo>
                  <a:pt x="9" y="511"/>
                </a:lnTo>
                <a:lnTo>
                  <a:pt x="0" y="511"/>
                </a:lnTo>
                <a:lnTo>
                  <a:pt x="9" y="513"/>
                </a:lnTo>
                <a:lnTo>
                  <a:pt x="18" y="516"/>
                </a:lnTo>
                <a:lnTo>
                  <a:pt x="26" y="522"/>
                </a:lnTo>
                <a:lnTo>
                  <a:pt x="33" y="533"/>
                </a:lnTo>
                <a:lnTo>
                  <a:pt x="38" y="547"/>
                </a:lnTo>
                <a:lnTo>
                  <a:pt x="43" y="566"/>
                </a:lnTo>
                <a:lnTo>
                  <a:pt x="46" y="590"/>
                </a:lnTo>
                <a:lnTo>
                  <a:pt x="47" y="619"/>
                </a:lnTo>
                <a:lnTo>
                  <a:pt x="47" y="779"/>
                </a:lnTo>
                <a:lnTo>
                  <a:pt x="49" y="848"/>
                </a:lnTo>
                <a:lnTo>
                  <a:pt x="54" y="908"/>
                </a:lnTo>
                <a:lnTo>
                  <a:pt x="64" y="957"/>
                </a:lnTo>
                <a:lnTo>
                  <a:pt x="71" y="977"/>
                </a:lnTo>
                <a:lnTo>
                  <a:pt x="82" y="994"/>
                </a:lnTo>
                <a:lnTo>
                  <a:pt x="93" y="1007"/>
                </a:lnTo>
                <a:lnTo>
                  <a:pt x="107" y="1017"/>
                </a:lnTo>
                <a:lnTo>
                  <a:pt x="123" y="1023"/>
                </a:lnTo>
                <a:lnTo>
                  <a:pt x="142" y="1025"/>
                </a:lnTo>
                <a:lnTo>
                  <a:pt x="133" y="1024"/>
                </a:lnTo>
                <a:lnTo>
                  <a:pt x="127" y="1021"/>
                </a:lnTo>
                <a:lnTo>
                  <a:pt x="119" y="1017"/>
                </a:lnTo>
                <a:lnTo>
                  <a:pt x="113" y="1012"/>
                </a:lnTo>
                <a:lnTo>
                  <a:pt x="102" y="995"/>
                </a:lnTo>
                <a:lnTo>
                  <a:pt x="93" y="974"/>
                </a:lnTo>
                <a:lnTo>
                  <a:pt x="86" y="949"/>
                </a:lnTo>
                <a:lnTo>
                  <a:pt x="80" y="920"/>
                </a:lnTo>
                <a:lnTo>
                  <a:pt x="72" y="856"/>
                </a:lnTo>
                <a:lnTo>
                  <a:pt x="71" y="787"/>
                </a:lnTo>
                <a:lnTo>
                  <a:pt x="70" y="721"/>
                </a:lnTo>
                <a:lnTo>
                  <a:pt x="71" y="619"/>
                </a:lnTo>
                <a:lnTo>
                  <a:pt x="71" y="566"/>
                </a:lnTo>
                <a:lnTo>
                  <a:pt x="65" y="533"/>
                </a:lnTo>
                <a:lnTo>
                  <a:pt x="61" y="522"/>
                </a:lnTo>
                <a:lnTo>
                  <a:pt x="55" y="516"/>
                </a:lnTo>
                <a:lnTo>
                  <a:pt x="48" y="513"/>
                </a:lnTo>
                <a:lnTo>
                  <a:pt x="37" y="511"/>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49" name="Freeform 65"/>
          <p:cNvSpPr>
            <a:spLocks/>
          </p:cNvSpPr>
          <p:nvPr/>
        </p:nvSpPr>
        <p:spPr bwMode="auto">
          <a:xfrm>
            <a:off x="1522413" y="6046788"/>
            <a:ext cx="227012" cy="604837"/>
          </a:xfrm>
          <a:custGeom>
            <a:avLst/>
            <a:gdLst>
              <a:gd name="T0" fmla="*/ 2147483647 w 143"/>
              <a:gd name="T1" fmla="*/ 2147483647 h 1026"/>
              <a:gd name="T2" fmla="*/ 2147483647 w 143"/>
              <a:gd name="T3" fmla="*/ 2147483647 h 1026"/>
              <a:gd name="T4" fmla="*/ 2147483647 w 143"/>
              <a:gd name="T5" fmla="*/ 2147483647 h 1026"/>
              <a:gd name="T6" fmla="*/ 2147483647 w 143"/>
              <a:gd name="T7" fmla="*/ 2147483647 h 1026"/>
              <a:gd name="T8" fmla="*/ 2147483647 w 143"/>
              <a:gd name="T9" fmla="*/ 2147483647 h 1026"/>
              <a:gd name="T10" fmla="*/ 2147483647 w 143"/>
              <a:gd name="T11" fmla="*/ 2147483647 h 1026"/>
              <a:gd name="T12" fmla="*/ 2147483647 w 143"/>
              <a:gd name="T13" fmla="*/ 2147483647 h 1026"/>
              <a:gd name="T14" fmla="*/ 2147483647 w 143"/>
              <a:gd name="T15" fmla="*/ 409728138 h 1026"/>
              <a:gd name="T16" fmla="*/ 2147483647 w 143"/>
              <a:gd name="T17" fmla="*/ 205037974 h 1026"/>
              <a:gd name="T18" fmla="*/ 2147483647 w 143"/>
              <a:gd name="T19" fmla="*/ 2147483647 h 1026"/>
              <a:gd name="T20" fmla="*/ 2147483647 w 143"/>
              <a:gd name="T21" fmla="*/ 2147483647 h 1026"/>
              <a:gd name="T22" fmla="*/ 2147483647 w 143"/>
              <a:gd name="T23" fmla="*/ 2147483647 h 1026"/>
              <a:gd name="T24" fmla="*/ 2147483647 w 143"/>
              <a:gd name="T25" fmla="*/ 2147483647 h 1026"/>
              <a:gd name="T26" fmla="*/ 2147483647 w 143"/>
              <a:gd name="T27" fmla="*/ 2147483647 h 1026"/>
              <a:gd name="T28" fmla="*/ 2147483647 w 143"/>
              <a:gd name="T29" fmla="*/ 2147483647 h 1026"/>
              <a:gd name="T30" fmla="*/ 2147483647 w 143"/>
              <a:gd name="T31" fmla="*/ 2147483647 h 1026"/>
              <a:gd name="T32" fmla="*/ 2147483647 w 143"/>
              <a:gd name="T33" fmla="*/ 2147483647 h 1026"/>
              <a:gd name="T34" fmla="*/ 2147483647 w 143"/>
              <a:gd name="T35" fmla="*/ 2147483647 h 1026"/>
              <a:gd name="T36" fmla="*/ 2147483647 w 143"/>
              <a:gd name="T37" fmla="*/ 2147483647 h 1026"/>
              <a:gd name="T38" fmla="*/ 2147483647 w 143"/>
              <a:gd name="T39" fmla="*/ 2147483647 h 1026"/>
              <a:gd name="T40" fmla="*/ 2147483647 w 143"/>
              <a:gd name="T41" fmla="*/ 2147483647 h 1026"/>
              <a:gd name="T42" fmla="*/ 2147483647 w 143"/>
              <a:gd name="T43" fmla="*/ 2147483647 h 1026"/>
              <a:gd name="T44" fmla="*/ 2147483647 w 143"/>
              <a:gd name="T45" fmla="*/ 2147483647 h 1026"/>
              <a:gd name="T46" fmla="*/ 2147483647 w 143"/>
              <a:gd name="T47" fmla="*/ 2147483647 h 1026"/>
              <a:gd name="T48" fmla="*/ 2147483647 w 143"/>
              <a:gd name="T49" fmla="*/ 2147483647 h 1026"/>
              <a:gd name="T50" fmla="*/ 2147483647 w 143"/>
              <a:gd name="T51" fmla="*/ 2147483647 h 1026"/>
              <a:gd name="T52" fmla="*/ 2147483647 w 143"/>
              <a:gd name="T53" fmla="*/ 2147483647 h 1026"/>
              <a:gd name="T54" fmla="*/ 2147483647 w 143"/>
              <a:gd name="T55" fmla="*/ 2147483647 h 1026"/>
              <a:gd name="T56" fmla="*/ 2147483647 w 143"/>
              <a:gd name="T57" fmla="*/ 2147483647 h 1026"/>
              <a:gd name="T58" fmla="*/ 2147483647 w 143"/>
              <a:gd name="T59" fmla="*/ 2147483647 h 1026"/>
              <a:gd name="T60" fmla="*/ 2147483647 w 143"/>
              <a:gd name="T61" fmla="*/ 2147483647 h 1026"/>
              <a:gd name="T62" fmla="*/ 2147483647 w 143"/>
              <a:gd name="T63" fmla="*/ 2147483647 h 1026"/>
              <a:gd name="T64" fmla="*/ 2147483647 w 143"/>
              <a:gd name="T65" fmla="*/ 2147483647 h 1026"/>
              <a:gd name="T66" fmla="*/ 2147483647 w 143"/>
              <a:gd name="T67" fmla="*/ 2147483647 h 1026"/>
              <a:gd name="T68" fmla="*/ 2147483647 w 143"/>
              <a:gd name="T69" fmla="*/ 2147483647 h 10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 h="1026">
                <a:moveTo>
                  <a:pt x="37" y="511"/>
                </a:moveTo>
                <a:lnTo>
                  <a:pt x="48" y="511"/>
                </a:lnTo>
                <a:lnTo>
                  <a:pt x="55" y="507"/>
                </a:lnTo>
                <a:lnTo>
                  <a:pt x="61" y="500"/>
                </a:lnTo>
                <a:lnTo>
                  <a:pt x="65" y="491"/>
                </a:lnTo>
                <a:lnTo>
                  <a:pt x="69" y="477"/>
                </a:lnTo>
                <a:lnTo>
                  <a:pt x="71" y="458"/>
                </a:lnTo>
                <a:lnTo>
                  <a:pt x="71" y="404"/>
                </a:lnTo>
                <a:lnTo>
                  <a:pt x="70" y="303"/>
                </a:lnTo>
                <a:lnTo>
                  <a:pt x="71" y="237"/>
                </a:lnTo>
                <a:lnTo>
                  <a:pt x="72" y="168"/>
                </a:lnTo>
                <a:lnTo>
                  <a:pt x="80" y="103"/>
                </a:lnTo>
                <a:lnTo>
                  <a:pt x="93" y="50"/>
                </a:lnTo>
                <a:lnTo>
                  <a:pt x="102" y="28"/>
                </a:lnTo>
                <a:lnTo>
                  <a:pt x="113" y="13"/>
                </a:lnTo>
                <a:lnTo>
                  <a:pt x="127" y="2"/>
                </a:lnTo>
                <a:lnTo>
                  <a:pt x="142" y="0"/>
                </a:lnTo>
                <a:lnTo>
                  <a:pt x="123" y="1"/>
                </a:lnTo>
                <a:lnTo>
                  <a:pt x="107" y="6"/>
                </a:lnTo>
                <a:lnTo>
                  <a:pt x="93" y="17"/>
                </a:lnTo>
                <a:lnTo>
                  <a:pt x="82" y="30"/>
                </a:lnTo>
                <a:lnTo>
                  <a:pt x="71" y="47"/>
                </a:lnTo>
                <a:lnTo>
                  <a:pt x="64" y="67"/>
                </a:lnTo>
                <a:lnTo>
                  <a:pt x="54" y="115"/>
                </a:lnTo>
                <a:lnTo>
                  <a:pt x="49" y="175"/>
                </a:lnTo>
                <a:lnTo>
                  <a:pt x="47" y="245"/>
                </a:lnTo>
                <a:lnTo>
                  <a:pt x="47" y="404"/>
                </a:lnTo>
                <a:lnTo>
                  <a:pt x="46" y="433"/>
                </a:lnTo>
                <a:lnTo>
                  <a:pt x="43" y="458"/>
                </a:lnTo>
                <a:lnTo>
                  <a:pt x="38" y="477"/>
                </a:lnTo>
                <a:lnTo>
                  <a:pt x="33" y="491"/>
                </a:lnTo>
                <a:lnTo>
                  <a:pt x="26" y="500"/>
                </a:lnTo>
                <a:lnTo>
                  <a:pt x="18" y="507"/>
                </a:lnTo>
                <a:lnTo>
                  <a:pt x="9" y="511"/>
                </a:lnTo>
                <a:lnTo>
                  <a:pt x="0" y="511"/>
                </a:lnTo>
                <a:lnTo>
                  <a:pt x="9" y="513"/>
                </a:lnTo>
                <a:lnTo>
                  <a:pt x="18" y="516"/>
                </a:lnTo>
                <a:lnTo>
                  <a:pt x="26" y="522"/>
                </a:lnTo>
                <a:lnTo>
                  <a:pt x="33" y="533"/>
                </a:lnTo>
                <a:lnTo>
                  <a:pt x="38" y="547"/>
                </a:lnTo>
                <a:lnTo>
                  <a:pt x="43" y="566"/>
                </a:lnTo>
                <a:lnTo>
                  <a:pt x="46" y="590"/>
                </a:lnTo>
                <a:lnTo>
                  <a:pt x="47" y="619"/>
                </a:lnTo>
                <a:lnTo>
                  <a:pt x="47" y="779"/>
                </a:lnTo>
                <a:lnTo>
                  <a:pt x="49" y="848"/>
                </a:lnTo>
                <a:lnTo>
                  <a:pt x="54" y="908"/>
                </a:lnTo>
                <a:lnTo>
                  <a:pt x="64" y="957"/>
                </a:lnTo>
                <a:lnTo>
                  <a:pt x="71" y="977"/>
                </a:lnTo>
                <a:lnTo>
                  <a:pt x="82" y="994"/>
                </a:lnTo>
                <a:lnTo>
                  <a:pt x="93" y="1007"/>
                </a:lnTo>
                <a:lnTo>
                  <a:pt x="107" y="1017"/>
                </a:lnTo>
                <a:lnTo>
                  <a:pt x="123" y="1023"/>
                </a:lnTo>
                <a:lnTo>
                  <a:pt x="142" y="1025"/>
                </a:lnTo>
                <a:lnTo>
                  <a:pt x="133" y="1024"/>
                </a:lnTo>
                <a:lnTo>
                  <a:pt x="127" y="1021"/>
                </a:lnTo>
                <a:lnTo>
                  <a:pt x="119" y="1017"/>
                </a:lnTo>
                <a:lnTo>
                  <a:pt x="113" y="1012"/>
                </a:lnTo>
                <a:lnTo>
                  <a:pt x="102" y="995"/>
                </a:lnTo>
                <a:lnTo>
                  <a:pt x="93" y="974"/>
                </a:lnTo>
                <a:lnTo>
                  <a:pt x="86" y="949"/>
                </a:lnTo>
                <a:lnTo>
                  <a:pt x="80" y="920"/>
                </a:lnTo>
                <a:lnTo>
                  <a:pt x="72" y="856"/>
                </a:lnTo>
                <a:lnTo>
                  <a:pt x="71" y="787"/>
                </a:lnTo>
                <a:lnTo>
                  <a:pt x="70" y="721"/>
                </a:lnTo>
                <a:lnTo>
                  <a:pt x="71" y="619"/>
                </a:lnTo>
                <a:lnTo>
                  <a:pt x="71" y="566"/>
                </a:lnTo>
                <a:lnTo>
                  <a:pt x="65" y="533"/>
                </a:lnTo>
                <a:lnTo>
                  <a:pt x="61" y="522"/>
                </a:lnTo>
                <a:lnTo>
                  <a:pt x="55" y="516"/>
                </a:lnTo>
                <a:lnTo>
                  <a:pt x="48" y="513"/>
                </a:lnTo>
                <a:lnTo>
                  <a:pt x="37" y="511"/>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50" name="Freeform 66"/>
          <p:cNvSpPr>
            <a:spLocks/>
          </p:cNvSpPr>
          <p:nvPr/>
        </p:nvSpPr>
        <p:spPr bwMode="auto">
          <a:xfrm>
            <a:off x="1522413" y="4979988"/>
            <a:ext cx="227012" cy="604837"/>
          </a:xfrm>
          <a:custGeom>
            <a:avLst/>
            <a:gdLst>
              <a:gd name="T0" fmla="*/ 2147483647 w 143"/>
              <a:gd name="T1" fmla="*/ 2147483647 h 1026"/>
              <a:gd name="T2" fmla="*/ 2147483647 w 143"/>
              <a:gd name="T3" fmla="*/ 2147483647 h 1026"/>
              <a:gd name="T4" fmla="*/ 2147483647 w 143"/>
              <a:gd name="T5" fmla="*/ 2147483647 h 1026"/>
              <a:gd name="T6" fmla="*/ 2147483647 w 143"/>
              <a:gd name="T7" fmla="*/ 2147483647 h 1026"/>
              <a:gd name="T8" fmla="*/ 2147483647 w 143"/>
              <a:gd name="T9" fmla="*/ 2147483647 h 1026"/>
              <a:gd name="T10" fmla="*/ 2147483647 w 143"/>
              <a:gd name="T11" fmla="*/ 2147483647 h 1026"/>
              <a:gd name="T12" fmla="*/ 2147483647 w 143"/>
              <a:gd name="T13" fmla="*/ 2147483647 h 1026"/>
              <a:gd name="T14" fmla="*/ 2147483647 w 143"/>
              <a:gd name="T15" fmla="*/ 409728138 h 1026"/>
              <a:gd name="T16" fmla="*/ 2147483647 w 143"/>
              <a:gd name="T17" fmla="*/ 205037974 h 1026"/>
              <a:gd name="T18" fmla="*/ 2147483647 w 143"/>
              <a:gd name="T19" fmla="*/ 2147483647 h 1026"/>
              <a:gd name="T20" fmla="*/ 2147483647 w 143"/>
              <a:gd name="T21" fmla="*/ 2147483647 h 1026"/>
              <a:gd name="T22" fmla="*/ 2147483647 w 143"/>
              <a:gd name="T23" fmla="*/ 2147483647 h 1026"/>
              <a:gd name="T24" fmla="*/ 2147483647 w 143"/>
              <a:gd name="T25" fmla="*/ 2147483647 h 1026"/>
              <a:gd name="T26" fmla="*/ 2147483647 w 143"/>
              <a:gd name="T27" fmla="*/ 2147483647 h 1026"/>
              <a:gd name="T28" fmla="*/ 2147483647 w 143"/>
              <a:gd name="T29" fmla="*/ 2147483647 h 1026"/>
              <a:gd name="T30" fmla="*/ 2147483647 w 143"/>
              <a:gd name="T31" fmla="*/ 2147483647 h 1026"/>
              <a:gd name="T32" fmla="*/ 2147483647 w 143"/>
              <a:gd name="T33" fmla="*/ 2147483647 h 1026"/>
              <a:gd name="T34" fmla="*/ 2147483647 w 143"/>
              <a:gd name="T35" fmla="*/ 2147483647 h 1026"/>
              <a:gd name="T36" fmla="*/ 2147483647 w 143"/>
              <a:gd name="T37" fmla="*/ 2147483647 h 1026"/>
              <a:gd name="T38" fmla="*/ 2147483647 w 143"/>
              <a:gd name="T39" fmla="*/ 2147483647 h 1026"/>
              <a:gd name="T40" fmla="*/ 2147483647 w 143"/>
              <a:gd name="T41" fmla="*/ 2147483647 h 1026"/>
              <a:gd name="T42" fmla="*/ 2147483647 w 143"/>
              <a:gd name="T43" fmla="*/ 2147483647 h 1026"/>
              <a:gd name="T44" fmla="*/ 2147483647 w 143"/>
              <a:gd name="T45" fmla="*/ 2147483647 h 1026"/>
              <a:gd name="T46" fmla="*/ 2147483647 w 143"/>
              <a:gd name="T47" fmla="*/ 2147483647 h 1026"/>
              <a:gd name="T48" fmla="*/ 2147483647 w 143"/>
              <a:gd name="T49" fmla="*/ 2147483647 h 1026"/>
              <a:gd name="T50" fmla="*/ 2147483647 w 143"/>
              <a:gd name="T51" fmla="*/ 2147483647 h 1026"/>
              <a:gd name="T52" fmla="*/ 2147483647 w 143"/>
              <a:gd name="T53" fmla="*/ 2147483647 h 1026"/>
              <a:gd name="T54" fmla="*/ 2147483647 w 143"/>
              <a:gd name="T55" fmla="*/ 2147483647 h 1026"/>
              <a:gd name="T56" fmla="*/ 2147483647 w 143"/>
              <a:gd name="T57" fmla="*/ 2147483647 h 1026"/>
              <a:gd name="T58" fmla="*/ 2147483647 w 143"/>
              <a:gd name="T59" fmla="*/ 2147483647 h 1026"/>
              <a:gd name="T60" fmla="*/ 2147483647 w 143"/>
              <a:gd name="T61" fmla="*/ 2147483647 h 1026"/>
              <a:gd name="T62" fmla="*/ 2147483647 w 143"/>
              <a:gd name="T63" fmla="*/ 2147483647 h 1026"/>
              <a:gd name="T64" fmla="*/ 2147483647 w 143"/>
              <a:gd name="T65" fmla="*/ 2147483647 h 1026"/>
              <a:gd name="T66" fmla="*/ 2147483647 w 143"/>
              <a:gd name="T67" fmla="*/ 2147483647 h 1026"/>
              <a:gd name="T68" fmla="*/ 2147483647 w 143"/>
              <a:gd name="T69" fmla="*/ 2147483647 h 10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 h="1026">
                <a:moveTo>
                  <a:pt x="37" y="511"/>
                </a:moveTo>
                <a:lnTo>
                  <a:pt x="48" y="511"/>
                </a:lnTo>
                <a:lnTo>
                  <a:pt x="55" y="507"/>
                </a:lnTo>
                <a:lnTo>
                  <a:pt x="61" y="500"/>
                </a:lnTo>
                <a:lnTo>
                  <a:pt x="65" y="491"/>
                </a:lnTo>
                <a:lnTo>
                  <a:pt x="69" y="477"/>
                </a:lnTo>
                <a:lnTo>
                  <a:pt x="71" y="458"/>
                </a:lnTo>
                <a:lnTo>
                  <a:pt x="71" y="404"/>
                </a:lnTo>
                <a:lnTo>
                  <a:pt x="70" y="303"/>
                </a:lnTo>
                <a:lnTo>
                  <a:pt x="71" y="237"/>
                </a:lnTo>
                <a:lnTo>
                  <a:pt x="72" y="168"/>
                </a:lnTo>
                <a:lnTo>
                  <a:pt x="80" y="103"/>
                </a:lnTo>
                <a:lnTo>
                  <a:pt x="93" y="50"/>
                </a:lnTo>
                <a:lnTo>
                  <a:pt x="102" y="28"/>
                </a:lnTo>
                <a:lnTo>
                  <a:pt x="113" y="13"/>
                </a:lnTo>
                <a:lnTo>
                  <a:pt x="127" y="2"/>
                </a:lnTo>
                <a:lnTo>
                  <a:pt x="142" y="0"/>
                </a:lnTo>
                <a:lnTo>
                  <a:pt x="123" y="1"/>
                </a:lnTo>
                <a:lnTo>
                  <a:pt x="107" y="6"/>
                </a:lnTo>
                <a:lnTo>
                  <a:pt x="93" y="17"/>
                </a:lnTo>
                <a:lnTo>
                  <a:pt x="82" y="30"/>
                </a:lnTo>
                <a:lnTo>
                  <a:pt x="71" y="47"/>
                </a:lnTo>
                <a:lnTo>
                  <a:pt x="64" y="67"/>
                </a:lnTo>
                <a:lnTo>
                  <a:pt x="54" y="115"/>
                </a:lnTo>
                <a:lnTo>
                  <a:pt x="49" y="175"/>
                </a:lnTo>
                <a:lnTo>
                  <a:pt x="47" y="245"/>
                </a:lnTo>
                <a:lnTo>
                  <a:pt x="47" y="404"/>
                </a:lnTo>
                <a:lnTo>
                  <a:pt x="46" y="433"/>
                </a:lnTo>
                <a:lnTo>
                  <a:pt x="43" y="458"/>
                </a:lnTo>
                <a:lnTo>
                  <a:pt x="38" y="477"/>
                </a:lnTo>
                <a:lnTo>
                  <a:pt x="33" y="491"/>
                </a:lnTo>
                <a:lnTo>
                  <a:pt x="26" y="500"/>
                </a:lnTo>
                <a:lnTo>
                  <a:pt x="18" y="507"/>
                </a:lnTo>
                <a:lnTo>
                  <a:pt x="9" y="511"/>
                </a:lnTo>
                <a:lnTo>
                  <a:pt x="0" y="511"/>
                </a:lnTo>
                <a:lnTo>
                  <a:pt x="9" y="513"/>
                </a:lnTo>
                <a:lnTo>
                  <a:pt x="18" y="516"/>
                </a:lnTo>
                <a:lnTo>
                  <a:pt x="26" y="522"/>
                </a:lnTo>
                <a:lnTo>
                  <a:pt x="33" y="533"/>
                </a:lnTo>
                <a:lnTo>
                  <a:pt x="38" y="547"/>
                </a:lnTo>
                <a:lnTo>
                  <a:pt x="43" y="566"/>
                </a:lnTo>
                <a:lnTo>
                  <a:pt x="46" y="590"/>
                </a:lnTo>
                <a:lnTo>
                  <a:pt x="47" y="619"/>
                </a:lnTo>
                <a:lnTo>
                  <a:pt x="47" y="779"/>
                </a:lnTo>
                <a:lnTo>
                  <a:pt x="49" y="848"/>
                </a:lnTo>
                <a:lnTo>
                  <a:pt x="54" y="908"/>
                </a:lnTo>
                <a:lnTo>
                  <a:pt x="64" y="957"/>
                </a:lnTo>
                <a:lnTo>
                  <a:pt x="71" y="977"/>
                </a:lnTo>
                <a:lnTo>
                  <a:pt x="82" y="994"/>
                </a:lnTo>
                <a:lnTo>
                  <a:pt x="93" y="1007"/>
                </a:lnTo>
                <a:lnTo>
                  <a:pt x="107" y="1017"/>
                </a:lnTo>
                <a:lnTo>
                  <a:pt x="123" y="1023"/>
                </a:lnTo>
                <a:lnTo>
                  <a:pt x="142" y="1025"/>
                </a:lnTo>
                <a:lnTo>
                  <a:pt x="133" y="1024"/>
                </a:lnTo>
                <a:lnTo>
                  <a:pt x="127" y="1021"/>
                </a:lnTo>
                <a:lnTo>
                  <a:pt x="119" y="1017"/>
                </a:lnTo>
                <a:lnTo>
                  <a:pt x="113" y="1012"/>
                </a:lnTo>
                <a:lnTo>
                  <a:pt x="102" y="995"/>
                </a:lnTo>
                <a:lnTo>
                  <a:pt x="93" y="974"/>
                </a:lnTo>
                <a:lnTo>
                  <a:pt x="86" y="949"/>
                </a:lnTo>
                <a:lnTo>
                  <a:pt x="80" y="920"/>
                </a:lnTo>
                <a:lnTo>
                  <a:pt x="72" y="856"/>
                </a:lnTo>
                <a:lnTo>
                  <a:pt x="71" y="787"/>
                </a:lnTo>
                <a:lnTo>
                  <a:pt x="70" y="721"/>
                </a:lnTo>
                <a:lnTo>
                  <a:pt x="71" y="619"/>
                </a:lnTo>
                <a:lnTo>
                  <a:pt x="71" y="566"/>
                </a:lnTo>
                <a:lnTo>
                  <a:pt x="65" y="533"/>
                </a:lnTo>
                <a:lnTo>
                  <a:pt x="61" y="522"/>
                </a:lnTo>
                <a:lnTo>
                  <a:pt x="55" y="516"/>
                </a:lnTo>
                <a:lnTo>
                  <a:pt x="48" y="513"/>
                </a:lnTo>
                <a:lnTo>
                  <a:pt x="37" y="511"/>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51" name="AutoShape 67"/>
          <p:cNvSpPr>
            <a:spLocks noChangeArrowheads="1"/>
          </p:cNvSpPr>
          <p:nvPr/>
        </p:nvSpPr>
        <p:spPr bwMode="auto">
          <a:xfrm>
            <a:off x="2052638" y="3455988"/>
            <a:ext cx="330200" cy="269875"/>
          </a:xfrm>
          <a:prstGeom prst="downArrow">
            <a:avLst>
              <a:gd name="adj1" fmla="val 49815"/>
              <a:gd name="adj2" fmla="val 54667"/>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4352" name="AutoShape 68"/>
          <p:cNvSpPr>
            <a:spLocks noChangeArrowheads="1"/>
          </p:cNvSpPr>
          <p:nvPr/>
        </p:nvSpPr>
        <p:spPr bwMode="auto">
          <a:xfrm>
            <a:off x="2052638" y="4543425"/>
            <a:ext cx="330200" cy="269875"/>
          </a:xfrm>
          <a:prstGeom prst="downArrow">
            <a:avLst>
              <a:gd name="adj1" fmla="val 49815"/>
              <a:gd name="adj2" fmla="val 54667"/>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4353" name="AutoShape 69"/>
          <p:cNvSpPr>
            <a:spLocks noChangeArrowheads="1"/>
          </p:cNvSpPr>
          <p:nvPr/>
        </p:nvSpPr>
        <p:spPr bwMode="auto">
          <a:xfrm>
            <a:off x="2052638" y="5686425"/>
            <a:ext cx="330200" cy="269875"/>
          </a:xfrm>
          <a:prstGeom prst="downArrow">
            <a:avLst>
              <a:gd name="adj1" fmla="val 49815"/>
              <a:gd name="adj2" fmla="val 54667"/>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4354" name="Rectangle 70"/>
          <p:cNvSpPr>
            <a:spLocks noChangeArrowheads="1"/>
          </p:cNvSpPr>
          <p:nvPr/>
        </p:nvSpPr>
        <p:spPr bwMode="auto">
          <a:xfrm>
            <a:off x="3100388" y="1922463"/>
            <a:ext cx="3319462" cy="4762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l-GR" altLang="el-GR" sz="1200">
                <a:latin typeface="Arial" charset="0"/>
              </a:rPr>
              <a:t>Τι ζητά ο πελάτης για δράση;</a:t>
            </a:r>
            <a:endParaRPr lang="en-US" altLang="el-GR" sz="1200">
              <a:latin typeface="Arial" charset="0"/>
            </a:endParaRPr>
          </a:p>
        </p:txBody>
      </p:sp>
      <p:sp>
        <p:nvSpPr>
          <p:cNvPr id="14355" name="Rectangle 71"/>
          <p:cNvSpPr>
            <a:spLocks noChangeArrowheads="1"/>
          </p:cNvSpPr>
          <p:nvPr/>
        </p:nvSpPr>
        <p:spPr bwMode="auto">
          <a:xfrm>
            <a:off x="3100388" y="2892425"/>
            <a:ext cx="3319462" cy="4762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l-GR" altLang="el-GR" sz="1200">
                <a:latin typeface="Arial" charset="0"/>
              </a:rPr>
              <a:t>Ποιοι παράγοντες επηρεάζουν την απόφαση</a:t>
            </a:r>
          </a:p>
          <a:p>
            <a:pPr>
              <a:spcBef>
                <a:spcPct val="0"/>
              </a:spcBef>
              <a:buFontTx/>
              <a:buNone/>
            </a:pPr>
            <a:r>
              <a:rPr lang="el-GR" altLang="el-GR" sz="1200">
                <a:latin typeface="Arial" charset="0"/>
              </a:rPr>
              <a:t>του πελάτη;</a:t>
            </a:r>
            <a:endParaRPr lang="en-US" altLang="el-GR" sz="1200">
              <a:latin typeface="Arial" charset="0"/>
            </a:endParaRPr>
          </a:p>
        </p:txBody>
      </p:sp>
      <p:sp>
        <p:nvSpPr>
          <p:cNvPr id="14356" name="Rectangle 72"/>
          <p:cNvSpPr>
            <a:spLocks noChangeArrowheads="1"/>
          </p:cNvSpPr>
          <p:nvPr/>
        </p:nvSpPr>
        <p:spPr bwMode="auto">
          <a:xfrm>
            <a:off x="3100388" y="3832225"/>
            <a:ext cx="3319462" cy="4762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l-GR" altLang="el-GR" sz="1200">
                <a:latin typeface="Arial" charset="0"/>
              </a:rPr>
              <a:t>Τι χαρακτηριστικά του προϊόντος θεωρεί </a:t>
            </a:r>
          </a:p>
          <a:p>
            <a:pPr>
              <a:spcBef>
                <a:spcPct val="0"/>
              </a:spcBef>
              <a:buFontTx/>
              <a:buNone/>
            </a:pPr>
            <a:r>
              <a:rPr lang="el-GR" altLang="el-GR" sz="1200">
                <a:latin typeface="Arial" charset="0"/>
              </a:rPr>
              <a:t>σημαντικά ο πελάτης;</a:t>
            </a:r>
            <a:endParaRPr lang="en-US" altLang="el-GR" sz="1200">
              <a:latin typeface="Arial" charset="0"/>
            </a:endParaRPr>
          </a:p>
        </p:txBody>
      </p:sp>
      <p:sp>
        <p:nvSpPr>
          <p:cNvPr id="14357" name="Rectangle 73"/>
          <p:cNvSpPr>
            <a:spLocks noChangeArrowheads="1"/>
          </p:cNvSpPr>
          <p:nvPr/>
        </p:nvSpPr>
        <p:spPr bwMode="auto">
          <a:xfrm>
            <a:off x="3100388" y="5038725"/>
            <a:ext cx="3319462" cy="4762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l-GR" altLang="el-GR" sz="1200">
                <a:latin typeface="Arial" charset="0"/>
              </a:rPr>
              <a:t>Τι επιλογές έχει προσδιορίσει ο καταναλωτής;</a:t>
            </a:r>
            <a:r>
              <a:rPr lang="en-US" altLang="el-GR" sz="1200">
                <a:latin typeface="Arial" charset="0"/>
              </a:rPr>
              <a:t/>
            </a:r>
            <a:br>
              <a:rPr lang="en-US" altLang="el-GR" sz="1200">
                <a:latin typeface="Arial" charset="0"/>
              </a:rPr>
            </a:br>
            <a:r>
              <a:rPr lang="el-GR" altLang="el-GR" sz="1200">
                <a:latin typeface="Arial" charset="0"/>
              </a:rPr>
              <a:t>Ποια (ες) είναι οι αποφάσεις του;</a:t>
            </a:r>
            <a:endParaRPr lang="en-US" altLang="el-GR" sz="1200">
              <a:latin typeface="Arial" charset="0"/>
            </a:endParaRPr>
          </a:p>
        </p:txBody>
      </p:sp>
      <p:sp>
        <p:nvSpPr>
          <p:cNvPr id="14358" name="Rectangle 74"/>
          <p:cNvSpPr>
            <a:spLocks noChangeArrowheads="1"/>
          </p:cNvSpPr>
          <p:nvPr/>
        </p:nvSpPr>
        <p:spPr bwMode="auto">
          <a:xfrm>
            <a:off x="3100388" y="6105525"/>
            <a:ext cx="3319462" cy="47625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n-US" altLang="el-GR" sz="1200">
                <a:latin typeface="Arial" charset="0"/>
              </a:rPr>
              <a:t>What does the customer do about his decision?</a:t>
            </a:r>
          </a:p>
        </p:txBody>
      </p:sp>
      <p:sp>
        <p:nvSpPr>
          <p:cNvPr id="14359" name="Text Box 75"/>
          <p:cNvSpPr txBox="1">
            <a:spLocks noChangeArrowheads="1"/>
          </p:cNvSpPr>
          <p:nvPr/>
        </p:nvSpPr>
        <p:spPr bwMode="auto">
          <a:xfrm>
            <a:off x="366713" y="1343025"/>
            <a:ext cx="8650287"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FontTx/>
              <a:buNone/>
            </a:pPr>
            <a:r>
              <a:rPr lang="el-GR" altLang="el-GR" sz="1800" i="1">
                <a:latin typeface="Arial" charset="0"/>
              </a:rPr>
              <a:t>Ένα πλαίσιο για τη συστηματική εξέταση για την ακάλυπτη ή ανικανοποίητη ανάγκη</a:t>
            </a:r>
            <a:endParaRPr lang="en-US" altLang="el-GR" sz="1800" i="1">
              <a:latin typeface="Arial" charset="0"/>
            </a:endParaRPr>
          </a:p>
        </p:txBody>
      </p:sp>
      <p:sp>
        <p:nvSpPr>
          <p:cNvPr id="14360" name="Freeform 78"/>
          <p:cNvSpPr>
            <a:spLocks/>
          </p:cNvSpPr>
          <p:nvPr/>
        </p:nvSpPr>
        <p:spPr bwMode="auto">
          <a:xfrm rot="10800000">
            <a:off x="6488113" y="1828800"/>
            <a:ext cx="354012" cy="4724400"/>
          </a:xfrm>
          <a:custGeom>
            <a:avLst/>
            <a:gdLst>
              <a:gd name="T0" fmla="*/ 2147483647 w 143"/>
              <a:gd name="T1" fmla="*/ 2147483647 h 1026"/>
              <a:gd name="T2" fmla="*/ 2147483647 w 143"/>
              <a:gd name="T3" fmla="*/ 2147483647 h 1026"/>
              <a:gd name="T4" fmla="*/ 2147483647 w 143"/>
              <a:gd name="T5" fmla="*/ 2147483647 h 1026"/>
              <a:gd name="T6" fmla="*/ 2147483647 w 143"/>
              <a:gd name="T7" fmla="*/ 2147483647 h 1026"/>
              <a:gd name="T8" fmla="*/ 2147483647 w 143"/>
              <a:gd name="T9" fmla="*/ 2147483647 h 1026"/>
              <a:gd name="T10" fmla="*/ 2147483647 w 143"/>
              <a:gd name="T11" fmla="*/ 2147483647 h 1026"/>
              <a:gd name="T12" fmla="*/ 2147483647 w 143"/>
              <a:gd name="T13" fmla="*/ 2147483647 h 1026"/>
              <a:gd name="T14" fmla="*/ 2147483647 w 143"/>
              <a:gd name="T15" fmla="*/ 2147483647 h 1026"/>
              <a:gd name="T16" fmla="*/ 2147483647 w 143"/>
              <a:gd name="T17" fmla="*/ 2147483647 h 1026"/>
              <a:gd name="T18" fmla="*/ 2147483647 w 143"/>
              <a:gd name="T19" fmla="*/ 2147483647 h 1026"/>
              <a:gd name="T20" fmla="*/ 2147483647 w 143"/>
              <a:gd name="T21" fmla="*/ 2147483647 h 1026"/>
              <a:gd name="T22" fmla="*/ 2147483647 w 143"/>
              <a:gd name="T23" fmla="*/ 2147483647 h 1026"/>
              <a:gd name="T24" fmla="*/ 2147483647 w 143"/>
              <a:gd name="T25" fmla="*/ 2147483647 h 1026"/>
              <a:gd name="T26" fmla="*/ 2147483647 w 143"/>
              <a:gd name="T27" fmla="*/ 2147483647 h 1026"/>
              <a:gd name="T28" fmla="*/ 2147483647 w 143"/>
              <a:gd name="T29" fmla="*/ 2147483647 h 1026"/>
              <a:gd name="T30" fmla="*/ 2147483647 w 143"/>
              <a:gd name="T31" fmla="*/ 2147483647 h 1026"/>
              <a:gd name="T32" fmla="*/ 2147483647 w 143"/>
              <a:gd name="T33" fmla="*/ 2147483647 h 1026"/>
              <a:gd name="T34" fmla="*/ 2147483647 w 143"/>
              <a:gd name="T35" fmla="*/ 2147483647 h 1026"/>
              <a:gd name="T36" fmla="*/ 2147483647 w 143"/>
              <a:gd name="T37" fmla="*/ 2147483647 h 1026"/>
              <a:gd name="T38" fmla="*/ 2147483647 w 143"/>
              <a:gd name="T39" fmla="*/ 2147483647 h 1026"/>
              <a:gd name="T40" fmla="*/ 2147483647 w 143"/>
              <a:gd name="T41" fmla="*/ 2147483647 h 1026"/>
              <a:gd name="T42" fmla="*/ 2147483647 w 143"/>
              <a:gd name="T43" fmla="*/ 2147483647 h 1026"/>
              <a:gd name="T44" fmla="*/ 2147483647 w 143"/>
              <a:gd name="T45" fmla="*/ 2147483647 h 1026"/>
              <a:gd name="T46" fmla="*/ 2147483647 w 143"/>
              <a:gd name="T47" fmla="*/ 2147483647 h 1026"/>
              <a:gd name="T48" fmla="*/ 2147483647 w 143"/>
              <a:gd name="T49" fmla="*/ 2147483647 h 1026"/>
              <a:gd name="T50" fmla="*/ 2147483647 w 143"/>
              <a:gd name="T51" fmla="*/ 2147483647 h 1026"/>
              <a:gd name="T52" fmla="*/ 2147483647 w 143"/>
              <a:gd name="T53" fmla="*/ 2147483647 h 1026"/>
              <a:gd name="T54" fmla="*/ 2147483647 w 143"/>
              <a:gd name="T55" fmla="*/ 2147483647 h 1026"/>
              <a:gd name="T56" fmla="*/ 2147483647 w 143"/>
              <a:gd name="T57" fmla="*/ 2147483647 h 1026"/>
              <a:gd name="T58" fmla="*/ 2147483647 w 143"/>
              <a:gd name="T59" fmla="*/ 2147483647 h 1026"/>
              <a:gd name="T60" fmla="*/ 2147483647 w 143"/>
              <a:gd name="T61" fmla="*/ 2147483647 h 1026"/>
              <a:gd name="T62" fmla="*/ 2147483647 w 143"/>
              <a:gd name="T63" fmla="*/ 2147483647 h 1026"/>
              <a:gd name="T64" fmla="*/ 2147483647 w 143"/>
              <a:gd name="T65" fmla="*/ 2147483647 h 1026"/>
              <a:gd name="T66" fmla="*/ 2147483647 w 143"/>
              <a:gd name="T67" fmla="*/ 2147483647 h 1026"/>
              <a:gd name="T68" fmla="*/ 2147483647 w 143"/>
              <a:gd name="T69" fmla="*/ 2147483647 h 10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 h="1026">
                <a:moveTo>
                  <a:pt x="37" y="511"/>
                </a:moveTo>
                <a:lnTo>
                  <a:pt x="48" y="511"/>
                </a:lnTo>
                <a:lnTo>
                  <a:pt x="55" y="507"/>
                </a:lnTo>
                <a:lnTo>
                  <a:pt x="61" y="500"/>
                </a:lnTo>
                <a:lnTo>
                  <a:pt x="65" y="491"/>
                </a:lnTo>
                <a:lnTo>
                  <a:pt x="69" y="477"/>
                </a:lnTo>
                <a:lnTo>
                  <a:pt x="71" y="458"/>
                </a:lnTo>
                <a:lnTo>
                  <a:pt x="71" y="404"/>
                </a:lnTo>
                <a:lnTo>
                  <a:pt x="70" y="303"/>
                </a:lnTo>
                <a:lnTo>
                  <a:pt x="71" y="237"/>
                </a:lnTo>
                <a:lnTo>
                  <a:pt x="72" y="168"/>
                </a:lnTo>
                <a:lnTo>
                  <a:pt x="80" y="103"/>
                </a:lnTo>
                <a:lnTo>
                  <a:pt x="93" y="50"/>
                </a:lnTo>
                <a:lnTo>
                  <a:pt x="102" y="28"/>
                </a:lnTo>
                <a:lnTo>
                  <a:pt x="113" y="13"/>
                </a:lnTo>
                <a:lnTo>
                  <a:pt x="127" y="2"/>
                </a:lnTo>
                <a:lnTo>
                  <a:pt x="142" y="0"/>
                </a:lnTo>
                <a:lnTo>
                  <a:pt x="123" y="1"/>
                </a:lnTo>
                <a:lnTo>
                  <a:pt x="107" y="6"/>
                </a:lnTo>
                <a:lnTo>
                  <a:pt x="93" y="17"/>
                </a:lnTo>
                <a:lnTo>
                  <a:pt x="82" y="30"/>
                </a:lnTo>
                <a:lnTo>
                  <a:pt x="71" y="47"/>
                </a:lnTo>
                <a:lnTo>
                  <a:pt x="64" y="67"/>
                </a:lnTo>
                <a:lnTo>
                  <a:pt x="54" y="115"/>
                </a:lnTo>
                <a:lnTo>
                  <a:pt x="49" y="175"/>
                </a:lnTo>
                <a:lnTo>
                  <a:pt x="47" y="245"/>
                </a:lnTo>
                <a:lnTo>
                  <a:pt x="47" y="404"/>
                </a:lnTo>
                <a:lnTo>
                  <a:pt x="46" y="433"/>
                </a:lnTo>
                <a:lnTo>
                  <a:pt x="43" y="458"/>
                </a:lnTo>
                <a:lnTo>
                  <a:pt x="38" y="477"/>
                </a:lnTo>
                <a:lnTo>
                  <a:pt x="33" y="491"/>
                </a:lnTo>
                <a:lnTo>
                  <a:pt x="26" y="500"/>
                </a:lnTo>
                <a:lnTo>
                  <a:pt x="18" y="507"/>
                </a:lnTo>
                <a:lnTo>
                  <a:pt x="9" y="511"/>
                </a:lnTo>
                <a:lnTo>
                  <a:pt x="0" y="511"/>
                </a:lnTo>
                <a:lnTo>
                  <a:pt x="9" y="513"/>
                </a:lnTo>
                <a:lnTo>
                  <a:pt x="18" y="516"/>
                </a:lnTo>
                <a:lnTo>
                  <a:pt x="26" y="522"/>
                </a:lnTo>
                <a:lnTo>
                  <a:pt x="33" y="533"/>
                </a:lnTo>
                <a:lnTo>
                  <a:pt x="38" y="547"/>
                </a:lnTo>
                <a:lnTo>
                  <a:pt x="43" y="566"/>
                </a:lnTo>
                <a:lnTo>
                  <a:pt x="46" y="590"/>
                </a:lnTo>
                <a:lnTo>
                  <a:pt x="47" y="619"/>
                </a:lnTo>
                <a:lnTo>
                  <a:pt x="47" y="779"/>
                </a:lnTo>
                <a:lnTo>
                  <a:pt x="49" y="848"/>
                </a:lnTo>
                <a:lnTo>
                  <a:pt x="54" y="908"/>
                </a:lnTo>
                <a:lnTo>
                  <a:pt x="64" y="957"/>
                </a:lnTo>
                <a:lnTo>
                  <a:pt x="71" y="977"/>
                </a:lnTo>
                <a:lnTo>
                  <a:pt x="82" y="994"/>
                </a:lnTo>
                <a:lnTo>
                  <a:pt x="93" y="1007"/>
                </a:lnTo>
                <a:lnTo>
                  <a:pt x="107" y="1017"/>
                </a:lnTo>
                <a:lnTo>
                  <a:pt x="123" y="1023"/>
                </a:lnTo>
                <a:lnTo>
                  <a:pt x="142" y="1025"/>
                </a:lnTo>
                <a:lnTo>
                  <a:pt x="133" y="1024"/>
                </a:lnTo>
                <a:lnTo>
                  <a:pt x="127" y="1021"/>
                </a:lnTo>
                <a:lnTo>
                  <a:pt x="119" y="1017"/>
                </a:lnTo>
                <a:lnTo>
                  <a:pt x="113" y="1012"/>
                </a:lnTo>
                <a:lnTo>
                  <a:pt x="102" y="995"/>
                </a:lnTo>
                <a:lnTo>
                  <a:pt x="93" y="974"/>
                </a:lnTo>
                <a:lnTo>
                  <a:pt x="86" y="949"/>
                </a:lnTo>
                <a:lnTo>
                  <a:pt x="80" y="920"/>
                </a:lnTo>
                <a:lnTo>
                  <a:pt x="72" y="856"/>
                </a:lnTo>
                <a:lnTo>
                  <a:pt x="71" y="787"/>
                </a:lnTo>
                <a:lnTo>
                  <a:pt x="70" y="721"/>
                </a:lnTo>
                <a:lnTo>
                  <a:pt x="71" y="619"/>
                </a:lnTo>
                <a:lnTo>
                  <a:pt x="71" y="566"/>
                </a:lnTo>
                <a:lnTo>
                  <a:pt x="65" y="533"/>
                </a:lnTo>
                <a:lnTo>
                  <a:pt x="61" y="522"/>
                </a:lnTo>
                <a:lnTo>
                  <a:pt x="55" y="516"/>
                </a:lnTo>
                <a:lnTo>
                  <a:pt x="48" y="513"/>
                </a:lnTo>
                <a:lnTo>
                  <a:pt x="37" y="511"/>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4361" name="Rectangle 79"/>
          <p:cNvSpPr>
            <a:spLocks noChangeArrowheads="1"/>
          </p:cNvSpPr>
          <p:nvPr/>
        </p:nvSpPr>
        <p:spPr bwMode="auto">
          <a:xfrm>
            <a:off x="6964363" y="3478213"/>
            <a:ext cx="2052637" cy="1428750"/>
          </a:xfrm>
          <a:prstGeom prst="rect">
            <a:avLst/>
          </a:prstGeom>
          <a:solidFill>
            <a:srgbClr val="CCCC00"/>
          </a:solidFill>
          <a:ln w="9525">
            <a:solidFill>
              <a:schemeClr val="tx1"/>
            </a:solidFill>
            <a:miter lim="800000"/>
            <a:headEnd/>
            <a:tailEnd/>
          </a:ln>
          <a:effectLst>
            <a:outerShdw dist="35921" dir="2700000" algn="ctr" rotWithShape="0">
              <a:schemeClr val="tx1"/>
            </a:outerShdw>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1600">
                <a:latin typeface="Arial" charset="0"/>
              </a:rPr>
              <a:t>Επειδή η δημιουργία </a:t>
            </a:r>
          </a:p>
          <a:p>
            <a:pPr algn="ctr">
              <a:spcBef>
                <a:spcPct val="0"/>
              </a:spcBef>
              <a:buFontTx/>
              <a:buNone/>
            </a:pPr>
            <a:r>
              <a:rPr lang="el-GR" altLang="el-GR" sz="1600">
                <a:latin typeface="Arial" charset="0"/>
              </a:rPr>
              <a:t>αξίας βασίζεται</a:t>
            </a:r>
          </a:p>
          <a:p>
            <a:pPr algn="ctr">
              <a:spcBef>
                <a:spcPct val="0"/>
              </a:spcBef>
              <a:buFontTx/>
              <a:buNone/>
            </a:pPr>
            <a:r>
              <a:rPr lang="el-GR" altLang="el-GR" sz="1600">
                <a:latin typeface="Arial" charset="0"/>
              </a:rPr>
              <a:t> στην κατανόηση</a:t>
            </a:r>
          </a:p>
          <a:p>
            <a:pPr algn="ctr">
              <a:spcBef>
                <a:spcPct val="0"/>
              </a:spcBef>
              <a:buFontTx/>
              <a:buNone/>
            </a:pPr>
            <a:r>
              <a:rPr lang="el-GR" altLang="el-GR" sz="1600">
                <a:latin typeface="Arial" charset="0"/>
              </a:rPr>
              <a:t> και ικανοποίηση</a:t>
            </a:r>
          </a:p>
          <a:p>
            <a:pPr algn="ctr">
              <a:spcBef>
                <a:spcPct val="0"/>
              </a:spcBef>
              <a:buFontTx/>
              <a:buNone/>
            </a:pPr>
            <a:r>
              <a:rPr lang="el-GR" altLang="el-GR" sz="1600">
                <a:latin typeface="Arial" charset="0"/>
              </a:rPr>
              <a:t>την αναγκών </a:t>
            </a:r>
          </a:p>
          <a:p>
            <a:pPr algn="ctr">
              <a:spcBef>
                <a:spcPct val="0"/>
              </a:spcBef>
              <a:buFontTx/>
              <a:buNone/>
            </a:pPr>
            <a:r>
              <a:rPr lang="el-GR" altLang="el-GR" sz="1600">
                <a:latin typeface="Arial" charset="0"/>
              </a:rPr>
              <a:t>των πελατών.</a:t>
            </a:r>
            <a:endParaRPr lang="en-US" altLang="el-GR" sz="1600">
              <a:latin typeface="Arial" charset="0"/>
            </a:endParaRPr>
          </a:p>
        </p:txBody>
      </p:sp>
    </p:spTree>
    <p:extLst>
      <p:ext uri="{BB962C8B-B14F-4D97-AF65-F5344CB8AC3E}">
        <p14:creationId xmlns:p14="http://schemas.microsoft.com/office/powerpoint/2010/main" val="1495091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34"/>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dirty="0" smtClean="0"/>
              <a:t>Απόφαση για αγορά Φωτογραφικής Μηχανής</a:t>
            </a:r>
            <a:endParaRPr lang="en-US" altLang="el-GR" dirty="0" smtClean="0"/>
          </a:p>
        </p:txBody>
      </p:sp>
      <p:sp>
        <p:nvSpPr>
          <p:cNvPr id="15363" name="Line 1161"/>
          <p:cNvSpPr>
            <a:spLocks noChangeShapeType="1"/>
          </p:cNvSpPr>
          <p:nvPr/>
        </p:nvSpPr>
        <p:spPr bwMode="auto">
          <a:xfrm>
            <a:off x="5792788" y="4208463"/>
            <a:ext cx="0" cy="12541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364" name="Rectangle 1162"/>
          <p:cNvSpPr>
            <a:spLocks noChangeArrowheads="1"/>
          </p:cNvSpPr>
          <p:nvPr/>
        </p:nvSpPr>
        <p:spPr bwMode="auto">
          <a:xfrm>
            <a:off x="3446463" y="5470525"/>
            <a:ext cx="4514850" cy="641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5365" name="Line 1163"/>
          <p:cNvSpPr>
            <a:spLocks noChangeShapeType="1"/>
          </p:cNvSpPr>
          <p:nvPr/>
        </p:nvSpPr>
        <p:spPr bwMode="auto">
          <a:xfrm>
            <a:off x="4481513" y="3205163"/>
            <a:ext cx="0" cy="633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366" name="Line 1164"/>
          <p:cNvSpPr>
            <a:spLocks noChangeShapeType="1"/>
          </p:cNvSpPr>
          <p:nvPr/>
        </p:nvSpPr>
        <p:spPr bwMode="auto">
          <a:xfrm>
            <a:off x="5795963" y="3205163"/>
            <a:ext cx="0" cy="633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367" name="Line 1165"/>
          <p:cNvSpPr>
            <a:spLocks noChangeShapeType="1"/>
          </p:cNvSpPr>
          <p:nvPr/>
        </p:nvSpPr>
        <p:spPr bwMode="auto">
          <a:xfrm>
            <a:off x="7116763" y="3205163"/>
            <a:ext cx="0" cy="633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368" name="Line 1166"/>
          <p:cNvSpPr>
            <a:spLocks noChangeShapeType="1"/>
          </p:cNvSpPr>
          <p:nvPr/>
        </p:nvSpPr>
        <p:spPr bwMode="auto">
          <a:xfrm>
            <a:off x="4951413" y="2073275"/>
            <a:ext cx="0" cy="9858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369" name="Line 1167"/>
          <p:cNvSpPr>
            <a:spLocks noChangeShapeType="1"/>
          </p:cNvSpPr>
          <p:nvPr/>
        </p:nvSpPr>
        <p:spPr bwMode="auto">
          <a:xfrm>
            <a:off x="6453188" y="2076450"/>
            <a:ext cx="0" cy="9826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370" name="Rectangle 1168"/>
          <p:cNvSpPr>
            <a:spLocks noChangeArrowheads="1"/>
          </p:cNvSpPr>
          <p:nvPr/>
        </p:nvSpPr>
        <p:spPr bwMode="auto">
          <a:xfrm>
            <a:off x="3446463" y="2073275"/>
            <a:ext cx="4510087" cy="9842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5371" name="AutoShape 1169"/>
          <p:cNvSpPr>
            <a:spLocks noChangeArrowheads="1"/>
          </p:cNvSpPr>
          <p:nvPr/>
        </p:nvSpPr>
        <p:spPr bwMode="auto">
          <a:xfrm>
            <a:off x="1135063" y="1306513"/>
            <a:ext cx="1144587" cy="603250"/>
          </a:xfrm>
          <a:prstGeom prst="homePlate">
            <a:avLst>
              <a:gd name="adj" fmla="val 47434"/>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Προέλευση</a:t>
            </a:r>
            <a:endParaRPr lang="en-US" altLang="el-GR" sz="900" b="1">
              <a:latin typeface="Arial" charset="0"/>
            </a:endParaRPr>
          </a:p>
        </p:txBody>
      </p:sp>
      <p:sp>
        <p:nvSpPr>
          <p:cNvPr id="15372" name="AutoShape 1170"/>
          <p:cNvSpPr>
            <a:spLocks noChangeArrowheads="1"/>
          </p:cNvSpPr>
          <p:nvPr/>
        </p:nvSpPr>
        <p:spPr bwMode="auto">
          <a:xfrm>
            <a:off x="1135063" y="2263775"/>
            <a:ext cx="1144587" cy="603250"/>
          </a:xfrm>
          <a:prstGeom prst="homePlate">
            <a:avLst>
              <a:gd name="adj" fmla="val 47434"/>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Συλλογή Πληροφοριών</a:t>
            </a:r>
            <a:endParaRPr lang="en-US" altLang="el-GR" sz="900" b="1">
              <a:latin typeface="Arial" charset="0"/>
            </a:endParaRPr>
          </a:p>
        </p:txBody>
      </p:sp>
      <p:sp>
        <p:nvSpPr>
          <p:cNvPr id="15373" name="AutoShape 1171"/>
          <p:cNvSpPr>
            <a:spLocks noChangeArrowheads="1"/>
          </p:cNvSpPr>
          <p:nvPr/>
        </p:nvSpPr>
        <p:spPr bwMode="auto">
          <a:xfrm>
            <a:off x="1135063" y="3209925"/>
            <a:ext cx="1144587" cy="603250"/>
          </a:xfrm>
          <a:prstGeom prst="homePlate">
            <a:avLst>
              <a:gd name="adj" fmla="val 47434"/>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Εκτίμηση</a:t>
            </a:r>
            <a:endParaRPr lang="en-US" altLang="el-GR" sz="900" b="1">
              <a:latin typeface="Arial" charset="0"/>
            </a:endParaRPr>
          </a:p>
        </p:txBody>
      </p:sp>
      <p:sp>
        <p:nvSpPr>
          <p:cNvPr id="15374" name="AutoShape 1172"/>
          <p:cNvSpPr>
            <a:spLocks noChangeArrowheads="1"/>
          </p:cNvSpPr>
          <p:nvPr/>
        </p:nvSpPr>
        <p:spPr bwMode="auto">
          <a:xfrm>
            <a:off x="1135063" y="4425950"/>
            <a:ext cx="1144587" cy="603250"/>
          </a:xfrm>
          <a:prstGeom prst="homePlate">
            <a:avLst>
              <a:gd name="adj" fmla="val 47434"/>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Αγοραστική Απόφαση</a:t>
            </a:r>
            <a:endParaRPr lang="en-US" altLang="el-GR" sz="900" b="1">
              <a:latin typeface="Arial" charset="0"/>
            </a:endParaRPr>
          </a:p>
        </p:txBody>
      </p:sp>
      <p:sp>
        <p:nvSpPr>
          <p:cNvPr id="15375" name="AutoShape 1173"/>
          <p:cNvSpPr>
            <a:spLocks noChangeArrowheads="1"/>
          </p:cNvSpPr>
          <p:nvPr/>
        </p:nvSpPr>
        <p:spPr bwMode="auto">
          <a:xfrm>
            <a:off x="1135063" y="5489575"/>
            <a:ext cx="1144587" cy="603250"/>
          </a:xfrm>
          <a:prstGeom prst="homePlate">
            <a:avLst>
              <a:gd name="adj" fmla="val 47434"/>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Αξιολόγηση και Συμπεριφορά μετά την αγορά</a:t>
            </a:r>
            <a:endParaRPr lang="en-US" altLang="el-GR" sz="900" b="1">
              <a:latin typeface="Arial" charset="0"/>
            </a:endParaRPr>
          </a:p>
        </p:txBody>
      </p:sp>
      <p:sp>
        <p:nvSpPr>
          <p:cNvPr id="15376" name="Rectangle 1174"/>
          <p:cNvSpPr>
            <a:spLocks noChangeArrowheads="1"/>
          </p:cNvSpPr>
          <p:nvPr/>
        </p:nvSpPr>
        <p:spPr bwMode="auto">
          <a:xfrm>
            <a:off x="3549650" y="1401763"/>
            <a:ext cx="1346200" cy="411162"/>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Προσωπική Χρήση</a:t>
            </a:r>
            <a:endParaRPr lang="en-US" altLang="el-GR" sz="900" b="1">
              <a:latin typeface="Arial" charset="0"/>
            </a:endParaRPr>
          </a:p>
        </p:txBody>
      </p:sp>
      <p:sp>
        <p:nvSpPr>
          <p:cNvPr id="15377" name="Rectangle 1175"/>
          <p:cNvSpPr>
            <a:spLocks noChangeArrowheads="1"/>
          </p:cNvSpPr>
          <p:nvPr/>
        </p:nvSpPr>
        <p:spPr bwMode="auto">
          <a:xfrm>
            <a:off x="6542088" y="1401763"/>
            <a:ext cx="1346200" cy="411162"/>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Δώρο</a:t>
            </a:r>
            <a:endParaRPr lang="en-US" altLang="el-GR" sz="900" b="1">
              <a:latin typeface="Arial" charset="0"/>
            </a:endParaRPr>
          </a:p>
        </p:txBody>
      </p:sp>
      <p:sp>
        <p:nvSpPr>
          <p:cNvPr id="15378" name="Rectangle 1176"/>
          <p:cNvSpPr>
            <a:spLocks noChangeArrowheads="1"/>
          </p:cNvSpPr>
          <p:nvPr/>
        </p:nvSpPr>
        <p:spPr bwMode="auto">
          <a:xfrm>
            <a:off x="2930525" y="2185988"/>
            <a:ext cx="1041400" cy="75882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Χαρακτηριστικά</a:t>
            </a:r>
            <a:endParaRPr lang="en-US" altLang="el-GR" sz="900" b="1">
              <a:latin typeface="Arial" charset="0"/>
            </a:endParaRPr>
          </a:p>
        </p:txBody>
      </p:sp>
      <p:sp>
        <p:nvSpPr>
          <p:cNvPr id="15379" name="Rectangle 1177"/>
          <p:cNvSpPr>
            <a:spLocks noChangeArrowheads="1"/>
          </p:cNvSpPr>
          <p:nvPr/>
        </p:nvSpPr>
        <p:spPr bwMode="auto">
          <a:xfrm>
            <a:off x="7437438" y="2185988"/>
            <a:ext cx="1041400" cy="75882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114300" indent="-112713"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l-GR" sz="900" b="1">
                <a:latin typeface="Arial" charset="0"/>
              </a:rPr>
              <a:t>Brand/</a:t>
            </a:r>
          </a:p>
          <a:p>
            <a:pPr algn="ctr">
              <a:spcBef>
                <a:spcPct val="0"/>
              </a:spcBef>
              <a:buFontTx/>
              <a:buNone/>
            </a:pPr>
            <a:r>
              <a:rPr lang="el-GR" altLang="el-GR" sz="900" b="1">
                <a:latin typeface="Arial" charset="0"/>
              </a:rPr>
              <a:t>κατασκευαστής</a:t>
            </a:r>
            <a:endParaRPr lang="en-US" altLang="el-GR" sz="900" b="1">
              <a:latin typeface="Arial" charset="0"/>
            </a:endParaRPr>
          </a:p>
        </p:txBody>
      </p:sp>
      <p:sp>
        <p:nvSpPr>
          <p:cNvPr id="15380" name="Rectangle 1178"/>
          <p:cNvSpPr>
            <a:spLocks noChangeArrowheads="1"/>
          </p:cNvSpPr>
          <p:nvPr/>
        </p:nvSpPr>
        <p:spPr bwMode="auto">
          <a:xfrm>
            <a:off x="4432300" y="2185988"/>
            <a:ext cx="1041400" cy="75882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Τύπος</a:t>
            </a:r>
            <a:endParaRPr lang="en-US" altLang="el-GR" sz="900" b="1">
              <a:latin typeface="Arial" charset="0"/>
            </a:endParaRPr>
          </a:p>
          <a:p>
            <a:pPr algn="ctr">
              <a:spcBef>
                <a:spcPct val="0"/>
              </a:spcBef>
              <a:buFontTx/>
              <a:buNone/>
            </a:pPr>
            <a:r>
              <a:rPr lang="en-US" altLang="el-GR" sz="900" b="1">
                <a:latin typeface="Arial" charset="0"/>
              </a:rPr>
              <a:t>(</a:t>
            </a:r>
            <a:r>
              <a:rPr lang="el-GR" altLang="el-GR" sz="900" b="1">
                <a:latin typeface="Arial" charset="0"/>
              </a:rPr>
              <a:t>Ψηφιακή</a:t>
            </a:r>
            <a:r>
              <a:rPr lang="en-US" altLang="el-GR" sz="900" b="1">
                <a:latin typeface="Arial" charset="0"/>
              </a:rPr>
              <a:t>l/film)</a:t>
            </a:r>
          </a:p>
        </p:txBody>
      </p:sp>
      <p:sp>
        <p:nvSpPr>
          <p:cNvPr id="15381" name="Rectangle 1179"/>
          <p:cNvSpPr>
            <a:spLocks noChangeArrowheads="1"/>
          </p:cNvSpPr>
          <p:nvPr/>
        </p:nvSpPr>
        <p:spPr bwMode="auto">
          <a:xfrm>
            <a:off x="5934075" y="2185988"/>
            <a:ext cx="1041400" cy="75882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Κόστος</a:t>
            </a:r>
            <a:endParaRPr lang="en-US" altLang="el-GR" sz="900" b="1">
              <a:latin typeface="Arial" charset="0"/>
            </a:endParaRPr>
          </a:p>
        </p:txBody>
      </p:sp>
      <p:sp>
        <p:nvSpPr>
          <p:cNvPr id="15382" name="Rectangle 1180"/>
          <p:cNvSpPr>
            <a:spLocks noChangeArrowheads="1"/>
          </p:cNvSpPr>
          <p:nvPr/>
        </p:nvSpPr>
        <p:spPr bwMode="auto">
          <a:xfrm>
            <a:off x="5032375" y="6262688"/>
            <a:ext cx="1343025" cy="411162"/>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Πιθανότητα επανάληψης αγοράς ή σύσταση</a:t>
            </a:r>
            <a:endParaRPr lang="en-US" altLang="el-GR" sz="900" b="1">
              <a:latin typeface="Arial" charset="0"/>
            </a:endParaRPr>
          </a:p>
        </p:txBody>
      </p:sp>
      <p:sp>
        <p:nvSpPr>
          <p:cNvPr id="15383" name="Text Box 1181"/>
          <p:cNvSpPr txBox="1">
            <a:spLocks noChangeArrowheads="1"/>
          </p:cNvSpPr>
          <p:nvPr/>
        </p:nvSpPr>
        <p:spPr bwMode="auto">
          <a:xfrm>
            <a:off x="290513" y="2376488"/>
            <a:ext cx="6969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l-GR" altLang="el-GR" sz="900" i="1">
                <a:latin typeface="Arial" charset="0"/>
              </a:rPr>
              <a:t>Προ-αγορά</a:t>
            </a:r>
            <a:endParaRPr lang="en-US" altLang="el-GR" sz="900" i="1">
              <a:latin typeface="Arial" charset="0"/>
            </a:endParaRPr>
          </a:p>
        </p:txBody>
      </p:sp>
      <p:sp>
        <p:nvSpPr>
          <p:cNvPr id="15384" name="Text Box 1182"/>
          <p:cNvSpPr txBox="1">
            <a:spLocks noChangeArrowheads="1"/>
          </p:cNvSpPr>
          <p:nvPr/>
        </p:nvSpPr>
        <p:spPr bwMode="auto">
          <a:xfrm>
            <a:off x="290513" y="4613275"/>
            <a:ext cx="6969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l-GR" altLang="el-GR" sz="900" i="1">
                <a:latin typeface="Arial" charset="0"/>
              </a:rPr>
              <a:t>Αγορά</a:t>
            </a:r>
            <a:endParaRPr lang="en-US" altLang="el-GR" sz="900" i="1">
              <a:latin typeface="Arial" charset="0"/>
            </a:endParaRPr>
          </a:p>
        </p:txBody>
      </p:sp>
      <p:sp>
        <p:nvSpPr>
          <p:cNvPr id="15385" name="Text Box 1183"/>
          <p:cNvSpPr txBox="1">
            <a:spLocks noChangeArrowheads="1"/>
          </p:cNvSpPr>
          <p:nvPr/>
        </p:nvSpPr>
        <p:spPr bwMode="auto">
          <a:xfrm>
            <a:off x="290513" y="5605463"/>
            <a:ext cx="6969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l-GR" altLang="el-GR" sz="900" i="1">
                <a:latin typeface="Arial" charset="0"/>
              </a:rPr>
              <a:t>Μετά-την-Αγορά</a:t>
            </a:r>
            <a:endParaRPr lang="en-US" altLang="el-GR" sz="900" i="1">
              <a:latin typeface="Arial" charset="0"/>
            </a:endParaRPr>
          </a:p>
        </p:txBody>
      </p:sp>
      <p:cxnSp>
        <p:nvCxnSpPr>
          <p:cNvPr id="15386" name="AutoShape 1184"/>
          <p:cNvCxnSpPr>
            <a:cxnSpLocks noChangeShapeType="1"/>
            <a:stCxn id="15376" idx="3"/>
            <a:endCxn id="15377" idx="1"/>
          </p:cNvCxnSpPr>
          <p:nvPr/>
        </p:nvCxnSpPr>
        <p:spPr bwMode="auto">
          <a:xfrm>
            <a:off x="4895850" y="1608138"/>
            <a:ext cx="1646238"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sp>
        <p:nvSpPr>
          <p:cNvPr id="15387" name="Rectangle 1185"/>
          <p:cNvSpPr>
            <a:spLocks noChangeArrowheads="1"/>
          </p:cNvSpPr>
          <p:nvPr/>
        </p:nvSpPr>
        <p:spPr bwMode="auto">
          <a:xfrm>
            <a:off x="2646363" y="432117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l-GR" sz="900" b="1">
                <a:latin typeface="Arial" charset="0"/>
              </a:rPr>
              <a:t>Film</a:t>
            </a:r>
          </a:p>
        </p:txBody>
      </p:sp>
      <p:sp>
        <p:nvSpPr>
          <p:cNvPr id="15388" name="Rectangle 1186"/>
          <p:cNvSpPr>
            <a:spLocks noChangeArrowheads="1"/>
          </p:cNvSpPr>
          <p:nvPr/>
        </p:nvSpPr>
        <p:spPr bwMode="auto">
          <a:xfrm>
            <a:off x="3973513" y="432117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Ψηφιακή</a:t>
            </a:r>
            <a:endParaRPr lang="en-US" altLang="el-GR" sz="900" b="1">
              <a:latin typeface="Arial" charset="0"/>
            </a:endParaRPr>
          </a:p>
        </p:txBody>
      </p:sp>
      <p:sp>
        <p:nvSpPr>
          <p:cNvPr id="15389" name="Rectangle 1187"/>
          <p:cNvSpPr>
            <a:spLocks noChangeArrowheads="1"/>
          </p:cNvSpPr>
          <p:nvPr/>
        </p:nvSpPr>
        <p:spPr bwMode="auto">
          <a:xfrm>
            <a:off x="5300663" y="432117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Στιγμιαία</a:t>
            </a:r>
            <a:endParaRPr lang="en-US" altLang="el-GR" sz="900" b="1">
              <a:latin typeface="Arial" charset="0"/>
            </a:endParaRPr>
          </a:p>
        </p:txBody>
      </p:sp>
      <p:sp>
        <p:nvSpPr>
          <p:cNvPr id="15390" name="Rectangle 1188"/>
          <p:cNvSpPr>
            <a:spLocks noChangeArrowheads="1"/>
          </p:cNvSpPr>
          <p:nvPr/>
        </p:nvSpPr>
        <p:spPr bwMode="auto">
          <a:xfrm>
            <a:off x="3192463" y="4876800"/>
            <a:ext cx="542925"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l-GR" sz="800" b="1">
                <a:latin typeface="Arial" charset="0"/>
              </a:rPr>
              <a:t>APS</a:t>
            </a:r>
          </a:p>
        </p:txBody>
      </p:sp>
      <p:sp>
        <p:nvSpPr>
          <p:cNvPr id="15391" name="Rectangle 1189"/>
          <p:cNvSpPr>
            <a:spLocks noChangeArrowheads="1"/>
          </p:cNvSpPr>
          <p:nvPr/>
        </p:nvSpPr>
        <p:spPr bwMode="auto">
          <a:xfrm>
            <a:off x="3886200" y="4876800"/>
            <a:ext cx="542925"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l-GR" sz="800" b="1">
                <a:latin typeface="Arial" charset="0"/>
              </a:rPr>
              <a:t>Basic</a:t>
            </a:r>
          </a:p>
        </p:txBody>
      </p:sp>
      <p:sp>
        <p:nvSpPr>
          <p:cNvPr id="15392" name="Rectangle 1190"/>
          <p:cNvSpPr>
            <a:spLocks noChangeArrowheads="1"/>
          </p:cNvSpPr>
          <p:nvPr/>
        </p:nvSpPr>
        <p:spPr bwMode="auto">
          <a:xfrm>
            <a:off x="4516438" y="4876800"/>
            <a:ext cx="542925"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l-GR" sz="800" b="1">
                <a:latin typeface="Arial" charset="0"/>
              </a:rPr>
              <a:t>Fully loaded</a:t>
            </a:r>
          </a:p>
        </p:txBody>
      </p:sp>
      <p:cxnSp>
        <p:nvCxnSpPr>
          <p:cNvPr id="15393" name="AutoShape 1191"/>
          <p:cNvCxnSpPr>
            <a:cxnSpLocks noChangeShapeType="1"/>
            <a:stCxn id="15387" idx="2"/>
            <a:endCxn id="15416" idx="0"/>
          </p:cNvCxnSpPr>
          <p:nvPr/>
        </p:nvCxnSpPr>
        <p:spPr bwMode="auto">
          <a:xfrm rot="5400000">
            <a:off x="2910682" y="4648994"/>
            <a:ext cx="144462" cy="311150"/>
          </a:xfrm>
          <a:prstGeom prst="bentConnector3">
            <a:avLst>
              <a:gd name="adj1" fmla="val 4944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5394" name="AutoShape 1192"/>
          <p:cNvCxnSpPr>
            <a:cxnSpLocks noChangeShapeType="1"/>
            <a:stCxn id="15387" idx="2"/>
            <a:endCxn id="15390" idx="0"/>
          </p:cNvCxnSpPr>
          <p:nvPr/>
        </p:nvCxnSpPr>
        <p:spPr bwMode="auto">
          <a:xfrm rot="16200000" flipH="1">
            <a:off x="3228976" y="4641850"/>
            <a:ext cx="144462" cy="325437"/>
          </a:xfrm>
          <a:prstGeom prst="bentConnector3">
            <a:avLst>
              <a:gd name="adj1" fmla="val 4944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5395" name="AutoShape 1193"/>
          <p:cNvCxnSpPr>
            <a:cxnSpLocks noChangeShapeType="1"/>
            <a:stCxn id="15388" idx="2"/>
            <a:endCxn id="15391" idx="0"/>
          </p:cNvCxnSpPr>
          <p:nvPr/>
        </p:nvCxnSpPr>
        <p:spPr bwMode="auto">
          <a:xfrm rot="5400000">
            <a:off x="4239420" y="4650581"/>
            <a:ext cx="144462" cy="307975"/>
          </a:xfrm>
          <a:prstGeom prst="bentConnector3">
            <a:avLst>
              <a:gd name="adj1" fmla="val 4944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5396" name="AutoShape 1194"/>
          <p:cNvCxnSpPr>
            <a:cxnSpLocks noChangeShapeType="1"/>
            <a:stCxn id="15388" idx="2"/>
            <a:endCxn id="15392" idx="0"/>
          </p:cNvCxnSpPr>
          <p:nvPr/>
        </p:nvCxnSpPr>
        <p:spPr bwMode="auto">
          <a:xfrm rot="16200000" flipH="1">
            <a:off x="4554538" y="4643438"/>
            <a:ext cx="144462" cy="322262"/>
          </a:xfrm>
          <a:prstGeom prst="bentConnector3">
            <a:avLst>
              <a:gd name="adj1" fmla="val 4944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sp>
        <p:nvSpPr>
          <p:cNvPr id="15397" name="Line 1195"/>
          <p:cNvSpPr>
            <a:spLocks noChangeShapeType="1"/>
          </p:cNvSpPr>
          <p:nvPr/>
        </p:nvSpPr>
        <p:spPr bwMode="auto">
          <a:xfrm>
            <a:off x="5700713" y="1609725"/>
            <a:ext cx="0" cy="4556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398" name="Rectangle 1196"/>
          <p:cNvSpPr>
            <a:spLocks noChangeArrowheads="1"/>
          </p:cNvSpPr>
          <p:nvPr/>
        </p:nvSpPr>
        <p:spPr bwMode="auto">
          <a:xfrm>
            <a:off x="3140075" y="3198813"/>
            <a:ext cx="5307013" cy="641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5399" name="Rectangle 1197"/>
          <p:cNvSpPr>
            <a:spLocks noChangeArrowheads="1"/>
          </p:cNvSpPr>
          <p:nvPr/>
        </p:nvSpPr>
        <p:spPr bwMode="auto">
          <a:xfrm>
            <a:off x="2646363" y="330517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Πολυπλοκότητα</a:t>
            </a:r>
            <a:endParaRPr lang="en-US" altLang="el-GR" sz="900" b="1">
              <a:latin typeface="Arial" charset="0"/>
            </a:endParaRPr>
          </a:p>
        </p:txBody>
      </p:sp>
      <p:sp>
        <p:nvSpPr>
          <p:cNvPr id="15400" name="Rectangle 1198"/>
          <p:cNvSpPr>
            <a:spLocks noChangeArrowheads="1"/>
          </p:cNvSpPr>
          <p:nvPr/>
        </p:nvSpPr>
        <p:spPr bwMode="auto">
          <a:xfrm>
            <a:off x="3973513" y="330517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Περιπτώσεις Χρήσης</a:t>
            </a:r>
            <a:endParaRPr lang="en-US" altLang="el-GR" sz="900" b="1">
              <a:latin typeface="Arial" charset="0"/>
            </a:endParaRPr>
          </a:p>
        </p:txBody>
      </p:sp>
      <p:sp>
        <p:nvSpPr>
          <p:cNvPr id="15401" name="Rectangle 1199"/>
          <p:cNvSpPr>
            <a:spLocks noChangeArrowheads="1"/>
          </p:cNvSpPr>
          <p:nvPr/>
        </p:nvSpPr>
        <p:spPr bwMode="auto">
          <a:xfrm>
            <a:off x="5300663" y="330517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Κριτικές</a:t>
            </a:r>
            <a:endParaRPr lang="en-US" altLang="el-GR" sz="900" b="1">
              <a:latin typeface="Arial" charset="0"/>
            </a:endParaRPr>
          </a:p>
        </p:txBody>
      </p:sp>
      <p:sp>
        <p:nvSpPr>
          <p:cNvPr id="15402" name="Rectangle 1200"/>
          <p:cNvSpPr>
            <a:spLocks noChangeArrowheads="1"/>
          </p:cNvSpPr>
          <p:nvPr/>
        </p:nvSpPr>
        <p:spPr bwMode="auto">
          <a:xfrm>
            <a:off x="6627813" y="330517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Προηγούμενη Εμπειρία</a:t>
            </a:r>
            <a:endParaRPr lang="en-US" altLang="el-GR" sz="900" b="1">
              <a:latin typeface="Arial" charset="0"/>
            </a:endParaRPr>
          </a:p>
        </p:txBody>
      </p:sp>
      <p:sp>
        <p:nvSpPr>
          <p:cNvPr id="15403" name="Rectangle 1201"/>
          <p:cNvSpPr>
            <a:spLocks noChangeArrowheads="1"/>
          </p:cNvSpPr>
          <p:nvPr/>
        </p:nvSpPr>
        <p:spPr bwMode="auto">
          <a:xfrm>
            <a:off x="7956550" y="330517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Περιορισμός Προϋπολογισμού</a:t>
            </a:r>
            <a:endParaRPr lang="en-US" altLang="el-GR" sz="900" b="1">
              <a:latin typeface="Arial" charset="0"/>
            </a:endParaRPr>
          </a:p>
        </p:txBody>
      </p:sp>
      <p:sp>
        <p:nvSpPr>
          <p:cNvPr id="15404" name="Line 1202"/>
          <p:cNvSpPr>
            <a:spLocks noChangeShapeType="1"/>
          </p:cNvSpPr>
          <p:nvPr/>
        </p:nvSpPr>
        <p:spPr bwMode="auto">
          <a:xfrm>
            <a:off x="4945063" y="5472113"/>
            <a:ext cx="0" cy="633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405" name="Line 1203"/>
          <p:cNvSpPr>
            <a:spLocks noChangeShapeType="1"/>
          </p:cNvSpPr>
          <p:nvPr/>
        </p:nvSpPr>
        <p:spPr bwMode="auto">
          <a:xfrm>
            <a:off x="6475413" y="5472113"/>
            <a:ext cx="0" cy="6334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406" name="Rectangle 1204"/>
          <p:cNvSpPr>
            <a:spLocks noChangeArrowheads="1"/>
          </p:cNvSpPr>
          <p:nvPr/>
        </p:nvSpPr>
        <p:spPr bwMode="auto">
          <a:xfrm>
            <a:off x="2930525" y="558482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Ποιότητα Εκτύπωσης</a:t>
            </a:r>
            <a:endParaRPr lang="en-US" altLang="el-GR" sz="900" b="1">
              <a:latin typeface="Arial" charset="0"/>
            </a:endParaRPr>
          </a:p>
        </p:txBody>
      </p:sp>
      <p:sp>
        <p:nvSpPr>
          <p:cNvPr id="15407" name="Rectangle 1205"/>
          <p:cNvSpPr>
            <a:spLocks noChangeArrowheads="1"/>
          </p:cNvSpPr>
          <p:nvPr/>
        </p:nvSpPr>
        <p:spPr bwMode="auto">
          <a:xfrm>
            <a:off x="4451350" y="558482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Αξιοπιοστία</a:t>
            </a:r>
            <a:endParaRPr lang="en-US" altLang="el-GR" sz="900" b="1">
              <a:latin typeface="Arial" charset="0"/>
            </a:endParaRPr>
          </a:p>
        </p:txBody>
      </p:sp>
      <p:sp>
        <p:nvSpPr>
          <p:cNvPr id="15408" name="Rectangle 1206"/>
          <p:cNvSpPr>
            <a:spLocks noChangeArrowheads="1"/>
          </p:cNvSpPr>
          <p:nvPr/>
        </p:nvSpPr>
        <p:spPr bwMode="auto">
          <a:xfrm>
            <a:off x="5837238" y="5584825"/>
            <a:ext cx="128270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Καμπύλη εκμάθησης/</a:t>
            </a:r>
          </a:p>
          <a:p>
            <a:pPr algn="ctr">
              <a:spcBef>
                <a:spcPct val="0"/>
              </a:spcBef>
              <a:buFontTx/>
              <a:buNone/>
            </a:pPr>
            <a:r>
              <a:rPr lang="el-GR" altLang="el-GR" sz="900" b="1">
                <a:latin typeface="Arial" charset="0"/>
              </a:rPr>
              <a:t>ευκολία στη χρήση</a:t>
            </a:r>
            <a:endParaRPr lang="en-US" altLang="el-GR" sz="900" b="1">
              <a:latin typeface="Arial" charset="0"/>
            </a:endParaRPr>
          </a:p>
        </p:txBody>
      </p:sp>
      <p:sp>
        <p:nvSpPr>
          <p:cNvPr id="15409" name="Rectangle 1207"/>
          <p:cNvSpPr>
            <a:spLocks noChangeArrowheads="1"/>
          </p:cNvSpPr>
          <p:nvPr/>
        </p:nvSpPr>
        <p:spPr bwMode="auto">
          <a:xfrm>
            <a:off x="7494588" y="558482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Γκάμα των αξεσουάρ</a:t>
            </a:r>
            <a:endParaRPr lang="en-US" altLang="el-GR" sz="900" b="1">
              <a:latin typeface="Arial" charset="0"/>
            </a:endParaRPr>
          </a:p>
        </p:txBody>
      </p:sp>
      <p:sp>
        <p:nvSpPr>
          <p:cNvPr id="15410" name="Line 1208"/>
          <p:cNvSpPr>
            <a:spLocks noChangeShapeType="1"/>
          </p:cNvSpPr>
          <p:nvPr/>
        </p:nvSpPr>
        <p:spPr bwMode="auto">
          <a:xfrm flipV="1">
            <a:off x="5707063" y="6111875"/>
            <a:ext cx="0" cy="1508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cxnSp>
        <p:nvCxnSpPr>
          <p:cNvPr id="15411" name="AutoShape 1209"/>
          <p:cNvCxnSpPr>
            <a:cxnSpLocks noChangeShapeType="1"/>
            <a:stCxn id="15387" idx="0"/>
            <a:endCxn id="15419" idx="0"/>
          </p:cNvCxnSpPr>
          <p:nvPr/>
        </p:nvCxnSpPr>
        <p:spPr bwMode="auto">
          <a:xfrm rot="5400000" flipV="1">
            <a:off x="5792788" y="1666875"/>
            <a:ext cx="1588" cy="5310187"/>
          </a:xfrm>
          <a:prstGeom prst="bentConnector3">
            <a:avLst>
              <a:gd name="adj1" fmla="val -760000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5412" name="AutoShape 1210"/>
          <p:cNvCxnSpPr>
            <a:cxnSpLocks noChangeShapeType="1"/>
            <a:stCxn id="15416" idx="2"/>
            <a:endCxn id="15419" idx="2"/>
          </p:cNvCxnSpPr>
          <p:nvPr/>
        </p:nvCxnSpPr>
        <p:spPr bwMode="auto">
          <a:xfrm rot="5400000" flipH="1" flipV="1">
            <a:off x="5437188" y="2122488"/>
            <a:ext cx="401637" cy="5621337"/>
          </a:xfrm>
          <a:prstGeom prst="bentConnector3">
            <a:avLst>
              <a:gd name="adj1" fmla="val -3281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sp>
        <p:nvSpPr>
          <p:cNvPr id="15413" name="Line 1211"/>
          <p:cNvSpPr>
            <a:spLocks noChangeShapeType="1"/>
          </p:cNvSpPr>
          <p:nvPr/>
        </p:nvSpPr>
        <p:spPr bwMode="auto">
          <a:xfrm>
            <a:off x="3463925" y="5148263"/>
            <a:ext cx="0" cy="1190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414" name="Line 1212"/>
          <p:cNvSpPr>
            <a:spLocks noChangeShapeType="1"/>
          </p:cNvSpPr>
          <p:nvPr/>
        </p:nvSpPr>
        <p:spPr bwMode="auto">
          <a:xfrm>
            <a:off x="4159250" y="5149850"/>
            <a:ext cx="0" cy="115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415" name="Line 1213"/>
          <p:cNvSpPr>
            <a:spLocks noChangeShapeType="1"/>
          </p:cNvSpPr>
          <p:nvPr/>
        </p:nvSpPr>
        <p:spPr bwMode="auto">
          <a:xfrm>
            <a:off x="4787900" y="5151438"/>
            <a:ext cx="0" cy="1095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416" name="Rectangle 1214"/>
          <p:cNvSpPr>
            <a:spLocks noChangeArrowheads="1"/>
          </p:cNvSpPr>
          <p:nvPr/>
        </p:nvSpPr>
        <p:spPr bwMode="auto">
          <a:xfrm>
            <a:off x="2555875" y="4876800"/>
            <a:ext cx="542925"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l-GR" sz="800" b="1">
                <a:latin typeface="Arial" charset="0"/>
              </a:rPr>
              <a:t>35mm</a:t>
            </a:r>
          </a:p>
        </p:txBody>
      </p:sp>
      <p:sp>
        <p:nvSpPr>
          <p:cNvPr id="15417" name="Line 1215"/>
          <p:cNvSpPr>
            <a:spLocks noChangeShapeType="1"/>
          </p:cNvSpPr>
          <p:nvPr/>
        </p:nvSpPr>
        <p:spPr bwMode="auto">
          <a:xfrm>
            <a:off x="7119938" y="4198938"/>
            <a:ext cx="0" cy="1066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418" name="Rectangle 1216"/>
          <p:cNvSpPr>
            <a:spLocks noChangeArrowheads="1"/>
          </p:cNvSpPr>
          <p:nvPr/>
        </p:nvSpPr>
        <p:spPr bwMode="auto">
          <a:xfrm>
            <a:off x="6627813" y="432117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Τύπος </a:t>
            </a:r>
            <a:endParaRPr lang="en-US" altLang="el-GR" sz="900" b="1">
              <a:latin typeface="Arial" charset="0"/>
            </a:endParaRPr>
          </a:p>
        </p:txBody>
      </p:sp>
      <p:sp>
        <p:nvSpPr>
          <p:cNvPr id="15419" name="Rectangle 1217"/>
          <p:cNvSpPr>
            <a:spLocks noChangeArrowheads="1"/>
          </p:cNvSpPr>
          <p:nvPr/>
        </p:nvSpPr>
        <p:spPr bwMode="auto">
          <a:xfrm>
            <a:off x="7956550" y="432117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Φακοί</a:t>
            </a:r>
            <a:endParaRPr lang="en-US" altLang="el-GR" sz="900" b="1">
              <a:latin typeface="Arial" charset="0"/>
            </a:endParaRPr>
          </a:p>
        </p:txBody>
      </p:sp>
      <p:sp>
        <p:nvSpPr>
          <p:cNvPr id="15420" name="Line 1218"/>
          <p:cNvSpPr>
            <a:spLocks noChangeShapeType="1"/>
          </p:cNvSpPr>
          <p:nvPr/>
        </p:nvSpPr>
        <p:spPr bwMode="auto">
          <a:xfrm>
            <a:off x="5794375" y="3059113"/>
            <a:ext cx="0" cy="139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endParaRPr lang="el-GR"/>
          </a:p>
        </p:txBody>
      </p:sp>
      <p:sp>
        <p:nvSpPr>
          <p:cNvPr id="15421" name="Line 1219"/>
          <p:cNvSpPr>
            <a:spLocks noChangeShapeType="1"/>
          </p:cNvSpPr>
          <p:nvPr/>
        </p:nvSpPr>
        <p:spPr bwMode="auto">
          <a:xfrm>
            <a:off x="5794375" y="3840163"/>
            <a:ext cx="0" cy="361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endParaRPr lang="el-GR"/>
          </a:p>
        </p:txBody>
      </p:sp>
      <p:sp>
        <p:nvSpPr>
          <p:cNvPr id="15422" name="Line 1220"/>
          <p:cNvSpPr>
            <a:spLocks noChangeShapeType="1"/>
          </p:cNvSpPr>
          <p:nvPr/>
        </p:nvSpPr>
        <p:spPr bwMode="auto">
          <a:xfrm>
            <a:off x="4479925" y="4202113"/>
            <a:ext cx="0" cy="1206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endParaRPr lang="el-GR"/>
          </a:p>
        </p:txBody>
      </p:sp>
      <p:sp>
        <p:nvSpPr>
          <p:cNvPr id="15423" name="AutoShape 1221"/>
          <p:cNvSpPr>
            <a:spLocks noChangeArrowheads="1"/>
          </p:cNvSpPr>
          <p:nvPr/>
        </p:nvSpPr>
        <p:spPr bwMode="auto">
          <a:xfrm>
            <a:off x="1439863" y="1968500"/>
            <a:ext cx="330200" cy="269875"/>
          </a:xfrm>
          <a:prstGeom prst="downArrow">
            <a:avLst>
              <a:gd name="adj1" fmla="val 49815"/>
              <a:gd name="adj2" fmla="val 54667"/>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5424" name="Freeform 1222"/>
          <p:cNvSpPr>
            <a:spLocks/>
          </p:cNvSpPr>
          <p:nvPr/>
        </p:nvSpPr>
        <p:spPr bwMode="auto">
          <a:xfrm>
            <a:off x="909638" y="1308100"/>
            <a:ext cx="227012" cy="2501900"/>
          </a:xfrm>
          <a:custGeom>
            <a:avLst/>
            <a:gdLst>
              <a:gd name="T0" fmla="*/ 2147483647 w 143"/>
              <a:gd name="T1" fmla="*/ 2147483647 h 1026"/>
              <a:gd name="T2" fmla="*/ 2147483647 w 143"/>
              <a:gd name="T3" fmla="*/ 2147483647 h 1026"/>
              <a:gd name="T4" fmla="*/ 2147483647 w 143"/>
              <a:gd name="T5" fmla="*/ 2147483647 h 1026"/>
              <a:gd name="T6" fmla="*/ 2147483647 w 143"/>
              <a:gd name="T7" fmla="*/ 2147483647 h 1026"/>
              <a:gd name="T8" fmla="*/ 2147483647 w 143"/>
              <a:gd name="T9" fmla="*/ 2147483647 h 1026"/>
              <a:gd name="T10" fmla="*/ 2147483647 w 143"/>
              <a:gd name="T11" fmla="*/ 2147483647 h 1026"/>
              <a:gd name="T12" fmla="*/ 2147483647 w 143"/>
              <a:gd name="T13" fmla="*/ 2147483647 h 1026"/>
              <a:gd name="T14" fmla="*/ 2147483647 w 143"/>
              <a:gd name="T15" fmla="*/ 2147483647 h 1026"/>
              <a:gd name="T16" fmla="*/ 2147483647 w 143"/>
              <a:gd name="T17" fmla="*/ 2147483647 h 1026"/>
              <a:gd name="T18" fmla="*/ 2147483647 w 143"/>
              <a:gd name="T19" fmla="*/ 2147483647 h 1026"/>
              <a:gd name="T20" fmla="*/ 2147483647 w 143"/>
              <a:gd name="T21" fmla="*/ 2147483647 h 1026"/>
              <a:gd name="T22" fmla="*/ 2147483647 w 143"/>
              <a:gd name="T23" fmla="*/ 2147483647 h 1026"/>
              <a:gd name="T24" fmla="*/ 2147483647 w 143"/>
              <a:gd name="T25" fmla="*/ 2147483647 h 1026"/>
              <a:gd name="T26" fmla="*/ 2147483647 w 143"/>
              <a:gd name="T27" fmla="*/ 2147483647 h 1026"/>
              <a:gd name="T28" fmla="*/ 2147483647 w 143"/>
              <a:gd name="T29" fmla="*/ 2147483647 h 1026"/>
              <a:gd name="T30" fmla="*/ 2147483647 w 143"/>
              <a:gd name="T31" fmla="*/ 2147483647 h 1026"/>
              <a:gd name="T32" fmla="*/ 2147483647 w 143"/>
              <a:gd name="T33" fmla="*/ 2147483647 h 1026"/>
              <a:gd name="T34" fmla="*/ 2147483647 w 143"/>
              <a:gd name="T35" fmla="*/ 2147483647 h 1026"/>
              <a:gd name="T36" fmla="*/ 2147483647 w 143"/>
              <a:gd name="T37" fmla="*/ 2147483647 h 1026"/>
              <a:gd name="T38" fmla="*/ 2147483647 w 143"/>
              <a:gd name="T39" fmla="*/ 2147483647 h 1026"/>
              <a:gd name="T40" fmla="*/ 2147483647 w 143"/>
              <a:gd name="T41" fmla="*/ 2147483647 h 1026"/>
              <a:gd name="T42" fmla="*/ 2147483647 w 143"/>
              <a:gd name="T43" fmla="*/ 2147483647 h 1026"/>
              <a:gd name="T44" fmla="*/ 2147483647 w 143"/>
              <a:gd name="T45" fmla="*/ 2147483647 h 1026"/>
              <a:gd name="T46" fmla="*/ 2147483647 w 143"/>
              <a:gd name="T47" fmla="*/ 2147483647 h 1026"/>
              <a:gd name="T48" fmla="*/ 2147483647 w 143"/>
              <a:gd name="T49" fmla="*/ 2147483647 h 1026"/>
              <a:gd name="T50" fmla="*/ 2147483647 w 143"/>
              <a:gd name="T51" fmla="*/ 2147483647 h 1026"/>
              <a:gd name="T52" fmla="*/ 2147483647 w 143"/>
              <a:gd name="T53" fmla="*/ 2147483647 h 1026"/>
              <a:gd name="T54" fmla="*/ 2147483647 w 143"/>
              <a:gd name="T55" fmla="*/ 2147483647 h 1026"/>
              <a:gd name="T56" fmla="*/ 2147483647 w 143"/>
              <a:gd name="T57" fmla="*/ 2147483647 h 1026"/>
              <a:gd name="T58" fmla="*/ 2147483647 w 143"/>
              <a:gd name="T59" fmla="*/ 2147483647 h 1026"/>
              <a:gd name="T60" fmla="*/ 2147483647 w 143"/>
              <a:gd name="T61" fmla="*/ 2147483647 h 1026"/>
              <a:gd name="T62" fmla="*/ 2147483647 w 143"/>
              <a:gd name="T63" fmla="*/ 2147483647 h 1026"/>
              <a:gd name="T64" fmla="*/ 2147483647 w 143"/>
              <a:gd name="T65" fmla="*/ 2147483647 h 1026"/>
              <a:gd name="T66" fmla="*/ 2147483647 w 143"/>
              <a:gd name="T67" fmla="*/ 2147483647 h 1026"/>
              <a:gd name="T68" fmla="*/ 2147483647 w 143"/>
              <a:gd name="T69" fmla="*/ 2147483647 h 10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 h="1026">
                <a:moveTo>
                  <a:pt x="37" y="511"/>
                </a:moveTo>
                <a:lnTo>
                  <a:pt x="48" y="511"/>
                </a:lnTo>
                <a:lnTo>
                  <a:pt x="55" y="507"/>
                </a:lnTo>
                <a:lnTo>
                  <a:pt x="61" y="500"/>
                </a:lnTo>
                <a:lnTo>
                  <a:pt x="65" y="491"/>
                </a:lnTo>
                <a:lnTo>
                  <a:pt x="69" y="477"/>
                </a:lnTo>
                <a:lnTo>
                  <a:pt x="71" y="458"/>
                </a:lnTo>
                <a:lnTo>
                  <a:pt x="71" y="404"/>
                </a:lnTo>
                <a:lnTo>
                  <a:pt x="70" y="303"/>
                </a:lnTo>
                <a:lnTo>
                  <a:pt x="71" y="237"/>
                </a:lnTo>
                <a:lnTo>
                  <a:pt x="72" y="168"/>
                </a:lnTo>
                <a:lnTo>
                  <a:pt x="80" y="103"/>
                </a:lnTo>
                <a:lnTo>
                  <a:pt x="93" y="50"/>
                </a:lnTo>
                <a:lnTo>
                  <a:pt x="102" y="28"/>
                </a:lnTo>
                <a:lnTo>
                  <a:pt x="113" y="13"/>
                </a:lnTo>
                <a:lnTo>
                  <a:pt x="127" y="2"/>
                </a:lnTo>
                <a:lnTo>
                  <a:pt x="142" y="0"/>
                </a:lnTo>
                <a:lnTo>
                  <a:pt x="123" y="1"/>
                </a:lnTo>
                <a:lnTo>
                  <a:pt x="107" y="6"/>
                </a:lnTo>
                <a:lnTo>
                  <a:pt x="93" y="17"/>
                </a:lnTo>
                <a:lnTo>
                  <a:pt x="82" y="30"/>
                </a:lnTo>
                <a:lnTo>
                  <a:pt x="71" y="47"/>
                </a:lnTo>
                <a:lnTo>
                  <a:pt x="64" y="67"/>
                </a:lnTo>
                <a:lnTo>
                  <a:pt x="54" y="115"/>
                </a:lnTo>
                <a:lnTo>
                  <a:pt x="49" y="175"/>
                </a:lnTo>
                <a:lnTo>
                  <a:pt x="47" y="245"/>
                </a:lnTo>
                <a:lnTo>
                  <a:pt x="47" y="404"/>
                </a:lnTo>
                <a:lnTo>
                  <a:pt x="46" y="433"/>
                </a:lnTo>
                <a:lnTo>
                  <a:pt x="43" y="458"/>
                </a:lnTo>
                <a:lnTo>
                  <a:pt x="38" y="477"/>
                </a:lnTo>
                <a:lnTo>
                  <a:pt x="33" y="491"/>
                </a:lnTo>
                <a:lnTo>
                  <a:pt x="26" y="500"/>
                </a:lnTo>
                <a:lnTo>
                  <a:pt x="18" y="507"/>
                </a:lnTo>
                <a:lnTo>
                  <a:pt x="9" y="511"/>
                </a:lnTo>
                <a:lnTo>
                  <a:pt x="0" y="511"/>
                </a:lnTo>
                <a:lnTo>
                  <a:pt x="9" y="513"/>
                </a:lnTo>
                <a:lnTo>
                  <a:pt x="18" y="516"/>
                </a:lnTo>
                <a:lnTo>
                  <a:pt x="26" y="522"/>
                </a:lnTo>
                <a:lnTo>
                  <a:pt x="33" y="533"/>
                </a:lnTo>
                <a:lnTo>
                  <a:pt x="38" y="547"/>
                </a:lnTo>
                <a:lnTo>
                  <a:pt x="43" y="566"/>
                </a:lnTo>
                <a:lnTo>
                  <a:pt x="46" y="590"/>
                </a:lnTo>
                <a:lnTo>
                  <a:pt x="47" y="619"/>
                </a:lnTo>
                <a:lnTo>
                  <a:pt x="47" y="779"/>
                </a:lnTo>
                <a:lnTo>
                  <a:pt x="49" y="848"/>
                </a:lnTo>
                <a:lnTo>
                  <a:pt x="54" y="908"/>
                </a:lnTo>
                <a:lnTo>
                  <a:pt x="64" y="957"/>
                </a:lnTo>
                <a:lnTo>
                  <a:pt x="71" y="977"/>
                </a:lnTo>
                <a:lnTo>
                  <a:pt x="82" y="994"/>
                </a:lnTo>
                <a:lnTo>
                  <a:pt x="93" y="1007"/>
                </a:lnTo>
                <a:lnTo>
                  <a:pt x="107" y="1017"/>
                </a:lnTo>
                <a:lnTo>
                  <a:pt x="123" y="1023"/>
                </a:lnTo>
                <a:lnTo>
                  <a:pt x="142" y="1025"/>
                </a:lnTo>
                <a:lnTo>
                  <a:pt x="133" y="1024"/>
                </a:lnTo>
                <a:lnTo>
                  <a:pt x="127" y="1021"/>
                </a:lnTo>
                <a:lnTo>
                  <a:pt x="119" y="1017"/>
                </a:lnTo>
                <a:lnTo>
                  <a:pt x="113" y="1012"/>
                </a:lnTo>
                <a:lnTo>
                  <a:pt x="102" y="995"/>
                </a:lnTo>
                <a:lnTo>
                  <a:pt x="93" y="974"/>
                </a:lnTo>
                <a:lnTo>
                  <a:pt x="86" y="949"/>
                </a:lnTo>
                <a:lnTo>
                  <a:pt x="80" y="920"/>
                </a:lnTo>
                <a:lnTo>
                  <a:pt x="72" y="856"/>
                </a:lnTo>
                <a:lnTo>
                  <a:pt x="71" y="787"/>
                </a:lnTo>
                <a:lnTo>
                  <a:pt x="70" y="721"/>
                </a:lnTo>
                <a:lnTo>
                  <a:pt x="71" y="619"/>
                </a:lnTo>
                <a:lnTo>
                  <a:pt x="71" y="566"/>
                </a:lnTo>
                <a:lnTo>
                  <a:pt x="65" y="533"/>
                </a:lnTo>
                <a:lnTo>
                  <a:pt x="61" y="522"/>
                </a:lnTo>
                <a:lnTo>
                  <a:pt x="55" y="516"/>
                </a:lnTo>
                <a:lnTo>
                  <a:pt x="48" y="513"/>
                </a:lnTo>
                <a:lnTo>
                  <a:pt x="37" y="511"/>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425" name="Freeform 1223"/>
          <p:cNvSpPr>
            <a:spLocks/>
          </p:cNvSpPr>
          <p:nvPr/>
        </p:nvSpPr>
        <p:spPr bwMode="auto">
          <a:xfrm>
            <a:off x="909638" y="5502275"/>
            <a:ext cx="227012" cy="604838"/>
          </a:xfrm>
          <a:custGeom>
            <a:avLst/>
            <a:gdLst>
              <a:gd name="T0" fmla="*/ 2147483647 w 143"/>
              <a:gd name="T1" fmla="*/ 2147483647 h 1026"/>
              <a:gd name="T2" fmla="*/ 2147483647 w 143"/>
              <a:gd name="T3" fmla="*/ 2147483647 h 1026"/>
              <a:gd name="T4" fmla="*/ 2147483647 w 143"/>
              <a:gd name="T5" fmla="*/ 2147483647 h 1026"/>
              <a:gd name="T6" fmla="*/ 2147483647 w 143"/>
              <a:gd name="T7" fmla="*/ 2147483647 h 1026"/>
              <a:gd name="T8" fmla="*/ 2147483647 w 143"/>
              <a:gd name="T9" fmla="*/ 2147483647 h 1026"/>
              <a:gd name="T10" fmla="*/ 2147483647 w 143"/>
              <a:gd name="T11" fmla="*/ 2147483647 h 1026"/>
              <a:gd name="T12" fmla="*/ 2147483647 w 143"/>
              <a:gd name="T13" fmla="*/ 2147483647 h 1026"/>
              <a:gd name="T14" fmla="*/ 2147483647 w 143"/>
              <a:gd name="T15" fmla="*/ 409729405 h 1026"/>
              <a:gd name="T16" fmla="*/ 2147483647 w 143"/>
              <a:gd name="T17" fmla="*/ 205038313 h 1026"/>
              <a:gd name="T18" fmla="*/ 2147483647 w 143"/>
              <a:gd name="T19" fmla="*/ 2147483647 h 1026"/>
              <a:gd name="T20" fmla="*/ 2147483647 w 143"/>
              <a:gd name="T21" fmla="*/ 2147483647 h 1026"/>
              <a:gd name="T22" fmla="*/ 2147483647 w 143"/>
              <a:gd name="T23" fmla="*/ 2147483647 h 1026"/>
              <a:gd name="T24" fmla="*/ 2147483647 w 143"/>
              <a:gd name="T25" fmla="*/ 2147483647 h 1026"/>
              <a:gd name="T26" fmla="*/ 2147483647 w 143"/>
              <a:gd name="T27" fmla="*/ 2147483647 h 1026"/>
              <a:gd name="T28" fmla="*/ 2147483647 w 143"/>
              <a:gd name="T29" fmla="*/ 2147483647 h 1026"/>
              <a:gd name="T30" fmla="*/ 2147483647 w 143"/>
              <a:gd name="T31" fmla="*/ 2147483647 h 1026"/>
              <a:gd name="T32" fmla="*/ 2147483647 w 143"/>
              <a:gd name="T33" fmla="*/ 2147483647 h 1026"/>
              <a:gd name="T34" fmla="*/ 2147483647 w 143"/>
              <a:gd name="T35" fmla="*/ 2147483647 h 1026"/>
              <a:gd name="T36" fmla="*/ 2147483647 w 143"/>
              <a:gd name="T37" fmla="*/ 2147483647 h 1026"/>
              <a:gd name="T38" fmla="*/ 2147483647 w 143"/>
              <a:gd name="T39" fmla="*/ 2147483647 h 1026"/>
              <a:gd name="T40" fmla="*/ 2147483647 w 143"/>
              <a:gd name="T41" fmla="*/ 2147483647 h 1026"/>
              <a:gd name="T42" fmla="*/ 2147483647 w 143"/>
              <a:gd name="T43" fmla="*/ 2147483647 h 1026"/>
              <a:gd name="T44" fmla="*/ 2147483647 w 143"/>
              <a:gd name="T45" fmla="*/ 2147483647 h 1026"/>
              <a:gd name="T46" fmla="*/ 2147483647 w 143"/>
              <a:gd name="T47" fmla="*/ 2147483647 h 1026"/>
              <a:gd name="T48" fmla="*/ 2147483647 w 143"/>
              <a:gd name="T49" fmla="*/ 2147483647 h 1026"/>
              <a:gd name="T50" fmla="*/ 2147483647 w 143"/>
              <a:gd name="T51" fmla="*/ 2147483647 h 1026"/>
              <a:gd name="T52" fmla="*/ 2147483647 w 143"/>
              <a:gd name="T53" fmla="*/ 2147483647 h 1026"/>
              <a:gd name="T54" fmla="*/ 2147483647 w 143"/>
              <a:gd name="T55" fmla="*/ 2147483647 h 1026"/>
              <a:gd name="T56" fmla="*/ 2147483647 w 143"/>
              <a:gd name="T57" fmla="*/ 2147483647 h 1026"/>
              <a:gd name="T58" fmla="*/ 2147483647 w 143"/>
              <a:gd name="T59" fmla="*/ 2147483647 h 1026"/>
              <a:gd name="T60" fmla="*/ 2147483647 w 143"/>
              <a:gd name="T61" fmla="*/ 2147483647 h 1026"/>
              <a:gd name="T62" fmla="*/ 2147483647 w 143"/>
              <a:gd name="T63" fmla="*/ 2147483647 h 1026"/>
              <a:gd name="T64" fmla="*/ 2147483647 w 143"/>
              <a:gd name="T65" fmla="*/ 2147483647 h 1026"/>
              <a:gd name="T66" fmla="*/ 2147483647 w 143"/>
              <a:gd name="T67" fmla="*/ 2147483647 h 1026"/>
              <a:gd name="T68" fmla="*/ 2147483647 w 143"/>
              <a:gd name="T69" fmla="*/ 2147483647 h 10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 h="1026">
                <a:moveTo>
                  <a:pt x="37" y="511"/>
                </a:moveTo>
                <a:lnTo>
                  <a:pt x="48" y="511"/>
                </a:lnTo>
                <a:lnTo>
                  <a:pt x="55" y="507"/>
                </a:lnTo>
                <a:lnTo>
                  <a:pt x="61" y="500"/>
                </a:lnTo>
                <a:lnTo>
                  <a:pt x="65" y="491"/>
                </a:lnTo>
                <a:lnTo>
                  <a:pt x="69" y="477"/>
                </a:lnTo>
                <a:lnTo>
                  <a:pt x="71" y="458"/>
                </a:lnTo>
                <a:lnTo>
                  <a:pt x="71" y="404"/>
                </a:lnTo>
                <a:lnTo>
                  <a:pt x="70" y="303"/>
                </a:lnTo>
                <a:lnTo>
                  <a:pt x="71" y="237"/>
                </a:lnTo>
                <a:lnTo>
                  <a:pt x="72" y="168"/>
                </a:lnTo>
                <a:lnTo>
                  <a:pt x="80" y="103"/>
                </a:lnTo>
                <a:lnTo>
                  <a:pt x="93" y="50"/>
                </a:lnTo>
                <a:lnTo>
                  <a:pt x="102" y="28"/>
                </a:lnTo>
                <a:lnTo>
                  <a:pt x="113" y="13"/>
                </a:lnTo>
                <a:lnTo>
                  <a:pt x="127" y="2"/>
                </a:lnTo>
                <a:lnTo>
                  <a:pt x="142" y="0"/>
                </a:lnTo>
                <a:lnTo>
                  <a:pt x="123" y="1"/>
                </a:lnTo>
                <a:lnTo>
                  <a:pt x="107" y="6"/>
                </a:lnTo>
                <a:lnTo>
                  <a:pt x="93" y="17"/>
                </a:lnTo>
                <a:lnTo>
                  <a:pt x="82" y="30"/>
                </a:lnTo>
                <a:lnTo>
                  <a:pt x="71" y="47"/>
                </a:lnTo>
                <a:lnTo>
                  <a:pt x="64" y="67"/>
                </a:lnTo>
                <a:lnTo>
                  <a:pt x="54" y="115"/>
                </a:lnTo>
                <a:lnTo>
                  <a:pt x="49" y="175"/>
                </a:lnTo>
                <a:lnTo>
                  <a:pt x="47" y="245"/>
                </a:lnTo>
                <a:lnTo>
                  <a:pt x="47" y="404"/>
                </a:lnTo>
                <a:lnTo>
                  <a:pt x="46" y="433"/>
                </a:lnTo>
                <a:lnTo>
                  <a:pt x="43" y="458"/>
                </a:lnTo>
                <a:lnTo>
                  <a:pt x="38" y="477"/>
                </a:lnTo>
                <a:lnTo>
                  <a:pt x="33" y="491"/>
                </a:lnTo>
                <a:lnTo>
                  <a:pt x="26" y="500"/>
                </a:lnTo>
                <a:lnTo>
                  <a:pt x="18" y="507"/>
                </a:lnTo>
                <a:lnTo>
                  <a:pt x="9" y="511"/>
                </a:lnTo>
                <a:lnTo>
                  <a:pt x="0" y="511"/>
                </a:lnTo>
                <a:lnTo>
                  <a:pt x="9" y="513"/>
                </a:lnTo>
                <a:lnTo>
                  <a:pt x="18" y="516"/>
                </a:lnTo>
                <a:lnTo>
                  <a:pt x="26" y="522"/>
                </a:lnTo>
                <a:lnTo>
                  <a:pt x="33" y="533"/>
                </a:lnTo>
                <a:lnTo>
                  <a:pt x="38" y="547"/>
                </a:lnTo>
                <a:lnTo>
                  <a:pt x="43" y="566"/>
                </a:lnTo>
                <a:lnTo>
                  <a:pt x="46" y="590"/>
                </a:lnTo>
                <a:lnTo>
                  <a:pt x="47" y="619"/>
                </a:lnTo>
                <a:lnTo>
                  <a:pt x="47" y="779"/>
                </a:lnTo>
                <a:lnTo>
                  <a:pt x="49" y="848"/>
                </a:lnTo>
                <a:lnTo>
                  <a:pt x="54" y="908"/>
                </a:lnTo>
                <a:lnTo>
                  <a:pt x="64" y="957"/>
                </a:lnTo>
                <a:lnTo>
                  <a:pt x="71" y="977"/>
                </a:lnTo>
                <a:lnTo>
                  <a:pt x="82" y="994"/>
                </a:lnTo>
                <a:lnTo>
                  <a:pt x="93" y="1007"/>
                </a:lnTo>
                <a:lnTo>
                  <a:pt x="107" y="1017"/>
                </a:lnTo>
                <a:lnTo>
                  <a:pt x="123" y="1023"/>
                </a:lnTo>
                <a:lnTo>
                  <a:pt x="142" y="1025"/>
                </a:lnTo>
                <a:lnTo>
                  <a:pt x="133" y="1024"/>
                </a:lnTo>
                <a:lnTo>
                  <a:pt x="127" y="1021"/>
                </a:lnTo>
                <a:lnTo>
                  <a:pt x="119" y="1017"/>
                </a:lnTo>
                <a:lnTo>
                  <a:pt x="113" y="1012"/>
                </a:lnTo>
                <a:lnTo>
                  <a:pt x="102" y="995"/>
                </a:lnTo>
                <a:lnTo>
                  <a:pt x="93" y="974"/>
                </a:lnTo>
                <a:lnTo>
                  <a:pt x="86" y="949"/>
                </a:lnTo>
                <a:lnTo>
                  <a:pt x="80" y="920"/>
                </a:lnTo>
                <a:lnTo>
                  <a:pt x="72" y="856"/>
                </a:lnTo>
                <a:lnTo>
                  <a:pt x="71" y="787"/>
                </a:lnTo>
                <a:lnTo>
                  <a:pt x="70" y="721"/>
                </a:lnTo>
                <a:lnTo>
                  <a:pt x="71" y="619"/>
                </a:lnTo>
                <a:lnTo>
                  <a:pt x="71" y="566"/>
                </a:lnTo>
                <a:lnTo>
                  <a:pt x="65" y="533"/>
                </a:lnTo>
                <a:lnTo>
                  <a:pt x="61" y="522"/>
                </a:lnTo>
                <a:lnTo>
                  <a:pt x="55" y="516"/>
                </a:lnTo>
                <a:lnTo>
                  <a:pt x="48" y="513"/>
                </a:lnTo>
                <a:lnTo>
                  <a:pt x="37" y="511"/>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426" name="Freeform 1224"/>
          <p:cNvSpPr>
            <a:spLocks/>
          </p:cNvSpPr>
          <p:nvPr/>
        </p:nvSpPr>
        <p:spPr bwMode="auto">
          <a:xfrm>
            <a:off x="909638" y="4435475"/>
            <a:ext cx="227012" cy="604838"/>
          </a:xfrm>
          <a:custGeom>
            <a:avLst/>
            <a:gdLst>
              <a:gd name="T0" fmla="*/ 2147483647 w 143"/>
              <a:gd name="T1" fmla="*/ 2147483647 h 1026"/>
              <a:gd name="T2" fmla="*/ 2147483647 w 143"/>
              <a:gd name="T3" fmla="*/ 2147483647 h 1026"/>
              <a:gd name="T4" fmla="*/ 2147483647 w 143"/>
              <a:gd name="T5" fmla="*/ 2147483647 h 1026"/>
              <a:gd name="T6" fmla="*/ 2147483647 w 143"/>
              <a:gd name="T7" fmla="*/ 2147483647 h 1026"/>
              <a:gd name="T8" fmla="*/ 2147483647 w 143"/>
              <a:gd name="T9" fmla="*/ 2147483647 h 1026"/>
              <a:gd name="T10" fmla="*/ 2147483647 w 143"/>
              <a:gd name="T11" fmla="*/ 2147483647 h 1026"/>
              <a:gd name="T12" fmla="*/ 2147483647 w 143"/>
              <a:gd name="T13" fmla="*/ 2147483647 h 1026"/>
              <a:gd name="T14" fmla="*/ 2147483647 w 143"/>
              <a:gd name="T15" fmla="*/ 409729405 h 1026"/>
              <a:gd name="T16" fmla="*/ 2147483647 w 143"/>
              <a:gd name="T17" fmla="*/ 205038313 h 1026"/>
              <a:gd name="T18" fmla="*/ 2147483647 w 143"/>
              <a:gd name="T19" fmla="*/ 2147483647 h 1026"/>
              <a:gd name="T20" fmla="*/ 2147483647 w 143"/>
              <a:gd name="T21" fmla="*/ 2147483647 h 1026"/>
              <a:gd name="T22" fmla="*/ 2147483647 w 143"/>
              <a:gd name="T23" fmla="*/ 2147483647 h 1026"/>
              <a:gd name="T24" fmla="*/ 2147483647 w 143"/>
              <a:gd name="T25" fmla="*/ 2147483647 h 1026"/>
              <a:gd name="T26" fmla="*/ 2147483647 w 143"/>
              <a:gd name="T27" fmla="*/ 2147483647 h 1026"/>
              <a:gd name="T28" fmla="*/ 2147483647 w 143"/>
              <a:gd name="T29" fmla="*/ 2147483647 h 1026"/>
              <a:gd name="T30" fmla="*/ 2147483647 w 143"/>
              <a:gd name="T31" fmla="*/ 2147483647 h 1026"/>
              <a:gd name="T32" fmla="*/ 2147483647 w 143"/>
              <a:gd name="T33" fmla="*/ 2147483647 h 1026"/>
              <a:gd name="T34" fmla="*/ 2147483647 w 143"/>
              <a:gd name="T35" fmla="*/ 2147483647 h 1026"/>
              <a:gd name="T36" fmla="*/ 2147483647 w 143"/>
              <a:gd name="T37" fmla="*/ 2147483647 h 1026"/>
              <a:gd name="T38" fmla="*/ 2147483647 w 143"/>
              <a:gd name="T39" fmla="*/ 2147483647 h 1026"/>
              <a:gd name="T40" fmla="*/ 2147483647 w 143"/>
              <a:gd name="T41" fmla="*/ 2147483647 h 1026"/>
              <a:gd name="T42" fmla="*/ 2147483647 w 143"/>
              <a:gd name="T43" fmla="*/ 2147483647 h 1026"/>
              <a:gd name="T44" fmla="*/ 2147483647 w 143"/>
              <a:gd name="T45" fmla="*/ 2147483647 h 1026"/>
              <a:gd name="T46" fmla="*/ 2147483647 w 143"/>
              <a:gd name="T47" fmla="*/ 2147483647 h 1026"/>
              <a:gd name="T48" fmla="*/ 2147483647 w 143"/>
              <a:gd name="T49" fmla="*/ 2147483647 h 1026"/>
              <a:gd name="T50" fmla="*/ 2147483647 w 143"/>
              <a:gd name="T51" fmla="*/ 2147483647 h 1026"/>
              <a:gd name="T52" fmla="*/ 2147483647 w 143"/>
              <a:gd name="T53" fmla="*/ 2147483647 h 1026"/>
              <a:gd name="T54" fmla="*/ 2147483647 w 143"/>
              <a:gd name="T55" fmla="*/ 2147483647 h 1026"/>
              <a:gd name="T56" fmla="*/ 2147483647 w 143"/>
              <a:gd name="T57" fmla="*/ 2147483647 h 1026"/>
              <a:gd name="T58" fmla="*/ 2147483647 w 143"/>
              <a:gd name="T59" fmla="*/ 2147483647 h 1026"/>
              <a:gd name="T60" fmla="*/ 2147483647 w 143"/>
              <a:gd name="T61" fmla="*/ 2147483647 h 1026"/>
              <a:gd name="T62" fmla="*/ 2147483647 w 143"/>
              <a:gd name="T63" fmla="*/ 2147483647 h 1026"/>
              <a:gd name="T64" fmla="*/ 2147483647 w 143"/>
              <a:gd name="T65" fmla="*/ 2147483647 h 1026"/>
              <a:gd name="T66" fmla="*/ 2147483647 w 143"/>
              <a:gd name="T67" fmla="*/ 2147483647 h 1026"/>
              <a:gd name="T68" fmla="*/ 2147483647 w 143"/>
              <a:gd name="T69" fmla="*/ 2147483647 h 10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 h="1026">
                <a:moveTo>
                  <a:pt x="37" y="511"/>
                </a:moveTo>
                <a:lnTo>
                  <a:pt x="48" y="511"/>
                </a:lnTo>
                <a:lnTo>
                  <a:pt x="55" y="507"/>
                </a:lnTo>
                <a:lnTo>
                  <a:pt x="61" y="500"/>
                </a:lnTo>
                <a:lnTo>
                  <a:pt x="65" y="491"/>
                </a:lnTo>
                <a:lnTo>
                  <a:pt x="69" y="477"/>
                </a:lnTo>
                <a:lnTo>
                  <a:pt x="71" y="458"/>
                </a:lnTo>
                <a:lnTo>
                  <a:pt x="71" y="404"/>
                </a:lnTo>
                <a:lnTo>
                  <a:pt x="70" y="303"/>
                </a:lnTo>
                <a:lnTo>
                  <a:pt x="71" y="237"/>
                </a:lnTo>
                <a:lnTo>
                  <a:pt x="72" y="168"/>
                </a:lnTo>
                <a:lnTo>
                  <a:pt x="80" y="103"/>
                </a:lnTo>
                <a:lnTo>
                  <a:pt x="93" y="50"/>
                </a:lnTo>
                <a:lnTo>
                  <a:pt x="102" y="28"/>
                </a:lnTo>
                <a:lnTo>
                  <a:pt x="113" y="13"/>
                </a:lnTo>
                <a:lnTo>
                  <a:pt x="127" y="2"/>
                </a:lnTo>
                <a:lnTo>
                  <a:pt x="142" y="0"/>
                </a:lnTo>
                <a:lnTo>
                  <a:pt x="123" y="1"/>
                </a:lnTo>
                <a:lnTo>
                  <a:pt x="107" y="6"/>
                </a:lnTo>
                <a:lnTo>
                  <a:pt x="93" y="17"/>
                </a:lnTo>
                <a:lnTo>
                  <a:pt x="82" y="30"/>
                </a:lnTo>
                <a:lnTo>
                  <a:pt x="71" y="47"/>
                </a:lnTo>
                <a:lnTo>
                  <a:pt x="64" y="67"/>
                </a:lnTo>
                <a:lnTo>
                  <a:pt x="54" y="115"/>
                </a:lnTo>
                <a:lnTo>
                  <a:pt x="49" y="175"/>
                </a:lnTo>
                <a:lnTo>
                  <a:pt x="47" y="245"/>
                </a:lnTo>
                <a:lnTo>
                  <a:pt x="47" y="404"/>
                </a:lnTo>
                <a:lnTo>
                  <a:pt x="46" y="433"/>
                </a:lnTo>
                <a:lnTo>
                  <a:pt x="43" y="458"/>
                </a:lnTo>
                <a:lnTo>
                  <a:pt x="38" y="477"/>
                </a:lnTo>
                <a:lnTo>
                  <a:pt x="33" y="491"/>
                </a:lnTo>
                <a:lnTo>
                  <a:pt x="26" y="500"/>
                </a:lnTo>
                <a:lnTo>
                  <a:pt x="18" y="507"/>
                </a:lnTo>
                <a:lnTo>
                  <a:pt x="9" y="511"/>
                </a:lnTo>
                <a:lnTo>
                  <a:pt x="0" y="511"/>
                </a:lnTo>
                <a:lnTo>
                  <a:pt x="9" y="513"/>
                </a:lnTo>
                <a:lnTo>
                  <a:pt x="18" y="516"/>
                </a:lnTo>
                <a:lnTo>
                  <a:pt x="26" y="522"/>
                </a:lnTo>
                <a:lnTo>
                  <a:pt x="33" y="533"/>
                </a:lnTo>
                <a:lnTo>
                  <a:pt x="38" y="547"/>
                </a:lnTo>
                <a:lnTo>
                  <a:pt x="43" y="566"/>
                </a:lnTo>
                <a:lnTo>
                  <a:pt x="46" y="590"/>
                </a:lnTo>
                <a:lnTo>
                  <a:pt x="47" y="619"/>
                </a:lnTo>
                <a:lnTo>
                  <a:pt x="47" y="779"/>
                </a:lnTo>
                <a:lnTo>
                  <a:pt x="49" y="848"/>
                </a:lnTo>
                <a:lnTo>
                  <a:pt x="54" y="908"/>
                </a:lnTo>
                <a:lnTo>
                  <a:pt x="64" y="957"/>
                </a:lnTo>
                <a:lnTo>
                  <a:pt x="71" y="977"/>
                </a:lnTo>
                <a:lnTo>
                  <a:pt x="82" y="994"/>
                </a:lnTo>
                <a:lnTo>
                  <a:pt x="93" y="1007"/>
                </a:lnTo>
                <a:lnTo>
                  <a:pt x="107" y="1017"/>
                </a:lnTo>
                <a:lnTo>
                  <a:pt x="123" y="1023"/>
                </a:lnTo>
                <a:lnTo>
                  <a:pt x="142" y="1025"/>
                </a:lnTo>
                <a:lnTo>
                  <a:pt x="133" y="1024"/>
                </a:lnTo>
                <a:lnTo>
                  <a:pt x="127" y="1021"/>
                </a:lnTo>
                <a:lnTo>
                  <a:pt x="119" y="1017"/>
                </a:lnTo>
                <a:lnTo>
                  <a:pt x="113" y="1012"/>
                </a:lnTo>
                <a:lnTo>
                  <a:pt x="102" y="995"/>
                </a:lnTo>
                <a:lnTo>
                  <a:pt x="93" y="974"/>
                </a:lnTo>
                <a:lnTo>
                  <a:pt x="86" y="949"/>
                </a:lnTo>
                <a:lnTo>
                  <a:pt x="80" y="920"/>
                </a:lnTo>
                <a:lnTo>
                  <a:pt x="72" y="856"/>
                </a:lnTo>
                <a:lnTo>
                  <a:pt x="71" y="787"/>
                </a:lnTo>
                <a:lnTo>
                  <a:pt x="70" y="721"/>
                </a:lnTo>
                <a:lnTo>
                  <a:pt x="71" y="619"/>
                </a:lnTo>
                <a:lnTo>
                  <a:pt x="71" y="566"/>
                </a:lnTo>
                <a:lnTo>
                  <a:pt x="65" y="533"/>
                </a:lnTo>
                <a:lnTo>
                  <a:pt x="61" y="522"/>
                </a:lnTo>
                <a:lnTo>
                  <a:pt x="55" y="516"/>
                </a:lnTo>
                <a:lnTo>
                  <a:pt x="48" y="513"/>
                </a:lnTo>
                <a:lnTo>
                  <a:pt x="37" y="511"/>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5427" name="AutoShape 1225"/>
          <p:cNvSpPr>
            <a:spLocks noChangeArrowheads="1"/>
          </p:cNvSpPr>
          <p:nvPr/>
        </p:nvSpPr>
        <p:spPr bwMode="auto">
          <a:xfrm>
            <a:off x="1439863" y="2911475"/>
            <a:ext cx="330200" cy="269875"/>
          </a:xfrm>
          <a:prstGeom prst="downArrow">
            <a:avLst>
              <a:gd name="adj1" fmla="val 49815"/>
              <a:gd name="adj2" fmla="val 54667"/>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5428" name="AutoShape 1226"/>
          <p:cNvSpPr>
            <a:spLocks noChangeArrowheads="1"/>
          </p:cNvSpPr>
          <p:nvPr/>
        </p:nvSpPr>
        <p:spPr bwMode="auto">
          <a:xfrm>
            <a:off x="1439863" y="3998913"/>
            <a:ext cx="330200" cy="269875"/>
          </a:xfrm>
          <a:prstGeom prst="downArrow">
            <a:avLst>
              <a:gd name="adj1" fmla="val 49815"/>
              <a:gd name="adj2" fmla="val 54667"/>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5429" name="AutoShape 1227"/>
          <p:cNvSpPr>
            <a:spLocks noChangeArrowheads="1"/>
          </p:cNvSpPr>
          <p:nvPr/>
        </p:nvSpPr>
        <p:spPr bwMode="auto">
          <a:xfrm>
            <a:off x="1439863" y="5141913"/>
            <a:ext cx="330200" cy="269875"/>
          </a:xfrm>
          <a:prstGeom prst="downArrow">
            <a:avLst>
              <a:gd name="adj1" fmla="val 49815"/>
              <a:gd name="adj2" fmla="val 54667"/>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5430" name="Rectangle 1228"/>
          <p:cNvSpPr>
            <a:spLocks noChangeArrowheads="1"/>
          </p:cNvSpPr>
          <p:nvPr/>
        </p:nvSpPr>
        <p:spPr bwMode="auto">
          <a:xfrm>
            <a:off x="7864475" y="4886325"/>
            <a:ext cx="542925"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l-GR" sz="800" b="1">
                <a:latin typeface="Arial" charset="0"/>
              </a:rPr>
              <a:t>Zoom</a:t>
            </a:r>
          </a:p>
        </p:txBody>
      </p:sp>
      <p:sp>
        <p:nvSpPr>
          <p:cNvPr id="15431" name="Rectangle 1229"/>
          <p:cNvSpPr>
            <a:spLocks noChangeArrowheads="1"/>
          </p:cNvSpPr>
          <p:nvPr/>
        </p:nvSpPr>
        <p:spPr bwMode="auto">
          <a:xfrm>
            <a:off x="8494713" y="4886325"/>
            <a:ext cx="542925"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l-GR" sz="800" b="1">
                <a:latin typeface="Arial" charset="0"/>
              </a:rPr>
              <a:t>Fixed</a:t>
            </a:r>
          </a:p>
        </p:txBody>
      </p:sp>
      <p:cxnSp>
        <p:nvCxnSpPr>
          <p:cNvPr id="15432" name="AutoShape 1230"/>
          <p:cNvCxnSpPr>
            <a:cxnSpLocks noChangeShapeType="1"/>
            <a:endCxn id="15430" idx="0"/>
          </p:cNvCxnSpPr>
          <p:nvPr/>
        </p:nvCxnSpPr>
        <p:spPr bwMode="auto">
          <a:xfrm rot="5400000">
            <a:off x="8217695" y="4660106"/>
            <a:ext cx="144462" cy="307975"/>
          </a:xfrm>
          <a:prstGeom prst="bentConnector3">
            <a:avLst>
              <a:gd name="adj1" fmla="val 4944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5433" name="AutoShape 1231"/>
          <p:cNvCxnSpPr>
            <a:cxnSpLocks noChangeShapeType="1"/>
            <a:endCxn id="15431" idx="0"/>
          </p:cNvCxnSpPr>
          <p:nvPr/>
        </p:nvCxnSpPr>
        <p:spPr bwMode="auto">
          <a:xfrm rot="16200000" flipH="1">
            <a:off x="8532813" y="4652963"/>
            <a:ext cx="144462" cy="322262"/>
          </a:xfrm>
          <a:prstGeom prst="bentConnector3">
            <a:avLst>
              <a:gd name="adj1" fmla="val 4944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sp>
        <p:nvSpPr>
          <p:cNvPr id="15434" name="Line 1232"/>
          <p:cNvSpPr>
            <a:spLocks noChangeShapeType="1"/>
          </p:cNvSpPr>
          <p:nvPr/>
        </p:nvSpPr>
        <p:spPr bwMode="auto">
          <a:xfrm>
            <a:off x="8137525" y="5159375"/>
            <a:ext cx="0" cy="115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435" name="Rectangle 1234"/>
          <p:cNvSpPr>
            <a:spLocks noChangeArrowheads="1"/>
          </p:cNvSpPr>
          <p:nvPr/>
        </p:nvSpPr>
        <p:spPr bwMode="auto">
          <a:xfrm>
            <a:off x="6540500" y="4886325"/>
            <a:ext cx="542925"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l-GR" sz="800" b="1">
                <a:latin typeface="Arial" charset="0"/>
              </a:rPr>
              <a:t>SLR</a:t>
            </a:r>
          </a:p>
        </p:txBody>
      </p:sp>
      <p:sp>
        <p:nvSpPr>
          <p:cNvPr id="15436" name="Rectangle 1235"/>
          <p:cNvSpPr>
            <a:spLocks noChangeArrowheads="1"/>
          </p:cNvSpPr>
          <p:nvPr/>
        </p:nvSpPr>
        <p:spPr bwMode="auto">
          <a:xfrm>
            <a:off x="7170738" y="4886325"/>
            <a:ext cx="542925"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l-GR" sz="800" b="1">
                <a:latin typeface="Arial" charset="0"/>
              </a:rPr>
              <a:t>Point &amp; shoot</a:t>
            </a:r>
          </a:p>
        </p:txBody>
      </p:sp>
      <p:cxnSp>
        <p:nvCxnSpPr>
          <p:cNvPr id="15437" name="AutoShape 1236"/>
          <p:cNvCxnSpPr>
            <a:cxnSpLocks noChangeShapeType="1"/>
            <a:endCxn id="15435" idx="0"/>
          </p:cNvCxnSpPr>
          <p:nvPr/>
        </p:nvCxnSpPr>
        <p:spPr bwMode="auto">
          <a:xfrm rot="5400000">
            <a:off x="6893720" y="4660106"/>
            <a:ext cx="144462" cy="307975"/>
          </a:xfrm>
          <a:prstGeom prst="bentConnector3">
            <a:avLst>
              <a:gd name="adj1" fmla="val 4944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5438" name="AutoShape 1237"/>
          <p:cNvCxnSpPr>
            <a:cxnSpLocks noChangeShapeType="1"/>
            <a:endCxn id="15436" idx="0"/>
          </p:cNvCxnSpPr>
          <p:nvPr/>
        </p:nvCxnSpPr>
        <p:spPr bwMode="auto">
          <a:xfrm rot="16200000" flipH="1">
            <a:off x="7208838" y="4652963"/>
            <a:ext cx="144462" cy="322262"/>
          </a:xfrm>
          <a:prstGeom prst="bentConnector3">
            <a:avLst>
              <a:gd name="adj1" fmla="val 4944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sp>
        <p:nvSpPr>
          <p:cNvPr id="15439" name="Line 1238"/>
          <p:cNvSpPr>
            <a:spLocks noChangeShapeType="1"/>
          </p:cNvSpPr>
          <p:nvPr/>
        </p:nvSpPr>
        <p:spPr bwMode="auto">
          <a:xfrm>
            <a:off x="6813550" y="5159375"/>
            <a:ext cx="0" cy="115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440" name="Line 1239"/>
          <p:cNvSpPr>
            <a:spLocks noChangeShapeType="1"/>
          </p:cNvSpPr>
          <p:nvPr/>
        </p:nvSpPr>
        <p:spPr bwMode="auto">
          <a:xfrm>
            <a:off x="7442200" y="5160963"/>
            <a:ext cx="0" cy="1095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441" name="Rectangle 1240"/>
          <p:cNvSpPr>
            <a:spLocks noChangeArrowheads="1"/>
          </p:cNvSpPr>
          <p:nvPr/>
        </p:nvSpPr>
        <p:spPr bwMode="auto">
          <a:xfrm>
            <a:off x="5207000" y="4889500"/>
            <a:ext cx="542925"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l-GR" sz="800" b="1">
                <a:latin typeface="Arial" charset="0"/>
              </a:rPr>
              <a:t>Throw-away</a:t>
            </a:r>
          </a:p>
        </p:txBody>
      </p:sp>
      <p:sp>
        <p:nvSpPr>
          <p:cNvPr id="15442" name="Rectangle 1241"/>
          <p:cNvSpPr>
            <a:spLocks noChangeArrowheads="1"/>
          </p:cNvSpPr>
          <p:nvPr/>
        </p:nvSpPr>
        <p:spPr bwMode="auto">
          <a:xfrm>
            <a:off x="5837238" y="4889500"/>
            <a:ext cx="542925"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l-GR" sz="800" b="1">
                <a:latin typeface="Arial" charset="0"/>
              </a:rPr>
              <a:t>Standard</a:t>
            </a:r>
          </a:p>
        </p:txBody>
      </p:sp>
      <p:cxnSp>
        <p:nvCxnSpPr>
          <p:cNvPr id="15443" name="AutoShape 1242"/>
          <p:cNvCxnSpPr>
            <a:cxnSpLocks noChangeShapeType="1"/>
            <a:endCxn id="15441" idx="0"/>
          </p:cNvCxnSpPr>
          <p:nvPr/>
        </p:nvCxnSpPr>
        <p:spPr bwMode="auto">
          <a:xfrm rot="5400000">
            <a:off x="5560220" y="4663281"/>
            <a:ext cx="144462" cy="307975"/>
          </a:xfrm>
          <a:prstGeom prst="bentConnector3">
            <a:avLst>
              <a:gd name="adj1" fmla="val 4944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5444" name="AutoShape 1243"/>
          <p:cNvCxnSpPr>
            <a:cxnSpLocks noChangeShapeType="1"/>
            <a:endCxn id="15442" idx="0"/>
          </p:cNvCxnSpPr>
          <p:nvPr/>
        </p:nvCxnSpPr>
        <p:spPr bwMode="auto">
          <a:xfrm rot="16200000" flipH="1">
            <a:off x="5875338" y="4656138"/>
            <a:ext cx="144462" cy="322262"/>
          </a:xfrm>
          <a:prstGeom prst="bentConnector3">
            <a:avLst>
              <a:gd name="adj1" fmla="val 4944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sp>
        <p:nvSpPr>
          <p:cNvPr id="15445" name="Line 1244"/>
          <p:cNvSpPr>
            <a:spLocks noChangeShapeType="1"/>
          </p:cNvSpPr>
          <p:nvPr/>
        </p:nvSpPr>
        <p:spPr bwMode="auto">
          <a:xfrm>
            <a:off x="5480050" y="5162550"/>
            <a:ext cx="0" cy="1158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5446" name="Line 1245"/>
          <p:cNvSpPr>
            <a:spLocks noChangeShapeType="1"/>
          </p:cNvSpPr>
          <p:nvPr/>
        </p:nvSpPr>
        <p:spPr bwMode="auto">
          <a:xfrm>
            <a:off x="6108700" y="5164138"/>
            <a:ext cx="0" cy="10953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Tree>
    <p:extLst>
      <p:ext uri="{BB962C8B-B14F-4D97-AF65-F5344CB8AC3E}">
        <p14:creationId xmlns:p14="http://schemas.microsoft.com/office/powerpoint/2010/main" val="17823809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189"/>
          <p:cNvSpPr>
            <a:spLocks noChangeArrowheads="1"/>
          </p:cNvSpPr>
          <p:nvPr/>
        </p:nvSpPr>
        <p:spPr bwMode="auto">
          <a:xfrm>
            <a:off x="3506788" y="5548313"/>
            <a:ext cx="4672012" cy="64135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6387" name="Line 1190"/>
          <p:cNvSpPr>
            <a:spLocks noChangeShapeType="1"/>
          </p:cNvSpPr>
          <p:nvPr/>
        </p:nvSpPr>
        <p:spPr bwMode="auto">
          <a:xfrm>
            <a:off x="5056188" y="5549900"/>
            <a:ext cx="0" cy="633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6388" name="Line 1191"/>
          <p:cNvSpPr>
            <a:spLocks noChangeShapeType="1"/>
          </p:cNvSpPr>
          <p:nvPr/>
        </p:nvSpPr>
        <p:spPr bwMode="auto">
          <a:xfrm>
            <a:off x="6611938" y="5549900"/>
            <a:ext cx="0" cy="63341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6389" name="Line 1192"/>
          <p:cNvSpPr>
            <a:spLocks noChangeShapeType="1"/>
          </p:cNvSpPr>
          <p:nvPr/>
        </p:nvSpPr>
        <p:spPr bwMode="auto">
          <a:xfrm flipV="1">
            <a:off x="5767388" y="6189663"/>
            <a:ext cx="0" cy="1508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16390" name="Rectangle 1034"/>
          <p:cNvSpPr>
            <a:spLocks noGrp="1" noChangeArrowheads="1"/>
          </p:cNvSpPr>
          <p:nvPr>
            <p:ph type="title"/>
          </p:nvPr>
        </p:nvSpPr>
        <p:spPr>
          <a:xfrm>
            <a:off x="471488" y="146050"/>
            <a:ext cx="8672512" cy="1143000"/>
          </a:xfrm>
        </p:spPr>
        <p:txBody>
          <a:bodyPr/>
          <a:lstStyle/>
          <a:p>
            <a:pPr eaLnBrk="1" hangingPunct="1"/>
            <a:r>
              <a:rPr lang="el-GR" altLang="el-GR" smtClean="0"/>
              <a:t>Απόφαση Προορισμού Ταξιδιού</a:t>
            </a:r>
            <a:endParaRPr lang="en-US" altLang="el-GR" smtClean="0"/>
          </a:p>
        </p:txBody>
      </p:sp>
      <p:sp>
        <p:nvSpPr>
          <p:cNvPr id="16391" name="AutoShape 1035"/>
          <p:cNvSpPr>
            <a:spLocks noChangeArrowheads="1"/>
          </p:cNvSpPr>
          <p:nvPr/>
        </p:nvSpPr>
        <p:spPr bwMode="auto">
          <a:xfrm>
            <a:off x="1106488" y="1193800"/>
            <a:ext cx="1144587" cy="603250"/>
          </a:xfrm>
          <a:prstGeom prst="homePlate">
            <a:avLst>
              <a:gd name="adj" fmla="val 47434"/>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Προάλευση</a:t>
            </a:r>
            <a:endParaRPr lang="en-US" altLang="el-GR" sz="900" b="1">
              <a:latin typeface="Arial" charset="0"/>
            </a:endParaRPr>
          </a:p>
        </p:txBody>
      </p:sp>
      <p:sp>
        <p:nvSpPr>
          <p:cNvPr id="16392" name="AutoShape 1036"/>
          <p:cNvSpPr>
            <a:spLocks noChangeArrowheads="1"/>
          </p:cNvSpPr>
          <p:nvPr/>
        </p:nvSpPr>
        <p:spPr bwMode="auto">
          <a:xfrm>
            <a:off x="1106488" y="2201863"/>
            <a:ext cx="1144587" cy="603250"/>
          </a:xfrm>
          <a:prstGeom prst="homePlate">
            <a:avLst>
              <a:gd name="adj" fmla="val 47434"/>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Συλλογή Πληροφοριών</a:t>
            </a:r>
            <a:endParaRPr lang="en-US" altLang="el-GR" sz="900" b="1">
              <a:latin typeface="Arial" charset="0"/>
            </a:endParaRPr>
          </a:p>
        </p:txBody>
      </p:sp>
      <p:sp>
        <p:nvSpPr>
          <p:cNvPr id="16393" name="AutoShape 1037"/>
          <p:cNvSpPr>
            <a:spLocks noChangeArrowheads="1"/>
          </p:cNvSpPr>
          <p:nvPr/>
        </p:nvSpPr>
        <p:spPr bwMode="auto">
          <a:xfrm>
            <a:off x="1106488" y="3224213"/>
            <a:ext cx="1144587" cy="603250"/>
          </a:xfrm>
          <a:prstGeom prst="homePlate">
            <a:avLst>
              <a:gd name="adj" fmla="val 47434"/>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Εκτίμηση</a:t>
            </a:r>
            <a:endParaRPr lang="en-US" altLang="el-GR" sz="900" b="1">
              <a:latin typeface="Arial" charset="0"/>
            </a:endParaRPr>
          </a:p>
        </p:txBody>
      </p:sp>
      <p:sp>
        <p:nvSpPr>
          <p:cNvPr id="16394" name="AutoShape 1038"/>
          <p:cNvSpPr>
            <a:spLocks noChangeArrowheads="1"/>
          </p:cNvSpPr>
          <p:nvPr/>
        </p:nvSpPr>
        <p:spPr bwMode="auto">
          <a:xfrm>
            <a:off x="1106488" y="4414838"/>
            <a:ext cx="1144587" cy="603250"/>
          </a:xfrm>
          <a:prstGeom prst="homePlate">
            <a:avLst>
              <a:gd name="adj" fmla="val 47434"/>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Αγοραστική Απόφαση</a:t>
            </a:r>
            <a:endParaRPr lang="en-US" altLang="el-GR" sz="900" b="1">
              <a:latin typeface="Arial" charset="0"/>
            </a:endParaRPr>
          </a:p>
        </p:txBody>
      </p:sp>
      <p:sp>
        <p:nvSpPr>
          <p:cNvPr id="16395" name="AutoShape 1039"/>
          <p:cNvSpPr>
            <a:spLocks noChangeArrowheads="1"/>
          </p:cNvSpPr>
          <p:nvPr/>
        </p:nvSpPr>
        <p:spPr bwMode="auto">
          <a:xfrm>
            <a:off x="1106488" y="5872163"/>
            <a:ext cx="1144587" cy="603250"/>
          </a:xfrm>
          <a:prstGeom prst="homePlate">
            <a:avLst>
              <a:gd name="adj" fmla="val 47434"/>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Αξιολόγηση και Συμπεριφορά μετά την αγορά</a:t>
            </a:r>
            <a:endParaRPr lang="en-US" altLang="el-GR" sz="900" b="1">
              <a:latin typeface="Arial" charset="0"/>
            </a:endParaRPr>
          </a:p>
        </p:txBody>
      </p:sp>
      <p:sp>
        <p:nvSpPr>
          <p:cNvPr id="16396" name="Text Box 1047"/>
          <p:cNvSpPr txBox="1">
            <a:spLocks noChangeArrowheads="1"/>
          </p:cNvSpPr>
          <p:nvPr/>
        </p:nvSpPr>
        <p:spPr bwMode="auto">
          <a:xfrm>
            <a:off x="261938" y="2339975"/>
            <a:ext cx="6969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l-GR" altLang="el-GR" sz="900" i="1">
                <a:latin typeface="Arial" charset="0"/>
              </a:rPr>
              <a:t>Προ-Αγορά</a:t>
            </a:r>
            <a:endParaRPr lang="en-US" altLang="el-GR" sz="900" i="1">
              <a:latin typeface="Arial" charset="0"/>
            </a:endParaRPr>
          </a:p>
        </p:txBody>
      </p:sp>
      <p:sp>
        <p:nvSpPr>
          <p:cNvPr id="16397" name="Text Box 1048"/>
          <p:cNvSpPr txBox="1">
            <a:spLocks noChangeArrowheads="1"/>
          </p:cNvSpPr>
          <p:nvPr/>
        </p:nvSpPr>
        <p:spPr bwMode="auto">
          <a:xfrm>
            <a:off x="261938" y="4589463"/>
            <a:ext cx="696912"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l-GR" altLang="el-GR" sz="900" i="1">
                <a:latin typeface="Arial" charset="0"/>
              </a:rPr>
              <a:t>Αγορά</a:t>
            </a:r>
            <a:endParaRPr lang="en-US" altLang="el-GR" sz="900" i="1">
              <a:latin typeface="Arial" charset="0"/>
            </a:endParaRPr>
          </a:p>
        </p:txBody>
      </p:sp>
      <p:sp>
        <p:nvSpPr>
          <p:cNvPr id="16398" name="Text Box 1049"/>
          <p:cNvSpPr txBox="1">
            <a:spLocks noChangeArrowheads="1"/>
          </p:cNvSpPr>
          <p:nvPr/>
        </p:nvSpPr>
        <p:spPr bwMode="auto">
          <a:xfrm>
            <a:off x="261938" y="5962650"/>
            <a:ext cx="696912"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l-GR" altLang="el-GR" sz="900" i="1">
                <a:latin typeface="Arial" charset="0"/>
              </a:rPr>
              <a:t>Μετά-την-Αγορά</a:t>
            </a:r>
            <a:endParaRPr lang="en-US" altLang="el-GR" sz="900" i="1">
              <a:latin typeface="Arial" charset="0"/>
            </a:endParaRPr>
          </a:p>
        </p:txBody>
      </p:sp>
      <p:sp>
        <p:nvSpPr>
          <p:cNvPr id="16399" name="AutoShape 1087"/>
          <p:cNvSpPr>
            <a:spLocks noChangeArrowheads="1"/>
          </p:cNvSpPr>
          <p:nvPr/>
        </p:nvSpPr>
        <p:spPr bwMode="auto">
          <a:xfrm>
            <a:off x="1411288" y="1863725"/>
            <a:ext cx="330200" cy="269875"/>
          </a:xfrm>
          <a:prstGeom prst="downArrow">
            <a:avLst>
              <a:gd name="adj1" fmla="val 49815"/>
              <a:gd name="adj2" fmla="val 54667"/>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6400" name="Freeform 1088"/>
          <p:cNvSpPr>
            <a:spLocks/>
          </p:cNvSpPr>
          <p:nvPr/>
        </p:nvSpPr>
        <p:spPr bwMode="auto">
          <a:xfrm>
            <a:off x="881063" y="1231900"/>
            <a:ext cx="214312" cy="2592388"/>
          </a:xfrm>
          <a:custGeom>
            <a:avLst/>
            <a:gdLst>
              <a:gd name="T0" fmla="*/ 2147483647 w 143"/>
              <a:gd name="T1" fmla="*/ 2147483647 h 1026"/>
              <a:gd name="T2" fmla="*/ 2147483647 w 143"/>
              <a:gd name="T3" fmla="*/ 2147483647 h 1026"/>
              <a:gd name="T4" fmla="*/ 2147483647 w 143"/>
              <a:gd name="T5" fmla="*/ 2147483647 h 1026"/>
              <a:gd name="T6" fmla="*/ 2147483647 w 143"/>
              <a:gd name="T7" fmla="*/ 2147483647 h 1026"/>
              <a:gd name="T8" fmla="*/ 2147483647 w 143"/>
              <a:gd name="T9" fmla="*/ 2147483647 h 1026"/>
              <a:gd name="T10" fmla="*/ 2147483647 w 143"/>
              <a:gd name="T11" fmla="*/ 2147483647 h 1026"/>
              <a:gd name="T12" fmla="*/ 2147483647 w 143"/>
              <a:gd name="T13" fmla="*/ 2147483647 h 1026"/>
              <a:gd name="T14" fmla="*/ 2147483647 w 143"/>
              <a:gd name="T15" fmla="*/ 2147483647 h 1026"/>
              <a:gd name="T16" fmla="*/ 2147483647 w 143"/>
              <a:gd name="T17" fmla="*/ 2147483647 h 1026"/>
              <a:gd name="T18" fmla="*/ 2147483647 w 143"/>
              <a:gd name="T19" fmla="*/ 2147483647 h 1026"/>
              <a:gd name="T20" fmla="*/ 2147483647 w 143"/>
              <a:gd name="T21" fmla="*/ 2147483647 h 1026"/>
              <a:gd name="T22" fmla="*/ 2147483647 w 143"/>
              <a:gd name="T23" fmla="*/ 2147483647 h 1026"/>
              <a:gd name="T24" fmla="*/ 2147483647 w 143"/>
              <a:gd name="T25" fmla="*/ 2147483647 h 1026"/>
              <a:gd name="T26" fmla="*/ 2147483647 w 143"/>
              <a:gd name="T27" fmla="*/ 2147483647 h 1026"/>
              <a:gd name="T28" fmla="*/ 2147483647 w 143"/>
              <a:gd name="T29" fmla="*/ 2147483647 h 1026"/>
              <a:gd name="T30" fmla="*/ 2147483647 w 143"/>
              <a:gd name="T31" fmla="*/ 2147483647 h 1026"/>
              <a:gd name="T32" fmla="*/ 2147483647 w 143"/>
              <a:gd name="T33" fmla="*/ 2147483647 h 1026"/>
              <a:gd name="T34" fmla="*/ 2147483647 w 143"/>
              <a:gd name="T35" fmla="*/ 2147483647 h 1026"/>
              <a:gd name="T36" fmla="*/ 2147483647 w 143"/>
              <a:gd name="T37" fmla="*/ 2147483647 h 1026"/>
              <a:gd name="T38" fmla="*/ 2147483647 w 143"/>
              <a:gd name="T39" fmla="*/ 2147483647 h 1026"/>
              <a:gd name="T40" fmla="*/ 2147483647 w 143"/>
              <a:gd name="T41" fmla="*/ 2147483647 h 1026"/>
              <a:gd name="T42" fmla="*/ 2147483647 w 143"/>
              <a:gd name="T43" fmla="*/ 2147483647 h 1026"/>
              <a:gd name="T44" fmla="*/ 2147483647 w 143"/>
              <a:gd name="T45" fmla="*/ 2147483647 h 1026"/>
              <a:gd name="T46" fmla="*/ 2147483647 w 143"/>
              <a:gd name="T47" fmla="*/ 2147483647 h 1026"/>
              <a:gd name="T48" fmla="*/ 2147483647 w 143"/>
              <a:gd name="T49" fmla="*/ 2147483647 h 1026"/>
              <a:gd name="T50" fmla="*/ 2147483647 w 143"/>
              <a:gd name="T51" fmla="*/ 2147483647 h 1026"/>
              <a:gd name="T52" fmla="*/ 2147483647 w 143"/>
              <a:gd name="T53" fmla="*/ 2147483647 h 1026"/>
              <a:gd name="T54" fmla="*/ 2147483647 w 143"/>
              <a:gd name="T55" fmla="*/ 2147483647 h 1026"/>
              <a:gd name="T56" fmla="*/ 2147483647 w 143"/>
              <a:gd name="T57" fmla="*/ 2147483647 h 1026"/>
              <a:gd name="T58" fmla="*/ 2147483647 w 143"/>
              <a:gd name="T59" fmla="*/ 2147483647 h 1026"/>
              <a:gd name="T60" fmla="*/ 2147483647 w 143"/>
              <a:gd name="T61" fmla="*/ 2147483647 h 1026"/>
              <a:gd name="T62" fmla="*/ 2147483647 w 143"/>
              <a:gd name="T63" fmla="*/ 2147483647 h 1026"/>
              <a:gd name="T64" fmla="*/ 2147483647 w 143"/>
              <a:gd name="T65" fmla="*/ 2147483647 h 1026"/>
              <a:gd name="T66" fmla="*/ 2147483647 w 143"/>
              <a:gd name="T67" fmla="*/ 2147483647 h 1026"/>
              <a:gd name="T68" fmla="*/ 2147483647 w 143"/>
              <a:gd name="T69" fmla="*/ 2147483647 h 10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 h="1026">
                <a:moveTo>
                  <a:pt x="37" y="511"/>
                </a:moveTo>
                <a:lnTo>
                  <a:pt x="48" y="511"/>
                </a:lnTo>
                <a:lnTo>
                  <a:pt x="55" y="507"/>
                </a:lnTo>
                <a:lnTo>
                  <a:pt x="61" y="500"/>
                </a:lnTo>
                <a:lnTo>
                  <a:pt x="65" y="491"/>
                </a:lnTo>
                <a:lnTo>
                  <a:pt x="69" y="477"/>
                </a:lnTo>
                <a:lnTo>
                  <a:pt x="71" y="458"/>
                </a:lnTo>
                <a:lnTo>
                  <a:pt x="71" y="404"/>
                </a:lnTo>
                <a:lnTo>
                  <a:pt x="70" y="303"/>
                </a:lnTo>
                <a:lnTo>
                  <a:pt x="71" y="237"/>
                </a:lnTo>
                <a:lnTo>
                  <a:pt x="72" y="168"/>
                </a:lnTo>
                <a:lnTo>
                  <a:pt x="80" y="103"/>
                </a:lnTo>
                <a:lnTo>
                  <a:pt x="93" y="50"/>
                </a:lnTo>
                <a:lnTo>
                  <a:pt x="102" y="28"/>
                </a:lnTo>
                <a:lnTo>
                  <a:pt x="113" y="13"/>
                </a:lnTo>
                <a:lnTo>
                  <a:pt x="127" y="2"/>
                </a:lnTo>
                <a:lnTo>
                  <a:pt x="142" y="0"/>
                </a:lnTo>
                <a:lnTo>
                  <a:pt x="123" y="1"/>
                </a:lnTo>
                <a:lnTo>
                  <a:pt x="107" y="6"/>
                </a:lnTo>
                <a:lnTo>
                  <a:pt x="93" y="17"/>
                </a:lnTo>
                <a:lnTo>
                  <a:pt x="82" y="30"/>
                </a:lnTo>
                <a:lnTo>
                  <a:pt x="71" y="47"/>
                </a:lnTo>
                <a:lnTo>
                  <a:pt x="64" y="67"/>
                </a:lnTo>
                <a:lnTo>
                  <a:pt x="54" y="115"/>
                </a:lnTo>
                <a:lnTo>
                  <a:pt x="49" y="175"/>
                </a:lnTo>
                <a:lnTo>
                  <a:pt x="47" y="245"/>
                </a:lnTo>
                <a:lnTo>
                  <a:pt x="47" y="404"/>
                </a:lnTo>
                <a:lnTo>
                  <a:pt x="46" y="433"/>
                </a:lnTo>
                <a:lnTo>
                  <a:pt x="43" y="458"/>
                </a:lnTo>
                <a:lnTo>
                  <a:pt x="38" y="477"/>
                </a:lnTo>
                <a:lnTo>
                  <a:pt x="33" y="491"/>
                </a:lnTo>
                <a:lnTo>
                  <a:pt x="26" y="500"/>
                </a:lnTo>
                <a:lnTo>
                  <a:pt x="18" y="507"/>
                </a:lnTo>
                <a:lnTo>
                  <a:pt x="9" y="511"/>
                </a:lnTo>
                <a:lnTo>
                  <a:pt x="0" y="511"/>
                </a:lnTo>
                <a:lnTo>
                  <a:pt x="9" y="513"/>
                </a:lnTo>
                <a:lnTo>
                  <a:pt x="18" y="516"/>
                </a:lnTo>
                <a:lnTo>
                  <a:pt x="26" y="522"/>
                </a:lnTo>
                <a:lnTo>
                  <a:pt x="33" y="533"/>
                </a:lnTo>
                <a:lnTo>
                  <a:pt x="38" y="547"/>
                </a:lnTo>
                <a:lnTo>
                  <a:pt x="43" y="566"/>
                </a:lnTo>
                <a:lnTo>
                  <a:pt x="46" y="590"/>
                </a:lnTo>
                <a:lnTo>
                  <a:pt x="47" y="619"/>
                </a:lnTo>
                <a:lnTo>
                  <a:pt x="47" y="779"/>
                </a:lnTo>
                <a:lnTo>
                  <a:pt x="49" y="848"/>
                </a:lnTo>
                <a:lnTo>
                  <a:pt x="54" y="908"/>
                </a:lnTo>
                <a:lnTo>
                  <a:pt x="64" y="957"/>
                </a:lnTo>
                <a:lnTo>
                  <a:pt x="71" y="977"/>
                </a:lnTo>
                <a:lnTo>
                  <a:pt x="82" y="994"/>
                </a:lnTo>
                <a:lnTo>
                  <a:pt x="93" y="1007"/>
                </a:lnTo>
                <a:lnTo>
                  <a:pt x="107" y="1017"/>
                </a:lnTo>
                <a:lnTo>
                  <a:pt x="123" y="1023"/>
                </a:lnTo>
                <a:lnTo>
                  <a:pt x="142" y="1025"/>
                </a:lnTo>
                <a:lnTo>
                  <a:pt x="133" y="1024"/>
                </a:lnTo>
                <a:lnTo>
                  <a:pt x="127" y="1021"/>
                </a:lnTo>
                <a:lnTo>
                  <a:pt x="119" y="1017"/>
                </a:lnTo>
                <a:lnTo>
                  <a:pt x="113" y="1012"/>
                </a:lnTo>
                <a:lnTo>
                  <a:pt x="102" y="995"/>
                </a:lnTo>
                <a:lnTo>
                  <a:pt x="93" y="974"/>
                </a:lnTo>
                <a:lnTo>
                  <a:pt x="86" y="949"/>
                </a:lnTo>
                <a:lnTo>
                  <a:pt x="80" y="920"/>
                </a:lnTo>
                <a:lnTo>
                  <a:pt x="72" y="856"/>
                </a:lnTo>
                <a:lnTo>
                  <a:pt x="71" y="787"/>
                </a:lnTo>
                <a:lnTo>
                  <a:pt x="70" y="721"/>
                </a:lnTo>
                <a:lnTo>
                  <a:pt x="71" y="619"/>
                </a:lnTo>
                <a:lnTo>
                  <a:pt x="71" y="566"/>
                </a:lnTo>
                <a:lnTo>
                  <a:pt x="65" y="533"/>
                </a:lnTo>
                <a:lnTo>
                  <a:pt x="61" y="522"/>
                </a:lnTo>
                <a:lnTo>
                  <a:pt x="55" y="516"/>
                </a:lnTo>
                <a:lnTo>
                  <a:pt x="48" y="513"/>
                </a:lnTo>
                <a:lnTo>
                  <a:pt x="37" y="511"/>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401" name="Freeform 1089"/>
          <p:cNvSpPr>
            <a:spLocks/>
          </p:cNvSpPr>
          <p:nvPr/>
        </p:nvSpPr>
        <p:spPr bwMode="auto">
          <a:xfrm>
            <a:off x="881063" y="5859463"/>
            <a:ext cx="227012" cy="604837"/>
          </a:xfrm>
          <a:custGeom>
            <a:avLst/>
            <a:gdLst>
              <a:gd name="T0" fmla="*/ 2147483647 w 143"/>
              <a:gd name="T1" fmla="*/ 2147483647 h 1026"/>
              <a:gd name="T2" fmla="*/ 2147483647 w 143"/>
              <a:gd name="T3" fmla="*/ 2147483647 h 1026"/>
              <a:gd name="T4" fmla="*/ 2147483647 w 143"/>
              <a:gd name="T5" fmla="*/ 2147483647 h 1026"/>
              <a:gd name="T6" fmla="*/ 2147483647 w 143"/>
              <a:gd name="T7" fmla="*/ 2147483647 h 1026"/>
              <a:gd name="T8" fmla="*/ 2147483647 w 143"/>
              <a:gd name="T9" fmla="*/ 2147483647 h 1026"/>
              <a:gd name="T10" fmla="*/ 2147483647 w 143"/>
              <a:gd name="T11" fmla="*/ 2147483647 h 1026"/>
              <a:gd name="T12" fmla="*/ 2147483647 w 143"/>
              <a:gd name="T13" fmla="*/ 2147483647 h 1026"/>
              <a:gd name="T14" fmla="*/ 2147483647 w 143"/>
              <a:gd name="T15" fmla="*/ 409728138 h 1026"/>
              <a:gd name="T16" fmla="*/ 2147483647 w 143"/>
              <a:gd name="T17" fmla="*/ 205037974 h 1026"/>
              <a:gd name="T18" fmla="*/ 2147483647 w 143"/>
              <a:gd name="T19" fmla="*/ 2147483647 h 1026"/>
              <a:gd name="T20" fmla="*/ 2147483647 w 143"/>
              <a:gd name="T21" fmla="*/ 2147483647 h 1026"/>
              <a:gd name="T22" fmla="*/ 2147483647 w 143"/>
              <a:gd name="T23" fmla="*/ 2147483647 h 1026"/>
              <a:gd name="T24" fmla="*/ 2147483647 w 143"/>
              <a:gd name="T25" fmla="*/ 2147483647 h 1026"/>
              <a:gd name="T26" fmla="*/ 2147483647 w 143"/>
              <a:gd name="T27" fmla="*/ 2147483647 h 1026"/>
              <a:gd name="T28" fmla="*/ 2147483647 w 143"/>
              <a:gd name="T29" fmla="*/ 2147483647 h 1026"/>
              <a:gd name="T30" fmla="*/ 2147483647 w 143"/>
              <a:gd name="T31" fmla="*/ 2147483647 h 1026"/>
              <a:gd name="T32" fmla="*/ 2147483647 w 143"/>
              <a:gd name="T33" fmla="*/ 2147483647 h 1026"/>
              <a:gd name="T34" fmla="*/ 2147483647 w 143"/>
              <a:gd name="T35" fmla="*/ 2147483647 h 1026"/>
              <a:gd name="T36" fmla="*/ 2147483647 w 143"/>
              <a:gd name="T37" fmla="*/ 2147483647 h 1026"/>
              <a:gd name="T38" fmla="*/ 2147483647 w 143"/>
              <a:gd name="T39" fmla="*/ 2147483647 h 1026"/>
              <a:gd name="T40" fmla="*/ 2147483647 w 143"/>
              <a:gd name="T41" fmla="*/ 2147483647 h 1026"/>
              <a:gd name="T42" fmla="*/ 2147483647 w 143"/>
              <a:gd name="T43" fmla="*/ 2147483647 h 1026"/>
              <a:gd name="T44" fmla="*/ 2147483647 w 143"/>
              <a:gd name="T45" fmla="*/ 2147483647 h 1026"/>
              <a:gd name="T46" fmla="*/ 2147483647 w 143"/>
              <a:gd name="T47" fmla="*/ 2147483647 h 1026"/>
              <a:gd name="T48" fmla="*/ 2147483647 w 143"/>
              <a:gd name="T49" fmla="*/ 2147483647 h 1026"/>
              <a:gd name="T50" fmla="*/ 2147483647 w 143"/>
              <a:gd name="T51" fmla="*/ 2147483647 h 1026"/>
              <a:gd name="T52" fmla="*/ 2147483647 w 143"/>
              <a:gd name="T53" fmla="*/ 2147483647 h 1026"/>
              <a:gd name="T54" fmla="*/ 2147483647 w 143"/>
              <a:gd name="T55" fmla="*/ 2147483647 h 1026"/>
              <a:gd name="T56" fmla="*/ 2147483647 w 143"/>
              <a:gd name="T57" fmla="*/ 2147483647 h 1026"/>
              <a:gd name="T58" fmla="*/ 2147483647 w 143"/>
              <a:gd name="T59" fmla="*/ 2147483647 h 1026"/>
              <a:gd name="T60" fmla="*/ 2147483647 w 143"/>
              <a:gd name="T61" fmla="*/ 2147483647 h 1026"/>
              <a:gd name="T62" fmla="*/ 2147483647 w 143"/>
              <a:gd name="T63" fmla="*/ 2147483647 h 1026"/>
              <a:gd name="T64" fmla="*/ 2147483647 w 143"/>
              <a:gd name="T65" fmla="*/ 2147483647 h 1026"/>
              <a:gd name="T66" fmla="*/ 2147483647 w 143"/>
              <a:gd name="T67" fmla="*/ 2147483647 h 1026"/>
              <a:gd name="T68" fmla="*/ 2147483647 w 143"/>
              <a:gd name="T69" fmla="*/ 2147483647 h 10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 h="1026">
                <a:moveTo>
                  <a:pt x="37" y="511"/>
                </a:moveTo>
                <a:lnTo>
                  <a:pt x="48" y="511"/>
                </a:lnTo>
                <a:lnTo>
                  <a:pt x="55" y="507"/>
                </a:lnTo>
                <a:lnTo>
                  <a:pt x="61" y="500"/>
                </a:lnTo>
                <a:lnTo>
                  <a:pt x="65" y="491"/>
                </a:lnTo>
                <a:lnTo>
                  <a:pt x="69" y="477"/>
                </a:lnTo>
                <a:lnTo>
                  <a:pt x="71" y="458"/>
                </a:lnTo>
                <a:lnTo>
                  <a:pt x="71" y="404"/>
                </a:lnTo>
                <a:lnTo>
                  <a:pt x="70" y="303"/>
                </a:lnTo>
                <a:lnTo>
                  <a:pt x="71" y="237"/>
                </a:lnTo>
                <a:lnTo>
                  <a:pt x="72" y="168"/>
                </a:lnTo>
                <a:lnTo>
                  <a:pt x="80" y="103"/>
                </a:lnTo>
                <a:lnTo>
                  <a:pt x="93" y="50"/>
                </a:lnTo>
                <a:lnTo>
                  <a:pt x="102" y="28"/>
                </a:lnTo>
                <a:lnTo>
                  <a:pt x="113" y="13"/>
                </a:lnTo>
                <a:lnTo>
                  <a:pt x="127" y="2"/>
                </a:lnTo>
                <a:lnTo>
                  <a:pt x="142" y="0"/>
                </a:lnTo>
                <a:lnTo>
                  <a:pt x="123" y="1"/>
                </a:lnTo>
                <a:lnTo>
                  <a:pt x="107" y="6"/>
                </a:lnTo>
                <a:lnTo>
                  <a:pt x="93" y="17"/>
                </a:lnTo>
                <a:lnTo>
                  <a:pt x="82" y="30"/>
                </a:lnTo>
                <a:lnTo>
                  <a:pt x="71" y="47"/>
                </a:lnTo>
                <a:lnTo>
                  <a:pt x="64" y="67"/>
                </a:lnTo>
                <a:lnTo>
                  <a:pt x="54" y="115"/>
                </a:lnTo>
                <a:lnTo>
                  <a:pt x="49" y="175"/>
                </a:lnTo>
                <a:lnTo>
                  <a:pt x="47" y="245"/>
                </a:lnTo>
                <a:lnTo>
                  <a:pt x="47" y="404"/>
                </a:lnTo>
                <a:lnTo>
                  <a:pt x="46" y="433"/>
                </a:lnTo>
                <a:lnTo>
                  <a:pt x="43" y="458"/>
                </a:lnTo>
                <a:lnTo>
                  <a:pt x="38" y="477"/>
                </a:lnTo>
                <a:lnTo>
                  <a:pt x="33" y="491"/>
                </a:lnTo>
                <a:lnTo>
                  <a:pt x="26" y="500"/>
                </a:lnTo>
                <a:lnTo>
                  <a:pt x="18" y="507"/>
                </a:lnTo>
                <a:lnTo>
                  <a:pt x="9" y="511"/>
                </a:lnTo>
                <a:lnTo>
                  <a:pt x="0" y="511"/>
                </a:lnTo>
                <a:lnTo>
                  <a:pt x="9" y="513"/>
                </a:lnTo>
                <a:lnTo>
                  <a:pt x="18" y="516"/>
                </a:lnTo>
                <a:lnTo>
                  <a:pt x="26" y="522"/>
                </a:lnTo>
                <a:lnTo>
                  <a:pt x="33" y="533"/>
                </a:lnTo>
                <a:lnTo>
                  <a:pt x="38" y="547"/>
                </a:lnTo>
                <a:lnTo>
                  <a:pt x="43" y="566"/>
                </a:lnTo>
                <a:lnTo>
                  <a:pt x="46" y="590"/>
                </a:lnTo>
                <a:lnTo>
                  <a:pt x="47" y="619"/>
                </a:lnTo>
                <a:lnTo>
                  <a:pt x="47" y="779"/>
                </a:lnTo>
                <a:lnTo>
                  <a:pt x="49" y="848"/>
                </a:lnTo>
                <a:lnTo>
                  <a:pt x="54" y="908"/>
                </a:lnTo>
                <a:lnTo>
                  <a:pt x="64" y="957"/>
                </a:lnTo>
                <a:lnTo>
                  <a:pt x="71" y="977"/>
                </a:lnTo>
                <a:lnTo>
                  <a:pt x="82" y="994"/>
                </a:lnTo>
                <a:lnTo>
                  <a:pt x="93" y="1007"/>
                </a:lnTo>
                <a:lnTo>
                  <a:pt x="107" y="1017"/>
                </a:lnTo>
                <a:lnTo>
                  <a:pt x="123" y="1023"/>
                </a:lnTo>
                <a:lnTo>
                  <a:pt x="142" y="1025"/>
                </a:lnTo>
                <a:lnTo>
                  <a:pt x="133" y="1024"/>
                </a:lnTo>
                <a:lnTo>
                  <a:pt x="127" y="1021"/>
                </a:lnTo>
                <a:lnTo>
                  <a:pt x="119" y="1017"/>
                </a:lnTo>
                <a:lnTo>
                  <a:pt x="113" y="1012"/>
                </a:lnTo>
                <a:lnTo>
                  <a:pt x="102" y="995"/>
                </a:lnTo>
                <a:lnTo>
                  <a:pt x="93" y="974"/>
                </a:lnTo>
                <a:lnTo>
                  <a:pt x="86" y="949"/>
                </a:lnTo>
                <a:lnTo>
                  <a:pt x="80" y="920"/>
                </a:lnTo>
                <a:lnTo>
                  <a:pt x="72" y="856"/>
                </a:lnTo>
                <a:lnTo>
                  <a:pt x="71" y="787"/>
                </a:lnTo>
                <a:lnTo>
                  <a:pt x="70" y="721"/>
                </a:lnTo>
                <a:lnTo>
                  <a:pt x="71" y="619"/>
                </a:lnTo>
                <a:lnTo>
                  <a:pt x="71" y="566"/>
                </a:lnTo>
                <a:lnTo>
                  <a:pt x="65" y="533"/>
                </a:lnTo>
                <a:lnTo>
                  <a:pt x="61" y="522"/>
                </a:lnTo>
                <a:lnTo>
                  <a:pt x="55" y="516"/>
                </a:lnTo>
                <a:lnTo>
                  <a:pt x="48" y="513"/>
                </a:lnTo>
                <a:lnTo>
                  <a:pt x="37" y="511"/>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402" name="Freeform 1090"/>
          <p:cNvSpPr>
            <a:spLocks/>
          </p:cNvSpPr>
          <p:nvPr/>
        </p:nvSpPr>
        <p:spPr bwMode="auto">
          <a:xfrm>
            <a:off x="881063" y="4411663"/>
            <a:ext cx="227012" cy="604837"/>
          </a:xfrm>
          <a:custGeom>
            <a:avLst/>
            <a:gdLst>
              <a:gd name="T0" fmla="*/ 2147483647 w 143"/>
              <a:gd name="T1" fmla="*/ 2147483647 h 1026"/>
              <a:gd name="T2" fmla="*/ 2147483647 w 143"/>
              <a:gd name="T3" fmla="*/ 2147483647 h 1026"/>
              <a:gd name="T4" fmla="*/ 2147483647 w 143"/>
              <a:gd name="T5" fmla="*/ 2147483647 h 1026"/>
              <a:gd name="T6" fmla="*/ 2147483647 w 143"/>
              <a:gd name="T7" fmla="*/ 2147483647 h 1026"/>
              <a:gd name="T8" fmla="*/ 2147483647 w 143"/>
              <a:gd name="T9" fmla="*/ 2147483647 h 1026"/>
              <a:gd name="T10" fmla="*/ 2147483647 w 143"/>
              <a:gd name="T11" fmla="*/ 2147483647 h 1026"/>
              <a:gd name="T12" fmla="*/ 2147483647 w 143"/>
              <a:gd name="T13" fmla="*/ 2147483647 h 1026"/>
              <a:gd name="T14" fmla="*/ 2147483647 w 143"/>
              <a:gd name="T15" fmla="*/ 409728138 h 1026"/>
              <a:gd name="T16" fmla="*/ 2147483647 w 143"/>
              <a:gd name="T17" fmla="*/ 205037974 h 1026"/>
              <a:gd name="T18" fmla="*/ 2147483647 w 143"/>
              <a:gd name="T19" fmla="*/ 2147483647 h 1026"/>
              <a:gd name="T20" fmla="*/ 2147483647 w 143"/>
              <a:gd name="T21" fmla="*/ 2147483647 h 1026"/>
              <a:gd name="T22" fmla="*/ 2147483647 w 143"/>
              <a:gd name="T23" fmla="*/ 2147483647 h 1026"/>
              <a:gd name="T24" fmla="*/ 2147483647 w 143"/>
              <a:gd name="T25" fmla="*/ 2147483647 h 1026"/>
              <a:gd name="T26" fmla="*/ 2147483647 w 143"/>
              <a:gd name="T27" fmla="*/ 2147483647 h 1026"/>
              <a:gd name="T28" fmla="*/ 2147483647 w 143"/>
              <a:gd name="T29" fmla="*/ 2147483647 h 1026"/>
              <a:gd name="T30" fmla="*/ 2147483647 w 143"/>
              <a:gd name="T31" fmla="*/ 2147483647 h 1026"/>
              <a:gd name="T32" fmla="*/ 2147483647 w 143"/>
              <a:gd name="T33" fmla="*/ 2147483647 h 1026"/>
              <a:gd name="T34" fmla="*/ 2147483647 w 143"/>
              <a:gd name="T35" fmla="*/ 2147483647 h 1026"/>
              <a:gd name="T36" fmla="*/ 2147483647 w 143"/>
              <a:gd name="T37" fmla="*/ 2147483647 h 1026"/>
              <a:gd name="T38" fmla="*/ 2147483647 w 143"/>
              <a:gd name="T39" fmla="*/ 2147483647 h 1026"/>
              <a:gd name="T40" fmla="*/ 2147483647 w 143"/>
              <a:gd name="T41" fmla="*/ 2147483647 h 1026"/>
              <a:gd name="T42" fmla="*/ 2147483647 w 143"/>
              <a:gd name="T43" fmla="*/ 2147483647 h 1026"/>
              <a:gd name="T44" fmla="*/ 2147483647 w 143"/>
              <a:gd name="T45" fmla="*/ 2147483647 h 1026"/>
              <a:gd name="T46" fmla="*/ 2147483647 w 143"/>
              <a:gd name="T47" fmla="*/ 2147483647 h 1026"/>
              <a:gd name="T48" fmla="*/ 2147483647 w 143"/>
              <a:gd name="T49" fmla="*/ 2147483647 h 1026"/>
              <a:gd name="T50" fmla="*/ 2147483647 w 143"/>
              <a:gd name="T51" fmla="*/ 2147483647 h 1026"/>
              <a:gd name="T52" fmla="*/ 2147483647 w 143"/>
              <a:gd name="T53" fmla="*/ 2147483647 h 1026"/>
              <a:gd name="T54" fmla="*/ 2147483647 w 143"/>
              <a:gd name="T55" fmla="*/ 2147483647 h 1026"/>
              <a:gd name="T56" fmla="*/ 2147483647 w 143"/>
              <a:gd name="T57" fmla="*/ 2147483647 h 1026"/>
              <a:gd name="T58" fmla="*/ 2147483647 w 143"/>
              <a:gd name="T59" fmla="*/ 2147483647 h 1026"/>
              <a:gd name="T60" fmla="*/ 2147483647 w 143"/>
              <a:gd name="T61" fmla="*/ 2147483647 h 1026"/>
              <a:gd name="T62" fmla="*/ 2147483647 w 143"/>
              <a:gd name="T63" fmla="*/ 2147483647 h 1026"/>
              <a:gd name="T64" fmla="*/ 2147483647 w 143"/>
              <a:gd name="T65" fmla="*/ 2147483647 h 1026"/>
              <a:gd name="T66" fmla="*/ 2147483647 w 143"/>
              <a:gd name="T67" fmla="*/ 2147483647 h 1026"/>
              <a:gd name="T68" fmla="*/ 2147483647 w 143"/>
              <a:gd name="T69" fmla="*/ 2147483647 h 10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43" h="1026">
                <a:moveTo>
                  <a:pt x="37" y="511"/>
                </a:moveTo>
                <a:lnTo>
                  <a:pt x="48" y="511"/>
                </a:lnTo>
                <a:lnTo>
                  <a:pt x="55" y="507"/>
                </a:lnTo>
                <a:lnTo>
                  <a:pt x="61" y="500"/>
                </a:lnTo>
                <a:lnTo>
                  <a:pt x="65" y="491"/>
                </a:lnTo>
                <a:lnTo>
                  <a:pt x="69" y="477"/>
                </a:lnTo>
                <a:lnTo>
                  <a:pt x="71" y="458"/>
                </a:lnTo>
                <a:lnTo>
                  <a:pt x="71" y="404"/>
                </a:lnTo>
                <a:lnTo>
                  <a:pt x="70" y="303"/>
                </a:lnTo>
                <a:lnTo>
                  <a:pt x="71" y="237"/>
                </a:lnTo>
                <a:lnTo>
                  <a:pt x="72" y="168"/>
                </a:lnTo>
                <a:lnTo>
                  <a:pt x="80" y="103"/>
                </a:lnTo>
                <a:lnTo>
                  <a:pt x="93" y="50"/>
                </a:lnTo>
                <a:lnTo>
                  <a:pt x="102" y="28"/>
                </a:lnTo>
                <a:lnTo>
                  <a:pt x="113" y="13"/>
                </a:lnTo>
                <a:lnTo>
                  <a:pt x="127" y="2"/>
                </a:lnTo>
                <a:lnTo>
                  <a:pt x="142" y="0"/>
                </a:lnTo>
                <a:lnTo>
                  <a:pt x="123" y="1"/>
                </a:lnTo>
                <a:lnTo>
                  <a:pt x="107" y="6"/>
                </a:lnTo>
                <a:lnTo>
                  <a:pt x="93" y="17"/>
                </a:lnTo>
                <a:lnTo>
                  <a:pt x="82" y="30"/>
                </a:lnTo>
                <a:lnTo>
                  <a:pt x="71" y="47"/>
                </a:lnTo>
                <a:lnTo>
                  <a:pt x="64" y="67"/>
                </a:lnTo>
                <a:lnTo>
                  <a:pt x="54" y="115"/>
                </a:lnTo>
                <a:lnTo>
                  <a:pt x="49" y="175"/>
                </a:lnTo>
                <a:lnTo>
                  <a:pt x="47" y="245"/>
                </a:lnTo>
                <a:lnTo>
                  <a:pt x="47" y="404"/>
                </a:lnTo>
                <a:lnTo>
                  <a:pt x="46" y="433"/>
                </a:lnTo>
                <a:lnTo>
                  <a:pt x="43" y="458"/>
                </a:lnTo>
                <a:lnTo>
                  <a:pt x="38" y="477"/>
                </a:lnTo>
                <a:lnTo>
                  <a:pt x="33" y="491"/>
                </a:lnTo>
                <a:lnTo>
                  <a:pt x="26" y="500"/>
                </a:lnTo>
                <a:lnTo>
                  <a:pt x="18" y="507"/>
                </a:lnTo>
                <a:lnTo>
                  <a:pt x="9" y="511"/>
                </a:lnTo>
                <a:lnTo>
                  <a:pt x="0" y="511"/>
                </a:lnTo>
                <a:lnTo>
                  <a:pt x="9" y="513"/>
                </a:lnTo>
                <a:lnTo>
                  <a:pt x="18" y="516"/>
                </a:lnTo>
                <a:lnTo>
                  <a:pt x="26" y="522"/>
                </a:lnTo>
                <a:lnTo>
                  <a:pt x="33" y="533"/>
                </a:lnTo>
                <a:lnTo>
                  <a:pt x="38" y="547"/>
                </a:lnTo>
                <a:lnTo>
                  <a:pt x="43" y="566"/>
                </a:lnTo>
                <a:lnTo>
                  <a:pt x="46" y="590"/>
                </a:lnTo>
                <a:lnTo>
                  <a:pt x="47" y="619"/>
                </a:lnTo>
                <a:lnTo>
                  <a:pt x="47" y="779"/>
                </a:lnTo>
                <a:lnTo>
                  <a:pt x="49" y="848"/>
                </a:lnTo>
                <a:lnTo>
                  <a:pt x="54" y="908"/>
                </a:lnTo>
                <a:lnTo>
                  <a:pt x="64" y="957"/>
                </a:lnTo>
                <a:lnTo>
                  <a:pt x="71" y="977"/>
                </a:lnTo>
                <a:lnTo>
                  <a:pt x="82" y="994"/>
                </a:lnTo>
                <a:lnTo>
                  <a:pt x="93" y="1007"/>
                </a:lnTo>
                <a:lnTo>
                  <a:pt x="107" y="1017"/>
                </a:lnTo>
                <a:lnTo>
                  <a:pt x="123" y="1023"/>
                </a:lnTo>
                <a:lnTo>
                  <a:pt x="142" y="1025"/>
                </a:lnTo>
                <a:lnTo>
                  <a:pt x="133" y="1024"/>
                </a:lnTo>
                <a:lnTo>
                  <a:pt x="127" y="1021"/>
                </a:lnTo>
                <a:lnTo>
                  <a:pt x="119" y="1017"/>
                </a:lnTo>
                <a:lnTo>
                  <a:pt x="113" y="1012"/>
                </a:lnTo>
                <a:lnTo>
                  <a:pt x="102" y="995"/>
                </a:lnTo>
                <a:lnTo>
                  <a:pt x="93" y="974"/>
                </a:lnTo>
                <a:lnTo>
                  <a:pt x="86" y="949"/>
                </a:lnTo>
                <a:lnTo>
                  <a:pt x="80" y="920"/>
                </a:lnTo>
                <a:lnTo>
                  <a:pt x="72" y="856"/>
                </a:lnTo>
                <a:lnTo>
                  <a:pt x="71" y="787"/>
                </a:lnTo>
                <a:lnTo>
                  <a:pt x="70" y="721"/>
                </a:lnTo>
                <a:lnTo>
                  <a:pt x="71" y="619"/>
                </a:lnTo>
                <a:lnTo>
                  <a:pt x="71" y="566"/>
                </a:lnTo>
                <a:lnTo>
                  <a:pt x="65" y="533"/>
                </a:lnTo>
                <a:lnTo>
                  <a:pt x="61" y="522"/>
                </a:lnTo>
                <a:lnTo>
                  <a:pt x="55" y="516"/>
                </a:lnTo>
                <a:lnTo>
                  <a:pt x="48" y="513"/>
                </a:lnTo>
                <a:lnTo>
                  <a:pt x="37" y="511"/>
                </a:lnTo>
              </a:path>
            </a:pathLst>
          </a:custGeom>
          <a:solidFill>
            <a:schemeClr val="tx1"/>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l-GR"/>
          </a:p>
        </p:txBody>
      </p:sp>
      <p:sp>
        <p:nvSpPr>
          <p:cNvPr id="16403" name="AutoShape 1091"/>
          <p:cNvSpPr>
            <a:spLocks noChangeArrowheads="1"/>
          </p:cNvSpPr>
          <p:nvPr/>
        </p:nvSpPr>
        <p:spPr bwMode="auto">
          <a:xfrm>
            <a:off x="1411288" y="2879725"/>
            <a:ext cx="330200" cy="269875"/>
          </a:xfrm>
          <a:prstGeom prst="downArrow">
            <a:avLst>
              <a:gd name="adj1" fmla="val 49815"/>
              <a:gd name="adj2" fmla="val 54667"/>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6404" name="AutoShape 1092"/>
          <p:cNvSpPr>
            <a:spLocks noChangeArrowheads="1"/>
          </p:cNvSpPr>
          <p:nvPr/>
        </p:nvSpPr>
        <p:spPr bwMode="auto">
          <a:xfrm>
            <a:off x="1411288" y="3986213"/>
            <a:ext cx="330200" cy="269875"/>
          </a:xfrm>
          <a:prstGeom prst="downArrow">
            <a:avLst>
              <a:gd name="adj1" fmla="val 49815"/>
              <a:gd name="adj2" fmla="val 54667"/>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6405" name="AutoShape 1093"/>
          <p:cNvSpPr>
            <a:spLocks noChangeArrowheads="1"/>
          </p:cNvSpPr>
          <p:nvPr/>
        </p:nvSpPr>
        <p:spPr bwMode="auto">
          <a:xfrm>
            <a:off x="1411288" y="5310188"/>
            <a:ext cx="330200" cy="269875"/>
          </a:xfrm>
          <a:prstGeom prst="downArrow">
            <a:avLst>
              <a:gd name="adj1" fmla="val 49815"/>
              <a:gd name="adj2" fmla="val 54667"/>
            </a:avLst>
          </a:prstGeom>
          <a:solidFill>
            <a:schemeClr val="tx1"/>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6406" name="Rectangle 1108"/>
          <p:cNvSpPr>
            <a:spLocks noChangeArrowheads="1"/>
          </p:cNvSpPr>
          <p:nvPr/>
        </p:nvSpPr>
        <p:spPr bwMode="auto">
          <a:xfrm>
            <a:off x="5092700" y="6327775"/>
            <a:ext cx="1343025"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Πιθανότητα επανάληψης αγοράς ή σύσταση</a:t>
            </a:r>
            <a:endParaRPr lang="en-US" altLang="el-GR" sz="900" b="1">
              <a:latin typeface="Arial" charset="0"/>
            </a:endParaRPr>
          </a:p>
        </p:txBody>
      </p:sp>
      <p:sp>
        <p:nvSpPr>
          <p:cNvPr id="16407" name="Rectangle 1129"/>
          <p:cNvSpPr>
            <a:spLocks noChangeArrowheads="1"/>
          </p:cNvSpPr>
          <p:nvPr/>
        </p:nvSpPr>
        <p:spPr bwMode="auto">
          <a:xfrm>
            <a:off x="2990850" y="5649913"/>
            <a:ext cx="984250" cy="411162"/>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Άνεση</a:t>
            </a:r>
            <a:endParaRPr lang="en-US" altLang="el-GR" sz="900" b="1">
              <a:latin typeface="Arial" charset="0"/>
            </a:endParaRPr>
          </a:p>
        </p:txBody>
      </p:sp>
      <p:sp>
        <p:nvSpPr>
          <p:cNvPr id="16408" name="Rectangle 1130"/>
          <p:cNvSpPr>
            <a:spLocks noChangeArrowheads="1"/>
          </p:cNvSpPr>
          <p:nvPr/>
        </p:nvSpPr>
        <p:spPr bwMode="auto">
          <a:xfrm>
            <a:off x="4554538" y="5649913"/>
            <a:ext cx="984250" cy="411162"/>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Στυλ</a:t>
            </a:r>
            <a:endParaRPr lang="en-US" altLang="el-GR" sz="900" b="1">
              <a:latin typeface="Arial" charset="0"/>
            </a:endParaRPr>
          </a:p>
        </p:txBody>
      </p:sp>
      <p:sp>
        <p:nvSpPr>
          <p:cNvPr id="16409" name="Rectangle 1131"/>
          <p:cNvSpPr>
            <a:spLocks noChangeArrowheads="1"/>
          </p:cNvSpPr>
          <p:nvPr/>
        </p:nvSpPr>
        <p:spPr bwMode="auto">
          <a:xfrm>
            <a:off x="6118225" y="5649913"/>
            <a:ext cx="1103313" cy="411162"/>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Φωτογραφίες</a:t>
            </a:r>
            <a:endParaRPr lang="en-US" altLang="el-GR" sz="900" b="1">
              <a:latin typeface="Arial" charset="0"/>
            </a:endParaRPr>
          </a:p>
        </p:txBody>
      </p:sp>
      <p:sp>
        <p:nvSpPr>
          <p:cNvPr id="16410" name="Rectangle 1132"/>
          <p:cNvSpPr>
            <a:spLocks noChangeArrowheads="1"/>
          </p:cNvSpPr>
          <p:nvPr/>
        </p:nvSpPr>
        <p:spPr bwMode="auto">
          <a:xfrm>
            <a:off x="7681913" y="5649913"/>
            <a:ext cx="1150937" cy="411162"/>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Βαθμός Αξιομνημόνευτου</a:t>
            </a:r>
            <a:endParaRPr lang="en-US" altLang="el-GR" sz="900" b="1">
              <a:latin typeface="Arial" charset="0"/>
            </a:endParaRPr>
          </a:p>
        </p:txBody>
      </p:sp>
      <p:sp>
        <p:nvSpPr>
          <p:cNvPr id="16411" name="Rectangle 1102"/>
          <p:cNvSpPr>
            <a:spLocks noChangeArrowheads="1"/>
          </p:cNvSpPr>
          <p:nvPr/>
        </p:nvSpPr>
        <p:spPr bwMode="auto">
          <a:xfrm>
            <a:off x="3673475" y="1139825"/>
            <a:ext cx="134620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Γεγονός</a:t>
            </a:r>
            <a:endParaRPr lang="en-US" altLang="el-GR" sz="900" b="1">
              <a:latin typeface="Arial" charset="0"/>
            </a:endParaRPr>
          </a:p>
        </p:txBody>
      </p:sp>
      <p:sp>
        <p:nvSpPr>
          <p:cNvPr id="16412" name="Rectangle 1103"/>
          <p:cNvSpPr>
            <a:spLocks noChangeArrowheads="1"/>
          </p:cNvSpPr>
          <p:nvPr/>
        </p:nvSpPr>
        <p:spPr bwMode="auto">
          <a:xfrm>
            <a:off x="6665913" y="1139825"/>
            <a:ext cx="134620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Διάλειμα</a:t>
            </a:r>
            <a:endParaRPr lang="en-US" altLang="el-GR" sz="900" b="1">
              <a:latin typeface="Arial" charset="0"/>
            </a:endParaRPr>
          </a:p>
        </p:txBody>
      </p:sp>
      <p:cxnSp>
        <p:nvCxnSpPr>
          <p:cNvPr id="16413" name="AutoShape 1109"/>
          <p:cNvCxnSpPr>
            <a:cxnSpLocks noChangeShapeType="1"/>
            <a:stCxn id="16411" idx="3"/>
            <a:endCxn id="16412" idx="1"/>
          </p:cNvCxnSpPr>
          <p:nvPr/>
        </p:nvCxnSpPr>
        <p:spPr bwMode="auto">
          <a:xfrm>
            <a:off x="5019675" y="1346200"/>
            <a:ext cx="1646238" cy="0"/>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sp>
        <p:nvSpPr>
          <p:cNvPr id="16414" name="Rectangle 1147"/>
          <p:cNvSpPr>
            <a:spLocks noChangeArrowheads="1"/>
          </p:cNvSpPr>
          <p:nvPr/>
        </p:nvSpPr>
        <p:spPr bwMode="auto">
          <a:xfrm>
            <a:off x="4083050" y="1714500"/>
            <a:ext cx="542925"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800" b="1">
                <a:latin typeface="Arial" charset="0"/>
              </a:rPr>
              <a:t>Ταξίδι μέλιτος</a:t>
            </a:r>
            <a:endParaRPr lang="en-US" altLang="el-GR" sz="800" b="1">
              <a:latin typeface="Arial" charset="0"/>
            </a:endParaRPr>
          </a:p>
        </p:txBody>
      </p:sp>
      <p:sp>
        <p:nvSpPr>
          <p:cNvPr id="16415" name="Rectangle 1148"/>
          <p:cNvSpPr>
            <a:spLocks noChangeArrowheads="1"/>
          </p:cNvSpPr>
          <p:nvPr/>
        </p:nvSpPr>
        <p:spPr bwMode="auto">
          <a:xfrm>
            <a:off x="4718050" y="1693863"/>
            <a:ext cx="971550"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800" b="1">
                <a:latin typeface="Arial" charset="0"/>
              </a:rPr>
              <a:t>Επανασύνδεση</a:t>
            </a:r>
            <a:endParaRPr lang="en-US" altLang="el-GR" sz="800" b="1">
              <a:latin typeface="Arial" charset="0"/>
            </a:endParaRPr>
          </a:p>
        </p:txBody>
      </p:sp>
      <p:sp>
        <p:nvSpPr>
          <p:cNvPr id="16416" name="Rectangle 1149"/>
          <p:cNvSpPr>
            <a:spLocks noChangeArrowheads="1"/>
          </p:cNvSpPr>
          <p:nvPr/>
        </p:nvSpPr>
        <p:spPr bwMode="auto">
          <a:xfrm>
            <a:off x="3417888" y="1714500"/>
            <a:ext cx="611187"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800" b="1">
                <a:latin typeface="Arial" charset="0"/>
              </a:rPr>
              <a:t>Διακοπές</a:t>
            </a:r>
            <a:endParaRPr lang="en-US" altLang="el-GR" sz="800" b="1">
              <a:latin typeface="Arial" charset="0"/>
            </a:endParaRPr>
          </a:p>
        </p:txBody>
      </p:sp>
      <p:cxnSp>
        <p:nvCxnSpPr>
          <p:cNvPr id="16417" name="AutoShape 1150"/>
          <p:cNvCxnSpPr>
            <a:cxnSpLocks noChangeShapeType="1"/>
            <a:stCxn id="16411" idx="2"/>
            <a:endCxn id="16414" idx="0"/>
          </p:cNvCxnSpPr>
          <p:nvPr/>
        </p:nvCxnSpPr>
        <p:spPr bwMode="auto">
          <a:xfrm>
            <a:off x="4346575" y="1550988"/>
            <a:ext cx="7938" cy="163512"/>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18" name="AutoShape 1152"/>
          <p:cNvCxnSpPr>
            <a:cxnSpLocks noChangeShapeType="1"/>
            <a:stCxn id="16416" idx="0"/>
            <a:endCxn id="16411" idx="2"/>
          </p:cNvCxnSpPr>
          <p:nvPr/>
        </p:nvCxnSpPr>
        <p:spPr bwMode="auto">
          <a:xfrm rot="5400000" flipH="1" flipV="1">
            <a:off x="3952876" y="1320800"/>
            <a:ext cx="163512" cy="623887"/>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19" name="AutoShape 1153"/>
          <p:cNvCxnSpPr>
            <a:cxnSpLocks noChangeShapeType="1"/>
            <a:stCxn id="16415" idx="0"/>
            <a:endCxn id="16411" idx="2"/>
          </p:cNvCxnSpPr>
          <p:nvPr/>
        </p:nvCxnSpPr>
        <p:spPr bwMode="auto">
          <a:xfrm rot="16200000" flipV="1">
            <a:off x="4703762" y="1193801"/>
            <a:ext cx="142875" cy="857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sp>
        <p:nvSpPr>
          <p:cNvPr id="16420" name="Rectangle 1104"/>
          <p:cNvSpPr>
            <a:spLocks noChangeArrowheads="1"/>
          </p:cNvSpPr>
          <p:nvPr/>
        </p:nvSpPr>
        <p:spPr bwMode="auto">
          <a:xfrm>
            <a:off x="2703513" y="2260600"/>
            <a:ext cx="1041400" cy="546100"/>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Αριθμός και τη σχέση ταξιδιωτών</a:t>
            </a:r>
            <a:endParaRPr lang="en-US" altLang="el-GR" sz="900" b="1">
              <a:latin typeface="Arial" charset="0"/>
            </a:endParaRPr>
          </a:p>
        </p:txBody>
      </p:sp>
      <p:sp>
        <p:nvSpPr>
          <p:cNvPr id="16421" name="Rectangle 1105"/>
          <p:cNvSpPr>
            <a:spLocks noChangeArrowheads="1"/>
          </p:cNvSpPr>
          <p:nvPr/>
        </p:nvSpPr>
        <p:spPr bwMode="auto">
          <a:xfrm>
            <a:off x="7948613" y="2260600"/>
            <a:ext cx="1041400" cy="546100"/>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114300" indent="-112713"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Καιρός</a:t>
            </a:r>
            <a:endParaRPr lang="en-US" altLang="el-GR" sz="900" b="1">
              <a:latin typeface="Arial" charset="0"/>
            </a:endParaRPr>
          </a:p>
        </p:txBody>
      </p:sp>
      <p:sp>
        <p:nvSpPr>
          <p:cNvPr id="16422" name="Rectangle 1106"/>
          <p:cNvSpPr>
            <a:spLocks noChangeArrowheads="1"/>
          </p:cNvSpPr>
          <p:nvPr/>
        </p:nvSpPr>
        <p:spPr bwMode="auto">
          <a:xfrm>
            <a:off x="5326063" y="2260600"/>
            <a:ext cx="1041400" cy="546100"/>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Διάρκεια και απόσταση</a:t>
            </a:r>
            <a:endParaRPr lang="en-US" altLang="el-GR" sz="900" b="1">
              <a:latin typeface="Arial" charset="0"/>
            </a:endParaRPr>
          </a:p>
        </p:txBody>
      </p:sp>
      <p:sp>
        <p:nvSpPr>
          <p:cNvPr id="16423" name="Rectangle 1107"/>
          <p:cNvSpPr>
            <a:spLocks noChangeArrowheads="1"/>
          </p:cNvSpPr>
          <p:nvPr/>
        </p:nvSpPr>
        <p:spPr bwMode="auto">
          <a:xfrm>
            <a:off x="6637338" y="2260600"/>
            <a:ext cx="1155700" cy="546100"/>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Δραστηριότητες</a:t>
            </a:r>
            <a:endParaRPr lang="en-US" altLang="el-GR" sz="900" b="1">
              <a:latin typeface="Arial" charset="0"/>
            </a:endParaRPr>
          </a:p>
        </p:txBody>
      </p:sp>
      <p:sp>
        <p:nvSpPr>
          <p:cNvPr id="16424" name="Rectangle 1154"/>
          <p:cNvSpPr>
            <a:spLocks noChangeArrowheads="1"/>
          </p:cNvSpPr>
          <p:nvPr/>
        </p:nvSpPr>
        <p:spPr bwMode="auto">
          <a:xfrm>
            <a:off x="4014788" y="2260600"/>
            <a:ext cx="1169987" cy="546100"/>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Προϋπολογισμός</a:t>
            </a:r>
            <a:endParaRPr lang="en-US" altLang="el-GR" sz="900" b="1">
              <a:latin typeface="Arial" charset="0"/>
            </a:endParaRPr>
          </a:p>
        </p:txBody>
      </p:sp>
      <p:sp>
        <p:nvSpPr>
          <p:cNvPr id="16425" name="Rectangle 1122"/>
          <p:cNvSpPr>
            <a:spLocks noChangeArrowheads="1"/>
          </p:cNvSpPr>
          <p:nvPr/>
        </p:nvSpPr>
        <p:spPr bwMode="auto">
          <a:xfrm>
            <a:off x="3671888" y="309562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Τουριστικό Γραφείο</a:t>
            </a:r>
            <a:endParaRPr lang="en-US" altLang="el-GR" sz="900" b="1">
              <a:latin typeface="Arial" charset="0"/>
            </a:endParaRPr>
          </a:p>
        </p:txBody>
      </p:sp>
      <p:sp>
        <p:nvSpPr>
          <p:cNvPr id="16426" name="Rectangle 1123"/>
          <p:cNvSpPr>
            <a:spLocks noChangeArrowheads="1"/>
          </p:cNvSpPr>
          <p:nvPr/>
        </p:nvSpPr>
        <p:spPr bwMode="auto">
          <a:xfrm>
            <a:off x="5357813" y="309562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Ταξιδιωτικοί Οδηγοί</a:t>
            </a:r>
            <a:endParaRPr lang="en-US" altLang="el-GR" sz="900" b="1">
              <a:latin typeface="Arial" charset="0"/>
            </a:endParaRPr>
          </a:p>
        </p:txBody>
      </p:sp>
      <p:sp>
        <p:nvSpPr>
          <p:cNvPr id="16427" name="Rectangle 1125"/>
          <p:cNvSpPr>
            <a:spLocks noChangeArrowheads="1"/>
          </p:cNvSpPr>
          <p:nvPr/>
        </p:nvSpPr>
        <p:spPr bwMode="auto">
          <a:xfrm>
            <a:off x="7031038" y="3095625"/>
            <a:ext cx="984250" cy="411163"/>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Προηγούμενη Εμπειρία</a:t>
            </a:r>
            <a:endParaRPr lang="en-US" altLang="el-GR" sz="900" b="1">
              <a:latin typeface="Arial" charset="0"/>
            </a:endParaRPr>
          </a:p>
        </p:txBody>
      </p:sp>
      <p:sp>
        <p:nvSpPr>
          <p:cNvPr id="16428" name="Rectangle 1155"/>
          <p:cNvSpPr>
            <a:spLocks noChangeArrowheads="1"/>
          </p:cNvSpPr>
          <p:nvPr/>
        </p:nvSpPr>
        <p:spPr bwMode="auto">
          <a:xfrm>
            <a:off x="3849688" y="3675063"/>
            <a:ext cx="630237"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800" b="1">
                <a:latin typeface="Arial" charset="0"/>
              </a:rPr>
              <a:t>Διαφημιστικά</a:t>
            </a:r>
            <a:endParaRPr lang="en-US" altLang="el-GR" sz="800" b="1">
              <a:latin typeface="Arial" charset="0"/>
            </a:endParaRPr>
          </a:p>
        </p:txBody>
      </p:sp>
      <p:sp>
        <p:nvSpPr>
          <p:cNvPr id="16429" name="Rectangle 1156"/>
          <p:cNvSpPr>
            <a:spLocks noChangeArrowheads="1"/>
          </p:cNvSpPr>
          <p:nvPr/>
        </p:nvSpPr>
        <p:spPr bwMode="auto">
          <a:xfrm>
            <a:off x="4559300" y="3668713"/>
            <a:ext cx="542925"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l-GR" sz="800" b="1">
                <a:latin typeface="Arial" charset="0"/>
              </a:rPr>
              <a:t>Chat rooms</a:t>
            </a:r>
          </a:p>
        </p:txBody>
      </p:sp>
      <p:sp>
        <p:nvSpPr>
          <p:cNvPr id="16430" name="Rectangle 1157"/>
          <p:cNvSpPr>
            <a:spLocks noChangeArrowheads="1"/>
          </p:cNvSpPr>
          <p:nvPr/>
        </p:nvSpPr>
        <p:spPr bwMode="auto">
          <a:xfrm>
            <a:off x="3228975" y="3668713"/>
            <a:ext cx="542925" cy="257175"/>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lIns="45720" rIns="4572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800" b="1">
                <a:latin typeface="Arial" charset="0"/>
              </a:rPr>
              <a:t>Βιβλία</a:t>
            </a:r>
            <a:endParaRPr lang="en-US" altLang="el-GR" sz="800" b="1">
              <a:latin typeface="Arial" charset="0"/>
            </a:endParaRPr>
          </a:p>
        </p:txBody>
      </p:sp>
      <p:sp>
        <p:nvSpPr>
          <p:cNvPr id="16431" name="Rectangle 1110"/>
          <p:cNvSpPr>
            <a:spLocks noChangeArrowheads="1"/>
          </p:cNvSpPr>
          <p:nvPr/>
        </p:nvSpPr>
        <p:spPr bwMode="auto">
          <a:xfrm>
            <a:off x="4705350" y="4221163"/>
            <a:ext cx="984250" cy="411162"/>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Ταξιδιωτικά πακέτα</a:t>
            </a:r>
            <a:endParaRPr lang="en-US" altLang="el-GR" sz="900" b="1">
              <a:latin typeface="Arial" charset="0"/>
            </a:endParaRPr>
          </a:p>
        </p:txBody>
      </p:sp>
      <p:sp>
        <p:nvSpPr>
          <p:cNvPr id="16432" name="Rectangle 1111"/>
          <p:cNvSpPr>
            <a:spLocks noChangeArrowheads="1"/>
          </p:cNvSpPr>
          <p:nvPr/>
        </p:nvSpPr>
        <p:spPr bwMode="auto">
          <a:xfrm>
            <a:off x="6032500" y="4221163"/>
            <a:ext cx="1182688" cy="411162"/>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Εξατομικευμένος σχεδιασμός</a:t>
            </a:r>
            <a:endParaRPr lang="en-US" altLang="el-GR" sz="900" b="1">
              <a:latin typeface="Arial" charset="0"/>
            </a:endParaRPr>
          </a:p>
        </p:txBody>
      </p:sp>
      <p:sp>
        <p:nvSpPr>
          <p:cNvPr id="16433" name="Rectangle 1112"/>
          <p:cNvSpPr>
            <a:spLocks noChangeArrowheads="1"/>
          </p:cNvSpPr>
          <p:nvPr/>
        </p:nvSpPr>
        <p:spPr bwMode="auto">
          <a:xfrm>
            <a:off x="2706688" y="4897438"/>
            <a:ext cx="984250" cy="411162"/>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Παγκόσμιο Ταξίδι</a:t>
            </a:r>
            <a:endParaRPr lang="en-US" altLang="el-GR" sz="900" b="1">
              <a:latin typeface="Arial" charset="0"/>
            </a:endParaRPr>
          </a:p>
        </p:txBody>
      </p:sp>
      <p:sp>
        <p:nvSpPr>
          <p:cNvPr id="16434" name="Rectangle 1141"/>
          <p:cNvSpPr>
            <a:spLocks noChangeArrowheads="1"/>
          </p:cNvSpPr>
          <p:nvPr/>
        </p:nvSpPr>
        <p:spPr bwMode="auto">
          <a:xfrm>
            <a:off x="4029075" y="4897438"/>
            <a:ext cx="984250" cy="411162"/>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Κρουαζιέρα</a:t>
            </a:r>
            <a:endParaRPr lang="en-US" altLang="el-GR" sz="900" b="1">
              <a:latin typeface="Arial" charset="0"/>
            </a:endParaRPr>
          </a:p>
        </p:txBody>
      </p:sp>
      <p:sp>
        <p:nvSpPr>
          <p:cNvPr id="16435" name="Rectangle 1142"/>
          <p:cNvSpPr>
            <a:spLocks noChangeArrowheads="1"/>
          </p:cNvSpPr>
          <p:nvPr/>
        </p:nvSpPr>
        <p:spPr bwMode="auto">
          <a:xfrm>
            <a:off x="5353050" y="4897438"/>
            <a:ext cx="984250" cy="411162"/>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Εξερεύνηση μικρών πόλεων</a:t>
            </a:r>
            <a:endParaRPr lang="en-US" altLang="el-GR" sz="900" b="1">
              <a:latin typeface="Arial" charset="0"/>
            </a:endParaRPr>
          </a:p>
        </p:txBody>
      </p:sp>
      <p:sp>
        <p:nvSpPr>
          <p:cNvPr id="16436" name="Rectangle 1158"/>
          <p:cNvSpPr>
            <a:spLocks noChangeArrowheads="1"/>
          </p:cNvSpPr>
          <p:nvPr/>
        </p:nvSpPr>
        <p:spPr bwMode="auto">
          <a:xfrm>
            <a:off x="6677025" y="4897438"/>
            <a:ext cx="984250" cy="411162"/>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Διαφυγή σε Παραλία</a:t>
            </a:r>
            <a:endParaRPr lang="en-US" altLang="el-GR" sz="900" b="1">
              <a:latin typeface="Arial" charset="0"/>
            </a:endParaRPr>
          </a:p>
        </p:txBody>
      </p:sp>
      <p:sp>
        <p:nvSpPr>
          <p:cNvPr id="16437" name="Rectangle 1159"/>
          <p:cNvSpPr>
            <a:spLocks noChangeArrowheads="1"/>
          </p:cNvSpPr>
          <p:nvPr/>
        </p:nvSpPr>
        <p:spPr bwMode="auto">
          <a:xfrm>
            <a:off x="8001000" y="4897438"/>
            <a:ext cx="984250" cy="411162"/>
          </a:xfrm>
          <a:prstGeom prst="rect">
            <a:avLst/>
          </a:prstGeom>
          <a:solidFill>
            <a:srgbClr val="FFFFCC"/>
          </a:solidFill>
          <a:ln w="9525">
            <a:solidFill>
              <a:schemeClr val="tx1"/>
            </a:solidFill>
            <a:miter lim="800000"/>
            <a:headEnd/>
            <a:tailEnd/>
          </a:ln>
          <a:effectLst>
            <a:outerShdw dist="35921"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l-GR" altLang="el-GR" sz="900" b="1">
                <a:latin typeface="Arial" charset="0"/>
              </a:rPr>
              <a:t>Ταξίδι Περιπέτειας</a:t>
            </a:r>
            <a:endParaRPr lang="en-US" altLang="el-GR" sz="900" b="1">
              <a:latin typeface="Arial" charset="0"/>
            </a:endParaRPr>
          </a:p>
        </p:txBody>
      </p:sp>
      <p:cxnSp>
        <p:nvCxnSpPr>
          <p:cNvPr id="16438" name="AutoShape 1168"/>
          <p:cNvCxnSpPr>
            <a:cxnSpLocks noChangeShapeType="1"/>
            <a:stCxn id="16422" idx="0"/>
            <a:endCxn id="16414" idx="2"/>
          </p:cNvCxnSpPr>
          <p:nvPr/>
        </p:nvCxnSpPr>
        <p:spPr bwMode="auto">
          <a:xfrm rot="5400000" flipH="1">
            <a:off x="4956175" y="1370013"/>
            <a:ext cx="288925" cy="14922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39" name="AutoShape 1169"/>
          <p:cNvCxnSpPr>
            <a:cxnSpLocks noChangeShapeType="1"/>
            <a:stCxn id="16416" idx="2"/>
            <a:endCxn id="16414" idx="2"/>
          </p:cNvCxnSpPr>
          <p:nvPr/>
        </p:nvCxnSpPr>
        <p:spPr bwMode="auto">
          <a:xfrm rot="16200000" flipH="1">
            <a:off x="4038601" y="1655762"/>
            <a:ext cx="12700" cy="631825"/>
          </a:xfrm>
          <a:prstGeom prst="bentConnector3">
            <a:avLst>
              <a:gd name="adj1" fmla="val 18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40" name="AutoShape 1171"/>
          <p:cNvCxnSpPr>
            <a:cxnSpLocks noChangeShapeType="1"/>
            <a:stCxn id="16414" idx="2"/>
            <a:endCxn id="16415" idx="2"/>
          </p:cNvCxnSpPr>
          <p:nvPr/>
        </p:nvCxnSpPr>
        <p:spPr bwMode="auto">
          <a:xfrm rot="5400000" flipH="1" flipV="1">
            <a:off x="4768850" y="1536701"/>
            <a:ext cx="20637" cy="849312"/>
          </a:xfrm>
          <a:prstGeom prst="bentConnector3">
            <a:avLst>
              <a:gd name="adj1" fmla="val -1111597"/>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41" name="AutoShape 1172"/>
          <p:cNvCxnSpPr>
            <a:cxnSpLocks noChangeShapeType="1"/>
            <a:stCxn id="16412" idx="2"/>
            <a:endCxn id="16422" idx="0"/>
          </p:cNvCxnSpPr>
          <p:nvPr/>
        </p:nvCxnSpPr>
        <p:spPr bwMode="auto">
          <a:xfrm rot="5400000">
            <a:off x="6238082" y="1159669"/>
            <a:ext cx="709612" cy="1492250"/>
          </a:xfrm>
          <a:prstGeom prst="bentConnector3">
            <a:avLst>
              <a:gd name="adj1" fmla="val 79194"/>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42" name="AutoShape 1173"/>
          <p:cNvCxnSpPr>
            <a:cxnSpLocks noChangeShapeType="1"/>
            <a:stCxn id="16420" idx="0"/>
            <a:endCxn id="16421" idx="0"/>
          </p:cNvCxnSpPr>
          <p:nvPr/>
        </p:nvCxnSpPr>
        <p:spPr bwMode="auto">
          <a:xfrm rot="5400000" flipV="1">
            <a:off x="5845969" y="-361156"/>
            <a:ext cx="1588" cy="5245100"/>
          </a:xfrm>
          <a:prstGeom prst="bentConnector3">
            <a:avLst>
              <a:gd name="adj1" fmla="val -400000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43" name="AutoShape 1175"/>
          <p:cNvCxnSpPr>
            <a:cxnSpLocks noChangeShapeType="1"/>
            <a:stCxn id="16424" idx="0"/>
            <a:endCxn id="16423" idx="0"/>
          </p:cNvCxnSpPr>
          <p:nvPr/>
        </p:nvCxnSpPr>
        <p:spPr bwMode="auto">
          <a:xfrm rot="5400000" flipH="1" flipV="1">
            <a:off x="5907088" y="952500"/>
            <a:ext cx="12700" cy="2616200"/>
          </a:xfrm>
          <a:prstGeom prst="bentConnector3">
            <a:avLst>
              <a:gd name="adj1" fmla="val 18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44" name="AutoShape 1178"/>
          <p:cNvCxnSpPr>
            <a:cxnSpLocks noChangeShapeType="1"/>
            <a:stCxn id="16420" idx="2"/>
            <a:endCxn id="16421" idx="2"/>
          </p:cNvCxnSpPr>
          <p:nvPr/>
        </p:nvCxnSpPr>
        <p:spPr bwMode="auto">
          <a:xfrm rot="16200000" flipH="1">
            <a:off x="5845969" y="184944"/>
            <a:ext cx="1588" cy="5245100"/>
          </a:xfrm>
          <a:prstGeom prst="bentConnector3">
            <a:avLst>
              <a:gd name="adj1" fmla="val 669999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45" name="AutoShape 1179"/>
          <p:cNvCxnSpPr>
            <a:cxnSpLocks noChangeShapeType="1"/>
            <a:stCxn id="16424" idx="2"/>
            <a:endCxn id="16423" idx="2"/>
          </p:cNvCxnSpPr>
          <p:nvPr/>
        </p:nvCxnSpPr>
        <p:spPr bwMode="auto">
          <a:xfrm rot="16200000" flipH="1">
            <a:off x="5907088" y="1498600"/>
            <a:ext cx="12700" cy="2616200"/>
          </a:xfrm>
          <a:prstGeom prst="bentConnector3">
            <a:avLst>
              <a:gd name="adj1" fmla="val 180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46" name="AutoShape 1180"/>
          <p:cNvCxnSpPr>
            <a:cxnSpLocks noChangeShapeType="1"/>
            <a:stCxn id="16422" idx="2"/>
            <a:endCxn id="16426" idx="0"/>
          </p:cNvCxnSpPr>
          <p:nvPr/>
        </p:nvCxnSpPr>
        <p:spPr bwMode="auto">
          <a:xfrm>
            <a:off x="5846763" y="2806700"/>
            <a:ext cx="3175" cy="28892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47" name="AutoShape 1181"/>
          <p:cNvCxnSpPr>
            <a:cxnSpLocks noChangeShapeType="1"/>
            <a:stCxn id="16425" idx="0"/>
            <a:endCxn id="16427" idx="0"/>
          </p:cNvCxnSpPr>
          <p:nvPr/>
        </p:nvCxnSpPr>
        <p:spPr bwMode="auto">
          <a:xfrm rot="5400000" flipV="1">
            <a:off x="5842794" y="1416844"/>
            <a:ext cx="1588" cy="3359150"/>
          </a:xfrm>
          <a:prstGeom prst="bentConnector3">
            <a:avLst>
              <a:gd name="adj1" fmla="val -480000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48" name="AutoShape 1182"/>
          <p:cNvCxnSpPr>
            <a:cxnSpLocks noChangeShapeType="1"/>
            <a:stCxn id="16425" idx="2"/>
            <a:endCxn id="16428" idx="0"/>
          </p:cNvCxnSpPr>
          <p:nvPr/>
        </p:nvCxnSpPr>
        <p:spPr bwMode="auto">
          <a:xfrm>
            <a:off x="4164013" y="3506788"/>
            <a:ext cx="1587" cy="168275"/>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49" name="AutoShape 1183"/>
          <p:cNvCxnSpPr>
            <a:cxnSpLocks noChangeShapeType="1"/>
            <a:stCxn id="16430" idx="0"/>
            <a:endCxn id="16425" idx="2"/>
          </p:cNvCxnSpPr>
          <p:nvPr/>
        </p:nvCxnSpPr>
        <p:spPr bwMode="auto">
          <a:xfrm rot="-5400000">
            <a:off x="3751263" y="3255963"/>
            <a:ext cx="161925" cy="663575"/>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50" name="AutoShape 1184"/>
          <p:cNvCxnSpPr>
            <a:cxnSpLocks noChangeShapeType="1"/>
            <a:stCxn id="16429" idx="0"/>
            <a:endCxn id="16425" idx="2"/>
          </p:cNvCxnSpPr>
          <p:nvPr/>
        </p:nvCxnSpPr>
        <p:spPr bwMode="auto">
          <a:xfrm rot="5400000" flipH="1">
            <a:off x="4416425" y="3254376"/>
            <a:ext cx="161925" cy="66675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51" name="AutoShape 1185"/>
          <p:cNvCxnSpPr>
            <a:cxnSpLocks noChangeShapeType="1"/>
            <a:stCxn id="16428" idx="2"/>
            <a:endCxn id="16427" idx="2"/>
          </p:cNvCxnSpPr>
          <p:nvPr/>
        </p:nvCxnSpPr>
        <p:spPr bwMode="auto">
          <a:xfrm rot="5400000" flipH="1" flipV="1">
            <a:off x="5631657" y="2040731"/>
            <a:ext cx="425450" cy="3357563"/>
          </a:xfrm>
          <a:prstGeom prst="bentConnector3">
            <a:avLst>
              <a:gd name="adj1" fmla="val -2575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52" name="AutoShape 1186"/>
          <p:cNvCxnSpPr>
            <a:cxnSpLocks noChangeShapeType="1"/>
            <a:stCxn id="16430" idx="2"/>
            <a:endCxn id="16429" idx="2"/>
          </p:cNvCxnSpPr>
          <p:nvPr/>
        </p:nvCxnSpPr>
        <p:spPr bwMode="auto">
          <a:xfrm rot="16200000" flipH="1">
            <a:off x="4164807" y="3261519"/>
            <a:ext cx="1587" cy="1330325"/>
          </a:xfrm>
          <a:prstGeom prst="bentConnector3">
            <a:avLst>
              <a:gd name="adj1" fmla="val 749999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53" name="AutoShape 1187"/>
          <p:cNvCxnSpPr>
            <a:cxnSpLocks noChangeShapeType="1"/>
            <a:stCxn id="16426" idx="2"/>
            <a:endCxn id="16431" idx="0"/>
          </p:cNvCxnSpPr>
          <p:nvPr/>
        </p:nvCxnSpPr>
        <p:spPr bwMode="auto">
          <a:xfrm rot="5400000">
            <a:off x="5166519" y="3537744"/>
            <a:ext cx="714375" cy="652463"/>
          </a:xfrm>
          <a:prstGeom prst="bentConnector3">
            <a:avLst>
              <a:gd name="adj1" fmla="val 88218"/>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54" name="AutoShape 1188"/>
          <p:cNvCxnSpPr>
            <a:cxnSpLocks noChangeShapeType="1"/>
            <a:stCxn id="16426" idx="2"/>
            <a:endCxn id="16432" idx="0"/>
          </p:cNvCxnSpPr>
          <p:nvPr/>
        </p:nvCxnSpPr>
        <p:spPr bwMode="auto">
          <a:xfrm rot="16200000" flipH="1">
            <a:off x="5880100" y="3476626"/>
            <a:ext cx="714375" cy="774700"/>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55" name="AutoShape 1193"/>
          <p:cNvCxnSpPr>
            <a:cxnSpLocks noChangeShapeType="1"/>
            <a:stCxn id="16431" idx="2"/>
            <a:endCxn id="16437" idx="0"/>
          </p:cNvCxnSpPr>
          <p:nvPr/>
        </p:nvCxnSpPr>
        <p:spPr bwMode="auto">
          <a:xfrm rot="16200000" flipH="1">
            <a:off x="6712743" y="3117057"/>
            <a:ext cx="265113" cy="3295650"/>
          </a:xfrm>
          <a:prstGeom prst="bentConnector3">
            <a:avLst>
              <a:gd name="adj1" fmla="val 4969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56" name="AutoShape 1194"/>
          <p:cNvCxnSpPr>
            <a:cxnSpLocks noChangeShapeType="1"/>
            <a:stCxn id="16432" idx="2"/>
            <a:endCxn id="16433" idx="0"/>
          </p:cNvCxnSpPr>
          <p:nvPr/>
        </p:nvCxnSpPr>
        <p:spPr bwMode="auto">
          <a:xfrm rot="5400000">
            <a:off x="4779169" y="3051969"/>
            <a:ext cx="265113" cy="3425825"/>
          </a:xfrm>
          <a:prstGeom prst="bentConnector3">
            <a:avLst>
              <a:gd name="adj1" fmla="val 50000"/>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57" name="AutoShape 1195"/>
          <p:cNvCxnSpPr>
            <a:cxnSpLocks noChangeShapeType="1"/>
            <a:stCxn id="16431" idx="2"/>
            <a:endCxn id="16435" idx="0"/>
          </p:cNvCxnSpPr>
          <p:nvPr/>
        </p:nvCxnSpPr>
        <p:spPr bwMode="auto">
          <a:xfrm rot="16200000" flipH="1">
            <a:off x="5388768" y="4441032"/>
            <a:ext cx="265113" cy="647700"/>
          </a:xfrm>
          <a:prstGeom prst="bentConnector3">
            <a:avLst>
              <a:gd name="adj1" fmla="val 49699"/>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58" name="AutoShape 1196"/>
          <p:cNvCxnSpPr>
            <a:cxnSpLocks noChangeShapeType="1"/>
            <a:stCxn id="16434" idx="0"/>
            <a:endCxn id="16436" idx="0"/>
          </p:cNvCxnSpPr>
          <p:nvPr/>
        </p:nvCxnSpPr>
        <p:spPr bwMode="auto">
          <a:xfrm rot="5400000" flipV="1">
            <a:off x="5844381" y="3574257"/>
            <a:ext cx="1587" cy="2647950"/>
          </a:xfrm>
          <a:prstGeom prst="bentConnector3">
            <a:avLst>
              <a:gd name="adj1" fmla="val -810000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59" name="AutoShape 1197"/>
          <p:cNvCxnSpPr>
            <a:cxnSpLocks noChangeShapeType="1"/>
            <a:stCxn id="16433" idx="2"/>
            <a:endCxn id="16436" idx="2"/>
          </p:cNvCxnSpPr>
          <p:nvPr/>
        </p:nvCxnSpPr>
        <p:spPr bwMode="auto">
          <a:xfrm rot="16200000" flipH="1">
            <a:off x="5183188" y="3324225"/>
            <a:ext cx="1588" cy="3970337"/>
          </a:xfrm>
          <a:prstGeom prst="bentConnector3">
            <a:avLst>
              <a:gd name="adj1" fmla="val 799999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60" name="AutoShape 1198"/>
          <p:cNvCxnSpPr>
            <a:cxnSpLocks noChangeShapeType="1"/>
            <a:stCxn id="16434" idx="2"/>
            <a:endCxn id="16437" idx="2"/>
          </p:cNvCxnSpPr>
          <p:nvPr/>
        </p:nvCxnSpPr>
        <p:spPr bwMode="auto">
          <a:xfrm rot="16200000" flipH="1">
            <a:off x="6506369" y="3323431"/>
            <a:ext cx="1588" cy="3971925"/>
          </a:xfrm>
          <a:prstGeom prst="bentConnector3">
            <a:avLst>
              <a:gd name="adj1" fmla="val 8299995"/>
            </a:avLst>
          </a:prstGeom>
          <a:noFill/>
          <a:ln w="9525">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cxnSp>
        <p:nvCxnSpPr>
          <p:cNvPr id="16461" name="AutoShape 1200"/>
          <p:cNvCxnSpPr>
            <a:cxnSpLocks noChangeShapeType="1"/>
            <a:stCxn id="16386" idx="0"/>
            <a:endCxn id="16435" idx="2"/>
          </p:cNvCxnSpPr>
          <p:nvPr/>
        </p:nvCxnSpPr>
        <p:spPr bwMode="auto">
          <a:xfrm flipV="1">
            <a:off x="5843588" y="5308600"/>
            <a:ext cx="1587" cy="239713"/>
          </a:xfrm>
          <a:prstGeom prst="straightConnector1">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cxnSp>
    </p:spTree>
    <p:extLst>
      <p:ext uri="{BB962C8B-B14F-4D97-AF65-F5344CB8AC3E}">
        <p14:creationId xmlns:p14="http://schemas.microsoft.com/office/powerpoint/2010/main" val="3066478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p:txBody>
          <a:bodyPr/>
          <a:lstStyle/>
          <a:p>
            <a:pPr eaLnBrk="1" hangingPunct="1"/>
            <a:r>
              <a:rPr lang="el-GR" altLang="el-GR" smtClean="0"/>
              <a:t>Προσεγγίσεις Τμηματοποίησης</a:t>
            </a:r>
            <a:endParaRPr lang="en-US" altLang="el-GR" smtClean="0"/>
          </a:p>
        </p:txBody>
      </p:sp>
      <p:graphicFrame>
        <p:nvGraphicFramePr>
          <p:cNvPr id="18435" name="Object 7"/>
          <p:cNvGraphicFramePr>
            <a:graphicFrameLocks noGrp="1"/>
          </p:cNvGraphicFramePr>
          <p:nvPr>
            <p:ph type="tbl" idx="1"/>
          </p:nvPr>
        </p:nvGraphicFramePr>
        <p:xfrm>
          <a:off x="771525" y="1204913"/>
          <a:ext cx="7732713" cy="5653087"/>
        </p:xfrm>
        <a:graphic>
          <a:graphicData uri="http://schemas.openxmlformats.org/presentationml/2006/ole">
            <mc:AlternateContent xmlns:mc="http://schemas.openxmlformats.org/markup-compatibility/2006">
              <mc:Choice xmlns:v="urn:schemas-microsoft-com:vml" Requires="v">
                <p:oleObj spid="_x0000_s432138" name="Document" r:id="rId4" imgW="8595516" imgH="6284128" progId="Word.Document.8">
                  <p:embed/>
                </p:oleObj>
              </mc:Choice>
              <mc:Fallback>
                <p:oleObj name="Document" r:id="rId4" imgW="8595516" imgH="6284128" progId="Word.Documen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204913"/>
                        <a:ext cx="7732713" cy="565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751240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smtClean="0"/>
              <a:t>3,48 </a:t>
            </a:r>
            <a:r>
              <a:rPr lang="el-GR" dirty="0"/>
              <a:t>δισ. χρήστες των μέσων κοινωνικής δικτύωσης παγκοσμίως, 288 εκατομμύρια (9%) περισσότεροι από πέρυσι.</a:t>
            </a:r>
          </a:p>
          <a:p>
            <a:r>
              <a:rPr lang="el-GR" dirty="0" smtClean="0"/>
              <a:t>6 </a:t>
            </a:r>
            <a:r>
              <a:rPr lang="el-GR" dirty="0"/>
              <a:t>εκατ. χρήστες των μέσων κοινωνικής δικτύωσης στην Ελλάδα, το 54% του πληθυσμού.</a:t>
            </a:r>
          </a:p>
          <a:p>
            <a:r>
              <a:rPr lang="el-GR" dirty="0" smtClean="0"/>
              <a:t>Η </a:t>
            </a:r>
            <a:r>
              <a:rPr lang="el-GR" dirty="0"/>
              <a:t>Βόρεια Κορέα είναι στην τελευταία θέση στην παγκόσμια κατάταξη χρήσης των </a:t>
            </a:r>
            <a:r>
              <a:rPr lang="el-GR" dirty="0" err="1"/>
              <a:t>social</a:t>
            </a:r>
            <a:r>
              <a:rPr lang="el-GR" dirty="0"/>
              <a:t> </a:t>
            </a:r>
            <a:r>
              <a:rPr lang="el-GR" dirty="0" err="1"/>
              <a:t>media</a:t>
            </a:r>
            <a:r>
              <a:rPr lang="el-GR" dirty="0"/>
              <a:t>, με λιγότερο από 0,1%. του πληθυσμού της χώρας να τα χρησιμοποιεί.</a:t>
            </a:r>
          </a:p>
          <a:p>
            <a:r>
              <a:rPr lang="el-GR" dirty="0" smtClean="0"/>
              <a:t>2,8 </a:t>
            </a:r>
            <a:r>
              <a:rPr lang="el-GR" dirty="0"/>
              <a:t>δισ. άνθρωποι αγόρασαν προϊόντα </a:t>
            </a:r>
            <a:r>
              <a:rPr lang="el-GR" dirty="0" err="1"/>
              <a:t>online</a:t>
            </a:r>
            <a:r>
              <a:rPr lang="el-GR" dirty="0"/>
              <a:t> και ξόδεψαν συνολικά 1,78 </a:t>
            </a:r>
            <a:r>
              <a:rPr lang="el-GR" dirty="0" err="1"/>
              <a:t>τρισ</a:t>
            </a:r>
            <a:r>
              <a:rPr lang="el-GR" dirty="0"/>
              <a:t>. δολάρια (14% περισσότερα από πέρσι).</a:t>
            </a:r>
          </a:p>
          <a:p>
            <a:r>
              <a:rPr lang="el-GR" dirty="0" smtClean="0"/>
              <a:t>11 </a:t>
            </a:r>
            <a:r>
              <a:rPr lang="el-GR" dirty="0"/>
              <a:t>νέοι χρήστες του διαδικτύου παγκοσμίως κάθε δευτερόλεπτο, 1 εκατ. νέοι χρήστες κάθε ημέρα.</a:t>
            </a:r>
          </a:p>
          <a:p>
            <a:r>
              <a:rPr lang="el-GR" dirty="0" smtClean="0"/>
              <a:t>6 </a:t>
            </a:r>
            <a:r>
              <a:rPr lang="el-GR" dirty="0"/>
              <a:t>ώρες και 42 λεπτά κατά μέσο όρο ξοδεύει καθημερινά </a:t>
            </a:r>
            <a:r>
              <a:rPr lang="el-GR" dirty="0" err="1"/>
              <a:t>online</a:t>
            </a:r>
            <a:r>
              <a:rPr lang="el-GR" dirty="0"/>
              <a:t> ο κάθε χρήστης του </a:t>
            </a:r>
            <a:r>
              <a:rPr lang="el-GR" dirty="0" err="1"/>
              <a:t>internet</a:t>
            </a:r>
            <a:r>
              <a:rPr lang="el-GR" dirty="0"/>
              <a:t> παγκοσμίως.</a:t>
            </a:r>
          </a:p>
          <a:p>
            <a:endParaRPr lang="el-GR" dirty="0"/>
          </a:p>
        </p:txBody>
      </p:sp>
    </p:spTree>
    <p:extLst>
      <p:ext uri="{BB962C8B-B14F-4D97-AF65-F5344CB8AC3E}">
        <p14:creationId xmlns:p14="http://schemas.microsoft.com/office/powerpoint/2010/main" val="26392926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37"/>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dirty="0"/>
              <a:t>Αποτελεσματικές </a:t>
            </a:r>
            <a:r>
              <a:rPr lang="el-GR" altLang="el-GR" dirty="0" smtClean="0"/>
              <a:t>Απαιτήσεις Τμηματοποίησης</a:t>
            </a:r>
            <a:endParaRPr lang="en-US" altLang="el-GR" dirty="0" smtClean="0"/>
          </a:p>
        </p:txBody>
      </p:sp>
      <p:sp>
        <p:nvSpPr>
          <p:cNvPr id="19459" name="Text Box 1035"/>
          <p:cNvSpPr txBox="1">
            <a:spLocks noChangeArrowheads="1"/>
          </p:cNvSpPr>
          <p:nvPr/>
        </p:nvSpPr>
        <p:spPr bwMode="auto">
          <a:xfrm>
            <a:off x="285750" y="6470650"/>
            <a:ext cx="588645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l-GR" sz="1000">
                <a:latin typeface="Arial" charset="0"/>
              </a:rPr>
              <a:t>Source: Philip Kotler, </a:t>
            </a:r>
            <a:r>
              <a:rPr lang="en-US" altLang="el-GR" sz="1000" i="1">
                <a:latin typeface="Arial" charset="0"/>
              </a:rPr>
              <a:t>Marketing Management </a:t>
            </a:r>
            <a:r>
              <a:rPr lang="en-US" altLang="el-GR" sz="1000">
                <a:latin typeface="Arial" charset="0"/>
              </a:rPr>
              <a:t>(1997), p.</a:t>
            </a:r>
            <a:r>
              <a:rPr lang="en-US" altLang="el-GR" sz="1000" i="1">
                <a:latin typeface="Arial" charset="0"/>
              </a:rPr>
              <a:t> </a:t>
            </a:r>
            <a:r>
              <a:rPr lang="en-US" altLang="el-GR" sz="1000">
                <a:latin typeface="Arial" charset="0"/>
              </a:rPr>
              <a:t>269</a:t>
            </a:r>
          </a:p>
        </p:txBody>
      </p:sp>
      <p:sp>
        <p:nvSpPr>
          <p:cNvPr id="19460" name="Rectangle 1038"/>
          <p:cNvSpPr>
            <a:spLocks noChangeArrowheads="1"/>
          </p:cNvSpPr>
          <p:nvPr/>
        </p:nvSpPr>
        <p:spPr bwMode="auto">
          <a:xfrm>
            <a:off x="474663" y="1617663"/>
            <a:ext cx="1803400" cy="7493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Tx/>
              <a:buNone/>
            </a:pPr>
            <a:r>
              <a:rPr lang="el-GR" altLang="el-GR" sz="1600" b="1">
                <a:latin typeface="Arial" charset="0"/>
              </a:rPr>
              <a:t>Βαρυσήμαντες</a:t>
            </a:r>
            <a:endParaRPr lang="en-US" altLang="el-GR" sz="1600" b="1">
              <a:latin typeface="Arial" charset="0"/>
            </a:endParaRPr>
          </a:p>
        </p:txBody>
      </p:sp>
      <p:sp>
        <p:nvSpPr>
          <p:cNvPr id="19461" name="Rectangle 1039"/>
          <p:cNvSpPr>
            <a:spLocks noChangeArrowheads="1"/>
          </p:cNvSpPr>
          <p:nvPr/>
        </p:nvSpPr>
        <p:spPr bwMode="auto">
          <a:xfrm>
            <a:off x="474663" y="2936875"/>
            <a:ext cx="1803400" cy="7493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Tx/>
              <a:buNone/>
            </a:pPr>
            <a:r>
              <a:rPr lang="el-GR" altLang="el-GR" sz="1600" b="1" dirty="0" err="1">
                <a:latin typeface="Arial" charset="0"/>
              </a:rPr>
              <a:t>Ένακτες</a:t>
            </a:r>
            <a:endParaRPr lang="en-US" altLang="el-GR" sz="1600" b="1" dirty="0">
              <a:latin typeface="Arial" charset="0"/>
            </a:endParaRPr>
          </a:p>
        </p:txBody>
      </p:sp>
      <p:sp>
        <p:nvSpPr>
          <p:cNvPr id="19462" name="Rectangle 1040"/>
          <p:cNvSpPr>
            <a:spLocks noChangeArrowheads="1"/>
          </p:cNvSpPr>
          <p:nvPr/>
        </p:nvSpPr>
        <p:spPr bwMode="auto">
          <a:xfrm>
            <a:off x="474663" y="4257675"/>
            <a:ext cx="1803400" cy="7493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Tx/>
              <a:buNone/>
            </a:pPr>
            <a:r>
              <a:rPr lang="el-GR" altLang="el-GR" sz="1600" b="1">
                <a:latin typeface="Arial" charset="0"/>
              </a:rPr>
              <a:t>Ουσιώδες</a:t>
            </a:r>
            <a:endParaRPr lang="en-US" altLang="el-GR" sz="1600" b="1">
              <a:latin typeface="Arial" charset="0"/>
            </a:endParaRPr>
          </a:p>
        </p:txBody>
      </p:sp>
      <p:sp>
        <p:nvSpPr>
          <p:cNvPr id="19463" name="Rectangle 1041"/>
          <p:cNvSpPr>
            <a:spLocks noChangeArrowheads="1"/>
          </p:cNvSpPr>
          <p:nvPr/>
        </p:nvSpPr>
        <p:spPr bwMode="auto">
          <a:xfrm>
            <a:off x="474663" y="5578475"/>
            <a:ext cx="1803400" cy="7493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Tx/>
              <a:buNone/>
            </a:pPr>
            <a:r>
              <a:rPr lang="el-GR" altLang="el-GR" sz="1600" b="1">
                <a:latin typeface="Arial" charset="0"/>
              </a:rPr>
              <a:t>Μετρήσιμες</a:t>
            </a:r>
            <a:endParaRPr lang="en-US" altLang="el-GR" sz="1600" b="1">
              <a:latin typeface="Arial" charset="0"/>
            </a:endParaRPr>
          </a:p>
        </p:txBody>
      </p:sp>
      <p:sp>
        <p:nvSpPr>
          <p:cNvPr id="19464" name="Text Box 1042"/>
          <p:cNvSpPr txBox="1">
            <a:spLocks noChangeArrowheads="1"/>
          </p:cNvSpPr>
          <p:nvPr/>
        </p:nvSpPr>
        <p:spPr bwMode="auto">
          <a:xfrm>
            <a:off x="2341563" y="1428750"/>
            <a:ext cx="6470650" cy="1236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288925" indent="-174625" eaLnBrk="0" hangingPunct="0">
              <a:spcBef>
                <a:spcPct val="20000"/>
              </a:spcBef>
              <a:buFont typeface="Arial" charset="0"/>
              <a:buChar char="–"/>
              <a:defRPr sz="2800">
                <a:solidFill>
                  <a:schemeClr val="tx1"/>
                </a:solidFill>
                <a:latin typeface="Calibri" pitchFamily="34" charset="0"/>
              </a:defRPr>
            </a:lvl2pPr>
            <a:lvl3pPr marL="568325" indent="-1651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buSzPct val="65000"/>
              <a:buFont typeface="Wingdings" pitchFamily="2" charset="2"/>
              <a:buChar char=""/>
            </a:pPr>
            <a:r>
              <a:rPr lang="el-GR" altLang="el-GR" sz="1200">
                <a:latin typeface="Arial" charset="0"/>
              </a:rPr>
              <a:t>Οι πελάτες πρέπει να αποδεικνύουν τις ανάγκες, τις προσδοκίες ή τα πρότυπα συμπεριφοράς που είναι παρόμοια μέσα σε ένα τμήμα και διαφορετικά στα υπόλοιπα  τμήματα</a:t>
            </a:r>
          </a:p>
          <a:p>
            <a:pPr lvl="2">
              <a:buSzPct val="65000"/>
              <a:buFont typeface="Courier New" pitchFamily="49" charset="0"/>
              <a:buChar char="o"/>
            </a:pPr>
            <a:r>
              <a:rPr lang="el-GR" altLang="el-GR" sz="1200" i="1">
                <a:latin typeface="Arial" charset="0"/>
              </a:rPr>
              <a:t>Μια διάκριση ανάμεσα σε μια ευαίσθητη στις τιμές και ένα τμήμα που αναζητούν την ποιότητα έχει νόημα, δεδομένου ότι τα δύο τμήματα αποδεικνύουν διακριτά σύνολα των αναγκών</a:t>
            </a:r>
            <a:endParaRPr lang="en-US" altLang="el-GR" sz="1200" i="1">
              <a:latin typeface="Arial" charset="0"/>
            </a:endParaRPr>
          </a:p>
        </p:txBody>
      </p:sp>
      <p:sp>
        <p:nvSpPr>
          <p:cNvPr id="19465" name="Text Box 1043"/>
          <p:cNvSpPr txBox="1">
            <a:spLocks noChangeArrowheads="1"/>
          </p:cNvSpPr>
          <p:nvPr/>
        </p:nvSpPr>
        <p:spPr bwMode="auto">
          <a:xfrm>
            <a:off x="2341563" y="2840038"/>
            <a:ext cx="6470650" cy="10525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288925" indent="-174625" eaLnBrk="0" hangingPunct="0">
              <a:spcBef>
                <a:spcPct val="20000"/>
              </a:spcBef>
              <a:buFont typeface="Arial" charset="0"/>
              <a:buChar char="–"/>
              <a:defRPr sz="2800">
                <a:solidFill>
                  <a:schemeClr val="tx1"/>
                </a:solidFill>
                <a:latin typeface="Calibri" pitchFamily="34" charset="0"/>
              </a:defRPr>
            </a:lvl2pPr>
            <a:lvl3pPr marL="568325" indent="-1651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buSzPct val="65000"/>
              <a:buFont typeface="Wingdings" pitchFamily="2" charset="2"/>
              <a:buChar char=""/>
            </a:pPr>
            <a:r>
              <a:rPr lang="el-GR" altLang="el-GR" sz="1200" dirty="0">
                <a:latin typeface="Arial" charset="0"/>
              </a:rPr>
              <a:t>Μια εταιρεία πρέπει να είναι σε θέση να φθάσει στους πελάτες σε κάθε τμήμα μέσω των αποτελεσματικών και </a:t>
            </a:r>
            <a:r>
              <a:rPr lang="el-GR" altLang="el-GR" sz="1200" dirty="0" err="1">
                <a:latin typeface="Arial" charset="0"/>
              </a:rPr>
              <a:t>στοχευμένων</a:t>
            </a:r>
            <a:r>
              <a:rPr lang="el-GR" altLang="el-GR" sz="1200" dirty="0">
                <a:latin typeface="Arial" charset="0"/>
              </a:rPr>
              <a:t> </a:t>
            </a:r>
            <a:r>
              <a:rPr lang="el-GR" altLang="el-GR" sz="1200" dirty="0" err="1">
                <a:latin typeface="Arial" charset="0"/>
              </a:rPr>
              <a:t>προγράμματων</a:t>
            </a:r>
            <a:r>
              <a:rPr lang="el-GR" altLang="el-GR" sz="1200" dirty="0">
                <a:latin typeface="Arial" charset="0"/>
              </a:rPr>
              <a:t> μάρκετινγκ</a:t>
            </a:r>
            <a:endParaRPr lang="en-US" altLang="el-GR" sz="1200" dirty="0">
              <a:latin typeface="Arial" charset="0"/>
            </a:endParaRPr>
          </a:p>
          <a:p>
            <a:pPr lvl="2">
              <a:buFontTx/>
              <a:buChar char="–"/>
            </a:pPr>
            <a:r>
              <a:rPr lang="el-GR" altLang="el-GR" sz="1200" i="1" dirty="0">
                <a:latin typeface="Arial" charset="0"/>
              </a:rPr>
              <a:t>Ένα τμήμα των πελατών που αποτελείται από πελάτες με μπλε μάτια δεν είναι δεκτική εντοπισμού, δεδομένου ότι είναι πολύ δύσκολο να εντοπιστούν και να φτάσει μόνο σε πελάτες με μπλε μάτια</a:t>
            </a:r>
            <a:endParaRPr lang="en-US" altLang="el-GR" sz="1200" dirty="0">
              <a:latin typeface="Arial" charset="0"/>
            </a:endParaRPr>
          </a:p>
        </p:txBody>
      </p:sp>
      <p:sp>
        <p:nvSpPr>
          <p:cNvPr id="19466" name="Text Box 1044"/>
          <p:cNvSpPr txBox="1">
            <a:spLocks noChangeArrowheads="1"/>
          </p:cNvSpPr>
          <p:nvPr/>
        </p:nvSpPr>
        <p:spPr bwMode="auto">
          <a:xfrm>
            <a:off x="2341563" y="4159250"/>
            <a:ext cx="6470650" cy="1238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288925" indent="-174625" eaLnBrk="0" hangingPunct="0">
              <a:spcBef>
                <a:spcPct val="20000"/>
              </a:spcBef>
              <a:buFont typeface="Arial" charset="0"/>
              <a:buChar char="–"/>
              <a:defRPr sz="2800">
                <a:solidFill>
                  <a:schemeClr val="tx1"/>
                </a:solidFill>
                <a:latin typeface="Calibri" pitchFamily="34" charset="0"/>
              </a:defRPr>
            </a:lvl2pPr>
            <a:lvl3pPr marL="568325" indent="-1651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buSzPct val="65000"/>
              <a:buFont typeface="Wingdings" pitchFamily="2" charset="2"/>
              <a:buChar char=""/>
            </a:pPr>
            <a:r>
              <a:rPr lang="el-GR" altLang="el-GR" sz="1200">
                <a:latin typeface="Arial" charset="0"/>
              </a:rPr>
              <a:t>Τμήματα πρέπει να είναι μεγάλα και αρκετά επικερδές ώστε να κάνουν την επένδυση να αξίζει στην εξυπηρέτηση τους</a:t>
            </a:r>
            <a:endParaRPr lang="en-US" altLang="el-GR" sz="1200">
              <a:latin typeface="Arial" charset="0"/>
            </a:endParaRPr>
          </a:p>
          <a:p>
            <a:pPr lvl="2">
              <a:buFontTx/>
              <a:buChar char="–"/>
            </a:pPr>
            <a:r>
              <a:rPr lang="el-GR" altLang="el-GR" sz="1200" i="1">
                <a:latin typeface="Arial" charset="0"/>
              </a:rPr>
              <a:t>MyCFO.com απευθύνεται προς ιδιώτες υψηλής καθαρής αξίας, βοηθώντας τους να διαχειριστούν τα χαρτοφυλάκιά τους. Παρόλο που ο αριθμός των ατόμων αυτών είναι μικρός, το ποσό σε δολάρια που διαχειρίζεται είναι σημαντικό, αποτελώντας έτσι ένα σημαντικό τμήμα</a:t>
            </a:r>
            <a:endParaRPr lang="en-US" altLang="el-GR" sz="1200" i="1">
              <a:latin typeface="Arial" charset="0"/>
            </a:endParaRPr>
          </a:p>
        </p:txBody>
      </p:sp>
      <p:sp>
        <p:nvSpPr>
          <p:cNvPr id="19467" name="Text Box 1045"/>
          <p:cNvSpPr txBox="1">
            <a:spLocks noChangeArrowheads="1"/>
          </p:cNvSpPr>
          <p:nvPr/>
        </p:nvSpPr>
        <p:spPr bwMode="auto">
          <a:xfrm>
            <a:off x="2341563" y="5578475"/>
            <a:ext cx="64706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288925" indent="-174625" eaLnBrk="0" hangingPunct="0">
              <a:spcBef>
                <a:spcPct val="20000"/>
              </a:spcBef>
              <a:buFont typeface="Arial" charset="0"/>
              <a:buChar char="–"/>
              <a:defRPr sz="2800">
                <a:solidFill>
                  <a:schemeClr val="tx1"/>
                </a:solidFill>
                <a:latin typeface="Calibri" pitchFamily="34" charset="0"/>
              </a:defRPr>
            </a:lvl2pPr>
            <a:lvl3pPr marL="568325" indent="-1651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buSzPct val="65000"/>
              <a:buFont typeface="Wingdings" pitchFamily="2" charset="2"/>
              <a:buChar char=""/>
            </a:pPr>
            <a:r>
              <a:rPr lang="el-GR" altLang="el-GR" sz="1200">
                <a:latin typeface="Arial" charset="0"/>
              </a:rPr>
              <a:t>Τα βασικά χαρακτηριστικά των τμημάτων (π.χ το μέγεθος και η κατακεφαλήν δαπάνες) θα πρέπει να είναι εύκολο να μετρηθούν</a:t>
            </a:r>
            <a:endParaRPr lang="en-US" altLang="el-GR" sz="1200">
              <a:latin typeface="Arial" charset="0"/>
            </a:endParaRPr>
          </a:p>
        </p:txBody>
      </p:sp>
    </p:spTree>
    <p:extLst>
      <p:ext uri="{BB962C8B-B14F-4D97-AF65-F5344CB8AC3E}">
        <p14:creationId xmlns:p14="http://schemas.microsoft.com/office/powerpoint/2010/main" val="9277015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dirty="0" smtClean="0"/>
              <a:t>Τμηματοποίηση Αγοράς Καταναλωτών Ψηφιακών Μηχανών</a:t>
            </a:r>
            <a:endParaRPr lang="en-US" altLang="el-GR" dirty="0" smtClean="0"/>
          </a:p>
        </p:txBody>
      </p:sp>
      <p:pic>
        <p:nvPicPr>
          <p:cNvPr id="20483" name="Picture 47" descr="moh38422_02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1100" y="1470025"/>
            <a:ext cx="68834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0245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4"/>
          <p:cNvSpPr>
            <a:spLocks noGrp="1" noChangeArrowheads="1"/>
          </p:cNvSpPr>
          <p:nvPr>
            <p:ph type="title"/>
          </p:nvPr>
        </p:nvSpPr>
        <p:spPr/>
        <p:txBody>
          <a:bodyPr/>
          <a:lstStyle/>
          <a:p>
            <a:pPr eaLnBrk="1" hangingPunct="1"/>
            <a:r>
              <a:rPr lang="el-GR" altLang="el-GR" smtClean="0"/>
              <a:t>Καθορισμός Συστήματος Πόρων</a:t>
            </a:r>
            <a:endParaRPr lang="en-US" altLang="el-GR" smtClean="0"/>
          </a:p>
        </p:txBody>
      </p:sp>
      <p:sp>
        <p:nvSpPr>
          <p:cNvPr id="22531" name="Text Box 15"/>
          <p:cNvSpPr txBox="1">
            <a:spLocks noChangeArrowheads="1"/>
          </p:cNvSpPr>
          <p:nvPr/>
        </p:nvSpPr>
        <p:spPr bwMode="auto">
          <a:xfrm>
            <a:off x="1001713" y="1849438"/>
            <a:ext cx="7143750" cy="530225"/>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Tx/>
              <a:buNone/>
            </a:pPr>
            <a:r>
              <a:rPr lang="el-GR" altLang="el-GR" sz="1600" b="1">
                <a:latin typeface="Arial" charset="0"/>
              </a:rPr>
              <a:t>Προσδιορισμός βασικών πλεονεκτημάτων στην πρόταση αξίας ή συμπλέγματος</a:t>
            </a:r>
            <a:endParaRPr lang="en-US" altLang="el-GR" sz="1600" b="1">
              <a:latin typeface="Arial" charset="0"/>
            </a:endParaRPr>
          </a:p>
        </p:txBody>
      </p:sp>
      <p:sp>
        <p:nvSpPr>
          <p:cNvPr id="22532" name="Text Box 16"/>
          <p:cNvSpPr txBox="1">
            <a:spLocks noChangeArrowheads="1"/>
          </p:cNvSpPr>
          <p:nvPr/>
        </p:nvSpPr>
        <p:spPr bwMode="auto">
          <a:xfrm>
            <a:off x="987425" y="2819400"/>
            <a:ext cx="7172325" cy="530225"/>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Tx/>
              <a:buNone/>
            </a:pPr>
            <a:r>
              <a:rPr lang="el-GR" altLang="el-GR" sz="1600" b="1">
                <a:latin typeface="Arial" charset="0"/>
              </a:rPr>
              <a:t>Προσδιορισμός των δυνατοτήτων που σχετίζονται με κάθε όφελος</a:t>
            </a:r>
            <a:endParaRPr lang="en-US" altLang="el-GR" sz="1600" b="1">
              <a:latin typeface="Arial" charset="0"/>
            </a:endParaRPr>
          </a:p>
        </p:txBody>
      </p:sp>
      <p:sp>
        <p:nvSpPr>
          <p:cNvPr id="22533" name="Text Box 17"/>
          <p:cNvSpPr txBox="1">
            <a:spLocks noChangeArrowheads="1"/>
          </p:cNvSpPr>
          <p:nvPr/>
        </p:nvSpPr>
        <p:spPr bwMode="auto">
          <a:xfrm>
            <a:off x="981075" y="3790950"/>
            <a:ext cx="7186613" cy="530225"/>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Tx/>
              <a:buNone/>
            </a:pPr>
            <a:r>
              <a:rPr lang="el-GR" altLang="el-GR" sz="1600" b="1">
                <a:latin typeface="Arial" charset="0"/>
              </a:rPr>
              <a:t>Σύνδεση πόρων  για κάθε ικανότητα</a:t>
            </a:r>
            <a:endParaRPr lang="en-US" altLang="el-GR" sz="1600" b="1">
              <a:latin typeface="Arial" charset="0"/>
            </a:endParaRPr>
          </a:p>
        </p:txBody>
      </p:sp>
      <p:sp>
        <p:nvSpPr>
          <p:cNvPr id="22534" name="Text Box 18"/>
          <p:cNvSpPr txBox="1">
            <a:spLocks noChangeArrowheads="1"/>
          </p:cNvSpPr>
          <p:nvPr/>
        </p:nvSpPr>
        <p:spPr bwMode="auto">
          <a:xfrm>
            <a:off x="958850" y="4760913"/>
            <a:ext cx="7232650" cy="530225"/>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Tx/>
              <a:buNone/>
            </a:pPr>
            <a:r>
              <a:rPr lang="el-GR" altLang="el-GR" sz="1600" b="1">
                <a:latin typeface="Arial" charset="0"/>
              </a:rPr>
              <a:t>Προσδιορισμός σε ποιο βαθμό η εταιρεία μπορεί να προσφέρει κάθε δυνατότητα</a:t>
            </a:r>
            <a:endParaRPr lang="en-US" altLang="el-GR" sz="1600" b="1">
              <a:latin typeface="Arial" charset="0"/>
            </a:endParaRPr>
          </a:p>
        </p:txBody>
      </p:sp>
      <p:sp>
        <p:nvSpPr>
          <p:cNvPr id="22535" name="Text Box 19"/>
          <p:cNvSpPr txBox="1">
            <a:spLocks noChangeArrowheads="1"/>
          </p:cNvSpPr>
          <p:nvPr/>
        </p:nvSpPr>
        <p:spPr bwMode="auto">
          <a:xfrm>
            <a:off x="957263" y="5732463"/>
            <a:ext cx="7232650" cy="530225"/>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Tx/>
              <a:buNone/>
            </a:pPr>
            <a:r>
              <a:rPr lang="el-GR" altLang="el-GR" sz="1600" b="1">
                <a:latin typeface="Arial" charset="0"/>
              </a:rPr>
              <a:t>Προσδιορισμός συνεργατών που μπορούν να ολοκληρώσουν τις δυνατότητες</a:t>
            </a:r>
            <a:endParaRPr lang="en-US" altLang="el-GR" sz="1600" b="1">
              <a:latin typeface="Arial" charset="0"/>
            </a:endParaRPr>
          </a:p>
        </p:txBody>
      </p:sp>
      <p:sp>
        <p:nvSpPr>
          <p:cNvPr id="22536" name="AutoShape 20"/>
          <p:cNvSpPr>
            <a:spLocks noChangeArrowheads="1"/>
          </p:cNvSpPr>
          <p:nvPr/>
        </p:nvSpPr>
        <p:spPr bwMode="auto">
          <a:xfrm>
            <a:off x="4330700" y="2457450"/>
            <a:ext cx="485775" cy="334963"/>
          </a:xfrm>
          <a:prstGeom prst="downArrow">
            <a:avLst>
              <a:gd name="adj1" fmla="val 54898"/>
              <a:gd name="adj2" fmla="val 43773"/>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22537" name="AutoShape 21"/>
          <p:cNvSpPr>
            <a:spLocks noChangeArrowheads="1"/>
          </p:cNvSpPr>
          <p:nvPr/>
        </p:nvSpPr>
        <p:spPr bwMode="auto">
          <a:xfrm>
            <a:off x="4330700" y="3425825"/>
            <a:ext cx="485775" cy="334963"/>
          </a:xfrm>
          <a:prstGeom prst="downArrow">
            <a:avLst>
              <a:gd name="adj1" fmla="val 54898"/>
              <a:gd name="adj2" fmla="val 43773"/>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22538" name="AutoShape 22"/>
          <p:cNvSpPr>
            <a:spLocks noChangeArrowheads="1"/>
          </p:cNvSpPr>
          <p:nvPr/>
        </p:nvSpPr>
        <p:spPr bwMode="auto">
          <a:xfrm>
            <a:off x="4330700" y="4394200"/>
            <a:ext cx="485775" cy="334963"/>
          </a:xfrm>
          <a:prstGeom prst="downArrow">
            <a:avLst>
              <a:gd name="adj1" fmla="val 54898"/>
              <a:gd name="adj2" fmla="val 43773"/>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22539" name="AutoShape 23"/>
          <p:cNvSpPr>
            <a:spLocks noChangeArrowheads="1"/>
          </p:cNvSpPr>
          <p:nvPr/>
        </p:nvSpPr>
        <p:spPr bwMode="auto">
          <a:xfrm>
            <a:off x="4330700" y="5362575"/>
            <a:ext cx="485775" cy="334963"/>
          </a:xfrm>
          <a:prstGeom prst="downArrow">
            <a:avLst>
              <a:gd name="adj1" fmla="val 54898"/>
              <a:gd name="adj2" fmla="val 43773"/>
            </a:avLst>
          </a:prstGeom>
          <a:solidFill>
            <a:srgbClr val="990033"/>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Tree>
    <p:extLst>
      <p:ext uri="{BB962C8B-B14F-4D97-AF65-F5344CB8AC3E}">
        <p14:creationId xmlns:p14="http://schemas.microsoft.com/office/powerpoint/2010/main" val="7910782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altLang="el-GR" dirty="0" smtClean="0"/>
              <a:t>Αξιολόγηση </a:t>
            </a:r>
            <a:r>
              <a:rPr lang="el-GR" altLang="el-GR" dirty="0"/>
              <a:t>της </a:t>
            </a:r>
            <a:r>
              <a:rPr lang="el-GR" altLang="el-GR" dirty="0" smtClean="0"/>
              <a:t>Ποιότητας </a:t>
            </a:r>
            <a:r>
              <a:rPr lang="el-GR" altLang="el-GR" dirty="0"/>
              <a:t>του </a:t>
            </a:r>
            <a:r>
              <a:rPr lang="el-GR" altLang="el-GR" dirty="0" smtClean="0"/>
              <a:t>Συστήματος Πόρων</a:t>
            </a:r>
            <a:endParaRPr lang="en-US" altLang="el-GR" dirty="0" smtClean="0"/>
          </a:p>
        </p:txBody>
      </p:sp>
      <p:sp>
        <p:nvSpPr>
          <p:cNvPr id="23555" name="Rectangle 3"/>
          <p:cNvSpPr>
            <a:spLocks noChangeArrowheads="1"/>
          </p:cNvSpPr>
          <p:nvPr/>
        </p:nvSpPr>
        <p:spPr bwMode="auto">
          <a:xfrm>
            <a:off x="474663" y="1617663"/>
            <a:ext cx="1803400" cy="7493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Tx/>
              <a:buNone/>
            </a:pPr>
            <a:r>
              <a:rPr lang="el-GR" altLang="el-GR" sz="1600" b="1">
                <a:latin typeface="Arial" charset="0"/>
              </a:rPr>
              <a:t>Μοναδικότητα</a:t>
            </a:r>
            <a:endParaRPr lang="en-US" altLang="el-GR" sz="1600" b="1">
              <a:latin typeface="Arial" charset="0"/>
            </a:endParaRPr>
          </a:p>
        </p:txBody>
      </p:sp>
      <p:sp>
        <p:nvSpPr>
          <p:cNvPr id="23556" name="Text Box 7"/>
          <p:cNvSpPr txBox="1">
            <a:spLocks noChangeArrowheads="1"/>
          </p:cNvSpPr>
          <p:nvPr/>
        </p:nvSpPr>
        <p:spPr bwMode="auto">
          <a:xfrm>
            <a:off x="2341563" y="1617663"/>
            <a:ext cx="6470650" cy="83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288925" indent="-174625" eaLnBrk="0" hangingPunct="0">
              <a:spcBef>
                <a:spcPct val="20000"/>
              </a:spcBef>
              <a:buFont typeface="Arial" charset="0"/>
              <a:buChar char="–"/>
              <a:defRPr sz="2800">
                <a:solidFill>
                  <a:schemeClr val="tx1"/>
                </a:solidFill>
                <a:latin typeface="Calibri" pitchFamily="34" charset="0"/>
              </a:defRPr>
            </a:lvl2pPr>
            <a:lvl3pPr marL="568325" indent="-1651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buSzPct val="65000"/>
              <a:buFont typeface="Wingdings" pitchFamily="2" charset="2"/>
              <a:buChar char=""/>
            </a:pPr>
            <a:r>
              <a:rPr lang="el-GR" altLang="el-GR" sz="1600">
                <a:latin typeface="Arial" charset="0"/>
              </a:rPr>
              <a:t>Καλά συστήματα πόρων παρέχουν οφέλη, δυνατότητες και δραστηριότητες που είναι διαφορετικά από εκείνα των ανταγωνιστών</a:t>
            </a:r>
            <a:endParaRPr lang="en-US" altLang="el-GR" sz="1600" i="1">
              <a:latin typeface="Arial" charset="0"/>
            </a:endParaRPr>
          </a:p>
        </p:txBody>
      </p:sp>
      <p:sp>
        <p:nvSpPr>
          <p:cNvPr id="23557" name="Rectangle 4"/>
          <p:cNvSpPr>
            <a:spLocks noChangeArrowheads="1"/>
          </p:cNvSpPr>
          <p:nvPr/>
        </p:nvSpPr>
        <p:spPr bwMode="auto">
          <a:xfrm>
            <a:off x="474663" y="3257550"/>
            <a:ext cx="1803400" cy="7493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Tx/>
              <a:buNone/>
            </a:pPr>
            <a:r>
              <a:rPr lang="el-GR" altLang="el-GR" sz="1600" b="1">
                <a:latin typeface="Arial" charset="0"/>
              </a:rPr>
              <a:t>Συνδέσεις</a:t>
            </a:r>
            <a:endParaRPr lang="en-US" altLang="el-GR" sz="1600" b="1">
              <a:latin typeface="Arial" charset="0"/>
            </a:endParaRPr>
          </a:p>
        </p:txBody>
      </p:sp>
      <p:sp>
        <p:nvSpPr>
          <p:cNvPr id="23558" name="Text Box 8"/>
          <p:cNvSpPr txBox="1">
            <a:spLocks noChangeArrowheads="1"/>
          </p:cNvSpPr>
          <p:nvPr/>
        </p:nvSpPr>
        <p:spPr bwMode="auto">
          <a:xfrm>
            <a:off x="2341563" y="3257550"/>
            <a:ext cx="6470650" cy="1077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288925" indent="-174625" eaLnBrk="0" hangingPunct="0">
              <a:spcBef>
                <a:spcPct val="20000"/>
              </a:spcBef>
              <a:buFont typeface="Arial" charset="0"/>
              <a:buChar char="–"/>
              <a:defRPr sz="2800">
                <a:solidFill>
                  <a:schemeClr val="tx1"/>
                </a:solidFill>
                <a:latin typeface="Calibri" pitchFamily="34" charset="0"/>
              </a:defRPr>
            </a:lvl2pPr>
            <a:lvl3pPr marL="568325" indent="-1651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buSzPct val="65000"/>
              <a:buFont typeface="Wingdings" pitchFamily="2" charset="2"/>
              <a:buChar char=""/>
            </a:pPr>
            <a:r>
              <a:rPr lang="el-GR" altLang="el-GR" sz="1600">
                <a:latin typeface="Arial" charset="0"/>
              </a:rPr>
              <a:t>Καλά συστήματα πόρων έχουν δεσμούς μεταξύ δυνατοτήτων και τα οφελών, μεταξύ των δυνατοτήτων, στους πόρους, καθώς και μεταξύ εικονικού-κόσμο και επιχειρηματικά συστήματα φυσικού-κόσμου</a:t>
            </a:r>
            <a:endParaRPr lang="en-US" altLang="el-GR" sz="1600">
              <a:latin typeface="Arial" charset="0"/>
            </a:endParaRPr>
          </a:p>
        </p:txBody>
      </p:sp>
      <p:sp>
        <p:nvSpPr>
          <p:cNvPr id="23559" name="Rectangle 5"/>
          <p:cNvSpPr>
            <a:spLocks noChangeArrowheads="1"/>
          </p:cNvSpPr>
          <p:nvPr/>
        </p:nvSpPr>
        <p:spPr bwMode="auto">
          <a:xfrm>
            <a:off x="474663" y="4897438"/>
            <a:ext cx="1803400" cy="7493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FontTx/>
              <a:buNone/>
            </a:pPr>
            <a:r>
              <a:rPr lang="el-GR" altLang="el-GR" sz="1600" b="1">
                <a:latin typeface="Arial" charset="0"/>
              </a:rPr>
              <a:t>Βιωσιμότητα</a:t>
            </a:r>
            <a:endParaRPr lang="en-US" altLang="el-GR" sz="1600" b="1">
              <a:latin typeface="Arial" charset="0"/>
            </a:endParaRPr>
          </a:p>
        </p:txBody>
      </p:sp>
      <p:sp>
        <p:nvSpPr>
          <p:cNvPr id="23560" name="Text Box 9"/>
          <p:cNvSpPr txBox="1">
            <a:spLocks noChangeArrowheads="1"/>
          </p:cNvSpPr>
          <p:nvPr/>
        </p:nvSpPr>
        <p:spPr bwMode="auto">
          <a:xfrm>
            <a:off x="2341563" y="4897438"/>
            <a:ext cx="6470650" cy="584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288925" indent="-174625" eaLnBrk="0" hangingPunct="0">
              <a:spcBef>
                <a:spcPct val="20000"/>
              </a:spcBef>
              <a:buFont typeface="Arial" charset="0"/>
              <a:buChar char="–"/>
              <a:defRPr sz="2800">
                <a:solidFill>
                  <a:schemeClr val="tx1"/>
                </a:solidFill>
                <a:latin typeface="Calibri" pitchFamily="34" charset="0"/>
              </a:defRPr>
            </a:lvl2pPr>
            <a:lvl3pPr marL="568325" indent="-1651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buSzPct val="65000"/>
              <a:buFont typeface="Wingdings" pitchFamily="2" charset="2"/>
              <a:buChar char=""/>
            </a:pPr>
            <a:r>
              <a:rPr lang="el-GR" altLang="el-GR" sz="1600">
                <a:latin typeface="Arial" charset="0"/>
              </a:rPr>
              <a:t>Καλά συστήματα πόρων είναι δύσκολο για τους ανταγωνιστές να τα αναπαράγουν</a:t>
            </a:r>
            <a:endParaRPr lang="en-US" altLang="el-GR" sz="1600" i="1">
              <a:latin typeface="Arial" charset="0"/>
            </a:endParaRPr>
          </a:p>
        </p:txBody>
      </p:sp>
      <p:sp>
        <p:nvSpPr>
          <p:cNvPr id="23561" name="Text Box 11"/>
          <p:cNvSpPr txBox="1">
            <a:spLocks noChangeArrowheads="1"/>
          </p:cNvSpPr>
          <p:nvPr/>
        </p:nvSpPr>
        <p:spPr bwMode="auto">
          <a:xfrm>
            <a:off x="271463" y="6470650"/>
            <a:ext cx="5886450"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50000"/>
              </a:spcBef>
              <a:buFontTx/>
              <a:buNone/>
            </a:pPr>
            <a:r>
              <a:rPr lang="en-US" altLang="el-GR" sz="1000">
                <a:latin typeface="Arial" charset="0"/>
              </a:rPr>
              <a:t>Source: Philip Kotler, </a:t>
            </a:r>
            <a:r>
              <a:rPr lang="en-US" altLang="el-GR" sz="1000" i="1">
                <a:latin typeface="Arial" charset="0"/>
              </a:rPr>
              <a:t>Marketing Management </a:t>
            </a:r>
            <a:r>
              <a:rPr lang="en-US" altLang="el-GR" sz="1000">
                <a:latin typeface="Arial" charset="0"/>
              </a:rPr>
              <a:t>(1997), p.</a:t>
            </a:r>
            <a:r>
              <a:rPr lang="en-US" altLang="el-GR" sz="1000" i="1">
                <a:latin typeface="Arial" charset="0"/>
              </a:rPr>
              <a:t> </a:t>
            </a:r>
            <a:r>
              <a:rPr lang="en-US" altLang="el-GR" sz="1000">
                <a:latin typeface="Arial" charset="0"/>
              </a:rPr>
              <a:t>269</a:t>
            </a:r>
          </a:p>
        </p:txBody>
      </p:sp>
    </p:spTree>
    <p:extLst>
      <p:ext uri="{BB962C8B-B14F-4D97-AF65-F5344CB8AC3E}">
        <p14:creationId xmlns:p14="http://schemas.microsoft.com/office/powerpoint/2010/main" val="1425391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8" name="Text Box 1036"/>
          <p:cNvSpPr txBox="1">
            <a:spLocks noChangeArrowheads="1"/>
          </p:cNvSpPr>
          <p:nvPr/>
        </p:nvSpPr>
        <p:spPr bwMode="auto">
          <a:xfrm>
            <a:off x="271463" y="481013"/>
            <a:ext cx="692150" cy="1189037"/>
          </a:xfrm>
          <a:prstGeom prst="rect">
            <a:avLst/>
          </a:prstGeom>
          <a:noFill/>
          <a:ln>
            <a:noFill/>
          </a:ln>
          <a:effectLst/>
          <a:extLst/>
        </p:spPr>
        <p:txBody>
          <a:bodyPr wrap="none">
            <a:spAutoFit/>
          </a:bodyPr>
          <a:lstStyle/>
          <a:p>
            <a:pPr algn="ctr">
              <a:defRPr/>
            </a:pPr>
            <a:r>
              <a:rPr lang="en-US" altLang="el-GR" sz="7200" dirty="0">
                <a:solidFill>
                  <a:srgbClr val="FFFFFF"/>
                </a:solidFill>
                <a:effectLst>
                  <a:outerShdw blurRad="38100" dist="38100" dir="2700000" algn="tl">
                    <a:srgbClr val="000000"/>
                  </a:outerShdw>
                </a:effectLst>
              </a:rPr>
              <a:t>3</a:t>
            </a:r>
          </a:p>
        </p:txBody>
      </p:sp>
      <p:sp>
        <p:nvSpPr>
          <p:cNvPr id="439309" name="Text Box 1037"/>
          <p:cNvSpPr txBox="1">
            <a:spLocks noChangeArrowheads="1"/>
          </p:cNvSpPr>
          <p:nvPr/>
        </p:nvSpPr>
        <p:spPr bwMode="auto">
          <a:xfrm>
            <a:off x="315913" y="4706938"/>
            <a:ext cx="7637462" cy="1323975"/>
          </a:xfrm>
          <a:prstGeom prst="rect">
            <a:avLst/>
          </a:prstGeom>
          <a:noFill/>
          <a:ln>
            <a:noFill/>
          </a:ln>
          <a:effectLst/>
          <a:extLst/>
        </p:spPr>
        <p:txBody>
          <a:bodyPr>
            <a:spAutoFit/>
          </a:bodyPr>
          <a:lstStyle/>
          <a:p>
            <a:pPr>
              <a:defRPr/>
            </a:pPr>
            <a:r>
              <a:rPr lang="el-GR" sz="4000" dirty="0">
                <a:solidFill>
                  <a:schemeClr val="tx2"/>
                </a:solidFill>
                <a:effectLst>
                  <a:outerShdw blurRad="38100" dist="38100" dir="2700000" algn="tl">
                    <a:srgbClr val="000000"/>
                  </a:outerShdw>
                </a:effectLst>
              </a:rPr>
              <a:t>Στρατηγική </a:t>
            </a:r>
            <a:r>
              <a:rPr lang="en-US" sz="4000" dirty="0">
                <a:solidFill>
                  <a:schemeClr val="tx2"/>
                </a:solidFill>
                <a:effectLst>
                  <a:outerShdw blurRad="38100" dist="38100" dir="2700000" algn="tl">
                    <a:srgbClr val="000000"/>
                  </a:outerShdw>
                </a:effectLst>
              </a:rPr>
              <a:t>Marketing </a:t>
            </a:r>
            <a:r>
              <a:rPr lang="el-GR" sz="4000" dirty="0">
                <a:solidFill>
                  <a:schemeClr val="tx2"/>
                </a:solidFill>
                <a:effectLst>
                  <a:outerShdw blurRad="38100" dist="38100" dir="2700000" algn="tl">
                    <a:srgbClr val="000000"/>
                  </a:outerShdw>
                </a:effectLst>
              </a:rPr>
              <a:t>στο </a:t>
            </a:r>
            <a:r>
              <a:rPr lang="en-US" sz="4000" dirty="0" err="1">
                <a:solidFill>
                  <a:schemeClr val="tx2"/>
                </a:solidFill>
                <a:effectLst>
                  <a:outerShdw blurRad="38100" dist="38100" dir="2700000" algn="tl">
                    <a:srgbClr val="000000"/>
                  </a:outerShdw>
                </a:effectLst>
              </a:rPr>
              <a:t>eMarketing</a:t>
            </a:r>
            <a:endParaRPr lang="en-US" sz="4000"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904961874"/>
      </p:ext>
    </p:extLst>
  </p:cSld>
  <p:clrMapOvr>
    <a:masterClrMapping/>
  </p:clrMapOvr>
  <p:transition spd="med">
    <p:dissolv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9106" name="Rectangle 1026"/>
          <p:cNvSpPr>
            <a:spLocks noGrp="1" noChangeArrowheads="1"/>
          </p:cNvSpPr>
          <p:nvPr>
            <p:ph type="title"/>
          </p:nvPr>
        </p:nvSpPr>
        <p:spPr/>
        <p:txBody>
          <a:bodyPr rtlCol="0">
            <a:normAutofit fontScale="90000"/>
          </a:bodyPr>
          <a:lstStyle/>
          <a:p>
            <a:pPr eaLnBrk="1" fontAlgn="auto" hangingPunct="1">
              <a:spcAft>
                <a:spcPts val="0"/>
              </a:spcAft>
              <a:defRPr/>
            </a:pPr>
            <a:r>
              <a:rPr lang="el-GR" dirty="0" smtClean="0"/>
              <a:t>Αξιολόγηση της επιχειρηματικής μονάδας και Εφαρμογή Στρατηγικής Μάρκετινγκ</a:t>
            </a:r>
            <a:endParaRPr lang="en-US" dirty="0" smtClean="0"/>
          </a:p>
        </p:txBody>
      </p:sp>
      <p:sp>
        <p:nvSpPr>
          <p:cNvPr id="8195" name="Rectangle 1027"/>
          <p:cNvSpPr>
            <a:spLocks noChangeArrowheads="1"/>
          </p:cNvSpPr>
          <p:nvPr/>
        </p:nvSpPr>
        <p:spPr bwMode="auto">
          <a:xfrm>
            <a:off x="3557588" y="3497263"/>
            <a:ext cx="2216150" cy="1054100"/>
          </a:xfrm>
          <a:prstGeom prst="rect">
            <a:avLst/>
          </a:prstGeom>
          <a:solidFill>
            <a:schemeClr val="folHlink"/>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800">
                <a:solidFill>
                  <a:schemeClr val="bg1"/>
                </a:solidFill>
                <a:latin typeface="Arial" charset="0"/>
              </a:rPr>
              <a:t>Εφαρμογή</a:t>
            </a:r>
            <a:endParaRPr lang="en-US" altLang="el-GR" sz="1800">
              <a:solidFill>
                <a:schemeClr val="bg1"/>
              </a:solidFill>
              <a:latin typeface="Arial" charset="0"/>
            </a:endParaRPr>
          </a:p>
        </p:txBody>
      </p:sp>
      <p:sp>
        <p:nvSpPr>
          <p:cNvPr id="8196" name="Rectangle 1029"/>
          <p:cNvSpPr>
            <a:spLocks noChangeArrowheads="1"/>
          </p:cNvSpPr>
          <p:nvPr/>
        </p:nvSpPr>
        <p:spPr bwMode="auto">
          <a:xfrm>
            <a:off x="623888" y="3492500"/>
            <a:ext cx="2216150" cy="10541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endParaRPr lang="en-US" altLang="el-GR" sz="1800" dirty="0">
              <a:latin typeface="Arial" charset="0"/>
            </a:endParaRPr>
          </a:p>
          <a:p>
            <a:pPr algn="ctr" eaLnBrk="1" hangingPunct="1">
              <a:spcBef>
                <a:spcPct val="0"/>
              </a:spcBef>
              <a:buFontTx/>
              <a:buNone/>
            </a:pPr>
            <a:r>
              <a:rPr lang="el-GR" altLang="el-GR" sz="1800" dirty="0">
                <a:solidFill>
                  <a:schemeClr val="bg1"/>
                </a:solidFill>
                <a:latin typeface="Arial" charset="0"/>
              </a:rPr>
              <a:t>Ευθυγράμμιση</a:t>
            </a:r>
            <a:endParaRPr lang="en-US" altLang="el-GR" sz="1800" dirty="0">
              <a:solidFill>
                <a:schemeClr val="bg1"/>
              </a:solidFill>
              <a:latin typeface="Arial" charset="0"/>
            </a:endParaRPr>
          </a:p>
          <a:p>
            <a:pPr algn="ctr" eaLnBrk="1" hangingPunct="1">
              <a:spcBef>
                <a:spcPct val="0"/>
              </a:spcBef>
              <a:buFontTx/>
              <a:buNone/>
            </a:pPr>
            <a:r>
              <a:rPr lang="el-GR" altLang="el-GR" sz="1800" dirty="0">
                <a:solidFill>
                  <a:schemeClr val="bg1"/>
                </a:solidFill>
                <a:latin typeface="Arial" charset="0"/>
              </a:rPr>
              <a:t>Υλοποίησης</a:t>
            </a:r>
            <a:endParaRPr lang="en-US" altLang="el-GR" sz="1800" dirty="0">
              <a:solidFill>
                <a:schemeClr val="bg1"/>
              </a:solidFill>
              <a:latin typeface="Arial" charset="0"/>
            </a:endParaRPr>
          </a:p>
        </p:txBody>
      </p:sp>
      <p:sp>
        <p:nvSpPr>
          <p:cNvPr id="8197" name="Rectangle 1030"/>
          <p:cNvSpPr>
            <a:spLocks noChangeArrowheads="1"/>
          </p:cNvSpPr>
          <p:nvPr/>
        </p:nvSpPr>
        <p:spPr bwMode="auto">
          <a:xfrm>
            <a:off x="6515100" y="3492500"/>
            <a:ext cx="2216150" cy="10541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800" dirty="0">
                <a:solidFill>
                  <a:schemeClr val="bg1"/>
                </a:solidFill>
                <a:latin typeface="Arial" charset="0"/>
              </a:rPr>
              <a:t>Ευθυγράμμιση</a:t>
            </a:r>
          </a:p>
          <a:p>
            <a:pPr algn="ctr" eaLnBrk="1" hangingPunct="1">
              <a:spcBef>
                <a:spcPct val="0"/>
              </a:spcBef>
              <a:buFontTx/>
              <a:buNone/>
            </a:pPr>
            <a:r>
              <a:rPr lang="el-GR" altLang="el-GR" sz="1800" dirty="0">
                <a:solidFill>
                  <a:schemeClr val="bg1"/>
                </a:solidFill>
                <a:latin typeface="Arial" charset="0"/>
              </a:rPr>
              <a:t>Πόρων</a:t>
            </a:r>
            <a:endParaRPr lang="en-US" altLang="el-GR" sz="1800" dirty="0">
              <a:solidFill>
                <a:schemeClr val="bg1"/>
              </a:solidFill>
              <a:latin typeface="Arial" charset="0"/>
            </a:endParaRPr>
          </a:p>
          <a:p>
            <a:pPr algn="ctr" eaLnBrk="1" hangingPunct="1">
              <a:spcBef>
                <a:spcPct val="0"/>
              </a:spcBef>
              <a:buFontTx/>
              <a:buNone/>
            </a:pPr>
            <a:endParaRPr lang="en-US" altLang="el-GR" sz="1800" dirty="0">
              <a:latin typeface="Arial" charset="0"/>
            </a:endParaRPr>
          </a:p>
        </p:txBody>
      </p:sp>
      <p:sp>
        <p:nvSpPr>
          <p:cNvPr id="8198" name="Line 1031"/>
          <p:cNvSpPr>
            <a:spLocks noChangeShapeType="1"/>
          </p:cNvSpPr>
          <p:nvPr/>
        </p:nvSpPr>
        <p:spPr bwMode="auto">
          <a:xfrm>
            <a:off x="2838450" y="4043363"/>
            <a:ext cx="723900"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8199" name="Line 1032"/>
          <p:cNvSpPr>
            <a:spLocks noChangeShapeType="1"/>
          </p:cNvSpPr>
          <p:nvPr/>
        </p:nvSpPr>
        <p:spPr bwMode="auto">
          <a:xfrm>
            <a:off x="5781675" y="4043363"/>
            <a:ext cx="723900" cy="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nchor="ctr"/>
          <a:lstStyle/>
          <a:p>
            <a:endParaRPr lang="el-GR"/>
          </a:p>
        </p:txBody>
      </p:sp>
      <p:sp>
        <p:nvSpPr>
          <p:cNvPr id="8200" name="Rectangle 1033"/>
          <p:cNvSpPr>
            <a:spLocks noChangeArrowheads="1"/>
          </p:cNvSpPr>
          <p:nvPr/>
        </p:nvSpPr>
        <p:spPr bwMode="auto">
          <a:xfrm>
            <a:off x="3557588" y="1782763"/>
            <a:ext cx="2216150" cy="10541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800" dirty="0">
                <a:solidFill>
                  <a:schemeClr val="bg1"/>
                </a:solidFill>
                <a:latin typeface="Arial" charset="0"/>
              </a:rPr>
              <a:t>Ευθυγράμμιση </a:t>
            </a:r>
          </a:p>
          <a:p>
            <a:pPr algn="ctr" eaLnBrk="1" hangingPunct="1">
              <a:spcBef>
                <a:spcPct val="0"/>
              </a:spcBef>
              <a:buFontTx/>
              <a:buNone/>
            </a:pPr>
            <a:r>
              <a:rPr lang="el-GR" altLang="el-GR" sz="1800" dirty="0">
                <a:solidFill>
                  <a:schemeClr val="bg1"/>
                </a:solidFill>
                <a:latin typeface="Arial" charset="0"/>
              </a:rPr>
              <a:t>Στόχων</a:t>
            </a:r>
            <a:endParaRPr lang="en-US" altLang="el-GR" sz="1800" dirty="0">
              <a:solidFill>
                <a:schemeClr val="bg1"/>
              </a:solidFill>
              <a:latin typeface="Arial" charset="0"/>
            </a:endParaRPr>
          </a:p>
        </p:txBody>
      </p:sp>
      <p:sp>
        <p:nvSpPr>
          <p:cNvPr id="8201" name="Rectangle 1034"/>
          <p:cNvSpPr>
            <a:spLocks noChangeArrowheads="1"/>
          </p:cNvSpPr>
          <p:nvPr/>
        </p:nvSpPr>
        <p:spPr bwMode="auto">
          <a:xfrm>
            <a:off x="3548063" y="5211763"/>
            <a:ext cx="2216150" cy="1054100"/>
          </a:xfrm>
          <a:prstGeom prst="rect">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800" dirty="0">
                <a:solidFill>
                  <a:schemeClr val="bg1"/>
                </a:solidFill>
                <a:latin typeface="Arial" charset="0"/>
              </a:rPr>
              <a:t>Ευθυγράμμιση </a:t>
            </a:r>
          </a:p>
          <a:p>
            <a:pPr algn="ctr" eaLnBrk="1" hangingPunct="1">
              <a:spcBef>
                <a:spcPct val="0"/>
              </a:spcBef>
              <a:buFontTx/>
              <a:buNone/>
            </a:pPr>
            <a:r>
              <a:rPr lang="el-GR" altLang="el-GR" sz="1800" dirty="0">
                <a:solidFill>
                  <a:schemeClr val="bg1"/>
                </a:solidFill>
                <a:latin typeface="Arial" charset="0"/>
              </a:rPr>
              <a:t>Δραστηριοτήτων </a:t>
            </a:r>
            <a:endParaRPr lang="en-US" altLang="el-GR" sz="1800" dirty="0">
              <a:solidFill>
                <a:schemeClr val="bg1"/>
              </a:solidFill>
              <a:latin typeface="Arial" charset="0"/>
            </a:endParaRPr>
          </a:p>
        </p:txBody>
      </p:sp>
      <p:sp>
        <p:nvSpPr>
          <p:cNvPr id="8202" name="Line 1035"/>
          <p:cNvSpPr>
            <a:spLocks noChangeShapeType="1"/>
          </p:cNvSpPr>
          <p:nvPr/>
        </p:nvSpPr>
        <p:spPr bwMode="auto">
          <a:xfrm>
            <a:off x="4695825" y="2833688"/>
            <a:ext cx="0" cy="657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8203" name="Line 1036"/>
          <p:cNvSpPr>
            <a:spLocks noChangeShapeType="1"/>
          </p:cNvSpPr>
          <p:nvPr/>
        </p:nvSpPr>
        <p:spPr bwMode="auto">
          <a:xfrm>
            <a:off x="4695825" y="4557713"/>
            <a:ext cx="0" cy="6572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nchor="ctr"/>
          <a:lstStyle/>
          <a:p>
            <a:endParaRPr lang="el-GR"/>
          </a:p>
        </p:txBody>
      </p:sp>
    </p:spTree>
    <p:extLst>
      <p:ext uri="{BB962C8B-B14F-4D97-AF65-F5344CB8AC3E}">
        <p14:creationId xmlns:p14="http://schemas.microsoft.com/office/powerpoint/2010/main" val="3133938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altLang="el-GR" smtClean="0"/>
              <a:t>Αποφάσεις Στρατηγικής </a:t>
            </a:r>
            <a:r>
              <a:rPr lang="en-US" altLang="el-GR" smtClean="0"/>
              <a:t>Marketing</a:t>
            </a:r>
          </a:p>
        </p:txBody>
      </p:sp>
      <p:sp>
        <p:nvSpPr>
          <p:cNvPr id="9219" name="Oval 12"/>
          <p:cNvSpPr>
            <a:spLocks noChangeArrowheads="1"/>
          </p:cNvSpPr>
          <p:nvPr/>
        </p:nvSpPr>
        <p:spPr bwMode="auto">
          <a:xfrm>
            <a:off x="3378200" y="3182938"/>
            <a:ext cx="2730500" cy="1335087"/>
          </a:xfrm>
          <a:prstGeom prst="ellipse">
            <a:avLst/>
          </a:prstGeom>
          <a:solidFill>
            <a:schemeClr val="folHlink"/>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800">
                <a:solidFill>
                  <a:schemeClr val="bg1"/>
                </a:solidFill>
                <a:latin typeface="Arial" charset="0"/>
              </a:rPr>
              <a:t>Τοποθέτηση και </a:t>
            </a:r>
          </a:p>
          <a:p>
            <a:pPr algn="ctr" eaLnBrk="1" hangingPunct="1">
              <a:spcBef>
                <a:spcPct val="0"/>
              </a:spcBef>
              <a:buFontTx/>
              <a:buNone/>
            </a:pPr>
            <a:r>
              <a:rPr lang="el-GR" altLang="el-GR" sz="1800">
                <a:solidFill>
                  <a:schemeClr val="bg1"/>
                </a:solidFill>
                <a:latin typeface="Arial" charset="0"/>
              </a:rPr>
              <a:t>επιλογή Αγοράς Στόχου</a:t>
            </a:r>
            <a:endParaRPr lang="en-US" altLang="el-GR" sz="1800">
              <a:solidFill>
                <a:schemeClr val="bg1"/>
              </a:solidFill>
              <a:latin typeface="Arial" charset="0"/>
            </a:endParaRPr>
          </a:p>
        </p:txBody>
      </p:sp>
      <p:sp>
        <p:nvSpPr>
          <p:cNvPr id="9220" name="Oval 14"/>
          <p:cNvSpPr>
            <a:spLocks noChangeArrowheads="1"/>
          </p:cNvSpPr>
          <p:nvPr/>
        </p:nvSpPr>
        <p:spPr bwMode="auto">
          <a:xfrm>
            <a:off x="750888" y="1760538"/>
            <a:ext cx="1828800" cy="1103312"/>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800" dirty="0">
                <a:solidFill>
                  <a:schemeClr val="bg1"/>
                </a:solidFill>
                <a:latin typeface="Arial" charset="0"/>
              </a:rPr>
              <a:t>Προϊόν</a:t>
            </a:r>
            <a:endParaRPr lang="en-US" altLang="el-GR" sz="1800" dirty="0">
              <a:solidFill>
                <a:schemeClr val="bg1"/>
              </a:solidFill>
              <a:latin typeface="Arial" charset="0"/>
            </a:endParaRPr>
          </a:p>
        </p:txBody>
      </p:sp>
      <p:sp>
        <p:nvSpPr>
          <p:cNvPr id="9221" name="Oval 16"/>
          <p:cNvSpPr>
            <a:spLocks noChangeArrowheads="1"/>
          </p:cNvSpPr>
          <p:nvPr/>
        </p:nvSpPr>
        <p:spPr bwMode="auto">
          <a:xfrm>
            <a:off x="760413" y="5056188"/>
            <a:ext cx="1828800" cy="1103312"/>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800" dirty="0">
                <a:solidFill>
                  <a:schemeClr val="bg1"/>
                </a:solidFill>
                <a:latin typeface="Arial" charset="0"/>
              </a:rPr>
              <a:t>Τιμή</a:t>
            </a:r>
            <a:endParaRPr lang="en-US" altLang="el-GR" sz="1800" dirty="0">
              <a:solidFill>
                <a:schemeClr val="bg1"/>
              </a:solidFill>
              <a:latin typeface="Arial" charset="0"/>
            </a:endParaRPr>
          </a:p>
        </p:txBody>
      </p:sp>
      <p:sp>
        <p:nvSpPr>
          <p:cNvPr id="9222" name="Line 17"/>
          <p:cNvSpPr>
            <a:spLocks noChangeShapeType="1"/>
          </p:cNvSpPr>
          <p:nvPr/>
        </p:nvSpPr>
        <p:spPr bwMode="auto">
          <a:xfrm>
            <a:off x="1668463" y="3067050"/>
            <a:ext cx="0" cy="180022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9223" name="Oval 18"/>
          <p:cNvSpPr>
            <a:spLocks noChangeArrowheads="1"/>
          </p:cNvSpPr>
          <p:nvPr/>
        </p:nvSpPr>
        <p:spPr bwMode="auto">
          <a:xfrm>
            <a:off x="6904038" y="1755775"/>
            <a:ext cx="1828800" cy="110331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800" dirty="0">
                <a:solidFill>
                  <a:schemeClr val="bg1"/>
                </a:solidFill>
                <a:latin typeface="Arial" charset="0"/>
              </a:rPr>
              <a:t>Προώθηση</a:t>
            </a:r>
            <a:endParaRPr lang="en-US" altLang="el-GR" sz="1800" dirty="0">
              <a:solidFill>
                <a:schemeClr val="bg1"/>
              </a:solidFill>
              <a:latin typeface="Arial" charset="0"/>
            </a:endParaRPr>
          </a:p>
        </p:txBody>
      </p:sp>
      <p:sp>
        <p:nvSpPr>
          <p:cNvPr id="9224" name="Oval 19"/>
          <p:cNvSpPr>
            <a:spLocks noChangeArrowheads="1"/>
          </p:cNvSpPr>
          <p:nvPr/>
        </p:nvSpPr>
        <p:spPr bwMode="auto">
          <a:xfrm>
            <a:off x="6913563" y="5051425"/>
            <a:ext cx="1828800" cy="1103313"/>
          </a:xfrm>
          <a:prstGeom prst="ellipse">
            <a:avLst/>
          </a:prstGeom>
          <a:solidFill>
            <a:schemeClr val="tx2"/>
          </a:solidFill>
          <a:ln w="9525">
            <a:solidFill>
              <a:schemeClr val="tx1"/>
            </a:solidFill>
            <a:round/>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1800" dirty="0">
                <a:solidFill>
                  <a:schemeClr val="bg1"/>
                </a:solidFill>
                <a:latin typeface="Arial" charset="0"/>
              </a:rPr>
              <a:t>Διανομή</a:t>
            </a:r>
            <a:endParaRPr lang="en-US" altLang="el-GR" sz="1800" dirty="0">
              <a:solidFill>
                <a:schemeClr val="bg1"/>
              </a:solidFill>
              <a:latin typeface="Arial" charset="0"/>
            </a:endParaRPr>
          </a:p>
        </p:txBody>
      </p:sp>
      <p:sp>
        <p:nvSpPr>
          <p:cNvPr id="9225" name="Line 20"/>
          <p:cNvSpPr>
            <a:spLocks noChangeShapeType="1"/>
          </p:cNvSpPr>
          <p:nvPr/>
        </p:nvSpPr>
        <p:spPr bwMode="auto">
          <a:xfrm>
            <a:off x="7821613" y="3062288"/>
            <a:ext cx="0" cy="180022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9226" name="Line 21"/>
          <p:cNvSpPr>
            <a:spLocks noChangeShapeType="1"/>
          </p:cNvSpPr>
          <p:nvPr/>
        </p:nvSpPr>
        <p:spPr bwMode="auto">
          <a:xfrm flipH="1">
            <a:off x="2735263" y="5627688"/>
            <a:ext cx="4019550" cy="1587"/>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9227" name="Line 22"/>
          <p:cNvSpPr>
            <a:spLocks noChangeShapeType="1"/>
          </p:cNvSpPr>
          <p:nvPr/>
        </p:nvSpPr>
        <p:spPr bwMode="auto">
          <a:xfrm flipH="1">
            <a:off x="2730500" y="2308225"/>
            <a:ext cx="4019550" cy="1588"/>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9228" name="Line 23"/>
          <p:cNvSpPr>
            <a:spLocks noChangeShapeType="1"/>
          </p:cNvSpPr>
          <p:nvPr/>
        </p:nvSpPr>
        <p:spPr bwMode="auto">
          <a:xfrm>
            <a:off x="2598738" y="2717800"/>
            <a:ext cx="869950" cy="58102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9229" name="Line 24"/>
          <p:cNvSpPr>
            <a:spLocks noChangeShapeType="1"/>
          </p:cNvSpPr>
          <p:nvPr/>
        </p:nvSpPr>
        <p:spPr bwMode="auto">
          <a:xfrm>
            <a:off x="6113463" y="4448175"/>
            <a:ext cx="869950" cy="58102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9230" name="Line 25"/>
          <p:cNvSpPr>
            <a:spLocks noChangeShapeType="1"/>
          </p:cNvSpPr>
          <p:nvPr/>
        </p:nvSpPr>
        <p:spPr bwMode="auto">
          <a:xfrm flipV="1">
            <a:off x="6149975" y="2728913"/>
            <a:ext cx="869950" cy="7397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l-GR"/>
          </a:p>
        </p:txBody>
      </p:sp>
      <p:sp>
        <p:nvSpPr>
          <p:cNvPr id="9231" name="Line 26"/>
          <p:cNvSpPr>
            <a:spLocks noChangeShapeType="1"/>
          </p:cNvSpPr>
          <p:nvPr/>
        </p:nvSpPr>
        <p:spPr bwMode="auto">
          <a:xfrm flipV="1">
            <a:off x="2630488" y="4433888"/>
            <a:ext cx="869950" cy="739775"/>
          </a:xfrm>
          <a:prstGeom prst="line">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nchor="ctr"/>
          <a:lstStyle/>
          <a:p>
            <a:endParaRPr lang="el-GR"/>
          </a:p>
        </p:txBody>
      </p:sp>
    </p:spTree>
    <p:extLst>
      <p:ext uri="{BB962C8B-B14F-4D97-AF65-F5344CB8AC3E}">
        <p14:creationId xmlns:p14="http://schemas.microsoft.com/office/powerpoint/2010/main" val="14542272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074"/>
          <p:cNvSpPr>
            <a:spLocks noGrp="1" noChangeArrowheads="1"/>
          </p:cNvSpPr>
          <p:nvPr>
            <p:ph type="title"/>
          </p:nvPr>
        </p:nvSpPr>
        <p:spPr/>
        <p:txBody>
          <a:bodyPr/>
          <a:lstStyle/>
          <a:p>
            <a:pPr eaLnBrk="1" hangingPunct="1"/>
            <a:r>
              <a:rPr lang="el-GR" altLang="el-GR" smtClean="0"/>
              <a:t>Ιεράρχηση Τμημάτων</a:t>
            </a:r>
            <a:endParaRPr lang="en-US" altLang="el-GR" smtClean="0"/>
          </a:p>
        </p:txBody>
      </p:sp>
      <p:sp>
        <p:nvSpPr>
          <p:cNvPr id="11267" name="AutoShape 3088"/>
          <p:cNvSpPr>
            <a:spLocks noChangeArrowheads="1"/>
          </p:cNvSpPr>
          <p:nvPr/>
        </p:nvSpPr>
        <p:spPr bwMode="auto">
          <a:xfrm rot="14101282" flipH="1">
            <a:off x="4235450" y="2405063"/>
            <a:ext cx="530225" cy="434975"/>
          </a:xfrm>
          <a:prstGeom prst="downArrow">
            <a:avLst>
              <a:gd name="adj1" fmla="val 49815"/>
              <a:gd name="adj2" fmla="val 54667"/>
            </a:avLst>
          </a:prstGeom>
          <a:solidFill>
            <a:srgbClr val="990033"/>
          </a:solidFill>
          <a:ln w="635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1268" name="Rectangle 3090"/>
          <p:cNvSpPr>
            <a:spLocks noChangeArrowheads="1"/>
          </p:cNvSpPr>
          <p:nvPr/>
        </p:nvSpPr>
        <p:spPr bwMode="auto">
          <a:xfrm>
            <a:off x="5241925" y="2151063"/>
            <a:ext cx="2986088"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a:solidFill>
                  <a:schemeClr val="bg1"/>
                </a:solidFill>
              </a:rPr>
              <a:t>Στάδιο Αγοραστικής Ετοιμότητας</a:t>
            </a:r>
            <a:endParaRPr lang="en-US" altLang="el-GR">
              <a:solidFill>
                <a:schemeClr val="bg1"/>
              </a:solidFill>
            </a:endParaRPr>
          </a:p>
        </p:txBody>
      </p:sp>
      <p:sp>
        <p:nvSpPr>
          <p:cNvPr id="11269" name="Rectangle 3091"/>
          <p:cNvSpPr>
            <a:spLocks noChangeArrowheads="1"/>
          </p:cNvSpPr>
          <p:nvPr/>
        </p:nvSpPr>
        <p:spPr bwMode="auto">
          <a:xfrm>
            <a:off x="5241925" y="3095625"/>
            <a:ext cx="2986088"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a:solidFill>
                  <a:schemeClr val="bg1"/>
                </a:solidFill>
              </a:rPr>
              <a:t>Στάση - Διάθεση</a:t>
            </a:r>
            <a:endParaRPr lang="en-US" altLang="el-GR">
              <a:solidFill>
                <a:schemeClr val="bg1"/>
              </a:solidFill>
            </a:endParaRPr>
          </a:p>
        </p:txBody>
      </p:sp>
      <p:sp>
        <p:nvSpPr>
          <p:cNvPr id="11270" name="Rectangle 3092"/>
          <p:cNvSpPr>
            <a:spLocks noChangeArrowheads="1"/>
          </p:cNvSpPr>
          <p:nvPr/>
        </p:nvSpPr>
        <p:spPr bwMode="auto">
          <a:xfrm>
            <a:off x="5241925" y="4956175"/>
            <a:ext cx="2986088"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a:solidFill>
                  <a:schemeClr val="bg1"/>
                </a:solidFill>
              </a:rPr>
              <a:t>Επιθυμία να Πληρώσουν</a:t>
            </a:r>
            <a:endParaRPr lang="en-US" altLang="el-GR">
              <a:solidFill>
                <a:schemeClr val="bg1"/>
              </a:solidFill>
            </a:endParaRPr>
          </a:p>
        </p:txBody>
      </p:sp>
      <p:sp>
        <p:nvSpPr>
          <p:cNvPr id="11271" name="AutoShape 3093"/>
          <p:cNvSpPr>
            <a:spLocks noChangeArrowheads="1"/>
          </p:cNvSpPr>
          <p:nvPr/>
        </p:nvSpPr>
        <p:spPr bwMode="auto">
          <a:xfrm rot="7498718" flipH="1" flipV="1">
            <a:off x="4235450" y="4760913"/>
            <a:ext cx="530225" cy="434975"/>
          </a:xfrm>
          <a:prstGeom prst="downArrow">
            <a:avLst>
              <a:gd name="adj1" fmla="val 49815"/>
              <a:gd name="adj2" fmla="val 54667"/>
            </a:avLst>
          </a:prstGeom>
          <a:solidFill>
            <a:srgbClr val="990033"/>
          </a:solidFill>
          <a:ln w="635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1272" name="AutoShape 3094"/>
          <p:cNvSpPr>
            <a:spLocks noChangeArrowheads="1"/>
          </p:cNvSpPr>
          <p:nvPr/>
        </p:nvSpPr>
        <p:spPr bwMode="auto">
          <a:xfrm rot="5400000" flipH="1" flipV="1">
            <a:off x="4235450" y="3119438"/>
            <a:ext cx="530225" cy="434975"/>
          </a:xfrm>
          <a:prstGeom prst="downArrow">
            <a:avLst>
              <a:gd name="adj1" fmla="val 49815"/>
              <a:gd name="adj2" fmla="val 54667"/>
            </a:avLst>
          </a:prstGeom>
          <a:solidFill>
            <a:srgbClr val="990033"/>
          </a:solidFill>
          <a:ln w="635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1273" name="AutoShape 3097"/>
          <p:cNvSpPr>
            <a:spLocks noChangeArrowheads="1"/>
          </p:cNvSpPr>
          <p:nvPr/>
        </p:nvSpPr>
        <p:spPr bwMode="auto">
          <a:xfrm>
            <a:off x="1169988" y="2586038"/>
            <a:ext cx="2670175" cy="2552700"/>
          </a:xfrm>
          <a:prstGeom prst="star16">
            <a:avLst>
              <a:gd name="adj" fmla="val 37500"/>
            </a:avLst>
          </a:prstGeom>
          <a:solidFill>
            <a:schemeClr val="tx2"/>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el-GR" altLang="el-GR" sz="2000" b="1" dirty="0">
                <a:solidFill>
                  <a:schemeClr val="bg1"/>
                </a:solidFill>
                <a:latin typeface="Arial" charset="0"/>
              </a:rPr>
              <a:t>Ιεράρχηση</a:t>
            </a:r>
          </a:p>
          <a:p>
            <a:pPr algn="ctr" eaLnBrk="1" hangingPunct="1">
              <a:spcBef>
                <a:spcPct val="0"/>
              </a:spcBef>
              <a:buFontTx/>
              <a:buNone/>
            </a:pPr>
            <a:r>
              <a:rPr lang="el-GR" altLang="el-GR" sz="2000" b="1" dirty="0">
                <a:solidFill>
                  <a:schemeClr val="bg1"/>
                </a:solidFill>
                <a:latin typeface="Arial" charset="0"/>
              </a:rPr>
              <a:t>Τμηματοποίησης</a:t>
            </a:r>
            <a:endParaRPr lang="en-US" altLang="el-GR" sz="2000" b="1" dirty="0">
              <a:solidFill>
                <a:schemeClr val="bg1"/>
              </a:solidFill>
              <a:latin typeface="Arial" charset="0"/>
            </a:endParaRPr>
          </a:p>
        </p:txBody>
      </p:sp>
      <p:sp>
        <p:nvSpPr>
          <p:cNvPr id="11274" name="Rectangle 3099"/>
          <p:cNvSpPr>
            <a:spLocks noChangeArrowheads="1"/>
          </p:cNvSpPr>
          <p:nvPr/>
        </p:nvSpPr>
        <p:spPr bwMode="auto">
          <a:xfrm>
            <a:off x="5251450" y="3976688"/>
            <a:ext cx="2986088"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l-GR">
                <a:solidFill>
                  <a:schemeClr val="bg1"/>
                </a:solidFill>
              </a:rPr>
              <a:t>Trend/Market Leaders</a:t>
            </a:r>
          </a:p>
        </p:txBody>
      </p:sp>
      <p:sp>
        <p:nvSpPr>
          <p:cNvPr id="11275" name="AutoShape 3100"/>
          <p:cNvSpPr>
            <a:spLocks noChangeArrowheads="1"/>
          </p:cNvSpPr>
          <p:nvPr/>
        </p:nvSpPr>
        <p:spPr bwMode="auto">
          <a:xfrm rot="5400000" flipH="1" flipV="1">
            <a:off x="4244975" y="4000500"/>
            <a:ext cx="530225" cy="434975"/>
          </a:xfrm>
          <a:prstGeom prst="downArrow">
            <a:avLst>
              <a:gd name="adj1" fmla="val 49815"/>
              <a:gd name="adj2" fmla="val 54667"/>
            </a:avLst>
          </a:prstGeom>
          <a:solidFill>
            <a:srgbClr val="990033"/>
          </a:solidFill>
          <a:ln w="6350">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Tree>
    <p:extLst>
      <p:ext uri="{BB962C8B-B14F-4D97-AF65-F5344CB8AC3E}">
        <p14:creationId xmlns:p14="http://schemas.microsoft.com/office/powerpoint/2010/main" val="866094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dirty="0"/>
              <a:t>Διαμόρφωση Στρατηγικής </a:t>
            </a:r>
            <a:r>
              <a:rPr lang="en-US" dirty="0" smtClean="0"/>
              <a:t>Marketing </a:t>
            </a:r>
            <a:r>
              <a:rPr lang="el-GR" dirty="0" smtClean="0"/>
              <a:t>για </a:t>
            </a:r>
            <a:r>
              <a:rPr lang="el-GR" dirty="0" err="1"/>
              <a:t>Pure</a:t>
            </a:r>
            <a:r>
              <a:rPr lang="el-GR" dirty="0"/>
              <a:t>-</a:t>
            </a:r>
            <a:r>
              <a:rPr lang="el-GR" dirty="0" err="1"/>
              <a:t>Play</a:t>
            </a:r>
            <a:r>
              <a:rPr lang="el-GR" dirty="0"/>
              <a:t> εναντίον </a:t>
            </a:r>
            <a:r>
              <a:rPr lang="el-GR" dirty="0" smtClean="0"/>
              <a:t>B</a:t>
            </a:r>
            <a:r>
              <a:rPr lang="en-US" dirty="0" smtClean="0"/>
              <a:t>a</a:t>
            </a:r>
            <a:r>
              <a:rPr lang="el-GR" dirty="0" smtClean="0"/>
              <a:t>M</a:t>
            </a:r>
            <a:endParaRPr lang="en-US" dirty="0" smtClean="0"/>
          </a:p>
        </p:txBody>
      </p:sp>
      <p:sp>
        <p:nvSpPr>
          <p:cNvPr id="12291" name="Oval 23"/>
          <p:cNvSpPr>
            <a:spLocks noChangeArrowheads="1"/>
          </p:cNvSpPr>
          <p:nvPr/>
        </p:nvSpPr>
        <p:spPr bwMode="auto">
          <a:xfrm>
            <a:off x="1568450" y="1811338"/>
            <a:ext cx="1738313" cy="1116012"/>
          </a:xfrm>
          <a:prstGeom prst="ellipse">
            <a:avLst/>
          </a:prstGeom>
          <a:solidFill>
            <a:srgbClr val="FFFFCC"/>
          </a:solidFill>
          <a:ln w="9525">
            <a:solidFill>
              <a:schemeClr val="tx1"/>
            </a:solidFill>
            <a:round/>
            <a:headEnd/>
            <a:tailEnd/>
          </a:ln>
          <a:effectLst>
            <a:outerShdw dist="53882" dir="2700000" algn="ctr" rotWithShape="0">
              <a:schemeClr val="tx1"/>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sz="1200" b="1"/>
              <a:t>Στρατηγική </a:t>
            </a:r>
            <a:r>
              <a:rPr lang="en-US" altLang="el-GR" sz="1200" b="1"/>
              <a:t>Online Business-Unit</a:t>
            </a:r>
          </a:p>
        </p:txBody>
      </p:sp>
      <p:sp>
        <p:nvSpPr>
          <p:cNvPr id="12292" name="Oval 24"/>
          <p:cNvSpPr>
            <a:spLocks noChangeArrowheads="1"/>
          </p:cNvSpPr>
          <p:nvPr/>
        </p:nvSpPr>
        <p:spPr bwMode="auto">
          <a:xfrm>
            <a:off x="1568450" y="3233738"/>
            <a:ext cx="1738313" cy="1116012"/>
          </a:xfrm>
          <a:prstGeom prst="ellipse">
            <a:avLst/>
          </a:prstGeom>
          <a:solidFill>
            <a:srgbClr val="FFFFCC"/>
          </a:solidFill>
          <a:ln w="9525">
            <a:solidFill>
              <a:schemeClr val="tx1"/>
            </a:solidFill>
            <a:round/>
            <a:headEnd/>
            <a:tailEnd/>
          </a:ln>
          <a:effectLst>
            <a:outerShdw dist="53882" dir="2700000" algn="ctr" rotWithShape="0">
              <a:schemeClr val="tx1"/>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sz="1200" b="1"/>
              <a:t>Στρατηγική </a:t>
            </a:r>
            <a:r>
              <a:rPr lang="en-US" altLang="el-GR" sz="1200" b="1"/>
              <a:t>Marketing </a:t>
            </a:r>
            <a:r>
              <a:rPr lang="el-GR" altLang="el-GR" sz="1200" b="1"/>
              <a:t>για </a:t>
            </a:r>
            <a:r>
              <a:rPr lang="en-US" altLang="el-GR" sz="1200" b="1"/>
              <a:t>Online Business</a:t>
            </a:r>
          </a:p>
        </p:txBody>
      </p:sp>
      <p:sp>
        <p:nvSpPr>
          <p:cNvPr id="12293" name="Oval 25"/>
          <p:cNvSpPr>
            <a:spLocks noChangeArrowheads="1"/>
          </p:cNvSpPr>
          <p:nvPr/>
        </p:nvSpPr>
        <p:spPr bwMode="auto">
          <a:xfrm>
            <a:off x="5727700" y="1811338"/>
            <a:ext cx="1738313" cy="1116012"/>
          </a:xfrm>
          <a:prstGeom prst="ellipse">
            <a:avLst/>
          </a:prstGeom>
          <a:solidFill>
            <a:srgbClr val="FFFFCC"/>
          </a:solidFill>
          <a:ln w="9525">
            <a:solidFill>
              <a:schemeClr val="tx1"/>
            </a:solidFill>
            <a:round/>
            <a:headEnd/>
            <a:tailEnd/>
          </a:ln>
          <a:effectLst>
            <a:outerShdw dist="53882" dir="2700000" algn="ctr" rotWithShape="0">
              <a:schemeClr val="tx1"/>
            </a:outerShdw>
          </a:effec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sz="1200" b="1"/>
              <a:t>Στρατηγική </a:t>
            </a:r>
            <a:r>
              <a:rPr lang="en-US" altLang="el-GR" sz="1200" b="1"/>
              <a:t>Business-Unit</a:t>
            </a:r>
          </a:p>
        </p:txBody>
      </p:sp>
      <p:sp>
        <p:nvSpPr>
          <p:cNvPr id="12294" name="Text Box 26"/>
          <p:cNvSpPr txBox="1">
            <a:spLocks noChangeArrowheads="1"/>
          </p:cNvSpPr>
          <p:nvPr/>
        </p:nvSpPr>
        <p:spPr bwMode="auto">
          <a:xfrm>
            <a:off x="6094413" y="2332038"/>
            <a:ext cx="847725"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marL="342900" indent="-342900" eaLnBrk="0" hangingPunct="0">
              <a:spcBef>
                <a:spcPct val="20000"/>
              </a:spcBef>
              <a:buFont typeface="Arial" charset="0"/>
              <a:buChar char="•"/>
              <a:defRPr sz="3200">
                <a:solidFill>
                  <a:schemeClr val="tx1"/>
                </a:solidFill>
                <a:latin typeface="Calibri" pitchFamily="34" charset="0"/>
              </a:defRPr>
            </a:lvl1pPr>
            <a:lvl2pPr marL="290513" indent="-176213"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lvl="1">
              <a:spcBef>
                <a:spcPct val="0"/>
              </a:spcBef>
              <a:buSzPct val="65000"/>
              <a:buFont typeface="Wingdings" pitchFamily="2" charset="2"/>
              <a:buChar char=""/>
            </a:pPr>
            <a:r>
              <a:rPr lang="el-GR" altLang="el-GR" sz="1000">
                <a:latin typeface="Arial" charset="0"/>
              </a:rPr>
              <a:t>Ολική</a:t>
            </a:r>
            <a:endParaRPr lang="en-US" altLang="el-GR" sz="1000">
              <a:latin typeface="Arial" charset="0"/>
            </a:endParaRPr>
          </a:p>
          <a:p>
            <a:pPr lvl="1">
              <a:spcBef>
                <a:spcPct val="0"/>
              </a:spcBef>
              <a:buSzPct val="65000"/>
              <a:buFont typeface="Wingdings" pitchFamily="2" charset="2"/>
              <a:buChar char=""/>
            </a:pPr>
            <a:r>
              <a:rPr lang="en-US" altLang="el-GR" sz="1000">
                <a:latin typeface="Arial" charset="0"/>
              </a:rPr>
              <a:t>Online</a:t>
            </a:r>
          </a:p>
          <a:p>
            <a:pPr lvl="1">
              <a:spcBef>
                <a:spcPct val="0"/>
              </a:spcBef>
              <a:buSzPct val="65000"/>
              <a:buFont typeface="Wingdings" pitchFamily="2" charset="2"/>
              <a:buChar char=""/>
            </a:pPr>
            <a:r>
              <a:rPr lang="en-US" altLang="el-GR" sz="1000">
                <a:latin typeface="Arial" charset="0"/>
              </a:rPr>
              <a:t>Offline</a:t>
            </a:r>
          </a:p>
        </p:txBody>
      </p:sp>
      <p:sp>
        <p:nvSpPr>
          <p:cNvPr id="12295" name="Oval 27"/>
          <p:cNvSpPr>
            <a:spLocks noChangeArrowheads="1"/>
          </p:cNvSpPr>
          <p:nvPr/>
        </p:nvSpPr>
        <p:spPr bwMode="auto">
          <a:xfrm>
            <a:off x="5621338" y="3233738"/>
            <a:ext cx="1933575" cy="1116012"/>
          </a:xfrm>
          <a:prstGeom prst="ellipse">
            <a:avLst/>
          </a:prstGeom>
          <a:solidFill>
            <a:srgbClr val="FFFFCC"/>
          </a:solidFill>
          <a:ln w="9525">
            <a:solidFill>
              <a:schemeClr val="tx1"/>
            </a:solidFill>
            <a:round/>
            <a:headEnd/>
            <a:tailEnd/>
          </a:ln>
          <a:effectLst>
            <a:outerShdw dist="53882" dir="2700000" algn="ctr" rotWithShape="0">
              <a:schemeClr val="tx1"/>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sz="1200" b="1"/>
              <a:t>Ολοκληρωμένη Στρατηγική Μάρκετινγκ</a:t>
            </a:r>
            <a:endParaRPr lang="en-US" altLang="el-GR" sz="1200" b="1"/>
          </a:p>
        </p:txBody>
      </p:sp>
      <p:sp>
        <p:nvSpPr>
          <p:cNvPr id="12296" name="Oval 28"/>
          <p:cNvSpPr>
            <a:spLocks noChangeArrowheads="1"/>
          </p:cNvSpPr>
          <p:nvPr/>
        </p:nvSpPr>
        <p:spPr bwMode="auto">
          <a:xfrm>
            <a:off x="4435475" y="4630738"/>
            <a:ext cx="1738313" cy="1116012"/>
          </a:xfrm>
          <a:prstGeom prst="ellipse">
            <a:avLst/>
          </a:prstGeom>
          <a:solidFill>
            <a:srgbClr val="FFFFCC"/>
          </a:solidFill>
          <a:ln w="9525">
            <a:solidFill>
              <a:schemeClr val="tx1"/>
            </a:solidFill>
            <a:round/>
            <a:headEnd/>
            <a:tailEnd/>
          </a:ln>
          <a:effectLst>
            <a:outerShdw dist="53882" dir="2700000" algn="ctr" rotWithShape="0">
              <a:schemeClr val="tx1"/>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sz="1200" b="1"/>
              <a:t>Στρατηγική </a:t>
            </a:r>
            <a:r>
              <a:rPr lang="en-US" altLang="el-GR" sz="1200" b="1"/>
              <a:t>Marketing </a:t>
            </a:r>
            <a:r>
              <a:rPr lang="el-GR" altLang="el-GR" sz="1200" b="1"/>
              <a:t>για </a:t>
            </a:r>
            <a:r>
              <a:rPr lang="en-US" altLang="el-GR" sz="1200" b="1"/>
              <a:t>Offline </a:t>
            </a:r>
            <a:r>
              <a:rPr lang="el-GR" altLang="el-GR" sz="1200" b="1"/>
              <a:t>Επιχείρηση</a:t>
            </a:r>
            <a:endParaRPr lang="en-US" altLang="el-GR" sz="1200" b="1"/>
          </a:p>
        </p:txBody>
      </p:sp>
      <p:sp>
        <p:nvSpPr>
          <p:cNvPr id="12297" name="Oval 29"/>
          <p:cNvSpPr>
            <a:spLocks noChangeArrowheads="1"/>
          </p:cNvSpPr>
          <p:nvPr/>
        </p:nvSpPr>
        <p:spPr bwMode="auto">
          <a:xfrm>
            <a:off x="7019925" y="4630738"/>
            <a:ext cx="1738313" cy="1116012"/>
          </a:xfrm>
          <a:prstGeom prst="ellipse">
            <a:avLst/>
          </a:prstGeom>
          <a:solidFill>
            <a:srgbClr val="FFFFCC"/>
          </a:solidFill>
          <a:ln w="9525">
            <a:solidFill>
              <a:schemeClr val="tx1"/>
            </a:solidFill>
            <a:round/>
            <a:headEnd/>
            <a:tailEnd/>
          </a:ln>
          <a:effectLst>
            <a:outerShdw dist="53882" dir="2700000" algn="ctr" rotWithShape="0">
              <a:schemeClr val="tx1"/>
            </a:outerShdw>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sz="1200" b="1"/>
              <a:t>Στρατηγική </a:t>
            </a:r>
            <a:r>
              <a:rPr lang="en-US" altLang="el-GR" sz="1200" b="1"/>
              <a:t>Marketing </a:t>
            </a:r>
            <a:r>
              <a:rPr lang="el-GR" altLang="el-GR" sz="1200" b="1"/>
              <a:t>για</a:t>
            </a:r>
            <a:r>
              <a:rPr lang="en-US" altLang="el-GR" sz="1200" b="1"/>
              <a:t> Online </a:t>
            </a:r>
            <a:r>
              <a:rPr lang="el-GR" altLang="el-GR" sz="1200" b="1"/>
              <a:t>Επιχείρηση</a:t>
            </a:r>
            <a:endParaRPr lang="en-US" altLang="el-GR" sz="1200" b="1"/>
          </a:p>
        </p:txBody>
      </p:sp>
      <p:cxnSp>
        <p:nvCxnSpPr>
          <p:cNvPr id="12298" name="AutoShape 30"/>
          <p:cNvCxnSpPr>
            <a:cxnSpLocks noChangeShapeType="1"/>
            <a:stCxn id="12291" idx="4"/>
            <a:endCxn id="12292" idx="0"/>
          </p:cNvCxnSpPr>
          <p:nvPr/>
        </p:nvCxnSpPr>
        <p:spPr bwMode="auto">
          <a:xfrm>
            <a:off x="2438400" y="2927350"/>
            <a:ext cx="0" cy="3063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299" name="AutoShape 31"/>
          <p:cNvCxnSpPr>
            <a:cxnSpLocks noChangeShapeType="1"/>
            <a:stCxn id="12293" idx="4"/>
            <a:endCxn id="12295" idx="0"/>
          </p:cNvCxnSpPr>
          <p:nvPr/>
        </p:nvCxnSpPr>
        <p:spPr bwMode="auto">
          <a:xfrm flipH="1">
            <a:off x="6588125" y="2927350"/>
            <a:ext cx="9525" cy="30638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cxnSp>
        <p:nvCxnSpPr>
          <p:cNvPr id="12300" name="AutoShape 32"/>
          <p:cNvCxnSpPr>
            <a:cxnSpLocks noChangeShapeType="1"/>
            <a:stCxn id="12295" idx="4"/>
            <a:endCxn id="12296" idx="0"/>
          </p:cNvCxnSpPr>
          <p:nvPr/>
        </p:nvCxnSpPr>
        <p:spPr bwMode="auto">
          <a:xfrm rot="5400000">
            <a:off x="5806281" y="3848894"/>
            <a:ext cx="280988" cy="1282700"/>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cxnSp>
        <p:nvCxnSpPr>
          <p:cNvPr id="12301" name="AutoShape 33"/>
          <p:cNvCxnSpPr>
            <a:cxnSpLocks noChangeShapeType="1"/>
            <a:stCxn id="12295" idx="4"/>
            <a:endCxn id="12297" idx="0"/>
          </p:cNvCxnSpPr>
          <p:nvPr/>
        </p:nvCxnSpPr>
        <p:spPr bwMode="auto">
          <a:xfrm rot="16200000" flipH="1">
            <a:off x="7097713" y="3840162"/>
            <a:ext cx="280988" cy="1300163"/>
          </a:xfrm>
          <a:prstGeom prst="bentConnector3">
            <a:avLst>
              <a:gd name="adj1" fmla="val 50000"/>
            </a:avLst>
          </a:prstGeom>
          <a:noFill/>
          <a:ln w="9525">
            <a:solidFill>
              <a:schemeClr val="tx1"/>
            </a:solidFill>
            <a:miter lim="800000"/>
            <a:headEnd/>
            <a:tailEnd type="triangle" w="med" len="med"/>
          </a:ln>
          <a:extLst>
            <a:ext uri="{909E8E84-426E-40DD-AFC4-6F175D3DCCD1}">
              <a14:hiddenFill xmlns:a14="http://schemas.microsoft.com/office/drawing/2010/main">
                <a:noFill/>
              </a14:hiddenFill>
            </a:ext>
          </a:extLst>
        </p:spPr>
      </p:cxnSp>
      <p:sp>
        <p:nvSpPr>
          <p:cNvPr id="12302" name="Text Box 34"/>
          <p:cNvSpPr txBox="1">
            <a:spLocks noChangeArrowheads="1"/>
          </p:cNvSpPr>
          <p:nvPr/>
        </p:nvSpPr>
        <p:spPr bwMode="auto">
          <a:xfrm>
            <a:off x="1435100" y="4687888"/>
            <a:ext cx="20732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SzPct val="25000"/>
              <a:buFontTx/>
              <a:buChar char=" "/>
            </a:pPr>
            <a:r>
              <a:rPr lang="el-GR" altLang="el-GR" sz="1200" b="1">
                <a:latin typeface="Arial" charset="0"/>
              </a:rPr>
              <a:t>Επιλογές</a:t>
            </a:r>
            <a:endParaRPr lang="en-US" altLang="el-GR" sz="1200">
              <a:latin typeface="Arial" charset="0"/>
            </a:endParaRPr>
          </a:p>
          <a:p>
            <a:pPr>
              <a:spcBef>
                <a:spcPct val="0"/>
              </a:spcBef>
              <a:buSzPct val="25000"/>
              <a:buFontTx/>
              <a:buChar char=" "/>
            </a:pPr>
            <a:r>
              <a:rPr lang="en-US" altLang="el-GR" sz="1200">
                <a:latin typeface="Arial" charset="0"/>
              </a:rPr>
              <a:t>1.  </a:t>
            </a:r>
            <a:r>
              <a:rPr lang="el-GR" altLang="el-GR" sz="1200">
                <a:latin typeface="Arial" charset="0"/>
              </a:rPr>
              <a:t>Τμηματοποίηση</a:t>
            </a:r>
            <a:endParaRPr lang="en-US" altLang="el-GR" sz="1200">
              <a:latin typeface="Arial" charset="0"/>
            </a:endParaRPr>
          </a:p>
          <a:p>
            <a:pPr>
              <a:spcBef>
                <a:spcPct val="0"/>
              </a:spcBef>
              <a:buSzPct val="25000"/>
              <a:buFontTx/>
              <a:buChar char=" "/>
            </a:pPr>
            <a:r>
              <a:rPr lang="en-US" altLang="el-GR" sz="1200">
                <a:latin typeface="Arial" charset="0"/>
              </a:rPr>
              <a:t>2.  </a:t>
            </a:r>
            <a:r>
              <a:rPr lang="el-GR" altLang="el-GR" sz="1200">
                <a:latin typeface="Arial" charset="0"/>
              </a:rPr>
              <a:t>Επιλογή Αγοράς Στόχου</a:t>
            </a:r>
            <a:endParaRPr lang="en-US" altLang="el-GR" sz="1200">
              <a:latin typeface="Arial" charset="0"/>
            </a:endParaRPr>
          </a:p>
          <a:p>
            <a:pPr>
              <a:spcBef>
                <a:spcPct val="0"/>
              </a:spcBef>
              <a:buSzPct val="25000"/>
              <a:buFontTx/>
              <a:buChar char=" "/>
            </a:pPr>
            <a:r>
              <a:rPr lang="en-US" altLang="el-GR" sz="1200">
                <a:latin typeface="Arial" charset="0"/>
              </a:rPr>
              <a:t>3.  </a:t>
            </a:r>
            <a:r>
              <a:rPr lang="el-GR" altLang="el-GR" sz="1200">
                <a:latin typeface="Arial" charset="0"/>
              </a:rPr>
              <a:t>Τοποθέτηση</a:t>
            </a:r>
            <a:endParaRPr lang="en-US" altLang="el-GR" sz="1200">
              <a:latin typeface="Arial" charset="0"/>
            </a:endParaRPr>
          </a:p>
        </p:txBody>
      </p:sp>
      <p:sp>
        <p:nvSpPr>
          <p:cNvPr id="12303" name="Text Box 35"/>
          <p:cNvSpPr txBox="1">
            <a:spLocks noChangeArrowheads="1"/>
          </p:cNvSpPr>
          <p:nvPr/>
        </p:nvSpPr>
        <p:spPr bwMode="auto">
          <a:xfrm>
            <a:off x="5410200" y="5789613"/>
            <a:ext cx="3190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SzPct val="25000"/>
              <a:buFontTx/>
              <a:buChar char=" "/>
            </a:pPr>
            <a:r>
              <a:rPr lang="el-GR" altLang="el-GR" sz="1200" b="1">
                <a:latin typeface="Arial" charset="0"/>
              </a:rPr>
              <a:t>Επιλογές</a:t>
            </a:r>
            <a:endParaRPr lang="en-US" altLang="el-GR" sz="1200">
              <a:latin typeface="Arial" charset="0"/>
            </a:endParaRPr>
          </a:p>
          <a:p>
            <a:pPr>
              <a:spcBef>
                <a:spcPct val="0"/>
              </a:spcBef>
              <a:buSzPct val="25000"/>
              <a:buFontTx/>
              <a:buChar char=" "/>
            </a:pPr>
            <a:r>
              <a:rPr lang="el-GR" altLang="el-GR" sz="1200">
                <a:latin typeface="Arial" charset="0"/>
              </a:rPr>
              <a:t>1. Ίδια εναντίον διαφορετικού τμήματος</a:t>
            </a:r>
          </a:p>
          <a:p>
            <a:pPr>
              <a:spcBef>
                <a:spcPct val="0"/>
              </a:spcBef>
              <a:buSzPct val="25000"/>
              <a:buFontTx/>
              <a:buChar char=" "/>
            </a:pPr>
            <a:r>
              <a:rPr lang="el-GR" altLang="el-GR" sz="1200">
                <a:latin typeface="Arial" charset="0"/>
              </a:rPr>
              <a:t>2. Ίδια εναντίον διαφορετικής αγοράς στόχο</a:t>
            </a:r>
          </a:p>
          <a:p>
            <a:pPr>
              <a:spcBef>
                <a:spcPct val="0"/>
              </a:spcBef>
              <a:buSzPct val="25000"/>
              <a:buFontTx/>
              <a:buChar char=" "/>
            </a:pPr>
            <a:r>
              <a:rPr lang="el-GR" altLang="el-GR" sz="1200">
                <a:latin typeface="Arial" charset="0"/>
              </a:rPr>
              <a:t>3. Ίδια εναντίον διαφορετικής τοποθέτησης</a:t>
            </a:r>
            <a:endParaRPr lang="en-US" altLang="el-GR" sz="1200">
              <a:latin typeface="Arial" charset="0"/>
            </a:endParaRPr>
          </a:p>
        </p:txBody>
      </p:sp>
      <p:cxnSp>
        <p:nvCxnSpPr>
          <p:cNvPr id="12304" name="AutoShape 36"/>
          <p:cNvCxnSpPr>
            <a:cxnSpLocks noChangeShapeType="1"/>
            <a:stCxn id="12292" idx="4"/>
            <a:endCxn id="12302" idx="0"/>
          </p:cNvCxnSpPr>
          <p:nvPr/>
        </p:nvCxnSpPr>
        <p:spPr bwMode="auto">
          <a:xfrm>
            <a:off x="2438400" y="4349750"/>
            <a:ext cx="33338" cy="338138"/>
          </a:xfrm>
          <a:prstGeom prst="straightConnector1">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cxnSp>
      <p:sp>
        <p:nvSpPr>
          <p:cNvPr id="12305" name="Text Box 37"/>
          <p:cNvSpPr txBox="1">
            <a:spLocks noChangeArrowheads="1"/>
          </p:cNvSpPr>
          <p:nvPr/>
        </p:nvSpPr>
        <p:spPr bwMode="auto">
          <a:xfrm>
            <a:off x="1773238" y="1389063"/>
            <a:ext cx="13557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l-GR" sz="2000" b="1">
                <a:latin typeface="Arial" charset="0"/>
              </a:rPr>
              <a:t>Pure-Play</a:t>
            </a:r>
          </a:p>
        </p:txBody>
      </p:sp>
      <p:sp>
        <p:nvSpPr>
          <p:cNvPr id="12306" name="Text Box 38"/>
          <p:cNvSpPr txBox="1">
            <a:spLocks noChangeArrowheads="1"/>
          </p:cNvSpPr>
          <p:nvPr/>
        </p:nvSpPr>
        <p:spPr bwMode="auto">
          <a:xfrm>
            <a:off x="5405438" y="1389063"/>
            <a:ext cx="23701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en-US" altLang="el-GR" sz="2000" b="1">
                <a:latin typeface="Arial" charset="0"/>
              </a:rPr>
              <a:t>Bricks-and-Mortar</a:t>
            </a:r>
          </a:p>
        </p:txBody>
      </p:sp>
    </p:spTree>
    <p:extLst>
      <p:ext uri="{BB962C8B-B14F-4D97-AF65-F5344CB8AC3E}">
        <p14:creationId xmlns:p14="http://schemas.microsoft.com/office/powerpoint/2010/main" val="39985128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3" descr="screenshot.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2971800" y="1033463"/>
            <a:ext cx="4932363" cy="3157537"/>
          </a:xfrm>
        </p:spPr>
      </p:pic>
      <p:sp>
        <p:nvSpPr>
          <p:cNvPr id="10243" name="Title 1"/>
          <p:cNvSpPr>
            <a:spLocks/>
          </p:cNvSpPr>
          <p:nvPr/>
        </p:nvSpPr>
        <p:spPr bwMode="auto">
          <a:xfrm>
            <a:off x="646545" y="0"/>
            <a:ext cx="849745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l-GR" altLang="el-GR" sz="4000" dirty="0">
                <a:latin typeface="+mj-lt"/>
              </a:rPr>
              <a:t>Στρατηγικές μάρκετινγκ επιχειρήσεων στο </a:t>
            </a:r>
            <a:r>
              <a:rPr lang="el-GR" altLang="el-GR" sz="4000" dirty="0" smtClean="0">
                <a:latin typeface="+mj-lt"/>
              </a:rPr>
              <a:t>διαδίκτυο</a:t>
            </a:r>
            <a:endParaRPr lang="en-US" altLang="el-GR" sz="4000" dirty="0">
              <a:latin typeface="+mj-lt"/>
            </a:endParaRPr>
          </a:p>
        </p:txBody>
      </p:sp>
      <p:sp>
        <p:nvSpPr>
          <p:cNvPr id="10244" name="Text Box 6"/>
          <p:cNvSpPr txBox="1">
            <a:spLocks noChangeArrowheads="1"/>
          </p:cNvSpPr>
          <p:nvPr/>
        </p:nvSpPr>
        <p:spPr bwMode="auto">
          <a:xfrm>
            <a:off x="785091" y="4267200"/>
            <a:ext cx="8054109" cy="23160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defRPr>
            </a:lvl1pPr>
            <a:lvl2pPr marL="457200">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buFontTx/>
              <a:buChar char="•"/>
            </a:pPr>
            <a:r>
              <a:rPr lang="en-US" altLang="el-GR" sz="1700" dirty="0"/>
              <a:t> </a:t>
            </a:r>
            <a:r>
              <a:rPr lang="el-GR" altLang="el-GR" sz="1700" dirty="0"/>
              <a:t>Στρατηγικές Μάρκετινγκ διαδικτύου αναφέρονται: </a:t>
            </a:r>
            <a:endParaRPr lang="en-US" altLang="el-GR" sz="1700" dirty="0"/>
          </a:p>
          <a:p>
            <a:pPr lvl="1">
              <a:spcBef>
                <a:spcPct val="50000"/>
              </a:spcBef>
              <a:buFontTx/>
              <a:buChar char="•"/>
            </a:pPr>
            <a:r>
              <a:rPr lang="en-US" altLang="el-GR" sz="1700" dirty="0"/>
              <a:t> </a:t>
            </a:r>
            <a:r>
              <a:rPr lang="el-GR" altLang="el-GR" sz="1700" dirty="0"/>
              <a:t>στους στρατηγικούς στόχους της χρήσης του Internet</a:t>
            </a:r>
          </a:p>
          <a:p>
            <a:pPr lvl="1">
              <a:spcBef>
                <a:spcPct val="50000"/>
              </a:spcBef>
              <a:buFontTx/>
              <a:buChar char="•"/>
            </a:pPr>
            <a:r>
              <a:rPr lang="en-US" altLang="el-GR" sz="1700" dirty="0"/>
              <a:t> </a:t>
            </a:r>
            <a:r>
              <a:rPr lang="el-GR" altLang="el-GR" sz="1700" dirty="0"/>
              <a:t>στις στρατηγικές προϊόντος, προώθησης και διοίκησης πωλήσεων που σχετίζονται με την χρήση του Internet</a:t>
            </a:r>
            <a:endParaRPr lang="en-US" altLang="el-GR" sz="1700" dirty="0"/>
          </a:p>
          <a:p>
            <a:pPr>
              <a:spcBef>
                <a:spcPct val="50000"/>
              </a:spcBef>
              <a:buFontTx/>
              <a:buChar char="•"/>
            </a:pPr>
            <a:r>
              <a:rPr lang="el-GR" altLang="el-GR" sz="1700" dirty="0"/>
              <a:t>Επηρεάζονται από το μέγεθος της εταιρίας, τις στρατηγικές επιλογές τους σχετικά με παραγόμενα προϊόντα / αγορές διάθεσης και την εμπειρία που έχουν αναπτύξει οι εταιρίες σχετικά με την χρήση του διαδικτύου.</a:t>
            </a:r>
          </a:p>
        </p:txBody>
      </p:sp>
    </p:spTree>
    <p:extLst>
      <p:ext uri="{BB962C8B-B14F-4D97-AF65-F5344CB8AC3E}">
        <p14:creationId xmlns:p14="http://schemas.microsoft.com/office/powerpoint/2010/main" val="39849726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US" dirty="0" smtClean="0"/>
              <a:t>…</a:t>
            </a:r>
            <a:endParaRPr lang="el-GR" dirty="0"/>
          </a:p>
        </p:txBody>
      </p:sp>
      <p:sp>
        <p:nvSpPr>
          <p:cNvPr id="3" name="Θέση περιεχομένου 2"/>
          <p:cNvSpPr>
            <a:spLocks noGrp="1"/>
          </p:cNvSpPr>
          <p:nvPr>
            <p:ph idx="1"/>
          </p:nvPr>
        </p:nvSpPr>
        <p:spPr/>
        <p:txBody>
          <a:bodyPr>
            <a:normAutofit fontScale="70000" lnSpcReduction="20000"/>
          </a:bodyPr>
          <a:lstStyle/>
          <a:p>
            <a:r>
              <a:rPr lang="el-GR" dirty="0" smtClean="0"/>
              <a:t>2 </a:t>
            </a:r>
            <a:r>
              <a:rPr lang="el-GR" dirty="0"/>
              <a:t>ώρες και 16 λεπτά καθημερινά ξοδεύει ο μέσος χρήστης των μέσων κοινωνικής δικτύωσης παγκοσμίως.</a:t>
            </a:r>
          </a:p>
          <a:p>
            <a:r>
              <a:rPr lang="el-GR" dirty="0" smtClean="0"/>
              <a:t>330 </a:t>
            </a:r>
            <a:r>
              <a:rPr lang="el-GR" dirty="0"/>
              <a:t>εκατομμύρια χρόνια ανθρώπινου χρόνου θα δαπανηθεί στα </a:t>
            </a:r>
            <a:r>
              <a:rPr lang="el-GR" dirty="0" err="1"/>
              <a:t>social</a:t>
            </a:r>
            <a:r>
              <a:rPr lang="el-GR" dirty="0"/>
              <a:t> </a:t>
            </a:r>
            <a:r>
              <a:rPr lang="el-GR" dirty="0" err="1"/>
              <a:t>media</a:t>
            </a:r>
            <a:r>
              <a:rPr lang="el-GR" dirty="0"/>
              <a:t> κατά τη διάρκεια του 2019.</a:t>
            </a:r>
          </a:p>
          <a:p>
            <a:r>
              <a:rPr lang="el-GR" dirty="0" smtClean="0"/>
              <a:t>9 </a:t>
            </a:r>
            <a:r>
              <a:rPr lang="el-GR" dirty="0" err="1"/>
              <a:t>likes</a:t>
            </a:r>
            <a:r>
              <a:rPr lang="el-GR" dirty="0"/>
              <a:t>, 4 σχόλια και 1 </a:t>
            </a:r>
            <a:r>
              <a:rPr lang="el-GR" dirty="0" err="1"/>
              <a:t>share</a:t>
            </a:r>
            <a:r>
              <a:rPr lang="el-GR" dirty="0"/>
              <a:t> έχει κάνει κατά μέσο όρο ο κάθε χρήστης του </a:t>
            </a:r>
            <a:r>
              <a:rPr lang="el-GR" dirty="0" err="1"/>
              <a:t>Facebook</a:t>
            </a:r>
            <a:r>
              <a:rPr lang="el-GR" dirty="0"/>
              <a:t> παγκοσμίως τον τελευταίο μήνα.</a:t>
            </a:r>
          </a:p>
          <a:p>
            <a:r>
              <a:rPr lang="el-GR" dirty="0" smtClean="0"/>
              <a:t>17 </a:t>
            </a:r>
            <a:r>
              <a:rPr lang="el-GR" dirty="0" err="1"/>
              <a:t>likes</a:t>
            </a:r>
            <a:r>
              <a:rPr lang="el-GR" dirty="0"/>
              <a:t>, 5 σχόλια και 1 </a:t>
            </a:r>
            <a:r>
              <a:rPr lang="el-GR" dirty="0" err="1"/>
              <a:t>share</a:t>
            </a:r>
            <a:r>
              <a:rPr lang="el-GR" dirty="0"/>
              <a:t> έχει κάνει κατά μέσο όρο ο κάθε χρήστης του </a:t>
            </a:r>
            <a:r>
              <a:rPr lang="el-GR" dirty="0" err="1"/>
              <a:t>Facebook</a:t>
            </a:r>
            <a:r>
              <a:rPr lang="el-GR" dirty="0"/>
              <a:t> στην Ελλάδα τον τελευταίο μήνα.</a:t>
            </a:r>
          </a:p>
          <a:p>
            <a:r>
              <a:rPr lang="el-GR" dirty="0" smtClean="0"/>
              <a:t>1,2 </a:t>
            </a:r>
            <a:r>
              <a:rPr lang="el-GR" dirty="0"/>
              <a:t>δισ. χρόνια συνολικό χρόνο θα ξοδέψουν αθροιστικά το 2019 οι χρήστες στο διαδίκτυο.  </a:t>
            </a:r>
          </a:p>
          <a:p>
            <a:r>
              <a:rPr lang="el-GR" dirty="0" smtClean="0"/>
              <a:t>4 </a:t>
            </a:r>
            <a:r>
              <a:rPr lang="el-GR" dirty="0"/>
              <a:t>δισ. άνθρωποι σε όλο τον κόσμο βλέπουν </a:t>
            </a:r>
            <a:r>
              <a:rPr lang="el-GR" dirty="0" err="1"/>
              <a:t>online</a:t>
            </a:r>
            <a:r>
              <a:rPr lang="el-GR" dirty="0"/>
              <a:t> βίντεο, τη στιγμή που περίπου 6 δισ. άνθρωποι παγκοσμίως έχουν τηλεόραση στο σπίτι τους.</a:t>
            </a:r>
          </a:p>
          <a:p>
            <a:endParaRPr lang="el-GR" dirty="0"/>
          </a:p>
        </p:txBody>
      </p:sp>
    </p:spTree>
    <p:extLst>
      <p:ext uri="{BB962C8B-B14F-4D97-AF65-F5344CB8AC3E}">
        <p14:creationId xmlns:p14="http://schemas.microsoft.com/office/powerpoint/2010/main" val="30189586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822036" y="228600"/>
            <a:ext cx="8017164" cy="896938"/>
          </a:xfrm>
        </p:spPr>
        <p:txBody>
          <a:bodyPr/>
          <a:lstStyle/>
          <a:p>
            <a:pPr eaLnBrk="1" hangingPunct="1"/>
            <a:r>
              <a:rPr lang="el-GR" altLang="el-GR" sz="3200" dirty="0" smtClean="0"/>
              <a:t>Ολοκλήρωση Στρατηγικής </a:t>
            </a:r>
            <a:r>
              <a:rPr lang="en-US" altLang="el-GR" sz="3200" dirty="0" smtClean="0"/>
              <a:t>Marketing</a:t>
            </a:r>
            <a:endParaRPr lang="el-GR" altLang="el-GR" sz="3200" dirty="0" smtClean="0"/>
          </a:p>
        </p:txBody>
      </p:sp>
      <p:sp>
        <p:nvSpPr>
          <p:cNvPr id="11267" name="Rectangle 3"/>
          <p:cNvSpPr>
            <a:spLocks noGrp="1" noChangeArrowheads="1"/>
          </p:cNvSpPr>
          <p:nvPr>
            <p:ph type="body" idx="1"/>
          </p:nvPr>
        </p:nvSpPr>
        <p:spPr>
          <a:xfrm>
            <a:off x="397164" y="1268413"/>
            <a:ext cx="8445211" cy="5400675"/>
          </a:xfrm>
        </p:spPr>
        <p:txBody>
          <a:bodyPr/>
          <a:lstStyle/>
          <a:p>
            <a:pPr eaLnBrk="1" hangingPunct="1">
              <a:lnSpc>
                <a:spcPct val="80000"/>
              </a:lnSpc>
            </a:pPr>
            <a:r>
              <a:rPr lang="el-GR" altLang="el-GR" sz="1600" dirty="0" smtClean="0"/>
              <a:t>Ο σχεδιασμός της δικτυακής σελίδας δε θα πρέπει να ξεφεύγει από τη στρατηγική </a:t>
            </a:r>
            <a:r>
              <a:rPr lang="el-GR" altLang="el-GR" sz="1600" dirty="0" err="1" smtClean="0"/>
              <a:t>marketing</a:t>
            </a:r>
            <a:r>
              <a:rPr lang="el-GR" altLang="el-GR" sz="1600" dirty="0" smtClean="0"/>
              <a:t> που θα αναπτύσσεται ανάλογα με το προϊόν</a:t>
            </a:r>
          </a:p>
          <a:p>
            <a:pPr eaLnBrk="1" hangingPunct="1">
              <a:lnSpc>
                <a:spcPct val="80000"/>
              </a:lnSpc>
              <a:buFontTx/>
              <a:buNone/>
            </a:pPr>
            <a:endParaRPr lang="el-GR" altLang="el-GR" sz="1600" dirty="0" smtClean="0"/>
          </a:p>
          <a:p>
            <a:pPr eaLnBrk="1" hangingPunct="1">
              <a:lnSpc>
                <a:spcPct val="80000"/>
              </a:lnSpc>
            </a:pPr>
            <a:r>
              <a:rPr lang="el-GR" altLang="el-GR" sz="1600" b="1" dirty="0" smtClean="0"/>
              <a:t>Διαρκές προϊόν (υπηρεσία ή αγαθό)</a:t>
            </a:r>
          </a:p>
          <a:p>
            <a:pPr lvl="1" eaLnBrk="1" hangingPunct="1">
              <a:lnSpc>
                <a:spcPct val="80000"/>
              </a:lnSpc>
            </a:pPr>
            <a:r>
              <a:rPr lang="el-GR" altLang="el-GR" sz="1600" dirty="0" smtClean="0"/>
              <a:t>Δίνει ιδανική ευκαιρία για την ανάπτυξη μιας πολιτικής υποστήριξης του καταναλωτή κατά τη διάρκεια ζωής του προϊόντος</a:t>
            </a:r>
          </a:p>
          <a:p>
            <a:pPr lvl="1" eaLnBrk="1" hangingPunct="1">
              <a:lnSpc>
                <a:spcPct val="80000"/>
              </a:lnSpc>
            </a:pPr>
            <a:r>
              <a:rPr lang="el-GR" altLang="el-GR" sz="1600" dirty="0" smtClean="0"/>
              <a:t>Μια σελίδα με πληροφορίες για τεχνική υποστήριξη, τακτικές ενημερώσεις για νέα και εξελίξεις, πιθανές αναβαθμίσεις αλλά και φόρμες επικοινωνίας αποτελεί ιδανική ευκαιρία για το χτίσιμο μιας μόνιμης σχέσης εμπιστοσύνης με τους καταναλωτές</a:t>
            </a:r>
          </a:p>
          <a:p>
            <a:pPr lvl="1" eaLnBrk="1" hangingPunct="1">
              <a:lnSpc>
                <a:spcPct val="80000"/>
              </a:lnSpc>
              <a:buFontTx/>
              <a:buNone/>
            </a:pPr>
            <a:endParaRPr lang="el-GR" altLang="el-GR" sz="1600" dirty="0" smtClean="0"/>
          </a:p>
          <a:p>
            <a:pPr eaLnBrk="1" hangingPunct="1">
              <a:lnSpc>
                <a:spcPct val="80000"/>
              </a:lnSpc>
            </a:pPr>
            <a:r>
              <a:rPr lang="el-GR" altLang="el-GR" sz="1600" b="1" dirty="0" smtClean="0"/>
              <a:t>Καταναλωτικό αγαθό</a:t>
            </a:r>
            <a:endParaRPr lang="el-GR" altLang="el-GR" sz="1600" dirty="0" smtClean="0"/>
          </a:p>
          <a:p>
            <a:pPr lvl="1" eaLnBrk="1" hangingPunct="1">
              <a:lnSpc>
                <a:spcPct val="80000"/>
              </a:lnSpc>
            </a:pPr>
            <a:r>
              <a:rPr lang="el-GR" altLang="el-GR" sz="1600" dirty="0" smtClean="0"/>
              <a:t>Σημασία θα πρέπει να δίνεται στη δημιουργία ζωντανών σελίδων που να περνούν ξεκάθαρα και άμεσα την πληροφορία και το προωθητικό μήνυμα</a:t>
            </a:r>
          </a:p>
          <a:p>
            <a:pPr lvl="1" eaLnBrk="1" hangingPunct="1">
              <a:lnSpc>
                <a:spcPct val="80000"/>
              </a:lnSpc>
            </a:pPr>
            <a:r>
              <a:rPr lang="el-GR" altLang="el-GR" sz="1600" dirty="0" smtClean="0"/>
              <a:t>Θα πρέπει να είναι δεμένες γύρω από τις διαφημιστικές καμπάνιες της εταιρίας ενώ, για να προκαλέσουν το ενδιαφέρον των χρηστών αλλά και την επανάληψη των επισκέψεων, </a:t>
            </a:r>
          </a:p>
          <a:p>
            <a:pPr lvl="1" eaLnBrk="1" hangingPunct="1">
              <a:lnSpc>
                <a:spcPct val="80000"/>
              </a:lnSpc>
            </a:pPr>
            <a:r>
              <a:rPr lang="el-GR" altLang="el-GR" sz="1600" dirty="0" smtClean="0"/>
              <a:t>Θα πρέπει να περιέχουν διαγωνισμούς, </a:t>
            </a:r>
            <a:r>
              <a:rPr lang="el-GR" altLang="el-GR" sz="1600" dirty="0" err="1" smtClean="0"/>
              <a:t>online</a:t>
            </a:r>
            <a:r>
              <a:rPr lang="el-GR" altLang="el-GR" sz="1600" dirty="0" smtClean="0"/>
              <a:t> </a:t>
            </a:r>
            <a:r>
              <a:rPr lang="el-GR" altLang="el-GR" sz="1600" dirty="0" err="1" smtClean="0"/>
              <a:t>events</a:t>
            </a:r>
            <a:r>
              <a:rPr lang="el-GR" altLang="el-GR" sz="1600" dirty="0" smtClean="0"/>
              <a:t>, πεδία συζητήσεων αλλά και υλικό για </a:t>
            </a:r>
            <a:r>
              <a:rPr lang="el-GR" altLang="el-GR" sz="1600" dirty="0" err="1" smtClean="0"/>
              <a:t>download</a:t>
            </a:r>
            <a:r>
              <a:rPr lang="el-GR" altLang="el-GR" sz="1600" dirty="0" smtClean="0"/>
              <a:t> από το χρήστη</a:t>
            </a:r>
          </a:p>
          <a:p>
            <a:pPr lvl="1" eaLnBrk="1" hangingPunct="1">
              <a:lnSpc>
                <a:spcPct val="80000"/>
              </a:lnSpc>
            </a:pPr>
            <a:r>
              <a:rPr lang="el-GR" altLang="el-GR" sz="1600" dirty="0" smtClean="0"/>
              <a:t>Σε ένα ακριβό υλικό αγαθό, η πληροφόρηση θα πρέπει να είναι όχι μόνο πλούσια αλλά και δεμένη στον τρόπο παρουσίασής της με την εικόνα του αγαθού</a:t>
            </a:r>
          </a:p>
        </p:txBody>
      </p:sp>
    </p:spTree>
    <p:extLst>
      <p:ext uri="{BB962C8B-B14F-4D97-AF65-F5344CB8AC3E}">
        <p14:creationId xmlns:p14="http://schemas.microsoft.com/office/powerpoint/2010/main" val="1579630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5250" name="Rectangle 1026"/>
          <p:cNvSpPr>
            <a:spLocks noGrp="1" noChangeArrowheads="1"/>
          </p:cNvSpPr>
          <p:nvPr>
            <p:ph type="title"/>
          </p:nvPr>
        </p:nvSpPr>
        <p:spPr/>
        <p:txBody>
          <a:bodyPr rtlCol="0">
            <a:normAutofit fontScale="90000"/>
          </a:bodyPr>
          <a:lstStyle/>
          <a:p>
            <a:pPr eaLnBrk="1" fontAlgn="auto" hangingPunct="1">
              <a:spcAft>
                <a:spcPts val="0"/>
              </a:spcAft>
              <a:defRPr/>
            </a:pPr>
            <a:r>
              <a:rPr lang="el-GR" dirty="0" smtClean="0"/>
              <a:t>Χάρτης Αντίληψης για </a:t>
            </a:r>
            <a:r>
              <a:rPr lang="el-GR" dirty="0"/>
              <a:t>την </a:t>
            </a:r>
            <a:r>
              <a:rPr lang="en-US" dirty="0" smtClean="0"/>
              <a:t>Online </a:t>
            </a:r>
            <a:r>
              <a:rPr lang="el-GR" dirty="0"/>
              <a:t>βιομηχανία αυτοκινήτων</a:t>
            </a:r>
            <a:endParaRPr lang="en-US" dirty="0" smtClean="0"/>
          </a:p>
        </p:txBody>
      </p:sp>
      <p:pic>
        <p:nvPicPr>
          <p:cNvPr id="13315" name="Picture 1028" descr="moh38422_030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73238" y="1500188"/>
            <a:ext cx="5546725" cy="501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31759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7298"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l-GR" dirty="0" smtClean="0"/>
              <a:t>Χάρτης Αντίληψης με Ομάδες Πελατών διαφορετικών Προτιμήσεων </a:t>
            </a:r>
            <a:endParaRPr lang="en-US" dirty="0" smtClean="0"/>
          </a:p>
        </p:txBody>
      </p:sp>
      <p:pic>
        <p:nvPicPr>
          <p:cNvPr id="14339" name="Picture 4" descr="moh38422_0308"/>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79600" y="1455738"/>
            <a:ext cx="5248275" cy="523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691943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ChangeArrowheads="1"/>
          </p:cNvSpPr>
          <p:nvPr/>
        </p:nvSpPr>
        <p:spPr bwMode="auto">
          <a:xfrm rot="-5400000">
            <a:off x="1600994" y="4156869"/>
            <a:ext cx="10461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l-GR" altLang="el-GR" sz="1600">
                <a:latin typeface="Arial" charset="0"/>
              </a:rPr>
              <a:t>Όχι</a:t>
            </a:r>
            <a:endParaRPr lang="en-US" altLang="el-GR" sz="1600">
              <a:latin typeface="Arial" charset="0"/>
            </a:endParaRPr>
          </a:p>
        </p:txBody>
      </p:sp>
      <p:grpSp>
        <p:nvGrpSpPr>
          <p:cNvPr id="15363" name="Group 4"/>
          <p:cNvGrpSpPr>
            <a:grpSpLocks/>
          </p:cNvGrpSpPr>
          <p:nvPr/>
        </p:nvGrpSpPr>
        <p:grpSpPr bwMode="auto">
          <a:xfrm>
            <a:off x="2344738" y="1885950"/>
            <a:ext cx="5334000" cy="3352800"/>
            <a:chOff x="1537" y="1242"/>
            <a:chExt cx="3360" cy="2112"/>
          </a:xfrm>
        </p:grpSpPr>
        <p:sp>
          <p:nvSpPr>
            <p:cNvPr id="15374" name="Rectangle 5"/>
            <p:cNvSpPr>
              <a:spLocks noChangeArrowheads="1"/>
            </p:cNvSpPr>
            <p:nvPr/>
          </p:nvSpPr>
          <p:spPr bwMode="auto">
            <a:xfrm>
              <a:off x="1537" y="1242"/>
              <a:ext cx="1680" cy="1056"/>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5375" name="Rectangle 6"/>
            <p:cNvSpPr>
              <a:spLocks noChangeArrowheads="1"/>
            </p:cNvSpPr>
            <p:nvPr/>
          </p:nvSpPr>
          <p:spPr bwMode="auto">
            <a:xfrm>
              <a:off x="3217" y="1242"/>
              <a:ext cx="1680" cy="1056"/>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grpSp>
          <p:nvGrpSpPr>
            <p:cNvPr id="15376" name="Group 7"/>
            <p:cNvGrpSpPr>
              <a:grpSpLocks/>
            </p:cNvGrpSpPr>
            <p:nvPr/>
          </p:nvGrpSpPr>
          <p:grpSpPr bwMode="auto">
            <a:xfrm>
              <a:off x="1537" y="2298"/>
              <a:ext cx="3360" cy="1056"/>
              <a:chOff x="1537" y="2298"/>
              <a:chExt cx="3360" cy="1056"/>
            </a:xfrm>
          </p:grpSpPr>
          <p:sp>
            <p:nvSpPr>
              <p:cNvPr id="15377" name="Rectangle 8"/>
              <p:cNvSpPr>
                <a:spLocks noChangeArrowheads="1"/>
              </p:cNvSpPr>
              <p:nvPr/>
            </p:nvSpPr>
            <p:spPr bwMode="auto">
              <a:xfrm>
                <a:off x="3217" y="2298"/>
                <a:ext cx="1680" cy="1056"/>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5378" name="Rectangle 9"/>
              <p:cNvSpPr>
                <a:spLocks noChangeArrowheads="1"/>
              </p:cNvSpPr>
              <p:nvPr/>
            </p:nvSpPr>
            <p:spPr bwMode="auto">
              <a:xfrm>
                <a:off x="1537" y="2298"/>
                <a:ext cx="1680" cy="1056"/>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grpSp>
      </p:grpSp>
      <p:sp>
        <p:nvSpPr>
          <p:cNvPr id="15364" name="Rectangle 10"/>
          <p:cNvSpPr>
            <a:spLocks noChangeArrowheads="1"/>
          </p:cNvSpPr>
          <p:nvPr/>
        </p:nvSpPr>
        <p:spPr bwMode="auto">
          <a:xfrm>
            <a:off x="2344738" y="2139950"/>
            <a:ext cx="266541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25000"/>
              </a:spcBef>
              <a:buFontTx/>
              <a:buNone/>
            </a:pPr>
            <a:endParaRPr lang="en-US" altLang="el-GR" sz="1200" i="1">
              <a:latin typeface="Arial" charset="0"/>
            </a:endParaRPr>
          </a:p>
          <a:p>
            <a:pPr algn="ctr">
              <a:spcBef>
                <a:spcPct val="25000"/>
              </a:spcBef>
              <a:buFontTx/>
              <a:buNone/>
            </a:pPr>
            <a:r>
              <a:rPr lang="el-GR" altLang="el-GR" sz="1800">
                <a:latin typeface="Arial" charset="0"/>
              </a:rPr>
              <a:t>Επέκταση Αγοράς</a:t>
            </a:r>
            <a:endParaRPr lang="en-US" altLang="el-GR" sz="1800">
              <a:latin typeface="Arial" charset="0"/>
            </a:endParaRPr>
          </a:p>
        </p:txBody>
      </p:sp>
      <p:sp>
        <p:nvSpPr>
          <p:cNvPr id="15365" name="Rectangle 11"/>
          <p:cNvSpPr>
            <a:spLocks noChangeArrowheads="1"/>
          </p:cNvSpPr>
          <p:nvPr/>
        </p:nvSpPr>
        <p:spPr bwMode="auto">
          <a:xfrm>
            <a:off x="3181350" y="5216525"/>
            <a:ext cx="931863"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l-GR" altLang="el-GR" sz="1600">
                <a:latin typeface="Arial" charset="0"/>
              </a:rPr>
              <a:t>Όχι</a:t>
            </a:r>
            <a:endParaRPr lang="en-US" altLang="el-GR" sz="1600">
              <a:latin typeface="Arial" charset="0"/>
            </a:endParaRPr>
          </a:p>
        </p:txBody>
      </p:sp>
      <p:sp>
        <p:nvSpPr>
          <p:cNvPr id="15366" name="Rectangle 12"/>
          <p:cNvSpPr>
            <a:spLocks noChangeArrowheads="1"/>
          </p:cNvSpPr>
          <p:nvPr/>
        </p:nvSpPr>
        <p:spPr bwMode="auto">
          <a:xfrm>
            <a:off x="5868988" y="5208588"/>
            <a:ext cx="931862"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l-GR" altLang="el-GR" sz="1600">
                <a:latin typeface="Arial" charset="0"/>
              </a:rPr>
              <a:t>Ναι</a:t>
            </a:r>
            <a:endParaRPr lang="en-US" altLang="el-GR" sz="1600">
              <a:latin typeface="Arial" charset="0"/>
            </a:endParaRPr>
          </a:p>
        </p:txBody>
      </p:sp>
      <p:sp>
        <p:nvSpPr>
          <p:cNvPr id="15367" name="Rectangle 13"/>
          <p:cNvSpPr>
            <a:spLocks noChangeArrowheads="1"/>
          </p:cNvSpPr>
          <p:nvPr/>
        </p:nvSpPr>
        <p:spPr bwMode="auto">
          <a:xfrm rot="-5400000">
            <a:off x="1774032" y="2477294"/>
            <a:ext cx="693737"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l-GR" altLang="el-GR" sz="1600">
                <a:latin typeface="Arial" charset="0"/>
              </a:rPr>
              <a:t>Ναι</a:t>
            </a:r>
            <a:endParaRPr lang="en-US" altLang="el-GR" sz="1600">
              <a:latin typeface="Arial" charset="0"/>
            </a:endParaRPr>
          </a:p>
        </p:txBody>
      </p:sp>
      <p:sp>
        <p:nvSpPr>
          <p:cNvPr id="15368" name="Rectangle 14"/>
          <p:cNvSpPr>
            <a:spLocks noChangeArrowheads="1"/>
          </p:cNvSpPr>
          <p:nvPr/>
        </p:nvSpPr>
        <p:spPr bwMode="auto">
          <a:xfrm>
            <a:off x="5011738" y="2139950"/>
            <a:ext cx="2665412"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25000"/>
              </a:spcBef>
              <a:buFontTx/>
              <a:buNone/>
            </a:pPr>
            <a:endParaRPr lang="en-US" altLang="el-GR" sz="1200" i="1">
              <a:latin typeface="Arial" charset="0"/>
            </a:endParaRPr>
          </a:p>
          <a:p>
            <a:pPr algn="ctr">
              <a:spcBef>
                <a:spcPct val="25000"/>
              </a:spcBef>
              <a:buFontTx/>
              <a:buNone/>
            </a:pPr>
            <a:r>
              <a:rPr lang="el-GR" altLang="el-GR" sz="1800">
                <a:latin typeface="Arial" charset="0"/>
              </a:rPr>
              <a:t>Αναταξινόμηση - Επέκταση</a:t>
            </a:r>
            <a:endParaRPr lang="en-US" altLang="el-GR" sz="1800">
              <a:latin typeface="Arial" charset="0"/>
            </a:endParaRPr>
          </a:p>
        </p:txBody>
      </p:sp>
      <p:sp>
        <p:nvSpPr>
          <p:cNvPr id="15369" name="Rectangle 15"/>
          <p:cNvSpPr>
            <a:spLocks noChangeArrowheads="1"/>
          </p:cNvSpPr>
          <p:nvPr/>
        </p:nvSpPr>
        <p:spPr bwMode="auto">
          <a:xfrm>
            <a:off x="5011738" y="3759200"/>
            <a:ext cx="266541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25000"/>
              </a:spcBef>
              <a:buFontTx/>
              <a:buNone/>
            </a:pPr>
            <a:endParaRPr lang="en-US" altLang="el-GR" sz="1200" i="1">
              <a:latin typeface="Arial" charset="0"/>
            </a:endParaRPr>
          </a:p>
          <a:p>
            <a:pPr algn="ctr">
              <a:spcBef>
                <a:spcPct val="25000"/>
              </a:spcBef>
              <a:buFontTx/>
              <a:buNone/>
            </a:pPr>
            <a:r>
              <a:rPr lang="el-GR" altLang="el-GR" sz="1800">
                <a:latin typeface="Arial" charset="0"/>
              </a:rPr>
              <a:t>Αναταξινόμηση Αγοράς</a:t>
            </a:r>
            <a:endParaRPr lang="en-US" altLang="el-GR" sz="1800">
              <a:latin typeface="Arial" charset="0"/>
            </a:endParaRPr>
          </a:p>
        </p:txBody>
      </p:sp>
      <p:sp>
        <p:nvSpPr>
          <p:cNvPr id="15370" name="Rectangle 16"/>
          <p:cNvSpPr>
            <a:spLocks noChangeArrowheads="1"/>
          </p:cNvSpPr>
          <p:nvPr/>
        </p:nvSpPr>
        <p:spPr bwMode="auto">
          <a:xfrm>
            <a:off x="2344738" y="3959225"/>
            <a:ext cx="266541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25000"/>
              </a:spcBef>
              <a:buFontTx/>
              <a:buNone/>
            </a:pPr>
            <a:endParaRPr lang="en-US" altLang="el-GR" sz="1200" i="1">
              <a:latin typeface="Arial" charset="0"/>
            </a:endParaRPr>
          </a:p>
          <a:p>
            <a:pPr algn="ctr">
              <a:spcBef>
                <a:spcPct val="25000"/>
              </a:spcBef>
              <a:buFontTx/>
              <a:buNone/>
            </a:pPr>
            <a:r>
              <a:rPr lang="el-GR" altLang="el-GR" sz="1800">
                <a:latin typeface="Arial" charset="0"/>
              </a:rPr>
              <a:t>Χωρίς Αλλαγή</a:t>
            </a:r>
            <a:endParaRPr lang="en-US" altLang="el-GR" sz="1800">
              <a:latin typeface="Arial" charset="0"/>
            </a:endParaRPr>
          </a:p>
        </p:txBody>
      </p:sp>
      <p:sp>
        <p:nvSpPr>
          <p:cNvPr id="15371" name="Rectangle 17"/>
          <p:cNvSpPr>
            <a:spLocks noChangeArrowheads="1"/>
          </p:cNvSpPr>
          <p:nvPr/>
        </p:nvSpPr>
        <p:spPr bwMode="auto">
          <a:xfrm>
            <a:off x="2357438" y="5564188"/>
            <a:ext cx="53340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4625" indent="-17462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SzPct val="25000"/>
              <a:buFontTx/>
              <a:buChar char=" "/>
            </a:pPr>
            <a:r>
              <a:rPr lang="el-GR" altLang="el-GR" sz="1600" b="1">
                <a:latin typeface="Arial" charset="0"/>
              </a:rPr>
              <a:t>Αλλαγή στα Χαρακτηριστικά Τμηματοποίησης Λόγω του Διαδικτύου</a:t>
            </a:r>
            <a:endParaRPr lang="en-US" altLang="el-GR" sz="1600">
              <a:latin typeface="Arial" charset="0"/>
            </a:endParaRPr>
          </a:p>
        </p:txBody>
      </p:sp>
      <p:sp>
        <p:nvSpPr>
          <p:cNvPr id="15372" name="Rectangle 18"/>
          <p:cNvSpPr>
            <a:spLocks noChangeArrowheads="1"/>
          </p:cNvSpPr>
          <p:nvPr/>
        </p:nvSpPr>
        <p:spPr bwMode="auto">
          <a:xfrm rot="-5400000">
            <a:off x="-457994" y="3296444"/>
            <a:ext cx="3328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4625" indent="-17462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SzPct val="25000"/>
              <a:buFontTx/>
              <a:buChar char=" "/>
            </a:pPr>
            <a:r>
              <a:rPr lang="el-GR" altLang="el-GR" sz="1600" b="1">
                <a:latin typeface="Arial" charset="0"/>
              </a:rPr>
              <a:t>Αλλαγές στο μέγεθος των τμημάτων της αγοράς</a:t>
            </a:r>
            <a:endParaRPr lang="en-US" altLang="el-GR" sz="1600">
              <a:latin typeface="Arial" charset="0"/>
            </a:endParaRPr>
          </a:p>
        </p:txBody>
      </p:sp>
      <p:sp>
        <p:nvSpPr>
          <p:cNvPr id="569365" name="Rectangle 21"/>
          <p:cNvSpPr>
            <a:spLocks noGrp="1" noChangeArrowheads="1"/>
          </p:cNvSpPr>
          <p:nvPr>
            <p:ph type="title"/>
          </p:nvPr>
        </p:nvSpPr>
        <p:spPr/>
        <p:txBody>
          <a:bodyPr rtlCol="0">
            <a:normAutofit fontScale="90000"/>
          </a:bodyPr>
          <a:lstStyle/>
          <a:p>
            <a:pPr eaLnBrk="1" fontAlgn="auto" hangingPunct="1">
              <a:spcAft>
                <a:spcPts val="0"/>
              </a:spcAft>
              <a:defRPr/>
            </a:pPr>
            <a:r>
              <a:rPr lang="el-GR" dirty="0" smtClean="0"/>
              <a:t>Σενάρια Τμηματοποίησης για </a:t>
            </a:r>
            <a:r>
              <a:rPr lang="en-US" dirty="0" smtClean="0"/>
              <a:t>Bricks-and-Mortar</a:t>
            </a:r>
            <a:r>
              <a:rPr lang="el-GR" dirty="0" smtClean="0"/>
              <a:t> Δραστηριότητες</a:t>
            </a:r>
            <a:endParaRPr lang="en-US" dirty="0" smtClean="0"/>
          </a:p>
        </p:txBody>
      </p:sp>
    </p:spTree>
    <p:extLst>
      <p:ext uri="{BB962C8B-B14F-4D97-AF65-F5344CB8AC3E}">
        <p14:creationId xmlns:p14="http://schemas.microsoft.com/office/powerpoint/2010/main" val="2220631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rot="-5400000">
            <a:off x="1292225" y="4102101"/>
            <a:ext cx="158432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l-GR" altLang="el-GR" sz="1400">
                <a:latin typeface="Arial" charset="0"/>
              </a:rPr>
              <a:t>Τμήματα ενός τμήματος</a:t>
            </a:r>
            <a:endParaRPr lang="en-US" altLang="el-GR" sz="1400">
              <a:latin typeface="Arial" charset="0"/>
            </a:endParaRPr>
          </a:p>
        </p:txBody>
      </p:sp>
      <p:grpSp>
        <p:nvGrpSpPr>
          <p:cNvPr id="18435" name="Group 3"/>
          <p:cNvGrpSpPr>
            <a:grpSpLocks/>
          </p:cNvGrpSpPr>
          <p:nvPr/>
        </p:nvGrpSpPr>
        <p:grpSpPr bwMode="auto">
          <a:xfrm>
            <a:off x="2344738" y="1885950"/>
            <a:ext cx="5334000" cy="3352800"/>
            <a:chOff x="1537" y="1242"/>
            <a:chExt cx="3360" cy="2112"/>
          </a:xfrm>
        </p:grpSpPr>
        <p:sp>
          <p:nvSpPr>
            <p:cNvPr id="18446" name="Rectangle 4"/>
            <p:cNvSpPr>
              <a:spLocks noChangeArrowheads="1"/>
            </p:cNvSpPr>
            <p:nvPr/>
          </p:nvSpPr>
          <p:spPr bwMode="auto">
            <a:xfrm>
              <a:off x="1537" y="1242"/>
              <a:ext cx="1680" cy="1056"/>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8447" name="Rectangle 5"/>
            <p:cNvSpPr>
              <a:spLocks noChangeArrowheads="1"/>
            </p:cNvSpPr>
            <p:nvPr/>
          </p:nvSpPr>
          <p:spPr bwMode="auto">
            <a:xfrm>
              <a:off x="3217" y="1242"/>
              <a:ext cx="1680" cy="1056"/>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grpSp>
          <p:nvGrpSpPr>
            <p:cNvPr id="18448" name="Group 6"/>
            <p:cNvGrpSpPr>
              <a:grpSpLocks/>
            </p:cNvGrpSpPr>
            <p:nvPr/>
          </p:nvGrpSpPr>
          <p:grpSpPr bwMode="auto">
            <a:xfrm>
              <a:off x="1537" y="2298"/>
              <a:ext cx="3360" cy="1056"/>
              <a:chOff x="1537" y="2298"/>
              <a:chExt cx="3360" cy="1056"/>
            </a:xfrm>
          </p:grpSpPr>
          <p:sp>
            <p:nvSpPr>
              <p:cNvPr id="18449" name="Rectangle 7"/>
              <p:cNvSpPr>
                <a:spLocks noChangeArrowheads="1"/>
              </p:cNvSpPr>
              <p:nvPr/>
            </p:nvSpPr>
            <p:spPr bwMode="auto">
              <a:xfrm>
                <a:off x="3217" y="2298"/>
                <a:ext cx="1680" cy="1056"/>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sp>
            <p:nvSpPr>
              <p:cNvPr id="18450" name="Rectangle 8"/>
              <p:cNvSpPr>
                <a:spLocks noChangeArrowheads="1"/>
              </p:cNvSpPr>
              <p:nvPr/>
            </p:nvSpPr>
            <p:spPr bwMode="auto">
              <a:xfrm>
                <a:off x="1537" y="2298"/>
                <a:ext cx="1680" cy="1056"/>
              </a:xfrm>
              <a:prstGeom prst="rect">
                <a:avLst/>
              </a:prstGeom>
              <a:solidFill>
                <a:schemeClr val="bg1"/>
              </a:solidFill>
              <a:ln w="9525">
                <a:solidFill>
                  <a:schemeClr val="tx1"/>
                </a:solidFill>
                <a:miter lim="800000"/>
                <a:headEnd/>
                <a:tailEnd/>
              </a:ln>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l-GR" altLang="el-GR" sz="1800">
                  <a:latin typeface="Arial" charset="0"/>
                </a:endParaRPr>
              </a:p>
            </p:txBody>
          </p:sp>
        </p:grpSp>
      </p:grpSp>
      <p:sp>
        <p:nvSpPr>
          <p:cNvPr id="18436" name="Rectangle 9"/>
          <p:cNvSpPr>
            <a:spLocks noChangeArrowheads="1"/>
          </p:cNvSpPr>
          <p:nvPr/>
        </p:nvSpPr>
        <p:spPr bwMode="auto">
          <a:xfrm>
            <a:off x="2344738" y="1639888"/>
            <a:ext cx="2665412"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25000"/>
              </a:spcBef>
              <a:buFontTx/>
              <a:buNone/>
            </a:pPr>
            <a:endParaRPr lang="en-US" altLang="el-GR" sz="1200" i="1">
              <a:latin typeface="Arial" charset="0"/>
            </a:endParaRPr>
          </a:p>
          <a:p>
            <a:pPr algn="ctr">
              <a:spcBef>
                <a:spcPct val="25000"/>
              </a:spcBef>
              <a:buFontTx/>
              <a:buNone/>
            </a:pPr>
            <a:r>
              <a:rPr lang="el-GR" altLang="el-GR" sz="1400" b="1">
                <a:latin typeface="Arial" charset="0"/>
              </a:rPr>
              <a:t>Καθολική Στόχευση</a:t>
            </a:r>
            <a:endParaRPr lang="en-US" altLang="el-GR" sz="1400" b="1">
              <a:latin typeface="Arial" charset="0"/>
            </a:endParaRPr>
          </a:p>
          <a:p>
            <a:pPr>
              <a:spcBef>
                <a:spcPct val="25000"/>
              </a:spcBef>
              <a:buFontTx/>
              <a:buChar char="•"/>
            </a:pPr>
            <a:r>
              <a:rPr lang="el-GR" altLang="el-GR" sz="1200">
                <a:latin typeface="Arial" charset="0"/>
              </a:rPr>
              <a:t>Δανεισμός από την τοποθέτηση </a:t>
            </a:r>
            <a:r>
              <a:rPr lang="en-US" altLang="el-GR" sz="1200">
                <a:latin typeface="Arial" charset="0"/>
              </a:rPr>
              <a:t>Offline</a:t>
            </a:r>
          </a:p>
          <a:p>
            <a:pPr>
              <a:spcBef>
                <a:spcPct val="25000"/>
              </a:spcBef>
              <a:buFontTx/>
              <a:buChar char="•"/>
            </a:pPr>
            <a:r>
              <a:rPr lang="el-GR" altLang="el-GR" sz="1200">
                <a:latin typeface="Arial" charset="0"/>
              </a:rPr>
              <a:t>Αναζήτηση από τα βασικά πλεονεκτήματα του Διαδικτύου - την ευκολία και την προσβασιμότητα</a:t>
            </a:r>
            <a:endParaRPr lang="en-US" altLang="el-GR" sz="1200">
              <a:latin typeface="Arial" charset="0"/>
            </a:endParaRPr>
          </a:p>
        </p:txBody>
      </p:sp>
      <p:sp>
        <p:nvSpPr>
          <p:cNvPr id="18437" name="Rectangle 10"/>
          <p:cNvSpPr>
            <a:spLocks noChangeArrowheads="1"/>
          </p:cNvSpPr>
          <p:nvPr/>
        </p:nvSpPr>
        <p:spPr bwMode="auto">
          <a:xfrm>
            <a:off x="2411413" y="5232400"/>
            <a:ext cx="2543175"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l-GR" sz="1400">
                <a:latin typeface="Arial" charset="0"/>
              </a:rPr>
              <a:t>Same Customers</a:t>
            </a:r>
          </a:p>
        </p:txBody>
      </p:sp>
      <p:sp>
        <p:nvSpPr>
          <p:cNvPr id="18438" name="Rectangle 11"/>
          <p:cNvSpPr>
            <a:spLocks noChangeArrowheads="1"/>
          </p:cNvSpPr>
          <p:nvPr/>
        </p:nvSpPr>
        <p:spPr bwMode="auto">
          <a:xfrm>
            <a:off x="5056188" y="5224463"/>
            <a:ext cx="257175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n-US" altLang="el-GR" sz="1400">
                <a:latin typeface="Arial" charset="0"/>
              </a:rPr>
              <a:t>Different Customers</a:t>
            </a:r>
          </a:p>
        </p:txBody>
      </p:sp>
      <p:sp>
        <p:nvSpPr>
          <p:cNvPr id="18439" name="Rectangle 12"/>
          <p:cNvSpPr>
            <a:spLocks noChangeArrowheads="1"/>
          </p:cNvSpPr>
          <p:nvPr/>
        </p:nvSpPr>
        <p:spPr bwMode="auto">
          <a:xfrm rot="-5400000">
            <a:off x="1335087" y="2459038"/>
            <a:ext cx="1577975"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50000"/>
              </a:spcBef>
              <a:buFontTx/>
              <a:buNone/>
            </a:pPr>
            <a:r>
              <a:rPr lang="el-GR" altLang="el-GR" sz="1400">
                <a:latin typeface="Arial" charset="0"/>
              </a:rPr>
              <a:t>Ολόκληρος Τομέας</a:t>
            </a:r>
            <a:endParaRPr lang="en-US" altLang="el-GR" sz="1400">
              <a:latin typeface="Arial" charset="0"/>
            </a:endParaRPr>
          </a:p>
        </p:txBody>
      </p:sp>
      <p:sp>
        <p:nvSpPr>
          <p:cNvPr id="18440" name="Rectangle 13"/>
          <p:cNvSpPr>
            <a:spLocks noChangeArrowheads="1"/>
          </p:cNvSpPr>
          <p:nvPr/>
        </p:nvSpPr>
        <p:spPr bwMode="auto">
          <a:xfrm>
            <a:off x="5011738" y="1654175"/>
            <a:ext cx="2665412"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25000"/>
              </a:spcBef>
              <a:buFontTx/>
              <a:buNone/>
            </a:pPr>
            <a:endParaRPr lang="en-US" altLang="el-GR" sz="1200" i="1">
              <a:latin typeface="Arial" charset="0"/>
            </a:endParaRPr>
          </a:p>
          <a:p>
            <a:pPr algn="ctr">
              <a:spcBef>
                <a:spcPct val="25000"/>
              </a:spcBef>
              <a:buFontTx/>
              <a:buNone/>
            </a:pPr>
            <a:r>
              <a:rPr lang="el-GR" altLang="el-GR" sz="1400" b="1">
                <a:latin typeface="Arial" charset="0"/>
              </a:rPr>
              <a:t>Νέα Ευκαιρία Στόχευσης</a:t>
            </a:r>
            <a:endParaRPr lang="en-US" altLang="el-GR" sz="1400" b="1">
              <a:latin typeface="Arial" charset="0"/>
            </a:endParaRPr>
          </a:p>
          <a:p>
            <a:pPr>
              <a:spcBef>
                <a:spcPct val="25000"/>
              </a:spcBef>
              <a:buFontTx/>
              <a:buChar char="•"/>
            </a:pPr>
            <a:r>
              <a:rPr lang="el-GR" altLang="el-GR" sz="1400">
                <a:latin typeface="Arial" charset="0"/>
              </a:rPr>
              <a:t> </a:t>
            </a:r>
            <a:r>
              <a:rPr lang="el-GR" altLang="el-GR" sz="1200">
                <a:latin typeface="Arial" charset="0"/>
              </a:rPr>
              <a:t>Επανατοποθέτηση εξ’ ολοκλήρου</a:t>
            </a:r>
            <a:endParaRPr lang="en-US" altLang="el-GR" sz="1200">
              <a:latin typeface="Arial" charset="0"/>
            </a:endParaRPr>
          </a:p>
          <a:p>
            <a:pPr>
              <a:spcBef>
                <a:spcPct val="25000"/>
              </a:spcBef>
              <a:buFontTx/>
              <a:buChar char="•"/>
            </a:pPr>
            <a:r>
              <a:rPr lang="el-GR" altLang="el-GR" sz="1200">
                <a:latin typeface="Arial" charset="0"/>
              </a:rPr>
              <a:t> Διαφοροποίηση θέσεων που ικανοποιούν το νέο τμήμα</a:t>
            </a:r>
            <a:endParaRPr lang="en-US" altLang="el-GR" sz="1200">
              <a:latin typeface="Arial" charset="0"/>
            </a:endParaRPr>
          </a:p>
        </p:txBody>
      </p:sp>
      <p:sp>
        <p:nvSpPr>
          <p:cNvPr id="18441" name="Rectangle 14"/>
          <p:cNvSpPr>
            <a:spLocks noChangeArrowheads="1"/>
          </p:cNvSpPr>
          <p:nvPr/>
        </p:nvSpPr>
        <p:spPr bwMode="auto">
          <a:xfrm>
            <a:off x="5011738" y="3302000"/>
            <a:ext cx="2781300"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25000"/>
              </a:spcBef>
              <a:buFontTx/>
              <a:buNone/>
            </a:pPr>
            <a:endParaRPr lang="en-US" altLang="el-GR" sz="1200" i="1">
              <a:latin typeface="Arial" charset="0"/>
            </a:endParaRPr>
          </a:p>
          <a:p>
            <a:pPr algn="ctr">
              <a:spcBef>
                <a:spcPct val="25000"/>
              </a:spcBef>
              <a:buFontTx/>
              <a:buNone/>
            </a:pPr>
            <a:r>
              <a:rPr lang="el-GR" altLang="el-GR" sz="1400" b="1">
                <a:latin typeface="Arial" charset="0"/>
              </a:rPr>
              <a:t>Ανταγωνιστική (</a:t>
            </a:r>
            <a:r>
              <a:rPr lang="en-US" altLang="el-GR" sz="1400" b="1">
                <a:latin typeface="Arial" charset="0"/>
              </a:rPr>
              <a:t>Bleed-Over</a:t>
            </a:r>
            <a:r>
              <a:rPr lang="el-GR" altLang="el-GR" sz="1400" b="1">
                <a:latin typeface="Arial" charset="0"/>
              </a:rPr>
              <a:t>)</a:t>
            </a:r>
            <a:r>
              <a:rPr lang="en-US" altLang="el-GR" sz="1400" b="1">
                <a:latin typeface="Arial" charset="0"/>
              </a:rPr>
              <a:t> </a:t>
            </a:r>
            <a:r>
              <a:rPr lang="el-GR" altLang="el-GR" sz="1400" b="1">
                <a:latin typeface="Arial" charset="0"/>
              </a:rPr>
              <a:t>Τοποθέτηση</a:t>
            </a:r>
            <a:endParaRPr lang="en-US" altLang="el-GR" sz="1400" b="1">
              <a:latin typeface="Arial" charset="0"/>
            </a:endParaRPr>
          </a:p>
          <a:p>
            <a:pPr>
              <a:spcBef>
                <a:spcPct val="25000"/>
              </a:spcBef>
              <a:buFontTx/>
              <a:buChar char="•"/>
            </a:pPr>
            <a:r>
              <a:rPr lang="el-GR" altLang="el-GR" sz="1200">
                <a:latin typeface="Arial" charset="0"/>
              </a:rPr>
              <a:t>Χρήση διπλής τοποθέτηση</a:t>
            </a:r>
          </a:p>
          <a:p>
            <a:pPr>
              <a:spcBef>
                <a:spcPct val="25000"/>
              </a:spcBef>
              <a:buFontTx/>
              <a:buChar char="•"/>
            </a:pPr>
            <a:r>
              <a:rPr lang="el-GR" altLang="el-GR" sz="1200">
                <a:latin typeface="Arial" charset="0"/>
              </a:rPr>
              <a:t>Μόχλευση υπάρχουσας τοποθέτησης</a:t>
            </a:r>
          </a:p>
          <a:p>
            <a:pPr>
              <a:spcBef>
                <a:spcPct val="25000"/>
              </a:spcBef>
              <a:buFontTx/>
              <a:buChar char="•"/>
            </a:pPr>
            <a:r>
              <a:rPr lang="el-GR" altLang="el-GR" sz="1200">
                <a:latin typeface="Arial" charset="0"/>
              </a:rPr>
              <a:t>Πρόσθετα οφέλη της τοποθέτησης, όπως επαυξημένης προσφορές μέσω του Internet (π.χ., δυνατότητα προσαρμογής προϊόντος)</a:t>
            </a:r>
            <a:endParaRPr lang="en-US" altLang="el-GR" sz="1200">
              <a:latin typeface="Arial" charset="0"/>
            </a:endParaRPr>
          </a:p>
        </p:txBody>
      </p:sp>
      <p:sp>
        <p:nvSpPr>
          <p:cNvPr id="18442" name="Rectangle 15"/>
          <p:cNvSpPr>
            <a:spLocks noChangeArrowheads="1"/>
          </p:cNvSpPr>
          <p:nvPr/>
        </p:nvSpPr>
        <p:spPr bwMode="auto">
          <a:xfrm>
            <a:off x="2344738" y="3302000"/>
            <a:ext cx="2665412"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90488" tIns="44450" rIns="90488" bIns="44450">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25000"/>
              </a:spcBef>
              <a:buFontTx/>
              <a:buNone/>
            </a:pPr>
            <a:endParaRPr lang="en-US" altLang="el-GR" sz="1200" i="1">
              <a:latin typeface="Arial" charset="0"/>
            </a:endParaRPr>
          </a:p>
          <a:p>
            <a:pPr algn="ctr">
              <a:spcBef>
                <a:spcPct val="25000"/>
              </a:spcBef>
              <a:buFontTx/>
              <a:buNone/>
            </a:pPr>
            <a:r>
              <a:rPr lang="el-GR" altLang="el-GR" sz="1400" b="1">
                <a:latin typeface="Arial" charset="0"/>
              </a:rPr>
              <a:t>Προγεφυρωτική Στόχευση</a:t>
            </a:r>
            <a:endParaRPr lang="en-US" altLang="el-GR" sz="1400" b="1">
              <a:latin typeface="Arial" charset="0"/>
            </a:endParaRPr>
          </a:p>
          <a:p>
            <a:pPr>
              <a:spcBef>
                <a:spcPct val="25000"/>
              </a:spcBef>
              <a:buFontTx/>
              <a:buChar char="•"/>
            </a:pPr>
            <a:r>
              <a:rPr lang="el-GR" altLang="el-GR" sz="1200">
                <a:latin typeface="Arial" charset="0"/>
              </a:rPr>
              <a:t>Επίσης δανεισμός από την τοποθέτηση της </a:t>
            </a:r>
            <a:r>
              <a:rPr lang="en-US" altLang="el-GR" sz="1200">
                <a:latin typeface="Arial" charset="0"/>
              </a:rPr>
              <a:t>Offline</a:t>
            </a:r>
          </a:p>
          <a:p>
            <a:pPr>
              <a:spcBef>
                <a:spcPct val="25000"/>
              </a:spcBef>
              <a:buFontTx/>
              <a:buChar char="•"/>
            </a:pPr>
            <a:r>
              <a:rPr lang="el-GR" altLang="el-GR" sz="1200">
                <a:latin typeface="Arial" charset="0"/>
              </a:rPr>
              <a:t>Εστίαση</a:t>
            </a:r>
            <a:r>
              <a:rPr lang="en-US" altLang="el-GR" sz="1200">
                <a:latin typeface="Arial" charset="0"/>
              </a:rPr>
              <a:t> </a:t>
            </a:r>
            <a:r>
              <a:rPr lang="el-GR" altLang="el-GR" sz="1200">
                <a:latin typeface="Arial" charset="0"/>
              </a:rPr>
              <a:t>περισσότερο, όμως, με τις ανάγκες των μικρότερων ομάδα</a:t>
            </a:r>
            <a:endParaRPr lang="en-US" altLang="el-GR" sz="1200">
              <a:latin typeface="Arial" charset="0"/>
            </a:endParaRPr>
          </a:p>
          <a:p>
            <a:pPr>
              <a:spcBef>
                <a:spcPct val="25000"/>
              </a:spcBef>
              <a:buFontTx/>
              <a:buChar char="•"/>
            </a:pPr>
            <a:r>
              <a:rPr lang="el-GR" altLang="el-GR" sz="1200">
                <a:latin typeface="Arial" charset="0"/>
              </a:rPr>
              <a:t>Έμφαση στην προστιθέμενη αξία πλεονεκτήματα του Διαδικτύου</a:t>
            </a:r>
            <a:endParaRPr lang="en-US" altLang="el-GR" sz="1200">
              <a:latin typeface="Arial" charset="0"/>
            </a:endParaRPr>
          </a:p>
        </p:txBody>
      </p:sp>
      <p:sp>
        <p:nvSpPr>
          <p:cNvPr id="18443" name="Rectangle 16"/>
          <p:cNvSpPr>
            <a:spLocks noChangeArrowheads="1"/>
          </p:cNvSpPr>
          <p:nvPr/>
        </p:nvSpPr>
        <p:spPr bwMode="auto">
          <a:xfrm>
            <a:off x="2357438" y="5688013"/>
            <a:ext cx="5334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4625" indent="-17462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SzPct val="25000"/>
              <a:buFontTx/>
              <a:buChar char=" "/>
            </a:pPr>
            <a:r>
              <a:rPr lang="el-GR" altLang="el-GR" sz="1600" b="1">
                <a:latin typeface="Arial" charset="0"/>
              </a:rPr>
              <a:t>Ομοιότητα Πελατών</a:t>
            </a:r>
            <a:endParaRPr lang="en-US" altLang="el-GR" sz="1600">
              <a:latin typeface="Arial" charset="0"/>
            </a:endParaRPr>
          </a:p>
        </p:txBody>
      </p:sp>
      <p:sp>
        <p:nvSpPr>
          <p:cNvPr id="18444" name="Rectangle 17"/>
          <p:cNvSpPr>
            <a:spLocks noChangeArrowheads="1"/>
          </p:cNvSpPr>
          <p:nvPr/>
        </p:nvSpPr>
        <p:spPr bwMode="auto">
          <a:xfrm rot="-5400000">
            <a:off x="200819" y="3275807"/>
            <a:ext cx="2008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174625" indent="-174625"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buSzPct val="25000"/>
              <a:buFontTx/>
              <a:buChar char=" "/>
            </a:pPr>
            <a:r>
              <a:rPr lang="el-GR" altLang="el-GR" sz="1600" b="1">
                <a:latin typeface="Arial" charset="0"/>
              </a:rPr>
              <a:t>Εστίαση στην Προσπάθεια</a:t>
            </a:r>
            <a:endParaRPr lang="en-US" altLang="el-GR" sz="1600">
              <a:latin typeface="Arial" charset="0"/>
            </a:endParaRPr>
          </a:p>
        </p:txBody>
      </p:sp>
      <p:sp>
        <p:nvSpPr>
          <p:cNvPr id="18445" name="Rectangle 19"/>
          <p:cNvSpPr>
            <a:spLocks noGrp="1" noChangeArrowheads="1"/>
          </p:cNvSpPr>
          <p:nvPr>
            <p:ph type="title"/>
          </p:nvPr>
        </p:nvSpPr>
        <p:spPr>
          <a:xfrm>
            <a:off x="176213" y="274638"/>
            <a:ext cx="8739187" cy="1143000"/>
          </a:xfrm>
        </p:spPr>
        <p:txBody>
          <a:bodyPr>
            <a:normAutofit fontScale="90000"/>
          </a:bodyPr>
          <a:lstStyle/>
          <a:p>
            <a:pPr eaLnBrk="1" hangingPunct="1"/>
            <a:r>
              <a:rPr lang="el-GR" altLang="el-GR" sz="3600" smtClean="0"/>
              <a:t>Σενάρια Τοποθέτησης και Κατευθυντήριες Γραμμές για </a:t>
            </a:r>
            <a:r>
              <a:rPr lang="en-US" altLang="el-GR" sz="3600" smtClean="0"/>
              <a:t>Bricks-and-Mortar</a:t>
            </a:r>
            <a:r>
              <a:rPr lang="el-GR" altLang="el-GR" sz="3600" smtClean="0"/>
              <a:t> Δραστηριότητες</a:t>
            </a:r>
            <a:endParaRPr lang="en-US" altLang="el-GR" sz="3600" smtClean="0"/>
          </a:p>
        </p:txBody>
      </p:sp>
    </p:spTree>
    <p:extLst>
      <p:ext uri="{BB962C8B-B14F-4D97-AF65-F5344CB8AC3E}">
        <p14:creationId xmlns:p14="http://schemas.microsoft.com/office/powerpoint/2010/main" val="13994892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normAutofit fontScale="90000"/>
          </a:bodyPr>
          <a:lstStyle/>
          <a:p>
            <a:pPr eaLnBrk="1" hangingPunct="1"/>
            <a:r>
              <a:rPr lang="en-US" altLang="el-GR" smtClean="0"/>
              <a:t>Business-Unit </a:t>
            </a:r>
            <a:r>
              <a:rPr lang="el-GR" altLang="el-GR" smtClean="0"/>
              <a:t>Στρατηγικές της </a:t>
            </a:r>
            <a:r>
              <a:rPr lang="en-US" altLang="el-GR" smtClean="0"/>
              <a:t>EBay’s</a:t>
            </a:r>
          </a:p>
        </p:txBody>
      </p:sp>
      <p:graphicFrame>
        <p:nvGraphicFramePr>
          <p:cNvPr id="21507" name="Object 0"/>
          <p:cNvGraphicFramePr>
            <a:graphicFrameLocks noGrp="1" noChangeAspect="1"/>
          </p:cNvGraphicFramePr>
          <p:nvPr>
            <p:ph idx="1"/>
            <p:extLst>
              <p:ext uri="{D42A27DB-BD31-4B8C-83A1-F6EECF244321}">
                <p14:modId xmlns:p14="http://schemas.microsoft.com/office/powerpoint/2010/main" val="480529515"/>
              </p:ext>
            </p:extLst>
          </p:nvPr>
        </p:nvGraphicFramePr>
        <p:xfrm>
          <a:off x="280555" y="1398596"/>
          <a:ext cx="8598333" cy="5454650"/>
        </p:xfrm>
        <a:graphic>
          <a:graphicData uri="http://schemas.openxmlformats.org/presentationml/2006/ole">
            <mc:AlternateContent xmlns:mc="http://schemas.openxmlformats.org/markup-compatibility/2006">
              <mc:Choice xmlns:v="urn:schemas-microsoft-com:vml" Requires="v">
                <p:oleObj spid="_x0000_s434186" name="Document" r:id="rId4" imgW="9568818" imgH="6393883" progId="Word.Document.8">
                  <p:embed/>
                </p:oleObj>
              </mc:Choice>
              <mc:Fallback>
                <p:oleObj name="Document" r:id="rId4" imgW="9568818" imgH="6393883" progId="Word.Document.8">
                  <p:embed/>
                  <p:pic>
                    <p:nvPicPr>
                      <p:cNvPr id="0" name=""/>
                      <p:cNvPicPr>
                        <a:picLocks noChangeAspect="1" noChangeArrowheads="1"/>
                      </p:cNvPicPr>
                      <p:nvPr/>
                    </p:nvPicPr>
                    <p:blipFill>
                      <a:blip r:embed="rId5"/>
                      <a:srcRect/>
                      <a:stretch>
                        <a:fillRect/>
                      </a:stretch>
                    </p:blipFill>
                    <p:spPr bwMode="auto">
                      <a:xfrm>
                        <a:off x="280555" y="1398596"/>
                        <a:ext cx="8598333" cy="54546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97059967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8" name="Text Box 1036"/>
          <p:cNvSpPr txBox="1">
            <a:spLocks noChangeArrowheads="1"/>
          </p:cNvSpPr>
          <p:nvPr/>
        </p:nvSpPr>
        <p:spPr bwMode="auto">
          <a:xfrm>
            <a:off x="271463" y="481013"/>
            <a:ext cx="692150" cy="1189037"/>
          </a:xfrm>
          <a:prstGeom prst="rect">
            <a:avLst/>
          </a:prstGeom>
          <a:noFill/>
          <a:ln>
            <a:noFill/>
          </a:ln>
          <a:effectLst/>
          <a:extLst/>
        </p:spPr>
        <p:txBody>
          <a:bodyPr wrap="none">
            <a:spAutoFit/>
          </a:bodyPr>
          <a:lstStyle/>
          <a:p>
            <a:pPr algn="ctr">
              <a:defRPr/>
            </a:pPr>
            <a:r>
              <a:rPr lang="el-GR" altLang="el-GR" sz="7200" dirty="0">
                <a:solidFill>
                  <a:srgbClr val="FFFFFF"/>
                </a:solidFill>
                <a:effectLst>
                  <a:outerShdw blurRad="38100" dist="38100" dir="2700000" algn="tl">
                    <a:srgbClr val="000000"/>
                  </a:outerShdw>
                </a:effectLst>
              </a:rPr>
              <a:t>4</a:t>
            </a:r>
            <a:endParaRPr lang="en-US" altLang="el-GR" sz="7200" dirty="0">
              <a:solidFill>
                <a:srgbClr val="FFFFFF"/>
              </a:solidFill>
              <a:effectLst>
                <a:outerShdw blurRad="38100" dist="38100" dir="2700000" algn="tl">
                  <a:srgbClr val="000000"/>
                </a:outerShdw>
              </a:effectLst>
            </a:endParaRPr>
          </a:p>
        </p:txBody>
      </p:sp>
      <p:sp>
        <p:nvSpPr>
          <p:cNvPr id="439309" name="Text Box 1037"/>
          <p:cNvSpPr txBox="1">
            <a:spLocks noChangeArrowheads="1"/>
          </p:cNvSpPr>
          <p:nvPr/>
        </p:nvSpPr>
        <p:spPr bwMode="auto">
          <a:xfrm>
            <a:off x="315913" y="4706938"/>
            <a:ext cx="7637462" cy="708025"/>
          </a:xfrm>
          <a:prstGeom prst="rect">
            <a:avLst/>
          </a:prstGeom>
          <a:noFill/>
          <a:ln>
            <a:noFill/>
          </a:ln>
          <a:effectLst/>
          <a:extLst/>
        </p:spPr>
        <p:txBody>
          <a:bodyPr>
            <a:spAutoFit/>
          </a:bodyPr>
          <a:lstStyle/>
          <a:p>
            <a:pPr>
              <a:defRPr/>
            </a:pPr>
            <a:r>
              <a:rPr lang="el-GR" sz="4000" dirty="0">
                <a:solidFill>
                  <a:schemeClr val="tx2"/>
                </a:solidFill>
                <a:effectLst>
                  <a:outerShdw blurRad="38100" dist="38100" dir="2700000" algn="tl">
                    <a:srgbClr val="000000"/>
                  </a:outerShdw>
                </a:effectLst>
              </a:rPr>
              <a:t>Εμπειρία Πελατών</a:t>
            </a:r>
            <a:endParaRPr lang="en-US" sz="4000"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2278970902"/>
      </p:ext>
    </p:extLst>
  </p:cSld>
  <p:clrMapOvr>
    <a:masterClrMapping/>
  </p:clrMapOvr>
  <p:transition spd="med">
    <p:dissolv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68" name="Rectangle 24"/>
          <p:cNvSpPr>
            <a:spLocks noGrp="1" noChangeArrowheads="1"/>
          </p:cNvSpPr>
          <p:nvPr>
            <p:ph type="title"/>
          </p:nvPr>
        </p:nvSpPr>
        <p:spPr/>
        <p:txBody>
          <a:bodyPr rtlCol="0">
            <a:normAutofit fontScale="90000"/>
          </a:bodyPr>
          <a:lstStyle/>
          <a:p>
            <a:pPr fontAlgn="auto">
              <a:spcAft>
                <a:spcPts val="0"/>
              </a:spcAft>
              <a:defRPr/>
            </a:pPr>
            <a:r>
              <a:rPr lang="el-GR" sz="3600" dirty="0" smtClean="0"/>
              <a:t>Τα Επτά βασικά στοιχεία της εμπειρίας πελατών</a:t>
            </a:r>
            <a:endParaRPr lang="en-US" altLang="el-GR" sz="4200" dirty="0" smtClean="0"/>
          </a:p>
        </p:txBody>
      </p:sp>
      <p:sp>
        <p:nvSpPr>
          <p:cNvPr id="7171" name="Rectangle 10"/>
          <p:cNvSpPr>
            <a:spLocks noChangeArrowheads="1"/>
          </p:cNvSpPr>
          <p:nvPr/>
        </p:nvSpPr>
        <p:spPr bwMode="auto">
          <a:xfrm>
            <a:off x="433388" y="1624013"/>
            <a:ext cx="3810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pPr>
            <a:r>
              <a:rPr lang="en-US" altLang="el-GR" b="1"/>
              <a:t>1.</a:t>
            </a:r>
          </a:p>
          <a:p>
            <a:pPr>
              <a:lnSpc>
                <a:spcPct val="120000"/>
              </a:lnSpc>
            </a:pPr>
            <a:endParaRPr lang="en-US" altLang="el-GR" b="1"/>
          </a:p>
        </p:txBody>
      </p:sp>
      <p:sp>
        <p:nvSpPr>
          <p:cNvPr id="7172" name="Rectangle 11"/>
          <p:cNvSpPr>
            <a:spLocks noChangeArrowheads="1"/>
          </p:cNvSpPr>
          <p:nvPr/>
        </p:nvSpPr>
        <p:spPr bwMode="auto">
          <a:xfrm>
            <a:off x="433388" y="2319338"/>
            <a:ext cx="3810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pPr>
            <a:r>
              <a:rPr lang="en-US" altLang="el-GR" b="1"/>
              <a:t>2.</a:t>
            </a:r>
          </a:p>
          <a:p>
            <a:pPr>
              <a:lnSpc>
                <a:spcPct val="120000"/>
              </a:lnSpc>
            </a:pPr>
            <a:endParaRPr lang="en-US" altLang="el-GR" b="1"/>
          </a:p>
        </p:txBody>
      </p:sp>
      <p:sp>
        <p:nvSpPr>
          <p:cNvPr id="7173" name="Rectangle 12"/>
          <p:cNvSpPr>
            <a:spLocks noChangeArrowheads="1"/>
          </p:cNvSpPr>
          <p:nvPr/>
        </p:nvSpPr>
        <p:spPr bwMode="auto">
          <a:xfrm>
            <a:off x="433388" y="3100388"/>
            <a:ext cx="3810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pPr>
            <a:r>
              <a:rPr lang="en-US" altLang="el-GR" b="1"/>
              <a:t>3.</a:t>
            </a:r>
          </a:p>
          <a:p>
            <a:pPr>
              <a:lnSpc>
                <a:spcPct val="120000"/>
              </a:lnSpc>
            </a:pPr>
            <a:endParaRPr lang="en-US" altLang="el-GR" b="1"/>
          </a:p>
        </p:txBody>
      </p:sp>
      <p:sp>
        <p:nvSpPr>
          <p:cNvPr id="7174" name="Rectangle 13"/>
          <p:cNvSpPr>
            <a:spLocks noChangeArrowheads="1"/>
          </p:cNvSpPr>
          <p:nvPr/>
        </p:nvSpPr>
        <p:spPr bwMode="auto">
          <a:xfrm>
            <a:off x="433388" y="3852863"/>
            <a:ext cx="3810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pPr>
            <a:r>
              <a:rPr lang="en-US" altLang="el-GR" b="1"/>
              <a:t>4.</a:t>
            </a:r>
          </a:p>
          <a:p>
            <a:pPr>
              <a:lnSpc>
                <a:spcPct val="120000"/>
              </a:lnSpc>
            </a:pPr>
            <a:endParaRPr lang="en-US" altLang="el-GR" b="1"/>
          </a:p>
        </p:txBody>
      </p:sp>
      <p:sp>
        <p:nvSpPr>
          <p:cNvPr id="7175" name="Rectangle 14"/>
          <p:cNvSpPr>
            <a:spLocks noChangeArrowheads="1"/>
          </p:cNvSpPr>
          <p:nvPr/>
        </p:nvSpPr>
        <p:spPr bwMode="auto">
          <a:xfrm>
            <a:off x="433388" y="4605338"/>
            <a:ext cx="3810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pPr>
            <a:r>
              <a:rPr lang="en-US" altLang="el-GR" b="1"/>
              <a:t>5.</a:t>
            </a:r>
          </a:p>
          <a:p>
            <a:pPr>
              <a:lnSpc>
                <a:spcPct val="120000"/>
              </a:lnSpc>
            </a:pPr>
            <a:endParaRPr lang="en-US" altLang="el-GR" b="1"/>
          </a:p>
        </p:txBody>
      </p:sp>
      <p:sp>
        <p:nvSpPr>
          <p:cNvPr id="7176" name="Rectangle 15"/>
          <p:cNvSpPr>
            <a:spLocks noChangeArrowheads="1"/>
          </p:cNvSpPr>
          <p:nvPr/>
        </p:nvSpPr>
        <p:spPr bwMode="auto">
          <a:xfrm>
            <a:off x="433388" y="5300663"/>
            <a:ext cx="3810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pPr>
            <a:r>
              <a:rPr lang="en-US" altLang="el-GR" b="1"/>
              <a:t>6.</a:t>
            </a:r>
          </a:p>
          <a:p>
            <a:pPr>
              <a:lnSpc>
                <a:spcPct val="120000"/>
              </a:lnSpc>
            </a:pPr>
            <a:endParaRPr lang="en-US" altLang="el-GR" b="1"/>
          </a:p>
        </p:txBody>
      </p:sp>
      <p:sp>
        <p:nvSpPr>
          <p:cNvPr id="7177" name="Rectangle 16"/>
          <p:cNvSpPr>
            <a:spLocks noChangeArrowheads="1"/>
          </p:cNvSpPr>
          <p:nvPr/>
        </p:nvSpPr>
        <p:spPr bwMode="auto">
          <a:xfrm>
            <a:off x="433388" y="6110288"/>
            <a:ext cx="3810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pPr>
            <a:r>
              <a:rPr lang="en-US" altLang="el-GR" b="1"/>
              <a:t>7.</a:t>
            </a:r>
          </a:p>
          <a:p>
            <a:pPr>
              <a:lnSpc>
                <a:spcPct val="120000"/>
              </a:lnSpc>
            </a:pPr>
            <a:endParaRPr lang="en-US" altLang="el-GR" b="1"/>
          </a:p>
        </p:txBody>
      </p:sp>
      <p:sp>
        <p:nvSpPr>
          <p:cNvPr id="7178" name="Rectangle 17"/>
          <p:cNvSpPr>
            <a:spLocks noChangeArrowheads="1"/>
          </p:cNvSpPr>
          <p:nvPr/>
        </p:nvSpPr>
        <p:spPr bwMode="auto">
          <a:xfrm>
            <a:off x="4681538" y="1431925"/>
            <a:ext cx="4462462"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288925" indent="-1746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spcBef>
                <a:spcPct val="50000"/>
              </a:spcBef>
              <a:buSzPct val="65000"/>
              <a:buFont typeface="Wingdings" pitchFamily="2" charset="2"/>
              <a:buChar char="l"/>
            </a:pPr>
            <a:r>
              <a:rPr lang="el-GR" altLang="el-GR" sz="1200"/>
              <a:t>Ένα ορισμένο επίπεδο λειτουργικότητας πρέπει να υπάρχει, προκειμένου ένα site να λειτουργήσει, πρέπει να πληρούνται τα βασικά πρότυπα και οι προσδοκίες</a:t>
            </a:r>
            <a:endParaRPr lang="en-US" altLang="el-GR" sz="1200"/>
          </a:p>
        </p:txBody>
      </p:sp>
      <p:sp>
        <p:nvSpPr>
          <p:cNvPr id="7179" name="Rectangle 18"/>
          <p:cNvSpPr>
            <a:spLocks noChangeArrowheads="1"/>
          </p:cNvSpPr>
          <p:nvPr/>
        </p:nvSpPr>
        <p:spPr bwMode="auto">
          <a:xfrm>
            <a:off x="4681538" y="2168525"/>
            <a:ext cx="435133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288925" indent="-1746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spcBef>
                <a:spcPct val="50000"/>
              </a:spcBef>
              <a:buSzPct val="65000"/>
              <a:buFont typeface="Wingdings" pitchFamily="2" charset="2"/>
              <a:buChar char="l"/>
            </a:pPr>
            <a:r>
              <a:rPr lang="el-GR" altLang="el-GR" sz="1200"/>
              <a:t>Σχετίζεται με μοναδική αντίληψη του ατόμου από τη συνάντηση με την εταιρεία</a:t>
            </a:r>
            <a:endParaRPr lang="en-US" altLang="el-GR" sz="1200"/>
          </a:p>
        </p:txBody>
      </p:sp>
      <p:sp>
        <p:nvSpPr>
          <p:cNvPr id="7180" name="Rectangle 19"/>
          <p:cNvSpPr>
            <a:spLocks noChangeArrowheads="1"/>
          </p:cNvSpPr>
          <p:nvPr/>
        </p:nvSpPr>
        <p:spPr bwMode="auto">
          <a:xfrm>
            <a:off x="4681538" y="2878138"/>
            <a:ext cx="4462462" cy="830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288925" indent="-1746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spcBef>
                <a:spcPct val="50000"/>
              </a:spcBef>
              <a:buSzPct val="65000"/>
              <a:buFont typeface="Wingdings" pitchFamily="2" charset="2"/>
              <a:buChar char="l"/>
            </a:pPr>
            <a:r>
              <a:rPr lang="el-GR" altLang="el-GR" sz="1200"/>
              <a:t>Κάτι περισσότερο από την οικονομική συναλλαγή - το σύνολο της εμπειρίας εμπλοκής των πελατών περιλαμβάνει τόσο μέτρα για τη διαδικασία όσο και της  εξόδου της αγοραστικής εμπειρίας</a:t>
            </a:r>
            <a:endParaRPr lang="en-US" altLang="el-GR" sz="1200"/>
          </a:p>
        </p:txBody>
      </p:sp>
      <p:sp>
        <p:nvSpPr>
          <p:cNvPr id="7181" name="Rectangle 20"/>
          <p:cNvSpPr>
            <a:spLocks noChangeArrowheads="1"/>
          </p:cNvSpPr>
          <p:nvPr/>
        </p:nvSpPr>
        <p:spPr bwMode="auto">
          <a:xfrm>
            <a:off x="4681538" y="3657600"/>
            <a:ext cx="4462462"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288925" indent="-1746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spcBef>
                <a:spcPct val="50000"/>
              </a:spcBef>
              <a:buSzPct val="65000"/>
              <a:buFont typeface="Wingdings" pitchFamily="2" charset="2"/>
              <a:buChar char="l"/>
            </a:pPr>
            <a:r>
              <a:rPr lang="el-GR" altLang="el-GR" sz="1200"/>
              <a:t>Περιλαμβάνει την αντίδραση ενός πελάτη σε πολλαπλές μεταβλητές, από την διαρρύθμιση του καταστήματος / site έως την ερμηνεία της μάρκας</a:t>
            </a:r>
            <a:endParaRPr lang="en-US" altLang="el-GR" sz="1200"/>
          </a:p>
        </p:txBody>
      </p:sp>
      <p:sp>
        <p:nvSpPr>
          <p:cNvPr id="7182" name="Rectangle 21"/>
          <p:cNvSpPr>
            <a:spLocks noChangeArrowheads="1"/>
          </p:cNvSpPr>
          <p:nvPr/>
        </p:nvSpPr>
        <p:spPr bwMode="auto">
          <a:xfrm>
            <a:off x="4681538" y="4410075"/>
            <a:ext cx="4351337"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288925" indent="-1746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spcBef>
                <a:spcPct val="50000"/>
              </a:spcBef>
              <a:buSzPct val="65000"/>
              <a:buFont typeface="Wingdings" pitchFamily="2" charset="2"/>
              <a:buChar char="l"/>
            </a:pPr>
            <a:r>
              <a:rPr lang="el-GR" altLang="el-GR" sz="1200"/>
              <a:t>Στο βαθμό που αυτό είναι σημαντικό, η αξιολόγηση της εμπειρίας του πελάτη πρέπει να ενσωματώσει όλες τις πέντε αισθήσεις</a:t>
            </a:r>
            <a:endParaRPr lang="en-US" altLang="el-GR" sz="1200"/>
          </a:p>
        </p:txBody>
      </p:sp>
      <p:sp>
        <p:nvSpPr>
          <p:cNvPr id="7183" name="Rectangle 22"/>
          <p:cNvSpPr>
            <a:spLocks noChangeArrowheads="1"/>
          </p:cNvSpPr>
          <p:nvPr/>
        </p:nvSpPr>
        <p:spPr bwMode="auto">
          <a:xfrm>
            <a:off x="4681538" y="5175250"/>
            <a:ext cx="4462462"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288925" indent="-1746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spcBef>
                <a:spcPct val="50000"/>
              </a:spcBef>
              <a:buSzPct val="65000"/>
              <a:buFont typeface="Wingdings" pitchFamily="2" charset="2"/>
              <a:buChar char="l"/>
            </a:pPr>
            <a:r>
              <a:rPr lang="el-GR" altLang="el-GR" sz="1200"/>
              <a:t>Γνωστικές απαντήσεις είναι προσεγμένες και αξιολογικές στη φύση. Οι συναισθηματικές αντιδράσεις τείνουν να συλλάβουν τις διαθέσεις, τις στάσεις και τα συναισθήματα του πελάτη</a:t>
            </a:r>
            <a:endParaRPr lang="en-US" altLang="el-GR" sz="1200"/>
          </a:p>
        </p:txBody>
      </p:sp>
      <p:sp>
        <p:nvSpPr>
          <p:cNvPr id="7184" name="Rectangle 23"/>
          <p:cNvSpPr>
            <a:spLocks noChangeArrowheads="1"/>
          </p:cNvSpPr>
          <p:nvPr/>
        </p:nvSpPr>
        <p:spPr bwMode="auto">
          <a:xfrm>
            <a:off x="4681538" y="5927725"/>
            <a:ext cx="4351337" cy="646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charset="0"/>
              </a:defRPr>
            </a:lvl1pPr>
            <a:lvl2pPr marL="288925" indent="-174625"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a:spcBef>
                <a:spcPct val="50000"/>
              </a:spcBef>
              <a:buSzPct val="65000"/>
              <a:buFont typeface="Wingdings" pitchFamily="2" charset="2"/>
              <a:buChar char="l"/>
            </a:pPr>
            <a:r>
              <a:rPr lang="el-GR" altLang="el-GR" sz="1200"/>
              <a:t>Προηγούμενες, ξεχωριστές εμπειρίες μπορούν να επηρεάσουν την αντίδραση του καταναλωτή σε διάφορα ερεθίσματα κατά τη διάρκεια μιας εμπειρία αγορών</a:t>
            </a:r>
            <a:endParaRPr lang="en-US" altLang="el-GR" sz="1200"/>
          </a:p>
        </p:txBody>
      </p:sp>
      <p:sp>
        <p:nvSpPr>
          <p:cNvPr id="7185" name="Rectangle 26"/>
          <p:cNvSpPr>
            <a:spLocks noChangeArrowheads="1"/>
          </p:cNvSpPr>
          <p:nvPr/>
        </p:nvSpPr>
        <p:spPr bwMode="auto">
          <a:xfrm>
            <a:off x="930275" y="1474788"/>
            <a:ext cx="3889375" cy="6381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sz="1600" b="1"/>
              <a:t>Το Αντικειμενικό Στοιχείο</a:t>
            </a:r>
            <a:endParaRPr lang="en-US" altLang="el-GR" sz="1200"/>
          </a:p>
        </p:txBody>
      </p:sp>
      <p:sp>
        <p:nvSpPr>
          <p:cNvPr id="7186" name="Rectangle 27"/>
          <p:cNvSpPr>
            <a:spLocks noChangeArrowheads="1"/>
          </p:cNvSpPr>
          <p:nvPr/>
        </p:nvSpPr>
        <p:spPr bwMode="auto">
          <a:xfrm>
            <a:off x="911225" y="2209800"/>
            <a:ext cx="3889375" cy="6381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sz="1600" b="1"/>
              <a:t>Το Στοιχείο Αντίληψης</a:t>
            </a:r>
            <a:endParaRPr lang="en-US" altLang="el-GR" sz="1200"/>
          </a:p>
        </p:txBody>
      </p:sp>
      <p:sp>
        <p:nvSpPr>
          <p:cNvPr id="7187" name="Rectangle 28"/>
          <p:cNvSpPr>
            <a:spLocks noChangeArrowheads="1"/>
          </p:cNvSpPr>
          <p:nvPr/>
        </p:nvSpPr>
        <p:spPr bwMode="auto">
          <a:xfrm>
            <a:off x="904875" y="2965450"/>
            <a:ext cx="3889375" cy="6381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sz="1600" b="1"/>
              <a:t>Το Στοιχείο της Εμπλοκής</a:t>
            </a:r>
            <a:endParaRPr lang="en-US" altLang="el-GR" sz="1600" b="1"/>
          </a:p>
        </p:txBody>
      </p:sp>
      <p:sp>
        <p:nvSpPr>
          <p:cNvPr id="7188" name="Rectangle 29"/>
          <p:cNvSpPr>
            <a:spLocks noChangeArrowheads="1"/>
          </p:cNvSpPr>
          <p:nvPr/>
        </p:nvSpPr>
        <p:spPr bwMode="auto">
          <a:xfrm>
            <a:off x="885825" y="3714750"/>
            <a:ext cx="3889375" cy="6381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sz="1600" b="1"/>
              <a:t>Το Στοιχείο της Αντίδρασης στα </a:t>
            </a:r>
          </a:p>
          <a:p>
            <a:pPr algn="ctr"/>
            <a:r>
              <a:rPr lang="el-GR" altLang="el-GR" sz="1600" b="1"/>
              <a:t>Ερεθίσματα</a:t>
            </a:r>
            <a:endParaRPr lang="en-US" altLang="el-GR" sz="1600" b="1"/>
          </a:p>
        </p:txBody>
      </p:sp>
      <p:sp>
        <p:nvSpPr>
          <p:cNvPr id="7189" name="Rectangle 30"/>
          <p:cNvSpPr>
            <a:spLocks noChangeArrowheads="1"/>
          </p:cNvSpPr>
          <p:nvPr/>
        </p:nvSpPr>
        <p:spPr bwMode="auto">
          <a:xfrm>
            <a:off x="882650" y="4468813"/>
            <a:ext cx="3889375" cy="6381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sz="1600" b="1"/>
              <a:t>Το Αισθητήριο Στοιχείο</a:t>
            </a:r>
            <a:endParaRPr lang="en-US" altLang="el-GR" sz="1600" b="1"/>
          </a:p>
        </p:txBody>
      </p:sp>
      <p:sp>
        <p:nvSpPr>
          <p:cNvPr id="7190" name="Rectangle 31"/>
          <p:cNvSpPr>
            <a:spLocks noChangeArrowheads="1"/>
          </p:cNvSpPr>
          <p:nvPr/>
        </p:nvSpPr>
        <p:spPr bwMode="auto">
          <a:xfrm>
            <a:off x="876300" y="5224463"/>
            <a:ext cx="3889375" cy="6381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sz="1600" b="1"/>
              <a:t>Το Γνωστικό και Συναισθηματικό Στοιχείο</a:t>
            </a:r>
            <a:endParaRPr lang="en-US" altLang="el-GR" sz="1600" b="1"/>
          </a:p>
        </p:txBody>
      </p:sp>
      <p:sp>
        <p:nvSpPr>
          <p:cNvPr id="7191" name="Rectangle 32"/>
          <p:cNvSpPr>
            <a:spLocks noChangeArrowheads="1"/>
          </p:cNvSpPr>
          <p:nvPr/>
        </p:nvSpPr>
        <p:spPr bwMode="auto">
          <a:xfrm>
            <a:off x="857250" y="5959475"/>
            <a:ext cx="3889375" cy="6381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sz="1600" b="1"/>
              <a:t>Το Σχεσιακό Στοιχείο</a:t>
            </a:r>
            <a:endParaRPr lang="en-US" altLang="el-GR" sz="1600" b="1"/>
          </a:p>
        </p:txBody>
      </p:sp>
    </p:spTree>
    <p:extLst>
      <p:ext uri="{BB962C8B-B14F-4D97-AF65-F5344CB8AC3E}">
        <p14:creationId xmlns:p14="http://schemas.microsoft.com/office/powerpoint/2010/main" val="39994966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000" name="Rectangle 8"/>
          <p:cNvSpPr>
            <a:spLocks noGrp="1" noChangeArrowheads="1"/>
          </p:cNvSpPr>
          <p:nvPr>
            <p:ph type="title"/>
          </p:nvPr>
        </p:nvSpPr>
        <p:spPr/>
        <p:txBody>
          <a:bodyPr rtlCol="0">
            <a:normAutofit fontScale="90000"/>
          </a:bodyPr>
          <a:lstStyle/>
          <a:p>
            <a:pPr fontAlgn="auto">
              <a:spcAft>
                <a:spcPts val="0"/>
              </a:spcAft>
              <a:defRPr/>
            </a:pPr>
            <a:r>
              <a:rPr lang="el-GR" altLang="el-GR" sz="4200" dirty="0" smtClean="0"/>
              <a:t>Εμπειρία Πελάτη</a:t>
            </a:r>
            <a:r>
              <a:rPr lang="en-US" altLang="el-GR" sz="4200" dirty="0" smtClean="0"/>
              <a:t> vs. </a:t>
            </a:r>
            <a:r>
              <a:rPr lang="el-GR" altLang="el-GR" sz="4200" dirty="0" smtClean="0"/>
              <a:t>Δημιουργίας </a:t>
            </a:r>
            <a:r>
              <a:rPr lang="en-US" altLang="el-GR" sz="4200" dirty="0" smtClean="0"/>
              <a:t>Brand</a:t>
            </a:r>
          </a:p>
        </p:txBody>
      </p:sp>
      <p:graphicFrame>
        <p:nvGraphicFramePr>
          <p:cNvPr id="8195" name="Object 3"/>
          <p:cNvGraphicFramePr>
            <a:graphicFrameLocks/>
          </p:cNvGraphicFramePr>
          <p:nvPr/>
        </p:nvGraphicFramePr>
        <p:xfrm>
          <a:off x="528638" y="2038350"/>
          <a:ext cx="8229600" cy="4208463"/>
        </p:xfrm>
        <a:graphic>
          <a:graphicData uri="http://schemas.openxmlformats.org/presentationml/2006/ole">
            <mc:AlternateContent xmlns:mc="http://schemas.openxmlformats.org/markup-compatibility/2006">
              <mc:Choice xmlns:v="urn:schemas-microsoft-com:vml" Requires="v">
                <p:oleObj spid="_x0000_s435210" name="Document" r:id="rId4" imgW="6264211" imgH="3194423" progId="Word.Document.8">
                  <p:embed/>
                </p:oleObj>
              </mc:Choice>
              <mc:Fallback>
                <p:oleObj name="Document" r:id="rId4" imgW="6264211" imgH="3194423"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638" y="2038350"/>
                        <a:ext cx="8229600" cy="420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196" name="Text Box 9"/>
          <p:cNvSpPr txBox="1">
            <a:spLocks noChangeArrowheads="1"/>
          </p:cNvSpPr>
          <p:nvPr/>
        </p:nvSpPr>
        <p:spPr bwMode="auto">
          <a:xfrm>
            <a:off x="3524250" y="1465263"/>
            <a:ext cx="2352675" cy="400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sz="2000" b="1"/>
              <a:t>Σημείο-Αντίστιξης</a:t>
            </a:r>
            <a:endParaRPr lang="en-US" altLang="el-GR" sz="2000" b="1"/>
          </a:p>
        </p:txBody>
      </p:sp>
    </p:spTree>
    <p:extLst>
      <p:ext uri="{BB962C8B-B14F-4D97-AF65-F5344CB8AC3E}">
        <p14:creationId xmlns:p14="http://schemas.microsoft.com/office/powerpoint/2010/main" val="8447861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l-GR" altLang="el-GR" sz="4200" smtClean="0"/>
              <a:t>Στάδια της εμπειρίας πελατών</a:t>
            </a:r>
            <a:endParaRPr lang="en-US" altLang="el-GR" sz="4200" smtClean="0"/>
          </a:p>
        </p:txBody>
      </p:sp>
      <p:graphicFrame>
        <p:nvGraphicFramePr>
          <p:cNvPr id="10243" name="Object 3"/>
          <p:cNvGraphicFramePr>
            <a:graphicFrameLocks noGrp="1" noChangeAspect="1"/>
          </p:cNvGraphicFramePr>
          <p:nvPr>
            <p:ph type="tbl" idx="4294967295"/>
            <p:extLst>
              <p:ext uri="{D42A27DB-BD31-4B8C-83A1-F6EECF244321}">
                <p14:modId xmlns:p14="http://schemas.microsoft.com/office/powerpoint/2010/main" val="2206446299"/>
              </p:ext>
            </p:extLst>
          </p:nvPr>
        </p:nvGraphicFramePr>
        <p:xfrm>
          <a:off x="409575" y="1425575"/>
          <a:ext cx="8602663" cy="5737225"/>
        </p:xfrm>
        <a:graphic>
          <a:graphicData uri="http://schemas.openxmlformats.org/presentationml/2006/ole">
            <mc:AlternateContent xmlns:mc="http://schemas.openxmlformats.org/markup-compatibility/2006">
              <mc:Choice xmlns:v="urn:schemas-microsoft-com:vml" Requires="v">
                <p:oleObj spid="_x0000_s436234" name="Document" r:id="rId4" imgW="8853189" imgH="5904062" progId="Word.Document.8">
                  <p:embed/>
                </p:oleObj>
              </mc:Choice>
              <mc:Fallback>
                <p:oleObj name="Document" r:id="rId4" imgW="8853189" imgH="5904062" progId="Word.Document.8">
                  <p:embed/>
                  <p:pic>
                    <p:nvPicPr>
                      <p:cNvPr id="0" name=""/>
                      <p:cNvPicPr>
                        <a:picLocks noChangeAspect="1" noChangeArrowheads="1"/>
                      </p:cNvPicPr>
                      <p:nvPr/>
                    </p:nvPicPr>
                    <p:blipFill>
                      <a:blip r:embed="rId5"/>
                      <a:srcRect/>
                      <a:stretch>
                        <a:fillRect/>
                      </a:stretch>
                    </p:blipFill>
                    <p:spPr bwMode="auto">
                      <a:xfrm>
                        <a:off x="409575" y="1425575"/>
                        <a:ext cx="8602663" cy="5737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893645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Χρήση Ι</a:t>
            </a:r>
            <a:r>
              <a:rPr lang="en-US" dirty="0" err="1"/>
              <a:t>nternet</a:t>
            </a:r>
            <a:r>
              <a:rPr lang="en-US" dirty="0"/>
              <a:t> </a:t>
            </a:r>
            <a:r>
              <a:rPr lang="el-GR" dirty="0"/>
              <a:t>στην Ελλάδα</a:t>
            </a:r>
          </a:p>
        </p:txBody>
      </p:sp>
      <p:sp>
        <p:nvSpPr>
          <p:cNvPr id="3" name="Θέση περιεχομένου 2"/>
          <p:cNvSpPr>
            <a:spLocks noGrp="1"/>
          </p:cNvSpPr>
          <p:nvPr>
            <p:ph idx="1"/>
          </p:nvPr>
        </p:nvSpPr>
        <p:spPr/>
        <p:txBody>
          <a:bodyPr/>
          <a:lstStyle/>
          <a:p>
            <a:r>
              <a:rPr lang="el-GR" b="1" dirty="0" smtClean="0"/>
              <a:t>Μέσος όρος </a:t>
            </a:r>
            <a:r>
              <a:rPr lang="el-GR" b="1" dirty="0"/>
              <a:t>χρήσης του διαδικτύου </a:t>
            </a:r>
            <a:r>
              <a:rPr lang="el-GR" b="1" dirty="0" smtClean="0"/>
              <a:t>τα 176 </a:t>
            </a:r>
            <a:r>
              <a:rPr lang="el-GR" b="1" dirty="0"/>
              <a:t>λεπτά κάθε μέρα</a:t>
            </a:r>
            <a:r>
              <a:rPr lang="el-GR" dirty="0" smtClean="0"/>
              <a:t>!</a:t>
            </a:r>
          </a:p>
          <a:p>
            <a:endParaRPr lang="el-GR" dirty="0"/>
          </a:p>
        </p:txBody>
      </p:sp>
      <p:pic>
        <p:nvPicPr>
          <p:cNvPr id="4618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9161" y="3001097"/>
            <a:ext cx="7600950" cy="2943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026256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409" name="Rectangle 17"/>
          <p:cNvSpPr>
            <a:spLocks noGrp="1" noChangeArrowheads="1"/>
          </p:cNvSpPr>
          <p:nvPr>
            <p:ph type="title"/>
          </p:nvPr>
        </p:nvSpPr>
        <p:spPr/>
        <p:txBody>
          <a:bodyPr rtlCol="0">
            <a:normAutofit fontScale="90000"/>
          </a:bodyPr>
          <a:lstStyle/>
          <a:p>
            <a:pPr fontAlgn="auto">
              <a:spcAft>
                <a:spcPts val="0"/>
              </a:spcAft>
              <a:defRPr/>
            </a:pPr>
            <a:r>
              <a:rPr lang="el-GR" altLang="el-GR" sz="4200" dirty="0" smtClean="0"/>
              <a:t>Στάδια της εμπειρίας πελατών με την πάροδο του χρόνου</a:t>
            </a:r>
            <a:endParaRPr lang="en-US" altLang="el-GR" sz="4200" dirty="0" smtClean="0"/>
          </a:p>
        </p:txBody>
      </p:sp>
      <p:pic>
        <p:nvPicPr>
          <p:cNvPr id="11267" name="Picture 18" descr="moh38422_0402"/>
          <p:cNvPicPr>
            <a:picLocks noChangeAspect="1" noChangeArrowheads="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90588" y="1447800"/>
            <a:ext cx="7467600" cy="494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48245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p:nvPr>
        </p:nvSpPr>
        <p:spPr/>
        <p:txBody>
          <a:bodyPr rtlCol="0">
            <a:normAutofit fontScale="90000"/>
          </a:bodyPr>
          <a:lstStyle/>
          <a:p>
            <a:pPr fontAlgn="auto">
              <a:spcAft>
                <a:spcPts val="0"/>
              </a:spcAft>
              <a:defRPr/>
            </a:pPr>
            <a:r>
              <a:rPr lang="el-GR" altLang="el-GR" sz="4200" dirty="0" smtClean="0"/>
              <a:t>Επτά Θανάσιμα Αμαρτήματα Εμπειρίας Πελατών</a:t>
            </a:r>
            <a:endParaRPr lang="en-US" altLang="el-GR" sz="4200" dirty="0" smtClean="0"/>
          </a:p>
        </p:txBody>
      </p:sp>
      <p:pic>
        <p:nvPicPr>
          <p:cNvPr id="12291" name="Picture 4" descr="moh38422_040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1540"/>
          <a:stretch>
            <a:fillRect/>
          </a:stretch>
        </p:blipFill>
        <p:spPr bwMode="auto">
          <a:xfrm>
            <a:off x="2230438" y="1452563"/>
            <a:ext cx="4757737" cy="519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110258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83" name="Rectangle 15"/>
          <p:cNvSpPr>
            <a:spLocks noGrp="1" noChangeArrowheads="1"/>
          </p:cNvSpPr>
          <p:nvPr>
            <p:ph type="title"/>
          </p:nvPr>
        </p:nvSpPr>
        <p:spPr/>
        <p:txBody>
          <a:bodyPr rtlCol="0">
            <a:normAutofit fontScale="90000"/>
          </a:bodyPr>
          <a:lstStyle/>
          <a:p>
            <a:pPr fontAlgn="auto">
              <a:spcAft>
                <a:spcPts val="0"/>
              </a:spcAft>
              <a:defRPr/>
            </a:pPr>
            <a:r>
              <a:rPr lang="el-GR" altLang="el-GR" sz="4200" dirty="0" smtClean="0"/>
              <a:t>Ευρύτεροι στόχοι </a:t>
            </a:r>
            <a:r>
              <a:rPr lang="el-GR" altLang="el-GR" sz="4200" dirty="0"/>
              <a:t>για τη δημιουργία μιας επιθυμητής εμπειρίας πελατών</a:t>
            </a:r>
            <a:endParaRPr lang="en-US" altLang="el-GR" sz="4200" dirty="0" smtClean="0"/>
          </a:p>
        </p:txBody>
      </p:sp>
      <p:sp>
        <p:nvSpPr>
          <p:cNvPr id="14339" name="Rectangle 9"/>
          <p:cNvSpPr>
            <a:spLocks noChangeArrowheads="1"/>
          </p:cNvSpPr>
          <p:nvPr/>
        </p:nvSpPr>
        <p:spPr bwMode="auto">
          <a:xfrm>
            <a:off x="1262063" y="1781175"/>
            <a:ext cx="417512"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pPr>
            <a:r>
              <a:rPr lang="en-US" altLang="el-GR" b="1"/>
              <a:t>1.</a:t>
            </a:r>
          </a:p>
          <a:p>
            <a:pPr>
              <a:lnSpc>
                <a:spcPct val="120000"/>
              </a:lnSpc>
            </a:pPr>
            <a:endParaRPr lang="en-US" altLang="el-GR" b="1"/>
          </a:p>
        </p:txBody>
      </p:sp>
      <p:sp>
        <p:nvSpPr>
          <p:cNvPr id="14340" name="Rectangle 10"/>
          <p:cNvSpPr>
            <a:spLocks noChangeArrowheads="1"/>
          </p:cNvSpPr>
          <p:nvPr/>
        </p:nvSpPr>
        <p:spPr bwMode="auto">
          <a:xfrm>
            <a:off x="1262063" y="2593975"/>
            <a:ext cx="417512"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pPr>
            <a:r>
              <a:rPr lang="en-US" altLang="el-GR" b="1"/>
              <a:t>2.</a:t>
            </a:r>
          </a:p>
          <a:p>
            <a:pPr>
              <a:lnSpc>
                <a:spcPct val="120000"/>
              </a:lnSpc>
            </a:pPr>
            <a:endParaRPr lang="en-US" altLang="el-GR" b="1"/>
          </a:p>
        </p:txBody>
      </p:sp>
      <p:sp>
        <p:nvSpPr>
          <p:cNvPr id="14341" name="Rectangle 11"/>
          <p:cNvSpPr>
            <a:spLocks noChangeArrowheads="1"/>
          </p:cNvSpPr>
          <p:nvPr/>
        </p:nvSpPr>
        <p:spPr bwMode="auto">
          <a:xfrm>
            <a:off x="1262063" y="3406775"/>
            <a:ext cx="417512"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pPr>
            <a:r>
              <a:rPr lang="en-US" altLang="el-GR" b="1"/>
              <a:t>3.</a:t>
            </a:r>
          </a:p>
          <a:p>
            <a:pPr>
              <a:lnSpc>
                <a:spcPct val="120000"/>
              </a:lnSpc>
            </a:pPr>
            <a:endParaRPr lang="en-US" altLang="el-GR" b="1"/>
          </a:p>
        </p:txBody>
      </p:sp>
      <p:sp>
        <p:nvSpPr>
          <p:cNvPr id="14342" name="Rectangle 12"/>
          <p:cNvSpPr>
            <a:spLocks noChangeArrowheads="1"/>
          </p:cNvSpPr>
          <p:nvPr/>
        </p:nvSpPr>
        <p:spPr bwMode="auto">
          <a:xfrm>
            <a:off x="1262063" y="4064000"/>
            <a:ext cx="417512"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pPr>
            <a:r>
              <a:rPr lang="en-US" altLang="el-GR" b="1"/>
              <a:t>4.</a:t>
            </a:r>
          </a:p>
          <a:p>
            <a:pPr>
              <a:lnSpc>
                <a:spcPct val="120000"/>
              </a:lnSpc>
            </a:pPr>
            <a:endParaRPr lang="en-US" altLang="el-GR" b="1"/>
          </a:p>
        </p:txBody>
      </p:sp>
      <p:sp>
        <p:nvSpPr>
          <p:cNvPr id="14343" name="Rectangle 13"/>
          <p:cNvSpPr>
            <a:spLocks noChangeArrowheads="1"/>
          </p:cNvSpPr>
          <p:nvPr/>
        </p:nvSpPr>
        <p:spPr bwMode="auto">
          <a:xfrm>
            <a:off x="1262063" y="5019675"/>
            <a:ext cx="417512"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pPr>
            <a:r>
              <a:rPr lang="en-US" altLang="el-GR" b="1"/>
              <a:t>5.</a:t>
            </a:r>
          </a:p>
          <a:p>
            <a:pPr>
              <a:lnSpc>
                <a:spcPct val="120000"/>
              </a:lnSpc>
            </a:pPr>
            <a:endParaRPr lang="en-US" altLang="el-GR" b="1"/>
          </a:p>
        </p:txBody>
      </p:sp>
      <p:sp>
        <p:nvSpPr>
          <p:cNvPr id="14344" name="Rectangle 14"/>
          <p:cNvSpPr>
            <a:spLocks noChangeArrowheads="1"/>
          </p:cNvSpPr>
          <p:nvPr/>
        </p:nvSpPr>
        <p:spPr bwMode="auto">
          <a:xfrm>
            <a:off x="1262063" y="5819775"/>
            <a:ext cx="417512" cy="679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nSpc>
                <a:spcPct val="120000"/>
              </a:lnSpc>
            </a:pPr>
            <a:r>
              <a:rPr lang="en-US" altLang="el-GR" b="1"/>
              <a:t>6.</a:t>
            </a:r>
          </a:p>
          <a:p>
            <a:pPr>
              <a:lnSpc>
                <a:spcPct val="120000"/>
              </a:lnSpc>
            </a:pPr>
            <a:endParaRPr lang="en-US" altLang="el-GR" b="1"/>
          </a:p>
        </p:txBody>
      </p:sp>
      <p:sp>
        <p:nvSpPr>
          <p:cNvPr id="14345" name="Rectangle 16"/>
          <p:cNvSpPr>
            <a:spLocks noChangeArrowheads="1"/>
          </p:cNvSpPr>
          <p:nvPr/>
        </p:nvSpPr>
        <p:spPr bwMode="auto">
          <a:xfrm>
            <a:off x="1862138" y="1647825"/>
            <a:ext cx="5602287" cy="6969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b="1" dirty="0" smtClean="0"/>
              <a:t>Δημιουργία μιας πλούσιας περιγραφής </a:t>
            </a:r>
            <a:r>
              <a:rPr lang="el-GR" altLang="el-GR" b="1" dirty="0"/>
              <a:t>του στόχου Πελατών</a:t>
            </a:r>
            <a:endParaRPr lang="en-US" altLang="el-GR" sz="1400" dirty="0"/>
          </a:p>
        </p:txBody>
      </p:sp>
      <p:sp>
        <p:nvSpPr>
          <p:cNvPr id="14346" name="Rectangle 17"/>
          <p:cNvSpPr>
            <a:spLocks noChangeArrowheads="1"/>
          </p:cNvSpPr>
          <p:nvPr/>
        </p:nvSpPr>
        <p:spPr bwMode="auto">
          <a:xfrm>
            <a:off x="1862138" y="2454275"/>
            <a:ext cx="5602287" cy="6969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b="1" dirty="0" smtClean="0"/>
              <a:t>Ανάπτυξη </a:t>
            </a:r>
            <a:r>
              <a:rPr lang="en-US" altLang="el-GR" b="1" dirty="0" smtClean="0"/>
              <a:t>Use-Case </a:t>
            </a:r>
            <a:r>
              <a:rPr lang="el-GR" altLang="el-GR" b="1" dirty="0" smtClean="0"/>
              <a:t>Σεναρίων για κάθε Τμήμα Αγοράς Στόχου</a:t>
            </a:r>
            <a:endParaRPr lang="en-US" altLang="el-GR" b="1" dirty="0"/>
          </a:p>
        </p:txBody>
      </p:sp>
      <p:sp>
        <p:nvSpPr>
          <p:cNvPr id="14347" name="Rectangle 18"/>
          <p:cNvSpPr>
            <a:spLocks noChangeArrowheads="1"/>
          </p:cNvSpPr>
          <p:nvPr/>
        </p:nvSpPr>
        <p:spPr bwMode="auto">
          <a:xfrm>
            <a:off x="1862138" y="3270250"/>
            <a:ext cx="5602287" cy="6969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b="1" dirty="0"/>
              <a:t>Αποτελεσματική </a:t>
            </a:r>
            <a:r>
              <a:rPr lang="el-GR" altLang="el-GR" b="1" dirty="0" smtClean="0"/>
              <a:t>Ενσωμάτωση </a:t>
            </a:r>
            <a:r>
              <a:rPr lang="el-GR" altLang="el-GR" b="1" dirty="0" err="1"/>
              <a:t>online</a:t>
            </a:r>
            <a:r>
              <a:rPr lang="el-GR" altLang="el-GR" b="1" dirty="0"/>
              <a:t> και </a:t>
            </a:r>
            <a:r>
              <a:rPr lang="el-GR" altLang="el-GR" b="1" dirty="0" err="1"/>
              <a:t>offline</a:t>
            </a:r>
            <a:r>
              <a:rPr lang="el-GR" altLang="el-GR" b="1" dirty="0"/>
              <a:t> </a:t>
            </a:r>
            <a:r>
              <a:rPr lang="el-GR" altLang="el-GR" b="1" dirty="0" smtClean="0"/>
              <a:t>Εμπειρίας</a:t>
            </a:r>
            <a:endParaRPr lang="en-US" altLang="el-GR" b="1" dirty="0"/>
          </a:p>
        </p:txBody>
      </p:sp>
      <p:sp>
        <p:nvSpPr>
          <p:cNvPr id="14348" name="Rectangle 19"/>
          <p:cNvSpPr>
            <a:spLocks noChangeArrowheads="1"/>
          </p:cNvSpPr>
          <p:nvPr/>
        </p:nvSpPr>
        <p:spPr bwMode="auto">
          <a:xfrm>
            <a:off x="1862138" y="4076700"/>
            <a:ext cx="5602287" cy="696913"/>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b="1" dirty="0" smtClean="0"/>
              <a:t>Διατύπωση Σαφών Σταδίων </a:t>
            </a:r>
            <a:r>
              <a:rPr lang="el-GR" altLang="el-GR" b="1" dirty="0"/>
              <a:t>της </a:t>
            </a:r>
            <a:r>
              <a:rPr lang="el-GR" altLang="el-GR" b="1" dirty="0" smtClean="0"/>
              <a:t>Επιθυμητής Εμπειρίας</a:t>
            </a:r>
            <a:endParaRPr lang="en-US" altLang="el-GR" b="1" dirty="0"/>
          </a:p>
        </p:txBody>
      </p:sp>
      <p:sp>
        <p:nvSpPr>
          <p:cNvPr id="14349" name="Rectangle 20"/>
          <p:cNvSpPr>
            <a:spLocks noChangeArrowheads="1"/>
          </p:cNvSpPr>
          <p:nvPr/>
        </p:nvSpPr>
        <p:spPr bwMode="auto">
          <a:xfrm>
            <a:off x="1862138" y="4894263"/>
            <a:ext cx="5602287" cy="696912"/>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b="1" dirty="0" smtClean="0"/>
              <a:t>Αποτελεσματική Αξιολόγηση </a:t>
            </a:r>
            <a:r>
              <a:rPr lang="el-GR" altLang="el-GR" b="1" dirty="0"/>
              <a:t>των </a:t>
            </a:r>
            <a:r>
              <a:rPr lang="el-GR" altLang="el-GR" b="1" dirty="0" smtClean="0"/>
              <a:t>Σχετικών Επιπέδων </a:t>
            </a:r>
            <a:r>
              <a:rPr lang="el-GR" altLang="el-GR" b="1" dirty="0"/>
              <a:t>της </a:t>
            </a:r>
            <a:r>
              <a:rPr lang="el-GR" altLang="el-GR" b="1" dirty="0" smtClean="0"/>
              <a:t>Ιεραρχίας</a:t>
            </a:r>
            <a:endParaRPr lang="en-US" altLang="el-GR" b="1" dirty="0"/>
          </a:p>
        </p:txBody>
      </p:sp>
      <p:sp>
        <p:nvSpPr>
          <p:cNvPr id="14350" name="Rectangle 21"/>
          <p:cNvSpPr>
            <a:spLocks noChangeArrowheads="1"/>
          </p:cNvSpPr>
          <p:nvPr/>
        </p:nvSpPr>
        <p:spPr bwMode="auto">
          <a:xfrm>
            <a:off x="1862138" y="5715000"/>
            <a:ext cx="5602287" cy="57308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l-GR" altLang="el-GR" b="1" dirty="0"/>
              <a:t>Υψηλή μόχλευση των </a:t>
            </a:r>
            <a:r>
              <a:rPr lang="el-GR" altLang="el-GR" b="1" dirty="0" smtClean="0"/>
              <a:t>Ευαγγελιστών</a:t>
            </a:r>
            <a:endParaRPr lang="en-US" altLang="el-GR" b="1" dirty="0"/>
          </a:p>
        </p:txBody>
      </p:sp>
    </p:spTree>
    <p:extLst>
      <p:ext uri="{BB962C8B-B14F-4D97-AF65-F5344CB8AC3E}">
        <p14:creationId xmlns:p14="http://schemas.microsoft.com/office/powerpoint/2010/main" val="278805090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ChangeArrowheads="1"/>
          </p:cNvSpPr>
          <p:nvPr>
            <p:ph type="title"/>
          </p:nvPr>
        </p:nvSpPr>
        <p:spPr/>
        <p:txBody>
          <a:bodyPr rtlCol="0">
            <a:normAutofit fontScale="90000"/>
          </a:bodyPr>
          <a:lstStyle/>
          <a:p>
            <a:pPr fontAlgn="auto">
              <a:spcAft>
                <a:spcPts val="0"/>
              </a:spcAft>
              <a:defRPr/>
            </a:pPr>
            <a:r>
              <a:rPr lang="el-GR" altLang="el-GR" sz="4200" dirty="0"/>
              <a:t>Στάδια της εμπειρίας πελατών </a:t>
            </a:r>
            <a:r>
              <a:rPr lang="el-GR" altLang="el-GR" sz="4200" dirty="0" smtClean="0"/>
              <a:t>της </a:t>
            </a:r>
            <a:r>
              <a:rPr lang="en-US" altLang="el-GR" sz="4200" dirty="0" smtClean="0"/>
              <a:t>REI.com</a:t>
            </a:r>
          </a:p>
        </p:txBody>
      </p:sp>
      <p:graphicFrame>
        <p:nvGraphicFramePr>
          <p:cNvPr id="15363" name="Object 3"/>
          <p:cNvGraphicFramePr>
            <a:graphicFrameLocks noGrp="1" noChangeAspect="1"/>
          </p:cNvGraphicFramePr>
          <p:nvPr>
            <p:ph type="tbl" idx="4294967295"/>
            <p:extLst>
              <p:ext uri="{D42A27DB-BD31-4B8C-83A1-F6EECF244321}">
                <p14:modId xmlns:p14="http://schemas.microsoft.com/office/powerpoint/2010/main" val="4084049809"/>
              </p:ext>
            </p:extLst>
          </p:nvPr>
        </p:nvGraphicFramePr>
        <p:xfrm>
          <a:off x="609600" y="1409700"/>
          <a:ext cx="8134350" cy="5365750"/>
        </p:xfrm>
        <a:graphic>
          <a:graphicData uri="http://schemas.openxmlformats.org/presentationml/2006/ole">
            <mc:AlternateContent xmlns:mc="http://schemas.openxmlformats.org/markup-compatibility/2006">
              <mc:Choice xmlns:v="urn:schemas-microsoft-com:vml" Requires="v">
                <p:oleObj spid="_x0000_s437258" name="Document" r:id="rId4" imgW="9280833" imgH="6121834" progId="Word.Document.8">
                  <p:embed/>
                </p:oleObj>
              </mc:Choice>
              <mc:Fallback>
                <p:oleObj name="Document" r:id="rId4" imgW="9280833" imgH="6121834" progId="Word.Document.8">
                  <p:embed/>
                  <p:pic>
                    <p:nvPicPr>
                      <p:cNvPr id="0" name=""/>
                      <p:cNvPicPr>
                        <a:picLocks noChangeAspect="1" noChangeArrowheads="1"/>
                      </p:cNvPicPr>
                      <p:nvPr/>
                    </p:nvPicPr>
                    <p:blipFill>
                      <a:blip r:embed="rId5"/>
                      <a:srcRect/>
                      <a:stretch>
                        <a:fillRect/>
                      </a:stretch>
                    </p:blipFill>
                    <p:spPr bwMode="auto">
                      <a:xfrm>
                        <a:off x="609600" y="1409700"/>
                        <a:ext cx="8134350" cy="5365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214570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ChangeArrowheads="1"/>
          </p:cNvSpPr>
          <p:nvPr>
            <p:ph type="title"/>
          </p:nvPr>
        </p:nvSpPr>
        <p:spPr/>
        <p:txBody>
          <a:bodyPr rtlCol="0">
            <a:normAutofit fontScale="90000"/>
          </a:bodyPr>
          <a:lstStyle/>
          <a:p>
            <a:pPr fontAlgn="auto">
              <a:spcAft>
                <a:spcPts val="0"/>
              </a:spcAft>
              <a:defRPr/>
            </a:pPr>
            <a:r>
              <a:rPr lang="el-GR" altLang="el-GR" sz="4200" dirty="0"/>
              <a:t>Βήματα στη </a:t>
            </a:r>
            <a:r>
              <a:rPr lang="el-GR" altLang="el-GR" sz="4200" dirty="0" smtClean="0"/>
              <a:t>Δημιουργία Καλής Εμπειρίας </a:t>
            </a:r>
            <a:r>
              <a:rPr lang="el-GR" altLang="el-GR" sz="4200" dirty="0"/>
              <a:t>Πελατών</a:t>
            </a:r>
            <a:endParaRPr lang="en-US" altLang="el-GR" sz="4200" dirty="0" smtClean="0"/>
          </a:p>
        </p:txBody>
      </p:sp>
      <p:graphicFrame>
        <p:nvGraphicFramePr>
          <p:cNvPr id="16387" name="Object 3"/>
          <p:cNvGraphicFramePr>
            <a:graphicFrameLocks noGrp="1" noChangeAspect="1"/>
          </p:cNvGraphicFramePr>
          <p:nvPr>
            <p:ph type="tbl" idx="4294967295"/>
            <p:extLst>
              <p:ext uri="{D42A27DB-BD31-4B8C-83A1-F6EECF244321}">
                <p14:modId xmlns:p14="http://schemas.microsoft.com/office/powerpoint/2010/main" val="3070597695"/>
              </p:ext>
            </p:extLst>
          </p:nvPr>
        </p:nvGraphicFramePr>
        <p:xfrm>
          <a:off x="296863" y="1479550"/>
          <a:ext cx="8726487" cy="5295323"/>
        </p:xfrm>
        <a:graphic>
          <a:graphicData uri="http://schemas.openxmlformats.org/presentationml/2006/ole">
            <mc:AlternateContent xmlns:mc="http://schemas.openxmlformats.org/markup-compatibility/2006">
              <mc:Choice xmlns:v="urn:schemas-microsoft-com:vml" Requires="v">
                <p:oleObj spid="_x0000_s438282" name="Document" r:id="rId4" imgW="9680692" imgH="6554738" progId="Word.Document.8">
                  <p:embed/>
                </p:oleObj>
              </mc:Choice>
              <mc:Fallback>
                <p:oleObj name="Document" r:id="rId4" imgW="9680692" imgH="6554738" progId="Word.Document.8">
                  <p:embed/>
                  <p:pic>
                    <p:nvPicPr>
                      <p:cNvPr id="0" name=""/>
                      <p:cNvPicPr>
                        <a:picLocks noChangeAspect="1" noChangeArrowheads="1"/>
                      </p:cNvPicPr>
                      <p:nvPr/>
                    </p:nvPicPr>
                    <p:blipFill>
                      <a:blip r:embed="rId5"/>
                      <a:srcRect/>
                      <a:stretch>
                        <a:fillRect/>
                      </a:stretch>
                    </p:blipFill>
                    <p:spPr bwMode="auto">
                      <a:xfrm>
                        <a:off x="296863" y="1479550"/>
                        <a:ext cx="8726487" cy="529532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7510635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idx="4294967295"/>
          </p:nvPr>
        </p:nvSpPr>
        <p:spPr>
          <a:xfrm>
            <a:off x="1908175" y="0"/>
            <a:ext cx="6934200" cy="1066800"/>
          </a:xfrm>
        </p:spPr>
        <p:txBody>
          <a:bodyPr/>
          <a:lstStyle/>
          <a:p>
            <a:pPr eaLnBrk="1" hangingPunct="1"/>
            <a:r>
              <a:rPr lang="el-GR" altLang="el-GR" sz="3200" smtClean="0"/>
              <a:t>Συμπεριφορά Καταναλωτή (1)</a:t>
            </a:r>
          </a:p>
        </p:txBody>
      </p:sp>
      <p:sp>
        <p:nvSpPr>
          <p:cNvPr id="12291" name="Content Placeholder 2"/>
          <p:cNvSpPr>
            <a:spLocks noGrp="1"/>
          </p:cNvSpPr>
          <p:nvPr>
            <p:ph idx="4294967295"/>
          </p:nvPr>
        </p:nvSpPr>
        <p:spPr>
          <a:xfrm>
            <a:off x="637309" y="954088"/>
            <a:ext cx="8248073" cy="5206567"/>
          </a:xfrm>
        </p:spPr>
        <p:txBody>
          <a:bodyPr/>
          <a:lstStyle/>
          <a:p>
            <a:pPr defTabSz="457200" eaLnBrk="1" hangingPunct="1"/>
            <a:r>
              <a:rPr lang="el-GR" altLang="el-GR" sz="2000" dirty="0" smtClean="0"/>
              <a:t>Πρακτική αγορών μέσω διαδικτύου όχι πολύ διαδεδομένη στην ελληνική αγορά. </a:t>
            </a:r>
          </a:p>
          <a:p>
            <a:pPr defTabSz="457200" eaLnBrk="1" hangingPunct="1"/>
            <a:r>
              <a:rPr lang="el-GR" altLang="el-GR" sz="2000" dirty="0" smtClean="0"/>
              <a:t>Ο Έλληνας αγοραστής δεν είναι συνηθισμένος να κάνει τις αγορές του από το σπίτι ή τον χώρο εργασίας του λόγω:</a:t>
            </a:r>
          </a:p>
          <a:p>
            <a:pPr lvl="1" defTabSz="457200" eaLnBrk="1" hangingPunct="1"/>
            <a:r>
              <a:rPr lang="el-GR" altLang="el-GR" sz="1600" dirty="0" smtClean="0"/>
              <a:t>Της ικανοποίησης που αντλούν οι αγοραστές απ’ την διαδικασία αγορών τους στα φυσικά καταστήματα</a:t>
            </a:r>
          </a:p>
          <a:p>
            <a:pPr lvl="1" defTabSz="457200" eaLnBrk="1" hangingPunct="1"/>
            <a:r>
              <a:rPr lang="el-GR" altLang="el-GR" sz="1600" dirty="0" smtClean="0"/>
              <a:t>Της έλλειψης εμπιστοσύνης που έχουν για αυτού του είδους τις αγορές. </a:t>
            </a:r>
          </a:p>
          <a:p>
            <a:pPr defTabSz="457200" eaLnBrk="1" hangingPunct="1"/>
            <a:r>
              <a:rPr lang="el-GR" altLang="el-GR" sz="2000" dirty="0" smtClean="0"/>
              <a:t>Κοινωνικοί και ψυχολογικοί παράγοντες επηρεάζουν την διάθεση και αποτελούν ισχυρό κίνητρο για τους αγοραστές να θέλουν να επισκέπτονται τα φυσικά καταστήματα για τις αγορές τους.</a:t>
            </a:r>
          </a:p>
          <a:p>
            <a:pPr defTabSz="457200" eaLnBrk="1" hangingPunct="1"/>
            <a:r>
              <a:rPr lang="el-GR" altLang="el-GR" sz="2000" dirty="0" smtClean="0"/>
              <a:t>Το μάρκετινγκ λιανικών πωλήσεων έχει παίξει σημαντικό ρόλο</a:t>
            </a:r>
          </a:p>
          <a:p>
            <a:pPr lvl="1" defTabSz="457200" eaLnBrk="1" hangingPunct="1"/>
            <a:r>
              <a:rPr lang="el-GR" altLang="el-GR" sz="1600" dirty="0" smtClean="0"/>
              <a:t>Στη συμπεριφορά υπαλλήλων και </a:t>
            </a:r>
            <a:r>
              <a:rPr lang="el-GR" altLang="el-GR" sz="1600" dirty="0" err="1" smtClean="0"/>
              <a:t>οργανωσιακή</a:t>
            </a:r>
            <a:r>
              <a:rPr lang="el-GR" altLang="el-GR" sz="1600" dirty="0" smtClean="0"/>
              <a:t> κουλτούρα</a:t>
            </a:r>
          </a:p>
          <a:p>
            <a:pPr lvl="1" defTabSz="457200" eaLnBrk="1" hangingPunct="1"/>
            <a:r>
              <a:rPr lang="el-GR" altLang="el-GR" sz="1600" dirty="0" smtClean="0"/>
              <a:t>Στη διακόσμηση καταστημάτων</a:t>
            </a:r>
          </a:p>
          <a:p>
            <a:pPr lvl="1" defTabSz="457200" eaLnBrk="1" hangingPunct="1"/>
            <a:r>
              <a:rPr lang="el-GR" altLang="el-GR" sz="1600" dirty="0" smtClean="0"/>
              <a:t>Στα</a:t>
            </a:r>
            <a:r>
              <a:rPr lang="en-US" altLang="el-GR" sz="1600" dirty="0" smtClean="0"/>
              <a:t> </a:t>
            </a:r>
            <a:r>
              <a:rPr lang="el-GR" altLang="el-GR" sz="1600" dirty="0" smtClean="0"/>
              <a:t>κίνητρα-προσφορές προς τους πελάτες</a:t>
            </a:r>
          </a:p>
          <a:p>
            <a:pPr lvl="1" defTabSz="457200" eaLnBrk="1" hangingPunct="1"/>
            <a:r>
              <a:rPr lang="el-GR" altLang="el-GR" sz="1600" dirty="0" smtClean="0"/>
              <a:t>Στη βιτρίνα, τοποθεσία καταστήματος </a:t>
            </a:r>
          </a:p>
        </p:txBody>
      </p:sp>
    </p:spTree>
    <p:extLst>
      <p:ext uri="{BB962C8B-B14F-4D97-AF65-F5344CB8AC3E}">
        <p14:creationId xmlns:p14="http://schemas.microsoft.com/office/powerpoint/2010/main" val="192344607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4294967295"/>
          </p:nvPr>
        </p:nvSpPr>
        <p:spPr>
          <a:xfrm>
            <a:off x="895927" y="1052513"/>
            <a:ext cx="8248073" cy="5545137"/>
          </a:xfrm>
        </p:spPr>
        <p:txBody>
          <a:bodyPr/>
          <a:lstStyle/>
          <a:p>
            <a:pPr defTabSz="457200" eaLnBrk="1" hangingPunct="1"/>
            <a:r>
              <a:rPr lang="el-GR" altLang="el-GR" sz="2200" dirty="0" smtClean="0"/>
              <a:t>Λόγοι που ωθούν τους αγοραστές να χρησιμοποιούν </a:t>
            </a:r>
            <a:r>
              <a:rPr lang="en-US" altLang="el-GR" sz="2200" dirty="0" smtClean="0"/>
              <a:t>web shopping:</a:t>
            </a:r>
          </a:p>
          <a:p>
            <a:pPr lvl="1" defTabSz="457200" eaLnBrk="1" hangingPunct="1"/>
            <a:r>
              <a:rPr lang="el-GR" altLang="el-GR" sz="2000" dirty="0" smtClean="0"/>
              <a:t>Μείωση του ελεύθερου χρόνου</a:t>
            </a:r>
          </a:p>
          <a:p>
            <a:pPr lvl="1" defTabSz="457200" eaLnBrk="1" hangingPunct="1"/>
            <a:r>
              <a:rPr lang="el-GR" altLang="el-GR" sz="2000" dirty="0" smtClean="0"/>
              <a:t>Πίεση στον διαθέσιμο για πραγματοποίηση αγορών</a:t>
            </a:r>
          </a:p>
          <a:p>
            <a:pPr defTabSz="457200" eaLnBrk="1" hangingPunct="1"/>
            <a:r>
              <a:rPr lang="el-GR" altLang="el-GR" sz="2200" dirty="0" smtClean="0"/>
              <a:t>Οι αγορές μέσω του διαδικτύου δεν πρέπει να θεωρούνται ως ανταγωνιστικός, αλλά ως ένας εναλλακτικός τρόπος αγορών για τους πελάτες οι οποίοι δεν διευκολύνονται να επισκεφθούν τα καταστήματα στα προκαθορισμένα ωράρια λειτουργίας καταστημάτων και στα περιορισμένα πλαίσια ελεύθερου προσωπικού χρόνου.</a:t>
            </a:r>
          </a:p>
          <a:p>
            <a:pPr defTabSz="457200" eaLnBrk="1" hangingPunct="1"/>
            <a:r>
              <a:rPr lang="el-GR" altLang="el-GR" sz="2200" dirty="0" smtClean="0"/>
              <a:t>Όσον αφορά το Web </a:t>
            </a:r>
            <a:r>
              <a:rPr lang="el-GR" altLang="el-GR" sz="2200" dirty="0" err="1" smtClean="0"/>
              <a:t>shopping</a:t>
            </a:r>
            <a:r>
              <a:rPr lang="el-GR" altLang="el-GR" sz="2200" dirty="0" smtClean="0"/>
              <a:t>, μία επιπλέον προϋπόθεση για την επιτυχία του αποτελεί η διάδοση και χρήση του </a:t>
            </a:r>
            <a:r>
              <a:rPr lang="el-GR" altLang="el-GR" sz="2200" dirty="0" err="1" smtClean="0"/>
              <a:t>Ίντερνετ</a:t>
            </a:r>
            <a:r>
              <a:rPr lang="el-GR" altLang="el-GR" sz="2200" dirty="0" smtClean="0"/>
              <a:t> από την ευρεία μάζα των τελικών αγοραστών-καταναλωτών. </a:t>
            </a:r>
          </a:p>
        </p:txBody>
      </p:sp>
      <p:sp>
        <p:nvSpPr>
          <p:cNvPr id="13315" name="Title 1"/>
          <p:cNvSpPr>
            <a:spLocks/>
          </p:cNvSpPr>
          <p:nvPr/>
        </p:nvSpPr>
        <p:spPr bwMode="auto">
          <a:xfrm>
            <a:off x="1908175" y="0"/>
            <a:ext cx="69342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eaLnBrk="1" hangingPunct="1"/>
            <a:r>
              <a:rPr lang="el-GR" altLang="el-GR" sz="4000" dirty="0">
                <a:latin typeface="+mj-lt"/>
              </a:rPr>
              <a:t>Συμπεριφορά Καταναλωτή (2)</a:t>
            </a:r>
          </a:p>
        </p:txBody>
      </p:sp>
    </p:spTree>
    <p:extLst>
      <p:ext uri="{BB962C8B-B14F-4D97-AF65-F5344CB8AC3E}">
        <p14:creationId xmlns:p14="http://schemas.microsoft.com/office/powerpoint/2010/main" val="14508974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905000" y="228600"/>
            <a:ext cx="7239000" cy="823913"/>
          </a:xfrm>
        </p:spPr>
        <p:txBody>
          <a:bodyPr/>
          <a:lstStyle/>
          <a:p>
            <a:pPr eaLnBrk="1" hangingPunct="1"/>
            <a:r>
              <a:rPr lang="el-GR" altLang="el-GR" sz="2600" b="1" smtClean="0"/>
              <a:t>Τύποι αγοραστικής συμπεριφοράς</a:t>
            </a:r>
            <a:r>
              <a:rPr lang="en-US" altLang="el-GR" sz="2600" b="1" smtClean="0"/>
              <a:t> (1)</a:t>
            </a:r>
            <a:endParaRPr lang="el-GR" altLang="el-GR" sz="2600" b="1" smtClean="0"/>
          </a:p>
        </p:txBody>
      </p:sp>
      <p:sp>
        <p:nvSpPr>
          <p:cNvPr id="14339" name="Rectangle 3"/>
          <p:cNvSpPr>
            <a:spLocks noGrp="1" noChangeArrowheads="1"/>
          </p:cNvSpPr>
          <p:nvPr>
            <p:ph type="body" idx="1"/>
          </p:nvPr>
        </p:nvSpPr>
        <p:spPr>
          <a:xfrm>
            <a:off x="452583" y="981075"/>
            <a:ext cx="8691418" cy="5732463"/>
          </a:xfrm>
        </p:spPr>
        <p:txBody>
          <a:bodyPr/>
          <a:lstStyle/>
          <a:p>
            <a:pPr eaLnBrk="1" hangingPunct="1">
              <a:lnSpc>
                <a:spcPct val="80000"/>
              </a:lnSpc>
            </a:pPr>
            <a:endParaRPr lang="el-GR" altLang="el-GR" sz="1800" b="1" dirty="0" smtClean="0"/>
          </a:p>
          <a:p>
            <a:pPr eaLnBrk="1" hangingPunct="1">
              <a:lnSpc>
                <a:spcPct val="80000"/>
              </a:lnSpc>
            </a:pPr>
            <a:r>
              <a:rPr lang="el-GR" altLang="el-GR" sz="1800" b="1" dirty="0" smtClean="0"/>
              <a:t>Πολύπλοκη αγοραστική συμπεριφορά (</a:t>
            </a:r>
            <a:r>
              <a:rPr lang="el-GR" altLang="el-GR" sz="1800" b="1" dirty="0" err="1" smtClean="0"/>
              <a:t>complex</a:t>
            </a:r>
            <a:r>
              <a:rPr lang="el-GR" altLang="el-GR" sz="1800" b="1" dirty="0" smtClean="0"/>
              <a:t> </a:t>
            </a:r>
            <a:r>
              <a:rPr lang="el-GR" altLang="el-GR" sz="1800" b="1" dirty="0" err="1" smtClean="0"/>
              <a:t>buying</a:t>
            </a:r>
            <a:r>
              <a:rPr lang="el-GR" altLang="el-GR" sz="1800" b="1" dirty="0" smtClean="0"/>
              <a:t> </a:t>
            </a:r>
            <a:r>
              <a:rPr lang="el-GR" altLang="el-GR" sz="1800" b="1" dirty="0" err="1" smtClean="0"/>
              <a:t>behavior</a:t>
            </a:r>
            <a:r>
              <a:rPr lang="el-GR" altLang="el-GR" sz="1800" b="1" dirty="0" smtClean="0"/>
              <a:t>): </a:t>
            </a:r>
            <a:endParaRPr lang="en-US" altLang="el-GR" sz="1800" b="1" dirty="0" smtClean="0"/>
          </a:p>
          <a:p>
            <a:pPr eaLnBrk="1" hangingPunct="1">
              <a:lnSpc>
                <a:spcPct val="80000"/>
              </a:lnSpc>
              <a:buFontTx/>
              <a:buNone/>
            </a:pPr>
            <a:r>
              <a:rPr lang="en-US" altLang="el-GR" sz="1800" b="1" dirty="0" smtClean="0"/>
              <a:t>	</a:t>
            </a:r>
            <a:r>
              <a:rPr lang="el-GR" altLang="el-GR" sz="1800" dirty="0" smtClean="0"/>
              <a:t>Καταναλωτής</a:t>
            </a:r>
          </a:p>
          <a:p>
            <a:pPr lvl="1" eaLnBrk="1" hangingPunct="1">
              <a:lnSpc>
                <a:spcPct val="80000"/>
              </a:lnSpc>
            </a:pPr>
            <a:r>
              <a:rPr lang="el-GR" altLang="el-GR" sz="1600" dirty="0" smtClean="0"/>
              <a:t>Ενεργή ανάμιξη στην αγορά προϊόντος</a:t>
            </a:r>
          </a:p>
          <a:p>
            <a:pPr lvl="1" eaLnBrk="1" hangingPunct="1">
              <a:lnSpc>
                <a:spcPct val="80000"/>
              </a:lnSpc>
            </a:pPr>
            <a:r>
              <a:rPr lang="el-GR" altLang="el-GR" sz="1600" dirty="0" smtClean="0"/>
              <a:t>Συλλογή πληροφοριών</a:t>
            </a:r>
          </a:p>
          <a:p>
            <a:pPr eaLnBrk="1" hangingPunct="1">
              <a:lnSpc>
                <a:spcPct val="80000"/>
              </a:lnSpc>
              <a:buFontTx/>
              <a:buNone/>
            </a:pPr>
            <a:r>
              <a:rPr lang="el-GR" altLang="el-GR" sz="1800" dirty="0" smtClean="0"/>
              <a:t>	Τέτοια είδους συμπεριφορά συνδέεται συνήθως Πραγματοποίηση έρευνας αγοράς με ακριβά ή περίπλοκα προϊόντα ή προϊόντα που δεν αγοράζονται συχνά. Αυτή η κατηγορία προϊόντων χρειάζεται ενισχυμένη παρουσία και στο Διαδίκτυο και διάχυση πλούσιας πληροφόρησης.</a:t>
            </a:r>
            <a:endParaRPr lang="en-US" altLang="el-GR" sz="1800" dirty="0" smtClean="0"/>
          </a:p>
          <a:p>
            <a:pPr eaLnBrk="1" hangingPunct="1">
              <a:lnSpc>
                <a:spcPct val="80000"/>
              </a:lnSpc>
              <a:buFontTx/>
              <a:buNone/>
            </a:pPr>
            <a:endParaRPr lang="el-GR" altLang="el-GR" sz="1800" dirty="0" smtClean="0"/>
          </a:p>
          <a:p>
            <a:pPr eaLnBrk="1" hangingPunct="1">
              <a:lnSpc>
                <a:spcPct val="80000"/>
              </a:lnSpc>
            </a:pPr>
            <a:r>
              <a:rPr lang="el-GR" altLang="el-GR" sz="1800" b="1" dirty="0" smtClean="0"/>
              <a:t>Σταδιακά πτωτική αγοραστική συμπεριφορά (</a:t>
            </a:r>
            <a:r>
              <a:rPr lang="el-GR" altLang="el-GR" sz="1800" b="1" dirty="0" err="1" smtClean="0"/>
              <a:t>dissonance</a:t>
            </a:r>
            <a:r>
              <a:rPr lang="el-GR" altLang="el-GR" sz="1800" b="1" dirty="0" smtClean="0"/>
              <a:t> - </a:t>
            </a:r>
            <a:r>
              <a:rPr lang="el-GR" altLang="el-GR" sz="1800" b="1" dirty="0" err="1" smtClean="0"/>
              <a:t>reducing</a:t>
            </a:r>
            <a:r>
              <a:rPr lang="el-GR" altLang="el-GR" sz="1800" b="1" dirty="0" smtClean="0"/>
              <a:t> </a:t>
            </a:r>
            <a:r>
              <a:rPr lang="el-GR" altLang="el-GR" sz="1800" b="1" dirty="0" err="1" smtClean="0"/>
              <a:t>buying</a:t>
            </a:r>
            <a:r>
              <a:rPr lang="el-GR" altLang="el-GR" sz="1800" b="1" dirty="0" smtClean="0"/>
              <a:t> </a:t>
            </a:r>
            <a:r>
              <a:rPr lang="el-GR" altLang="el-GR" sz="1800" b="1" dirty="0" err="1" smtClean="0"/>
              <a:t>behavior</a:t>
            </a:r>
            <a:r>
              <a:rPr lang="el-GR" altLang="el-GR" sz="1800" b="1" dirty="0" smtClean="0"/>
              <a:t>): </a:t>
            </a:r>
            <a:endParaRPr lang="en-US" altLang="el-GR" sz="1800" b="1" dirty="0" smtClean="0"/>
          </a:p>
          <a:p>
            <a:pPr eaLnBrk="1" hangingPunct="1">
              <a:lnSpc>
                <a:spcPct val="80000"/>
              </a:lnSpc>
              <a:buFontTx/>
              <a:buNone/>
            </a:pPr>
            <a:r>
              <a:rPr lang="en-US" altLang="el-GR" sz="1800" b="1" dirty="0" smtClean="0"/>
              <a:t>	</a:t>
            </a:r>
            <a:r>
              <a:rPr lang="el-GR" altLang="el-GR" sz="1800" dirty="0" smtClean="0"/>
              <a:t>Αγοραστής</a:t>
            </a:r>
          </a:p>
          <a:p>
            <a:pPr lvl="1" eaLnBrk="1" hangingPunct="1">
              <a:lnSpc>
                <a:spcPct val="80000"/>
              </a:lnSpc>
            </a:pPr>
            <a:r>
              <a:rPr lang="el-GR" altLang="el-GR" sz="1600" dirty="0" smtClean="0"/>
              <a:t>Πραγματοποιεί την αγορά κατανοώντας το μικρό μέγεθος των διαφορών μεταξύ ανταγωνιστικών προϊόντων</a:t>
            </a:r>
          </a:p>
          <a:p>
            <a:pPr lvl="1" eaLnBrk="1" hangingPunct="1">
              <a:lnSpc>
                <a:spcPct val="80000"/>
              </a:lnSpc>
            </a:pPr>
            <a:r>
              <a:rPr lang="el-GR" altLang="el-GR" sz="1600" dirty="0" smtClean="0"/>
              <a:t>Τότε, ενώ αρχικά ενδιαφέρεται για την αγορά και αναζητεί πληροφόρηση, σταδιακά ασχολείται μόνο με την αναζήτηση του πιο φθηνού προϊόντος</a:t>
            </a:r>
            <a:r>
              <a:rPr lang="en-US" altLang="el-GR" sz="1600" dirty="0" smtClean="0"/>
              <a:t>.</a:t>
            </a:r>
            <a:endParaRPr lang="el-GR" altLang="el-GR" sz="1600" dirty="0" smtClean="0"/>
          </a:p>
          <a:p>
            <a:pPr lvl="1" eaLnBrk="1" hangingPunct="1">
              <a:lnSpc>
                <a:spcPct val="80000"/>
              </a:lnSpc>
            </a:pPr>
            <a:r>
              <a:rPr lang="el-GR" altLang="el-GR" sz="1600" dirty="0" smtClean="0"/>
              <a:t>Συμβολή e-</a:t>
            </a:r>
            <a:r>
              <a:rPr lang="el-GR" altLang="el-GR" sz="1600" dirty="0" smtClean="0">
                <a:hlinkClick r:id="rId2"/>
              </a:rPr>
              <a:t>CRM </a:t>
            </a:r>
            <a:r>
              <a:rPr lang="el-GR" altLang="el-GR" sz="1600" dirty="0" smtClean="0"/>
              <a:t>στρατηγικών, οι οποίες μπορούν να αναπτυχθούν και από τις δικτυακές σελίδες της εταιρίας ή του προϊόντος</a:t>
            </a:r>
          </a:p>
        </p:txBody>
      </p:sp>
    </p:spTree>
    <p:extLst>
      <p:ext uri="{BB962C8B-B14F-4D97-AF65-F5344CB8AC3E}">
        <p14:creationId xmlns:p14="http://schemas.microsoft.com/office/powerpoint/2010/main" val="263806177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a:xfrm>
            <a:off x="748145" y="981075"/>
            <a:ext cx="8248073" cy="5410200"/>
          </a:xfrm>
        </p:spPr>
        <p:txBody>
          <a:bodyPr>
            <a:normAutofit/>
          </a:bodyPr>
          <a:lstStyle/>
          <a:p>
            <a:pPr eaLnBrk="1" hangingPunct="1">
              <a:lnSpc>
                <a:spcPct val="80000"/>
              </a:lnSpc>
            </a:pPr>
            <a:r>
              <a:rPr lang="el-GR" altLang="el-GR" sz="1600" b="1" dirty="0" smtClean="0"/>
              <a:t>Αγορά βασισμένη στη συνήθεια (</a:t>
            </a:r>
            <a:r>
              <a:rPr lang="el-GR" altLang="el-GR" sz="1600" b="1" dirty="0" err="1" smtClean="0"/>
              <a:t>habitual</a:t>
            </a:r>
            <a:r>
              <a:rPr lang="el-GR" altLang="el-GR" sz="1600" b="1" dirty="0" smtClean="0"/>
              <a:t> </a:t>
            </a:r>
            <a:r>
              <a:rPr lang="el-GR" altLang="el-GR" sz="1600" b="1" dirty="0" err="1" smtClean="0"/>
              <a:t>buying</a:t>
            </a:r>
            <a:r>
              <a:rPr lang="el-GR" altLang="el-GR" sz="1600" b="1" dirty="0" smtClean="0"/>
              <a:t> </a:t>
            </a:r>
            <a:r>
              <a:rPr lang="el-GR" altLang="el-GR" sz="1600" b="1" dirty="0" err="1" smtClean="0"/>
              <a:t>behavior</a:t>
            </a:r>
            <a:r>
              <a:rPr lang="el-GR" altLang="el-GR" sz="1600" b="1" dirty="0" smtClean="0"/>
              <a:t>)</a:t>
            </a:r>
            <a:r>
              <a:rPr lang="el-GR" altLang="el-GR" sz="1600" dirty="0" smtClean="0"/>
              <a:t>:</a:t>
            </a:r>
            <a:endParaRPr lang="en-US" altLang="el-GR" sz="1600" dirty="0" smtClean="0"/>
          </a:p>
          <a:p>
            <a:pPr eaLnBrk="1" hangingPunct="1">
              <a:lnSpc>
                <a:spcPct val="80000"/>
              </a:lnSpc>
              <a:buFontTx/>
              <a:buNone/>
            </a:pPr>
            <a:r>
              <a:rPr lang="en-US" altLang="el-GR" sz="1600" dirty="0" smtClean="0"/>
              <a:t>	</a:t>
            </a:r>
            <a:r>
              <a:rPr lang="el-GR" altLang="el-GR" sz="1600" dirty="0" smtClean="0"/>
              <a:t>Περιλαμβάνονται προϊόντα τα οποία</a:t>
            </a:r>
          </a:p>
          <a:p>
            <a:pPr lvl="1" eaLnBrk="1" hangingPunct="1">
              <a:lnSpc>
                <a:spcPct val="80000"/>
              </a:lnSpc>
            </a:pPr>
            <a:r>
              <a:rPr lang="el-GR" altLang="el-GR" sz="1400" dirty="0" smtClean="0"/>
              <a:t>Δεν απαιτούν ιδιαίτερη ανάμειξη του καταναλωτή</a:t>
            </a:r>
          </a:p>
          <a:p>
            <a:pPr lvl="1" eaLnBrk="1" hangingPunct="1">
              <a:lnSpc>
                <a:spcPct val="80000"/>
              </a:lnSpc>
            </a:pPr>
            <a:r>
              <a:rPr lang="el-GR" altLang="el-GR" sz="1400" dirty="0" smtClean="0"/>
              <a:t>Είναι χαμηλού κόστους ή καθημερινής χρήσης</a:t>
            </a:r>
          </a:p>
          <a:p>
            <a:pPr eaLnBrk="1" hangingPunct="1">
              <a:lnSpc>
                <a:spcPct val="80000"/>
              </a:lnSpc>
              <a:buFontTx/>
              <a:buNone/>
            </a:pPr>
            <a:r>
              <a:rPr lang="el-GR" altLang="el-GR" sz="1600" dirty="0" smtClean="0"/>
              <a:t>	Οι αγοραστές διαλέγουν αγαθά</a:t>
            </a:r>
          </a:p>
          <a:p>
            <a:pPr lvl="1" eaLnBrk="1" hangingPunct="1">
              <a:lnSpc>
                <a:spcPct val="80000"/>
              </a:lnSpc>
            </a:pPr>
            <a:r>
              <a:rPr lang="el-GR" altLang="el-GR" sz="1400" dirty="0" smtClean="0"/>
              <a:t>Πιο φθηνά</a:t>
            </a:r>
          </a:p>
          <a:p>
            <a:pPr lvl="1" eaLnBrk="1" hangingPunct="1">
              <a:lnSpc>
                <a:spcPct val="80000"/>
              </a:lnSpc>
            </a:pPr>
            <a:r>
              <a:rPr lang="el-GR" altLang="el-GR" sz="1400" dirty="0" smtClean="0"/>
              <a:t>Πιο προσιτά</a:t>
            </a:r>
          </a:p>
          <a:p>
            <a:pPr lvl="1" eaLnBrk="1" hangingPunct="1">
              <a:lnSpc>
                <a:spcPct val="80000"/>
              </a:lnSpc>
            </a:pPr>
            <a:r>
              <a:rPr lang="el-GR" altLang="el-GR" sz="1400" dirty="0" smtClean="0"/>
              <a:t>Με ισχυρή ονομασία στην αγορά</a:t>
            </a:r>
          </a:p>
          <a:p>
            <a:pPr eaLnBrk="1" hangingPunct="1">
              <a:lnSpc>
                <a:spcPct val="80000"/>
              </a:lnSpc>
              <a:buFontTx/>
              <a:buNone/>
            </a:pPr>
            <a:r>
              <a:rPr lang="el-GR" altLang="el-GR" sz="1600" dirty="0" smtClean="0"/>
              <a:t>	Οι εταιρίες προσπαθούν να προτείνουν εναλλακτικές χρήσεις του προϊόντος τους που να το διαφοροποιούν ή να το συνδέουν με συναισθήματα ή τρόπο ζωής.</a:t>
            </a:r>
          </a:p>
          <a:p>
            <a:pPr eaLnBrk="1" hangingPunct="1">
              <a:lnSpc>
                <a:spcPct val="80000"/>
              </a:lnSpc>
              <a:buFontTx/>
              <a:buNone/>
            </a:pPr>
            <a:r>
              <a:rPr lang="el-GR" altLang="el-GR" sz="1600" dirty="0" smtClean="0"/>
              <a:t>	Προτάσεις για εναλλακτικές χρήσεις ή αναφορές στα ποιοτικά χαρακτηριστικά του προϊόντος μπορούν να υπάρχουν στο Διαδίκτυο. </a:t>
            </a:r>
          </a:p>
          <a:p>
            <a:pPr eaLnBrk="1" hangingPunct="1">
              <a:lnSpc>
                <a:spcPct val="80000"/>
              </a:lnSpc>
              <a:buFontTx/>
              <a:buNone/>
            </a:pPr>
            <a:endParaRPr lang="en-US" altLang="el-GR" sz="1600" dirty="0" smtClean="0"/>
          </a:p>
          <a:p>
            <a:pPr eaLnBrk="1" hangingPunct="1">
              <a:lnSpc>
                <a:spcPct val="80000"/>
              </a:lnSpc>
            </a:pPr>
            <a:r>
              <a:rPr lang="el-GR" altLang="el-GR" sz="1600" b="1" dirty="0" smtClean="0"/>
              <a:t>Αγοραστική συμπεριφορά που βασίζεται στην αναζήτηση και ποικιλία (</a:t>
            </a:r>
            <a:r>
              <a:rPr lang="el-GR" altLang="el-GR" sz="1600" b="1" dirty="0" err="1" smtClean="0"/>
              <a:t>variety</a:t>
            </a:r>
            <a:r>
              <a:rPr lang="el-GR" altLang="el-GR" sz="1600" b="1" dirty="0" smtClean="0"/>
              <a:t> - </a:t>
            </a:r>
            <a:r>
              <a:rPr lang="el-GR" altLang="el-GR" sz="1600" b="1" dirty="0" err="1" smtClean="0"/>
              <a:t>seeking</a:t>
            </a:r>
            <a:r>
              <a:rPr lang="el-GR" altLang="el-GR" sz="1600" b="1" dirty="0" smtClean="0"/>
              <a:t> </a:t>
            </a:r>
            <a:r>
              <a:rPr lang="el-GR" altLang="el-GR" sz="1600" b="1" dirty="0" err="1" smtClean="0"/>
              <a:t>buying</a:t>
            </a:r>
            <a:r>
              <a:rPr lang="el-GR" altLang="el-GR" sz="1600" b="1" dirty="0" smtClean="0"/>
              <a:t> </a:t>
            </a:r>
            <a:r>
              <a:rPr lang="el-GR" altLang="el-GR" sz="1600" b="1" dirty="0" err="1" smtClean="0"/>
              <a:t>behavior</a:t>
            </a:r>
            <a:r>
              <a:rPr lang="el-GR" altLang="el-GR" sz="1600" b="1" dirty="0" smtClean="0"/>
              <a:t>)</a:t>
            </a:r>
            <a:r>
              <a:rPr lang="el-GR" altLang="el-GR" sz="1600" dirty="0" smtClean="0"/>
              <a:t>:</a:t>
            </a:r>
            <a:endParaRPr lang="en-US" altLang="el-GR" sz="1600" dirty="0" smtClean="0"/>
          </a:p>
          <a:p>
            <a:pPr eaLnBrk="1" hangingPunct="1">
              <a:lnSpc>
                <a:spcPct val="80000"/>
              </a:lnSpc>
              <a:buFontTx/>
              <a:buNone/>
            </a:pPr>
            <a:r>
              <a:rPr lang="el-GR" altLang="el-GR" sz="1600" dirty="0" smtClean="0"/>
              <a:t>	Προϊόντα </a:t>
            </a:r>
          </a:p>
          <a:p>
            <a:pPr lvl="1" eaLnBrk="1" hangingPunct="1">
              <a:lnSpc>
                <a:spcPct val="80000"/>
              </a:lnSpc>
            </a:pPr>
            <a:r>
              <a:rPr lang="el-GR" altLang="el-GR" sz="1400" dirty="0" smtClean="0"/>
              <a:t>Χαμηλού κόστους</a:t>
            </a:r>
          </a:p>
          <a:p>
            <a:pPr eaLnBrk="1" hangingPunct="1">
              <a:lnSpc>
                <a:spcPct val="80000"/>
              </a:lnSpc>
              <a:buFontTx/>
              <a:buNone/>
            </a:pPr>
            <a:r>
              <a:rPr lang="el-GR" altLang="el-GR" sz="1600" dirty="0" smtClean="0"/>
              <a:t>	Καταναλωτές τα εναλλάσσουν και δεν αγοράζουν σταθερά μια μάρκα</a:t>
            </a:r>
          </a:p>
          <a:p>
            <a:pPr eaLnBrk="1" hangingPunct="1">
              <a:lnSpc>
                <a:spcPct val="80000"/>
              </a:lnSpc>
              <a:buFontTx/>
              <a:buNone/>
            </a:pPr>
            <a:r>
              <a:rPr lang="el-GR" altLang="el-GR" sz="1600" dirty="0" smtClean="0"/>
              <a:t>	Έτσι, ο ηγέτης της αγοράς διαμορφώνει μια πολιτική </a:t>
            </a:r>
            <a:r>
              <a:rPr lang="el-GR" altLang="el-GR" sz="1600" dirty="0" err="1" smtClean="0"/>
              <a:t>marketing</a:t>
            </a:r>
            <a:r>
              <a:rPr lang="el-GR" altLang="el-GR" sz="1600" dirty="0" smtClean="0"/>
              <a:t> που προσπαθεί να πείσει τους καταναλωτές να αγοράζουν από συνήθεια το προϊόν, ενώ οι υπόλοιποι συμμετέχοντες της αγοράς προσπαθούν να "σπάσουν" αυτόν το δεσμό με προσφορές, διαφήμιση και καινοτομία.</a:t>
            </a:r>
          </a:p>
          <a:p>
            <a:pPr eaLnBrk="1" hangingPunct="1">
              <a:lnSpc>
                <a:spcPct val="80000"/>
              </a:lnSpc>
              <a:buFontTx/>
              <a:buNone/>
            </a:pPr>
            <a:r>
              <a:rPr lang="el-GR" altLang="el-GR" sz="1600" dirty="0" smtClean="0"/>
              <a:t>	Διαγωνισμοί, </a:t>
            </a:r>
            <a:r>
              <a:rPr lang="el-GR" altLang="el-GR" sz="1600" dirty="0" err="1" smtClean="0"/>
              <a:t>online</a:t>
            </a:r>
            <a:r>
              <a:rPr lang="el-GR" altLang="el-GR" sz="1600" dirty="0" smtClean="0"/>
              <a:t> </a:t>
            </a:r>
            <a:r>
              <a:rPr lang="el-GR" altLang="el-GR" sz="1600" dirty="0" err="1" smtClean="0"/>
              <a:t>events</a:t>
            </a:r>
            <a:r>
              <a:rPr lang="el-GR" altLang="el-GR" sz="1600" dirty="0" smtClean="0"/>
              <a:t>, δικτυακές συζητήσεις αλλά και υλικό για </a:t>
            </a:r>
            <a:r>
              <a:rPr lang="el-GR" altLang="el-GR" sz="1600" dirty="0" err="1" smtClean="0"/>
              <a:t>download</a:t>
            </a:r>
            <a:r>
              <a:rPr lang="el-GR" altLang="el-GR" sz="1600" dirty="0" smtClean="0"/>
              <a:t> μπορεί να βοηθήσουν προς την κατεύθυνση αυτή.</a:t>
            </a:r>
          </a:p>
        </p:txBody>
      </p:sp>
      <p:sp>
        <p:nvSpPr>
          <p:cNvPr id="15363" name="Rectangle 7"/>
          <p:cNvSpPr>
            <a:spLocks noGrp="1" noChangeArrowheads="1"/>
          </p:cNvSpPr>
          <p:nvPr>
            <p:ph type="title"/>
          </p:nvPr>
        </p:nvSpPr>
        <p:spPr>
          <a:xfrm>
            <a:off x="1905000" y="228600"/>
            <a:ext cx="7239000" cy="823913"/>
          </a:xfrm>
          <a:noFill/>
        </p:spPr>
        <p:txBody>
          <a:bodyPr/>
          <a:lstStyle/>
          <a:p>
            <a:pPr eaLnBrk="1" hangingPunct="1"/>
            <a:r>
              <a:rPr lang="el-GR" altLang="el-GR" sz="2600" b="1" smtClean="0"/>
              <a:t>Τύποι αγοραστικής συμπεριφοράς</a:t>
            </a:r>
            <a:r>
              <a:rPr lang="en-US" altLang="el-GR" sz="2600" b="1" smtClean="0"/>
              <a:t> (</a:t>
            </a:r>
            <a:r>
              <a:rPr lang="el-GR" altLang="el-GR" sz="2600" b="1" smtClean="0"/>
              <a:t>2</a:t>
            </a:r>
            <a:r>
              <a:rPr lang="en-US" altLang="el-GR" sz="2600" b="1" smtClean="0"/>
              <a:t>)</a:t>
            </a:r>
            <a:endParaRPr lang="el-GR" altLang="el-GR" sz="2600" b="1" smtClean="0"/>
          </a:p>
        </p:txBody>
      </p:sp>
    </p:spTree>
    <p:extLst>
      <p:ext uri="{BB962C8B-B14F-4D97-AF65-F5344CB8AC3E}">
        <p14:creationId xmlns:p14="http://schemas.microsoft.com/office/powerpoint/2010/main" val="146029380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8" name="Text Box 1036"/>
          <p:cNvSpPr txBox="1">
            <a:spLocks noChangeArrowheads="1"/>
          </p:cNvSpPr>
          <p:nvPr/>
        </p:nvSpPr>
        <p:spPr bwMode="auto">
          <a:xfrm>
            <a:off x="271463" y="481013"/>
            <a:ext cx="6921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7200" dirty="0" smtClean="0">
                <a:solidFill>
                  <a:srgbClr val="FFFFFF"/>
                </a:solidFill>
                <a:effectLst>
                  <a:outerShdw blurRad="38100" dist="38100" dir="2700000" algn="tl">
                    <a:srgbClr val="000000"/>
                  </a:outerShdw>
                </a:effectLst>
              </a:rPr>
              <a:t>5</a:t>
            </a:r>
            <a:endParaRPr lang="en-US" altLang="el-GR" sz="7200" dirty="0">
              <a:solidFill>
                <a:srgbClr val="FFFFFF"/>
              </a:solidFill>
              <a:effectLst>
                <a:outerShdw blurRad="38100" dist="38100" dir="2700000" algn="tl">
                  <a:srgbClr val="000000"/>
                </a:outerShdw>
              </a:effectLst>
            </a:endParaRPr>
          </a:p>
        </p:txBody>
      </p:sp>
      <p:sp>
        <p:nvSpPr>
          <p:cNvPr id="439309" name="Text Box 1037"/>
          <p:cNvSpPr txBox="1">
            <a:spLocks noChangeArrowheads="1"/>
          </p:cNvSpPr>
          <p:nvPr/>
        </p:nvSpPr>
        <p:spPr bwMode="auto">
          <a:xfrm>
            <a:off x="315913" y="4706938"/>
            <a:ext cx="76374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4000" dirty="0" smtClean="0">
                <a:solidFill>
                  <a:schemeClr val="tx2"/>
                </a:solidFill>
                <a:effectLst>
                  <a:outerShdw blurRad="38100" dist="38100" dir="2700000" algn="tl">
                    <a:srgbClr val="000000"/>
                  </a:outerShdw>
                </a:effectLst>
              </a:rPr>
              <a:t>Διασύνδεση</a:t>
            </a:r>
            <a:r>
              <a:rPr lang="en-US" altLang="el-GR" sz="4000" dirty="0" smtClean="0">
                <a:solidFill>
                  <a:schemeClr val="tx2"/>
                </a:solidFill>
                <a:effectLst>
                  <a:outerShdw blurRad="38100" dist="38100" dir="2700000" algn="tl">
                    <a:srgbClr val="000000"/>
                  </a:outerShdw>
                </a:effectLst>
              </a:rPr>
              <a:t>/</a:t>
            </a:r>
            <a:r>
              <a:rPr lang="el-GR" altLang="el-GR" sz="4000" dirty="0" err="1" smtClean="0">
                <a:solidFill>
                  <a:schemeClr val="tx2"/>
                </a:solidFill>
                <a:effectLst>
                  <a:outerShdw blurRad="38100" dist="38100" dir="2700000" algn="tl">
                    <a:srgbClr val="000000"/>
                  </a:outerShdw>
                </a:effectLst>
              </a:rPr>
              <a:t>Διεπαφή</a:t>
            </a:r>
            <a:r>
              <a:rPr lang="el-GR" altLang="el-GR" sz="4000" dirty="0" smtClean="0">
                <a:solidFill>
                  <a:schemeClr val="tx2"/>
                </a:solidFill>
                <a:effectLst>
                  <a:outerShdw blurRad="38100" dist="38100" dir="2700000" algn="tl">
                    <a:srgbClr val="000000"/>
                  </a:outerShdw>
                </a:effectLst>
              </a:rPr>
              <a:t> Πελατών</a:t>
            </a:r>
            <a:endParaRPr lang="en-US" altLang="el-GR" sz="4000"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1332720394"/>
      </p:ext>
    </p:extLst>
  </p:cSld>
  <p:clrMapOvr>
    <a:masterClrMapping/>
  </p:clrMapOvr>
  <p:transition spd="med">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b="1" dirty="0"/>
              <a:t>Χρήση </a:t>
            </a:r>
            <a:r>
              <a:rPr lang="el-GR" b="1" dirty="0" err="1"/>
              <a:t>Social</a:t>
            </a:r>
            <a:r>
              <a:rPr lang="el-GR" dirty="0"/>
              <a:t> </a:t>
            </a:r>
            <a:r>
              <a:rPr lang="el-GR" b="1" dirty="0" err="1"/>
              <a:t>media</a:t>
            </a:r>
            <a:r>
              <a:rPr lang="el-GR" dirty="0"/>
              <a:t> </a:t>
            </a:r>
            <a:r>
              <a:rPr lang="el-GR" b="1" dirty="0"/>
              <a:t>στην </a:t>
            </a:r>
            <a:r>
              <a:rPr lang="el-GR" b="1" dirty="0" smtClean="0"/>
              <a:t>Ελλάδα</a:t>
            </a:r>
            <a:endParaRPr lang="el-GR" dirty="0"/>
          </a:p>
        </p:txBody>
      </p:sp>
      <p:sp>
        <p:nvSpPr>
          <p:cNvPr id="3" name="Θέση περιεχομένου 2"/>
          <p:cNvSpPr>
            <a:spLocks noGrp="1"/>
          </p:cNvSpPr>
          <p:nvPr>
            <p:ph idx="1"/>
          </p:nvPr>
        </p:nvSpPr>
        <p:spPr/>
        <p:txBody>
          <a:bodyPr/>
          <a:lstStyle/>
          <a:p>
            <a:r>
              <a:rPr lang="el-GR" dirty="0"/>
              <a:t>Όσων αφορά τα </a:t>
            </a:r>
            <a:r>
              <a:rPr lang="el-GR" dirty="0" err="1"/>
              <a:t>social</a:t>
            </a:r>
            <a:r>
              <a:rPr lang="el-GR" dirty="0"/>
              <a:t> </a:t>
            </a:r>
            <a:r>
              <a:rPr lang="el-GR" dirty="0" err="1"/>
              <a:t>media</a:t>
            </a:r>
            <a:r>
              <a:rPr lang="el-GR" dirty="0"/>
              <a:t>, </a:t>
            </a:r>
            <a:r>
              <a:rPr lang="el-GR" b="1" dirty="0"/>
              <a:t>1 στους 2 Έλληνες τα χρησιμοποιεί καθημερινά</a:t>
            </a:r>
            <a:r>
              <a:rPr lang="el-GR" dirty="0"/>
              <a:t>, ενώ το 23% των χρηστών, αφιερώνουν περισσότερο από μία ώρα ημερησίως σε αυτά.</a:t>
            </a:r>
          </a:p>
          <a:p>
            <a:r>
              <a:rPr lang="el-GR" dirty="0"/>
              <a:t>Όπως ήταν αναμενόμενο, τα </a:t>
            </a:r>
            <a:r>
              <a:rPr lang="el-GR" dirty="0" err="1"/>
              <a:t>social</a:t>
            </a:r>
            <a:r>
              <a:rPr lang="el-GR" dirty="0"/>
              <a:t> </a:t>
            </a:r>
            <a:r>
              <a:rPr lang="el-GR" dirty="0" err="1"/>
              <a:t>media</a:t>
            </a:r>
            <a:r>
              <a:rPr lang="el-GR" dirty="0"/>
              <a:t> είναι ιδιαίτερα δημοφιλή στους νέους ηλικίας 18-24 ετών, με ένα 84% να τα χρησιμοποιεί σε καθημερινή βάση.</a:t>
            </a:r>
          </a:p>
          <a:p>
            <a:endParaRPr lang="el-GR" dirty="0"/>
          </a:p>
        </p:txBody>
      </p:sp>
    </p:spTree>
    <p:extLst>
      <p:ext uri="{BB962C8B-B14F-4D97-AF65-F5344CB8AC3E}">
        <p14:creationId xmlns:p14="http://schemas.microsoft.com/office/powerpoint/2010/main" val="19261822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normAutofit fontScale="90000"/>
          </a:bodyPr>
          <a:lstStyle/>
          <a:p>
            <a:r>
              <a:rPr lang="el-GR" altLang="el-GR" dirty="0" smtClean="0"/>
              <a:t>Τα</a:t>
            </a:r>
            <a:r>
              <a:rPr lang="en-US" altLang="el-GR" dirty="0" smtClean="0"/>
              <a:t> </a:t>
            </a:r>
            <a:r>
              <a:rPr lang="en-US" altLang="el-GR" dirty="0"/>
              <a:t>7Cs </a:t>
            </a:r>
            <a:r>
              <a:rPr lang="el-GR" altLang="el-GR" dirty="0" smtClean="0"/>
              <a:t>της Διασύνδεσης / </a:t>
            </a:r>
            <a:r>
              <a:rPr lang="el-GR" altLang="el-GR" dirty="0" err="1" smtClean="0"/>
              <a:t>Διεπαφής</a:t>
            </a:r>
            <a:r>
              <a:rPr lang="el-GR" altLang="el-GR" dirty="0" smtClean="0"/>
              <a:t> Πελατών</a:t>
            </a:r>
            <a:endParaRPr lang="en-US" altLang="el-GR" dirty="0"/>
          </a:p>
        </p:txBody>
      </p:sp>
      <p:sp>
        <p:nvSpPr>
          <p:cNvPr id="500739" name="Rectangle 3"/>
          <p:cNvSpPr>
            <a:spLocks noChangeArrowheads="1"/>
          </p:cNvSpPr>
          <p:nvPr/>
        </p:nvSpPr>
        <p:spPr bwMode="auto">
          <a:xfrm>
            <a:off x="433388" y="1624013"/>
            <a:ext cx="3810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l-GR" sz="1800" b="1">
                <a:latin typeface="Arial" charset="0"/>
              </a:rPr>
              <a:t>1.</a:t>
            </a:r>
          </a:p>
          <a:p>
            <a:pPr>
              <a:lnSpc>
                <a:spcPct val="120000"/>
              </a:lnSpc>
            </a:pPr>
            <a:endParaRPr lang="en-US" altLang="el-GR" sz="1800" b="1">
              <a:latin typeface="Arial" charset="0"/>
            </a:endParaRPr>
          </a:p>
        </p:txBody>
      </p:sp>
      <p:sp>
        <p:nvSpPr>
          <p:cNvPr id="500740" name="Rectangle 4"/>
          <p:cNvSpPr>
            <a:spLocks noChangeArrowheads="1"/>
          </p:cNvSpPr>
          <p:nvPr/>
        </p:nvSpPr>
        <p:spPr bwMode="auto">
          <a:xfrm>
            <a:off x="433388" y="2319338"/>
            <a:ext cx="3810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l-GR" sz="1800" b="1">
                <a:latin typeface="Arial" charset="0"/>
              </a:rPr>
              <a:t>2.</a:t>
            </a:r>
          </a:p>
          <a:p>
            <a:pPr>
              <a:lnSpc>
                <a:spcPct val="120000"/>
              </a:lnSpc>
            </a:pPr>
            <a:endParaRPr lang="en-US" altLang="el-GR" sz="1800" b="1">
              <a:latin typeface="Arial" charset="0"/>
            </a:endParaRPr>
          </a:p>
        </p:txBody>
      </p:sp>
      <p:sp>
        <p:nvSpPr>
          <p:cNvPr id="500741" name="Rectangle 5"/>
          <p:cNvSpPr>
            <a:spLocks noChangeArrowheads="1"/>
          </p:cNvSpPr>
          <p:nvPr/>
        </p:nvSpPr>
        <p:spPr bwMode="auto">
          <a:xfrm>
            <a:off x="433388" y="3100388"/>
            <a:ext cx="3810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l-GR" sz="1800" b="1">
                <a:latin typeface="Arial" charset="0"/>
              </a:rPr>
              <a:t>3.</a:t>
            </a:r>
          </a:p>
          <a:p>
            <a:pPr>
              <a:lnSpc>
                <a:spcPct val="120000"/>
              </a:lnSpc>
            </a:pPr>
            <a:endParaRPr lang="en-US" altLang="el-GR" sz="1800" b="1">
              <a:latin typeface="Arial" charset="0"/>
            </a:endParaRPr>
          </a:p>
        </p:txBody>
      </p:sp>
      <p:sp>
        <p:nvSpPr>
          <p:cNvPr id="500742" name="Rectangle 6"/>
          <p:cNvSpPr>
            <a:spLocks noChangeArrowheads="1"/>
          </p:cNvSpPr>
          <p:nvPr/>
        </p:nvSpPr>
        <p:spPr bwMode="auto">
          <a:xfrm>
            <a:off x="433388" y="3852863"/>
            <a:ext cx="3810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l-GR" sz="1800" b="1">
                <a:latin typeface="Arial" charset="0"/>
              </a:rPr>
              <a:t>4.</a:t>
            </a:r>
          </a:p>
          <a:p>
            <a:pPr>
              <a:lnSpc>
                <a:spcPct val="120000"/>
              </a:lnSpc>
            </a:pPr>
            <a:endParaRPr lang="en-US" altLang="el-GR" sz="1800" b="1">
              <a:latin typeface="Arial" charset="0"/>
            </a:endParaRPr>
          </a:p>
        </p:txBody>
      </p:sp>
      <p:sp>
        <p:nvSpPr>
          <p:cNvPr id="500743" name="Rectangle 7"/>
          <p:cNvSpPr>
            <a:spLocks noChangeArrowheads="1"/>
          </p:cNvSpPr>
          <p:nvPr/>
        </p:nvSpPr>
        <p:spPr bwMode="auto">
          <a:xfrm>
            <a:off x="433388" y="4605338"/>
            <a:ext cx="3810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l-GR" sz="1800" b="1">
                <a:latin typeface="Arial" charset="0"/>
              </a:rPr>
              <a:t>5.</a:t>
            </a:r>
          </a:p>
          <a:p>
            <a:pPr>
              <a:lnSpc>
                <a:spcPct val="120000"/>
              </a:lnSpc>
            </a:pPr>
            <a:endParaRPr lang="en-US" altLang="el-GR" sz="1800" b="1">
              <a:latin typeface="Arial" charset="0"/>
            </a:endParaRPr>
          </a:p>
        </p:txBody>
      </p:sp>
      <p:sp>
        <p:nvSpPr>
          <p:cNvPr id="500744" name="Rectangle 8"/>
          <p:cNvSpPr>
            <a:spLocks noChangeArrowheads="1"/>
          </p:cNvSpPr>
          <p:nvPr/>
        </p:nvSpPr>
        <p:spPr bwMode="auto">
          <a:xfrm>
            <a:off x="433388" y="5300663"/>
            <a:ext cx="3810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l-GR" sz="1800" b="1">
                <a:latin typeface="Arial" charset="0"/>
              </a:rPr>
              <a:t>6.</a:t>
            </a:r>
          </a:p>
          <a:p>
            <a:pPr>
              <a:lnSpc>
                <a:spcPct val="120000"/>
              </a:lnSpc>
            </a:pPr>
            <a:endParaRPr lang="en-US" altLang="el-GR" sz="1800" b="1">
              <a:latin typeface="Arial" charset="0"/>
            </a:endParaRPr>
          </a:p>
        </p:txBody>
      </p:sp>
      <p:sp>
        <p:nvSpPr>
          <p:cNvPr id="500745" name="Rectangle 9"/>
          <p:cNvSpPr>
            <a:spLocks noChangeArrowheads="1"/>
          </p:cNvSpPr>
          <p:nvPr/>
        </p:nvSpPr>
        <p:spPr bwMode="auto">
          <a:xfrm>
            <a:off x="433388" y="6110288"/>
            <a:ext cx="381000"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b"/>
          <a:lstStyle>
            <a:lvl1pPr eaLnBrk="0" hangingPunct="0">
              <a:defRPr sz="2400">
                <a:solidFill>
                  <a:schemeClr val="tx1"/>
                </a:solidFill>
                <a:latin typeface="Times New Roman" pitchFamily="18" charset="0"/>
              </a:defRPr>
            </a:lvl1pPr>
            <a:lvl2pPr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marL="457200" eaLnBrk="0" fontAlgn="base" hangingPunct="0">
              <a:spcBef>
                <a:spcPct val="0"/>
              </a:spcBef>
              <a:spcAft>
                <a:spcPct val="0"/>
              </a:spcAft>
              <a:defRPr sz="2400">
                <a:solidFill>
                  <a:schemeClr val="tx1"/>
                </a:solidFill>
                <a:latin typeface="Times New Roman" pitchFamily="18" charset="0"/>
              </a:defRPr>
            </a:lvl6pPr>
            <a:lvl7pPr marL="914400" eaLnBrk="0" fontAlgn="base" hangingPunct="0">
              <a:spcBef>
                <a:spcPct val="0"/>
              </a:spcBef>
              <a:spcAft>
                <a:spcPct val="0"/>
              </a:spcAft>
              <a:defRPr sz="2400">
                <a:solidFill>
                  <a:schemeClr val="tx1"/>
                </a:solidFill>
                <a:latin typeface="Times New Roman" pitchFamily="18" charset="0"/>
              </a:defRPr>
            </a:lvl7pPr>
            <a:lvl8pPr marL="1371600" eaLnBrk="0" fontAlgn="base" hangingPunct="0">
              <a:spcBef>
                <a:spcPct val="0"/>
              </a:spcBef>
              <a:spcAft>
                <a:spcPct val="0"/>
              </a:spcAft>
              <a:defRPr sz="2400">
                <a:solidFill>
                  <a:schemeClr val="tx1"/>
                </a:solidFill>
                <a:latin typeface="Times New Roman" pitchFamily="18" charset="0"/>
              </a:defRPr>
            </a:lvl8pPr>
            <a:lvl9pPr marL="1828800" eaLnBrk="0" fontAlgn="base" hangingPunct="0">
              <a:spcBef>
                <a:spcPct val="0"/>
              </a:spcBef>
              <a:spcAft>
                <a:spcPct val="0"/>
              </a:spcAft>
              <a:defRPr sz="2400">
                <a:solidFill>
                  <a:schemeClr val="tx1"/>
                </a:solidFill>
                <a:latin typeface="Times New Roman" pitchFamily="18" charset="0"/>
              </a:defRPr>
            </a:lvl9pPr>
          </a:lstStyle>
          <a:p>
            <a:pPr>
              <a:lnSpc>
                <a:spcPct val="120000"/>
              </a:lnSpc>
            </a:pPr>
            <a:r>
              <a:rPr lang="en-US" altLang="el-GR" sz="1800" b="1">
                <a:latin typeface="Arial" charset="0"/>
              </a:rPr>
              <a:t>7.</a:t>
            </a:r>
          </a:p>
          <a:p>
            <a:pPr>
              <a:lnSpc>
                <a:spcPct val="120000"/>
              </a:lnSpc>
            </a:pPr>
            <a:endParaRPr lang="en-US" altLang="el-GR" sz="1800" b="1">
              <a:latin typeface="Arial" charset="0"/>
            </a:endParaRPr>
          </a:p>
        </p:txBody>
      </p:sp>
      <p:sp>
        <p:nvSpPr>
          <p:cNvPr id="500746" name="Rectangle 10"/>
          <p:cNvSpPr>
            <a:spLocks noChangeArrowheads="1"/>
          </p:cNvSpPr>
          <p:nvPr/>
        </p:nvSpPr>
        <p:spPr bwMode="auto">
          <a:xfrm>
            <a:off x="4681538" y="1431925"/>
            <a:ext cx="4351337" cy="3077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288925" indent="-174625"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spcBef>
                <a:spcPct val="50000"/>
              </a:spcBef>
              <a:buSzPct val="65000"/>
              <a:buFont typeface="Wingdings" pitchFamily="2" charset="2"/>
              <a:buChar char="l"/>
            </a:pPr>
            <a:r>
              <a:rPr lang="el-GR" altLang="el-GR" sz="1400" dirty="0" smtClean="0">
                <a:latin typeface="Arial" charset="0"/>
              </a:rPr>
              <a:t>Διάταξη και σχεδίαση ιστοσελίδας</a:t>
            </a:r>
            <a:endParaRPr lang="en-US" altLang="el-GR" sz="1400" dirty="0">
              <a:latin typeface="Arial" charset="0"/>
            </a:endParaRPr>
          </a:p>
        </p:txBody>
      </p:sp>
      <p:sp>
        <p:nvSpPr>
          <p:cNvPr id="500747" name="Rectangle 11"/>
          <p:cNvSpPr>
            <a:spLocks noChangeArrowheads="1"/>
          </p:cNvSpPr>
          <p:nvPr/>
        </p:nvSpPr>
        <p:spPr bwMode="auto">
          <a:xfrm>
            <a:off x="4681538" y="2168525"/>
            <a:ext cx="435133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288925" indent="-174625"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spcBef>
                <a:spcPct val="50000"/>
              </a:spcBef>
              <a:buSzPct val="65000"/>
              <a:buFont typeface="Wingdings" pitchFamily="2" charset="2"/>
              <a:buChar char="l"/>
            </a:pPr>
            <a:r>
              <a:rPr lang="el-GR" altLang="el-GR" sz="1400" dirty="0" smtClean="0">
                <a:latin typeface="Arial" charset="0"/>
              </a:rPr>
              <a:t>Κείμενο, εικόνες, ήχος και βίντεο που περιέχουν οι ιστοσελίδες</a:t>
            </a:r>
            <a:endParaRPr lang="en-US" altLang="el-GR" sz="1400" dirty="0">
              <a:latin typeface="Arial" charset="0"/>
            </a:endParaRPr>
          </a:p>
        </p:txBody>
      </p:sp>
      <p:sp>
        <p:nvSpPr>
          <p:cNvPr id="500748" name="Rectangle 12"/>
          <p:cNvSpPr>
            <a:spLocks noChangeArrowheads="1"/>
          </p:cNvSpPr>
          <p:nvPr/>
        </p:nvSpPr>
        <p:spPr bwMode="auto">
          <a:xfrm>
            <a:off x="4681538" y="2878138"/>
            <a:ext cx="4462462"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288925" indent="-174625"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spcBef>
                <a:spcPct val="50000"/>
              </a:spcBef>
              <a:buSzPct val="65000"/>
              <a:buFont typeface="Wingdings" pitchFamily="2" charset="2"/>
              <a:buChar char="l"/>
            </a:pPr>
            <a:r>
              <a:rPr lang="el-GR" altLang="el-GR" sz="1400" dirty="0" smtClean="0">
                <a:latin typeface="Arial" charset="0"/>
              </a:rPr>
              <a:t>Οι τρόποι που χρησιμοποιούνται από την ιστοσελίδα όπου επιτρέπει στο χρήστη-προς-χρήστη επικοινωνία</a:t>
            </a:r>
            <a:endParaRPr lang="en-US" altLang="el-GR" sz="1400" dirty="0">
              <a:latin typeface="Arial" charset="0"/>
            </a:endParaRPr>
          </a:p>
        </p:txBody>
      </p:sp>
      <p:sp>
        <p:nvSpPr>
          <p:cNvPr id="500749" name="Rectangle 13"/>
          <p:cNvSpPr>
            <a:spLocks noChangeArrowheads="1"/>
          </p:cNvSpPr>
          <p:nvPr/>
        </p:nvSpPr>
        <p:spPr bwMode="auto">
          <a:xfrm>
            <a:off x="4681538" y="3553690"/>
            <a:ext cx="4351337" cy="9541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288925" indent="-174625"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spcBef>
                <a:spcPct val="50000"/>
              </a:spcBef>
              <a:buSzPct val="65000"/>
              <a:buFont typeface="Wingdings" pitchFamily="2" charset="2"/>
              <a:buChar char="l"/>
            </a:pPr>
            <a:r>
              <a:rPr lang="el-GR" altLang="el-GR" sz="1400" dirty="0" smtClean="0">
                <a:latin typeface="Arial" charset="0"/>
              </a:rPr>
              <a:t>Ικανότητα της ιστοσελίδας να </a:t>
            </a:r>
            <a:r>
              <a:rPr lang="el-GR" altLang="el-GR" sz="1400" dirty="0" err="1" smtClean="0">
                <a:latin typeface="Arial" charset="0"/>
              </a:rPr>
              <a:t>αυτο</a:t>
            </a:r>
            <a:r>
              <a:rPr lang="el-GR" altLang="el-GR" sz="1400" dirty="0" smtClean="0">
                <a:latin typeface="Arial" charset="0"/>
              </a:rPr>
              <a:t>-προσαρμόζονται σε διαφορετικούς χρήστες ή να επιτρέψει στους χρήστες να προσαρμόσουν την τοποθεσία</a:t>
            </a:r>
            <a:endParaRPr lang="en-US" altLang="el-GR" sz="1400" dirty="0">
              <a:latin typeface="Arial" charset="0"/>
            </a:endParaRPr>
          </a:p>
        </p:txBody>
      </p:sp>
      <p:sp>
        <p:nvSpPr>
          <p:cNvPr id="500750" name="Rectangle 14"/>
          <p:cNvSpPr>
            <a:spLocks noChangeArrowheads="1"/>
          </p:cNvSpPr>
          <p:nvPr/>
        </p:nvSpPr>
        <p:spPr bwMode="auto">
          <a:xfrm>
            <a:off x="4681538" y="4410075"/>
            <a:ext cx="4351337" cy="7386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288925" indent="-174625"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spcBef>
                <a:spcPct val="50000"/>
              </a:spcBef>
              <a:buSzPct val="65000"/>
              <a:buFont typeface="Wingdings" pitchFamily="2" charset="2"/>
              <a:buChar char="l"/>
            </a:pPr>
            <a:r>
              <a:rPr lang="el-GR" altLang="el-GR" sz="1400" dirty="0" smtClean="0">
                <a:latin typeface="Arial" charset="0"/>
              </a:rPr>
              <a:t>Οι τρόποι της ιστοσελίδας όπου είναι δυνατή η επικοινωνία </a:t>
            </a:r>
            <a:r>
              <a:rPr lang="el-GR" altLang="el-GR" sz="1400" dirty="0" err="1" smtClean="0">
                <a:latin typeface="Arial" charset="0"/>
              </a:rPr>
              <a:t>site</a:t>
            </a:r>
            <a:r>
              <a:rPr lang="el-GR" altLang="el-GR" sz="1400" dirty="0" smtClean="0">
                <a:latin typeface="Arial" charset="0"/>
              </a:rPr>
              <a:t>-προς-</a:t>
            </a:r>
            <a:r>
              <a:rPr lang="el-GR" altLang="el-GR" sz="1400" dirty="0" err="1" smtClean="0">
                <a:latin typeface="Arial" charset="0"/>
              </a:rPr>
              <a:t>χρήστ</a:t>
            </a:r>
            <a:r>
              <a:rPr lang="el-GR" altLang="el-GR" sz="1400" dirty="0" smtClean="0">
                <a:latin typeface="Arial" charset="0"/>
              </a:rPr>
              <a:t>η ή αμφίδρομη επικοινωνία</a:t>
            </a:r>
            <a:endParaRPr lang="en-US" altLang="el-GR" sz="1400" dirty="0">
              <a:latin typeface="Arial" charset="0"/>
            </a:endParaRPr>
          </a:p>
        </p:txBody>
      </p:sp>
      <p:sp>
        <p:nvSpPr>
          <p:cNvPr id="500751" name="Rectangle 15"/>
          <p:cNvSpPr>
            <a:spLocks noChangeArrowheads="1"/>
          </p:cNvSpPr>
          <p:nvPr/>
        </p:nvSpPr>
        <p:spPr bwMode="auto">
          <a:xfrm>
            <a:off x="4681538" y="5175250"/>
            <a:ext cx="435133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288925" indent="-174625"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spcBef>
                <a:spcPct val="50000"/>
              </a:spcBef>
              <a:buSzPct val="65000"/>
              <a:buFont typeface="Wingdings" pitchFamily="2" charset="2"/>
              <a:buChar char="l"/>
            </a:pPr>
            <a:r>
              <a:rPr lang="el-GR" altLang="el-GR" sz="1400" dirty="0" smtClean="0">
                <a:latin typeface="Arial" charset="0"/>
              </a:rPr>
              <a:t>Η δυνατότητα να συνδέεται η ιστοσελίδα με άλλους δικτυακούς τόπους</a:t>
            </a:r>
            <a:endParaRPr lang="en-US" altLang="el-GR" sz="1400" dirty="0">
              <a:latin typeface="Arial" charset="0"/>
            </a:endParaRPr>
          </a:p>
        </p:txBody>
      </p:sp>
      <p:sp>
        <p:nvSpPr>
          <p:cNvPr id="500752" name="Rectangle 16"/>
          <p:cNvSpPr>
            <a:spLocks noChangeArrowheads="1"/>
          </p:cNvSpPr>
          <p:nvPr/>
        </p:nvSpPr>
        <p:spPr bwMode="auto">
          <a:xfrm>
            <a:off x="4681538" y="5927725"/>
            <a:ext cx="4351337"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288925" indent="-174625" eaLnBrk="0" hangingPunct="0">
              <a:defRPr sz="2400">
                <a:solidFill>
                  <a:schemeClr val="tx1"/>
                </a:solidFill>
                <a:latin typeface="Times New Roman" pitchFamily="18" charset="0"/>
              </a:defRPr>
            </a:lvl2pPr>
            <a:lvl3pPr eaLnBrk="0" hangingPunct="0">
              <a:defRPr sz="2400">
                <a:solidFill>
                  <a:schemeClr val="tx1"/>
                </a:solidFill>
                <a:latin typeface="Times New Roman" pitchFamily="18" charset="0"/>
              </a:defRPr>
            </a:lvl3pPr>
            <a:lvl4pPr eaLnBrk="0" hangingPunct="0">
              <a:defRPr sz="2400">
                <a:solidFill>
                  <a:schemeClr val="tx1"/>
                </a:solidFill>
                <a:latin typeface="Times New Roman" pitchFamily="18" charset="0"/>
              </a:defRPr>
            </a:lvl4pPr>
            <a:lvl5pPr eaLnBrk="0" hangingPunct="0">
              <a:defRPr sz="2400">
                <a:solidFill>
                  <a:schemeClr val="tx1"/>
                </a:solidFill>
                <a:latin typeface="Times New Roman" pitchFamily="18" charset="0"/>
              </a:defRPr>
            </a:lvl5pPr>
            <a:lvl6pPr eaLnBrk="0" fontAlgn="base" hangingPunct="0">
              <a:spcBef>
                <a:spcPct val="0"/>
              </a:spcBef>
              <a:spcAft>
                <a:spcPct val="0"/>
              </a:spcAft>
              <a:defRPr sz="2400">
                <a:solidFill>
                  <a:schemeClr val="tx1"/>
                </a:solidFill>
                <a:latin typeface="Times New Roman" pitchFamily="18" charset="0"/>
              </a:defRPr>
            </a:lvl6pPr>
            <a:lvl7pPr eaLnBrk="0" fontAlgn="base" hangingPunct="0">
              <a:spcBef>
                <a:spcPct val="0"/>
              </a:spcBef>
              <a:spcAft>
                <a:spcPct val="0"/>
              </a:spcAft>
              <a:defRPr sz="2400">
                <a:solidFill>
                  <a:schemeClr val="tx1"/>
                </a:solidFill>
                <a:latin typeface="Times New Roman" pitchFamily="18" charset="0"/>
              </a:defRPr>
            </a:lvl7pPr>
            <a:lvl8pPr eaLnBrk="0" fontAlgn="base" hangingPunct="0">
              <a:spcBef>
                <a:spcPct val="0"/>
              </a:spcBef>
              <a:spcAft>
                <a:spcPct val="0"/>
              </a:spcAft>
              <a:defRPr sz="2400">
                <a:solidFill>
                  <a:schemeClr val="tx1"/>
                </a:solidFill>
                <a:latin typeface="Times New Roman" pitchFamily="18" charset="0"/>
              </a:defRPr>
            </a:lvl8pPr>
            <a:lvl9pPr eaLnBrk="0" fontAlgn="base" hangingPunct="0">
              <a:spcBef>
                <a:spcPct val="0"/>
              </a:spcBef>
              <a:spcAft>
                <a:spcPct val="0"/>
              </a:spcAft>
              <a:defRPr sz="2400">
                <a:solidFill>
                  <a:schemeClr val="tx1"/>
                </a:solidFill>
                <a:latin typeface="Times New Roman" pitchFamily="18" charset="0"/>
              </a:defRPr>
            </a:lvl9pPr>
          </a:lstStyle>
          <a:p>
            <a:pPr lvl="1">
              <a:spcBef>
                <a:spcPct val="50000"/>
              </a:spcBef>
              <a:buSzPct val="65000"/>
              <a:buFont typeface="Wingdings" pitchFamily="2" charset="2"/>
              <a:buChar char="l"/>
            </a:pPr>
            <a:r>
              <a:rPr lang="el-GR" altLang="el-GR" sz="1400" dirty="0" smtClean="0">
                <a:latin typeface="Arial" charset="0"/>
              </a:rPr>
              <a:t>Οι δυνατότητες της ιστοσελίδας να ενεργοποιήσει εμπορικές συναλλαγές</a:t>
            </a:r>
            <a:endParaRPr lang="en-US" altLang="el-GR" sz="1400" dirty="0">
              <a:latin typeface="Arial" charset="0"/>
            </a:endParaRPr>
          </a:p>
        </p:txBody>
      </p:sp>
      <p:sp>
        <p:nvSpPr>
          <p:cNvPr id="500753" name="Rectangle 17"/>
          <p:cNvSpPr>
            <a:spLocks noChangeArrowheads="1"/>
          </p:cNvSpPr>
          <p:nvPr/>
        </p:nvSpPr>
        <p:spPr bwMode="auto">
          <a:xfrm>
            <a:off x="930275" y="1474788"/>
            <a:ext cx="3889375" cy="6381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pPr algn="ctr" eaLnBrk="0" hangingPunct="0"/>
            <a:r>
              <a:rPr lang="en-US" altLang="el-GR" sz="1600" b="1" dirty="0" smtClean="0"/>
              <a:t>Context</a:t>
            </a:r>
            <a:endParaRPr lang="el-GR" altLang="el-GR" sz="1600" b="1" dirty="0" smtClean="0"/>
          </a:p>
          <a:p>
            <a:pPr algn="ctr" eaLnBrk="0" hangingPunct="0"/>
            <a:r>
              <a:rPr lang="el-GR" altLang="el-GR" sz="1600" b="1" dirty="0" smtClean="0"/>
              <a:t>(Γενικό Πλαίσιο)</a:t>
            </a:r>
            <a:endParaRPr lang="en-US" altLang="el-GR" sz="1200" dirty="0"/>
          </a:p>
        </p:txBody>
      </p:sp>
      <p:sp>
        <p:nvSpPr>
          <p:cNvPr id="500754" name="Rectangle 18"/>
          <p:cNvSpPr>
            <a:spLocks noChangeArrowheads="1"/>
          </p:cNvSpPr>
          <p:nvPr/>
        </p:nvSpPr>
        <p:spPr bwMode="auto">
          <a:xfrm>
            <a:off x="911225" y="2209800"/>
            <a:ext cx="3889375" cy="6381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pPr algn="ctr" eaLnBrk="0" hangingPunct="0"/>
            <a:r>
              <a:rPr lang="en-US" altLang="el-GR" sz="1600" b="1" dirty="0" smtClean="0"/>
              <a:t>Content</a:t>
            </a:r>
            <a:endParaRPr lang="el-GR" altLang="el-GR" sz="1600" b="1" dirty="0"/>
          </a:p>
          <a:p>
            <a:pPr algn="ctr" eaLnBrk="0" hangingPunct="0"/>
            <a:r>
              <a:rPr lang="el-GR" altLang="el-GR" sz="1600" b="1" dirty="0" smtClean="0"/>
              <a:t>(Περιεχόμενο)</a:t>
            </a:r>
            <a:endParaRPr lang="en-US" altLang="el-GR" sz="1600" b="1" dirty="0"/>
          </a:p>
        </p:txBody>
      </p:sp>
      <p:sp>
        <p:nvSpPr>
          <p:cNvPr id="500755" name="Rectangle 19"/>
          <p:cNvSpPr>
            <a:spLocks noChangeArrowheads="1"/>
          </p:cNvSpPr>
          <p:nvPr/>
        </p:nvSpPr>
        <p:spPr bwMode="auto">
          <a:xfrm>
            <a:off x="904875" y="2965450"/>
            <a:ext cx="3889375" cy="6381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pPr algn="ctr" eaLnBrk="0" hangingPunct="0"/>
            <a:r>
              <a:rPr lang="en-US" altLang="el-GR" sz="1600" b="1" dirty="0" smtClean="0"/>
              <a:t>Community</a:t>
            </a:r>
            <a:endParaRPr lang="el-GR" altLang="el-GR" sz="1600" b="1" dirty="0" smtClean="0"/>
          </a:p>
          <a:p>
            <a:pPr algn="ctr" eaLnBrk="0" hangingPunct="0"/>
            <a:r>
              <a:rPr lang="el-GR" altLang="el-GR" sz="1600" b="1" dirty="0" smtClean="0"/>
              <a:t>(Δημιουργία Κοινότητας)</a:t>
            </a:r>
            <a:endParaRPr lang="en-US" altLang="el-GR" sz="1600" b="1" dirty="0"/>
          </a:p>
        </p:txBody>
      </p:sp>
      <p:sp>
        <p:nvSpPr>
          <p:cNvPr id="500756" name="Rectangle 20"/>
          <p:cNvSpPr>
            <a:spLocks noChangeArrowheads="1"/>
          </p:cNvSpPr>
          <p:nvPr/>
        </p:nvSpPr>
        <p:spPr bwMode="auto">
          <a:xfrm>
            <a:off x="885825" y="3714750"/>
            <a:ext cx="3889375" cy="6381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pPr algn="ctr" eaLnBrk="0" hangingPunct="0"/>
            <a:r>
              <a:rPr lang="en-US" altLang="el-GR" sz="1600" b="1" dirty="0" smtClean="0"/>
              <a:t>Customization</a:t>
            </a:r>
            <a:endParaRPr lang="el-GR" altLang="el-GR" sz="1600" b="1" dirty="0" smtClean="0"/>
          </a:p>
          <a:p>
            <a:pPr algn="ctr" eaLnBrk="0" hangingPunct="0"/>
            <a:r>
              <a:rPr lang="el-GR" altLang="el-GR" sz="1600" b="1" dirty="0" smtClean="0"/>
              <a:t>(Εξατομίκευση)</a:t>
            </a:r>
            <a:endParaRPr lang="en-US" altLang="el-GR" sz="1600" b="1" dirty="0"/>
          </a:p>
        </p:txBody>
      </p:sp>
      <p:sp>
        <p:nvSpPr>
          <p:cNvPr id="500757" name="Rectangle 21"/>
          <p:cNvSpPr>
            <a:spLocks noChangeArrowheads="1"/>
          </p:cNvSpPr>
          <p:nvPr/>
        </p:nvSpPr>
        <p:spPr bwMode="auto">
          <a:xfrm>
            <a:off x="882650" y="4468813"/>
            <a:ext cx="3889375" cy="6381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pPr algn="ctr" eaLnBrk="0" hangingPunct="0"/>
            <a:r>
              <a:rPr lang="en-US" altLang="el-GR" sz="1600" b="1" dirty="0" smtClean="0"/>
              <a:t>Communication</a:t>
            </a:r>
            <a:endParaRPr lang="el-GR" altLang="el-GR" sz="1600" b="1" dirty="0" smtClean="0"/>
          </a:p>
          <a:p>
            <a:pPr algn="ctr" eaLnBrk="0" hangingPunct="0"/>
            <a:r>
              <a:rPr lang="el-GR" altLang="el-GR" sz="1600" b="1" dirty="0" smtClean="0"/>
              <a:t>(Επικοινωνία)</a:t>
            </a:r>
            <a:endParaRPr lang="en-US" altLang="el-GR" sz="1600" b="1" dirty="0"/>
          </a:p>
        </p:txBody>
      </p:sp>
      <p:sp>
        <p:nvSpPr>
          <p:cNvPr id="500758" name="Rectangle 22"/>
          <p:cNvSpPr>
            <a:spLocks noChangeArrowheads="1"/>
          </p:cNvSpPr>
          <p:nvPr/>
        </p:nvSpPr>
        <p:spPr bwMode="auto">
          <a:xfrm>
            <a:off x="876300" y="5224463"/>
            <a:ext cx="3889375" cy="6381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pPr algn="ctr" eaLnBrk="0" hangingPunct="0"/>
            <a:r>
              <a:rPr lang="en-US" altLang="el-GR" sz="1600" b="1" dirty="0" smtClean="0"/>
              <a:t>Connection</a:t>
            </a:r>
            <a:endParaRPr lang="el-GR" altLang="el-GR" sz="1600" b="1" dirty="0" smtClean="0"/>
          </a:p>
          <a:p>
            <a:pPr algn="ctr" eaLnBrk="0" hangingPunct="0"/>
            <a:r>
              <a:rPr lang="el-GR" altLang="el-GR" sz="1600" b="1" dirty="0" smtClean="0"/>
              <a:t>(Διασύνδεση)</a:t>
            </a:r>
            <a:endParaRPr lang="en-US" altLang="el-GR" sz="1600" b="1" dirty="0"/>
          </a:p>
        </p:txBody>
      </p:sp>
      <p:sp>
        <p:nvSpPr>
          <p:cNvPr id="500759" name="Rectangle 23"/>
          <p:cNvSpPr>
            <a:spLocks noChangeArrowheads="1"/>
          </p:cNvSpPr>
          <p:nvPr/>
        </p:nvSpPr>
        <p:spPr bwMode="auto">
          <a:xfrm>
            <a:off x="857250" y="5959475"/>
            <a:ext cx="3889375" cy="638175"/>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pPr algn="ctr" eaLnBrk="0" hangingPunct="0"/>
            <a:r>
              <a:rPr lang="en-US" altLang="el-GR" sz="1600" b="1" dirty="0" smtClean="0"/>
              <a:t>Commerce</a:t>
            </a:r>
            <a:endParaRPr lang="el-GR" altLang="el-GR" sz="1600" b="1" dirty="0" smtClean="0"/>
          </a:p>
          <a:p>
            <a:pPr algn="ctr" eaLnBrk="0" hangingPunct="0"/>
            <a:r>
              <a:rPr lang="el-GR" altLang="el-GR" sz="1600" b="1" dirty="0" smtClean="0"/>
              <a:t>(Εμπόριο)</a:t>
            </a:r>
            <a:endParaRPr lang="en-US" altLang="el-GR" sz="1600" b="1" dirty="0"/>
          </a:p>
        </p:txBody>
      </p:sp>
    </p:spTree>
    <p:extLst>
      <p:ext uri="{BB962C8B-B14F-4D97-AF65-F5344CB8AC3E}">
        <p14:creationId xmlns:p14="http://schemas.microsoft.com/office/powerpoint/2010/main" val="28526131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786" name="Rectangle 2"/>
          <p:cNvSpPr>
            <a:spLocks noGrp="1" noChangeArrowheads="1"/>
          </p:cNvSpPr>
          <p:nvPr>
            <p:ph type="title"/>
          </p:nvPr>
        </p:nvSpPr>
        <p:spPr/>
        <p:txBody>
          <a:bodyPr/>
          <a:lstStyle/>
          <a:p>
            <a:r>
              <a:rPr lang="el-GR" altLang="el-GR" dirty="0" smtClean="0"/>
              <a:t>Διαστάσεις Περιεχομένου</a:t>
            </a:r>
            <a:endParaRPr lang="en-US" altLang="el-GR" dirty="0"/>
          </a:p>
        </p:txBody>
      </p:sp>
      <p:sp>
        <p:nvSpPr>
          <p:cNvPr id="502787" name="AutoShape 3"/>
          <p:cNvSpPr>
            <a:spLocks noChangeArrowheads="1"/>
          </p:cNvSpPr>
          <p:nvPr/>
        </p:nvSpPr>
        <p:spPr bwMode="auto">
          <a:xfrm rot="14101282" flipH="1">
            <a:off x="4235450" y="2405063"/>
            <a:ext cx="530225" cy="43497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
        <p:nvSpPr>
          <p:cNvPr id="502788" name="Rectangle 4"/>
          <p:cNvSpPr>
            <a:spLocks noChangeArrowheads="1"/>
          </p:cNvSpPr>
          <p:nvPr/>
        </p:nvSpPr>
        <p:spPr bwMode="auto">
          <a:xfrm>
            <a:off x="5241925" y="2151063"/>
            <a:ext cx="2986088"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Μίγμα Προσφορών</a:t>
            </a:r>
            <a:endParaRPr lang="en-US" altLang="el-GR" dirty="0">
              <a:solidFill>
                <a:schemeClr val="bg1"/>
              </a:solidFill>
            </a:endParaRPr>
          </a:p>
        </p:txBody>
      </p:sp>
      <p:sp>
        <p:nvSpPr>
          <p:cNvPr id="502789" name="Rectangle 5"/>
          <p:cNvSpPr>
            <a:spLocks noChangeArrowheads="1"/>
          </p:cNvSpPr>
          <p:nvPr/>
        </p:nvSpPr>
        <p:spPr bwMode="auto">
          <a:xfrm>
            <a:off x="5241925" y="3095625"/>
            <a:ext cx="2986088"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Μίγμα Επικλήσεων</a:t>
            </a:r>
            <a:endParaRPr lang="en-US" altLang="el-GR" dirty="0">
              <a:solidFill>
                <a:schemeClr val="bg1"/>
              </a:solidFill>
            </a:endParaRPr>
          </a:p>
        </p:txBody>
      </p:sp>
      <p:sp>
        <p:nvSpPr>
          <p:cNvPr id="502790" name="Rectangle 6"/>
          <p:cNvSpPr>
            <a:spLocks noChangeArrowheads="1"/>
          </p:cNvSpPr>
          <p:nvPr/>
        </p:nvSpPr>
        <p:spPr bwMode="auto">
          <a:xfrm>
            <a:off x="5241925" y="4956175"/>
            <a:ext cx="2986088"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Τύπος Περιεχομένου</a:t>
            </a:r>
            <a:endParaRPr lang="en-US" altLang="el-GR" dirty="0">
              <a:solidFill>
                <a:schemeClr val="bg1"/>
              </a:solidFill>
            </a:endParaRPr>
          </a:p>
        </p:txBody>
      </p:sp>
      <p:sp>
        <p:nvSpPr>
          <p:cNvPr id="502791" name="AutoShape 7"/>
          <p:cNvSpPr>
            <a:spLocks noChangeArrowheads="1"/>
          </p:cNvSpPr>
          <p:nvPr/>
        </p:nvSpPr>
        <p:spPr bwMode="auto">
          <a:xfrm rot="7498718" flipH="1" flipV="1">
            <a:off x="4235450" y="4760913"/>
            <a:ext cx="530225" cy="43497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
        <p:nvSpPr>
          <p:cNvPr id="502792" name="AutoShape 8"/>
          <p:cNvSpPr>
            <a:spLocks noChangeArrowheads="1"/>
          </p:cNvSpPr>
          <p:nvPr/>
        </p:nvSpPr>
        <p:spPr bwMode="auto">
          <a:xfrm rot="5400000" flipH="1" flipV="1">
            <a:off x="4235450" y="3119438"/>
            <a:ext cx="530225" cy="43497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
        <p:nvSpPr>
          <p:cNvPr id="502793" name="AutoShape 9"/>
          <p:cNvSpPr>
            <a:spLocks noChangeArrowheads="1"/>
          </p:cNvSpPr>
          <p:nvPr/>
        </p:nvSpPr>
        <p:spPr bwMode="auto">
          <a:xfrm>
            <a:off x="1169988" y="2586038"/>
            <a:ext cx="2670175" cy="2552700"/>
          </a:xfrm>
          <a:prstGeom prst="star16">
            <a:avLst>
              <a:gd name="adj" fmla="val 375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pPr algn="ctr"/>
            <a:r>
              <a:rPr lang="el-GR" altLang="el-GR" sz="2000" b="1" dirty="0" smtClean="0">
                <a:solidFill>
                  <a:schemeClr val="bg1"/>
                </a:solidFill>
              </a:rPr>
              <a:t>Περιεχόμενο</a:t>
            </a:r>
            <a:endParaRPr lang="en-US" altLang="el-GR" sz="2000" b="1" dirty="0">
              <a:solidFill>
                <a:schemeClr val="bg1"/>
              </a:solidFill>
            </a:endParaRPr>
          </a:p>
        </p:txBody>
      </p:sp>
      <p:sp>
        <p:nvSpPr>
          <p:cNvPr id="502794" name="Rectangle 10"/>
          <p:cNvSpPr>
            <a:spLocks noChangeArrowheads="1"/>
          </p:cNvSpPr>
          <p:nvPr/>
        </p:nvSpPr>
        <p:spPr bwMode="auto">
          <a:xfrm>
            <a:off x="5251450" y="3976688"/>
            <a:ext cx="2986088"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Μίγμα Πολυμέσων</a:t>
            </a:r>
            <a:endParaRPr lang="en-US" altLang="el-GR" dirty="0">
              <a:solidFill>
                <a:schemeClr val="bg1"/>
              </a:solidFill>
            </a:endParaRPr>
          </a:p>
        </p:txBody>
      </p:sp>
      <p:sp>
        <p:nvSpPr>
          <p:cNvPr id="502795" name="AutoShape 11"/>
          <p:cNvSpPr>
            <a:spLocks noChangeArrowheads="1"/>
          </p:cNvSpPr>
          <p:nvPr/>
        </p:nvSpPr>
        <p:spPr bwMode="auto">
          <a:xfrm rot="5400000" flipH="1" flipV="1">
            <a:off x="4244975" y="4000500"/>
            <a:ext cx="530225" cy="43497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Tree>
    <p:extLst>
      <p:ext uri="{BB962C8B-B14F-4D97-AF65-F5344CB8AC3E}">
        <p14:creationId xmlns:p14="http://schemas.microsoft.com/office/powerpoint/2010/main" val="37834520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6" name="Rectangle 8"/>
          <p:cNvSpPr>
            <a:spLocks noGrp="1" noChangeArrowheads="1"/>
          </p:cNvSpPr>
          <p:nvPr>
            <p:ph type="title"/>
          </p:nvPr>
        </p:nvSpPr>
        <p:spPr>
          <a:xfrm>
            <a:off x="381000" y="300038"/>
            <a:ext cx="8593138" cy="784225"/>
          </a:xfrm>
        </p:spPr>
        <p:txBody>
          <a:bodyPr>
            <a:normAutofit fontScale="90000"/>
          </a:bodyPr>
          <a:lstStyle/>
          <a:p>
            <a:r>
              <a:rPr lang="el-GR" altLang="el-GR" dirty="0" smtClean="0"/>
              <a:t>Τα Γραφικά Ενισχύουν ή Επιβραδύνουν τη Λειτουργικότητα της Ιστοσελίδας;</a:t>
            </a:r>
            <a:endParaRPr lang="en-US" altLang="el-GR" dirty="0"/>
          </a:p>
        </p:txBody>
      </p:sp>
      <p:graphicFrame>
        <p:nvGraphicFramePr>
          <p:cNvPr id="483331" name="Object 3"/>
          <p:cNvGraphicFramePr>
            <a:graphicFrameLocks/>
          </p:cNvGraphicFramePr>
          <p:nvPr>
            <p:extLst>
              <p:ext uri="{D42A27DB-BD31-4B8C-83A1-F6EECF244321}">
                <p14:modId xmlns:p14="http://schemas.microsoft.com/office/powerpoint/2010/main" val="3665246734"/>
              </p:ext>
            </p:extLst>
          </p:nvPr>
        </p:nvGraphicFramePr>
        <p:xfrm>
          <a:off x="771525" y="1971675"/>
          <a:ext cx="7689850" cy="5861050"/>
        </p:xfrm>
        <a:graphic>
          <a:graphicData uri="http://schemas.openxmlformats.org/presentationml/2006/ole">
            <mc:AlternateContent xmlns:mc="http://schemas.openxmlformats.org/markup-compatibility/2006">
              <mc:Choice xmlns:v="urn:schemas-microsoft-com:vml" Requires="v">
                <p:oleObj spid="_x0000_s439306" name="Document" r:id="rId4" imgW="8234994" imgH="6255339" progId="Word.Document.8">
                  <p:embed/>
                </p:oleObj>
              </mc:Choice>
              <mc:Fallback>
                <p:oleObj name="Document" r:id="rId4" imgW="8234994" imgH="6255339" progId="Word.Document.8">
                  <p:embed/>
                  <p:pic>
                    <p:nvPicPr>
                      <p:cNvPr id="0" name=""/>
                      <p:cNvPicPr>
                        <a:picLocks noChangeArrowheads="1"/>
                      </p:cNvPicPr>
                      <p:nvPr/>
                    </p:nvPicPr>
                    <p:blipFill>
                      <a:blip r:embed="rId5"/>
                      <a:srcRect/>
                      <a:stretch>
                        <a:fillRect/>
                      </a:stretch>
                    </p:blipFill>
                    <p:spPr bwMode="auto">
                      <a:xfrm>
                        <a:off x="771525" y="1971675"/>
                        <a:ext cx="7689850" cy="5861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1856559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1026"/>
          <p:cNvSpPr>
            <a:spLocks noGrp="1" noChangeArrowheads="1"/>
          </p:cNvSpPr>
          <p:nvPr>
            <p:ph type="title"/>
          </p:nvPr>
        </p:nvSpPr>
        <p:spPr/>
        <p:txBody>
          <a:bodyPr/>
          <a:lstStyle/>
          <a:p>
            <a:r>
              <a:rPr lang="el-GR" altLang="el-GR" dirty="0" smtClean="0"/>
              <a:t>Κοινότητα</a:t>
            </a:r>
            <a:endParaRPr lang="en-US" altLang="el-GR" dirty="0"/>
          </a:p>
        </p:txBody>
      </p:sp>
      <p:sp>
        <p:nvSpPr>
          <p:cNvPr id="504837" name="Rectangle 1029"/>
          <p:cNvSpPr>
            <a:spLocks noChangeArrowheads="1"/>
          </p:cNvSpPr>
          <p:nvPr/>
        </p:nvSpPr>
        <p:spPr bwMode="auto">
          <a:xfrm>
            <a:off x="5241925" y="1892300"/>
            <a:ext cx="2986088" cy="1682750"/>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Η Κοινότητα μπορεί να δημιουργήσει ελκυστικό περιεχόμενο</a:t>
            </a:r>
            <a:endParaRPr lang="en-US" altLang="el-GR" dirty="0">
              <a:solidFill>
                <a:schemeClr val="bg1"/>
              </a:solidFill>
            </a:endParaRPr>
          </a:p>
        </p:txBody>
      </p:sp>
      <p:sp>
        <p:nvSpPr>
          <p:cNvPr id="504840" name="AutoShape 1032"/>
          <p:cNvSpPr>
            <a:spLocks noChangeArrowheads="1"/>
          </p:cNvSpPr>
          <p:nvPr/>
        </p:nvSpPr>
        <p:spPr bwMode="auto">
          <a:xfrm rot="5400000" flipH="1" flipV="1">
            <a:off x="4235450" y="3119438"/>
            <a:ext cx="530225" cy="43497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
        <p:nvSpPr>
          <p:cNvPr id="504841" name="AutoShape 1033"/>
          <p:cNvSpPr>
            <a:spLocks noChangeArrowheads="1"/>
          </p:cNvSpPr>
          <p:nvPr/>
        </p:nvSpPr>
        <p:spPr bwMode="auto">
          <a:xfrm>
            <a:off x="1169988" y="2586038"/>
            <a:ext cx="2670175" cy="2552700"/>
          </a:xfrm>
          <a:prstGeom prst="star16">
            <a:avLst>
              <a:gd name="adj" fmla="val 375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pPr algn="ctr"/>
            <a:r>
              <a:rPr lang="el-GR" altLang="el-GR" sz="2000" b="1" dirty="0" smtClean="0">
                <a:solidFill>
                  <a:schemeClr val="bg1"/>
                </a:solidFill>
              </a:rPr>
              <a:t>Κοινότητα</a:t>
            </a:r>
            <a:endParaRPr lang="en-US" altLang="el-GR" sz="2000" b="1" dirty="0">
              <a:solidFill>
                <a:schemeClr val="bg1"/>
              </a:solidFill>
            </a:endParaRPr>
          </a:p>
        </p:txBody>
      </p:sp>
      <p:sp>
        <p:nvSpPr>
          <p:cNvPr id="504842" name="Rectangle 1034"/>
          <p:cNvSpPr>
            <a:spLocks noChangeArrowheads="1"/>
          </p:cNvSpPr>
          <p:nvPr/>
        </p:nvSpPr>
        <p:spPr bwMode="auto">
          <a:xfrm>
            <a:off x="5251450" y="3976688"/>
            <a:ext cx="2986088" cy="1684337"/>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Η Κοινότητα μπορεί να ενδυναμώσει ορισμένες δραστηριότητες ή πιο εύκολες, από την μη εφικτή  ικανοποίηση των αναγκών μεμονωμένα</a:t>
            </a:r>
            <a:endParaRPr lang="en-US" altLang="el-GR" dirty="0">
              <a:solidFill>
                <a:schemeClr val="bg1"/>
              </a:solidFill>
            </a:endParaRPr>
          </a:p>
        </p:txBody>
      </p:sp>
      <p:sp>
        <p:nvSpPr>
          <p:cNvPr id="504843" name="AutoShape 1035"/>
          <p:cNvSpPr>
            <a:spLocks noChangeArrowheads="1"/>
          </p:cNvSpPr>
          <p:nvPr/>
        </p:nvSpPr>
        <p:spPr bwMode="auto">
          <a:xfrm rot="5400000" flipH="1" flipV="1">
            <a:off x="4244975" y="4000500"/>
            <a:ext cx="530225" cy="43497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Tree>
    <p:extLst>
      <p:ext uri="{BB962C8B-B14F-4D97-AF65-F5344CB8AC3E}">
        <p14:creationId xmlns:p14="http://schemas.microsoft.com/office/powerpoint/2010/main" val="5388338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2" name="Rectangle 2"/>
          <p:cNvSpPr>
            <a:spLocks noGrp="1" noChangeArrowheads="1"/>
          </p:cNvSpPr>
          <p:nvPr>
            <p:ph type="title"/>
          </p:nvPr>
        </p:nvSpPr>
        <p:spPr/>
        <p:txBody>
          <a:bodyPr>
            <a:normAutofit/>
          </a:bodyPr>
          <a:lstStyle/>
          <a:p>
            <a:r>
              <a:rPr lang="el-GR" altLang="el-GR" dirty="0" smtClean="0"/>
              <a:t>Διαστάσεις της Εξατομίκευσης</a:t>
            </a:r>
            <a:endParaRPr lang="en-US" altLang="el-GR" dirty="0"/>
          </a:p>
        </p:txBody>
      </p:sp>
      <p:sp>
        <p:nvSpPr>
          <p:cNvPr id="506885" name="Rectangle 5"/>
          <p:cNvSpPr>
            <a:spLocks noChangeArrowheads="1"/>
          </p:cNvSpPr>
          <p:nvPr/>
        </p:nvSpPr>
        <p:spPr bwMode="auto">
          <a:xfrm>
            <a:off x="5241925" y="3095625"/>
            <a:ext cx="2986088"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Προσωποποίηση</a:t>
            </a:r>
            <a:endParaRPr lang="en-US" altLang="el-GR" dirty="0">
              <a:solidFill>
                <a:schemeClr val="bg1"/>
              </a:solidFill>
            </a:endParaRPr>
          </a:p>
        </p:txBody>
      </p:sp>
      <p:sp>
        <p:nvSpPr>
          <p:cNvPr id="506888" name="AutoShape 8"/>
          <p:cNvSpPr>
            <a:spLocks noChangeArrowheads="1"/>
          </p:cNvSpPr>
          <p:nvPr/>
        </p:nvSpPr>
        <p:spPr bwMode="auto">
          <a:xfrm rot="5400000" flipH="1" flipV="1">
            <a:off x="4235450" y="3119438"/>
            <a:ext cx="530225" cy="43497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
        <p:nvSpPr>
          <p:cNvPr id="506889" name="AutoShape 9"/>
          <p:cNvSpPr>
            <a:spLocks noChangeArrowheads="1"/>
          </p:cNvSpPr>
          <p:nvPr/>
        </p:nvSpPr>
        <p:spPr bwMode="auto">
          <a:xfrm>
            <a:off x="1169988" y="2586038"/>
            <a:ext cx="2670175" cy="2552700"/>
          </a:xfrm>
          <a:prstGeom prst="star16">
            <a:avLst>
              <a:gd name="adj" fmla="val 375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pPr algn="ctr"/>
            <a:r>
              <a:rPr lang="el-GR" altLang="el-GR" sz="2000" b="1" dirty="0" smtClean="0">
                <a:solidFill>
                  <a:schemeClr val="bg1"/>
                </a:solidFill>
              </a:rPr>
              <a:t>Εξατομίκευση</a:t>
            </a:r>
            <a:endParaRPr lang="en-US" altLang="el-GR" sz="2000" b="1" dirty="0">
              <a:solidFill>
                <a:schemeClr val="bg1"/>
              </a:solidFill>
            </a:endParaRPr>
          </a:p>
        </p:txBody>
      </p:sp>
      <p:sp>
        <p:nvSpPr>
          <p:cNvPr id="506890" name="Rectangle 10"/>
          <p:cNvSpPr>
            <a:spLocks noChangeArrowheads="1"/>
          </p:cNvSpPr>
          <p:nvPr/>
        </p:nvSpPr>
        <p:spPr bwMode="auto">
          <a:xfrm>
            <a:off x="5251450" y="3976688"/>
            <a:ext cx="2986088"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Σχεδιασμός ανά Χρήστη</a:t>
            </a:r>
            <a:endParaRPr lang="en-US" altLang="el-GR" dirty="0">
              <a:solidFill>
                <a:schemeClr val="bg1"/>
              </a:solidFill>
            </a:endParaRPr>
          </a:p>
        </p:txBody>
      </p:sp>
      <p:sp>
        <p:nvSpPr>
          <p:cNvPr id="506891" name="AutoShape 11"/>
          <p:cNvSpPr>
            <a:spLocks noChangeArrowheads="1"/>
          </p:cNvSpPr>
          <p:nvPr/>
        </p:nvSpPr>
        <p:spPr bwMode="auto">
          <a:xfrm rot="5400000" flipH="1" flipV="1">
            <a:off x="4244975" y="4000500"/>
            <a:ext cx="530225" cy="43497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Tree>
    <p:extLst>
      <p:ext uri="{BB962C8B-B14F-4D97-AF65-F5344CB8AC3E}">
        <p14:creationId xmlns:p14="http://schemas.microsoft.com/office/powerpoint/2010/main" val="25784557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8930" name="Rectangle 2"/>
          <p:cNvSpPr>
            <a:spLocks noGrp="1" noChangeArrowheads="1"/>
          </p:cNvSpPr>
          <p:nvPr>
            <p:ph type="title"/>
          </p:nvPr>
        </p:nvSpPr>
        <p:spPr>
          <a:xfrm>
            <a:off x="381000" y="300038"/>
            <a:ext cx="8593138" cy="784225"/>
          </a:xfrm>
        </p:spPr>
        <p:txBody>
          <a:bodyPr/>
          <a:lstStyle/>
          <a:p>
            <a:r>
              <a:rPr lang="el-GR" altLang="el-GR" dirty="0" smtClean="0"/>
              <a:t>Διαστάσεις της Εξατομίκευσης</a:t>
            </a:r>
            <a:endParaRPr lang="en-US" altLang="el-GR" dirty="0"/>
          </a:p>
        </p:txBody>
      </p:sp>
      <p:graphicFrame>
        <p:nvGraphicFramePr>
          <p:cNvPr id="508931" name="Object 3"/>
          <p:cNvGraphicFramePr>
            <a:graphicFrameLocks/>
          </p:cNvGraphicFramePr>
          <p:nvPr>
            <p:extLst>
              <p:ext uri="{D42A27DB-BD31-4B8C-83A1-F6EECF244321}">
                <p14:modId xmlns:p14="http://schemas.microsoft.com/office/powerpoint/2010/main" val="944140997"/>
              </p:ext>
            </p:extLst>
          </p:nvPr>
        </p:nvGraphicFramePr>
        <p:xfrm>
          <a:off x="760413" y="1971675"/>
          <a:ext cx="7589837" cy="3360738"/>
        </p:xfrm>
        <a:graphic>
          <a:graphicData uri="http://schemas.openxmlformats.org/presentationml/2006/ole">
            <mc:AlternateContent xmlns:mc="http://schemas.openxmlformats.org/markup-compatibility/2006">
              <mc:Choice xmlns:v="urn:schemas-microsoft-com:vml" Requires="v">
                <p:oleObj spid="_x0000_s440330" name="Document" r:id="rId4" imgW="8234994" imgH="3638842" progId="Word.Document.8">
                  <p:embed/>
                </p:oleObj>
              </mc:Choice>
              <mc:Fallback>
                <p:oleObj name="Document" r:id="rId4" imgW="8234994" imgH="3638842" progId="Word.Document.8">
                  <p:embed/>
                  <p:pic>
                    <p:nvPicPr>
                      <p:cNvPr id="0" name=""/>
                      <p:cNvPicPr>
                        <a:picLocks noChangeArrowheads="1"/>
                      </p:cNvPicPr>
                      <p:nvPr/>
                    </p:nvPicPr>
                    <p:blipFill>
                      <a:blip r:embed="rId5"/>
                      <a:srcRect/>
                      <a:stretch>
                        <a:fillRect/>
                      </a:stretch>
                    </p:blipFill>
                    <p:spPr bwMode="auto">
                      <a:xfrm>
                        <a:off x="760413" y="1971675"/>
                        <a:ext cx="7589837" cy="3360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810934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0978" name="Rectangle 2"/>
          <p:cNvSpPr>
            <a:spLocks noGrp="1" noChangeArrowheads="1"/>
          </p:cNvSpPr>
          <p:nvPr>
            <p:ph type="title"/>
          </p:nvPr>
        </p:nvSpPr>
        <p:spPr/>
        <p:txBody>
          <a:bodyPr/>
          <a:lstStyle/>
          <a:p>
            <a:r>
              <a:rPr lang="el-GR" altLang="el-GR" dirty="0" smtClean="0"/>
              <a:t>Διαστάσεις της Επικοινωνίας</a:t>
            </a:r>
            <a:endParaRPr lang="en-US" altLang="el-GR" dirty="0"/>
          </a:p>
        </p:txBody>
      </p:sp>
      <p:sp>
        <p:nvSpPr>
          <p:cNvPr id="510979" name="Rectangle 3"/>
          <p:cNvSpPr>
            <a:spLocks noChangeArrowheads="1"/>
          </p:cNvSpPr>
          <p:nvPr/>
        </p:nvSpPr>
        <p:spPr bwMode="auto">
          <a:xfrm>
            <a:off x="5241925" y="3095625"/>
            <a:ext cx="2986088"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Αναμετάδοση</a:t>
            </a:r>
            <a:endParaRPr lang="en-US" altLang="el-GR" dirty="0">
              <a:solidFill>
                <a:schemeClr val="bg1"/>
              </a:solidFill>
            </a:endParaRPr>
          </a:p>
        </p:txBody>
      </p:sp>
      <p:sp>
        <p:nvSpPr>
          <p:cNvPr id="510980" name="AutoShape 4"/>
          <p:cNvSpPr>
            <a:spLocks noChangeArrowheads="1"/>
          </p:cNvSpPr>
          <p:nvPr/>
        </p:nvSpPr>
        <p:spPr bwMode="auto">
          <a:xfrm rot="5400000" flipH="1" flipV="1">
            <a:off x="4235450" y="3119438"/>
            <a:ext cx="530225" cy="43497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
        <p:nvSpPr>
          <p:cNvPr id="510981" name="AutoShape 5"/>
          <p:cNvSpPr>
            <a:spLocks noChangeArrowheads="1"/>
          </p:cNvSpPr>
          <p:nvPr/>
        </p:nvSpPr>
        <p:spPr bwMode="auto">
          <a:xfrm>
            <a:off x="1169988" y="2586038"/>
            <a:ext cx="2670175" cy="2552700"/>
          </a:xfrm>
          <a:prstGeom prst="star16">
            <a:avLst>
              <a:gd name="adj" fmla="val 375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pPr algn="ctr"/>
            <a:r>
              <a:rPr lang="el-GR" altLang="el-GR" sz="2000" b="1" dirty="0" smtClean="0">
                <a:solidFill>
                  <a:schemeClr val="bg1"/>
                </a:solidFill>
              </a:rPr>
              <a:t>Επικοινωνία</a:t>
            </a:r>
            <a:endParaRPr lang="en-US" altLang="el-GR" sz="2000" b="1" dirty="0">
              <a:solidFill>
                <a:schemeClr val="bg1"/>
              </a:solidFill>
            </a:endParaRPr>
          </a:p>
        </p:txBody>
      </p:sp>
      <p:sp>
        <p:nvSpPr>
          <p:cNvPr id="510982" name="Rectangle 6"/>
          <p:cNvSpPr>
            <a:spLocks noChangeArrowheads="1"/>
          </p:cNvSpPr>
          <p:nvPr/>
        </p:nvSpPr>
        <p:spPr bwMode="auto">
          <a:xfrm>
            <a:off x="5251450" y="3976688"/>
            <a:ext cx="2986088"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err="1" smtClean="0">
                <a:solidFill>
                  <a:schemeClr val="bg1"/>
                </a:solidFill>
              </a:rPr>
              <a:t>Διαδραστικό</a:t>
            </a:r>
            <a:endParaRPr lang="en-US" altLang="el-GR" dirty="0">
              <a:solidFill>
                <a:schemeClr val="bg1"/>
              </a:solidFill>
            </a:endParaRPr>
          </a:p>
        </p:txBody>
      </p:sp>
      <p:sp>
        <p:nvSpPr>
          <p:cNvPr id="510983" name="AutoShape 7"/>
          <p:cNvSpPr>
            <a:spLocks noChangeArrowheads="1"/>
          </p:cNvSpPr>
          <p:nvPr/>
        </p:nvSpPr>
        <p:spPr bwMode="auto">
          <a:xfrm rot="5400000" flipH="1" flipV="1">
            <a:off x="4244975" y="4000500"/>
            <a:ext cx="530225" cy="43497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Tree>
    <p:extLst>
      <p:ext uri="{BB962C8B-B14F-4D97-AF65-F5344CB8AC3E}">
        <p14:creationId xmlns:p14="http://schemas.microsoft.com/office/powerpoint/2010/main" val="1392667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26" name="Rectangle 2"/>
          <p:cNvSpPr>
            <a:spLocks noGrp="1" noChangeArrowheads="1"/>
          </p:cNvSpPr>
          <p:nvPr>
            <p:ph type="title"/>
          </p:nvPr>
        </p:nvSpPr>
        <p:spPr>
          <a:xfrm>
            <a:off x="381000" y="300038"/>
            <a:ext cx="8593138" cy="784225"/>
          </a:xfrm>
        </p:spPr>
        <p:txBody>
          <a:bodyPr/>
          <a:lstStyle/>
          <a:p>
            <a:r>
              <a:rPr lang="el-GR" altLang="el-GR" dirty="0" smtClean="0"/>
              <a:t>Διαστάσεις της Επικοινωνίας</a:t>
            </a:r>
            <a:endParaRPr lang="en-US" altLang="el-GR" dirty="0"/>
          </a:p>
        </p:txBody>
      </p:sp>
      <p:graphicFrame>
        <p:nvGraphicFramePr>
          <p:cNvPr id="513027" name="Object 3"/>
          <p:cNvGraphicFramePr>
            <a:graphicFrameLocks/>
          </p:cNvGraphicFramePr>
          <p:nvPr>
            <p:extLst>
              <p:ext uri="{D42A27DB-BD31-4B8C-83A1-F6EECF244321}">
                <p14:modId xmlns:p14="http://schemas.microsoft.com/office/powerpoint/2010/main" val="26589606"/>
              </p:ext>
            </p:extLst>
          </p:nvPr>
        </p:nvGraphicFramePr>
        <p:xfrm>
          <a:off x="757238" y="1976438"/>
          <a:ext cx="7629525" cy="3814762"/>
        </p:xfrm>
        <a:graphic>
          <a:graphicData uri="http://schemas.openxmlformats.org/presentationml/2006/ole">
            <mc:AlternateContent xmlns:mc="http://schemas.openxmlformats.org/markup-compatibility/2006">
              <mc:Choice xmlns:v="urn:schemas-microsoft-com:vml" Requires="v">
                <p:oleObj spid="_x0000_s441354" name="Document" r:id="rId4" imgW="8232037" imgH="4112348" progId="Word.Document.8">
                  <p:embed/>
                </p:oleObj>
              </mc:Choice>
              <mc:Fallback>
                <p:oleObj name="Document" r:id="rId4" imgW="8232037" imgH="4112348" progId="Word.Document.8">
                  <p:embed/>
                  <p:pic>
                    <p:nvPicPr>
                      <p:cNvPr id="0" name=""/>
                      <p:cNvPicPr>
                        <a:picLocks noChangeArrowheads="1"/>
                      </p:cNvPicPr>
                      <p:nvPr/>
                    </p:nvPicPr>
                    <p:blipFill>
                      <a:blip r:embed="rId5"/>
                      <a:srcRect/>
                      <a:stretch>
                        <a:fillRect/>
                      </a:stretch>
                    </p:blipFill>
                    <p:spPr bwMode="auto">
                      <a:xfrm>
                        <a:off x="757238" y="1976438"/>
                        <a:ext cx="7629525" cy="3814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94874893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050" name="Rectangle 2"/>
          <p:cNvSpPr>
            <a:spLocks noGrp="1" noChangeArrowheads="1"/>
          </p:cNvSpPr>
          <p:nvPr>
            <p:ph type="title"/>
          </p:nvPr>
        </p:nvSpPr>
        <p:spPr/>
        <p:txBody>
          <a:bodyPr/>
          <a:lstStyle/>
          <a:p>
            <a:r>
              <a:rPr lang="el-GR" altLang="el-GR" dirty="0" smtClean="0"/>
              <a:t>Διαστάσεις Σύνδεσης</a:t>
            </a:r>
            <a:endParaRPr lang="en-US" altLang="el-GR" dirty="0"/>
          </a:p>
        </p:txBody>
      </p:sp>
      <p:sp>
        <p:nvSpPr>
          <p:cNvPr id="514051" name="AutoShape 3"/>
          <p:cNvSpPr>
            <a:spLocks noChangeArrowheads="1"/>
          </p:cNvSpPr>
          <p:nvPr/>
        </p:nvSpPr>
        <p:spPr bwMode="auto">
          <a:xfrm rot="14101282" flipH="1">
            <a:off x="4121150" y="2019300"/>
            <a:ext cx="530225" cy="43497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
        <p:nvSpPr>
          <p:cNvPr id="514052" name="Rectangle 4"/>
          <p:cNvSpPr>
            <a:spLocks noChangeArrowheads="1"/>
          </p:cNvSpPr>
          <p:nvPr/>
        </p:nvSpPr>
        <p:spPr bwMode="auto">
          <a:xfrm>
            <a:off x="5127625" y="2622550"/>
            <a:ext cx="3260725"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Υπόβαθρο (</a:t>
            </a:r>
            <a:r>
              <a:rPr lang="en-US" altLang="el-GR" dirty="0" smtClean="0">
                <a:solidFill>
                  <a:schemeClr val="bg1"/>
                </a:solidFill>
              </a:rPr>
              <a:t>background) </a:t>
            </a:r>
            <a:r>
              <a:rPr lang="en-US" altLang="el-GR" dirty="0" err="1" smtClean="0">
                <a:solidFill>
                  <a:schemeClr val="bg1"/>
                </a:solidFill>
              </a:rPr>
              <a:t>Homesite</a:t>
            </a:r>
            <a:r>
              <a:rPr lang="el-GR" altLang="el-GR" dirty="0" smtClean="0">
                <a:solidFill>
                  <a:schemeClr val="bg1"/>
                </a:solidFill>
              </a:rPr>
              <a:t> </a:t>
            </a:r>
            <a:endParaRPr lang="en-US" altLang="el-GR" dirty="0">
              <a:solidFill>
                <a:schemeClr val="bg1"/>
              </a:solidFill>
            </a:endParaRPr>
          </a:p>
        </p:txBody>
      </p:sp>
      <p:sp>
        <p:nvSpPr>
          <p:cNvPr id="514053" name="Rectangle 5"/>
          <p:cNvSpPr>
            <a:spLocks noChangeArrowheads="1"/>
          </p:cNvSpPr>
          <p:nvPr/>
        </p:nvSpPr>
        <p:spPr bwMode="auto">
          <a:xfrm>
            <a:off x="5127625" y="3567113"/>
            <a:ext cx="3260725"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Εξωτερικό Περιεχόμενο</a:t>
            </a:r>
            <a:endParaRPr lang="en-US" altLang="el-GR" dirty="0">
              <a:solidFill>
                <a:schemeClr val="bg1"/>
              </a:solidFill>
            </a:endParaRPr>
          </a:p>
        </p:txBody>
      </p:sp>
      <p:sp>
        <p:nvSpPr>
          <p:cNvPr id="514054" name="Rectangle 6"/>
          <p:cNvSpPr>
            <a:spLocks noChangeArrowheads="1"/>
          </p:cNvSpPr>
          <p:nvPr/>
        </p:nvSpPr>
        <p:spPr bwMode="auto">
          <a:xfrm>
            <a:off x="5127625" y="5399088"/>
            <a:ext cx="3260725"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Διαδρομή Σύνδεσης</a:t>
            </a:r>
            <a:endParaRPr lang="en-US" altLang="el-GR" dirty="0">
              <a:solidFill>
                <a:schemeClr val="bg1"/>
              </a:solidFill>
            </a:endParaRPr>
          </a:p>
        </p:txBody>
      </p:sp>
      <p:sp>
        <p:nvSpPr>
          <p:cNvPr id="514055" name="AutoShape 7"/>
          <p:cNvSpPr>
            <a:spLocks noChangeArrowheads="1"/>
          </p:cNvSpPr>
          <p:nvPr/>
        </p:nvSpPr>
        <p:spPr bwMode="auto">
          <a:xfrm rot="7498718" flipH="1" flipV="1">
            <a:off x="4121150" y="4403725"/>
            <a:ext cx="530225" cy="43497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
        <p:nvSpPr>
          <p:cNvPr id="514056" name="AutoShape 8"/>
          <p:cNvSpPr>
            <a:spLocks noChangeArrowheads="1"/>
          </p:cNvSpPr>
          <p:nvPr/>
        </p:nvSpPr>
        <p:spPr bwMode="auto">
          <a:xfrm rot="3053999" flipH="1" flipV="1">
            <a:off x="4121150" y="2876550"/>
            <a:ext cx="530225" cy="43497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
        <p:nvSpPr>
          <p:cNvPr id="514057" name="AutoShape 9"/>
          <p:cNvSpPr>
            <a:spLocks noChangeArrowheads="1"/>
          </p:cNvSpPr>
          <p:nvPr/>
        </p:nvSpPr>
        <p:spPr bwMode="auto">
          <a:xfrm>
            <a:off x="1055688" y="2586038"/>
            <a:ext cx="2670175" cy="2552700"/>
          </a:xfrm>
          <a:prstGeom prst="star16">
            <a:avLst>
              <a:gd name="adj" fmla="val 375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pPr algn="ctr"/>
            <a:r>
              <a:rPr lang="el-GR" altLang="el-GR" sz="2000" b="1" dirty="0" smtClean="0">
                <a:solidFill>
                  <a:schemeClr val="bg1"/>
                </a:solidFill>
              </a:rPr>
              <a:t>Σύνδεση</a:t>
            </a:r>
            <a:endParaRPr lang="en-US" altLang="el-GR" sz="2000" b="1" dirty="0">
              <a:solidFill>
                <a:schemeClr val="bg1"/>
              </a:solidFill>
            </a:endParaRPr>
          </a:p>
        </p:txBody>
      </p:sp>
      <p:sp>
        <p:nvSpPr>
          <p:cNvPr id="514058" name="Rectangle 10"/>
          <p:cNvSpPr>
            <a:spLocks noChangeArrowheads="1"/>
          </p:cNvSpPr>
          <p:nvPr/>
        </p:nvSpPr>
        <p:spPr bwMode="auto">
          <a:xfrm>
            <a:off x="5137150" y="4476750"/>
            <a:ext cx="3260725"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Ποσοστό Περιεχομένου </a:t>
            </a:r>
            <a:r>
              <a:rPr lang="en-US" altLang="el-GR" dirty="0" err="1" smtClean="0">
                <a:solidFill>
                  <a:schemeClr val="bg1"/>
                </a:solidFill>
              </a:rPr>
              <a:t>Homesite</a:t>
            </a:r>
            <a:endParaRPr lang="en-US" altLang="el-GR" dirty="0">
              <a:solidFill>
                <a:schemeClr val="bg1"/>
              </a:solidFill>
            </a:endParaRPr>
          </a:p>
        </p:txBody>
      </p:sp>
      <p:sp>
        <p:nvSpPr>
          <p:cNvPr id="514059" name="AutoShape 11"/>
          <p:cNvSpPr>
            <a:spLocks noChangeArrowheads="1"/>
          </p:cNvSpPr>
          <p:nvPr/>
        </p:nvSpPr>
        <p:spPr bwMode="auto">
          <a:xfrm rot="5400000" flipH="1" flipV="1">
            <a:off x="4130675" y="3629025"/>
            <a:ext cx="530225" cy="43497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
        <p:nvSpPr>
          <p:cNvPr id="514060" name="Rectangle 12"/>
          <p:cNvSpPr>
            <a:spLocks noChangeArrowheads="1"/>
          </p:cNvSpPr>
          <p:nvPr/>
        </p:nvSpPr>
        <p:spPr bwMode="auto">
          <a:xfrm>
            <a:off x="5108575" y="1703388"/>
            <a:ext cx="3260725" cy="479425"/>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Σύνδεσμοι σε άλλα </a:t>
            </a:r>
            <a:r>
              <a:rPr lang="en-US" altLang="el-GR" dirty="0" smtClean="0">
                <a:solidFill>
                  <a:schemeClr val="bg1"/>
                </a:solidFill>
              </a:rPr>
              <a:t>sites</a:t>
            </a:r>
            <a:endParaRPr lang="en-US" altLang="el-GR" dirty="0">
              <a:solidFill>
                <a:schemeClr val="bg1"/>
              </a:solidFill>
            </a:endParaRPr>
          </a:p>
        </p:txBody>
      </p:sp>
      <p:sp>
        <p:nvSpPr>
          <p:cNvPr id="514061" name="AutoShape 13"/>
          <p:cNvSpPr>
            <a:spLocks noChangeArrowheads="1"/>
          </p:cNvSpPr>
          <p:nvPr/>
        </p:nvSpPr>
        <p:spPr bwMode="auto">
          <a:xfrm rot="7498718" flipH="1" flipV="1">
            <a:off x="4116388" y="5256213"/>
            <a:ext cx="530225" cy="434975"/>
          </a:xfrm>
          <a:prstGeom prst="downArrow">
            <a:avLst>
              <a:gd name="adj1" fmla="val 49815"/>
              <a:gd name="adj2" fmla="val 54667"/>
            </a:avLst>
          </a:prstGeom>
          <a:solidFill>
            <a:srgbClr val="990033"/>
          </a:solidFill>
          <a:ln w="6350">
            <a:solidFill>
              <a:schemeClr val="tx1"/>
            </a:solidFill>
            <a:miter lim="800000"/>
            <a:headEnd/>
            <a:tailEnd/>
          </a:ln>
          <a:effectLst/>
          <a:extLst>
            <a:ext uri="{AF507438-7753-43E0-B8FC-AC1667EBCBE1}">
              <a14:hiddenEffects xmlns:a14="http://schemas.microsoft.com/office/drawing/2010/main">
                <a:effectLst>
                  <a:outerShdw dist="89803" dir="2700000" algn="ctr" rotWithShape="0">
                    <a:schemeClr val="tx1"/>
                  </a:outerShdw>
                </a:effectLst>
              </a14:hiddenEffects>
            </a:ext>
          </a:extLst>
        </p:spPr>
        <p:txBody>
          <a:bodyPr wrap="none" anchor="ctr"/>
          <a:lstStyle/>
          <a:p>
            <a:endParaRPr lang="el-GR"/>
          </a:p>
        </p:txBody>
      </p:sp>
    </p:spTree>
    <p:extLst>
      <p:ext uri="{BB962C8B-B14F-4D97-AF65-F5344CB8AC3E}">
        <p14:creationId xmlns:p14="http://schemas.microsoft.com/office/powerpoint/2010/main" val="31288083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098" name="Rectangle 2"/>
          <p:cNvSpPr>
            <a:spLocks noGrp="1" noChangeArrowheads="1"/>
          </p:cNvSpPr>
          <p:nvPr>
            <p:ph type="title"/>
          </p:nvPr>
        </p:nvSpPr>
        <p:spPr/>
        <p:txBody>
          <a:bodyPr/>
          <a:lstStyle/>
          <a:p>
            <a:r>
              <a:rPr lang="el-GR" altLang="el-GR" dirty="0" smtClean="0"/>
              <a:t>Διαστάσεις Εμπορίου</a:t>
            </a:r>
            <a:endParaRPr lang="en-US" altLang="el-GR" dirty="0"/>
          </a:p>
        </p:txBody>
      </p:sp>
      <p:sp>
        <p:nvSpPr>
          <p:cNvPr id="516100" name="Rectangle 4"/>
          <p:cNvSpPr>
            <a:spLocks noChangeArrowheads="1"/>
          </p:cNvSpPr>
          <p:nvPr/>
        </p:nvSpPr>
        <p:spPr bwMode="auto">
          <a:xfrm>
            <a:off x="512763" y="2593975"/>
            <a:ext cx="2620962" cy="623888"/>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Καλάθι αγορών</a:t>
            </a:r>
            <a:endParaRPr lang="en-US" altLang="el-GR" dirty="0">
              <a:solidFill>
                <a:schemeClr val="bg1"/>
              </a:solidFill>
            </a:endParaRPr>
          </a:p>
        </p:txBody>
      </p:sp>
      <p:sp>
        <p:nvSpPr>
          <p:cNvPr id="516101" name="Rectangle 5"/>
          <p:cNvSpPr>
            <a:spLocks noChangeArrowheads="1"/>
          </p:cNvSpPr>
          <p:nvPr/>
        </p:nvSpPr>
        <p:spPr bwMode="auto">
          <a:xfrm>
            <a:off x="512763" y="3538538"/>
            <a:ext cx="2620962" cy="623887"/>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Ασφάλεια</a:t>
            </a:r>
            <a:endParaRPr lang="en-US" altLang="el-GR" dirty="0">
              <a:solidFill>
                <a:schemeClr val="bg1"/>
              </a:solidFill>
            </a:endParaRPr>
          </a:p>
        </p:txBody>
      </p:sp>
      <p:sp>
        <p:nvSpPr>
          <p:cNvPr id="516102" name="Rectangle 6"/>
          <p:cNvSpPr>
            <a:spLocks noChangeArrowheads="1"/>
          </p:cNvSpPr>
          <p:nvPr/>
        </p:nvSpPr>
        <p:spPr bwMode="auto">
          <a:xfrm>
            <a:off x="512763" y="5370513"/>
            <a:ext cx="2620962" cy="623887"/>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n-US" altLang="el-GR" dirty="0">
                <a:solidFill>
                  <a:schemeClr val="bg1"/>
                </a:solidFill>
              </a:rPr>
              <a:t>One-Click </a:t>
            </a:r>
            <a:r>
              <a:rPr lang="el-GR" altLang="el-GR" dirty="0" smtClean="0">
                <a:solidFill>
                  <a:schemeClr val="bg1"/>
                </a:solidFill>
              </a:rPr>
              <a:t>Αγορές</a:t>
            </a:r>
            <a:endParaRPr lang="en-US" altLang="el-GR" dirty="0">
              <a:solidFill>
                <a:schemeClr val="bg1"/>
              </a:solidFill>
            </a:endParaRPr>
          </a:p>
        </p:txBody>
      </p:sp>
      <p:sp>
        <p:nvSpPr>
          <p:cNvPr id="516105" name="AutoShape 9"/>
          <p:cNvSpPr>
            <a:spLocks noChangeArrowheads="1"/>
          </p:cNvSpPr>
          <p:nvPr/>
        </p:nvSpPr>
        <p:spPr bwMode="auto">
          <a:xfrm>
            <a:off x="3341688" y="2586038"/>
            <a:ext cx="2670175" cy="2552700"/>
          </a:xfrm>
          <a:prstGeom prst="star16">
            <a:avLst>
              <a:gd name="adj" fmla="val 37500"/>
            </a:avLst>
          </a:prstGeom>
          <a:solidFill>
            <a:schemeClr val="tx2"/>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pPr algn="ctr"/>
            <a:r>
              <a:rPr lang="el-GR" altLang="el-GR" sz="2000" b="1" dirty="0" smtClean="0">
                <a:solidFill>
                  <a:schemeClr val="bg1"/>
                </a:solidFill>
              </a:rPr>
              <a:t>Σύνδεση</a:t>
            </a:r>
            <a:endParaRPr lang="en-US" altLang="el-GR" sz="2000" b="1" dirty="0">
              <a:solidFill>
                <a:schemeClr val="bg1"/>
              </a:solidFill>
            </a:endParaRPr>
          </a:p>
        </p:txBody>
      </p:sp>
      <p:sp>
        <p:nvSpPr>
          <p:cNvPr id="516106" name="Rectangle 10"/>
          <p:cNvSpPr>
            <a:spLocks noChangeArrowheads="1"/>
          </p:cNvSpPr>
          <p:nvPr/>
        </p:nvSpPr>
        <p:spPr bwMode="auto">
          <a:xfrm>
            <a:off x="522288" y="4448175"/>
            <a:ext cx="2620962" cy="623888"/>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Έγκριση Πιστωτικής Κάρτας</a:t>
            </a:r>
            <a:endParaRPr lang="en-US" altLang="el-GR" dirty="0">
              <a:solidFill>
                <a:schemeClr val="bg1"/>
              </a:solidFill>
            </a:endParaRPr>
          </a:p>
        </p:txBody>
      </p:sp>
      <p:sp>
        <p:nvSpPr>
          <p:cNvPr id="516108" name="Rectangle 12"/>
          <p:cNvSpPr>
            <a:spLocks noChangeArrowheads="1"/>
          </p:cNvSpPr>
          <p:nvPr/>
        </p:nvSpPr>
        <p:spPr bwMode="auto">
          <a:xfrm>
            <a:off x="493713" y="1674813"/>
            <a:ext cx="2620962" cy="623887"/>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Εγγραφή</a:t>
            </a:r>
            <a:endParaRPr lang="en-US" altLang="el-GR" dirty="0">
              <a:solidFill>
                <a:schemeClr val="bg1"/>
              </a:solidFill>
            </a:endParaRPr>
          </a:p>
        </p:txBody>
      </p:sp>
      <p:sp>
        <p:nvSpPr>
          <p:cNvPr id="516126" name="Rectangle 30"/>
          <p:cNvSpPr>
            <a:spLocks noChangeArrowheads="1"/>
          </p:cNvSpPr>
          <p:nvPr/>
        </p:nvSpPr>
        <p:spPr bwMode="auto">
          <a:xfrm>
            <a:off x="6194425" y="3103563"/>
            <a:ext cx="2620963" cy="623887"/>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Διαμόρφωση Τεχνολογίας</a:t>
            </a:r>
            <a:endParaRPr lang="en-US" altLang="el-GR" dirty="0">
              <a:solidFill>
                <a:schemeClr val="bg1"/>
              </a:solidFill>
            </a:endParaRPr>
          </a:p>
        </p:txBody>
      </p:sp>
      <p:sp>
        <p:nvSpPr>
          <p:cNvPr id="516127" name="Rectangle 31"/>
          <p:cNvSpPr>
            <a:spLocks noChangeArrowheads="1"/>
          </p:cNvSpPr>
          <p:nvPr/>
        </p:nvSpPr>
        <p:spPr bwMode="auto">
          <a:xfrm>
            <a:off x="6194425" y="4048125"/>
            <a:ext cx="2620963" cy="623888"/>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Εντοπισμός παραγγελίας</a:t>
            </a:r>
            <a:endParaRPr lang="en-US" altLang="el-GR" dirty="0">
              <a:solidFill>
                <a:schemeClr val="bg1"/>
              </a:solidFill>
            </a:endParaRPr>
          </a:p>
        </p:txBody>
      </p:sp>
      <p:sp>
        <p:nvSpPr>
          <p:cNvPr id="516128" name="Rectangle 32"/>
          <p:cNvSpPr>
            <a:spLocks noChangeArrowheads="1"/>
          </p:cNvSpPr>
          <p:nvPr/>
        </p:nvSpPr>
        <p:spPr bwMode="auto">
          <a:xfrm>
            <a:off x="6203950" y="4957763"/>
            <a:ext cx="2620963" cy="623887"/>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Επιλογές παράδοσης</a:t>
            </a:r>
            <a:endParaRPr lang="en-US" altLang="el-GR" dirty="0">
              <a:solidFill>
                <a:schemeClr val="bg1"/>
              </a:solidFill>
            </a:endParaRPr>
          </a:p>
        </p:txBody>
      </p:sp>
      <p:sp>
        <p:nvSpPr>
          <p:cNvPr id="516129" name="Rectangle 33"/>
          <p:cNvSpPr>
            <a:spLocks noChangeArrowheads="1"/>
          </p:cNvSpPr>
          <p:nvPr/>
        </p:nvSpPr>
        <p:spPr bwMode="auto">
          <a:xfrm>
            <a:off x="6175375" y="2184400"/>
            <a:ext cx="2620963" cy="623888"/>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dirty="0" smtClean="0">
                <a:solidFill>
                  <a:schemeClr val="bg1"/>
                </a:solidFill>
              </a:rPr>
              <a:t>Παραγγελίες Μέσω Συνεργατών</a:t>
            </a:r>
            <a:endParaRPr lang="en-US" altLang="el-GR" dirty="0">
              <a:solidFill>
                <a:schemeClr val="bg1"/>
              </a:solidFill>
            </a:endParaRPr>
          </a:p>
        </p:txBody>
      </p:sp>
    </p:spTree>
    <p:extLst>
      <p:ext uri="{BB962C8B-B14F-4D97-AF65-F5344CB8AC3E}">
        <p14:creationId xmlns:p14="http://schemas.microsoft.com/office/powerpoint/2010/main" val="1237805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n-US" b="1" dirty="0"/>
              <a:t>Online</a:t>
            </a:r>
            <a:r>
              <a:rPr lang="en-US" dirty="0"/>
              <a:t> </a:t>
            </a:r>
            <a:r>
              <a:rPr lang="el-GR" b="1" dirty="0"/>
              <a:t>αγορές στην </a:t>
            </a:r>
            <a:r>
              <a:rPr lang="el-GR" b="1" dirty="0" smtClean="0"/>
              <a:t>Ελλάδα</a:t>
            </a:r>
            <a:endParaRPr lang="el-GR" dirty="0"/>
          </a:p>
        </p:txBody>
      </p:sp>
      <p:sp>
        <p:nvSpPr>
          <p:cNvPr id="3" name="Θέση περιεχομένου 2"/>
          <p:cNvSpPr>
            <a:spLocks noGrp="1"/>
          </p:cNvSpPr>
          <p:nvPr>
            <p:ph idx="1"/>
          </p:nvPr>
        </p:nvSpPr>
        <p:spPr/>
        <p:txBody>
          <a:bodyPr/>
          <a:lstStyle/>
          <a:p>
            <a:endParaRPr lang="el-GR" dirty="0"/>
          </a:p>
        </p:txBody>
      </p:sp>
      <p:pic>
        <p:nvPicPr>
          <p:cNvPr id="4628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017" y="3273425"/>
            <a:ext cx="7000875"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789360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ChangeArrowheads="1"/>
          </p:cNvSpPr>
          <p:nvPr/>
        </p:nvSpPr>
        <p:spPr bwMode="auto">
          <a:xfrm>
            <a:off x="5503863" y="1795463"/>
            <a:ext cx="2397125" cy="4373562"/>
          </a:xfrm>
          <a:prstGeom prst="rect">
            <a:avLst/>
          </a:prstGeom>
          <a:solidFill>
            <a:srgbClr val="CCCC00"/>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endParaRPr lang="el-GR" altLang="el-GR" sz="1400" b="1"/>
          </a:p>
        </p:txBody>
      </p:sp>
      <p:sp>
        <p:nvSpPr>
          <p:cNvPr id="484355" name="Text Box 3"/>
          <p:cNvSpPr txBox="1">
            <a:spLocks noChangeArrowheads="1"/>
          </p:cNvSpPr>
          <p:nvPr/>
        </p:nvSpPr>
        <p:spPr bwMode="auto">
          <a:xfrm>
            <a:off x="6238875" y="1795463"/>
            <a:ext cx="9080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p>
            <a:pPr algn="ctr" eaLnBrk="0" hangingPunct="0"/>
            <a:r>
              <a:rPr lang="en-US" altLang="el-GR" b="1" i="1"/>
              <a:t>Offline</a:t>
            </a:r>
          </a:p>
        </p:txBody>
      </p:sp>
      <p:sp>
        <p:nvSpPr>
          <p:cNvPr id="484356" name="Rectangle 4"/>
          <p:cNvSpPr>
            <a:spLocks noChangeArrowheads="1"/>
          </p:cNvSpPr>
          <p:nvPr/>
        </p:nvSpPr>
        <p:spPr bwMode="auto">
          <a:xfrm>
            <a:off x="1208088" y="1795463"/>
            <a:ext cx="2397125" cy="4373562"/>
          </a:xfrm>
          <a:prstGeom prst="rect">
            <a:avLst/>
          </a:prstGeom>
          <a:solidFill>
            <a:srgbClr val="CCCC00"/>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endParaRPr lang="el-GR" altLang="el-GR" sz="1400" b="1"/>
          </a:p>
        </p:txBody>
      </p:sp>
      <p:sp>
        <p:nvSpPr>
          <p:cNvPr id="484389" name="Rectangle 37"/>
          <p:cNvSpPr>
            <a:spLocks noGrp="1" noChangeArrowheads="1"/>
          </p:cNvSpPr>
          <p:nvPr>
            <p:ph type="title"/>
          </p:nvPr>
        </p:nvSpPr>
        <p:spPr>
          <a:xfrm>
            <a:off x="471488" y="146050"/>
            <a:ext cx="8229600" cy="1111250"/>
          </a:xfrm>
        </p:spPr>
        <p:txBody>
          <a:bodyPr>
            <a:normAutofit fontScale="90000"/>
          </a:bodyPr>
          <a:lstStyle/>
          <a:p>
            <a:r>
              <a:rPr lang="en-US" altLang="el-GR" dirty="0"/>
              <a:t>Online/Offline </a:t>
            </a:r>
            <a:r>
              <a:rPr lang="el-GR" altLang="el-GR" dirty="0" smtClean="0"/>
              <a:t>Ενσωμάτωση των </a:t>
            </a:r>
            <a:r>
              <a:rPr lang="en-US" altLang="el-GR" dirty="0" smtClean="0"/>
              <a:t>7Cs</a:t>
            </a:r>
            <a:endParaRPr lang="en-US" altLang="el-GR" dirty="0"/>
          </a:p>
        </p:txBody>
      </p:sp>
      <p:sp>
        <p:nvSpPr>
          <p:cNvPr id="484358" name="Text Box 6"/>
          <p:cNvSpPr txBox="1">
            <a:spLocks noChangeArrowheads="1"/>
          </p:cNvSpPr>
          <p:nvPr/>
        </p:nvSpPr>
        <p:spPr bwMode="auto">
          <a:xfrm>
            <a:off x="1949450" y="1795463"/>
            <a:ext cx="8953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p>
            <a:pPr algn="ctr" eaLnBrk="0" hangingPunct="0"/>
            <a:r>
              <a:rPr lang="en-US" altLang="el-GR" b="1" i="1"/>
              <a:t>Online</a:t>
            </a:r>
          </a:p>
        </p:txBody>
      </p:sp>
      <p:sp>
        <p:nvSpPr>
          <p:cNvPr id="484360" name="Rectangle 8"/>
          <p:cNvSpPr>
            <a:spLocks noChangeArrowheads="1"/>
          </p:cNvSpPr>
          <p:nvPr/>
        </p:nvSpPr>
        <p:spPr bwMode="auto">
          <a:xfrm>
            <a:off x="1770063" y="2205038"/>
            <a:ext cx="1206500" cy="414337"/>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dirty="0" smtClean="0"/>
              <a:t>Context</a:t>
            </a:r>
            <a:endParaRPr lang="en-US" altLang="el-GR" sz="1200" b="1" dirty="0"/>
          </a:p>
        </p:txBody>
      </p:sp>
      <p:sp>
        <p:nvSpPr>
          <p:cNvPr id="484361" name="Rectangle 9"/>
          <p:cNvSpPr>
            <a:spLocks noChangeArrowheads="1"/>
          </p:cNvSpPr>
          <p:nvPr/>
        </p:nvSpPr>
        <p:spPr bwMode="auto">
          <a:xfrm>
            <a:off x="1770063" y="2770188"/>
            <a:ext cx="1206500" cy="414337"/>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Content</a:t>
            </a:r>
          </a:p>
        </p:txBody>
      </p:sp>
      <p:sp>
        <p:nvSpPr>
          <p:cNvPr id="484362" name="Rectangle 10"/>
          <p:cNvSpPr>
            <a:spLocks noChangeArrowheads="1"/>
          </p:cNvSpPr>
          <p:nvPr/>
        </p:nvSpPr>
        <p:spPr bwMode="auto">
          <a:xfrm>
            <a:off x="1770063" y="3336925"/>
            <a:ext cx="1206500" cy="414338"/>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Community</a:t>
            </a:r>
          </a:p>
        </p:txBody>
      </p:sp>
      <p:sp>
        <p:nvSpPr>
          <p:cNvPr id="484363" name="Rectangle 11"/>
          <p:cNvSpPr>
            <a:spLocks noChangeArrowheads="1"/>
          </p:cNvSpPr>
          <p:nvPr/>
        </p:nvSpPr>
        <p:spPr bwMode="auto">
          <a:xfrm>
            <a:off x="1770063" y="3902075"/>
            <a:ext cx="1206500" cy="414338"/>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Customization</a:t>
            </a:r>
          </a:p>
        </p:txBody>
      </p:sp>
      <p:sp>
        <p:nvSpPr>
          <p:cNvPr id="484364" name="Rectangle 12"/>
          <p:cNvSpPr>
            <a:spLocks noChangeArrowheads="1"/>
          </p:cNvSpPr>
          <p:nvPr/>
        </p:nvSpPr>
        <p:spPr bwMode="auto">
          <a:xfrm>
            <a:off x="1770063" y="4468813"/>
            <a:ext cx="1206500" cy="414337"/>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Communication</a:t>
            </a:r>
          </a:p>
        </p:txBody>
      </p:sp>
      <p:sp>
        <p:nvSpPr>
          <p:cNvPr id="484365" name="Rectangle 13"/>
          <p:cNvSpPr>
            <a:spLocks noChangeArrowheads="1"/>
          </p:cNvSpPr>
          <p:nvPr/>
        </p:nvSpPr>
        <p:spPr bwMode="auto">
          <a:xfrm>
            <a:off x="1770063" y="5033963"/>
            <a:ext cx="1206500" cy="414337"/>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Connection</a:t>
            </a:r>
          </a:p>
        </p:txBody>
      </p:sp>
      <p:sp>
        <p:nvSpPr>
          <p:cNvPr id="484366" name="Rectangle 14"/>
          <p:cNvSpPr>
            <a:spLocks noChangeArrowheads="1"/>
          </p:cNvSpPr>
          <p:nvPr/>
        </p:nvSpPr>
        <p:spPr bwMode="auto">
          <a:xfrm>
            <a:off x="1770063" y="5600700"/>
            <a:ext cx="1206500" cy="414338"/>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Commerce</a:t>
            </a:r>
          </a:p>
        </p:txBody>
      </p:sp>
      <p:sp>
        <p:nvSpPr>
          <p:cNvPr id="484367" name="Rectangle 15"/>
          <p:cNvSpPr>
            <a:spLocks noChangeArrowheads="1"/>
          </p:cNvSpPr>
          <p:nvPr/>
        </p:nvSpPr>
        <p:spPr bwMode="auto">
          <a:xfrm>
            <a:off x="6051550" y="2205038"/>
            <a:ext cx="1206500" cy="414337"/>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Context</a:t>
            </a:r>
          </a:p>
        </p:txBody>
      </p:sp>
      <p:sp>
        <p:nvSpPr>
          <p:cNvPr id="484368" name="Rectangle 16"/>
          <p:cNvSpPr>
            <a:spLocks noChangeArrowheads="1"/>
          </p:cNvSpPr>
          <p:nvPr/>
        </p:nvSpPr>
        <p:spPr bwMode="auto">
          <a:xfrm>
            <a:off x="6051550" y="2770188"/>
            <a:ext cx="1206500" cy="414337"/>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Content</a:t>
            </a:r>
          </a:p>
        </p:txBody>
      </p:sp>
      <p:sp>
        <p:nvSpPr>
          <p:cNvPr id="484369" name="Rectangle 17"/>
          <p:cNvSpPr>
            <a:spLocks noChangeArrowheads="1"/>
          </p:cNvSpPr>
          <p:nvPr/>
        </p:nvSpPr>
        <p:spPr bwMode="auto">
          <a:xfrm>
            <a:off x="6051550" y="3336925"/>
            <a:ext cx="1206500" cy="414338"/>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Community</a:t>
            </a:r>
          </a:p>
        </p:txBody>
      </p:sp>
      <p:sp>
        <p:nvSpPr>
          <p:cNvPr id="484370" name="Rectangle 18"/>
          <p:cNvSpPr>
            <a:spLocks noChangeArrowheads="1"/>
          </p:cNvSpPr>
          <p:nvPr/>
        </p:nvSpPr>
        <p:spPr bwMode="auto">
          <a:xfrm>
            <a:off x="6051550" y="3902075"/>
            <a:ext cx="1206500" cy="414338"/>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Customization</a:t>
            </a:r>
          </a:p>
        </p:txBody>
      </p:sp>
      <p:sp>
        <p:nvSpPr>
          <p:cNvPr id="484371" name="Rectangle 19"/>
          <p:cNvSpPr>
            <a:spLocks noChangeArrowheads="1"/>
          </p:cNvSpPr>
          <p:nvPr/>
        </p:nvSpPr>
        <p:spPr bwMode="auto">
          <a:xfrm>
            <a:off x="6051550" y="4468813"/>
            <a:ext cx="1206500" cy="414337"/>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Communication</a:t>
            </a:r>
          </a:p>
        </p:txBody>
      </p:sp>
      <p:sp>
        <p:nvSpPr>
          <p:cNvPr id="484372" name="Rectangle 20"/>
          <p:cNvSpPr>
            <a:spLocks noChangeArrowheads="1"/>
          </p:cNvSpPr>
          <p:nvPr/>
        </p:nvSpPr>
        <p:spPr bwMode="auto">
          <a:xfrm>
            <a:off x="6051550" y="5033963"/>
            <a:ext cx="1206500" cy="414337"/>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Connection</a:t>
            </a:r>
          </a:p>
        </p:txBody>
      </p:sp>
      <p:sp>
        <p:nvSpPr>
          <p:cNvPr id="484373" name="Rectangle 21"/>
          <p:cNvSpPr>
            <a:spLocks noChangeArrowheads="1"/>
          </p:cNvSpPr>
          <p:nvPr/>
        </p:nvSpPr>
        <p:spPr bwMode="auto">
          <a:xfrm>
            <a:off x="6051550" y="5600700"/>
            <a:ext cx="1206500" cy="414338"/>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Commerce</a:t>
            </a:r>
          </a:p>
        </p:txBody>
      </p:sp>
      <p:sp>
        <p:nvSpPr>
          <p:cNvPr id="484376" name="Text Box 24"/>
          <p:cNvSpPr txBox="1">
            <a:spLocks noChangeArrowheads="1"/>
          </p:cNvSpPr>
          <p:nvPr/>
        </p:nvSpPr>
        <p:spPr bwMode="auto">
          <a:xfrm>
            <a:off x="3818784" y="3189556"/>
            <a:ext cx="1525482" cy="1323439"/>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p>
            <a:pPr algn="ctr" eaLnBrk="0" hangingPunct="0"/>
            <a:r>
              <a:rPr lang="el-GR" altLang="el-GR" sz="1600" b="1" dirty="0" smtClean="0"/>
              <a:t>Ενσωμάτωση</a:t>
            </a:r>
          </a:p>
          <a:p>
            <a:pPr algn="ctr" eaLnBrk="0" hangingPunct="0"/>
            <a:endParaRPr lang="el-GR" altLang="el-GR" sz="1600" b="1" dirty="0" smtClean="0"/>
          </a:p>
          <a:p>
            <a:pPr algn="ctr" eaLnBrk="0" hangingPunct="0"/>
            <a:r>
              <a:rPr lang="el-GR" altLang="el-GR" sz="1600" b="1" dirty="0" smtClean="0"/>
              <a:t>Συνοχή</a:t>
            </a:r>
          </a:p>
          <a:p>
            <a:pPr algn="ctr" eaLnBrk="0" hangingPunct="0"/>
            <a:endParaRPr lang="el-GR" altLang="el-GR" sz="1600" b="1" dirty="0" smtClean="0"/>
          </a:p>
          <a:p>
            <a:pPr algn="ctr" eaLnBrk="0" hangingPunct="0"/>
            <a:r>
              <a:rPr lang="el-GR" altLang="el-GR" sz="1600" b="1" dirty="0" smtClean="0"/>
              <a:t>Συνέργια</a:t>
            </a:r>
            <a:endParaRPr lang="en-US" altLang="el-GR" sz="1600" b="1" dirty="0"/>
          </a:p>
        </p:txBody>
      </p:sp>
      <p:grpSp>
        <p:nvGrpSpPr>
          <p:cNvPr id="484377" name="Group 25"/>
          <p:cNvGrpSpPr>
            <a:grpSpLocks/>
          </p:cNvGrpSpPr>
          <p:nvPr/>
        </p:nvGrpSpPr>
        <p:grpSpPr bwMode="auto">
          <a:xfrm>
            <a:off x="3833813" y="2338388"/>
            <a:ext cx="1471612" cy="0"/>
            <a:chOff x="2439" y="1764"/>
            <a:chExt cx="927" cy="0"/>
          </a:xfrm>
        </p:grpSpPr>
        <p:sp>
          <p:nvSpPr>
            <p:cNvPr id="484378" name="Line 26"/>
            <p:cNvSpPr>
              <a:spLocks noChangeShapeType="1"/>
            </p:cNvSpPr>
            <p:nvPr/>
          </p:nvSpPr>
          <p:spPr bwMode="auto">
            <a:xfrm>
              <a:off x="2934" y="1764"/>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endParaRPr lang="el-GR"/>
            </a:p>
          </p:txBody>
        </p:sp>
        <p:sp>
          <p:nvSpPr>
            <p:cNvPr id="484379" name="Line 27"/>
            <p:cNvSpPr>
              <a:spLocks noChangeShapeType="1"/>
            </p:cNvSpPr>
            <p:nvPr/>
          </p:nvSpPr>
          <p:spPr bwMode="auto">
            <a:xfrm flipH="1">
              <a:off x="2439" y="1764"/>
              <a:ext cx="63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endParaRPr lang="el-GR"/>
            </a:p>
          </p:txBody>
        </p:sp>
      </p:grpSp>
      <p:grpSp>
        <p:nvGrpSpPr>
          <p:cNvPr id="484380" name="Group 28"/>
          <p:cNvGrpSpPr>
            <a:grpSpLocks/>
          </p:cNvGrpSpPr>
          <p:nvPr/>
        </p:nvGrpSpPr>
        <p:grpSpPr bwMode="auto">
          <a:xfrm>
            <a:off x="3833813" y="3048000"/>
            <a:ext cx="1471612" cy="0"/>
            <a:chOff x="2439" y="1764"/>
            <a:chExt cx="927" cy="0"/>
          </a:xfrm>
        </p:grpSpPr>
        <p:sp>
          <p:nvSpPr>
            <p:cNvPr id="484381" name="Line 29"/>
            <p:cNvSpPr>
              <a:spLocks noChangeShapeType="1"/>
            </p:cNvSpPr>
            <p:nvPr/>
          </p:nvSpPr>
          <p:spPr bwMode="auto">
            <a:xfrm>
              <a:off x="2934" y="1764"/>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endParaRPr lang="el-GR"/>
            </a:p>
          </p:txBody>
        </p:sp>
        <p:sp>
          <p:nvSpPr>
            <p:cNvPr id="484382" name="Line 30"/>
            <p:cNvSpPr>
              <a:spLocks noChangeShapeType="1"/>
            </p:cNvSpPr>
            <p:nvPr/>
          </p:nvSpPr>
          <p:spPr bwMode="auto">
            <a:xfrm flipH="1">
              <a:off x="2439" y="1764"/>
              <a:ext cx="63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endParaRPr lang="el-GR"/>
            </a:p>
          </p:txBody>
        </p:sp>
      </p:grpSp>
      <p:grpSp>
        <p:nvGrpSpPr>
          <p:cNvPr id="484383" name="Group 31"/>
          <p:cNvGrpSpPr>
            <a:grpSpLocks/>
          </p:cNvGrpSpPr>
          <p:nvPr/>
        </p:nvGrpSpPr>
        <p:grpSpPr bwMode="auto">
          <a:xfrm>
            <a:off x="3795713" y="4929188"/>
            <a:ext cx="1471612" cy="0"/>
            <a:chOff x="2439" y="1764"/>
            <a:chExt cx="927" cy="0"/>
          </a:xfrm>
        </p:grpSpPr>
        <p:sp>
          <p:nvSpPr>
            <p:cNvPr id="484384" name="Line 32"/>
            <p:cNvSpPr>
              <a:spLocks noChangeShapeType="1"/>
            </p:cNvSpPr>
            <p:nvPr/>
          </p:nvSpPr>
          <p:spPr bwMode="auto">
            <a:xfrm>
              <a:off x="2934" y="1764"/>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endParaRPr lang="el-GR"/>
            </a:p>
          </p:txBody>
        </p:sp>
        <p:sp>
          <p:nvSpPr>
            <p:cNvPr id="484385" name="Line 33"/>
            <p:cNvSpPr>
              <a:spLocks noChangeShapeType="1"/>
            </p:cNvSpPr>
            <p:nvPr/>
          </p:nvSpPr>
          <p:spPr bwMode="auto">
            <a:xfrm flipH="1">
              <a:off x="2439" y="1764"/>
              <a:ext cx="63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endParaRPr lang="el-GR"/>
            </a:p>
          </p:txBody>
        </p:sp>
      </p:grpSp>
      <p:grpSp>
        <p:nvGrpSpPr>
          <p:cNvPr id="484386" name="Group 34"/>
          <p:cNvGrpSpPr>
            <a:grpSpLocks/>
          </p:cNvGrpSpPr>
          <p:nvPr/>
        </p:nvGrpSpPr>
        <p:grpSpPr bwMode="auto">
          <a:xfrm>
            <a:off x="3833813" y="5595938"/>
            <a:ext cx="1471612" cy="0"/>
            <a:chOff x="2439" y="1764"/>
            <a:chExt cx="927" cy="0"/>
          </a:xfrm>
        </p:grpSpPr>
        <p:sp>
          <p:nvSpPr>
            <p:cNvPr id="484387" name="Line 35"/>
            <p:cNvSpPr>
              <a:spLocks noChangeShapeType="1"/>
            </p:cNvSpPr>
            <p:nvPr/>
          </p:nvSpPr>
          <p:spPr bwMode="auto">
            <a:xfrm>
              <a:off x="2934" y="1764"/>
              <a:ext cx="432"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endParaRPr lang="el-GR"/>
            </a:p>
          </p:txBody>
        </p:sp>
        <p:sp>
          <p:nvSpPr>
            <p:cNvPr id="484388" name="Line 36"/>
            <p:cNvSpPr>
              <a:spLocks noChangeShapeType="1"/>
            </p:cNvSpPr>
            <p:nvPr/>
          </p:nvSpPr>
          <p:spPr bwMode="auto">
            <a:xfrm flipH="1">
              <a:off x="2439" y="1764"/>
              <a:ext cx="639"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endParaRPr lang="el-GR"/>
            </a:p>
          </p:txBody>
        </p:sp>
      </p:grpSp>
    </p:spTree>
    <p:extLst>
      <p:ext uri="{BB962C8B-B14F-4D97-AF65-F5344CB8AC3E}">
        <p14:creationId xmlns:p14="http://schemas.microsoft.com/office/powerpoint/2010/main" val="223790951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46" name="Rectangle 2"/>
          <p:cNvSpPr>
            <a:spLocks noGrp="1" noChangeArrowheads="1"/>
          </p:cNvSpPr>
          <p:nvPr>
            <p:ph type="title"/>
          </p:nvPr>
        </p:nvSpPr>
        <p:spPr/>
        <p:txBody>
          <a:bodyPr/>
          <a:lstStyle/>
          <a:p>
            <a:r>
              <a:rPr lang="el-GR" altLang="el-GR" dirty="0" smtClean="0"/>
              <a:t>Εφαρμογή και Ενίσχυση</a:t>
            </a:r>
            <a:endParaRPr lang="en-US" altLang="el-GR" dirty="0"/>
          </a:p>
        </p:txBody>
      </p:sp>
      <p:pic>
        <p:nvPicPr>
          <p:cNvPr id="518157" name="Picture 13" descr="moh38422_0510"/>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49325" y="1430338"/>
            <a:ext cx="7227888" cy="50688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103614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55" name="Rectangle 27"/>
          <p:cNvSpPr>
            <a:spLocks noGrp="1" noChangeArrowheads="1"/>
          </p:cNvSpPr>
          <p:nvPr>
            <p:ph type="title"/>
          </p:nvPr>
        </p:nvSpPr>
        <p:spPr/>
        <p:txBody>
          <a:bodyPr/>
          <a:lstStyle/>
          <a:p>
            <a:r>
              <a:rPr lang="el-GR" altLang="el-GR" dirty="0" smtClean="0"/>
              <a:t>Εφαρμογή και Ενίσχυση των </a:t>
            </a:r>
            <a:r>
              <a:rPr lang="en-US" altLang="el-GR" dirty="0" smtClean="0"/>
              <a:t>7Cs</a:t>
            </a:r>
            <a:endParaRPr lang="en-US" altLang="el-GR" dirty="0"/>
          </a:p>
        </p:txBody>
      </p:sp>
      <p:sp>
        <p:nvSpPr>
          <p:cNvPr id="432131" name="Rectangle 3"/>
          <p:cNvSpPr>
            <a:spLocks noChangeArrowheads="1"/>
          </p:cNvSpPr>
          <p:nvPr/>
        </p:nvSpPr>
        <p:spPr bwMode="auto">
          <a:xfrm>
            <a:off x="25400" y="4481513"/>
            <a:ext cx="1206500" cy="9144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Context</a:t>
            </a:r>
          </a:p>
        </p:txBody>
      </p:sp>
      <p:sp>
        <p:nvSpPr>
          <p:cNvPr id="432132" name="Rectangle 4"/>
          <p:cNvSpPr>
            <a:spLocks noChangeArrowheads="1"/>
          </p:cNvSpPr>
          <p:nvPr/>
        </p:nvSpPr>
        <p:spPr bwMode="auto">
          <a:xfrm>
            <a:off x="1331913" y="4481513"/>
            <a:ext cx="1206500" cy="9144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Content</a:t>
            </a:r>
          </a:p>
        </p:txBody>
      </p:sp>
      <p:sp>
        <p:nvSpPr>
          <p:cNvPr id="432133" name="Rectangle 5"/>
          <p:cNvSpPr>
            <a:spLocks noChangeArrowheads="1"/>
          </p:cNvSpPr>
          <p:nvPr/>
        </p:nvSpPr>
        <p:spPr bwMode="auto">
          <a:xfrm>
            <a:off x="2640013" y="4481513"/>
            <a:ext cx="1206500" cy="9144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Community</a:t>
            </a:r>
          </a:p>
        </p:txBody>
      </p:sp>
      <p:sp>
        <p:nvSpPr>
          <p:cNvPr id="432134" name="Rectangle 6"/>
          <p:cNvSpPr>
            <a:spLocks noChangeArrowheads="1"/>
          </p:cNvSpPr>
          <p:nvPr/>
        </p:nvSpPr>
        <p:spPr bwMode="auto">
          <a:xfrm>
            <a:off x="3948113" y="4481513"/>
            <a:ext cx="1206500" cy="9144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Customization</a:t>
            </a:r>
          </a:p>
        </p:txBody>
      </p:sp>
      <p:sp>
        <p:nvSpPr>
          <p:cNvPr id="432135" name="Rectangle 7"/>
          <p:cNvSpPr>
            <a:spLocks noChangeArrowheads="1"/>
          </p:cNvSpPr>
          <p:nvPr/>
        </p:nvSpPr>
        <p:spPr bwMode="auto">
          <a:xfrm>
            <a:off x="5256213" y="4481513"/>
            <a:ext cx="1206500" cy="9144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Communication</a:t>
            </a:r>
          </a:p>
        </p:txBody>
      </p:sp>
      <p:sp>
        <p:nvSpPr>
          <p:cNvPr id="432136" name="Rectangle 8"/>
          <p:cNvSpPr>
            <a:spLocks noChangeArrowheads="1"/>
          </p:cNvSpPr>
          <p:nvPr/>
        </p:nvSpPr>
        <p:spPr bwMode="auto">
          <a:xfrm>
            <a:off x="6564313" y="4481513"/>
            <a:ext cx="1206500" cy="9144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Connection</a:t>
            </a:r>
          </a:p>
        </p:txBody>
      </p:sp>
      <p:sp>
        <p:nvSpPr>
          <p:cNvPr id="432137" name="Rectangle 9"/>
          <p:cNvSpPr>
            <a:spLocks noChangeArrowheads="1"/>
          </p:cNvSpPr>
          <p:nvPr/>
        </p:nvSpPr>
        <p:spPr bwMode="auto">
          <a:xfrm>
            <a:off x="7872413" y="4481513"/>
            <a:ext cx="1206500" cy="91440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n-US" altLang="el-GR" sz="1200" b="1"/>
              <a:t>Commerce</a:t>
            </a:r>
          </a:p>
        </p:txBody>
      </p:sp>
      <p:sp>
        <p:nvSpPr>
          <p:cNvPr id="432139" name="Line 11"/>
          <p:cNvSpPr>
            <a:spLocks noChangeShapeType="1"/>
          </p:cNvSpPr>
          <p:nvPr/>
        </p:nvSpPr>
        <p:spPr bwMode="auto">
          <a:xfrm flipH="1">
            <a:off x="762000" y="2089150"/>
            <a:ext cx="3810000" cy="2200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rot="10800000" wrap="none" anchor="ctr"/>
          <a:lstStyle/>
          <a:p>
            <a:endParaRPr lang="el-GR"/>
          </a:p>
        </p:txBody>
      </p:sp>
      <p:sp>
        <p:nvSpPr>
          <p:cNvPr id="432140" name="Line 12"/>
          <p:cNvSpPr>
            <a:spLocks noChangeShapeType="1"/>
          </p:cNvSpPr>
          <p:nvPr/>
        </p:nvSpPr>
        <p:spPr bwMode="auto">
          <a:xfrm>
            <a:off x="4495800" y="1973263"/>
            <a:ext cx="3962400" cy="2432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rot="10800000" wrap="none" anchor="ctr"/>
          <a:lstStyle/>
          <a:p>
            <a:endParaRPr lang="el-GR"/>
          </a:p>
        </p:txBody>
      </p:sp>
      <p:sp>
        <p:nvSpPr>
          <p:cNvPr id="432141" name="Line 13"/>
          <p:cNvSpPr>
            <a:spLocks noChangeShapeType="1"/>
          </p:cNvSpPr>
          <p:nvPr/>
        </p:nvSpPr>
        <p:spPr bwMode="auto">
          <a:xfrm flipH="1">
            <a:off x="1981200" y="2089150"/>
            <a:ext cx="2590800" cy="2316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rot="10800000" wrap="none" anchor="ctr"/>
          <a:lstStyle/>
          <a:p>
            <a:endParaRPr lang="el-GR"/>
          </a:p>
        </p:txBody>
      </p:sp>
      <p:sp>
        <p:nvSpPr>
          <p:cNvPr id="432142" name="Line 14"/>
          <p:cNvSpPr>
            <a:spLocks noChangeShapeType="1"/>
          </p:cNvSpPr>
          <p:nvPr/>
        </p:nvSpPr>
        <p:spPr bwMode="auto">
          <a:xfrm>
            <a:off x="4572000" y="2089150"/>
            <a:ext cx="2590800" cy="2316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rot="10800000" wrap="none" anchor="ctr"/>
          <a:lstStyle/>
          <a:p>
            <a:endParaRPr lang="el-GR"/>
          </a:p>
        </p:txBody>
      </p:sp>
      <p:sp>
        <p:nvSpPr>
          <p:cNvPr id="432143" name="Line 15"/>
          <p:cNvSpPr>
            <a:spLocks noChangeShapeType="1"/>
          </p:cNvSpPr>
          <p:nvPr/>
        </p:nvSpPr>
        <p:spPr bwMode="auto">
          <a:xfrm flipH="1">
            <a:off x="3276600" y="2089150"/>
            <a:ext cx="1295400" cy="2316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rot="10800000" wrap="none" anchor="ctr"/>
          <a:lstStyle/>
          <a:p>
            <a:endParaRPr lang="el-GR"/>
          </a:p>
        </p:txBody>
      </p:sp>
      <p:sp>
        <p:nvSpPr>
          <p:cNvPr id="432144" name="Line 16"/>
          <p:cNvSpPr>
            <a:spLocks noChangeShapeType="1"/>
          </p:cNvSpPr>
          <p:nvPr/>
        </p:nvSpPr>
        <p:spPr bwMode="auto">
          <a:xfrm>
            <a:off x="4572000" y="2089150"/>
            <a:ext cx="1143000" cy="2316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rot="10800000" wrap="none" anchor="ctr"/>
          <a:lstStyle/>
          <a:p>
            <a:endParaRPr lang="el-GR"/>
          </a:p>
        </p:txBody>
      </p:sp>
      <p:sp>
        <p:nvSpPr>
          <p:cNvPr id="432145" name="Line 17"/>
          <p:cNvSpPr>
            <a:spLocks noChangeShapeType="1"/>
          </p:cNvSpPr>
          <p:nvPr/>
        </p:nvSpPr>
        <p:spPr bwMode="auto">
          <a:xfrm>
            <a:off x="4572000" y="2089150"/>
            <a:ext cx="0" cy="23161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rot="10800000" wrap="none" anchor="ctr"/>
          <a:lstStyle/>
          <a:p>
            <a:endParaRPr lang="el-GR"/>
          </a:p>
        </p:txBody>
      </p:sp>
      <p:sp>
        <p:nvSpPr>
          <p:cNvPr id="432146" name="Rectangle 18"/>
          <p:cNvSpPr>
            <a:spLocks noChangeArrowheads="1"/>
          </p:cNvSpPr>
          <p:nvPr/>
        </p:nvSpPr>
        <p:spPr bwMode="auto">
          <a:xfrm>
            <a:off x="3276600" y="1509713"/>
            <a:ext cx="2590800" cy="1158875"/>
          </a:xfrm>
          <a:prstGeom prst="rect">
            <a:avLst/>
          </a:prstGeom>
          <a:solidFill>
            <a:srgbClr val="CCCC00"/>
          </a:solidFill>
          <a:ln w="9525">
            <a:solidFill>
              <a:schemeClr val="tx1"/>
            </a:solidFill>
            <a:miter lim="800000"/>
            <a:headEnd/>
            <a:tailEnd/>
          </a:ln>
          <a:effectLst>
            <a:outerShdw dist="53882" dir="2700000" algn="ctr" rotWithShape="0">
              <a:schemeClr val="tx1"/>
            </a:outerShdw>
          </a:effectLst>
        </p:spPr>
        <p:txBody>
          <a:bodyPr wrap="none" anchor="ctr"/>
          <a:lstStyle/>
          <a:p>
            <a:pPr algn="ctr" eaLnBrk="0" hangingPunct="0"/>
            <a:r>
              <a:rPr lang="el-GR" altLang="el-GR" b="1" dirty="0" smtClean="0"/>
              <a:t>Επιχειρησιακό Μοντέλο</a:t>
            </a:r>
            <a:endParaRPr lang="en-US" altLang="el-GR" b="1" dirty="0"/>
          </a:p>
        </p:txBody>
      </p:sp>
      <p:sp>
        <p:nvSpPr>
          <p:cNvPr id="432147" name="Arc 19"/>
          <p:cNvSpPr>
            <a:spLocks/>
          </p:cNvSpPr>
          <p:nvPr/>
        </p:nvSpPr>
        <p:spPr bwMode="auto">
          <a:xfrm rot="8091553">
            <a:off x="914400" y="50911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rot="10800000" wrap="none" anchor="ctr"/>
          <a:lstStyle/>
          <a:p>
            <a:endParaRPr lang="el-GR"/>
          </a:p>
        </p:txBody>
      </p:sp>
      <p:sp>
        <p:nvSpPr>
          <p:cNvPr id="432148" name="Arc 20"/>
          <p:cNvSpPr>
            <a:spLocks/>
          </p:cNvSpPr>
          <p:nvPr/>
        </p:nvSpPr>
        <p:spPr bwMode="auto">
          <a:xfrm rot="8091553">
            <a:off x="2224088" y="50911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rot="10800000" wrap="none" anchor="ctr"/>
          <a:lstStyle/>
          <a:p>
            <a:endParaRPr lang="el-GR"/>
          </a:p>
        </p:txBody>
      </p:sp>
      <p:sp>
        <p:nvSpPr>
          <p:cNvPr id="432149" name="Arc 21"/>
          <p:cNvSpPr>
            <a:spLocks/>
          </p:cNvSpPr>
          <p:nvPr/>
        </p:nvSpPr>
        <p:spPr bwMode="auto">
          <a:xfrm rot="8091553">
            <a:off x="3533775" y="50911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rot="10800000" wrap="none" anchor="ctr"/>
          <a:lstStyle/>
          <a:p>
            <a:endParaRPr lang="el-GR"/>
          </a:p>
        </p:txBody>
      </p:sp>
      <p:sp>
        <p:nvSpPr>
          <p:cNvPr id="432150" name="Arc 22"/>
          <p:cNvSpPr>
            <a:spLocks/>
          </p:cNvSpPr>
          <p:nvPr/>
        </p:nvSpPr>
        <p:spPr bwMode="auto">
          <a:xfrm rot="8091553">
            <a:off x="6172200" y="5091113"/>
            <a:ext cx="914400" cy="91440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rot="10800000" wrap="none" anchor="ctr"/>
          <a:lstStyle/>
          <a:p>
            <a:endParaRPr lang="el-GR"/>
          </a:p>
        </p:txBody>
      </p:sp>
      <p:sp>
        <p:nvSpPr>
          <p:cNvPr id="432151" name="Arc 23"/>
          <p:cNvSpPr>
            <a:spLocks/>
          </p:cNvSpPr>
          <p:nvPr/>
        </p:nvSpPr>
        <p:spPr bwMode="auto">
          <a:xfrm rot="7744958">
            <a:off x="881856" y="4501357"/>
            <a:ext cx="2244725" cy="2287588"/>
          </a:xfrm>
          <a:custGeom>
            <a:avLst/>
            <a:gdLst>
              <a:gd name="G0" fmla="+- 0 0 0"/>
              <a:gd name="G1" fmla="+- 21329 0 0"/>
              <a:gd name="G2" fmla="+- 21600 0 0"/>
              <a:gd name="T0" fmla="*/ 3408 w 21600"/>
              <a:gd name="T1" fmla="*/ 0 h 21578"/>
              <a:gd name="T2" fmla="*/ 21599 w 21600"/>
              <a:gd name="T3" fmla="*/ 21578 h 21578"/>
              <a:gd name="T4" fmla="*/ 0 w 21600"/>
              <a:gd name="T5" fmla="*/ 21329 h 21578"/>
            </a:gdLst>
            <a:ahLst/>
            <a:cxnLst>
              <a:cxn ang="0">
                <a:pos x="T0" y="T1"/>
              </a:cxn>
              <a:cxn ang="0">
                <a:pos x="T2" y="T3"/>
              </a:cxn>
              <a:cxn ang="0">
                <a:pos x="T4" y="T5"/>
              </a:cxn>
            </a:cxnLst>
            <a:rect l="0" t="0" r="r" b="b"/>
            <a:pathLst>
              <a:path w="21600" h="21578" fill="none" extrusionOk="0">
                <a:moveTo>
                  <a:pt x="3408" y="-1"/>
                </a:moveTo>
                <a:cubicBezTo>
                  <a:pt x="13888" y="1674"/>
                  <a:pt x="21600" y="10715"/>
                  <a:pt x="21600" y="21329"/>
                </a:cubicBezTo>
                <a:cubicBezTo>
                  <a:pt x="21600" y="21412"/>
                  <a:pt x="21599" y="21495"/>
                  <a:pt x="21598" y="21577"/>
                </a:cubicBezTo>
              </a:path>
              <a:path w="21600" h="21578" stroke="0" extrusionOk="0">
                <a:moveTo>
                  <a:pt x="3408" y="-1"/>
                </a:moveTo>
                <a:cubicBezTo>
                  <a:pt x="13888" y="1674"/>
                  <a:pt x="21600" y="10715"/>
                  <a:pt x="21600" y="21329"/>
                </a:cubicBezTo>
                <a:cubicBezTo>
                  <a:pt x="21600" y="21412"/>
                  <a:pt x="21599" y="21495"/>
                  <a:pt x="21598" y="21577"/>
                </a:cubicBezTo>
                <a:lnTo>
                  <a:pt x="0" y="21329"/>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rot="10800000" wrap="none" anchor="ctr"/>
          <a:lstStyle/>
          <a:p>
            <a:endParaRPr lang="el-GR"/>
          </a:p>
        </p:txBody>
      </p:sp>
      <p:sp>
        <p:nvSpPr>
          <p:cNvPr id="432152" name="Arc 24"/>
          <p:cNvSpPr>
            <a:spLocks/>
          </p:cNvSpPr>
          <p:nvPr/>
        </p:nvSpPr>
        <p:spPr bwMode="auto">
          <a:xfrm rot="7744958">
            <a:off x="5453856" y="4302919"/>
            <a:ext cx="2573338" cy="2355850"/>
          </a:xfrm>
          <a:custGeom>
            <a:avLst/>
            <a:gdLst>
              <a:gd name="G0" fmla="+- 0 0 0"/>
              <a:gd name="G1" fmla="+- 21078 0 0"/>
              <a:gd name="G2" fmla="+- 21600 0 0"/>
              <a:gd name="T0" fmla="*/ 4718 w 21600"/>
              <a:gd name="T1" fmla="*/ 0 h 21327"/>
              <a:gd name="T2" fmla="*/ 21599 w 21600"/>
              <a:gd name="T3" fmla="*/ 21327 h 21327"/>
              <a:gd name="T4" fmla="*/ 0 w 21600"/>
              <a:gd name="T5" fmla="*/ 21078 h 21327"/>
            </a:gdLst>
            <a:ahLst/>
            <a:cxnLst>
              <a:cxn ang="0">
                <a:pos x="T0" y="T1"/>
              </a:cxn>
              <a:cxn ang="0">
                <a:pos x="T2" y="T3"/>
              </a:cxn>
              <a:cxn ang="0">
                <a:pos x="T4" y="T5"/>
              </a:cxn>
            </a:cxnLst>
            <a:rect l="0" t="0" r="r" b="b"/>
            <a:pathLst>
              <a:path w="21600" h="21327" fill="none" extrusionOk="0">
                <a:moveTo>
                  <a:pt x="4718" y="-1"/>
                </a:moveTo>
                <a:cubicBezTo>
                  <a:pt x="14585" y="2208"/>
                  <a:pt x="21600" y="10966"/>
                  <a:pt x="21600" y="21078"/>
                </a:cubicBezTo>
                <a:cubicBezTo>
                  <a:pt x="21600" y="21161"/>
                  <a:pt x="21599" y="21244"/>
                  <a:pt x="21598" y="21326"/>
                </a:cubicBezTo>
              </a:path>
              <a:path w="21600" h="21327" stroke="0" extrusionOk="0">
                <a:moveTo>
                  <a:pt x="4718" y="-1"/>
                </a:moveTo>
                <a:cubicBezTo>
                  <a:pt x="14585" y="2208"/>
                  <a:pt x="21600" y="10966"/>
                  <a:pt x="21600" y="21078"/>
                </a:cubicBezTo>
                <a:cubicBezTo>
                  <a:pt x="21600" y="21161"/>
                  <a:pt x="21599" y="21244"/>
                  <a:pt x="21598" y="21326"/>
                </a:cubicBezTo>
                <a:lnTo>
                  <a:pt x="0" y="21078"/>
                </a:lnTo>
                <a:close/>
              </a:path>
            </a:pathLst>
          </a:custGeom>
          <a:noFill/>
          <a:ln w="9525">
            <a:solidFill>
              <a:schemeClr val="tx1"/>
            </a:solidFill>
            <a:round/>
            <a:headEnd type="triangle" w="med" len="med"/>
            <a:tailEnd type="triangle" w="med" len="med"/>
          </a:ln>
          <a:effectLst/>
          <a:extLst>
            <a:ext uri="{909E8E84-426E-40DD-AFC4-6F175D3DCCD1}">
              <a14:hiddenFill xmlns:a14="http://schemas.microsoft.com/office/drawing/2010/main">
                <a:solidFill>
                  <a:srgbClr val="FFFF99"/>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rot="10800000" wrap="none" anchor="ctr"/>
          <a:lstStyle/>
          <a:p>
            <a:endParaRPr lang="el-GR"/>
          </a:p>
        </p:txBody>
      </p:sp>
      <p:sp>
        <p:nvSpPr>
          <p:cNvPr id="432153" name="Text Box 25"/>
          <p:cNvSpPr txBox="1">
            <a:spLocks noChangeArrowheads="1"/>
          </p:cNvSpPr>
          <p:nvPr/>
        </p:nvSpPr>
        <p:spPr bwMode="auto">
          <a:xfrm>
            <a:off x="3656985" y="5896561"/>
            <a:ext cx="1899879"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p>
            <a:pPr algn="ctr" eaLnBrk="0" hangingPunct="0"/>
            <a:r>
              <a:rPr lang="el-GR" altLang="el-GR" sz="1600" dirty="0" smtClean="0"/>
              <a:t>Συνεπής Ενίσχυση</a:t>
            </a:r>
            <a:endParaRPr lang="en-US" altLang="el-GR" sz="1600" dirty="0"/>
          </a:p>
        </p:txBody>
      </p:sp>
      <p:sp>
        <p:nvSpPr>
          <p:cNvPr id="432154" name="Text Box 26"/>
          <p:cNvSpPr txBox="1">
            <a:spLocks noChangeArrowheads="1"/>
          </p:cNvSpPr>
          <p:nvPr/>
        </p:nvSpPr>
        <p:spPr bwMode="auto">
          <a:xfrm>
            <a:off x="3023672" y="3458161"/>
            <a:ext cx="3180807" cy="33855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spAutoFit/>
          </a:bodyPr>
          <a:lstStyle/>
          <a:p>
            <a:pPr algn="ctr" eaLnBrk="0" hangingPunct="0"/>
            <a:r>
              <a:rPr lang="el-GR" altLang="el-GR" sz="1600" dirty="0" smtClean="0"/>
              <a:t>Ατομική </a:t>
            </a:r>
            <a:r>
              <a:rPr lang="el-GR" altLang="el-GR" sz="1600" dirty="0" smtClean="0"/>
              <a:t>Υποστήριξη </a:t>
            </a:r>
            <a:r>
              <a:rPr lang="el-GR" altLang="el-GR" sz="1600" dirty="0" smtClean="0"/>
              <a:t>Εφαρμογής</a:t>
            </a:r>
            <a:endParaRPr lang="en-US" altLang="el-GR" sz="1600" dirty="0"/>
          </a:p>
        </p:txBody>
      </p:sp>
    </p:spTree>
    <p:extLst>
      <p:ext uri="{BB962C8B-B14F-4D97-AF65-F5344CB8AC3E}">
        <p14:creationId xmlns:p14="http://schemas.microsoft.com/office/powerpoint/2010/main" val="295699423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1" name="Rectangle 5"/>
          <p:cNvSpPr>
            <a:spLocks noGrp="1" noChangeArrowheads="1"/>
          </p:cNvSpPr>
          <p:nvPr>
            <p:ph type="title"/>
          </p:nvPr>
        </p:nvSpPr>
        <p:spPr/>
        <p:txBody>
          <a:bodyPr>
            <a:normAutofit/>
          </a:bodyPr>
          <a:lstStyle/>
          <a:p>
            <a:r>
              <a:rPr lang="el-GR" altLang="el-GR" dirty="0" smtClean="0"/>
              <a:t>Αρχική σελίδα της </a:t>
            </a:r>
            <a:r>
              <a:rPr lang="en-US" altLang="el-GR" dirty="0" smtClean="0"/>
              <a:t>EBay</a:t>
            </a:r>
            <a:endParaRPr lang="en-US" altLang="el-GR" dirty="0"/>
          </a:p>
        </p:txBody>
      </p:sp>
      <p:pic>
        <p:nvPicPr>
          <p:cNvPr id="4638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53296"/>
            <a:ext cx="9144000" cy="494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228616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6" name="Rectangle 1028"/>
          <p:cNvSpPr>
            <a:spLocks noGrp="1" noChangeArrowheads="1"/>
          </p:cNvSpPr>
          <p:nvPr>
            <p:ph type="title"/>
          </p:nvPr>
        </p:nvSpPr>
        <p:spPr/>
        <p:txBody>
          <a:bodyPr>
            <a:normAutofit/>
          </a:bodyPr>
          <a:lstStyle/>
          <a:p>
            <a:r>
              <a:rPr lang="el-GR" altLang="el-GR" dirty="0" smtClean="0"/>
              <a:t>Ενίσχυση της </a:t>
            </a:r>
            <a:r>
              <a:rPr lang="en-US" altLang="el-GR" dirty="0" smtClean="0"/>
              <a:t>EBay’s </a:t>
            </a:r>
            <a:r>
              <a:rPr lang="el-GR" altLang="el-GR" dirty="0" smtClean="0"/>
              <a:t>στο Διαδίκτυο</a:t>
            </a:r>
            <a:endParaRPr lang="en-US" altLang="el-GR" dirty="0"/>
          </a:p>
        </p:txBody>
      </p:sp>
      <p:pic>
        <p:nvPicPr>
          <p:cNvPr id="453733" name="Picture 1125" descr="moh38422_051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35025" y="1452563"/>
            <a:ext cx="7737475" cy="495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06523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8" name="Text Box 1036"/>
          <p:cNvSpPr txBox="1">
            <a:spLocks noChangeArrowheads="1"/>
          </p:cNvSpPr>
          <p:nvPr/>
        </p:nvSpPr>
        <p:spPr bwMode="auto">
          <a:xfrm>
            <a:off x="271463" y="481013"/>
            <a:ext cx="6921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l-GR" altLang="el-GR" sz="7200" dirty="0" smtClean="0">
                <a:solidFill>
                  <a:srgbClr val="FFFFFF"/>
                </a:solidFill>
                <a:effectLst>
                  <a:outerShdw blurRad="38100" dist="38100" dir="2700000" algn="tl">
                    <a:srgbClr val="000000"/>
                  </a:outerShdw>
                </a:effectLst>
              </a:rPr>
              <a:t>6</a:t>
            </a:r>
            <a:endParaRPr lang="en-US" altLang="el-GR" sz="7200" dirty="0">
              <a:solidFill>
                <a:srgbClr val="FFFFFF"/>
              </a:solidFill>
              <a:effectLst>
                <a:outerShdw blurRad="38100" dist="38100" dir="2700000" algn="tl">
                  <a:srgbClr val="000000"/>
                </a:outerShdw>
              </a:effectLst>
            </a:endParaRPr>
          </a:p>
        </p:txBody>
      </p:sp>
      <p:sp>
        <p:nvSpPr>
          <p:cNvPr id="439309" name="Text Box 1037"/>
          <p:cNvSpPr txBox="1">
            <a:spLocks noChangeArrowheads="1"/>
          </p:cNvSpPr>
          <p:nvPr/>
        </p:nvSpPr>
        <p:spPr bwMode="auto">
          <a:xfrm>
            <a:off x="315913" y="4706938"/>
            <a:ext cx="76374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4000" dirty="0" smtClean="0">
                <a:solidFill>
                  <a:schemeClr val="tx2"/>
                </a:solidFill>
                <a:effectLst>
                  <a:outerShdw blurRad="38100" dist="38100" dir="2700000" algn="tl">
                    <a:srgbClr val="000000"/>
                  </a:outerShdw>
                </a:effectLst>
              </a:rPr>
              <a:t>Πελατειακές Σχέσεις</a:t>
            </a:r>
            <a:endParaRPr lang="en-US" altLang="el-GR" sz="4000"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4137278614"/>
      </p:ext>
    </p:extLst>
  </p:cSld>
  <p:clrMapOvr>
    <a:masterClrMapping/>
  </p:clrMapOvr>
  <p:transition spd="med">
    <p:dissolv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ChangeArrowheads="1"/>
          </p:cNvSpPr>
          <p:nvPr>
            <p:ph type="title"/>
          </p:nvPr>
        </p:nvSpPr>
        <p:spPr/>
        <p:txBody>
          <a:bodyPr>
            <a:normAutofit fontScale="90000"/>
          </a:bodyPr>
          <a:lstStyle/>
          <a:p>
            <a:r>
              <a:rPr lang="el-GR" altLang="el-GR" dirty="0" smtClean="0"/>
              <a:t>Τύπος Σχέσεις &amp; Συνεχείς Συμμετοχή</a:t>
            </a:r>
            <a:endParaRPr lang="en-US" altLang="el-GR" dirty="0"/>
          </a:p>
        </p:txBody>
      </p:sp>
      <p:sp>
        <p:nvSpPr>
          <p:cNvPr id="318469" name="Line 5"/>
          <p:cNvSpPr>
            <a:spLocks noChangeShapeType="1"/>
          </p:cNvSpPr>
          <p:nvPr/>
        </p:nvSpPr>
        <p:spPr bwMode="auto">
          <a:xfrm>
            <a:off x="2435225" y="4054475"/>
            <a:ext cx="4456113" cy="0"/>
          </a:xfrm>
          <a:prstGeom prst="line">
            <a:avLst/>
          </a:prstGeom>
          <a:noFill/>
          <a:ln w="444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endParaRPr lang="el-GR"/>
          </a:p>
        </p:txBody>
      </p:sp>
      <p:sp>
        <p:nvSpPr>
          <p:cNvPr id="318470" name="Text Box 6"/>
          <p:cNvSpPr txBox="1">
            <a:spLocks noChangeArrowheads="1"/>
          </p:cNvSpPr>
          <p:nvPr/>
        </p:nvSpPr>
        <p:spPr bwMode="auto">
          <a:xfrm>
            <a:off x="1155435" y="3735388"/>
            <a:ext cx="12750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spAutoFit/>
          </a:bodyPr>
          <a:lstStyle/>
          <a:p>
            <a:pPr algn="r"/>
            <a:r>
              <a:rPr lang="el-GR" altLang="el-GR" dirty="0" smtClean="0"/>
              <a:t>Ανταλλαγή</a:t>
            </a:r>
          </a:p>
          <a:p>
            <a:pPr algn="r"/>
            <a:r>
              <a:rPr lang="el-GR" altLang="el-GR" dirty="0" smtClean="0"/>
              <a:t>Σχέσεων</a:t>
            </a:r>
            <a:endParaRPr lang="en-US" altLang="el-GR" dirty="0"/>
          </a:p>
        </p:txBody>
      </p:sp>
      <p:sp>
        <p:nvSpPr>
          <p:cNvPr id="318471" name="Text Box 7"/>
          <p:cNvSpPr txBox="1">
            <a:spLocks noChangeArrowheads="1"/>
          </p:cNvSpPr>
          <p:nvPr/>
        </p:nvSpPr>
        <p:spPr bwMode="auto">
          <a:xfrm>
            <a:off x="6985000" y="3744913"/>
            <a:ext cx="160383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spAutoFit/>
          </a:bodyPr>
          <a:lstStyle/>
          <a:p>
            <a:r>
              <a:rPr lang="el-GR" altLang="el-GR" dirty="0" smtClean="0"/>
              <a:t>Κοινόχρηστος</a:t>
            </a:r>
          </a:p>
          <a:p>
            <a:r>
              <a:rPr lang="el-GR" altLang="el-GR" dirty="0" smtClean="0"/>
              <a:t>Σχέσεις</a:t>
            </a:r>
            <a:endParaRPr lang="en-US" altLang="el-GR" dirty="0"/>
          </a:p>
        </p:txBody>
      </p:sp>
      <p:sp>
        <p:nvSpPr>
          <p:cNvPr id="318473" name="Line 9"/>
          <p:cNvSpPr>
            <a:spLocks noChangeShapeType="1"/>
          </p:cNvSpPr>
          <p:nvPr/>
        </p:nvSpPr>
        <p:spPr bwMode="auto">
          <a:xfrm rot="-5400000">
            <a:off x="2444751" y="4064000"/>
            <a:ext cx="4456112" cy="1587"/>
          </a:xfrm>
          <a:prstGeom prst="line">
            <a:avLst/>
          </a:prstGeom>
          <a:noFill/>
          <a:ln w="4445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endParaRPr lang="el-GR"/>
          </a:p>
        </p:txBody>
      </p:sp>
      <p:sp>
        <p:nvSpPr>
          <p:cNvPr id="318474" name="Text Box 10"/>
          <p:cNvSpPr txBox="1">
            <a:spLocks noChangeArrowheads="1"/>
          </p:cNvSpPr>
          <p:nvPr/>
        </p:nvSpPr>
        <p:spPr bwMode="auto">
          <a:xfrm>
            <a:off x="3588143" y="1517650"/>
            <a:ext cx="217091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spAutoFit/>
          </a:bodyPr>
          <a:lstStyle/>
          <a:p>
            <a:pPr algn="ctr"/>
            <a:r>
              <a:rPr lang="el-GR" altLang="el-GR" dirty="0" smtClean="0"/>
              <a:t>Διαρκής συμμετοχή</a:t>
            </a:r>
            <a:endParaRPr lang="en-US" altLang="el-GR" dirty="0"/>
          </a:p>
        </p:txBody>
      </p:sp>
      <p:sp>
        <p:nvSpPr>
          <p:cNvPr id="318475" name="Text Box 11"/>
          <p:cNvSpPr txBox="1">
            <a:spLocks noChangeArrowheads="1"/>
          </p:cNvSpPr>
          <p:nvPr/>
        </p:nvSpPr>
        <p:spPr bwMode="auto">
          <a:xfrm>
            <a:off x="3196882" y="6262688"/>
            <a:ext cx="295343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spAutoFit/>
          </a:bodyPr>
          <a:lstStyle/>
          <a:p>
            <a:pPr algn="ctr"/>
            <a:r>
              <a:rPr lang="el-GR" altLang="el-GR" dirty="0" smtClean="0"/>
              <a:t>Συμμετοχή της κατάστασης</a:t>
            </a:r>
            <a:endParaRPr lang="en-US" altLang="el-GR" dirty="0"/>
          </a:p>
        </p:txBody>
      </p:sp>
    </p:spTree>
    <p:extLst>
      <p:ext uri="{BB962C8B-B14F-4D97-AF65-F5344CB8AC3E}">
        <p14:creationId xmlns:p14="http://schemas.microsoft.com/office/powerpoint/2010/main" val="257495687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050" name="Rectangle 1090"/>
          <p:cNvSpPr>
            <a:spLocks noChangeArrowheads="1"/>
          </p:cNvSpPr>
          <p:nvPr/>
        </p:nvSpPr>
        <p:spPr bwMode="auto">
          <a:xfrm>
            <a:off x="812800" y="1492250"/>
            <a:ext cx="7721600" cy="499268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297988" name="Rectangle 1028"/>
          <p:cNvSpPr>
            <a:spLocks noChangeArrowheads="1"/>
          </p:cNvSpPr>
          <p:nvPr/>
        </p:nvSpPr>
        <p:spPr bwMode="auto">
          <a:xfrm>
            <a:off x="4646613" y="3163888"/>
            <a:ext cx="2130425"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7989" name="Rectangle 1029"/>
          <p:cNvSpPr>
            <a:spLocks noChangeArrowheads="1"/>
          </p:cNvSpPr>
          <p:nvPr/>
        </p:nvSpPr>
        <p:spPr bwMode="auto">
          <a:xfrm>
            <a:off x="4775200" y="3521075"/>
            <a:ext cx="1639888"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l-GR" altLang="el-GR" sz="1400" b="1" dirty="0" smtClean="0"/>
              <a:t>Συμμετοχική</a:t>
            </a:r>
          </a:p>
          <a:p>
            <a:pPr eaLnBrk="0" hangingPunct="0"/>
            <a:r>
              <a:rPr lang="el-GR" altLang="el-GR" sz="1400" b="1" dirty="0" smtClean="0"/>
              <a:t>Σχέση</a:t>
            </a:r>
            <a:endParaRPr lang="en-US" altLang="el-GR" sz="2800" b="1" dirty="0"/>
          </a:p>
        </p:txBody>
      </p:sp>
      <p:sp>
        <p:nvSpPr>
          <p:cNvPr id="297994" name="Rectangle 1034"/>
          <p:cNvSpPr>
            <a:spLocks noChangeArrowheads="1"/>
          </p:cNvSpPr>
          <p:nvPr/>
        </p:nvSpPr>
        <p:spPr bwMode="auto">
          <a:xfrm>
            <a:off x="6931025" y="1685925"/>
            <a:ext cx="879475" cy="21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7995" name="Rectangle 1035"/>
          <p:cNvSpPr>
            <a:spLocks noChangeArrowheads="1"/>
          </p:cNvSpPr>
          <p:nvPr/>
        </p:nvSpPr>
        <p:spPr bwMode="auto">
          <a:xfrm>
            <a:off x="7010400" y="1727200"/>
            <a:ext cx="75225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Αυτοκίνητα</a:t>
            </a:r>
            <a:endParaRPr lang="en-US" altLang="el-GR" sz="4000" dirty="0"/>
          </a:p>
        </p:txBody>
      </p:sp>
      <p:sp>
        <p:nvSpPr>
          <p:cNvPr id="297996" name="Rectangle 1036"/>
          <p:cNvSpPr>
            <a:spLocks noChangeArrowheads="1"/>
          </p:cNvSpPr>
          <p:nvPr/>
        </p:nvSpPr>
        <p:spPr bwMode="auto">
          <a:xfrm>
            <a:off x="6937375" y="2082800"/>
            <a:ext cx="1189038"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7997" name="Rectangle 1037"/>
          <p:cNvSpPr>
            <a:spLocks noChangeArrowheads="1"/>
          </p:cNvSpPr>
          <p:nvPr/>
        </p:nvSpPr>
        <p:spPr bwMode="auto">
          <a:xfrm>
            <a:off x="7021513" y="2125663"/>
            <a:ext cx="1052724"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Ακριβά ρολόγια</a:t>
            </a:r>
            <a:endParaRPr lang="en-US" altLang="el-GR" sz="4000" dirty="0"/>
          </a:p>
        </p:txBody>
      </p:sp>
      <p:sp>
        <p:nvSpPr>
          <p:cNvPr id="297998" name="Rectangle 1038"/>
          <p:cNvSpPr>
            <a:spLocks noChangeArrowheads="1"/>
          </p:cNvSpPr>
          <p:nvPr/>
        </p:nvSpPr>
        <p:spPr bwMode="auto">
          <a:xfrm>
            <a:off x="6935788" y="2684463"/>
            <a:ext cx="11080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7999" name="Rectangle 1039"/>
          <p:cNvSpPr>
            <a:spLocks noChangeArrowheads="1"/>
          </p:cNvSpPr>
          <p:nvPr/>
        </p:nvSpPr>
        <p:spPr bwMode="auto">
          <a:xfrm>
            <a:off x="7018338" y="2725738"/>
            <a:ext cx="10826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sz="1200" dirty="0"/>
              <a:t>Scotch Whiskey</a:t>
            </a:r>
            <a:endParaRPr lang="en-US" altLang="el-GR" sz="4000" dirty="0"/>
          </a:p>
        </p:txBody>
      </p:sp>
      <p:sp>
        <p:nvSpPr>
          <p:cNvPr id="298000" name="Rectangle 1040"/>
          <p:cNvSpPr>
            <a:spLocks noChangeArrowheads="1"/>
          </p:cNvSpPr>
          <p:nvPr/>
        </p:nvSpPr>
        <p:spPr bwMode="auto">
          <a:xfrm>
            <a:off x="6945313" y="3079750"/>
            <a:ext cx="14636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01" name="Rectangle 1041"/>
          <p:cNvSpPr>
            <a:spLocks noChangeArrowheads="1"/>
          </p:cNvSpPr>
          <p:nvPr/>
        </p:nvSpPr>
        <p:spPr bwMode="auto">
          <a:xfrm>
            <a:off x="7027863" y="3125788"/>
            <a:ext cx="116012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Κρασί για Δείπνο</a:t>
            </a:r>
            <a:endParaRPr lang="en-US" altLang="el-GR" sz="4000" dirty="0"/>
          </a:p>
        </p:txBody>
      </p:sp>
      <p:sp>
        <p:nvSpPr>
          <p:cNvPr id="298002" name="Rectangle 1042"/>
          <p:cNvSpPr>
            <a:spLocks noChangeArrowheads="1"/>
          </p:cNvSpPr>
          <p:nvPr/>
        </p:nvSpPr>
        <p:spPr bwMode="auto">
          <a:xfrm>
            <a:off x="6927850" y="3479800"/>
            <a:ext cx="749300"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03" name="Rectangle 1043"/>
          <p:cNvSpPr>
            <a:spLocks noChangeArrowheads="1"/>
          </p:cNvSpPr>
          <p:nvPr/>
        </p:nvSpPr>
        <p:spPr bwMode="auto">
          <a:xfrm>
            <a:off x="7010400" y="3521075"/>
            <a:ext cx="138166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Σαπούνι Προσώπου</a:t>
            </a:r>
            <a:endParaRPr lang="en-US" altLang="el-GR" sz="4000" dirty="0"/>
          </a:p>
        </p:txBody>
      </p:sp>
      <p:sp>
        <p:nvSpPr>
          <p:cNvPr id="298004" name="Rectangle 1044"/>
          <p:cNvSpPr>
            <a:spLocks noChangeArrowheads="1"/>
          </p:cNvSpPr>
          <p:nvPr/>
        </p:nvSpPr>
        <p:spPr bwMode="auto">
          <a:xfrm>
            <a:off x="6929438" y="2479675"/>
            <a:ext cx="814387"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05" name="Rectangle 1045"/>
          <p:cNvSpPr>
            <a:spLocks noChangeArrowheads="1"/>
          </p:cNvSpPr>
          <p:nvPr/>
        </p:nvSpPr>
        <p:spPr bwMode="auto">
          <a:xfrm>
            <a:off x="7011988" y="2520950"/>
            <a:ext cx="8944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Γυαλιά Ηλίου</a:t>
            </a:r>
            <a:endParaRPr lang="en-US" altLang="el-GR" sz="4000" dirty="0"/>
          </a:p>
        </p:txBody>
      </p:sp>
      <p:sp>
        <p:nvSpPr>
          <p:cNvPr id="298006" name="Rectangle 1046"/>
          <p:cNvSpPr>
            <a:spLocks noChangeArrowheads="1"/>
          </p:cNvSpPr>
          <p:nvPr/>
        </p:nvSpPr>
        <p:spPr bwMode="auto">
          <a:xfrm>
            <a:off x="6931025" y="5681663"/>
            <a:ext cx="9286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07" name="Rectangle 1047"/>
          <p:cNvSpPr>
            <a:spLocks noChangeArrowheads="1"/>
          </p:cNvSpPr>
          <p:nvPr/>
        </p:nvSpPr>
        <p:spPr bwMode="auto">
          <a:xfrm>
            <a:off x="7015163" y="5726113"/>
            <a:ext cx="102040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Χαρτοπετσέτες</a:t>
            </a:r>
            <a:endParaRPr lang="en-US" altLang="el-GR" sz="4000" dirty="0"/>
          </a:p>
        </p:txBody>
      </p:sp>
      <p:sp>
        <p:nvSpPr>
          <p:cNvPr id="298008" name="Rectangle 1048"/>
          <p:cNvSpPr>
            <a:spLocks noChangeArrowheads="1"/>
          </p:cNvSpPr>
          <p:nvPr/>
        </p:nvSpPr>
        <p:spPr bwMode="auto">
          <a:xfrm>
            <a:off x="6937375" y="5078413"/>
            <a:ext cx="1171575"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09" name="Rectangle 1049"/>
          <p:cNvSpPr>
            <a:spLocks noChangeArrowheads="1"/>
          </p:cNvSpPr>
          <p:nvPr/>
        </p:nvSpPr>
        <p:spPr bwMode="auto">
          <a:xfrm>
            <a:off x="7021513" y="5121275"/>
            <a:ext cx="662041"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Ξυραφάκι</a:t>
            </a:r>
            <a:endParaRPr lang="en-US" altLang="el-GR" sz="4000" dirty="0"/>
          </a:p>
        </p:txBody>
      </p:sp>
      <p:sp>
        <p:nvSpPr>
          <p:cNvPr id="298010" name="Rectangle 1050"/>
          <p:cNvSpPr>
            <a:spLocks noChangeArrowheads="1"/>
          </p:cNvSpPr>
          <p:nvPr/>
        </p:nvSpPr>
        <p:spPr bwMode="auto">
          <a:xfrm>
            <a:off x="6932613" y="4684713"/>
            <a:ext cx="9937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11" name="Rectangle 1051"/>
          <p:cNvSpPr>
            <a:spLocks noChangeArrowheads="1"/>
          </p:cNvSpPr>
          <p:nvPr/>
        </p:nvSpPr>
        <p:spPr bwMode="auto">
          <a:xfrm>
            <a:off x="7015163" y="4727575"/>
            <a:ext cx="1105559"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Υγρό λευκαντικό</a:t>
            </a:r>
            <a:endParaRPr lang="en-US" altLang="el-GR" sz="4000" dirty="0"/>
          </a:p>
        </p:txBody>
      </p:sp>
      <p:sp>
        <p:nvSpPr>
          <p:cNvPr id="298012" name="Rectangle 1052"/>
          <p:cNvSpPr>
            <a:spLocks noChangeArrowheads="1"/>
          </p:cNvSpPr>
          <p:nvPr/>
        </p:nvSpPr>
        <p:spPr bwMode="auto">
          <a:xfrm>
            <a:off x="6935788" y="4873625"/>
            <a:ext cx="1074737"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13" name="Rectangle 1053"/>
          <p:cNvSpPr>
            <a:spLocks noChangeArrowheads="1"/>
          </p:cNvSpPr>
          <p:nvPr/>
        </p:nvSpPr>
        <p:spPr bwMode="auto">
          <a:xfrm>
            <a:off x="7018338" y="4932363"/>
            <a:ext cx="12345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Εντομοαπωθητικό</a:t>
            </a:r>
            <a:endParaRPr lang="en-US" altLang="el-GR" sz="4000" dirty="0"/>
          </a:p>
        </p:txBody>
      </p:sp>
      <p:sp>
        <p:nvSpPr>
          <p:cNvPr id="298014" name="Rectangle 1054"/>
          <p:cNvSpPr>
            <a:spLocks noChangeArrowheads="1"/>
          </p:cNvSpPr>
          <p:nvPr/>
        </p:nvSpPr>
        <p:spPr bwMode="auto">
          <a:xfrm>
            <a:off x="6926263" y="3873500"/>
            <a:ext cx="68421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15" name="Rectangle 1055"/>
          <p:cNvSpPr>
            <a:spLocks noChangeArrowheads="1"/>
          </p:cNvSpPr>
          <p:nvPr/>
        </p:nvSpPr>
        <p:spPr bwMode="auto">
          <a:xfrm>
            <a:off x="7007225" y="3932238"/>
            <a:ext cx="92525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Λάδι σαλάτας</a:t>
            </a:r>
            <a:endParaRPr lang="en-US" altLang="el-GR" sz="4000" dirty="0"/>
          </a:p>
        </p:txBody>
      </p:sp>
      <p:sp>
        <p:nvSpPr>
          <p:cNvPr id="298016" name="Rectangle 1056"/>
          <p:cNvSpPr>
            <a:spLocks noChangeArrowheads="1"/>
          </p:cNvSpPr>
          <p:nvPr/>
        </p:nvSpPr>
        <p:spPr bwMode="auto">
          <a:xfrm>
            <a:off x="6929438" y="4270375"/>
            <a:ext cx="814387"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17" name="Rectangle 1057"/>
          <p:cNvSpPr>
            <a:spLocks noChangeArrowheads="1"/>
          </p:cNvSpPr>
          <p:nvPr/>
        </p:nvSpPr>
        <p:spPr bwMode="auto">
          <a:xfrm>
            <a:off x="7010400" y="4327525"/>
            <a:ext cx="88107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Εντομοκτόνο</a:t>
            </a:r>
            <a:endParaRPr lang="en-US" altLang="el-GR" sz="4000" dirty="0"/>
          </a:p>
        </p:txBody>
      </p:sp>
      <p:sp>
        <p:nvSpPr>
          <p:cNvPr id="298018" name="Rectangle 1058"/>
          <p:cNvSpPr>
            <a:spLocks noChangeArrowheads="1"/>
          </p:cNvSpPr>
          <p:nvPr/>
        </p:nvSpPr>
        <p:spPr bwMode="auto">
          <a:xfrm>
            <a:off x="6932613" y="5873750"/>
            <a:ext cx="944562"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19" name="Rectangle 1059"/>
          <p:cNvSpPr>
            <a:spLocks noChangeArrowheads="1"/>
          </p:cNvSpPr>
          <p:nvPr/>
        </p:nvSpPr>
        <p:spPr bwMode="auto">
          <a:xfrm>
            <a:off x="7013575" y="5916613"/>
            <a:ext cx="84420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Χαρτί υγείας</a:t>
            </a:r>
            <a:endParaRPr lang="en-US" altLang="el-GR" sz="4000" dirty="0"/>
          </a:p>
        </p:txBody>
      </p:sp>
      <p:sp>
        <p:nvSpPr>
          <p:cNvPr id="298020" name="Rectangle 1060"/>
          <p:cNvSpPr>
            <a:spLocks noChangeArrowheads="1"/>
          </p:cNvSpPr>
          <p:nvPr/>
        </p:nvSpPr>
        <p:spPr bwMode="auto">
          <a:xfrm>
            <a:off x="6934200" y="1874838"/>
            <a:ext cx="1058863" cy="22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21" name="Rectangle 1061"/>
          <p:cNvSpPr>
            <a:spLocks noChangeArrowheads="1"/>
          </p:cNvSpPr>
          <p:nvPr/>
        </p:nvSpPr>
        <p:spPr bwMode="auto">
          <a:xfrm>
            <a:off x="7018338" y="1933575"/>
            <a:ext cx="10556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tLang="el-GR" sz="1200" dirty="0"/>
              <a:t>35-mm Camera</a:t>
            </a:r>
            <a:endParaRPr lang="en-US" altLang="el-GR" sz="4000" dirty="0"/>
          </a:p>
        </p:txBody>
      </p:sp>
      <p:sp>
        <p:nvSpPr>
          <p:cNvPr id="298022" name="Rectangle 1062"/>
          <p:cNvSpPr>
            <a:spLocks noChangeArrowheads="1"/>
          </p:cNvSpPr>
          <p:nvPr/>
        </p:nvSpPr>
        <p:spPr bwMode="auto">
          <a:xfrm>
            <a:off x="6943725" y="2274888"/>
            <a:ext cx="1416050"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23" name="Rectangle 1063"/>
          <p:cNvSpPr>
            <a:spLocks noChangeArrowheads="1"/>
          </p:cNvSpPr>
          <p:nvPr/>
        </p:nvSpPr>
        <p:spPr bwMode="auto">
          <a:xfrm>
            <a:off x="7023100" y="2330450"/>
            <a:ext cx="869533"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err="1" smtClean="0"/>
              <a:t>Ηχοσύστημα</a:t>
            </a:r>
            <a:endParaRPr lang="en-US" altLang="el-GR" sz="4000" dirty="0"/>
          </a:p>
        </p:txBody>
      </p:sp>
      <p:sp>
        <p:nvSpPr>
          <p:cNvPr id="298024" name="Rectangle 1064"/>
          <p:cNvSpPr>
            <a:spLocks noChangeArrowheads="1"/>
          </p:cNvSpPr>
          <p:nvPr/>
        </p:nvSpPr>
        <p:spPr bwMode="auto">
          <a:xfrm>
            <a:off x="6929438" y="3684588"/>
            <a:ext cx="830262"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25" name="Rectangle 1065"/>
          <p:cNvSpPr>
            <a:spLocks noChangeArrowheads="1"/>
          </p:cNvSpPr>
          <p:nvPr/>
        </p:nvSpPr>
        <p:spPr bwMode="auto">
          <a:xfrm>
            <a:off x="7011988" y="3727450"/>
            <a:ext cx="114037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Πιστωτική Κάρτα</a:t>
            </a:r>
            <a:endParaRPr lang="en-US" altLang="el-GR" sz="4000" dirty="0"/>
          </a:p>
        </p:txBody>
      </p:sp>
      <p:sp>
        <p:nvSpPr>
          <p:cNvPr id="298026" name="Rectangle 1066"/>
          <p:cNvSpPr>
            <a:spLocks noChangeArrowheads="1"/>
          </p:cNvSpPr>
          <p:nvPr/>
        </p:nvSpPr>
        <p:spPr bwMode="auto">
          <a:xfrm>
            <a:off x="6938963" y="4476750"/>
            <a:ext cx="1236662"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27" name="Rectangle 1067"/>
          <p:cNvSpPr>
            <a:spLocks noChangeArrowheads="1"/>
          </p:cNvSpPr>
          <p:nvPr/>
        </p:nvSpPr>
        <p:spPr bwMode="auto">
          <a:xfrm>
            <a:off x="7024688" y="4521200"/>
            <a:ext cx="807337"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Παυσίπονο </a:t>
            </a:r>
            <a:endParaRPr lang="en-US" altLang="el-GR" sz="4000" dirty="0"/>
          </a:p>
        </p:txBody>
      </p:sp>
      <p:sp>
        <p:nvSpPr>
          <p:cNvPr id="298028" name="Rectangle 1068"/>
          <p:cNvSpPr>
            <a:spLocks noChangeArrowheads="1"/>
          </p:cNvSpPr>
          <p:nvPr/>
        </p:nvSpPr>
        <p:spPr bwMode="auto">
          <a:xfrm>
            <a:off x="6932613" y="2874963"/>
            <a:ext cx="960437" cy="22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29" name="Rectangle 1069"/>
          <p:cNvSpPr>
            <a:spLocks noChangeArrowheads="1"/>
          </p:cNvSpPr>
          <p:nvPr/>
        </p:nvSpPr>
        <p:spPr bwMode="auto">
          <a:xfrm>
            <a:off x="7013575" y="2932113"/>
            <a:ext cx="102271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Βαφή Μαλλιών</a:t>
            </a:r>
            <a:endParaRPr lang="en-US" altLang="el-GR" sz="4000" dirty="0"/>
          </a:p>
        </p:txBody>
      </p:sp>
      <p:sp>
        <p:nvSpPr>
          <p:cNvPr id="298030" name="Rectangle 1070"/>
          <p:cNvSpPr>
            <a:spLocks noChangeArrowheads="1"/>
          </p:cNvSpPr>
          <p:nvPr/>
        </p:nvSpPr>
        <p:spPr bwMode="auto">
          <a:xfrm>
            <a:off x="6935788" y="4079875"/>
            <a:ext cx="110807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31" name="Rectangle 1071"/>
          <p:cNvSpPr>
            <a:spLocks noChangeArrowheads="1"/>
          </p:cNvSpPr>
          <p:nvPr/>
        </p:nvSpPr>
        <p:spPr bwMode="auto">
          <a:xfrm>
            <a:off x="7019925" y="4122738"/>
            <a:ext cx="1412438"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Αποσμητικό Σαπούνι</a:t>
            </a:r>
            <a:endParaRPr lang="en-US" altLang="el-GR" sz="4000" dirty="0"/>
          </a:p>
        </p:txBody>
      </p:sp>
      <p:sp>
        <p:nvSpPr>
          <p:cNvPr id="298032" name="Rectangle 1072"/>
          <p:cNvSpPr>
            <a:spLocks noChangeArrowheads="1"/>
          </p:cNvSpPr>
          <p:nvPr/>
        </p:nvSpPr>
        <p:spPr bwMode="auto">
          <a:xfrm>
            <a:off x="6927850" y="5475288"/>
            <a:ext cx="766763"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33" name="Rectangle 1073"/>
          <p:cNvSpPr>
            <a:spLocks noChangeArrowheads="1"/>
          </p:cNvSpPr>
          <p:nvPr/>
        </p:nvSpPr>
        <p:spPr bwMode="auto">
          <a:xfrm>
            <a:off x="7008813" y="5518150"/>
            <a:ext cx="792076"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Αναψυκτικό</a:t>
            </a:r>
            <a:endParaRPr lang="en-US" altLang="el-GR" sz="4000" dirty="0"/>
          </a:p>
        </p:txBody>
      </p:sp>
      <p:sp>
        <p:nvSpPr>
          <p:cNvPr id="298034" name="Rectangle 1074"/>
          <p:cNvSpPr>
            <a:spLocks noChangeArrowheads="1"/>
          </p:cNvSpPr>
          <p:nvPr/>
        </p:nvSpPr>
        <p:spPr bwMode="auto">
          <a:xfrm>
            <a:off x="6931025" y="5270500"/>
            <a:ext cx="89535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35" name="Rectangle 1075"/>
          <p:cNvSpPr>
            <a:spLocks noChangeArrowheads="1"/>
          </p:cNvSpPr>
          <p:nvPr/>
        </p:nvSpPr>
        <p:spPr bwMode="auto">
          <a:xfrm>
            <a:off x="7013575" y="5327650"/>
            <a:ext cx="697755"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Πατατάκια</a:t>
            </a:r>
            <a:endParaRPr lang="en-US" altLang="el-GR" sz="4000" dirty="0"/>
          </a:p>
        </p:txBody>
      </p:sp>
      <p:sp>
        <p:nvSpPr>
          <p:cNvPr id="298036" name="Rectangle 1076"/>
          <p:cNvSpPr>
            <a:spLocks noChangeArrowheads="1"/>
          </p:cNvSpPr>
          <p:nvPr/>
        </p:nvSpPr>
        <p:spPr bwMode="auto">
          <a:xfrm>
            <a:off x="6932613" y="3273425"/>
            <a:ext cx="977900"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37" name="Rectangle 1077"/>
          <p:cNvSpPr>
            <a:spLocks noChangeArrowheads="1"/>
          </p:cNvSpPr>
          <p:nvPr/>
        </p:nvSpPr>
        <p:spPr bwMode="auto">
          <a:xfrm>
            <a:off x="7016750" y="3330575"/>
            <a:ext cx="1583382"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sz="1200" dirty="0" smtClean="0"/>
              <a:t>Πλυντήριο/Στεγνωτήριο</a:t>
            </a:r>
            <a:endParaRPr lang="en-US" altLang="el-GR" sz="4000" dirty="0"/>
          </a:p>
        </p:txBody>
      </p:sp>
      <p:sp>
        <p:nvSpPr>
          <p:cNvPr id="298038" name="Rectangle 1078"/>
          <p:cNvSpPr>
            <a:spLocks noChangeArrowheads="1"/>
          </p:cNvSpPr>
          <p:nvPr/>
        </p:nvSpPr>
        <p:spPr bwMode="auto">
          <a:xfrm>
            <a:off x="5810250" y="1630363"/>
            <a:ext cx="666750"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39" name="Rectangle 1079"/>
          <p:cNvSpPr>
            <a:spLocks noChangeArrowheads="1"/>
          </p:cNvSpPr>
          <p:nvPr/>
        </p:nvSpPr>
        <p:spPr bwMode="auto">
          <a:xfrm>
            <a:off x="5773738" y="1655763"/>
            <a:ext cx="737381"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b="1" dirty="0" smtClean="0"/>
              <a:t>Υψηλή</a:t>
            </a:r>
            <a:endParaRPr lang="en-US" altLang="el-GR" sz="3600" b="1" dirty="0"/>
          </a:p>
        </p:txBody>
      </p:sp>
      <p:sp>
        <p:nvSpPr>
          <p:cNvPr id="298040" name="Rectangle 1080"/>
          <p:cNvSpPr>
            <a:spLocks noChangeArrowheads="1"/>
          </p:cNvSpPr>
          <p:nvPr/>
        </p:nvSpPr>
        <p:spPr bwMode="auto">
          <a:xfrm>
            <a:off x="5843588" y="5759450"/>
            <a:ext cx="633412"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41" name="Rectangle 1081"/>
          <p:cNvSpPr>
            <a:spLocks noChangeArrowheads="1"/>
          </p:cNvSpPr>
          <p:nvPr/>
        </p:nvSpPr>
        <p:spPr bwMode="auto">
          <a:xfrm>
            <a:off x="5822950" y="5803900"/>
            <a:ext cx="84798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l-GR" altLang="el-GR" b="1" dirty="0" smtClean="0"/>
              <a:t>Χαμηλή</a:t>
            </a:r>
            <a:endParaRPr lang="en-US" altLang="el-GR" sz="3600" b="1" dirty="0"/>
          </a:p>
        </p:txBody>
      </p:sp>
      <p:sp>
        <p:nvSpPr>
          <p:cNvPr id="298042" name="Rectangle 1082"/>
          <p:cNvSpPr>
            <a:spLocks noChangeArrowheads="1"/>
          </p:cNvSpPr>
          <p:nvPr/>
        </p:nvSpPr>
        <p:spPr bwMode="auto">
          <a:xfrm>
            <a:off x="1174750" y="2243138"/>
            <a:ext cx="3021013" cy="259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98043" name="Rectangle 1083"/>
          <p:cNvSpPr>
            <a:spLocks noChangeArrowheads="1"/>
          </p:cNvSpPr>
          <p:nvPr/>
        </p:nvSpPr>
        <p:spPr bwMode="auto">
          <a:xfrm>
            <a:off x="1400175" y="2384425"/>
            <a:ext cx="18732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l-GR" altLang="el-GR" sz="1400" b="1" dirty="0" smtClean="0"/>
              <a:t>Τύπος προϊόντος (κόστος, το επίπεδο συμβολισμού, κινδύνου)</a:t>
            </a:r>
            <a:endParaRPr lang="en-US" altLang="el-GR" sz="2800" b="1" dirty="0"/>
          </a:p>
        </p:txBody>
      </p:sp>
      <p:sp>
        <p:nvSpPr>
          <p:cNvPr id="298044" name="Rectangle 1084"/>
          <p:cNvSpPr>
            <a:spLocks noChangeArrowheads="1"/>
          </p:cNvSpPr>
          <p:nvPr/>
        </p:nvSpPr>
        <p:spPr bwMode="auto">
          <a:xfrm>
            <a:off x="1400175" y="3435350"/>
            <a:ext cx="18732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l-GR" altLang="el-GR" sz="1400" b="1" dirty="0" smtClean="0"/>
              <a:t>Κατάσταση της αγοράς (ορατότητα, κοινωνικής αποδοχής)</a:t>
            </a:r>
            <a:endParaRPr lang="en-US" altLang="el-GR" sz="2800" b="1" dirty="0"/>
          </a:p>
        </p:txBody>
      </p:sp>
      <p:sp>
        <p:nvSpPr>
          <p:cNvPr id="298045" name="Rectangle 1085"/>
          <p:cNvSpPr>
            <a:spLocks noChangeArrowheads="1"/>
          </p:cNvSpPr>
          <p:nvPr/>
        </p:nvSpPr>
        <p:spPr bwMode="auto">
          <a:xfrm>
            <a:off x="1400175" y="4600575"/>
            <a:ext cx="18732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eaLnBrk="0" hangingPunct="0"/>
            <a:r>
              <a:rPr lang="el-GR" altLang="el-GR" sz="1400" b="1" dirty="0" smtClean="0"/>
              <a:t>Τύπος Καταναλωτών (συμφέροντα, αξίες, στάσεις)</a:t>
            </a:r>
            <a:endParaRPr lang="en-US" altLang="el-GR" sz="1400" b="1" dirty="0"/>
          </a:p>
        </p:txBody>
      </p:sp>
      <p:sp>
        <p:nvSpPr>
          <p:cNvPr id="298046" name="Rectangle 1086"/>
          <p:cNvSpPr>
            <a:spLocks noGrp="1" noChangeArrowheads="1"/>
          </p:cNvSpPr>
          <p:nvPr>
            <p:ph type="title"/>
          </p:nvPr>
        </p:nvSpPr>
        <p:spPr/>
        <p:txBody>
          <a:bodyPr>
            <a:normAutofit fontScale="90000"/>
          </a:bodyPr>
          <a:lstStyle/>
          <a:p>
            <a:r>
              <a:rPr lang="el-GR" altLang="el-GR" dirty="0" smtClean="0"/>
              <a:t>Η Συνεχιζόμενη Συμμετοχή της Σχέσης</a:t>
            </a:r>
            <a:endParaRPr lang="en-US" altLang="el-GR" dirty="0"/>
          </a:p>
        </p:txBody>
      </p:sp>
      <p:sp>
        <p:nvSpPr>
          <p:cNvPr id="298051" name="AutoShape 1091"/>
          <p:cNvSpPr>
            <a:spLocks noChangeArrowheads="1"/>
          </p:cNvSpPr>
          <p:nvPr/>
        </p:nvSpPr>
        <p:spPr bwMode="auto">
          <a:xfrm>
            <a:off x="3211513" y="3570288"/>
            <a:ext cx="1346200" cy="347662"/>
          </a:xfrm>
          <a:prstGeom prst="rightArrow">
            <a:avLst>
              <a:gd name="adj1" fmla="val 50000"/>
              <a:gd name="adj2" fmla="val 96804"/>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298052" name="AutoShape 1092"/>
          <p:cNvSpPr>
            <a:spLocks noChangeArrowheads="1"/>
          </p:cNvSpPr>
          <p:nvPr/>
        </p:nvSpPr>
        <p:spPr bwMode="auto">
          <a:xfrm rot="-2092000">
            <a:off x="3189288" y="4203700"/>
            <a:ext cx="1463675" cy="373063"/>
          </a:xfrm>
          <a:prstGeom prst="rightArrow">
            <a:avLst>
              <a:gd name="adj1" fmla="val 50000"/>
              <a:gd name="adj2" fmla="val 98085"/>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298053" name="AutoShape 1093"/>
          <p:cNvSpPr>
            <a:spLocks noChangeArrowheads="1"/>
          </p:cNvSpPr>
          <p:nvPr/>
        </p:nvSpPr>
        <p:spPr bwMode="auto">
          <a:xfrm rot="2092000" flipV="1">
            <a:off x="3238500" y="2857500"/>
            <a:ext cx="1443038" cy="412750"/>
          </a:xfrm>
          <a:prstGeom prst="rightArrow">
            <a:avLst>
              <a:gd name="adj1" fmla="val 50000"/>
              <a:gd name="adj2" fmla="val 87404"/>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298054" name="AutoShape 1094"/>
          <p:cNvSpPr>
            <a:spLocks noChangeArrowheads="1"/>
          </p:cNvSpPr>
          <p:nvPr/>
        </p:nvSpPr>
        <p:spPr bwMode="auto">
          <a:xfrm>
            <a:off x="6397625" y="1833563"/>
            <a:ext cx="438150" cy="4243387"/>
          </a:xfrm>
          <a:prstGeom prst="upDownArrow">
            <a:avLst>
              <a:gd name="adj1" fmla="val 50000"/>
              <a:gd name="adj2" fmla="val 193696"/>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Tree>
    <p:extLst>
      <p:ext uri="{BB962C8B-B14F-4D97-AF65-F5344CB8AC3E}">
        <p14:creationId xmlns:p14="http://schemas.microsoft.com/office/powerpoint/2010/main" val="280781025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624" name="Rectangle 48"/>
          <p:cNvSpPr>
            <a:spLocks noChangeArrowheads="1"/>
          </p:cNvSpPr>
          <p:nvPr/>
        </p:nvSpPr>
        <p:spPr bwMode="auto">
          <a:xfrm>
            <a:off x="2759075" y="2120900"/>
            <a:ext cx="4456113" cy="3309938"/>
          </a:xfrm>
          <a:prstGeom prst="rect">
            <a:avLst/>
          </a:prstGeom>
          <a:solidFill>
            <a:srgbClr val="FFFFCC"/>
          </a:solidFill>
          <a:ln w="9525">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grpSp>
        <p:nvGrpSpPr>
          <p:cNvPr id="280579" name="Group 3"/>
          <p:cNvGrpSpPr>
            <a:grpSpLocks/>
          </p:cNvGrpSpPr>
          <p:nvPr/>
        </p:nvGrpSpPr>
        <p:grpSpPr bwMode="auto">
          <a:xfrm>
            <a:off x="2832100" y="2212975"/>
            <a:ext cx="4291013" cy="3184525"/>
            <a:chOff x="1821" y="1166"/>
            <a:chExt cx="2298" cy="1770"/>
          </a:xfrm>
        </p:grpSpPr>
        <p:sp>
          <p:nvSpPr>
            <p:cNvPr id="280580" name="Line 4"/>
            <p:cNvSpPr>
              <a:spLocks noChangeShapeType="1"/>
            </p:cNvSpPr>
            <p:nvPr/>
          </p:nvSpPr>
          <p:spPr bwMode="auto">
            <a:xfrm>
              <a:off x="1821" y="2026"/>
              <a:ext cx="2298" cy="1"/>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sp>
          <p:nvSpPr>
            <p:cNvPr id="280581" name="Line 5"/>
            <p:cNvSpPr>
              <a:spLocks noChangeShapeType="1"/>
            </p:cNvSpPr>
            <p:nvPr/>
          </p:nvSpPr>
          <p:spPr bwMode="auto">
            <a:xfrm>
              <a:off x="2964" y="1166"/>
              <a:ext cx="2" cy="1770"/>
            </a:xfrm>
            <a:prstGeom prst="line">
              <a:avLst/>
            </a:prstGeom>
            <a:noFill/>
            <a:ln w="12700">
              <a:solidFill>
                <a:srgbClr val="000000"/>
              </a:solidFill>
              <a:round/>
              <a:headEnd/>
              <a:tailEnd/>
            </a:ln>
            <a:extLst>
              <a:ext uri="{909E8E84-426E-40DD-AFC4-6F175D3DCCD1}">
                <a14:hiddenFill xmlns:a14="http://schemas.microsoft.com/office/drawing/2010/main">
                  <a:noFill/>
                </a14:hiddenFill>
              </a:ext>
            </a:extLst>
          </p:spPr>
          <p:txBody>
            <a:bodyPr/>
            <a:lstStyle/>
            <a:p>
              <a:endParaRPr lang="el-GR"/>
            </a:p>
          </p:txBody>
        </p:sp>
      </p:grpSp>
      <p:sp>
        <p:nvSpPr>
          <p:cNvPr id="280582" name="Rectangle 6"/>
          <p:cNvSpPr>
            <a:spLocks noGrp="1" noChangeArrowheads="1"/>
          </p:cNvSpPr>
          <p:nvPr>
            <p:ph type="title"/>
          </p:nvPr>
        </p:nvSpPr>
        <p:spPr>
          <a:xfrm>
            <a:off x="471488" y="146050"/>
            <a:ext cx="8672512" cy="1143000"/>
          </a:xfrm>
        </p:spPr>
        <p:txBody>
          <a:bodyPr>
            <a:normAutofit fontScale="90000"/>
          </a:bodyPr>
          <a:lstStyle/>
          <a:p>
            <a:r>
              <a:rPr lang="el-GR" altLang="el-GR" dirty="0" smtClean="0"/>
              <a:t>Η Διάρκεια της θητείας του Πελάτη και της Κερδοφόρας Σχέσεις</a:t>
            </a:r>
            <a:endParaRPr lang="en-US" altLang="el-GR" dirty="0"/>
          </a:p>
        </p:txBody>
      </p:sp>
      <p:sp>
        <p:nvSpPr>
          <p:cNvPr id="280584" name="Freeform 8"/>
          <p:cNvSpPr>
            <a:spLocks/>
          </p:cNvSpPr>
          <p:nvPr/>
        </p:nvSpPr>
        <p:spPr bwMode="auto">
          <a:xfrm>
            <a:off x="2874963" y="2395538"/>
            <a:ext cx="4125912" cy="2982912"/>
          </a:xfrm>
          <a:custGeom>
            <a:avLst/>
            <a:gdLst>
              <a:gd name="T0" fmla="*/ 87 w 208"/>
              <a:gd name="T1" fmla="*/ 52 h 154"/>
              <a:gd name="T2" fmla="*/ 10 w 208"/>
              <a:gd name="T3" fmla="*/ 140 h 154"/>
              <a:gd name="T4" fmla="*/ 121 w 208"/>
              <a:gd name="T5" fmla="*/ 102 h 154"/>
              <a:gd name="T6" fmla="*/ 198 w 208"/>
              <a:gd name="T7" fmla="*/ 13 h 154"/>
              <a:gd name="T8" fmla="*/ 87 w 208"/>
              <a:gd name="T9" fmla="*/ 52 h 154"/>
            </a:gdLst>
            <a:ahLst/>
            <a:cxnLst>
              <a:cxn ang="0">
                <a:pos x="T0" y="T1"/>
              </a:cxn>
              <a:cxn ang="0">
                <a:pos x="T2" y="T3"/>
              </a:cxn>
              <a:cxn ang="0">
                <a:pos x="T4" y="T5"/>
              </a:cxn>
              <a:cxn ang="0">
                <a:pos x="T6" y="T7"/>
              </a:cxn>
              <a:cxn ang="0">
                <a:pos x="T8" y="T9"/>
              </a:cxn>
            </a:cxnLst>
            <a:rect l="0" t="0" r="r" b="b"/>
            <a:pathLst>
              <a:path w="208" h="154">
                <a:moveTo>
                  <a:pt x="87" y="52"/>
                </a:moveTo>
                <a:cubicBezTo>
                  <a:pt x="35" y="87"/>
                  <a:pt x="0" y="126"/>
                  <a:pt x="10" y="140"/>
                </a:cubicBezTo>
                <a:cubicBezTo>
                  <a:pt x="19" y="154"/>
                  <a:pt x="69" y="137"/>
                  <a:pt x="121" y="102"/>
                </a:cubicBezTo>
                <a:cubicBezTo>
                  <a:pt x="173" y="67"/>
                  <a:pt x="208" y="27"/>
                  <a:pt x="198" y="13"/>
                </a:cubicBezTo>
                <a:cubicBezTo>
                  <a:pt x="189" y="0"/>
                  <a:pt x="139" y="17"/>
                  <a:pt x="87" y="52"/>
                </a:cubicBezTo>
                <a:close/>
              </a:path>
            </a:pathLst>
          </a:custGeom>
          <a:solidFill>
            <a:srgbClr val="CCCC00"/>
          </a:solidFill>
          <a:ln w="12700">
            <a:solidFill>
              <a:srgbClr val="000000"/>
            </a:solidFill>
            <a:prstDash val="solid"/>
            <a:round/>
            <a:headEnd/>
            <a:tailEnd/>
          </a:ln>
        </p:spPr>
        <p:txBody>
          <a:bodyPr/>
          <a:lstStyle/>
          <a:p>
            <a:endParaRPr lang="el-GR"/>
          </a:p>
        </p:txBody>
      </p:sp>
      <p:grpSp>
        <p:nvGrpSpPr>
          <p:cNvPr id="280585" name="Group 9"/>
          <p:cNvGrpSpPr>
            <a:grpSpLocks/>
          </p:cNvGrpSpPr>
          <p:nvPr/>
        </p:nvGrpSpPr>
        <p:grpSpPr bwMode="auto">
          <a:xfrm>
            <a:off x="3086100" y="2725738"/>
            <a:ext cx="3592513" cy="2346325"/>
            <a:chOff x="2220" y="1703"/>
            <a:chExt cx="1469" cy="983"/>
          </a:xfrm>
        </p:grpSpPr>
        <p:sp>
          <p:nvSpPr>
            <p:cNvPr id="280586" name="Freeform 10"/>
            <p:cNvSpPr>
              <a:spLocks/>
            </p:cNvSpPr>
            <p:nvPr/>
          </p:nvSpPr>
          <p:spPr bwMode="auto">
            <a:xfrm>
              <a:off x="2220" y="2653"/>
              <a:ext cx="32" cy="33"/>
            </a:xfrm>
            <a:custGeom>
              <a:avLst/>
              <a:gdLst>
                <a:gd name="T0" fmla="*/ 0 w 32"/>
                <a:gd name="T1" fmla="*/ 25 h 33"/>
                <a:gd name="T2" fmla="*/ 0 w 32"/>
                <a:gd name="T3" fmla="*/ 25 h 33"/>
                <a:gd name="T4" fmla="*/ 0 w 32"/>
                <a:gd name="T5" fmla="*/ 33 h 33"/>
                <a:gd name="T6" fmla="*/ 24 w 32"/>
                <a:gd name="T7" fmla="*/ 8 h 33"/>
                <a:gd name="T8" fmla="*/ 32 w 32"/>
                <a:gd name="T9" fmla="*/ 8 h 33"/>
                <a:gd name="T10" fmla="*/ 24 w 32"/>
                <a:gd name="T11" fmla="*/ 0 h 33"/>
                <a:gd name="T12" fmla="*/ 0 w 32"/>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32" h="33">
                  <a:moveTo>
                    <a:pt x="0" y="25"/>
                  </a:moveTo>
                  <a:lnTo>
                    <a:pt x="0" y="25"/>
                  </a:lnTo>
                  <a:lnTo>
                    <a:pt x="0" y="33"/>
                  </a:lnTo>
                  <a:lnTo>
                    <a:pt x="24" y="8"/>
                  </a:lnTo>
                  <a:lnTo>
                    <a:pt x="32" y="8"/>
                  </a:lnTo>
                  <a:lnTo>
                    <a:pt x="24"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587" name="Freeform 11"/>
            <p:cNvSpPr>
              <a:spLocks/>
            </p:cNvSpPr>
            <p:nvPr/>
          </p:nvSpPr>
          <p:spPr bwMode="auto">
            <a:xfrm>
              <a:off x="2260" y="2621"/>
              <a:ext cx="41" cy="32"/>
            </a:xfrm>
            <a:custGeom>
              <a:avLst/>
              <a:gdLst>
                <a:gd name="T0" fmla="*/ 9 w 41"/>
                <a:gd name="T1" fmla="*/ 24 h 32"/>
                <a:gd name="T2" fmla="*/ 0 w 41"/>
                <a:gd name="T3" fmla="*/ 24 h 32"/>
                <a:gd name="T4" fmla="*/ 9 w 41"/>
                <a:gd name="T5" fmla="*/ 32 h 32"/>
                <a:gd name="T6" fmla="*/ 33 w 41"/>
                <a:gd name="T7" fmla="*/ 8 h 32"/>
                <a:gd name="T8" fmla="*/ 41 w 41"/>
                <a:gd name="T9" fmla="*/ 8 h 32"/>
                <a:gd name="T10" fmla="*/ 33 w 41"/>
                <a:gd name="T11" fmla="*/ 0 h 32"/>
                <a:gd name="T12" fmla="*/ 9 w 41"/>
                <a:gd name="T13" fmla="*/ 24 h 32"/>
              </a:gdLst>
              <a:ahLst/>
              <a:cxnLst>
                <a:cxn ang="0">
                  <a:pos x="T0" y="T1"/>
                </a:cxn>
                <a:cxn ang="0">
                  <a:pos x="T2" y="T3"/>
                </a:cxn>
                <a:cxn ang="0">
                  <a:pos x="T4" y="T5"/>
                </a:cxn>
                <a:cxn ang="0">
                  <a:pos x="T6" y="T7"/>
                </a:cxn>
                <a:cxn ang="0">
                  <a:pos x="T8" y="T9"/>
                </a:cxn>
                <a:cxn ang="0">
                  <a:pos x="T10" y="T11"/>
                </a:cxn>
                <a:cxn ang="0">
                  <a:pos x="T12" y="T13"/>
                </a:cxn>
              </a:cxnLst>
              <a:rect l="0" t="0" r="r" b="b"/>
              <a:pathLst>
                <a:path w="41" h="32">
                  <a:moveTo>
                    <a:pt x="9" y="24"/>
                  </a:moveTo>
                  <a:lnTo>
                    <a:pt x="0" y="24"/>
                  </a:lnTo>
                  <a:lnTo>
                    <a:pt x="9" y="32"/>
                  </a:lnTo>
                  <a:lnTo>
                    <a:pt x="33" y="8"/>
                  </a:lnTo>
                  <a:lnTo>
                    <a:pt x="41" y="8"/>
                  </a:lnTo>
                  <a:lnTo>
                    <a:pt x="33" y="0"/>
                  </a:lnTo>
                  <a:lnTo>
                    <a:pt x="9"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588" name="Freeform 12"/>
            <p:cNvSpPr>
              <a:spLocks/>
            </p:cNvSpPr>
            <p:nvPr/>
          </p:nvSpPr>
          <p:spPr bwMode="auto">
            <a:xfrm>
              <a:off x="2309" y="2596"/>
              <a:ext cx="33" cy="25"/>
            </a:xfrm>
            <a:custGeom>
              <a:avLst/>
              <a:gdLst>
                <a:gd name="T0" fmla="*/ 8 w 33"/>
                <a:gd name="T1" fmla="*/ 17 h 25"/>
                <a:gd name="T2" fmla="*/ 0 w 33"/>
                <a:gd name="T3" fmla="*/ 17 h 25"/>
                <a:gd name="T4" fmla="*/ 8 w 33"/>
                <a:gd name="T5" fmla="*/ 25 h 25"/>
                <a:gd name="T6" fmla="*/ 33 w 33"/>
                <a:gd name="T7" fmla="*/ 8 h 25"/>
                <a:gd name="T8" fmla="*/ 33 w 33"/>
                <a:gd name="T9" fmla="*/ 0 h 25"/>
                <a:gd name="T10" fmla="*/ 33 w 33"/>
                <a:gd name="T11" fmla="*/ 0 h 25"/>
                <a:gd name="T12" fmla="*/ 8 w 33"/>
                <a:gd name="T13" fmla="*/ 17 h 25"/>
              </a:gdLst>
              <a:ahLst/>
              <a:cxnLst>
                <a:cxn ang="0">
                  <a:pos x="T0" y="T1"/>
                </a:cxn>
                <a:cxn ang="0">
                  <a:pos x="T2" y="T3"/>
                </a:cxn>
                <a:cxn ang="0">
                  <a:pos x="T4" y="T5"/>
                </a:cxn>
                <a:cxn ang="0">
                  <a:pos x="T6" y="T7"/>
                </a:cxn>
                <a:cxn ang="0">
                  <a:pos x="T8" y="T9"/>
                </a:cxn>
                <a:cxn ang="0">
                  <a:pos x="T10" y="T11"/>
                </a:cxn>
                <a:cxn ang="0">
                  <a:pos x="T12" y="T13"/>
                </a:cxn>
              </a:cxnLst>
              <a:rect l="0" t="0" r="r" b="b"/>
              <a:pathLst>
                <a:path w="33" h="25">
                  <a:moveTo>
                    <a:pt x="8" y="17"/>
                  </a:moveTo>
                  <a:lnTo>
                    <a:pt x="0" y="17"/>
                  </a:lnTo>
                  <a:lnTo>
                    <a:pt x="8" y="25"/>
                  </a:lnTo>
                  <a:lnTo>
                    <a:pt x="33" y="8"/>
                  </a:lnTo>
                  <a:lnTo>
                    <a:pt x="33" y="0"/>
                  </a:lnTo>
                  <a:lnTo>
                    <a:pt x="33" y="0"/>
                  </a:lnTo>
                  <a:lnTo>
                    <a:pt x="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589" name="Freeform 13"/>
            <p:cNvSpPr>
              <a:spLocks/>
            </p:cNvSpPr>
            <p:nvPr/>
          </p:nvSpPr>
          <p:spPr bwMode="auto">
            <a:xfrm>
              <a:off x="2358" y="2564"/>
              <a:ext cx="32" cy="24"/>
            </a:xfrm>
            <a:custGeom>
              <a:avLst/>
              <a:gdLst>
                <a:gd name="T0" fmla="*/ 8 w 32"/>
                <a:gd name="T1" fmla="*/ 16 h 24"/>
                <a:gd name="T2" fmla="*/ 0 w 32"/>
                <a:gd name="T3" fmla="*/ 16 h 24"/>
                <a:gd name="T4" fmla="*/ 8 w 32"/>
                <a:gd name="T5" fmla="*/ 24 h 24"/>
                <a:gd name="T6" fmla="*/ 32 w 32"/>
                <a:gd name="T7" fmla="*/ 8 h 24"/>
                <a:gd name="T8" fmla="*/ 32 w 32"/>
                <a:gd name="T9" fmla="*/ 0 h 24"/>
                <a:gd name="T10" fmla="*/ 32 w 32"/>
                <a:gd name="T11" fmla="*/ 0 h 24"/>
                <a:gd name="T12" fmla="*/ 8 w 32"/>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8" y="16"/>
                  </a:moveTo>
                  <a:lnTo>
                    <a:pt x="0" y="16"/>
                  </a:lnTo>
                  <a:lnTo>
                    <a:pt x="8" y="24"/>
                  </a:lnTo>
                  <a:lnTo>
                    <a:pt x="32" y="8"/>
                  </a:lnTo>
                  <a:lnTo>
                    <a:pt x="32" y="0"/>
                  </a:lnTo>
                  <a:lnTo>
                    <a:pt x="32" y="0"/>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590" name="Freeform 14"/>
            <p:cNvSpPr>
              <a:spLocks/>
            </p:cNvSpPr>
            <p:nvPr/>
          </p:nvSpPr>
          <p:spPr bwMode="auto">
            <a:xfrm>
              <a:off x="2407" y="2531"/>
              <a:ext cx="32" cy="25"/>
            </a:xfrm>
            <a:custGeom>
              <a:avLst/>
              <a:gdLst>
                <a:gd name="T0" fmla="*/ 0 w 32"/>
                <a:gd name="T1" fmla="*/ 17 h 25"/>
                <a:gd name="T2" fmla="*/ 0 w 32"/>
                <a:gd name="T3" fmla="*/ 25 h 25"/>
                <a:gd name="T4" fmla="*/ 0 w 32"/>
                <a:gd name="T5" fmla="*/ 25 h 25"/>
                <a:gd name="T6" fmla="*/ 32 w 32"/>
                <a:gd name="T7" fmla="*/ 8 h 25"/>
                <a:gd name="T8" fmla="*/ 32 w 32"/>
                <a:gd name="T9" fmla="*/ 0 h 25"/>
                <a:gd name="T10" fmla="*/ 32 w 32"/>
                <a:gd name="T11" fmla="*/ 0 h 25"/>
                <a:gd name="T12" fmla="*/ 0 w 32"/>
                <a:gd name="T13" fmla="*/ 17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0" y="17"/>
                  </a:moveTo>
                  <a:lnTo>
                    <a:pt x="0" y="25"/>
                  </a:lnTo>
                  <a:lnTo>
                    <a:pt x="0" y="25"/>
                  </a:lnTo>
                  <a:lnTo>
                    <a:pt x="32" y="8"/>
                  </a:lnTo>
                  <a:lnTo>
                    <a:pt x="32" y="0"/>
                  </a:lnTo>
                  <a:lnTo>
                    <a:pt x="32"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591" name="Freeform 15"/>
            <p:cNvSpPr>
              <a:spLocks/>
            </p:cNvSpPr>
            <p:nvPr/>
          </p:nvSpPr>
          <p:spPr bwMode="auto">
            <a:xfrm>
              <a:off x="2455" y="2499"/>
              <a:ext cx="33" cy="24"/>
            </a:xfrm>
            <a:custGeom>
              <a:avLst/>
              <a:gdLst>
                <a:gd name="T0" fmla="*/ 0 w 33"/>
                <a:gd name="T1" fmla="*/ 16 h 24"/>
                <a:gd name="T2" fmla="*/ 0 w 33"/>
                <a:gd name="T3" fmla="*/ 24 h 24"/>
                <a:gd name="T4" fmla="*/ 0 w 33"/>
                <a:gd name="T5" fmla="*/ 24 h 24"/>
                <a:gd name="T6" fmla="*/ 33 w 33"/>
                <a:gd name="T7" fmla="*/ 8 h 24"/>
                <a:gd name="T8" fmla="*/ 33 w 33"/>
                <a:gd name="T9" fmla="*/ 0 h 24"/>
                <a:gd name="T10" fmla="*/ 33 w 33"/>
                <a:gd name="T11" fmla="*/ 0 h 24"/>
                <a:gd name="T12" fmla="*/ 0 w 33"/>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0" y="16"/>
                  </a:moveTo>
                  <a:lnTo>
                    <a:pt x="0" y="24"/>
                  </a:lnTo>
                  <a:lnTo>
                    <a:pt x="0" y="24"/>
                  </a:lnTo>
                  <a:lnTo>
                    <a:pt x="33" y="8"/>
                  </a:lnTo>
                  <a:lnTo>
                    <a:pt x="33" y="0"/>
                  </a:lnTo>
                  <a:lnTo>
                    <a:pt x="33"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592" name="Freeform 16"/>
            <p:cNvSpPr>
              <a:spLocks/>
            </p:cNvSpPr>
            <p:nvPr/>
          </p:nvSpPr>
          <p:spPr bwMode="auto">
            <a:xfrm>
              <a:off x="2504" y="2466"/>
              <a:ext cx="32" cy="25"/>
            </a:xfrm>
            <a:custGeom>
              <a:avLst/>
              <a:gdLst>
                <a:gd name="T0" fmla="*/ 0 w 32"/>
                <a:gd name="T1" fmla="*/ 17 h 25"/>
                <a:gd name="T2" fmla="*/ 0 w 32"/>
                <a:gd name="T3" fmla="*/ 25 h 25"/>
                <a:gd name="T4" fmla="*/ 0 w 32"/>
                <a:gd name="T5" fmla="*/ 25 h 25"/>
                <a:gd name="T6" fmla="*/ 24 w 32"/>
                <a:gd name="T7" fmla="*/ 8 h 25"/>
                <a:gd name="T8" fmla="*/ 32 w 32"/>
                <a:gd name="T9" fmla="*/ 8 h 25"/>
                <a:gd name="T10" fmla="*/ 24 w 32"/>
                <a:gd name="T11" fmla="*/ 0 h 25"/>
                <a:gd name="T12" fmla="*/ 0 w 32"/>
                <a:gd name="T13" fmla="*/ 17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0" y="17"/>
                  </a:moveTo>
                  <a:lnTo>
                    <a:pt x="0" y="25"/>
                  </a:lnTo>
                  <a:lnTo>
                    <a:pt x="0" y="25"/>
                  </a:lnTo>
                  <a:lnTo>
                    <a:pt x="24" y="8"/>
                  </a:lnTo>
                  <a:lnTo>
                    <a:pt x="32" y="8"/>
                  </a:lnTo>
                  <a:lnTo>
                    <a:pt x="24"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593" name="Freeform 17"/>
            <p:cNvSpPr>
              <a:spLocks/>
            </p:cNvSpPr>
            <p:nvPr/>
          </p:nvSpPr>
          <p:spPr bwMode="auto">
            <a:xfrm>
              <a:off x="2544" y="2434"/>
              <a:ext cx="41" cy="24"/>
            </a:xfrm>
            <a:custGeom>
              <a:avLst/>
              <a:gdLst>
                <a:gd name="T0" fmla="*/ 9 w 41"/>
                <a:gd name="T1" fmla="*/ 16 h 24"/>
                <a:gd name="T2" fmla="*/ 0 w 41"/>
                <a:gd name="T3" fmla="*/ 24 h 24"/>
                <a:gd name="T4" fmla="*/ 9 w 41"/>
                <a:gd name="T5" fmla="*/ 24 h 24"/>
                <a:gd name="T6" fmla="*/ 33 w 41"/>
                <a:gd name="T7" fmla="*/ 8 h 24"/>
                <a:gd name="T8" fmla="*/ 41 w 41"/>
                <a:gd name="T9" fmla="*/ 8 h 24"/>
                <a:gd name="T10" fmla="*/ 33 w 41"/>
                <a:gd name="T11" fmla="*/ 0 h 24"/>
                <a:gd name="T12" fmla="*/ 9 w 41"/>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41" h="24">
                  <a:moveTo>
                    <a:pt x="9" y="16"/>
                  </a:moveTo>
                  <a:lnTo>
                    <a:pt x="0" y="24"/>
                  </a:lnTo>
                  <a:lnTo>
                    <a:pt x="9" y="24"/>
                  </a:lnTo>
                  <a:lnTo>
                    <a:pt x="33" y="8"/>
                  </a:lnTo>
                  <a:lnTo>
                    <a:pt x="41" y="8"/>
                  </a:lnTo>
                  <a:lnTo>
                    <a:pt x="33" y="0"/>
                  </a:ln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594" name="Freeform 18"/>
            <p:cNvSpPr>
              <a:spLocks/>
            </p:cNvSpPr>
            <p:nvPr/>
          </p:nvSpPr>
          <p:spPr bwMode="auto">
            <a:xfrm>
              <a:off x="2593" y="2401"/>
              <a:ext cx="41" cy="33"/>
            </a:xfrm>
            <a:custGeom>
              <a:avLst/>
              <a:gdLst>
                <a:gd name="T0" fmla="*/ 8 w 41"/>
                <a:gd name="T1" fmla="*/ 25 h 33"/>
                <a:gd name="T2" fmla="*/ 0 w 41"/>
                <a:gd name="T3" fmla="*/ 25 h 33"/>
                <a:gd name="T4" fmla="*/ 8 w 41"/>
                <a:gd name="T5" fmla="*/ 33 h 33"/>
                <a:gd name="T6" fmla="*/ 33 w 41"/>
                <a:gd name="T7" fmla="*/ 8 h 33"/>
                <a:gd name="T8" fmla="*/ 41 w 41"/>
                <a:gd name="T9" fmla="*/ 8 h 33"/>
                <a:gd name="T10" fmla="*/ 33 w 41"/>
                <a:gd name="T11" fmla="*/ 0 h 33"/>
                <a:gd name="T12" fmla="*/ 8 w 41"/>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8" y="25"/>
                  </a:moveTo>
                  <a:lnTo>
                    <a:pt x="0" y="25"/>
                  </a:lnTo>
                  <a:lnTo>
                    <a:pt x="8" y="33"/>
                  </a:lnTo>
                  <a:lnTo>
                    <a:pt x="33" y="8"/>
                  </a:lnTo>
                  <a:lnTo>
                    <a:pt x="41" y="8"/>
                  </a:lnTo>
                  <a:lnTo>
                    <a:pt x="33" y="0"/>
                  </a:lnTo>
                  <a:lnTo>
                    <a:pt x="8"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595" name="Freeform 19"/>
            <p:cNvSpPr>
              <a:spLocks/>
            </p:cNvSpPr>
            <p:nvPr/>
          </p:nvSpPr>
          <p:spPr bwMode="auto">
            <a:xfrm>
              <a:off x="2642" y="2369"/>
              <a:ext cx="32" cy="32"/>
            </a:xfrm>
            <a:custGeom>
              <a:avLst/>
              <a:gdLst>
                <a:gd name="T0" fmla="*/ 8 w 32"/>
                <a:gd name="T1" fmla="*/ 24 h 32"/>
                <a:gd name="T2" fmla="*/ 0 w 32"/>
                <a:gd name="T3" fmla="*/ 24 h 32"/>
                <a:gd name="T4" fmla="*/ 8 w 32"/>
                <a:gd name="T5" fmla="*/ 32 h 32"/>
                <a:gd name="T6" fmla="*/ 32 w 32"/>
                <a:gd name="T7" fmla="*/ 8 h 32"/>
                <a:gd name="T8" fmla="*/ 32 w 32"/>
                <a:gd name="T9" fmla="*/ 8 h 32"/>
                <a:gd name="T10" fmla="*/ 32 w 32"/>
                <a:gd name="T11" fmla="*/ 0 h 32"/>
                <a:gd name="T12" fmla="*/ 8 w 32"/>
                <a:gd name="T13" fmla="*/ 24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8" y="24"/>
                  </a:moveTo>
                  <a:lnTo>
                    <a:pt x="0" y="24"/>
                  </a:lnTo>
                  <a:lnTo>
                    <a:pt x="8" y="32"/>
                  </a:lnTo>
                  <a:lnTo>
                    <a:pt x="32" y="8"/>
                  </a:lnTo>
                  <a:lnTo>
                    <a:pt x="32" y="8"/>
                  </a:lnTo>
                  <a:lnTo>
                    <a:pt x="32" y="0"/>
                  </a:lnTo>
                  <a:lnTo>
                    <a:pt x="8"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596" name="Freeform 20"/>
            <p:cNvSpPr>
              <a:spLocks/>
            </p:cNvSpPr>
            <p:nvPr/>
          </p:nvSpPr>
          <p:spPr bwMode="auto">
            <a:xfrm>
              <a:off x="2691" y="2345"/>
              <a:ext cx="32" cy="24"/>
            </a:xfrm>
            <a:custGeom>
              <a:avLst/>
              <a:gdLst>
                <a:gd name="T0" fmla="*/ 0 w 32"/>
                <a:gd name="T1" fmla="*/ 16 h 24"/>
                <a:gd name="T2" fmla="*/ 0 w 32"/>
                <a:gd name="T3" fmla="*/ 16 h 24"/>
                <a:gd name="T4" fmla="*/ 0 w 32"/>
                <a:gd name="T5" fmla="*/ 24 h 24"/>
                <a:gd name="T6" fmla="*/ 32 w 32"/>
                <a:gd name="T7" fmla="*/ 8 h 24"/>
                <a:gd name="T8" fmla="*/ 32 w 32"/>
                <a:gd name="T9" fmla="*/ 0 h 24"/>
                <a:gd name="T10" fmla="*/ 32 w 32"/>
                <a:gd name="T11" fmla="*/ 0 h 24"/>
                <a:gd name="T12" fmla="*/ 0 w 32"/>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0" y="16"/>
                  </a:moveTo>
                  <a:lnTo>
                    <a:pt x="0" y="16"/>
                  </a:lnTo>
                  <a:lnTo>
                    <a:pt x="0" y="24"/>
                  </a:lnTo>
                  <a:lnTo>
                    <a:pt x="32" y="8"/>
                  </a:lnTo>
                  <a:lnTo>
                    <a:pt x="32" y="0"/>
                  </a:lnTo>
                  <a:lnTo>
                    <a:pt x="32"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597" name="Freeform 21"/>
            <p:cNvSpPr>
              <a:spLocks/>
            </p:cNvSpPr>
            <p:nvPr/>
          </p:nvSpPr>
          <p:spPr bwMode="auto">
            <a:xfrm>
              <a:off x="2739" y="2312"/>
              <a:ext cx="33" cy="24"/>
            </a:xfrm>
            <a:custGeom>
              <a:avLst/>
              <a:gdLst>
                <a:gd name="T0" fmla="*/ 0 w 33"/>
                <a:gd name="T1" fmla="*/ 16 h 24"/>
                <a:gd name="T2" fmla="*/ 0 w 33"/>
                <a:gd name="T3" fmla="*/ 16 h 24"/>
                <a:gd name="T4" fmla="*/ 0 w 33"/>
                <a:gd name="T5" fmla="*/ 24 h 24"/>
                <a:gd name="T6" fmla="*/ 33 w 33"/>
                <a:gd name="T7" fmla="*/ 8 h 24"/>
                <a:gd name="T8" fmla="*/ 33 w 33"/>
                <a:gd name="T9" fmla="*/ 0 h 24"/>
                <a:gd name="T10" fmla="*/ 33 w 33"/>
                <a:gd name="T11" fmla="*/ 0 h 24"/>
                <a:gd name="T12" fmla="*/ 0 w 33"/>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33" h="24">
                  <a:moveTo>
                    <a:pt x="0" y="16"/>
                  </a:moveTo>
                  <a:lnTo>
                    <a:pt x="0" y="16"/>
                  </a:lnTo>
                  <a:lnTo>
                    <a:pt x="0" y="24"/>
                  </a:lnTo>
                  <a:lnTo>
                    <a:pt x="33" y="8"/>
                  </a:lnTo>
                  <a:lnTo>
                    <a:pt x="33" y="0"/>
                  </a:lnTo>
                  <a:lnTo>
                    <a:pt x="33"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598" name="Freeform 22"/>
            <p:cNvSpPr>
              <a:spLocks/>
            </p:cNvSpPr>
            <p:nvPr/>
          </p:nvSpPr>
          <p:spPr bwMode="auto">
            <a:xfrm>
              <a:off x="2788" y="2280"/>
              <a:ext cx="32" cy="24"/>
            </a:xfrm>
            <a:custGeom>
              <a:avLst/>
              <a:gdLst>
                <a:gd name="T0" fmla="*/ 0 w 32"/>
                <a:gd name="T1" fmla="*/ 16 h 24"/>
                <a:gd name="T2" fmla="*/ 0 w 32"/>
                <a:gd name="T3" fmla="*/ 24 h 24"/>
                <a:gd name="T4" fmla="*/ 0 w 32"/>
                <a:gd name="T5" fmla="*/ 24 h 24"/>
                <a:gd name="T6" fmla="*/ 24 w 32"/>
                <a:gd name="T7" fmla="*/ 8 h 24"/>
                <a:gd name="T8" fmla="*/ 32 w 32"/>
                <a:gd name="T9" fmla="*/ 0 h 24"/>
                <a:gd name="T10" fmla="*/ 24 w 32"/>
                <a:gd name="T11" fmla="*/ 0 h 24"/>
                <a:gd name="T12" fmla="*/ 0 w 32"/>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0" y="16"/>
                  </a:moveTo>
                  <a:lnTo>
                    <a:pt x="0" y="24"/>
                  </a:lnTo>
                  <a:lnTo>
                    <a:pt x="0" y="24"/>
                  </a:lnTo>
                  <a:lnTo>
                    <a:pt x="24" y="8"/>
                  </a:lnTo>
                  <a:lnTo>
                    <a:pt x="32" y="0"/>
                  </a:lnTo>
                  <a:lnTo>
                    <a:pt x="2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599" name="Freeform 23"/>
            <p:cNvSpPr>
              <a:spLocks/>
            </p:cNvSpPr>
            <p:nvPr/>
          </p:nvSpPr>
          <p:spPr bwMode="auto">
            <a:xfrm>
              <a:off x="2828" y="2247"/>
              <a:ext cx="41" cy="24"/>
            </a:xfrm>
            <a:custGeom>
              <a:avLst/>
              <a:gdLst>
                <a:gd name="T0" fmla="*/ 9 w 41"/>
                <a:gd name="T1" fmla="*/ 16 h 24"/>
                <a:gd name="T2" fmla="*/ 0 w 41"/>
                <a:gd name="T3" fmla="*/ 24 h 24"/>
                <a:gd name="T4" fmla="*/ 9 w 41"/>
                <a:gd name="T5" fmla="*/ 24 h 24"/>
                <a:gd name="T6" fmla="*/ 33 w 41"/>
                <a:gd name="T7" fmla="*/ 8 h 24"/>
                <a:gd name="T8" fmla="*/ 41 w 41"/>
                <a:gd name="T9" fmla="*/ 8 h 24"/>
                <a:gd name="T10" fmla="*/ 33 w 41"/>
                <a:gd name="T11" fmla="*/ 0 h 24"/>
                <a:gd name="T12" fmla="*/ 9 w 41"/>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41" h="24">
                  <a:moveTo>
                    <a:pt x="9" y="16"/>
                  </a:moveTo>
                  <a:lnTo>
                    <a:pt x="0" y="24"/>
                  </a:lnTo>
                  <a:lnTo>
                    <a:pt x="9" y="24"/>
                  </a:lnTo>
                  <a:lnTo>
                    <a:pt x="33" y="8"/>
                  </a:lnTo>
                  <a:lnTo>
                    <a:pt x="41" y="8"/>
                  </a:lnTo>
                  <a:lnTo>
                    <a:pt x="33" y="0"/>
                  </a:ln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00" name="Freeform 24"/>
            <p:cNvSpPr>
              <a:spLocks/>
            </p:cNvSpPr>
            <p:nvPr/>
          </p:nvSpPr>
          <p:spPr bwMode="auto">
            <a:xfrm>
              <a:off x="2877" y="2215"/>
              <a:ext cx="41" cy="24"/>
            </a:xfrm>
            <a:custGeom>
              <a:avLst/>
              <a:gdLst>
                <a:gd name="T0" fmla="*/ 8 w 41"/>
                <a:gd name="T1" fmla="*/ 16 h 24"/>
                <a:gd name="T2" fmla="*/ 0 w 41"/>
                <a:gd name="T3" fmla="*/ 24 h 24"/>
                <a:gd name="T4" fmla="*/ 8 w 41"/>
                <a:gd name="T5" fmla="*/ 24 h 24"/>
                <a:gd name="T6" fmla="*/ 33 w 41"/>
                <a:gd name="T7" fmla="*/ 8 h 24"/>
                <a:gd name="T8" fmla="*/ 41 w 41"/>
                <a:gd name="T9" fmla="*/ 8 h 24"/>
                <a:gd name="T10" fmla="*/ 33 w 41"/>
                <a:gd name="T11" fmla="*/ 0 h 24"/>
                <a:gd name="T12" fmla="*/ 8 w 41"/>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41" h="24">
                  <a:moveTo>
                    <a:pt x="8" y="16"/>
                  </a:moveTo>
                  <a:lnTo>
                    <a:pt x="0" y="24"/>
                  </a:lnTo>
                  <a:lnTo>
                    <a:pt x="8" y="24"/>
                  </a:lnTo>
                  <a:lnTo>
                    <a:pt x="33" y="8"/>
                  </a:lnTo>
                  <a:lnTo>
                    <a:pt x="41" y="8"/>
                  </a:lnTo>
                  <a:lnTo>
                    <a:pt x="33" y="0"/>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01" name="Freeform 25"/>
            <p:cNvSpPr>
              <a:spLocks/>
            </p:cNvSpPr>
            <p:nvPr/>
          </p:nvSpPr>
          <p:spPr bwMode="auto">
            <a:xfrm>
              <a:off x="2926" y="2182"/>
              <a:ext cx="32" cy="24"/>
            </a:xfrm>
            <a:custGeom>
              <a:avLst/>
              <a:gdLst>
                <a:gd name="T0" fmla="*/ 8 w 32"/>
                <a:gd name="T1" fmla="*/ 16 h 24"/>
                <a:gd name="T2" fmla="*/ 0 w 32"/>
                <a:gd name="T3" fmla="*/ 24 h 24"/>
                <a:gd name="T4" fmla="*/ 8 w 32"/>
                <a:gd name="T5" fmla="*/ 24 h 24"/>
                <a:gd name="T6" fmla="*/ 32 w 32"/>
                <a:gd name="T7" fmla="*/ 8 h 24"/>
                <a:gd name="T8" fmla="*/ 32 w 32"/>
                <a:gd name="T9" fmla="*/ 8 h 24"/>
                <a:gd name="T10" fmla="*/ 32 w 32"/>
                <a:gd name="T11" fmla="*/ 0 h 24"/>
                <a:gd name="T12" fmla="*/ 8 w 32"/>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8" y="16"/>
                  </a:moveTo>
                  <a:lnTo>
                    <a:pt x="0" y="24"/>
                  </a:lnTo>
                  <a:lnTo>
                    <a:pt x="8" y="24"/>
                  </a:lnTo>
                  <a:lnTo>
                    <a:pt x="32" y="8"/>
                  </a:lnTo>
                  <a:lnTo>
                    <a:pt x="32" y="8"/>
                  </a:lnTo>
                  <a:lnTo>
                    <a:pt x="32" y="0"/>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02" name="Freeform 26"/>
            <p:cNvSpPr>
              <a:spLocks/>
            </p:cNvSpPr>
            <p:nvPr/>
          </p:nvSpPr>
          <p:spPr bwMode="auto">
            <a:xfrm>
              <a:off x="2975" y="2150"/>
              <a:ext cx="32" cy="32"/>
            </a:xfrm>
            <a:custGeom>
              <a:avLst/>
              <a:gdLst>
                <a:gd name="T0" fmla="*/ 0 w 32"/>
                <a:gd name="T1" fmla="*/ 24 h 32"/>
                <a:gd name="T2" fmla="*/ 0 w 32"/>
                <a:gd name="T3" fmla="*/ 24 h 32"/>
                <a:gd name="T4" fmla="*/ 0 w 32"/>
                <a:gd name="T5" fmla="*/ 32 h 32"/>
                <a:gd name="T6" fmla="*/ 32 w 32"/>
                <a:gd name="T7" fmla="*/ 8 h 32"/>
                <a:gd name="T8" fmla="*/ 32 w 32"/>
                <a:gd name="T9" fmla="*/ 8 h 32"/>
                <a:gd name="T10" fmla="*/ 32 w 32"/>
                <a:gd name="T11" fmla="*/ 0 h 32"/>
                <a:gd name="T12" fmla="*/ 0 w 32"/>
                <a:gd name="T13" fmla="*/ 24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0" y="24"/>
                  </a:moveTo>
                  <a:lnTo>
                    <a:pt x="0" y="24"/>
                  </a:lnTo>
                  <a:lnTo>
                    <a:pt x="0" y="32"/>
                  </a:lnTo>
                  <a:lnTo>
                    <a:pt x="32" y="8"/>
                  </a:lnTo>
                  <a:lnTo>
                    <a:pt x="32" y="8"/>
                  </a:lnTo>
                  <a:lnTo>
                    <a:pt x="32"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03" name="Freeform 27"/>
            <p:cNvSpPr>
              <a:spLocks/>
            </p:cNvSpPr>
            <p:nvPr/>
          </p:nvSpPr>
          <p:spPr bwMode="auto">
            <a:xfrm>
              <a:off x="3023" y="2125"/>
              <a:ext cx="33" cy="25"/>
            </a:xfrm>
            <a:custGeom>
              <a:avLst/>
              <a:gdLst>
                <a:gd name="T0" fmla="*/ 0 w 33"/>
                <a:gd name="T1" fmla="*/ 16 h 25"/>
                <a:gd name="T2" fmla="*/ 0 w 33"/>
                <a:gd name="T3" fmla="*/ 16 h 25"/>
                <a:gd name="T4" fmla="*/ 0 w 33"/>
                <a:gd name="T5" fmla="*/ 25 h 25"/>
                <a:gd name="T6" fmla="*/ 33 w 33"/>
                <a:gd name="T7" fmla="*/ 8 h 25"/>
                <a:gd name="T8" fmla="*/ 33 w 33"/>
                <a:gd name="T9" fmla="*/ 0 h 25"/>
                <a:gd name="T10" fmla="*/ 33 w 33"/>
                <a:gd name="T11" fmla="*/ 0 h 25"/>
                <a:gd name="T12" fmla="*/ 0 w 33"/>
                <a:gd name="T13" fmla="*/ 16 h 25"/>
              </a:gdLst>
              <a:ahLst/>
              <a:cxnLst>
                <a:cxn ang="0">
                  <a:pos x="T0" y="T1"/>
                </a:cxn>
                <a:cxn ang="0">
                  <a:pos x="T2" y="T3"/>
                </a:cxn>
                <a:cxn ang="0">
                  <a:pos x="T4" y="T5"/>
                </a:cxn>
                <a:cxn ang="0">
                  <a:pos x="T6" y="T7"/>
                </a:cxn>
                <a:cxn ang="0">
                  <a:pos x="T8" y="T9"/>
                </a:cxn>
                <a:cxn ang="0">
                  <a:pos x="T10" y="T11"/>
                </a:cxn>
                <a:cxn ang="0">
                  <a:pos x="T12" y="T13"/>
                </a:cxn>
              </a:cxnLst>
              <a:rect l="0" t="0" r="r" b="b"/>
              <a:pathLst>
                <a:path w="33" h="25">
                  <a:moveTo>
                    <a:pt x="0" y="16"/>
                  </a:moveTo>
                  <a:lnTo>
                    <a:pt x="0" y="16"/>
                  </a:lnTo>
                  <a:lnTo>
                    <a:pt x="0" y="25"/>
                  </a:lnTo>
                  <a:lnTo>
                    <a:pt x="33" y="8"/>
                  </a:lnTo>
                  <a:lnTo>
                    <a:pt x="33" y="0"/>
                  </a:lnTo>
                  <a:lnTo>
                    <a:pt x="33"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04" name="Freeform 28"/>
            <p:cNvSpPr>
              <a:spLocks/>
            </p:cNvSpPr>
            <p:nvPr/>
          </p:nvSpPr>
          <p:spPr bwMode="auto">
            <a:xfrm>
              <a:off x="3072" y="2093"/>
              <a:ext cx="32" cy="24"/>
            </a:xfrm>
            <a:custGeom>
              <a:avLst/>
              <a:gdLst>
                <a:gd name="T0" fmla="*/ 0 w 32"/>
                <a:gd name="T1" fmla="*/ 16 h 24"/>
                <a:gd name="T2" fmla="*/ 0 w 32"/>
                <a:gd name="T3" fmla="*/ 16 h 24"/>
                <a:gd name="T4" fmla="*/ 0 w 32"/>
                <a:gd name="T5" fmla="*/ 24 h 24"/>
                <a:gd name="T6" fmla="*/ 24 w 32"/>
                <a:gd name="T7" fmla="*/ 8 h 24"/>
                <a:gd name="T8" fmla="*/ 32 w 32"/>
                <a:gd name="T9" fmla="*/ 0 h 24"/>
                <a:gd name="T10" fmla="*/ 24 w 32"/>
                <a:gd name="T11" fmla="*/ 0 h 24"/>
                <a:gd name="T12" fmla="*/ 0 w 32"/>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0" y="16"/>
                  </a:moveTo>
                  <a:lnTo>
                    <a:pt x="0" y="16"/>
                  </a:lnTo>
                  <a:lnTo>
                    <a:pt x="0" y="24"/>
                  </a:lnTo>
                  <a:lnTo>
                    <a:pt x="24" y="8"/>
                  </a:lnTo>
                  <a:lnTo>
                    <a:pt x="32" y="0"/>
                  </a:lnTo>
                  <a:lnTo>
                    <a:pt x="2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05" name="Freeform 29"/>
            <p:cNvSpPr>
              <a:spLocks/>
            </p:cNvSpPr>
            <p:nvPr/>
          </p:nvSpPr>
          <p:spPr bwMode="auto">
            <a:xfrm>
              <a:off x="3112" y="2060"/>
              <a:ext cx="41" cy="25"/>
            </a:xfrm>
            <a:custGeom>
              <a:avLst/>
              <a:gdLst>
                <a:gd name="T0" fmla="*/ 9 w 41"/>
                <a:gd name="T1" fmla="*/ 16 h 25"/>
                <a:gd name="T2" fmla="*/ 0 w 41"/>
                <a:gd name="T3" fmla="*/ 25 h 25"/>
                <a:gd name="T4" fmla="*/ 9 w 41"/>
                <a:gd name="T5" fmla="*/ 25 h 25"/>
                <a:gd name="T6" fmla="*/ 33 w 41"/>
                <a:gd name="T7" fmla="*/ 8 h 25"/>
                <a:gd name="T8" fmla="*/ 41 w 41"/>
                <a:gd name="T9" fmla="*/ 0 h 25"/>
                <a:gd name="T10" fmla="*/ 33 w 41"/>
                <a:gd name="T11" fmla="*/ 0 h 25"/>
                <a:gd name="T12" fmla="*/ 9 w 41"/>
                <a:gd name="T13" fmla="*/ 16 h 25"/>
              </a:gdLst>
              <a:ahLst/>
              <a:cxnLst>
                <a:cxn ang="0">
                  <a:pos x="T0" y="T1"/>
                </a:cxn>
                <a:cxn ang="0">
                  <a:pos x="T2" y="T3"/>
                </a:cxn>
                <a:cxn ang="0">
                  <a:pos x="T4" y="T5"/>
                </a:cxn>
                <a:cxn ang="0">
                  <a:pos x="T6" y="T7"/>
                </a:cxn>
                <a:cxn ang="0">
                  <a:pos x="T8" y="T9"/>
                </a:cxn>
                <a:cxn ang="0">
                  <a:pos x="T10" y="T11"/>
                </a:cxn>
                <a:cxn ang="0">
                  <a:pos x="T12" y="T13"/>
                </a:cxn>
              </a:cxnLst>
              <a:rect l="0" t="0" r="r" b="b"/>
              <a:pathLst>
                <a:path w="41" h="25">
                  <a:moveTo>
                    <a:pt x="9" y="16"/>
                  </a:moveTo>
                  <a:lnTo>
                    <a:pt x="0" y="25"/>
                  </a:lnTo>
                  <a:lnTo>
                    <a:pt x="9" y="25"/>
                  </a:lnTo>
                  <a:lnTo>
                    <a:pt x="33" y="8"/>
                  </a:lnTo>
                  <a:lnTo>
                    <a:pt x="41" y="0"/>
                  </a:lnTo>
                  <a:lnTo>
                    <a:pt x="33" y="0"/>
                  </a:lnTo>
                  <a:lnTo>
                    <a:pt x="9"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06" name="Freeform 30"/>
            <p:cNvSpPr>
              <a:spLocks/>
            </p:cNvSpPr>
            <p:nvPr/>
          </p:nvSpPr>
          <p:spPr bwMode="auto">
            <a:xfrm>
              <a:off x="3161" y="2028"/>
              <a:ext cx="41" cy="24"/>
            </a:xfrm>
            <a:custGeom>
              <a:avLst/>
              <a:gdLst>
                <a:gd name="T0" fmla="*/ 8 w 41"/>
                <a:gd name="T1" fmla="*/ 16 h 24"/>
                <a:gd name="T2" fmla="*/ 0 w 41"/>
                <a:gd name="T3" fmla="*/ 24 h 24"/>
                <a:gd name="T4" fmla="*/ 8 w 41"/>
                <a:gd name="T5" fmla="*/ 24 h 24"/>
                <a:gd name="T6" fmla="*/ 33 w 41"/>
                <a:gd name="T7" fmla="*/ 8 h 24"/>
                <a:gd name="T8" fmla="*/ 41 w 41"/>
                <a:gd name="T9" fmla="*/ 0 h 24"/>
                <a:gd name="T10" fmla="*/ 33 w 41"/>
                <a:gd name="T11" fmla="*/ 0 h 24"/>
                <a:gd name="T12" fmla="*/ 8 w 41"/>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41" h="24">
                  <a:moveTo>
                    <a:pt x="8" y="16"/>
                  </a:moveTo>
                  <a:lnTo>
                    <a:pt x="0" y="24"/>
                  </a:lnTo>
                  <a:lnTo>
                    <a:pt x="8" y="24"/>
                  </a:lnTo>
                  <a:lnTo>
                    <a:pt x="33" y="8"/>
                  </a:lnTo>
                  <a:lnTo>
                    <a:pt x="41" y="0"/>
                  </a:lnTo>
                  <a:lnTo>
                    <a:pt x="33" y="0"/>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07" name="Freeform 31"/>
            <p:cNvSpPr>
              <a:spLocks/>
            </p:cNvSpPr>
            <p:nvPr/>
          </p:nvSpPr>
          <p:spPr bwMode="auto">
            <a:xfrm>
              <a:off x="3210" y="1995"/>
              <a:ext cx="32" cy="25"/>
            </a:xfrm>
            <a:custGeom>
              <a:avLst/>
              <a:gdLst>
                <a:gd name="T0" fmla="*/ 8 w 32"/>
                <a:gd name="T1" fmla="*/ 16 h 25"/>
                <a:gd name="T2" fmla="*/ 0 w 32"/>
                <a:gd name="T3" fmla="*/ 25 h 25"/>
                <a:gd name="T4" fmla="*/ 8 w 32"/>
                <a:gd name="T5" fmla="*/ 25 h 25"/>
                <a:gd name="T6" fmla="*/ 32 w 32"/>
                <a:gd name="T7" fmla="*/ 8 h 25"/>
                <a:gd name="T8" fmla="*/ 32 w 32"/>
                <a:gd name="T9" fmla="*/ 8 h 25"/>
                <a:gd name="T10" fmla="*/ 32 w 32"/>
                <a:gd name="T11" fmla="*/ 0 h 25"/>
                <a:gd name="T12" fmla="*/ 8 w 32"/>
                <a:gd name="T13" fmla="*/ 16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8" y="16"/>
                  </a:moveTo>
                  <a:lnTo>
                    <a:pt x="0" y="25"/>
                  </a:lnTo>
                  <a:lnTo>
                    <a:pt x="8" y="25"/>
                  </a:lnTo>
                  <a:lnTo>
                    <a:pt x="32" y="8"/>
                  </a:lnTo>
                  <a:lnTo>
                    <a:pt x="32" y="8"/>
                  </a:lnTo>
                  <a:lnTo>
                    <a:pt x="32" y="0"/>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08" name="Freeform 32"/>
            <p:cNvSpPr>
              <a:spLocks/>
            </p:cNvSpPr>
            <p:nvPr/>
          </p:nvSpPr>
          <p:spPr bwMode="auto">
            <a:xfrm>
              <a:off x="3259" y="1963"/>
              <a:ext cx="32" cy="24"/>
            </a:xfrm>
            <a:custGeom>
              <a:avLst/>
              <a:gdLst>
                <a:gd name="T0" fmla="*/ 0 w 32"/>
                <a:gd name="T1" fmla="*/ 16 h 24"/>
                <a:gd name="T2" fmla="*/ 0 w 32"/>
                <a:gd name="T3" fmla="*/ 24 h 24"/>
                <a:gd name="T4" fmla="*/ 0 w 32"/>
                <a:gd name="T5" fmla="*/ 24 h 24"/>
                <a:gd name="T6" fmla="*/ 32 w 32"/>
                <a:gd name="T7" fmla="*/ 8 h 24"/>
                <a:gd name="T8" fmla="*/ 32 w 32"/>
                <a:gd name="T9" fmla="*/ 8 h 24"/>
                <a:gd name="T10" fmla="*/ 32 w 32"/>
                <a:gd name="T11" fmla="*/ 0 h 24"/>
                <a:gd name="T12" fmla="*/ 0 w 32"/>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0" y="16"/>
                  </a:moveTo>
                  <a:lnTo>
                    <a:pt x="0" y="24"/>
                  </a:lnTo>
                  <a:lnTo>
                    <a:pt x="0" y="24"/>
                  </a:lnTo>
                  <a:lnTo>
                    <a:pt x="32" y="8"/>
                  </a:lnTo>
                  <a:lnTo>
                    <a:pt x="32" y="8"/>
                  </a:lnTo>
                  <a:lnTo>
                    <a:pt x="32"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09" name="Freeform 33"/>
            <p:cNvSpPr>
              <a:spLocks/>
            </p:cNvSpPr>
            <p:nvPr/>
          </p:nvSpPr>
          <p:spPr bwMode="auto">
            <a:xfrm>
              <a:off x="3307" y="1930"/>
              <a:ext cx="33" cy="33"/>
            </a:xfrm>
            <a:custGeom>
              <a:avLst/>
              <a:gdLst>
                <a:gd name="T0" fmla="*/ 0 w 33"/>
                <a:gd name="T1" fmla="*/ 25 h 33"/>
                <a:gd name="T2" fmla="*/ 0 w 33"/>
                <a:gd name="T3" fmla="*/ 25 h 33"/>
                <a:gd name="T4" fmla="*/ 0 w 33"/>
                <a:gd name="T5" fmla="*/ 33 h 33"/>
                <a:gd name="T6" fmla="*/ 33 w 33"/>
                <a:gd name="T7" fmla="*/ 8 h 33"/>
                <a:gd name="T8" fmla="*/ 33 w 33"/>
                <a:gd name="T9" fmla="*/ 8 h 33"/>
                <a:gd name="T10" fmla="*/ 33 w 33"/>
                <a:gd name="T11" fmla="*/ 0 h 33"/>
                <a:gd name="T12" fmla="*/ 0 w 33"/>
                <a:gd name="T13" fmla="*/ 25 h 33"/>
              </a:gdLst>
              <a:ahLst/>
              <a:cxnLst>
                <a:cxn ang="0">
                  <a:pos x="T0" y="T1"/>
                </a:cxn>
                <a:cxn ang="0">
                  <a:pos x="T2" y="T3"/>
                </a:cxn>
                <a:cxn ang="0">
                  <a:pos x="T4" y="T5"/>
                </a:cxn>
                <a:cxn ang="0">
                  <a:pos x="T6" y="T7"/>
                </a:cxn>
                <a:cxn ang="0">
                  <a:pos x="T8" y="T9"/>
                </a:cxn>
                <a:cxn ang="0">
                  <a:pos x="T10" y="T11"/>
                </a:cxn>
                <a:cxn ang="0">
                  <a:pos x="T12" y="T13"/>
                </a:cxn>
              </a:cxnLst>
              <a:rect l="0" t="0" r="r" b="b"/>
              <a:pathLst>
                <a:path w="33" h="33">
                  <a:moveTo>
                    <a:pt x="0" y="25"/>
                  </a:moveTo>
                  <a:lnTo>
                    <a:pt x="0" y="25"/>
                  </a:lnTo>
                  <a:lnTo>
                    <a:pt x="0" y="33"/>
                  </a:lnTo>
                  <a:lnTo>
                    <a:pt x="33" y="8"/>
                  </a:lnTo>
                  <a:lnTo>
                    <a:pt x="33" y="8"/>
                  </a:lnTo>
                  <a:lnTo>
                    <a:pt x="33" y="0"/>
                  </a:lnTo>
                  <a:lnTo>
                    <a:pt x="0" y="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10" name="Freeform 34"/>
            <p:cNvSpPr>
              <a:spLocks/>
            </p:cNvSpPr>
            <p:nvPr/>
          </p:nvSpPr>
          <p:spPr bwMode="auto">
            <a:xfrm>
              <a:off x="3356" y="1898"/>
              <a:ext cx="32" cy="32"/>
            </a:xfrm>
            <a:custGeom>
              <a:avLst/>
              <a:gdLst>
                <a:gd name="T0" fmla="*/ 0 w 32"/>
                <a:gd name="T1" fmla="*/ 24 h 32"/>
                <a:gd name="T2" fmla="*/ 0 w 32"/>
                <a:gd name="T3" fmla="*/ 24 h 32"/>
                <a:gd name="T4" fmla="*/ 0 w 32"/>
                <a:gd name="T5" fmla="*/ 32 h 32"/>
                <a:gd name="T6" fmla="*/ 24 w 32"/>
                <a:gd name="T7" fmla="*/ 8 h 32"/>
                <a:gd name="T8" fmla="*/ 32 w 32"/>
                <a:gd name="T9" fmla="*/ 8 h 32"/>
                <a:gd name="T10" fmla="*/ 24 w 32"/>
                <a:gd name="T11" fmla="*/ 0 h 32"/>
                <a:gd name="T12" fmla="*/ 0 w 32"/>
                <a:gd name="T13" fmla="*/ 24 h 32"/>
              </a:gdLst>
              <a:ahLst/>
              <a:cxnLst>
                <a:cxn ang="0">
                  <a:pos x="T0" y="T1"/>
                </a:cxn>
                <a:cxn ang="0">
                  <a:pos x="T2" y="T3"/>
                </a:cxn>
                <a:cxn ang="0">
                  <a:pos x="T4" y="T5"/>
                </a:cxn>
                <a:cxn ang="0">
                  <a:pos x="T6" y="T7"/>
                </a:cxn>
                <a:cxn ang="0">
                  <a:pos x="T8" y="T9"/>
                </a:cxn>
                <a:cxn ang="0">
                  <a:pos x="T10" y="T11"/>
                </a:cxn>
                <a:cxn ang="0">
                  <a:pos x="T12" y="T13"/>
                </a:cxn>
              </a:cxnLst>
              <a:rect l="0" t="0" r="r" b="b"/>
              <a:pathLst>
                <a:path w="32" h="32">
                  <a:moveTo>
                    <a:pt x="0" y="24"/>
                  </a:moveTo>
                  <a:lnTo>
                    <a:pt x="0" y="24"/>
                  </a:lnTo>
                  <a:lnTo>
                    <a:pt x="0" y="32"/>
                  </a:lnTo>
                  <a:lnTo>
                    <a:pt x="24" y="8"/>
                  </a:lnTo>
                  <a:lnTo>
                    <a:pt x="32" y="8"/>
                  </a:lnTo>
                  <a:lnTo>
                    <a:pt x="24" y="0"/>
                  </a:lnTo>
                  <a:lnTo>
                    <a:pt x="0" y="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11" name="Freeform 35"/>
            <p:cNvSpPr>
              <a:spLocks/>
            </p:cNvSpPr>
            <p:nvPr/>
          </p:nvSpPr>
          <p:spPr bwMode="auto">
            <a:xfrm>
              <a:off x="3397" y="1873"/>
              <a:ext cx="40" cy="25"/>
            </a:xfrm>
            <a:custGeom>
              <a:avLst/>
              <a:gdLst>
                <a:gd name="T0" fmla="*/ 8 w 40"/>
                <a:gd name="T1" fmla="*/ 17 h 25"/>
                <a:gd name="T2" fmla="*/ 0 w 40"/>
                <a:gd name="T3" fmla="*/ 17 h 25"/>
                <a:gd name="T4" fmla="*/ 8 w 40"/>
                <a:gd name="T5" fmla="*/ 25 h 25"/>
                <a:gd name="T6" fmla="*/ 32 w 40"/>
                <a:gd name="T7" fmla="*/ 9 h 25"/>
                <a:gd name="T8" fmla="*/ 40 w 40"/>
                <a:gd name="T9" fmla="*/ 0 h 25"/>
                <a:gd name="T10" fmla="*/ 32 w 40"/>
                <a:gd name="T11" fmla="*/ 0 h 25"/>
                <a:gd name="T12" fmla="*/ 8 w 40"/>
                <a:gd name="T13" fmla="*/ 17 h 25"/>
              </a:gdLst>
              <a:ahLst/>
              <a:cxnLst>
                <a:cxn ang="0">
                  <a:pos x="T0" y="T1"/>
                </a:cxn>
                <a:cxn ang="0">
                  <a:pos x="T2" y="T3"/>
                </a:cxn>
                <a:cxn ang="0">
                  <a:pos x="T4" y="T5"/>
                </a:cxn>
                <a:cxn ang="0">
                  <a:pos x="T6" y="T7"/>
                </a:cxn>
                <a:cxn ang="0">
                  <a:pos x="T8" y="T9"/>
                </a:cxn>
                <a:cxn ang="0">
                  <a:pos x="T10" y="T11"/>
                </a:cxn>
                <a:cxn ang="0">
                  <a:pos x="T12" y="T13"/>
                </a:cxn>
              </a:cxnLst>
              <a:rect l="0" t="0" r="r" b="b"/>
              <a:pathLst>
                <a:path w="40" h="25">
                  <a:moveTo>
                    <a:pt x="8" y="17"/>
                  </a:moveTo>
                  <a:lnTo>
                    <a:pt x="0" y="17"/>
                  </a:lnTo>
                  <a:lnTo>
                    <a:pt x="8" y="25"/>
                  </a:lnTo>
                  <a:lnTo>
                    <a:pt x="32" y="9"/>
                  </a:lnTo>
                  <a:lnTo>
                    <a:pt x="40" y="0"/>
                  </a:lnTo>
                  <a:lnTo>
                    <a:pt x="32" y="0"/>
                  </a:lnTo>
                  <a:lnTo>
                    <a:pt x="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12" name="Freeform 36"/>
            <p:cNvSpPr>
              <a:spLocks/>
            </p:cNvSpPr>
            <p:nvPr/>
          </p:nvSpPr>
          <p:spPr bwMode="auto">
            <a:xfrm>
              <a:off x="3445" y="1841"/>
              <a:ext cx="41" cy="24"/>
            </a:xfrm>
            <a:custGeom>
              <a:avLst/>
              <a:gdLst>
                <a:gd name="T0" fmla="*/ 8 w 41"/>
                <a:gd name="T1" fmla="*/ 16 h 24"/>
                <a:gd name="T2" fmla="*/ 0 w 41"/>
                <a:gd name="T3" fmla="*/ 16 h 24"/>
                <a:gd name="T4" fmla="*/ 8 w 41"/>
                <a:gd name="T5" fmla="*/ 24 h 24"/>
                <a:gd name="T6" fmla="*/ 33 w 41"/>
                <a:gd name="T7" fmla="*/ 8 h 24"/>
                <a:gd name="T8" fmla="*/ 41 w 41"/>
                <a:gd name="T9" fmla="*/ 0 h 24"/>
                <a:gd name="T10" fmla="*/ 33 w 41"/>
                <a:gd name="T11" fmla="*/ 0 h 24"/>
                <a:gd name="T12" fmla="*/ 8 w 41"/>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41" h="24">
                  <a:moveTo>
                    <a:pt x="8" y="16"/>
                  </a:moveTo>
                  <a:lnTo>
                    <a:pt x="0" y="16"/>
                  </a:lnTo>
                  <a:lnTo>
                    <a:pt x="8" y="24"/>
                  </a:lnTo>
                  <a:lnTo>
                    <a:pt x="33" y="8"/>
                  </a:lnTo>
                  <a:lnTo>
                    <a:pt x="41" y="0"/>
                  </a:lnTo>
                  <a:lnTo>
                    <a:pt x="33" y="0"/>
                  </a:lnTo>
                  <a:lnTo>
                    <a:pt x="8"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13" name="Freeform 37"/>
            <p:cNvSpPr>
              <a:spLocks/>
            </p:cNvSpPr>
            <p:nvPr/>
          </p:nvSpPr>
          <p:spPr bwMode="auto">
            <a:xfrm>
              <a:off x="3494" y="1808"/>
              <a:ext cx="32" cy="25"/>
            </a:xfrm>
            <a:custGeom>
              <a:avLst/>
              <a:gdLst>
                <a:gd name="T0" fmla="*/ 8 w 32"/>
                <a:gd name="T1" fmla="*/ 17 h 25"/>
                <a:gd name="T2" fmla="*/ 0 w 32"/>
                <a:gd name="T3" fmla="*/ 25 h 25"/>
                <a:gd name="T4" fmla="*/ 8 w 32"/>
                <a:gd name="T5" fmla="*/ 25 h 25"/>
                <a:gd name="T6" fmla="*/ 32 w 32"/>
                <a:gd name="T7" fmla="*/ 9 h 25"/>
                <a:gd name="T8" fmla="*/ 32 w 32"/>
                <a:gd name="T9" fmla="*/ 0 h 25"/>
                <a:gd name="T10" fmla="*/ 32 w 32"/>
                <a:gd name="T11" fmla="*/ 0 h 25"/>
                <a:gd name="T12" fmla="*/ 8 w 32"/>
                <a:gd name="T13" fmla="*/ 17 h 25"/>
              </a:gdLst>
              <a:ahLst/>
              <a:cxnLst>
                <a:cxn ang="0">
                  <a:pos x="T0" y="T1"/>
                </a:cxn>
                <a:cxn ang="0">
                  <a:pos x="T2" y="T3"/>
                </a:cxn>
                <a:cxn ang="0">
                  <a:pos x="T4" y="T5"/>
                </a:cxn>
                <a:cxn ang="0">
                  <a:pos x="T6" y="T7"/>
                </a:cxn>
                <a:cxn ang="0">
                  <a:pos x="T8" y="T9"/>
                </a:cxn>
                <a:cxn ang="0">
                  <a:pos x="T10" y="T11"/>
                </a:cxn>
                <a:cxn ang="0">
                  <a:pos x="T12" y="T13"/>
                </a:cxn>
              </a:cxnLst>
              <a:rect l="0" t="0" r="r" b="b"/>
              <a:pathLst>
                <a:path w="32" h="25">
                  <a:moveTo>
                    <a:pt x="8" y="17"/>
                  </a:moveTo>
                  <a:lnTo>
                    <a:pt x="0" y="25"/>
                  </a:lnTo>
                  <a:lnTo>
                    <a:pt x="8" y="25"/>
                  </a:lnTo>
                  <a:lnTo>
                    <a:pt x="32" y="9"/>
                  </a:lnTo>
                  <a:lnTo>
                    <a:pt x="32" y="0"/>
                  </a:lnTo>
                  <a:lnTo>
                    <a:pt x="32" y="0"/>
                  </a:lnTo>
                  <a:lnTo>
                    <a:pt x="8"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14" name="Freeform 38"/>
            <p:cNvSpPr>
              <a:spLocks/>
            </p:cNvSpPr>
            <p:nvPr/>
          </p:nvSpPr>
          <p:spPr bwMode="auto">
            <a:xfrm>
              <a:off x="3543" y="1776"/>
              <a:ext cx="32" cy="24"/>
            </a:xfrm>
            <a:custGeom>
              <a:avLst/>
              <a:gdLst>
                <a:gd name="T0" fmla="*/ 0 w 32"/>
                <a:gd name="T1" fmla="*/ 16 h 24"/>
                <a:gd name="T2" fmla="*/ 0 w 32"/>
                <a:gd name="T3" fmla="*/ 24 h 24"/>
                <a:gd name="T4" fmla="*/ 0 w 32"/>
                <a:gd name="T5" fmla="*/ 24 h 24"/>
                <a:gd name="T6" fmla="*/ 32 w 32"/>
                <a:gd name="T7" fmla="*/ 8 h 24"/>
                <a:gd name="T8" fmla="*/ 32 w 32"/>
                <a:gd name="T9" fmla="*/ 0 h 24"/>
                <a:gd name="T10" fmla="*/ 32 w 32"/>
                <a:gd name="T11" fmla="*/ 0 h 24"/>
                <a:gd name="T12" fmla="*/ 0 w 32"/>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0" y="16"/>
                  </a:moveTo>
                  <a:lnTo>
                    <a:pt x="0" y="24"/>
                  </a:lnTo>
                  <a:lnTo>
                    <a:pt x="0" y="24"/>
                  </a:lnTo>
                  <a:lnTo>
                    <a:pt x="32" y="8"/>
                  </a:lnTo>
                  <a:lnTo>
                    <a:pt x="32" y="0"/>
                  </a:lnTo>
                  <a:lnTo>
                    <a:pt x="32"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15" name="Freeform 39"/>
            <p:cNvSpPr>
              <a:spLocks/>
            </p:cNvSpPr>
            <p:nvPr/>
          </p:nvSpPr>
          <p:spPr bwMode="auto">
            <a:xfrm>
              <a:off x="3591" y="1743"/>
              <a:ext cx="33" cy="25"/>
            </a:xfrm>
            <a:custGeom>
              <a:avLst/>
              <a:gdLst>
                <a:gd name="T0" fmla="*/ 0 w 33"/>
                <a:gd name="T1" fmla="*/ 17 h 25"/>
                <a:gd name="T2" fmla="*/ 0 w 33"/>
                <a:gd name="T3" fmla="*/ 25 h 25"/>
                <a:gd name="T4" fmla="*/ 0 w 33"/>
                <a:gd name="T5" fmla="*/ 25 h 25"/>
                <a:gd name="T6" fmla="*/ 33 w 33"/>
                <a:gd name="T7" fmla="*/ 9 h 25"/>
                <a:gd name="T8" fmla="*/ 33 w 33"/>
                <a:gd name="T9" fmla="*/ 9 h 25"/>
                <a:gd name="T10" fmla="*/ 33 w 33"/>
                <a:gd name="T11" fmla="*/ 0 h 25"/>
                <a:gd name="T12" fmla="*/ 0 w 33"/>
                <a:gd name="T13" fmla="*/ 17 h 25"/>
              </a:gdLst>
              <a:ahLst/>
              <a:cxnLst>
                <a:cxn ang="0">
                  <a:pos x="T0" y="T1"/>
                </a:cxn>
                <a:cxn ang="0">
                  <a:pos x="T2" y="T3"/>
                </a:cxn>
                <a:cxn ang="0">
                  <a:pos x="T4" y="T5"/>
                </a:cxn>
                <a:cxn ang="0">
                  <a:pos x="T6" y="T7"/>
                </a:cxn>
                <a:cxn ang="0">
                  <a:pos x="T8" y="T9"/>
                </a:cxn>
                <a:cxn ang="0">
                  <a:pos x="T10" y="T11"/>
                </a:cxn>
                <a:cxn ang="0">
                  <a:pos x="T12" y="T13"/>
                </a:cxn>
              </a:cxnLst>
              <a:rect l="0" t="0" r="r" b="b"/>
              <a:pathLst>
                <a:path w="33" h="25">
                  <a:moveTo>
                    <a:pt x="0" y="17"/>
                  </a:moveTo>
                  <a:lnTo>
                    <a:pt x="0" y="25"/>
                  </a:lnTo>
                  <a:lnTo>
                    <a:pt x="0" y="25"/>
                  </a:lnTo>
                  <a:lnTo>
                    <a:pt x="33" y="9"/>
                  </a:lnTo>
                  <a:lnTo>
                    <a:pt x="33" y="9"/>
                  </a:lnTo>
                  <a:lnTo>
                    <a:pt x="33" y="0"/>
                  </a:lnTo>
                  <a:lnTo>
                    <a:pt x="0"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16" name="Freeform 40"/>
            <p:cNvSpPr>
              <a:spLocks/>
            </p:cNvSpPr>
            <p:nvPr/>
          </p:nvSpPr>
          <p:spPr bwMode="auto">
            <a:xfrm>
              <a:off x="3640" y="1711"/>
              <a:ext cx="32" cy="24"/>
            </a:xfrm>
            <a:custGeom>
              <a:avLst/>
              <a:gdLst>
                <a:gd name="T0" fmla="*/ 0 w 32"/>
                <a:gd name="T1" fmla="*/ 16 h 24"/>
                <a:gd name="T2" fmla="*/ 0 w 32"/>
                <a:gd name="T3" fmla="*/ 24 h 24"/>
                <a:gd name="T4" fmla="*/ 0 w 32"/>
                <a:gd name="T5" fmla="*/ 24 h 24"/>
                <a:gd name="T6" fmla="*/ 24 w 32"/>
                <a:gd name="T7" fmla="*/ 8 h 24"/>
                <a:gd name="T8" fmla="*/ 32 w 32"/>
                <a:gd name="T9" fmla="*/ 8 h 24"/>
                <a:gd name="T10" fmla="*/ 24 w 32"/>
                <a:gd name="T11" fmla="*/ 0 h 24"/>
                <a:gd name="T12" fmla="*/ 0 w 32"/>
                <a:gd name="T13" fmla="*/ 16 h 24"/>
              </a:gdLst>
              <a:ahLst/>
              <a:cxnLst>
                <a:cxn ang="0">
                  <a:pos x="T0" y="T1"/>
                </a:cxn>
                <a:cxn ang="0">
                  <a:pos x="T2" y="T3"/>
                </a:cxn>
                <a:cxn ang="0">
                  <a:pos x="T4" y="T5"/>
                </a:cxn>
                <a:cxn ang="0">
                  <a:pos x="T6" y="T7"/>
                </a:cxn>
                <a:cxn ang="0">
                  <a:pos x="T8" y="T9"/>
                </a:cxn>
                <a:cxn ang="0">
                  <a:pos x="T10" y="T11"/>
                </a:cxn>
                <a:cxn ang="0">
                  <a:pos x="T12" y="T13"/>
                </a:cxn>
              </a:cxnLst>
              <a:rect l="0" t="0" r="r" b="b"/>
              <a:pathLst>
                <a:path w="32" h="24">
                  <a:moveTo>
                    <a:pt x="0" y="16"/>
                  </a:moveTo>
                  <a:lnTo>
                    <a:pt x="0" y="24"/>
                  </a:lnTo>
                  <a:lnTo>
                    <a:pt x="0" y="24"/>
                  </a:lnTo>
                  <a:lnTo>
                    <a:pt x="24" y="8"/>
                  </a:lnTo>
                  <a:lnTo>
                    <a:pt x="32" y="8"/>
                  </a:lnTo>
                  <a:lnTo>
                    <a:pt x="24" y="0"/>
                  </a:lnTo>
                  <a:lnTo>
                    <a:pt x="0" y="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sp>
          <p:nvSpPr>
            <p:cNvPr id="280617" name="Freeform 41"/>
            <p:cNvSpPr>
              <a:spLocks/>
            </p:cNvSpPr>
            <p:nvPr/>
          </p:nvSpPr>
          <p:spPr bwMode="auto">
            <a:xfrm>
              <a:off x="3681" y="1703"/>
              <a:ext cx="8" cy="8"/>
            </a:xfrm>
            <a:custGeom>
              <a:avLst/>
              <a:gdLst>
                <a:gd name="T0" fmla="*/ 8 w 8"/>
                <a:gd name="T1" fmla="*/ 0 h 8"/>
                <a:gd name="T2" fmla="*/ 0 w 8"/>
                <a:gd name="T3" fmla="*/ 0 h 8"/>
                <a:gd name="T4" fmla="*/ 8 w 8"/>
                <a:gd name="T5" fmla="*/ 8 h 8"/>
                <a:gd name="T6" fmla="*/ 8 w 8"/>
                <a:gd name="T7" fmla="*/ 8 h 8"/>
                <a:gd name="T8" fmla="*/ 8 w 8"/>
                <a:gd name="T9" fmla="*/ 0 h 8"/>
                <a:gd name="T10" fmla="*/ 8 w 8"/>
                <a:gd name="T11" fmla="*/ 0 h 8"/>
              </a:gdLst>
              <a:ahLst/>
              <a:cxnLst>
                <a:cxn ang="0">
                  <a:pos x="T0" y="T1"/>
                </a:cxn>
                <a:cxn ang="0">
                  <a:pos x="T2" y="T3"/>
                </a:cxn>
                <a:cxn ang="0">
                  <a:pos x="T4" y="T5"/>
                </a:cxn>
                <a:cxn ang="0">
                  <a:pos x="T6" y="T7"/>
                </a:cxn>
                <a:cxn ang="0">
                  <a:pos x="T8" y="T9"/>
                </a:cxn>
                <a:cxn ang="0">
                  <a:pos x="T10" y="T11"/>
                </a:cxn>
              </a:cxnLst>
              <a:rect l="0" t="0" r="r" b="b"/>
              <a:pathLst>
                <a:path w="8" h="8">
                  <a:moveTo>
                    <a:pt x="8" y="0"/>
                  </a:moveTo>
                  <a:lnTo>
                    <a:pt x="0" y="0"/>
                  </a:lnTo>
                  <a:lnTo>
                    <a:pt x="8" y="8"/>
                  </a:lnTo>
                  <a:lnTo>
                    <a:pt x="8" y="8"/>
                  </a:lnTo>
                  <a:lnTo>
                    <a:pt x="8" y="0"/>
                  </a:lnTo>
                  <a:lnTo>
                    <a:pt x="8"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l-GR"/>
            </a:p>
          </p:txBody>
        </p:sp>
      </p:grpSp>
      <p:sp>
        <p:nvSpPr>
          <p:cNvPr id="280618" name="Text Box 42"/>
          <p:cNvSpPr txBox="1">
            <a:spLocks noChangeArrowheads="1"/>
          </p:cNvSpPr>
          <p:nvPr/>
        </p:nvSpPr>
        <p:spPr bwMode="auto">
          <a:xfrm>
            <a:off x="3556000" y="5381625"/>
            <a:ext cx="793807" cy="307777"/>
          </a:xfrm>
          <a:prstGeom prst="rect">
            <a:avLst/>
          </a:prstGeom>
          <a:noFill/>
          <a:ln>
            <a:noFill/>
          </a:ln>
          <a:effectLst/>
          <a:extLst>
            <a:ext uri="{909E8E84-426E-40DD-AFC4-6F175D3DCCD1}">
              <a14:hiddenFill xmlns:a14="http://schemas.microsoft.com/office/drawing/2010/main">
                <a:solidFill>
                  <a:srgbClr val="D1CD2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spAutoFit/>
          </a:bodyPr>
          <a:lstStyle/>
          <a:p>
            <a:pPr eaLnBrk="0" hangingPunct="0">
              <a:spcBef>
                <a:spcPct val="50000"/>
              </a:spcBef>
            </a:pPr>
            <a:r>
              <a:rPr lang="el-GR" altLang="el-GR" sz="1400" i="1" dirty="0" smtClean="0"/>
              <a:t>Βραχύς</a:t>
            </a:r>
            <a:endParaRPr lang="en-US" altLang="el-GR" sz="1400" i="1" dirty="0"/>
          </a:p>
        </p:txBody>
      </p:sp>
      <p:sp>
        <p:nvSpPr>
          <p:cNvPr id="280619" name="Text Box 43"/>
          <p:cNvSpPr txBox="1">
            <a:spLocks noChangeArrowheads="1"/>
          </p:cNvSpPr>
          <p:nvPr/>
        </p:nvSpPr>
        <p:spPr bwMode="auto">
          <a:xfrm>
            <a:off x="5582978" y="5381625"/>
            <a:ext cx="814647" cy="307777"/>
          </a:xfrm>
          <a:prstGeom prst="rect">
            <a:avLst/>
          </a:prstGeom>
          <a:noFill/>
          <a:ln>
            <a:noFill/>
          </a:ln>
          <a:effectLst/>
          <a:extLst>
            <a:ext uri="{909E8E84-426E-40DD-AFC4-6F175D3DCCD1}">
              <a14:hiddenFill xmlns:a14="http://schemas.microsoft.com/office/drawing/2010/main">
                <a:solidFill>
                  <a:srgbClr val="D1CD2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spAutoFit/>
          </a:bodyPr>
          <a:lstStyle/>
          <a:p>
            <a:pPr algn="r" eaLnBrk="0" hangingPunct="0">
              <a:spcBef>
                <a:spcPct val="50000"/>
              </a:spcBef>
            </a:pPr>
            <a:r>
              <a:rPr lang="el-GR" altLang="el-GR" sz="1400" i="1" dirty="0" smtClean="0"/>
              <a:t>Μακρύς</a:t>
            </a:r>
            <a:endParaRPr lang="en-US" altLang="el-GR" sz="1400" i="1" dirty="0"/>
          </a:p>
        </p:txBody>
      </p:sp>
      <p:sp>
        <p:nvSpPr>
          <p:cNvPr id="280620" name="Text Box 44"/>
          <p:cNvSpPr txBox="1">
            <a:spLocks noChangeArrowheads="1"/>
          </p:cNvSpPr>
          <p:nvPr/>
        </p:nvSpPr>
        <p:spPr bwMode="auto">
          <a:xfrm>
            <a:off x="2800350" y="5700713"/>
            <a:ext cx="4359275" cy="366712"/>
          </a:xfrm>
          <a:prstGeom prst="rect">
            <a:avLst/>
          </a:prstGeom>
          <a:noFill/>
          <a:ln>
            <a:noFill/>
          </a:ln>
          <a:effectLst/>
          <a:extLst>
            <a:ext uri="{909E8E84-426E-40DD-AFC4-6F175D3DCCD1}">
              <a14:hiddenFill xmlns:a14="http://schemas.microsoft.com/office/drawing/2010/main">
                <a:solidFill>
                  <a:srgbClr val="D1CD2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p>
            <a:pPr algn="ctr" eaLnBrk="0" hangingPunct="0">
              <a:spcBef>
                <a:spcPct val="50000"/>
              </a:spcBef>
            </a:pPr>
            <a:r>
              <a:rPr lang="el-GR" altLang="el-GR" b="1" dirty="0" smtClean="0"/>
              <a:t>Διάρκειας Ζωής του Πελάτη</a:t>
            </a:r>
            <a:endParaRPr lang="en-US" altLang="el-GR" b="1" dirty="0"/>
          </a:p>
        </p:txBody>
      </p:sp>
      <p:sp>
        <p:nvSpPr>
          <p:cNvPr id="280621" name="Text Box 45"/>
          <p:cNvSpPr txBox="1">
            <a:spLocks noChangeArrowheads="1"/>
          </p:cNvSpPr>
          <p:nvPr/>
        </p:nvSpPr>
        <p:spPr bwMode="auto">
          <a:xfrm rot="-5400000">
            <a:off x="1685131" y="4448969"/>
            <a:ext cx="1646238" cy="304800"/>
          </a:xfrm>
          <a:prstGeom prst="rect">
            <a:avLst/>
          </a:prstGeom>
          <a:noFill/>
          <a:ln>
            <a:noFill/>
          </a:ln>
          <a:effectLst/>
          <a:extLst>
            <a:ext uri="{909E8E84-426E-40DD-AFC4-6F175D3DCCD1}">
              <a14:hiddenFill xmlns:a14="http://schemas.microsoft.com/office/drawing/2010/main">
                <a:solidFill>
                  <a:srgbClr val="D1CD2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b">
            <a:spAutoFit/>
          </a:bodyPr>
          <a:lstStyle/>
          <a:p>
            <a:pPr algn="ctr" eaLnBrk="0" hangingPunct="0">
              <a:spcBef>
                <a:spcPct val="50000"/>
              </a:spcBef>
            </a:pPr>
            <a:r>
              <a:rPr lang="el-GR" altLang="el-GR" sz="1400" i="1" dirty="0" smtClean="0"/>
              <a:t>Χαμηλή</a:t>
            </a:r>
            <a:endParaRPr lang="en-US" altLang="el-GR" sz="1400" i="1" dirty="0"/>
          </a:p>
        </p:txBody>
      </p:sp>
      <p:sp>
        <p:nvSpPr>
          <p:cNvPr id="280622" name="Text Box 46"/>
          <p:cNvSpPr txBox="1">
            <a:spLocks noChangeArrowheads="1"/>
          </p:cNvSpPr>
          <p:nvPr/>
        </p:nvSpPr>
        <p:spPr bwMode="auto">
          <a:xfrm rot="-5400000">
            <a:off x="1749425" y="2805113"/>
            <a:ext cx="1504950" cy="304800"/>
          </a:xfrm>
          <a:prstGeom prst="rect">
            <a:avLst/>
          </a:prstGeom>
          <a:noFill/>
          <a:ln>
            <a:noFill/>
          </a:ln>
          <a:effectLst/>
          <a:extLst>
            <a:ext uri="{909E8E84-426E-40DD-AFC4-6F175D3DCCD1}">
              <a14:hiddenFill xmlns:a14="http://schemas.microsoft.com/office/drawing/2010/main">
                <a:solidFill>
                  <a:srgbClr val="D1CD2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p>
            <a:pPr algn="ctr" eaLnBrk="0" hangingPunct="0">
              <a:spcBef>
                <a:spcPct val="50000"/>
              </a:spcBef>
            </a:pPr>
            <a:r>
              <a:rPr lang="el-GR" altLang="el-GR" sz="1400" i="1" dirty="0" smtClean="0"/>
              <a:t>Υψηλή</a:t>
            </a:r>
            <a:endParaRPr lang="en-US" altLang="el-GR" sz="1400" i="1" dirty="0"/>
          </a:p>
        </p:txBody>
      </p:sp>
      <p:sp>
        <p:nvSpPr>
          <p:cNvPr id="280623" name="Text Box 47"/>
          <p:cNvSpPr txBox="1">
            <a:spLocks noChangeArrowheads="1"/>
          </p:cNvSpPr>
          <p:nvPr/>
        </p:nvSpPr>
        <p:spPr bwMode="auto">
          <a:xfrm rot="-5400000">
            <a:off x="284163" y="3571875"/>
            <a:ext cx="3176587" cy="366713"/>
          </a:xfrm>
          <a:prstGeom prst="rect">
            <a:avLst/>
          </a:prstGeom>
          <a:noFill/>
          <a:ln>
            <a:noFill/>
          </a:ln>
          <a:effectLst/>
          <a:extLst>
            <a:ext uri="{909E8E84-426E-40DD-AFC4-6F175D3DCCD1}">
              <a14:hiddenFill xmlns:a14="http://schemas.microsoft.com/office/drawing/2010/main">
                <a:solidFill>
                  <a:srgbClr val="D1CD2B"/>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spcBef>
                <a:spcPct val="50000"/>
              </a:spcBef>
            </a:pPr>
            <a:r>
              <a:rPr lang="el-GR" altLang="el-GR" b="1" dirty="0"/>
              <a:t>Κ</a:t>
            </a:r>
            <a:r>
              <a:rPr lang="el-GR" altLang="el-GR" b="1" dirty="0" smtClean="0"/>
              <a:t>ερδοφορία</a:t>
            </a:r>
            <a:endParaRPr lang="en-US" altLang="el-GR" b="1" dirty="0"/>
          </a:p>
        </p:txBody>
      </p:sp>
    </p:spTree>
    <p:extLst>
      <p:ext uri="{BB962C8B-B14F-4D97-AF65-F5344CB8AC3E}">
        <p14:creationId xmlns:p14="http://schemas.microsoft.com/office/powerpoint/2010/main" val="223854280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Arc 2"/>
          <p:cNvSpPr>
            <a:spLocks/>
          </p:cNvSpPr>
          <p:nvPr/>
        </p:nvSpPr>
        <p:spPr bwMode="auto">
          <a:xfrm flipH="1" flipV="1">
            <a:off x="3575050" y="3194050"/>
            <a:ext cx="4017963" cy="1517650"/>
          </a:xfrm>
          <a:custGeom>
            <a:avLst/>
            <a:gdLst>
              <a:gd name="G0" fmla="+- 16734 0 0"/>
              <a:gd name="G1" fmla="+- 21600 0 0"/>
              <a:gd name="G2" fmla="+- 21600 0 0"/>
              <a:gd name="T0" fmla="*/ 0 w 34547"/>
              <a:gd name="T1" fmla="*/ 7942 h 21600"/>
              <a:gd name="T2" fmla="*/ 34547 w 34547"/>
              <a:gd name="T3" fmla="*/ 9383 h 21600"/>
              <a:gd name="T4" fmla="*/ 16734 w 34547"/>
              <a:gd name="T5" fmla="*/ 21600 h 21600"/>
            </a:gdLst>
            <a:ahLst/>
            <a:cxnLst>
              <a:cxn ang="0">
                <a:pos x="T0" y="T1"/>
              </a:cxn>
              <a:cxn ang="0">
                <a:pos x="T2" y="T3"/>
              </a:cxn>
              <a:cxn ang="0">
                <a:pos x="T4" y="T5"/>
              </a:cxn>
            </a:cxnLst>
            <a:rect l="0" t="0" r="r" b="b"/>
            <a:pathLst>
              <a:path w="34547" h="21600" fill="none" extrusionOk="0">
                <a:moveTo>
                  <a:pt x="0" y="7942"/>
                </a:moveTo>
                <a:cubicBezTo>
                  <a:pt x="4102" y="2916"/>
                  <a:pt x="10246" y="-1"/>
                  <a:pt x="16734" y="0"/>
                </a:cubicBezTo>
                <a:cubicBezTo>
                  <a:pt x="23855" y="0"/>
                  <a:pt x="30519" y="3510"/>
                  <a:pt x="34547" y="9382"/>
                </a:cubicBezTo>
              </a:path>
              <a:path w="34547" h="21600" stroke="0" extrusionOk="0">
                <a:moveTo>
                  <a:pt x="0" y="7942"/>
                </a:moveTo>
                <a:cubicBezTo>
                  <a:pt x="4102" y="2916"/>
                  <a:pt x="10246" y="-1"/>
                  <a:pt x="16734" y="0"/>
                </a:cubicBezTo>
                <a:cubicBezTo>
                  <a:pt x="23855" y="0"/>
                  <a:pt x="30519" y="3510"/>
                  <a:pt x="34547" y="9382"/>
                </a:cubicBezTo>
                <a:lnTo>
                  <a:pt x="16734" y="21600"/>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02083" name="Rectangle 3"/>
          <p:cNvSpPr>
            <a:spLocks noGrp="1" noChangeArrowheads="1"/>
          </p:cNvSpPr>
          <p:nvPr>
            <p:ph type="title"/>
          </p:nvPr>
        </p:nvSpPr>
        <p:spPr/>
        <p:txBody>
          <a:bodyPr>
            <a:normAutofit fontScale="90000"/>
          </a:bodyPr>
          <a:lstStyle/>
          <a:p>
            <a:r>
              <a:rPr lang="el-GR" altLang="el-GR" dirty="0" smtClean="0"/>
              <a:t>Προχωρώντας μέσα από τα Στάδια της Σχέσης</a:t>
            </a:r>
            <a:endParaRPr lang="en-US" altLang="el-GR" dirty="0"/>
          </a:p>
        </p:txBody>
      </p:sp>
      <p:sp>
        <p:nvSpPr>
          <p:cNvPr id="302093" name="Rectangle 13"/>
          <p:cNvSpPr>
            <a:spLocks noGrp="1" noChangeArrowheads="1"/>
          </p:cNvSpPr>
          <p:nvPr>
            <p:ph idx="1"/>
          </p:nvPr>
        </p:nvSpPr>
        <p:spPr>
          <a:xfrm>
            <a:off x="323850" y="5265738"/>
            <a:ext cx="8634413" cy="414337"/>
          </a:xfrm>
        </p:spPr>
        <p:txBody>
          <a:bodyPr>
            <a:normAutofit fontScale="92500"/>
          </a:bodyPr>
          <a:lstStyle/>
          <a:p>
            <a:pPr algn="ctr">
              <a:buFont typeface="Wingdings" pitchFamily="2" charset="2"/>
              <a:buNone/>
            </a:pPr>
            <a:r>
              <a:rPr lang="el-GR" altLang="el-GR" sz="2000" i="1" dirty="0" smtClean="0"/>
              <a:t>Οι πελάτες μπορούν να προοδεύσουν μέσα από τα στάδια με διάφορους τρόπους</a:t>
            </a:r>
            <a:endParaRPr lang="en-US" altLang="el-GR" sz="2000" i="1" dirty="0"/>
          </a:p>
        </p:txBody>
      </p:sp>
      <p:sp>
        <p:nvSpPr>
          <p:cNvPr id="302085" name="Line 5"/>
          <p:cNvSpPr>
            <a:spLocks noChangeShapeType="1"/>
          </p:cNvSpPr>
          <p:nvPr/>
        </p:nvSpPr>
        <p:spPr bwMode="auto">
          <a:xfrm>
            <a:off x="1857375" y="3703638"/>
            <a:ext cx="933450"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02086" name="Line 6"/>
          <p:cNvSpPr>
            <a:spLocks noChangeShapeType="1"/>
          </p:cNvSpPr>
          <p:nvPr/>
        </p:nvSpPr>
        <p:spPr bwMode="auto">
          <a:xfrm>
            <a:off x="3906838" y="3703638"/>
            <a:ext cx="933450"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02087" name="Line 7"/>
          <p:cNvSpPr>
            <a:spLocks noChangeShapeType="1"/>
          </p:cNvSpPr>
          <p:nvPr/>
        </p:nvSpPr>
        <p:spPr bwMode="auto">
          <a:xfrm>
            <a:off x="5965825" y="3703638"/>
            <a:ext cx="933450" cy="15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02088" name="Rectangle 8"/>
          <p:cNvSpPr>
            <a:spLocks noChangeArrowheads="1"/>
          </p:cNvSpPr>
          <p:nvPr/>
        </p:nvSpPr>
        <p:spPr bwMode="auto">
          <a:xfrm>
            <a:off x="4840288" y="3313113"/>
            <a:ext cx="1506537" cy="781050"/>
          </a:xfrm>
          <a:prstGeom prst="rect">
            <a:avLst/>
          </a:prstGeom>
          <a:solidFill>
            <a:srgbClr val="6699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400" b="1" dirty="0" smtClean="0">
                <a:solidFill>
                  <a:schemeClr val="bg1"/>
                </a:solidFill>
              </a:rPr>
              <a:t>Δέσμευση</a:t>
            </a:r>
            <a:endParaRPr lang="en-US" altLang="el-GR" sz="1400" b="1" dirty="0">
              <a:solidFill>
                <a:schemeClr val="bg1"/>
              </a:solidFill>
            </a:endParaRPr>
          </a:p>
        </p:txBody>
      </p:sp>
      <p:sp>
        <p:nvSpPr>
          <p:cNvPr id="302089" name="Rectangle 9"/>
          <p:cNvSpPr>
            <a:spLocks noChangeArrowheads="1"/>
          </p:cNvSpPr>
          <p:nvPr/>
        </p:nvSpPr>
        <p:spPr bwMode="auto">
          <a:xfrm>
            <a:off x="6888163" y="3313113"/>
            <a:ext cx="1506537" cy="781050"/>
          </a:xfrm>
          <a:prstGeom prst="rect">
            <a:avLst/>
          </a:prstGeom>
          <a:solidFill>
            <a:schemeClr val="bg1"/>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400" b="1" dirty="0" smtClean="0"/>
              <a:t>Διάλυση</a:t>
            </a:r>
            <a:endParaRPr lang="en-US" altLang="el-GR" sz="1400" b="1" dirty="0"/>
          </a:p>
        </p:txBody>
      </p:sp>
      <p:sp>
        <p:nvSpPr>
          <p:cNvPr id="302092" name="Rectangle 12"/>
          <p:cNvSpPr>
            <a:spLocks noChangeArrowheads="1"/>
          </p:cNvSpPr>
          <p:nvPr/>
        </p:nvSpPr>
        <p:spPr bwMode="auto">
          <a:xfrm>
            <a:off x="2794000" y="3313113"/>
            <a:ext cx="1506538" cy="781050"/>
          </a:xfrm>
          <a:prstGeom prst="rect">
            <a:avLst/>
          </a:prstGeom>
          <a:solidFill>
            <a:srgbClr val="CCCC00"/>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400" b="1" dirty="0" smtClean="0"/>
              <a:t>Εξερεύνηση/</a:t>
            </a:r>
          </a:p>
          <a:p>
            <a:pPr algn="ctr" eaLnBrk="0" hangingPunct="0"/>
            <a:r>
              <a:rPr lang="el-GR" altLang="el-GR" sz="1400" b="1" dirty="0" smtClean="0"/>
              <a:t>Επέκταση</a:t>
            </a:r>
            <a:endParaRPr lang="en-US" altLang="el-GR" sz="1400" b="1" dirty="0"/>
          </a:p>
        </p:txBody>
      </p:sp>
      <p:sp>
        <p:nvSpPr>
          <p:cNvPr id="302094" name="Arc 14"/>
          <p:cNvSpPr>
            <a:spLocks/>
          </p:cNvSpPr>
          <p:nvPr/>
        </p:nvSpPr>
        <p:spPr bwMode="auto">
          <a:xfrm flipH="1">
            <a:off x="1431925" y="2733675"/>
            <a:ext cx="4017963" cy="1517650"/>
          </a:xfrm>
          <a:custGeom>
            <a:avLst/>
            <a:gdLst>
              <a:gd name="G0" fmla="+- 16734 0 0"/>
              <a:gd name="G1" fmla="+- 21600 0 0"/>
              <a:gd name="G2" fmla="+- 21600 0 0"/>
              <a:gd name="T0" fmla="*/ 0 w 34547"/>
              <a:gd name="T1" fmla="*/ 7942 h 21600"/>
              <a:gd name="T2" fmla="*/ 34547 w 34547"/>
              <a:gd name="T3" fmla="*/ 9383 h 21600"/>
              <a:gd name="T4" fmla="*/ 16734 w 34547"/>
              <a:gd name="T5" fmla="*/ 21600 h 21600"/>
            </a:gdLst>
            <a:ahLst/>
            <a:cxnLst>
              <a:cxn ang="0">
                <a:pos x="T0" y="T1"/>
              </a:cxn>
              <a:cxn ang="0">
                <a:pos x="T2" y="T3"/>
              </a:cxn>
              <a:cxn ang="0">
                <a:pos x="T4" y="T5"/>
              </a:cxn>
            </a:cxnLst>
            <a:rect l="0" t="0" r="r" b="b"/>
            <a:pathLst>
              <a:path w="34547" h="21600" fill="none" extrusionOk="0">
                <a:moveTo>
                  <a:pt x="0" y="7942"/>
                </a:moveTo>
                <a:cubicBezTo>
                  <a:pt x="4102" y="2916"/>
                  <a:pt x="10246" y="-1"/>
                  <a:pt x="16734" y="0"/>
                </a:cubicBezTo>
                <a:cubicBezTo>
                  <a:pt x="23855" y="0"/>
                  <a:pt x="30519" y="3510"/>
                  <a:pt x="34547" y="9382"/>
                </a:cubicBezTo>
              </a:path>
              <a:path w="34547" h="21600" stroke="0" extrusionOk="0">
                <a:moveTo>
                  <a:pt x="0" y="7942"/>
                </a:moveTo>
                <a:cubicBezTo>
                  <a:pt x="4102" y="2916"/>
                  <a:pt x="10246" y="-1"/>
                  <a:pt x="16734" y="0"/>
                </a:cubicBezTo>
                <a:cubicBezTo>
                  <a:pt x="23855" y="0"/>
                  <a:pt x="30519" y="3510"/>
                  <a:pt x="34547" y="9382"/>
                </a:cubicBezTo>
                <a:lnTo>
                  <a:pt x="16734" y="21600"/>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02095" name="Arc 15"/>
          <p:cNvSpPr>
            <a:spLocks/>
          </p:cNvSpPr>
          <p:nvPr/>
        </p:nvSpPr>
        <p:spPr bwMode="auto">
          <a:xfrm flipH="1">
            <a:off x="1431925" y="2374900"/>
            <a:ext cx="6176963" cy="2333625"/>
          </a:xfrm>
          <a:custGeom>
            <a:avLst/>
            <a:gdLst>
              <a:gd name="G0" fmla="+- 16734 0 0"/>
              <a:gd name="G1" fmla="+- 21600 0 0"/>
              <a:gd name="G2" fmla="+- 21600 0 0"/>
              <a:gd name="T0" fmla="*/ 0 w 34547"/>
              <a:gd name="T1" fmla="*/ 7942 h 21600"/>
              <a:gd name="T2" fmla="*/ 34547 w 34547"/>
              <a:gd name="T3" fmla="*/ 9383 h 21600"/>
              <a:gd name="T4" fmla="*/ 16734 w 34547"/>
              <a:gd name="T5" fmla="*/ 21600 h 21600"/>
            </a:gdLst>
            <a:ahLst/>
            <a:cxnLst>
              <a:cxn ang="0">
                <a:pos x="T0" y="T1"/>
              </a:cxn>
              <a:cxn ang="0">
                <a:pos x="T2" y="T3"/>
              </a:cxn>
              <a:cxn ang="0">
                <a:pos x="T4" y="T5"/>
              </a:cxn>
            </a:cxnLst>
            <a:rect l="0" t="0" r="r" b="b"/>
            <a:pathLst>
              <a:path w="34547" h="21600" fill="none" extrusionOk="0">
                <a:moveTo>
                  <a:pt x="0" y="7942"/>
                </a:moveTo>
                <a:cubicBezTo>
                  <a:pt x="4102" y="2916"/>
                  <a:pt x="10246" y="-1"/>
                  <a:pt x="16734" y="0"/>
                </a:cubicBezTo>
                <a:cubicBezTo>
                  <a:pt x="23855" y="0"/>
                  <a:pt x="30519" y="3510"/>
                  <a:pt x="34547" y="9382"/>
                </a:cubicBezTo>
              </a:path>
              <a:path w="34547" h="21600" stroke="0" extrusionOk="0">
                <a:moveTo>
                  <a:pt x="0" y="7942"/>
                </a:moveTo>
                <a:cubicBezTo>
                  <a:pt x="4102" y="2916"/>
                  <a:pt x="10246" y="-1"/>
                  <a:pt x="16734" y="0"/>
                </a:cubicBezTo>
                <a:cubicBezTo>
                  <a:pt x="23855" y="0"/>
                  <a:pt x="30519" y="3510"/>
                  <a:pt x="34547" y="9382"/>
                </a:cubicBezTo>
                <a:lnTo>
                  <a:pt x="16734" y="21600"/>
                </a:lnTo>
                <a:close/>
              </a:path>
            </a:pathLst>
          </a:custGeom>
          <a:noFill/>
          <a:ln w="9525">
            <a:solidFill>
              <a:schemeClr val="tx1"/>
            </a:solidFill>
            <a:round/>
            <a:headEnd type="triangle" w="med" len="me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02096" name="Rectangle 16"/>
          <p:cNvSpPr>
            <a:spLocks noChangeArrowheads="1"/>
          </p:cNvSpPr>
          <p:nvPr/>
        </p:nvSpPr>
        <p:spPr bwMode="auto">
          <a:xfrm>
            <a:off x="747713" y="3313113"/>
            <a:ext cx="1506537" cy="78105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400" b="1" dirty="0" smtClean="0"/>
              <a:t>Επίγνωση</a:t>
            </a:r>
            <a:endParaRPr lang="en-US" altLang="el-GR" sz="1400" b="1" dirty="0"/>
          </a:p>
        </p:txBody>
      </p:sp>
    </p:spTree>
    <p:extLst>
      <p:ext uri="{BB962C8B-B14F-4D97-AF65-F5344CB8AC3E}">
        <p14:creationId xmlns:p14="http://schemas.microsoft.com/office/powerpoint/2010/main" val="2051466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a:t>Internet</a:t>
            </a:r>
            <a:r>
              <a:rPr lang="el-GR" dirty="0"/>
              <a:t> </a:t>
            </a:r>
            <a:r>
              <a:rPr lang="el-GR" b="1" dirty="0"/>
              <a:t>και </a:t>
            </a:r>
            <a:r>
              <a:rPr lang="el-GR" b="1" dirty="0" err="1"/>
              <a:t>smartphones</a:t>
            </a:r>
            <a:r>
              <a:rPr lang="el-GR" dirty="0"/>
              <a:t> </a:t>
            </a:r>
            <a:r>
              <a:rPr lang="el-GR" b="1" dirty="0"/>
              <a:t>στην </a:t>
            </a:r>
            <a:r>
              <a:rPr lang="el-GR" b="1" dirty="0" smtClean="0"/>
              <a:t>Ελλάδα</a:t>
            </a:r>
            <a:endParaRPr lang="el-GR" dirty="0"/>
          </a:p>
        </p:txBody>
      </p:sp>
      <p:sp>
        <p:nvSpPr>
          <p:cNvPr id="3" name="Θέση περιεχομένου 2"/>
          <p:cNvSpPr>
            <a:spLocks noGrp="1"/>
          </p:cNvSpPr>
          <p:nvPr>
            <p:ph idx="1"/>
          </p:nvPr>
        </p:nvSpPr>
        <p:spPr/>
        <p:txBody>
          <a:bodyPr>
            <a:normAutofit fontScale="77500" lnSpcReduction="20000"/>
          </a:bodyPr>
          <a:lstStyle/>
          <a:p>
            <a:r>
              <a:rPr lang="el-GR" dirty="0" smtClean="0"/>
              <a:t>Το</a:t>
            </a:r>
            <a:r>
              <a:rPr lang="el-GR" b="1" dirty="0"/>
              <a:t> 67% των ελληνικών νοικοκυριών έχει πρόσβαση στο </a:t>
            </a:r>
            <a:r>
              <a:rPr lang="el-GR" b="1" dirty="0" err="1"/>
              <a:t>ίντερνετ</a:t>
            </a:r>
            <a:r>
              <a:rPr lang="el-GR" dirty="0"/>
              <a:t>. Ένα ποσοστό </a:t>
            </a:r>
            <a:r>
              <a:rPr lang="el-GR" b="1" dirty="0"/>
              <a:t>70% αυτών των χρηστών, προτιμά να χρησιμοποιεί το κινητό του</a:t>
            </a:r>
            <a:r>
              <a:rPr lang="el-GR" dirty="0"/>
              <a:t> τηλέφωνο για να συνδεθεί στο διαδίκτυο.</a:t>
            </a:r>
          </a:p>
          <a:p>
            <a:r>
              <a:rPr lang="el-GR" dirty="0" smtClean="0"/>
              <a:t>Το 74</a:t>
            </a:r>
            <a:r>
              <a:rPr lang="el-GR" dirty="0"/>
              <a:t>% των ερωτηθέντων κατέχει </a:t>
            </a:r>
            <a:r>
              <a:rPr lang="el-GR" dirty="0" err="1"/>
              <a:t>smartphone</a:t>
            </a:r>
            <a:r>
              <a:rPr lang="el-GR" dirty="0"/>
              <a:t>, το 70% </a:t>
            </a:r>
            <a:r>
              <a:rPr lang="el-GR" dirty="0" err="1"/>
              <a:t>εξ’αυτών</a:t>
            </a:r>
            <a:r>
              <a:rPr lang="el-GR" dirty="0"/>
              <a:t> το χρησιμοποιεί για να συνδεθεί στο διαδίκτυο, ενώ 1 στους 4 χρήστες, συνδέεται στο </a:t>
            </a:r>
            <a:r>
              <a:rPr lang="el-GR" dirty="0" err="1"/>
              <a:t>internet</a:t>
            </a:r>
            <a:r>
              <a:rPr lang="el-GR" dirty="0"/>
              <a:t> μέσω του κινητού του για περισσότερο από μία ώρα ημερησίως!</a:t>
            </a:r>
          </a:p>
          <a:p>
            <a:r>
              <a:rPr lang="el-GR" b="1" dirty="0" smtClean="0"/>
              <a:t>Το </a:t>
            </a:r>
            <a:r>
              <a:rPr lang="el-GR" b="1" dirty="0"/>
              <a:t>67% των χρηστών να δηλώνει πως κατεβάζει </a:t>
            </a:r>
            <a:r>
              <a:rPr lang="el-GR" b="1" dirty="0" err="1"/>
              <a:t>applications</a:t>
            </a:r>
            <a:r>
              <a:rPr lang="el-GR" b="1" dirty="0"/>
              <a:t> στα κινητά του τηλέφωνα</a:t>
            </a:r>
            <a:r>
              <a:rPr lang="el-GR" dirty="0"/>
              <a:t>. Δημοφιλέστερα κυρίως τα διάφορα </a:t>
            </a:r>
            <a:r>
              <a:rPr lang="el-GR" dirty="0" err="1"/>
              <a:t>apps</a:t>
            </a:r>
            <a:r>
              <a:rPr lang="el-GR" dirty="0"/>
              <a:t> για την επικοινωνία (</a:t>
            </a:r>
            <a:r>
              <a:rPr lang="el-GR" dirty="0" err="1"/>
              <a:t>skype</a:t>
            </a:r>
            <a:r>
              <a:rPr lang="el-GR" dirty="0"/>
              <a:t>, </a:t>
            </a:r>
            <a:r>
              <a:rPr lang="el-GR" dirty="0" err="1"/>
              <a:t>messenger</a:t>
            </a:r>
            <a:r>
              <a:rPr lang="el-GR" dirty="0"/>
              <a:t>, </a:t>
            </a:r>
            <a:r>
              <a:rPr lang="el-GR" dirty="0" err="1"/>
              <a:t>viber</a:t>
            </a:r>
            <a:r>
              <a:rPr lang="el-GR" dirty="0"/>
              <a:t> κλπ).</a:t>
            </a:r>
          </a:p>
          <a:p>
            <a:endParaRPr lang="el-GR" dirty="0"/>
          </a:p>
        </p:txBody>
      </p:sp>
    </p:spTree>
    <p:extLst>
      <p:ext uri="{BB962C8B-B14F-4D97-AF65-F5344CB8AC3E}">
        <p14:creationId xmlns:p14="http://schemas.microsoft.com/office/powerpoint/2010/main" val="231333396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7" name="Rectangle 3"/>
          <p:cNvSpPr>
            <a:spLocks noGrp="1" noChangeArrowheads="1"/>
          </p:cNvSpPr>
          <p:nvPr>
            <p:ph type="title"/>
          </p:nvPr>
        </p:nvSpPr>
        <p:spPr/>
        <p:txBody>
          <a:bodyPr>
            <a:normAutofit fontScale="90000"/>
          </a:bodyPr>
          <a:lstStyle/>
          <a:p>
            <a:r>
              <a:rPr lang="el-GR" altLang="el-GR" dirty="0" smtClean="0"/>
              <a:t>Δύο εναλλακτικές λύσεις για τους πελάτες στο Στάδιο Δέσμευσης</a:t>
            </a:r>
            <a:endParaRPr lang="en-US" altLang="el-GR" dirty="0"/>
          </a:p>
        </p:txBody>
      </p:sp>
      <p:sp>
        <p:nvSpPr>
          <p:cNvPr id="303114" name="Rectangle 10"/>
          <p:cNvSpPr>
            <a:spLocks noGrp="1" noChangeArrowheads="1"/>
          </p:cNvSpPr>
          <p:nvPr>
            <p:ph idx="1"/>
          </p:nvPr>
        </p:nvSpPr>
        <p:spPr>
          <a:xfrm>
            <a:off x="323850" y="5665788"/>
            <a:ext cx="8634413" cy="414337"/>
          </a:xfrm>
        </p:spPr>
        <p:txBody>
          <a:bodyPr>
            <a:normAutofit fontScale="85000" lnSpcReduction="10000"/>
          </a:bodyPr>
          <a:lstStyle/>
          <a:p>
            <a:pPr algn="ctr">
              <a:buFont typeface="Wingdings" pitchFamily="2" charset="2"/>
              <a:buNone/>
            </a:pPr>
            <a:r>
              <a:rPr lang="el-GR" altLang="el-GR" sz="2000" i="1" dirty="0" smtClean="0"/>
              <a:t>Οι πελάτες μπορούν είτε να παραμείνουν δεσμευμένοι ή να προχωρήσουν σε διάλυση</a:t>
            </a:r>
            <a:endParaRPr lang="en-US" altLang="el-GR" sz="2000" i="1" dirty="0"/>
          </a:p>
        </p:txBody>
      </p:sp>
      <p:sp>
        <p:nvSpPr>
          <p:cNvPr id="303111" name="Rectangle 7"/>
          <p:cNvSpPr>
            <a:spLocks noChangeArrowheads="1"/>
          </p:cNvSpPr>
          <p:nvPr/>
        </p:nvSpPr>
        <p:spPr bwMode="auto">
          <a:xfrm>
            <a:off x="911225" y="2827338"/>
            <a:ext cx="2690813" cy="1395412"/>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2000" b="1" dirty="0" smtClean="0"/>
              <a:t>Δέσμευση</a:t>
            </a:r>
            <a:endParaRPr lang="en-US" altLang="el-GR" sz="2000" b="1" dirty="0"/>
          </a:p>
        </p:txBody>
      </p:sp>
      <p:sp>
        <p:nvSpPr>
          <p:cNvPr id="303118" name="Rectangle 14"/>
          <p:cNvSpPr>
            <a:spLocks noChangeArrowheads="1"/>
          </p:cNvSpPr>
          <p:nvPr/>
        </p:nvSpPr>
        <p:spPr bwMode="auto">
          <a:xfrm>
            <a:off x="5707063" y="3994150"/>
            <a:ext cx="2690812" cy="1395413"/>
          </a:xfrm>
          <a:prstGeom prst="rect">
            <a:avLst/>
          </a:prstGeom>
          <a:solidFill>
            <a:schemeClr val="folHlink"/>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2000" b="1" dirty="0" smtClean="0">
                <a:solidFill>
                  <a:srgbClr val="FFFFFF"/>
                </a:solidFill>
              </a:rPr>
              <a:t>Διάλυση</a:t>
            </a:r>
            <a:endParaRPr lang="en-US" altLang="el-GR" sz="2000" b="1" dirty="0">
              <a:solidFill>
                <a:srgbClr val="FFFFFF"/>
              </a:solidFill>
            </a:endParaRPr>
          </a:p>
        </p:txBody>
      </p:sp>
      <p:sp>
        <p:nvSpPr>
          <p:cNvPr id="303119" name="Rectangle 15"/>
          <p:cNvSpPr>
            <a:spLocks noChangeArrowheads="1"/>
          </p:cNvSpPr>
          <p:nvPr/>
        </p:nvSpPr>
        <p:spPr bwMode="auto">
          <a:xfrm>
            <a:off x="5688013" y="1589088"/>
            <a:ext cx="2690812" cy="1395412"/>
          </a:xfrm>
          <a:prstGeom prst="rect">
            <a:avLst/>
          </a:prstGeom>
          <a:solidFill>
            <a:schemeClr val="tx2"/>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2000" b="1" dirty="0" smtClean="0">
                <a:solidFill>
                  <a:schemeClr val="bg1"/>
                </a:solidFill>
              </a:rPr>
              <a:t>Μένει Προσηλωμένος</a:t>
            </a:r>
            <a:endParaRPr lang="en-US" altLang="el-GR" sz="2000" b="1" dirty="0">
              <a:solidFill>
                <a:schemeClr val="bg1"/>
              </a:solidFill>
            </a:endParaRPr>
          </a:p>
        </p:txBody>
      </p:sp>
      <p:sp>
        <p:nvSpPr>
          <p:cNvPr id="303120" name="Line 16"/>
          <p:cNvSpPr>
            <a:spLocks noChangeShapeType="1"/>
          </p:cNvSpPr>
          <p:nvPr/>
        </p:nvSpPr>
        <p:spPr bwMode="auto">
          <a:xfrm>
            <a:off x="3657600" y="3643313"/>
            <a:ext cx="2000250" cy="10572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endParaRPr lang="el-GR"/>
          </a:p>
        </p:txBody>
      </p:sp>
      <p:sp>
        <p:nvSpPr>
          <p:cNvPr id="303121" name="Line 17"/>
          <p:cNvSpPr>
            <a:spLocks noChangeShapeType="1"/>
          </p:cNvSpPr>
          <p:nvPr/>
        </p:nvSpPr>
        <p:spPr bwMode="auto">
          <a:xfrm flipV="1">
            <a:off x="3629025" y="2257425"/>
            <a:ext cx="2028825" cy="1285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lstStyle/>
          <a:p>
            <a:endParaRPr lang="el-GR"/>
          </a:p>
        </p:txBody>
      </p:sp>
      <p:sp>
        <p:nvSpPr>
          <p:cNvPr id="303123" name="Text Box 19"/>
          <p:cNvSpPr txBox="1">
            <a:spLocks noChangeArrowheads="1"/>
          </p:cNvSpPr>
          <p:nvPr/>
        </p:nvSpPr>
        <p:spPr bwMode="auto">
          <a:xfrm>
            <a:off x="3689350" y="1854200"/>
            <a:ext cx="1688796"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spAutoFit/>
          </a:bodyPr>
          <a:lstStyle/>
          <a:p>
            <a:pPr eaLnBrk="0" hangingPunct="0"/>
            <a:r>
              <a:rPr lang="el-GR" altLang="el-GR" sz="1400" dirty="0" smtClean="0"/>
              <a:t>Ικανοποιημένοι,</a:t>
            </a:r>
          </a:p>
          <a:p>
            <a:pPr eaLnBrk="0" hangingPunct="0"/>
            <a:r>
              <a:rPr lang="el-GR" altLang="el-GR" sz="1400" dirty="0" smtClean="0"/>
              <a:t>επικερδείς πελάτες</a:t>
            </a:r>
            <a:endParaRPr lang="en-US" altLang="el-GR" sz="1400" dirty="0"/>
          </a:p>
        </p:txBody>
      </p:sp>
      <p:sp>
        <p:nvSpPr>
          <p:cNvPr id="303124" name="Text Box 20"/>
          <p:cNvSpPr txBox="1">
            <a:spLocks noChangeArrowheads="1"/>
          </p:cNvSpPr>
          <p:nvPr/>
        </p:nvSpPr>
        <p:spPr bwMode="auto">
          <a:xfrm>
            <a:off x="3689350" y="4535488"/>
            <a:ext cx="1741695"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spAutoFit/>
          </a:bodyPr>
          <a:lstStyle/>
          <a:p>
            <a:pPr eaLnBrk="0" hangingPunct="0"/>
            <a:r>
              <a:rPr lang="el-GR" altLang="el-GR" sz="1400" dirty="0" smtClean="0"/>
              <a:t>ανικανοποίητοι ή</a:t>
            </a:r>
          </a:p>
          <a:p>
            <a:pPr eaLnBrk="0" hangingPunct="0"/>
            <a:r>
              <a:rPr lang="el-GR" altLang="el-GR" sz="1400" dirty="0" smtClean="0"/>
              <a:t>ασύμφοροι πελάτες</a:t>
            </a:r>
            <a:endParaRPr lang="en-US" altLang="el-GR" sz="1400" dirty="0"/>
          </a:p>
        </p:txBody>
      </p:sp>
    </p:spTree>
    <p:extLst>
      <p:ext uri="{BB962C8B-B14F-4D97-AF65-F5344CB8AC3E}">
        <p14:creationId xmlns:p14="http://schemas.microsoft.com/office/powerpoint/2010/main" val="203015494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ChangeArrowheads="1"/>
          </p:cNvSpPr>
          <p:nvPr/>
        </p:nvSpPr>
        <p:spPr bwMode="auto">
          <a:xfrm>
            <a:off x="1455738" y="857250"/>
            <a:ext cx="675163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82627" name="Rectangle 3"/>
          <p:cNvSpPr>
            <a:spLocks noGrp="1" noChangeArrowheads="1"/>
          </p:cNvSpPr>
          <p:nvPr>
            <p:ph type="title"/>
          </p:nvPr>
        </p:nvSpPr>
        <p:spPr/>
        <p:txBody>
          <a:bodyPr>
            <a:normAutofit fontScale="90000"/>
          </a:bodyPr>
          <a:lstStyle/>
          <a:p>
            <a:r>
              <a:rPr lang="el-GR" altLang="el-GR" dirty="0" smtClean="0"/>
              <a:t>Επίπεδο αλληλεπίδρασης ανά στάδιο των πελατειακών σχέσεων</a:t>
            </a:r>
            <a:endParaRPr lang="en-US" altLang="el-GR" dirty="0"/>
          </a:p>
        </p:txBody>
      </p:sp>
      <p:sp>
        <p:nvSpPr>
          <p:cNvPr id="282630" name="Text Box 6"/>
          <p:cNvSpPr txBox="1">
            <a:spLocks noChangeArrowheads="1"/>
          </p:cNvSpPr>
          <p:nvPr/>
        </p:nvSpPr>
        <p:spPr bwMode="auto">
          <a:xfrm>
            <a:off x="631825" y="3552825"/>
            <a:ext cx="8175625"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r>
              <a:rPr lang="el-GR" altLang="el-GR" sz="1600" b="1" dirty="0" smtClean="0"/>
              <a:t>Επίπεδο Έντασης</a:t>
            </a:r>
            <a:endParaRPr lang="en-US" altLang="el-GR" sz="1600" b="1" dirty="0"/>
          </a:p>
        </p:txBody>
      </p:sp>
      <p:sp>
        <p:nvSpPr>
          <p:cNvPr id="282631" name="Text Box 7"/>
          <p:cNvSpPr txBox="1">
            <a:spLocks noChangeArrowheads="1"/>
          </p:cNvSpPr>
          <p:nvPr/>
        </p:nvSpPr>
        <p:spPr bwMode="auto">
          <a:xfrm>
            <a:off x="617538" y="1479550"/>
            <a:ext cx="8177212"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r>
              <a:rPr lang="el-GR" altLang="el-GR" sz="1600" b="1" dirty="0" smtClean="0"/>
              <a:t>Τέσσερα βασικά στάδια των πελατειακών σχέσεων</a:t>
            </a:r>
            <a:endParaRPr lang="en-US" altLang="el-GR" sz="1600" b="1" dirty="0"/>
          </a:p>
        </p:txBody>
      </p:sp>
      <p:sp>
        <p:nvSpPr>
          <p:cNvPr id="282647" name="Text Box 23"/>
          <p:cNvSpPr txBox="1">
            <a:spLocks noChangeArrowheads="1"/>
          </p:cNvSpPr>
          <p:nvPr/>
        </p:nvSpPr>
        <p:spPr bwMode="auto">
          <a:xfrm>
            <a:off x="1038225" y="4605666"/>
            <a:ext cx="906463" cy="5232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spcBef>
                <a:spcPct val="50000"/>
              </a:spcBef>
            </a:pPr>
            <a:r>
              <a:rPr lang="el-GR" altLang="el-GR" sz="1400" dirty="0" smtClean="0"/>
              <a:t>Επίπεδο έντασης</a:t>
            </a:r>
            <a:endParaRPr lang="en-US" altLang="el-GR" sz="1400" dirty="0"/>
          </a:p>
        </p:txBody>
      </p:sp>
      <p:sp>
        <p:nvSpPr>
          <p:cNvPr id="282648" name="Text Box 24"/>
          <p:cNvSpPr txBox="1">
            <a:spLocks noChangeArrowheads="1"/>
          </p:cNvSpPr>
          <p:nvPr/>
        </p:nvSpPr>
        <p:spPr bwMode="auto">
          <a:xfrm>
            <a:off x="1449388" y="5824538"/>
            <a:ext cx="6540500"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spcBef>
                <a:spcPct val="50000"/>
              </a:spcBef>
            </a:pPr>
            <a:r>
              <a:rPr lang="el-GR" altLang="el-GR" sz="1400" dirty="0" smtClean="0"/>
              <a:t>Στάδια της Πελατειακής Σχέσης</a:t>
            </a:r>
            <a:endParaRPr lang="en-US" altLang="el-GR" sz="1400" dirty="0"/>
          </a:p>
        </p:txBody>
      </p:sp>
      <p:sp>
        <p:nvSpPr>
          <p:cNvPr id="282649" name="Rectangle 25"/>
          <p:cNvSpPr>
            <a:spLocks noChangeArrowheads="1"/>
          </p:cNvSpPr>
          <p:nvPr/>
        </p:nvSpPr>
        <p:spPr bwMode="auto">
          <a:xfrm>
            <a:off x="633413" y="1905000"/>
            <a:ext cx="1619250" cy="135255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400" b="1" dirty="0" smtClean="0"/>
              <a:t>Αναγνώριση</a:t>
            </a:r>
            <a:endParaRPr lang="en-US" altLang="el-GR" sz="1400" b="1" dirty="0"/>
          </a:p>
        </p:txBody>
      </p:sp>
      <p:sp>
        <p:nvSpPr>
          <p:cNvPr id="282650" name="Rectangle 26"/>
          <p:cNvSpPr>
            <a:spLocks noChangeArrowheads="1"/>
          </p:cNvSpPr>
          <p:nvPr/>
        </p:nvSpPr>
        <p:spPr bwMode="auto">
          <a:xfrm>
            <a:off x="2811463" y="1905000"/>
            <a:ext cx="1619250" cy="1352550"/>
          </a:xfrm>
          <a:prstGeom prst="rect">
            <a:avLst/>
          </a:prstGeom>
          <a:solidFill>
            <a:srgbClr val="CCCC00"/>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400" b="1" dirty="0" smtClean="0"/>
              <a:t>Εξερεύνηση /</a:t>
            </a:r>
          </a:p>
          <a:p>
            <a:pPr algn="ctr" eaLnBrk="0" hangingPunct="0"/>
            <a:r>
              <a:rPr lang="el-GR" altLang="el-GR" sz="1400" b="1" dirty="0" smtClean="0"/>
              <a:t>Επέκταση</a:t>
            </a:r>
            <a:endParaRPr lang="en-US" altLang="el-GR" sz="1400" b="1" dirty="0"/>
          </a:p>
        </p:txBody>
      </p:sp>
      <p:sp>
        <p:nvSpPr>
          <p:cNvPr id="282651" name="Rectangle 27"/>
          <p:cNvSpPr>
            <a:spLocks noChangeArrowheads="1"/>
          </p:cNvSpPr>
          <p:nvPr/>
        </p:nvSpPr>
        <p:spPr bwMode="auto">
          <a:xfrm>
            <a:off x="4989513" y="1905000"/>
            <a:ext cx="1619250" cy="1352550"/>
          </a:xfrm>
          <a:prstGeom prst="rect">
            <a:avLst/>
          </a:prstGeom>
          <a:solidFill>
            <a:srgbClr val="6699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400" b="1" dirty="0" smtClean="0">
                <a:solidFill>
                  <a:schemeClr val="bg1"/>
                </a:solidFill>
              </a:rPr>
              <a:t>Δέσμευση</a:t>
            </a:r>
            <a:endParaRPr lang="en-US" altLang="el-GR" sz="1400" b="1" dirty="0">
              <a:solidFill>
                <a:schemeClr val="bg1"/>
              </a:solidFill>
            </a:endParaRPr>
          </a:p>
        </p:txBody>
      </p:sp>
      <p:sp>
        <p:nvSpPr>
          <p:cNvPr id="282652" name="Rectangle 28"/>
          <p:cNvSpPr>
            <a:spLocks noChangeArrowheads="1"/>
          </p:cNvSpPr>
          <p:nvPr/>
        </p:nvSpPr>
        <p:spPr bwMode="auto">
          <a:xfrm>
            <a:off x="7167563" y="1905000"/>
            <a:ext cx="1619250" cy="1352550"/>
          </a:xfrm>
          <a:prstGeom prst="rect">
            <a:avLst/>
          </a:prstGeom>
          <a:solidFill>
            <a:schemeClr val="bg1"/>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400" b="1" dirty="0" smtClean="0"/>
              <a:t>Διάλυση</a:t>
            </a:r>
            <a:endParaRPr lang="en-US" altLang="el-GR" sz="1400" b="1" dirty="0"/>
          </a:p>
        </p:txBody>
      </p:sp>
      <p:sp>
        <p:nvSpPr>
          <p:cNvPr id="282653" name="AutoShape 29"/>
          <p:cNvSpPr>
            <a:spLocks noChangeArrowheads="1"/>
          </p:cNvSpPr>
          <p:nvPr/>
        </p:nvSpPr>
        <p:spPr bwMode="auto">
          <a:xfrm rot="-5400000">
            <a:off x="2312987" y="2401888"/>
            <a:ext cx="436563" cy="357188"/>
          </a:xfrm>
          <a:prstGeom prst="downArrow">
            <a:avLst>
              <a:gd name="adj1" fmla="val 49815"/>
              <a:gd name="adj2" fmla="val 54667"/>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282654" name="AutoShape 30"/>
          <p:cNvSpPr>
            <a:spLocks noChangeArrowheads="1"/>
          </p:cNvSpPr>
          <p:nvPr/>
        </p:nvSpPr>
        <p:spPr bwMode="auto">
          <a:xfrm rot="-5400000">
            <a:off x="4491037" y="2401888"/>
            <a:ext cx="436563" cy="357188"/>
          </a:xfrm>
          <a:prstGeom prst="downArrow">
            <a:avLst>
              <a:gd name="adj1" fmla="val 49815"/>
              <a:gd name="adj2" fmla="val 54667"/>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282655" name="AutoShape 31"/>
          <p:cNvSpPr>
            <a:spLocks noChangeArrowheads="1"/>
          </p:cNvSpPr>
          <p:nvPr/>
        </p:nvSpPr>
        <p:spPr bwMode="auto">
          <a:xfrm rot="-5400000">
            <a:off x="6669087" y="2401888"/>
            <a:ext cx="436563" cy="357188"/>
          </a:xfrm>
          <a:prstGeom prst="downArrow">
            <a:avLst>
              <a:gd name="adj1" fmla="val 49815"/>
              <a:gd name="adj2" fmla="val 54667"/>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282656" name="Rectangle 32"/>
          <p:cNvSpPr>
            <a:spLocks noChangeArrowheads="1"/>
          </p:cNvSpPr>
          <p:nvPr/>
        </p:nvSpPr>
        <p:spPr bwMode="auto">
          <a:xfrm>
            <a:off x="1949450" y="3943350"/>
            <a:ext cx="5540375" cy="1782763"/>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282657" name="Freeform 33"/>
          <p:cNvSpPr>
            <a:spLocks/>
          </p:cNvSpPr>
          <p:nvPr/>
        </p:nvSpPr>
        <p:spPr bwMode="auto">
          <a:xfrm>
            <a:off x="1958975" y="4249738"/>
            <a:ext cx="5522913" cy="1476375"/>
          </a:xfrm>
          <a:custGeom>
            <a:avLst/>
            <a:gdLst>
              <a:gd name="T0" fmla="*/ 0 w 3468"/>
              <a:gd name="T1" fmla="*/ 908 h 908"/>
              <a:gd name="T2" fmla="*/ 1877 w 3468"/>
              <a:gd name="T3" fmla="*/ 127 h 908"/>
              <a:gd name="T4" fmla="*/ 2918 w 3468"/>
              <a:gd name="T5" fmla="*/ 143 h 908"/>
              <a:gd name="T6" fmla="*/ 3468 w 3468"/>
              <a:gd name="T7" fmla="*/ 908 h 908"/>
            </a:gdLst>
            <a:ahLst/>
            <a:cxnLst>
              <a:cxn ang="0">
                <a:pos x="T0" y="T1"/>
              </a:cxn>
              <a:cxn ang="0">
                <a:pos x="T2" y="T3"/>
              </a:cxn>
              <a:cxn ang="0">
                <a:pos x="T4" y="T5"/>
              </a:cxn>
              <a:cxn ang="0">
                <a:pos x="T6" y="T7"/>
              </a:cxn>
            </a:cxnLst>
            <a:rect l="0" t="0" r="r" b="b"/>
            <a:pathLst>
              <a:path w="3468" h="908">
                <a:moveTo>
                  <a:pt x="0" y="908"/>
                </a:moveTo>
                <a:cubicBezTo>
                  <a:pt x="313" y="778"/>
                  <a:pt x="1391" y="254"/>
                  <a:pt x="1877" y="127"/>
                </a:cubicBezTo>
                <a:cubicBezTo>
                  <a:pt x="2363" y="0"/>
                  <a:pt x="2653" y="13"/>
                  <a:pt x="2918" y="143"/>
                </a:cubicBezTo>
                <a:cubicBezTo>
                  <a:pt x="3183" y="273"/>
                  <a:pt x="3354" y="749"/>
                  <a:pt x="3468" y="908"/>
                </a:cubicBezTo>
              </a:path>
            </a:pathLst>
          </a:custGeom>
          <a:solidFill>
            <a:srgbClr val="CCCC00"/>
          </a:solidFill>
          <a:ln w="9525" cap="flat" cmpd="sng">
            <a:solidFill>
              <a:schemeClr val="tx1"/>
            </a:solidFill>
            <a:prstDash val="solid"/>
            <a:round/>
            <a:headEnd/>
            <a:tailEnd/>
          </a:ln>
          <a:effectLst/>
          <a:extLs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282658" name="Text Box 34"/>
          <p:cNvSpPr txBox="1">
            <a:spLocks noChangeArrowheads="1"/>
          </p:cNvSpPr>
          <p:nvPr/>
        </p:nvSpPr>
        <p:spPr bwMode="auto">
          <a:xfrm>
            <a:off x="5132388" y="4783138"/>
            <a:ext cx="1071562" cy="304800"/>
          </a:xfrm>
          <a:prstGeom prst="rect">
            <a:avLst/>
          </a:prstGeom>
          <a:noFill/>
          <a:ln>
            <a:noFill/>
          </a:ln>
          <a:effectLst/>
          <a:extLst>
            <a:ext uri="{909E8E84-426E-40DD-AFC4-6F175D3DCCD1}">
              <a14:hiddenFill xmlns:a14="http://schemas.microsoft.com/office/drawing/2010/main">
                <a:solidFill>
                  <a:schemeClr val="accent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spcBef>
                <a:spcPct val="50000"/>
              </a:spcBef>
            </a:pPr>
            <a:r>
              <a:rPr lang="el-GR" altLang="el-GR" sz="1400" b="1" dirty="0" smtClean="0"/>
              <a:t>Ένταση</a:t>
            </a:r>
            <a:endParaRPr lang="en-US" altLang="el-GR" sz="1400" b="1" dirty="0"/>
          </a:p>
        </p:txBody>
      </p:sp>
    </p:spTree>
    <p:extLst>
      <p:ext uri="{BB962C8B-B14F-4D97-AF65-F5344CB8AC3E}">
        <p14:creationId xmlns:p14="http://schemas.microsoft.com/office/powerpoint/2010/main" val="104153735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050"/>
          <p:cNvSpPr>
            <a:spLocks noGrp="1" noChangeArrowheads="1"/>
          </p:cNvSpPr>
          <p:nvPr>
            <p:ph type="title"/>
          </p:nvPr>
        </p:nvSpPr>
        <p:spPr/>
        <p:txBody>
          <a:bodyPr>
            <a:normAutofit fontScale="90000"/>
          </a:bodyPr>
          <a:lstStyle/>
          <a:p>
            <a:r>
              <a:rPr lang="el-GR" altLang="el-GR" dirty="0" smtClean="0"/>
              <a:t>Είναι η </a:t>
            </a:r>
            <a:r>
              <a:rPr lang="el-GR" altLang="el-GR" dirty="0" err="1" smtClean="0"/>
              <a:t>διαδραστικότητα</a:t>
            </a:r>
            <a:r>
              <a:rPr lang="el-GR" altLang="el-GR" dirty="0" smtClean="0"/>
              <a:t> και η εξατομίκευση πάντα απαραίτητη;</a:t>
            </a:r>
            <a:endParaRPr lang="en-US" altLang="el-GR" dirty="0"/>
          </a:p>
        </p:txBody>
      </p:sp>
      <p:graphicFrame>
        <p:nvGraphicFramePr>
          <p:cNvPr id="358418" name="Group 2066"/>
          <p:cNvGraphicFramePr>
            <a:graphicFrameLocks noGrp="1"/>
          </p:cNvGraphicFramePr>
          <p:nvPr>
            <p:ph type="tbl" idx="1"/>
            <p:extLst>
              <p:ext uri="{D42A27DB-BD31-4B8C-83A1-F6EECF244321}">
                <p14:modId xmlns:p14="http://schemas.microsoft.com/office/powerpoint/2010/main" val="1238884265"/>
              </p:ext>
            </p:extLst>
          </p:nvPr>
        </p:nvGraphicFramePr>
        <p:xfrm>
          <a:off x="1185863" y="1703388"/>
          <a:ext cx="7154862" cy="4591050"/>
        </p:xfrm>
        <a:graphic>
          <a:graphicData uri="http://schemas.openxmlformats.org/drawingml/2006/table">
            <a:tbl>
              <a:tblPr/>
              <a:tblGrid>
                <a:gridCol w="3578225"/>
                <a:gridCol w="3576637"/>
              </a:tblGrid>
              <a:tr h="2295525">
                <a:tc>
                  <a:txBody>
                    <a:bodyPr/>
                    <a:lstStyle>
                      <a:lvl1pPr marL="115888" indent="-115888">
                        <a:spcBef>
                          <a:spcPct val="20000"/>
                        </a:spcBef>
                        <a:buClr>
                          <a:srgbClr val="6B0106"/>
                        </a:buClr>
                        <a:buSzPct val="65000"/>
                        <a:buFont typeface="Wingdings" pitchFamily="2" charset="2"/>
                        <a:defRPr sz="2000">
                          <a:solidFill>
                            <a:schemeClr val="tx1"/>
                          </a:solidFill>
                          <a:latin typeface="Arial" charset="0"/>
                        </a:defRPr>
                      </a:lvl1pPr>
                      <a:lvl2pPr marL="342900">
                        <a:spcBef>
                          <a:spcPct val="20000"/>
                        </a:spcBef>
                        <a:buClr>
                          <a:srgbClr val="AE0000"/>
                        </a:buClr>
                        <a:buSzPct val="65000"/>
                        <a:buFont typeface="Wingdings" pitchFamily="2" charset="2"/>
                        <a:defRPr sz="2000">
                          <a:solidFill>
                            <a:schemeClr val="tx1"/>
                          </a:solidFill>
                          <a:latin typeface="Arial" charset="0"/>
                        </a:defRPr>
                      </a:lvl2pPr>
                      <a:lvl3pPr marL="685800">
                        <a:spcBef>
                          <a:spcPct val="20000"/>
                        </a:spcBef>
                        <a:buClr>
                          <a:srgbClr val="BA0000"/>
                        </a:buClr>
                        <a:buSzPct val="65000"/>
                        <a:buFont typeface="Wingdings" pitchFamily="2" charset="2"/>
                        <a:defRPr>
                          <a:solidFill>
                            <a:schemeClr val="tx1"/>
                          </a:solidFill>
                          <a:latin typeface="Arial" charset="0"/>
                        </a:defRPr>
                      </a:lvl3pPr>
                      <a:lvl4pPr marL="1028700">
                        <a:spcBef>
                          <a:spcPct val="20000"/>
                        </a:spcBef>
                        <a:buClr>
                          <a:schemeClr val="folHlink"/>
                        </a:buClr>
                        <a:buSzPct val="65000"/>
                        <a:buFont typeface="Wingdings" pitchFamily="2" charset="2"/>
                        <a:defRPr sz="1600">
                          <a:solidFill>
                            <a:schemeClr val="tx1"/>
                          </a:solidFill>
                          <a:latin typeface="Arial" charset="0"/>
                        </a:defRPr>
                      </a:lvl4pPr>
                      <a:lvl5pPr marL="1371600">
                        <a:spcBef>
                          <a:spcPct val="20000"/>
                        </a:spcBef>
                        <a:buClr>
                          <a:srgbClr val="FB5105"/>
                        </a:buClr>
                        <a:buSzPct val="65000"/>
                        <a:buFont typeface="Wingdings" pitchFamily="2" charset="2"/>
                        <a:defRPr sz="1600">
                          <a:solidFill>
                            <a:schemeClr val="tx1"/>
                          </a:solidFill>
                          <a:latin typeface="Arial" charset="0"/>
                        </a:defRPr>
                      </a:lvl5pPr>
                      <a:lvl6pPr marL="1828800" fontAlgn="base">
                        <a:spcBef>
                          <a:spcPct val="20000"/>
                        </a:spcBef>
                        <a:spcAft>
                          <a:spcPct val="0"/>
                        </a:spcAft>
                        <a:buClr>
                          <a:srgbClr val="FB5105"/>
                        </a:buClr>
                        <a:buSzPct val="65000"/>
                        <a:buFont typeface="Wingdings" pitchFamily="2" charset="2"/>
                        <a:defRPr sz="1600">
                          <a:solidFill>
                            <a:schemeClr val="tx1"/>
                          </a:solidFill>
                          <a:latin typeface="Arial" charset="0"/>
                        </a:defRPr>
                      </a:lvl6pPr>
                      <a:lvl7pPr marL="2286000" fontAlgn="base">
                        <a:spcBef>
                          <a:spcPct val="20000"/>
                        </a:spcBef>
                        <a:spcAft>
                          <a:spcPct val="0"/>
                        </a:spcAft>
                        <a:buClr>
                          <a:srgbClr val="FB5105"/>
                        </a:buClr>
                        <a:buSzPct val="65000"/>
                        <a:buFont typeface="Wingdings" pitchFamily="2" charset="2"/>
                        <a:defRPr sz="1600">
                          <a:solidFill>
                            <a:schemeClr val="tx1"/>
                          </a:solidFill>
                          <a:latin typeface="Arial" charset="0"/>
                        </a:defRPr>
                      </a:lvl7pPr>
                      <a:lvl8pPr marL="2743200" fontAlgn="base">
                        <a:spcBef>
                          <a:spcPct val="20000"/>
                        </a:spcBef>
                        <a:spcAft>
                          <a:spcPct val="0"/>
                        </a:spcAft>
                        <a:buClr>
                          <a:srgbClr val="FB5105"/>
                        </a:buClr>
                        <a:buSzPct val="65000"/>
                        <a:buFont typeface="Wingdings" pitchFamily="2" charset="2"/>
                        <a:defRPr sz="1600">
                          <a:solidFill>
                            <a:schemeClr val="tx1"/>
                          </a:solidFill>
                          <a:latin typeface="Arial" charset="0"/>
                        </a:defRPr>
                      </a:lvl8pPr>
                      <a:lvl9pPr marL="3200400" fontAlgn="base">
                        <a:spcBef>
                          <a:spcPct val="20000"/>
                        </a:spcBef>
                        <a:spcAft>
                          <a:spcPct val="0"/>
                        </a:spcAft>
                        <a:buClr>
                          <a:srgbClr val="FB5105"/>
                        </a:buClr>
                        <a:buSzPct val="65000"/>
                        <a:buFont typeface="Wingdings" pitchFamily="2" charset="2"/>
                        <a:defRPr sz="1600">
                          <a:solidFill>
                            <a:schemeClr val="tx1"/>
                          </a:solidFill>
                          <a:latin typeface="Arial" charset="0"/>
                        </a:defRPr>
                      </a:lvl9pPr>
                    </a:lstStyle>
                    <a:p>
                      <a:pPr marL="115888" marR="0" lvl="0" indent="-115888" algn="ctr" defTabSz="914400" rtl="0" eaLnBrk="1" fontAlgn="base" latinLnBrk="0" hangingPunct="1">
                        <a:lnSpc>
                          <a:spcPct val="100000"/>
                        </a:lnSpc>
                        <a:spcBef>
                          <a:spcPct val="20000"/>
                        </a:spcBef>
                        <a:spcAft>
                          <a:spcPct val="0"/>
                        </a:spcAft>
                        <a:buClr>
                          <a:srgbClr val="6B0106"/>
                        </a:buClr>
                        <a:buSzPct val="65000"/>
                        <a:buFont typeface="Wingdings" pitchFamily="2" charset="2"/>
                        <a:buNone/>
                        <a:tabLst/>
                      </a:pPr>
                      <a:r>
                        <a:rPr kumimoji="0" lang="el-GR" altLang="el-GR" sz="2000" b="1" i="0" u="none" strike="noStrike" cap="none" normalizeH="0" baseline="0" dirty="0" smtClean="0">
                          <a:ln>
                            <a:noFill/>
                          </a:ln>
                          <a:solidFill>
                            <a:schemeClr val="tx1"/>
                          </a:solidFill>
                          <a:effectLst/>
                          <a:latin typeface="Arial" charset="0"/>
                        </a:rPr>
                        <a:t>Χαμηλή εξατομίκευση,</a:t>
                      </a:r>
                    </a:p>
                    <a:p>
                      <a:pPr marL="115888" marR="0" lvl="0" indent="-115888" algn="ctr" defTabSz="914400" rtl="0" eaLnBrk="1" fontAlgn="base" latinLnBrk="0" hangingPunct="1">
                        <a:lnSpc>
                          <a:spcPct val="100000"/>
                        </a:lnSpc>
                        <a:spcBef>
                          <a:spcPct val="20000"/>
                        </a:spcBef>
                        <a:spcAft>
                          <a:spcPct val="0"/>
                        </a:spcAft>
                        <a:buClr>
                          <a:srgbClr val="6B0106"/>
                        </a:buClr>
                        <a:buSzPct val="65000"/>
                        <a:buFont typeface="Wingdings" pitchFamily="2" charset="2"/>
                        <a:buNone/>
                        <a:tabLst/>
                      </a:pPr>
                      <a:r>
                        <a:rPr kumimoji="0" lang="el-GR" altLang="el-GR" sz="2000" b="1" i="0" u="none" strike="noStrike" cap="none" normalizeH="0" baseline="0" dirty="0" smtClean="0">
                          <a:ln>
                            <a:noFill/>
                          </a:ln>
                          <a:solidFill>
                            <a:schemeClr val="tx1"/>
                          </a:solidFill>
                          <a:effectLst/>
                          <a:latin typeface="Arial" charset="0"/>
                        </a:rPr>
                        <a:t>Χαμηλή </a:t>
                      </a:r>
                      <a:r>
                        <a:rPr kumimoji="0" lang="el-GR" altLang="el-GR" sz="2000" b="1" i="0" u="none" strike="noStrike" cap="none" normalizeH="0" baseline="0" dirty="0" err="1" smtClean="0">
                          <a:ln>
                            <a:noFill/>
                          </a:ln>
                          <a:solidFill>
                            <a:schemeClr val="tx1"/>
                          </a:solidFill>
                          <a:effectLst/>
                          <a:latin typeface="Arial" charset="0"/>
                        </a:rPr>
                        <a:t>Διαδραστικότητα</a:t>
                      </a:r>
                      <a:endParaRPr kumimoji="0" lang="el-GR" altLang="el-GR" sz="2000" b="1" i="0" u="none" strike="noStrike" cap="none" normalizeH="0" baseline="0" dirty="0" smtClean="0">
                        <a:ln>
                          <a:noFill/>
                        </a:ln>
                        <a:solidFill>
                          <a:schemeClr val="tx1"/>
                        </a:solidFill>
                        <a:effectLst/>
                        <a:latin typeface="Arial" charset="0"/>
                      </a:endParaRPr>
                    </a:p>
                    <a:p>
                      <a:pPr marL="115888" marR="0" lvl="0" indent="-115888" algn="ctr" defTabSz="914400" rtl="0" eaLnBrk="1" fontAlgn="base" latinLnBrk="0" hangingPunct="1">
                        <a:lnSpc>
                          <a:spcPct val="100000"/>
                        </a:lnSpc>
                        <a:spcBef>
                          <a:spcPct val="20000"/>
                        </a:spcBef>
                        <a:spcAft>
                          <a:spcPct val="0"/>
                        </a:spcAft>
                        <a:buClr>
                          <a:srgbClr val="6B0106"/>
                        </a:buClr>
                        <a:buSzPct val="65000"/>
                        <a:buFont typeface="Wingdings" pitchFamily="2" charset="2"/>
                        <a:buNone/>
                        <a:tabLst/>
                      </a:pPr>
                      <a:r>
                        <a:rPr kumimoji="0" lang="el-GR" altLang="el-GR" sz="2000" b="1" i="0" u="none" strike="noStrike" cap="none" normalizeH="0" baseline="0" dirty="0" smtClean="0">
                          <a:ln>
                            <a:noFill/>
                          </a:ln>
                          <a:solidFill>
                            <a:schemeClr val="tx1"/>
                          </a:solidFill>
                          <a:effectLst/>
                          <a:latin typeface="Arial" charset="0"/>
                        </a:rPr>
                        <a:t>Παράδειγμα: υπηρεσία ειδήσεων</a:t>
                      </a:r>
                      <a:endParaRPr kumimoji="0" lang="en-US" altLang="el-GR" sz="2000" b="1"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6B0106"/>
                        </a:buClr>
                        <a:buSzPct val="65000"/>
                        <a:buFont typeface="Wingdings" pitchFamily="2" charset="2"/>
                        <a:defRPr sz="2000">
                          <a:solidFill>
                            <a:schemeClr val="tx1"/>
                          </a:solidFill>
                          <a:latin typeface="Arial" charset="0"/>
                        </a:defRPr>
                      </a:lvl1pPr>
                      <a:lvl2pPr marL="342900">
                        <a:spcBef>
                          <a:spcPct val="20000"/>
                        </a:spcBef>
                        <a:buClr>
                          <a:srgbClr val="AE0000"/>
                        </a:buClr>
                        <a:buSzPct val="65000"/>
                        <a:buFont typeface="Wingdings" pitchFamily="2" charset="2"/>
                        <a:defRPr sz="2000">
                          <a:solidFill>
                            <a:schemeClr val="tx1"/>
                          </a:solidFill>
                          <a:latin typeface="Arial" charset="0"/>
                        </a:defRPr>
                      </a:lvl2pPr>
                      <a:lvl3pPr marL="685800">
                        <a:spcBef>
                          <a:spcPct val="20000"/>
                        </a:spcBef>
                        <a:buClr>
                          <a:srgbClr val="BA0000"/>
                        </a:buClr>
                        <a:buSzPct val="65000"/>
                        <a:buFont typeface="Wingdings" pitchFamily="2" charset="2"/>
                        <a:defRPr>
                          <a:solidFill>
                            <a:schemeClr val="tx1"/>
                          </a:solidFill>
                          <a:latin typeface="Arial" charset="0"/>
                        </a:defRPr>
                      </a:lvl3pPr>
                      <a:lvl4pPr marL="1028700">
                        <a:spcBef>
                          <a:spcPct val="20000"/>
                        </a:spcBef>
                        <a:buClr>
                          <a:schemeClr val="folHlink"/>
                        </a:buClr>
                        <a:buSzPct val="65000"/>
                        <a:buFont typeface="Wingdings" pitchFamily="2" charset="2"/>
                        <a:defRPr sz="1600">
                          <a:solidFill>
                            <a:schemeClr val="tx1"/>
                          </a:solidFill>
                          <a:latin typeface="Arial" charset="0"/>
                        </a:defRPr>
                      </a:lvl4pPr>
                      <a:lvl5pPr marL="1371600">
                        <a:spcBef>
                          <a:spcPct val="20000"/>
                        </a:spcBef>
                        <a:buClr>
                          <a:srgbClr val="FB5105"/>
                        </a:buClr>
                        <a:buSzPct val="65000"/>
                        <a:buFont typeface="Wingdings" pitchFamily="2" charset="2"/>
                        <a:defRPr sz="1600">
                          <a:solidFill>
                            <a:schemeClr val="tx1"/>
                          </a:solidFill>
                          <a:latin typeface="Arial" charset="0"/>
                        </a:defRPr>
                      </a:lvl5pPr>
                      <a:lvl6pPr marL="1828800" fontAlgn="base">
                        <a:spcBef>
                          <a:spcPct val="20000"/>
                        </a:spcBef>
                        <a:spcAft>
                          <a:spcPct val="0"/>
                        </a:spcAft>
                        <a:buClr>
                          <a:srgbClr val="FB5105"/>
                        </a:buClr>
                        <a:buSzPct val="65000"/>
                        <a:buFont typeface="Wingdings" pitchFamily="2" charset="2"/>
                        <a:defRPr sz="1600">
                          <a:solidFill>
                            <a:schemeClr val="tx1"/>
                          </a:solidFill>
                          <a:latin typeface="Arial" charset="0"/>
                        </a:defRPr>
                      </a:lvl6pPr>
                      <a:lvl7pPr marL="2286000" fontAlgn="base">
                        <a:spcBef>
                          <a:spcPct val="20000"/>
                        </a:spcBef>
                        <a:spcAft>
                          <a:spcPct val="0"/>
                        </a:spcAft>
                        <a:buClr>
                          <a:srgbClr val="FB5105"/>
                        </a:buClr>
                        <a:buSzPct val="65000"/>
                        <a:buFont typeface="Wingdings" pitchFamily="2" charset="2"/>
                        <a:defRPr sz="1600">
                          <a:solidFill>
                            <a:schemeClr val="tx1"/>
                          </a:solidFill>
                          <a:latin typeface="Arial" charset="0"/>
                        </a:defRPr>
                      </a:lvl7pPr>
                      <a:lvl8pPr marL="2743200" fontAlgn="base">
                        <a:spcBef>
                          <a:spcPct val="20000"/>
                        </a:spcBef>
                        <a:spcAft>
                          <a:spcPct val="0"/>
                        </a:spcAft>
                        <a:buClr>
                          <a:srgbClr val="FB5105"/>
                        </a:buClr>
                        <a:buSzPct val="65000"/>
                        <a:buFont typeface="Wingdings" pitchFamily="2" charset="2"/>
                        <a:defRPr sz="1600">
                          <a:solidFill>
                            <a:schemeClr val="tx1"/>
                          </a:solidFill>
                          <a:latin typeface="Arial" charset="0"/>
                        </a:defRPr>
                      </a:lvl8pPr>
                      <a:lvl9pPr marL="3200400" fontAlgn="base">
                        <a:spcBef>
                          <a:spcPct val="20000"/>
                        </a:spcBef>
                        <a:spcAft>
                          <a:spcPct val="0"/>
                        </a:spcAft>
                        <a:buClr>
                          <a:srgbClr val="FB5105"/>
                        </a:buClr>
                        <a:buSzPct val="65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6B0106"/>
                        </a:buClr>
                        <a:buSzPct val="65000"/>
                        <a:buFont typeface="Wingdings" pitchFamily="2" charset="2"/>
                        <a:buNone/>
                        <a:tabLst/>
                      </a:pPr>
                      <a:r>
                        <a:rPr kumimoji="0" lang="el-GR" altLang="el-GR" sz="2000" b="1" i="0" u="none" strike="noStrike" cap="none" normalizeH="0" baseline="0" dirty="0" smtClean="0">
                          <a:ln>
                            <a:noFill/>
                          </a:ln>
                          <a:solidFill>
                            <a:schemeClr val="tx1"/>
                          </a:solidFill>
                          <a:effectLst/>
                          <a:latin typeface="Arial" charset="0"/>
                        </a:rPr>
                        <a:t>Χαμηλή εξατομίκευση,</a:t>
                      </a:r>
                    </a:p>
                    <a:p>
                      <a:pPr marL="0" marR="0" lvl="0" indent="0" algn="ctr" defTabSz="914400" rtl="0" eaLnBrk="1" fontAlgn="base" latinLnBrk="0" hangingPunct="1">
                        <a:lnSpc>
                          <a:spcPct val="100000"/>
                        </a:lnSpc>
                        <a:spcBef>
                          <a:spcPct val="20000"/>
                        </a:spcBef>
                        <a:spcAft>
                          <a:spcPct val="0"/>
                        </a:spcAft>
                        <a:buClr>
                          <a:srgbClr val="6B0106"/>
                        </a:buClr>
                        <a:buSzPct val="65000"/>
                        <a:buFont typeface="Wingdings" pitchFamily="2" charset="2"/>
                        <a:buNone/>
                        <a:tabLst/>
                      </a:pPr>
                      <a:r>
                        <a:rPr kumimoji="0" lang="el-GR" altLang="el-GR" sz="2000" b="1" i="0" u="none" strike="noStrike" cap="none" normalizeH="0" baseline="0" dirty="0" smtClean="0">
                          <a:ln>
                            <a:noFill/>
                          </a:ln>
                          <a:solidFill>
                            <a:schemeClr val="tx1"/>
                          </a:solidFill>
                          <a:effectLst/>
                          <a:latin typeface="Arial" charset="0"/>
                        </a:rPr>
                        <a:t>Υψηλή </a:t>
                      </a:r>
                      <a:r>
                        <a:rPr kumimoji="0" lang="el-GR" altLang="el-GR" sz="2000" b="1" i="0" u="none" strike="noStrike" cap="none" normalizeH="0" baseline="0" dirty="0" err="1" smtClean="0">
                          <a:ln>
                            <a:noFill/>
                          </a:ln>
                          <a:solidFill>
                            <a:schemeClr val="tx1"/>
                          </a:solidFill>
                          <a:effectLst/>
                          <a:latin typeface="Arial" charset="0"/>
                        </a:rPr>
                        <a:t>Διαδραστικότητα</a:t>
                      </a:r>
                      <a:endParaRPr kumimoji="0" lang="el-GR" altLang="el-GR" sz="2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rgbClr val="6B0106"/>
                        </a:buClr>
                        <a:buSzPct val="65000"/>
                        <a:buFont typeface="Wingdings" pitchFamily="2" charset="2"/>
                        <a:buNone/>
                        <a:tabLst/>
                      </a:pPr>
                      <a:r>
                        <a:rPr kumimoji="0" lang="el-GR" altLang="el-GR" sz="2000" b="1" i="0" u="none" strike="noStrike" cap="none" normalizeH="0" baseline="0" dirty="0" smtClean="0">
                          <a:ln>
                            <a:noFill/>
                          </a:ln>
                          <a:solidFill>
                            <a:schemeClr val="tx1"/>
                          </a:solidFill>
                          <a:effectLst/>
                          <a:latin typeface="Arial" charset="0"/>
                        </a:rPr>
                        <a:t>Παράδειγμα: βιβλιοθήκη</a:t>
                      </a:r>
                      <a:endParaRPr kumimoji="0" lang="en-US" altLang="el-GR"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95525">
                <a:tc>
                  <a:txBody>
                    <a:bodyPr/>
                    <a:lstStyle>
                      <a:lvl1pPr>
                        <a:spcBef>
                          <a:spcPct val="20000"/>
                        </a:spcBef>
                        <a:buClr>
                          <a:srgbClr val="6B0106"/>
                        </a:buClr>
                        <a:buSzPct val="65000"/>
                        <a:buFont typeface="Wingdings" pitchFamily="2" charset="2"/>
                        <a:defRPr sz="2000">
                          <a:solidFill>
                            <a:schemeClr val="tx1"/>
                          </a:solidFill>
                          <a:latin typeface="Arial" charset="0"/>
                        </a:defRPr>
                      </a:lvl1pPr>
                      <a:lvl2pPr marL="342900">
                        <a:spcBef>
                          <a:spcPct val="20000"/>
                        </a:spcBef>
                        <a:buClr>
                          <a:srgbClr val="AE0000"/>
                        </a:buClr>
                        <a:buSzPct val="65000"/>
                        <a:buFont typeface="Wingdings" pitchFamily="2" charset="2"/>
                        <a:defRPr sz="2000">
                          <a:solidFill>
                            <a:schemeClr val="tx1"/>
                          </a:solidFill>
                          <a:latin typeface="Arial" charset="0"/>
                        </a:defRPr>
                      </a:lvl2pPr>
                      <a:lvl3pPr marL="685800">
                        <a:spcBef>
                          <a:spcPct val="20000"/>
                        </a:spcBef>
                        <a:buClr>
                          <a:srgbClr val="BA0000"/>
                        </a:buClr>
                        <a:buSzPct val="65000"/>
                        <a:buFont typeface="Wingdings" pitchFamily="2" charset="2"/>
                        <a:defRPr>
                          <a:solidFill>
                            <a:schemeClr val="tx1"/>
                          </a:solidFill>
                          <a:latin typeface="Arial" charset="0"/>
                        </a:defRPr>
                      </a:lvl3pPr>
                      <a:lvl4pPr marL="1028700">
                        <a:spcBef>
                          <a:spcPct val="20000"/>
                        </a:spcBef>
                        <a:buClr>
                          <a:schemeClr val="folHlink"/>
                        </a:buClr>
                        <a:buSzPct val="65000"/>
                        <a:buFont typeface="Wingdings" pitchFamily="2" charset="2"/>
                        <a:defRPr sz="1600">
                          <a:solidFill>
                            <a:schemeClr val="tx1"/>
                          </a:solidFill>
                          <a:latin typeface="Arial" charset="0"/>
                        </a:defRPr>
                      </a:lvl4pPr>
                      <a:lvl5pPr marL="1371600">
                        <a:spcBef>
                          <a:spcPct val="20000"/>
                        </a:spcBef>
                        <a:buClr>
                          <a:srgbClr val="FB5105"/>
                        </a:buClr>
                        <a:buSzPct val="65000"/>
                        <a:buFont typeface="Wingdings" pitchFamily="2" charset="2"/>
                        <a:defRPr sz="1600">
                          <a:solidFill>
                            <a:schemeClr val="tx1"/>
                          </a:solidFill>
                          <a:latin typeface="Arial" charset="0"/>
                        </a:defRPr>
                      </a:lvl5pPr>
                      <a:lvl6pPr marL="1828800" fontAlgn="base">
                        <a:spcBef>
                          <a:spcPct val="20000"/>
                        </a:spcBef>
                        <a:spcAft>
                          <a:spcPct val="0"/>
                        </a:spcAft>
                        <a:buClr>
                          <a:srgbClr val="FB5105"/>
                        </a:buClr>
                        <a:buSzPct val="65000"/>
                        <a:buFont typeface="Wingdings" pitchFamily="2" charset="2"/>
                        <a:defRPr sz="1600">
                          <a:solidFill>
                            <a:schemeClr val="tx1"/>
                          </a:solidFill>
                          <a:latin typeface="Arial" charset="0"/>
                        </a:defRPr>
                      </a:lvl6pPr>
                      <a:lvl7pPr marL="2286000" fontAlgn="base">
                        <a:spcBef>
                          <a:spcPct val="20000"/>
                        </a:spcBef>
                        <a:spcAft>
                          <a:spcPct val="0"/>
                        </a:spcAft>
                        <a:buClr>
                          <a:srgbClr val="FB5105"/>
                        </a:buClr>
                        <a:buSzPct val="65000"/>
                        <a:buFont typeface="Wingdings" pitchFamily="2" charset="2"/>
                        <a:defRPr sz="1600">
                          <a:solidFill>
                            <a:schemeClr val="tx1"/>
                          </a:solidFill>
                          <a:latin typeface="Arial" charset="0"/>
                        </a:defRPr>
                      </a:lvl7pPr>
                      <a:lvl8pPr marL="2743200" fontAlgn="base">
                        <a:spcBef>
                          <a:spcPct val="20000"/>
                        </a:spcBef>
                        <a:spcAft>
                          <a:spcPct val="0"/>
                        </a:spcAft>
                        <a:buClr>
                          <a:srgbClr val="FB5105"/>
                        </a:buClr>
                        <a:buSzPct val="65000"/>
                        <a:buFont typeface="Wingdings" pitchFamily="2" charset="2"/>
                        <a:defRPr sz="1600">
                          <a:solidFill>
                            <a:schemeClr val="tx1"/>
                          </a:solidFill>
                          <a:latin typeface="Arial" charset="0"/>
                        </a:defRPr>
                      </a:lvl8pPr>
                      <a:lvl9pPr marL="3200400" fontAlgn="base">
                        <a:spcBef>
                          <a:spcPct val="20000"/>
                        </a:spcBef>
                        <a:spcAft>
                          <a:spcPct val="0"/>
                        </a:spcAft>
                        <a:buClr>
                          <a:srgbClr val="FB5105"/>
                        </a:buClr>
                        <a:buSzPct val="65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6B0106"/>
                        </a:buClr>
                        <a:buSzPct val="65000"/>
                        <a:buFont typeface="Wingdings" pitchFamily="2" charset="2"/>
                        <a:buNone/>
                        <a:tabLst/>
                      </a:pPr>
                      <a:r>
                        <a:rPr kumimoji="0" lang="el-GR" altLang="el-GR" sz="2000" b="1" i="0" u="none" strike="noStrike" cap="none" normalizeH="0" baseline="0" dirty="0" smtClean="0">
                          <a:ln>
                            <a:noFill/>
                          </a:ln>
                          <a:solidFill>
                            <a:schemeClr val="tx1"/>
                          </a:solidFill>
                          <a:effectLst/>
                          <a:latin typeface="Arial" charset="0"/>
                        </a:rPr>
                        <a:t>Υψηλή Εξατομίκευση,</a:t>
                      </a:r>
                    </a:p>
                    <a:p>
                      <a:pPr marL="0" marR="0" lvl="0" indent="0" algn="ctr" defTabSz="914400" rtl="0" eaLnBrk="1" fontAlgn="base" latinLnBrk="0" hangingPunct="1">
                        <a:lnSpc>
                          <a:spcPct val="100000"/>
                        </a:lnSpc>
                        <a:spcBef>
                          <a:spcPct val="20000"/>
                        </a:spcBef>
                        <a:spcAft>
                          <a:spcPct val="0"/>
                        </a:spcAft>
                        <a:buClr>
                          <a:srgbClr val="6B0106"/>
                        </a:buClr>
                        <a:buSzPct val="65000"/>
                        <a:buFont typeface="Wingdings" pitchFamily="2" charset="2"/>
                        <a:buNone/>
                        <a:tabLst/>
                      </a:pPr>
                      <a:r>
                        <a:rPr kumimoji="0" lang="el-GR" altLang="el-GR" sz="2000" b="1" i="0" u="none" strike="noStrike" cap="none" normalizeH="0" baseline="0" dirty="0" smtClean="0">
                          <a:ln>
                            <a:noFill/>
                          </a:ln>
                          <a:solidFill>
                            <a:schemeClr val="tx1"/>
                          </a:solidFill>
                          <a:effectLst/>
                          <a:latin typeface="Arial" charset="0"/>
                        </a:rPr>
                        <a:t>Χαμηλή </a:t>
                      </a:r>
                      <a:r>
                        <a:rPr kumimoji="0" lang="el-GR" altLang="el-GR" sz="2000" b="1" i="0" u="none" strike="noStrike" cap="none" normalizeH="0" baseline="0" dirty="0" err="1" smtClean="0">
                          <a:ln>
                            <a:noFill/>
                          </a:ln>
                          <a:solidFill>
                            <a:schemeClr val="tx1"/>
                          </a:solidFill>
                          <a:effectLst/>
                          <a:latin typeface="Arial" charset="0"/>
                        </a:rPr>
                        <a:t>Διαδραστικότητα</a:t>
                      </a:r>
                      <a:endParaRPr kumimoji="0" lang="el-GR" altLang="el-GR" sz="2000" b="1" i="0" u="none" strike="noStrike" cap="none" normalizeH="0" baseline="0" dirty="0" smtClean="0">
                        <a:ln>
                          <a:noFill/>
                        </a:ln>
                        <a:solidFill>
                          <a:schemeClr val="tx1"/>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rgbClr val="6B0106"/>
                        </a:buClr>
                        <a:buSzPct val="65000"/>
                        <a:buFont typeface="Wingdings" pitchFamily="2" charset="2"/>
                        <a:buNone/>
                        <a:tabLst/>
                      </a:pPr>
                      <a:r>
                        <a:rPr kumimoji="0" lang="el-GR" altLang="el-GR" sz="2000" b="1" i="0" u="none" strike="noStrike" cap="none" normalizeH="0" baseline="0" dirty="0" smtClean="0">
                          <a:ln>
                            <a:noFill/>
                          </a:ln>
                          <a:solidFill>
                            <a:schemeClr val="tx1"/>
                          </a:solidFill>
                          <a:effectLst/>
                          <a:latin typeface="Arial" charset="0"/>
                        </a:rPr>
                        <a:t>Παράδειγμα: δήλωση τραπεζών</a:t>
                      </a:r>
                      <a:endParaRPr kumimoji="0" lang="en-US" altLang="el-GR" sz="2000" b="0" i="0" u="none" strike="noStrike" cap="none" normalizeH="0" baseline="0" dirty="0" smtClean="0">
                        <a:ln>
                          <a:noFill/>
                        </a:ln>
                        <a:solidFill>
                          <a:schemeClr val="tx1"/>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rgbClr val="6B0106"/>
                        </a:buClr>
                        <a:buSzPct val="65000"/>
                        <a:buFont typeface="Wingdings" pitchFamily="2" charset="2"/>
                        <a:defRPr sz="2000">
                          <a:solidFill>
                            <a:schemeClr val="tx1"/>
                          </a:solidFill>
                          <a:latin typeface="Arial" charset="0"/>
                        </a:defRPr>
                      </a:lvl1pPr>
                      <a:lvl2pPr marL="342900">
                        <a:spcBef>
                          <a:spcPct val="20000"/>
                        </a:spcBef>
                        <a:buClr>
                          <a:srgbClr val="AE0000"/>
                        </a:buClr>
                        <a:buSzPct val="65000"/>
                        <a:buFont typeface="Wingdings" pitchFamily="2" charset="2"/>
                        <a:defRPr sz="2000">
                          <a:solidFill>
                            <a:schemeClr val="tx1"/>
                          </a:solidFill>
                          <a:latin typeface="Arial" charset="0"/>
                        </a:defRPr>
                      </a:lvl2pPr>
                      <a:lvl3pPr marL="685800">
                        <a:spcBef>
                          <a:spcPct val="20000"/>
                        </a:spcBef>
                        <a:buClr>
                          <a:srgbClr val="BA0000"/>
                        </a:buClr>
                        <a:buSzPct val="65000"/>
                        <a:buFont typeface="Wingdings" pitchFamily="2" charset="2"/>
                        <a:defRPr>
                          <a:solidFill>
                            <a:schemeClr val="tx1"/>
                          </a:solidFill>
                          <a:latin typeface="Arial" charset="0"/>
                        </a:defRPr>
                      </a:lvl3pPr>
                      <a:lvl4pPr marL="1028700">
                        <a:spcBef>
                          <a:spcPct val="20000"/>
                        </a:spcBef>
                        <a:buClr>
                          <a:schemeClr val="folHlink"/>
                        </a:buClr>
                        <a:buSzPct val="65000"/>
                        <a:buFont typeface="Wingdings" pitchFamily="2" charset="2"/>
                        <a:defRPr sz="1600">
                          <a:solidFill>
                            <a:schemeClr val="tx1"/>
                          </a:solidFill>
                          <a:latin typeface="Arial" charset="0"/>
                        </a:defRPr>
                      </a:lvl4pPr>
                      <a:lvl5pPr marL="1371600">
                        <a:spcBef>
                          <a:spcPct val="20000"/>
                        </a:spcBef>
                        <a:buClr>
                          <a:srgbClr val="FB5105"/>
                        </a:buClr>
                        <a:buSzPct val="65000"/>
                        <a:buFont typeface="Wingdings" pitchFamily="2" charset="2"/>
                        <a:defRPr sz="1600">
                          <a:solidFill>
                            <a:schemeClr val="tx1"/>
                          </a:solidFill>
                          <a:latin typeface="Arial" charset="0"/>
                        </a:defRPr>
                      </a:lvl5pPr>
                      <a:lvl6pPr marL="1828800" fontAlgn="base">
                        <a:spcBef>
                          <a:spcPct val="20000"/>
                        </a:spcBef>
                        <a:spcAft>
                          <a:spcPct val="0"/>
                        </a:spcAft>
                        <a:buClr>
                          <a:srgbClr val="FB5105"/>
                        </a:buClr>
                        <a:buSzPct val="65000"/>
                        <a:buFont typeface="Wingdings" pitchFamily="2" charset="2"/>
                        <a:defRPr sz="1600">
                          <a:solidFill>
                            <a:schemeClr val="tx1"/>
                          </a:solidFill>
                          <a:latin typeface="Arial" charset="0"/>
                        </a:defRPr>
                      </a:lvl6pPr>
                      <a:lvl7pPr marL="2286000" fontAlgn="base">
                        <a:spcBef>
                          <a:spcPct val="20000"/>
                        </a:spcBef>
                        <a:spcAft>
                          <a:spcPct val="0"/>
                        </a:spcAft>
                        <a:buClr>
                          <a:srgbClr val="FB5105"/>
                        </a:buClr>
                        <a:buSzPct val="65000"/>
                        <a:buFont typeface="Wingdings" pitchFamily="2" charset="2"/>
                        <a:defRPr sz="1600">
                          <a:solidFill>
                            <a:schemeClr val="tx1"/>
                          </a:solidFill>
                          <a:latin typeface="Arial" charset="0"/>
                        </a:defRPr>
                      </a:lvl7pPr>
                      <a:lvl8pPr marL="2743200" fontAlgn="base">
                        <a:spcBef>
                          <a:spcPct val="20000"/>
                        </a:spcBef>
                        <a:spcAft>
                          <a:spcPct val="0"/>
                        </a:spcAft>
                        <a:buClr>
                          <a:srgbClr val="FB5105"/>
                        </a:buClr>
                        <a:buSzPct val="65000"/>
                        <a:buFont typeface="Wingdings" pitchFamily="2" charset="2"/>
                        <a:defRPr sz="1600">
                          <a:solidFill>
                            <a:schemeClr val="tx1"/>
                          </a:solidFill>
                          <a:latin typeface="Arial" charset="0"/>
                        </a:defRPr>
                      </a:lvl8pPr>
                      <a:lvl9pPr marL="3200400" fontAlgn="base">
                        <a:spcBef>
                          <a:spcPct val="20000"/>
                        </a:spcBef>
                        <a:spcAft>
                          <a:spcPct val="0"/>
                        </a:spcAft>
                        <a:buClr>
                          <a:srgbClr val="FB5105"/>
                        </a:buClr>
                        <a:buSzPct val="65000"/>
                        <a:buFont typeface="Wingdings" pitchFamily="2" charset="2"/>
                        <a:defRPr sz="1600">
                          <a:solidFill>
                            <a:schemeClr val="tx1"/>
                          </a:solidFill>
                          <a:latin typeface="Arial" charset="0"/>
                        </a:defRPr>
                      </a:lvl9pPr>
                    </a:lstStyle>
                    <a:p>
                      <a:pPr marL="0" marR="0" lvl="0" indent="0" algn="ctr" defTabSz="914400" rtl="0" eaLnBrk="1" fontAlgn="base" latinLnBrk="0" hangingPunct="1">
                        <a:lnSpc>
                          <a:spcPct val="100000"/>
                        </a:lnSpc>
                        <a:spcBef>
                          <a:spcPct val="20000"/>
                        </a:spcBef>
                        <a:spcAft>
                          <a:spcPct val="0"/>
                        </a:spcAft>
                        <a:buClr>
                          <a:srgbClr val="6B0106"/>
                        </a:buClr>
                        <a:buSzPct val="65000"/>
                        <a:buFont typeface="Wingdings" pitchFamily="2" charset="2"/>
                        <a:buNone/>
                        <a:tabLst/>
                      </a:pPr>
                      <a:r>
                        <a:rPr kumimoji="0" lang="el-GR" altLang="el-GR" sz="2000" b="1" i="0" u="none" strike="noStrike" cap="none" normalizeH="0" baseline="0" dirty="0" smtClean="0">
                          <a:ln>
                            <a:noFill/>
                          </a:ln>
                          <a:solidFill>
                            <a:schemeClr val="tx1"/>
                          </a:solidFill>
                          <a:effectLst/>
                          <a:latin typeface="Arial" charset="0"/>
                        </a:rPr>
                        <a:t>Υψηλή Εξατομίκευση,</a:t>
                      </a:r>
                    </a:p>
                    <a:p>
                      <a:pPr marL="0" marR="0" lvl="0" indent="0" algn="ctr" defTabSz="914400" rtl="0" eaLnBrk="1" fontAlgn="base" latinLnBrk="0" hangingPunct="1">
                        <a:lnSpc>
                          <a:spcPct val="100000"/>
                        </a:lnSpc>
                        <a:spcBef>
                          <a:spcPct val="20000"/>
                        </a:spcBef>
                        <a:spcAft>
                          <a:spcPct val="0"/>
                        </a:spcAft>
                        <a:buClr>
                          <a:srgbClr val="6B0106"/>
                        </a:buClr>
                        <a:buSzPct val="65000"/>
                        <a:buFont typeface="Wingdings" pitchFamily="2" charset="2"/>
                        <a:buNone/>
                        <a:tabLst/>
                      </a:pPr>
                      <a:r>
                        <a:rPr kumimoji="0" lang="el-GR" altLang="el-GR" sz="2000" b="1" i="0" u="none" strike="noStrike" cap="none" normalizeH="0" baseline="0" dirty="0" smtClean="0">
                          <a:ln>
                            <a:noFill/>
                          </a:ln>
                          <a:solidFill>
                            <a:schemeClr val="tx1"/>
                          </a:solidFill>
                          <a:effectLst/>
                          <a:latin typeface="Arial" charset="0"/>
                        </a:rPr>
                        <a:t>Υψηλή </a:t>
                      </a:r>
                      <a:r>
                        <a:rPr kumimoji="0" lang="el-GR" altLang="el-GR" sz="2000" b="1" i="0" u="none" strike="noStrike" cap="none" normalizeH="0" baseline="0" dirty="0" err="1" smtClean="0">
                          <a:ln>
                            <a:noFill/>
                          </a:ln>
                          <a:solidFill>
                            <a:schemeClr val="tx1"/>
                          </a:solidFill>
                          <a:effectLst/>
                          <a:latin typeface="Arial" charset="0"/>
                        </a:rPr>
                        <a:t>Διαδραστικότητα</a:t>
                      </a:r>
                      <a:endParaRPr kumimoji="0" lang="en-US" altLang="el-GR" sz="20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128487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4715" name="Group 43"/>
          <p:cNvGrpSpPr>
            <a:grpSpLocks/>
          </p:cNvGrpSpPr>
          <p:nvPr/>
        </p:nvGrpSpPr>
        <p:grpSpPr bwMode="auto">
          <a:xfrm>
            <a:off x="1199140" y="3381451"/>
            <a:ext cx="754063" cy="1116542"/>
            <a:chOff x="575" y="2047"/>
            <a:chExt cx="475" cy="863"/>
          </a:xfrm>
        </p:grpSpPr>
        <p:sp>
          <p:nvSpPr>
            <p:cNvPr id="284676" name="Rectangle 4"/>
            <p:cNvSpPr>
              <a:spLocks noChangeArrowheads="1"/>
            </p:cNvSpPr>
            <p:nvPr/>
          </p:nvSpPr>
          <p:spPr bwMode="auto">
            <a:xfrm>
              <a:off x="864" y="2047"/>
              <a:ext cx="186"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l-GR" altLang="el-GR" sz="1200" dirty="0" smtClean="0">
                  <a:solidFill>
                    <a:srgbClr val="000000"/>
                  </a:solidFill>
                </a:rPr>
                <a:t>Τιμή</a:t>
              </a:r>
              <a:endParaRPr lang="en-US" altLang="el-GR" sz="1200" dirty="0"/>
            </a:p>
          </p:txBody>
        </p:sp>
        <p:sp>
          <p:nvSpPr>
            <p:cNvPr id="284677" name="Rectangle 5"/>
            <p:cNvSpPr>
              <a:spLocks noChangeArrowheads="1"/>
            </p:cNvSpPr>
            <p:nvPr/>
          </p:nvSpPr>
          <p:spPr bwMode="auto">
            <a:xfrm>
              <a:off x="748" y="2280"/>
              <a:ext cx="302"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l-GR" altLang="el-GR" sz="1200" dirty="0" smtClean="0">
                  <a:solidFill>
                    <a:srgbClr val="000000"/>
                  </a:solidFill>
                </a:rPr>
                <a:t>Προϊόν</a:t>
              </a:r>
              <a:endParaRPr lang="en-US" altLang="el-GR" sz="1200" dirty="0"/>
            </a:p>
          </p:txBody>
        </p:sp>
        <p:sp>
          <p:nvSpPr>
            <p:cNvPr id="284678" name="Rectangle 6"/>
            <p:cNvSpPr>
              <a:spLocks noChangeArrowheads="1"/>
            </p:cNvSpPr>
            <p:nvPr/>
          </p:nvSpPr>
          <p:spPr bwMode="auto">
            <a:xfrm>
              <a:off x="575" y="2523"/>
              <a:ext cx="475"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l-GR" altLang="el-GR" sz="1200" dirty="0" smtClean="0">
                  <a:solidFill>
                    <a:srgbClr val="000000"/>
                  </a:solidFill>
                </a:rPr>
                <a:t>Προώθηση</a:t>
              </a:r>
              <a:endParaRPr lang="en-US" altLang="el-GR" sz="1200" dirty="0"/>
            </a:p>
          </p:txBody>
        </p:sp>
        <p:sp>
          <p:nvSpPr>
            <p:cNvPr id="284679" name="Rectangle 7"/>
            <p:cNvSpPr>
              <a:spLocks noChangeArrowheads="1"/>
            </p:cNvSpPr>
            <p:nvPr/>
          </p:nvSpPr>
          <p:spPr bwMode="auto">
            <a:xfrm>
              <a:off x="648" y="2767"/>
              <a:ext cx="402" cy="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eaLnBrk="0" hangingPunct="0"/>
              <a:r>
                <a:rPr lang="el-GR" altLang="el-GR" sz="1200" dirty="0" err="1" smtClean="0">
                  <a:solidFill>
                    <a:srgbClr val="000000"/>
                  </a:solidFill>
                </a:rPr>
                <a:t>Δινανομή</a:t>
              </a:r>
              <a:endParaRPr lang="en-US" altLang="el-GR" sz="1200" dirty="0"/>
            </a:p>
          </p:txBody>
        </p:sp>
      </p:grpSp>
      <p:sp>
        <p:nvSpPr>
          <p:cNvPr id="284689" name="Rectangle 17"/>
          <p:cNvSpPr>
            <a:spLocks noChangeArrowheads="1"/>
          </p:cNvSpPr>
          <p:nvPr/>
        </p:nvSpPr>
        <p:spPr bwMode="auto">
          <a:xfrm>
            <a:off x="4773613" y="6429375"/>
            <a:ext cx="830262"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84690" name="Rectangle 18"/>
          <p:cNvSpPr>
            <a:spLocks noChangeArrowheads="1"/>
          </p:cNvSpPr>
          <p:nvPr/>
        </p:nvSpPr>
        <p:spPr bwMode="auto">
          <a:xfrm>
            <a:off x="4822825" y="6142038"/>
            <a:ext cx="43973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ctr" eaLnBrk="0" hangingPunct="0"/>
            <a:r>
              <a:rPr lang="en-US" altLang="el-GR" sz="1200" b="1">
                <a:solidFill>
                  <a:srgbClr val="000000"/>
                </a:solidFill>
              </a:rPr>
              <a:t>Brand</a:t>
            </a:r>
            <a:endParaRPr lang="en-US" altLang="el-GR" sz="1200" b="1"/>
          </a:p>
        </p:txBody>
      </p:sp>
      <p:sp>
        <p:nvSpPr>
          <p:cNvPr id="284691" name="Rectangle 19"/>
          <p:cNvSpPr>
            <a:spLocks noChangeArrowheads="1"/>
          </p:cNvSpPr>
          <p:nvPr/>
        </p:nvSpPr>
        <p:spPr bwMode="auto">
          <a:xfrm>
            <a:off x="912813" y="1277938"/>
            <a:ext cx="6672262"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84692" name="Rectangle 20"/>
          <p:cNvSpPr>
            <a:spLocks noChangeArrowheads="1"/>
          </p:cNvSpPr>
          <p:nvPr/>
        </p:nvSpPr>
        <p:spPr bwMode="auto">
          <a:xfrm>
            <a:off x="4046538" y="1658938"/>
            <a:ext cx="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endParaRPr lang="el-GR" altLang="el-GR" sz="2400"/>
          </a:p>
        </p:txBody>
      </p:sp>
      <p:sp>
        <p:nvSpPr>
          <p:cNvPr id="284693" name="Rectangle 21"/>
          <p:cNvSpPr>
            <a:spLocks noChangeArrowheads="1"/>
          </p:cNvSpPr>
          <p:nvPr/>
        </p:nvSpPr>
        <p:spPr bwMode="auto">
          <a:xfrm>
            <a:off x="216042" y="3739140"/>
            <a:ext cx="901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algn="ctr" eaLnBrk="0" hangingPunct="0"/>
            <a:r>
              <a:rPr lang="el-GR" altLang="el-GR" sz="1200" b="1" dirty="0" smtClean="0">
                <a:solidFill>
                  <a:srgbClr val="000000"/>
                </a:solidFill>
              </a:rPr>
              <a:t>Μοχλοί Μάρκετινγκ</a:t>
            </a:r>
            <a:endParaRPr lang="en-US" altLang="el-GR" sz="1200" b="1" dirty="0"/>
          </a:p>
        </p:txBody>
      </p:sp>
      <p:sp>
        <p:nvSpPr>
          <p:cNvPr id="284698" name="Text Box 26"/>
          <p:cNvSpPr txBox="1">
            <a:spLocks noChangeArrowheads="1"/>
          </p:cNvSpPr>
          <p:nvPr/>
        </p:nvSpPr>
        <p:spPr bwMode="auto">
          <a:xfrm>
            <a:off x="2266950" y="1735138"/>
            <a:ext cx="613092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r>
              <a:rPr lang="el-GR" altLang="el-GR" sz="1200" b="1" dirty="0" smtClean="0"/>
              <a:t>Τέσσερα βασικά στάδια των πελατειακών σχέσεων</a:t>
            </a:r>
            <a:endParaRPr lang="en-US" altLang="el-GR" sz="1200" b="1" dirty="0"/>
          </a:p>
        </p:txBody>
      </p:sp>
      <p:sp>
        <p:nvSpPr>
          <p:cNvPr id="284702" name="Rectangle 30"/>
          <p:cNvSpPr>
            <a:spLocks noGrp="1" noChangeArrowheads="1"/>
          </p:cNvSpPr>
          <p:nvPr>
            <p:ph type="title"/>
          </p:nvPr>
        </p:nvSpPr>
        <p:spPr/>
        <p:txBody>
          <a:bodyPr>
            <a:normAutofit fontScale="90000"/>
          </a:bodyPr>
          <a:lstStyle/>
          <a:p>
            <a:r>
              <a:rPr lang="el-GR" altLang="el-GR" dirty="0" smtClean="0"/>
              <a:t>Ολοκληρωμένο Πλαίσιο: Δημιουργία Σχέσεων στον Παγκόσμιο Ιστό</a:t>
            </a:r>
            <a:endParaRPr lang="en-US" altLang="el-GR" dirty="0"/>
          </a:p>
        </p:txBody>
      </p:sp>
      <p:graphicFrame>
        <p:nvGraphicFramePr>
          <p:cNvPr id="284714" name="Object 42"/>
          <p:cNvGraphicFramePr>
            <a:graphicFrameLocks noGrp="1" noChangeAspect="1"/>
          </p:cNvGraphicFramePr>
          <p:nvPr>
            <p:ph type="tbl" idx="1"/>
            <p:extLst>
              <p:ext uri="{D42A27DB-BD31-4B8C-83A1-F6EECF244321}">
                <p14:modId xmlns:p14="http://schemas.microsoft.com/office/powerpoint/2010/main" val="573772261"/>
              </p:ext>
            </p:extLst>
          </p:nvPr>
        </p:nvGraphicFramePr>
        <p:xfrm>
          <a:off x="1977231" y="3329610"/>
          <a:ext cx="6813478" cy="1411287"/>
        </p:xfrm>
        <a:graphic>
          <a:graphicData uri="http://schemas.openxmlformats.org/presentationml/2006/ole">
            <mc:AlternateContent xmlns:mc="http://schemas.openxmlformats.org/markup-compatibility/2006">
              <mc:Choice xmlns:v="urn:schemas-microsoft-com:vml" Requires="v">
                <p:oleObj spid="_x0000_s442378" name="Document" r:id="rId4" imgW="7102542" imgH="1979196" progId="Word.Document.8">
                  <p:embed/>
                </p:oleObj>
              </mc:Choice>
              <mc:Fallback>
                <p:oleObj name="Document" r:id="rId4" imgW="7102542" imgH="1979196" progId="Word.Document.8">
                  <p:embed/>
                  <p:pic>
                    <p:nvPicPr>
                      <p:cNvPr id="0" name=""/>
                      <p:cNvPicPr>
                        <a:picLocks noChangeAspect="1" noChangeArrowheads="1"/>
                      </p:cNvPicPr>
                      <p:nvPr/>
                    </p:nvPicPr>
                    <p:blipFill>
                      <a:blip r:embed="rId5"/>
                      <a:srcRect/>
                      <a:stretch>
                        <a:fillRect/>
                      </a:stretch>
                    </p:blipFill>
                    <p:spPr bwMode="auto">
                      <a:xfrm>
                        <a:off x="1977231" y="3329610"/>
                        <a:ext cx="6813478" cy="1411287"/>
                      </a:xfrm>
                      <a:prstGeom prst="rect">
                        <a:avLst/>
                      </a:prstGeom>
                    </p:spPr>
                  </p:pic>
                </p:oleObj>
              </mc:Fallback>
            </mc:AlternateContent>
          </a:graphicData>
        </a:graphic>
      </p:graphicFrame>
      <p:sp>
        <p:nvSpPr>
          <p:cNvPr id="284703" name="Line 31"/>
          <p:cNvSpPr>
            <a:spLocks noChangeShapeType="1"/>
          </p:cNvSpPr>
          <p:nvPr/>
        </p:nvSpPr>
        <p:spPr bwMode="auto">
          <a:xfrm flipH="1" flipV="1">
            <a:off x="2873375" y="4875213"/>
            <a:ext cx="2170113" cy="1219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284704" name="Line 32"/>
          <p:cNvSpPr>
            <a:spLocks noChangeShapeType="1"/>
          </p:cNvSpPr>
          <p:nvPr/>
        </p:nvSpPr>
        <p:spPr bwMode="auto">
          <a:xfrm flipH="1" flipV="1">
            <a:off x="4483100" y="4879975"/>
            <a:ext cx="560388" cy="1214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284705" name="Line 33"/>
          <p:cNvSpPr>
            <a:spLocks noChangeShapeType="1"/>
          </p:cNvSpPr>
          <p:nvPr/>
        </p:nvSpPr>
        <p:spPr bwMode="auto">
          <a:xfrm flipV="1">
            <a:off x="5043488" y="4879975"/>
            <a:ext cx="2636837" cy="1214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284706" name="Line 34"/>
          <p:cNvSpPr>
            <a:spLocks noChangeShapeType="1"/>
          </p:cNvSpPr>
          <p:nvPr/>
        </p:nvSpPr>
        <p:spPr bwMode="auto">
          <a:xfrm flipV="1">
            <a:off x="5043488" y="4879975"/>
            <a:ext cx="1165225" cy="12144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284707" name="Rectangle 35"/>
          <p:cNvSpPr>
            <a:spLocks noChangeArrowheads="1"/>
          </p:cNvSpPr>
          <p:nvPr/>
        </p:nvSpPr>
        <p:spPr bwMode="auto">
          <a:xfrm>
            <a:off x="2560638" y="2281238"/>
            <a:ext cx="1016000" cy="663575"/>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000" b="1" dirty="0" smtClean="0"/>
              <a:t>Αναγνώριση</a:t>
            </a:r>
            <a:endParaRPr lang="en-US" altLang="el-GR" sz="1000" b="1" dirty="0"/>
          </a:p>
        </p:txBody>
      </p:sp>
      <p:sp>
        <p:nvSpPr>
          <p:cNvPr id="284708" name="Rectangle 36"/>
          <p:cNvSpPr>
            <a:spLocks noChangeArrowheads="1"/>
          </p:cNvSpPr>
          <p:nvPr/>
        </p:nvSpPr>
        <p:spPr bwMode="auto">
          <a:xfrm>
            <a:off x="4149725" y="2281238"/>
            <a:ext cx="1016000" cy="663575"/>
          </a:xfrm>
          <a:prstGeom prst="rect">
            <a:avLst/>
          </a:prstGeom>
          <a:solidFill>
            <a:srgbClr val="CCCC00"/>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000" b="1" dirty="0" smtClean="0"/>
              <a:t>Εξερεύνηση/</a:t>
            </a:r>
          </a:p>
          <a:p>
            <a:pPr algn="ctr" eaLnBrk="0" hangingPunct="0"/>
            <a:r>
              <a:rPr lang="el-GR" altLang="el-GR" sz="1000" b="1" dirty="0" smtClean="0"/>
              <a:t>Επέκταση</a:t>
            </a:r>
            <a:endParaRPr lang="en-US" altLang="el-GR" sz="1000" b="1" dirty="0"/>
          </a:p>
        </p:txBody>
      </p:sp>
      <p:sp>
        <p:nvSpPr>
          <p:cNvPr id="284709" name="Rectangle 37"/>
          <p:cNvSpPr>
            <a:spLocks noChangeArrowheads="1"/>
          </p:cNvSpPr>
          <p:nvPr/>
        </p:nvSpPr>
        <p:spPr bwMode="auto">
          <a:xfrm>
            <a:off x="5738813" y="2281238"/>
            <a:ext cx="1016000" cy="663575"/>
          </a:xfrm>
          <a:prstGeom prst="rect">
            <a:avLst/>
          </a:prstGeom>
          <a:solidFill>
            <a:srgbClr val="6699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000" b="1" dirty="0" smtClean="0">
                <a:solidFill>
                  <a:schemeClr val="bg1"/>
                </a:solidFill>
              </a:rPr>
              <a:t>Δέσμευση</a:t>
            </a:r>
            <a:endParaRPr lang="en-US" altLang="el-GR" sz="1000" b="1" dirty="0">
              <a:solidFill>
                <a:schemeClr val="bg1"/>
              </a:solidFill>
            </a:endParaRPr>
          </a:p>
        </p:txBody>
      </p:sp>
      <p:sp>
        <p:nvSpPr>
          <p:cNvPr id="284710" name="Rectangle 38"/>
          <p:cNvSpPr>
            <a:spLocks noChangeArrowheads="1"/>
          </p:cNvSpPr>
          <p:nvPr/>
        </p:nvSpPr>
        <p:spPr bwMode="auto">
          <a:xfrm>
            <a:off x="7327900" y="2281238"/>
            <a:ext cx="1016000" cy="663575"/>
          </a:xfrm>
          <a:prstGeom prst="rect">
            <a:avLst/>
          </a:prstGeom>
          <a:solidFill>
            <a:schemeClr val="bg1"/>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000" b="1" dirty="0" smtClean="0"/>
              <a:t>Διάλυση</a:t>
            </a:r>
            <a:endParaRPr lang="en-US" altLang="el-GR" sz="1000" b="1" dirty="0"/>
          </a:p>
        </p:txBody>
      </p:sp>
      <p:sp>
        <p:nvSpPr>
          <p:cNvPr id="284711" name="AutoShape 39"/>
          <p:cNvSpPr>
            <a:spLocks noChangeArrowheads="1"/>
          </p:cNvSpPr>
          <p:nvPr/>
        </p:nvSpPr>
        <p:spPr bwMode="auto">
          <a:xfrm rot="-5400000">
            <a:off x="3702844" y="2482057"/>
            <a:ext cx="320675" cy="261937"/>
          </a:xfrm>
          <a:prstGeom prst="downArrow">
            <a:avLst>
              <a:gd name="adj1" fmla="val 49815"/>
              <a:gd name="adj2" fmla="val 54667"/>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284712" name="AutoShape 40"/>
          <p:cNvSpPr>
            <a:spLocks noChangeArrowheads="1"/>
          </p:cNvSpPr>
          <p:nvPr/>
        </p:nvSpPr>
        <p:spPr bwMode="auto">
          <a:xfrm rot="-5400000">
            <a:off x="5291931" y="2482057"/>
            <a:ext cx="320675" cy="261938"/>
          </a:xfrm>
          <a:prstGeom prst="downArrow">
            <a:avLst>
              <a:gd name="adj1" fmla="val 49815"/>
              <a:gd name="adj2" fmla="val 54667"/>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284713" name="AutoShape 41"/>
          <p:cNvSpPr>
            <a:spLocks noChangeArrowheads="1"/>
          </p:cNvSpPr>
          <p:nvPr/>
        </p:nvSpPr>
        <p:spPr bwMode="auto">
          <a:xfrm rot="-5400000">
            <a:off x="6881019" y="2482057"/>
            <a:ext cx="320675" cy="261937"/>
          </a:xfrm>
          <a:prstGeom prst="downArrow">
            <a:avLst>
              <a:gd name="adj1" fmla="val 49815"/>
              <a:gd name="adj2" fmla="val 54667"/>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Tree>
    <p:extLst>
      <p:ext uri="{BB962C8B-B14F-4D97-AF65-F5344CB8AC3E}">
        <p14:creationId xmlns:p14="http://schemas.microsoft.com/office/powerpoint/2010/main" val="13605069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ChangeArrowheads="1"/>
          </p:cNvSpPr>
          <p:nvPr/>
        </p:nvSpPr>
        <p:spPr bwMode="auto">
          <a:xfrm>
            <a:off x="1455738" y="857250"/>
            <a:ext cx="6751637"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359427" name="Rectangle 3"/>
          <p:cNvSpPr>
            <a:spLocks noGrp="1" noChangeArrowheads="1"/>
          </p:cNvSpPr>
          <p:nvPr>
            <p:ph type="title"/>
          </p:nvPr>
        </p:nvSpPr>
        <p:spPr/>
        <p:txBody>
          <a:bodyPr/>
          <a:lstStyle/>
          <a:p>
            <a:r>
              <a:rPr lang="el-GR" altLang="el-GR" dirty="0" smtClean="0"/>
              <a:t>Δημιουργώντας Σχέσεις στο </a:t>
            </a:r>
            <a:r>
              <a:rPr lang="en-US" altLang="el-GR" dirty="0" smtClean="0"/>
              <a:t>eBay</a:t>
            </a:r>
            <a:endParaRPr lang="en-US" altLang="el-GR" dirty="0"/>
          </a:p>
        </p:txBody>
      </p:sp>
      <p:sp>
        <p:nvSpPr>
          <p:cNvPr id="359429" name="Text Box 5"/>
          <p:cNvSpPr txBox="1">
            <a:spLocks noChangeArrowheads="1"/>
          </p:cNvSpPr>
          <p:nvPr/>
        </p:nvSpPr>
        <p:spPr bwMode="auto">
          <a:xfrm>
            <a:off x="574675" y="1822450"/>
            <a:ext cx="8177213" cy="336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nchor="ctr">
            <a:spAutoFit/>
          </a:bodyPr>
          <a:lstStyle/>
          <a:p>
            <a:pPr algn="ctr" eaLnBrk="0" hangingPunct="0"/>
            <a:r>
              <a:rPr lang="el-GR" altLang="el-GR" sz="1600" b="1" dirty="0" smtClean="0"/>
              <a:t>Τα Τέσσερα Βασικά Στάδια των Πελατειακών Σχέσεων</a:t>
            </a:r>
            <a:endParaRPr lang="en-US" altLang="el-GR" sz="1600" b="1" dirty="0"/>
          </a:p>
        </p:txBody>
      </p:sp>
      <p:sp>
        <p:nvSpPr>
          <p:cNvPr id="359432" name="Rectangle 8"/>
          <p:cNvSpPr>
            <a:spLocks noChangeArrowheads="1"/>
          </p:cNvSpPr>
          <p:nvPr/>
        </p:nvSpPr>
        <p:spPr bwMode="auto">
          <a:xfrm>
            <a:off x="590550" y="2247900"/>
            <a:ext cx="1619250" cy="1352550"/>
          </a:xfrm>
          <a:prstGeom prst="rect">
            <a:avLst/>
          </a:prstGeom>
          <a:solidFill>
            <a:srgbClr val="FFFF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400" b="1" dirty="0" smtClean="0"/>
              <a:t>Αναγνώριση</a:t>
            </a:r>
            <a:endParaRPr lang="en-US" altLang="el-GR" sz="1400" b="1" dirty="0"/>
          </a:p>
        </p:txBody>
      </p:sp>
      <p:sp>
        <p:nvSpPr>
          <p:cNvPr id="359433" name="Rectangle 9"/>
          <p:cNvSpPr>
            <a:spLocks noChangeArrowheads="1"/>
          </p:cNvSpPr>
          <p:nvPr/>
        </p:nvSpPr>
        <p:spPr bwMode="auto">
          <a:xfrm>
            <a:off x="2768600" y="2247900"/>
            <a:ext cx="1619250" cy="1352550"/>
          </a:xfrm>
          <a:prstGeom prst="rect">
            <a:avLst/>
          </a:prstGeom>
          <a:solidFill>
            <a:srgbClr val="CCCC00"/>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400" b="1" dirty="0" smtClean="0"/>
              <a:t>Εξερεύνηση/</a:t>
            </a:r>
          </a:p>
          <a:p>
            <a:pPr algn="ctr" eaLnBrk="0" hangingPunct="0"/>
            <a:r>
              <a:rPr lang="el-GR" altLang="el-GR" sz="1400" b="1" dirty="0" smtClean="0"/>
              <a:t>Επέκταση</a:t>
            </a:r>
            <a:endParaRPr lang="en-US" altLang="el-GR" sz="1400" b="1" dirty="0"/>
          </a:p>
        </p:txBody>
      </p:sp>
      <p:sp>
        <p:nvSpPr>
          <p:cNvPr id="359434" name="Rectangle 10"/>
          <p:cNvSpPr>
            <a:spLocks noChangeArrowheads="1"/>
          </p:cNvSpPr>
          <p:nvPr/>
        </p:nvSpPr>
        <p:spPr bwMode="auto">
          <a:xfrm>
            <a:off x="4946650" y="2247900"/>
            <a:ext cx="1619250" cy="1352550"/>
          </a:xfrm>
          <a:prstGeom prst="rect">
            <a:avLst/>
          </a:prstGeom>
          <a:solidFill>
            <a:srgbClr val="6699CC"/>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400" b="1" dirty="0" smtClean="0">
                <a:solidFill>
                  <a:schemeClr val="bg1"/>
                </a:solidFill>
              </a:rPr>
              <a:t>Δέσμευση</a:t>
            </a:r>
            <a:endParaRPr lang="en-US" altLang="el-GR" sz="1400" b="1" dirty="0">
              <a:solidFill>
                <a:schemeClr val="bg1"/>
              </a:solidFill>
            </a:endParaRPr>
          </a:p>
        </p:txBody>
      </p:sp>
      <p:sp>
        <p:nvSpPr>
          <p:cNvPr id="359435" name="Rectangle 11"/>
          <p:cNvSpPr>
            <a:spLocks noChangeArrowheads="1"/>
          </p:cNvSpPr>
          <p:nvPr/>
        </p:nvSpPr>
        <p:spPr bwMode="auto">
          <a:xfrm>
            <a:off x="7124700" y="2247900"/>
            <a:ext cx="1619250" cy="1352550"/>
          </a:xfrm>
          <a:prstGeom prst="rect">
            <a:avLst/>
          </a:prstGeom>
          <a:solidFill>
            <a:schemeClr val="bg1"/>
          </a:solidFill>
          <a:ln w="9525">
            <a:solidFill>
              <a:schemeClr val="tx1"/>
            </a:solidFill>
            <a:miter lim="800000"/>
            <a:headEnd/>
            <a:tailEnd/>
          </a:ln>
          <a:effectLst>
            <a:outerShdw dist="53882" dir="2700000" algn="ctr" rotWithShape="0">
              <a:schemeClr val="tx1"/>
            </a:outerShdw>
          </a:effectLst>
        </p:spPr>
        <p:txBody>
          <a:bodyPr anchor="ctr"/>
          <a:lstStyle/>
          <a:p>
            <a:pPr algn="ctr" eaLnBrk="0" hangingPunct="0"/>
            <a:r>
              <a:rPr lang="el-GR" altLang="el-GR" sz="1400" b="1" dirty="0" smtClean="0"/>
              <a:t>Διάλυση</a:t>
            </a:r>
            <a:endParaRPr lang="en-US" altLang="el-GR" sz="1400" b="1" dirty="0"/>
          </a:p>
        </p:txBody>
      </p:sp>
      <p:sp>
        <p:nvSpPr>
          <p:cNvPr id="359436" name="AutoShape 12"/>
          <p:cNvSpPr>
            <a:spLocks noChangeArrowheads="1"/>
          </p:cNvSpPr>
          <p:nvPr/>
        </p:nvSpPr>
        <p:spPr bwMode="auto">
          <a:xfrm rot="-5400000">
            <a:off x="2270125" y="2744788"/>
            <a:ext cx="436563" cy="357187"/>
          </a:xfrm>
          <a:prstGeom prst="downArrow">
            <a:avLst>
              <a:gd name="adj1" fmla="val 49815"/>
              <a:gd name="adj2" fmla="val 54667"/>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59437" name="AutoShape 13"/>
          <p:cNvSpPr>
            <a:spLocks noChangeArrowheads="1"/>
          </p:cNvSpPr>
          <p:nvPr/>
        </p:nvSpPr>
        <p:spPr bwMode="auto">
          <a:xfrm rot="-5400000">
            <a:off x="4448175" y="2744788"/>
            <a:ext cx="436563" cy="357187"/>
          </a:xfrm>
          <a:prstGeom prst="downArrow">
            <a:avLst>
              <a:gd name="adj1" fmla="val 49815"/>
              <a:gd name="adj2" fmla="val 54667"/>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59438" name="AutoShape 14"/>
          <p:cNvSpPr>
            <a:spLocks noChangeArrowheads="1"/>
          </p:cNvSpPr>
          <p:nvPr/>
        </p:nvSpPr>
        <p:spPr bwMode="auto">
          <a:xfrm rot="-5400000">
            <a:off x="6626225" y="2744788"/>
            <a:ext cx="436563" cy="357187"/>
          </a:xfrm>
          <a:prstGeom prst="downArrow">
            <a:avLst>
              <a:gd name="adj1" fmla="val 49815"/>
              <a:gd name="adj2" fmla="val 54667"/>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wrap="none" anchor="ctr"/>
          <a:lstStyle/>
          <a:p>
            <a:endParaRPr lang="el-GR"/>
          </a:p>
        </p:txBody>
      </p:sp>
      <p:sp>
        <p:nvSpPr>
          <p:cNvPr id="359442" name="Text Box 18"/>
          <p:cNvSpPr txBox="1">
            <a:spLocks noChangeArrowheads="1"/>
          </p:cNvSpPr>
          <p:nvPr/>
        </p:nvSpPr>
        <p:spPr bwMode="auto">
          <a:xfrm>
            <a:off x="636588" y="3995738"/>
            <a:ext cx="1625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p>
            <a:pPr>
              <a:spcBef>
                <a:spcPct val="50000"/>
              </a:spcBef>
            </a:pPr>
            <a:r>
              <a:rPr lang="el-GR" altLang="el-GR" sz="1600" dirty="0" err="1" smtClean="0"/>
              <a:t>Νο</a:t>
            </a:r>
            <a:r>
              <a:rPr lang="el-GR" altLang="el-GR" sz="1600" dirty="0" smtClean="0"/>
              <a:t> 1 γενική υπηρεσία δημοπρασιών στο Διαδίκτυο</a:t>
            </a:r>
            <a:endParaRPr lang="en-US" altLang="el-GR" sz="1600" dirty="0"/>
          </a:p>
        </p:txBody>
      </p:sp>
      <p:sp>
        <p:nvSpPr>
          <p:cNvPr id="359443" name="Text Box 19"/>
          <p:cNvSpPr txBox="1">
            <a:spLocks noChangeArrowheads="1"/>
          </p:cNvSpPr>
          <p:nvPr/>
        </p:nvSpPr>
        <p:spPr bwMode="auto">
          <a:xfrm>
            <a:off x="2746375" y="3995738"/>
            <a:ext cx="16256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p>
            <a:pPr>
              <a:spcBef>
                <a:spcPct val="50000"/>
              </a:spcBef>
            </a:pPr>
            <a:r>
              <a:rPr lang="el-GR" altLang="el-GR" sz="1600" dirty="0" smtClean="0"/>
              <a:t>Το </a:t>
            </a:r>
            <a:r>
              <a:rPr lang="el-GR" altLang="el-GR" sz="1600" dirty="0" err="1" smtClean="0"/>
              <a:t>EBay</a:t>
            </a:r>
            <a:r>
              <a:rPr lang="el-GR" altLang="el-GR" sz="1600" dirty="0" smtClean="0"/>
              <a:t> ενθαρρύνει την περιήγηση πριν από την εγγραφή με σκοπό την εξερεύνηση</a:t>
            </a:r>
            <a:endParaRPr lang="en-US" altLang="el-GR" sz="1600" dirty="0"/>
          </a:p>
        </p:txBody>
      </p:sp>
      <p:sp>
        <p:nvSpPr>
          <p:cNvPr id="359444" name="Text Box 20"/>
          <p:cNvSpPr txBox="1">
            <a:spLocks noChangeArrowheads="1"/>
          </p:cNvSpPr>
          <p:nvPr/>
        </p:nvSpPr>
        <p:spPr bwMode="auto">
          <a:xfrm>
            <a:off x="4941888" y="4005263"/>
            <a:ext cx="19018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p>
            <a:pPr>
              <a:spcBef>
                <a:spcPct val="50000"/>
              </a:spcBef>
            </a:pPr>
            <a:r>
              <a:rPr lang="el-GR" altLang="el-GR" sz="1600" dirty="0" smtClean="0"/>
              <a:t>Το </a:t>
            </a:r>
            <a:r>
              <a:rPr lang="el-GR" altLang="el-GR" sz="1600" dirty="0" err="1" smtClean="0"/>
              <a:t>EBay</a:t>
            </a:r>
            <a:r>
              <a:rPr lang="el-GR" altLang="el-GR" sz="1600" dirty="0" smtClean="0"/>
              <a:t> προσφέρει (1) κοινότητα, (2) την εξατομίκευση, και (3) η αλληλεπίδραση</a:t>
            </a:r>
            <a:endParaRPr lang="en-US" altLang="el-GR" sz="1600" dirty="0"/>
          </a:p>
        </p:txBody>
      </p:sp>
      <p:sp>
        <p:nvSpPr>
          <p:cNvPr id="359445" name="Text Box 21"/>
          <p:cNvSpPr txBox="1">
            <a:spLocks noChangeArrowheads="1"/>
          </p:cNvSpPr>
          <p:nvPr/>
        </p:nvSpPr>
        <p:spPr bwMode="auto">
          <a:xfrm>
            <a:off x="7108825" y="4000500"/>
            <a:ext cx="1698625"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53882" dir="2700000" algn="ctr" rotWithShape="0">
                    <a:schemeClr val="bg2"/>
                  </a:outerShdw>
                </a:effectLst>
              </a14:hiddenEffects>
            </a:ext>
          </a:extLst>
        </p:spPr>
        <p:txBody>
          <a:bodyPr>
            <a:spAutoFit/>
          </a:bodyPr>
          <a:lstStyle/>
          <a:p>
            <a:pPr>
              <a:spcBef>
                <a:spcPct val="50000"/>
              </a:spcBef>
            </a:pPr>
            <a:r>
              <a:rPr lang="el-GR" altLang="el-GR" sz="1600" dirty="0" smtClean="0"/>
              <a:t>Οι χρήστες μπορούν να σταματήσουν αγορά ή πώληση ανά πάσα στιγμή</a:t>
            </a:r>
            <a:endParaRPr lang="en-US" altLang="el-GR" sz="1600" dirty="0"/>
          </a:p>
        </p:txBody>
      </p:sp>
    </p:spTree>
    <p:extLst>
      <p:ext uri="{BB962C8B-B14F-4D97-AF65-F5344CB8AC3E}">
        <p14:creationId xmlns:p14="http://schemas.microsoft.com/office/powerpoint/2010/main" val="171004693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8" name="Text Box 1036"/>
          <p:cNvSpPr txBox="1">
            <a:spLocks noChangeArrowheads="1"/>
          </p:cNvSpPr>
          <p:nvPr/>
        </p:nvSpPr>
        <p:spPr bwMode="auto">
          <a:xfrm>
            <a:off x="271463" y="481013"/>
            <a:ext cx="6921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l-GR" sz="7200" dirty="0" smtClean="0">
                <a:solidFill>
                  <a:srgbClr val="FFFFFF"/>
                </a:solidFill>
                <a:effectLst>
                  <a:outerShdw blurRad="38100" dist="38100" dir="2700000" algn="tl">
                    <a:srgbClr val="000000"/>
                  </a:outerShdw>
                </a:effectLst>
              </a:rPr>
              <a:t>6</a:t>
            </a:r>
            <a:endParaRPr lang="en-US" altLang="el-GR" sz="7200" dirty="0">
              <a:solidFill>
                <a:srgbClr val="FFFFFF"/>
              </a:solidFill>
              <a:effectLst>
                <a:outerShdw blurRad="38100" dist="38100" dir="2700000" algn="tl">
                  <a:srgbClr val="000000"/>
                </a:outerShdw>
              </a:effectLst>
            </a:endParaRPr>
          </a:p>
        </p:txBody>
      </p:sp>
      <p:sp>
        <p:nvSpPr>
          <p:cNvPr id="439309" name="Text Box 1037"/>
          <p:cNvSpPr txBox="1">
            <a:spLocks noChangeArrowheads="1"/>
          </p:cNvSpPr>
          <p:nvPr/>
        </p:nvSpPr>
        <p:spPr bwMode="auto">
          <a:xfrm>
            <a:off x="315913" y="4706938"/>
            <a:ext cx="76374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4000" dirty="0" smtClean="0">
                <a:solidFill>
                  <a:schemeClr val="tx2"/>
                </a:solidFill>
                <a:effectLst>
                  <a:outerShdw blurRad="38100" dist="38100" dir="2700000" algn="tl">
                    <a:srgbClr val="000000"/>
                  </a:outerShdw>
                </a:effectLst>
              </a:rPr>
              <a:t>Ηλεκτρονικό Εμπόριο</a:t>
            </a:r>
            <a:endParaRPr lang="en-US" altLang="el-GR" sz="4000" dirty="0">
              <a:solidFill>
                <a:schemeClr val="tx2"/>
              </a:solidFill>
              <a:effectLst>
                <a:outerShdw blurRad="38100" dist="38100" dir="2700000" algn="tl">
                  <a:srgbClr val="000000"/>
                </a:outerShdw>
              </a:effectLst>
            </a:endParaRPr>
          </a:p>
        </p:txBody>
      </p:sp>
    </p:spTree>
    <p:extLst>
      <p:ext uri="{BB962C8B-B14F-4D97-AF65-F5344CB8AC3E}">
        <p14:creationId xmlns:p14="http://schemas.microsoft.com/office/powerpoint/2010/main" val="1420666451"/>
      </p:ext>
    </p:extLst>
  </p:cSld>
  <p:clrMapOvr>
    <a:masterClrMapping/>
  </p:clrMapOvr>
  <p:transition spd="med">
    <p:dissolve/>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idx="4294967295"/>
          </p:nvPr>
        </p:nvSpPr>
        <p:spPr/>
        <p:txBody>
          <a:bodyPr/>
          <a:lstStyle/>
          <a:p>
            <a:pPr eaLnBrk="1" hangingPunct="1"/>
            <a:r>
              <a:rPr lang="en-US" altLang="el-GR" sz="3600" smtClean="0"/>
              <a:t>E-Commerce = B2B + B2C</a:t>
            </a:r>
          </a:p>
        </p:txBody>
      </p:sp>
      <p:pic>
        <p:nvPicPr>
          <p:cNvPr id="5123" name="Content Placeholder 3" descr="Untitled1.jpg"/>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3158837" y="1491673"/>
            <a:ext cx="2289175" cy="2460625"/>
          </a:xfrm>
        </p:spPr>
      </p:pic>
      <p:sp>
        <p:nvSpPr>
          <p:cNvPr id="5124" name="Text Box 5"/>
          <p:cNvSpPr txBox="1">
            <a:spLocks noChangeArrowheads="1"/>
          </p:cNvSpPr>
          <p:nvPr/>
        </p:nvSpPr>
        <p:spPr bwMode="auto">
          <a:xfrm>
            <a:off x="711200" y="4191000"/>
            <a:ext cx="82804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pitchFamily="34" charset="0"/>
              </a:defRPr>
            </a:lvl1pPr>
            <a:lvl2pPr>
              <a:defRPr sz="2800">
                <a:solidFill>
                  <a:schemeClr val="tx1"/>
                </a:solidFill>
                <a:latin typeface="Arial" pitchFamily="34" charset="0"/>
              </a:defRPr>
            </a:lvl2pPr>
            <a:lvl3pPr>
              <a:defRPr sz="2400">
                <a:solidFill>
                  <a:schemeClr val="tx1"/>
                </a:solidFill>
                <a:latin typeface="Arial" pitchFamily="34" charset="0"/>
              </a:defRPr>
            </a:lvl3pPr>
            <a:lvl4pPr>
              <a:defRPr sz="2000">
                <a:solidFill>
                  <a:schemeClr val="tx1"/>
                </a:solidFill>
                <a:latin typeface="Arial" pitchFamily="34" charset="0"/>
              </a:defRPr>
            </a:lvl4pPr>
            <a:lvl5pPr>
              <a:defRPr sz="2000">
                <a:solidFill>
                  <a:schemeClr val="tx1"/>
                </a:solidFill>
                <a:latin typeface="Arial" pitchFamily="34" charset="0"/>
              </a:defRPr>
            </a:lvl5pPr>
            <a:lvl6pPr eaLnBrk="0" hangingPunct="0">
              <a:defRPr sz="2000">
                <a:solidFill>
                  <a:schemeClr val="tx1"/>
                </a:solidFill>
                <a:latin typeface="Arial" pitchFamily="34" charset="0"/>
              </a:defRPr>
            </a:lvl6pPr>
            <a:lvl7pPr eaLnBrk="0" hangingPunct="0">
              <a:defRPr sz="2000">
                <a:solidFill>
                  <a:schemeClr val="tx1"/>
                </a:solidFill>
                <a:latin typeface="Arial" pitchFamily="34" charset="0"/>
              </a:defRPr>
            </a:lvl7pPr>
            <a:lvl8pPr eaLnBrk="0" hangingPunct="0">
              <a:defRPr sz="2000">
                <a:solidFill>
                  <a:schemeClr val="tx1"/>
                </a:solidFill>
                <a:latin typeface="Arial" pitchFamily="34" charset="0"/>
              </a:defRPr>
            </a:lvl8pPr>
            <a:lvl9pPr eaLnBrk="0" hangingPunct="0">
              <a:defRPr sz="2000">
                <a:solidFill>
                  <a:schemeClr val="tx1"/>
                </a:solidFill>
                <a:latin typeface="Arial" pitchFamily="34" charset="0"/>
              </a:defRPr>
            </a:lvl9pPr>
          </a:lstStyle>
          <a:p>
            <a:pPr>
              <a:spcBef>
                <a:spcPct val="50000"/>
              </a:spcBef>
              <a:buFontTx/>
              <a:buChar char="•"/>
            </a:pPr>
            <a:r>
              <a:rPr lang="el-GR" altLang="el-GR" sz="1800" dirty="0"/>
              <a:t>Το e-</a:t>
            </a:r>
            <a:r>
              <a:rPr lang="el-GR" altLang="el-GR" sz="1800" dirty="0" err="1"/>
              <a:t>Commerce</a:t>
            </a:r>
            <a:r>
              <a:rPr lang="el-GR" altLang="el-GR" sz="1800" dirty="0"/>
              <a:t> μπορεί να συγκριθεί με ένα παγόβουνο, με την άκρη του να απεικονίζει το </a:t>
            </a:r>
            <a:r>
              <a:rPr lang="el-GR" altLang="el-GR" sz="1800" dirty="0" err="1"/>
              <a:t>business</a:t>
            </a:r>
            <a:r>
              <a:rPr lang="el-GR" altLang="el-GR" sz="1800" dirty="0"/>
              <a:t>-</a:t>
            </a:r>
            <a:r>
              <a:rPr lang="el-GR" altLang="el-GR" sz="1800" dirty="0" err="1"/>
              <a:t>to</a:t>
            </a:r>
            <a:r>
              <a:rPr lang="el-GR" altLang="el-GR" sz="1800" dirty="0"/>
              <a:t>-</a:t>
            </a:r>
            <a:r>
              <a:rPr lang="el-GR" altLang="el-GR" sz="1800" dirty="0" err="1"/>
              <a:t>consumer</a:t>
            </a:r>
            <a:r>
              <a:rPr lang="el-GR" altLang="el-GR" sz="1800" dirty="0"/>
              <a:t> (B2C) e-</a:t>
            </a:r>
            <a:r>
              <a:rPr lang="el-GR" altLang="el-GR" sz="1800" dirty="0" err="1"/>
              <a:t>Commerce</a:t>
            </a:r>
            <a:r>
              <a:rPr lang="el-GR" altLang="el-GR" sz="1800" dirty="0"/>
              <a:t>.</a:t>
            </a:r>
            <a:endParaRPr lang="en-US" altLang="el-GR" sz="1800" dirty="0"/>
          </a:p>
          <a:p>
            <a:pPr>
              <a:spcBef>
                <a:spcPct val="50000"/>
              </a:spcBef>
              <a:buFontTx/>
              <a:buChar char="•"/>
            </a:pPr>
            <a:r>
              <a:rPr lang="el-GR" altLang="el-GR" sz="1800" dirty="0"/>
              <a:t>Αποτελεί μόνο ένα μικρό κλάσμα της συνολικής εικόνας.</a:t>
            </a:r>
            <a:endParaRPr lang="en-US" altLang="el-GR" sz="1800" dirty="0"/>
          </a:p>
          <a:p>
            <a:pPr>
              <a:spcBef>
                <a:spcPct val="50000"/>
              </a:spcBef>
              <a:buFontTx/>
              <a:buChar char="•"/>
            </a:pPr>
            <a:r>
              <a:rPr lang="el-GR" altLang="el-GR" sz="1800" dirty="0"/>
              <a:t>Το μεγαλύτερο τμήμα των εσόδων του e-</a:t>
            </a:r>
            <a:r>
              <a:rPr lang="el-GR" altLang="el-GR" sz="1800" dirty="0" err="1"/>
              <a:t>Commerce</a:t>
            </a:r>
            <a:r>
              <a:rPr lang="el-GR" altLang="el-GR" sz="1800" dirty="0"/>
              <a:t> βρίσκεται ουσιαστικά κάτω από την επιφάνεια, στην πλευρά δηλαδή του </a:t>
            </a:r>
            <a:r>
              <a:rPr lang="el-GR" altLang="el-GR" sz="1800" dirty="0" err="1"/>
              <a:t>business</a:t>
            </a:r>
            <a:r>
              <a:rPr lang="el-GR" altLang="el-GR" sz="1800" dirty="0"/>
              <a:t>-</a:t>
            </a:r>
            <a:r>
              <a:rPr lang="el-GR" altLang="el-GR" sz="1800" dirty="0" err="1"/>
              <a:t>to</a:t>
            </a:r>
            <a:r>
              <a:rPr lang="el-GR" altLang="el-GR" sz="1800" dirty="0"/>
              <a:t>-</a:t>
            </a:r>
            <a:r>
              <a:rPr lang="el-GR" altLang="el-GR" sz="1800" dirty="0" err="1"/>
              <a:t>business</a:t>
            </a:r>
            <a:r>
              <a:rPr lang="el-GR" altLang="el-GR" sz="1800" dirty="0"/>
              <a:t> (Β2Β). Περίπου το 70% των εσόδων προέρχονται από το τμήμα αυτό.</a:t>
            </a:r>
          </a:p>
        </p:txBody>
      </p:sp>
    </p:spTree>
    <p:extLst>
      <p:ext uri="{BB962C8B-B14F-4D97-AF65-F5344CB8AC3E}">
        <p14:creationId xmlns:p14="http://schemas.microsoft.com/office/powerpoint/2010/main" val="2728841683"/>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idx="4294967295"/>
          </p:nvPr>
        </p:nvSpPr>
        <p:spPr>
          <a:xfrm>
            <a:off x="341745" y="228600"/>
            <a:ext cx="8802255" cy="1066800"/>
          </a:xfrm>
        </p:spPr>
        <p:txBody>
          <a:bodyPr>
            <a:noAutofit/>
          </a:bodyPr>
          <a:lstStyle/>
          <a:p>
            <a:pPr eaLnBrk="1" hangingPunct="1"/>
            <a:r>
              <a:rPr lang="el-GR" altLang="el-GR" sz="4000" dirty="0" smtClean="0"/>
              <a:t>Παράγοντες που επηρεάζουν το </a:t>
            </a:r>
            <a:br>
              <a:rPr lang="el-GR" altLang="el-GR" sz="4000" dirty="0" smtClean="0"/>
            </a:br>
            <a:r>
              <a:rPr lang="el-GR" altLang="el-GR" sz="4000" dirty="0" smtClean="0"/>
              <a:t>ηλεκτρονικό εμπόριο (1)</a:t>
            </a:r>
          </a:p>
        </p:txBody>
      </p:sp>
      <p:sp>
        <p:nvSpPr>
          <p:cNvPr id="6147" name="Content Placeholder 2"/>
          <p:cNvSpPr>
            <a:spLocks noGrp="1"/>
          </p:cNvSpPr>
          <p:nvPr>
            <p:ph idx="4294967295"/>
          </p:nvPr>
        </p:nvSpPr>
        <p:spPr>
          <a:xfrm>
            <a:off x="849745" y="1700213"/>
            <a:ext cx="7992630" cy="4864100"/>
          </a:xfrm>
        </p:spPr>
        <p:txBody>
          <a:bodyPr/>
          <a:lstStyle/>
          <a:p>
            <a:pPr defTabSz="457200" eaLnBrk="1" hangingPunct="1"/>
            <a:r>
              <a:rPr lang="el-GR" altLang="el-GR" dirty="0" smtClean="0"/>
              <a:t>Νομοθεσία </a:t>
            </a:r>
          </a:p>
          <a:p>
            <a:pPr lvl="1" defTabSz="457200" eaLnBrk="1" hangingPunct="1"/>
            <a:r>
              <a:rPr lang="el-GR" altLang="el-GR" dirty="0" smtClean="0"/>
              <a:t>Προστασία προσωπικών δεδομένων, </a:t>
            </a:r>
          </a:p>
          <a:p>
            <a:pPr lvl="1" defTabSz="457200" eaLnBrk="1" hangingPunct="1"/>
            <a:r>
              <a:rPr lang="el-GR" altLang="el-GR" dirty="0" smtClean="0"/>
              <a:t>Κατοχύρωση δικαιωμάτων χρήσης (ηλεκτρονική περιουσία), </a:t>
            </a:r>
          </a:p>
          <a:p>
            <a:pPr lvl="1" defTabSz="457200" eaLnBrk="1" hangingPunct="1"/>
            <a:r>
              <a:rPr lang="el-GR" altLang="el-GR" dirty="0" smtClean="0"/>
              <a:t>Κατοχύρωση δικαιωμάτων ελευθερίας έκφρασης </a:t>
            </a:r>
          </a:p>
          <a:p>
            <a:pPr lvl="1" defTabSz="457200" eaLnBrk="1" hangingPunct="1"/>
            <a:r>
              <a:rPr lang="el-GR" altLang="el-GR" dirty="0" smtClean="0"/>
              <a:t>Ασφάλεια συναλλαγών (προστασία από ηλεκτρονική απάτη) </a:t>
            </a:r>
          </a:p>
          <a:p>
            <a:pPr defTabSz="457200" eaLnBrk="1" hangingPunct="1"/>
            <a:endParaRPr lang="el-GR" altLang="el-GR" dirty="0" smtClean="0"/>
          </a:p>
        </p:txBody>
      </p:sp>
    </p:spTree>
    <p:extLst>
      <p:ext uri="{BB962C8B-B14F-4D97-AF65-F5344CB8AC3E}">
        <p14:creationId xmlns:p14="http://schemas.microsoft.com/office/powerpoint/2010/main" val="87415069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p:txBody>
          <a:bodyPr>
            <a:noAutofit/>
          </a:bodyPr>
          <a:lstStyle/>
          <a:p>
            <a:pPr eaLnBrk="1" hangingPunct="1"/>
            <a:r>
              <a:rPr lang="el-GR" altLang="el-GR" sz="4000" dirty="0" smtClean="0"/>
              <a:t>Παράγοντες που επηρεάζουν το ηλεκτρονικό εμπόριο (2)</a:t>
            </a:r>
          </a:p>
        </p:txBody>
      </p:sp>
      <p:sp>
        <p:nvSpPr>
          <p:cNvPr id="7171" name="Content Placeholder 2"/>
          <p:cNvSpPr>
            <a:spLocks noGrp="1"/>
          </p:cNvSpPr>
          <p:nvPr>
            <p:ph idx="4294967295"/>
          </p:nvPr>
        </p:nvSpPr>
        <p:spPr>
          <a:xfrm>
            <a:off x="415636" y="1484313"/>
            <a:ext cx="8426739" cy="5040312"/>
          </a:xfrm>
        </p:spPr>
        <p:txBody>
          <a:bodyPr/>
          <a:lstStyle/>
          <a:p>
            <a:pPr defTabSz="457200" eaLnBrk="1" hangingPunct="1"/>
            <a:r>
              <a:rPr lang="el-GR" altLang="el-GR" sz="2400" dirty="0" smtClean="0"/>
              <a:t>Τεχνολογικοί παράγοντες</a:t>
            </a:r>
            <a:r>
              <a:rPr lang="el-GR" altLang="el-GR" sz="2000" dirty="0" smtClean="0"/>
              <a:t> </a:t>
            </a:r>
          </a:p>
          <a:p>
            <a:pPr lvl="1" defTabSz="457200" eaLnBrk="1" hangingPunct="1"/>
            <a:r>
              <a:rPr lang="el-GR" altLang="el-GR" sz="2000" dirty="0" smtClean="0"/>
              <a:t>Αλλάζουν τους χρήστες: εξάπλωση της χρήσης αυτών των μέσων στην πλατιά μάζα του πληθυσμού </a:t>
            </a:r>
          </a:p>
          <a:p>
            <a:pPr lvl="1" defTabSz="457200" eaLnBrk="1" hangingPunct="1"/>
            <a:r>
              <a:rPr lang="el-GR" altLang="el-GR" sz="2000" dirty="0" smtClean="0"/>
              <a:t>Βελτιώνουν την ποιότητα του υλικού στο οποίο μπορούν να έχουν αυτοί πρόσβαση (συνδέσεις ISDN, </a:t>
            </a:r>
            <a:r>
              <a:rPr lang="el-GR" altLang="el-GR" sz="2000" dirty="0" err="1" smtClean="0"/>
              <a:t>xDSL</a:t>
            </a:r>
            <a:r>
              <a:rPr lang="el-GR" altLang="el-GR" sz="2000" dirty="0" smtClean="0"/>
              <a:t>, κλπ.). </a:t>
            </a:r>
          </a:p>
          <a:p>
            <a:pPr lvl="1" defTabSz="457200" eaLnBrk="1" hangingPunct="1"/>
            <a:r>
              <a:rPr lang="el-GR" altLang="el-GR" sz="2000" dirty="0" smtClean="0"/>
              <a:t>Βελτιώνουν την ακρίβεια των τακτικών του μάρκετινγκ (</a:t>
            </a:r>
            <a:r>
              <a:rPr lang="el-GR" altLang="el-GR" sz="2000" dirty="0" err="1" smtClean="0"/>
              <a:t>μικροτμηματοποίηση</a:t>
            </a:r>
            <a:r>
              <a:rPr lang="el-GR" altLang="el-GR" sz="2000" dirty="0" smtClean="0"/>
              <a:t>, </a:t>
            </a:r>
            <a:r>
              <a:rPr lang="el-GR" altLang="el-GR" sz="2000" dirty="0" err="1" smtClean="0"/>
              <a:t>one</a:t>
            </a:r>
            <a:r>
              <a:rPr lang="el-GR" altLang="el-GR" sz="2000" dirty="0" smtClean="0"/>
              <a:t>-</a:t>
            </a:r>
            <a:r>
              <a:rPr lang="el-GR" altLang="el-GR" sz="2000" dirty="0" err="1" smtClean="0"/>
              <a:t>to</a:t>
            </a:r>
            <a:r>
              <a:rPr lang="el-GR" altLang="el-GR" sz="2000" dirty="0" smtClean="0"/>
              <a:t>-</a:t>
            </a:r>
            <a:r>
              <a:rPr lang="el-GR" altLang="el-GR" sz="2000" dirty="0" err="1" smtClean="0"/>
              <a:t>one</a:t>
            </a:r>
            <a:r>
              <a:rPr lang="el-GR" altLang="el-GR" sz="2000" dirty="0" smtClean="0"/>
              <a:t> </a:t>
            </a:r>
            <a:r>
              <a:rPr lang="el-GR" altLang="el-GR" sz="2000" dirty="0" err="1" smtClean="0"/>
              <a:t>marketing</a:t>
            </a:r>
            <a:r>
              <a:rPr lang="el-GR" altLang="el-GR" sz="2000" dirty="0" smtClean="0"/>
              <a:t>: προσαρμογή του προϊόντος σε επίπεδο του ενός εκάστου πελάτη ξεχωριστά. </a:t>
            </a:r>
          </a:p>
          <a:p>
            <a:pPr lvl="1" defTabSz="457200" eaLnBrk="1" hangingPunct="1"/>
            <a:r>
              <a:rPr lang="el-GR" altLang="el-GR" sz="2000" dirty="0" smtClean="0"/>
              <a:t>Επηρεάζουν τα κόστη (μείωση κόστους σύνδεσης, χρονοχρέωσης και προμήθειας του απαραίτητου πάγιου εξοπλισμού). </a:t>
            </a:r>
          </a:p>
          <a:p>
            <a:pPr lvl="1" defTabSz="457200" eaLnBrk="1" hangingPunct="1"/>
            <a:r>
              <a:rPr lang="el-GR" altLang="el-GR" sz="2000" dirty="0" smtClean="0"/>
              <a:t>Αναγκάζουν τις επιχειρήσεις να μάθουν για την νέα τεχνολογία καθώς αναπτύσσουν στρατηγικές για βιώσιμα επιχειρηματικά μοντέλα </a:t>
            </a:r>
          </a:p>
        </p:txBody>
      </p:sp>
    </p:spTree>
    <p:extLst>
      <p:ext uri="{BB962C8B-B14F-4D97-AF65-F5344CB8AC3E}">
        <p14:creationId xmlns:p14="http://schemas.microsoft.com/office/powerpoint/2010/main" val="25955485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idx="4294967295"/>
          </p:nvPr>
        </p:nvSpPr>
        <p:spPr/>
        <p:txBody>
          <a:bodyPr>
            <a:noAutofit/>
          </a:bodyPr>
          <a:lstStyle/>
          <a:p>
            <a:pPr eaLnBrk="1" hangingPunct="1"/>
            <a:r>
              <a:rPr lang="el-GR" altLang="el-GR" sz="4000" dirty="0" smtClean="0"/>
              <a:t>Παράγοντες που επηρεάζουν το ηλεκτρονικό εμπόριο (3)</a:t>
            </a:r>
          </a:p>
        </p:txBody>
      </p:sp>
      <p:sp>
        <p:nvSpPr>
          <p:cNvPr id="8195" name="Content Placeholder 2"/>
          <p:cNvSpPr>
            <a:spLocks noGrp="1"/>
          </p:cNvSpPr>
          <p:nvPr>
            <p:ph idx="4294967295"/>
          </p:nvPr>
        </p:nvSpPr>
        <p:spPr>
          <a:xfrm>
            <a:off x="341745" y="1828800"/>
            <a:ext cx="8497455" cy="4840288"/>
          </a:xfrm>
        </p:spPr>
        <p:txBody>
          <a:bodyPr/>
          <a:lstStyle/>
          <a:p>
            <a:pPr defTabSz="457200" eaLnBrk="1" hangingPunct="1"/>
            <a:r>
              <a:rPr lang="el-GR" altLang="el-GR" sz="2000" dirty="0" smtClean="0"/>
              <a:t>Παράγοντες της αγοράς (Νέοι ενδιάμεσοι που δεν υπήρχαν πριν την εμφάνιση των ηλεκτρονικών μέσων μάρκετινγκ)</a:t>
            </a:r>
            <a:r>
              <a:rPr lang="el-GR" altLang="el-GR" sz="2400" dirty="0" smtClean="0"/>
              <a:t> </a:t>
            </a:r>
          </a:p>
          <a:p>
            <a:pPr lvl="1" defTabSz="457200" eaLnBrk="1" hangingPunct="1"/>
            <a:r>
              <a:rPr lang="el-GR" altLang="el-GR" sz="1800" dirty="0" smtClean="0"/>
              <a:t>Εταιρίες δημοπρασιών στο </a:t>
            </a:r>
            <a:r>
              <a:rPr lang="el-GR" altLang="el-GR" sz="1800" dirty="0" err="1" smtClean="0"/>
              <a:t>Ίντερνετ</a:t>
            </a:r>
            <a:r>
              <a:rPr lang="el-GR" altLang="el-GR" sz="1800" dirty="0" smtClean="0"/>
              <a:t> (</a:t>
            </a:r>
            <a:r>
              <a:rPr lang="el-GR" altLang="el-GR" sz="1800" dirty="0" err="1" smtClean="0"/>
              <a:t>auction</a:t>
            </a:r>
            <a:r>
              <a:rPr lang="el-GR" altLang="el-GR" sz="1800" dirty="0" smtClean="0"/>
              <a:t> </a:t>
            </a:r>
            <a:r>
              <a:rPr lang="el-GR" altLang="el-GR" sz="1800" dirty="0" err="1" smtClean="0"/>
              <a:t>enterprises</a:t>
            </a:r>
            <a:r>
              <a:rPr lang="el-GR" altLang="el-GR" sz="1800" dirty="0" smtClean="0"/>
              <a:t>) </a:t>
            </a:r>
          </a:p>
          <a:p>
            <a:pPr lvl="1" defTabSz="457200" eaLnBrk="1" hangingPunct="1"/>
            <a:r>
              <a:rPr lang="el-GR" altLang="el-GR" sz="1800" dirty="0" smtClean="0"/>
              <a:t>Πωλήσεις από καταναλωτή σε καταναλωτή (</a:t>
            </a:r>
            <a:r>
              <a:rPr lang="el-GR" altLang="el-GR" sz="1800" dirty="0" err="1" smtClean="0"/>
              <a:t>consumer</a:t>
            </a:r>
            <a:r>
              <a:rPr lang="el-GR" altLang="el-GR" sz="1800" dirty="0" smtClean="0"/>
              <a:t>-</a:t>
            </a:r>
            <a:r>
              <a:rPr lang="el-GR" altLang="el-GR" sz="1800" dirty="0" err="1" smtClean="0"/>
              <a:t>to</a:t>
            </a:r>
            <a:r>
              <a:rPr lang="el-GR" altLang="el-GR" sz="1800" dirty="0" smtClean="0"/>
              <a:t>-</a:t>
            </a:r>
            <a:r>
              <a:rPr lang="el-GR" altLang="el-GR" sz="1800" dirty="0" err="1" smtClean="0"/>
              <a:t>consumer</a:t>
            </a:r>
            <a:r>
              <a:rPr lang="el-GR" altLang="el-GR" sz="1800" dirty="0" smtClean="0"/>
              <a:t>) </a:t>
            </a:r>
          </a:p>
          <a:p>
            <a:pPr lvl="1" defTabSz="457200" eaLnBrk="1" hangingPunct="1"/>
            <a:r>
              <a:rPr lang="el-GR" altLang="el-GR" sz="1800" dirty="0" smtClean="0"/>
              <a:t>Πωλήσεις μέσω ιστοσελίδων επωνύμων γνωστών εταιριών (</a:t>
            </a:r>
            <a:r>
              <a:rPr lang="el-GR" altLang="el-GR" sz="1800" dirty="0" err="1" smtClean="0"/>
              <a:t>infomediaries</a:t>
            </a:r>
            <a:r>
              <a:rPr lang="el-GR" altLang="el-GR" sz="1800" dirty="0" smtClean="0"/>
              <a:t>: εκμετάλλευση του </a:t>
            </a:r>
            <a:r>
              <a:rPr lang="el-GR" altLang="el-GR" sz="1800" dirty="0" err="1" smtClean="0"/>
              <a:t>corporate</a:t>
            </a:r>
            <a:r>
              <a:rPr lang="el-GR" altLang="el-GR" sz="1800" dirty="0" smtClean="0"/>
              <a:t> </a:t>
            </a:r>
            <a:r>
              <a:rPr lang="el-GR" altLang="el-GR" sz="1800" dirty="0" err="1" smtClean="0"/>
              <a:t>image</a:t>
            </a:r>
            <a:r>
              <a:rPr lang="el-GR" altLang="el-GR" sz="1800" dirty="0" smtClean="0"/>
              <a:t> της εταιρίας με το να παρέχει προϊόντα άλλων εταιριών από την ιστοσελίδα της, π.χ. </a:t>
            </a:r>
            <a:r>
              <a:rPr lang="el-GR" altLang="el-GR" sz="1800" dirty="0" err="1" smtClean="0"/>
              <a:t>www.amazon.com</a:t>
            </a:r>
            <a:r>
              <a:rPr lang="el-GR" altLang="el-GR" sz="1800" dirty="0" smtClean="0"/>
              <a:t>, </a:t>
            </a:r>
            <a:r>
              <a:rPr lang="el-GR" altLang="el-GR" sz="1800" dirty="0" err="1" smtClean="0"/>
              <a:t>www.otenet.gr</a:t>
            </a:r>
            <a:r>
              <a:rPr lang="el-GR" altLang="el-GR" sz="1800" dirty="0" smtClean="0"/>
              <a:t>, </a:t>
            </a:r>
            <a:r>
              <a:rPr lang="el-GR" altLang="el-GR" sz="1800" dirty="0" err="1" smtClean="0"/>
              <a:t>www.e</a:t>
            </a:r>
            <a:r>
              <a:rPr lang="el-GR" altLang="el-GR" sz="1800" dirty="0" smtClean="0"/>
              <a:t>-</a:t>
            </a:r>
            <a:r>
              <a:rPr lang="el-GR" altLang="el-GR" sz="1800" dirty="0" err="1" smtClean="0"/>
              <a:t>go.gr</a:t>
            </a:r>
            <a:r>
              <a:rPr lang="el-GR" altLang="el-GR" sz="1800" dirty="0" smtClean="0"/>
              <a:t> ). </a:t>
            </a:r>
          </a:p>
          <a:p>
            <a:pPr lvl="1" defTabSz="457200" eaLnBrk="1" hangingPunct="1"/>
            <a:r>
              <a:rPr lang="el-GR" altLang="el-GR" sz="1800" dirty="0" smtClean="0"/>
              <a:t>Εμφάνιση νέων προϊόντων (π.χ. σεμινάρια επαγγελματικά μέσω </a:t>
            </a:r>
            <a:r>
              <a:rPr lang="el-GR" altLang="el-GR" sz="1800" dirty="0" err="1" smtClean="0"/>
              <a:t>Ίντερνετ</a:t>
            </a:r>
            <a:r>
              <a:rPr lang="el-GR" altLang="el-GR" sz="1800" dirty="0" smtClean="0"/>
              <a:t>, ενοικίαση χώρου για τηλεδιάσκεψη σε συγκεκριμένες ιστοσελίδες κλπ). </a:t>
            </a:r>
          </a:p>
          <a:p>
            <a:pPr lvl="1" defTabSz="457200" eaLnBrk="1" hangingPunct="1"/>
            <a:r>
              <a:rPr lang="el-GR" altLang="el-GR" sz="1800" dirty="0" smtClean="0"/>
              <a:t>Ηλεκτρονικές τράπεζες συναλλαγών (ηλεκτρονικό χρήμα μέσω του </a:t>
            </a:r>
            <a:r>
              <a:rPr lang="el-GR" altLang="el-GR" sz="1800" dirty="0" err="1" smtClean="0"/>
              <a:t>Ίντερνετ</a:t>
            </a:r>
            <a:r>
              <a:rPr lang="el-GR" altLang="el-GR" sz="1800" dirty="0" smtClean="0"/>
              <a:t>).</a:t>
            </a:r>
            <a:r>
              <a:rPr lang="el-GR" altLang="el-GR" sz="2000" dirty="0" smtClean="0"/>
              <a:t> </a:t>
            </a:r>
          </a:p>
        </p:txBody>
      </p:sp>
    </p:spTree>
    <p:extLst>
      <p:ext uri="{BB962C8B-B14F-4D97-AF65-F5344CB8AC3E}">
        <p14:creationId xmlns:p14="http://schemas.microsoft.com/office/powerpoint/2010/main" val="11749593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308" name="Text Box 1036"/>
          <p:cNvSpPr txBox="1">
            <a:spLocks noChangeArrowheads="1"/>
          </p:cNvSpPr>
          <p:nvPr/>
        </p:nvSpPr>
        <p:spPr bwMode="auto">
          <a:xfrm>
            <a:off x="271463" y="481013"/>
            <a:ext cx="692150"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l-GR" sz="7200" dirty="0">
                <a:solidFill>
                  <a:srgbClr val="FFFFFF"/>
                </a:solidFill>
                <a:effectLst>
                  <a:outerShdw blurRad="38100" dist="38100" dir="2700000" algn="tl">
                    <a:srgbClr val="000000"/>
                  </a:outerShdw>
                </a:effectLst>
              </a:rPr>
              <a:t>1</a:t>
            </a:r>
          </a:p>
        </p:txBody>
      </p:sp>
      <p:sp>
        <p:nvSpPr>
          <p:cNvPr id="439309" name="Text Box 1037"/>
          <p:cNvSpPr txBox="1">
            <a:spLocks noChangeArrowheads="1"/>
          </p:cNvSpPr>
          <p:nvPr/>
        </p:nvSpPr>
        <p:spPr bwMode="auto">
          <a:xfrm>
            <a:off x="315913" y="4706938"/>
            <a:ext cx="76374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l-GR" sz="4000" dirty="0" smtClean="0">
                <a:solidFill>
                  <a:schemeClr val="tx2"/>
                </a:solidFill>
                <a:effectLst>
                  <a:outerShdw blurRad="38100" dist="38100" dir="2700000" algn="tl">
                    <a:srgbClr val="000000"/>
                  </a:outerShdw>
                </a:effectLst>
              </a:rPr>
              <a:t>Εισαγωγή στο </a:t>
            </a:r>
            <a:r>
              <a:rPr lang="en-US" altLang="el-GR" sz="4000" dirty="0" err="1" smtClean="0">
                <a:solidFill>
                  <a:schemeClr val="tx2"/>
                </a:solidFill>
                <a:effectLst>
                  <a:outerShdw blurRad="38100" dist="38100" dir="2700000" algn="tl">
                    <a:srgbClr val="000000"/>
                  </a:outerShdw>
                </a:effectLst>
              </a:rPr>
              <a:t>eMarketing</a:t>
            </a:r>
            <a:endParaRPr lang="en-US" altLang="el-GR" sz="4000" dirty="0">
              <a:solidFill>
                <a:schemeClr val="tx2"/>
              </a:solidFill>
              <a:effectLst>
                <a:outerShdw blurRad="38100" dist="38100" dir="2700000" algn="tl">
                  <a:srgbClr val="000000"/>
                </a:outerShdw>
              </a:effectLst>
            </a:endParaRPr>
          </a:p>
        </p:txBody>
      </p:sp>
      <p:sp>
        <p:nvSpPr>
          <p:cNvPr id="2" name="TextBox 1"/>
          <p:cNvSpPr txBox="1"/>
          <p:nvPr/>
        </p:nvSpPr>
        <p:spPr>
          <a:xfrm>
            <a:off x="271463" y="6276622"/>
            <a:ext cx="8071026" cy="369332"/>
          </a:xfrm>
          <a:prstGeom prst="rect">
            <a:avLst/>
          </a:prstGeom>
          <a:noFill/>
        </p:spPr>
        <p:txBody>
          <a:bodyPr wrap="square" rtlCol="0">
            <a:spAutoFit/>
          </a:bodyPr>
          <a:lstStyle/>
          <a:p>
            <a:r>
              <a:rPr lang="el-GR" dirty="0" smtClean="0"/>
              <a:t>Θωμάς </a:t>
            </a:r>
            <a:r>
              <a:rPr lang="el-GR" dirty="0" err="1" smtClean="0"/>
              <a:t>Πούλιος</a:t>
            </a:r>
            <a:r>
              <a:rPr lang="el-GR" dirty="0" smtClean="0"/>
              <a:t> – ΕΔΙΠ Τμήματος Διοίκησης Επιχειρήσεων – ΤΕΙ Θεσσαλίας</a:t>
            </a:r>
            <a:endParaRPr lang="el-GR" dirty="0"/>
          </a:p>
        </p:txBody>
      </p:sp>
    </p:spTree>
  </p:cSld>
  <p:clrMapOvr>
    <a:masterClrMapping/>
  </p:clrMapOvr>
  <p:transition spd="med">
    <p:dissolve/>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Τίτλος 1"/>
          <p:cNvSpPr>
            <a:spLocks noGrp="1"/>
          </p:cNvSpPr>
          <p:nvPr>
            <p:ph type="title"/>
          </p:nvPr>
        </p:nvSpPr>
        <p:spPr/>
        <p:txBody>
          <a:bodyPr>
            <a:normAutofit fontScale="90000"/>
          </a:bodyPr>
          <a:lstStyle/>
          <a:p>
            <a:r>
              <a:rPr lang="el-GR" altLang="el-GR" sz="3200" b="1" smtClean="0"/>
              <a:t>Αγοραζόµενα / παραγγελόµενα είδη και παραγγελίες</a:t>
            </a:r>
            <a:r>
              <a:rPr lang="el-GR" altLang="el-GR" b="1" smtClean="0"/>
              <a:t/>
            </a:r>
            <a:br>
              <a:rPr lang="el-GR" altLang="el-GR" b="1" smtClean="0"/>
            </a:br>
            <a:endParaRPr lang="el-GR" altLang="el-GR" smtClean="0"/>
          </a:p>
        </p:txBody>
      </p:sp>
      <p:sp>
        <p:nvSpPr>
          <p:cNvPr id="19459" name="Θέση περιεχομένου 2"/>
          <p:cNvSpPr>
            <a:spLocks noGrp="1"/>
          </p:cNvSpPr>
          <p:nvPr>
            <p:ph idx="1"/>
          </p:nvPr>
        </p:nvSpPr>
        <p:spPr>
          <a:xfrm>
            <a:off x="424873" y="1052513"/>
            <a:ext cx="8414327" cy="5616575"/>
          </a:xfrm>
        </p:spPr>
        <p:txBody>
          <a:bodyPr/>
          <a:lstStyle/>
          <a:p>
            <a:r>
              <a:rPr lang="el-GR" altLang="el-GR" sz="1400" dirty="0" smtClean="0"/>
              <a:t>είδη ένδυσης και υπόδησης – αθλητικά είδη 47,6%,</a:t>
            </a:r>
          </a:p>
          <a:p>
            <a:r>
              <a:rPr lang="el-GR" altLang="el-GR" sz="1400" dirty="0" smtClean="0"/>
              <a:t>ηλεκτρονικές συσκευές (</a:t>
            </a:r>
            <a:r>
              <a:rPr lang="el-GR" altLang="el-GR" sz="1400" dirty="0" err="1" smtClean="0"/>
              <a:t>βιντεοκάµερες</a:t>
            </a:r>
            <a:r>
              <a:rPr lang="el-GR" altLang="el-GR" sz="1400" dirty="0" smtClean="0"/>
              <a:t>, φωτογραφικές µ</a:t>
            </a:r>
            <a:r>
              <a:rPr lang="el-GR" altLang="el-GR" sz="1400" dirty="0" err="1" smtClean="0"/>
              <a:t>ηχανές</a:t>
            </a:r>
            <a:r>
              <a:rPr lang="el-GR" altLang="el-GR" sz="1400" dirty="0" smtClean="0"/>
              <a:t>, κινητά τηλέφωνα, τηλεοράσεις, </a:t>
            </a:r>
            <a:r>
              <a:rPr lang="el-GR" altLang="el-GR" sz="1400" dirty="0" err="1" smtClean="0"/>
              <a:t>DVDs</a:t>
            </a:r>
            <a:r>
              <a:rPr lang="el-GR" altLang="el-GR" sz="1400" dirty="0" smtClean="0"/>
              <a:t> κλπ.) 26,3%.</a:t>
            </a:r>
          </a:p>
          <a:p>
            <a:r>
              <a:rPr lang="el-GR" altLang="el-GR" sz="1400" dirty="0" smtClean="0"/>
              <a:t>ταξιδιωτικές υπηρεσίες (εισιτήρια, ενοικίαση αυτοκινήτου κλπ.) 18,5%,</a:t>
            </a:r>
          </a:p>
          <a:p>
            <a:r>
              <a:rPr lang="el-GR" altLang="el-GR" sz="1400" dirty="0" smtClean="0"/>
              <a:t>οικιακά είδη (έπιπλα, παιχνίδια, είδη τέχνης, ηλεκτρικές οικιακές συσκευές κλπ.) 16,8%,</a:t>
            </a:r>
          </a:p>
          <a:p>
            <a:r>
              <a:rPr lang="el-GR" altLang="el-GR" sz="1400" dirty="0" err="1" smtClean="0"/>
              <a:t>εξαρτήµατα</a:t>
            </a:r>
            <a:r>
              <a:rPr lang="el-GR" altLang="el-GR" sz="1400" dirty="0" smtClean="0"/>
              <a:t> και περιφερειακός </a:t>
            </a:r>
            <a:r>
              <a:rPr lang="el-GR" altLang="el-GR" sz="1400" dirty="0" err="1" smtClean="0"/>
              <a:t>εξοπλισµός</a:t>
            </a:r>
            <a:r>
              <a:rPr lang="el-GR" altLang="el-GR" sz="1400" dirty="0" smtClean="0"/>
              <a:t> (</a:t>
            </a:r>
            <a:r>
              <a:rPr lang="el-GR" altLang="el-GR" sz="1400" dirty="0" err="1" smtClean="0"/>
              <a:t>hardware</a:t>
            </a:r>
            <a:r>
              <a:rPr lang="el-GR" altLang="el-GR" sz="1400" dirty="0" smtClean="0"/>
              <a:t>) ηλεκτρονικού υπολογιστή 15,0%,</a:t>
            </a:r>
          </a:p>
          <a:p>
            <a:r>
              <a:rPr lang="el-GR" altLang="el-GR" sz="1400" dirty="0" err="1" smtClean="0"/>
              <a:t>διαµονή</a:t>
            </a:r>
            <a:r>
              <a:rPr lang="el-GR" altLang="el-GR" sz="1400" dirty="0" smtClean="0"/>
              <a:t> σε </a:t>
            </a:r>
            <a:r>
              <a:rPr lang="el-GR" altLang="el-GR" sz="1400" dirty="0" err="1" smtClean="0"/>
              <a:t>καταλύµατα</a:t>
            </a:r>
            <a:r>
              <a:rPr lang="el-GR" altLang="el-GR" sz="1400" dirty="0" smtClean="0"/>
              <a:t> (ξενοδοχεία, </a:t>
            </a:r>
            <a:r>
              <a:rPr lang="el-GR" altLang="el-GR" sz="1400" dirty="0" err="1" smtClean="0"/>
              <a:t>δωµάτια</a:t>
            </a:r>
            <a:r>
              <a:rPr lang="el-GR" altLang="el-GR" sz="1400" dirty="0" smtClean="0"/>
              <a:t>, </a:t>
            </a:r>
            <a:r>
              <a:rPr lang="el-GR" altLang="el-GR" sz="1400" dirty="0" err="1" smtClean="0"/>
              <a:t>διαµερίσµατα</a:t>
            </a:r>
            <a:r>
              <a:rPr lang="el-GR" altLang="el-GR" sz="1400" dirty="0" smtClean="0"/>
              <a:t> κλπ.) 12,4%.</a:t>
            </a:r>
          </a:p>
          <a:p>
            <a:r>
              <a:rPr lang="el-GR" altLang="el-GR" sz="1400" dirty="0" smtClean="0"/>
              <a:t>βιβλία (σε ηλεκτρονική ή µη µ</a:t>
            </a:r>
            <a:r>
              <a:rPr lang="el-GR" altLang="el-GR" sz="1400" dirty="0" err="1" smtClean="0"/>
              <a:t>ορφή</a:t>
            </a:r>
            <a:r>
              <a:rPr lang="el-GR" altLang="el-GR" sz="1400" dirty="0" smtClean="0"/>
              <a:t>), περιοδικά, </a:t>
            </a:r>
            <a:r>
              <a:rPr lang="el-GR" altLang="el-GR" sz="1400" dirty="0" err="1" smtClean="0"/>
              <a:t>εφηµερίδες</a:t>
            </a:r>
            <a:r>
              <a:rPr lang="el-GR" altLang="el-GR" sz="1400" dirty="0" smtClean="0"/>
              <a:t> 12,3%,</a:t>
            </a:r>
          </a:p>
          <a:p>
            <a:r>
              <a:rPr lang="el-GR" altLang="el-GR" sz="1400" dirty="0" smtClean="0"/>
              <a:t>εισιτήρια για εκδηλώσεις (συναυλίες, θεατρικές παραστάσεις, </a:t>
            </a:r>
            <a:r>
              <a:rPr lang="el-GR" altLang="el-GR" sz="1400" dirty="0" err="1" smtClean="0"/>
              <a:t>κινηµατογράφο</a:t>
            </a:r>
            <a:r>
              <a:rPr lang="el-GR" altLang="el-GR" sz="1400" dirty="0" smtClean="0"/>
              <a:t> κλπ.) 11,6%,</a:t>
            </a:r>
          </a:p>
          <a:p>
            <a:r>
              <a:rPr lang="el-GR" altLang="el-GR" sz="1400" dirty="0" smtClean="0"/>
              <a:t>άλλα (</a:t>
            </a:r>
            <a:r>
              <a:rPr lang="el-GR" altLang="el-GR" sz="1400" dirty="0" err="1" smtClean="0"/>
              <a:t>κοσµήµατα</a:t>
            </a:r>
            <a:r>
              <a:rPr lang="el-GR" altLang="el-GR" sz="1400" dirty="0" smtClean="0"/>
              <a:t>, πληροφορίες από βάσεις </a:t>
            </a:r>
            <a:r>
              <a:rPr lang="el-GR" altLang="el-GR" sz="1400" dirty="0" err="1" smtClean="0"/>
              <a:t>δεδοµένων</a:t>
            </a:r>
            <a:r>
              <a:rPr lang="el-GR" altLang="el-GR" sz="1400" dirty="0" smtClean="0"/>
              <a:t> κλπ.) 9,8%,</a:t>
            </a:r>
          </a:p>
          <a:p>
            <a:r>
              <a:rPr lang="el-GR" altLang="el-GR" sz="1400" dirty="0" err="1" smtClean="0"/>
              <a:t>φάρµακα</a:t>
            </a:r>
            <a:r>
              <a:rPr lang="el-GR" altLang="el-GR" sz="1400" dirty="0" smtClean="0"/>
              <a:t> 9,7%,</a:t>
            </a:r>
          </a:p>
          <a:p>
            <a:r>
              <a:rPr lang="el-GR" altLang="el-GR" sz="1400" dirty="0" err="1" smtClean="0"/>
              <a:t>λογισµικό</a:t>
            </a:r>
            <a:r>
              <a:rPr lang="el-GR" altLang="el-GR" sz="1400" dirty="0" smtClean="0"/>
              <a:t> για ηλεκτρονικό υπολογιστή και </a:t>
            </a:r>
            <a:r>
              <a:rPr lang="el-GR" altLang="el-GR" sz="1400" dirty="0" err="1" smtClean="0"/>
              <a:t>αναβαθµίσεις</a:t>
            </a:r>
            <a:r>
              <a:rPr lang="el-GR" altLang="el-GR" sz="1400" dirty="0" smtClean="0"/>
              <a:t> αυτού, </a:t>
            </a:r>
            <a:r>
              <a:rPr lang="el-GR" altLang="el-GR" sz="1400" dirty="0" err="1" smtClean="0"/>
              <a:t>συµπεριλαµβανοµένου</a:t>
            </a:r>
            <a:r>
              <a:rPr lang="el-GR" altLang="el-GR" sz="1400" dirty="0" smtClean="0"/>
              <a:t> </a:t>
            </a:r>
            <a:r>
              <a:rPr lang="el-GR" altLang="el-GR" sz="1400" dirty="0" err="1" smtClean="0"/>
              <a:t>λογισµικού</a:t>
            </a:r>
            <a:r>
              <a:rPr lang="el-GR" altLang="el-GR" sz="1400" dirty="0" smtClean="0"/>
              <a:t> για </a:t>
            </a:r>
            <a:r>
              <a:rPr lang="el-GR" altLang="el-GR" sz="1400" dirty="0" err="1" smtClean="0"/>
              <a:t>computer</a:t>
            </a:r>
            <a:r>
              <a:rPr lang="el-GR" altLang="el-GR" sz="1400" dirty="0" smtClean="0"/>
              <a:t> </a:t>
            </a:r>
            <a:r>
              <a:rPr lang="el-GR" altLang="el-GR" sz="1400" dirty="0" err="1" smtClean="0"/>
              <a:t>games</a:t>
            </a:r>
            <a:r>
              <a:rPr lang="el-GR" altLang="el-GR" sz="1400" dirty="0" smtClean="0"/>
              <a:t> και </a:t>
            </a:r>
            <a:r>
              <a:rPr lang="el-GR" altLang="el-GR" sz="1400" dirty="0" err="1" smtClean="0"/>
              <a:t>video</a:t>
            </a:r>
            <a:r>
              <a:rPr lang="el-GR" altLang="el-GR" sz="1400" dirty="0" smtClean="0"/>
              <a:t> </a:t>
            </a:r>
            <a:r>
              <a:rPr lang="el-GR" altLang="el-GR" sz="1400" dirty="0" err="1" smtClean="0"/>
              <a:t>games</a:t>
            </a:r>
            <a:r>
              <a:rPr lang="el-GR" altLang="el-GR" sz="1400" dirty="0" smtClean="0"/>
              <a:t> 6,6%,</a:t>
            </a:r>
          </a:p>
          <a:p>
            <a:r>
              <a:rPr lang="el-GR" altLang="el-GR" sz="1400" dirty="0" smtClean="0"/>
              <a:t>είδη διατροφής – είδη παντοπωλείου 5,6%,</a:t>
            </a:r>
          </a:p>
          <a:p>
            <a:r>
              <a:rPr lang="el-GR" altLang="el-GR" sz="1400" dirty="0" smtClean="0"/>
              <a:t>ταινίες, µ</a:t>
            </a:r>
            <a:r>
              <a:rPr lang="el-GR" altLang="el-GR" sz="1400" dirty="0" err="1" smtClean="0"/>
              <a:t>ουσική</a:t>
            </a:r>
            <a:r>
              <a:rPr lang="el-GR" altLang="el-GR" sz="1400" dirty="0" smtClean="0"/>
              <a:t> 5,5%,</a:t>
            </a:r>
          </a:p>
          <a:p>
            <a:r>
              <a:rPr lang="el-GR" altLang="el-GR" sz="1400" dirty="0" smtClean="0"/>
              <a:t>υπηρεσίες τηλεπικοινωνιών (</a:t>
            </a:r>
            <a:r>
              <a:rPr lang="el-GR" altLang="el-GR" sz="1400" dirty="0" err="1" smtClean="0"/>
              <a:t>πληρωµές</a:t>
            </a:r>
            <a:r>
              <a:rPr lang="el-GR" altLang="el-GR" sz="1400" dirty="0" smtClean="0"/>
              <a:t> </a:t>
            </a:r>
            <a:r>
              <a:rPr lang="el-GR" altLang="el-GR" sz="1400" dirty="0" err="1" smtClean="0"/>
              <a:t>συνδροµητικής</a:t>
            </a:r>
            <a:r>
              <a:rPr lang="el-GR" altLang="el-GR" sz="1400" dirty="0" smtClean="0"/>
              <a:t> τηλεόρασης –</a:t>
            </a:r>
            <a:r>
              <a:rPr lang="el-GR" altLang="el-GR" sz="1400" dirty="0" err="1" smtClean="0"/>
              <a:t>Nova</a:t>
            </a:r>
            <a:r>
              <a:rPr lang="el-GR" altLang="el-GR" sz="1400" dirty="0" smtClean="0"/>
              <a:t>– </a:t>
            </a:r>
            <a:r>
              <a:rPr lang="el-GR" altLang="el-GR" sz="1400" dirty="0" err="1" smtClean="0"/>
              <a:t>συνδροµές</a:t>
            </a:r>
            <a:r>
              <a:rPr lang="el-GR" altLang="el-GR" sz="1400" dirty="0" smtClean="0"/>
              <a:t> </a:t>
            </a:r>
            <a:r>
              <a:rPr lang="el-GR" altLang="el-GR" sz="1400" dirty="0" err="1" smtClean="0"/>
              <a:t>ευρυζωνικής</a:t>
            </a:r>
            <a:r>
              <a:rPr lang="el-GR" altLang="el-GR" sz="1400" dirty="0" smtClean="0"/>
              <a:t> σύνδεσης, </a:t>
            </a:r>
            <a:r>
              <a:rPr lang="el-GR" altLang="el-GR" sz="1400" dirty="0" err="1" smtClean="0"/>
              <a:t>λογαριασµού</a:t>
            </a:r>
            <a:r>
              <a:rPr lang="el-GR" altLang="el-GR" sz="1400" dirty="0" smtClean="0"/>
              <a:t> κινητού ή σταθερού τηλεφώνου, καταβολή </a:t>
            </a:r>
            <a:r>
              <a:rPr lang="el-GR" altLang="el-GR" sz="1400" dirty="0" err="1" smtClean="0"/>
              <a:t>χρηµάτων</a:t>
            </a:r>
            <a:r>
              <a:rPr lang="el-GR" altLang="el-GR" sz="1400" dirty="0" smtClean="0"/>
              <a:t> σε </a:t>
            </a:r>
            <a:r>
              <a:rPr lang="el-GR" altLang="el-GR" sz="1400" dirty="0" err="1" smtClean="0"/>
              <a:t>προπληρωµένη</a:t>
            </a:r>
            <a:r>
              <a:rPr lang="el-GR" altLang="el-GR" sz="1400" dirty="0" smtClean="0"/>
              <a:t> τηλεφωνική κάρτα κλπ.) 2,4%,</a:t>
            </a:r>
          </a:p>
          <a:p>
            <a:r>
              <a:rPr lang="el-GR" altLang="el-GR" sz="1400" dirty="0" smtClean="0"/>
              <a:t>υλικό ηλεκτρονικής </a:t>
            </a:r>
            <a:r>
              <a:rPr lang="el-GR" altLang="el-GR" sz="1400" dirty="0" err="1" smtClean="0"/>
              <a:t>εκµάθησης</a:t>
            </a:r>
            <a:r>
              <a:rPr lang="el-GR" altLang="el-GR" sz="1400" dirty="0" smtClean="0"/>
              <a:t> 1,3%,</a:t>
            </a:r>
          </a:p>
          <a:p>
            <a:r>
              <a:rPr lang="el-GR" altLang="el-GR" sz="1400" dirty="0" smtClean="0"/>
              <a:t>µ</a:t>
            </a:r>
            <a:r>
              <a:rPr lang="el-GR" altLang="el-GR" sz="1400" dirty="0" err="1" smtClean="0"/>
              <a:t>ετοχές</a:t>
            </a:r>
            <a:r>
              <a:rPr lang="el-GR" altLang="el-GR" sz="1400" dirty="0" smtClean="0"/>
              <a:t>, </a:t>
            </a:r>
            <a:r>
              <a:rPr lang="el-GR" altLang="el-GR" sz="1400" dirty="0" err="1" smtClean="0"/>
              <a:t>οικονοµικές</a:t>
            </a:r>
            <a:r>
              <a:rPr lang="el-GR" altLang="el-GR" sz="1400" dirty="0" smtClean="0"/>
              <a:t> υπηρεσίες, ασφάλειες (κάθε είδους) 0,6%.</a:t>
            </a:r>
          </a:p>
        </p:txBody>
      </p:sp>
    </p:spTree>
    <p:extLst>
      <p:ext uri="{BB962C8B-B14F-4D97-AF65-F5344CB8AC3E}">
        <p14:creationId xmlns:p14="http://schemas.microsoft.com/office/powerpoint/2010/main" val="2539284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idx="4294967295"/>
          </p:nvPr>
        </p:nvSpPr>
        <p:spPr/>
        <p:txBody>
          <a:bodyPr>
            <a:normAutofit fontScale="90000"/>
          </a:bodyPr>
          <a:lstStyle/>
          <a:p>
            <a:pPr eaLnBrk="1" hangingPunct="1"/>
            <a:r>
              <a:rPr lang="el-GR" altLang="el-GR" smtClean="0"/>
              <a:t>Πώς προσελκύονται πελάτες online;</a:t>
            </a:r>
            <a:endParaRPr lang="en-US" altLang="el-GR" smtClean="0"/>
          </a:p>
        </p:txBody>
      </p:sp>
      <p:sp>
        <p:nvSpPr>
          <p:cNvPr id="20483" name="Content Placeholder 2"/>
          <p:cNvSpPr>
            <a:spLocks noGrp="1"/>
          </p:cNvSpPr>
          <p:nvPr>
            <p:ph idx="4294967295"/>
          </p:nvPr>
        </p:nvSpPr>
        <p:spPr>
          <a:xfrm>
            <a:off x="526473" y="1930400"/>
            <a:ext cx="8160327" cy="4711700"/>
          </a:xfrm>
        </p:spPr>
        <p:txBody>
          <a:bodyPr/>
          <a:lstStyle/>
          <a:p>
            <a:pPr defTabSz="457200" eaLnBrk="1" hangingPunct="1"/>
            <a:r>
              <a:rPr lang="el-GR" altLang="el-GR" sz="2400" dirty="0" smtClean="0"/>
              <a:t>«Μυστικά» για μια επιτυχημένη παρουσία στο χώρο του ηλεκτρονικού </a:t>
            </a:r>
            <a:r>
              <a:rPr lang="el-GR" altLang="el-GR" sz="2400" dirty="0" err="1" smtClean="0"/>
              <a:t>επιχειρείν</a:t>
            </a:r>
            <a:r>
              <a:rPr lang="el-GR" altLang="el-GR" sz="2400" dirty="0" smtClean="0"/>
              <a:t>:</a:t>
            </a:r>
          </a:p>
          <a:p>
            <a:pPr lvl="1" defTabSz="457200" eaLnBrk="1" hangingPunct="1"/>
            <a:r>
              <a:rPr lang="el-GR" altLang="el-GR" sz="2000" dirty="0" smtClean="0"/>
              <a:t>Ο δικτυακός κόμβος πρέπει να είναι πάντοτε ενημερωμένος. </a:t>
            </a:r>
          </a:p>
          <a:p>
            <a:pPr lvl="1" defTabSz="457200" eaLnBrk="1" hangingPunct="1"/>
            <a:r>
              <a:rPr lang="el-GR" altLang="el-GR" sz="2000" dirty="0" smtClean="0"/>
              <a:t>Ο δικτυακός κόμβος πρέπει να πληροί όλες τις προϋποθέσεις για τις ασφαλέστερες δυνατές συναλλαγές</a:t>
            </a:r>
          </a:p>
          <a:p>
            <a:pPr lvl="1" defTabSz="457200" eaLnBrk="1" hangingPunct="1"/>
            <a:r>
              <a:rPr lang="el-GR" altLang="el-GR" sz="2000" dirty="0" smtClean="0"/>
              <a:t>Ο δικτυακός κόμβος οφείλει να είναι απλός, εύχρηστος και γρήγορος. </a:t>
            </a:r>
          </a:p>
          <a:p>
            <a:pPr lvl="1" defTabSz="457200" eaLnBrk="1" hangingPunct="1"/>
            <a:r>
              <a:rPr lang="el-GR" altLang="el-GR" sz="2000" dirty="0" smtClean="0"/>
              <a:t>Πάντοτε βοηθά η παροχή </a:t>
            </a:r>
            <a:r>
              <a:rPr lang="el-GR" altLang="el-GR" sz="2000" dirty="0" err="1" smtClean="0"/>
              <a:t>online</a:t>
            </a:r>
            <a:r>
              <a:rPr lang="el-GR" altLang="el-GR" sz="2000" dirty="0" smtClean="0"/>
              <a:t> επιλογών συγκρίσιμων με οτιδήποτε προσφέρεται αλλού. </a:t>
            </a:r>
          </a:p>
          <a:p>
            <a:pPr lvl="1" defTabSz="457200" eaLnBrk="1" hangingPunct="1"/>
            <a:r>
              <a:rPr lang="el-GR" altLang="el-GR" sz="2000" dirty="0" smtClean="0"/>
              <a:t>Οι τιμές πρέπει να παραμένουν στα χαμηλότερα δυνατά επίπεδα.</a:t>
            </a:r>
            <a:endParaRPr lang="en-US" altLang="el-GR" sz="2000" dirty="0" smtClean="0"/>
          </a:p>
          <a:p>
            <a:pPr defTabSz="457200" eaLnBrk="1" hangingPunct="1">
              <a:buFontTx/>
              <a:buNone/>
            </a:pPr>
            <a:endParaRPr lang="el-GR" altLang="el-GR" sz="2000" dirty="0" smtClean="0"/>
          </a:p>
          <a:p>
            <a:pPr defTabSz="457200" eaLnBrk="1" hangingPunct="1"/>
            <a:endParaRPr lang="el-GR" altLang="el-GR" sz="2000" dirty="0" smtClean="0"/>
          </a:p>
        </p:txBody>
      </p:sp>
    </p:spTree>
    <p:extLst>
      <p:ext uri="{BB962C8B-B14F-4D97-AF65-F5344CB8AC3E}">
        <p14:creationId xmlns:p14="http://schemas.microsoft.com/office/powerpoint/2010/main" val="584701077"/>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l-GR" altLang="el-GR" sz="3600" smtClean="0"/>
              <a:t>Αποτελέσματα </a:t>
            </a:r>
            <a:r>
              <a:rPr lang="en-US" altLang="el-GR" sz="3600" smtClean="0"/>
              <a:t>on-line </a:t>
            </a:r>
            <a:r>
              <a:rPr lang="el-GR" altLang="el-GR" sz="3600" smtClean="0"/>
              <a:t>διαφήμισης (1)</a:t>
            </a:r>
          </a:p>
        </p:txBody>
      </p:sp>
      <p:sp>
        <p:nvSpPr>
          <p:cNvPr id="21507" name="Rectangle 3"/>
          <p:cNvSpPr>
            <a:spLocks noGrp="1" noChangeArrowheads="1"/>
          </p:cNvSpPr>
          <p:nvPr>
            <p:ph type="body" idx="1"/>
          </p:nvPr>
        </p:nvSpPr>
        <p:spPr/>
        <p:txBody>
          <a:bodyPr/>
          <a:lstStyle/>
          <a:p>
            <a:pPr eaLnBrk="1" hangingPunct="1">
              <a:lnSpc>
                <a:spcPct val="90000"/>
              </a:lnSpc>
            </a:pPr>
            <a:r>
              <a:rPr lang="el-GR" altLang="el-GR" sz="2400" smtClean="0"/>
              <a:t>Το μοναδικό κριτήριο επιτυχίας μιας διαφημιστικής καμπάνιας στο διαδίκτυο είναι η μέτρηση με τη χρήση των</a:t>
            </a:r>
            <a:r>
              <a:rPr lang="en-US" altLang="el-GR" sz="2400" smtClean="0"/>
              <a:t> click – through rates</a:t>
            </a:r>
            <a:r>
              <a:rPr lang="el-GR" altLang="el-GR" sz="2400" smtClean="0"/>
              <a:t> </a:t>
            </a:r>
            <a:r>
              <a:rPr lang="en-US" altLang="el-GR" sz="2400" smtClean="0"/>
              <a:t>(CTR)</a:t>
            </a:r>
            <a:endParaRPr lang="el-GR" altLang="el-GR" sz="2400" smtClean="0"/>
          </a:p>
          <a:p>
            <a:pPr eaLnBrk="1" hangingPunct="1">
              <a:lnSpc>
                <a:spcPct val="90000"/>
              </a:lnSpc>
            </a:pPr>
            <a:r>
              <a:rPr lang="el-GR" altLang="el-GR" sz="2400" smtClean="0"/>
              <a:t>Σήμερα η διαφήμιση στο </a:t>
            </a:r>
            <a:r>
              <a:rPr lang="en-US" altLang="el-GR" sz="2400" smtClean="0"/>
              <a:t>internet</a:t>
            </a:r>
            <a:r>
              <a:rPr lang="el-GR" altLang="el-GR" sz="2400" smtClean="0"/>
              <a:t> αποτελεί το «μαύρο πρόβατο» του </a:t>
            </a:r>
            <a:r>
              <a:rPr lang="en-US" altLang="el-GR" sz="2400" smtClean="0"/>
              <a:t>marketing</a:t>
            </a:r>
            <a:endParaRPr lang="el-GR" altLang="el-GR" sz="2400" smtClean="0"/>
          </a:p>
          <a:p>
            <a:pPr eaLnBrk="1" hangingPunct="1">
              <a:lnSpc>
                <a:spcPct val="90000"/>
              </a:lnSpc>
            </a:pPr>
            <a:r>
              <a:rPr lang="el-GR" altLang="el-GR" sz="2400" smtClean="0"/>
              <a:t>Υπάρχει μικρή σχέση μεταξύ του </a:t>
            </a:r>
            <a:r>
              <a:rPr lang="en-US" altLang="el-GR" sz="2400" smtClean="0"/>
              <a:t>CTR</a:t>
            </a:r>
            <a:r>
              <a:rPr lang="el-GR" altLang="el-GR" sz="2400" smtClean="0"/>
              <a:t> και των πωλήσεων που τελικώς πραγματοποιούνται (έρευνα </a:t>
            </a:r>
            <a:r>
              <a:rPr lang="en-US" altLang="el-GR" sz="2400" smtClean="0"/>
              <a:t>Atlas DMT</a:t>
            </a:r>
            <a:r>
              <a:rPr lang="el-GR" altLang="el-GR" sz="2400" smtClean="0"/>
              <a:t>)</a:t>
            </a:r>
            <a:endParaRPr lang="en-US" altLang="el-GR" sz="2400" smtClean="0"/>
          </a:p>
          <a:p>
            <a:pPr eaLnBrk="1" hangingPunct="1">
              <a:lnSpc>
                <a:spcPct val="90000"/>
              </a:lnSpc>
            </a:pPr>
            <a:r>
              <a:rPr lang="el-GR" altLang="el-GR" sz="2400" smtClean="0"/>
              <a:t>Σύμφωνα με την ανωτέρω μελέτη τα πραγματικά οφέλη, πέρα από την κοντόφθαλμη μέτρηση των </a:t>
            </a:r>
            <a:r>
              <a:rPr lang="en-US" altLang="el-GR" sz="2400" smtClean="0"/>
              <a:t>click</a:t>
            </a:r>
            <a:r>
              <a:rPr lang="el-GR" altLang="el-GR" sz="2400" smtClean="0"/>
              <a:t>, είναι τεράστια κάτι που οι διαφημιστές αγνοούν</a:t>
            </a:r>
          </a:p>
          <a:p>
            <a:pPr eaLnBrk="1" hangingPunct="1">
              <a:lnSpc>
                <a:spcPct val="90000"/>
              </a:lnSpc>
              <a:buFontTx/>
              <a:buNone/>
            </a:pPr>
            <a:endParaRPr lang="el-GR" altLang="el-GR" sz="2400" smtClean="0"/>
          </a:p>
          <a:p>
            <a:pPr eaLnBrk="1" hangingPunct="1">
              <a:lnSpc>
                <a:spcPct val="90000"/>
              </a:lnSpc>
            </a:pPr>
            <a:endParaRPr lang="el-GR" altLang="el-GR" sz="2400" smtClean="0"/>
          </a:p>
        </p:txBody>
      </p:sp>
    </p:spTree>
    <p:extLst>
      <p:ext uri="{BB962C8B-B14F-4D97-AF65-F5344CB8AC3E}">
        <p14:creationId xmlns:p14="http://schemas.microsoft.com/office/powerpoint/2010/main" val="2508220147"/>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body" idx="1"/>
          </p:nvPr>
        </p:nvSpPr>
        <p:spPr>
          <a:xfrm>
            <a:off x="480291" y="1447800"/>
            <a:ext cx="8663709" cy="5221288"/>
          </a:xfrm>
        </p:spPr>
        <p:txBody>
          <a:bodyPr/>
          <a:lstStyle/>
          <a:p>
            <a:pPr eaLnBrk="1" hangingPunct="1">
              <a:lnSpc>
                <a:spcPct val="80000"/>
              </a:lnSpc>
            </a:pPr>
            <a:r>
              <a:rPr lang="el-GR" altLang="el-GR" sz="2000" dirty="0" smtClean="0"/>
              <a:t>Τρόποι αξιοποίησης του διαδικτύου από τους διαφημιζόμενους, σύμφωνα με την ΙΑΒ(</a:t>
            </a:r>
            <a:r>
              <a:rPr lang="en-US" altLang="el-GR" sz="2000" dirty="0" smtClean="0"/>
              <a:t>Interactive Advertising Bureau</a:t>
            </a:r>
            <a:r>
              <a:rPr lang="el-GR" altLang="el-GR" sz="2000" dirty="0" smtClean="0"/>
              <a:t>)</a:t>
            </a:r>
            <a:endParaRPr lang="en-US" altLang="el-GR" sz="2000" dirty="0" smtClean="0"/>
          </a:p>
          <a:p>
            <a:pPr lvl="1" eaLnBrk="1" hangingPunct="1">
              <a:lnSpc>
                <a:spcPct val="80000"/>
              </a:lnSpc>
            </a:pPr>
            <a:r>
              <a:rPr lang="el-GR" altLang="el-GR" sz="1800" dirty="0" smtClean="0"/>
              <a:t>Αυξάνει τη διάδοση του εμπορικού ονόματος (</a:t>
            </a:r>
            <a:r>
              <a:rPr lang="el-GR" altLang="el-GR" sz="1800" dirty="0" err="1" smtClean="0"/>
              <a:t>brand</a:t>
            </a:r>
            <a:r>
              <a:rPr lang="el-GR" altLang="el-GR" sz="1800" dirty="0" smtClean="0"/>
              <a:t> </a:t>
            </a:r>
            <a:r>
              <a:rPr lang="el-GR" altLang="el-GR" sz="1800" dirty="0" err="1" smtClean="0"/>
              <a:t>awareness</a:t>
            </a:r>
            <a:r>
              <a:rPr lang="el-GR" altLang="el-GR" sz="1800" dirty="0" smtClean="0"/>
              <a:t>) </a:t>
            </a:r>
            <a:endParaRPr lang="en-US" altLang="el-GR" sz="1800" dirty="0" smtClean="0"/>
          </a:p>
          <a:p>
            <a:pPr lvl="1" eaLnBrk="1" hangingPunct="1">
              <a:lnSpc>
                <a:spcPct val="80000"/>
              </a:lnSpc>
            </a:pPr>
            <a:r>
              <a:rPr lang="el-GR" altLang="el-GR" sz="1800" dirty="0" smtClean="0"/>
              <a:t>Παροτρύνει στη "δοκιμή" του προβαλλόμενου προϊόντος/υπηρεσίας</a:t>
            </a:r>
            <a:endParaRPr lang="en-US" altLang="el-GR" sz="1800" dirty="0" smtClean="0"/>
          </a:p>
          <a:p>
            <a:pPr lvl="1" eaLnBrk="1" hangingPunct="1">
              <a:lnSpc>
                <a:spcPct val="80000"/>
              </a:lnSpc>
            </a:pPr>
            <a:r>
              <a:rPr lang="el-GR" altLang="el-GR" sz="1800" dirty="0" smtClean="0"/>
              <a:t>Παροτρύνει τους πελάτες να αγοράζουν περισσότερα προϊόντα σε κάθε συναλλαγή</a:t>
            </a:r>
            <a:endParaRPr lang="en-US" altLang="el-GR" sz="1800" dirty="0" smtClean="0"/>
          </a:p>
          <a:p>
            <a:pPr lvl="1" eaLnBrk="1" hangingPunct="1">
              <a:lnSpc>
                <a:spcPct val="80000"/>
              </a:lnSpc>
            </a:pPr>
            <a:r>
              <a:rPr lang="el-GR" altLang="el-GR" sz="1800" dirty="0" smtClean="0"/>
              <a:t>Βελτιώνει την εικόνα της επιχείρησης στο κοινό </a:t>
            </a:r>
            <a:endParaRPr lang="en-US" altLang="el-GR" sz="1800" dirty="0" smtClean="0"/>
          </a:p>
          <a:p>
            <a:pPr lvl="1" eaLnBrk="1" hangingPunct="1">
              <a:lnSpc>
                <a:spcPct val="80000"/>
              </a:lnSpc>
            </a:pPr>
            <a:r>
              <a:rPr lang="el-GR" altLang="el-GR" sz="1800" dirty="0" smtClean="0"/>
              <a:t>Αυξάνει τις επαναλαμβανόμενες αγορές</a:t>
            </a:r>
          </a:p>
          <a:p>
            <a:pPr lvl="1" eaLnBrk="1" hangingPunct="1">
              <a:lnSpc>
                <a:spcPct val="80000"/>
              </a:lnSpc>
            </a:pPr>
            <a:r>
              <a:rPr lang="el-GR" altLang="el-GR" sz="1800" dirty="0" smtClean="0"/>
              <a:t>Κατακτά την εμπιστοσύνη του κοινού στη διαφημιζόμενη επιχείρηση/αυξάνει το βαθμό "εμπλοκής" του κοινού με το προβαλλόμενο προϊόν</a:t>
            </a:r>
          </a:p>
          <a:p>
            <a:pPr lvl="1" eaLnBrk="1" hangingPunct="1">
              <a:lnSpc>
                <a:spcPct val="80000"/>
              </a:lnSpc>
            </a:pPr>
            <a:r>
              <a:rPr lang="el-GR" altLang="el-GR" sz="1800" dirty="0" smtClean="0"/>
              <a:t>Παρέχει πλούσια </a:t>
            </a:r>
            <a:r>
              <a:rPr lang="el-GR" altLang="el-GR" sz="1800" dirty="0" err="1" smtClean="0"/>
              <a:t>online</a:t>
            </a:r>
            <a:r>
              <a:rPr lang="el-GR" altLang="el-GR" sz="1800" dirty="0" smtClean="0"/>
              <a:t> πληροφόρηση για το προβαλλόμενο προϊόν</a:t>
            </a:r>
          </a:p>
          <a:p>
            <a:pPr lvl="1" eaLnBrk="1" hangingPunct="1">
              <a:lnSpc>
                <a:spcPct val="80000"/>
              </a:lnSpc>
            </a:pPr>
            <a:r>
              <a:rPr lang="el-GR" altLang="el-GR" sz="1800" dirty="0" smtClean="0"/>
              <a:t>Παρέχει/βελτιώνει την εξυπηρέτηση πελατών</a:t>
            </a:r>
          </a:p>
          <a:p>
            <a:pPr lvl="1" eaLnBrk="1" hangingPunct="1">
              <a:lnSpc>
                <a:spcPct val="80000"/>
              </a:lnSpc>
            </a:pPr>
            <a:r>
              <a:rPr lang="el-GR" altLang="el-GR" sz="1800" dirty="0" smtClean="0"/>
              <a:t>Μειώνει το κόστος του </a:t>
            </a:r>
            <a:r>
              <a:rPr lang="el-GR" altLang="el-GR" sz="1800" dirty="0" err="1" smtClean="0"/>
              <a:t>marketing</a:t>
            </a:r>
            <a:endParaRPr lang="el-GR" altLang="el-GR" sz="1800" dirty="0" smtClean="0"/>
          </a:p>
          <a:p>
            <a:pPr lvl="1" eaLnBrk="1" hangingPunct="1">
              <a:lnSpc>
                <a:spcPct val="80000"/>
              </a:lnSpc>
              <a:buFontTx/>
              <a:buNone/>
            </a:pPr>
            <a:endParaRPr lang="el-GR" altLang="el-GR" sz="1800" b="1" dirty="0" smtClean="0"/>
          </a:p>
        </p:txBody>
      </p:sp>
      <p:sp>
        <p:nvSpPr>
          <p:cNvPr id="22531" name="Rectangle 3"/>
          <p:cNvSpPr>
            <a:spLocks noGrp="1" noChangeArrowheads="1"/>
          </p:cNvSpPr>
          <p:nvPr>
            <p:ph type="title"/>
          </p:nvPr>
        </p:nvSpPr>
        <p:spPr>
          <a:noFill/>
        </p:spPr>
        <p:txBody>
          <a:bodyPr/>
          <a:lstStyle/>
          <a:p>
            <a:pPr eaLnBrk="1" hangingPunct="1"/>
            <a:r>
              <a:rPr lang="el-GR" altLang="el-GR" sz="3600" smtClean="0"/>
              <a:t>Αποτελέσματα </a:t>
            </a:r>
            <a:r>
              <a:rPr lang="en-US" altLang="el-GR" sz="3600" smtClean="0"/>
              <a:t>on-line </a:t>
            </a:r>
            <a:r>
              <a:rPr lang="el-GR" altLang="el-GR" sz="3600" smtClean="0"/>
              <a:t>διαφήμισης (2)</a:t>
            </a:r>
          </a:p>
        </p:txBody>
      </p:sp>
    </p:spTree>
    <p:extLst>
      <p:ext uri="{BB962C8B-B14F-4D97-AF65-F5344CB8AC3E}">
        <p14:creationId xmlns:p14="http://schemas.microsoft.com/office/powerpoint/2010/main" val="3689984113"/>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l-GR" altLang="el-GR" sz="3600" smtClean="0"/>
              <a:t>Αποτελέσματα </a:t>
            </a:r>
            <a:r>
              <a:rPr lang="en-US" altLang="el-GR" sz="3600" smtClean="0"/>
              <a:t>on-line </a:t>
            </a:r>
            <a:r>
              <a:rPr lang="el-GR" altLang="el-GR" sz="3600" smtClean="0"/>
              <a:t>διαφήμισης (3)</a:t>
            </a:r>
          </a:p>
        </p:txBody>
      </p:sp>
      <p:sp>
        <p:nvSpPr>
          <p:cNvPr id="23555" name="Rectangle 3"/>
          <p:cNvSpPr>
            <a:spLocks noGrp="1" noChangeArrowheads="1"/>
          </p:cNvSpPr>
          <p:nvPr>
            <p:ph type="body" idx="1"/>
          </p:nvPr>
        </p:nvSpPr>
        <p:spPr>
          <a:xfrm>
            <a:off x="436417" y="2262909"/>
            <a:ext cx="8273473" cy="4307898"/>
          </a:xfrm>
        </p:spPr>
        <p:txBody>
          <a:bodyPr/>
          <a:lstStyle/>
          <a:p>
            <a:pPr lvl="1" eaLnBrk="1" hangingPunct="1">
              <a:lnSpc>
                <a:spcPct val="80000"/>
              </a:lnSpc>
            </a:pPr>
            <a:r>
              <a:rPr lang="el-GR" altLang="el-GR" sz="2000" dirty="0" smtClean="0"/>
              <a:t>Επιτρέπει τη δοκιμή διαφορετικών διαφημιστικών ιδεών</a:t>
            </a:r>
          </a:p>
          <a:p>
            <a:pPr lvl="1" eaLnBrk="1" hangingPunct="1">
              <a:lnSpc>
                <a:spcPct val="80000"/>
              </a:lnSpc>
            </a:pPr>
            <a:r>
              <a:rPr lang="el-GR" altLang="el-GR" sz="2000" dirty="0" smtClean="0"/>
              <a:t>Προωθεί την επιχείρηση μέσω προσφορών για προϊόντα ή υπηρεσίες</a:t>
            </a:r>
          </a:p>
          <a:p>
            <a:pPr lvl="1" eaLnBrk="1" hangingPunct="1">
              <a:lnSpc>
                <a:spcPct val="80000"/>
              </a:lnSpc>
            </a:pPr>
            <a:r>
              <a:rPr lang="el-GR" altLang="el-GR" sz="2000" dirty="0" smtClean="0"/>
              <a:t>Επιτρέπει την πρόσβαση σε κοινό-στόχο που με άλλα μέσα δεν θα ήταν </a:t>
            </a:r>
            <a:r>
              <a:rPr lang="el-GR" altLang="el-GR" sz="2000" dirty="0" err="1" smtClean="0"/>
              <a:t>προσβάσιμο</a:t>
            </a:r>
            <a:endParaRPr lang="el-GR" altLang="el-GR" sz="2000" dirty="0" smtClean="0"/>
          </a:p>
          <a:p>
            <a:pPr lvl="1" eaLnBrk="1" hangingPunct="1">
              <a:lnSpc>
                <a:spcPct val="80000"/>
              </a:lnSpc>
            </a:pPr>
            <a:r>
              <a:rPr lang="el-GR" altLang="el-GR" sz="2000" dirty="0" smtClean="0"/>
              <a:t>Εντοπίζει τα ενδιαφέροντα και τις τάσεις των καταναλωτών</a:t>
            </a:r>
          </a:p>
          <a:p>
            <a:pPr lvl="1" eaLnBrk="1" hangingPunct="1">
              <a:lnSpc>
                <a:spcPct val="80000"/>
              </a:lnSpc>
            </a:pPr>
            <a:r>
              <a:rPr lang="el-GR" altLang="el-GR" sz="2000" dirty="0" smtClean="0"/>
              <a:t>Επιτρέπει τη διατήρηση των σημαντικότερων πελατών</a:t>
            </a:r>
          </a:p>
          <a:p>
            <a:pPr lvl="1" eaLnBrk="1" hangingPunct="1">
              <a:lnSpc>
                <a:spcPct val="80000"/>
              </a:lnSpc>
            </a:pPr>
            <a:r>
              <a:rPr lang="el-GR" altLang="el-GR" sz="2000" dirty="0" smtClean="0"/>
              <a:t>Αυξάνει την κίνηση στο δικτυακό τόπο που προβάλλει τη διαφήμιση</a:t>
            </a:r>
          </a:p>
          <a:p>
            <a:pPr lvl="1" eaLnBrk="1" hangingPunct="1">
              <a:lnSpc>
                <a:spcPct val="80000"/>
              </a:lnSpc>
            </a:pPr>
            <a:r>
              <a:rPr lang="el-GR" altLang="el-GR" sz="2000" dirty="0" smtClean="0"/>
              <a:t>Αυξάνει την αγοραστική κίνηση στα φυσικά καταστήματα της προβαλλόμενης επιχείρησης</a:t>
            </a:r>
          </a:p>
          <a:p>
            <a:pPr lvl="1" eaLnBrk="1" hangingPunct="1">
              <a:lnSpc>
                <a:spcPct val="80000"/>
              </a:lnSpc>
            </a:pPr>
            <a:r>
              <a:rPr lang="el-GR" altLang="el-GR" sz="2000" dirty="0" smtClean="0"/>
              <a:t>Βελτιστοποιεί την πρόσληψη εργατικού δυναμικού</a:t>
            </a:r>
            <a:endParaRPr lang="el-GR" altLang="el-GR" sz="1800" dirty="0" smtClean="0"/>
          </a:p>
        </p:txBody>
      </p:sp>
    </p:spTree>
    <p:extLst>
      <p:ext uri="{BB962C8B-B14F-4D97-AF65-F5344CB8AC3E}">
        <p14:creationId xmlns:p14="http://schemas.microsoft.com/office/powerpoint/2010/main" val="35521012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el-GR" altLang="el-GR" sz="3600" b="1" smtClean="0"/>
              <a:t>Ποιο είναι το μέλλον του ηλεκτρονικού εμπορίου;</a:t>
            </a:r>
          </a:p>
        </p:txBody>
      </p:sp>
      <p:sp>
        <p:nvSpPr>
          <p:cNvPr id="24579" name="Rectangle 3"/>
          <p:cNvSpPr>
            <a:spLocks noGrp="1" noChangeArrowheads="1"/>
          </p:cNvSpPr>
          <p:nvPr>
            <p:ph type="body" idx="1"/>
          </p:nvPr>
        </p:nvSpPr>
        <p:spPr>
          <a:xfrm>
            <a:off x="443345" y="1557338"/>
            <a:ext cx="8326005" cy="5300662"/>
          </a:xfrm>
        </p:spPr>
        <p:txBody>
          <a:bodyPr/>
          <a:lstStyle/>
          <a:p>
            <a:pPr eaLnBrk="1" hangingPunct="1">
              <a:lnSpc>
                <a:spcPct val="80000"/>
              </a:lnSpc>
            </a:pPr>
            <a:r>
              <a:rPr lang="el-GR" altLang="el-GR" sz="1800" dirty="0" smtClean="0"/>
              <a:t>Το μέλλον βρίσκεται στην έννοια της ηλεκτρονικής επιχείρησης (σε αντίθεση με το "απλό" μοντέλο του ηλεκτρονικού καταστήματος) όπου οι συναλλαγές και οι διεργασίες της επιχείρησης μεταβάλλονται ώστε να γίνονται με ηλεκτρονικά μέσα.</a:t>
            </a:r>
            <a:br>
              <a:rPr lang="el-GR" altLang="el-GR" sz="1800" dirty="0" smtClean="0"/>
            </a:br>
            <a:endParaRPr lang="el-GR" altLang="el-GR" sz="1800" dirty="0" smtClean="0"/>
          </a:p>
          <a:p>
            <a:pPr eaLnBrk="1" hangingPunct="1">
              <a:lnSpc>
                <a:spcPct val="80000"/>
              </a:lnSpc>
            </a:pPr>
            <a:r>
              <a:rPr lang="el-GR" altLang="el-GR" sz="1800" dirty="0" smtClean="0"/>
              <a:t>Στη σωστή διαχείριση της επιχείρησης συμβάλλει η καλύτερη οργάνωση και ολοκλήρωση με τελικό στόχο τις καλύτερες δυνατές παρεχόμενες υπηρεσίες προς τον πελάτη.</a:t>
            </a:r>
          </a:p>
          <a:p>
            <a:pPr eaLnBrk="1" hangingPunct="1">
              <a:lnSpc>
                <a:spcPct val="80000"/>
              </a:lnSpc>
              <a:buFontTx/>
              <a:buNone/>
            </a:pPr>
            <a:endParaRPr lang="el-GR" altLang="el-GR" sz="1800" dirty="0" smtClean="0"/>
          </a:p>
          <a:p>
            <a:pPr eaLnBrk="1" hangingPunct="1">
              <a:lnSpc>
                <a:spcPct val="80000"/>
              </a:lnSpc>
            </a:pPr>
            <a:r>
              <a:rPr lang="el-GR" altLang="el-GR" sz="1800" dirty="0" smtClean="0"/>
              <a:t>Τους βασικότερους παράγοντες σε αυτή την αλλαγή αποτελούν η ποιότητα των υπηρεσιών και των αγαθών, καθώς και η συνεχής παρακολούθηση των αιτημάτων των πελατών.</a:t>
            </a:r>
          </a:p>
          <a:p>
            <a:pPr eaLnBrk="1" hangingPunct="1">
              <a:lnSpc>
                <a:spcPct val="80000"/>
              </a:lnSpc>
            </a:pPr>
            <a:r>
              <a:rPr lang="el-GR" altLang="el-GR" sz="1800" dirty="0" smtClean="0"/>
              <a:t>Στον Ελλαδικό χώρο, ως πλέον σημαντική εμφανίζεται η αύξηση των καναλιών διάθεσης των προϊόντων και του εύρους της αγοράς.</a:t>
            </a:r>
          </a:p>
          <a:p>
            <a:pPr eaLnBrk="1" hangingPunct="1">
              <a:lnSpc>
                <a:spcPct val="80000"/>
              </a:lnSpc>
              <a:buFontTx/>
              <a:buNone/>
            </a:pPr>
            <a:endParaRPr lang="el-GR" altLang="el-GR" sz="1800" dirty="0" smtClean="0"/>
          </a:p>
          <a:p>
            <a:pPr eaLnBrk="1" hangingPunct="1">
              <a:lnSpc>
                <a:spcPct val="80000"/>
              </a:lnSpc>
            </a:pPr>
            <a:r>
              <a:rPr lang="el-GR" altLang="el-GR" sz="1800" dirty="0" smtClean="0"/>
              <a:t>Παγκοσμιοποίηση των αγορών συντελείται μέσα από την αξιοποίηση των ψηφιακών επιχειρήσεων.</a:t>
            </a:r>
          </a:p>
        </p:txBody>
      </p:sp>
    </p:spTree>
    <p:extLst>
      <p:ext uri="{BB962C8B-B14F-4D97-AF65-F5344CB8AC3E}">
        <p14:creationId xmlns:p14="http://schemas.microsoft.com/office/powerpoint/2010/main" val="665373182"/>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Τίτλος 1"/>
          <p:cNvSpPr>
            <a:spLocks noGrp="1"/>
          </p:cNvSpPr>
          <p:nvPr>
            <p:ph type="title"/>
          </p:nvPr>
        </p:nvSpPr>
        <p:spPr/>
        <p:txBody>
          <a:bodyPr/>
          <a:lstStyle/>
          <a:p>
            <a:endParaRPr lang="el-GR" altLang="el-GR" smtClean="0"/>
          </a:p>
        </p:txBody>
      </p:sp>
      <p:sp>
        <p:nvSpPr>
          <p:cNvPr id="3" name="Θέση περιεχομένου 2"/>
          <p:cNvSpPr>
            <a:spLocks noGrp="1"/>
          </p:cNvSpPr>
          <p:nvPr>
            <p:ph idx="1"/>
          </p:nvPr>
        </p:nvSpPr>
        <p:spPr/>
        <p:txBody>
          <a:bodyPr/>
          <a:lstStyle/>
          <a:p>
            <a:pPr>
              <a:defRPr/>
            </a:pPr>
            <a:r>
              <a:rPr lang="en-US" dirty="0" smtClean="0"/>
              <a:t>Social</a:t>
            </a:r>
          </a:p>
          <a:p>
            <a:pPr>
              <a:defRPr/>
            </a:pPr>
            <a:r>
              <a:rPr lang="el-GR" sz="1600" b="1" dirty="0" smtClean="0"/>
              <a:t>Το </a:t>
            </a:r>
            <a:r>
              <a:rPr lang="en-US" sz="1600" b="1" dirty="0" smtClean="0"/>
              <a:t>LinkedIn </a:t>
            </a:r>
            <a:r>
              <a:rPr lang="el-GR" sz="1600" b="1" dirty="0" smtClean="0"/>
              <a:t>παράγει περισσότερα </a:t>
            </a:r>
            <a:r>
              <a:rPr lang="en-US" sz="1600" b="1" dirty="0" smtClean="0"/>
              <a:t>b2b </a:t>
            </a:r>
            <a:r>
              <a:rPr lang="el-GR" sz="1600" b="1" dirty="0" smtClean="0"/>
              <a:t>επισκέψεις στις ιστοσελίδες των επιχειρήσεων από ότι το </a:t>
            </a:r>
            <a:r>
              <a:rPr lang="en-US" sz="1600" b="1" dirty="0" smtClean="0"/>
              <a:t>Facebook</a:t>
            </a:r>
            <a:r>
              <a:rPr lang="en-US" sz="1600" b="1" dirty="0"/>
              <a:t>, </a:t>
            </a:r>
            <a:r>
              <a:rPr lang="el-GR" sz="1600" b="1" dirty="0" smtClean="0"/>
              <a:t>το </a:t>
            </a:r>
            <a:r>
              <a:rPr lang="en-US" sz="1600" b="1" dirty="0" smtClean="0"/>
              <a:t>Twitter </a:t>
            </a:r>
            <a:r>
              <a:rPr lang="el-GR" sz="1600" b="1" dirty="0" smtClean="0"/>
              <a:t>ή τα </a:t>
            </a:r>
            <a:r>
              <a:rPr lang="en-US" sz="1600" b="1" dirty="0" smtClean="0"/>
              <a:t>blogs</a:t>
            </a:r>
            <a:r>
              <a:rPr lang="en-US" sz="1600" b="1" dirty="0"/>
              <a:t>. </a:t>
            </a:r>
            <a:r>
              <a:rPr lang="el-GR" sz="1600" b="1" dirty="0" smtClean="0"/>
              <a:t>Το </a:t>
            </a:r>
            <a:r>
              <a:rPr lang="en-US" sz="1600" b="1" dirty="0" smtClean="0"/>
              <a:t>47</a:t>
            </a:r>
            <a:r>
              <a:rPr lang="en-US" sz="1600" b="1" dirty="0"/>
              <a:t>% </a:t>
            </a:r>
            <a:r>
              <a:rPr lang="el-GR" sz="1600" b="1" dirty="0" smtClean="0"/>
              <a:t>των </a:t>
            </a:r>
            <a:r>
              <a:rPr lang="en-US" sz="1600" b="1" dirty="0" smtClean="0"/>
              <a:t>b2b </a:t>
            </a:r>
            <a:r>
              <a:rPr lang="en-US" sz="1600" b="1" dirty="0"/>
              <a:t>marketers </a:t>
            </a:r>
            <a:r>
              <a:rPr lang="el-GR" sz="1600" b="1" dirty="0" smtClean="0"/>
              <a:t>λένε χρησιμοποιούν ενεργά το </a:t>
            </a:r>
            <a:r>
              <a:rPr lang="en-US" sz="1600" b="1" dirty="0" smtClean="0"/>
              <a:t>LinkedIn </a:t>
            </a:r>
            <a:r>
              <a:rPr lang="en-US" sz="1600" b="1" dirty="0"/>
              <a:t>vs. </a:t>
            </a:r>
            <a:r>
              <a:rPr lang="el-GR" sz="1600" b="1" dirty="0" smtClean="0"/>
              <a:t>του </a:t>
            </a:r>
            <a:r>
              <a:rPr lang="en-US" sz="1600" b="1" dirty="0" smtClean="0"/>
              <a:t>90</a:t>
            </a:r>
            <a:r>
              <a:rPr lang="en-US" sz="1600" b="1" dirty="0"/>
              <a:t>% </a:t>
            </a:r>
            <a:r>
              <a:rPr lang="el-GR" sz="1600" b="1" dirty="0" smtClean="0"/>
              <a:t>στο</a:t>
            </a:r>
            <a:r>
              <a:rPr lang="en-US" sz="1600" b="1" dirty="0" smtClean="0"/>
              <a:t> </a:t>
            </a:r>
            <a:r>
              <a:rPr lang="en-US" sz="1600" b="1" dirty="0"/>
              <a:t>Facebook. (Social Media B2B)</a:t>
            </a:r>
            <a:endParaRPr lang="en-US" sz="1600" dirty="0"/>
          </a:p>
          <a:p>
            <a:pPr>
              <a:defRPr/>
            </a:pPr>
            <a:r>
              <a:rPr lang="el-GR" sz="1600" b="1" dirty="0" smtClean="0"/>
              <a:t>Η </a:t>
            </a:r>
            <a:r>
              <a:rPr lang="en-US" sz="1600" b="1" dirty="0" smtClean="0"/>
              <a:t>B2C </a:t>
            </a:r>
            <a:r>
              <a:rPr lang="el-GR" sz="1600" b="1" dirty="0" err="1" smtClean="0"/>
              <a:t>διαδραστικότητα</a:t>
            </a:r>
            <a:r>
              <a:rPr lang="el-GR" sz="1600" b="1" dirty="0" smtClean="0"/>
              <a:t> στο </a:t>
            </a:r>
            <a:r>
              <a:rPr lang="en-US" sz="1600" b="1" dirty="0" smtClean="0"/>
              <a:t>Facebook </a:t>
            </a:r>
            <a:r>
              <a:rPr lang="el-GR" sz="1600" b="1" dirty="0" smtClean="0"/>
              <a:t>τις Κυριακές είναι </a:t>
            </a:r>
            <a:r>
              <a:rPr lang="en-US" sz="1600" b="1" dirty="0" smtClean="0"/>
              <a:t>30</a:t>
            </a:r>
            <a:r>
              <a:rPr lang="en-US" sz="1600" b="1" dirty="0"/>
              <a:t>% </a:t>
            </a:r>
            <a:r>
              <a:rPr lang="el-GR" sz="1600" b="1" dirty="0" smtClean="0"/>
              <a:t>μεγαλύτερη από το μέσο όρο</a:t>
            </a:r>
            <a:r>
              <a:rPr lang="en-US" sz="1600" b="1" dirty="0" smtClean="0"/>
              <a:t>.(</a:t>
            </a:r>
            <a:r>
              <a:rPr lang="en-US" sz="1600" b="1" dirty="0" err="1"/>
              <a:t>Mindjumpers</a:t>
            </a:r>
            <a:r>
              <a:rPr lang="en-US" sz="1600" b="1" dirty="0"/>
              <a:t>) </a:t>
            </a:r>
            <a:endParaRPr lang="en-US" sz="1600" b="1" dirty="0" smtClean="0"/>
          </a:p>
          <a:p>
            <a:pPr>
              <a:defRPr/>
            </a:pPr>
            <a:r>
              <a:rPr lang="el-GR" sz="1600" b="1" dirty="0" smtClean="0"/>
              <a:t>Το </a:t>
            </a:r>
            <a:r>
              <a:rPr lang="en-US" sz="1600" b="1" dirty="0" smtClean="0"/>
              <a:t>95</a:t>
            </a:r>
            <a:r>
              <a:rPr lang="en-US" sz="1600" b="1" dirty="0"/>
              <a:t>% </a:t>
            </a:r>
            <a:r>
              <a:rPr lang="el-GR" sz="1600" b="1" dirty="0" smtClean="0"/>
              <a:t>των δημοσιεύσεων στον τοίχο του</a:t>
            </a:r>
            <a:r>
              <a:rPr lang="en-US" sz="1600" b="1" dirty="0" smtClean="0"/>
              <a:t> </a:t>
            </a:r>
            <a:r>
              <a:rPr lang="en-US" sz="1600" b="1" dirty="0"/>
              <a:t>Facebook </a:t>
            </a:r>
            <a:r>
              <a:rPr lang="el-GR" sz="1600" b="1" dirty="0" smtClean="0"/>
              <a:t>δεν δίνονται σημασία από τα </a:t>
            </a:r>
            <a:r>
              <a:rPr lang="en-US" sz="1600" b="1" dirty="0" smtClean="0"/>
              <a:t>Brands. </a:t>
            </a:r>
            <a:r>
              <a:rPr lang="en-US" sz="1600" b="1" dirty="0"/>
              <a:t>(</a:t>
            </a:r>
            <a:r>
              <a:rPr lang="en-US" sz="1600" b="1" dirty="0" err="1"/>
              <a:t>Mindjumpers</a:t>
            </a:r>
            <a:r>
              <a:rPr lang="en-US" sz="1600" b="1" dirty="0"/>
              <a:t>)</a:t>
            </a:r>
            <a:endParaRPr lang="en-US" sz="1600" dirty="0"/>
          </a:p>
          <a:p>
            <a:pPr>
              <a:defRPr/>
            </a:pPr>
            <a:r>
              <a:rPr lang="el-GR" sz="1600" b="1" dirty="0" smtClean="0"/>
              <a:t>Σχεδόν 5 δισ. ανθρώπων κατέχουν κινητό τηλέφωνο</a:t>
            </a:r>
            <a:r>
              <a:rPr lang="en-US" sz="1600" b="1" dirty="0" smtClean="0"/>
              <a:t>. </a:t>
            </a:r>
            <a:r>
              <a:rPr lang="el-GR" sz="1600" b="1" dirty="0" smtClean="0"/>
              <a:t>Μόνο </a:t>
            </a:r>
            <a:r>
              <a:rPr lang="en-US" sz="1600" b="1" dirty="0" smtClean="0"/>
              <a:t>4.2 </a:t>
            </a:r>
            <a:r>
              <a:rPr lang="el-GR" sz="1600" b="1" dirty="0" smtClean="0"/>
              <a:t>δισ. έχουν οδοντόβουρτσα</a:t>
            </a:r>
            <a:r>
              <a:rPr lang="en-US" sz="1600" b="1" dirty="0" smtClean="0"/>
              <a:t>. </a:t>
            </a:r>
            <a:r>
              <a:rPr lang="en-US" sz="1600" b="1" dirty="0"/>
              <a:t>(</a:t>
            </a:r>
            <a:r>
              <a:rPr lang="en-US" sz="1600" b="1" dirty="0" err="1"/>
              <a:t>Mindjumpers</a:t>
            </a:r>
            <a:r>
              <a:rPr lang="en-US" sz="1600" b="1" dirty="0"/>
              <a:t>)</a:t>
            </a:r>
            <a:endParaRPr lang="en-US" sz="1600" dirty="0"/>
          </a:p>
          <a:p>
            <a:pPr>
              <a:defRPr/>
            </a:pPr>
            <a:r>
              <a:rPr lang="el-GR" sz="1600" b="1" dirty="0" smtClean="0"/>
              <a:t>Το ένα τρίτο των κινητών συσκευών διαθέτουν λογισμικό </a:t>
            </a:r>
            <a:r>
              <a:rPr lang="en-US" sz="1600" b="1" dirty="0" smtClean="0"/>
              <a:t>Android </a:t>
            </a:r>
            <a:r>
              <a:rPr lang="en-US" sz="1600" b="1" dirty="0"/>
              <a:t>OS. (</a:t>
            </a:r>
            <a:r>
              <a:rPr lang="en-US" sz="1600" b="1" dirty="0" err="1"/>
              <a:t>MediaPost</a:t>
            </a:r>
            <a:r>
              <a:rPr lang="en-US" sz="1600" b="1" dirty="0"/>
              <a:t>)</a:t>
            </a:r>
            <a:endParaRPr lang="en-US" sz="1600" dirty="0"/>
          </a:p>
          <a:p>
            <a:pPr marL="0" indent="0">
              <a:buFontTx/>
              <a:buNone/>
              <a:defRPr/>
            </a:pPr>
            <a:endParaRPr lang="el-GR" dirty="0"/>
          </a:p>
        </p:txBody>
      </p:sp>
    </p:spTree>
    <p:extLst>
      <p:ext uri="{BB962C8B-B14F-4D97-AF65-F5344CB8AC3E}">
        <p14:creationId xmlns:p14="http://schemas.microsoft.com/office/powerpoint/2010/main" val="425368070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sp>
        <p:nvSpPr>
          <p:cNvPr id="3" name="Θέση περιεχομένου 2"/>
          <p:cNvSpPr>
            <a:spLocks noGrp="1"/>
          </p:cNvSpPr>
          <p:nvPr>
            <p:ph idx="1"/>
          </p:nvPr>
        </p:nvSpPr>
        <p:spPr/>
        <p:txBody>
          <a:bodyPr/>
          <a:lstStyle/>
          <a:p>
            <a:endParaRPr lang="el-GR"/>
          </a:p>
        </p:txBody>
      </p:sp>
      <p:pic>
        <p:nvPicPr>
          <p:cNvPr id="4433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2845" y="-1"/>
            <a:ext cx="6145059" cy="6317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3345" y="6243784"/>
            <a:ext cx="6927273" cy="523220"/>
          </a:xfrm>
          <a:prstGeom prst="rect">
            <a:avLst/>
          </a:prstGeom>
          <a:noFill/>
        </p:spPr>
        <p:txBody>
          <a:bodyPr wrap="square" rtlCol="0">
            <a:spAutoFit/>
          </a:bodyPr>
          <a:lstStyle/>
          <a:p>
            <a:r>
              <a:rPr lang="en-US" sz="1400" dirty="0">
                <a:hlinkClick r:id="rId3"/>
              </a:rPr>
              <a:t>https://blog.statusbrew.com/social-media-statistics-2019</a:t>
            </a:r>
            <a:r>
              <a:rPr lang="en-US" sz="1400" dirty="0" smtClean="0">
                <a:hlinkClick r:id="rId3"/>
              </a:rPr>
              <a:t>/</a:t>
            </a:r>
            <a:endParaRPr lang="en-US" sz="1400" dirty="0" smtClean="0"/>
          </a:p>
          <a:p>
            <a:r>
              <a:rPr lang="en-US" sz="1400" dirty="0">
                <a:hlinkClick r:id="rId4"/>
              </a:rPr>
              <a:t>https://www.brandwatch.com/blog/amazing-social-media-statistics-and-facts</a:t>
            </a:r>
            <a:r>
              <a:rPr lang="en-US" sz="1400" dirty="0" smtClean="0">
                <a:hlinkClick r:id="rId4"/>
              </a:rPr>
              <a:t>/</a:t>
            </a:r>
            <a:r>
              <a:rPr lang="en-US" sz="1400" dirty="0" smtClean="0"/>
              <a:t>  </a:t>
            </a:r>
            <a:endParaRPr lang="el-GR" sz="1400" dirty="0"/>
          </a:p>
        </p:txBody>
      </p:sp>
    </p:spTree>
    <p:extLst>
      <p:ext uri="{BB962C8B-B14F-4D97-AF65-F5344CB8AC3E}">
        <p14:creationId xmlns:p14="http://schemas.microsoft.com/office/powerpoint/2010/main" val="58364460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Τίτλος 1"/>
          <p:cNvSpPr>
            <a:spLocks noGrp="1"/>
          </p:cNvSpPr>
          <p:nvPr>
            <p:ph type="title"/>
          </p:nvPr>
        </p:nvSpPr>
        <p:spPr/>
        <p:txBody>
          <a:bodyPr/>
          <a:lstStyle/>
          <a:p>
            <a:r>
              <a:rPr lang="el-GR" altLang="el-GR" smtClean="0"/>
              <a:t>Εργαλεία </a:t>
            </a:r>
            <a:r>
              <a:rPr lang="en-US" altLang="el-GR" smtClean="0"/>
              <a:t>eMarketing</a:t>
            </a:r>
            <a:endParaRPr lang="el-GR" altLang="el-GR" smtClean="0"/>
          </a:p>
        </p:txBody>
      </p:sp>
      <p:sp>
        <p:nvSpPr>
          <p:cNvPr id="33795" name="Θέση περιεχομένου 2"/>
          <p:cNvSpPr>
            <a:spLocks noGrp="1"/>
          </p:cNvSpPr>
          <p:nvPr>
            <p:ph idx="1"/>
          </p:nvPr>
        </p:nvSpPr>
        <p:spPr/>
        <p:txBody>
          <a:bodyPr/>
          <a:lstStyle/>
          <a:p>
            <a:r>
              <a:rPr lang="el-GR" altLang="el-GR" sz="1600" smtClean="0"/>
              <a:t>Ιστοσελίδα (Παρουσίαση επιχείρησης)</a:t>
            </a:r>
          </a:p>
          <a:p>
            <a:r>
              <a:rPr lang="en-US" altLang="el-GR" sz="1600" smtClean="0"/>
              <a:t>SEO (</a:t>
            </a:r>
            <a:r>
              <a:rPr lang="el-GR" altLang="el-GR" sz="1600" smtClean="0"/>
              <a:t>Βελτιστοποίηση Ιστοσελίδας)</a:t>
            </a:r>
          </a:p>
          <a:p>
            <a:r>
              <a:rPr lang="en-US" altLang="el-GR" sz="1600" smtClean="0"/>
              <a:t>SEM (Marketing </a:t>
            </a:r>
            <a:r>
              <a:rPr lang="el-GR" altLang="el-GR" sz="1600" smtClean="0"/>
              <a:t>μέσω μηχανών αναζήτησης, Οργανικό / Έπί πληρωμή)</a:t>
            </a:r>
          </a:p>
          <a:p>
            <a:r>
              <a:rPr lang="en-US" altLang="el-GR" sz="1600" smtClean="0"/>
              <a:t>Blogging</a:t>
            </a:r>
            <a:r>
              <a:rPr lang="el-GR" altLang="el-GR" sz="1600" smtClean="0"/>
              <a:t> (Ενεργή επικοινωνία</a:t>
            </a:r>
            <a:r>
              <a:rPr lang="en-US" altLang="el-GR" sz="1600" smtClean="0"/>
              <a:t>)</a:t>
            </a:r>
          </a:p>
          <a:p>
            <a:r>
              <a:rPr lang="en-US" altLang="el-GR" sz="1600" smtClean="0"/>
              <a:t>Content Marketing</a:t>
            </a:r>
            <a:r>
              <a:rPr lang="el-GR" altLang="el-GR" sz="1600" smtClean="0"/>
              <a:t> – </a:t>
            </a:r>
            <a:r>
              <a:rPr lang="en-US" altLang="el-GR" sz="1600" smtClean="0"/>
              <a:t>Article Marketing (</a:t>
            </a:r>
            <a:r>
              <a:rPr lang="el-GR" altLang="el-GR" sz="1600" smtClean="0"/>
              <a:t>Διάδοση πληροφορίας)</a:t>
            </a:r>
          </a:p>
          <a:p>
            <a:r>
              <a:rPr lang="en-US" altLang="el-GR" sz="1600" smtClean="0"/>
              <a:t>Email Marketing (Newsletters)</a:t>
            </a:r>
          </a:p>
          <a:p>
            <a:r>
              <a:rPr lang="en-US" altLang="el-GR" sz="1600" smtClean="0"/>
              <a:t>Social Media Marketing (Facebook, LinkedIn, Instagram, </a:t>
            </a:r>
            <a:r>
              <a:rPr lang="el-GR" altLang="el-GR" sz="1600" smtClean="0"/>
              <a:t>κλπ)</a:t>
            </a:r>
          </a:p>
          <a:p>
            <a:r>
              <a:rPr lang="en-US" altLang="el-GR" sz="1600" smtClean="0"/>
              <a:t>Freebies (</a:t>
            </a:r>
            <a:r>
              <a:rPr lang="el-GR" altLang="el-GR" sz="1600" smtClean="0"/>
              <a:t>Δοκιμή, δωρεάν υλικό)</a:t>
            </a:r>
          </a:p>
          <a:p>
            <a:r>
              <a:rPr lang="en-US" altLang="el-GR" sz="1600" smtClean="0"/>
              <a:t>Mobile App (</a:t>
            </a:r>
            <a:r>
              <a:rPr lang="el-GR" altLang="el-GR" sz="1600" smtClean="0"/>
              <a:t>Χρήση στο κινητό)</a:t>
            </a:r>
          </a:p>
          <a:p>
            <a:r>
              <a:rPr lang="en-US" altLang="el-GR" sz="1600" smtClean="0"/>
              <a:t>Affiliate Marketing (</a:t>
            </a:r>
            <a:r>
              <a:rPr lang="el-GR" altLang="el-GR" sz="1600" smtClean="0"/>
              <a:t>Δημιουργία δικτύου συνεργατών)</a:t>
            </a:r>
            <a:endParaRPr lang="en-US" altLang="el-GR" sz="1600" smtClean="0"/>
          </a:p>
          <a:p>
            <a:r>
              <a:rPr lang="en-US" altLang="el-GR" sz="1600" smtClean="0"/>
              <a:t>Back links (</a:t>
            </a:r>
            <a:r>
              <a:rPr lang="el-GR" altLang="el-GR" sz="1600" smtClean="0"/>
              <a:t>Δημιουργία συνδέσμων προς την ιστοσελίδα)</a:t>
            </a:r>
          </a:p>
          <a:p>
            <a:r>
              <a:rPr lang="en-US" altLang="el-GR" sz="1600" smtClean="0"/>
              <a:t>eCRM </a:t>
            </a:r>
            <a:r>
              <a:rPr lang="el-GR" altLang="el-GR" sz="1600" smtClean="0"/>
              <a:t>(Διαχείριση Πελατειακών Σχέσεων)</a:t>
            </a:r>
          </a:p>
          <a:p>
            <a:r>
              <a:rPr lang="en-US" altLang="el-GR" sz="1600" smtClean="0"/>
              <a:t>Viral Marketing / Word-of-mouth (awareness, </a:t>
            </a:r>
            <a:r>
              <a:rPr lang="el-GR" altLang="el-GR" sz="1600" smtClean="0"/>
              <a:t>αγορά, συλλογή στοιχείων)</a:t>
            </a:r>
          </a:p>
          <a:p>
            <a:r>
              <a:rPr lang="en-US" altLang="el-GR" sz="1600" smtClean="0"/>
              <a:t>Events (</a:t>
            </a:r>
            <a:r>
              <a:rPr lang="el-GR" altLang="el-GR" sz="1600" smtClean="0"/>
              <a:t>Ενεργοποίηση χρηστών)</a:t>
            </a:r>
          </a:p>
          <a:p>
            <a:endParaRPr lang="en-US" altLang="el-GR" sz="1600" smtClean="0"/>
          </a:p>
        </p:txBody>
      </p:sp>
    </p:spTree>
    <p:extLst>
      <p:ext uri="{BB962C8B-B14F-4D97-AF65-F5344CB8AC3E}">
        <p14:creationId xmlns:p14="http://schemas.microsoft.com/office/powerpoint/2010/main" val="7296437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Τίτλος 1"/>
          <p:cNvSpPr>
            <a:spLocks noGrp="1"/>
          </p:cNvSpPr>
          <p:nvPr>
            <p:ph type="title"/>
          </p:nvPr>
        </p:nvSpPr>
        <p:spPr/>
        <p:txBody>
          <a:bodyPr/>
          <a:lstStyle/>
          <a:p>
            <a:r>
              <a:rPr lang="en-US" altLang="el-GR" b="1" smtClean="0"/>
              <a:t>Did-You-Know</a:t>
            </a:r>
            <a:endParaRPr lang="el-GR" altLang="el-GR" smtClean="0"/>
          </a:p>
        </p:txBody>
      </p:sp>
      <p:sp>
        <p:nvSpPr>
          <p:cNvPr id="3" name="Θέση περιεχομένου 2"/>
          <p:cNvSpPr>
            <a:spLocks noGrp="1"/>
          </p:cNvSpPr>
          <p:nvPr>
            <p:ph idx="1"/>
          </p:nvPr>
        </p:nvSpPr>
        <p:spPr/>
        <p:txBody>
          <a:bodyPr/>
          <a:lstStyle/>
          <a:p>
            <a:pPr marL="0" indent="0">
              <a:buFontTx/>
              <a:buNone/>
              <a:defRPr/>
            </a:pPr>
            <a:r>
              <a:rPr lang="el-GR" sz="1600" b="1" dirty="0"/>
              <a:t>Τάσεις στο μίγμα μάρκετινγκ </a:t>
            </a:r>
            <a:r>
              <a:rPr lang="en-US" sz="1600" b="1" dirty="0"/>
              <a:t> </a:t>
            </a:r>
            <a:r>
              <a:rPr lang="en-US" sz="1600" dirty="0" smtClean="0"/>
              <a:t/>
            </a:r>
            <a:br>
              <a:rPr lang="en-US" sz="1600" dirty="0" smtClean="0"/>
            </a:br>
            <a:endParaRPr lang="en-US" sz="1600" dirty="0" smtClean="0"/>
          </a:p>
          <a:p>
            <a:pPr>
              <a:defRPr/>
            </a:pPr>
            <a:r>
              <a:rPr lang="en-US" sz="1600" b="1" dirty="0" smtClean="0"/>
              <a:t>Social </a:t>
            </a:r>
            <a:r>
              <a:rPr lang="en-US" sz="1600" b="1" dirty="0"/>
              <a:t>Media: </a:t>
            </a:r>
            <a:r>
              <a:rPr lang="el-GR" sz="1600" b="1" dirty="0" smtClean="0"/>
              <a:t>Το ποσό που ξοδεύεται για </a:t>
            </a:r>
            <a:r>
              <a:rPr lang="en-US" sz="1600" b="1" dirty="0" smtClean="0"/>
              <a:t>Social Media Marketing</a:t>
            </a:r>
            <a:r>
              <a:rPr lang="el-GR" sz="1600" b="1" dirty="0"/>
              <a:t> θα διπλασιαστεί μέσα στα επόμενα 5 χρόνια. </a:t>
            </a:r>
            <a:r>
              <a:rPr lang="en-US" sz="1600" b="1" dirty="0"/>
              <a:t> </a:t>
            </a:r>
            <a:endParaRPr lang="en-US" sz="1600" dirty="0"/>
          </a:p>
          <a:p>
            <a:pPr>
              <a:defRPr/>
            </a:pPr>
            <a:r>
              <a:rPr lang="en-US" sz="1600" b="1" dirty="0" smtClean="0"/>
              <a:t>Content</a:t>
            </a:r>
            <a:r>
              <a:rPr lang="el-GR" sz="1600" b="1" dirty="0" smtClean="0"/>
              <a:t> </a:t>
            </a:r>
            <a:r>
              <a:rPr lang="en-US" sz="1600" b="1" dirty="0" smtClean="0"/>
              <a:t>Marketing:</a:t>
            </a:r>
            <a:r>
              <a:rPr lang="el-GR" sz="1600" b="1" dirty="0" smtClean="0"/>
              <a:t> Σχεδόν το </a:t>
            </a:r>
            <a:r>
              <a:rPr lang="en-US" sz="1600" b="1" dirty="0" smtClean="0"/>
              <a:t>50</a:t>
            </a:r>
            <a:r>
              <a:rPr lang="en-US" sz="1600" b="1" dirty="0"/>
              <a:t>% </a:t>
            </a:r>
            <a:r>
              <a:rPr lang="el-GR" sz="1600" b="1" dirty="0" smtClean="0"/>
              <a:t>των επιχειρήσεων σήμερα κάνουν χρήση της στρατηγικής </a:t>
            </a:r>
            <a:r>
              <a:rPr lang="en-US" sz="1600" b="1" dirty="0" smtClean="0"/>
              <a:t>content marketing. </a:t>
            </a:r>
            <a:r>
              <a:rPr lang="el-GR" sz="1600" b="1" dirty="0" smtClean="0"/>
              <a:t>Το περιεχόμενο είναι ο βασιλιάς στο </a:t>
            </a:r>
            <a:r>
              <a:rPr lang="en-US" sz="1600" b="1" dirty="0" err="1" smtClean="0"/>
              <a:t>emarketing</a:t>
            </a:r>
            <a:r>
              <a:rPr lang="el-GR" sz="1600" b="1" dirty="0" smtClean="0"/>
              <a:t> και θα συνεχίσει να είναι, επειδή πάντα θα χρειάζεται οργανικό περιεχόμενο από τους χρήστες του </a:t>
            </a:r>
            <a:r>
              <a:rPr lang="en-US" sz="1600" b="1" dirty="0" smtClean="0"/>
              <a:t>internet.</a:t>
            </a:r>
            <a:r>
              <a:rPr lang="en-US" sz="1600" b="1" dirty="0"/>
              <a:t> </a:t>
            </a:r>
            <a:endParaRPr lang="en-US" sz="1600" dirty="0"/>
          </a:p>
          <a:p>
            <a:pPr>
              <a:defRPr/>
            </a:pPr>
            <a:r>
              <a:rPr lang="en-US" sz="1600" b="1" dirty="0" smtClean="0"/>
              <a:t>Email</a:t>
            </a:r>
            <a:r>
              <a:rPr lang="en-US" sz="1600" b="1" dirty="0"/>
              <a:t>: </a:t>
            </a:r>
            <a:r>
              <a:rPr lang="el-GR" sz="1600" b="1" dirty="0" smtClean="0"/>
              <a:t>Τα </a:t>
            </a:r>
            <a:r>
              <a:rPr lang="en-US" sz="1600" b="1" dirty="0" smtClean="0"/>
              <a:t>Email </a:t>
            </a:r>
            <a:r>
              <a:rPr lang="el-GR" sz="1600" b="1" dirty="0" smtClean="0"/>
              <a:t>με δυνατότητα κοινοποίησης στα </a:t>
            </a:r>
            <a:r>
              <a:rPr lang="en-US" sz="1600" b="1" dirty="0" smtClean="0"/>
              <a:t>social media</a:t>
            </a:r>
            <a:r>
              <a:rPr lang="el-GR" sz="1600" b="1" dirty="0" smtClean="0"/>
              <a:t> αυξάνουν την αποτελεσματικότητά τους (</a:t>
            </a:r>
            <a:r>
              <a:rPr lang="en-US" sz="1600" b="1" dirty="0" smtClean="0"/>
              <a:t>click-through rate</a:t>
            </a:r>
            <a:r>
              <a:rPr lang="el-GR" sz="1600" b="1" dirty="0" smtClean="0"/>
              <a:t>)</a:t>
            </a:r>
            <a:r>
              <a:rPr lang="en-US" sz="1600" b="1" dirty="0" smtClean="0"/>
              <a:t> </a:t>
            </a:r>
            <a:r>
              <a:rPr lang="el-GR" sz="1600" b="1" dirty="0" smtClean="0"/>
              <a:t>κατά </a:t>
            </a:r>
            <a:r>
              <a:rPr lang="en-US" sz="1600" b="1" dirty="0" smtClean="0"/>
              <a:t>158</a:t>
            </a:r>
            <a:r>
              <a:rPr lang="en-US" sz="1600" b="1" dirty="0"/>
              <a:t>%. </a:t>
            </a:r>
            <a:r>
              <a:rPr lang="el-GR" sz="1600" b="1" dirty="0" smtClean="0"/>
              <a:t>Η δημιουργία </a:t>
            </a:r>
            <a:r>
              <a:rPr lang="el-GR" sz="1600" b="1" dirty="0"/>
              <a:t>εκστρατείες μάρκετινγκ ηλεκτρονικού </a:t>
            </a:r>
            <a:r>
              <a:rPr lang="el-GR" sz="1600" b="1" dirty="0" smtClean="0"/>
              <a:t>ταχυδρομείου (</a:t>
            </a:r>
            <a:r>
              <a:rPr lang="en-US" sz="1600" b="1" dirty="0" smtClean="0"/>
              <a:t>newsletters)</a:t>
            </a:r>
            <a:r>
              <a:rPr lang="el-GR" sz="1600" b="1" dirty="0" smtClean="0"/>
              <a:t> </a:t>
            </a:r>
            <a:r>
              <a:rPr lang="el-GR" sz="1600" b="1" dirty="0"/>
              <a:t>με </a:t>
            </a:r>
            <a:r>
              <a:rPr lang="el-GR" sz="1600" b="1" dirty="0" smtClean="0"/>
              <a:t>περιεχόμενο </a:t>
            </a:r>
            <a:r>
              <a:rPr lang="el-GR" sz="1600" b="1" dirty="0"/>
              <a:t>κοινής χρήσης </a:t>
            </a:r>
            <a:r>
              <a:rPr lang="el-GR" sz="1600" b="1" dirty="0" smtClean="0"/>
              <a:t>και δυνατότητα διαμοιρασμού, θα </a:t>
            </a:r>
            <a:r>
              <a:rPr lang="el-GR" sz="1600" b="1" dirty="0"/>
              <a:t>συμβάλει εύκολα </a:t>
            </a:r>
            <a:r>
              <a:rPr lang="el-GR" sz="1600" b="1" dirty="0" smtClean="0"/>
              <a:t>στην </a:t>
            </a:r>
            <a:r>
              <a:rPr lang="el-GR" sz="1600" b="1" dirty="0"/>
              <a:t>αύξηση </a:t>
            </a:r>
            <a:r>
              <a:rPr lang="el-GR" sz="1600" b="1" dirty="0" smtClean="0"/>
              <a:t>των δυνατοτήτων αυτής της τεχνικής.</a:t>
            </a:r>
            <a:r>
              <a:rPr lang="en-US" sz="1600" b="1" dirty="0"/>
              <a:t> </a:t>
            </a:r>
            <a:endParaRPr lang="en-US" sz="1600" dirty="0"/>
          </a:p>
          <a:p>
            <a:pPr>
              <a:defRPr/>
            </a:pPr>
            <a:r>
              <a:rPr lang="en-US" sz="1600" b="1" dirty="0" smtClean="0"/>
              <a:t>Events</a:t>
            </a:r>
            <a:r>
              <a:rPr lang="en-US" sz="1600" b="1" dirty="0"/>
              <a:t>: 70% </a:t>
            </a:r>
            <a:r>
              <a:rPr lang="el-GR" sz="1600" b="1" dirty="0" smtClean="0"/>
              <a:t>των</a:t>
            </a:r>
            <a:r>
              <a:rPr lang="en-US" sz="1600" b="1" dirty="0" smtClean="0"/>
              <a:t> </a:t>
            </a:r>
            <a:r>
              <a:rPr lang="en-US" sz="1600" b="1" dirty="0"/>
              <a:t>B2B content marketers </a:t>
            </a:r>
            <a:r>
              <a:rPr lang="el-GR" sz="1600" b="1" dirty="0" smtClean="0"/>
              <a:t>θεωρούν τα </a:t>
            </a:r>
            <a:r>
              <a:rPr lang="en-US" sz="1600" b="1" dirty="0" smtClean="0"/>
              <a:t>events</a:t>
            </a:r>
            <a:r>
              <a:rPr lang="el-GR" sz="1600" b="1" dirty="0" smtClean="0"/>
              <a:t> μια πολύ αποδοτική τεχνική </a:t>
            </a:r>
            <a:r>
              <a:rPr lang="en-US" sz="1600" b="1" dirty="0" smtClean="0"/>
              <a:t>marketing.</a:t>
            </a:r>
            <a:r>
              <a:rPr lang="en-US" sz="1600" b="1" dirty="0"/>
              <a:t> </a:t>
            </a:r>
            <a:r>
              <a:rPr lang="en-US" sz="1600" dirty="0" smtClean="0"/>
              <a:t/>
            </a:r>
            <a:br>
              <a:rPr lang="en-US" sz="1600" dirty="0" smtClean="0"/>
            </a:br>
            <a:r>
              <a:rPr lang="en-US" sz="1600" dirty="0" smtClean="0"/>
              <a:t>….</a:t>
            </a:r>
            <a:endParaRPr lang="el-GR" dirty="0"/>
          </a:p>
        </p:txBody>
      </p:sp>
    </p:spTree>
    <p:extLst>
      <p:ext uri="{BB962C8B-B14F-4D97-AF65-F5344CB8AC3E}">
        <p14:creationId xmlns:p14="http://schemas.microsoft.com/office/powerpoint/2010/main" val="1170036121"/>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1235</TotalTime>
  <Words>4999</Words>
  <Application>Microsoft Office PowerPoint</Application>
  <PresentationFormat>Προβολή στην οθόνη (4:3)</PresentationFormat>
  <Paragraphs>946</Paragraphs>
  <Slides>102</Slides>
  <Notes>70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102</vt:i4>
      </vt:variant>
    </vt:vector>
  </HeadingPairs>
  <TitlesOfParts>
    <vt:vector size="105" baseType="lpstr">
      <vt:lpstr>Θέμα του Office</vt:lpstr>
      <vt:lpstr>Document</vt:lpstr>
      <vt:lpstr>Έγγραφο του Microsoft Word 97 - 2003</vt:lpstr>
      <vt:lpstr>eMarketing</vt:lpstr>
      <vt:lpstr>Χρήση του Internet</vt:lpstr>
      <vt:lpstr>…</vt:lpstr>
      <vt:lpstr>…</vt:lpstr>
      <vt:lpstr>Χρήση Ιnternet στην Ελλάδα</vt:lpstr>
      <vt:lpstr>Χρήση Social media στην Ελλάδα</vt:lpstr>
      <vt:lpstr>Online αγορές στην Ελλάδα</vt:lpstr>
      <vt:lpstr>Internet και smartphones στην Ελλάδα</vt:lpstr>
      <vt:lpstr>Παρουσίαση του PowerPoint</vt:lpstr>
      <vt:lpstr>Ορισμοί</vt:lpstr>
      <vt:lpstr>Επτά-στάδιο του κύκλου του eMarketing</vt:lpstr>
      <vt:lpstr>Το πλαίσιο των Ευκαιριών της Αγοράς</vt:lpstr>
      <vt:lpstr>Εταιρική Στρατηγική και Στρατηγική Business-Unit και Marketing</vt:lpstr>
      <vt:lpstr>Τα Τέσσερα βασικά στάδια της Πελατειακών Σχέσεων</vt:lpstr>
      <vt:lpstr>Τα Τέσσερα βασικά στάδια της Πελατειακών Σχέσεων σε Επίπεδο Έντασης</vt:lpstr>
      <vt:lpstr>eMarketing Mix</vt:lpstr>
      <vt:lpstr>Επιπτώσεις του 2I αιώνα στο eMarketing Mix</vt:lpstr>
      <vt:lpstr>Το Marketspace Matrix </vt:lpstr>
      <vt:lpstr>Κρίσιμοι Παράγοντες Επιτυχίας για το eMarketing</vt:lpstr>
      <vt:lpstr>Οι νέοι κανόνες του Μάρκετινγκ για τον Παγκόσμιο Τεχνολογικό Κόσμο</vt:lpstr>
      <vt:lpstr>Παρουσίαση του PowerPoint</vt:lpstr>
      <vt:lpstr>Πλαίσιο της Ανάλυσης της Ευκαιρίας της Αγοράς</vt:lpstr>
      <vt:lpstr>Πλαίσιο της Ανάλυσης της Ευκαιρίας της Αγοράς</vt:lpstr>
      <vt:lpstr>Οι Τρεις Βασικές “Value Types”</vt:lpstr>
      <vt:lpstr>Ανάλυση Βασικών Αξιών</vt:lpstr>
      <vt:lpstr>Διαδικασία Απόφασης Πελατών</vt:lpstr>
      <vt:lpstr>Απόφαση για αγορά Φωτογραφικής Μηχανής</vt:lpstr>
      <vt:lpstr>Απόφαση Προορισμού Ταξιδιού</vt:lpstr>
      <vt:lpstr>Προσεγγίσεις Τμηματοποίησης</vt:lpstr>
      <vt:lpstr>Αποτελεσματικές Απαιτήσεις Τμηματοποίησης</vt:lpstr>
      <vt:lpstr>Τμηματοποίηση Αγοράς Καταναλωτών Ψηφιακών Μηχανών</vt:lpstr>
      <vt:lpstr>Καθορισμός Συστήματος Πόρων</vt:lpstr>
      <vt:lpstr>Αξιολόγηση της Ποιότητας του Συστήματος Πόρων</vt:lpstr>
      <vt:lpstr>Παρουσίαση του PowerPoint</vt:lpstr>
      <vt:lpstr>Αξιολόγηση της επιχειρηματικής μονάδας και Εφαρμογή Στρατηγικής Μάρκετινγκ</vt:lpstr>
      <vt:lpstr>Αποφάσεις Στρατηγικής Marketing</vt:lpstr>
      <vt:lpstr>Ιεράρχηση Τμημάτων</vt:lpstr>
      <vt:lpstr>Διαμόρφωση Στρατηγικής Marketing για Pure-Play εναντίον BaM</vt:lpstr>
      <vt:lpstr>Παρουσίαση του PowerPoint</vt:lpstr>
      <vt:lpstr>Ολοκλήρωση Στρατηγικής Marketing</vt:lpstr>
      <vt:lpstr>Χάρτης Αντίληψης για την Online βιομηχανία αυτοκινήτων</vt:lpstr>
      <vt:lpstr>Χάρτης Αντίληψης με Ομάδες Πελατών διαφορετικών Προτιμήσεων </vt:lpstr>
      <vt:lpstr>Σενάρια Τμηματοποίησης για Bricks-and-Mortar Δραστηριότητες</vt:lpstr>
      <vt:lpstr>Σενάρια Τοποθέτησης και Κατευθυντήριες Γραμμές για Bricks-and-Mortar Δραστηριότητες</vt:lpstr>
      <vt:lpstr>Business-Unit Στρατηγικές της EBay’s</vt:lpstr>
      <vt:lpstr>Παρουσίαση του PowerPoint</vt:lpstr>
      <vt:lpstr>Τα Επτά βασικά στοιχεία της εμπειρίας πελατών</vt:lpstr>
      <vt:lpstr>Εμπειρία Πελάτη vs. Δημιουργίας Brand</vt:lpstr>
      <vt:lpstr>Στάδια της εμπειρίας πελατών</vt:lpstr>
      <vt:lpstr>Στάδια της εμπειρίας πελατών με την πάροδο του χρόνου</vt:lpstr>
      <vt:lpstr>Επτά Θανάσιμα Αμαρτήματα Εμπειρίας Πελατών</vt:lpstr>
      <vt:lpstr>Ευρύτεροι στόχοι για τη δημιουργία μιας επιθυμητής εμπειρίας πελατών</vt:lpstr>
      <vt:lpstr>Στάδια της εμπειρίας πελατών της REI.com</vt:lpstr>
      <vt:lpstr>Βήματα στη Δημιουργία Καλής Εμπειρίας Πελατών</vt:lpstr>
      <vt:lpstr>Συμπεριφορά Καταναλωτή (1)</vt:lpstr>
      <vt:lpstr>Παρουσίαση του PowerPoint</vt:lpstr>
      <vt:lpstr>Τύποι αγοραστικής συμπεριφοράς (1)</vt:lpstr>
      <vt:lpstr>Τύποι αγοραστικής συμπεριφοράς (2)</vt:lpstr>
      <vt:lpstr>Παρουσίαση του PowerPoint</vt:lpstr>
      <vt:lpstr>Τα 7Cs της Διασύνδεσης / Διεπαφής Πελατών</vt:lpstr>
      <vt:lpstr>Διαστάσεις Περιεχομένου</vt:lpstr>
      <vt:lpstr>Τα Γραφικά Ενισχύουν ή Επιβραδύνουν τη Λειτουργικότητα της Ιστοσελίδας;</vt:lpstr>
      <vt:lpstr>Κοινότητα</vt:lpstr>
      <vt:lpstr>Διαστάσεις της Εξατομίκευσης</vt:lpstr>
      <vt:lpstr>Διαστάσεις της Εξατομίκευσης</vt:lpstr>
      <vt:lpstr>Διαστάσεις της Επικοινωνίας</vt:lpstr>
      <vt:lpstr>Διαστάσεις της Επικοινωνίας</vt:lpstr>
      <vt:lpstr>Διαστάσεις Σύνδεσης</vt:lpstr>
      <vt:lpstr>Διαστάσεις Εμπορίου</vt:lpstr>
      <vt:lpstr>Online/Offline Ενσωμάτωση των 7Cs</vt:lpstr>
      <vt:lpstr>Εφαρμογή και Ενίσχυση</vt:lpstr>
      <vt:lpstr>Εφαρμογή και Ενίσχυση των 7Cs</vt:lpstr>
      <vt:lpstr>Αρχική σελίδα της EBay</vt:lpstr>
      <vt:lpstr>Ενίσχυση της EBay’s στο Διαδίκτυο</vt:lpstr>
      <vt:lpstr>Παρουσίαση του PowerPoint</vt:lpstr>
      <vt:lpstr>Τύπος Σχέσεις &amp; Συνεχείς Συμμετοχή</vt:lpstr>
      <vt:lpstr>Η Συνεχιζόμενη Συμμετοχή της Σχέσης</vt:lpstr>
      <vt:lpstr>Η Διάρκεια της θητείας του Πελάτη και της Κερδοφόρας Σχέσεις</vt:lpstr>
      <vt:lpstr>Προχωρώντας μέσα από τα Στάδια της Σχέσης</vt:lpstr>
      <vt:lpstr>Δύο εναλλακτικές λύσεις για τους πελάτες στο Στάδιο Δέσμευσης</vt:lpstr>
      <vt:lpstr>Επίπεδο αλληλεπίδρασης ανά στάδιο των πελατειακών σχέσεων</vt:lpstr>
      <vt:lpstr>Είναι η διαδραστικότητα και η εξατομίκευση πάντα απαραίτητη;</vt:lpstr>
      <vt:lpstr>Ολοκληρωμένο Πλαίσιο: Δημιουργία Σχέσεων στον Παγκόσμιο Ιστό</vt:lpstr>
      <vt:lpstr>Δημιουργώντας Σχέσεις στο eBay</vt:lpstr>
      <vt:lpstr>Παρουσίαση του PowerPoint</vt:lpstr>
      <vt:lpstr>E-Commerce = B2B + B2C</vt:lpstr>
      <vt:lpstr>Παράγοντες που επηρεάζουν το  ηλεκτρονικό εμπόριο (1)</vt:lpstr>
      <vt:lpstr>Παράγοντες που επηρεάζουν το ηλεκτρονικό εμπόριο (2)</vt:lpstr>
      <vt:lpstr>Παράγοντες που επηρεάζουν το ηλεκτρονικό εμπόριο (3)</vt:lpstr>
      <vt:lpstr>Αγοραζόµενα / παραγγελόµενα είδη και παραγγελίες </vt:lpstr>
      <vt:lpstr>Πώς προσελκύονται πελάτες online;</vt:lpstr>
      <vt:lpstr>Αποτελέσματα on-line διαφήμισης (1)</vt:lpstr>
      <vt:lpstr>Αποτελέσματα on-line διαφήμισης (2)</vt:lpstr>
      <vt:lpstr>Αποτελέσματα on-line διαφήμισης (3)</vt:lpstr>
      <vt:lpstr>Ποιο είναι το μέλλον του ηλεκτρονικού εμπορίου;</vt:lpstr>
      <vt:lpstr>Παρουσίαση του PowerPoint</vt:lpstr>
      <vt:lpstr>Παρουσίαση του PowerPoint</vt:lpstr>
      <vt:lpstr>Εργαλεία eMarketing</vt:lpstr>
      <vt:lpstr>Did-You-Know</vt:lpstr>
      <vt:lpstr>Παρουσίαση του PowerPoint</vt:lpstr>
      <vt:lpstr>Παρουσίαση του PowerPoint</vt:lpstr>
      <vt:lpstr>Case Studies</vt:lpstr>
    </vt:vector>
  </TitlesOfParts>
  <Company>Thomas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Internet Marketing Chapter 1 Lecture Slides</dc:title>
  <dc:subject>Introduction to Internet Marketing</dc:subject>
  <dc:creator>Thomas Poulios</dc:creator>
  <cp:lastModifiedBy>Poulios</cp:lastModifiedBy>
  <cp:revision>120</cp:revision>
  <cp:lastPrinted>2001-03-15T13:44:53Z</cp:lastPrinted>
  <dcterms:created xsi:type="dcterms:W3CDTF">2001-03-14T22:23:07Z</dcterms:created>
  <dcterms:modified xsi:type="dcterms:W3CDTF">2019-06-07T10:29:37Z</dcterms:modified>
</cp:coreProperties>
</file>