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3"/>
  </p:notesMasterIdLst>
  <p:handoutMasterIdLst>
    <p:handoutMasterId r:id="rId54"/>
  </p:handoutMasterIdLst>
  <p:sldIdLst>
    <p:sldId id="351" r:id="rId2"/>
    <p:sldId id="286" r:id="rId3"/>
    <p:sldId id="256" r:id="rId4"/>
    <p:sldId id="352" r:id="rId5"/>
    <p:sldId id="353" r:id="rId6"/>
    <p:sldId id="354" r:id="rId7"/>
    <p:sldId id="288" r:id="rId8"/>
    <p:sldId id="307" r:id="rId9"/>
    <p:sldId id="311" r:id="rId10"/>
    <p:sldId id="313" r:id="rId11"/>
    <p:sldId id="312" r:id="rId12"/>
    <p:sldId id="314" r:id="rId13"/>
    <p:sldId id="315" r:id="rId14"/>
    <p:sldId id="316" r:id="rId15"/>
    <p:sldId id="317" r:id="rId16"/>
    <p:sldId id="318" r:id="rId17"/>
    <p:sldId id="355" r:id="rId18"/>
    <p:sldId id="356" r:id="rId19"/>
    <p:sldId id="319" r:id="rId20"/>
    <p:sldId id="320" r:id="rId21"/>
    <p:sldId id="321" r:id="rId22"/>
    <p:sldId id="322" r:id="rId23"/>
    <p:sldId id="323" r:id="rId24"/>
    <p:sldId id="324" r:id="rId25"/>
    <p:sldId id="308" r:id="rId26"/>
    <p:sldId id="326" r:id="rId27"/>
    <p:sldId id="309" r:id="rId28"/>
    <p:sldId id="327" r:id="rId29"/>
    <p:sldId id="328" r:id="rId30"/>
    <p:sldId id="329" r:id="rId31"/>
    <p:sldId id="330" r:id="rId32"/>
    <p:sldId id="331" r:id="rId33"/>
    <p:sldId id="325" r:id="rId34"/>
    <p:sldId id="332" r:id="rId35"/>
    <p:sldId id="333" r:id="rId36"/>
    <p:sldId id="310" r:id="rId37"/>
    <p:sldId id="335"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Lst>
  <p:sldSz cx="9906000" cy="6858000" type="A4"/>
  <p:notesSz cx="6888163" cy="9623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2" autoAdjust="0"/>
    <p:restoredTop sz="80639" autoAdjust="0"/>
  </p:normalViewPr>
  <p:slideViewPr>
    <p:cSldViewPr snapToGrid="0">
      <p:cViewPr>
        <p:scale>
          <a:sx n="66" d="100"/>
          <a:sy n="66" d="100"/>
        </p:scale>
        <p:origin x="-715" y="288"/>
      </p:cViewPr>
      <p:guideLst>
        <p:guide orient="horz" pos="2592"/>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1752" y="-84"/>
      </p:cViewPr>
      <p:guideLst>
        <p:guide orient="horz" pos="3031"/>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608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902075" y="0"/>
            <a:ext cx="298608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9142413"/>
            <a:ext cx="2986088"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902075" y="9142413"/>
            <a:ext cx="2986088"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51F302C-0295-40D0-AC4B-78A5BD6AABBF}" type="slidenum">
              <a:rPr lang="en-US"/>
              <a:pPr>
                <a:defRPr/>
              </a:pPr>
              <a:t>‹#›</a:t>
            </a:fld>
            <a:endParaRPr lang="en-US"/>
          </a:p>
        </p:txBody>
      </p:sp>
    </p:spTree>
    <p:extLst>
      <p:ext uri="{BB962C8B-B14F-4D97-AF65-F5344CB8AC3E}">
        <p14:creationId xmlns:p14="http://schemas.microsoft.com/office/powerpoint/2010/main" val="24619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8608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902075" y="0"/>
            <a:ext cx="298608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838200" y="720725"/>
            <a:ext cx="5213350" cy="360997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9163" y="4570413"/>
            <a:ext cx="5049837" cy="4332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142413"/>
            <a:ext cx="2986088"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902075" y="9142413"/>
            <a:ext cx="2986088"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06725015-9996-4C7F-9824-3F7087802B8E}" type="slidenum">
              <a:rPr lang="en-US"/>
              <a:pPr>
                <a:defRPr/>
              </a:pPr>
              <a:t>‹#›</a:t>
            </a:fld>
            <a:endParaRPr lang="en-US"/>
          </a:p>
        </p:txBody>
      </p:sp>
    </p:spTree>
    <p:extLst>
      <p:ext uri="{BB962C8B-B14F-4D97-AF65-F5344CB8AC3E}">
        <p14:creationId xmlns:p14="http://schemas.microsoft.com/office/powerpoint/2010/main" val="266668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a:ln/>
        </p:spPr>
      </p:sp>
      <p:sp>
        <p:nvSpPr>
          <p:cNvPr id="16386" name="2 - Θέση σημειώσεων"/>
          <p:cNvSpPr>
            <a:spLocks noGrp="1"/>
          </p:cNvSpPr>
          <p:nvPr>
            <p:ph type="body" idx="1"/>
          </p:nvPr>
        </p:nvSpPr>
        <p:spPr>
          <a:noFill/>
          <a:ln/>
        </p:spPr>
        <p:txBody>
          <a:bodyPr/>
          <a:lstStyle/>
          <a:p>
            <a:pPr eaLnBrk="1" hangingPunct="1"/>
            <a:endParaRPr lang="el-GR" smtClean="0"/>
          </a:p>
        </p:txBody>
      </p:sp>
      <p:sp>
        <p:nvSpPr>
          <p:cNvPr id="16387" name="3 - Θέση αριθμού διαφάνειας"/>
          <p:cNvSpPr>
            <a:spLocks noGrp="1"/>
          </p:cNvSpPr>
          <p:nvPr>
            <p:ph type="sldNum" sz="quarter" idx="5"/>
          </p:nvPr>
        </p:nvSpPr>
        <p:spPr>
          <a:noFill/>
        </p:spPr>
        <p:txBody>
          <a:bodyPr/>
          <a:lstStyle/>
          <a:p>
            <a:fld id="{05667706-46D1-460D-9C74-C2417EF8BC2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1C777F1C-557A-420C-8E0D-248DB681B9FB}" type="slidenum">
              <a:rPr lang="en-US" smtClean="0"/>
              <a:pPr/>
              <a:t>10</a:t>
            </a:fld>
            <a:endParaRPr lang="en-US" smtClean="0"/>
          </a:p>
        </p:txBody>
      </p:sp>
      <p:sp>
        <p:nvSpPr>
          <p:cNvPr id="34818" name="Rectangle 2"/>
          <p:cNvSpPr>
            <a:spLocks noGrp="1" noRot="1" noChangeAspect="1" noChangeArrowheads="1" noTextEdit="1"/>
          </p:cNvSpPr>
          <p:nvPr>
            <p:ph type="sldImg"/>
          </p:nvPr>
        </p:nvSpPr>
        <p:spPr>
          <a:xfrm>
            <a:off x="838200" y="722313"/>
            <a:ext cx="5211763" cy="3608387"/>
          </a:xfrm>
          <a:ln/>
        </p:spPr>
      </p:sp>
      <p:sp>
        <p:nvSpPr>
          <p:cNvPr id="34819" name="Rectangle 3"/>
          <p:cNvSpPr>
            <a:spLocks noGrp="1" noChangeArrowheads="1"/>
          </p:cNvSpPr>
          <p:nvPr>
            <p:ph type="body" idx="1"/>
          </p:nvPr>
        </p:nvSpPr>
        <p:spPr>
          <a:xfrm>
            <a:off x="917575" y="4570413"/>
            <a:ext cx="5053013" cy="4330700"/>
          </a:xfrm>
          <a:noFill/>
          <a:ln/>
        </p:spPr>
        <p:txBody>
          <a:bodyPr/>
          <a:lstStyle/>
          <a:p>
            <a:pPr eaLnBrk="1" hangingPunct="1"/>
            <a:r>
              <a:rPr lang="el-GR" u="sng" smtClean="0"/>
              <a:t>ΣΗΜΕΙΑ ΣΥΖΗΤΗΣΗΣ</a:t>
            </a:r>
          </a:p>
          <a:p>
            <a:pPr eaLnBrk="1" hangingPunct="1">
              <a:buFontTx/>
              <a:buChar char="-"/>
            </a:pPr>
            <a:r>
              <a:rPr lang="el-GR" smtClean="0"/>
              <a:t>Να συζητηθούν με τους εκπαιδευόμενους τα είδη-σημεία που πρέπει να καθαρίζονται /απολυμαίνονται, και να γίνει αντιπαραβολή με τα αναφερόμενα στην διαφάνεια, αιτιολογώντας την ανάγκη καθαρισμού κάθε είδους.</a:t>
            </a:r>
          </a:p>
          <a:p>
            <a:pPr eaLnBrk="1" hangingPunct="1">
              <a:buFontTx/>
              <a:buChar char="-"/>
            </a:pPr>
            <a:r>
              <a:rPr lang="el-GR" smtClean="0"/>
              <a:t>Να συζητηθουν τα αναφερόμενα με παραδείγματα από εργασιακή εμπειρία, καταγράφοντας στον πίνακα </a:t>
            </a:r>
            <a:r>
              <a:rPr lang="en-US" smtClean="0"/>
              <a:t>-</a:t>
            </a:r>
            <a:r>
              <a:rPr lang="el-GR" smtClean="0"/>
              <a:t> ανα είδος:</a:t>
            </a:r>
            <a:endParaRPr lang="en-US" smtClean="0"/>
          </a:p>
          <a:p>
            <a:pPr lvl="1" eaLnBrk="1" hangingPunct="1">
              <a:buFontTx/>
              <a:buChar char="-"/>
            </a:pPr>
            <a:r>
              <a:rPr lang="el-GR" smtClean="0"/>
              <a:t>τις εφαρμοζόμενες συχνότητες εργασιών</a:t>
            </a:r>
          </a:p>
          <a:p>
            <a:pPr lvl="1" eaLnBrk="1" hangingPunct="1">
              <a:buFontTx/>
              <a:buChar char="-"/>
            </a:pPr>
            <a:r>
              <a:rPr lang="el-GR" smtClean="0"/>
              <a:t>αν γίνεται καθαρισμός μόνο ή και απολύμανση </a:t>
            </a:r>
            <a:endParaRPr lang="en-GB" smtClean="0"/>
          </a:p>
          <a:p>
            <a:pPr eaLnBrk="1" hangingPunct="1">
              <a:buFontTx/>
              <a:buChar char="-"/>
            </a:pPr>
            <a:r>
              <a:rPr lang="el-GR" i="1" smtClean="0"/>
              <a:t>ΣΧΕΤΙΚΕΣ ΠΛΗΡΟΦΟΡΙΕΣ ΣΤΟΝ ΟΔΗΓΟ ΥΓΙΕΙΝΗΣ Ν.1: Μέρος 3 κεφάλαιο </a:t>
            </a:r>
            <a:r>
              <a:rPr lang="en-US" i="1" smtClean="0"/>
              <a:t>I, II &amp; V (</a:t>
            </a:r>
            <a:r>
              <a:rPr lang="el-GR" i="1" smtClean="0"/>
              <a:t>&amp; επιλεκτικά μέρος 3/κεφάλαιο ΙΙΙ-ΙΧ, μέρος 4 &amp;παράρτημα 3)</a:t>
            </a:r>
          </a:p>
          <a:p>
            <a:pPr eaLnBrk="1" hangingPunct="1">
              <a:lnSpc>
                <a:spcPct val="90000"/>
              </a:lnSpc>
              <a:buFontTx/>
              <a:buChar char="-"/>
            </a:pPr>
            <a:r>
              <a:rPr lang="el-GR" sz="1600" i="1" smtClean="0"/>
              <a:t>ΣΧΕΤΙΚΕΣ ΠΛΗΡΟΦΟΡΙΕΣ ΣΤΟ «ΕΓΧΕΙΡΙΔΙΟ ΒΑΣΙΚΗΣ ΕΚΠΑΙΔΕΥΣΗΣ ΣΤΗΝ ΥΓΙΕΙΝΗ ΚΑΙ  ΑΣΦΑΛΕΙΑ ΤΩΝ ΤΡΟΦΙΜΩΝ» Κεφάλαιο </a:t>
            </a:r>
            <a:r>
              <a:rPr lang="en-US" sz="1600" i="1" smtClean="0"/>
              <a:t>11</a:t>
            </a:r>
            <a:endParaRPr lang="el-GR" smtClean="0"/>
          </a:p>
          <a:p>
            <a:pPr eaLnBrk="1" hangingPunct="1">
              <a:buFontTx/>
              <a:buChar char="-"/>
            </a:pPr>
            <a:endParaRPr lang="el-GR"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094C4F23-DDA5-4534-8689-5BC3479786C9}" type="slidenum">
              <a:rPr lang="en-US" smtClean="0"/>
              <a:pPr/>
              <a:t>11</a:t>
            </a:fld>
            <a:endParaRPr lang="en-US" smtClean="0"/>
          </a:p>
        </p:txBody>
      </p:sp>
      <p:sp>
        <p:nvSpPr>
          <p:cNvPr id="36866" name="Rectangle 2"/>
          <p:cNvSpPr>
            <a:spLocks noGrp="1" noRot="1" noChangeAspect="1" noChangeArrowheads="1" noTextEdit="1"/>
          </p:cNvSpPr>
          <p:nvPr>
            <p:ph type="sldImg"/>
          </p:nvPr>
        </p:nvSpPr>
        <p:spPr>
          <a:xfrm>
            <a:off x="838200" y="722313"/>
            <a:ext cx="5211763" cy="3608387"/>
          </a:xfrm>
          <a:ln/>
        </p:spPr>
      </p:sp>
      <p:sp>
        <p:nvSpPr>
          <p:cNvPr id="36867" name="Rectangle 3"/>
          <p:cNvSpPr>
            <a:spLocks noGrp="1" noChangeArrowheads="1"/>
          </p:cNvSpPr>
          <p:nvPr>
            <p:ph type="body" idx="1"/>
          </p:nvPr>
        </p:nvSpPr>
        <p:spPr>
          <a:xfrm>
            <a:off x="917575" y="4570413"/>
            <a:ext cx="5053013" cy="4330700"/>
          </a:xfrm>
          <a:noFill/>
          <a:ln/>
        </p:spPr>
        <p:txBody>
          <a:bodyPr/>
          <a:lstStyle/>
          <a:p>
            <a:pPr eaLnBrk="1" hangingPunct="1"/>
            <a:r>
              <a:rPr lang="el-GR" sz="1000" u="sng" smtClean="0"/>
              <a:t>ΣΗΜΕΙΑ ΣΥΖΗΤΗΣΗΣ</a:t>
            </a:r>
          </a:p>
          <a:p>
            <a:pPr eaLnBrk="1" hangingPunct="1">
              <a:buFontTx/>
              <a:buChar char="-"/>
            </a:pPr>
            <a:r>
              <a:rPr lang="el-GR" sz="1000" smtClean="0"/>
              <a:t>Να εξηγηθεί ότι ο λανθασμένος καθαρισμός, που είτε δεν γίνεται με προσοχή/σχολαστικότητα («τσαπατσούλικα»), είτε που δεν τηρεί τις σχετικές προδιαγραφές αποτελεσματικών μεθόδων εργασίας (πχ βάσει οδηγιών προιόντος), μπορεί να έχει ως αποτέλεσμα:</a:t>
            </a:r>
          </a:p>
          <a:p>
            <a:pPr lvl="2" eaLnBrk="1" hangingPunct="1">
              <a:buFontTx/>
              <a:buChar char="-"/>
            </a:pPr>
            <a:r>
              <a:rPr lang="el-GR" sz="1000" smtClean="0"/>
              <a:t>Την δημιουργία εστιών/προυποθέσεων για εξάπλωση μικροοργανισμών (πχ εστίες που σχηματίζονται από τα υπολείμματα των τροφών, τη σκόνη, τη βρωμιά και τα  σκουπίδια) και τη δημιουργία εστιών ανάπτυξης μικροοργανισμών </a:t>
            </a:r>
          </a:p>
          <a:p>
            <a:pPr lvl="2" eaLnBrk="1" hangingPunct="1">
              <a:buFontTx/>
              <a:buChar char="-"/>
            </a:pPr>
            <a:r>
              <a:rPr lang="el-GR" sz="1000" smtClean="0"/>
              <a:t>Την χημική επιμόλυνση (λόγω αναποτελεσματικής έκπλυσης χημικών)</a:t>
            </a:r>
          </a:p>
          <a:p>
            <a:pPr lvl="2" eaLnBrk="1" hangingPunct="1">
              <a:buFontTx/>
              <a:buChar char="-"/>
            </a:pPr>
            <a:r>
              <a:rPr lang="el-GR" sz="1000" smtClean="0"/>
              <a:t>Την φυσική επιμόλυνση (πχ λόγω χρήσης προβληματικού εργαλείων καθαρισμού και εναπόθεσης κομματιών από αυτόν) </a:t>
            </a:r>
          </a:p>
          <a:p>
            <a:pPr lvl="2" eaLnBrk="1" hangingPunct="1">
              <a:buFontTx/>
              <a:buChar char="-"/>
            </a:pPr>
            <a:r>
              <a:rPr lang="el-GR" sz="1000" smtClean="0"/>
              <a:t>Την δημιουργία κινδύνων σε εργαζόμενους (πχ μικροβιακές μολύνσεις, λάθος επαφή με χημικά, γλυστρίματα σε  μη καθαρισμένους χώρους που υπάρχουν λιπαρές ουσίες)</a:t>
            </a:r>
          </a:p>
          <a:p>
            <a:pPr eaLnBrk="1" hangingPunct="1">
              <a:lnSpc>
                <a:spcPct val="90000"/>
              </a:lnSpc>
              <a:buFontTx/>
              <a:buChar char="-"/>
            </a:pPr>
            <a:r>
              <a:rPr lang="el-GR" sz="1400" i="1" smtClean="0"/>
              <a:t>ΣΧΕΤΙΚΕΣ ΠΛΗΡΟΦΟΡΙΕΣ ΣΤΟ «ΕΓΧΕΙΡΙΔΙΟ ΒΑΣΙΚΗΣ ΕΚΠΑΙΔΕΥΣΗΣ ΣΤΗΝ ΥΓΙΕΙΝΗ ΚΑΙ  ΑΣΦΑΛΕΙΑ ΤΩΝ ΤΡΟΦΙΜΩΝ» Κεφάλαιο </a:t>
            </a:r>
            <a:r>
              <a:rPr lang="en-US" sz="1400" i="1" smtClean="0"/>
              <a:t>11</a:t>
            </a:r>
            <a:endParaRPr lang="el-GR" sz="1000" smtClean="0"/>
          </a:p>
          <a:p>
            <a:pPr eaLnBrk="1" hangingPunct="1">
              <a:buFontTx/>
              <a:buChar char="-"/>
            </a:pPr>
            <a:r>
              <a:rPr lang="el-GR" sz="1000" i="1" smtClean="0"/>
              <a:t>ΣΧΕΤΙΚΕΣ ΠΛΗΡΟΦΟΡΙΕΣ ΣΤΟΝ ΟΔΗΓΟ ΥΓΙΕΙΝΗΣ Ν.1: Μέρος 3 κεφάλαιο </a:t>
            </a:r>
            <a:r>
              <a:rPr lang="en-US" sz="1000" i="1" smtClean="0"/>
              <a:t>I, II &amp; V (</a:t>
            </a:r>
            <a:r>
              <a:rPr lang="el-GR" sz="1000" i="1" smtClean="0"/>
              <a:t>&amp; επιλεκτικά μέρος 3/κεφάλαιο ΙΙΙ-ΙΧ, μέρος 4 &amp;παράρτημα 3)</a:t>
            </a:r>
            <a:endParaRPr lang="el-GR" sz="1000" smtClean="0"/>
          </a:p>
          <a:p>
            <a:pPr lvl="2" eaLnBrk="1" hangingPunct="1"/>
            <a:endParaRPr lang="en-GB"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936B15FD-E57C-4D6A-B8F7-E39C44F81621}" type="slidenum">
              <a:rPr lang="en-US" smtClean="0"/>
              <a:pPr/>
              <a:t>12</a:t>
            </a:fld>
            <a:endParaRPr lang="en-US" smtClean="0"/>
          </a:p>
        </p:txBody>
      </p:sp>
      <p:sp>
        <p:nvSpPr>
          <p:cNvPr id="38914" name="Rectangle 2"/>
          <p:cNvSpPr>
            <a:spLocks noGrp="1" noRot="1" noChangeAspect="1" noChangeArrowheads="1" noTextEdit="1"/>
          </p:cNvSpPr>
          <p:nvPr>
            <p:ph type="sldImg"/>
          </p:nvPr>
        </p:nvSpPr>
        <p:spPr>
          <a:xfrm>
            <a:off x="838200" y="722313"/>
            <a:ext cx="5211763" cy="3608387"/>
          </a:xfrm>
          <a:ln/>
        </p:spPr>
      </p:sp>
      <p:sp>
        <p:nvSpPr>
          <p:cNvPr id="38915" name="Rectangle 3"/>
          <p:cNvSpPr>
            <a:spLocks noGrp="1" noChangeArrowheads="1"/>
          </p:cNvSpPr>
          <p:nvPr>
            <p:ph type="body" idx="1"/>
          </p:nvPr>
        </p:nvSpPr>
        <p:spPr>
          <a:xfrm>
            <a:off x="917575" y="4570413"/>
            <a:ext cx="5053013" cy="4330700"/>
          </a:xfrm>
          <a:noFill/>
          <a:ln/>
        </p:spPr>
        <p:txBody>
          <a:bodyPr/>
          <a:lstStyle/>
          <a:p>
            <a:pPr eaLnBrk="1" hangingPunct="1">
              <a:lnSpc>
                <a:spcPct val="80000"/>
              </a:lnSpc>
            </a:pPr>
            <a:r>
              <a:rPr lang="el-GR" sz="800" u="sng" smtClean="0"/>
              <a:t>ΣΗΜΕΙΑ ΣΥΖΗΤΗΣΗΣ</a:t>
            </a:r>
          </a:p>
          <a:p>
            <a:pPr eaLnBrk="1" hangingPunct="1">
              <a:lnSpc>
                <a:spcPct val="80000"/>
              </a:lnSpc>
              <a:buFontTx/>
              <a:buChar char="-"/>
            </a:pPr>
            <a:r>
              <a:rPr lang="el-GR" sz="800" smtClean="0"/>
              <a:t>Να συζητηθούν τα αναφερόμενα με παραδείγματα που να επιδεικνύουν τον τρόπο επίδρασης κάθε παράγοντα στην αποτελεσματικότητα του καθαρισμού, και ανά περίπτωση να δίδεται προσοχή στην εξήγηση των παρακάτω: </a:t>
            </a:r>
          </a:p>
          <a:p>
            <a:pPr lvl="1" eaLnBrk="1" hangingPunct="1">
              <a:lnSpc>
                <a:spcPct val="80000"/>
              </a:lnSpc>
              <a:buFontTx/>
              <a:buChar char="-"/>
            </a:pPr>
            <a:r>
              <a:rPr lang="el-GR" sz="800" smtClean="0"/>
              <a:t>Καθοριζόμενο αντικείμενο: να τονισθεί η διαφορά ενός πάγκου και μιας κατσαρόλας τόσο σε ότι αφορά την ευκολία όσο και στον τρόπο καθαρισμού. Γι αυτό απαιτείται τα υλικά κατασκευής και ο τρόπος κατασκευής να είναι τέτοια ώστε να επιτρέπεται ο καθαρισμός και να αποφεύγεται η συσσώρευση ρύπων. Επίσης να αναφερθεί η διαφορά ενός ανοξείδωτου από ένα ξύλινο πάγκο.</a:t>
            </a:r>
          </a:p>
          <a:p>
            <a:pPr lvl="1" eaLnBrk="1" hangingPunct="1">
              <a:lnSpc>
                <a:spcPct val="80000"/>
              </a:lnSpc>
              <a:buFontTx/>
              <a:buChar char="-"/>
            </a:pPr>
            <a:r>
              <a:rPr lang="el-GR" sz="800" smtClean="0"/>
              <a:t>Είδος και κατάσταση βρωμιάς: να τονισθεί ότι επιδρούν σημαντικά στην ευκολία του καθαρισμού. Όσο πιο ξεραμένη είναι η βρωμιά τόσο πιο δύσκολα φεύγει, όσο πιο μαλακή ή φρέσκια τόσο πιο εύκολα φεύγει. Γι αυτό απαιτείται πχ μούσκεμα σκευών </a:t>
            </a:r>
          </a:p>
          <a:p>
            <a:pPr lvl="1" eaLnBrk="1" hangingPunct="1">
              <a:lnSpc>
                <a:spcPct val="80000"/>
              </a:lnSpc>
              <a:buFontTx/>
              <a:buChar char="-"/>
            </a:pPr>
            <a:r>
              <a:rPr lang="el-GR" sz="800" smtClean="0"/>
              <a:t>Τύπος καθαριστικού: διάφορα είδη καθαριστικών για διάφορους τύπους δουλειών. Όλα περιέχουν δραστικά μέρη για μείωση επιφανειακής τάσης (δηλαδή έλξης μεταξύ επιφάνειας και βρωμιάς) και έτσι το καθαριστικό να μπορεί να διεισδύσει και μαλακώσει την βρωμιά. Σχετικά με τους τύπους των καθαριστικών να αναφερθούν:</a:t>
            </a:r>
          </a:p>
          <a:p>
            <a:pPr lvl="3" eaLnBrk="1" hangingPunct="1">
              <a:lnSpc>
                <a:spcPct val="80000"/>
              </a:lnSpc>
              <a:buFontTx/>
              <a:buChar char="-"/>
            </a:pPr>
            <a:r>
              <a:rPr lang="el-GR" sz="800" smtClean="0"/>
              <a:t>Τα «γενικής χρήσης» είναι ελαφρά αλκαλικά και κάνουν για καθαρισμό φρέσκων βρωμιών από τοίχους, δάπεδα, μηχανήματα, σκεύη κλπ</a:t>
            </a:r>
          </a:p>
          <a:p>
            <a:pPr lvl="3" eaLnBrk="1" hangingPunct="1">
              <a:lnSpc>
                <a:spcPct val="80000"/>
              </a:lnSpc>
              <a:buFontTx/>
              <a:buChar char="-"/>
            </a:pPr>
            <a:r>
              <a:rPr lang="el-GR" sz="800" smtClean="0"/>
              <a:t>Τα «</a:t>
            </a:r>
            <a:r>
              <a:rPr lang="en-US" sz="800" smtClean="0"/>
              <a:t>heavy duty</a:t>
            </a:r>
            <a:r>
              <a:rPr lang="el-GR" sz="800" smtClean="0"/>
              <a:t>»</a:t>
            </a:r>
            <a:r>
              <a:rPr lang="en-US" sz="800" smtClean="0"/>
              <a:t> </a:t>
            </a:r>
            <a:r>
              <a:rPr lang="el-GR" sz="800" smtClean="0"/>
              <a:t>είναι ισχυρά αλκαλικά και κάνουν για την απομάκρυνση λιπών και ελαίων, ξεραμένων βρωμιών κλπ</a:t>
            </a:r>
          </a:p>
          <a:p>
            <a:pPr lvl="3" eaLnBrk="1" hangingPunct="1">
              <a:lnSpc>
                <a:spcPct val="80000"/>
              </a:lnSpc>
              <a:buFontTx/>
              <a:buChar char="-"/>
            </a:pPr>
            <a:r>
              <a:rPr lang="el-GR" sz="800" smtClean="0"/>
              <a:t>Τα «</a:t>
            </a:r>
            <a:r>
              <a:rPr lang="en-US" sz="800" smtClean="0"/>
              <a:t>solvent cleaners/degreasers</a:t>
            </a:r>
            <a:r>
              <a:rPr lang="el-GR" sz="800" smtClean="0"/>
              <a:t>»</a:t>
            </a:r>
            <a:r>
              <a:rPr lang="en-US" sz="800" smtClean="0"/>
              <a:t> </a:t>
            </a:r>
            <a:r>
              <a:rPr lang="el-GR" sz="800" smtClean="0"/>
              <a:t>είναι αλκαλικά, και περιέχουν ένα λιποδιαλυτό παράγοντα, και έχουν καλή απόδοση σε περιοχές με καμένα λίπη</a:t>
            </a:r>
          </a:p>
          <a:p>
            <a:pPr lvl="3" eaLnBrk="1" hangingPunct="1">
              <a:lnSpc>
                <a:spcPct val="80000"/>
              </a:lnSpc>
              <a:buFontTx/>
              <a:buChar char="-"/>
            </a:pPr>
            <a:r>
              <a:rPr lang="el-GR" sz="800" smtClean="0"/>
              <a:t>Τα «όξινα καθαριστικά» χρησιμοποιούνται για την απομάκρυνση μεταλλικών στοιχείων (ή όπου τα αλκαλικά δεν δουλεύουν)</a:t>
            </a:r>
            <a:r>
              <a:rPr lang="en-US" sz="800" smtClean="0"/>
              <a:t> </a:t>
            </a:r>
            <a:r>
              <a:rPr lang="el-GR" sz="800" smtClean="0"/>
              <a:t>πχ απομάκρυνση μεταλλικών υπολειμμάτων πλυντηρίων πιάτων</a:t>
            </a:r>
          </a:p>
          <a:p>
            <a:pPr lvl="3" eaLnBrk="1" hangingPunct="1">
              <a:lnSpc>
                <a:spcPct val="80000"/>
              </a:lnSpc>
              <a:buFontTx/>
              <a:buChar char="-"/>
            </a:pPr>
            <a:r>
              <a:rPr lang="el-GR" sz="800" smtClean="0"/>
              <a:t>Τα «λειαντικά/στιλβωτικά» καθαριστικά περιέχουν ειδικούς παράγοντες (πχ </a:t>
            </a:r>
            <a:r>
              <a:rPr lang="en-US" sz="800" smtClean="0"/>
              <a:t>silica) </a:t>
            </a:r>
            <a:r>
              <a:rPr lang="el-GR" sz="800" smtClean="0"/>
              <a:t>και βοηθούν στην τριβή δύσκολων να απομακρυνθούν βρωμιών</a:t>
            </a:r>
          </a:p>
          <a:p>
            <a:pPr lvl="1" eaLnBrk="1" hangingPunct="1">
              <a:lnSpc>
                <a:spcPct val="80000"/>
              </a:lnSpc>
              <a:buFontTx/>
              <a:buChar char="-"/>
            </a:pPr>
            <a:r>
              <a:rPr lang="el-GR" sz="800" smtClean="0"/>
              <a:t>Χρόνος δράσης: η μακρύτερη διάρκεια έκθεσης σε καθαριστικό βοηθά στην ευκολότερη απομάκρυνση των βρωμιών</a:t>
            </a:r>
          </a:p>
          <a:p>
            <a:pPr lvl="1" eaLnBrk="1" hangingPunct="1">
              <a:lnSpc>
                <a:spcPct val="80000"/>
              </a:lnSpc>
              <a:buFontTx/>
              <a:buChar char="-"/>
            </a:pPr>
            <a:r>
              <a:rPr lang="el-GR" sz="800" smtClean="0"/>
              <a:t>Θερμότητα (θερμοκρασία νερού): υψηλότερη θερμοκρασία βοηθά στην διάλυση του καθαριστικού, η οποία με την σειρά της βοηθά στην απελευθέρωση της βρωμιάς από την επιφάνεια που είναι προσκολλημένη</a:t>
            </a:r>
          </a:p>
          <a:p>
            <a:pPr lvl="1" eaLnBrk="1" hangingPunct="1">
              <a:lnSpc>
                <a:spcPct val="80000"/>
              </a:lnSpc>
              <a:buFontTx/>
              <a:buChar char="-"/>
            </a:pPr>
            <a:r>
              <a:rPr lang="el-GR" sz="800" smtClean="0"/>
              <a:t>Σκληρότητα νερού: όσο πιο σκληρό (άλατα) είναι το νερό τόσο λιγότερο αποτελεσματικό γίνεται το απορρυπαντικό, γιατί αντιδρούν τα άλατα με το καθαριστικό </a:t>
            </a:r>
            <a:r>
              <a:rPr lang="el-GR" sz="800" i="1" smtClean="0"/>
              <a:t>(πχ την λιπαρή φάση) </a:t>
            </a:r>
            <a:r>
              <a:rPr lang="el-GR" sz="800" smtClean="0"/>
              <a:t>και το απενεργοποιούν</a:t>
            </a:r>
          </a:p>
          <a:p>
            <a:pPr lvl="1" eaLnBrk="1" hangingPunct="1">
              <a:lnSpc>
                <a:spcPct val="80000"/>
              </a:lnSpc>
              <a:buFontTx/>
              <a:buChar char="-"/>
            </a:pPr>
            <a:r>
              <a:rPr lang="el-GR" sz="800" smtClean="0"/>
              <a:t>Συχνότητα: να τονισθεί ότι διαφορετικά αντικείμενα (πχ σκεύη, επιφάνειες κλπ) απαιτούν διαφορετική συχνότητα για την αποτροπή κρούστας βρωμιάς (ή και μικροοργανισμών). Η συχνότητα εξαρτάται από τον τρόπο χρήσης και το είδος των τροφίμων. Τα εργαλεία θα πρέπει να τοποθετούνται κατά τη διάρκεια της εργασίας σε απολυμαντικό διάλυμα (ανάλογα με την χρήση τους και σε συχνότητα που εξαρτάται από το είδος της εργασίας ), και οπωσδήποτε κάθε βράδυ στο τέλος της βάρδιας. Ο εξοπλισμός τροφίμων υψηλού κινδύνου θα πρέπει να καθαρίζεται αμέσως μετά την χρήση. Στις επόμενες διαφάνειες θα αναφερθούν επιπλέον δεδομένα για την απαιτούμενη συχνότητα καθαρισμού </a:t>
            </a:r>
          </a:p>
          <a:p>
            <a:pPr lvl="1" eaLnBrk="1" hangingPunct="1">
              <a:lnSpc>
                <a:spcPct val="80000"/>
              </a:lnSpc>
              <a:buFontTx/>
              <a:buChar char="-"/>
            </a:pPr>
            <a:r>
              <a:rPr lang="el-GR" sz="800" smtClean="0"/>
              <a:t>Ένταση φυσικής/μηχανικής δράσης: το τρίψιμο βοηθά στην απομάκρυνση των εξωτερικών στοιβάδων της βρωμιάς, αφήνοντας το καθαριστικό να δράσει βαθύτερα</a:t>
            </a:r>
          </a:p>
          <a:p>
            <a:pPr eaLnBrk="1" hangingPunct="1">
              <a:lnSpc>
                <a:spcPct val="80000"/>
              </a:lnSpc>
              <a:buFontTx/>
              <a:buChar char="-"/>
            </a:pPr>
            <a:r>
              <a:rPr lang="el-GR" sz="800" smtClean="0"/>
              <a:t>ΠΡΑΚΤΙΚΗ: Να αναλυθούν οι αναφερόμενοι παράγοντες και να εκφρασθούν από τους εκπαιδευόμενους κανόνες για αποτελεσματικούς καθαρισμούς (πχ σειρά ενεργειών)</a:t>
            </a:r>
          </a:p>
          <a:p>
            <a:pPr eaLnBrk="1" hangingPunct="1">
              <a:lnSpc>
                <a:spcPct val="80000"/>
              </a:lnSpc>
              <a:buFontTx/>
              <a:buChar char="-"/>
            </a:pPr>
            <a:r>
              <a:rPr lang="el-GR" sz="800" smtClean="0"/>
              <a:t>Να τονισθεί ότι η συνεργασία με τους προμηθευτές καθαριστικών υλικών και μηχανημάτων είναι απαραίτητη, και πρέπει να αφορά </a:t>
            </a:r>
          </a:p>
          <a:p>
            <a:pPr lvl="1" eaLnBrk="1" hangingPunct="1">
              <a:lnSpc>
                <a:spcPct val="80000"/>
              </a:lnSpc>
              <a:buFontTx/>
              <a:buChar char="-"/>
            </a:pPr>
            <a:r>
              <a:rPr lang="el-GR" sz="800" smtClean="0"/>
              <a:t>την επιλογή των καθαριστικών υλικών και μέσων σε συνάρτηση με το είδος των προϊόντων, επιφανειών και βρωμιών</a:t>
            </a:r>
          </a:p>
          <a:p>
            <a:pPr lvl="1" eaLnBrk="1" hangingPunct="1">
              <a:lnSpc>
                <a:spcPct val="80000"/>
              </a:lnSpc>
              <a:buFontTx/>
              <a:buChar char="-"/>
            </a:pPr>
            <a:r>
              <a:rPr lang="el-GR" sz="800" smtClean="0"/>
              <a:t>Την καθοδήγηση και εκπαίδευση περί της αποτελεσματικής χρήσης τους</a:t>
            </a:r>
          </a:p>
          <a:p>
            <a:pPr lvl="1" eaLnBrk="1" hangingPunct="1">
              <a:lnSpc>
                <a:spcPct val="80000"/>
              </a:lnSpc>
              <a:buFontTx/>
              <a:buChar char="-"/>
            </a:pPr>
            <a:r>
              <a:rPr lang="el-GR" sz="800" smtClean="0"/>
              <a:t>Την πρόβλεψη απαραίτητων θεμάτων για την υγεία και ασφάλεια κατά την εργασία (θα πρέπει να συλλέγονται και τηρούνται τα σχετικά τα φύλλα ασφάλειας δεδομένων υλικών)</a:t>
            </a:r>
          </a:p>
          <a:p>
            <a:pPr lvl="1" eaLnBrk="1" hangingPunct="1">
              <a:lnSpc>
                <a:spcPct val="80000"/>
              </a:lnSpc>
            </a:pPr>
            <a:r>
              <a:rPr lang="el-GR" sz="800" i="1" smtClean="0"/>
              <a:t>ΣΧΕΤΙΚΕΣ ΠΛΗΡΟΦΟΡΙΕΣ ΣΤΟΝ ΟΔΗΓΟ ΥΓΙΕΙΝΗΣ Ν.1: Μέρος 3 κεφάλαιο </a:t>
            </a:r>
            <a:r>
              <a:rPr lang="en-US" sz="800" i="1" smtClean="0"/>
              <a:t>I, II &amp; V (</a:t>
            </a:r>
            <a:r>
              <a:rPr lang="el-GR" sz="800" i="1" smtClean="0"/>
              <a:t>&amp; επιλεκτικά μέρος 3/κεφάλαιο ΙΙΙ-ΙΧ, μέρος 4 &amp;παράρτημα 3)</a:t>
            </a:r>
          </a:p>
          <a:p>
            <a:pPr eaLnBrk="1" hangingPunct="1">
              <a:lnSpc>
                <a:spcPct val="90000"/>
              </a:lnSpc>
              <a:buFontTx/>
              <a:buChar char="-"/>
            </a:pPr>
            <a:r>
              <a:rPr lang="el-GR" sz="1000" i="1" smtClean="0"/>
              <a:t>ΣΧΕΤΙΚΕΣ ΠΛΗΡΟΦΟΡΙΕΣ ΣΤΟ «ΕΓΧΕΙΡΙΔΙΟ ΒΑΣΙΚΗΣ ΕΚΠΑΙΔΕΥΣΗΣ ΣΤΗΝ ΥΓΙΕΙΝΗ ΚΑΙ  ΑΣΦΑΛΕΙΑ ΤΩΝ ΤΡΟΦΙΜΩΝ» Κεφάλαιο </a:t>
            </a:r>
            <a:r>
              <a:rPr lang="en-US" sz="1000" i="1" smtClean="0"/>
              <a:t>11</a:t>
            </a:r>
            <a:endParaRPr lang="el-GR" sz="1000" i="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B626AB7-FB40-4CDA-A67A-85A42F1512E3}" type="slidenum">
              <a:rPr lang="en-US" smtClean="0"/>
              <a:pPr/>
              <a:t>13</a:t>
            </a:fld>
            <a:endParaRPr lang="en-US" smtClean="0"/>
          </a:p>
        </p:txBody>
      </p:sp>
      <p:sp>
        <p:nvSpPr>
          <p:cNvPr id="40962" name="Rectangle 2"/>
          <p:cNvSpPr>
            <a:spLocks noGrp="1" noRot="1" noChangeAspect="1" noChangeArrowheads="1" noTextEdit="1"/>
          </p:cNvSpPr>
          <p:nvPr>
            <p:ph type="sldImg"/>
          </p:nvPr>
        </p:nvSpPr>
        <p:spPr>
          <a:xfrm>
            <a:off x="838200" y="722313"/>
            <a:ext cx="5211763" cy="3608387"/>
          </a:xfrm>
          <a:ln/>
        </p:spPr>
      </p:sp>
      <p:sp>
        <p:nvSpPr>
          <p:cNvPr id="40963" name="Rectangle 3"/>
          <p:cNvSpPr>
            <a:spLocks noGrp="1" noChangeArrowheads="1"/>
          </p:cNvSpPr>
          <p:nvPr>
            <p:ph type="body" idx="1"/>
          </p:nvPr>
        </p:nvSpPr>
        <p:spPr>
          <a:xfrm>
            <a:off x="917575" y="4570413"/>
            <a:ext cx="5053013" cy="4330700"/>
          </a:xfrm>
          <a:noFill/>
          <a:ln/>
        </p:spPr>
        <p:txBody>
          <a:bodyPr/>
          <a:lstStyle/>
          <a:p>
            <a:pPr eaLnBrk="1" hangingPunct="1">
              <a:lnSpc>
                <a:spcPct val="80000"/>
              </a:lnSpc>
            </a:pPr>
            <a:r>
              <a:rPr lang="el-GR" sz="800" u="sng" smtClean="0"/>
              <a:t>ΣΗΜΕΙΑ ΣΥΖΗΤΗΣΗΣ:</a:t>
            </a:r>
          </a:p>
          <a:p>
            <a:pPr eaLnBrk="1" hangingPunct="1">
              <a:lnSpc>
                <a:spcPct val="80000"/>
              </a:lnSpc>
              <a:buFontTx/>
              <a:buChar char="-"/>
            </a:pPr>
            <a:r>
              <a:rPr lang="el-GR" sz="800" smtClean="0"/>
              <a:t>Να εξηγηθούν τα αναφερόμενα, τονίζοντας ότι:</a:t>
            </a:r>
          </a:p>
          <a:p>
            <a:pPr lvl="2" eaLnBrk="1" hangingPunct="1">
              <a:lnSpc>
                <a:spcPct val="80000"/>
              </a:lnSpc>
              <a:buFontTx/>
              <a:buChar char="-"/>
            </a:pPr>
            <a:r>
              <a:rPr lang="el-GR" sz="800" smtClean="0"/>
              <a:t>Το πρόγραμμα καθαρισμού-απολυμάνσεων περιγράφει όλες εκείνες τις διαδικασίες που απαιτούνται ώστε μία επιχείρηση να εξασφαλίσει υψηλό επίπεδο καθαριότητας. Καθορίζει επακριβώς τις ενέργειες καθαρισμού-απολυμάνσεων, κάθε πότε και με ποιο τρόπο θα πρέπει να εκτελείται η καθεμία από αυτές, καθώς και το ποιος είναι υπεύθυνος για την εκτέλεσή τους </a:t>
            </a:r>
          </a:p>
          <a:p>
            <a:pPr lvl="2" eaLnBrk="1" hangingPunct="1">
              <a:lnSpc>
                <a:spcPct val="80000"/>
              </a:lnSpc>
              <a:buFontTx/>
              <a:buChar char="-"/>
            </a:pPr>
            <a:r>
              <a:rPr lang="el-GR" sz="800" smtClean="0"/>
              <a:t>Η αναγνώριση των αναγκών καθαρισμού (αξιολόγηση της επικινδυνότητας των ειδών προς καθαρισμό/απολύμανση) αποτελεί το πρώτο βήμα για τον σωστό σχεδιασμό του προγράμματος</a:t>
            </a:r>
          </a:p>
          <a:p>
            <a:pPr lvl="2" eaLnBrk="1" hangingPunct="1">
              <a:lnSpc>
                <a:spcPct val="80000"/>
              </a:lnSpc>
              <a:buFontTx/>
              <a:buChar char="-"/>
            </a:pPr>
            <a:r>
              <a:rPr lang="el-GR" sz="800" b="1" smtClean="0"/>
              <a:t>Προκειμένου να σχεδιάσετε το δικό σας πρόγραμμα καθαρισμού – απολύμανσης, θυμηθείτε τα ακόλουθα σημεία:</a:t>
            </a:r>
          </a:p>
          <a:p>
            <a:pPr lvl="4" eaLnBrk="1" hangingPunct="1">
              <a:lnSpc>
                <a:spcPct val="80000"/>
              </a:lnSpc>
              <a:buFontTx/>
              <a:buChar char="-"/>
            </a:pPr>
            <a:r>
              <a:rPr lang="el-GR" sz="800" b="1" smtClean="0"/>
              <a:t>Αρχίστε να δουλεύετε από το πίσω μέρος της επιχείρησης και να μετακινείστε  προς τα εμπρός (από «καθαρούς» σε «βρώμικους» χώρους). </a:t>
            </a:r>
          </a:p>
          <a:p>
            <a:pPr lvl="4" eaLnBrk="1" hangingPunct="1">
              <a:lnSpc>
                <a:spcPct val="80000"/>
              </a:lnSpc>
              <a:buFontTx/>
              <a:buChar char="-"/>
            </a:pPr>
            <a:r>
              <a:rPr lang="el-GR" sz="800" b="1" smtClean="0"/>
              <a:t>Αρχίστε από ψηλά σημεία του κτιρίου και συνεχίστε προς τα χαμηλά σημεία.</a:t>
            </a:r>
          </a:p>
          <a:p>
            <a:pPr lvl="4" eaLnBrk="1" hangingPunct="1">
              <a:lnSpc>
                <a:spcPct val="80000"/>
              </a:lnSpc>
              <a:buFontTx/>
              <a:buChar char="-"/>
            </a:pPr>
            <a:r>
              <a:rPr lang="el-GR" sz="800" b="1" smtClean="0"/>
              <a:t>Η χρήση χαρτιού κουζίνας μίας χρήσης είναι προτιμότερη από τα υφάσματα. </a:t>
            </a:r>
          </a:p>
          <a:p>
            <a:pPr lvl="4" eaLnBrk="1" hangingPunct="1">
              <a:lnSpc>
                <a:spcPct val="80000"/>
              </a:lnSpc>
              <a:buFontTx/>
              <a:buChar char="-"/>
            </a:pPr>
            <a:r>
              <a:rPr lang="el-GR" sz="800" b="1" smtClean="0"/>
              <a:t>Σε περίπτωση πάντως που χρησιμοποιείται υφάσματα αυτά θα πρέπει να πλένονται με πολύ ζεστό νερό μετά από κάθε χρήση.</a:t>
            </a:r>
          </a:p>
          <a:p>
            <a:pPr lvl="4" eaLnBrk="1" hangingPunct="1">
              <a:lnSpc>
                <a:spcPct val="80000"/>
              </a:lnSpc>
              <a:buFontTx/>
              <a:buChar char="-"/>
            </a:pPr>
            <a:r>
              <a:rPr lang="el-GR" sz="800" b="1" smtClean="0"/>
              <a:t>Χρησιμοποιείτε τα κατάλληλα εργαλεία καθαρισμού (σκούπες, σφουγγάρια, κ.ά.) ανάλογα με τη φύση της εργασίας.</a:t>
            </a:r>
          </a:p>
          <a:p>
            <a:pPr lvl="4" eaLnBrk="1" hangingPunct="1">
              <a:lnSpc>
                <a:spcPct val="80000"/>
              </a:lnSpc>
              <a:buFontTx/>
              <a:buChar char="-"/>
            </a:pPr>
            <a:r>
              <a:rPr lang="el-GR" sz="800" b="1" smtClean="0"/>
              <a:t>Χρησιμοποιείτε καθαριστικά και απολυμαντικά κατάλληλα (εγκεκριμένα)  για χώρους τροφίμων.</a:t>
            </a:r>
          </a:p>
          <a:p>
            <a:pPr lvl="4" eaLnBrk="1" hangingPunct="1">
              <a:lnSpc>
                <a:spcPct val="80000"/>
              </a:lnSpc>
              <a:buFontTx/>
              <a:buChar char="-"/>
            </a:pPr>
            <a:r>
              <a:rPr lang="el-GR" sz="800" b="1" smtClean="0"/>
              <a:t>Εφαρμόστε σωστό καθαρισμό και απολύμανση (όπου απαιτείται) καθώς προχωράτε.</a:t>
            </a:r>
          </a:p>
          <a:p>
            <a:pPr lvl="4" eaLnBrk="1" hangingPunct="1">
              <a:lnSpc>
                <a:spcPct val="80000"/>
              </a:lnSpc>
              <a:buFontTx/>
              <a:buChar char="-"/>
            </a:pPr>
            <a:r>
              <a:rPr lang="el-GR" sz="800" b="1" smtClean="0"/>
              <a:t>Αποθηκεύστε τα χημικά υλικά καθαρισμού σε ερμάρια που κλειδώνουν και βρίσκονται μακριά από τους χώρους αποθήκευσης τροφίμων.</a:t>
            </a:r>
          </a:p>
          <a:p>
            <a:pPr lvl="4" eaLnBrk="1" hangingPunct="1">
              <a:lnSpc>
                <a:spcPct val="80000"/>
              </a:lnSpc>
              <a:buFontTx/>
              <a:buChar char="-"/>
            </a:pPr>
            <a:r>
              <a:rPr lang="el-GR" sz="800" b="1" smtClean="0"/>
              <a:t>Η χρήση πλυντηρίου πιάτων θα εξασφαλίσει την απολύμανση των σκευών που χρησιμοποιούνται από τους πελάτες.</a:t>
            </a:r>
          </a:p>
          <a:p>
            <a:pPr lvl="4" eaLnBrk="1" hangingPunct="1">
              <a:lnSpc>
                <a:spcPct val="80000"/>
              </a:lnSpc>
              <a:buFontTx/>
              <a:buChar char="-"/>
            </a:pPr>
            <a:r>
              <a:rPr lang="el-GR" sz="800" b="1" smtClean="0"/>
              <a:t>Αφήστε τον εξοπλισμό τα σκεύη ή τα εργαλεία που πλένετε να  στεγνώσουν στον αέρα ή χρησιμοποιείστε ειδικές πετσέτες για το στέγνωμα όταν αυτό δεν είναι δυνατό.</a:t>
            </a:r>
          </a:p>
          <a:p>
            <a:pPr lvl="4" eaLnBrk="1" hangingPunct="1">
              <a:lnSpc>
                <a:spcPct val="80000"/>
              </a:lnSpc>
              <a:buFontTx/>
              <a:buChar char="-"/>
            </a:pPr>
            <a:r>
              <a:rPr lang="el-GR" sz="800" b="1" smtClean="0"/>
              <a:t>Εκπαιδεύστε το προσωπικό σε σωστές μεθόδους καθαρισμού και απολύμανσης. Επαναλάβετε την εκπαίδευση όσες φορές θεωρείτε ότι είναι αναγκαίο.</a:t>
            </a:r>
          </a:p>
          <a:p>
            <a:pPr lvl="4" eaLnBrk="1" hangingPunct="1">
              <a:lnSpc>
                <a:spcPct val="80000"/>
              </a:lnSpc>
              <a:buFontTx/>
              <a:buChar char="-"/>
            </a:pPr>
            <a:r>
              <a:rPr lang="el-GR" sz="800" b="1" smtClean="0"/>
              <a:t>Εξασφαλίστε την ύπαρξη κατάλληλων και επαρκών σε αριθμό δοχείων απορριμμάτων.</a:t>
            </a:r>
          </a:p>
          <a:p>
            <a:pPr lvl="1" eaLnBrk="1" hangingPunct="1">
              <a:lnSpc>
                <a:spcPct val="80000"/>
              </a:lnSpc>
              <a:buFontTx/>
              <a:buChar char="-"/>
            </a:pPr>
            <a:r>
              <a:rPr lang="el-GR" sz="800" smtClean="0"/>
              <a:t>Τήρηση χρονοπρογράμματος</a:t>
            </a:r>
            <a:r>
              <a:rPr lang="el-GR" sz="800" smtClean="0">
                <a:solidFill>
                  <a:srgbClr val="000000"/>
                </a:solidFill>
              </a:rPr>
              <a:t> σημαίνει :</a:t>
            </a:r>
          </a:p>
          <a:p>
            <a:pPr lvl="3" eaLnBrk="1" hangingPunct="1">
              <a:lnSpc>
                <a:spcPct val="80000"/>
              </a:lnSpc>
              <a:buFontTx/>
              <a:buChar char="-"/>
            </a:pPr>
            <a:r>
              <a:rPr lang="el-GR" sz="800" smtClean="0"/>
              <a:t>Την ύπαρξη και εφαρμογή προγράμματος που αναφέρει ΤΙ (περιοχές) και ΠΟΙΟΣ (κατάλογος των ατόμων που έχουν την ευθύνη για την καθαριότητα και την απολύμανση), </a:t>
            </a:r>
          </a:p>
          <a:p>
            <a:pPr lvl="3" algn="just" eaLnBrk="1" hangingPunct="1">
              <a:lnSpc>
                <a:spcPct val="80000"/>
              </a:lnSpc>
              <a:buFontTx/>
              <a:buChar char="-"/>
            </a:pPr>
            <a:r>
              <a:rPr lang="el-GR" sz="800" smtClean="0"/>
              <a:t>Την περιγραφή των μεθόδων που ακολουθούνται για τον καθαρισμό και την απολύμανση</a:t>
            </a:r>
          </a:p>
          <a:p>
            <a:pPr lvl="3" algn="just" eaLnBrk="1" hangingPunct="1">
              <a:lnSpc>
                <a:spcPct val="80000"/>
              </a:lnSpc>
              <a:buFontTx/>
              <a:buChar char="-"/>
            </a:pPr>
            <a:r>
              <a:rPr lang="el-GR" sz="800" smtClean="0"/>
              <a:t>Την περιγραφή των εργαλείων και των υλικών καθαρισμού και απολύμανσης που χρησιμοποιούνται, οι συγκεντρώσεις των τελευταίων και οι απαιτήσεις τους σε θερμοκρασία. </a:t>
            </a:r>
          </a:p>
          <a:p>
            <a:pPr lvl="3" algn="just" eaLnBrk="1" hangingPunct="1">
              <a:lnSpc>
                <a:spcPct val="80000"/>
              </a:lnSpc>
              <a:buFontTx/>
              <a:buChar char="-"/>
            </a:pPr>
            <a:r>
              <a:rPr lang="el-GR" sz="800" smtClean="0"/>
              <a:t>Τον κατάλογο του εξοπλισμού όπου εφαρμόζεται το κάθε υλικό</a:t>
            </a:r>
          </a:p>
          <a:p>
            <a:pPr lvl="3" algn="just" eaLnBrk="1" hangingPunct="1">
              <a:lnSpc>
                <a:spcPct val="80000"/>
              </a:lnSpc>
              <a:buFontTx/>
              <a:buChar char="-"/>
            </a:pPr>
            <a:r>
              <a:rPr lang="el-GR" sz="800" smtClean="0"/>
              <a:t>Τη συχνότητα καθαρισμού και απολύμανσης </a:t>
            </a:r>
          </a:p>
          <a:p>
            <a:pPr lvl="3" algn="just" eaLnBrk="1" hangingPunct="1">
              <a:lnSpc>
                <a:spcPct val="80000"/>
              </a:lnSpc>
              <a:buFontTx/>
              <a:buChar char="-"/>
            </a:pPr>
            <a:r>
              <a:rPr lang="el-GR" sz="800" smtClean="0"/>
              <a:t>Τις οδηγίες χρήσης, τις οδηγίες ασφαλείας  και τον απαραίτητο κατάλληλο ρουχισμό  </a:t>
            </a:r>
          </a:p>
          <a:p>
            <a:pPr lvl="3" algn="just" eaLnBrk="1" hangingPunct="1">
              <a:lnSpc>
                <a:spcPct val="80000"/>
              </a:lnSpc>
              <a:buFontTx/>
              <a:buChar char="-"/>
            </a:pPr>
            <a:r>
              <a:rPr lang="el-GR" sz="800" smtClean="0"/>
              <a:t>Τα σημεία ελέγχων, τον τρόπο ελέγχου, τα υπεύθυνα άτομα για τον έλεγχο </a:t>
            </a:r>
          </a:p>
          <a:p>
            <a:pPr lvl="3" algn="just" eaLnBrk="1" hangingPunct="1">
              <a:lnSpc>
                <a:spcPct val="80000"/>
              </a:lnSpc>
              <a:buFontTx/>
              <a:buChar char="-"/>
            </a:pPr>
            <a:r>
              <a:rPr lang="el-GR" sz="800" smtClean="0"/>
              <a:t>τα αρχεία ή έγγραφα που προκύπτουν από τον έλεγχο</a:t>
            </a:r>
          </a:p>
          <a:p>
            <a:pPr lvl="3" algn="just" eaLnBrk="1" hangingPunct="1">
              <a:lnSpc>
                <a:spcPct val="80000"/>
              </a:lnSpc>
              <a:buFontTx/>
              <a:buChar char="-"/>
            </a:pPr>
            <a:r>
              <a:rPr lang="el-GR" sz="800" i="1" smtClean="0"/>
              <a:t>ΣΧΕΤΙΚΕΣ ΠΛΗΡΟΦΟΡΙΕΣ ΣΤΟΝ ΟΔΗΓΟ ΥΓΙΕΙΝΗΣ Ν.1: Μέρος 3 κεφάλαιο </a:t>
            </a:r>
            <a:r>
              <a:rPr lang="en-US" sz="800" i="1" smtClean="0"/>
              <a:t>I, II &amp; V (</a:t>
            </a:r>
            <a:r>
              <a:rPr lang="el-GR" sz="800" i="1" smtClean="0"/>
              <a:t>&amp; επιλεκτικά μέρος 3/κεφάλαιο ΙΙΙ-ΙΧ, μέρος 4 &amp;παράρτημα 3)</a:t>
            </a:r>
          </a:p>
          <a:p>
            <a:pPr lvl="3" algn="just" eaLnBrk="1" hangingPunct="1">
              <a:lnSpc>
                <a:spcPct val="80000"/>
              </a:lnSpc>
              <a:buFontTx/>
              <a:buChar char="-"/>
            </a:pPr>
            <a:r>
              <a:rPr lang="el-GR" sz="1000" i="1" smtClean="0"/>
              <a:t>ΣΧΕΤΙΚΕΣ ΠΛΗΡΟΦΟΡΙΕΣ ΣΤΟ «ΕΓΧΕΙΡΙΔΙΟ ΒΑΣΙΚΗΣ ΕΚΠΑΙΔΕΥΣΗΣ ΣΤΗΝ ΥΓΙΕΙΝΗ ΚΑΙ  ΑΣΦΑΛΕΙΑ ΤΩΝ ΤΡΟΦΙΜΩΝ» Κεφάλαιο </a:t>
            </a:r>
            <a:r>
              <a:rPr lang="en-US" sz="1000" i="1" smtClean="0"/>
              <a:t>11</a:t>
            </a:r>
            <a:endParaRPr lang="el-GR" sz="800" smtClean="0"/>
          </a:p>
          <a:p>
            <a:pPr eaLnBrk="1" hangingPunct="1">
              <a:lnSpc>
                <a:spcPct val="80000"/>
              </a:lnSpc>
            </a:pPr>
            <a:endParaRPr lang="en-GB" sz="800"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D9FDB3F2-174D-484B-881E-7903572F1465}" type="slidenum">
              <a:rPr lang="en-US" smtClean="0"/>
              <a:pPr/>
              <a:t>14</a:t>
            </a:fld>
            <a:endParaRPr lang="en-US" smtClean="0"/>
          </a:p>
        </p:txBody>
      </p:sp>
      <p:sp>
        <p:nvSpPr>
          <p:cNvPr id="43010" name="Rectangle 2"/>
          <p:cNvSpPr>
            <a:spLocks noGrp="1" noRot="1" noChangeAspect="1" noChangeArrowheads="1" noTextEdit="1"/>
          </p:cNvSpPr>
          <p:nvPr>
            <p:ph type="sldImg"/>
          </p:nvPr>
        </p:nvSpPr>
        <p:spPr>
          <a:xfrm>
            <a:off x="838200" y="722313"/>
            <a:ext cx="5211763" cy="3608387"/>
          </a:xfrm>
          <a:ln/>
        </p:spPr>
      </p:sp>
      <p:sp>
        <p:nvSpPr>
          <p:cNvPr id="43011" name="Rectangle 3"/>
          <p:cNvSpPr>
            <a:spLocks noGrp="1" noChangeArrowheads="1"/>
          </p:cNvSpPr>
          <p:nvPr>
            <p:ph type="body" idx="1"/>
          </p:nvPr>
        </p:nvSpPr>
        <p:spPr>
          <a:xfrm>
            <a:off x="917575" y="4570413"/>
            <a:ext cx="5053013" cy="4330700"/>
          </a:xfrm>
          <a:noFill/>
          <a:ln/>
        </p:spPr>
        <p:txBody>
          <a:bodyPr/>
          <a:lstStyle/>
          <a:p>
            <a:pPr eaLnBrk="1" hangingPunct="1">
              <a:lnSpc>
                <a:spcPct val="80000"/>
              </a:lnSpc>
            </a:pPr>
            <a:r>
              <a:rPr lang="el-GR" sz="800" u="sng" smtClean="0"/>
              <a:t>ΣΗΜΕΙΑ ΣΥΖΗΤΗΣΗΣ:</a:t>
            </a:r>
          </a:p>
          <a:p>
            <a:pPr eaLnBrk="1" hangingPunct="1">
              <a:lnSpc>
                <a:spcPct val="80000"/>
              </a:lnSpc>
              <a:buFontTx/>
              <a:buChar char="-"/>
            </a:pPr>
            <a:r>
              <a:rPr lang="el-GR" sz="800" smtClean="0"/>
              <a:t>Να εξηγηθούν οι μέθοδοι απολύμανσης, τονίζοντας:</a:t>
            </a:r>
          </a:p>
          <a:p>
            <a:pPr lvl="1" eaLnBrk="1" hangingPunct="1">
              <a:lnSpc>
                <a:spcPct val="80000"/>
              </a:lnSpc>
              <a:buFontTx/>
              <a:buChar char="-"/>
            </a:pPr>
            <a:r>
              <a:rPr lang="el-GR" sz="800" smtClean="0"/>
              <a:t>Το χρησιμοποιούμενο νερό θα πρέπει να έχει τα χαρακτηριστικά του πόσιμου.</a:t>
            </a:r>
          </a:p>
          <a:p>
            <a:pPr lvl="1" eaLnBrk="1" hangingPunct="1">
              <a:lnSpc>
                <a:spcPct val="80000"/>
              </a:lnSpc>
              <a:buFontTx/>
              <a:buChar char="-"/>
            </a:pPr>
            <a:r>
              <a:rPr lang="el-GR" sz="800" smtClean="0"/>
              <a:t>Η θερμική απολύμανση αποτελεί κοινή &amp; αποτελεσματική μέθοδο για σκεύη/εργαλεία, επιτραπέζια σκεύη και εξοπλισμό, αλλά πρέπει να διασφαλίζεται η υψηλή θερμοκρασία του νερού (πχ </a:t>
            </a:r>
            <a:r>
              <a:rPr lang="el-GR" sz="800" smtClean="0">
                <a:sym typeface="Comic Sans MS" pitchFamily="66" charset="0"/>
              </a:rPr>
              <a:t> 80</a:t>
            </a:r>
            <a:r>
              <a:rPr lang="el-GR" sz="800" baseline="30000" smtClean="0">
                <a:sym typeface="Comic Sans MS" pitchFamily="66" charset="0"/>
              </a:rPr>
              <a:t>ο</a:t>
            </a:r>
            <a:r>
              <a:rPr lang="en-US" sz="800" smtClean="0">
                <a:sym typeface="Comic Sans MS" pitchFamily="66" charset="0"/>
              </a:rPr>
              <a:t>C</a:t>
            </a:r>
            <a:r>
              <a:rPr lang="el-GR" sz="800" smtClean="0">
                <a:sym typeface="Comic Sans MS" pitchFamily="66" charset="0"/>
              </a:rPr>
              <a:t>) </a:t>
            </a:r>
            <a:r>
              <a:rPr lang="el-GR" sz="800" smtClean="0"/>
              <a:t>και ο καλός χρόνος παραμονής.</a:t>
            </a:r>
            <a:r>
              <a:rPr lang="el-GR" sz="800" smtClean="0">
                <a:sym typeface="Comic Sans MS" pitchFamily="66" charset="0"/>
              </a:rPr>
              <a:t> Οσο πιο υψηλή θερμοκρασία τόσο πιο λίγος ο απαιτούμενος χρόνος. Γιαυτό πρέπει να ελέγχεται και διασφαλίζεται η κατάλληλη θερμοκρασία του νερού. Να τονισθεί ότι η θερμοκρασία των 80 βαθμών είναι μόνο ένας γενικός κανόνας. Ανάλογα με το είδος του ρύπου, του όγκου παραγωγής κλπ η θερμοκρασία μπορεί να απαιτείται να είναι σημαντικά μεγαλύτερη. Επίσης προσοχή να δίδεται στην περίπτωση απολύμανσης χώρων ή επιφανειών, που έχουν σχέση με την αποθήκευση υγροσκοπικών τροφίμων. </a:t>
            </a:r>
          </a:p>
          <a:p>
            <a:pPr lvl="1" eaLnBrk="1" hangingPunct="1">
              <a:lnSpc>
                <a:spcPct val="80000"/>
              </a:lnSpc>
              <a:buFontTx/>
              <a:buChar char="-"/>
            </a:pPr>
            <a:r>
              <a:rPr lang="el-GR" sz="800" smtClean="0">
                <a:sym typeface="Comic Sans MS" pitchFamily="66" charset="0"/>
              </a:rPr>
              <a:t>Η χημική απολύμανση γίνεται </a:t>
            </a:r>
          </a:p>
          <a:p>
            <a:pPr lvl="3" eaLnBrk="1" hangingPunct="1">
              <a:lnSpc>
                <a:spcPct val="80000"/>
              </a:lnSpc>
              <a:buFontTx/>
              <a:buChar char="-"/>
            </a:pPr>
            <a:r>
              <a:rPr lang="el-GR" sz="800" smtClean="0">
                <a:sym typeface="Comic Sans MS" pitchFamily="66" charset="0"/>
              </a:rPr>
              <a:t>είτε με εμβάπτιση των καθαρισμένων αντικειμένων σε συγκεκριμένης συγκέντρωσης διάλυμα</a:t>
            </a:r>
          </a:p>
          <a:p>
            <a:pPr lvl="3" eaLnBrk="1" hangingPunct="1">
              <a:lnSpc>
                <a:spcPct val="80000"/>
              </a:lnSpc>
              <a:buFontTx/>
              <a:buChar char="-"/>
            </a:pPr>
            <a:r>
              <a:rPr lang="el-GR" sz="800" smtClean="0">
                <a:sym typeface="Comic Sans MS" pitchFamily="66" charset="0"/>
              </a:rPr>
              <a:t>είτε με σπρέι ή σφουγγάρισμα ή κατάβρεγμα των αντικειμένων με συγκεκριμένης συγκέντρωση απολυμαντικό διάλυμα</a:t>
            </a:r>
            <a:endParaRPr lang="el-GR" sz="800" smtClean="0"/>
          </a:p>
          <a:p>
            <a:pPr lvl="1" eaLnBrk="1" hangingPunct="1">
              <a:lnSpc>
                <a:spcPct val="80000"/>
              </a:lnSpc>
              <a:buFontTx/>
              <a:buChar char="-"/>
            </a:pPr>
            <a:r>
              <a:rPr lang="el-GR" sz="800" smtClean="0">
                <a:sym typeface="Comic Sans MS" pitchFamily="66" charset="0"/>
              </a:rPr>
              <a:t>Συχνά γίνεται συνδιασμός και των 2 μεθόδων</a:t>
            </a:r>
          </a:p>
          <a:p>
            <a:pPr eaLnBrk="1" hangingPunct="1">
              <a:lnSpc>
                <a:spcPct val="80000"/>
              </a:lnSpc>
              <a:buFontTx/>
              <a:buChar char="-"/>
            </a:pPr>
            <a:r>
              <a:rPr lang="el-GR" sz="800" smtClean="0">
                <a:sym typeface="Comic Sans MS" pitchFamily="66" charset="0"/>
              </a:rPr>
              <a:t>Να εξηγηθεί ότι στην περίπτωση χημικής απολύμανσης η τήρηση του κατάλληλου χρόνου επαφής του απολυμαντικού διαλύματος με το αντικείμενο, και γιαυτό πρέπει να ζητηθεί γραπτή ενημέρωση από τον προμηθευτή. Όμοια πρέπει να γίνει σχετικά με την επιθυμητή συγκέντρωση και την περιοχή θερμοκρασίας λαμβάνοντας υπόψη ότι:</a:t>
            </a:r>
          </a:p>
          <a:p>
            <a:pPr lvl="2" eaLnBrk="1" hangingPunct="1">
              <a:lnSpc>
                <a:spcPct val="80000"/>
              </a:lnSpc>
              <a:buFontTx/>
              <a:buChar char="-"/>
            </a:pPr>
            <a:r>
              <a:rPr lang="el-GR" sz="800" smtClean="0">
                <a:sym typeface="Comic Sans MS" pitchFamily="66" charset="0"/>
              </a:rPr>
              <a:t>Τα απολυμαντικά λειτουργούν συνήθως καλά μεταξύ 13</a:t>
            </a:r>
            <a:r>
              <a:rPr lang="el-GR" sz="800" baseline="30000" smtClean="0">
                <a:sym typeface="Comic Sans MS" pitchFamily="66" charset="0"/>
              </a:rPr>
              <a:t>ο</a:t>
            </a:r>
            <a:r>
              <a:rPr lang="en-US" sz="800" smtClean="0">
                <a:sym typeface="Comic Sans MS" pitchFamily="66" charset="0"/>
              </a:rPr>
              <a:t>C</a:t>
            </a:r>
            <a:r>
              <a:rPr lang="el-GR" sz="800" smtClean="0">
                <a:sym typeface="Comic Sans MS" pitchFamily="66" charset="0"/>
              </a:rPr>
              <a:t>-49</a:t>
            </a:r>
            <a:r>
              <a:rPr lang="el-GR" sz="800" baseline="30000" smtClean="0">
                <a:sym typeface="Comic Sans MS" pitchFamily="66" charset="0"/>
              </a:rPr>
              <a:t>ο</a:t>
            </a:r>
            <a:r>
              <a:rPr lang="en-US" sz="800" smtClean="0">
                <a:sym typeface="Comic Sans MS" pitchFamily="66" charset="0"/>
              </a:rPr>
              <a:t>C</a:t>
            </a:r>
            <a:r>
              <a:rPr lang="el-GR" sz="800" smtClean="0">
                <a:sym typeface="Comic Sans MS" pitchFamily="66" charset="0"/>
              </a:rPr>
              <a:t> (εκτός των ορίων κάποια μπορεί να μην λειτουργούν, ή να διαβρώνουν μέταλλα ή να εξατμίζονται)</a:t>
            </a:r>
          </a:p>
          <a:p>
            <a:pPr lvl="2" eaLnBrk="1" hangingPunct="1">
              <a:lnSpc>
                <a:spcPct val="80000"/>
              </a:lnSpc>
              <a:buFontTx/>
              <a:buChar char="-"/>
            </a:pPr>
            <a:r>
              <a:rPr lang="el-GR" sz="800" smtClean="0">
                <a:sym typeface="Comic Sans MS" pitchFamily="66" charset="0"/>
              </a:rPr>
              <a:t>Η συγκέντρωση των απολυμαντικών εκφράζεται συχνά σε </a:t>
            </a:r>
            <a:r>
              <a:rPr lang="en-US" sz="800" smtClean="0">
                <a:sym typeface="Comic Sans MS" pitchFamily="66" charset="0"/>
              </a:rPr>
              <a:t>ppm (</a:t>
            </a:r>
            <a:r>
              <a:rPr lang="el-GR" sz="800" smtClean="0">
                <a:sym typeface="Comic Sans MS" pitchFamily="66" charset="0"/>
              </a:rPr>
              <a:t>μέρη σε εκατομύριο</a:t>
            </a:r>
            <a:r>
              <a:rPr lang="en-US" sz="800" smtClean="0">
                <a:sym typeface="Comic Sans MS" pitchFamily="66" charset="0"/>
              </a:rPr>
              <a:t>), </a:t>
            </a:r>
            <a:r>
              <a:rPr lang="el-GR" sz="800" smtClean="0">
                <a:sym typeface="Comic Sans MS" pitchFamily="66" charset="0"/>
              </a:rPr>
              <a:t>και πρέπει να εξασφαλίζεται η χρήση δοσιμετρικών οργάνων ή να ελέγχεται με χρήση ειδικών δεικτών (όπου αυτοί είναι διαθέσιμοι από προμηθευτές). </a:t>
            </a:r>
          </a:p>
          <a:p>
            <a:pPr lvl="2" eaLnBrk="1" hangingPunct="1">
              <a:lnSpc>
                <a:spcPct val="80000"/>
              </a:lnSpc>
              <a:buFontTx/>
              <a:buChar char="-"/>
            </a:pPr>
            <a:r>
              <a:rPr lang="el-GR" sz="800" smtClean="0">
                <a:sym typeface="Comic Sans MS" pitchFamily="66" charset="0"/>
              </a:rPr>
              <a:t>Χαμηλότερες συγκεντρώσεις του επιθυμητού δεν φέρουν αποτέλεσμα, ενώ υψηλότερες μπορεί να δημιουργήσουν κίνδυνο χημικής επιμόλυνσης των τροφίμων λόγω ατελούς εκπλύσεως (ή και να διαβρώσουν) μέταλλα</a:t>
            </a:r>
          </a:p>
          <a:p>
            <a:pPr lvl="2" eaLnBrk="1" hangingPunct="1">
              <a:lnSpc>
                <a:spcPct val="80000"/>
              </a:lnSpc>
              <a:buFontTx/>
              <a:buChar char="-"/>
            </a:pPr>
            <a:r>
              <a:rPr lang="el-GR" sz="800" smtClean="0">
                <a:sym typeface="Comic Sans MS" pitchFamily="66" charset="0"/>
              </a:rPr>
              <a:t>Αλλαγή του απολυμαντικού διαλύματος πρέπει να γίνεται αμέσως μόλις υπάρχει ένδειξη οπτικής βρωμιάς (ή όταν αρχίσει να φαίνεται αραίωση στην συγκέντρωση του διαλύματος)</a:t>
            </a:r>
          </a:p>
          <a:p>
            <a:pPr eaLnBrk="1" hangingPunct="1">
              <a:lnSpc>
                <a:spcPct val="80000"/>
              </a:lnSpc>
              <a:buFontTx/>
              <a:buChar char="-"/>
            </a:pPr>
            <a:r>
              <a:rPr lang="el-GR" sz="800" smtClean="0"/>
              <a:t>Να αναφερθούν τα συνηθέστερα απολυμαντικά (αντιπαραβάλλοντας εμπειρίες, που θα έχουν οι εργαζόμενοι από την χρήση των συγκεκριμένων απολυμαντικών)  και τονίζοντας τα πλεονεκτήματα και τα μειονεκτήματα κάθε ουσίας (ενδεικτικά και μόνο, γιατί τα δεδομένα μπορεί να μεταβάλλονται, και σε κάθε περίπτωση θα πρέπει να συμβουλευόμαστε τον προμηθευτή), και συγκεκριμένα η </a:t>
            </a:r>
          </a:p>
          <a:p>
            <a:pPr lvl="1" eaLnBrk="1" hangingPunct="1">
              <a:lnSpc>
                <a:spcPct val="80000"/>
              </a:lnSpc>
              <a:buFontTx/>
              <a:buChar char="-"/>
            </a:pPr>
            <a:r>
              <a:rPr lang="en-US" sz="800" smtClean="0"/>
              <a:t>X</a:t>
            </a:r>
            <a:r>
              <a:rPr lang="el-GR" sz="800" smtClean="0"/>
              <a:t>λωρίνη ( η οποία έχει καλή απόδοση σε σκληρό νερό και σε πολλά είδη μικροβίων, είναι οικονομική αλλά απενεργοποιείται γρήγορα αν έρθει σε επαφή με χώμα/σκόνη και επίσης είναι διαβρωτική σε μέταλλα και έχει χαμηλή απόδοση  για </a:t>
            </a:r>
            <a:r>
              <a:rPr lang="el-GR" sz="800" smtClean="0">
                <a:sym typeface="Comic Sans MS" pitchFamily="66" charset="0"/>
              </a:rPr>
              <a:t> 46</a:t>
            </a:r>
            <a:r>
              <a:rPr lang="el-GR" sz="800" baseline="30000" smtClean="0">
                <a:sym typeface="Comic Sans MS" pitchFamily="66" charset="0"/>
              </a:rPr>
              <a:t>ο</a:t>
            </a:r>
            <a:r>
              <a:rPr lang="en-US" sz="800" smtClean="0">
                <a:sym typeface="Comic Sans MS" pitchFamily="66" charset="0"/>
              </a:rPr>
              <a:t>C</a:t>
            </a:r>
            <a:r>
              <a:rPr lang="el-GR" sz="800" smtClean="0">
                <a:sym typeface="Comic Sans MS" pitchFamily="66" charset="0"/>
              </a:rPr>
              <a:t>). Θ</a:t>
            </a:r>
            <a:r>
              <a:rPr lang="el-GR" sz="800" smtClean="0"/>
              <a:t>α πρέπει για την χλωρίνη να εξασφαλίζεται: 50</a:t>
            </a:r>
            <a:r>
              <a:rPr lang="en-US" sz="800" smtClean="0"/>
              <a:t>ppm </a:t>
            </a:r>
            <a:r>
              <a:rPr lang="el-GR" sz="800" smtClean="0"/>
              <a:t>ελάχιστη συγκέντρωση, θερμοκρασία διαλύματος 13-</a:t>
            </a:r>
            <a:r>
              <a:rPr lang="el-GR" sz="800" smtClean="0">
                <a:sym typeface="Comic Sans MS" pitchFamily="66" charset="0"/>
              </a:rPr>
              <a:t>46</a:t>
            </a:r>
            <a:r>
              <a:rPr lang="el-GR" sz="800" baseline="30000" smtClean="0">
                <a:sym typeface="Comic Sans MS" pitchFamily="66" charset="0"/>
              </a:rPr>
              <a:t>ο</a:t>
            </a:r>
            <a:r>
              <a:rPr lang="en-US" sz="800" smtClean="0">
                <a:sym typeface="Comic Sans MS" pitchFamily="66" charset="0"/>
              </a:rPr>
              <a:t>C</a:t>
            </a:r>
            <a:r>
              <a:rPr lang="el-GR" sz="800" smtClean="0">
                <a:sym typeface="Comic Sans MS" pitchFamily="66" charset="0"/>
              </a:rPr>
              <a:t>, ελάχιστος χρόνος επαφής 7 δεύτερα (για εμβάπτιση) και σύμφωνα με οδηγίες κατασκευαστή για σπρέι, </a:t>
            </a:r>
            <a:r>
              <a:rPr lang="en-US" sz="800" smtClean="0">
                <a:sym typeface="Comic Sans MS" pitchFamily="66" charset="0"/>
              </a:rPr>
              <a:t>pH</a:t>
            </a:r>
            <a:r>
              <a:rPr lang="el-GR" sz="800" smtClean="0"/>
              <a:t>&lt;</a:t>
            </a:r>
            <a:r>
              <a:rPr lang="en-US" sz="800" smtClean="0">
                <a:sym typeface="Comic Sans MS" pitchFamily="66" charset="0"/>
              </a:rPr>
              <a:t>8</a:t>
            </a:r>
            <a:r>
              <a:rPr lang="el-GR" sz="800" smtClean="0">
                <a:sym typeface="Comic Sans MS" pitchFamily="66" charset="0"/>
              </a:rPr>
              <a:t>. Επίσης να αναφερθεί η υψηλή πτητικότητα της χλωρίνης, που μπορεί να οδηγήσει σε χημικές επιμολύνσεις. Επίσης η χλωρίνη μπορεί να έχει χάσει τα δραστικά της συστατικά, μετά από μεγάλο χρόνο διατήρησης. </a:t>
            </a:r>
          </a:p>
          <a:p>
            <a:pPr lvl="1" eaLnBrk="1" hangingPunct="1">
              <a:lnSpc>
                <a:spcPct val="80000"/>
              </a:lnSpc>
              <a:buFontTx/>
              <a:buChar char="-"/>
            </a:pPr>
            <a:r>
              <a:rPr lang="el-GR" sz="800" smtClean="0"/>
              <a:t>Ιωδίνη (αποτελεσματική σε χαμηλές συγκεκτρώσεις, μικρότερη απενεργοποίηση με χώμα, αλλά λιγότερο αποτελεσματική, διαβρωτική σε μέταλλα αν </a:t>
            </a:r>
            <a:r>
              <a:rPr lang="el-GR" sz="800" smtClean="0">
                <a:sym typeface="Comic Sans MS" pitchFamily="66" charset="0"/>
              </a:rPr>
              <a:t> 49</a:t>
            </a:r>
            <a:r>
              <a:rPr lang="el-GR" sz="800" baseline="30000" smtClean="0">
                <a:sym typeface="Comic Sans MS" pitchFamily="66" charset="0"/>
              </a:rPr>
              <a:t>ο</a:t>
            </a:r>
            <a:r>
              <a:rPr lang="en-US" sz="800" smtClean="0">
                <a:sym typeface="Comic Sans MS" pitchFamily="66" charset="0"/>
              </a:rPr>
              <a:t>C</a:t>
            </a:r>
            <a:r>
              <a:rPr lang="el-GR" sz="800" smtClean="0"/>
              <a:t>, πιθανούς λεκέδες σε επιφάνειες). Για την ιωδίνη να εξασφαλίζεται: 12,5-25</a:t>
            </a:r>
            <a:r>
              <a:rPr lang="en-US" sz="800" smtClean="0"/>
              <a:t>ppm </a:t>
            </a:r>
            <a:r>
              <a:rPr lang="el-GR" sz="800" smtClean="0"/>
              <a:t>ελάχιστη συγκέντρωση, θερμοκρασία 24</a:t>
            </a:r>
            <a:r>
              <a:rPr lang="el-GR" sz="800" baseline="30000" smtClean="0">
                <a:sym typeface="Comic Sans MS" pitchFamily="66" charset="0"/>
              </a:rPr>
              <a:t>ο</a:t>
            </a:r>
            <a:r>
              <a:rPr lang="en-US" sz="800" smtClean="0">
                <a:sym typeface="Comic Sans MS" pitchFamily="66" charset="0"/>
              </a:rPr>
              <a:t>C </a:t>
            </a:r>
            <a:r>
              <a:rPr lang="el-GR" sz="800" smtClean="0">
                <a:sym typeface="Comic Sans MS" pitchFamily="66" charset="0"/>
              </a:rPr>
              <a:t>ή μεγαλύτερη, ελάχιστος χρόνος επαφής 30 δεύτερα (για εμβάπτιση) και σύμφωνα με οδηγίες κατασκευαστή για σπρέι, </a:t>
            </a:r>
            <a:r>
              <a:rPr lang="en-US" sz="800" smtClean="0">
                <a:sym typeface="Comic Sans MS" pitchFamily="66" charset="0"/>
              </a:rPr>
              <a:t>pH</a:t>
            </a:r>
            <a:r>
              <a:rPr lang="el-GR" sz="800" smtClean="0"/>
              <a:t>&lt;</a:t>
            </a:r>
            <a:r>
              <a:rPr lang="el-GR" sz="800" smtClean="0">
                <a:sym typeface="Comic Sans MS" pitchFamily="66" charset="0"/>
              </a:rPr>
              <a:t>5</a:t>
            </a:r>
            <a:endParaRPr lang="el-GR" sz="800" smtClean="0"/>
          </a:p>
          <a:p>
            <a:pPr lvl="1" eaLnBrk="1" hangingPunct="1">
              <a:lnSpc>
                <a:spcPct val="80000"/>
              </a:lnSpc>
              <a:buFontTx/>
              <a:buChar char="-"/>
            </a:pPr>
            <a:r>
              <a:rPr lang="el-GR" sz="800" smtClean="0"/>
              <a:t>Τεταρτοταγές αμμώνιο (</a:t>
            </a:r>
            <a:r>
              <a:rPr lang="en-US" sz="800" smtClean="0"/>
              <a:t>quats)</a:t>
            </a:r>
            <a:r>
              <a:rPr lang="el-GR" sz="800" smtClean="0"/>
              <a:t> (όχι διαβρωτικό, αποτελεσματικό σε πολλές θερμοκρασίες και </a:t>
            </a:r>
            <a:r>
              <a:rPr lang="en-US" sz="800" smtClean="0"/>
              <a:t>pH, </a:t>
            </a:r>
            <a:r>
              <a:rPr lang="el-GR" sz="800" smtClean="0"/>
              <a:t>μικρότερη απενεργοποίηση με χώμα, δεν σκοτώνει όλα τα μικρόβια, μειωμένη απόδοση σε σκληρό νερό, συχνά αφήνει «πέτσα» σε επιφάνειες) Για το τεταρτοταγές αμμώνιο να εξασφαλίζεται: </a:t>
            </a:r>
            <a:r>
              <a:rPr lang="en-US" sz="800" smtClean="0"/>
              <a:t>200ppm </a:t>
            </a:r>
            <a:r>
              <a:rPr lang="el-GR" sz="800" smtClean="0"/>
              <a:t>ελάχιστη συγκέντρωση, θερμοκρασία 24</a:t>
            </a:r>
            <a:r>
              <a:rPr lang="el-GR" sz="800" baseline="30000" smtClean="0">
                <a:sym typeface="Comic Sans MS" pitchFamily="66" charset="0"/>
              </a:rPr>
              <a:t>ο</a:t>
            </a:r>
            <a:r>
              <a:rPr lang="en-US" sz="800" smtClean="0">
                <a:sym typeface="Comic Sans MS" pitchFamily="66" charset="0"/>
              </a:rPr>
              <a:t>C</a:t>
            </a:r>
            <a:r>
              <a:rPr lang="el-GR" sz="800" smtClean="0">
                <a:sym typeface="Comic Sans MS" pitchFamily="66" charset="0"/>
              </a:rPr>
              <a:t>, ελάχιστος χρόνος επαφής 30 δεύτερα (για εμβάπτιση) και σύμφωνα με οδηγίες κατασκευαστή για σπρέι, </a:t>
            </a:r>
            <a:r>
              <a:rPr lang="en-US" sz="800" smtClean="0">
                <a:sym typeface="Comic Sans MS" pitchFamily="66" charset="0"/>
              </a:rPr>
              <a:t>pH</a:t>
            </a:r>
            <a:r>
              <a:rPr lang="el-GR" sz="800" smtClean="0">
                <a:sym typeface="Comic Sans MS" pitchFamily="66" charset="0"/>
              </a:rPr>
              <a:t> περίπου 7</a:t>
            </a:r>
          </a:p>
          <a:p>
            <a:pPr lvl="1" eaLnBrk="1" hangingPunct="1">
              <a:lnSpc>
                <a:spcPct val="80000"/>
              </a:lnSpc>
              <a:buFontTx/>
              <a:buChar char="-"/>
            </a:pPr>
            <a:r>
              <a:rPr lang="el-GR" sz="800" smtClean="0">
                <a:sym typeface="Comic Sans MS" pitchFamily="66" charset="0"/>
              </a:rPr>
              <a:t>Να αναφερθεί η χρήση της χλωρίνης για την απολύμανση λαχανικών.</a:t>
            </a:r>
          </a:p>
          <a:p>
            <a:pPr lvl="1" eaLnBrk="1" hangingPunct="1">
              <a:lnSpc>
                <a:spcPct val="80000"/>
              </a:lnSpc>
              <a:buFontTx/>
              <a:buChar char="-"/>
            </a:pPr>
            <a:r>
              <a:rPr lang="el-GR" sz="800" smtClean="0">
                <a:sym typeface="Comic Sans MS" pitchFamily="66" charset="0"/>
              </a:rPr>
              <a:t>Να σημειωθεί για την χλωρίνη ότι:</a:t>
            </a:r>
          </a:p>
          <a:p>
            <a:pPr lvl="3" eaLnBrk="1" hangingPunct="1">
              <a:lnSpc>
                <a:spcPct val="80000"/>
              </a:lnSpc>
              <a:buFontTx/>
              <a:buChar char="-"/>
            </a:pPr>
            <a:r>
              <a:rPr lang="el-GR" sz="800" smtClean="0">
                <a:sym typeface="Comic Sans MS" pitchFamily="66" charset="0"/>
              </a:rPr>
              <a:t>Προκειμένου να απολυμάνετε μικρά αντικείμενα τοποθετείστε τα (μουλιάστε τα) για χρόνο πέντε λεπτών τουλάχιστον σε μία λεκάνη ή δεξαμενή με νερό θερμοκρασίας 50°</a:t>
            </a:r>
            <a:r>
              <a:rPr lang="en-US" sz="800" smtClean="0">
                <a:sym typeface="Comic Sans MS" pitchFamily="66" charset="0"/>
              </a:rPr>
              <a:t>C</a:t>
            </a:r>
            <a:r>
              <a:rPr lang="el-GR" sz="800" smtClean="0">
                <a:sym typeface="Comic Sans MS" pitchFamily="66" charset="0"/>
              </a:rPr>
              <a:t> η οποία περιέχει 50 </a:t>
            </a:r>
            <a:r>
              <a:rPr lang="en-US" sz="800" smtClean="0">
                <a:sym typeface="Comic Sans MS" pitchFamily="66" charset="0"/>
              </a:rPr>
              <a:t>ppm</a:t>
            </a:r>
            <a:r>
              <a:rPr lang="el-GR" sz="800" smtClean="0">
                <a:sym typeface="Comic Sans MS" pitchFamily="66" charset="0"/>
              </a:rPr>
              <a:t> (μέρη στο εκατομμύριο) ελεύθερη χλωρίνη ή τοποθετείστε τα σε ζεστό νερό θερμοκρασίας τουλάχιστον 82°</a:t>
            </a:r>
            <a:r>
              <a:rPr lang="en-US" sz="800" smtClean="0">
                <a:sym typeface="Comic Sans MS" pitchFamily="66" charset="0"/>
              </a:rPr>
              <a:t>C</a:t>
            </a:r>
            <a:r>
              <a:rPr lang="el-GR" sz="800" smtClean="0">
                <a:sym typeface="Comic Sans MS" pitchFamily="66" charset="0"/>
              </a:rPr>
              <a:t> για 2 λεπτά.</a:t>
            </a:r>
          </a:p>
          <a:p>
            <a:pPr lvl="3" eaLnBrk="1" hangingPunct="1">
              <a:lnSpc>
                <a:spcPct val="80000"/>
              </a:lnSpc>
              <a:buFontTx/>
              <a:buChar char="-"/>
            </a:pPr>
            <a:r>
              <a:rPr lang="el-GR" sz="800" smtClean="0">
                <a:sym typeface="Comic Sans MS" pitchFamily="66" charset="0"/>
              </a:rPr>
              <a:t>Προκειμένου να απολυμάνετε μεγάλες επιφάνειες όπως πατώματα, τοίχους και νιπτήρες χρησιμοποιείστε διάλυμα χλωρίνης συγκέντρωσης 100 </a:t>
            </a:r>
            <a:r>
              <a:rPr lang="en-US" sz="800" smtClean="0">
                <a:sym typeface="Comic Sans MS" pitchFamily="66" charset="0"/>
              </a:rPr>
              <a:t>ppm</a:t>
            </a:r>
            <a:r>
              <a:rPr lang="el-GR" sz="800" smtClean="0">
                <a:sym typeface="Comic Sans MS" pitchFamily="66" charset="0"/>
              </a:rPr>
              <a:t>.</a:t>
            </a:r>
          </a:p>
          <a:p>
            <a:pPr lvl="3" eaLnBrk="1" hangingPunct="1">
              <a:lnSpc>
                <a:spcPct val="80000"/>
              </a:lnSpc>
              <a:buFontTx/>
              <a:buChar char="-"/>
            </a:pPr>
            <a:r>
              <a:rPr lang="el-GR" sz="800" smtClean="0">
                <a:sym typeface="Comic Sans MS" pitchFamily="66" charset="0"/>
              </a:rPr>
              <a:t>Για να έχετε το κατάλληλο διάλυμα απολυμαντικού με χρήση Οικιακής Χλωρίνης (Συγκέντρωση 4%), θα πρέπει να διαλύσετε στο νερό </a:t>
            </a:r>
          </a:p>
          <a:p>
            <a:pPr lvl="4" eaLnBrk="1" hangingPunct="1">
              <a:lnSpc>
                <a:spcPct val="80000"/>
              </a:lnSpc>
              <a:buFontTx/>
              <a:buChar char="-"/>
            </a:pPr>
            <a:r>
              <a:rPr lang="el-GR" sz="800" smtClean="0">
                <a:sym typeface="Comic Sans MS" pitchFamily="66" charset="0"/>
              </a:rPr>
              <a:t>προκειμένου Για διάλυμα 50 </a:t>
            </a:r>
            <a:r>
              <a:rPr lang="en-US" sz="800" smtClean="0">
                <a:sym typeface="Comic Sans MS" pitchFamily="66" charset="0"/>
              </a:rPr>
              <a:t>ppm</a:t>
            </a:r>
            <a:r>
              <a:rPr lang="el-GR" sz="800" smtClean="0">
                <a:sym typeface="Comic Sans MS" pitchFamily="66" charset="0"/>
              </a:rPr>
              <a:t>:</a:t>
            </a:r>
            <a:r>
              <a:rPr lang="en-US" sz="800" smtClean="0">
                <a:sym typeface="Comic Sans MS" pitchFamily="66" charset="0"/>
              </a:rPr>
              <a:t> </a:t>
            </a:r>
            <a:r>
              <a:rPr lang="el-GR" sz="800" smtClean="0">
                <a:sym typeface="Comic Sans MS" pitchFamily="66" charset="0"/>
              </a:rPr>
              <a:t>ποσότητα Νερού 5 Λίτρα με ποσότητα Χλωρίνης 6,25 </a:t>
            </a:r>
            <a:r>
              <a:rPr lang="en-US" sz="800" smtClean="0">
                <a:sym typeface="Comic Sans MS" pitchFamily="66" charset="0"/>
              </a:rPr>
              <a:t>mls</a:t>
            </a:r>
            <a:r>
              <a:rPr lang="el-GR" sz="800" smtClean="0">
                <a:sym typeface="Comic Sans MS" pitchFamily="66" charset="0"/>
              </a:rPr>
              <a:t>, Ποσότητα Νερού 10 Λίτρα με Ποσότητα Χλωρίνης </a:t>
            </a:r>
            <a:r>
              <a:rPr lang="de-DE" sz="800" smtClean="0">
                <a:sym typeface="Comic Sans MS" pitchFamily="66" charset="0"/>
              </a:rPr>
              <a:t>12.5 mls</a:t>
            </a:r>
            <a:r>
              <a:rPr lang="el-GR" sz="800" smtClean="0">
                <a:sym typeface="Comic Sans MS" pitchFamily="66" charset="0"/>
              </a:rPr>
              <a:t>, Ποσότητα Νερού </a:t>
            </a:r>
            <a:r>
              <a:rPr lang="de-DE" sz="800" smtClean="0">
                <a:sym typeface="Comic Sans MS" pitchFamily="66" charset="0"/>
              </a:rPr>
              <a:t>50 </a:t>
            </a:r>
            <a:r>
              <a:rPr lang="el-GR" sz="800" smtClean="0">
                <a:sym typeface="Comic Sans MS" pitchFamily="66" charset="0"/>
              </a:rPr>
              <a:t>Λίτρα με Ποσότητα Χλωρίνης </a:t>
            </a:r>
            <a:r>
              <a:rPr lang="de-DE" sz="800" smtClean="0">
                <a:sym typeface="Comic Sans MS" pitchFamily="66" charset="0"/>
              </a:rPr>
              <a:t>62.5 mls</a:t>
            </a:r>
            <a:r>
              <a:rPr lang="en-GB" sz="800" smtClean="0">
                <a:sym typeface="Comic Sans MS" pitchFamily="66" charset="0"/>
              </a:rPr>
              <a:t> </a:t>
            </a:r>
            <a:endParaRPr lang="el-GR" sz="800" smtClean="0">
              <a:sym typeface="Comic Sans MS" pitchFamily="66" charset="0"/>
            </a:endParaRPr>
          </a:p>
          <a:p>
            <a:pPr lvl="4" eaLnBrk="1" hangingPunct="1">
              <a:lnSpc>
                <a:spcPct val="80000"/>
              </a:lnSpc>
              <a:buFontTx/>
              <a:buChar char="-"/>
            </a:pPr>
            <a:r>
              <a:rPr lang="el-GR" sz="800" smtClean="0">
                <a:sym typeface="Comic Sans MS" pitchFamily="66" charset="0"/>
              </a:rPr>
              <a:t>Προεκιμένου Για διάλυμα 100 </a:t>
            </a:r>
            <a:r>
              <a:rPr lang="en-US" sz="800" smtClean="0">
                <a:sym typeface="Comic Sans MS" pitchFamily="66" charset="0"/>
              </a:rPr>
              <a:t>ppm</a:t>
            </a:r>
            <a:r>
              <a:rPr lang="el-GR" sz="800" smtClean="0">
                <a:sym typeface="Comic Sans MS" pitchFamily="66" charset="0"/>
              </a:rPr>
              <a:t>:</a:t>
            </a:r>
            <a:r>
              <a:rPr lang="en-US" sz="800" smtClean="0">
                <a:sym typeface="Comic Sans MS" pitchFamily="66" charset="0"/>
              </a:rPr>
              <a:t> </a:t>
            </a:r>
            <a:r>
              <a:rPr lang="el-GR" sz="800" smtClean="0">
                <a:sym typeface="Comic Sans MS" pitchFamily="66" charset="0"/>
              </a:rPr>
              <a:t>ποσότητα Νερού 5 Λίτρα με Ποσότητα Χλωρίνης 12.5 </a:t>
            </a:r>
            <a:r>
              <a:rPr lang="en-US" sz="800" smtClean="0">
                <a:sym typeface="Comic Sans MS" pitchFamily="66" charset="0"/>
              </a:rPr>
              <a:t>mls</a:t>
            </a:r>
            <a:r>
              <a:rPr lang="el-GR" sz="800" smtClean="0">
                <a:sym typeface="Comic Sans MS" pitchFamily="66" charset="0"/>
              </a:rPr>
              <a:t>, Ποσότητα Νερού 10 Λίτρα με Ποσότητα Χλωρίνης </a:t>
            </a:r>
            <a:r>
              <a:rPr lang="de-DE" sz="800" smtClean="0">
                <a:sym typeface="Comic Sans MS" pitchFamily="66" charset="0"/>
              </a:rPr>
              <a:t>25 mls</a:t>
            </a:r>
            <a:r>
              <a:rPr lang="el-GR" sz="800" smtClean="0">
                <a:sym typeface="Comic Sans MS" pitchFamily="66" charset="0"/>
              </a:rPr>
              <a:t>, Ποσότητα Νερού </a:t>
            </a:r>
            <a:r>
              <a:rPr lang="de-DE" sz="800" smtClean="0">
                <a:sym typeface="Comic Sans MS" pitchFamily="66" charset="0"/>
              </a:rPr>
              <a:t>50 </a:t>
            </a:r>
            <a:r>
              <a:rPr lang="el-GR" sz="800" smtClean="0">
                <a:sym typeface="Comic Sans MS" pitchFamily="66" charset="0"/>
              </a:rPr>
              <a:t>Λίτρα με Ποσότητα Χλωρίνης </a:t>
            </a:r>
            <a:r>
              <a:rPr lang="de-DE" sz="800" smtClean="0">
                <a:sym typeface="Comic Sans MS" pitchFamily="66" charset="0"/>
              </a:rPr>
              <a:t>125 mls</a:t>
            </a:r>
            <a:r>
              <a:rPr lang="en-GB" sz="800" smtClean="0">
                <a:sym typeface="Comic Sans MS" pitchFamily="66" charset="0"/>
              </a:rPr>
              <a:t> </a:t>
            </a:r>
            <a:endParaRPr lang="el-GR" sz="800" smtClean="0">
              <a:sym typeface="Comic Sans MS" pitchFamily="66" charset="0"/>
            </a:endParaRPr>
          </a:p>
          <a:p>
            <a:pPr lvl="3" eaLnBrk="1" hangingPunct="1">
              <a:lnSpc>
                <a:spcPct val="80000"/>
              </a:lnSpc>
              <a:buFontTx/>
              <a:buChar char="-"/>
            </a:pPr>
            <a:r>
              <a:rPr lang="el-GR" sz="800" smtClean="0">
                <a:sym typeface="Comic Sans MS" pitchFamily="66" charset="0"/>
              </a:rPr>
              <a:t>Για να έχετε το κατάλληλο διάλυμα απολυμαντικού με χρήση Εμπορικής Χλωρίνης (Συγκέντρωση 10%) θα πρέπει να διαλύσετε στο νερό</a:t>
            </a:r>
          </a:p>
          <a:p>
            <a:pPr lvl="4" eaLnBrk="1" hangingPunct="1">
              <a:lnSpc>
                <a:spcPct val="80000"/>
              </a:lnSpc>
              <a:buFontTx/>
              <a:buChar char="-"/>
            </a:pPr>
            <a:r>
              <a:rPr lang="el-GR" sz="800" smtClean="0">
                <a:sym typeface="Comic Sans MS" pitchFamily="66" charset="0"/>
              </a:rPr>
              <a:t>προκειμένου Για διάλυμα 50 </a:t>
            </a:r>
            <a:r>
              <a:rPr lang="en-US" sz="800" smtClean="0">
                <a:sym typeface="Comic Sans MS" pitchFamily="66" charset="0"/>
              </a:rPr>
              <a:t>ppm</a:t>
            </a:r>
            <a:r>
              <a:rPr lang="el-GR" sz="800" smtClean="0">
                <a:sym typeface="Comic Sans MS" pitchFamily="66" charset="0"/>
              </a:rPr>
              <a:t>:</a:t>
            </a:r>
            <a:r>
              <a:rPr lang="en-US" sz="800" smtClean="0">
                <a:sym typeface="Comic Sans MS" pitchFamily="66" charset="0"/>
              </a:rPr>
              <a:t> </a:t>
            </a:r>
            <a:r>
              <a:rPr lang="el-GR" sz="800" smtClean="0">
                <a:sym typeface="Comic Sans MS" pitchFamily="66" charset="0"/>
              </a:rPr>
              <a:t>ποσότητα Νερού 5 Λίτρα με Ποσότητα Χλωρίνης 2.5 </a:t>
            </a:r>
            <a:r>
              <a:rPr lang="en-US" sz="800" smtClean="0">
                <a:sym typeface="Comic Sans MS" pitchFamily="66" charset="0"/>
              </a:rPr>
              <a:t>mls</a:t>
            </a:r>
            <a:r>
              <a:rPr lang="el-GR" sz="800" smtClean="0">
                <a:sym typeface="Comic Sans MS" pitchFamily="66" charset="0"/>
              </a:rPr>
              <a:t>, Ποσότητα Νερού 10 Λίτρα με Ποσότητα Χλωρίνης </a:t>
            </a:r>
            <a:r>
              <a:rPr lang="de-DE" sz="800" smtClean="0">
                <a:sym typeface="Comic Sans MS" pitchFamily="66" charset="0"/>
              </a:rPr>
              <a:t>5.0 mls</a:t>
            </a:r>
            <a:r>
              <a:rPr lang="el-GR" sz="800" smtClean="0">
                <a:sym typeface="Comic Sans MS" pitchFamily="66" charset="0"/>
              </a:rPr>
              <a:t>, Ποσότητα Νερού </a:t>
            </a:r>
            <a:r>
              <a:rPr lang="de-DE" sz="800" smtClean="0">
                <a:sym typeface="Comic Sans MS" pitchFamily="66" charset="0"/>
              </a:rPr>
              <a:t>50 </a:t>
            </a:r>
            <a:r>
              <a:rPr lang="el-GR" sz="800" smtClean="0">
                <a:sym typeface="Comic Sans MS" pitchFamily="66" charset="0"/>
              </a:rPr>
              <a:t>Λίτρα με Ποσότητα Χλωρίνης </a:t>
            </a:r>
            <a:r>
              <a:rPr lang="de-DE" sz="800" smtClean="0">
                <a:sym typeface="Comic Sans MS" pitchFamily="66" charset="0"/>
              </a:rPr>
              <a:t>25 mls</a:t>
            </a:r>
            <a:r>
              <a:rPr lang="en-GB" sz="800" smtClean="0">
                <a:sym typeface="Comic Sans MS" pitchFamily="66" charset="0"/>
              </a:rPr>
              <a:t> </a:t>
            </a:r>
            <a:endParaRPr lang="el-GR" sz="800" smtClean="0">
              <a:sym typeface="Comic Sans MS" pitchFamily="66" charset="0"/>
            </a:endParaRPr>
          </a:p>
          <a:p>
            <a:pPr lvl="4" eaLnBrk="1" hangingPunct="1">
              <a:lnSpc>
                <a:spcPct val="80000"/>
              </a:lnSpc>
              <a:buFontTx/>
              <a:buChar char="-"/>
            </a:pPr>
            <a:r>
              <a:rPr lang="el-GR" sz="800" smtClean="0">
                <a:sym typeface="Comic Sans MS" pitchFamily="66" charset="0"/>
              </a:rPr>
              <a:t>προκειμένου Για διάλυμα 100 </a:t>
            </a:r>
            <a:r>
              <a:rPr lang="en-US" sz="800" smtClean="0">
                <a:sym typeface="Comic Sans MS" pitchFamily="66" charset="0"/>
              </a:rPr>
              <a:t>ppm</a:t>
            </a:r>
            <a:r>
              <a:rPr lang="el-GR" sz="800" smtClean="0">
                <a:sym typeface="Comic Sans MS" pitchFamily="66" charset="0"/>
              </a:rPr>
              <a:t>:</a:t>
            </a:r>
            <a:r>
              <a:rPr lang="en-US" sz="800" smtClean="0">
                <a:sym typeface="Comic Sans MS" pitchFamily="66" charset="0"/>
              </a:rPr>
              <a:t> </a:t>
            </a:r>
            <a:r>
              <a:rPr lang="el-GR" sz="800" smtClean="0">
                <a:sym typeface="Comic Sans MS" pitchFamily="66" charset="0"/>
              </a:rPr>
              <a:t>ποσότητα Νερού 5 Λίτρα με Ποσότητα Χλωρίνης 5 </a:t>
            </a:r>
            <a:r>
              <a:rPr lang="en-US" sz="800" smtClean="0">
                <a:sym typeface="Comic Sans MS" pitchFamily="66" charset="0"/>
              </a:rPr>
              <a:t>mls</a:t>
            </a:r>
            <a:r>
              <a:rPr lang="el-GR" sz="800" smtClean="0">
                <a:sym typeface="Comic Sans MS" pitchFamily="66" charset="0"/>
              </a:rPr>
              <a:t>, Ποσότητα Νερού 10 Λίτρα με Ποσότητα Χλωρίνης </a:t>
            </a:r>
            <a:r>
              <a:rPr lang="de-DE" sz="800" smtClean="0">
                <a:sym typeface="Comic Sans MS" pitchFamily="66" charset="0"/>
              </a:rPr>
              <a:t>10 mls</a:t>
            </a:r>
            <a:r>
              <a:rPr lang="el-GR" sz="800" smtClean="0">
                <a:sym typeface="Comic Sans MS" pitchFamily="66" charset="0"/>
              </a:rPr>
              <a:t>, Ποσότητα Νερού </a:t>
            </a:r>
            <a:r>
              <a:rPr lang="de-DE" sz="800" smtClean="0">
                <a:sym typeface="Comic Sans MS" pitchFamily="66" charset="0"/>
              </a:rPr>
              <a:t>50 </a:t>
            </a:r>
            <a:r>
              <a:rPr lang="el-GR" sz="800" smtClean="0">
                <a:sym typeface="Comic Sans MS" pitchFamily="66" charset="0"/>
              </a:rPr>
              <a:t>Λίτρα με Ποσότητα Χλωρίνης </a:t>
            </a:r>
            <a:r>
              <a:rPr lang="de-DE" sz="800" smtClean="0">
                <a:sym typeface="Comic Sans MS" pitchFamily="66" charset="0"/>
              </a:rPr>
              <a:t>50 mls</a:t>
            </a:r>
            <a:endParaRPr lang="en-GB" sz="800" smtClean="0"/>
          </a:p>
          <a:p>
            <a:pPr eaLnBrk="1" hangingPunct="1">
              <a:lnSpc>
                <a:spcPct val="80000"/>
              </a:lnSpc>
              <a:buFontTx/>
              <a:buChar char="-"/>
            </a:pPr>
            <a:r>
              <a:rPr lang="el-GR" sz="800" i="1" smtClean="0"/>
              <a:t>ΣΧΕΤΙΚΕΣ ΠΛΗΡΟΦΟΡΙΕΣ ΣΤΟΝ ΟΔΗΓΟ ΥΓΙΕΙΝΗΣ Ν.1: Μέρος 3 κεφάλαιο </a:t>
            </a:r>
            <a:r>
              <a:rPr lang="en-US" sz="800" i="1" smtClean="0"/>
              <a:t>V (</a:t>
            </a:r>
            <a:r>
              <a:rPr lang="el-GR" sz="800" i="1" smtClean="0"/>
              <a:t>&amp; επιλεκτικά μέρος 3/κεφάλαιο ΙΙΙ-ΙΧ, μέρος 4 &amp;παράρτημα 3,5)</a:t>
            </a:r>
          </a:p>
          <a:p>
            <a:pPr lvl="3" algn="just" eaLnBrk="1" hangingPunct="1">
              <a:lnSpc>
                <a:spcPct val="80000"/>
              </a:lnSpc>
              <a:buFontTx/>
              <a:buChar char="-"/>
            </a:pPr>
            <a:r>
              <a:rPr lang="el-GR" sz="1000" i="1" smtClean="0"/>
              <a:t>ΣΧΕΤΙΚΕΣ ΠΛΗΡΟΦΟΡΙΕΣ ΣΤΟ «ΕΓΧΕΙΡΙΔΙΟ ΒΑΣΙΚΗΣ ΕΚΠΑΙΔΕΥΣΗΣ ΣΤΗΝ ΥΓΙΕΙΝΗ ΚΑΙ  ΑΣΦΑΛΕΙΑ ΤΩΝ ΤΡΟΦΙΜΩΝ» Κεφάλαιο </a:t>
            </a:r>
            <a:r>
              <a:rPr lang="en-US" sz="1000" i="1" smtClean="0"/>
              <a:t>11</a:t>
            </a:r>
            <a:endParaRPr lang="el-GR" sz="800" smtClean="0"/>
          </a:p>
          <a:p>
            <a:pPr eaLnBrk="1" hangingPunct="1">
              <a:lnSpc>
                <a:spcPct val="80000"/>
              </a:lnSpc>
              <a:buFontTx/>
              <a:buChar char="-"/>
            </a:pPr>
            <a:endParaRPr lang="en-GB" sz="800" smtClean="0"/>
          </a:p>
          <a:p>
            <a:pPr eaLnBrk="1" hangingPunct="1">
              <a:lnSpc>
                <a:spcPct val="80000"/>
              </a:lnSpc>
              <a:buFontTx/>
              <a:buChar char="-"/>
            </a:pPr>
            <a:endParaRPr lang="en-GB" sz="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EC78A64B-3A18-4FFE-AAB5-DB60A6465DA8}" type="slidenum">
              <a:rPr lang="en-US" smtClean="0"/>
              <a:pPr/>
              <a:t>15</a:t>
            </a:fld>
            <a:endParaRPr lang="en-US" smtClean="0"/>
          </a:p>
        </p:txBody>
      </p:sp>
      <p:sp>
        <p:nvSpPr>
          <p:cNvPr id="45058" name="Rectangle 2"/>
          <p:cNvSpPr>
            <a:spLocks noGrp="1" noRot="1" noChangeAspect="1" noChangeArrowheads="1" noTextEdit="1"/>
          </p:cNvSpPr>
          <p:nvPr>
            <p:ph type="sldImg"/>
          </p:nvPr>
        </p:nvSpPr>
        <p:spPr>
          <a:xfrm>
            <a:off x="838200" y="722313"/>
            <a:ext cx="5211763" cy="3608387"/>
          </a:xfrm>
          <a:ln/>
        </p:spPr>
      </p:sp>
      <p:sp>
        <p:nvSpPr>
          <p:cNvPr id="45059" name="Rectangle 3"/>
          <p:cNvSpPr>
            <a:spLocks noGrp="1" noChangeArrowheads="1"/>
          </p:cNvSpPr>
          <p:nvPr>
            <p:ph type="body" idx="1"/>
          </p:nvPr>
        </p:nvSpPr>
        <p:spPr>
          <a:xfrm>
            <a:off x="917575" y="4570413"/>
            <a:ext cx="5053013" cy="4330700"/>
          </a:xfrm>
          <a:noFill/>
          <a:ln/>
        </p:spPr>
        <p:txBody>
          <a:bodyPr/>
          <a:lstStyle/>
          <a:p>
            <a:pPr eaLnBrk="1" hangingPunct="1">
              <a:lnSpc>
                <a:spcPct val="80000"/>
              </a:lnSpc>
            </a:pPr>
            <a:r>
              <a:rPr lang="el-GR" sz="800" u="sng" smtClean="0"/>
              <a:t>ΣΗΜΕΙΑ ΣΥΖΗΤΗΣΗΣ:</a:t>
            </a:r>
          </a:p>
          <a:p>
            <a:pPr eaLnBrk="1" hangingPunct="1">
              <a:lnSpc>
                <a:spcPct val="80000"/>
              </a:lnSpc>
              <a:buFontTx/>
              <a:buChar char="-"/>
            </a:pPr>
            <a:r>
              <a:rPr lang="el-GR" sz="800" smtClean="0"/>
              <a:t>Να εξηγηθούν τα αναφερόμενα, τονίζοντας ότι:</a:t>
            </a:r>
          </a:p>
          <a:p>
            <a:pPr lvl="1" eaLnBrk="1" hangingPunct="1">
              <a:lnSpc>
                <a:spcPct val="80000"/>
              </a:lnSpc>
              <a:buFontTx/>
              <a:buChar char="-"/>
            </a:pPr>
            <a:r>
              <a:rPr lang="el-GR" sz="800" smtClean="0"/>
              <a:t>Απομάκρυνση όλων των τροφίμων πριν από την έναρξη των εργασιών σημαίνει: απομάκρυνση και αποθήκευση όλων των τροφίμων (Α’ υλών, ενδιάμεσων κλπ) και των σκευών (ή σκέπασμα τους αν η απομάκρυνση αποθήκευση δεν είναι εφικτή)</a:t>
            </a:r>
          </a:p>
          <a:p>
            <a:pPr lvl="1" eaLnBrk="1" hangingPunct="1">
              <a:lnSpc>
                <a:spcPct val="80000"/>
              </a:lnSpc>
              <a:buFontTx/>
              <a:buChar char="-"/>
            </a:pPr>
            <a:r>
              <a:rPr lang="el-GR" sz="800" smtClean="0"/>
              <a:t>Τήρηση κανόνων ασφαλείας σημαίνει: να φορεθεί η ειδική ενδυμασία για καθαρισμούς (πχ διαφορετικού χρώματος από τις κανονικές) και τα προστατευτικά γάντια</a:t>
            </a:r>
          </a:p>
          <a:p>
            <a:pPr lvl="1" eaLnBrk="1" hangingPunct="1">
              <a:lnSpc>
                <a:spcPct val="80000"/>
              </a:lnSpc>
              <a:buFontTx/>
              <a:buChar char="-"/>
            </a:pPr>
            <a:r>
              <a:rPr lang="el-GR" sz="800" smtClean="0"/>
              <a:t>Κατάλληλη χρήση κατάλληλων καθαριστικών (με διάβασμα &amp; υπακοή στις οδηγίες χρήσης) σημαίνει: </a:t>
            </a:r>
          </a:p>
          <a:p>
            <a:pPr lvl="3" eaLnBrk="1" hangingPunct="1">
              <a:lnSpc>
                <a:spcPct val="80000"/>
              </a:lnSpc>
              <a:buFontTx/>
              <a:buChar char="-"/>
            </a:pPr>
            <a:r>
              <a:rPr lang="el-GR" sz="800" smtClean="0"/>
              <a:t>χρήση καθαριστικών εγκεκριμένων, που φέρουν ετικέτα με όνομα και οδηγίες χρήσης, στην κατάλληλη ποσότητα (με χρήση δοσομετρικών που ποτέ δεν χρησιμοποιούνται για τρόφιμα. </a:t>
            </a:r>
          </a:p>
          <a:p>
            <a:pPr lvl="3" eaLnBrk="1" hangingPunct="1">
              <a:lnSpc>
                <a:spcPct val="80000"/>
              </a:lnSpc>
              <a:buFontTx/>
              <a:buChar char="-"/>
            </a:pPr>
            <a:r>
              <a:rPr lang="el-GR" sz="800" smtClean="0"/>
              <a:t>Να μην αναμιγνύονται τα χημικά καθαριστικά μεταξύ τους, και να μην προσθέτονται σε βρώμικα νερά ή νερά τα οποία έχουν ήδη χημικά. </a:t>
            </a:r>
          </a:p>
          <a:p>
            <a:pPr lvl="3" eaLnBrk="1" hangingPunct="1">
              <a:lnSpc>
                <a:spcPct val="80000"/>
              </a:lnSpc>
              <a:buFontTx/>
              <a:buChar char="-"/>
            </a:pPr>
            <a:r>
              <a:rPr lang="el-GR" sz="800" smtClean="0"/>
              <a:t>Να πετάγονται τα βρώμικα νερά </a:t>
            </a:r>
            <a:r>
              <a:rPr lang="el-GR" sz="800" smtClean="0">
                <a:solidFill>
                  <a:srgbClr val="FF0000"/>
                </a:solidFill>
              </a:rPr>
              <a:t>στην τουαλέτα</a:t>
            </a:r>
            <a:r>
              <a:rPr lang="el-GR" sz="800" smtClean="0"/>
              <a:t> (ποτέ σε νιπτήρα πλύσεως χεριών ή τροφίμων). </a:t>
            </a:r>
          </a:p>
          <a:p>
            <a:pPr lvl="3" eaLnBrk="1" hangingPunct="1">
              <a:lnSpc>
                <a:spcPct val="80000"/>
              </a:lnSpc>
              <a:buFontTx/>
              <a:buChar char="-"/>
            </a:pPr>
            <a:r>
              <a:rPr lang="el-GR" sz="800" smtClean="0"/>
              <a:t>Μετά τη χρήση τους, να τοποθετούνται τα χημικά μέσα σε ντουλάπες που κλειδώνουν, και να πετάγονται οι </a:t>
            </a:r>
            <a:r>
              <a:rPr lang="el-GR" sz="800" smtClean="0">
                <a:solidFill>
                  <a:srgbClr val="000000"/>
                </a:solidFill>
              </a:rPr>
              <a:t>άδειες, σπασμένες ή φθαρμένες συσκευασίες των χημικών, </a:t>
            </a:r>
          </a:p>
          <a:p>
            <a:pPr lvl="3" eaLnBrk="1" hangingPunct="1">
              <a:lnSpc>
                <a:spcPct val="80000"/>
              </a:lnSpc>
              <a:buFontTx/>
              <a:buChar char="-"/>
            </a:pPr>
            <a:r>
              <a:rPr lang="el-GR" sz="800" smtClean="0">
                <a:solidFill>
                  <a:srgbClr val="000000"/>
                </a:solidFill>
              </a:rPr>
              <a:t>ποτέ να μην αλλάζονται οι ετικέτες στις συσκευασίες των χημικών. </a:t>
            </a:r>
          </a:p>
          <a:p>
            <a:pPr lvl="1" eaLnBrk="1" hangingPunct="1">
              <a:lnSpc>
                <a:spcPct val="80000"/>
              </a:lnSpc>
              <a:buFontTx/>
              <a:buChar char="-"/>
            </a:pPr>
            <a:r>
              <a:rPr lang="el-GR" sz="800" smtClean="0"/>
              <a:t>Χρήση κατάλληλων εργαλείων καθαρισμού, διαφορετικών για διαφορετικές απαιτήσεις υγιεινής σημαίνει: </a:t>
            </a:r>
          </a:p>
          <a:p>
            <a:pPr lvl="3" eaLnBrk="1" hangingPunct="1">
              <a:lnSpc>
                <a:spcPct val="80000"/>
              </a:lnSpc>
              <a:buFontTx/>
              <a:buChar char="-"/>
            </a:pPr>
            <a:r>
              <a:rPr lang="el-GR" sz="800" smtClean="0">
                <a:solidFill>
                  <a:srgbClr val="000000"/>
                </a:solidFill>
              </a:rPr>
              <a:t>Τα εργαλεία (βούρτσες, σφουγγάρια, σφουγγαρίστρες, κουβάδες κλπ) να διατηρούνται καθαρά, απολυμασμένα και σε καλή κατάσταση, τέτοια ώστε να μην «</a:t>
            </a:r>
            <a:r>
              <a:rPr lang="el-GR" sz="800" smtClean="0"/>
              <a:t>τραυματίζουν» τον εξοπλισμό (π.χ. συρμάτινες βούρτσες σε ανοξείδωτο εξοπλισμό), ούτε και να αφήνουν μικρά κομμάτια που μπορεί να επιμολύνουν το προϊόν.</a:t>
            </a:r>
            <a:r>
              <a:rPr lang="el-GR" sz="800" smtClean="0">
                <a:solidFill>
                  <a:srgbClr val="000000"/>
                </a:solidFill>
              </a:rPr>
              <a:t> </a:t>
            </a:r>
          </a:p>
          <a:p>
            <a:pPr lvl="3" eaLnBrk="1" hangingPunct="1">
              <a:lnSpc>
                <a:spcPct val="80000"/>
              </a:lnSpc>
              <a:buFontTx/>
              <a:buChar char="-"/>
            </a:pPr>
            <a:r>
              <a:rPr lang="el-GR" sz="800" smtClean="0">
                <a:solidFill>
                  <a:srgbClr val="000000"/>
                </a:solidFill>
              </a:rPr>
              <a:t>Να αντικαθιστώνται αμέσως τα εργαλεία που έχουν φθαρεί. </a:t>
            </a:r>
          </a:p>
          <a:p>
            <a:pPr lvl="3" eaLnBrk="1" hangingPunct="1">
              <a:lnSpc>
                <a:spcPct val="80000"/>
              </a:lnSpc>
              <a:buFontTx/>
              <a:buChar char="-"/>
            </a:pPr>
            <a:r>
              <a:rPr lang="el-GR" sz="800" smtClean="0"/>
              <a:t>Μετά τη χρήση τα εργαλεία να φυλάγονται  σε ειδικές θέσεις ή ντουλάπες ώστε να μην λερώνονται ή να επιμολύνουν, και γιαυτό απαγορεύεται να παραμένουν πεταμένα στο πάτωμα ή βουτηγμένα σε νερό. </a:t>
            </a:r>
          </a:p>
          <a:p>
            <a:pPr lvl="3" eaLnBrk="1" hangingPunct="1">
              <a:lnSpc>
                <a:spcPct val="80000"/>
              </a:lnSpc>
              <a:buFontTx/>
              <a:buChar char="-"/>
            </a:pPr>
            <a:r>
              <a:rPr lang="el-GR" sz="800" smtClean="0"/>
              <a:t>Να πετάγονται τα χρησιμοποιημένα υλικά μιας χρήσης στο καλάθι των απορριμμάτων.</a:t>
            </a:r>
            <a:r>
              <a:rPr lang="el-GR" sz="800" smtClean="0">
                <a:solidFill>
                  <a:srgbClr val="000000"/>
                </a:solidFill>
              </a:rPr>
              <a:t> </a:t>
            </a:r>
          </a:p>
          <a:p>
            <a:pPr lvl="3" eaLnBrk="1" hangingPunct="1">
              <a:lnSpc>
                <a:spcPct val="80000"/>
              </a:lnSpc>
              <a:buFontTx/>
              <a:buChar char="-"/>
            </a:pPr>
            <a:r>
              <a:rPr lang="el-GR" sz="800" smtClean="0">
                <a:solidFill>
                  <a:srgbClr val="000000"/>
                </a:solidFill>
              </a:rPr>
              <a:t>Ανάλογα με τις απαιτήσεις υγιεινής του χώρου να χρησιμοποιούνται διαφορετικά εργαλεία ώστε να μην επιμολύνει ο ένας χώρος τον άλλο (π.χ. διαφορετικοί κουβάδες και σφουγγαρίστρες για τις τουαλέτες, διαφορετικοί για την κουζίνα κλπ). </a:t>
            </a:r>
          </a:p>
          <a:p>
            <a:pPr lvl="3" eaLnBrk="1" hangingPunct="1">
              <a:lnSpc>
                <a:spcPct val="80000"/>
              </a:lnSpc>
              <a:buFontTx/>
              <a:buChar char="-"/>
            </a:pPr>
            <a:r>
              <a:rPr lang="el-GR" sz="800" smtClean="0">
                <a:solidFill>
                  <a:srgbClr val="000000"/>
                </a:solidFill>
              </a:rPr>
              <a:t>Τα σφουγγάρια που χρησιμοποιούνται για το πλύσιμο σκευών δεν πρέπει να χρησιμοποιούνται για κανέναν άλλο λόγο. </a:t>
            </a:r>
          </a:p>
          <a:p>
            <a:pPr lvl="3" eaLnBrk="1" hangingPunct="1">
              <a:lnSpc>
                <a:spcPct val="80000"/>
              </a:lnSpc>
              <a:buFontTx/>
              <a:buChar char="-"/>
            </a:pPr>
            <a:r>
              <a:rPr lang="el-GR" sz="800" smtClean="0">
                <a:solidFill>
                  <a:srgbClr val="000000"/>
                </a:solidFill>
              </a:rPr>
              <a:t>Οι βούρτσες για το καθάρισμα του νεροχύτη, δεν πρέπει να χρησιμοποιούνται για το καθάρισμα των σκευών. </a:t>
            </a:r>
          </a:p>
          <a:p>
            <a:pPr lvl="3" eaLnBrk="1" hangingPunct="1">
              <a:lnSpc>
                <a:spcPct val="80000"/>
              </a:lnSpc>
              <a:buFontTx/>
              <a:buChar char="-"/>
            </a:pPr>
            <a:r>
              <a:rPr lang="el-GR" sz="800" smtClean="0">
                <a:solidFill>
                  <a:srgbClr val="000000"/>
                </a:solidFill>
              </a:rPr>
              <a:t>Μην χρησιμοποιείτε ποτέ βρώμικες πετσέτες για το σκούπισμα επιφανειών, εξοπλισμού, σκευών ή εργαλείων. </a:t>
            </a:r>
            <a:endParaRPr lang="en-AU" sz="800" smtClean="0"/>
          </a:p>
          <a:p>
            <a:pPr lvl="1" algn="just" eaLnBrk="1" hangingPunct="1">
              <a:lnSpc>
                <a:spcPct val="80000"/>
              </a:lnSpc>
              <a:buFontTx/>
              <a:buChar char="-"/>
            </a:pPr>
            <a:r>
              <a:rPr lang="el-GR" sz="800" smtClean="0"/>
              <a:t>Χρήση μόνο καθαρού-πόσιμου νερού</a:t>
            </a:r>
            <a:r>
              <a:rPr lang="el-GR" sz="800" b="1" smtClean="0">
                <a:solidFill>
                  <a:srgbClr val="000000"/>
                </a:solidFill>
              </a:rPr>
              <a:t> </a:t>
            </a:r>
            <a:r>
              <a:rPr lang="el-GR" sz="800" smtClean="0">
                <a:solidFill>
                  <a:srgbClr val="000000"/>
                </a:solidFill>
              </a:rPr>
              <a:t>σημαίνει: κατάλληλο πόσιμο νερό τόσο για την διαδικασία του καθαρισμού όσο και για το ξέπλυμα </a:t>
            </a:r>
          </a:p>
          <a:p>
            <a:pPr lvl="1" algn="just" eaLnBrk="1" hangingPunct="1">
              <a:lnSpc>
                <a:spcPct val="80000"/>
              </a:lnSpc>
              <a:buFontTx/>
              <a:buChar char="-"/>
            </a:pPr>
            <a:r>
              <a:rPr lang="el-GR" sz="800" smtClean="0">
                <a:solidFill>
                  <a:srgbClr val="000000"/>
                </a:solidFill>
              </a:rPr>
              <a:t>Καθαρισμός από τα ψηλά στα χαμηλά και από τα «καθαρά στα βρώμικα».</a:t>
            </a:r>
          </a:p>
          <a:p>
            <a:pPr eaLnBrk="1" hangingPunct="1">
              <a:lnSpc>
                <a:spcPct val="80000"/>
              </a:lnSpc>
            </a:pPr>
            <a:r>
              <a:rPr lang="el-GR" sz="800" i="1" smtClean="0"/>
              <a:t>ΣΧΕΤΙΚΕΣ ΠΛΗΡΟΦΟΡΙΕΣ ΣΤΟΝ ΟΔΗΓΟ ΥΓΙΕΙΝΗΣ Ν.1: Μέρος 3 κεφάλαιο </a:t>
            </a:r>
            <a:r>
              <a:rPr lang="en-US" sz="800" i="1" smtClean="0"/>
              <a:t>V (</a:t>
            </a:r>
            <a:r>
              <a:rPr lang="el-GR" sz="800" i="1" smtClean="0"/>
              <a:t>&amp; επιλεκτικά μέρος 3/κεφάλαιο ΙΙΙ-ΙΧ, μέρος 4 &amp;παράρτημα 3,5)</a:t>
            </a:r>
          </a:p>
          <a:p>
            <a:pPr lvl="3" algn="just" eaLnBrk="1" hangingPunct="1">
              <a:lnSpc>
                <a:spcPct val="80000"/>
              </a:lnSpc>
              <a:buFontTx/>
              <a:buChar char="-"/>
            </a:pPr>
            <a:r>
              <a:rPr lang="el-GR" sz="1000" i="1" smtClean="0"/>
              <a:t>ΣΧΕΤΙΚΕΣ ΠΛΗΡΟΦΟΡΙΕΣ ΣΤΟ «ΕΓΧΕΙΡΙΔΙΟ ΒΑΣΙΚΗΣ ΕΚΠΑΙΔΕΥΣΗΣ ΣΤΗΝ ΥΓΙΕΙΝΗ ΚΑΙ  ΑΣΦΑΛΕΙΑ ΤΩΝ ΤΡΟΦΙΜΩΝ» Κεφάλαιο </a:t>
            </a:r>
            <a:r>
              <a:rPr lang="en-US" sz="1000" i="1" smtClean="0"/>
              <a:t>11</a:t>
            </a:r>
            <a:endParaRPr lang="el-GR" sz="800" smtClean="0"/>
          </a:p>
          <a:p>
            <a:pPr eaLnBrk="1" hangingPunct="1">
              <a:lnSpc>
                <a:spcPct val="80000"/>
              </a:lnSpc>
            </a:pPr>
            <a:endParaRPr lang="el-GR" sz="800" i="1" smtClean="0"/>
          </a:p>
          <a:p>
            <a:pPr eaLnBrk="1" hangingPunct="1">
              <a:lnSpc>
                <a:spcPct val="80000"/>
              </a:lnSpc>
            </a:pPr>
            <a:endParaRPr lang="el-GR" sz="800" smtClean="0"/>
          </a:p>
          <a:p>
            <a:pPr lvl="1" eaLnBrk="1" hangingPunct="1">
              <a:lnSpc>
                <a:spcPct val="80000"/>
              </a:lnSpc>
              <a:buFontTx/>
              <a:buChar char="-"/>
            </a:pPr>
            <a:endParaRPr lang="en-GB"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AC0A3C8B-8E22-4A1A-9086-4BC006A75069}" type="slidenum">
              <a:rPr lang="en-US" smtClean="0"/>
              <a:pPr/>
              <a:t>16</a:t>
            </a:fld>
            <a:endParaRPr lang="en-US" smtClean="0"/>
          </a:p>
        </p:txBody>
      </p:sp>
      <p:sp>
        <p:nvSpPr>
          <p:cNvPr id="47106" name="Rectangle 2"/>
          <p:cNvSpPr>
            <a:spLocks noGrp="1" noRot="1" noChangeAspect="1" noChangeArrowheads="1" noTextEdit="1"/>
          </p:cNvSpPr>
          <p:nvPr>
            <p:ph type="sldImg"/>
          </p:nvPr>
        </p:nvSpPr>
        <p:spPr>
          <a:xfrm>
            <a:off x="838200" y="722313"/>
            <a:ext cx="5211763" cy="3608387"/>
          </a:xfrm>
          <a:ln/>
        </p:spPr>
      </p:sp>
      <p:sp>
        <p:nvSpPr>
          <p:cNvPr id="47107" name="Rectangle 3"/>
          <p:cNvSpPr>
            <a:spLocks noGrp="1" noChangeArrowheads="1"/>
          </p:cNvSpPr>
          <p:nvPr>
            <p:ph type="body" idx="1"/>
          </p:nvPr>
        </p:nvSpPr>
        <p:spPr>
          <a:xfrm>
            <a:off x="917575" y="4570413"/>
            <a:ext cx="5053013" cy="4330700"/>
          </a:xfrm>
          <a:noFill/>
          <a:ln/>
        </p:spPr>
        <p:txBody>
          <a:bodyPr/>
          <a:lstStyle/>
          <a:p>
            <a:pPr eaLnBrk="1" hangingPunct="1"/>
            <a:r>
              <a:rPr lang="el-GR" sz="900" u="sng" smtClean="0"/>
              <a:t>ΣΗΜΕΙΑ ΣΥΖΗΤΗΣΗΣ</a:t>
            </a:r>
          </a:p>
          <a:p>
            <a:pPr eaLnBrk="1" hangingPunct="1">
              <a:buFontTx/>
              <a:buChar char="-"/>
            </a:pPr>
            <a:r>
              <a:rPr lang="el-GR" sz="900" smtClean="0"/>
              <a:t>Να εξηγηθούν τα αναφερόμενα, τονίζοντας ότι:</a:t>
            </a:r>
          </a:p>
          <a:p>
            <a:pPr lvl="1" algn="just" eaLnBrk="1" hangingPunct="1">
              <a:buFontTx/>
              <a:buChar char="-"/>
            </a:pPr>
            <a:r>
              <a:rPr lang="el-GR" sz="900" smtClean="0"/>
              <a:t>Σχολαστικός καθαρισμός επιφανειών σημαίνει: προσεκτικός καθαρισμός επιφανειών που έρχονται σε επαφή με χέρια </a:t>
            </a:r>
            <a:r>
              <a:rPr lang="el-GR" sz="900" smtClean="0">
                <a:solidFill>
                  <a:srgbClr val="000000"/>
                </a:solidFill>
              </a:rPr>
              <a:t>(πχ πόμολα ψυγείου), αλλά και ψηλών σημείων, των γωνιών, των αποχετευτικών καναλιών. </a:t>
            </a:r>
            <a:r>
              <a:rPr lang="el-GR" sz="900" b="1" smtClean="0">
                <a:solidFill>
                  <a:srgbClr val="000000"/>
                </a:solidFill>
              </a:rPr>
              <a:t>Να ξεκινάει ο  καθαρισμός από τα ψηλά προς τα χαμηλά σημεία των χώρων και του εξοπλισμού</a:t>
            </a:r>
            <a:endParaRPr lang="el-GR" sz="900" b="1" smtClean="0"/>
          </a:p>
          <a:p>
            <a:pPr lvl="1" algn="just" eaLnBrk="1" hangingPunct="1">
              <a:buFontTx/>
              <a:buChar char="-"/>
            </a:pPr>
            <a:r>
              <a:rPr lang="el-GR" sz="900" smtClean="0"/>
              <a:t>Καλό ξέπλυμα εργαλείων, εξοπλισμού, επιφανειών σημαίνει: μετά τη χρήση απορρυπαντικών ή απολυμαντικών ουσιών, να χρησιμοποιείται άφθονο νερό</a:t>
            </a:r>
          </a:p>
          <a:p>
            <a:pPr lvl="1" algn="just" eaLnBrk="1" hangingPunct="1">
              <a:buFontTx/>
              <a:buChar char="-"/>
            </a:pPr>
            <a:r>
              <a:rPr lang="el-GR" sz="900" smtClean="0"/>
              <a:t>Οι απαιτήσεις για χρονοπρόγραμμα θα συζητηθούν στην επόμενη διαφάνεια.</a:t>
            </a:r>
          </a:p>
          <a:p>
            <a:pPr eaLnBrk="1" hangingPunct="1"/>
            <a:r>
              <a:rPr lang="el-GR" sz="900" i="1" smtClean="0"/>
              <a:t>ΣΧΕΤΙΚΕΣ ΠΛΗΡΟΦΟΡΙΕΣ ΣΤΟΝ ΟΔΗΓΟ ΥΓΙΕΙΝΗΣ Ν.1: Μέρος 3 κεφάλαιο </a:t>
            </a:r>
            <a:r>
              <a:rPr lang="en-US" sz="900" i="1" smtClean="0"/>
              <a:t>V (</a:t>
            </a:r>
            <a:r>
              <a:rPr lang="el-GR" sz="900" i="1" smtClean="0"/>
              <a:t>&amp; επιλεκτικά μέρος 3/κεφάλαιο ΙΙΙ-ΙΧ, μέρος 4 &amp;παράρτημα 3,5)</a:t>
            </a:r>
          </a:p>
          <a:p>
            <a:pPr lvl="3" algn="just" eaLnBrk="1" hangingPunct="1">
              <a:buFontTx/>
              <a:buChar char="-"/>
            </a:pPr>
            <a:r>
              <a:rPr lang="el-GR" i="1" smtClean="0"/>
              <a:t>ΣΧΕΤΙΚΕΣ ΠΛΗΡΟΦΟΡΙΕΣ ΣΤΟ «ΕΓΧΕΙΡΙΔΙΟ ΒΑΣΙΚΗΣ ΕΚΠΑΙΔΕΥΣΗΣ ΣΤΗΝ ΥΓΙΕΙΝΗ ΚΑΙ  ΑΣΦΑΛΕΙΑ ΤΩΝ ΤΡΟΦΙΜΩΝ» Κεφάλαιο </a:t>
            </a:r>
            <a:r>
              <a:rPr lang="en-US" i="1" smtClean="0"/>
              <a:t>11</a:t>
            </a:r>
            <a:endParaRPr lang="el-GR" sz="900" smtClean="0"/>
          </a:p>
          <a:p>
            <a:pPr eaLnBrk="1" hangingPunct="1"/>
            <a:endParaRPr lang="el-GR" sz="900" i="1" smtClean="0"/>
          </a:p>
          <a:p>
            <a:pPr eaLnBrk="1" hangingPunct="1"/>
            <a:endParaRPr lang="en-GB" sz="9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Θέση εικόνας διαφάνειας"/>
          <p:cNvSpPr>
            <a:spLocks noGrp="1" noRot="1" noChangeAspect="1"/>
          </p:cNvSpPr>
          <p:nvPr>
            <p:ph type="sldImg"/>
          </p:nvPr>
        </p:nvSpPr>
        <p:spPr>
          <a:ln/>
        </p:spPr>
      </p:sp>
      <p:sp>
        <p:nvSpPr>
          <p:cNvPr id="49154" name="2 - Θέση σημειώσεων"/>
          <p:cNvSpPr>
            <a:spLocks noGrp="1"/>
          </p:cNvSpPr>
          <p:nvPr>
            <p:ph type="body" idx="1"/>
          </p:nvPr>
        </p:nvSpPr>
        <p:spPr>
          <a:noFill/>
          <a:ln/>
        </p:spPr>
        <p:txBody>
          <a:bodyPr/>
          <a:lstStyle/>
          <a:p>
            <a:pPr eaLnBrk="1" hangingPunct="1"/>
            <a:endParaRPr lang="el-GR" smtClean="0"/>
          </a:p>
        </p:txBody>
      </p:sp>
      <p:sp>
        <p:nvSpPr>
          <p:cNvPr id="49155" name="3 - Θέση αριθμού διαφάνειας"/>
          <p:cNvSpPr>
            <a:spLocks noGrp="1"/>
          </p:cNvSpPr>
          <p:nvPr>
            <p:ph type="sldNum" sz="quarter" idx="5"/>
          </p:nvPr>
        </p:nvSpPr>
        <p:spPr>
          <a:noFill/>
        </p:spPr>
        <p:txBody>
          <a:bodyPr/>
          <a:lstStyle/>
          <a:p>
            <a:fld id="{E39A4B3E-9F39-4F80-8D42-C77765F8164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Θέση εικόνας διαφάνειας"/>
          <p:cNvSpPr>
            <a:spLocks noGrp="1" noRot="1" noChangeAspect="1"/>
          </p:cNvSpPr>
          <p:nvPr>
            <p:ph type="sldImg"/>
          </p:nvPr>
        </p:nvSpPr>
        <p:spPr>
          <a:ln/>
        </p:spPr>
      </p:sp>
      <p:sp>
        <p:nvSpPr>
          <p:cNvPr id="51202" name="2 - Θέση σημειώσεων"/>
          <p:cNvSpPr>
            <a:spLocks noGrp="1"/>
          </p:cNvSpPr>
          <p:nvPr>
            <p:ph type="body" idx="1"/>
          </p:nvPr>
        </p:nvSpPr>
        <p:spPr>
          <a:noFill/>
          <a:ln/>
        </p:spPr>
        <p:txBody>
          <a:bodyPr/>
          <a:lstStyle/>
          <a:p>
            <a:pPr eaLnBrk="1" hangingPunct="1"/>
            <a:endParaRPr lang="el-GR" smtClean="0"/>
          </a:p>
        </p:txBody>
      </p:sp>
      <p:sp>
        <p:nvSpPr>
          <p:cNvPr id="51203" name="3 - Θέση αριθμού διαφάνειας"/>
          <p:cNvSpPr>
            <a:spLocks noGrp="1"/>
          </p:cNvSpPr>
          <p:nvPr>
            <p:ph type="sldNum" sz="quarter" idx="5"/>
          </p:nvPr>
        </p:nvSpPr>
        <p:spPr>
          <a:noFill/>
        </p:spPr>
        <p:txBody>
          <a:bodyPr/>
          <a:lstStyle/>
          <a:p>
            <a:fld id="{E9102B9E-B7F6-4EF8-B6B6-942B8F1D000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96EC0569-D09A-4B0B-BF0C-30D64B53225C}" type="slidenum">
              <a:rPr lang="en-US" smtClean="0"/>
              <a:pPr/>
              <a:t>19</a:t>
            </a:fld>
            <a:endParaRPr lang="en-US" smtClean="0"/>
          </a:p>
        </p:txBody>
      </p:sp>
      <p:sp>
        <p:nvSpPr>
          <p:cNvPr id="53250" name="Rectangle 2"/>
          <p:cNvSpPr>
            <a:spLocks noGrp="1" noRot="1" noChangeAspect="1" noChangeArrowheads="1" noTextEdit="1"/>
          </p:cNvSpPr>
          <p:nvPr>
            <p:ph type="sldImg"/>
          </p:nvPr>
        </p:nvSpPr>
        <p:spPr>
          <a:xfrm>
            <a:off x="838200" y="722313"/>
            <a:ext cx="5211763" cy="3608387"/>
          </a:xfrm>
          <a:ln/>
        </p:spPr>
      </p:sp>
      <p:sp>
        <p:nvSpPr>
          <p:cNvPr id="53251" name="Rectangle 3"/>
          <p:cNvSpPr>
            <a:spLocks noGrp="1" noChangeArrowheads="1"/>
          </p:cNvSpPr>
          <p:nvPr>
            <p:ph type="body" idx="1"/>
          </p:nvPr>
        </p:nvSpPr>
        <p:spPr>
          <a:xfrm>
            <a:off x="917575" y="4570413"/>
            <a:ext cx="5053013" cy="4330700"/>
          </a:xfrm>
          <a:noFill/>
          <a:ln/>
        </p:spPr>
        <p:txBody>
          <a:bodyPr/>
          <a:lstStyle/>
          <a:p>
            <a:pPr eaLnBrk="1" hangingPunct="1"/>
            <a:r>
              <a:rPr lang="el-GR" sz="900" u="sng" smtClean="0"/>
              <a:t>ΣΗΜΕΙΑ ΣΥΖΗΤΗΣΗΣ</a:t>
            </a:r>
          </a:p>
          <a:p>
            <a:pPr eaLnBrk="1" hangingPunct="1">
              <a:buFontTx/>
              <a:buChar char="-"/>
            </a:pPr>
            <a:r>
              <a:rPr lang="en-US" sz="900" smtClean="0"/>
              <a:t>N</a:t>
            </a:r>
            <a:r>
              <a:rPr lang="el-GR" sz="900" smtClean="0"/>
              <a:t>α εξηγηθεί ο ορισμός του «απορρίμματος» και να συζητηθεί η αναγκαιότητα της σωστής διαχείρισης απορριμμάτων)</a:t>
            </a:r>
            <a:endParaRPr lang="en-US" sz="900" smtClean="0"/>
          </a:p>
          <a:p>
            <a:pPr lvl="2" eaLnBrk="1" hangingPunct="1"/>
            <a:endParaRPr lang="en-US" sz="900" i="1" smtClean="0"/>
          </a:p>
          <a:p>
            <a:pPr lvl="2" eaLnBrk="1" hangingPunct="1"/>
            <a:r>
              <a:rPr lang="el-GR" sz="900" i="1" smtClean="0"/>
              <a:t>ΣΧΕΤΙΚΕΣ ΠΛΗΡΟΦΟΡΙΕΣ ΣΤΟΝ ΟΔΗΓΟ ΥΓΙΕΙΝΗΣ Ν.1: Μέρος 3 κεφάλαιο </a:t>
            </a:r>
            <a:r>
              <a:rPr lang="en-US" sz="900" i="1" smtClean="0"/>
              <a:t>VI (</a:t>
            </a:r>
            <a:r>
              <a:rPr lang="el-GR" sz="900" i="1" smtClean="0"/>
              <a:t>&amp; επιλεκτικά μέρος 4 &amp;παράρτημα 3</a:t>
            </a:r>
            <a:r>
              <a:rPr lang="en-US" sz="900" i="1" smtClean="0"/>
              <a:t>)</a:t>
            </a:r>
            <a:endParaRPr lang="el-GR" sz="900" i="1" smtClean="0"/>
          </a:p>
          <a:p>
            <a:pPr lvl="3" algn="just" eaLnBrk="1" hangingPunct="1">
              <a:buFontTx/>
              <a:buChar char="-"/>
            </a:pPr>
            <a:r>
              <a:rPr lang="el-GR" i="1" smtClean="0"/>
              <a:t>ΣΧΕΤΙΚΕΣ ΠΛΗΡΟΦΟΡΙΕΣ ΣΤΟ «ΕΓΧΕΙΡΙΔΙΟ ΒΑΣΙΚΗΣ ΕΚΠΑΙΔΕΥΣΗΣ ΣΤΗΝ ΥΓΙΕΙΝΗ ΚΑΙ  ΑΣΦΑΛΕΙΑ ΤΩΝ ΤΡΟΦΙΜΩΝ» Κεφάλαιο </a:t>
            </a:r>
            <a:r>
              <a:rPr lang="en-US" i="1" smtClean="0"/>
              <a:t>11</a:t>
            </a:r>
            <a:endParaRPr lang="el-GR"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Θέση εικόνας διαφάνειας"/>
          <p:cNvSpPr>
            <a:spLocks noGrp="1" noRot="1" noChangeAspect="1"/>
          </p:cNvSpPr>
          <p:nvPr>
            <p:ph type="sldImg"/>
          </p:nvPr>
        </p:nvSpPr>
        <p:spPr>
          <a:ln/>
        </p:spPr>
      </p:sp>
      <p:sp>
        <p:nvSpPr>
          <p:cNvPr id="18434" name="2 - Θέση σημειώσεων"/>
          <p:cNvSpPr>
            <a:spLocks noGrp="1"/>
          </p:cNvSpPr>
          <p:nvPr>
            <p:ph type="body" idx="1"/>
          </p:nvPr>
        </p:nvSpPr>
        <p:spPr>
          <a:noFill/>
          <a:ln/>
        </p:spPr>
        <p:txBody>
          <a:bodyPr/>
          <a:lstStyle/>
          <a:p>
            <a:pPr eaLnBrk="1" hangingPunct="1"/>
            <a:endParaRPr lang="el-GR" smtClean="0"/>
          </a:p>
        </p:txBody>
      </p:sp>
      <p:sp>
        <p:nvSpPr>
          <p:cNvPr id="18435" name="3 - Θέση αριθμού διαφάνειας"/>
          <p:cNvSpPr>
            <a:spLocks noGrp="1"/>
          </p:cNvSpPr>
          <p:nvPr>
            <p:ph type="sldNum" sz="quarter" idx="5"/>
          </p:nvPr>
        </p:nvSpPr>
        <p:spPr>
          <a:noFill/>
        </p:spPr>
        <p:txBody>
          <a:bodyPr/>
          <a:lstStyle/>
          <a:p>
            <a:fld id="{F5A27E13-9DA4-4A8D-B96F-05DF1BA26E6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5EF5BFE9-E853-4C8A-B740-734D8DA83050}" type="slidenum">
              <a:rPr lang="en-US" smtClean="0"/>
              <a:pPr/>
              <a:t>20</a:t>
            </a:fld>
            <a:endParaRPr lang="en-US" smtClean="0"/>
          </a:p>
        </p:txBody>
      </p:sp>
      <p:sp>
        <p:nvSpPr>
          <p:cNvPr id="55298" name="Rectangle 2"/>
          <p:cNvSpPr>
            <a:spLocks noGrp="1" noRot="1" noChangeAspect="1" noChangeArrowheads="1" noTextEdit="1"/>
          </p:cNvSpPr>
          <p:nvPr>
            <p:ph type="sldImg"/>
          </p:nvPr>
        </p:nvSpPr>
        <p:spPr>
          <a:xfrm>
            <a:off x="838200" y="722313"/>
            <a:ext cx="5211763" cy="3608387"/>
          </a:xfrm>
          <a:ln/>
        </p:spPr>
      </p:sp>
      <p:sp>
        <p:nvSpPr>
          <p:cNvPr id="55299" name="Rectangle 3"/>
          <p:cNvSpPr>
            <a:spLocks noGrp="1" noChangeArrowheads="1"/>
          </p:cNvSpPr>
          <p:nvPr>
            <p:ph type="body" idx="1"/>
          </p:nvPr>
        </p:nvSpPr>
        <p:spPr>
          <a:xfrm>
            <a:off x="917575" y="4570413"/>
            <a:ext cx="5053013" cy="4330700"/>
          </a:xfrm>
          <a:noFill/>
          <a:ln/>
        </p:spPr>
        <p:txBody>
          <a:bodyPr/>
          <a:lstStyle/>
          <a:p>
            <a:pPr eaLnBrk="1" hangingPunct="1">
              <a:lnSpc>
                <a:spcPct val="80000"/>
              </a:lnSpc>
            </a:pPr>
            <a:r>
              <a:rPr lang="el-GR" sz="900" smtClean="0"/>
              <a:t>ΣΗΜΣΕΙΑ ΣΥΖΗΤΗΣΗΣ</a:t>
            </a:r>
          </a:p>
          <a:p>
            <a:pPr eaLnBrk="1" hangingPunct="1">
              <a:lnSpc>
                <a:spcPct val="80000"/>
              </a:lnSpc>
              <a:buFontTx/>
              <a:buChar char="-"/>
            </a:pPr>
            <a:r>
              <a:rPr lang="el-GR" sz="900" smtClean="0"/>
              <a:t>Να συζητηθούν οι απαιτήσεις για την ορθή διαχείριση απορριμμάτων, τονίζοντας:</a:t>
            </a:r>
          </a:p>
          <a:p>
            <a:pPr lvl="2" eaLnBrk="1" hangingPunct="1">
              <a:lnSpc>
                <a:spcPct val="80000"/>
              </a:lnSpc>
              <a:buFontTx/>
              <a:buChar char="-"/>
            </a:pPr>
            <a:r>
              <a:rPr lang="el-GR" sz="900" smtClean="0"/>
              <a:t>Αφού απομακρυνθούν τα απορρίμματα από τον χώρο παρασκευής των τροφίμων, θα πρέπει να τοποθετούνται σε ειδικούς κάδους, στο εξωτερικό της επιχείρησης. Οι κάδοι αυτοί θα πρέπει να κλείνουν, να προστατεύονται από έντομα και τρωκτικά και να αδειάζουν τακτικά (κατά προτίμηση καθημερινά). </a:t>
            </a:r>
          </a:p>
          <a:p>
            <a:pPr lvl="2" eaLnBrk="1" hangingPunct="1">
              <a:lnSpc>
                <a:spcPct val="80000"/>
              </a:lnSpc>
              <a:buFontTx/>
              <a:buChar char="-"/>
            </a:pPr>
            <a:r>
              <a:rPr lang="el-GR" sz="900" smtClean="0"/>
              <a:t>Οι εξωτερικοί κάδοι δεν πρέπει να περνούν μπροστά ή μέσα από τους χώρους τροφίμων </a:t>
            </a:r>
          </a:p>
          <a:p>
            <a:pPr lvl="2" eaLnBrk="1" hangingPunct="1">
              <a:lnSpc>
                <a:spcPct val="80000"/>
              </a:lnSpc>
              <a:buFontTx/>
              <a:buChar char="-"/>
            </a:pPr>
            <a:r>
              <a:rPr lang="el-GR" sz="900" smtClean="0"/>
              <a:t>οι κάδοι απορριμμάτων που βρίσκονται μέσα στους </a:t>
            </a:r>
            <a:r>
              <a:rPr lang="el-GR" sz="900" b="1" smtClean="0"/>
              <a:t>χώρους προετοιμασίας  τροφίμων</a:t>
            </a:r>
            <a:r>
              <a:rPr lang="el-GR" sz="900" smtClean="0"/>
              <a:t> πρέπει να έχουν καπάκι που ανοίγει με ποδοκίνητο μηχανισμό (πεντάλ). Οι σακούλες πρέπει να είναι καλά προσαρμοσμένες στα χείλη του κάδου</a:t>
            </a:r>
            <a:r>
              <a:rPr lang="en-GB" sz="900" smtClean="0"/>
              <a:t> </a:t>
            </a:r>
            <a:endParaRPr lang="en-US" sz="900" smtClean="0"/>
          </a:p>
          <a:p>
            <a:pPr lvl="2" eaLnBrk="1" hangingPunct="1">
              <a:lnSpc>
                <a:spcPct val="80000"/>
              </a:lnSpc>
              <a:buFontTx/>
              <a:buChar char="-"/>
            </a:pPr>
            <a:r>
              <a:rPr lang="el-GR" sz="900" smtClean="0"/>
              <a:t>Το ύψος και η θέση του κάδου να είναι τέτοια ώστε να διευκολύνεται η άμεση απόρριψη τροφίμων από τις επιφάνειες εργασίας, σκεύη  κλπ.</a:t>
            </a:r>
          </a:p>
          <a:p>
            <a:pPr lvl="2" eaLnBrk="1" hangingPunct="1">
              <a:lnSpc>
                <a:spcPct val="80000"/>
              </a:lnSpc>
              <a:buFontTx/>
              <a:buChar char="-"/>
            </a:pPr>
            <a:r>
              <a:rPr lang="el-GR" sz="900" smtClean="0"/>
              <a:t>Να δένονται οι σακούλες απορριμμάτων καλά</a:t>
            </a:r>
            <a:r>
              <a:rPr lang="en-GB" sz="900" smtClean="0"/>
              <a:t> </a:t>
            </a:r>
            <a:r>
              <a:rPr lang="el-GR" sz="900" smtClean="0"/>
              <a:t>(πριν απομακρυνθούν)</a:t>
            </a:r>
          </a:p>
          <a:p>
            <a:pPr lvl="2" eaLnBrk="1" hangingPunct="1">
              <a:lnSpc>
                <a:spcPct val="80000"/>
              </a:lnSpc>
              <a:buFontTx/>
              <a:buChar char="-"/>
            </a:pPr>
            <a:r>
              <a:rPr lang="el-GR" sz="900" smtClean="0"/>
              <a:t>Το ύψος και η θέση του κάδου να είναι τέτοια ώστε να διευκολύνεται η άμεση απόρριψη τροφίμων από τις επιφάνειες εργασίας, σκεύη  κλπ. </a:t>
            </a:r>
          </a:p>
          <a:p>
            <a:pPr lvl="2" eaLnBrk="1" hangingPunct="1">
              <a:lnSpc>
                <a:spcPct val="80000"/>
              </a:lnSpc>
              <a:buFontTx/>
              <a:buChar char="-"/>
            </a:pPr>
            <a:r>
              <a:rPr lang="el-GR" sz="900" smtClean="0"/>
              <a:t>Την ανάγκη έγκαιρης πρόληψης της συσσώρευσης υπολειμμάτων τροφών και απορριμμάτων, με απομάκρυνση το συντομότερο δυνατό και τοποθέτηση μέσα στους ειδικούς κάδους για απορρίμματα (και ποτέ σε άλλα δοχεία ή περιέκτες που μπορεί να χρησιμοποιηθούν για τρόφιμα)</a:t>
            </a:r>
          </a:p>
          <a:p>
            <a:pPr lvl="2" eaLnBrk="1" hangingPunct="1">
              <a:lnSpc>
                <a:spcPct val="80000"/>
              </a:lnSpc>
              <a:buFontTx/>
              <a:buChar char="-"/>
            </a:pPr>
            <a:r>
              <a:rPr lang="el-GR" sz="900" smtClean="0"/>
              <a:t>Να μην αφήνονται κάδοι να γεμίζουν ή να ξεχειλίζουν από απορρίμματα.</a:t>
            </a:r>
            <a:r>
              <a:rPr lang="en-GB" sz="900" smtClean="0"/>
              <a:t> </a:t>
            </a:r>
            <a:r>
              <a:rPr lang="el-GR" sz="900" smtClean="0"/>
              <a:t>Οι εσωτερικοί κάδοι θα πρέπει να αδειάζονται σε εξωτερικούς για την πρόληψη οσμών και πιθανότητας επιμόλυνσης</a:t>
            </a:r>
          </a:p>
          <a:p>
            <a:pPr lvl="2" eaLnBrk="1" hangingPunct="1">
              <a:lnSpc>
                <a:spcPct val="80000"/>
              </a:lnSpc>
            </a:pPr>
            <a:endParaRPr lang="el-GR" sz="900" i="1" smtClean="0"/>
          </a:p>
          <a:p>
            <a:pPr lvl="2" eaLnBrk="1" hangingPunct="1">
              <a:lnSpc>
                <a:spcPct val="80000"/>
              </a:lnSpc>
            </a:pPr>
            <a:r>
              <a:rPr lang="el-GR" sz="900" i="1" smtClean="0"/>
              <a:t>ΣΧΕΤΙΚΕΣ ΠΛΗΡΟΦΟΡΙΕΣ ΣΤΟΝ ΟΔΗΓΟ ΥΓΙΕΙΝΗΣ Ν.1: Μέρος 3 κεφάλαιο </a:t>
            </a:r>
            <a:r>
              <a:rPr lang="en-US" sz="900" i="1" smtClean="0"/>
              <a:t>VI (</a:t>
            </a:r>
            <a:r>
              <a:rPr lang="el-GR" sz="900" i="1" smtClean="0"/>
              <a:t>&amp; επιλεκτικά μέρος 4 &amp;παράρτημα 3</a:t>
            </a:r>
            <a:r>
              <a:rPr lang="en-US" sz="900" i="1" smtClean="0"/>
              <a:t>)</a:t>
            </a:r>
            <a:endParaRPr lang="el-GR" sz="900" i="1" smtClean="0"/>
          </a:p>
          <a:p>
            <a:pPr lvl="3" algn="just" eaLnBrk="1" hangingPunct="1">
              <a:lnSpc>
                <a:spcPct val="80000"/>
              </a:lnSpc>
              <a:buFontTx/>
              <a:buChar char="-"/>
            </a:pPr>
            <a:r>
              <a:rPr lang="el-GR" i="1" smtClean="0"/>
              <a:t>ΣΧΕΤΙΚΕΣ ΠΛΗΡΟΦΟΡΙΕΣ ΣΤΟ «ΕΓΧΕΙΡΙΔΙΟ ΒΑΣΙΚΗΣ ΕΚΠΑΙΔΕΥΣΗΣ ΣΤΗΝ ΥΓΙΕΙΝΗ ΚΑΙ  ΑΣΦΑΛΕΙΑ ΤΩΝ ΤΡΟΦΙΜΩΝ» Κεφάλαιο </a:t>
            </a:r>
            <a:r>
              <a:rPr lang="en-US" i="1" smtClean="0"/>
              <a:t>11</a:t>
            </a:r>
            <a:endParaRPr lang="el-GR" sz="900" smtClean="0"/>
          </a:p>
          <a:p>
            <a:pPr eaLnBrk="1" hangingPunct="1">
              <a:lnSpc>
                <a:spcPct val="80000"/>
              </a:lnSpc>
            </a:pPr>
            <a:endParaRPr lang="en-GB" sz="9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BFCEDF82-16A9-4077-9C0B-EB3D7DCE49EA}" type="slidenum">
              <a:rPr lang="en-US" smtClean="0"/>
              <a:pPr/>
              <a:t>21</a:t>
            </a:fld>
            <a:endParaRPr lang="en-US" smtClean="0"/>
          </a:p>
        </p:txBody>
      </p:sp>
      <p:sp>
        <p:nvSpPr>
          <p:cNvPr id="57346" name="Rectangle 2"/>
          <p:cNvSpPr>
            <a:spLocks noGrp="1" noRot="1" noChangeAspect="1" noChangeArrowheads="1" noTextEdit="1"/>
          </p:cNvSpPr>
          <p:nvPr>
            <p:ph type="sldImg"/>
          </p:nvPr>
        </p:nvSpPr>
        <p:spPr>
          <a:xfrm>
            <a:off x="838200" y="722313"/>
            <a:ext cx="5211763" cy="3608387"/>
          </a:xfrm>
          <a:ln/>
        </p:spPr>
      </p:sp>
      <p:sp>
        <p:nvSpPr>
          <p:cNvPr id="57347" name="Rectangle 3"/>
          <p:cNvSpPr>
            <a:spLocks noGrp="1" noChangeArrowheads="1"/>
          </p:cNvSpPr>
          <p:nvPr>
            <p:ph type="body" idx="1"/>
          </p:nvPr>
        </p:nvSpPr>
        <p:spPr>
          <a:xfrm>
            <a:off x="917575" y="4570413"/>
            <a:ext cx="5053013" cy="4330700"/>
          </a:xfrm>
          <a:noFill/>
          <a:ln/>
        </p:spPr>
        <p:txBody>
          <a:bodyPr/>
          <a:lstStyle/>
          <a:p>
            <a:pPr eaLnBrk="1" hangingPunct="1">
              <a:lnSpc>
                <a:spcPct val="90000"/>
              </a:lnSpc>
            </a:pPr>
            <a:r>
              <a:rPr lang="el-GR" sz="900" u="sng" smtClean="0"/>
              <a:t>ΣΗΜΣΕΙΑ ΣΥΖΗΤΗΣΗΣ</a:t>
            </a:r>
          </a:p>
          <a:p>
            <a:pPr eaLnBrk="1" hangingPunct="1">
              <a:lnSpc>
                <a:spcPct val="90000"/>
              </a:lnSpc>
              <a:buFontTx/>
              <a:buChar char="-"/>
            </a:pPr>
            <a:r>
              <a:rPr lang="el-GR" sz="900" smtClean="0"/>
              <a:t>Να συζητηθούν οι απαιτήσεις για την ορθή διαχείριση απορριμμάτων, τονίζοντας:</a:t>
            </a:r>
          </a:p>
          <a:p>
            <a:pPr lvl="2" eaLnBrk="1" hangingPunct="1">
              <a:lnSpc>
                <a:spcPct val="90000"/>
              </a:lnSpc>
              <a:buFontTx/>
              <a:buChar char="-"/>
            </a:pPr>
            <a:r>
              <a:rPr lang="el-GR" sz="900" smtClean="0"/>
              <a:t>Όλοι οι κάδοι πρέπει να καθαρίζονται και να απολυμαίνονται τακτικά (μέσα-έξω). Όμοια να γίνεται και για το γύρω χώρο διατήρησης απορριμμάτων. Αν υπάρχουν ψυχόμενοι χώροι για τη φύλαξη των απορριμμάτων, θα πρέπει να αδειάζουν και να καθαρίζονται τακτικά. </a:t>
            </a:r>
          </a:p>
          <a:p>
            <a:pPr lvl="2" eaLnBrk="1" hangingPunct="1">
              <a:lnSpc>
                <a:spcPct val="90000"/>
              </a:lnSpc>
              <a:buFontTx/>
              <a:buChar char="-"/>
            </a:pPr>
            <a:r>
              <a:rPr lang="el-GR" sz="900" smtClean="0"/>
              <a:t>Οι περιοχές πλύσεως κάδων δεν θα πρέπει να είναι κοντά σε χώρους επεξεργασίας.</a:t>
            </a:r>
          </a:p>
          <a:p>
            <a:pPr lvl="2" eaLnBrk="1" hangingPunct="1">
              <a:lnSpc>
                <a:spcPct val="90000"/>
              </a:lnSpc>
              <a:buFontTx/>
              <a:buChar char="-"/>
            </a:pPr>
            <a:r>
              <a:rPr lang="el-GR" sz="900" smtClean="0"/>
              <a:t>(</a:t>
            </a:r>
            <a:r>
              <a:rPr lang="el-GR" sz="900" i="1" smtClean="0"/>
              <a:t>όπου εφαρμόζεται) τα δίκτυα απορριμμάτων να είναι κλειστά</a:t>
            </a:r>
            <a:endParaRPr lang="el-GR" sz="900" smtClean="0"/>
          </a:p>
          <a:p>
            <a:pPr lvl="2" eaLnBrk="1" hangingPunct="1">
              <a:lnSpc>
                <a:spcPct val="90000"/>
              </a:lnSpc>
              <a:buFontTx/>
              <a:buChar char="-"/>
            </a:pPr>
            <a:r>
              <a:rPr lang="el-GR" sz="900" smtClean="0"/>
              <a:t>Να μην αφήνονται τα δοχεία να γεμίζουν ή να ξεχειλίζουν από απορρίμματα.</a:t>
            </a:r>
            <a:r>
              <a:rPr lang="en-GB" sz="900" smtClean="0"/>
              <a:t> </a:t>
            </a:r>
            <a:r>
              <a:rPr lang="el-GR" sz="900" smtClean="0"/>
              <a:t>Τα δοχεία απορριμμάτων θα πρέπει να αδειάζονται σε εξωτερικούς κάδους για την πρόληψη οσμών και πιθανότητας επιμόλυνσης</a:t>
            </a:r>
          </a:p>
          <a:p>
            <a:pPr lvl="2" eaLnBrk="1" hangingPunct="1">
              <a:lnSpc>
                <a:spcPct val="90000"/>
              </a:lnSpc>
              <a:buFontTx/>
              <a:buChar char="-"/>
            </a:pPr>
            <a:r>
              <a:rPr lang="el-GR" sz="900" smtClean="0"/>
              <a:t>Αφού απομακρυνθούν τα απορρίμματα από τον χώρο παρασκευής των τροφίμων, θα πρέπει να τοποθετούνται σε ειδικούς κάδους, στο εξωτερικό της επιχείρησης. Οι κάδοι αυτοί θα πρέπει να κλείνουν, να προστατεύονται από έντομα και τρωκτικά και να αδειάζουν τακτικά (κατά προτίμηση καθημερινά). </a:t>
            </a:r>
          </a:p>
          <a:p>
            <a:pPr lvl="2" eaLnBrk="1" hangingPunct="1">
              <a:lnSpc>
                <a:spcPct val="90000"/>
              </a:lnSpc>
              <a:buFontTx/>
              <a:buChar char="-"/>
            </a:pPr>
            <a:r>
              <a:rPr lang="el-GR" sz="900" smtClean="0"/>
              <a:t>Ο χειρισμός απορριμμάτων είναι μια «βρώμικη» εργασία η οποία απαιτεί στο τέλος της το πλύσιμο των χεριών. </a:t>
            </a:r>
          </a:p>
          <a:p>
            <a:pPr lvl="2" eaLnBrk="1" hangingPunct="1">
              <a:lnSpc>
                <a:spcPct val="90000"/>
              </a:lnSpc>
              <a:buFontTx/>
              <a:buChar char="-"/>
            </a:pPr>
            <a:r>
              <a:rPr lang="el-GR" sz="900" smtClean="0"/>
              <a:t>Η υλοποίηση ενεργειών φιλικών προς το περιβάλλον απαιτούνται εφόσον το περιβάλλον έμμεσα επηρεάζει (θέλοντας ή μη) οποιαδήποτε προσπάθεια για την υγεία και ασφάλεια των τροφίμων. </a:t>
            </a:r>
          </a:p>
          <a:p>
            <a:pPr lvl="2" eaLnBrk="1" hangingPunct="1">
              <a:lnSpc>
                <a:spcPct val="90000"/>
              </a:lnSpc>
            </a:pPr>
            <a:r>
              <a:rPr lang="el-GR" sz="900" i="1" smtClean="0"/>
              <a:t>ΣΧΕΤΙΚΕΣ ΠΛΗΡΟΦΟΡΙΕΣ ΣΤΟΝ ΟΔΗΓΟ ΥΓΙΕΙΝΗΣ Ν.1: Μέρος 3 κεφάλαιο </a:t>
            </a:r>
            <a:r>
              <a:rPr lang="en-US" sz="900" i="1" smtClean="0"/>
              <a:t>VI (</a:t>
            </a:r>
            <a:r>
              <a:rPr lang="el-GR" sz="900" i="1" smtClean="0"/>
              <a:t>&amp; επιλεκτικά μέρος 4 &amp;παράρτημα 3</a:t>
            </a:r>
            <a:r>
              <a:rPr lang="en-US" sz="900" i="1" smtClean="0"/>
              <a:t>)</a:t>
            </a:r>
            <a:endParaRPr lang="el-GR" sz="900" i="1" smtClean="0"/>
          </a:p>
          <a:p>
            <a:pPr lvl="3" algn="just"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a:t>
            </a:r>
            <a:r>
              <a:rPr lang="en-US" i="1" smtClean="0"/>
              <a:t>11</a:t>
            </a:r>
            <a:endParaRPr lang="el-GR" sz="900" smtClean="0"/>
          </a:p>
          <a:p>
            <a:pPr eaLnBrk="1" hangingPunct="1">
              <a:lnSpc>
                <a:spcPct val="90000"/>
              </a:lnSpc>
            </a:pPr>
            <a:endParaRPr lang="en-GB" sz="9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Θέση εικόνας διαφάνειας"/>
          <p:cNvSpPr>
            <a:spLocks noGrp="1" noRot="1" noChangeAspect="1"/>
          </p:cNvSpPr>
          <p:nvPr>
            <p:ph type="sldImg"/>
          </p:nvPr>
        </p:nvSpPr>
        <p:spPr>
          <a:ln/>
        </p:spPr>
      </p:sp>
      <p:sp>
        <p:nvSpPr>
          <p:cNvPr id="59394" name="2 - Θέση σημειώσεων"/>
          <p:cNvSpPr>
            <a:spLocks noGrp="1"/>
          </p:cNvSpPr>
          <p:nvPr>
            <p:ph type="body" idx="1"/>
          </p:nvPr>
        </p:nvSpPr>
        <p:spPr>
          <a:noFill/>
          <a:ln/>
        </p:spPr>
        <p:txBody>
          <a:bodyPr/>
          <a:lstStyle/>
          <a:p>
            <a:pPr eaLnBrk="1" hangingPunct="1"/>
            <a:endParaRPr lang="el-GR" smtClean="0"/>
          </a:p>
        </p:txBody>
      </p:sp>
      <p:sp>
        <p:nvSpPr>
          <p:cNvPr id="59395" name="3 - Θέση αριθμού διαφάνειας"/>
          <p:cNvSpPr>
            <a:spLocks noGrp="1"/>
          </p:cNvSpPr>
          <p:nvPr>
            <p:ph type="sldNum" sz="quarter" idx="5"/>
          </p:nvPr>
        </p:nvSpPr>
        <p:spPr>
          <a:noFill/>
        </p:spPr>
        <p:txBody>
          <a:bodyPr/>
          <a:lstStyle/>
          <a:p>
            <a:fld id="{29F83B05-46CA-453E-947A-B3FAB243B558}"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Θέση εικόνας διαφάνειας"/>
          <p:cNvSpPr>
            <a:spLocks noGrp="1" noRot="1" noChangeAspect="1"/>
          </p:cNvSpPr>
          <p:nvPr>
            <p:ph type="sldImg"/>
          </p:nvPr>
        </p:nvSpPr>
        <p:spPr>
          <a:ln/>
        </p:spPr>
      </p:sp>
      <p:sp>
        <p:nvSpPr>
          <p:cNvPr id="61442" name="2 - Θέση σημειώσεων"/>
          <p:cNvSpPr>
            <a:spLocks noGrp="1"/>
          </p:cNvSpPr>
          <p:nvPr>
            <p:ph type="body" idx="1"/>
          </p:nvPr>
        </p:nvSpPr>
        <p:spPr>
          <a:noFill/>
          <a:ln/>
        </p:spPr>
        <p:txBody>
          <a:bodyPr/>
          <a:lstStyle/>
          <a:p>
            <a:pPr eaLnBrk="1" hangingPunct="1"/>
            <a:endParaRPr lang="el-GR" smtClean="0"/>
          </a:p>
        </p:txBody>
      </p:sp>
      <p:sp>
        <p:nvSpPr>
          <p:cNvPr id="61443" name="3 - Θέση αριθμού διαφάνειας"/>
          <p:cNvSpPr>
            <a:spLocks noGrp="1"/>
          </p:cNvSpPr>
          <p:nvPr>
            <p:ph type="sldNum" sz="quarter" idx="5"/>
          </p:nvPr>
        </p:nvSpPr>
        <p:spPr>
          <a:noFill/>
        </p:spPr>
        <p:txBody>
          <a:bodyPr/>
          <a:lstStyle/>
          <a:p>
            <a:fld id="{FD8A5F2D-2978-4394-AF01-8DC962AA9246}"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Θέση εικόνας διαφάνειας"/>
          <p:cNvSpPr>
            <a:spLocks noGrp="1" noRot="1" noChangeAspect="1"/>
          </p:cNvSpPr>
          <p:nvPr>
            <p:ph type="sldImg"/>
          </p:nvPr>
        </p:nvSpPr>
        <p:spPr>
          <a:ln/>
        </p:spPr>
      </p:sp>
      <p:sp>
        <p:nvSpPr>
          <p:cNvPr id="63490" name="2 - Θέση σημειώσεων"/>
          <p:cNvSpPr>
            <a:spLocks noGrp="1"/>
          </p:cNvSpPr>
          <p:nvPr>
            <p:ph type="body" idx="1"/>
          </p:nvPr>
        </p:nvSpPr>
        <p:spPr>
          <a:noFill/>
          <a:ln/>
        </p:spPr>
        <p:txBody>
          <a:bodyPr/>
          <a:lstStyle/>
          <a:p>
            <a:pPr eaLnBrk="1" hangingPunct="1"/>
            <a:endParaRPr lang="el-GR" smtClean="0"/>
          </a:p>
        </p:txBody>
      </p:sp>
      <p:sp>
        <p:nvSpPr>
          <p:cNvPr id="63491" name="3 - Θέση αριθμού διαφάνειας"/>
          <p:cNvSpPr>
            <a:spLocks noGrp="1"/>
          </p:cNvSpPr>
          <p:nvPr>
            <p:ph type="sldNum" sz="quarter" idx="5"/>
          </p:nvPr>
        </p:nvSpPr>
        <p:spPr>
          <a:noFill/>
        </p:spPr>
        <p:txBody>
          <a:bodyPr/>
          <a:lstStyle/>
          <a:p>
            <a:fld id="{7C26D316-3146-4C27-8E6F-12F3BFAFC7C4}"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 Θέση εικόνας διαφάνειας"/>
          <p:cNvSpPr>
            <a:spLocks noGrp="1" noRot="1" noChangeAspect="1"/>
          </p:cNvSpPr>
          <p:nvPr>
            <p:ph type="sldImg"/>
          </p:nvPr>
        </p:nvSpPr>
        <p:spPr>
          <a:ln/>
        </p:spPr>
      </p:sp>
      <p:sp>
        <p:nvSpPr>
          <p:cNvPr id="65538" name="2 - Θέση σημειώσεων"/>
          <p:cNvSpPr>
            <a:spLocks noGrp="1"/>
          </p:cNvSpPr>
          <p:nvPr>
            <p:ph type="body" idx="1"/>
          </p:nvPr>
        </p:nvSpPr>
        <p:spPr>
          <a:noFill/>
          <a:ln/>
        </p:spPr>
        <p:txBody>
          <a:bodyPr/>
          <a:lstStyle/>
          <a:p>
            <a:pPr eaLnBrk="1" hangingPunct="1"/>
            <a:endParaRPr lang="el-GR" smtClean="0"/>
          </a:p>
        </p:txBody>
      </p:sp>
      <p:sp>
        <p:nvSpPr>
          <p:cNvPr id="65539" name="3 - Θέση αριθμού διαφάνειας"/>
          <p:cNvSpPr>
            <a:spLocks noGrp="1"/>
          </p:cNvSpPr>
          <p:nvPr>
            <p:ph type="sldNum" sz="quarter" idx="5"/>
          </p:nvPr>
        </p:nvSpPr>
        <p:spPr>
          <a:noFill/>
        </p:spPr>
        <p:txBody>
          <a:bodyPr/>
          <a:lstStyle/>
          <a:p>
            <a:fld id="{E5E6E1BC-FC96-4509-9B05-FDF415F88BC8}"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 Θέση εικόνας διαφάνειας"/>
          <p:cNvSpPr>
            <a:spLocks noGrp="1" noRot="1" noChangeAspect="1"/>
          </p:cNvSpPr>
          <p:nvPr>
            <p:ph type="sldImg"/>
          </p:nvPr>
        </p:nvSpPr>
        <p:spPr>
          <a:ln/>
        </p:spPr>
      </p:sp>
      <p:sp>
        <p:nvSpPr>
          <p:cNvPr id="67586" name="2 - Θέση σημειώσεων"/>
          <p:cNvSpPr>
            <a:spLocks noGrp="1"/>
          </p:cNvSpPr>
          <p:nvPr>
            <p:ph type="body" idx="1"/>
          </p:nvPr>
        </p:nvSpPr>
        <p:spPr>
          <a:noFill/>
          <a:ln/>
        </p:spPr>
        <p:txBody>
          <a:bodyPr/>
          <a:lstStyle/>
          <a:p>
            <a:pPr eaLnBrk="1" hangingPunct="1"/>
            <a:endParaRPr lang="el-GR" smtClean="0"/>
          </a:p>
        </p:txBody>
      </p:sp>
      <p:sp>
        <p:nvSpPr>
          <p:cNvPr id="67587" name="3 - Θέση αριθμού διαφάνειας"/>
          <p:cNvSpPr>
            <a:spLocks noGrp="1"/>
          </p:cNvSpPr>
          <p:nvPr>
            <p:ph type="sldNum" sz="quarter" idx="5"/>
          </p:nvPr>
        </p:nvSpPr>
        <p:spPr>
          <a:noFill/>
        </p:spPr>
        <p:txBody>
          <a:bodyPr/>
          <a:lstStyle/>
          <a:p>
            <a:fld id="{F512E903-78D1-4118-ABCF-C53F6FD41DA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 Θέση εικόνας διαφάνειας"/>
          <p:cNvSpPr>
            <a:spLocks noGrp="1" noRot="1" noChangeAspect="1"/>
          </p:cNvSpPr>
          <p:nvPr>
            <p:ph type="sldImg"/>
          </p:nvPr>
        </p:nvSpPr>
        <p:spPr>
          <a:ln/>
        </p:spPr>
      </p:sp>
      <p:sp>
        <p:nvSpPr>
          <p:cNvPr id="69634" name="2 - Θέση σημειώσεων"/>
          <p:cNvSpPr>
            <a:spLocks noGrp="1"/>
          </p:cNvSpPr>
          <p:nvPr>
            <p:ph type="body" idx="1"/>
          </p:nvPr>
        </p:nvSpPr>
        <p:spPr>
          <a:noFill/>
          <a:ln/>
        </p:spPr>
        <p:txBody>
          <a:bodyPr/>
          <a:lstStyle/>
          <a:p>
            <a:pPr eaLnBrk="1" hangingPunct="1"/>
            <a:endParaRPr lang="el-GR" smtClean="0"/>
          </a:p>
        </p:txBody>
      </p:sp>
      <p:sp>
        <p:nvSpPr>
          <p:cNvPr id="69635" name="3 - Θέση αριθμού διαφάνειας"/>
          <p:cNvSpPr>
            <a:spLocks noGrp="1"/>
          </p:cNvSpPr>
          <p:nvPr>
            <p:ph type="sldNum" sz="quarter" idx="5"/>
          </p:nvPr>
        </p:nvSpPr>
        <p:spPr>
          <a:noFill/>
        </p:spPr>
        <p:txBody>
          <a:bodyPr/>
          <a:lstStyle/>
          <a:p>
            <a:fld id="{3DEB0641-015E-4003-B6B5-824C651BEA4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BAC8934B-C8D6-4223-9E78-1B3675EBAA33}" type="slidenum">
              <a:rPr lang="en-US" smtClean="0"/>
              <a:pPr/>
              <a:t>28</a:t>
            </a:fld>
            <a:endParaRPr lang="en-US" smtClean="0"/>
          </a:p>
        </p:txBody>
      </p:sp>
      <p:sp>
        <p:nvSpPr>
          <p:cNvPr id="71682" name="Rectangle 2"/>
          <p:cNvSpPr>
            <a:spLocks noGrp="1" noRot="1" noChangeAspect="1" noChangeArrowheads="1" noTextEdit="1"/>
          </p:cNvSpPr>
          <p:nvPr>
            <p:ph type="sldImg"/>
          </p:nvPr>
        </p:nvSpPr>
        <p:spPr>
          <a:xfrm>
            <a:off x="838200" y="722313"/>
            <a:ext cx="5211763" cy="3608387"/>
          </a:xfrm>
          <a:ln/>
        </p:spPr>
      </p:sp>
      <p:sp>
        <p:nvSpPr>
          <p:cNvPr id="71683" name="Rectangle 3"/>
          <p:cNvSpPr>
            <a:spLocks noGrp="1" noChangeArrowheads="1"/>
          </p:cNvSpPr>
          <p:nvPr>
            <p:ph type="body" idx="1"/>
          </p:nvPr>
        </p:nvSpPr>
        <p:spPr>
          <a:xfrm>
            <a:off x="917575" y="4572000"/>
            <a:ext cx="5053013" cy="4329113"/>
          </a:xfrm>
          <a:noFill/>
          <a:ln/>
        </p:spPr>
        <p:txBody>
          <a:bodyPr/>
          <a:lstStyle/>
          <a:p>
            <a:pPr eaLnBrk="1" hangingPunct="1"/>
            <a:r>
              <a:rPr lang="el-GR" sz="900" u="sng" smtClean="0"/>
              <a:t>ΣΗΜΕΙΑ ΣΥΖΗΤΗΣΗΣ:</a:t>
            </a:r>
          </a:p>
          <a:p>
            <a:pPr eaLnBrk="1" hangingPunct="1">
              <a:buFontTx/>
              <a:buChar char="-"/>
            </a:pPr>
            <a:r>
              <a:rPr lang="el-GR" sz="900" smtClean="0"/>
              <a:t>Να συζητηθούν οι ευθύνες ενός επαγγελματία χειριστή τροφίμων. Στο πλαίσιο αυτό εκτός των νομικών υποχρεώσεων βαρύτητα να δοθεί στην τόνωση του επαγγελματισμού και στην εγκαθίδρυση «ηθικής ευθύνης». Έμφαση να δοθεί στο γεγονός ότι η απόφαση για επαγγελματική ενασχόληση με τον κλάδο των τροφίμων ταυτίζεται με την τήρηση ιδιαίτερων απαιτήσεων υγιεινής τροφίμων (γι αυτό ο χειριστής οφείλει να ακολουθεί κανόνες υγιεινής εντός του χώρου εργασίας, ανεξάρτητα  αν εφαρμόζει τους ίδιους κανόνες στο σπίτι του ή ανεξάρτητα αν νομίζει ότι οι αναφερόμενοι κίνδυνοι δεν έχουν σημαντική επίδραση στην υγεία του καταναλωτή)</a:t>
            </a:r>
          </a:p>
          <a:p>
            <a:pPr eaLnBrk="1" hangingPunct="1">
              <a:buFontTx/>
              <a:buChar char="-"/>
            </a:pPr>
            <a:r>
              <a:rPr lang="el-GR" sz="900" smtClean="0"/>
              <a:t>Να τονισθεί ότι η νέα προσέγγιση στην ασφάλεια των τροφίμων που εφαρμόζει ο ΕΦΕΤ δίνει προτεραιότητα στην ανάδειξη των επαγγελματιών χειριστών τροφίμων (γεγονός που θα ωφελήσει και τους σωστούς εργαζόμενους)</a:t>
            </a:r>
          </a:p>
          <a:p>
            <a:pPr eaLnBrk="1" hangingPunct="1">
              <a:buFontTx/>
              <a:buChar char="-"/>
            </a:pPr>
            <a:r>
              <a:rPr lang="el-GR" sz="900" smtClean="0"/>
              <a:t>Να εξηγηθούν οι 3 βασικές επιδιώξεις σε ότι αφορά τους εργαζόμενους: </a:t>
            </a:r>
          </a:p>
          <a:p>
            <a:pPr lvl="1" eaLnBrk="1" hangingPunct="1">
              <a:buFontTx/>
              <a:buChar char="-"/>
            </a:pPr>
            <a:r>
              <a:rPr lang="el-GR" sz="900" smtClean="0"/>
              <a:t>Η επίτευξη της προσωπικής υγείας (δηλ.η εξασφάλιση ότι ο εργαζόμενος δεν είναι φορέας μεταδοτικών ασθενειών) και η κατοχή κατάλληλου βιβλιαρίου υγείας</a:t>
            </a:r>
          </a:p>
          <a:p>
            <a:pPr lvl="1" eaLnBrk="1" hangingPunct="1">
              <a:buFontTx/>
              <a:buChar char="-"/>
            </a:pPr>
            <a:r>
              <a:rPr lang="el-GR" sz="900" smtClean="0"/>
              <a:t>Η συμμόρφωση με κανόνες/πρακτικές ατομικής υγιεινής (δηλ. ο εργαζόμενος φροντίζει για την καθαριότητα του και έχει καλές προσωπικές συνήθειες, ώστε να μην επιμολύνει τα τρόφιμα μεταφέροντας επικίνδυνους παράγοντες από τον ίδιο τον εαυτό του) </a:t>
            </a:r>
          </a:p>
          <a:p>
            <a:pPr lvl="1" eaLnBrk="1" hangingPunct="1">
              <a:buFontTx/>
              <a:buChar char="-"/>
            </a:pPr>
            <a:r>
              <a:rPr lang="el-GR" sz="900" smtClean="0"/>
              <a:t>Η υλοποίηση σωστών χειρισμών κατά την εργασία (δηλ. ο εργαζόμενος φροντίζει κατά την εργασία να μην επιμολύνει τα τρόφιμα με μη τήρηση κανόνων υγιεινής πχ επιμόλυνση ετοίμων από χρήση εργαλείων που χρησιμοποιήθηκαν σε νωπά, παραμονή τροφίμων στην Ε.Θ.Ζ. για μεγάλο χρονικό διάστημα)</a:t>
            </a:r>
          </a:p>
          <a:p>
            <a:pPr eaLnBrk="1" hangingPunct="1">
              <a:buFontTx/>
              <a:buChar char="-"/>
            </a:pPr>
            <a:r>
              <a:rPr lang="el-GR" sz="900" smtClean="0"/>
              <a:t>Να σημειωθεί ότι: </a:t>
            </a:r>
          </a:p>
          <a:p>
            <a:pPr lvl="1" eaLnBrk="1" hangingPunct="1">
              <a:buFontTx/>
              <a:buChar char="-"/>
            </a:pPr>
            <a:r>
              <a:rPr lang="el-GR" sz="900" smtClean="0"/>
              <a:t>Ο ασθενής εργαζόμενος ή ο εργαζόμενος με μολυσμένες πληγές ή άλλου είδους δερματολογικό πρόβλημα δεν είναι κακός χειριστής. Γίνεται ΟΜΩΣ κακός χειριστής όταν δεν υλοποιεί αυτά που πρέπει (πχ ειδοποίηση του υπευθύνου και αποκλεισμός από εργασία χειρισμού τροφίμων ή ερμητική κάλυψη των πληγών με αδιάβροχους επιδέσμους κλπ)</a:t>
            </a:r>
          </a:p>
          <a:p>
            <a:pPr lvl="1" eaLnBrk="1" hangingPunct="1">
              <a:buFontTx/>
              <a:buChar char="-"/>
            </a:pPr>
            <a:r>
              <a:rPr lang="el-GR" sz="900" smtClean="0"/>
              <a:t>Οι κακές προσωπικές συνήθειες είναι όλες εκείνες οι συνήθειες που μπορεί να επιμολύνουν άμεσα ή έμμεσα τα τρόφιμα (πχ ξύσιμο, φτύσιμο, φτάρνισμα, κάπνισμα κλπ), και συνήθως έχουν να κάνουν συνήθως με απλές κινήσεις που μπορούν να επιμολύνουν τρόφιμα. Να τονισθεί η σημαντικότητα αυτών των κακών συνηθειών, και να εξηγηθεί ότι το σταμάτημα αυτών των συνηθειών </a:t>
            </a:r>
            <a:r>
              <a:rPr lang="el-GR" sz="900" b="1" u="sng" smtClean="0"/>
              <a:t>είναι θέμα χρόνου αν δίδεται προσοχή στις κινήσεις</a:t>
            </a:r>
            <a:r>
              <a:rPr lang="el-GR" sz="900" smtClean="0"/>
              <a:t> (πχ να δίδεται προσοχή στις κινήσεις των χεριών ή στην επαφή ). </a:t>
            </a:r>
          </a:p>
          <a:p>
            <a:pPr lvl="1" eaLnBrk="1" hangingPunct="1">
              <a:buFontTx/>
              <a:buChar char="-"/>
            </a:pPr>
            <a:r>
              <a:rPr lang="el-GR" sz="900" smtClean="0"/>
              <a:t>Η μη συνεργασία εργαζόμενου σε θέματα υγιεινής μπορεί να θεωρηθεί αιτία απόλυσης. Η μη συνεργασία μπορεί να περιλαμβάνει μη συμμόρφωση με διαδικασίες ή οδηγίες υγιεινής, ανεπιτυχή παρακολούθηση εκπαιδεύσεως, χλευασμός ενεργειών υγιεινής, μη ειδοποίηση υπευθύνων όταν πρέπει κλπ</a:t>
            </a:r>
          </a:p>
          <a:p>
            <a:pPr lvl="1" eaLnBrk="1" hangingPunct="1">
              <a:buFontTx/>
              <a:buChar char="-"/>
            </a:pPr>
            <a:r>
              <a:rPr lang="el-GR" sz="900" smtClean="0"/>
              <a:t>Η συνεργασία εργαζομένου σε θέματα ΥΑΤ περιλαμβάνει την αναφορά προσωπικής ασθένειας σε υπευθύνους, την αναφορά υπαρκτών ή δυνητικών προβλημάτων για την ασφάλεια των τροφίμων, με την αναζήτηση πρακτικών υγιεινής που δεν γνωρίζει (δηλαδή με την αποφυγή αυτοσχεδιασμών), με την πρόταση ιδεών βελτίωσης, με την κατάλληλη επικοινωνία με συναδέλφους με στόχο την διάχυση των γνώσεων (θεωρητικών και πρακτικών) και την προσεκτική διόρθωση συναδέλφων που δεν εργάζονται σύμφωνα με τους κανόνες υγιεινής τροφίμων.   </a:t>
            </a:r>
            <a:endParaRPr lang="el-GR" sz="900" i="1" smtClean="0"/>
          </a:p>
          <a:p>
            <a:pPr eaLnBrk="1" hangingPunct="1">
              <a:buFontTx/>
              <a:buChar char="-"/>
            </a:pPr>
            <a:r>
              <a:rPr lang="el-GR" sz="900" i="1" smtClean="0"/>
              <a:t>ΣΧΕΤΙΚΕΣ ΠΛΗΡΟΦΟΡΙΕΣ ΣΤΟΝ ΟΔΗΓΟ ΥΓΙΕΙΝΗΣ Ν.1: Μέρος 2.1, Μέρος 3 (κεφάλαιο </a:t>
            </a:r>
            <a:r>
              <a:rPr lang="en-US" sz="900" i="1" smtClean="0"/>
              <a:t>VII, </a:t>
            </a:r>
            <a:r>
              <a:rPr lang="el-GR" sz="900" i="1" smtClean="0"/>
              <a:t>ΙΧ</a:t>
            </a:r>
            <a:r>
              <a:rPr lang="en-US" sz="900" i="1" smtClean="0"/>
              <a:t>)</a:t>
            </a:r>
            <a:endParaRPr lang="el-GR" sz="900" smtClean="0"/>
          </a:p>
          <a:p>
            <a:pPr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4</a:t>
            </a:r>
            <a:endParaRPr lang="en-GB" i="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E4EBEAEF-2371-4B53-905B-04AE2F3F701B}" type="slidenum">
              <a:rPr lang="en-US" smtClean="0"/>
              <a:pPr/>
              <a:t>29</a:t>
            </a:fld>
            <a:endParaRPr lang="en-US" smtClean="0"/>
          </a:p>
        </p:txBody>
      </p:sp>
      <p:sp>
        <p:nvSpPr>
          <p:cNvPr id="73730" name="Rectangle 2"/>
          <p:cNvSpPr>
            <a:spLocks noGrp="1" noRot="1" noChangeAspect="1" noChangeArrowheads="1" noTextEdit="1"/>
          </p:cNvSpPr>
          <p:nvPr>
            <p:ph type="sldImg"/>
          </p:nvPr>
        </p:nvSpPr>
        <p:spPr>
          <a:xfrm>
            <a:off x="838200" y="722313"/>
            <a:ext cx="5211763" cy="3608387"/>
          </a:xfrm>
          <a:ln/>
        </p:spPr>
      </p:sp>
      <p:sp>
        <p:nvSpPr>
          <p:cNvPr id="73731" name="Rectangle 3"/>
          <p:cNvSpPr>
            <a:spLocks noGrp="1" noChangeArrowheads="1"/>
          </p:cNvSpPr>
          <p:nvPr>
            <p:ph type="body" idx="1"/>
          </p:nvPr>
        </p:nvSpPr>
        <p:spPr>
          <a:xfrm>
            <a:off x="917575" y="4572000"/>
            <a:ext cx="5053013" cy="4329113"/>
          </a:xfrm>
          <a:noFill/>
          <a:ln/>
        </p:spPr>
        <p:txBody>
          <a:bodyPr/>
          <a:lstStyle/>
          <a:p>
            <a:pPr eaLnBrk="1" hangingPunct="1"/>
            <a:r>
              <a:rPr lang="el-GR" sz="900" u="sng" smtClean="0"/>
              <a:t>ΣΗΜΕΙΑ ΣΥΖΗΤΗΣΗΣ</a:t>
            </a:r>
          </a:p>
          <a:p>
            <a:pPr eaLnBrk="1" hangingPunct="1">
              <a:buFontTx/>
              <a:buChar char="-"/>
            </a:pPr>
            <a:r>
              <a:rPr lang="el-GR" sz="900" smtClean="0"/>
              <a:t>Να εξηγηθούν τα παραπάνω, τονίζοντας ότι:</a:t>
            </a:r>
          </a:p>
          <a:p>
            <a:pPr lvl="1" eaLnBrk="1" hangingPunct="1">
              <a:buFontTx/>
              <a:buChar char="-"/>
            </a:pPr>
            <a:r>
              <a:rPr lang="el-GR" sz="900" smtClean="0"/>
              <a:t>Ένας φαινομενικά υγιής άνθρωπος μπορεί να είναι φορέας παθογόνων. Για παράδειγμα μερικές ασθένειες (πχ κάποιες μορφές ηπατίτιδας) μεταδίδονται εύκολα και πριν την εκδήλωση συμπτωμάτων, ενώ υπάρχουν περιπτώσεις ανθρώπων που είναι απλοί φορείς παθογόνων (δηλαδή μολύνουν άλλους αλλά δεν αρρωσταίνουν οι ίδιοι)</a:t>
            </a:r>
          </a:p>
          <a:p>
            <a:pPr lvl="1" eaLnBrk="1" hangingPunct="1">
              <a:buFontTx/>
              <a:buChar char="-"/>
            </a:pPr>
            <a:r>
              <a:rPr lang="el-GR" sz="900" smtClean="0"/>
              <a:t>Το βιβλιάριο υγείας πιστοποιεί ότι ο εργαζόμενος δεν έχει μεταδοτικές ασθένειες, και γιαυτό είναι εξαιρετικά σημαντικό.</a:t>
            </a:r>
          </a:p>
          <a:p>
            <a:pPr lvl="1" eaLnBrk="1" hangingPunct="1">
              <a:buFontTx/>
              <a:buChar char="-"/>
            </a:pPr>
            <a:r>
              <a:rPr lang="el-GR" sz="900" smtClean="0"/>
              <a:t>Η ενημέρωση του υπευθύνου της επιχείρησης για την περίπτωση ασθένειας, ενδιαφέρει κυρίως στην περίπτωση όπου εργαζόμενος έχει γαστρεντερικά προβλήματα, πονόλαιμο, βήχα, εκκρίσεις από μύτη ή μάτια, τροφική δηλητηρίαση. ΣΕ ΑΥΤΕΣ ΤΙΣ ΠΕΡΙΠΤΩΣΕΙΣ ΠΡΕΠΕΙ ΝΑ ΑΠΑΓΟΡΕΥΕΤΑΙ Η ΠΑΡΑΜΟΝΗ ΣΕ ΧΩΡΟ ΠΟΥ διαχειρίζονται ΤΡΟΦΙΜΑ (πχ προετοιμασία, επεξεργασία, διάθεση).</a:t>
            </a:r>
          </a:p>
          <a:p>
            <a:pPr lvl="1" eaLnBrk="1" hangingPunct="1">
              <a:buFontTx/>
              <a:buChar char="-"/>
            </a:pPr>
            <a:r>
              <a:rPr lang="el-GR" sz="900" smtClean="0"/>
              <a:t>Η κάλυψη δερματικών προβλημάτων (πληγών, καψιμάτων, μολύνσεων, ελκών) απαιτείται διότι στα σημεία αυτά υπάρχουν συνήθως μικρόβια, τα οποία μπορούν να μεταφερθούν στα τρόφιμα. Η κάλυψη πρέπει να περιλαμβάνει καθαρό, ξηρό, έντονα χρωματισμένο αυτοκόλλητο και αδιάβροχο επίδεσμο, και πάνω από αυτόν προτείνεται αδιάβροχο γάντι (παλάμης ή δάκτυλου)  </a:t>
            </a:r>
          </a:p>
          <a:p>
            <a:pPr lvl="1" eaLnBrk="1" hangingPunct="1">
              <a:buFontTx/>
              <a:buChar char="-"/>
            </a:pPr>
            <a:r>
              <a:rPr lang="el-GR" sz="900" i="1" smtClean="0"/>
              <a:t>ΣΧΕΤΙΚΕΣ ΠΛΗΡΟΦΟΡΙΕΣ ΣΤΟΝ ΟΔΗΓΟ ΥΓΙΕΙΝΗΣ Ν.1: Μέρος 3 κεφάλαιο </a:t>
            </a:r>
            <a:r>
              <a:rPr lang="en-US" sz="900" i="1" smtClean="0"/>
              <a:t>VII</a:t>
            </a:r>
            <a:r>
              <a:rPr lang="el-GR" sz="900" i="1" smtClean="0"/>
              <a:t> (και επιλεκτικά μέρος 3 κεφάλαιο </a:t>
            </a:r>
            <a:r>
              <a:rPr lang="en-US" sz="900" i="1" smtClean="0"/>
              <a:t>IX</a:t>
            </a:r>
            <a:r>
              <a:rPr lang="el-GR" sz="900" i="1" smtClean="0"/>
              <a:t>, μέρος 4-προληπτικά μέτρα)</a:t>
            </a:r>
          </a:p>
          <a:p>
            <a:pPr lvl="1"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4</a:t>
            </a:r>
            <a:endParaRPr lang="en-GB" smtClean="0"/>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10AC382-926C-4B38-BCA5-D4F1CEF8D530}"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7AC4EB9-C4A0-4B08-A544-FDD9F5EB33BC}" type="slidenum">
              <a:rPr lang="en-US" smtClean="0"/>
              <a:pPr/>
              <a:t>30</a:t>
            </a:fld>
            <a:endParaRPr lang="en-US" smtClean="0"/>
          </a:p>
        </p:txBody>
      </p:sp>
      <p:sp>
        <p:nvSpPr>
          <p:cNvPr id="75778" name="Rectangle 2"/>
          <p:cNvSpPr>
            <a:spLocks noGrp="1" noRot="1" noChangeAspect="1" noChangeArrowheads="1" noTextEdit="1"/>
          </p:cNvSpPr>
          <p:nvPr>
            <p:ph type="sldImg"/>
          </p:nvPr>
        </p:nvSpPr>
        <p:spPr>
          <a:xfrm>
            <a:off x="838200" y="722313"/>
            <a:ext cx="5211763" cy="3608387"/>
          </a:xfrm>
          <a:ln/>
        </p:spPr>
      </p:sp>
      <p:sp>
        <p:nvSpPr>
          <p:cNvPr id="75779" name="Rectangle 3"/>
          <p:cNvSpPr>
            <a:spLocks noGrp="1" noChangeArrowheads="1"/>
          </p:cNvSpPr>
          <p:nvPr>
            <p:ph type="body" idx="1"/>
          </p:nvPr>
        </p:nvSpPr>
        <p:spPr>
          <a:xfrm>
            <a:off x="917575" y="4572000"/>
            <a:ext cx="5053013" cy="4329113"/>
          </a:xfrm>
          <a:noFill/>
          <a:ln/>
        </p:spPr>
        <p:txBody>
          <a:bodyPr/>
          <a:lstStyle/>
          <a:p>
            <a:pPr eaLnBrk="1" hangingPunct="1"/>
            <a:r>
              <a:rPr lang="el-GR" sz="900" u="sng" smtClean="0"/>
              <a:t>ΣΗΜΕΙΑ ΣΥΖΗΤΗΣΗΣ</a:t>
            </a:r>
          </a:p>
          <a:p>
            <a:pPr eaLnBrk="1" hangingPunct="1">
              <a:buFontTx/>
              <a:buChar char="-"/>
            </a:pPr>
            <a:r>
              <a:rPr lang="el-GR" sz="900" smtClean="0"/>
              <a:t>Να συζητηθεί η ανάγκη για εισαγωγή στις καθημερινές προσωπικές μας συνήθειες της έναρξης της εργασίας με καθαρά ρούχα και χέρια, ώστε να διασφαλισθεί ότι δεν θα υπάρχει εισαγωγή κινδύνων στις εγκαταστάσεις ή απευθείας σε τρόφιμα. </a:t>
            </a:r>
            <a:endParaRPr lang="el-GR" sz="900" i="1" smtClean="0"/>
          </a:p>
          <a:p>
            <a:pPr eaLnBrk="1" hangingPunct="1">
              <a:buFontTx/>
              <a:buChar char="-"/>
            </a:pPr>
            <a:r>
              <a:rPr lang="el-GR" sz="900" i="1" smtClean="0"/>
              <a:t>ΣΧΕΤΙΚΕΣ ΠΛΗΡΟΦΟΡΙΕΣ ΣΤΟΝ ΟΔΗΓΟ ΥΓΙΕΙΝΗΣ Ν.1: Μέρος 3 κεφάλαιο </a:t>
            </a:r>
            <a:r>
              <a:rPr lang="en-US" sz="900" i="1" smtClean="0"/>
              <a:t>VII</a:t>
            </a:r>
            <a:r>
              <a:rPr lang="el-GR" sz="900" i="1" smtClean="0"/>
              <a:t>Ι</a:t>
            </a:r>
          </a:p>
          <a:p>
            <a:pPr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4</a:t>
            </a:r>
            <a:endParaRPr lang="el-GR" sz="900" i="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448400DD-16DC-43CE-A94E-62B53A3549D8}" type="slidenum">
              <a:rPr lang="en-US" smtClean="0"/>
              <a:pPr/>
              <a:t>31</a:t>
            </a:fld>
            <a:endParaRPr lang="en-US" smtClean="0"/>
          </a:p>
        </p:txBody>
      </p:sp>
      <p:sp>
        <p:nvSpPr>
          <p:cNvPr id="77826" name="Rectangle 2"/>
          <p:cNvSpPr>
            <a:spLocks noGrp="1" noRot="1" noChangeAspect="1" noChangeArrowheads="1" noTextEdit="1"/>
          </p:cNvSpPr>
          <p:nvPr>
            <p:ph type="sldImg"/>
          </p:nvPr>
        </p:nvSpPr>
        <p:spPr>
          <a:xfrm>
            <a:off x="838200" y="722313"/>
            <a:ext cx="5211763" cy="3608387"/>
          </a:xfrm>
          <a:ln/>
        </p:spPr>
      </p:sp>
      <p:sp>
        <p:nvSpPr>
          <p:cNvPr id="77827" name="Rectangle 3"/>
          <p:cNvSpPr>
            <a:spLocks noGrp="1" noChangeArrowheads="1"/>
          </p:cNvSpPr>
          <p:nvPr>
            <p:ph type="body" idx="1"/>
          </p:nvPr>
        </p:nvSpPr>
        <p:spPr>
          <a:xfrm>
            <a:off x="917575" y="4572000"/>
            <a:ext cx="5053013" cy="4329113"/>
          </a:xfrm>
          <a:noFill/>
          <a:ln/>
        </p:spPr>
        <p:txBody>
          <a:bodyPr/>
          <a:lstStyle/>
          <a:p>
            <a:pPr eaLnBrk="1" hangingPunct="1"/>
            <a:r>
              <a:rPr lang="el-GR" sz="900" u="sng" smtClean="0"/>
              <a:t>ΣΗΜΕΙΑ ΣΥΖΗΤΗΣΗΣ</a:t>
            </a:r>
          </a:p>
          <a:p>
            <a:pPr eaLnBrk="1" hangingPunct="1">
              <a:buFontTx/>
              <a:buChar char="-"/>
            </a:pPr>
            <a:r>
              <a:rPr lang="el-GR" sz="900" smtClean="0"/>
              <a:t>Να συζητηθούν τα αναφερόμενα στην διαφάνεια λαμβάνοντας υπόψη τις εξής πιο συνήθεις πηγές επιμόλυνσης:  δέρμα, χέρια &amp; νύχια, στόμα, μύτη, αυτιά, πληγές, σπυριά, μαλλιά, κοσμήματα, αρώματα, τσιγάρο, ενδυμασία. </a:t>
            </a:r>
          </a:p>
          <a:p>
            <a:pPr eaLnBrk="1" hangingPunct="1">
              <a:buFontTx/>
              <a:buChar char="-"/>
            </a:pPr>
            <a:r>
              <a:rPr lang="el-GR" sz="900" smtClean="0"/>
              <a:t>Να υπενθυμισθεί ότι οι κακές προσωπικές συνήθειες έχουν να κάνουν συνήθως με απλές κινήσεις που μπορούν να επιμολύνουν τρόφιμα. Να τονισθεί η ανάγκη αποφυγής αυτών των κακών συνηθειών, και να εξηγηθεί ότι το σταμάτημα τους </a:t>
            </a:r>
            <a:r>
              <a:rPr lang="el-GR" sz="900" b="1" u="sng" smtClean="0"/>
              <a:t>είναι θέμα χρόνου αν δίδεται προσοχή στις κινήσεις</a:t>
            </a:r>
            <a:r>
              <a:rPr lang="el-GR" sz="900" smtClean="0"/>
              <a:t> (πχ να δίδεται προσοχή στις κινήσεις των χεριών ή στην επαφή με αντικείμενα ή τρόφιμα)</a:t>
            </a:r>
            <a:r>
              <a:rPr lang="en-US" sz="900" smtClean="0"/>
              <a:t>.</a:t>
            </a:r>
            <a:r>
              <a:rPr lang="el-GR" sz="900" smtClean="0"/>
              <a:t> Να εξηγηθεί επίσης ότι τα τρόφιμα επιμολύνονται συχνά από τους εργαζόμενους</a:t>
            </a:r>
            <a:r>
              <a:rPr lang="en-US" sz="900" smtClean="0"/>
              <a:t>:</a:t>
            </a:r>
            <a:endParaRPr lang="el-GR" sz="900" smtClean="0">
              <a:solidFill>
                <a:schemeClr val="accent2"/>
              </a:solidFill>
            </a:endParaRPr>
          </a:p>
          <a:p>
            <a:pPr lvl="1" eaLnBrk="1" hangingPunct="1"/>
            <a:r>
              <a:rPr lang="el-GR" sz="900" smtClean="0"/>
              <a:t>Με το βήξιμο και το φτάρνισμα πάνω από τα τρόφιμα</a:t>
            </a:r>
          </a:p>
          <a:p>
            <a:pPr lvl="1" eaLnBrk="1" hangingPunct="1"/>
            <a:r>
              <a:rPr lang="el-GR" sz="900" smtClean="0"/>
              <a:t>Με το πιάσιμο του στόματος, της μύτης, του αυτιού (πχ δάκτυλα, σκούπισμα με μανίκια)</a:t>
            </a:r>
          </a:p>
          <a:p>
            <a:pPr lvl="1" eaLnBrk="1" hangingPunct="1"/>
            <a:r>
              <a:rPr lang="el-GR" sz="900" smtClean="0"/>
              <a:t>Με τη δοκιμή του φαγητού με το δάκτυλο (ή επαναχρησιμοποιημένο κουτάλι)</a:t>
            </a:r>
          </a:p>
          <a:p>
            <a:pPr lvl="1" eaLnBrk="1" hangingPunct="1"/>
            <a:r>
              <a:rPr lang="el-GR" sz="900" smtClean="0"/>
              <a:t>Με το φαγητό, το ποτό, την τσίχλα και το φτύσιμο κατά την εργασία</a:t>
            </a:r>
            <a:endParaRPr lang="el-GR" sz="900" i="1" smtClean="0"/>
          </a:p>
          <a:p>
            <a:pPr eaLnBrk="1" hangingPunct="1">
              <a:buFontTx/>
              <a:buChar char="-"/>
            </a:pPr>
            <a:r>
              <a:rPr lang="el-GR" sz="900" i="1" smtClean="0"/>
              <a:t>ΣΧΕΤΙΚΕΣ ΠΛΗΡΟΦΟΡΙΕΣ ΣΤΟΝ ΟΔΗΓΟ ΥΓΙΕΙΝΗΣ Ν.1: Μέρος 3 κεφάλαιο </a:t>
            </a:r>
            <a:r>
              <a:rPr lang="en-US" sz="900" i="1" smtClean="0"/>
              <a:t>VII</a:t>
            </a:r>
            <a:r>
              <a:rPr lang="el-GR" sz="900" i="1" smtClean="0"/>
              <a:t> (και επιλεκτικά μέρος 3 κεφάλαιο </a:t>
            </a:r>
            <a:r>
              <a:rPr lang="en-US" sz="900" i="1" smtClean="0"/>
              <a:t>IX</a:t>
            </a:r>
            <a:r>
              <a:rPr lang="el-GR" sz="900" i="1" smtClean="0"/>
              <a:t>, μέρος 4-προληπτικά μέτρα)</a:t>
            </a:r>
          </a:p>
          <a:p>
            <a:pPr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4</a:t>
            </a:r>
            <a:endParaRPr lang="en-GB" smtClean="0"/>
          </a:p>
          <a:p>
            <a:pPr eaLnBrk="1" hangingPunct="1">
              <a:buFontTx/>
              <a:buChar char="-"/>
            </a:pPr>
            <a:endParaRPr lang="en-GB" sz="900" i="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9CF06D6E-3C6F-44F9-9977-AC1CCA763AAD}" type="slidenum">
              <a:rPr lang="en-US" smtClean="0"/>
              <a:pPr/>
              <a:t>32</a:t>
            </a:fld>
            <a:endParaRPr lang="en-US" smtClean="0"/>
          </a:p>
        </p:txBody>
      </p:sp>
      <p:sp>
        <p:nvSpPr>
          <p:cNvPr id="79874" name="Rectangle 2"/>
          <p:cNvSpPr>
            <a:spLocks noGrp="1" noRot="1" noChangeAspect="1" noChangeArrowheads="1" noTextEdit="1"/>
          </p:cNvSpPr>
          <p:nvPr>
            <p:ph type="sldImg"/>
          </p:nvPr>
        </p:nvSpPr>
        <p:spPr>
          <a:xfrm>
            <a:off x="838200" y="722313"/>
            <a:ext cx="5211763" cy="3608387"/>
          </a:xfrm>
          <a:ln/>
        </p:spPr>
      </p:sp>
      <p:sp>
        <p:nvSpPr>
          <p:cNvPr id="79875" name="Rectangle 3"/>
          <p:cNvSpPr>
            <a:spLocks noGrp="1" noChangeArrowheads="1"/>
          </p:cNvSpPr>
          <p:nvPr>
            <p:ph type="body" idx="1"/>
          </p:nvPr>
        </p:nvSpPr>
        <p:spPr>
          <a:xfrm>
            <a:off x="917575" y="4572000"/>
            <a:ext cx="5053013" cy="4329113"/>
          </a:xfrm>
          <a:noFill/>
          <a:ln/>
        </p:spPr>
        <p:txBody>
          <a:bodyPr/>
          <a:lstStyle/>
          <a:p>
            <a:pPr eaLnBrk="1" hangingPunct="1"/>
            <a:r>
              <a:rPr lang="el-GR" sz="900" u="sng" smtClean="0"/>
              <a:t>ΣΗΜΕΙΑ ΣΥΖΗΤΗΣΗΣ</a:t>
            </a:r>
          </a:p>
          <a:p>
            <a:pPr eaLnBrk="1" hangingPunct="1">
              <a:buFontTx/>
              <a:buChar char="-"/>
            </a:pPr>
            <a:r>
              <a:rPr lang="el-GR" sz="900" smtClean="0"/>
              <a:t>Να συζητηθούν τα αναφερόμενα στην διαφάνεια, με έμφαση στην αιτιολόγηση της ανάγκης πλυσίματος χεριών πριν ή μετά τις αναφερόμενες ενέργειες. </a:t>
            </a:r>
          </a:p>
          <a:p>
            <a:pPr eaLnBrk="1" hangingPunct="1">
              <a:buFontTx/>
              <a:buChar char="-"/>
            </a:pPr>
            <a:r>
              <a:rPr lang="el-GR" sz="900" smtClean="0"/>
              <a:t>Να εξηγηθεί ότι στην έννοια «βρώμικο» (πχ αντικείμενα,  χώροι ή εργασίες), εννοούνται όλοι οι χώροι (ή εργασίες ή αντικείμενα), που δυνητικά περιέχουν κινδύνους για τα τρόφιμα (πχ χώροι όπως μη απολυμασμένες επιφάνειες, ή εργασίες όπως άδειασμα/καθάρισμα τραπεζιών, ενασχόληση με χρήματα κλπ) </a:t>
            </a:r>
          </a:p>
          <a:p>
            <a:pPr eaLnBrk="1" hangingPunct="1">
              <a:buFontTx/>
              <a:buChar char="-"/>
            </a:pPr>
            <a:r>
              <a:rPr lang="el-GR" sz="900" smtClean="0"/>
              <a:t>Σχετικά με την μέθοδο πλυσίματος και ακολουθώντας τα όσα αναφέρει η διαφάνεια, ο εκπαιδευτής να δείχνει και με τα χέρια του ένα υποθετικό σωστό και ένα υποθετικό λάθος πλύσιμο. Ιδιαίτερα να τονισθούν σημεία που πρέπει να πλένονται καλά όπως η παλάμη, το εσωτερικό μέρος των καρπών, ανάμεσα από τα δάκτυλα, στα νύχια, κ.ά. </a:t>
            </a:r>
          </a:p>
          <a:p>
            <a:pPr eaLnBrk="1" hangingPunct="1">
              <a:buFontTx/>
              <a:buChar char="-"/>
            </a:pPr>
            <a:r>
              <a:rPr lang="el-GR" sz="900" smtClean="0"/>
              <a:t>Να τονισθεί ότι η χρήση της πετσέτας μετά το πλύσιμο να γίνεται όταν απαιτείται και για το κλείσιμο βρύσης, πόρτας κλπ. Το δοχείο απορριμμάτων που θα πεταχτεί το χαρτί θα πρέπει να είναι ποδοκίνητο. </a:t>
            </a:r>
          </a:p>
          <a:p>
            <a:pPr eaLnBrk="1" hangingPunct="1">
              <a:buFontTx/>
              <a:buChar char="-"/>
            </a:pPr>
            <a:r>
              <a:rPr lang="el-GR" sz="900" smtClean="0"/>
              <a:t>Να τονισθεί η ανάγκη αφαίρεσης των κοσμημάτων και η πιθανότητα διατήρησης υγρασίας κάτω από αυτά (πχ δακτυλίδια), η οποία ενισχύει την ανάπτυξη των μικροοργανισμών.</a:t>
            </a:r>
          </a:p>
          <a:p>
            <a:pPr eaLnBrk="1" hangingPunct="1">
              <a:buFontTx/>
              <a:buChar char="-"/>
            </a:pPr>
            <a:r>
              <a:rPr lang="el-GR" sz="900" i="1" smtClean="0"/>
              <a:t>ΣΧΕΤΙΚΕΣ ΠΛΗΡΟΦΟΡΙΕΣ ΣΤΟΝ ΟΔΗΓΟ ΥΓΙΕΙΝΗΣ Ν.1: Μέρος 3 κεφάλαιο </a:t>
            </a:r>
            <a:r>
              <a:rPr lang="en-US" sz="900" i="1" smtClean="0"/>
              <a:t>VII</a:t>
            </a:r>
            <a:r>
              <a:rPr lang="el-GR" sz="900" i="1" smtClean="0"/>
              <a:t> (και επιλεκτικά μέρος 3 κεφάλαιο </a:t>
            </a:r>
            <a:r>
              <a:rPr lang="en-US" sz="900" i="1" smtClean="0"/>
              <a:t>IX</a:t>
            </a:r>
            <a:r>
              <a:rPr lang="el-GR" sz="900" i="1" smtClean="0"/>
              <a:t>, μέρος 4-προληπτικά μέτρα)</a:t>
            </a:r>
            <a:endParaRPr lang="en-GB" sz="900" i="1" smtClean="0"/>
          </a:p>
          <a:p>
            <a:pPr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4</a:t>
            </a:r>
            <a:endParaRPr lang="en-GB" smtClean="0"/>
          </a:p>
          <a:p>
            <a:pPr eaLnBrk="1" hangingPunct="1"/>
            <a:endParaRPr lang="en-GB" sz="9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 Θέση εικόνας διαφάνειας"/>
          <p:cNvSpPr>
            <a:spLocks noGrp="1" noRot="1" noChangeAspect="1"/>
          </p:cNvSpPr>
          <p:nvPr>
            <p:ph type="sldImg"/>
          </p:nvPr>
        </p:nvSpPr>
        <p:spPr>
          <a:ln/>
        </p:spPr>
      </p:sp>
      <p:sp>
        <p:nvSpPr>
          <p:cNvPr id="81922" name="2 - Θέση σημειώσεων"/>
          <p:cNvSpPr>
            <a:spLocks noGrp="1"/>
          </p:cNvSpPr>
          <p:nvPr>
            <p:ph type="body" idx="1"/>
          </p:nvPr>
        </p:nvSpPr>
        <p:spPr>
          <a:noFill/>
          <a:ln/>
        </p:spPr>
        <p:txBody>
          <a:bodyPr/>
          <a:lstStyle/>
          <a:p>
            <a:pPr eaLnBrk="1" hangingPunct="1"/>
            <a:endParaRPr lang="el-GR" smtClean="0"/>
          </a:p>
        </p:txBody>
      </p:sp>
      <p:sp>
        <p:nvSpPr>
          <p:cNvPr id="81923" name="3 - Θέση αριθμού διαφάνειας"/>
          <p:cNvSpPr>
            <a:spLocks noGrp="1"/>
          </p:cNvSpPr>
          <p:nvPr>
            <p:ph type="sldNum" sz="quarter" idx="5"/>
          </p:nvPr>
        </p:nvSpPr>
        <p:spPr>
          <a:noFill/>
        </p:spPr>
        <p:txBody>
          <a:bodyPr/>
          <a:lstStyle/>
          <a:p>
            <a:fld id="{1A0A33BB-56EB-4DE7-B9F4-8C7B34F50DEC}"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AA8CE8EF-3FBE-46C0-B75A-42F0E1091BF9}" type="slidenum">
              <a:rPr lang="en-US" smtClean="0"/>
              <a:pPr/>
              <a:t>34</a:t>
            </a:fld>
            <a:endParaRPr lang="en-US" smtClean="0"/>
          </a:p>
        </p:txBody>
      </p:sp>
      <p:sp>
        <p:nvSpPr>
          <p:cNvPr id="83970" name="Rectangle 2"/>
          <p:cNvSpPr>
            <a:spLocks noGrp="1" noRot="1" noChangeAspect="1" noChangeArrowheads="1" noTextEdit="1"/>
          </p:cNvSpPr>
          <p:nvPr>
            <p:ph type="sldImg"/>
          </p:nvPr>
        </p:nvSpPr>
        <p:spPr>
          <a:xfrm>
            <a:off x="838200" y="722313"/>
            <a:ext cx="5211763" cy="3608387"/>
          </a:xfrm>
          <a:ln/>
        </p:spPr>
      </p:sp>
      <p:sp>
        <p:nvSpPr>
          <p:cNvPr id="83971" name="Rectangle 3"/>
          <p:cNvSpPr>
            <a:spLocks noGrp="1" noChangeArrowheads="1"/>
          </p:cNvSpPr>
          <p:nvPr>
            <p:ph type="body" idx="1"/>
          </p:nvPr>
        </p:nvSpPr>
        <p:spPr>
          <a:xfrm>
            <a:off x="917575" y="4572000"/>
            <a:ext cx="5053013" cy="4329113"/>
          </a:xfrm>
          <a:noFill/>
          <a:ln/>
        </p:spPr>
        <p:txBody>
          <a:bodyPr/>
          <a:lstStyle/>
          <a:p>
            <a:pPr eaLnBrk="1" hangingPunct="1"/>
            <a:r>
              <a:rPr lang="el-GR" sz="900" u="sng" smtClean="0"/>
              <a:t>ΣΗΜΕΙΑ ΣΥΖΗΤΗΣΗΣ:</a:t>
            </a:r>
          </a:p>
          <a:p>
            <a:pPr eaLnBrk="1" hangingPunct="1">
              <a:buFontTx/>
              <a:buChar char="-"/>
            </a:pPr>
            <a:r>
              <a:rPr lang="el-GR" sz="900" smtClean="0"/>
              <a:t>Να τονισθεί ότι το πλύσιμο προηγείται και της απολύμανσης και του φορέματος γαντιών, και ότι καμία ενέργεια δεν υποκαθιστά την απομάκρυνση ρύπων από τα χέρια όπως το πλύσιμο</a:t>
            </a:r>
          </a:p>
          <a:p>
            <a:pPr eaLnBrk="1" hangingPunct="1">
              <a:buFontTx/>
              <a:buChar char="-"/>
            </a:pPr>
            <a:r>
              <a:rPr lang="el-GR" sz="900" smtClean="0"/>
              <a:t>Να τονισθούν οι κανόνες που πρέπει να ακολουθούνται σχετικά με την αλλαγή γαντιών, δίδοντας παραδείγματα κακών συνηθειών (πχ ίδια γάντια κατά την προετοιμασία τροφίμων και κατά την απομάκρυνση των σκουπιδιών)</a:t>
            </a:r>
          </a:p>
          <a:p>
            <a:pPr eaLnBrk="1" hangingPunct="1">
              <a:buFontTx/>
              <a:buChar char="-"/>
            </a:pPr>
            <a:r>
              <a:rPr lang="el-GR" sz="900" i="1" smtClean="0"/>
              <a:t>ΣΧΕΤΙΚΕΣ ΠΛΗΡΟΦΟΡΙΕΣ ΣΤΟΝ ΟΔΗΓΟ ΥΓΙΕΙΝΗΣ Ν.1: Μέρος 3 κεφάλαιο </a:t>
            </a:r>
            <a:r>
              <a:rPr lang="en-US" sz="900" i="1" smtClean="0"/>
              <a:t>VII</a:t>
            </a:r>
            <a:r>
              <a:rPr lang="el-GR" sz="900" i="1" smtClean="0"/>
              <a:t> (και επιλεκτικά μέρος 3 κεφάλαιο </a:t>
            </a:r>
            <a:r>
              <a:rPr lang="en-US" sz="900" i="1" smtClean="0"/>
              <a:t>IX</a:t>
            </a:r>
            <a:r>
              <a:rPr lang="el-GR" sz="900" i="1" smtClean="0"/>
              <a:t>, μέρος 4-προληπτικά μέτρα)</a:t>
            </a:r>
            <a:endParaRPr lang="en-GB" sz="900" i="1" smtClean="0"/>
          </a:p>
          <a:p>
            <a:pPr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4</a:t>
            </a:r>
            <a:endParaRPr lang="en-GB" smtClean="0"/>
          </a:p>
          <a:p>
            <a:pPr eaLnBrk="1" hangingPunct="1"/>
            <a:endParaRPr lang="en-GB" sz="9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943AE66C-2A3A-4258-9578-222E1C1B6B15}" type="slidenum">
              <a:rPr lang="en-US" smtClean="0"/>
              <a:pPr/>
              <a:t>35</a:t>
            </a:fld>
            <a:endParaRPr lang="en-US" smtClean="0"/>
          </a:p>
        </p:txBody>
      </p:sp>
      <p:sp>
        <p:nvSpPr>
          <p:cNvPr id="86018" name="Rectangle 2"/>
          <p:cNvSpPr>
            <a:spLocks noGrp="1" noRot="1" noChangeAspect="1" noChangeArrowheads="1" noTextEdit="1"/>
          </p:cNvSpPr>
          <p:nvPr>
            <p:ph type="sldImg"/>
          </p:nvPr>
        </p:nvSpPr>
        <p:spPr>
          <a:xfrm>
            <a:off x="838200" y="722313"/>
            <a:ext cx="5211763" cy="3608387"/>
          </a:xfrm>
          <a:ln/>
        </p:spPr>
      </p:sp>
      <p:sp>
        <p:nvSpPr>
          <p:cNvPr id="86019" name="Rectangle 3"/>
          <p:cNvSpPr>
            <a:spLocks noGrp="1" noChangeArrowheads="1"/>
          </p:cNvSpPr>
          <p:nvPr>
            <p:ph type="body" idx="1"/>
          </p:nvPr>
        </p:nvSpPr>
        <p:spPr>
          <a:xfrm>
            <a:off x="917575" y="4572000"/>
            <a:ext cx="5053013" cy="4329113"/>
          </a:xfrm>
          <a:noFill/>
          <a:ln/>
        </p:spPr>
        <p:txBody>
          <a:bodyPr/>
          <a:lstStyle/>
          <a:p>
            <a:pPr eaLnBrk="1" hangingPunct="1"/>
            <a:r>
              <a:rPr lang="el-GR" sz="900" u="sng" smtClean="0"/>
              <a:t>ΣΗΜΕΙΑ ΣΥΖΗΤΗΣΗΣ:</a:t>
            </a:r>
          </a:p>
          <a:p>
            <a:pPr eaLnBrk="1" hangingPunct="1">
              <a:buFontTx/>
              <a:buChar char="-"/>
            </a:pPr>
            <a:r>
              <a:rPr lang="el-GR" sz="900" smtClean="0"/>
              <a:t>Να συζητηθούν τα αναφερόμενα στην διαφάνεια, με έμφαση στην αιτιολόγηση της ανάγκης πλυσίματος χεριών πριν ή μετά τις αναφερόμενες ενέργειες. </a:t>
            </a:r>
          </a:p>
          <a:p>
            <a:pPr eaLnBrk="1" hangingPunct="1">
              <a:buFontTx/>
              <a:buChar char="-"/>
            </a:pPr>
            <a:r>
              <a:rPr lang="el-GR" sz="900" smtClean="0"/>
              <a:t>Να εξηγηθούν οι απαιτήσεις, με συζήτηση παραδειγμάτων από τον χώρο εργασίας. Ειδικά να δειχθεί από τον εκπαιδευτή ο τρόπος που κατά το κάπνισμα τα δάκτυλα παίρνουν ουσίες από το στόμα (είτε με άμεση επαφή,  είτε με έμεση επαφή με το τσιγάρο). Να επισημανθεί ότι το τσιγάρο ΑΠΑΓΟΡΕΥΕΤΑΙ στους χώρους τροφίμων, γιατί μπορεί :</a:t>
            </a:r>
          </a:p>
          <a:p>
            <a:pPr lvl="3" eaLnBrk="1" hangingPunct="1">
              <a:buFontTx/>
              <a:buChar char="•"/>
            </a:pPr>
            <a:r>
              <a:rPr lang="el-GR" sz="900" smtClean="0"/>
              <a:t>Να προκαλέσει φυσική επιμόλυνση από τις στάχτες και τα αποτσίγαρα</a:t>
            </a:r>
          </a:p>
          <a:p>
            <a:pPr lvl="3" eaLnBrk="1" hangingPunct="1">
              <a:buFontTx/>
              <a:buChar char="•"/>
            </a:pPr>
            <a:r>
              <a:rPr lang="el-GR" sz="900" smtClean="0"/>
              <a:t>Να επιμολύνει τα δάκτυλα με μικρόβια από το στόμα</a:t>
            </a:r>
          </a:p>
          <a:p>
            <a:pPr lvl="3" eaLnBrk="1" hangingPunct="1">
              <a:buFontTx/>
              <a:buChar char="•"/>
            </a:pPr>
            <a:r>
              <a:rPr lang="el-GR" sz="900" smtClean="0"/>
              <a:t>Να προκαλέσει βήχα και να επιμολυνθεί το τρόφιμα</a:t>
            </a:r>
            <a:endParaRPr lang="en-GB" sz="900" smtClean="0"/>
          </a:p>
          <a:p>
            <a:pPr eaLnBrk="1" hangingPunct="1">
              <a:buFontTx/>
              <a:buChar char="-"/>
            </a:pPr>
            <a:r>
              <a:rPr lang="el-GR" sz="900" i="1" smtClean="0"/>
              <a:t>ΣΧΕΤΙΚΕΣ ΠΛΗΡΟΦΟΡΙΕΣ ΣΤΟΝ ΟΔΗΓΟ ΥΓΙΕΙΝΗΣ Ν.1: Μέρος 3 κεφάλαιο </a:t>
            </a:r>
            <a:r>
              <a:rPr lang="en-US" sz="900" i="1" smtClean="0"/>
              <a:t>VII</a:t>
            </a:r>
            <a:r>
              <a:rPr lang="el-GR" sz="900" i="1" smtClean="0"/>
              <a:t> (και επιλεκτικά μέρος 3 κεφάλαιο </a:t>
            </a:r>
            <a:r>
              <a:rPr lang="en-US" sz="900" i="1" smtClean="0"/>
              <a:t>IX</a:t>
            </a:r>
            <a:r>
              <a:rPr lang="el-GR" sz="900" i="1" smtClean="0"/>
              <a:t>, μέρος 4-προληπτικά μέτρα)</a:t>
            </a:r>
            <a:endParaRPr lang="en-GB" sz="900" smtClean="0"/>
          </a:p>
          <a:p>
            <a:pPr eaLnBrk="1" hangingPunct="1">
              <a:lnSpc>
                <a:spcPct val="90000"/>
              </a:lnSpc>
              <a:buFontTx/>
              <a:buChar char="-"/>
            </a:pPr>
            <a:r>
              <a:rPr lang="el-GR" i="1" smtClean="0"/>
              <a:t>ΣΧΕΤΙΚΕΣ ΠΛΗΡΟΦΟΡΙΕΣ ΣΤΟ «ΕΓΧΕΙΡΙΔΙΟ ΒΑΣΙΚΗΣ ΕΚΠΑΙΔΕΥΣΗΣ ΣΤΗΝ ΥΓΙΕΙΝΗ ΚΑΙ  ΑΣΦΑΛΕΙΑ ΤΩΝ ΤΡΟΦΙΜΩΝ» Κεφάλαιο 4</a:t>
            </a:r>
            <a:endParaRPr lang="en-GB" smtClean="0"/>
          </a:p>
          <a:p>
            <a:pPr eaLnBrk="1" hangingPunct="1"/>
            <a:endParaRPr lang="en-GB" sz="9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0CAC4CAA-9A9C-4FF3-B5EC-D035392C5D03}" type="slidenum">
              <a:rPr lang="en-US" smtClean="0"/>
              <a:pPr/>
              <a:t>37</a:t>
            </a:fld>
            <a:endParaRPr lang="en-US" smtClean="0"/>
          </a:p>
        </p:txBody>
      </p:sp>
      <p:sp>
        <p:nvSpPr>
          <p:cNvPr id="89090" name="Rectangle 2"/>
          <p:cNvSpPr>
            <a:spLocks noGrp="1" noRot="1" noChangeAspect="1" noChangeArrowheads="1" noTextEdit="1"/>
          </p:cNvSpPr>
          <p:nvPr>
            <p:ph type="sldImg"/>
          </p:nvPr>
        </p:nvSpPr>
        <p:spPr>
          <a:xfrm>
            <a:off x="838200" y="722313"/>
            <a:ext cx="5211763" cy="3608387"/>
          </a:xfrm>
          <a:ln/>
        </p:spPr>
      </p:sp>
      <p:sp>
        <p:nvSpPr>
          <p:cNvPr id="89091" name="Rectangle 3"/>
          <p:cNvSpPr>
            <a:spLocks noGrp="1" noChangeArrowheads="1"/>
          </p:cNvSpPr>
          <p:nvPr>
            <p:ph type="body" idx="1"/>
          </p:nvPr>
        </p:nvSpPr>
        <p:spPr>
          <a:xfrm>
            <a:off x="917575" y="4570413"/>
            <a:ext cx="5053013" cy="4330700"/>
          </a:xfrm>
          <a:noFill/>
          <a:ln/>
        </p:spPr>
        <p:txBody>
          <a:bodyPr/>
          <a:lstStyle/>
          <a:p>
            <a:pPr eaLnBrk="1" hangingPunct="1"/>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707AA6DA-65C9-43CD-BC60-F0550B7B6914}" type="slidenum">
              <a:rPr lang="en-US" smtClean="0"/>
              <a:pPr/>
              <a:t>40</a:t>
            </a:fld>
            <a:endParaRPr lang="en-US" smtClean="0"/>
          </a:p>
        </p:txBody>
      </p:sp>
      <p:sp>
        <p:nvSpPr>
          <p:cNvPr id="93186" name="Rectangle 2"/>
          <p:cNvSpPr>
            <a:spLocks noGrp="1" noRot="1" noChangeAspect="1" noChangeArrowheads="1" noTextEdit="1"/>
          </p:cNvSpPr>
          <p:nvPr>
            <p:ph type="sldImg"/>
          </p:nvPr>
        </p:nvSpPr>
        <p:spPr>
          <a:xfrm>
            <a:off x="838200" y="722313"/>
            <a:ext cx="5211763" cy="3608387"/>
          </a:xfrm>
          <a:ln/>
        </p:spPr>
      </p:sp>
      <p:sp>
        <p:nvSpPr>
          <p:cNvPr id="93187" name="Rectangle 3"/>
          <p:cNvSpPr>
            <a:spLocks noGrp="1" noChangeArrowheads="1"/>
          </p:cNvSpPr>
          <p:nvPr>
            <p:ph type="body" idx="1"/>
          </p:nvPr>
        </p:nvSpPr>
        <p:spPr>
          <a:xfrm>
            <a:off x="917575" y="4570413"/>
            <a:ext cx="5053013" cy="4330700"/>
          </a:xfrm>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εικόνας διαφάνειας"/>
          <p:cNvSpPr>
            <a:spLocks noGrp="1" noRot="1" noChangeAspect="1"/>
          </p:cNvSpPr>
          <p:nvPr>
            <p:ph type="sldImg"/>
          </p:nvPr>
        </p:nvSpPr>
        <p:spPr>
          <a:ln/>
        </p:spPr>
      </p:sp>
      <p:sp>
        <p:nvSpPr>
          <p:cNvPr id="22530" name="2 - Θέση σημειώσεων"/>
          <p:cNvSpPr>
            <a:spLocks noGrp="1"/>
          </p:cNvSpPr>
          <p:nvPr>
            <p:ph type="body" idx="1"/>
          </p:nvPr>
        </p:nvSpPr>
        <p:spPr>
          <a:noFill/>
          <a:ln/>
        </p:spPr>
        <p:txBody>
          <a:bodyPr/>
          <a:lstStyle/>
          <a:p>
            <a:pPr eaLnBrk="1" hangingPunct="1"/>
            <a:endParaRPr lang="el-GR" smtClean="0"/>
          </a:p>
        </p:txBody>
      </p:sp>
      <p:sp>
        <p:nvSpPr>
          <p:cNvPr id="22531" name="3 - Θέση αριθμού διαφάνειας"/>
          <p:cNvSpPr>
            <a:spLocks noGrp="1"/>
          </p:cNvSpPr>
          <p:nvPr>
            <p:ph type="sldNum" sz="quarter" idx="5"/>
          </p:nvPr>
        </p:nvSpPr>
        <p:spPr>
          <a:noFill/>
        </p:spPr>
        <p:txBody>
          <a:bodyPr/>
          <a:lstStyle/>
          <a:p>
            <a:fld id="{AD405AB5-C2C9-45AF-81CE-98A0274460D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p:cNvSpPr>
          <p:nvPr>
            <p:ph type="sldImg"/>
          </p:nvPr>
        </p:nvSpPr>
        <p:spPr>
          <a:ln/>
        </p:spPr>
      </p:sp>
      <p:sp>
        <p:nvSpPr>
          <p:cNvPr id="24578" name="2 - Θέση σημειώσεων"/>
          <p:cNvSpPr>
            <a:spLocks noGrp="1"/>
          </p:cNvSpPr>
          <p:nvPr>
            <p:ph type="body" idx="1"/>
          </p:nvPr>
        </p:nvSpPr>
        <p:spPr>
          <a:noFill/>
          <a:ln/>
        </p:spPr>
        <p:txBody>
          <a:bodyPr/>
          <a:lstStyle/>
          <a:p>
            <a:pPr eaLnBrk="1" hangingPunct="1"/>
            <a:endParaRPr lang="el-GR" smtClean="0"/>
          </a:p>
        </p:txBody>
      </p:sp>
      <p:sp>
        <p:nvSpPr>
          <p:cNvPr id="24579" name="3 - Θέση αριθμού διαφάνειας"/>
          <p:cNvSpPr>
            <a:spLocks noGrp="1"/>
          </p:cNvSpPr>
          <p:nvPr>
            <p:ph type="sldNum" sz="quarter" idx="5"/>
          </p:nvPr>
        </p:nvSpPr>
        <p:spPr>
          <a:noFill/>
        </p:spPr>
        <p:txBody>
          <a:bodyPr/>
          <a:lstStyle/>
          <a:p>
            <a:fld id="{35FD05A2-5C8A-4031-B8A3-BAA251C9906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p:cNvSpPr>
          <p:nvPr>
            <p:ph type="sldImg"/>
          </p:nvPr>
        </p:nvSpPr>
        <p:spPr>
          <a:ln/>
        </p:spPr>
      </p:sp>
      <p:sp>
        <p:nvSpPr>
          <p:cNvPr id="26626" name="2 - Θέση σημειώσεων"/>
          <p:cNvSpPr>
            <a:spLocks noGrp="1"/>
          </p:cNvSpPr>
          <p:nvPr>
            <p:ph type="body" idx="1"/>
          </p:nvPr>
        </p:nvSpPr>
        <p:spPr>
          <a:noFill/>
          <a:ln/>
        </p:spPr>
        <p:txBody>
          <a:bodyPr/>
          <a:lstStyle/>
          <a:p>
            <a:pPr eaLnBrk="1" hangingPunct="1"/>
            <a:endParaRPr lang="el-GR" smtClean="0"/>
          </a:p>
        </p:txBody>
      </p:sp>
      <p:sp>
        <p:nvSpPr>
          <p:cNvPr id="26627" name="3 - Θέση αριθμού διαφάνειας"/>
          <p:cNvSpPr>
            <a:spLocks noGrp="1"/>
          </p:cNvSpPr>
          <p:nvPr>
            <p:ph type="sldNum" sz="quarter" idx="5"/>
          </p:nvPr>
        </p:nvSpPr>
        <p:spPr>
          <a:noFill/>
        </p:spPr>
        <p:txBody>
          <a:bodyPr/>
          <a:lstStyle/>
          <a:p>
            <a:fld id="{CFA6463F-75E2-4D67-95A2-7B75B4D6707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p:cNvSpPr>
          <p:nvPr>
            <p:ph type="sldImg"/>
          </p:nvPr>
        </p:nvSpPr>
        <p:spPr>
          <a:ln/>
        </p:spPr>
      </p:sp>
      <p:sp>
        <p:nvSpPr>
          <p:cNvPr id="28674" name="2 - Θέση σημειώσεων"/>
          <p:cNvSpPr>
            <a:spLocks noGrp="1"/>
          </p:cNvSpPr>
          <p:nvPr>
            <p:ph type="body" idx="1"/>
          </p:nvPr>
        </p:nvSpPr>
        <p:spPr>
          <a:noFill/>
          <a:ln/>
        </p:spPr>
        <p:txBody>
          <a:bodyPr/>
          <a:lstStyle/>
          <a:p>
            <a:pPr eaLnBrk="1" hangingPunct="1"/>
            <a:endParaRPr lang="el-GR" smtClean="0"/>
          </a:p>
        </p:txBody>
      </p:sp>
      <p:sp>
        <p:nvSpPr>
          <p:cNvPr id="28675" name="3 - Θέση αριθμού διαφάνειας"/>
          <p:cNvSpPr>
            <a:spLocks noGrp="1"/>
          </p:cNvSpPr>
          <p:nvPr>
            <p:ph type="sldNum" sz="quarter" idx="5"/>
          </p:nvPr>
        </p:nvSpPr>
        <p:spPr>
          <a:noFill/>
        </p:spPr>
        <p:txBody>
          <a:bodyPr/>
          <a:lstStyle/>
          <a:p>
            <a:fld id="{3E70884E-D2BE-4F3A-B701-679D57F1E90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p:cNvSpPr>
          <p:nvPr>
            <p:ph type="sldImg"/>
          </p:nvPr>
        </p:nvSpPr>
        <p:spPr>
          <a:ln/>
        </p:spPr>
      </p:sp>
      <p:sp>
        <p:nvSpPr>
          <p:cNvPr id="30722" name="2 - Θέση σημειώσεων"/>
          <p:cNvSpPr>
            <a:spLocks noGrp="1"/>
          </p:cNvSpPr>
          <p:nvPr>
            <p:ph type="body" idx="1"/>
          </p:nvPr>
        </p:nvSpPr>
        <p:spPr>
          <a:noFill/>
          <a:ln/>
        </p:spPr>
        <p:txBody>
          <a:bodyPr/>
          <a:lstStyle/>
          <a:p>
            <a:pPr eaLnBrk="1" hangingPunct="1"/>
            <a:endParaRPr lang="el-GR" smtClean="0"/>
          </a:p>
        </p:txBody>
      </p:sp>
      <p:sp>
        <p:nvSpPr>
          <p:cNvPr id="30723" name="3 - Θέση αριθμού διαφάνειας"/>
          <p:cNvSpPr>
            <a:spLocks noGrp="1"/>
          </p:cNvSpPr>
          <p:nvPr>
            <p:ph type="sldNum" sz="quarter" idx="5"/>
          </p:nvPr>
        </p:nvSpPr>
        <p:spPr>
          <a:noFill/>
        </p:spPr>
        <p:txBody>
          <a:bodyPr/>
          <a:lstStyle/>
          <a:p>
            <a:fld id="{155CB5FA-8979-415C-B850-6B0F4C829B6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407F6F2-B65C-48BA-8069-BCE669C41E97}" type="slidenum">
              <a:rPr lang="en-US" smtClean="0"/>
              <a:pPr/>
              <a:t>9</a:t>
            </a:fld>
            <a:endParaRPr lang="en-US" smtClean="0"/>
          </a:p>
        </p:txBody>
      </p:sp>
      <p:sp>
        <p:nvSpPr>
          <p:cNvPr id="32770" name="Rectangle 2"/>
          <p:cNvSpPr>
            <a:spLocks noGrp="1" noRot="1" noChangeAspect="1" noChangeArrowheads="1" noTextEdit="1"/>
          </p:cNvSpPr>
          <p:nvPr>
            <p:ph type="sldImg"/>
          </p:nvPr>
        </p:nvSpPr>
        <p:spPr>
          <a:xfrm>
            <a:off x="838200" y="722313"/>
            <a:ext cx="5211763" cy="3608387"/>
          </a:xfrm>
          <a:ln/>
        </p:spPr>
      </p:sp>
      <p:sp>
        <p:nvSpPr>
          <p:cNvPr id="32771" name="Rectangle 3"/>
          <p:cNvSpPr>
            <a:spLocks noGrp="1" noChangeArrowheads="1"/>
          </p:cNvSpPr>
          <p:nvPr>
            <p:ph type="body" idx="1"/>
          </p:nvPr>
        </p:nvSpPr>
        <p:spPr>
          <a:xfrm>
            <a:off x="917575" y="4570413"/>
            <a:ext cx="5053013" cy="4330700"/>
          </a:xfrm>
          <a:noFill/>
          <a:ln/>
        </p:spPr>
        <p:txBody>
          <a:bodyPr/>
          <a:lstStyle/>
          <a:p>
            <a:pPr eaLnBrk="1" hangingPunct="1"/>
            <a:r>
              <a:rPr lang="el-GR" sz="1000" u="sng" smtClean="0"/>
              <a:t>ΣΗΜΕΙΑ ΣΥΖΗΤΗΣΗΣ</a:t>
            </a:r>
          </a:p>
          <a:p>
            <a:pPr eaLnBrk="1" hangingPunct="1">
              <a:buFontTx/>
              <a:buChar char="-"/>
            </a:pPr>
            <a:r>
              <a:rPr lang="el-GR" sz="1000" smtClean="0"/>
              <a:t>Να εξηγηθεί η ανάγκη και η σκοπιμότητα των καθαρισμών και απολυμάνσεων, τονίζοντας τις παρακάτω 3 προυποθέσεις:</a:t>
            </a:r>
          </a:p>
          <a:p>
            <a:pPr lvl="2" eaLnBrk="1" hangingPunct="1">
              <a:buFontTx/>
              <a:buChar char="-"/>
            </a:pPr>
            <a:r>
              <a:rPr lang="el-GR" sz="1000" smtClean="0"/>
              <a:t>Την μείωση των επιμολύνσεων, της επιβίωσης και ανάπτυξης μικροβιακών και άλλων σχετικών κινδύνων (πχ εξάλειψη τροφών για έντομα-τρωκτικά)</a:t>
            </a:r>
          </a:p>
          <a:p>
            <a:pPr lvl="2" eaLnBrk="1" hangingPunct="1">
              <a:buFontTx/>
              <a:buChar char="-"/>
            </a:pPr>
            <a:r>
              <a:rPr lang="el-GR" sz="1000" smtClean="0"/>
              <a:t>Την βελτίωση του περιβάλλοντος εργασίας (που αναπόφευκτα επιδρά στην αποδοτικότητα των ανθρώπων) και της εικόνας της επιχείρησης στους πελάτες</a:t>
            </a:r>
            <a:endParaRPr lang="en-GB" sz="1000" smtClean="0"/>
          </a:p>
          <a:p>
            <a:pPr lvl="2" eaLnBrk="1" hangingPunct="1">
              <a:buFontTx/>
              <a:buChar char="-"/>
            </a:pPr>
            <a:r>
              <a:rPr lang="el-GR" sz="1000" smtClean="0"/>
              <a:t>Την κάλυψη της σχετικής νομικής υποχρέωσης (ΥΑ 487/4-10-2000)</a:t>
            </a:r>
          </a:p>
          <a:p>
            <a:pPr eaLnBrk="1" hangingPunct="1">
              <a:buFontTx/>
              <a:buChar char="-"/>
            </a:pPr>
            <a:r>
              <a:rPr lang="el-GR" sz="1000" smtClean="0"/>
              <a:t>Να αναφερθεί το γνωμικό «</a:t>
            </a:r>
            <a:r>
              <a:rPr lang="el-GR" sz="1000" smtClean="0">
                <a:solidFill>
                  <a:srgbClr val="FF0000"/>
                </a:solidFill>
              </a:rPr>
              <a:t>Η ΚΑΘΑΡΙΟΤΗΤΑ ΕΙΝΑΙ ΜΙΣΗ ΑΡΧΟΝΤΙΑ!!!», </a:t>
            </a:r>
            <a:r>
              <a:rPr lang="el-GR" sz="1000" smtClean="0"/>
              <a:t>που ανακεφαλαιώνει όλη την άποψη που έχει το ανθρώπινο είδος για τους καθαρισμούς και απολυμάνσεις (και το οποίο θα πρέπει να θεωρούμε ως απαράβατη αρχή και αξία, όταν εργαζόμαστε σε χώρους τροφίμων)</a:t>
            </a:r>
          </a:p>
          <a:p>
            <a:pPr eaLnBrk="1" hangingPunct="1">
              <a:buFontTx/>
              <a:buChar char="-"/>
            </a:pPr>
            <a:r>
              <a:rPr lang="el-GR" sz="1000" i="1" smtClean="0"/>
              <a:t>ΣΧΕΤΙΚΕΣ ΠΛΗΡΟΦΟΡΙΕΣ ΣΤΟΝ ΟΔΗΓΟ ΥΓΙΕΙΝΗΣ Ν.1: Μέρος 3 κεφάλαιο </a:t>
            </a:r>
            <a:r>
              <a:rPr lang="en-US" sz="1000" i="1" smtClean="0"/>
              <a:t>I, II &amp; V (</a:t>
            </a:r>
            <a:r>
              <a:rPr lang="el-GR" sz="1000" i="1" smtClean="0"/>
              <a:t>&amp; επιλεκτικά μέρος 3/κεφάλαιο ΙΙΙ-ΙΧ, μέρος 4 &amp;παράρτημα 3)</a:t>
            </a:r>
          </a:p>
          <a:p>
            <a:pPr eaLnBrk="1" hangingPunct="1">
              <a:lnSpc>
                <a:spcPct val="90000"/>
              </a:lnSpc>
              <a:buFontTx/>
              <a:buChar char="-"/>
            </a:pPr>
            <a:r>
              <a:rPr lang="el-GR" sz="1400" i="1" smtClean="0"/>
              <a:t>ΣΧΕΤΙΚΕΣ ΠΛΗΡΟΦΟΡΙΕΣ ΣΤΟ «ΕΓΧΕΙΡΙΔΙΟ ΒΑΣΙΚΗΣ ΕΚΠΑΙΔΕΥΣΗΣ ΣΤΗΝ ΥΓΙΕΙΝΗ ΚΑΙ  ΑΣΦΑΛΕΙΑ ΤΩΝ ΤΡΟΦΙΜΩΝ» Κεφάλαιο </a:t>
            </a:r>
            <a:r>
              <a:rPr lang="en-US" sz="1400" i="1" smtClean="0"/>
              <a:t>11</a:t>
            </a:r>
            <a:endParaRPr lang="el-GR" sz="1000" i="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906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l-GR">
                <a:latin typeface="Arial" pitchFamily="34" charset="0"/>
              </a:endParaRPr>
            </a:p>
          </p:txBody>
        </p:sp>
        <p:sp>
          <p:nvSpPr>
            <p:cNvPr id="6" name="Freeform 4"/>
            <p:cNvSpPr>
              <a:spLocks/>
            </p:cNvSpPr>
            <p:nvPr/>
          </p:nvSpPr>
          <p:spPr bwMode="hidden">
            <a:xfrm>
              <a:off x="149" y="0"/>
              <a:ext cx="5610"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l-GR">
                <a:latin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l-GR">
                <a:latin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l-GR">
                <a:latin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l-GR">
                <a:latin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l-GR">
                <a:latin typeface="Arial" pitchFamily="34" charset="0"/>
              </a:endParaRPr>
            </a:p>
          </p:txBody>
        </p:sp>
        <p:sp>
          <p:nvSpPr>
            <p:cNvPr id="21" name="Freeform 19"/>
            <p:cNvSpPr>
              <a:spLocks/>
            </p:cNvSpPr>
            <p:nvPr/>
          </p:nvSpPr>
          <p:spPr bwMode="hidden">
            <a:xfrm>
              <a:off x="5477" y="2588"/>
              <a:ext cx="282"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22" name="Freeform 20"/>
            <p:cNvSpPr>
              <a:spLocks/>
            </p:cNvSpPr>
            <p:nvPr/>
          </p:nvSpPr>
          <p:spPr bwMode="hidden">
            <a:xfrm>
              <a:off x="2454" y="0"/>
              <a:ext cx="3118"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l-GR">
                <a:latin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l-GR">
                <a:latin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l-GR">
                <a:latin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l-GR">
                <a:latin typeface="Arial" pitchFamily="34" charset="0"/>
              </a:endParaRPr>
            </a:p>
          </p:txBody>
        </p:sp>
        <p:sp>
          <p:nvSpPr>
            <p:cNvPr id="28" name="Freeform 26"/>
            <p:cNvSpPr>
              <a:spLocks/>
            </p:cNvSpPr>
            <p:nvPr/>
          </p:nvSpPr>
          <p:spPr bwMode="hidden">
            <a:xfrm>
              <a:off x="5107" y="0"/>
              <a:ext cx="572"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l-GR">
                <a:latin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l-GR">
                <a:latin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l-GR">
                <a:latin typeface="Arial" pitchFamily="34" charset="0"/>
              </a:endParaRPr>
            </a:p>
          </p:txBody>
        </p:sp>
        <p:sp>
          <p:nvSpPr>
            <p:cNvPr id="31" name="Freeform 29"/>
            <p:cNvSpPr>
              <a:spLocks/>
            </p:cNvSpPr>
            <p:nvPr/>
          </p:nvSpPr>
          <p:spPr bwMode="hidden">
            <a:xfrm>
              <a:off x="2" y="1601"/>
              <a:ext cx="5753"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l-GR">
                <a:latin typeface="Arial" pitchFamily="34" charset="0"/>
              </a:endParaRPr>
            </a:p>
          </p:txBody>
        </p:sp>
        <p:sp>
          <p:nvSpPr>
            <p:cNvPr id="33" name="Freeform 31"/>
            <p:cNvSpPr>
              <a:spLocks/>
            </p:cNvSpPr>
            <p:nvPr/>
          </p:nvSpPr>
          <p:spPr bwMode="hidden">
            <a:xfrm>
              <a:off x="2" y="2152"/>
              <a:ext cx="5753"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34" name="Freeform 32"/>
            <p:cNvSpPr>
              <a:spLocks/>
            </p:cNvSpPr>
            <p:nvPr/>
          </p:nvSpPr>
          <p:spPr bwMode="hidden">
            <a:xfrm>
              <a:off x="2" y="3177"/>
              <a:ext cx="5753"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35" name="Freeform 33"/>
            <p:cNvSpPr>
              <a:spLocks/>
            </p:cNvSpPr>
            <p:nvPr/>
          </p:nvSpPr>
          <p:spPr bwMode="hidden">
            <a:xfrm>
              <a:off x="1297" y="0"/>
              <a:ext cx="4458"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37" name="Freeform 35"/>
            <p:cNvSpPr>
              <a:spLocks/>
            </p:cNvSpPr>
            <p:nvPr/>
          </p:nvSpPr>
          <p:spPr bwMode="hidden">
            <a:xfrm>
              <a:off x="3950" y="0"/>
              <a:ext cx="1805"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l-GR">
                <a:latin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39" name="Freeform 37"/>
            <p:cNvSpPr>
              <a:spLocks/>
            </p:cNvSpPr>
            <p:nvPr/>
          </p:nvSpPr>
          <p:spPr bwMode="hidden">
            <a:xfrm>
              <a:off x="4694" y="0"/>
              <a:ext cx="1061"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40" name="Freeform 38"/>
            <p:cNvSpPr>
              <a:spLocks/>
            </p:cNvSpPr>
            <p:nvPr/>
          </p:nvSpPr>
          <p:spPr bwMode="hidden">
            <a:xfrm>
              <a:off x="4981" y="0"/>
              <a:ext cx="774"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l-GR">
                  <a:latin typeface="Arial" pitchFamily="34" charset="0"/>
                </a:endParaRPr>
              </a:p>
            </p:txBody>
          </p:sp>
        </p:grpSp>
      </p:grpSp>
      <p:sp>
        <p:nvSpPr>
          <p:cNvPr id="179242" name="Rectangle 42"/>
          <p:cNvSpPr>
            <a:spLocks noGrp="1" noChangeArrowheads="1"/>
          </p:cNvSpPr>
          <p:nvPr>
            <p:ph type="ctrTitle" sz="quarter"/>
          </p:nvPr>
        </p:nvSpPr>
        <p:spPr>
          <a:xfrm>
            <a:off x="495300" y="1600200"/>
            <a:ext cx="8915400" cy="1828800"/>
          </a:xfrm>
        </p:spPr>
        <p:txBody>
          <a:bodyPr/>
          <a:lstStyle>
            <a:lvl1pPr>
              <a:defRPr sz="3600"/>
            </a:lvl1pPr>
          </a:lstStyle>
          <a:p>
            <a:r>
              <a:rPr lang="el-GR"/>
              <a:t>Click to edit Master title style</a:t>
            </a:r>
          </a:p>
        </p:txBody>
      </p:sp>
      <p:sp>
        <p:nvSpPr>
          <p:cNvPr id="179243" name="Rectangle 43"/>
          <p:cNvSpPr>
            <a:spLocks noGrp="1" noChangeArrowheads="1"/>
          </p:cNvSpPr>
          <p:nvPr>
            <p:ph type="subTitle" sz="quarter" idx="1"/>
          </p:nvPr>
        </p:nvSpPr>
        <p:spPr>
          <a:xfrm>
            <a:off x="1485900" y="3886200"/>
            <a:ext cx="6934200" cy="1752600"/>
          </a:xfrm>
        </p:spPr>
        <p:txBody>
          <a:bodyPr/>
          <a:lstStyle>
            <a:lvl1pPr marL="0" indent="0" algn="ctr">
              <a:buFont typeface="Wingdings" pitchFamily="2" charset="2"/>
              <a:buNone/>
              <a:defRPr sz="3600"/>
            </a:lvl1pPr>
          </a:lstStyle>
          <a:p>
            <a:r>
              <a:rPr lang="el-GR"/>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l-GR"/>
          </a:p>
        </p:txBody>
      </p:sp>
      <p:sp>
        <p:nvSpPr>
          <p:cNvPr id="45" name="Rectangle 45"/>
          <p:cNvSpPr>
            <a:spLocks noGrp="1" noChangeArrowheads="1"/>
          </p:cNvSpPr>
          <p:nvPr>
            <p:ph type="ftr" sz="quarter" idx="11"/>
          </p:nvPr>
        </p:nvSpPr>
        <p:spPr/>
        <p:txBody>
          <a:bodyPr/>
          <a:lstStyle>
            <a:lvl1pPr>
              <a:defRPr/>
            </a:lvl1pPr>
          </a:lstStyle>
          <a:p>
            <a:pPr>
              <a:defRPr/>
            </a:pPr>
            <a:endParaRPr lang="el-GR"/>
          </a:p>
        </p:txBody>
      </p:sp>
      <p:sp>
        <p:nvSpPr>
          <p:cNvPr id="46" name="Rectangle 46"/>
          <p:cNvSpPr>
            <a:spLocks noGrp="1" noChangeArrowheads="1"/>
          </p:cNvSpPr>
          <p:nvPr>
            <p:ph type="sldNum" sz="quarter" idx="12"/>
          </p:nvPr>
        </p:nvSpPr>
        <p:spPr/>
        <p:txBody>
          <a:bodyPr/>
          <a:lstStyle>
            <a:lvl1pPr>
              <a:defRPr/>
            </a:lvl1pPr>
          </a:lstStyle>
          <a:p>
            <a:pPr>
              <a:defRPr/>
            </a:pPr>
            <a:fld id="{E52202B6-5F88-4E5F-AC37-7CA0CF534B17}"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4"/>
          <p:cNvSpPr>
            <a:spLocks noGrp="1" noChangeArrowheads="1"/>
          </p:cNvSpPr>
          <p:nvPr>
            <p:ph type="dt" sz="half" idx="10"/>
          </p:nvPr>
        </p:nvSpPr>
        <p:spPr>
          <a:ln/>
        </p:spPr>
        <p:txBody>
          <a:bodyPr/>
          <a:lstStyle>
            <a:lvl1pPr>
              <a:defRPr/>
            </a:lvl1pPr>
          </a:lstStyle>
          <a:p>
            <a:pPr>
              <a:defRPr/>
            </a:pPr>
            <a:endParaRPr lang="el-GR"/>
          </a:p>
        </p:txBody>
      </p:sp>
      <p:sp>
        <p:nvSpPr>
          <p:cNvPr id="5" name="Rectangle 45"/>
          <p:cNvSpPr>
            <a:spLocks noGrp="1" noChangeArrowheads="1"/>
          </p:cNvSpPr>
          <p:nvPr>
            <p:ph type="ftr" sz="quarter" idx="11"/>
          </p:nvPr>
        </p:nvSpPr>
        <p:spPr>
          <a:ln/>
        </p:spPr>
        <p:txBody>
          <a:bodyPr/>
          <a:lstStyle>
            <a:lvl1pPr>
              <a:defRPr/>
            </a:lvl1pPr>
          </a:lstStyle>
          <a:p>
            <a:pPr>
              <a:defRPr/>
            </a:pPr>
            <a:endParaRPr lang="el-GR"/>
          </a:p>
        </p:txBody>
      </p:sp>
      <p:sp>
        <p:nvSpPr>
          <p:cNvPr id="6" name="Rectangle 46"/>
          <p:cNvSpPr>
            <a:spLocks noGrp="1" noChangeArrowheads="1"/>
          </p:cNvSpPr>
          <p:nvPr>
            <p:ph type="sldNum" sz="quarter" idx="12"/>
          </p:nvPr>
        </p:nvSpPr>
        <p:spPr>
          <a:ln/>
        </p:spPr>
        <p:txBody>
          <a:bodyPr/>
          <a:lstStyle>
            <a:lvl1pPr>
              <a:defRPr/>
            </a:lvl1pPr>
          </a:lstStyle>
          <a:p>
            <a:pPr>
              <a:defRPr/>
            </a:pPr>
            <a:fld id="{9E9006BD-EE46-48A6-A603-50EF8453923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81850" y="277813"/>
            <a:ext cx="222885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95300" y="277813"/>
            <a:ext cx="653415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4"/>
          <p:cNvSpPr>
            <a:spLocks noGrp="1" noChangeArrowheads="1"/>
          </p:cNvSpPr>
          <p:nvPr>
            <p:ph type="dt" sz="half" idx="10"/>
          </p:nvPr>
        </p:nvSpPr>
        <p:spPr>
          <a:ln/>
        </p:spPr>
        <p:txBody>
          <a:bodyPr/>
          <a:lstStyle>
            <a:lvl1pPr>
              <a:defRPr/>
            </a:lvl1pPr>
          </a:lstStyle>
          <a:p>
            <a:pPr>
              <a:defRPr/>
            </a:pPr>
            <a:endParaRPr lang="el-GR"/>
          </a:p>
        </p:txBody>
      </p:sp>
      <p:sp>
        <p:nvSpPr>
          <p:cNvPr id="5" name="Rectangle 45"/>
          <p:cNvSpPr>
            <a:spLocks noGrp="1" noChangeArrowheads="1"/>
          </p:cNvSpPr>
          <p:nvPr>
            <p:ph type="ftr" sz="quarter" idx="11"/>
          </p:nvPr>
        </p:nvSpPr>
        <p:spPr>
          <a:ln/>
        </p:spPr>
        <p:txBody>
          <a:bodyPr/>
          <a:lstStyle>
            <a:lvl1pPr>
              <a:defRPr/>
            </a:lvl1pPr>
          </a:lstStyle>
          <a:p>
            <a:pPr>
              <a:defRPr/>
            </a:pPr>
            <a:endParaRPr lang="el-GR"/>
          </a:p>
        </p:txBody>
      </p:sp>
      <p:sp>
        <p:nvSpPr>
          <p:cNvPr id="6" name="Rectangle 46"/>
          <p:cNvSpPr>
            <a:spLocks noGrp="1" noChangeArrowheads="1"/>
          </p:cNvSpPr>
          <p:nvPr>
            <p:ph type="sldNum" sz="quarter" idx="12"/>
          </p:nvPr>
        </p:nvSpPr>
        <p:spPr>
          <a:ln/>
        </p:spPr>
        <p:txBody>
          <a:bodyPr/>
          <a:lstStyle>
            <a:lvl1pPr>
              <a:defRPr/>
            </a:lvl1pPr>
          </a:lstStyle>
          <a:p>
            <a:pPr>
              <a:defRPr/>
            </a:pPr>
            <a:fld id="{6E2BCA1B-D575-4BF2-B96D-CDCB823CE2B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4"/>
          <p:cNvSpPr>
            <a:spLocks noGrp="1" noChangeArrowheads="1"/>
          </p:cNvSpPr>
          <p:nvPr>
            <p:ph type="dt" sz="half" idx="10"/>
          </p:nvPr>
        </p:nvSpPr>
        <p:spPr>
          <a:ln/>
        </p:spPr>
        <p:txBody>
          <a:bodyPr/>
          <a:lstStyle>
            <a:lvl1pPr>
              <a:defRPr/>
            </a:lvl1pPr>
          </a:lstStyle>
          <a:p>
            <a:pPr>
              <a:defRPr/>
            </a:pPr>
            <a:endParaRPr lang="el-GR"/>
          </a:p>
        </p:txBody>
      </p:sp>
      <p:sp>
        <p:nvSpPr>
          <p:cNvPr id="5" name="Rectangle 45"/>
          <p:cNvSpPr>
            <a:spLocks noGrp="1" noChangeArrowheads="1"/>
          </p:cNvSpPr>
          <p:nvPr>
            <p:ph type="ftr" sz="quarter" idx="11"/>
          </p:nvPr>
        </p:nvSpPr>
        <p:spPr>
          <a:ln/>
        </p:spPr>
        <p:txBody>
          <a:bodyPr/>
          <a:lstStyle>
            <a:lvl1pPr>
              <a:defRPr/>
            </a:lvl1pPr>
          </a:lstStyle>
          <a:p>
            <a:pPr>
              <a:defRPr/>
            </a:pPr>
            <a:endParaRPr lang="el-GR"/>
          </a:p>
        </p:txBody>
      </p:sp>
      <p:sp>
        <p:nvSpPr>
          <p:cNvPr id="6" name="Rectangle 46"/>
          <p:cNvSpPr>
            <a:spLocks noGrp="1" noChangeArrowheads="1"/>
          </p:cNvSpPr>
          <p:nvPr>
            <p:ph type="sldNum" sz="quarter" idx="12"/>
          </p:nvPr>
        </p:nvSpPr>
        <p:spPr>
          <a:ln/>
        </p:spPr>
        <p:txBody>
          <a:bodyPr/>
          <a:lstStyle>
            <a:lvl1pPr>
              <a:defRPr/>
            </a:lvl1pPr>
          </a:lstStyle>
          <a:p>
            <a:pPr>
              <a:defRPr/>
            </a:pPr>
            <a:fld id="{A8F4CBA4-36C2-444B-B4DD-669EAB4F104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82638" y="4406900"/>
            <a:ext cx="84201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4"/>
          <p:cNvSpPr>
            <a:spLocks noGrp="1" noChangeArrowheads="1"/>
          </p:cNvSpPr>
          <p:nvPr>
            <p:ph type="dt" sz="half" idx="10"/>
          </p:nvPr>
        </p:nvSpPr>
        <p:spPr>
          <a:ln/>
        </p:spPr>
        <p:txBody>
          <a:bodyPr/>
          <a:lstStyle>
            <a:lvl1pPr>
              <a:defRPr/>
            </a:lvl1pPr>
          </a:lstStyle>
          <a:p>
            <a:pPr>
              <a:defRPr/>
            </a:pPr>
            <a:endParaRPr lang="el-GR"/>
          </a:p>
        </p:txBody>
      </p:sp>
      <p:sp>
        <p:nvSpPr>
          <p:cNvPr id="5" name="Rectangle 45"/>
          <p:cNvSpPr>
            <a:spLocks noGrp="1" noChangeArrowheads="1"/>
          </p:cNvSpPr>
          <p:nvPr>
            <p:ph type="ftr" sz="quarter" idx="11"/>
          </p:nvPr>
        </p:nvSpPr>
        <p:spPr>
          <a:ln/>
        </p:spPr>
        <p:txBody>
          <a:bodyPr/>
          <a:lstStyle>
            <a:lvl1pPr>
              <a:defRPr/>
            </a:lvl1pPr>
          </a:lstStyle>
          <a:p>
            <a:pPr>
              <a:defRPr/>
            </a:pPr>
            <a:endParaRPr lang="el-GR"/>
          </a:p>
        </p:txBody>
      </p:sp>
      <p:sp>
        <p:nvSpPr>
          <p:cNvPr id="6" name="Rectangle 46"/>
          <p:cNvSpPr>
            <a:spLocks noGrp="1" noChangeArrowheads="1"/>
          </p:cNvSpPr>
          <p:nvPr>
            <p:ph type="sldNum" sz="quarter" idx="12"/>
          </p:nvPr>
        </p:nvSpPr>
        <p:spPr>
          <a:ln/>
        </p:spPr>
        <p:txBody>
          <a:bodyPr/>
          <a:lstStyle>
            <a:lvl1pPr>
              <a:defRPr/>
            </a:lvl1pPr>
          </a:lstStyle>
          <a:p>
            <a:pPr>
              <a:defRPr/>
            </a:pPr>
            <a:fld id="{E7B5DC85-3364-4624-B745-D4C262C3A778}"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4"/>
          <p:cNvSpPr>
            <a:spLocks noGrp="1" noChangeArrowheads="1"/>
          </p:cNvSpPr>
          <p:nvPr>
            <p:ph type="dt" sz="half" idx="10"/>
          </p:nvPr>
        </p:nvSpPr>
        <p:spPr>
          <a:ln/>
        </p:spPr>
        <p:txBody>
          <a:bodyPr/>
          <a:lstStyle>
            <a:lvl1pPr>
              <a:defRPr/>
            </a:lvl1pPr>
          </a:lstStyle>
          <a:p>
            <a:pPr>
              <a:defRPr/>
            </a:pPr>
            <a:endParaRPr lang="el-GR"/>
          </a:p>
        </p:txBody>
      </p:sp>
      <p:sp>
        <p:nvSpPr>
          <p:cNvPr id="6" name="Rectangle 45"/>
          <p:cNvSpPr>
            <a:spLocks noGrp="1" noChangeArrowheads="1"/>
          </p:cNvSpPr>
          <p:nvPr>
            <p:ph type="ftr" sz="quarter" idx="11"/>
          </p:nvPr>
        </p:nvSpPr>
        <p:spPr>
          <a:ln/>
        </p:spPr>
        <p:txBody>
          <a:bodyPr/>
          <a:lstStyle>
            <a:lvl1pPr>
              <a:defRPr/>
            </a:lvl1pPr>
          </a:lstStyle>
          <a:p>
            <a:pPr>
              <a:defRPr/>
            </a:pPr>
            <a:endParaRPr lang="el-GR"/>
          </a:p>
        </p:txBody>
      </p:sp>
      <p:sp>
        <p:nvSpPr>
          <p:cNvPr id="7" name="Rectangle 46"/>
          <p:cNvSpPr>
            <a:spLocks noGrp="1" noChangeArrowheads="1"/>
          </p:cNvSpPr>
          <p:nvPr>
            <p:ph type="sldNum" sz="quarter" idx="12"/>
          </p:nvPr>
        </p:nvSpPr>
        <p:spPr>
          <a:ln/>
        </p:spPr>
        <p:txBody>
          <a:bodyPr/>
          <a:lstStyle>
            <a:lvl1pPr>
              <a:defRPr/>
            </a:lvl1pPr>
          </a:lstStyle>
          <a:p>
            <a:pPr>
              <a:defRPr/>
            </a:pPr>
            <a:fld id="{DF21DD90-1BDF-4C0C-87C4-FCF2D26EACF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95300" y="274638"/>
            <a:ext cx="89154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4"/>
          <p:cNvSpPr>
            <a:spLocks noGrp="1" noChangeArrowheads="1"/>
          </p:cNvSpPr>
          <p:nvPr>
            <p:ph type="dt" sz="half" idx="10"/>
          </p:nvPr>
        </p:nvSpPr>
        <p:spPr>
          <a:ln/>
        </p:spPr>
        <p:txBody>
          <a:bodyPr/>
          <a:lstStyle>
            <a:lvl1pPr>
              <a:defRPr/>
            </a:lvl1pPr>
          </a:lstStyle>
          <a:p>
            <a:pPr>
              <a:defRPr/>
            </a:pPr>
            <a:endParaRPr lang="el-GR"/>
          </a:p>
        </p:txBody>
      </p:sp>
      <p:sp>
        <p:nvSpPr>
          <p:cNvPr id="8" name="Rectangle 45"/>
          <p:cNvSpPr>
            <a:spLocks noGrp="1" noChangeArrowheads="1"/>
          </p:cNvSpPr>
          <p:nvPr>
            <p:ph type="ftr" sz="quarter" idx="11"/>
          </p:nvPr>
        </p:nvSpPr>
        <p:spPr>
          <a:ln/>
        </p:spPr>
        <p:txBody>
          <a:bodyPr/>
          <a:lstStyle>
            <a:lvl1pPr>
              <a:defRPr/>
            </a:lvl1pPr>
          </a:lstStyle>
          <a:p>
            <a:pPr>
              <a:defRPr/>
            </a:pPr>
            <a:endParaRPr lang="el-GR"/>
          </a:p>
        </p:txBody>
      </p:sp>
      <p:sp>
        <p:nvSpPr>
          <p:cNvPr id="9" name="Rectangle 46"/>
          <p:cNvSpPr>
            <a:spLocks noGrp="1" noChangeArrowheads="1"/>
          </p:cNvSpPr>
          <p:nvPr>
            <p:ph type="sldNum" sz="quarter" idx="12"/>
          </p:nvPr>
        </p:nvSpPr>
        <p:spPr>
          <a:ln/>
        </p:spPr>
        <p:txBody>
          <a:bodyPr/>
          <a:lstStyle>
            <a:lvl1pPr>
              <a:defRPr/>
            </a:lvl1pPr>
          </a:lstStyle>
          <a:p>
            <a:pPr>
              <a:defRPr/>
            </a:pPr>
            <a:fld id="{75F04C58-88AF-4568-A474-3528FDE873B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4"/>
          <p:cNvSpPr>
            <a:spLocks noGrp="1" noChangeArrowheads="1"/>
          </p:cNvSpPr>
          <p:nvPr>
            <p:ph type="dt" sz="half" idx="10"/>
          </p:nvPr>
        </p:nvSpPr>
        <p:spPr>
          <a:ln/>
        </p:spPr>
        <p:txBody>
          <a:bodyPr/>
          <a:lstStyle>
            <a:lvl1pPr>
              <a:defRPr/>
            </a:lvl1pPr>
          </a:lstStyle>
          <a:p>
            <a:pPr>
              <a:defRPr/>
            </a:pPr>
            <a:endParaRPr lang="el-GR"/>
          </a:p>
        </p:txBody>
      </p:sp>
      <p:sp>
        <p:nvSpPr>
          <p:cNvPr id="4" name="Rectangle 45"/>
          <p:cNvSpPr>
            <a:spLocks noGrp="1" noChangeArrowheads="1"/>
          </p:cNvSpPr>
          <p:nvPr>
            <p:ph type="ftr" sz="quarter" idx="11"/>
          </p:nvPr>
        </p:nvSpPr>
        <p:spPr>
          <a:ln/>
        </p:spPr>
        <p:txBody>
          <a:bodyPr/>
          <a:lstStyle>
            <a:lvl1pPr>
              <a:defRPr/>
            </a:lvl1pPr>
          </a:lstStyle>
          <a:p>
            <a:pPr>
              <a:defRPr/>
            </a:pPr>
            <a:endParaRPr lang="el-GR"/>
          </a:p>
        </p:txBody>
      </p:sp>
      <p:sp>
        <p:nvSpPr>
          <p:cNvPr id="5" name="Rectangle 46"/>
          <p:cNvSpPr>
            <a:spLocks noGrp="1" noChangeArrowheads="1"/>
          </p:cNvSpPr>
          <p:nvPr>
            <p:ph type="sldNum" sz="quarter" idx="12"/>
          </p:nvPr>
        </p:nvSpPr>
        <p:spPr>
          <a:ln/>
        </p:spPr>
        <p:txBody>
          <a:bodyPr/>
          <a:lstStyle>
            <a:lvl1pPr>
              <a:defRPr/>
            </a:lvl1pPr>
          </a:lstStyle>
          <a:p>
            <a:pPr>
              <a:defRPr/>
            </a:pPr>
            <a:fld id="{BB3CFE0F-64C8-446F-88ED-E6D0AFC42FFE}"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l-GR"/>
          </a:p>
        </p:txBody>
      </p:sp>
      <p:sp>
        <p:nvSpPr>
          <p:cNvPr id="3" name="Rectangle 45"/>
          <p:cNvSpPr>
            <a:spLocks noGrp="1" noChangeArrowheads="1"/>
          </p:cNvSpPr>
          <p:nvPr>
            <p:ph type="ftr" sz="quarter" idx="11"/>
          </p:nvPr>
        </p:nvSpPr>
        <p:spPr>
          <a:ln/>
        </p:spPr>
        <p:txBody>
          <a:bodyPr/>
          <a:lstStyle>
            <a:lvl1pPr>
              <a:defRPr/>
            </a:lvl1pPr>
          </a:lstStyle>
          <a:p>
            <a:pPr>
              <a:defRPr/>
            </a:pPr>
            <a:endParaRPr lang="el-GR"/>
          </a:p>
        </p:txBody>
      </p:sp>
      <p:sp>
        <p:nvSpPr>
          <p:cNvPr id="4" name="Rectangle 46"/>
          <p:cNvSpPr>
            <a:spLocks noGrp="1" noChangeArrowheads="1"/>
          </p:cNvSpPr>
          <p:nvPr>
            <p:ph type="sldNum" sz="quarter" idx="12"/>
          </p:nvPr>
        </p:nvSpPr>
        <p:spPr>
          <a:ln/>
        </p:spPr>
        <p:txBody>
          <a:bodyPr/>
          <a:lstStyle>
            <a:lvl1pPr>
              <a:defRPr/>
            </a:lvl1pPr>
          </a:lstStyle>
          <a:p>
            <a:pPr>
              <a:defRPr/>
            </a:pPr>
            <a:fld id="{371D4D8C-9043-4CA8-A486-E6A735C72BE8}"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95300" y="273050"/>
            <a:ext cx="3259138"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4"/>
          <p:cNvSpPr>
            <a:spLocks noGrp="1" noChangeArrowheads="1"/>
          </p:cNvSpPr>
          <p:nvPr>
            <p:ph type="dt" sz="half" idx="10"/>
          </p:nvPr>
        </p:nvSpPr>
        <p:spPr>
          <a:ln/>
        </p:spPr>
        <p:txBody>
          <a:bodyPr/>
          <a:lstStyle>
            <a:lvl1pPr>
              <a:defRPr/>
            </a:lvl1pPr>
          </a:lstStyle>
          <a:p>
            <a:pPr>
              <a:defRPr/>
            </a:pPr>
            <a:endParaRPr lang="el-GR"/>
          </a:p>
        </p:txBody>
      </p:sp>
      <p:sp>
        <p:nvSpPr>
          <p:cNvPr id="6" name="Rectangle 45"/>
          <p:cNvSpPr>
            <a:spLocks noGrp="1" noChangeArrowheads="1"/>
          </p:cNvSpPr>
          <p:nvPr>
            <p:ph type="ftr" sz="quarter" idx="11"/>
          </p:nvPr>
        </p:nvSpPr>
        <p:spPr>
          <a:ln/>
        </p:spPr>
        <p:txBody>
          <a:bodyPr/>
          <a:lstStyle>
            <a:lvl1pPr>
              <a:defRPr/>
            </a:lvl1pPr>
          </a:lstStyle>
          <a:p>
            <a:pPr>
              <a:defRPr/>
            </a:pPr>
            <a:endParaRPr lang="el-GR"/>
          </a:p>
        </p:txBody>
      </p:sp>
      <p:sp>
        <p:nvSpPr>
          <p:cNvPr id="7" name="Rectangle 46"/>
          <p:cNvSpPr>
            <a:spLocks noGrp="1" noChangeArrowheads="1"/>
          </p:cNvSpPr>
          <p:nvPr>
            <p:ph type="sldNum" sz="quarter" idx="12"/>
          </p:nvPr>
        </p:nvSpPr>
        <p:spPr>
          <a:ln/>
        </p:spPr>
        <p:txBody>
          <a:bodyPr/>
          <a:lstStyle>
            <a:lvl1pPr>
              <a:defRPr/>
            </a:lvl1pPr>
          </a:lstStyle>
          <a:p>
            <a:pPr>
              <a:defRPr/>
            </a:pPr>
            <a:fld id="{57D957F7-5025-4514-B33E-EF22904E320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41513" y="4800600"/>
            <a:ext cx="59436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4"/>
          <p:cNvSpPr>
            <a:spLocks noGrp="1" noChangeArrowheads="1"/>
          </p:cNvSpPr>
          <p:nvPr>
            <p:ph type="dt" sz="half" idx="10"/>
          </p:nvPr>
        </p:nvSpPr>
        <p:spPr>
          <a:ln/>
        </p:spPr>
        <p:txBody>
          <a:bodyPr/>
          <a:lstStyle>
            <a:lvl1pPr>
              <a:defRPr/>
            </a:lvl1pPr>
          </a:lstStyle>
          <a:p>
            <a:pPr>
              <a:defRPr/>
            </a:pPr>
            <a:endParaRPr lang="el-GR"/>
          </a:p>
        </p:txBody>
      </p:sp>
      <p:sp>
        <p:nvSpPr>
          <p:cNvPr id="6" name="Rectangle 45"/>
          <p:cNvSpPr>
            <a:spLocks noGrp="1" noChangeArrowheads="1"/>
          </p:cNvSpPr>
          <p:nvPr>
            <p:ph type="ftr" sz="quarter" idx="11"/>
          </p:nvPr>
        </p:nvSpPr>
        <p:spPr>
          <a:ln/>
        </p:spPr>
        <p:txBody>
          <a:bodyPr/>
          <a:lstStyle>
            <a:lvl1pPr>
              <a:defRPr/>
            </a:lvl1pPr>
          </a:lstStyle>
          <a:p>
            <a:pPr>
              <a:defRPr/>
            </a:pPr>
            <a:endParaRPr lang="el-GR"/>
          </a:p>
        </p:txBody>
      </p:sp>
      <p:sp>
        <p:nvSpPr>
          <p:cNvPr id="7" name="Rectangle 46"/>
          <p:cNvSpPr>
            <a:spLocks noGrp="1" noChangeArrowheads="1"/>
          </p:cNvSpPr>
          <p:nvPr>
            <p:ph type="sldNum" sz="quarter" idx="12"/>
          </p:nvPr>
        </p:nvSpPr>
        <p:spPr>
          <a:ln/>
        </p:spPr>
        <p:txBody>
          <a:bodyPr/>
          <a:lstStyle>
            <a:lvl1pPr>
              <a:defRPr/>
            </a:lvl1pPr>
          </a:lstStyle>
          <a:p>
            <a:pPr>
              <a:defRPr/>
            </a:pPr>
            <a:fld id="{D77027D5-85CC-4633-905C-CEF51E39BB8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906000" cy="6856413"/>
            <a:chOff x="0" y="0"/>
            <a:chExt cx="5760" cy="4319"/>
          </a:xfrm>
        </p:grpSpPr>
        <p:sp>
          <p:nvSpPr>
            <p:cNvPr id="1781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l-GR">
                <a:latin typeface="Arial" pitchFamily="34" charset="0"/>
              </a:endParaRPr>
            </a:p>
          </p:txBody>
        </p:sp>
        <p:sp>
          <p:nvSpPr>
            <p:cNvPr id="178180" name="Freeform 4"/>
            <p:cNvSpPr>
              <a:spLocks/>
            </p:cNvSpPr>
            <p:nvPr/>
          </p:nvSpPr>
          <p:spPr bwMode="hidden">
            <a:xfrm>
              <a:off x="149" y="0"/>
              <a:ext cx="5610"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1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l-GR">
                <a:latin typeface="Arial" pitchFamily="34" charset="0"/>
              </a:endParaRPr>
            </a:p>
          </p:txBody>
        </p:sp>
        <p:sp>
          <p:nvSpPr>
            <p:cNvPr id="1781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1781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l-GR">
                <a:latin typeface="Arial" pitchFamily="34" charset="0"/>
              </a:endParaRPr>
            </a:p>
          </p:txBody>
        </p:sp>
        <p:sp>
          <p:nvSpPr>
            <p:cNvPr id="1781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781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781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1781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781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l-GR">
                <a:latin typeface="Arial" pitchFamily="34" charset="0"/>
              </a:endParaRPr>
            </a:p>
          </p:txBody>
        </p:sp>
        <p:sp>
          <p:nvSpPr>
            <p:cNvPr id="1781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781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1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1781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l-GR">
                <a:latin typeface="Arial" pitchFamily="34" charset="0"/>
              </a:endParaRPr>
            </a:p>
          </p:txBody>
        </p:sp>
        <p:sp>
          <p:nvSpPr>
            <p:cNvPr id="1781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1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l-GR">
                <a:latin typeface="Arial" pitchFamily="34" charset="0"/>
              </a:endParaRPr>
            </a:p>
          </p:txBody>
        </p:sp>
        <p:sp>
          <p:nvSpPr>
            <p:cNvPr id="178195" name="Freeform 19"/>
            <p:cNvSpPr>
              <a:spLocks/>
            </p:cNvSpPr>
            <p:nvPr/>
          </p:nvSpPr>
          <p:spPr bwMode="hidden">
            <a:xfrm>
              <a:off x="5477" y="2588"/>
              <a:ext cx="282"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l-GR">
                <a:latin typeface="Arial" pitchFamily="34" charset="0"/>
              </a:endParaRPr>
            </a:p>
          </p:txBody>
        </p:sp>
        <p:sp>
          <p:nvSpPr>
            <p:cNvPr id="178196" name="Freeform 20"/>
            <p:cNvSpPr>
              <a:spLocks/>
            </p:cNvSpPr>
            <p:nvPr/>
          </p:nvSpPr>
          <p:spPr bwMode="hidden">
            <a:xfrm>
              <a:off x="2454" y="0"/>
              <a:ext cx="3118"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1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l-GR">
                <a:latin typeface="Arial" pitchFamily="34" charset="0"/>
              </a:endParaRPr>
            </a:p>
          </p:txBody>
        </p:sp>
        <p:sp>
          <p:nvSpPr>
            <p:cNvPr id="1781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1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l-GR">
                <a:latin typeface="Arial" pitchFamily="34" charset="0"/>
              </a:endParaRPr>
            </a:p>
          </p:txBody>
        </p:sp>
        <p:sp>
          <p:nvSpPr>
            <p:cNvPr id="1782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l-GR">
                <a:latin typeface="Arial" pitchFamily="34" charset="0"/>
              </a:endParaRPr>
            </a:p>
          </p:txBody>
        </p:sp>
        <p:sp>
          <p:nvSpPr>
            <p:cNvPr id="1782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l-GR">
                <a:latin typeface="Arial" pitchFamily="34" charset="0"/>
              </a:endParaRPr>
            </a:p>
          </p:txBody>
        </p:sp>
        <p:sp>
          <p:nvSpPr>
            <p:cNvPr id="178202" name="Freeform 26"/>
            <p:cNvSpPr>
              <a:spLocks/>
            </p:cNvSpPr>
            <p:nvPr/>
          </p:nvSpPr>
          <p:spPr bwMode="hidden">
            <a:xfrm>
              <a:off x="5107" y="0"/>
              <a:ext cx="572"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l-GR">
                <a:latin typeface="Arial" pitchFamily="34" charset="0"/>
              </a:endParaRPr>
            </a:p>
          </p:txBody>
        </p:sp>
        <p:sp>
          <p:nvSpPr>
            <p:cNvPr id="1782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l-GR">
                <a:latin typeface="Arial" pitchFamily="34" charset="0"/>
              </a:endParaRPr>
            </a:p>
          </p:txBody>
        </p:sp>
        <p:sp>
          <p:nvSpPr>
            <p:cNvPr id="1782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l-GR">
                <a:latin typeface="Arial" pitchFamily="34" charset="0"/>
              </a:endParaRPr>
            </a:p>
          </p:txBody>
        </p:sp>
        <p:sp>
          <p:nvSpPr>
            <p:cNvPr id="178205" name="Freeform 29"/>
            <p:cNvSpPr>
              <a:spLocks/>
            </p:cNvSpPr>
            <p:nvPr/>
          </p:nvSpPr>
          <p:spPr bwMode="hidden">
            <a:xfrm>
              <a:off x="2" y="1601"/>
              <a:ext cx="5753"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2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l-GR">
                <a:latin typeface="Arial" pitchFamily="34" charset="0"/>
              </a:endParaRPr>
            </a:p>
          </p:txBody>
        </p:sp>
        <p:sp>
          <p:nvSpPr>
            <p:cNvPr id="178207" name="Freeform 31"/>
            <p:cNvSpPr>
              <a:spLocks/>
            </p:cNvSpPr>
            <p:nvPr/>
          </p:nvSpPr>
          <p:spPr bwMode="hidden">
            <a:xfrm>
              <a:off x="2" y="2152"/>
              <a:ext cx="5753"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208" name="Freeform 32"/>
            <p:cNvSpPr>
              <a:spLocks/>
            </p:cNvSpPr>
            <p:nvPr/>
          </p:nvSpPr>
          <p:spPr bwMode="hidden">
            <a:xfrm>
              <a:off x="2" y="3177"/>
              <a:ext cx="5753"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178209" name="Freeform 33"/>
            <p:cNvSpPr>
              <a:spLocks/>
            </p:cNvSpPr>
            <p:nvPr/>
          </p:nvSpPr>
          <p:spPr bwMode="hidden">
            <a:xfrm>
              <a:off x="1297" y="0"/>
              <a:ext cx="4458"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2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211" name="Freeform 35"/>
            <p:cNvSpPr>
              <a:spLocks/>
            </p:cNvSpPr>
            <p:nvPr/>
          </p:nvSpPr>
          <p:spPr bwMode="hidden">
            <a:xfrm>
              <a:off x="3950" y="0"/>
              <a:ext cx="1805"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l-GR">
                <a:latin typeface="Arial" pitchFamily="34" charset="0"/>
              </a:endParaRPr>
            </a:p>
          </p:txBody>
        </p:sp>
        <p:sp>
          <p:nvSpPr>
            <p:cNvPr id="1782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213" name="Freeform 37"/>
            <p:cNvSpPr>
              <a:spLocks/>
            </p:cNvSpPr>
            <p:nvPr/>
          </p:nvSpPr>
          <p:spPr bwMode="hidden">
            <a:xfrm>
              <a:off x="4694" y="0"/>
              <a:ext cx="1061"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sp>
          <p:nvSpPr>
            <p:cNvPr id="178214" name="Freeform 38"/>
            <p:cNvSpPr>
              <a:spLocks/>
            </p:cNvSpPr>
            <p:nvPr/>
          </p:nvSpPr>
          <p:spPr bwMode="hidden">
            <a:xfrm>
              <a:off x="4981" y="0"/>
              <a:ext cx="774"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l-GR">
                <a:latin typeface="Arial" pitchFamily="34" charset="0"/>
              </a:endParaRPr>
            </a:p>
          </p:txBody>
        </p:sp>
        <p:grpSp>
          <p:nvGrpSpPr>
            <p:cNvPr id="1068" name="Group 39"/>
            <p:cNvGrpSpPr>
              <a:grpSpLocks/>
            </p:cNvGrpSpPr>
            <p:nvPr userDrawn="1"/>
          </p:nvGrpSpPr>
          <p:grpSpPr bwMode="auto">
            <a:xfrm>
              <a:off x="0" y="1632"/>
              <a:ext cx="5758" cy="1858"/>
              <a:chOff x="0" y="1632"/>
              <a:chExt cx="5758" cy="1858"/>
            </a:xfrm>
          </p:grpSpPr>
          <p:sp>
            <p:nvSpPr>
              <p:cNvPr id="1782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l-GR">
                  <a:latin typeface="Arial" pitchFamily="34" charset="0"/>
                </a:endParaRPr>
              </a:p>
            </p:txBody>
          </p:sp>
          <p:sp>
            <p:nvSpPr>
              <p:cNvPr id="1782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l-GR">
                  <a:latin typeface="Arial" pitchFamily="34" charset="0"/>
                </a:endParaRPr>
              </a:p>
            </p:txBody>
          </p:sp>
        </p:grpSp>
      </p:grpSp>
      <p:sp>
        <p:nvSpPr>
          <p:cNvPr id="178218" name="Rectangle 42"/>
          <p:cNvSpPr>
            <a:spLocks noGrp="1" noChangeArrowheads="1"/>
          </p:cNvSpPr>
          <p:nvPr>
            <p:ph type="title"/>
          </p:nvPr>
        </p:nvSpPr>
        <p:spPr bwMode="auto">
          <a:xfrm>
            <a:off x="495300" y="277813"/>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78219" name="Rectangle 43"/>
          <p:cNvSpPr>
            <a:spLocks noGrp="1" noChangeArrowheads="1"/>
          </p:cNvSpPr>
          <p:nvPr>
            <p:ph type="body" idx="1"/>
          </p:nvPr>
        </p:nvSpPr>
        <p:spPr bwMode="auto">
          <a:xfrm>
            <a:off x="495300" y="1600200"/>
            <a:ext cx="8915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78220" name="Rectangle 44"/>
          <p:cNvSpPr>
            <a:spLocks noGrp="1" noChangeArrowheads="1"/>
          </p:cNvSpPr>
          <p:nvPr>
            <p:ph type="dt" sz="half" idx="2"/>
          </p:nvPr>
        </p:nvSpPr>
        <p:spPr bwMode="auto">
          <a:xfrm>
            <a:off x="495300" y="6243638"/>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defRPr>
            </a:lvl1pPr>
          </a:lstStyle>
          <a:p>
            <a:pPr>
              <a:defRPr/>
            </a:pPr>
            <a:endParaRPr lang="el-GR"/>
          </a:p>
        </p:txBody>
      </p:sp>
      <p:sp>
        <p:nvSpPr>
          <p:cNvPr id="178221" name="Rectangle 4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34" charset="0"/>
              </a:defRPr>
            </a:lvl1pPr>
          </a:lstStyle>
          <a:p>
            <a:pPr>
              <a:defRPr/>
            </a:pPr>
            <a:endParaRPr lang="el-GR"/>
          </a:p>
        </p:txBody>
      </p:sp>
      <p:sp>
        <p:nvSpPr>
          <p:cNvPr id="178222" name="Rectangle 46"/>
          <p:cNvSpPr>
            <a:spLocks noGrp="1" noChangeArrowheads="1"/>
          </p:cNvSpPr>
          <p:nvPr>
            <p:ph type="sldNum" sz="quarter" idx="4"/>
          </p:nvPr>
        </p:nvSpPr>
        <p:spPr bwMode="auto">
          <a:xfrm>
            <a:off x="7099300" y="6243638"/>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itchFamily="34" charset="0"/>
              </a:defRPr>
            </a:lvl1pPr>
          </a:lstStyle>
          <a:p>
            <a:pPr>
              <a:defRPr/>
            </a:pPr>
            <a:fld id="{D053F5A8-60F9-495B-9584-7359986E22AE}"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3200">
          <a:solidFill>
            <a:srgbClr val="FF33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a:solidFill>
            <a:srgbClr val="FF33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200">
          <a:solidFill>
            <a:srgbClr val="FF33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200">
          <a:solidFill>
            <a:srgbClr val="FF33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200">
          <a:solidFill>
            <a:srgbClr val="FF33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200">
          <a:solidFill>
            <a:srgbClr val="FF33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200">
          <a:solidFill>
            <a:srgbClr val="FF33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200">
          <a:solidFill>
            <a:srgbClr val="FF33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200">
          <a:solidFill>
            <a:srgbClr val="FF33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693738" y="1012825"/>
            <a:ext cx="8420100" cy="1470025"/>
          </a:xfrm>
        </p:spPr>
        <p:txBody>
          <a:bodyPr/>
          <a:lstStyle/>
          <a:p>
            <a:pPr eaLnBrk="1" hangingPunct="1">
              <a:defRPr/>
            </a:pPr>
            <a:r>
              <a:rPr lang="el-GR" sz="2800" i="1"/>
              <a:t>Κανόνες Ορθής Βιομηχανικής και Υγιεινής Πρακτικής</a:t>
            </a:r>
            <a:br>
              <a:rPr lang="el-GR" sz="2800" i="1"/>
            </a:br>
            <a:r>
              <a:rPr lang="el-GR" sz="2800" i="1"/>
              <a:t>(</a:t>
            </a:r>
            <a:r>
              <a:rPr lang="el-GR" sz="3200" i="1"/>
              <a:t>ΟΒΠ/ΟΥΠ)</a:t>
            </a:r>
          </a:p>
        </p:txBody>
      </p:sp>
      <p:sp>
        <p:nvSpPr>
          <p:cNvPr id="176131" name="Rectangle 3"/>
          <p:cNvSpPr>
            <a:spLocks noGrp="1" noChangeArrowheads="1"/>
          </p:cNvSpPr>
          <p:nvPr>
            <p:ph type="subTitle" idx="1"/>
          </p:nvPr>
        </p:nvSpPr>
        <p:spPr>
          <a:xfrm>
            <a:off x="1497013" y="2997200"/>
            <a:ext cx="6934200" cy="1230313"/>
          </a:xfrm>
        </p:spPr>
        <p:txBody>
          <a:bodyPr/>
          <a:lstStyle/>
          <a:p>
            <a:pPr eaLnBrk="1" hangingPunct="1"/>
            <a:endParaRPr lang="el-GR" sz="2800" smtClean="0">
              <a:solidFill>
                <a:srgbClr val="FFFF00"/>
              </a:solidFill>
            </a:endParaRPr>
          </a:p>
        </p:txBody>
      </p:sp>
      <p:sp>
        <p:nvSpPr>
          <p:cNvPr id="15363" name="Text Box 4"/>
          <p:cNvSpPr txBox="1">
            <a:spLocks noChangeArrowheads="1"/>
          </p:cNvSpPr>
          <p:nvPr/>
        </p:nvSpPr>
        <p:spPr bwMode="auto">
          <a:xfrm>
            <a:off x="2000250" y="4797425"/>
            <a:ext cx="5667375" cy="366713"/>
          </a:xfrm>
          <a:prstGeom prst="rect">
            <a:avLst/>
          </a:prstGeom>
          <a:noFill/>
          <a:ln w="12700">
            <a:noFill/>
            <a:miter lim="800000"/>
            <a:headEnd type="none" w="sm" len="sm"/>
            <a:tailEnd type="none" w="sm" len="sm"/>
          </a:ln>
        </p:spPr>
        <p:txBody>
          <a:bodyPr>
            <a:spAutoFit/>
          </a:bodyPr>
          <a:lstStyle/>
          <a:p>
            <a:pPr algn="ct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757238" y="1316038"/>
            <a:ext cx="8915400" cy="4876800"/>
          </a:xfrm>
        </p:spPr>
        <p:txBody>
          <a:bodyPr/>
          <a:lstStyle/>
          <a:p>
            <a:pPr eaLnBrk="1" hangingPunct="1">
              <a:buClr>
                <a:srgbClr val="5F5F5F"/>
              </a:buClr>
              <a:buSzPct val="80000"/>
              <a:buFont typeface="Wingdings" pitchFamily="2" charset="2"/>
              <a:buNone/>
              <a:defRPr/>
            </a:pPr>
            <a:endParaRPr lang="el-GR" sz="2400"/>
          </a:p>
          <a:p>
            <a:pPr lvl="1" eaLnBrk="1" hangingPunct="1">
              <a:buClr>
                <a:srgbClr val="5F5F5F"/>
              </a:buClr>
              <a:buSzPct val="80000"/>
              <a:buFont typeface="Wingdings" pitchFamily="2" charset="2"/>
              <a:buBlip>
                <a:blip r:embed="rId3"/>
              </a:buBlip>
              <a:defRPr/>
            </a:pPr>
            <a:r>
              <a:rPr lang="el-GR" sz="2400"/>
              <a:t>Στο χώρο (εσωτερικό &amp; εξωτερικό)</a:t>
            </a:r>
            <a:endParaRPr lang="en-US" sz="2400"/>
          </a:p>
          <a:p>
            <a:pPr lvl="1" eaLnBrk="1" hangingPunct="1">
              <a:buClr>
                <a:srgbClr val="5F5F5F"/>
              </a:buClr>
              <a:buSzPct val="80000"/>
              <a:buFont typeface="Wingdings" pitchFamily="2" charset="2"/>
              <a:buBlip>
                <a:blip r:embed="rId3"/>
              </a:buBlip>
              <a:defRPr/>
            </a:pPr>
            <a:r>
              <a:rPr lang="el-GR" sz="2400"/>
              <a:t>Στον εξοπλισμό (μηχανές)</a:t>
            </a:r>
          </a:p>
          <a:p>
            <a:pPr lvl="1" eaLnBrk="1" hangingPunct="1">
              <a:buClr>
                <a:srgbClr val="5F5F5F"/>
              </a:buClr>
              <a:buSzPct val="80000"/>
              <a:buFont typeface="Wingdings" pitchFamily="2" charset="2"/>
              <a:buBlip>
                <a:blip r:embed="rId3"/>
              </a:buBlip>
              <a:defRPr/>
            </a:pPr>
            <a:r>
              <a:rPr lang="el-GR" sz="2400"/>
              <a:t>Στα εργαλεία, σκεύη και δίσκους</a:t>
            </a:r>
          </a:p>
          <a:p>
            <a:pPr lvl="1" eaLnBrk="1" hangingPunct="1">
              <a:lnSpc>
                <a:spcPct val="90000"/>
              </a:lnSpc>
              <a:buClr>
                <a:srgbClr val="5F5F5F"/>
              </a:buClr>
              <a:buSzPct val="80000"/>
              <a:buFont typeface="Wingdings" pitchFamily="2" charset="2"/>
              <a:buBlip>
                <a:blip r:embed="rId3"/>
              </a:buBlip>
              <a:defRPr/>
            </a:pPr>
            <a:r>
              <a:rPr lang="el-GR" sz="2400"/>
              <a:t>Στις επιφάνειες εργασίας (πάγκους κοπής &amp; επεξεργασίας, τραπέζια φαγητού)</a:t>
            </a:r>
          </a:p>
          <a:p>
            <a:pPr lvl="1" eaLnBrk="1" hangingPunct="1">
              <a:buClr>
                <a:srgbClr val="5F5F5F"/>
              </a:buClr>
              <a:buSzPct val="80000"/>
              <a:buFont typeface="Wingdings" pitchFamily="2" charset="2"/>
              <a:buBlip>
                <a:blip r:embed="rId3"/>
              </a:buBlip>
              <a:defRPr/>
            </a:pPr>
            <a:r>
              <a:rPr lang="el-GR" sz="2400"/>
              <a:t>Στα μέσα μεταφοράς τροφίμων</a:t>
            </a:r>
          </a:p>
          <a:p>
            <a:pPr lvl="1" eaLnBrk="1" hangingPunct="1">
              <a:buClr>
                <a:srgbClr val="5F5F5F"/>
              </a:buClr>
              <a:buSzPct val="80000"/>
              <a:buFont typeface="Wingdings" pitchFamily="2" charset="2"/>
              <a:buBlip>
                <a:blip r:embed="rId3"/>
              </a:buBlip>
              <a:defRPr/>
            </a:pPr>
            <a:r>
              <a:rPr lang="el-GR" sz="2400"/>
              <a:t>Στις ψυκτικές μονάδες &amp; συστήματα εξαερισμού</a:t>
            </a:r>
          </a:p>
          <a:p>
            <a:pPr lvl="1" eaLnBrk="1" hangingPunct="1">
              <a:buClr>
                <a:srgbClr val="5F5F5F"/>
              </a:buClr>
              <a:buSzPct val="80000"/>
              <a:buFont typeface="Wingdings" pitchFamily="2" charset="2"/>
              <a:buBlip>
                <a:blip r:embed="rId3"/>
              </a:buBlip>
              <a:defRPr/>
            </a:pPr>
            <a:r>
              <a:rPr lang="el-GR" sz="2400"/>
              <a:t>Στους κάδους απορριμμάτων</a:t>
            </a:r>
          </a:p>
          <a:p>
            <a:pPr lvl="1" eaLnBrk="1" hangingPunct="1">
              <a:buClr>
                <a:srgbClr val="5F5F5F"/>
              </a:buClr>
              <a:buSzPct val="80000"/>
              <a:buFont typeface="Wingdings" pitchFamily="2" charset="2"/>
              <a:buBlip>
                <a:blip r:embed="rId3"/>
              </a:buBlip>
              <a:defRPr/>
            </a:pPr>
            <a:r>
              <a:rPr lang="el-GR" sz="2400"/>
              <a:t>Στα ίδια τα μέσα καθαρισμού (σφουγγάρια κα)</a:t>
            </a:r>
            <a:endParaRPr lang="el-GR"/>
          </a:p>
        </p:txBody>
      </p:sp>
      <p:sp>
        <p:nvSpPr>
          <p:cNvPr id="116739" name="Rectangle 3"/>
          <p:cNvSpPr>
            <a:spLocks noGrp="1" noChangeArrowheads="1"/>
          </p:cNvSpPr>
          <p:nvPr>
            <p:ph type="title"/>
          </p:nvPr>
        </p:nvSpPr>
        <p:spPr>
          <a:xfrm>
            <a:off x="742950" y="457200"/>
            <a:ext cx="8420100" cy="838200"/>
          </a:xfrm>
        </p:spPr>
        <p:txBody>
          <a:bodyPr/>
          <a:lstStyle/>
          <a:p>
            <a:pPr eaLnBrk="1" hangingPunct="1">
              <a:buFont typeface="Wingdings" pitchFamily="2" charset="2"/>
              <a:buNone/>
              <a:defRPr/>
            </a:pPr>
            <a:r>
              <a:rPr lang="en-US"/>
              <a:t> </a:t>
            </a:r>
            <a:r>
              <a:rPr lang="el-GR"/>
              <a:t>Που εφαρμόζεται</a:t>
            </a:r>
            <a:endParaRPr lang="en-GB"/>
          </a:p>
        </p:txBody>
      </p:sp>
      <p:pic>
        <p:nvPicPr>
          <p:cNvPr id="33795"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495300" y="1447800"/>
            <a:ext cx="9163050" cy="4648200"/>
          </a:xfrm>
        </p:spPr>
        <p:txBody>
          <a:bodyPr/>
          <a:lstStyle/>
          <a:p>
            <a:pPr eaLnBrk="1" hangingPunct="1">
              <a:lnSpc>
                <a:spcPct val="90000"/>
              </a:lnSpc>
              <a:buClr>
                <a:schemeClr val="tx1"/>
              </a:buClr>
              <a:buFont typeface="Wingdings" pitchFamily="2" charset="2"/>
              <a:buNone/>
              <a:defRPr/>
            </a:pPr>
            <a:r>
              <a:rPr lang="el-GR" sz="2400"/>
              <a:t>Από μη αποτελεσματικό καθαρισμό και απολύμανση:</a:t>
            </a:r>
          </a:p>
          <a:p>
            <a:pPr lvl="1" eaLnBrk="1" hangingPunct="1">
              <a:buClr>
                <a:srgbClr val="5F5F5F"/>
              </a:buClr>
              <a:buSzPct val="80000"/>
              <a:buFont typeface="Wingdings" pitchFamily="2" charset="2"/>
              <a:buBlip>
                <a:blip r:embed="rId3"/>
              </a:buBlip>
              <a:defRPr/>
            </a:pPr>
            <a:r>
              <a:rPr lang="el-GR" sz="2400" b="1">
                <a:solidFill>
                  <a:srgbClr val="FFFF00"/>
                </a:solidFill>
              </a:rPr>
              <a:t>Μικροβιακός</a:t>
            </a:r>
            <a:r>
              <a:rPr lang="el-GR" sz="2400"/>
              <a:t>: - Υπολείμματα τροφίμων, αποτελούν υπόστρωμα για την αύξηση του αριθμού των μικροβίων </a:t>
            </a:r>
          </a:p>
          <a:p>
            <a:pPr lvl="1" eaLnBrk="1" hangingPunct="1">
              <a:buClr>
                <a:srgbClr val="5F5F5F"/>
              </a:buClr>
              <a:buSzPct val="80000"/>
              <a:buFont typeface="Wingdings" pitchFamily="2" charset="2"/>
              <a:buBlip>
                <a:blip r:embed="rId3"/>
              </a:buBlip>
              <a:defRPr/>
            </a:pPr>
            <a:r>
              <a:rPr lang="el-GR" sz="2400" b="1">
                <a:solidFill>
                  <a:srgbClr val="FFFF00"/>
                </a:solidFill>
              </a:rPr>
              <a:t>Χημικός</a:t>
            </a:r>
            <a:r>
              <a:rPr lang="el-GR" sz="2400"/>
              <a:t>: - Υπολείμματα χημικών ουσιών</a:t>
            </a:r>
          </a:p>
          <a:p>
            <a:pPr lvl="1" eaLnBrk="1" hangingPunct="1">
              <a:buClr>
                <a:srgbClr val="5F5F5F"/>
              </a:buClr>
              <a:buSzPct val="80000"/>
              <a:buFont typeface="Wingdings" pitchFamily="2" charset="2"/>
              <a:buBlip>
                <a:blip r:embed="rId3"/>
              </a:buBlip>
              <a:defRPr/>
            </a:pPr>
            <a:r>
              <a:rPr lang="el-GR" sz="2400" b="1">
                <a:solidFill>
                  <a:srgbClr val="FFFF00"/>
                </a:solidFill>
              </a:rPr>
              <a:t>Φυσικός</a:t>
            </a:r>
            <a:r>
              <a:rPr lang="el-GR" sz="2400"/>
              <a:t>: - Υπολείμματα ξένων σωμάτων από βρωμιές, φθορά εργαλείων κλπ</a:t>
            </a:r>
          </a:p>
          <a:p>
            <a:pPr lvl="1" eaLnBrk="1" hangingPunct="1">
              <a:buClr>
                <a:srgbClr val="5F5F5F"/>
              </a:buClr>
              <a:buSzPct val="80000"/>
              <a:buFont typeface="Wingdings" pitchFamily="2" charset="2"/>
              <a:buBlip>
                <a:blip r:embed="rId3"/>
              </a:buBlip>
              <a:defRPr/>
            </a:pPr>
            <a:r>
              <a:rPr lang="el-GR" sz="2400"/>
              <a:t>Κίνδυνοι για την </a:t>
            </a:r>
            <a:r>
              <a:rPr lang="el-GR" sz="2400" b="1">
                <a:solidFill>
                  <a:srgbClr val="FFFF00"/>
                </a:solidFill>
              </a:rPr>
              <a:t>ασφάλεια</a:t>
            </a:r>
            <a:r>
              <a:rPr lang="el-GR" sz="2400"/>
              <a:t> των εργαζομένων</a:t>
            </a:r>
          </a:p>
          <a:p>
            <a:pPr lvl="2" eaLnBrk="1" hangingPunct="1">
              <a:lnSpc>
                <a:spcPct val="90000"/>
              </a:lnSpc>
              <a:defRPr/>
            </a:pPr>
            <a:endParaRPr lang="en-GB"/>
          </a:p>
        </p:txBody>
      </p:sp>
      <p:sp>
        <p:nvSpPr>
          <p:cNvPr id="114691" name="Rectangle 3"/>
          <p:cNvSpPr>
            <a:spLocks noGrp="1" noChangeArrowheads="1"/>
          </p:cNvSpPr>
          <p:nvPr>
            <p:ph type="title"/>
          </p:nvPr>
        </p:nvSpPr>
        <p:spPr>
          <a:xfrm>
            <a:off x="742950" y="457200"/>
            <a:ext cx="8420100" cy="838200"/>
          </a:xfrm>
        </p:spPr>
        <p:txBody>
          <a:bodyPr/>
          <a:lstStyle/>
          <a:p>
            <a:pPr eaLnBrk="1" hangingPunct="1">
              <a:buFont typeface="Wingdings" pitchFamily="2" charset="2"/>
              <a:buNone/>
              <a:defRPr/>
            </a:pPr>
            <a:r>
              <a:rPr lang="en-US" sz="1800" b="1"/>
              <a:t> </a:t>
            </a:r>
            <a:r>
              <a:rPr lang="el-GR"/>
              <a:t>Κίνδυνοι</a:t>
            </a:r>
            <a:endParaRPr lang="en-GB"/>
          </a:p>
        </p:txBody>
      </p:sp>
      <p:pic>
        <p:nvPicPr>
          <p:cNvPr id="35843"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825500" y="1604963"/>
            <a:ext cx="8831263" cy="4383087"/>
          </a:xfrm>
        </p:spPr>
        <p:txBody>
          <a:bodyPr/>
          <a:lstStyle/>
          <a:p>
            <a:pPr lvl="1" eaLnBrk="1" hangingPunct="1">
              <a:buClr>
                <a:srgbClr val="5F5F5F"/>
              </a:buClr>
              <a:buSzPct val="80000"/>
              <a:buFont typeface="Wingdings" pitchFamily="2" charset="2"/>
              <a:buBlip>
                <a:blip r:embed="rId3"/>
              </a:buBlip>
              <a:defRPr/>
            </a:pPr>
            <a:r>
              <a:rPr lang="el-GR" sz="2400"/>
              <a:t>Το αντικείμενο που καθαρίζεται/απολυμαίνεται</a:t>
            </a:r>
          </a:p>
          <a:p>
            <a:pPr lvl="1" eaLnBrk="1" hangingPunct="1">
              <a:buClr>
                <a:srgbClr val="5F5F5F"/>
              </a:buClr>
              <a:buSzPct val="80000"/>
              <a:buFont typeface="Wingdings" pitchFamily="2" charset="2"/>
              <a:buBlip>
                <a:blip r:embed="rId3"/>
              </a:buBlip>
              <a:defRPr/>
            </a:pPr>
            <a:r>
              <a:rPr lang="el-GR" sz="2400"/>
              <a:t>Το είδος και η κατάσταση της βρωμιάς</a:t>
            </a:r>
          </a:p>
          <a:p>
            <a:pPr lvl="1" eaLnBrk="1" hangingPunct="1">
              <a:buClr>
                <a:srgbClr val="5F5F5F"/>
              </a:buClr>
              <a:buSzPct val="80000"/>
              <a:buFont typeface="Wingdings" pitchFamily="2" charset="2"/>
              <a:buBlip>
                <a:blip r:embed="rId3"/>
              </a:buBlip>
              <a:defRPr/>
            </a:pPr>
            <a:r>
              <a:rPr lang="el-GR" sz="2400"/>
              <a:t>Το είδος &amp; η αποτελεσματικότητα του χημικού</a:t>
            </a:r>
          </a:p>
          <a:p>
            <a:pPr lvl="1" eaLnBrk="1" hangingPunct="1">
              <a:buClr>
                <a:srgbClr val="5F5F5F"/>
              </a:buClr>
              <a:buSzPct val="80000"/>
              <a:buFont typeface="Wingdings" pitchFamily="2" charset="2"/>
              <a:buBlip>
                <a:blip r:embed="rId3"/>
              </a:buBlip>
              <a:defRPr/>
            </a:pPr>
            <a:r>
              <a:rPr lang="el-GR" sz="2400"/>
              <a:t>Ο χρόνος δράσης του χημικού</a:t>
            </a:r>
          </a:p>
          <a:p>
            <a:pPr lvl="1" eaLnBrk="1" hangingPunct="1">
              <a:buClr>
                <a:srgbClr val="5F5F5F"/>
              </a:buClr>
              <a:buSzPct val="80000"/>
              <a:buFont typeface="Wingdings" pitchFamily="2" charset="2"/>
              <a:buBlip>
                <a:blip r:embed="rId3"/>
              </a:buBlip>
              <a:defRPr/>
            </a:pPr>
            <a:r>
              <a:rPr lang="el-GR" sz="2400"/>
              <a:t>Η θερμοκρασία του νερού</a:t>
            </a:r>
          </a:p>
          <a:p>
            <a:pPr lvl="1" eaLnBrk="1" hangingPunct="1">
              <a:buClr>
                <a:srgbClr val="5F5F5F"/>
              </a:buClr>
              <a:buSzPct val="80000"/>
              <a:buFont typeface="Wingdings" pitchFamily="2" charset="2"/>
              <a:buBlip>
                <a:blip r:embed="rId3"/>
              </a:buBlip>
              <a:defRPr/>
            </a:pPr>
            <a:r>
              <a:rPr lang="el-GR" sz="2400"/>
              <a:t>Η σκληρότητα  του νερού</a:t>
            </a:r>
          </a:p>
          <a:p>
            <a:pPr lvl="1" eaLnBrk="1" hangingPunct="1">
              <a:buClr>
                <a:srgbClr val="5F5F5F"/>
              </a:buClr>
              <a:buSzPct val="80000"/>
              <a:buFont typeface="Wingdings" pitchFamily="2" charset="2"/>
              <a:buBlip>
                <a:blip r:embed="rId3"/>
              </a:buBlip>
              <a:defRPr/>
            </a:pPr>
            <a:r>
              <a:rPr lang="el-GR" sz="2400"/>
              <a:t>Η συχνότητα που εφαρμόζουμε τη διαδικασία</a:t>
            </a:r>
          </a:p>
          <a:p>
            <a:pPr lvl="1" eaLnBrk="1" hangingPunct="1">
              <a:buClr>
                <a:srgbClr val="5F5F5F"/>
              </a:buClr>
              <a:buSzPct val="80000"/>
              <a:buFont typeface="Wingdings" pitchFamily="2" charset="2"/>
              <a:buBlip>
                <a:blip r:embed="rId3"/>
              </a:buBlip>
              <a:defRPr/>
            </a:pPr>
            <a:r>
              <a:rPr lang="el-GR" sz="2400"/>
              <a:t>Η ένταση φυσικής/μηχανικής δράσης (τρίψιμο)</a:t>
            </a:r>
            <a:endParaRPr lang="el-GR"/>
          </a:p>
        </p:txBody>
      </p:sp>
      <p:sp>
        <p:nvSpPr>
          <p:cNvPr id="118787" name="Rectangle 3"/>
          <p:cNvSpPr>
            <a:spLocks noGrp="1" noChangeArrowheads="1"/>
          </p:cNvSpPr>
          <p:nvPr>
            <p:ph type="title"/>
          </p:nvPr>
        </p:nvSpPr>
        <p:spPr>
          <a:xfrm>
            <a:off x="742950" y="457200"/>
            <a:ext cx="8420100" cy="838200"/>
          </a:xfrm>
        </p:spPr>
        <p:txBody>
          <a:bodyPr/>
          <a:lstStyle/>
          <a:p>
            <a:pPr eaLnBrk="1" hangingPunct="1">
              <a:buFont typeface="Wingdings" pitchFamily="2" charset="2"/>
              <a:buNone/>
              <a:defRPr/>
            </a:pPr>
            <a:r>
              <a:rPr lang="el-GR"/>
              <a:t>Παράγοντες που επηρεάζουν τη διαδικασία</a:t>
            </a:r>
            <a:endParaRPr lang="en-GB"/>
          </a:p>
        </p:txBody>
      </p:sp>
      <p:pic>
        <p:nvPicPr>
          <p:cNvPr id="37891"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742950" y="1093788"/>
            <a:ext cx="8893175" cy="5184775"/>
          </a:xfrm>
        </p:spPr>
        <p:txBody>
          <a:bodyPr/>
          <a:lstStyle/>
          <a:p>
            <a:pPr eaLnBrk="1" hangingPunct="1">
              <a:buClr>
                <a:schemeClr val="tx1"/>
              </a:buClr>
              <a:buFont typeface="Wingdings" pitchFamily="2" charset="2"/>
              <a:buNone/>
              <a:defRPr/>
            </a:pPr>
            <a:r>
              <a:rPr lang="el-GR" sz="2400" b="1"/>
              <a:t> </a:t>
            </a:r>
          </a:p>
          <a:p>
            <a:pPr lvl="1" eaLnBrk="1" hangingPunct="1">
              <a:buClr>
                <a:srgbClr val="5F5F5F"/>
              </a:buClr>
              <a:buSzPct val="80000"/>
              <a:buFont typeface="Wingdings" pitchFamily="2" charset="2"/>
              <a:buBlip>
                <a:blip r:embed="rId3"/>
              </a:buBlip>
              <a:defRPr/>
            </a:pPr>
            <a:r>
              <a:rPr lang="el-GR" sz="2400" b="1"/>
              <a:t>Ανάλυση και Αξιολόγηση της Επικινδυνότητας </a:t>
            </a:r>
            <a:r>
              <a:rPr lang="el-GR" sz="2400"/>
              <a:t>των ειδών προς καθαρισμό &amp; απολύμανση</a:t>
            </a:r>
          </a:p>
          <a:p>
            <a:pPr lvl="1" eaLnBrk="1" hangingPunct="1">
              <a:buClr>
                <a:srgbClr val="5F5F5F"/>
              </a:buClr>
              <a:buSzPct val="80000"/>
              <a:buFont typeface="Wingdings" pitchFamily="2" charset="2"/>
              <a:buChar char="Ø"/>
              <a:defRPr/>
            </a:pPr>
            <a:endParaRPr lang="el-GR" sz="2400"/>
          </a:p>
          <a:p>
            <a:pPr lvl="1" eaLnBrk="1" hangingPunct="1">
              <a:buClr>
                <a:srgbClr val="5F5F5F"/>
              </a:buClr>
              <a:buSzPct val="80000"/>
              <a:buFont typeface="Wingdings" pitchFamily="2" charset="2"/>
              <a:buBlip>
                <a:blip r:embed="rId3"/>
              </a:buBlip>
              <a:defRPr/>
            </a:pPr>
            <a:r>
              <a:rPr lang="el-GR" sz="2400" b="1"/>
              <a:t>Σχεδιασμός προγράμματος:</a:t>
            </a:r>
          </a:p>
          <a:p>
            <a:pPr lvl="1" eaLnBrk="1" hangingPunct="1">
              <a:buSzPct val="60000"/>
              <a:buFont typeface="Wingdings" pitchFamily="2" charset="2"/>
              <a:buChar char="l"/>
              <a:defRPr/>
            </a:pPr>
            <a:r>
              <a:rPr lang="el-GR" sz="2400" b="1" u="sng">
                <a:solidFill>
                  <a:srgbClr val="FFFF00"/>
                </a:solidFill>
              </a:rPr>
              <a:t>ΠΟΥ</a:t>
            </a:r>
            <a:r>
              <a:rPr lang="el-GR" sz="2400"/>
              <a:t>: Ορίζουμε τα είδη, σημεία ή περιοχές που 	      πρέπει να καθαρίσουμε </a:t>
            </a:r>
          </a:p>
          <a:p>
            <a:pPr lvl="1" eaLnBrk="1" hangingPunct="1">
              <a:buSzPct val="60000"/>
              <a:buFont typeface="Wingdings" pitchFamily="2" charset="2"/>
              <a:buChar char="l"/>
              <a:defRPr/>
            </a:pPr>
            <a:r>
              <a:rPr lang="el-GR" sz="2400" b="1" u="sng">
                <a:solidFill>
                  <a:srgbClr val="FFFF00"/>
                </a:solidFill>
              </a:rPr>
              <a:t>ΠΟΙΟΣ</a:t>
            </a:r>
            <a:r>
              <a:rPr lang="el-GR" sz="2400"/>
              <a:t>: Ορίζουμε τον Υπεύθυνο Καθαρισμού   </a:t>
            </a:r>
          </a:p>
          <a:p>
            <a:pPr lvl="1" eaLnBrk="1" hangingPunct="1">
              <a:buSzPct val="60000"/>
              <a:buFont typeface="Wingdings" pitchFamily="2" charset="2"/>
              <a:buChar char="l"/>
              <a:defRPr/>
            </a:pPr>
            <a:r>
              <a:rPr lang="el-GR" sz="2400" b="1" u="sng">
                <a:solidFill>
                  <a:srgbClr val="FFFF00"/>
                </a:solidFill>
              </a:rPr>
              <a:t>ΠΟΤΕ</a:t>
            </a:r>
            <a:r>
              <a:rPr lang="el-GR" sz="2400"/>
              <a:t>: Ορίζουμε τη Συχνότητα Καθαρισμού</a:t>
            </a:r>
          </a:p>
          <a:p>
            <a:pPr lvl="1" eaLnBrk="1" hangingPunct="1">
              <a:buSzPct val="60000"/>
              <a:buFont typeface="Wingdings" pitchFamily="2" charset="2"/>
              <a:buChar char="l"/>
              <a:defRPr/>
            </a:pPr>
            <a:r>
              <a:rPr lang="el-GR" sz="2400" b="1" u="sng">
                <a:solidFill>
                  <a:srgbClr val="FFFF00"/>
                </a:solidFill>
              </a:rPr>
              <a:t>ΠΩΣ</a:t>
            </a:r>
            <a:r>
              <a:rPr lang="el-GR" sz="2400"/>
              <a:t>: Ορίζουμε τη Μέθοδο που θα εφαρμόζεται</a:t>
            </a:r>
          </a:p>
          <a:p>
            <a:pPr lvl="1" eaLnBrk="1" hangingPunct="1">
              <a:buSzPct val="60000"/>
              <a:buFont typeface="Wingdings" pitchFamily="2" charset="2"/>
              <a:buChar char="l"/>
              <a:defRPr/>
            </a:pPr>
            <a:endParaRPr lang="en-GB" sz="2400">
              <a:solidFill>
                <a:srgbClr val="FF0000"/>
              </a:solidFill>
            </a:endParaRPr>
          </a:p>
          <a:p>
            <a:pPr lvl="1" eaLnBrk="1" hangingPunct="1">
              <a:buSzPct val="60000"/>
              <a:buFont typeface="Wingdings" pitchFamily="2" charset="2"/>
              <a:buChar char="l"/>
              <a:defRPr/>
            </a:pPr>
            <a:r>
              <a:rPr lang="el-GR" sz="2400" b="1">
                <a:solidFill>
                  <a:srgbClr val="FFFF00"/>
                </a:solidFill>
              </a:rPr>
              <a:t>Τήρηση αρχείων</a:t>
            </a:r>
            <a:endParaRPr lang="en-GB" sz="2400">
              <a:solidFill>
                <a:srgbClr val="FFFF00"/>
              </a:solidFill>
            </a:endParaRPr>
          </a:p>
        </p:txBody>
      </p:sp>
      <p:sp>
        <p:nvSpPr>
          <p:cNvPr id="120835" name="Rectangle 3"/>
          <p:cNvSpPr>
            <a:spLocks noGrp="1" noChangeArrowheads="1"/>
          </p:cNvSpPr>
          <p:nvPr>
            <p:ph type="title"/>
          </p:nvPr>
        </p:nvSpPr>
        <p:spPr>
          <a:xfrm>
            <a:off x="742950" y="457200"/>
            <a:ext cx="8420100" cy="838200"/>
          </a:xfrm>
        </p:spPr>
        <p:txBody>
          <a:bodyPr/>
          <a:lstStyle/>
          <a:p>
            <a:pPr eaLnBrk="1" hangingPunct="1">
              <a:buFont typeface="Wingdings" pitchFamily="2" charset="2"/>
              <a:buNone/>
              <a:defRPr/>
            </a:pPr>
            <a:r>
              <a:rPr lang="en-US"/>
              <a:t> </a:t>
            </a:r>
            <a:r>
              <a:rPr lang="el-GR"/>
              <a:t>ΠΡΟΓΡΑΜΜΑ – ΟΔΗΓΙΕΣ</a:t>
            </a:r>
            <a:endParaRPr lang="en-GB" u="sng"/>
          </a:p>
        </p:txBody>
      </p:sp>
      <p:pic>
        <p:nvPicPr>
          <p:cNvPr id="39939" name="Picture 4" descr="efetlogo"/>
          <p:cNvPicPr>
            <a:picLocks noChangeAspect="1" noChangeArrowheads="1"/>
          </p:cNvPicPr>
          <p:nvPr/>
        </p:nvPicPr>
        <p:blipFill>
          <a:blip r:embed="rId4"/>
          <a:srcRect/>
          <a:stretch>
            <a:fillRect/>
          </a:stretch>
        </p:blipFill>
        <p:spPr bwMode="auto">
          <a:xfrm>
            <a:off x="85725" y="6267450"/>
            <a:ext cx="1320800" cy="4968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742950" y="981075"/>
            <a:ext cx="8667750" cy="5616575"/>
          </a:xfrm>
        </p:spPr>
        <p:txBody>
          <a:bodyPr/>
          <a:lstStyle/>
          <a:p>
            <a:pPr eaLnBrk="1" hangingPunct="1">
              <a:buClr>
                <a:schemeClr val="tx1"/>
              </a:buClr>
              <a:buFont typeface="Wingdings" pitchFamily="2" charset="2"/>
              <a:buNone/>
              <a:defRPr/>
            </a:pPr>
            <a:r>
              <a:rPr lang="el-GR" sz="2000" b="1" u="sng"/>
              <a:t>Μέθοδοι απολύμανσης</a:t>
            </a:r>
            <a:r>
              <a:rPr lang="el-GR" sz="2000" b="1"/>
              <a:t>:</a:t>
            </a:r>
          </a:p>
          <a:p>
            <a:pPr lvl="1" eaLnBrk="1" hangingPunct="1">
              <a:buClr>
                <a:srgbClr val="5F5F5F"/>
              </a:buClr>
              <a:buSzPct val="80000"/>
              <a:buFont typeface="Wingdings" pitchFamily="2" charset="2"/>
              <a:buBlip>
                <a:blip r:embed="rId3"/>
              </a:buBlip>
              <a:defRPr/>
            </a:pPr>
            <a:r>
              <a:rPr lang="el-GR" sz="2000" b="1"/>
              <a:t>Απολύμανση με </a:t>
            </a:r>
            <a:r>
              <a:rPr lang="el-GR" sz="2000" b="1" u="sng">
                <a:solidFill>
                  <a:srgbClr val="FFFF00"/>
                </a:solidFill>
              </a:rPr>
              <a:t>θερμότητα</a:t>
            </a:r>
          </a:p>
          <a:p>
            <a:pPr lvl="1" eaLnBrk="1" hangingPunct="1">
              <a:buFont typeface="Wingdings" pitchFamily="2" charset="2"/>
              <a:buNone/>
              <a:defRPr/>
            </a:pPr>
            <a:r>
              <a:rPr lang="el-GR" sz="2000"/>
              <a:t>	Γίνεται με εμβάπτιση των αντικειμένων σε </a:t>
            </a:r>
            <a:r>
              <a:rPr lang="el-GR" sz="2000" b="1"/>
              <a:t>καυτό νερό</a:t>
            </a:r>
            <a:r>
              <a:rPr lang="el-GR" sz="2000"/>
              <a:t> (</a:t>
            </a:r>
            <a:r>
              <a:rPr lang="en-US" sz="2000"/>
              <a:t>80</a:t>
            </a:r>
            <a:r>
              <a:rPr lang="en-US" sz="2000" baseline="30000"/>
              <a:t>o</a:t>
            </a:r>
            <a:r>
              <a:rPr lang="en-US" sz="2000"/>
              <a:t>C</a:t>
            </a:r>
            <a:r>
              <a:rPr lang="el-GR" sz="2000"/>
              <a:t>) ή με ψεκασμό </a:t>
            </a:r>
            <a:r>
              <a:rPr lang="el-GR" sz="2000" b="1"/>
              <a:t>ατμού</a:t>
            </a:r>
            <a:r>
              <a:rPr lang="el-GR" sz="2000"/>
              <a:t>. </a:t>
            </a:r>
          </a:p>
          <a:p>
            <a:pPr lvl="1" eaLnBrk="1" hangingPunct="1">
              <a:buFont typeface="Wingdings" pitchFamily="2" charset="2"/>
              <a:buNone/>
              <a:defRPr/>
            </a:pPr>
            <a:r>
              <a:rPr lang="el-GR" sz="2000"/>
              <a:t>	Όσο μεγαλύτερη η  θερμοκρασία, τόσο λιγότερος ο χρόνος που χρειάζεται, γι αυτό πρέπει να μετράμε τη θερμοκρασία νερού κατά την εμβάπτιση</a:t>
            </a:r>
          </a:p>
          <a:p>
            <a:pPr lvl="1" eaLnBrk="1" hangingPunct="1">
              <a:buClr>
                <a:srgbClr val="5F5F5F"/>
              </a:buClr>
              <a:buSzPct val="80000"/>
              <a:buFont typeface="Wingdings" pitchFamily="2" charset="2"/>
              <a:buBlip>
                <a:blip r:embed="rId3"/>
              </a:buBlip>
              <a:defRPr/>
            </a:pPr>
            <a:r>
              <a:rPr lang="el-GR" sz="2000" b="1"/>
              <a:t>Απολύμανση με </a:t>
            </a:r>
            <a:r>
              <a:rPr lang="el-GR" sz="2000" b="1" u="sng">
                <a:solidFill>
                  <a:srgbClr val="FFFF00"/>
                </a:solidFill>
              </a:rPr>
              <a:t>χημικές ουσίες</a:t>
            </a:r>
            <a:endParaRPr lang="el-GR" sz="2000" u="sng">
              <a:solidFill>
                <a:srgbClr val="FFFF00"/>
              </a:solidFill>
            </a:endParaRPr>
          </a:p>
          <a:p>
            <a:pPr lvl="1" eaLnBrk="1" hangingPunct="1">
              <a:buFont typeface="Wingdings" pitchFamily="2" charset="2"/>
              <a:buNone/>
              <a:defRPr/>
            </a:pPr>
            <a:r>
              <a:rPr lang="el-GR" sz="2000"/>
              <a:t>	Γίνεται με τη χρήση χημικών ουσιών, όπως </a:t>
            </a:r>
            <a:r>
              <a:rPr lang="el-GR" sz="2000" b="1"/>
              <a:t>χλωρίνη</a:t>
            </a:r>
            <a:r>
              <a:rPr lang="el-GR" sz="2000"/>
              <a:t>, </a:t>
            </a:r>
            <a:r>
              <a:rPr lang="el-GR" sz="2000" b="1"/>
              <a:t>ιωδίνη</a:t>
            </a:r>
            <a:r>
              <a:rPr lang="el-GR" sz="2000"/>
              <a:t> και </a:t>
            </a:r>
            <a:r>
              <a:rPr lang="en-US" sz="2000" b="1"/>
              <a:t>quats</a:t>
            </a:r>
            <a:r>
              <a:rPr lang="el-GR" sz="2000" b="1"/>
              <a:t>. </a:t>
            </a:r>
            <a:r>
              <a:rPr lang="el-GR" sz="2000"/>
              <a:t>Χρειάζεται</a:t>
            </a:r>
            <a:r>
              <a:rPr lang="el-GR" sz="2000" b="1"/>
              <a:t> ΠΡΟΣΟΧΗ:</a:t>
            </a:r>
          </a:p>
          <a:p>
            <a:pPr lvl="2" eaLnBrk="1" hangingPunct="1">
              <a:buClr>
                <a:schemeClr val="tx1"/>
              </a:buClr>
              <a:buFontTx/>
              <a:buChar char="•"/>
              <a:defRPr/>
            </a:pPr>
            <a:r>
              <a:rPr lang="el-GR" sz="2000"/>
              <a:t>στο </a:t>
            </a:r>
            <a:r>
              <a:rPr lang="el-GR" sz="2000" i="1"/>
              <a:t>χρόνο</a:t>
            </a:r>
            <a:r>
              <a:rPr lang="el-GR" sz="2000"/>
              <a:t> επαφής</a:t>
            </a:r>
          </a:p>
          <a:p>
            <a:pPr lvl="2" eaLnBrk="1" hangingPunct="1">
              <a:buClr>
                <a:schemeClr val="tx1"/>
              </a:buClr>
              <a:buFontTx/>
              <a:buChar char="•"/>
              <a:defRPr/>
            </a:pPr>
            <a:r>
              <a:rPr lang="el-GR" sz="2000"/>
              <a:t>στην </a:t>
            </a:r>
            <a:r>
              <a:rPr lang="el-GR" sz="2000" i="1"/>
              <a:t>θερμοκρασία</a:t>
            </a:r>
            <a:r>
              <a:rPr lang="el-GR" sz="2000"/>
              <a:t> του διαλύματος</a:t>
            </a:r>
          </a:p>
          <a:p>
            <a:pPr lvl="2" eaLnBrk="1" hangingPunct="1">
              <a:buClr>
                <a:schemeClr val="tx1"/>
              </a:buClr>
              <a:buFontTx/>
              <a:buChar char="•"/>
              <a:defRPr/>
            </a:pPr>
            <a:r>
              <a:rPr lang="el-GR" sz="2000"/>
              <a:t>στην </a:t>
            </a:r>
            <a:r>
              <a:rPr lang="el-GR" sz="2000" i="1"/>
              <a:t>συγκέντρωση</a:t>
            </a:r>
            <a:r>
              <a:rPr lang="el-GR" sz="2000"/>
              <a:t> του διαλύματος</a:t>
            </a:r>
          </a:p>
          <a:p>
            <a:pPr lvl="2" eaLnBrk="1" hangingPunct="1">
              <a:buClr>
                <a:schemeClr val="tx1"/>
              </a:buClr>
              <a:buFontTx/>
              <a:buChar char="•"/>
              <a:defRPr/>
            </a:pPr>
            <a:r>
              <a:rPr lang="el-GR" sz="2000"/>
              <a:t>στις </a:t>
            </a:r>
            <a:r>
              <a:rPr lang="el-GR" sz="2000" i="1"/>
              <a:t>οδηγίες του παρασκευαστή</a:t>
            </a:r>
            <a:r>
              <a:rPr lang="el-GR" sz="2000"/>
              <a:t> </a:t>
            </a:r>
          </a:p>
          <a:p>
            <a:pPr lvl="2" eaLnBrk="1" hangingPunct="1">
              <a:buClr>
                <a:schemeClr val="tx1"/>
              </a:buClr>
              <a:buFontTx/>
              <a:buChar char="•"/>
              <a:defRPr/>
            </a:pPr>
            <a:r>
              <a:rPr lang="el-GR" sz="2000"/>
              <a:t>ΚΑΠΟΙΑ ΑΠΟΛΥΜΑΝΤΙΚΑ ΧΡΕΙΑΖΟΝΤΑΙ ΚΑΛΟ ΞΕΠΛΥΜΑ ΜΕΤΑ ΤΗ ΧΡΗΣΗ</a:t>
            </a:r>
            <a:endParaRPr lang="en-US" sz="2000"/>
          </a:p>
        </p:txBody>
      </p:sp>
      <p:sp>
        <p:nvSpPr>
          <p:cNvPr id="122883" name="Rectangle 3"/>
          <p:cNvSpPr>
            <a:spLocks noGrp="1" noChangeArrowheads="1"/>
          </p:cNvSpPr>
          <p:nvPr>
            <p:ph type="title"/>
          </p:nvPr>
        </p:nvSpPr>
        <p:spPr>
          <a:xfrm>
            <a:off x="495300" y="277813"/>
            <a:ext cx="8915400" cy="750887"/>
          </a:xfrm>
        </p:spPr>
        <p:txBody>
          <a:bodyPr/>
          <a:lstStyle/>
          <a:p>
            <a:pPr eaLnBrk="1" hangingPunct="1">
              <a:buFont typeface="Wingdings" pitchFamily="2" charset="2"/>
              <a:buNone/>
              <a:defRPr/>
            </a:pPr>
            <a:r>
              <a:rPr lang="el-GR"/>
              <a:t>ΑΠΟΛΥΜΑΝΣΗ</a:t>
            </a:r>
            <a:endParaRPr lang="en-GB"/>
          </a:p>
        </p:txBody>
      </p:sp>
      <p:pic>
        <p:nvPicPr>
          <p:cNvPr id="41987" name="Picture 4" descr="efetlogo"/>
          <p:cNvPicPr>
            <a:picLocks noChangeAspect="1" noChangeArrowheads="1"/>
          </p:cNvPicPr>
          <p:nvPr/>
        </p:nvPicPr>
        <p:blipFill>
          <a:blip r:embed="rId4"/>
          <a:srcRect/>
          <a:stretch>
            <a:fillRect/>
          </a:stretch>
        </p:blipFill>
        <p:spPr bwMode="auto">
          <a:xfrm>
            <a:off x="225425" y="6122988"/>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660400" y="1489075"/>
            <a:ext cx="8750300" cy="5064125"/>
          </a:xfrm>
        </p:spPr>
        <p:txBody>
          <a:bodyPr/>
          <a:lstStyle/>
          <a:p>
            <a:pPr eaLnBrk="1" hangingPunct="1">
              <a:buClr>
                <a:srgbClr val="5F5F5F"/>
              </a:buClr>
              <a:buSzPct val="80000"/>
              <a:buFont typeface="Wingdings" pitchFamily="2" charset="2"/>
              <a:buBlip>
                <a:blip r:embed="rId3"/>
              </a:buBlip>
              <a:defRPr/>
            </a:pPr>
            <a:r>
              <a:rPr lang="el-GR" sz="2400"/>
              <a:t>Απομάκρυνση όλων των τροφίμων και υλικών συσκευασίας από το χώρο,  πριν ξεκινήσει η διαδικασία καθαρισμού</a:t>
            </a:r>
          </a:p>
          <a:p>
            <a:pPr eaLnBrk="1" hangingPunct="1">
              <a:buClr>
                <a:srgbClr val="5F5F5F"/>
              </a:buClr>
              <a:buSzPct val="80000"/>
              <a:buFont typeface="Wingdings" pitchFamily="2" charset="2"/>
              <a:buBlip>
                <a:blip r:embed="rId3"/>
              </a:buBlip>
              <a:defRPr/>
            </a:pPr>
            <a:r>
              <a:rPr lang="el-GR" sz="2400"/>
              <a:t>Τήρηση κανόνων ασφαλείας (ενδυμασία κλπ)</a:t>
            </a:r>
          </a:p>
          <a:p>
            <a:pPr eaLnBrk="1" hangingPunct="1">
              <a:buClr>
                <a:srgbClr val="5F5F5F"/>
              </a:buClr>
              <a:buSzPct val="80000"/>
              <a:buFont typeface="Wingdings" pitchFamily="2" charset="2"/>
              <a:buBlip>
                <a:blip r:embed="rId3"/>
              </a:buBlip>
              <a:defRPr/>
            </a:pPr>
            <a:r>
              <a:rPr lang="el-GR" sz="2400"/>
              <a:t>Χρήση κατάλληλων και εγκεκριμένων καθαριστικών (Προσοχή στις οδηγίες χρήσης)</a:t>
            </a:r>
          </a:p>
          <a:p>
            <a:pPr eaLnBrk="1" hangingPunct="1">
              <a:buClr>
                <a:srgbClr val="5F5F5F"/>
              </a:buClr>
              <a:buSzPct val="80000"/>
              <a:buFont typeface="Wingdings" pitchFamily="2" charset="2"/>
              <a:buBlip>
                <a:blip r:embed="rId3"/>
              </a:buBlip>
              <a:defRPr/>
            </a:pPr>
            <a:r>
              <a:rPr lang="el-GR" sz="2400"/>
              <a:t>Χρήση κατάλληλων εργαλείων καθαρισμού, διαφορετικών για ξεχωριστές απαιτήσεις υγιεινής</a:t>
            </a:r>
          </a:p>
          <a:p>
            <a:pPr eaLnBrk="1" hangingPunct="1">
              <a:buClr>
                <a:srgbClr val="5F5F5F"/>
              </a:buClr>
              <a:buSzPct val="80000"/>
              <a:buFont typeface="Wingdings" pitchFamily="2" charset="2"/>
              <a:buBlip>
                <a:blip r:embed="rId3"/>
              </a:buBlip>
              <a:defRPr/>
            </a:pPr>
            <a:r>
              <a:rPr lang="el-GR" sz="2400"/>
              <a:t>Χρήση μόνο καθαρού - πόσιμου νερού</a:t>
            </a:r>
          </a:p>
          <a:p>
            <a:pPr eaLnBrk="1" hangingPunct="1">
              <a:buClr>
                <a:srgbClr val="5F5F5F"/>
              </a:buClr>
              <a:buSzPct val="80000"/>
              <a:buFont typeface="Wingdings" pitchFamily="2" charset="2"/>
              <a:buBlip>
                <a:blip r:embed="rId3"/>
              </a:buBlip>
              <a:defRPr/>
            </a:pPr>
            <a:r>
              <a:rPr lang="el-GR" sz="2400"/>
              <a:t>Καθαρισμός από το πίσω μέρος της επιχείρησης προς τα εμπρός και από τα ψηλά μέρη προς τα χαμηλά</a:t>
            </a:r>
          </a:p>
        </p:txBody>
      </p:sp>
      <p:sp>
        <p:nvSpPr>
          <p:cNvPr id="124931" name="Rectangle 3"/>
          <p:cNvSpPr>
            <a:spLocks noChangeArrowheads="1"/>
          </p:cNvSpPr>
          <p:nvPr/>
        </p:nvSpPr>
        <p:spPr bwMode="auto">
          <a:xfrm>
            <a:off x="742950" y="457200"/>
            <a:ext cx="8420100" cy="838200"/>
          </a:xfrm>
          <a:prstGeom prst="rect">
            <a:avLst/>
          </a:prstGeom>
          <a:noFill/>
          <a:ln w="9525">
            <a:noFill/>
            <a:miter lim="800000"/>
            <a:headEnd/>
            <a:tailEnd/>
          </a:ln>
          <a:effectLst/>
        </p:spPr>
        <p:txBody>
          <a:bodyPr anchor="ctr"/>
          <a:lstStyle/>
          <a:p>
            <a:pPr algn="ctr">
              <a:buFont typeface="Wingdings" pitchFamily="2" charset="2"/>
              <a:buNone/>
              <a:defRPr/>
            </a:pPr>
            <a:r>
              <a:rPr lang="en-US" sz="3200">
                <a:solidFill>
                  <a:srgbClr val="FF3300"/>
                </a:solidFill>
                <a:effectLst>
                  <a:outerShdw blurRad="38100" dist="38100" dir="2700000" algn="tl">
                    <a:srgbClr val="000000"/>
                  </a:outerShdw>
                </a:effectLst>
                <a:latin typeface="Arial" pitchFamily="34" charset="0"/>
              </a:rPr>
              <a:t>ΓΕΝΙΚΟΙ ΚΑΝΟΝΕΣ K</a:t>
            </a:r>
            <a:r>
              <a:rPr lang="el-GR" sz="3200">
                <a:solidFill>
                  <a:srgbClr val="FF3300"/>
                </a:solidFill>
                <a:effectLst>
                  <a:outerShdw blurRad="38100" dist="38100" dir="2700000" algn="tl">
                    <a:srgbClr val="000000"/>
                  </a:outerShdw>
                </a:effectLst>
                <a:latin typeface="Arial" pitchFamily="34" charset="0"/>
              </a:rPr>
              <a:t>ΑΘΑΡΙΣΜΟΥ &amp; ΑΠΟΛΥΜΑΝΣΗΣ</a:t>
            </a:r>
            <a:endParaRPr lang="en-GB" sz="3200">
              <a:solidFill>
                <a:srgbClr val="FF3300"/>
              </a:solidFill>
              <a:effectLst>
                <a:outerShdw blurRad="38100" dist="38100" dir="2700000" algn="tl">
                  <a:srgbClr val="000000"/>
                </a:outerShdw>
              </a:effectLst>
              <a:latin typeface="Arial" pitchFamily="34" charset="0"/>
            </a:endParaRPr>
          </a:p>
        </p:txBody>
      </p:sp>
      <p:pic>
        <p:nvPicPr>
          <p:cNvPr id="44035"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742950" y="1700213"/>
            <a:ext cx="8420100" cy="4395787"/>
          </a:xfrm>
        </p:spPr>
        <p:txBody>
          <a:bodyPr/>
          <a:lstStyle/>
          <a:p>
            <a:pPr eaLnBrk="1" hangingPunct="1">
              <a:buClr>
                <a:srgbClr val="5F5F5F"/>
              </a:buClr>
              <a:buSzPct val="80000"/>
              <a:buFont typeface="Wingdings" pitchFamily="2" charset="2"/>
              <a:buBlip>
                <a:blip r:embed="rId3"/>
              </a:buBlip>
              <a:defRPr/>
            </a:pPr>
            <a:r>
              <a:rPr lang="el-GR" sz="2400"/>
              <a:t>Σχολαστικός καθαρισμός επιφανειών</a:t>
            </a:r>
          </a:p>
          <a:p>
            <a:pPr eaLnBrk="1" hangingPunct="1">
              <a:buClr>
                <a:srgbClr val="5F5F5F"/>
              </a:buClr>
              <a:buSzPct val="80000"/>
              <a:buFont typeface="Wingdings" pitchFamily="2" charset="2"/>
              <a:buBlip>
                <a:blip r:embed="rId3"/>
              </a:buBlip>
              <a:defRPr/>
            </a:pPr>
            <a:r>
              <a:rPr lang="el-GR" sz="2400"/>
              <a:t>Απαγορεύεται ο ψεκασμός με απορρυπαντικά ή απολυμαντικά, κοντά σε περιοχές που υπάρχουν τρόφιμα ή υλικά συσκευασίας</a:t>
            </a:r>
          </a:p>
          <a:p>
            <a:pPr eaLnBrk="1" hangingPunct="1">
              <a:buClr>
                <a:srgbClr val="5F5F5F"/>
              </a:buClr>
              <a:buSzPct val="80000"/>
              <a:buFont typeface="Wingdings" pitchFamily="2" charset="2"/>
              <a:buBlip>
                <a:blip r:embed="rId3"/>
              </a:buBlip>
              <a:defRPr/>
            </a:pPr>
            <a:r>
              <a:rPr lang="el-GR" sz="2400"/>
              <a:t>Καλό ξέπλυμα </a:t>
            </a:r>
          </a:p>
          <a:p>
            <a:pPr eaLnBrk="1" hangingPunct="1">
              <a:buClr>
                <a:srgbClr val="5F5F5F"/>
              </a:buClr>
              <a:buSzPct val="80000"/>
              <a:buFont typeface="Wingdings" pitchFamily="2" charset="2"/>
              <a:buBlip>
                <a:blip r:embed="rId3"/>
              </a:buBlip>
              <a:defRPr/>
            </a:pPr>
            <a:r>
              <a:rPr lang="el-GR" sz="2400"/>
              <a:t>Ενημέρωση υπευθύνων για έλλειψη ή φθορές στα μέσα καθαρισμού</a:t>
            </a:r>
          </a:p>
          <a:p>
            <a:pPr eaLnBrk="1" hangingPunct="1">
              <a:buClr>
                <a:srgbClr val="5F5F5F"/>
              </a:buClr>
              <a:buSzPct val="80000"/>
              <a:buFont typeface="Wingdings" pitchFamily="2" charset="2"/>
              <a:buBlip>
                <a:blip r:embed="rId3"/>
              </a:buBlip>
              <a:defRPr/>
            </a:pPr>
            <a:r>
              <a:rPr lang="el-GR" sz="2400"/>
              <a:t>Τήρηση Προγράμματος και Οδηγιών για τον Καθαρισμό &amp; την Απολύμανση</a:t>
            </a:r>
            <a:endParaRPr lang="en-GB" sz="2400"/>
          </a:p>
          <a:p>
            <a:pPr eaLnBrk="1" hangingPunct="1">
              <a:buClr>
                <a:srgbClr val="5F5F5F"/>
              </a:buClr>
              <a:buSzPct val="80000"/>
              <a:buFont typeface="Wingdings" pitchFamily="2" charset="2"/>
              <a:buChar char="Ø"/>
              <a:defRPr/>
            </a:pPr>
            <a:endParaRPr lang="en-GB" sz="2400"/>
          </a:p>
        </p:txBody>
      </p:sp>
      <p:sp>
        <p:nvSpPr>
          <p:cNvPr id="126979" name="Rectangle 3"/>
          <p:cNvSpPr>
            <a:spLocks noChangeArrowheads="1"/>
          </p:cNvSpPr>
          <p:nvPr/>
        </p:nvSpPr>
        <p:spPr bwMode="auto">
          <a:xfrm>
            <a:off x="742950" y="457200"/>
            <a:ext cx="8420100" cy="838200"/>
          </a:xfrm>
          <a:prstGeom prst="rect">
            <a:avLst/>
          </a:prstGeom>
          <a:noFill/>
          <a:ln w="9525">
            <a:noFill/>
            <a:miter lim="800000"/>
            <a:headEnd/>
            <a:tailEnd/>
          </a:ln>
          <a:effectLst/>
        </p:spPr>
        <p:txBody>
          <a:bodyPr anchor="ctr"/>
          <a:lstStyle/>
          <a:p>
            <a:pPr algn="ctr">
              <a:buFont typeface="Wingdings" pitchFamily="2" charset="2"/>
              <a:buNone/>
              <a:defRPr/>
            </a:pPr>
            <a:r>
              <a:rPr lang="en-US" sz="3200">
                <a:solidFill>
                  <a:srgbClr val="FF3300"/>
                </a:solidFill>
                <a:effectLst>
                  <a:outerShdw blurRad="38100" dist="38100" dir="2700000" algn="tl">
                    <a:srgbClr val="000000"/>
                  </a:outerShdw>
                </a:effectLst>
                <a:latin typeface="Arial" pitchFamily="34" charset="0"/>
              </a:rPr>
              <a:t>ΓΕΝΙΚΟΙ ΚΑΝΟΝΕΣ K</a:t>
            </a:r>
            <a:r>
              <a:rPr lang="el-GR" sz="3200">
                <a:solidFill>
                  <a:srgbClr val="FF3300"/>
                </a:solidFill>
                <a:effectLst>
                  <a:outerShdw blurRad="38100" dist="38100" dir="2700000" algn="tl">
                    <a:srgbClr val="000000"/>
                  </a:outerShdw>
                </a:effectLst>
                <a:latin typeface="Arial" pitchFamily="34" charset="0"/>
              </a:rPr>
              <a:t>ΑΘΑΡΙΣΜΟΥ &amp; ΑΠΟΛΥΜΑΝΣΗΣ</a:t>
            </a:r>
            <a:r>
              <a:rPr lang="en-US" sz="3200" b="1">
                <a:solidFill>
                  <a:srgbClr val="FF3300"/>
                </a:solidFill>
                <a:effectLst>
                  <a:outerShdw blurRad="38100" dist="38100" dir="2700000" algn="tl">
                    <a:srgbClr val="000000"/>
                  </a:outerShdw>
                </a:effectLst>
                <a:latin typeface="Arial" pitchFamily="34" charset="0"/>
              </a:rPr>
              <a:t> </a:t>
            </a:r>
            <a:endParaRPr lang="en-GB" sz="3200" b="1">
              <a:solidFill>
                <a:srgbClr val="FF3300"/>
              </a:solidFill>
              <a:effectLst>
                <a:outerShdw blurRad="38100" dist="38100" dir="2700000" algn="tl">
                  <a:srgbClr val="000000"/>
                </a:outerShdw>
              </a:effectLst>
              <a:latin typeface="Arial" pitchFamily="34" charset="0"/>
            </a:endParaRPr>
          </a:p>
        </p:txBody>
      </p:sp>
      <p:pic>
        <p:nvPicPr>
          <p:cNvPr id="46083"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l-GR"/>
              <a:t>Τρόποι Καθαρισμού – Απολύμανσης (1/2)</a:t>
            </a:r>
            <a:endParaRPr lang="el-GR" b="1">
              <a:solidFill>
                <a:srgbClr val="FFFF00"/>
              </a:solidFill>
            </a:endParaRPr>
          </a:p>
        </p:txBody>
      </p:sp>
      <p:sp>
        <p:nvSpPr>
          <p:cNvPr id="189443" name="Rectangle 3"/>
          <p:cNvSpPr>
            <a:spLocks noGrp="1" noChangeArrowheads="1"/>
          </p:cNvSpPr>
          <p:nvPr>
            <p:ph type="body" idx="1"/>
          </p:nvPr>
        </p:nvSpPr>
        <p:spPr/>
        <p:txBody>
          <a:bodyPr/>
          <a:lstStyle/>
          <a:p>
            <a:pPr eaLnBrk="1" hangingPunct="1">
              <a:lnSpc>
                <a:spcPct val="80000"/>
              </a:lnSpc>
              <a:defRPr/>
            </a:pPr>
            <a:r>
              <a:rPr lang="el-GR" sz="2000" b="1">
                <a:solidFill>
                  <a:srgbClr val="FFFF00"/>
                </a:solidFill>
              </a:rPr>
              <a:t>Διαδικασία</a:t>
            </a:r>
          </a:p>
          <a:p>
            <a:pPr lvl="1" eaLnBrk="1" hangingPunct="1">
              <a:lnSpc>
                <a:spcPct val="80000"/>
              </a:lnSpc>
              <a:buFont typeface="Wingdings" pitchFamily="2" charset="2"/>
              <a:buBlip>
                <a:blip r:embed="rId3"/>
              </a:buBlip>
              <a:defRPr/>
            </a:pPr>
            <a:r>
              <a:rPr lang="el-GR" sz="1800" b="1"/>
              <a:t>Ξέπλυμα </a:t>
            </a:r>
            <a:r>
              <a:rPr lang="el-GR" sz="1800" b="1">
                <a:sym typeface="Wingdings" pitchFamily="2" charset="2"/>
              </a:rPr>
              <a:t> Βούρτσισμα, πλύσιμο (ζεστό νερό + απορρυπαντικό)  Ξέπλυμα  Απολύμανση  Ξέπλυμα (αν απαιτείται)</a:t>
            </a:r>
          </a:p>
          <a:p>
            <a:pPr eaLnBrk="1" hangingPunct="1">
              <a:lnSpc>
                <a:spcPct val="80000"/>
              </a:lnSpc>
              <a:buClr>
                <a:srgbClr val="FFFF00"/>
              </a:buClr>
              <a:defRPr/>
            </a:pPr>
            <a:r>
              <a:rPr lang="el-GR" sz="2000" b="1">
                <a:solidFill>
                  <a:srgbClr val="FFFF00"/>
                </a:solidFill>
              </a:rPr>
              <a:t>Απορρυπαντικά</a:t>
            </a:r>
          </a:p>
          <a:p>
            <a:pPr lvl="1" eaLnBrk="1" hangingPunct="1">
              <a:lnSpc>
                <a:spcPct val="80000"/>
              </a:lnSpc>
              <a:defRPr/>
            </a:pPr>
            <a:r>
              <a:rPr lang="el-GR" sz="2000" b="1"/>
              <a:t>Να καθαρίζουν καλά</a:t>
            </a:r>
          </a:p>
          <a:p>
            <a:pPr lvl="2" eaLnBrk="1" hangingPunct="1">
              <a:lnSpc>
                <a:spcPct val="80000"/>
              </a:lnSpc>
              <a:defRPr/>
            </a:pPr>
            <a:r>
              <a:rPr lang="el-GR" sz="1800" b="1"/>
              <a:t>Καλή ικανότητα διαβροχής</a:t>
            </a:r>
          </a:p>
          <a:p>
            <a:pPr lvl="2" eaLnBrk="1" hangingPunct="1">
              <a:lnSpc>
                <a:spcPct val="80000"/>
              </a:lnSpc>
              <a:defRPr/>
            </a:pPr>
            <a:r>
              <a:rPr lang="el-GR" sz="1800" b="1"/>
              <a:t>Να απομακρύνει τους ρύπους</a:t>
            </a:r>
          </a:p>
          <a:p>
            <a:pPr lvl="2" eaLnBrk="1" hangingPunct="1">
              <a:lnSpc>
                <a:spcPct val="80000"/>
              </a:lnSpc>
              <a:defRPr/>
            </a:pPr>
            <a:r>
              <a:rPr lang="el-GR" sz="1800" b="1"/>
              <a:t>Να διαλύονται στο νερό</a:t>
            </a:r>
          </a:p>
          <a:p>
            <a:pPr lvl="2" eaLnBrk="1" hangingPunct="1">
              <a:lnSpc>
                <a:spcPct val="80000"/>
              </a:lnSpc>
              <a:defRPr/>
            </a:pPr>
            <a:r>
              <a:rPr lang="el-GR" sz="1800" b="1"/>
              <a:t>Να απομακρύνουν τα άλατα</a:t>
            </a:r>
          </a:p>
          <a:p>
            <a:pPr lvl="1" eaLnBrk="1" hangingPunct="1">
              <a:lnSpc>
                <a:spcPct val="80000"/>
              </a:lnSpc>
              <a:defRPr/>
            </a:pPr>
            <a:r>
              <a:rPr lang="el-GR" sz="2000" b="1"/>
              <a:t>Να μην είναι βλαβερά</a:t>
            </a:r>
          </a:p>
          <a:p>
            <a:pPr lvl="2" eaLnBrk="1" hangingPunct="1">
              <a:lnSpc>
                <a:spcPct val="80000"/>
              </a:lnSpc>
              <a:defRPr/>
            </a:pPr>
            <a:r>
              <a:rPr lang="el-GR" sz="1800" b="1"/>
              <a:t>Να μην διαβρώνουν τον εξοπλισμό</a:t>
            </a:r>
          </a:p>
          <a:p>
            <a:pPr lvl="2" eaLnBrk="1" hangingPunct="1">
              <a:lnSpc>
                <a:spcPct val="80000"/>
              </a:lnSpc>
              <a:defRPr/>
            </a:pPr>
            <a:r>
              <a:rPr lang="el-GR" sz="1800" b="1"/>
              <a:t>Να μη ρυπαίνουν το περιβάλλον</a:t>
            </a:r>
          </a:p>
          <a:p>
            <a:pPr lvl="2" eaLnBrk="1" hangingPunct="1">
              <a:lnSpc>
                <a:spcPct val="80000"/>
              </a:lnSpc>
              <a:defRPr/>
            </a:pPr>
            <a:r>
              <a:rPr lang="el-GR" sz="1800" b="1"/>
              <a:t>Να μην είναι τοξικά</a:t>
            </a:r>
          </a:p>
          <a:p>
            <a:pPr lvl="2" eaLnBrk="1" hangingPunct="1">
              <a:lnSpc>
                <a:spcPct val="80000"/>
              </a:lnSpc>
              <a:defRPr/>
            </a:pPr>
            <a:r>
              <a:rPr lang="el-GR" sz="1800" b="1"/>
              <a:t>Να μην ερεθίζουν το δέρμα και τα μάτια</a:t>
            </a:r>
          </a:p>
          <a:p>
            <a:pPr lvl="1" eaLnBrk="1" hangingPunct="1">
              <a:lnSpc>
                <a:spcPct val="80000"/>
              </a:lnSpc>
              <a:defRPr/>
            </a:pPr>
            <a:r>
              <a:rPr lang="el-GR" sz="2000" b="1"/>
              <a:t>Να είναι εγκεκριμένα από τις Αρμόδιες Αρχές</a:t>
            </a:r>
            <a:endParaRPr lang="el-GR" sz="18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l-GR"/>
              <a:t>Τρόποι και μέσα Καθαρισμού – Απολύμανσης (2/2)</a:t>
            </a:r>
          </a:p>
        </p:txBody>
      </p:sp>
      <p:sp>
        <p:nvSpPr>
          <p:cNvPr id="190467" name="Rectangle 3"/>
          <p:cNvSpPr>
            <a:spLocks noGrp="1" noChangeArrowheads="1"/>
          </p:cNvSpPr>
          <p:nvPr>
            <p:ph type="body" idx="1"/>
          </p:nvPr>
        </p:nvSpPr>
        <p:spPr/>
        <p:txBody>
          <a:bodyPr/>
          <a:lstStyle/>
          <a:p>
            <a:pPr eaLnBrk="1" hangingPunct="1">
              <a:lnSpc>
                <a:spcPct val="90000"/>
              </a:lnSpc>
              <a:defRPr/>
            </a:pPr>
            <a:r>
              <a:rPr lang="el-GR"/>
              <a:t>Απολυμαντικά</a:t>
            </a:r>
          </a:p>
          <a:p>
            <a:pPr lvl="1" eaLnBrk="1" hangingPunct="1">
              <a:lnSpc>
                <a:spcPct val="90000"/>
              </a:lnSpc>
              <a:defRPr/>
            </a:pPr>
            <a:r>
              <a:rPr lang="el-GR"/>
              <a:t>Ενώσεις χλωρίου, ιωδίου, βρωμίου</a:t>
            </a:r>
          </a:p>
          <a:p>
            <a:pPr lvl="1" eaLnBrk="1" hangingPunct="1">
              <a:lnSpc>
                <a:spcPct val="90000"/>
              </a:lnSpc>
              <a:defRPr/>
            </a:pPr>
            <a:r>
              <a:rPr lang="el-GR"/>
              <a:t>Τεταρτοταγούς αμμωνίου</a:t>
            </a:r>
          </a:p>
          <a:p>
            <a:pPr lvl="1" eaLnBrk="1" hangingPunct="1">
              <a:lnSpc>
                <a:spcPct val="90000"/>
              </a:lnSpc>
              <a:defRPr/>
            </a:pPr>
            <a:r>
              <a:rPr lang="el-GR"/>
              <a:t>Αμφολυτικές ενώσεις</a:t>
            </a:r>
          </a:p>
          <a:p>
            <a:pPr lvl="1" eaLnBrk="1" hangingPunct="1">
              <a:lnSpc>
                <a:spcPct val="90000"/>
              </a:lnSpc>
              <a:defRPr/>
            </a:pPr>
            <a:r>
              <a:rPr lang="el-GR"/>
              <a:t>Ισχυρά οξέα και αλκάλεα</a:t>
            </a:r>
          </a:p>
          <a:p>
            <a:pPr eaLnBrk="1" hangingPunct="1">
              <a:lnSpc>
                <a:spcPct val="90000"/>
              </a:lnSpc>
              <a:defRPr/>
            </a:pPr>
            <a:r>
              <a:rPr lang="el-GR"/>
              <a:t>Έλεγχος διαδικασιών</a:t>
            </a:r>
          </a:p>
          <a:p>
            <a:pPr lvl="1" eaLnBrk="1" hangingPunct="1">
              <a:lnSpc>
                <a:spcPct val="90000"/>
              </a:lnSpc>
              <a:defRPr/>
            </a:pPr>
            <a:r>
              <a:rPr lang="el-GR"/>
              <a:t>Οπτικός</a:t>
            </a:r>
          </a:p>
          <a:p>
            <a:pPr lvl="1" eaLnBrk="1" hangingPunct="1">
              <a:lnSpc>
                <a:spcPct val="90000"/>
              </a:lnSpc>
              <a:defRPr/>
            </a:pPr>
            <a:r>
              <a:rPr lang="el-GR"/>
              <a:t>Μικροβιολογικός</a:t>
            </a:r>
          </a:p>
          <a:p>
            <a:pPr lvl="1" eaLnBrk="1" hangingPunct="1">
              <a:lnSpc>
                <a:spcPct val="90000"/>
              </a:lnSpc>
              <a:defRPr/>
            </a:pPr>
            <a:r>
              <a:rPr lang="el-GR"/>
              <a:t>Υπολειμμάτων απολυμαντικών</a:t>
            </a:r>
          </a:p>
          <a:p>
            <a:pPr lvl="1" eaLnBrk="1" hangingPunct="1">
              <a:lnSpc>
                <a:spcPct val="90000"/>
              </a:lnSpc>
              <a:defRPr/>
            </a:pP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742950" y="1219200"/>
            <a:ext cx="8667750" cy="5638800"/>
          </a:xfrm>
        </p:spPr>
        <p:txBody>
          <a:bodyPr/>
          <a:lstStyle/>
          <a:p>
            <a:pPr eaLnBrk="1" hangingPunct="1">
              <a:buClr>
                <a:srgbClr val="5F5F5F"/>
              </a:buClr>
              <a:buSzPct val="80000"/>
              <a:buFont typeface="Wingdings" pitchFamily="2" charset="2"/>
              <a:buBlip>
                <a:blip r:embed="rId3"/>
              </a:buBlip>
              <a:defRPr/>
            </a:pPr>
            <a:r>
              <a:rPr lang="el-GR" sz="2400" b="1" u="sng">
                <a:solidFill>
                  <a:srgbClr val="FFFF00"/>
                </a:solidFill>
              </a:rPr>
              <a:t>Απορρίμματα</a:t>
            </a:r>
            <a:r>
              <a:rPr lang="el-GR" sz="2400" b="1"/>
              <a:t> </a:t>
            </a:r>
            <a:r>
              <a:rPr lang="el-GR" sz="2400"/>
              <a:t>θεωρούνται όλα τα υπολείμματα τροφίμων, συστατικά τροφίμων, υλικά συσκευασίας, υλικά καθαρισμού και ακατάλληλα προϊόντα, για τα οποία δεν είναι δυνατή η περαιτέρω χρήση τους και απαιτείται η απόρριψή τους (συμπεριλαμβάνονται και τα υλικά ανακύκλωσης)</a:t>
            </a:r>
          </a:p>
          <a:p>
            <a:pPr eaLnBrk="1" hangingPunct="1">
              <a:buClr>
                <a:srgbClr val="5F5F5F"/>
              </a:buClr>
              <a:buSzPct val="80000"/>
              <a:buFont typeface="Wingdings" pitchFamily="2" charset="2"/>
              <a:buBlip>
                <a:blip r:embed="rId3"/>
              </a:buBlip>
              <a:defRPr/>
            </a:pPr>
            <a:r>
              <a:rPr lang="el-GR" sz="2400" b="1" u="sng"/>
              <a:t>Ο </a:t>
            </a:r>
            <a:r>
              <a:rPr lang="el-GR" sz="2400" b="1" u="sng">
                <a:solidFill>
                  <a:srgbClr val="FFFF00"/>
                </a:solidFill>
              </a:rPr>
              <a:t>σωστός τρόπος διαχείρισης</a:t>
            </a:r>
            <a:r>
              <a:rPr lang="el-GR" sz="2400"/>
              <a:t> των απορριμμάτων, είναι ουσιαστικός, όσον αφορά την επικινδυνότητα επιμόλυνσης των τροφίμων και τη δημιουργία εστιών μόλυνσης, που προσελκύουν έντομα, τρωκτικά και ζώα</a:t>
            </a:r>
          </a:p>
        </p:txBody>
      </p:sp>
      <p:sp>
        <p:nvSpPr>
          <p:cNvPr id="129027" name="Rectangle 3"/>
          <p:cNvSpPr>
            <a:spLocks noGrp="1" noChangeArrowheads="1"/>
          </p:cNvSpPr>
          <p:nvPr>
            <p:ph type="title"/>
          </p:nvPr>
        </p:nvSpPr>
        <p:spPr>
          <a:xfrm>
            <a:off x="742950" y="304800"/>
            <a:ext cx="8420100" cy="762000"/>
          </a:xfrm>
        </p:spPr>
        <p:txBody>
          <a:bodyPr/>
          <a:lstStyle/>
          <a:p>
            <a:pPr eaLnBrk="1" hangingPunct="1">
              <a:buFont typeface="Wingdings" pitchFamily="2" charset="2"/>
              <a:buNone/>
              <a:defRPr/>
            </a:pPr>
            <a:r>
              <a:rPr lang="el-GR" sz="1800" b="1"/>
              <a:t> </a:t>
            </a:r>
            <a:r>
              <a:rPr lang="el-GR"/>
              <a:t>ΔΙΑΧΕΙΡΙΣΗ ΑΠΟΡΡΙΜΜΑΤΩΝ</a:t>
            </a:r>
            <a:endParaRPr lang="en-GB" sz="3600"/>
          </a:p>
        </p:txBody>
      </p:sp>
      <p:pic>
        <p:nvPicPr>
          <p:cNvPr id="52227"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l-GR"/>
              <a:t>ΟΒΠ/ΟΥΠ</a:t>
            </a:r>
          </a:p>
        </p:txBody>
      </p:sp>
      <p:sp>
        <p:nvSpPr>
          <p:cNvPr id="62467" name="Rectangle 3"/>
          <p:cNvSpPr>
            <a:spLocks noGrp="1" noChangeArrowheads="1"/>
          </p:cNvSpPr>
          <p:nvPr>
            <p:ph type="body" idx="1"/>
          </p:nvPr>
        </p:nvSpPr>
        <p:spPr>
          <a:xfrm>
            <a:off x="771525" y="4140200"/>
            <a:ext cx="8275638" cy="1966913"/>
          </a:xfrm>
        </p:spPr>
        <p:txBody>
          <a:bodyPr/>
          <a:lstStyle/>
          <a:p>
            <a:pPr eaLnBrk="1" hangingPunct="1">
              <a:defRPr/>
            </a:pPr>
            <a:r>
              <a:rPr lang="el-GR"/>
              <a:t>Βιομηχανικές εγκαταστάσεις</a:t>
            </a:r>
          </a:p>
          <a:p>
            <a:pPr eaLnBrk="1" hangingPunct="1">
              <a:defRPr/>
            </a:pPr>
            <a:r>
              <a:rPr lang="el-GR"/>
              <a:t>Υγιεινή και ασφάλεια</a:t>
            </a:r>
          </a:p>
          <a:p>
            <a:pPr eaLnBrk="1" hangingPunct="1">
              <a:defRPr/>
            </a:pPr>
            <a:r>
              <a:rPr lang="el-GR"/>
              <a:t>Διεργασίες παραγωγής</a:t>
            </a:r>
          </a:p>
        </p:txBody>
      </p:sp>
      <p:sp>
        <p:nvSpPr>
          <p:cNvPr id="17411" name="Text Box 4"/>
          <p:cNvSpPr txBox="1">
            <a:spLocks noChangeArrowheads="1"/>
          </p:cNvSpPr>
          <p:nvPr/>
        </p:nvSpPr>
        <p:spPr bwMode="auto">
          <a:xfrm>
            <a:off x="952500" y="1458913"/>
            <a:ext cx="7953375" cy="2282825"/>
          </a:xfrm>
          <a:prstGeom prst="rect">
            <a:avLst/>
          </a:prstGeom>
          <a:noFill/>
          <a:ln w="9525">
            <a:noFill/>
            <a:miter lim="800000"/>
            <a:headEnd/>
            <a:tailEnd/>
          </a:ln>
        </p:spPr>
        <p:txBody>
          <a:bodyPr>
            <a:spAutoFit/>
          </a:bodyPr>
          <a:lstStyle/>
          <a:p>
            <a:pPr algn="ctr" eaLnBrk="0" hangingPunct="0"/>
            <a:r>
              <a:rPr lang="el-GR" sz="2400" b="1"/>
              <a:t>Οι κανόνες ορθής βιομηχανικής πρακτικής αποτελούν το τμήμα της διαχείρισης ποιότητας που διασφαλίζει ότι τα προϊόντα παράγονται με συνέπεια και ελέγχονται σύμφωνα με τα κατάλληλα πρότυπα ποιότητας για τη σωστή χρήση τους και όπως απαιτείται από τις νομοθετικές αρχές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825500" y="1412875"/>
            <a:ext cx="8420100" cy="4759325"/>
          </a:xfrm>
        </p:spPr>
        <p:txBody>
          <a:bodyPr/>
          <a:lstStyle/>
          <a:p>
            <a:pPr eaLnBrk="1" hangingPunct="1">
              <a:lnSpc>
                <a:spcPct val="80000"/>
              </a:lnSpc>
              <a:buFont typeface="Wingdings" pitchFamily="2" charset="2"/>
              <a:buNone/>
              <a:defRPr/>
            </a:pPr>
            <a:r>
              <a:rPr lang="el-GR" sz="2800" b="1"/>
              <a:t>	</a:t>
            </a:r>
            <a:r>
              <a:rPr lang="el-GR" sz="2400" b="1">
                <a:solidFill>
                  <a:srgbClr val="FFFF00"/>
                </a:solidFill>
              </a:rPr>
              <a:t>Κανόνες ορθής διαχείρισης απορριμμάτων</a:t>
            </a:r>
            <a:r>
              <a:rPr lang="el-GR" sz="2400" b="1"/>
              <a:t>:</a:t>
            </a:r>
          </a:p>
          <a:p>
            <a:pPr eaLnBrk="1" hangingPunct="1">
              <a:lnSpc>
                <a:spcPct val="80000"/>
              </a:lnSpc>
              <a:buFont typeface="Wingdings" pitchFamily="2" charset="2"/>
              <a:buNone/>
              <a:defRPr/>
            </a:pPr>
            <a:endParaRPr lang="el-GR" sz="2400" b="1"/>
          </a:p>
          <a:p>
            <a:pPr eaLnBrk="1" hangingPunct="1">
              <a:lnSpc>
                <a:spcPct val="90000"/>
              </a:lnSpc>
              <a:buClr>
                <a:srgbClr val="5F5F5F"/>
              </a:buClr>
              <a:buSzPct val="80000"/>
              <a:buFont typeface="Wingdings" pitchFamily="2" charset="2"/>
              <a:buBlip>
                <a:blip r:embed="rId3"/>
              </a:buBlip>
              <a:defRPr/>
            </a:pPr>
            <a:r>
              <a:rPr lang="el-GR" sz="2400"/>
              <a:t>Δημιουργία ξεχωριστού χώρου, προσωρινής παραμονής ακατάλληλων προϊόντων, προς επιστροφή ή καταστροφή</a:t>
            </a:r>
          </a:p>
          <a:p>
            <a:pPr eaLnBrk="1" hangingPunct="1">
              <a:lnSpc>
                <a:spcPct val="90000"/>
              </a:lnSpc>
              <a:buClr>
                <a:srgbClr val="5F5F5F"/>
              </a:buClr>
              <a:buSzPct val="80000"/>
              <a:buFont typeface="Wingdings" pitchFamily="2" charset="2"/>
              <a:buBlip>
                <a:blip r:embed="rId3"/>
              </a:buBlip>
              <a:defRPr/>
            </a:pPr>
            <a:r>
              <a:rPr lang="el-GR" sz="2400"/>
              <a:t>Να ορισθούν προβλεπόμενα σημεία τοποθέτησης κάδων απορριμμάτων</a:t>
            </a:r>
          </a:p>
          <a:p>
            <a:pPr eaLnBrk="1" hangingPunct="1">
              <a:lnSpc>
                <a:spcPct val="90000"/>
              </a:lnSpc>
              <a:buClr>
                <a:srgbClr val="5F5F5F"/>
              </a:buClr>
              <a:buSzPct val="80000"/>
              <a:buFont typeface="Wingdings" pitchFamily="2" charset="2"/>
              <a:buBlip>
                <a:blip r:embed="rId3"/>
              </a:buBlip>
              <a:defRPr/>
            </a:pPr>
            <a:r>
              <a:rPr lang="el-GR" sz="2400"/>
              <a:t>Χρήση κατάλληλου εξοπλισμού (ποδοκίνητοι κάδοι με πλαστικές σακούλες, που κλείνουν ερμητικά, κοντά στη θέση εργασίας)</a:t>
            </a:r>
          </a:p>
          <a:p>
            <a:pPr eaLnBrk="1" hangingPunct="1">
              <a:lnSpc>
                <a:spcPct val="90000"/>
              </a:lnSpc>
              <a:buClr>
                <a:srgbClr val="5F5F5F"/>
              </a:buClr>
              <a:buSzPct val="80000"/>
              <a:buFont typeface="Wingdings" pitchFamily="2" charset="2"/>
              <a:buBlip>
                <a:blip r:embed="rId3"/>
              </a:buBlip>
              <a:defRPr/>
            </a:pPr>
            <a:r>
              <a:rPr lang="el-GR" sz="2400"/>
              <a:t>Άμεση απομάκρυνση και απόρριψη των απορριμμάτων πριν γεμίσει η σακούλα του κάδου</a:t>
            </a:r>
            <a:endParaRPr lang="el-GR" sz="2800"/>
          </a:p>
        </p:txBody>
      </p:sp>
      <p:sp>
        <p:nvSpPr>
          <p:cNvPr id="131075" name="Rectangle 3"/>
          <p:cNvSpPr>
            <a:spLocks noGrp="1" noChangeArrowheads="1"/>
          </p:cNvSpPr>
          <p:nvPr>
            <p:ph type="title"/>
          </p:nvPr>
        </p:nvSpPr>
        <p:spPr>
          <a:xfrm>
            <a:off x="742950" y="304800"/>
            <a:ext cx="8420100" cy="762000"/>
          </a:xfrm>
        </p:spPr>
        <p:txBody>
          <a:bodyPr/>
          <a:lstStyle/>
          <a:p>
            <a:pPr eaLnBrk="1" hangingPunct="1">
              <a:buFont typeface="Wingdings" pitchFamily="2" charset="2"/>
              <a:buNone/>
              <a:defRPr/>
            </a:pPr>
            <a:r>
              <a:rPr lang="el-GR" sz="1800" b="1"/>
              <a:t> </a:t>
            </a:r>
            <a:r>
              <a:rPr lang="el-GR"/>
              <a:t>ΔΙΑΧΕΙΡΙΣΗ ΑΠΟΡΡΙΜΜΑΤΩΝ</a:t>
            </a:r>
            <a:endParaRPr lang="en-GB" sz="3600"/>
          </a:p>
        </p:txBody>
      </p:sp>
      <p:pic>
        <p:nvPicPr>
          <p:cNvPr id="54275"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825500" y="1412875"/>
            <a:ext cx="8420100" cy="4759325"/>
          </a:xfrm>
        </p:spPr>
        <p:txBody>
          <a:bodyPr/>
          <a:lstStyle/>
          <a:p>
            <a:pPr eaLnBrk="1" hangingPunct="1">
              <a:lnSpc>
                <a:spcPct val="80000"/>
              </a:lnSpc>
              <a:buFont typeface="Wingdings" pitchFamily="2" charset="2"/>
              <a:buNone/>
              <a:defRPr/>
            </a:pPr>
            <a:r>
              <a:rPr lang="el-GR" sz="2800" b="1"/>
              <a:t>	</a:t>
            </a:r>
            <a:r>
              <a:rPr lang="el-GR" sz="2400" b="1">
                <a:solidFill>
                  <a:srgbClr val="FFFF00"/>
                </a:solidFill>
              </a:rPr>
              <a:t>Κανόνες ορθής διαχείρισης απορριμμάτων</a:t>
            </a:r>
            <a:r>
              <a:rPr lang="el-GR" sz="2400" b="1"/>
              <a:t>:</a:t>
            </a:r>
          </a:p>
          <a:p>
            <a:pPr eaLnBrk="1" hangingPunct="1">
              <a:lnSpc>
                <a:spcPct val="80000"/>
              </a:lnSpc>
              <a:buClr>
                <a:srgbClr val="5F5F5F"/>
              </a:buClr>
              <a:buSzPct val="80000"/>
              <a:buFont typeface="Wingdings" pitchFamily="2" charset="2"/>
              <a:buChar char="Ø"/>
              <a:defRPr/>
            </a:pPr>
            <a:endParaRPr lang="el-GR" sz="2400" b="1"/>
          </a:p>
          <a:p>
            <a:pPr eaLnBrk="1" hangingPunct="1">
              <a:lnSpc>
                <a:spcPct val="90000"/>
              </a:lnSpc>
              <a:buClr>
                <a:srgbClr val="5F5F5F"/>
              </a:buClr>
              <a:buSzPct val="80000"/>
              <a:buFont typeface="Wingdings" pitchFamily="2" charset="2"/>
              <a:buBlip>
                <a:blip r:embed="rId3"/>
              </a:buBlip>
              <a:defRPr/>
            </a:pPr>
            <a:r>
              <a:rPr lang="el-GR" sz="2400"/>
              <a:t>Απομάκρυνση όλων των σκουπιδιών στο τέλος της εργασίας</a:t>
            </a:r>
          </a:p>
          <a:p>
            <a:pPr eaLnBrk="1" hangingPunct="1">
              <a:lnSpc>
                <a:spcPct val="90000"/>
              </a:lnSpc>
              <a:buClr>
                <a:srgbClr val="5F5F5F"/>
              </a:buClr>
              <a:buSzPct val="80000"/>
              <a:buFont typeface="Wingdings" pitchFamily="2" charset="2"/>
              <a:buBlip>
                <a:blip r:embed="rId3"/>
              </a:buBlip>
              <a:defRPr/>
            </a:pPr>
            <a:r>
              <a:rPr lang="el-GR" sz="2400"/>
              <a:t>Ένταξη των κάδων και του χώρου ακαταλλήλων/απορριμμάτων, στο πρόγραμμα καθαρισμού &amp; απολύμανσης</a:t>
            </a:r>
          </a:p>
          <a:p>
            <a:pPr eaLnBrk="1" hangingPunct="1">
              <a:lnSpc>
                <a:spcPct val="90000"/>
              </a:lnSpc>
              <a:buClr>
                <a:srgbClr val="5F5F5F"/>
              </a:buClr>
              <a:buSzPct val="80000"/>
              <a:buFont typeface="Wingdings" pitchFamily="2" charset="2"/>
              <a:buBlip>
                <a:blip r:embed="rId3"/>
              </a:buBlip>
              <a:defRPr/>
            </a:pPr>
            <a:r>
              <a:rPr lang="el-GR" sz="2400"/>
              <a:t>Πλύσιμο των χεριών μετά την επαφή με απορρίμματα</a:t>
            </a:r>
          </a:p>
          <a:p>
            <a:pPr eaLnBrk="1" hangingPunct="1">
              <a:lnSpc>
                <a:spcPct val="90000"/>
              </a:lnSpc>
              <a:buClr>
                <a:srgbClr val="5F5F5F"/>
              </a:buClr>
              <a:buSzPct val="80000"/>
              <a:buFont typeface="Wingdings" pitchFamily="2" charset="2"/>
              <a:buBlip>
                <a:blip r:embed="rId3"/>
              </a:buBlip>
              <a:defRPr/>
            </a:pPr>
            <a:r>
              <a:rPr lang="el-GR" sz="2400"/>
              <a:t>Ευαισθησία προς το περιβάλλον, με την ανακύκλωση των υλικών συσκευασίας</a:t>
            </a:r>
            <a:endParaRPr lang="en-GB" sz="2800"/>
          </a:p>
        </p:txBody>
      </p:sp>
      <p:sp>
        <p:nvSpPr>
          <p:cNvPr id="133123" name="Rectangle 3"/>
          <p:cNvSpPr>
            <a:spLocks noGrp="1" noChangeArrowheads="1"/>
          </p:cNvSpPr>
          <p:nvPr>
            <p:ph type="title"/>
          </p:nvPr>
        </p:nvSpPr>
        <p:spPr>
          <a:xfrm>
            <a:off x="742950" y="304800"/>
            <a:ext cx="8420100" cy="762000"/>
          </a:xfrm>
        </p:spPr>
        <p:txBody>
          <a:bodyPr/>
          <a:lstStyle/>
          <a:p>
            <a:pPr algn="l" eaLnBrk="1" hangingPunct="1">
              <a:buFont typeface="Wingdings" pitchFamily="2" charset="2"/>
              <a:buNone/>
              <a:defRPr/>
            </a:pPr>
            <a:r>
              <a:rPr lang="el-GR" sz="1800" b="1"/>
              <a:t> </a:t>
            </a:r>
            <a:r>
              <a:rPr lang="el-GR"/>
              <a:t>ΔΙΑΧΕΙΡΙΣΗ ΑΠΟΡΡΙΜΜΑΤΩΝ</a:t>
            </a:r>
            <a:endParaRPr lang="en-GB"/>
          </a:p>
        </p:txBody>
      </p:sp>
      <p:pic>
        <p:nvPicPr>
          <p:cNvPr id="56323"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s22trA"/>
          <p:cNvPicPr>
            <a:picLocks noChangeAspect="1" noChangeArrowheads="1"/>
          </p:cNvPicPr>
          <p:nvPr/>
        </p:nvPicPr>
        <p:blipFill>
          <a:blip r:embed="rId3"/>
          <a:srcRect/>
          <a:stretch>
            <a:fillRect/>
          </a:stretch>
        </p:blipFill>
        <p:spPr bwMode="auto">
          <a:xfrm>
            <a:off x="0" y="0"/>
            <a:ext cx="9906000" cy="6858000"/>
          </a:xfrm>
          <a:prstGeom prst="rect">
            <a:avLst/>
          </a:prstGeom>
          <a:noFill/>
          <a:ln w="9525">
            <a:noFill/>
            <a:miter lim="800000"/>
            <a:headEnd/>
            <a:tailEnd/>
          </a:ln>
        </p:spPr>
      </p:pic>
      <p:pic>
        <p:nvPicPr>
          <p:cNvPr id="58370" name="Picture 3"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s22trB"/>
          <p:cNvPicPr>
            <a:picLocks noChangeAspect="1" noChangeArrowheads="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
        <p:nvSpPr>
          <p:cNvPr id="136195" name="Rectangle 3"/>
          <p:cNvSpPr>
            <a:spLocks noChangeArrowheads="1"/>
          </p:cNvSpPr>
          <p:nvPr/>
        </p:nvSpPr>
        <p:spPr bwMode="auto">
          <a:xfrm>
            <a:off x="-274638" y="5970588"/>
            <a:ext cx="7021513" cy="914400"/>
          </a:xfrm>
          <a:prstGeom prst="rect">
            <a:avLst/>
          </a:prstGeom>
          <a:noFill/>
          <a:ln w="9525">
            <a:noFill/>
            <a:miter lim="800000"/>
            <a:headEnd/>
            <a:tailEnd/>
          </a:ln>
          <a:effectLst/>
        </p:spPr>
        <p:txBody>
          <a:bodyPr/>
          <a:lstStyle/>
          <a:p>
            <a:pPr marL="342900" indent="-342900" algn="ctr">
              <a:spcBef>
                <a:spcPct val="20000"/>
              </a:spcBef>
              <a:buClr>
                <a:schemeClr val="hlink"/>
              </a:buClr>
              <a:buSzPct val="90000"/>
              <a:buFont typeface="Wingdings" pitchFamily="2" charset="2"/>
              <a:buNone/>
              <a:defRPr/>
            </a:pPr>
            <a:r>
              <a:rPr lang="el-GR" sz="2400" b="1">
                <a:solidFill>
                  <a:srgbClr val="EA2D00"/>
                </a:solidFill>
                <a:effectLst>
                  <a:outerShdw blurRad="38100" dist="38100" dir="2700000" algn="tl">
                    <a:srgbClr val="000000"/>
                  </a:outerShdw>
                </a:effectLst>
                <a:latin typeface="Arial" pitchFamily="34" charset="0"/>
              </a:rPr>
              <a:t>ΜΗΝ ΚΑΘΑΡΙΖΕΤΕ ΟΤΑΝ ΥΠΑΡΧΟΥΝ</a:t>
            </a:r>
          </a:p>
          <a:p>
            <a:pPr marL="342900" indent="-342900" algn="ctr">
              <a:lnSpc>
                <a:spcPct val="70000"/>
              </a:lnSpc>
              <a:spcBef>
                <a:spcPct val="20000"/>
              </a:spcBef>
              <a:buClr>
                <a:schemeClr val="hlink"/>
              </a:buClr>
              <a:buSzPct val="90000"/>
              <a:buFont typeface="Wingdings" pitchFamily="2" charset="2"/>
              <a:buNone/>
              <a:defRPr/>
            </a:pPr>
            <a:r>
              <a:rPr lang="el-GR" sz="2400" b="1">
                <a:solidFill>
                  <a:srgbClr val="EA2D00"/>
                </a:solidFill>
                <a:effectLst>
                  <a:outerShdw blurRad="38100" dist="38100" dir="2700000" algn="tl">
                    <a:srgbClr val="000000"/>
                  </a:outerShdw>
                </a:effectLst>
                <a:latin typeface="Arial" pitchFamily="34" charset="0"/>
              </a:rPr>
              <a:t>ΕΚΤΕΘΕΙΜΕΝΑ ΤΡΟΦΙΜΑ ΣΤΟ ΧΩΡΟ!!</a:t>
            </a:r>
            <a:endParaRPr lang="en-GB" sz="2800">
              <a:solidFill>
                <a:srgbClr val="EA2D00"/>
              </a:solidFill>
              <a:effectLst>
                <a:outerShdw blurRad="38100" dist="38100" dir="2700000" algn="tl">
                  <a:srgbClr val="000000"/>
                </a:outerShdw>
              </a:effectLst>
              <a:latin typeface="Arial" pitchFamily="34" charset="0"/>
            </a:endParaRPr>
          </a:p>
        </p:txBody>
      </p:sp>
      <p:pic>
        <p:nvPicPr>
          <p:cNvPr id="60419" name="Picture 4" descr="efetlogo"/>
          <p:cNvPicPr>
            <a:picLocks noChangeAspect="1" noChangeArrowheads="1"/>
          </p:cNvPicPr>
          <p:nvPr/>
        </p:nvPicPr>
        <p:blipFill>
          <a:blip r:embed="rId4"/>
          <a:srcRect/>
          <a:stretch>
            <a:fillRect/>
          </a:stretch>
        </p:blipFill>
        <p:spPr bwMode="auto">
          <a:xfrm>
            <a:off x="8462963" y="115888"/>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s10-19ss"/>
          <p:cNvPicPr>
            <a:picLocks noChangeAspect="1" noChangeArrowheads="1"/>
          </p:cNvPicPr>
          <p:nvPr/>
        </p:nvPicPr>
        <p:blipFill>
          <a:blip r:embed="rId3"/>
          <a:srcRect t="1334" b="10001"/>
          <a:stretch>
            <a:fillRect/>
          </a:stretch>
        </p:blipFill>
        <p:spPr bwMode="auto">
          <a:xfrm>
            <a:off x="825500" y="990600"/>
            <a:ext cx="8255000" cy="5067300"/>
          </a:xfrm>
          <a:prstGeom prst="rect">
            <a:avLst/>
          </a:prstGeom>
          <a:noFill/>
          <a:ln w="9525">
            <a:noFill/>
            <a:miter lim="800000"/>
            <a:headEnd/>
            <a:tailEnd/>
          </a:ln>
        </p:spPr>
      </p:pic>
      <p:sp>
        <p:nvSpPr>
          <p:cNvPr id="137219" name="Rectangle 3"/>
          <p:cNvSpPr>
            <a:spLocks noGrp="1" noChangeArrowheads="1"/>
          </p:cNvSpPr>
          <p:nvPr>
            <p:ph type="body" idx="1"/>
          </p:nvPr>
        </p:nvSpPr>
        <p:spPr>
          <a:xfrm>
            <a:off x="82550" y="152400"/>
            <a:ext cx="9740900" cy="990600"/>
          </a:xfrm>
        </p:spPr>
        <p:txBody>
          <a:bodyPr/>
          <a:lstStyle/>
          <a:p>
            <a:pPr algn="ctr" eaLnBrk="1" hangingPunct="1">
              <a:buFont typeface="Wingdings" pitchFamily="2" charset="2"/>
              <a:buNone/>
              <a:defRPr/>
            </a:pPr>
            <a:r>
              <a:rPr lang="el-GR" sz="2400" b="1">
                <a:solidFill>
                  <a:srgbClr val="FF0000"/>
                </a:solidFill>
              </a:rPr>
              <a:t>Αν πλένετε τα Σκεύη στο Χέρι χρησιμοποιήστε το Κατάλληλο</a:t>
            </a:r>
          </a:p>
          <a:p>
            <a:pPr algn="ctr" eaLnBrk="1" hangingPunct="1">
              <a:spcBef>
                <a:spcPct val="0"/>
              </a:spcBef>
              <a:buFont typeface="Wingdings" pitchFamily="2" charset="2"/>
              <a:buNone/>
              <a:defRPr/>
            </a:pPr>
            <a:r>
              <a:rPr lang="el-GR" sz="2400" b="1">
                <a:solidFill>
                  <a:srgbClr val="FF0000"/>
                </a:solidFill>
              </a:rPr>
              <a:t>σύστημα νεροχυτών, ακολουθώντας τα Σωστά Βήματα</a:t>
            </a:r>
            <a:endParaRPr lang="el-GR"/>
          </a:p>
        </p:txBody>
      </p:sp>
      <p:sp>
        <p:nvSpPr>
          <p:cNvPr id="62467" name="Text Box 4"/>
          <p:cNvSpPr txBox="1">
            <a:spLocks noChangeArrowheads="1"/>
          </p:cNvSpPr>
          <p:nvPr/>
        </p:nvSpPr>
        <p:spPr bwMode="auto">
          <a:xfrm>
            <a:off x="1238250" y="1714500"/>
            <a:ext cx="1981200" cy="496888"/>
          </a:xfrm>
          <a:prstGeom prst="rect">
            <a:avLst/>
          </a:prstGeom>
          <a:noFill/>
          <a:ln w="9525">
            <a:noFill/>
            <a:miter lim="800000"/>
            <a:headEnd/>
            <a:tailEnd/>
          </a:ln>
        </p:spPr>
        <p:txBody>
          <a:bodyPr>
            <a:spAutoFit/>
          </a:bodyPr>
          <a:lstStyle/>
          <a:p>
            <a:pPr>
              <a:lnSpc>
                <a:spcPct val="90000"/>
              </a:lnSpc>
              <a:spcBef>
                <a:spcPct val="50000"/>
              </a:spcBef>
              <a:buFont typeface="Wingdings" pitchFamily="2" charset="2"/>
              <a:buChar char="Ø"/>
            </a:pPr>
            <a:r>
              <a:rPr lang="el-GR" sz="1400" b="1">
                <a:latin typeface="Comic Sans MS" pitchFamily="66" charset="0"/>
              </a:rPr>
              <a:t>ΒΗΜΑ 1ο</a:t>
            </a:r>
            <a:r>
              <a:rPr lang="en-US" sz="1400" b="1">
                <a:latin typeface="Comic Sans MS" pitchFamily="66" charset="0"/>
              </a:rPr>
              <a:t>:</a:t>
            </a:r>
          </a:p>
          <a:p>
            <a:pPr>
              <a:lnSpc>
                <a:spcPct val="50000"/>
              </a:lnSpc>
              <a:spcBef>
                <a:spcPct val="50000"/>
              </a:spcBef>
              <a:buFont typeface="Wingdings" pitchFamily="2" charset="2"/>
              <a:buNone/>
            </a:pPr>
            <a:r>
              <a:rPr lang="el-GR" sz="1400" b="1">
                <a:latin typeface="Comic Sans MS" pitchFamily="66" charset="0"/>
              </a:rPr>
              <a:t>Ξεβγάλετε, Τρίψτε</a:t>
            </a:r>
            <a:endParaRPr lang="el-GR" sz="1400">
              <a:latin typeface="Comic Sans MS" pitchFamily="66" charset="0"/>
            </a:endParaRPr>
          </a:p>
        </p:txBody>
      </p:sp>
      <p:sp>
        <p:nvSpPr>
          <p:cNvPr id="62468" name="Text Box 5"/>
          <p:cNvSpPr txBox="1">
            <a:spLocks noChangeArrowheads="1"/>
          </p:cNvSpPr>
          <p:nvPr/>
        </p:nvSpPr>
        <p:spPr bwMode="auto">
          <a:xfrm>
            <a:off x="2806700" y="4722813"/>
            <a:ext cx="1651000" cy="496887"/>
          </a:xfrm>
          <a:prstGeom prst="rect">
            <a:avLst/>
          </a:prstGeom>
          <a:noFill/>
          <a:ln w="9525">
            <a:noFill/>
            <a:miter lim="800000"/>
            <a:headEnd/>
            <a:tailEnd/>
          </a:ln>
        </p:spPr>
        <p:txBody>
          <a:bodyPr>
            <a:spAutoFit/>
          </a:bodyPr>
          <a:lstStyle/>
          <a:p>
            <a:pPr>
              <a:lnSpc>
                <a:spcPct val="90000"/>
              </a:lnSpc>
              <a:spcBef>
                <a:spcPct val="50000"/>
              </a:spcBef>
              <a:buFont typeface="Wingdings" pitchFamily="2" charset="2"/>
              <a:buChar char="Ø"/>
            </a:pPr>
            <a:r>
              <a:rPr lang="el-GR" sz="1400" b="1">
                <a:latin typeface="Comic Sans MS" pitchFamily="66" charset="0"/>
              </a:rPr>
              <a:t>ΒΗΜΑ 2ο</a:t>
            </a:r>
            <a:r>
              <a:rPr lang="en-US" sz="1400" b="1">
                <a:latin typeface="Comic Sans MS" pitchFamily="66" charset="0"/>
              </a:rPr>
              <a:t>:</a:t>
            </a:r>
          </a:p>
          <a:p>
            <a:pPr>
              <a:lnSpc>
                <a:spcPct val="50000"/>
              </a:lnSpc>
              <a:spcBef>
                <a:spcPct val="50000"/>
              </a:spcBef>
              <a:buFont typeface="Wingdings" pitchFamily="2" charset="2"/>
              <a:buNone/>
            </a:pPr>
            <a:r>
              <a:rPr lang="el-GR" sz="1400" b="1">
                <a:latin typeface="Comic Sans MS" pitchFamily="66" charset="0"/>
              </a:rPr>
              <a:t>Καθαρισμός</a:t>
            </a:r>
            <a:endParaRPr lang="el-GR" sz="1400">
              <a:latin typeface="Comic Sans MS" pitchFamily="66" charset="0"/>
            </a:endParaRPr>
          </a:p>
        </p:txBody>
      </p:sp>
      <p:sp>
        <p:nvSpPr>
          <p:cNvPr id="62469" name="Text Box 6"/>
          <p:cNvSpPr txBox="1">
            <a:spLocks noChangeArrowheads="1"/>
          </p:cNvSpPr>
          <p:nvPr/>
        </p:nvSpPr>
        <p:spPr bwMode="auto">
          <a:xfrm>
            <a:off x="4540250" y="4722813"/>
            <a:ext cx="1320800" cy="496887"/>
          </a:xfrm>
          <a:prstGeom prst="rect">
            <a:avLst/>
          </a:prstGeom>
          <a:noFill/>
          <a:ln w="9525">
            <a:noFill/>
            <a:miter lim="800000"/>
            <a:headEnd/>
            <a:tailEnd/>
          </a:ln>
        </p:spPr>
        <p:txBody>
          <a:bodyPr>
            <a:spAutoFit/>
          </a:bodyPr>
          <a:lstStyle/>
          <a:p>
            <a:pPr>
              <a:lnSpc>
                <a:spcPct val="90000"/>
              </a:lnSpc>
              <a:spcBef>
                <a:spcPct val="50000"/>
              </a:spcBef>
              <a:buFont typeface="Wingdings" pitchFamily="2" charset="2"/>
              <a:buChar char="Ø"/>
            </a:pPr>
            <a:r>
              <a:rPr lang="el-GR" sz="1400" b="1">
                <a:latin typeface="Comic Sans MS" pitchFamily="66" charset="0"/>
              </a:rPr>
              <a:t>ΒΗΜΑ 3ο</a:t>
            </a:r>
            <a:r>
              <a:rPr lang="en-US" sz="1400" b="1">
                <a:latin typeface="Comic Sans MS" pitchFamily="66" charset="0"/>
              </a:rPr>
              <a:t>:</a:t>
            </a:r>
          </a:p>
          <a:p>
            <a:pPr>
              <a:lnSpc>
                <a:spcPct val="50000"/>
              </a:lnSpc>
              <a:spcBef>
                <a:spcPct val="50000"/>
              </a:spcBef>
              <a:buFont typeface="Wingdings" pitchFamily="2" charset="2"/>
              <a:buNone/>
            </a:pPr>
            <a:r>
              <a:rPr lang="el-GR" sz="1400" b="1">
                <a:latin typeface="Comic Sans MS" pitchFamily="66" charset="0"/>
              </a:rPr>
              <a:t>Ξέβγαλμα</a:t>
            </a:r>
            <a:endParaRPr lang="el-GR" sz="1400">
              <a:latin typeface="Comic Sans MS" pitchFamily="66" charset="0"/>
            </a:endParaRPr>
          </a:p>
        </p:txBody>
      </p:sp>
      <p:sp>
        <p:nvSpPr>
          <p:cNvPr id="62470" name="Text Box 7"/>
          <p:cNvSpPr txBox="1">
            <a:spLocks noChangeArrowheads="1"/>
          </p:cNvSpPr>
          <p:nvPr/>
        </p:nvSpPr>
        <p:spPr bwMode="auto">
          <a:xfrm>
            <a:off x="6191250" y="4722813"/>
            <a:ext cx="1651000" cy="496887"/>
          </a:xfrm>
          <a:prstGeom prst="rect">
            <a:avLst/>
          </a:prstGeom>
          <a:noFill/>
          <a:ln w="9525">
            <a:noFill/>
            <a:miter lim="800000"/>
            <a:headEnd/>
            <a:tailEnd/>
          </a:ln>
        </p:spPr>
        <p:txBody>
          <a:bodyPr>
            <a:spAutoFit/>
          </a:bodyPr>
          <a:lstStyle/>
          <a:p>
            <a:pPr>
              <a:lnSpc>
                <a:spcPct val="90000"/>
              </a:lnSpc>
              <a:spcBef>
                <a:spcPct val="50000"/>
              </a:spcBef>
              <a:buFont typeface="Wingdings" pitchFamily="2" charset="2"/>
              <a:buChar char="Ø"/>
            </a:pPr>
            <a:r>
              <a:rPr lang="el-GR" sz="1400" b="1">
                <a:latin typeface="Comic Sans MS" pitchFamily="66" charset="0"/>
              </a:rPr>
              <a:t>ΒΗΜΑ 4ο</a:t>
            </a:r>
            <a:r>
              <a:rPr lang="en-US" sz="1400" b="1">
                <a:latin typeface="Comic Sans MS" pitchFamily="66" charset="0"/>
              </a:rPr>
              <a:t>:</a:t>
            </a:r>
          </a:p>
          <a:p>
            <a:pPr>
              <a:lnSpc>
                <a:spcPct val="50000"/>
              </a:lnSpc>
              <a:spcBef>
                <a:spcPct val="50000"/>
              </a:spcBef>
              <a:buFont typeface="Wingdings" pitchFamily="2" charset="2"/>
              <a:buNone/>
            </a:pPr>
            <a:r>
              <a:rPr lang="el-GR" sz="1400" b="1">
                <a:latin typeface="Comic Sans MS" pitchFamily="66" charset="0"/>
              </a:rPr>
              <a:t>Απολύμανση</a:t>
            </a:r>
            <a:endParaRPr lang="el-GR" sz="1400">
              <a:latin typeface="Comic Sans MS" pitchFamily="66" charset="0"/>
            </a:endParaRPr>
          </a:p>
        </p:txBody>
      </p:sp>
      <p:sp>
        <p:nvSpPr>
          <p:cNvPr id="62471" name="Text Box 8"/>
          <p:cNvSpPr txBox="1">
            <a:spLocks noChangeArrowheads="1"/>
          </p:cNvSpPr>
          <p:nvPr/>
        </p:nvSpPr>
        <p:spPr bwMode="auto">
          <a:xfrm>
            <a:off x="7512050" y="1371600"/>
            <a:ext cx="1403350" cy="623888"/>
          </a:xfrm>
          <a:prstGeom prst="rect">
            <a:avLst/>
          </a:prstGeom>
          <a:noFill/>
          <a:ln w="9525">
            <a:noFill/>
            <a:miter lim="800000"/>
            <a:headEnd/>
            <a:tailEnd/>
          </a:ln>
        </p:spPr>
        <p:txBody>
          <a:bodyPr>
            <a:spAutoFit/>
          </a:bodyPr>
          <a:lstStyle/>
          <a:p>
            <a:pPr>
              <a:lnSpc>
                <a:spcPct val="50000"/>
              </a:lnSpc>
              <a:spcBef>
                <a:spcPct val="50000"/>
              </a:spcBef>
              <a:buFont typeface="Wingdings" pitchFamily="2" charset="2"/>
              <a:buChar char="Ø"/>
            </a:pPr>
            <a:r>
              <a:rPr lang="el-GR" sz="1400" b="1">
                <a:latin typeface="Comic Sans MS" pitchFamily="66" charset="0"/>
              </a:rPr>
              <a:t>ΒΗΜΑ 5ο</a:t>
            </a:r>
            <a:r>
              <a:rPr lang="en-US" sz="1400" b="1">
                <a:latin typeface="Comic Sans MS" pitchFamily="66" charset="0"/>
              </a:rPr>
              <a:t>: </a:t>
            </a:r>
          </a:p>
          <a:p>
            <a:pPr>
              <a:lnSpc>
                <a:spcPct val="50000"/>
              </a:lnSpc>
              <a:spcBef>
                <a:spcPct val="50000"/>
              </a:spcBef>
              <a:buFont typeface="Wingdings" pitchFamily="2" charset="2"/>
              <a:buNone/>
            </a:pPr>
            <a:r>
              <a:rPr lang="el-GR" sz="1400" b="1">
                <a:latin typeface="Comic Sans MS" pitchFamily="66" charset="0"/>
              </a:rPr>
              <a:t>  Στέγνωμα  </a:t>
            </a:r>
          </a:p>
          <a:p>
            <a:pPr>
              <a:lnSpc>
                <a:spcPct val="50000"/>
              </a:lnSpc>
              <a:spcBef>
                <a:spcPct val="50000"/>
              </a:spcBef>
              <a:buFont typeface="Wingdings" pitchFamily="2" charset="2"/>
              <a:buNone/>
            </a:pPr>
            <a:r>
              <a:rPr lang="el-GR" sz="1400" b="1">
                <a:latin typeface="Comic Sans MS" pitchFamily="66" charset="0"/>
              </a:rPr>
              <a:t>  στον αέρα</a:t>
            </a:r>
            <a:endParaRPr lang="el-GR" sz="1400">
              <a:latin typeface="Comic Sans MS" pitchFamily="66" charset="0"/>
            </a:endParaRPr>
          </a:p>
        </p:txBody>
      </p:sp>
      <p:pic>
        <p:nvPicPr>
          <p:cNvPr id="62472" name="Picture 9"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l-GR"/>
              <a:t>Απεντόμωση/Μυοκτονία</a:t>
            </a:r>
          </a:p>
        </p:txBody>
      </p:sp>
      <p:sp>
        <p:nvSpPr>
          <p:cNvPr id="106499" name="Rectangle 3"/>
          <p:cNvSpPr>
            <a:spLocks noGrp="1" noChangeArrowheads="1"/>
          </p:cNvSpPr>
          <p:nvPr>
            <p:ph type="body" idx="1"/>
          </p:nvPr>
        </p:nvSpPr>
        <p:spPr>
          <a:xfrm>
            <a:off x="549275" y="1831975"/>
            <a:ext cx="8420100" cy="4114800"/>
          </a:xfrm>
        </p:spPr>
        <p:txBody>
          <a:bodyPr/>
          <a:lstStyle/>
          <a:p>
            <a:pPr eaLnBrk="1" hangingPunct="1">
              <a:defRPr/>
            </a:pPr>
            <a:r>
              <a:rPr lang="el-GR" sz="2400" u="sng">
                <a:solidFill>
                  <a:srgbClr val="FFFF00"/>
                </a:solidFill>
              </a:rPr>
              <a:t>Προληπτικά μέτρα</a:t>
            </a:r>
            <a:r>
              <a:rPr lang="el-GR" sz="2000"/>
              <a:t> κατά την κατασκευή των εγκαταστάσεων, όπως προαναφέρθηκε</a:t>
            </a:r>
          </a:p>
          <a:p>
            <a:pPr eaLnBrk="1" hangingPunct="1">
              <a:defRPr/>
            </a:pPr>
            <a:r>
              <a:rPr lang="el-GR" sz="2400" u="sng">
                <a:solidFill>
                  <a:srgbClr val="FFFF00"/>
                </a:solidFill>
              </a:rPr>
              <a:t>Αυστηρό πρόγραμμα</a:t>
            </a:r>
            <a:r>
              <a:rPr lang="el-GR" sz="2000"/>
              <a:t> καθαρισμού/απολύμανσης</a:t>
            </a:r>
          </a:p>
          <a:p>
            <a:pPr eaLnBrk="1" hangingPunct="1">
              <a:defRPr/>
            </a:pPr>
            <a:r>
              <a:rPr lang="el-GR" sz="2000"/>
              <a:t>Οργάνωση των </a:t>
            </a:r>
            <a:r>
              <a:rPr lang="el-GR" sz="2400" u="sng">
                <a:solidFill>
                  <a:srgbClr val="FFFF00"/>
                </a:solidFill>
              </a:rPr>
              <a:t>αποθηκευτικών χώρων</a:t>
            </a:r>
          </a:p>
          <a:p>
            <a:pPr eaLnBrk="1" hangingPunct="1">
              <a:defRPr/>
            </a:pPr>
            <a:r>
              <a:rPr lang="el-GR" sz="2000"/>
              <a:t>Σωστή διαχείριση των </a:t>
            </a:r>
            <a:r>
              <a:rPr lang="el-GR" sz="2400" u="sng">
                <a:solidFill>
                  <a:srgbClr val="FFFF00"/>
                </a:solidFill>
              </a:rPr>
              <a:t>απορριμμάτων</a:t>
            </a:r>
          </a:p>
          <a:p>
            <a:pPr eaLnBrk="1" hangingPunct="1">
              <a:defRPr/>
            </a:pPr>
            <a:r>
              <a:rPr lang="el-GR" sz="2400" u="sng">
                <a:solidFill>
                  <a:srgbClr val="FFFF00"/>
                </a:solidFill>
              </a:rPr>
              <a:t>Εκπαίδευση του προσωπικού</a:t>
            </a:r>
          </a:p>
          <a:p>
            <a:pPr eaLnBrk="1" hangingPunct="1">
              <a:defRPr/>
            </a:pPr>
            <a:r>
              <a:rPr lang="el-GR" sz="2400" u="sng">
                <a:solidFill>
                  <a:srgbClr val="FFFF00"/>
                </a:solidFill>
              </a:rPr>
              <a:t>Καταπολέμηση</a:t>
            </a:r>
            <a:r>
              <a:rPr lang="el-GR" sz="2000"/>
              <a:t>, εφόσον, παρά τις παραπάνω προσπάθειες εμφανιστούν τέτοιοι οργανισμοί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s 75tr"/>
          <p:cNvPicPr>
            <a:picLocks noChangeAspect="1" noChangeArrowheads="1"/>
          </p:cNvPicPr>
          <p:nvPr/>
        </p:nvPicPr>
        <p:blipFill>
          <a:blip r:embed="rId3"/>
          <a:srcRect l="-2000" t="4459" r="2000" b="2548"/>
          <a:stretch>
            <a:fillRect/>
          </a:stretch>
        </p:blipFill>
        <p:spPr bwMode="auto">
          <a:xfrm>
            <a:off x="825500" y="990600"/>
            <a:ext cx="8255000" cy="5562600"/>
          </a:xfrm>
          <a:prstGeom prst="rect">
            <a:avLst/>
          </a:prstGeom>
          <a:noFill/>
          <a:ln w="9525">
            <a:noFill/>
            <a:miter lim="800000"/>
            <a:headEnd/>
            <a:tailEnd/>
          </a:ln>
        </p:spPr>
      </p:pic>
      <p:sp>
        <p:nvSpPr>
          <p:cNvPr id="139267" name="Rectangle 3"/>
          <p:cNvSpPr>
            <a:spLocks noGrp="1" noChangeArrowheads="1"/>
          </p:cNvSpPr>
          <p:nvPr>
            <p:ph type="body" idx="1"/>
          </p:nvPr>
        </p:nvSpPr>
        <p:spPr>
          <a:xfrm>
            <a:off x="0" y="0"/>
            <a:ext cx="9823450" cy="990600"/>
          </a:xfrm>
        </p:spPr>
        <p:txBody>
          <a:bodyPr/>
          <a:lstStyle/>
          <a:p>
            <a:pPr algn="ctr" eaLnBrk="1" hangingPunct="1">
              <a:lnSpc>
                <a:spcPct val="90000"/>
              </a:lnSpc>
              <a:spcBef>
                <a:spcPct val="0"/>
              </a:spcBef>
              <a:buClr>
                <a:schemeClr val="tx1"/>
              </a:buClr>
              <a:buFont typeface="Wingdings" pitchFamily="2" charset="2"/>
              <a:buNone/>
              <a:defRPr/>
            </a:pPr>
            <a:r>
              <a:rPr lang="el-GR"/>
              <a:t> </a:t>
            </a:r>
            <a:r>
              <a:rPr lang="el-GR" sz="2800" b="1">
                <a:solidFill>
                  <a:srgbClr val="FF0000"/>
                </a:solidFill>
              </a:rPr>
              <a:t>ΟΙ ΞΕΝΙΣΤΕΣ ΠΡΟΣΕΛΚΥΟΝΤΑΙ ΣΕ ΧΩΡΟΥΣ ΠΟΥ ΥΠΑΡΧΕΙ ΤΡΟΦΗ, ΝΕΡΟ &amp; ΚΑΤΑΦΥΓΙΟ</a:t>
            </a:r>
            <a:endParaRPr lang="en-GB">
              <a:solidFill>
                <a:srgbClr val="008000"/>
              </a:solidFill>
            </a:endParaRPr>
          </a:p>
        </p:txBody>
      </p:sp>
      <p:sp>
        <p:nvSpPr>
          <p:cNvPr id="66563" name="Text Box 4"/>
          <p:cNvSpPr txBox="1">
            <a:spLocks noChangeArrowheads="1"/>
          </p:cNvSpPr>
          <p:nvPr/>
        </p:nvSpPr>
        <p:spPr bwMode="auto">
          <a:xfrm>
            <a:off x="2228850" y="1600200"/>
            <a:ext cx="2063750" cy="366713"/>
          </a:xfrm>
          <a:prstGeom prst="rect">
            <a:avLst/>
          </a:prstGeom>
          <a:noFill/>
          <a:ln w="9525">
            <a:noFill/>
            <a:miter lim="800000"/>
            <a:headEnd/>
            <a:tailEnd/>
          </a:ln>
        </p:spPr>
        <p:txBody>
          <a:bodyPr>
            <a:spAutoFit/>
          </a:bodyPr>
          <a:lstStyle/>
          <a:p>
            <a:pPr>
              <a:spcBef>
                <a:spcPct val="50000"/>
              </a:spcBef>
              <a:buFont typeface="Wingdings" pitchFamily="2" charset="2"/>
              <a:buNone/>
            </a:pPr>
            <a:r>
              <a:rPr lang="el-GR" b="1">
                <a:solidFill>
                  <a:schemeClr val="bg1"/>
                </a:solidFill>
                <a:latin typeface="Comic Sans MS" pitchFamily="66" charset="0"/>
              </a:rPr>
              <a:t>ΚΑΤΑΦΥΓΙΟ</a:t>
            </a:r>
            <a:endParaRPr lang="el-GR">
              <a:latin typeface="Comic Sans MS" pitchFamily="66" charset="0"/>
            </a:endParaRPr>
          </a:p>
        </p:txBody>
      </p:sp>
      <p:sp>
        <p:nvSpPr>
          <p:cNvPr id="66564" name="Text Box 5"/>
          <p:cNvSpPr txBox="1">
            <a:spLocks noChangeArrowheads="1"/>
          </p:cNvSpPr>
          <p:nvPr/>
        </p:nvSpPr>
        <p:spPr bwMode="auto">
          <a:xfrm>
            <a:off x="1651000" y="4419600"/>
            <a:ext cx="1733550" cy="366713"/>
          </a:xfrm>
          <a:prstGeom prst="rect">
            <a:avLst/>
          </a:prstGeom>
          <a:noFill/>
          <a:ln w="9525">
            <a:noFill/>
            <a:miter lim="800000"/>
            <a:headEnd/>
            <a:tailEnd/>
          </a:ln>
        </p:spPr>
        <p:txBody>
          <a:bodyPr>
            <a:spAutoFit/>
          </a:bodyPr>
          <a:lstStyle/>
          <a:p>
            <a:pPr>
              <a:spcBef>
                <a:spcPct val="50000"/>
              </a:spcBef>
              <a:buFont typeface="Wingdings" pitchFamily="2" charset="2"/>
              <a:buNone/>
            </a:pPr>
            <a:r>
              <a:rPr lang="el-GR" b="1">
                <a:solidFill>
                  <a:schemeClr val="bg1"/>
                </a:solidFill>
                <a:latin typeface="Comic Sans MS" pitchFamily="66" charset="0"/>
              </a:rPr>
              <a:t>ΝΕΡΟ</a:t>
            </a:r>
            <a:endParaRPr lang="el-GR" sz="1400">
              <a:latin typeface="Comic Sans MS" pitchFamily="66" charset="0"/>
            </a:endParaRPr>
          </a:p>
        </p:txBody>
      </p:sp>
      <p:sp>
        <p:nvSpPr>
          <p:cNvPr id="66565" name="Text Box 6"/>
          <p:cNvSpPr txBox="1">
            <a:spLocks noChangeArrowheads="1"/>
          </p:cNvSpPr>
          <p:nvPr/>
        </p:nvSpPr>
        <p:spPr bwMode="auto">
          <a:xfrm>
            <a:off x="7429500" y="4191000"/>
            <a:ext cx="1733550" cy="366713"/>
          </a:xfrm>
          <a:prstGeom prst="rect">
            <a:avLst/>
          </a:prstGeom>
          <a:noFill/>
          <a:ln w="9525">
            <a:noFill/>
            <a:miter lim="800000"/>
            <a:headEnd/>
            <a:tailEnd/>
          </a:ln>
        </p:spPr>
        <p:txBody>
          <a:bodyPr>
            <a:spAutoFit/>
          </a:bodyPr>
          <a:lstStyle/>
          <a:p>
            <a:pPr>
              <a:spcBef>
                <a:spcPct val="50000"/>
              </a:spcBef>
              <a:buFont typeface="Wingdings" pitchFamily="2" charset="2"/>
              <a:buNone/>
            </a:pPr>
            <a:r>
              <a:rPr lang="el-GR" b="1">
                <a:solidFill>
                  <a:schemeClr val="bg1"/>
                </a:solidFill>
                <a:latin typeface="Comic Sans MS" pitchFamily="66" charset="0"/>
              </a:rPr>
              <a:t>ΤΡΟΦΗ</a:t>
            </a:r>
            <a:endParaRPr lang="el-GR">
              <a:latin typeface="Comic Sans MS" pitchFamily="66" charset="0"/>
            </a:endParaRPr>
          </a:p>
        </p:txBody>
      </p:sp>
      <p:pic>
        <p:nvPicPr>
          <p:cNvPr id="66566" name="Picture 7" descr="efetlogo"/>
          <p:cNvPicPr>
            <a:picLocks noChangeAspect="1" noChangeArrowheads="1"/>
          </p:cNvPicPr>
          <p:nvPr/>
        </p:nvPicPr>
        <p:blipFill>
          <a:blip r:embed="rId4"/>
          <a:srcRect/>
          <a:stretch>
            <a:fillRect/>
          </a:stretch>
        </p:blipFill>
        <p:spPr bwMode="auto">
          <a:xfrm>
            <a:off x="193675"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l-GR"/>
              <a:t>Υγιεινή του προσωπικού</a:t>
            </a:r>
          </a:p>
        </p:txBody>
      </p:sp>
      <p:sp>
        <p:nvSpPr>
          <p:cNvPr id="107523" name="Rectangle 3"/>
          <p:cNvSpPr>
            <a:spLocks noGrp="1" noChangeArrowheads="1"/>
          </p:cNvSpPr>
          <p:nvPr>
            <p:ph type="body" idx="1"/>
          </p:nvPr>
        </p:nvSpPr>
        <p:spPr>
          <a:xfrm>
            <a:off x="406400" y="1473200"/>
            <a:ext cx="4930775" cy="4114800"/>
          </a:xfrm>
        </p:spPr>
        <p:txBody>
          <a:bodyPr/>
          <a:lstStyle/>
          <a:p>
            <a:pPr eaLnBrk="1" hangingPunct="1">
              <a:defRPr/>
            </a:pPr>
            <a:r>
              <a:rPr lang="el-GR"/>
              <a:t>Ατομική/προσωπική υγιεινή</a:t>
            </a:r>
          </a:p>
          <a:p>
            <a:pPr eaLnBrk="1" hangingPunct="1">
              <a:defRPr/>
            </a:pPr>
            <a:r>
              <a:rPr lang="el-GR"/>
              <a:t>Υγεία του προσωπικού</a:t>
            </a:r>
          </a:p>
          <a:p>
            <a:pPr eaLnBrk="1" hangingPunct="1">
              <a:defRPr/>
            </a:pPr>
            <a:r>
              <a:rPr lang="el-GR"/>
              <a:t>Υγιεινή προσωπικών χώρων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742950" y="1600200"/>
            <a:ext cx="8007350" cy="4267200"/>
          </a:xfrm>
        </p:spPr>
        <p:txBody>
          <a:bodyPr/>
          <a:lstStyle/>
          <a:p>
            <a:pPr eaLnBrk="1" hangingPunct="1">
              <a:lnSpc>
                <a:spcPct val="120000"/>
              </a:lnSpc>
              <a:buClr>
                <a:schemeClr val="tx1"/>
              </a:buClr>
              <a:buFont typeface="Wingdings" pitchFamily="2" charset="2"/>
              <a:buNone/>
              <a:defRPr/>
            </a:pPr>
            <a:r>
              <a:rPr lang="el-GR" sz="2400" b="1">
                <a:solidFill>
                  <a:srgbClr val="FFFF00"/>
                </a:solidFill>
              </a:rPr>
              <a:t>Υποχρεώσεις προσωπικού</a:t>
            </a:r>
            <a:r>
              <a:rPr lang="el-GR" sz="2400" b="1"/>
              <a:t>:</a:t>
            </a:r>
          </a:p>
          <a:p>
            <a:pPr lvl="1" eaLnBrk="1" hangingPunct="1">
              <a:lnSpc>
                <a:spcPct val="120000"/>
              </a:lnSpc>
              <a:buClr>
                <a:srgbClr val="5F5F5F"/>
              </a:buClr>
              <a:buSzPct val="80000"/>
              <a:buFont typeface="Wingdings" pitchFamily="2" charset="2"/>
              <a:buBlip>
                <a:blip r:embed="rId3"/>
              </a:buBlip>
              <a:defRPr/>
            </a:pPr>
            <a:r>
              <a:rPr lang="el-GR" sz="2400"/>
              <a:t>φροντίζουμε την υγεία μας </a:t>
            </a:r>
          </a:p>
          <a:p>
            <a:pPr lvl="1" eaLnBrk="1" hangingPunct="1">
              <a:lnSpc>
                <a:spcPct val="120000"/>
              </a:lnSpc>
              <a:buClr>
                <a:srgbClr val="5F5F5F"/>
              </a:buClr>
              <a:buSzPct val="80000"/>
              <a:buFont typeface="Wingdings" pitchFamily="2" charset="2"/>
              <a:buBlip>
                <a:blip r:embed="rId3"/>
              </a:buBlip>
              <a:defRPr/>
            </a:pPr>
            <a:r>
              <a:rPr lang="el-GR" sz="2400"/>
              <a:t>φροντίζουμε την καθαριότητά μας και έχουμε καλές συνήθειες</a:t>
            </a:r>
          </a:p>
          <a:p>
            <a:pPr lvl="1" eaLnBrk="1" hangingPunct="1">
              <a:lnSpc>
                <a:spcPct val="120000"/>
              </a:lnSpc>
              <a:buClr>
                <a:srgbClr val="5F5F5F"/>
              </a:buClr>
              <a:buSzPct val="80000"/>
              <a:buFont typeface="Wingdings" pitchFamily="2" charset="2"/>
              <a:buBlip>
                <a:blip r:embed="rId3"/>
              </a:buBlip>
              <a:defRPr/>
            </a:pPr>
            <a:r>
              <a:rPr lang="el-GR" sz="2400"/>
              <a:t>χειριζόμαστε σωστά τα τρόφιμα και συνεργαζόμαστε προς όφελος της υγιεινής και ασφάλειας τροφίμων</a:t>
            </a:r>
            <a:r>
              <a:rPr lang="el-GR"/>
              <a:t> </a:t>
            </a:r>
          </a:p>
        </p:txBody>
      </p:sp>
      <p:sp>
        <p:nvSpPr>
          <p:cNvPr id="140291" name="Rectangle 3"/>
          <p:cNvSpPr>
            <a:spLocks noGrp="1" noChangeArrowheads="1"/>
          </p:cNvSpPr>
          <p:nvPr>
            <p:ph type="title"/>
          </p:nvPr>
        </p:nvSpPr>
        <p:spPr>
          <a:xfrm>
            <a:off x="742950" y="304800"/>
            <a:ext cx="8420100" cy="1143000"/>
          </a:xfrm>
        </p:spPr>
        <p:txBody>
          <a:bodyPr/>
          <a:lstStyle/>
          <a:p>
            <a:pPr algn="l" eaLnBrk="1" hangingPunct="1">
              <a:buFont typeface="Wingdings" pitchFamily="2" charset="2"/>
              <a:buNone/>
              <a:defRPr/>
            </a:pPr>
            <a:r>
              <a:rPr lang="el-GR" sz="1800" b="1"/>
              <a:t> </a:t>
            </a:r>
            <a:r>
              <a:rPr lang="el-GR"/>
              <a:t>ΥΓΙΕΙΝΗ ΠΡΟΣΩΠΙΚΟΥ</a:t>
            </a:r>
            <a:endParaRPr lang="en-GB"/>
          </a:p>
        </p:txBody>
      </p:sp>
      <p:pic>
        <p:nvPicPr>
          <p:cNvPr id="70659"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42950" y="533400"/>
            <a:ext cx="8420100" cy="685800"/>
          </a:xfrm>
        </p:spPr>
        <p:txBody>
          <a:bodyPr/>
          <a:lstStyle/>
          <a:p>
            <a:pPr algn="l" eaLnBrk="1" hangingPunct="1">
              <a:buFont typeface="Wingdings" pitchFamily="2" charset="2"/>
              <a:buNone/>
              <a:defRPr/>
            </a:pPr>
            <a:r>
              <a:rPr lang="el-GR" sz="1800" b="1"/>
              <a:t> </a:t>
            </a:r>
            <a:r>
              <a:rPr lang="el-GR"/>
              <a:t>ΑΤΟΜΙΚΗ ΥΓΕΙΑ</a:t>
            </a:r>
            <a:endParaRPr lang="en-GB"/>
          </a:p>
        </p:txBody>
      </p:sp>
      <p:sp>
        <p:nvSpPr>
          <p:cNvPr id="142339" name="Rectangle 3"/>
          <p:cNvSpPr>
            <a:spLocks noGrp="1" noChangeArrowheads="1"/>
          </p:cNvSpPr>
          <p:nvPr>
            <p:ph type="body" idx="1"/>
          </p:nvPr>
        </p:nvSpPr>
        <p:spPr>
          <a:xfrm>
            <a:off x="660400" y="1447800"/>
            <a:ext cx="8997950" cy="4213225"/>
          </a:xfrm>
        </p:spPr>
        <p:txBody>
          <a:bodyPr/>
          <a:lstStyle/>
          <a:p>
            <a:pPr eaLnBrk="1" hangingPunct="1">
              <a:buClr>
                <a:schemeClr val="tx1"/>
              </a:buClr>
              <a:buFont typeface="Wingdings" pitchFamily="2" charset="2"/>
              <a:buNone/>
              <a:defRPr/>
            </a:pPr>
            <a:r>
              <a:rPr lang="el-GR" sz="2400" b="1" u="sng"/>
              <a:t>Είμαστε Υγιείς</a:t>
            </a:r>
            <a:r>
              <a:rPr lang="el-GR" sz="2400" b="1"/>
              <a:t>:</a:t>
            </a:r>
          </a:p>
          <a:p>
            <a:pPr eaLnBrk="1" hangingPunct="1">
              <a:buClr>
                <a:srgbClr val="5F5F5F"/>
              </a:buClr>
              <a:buSzPct val="80000"/>
              <a:buFont typeface="Wingdings" pitchFamily="2" charset="2"/>
              <a:buBlip>
                <a:blip r:embed="rId3"/>
              </a:buBlip>
              <a:defRPr/>
            </a:pPr>
            <a:r>
              <a:rPr lang="el-GR" sz="2400"/>
              <a:t>Έχουμε πιστοποιημένο βιβλιάριο υγείας </a:t>
            </a:r>
          </a:p>
          <a:p>
            <a:pPr eaLnBrk="1" hangingPunct="1">
              <a:buClr>
                <a:srgbClr val="5F5F5F"/>
              </a:buClr>
              <a:buSzPct val="80000"/>
              <a:buFont typeface="Wingdings" pitchFamily="2" charset="2"/>
              <a:buBlip>
                <a:blip r:embed="rId3"/>
              </a:buBlip>
              <a:defRPr/>
            </a:pPr>
            <a:r>
              <a:rPr lang="el-GR" sz="2400"/>
              <a:t>Αναφέρουμε στον προϊστάμενό μας τυχούσα ασθένειά μας </a:t>
            </a:r>
          </a:p>
          <a:p>
            <a:pPr eaLnBrk="1" hangingPunct="1">
              <a:buClr>
                <a:srgbClr val="5F5F5F"/>
              </a:buClr>
              <a:buSzPct val="80000"/>
              <a:buFont typeface="Wingdings" pitchFamily="2" charset="2"/>
              <a:buBlip>
                <a:blip r:embed="rId3"/>
              </a:buBlip>
              <a:defRPr/>
            </a:pPr>
            <a:r>
              <a:rPr lang="el-GR" sz="2400"/>
              <a:t>Όταν αισθανθούμε αδιαθεσία, δεν ερχόμαστε σε επαφή με τρόφιμα, ιδίως αυτά από ανοιχτές συσκευασίες</a:t>
            </a:r>
          </a:p>
          <a:p>
            <a:pPr eaLnBrk="1" hangingPunct="1">
              <a:buClr>
                <a:srgbClr val="5F5F5F"/>
              </a:buClr>
              <a:buSzPct val="80000"/>
              <a:buFont typeface="Wingdings" pitchFamily="2" charset="2"/>
              <a:buBlip>
                <a:blip r:embed="rId3"/>
              </a:buBlip>
              <a:defRPr/>
            </a:pPr>
            <a:r>
              <a:rPr lang="el-GR" sz="2400"/>
              <a:t>Επιστρέφουμε στην εργασία μόνο με ιατρική βεβαίωση</a:t>
            </a:r>
          </a:p>
          <a:p>
            <a:pPr eaLnBrk="1" hangingPunct="1">
              <a:buClr>
                <a:srgbClr val="5F5F5F"/>
              </a:buClr>
              <a:buSzPct val="80000"/>
              <a:buFont typeface="Wingdings" pitchFamily="2" charset="2"/>
              <a:buBlip>
                <a:blip r:embed="rId3"/>
              </a:buBlip>
              <a:defRPr/>
            </a:pPr>
            <a:r>
              <a:rPr lang="el-GR" sz="2400"/>
              <a:t>Καλύπτουμε τις πληγές, καψίματα, δερματικές μόλυνσης, με έντονα χρωματιστό αδιάβροχο επίδεσμο</a:t>
            </a:r>
            <a:r>
              <a:rPr lang="el-GR" sz="2800"/>
              <a:t> </a:t>
            </a:r>
            <a:endParaRPr lang="en-GB" sz="2800"/>
          </a:p>
        </p:txBody>
      </p:sp>
      <p:pic>
        <p:nvPicPr>
          <p:cNvPr id="72707"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6"/>
          <p:cNvSpPr txBox="1">
            <a:spLocks noChangeArrowheads="1"/>
          </p:cNvSpPr>
          <p:nvPr/>
        </p:nvSpPr>
        <p:spPr bwMode="auto">
          <a:xfrm>
            <a:off x="4792663" y="3473450"/>
            <a:ext cx="938212" cy="585788"/>
          </a:xfrm>
          <a:prstGeom prst="rect">
            <a:avLst/>
          </a:prstGeom>
          <a:solidFill>
            <a:srgbClr val="FFFFFF"/>
          </a:solidFill>
          <a:ln w="9525">
            <a:solidFill>
              <a:schemeClr val="tx1"/>
            </a:solidFill>
            <a:miter lim="800000"/>
            <a:headEnd/>
            <a:tailEnd/>
          </a:ln>
        </p:spPr>
        <p:txBody>
          <a:bodyPr/>
          <a:lstStyle/>
          <a:p>
            <a:pPr eaLnBrk="0" hangingPunct="0"/>
            <a:r>
              <a:rPr lang="el-GR" sz="1400">
                <a:solidFill>
                  <a:srgbClr val="000000"/>
                </a:solidFill>
              </a:rPr>
              <a:t>Πρώτη ύλη</a:t>
            </a:r>
            <a:endParaRPr lang="el-GR" sz="1400" b="1">
              <a:solidFill>
                <a:srgbClr val="000000"/>
              </a:solidFill>
            </a:endParaRPr>
          </a:p>
        </p:txBody>
      </p:sp>
      <p:sp>
        <p:nvSpPr>
          <p:cNvPr id="2050" name="Rectangle 2"/>
          <p:cNvSpPr>
            <a:spLocks noGrp="1" noChangeArrowheads="1"/>
          </p:cNvSpPr>
          <p:nvPr>
            <p:ph type="title"/>
          </p:nvPr>
        </p:nvSpPr>
        <p:spPr/>
        <p:txBody>
          <a:bodyPr/>
          <a:lstStyle/>
          <a:p>
            <a:pPr eaLnBrk="1" hangingPunct="1">
              <a:defRPr/>
            </a:pPr>
            <a:r>
              <a:rPr lang="el-GR"/>
              <a:t>ΟΒΠ/ΟΥΠ στις βιομηχανικές εγκαταστάσεις (1/4)</a:t>
            </a:r>
            <a:endParaRPr lang="en-US"/>
          </a:p>
        </p:txBody>
      </p:sp>
      <p:sp>
        <p:nvSpPr>
          <p:cNvPr id="2101" name="Rectangle 53"/>
          <p:cNvSpPr>
            <a:spLocks noGrp="1" noChangeArrowheads="1"/>
          </p:cNvSpPr>
          <p:nvPr>
            <p:ph type="body" sz="half" idx="1"/>
          </p:nvPr>
        </p:nvSpPr>
        <p:spPr>
          <a:xfrm>
            <a:off x="495300" y="1600200"/>
            <a:ext cx="3968750" cy="4530725"/>
          </a:xfrm>
        </p:spPr>
        <p:txBody>
          <a:bodyPr/>
          <a:lstStyle/>
          <a:p>
            <a:pPr marL="360363" indent="-360363" eaLnBrk="1" hangingPunct="1">
              <a:lnSpc>
                <a:spcPct val="90000"/>
              </a:lnSpc>
              <a:defRPr/>
            </a:pPr>
            <a:r>
              <a:rPr lang="el-GR" sz="2400">
                <a:solidFill>
                  <a:srgbClr val="FFFF00"/>
                </a:solidFill>
              </a:rPr>
              <a:t>Επιλογή της τοποθεσίας</a:t>
            </a:r>
          </a:p>
          <a:p>
            <a:pPr marL="360363" indent="-360363" eaLnBrk="1" hangingPunct="1">
              <a:lnSpc>
                <a:spcPct val="90000"/>
              </a:lnSpc>
              <a:defRPr/>
            </a:pPr>
            <a:endParaRPr lang="el-GR" sz="2400">
              <a:solidFill>
                <a:srgbClr val="FFFF00"/>
              </a:solidFill>
            </a:endParaRPr>
          </a:p>
          <a:p>
            <a:pPr marL="360363" indent="-360363" eaLnBrk="1" hangingPunct="1">
              <a:lnSpc>
                <a:spcPct val="90000"/>
              </a:lnSpc>
              <a:defRPr/>
            </a:pPr>
            <a:endParaRPr lang="el-GR" sz="2400">
              <a:solidFill>
                <a:srgbClr val="FFFF00"/>
              </a:solidFill>
            </a:endParaRPr>
          </a:p>
          <a:p>
            <a:pPr marL="360363" indent="-360363" eaLnBrk="1" hangingPunct="1">
              <a:lnSpc>
                <a:spcPct val="90000"/>
              </a:lnSpc>
              <a:defRPr/>
            </a:pPr>
            <a:endParaRPr lang="el-GR" sz="2400">
              <a:solidFill>
                <a:srgbClr val="FFFF00"/>
              </a:solidFill>
            </a:endParaRPr>
          </a:p>
          <a:p>
            <a:pPr marL="360363" indent="-360363" eaLnBrk="1" hangingPunct="1">
              <a:lnSpc>
                <a:spcPct val="90000"/>
              </a:lnSpc>
              <a:defRPr/>
            </a:pPr>
            <a:r>
              <a:rPr lang="el-GR" sz="2400">
                <a:solidFill>
                  <a:srgbClr val="FFFF00"/>
                </a:solidFill>
              </a:rPr>
              <a:t>Σχεδιασμός της διάταξης χώρων</a:t>
            </a:r>
          </a:p>
          <a:p>
            <a:pPr marL="360363" indent="-360363" eaLnBrk="1" hangingPunct="1">
              <a:lnSpc>
                <a:spcPct val="90000"/>
              </a:lnSpc>
              <a:defRPr/>
            </a:pPr>
            <a:endParaRPr lang="el-GR" sz="2400">
              <a:solidFill>
                <a:srgbClr val="FFFF00"/>
              </a:solidFill>
            </a:endParaRPr>
          </a:p>
          <a:p>
            <a:pPr marL="360363" indent="-360363" eaLnBrk="1" hangingPunct="1">
              <a:lnSpc>
                <a:spcPct val="90000"/>
              </a:lnSpc>
              <a:defRPr/>
            </a:pPr>
            <a:endParaRPr lang="el-GR" sz="2400">
              <a:solidFill>
                <a:srgbClr val="FFFF00"/>
              </a:solidFill>
            </a:endParaRPr>
          </a:p>
          <a:p>
            <a:pPr marL="360363" indent="-360363" eaLnBrk="1" hangingPunct="1">
              <a:lnSpc>
                <a:spcPct val="90000"/>
              </a:lnSpc>
              <a:defRPr/>
            </a:pPr>
            <a:r>
              <a:rPr lang="el-GR" sz="2400">
                <a:solidFill>
                  <a:srgbClr val="FFFF00"/>
                </a:solidFill>
              </a:rPr>
              <a:t>Κατασκευή εργοστασιακών χώρων</a:t>
            </a:r>
          </a:p>
          <a:p>
            <a:pPr marL="360363" indent="-360363" eaLnBrk="1" hangingPunct="1">
              <a:lnSpc>
                <a:spcPct val="90000"/>
              </a:lnSpc>
              <a:defRPr/>
            </a:pPr>
            <a:endParaRPr lang="el-GR" sz="2400">
              <a:solidFill>
                <a:srgbClr val="FFFF00"/>
              </a:solidFill>
            </a:endParaRPr>
          </a:p>
        </p:txBody>
      </p:sp>
      <p:sp>
        <p:nvSpPr>
          <p:cNvPr id="2102" name="Rectangle 54"/>
          <p:cNvSpPr>
            <a:spLocks noGrp="1" noChangeArrowheads="1"/>
          </p:cNvSpPr>
          <p:nvPr>
            <p:ph type="body" sz="half" idx="2"/>
          </p:nvPr>
        </p:nvSpPr>
        <p:spPr>
          <a:xfrm>
            <a:off x="5029200" y="1447800"/>
            <a:ext cx="4133850" cy="4981575"/>
          </a:xfrm>
        </p:spPr>
        <p:txBody>
          <a:bodyPr/>
          <a:lstStyle/>
          <a:p>
            <a:pPr marL="360363" indent="-360363" eaLnBrk="1" hangingPunct="1">
              <a:lnSpc>
                <a:spcPct val="90000"/>
              </a:lnSpc>
              <a:defRPr/>
            </a:pPr>
            <a:r>
              <a:rPr lang="el-GR" sz="2000" b="1"/>
              <a:t>Νερό</a:t>
            </a:r>
          </a:p>
          <a:p>
            <a:pPr marL="360363" indent="-360363" eaLnBrk="1" hangingPunct="1">
              <a:lnSpc>
                <a:spcPct val="90000"/>
              </a:lnSpc>
              <a:defRPr/>
            </a:pPr>
            <a:r>
              <a:rPr lang="el-GR" sz="2000" b="1"/>
              <a:t>Αποχετευτικό δίκτυο</a:t>
            </a:r>
          </a:p>
          <a:p>
            <a:pPr marL="360363" indent="-360363" eaLnBrk="1" hangingPunct="1">
              <a:lnSpc>
                <a:spcPct val="90000"/>
              </a:lnSpc>
              <a:defRPr/>
            </a:pPr>
            <a:r>
              <a:rPr lang="el-GR" sz="2000" b="1"/>
              <a:t>Οδικό δίκτυο</a:t>
            </a:r>
          </a:p>
          <a:p>
            <a:pPr marL="360363" indent="-360363" eaLnBrk="1" hangingPunct="1">
              <a:lnSpc>
                <a:spcPct val="90000"/>
              </a:lnSpc>
              <a:defRPr/>
            </a:pPr>
            <a:r>
              <a:rPr lang="el-GR" sz="2000" b="1"/>
              <a:t>Ηλεκτρικό ρεύμα</a:t>
            </a:r>
          </a:p>
          <a:p>
            <a:pPr marL="360363" indent="-360363" eaLnBrk="1" hangingPunct="1">
              <a:lnSpc>
                <a:spcPct val="90000"/>
              </a:lnSpc>
              <a:defRPr/>
            </a:pPr>
            <a:endParaRPr lang="el-GR" sz="2000" b="1"/>
          </a:p>
          <a:p>
            <a:pPr marL="360363" indent="-360363" eaLnBrk="1" hangingPunct="1">
              <a:lnSpc>
                <a:spcPct val="90000"/>
              </a:lnSpc>
              <a:defRPr/>
            </a:pPr>
            <a:endParaRPr lang="el-GR" sz="2000" b="1"/>
          </a:p>
          <a:p>
            <a:pPr marL="360363" indent="-360363" eaLnBrk="1" hangingPunct="1">
              <a:lnSpc>
                <a:spcPct val="90000"/>
              </a:lnSpc>
              <a:defRPr/>
            </a:pPr>
            <a:endParaRPr lang="el-GR" sz="2000" b="1"/>
          </a:p>
          <a:p>
            <a:pPr marL="360363" indent="-360363" eaLnBrk="1" hangingPunct="1">
              <a:lnSpc>
                <a:spcPct val="90000"/>
              </a:lnSpc>
              <a:defRPr/>
            </a:pPr>
            <a:endParaRPr lang="el-GR" sz="2000" b="1"/>
          </a:p>
          <a:p>
            <a:pPr marL="360363" indent="-360363" eaLnBrk="1" hangingPunct="1">
              <a:lnSpc>
                <a:spcPct val="90000"/>
              </a:lnSpc>
              <a:defRPr/>
            </a:pPr>
            <a:endParaRPr lang="el-GR" sz="2000" b="1"/>
          </a:p>
          <a:p>
            <a:pPr marL="360363" indent="-360363" eaLnBrk="1" hangingPunct="1">
              <a:lnSpc>
                <a:spcPct val="90000"/>
              </a:lnSpc>
              <a:defRPr/>
            </a:pPr>
            <a:r>
              <a:rPr lang="el-GR" sz="2000" b="1"/>
              <a:t>Υλικά </a:t>
            </a:r>
          </a:p>
          <a:p>
            <a:pPr marL="360363" indent="-360363" eaLnBrk="1" hangingPunct="1">
              <a:lnSpc>
                <a:spcPct val="90000"/>
              </a:lnSpc>
              <a:defRPr/>
            </a:pPr>
            <a:r>
              <a:rPr lang="el-GR" sz="2000" b="1"/>
              <a:t>Εξαερισμός</a:t>
            </a:r>
          </a:p>
          <a:p>
            <a:pPr marL="360363" indent="-360363" eaLnBrk="1" hangingPunct="1">
              <a:lnSpc>
                <a:spcPct val="90000"/>
              </a:lnSpc>
              <a:defRPr/>
            </a:pPr>
            <a:r>
              <a:rPr lang="el-GR" sz="2000" b="1"/>
              <a:t>Φωτισμός</a:t>
            </a:r>
          </a:p>
          <a:p>
            <a:pPr marL="360363" indent="-360363" eaLnBrk="1" hangingPunct="1">
              <a:lnSpc>
                <a:spcPct val="90000"/>
              </a:lnSpc>
              <a:defRPr/>
            </a:pPr>
            <a:r>
              <a:rPr lang="el-GR" sz="2000" b="1"/>
              <a:t>Παροχή νερού</a:t>
            </a:r>
          </a:p>
          <a:p>
            <a:pPr marL="360363" indent="-360363" eaLnBrk="1" hangingPunct="1">
              <a:lnSpc>
                <a:spcPct val="90000"/>
              </a:lnSpc>
              <a:defRPr/>
            </a:pPr>
            <a:r>
              <a:rPr lang="el-GR" sz="2000" b="1"/>
              <a:t>Διαχείριση αποβλήτων</a:t>
            </a:r>
          </a:p>
        </p:txBody>
      </p:sp>
      <p:sp>
        <p:nvSpPr>
          <p:cNvPr id="19461" name="Text Box 57"/>
          <p:cNvSpPr txBox="1">
            <a:spLocks noChangeArrowheads="1"/>
          </p:cNvSpPr>
          <p:nvPr/>
        </p:nvSpPr>
        <p:spPr bwMode="auto">
          <a:xfrm>
            <a:off x="6388100" y="3341688"/>
            <a:ext cx="1268413" cy="347662"/>
          </a:xfrm>
          <a:prstGeom prst="rect">
            <a:avLst/>
          </a:prstGeom>
          <a:solidFill>
            <a:srgbClr val="FFFFFF"/>
          </a:solidFill>
          <a:ln w="9525">
            <a:solidFill>
              <a:schemeClr val="tx1"/>
            </a:solidFill>
            <a:miter lim="800000"/>
            <a:headEnd/>
            <a:tailEnd/>
          </a:ln>
        </p:spPr>
        <p:txBody>
          <a:bodyPr/>
          <a:lstStyle/>
          <a:p>
            <a:pPr eaLnBrk="0" hangingPunct="0"/>
            <a:r>
              <a:rPr lang="el-GR" sz="1400">
                <a:solidFill>
                  <a:srgbClr val="000000"/>
                </a:solidFill>
              </a:rPr>
              <a:t>Επεξεργασία</a:t>
            </a:r>
            <a:endParaRPr lang="el-GR" sz="1400" b="1">
              <a:solidFill>
                <a:srgbClr val="000000"/>
              </a:solidFill>
            </a:endParaRPr>
          </a:p>
        </p:txBody>
      </p:sp>
      <p:sp>
        <p:nvSpPr>
          <p:cNvPr id="19462" name="Line 58"/>
          <p:cNvSpPr>
            <a:spLocks noChangeShapeType="1"/>
          </p:cNvSpPr>
          <p:nvPr/>
        </p:nvSpPr>
        <p:spPr bwMode="auto">
          <a:xfrm>
            <a:off x="5799138" y="3848100"/>
            <a:ext cx="457200" cy="1588"/>
          </a:xfrm>
          <a:prstGeom prst="line">
            <a:avLst/>
          </a:prstGeom>
          <a:noFill/>
          <a:ln w="9525">
            <a:solidFill>
              <a:schemeClr val="tx1"/>
            </a:solidFill>
            <a:round/>
            <a:headEnd/>
            <a:tailEnd type="triangle" w="med" len="med"/>
          </a:ln>
        </p:spPr>
        <p:txBody>
          <a:bodyPr/>
          <a:lstStyle/>
          <a:p>
            <a:endParaRPr lang="el-GR"/>
          </a:p>
        </p:txBody>
      </p:sp>
      <p:sp>
        <p:nvSpPr>
          <p:cNvPr id="19463" name="Line 59"/>
          <p:cNvSpPr>
            <a:spLocks noChangeShapeType="1"/>
          </p:cNvSpPr>
          <p:nvPr/>
        </p:nvSpPr>
        <p:spPr bwMode="auto">
          <a:xfrm>
            <a:off x="6346825" y="3848100"/>
            <a:ext cx="457200" cy="1588"/>
          </a:xfrm>
          <a:prstGeom prst="line">
            <a:avLst/>
          </a:prstGeom>
          <a:noFill/>
          <a:ln w="9525">
            <a:solidFill>
              <a:schemeClr val="tx1"/>
            </a:solidFill>
            <a:round/>
            <a:headEnd/>
            <a:tailEnd type="triangle" w="med" len="med"/>
          </a:ln>
        </p:spPr>
        <p:txBody>
          <a:bodyPr/>
          <a:lstStyle/>
          <a:p>
            <a:endParaRPr lang="el-GR"/>
          </a:p>
        </p:txBody>
      </p:sp>
      <p:sp>
        <p:nvSpPr>
          <p:cNvPr id="19464" name="Line 60"/>
          <p:cNvSpPr>
            <a:spLocks noChangeShapeType="1"/>
          </p:cNvSpPr>
          <p:nvPr/>
        </p:nvSpPr>
        <p:spPr bwMode="auto">
          <a:xfrm>
            <a:off x="6896100" y="3848100"/>
            <a:ext cx="457200" cy="1588"/>
          </a:xfrm>
          <a:prstGeom prst="line">
            <a:avLst/>
          </a:prstGeom>
          <a:noFill/>
          <a:ln w="9525">
            <a:solidFill>
              <a:schemeClr val="tx1"/>
            </a:solidFill>
            <a:round/>
            <a:headEnd/>
            <a:tailEnd type="triangle" w="med" len="med"/>
          </a:ln>
        </p:spPr>
        <p:txBody>
          <a:bodyPr/>
          <a:lstStyle/>
          <a:p>
            <a:endParaRPr lang="el-GR"/>
          </a:p>
        </p:txBody>
      </p:sp>
      <p:sp>
        <p:nvSpPr>
          <p:cNvPr id="19465" name="Line 61"/>
          <p:cNvSpPr>
            <a:spLocks noChangeShapeType="1"/>
          </p:cNvSpPr>
          <p:nvPr/>
        </p:nvSpPr>
        <p:spPr bwMode="auto">
          <a:xfrm>
            <a:off x="7535863" y="3848100"/>
            <a:ext cx="457200" cy="1588"/>
          </a:xfrm>
          <a:prstGeom prst="line">
            <a:avLst/>
          </a:prstGeom>
          <a:noFill/>
          <a:ln w="9525">
            <a:solidFill>
              <a:schemeClr val="tx1"/>
            </a:solidFill>
            <a:round/>
            <a:headEnd/>
            <a:tailEnd type="triangle" w="med" len="med"/>
          </a:ln>
        </p:spPr>
        <p:txBody>
          <a:bodyPr/>
          <a:lstStyle/>
          <a:p>
            <a:endParaRPr lang="el-GR"/>
          </a:p>
        </p:txBody>
      </p:sp>
      <p:sp>
        <p:nvSpPr>
          <p:cNvPr id="19466" name="Line 62"/>
          <p:cNvSpPr>
            <a:spLocks noChangeShapeType="1"/>
          </p:cNvSpPr>
          <p:nvPr/>
        </p:nvSpPr>
        <p:spPr bwMode="auto">
          <a:xfrm rot="-2225570">
            <a:off x="8085138" y="3665538"/>
            <a:ext cx="457200" cy="1587"/>
          </a:xfrm>
          <a:prstGeom prst="line">
            <a:avLst/>
          </a:prstGeom>
          <a:noFill/>
          <a:ln w="9525">
            <a:solidFill>
              <a:schemeClr val="tx1"/>
            </a:solidFill>
            <a:round/>
            <a:headEnd/>
            <a:tailEnd type="triangle" w="med" len="med"/>
          </a:ln>
        </p:spPr>
        <p:txBody>
          <a:bodyPr/>
          <a:lstStyle/>
          <a:p>
            <a:endParaRPr lang="el-GR"/>
          </a:p>
        </p:txBody>
      </p:sp>
      <p:sp>
        <p:nvSpPr>
          <p:cNvPr id="19467" name="Line 63"/>
          <p:cNvSpPr>
            <a:spLocks noChangeShapeType="1"/>
          </p:cNvSpPr>
          <p:nvPr/>
        </p:nvSpPr>
        <p:spPr bwMode="auto">
          <a:xfrm rot="2225570" flipV="1">
            <a:off x="8085138" y="4030663"/>
            <a:ext cx="457200" cy="1587"/>
          </a:xfrm>
          <a:prstGeom prst="line">
            <a:avLst/>
          </a:prstGeom>
          <a:noFill/>
          <a:ln w="9525">
            <a:solidFill>
              <a:schemeClr val="tx1"/>
            </a:solidFill>
            <a:round/>
            <a:headEnd/>
            <a:tailEnd type="triangle" w="med" len="med"/>
          </a:ln>
        </p:spPr>
        <p:txBody>
          <a:bodyPr/>
          <a:lstStyle/>
          <a:p>
            <a:endParaRPr lang="el-GR"/>
          </a:p>
        </p:txBody>
      </p:sp>
      <p:sp>
        <p:nvSpPr>
          <p:cNvPr id="19468" name="Text Box 64"/>
          <p:cNvSpPr txBox="1">
            <a:spLocks noChangeArrowheads="1"/>
          </p:cNvSpPr>
          <p:nvPr/>
        </p:nvSpPr>
        <p:spPr bwMode="auto">
          <a:xfrm>
            <a:off x="8542338" y="3341688"/>
            <a:ext cx="996950" cy="323850"/>
          </a:xfrm>
          <a:prstGeom prst="rect">
            <a:avLst/>
          </a:prstGeom>
          <a:solidFill>
            <a:srgbClr val="FFFFFF"/>
          </a:solidFill>
          <a:ln w="9525">
            <a:solidFill>
              <a:schemeClr val="tx1"/>
            </a:solidFill>
            <a:miter lim="800000"/>
            <a:headEnd/>
            <a:tailEnd/>
          </a:ln>
        </p:spPr>
        <p:txBody>
          <a:bodyPr/>
          <a:lstStyle/>
          <a:p>
            <a:pPr eaLnBrk="0" hangingPunct="0"/>
            <a:r>
              <a:rPr lang="el-GR" sz="1400">
                <a:solidFill>
                  <a:srgbClr val="000000"/>
                </a:solidFill>
              </a:rPr>
              <a:t>Προϊόν</a:t>
            </a:r>
            <a:endParaRPr lang="el-GR" sz="1400" b="1">
              <a:solidFill>
                <a:srgbClr val="000000"/>
              </a:solidFill>
            </a:endParaRPr>
          </a:p>
        </p:txBody>
      </p:sp>
      <p:sp>
        <p:nvSpPr>
          <p:cNvPr id="19469" name="Text Box 65"/>
          <p:cNvSpPr txBox="1">
            <a:spLocks noChangeArrowheads="1"/>
          </p:cNvSpPr>
          <p:nvPr/>
        </p:nvSpPr>
        <p:spPr bwMode="auto">
          <a:xfrm>
            <a:off x="8542338" y="4030663"/>
            <a:ext cx="1035050" cy="347662"/>
          </a:xfrm>
          <a:prstGeom prst="rect">
            <a:avLst/>
          </a:prstGeom>
          <a:solidFill>
            <a:srgbClr val="FFFFFF"/>
          </a:solidFill>
          <a:ln w="9525">
            <a:solidFill>
              <a:schemeClr val="tx1"/>
            </a:solidFill>
            <a:miter lim="800000"/>
            <a:headEnd/>
            <a:tailEnd/>
          </a:ln>
        </p:spPr>
        <p:txBody>
          <a:bodyPr/>
          <a:lstStyle/>
          <a:p>
            <a:pPr eaLnBrk="0" hangingPunct="0"/>
            <a:r>
              <a:rPr lang="el-GR" sz="1400">
                <a:solidFill>
                  <a:srgbClr val="000000"/>
                </a:solidFill>
              </a:rPr>
              <a:t>Απόβλητα</a:t>
            </a:r>
            <a:endParaRPr lang="el-GR" sz="1400" b="1">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660400" y="1447800"/>
            <a:ext cx="8420100" cy="4876800"/>
          </a:xfrm>
        </p:spPr>
        <p:txBody>
          <a:bodyPr/>
          <a:lstStyle/>
          <a:p>
            <a:pPr eaLnBrk="1" hangingPunct="1">
              <a:buClr>
                <a:schemeClr val="tx1"/>
              </a:buClr>
              <a:buFont typeface="Wingdings" pitchFamily="2" charset="2"/>
              <a:buNone/>
              <a:defRPr/>
            </a:pPr>
            <a:r>
              <a:rPr lang="el-GR" sz="2800" b="1"/>
              <a:t>Ερχόμαστε στη δουλειά πάντα καθαροί</a:t>
            </a:r>
            <a:r>
              <a:rPr lang="en-US" sz="2800" b="1"/>
              <a:t>:</a:t>
            </a:r>
            <a:endParaRPr lang="el-GR" sz="2800"/>
          </a:p>
          <a:p>
            <a:pPr eaLnBrk="1" hangingPunct="1">
              <a:buClr>
                <a:srgbClr val="5F5F5F"/>
              </a:buClr>
              <a:buSzPct val="80000"/>
              <a:buFont typeface="Wingdings" pitchFamily="2" charset="2"/>
              <a:buBlip>
                <a:blip r:embed="rId3"/>
              </a:buBlip>
              <a:defRPr/>
            </a:pPr>
            <a:r>
              <a:rPr lang="el-GR" sz="2400"/>
              <a:t>Πλένουμε τα χέρια μας πριν αναλάβουμε εργασία </a:t>
            </a:r>
          </a:p>
          <a:p>
            <a:pPr eaLnBrk="1" hangingPunct="1">
              <a:buClr>
                <a:srgbClr val="5F5F5F"/>
              </a:buClr>
              <a:buSzPct val="80000"/>
              <a:buFont typeface="Wingdings" pitchFamily="2" charset="2"/>
              <a:buBlip>
                <a:blip r:embed="rId3"/>
              </a:buBlip>
              <a:defRPr/>
            </a:pPr>
            <a:r>
              <a:rPr lang="el-GR" sz="2400"/>
              <a:t>Φοράμε πάντα καθαρή ποδιά </a:t>
            </a:r>
          </a:p>
          <a:p>
            <a:pPr eaLnBrk="1" hangingPunct="1">
              <a:buClr>
                <a:srgbClr val="5F5F5F"/>
              </a:buClr>
              <a:buSzPct val="80000"/>
              <a:buFont typeface="Wingdings" pitchFamily="2" charset="2"/>
              <a:buBlip>
                <a:blip r:embed="rId3"/>
              </a:buBlip>
              <a:defRPr/>
            </a:pPr>
            <a:r>
              <a:rPr lang="el-GR" sz="2400"/>
              <a:t>Δε φοράμε κοσμήματα (ρολόγια, σκουλαρίκια, δακτυλίδια, βραχιόλια κα)</a:t>
            </a:r>
          </a:p>
          <a:p>
            <a:pPr eaLnBrk="1" hangingPunct="1">
              <a:buClr>
                <a:srgbClr val="5F5F5F"/>
              </a:buClr>
              <a:buSzPct val="80000"/>
              <a:buFont typeface="Wingdings" pitchFamily="2" charset="2"/>
              <a:buBlip>
                <a:blip r:embed="rId3"/>
              </a:buBlip>
              <a:defRPr/>
            </a:pPr>
            <a:r>
              <a:rPr lang="el-GR" sz="2400"/>
              <a:t>Έχουμε κοντά και καθαρά νύχια. Όχι βαμμένα ή ψεύτικα νύχια.</a:t>
            </a:r>
          </a:p>
          <a:p>
            <a:pPr eaLnBrk="1" hangingPunct="1">
              <a:buClr>
                <a:srgbClr val="5F5F5F"/>
              </a:buClr>
              <a:buSzPct val="80000"/>
              <a:buFont typeface="Wingdings" pitchFamily="2" charset="2"/>
              <a:buNone/>
              <a:defRPr/>
            </a:pPr>
            <a:endParaRPr lang="el-GR"/>
          </a:p>
        </p:txBody>
      </p:sp>
      <p:sp>
        <p:nvSpPr>
          <p:cNvPr id="144387" name="Rectangle 3"/>
          <p:cNvSpPr>
            <a:spLocks noChangeArrowheads="1"/>
          </p:cNvSpPr>
          <p:nvPr/>
        </p:nvSpPr>
        <p:spPr bwMode="auto">
          <a:xfrm>
            <a:off x="742950" y="533400"/>
            <a:ext cx="8420100" cy="685800"/>
          </a:xfrm>
          <a:prstGeom prst="rect">
            <a:avLst/>
          </a:prstGeom>
          <a:noFill/>
          <a:ln w="9525">
            <a:noFill/>
            <a:miter lim="800000"/>
            <a:headEnd/>
            <a:tailEnd/>
          </a:ln>
          <a:effectLst/>
        </p:spPr>
        <p:txBody>
          <a:bodyPr anchor="ctr"/>
          <a:lstStyle/>
          <a:p>
            <a:pPr>
              <a:buFont typeface="Wingdings" pitchFamily="2" charset="2"/>
              <a:buNone/>
              <a:defRPr/>
            </a:pPr>
            <a:r>
              <a:rPr lang="el-GR" b="1">
                <a:solidFill>
                  <a:srgbClr val="FF3300"/>
                </a:solidFill>
                <a:effectLst>
                  <a:outerShdw blurRad="38100" dist="38100" dir="2700000" algn="tl">
                    <a:srgbClr val="000000"/>
                  </a:outerShdw>
                </a:effectLst>
                <a:latin typeface="Arial" pitchFamily="34" charset="0"/>
              </a:rPr>
              <a:t> </a:t>
            </a:r>
            <a:r>
              <a:rPr lang="el-GR" sz="3200">
                <a:solidFill>
                  <a:srgbClr val="FF3300"/>
                </a:solidFill>
                <a:effectLst>
                  <a:outerShdw blurRad="38100" dist="38100" dir="2700000" algn="tl">
                    <a:srgbClr val="000000"/>
                  </a:outerShdw>
                </a:effectLst>
                <a:latin typeface="Arial" pitchFamily="34" charset="0"/>
              </a:rPr>
              <a:t>ΑΤΟΜΙΚΗ ΥΓΙΕΙΝΗ</a:t>
            </a:r>
            <a:endParaRPr lang="en-GB" sz="3200">
              <a:solidFill>
                <a:srgbClr val="FF3300"/>
              </a:solidFill>
              <a:effectLst>
                <a:outerShdw blurRad="38100" dist="38100" dir="2700000" algn="tl">
                  <a:srgbClr val="000000"/>
                </a:outerShdw>
              </a:effectLst>
              <a:latin typeface="Arial" pitchFamily="34" charset="0"/>
            </a:endParaRPr>
          </a:p>
        </p:txBody>
      </p:sp>
      <p:pic>
        <p:nvPicPr>
          <p:cNvPr id="74755"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742950" y="1600200"/>
            <a:ext cx="8501063" cy="3656013"/>
          </a:xfrm>
        </p:spPr>
        <p:txBody>
          <a:bodyPr/>
          <a:lstStyle/>
          <a:p>
            <a:pPr eaLnBrk="1" hangingPunct="1">
              <a:buClr>
                <a:schemeClr val="tx1"/>
              </a:buClr>
              <a:buFont typeface="Wingdings" pitchFamily="2" charset="2"/>
              <a:buNone/>
              <a:defRPr/>
            </a:pPr>
            <a:r>
              <a:rPr lang="el-GR" sz="2400"/>
              <a:t>Το Προσωπικό είναι μία από τις κύριες πηγές</a:t>
            </a:r>
          </a:p>
          <a:p>
            <a:pPr eaLnBrk="1" hangingPunct="1">
              <a:lnSpc>
                <a:spcPct val="70000"/>
              </a:lnSpc>
              <a:buClr>
                <a:schemeClr val="tx1"/>
              </a:buClr>
              <a:buFont typeface="Wingdings" pitchFamily="2" charset="2"/>
              <a:buNone/>
              <a:defRPr/>
            </a:pPr>
            <a:r>
              <a:rPr lang="el-GR" sz="2400"/>
              <a:t>επιμόλυνσης των τροφίμων:</a:t>
            </a:r>
          </a:p>
          <a:p>
            <a:pPr eaLnBrk="1" hangingPunct="1">
              <a:buClr>
                <a:schemeClr val="tx1"/>
              </a:buClr>
              <a:buFont typeface="Wingdings" pitchFamily="2" charset="2"/>
              <a:buNone/>
              <a:defRPr/>
            </a:pPr>
            <a:endParaRPr lang="el-GR" sz="2400"/>
          </a:p>
          <a:p>
            <a:pPr eaLnBrk="1" hangingPunct="1">
              <a:buClr>
                <a:srgbClr val="5F5F5F"/>
              </a:buClr>
              <a:buSzPct val="80000"/>
              <a:buFont typeface="Wingdings" pitchFamily="2" charset="2"/>
              <a:buBlip>
                <a:blip r:embed="rId3"/>
              </a:buBlip>
              <a:defRPr/>
            </a:pPr>
            <a:r>
              <a:rPr lang="el-GR" sz="2400"/>
              <a:t>Από το σώμα </a:t>
            </a:r>
          </a:p>
          <a:p>
            <a:pPr eaLnBrk="1" hangingPunct="1">
              <a:buClr>
                <a:srgbClr val="5F5F5F"/>
              </a:buClr>
              <a:buSzPct val="80000"/>
              <a:buFont typeface="Wingdings" pitchFamily="2" charset="2"/>
              <a:buBlip>
                <a:blip r:embed="rId3"/>
              </a:buBlip>
              <a:defRPr/>
            </a:pPr>
            <a:r>
              <a:rPr lang="el-GR" sz="2400"/>
              <a:t>Από την ενδυμασία</a:t>
            </a:r>
          </a:p>
          <a:p>
            <a:pPr eaLnBrk="1" hangingPunct="1">
              <a:buClr>
                <a:srgbClr val="5F5F5F"/>
              </a:buClr>
              <a:buSzPct val="80000"/>
              <a:buFont typeface="Wingdings" pitchFamily="2" charset="2"/>
              <a:buBlip>
                <a:blip r:embed="rId3"/>
              </a:buBlip>
              <a:defRPr/>
            </a:pPr>
            <a:r>
              <a:rPr lang="el-GR" sz="2400"/>
              <a:t>Από κακές συνήθειες</a:t>
            </a:r>
            <a:endParaRPr lang="el-GR" sz="2800"/>
          </a:p>
        </p:txBody>
      </p:sp>
      <p:sp>
        <p:nvSpPr>
          <p:cNvPr id="146435" name="Rectangle 3"/>
          <p:cNvSpPr>
            <a:spLocks noChangeArrowheads="1"/>
          </p:cNvSpPr>
          <p:nvPr/>
        </p:nvSpPr>
        <p:spPr bwMode="auto">
          <a:xfrm>
            <a:off x="742950" y="533400"/>
            <a:ext cx="8420100" cy="685800"/>
          </a:xfrm>
          <a:prstGeom prst="rect">
            <a:avLst/>
          </a:prstGeom>
          <a:noFill/>
          <a:ln w="9525">
            <a:noFill/>
            <a:miter lim="800000"/>
            <a:headEnd/>
            <a:tailEnd/>
          </a:ln>
          <a:effectLst/>
        </p:spPr>
        <p:txBody>
          <a:bodyPr anchor="ctr"/>
          <a:lstStyle/>
          <a:p>
            <a:pPr>
              <a:buFont typeface="Wingdings" pitchFamily="2" charset="2"/>
              <a:buNone/>
              <a:defRPr/>
            </a:pPr>
            <a:r>
              <a:rPr lang="el-GR" b="1">
                <a:solidFill>
                  <a:srgbClr val="FF3300"/>
                </a:solidFill>
                <a:effectLst>
                  <a:outerShdw blurRad="38100" dist="38100" dir="2700000" algn="tl">
                    <a:srgbClr val="000000"/>
                  </a:outerShdw>
                </a:effectLst>
                <a:latin typeface="Arial" pitchFamily="34" charset="0"/>
              </a:rPr>
              <a:t> </a:t>
            </a:r>
            <a:r>
              <a:rPr lang="el-GR" sz="3200">
                <a:solidFill>
                  <a:srgbClr val="FF3300"/>
                </a:solidFill>
                <a:effectLst>
                  <a:outerShdw blurRad="38100" dist="38100" dir="2700000" algn="tl">
                    <a:srgbClr val="000000"/>
                  </a:outerShdw>
                </a:effectLst>
                <a:latin typeface="Arial" pitchFamily="34" charset="0"/>
              </a:rPr>
              <a:t>ΑΤΟΜΙΚΗ ΥΓΙΕΙΝΗ</a:t>
            </a:r>
            <a:endParaRPr lang="en-GB" sz="3200">
              <a:solidFill>
                <a:srgbClr val="FF3300"/>
              </a:solidFill>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95300" y="914400"/>
            <a:ext cx="9080500" cy="5638800"/>
          </a:xfrm>
        </p:spPr>
        <p:txBody>
          <a:bodyPr/>
          <a:lstStyle/>
          <a:p>
            <a:pPr eaLnBrk="1" hangingPunct="1">
              <a:lnSpc>
                <a:spcPct val="90000"/>
              </a:lnSpc>
              <a:buFont typeface="Wingdings" pitchFamily="2" charset="2"/>
              <a:buNone/>
              <a:defRPr/>
            </a:pPr>
            <a:r>
              <a:rPr lang="el-GR" sz="2000" b="1"/>
              <a:t>Πότε</a:t>
            </a:r>
            <a:r>
              <a:rPr lang="el-GR" sz="2000"/>
              <a:t>:</a:t>
            </a:r>
          </a:p>
          <a:p>
            <a:pPr eaLnBrk="1" hangingPunct="1">
              <a:lnSpc>
                <a:spcPct val="90000"/>
              </a:lnSpc>
              <a:spcBef>
                <a:spcPct val="15000"/>
              </a:spcBef>
              <a:defRPr/>
            </a:pPr>
            <a:r>
              <a:rPr lang="el-GR" sz="2000"/>
              <a:t>Πριν αναλάβουμε εργασία</a:t>
            </a:r>
          </a:p>
          <a:p>
            <a:pPr eaLnBrk="1" hangingPunct="1">
              <a:lnSpc>
                <a:spcPct val="90000"/>
              </a:lnSpc>
              <a:spcBef>
                <a:spcPct val="15000"/>
              </a:spcBef>
              <a:defRPr/>
            </a:pPr>
            <a:r>
              <a:rPr lang="el-GR" sz="2000"/>
              <a:t>Μετά το διάλειμμα, το φαγητό, το κάπνισμα</a:t>
            </a:r>
          </a:p>
          <a:p>
            <a:pPr eaLnBrk="1" hangingPunct="1">
              <a:lnSpc>
                <a:spcPct val="90000"/>
              </a:lnSpc>
              <a:spcBef>
                <a:spcPct val="15000"/>
              </a:spcBef>
              <a:defRPr/>
            </a:pPr>
            <a:r>
              <a:rPr lang="el-GR" sz="2000"/>
              <a:t>Μετά τη χρήση τουαλέτας</a:t>
            </a:r>
          </a:p>
          <a:p>
            <a:pPr eaLnBrk="1" hangingPunct="1">
              <a:lnSpc>
                <a:spcPct val="90000"/>
              </a:lnSpc>
              <a:spcBef>
                <a:spcPct val="15000"/>
              </a:spcBef>
              <a:defRPr/>
            </a:pPr>
            <a:r>
              <a:rPr lang="el-GR" sz="2000"/>
              <a:t>Κάθε φορά που αγγίζουμε σκουπίδια</a:t>
            </a:r>
            <a:endParaRPr lang="el-GR" sz="2000" b="1" u="sng">
              <a:solidFill>
                <a:schemeClr val="tx2"/>
              </a:solidFill>
            </a:endParaRPr>
          </a:p>
          <a:p>
            <a:pPr eaLnBrk="1" hangingPunct="1">
              <a:lnSpc>
                <a:spcPct val="90000"/>
              </a:lnSpc>
              <a:spcBef>
                <a:spcPct val="15000"/>
              </a:spcBef>
              <a:defRPr/>
            </a:pPr>
            <a:r>
              <a:rPr lang="el-GR" sz="2000"/>
              <a:t>Κάθε φορά που χειριζόμαστε ωμά τρόφιμα</a:t>
            </a:r>
          </a:p>
          <a:p>
            <a:pPr eaLnBrk="1" hangingPunct="1">
              <a:lnSpc>
                <a:spcPct val="90000"/>
              </a:lnSpc>
              <a:spcBef>
                <a:spcPct val="15000"/>
              </a:spcBef>
              <a:defRPr/>
            </a:pPr>
            <a:r>
              <a:rPr lang="el-GR" sz="2000"/>
              <a:t>Μετά από φτέρνισμα ή βήξιμο</a:t>
            </a:r>
          </a:p>
          <a:p>
            <a:pPr eaLnBrk="1" hangingPunct="1">
              <a:lnSpc>
                <a:spcPct val="90000"/>
              </a:lnSpc>
              <a:spcBef>
                <a:spcPct val="15000"/>
              </a:spcBef>
              <a:defRPr/>
            </a:pPr>
            <a:r>
              <a:rPr lang="el-GR" sz="2000"/>
              <a:t>Μετά την επαφή με μύτη, αυτιά, μαλλιά κλπ </a:t>
            </a:r>
          </a:p>
          <a:p>
            <a:pPr eaLnBrk="1" hangingPunct="1">
              <a:lnSpc>
                <a:spcPct val="90000"/>
              </a:lnSpc>
              <a:spcBef>
                <a:spcPct val="15000"/>
              </a:spcBef>
              <a:defRPr/>
            </a:pPr>
            <a:r>
              <a:rPr lang="el-GR" sz="2000"/>
              <a:t>Μετά την επαφή με Υλικά και εξοπλισμό καθαρισμού /απολύμανσης  </a:t>
            </a:r>
          </a:p>
          <a:p>
            <a:pPr eaLnBrk="1" hangingPunct="1">
              <a:lnSpc>
                <a:spcPct val="90000"/>
              </a:lnSpc>
              <a:spcBef>
                <a:spcPct val="15000"/>
              </a:spcBef>
              <a:defRPr/>
            </a:pPr>
            <a:r>
              <a:rPr lang="el-GR" sz="2000"/>
              <a:t>Κάθε φορά που αγγίζουμε οτιδήποτε βρόμικο (πχ χρήματα)</a:t>
            </a:r>
            <a:endParaRPr lang="el-GR" sz="2000" b="1"/>
          </a:p>
          <a:p>
            <a:pPr eaLnBrk="1" hangingPunct="1">
              <a:lnSpc>
                <a:spcPct val="90000"/>
              </a:lnSpc>
              <a:spcBef>
                <a:spcPct val="15000"/>
              </a:spcBef>
              <a:buFont typeface="Wingdings" pitchFamily="2" charset="2"/>
              <a:buNone/>
              <a:defRPr/>
            </a:pPr>
            <a:r>
              <a:rPr lang="el-GR" sz="2000" b="1"/>
              <a:t>Πως</a:t>
            </a:r>
            <a:r>
              <a:rPr lang="el-GR" sz="2000"/>
              <a:t>:</a:t>
            </a:r>
            <a:endParaRPr lang="en-US" sz="2000"/>
          </a:p>
          <a:p>
            <a:pPr eaLnBrk="1" hangingPunct="1">
              <a:lnSpc>
                <a:spcPct val="90000"/>
              </a:lnSpc>
              <a:spcBef>
                <a:spcPct val="15000"/>
              </a:spcBef>
              <a:defRPr/>
            </a:pPr>
            <a:r>
              <a:rPr lang="el-GR" sz="2000"/>
              <a:t>Βρέχουμε τα χέρια μας με ζεστό νερό</a:t>
            </a:r>
            <a:endParaRPr lang="en-US" sz="2000"/>
          </a:p>
          <a:p>
            <a:pPr eaLnBrk="1" hangingPunct="1">
              <a:lnSpc>
                <a:spcPct val="90000"/>
              </a:lnSpc>
              <a:spcBef>
                <a:spcPct val="15000"/>
              </a:spcBef>
              <a:defRPr/>
            </a:pPr>
            <a:r>
              <a:rPr lang="el-GR" sz="2000"/>
              <a:t>Σαπουνίζουμε τα χέρια μας για τουλάχιστον 20’’ με το ειδικό άοσμο σαπούνι μέχρι τους αγκώνες</a:t>
            </a:r>
            <a:endParaRPr lang="en-US" sz="2000"/>
          </a:p>
          <a:p>
            <a:pPr eaLnBrk="1" hangingPunct="1">
              <a:lnSpc>
                <a:spcPct val="90000"/>
              </a:lnSpc>
              <a:spcBef>
                <a:spcPct val="15000"/>
              </a:spcBef>
              <a:defRPr/>
            </a:pPr>
            <a:r>
              <a:rPr lang="el-GR" sz="2000"/>
              <a:t>Ξεπλένουμε τα χέρια μας</a:t>
            </a:r>
            <a:endParaRPr lang="en-US" sz="2000"/>
          </a:p>
          <a:p>
            <a:pPr eaLnBrk="1" hangingPunct="1">
              <a:lnSpc>
                <a:spcPct val="90000"/>
              </a:lnSpc>
              <a:spcBef>
                <a:spcPct val="15000"/>
              </a:spcBef>
              <a:defRPr/>
            </a:pPr>
            <a:r>
              <a:rPr lang="el-GR" sz="2000"/>
              <a:t>Στεγνώνουμε τα χέρια μας με χειροπετσέτες μιας χρήσεως</a:t>
            </a:r>
          </a:p>
          <a:p>
            <a:pPr lvl="1" eaLnBrk="1" hangingPunct="1">
              <a:lnSpc>
                <a:spcPct val="90000"/>
              </a:lnSpc>
              <a:buFontTx/>
              <a:buNone/>
              <a:defRPr/>
            </a:pPr>
            <a:endParaRPr lang="el-GR" sz="2000"/>
          </a:p>
        </p:txBody>
      </p:sp>
      <p:sp>
        <p:nvSpPr>
          <p:cNvPr id="148483" name="Rectangle 3"/>
          <p:cNvSpPr>
            <a:spLocks noChangeArrowheads="1"/>
          </p:cNvSpPr>
          <p:nvPr/>
        </p:nvSpPr>
        <p:spPr bwMode="auto">
          <a:xfrm>
            <a:off x="742950" y="304800"/>
            <a:ext cx="8420100" cy="685800"/>
          </a:xfrm>
          <a:prstGeom prst="rect">
            <a:avLst/>
          </a:prstGeom>
          <a:noFill/>
          <a:ln w="9525">
            <a:noFill/>
            <a:miter lim="800000"/>
            <a:headEnd/>
            <a:tailEnd/>
          </a:ln>
          <a:effectLst/>
        </p:spPr>
        <p:txBody>
          <a:bodyPr anchor="ctr"/>
          <a:lstStyle/>
          <a:p>
            <a:pPr>
              <a:buFont typeface="Wingdings" pitchFamily="2" charset="2"/>
              <a:buChar char="q"/>
              <a:defRPr/>
            </a:pPr>
            <a:r>
              <a:rPr lang="el-GR" b="1">
                <a:solidFill>
                  <a:srgbClr val="FF3300"/>
                </a:solidFill>
                <a:effectLst>
                  <a:outerShdw blurRad="38100" dist="38100" dir="2700000" algn="tl">
                    <a:srgbClr val="000000"/>
                  </a:outerShdw>
                </a:effectLst>
                <a:latin typeface="Arial" pitchFamily="34" charset="0"/>
              </a:rPr>
              <a:t> </a:t>
            </a:r>
            <a:r>
              <a:rPr lang="el-GR" b="1" u="sng">
                <a:solidFill>
                  <a:srgbClr val="FF3300"/>
                </a:solidFill>
                <a:effectLst>
                  <a:outerShdw blurRad="38100" dist="38100" dir="2700000" algn="tl">
                    <a:srgbClr val="000000"/>
                  </a:outerShdw>
                </a:effectLst>
                <a:latin typeface="Arial" pitchFamily="34" charset="0"/>
              </a:rPr>
              <a:t>ΠΛΕΝΟΥΜΕ ΤΑ ΧΕΡΙΑ ΜΑΣ</a:t>
            </a:r>
            <a:endParaRPr lang="en-GB" b="1" u="sng">
              <a:solidFill>
                <a:srgbClr val="FF3300"/>
              </a:solidFill>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95300" y="228600"/>
            <a:ext cx="8832850" cy="914400"/>
          </a:xfrm>
        </p:spPr>
        <p:txBody>
          <a:bodyPr/>
          <a:lstStyle/>
          <a:p>
            <a:pPr algn="ctr" eaLnBrk="1" hangingPunct="1">
              <a:buFont typeface="Wingdings" pitchFamily="2" charset="2"/>
              <a:buNone/>
              <a:defRPr/>
            </a:pPr>
            <a:r>
              <a:rPr lang="el-GR" sz="2800" b="1">
                <a:solidFill>
                  <a:srgbClr val="FF0000"/>
                </a:solidFill>
              </a:rPr>
              <a:t>ΕΞΑΣΦΑΛΙΣΤΕ ΤΟΝ ΚΑΤΑΛΛΗΛΟ ΕΞΟΠΛΙΣΜΟ ΓΙΑ ΤΟ ΠΛΥΣΙΜΟ ΧΕΡΙΩΝ</a:t>
            </a:r>
            <a:endParaRPr lang="el-GR"/>
          </a:p>
        </p:txBody>
      </p:sp>
      <p:sp>
        <p:nvSpPr>
          <p:cNvPr id="80898" name="Text Box 3"/>
          <p:cNvSpPr txBox="1">
            <a:spLocks noChangeArrowheads="1"/>
          </p:cNvSpPr>
          <p:nvPr/>
        </p:nvSpPr>
        <p:spPr bwMode="auto">
          <a:xfrm>
            <a:off x="1981200" y="1447800"/>
            <a:ext cx="1981200" cy="198438"/>
          </a:xfrm>
          <a:prstGeom prst="rect">
            <a:avLst/>
          </a:prstGeom>
          <a:noFill/>
          <a:ln w="9525">
            <a:noFill/>
            <a:miter lim="800000"/>
            <a:headEnd/>
            <a:tailEnd/>
          </a:ln>
        </p:spPr>
        <p:txBody>
          <a:bodyPr>
            <a:spAutoFit/>
          </a:bodyPr>
          <a:lstStyle/>
          <a:p>
            <a:pPr>
              <a:lnSpc>
                <a:spcPct val="50000"/>
              </a:lnSpc>
              <a:spcBef>
                <a:spcPct val="50000"/>
              </a:spcBef>
              <a:buFont typeface="Wingdings" pitchFamily="2" charset="2"/>
              <a:buNone/>
            </a:pPr>
            <a:r>
              <a:rPr lang="el-GR" sz="1400" b="1">
                <a:latin typeface="Comic Sans MS" pitchFamily="66" charset="0"/>
              </a:rPr>
              <a:t>ΑΠΟΛΥΜΑΝΤΙΚΟ</a:t>
            </a:r>
            <a:endParaRPr lang="el-GR" sz="1400">
              <a:latin typeface="Comic Sans MS" pitchFamily="66" charset="0"/>
            </a:endParaRPr>
          </a:p>
        </p:txBody>
      </p:sp>
      <p:sp>
        <p:nvSpPr>
          <p:cNvPr id="80899" name="Text Box 4"/>
          <p:cNvSpPr txBox="1">
            <a:spLocks noChangeArrowheads="1"/>
          </p:cNvSpPr>
          <p:nvPr/>
        </p:nvSpPr>
        <p:spPr bwMode="auto">
          <a:xfrm>
            <a:off x="247650" y="2392363"/>
            <a:ext cx="1981200" cy="198437"/>
          </a:xfrm>
          <a:prstGeom prst="rect">
            <a:avLst/>
          </a:prstGeom>
          <a:noFill/>
          <a:ln w="9525">
            <a:noFill/>
            <a:miter lim="800000"/>
            <a:headEnd/>
            <a:tailEnd/>
          </a:ln>
        </p:spPr>
        <p:txBody>
          <a:bodyPr>
            <a:spAutoFit/>
          </a:bodyPr>
          <a:lstStyle/>
          <a:p>
            <a:pPr>
              <a:lnSpc>
                <a:spcPct val="50000"/>
              </a:lnSpc>
              <a:spcBef>
                <a:spcPct val="50000"/>
              </a:spcBef>
              <a:buFont typeface="Wingdings" pitchFamily="2" charset="2"/>
              <a:buNone/>
            </a:pPr>
            <a:r>
              <a:rPr lang="el-GR" sz="1400" b="1">
                <a:latin typeface="Comic Sans MS" pitchFamily="66" charset="0"/>
              </a:rPr>
              <a:t>ΣΑΠΟΥΝΟΘΗΚΗ</a:t>
            </a:r>
            <a:endParaRPr lang="el-GR" sz="1400">
              <a:latin typeface="Comic Sans MS" pitchFamily="66" charset="0"/>
            </a:endParaRPr>
          </a:p>
        </p:txBody>
      </p:sp>
      <p:pic>
        <p:nvPicPr>
          <p:cNvPr id="80900" name="Picture 5" descr="s 10-6ss"/>
          <p:cNvPicPr>
            <a:picLocks noChangeAspect="1" noChangeArrowheads="1"/>
          </p:cNvPicPr>
          <p:nvPr/>
        </p:nvPicPr>
        <p:blipFill>
          <a:blip r:embed="rId3"/>
          <a:srcRect l="22000" t="14667" r="7001" b="10667"/>
          <a:stretch>
            <a:fillRect/>
          </a:stretch>
        </p:blipFill>
        <p:spPr bwMode="auto">
          <a:xfrm>
            <a:off x="2063750" y="1676400"/>
            <a:ext cx="5861050" cy="4267200"/>
          </a:xfrm>
          <a:prstGeom prst="rect">
            <a:avLst/>
          </a:prstGeom>
          <a:noFill/>
          <a:ln w="9525">
            <a:noFill/>
            <a:miter lim="800000"/>
            <a:headEnd/>
            <a:tailEnd/>
          </a:ln>
        </p:spPr>
      </p:pic>
      <p:sp>
        <p:nvSpPr>
          <p:cNvPr id="80901" name="Text Box 6"/>
          <p:cNvSpPr txBox="1">
            <a:spLocks noChangeArrowheads="1"/>
          </p:cNvSpPr>
          <p:nvPr/>
        </p:nvSpPr>
        <p:spPr bwMode="auto">
          <a:xfrm>
            <a:off x="412750" y="5029200"/>
            <a:ext cx="1733550" cy="942975"/>
          </a:xfrm>
          <a:prstGeom prst="rect">
            <a:avLst/>
          </a:prstGeom>
          <a:noFill/>
          <a:ln w="9525">
            <a:noFill/>
            <a:miter lim="800000"/>
            <a:headEnd/>
            <a:tailEnd/>
          </a:ln>
        </p:spPr>
        <p:txBody>
          <a:bodyPr>
            <a:spAutoFit/>
          </a:bodyPr>
          <a:lstStyle/>
          <a:p>
            <a:pPr>
              <a:spcBef>
                <a:spcPct val="50000"/>
              </a:spcBef>
              <a:buFont typeface="Wingdings" pitchFamily="2" charset="2"/>
              <a:buNone/>
            </a:pPr>
            <a:r>
              <a:rPr lang="el-GR" sz="1400" b="1">
                <a:latin typeface="Comic Sans MS" pitchFamily="66" charset="0"/>
              </a:rPr>
              <a:t>ΠΟΔΟΚΙΝΗΤΗ ΒΑΛΒΙΔΑ ΓΙΑ ΖΕΣΤΟ ΚΑΙ ΚΡΥΟ ΝΕΡΟ</a:t>
            </a:r>
            <a:endParaRPr lang="el-GR" sz="1400">
              <a:latin typeface="Comic Sans MS" pitchFamily="66" charset="0"/>
            </a:endParaRPr>
          </a:p>
        </p:txBody>
      </p:sp>
      <p:sp>
        <p:nvSpPr>
          <p:cNvPr id="80902" name="Text Box 7"/>
          <p:cNvSpPr txBox="1">
            <a:spLocks noChangeArrowheads="1"/>
          </p:cNvSpPr>
          <p:nvPr/>
        </p:nvSpPr>
        <p:spPr bwMode="auto">
          <a:xfrm>
            <a:off x="6273800" y="5943600"/>
            <a:ext cx="3136900" cy="517525"/>
          </a:xfrm>
          <a:prstGeom prst="rect">
            <a:avLst/>
          </a:prstGeom>
          <a:noFill/>
          <a:ln w="9525">
            <a:noFill/>
            <a:miter lim="800000"/>
            <a:headEnd/>
            <a:tailEnd/>
          </a:ln>
        </p:spPr>
        <p:txBody>
          <a:bodyPr>
            <a:spAutoFit/>
          </a:bodyPr>
          <a:lstStyle/>
          <a:p>
            <a:pPr>
              <a:spcBef>
                <a:spcPct val="50000"/>
              </a:spcBef>
              <a:buFont typeface="Wingdings" pitchFamily="2" charset="2"/>
              <a:buNone/>
            </a:pPr>
            <a:r>
              <a:rPr lang="el-GR" sz="1400" b="1">
                <a:latin typeface="Comic Sans MS" pitchFamily="66" charset="0"/>
              </a:rPr>
              <a:t>ΠΟΔΟΚΙΝΗΤΟΣ ΚΑΔΟΣ ΑΠΟΡΡΥΜΑΤΩΝ</a:t>
            </a:r>
            <a:endParaRPr lang="el-GR" sz="1400">
              <a:latin typeface="Comic Sans MS" pitchFamily="66" charset="0"/>
            </a:endParaRPr>
          </a:p>
        </p:txBody>
      </p:sp>
      <p:sp>
        <p:nvSpPr>
          <p:cNvPr id="80903" name="Text Box 8"/>
          <p:cNvSpPr txBox="1">
            <a:spLocks noChangeArrowheads="1"/>
          </p:cNvSpPr>
          <p:nvPr/>
        </p:nvSpPr>
        <p:spPr bwMode="auto">
          <a:xfrm>
            <a:off x="5365750" y="3048000"/>
            <a:ext cx="2311400" cy="517525"/>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el-GR" sz="1400" b="1">
                <a:latin typeface="Comic Sans MS" pitchFamily="66" charset="0"/>
              </a:rPr>
              <a:t>ΣΥΣΚΕΥΗ ΖΕΣΤΟΥ ΑΕΡΑ</a:t>
            </a:r>
            <a:endParaRPr lang="el-GR" sz="1400">
              <a:latin typeface="Comic Sans MS" pitchFamily="66" charset="0"/>
            </a:endParaRPr>
          </a:p>
        </p:txBody>
      </p:sp>
      <p:sp>
        <p:nvSpPr>
          <p:cNvPr id="80904" name="Text Box 9"/>
          <p:cNvSpPr txBox="1">
            <a:spLocks noChangeArrowheads="1"/>
          </p:cNvSpPr>
          <p:nvPr/>
        </p:nvSpPr>
        <p:spPr bwMode="auto">
          <a:xfrm>
            <a:off x="4292600" y="1447800"/>
            <a:ext cx="3632200" cy="198438"/>
          </a:xfrm>
          <a:prstGeom prst="rect">
            <a:avLst/>
          </a:prstGeom>
          <a:noFill/>
          <a:ln w="9525">
            <a:noFill/>
            <a:miter lim="800000"/>
            <a:headEnd/>
            <a:tailEnd/>
          </a:ln>
        </p:spPr>
        <p:txBody>
          <a:bodyPr>
            <a:spAutoFit/>
          </a:bodyPr>
          <a:lstStyle/>
          <a:p>
            <a:pPr>
              <a:lnSpc>
                <a:spcPct val="50000"/>
              </a:lnSpc>
              <a:spcBef>
                <a:spcPct val="50000"/>
              </a:spcBef>
              <a:buFont typeface="Wingdings" pitchFamily="2" charset="2"/>
              <a:buNone/>
            </a:pPr>
            <a:r>
              <a:rPr lang="el-GR" sz="1400" b="1">
                <a:latin typeface="Comic Sans MS" pitchFamily="66" charset="0"/>
              </a:rPr>
              <a:t>ΧΕΙΡΟΠΕΤΣΕΤΕΣ ΜΙΑΣ ΧΡΗΣΗΣ</a:t>
            </a:r>
            <a:endParaRPr lang="el-GR" sz="140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77850" y="304800"/>
            <a:ext cx="8666163" cy="762000"/>
          </a:xfrm>
        </p:spPr>
        <p:txBody>
          <a:bodyPr/>
          <a:lstStyle/>
          <a:p>
            <a:pPr algn="l" eaLnBrk="1" hangingPunct="1">
              <a:buFont typeface="Wingdings" pitchFamily="2" charset="2"/>
              <a:buChar char="q"/>
              <a:defRPr/>
            </a:pPr>
            <a:r>
              <a:rPr lang="el-GR" sz="1800" b="1"/>
              <a:t> </a:t>
            </a:r>
            <a:r>
              <a:rPr lang="el-GR" sz="1800" b="1" u="sng"/>
              <a:t>ΧΡΗΣΗ ΓΑΝΤΙΩΝ</a:t>
            </a:r>
            <a:endParaRPr lang="en-GB" sz="2000" b="1"/>
          </a:p>
        </p:txBody>
      </p:sp>
      <p:sp>
        <p:nvSpPr>
          <p:cNvPr id="150531" name="Rectangle 3"/>
          <p:cNvSpPr>
            <a:spLocks noGrp="1" noChangeArrowheads="1"/>
          </p:cNvSpPr>
          <p:nvPr>
            <p:ph type="body" idx="1"/>
          </p:nvPr>
        </p:nvSpPr>
        <p:spPr>
          <a:xfrm>
            <a:off x="660400" y="1066800"/>
            <a:ext cx="8915400" cy="5715000"/>
          </a:xfrm>
        </p:spPr>
        <p:txBody>
          <a:bodyPr/>
          <a:lstStyle/>
          <a:p>
            <a:pPr eaLnBrk="1" hangingPunct="1">
              <a:lnSpc>
                <a:spcPct val="80000"/>
              </a:lnSpc>
              <a:buClr>
                <a:schemeClr val="tx1"/>
              </a:buClr>
              <a:buFont typeface="Wingdings" pitchFamily="2" charset="2"/>
              <a:buNone/>
              <a:defRPr/>
            </a:pPr>
            <a:r>
              <a:rPr lang="el-GR" sz="2400"/>
              <a:t>Μετά το πλύσιμο των χεριών ακολουθεί η απολύμανσή</a:t>
            </a:r>
          </a:p>
          <a:p>
            <a:pPr eaLnBrk="1" hangingPunct="1">
              <a:lnSpc>
                <a:spcPct val="80000"/>
              </a:lnSpc>
              <a:buClr>
                <a:schemeClr val="tx1"/>
              </a:buClr>
              <a:buFont typeface="Wingdings" pitchFamily="2" charset="2"/>
              <a:buNone/>
              <a:defRPr/>
            </a:pPr>
            <a:r>
              <a:rPr lang="el-GR" sz="2400"/>
              <a:t>τους με Απολυμαντικό απλώνοντάς το στην παλάμη</a:t>
            </a:r>
          </a:p>
          <a:p>
            <a:pPr eaLnBrk="1" hangingPunct="1">
              <a:lnSpc>
                <a:spcPct val="80000"/>
              </a:lnSpc>
              <a:buClr>
                <a:schemeClr val="tx1"/>
              </a:buClr>
              <a:buFont typeface="Wingdings" pitchFamily="2" charset="2"/>
              <a:buNone/>
              <a:defRPr/>
            </a:pPr>
            <a:r>
              <a:rPr lang="el-GR" sz="2400" b="1"/>
              <a:t>ΓΑΝΤΙΑ μιας ΧΡΗΣΗΣ</a:t>
            </a:r>
            <a:r>
              <a:rPr lang="el-GR" sz="2400"/>
              <a:t>:</a:t>
            </a:r>
          </a:p>
          <a:p>
            <a:pPr lvl="1" eaLnBrk="1" hangingPunct="1">
              <a:lnSpc>
                <a:spcPct val="80000"/>
              </a:lnSpc>
              <a:buFont typeface="Wingdings" pitchFamily="2" charset="2"/>
              <a:buChar char="Ø"/>
              <a:defRPr/>
            </a:pPr>
            <a:r>
              <a:rPr lang="el-GR" sz="2400"/>
              <a:t>Χρησιμοποιούμε γάντια μιας χρήσης, μετά το    πλύσιμο των χεριών</a:t>
            </a:r>
          </a:p>
          <a:p>
            <a:pPr lvl="1" eaLnBrk="1" hangingPunct="1">
              <a:lnSpc>
                <a:spcPct val="80000"/>
              </a:lnSpc>
              <a:buFont typeface="Wingdings" pitchFamily="2" charset="2"/>
              <a:buChar char="Ø"/>
              <a:defRPr/>
            </a:pPr>
            <a:r>
              <a:rPr lang="el-GR" sz="2400"/>
              <a:t> Αλλάζουμε τα γάντια μιας χρήσης:</a:t>
            </a:r>
          </a:p>
          <a:p>
            <a:pPr lvl="2" eaLnBrk="1" hangingPunct="1">
              <a:lnSpc>
                <a:spcPct val="80000"/>
              </a:lnSpc>
              <a:buClr>
                <a:schemeClr val="tx1"/>
              </a:buClr>
              <a:buFontTx/>
              <a:buBlip>
                <a:blip r:embed="rId3"/>
              </a:buBlip>
              <a:defRPr/>
            </a:pPr>
            <a:r>
              <a:rPr lang="el-GR"/>
              <a:t> κάθε 30 λεπτά εργασίας</a:t>
            </a:r>
          </a:p>
          <a:p>
            <a:pPr lvl="2" eaLnBrk="1" hangingPunct="1">
              <a:lnSpc>
                <a:spcPct val="80000"/>
              </a:lnSpc>
              <a:buClr>
                <a:schemeClr val="tx1"/>
              </a:buClr>
              <a:buFontTx/>
              <a:buBlip>
                <a:blip r:embed="rId3"/>
              </a:buBlip>
              <a:defRPr/>
            </a:pPr>
            <a:r>
              <a:rPr lang="el-GR"/>
              <a:t> όταν λερωθούν</a:t>
            </a:r>
          </a:p>
          <a:p>
            <a:pPr lvl="2" eaLnBrk="1" hangingPunct="1">
              <a:lnSpc>
                <a:spcPct val="80000"/>
              </a:lnSpc>
              <a:buClr>
                <a:schemeClr val="tx1"/>
              </a:buClr>
              <a:buFontTx/>
              <a:buBlip>
                <a:blip r:embed="rId3"/>
              </a:buBlip>
              <a:defRPr/>
            </a:pPr>
            <a:r>
              <a:rPr lang="el-GR"/>
              <a:t> όταν αλλάξει η εργασία</a:t>
            </a:r>
          </a:p>
          <a:p>
            <a:pPr lvl="2" eaLnBrk="1" hangingPunct="1">
              <a:lnSpc>
                <a:spcPct val="80000"/>
              </a:lnSpc>
              <a:buClr>
                <a:schemeClr val="tx1"/>
              </a:buClr>
              <a:buFontTx/>
              <a:buBlip>
                <a:blip r:embed="rId3"/>
              </a:buBlip>
              <a:defRPr/>
            </a:pPr>
            <a:r>
              <a:rPr lang="el-GR"/>
              <a:t> όταν αλλάξει το είδους του τροφίμου που χειριζόμαστε (πχ από ωμό κρέας σε έτοιμο για κατανάλωση τρόφιμο)</a:t>
            </a:r>
          </a:p>
          <a:p>
            <a:pPr lvl="2" eaLnBrk="1" hangingPunct="1">
              <a:lnSpc>
                <a:spcPct val="80000"/>
              </a:lnSpc>
              <a:buClr>
                <a:schemeClr val="tx1"/>
              </a:buClr>
              <a:buFontTx/>
              <a:buBlip>
                <a:blip r:embed="rId3"/>
              </a:buBlip>
              <a:defRPr/>
            </a:pPr>
            <a:r>
              <a:rPr lang="el-GR"/>
              <a:t>όταν σχιστούν</a:t>
            </a:r>
            <a:endParaRPr lang="en-GB"/>
          </a:p>
          <a:p>
            <a:pPr lvl="1" algn="ctr" eaLnBrk="1" hangingPunct="1">
              <a:lnSpc>
                <a:spcPct val="80000"/>
              </a:lnSpc>
              <a:buFont typeface="Wingdings" pitchFamily="2" charset="2"/>
              <a:buNone/>
              <a:defRPr/>
            </a:pPr>
            <a:r>
              <a:rPr lang="el-GR" sz="2400" b="1">
                <a:solidFill>
                  <a:srgbClr val="FF0000"/>
                </a:solidFill>
              </a:rPr>
              <a:t>Χρησιμοποιούμε γάντια μιας χρήσης, κάθε φορά που χειριζόμαστε τρόφιμα</a:t>
            </a:r>
            <a:endParaRPr lang="el-GR" sz="240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330200" y="1447800"/>
            <a:ext cx="8832850" cy="4800600"/>
          </a:xfrm>
        </p:spPr>
        <p:txBody>
          <a:bodyPr/>
          <a:lstStyle/>
          <a:p>
            <a:pPr lvl="1" eaLnBrk="1" hangingPunct="1">
              <a:lnSpc>
                <a:spcPct val="90000"/>
              </a:lnSpc>
              <a:buFont typeface="Wingdings" pitchFamily="2" charset="2"/>
              <a:buNone/>
              <a:defRPr/>
            </a:pPr>
            <a:r>
              <a:rPr lang="el-GR" sz="2400" b="1" u="sng"/>
              <a:t>Αποφεύγουμε</a:t>
            </a:r>
            <a:r>
              <a:rPr lang="el-GR" sz="2400"/>
              <a:t>:</a:t>
            </a:r>
          </a:p>
          <a:p>
            <a:pPr lvl="1" eaLnBrk="1" hangingPunct="1">
              <a:lnSpc>
                <a:spcPct val="90000"/>
              </a:lnSpc>
              <a:buClr>
                <a:srgbClr val="5F5F5F"/>
              </a:buClr>
              <a:buSzPct val="80000"/>
              <a:buFont typeface="Wingdings" pitchFamily="2" charset="2"/>
              <a:buBlip>
                <a:blip r:embed="rId3"/>
              </a:buBlip>
              <a:defRPr/>
            </a:pPr>
            <a:r>
              <a:rPr lang="el-GR" sz="2400"/>
              <a:t>Να τρώμε, να πίνουμε, να φτερνιζόμαστε ή να    βήχουμε, πάνω από τα τρόφιμα</a:t>
            </a:r>
          </a:p>
          <a:p>
            <a:pPr lvl="1" eaLnBrk="1" hangingPunct="1">
              <a:lnSpc>
                <a:spcPct val="90000"/>
              </a:lnSpc>
              <a:buClr>
                <a:srgbClr val="5F5F5F"/>
              </a:buClr>
              <a:buSzPct val="80000"/>
              <a:buFont typeface="Wingdings" pitchFamily="2" charset="2"/>
              <a:buBlip>
                <a:blip r:embed="rId3"/>
              </a:buBlip>
              <a:defRPr/>
            </a:pPr>
            <a:r>
              <a:rPr lang="el-GR" sz="2400"/>
              <a:t>Να καπνίζουμε (φυσική επιμόλυνση από στάχτες και γόπες / μικροβιακή επιμόλυνση από το στόμα / πρόκληση βήχα) </a:t>
            </a:r>
          </a:p>
          <a:p>
            <a:pPr lvl="1" eaLnBrk="1" hangingPunct="1">
              <a:lnSpc>
                <a:spcPct val="90000"/>
              </a:lnSpc>
              <a:buClr>
                <a:srgbClr val="5F5F5F"/>
              </a:buClr>
              <a:buSzPct val="80000"/>
              <a:buFont typeface="Wingdings" pitchFamily="2" charset="2"/>
              <a:buBlip>
                <a:blip r:embed="rId3"/>
              </a:buBlip>
              <a:defRPr/>
            </a:pPr>
            <a:r>
              <a:rPr lang="el-GR" sz="2400"/>
              <a:t>Να πιάνουμε το στόμα, τη μύτη, τα αυτιά, το λαιμό και τα μαλλιά κατά την εργασία</a:t>
            </a:r>
          </a:p>
          <a:p>
            <a:pPr lvl="1" eaLnBrk="1" hangingPunct="1">
              <a:lnSpc>
                <a:spcPct val="90000"/>
              </a:lnSpc>
              <a:buClr>
                <a:srgbClr val="5F5F5F"/>
              </a:buClr>
              <a:buSzPct val="80000"/>
              <a:buFont typeface="Wingdings" pitchFamily="2" charset="2"/>
              <a:buBlip>
                <a:blip r:embed="rId3"/>
              </a:buBlip>
              <a:defRPr/>
            </a:pPr>
            <a:r>
              <a:rPr lang="el-GR" sz="2400"/>
              <a:t>Να δοκιμάζουμε το φαγητό με το δάκτυλο (ή επαναχρησιμοποιημένο κουτάλι)</a:t>
            </a:r>
          </a:p>
          <a:p>
            <a:pPr eaLnBrk="1" hangingPunct="1">
              <a:lnSpc>
                <a:spcPct val="90000"/>
              </a:lnSpc>
              <a:buClr>
                <a:srgbClr val="5F5F5F"/>
              </a:buClr>
              <a:buSzPct val="80000"/>
              <a:buFont typeface="Wingdings" pitchFamily="2" charset="2"/>
              <a:buChar char="Ø"/>
              <a:defRPr/>
            </a:pPr>
            <a:endParaRPr lang="en-GB" sz="2400"/>
          </a:p>
        </p:txBody>
      </p:sp>
      <p:sp>
        <p:nvSpPr>
          <p:cNvPr id="152579" name="Rectangle 3"/>
          <p:cNvSpPr>
            <a:spLocks noChangeArrowheads="1"/>
          </p:cNvSpPr>
          <p:nvPr/>
        </p:nvSpPr>
        <p:spPr bwMode="auto">
          <a:xfrm>
            <a:off x="330200" y="228600"/>
            <a:ext cx="9163050" cy="1066800"/>
          </a:xfrm>
          <a:prstGeom prst="rect">
            <a:avLst/>
          </a:prstGeom>
          <a:noFill/>
          <a:ln w="9525">
            <a:noFill/>
            <a:miter lim="800000"/>
            <a:headEnd/>
            <a:tailEnd/>
          </a:ln>
          <a:effectLst/>
        </p:spPr>
        <p:txBody>
          <a:bodyPr anchor="ctr"/>
          <a:lstStyle/>
          <a:p>
            <a:pPr algn="ctr">
              <a:buFont typeface="Wingdings" pitchFamily="2" charset="2"/>
              <a:buChar char="q"/>
              <a:defRPr/>
            </a:pPr>
            <a:r>
              <a:rPr lang="el-GR" b="1">
                <a:solidFill>
                  <a:srgbClr val="FF3300"/>
                </a:solidFill>
                <a:effectLst>
                  <a:outerShdw blurRad="38100" dist="38100" dir="2700000" algn="tl">
                    <a:srgbClr val="000000"/>
                  </a:outerShdw>
                </a:effectLst>
                <a:latin typeface="Arial" pitchFamily="34" charset="0"/>
              </a:rPr>
              <a:t> </a:t>
            </a:r>
            <a:r>
              <a:rPr lang="el-GR" b="1" u="sng">
                <a:solidFill>
                  <a:srgbClr val="FF3300"/>
                </a:solidFill>
                <a:effectLst>
                  <a:outerShdw blurRad="38100" dist="38100" dir="2700000" algn="tl">
                    <a:srgbClr val="000000"/>
                  </a:outerShdw>
                </a:effectLst>
                <a:latin typeface="Arial" pitchFamily="34" charset="0"/>
              </a:rPr>
              <a:t>ΕΠΙΜΟΛΥΝΣΕΙΣ ΑΠΟ ΚΑΚΕΣ ΣΥΝΗΘΕΙΕΣ</a:t>
            </a:r>
            <a:endParaRPr lang="en-GB" b="1" u="sng">
              <a:solidFill>
                <a:srgbClr val="FF3300"/>
              </a:solidFill>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pPr eaLnBrk="1" hangingPunct="1">
              <a:defRPr/>
            </a:pPr>
            <a:r>
              <a:rPr lang="el-GR"/>
              <a:t>ΟΒΠ/ΟΥΠ στις διεργασίες παραγωγής</a:t>
            </a:r>
          </a:p>
        </p:txBody>
      </p:sp>
      <p:sp>
        <p:nvSpPr>
          <p:cNvPr id="108549" name="Rectangle 5"/>
          <p:cNvSpPr>
            <a:spLocks noGrp="1" noChangeArrowheads="1"/>
          </p:cNvSpPr>
          <p:nvPr>
            <p:ph type="body" idx="1"/>
          </p:nvPr>
        </p:nvSpPr>
        <p:spPr>
          <a:xfrm>
            <a:off x="495300" y="1600200"/>
            <a:ext cx="5068888" cy="4530725"/>
          </a:xfrm>
        </p:spPr>
        <p:txBody>
          <a:bodyPr/>
          <a:lstStyle/>
          <a:p>
            <a:pPr eaLnBrk="1" hangingPunct="1">
              <a:defRPr/>
            </a:pPr>
            <a:r>
              <a:rPr lang="el-GR"/>
              <a:t>Πρώτες και βοηθητικές ύλες</a:t>
            </a:r>
          </a:p>
          <a:p>
            <a:pPr eaLnBrk="1" hangingPunct="1">
              <a:defRPr/>
            </a:pPr>
            <a:r>
              <a:rPr lang="el-GR"/>
              <a:t>Υλικά συσκευασίας</a:t>
            </a:r>
          </a:p>
          <a:p>
            <a:pPr eaLnBrk="1" hangingPunct="1">
              <a:defRPr/>
            </a:pPr>
            <a:r>
              <a:rPr lang="el-GR"/>
              <a:t>Επεξεργασία</a:t>
            </a:r>
          </a:p>
          <a:p>
            <a:pPr eaLnBrk="1" hangingPunct="1">
              <a:defRPr/>
            </a:pPr>
            <a:r>
              <a:rPr lang="el-GR"/>
              <a:t>Συσκευασία</a:t>
            </a:r>
          </a:p>
          <a:p>
            <a:pPr eaLnBrk="1" hangingPunct="1">
              <a:defRPr/>
            </a:pPr>
            <a:r>
              <a:rPr lang="el-GR"/>
              <a:t>Αποθήκευση</a:t>
            </a:r>
          </a:p>
          <a:p>
            <a:pPr eaLnBrk="1" hangingPunct="1">
              <a:defRPr/>
            </a:pPr>
            <a:r>
              <a:rPr lang="el-GR"/>
              <a:t>Μεταφορά</a:t>
            </a:r>
          </a:p>
          <a:p>
            <a:pPr eaLnBrk="1" hangingPunct="1">
              <a:defRPr/>
            </a:pPr>
            <a:r>
              <a:rPr lang="el-GR"/>
              <a:t>Σημεία πώλησης</a:t>
            </a:r>
          </a:p>
        </p:txBody>
      </p:sp>
      <p:sp>
        <p:nvSpPr>
          <p:cNvPr id="87043" name="AutoShape 6"/>
          <p:cNvSpPr>
            <a:spLocks/>
          </p:cNvSpPr>
          <p:nvPr/>
        </p:nvSpPr>
        <p:spPr bwMode="auto">
          <a:xfrm>
            <a:off x="5534025" y="1714500"/>
            <a:ext cx="120650" cy="842963"/>
          </a:xfrm>
          <a:prstGeom prst="rightBrace">
            <a:avLst>
              <a:gd name="adj1" fmla="val 58224"/>
              <a:gd name="adj2" fmla="val 50000"/>
            </a:avLst>
          </a:prstGeom>
          <a:noFill/>
          <a:ln w="9525">
            <a:solidFill>
              <a:schemeClr val="tx1"/>
            </a:solidFill>
            <a:round/>
            <a:headEnd/>
            <a:tailEnd/>
          </a:ln>
        </p:spPr>
        <p:txBody>
          <a:bodyPr wrap="none" anchor="ctr"/>
          <a:lstStyle/>
          <a:p>
            <a:endParaRPr lang="el-GR"/>
          </a:p>
        </p:txBody>
      </p:sp>
      <p:sp>
        <p:nvSpPr>
          <p:cNvPr id="87044" name="Text Box 7"/>
          <p:cNvSpPr txBox="1">
            <a:spLocks noChangeArrowheads="1"/>
          </p:cNvSpPr>
          <p:nvPr/>
        </p:nvSpPr>
        <p:spPr bwMode="auto">
          <a:xfrm>
            <a:off x="5848350" y="1878013"/>
            <a:ext cx="3609975" cy="457200"/>
          </a:xfrm>
          <a:prstGeom prst="rect">
            <a:avLst/>
          </a:prstGeom>
          <a:noFill/>
          <a:ln w="9525">
            <a:noFill/>
            <a:miter lim="800000"/>
            <a:headEnd/>
            <a:tailEnd/>
          </a:ln>
        </p:spPr>
        <p:txBody>
          <a:bodyPr wrap="none">
            <a:spAutoFit/>
          </a:bodyPr>
          <a:lstStyle/>
          <a:p>
            <a:pPr eaLnBrk="0" hangingPunct="0"/>
            <a:r>
              <a:rPr lang="el-GR" sz="2400"/>
              <a:t>Παραλαβή - Αποθήκευση</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771525" y="1190625"/>
            <a:ext cx="8420100" cy="5486400"/>
          </a:xfrm>
        </p:spPr>
        <p:txBody>
          <a:bodyPr/>
          <a:lstStyle/>
          <a:p>
            <a:pPr eaLnBrk="1" hangingPunct="1">
              <a:lnSpc>
                <a:spcPct val="90000"/>
              </a:lnSpc>
              <a:defRPr/>
            </a:pPr>
            <a:r>
              <a:rPr lang="el-GR" sz="2400"/>
              <a:t>Αγοράζετε μόνο από ΑΞΙΟΠΙΣΤΟΥΣ προμηθευτές</a:t>
            </a:r>
          </a:p>
          <a:p>
            <a:pPr eaLnBrk="1" hangingPunct="1">
              <a:lnSpc>
                <a:spcPct val="90000"/>
              </a:lnSpc>
              <a:defRPr/>
            </a:pPr>
            <a:r>
              <a:rPr lang="el-GR" sz="2400"/>
              <a:t>ΕΛΕΓΧΕΤΕ σχολαστικά τα προϊόντα κατά την παραλαβή (τα ευαλλοίωτα πρώτα!)</a:t>
            </a:r>
            <a:endParaRPr lang="en-GB" sz="2400"/>
          </a:p>
          <a:p>
            <a:pPr eaLnBrk="1" hangingPunct="1">
              <a:lnSpc>
                <a:spcPct val="90000"/>
              </a:lnSpc>
              <a:defRPr/>
            </a:pPr>
            <a:r>
              <a:rPr lang="el-GR" sz="2400"/>
              <a:t>ΜΗΝ ΠΑΡΑΛΑΜΒΑΝΕΤΕ ή εισάγετε στις αποθήκες ακατάλληλες Α’ ύλες ή υλικά συσκευασίας</a:t>
            </a:r>
          </a:p>
          <a:p>
            <a:pPr eaLnBrk="1" hangingPunct="1">
              <a:lnSpc>
                <a:spcPct val="90000"/>
              </a:lnSpc>
              <a:defRPr/>
            </a:pPr>
            <a:r>
              <a:rPr lang="el-GR" sz="2400"/>
              <a:t>Να ΜΕΤΑΦΕΡΕΤΕ ΓΡΗΓΟΡΑ στις αποθήκες τις αποδεκτές Α’ ύλες (τα ευαλλοίωτα πρώτα!)</a:t>
            </a:r>
          </a:p>
          <a:p>
            <a:pPr eaLnBrk="1" hangingPunct="1">
              <a:lnSpc>
                <a:spcPct val="90000"/>
              </a:lnSpc>
              <a:defRPr/>
            </a:pPr>
            <a:r>
              <a:rPr lang="el-GR" sz="2400"/>
              <a:t>ΠΑΝΤΑ να εξασφαλίζετε τις ΚΑΤΑΛΛΗΛΕΣ ΘΕΡΜΟΚΡΑΣΙΕΣ κατά την παραλαβή, αποθήκευση, προετοιμασία, επεξεργασία και διάθεση. </a:t>
            </a:r>
          </a:p>
          <a:p>
            <a:pPr eaLnBrk="1" hangingPunct="1">
              <a:lnSpc>
                <a:spcPct val="90000"/>
              </a:lnSpc>
              <a:defRPr/>
            </a:pPr>
            <a:r>
              <a:rPr lang="el-GR" sz="2400"/>
              <a:t>Γι’ αυτό να ελέγχετε ΤΑΚΤΙΚΑ την θερμοκρασία, και κατά την ΜΕΤΡΗΣΗ της, να χρησιμοποιείτε το κατάλληλο θερμόμετρο με την κατάλληλη ΜΕΘΟΔΟ</a:t>
            </a:r>
            <a:endParaRPr lang="en-US" sz="2400"/>
          </a:p>
          <a:p>
            <a:pPr eaLnBrk="1" hangingPunct="1">
              <a:lnSpc>
                <a:spcPct val="90000"/>
              </a:lnSpc>
              <a:defRPr/>
            </a:pPr>
            <a:endParaRPr lang="en-GB" sz="2400"/>
          </a:p>
        </p:txBody>
      </p:sp>
      <p:pic>
        <p:nvPicPr>
          <p:cNvPr id="88066" name="Picture 3" descr="efetlogo"/>
          <p:cNvPicPr>
            <a:picLocks noChangeAspect="1" noChangeArrowheads="1"/>
          </p:cNvPicPr>
          <p:nvPr/>
        </p:nvPicPr>
        <p:blipFill>
          <a:blip r:embed="rId3"/>
          <a:srcRect/>
          <a:stretch>
            <a:fillRect/>
          </a:stretch>
        </p:blipFill>
        <p:spPr bwMode="auto">
          <a:xfrm>
            <a:off x="660400" y="6094413"/>
            <a:ext cx="1320800" cy="496887"/>
          </a:xfrm>
          <a:prstGeom prst="rect">
            <a:avLst/>
          </a:prstGeom>
          <a:noFill/>
          <a:ln w="9525">
            <a:noFill/>
            <a:miter lim="800000"/>
            <a:headEnd/>
            <a:tailEnd/>
          </a:ln>
        </p:spPr>
      </p:pic>
      <p:sp>
        <p:nvSpPr>
          <p:cNvPr id="156676" name="Rectangle 4"/>
          <p:cNvSpPr>
            <a:spLocks noGrp="1" noChangeArrowheads="1"/>
          </p:cNvSpPr>
          <p:nvPr>
            <p:ph type="title"/>
          </p:nvPr>
        </p:nvSpPr>
        <p:spPr/>
        <p:txBody>
          <a:bodyPr/>
          <a:lstStyle/>
          <a:p>
            <a:pPr eaLnBrk="1" hangingPunct="1">
              <a:defRPr/>
            </a:pPr>
            <a:r>
              <a:rPr lang="el-GR"/>
              <a:t>Γενικοί κανόνες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s 5-8ss"/>
          <p:cNvPicPr>
            <a:picLocks noChangeAspect="1" noChangeArrowheads="1"/>
          </p:cNvPicPr>
          <p:nvPr/>
        </p:nvPicPr>
        <p:blipFill>
          <a:blip r:embed="rId2"/>
          <a:srcRect/>
          <a:stretch>
            <a:fillRect/>
          </a:stretch>
        </p:blipFill>
        <p:spPr bwMode="auto">
          <a:xfrm>
            <a:off x="495300" y="514350"/>
            <a:ext cx="9163050" cy="6343650"/>
          </a:xfrm>
          <a:prstGeom prst="rect">
            <a:avLst/>
          </a:prstGeom>
          <a:noFill/>
          <a:ln w="9525">
            <a:noFill/>
            <a:miter lim="800000"/>
            <a:headEnd/>
            <a:tailEnd/>
          </a:ln>
        </p:spPr>
      </p:pic>
      <p:sp>
        <p:nvSpPr>
          <p:cNvPr id="160771" name="Rectangle 3"/>
          <p:cNvSpPr>
            <a:spLocks noChangeArrowheads="1"/>
          </p:cNvSpPr>
          <p:nvPr/>
        </p:nvSpPr>
        <p:spPr bwMode="auto">
          <a:xfrm>
            <a:off x="577850" y="152400"/>
            <a:ext cx="8832850" cy="762000"/>
          </a:xfrm>
          <a:prstGeom prst="rect">
            <a:avLst/>
          </a:prstGeom>
          <a:noFill/>
          <a:ln w="9525">
            <a:noFill/>
            <a:miter lim="800000"/>
            <a:headEnd/>
            <a:tailEnd/>
          </a:ln>
          <a:effectLst/>
        </p:spPr>
        <p:txBody>
          <a:bodyPr/>
          <a:lstStyle/>
          <a:p>
            <a:pPr marL="342900" indent="-342900" algn="ctr">
              <a:spcBef>
                <a:spcPct val="20000"/>
              </a:spcBef>
              <a:buClr>
                <a:schemeClr val="hlink"/>
              </a:buClr>
              <a:buSzPct val="90000"/>
              <a:buFont typeface="Wingdings" pitchFamily="2" charset="2"/>
              <a:buNone/>
              <a:defRPr/>
            </a:pPr>
            <a:r>
              <a:rPr lang="el-GR" sz="2800" b="1">
                <a:solidFill>
                  <a:srgbClr val="FF0000"/>
                </a:solidFill>
                <a:effectLst>
                  <a:outerShdw blurRad="38100" dist="38100" dir="2700000" algn="tl">
                    <a:srgbClr val="000000"/>
                  </a:outerShdw>
                </a:effectLst>
                <a:latin typeface="Arial" pitchFamily="34" charset="0"/>
              </a:rPr>
              <a:t>ΤΡΟΠΟΙ ΜΕΤΡΗΣΗΣ ΤΗΣ ΘΕΡΜΟΚΡΑΣΙΑΣ</a:t>
            </a:r>
            <a:endParaRPr lang="el-GR" sz="3200">
              <a:effectLst>
                <a:outerShdw blurRad="38100" dist="38100" dir="2700000" algn="tl">
                  <a:srgbClr val="000000"/>
                </a:outerShdw>
              </a:effectLst>
              <a:latin typeface="Arial" pitchFamily="34" charset="0"/>
            </a:endParaRPr>
          </a:p>
        </p:txBody>
      </p:sp>
      <p:sp>
        <p:nvSpPr>
          <p:cNvPr id="90115" name="Text Box 4"/>
          <p:cNvSpPr txBox="1">
            <a:spLocks noChangeArrowheads="1"/>
          </p:cNvSpPr>
          <p:nvPr/>
        </p:nvSpPr>
        <p:spPr bwMode="auto">
          <a:xfrm>
            <a:off x="1485900" y="790575"/>
            <a:ext cx="3467100" cy="1190625"/>
          </a:xfrm>
          <a:prstGeom prst="rect">
            <a:avLst/>
          </a:prstGeom>
          <a:noFill/>
          <a:ln w="9525">
            <a:noFill/>
            <a:miter lim="800000"/>
            <a:headEnd/>
            <a:tailEnd/>
          </a:ln>
        </p:spPr>
        <p:txBody>
          <a:bodyPr>
            <a:spAutoFit/>
          </a:bodyPr>
          <a:lstStyle/>
          <a:p>
            <a:pPr>
              <a:spcBef>
                <a:spcPct val="50000"/>
              </a:spcBef>
            </a:pPr>
            <a:r>
              <a:rPr lang="el-GR">
                <a:solidFill>
                  <a:srgbClr val="FF0000"/>
                </a:solidFill>
                <a:latin typeface="Comic Sans MS" pitchFamily="66" charset="0"/>
              </a:rPr>
              <a:t>Καταστροφικός Έλεγχος</a:t>
            </a:r>
            <a:r>
              <a:rPr lang="en-US">
                <a:solidFill>
                  <a:srgbClr val="FF0000"/>
                </a:solidFill>
                <a:latin typeface="Comic Sans MS" pitchFamily="66" charset="0"/>
              </a:rPr>
              <a:t>:</a:t>
            </a:r>
            <a:r>
              <a:rPr lang="en-US">
                <a:latin typeface="Comic Sans MS" pitchFamily="66" charset="0"/>
              </a:rPr>
              <a:t> </a:t>
            </a:r>
            <a:r>
              <a:rPr lang="el-GR">
                <a:latin typeface="Comic Sans MS" pitchFamily="66" charset="0"/>
              </a:rPr>
              <a:t>Εισχώρηση της ακίδας του θερμομέτρου στο παχύτερο σημείο του προϊόντος</a:t>
            </a:r>
          </a:p>
        </p:txBody>
      </p:sp>
      <p:sp>
        <p:nvSpPr>
          <p:cNvPr id="90116" name="Text Box 5"/>
          <p:cNvSpPr txBox="1">
            <a:spLocks noChangeArrowheads="1"/>
          </p:cNvSpPr>
          <p:nvPr/>
        </p:nvSpPr>
        <p:spPr bwMode="auto">
          <a:xfrm>
            <a:off x="5200650" y="2438400"/>
            <a:ext cx="3384550" cy="915988"/>
          </a:xfrm>
          <a:prstGeom prst="rect">
            <a:avLst/>
          </a:prstGeom>
          <a:noFill/>
          <a:ln w="9525">
            <a:noFill/>
            <a:miter lim="800000"/>
            <a:headEnd/>
            <a:tailEnd/>
          </a:ln>
        </p:spPr>
        <p:txBody>
          <a:bodyPr>
            <a:spAutoFit/>
          </a:bodyPr>
          <a:lstStyle/>
          <a:p>
            <a:pPr>
              <a:spcBef>
                <a:spcPct val="50000"/>
              </a:spcBef>
            </a:pPr>
            <a:r>
              <a:rPr lang="el-GR">
                <a:solidFill>
                  <a:srgbClr val="008000"/>
                </a:solidFill>
                <a:latin typeface="Comic Sans MS" pitchFamily="66" charset="0"/>
              </a:rPr>
              <a:t>Μη Καταστροφικός Έλεγχος</a:t>
            </a:r>
            <a:r>
              <a:rPr lang="en-US">
                <a:solidFill>
                  <a:srgbClr val="008000"/>
                </a:solidFill>
                <a:latin typeface="Comic Sans MS" pitchFamily="66" charset="0"/>
              </a:rPr>
              <a:t>:</a:t>
            </a:r>
            <a:r>
              <a:rPr lang="en-US">
                <a:latin typeface="Comic Sans MS" pitchFamily="66" charset="0"/>
              </a:rPr>
              <a:t> </a:t>
            </a:r>
            <a:r>
              <a:rPr lang="el-GR">
                <a:latin typeface="Comic Sans MS" pitchFamily="66" charset="0"/>
              </a:rPr>
              <a:t>Τοποθέτηση της ακίδας ενδιάμεσα των συσκευασιών</a:t>
            </a:r>
            <a:endParaRPr lang="el-GR" sz="2400">
              <a:latin typeface="Comic Sans MS" pitchFamily="66" charset="0"/>
            </a:endParaRPr>
          </a:p>
        </p:txBody>
      </p:sp>
      <p:sp>
        <p:nvSpPr>
          <p:cNvPr id="90117" name="Text Box 6"/>
          <p:cNvSpPr txBox="1">
            <a:spLocks noChangeArrowheads="1"/>
          </p:cNvSpPr>
          <p:nvPr/>
        </p:nvSpPr>
        <p:spPr bwMode="auto">
          <a:xfrm>
            <a:off x="1403350" y="3733800"/>
            <a:ext cx="3467100" cy="1465263"/>
          </a:xfrm>
          <a:prstGeom prst="rect">
            <a:avLst/>
          </a:prstGeom>
          <a:noFill/>
          <a:ln w="9525">
            <a:noFill/>
            <a:miter lim="800000"/>
            <a:headEnd/>
            <a:tailEnd/>
          </a:ln>
        </p:spPr>
        <p:txBody>
          <a:bodyPr>
            <a:spAutoFit/>
          </a:bodyPr>
          <a:lstStyle/>
          <a:p>
            <a:pPr>
              <a:spcBef>
                <a:spcPct val="50000"/>
              </a:spcBef>
            </a:pPr>
            <a:r>
              <a:rPr lang="el-GR">
                <a:solidFill>
                  <a:srgbClr val="FF0000"/>
                </a:solidFill>
                <a:latin typeface="Comic Sans MS" pitchFamily="66" charset="0"/>
              </a:rPr>
              <a:t>Καταστροφικός Έλεγχος</a:t>
            </a:r>
            <a:r>
              <a:rPr lang="en-US">
                <a:solidFill>
                  <a:srgbClr val="FF0000"/>
                </a:solidFill>
                <a:latin typeface="Comic Sans MS" pitchFamily="66" charset="0"/>
              </a:rPr>
              <a:t>:</a:t>
            </a:r>
            <a:r>
              <a:rPr lang="en-US">
                <a:latin typeface="Comic Sans MS" pitchFamily="66" charset="0"/>
              </a:rPr>
              <a:t> </a:t>
            </a:r>
            <a:r>
              <a:rPr lang="el-GR">
                <a:latin typeface="Comic Sans MS" pitchFamily="66" charset="0"/>
              </a:rPr>
              <a:t>Τοποθέτηση της ακίδας στο κέντρο του περιέκτη, έτσι ώστε να μην ακουμπά στα τοιχώματά του</a:t>
            </a:r>
          </a:p>
        </p:txBody>
      </p:sp>
      <p:sp>
        <p:nvSpPr>
          <p:cNvPr id="90118" name="Text Box 7"/>
          <p:cNvSpPr txBox="1">
            <a:spLocks noChangeArrowheads="1"/>
          </p:cNvSpPr>
          <p:nvPr/>
        </p:nvSpPr>
        <p:spPr bwMode="auto">
          <a:xfrm>
            <a:off x="5200650" y="5410200"/>
            <a:ext cx="3467100" cy="1190625"/>
          </a:xfrm>
          <a:prstGeom prst="rect">
            <a:avLst/>
          </a:prstGeom>
          <a:noFill/>
          <a:ln w="9525">
            <a:noFill/>
            <a:miter lim="800000"/>
            <a:headEnd/>
            <a:tailEnd/>
          </a:ln>
        </p:spPr>
        <p:txBody>
          <a:bodyPr>
            <a:spAutoFit/>
          </a:bodyPr>
          <a:lstStyle/>
          <a:p>
            <a:pPr>
              <a:spcBef>
                <a:spcPct val="50000"/>
              </a:spcBef>
            </a:pPr>
            <a:r>
              <a:rPr lang="el-GR">
                <a:solidFill>
                  <a:srgbClr val="008000"/>
                </a:solidFill>
                <a:latin typeface="Comic Sans MS" pitchFamily="66" charset="0"/>
              </a:rPr>
              <a:t>Μη Καταστροφικός Έλεγχος</a:t>
            </a:r>
            <a:r>
              <a:rPr lang="en-US">
                <a:solidFill>
                  <a:srgbClr val="008000"/>
                </a:solidFill>
                <a:latin typeface="Comic Sans MS" pitchFamily="66" charset="0"/>
              </a:rPr>
              <a:t>:</a:t>
            </a:r>
            <a:r>
              <a:rPr lang="en-US">
                <a:latin typeface="Comic Sans MS" pitchFamily="66" charset="0"/>
              </a:rPr>
              <a:t> </a:t>
            </a:r>
            <a:r>
              <a:rPr lang="el-GR">
                <a:latin typeface="Comic Sans MS" pitchFamily="66" charset="0"/>
              </a:rPr>
              <a:t>Τοποθέτηση της ακίδας ενδιάμεσα στις πτυχές της συσκευασίας</a:t>
            </a:r>
            <a:endParaRPr lang="el-GR" sz="2400">
              <a:latin typeface="Comic Sans MS" pitchFamily="66" charset="0"/>
            </a:endParaRPr>
          </a:p>
        </p:txBody>
      </p:sp>
      <p:sp>
        <p:nvSpPr>
          <p:cNvPr id="90119" name="AutoShape 8"/>
          <p:cNvSpPr>
            <a:spLocks noChangeArrowheads="1"/>
          </p:cNvSpPr>
          <p:nvPr/>
        </p:nvSpPr>
        <p:spPr bwMode="auto">
          <a:xfrm>
            <a:off x="4787900" y="914400"/>
            <a:ext cx="330200" cy="152400"/>
          </a:xfrm>
          <a:prstGeom prst="chevron">
            <a:avLst>
              <a:gd name="adj" fmla="val 54167"/>
            </a:avLst>
          </a:prstGeom>
          <a:solidFill>
            <a:srgbClr val="FF0000"/>
          </a:solidFill>
          <a:ln w="9525">
            <a:noFill/>
            <a:miter lim="800000"/>
            <a:headEnd/>
            <a:tailEnd/>
          </a:ln>
        </p:spPr>
        <p:txBody>
          <a:bodyPr wrap="none" anchor="ctr"/>
          <a:lstStyle/>
          <a:p>
            <a:endParaRPr lang="el-GR"/>
          </a:p>
        </p:txBody>
      </p:sp>
      <p:sp>
        <p:nvSpPr>
          <p:cNvPr id="90120" name="AutoShape 9"/>
          <p:cNvSpPr>
            <a:spLocks noChangeArrowheads="1"/>
          </p:cNvSpPr>
          <p:nvPr/>
        </p:nvSpPr>
        <p:spPr bwMode="auto">
          <a:xfrm>
            <a:off x="4787900" y="3886200"/>
            <a:ext cx="330200" cy="152400"/>
          </a:xfrm>
          <a:prstGeom prst="chevron">
            <a:avLst>
              <a:gd name="adj" fmla="val 54167"/>
            </a:avLst>
          </a:prstGeom>
          <a:solidFill>
            <a:srgbClr val="FF0000"/>
          </a:solidFill>
          <a:ln w="9525">
            <a:noFill/>
            <a:miter lim="800000"/>
            <a:headEnd/>
            <a:tailEnd/>
          </a:ln>
        </p:spPr>
        <p:txBody>
          <a:bodyPr wrap="none" anchor="ctr"/>
          <a:lstStyle/>
          <a:p>
            <a:endParaRPr lang="el-GR"/>
          </a:p>
        </p:txBody>
      </p:sp>
      <p:sp>
        <p:nvSpPr>
          <p:cNvPr id="90121" name="AutoShape 10"/>
          <p:cNvSpPr>
            <a:spLocks noChangeArrowheads="1"/>
          </p:cNvSpPr>
          <p:nvPr/>
        </p:nvSpPr>
        <p:spPr bwMode="auto">
          <a:xfrm>
            <a:off x="4953000" y="2514600"/>
            <a:ext cx="330200" cy="152400"/>
          </a:xfrm>
          <a:prstGeom prst="chevron">
            <a:avLst>
              <a:gd name="adj" fmla="val 54167"/>
            </a:avLst>
          </a:prstGeom>
          <a:solidFill>
            <a:srgbClr val="008000"/>
          </a:solidFill>
          <a:ln w="9525">
            <a:noFill/>
            <a:miter lim="800000"/>
            <a:headEnd/>
            <a:tailEnd/>
          </a:ln>
        </p:spPr>
        <p:txBody>
          <a:bodyPr wrap="none" anchor="ctr"/>
          <a:lstStyle/>
          <a:p>
            <a:endParaRPr lang="el-GR"/>
          </a:p>
        </p:txBody>
      </p:sp>
      <p:sp>
        <p:nvSpPr>
          <p:cNvPr id="90122" name="AutoShape 11"/>
          <p:cNvSpPr>
            <a:spLocks noChangeArrowheads="1"/>
          </p:cNvSpPr>
          <p:nvPr/>
        </p:nvSpPr>
        <p:spPr bwMode="auto">
          <a:xfrm>
            <a:off x="4953000" y="5486400"/>
            <a:ext cx="330200" cy="152400"/>
          </a:xfrm>
          <a:prstGeom prst="chevron">
            <a:avLst>
              <a:gd name="adj" fmla="val 54167"/>
            </a:avLst>
          </a:prstGeom>
          <a:solidFill>
            <a:srgbClr val="008000"/>
          </a:solidFill>
          <a:ln w="9525">
            <a:noFill/>
            <a:miter lim="800000"/>
            <a:headEnd/>
            <a:tailEnd/>
          </a:ln>
        </p:spPr>
        <p:txBody>
          <a:bodyPr wrap="none" anchor="ctr"/>
          <a:lstStyle/>
          <a:p>
            <a:endParaRPr lang="el-GR"/>
          </a:p>
        </p:txBody>
      </p:sp>
      <p:pic>
        <p:nvPicPr>
          <p:cNvPr id="90123" name="Picture 12" descr="efetlogo"/>
          <p:cNvPicPr>
            <a:picLocks noChangeAspect="1" noChangeArrowheads="1"/>
          </p:cNvPicPr>
          <p:nvPr/>
        </p:nvPicPr>
        <p:blipFill>
          <a:blip r:embed="rId3"/>
          <a:srcRect/>
          <a:stretch>
            <a:fillRect/>
          </a:stretch>
        </p:blipFill>
        <p:spPr bwMode="auto">
          <a:xfrm>
            <a:off x="330200" y="6096000"/>
            <a:ext cx="1320800" cy="49688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247650" y="304800"/>
            <a:ext cx="9163050" cy="914400"/>
          </a:xfrm>
        </p:spPr>
        <p:txBody>
          <a:bodyPr/>
          <a:lstStyle/>
          <a:p>
            <a:pPr algn="ctr" eaLnBrk="1" hangingPunct="1">
              <a:lnSpc>
                <a:spcPct val="80000"/>
              </a:lnSpc>
              <a:buFont typeface="Wingdings" pitchFamily="2" charset="2"/>
              <a:buNone/>
              <a:defRPr/>
            </a:pPr>
            <a:r>
              <a:rPr lang="el-GR" sz="2800">
                <a:solidFill>
                  <a:srgbClr val="FF0000"/>
                </a:solidFill>
              </a:rPr>
              <a:t>Τοποθετήστε σωστά τα τρόφιμα στην ξηρή αποθήκη</a:t>
            </a:r>
            <a:endParaRPr lang="el-GR">
              <a:solidFill>
                <a:srgbClr val="FF0000"/>
              </a:solidFill>
            </a:endParaRPr>
          </a:p>
          <a:p>
            <a:pPr algn="ctr" eaLnBrk="1" hangingPunct="1">
              <a:buFont typeface="Wingdings" pitchFamily="2" charset="2"/>
              <a:buNone/>
              <a:defRPr/>
            </a:pPr>
            <a:endParaRPr lang="el-GR">
              <a:solidFill>
                <a:srgbClr val="008000"/>
              </a:solidFill>
            </a:endParaRPr>
          </a:p>
        </p:txBody>
      </p:sp>
      <p:pic>
        <p:nvPicPr>
          <p:cNvPr id="91138" name="Picture 3" descr="s49tr"/>
          <p:cNvPicPr>
            <a:picLocks noChangeAspect="1" noChangeArrowheads="1"/>
          </p:cNvPicPr>
          <p:nvPr/>
        </p:nvPicPr>
        <p:blipFill>
          <a:blip r:embed="rId2"/>
          <a:srcRect/>
          <a:stretch>
            <a:fillRect/>
          </a:stretch>
        </p:blipFill>
        <p:spPr bwMode="auto">
          <a:xfrm>
            <a:off x="1155700" y="838200"/>
            <a:ext cx="7594600" cy="5257800"/>
          </a:xfrm>
          <a:prstGeom prst="rect">
            <a:avLst/>
          </a:prstGeom>
          <a:noFill/>
          <a:ln w="9525">
            <a:noFill/>
            <a:miter lim="800000"/>
            <a:headEnd/>
            <a:tailEnd/>
          </a:ln>
        </p:spPr>
      </p:pic>
      <p:pic>
        <p:nvPicPr>
          <p:cNvPr id="91139" name="Picture 4" descr="efetlogo"/>
          <p:cNvPicPr>
            <a:picLocks noChangeAspect="1" noChangeArrowheads="1"/>
          </p:cNvPicPr>
          <p:nvPr/>
        </p:nvPicPr>
        <p:blipFill>
          <a:blip r:embed="rId3"/>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l-GR" sz="2800"/>
              <a:t>ΟΒΠ/ΟΥΠ στις βιομηχανικές εγκαταστάσεις (2/4)</a:t>
            </a:r>
            <a:r>
              <a:rPr lang="en-US" sz="2800"/>
              <a:t/>
            </a:r>
            <a:br>
              <a:rPr lang="en-US" sz="2800"/>
            </a:br>
            <a:r>
              <a:rPr lang="el-GR" sz="2800" b="1">
                <a:solidFill>
                  <a:srgbClr val="FFFF00"/>
                </a:solidFill>
              </a:rPr>
              <a:t>ΧΩΡΟΙ</a:t>
            </a:r>
          </a:p>
        </p:txBody>
      </p:sp>
      <p:sp>
        <p:nvSpPr>
          <p:cNvPr id="186371" name="Rectangle 3"/>
          <p:cNvSpPr>
            <a:spLocks noGrp="1" noChangeArrowheads="1"/>
          </p:cNvSpPr>
          <p:nvPr>
            <p:ph type="body" idx="1"/>
          </p:nvPr>
        </p:nvSpPr>
        <p:spPr>
          <a:xfrm>
            <a:off x="495300" y="2051050"/>
            <a:ext cx="8915400" cy="3238500"/>
          </a:xfrm>
        </p:spPr>
        <p:txBody>
          <a:bodyPr/>
          <a:lstStyle/>
          <a:p>
            <a:pPr eaLnBrk="1" hangingPunct="1">
              <a:defRPr/>
            </a:pPr>
            <a:r>
              <a:rPr lang="el-GR" sz="2800"/>
              <a:t>Χώροι επεξεργασίας</a:t>
            </a:r>
          </a:p>
          <a:p>
            <a:pPr eaLnBrk="1" hangingPunct="1">
              <a:defRPr/>
            </a:pPr>
            <a:r>
              <a:rPr lang="el-GR" sz="2800"/>
              <a:t>Αποθήκευσης</a:t>
            </a:r>
          </a:p>
          <a:p>
            <a:pPr eaLnBrk="1" hangingPunct="1">
              <a:defRPr/>
            </a:pPr>
            <a:r>
              <a:rPr lang="el-GR" sz="2800"/>
              <a:t>Εξυπηρέτησης του προσωπικού</a:t>
            </a:r>
          </a:p>
          <a:p>
            <a:pPr eaLnBrk="1" hangingPunct="1">
              <a:defRPr/>
            </a:pPr>
            <a:r>
              <a:rPr lang="el-GR" sz="2800"/>
              <a:t>Ποιοτικού ελέγχου</a:t>
            </a:r>
          </a:p>
          <a:p>
            <a:pPr eaLnBrk="1" hangingPunct="1">
              <a:defRPr/>
            </a:pPr>
            <a:r>
              <a:rPr lang="el-GR" sz="2800"/>
              <a:t>Συνεργεία</a:t>
            </a:r>
          </a:p>
          <a:p>
            <a:pPr eaLnBrk="1" hangingPunct="1">
              <a:defRPr/>
            </a:pPr>
            <a:r>
              <a:rPr lang="el-GR" sz="2800"/>
              <a:t>Γραφεία</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0" y="76200"/>
            <a:ext cx="9906000" cy="1066800"/>
          </a:xfrm>
        </p:spPr>
        <p:txBody>
          <a:bodyPr/>
          <a:lstStyle/>
          <a:p>
            <a:pPr algn="ctr" eaLnBrk="1" hangingPunct="1">
              <a:buFont typeface="Wingdings" pitchFamily="2" charset="2"/>
              <a:buNone/>
              <a:defRPr/>
            </a:pPr>
            <a:r>
              <a:rPr lang="el-GR" sz="2400" b="1" u="sng">
                <a:solidFill>
                  <a:srgbClr val="FF0000"/>
                </a:solidFill>
              </a:rPr>
              <a:t>ΠΡΟΣΟΧΗ</a:t>
            </a:r>
            <a:r>
              <a:rPr lang="el-GR" sz="2400" b="1">
                <a:solidFill>
                  <a:srgbClr val="FF0000"/>
                </a:solidFill>
              </a:rPr>
              <a:t> ΣΤΙΣ ΔΙΑΣΤΑΥΡOYMENEΣ ΕΠΙΜΟΛΥΝΣΕΙΣ</a:t>
            </a:r>
            <a:endParaRPr lang="el-GR" sz="2600" b="1">
              <a:solidFill>
                <a:srgbClr val="FF0000"/>
              </a:solidFill>
            </a:endParaRPr>
          </a:p>
        </p:txBody>
      </p:sp>
      <p:pic>
        <p:nvPicPr>
          <p:cNvPr id="92162" name="Picture 3" descr="s23trA"/>
          <p:cNvPicPr>
            <a:picLocks noChangeAspect="1" noChangeArrowheads="1"/>
          </p:cNvPicPr>
          <p:nvPr/>
        </p:nvPicPr>
        <p:blipFill>
          <a:blip r:embed="rId3"/>
          <a:srcRect/>
          <a:stretch>
            <a:fillRect/>
          </a:stretch>
        </p:blipFill>
        <p:spPr bwMode="auto">
          <a:xfrm>
            <a:off x="825500" y="571500"/>
            <a:ext cx="8255000" cy="5715000"/>
          </a:xfrm>
          <a:prstGeom prst="rect">
            <a:avLst/>
          </a:prstGeom>
          <a:noFill/>
          <a:ln w="9525">
            <a:noFill/>
            <a:miter lim="800000"/>
            <a:headEnd/>
            <a:tailEnd/>
          </a:ln>
        </p:spPr>
      </p:pic>
      <p:pic>
        <p:nvPicPr>
          <p:cNvPr id="92163" name="Picture 4" descr="efetlogo"/>
          <p:cNvPicPr>
            <a:picLocks noChangeAspect="1" noChangeArrowheads="1"/>
          </p:cNvPicPr>
          <p:nvPr/>
        </p:nvPicPr>
        <p:blipFill>
          <a:blip r:embed="rId4"/>
          <a:srcRect/>
          <a:stretch>
            <a:fillRect/>
          </a:stretch>
        </p:blipFill>
        <p:spPr bwMode="auto">
          <a:xfrm>
            <a:off x="247650" y="6094413"/>
            <a:ext cx="1320800" cy="4968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s23trB"/>
          <p:cNvPicPr>
            <a:picLocks noChangeAspect="1" noChangeArrowheads="1"/>
          </p:cNvPicPr>
          <p:nvPr/>
        </p:nvPicPr>
        <p:blipFill>
          <a:blip r:embed="rId2"/>
          <a:srcRect/>
          <a:stretch>
            <a:fillRect/>
          </a:stretch>
        </p:blipFill>
        <p:spPr bwMode="auto">
          <a:xfrm>
            <a:off x="825500" y="571500"/>
            <a:ext cx="8255000" cy="5715000"/>
          </a:xfrm>
          <a:prstGeom prst="rect">
            <a:avLst/>
          </a:prstGeom>
          <a:noFill/>
          <a:ln w="9525">
            <a:noFill/>
            <a:miter lim="800000"/>
            <a:headEnd/>
            <a:tailEnd/>
          </a:ln>
        </p:spPr>
      </p:pic>
      <p:sp>
        <p:nvSpPr>
          <p:cNvPr id="94210" name="Text Box 3"/>
          <p:cNvSpPr txBox="1">
            <a:spLocks noChangeArrowheads="1"/>
          </p:cNvSpPr>
          <p:nvPr/>
        </p:nvSpPr>
        <p:spPr bwMode="auto">
          <a:xfrm>
            <a:off x="247650" y="76200"/>
            <a:ext cx="9410700" cy="396875"/>
          </a:xfrm>
          <a:prstGeom prst="rect">
            <a:avLst/>
          </a:prstGeom>
          <a:noFill/>
          <a:ln w="9525">
            <a:noFill/>
            <a:miter lim="800000"/>
            <a:headEnd/>
            <a:tailEnd/>
          </a:ln>
        </p:spPr>
        <p:txBody>
          <a:bodyPr>
            <a:spAutoFit/>
          </a:bodyPr>
          <a:lstStyle/>
          <a:p>
            <a:pPr algn="ctr"/>
            <a:r>
              <a:rPr lang="el-GR" sz="2000" b="1">
                <a:solidFill>
                  <a:srgbClr val="FF0000"/>
                </a:solidFill>
                <a:latin typeface="Comic Sans MS" pitchFamily="66" charset="0"/>
              </a:rPr>
              <a:t>Χρησιμοποιείστε </a:t>
            </a:r>
            <a:r>
              <a:rPr lang="el-GR" sz="2000" b="1" u="sng">
                <a:solidFill>
                  <a:srgbClr val="FF0000"/>
                </a:solidFill>
                <a:latin typeface="Comic Sans MS" pitchFamily="66" charset="0"/>
              </a:rPr>
              <a:t>χρωματικό</a:t>
            </a:r>
            <a:r>
              <a:rPr lang="el-GR" sz="2000" b="1">
                <a:solidFill>
                  <a:srgbClr val="FF0000"/>
                </a:solidFill>
                <a:latin typeface="Comic Sans MS" pitchFamily="66" charset="0"/>
              </a:rPr>
              <a:t> διαχωρισμό επιφανειών &amp; εργαλείων</a:t>
            </a:r>
          </a:p>
        </p:txBody>
      </p:sp>
      <p:pic>
        <p:nvPicPr>
          <p:cNvPr id="94211" name="Picture 4" descr="efetlogo"/>
          <p:cNvPicPr>
            <a:picLocks noChangeAspect="1" noChangeArrowheads="1"/>
          </p:cNvPicPr>
          <p:nvPr/>
        </p:nvPicPr>
        <p:blipFill>
          <a:blip r:embed="rId3"/>
          <a:srcRect/>
          <a:stretch>
            <a:fillRect/>
          </a:stretch>
        </p:blipFill>
        <p:spPr bwMode="auto">
          <a:xfrm>
            <a:off x="247650" y="6094413"/>
            <a:ext cx="1320800" cy="4968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s23trC"/>
          <p:cNvPicPr>
            <a:picLocks noChangeAspect="1" noChangeArrowheads="1"/>
          </p:cNvPicPr>
          <p:nvPr/>
        </p:nvPicPr>
        <p:blipFill>
          <a:blip r:embed="rId2"/>
          <a:srcRect/>
          <a:stretch>
            <a:fillRect/>
          </a:stretch>
        </p:blipFill>
        <p:spPr bwMode="auto">
          <a:xfrm>
            <a:off x="825500" y="571500"/>
            <a:ext cx="8255000" cy="5715000"/>
          </a:xfrm>
          <a:prstGeom prst="rect">
            <a:avLst/>
          </a:prstGeom>
          <a:noFill/>
          <a:ln w="9525">
            <a:noFill/>
            <a:miter lim="800000"/>
            <a:headEnd/>
            <a:tailEnd/>
          </a:ln>
        </p:spPr>
      </p:pic>
      <p:pic>
        <p:nvPicPr>
          <p:cNvPr id="95234" name="Picture 3" descr="efetlogo"/>
          <p:cNvPicPr>
            <a:picLocks noChangeAspect="1" noChangeArrowheads="1"/>
          </p:cNvPicPr>
          <p:nvPr/>
        </p:nvPicPr>
        <p:blipFill>
          <a:blip r:embed="rId3"/>
          <a:srcRect/>
          <a:stretch>
            <a:fillRect/>
          </a:stretch>
        </p:blipFill>
        <p:spPr bwMode="auto">
          <a:xfrm>
            <a:off x="247650" y="6094413"/>
            <a:ext cx="1320800" cy="496887"/>
          </a:xfrm>
          <a:prstGeom prst="rect">
            <a:avLst/>
          </a:prstGeom>
          <a:noFill/>
          <a:ln w="9525">
            <a:noFill/>
            <a:miter lim="800000"/>
            <a:headEnd/>
            <a:tailEnd/>
          </a:ln>
        </p:spPr>
      </p:pic>
      <p:sp>
        <p:nvSpPr>
          <p:cNvPr id="95235" name="Text Box 4"/>
          <p:cNvSpPr txBox="1">
            <a:spLocks noChangeArrowheads="1"/>
          </p:cNvSpPr>
          <p:nvPr/>
        </p:nvSpPr>
        <p:spPr bwMode="auto">
          <a:xfrm>
            <a:off x="247650" y="76200"/>
            <a:ext cx="9410700" cy="396875"/>
          </a:xfrm>
          <a:prstGeom prst="rect">
            <a:avLst/>
          </a:prstGeom>
          <a:noFill/>
          <a:ln w="9525">
            <a:noFill/>
            <a:miter lim="800000"/>
            <a:headEnd/>
            <a:tailEnd/>
          </a:ln>
        </p:spPr>
        <p:txBody>
          <a:bodyPr>
            <a:spAutoFit/>
          </a:bodyPr>
          <a:lstStyle/>
          <a:p>
            <a:pPr algn="ctr"/>
            <a:r>
              <a:rPr lang="el-GR" sz="2000" b="1">
                <a:solidFill>
                  <a:srgbClr val="FF0000"/>
                </a:solidFill>
                <a:latin typeface="Comic Sans MS" pitchFamily="66" charset="0"/>
              </a:rPr>
              <a:t>Χρησιμοποιείστε </a:t>
            </a:r>
            <a:r>
              <a:rPr lang="el-GR" sz="2000" b="1" u="sng">
                <a:solidFill>
                  <a:srgbClr val="FF0000"/>
                </a:solidFill>
                <a:latin typeface="Comic Sans MS" pitchFamily="66" charset="0"/>
              </a:rPr>
              <a:t>χρωματικό</a:t>
            </a:r>
            <a:r>
              <a:rPr lang="el-GR" sz="2000" b="1">
                <a:solidFill>
                  <a:srgbClr val="FF0000"/>
                </a:solidFill>
                <a:latin typeface="Comic Sans MS" pitchFamily="66" charset="0"/>
              </a:rPr>
              <a:t> διαχωρισμό επιφανειών &amp; εργαλείων</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s23trD"/>
          <p:cNvPicPr>
            <a:picLocks noChangeAspect="1" noChangeArrowheads="1"/>
          </p:cNvPicPr>
          <p:nvPr/>
        </p:nvPicPr>
        <p:blipFill>
          <a:blip r:embed="rId2"/>
          <a:srcRect/>
          <a:stretch>
            <a:fillRect/>
          </a:stretch>
        </p:blipFill>
        <p:spPr bwMode="auto">
          <a:xfrm>
            <a:off x="825500" y="571500"/>
            <a:ext cx="8255000" cy="5715000"/>
          </a:xfrm>
          <a:prstGeom prst="rect">
            <a:avLst/>
          </a:prstGeom>
          <a:noFill/>
          <a:ln w="9525">
            <a:noFill/>
            <a:miter lim="800000"/>
            <a:headEnd/>
            <a:tailEnd/>
          </a:ln>
        </p:spPr>
      </p:pic>
      <p:pic>
        <p:nvPicPr>
          <p:cNvPr id="96258" name="Picture 3" descr="efetlogo"/>
          <p:cNvPicPr>
            <a:picLocks noChangeAspect="1" noChangeArrowheads="1"/>
          </p:cNvPicPr>
          <p:nvPr/>
        </p:nvPicPr>
        <p:blipFill>
          <a:blip r:embed="rId3"/>
          <a:srcRect/>
          <a:stretch>
            <a:fillRect/>
          </a:stretch>
        </p:blipFill>
        <p:spPr bwMode="auto">
          <a:xfrm>
            <a:off x="247650" y="6094413"/>
            <a:ext cx="1320800" cy="496887"/>
          </a:xfrm>
          <a:prstGeom prst="rect">
            <a:avLst/>
          </a:prstGeom>
          <a:noFill/>
          <a:ln w="9525">
            <a:noFill/>
            <a:miter lim="800000"/>
            <a:headEnd/>
            <a:tailEnd/>
          </a:ln>
        </p:spPr>
      </p:pic>
      <p:sp>
        <p:nvSpPr>
          <p:cNvPr id="96259" name="Text Box 4"/>
          <p:cNvSpPr txBox="1">
            <a:spLocks noChangeArrowheads="1"/>
          </p:cNvSpPr>
          <p:nvPr/>
        </p:nvSpPr>
        <p:spPr bwMode="auto">
          <a:xfrm>
            <a:off x="247650" y="76200"/>
            <a:ext cx="9410700" cy="396875"/>
          </a:xfrm>
          <a:prstGeom prst="rect">
            <a:avLst/>
          </a:prstGeom>
          <a:noFill/>
          <a:ln w="9525">
            <a:noFill/>
            <a:miter lim="800000"/>
            <a:headEnd/>
            <a:tailEnd/>
          </a:ln>
        </p:spPr>
        <p:txBody>
          <a:bodyPr>
            <a:spAutoFit/>
          </a:bodyPr>
          <a:lstStyle/>
          <a:p>
            <a:pPr algn="ctr"/>
            <a:r>
              <a:rPr lang="el-GR" sz="2000" b="1">
                <a:solidFill>
                  <a:srgbClr val="FF0000"/>
                </a:solidFill>
                <a:latin typeface="Comic Sans MS" pitchFamily="66" charset="0"/>
              </a:rPr>
              <a:t>Χρησιμοποιείστε </a:t>
            </a:r>
            <a:r>
              <a:rPr lang="el-GR" sz="2000" b="1" u="sng">
                <a:solidFill>
                  <a:srgbClr val="FF0000"/>
                </a:solidFill>
                <a:latin typeface="Comic Sans MS" pitchFamily="66" charset="0"/>
              </a:rPr>
              <a:t>χρωματικό</a:t>
            </a:r>
            <a:r>
              <a:rPr lang="el-GR" sz="2000" b="1">
                <a:solidFill>
                  <a:srgbClr val="FF0000"/>
                </a:solidFill>
                <a:latin typeface="Comic Sans MS" pitchFamily="66" charset="0"/>
              </a:rPr>
              <a:t> διαχωρισμό επιφανειών &amp; εργαλείων</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742950" y="533400"/>
            <a:ext cx="8502650" cy="4724400"/>
          </a:xfrm>
        </p:spPr>
        <p:txBody>
          <a:bodyPr/>
          <a:lstStyle/>
          <a:p>
            <a:pPr algn="ctr" eaLnBrk="1" hangingPunct="1">
              <a:buFont typeface="Wingdings" pitchFamily="2" charset="2"/>
              <a:buNone/>
              <a:defRPr/>
            </a:pPr>
            <a:r>
              <a:rPr lang="el-GR" sz="2800" b="1" u="sng">
                <a:solidFill>
                  <a:srgbClr val="FF0000"/>
                </a:solidFill>
              </a:rPr>
              <a:t>ΠΡΟΣΟΧΗ ΣΤΗΝ ΑΠΟΨΥΞΗ !! </a:t>
            </a:r>
            <a:endParaRPr lang="el-GR" sz="2400" u="sng">
              <a:solidFill>
                <a:srgbClr val="FF0000"/>
              </a:solidFill>
            </a:endParaRPr>
          </a:p>
          <a:p>
            <a:pPr eaLnBrk="1" hangingPunct="1">
              <a:buClr>
                <a:srgbClr val="5F5F5F"/>
              </a:buClr>
              <a:buSzPct val="80000"/>
              <a:buFont typeface="Wingdings" pitchFamily="2" charset="2"/>
              <a:buChar char="Ø"/>
              <a:defRPr/>
            </a:pPr>
            <a:endParaRPr lang="el-GR" sz="2400" u="sng"/>
          </a:p>
          <a:p>
            <a:pPr eaLnBrk="1" hangingPunct="1">
              <a:buClr>
                <a:srgbClr val="5F5F5F"/>
              </a:buClr>
              <a:buSzPct val="80000"/>
              <a:buFont typeface="Wingdings" pitchFamily="2" charset="2"/>
              <a:buBlip>
                <a:blip r:embed="rId2"/>
              </a:buBlip>
              <a:defRPr/>
            </a:pPr>
            <a:r>
              <a:rPr lang="el-GR" sz="2400" u="sng"/>
              <a:t>Μην</a:t>
            </a:r>
            <a:r>
              <a:rPr lang="el-GR" sz="2400"/>
              <a:t> αποψύχετε </a:t>
            </a:r>
            <a:r>
              <a:rPr lang="el-GR" sz="2400" u="sng"/>
              <a:t>μεγάλους όγκους</a:t>
            </a:r>
            <a:r>
              <a:rPr lang="el-GR" sz="2400"/>
              <a:t> τροφίμων</a:t>
            </a:r>
          </a:p>
          <a:p>
            <a:pPr eaLnBrk="1" hangingPunct="1">
              <a:buClr>
                <a:srgbClr val="5F5F5F"/>
              </a:buClr>
              <a:buSzPct val="80000"/>
              <a:buFont typeface="Wingdings" pitchFamily="2" charset="2"/>
              <a:buChar char="Ø"/>
              <a:defRPr/>
            </a:pPr>
            <a:endParaRPr lang="el-GR" sz="2400"/>
          </a:p>
          <a:p>
            <a:pPr eaLnBrk="1" hangingPunct="1">
              <a:buClr>
                <a:srgbClr val="5F5F5F"/>
              </a:buClr>
              <a:buSzPct val="80000"/>
              <a:buFont typeface="Wingdings" pitchFamily="2" charset="2"/>
              <a:buBlip>
                <a:blip r:embed="rId2"/>
              </a:buBlip>
              <a:defRPr/>
            </a:pPr>
            <a:r>
              <a:rPr lang="el-GR" sz="2400"/>
              <a:t>Αποψύξτε τα τρόφιμα με τον κατάλληλο </a:t>
            </a:r>
            <a:r>
              <a:rPr lang="el-GR" sz="2400" u="sng"/>
              <a:t>τρόπο</a:t>
            </a:r>
            <a:r>
              <a:rPr lang="el-GR" sz="2400"/>
              <a:t> στον κατάλληλο </a:t>
            </a:r>
            <a:r>
              <a:rPr lang="el-GR" sz="2400" u="sng"/>
              <a:t>χρόνο</a:t>
            </a:r>
            <a:r>
              <a:rPr lang="el-GR" sz="2400"/>
              <a:t> και</a:t>
            </a:r>
            <a:r>
              <a:rPr lang="el-GR" sz="2400" u="sng"/>
              <a:t> μέχρι </a:t>
            </a:r>
            <a:r>
              <a:rPr lang="el-GR" sz="2400"/>
              <a:t>την</a:t>
            </a:r>
            <a:r>
              <a:rPr lang="el-GR" sz="2400" u="sng"/>
              <a:t> πλήρη απόψυξή τους</a:t>
            </a:r>
            <a:endParaRPr lang="el-GR" sz="2400">
              <a:solidFill>
                <a:srgbClr val="008000"/>
              </a:solidFill>
            </a:endParaRPr>
          </a:p>
          <a:p>
            <a:pPr eaLnBrk="1" hangingPunct="1">
              <a:buClr>
                <a:srgbClr val="5F5F5F"/>
              </a:buClr>
              <a:buSzPct val="80000"/>
              <a:buFont typeface="Wingdings" pitchFamily="2" charset="2"/>
              <a:buChar char="Ø"/>
              <a:defRPr/>
            </a:pPr>
            <a:endParaRPr lang="el-GR" sz="2400" u="sng"/>
          </a:p>
          <a:p>
            <a:pPr eaLnBrk="1" hangingPunct="1">
              <a:buClr>
                <a:srgbClr val="5F5F5F"/>
              </a:buClr>
              <a:buSzPct val="80000"/>
              <a:buFont typeface="Wingdings" pitchFamily="2" charset="2"/>
              <a:buBlip>
                <a:blip r:embed="rId2"/>
              </a:buBlip>
              <a:defRPr/>
            </a:pPr>
            <a:r>
              <a:rPr lang="el-GR" sz="2400" u="sng"/>
              <a:t>Ποτέ μην αποψύχετε τρόφιμα για 2η φορά</a:t>
            </a:r>
            <a:endParaRPr lang="en-GB" sz="2400" u="sng"/>
          </a:p>
        </p:txBody>
      </p:sp>
      <p:pic>
        <p:nvPicPr>
          <p:cNvPr id="97282" name="Picture 3" descr="efetlogo"/>
          <p:cNvPicPr>
            <a:picLocks noChangeAspect="1" noChangeArrowheads="1"/>
          </p:cNvPicPr>
          <p:nvPr/>
        </p:nvPicPr>
        <p:blipFill>
          <a:blip r:embed="rId3"/>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s33tr2"/>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98306" name="Rectangle 3"/>
          <p:cNvSpPr>
            <a:spLocks noChangeArrowheads="1"/>
          </p:cNvSpPr>
          <p:nvPr/>
        </p:nvSpPr>
        <p:spPr bwMode="auto">
          <a:xfrm>
            <a:off x="330200" y="228600"/>
            <a:ext cx="9080500" cy="519113"/>
          </a:xfrm>
          <a:prstGeom prst="rect">
            <a:avLst/>
          </a:prstGeom>
          <a:noFill/>
          <a:ln w="9525">
            <a:noFill/>
            <a:miter lim="800000"/>
            <a:headEnd/>
            <a:tailEnd/>
          </a:ln>
        </p:spPr>
        <p:txBody>
          <a:bodyPr>
            <a:spAutoFit/>
          </a:bodyPr>
          <a:lstStyle/>
          <a:p>
            <a:pPr algn="ctr"/>
            <a:r>
              <a:rPr lang="el-GR" sz="2800" b="1">
                <a:solidFill>
                  <a:srgbClr val="FFFF00"/>
                </a:solidFill>
                <a:latin typeface="Comic Sans MS" pitchFamily="66" charset="0"/>
              </a:rPr>
              <a:t>ΚΑΤΕΨΥΓΜΕΝΟ ΠΟΥΛΕΡΙΚΟ</a:t>
            </a:r>
          </a:p>
        </p:txBody>
      </p:sp>
      <p:pic>
        <p:nvPicPr>
          <p:cNvPr id="98307" name="Picture 4" descr="efetlogo"/>
          <p:cNvPicPr>
            <a:picLocks noChangeAspect="1" noChangeArrowheads="1"/>
          </p:cNvPicPr>
          <p:nvPr/>
        </p:nvPicPr>
        <p:blipFill>
          <a:blip r:embed="rId3"/>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s33tr3"/>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99330" name="Rectangle 3"/>
          <p:cNvSpPr>
            <a:spLocks noChangeArrowheads="1"/>
          </p:cNvSpPr>
          <p:nvPr/>
        </p:nvSpPr>
        <p:spPr bwMode="auto">
          <a:xfrm>
            <a:off x="330200" y="228600"/>
            <a:ext cx="9080500" cy="519113"/>
          </a:xfrm>
          <a:prstGeom prst="rect">
            <a:avLst/>
          </a:prstGeom>
          <a:noFill/>
          <a:ln w="9525">
            <a:noFill/>
            <a:miter lim="800000"/>
            <a:headEnd/>
            <a:tailEnd/>
          </a:ln>
        </p:spPr>
        <p:txBody>
          <a:bodyPr>
            <a:spAutoFit/>
          </a:bodyPr>
          <a:lstStyle/>
          <a:p>
            <a:pPr algn="ctr"/>
            <a:r>
              <a:rPr lang="el-GR" sz="2800" b="1">
                <a:solidFill>
                  <a:srgbClr val="FFFF00"/>
                </a:solidFill>
                <a:latin typeface="Comic Sans MS" pitchFamily="66" charset="0"/>
              </a:rPr>
              <a:t>ΟΧΙ ΠΛΗΡΩΣ ΑΠΟΨΥΓΜΕΝΟ ΠΟΥΛΕΡΙΚΟ</a:t>
            </a:r>
          </a:p>
        </p:txBody>
      </p:sp>
      <p:pic>
        <p:nvPicPr>
          <p:cNvPr id="99331" name="Picture 4" descr="efetlogo"/>
          <p:cNvPicPr>
            <a:picLocks noChangeAspect="1" noChangeArrowheads="1"/>
          </p:cNvPicPr>
          <p:nvPr/>
        </p:nvPicPr>
        <p:blipFill>
          <a:blip r:embed="rId3"/>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s33tr1"/>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100354" name="Rectangle 3"/>
          <p:cNvSpPr>
            <a:spLocks noChangeArrowheads="1"/>
          </p:cNvSpPr>
          <p:nvPr/>
        </p:nvSpPr>
        <p:spPr bwMode="auto">
          <a:xfrm>
            <a:off x="412750" y="53975"/>
            <a:ext cx="9080500" cy="860425"/>
          </a:xfrm>
          <a:prstGeom prst="rect">
            <a:avLst/>
          </a:prstGeom>
          <a:noFill/>
          <a:ln w="9525">
            <a:noFill/>
            <a:miter lim="800000"/>
            <a:headEnd/>
            <a:tailEnd/>
          </a:ln>
        </p:spPr>
        <p:txBody>
          <a:bodyPr>
            <a:spAutoFit/>
          </a:bodyPr>
          <a:lstStyle/>
          <a:p>
            <a:pPr algn="ctr">
              <a:lnSpc>
                <a:spcPct val="90000"/>
              </a:lnSpc>
            </a:pPr>
            <a:r>
              <a:rPr lang="el-GR" sz="2800" b="1">
                <a:solidFill>
                  <a:srgbClr val="FFFF00"/>
                </a:solidFill>
                <a:latin typeface="Comic Sans MS" pitchFamily="66" charset="0"/>
              </a:rPr>
              <a:t>ΑΝΑΠΤΥΞΗ ΒΑΚΤΗΡΙΩΝ ΚΑΤΑ ΤΟ ΨΗΣΙΜΟ ΤΟΥ ΗΜΙΑΠΟΨΥΓΜΕΝΟΥ ΠΟΥΛΕΡΙΚΟΥ </a:t>
            </a:r>
          </a:p>
        </p:txBody>
      </p:sp>
      <p:pic>
        <p:nvPicPr>
          <p:cNvPr id="100355" name="Picture 4" descr="efetlogo"/>
          <p:cNvPicPr>
            <a:picLocks noChangeAspect="1" noChangeArrowheads="1"/>
          </p:cNvPicPr>
          <p:nvPr/>
        </p:nvPicPr>
        <p:blipFill>
          <a:blip r:embed="rId3"/>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s34tr-A"/>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s36tr"/>
          <p:cNvPicPr>
            <a:picLocks noChangeAspect="1" noChangeArrowheads="1"/>
          </p:cNvPicPr>
          <p:nvPr/>
        </p:nvPicPr>
        <p:blipFill>
          <a:blip r:embed="rId2"/>
          <a:srcRect t="6667" b="7777"/>
          <a:stretch>
            <a:fillRect/>
          </a:stretch>
        </p:blipFill>
        <p:spPr bwMode="auto">
          <a:xfrm>
            <a:off x="0" y="990600"/>
            <a:ext cx="9906000" cy="5867400"/>
          </a:xfrm>
          <a:prstGeom prst="rect">
            <a:avLst/>
          </a:prstGeom>
          <a:noFill/>
          <a:ln w="9525">
            <a:noFill/>
            <a:miter lim="800000"/>
            <a:headEnd/>
            <a:tailEnd/>
          </a:ln>
        </p:spPr>
      </p:pic>
      <p:sp>
        <p:nvSpPr>
          <p:cNvPr id="173059" name="Rectangle 3"/>
          <p:cNvSpPr>
            <a:spLocks noGrp="1" noChangeArrowheads="1"/>
          </p:cNvSpPr>
          <p:nvPr>
            <p:ph type="body" idx="1"/>
          </p:nvPr>
        </p:nvSpPr>
        <p:spPr>
          <a:xfrm>
            <a:off x="330200" y="152400"/>
            <a:ext cx="9163050" cy="1143000"/>
          </a:xfrm>
        </p:spPr>
        <p:txBody>
          <a:bodyPr/>
          <a:lstStyle/>
          <a:p>
            <a:pPr algn="ctr" eaLnBrk="1" hangingPunct="1">
              <a:buClr>
                <a:schemeClr val="tx1"/>
              </a:buClr>
              <a:buFont typeface="Wingdings" pitchFamily="2" charset="2"/>
              <a:buNone/>
              <a:defRPr/>
            </a:pPr>
            <a:r>
              <a:rPr lang="el-GR" sz="2800" b="1">
                <a:solidFill>
                  <a:srgbClr val="FF0000"/>
                </a:solidFill>
              </a:rPr>
              <a:t>Κρυώστε τα τρόφιμα γρήγορα (</a:t>
            </a:r>
            <a:r>
              <a:rPr lang="en-US" sz="2800" b="1">
                <a:solidFill>
                  <a:srgbClr val="FF0000"/>
                </a:solidFill>
              </a:rPr>
              <a:t>max 2 </a:t>
            </a:r>
            <a:r>
              <a:rPr lang="el-GR" sz="2800" b="1">
                <a:solidFill>
                  <a:srgbClr val="FF0000"/>
                </a:solidFill>
              </a:rPr>
              <a:t>ώρες) </a:t>
            </a:r>
          </a:p>
          <a:p>
            <a:pPr algn="ctr" eaLnBrk="1" hangingPunct="1">
              <a:lnSpc>
                <a:spcPct val="80000"/>
              </a:lnSpc>
              <a:spcBef>
                <a:spcPct val="0"/>
              </a:spcBef>
              <a:buClr>
                <a:schemeClr val="tx1"/>
              </a:buClr>
              <a:buFont typeface="Wingdings" pitchFamily="2" charset="2"/>
              <a:buNone/>
              <a:defRPr/>
            </a:pPr>
            <a:r>
              <a:rPr lang="el-GR" sz="2800" b="1">
                <a:solidFill>
                  <a:srgbClr val="FF0000"/>
                </a:solidFill>
              </a:rPr>
              <a:t>και μετά τοποθετήστε τα στο ψυγείο</a:t>
            </a:r>
            <a:endParaRPr lang="el-GR">
              <a:solidFill>
                <a:srgbClr val="FF0000"/>
              </a:solidFill>
            </a:endParaRPr>
          </a:p>
        </p:txBody>
      </p:sp>
      <p:sp>
        <p:nvSpPr>
          <p:cNvPr id="173060" name="AutoShape 4"/>
          <p:cNvSpPr>
            <a:spLocks noChangeArrowheads="1"/>
          </p:cNvSpPr>
          <p:nvPr/>
        </p:nvSpPr>
        <p:spPr bwMode="auto">
          <a:xfrm rot="1113842">
            <a:off x="4292600" y="3732213"/>
            <a:ext cx="1485900" cy="530225"/>
          </a:xfrm>
          <a:prstGeom prst="rightArrow">
            <a:avLst>
              <a:gd name="adj1" fmla="val 50000"/>
              <a:gd name="adj2" fmla="val 70060"/>
            </a:avLst>
          </a:prstGeom>
          <a:solidFill>
            <a:srgbClr val="FF0000"/>
          </a:solidFill>
          <a:ln w="9525">
            <a:solidFill>
              <a:schemeClr val="tx1"/>
            </a:solidFill>
            <a:miter lim="800000"/>
            <a:headEnd/>
            <a:tailEnd/>
          </a:ln>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strips(downRight)">
                                      <p:cBhvr>
                                        <p:cTn id="7" dur="5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l-GR" sz="2800"/>
              <a:t>ΟΒΠ/ΟΥΠ στις βιομηχανικές εγκαταστάσεις (3/4)</a:t>
            </a:r>
            <a:br>
              <a:rPr lang="el-GR" sz="2800"/>
            </a:br>
            <a:r>
              <a:rPr lang="el-GR" sz="2800" b="1">
                <a:solidFill>
                  <a:srgbClr val="FFFF00"/>
                </a:solidFill>
              </a:rPr>
              <a:t>ΚΑΤΑΣΚΕΥΗ</a:t>
            </a:r>
          </a:p>
        </p:txBody>
      </p:sp>
      <p:sp>
        <p:nvSpPr>
          <p:cNvPr id="187395" name="Rectangle 3"/>
          <p:cNvSpPr>
            <a:spLocks noGrp="1" noChangeArrowheads="1"/>
          </p:cNvSpPr>
          <p:nvPr>
            <p:ph type="body" idx="1"/>
          </p:nvPr>
        </p:nvSpPr>
        <p:spPr>
          <a:xfrm>
            <a:off x="495300" y="1949450"/>
            <a:ext cx="8915400" cy="2541588"/>
          </a:xfrm>
        </p:spPr>
        <p:txBody>
          <a:bodyPr/>
          <a:lstStyle/>
          <a:p>
            <a:pPr eaLnBrk="1" hangingPunct="1">
              <a:defRPr/>
            </a:pPr>
            <a:r>
              <a:rPr lang="el-GR" sz="2800"/>
              <a:t>Τοίχοι (εξωτερικοί – εσωτερικοί)</a:t>
            </a:r>
          </a:p>
          <a:p>
            <a:pPr eaLnBrk="1" hangingPunct="1">
              <a:defRPr/>
            </a:pPr>
            <a:r>
              <a:rPr lang="el-GR" sz="2800"/>
              <a:t>Οροφή</a:t>
            </a:r>
          </a:p>
          <a:p>
            <a:pPr eaLnBrk="1" hangingPunct="1">
              <a:defRPr/>
            </a:pPr>
            <a:r>
              <a:rPr lang="el-GR" sz="2800"/>
              <a:t>Δάπεδα</a:t>
            </a:r>
          </a:p>
          <a:p>
            <a:pPr eaLnBrk="1" hangingPunct="1">
              <a:defRPr/>
            </a:pPr>
            <a:r>
              <a:rPr lang="el-GR" sz="2800"/>
              <a:t>Πόρτες - Παράθυρα</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ss8-3A"/>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pic>
        <p:nvPicPr>
          <p:cNvPr id="103426" name="Picture 3" descr="efetlogo"/>
          <p:cNvPicPr>
            <a:picLocks noChangeAspect="1" noChangeArrowheads="1"/>
          </p:cNvPicPr>
          <p:nvPr/>
        </p:nvPicPr>
        <p:blipFill>
          <a:blip r:embed="rId3"/>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742950" y="76200"/>
            <a:ext cx="8420100" cy="609600"/>
          </a:xfrm>
        </p:spPr>
        <p:txBody>
          <a:bodyPr/>
          <a:lstStyle/>
          <a:p>
            <a:pPr algn="ctr" eaLnBrk="1" hangingPunct="1">
              <a:buFont typeface="Wingdings" pitchFamily="2" charset="2"/>
              <a:buNone/>
              <a:defRPr/>
            </a:pPr>
            <a:r>
              <a:rPr lang="el-GR" sz="2800">
                <a:solidFill>
                  <a:srgbClr val="FF0000"/>
                </a:solidFill>
              </a:rPr>
              <a:t>Aσφαλής Χειρισμός των σκευών σερβιρίσματος</a:t>
            </a:r>
            <a:r>
              <a:rPr lang="el-GR">
                <a:solidFill>
                  <a:srgbClr val="FF0000"/>
                </a:solidFill>
              </a:rPr>
              <a:t> </a:t>
            </a:r>
          </a:p>
        </p:txBody>
      </p:sp>
      <p:sp>
        <p:nvSpPr>
          <p:cNvPr id="104450" name="Text Box 3"/>
          <p:cNvSpPr txBox="1">
            <a:spLocks noChangeArrowheads="1"/>
          </p:cNvSpPr>
          <p:nvPr/>
        </p:nvSpPr>
        <p:spPr bwMode="auto">
          <a:xfrm>
            <a:off x="1403350" y="762000"/>
            <a:ext cx="1320800" cy="366713"/>
          </a:xfrm>
          <a:prstGeom prst="rect">
            <a:avLst/>
          </a:prstGeom>
          <a:noFill/>
          <a:ln w="9525">
            <a:noFill/>
            <a:miter lim="800000"/>
            <a:headEnd/>
            <a:tailEnd/>
          </a:ln>
        </p:spPr>
        <p:txBody>
          <a:bodyPr>
            <a:spAutoFit/>
          </a:bodyPr>
          <a:lstStyle/>
          <a:p>
            <a:pPr algn="ctr">
              <a:spcBef>
                <a:spcPct val="50000"/>
              </a:spcBef>
            </a:pPr>
            <a:r>
              <a:rPr lang="el-GR" b="1">
                <a:solidFill>
                  <a:srgbClr val="00FF00"/>
                </a:solidFill>
                <a:latin typeface="Comic Sans MS" pitchFamily="66" charset="0"/>
              </a:rPr>
              <a:t>ΣΩΣΤΟ</a:t>
            </a:r>
            <a:endParaRPr lang="el-GR" sz="2400" b="1">
              <a:solidFill>
                <a:srgbClr val="008000"/>
              </a:solidFill>
              <a:latin typeface="Comic Sans MS" pitchFamily="66" charset="0"/>
            </a:endParaRPr>
          </a:p>
        </p:txBody>
      </p:sp>
      <p:sp>
        <p:nvSpPr>
          <p:cNvPr id="104451" name="Text Box 4"/>
          <p:cNvSpPr txBox="1">
            <a:spLocks noChangeArrowheads="1"/>
          </p:cNvSpPr>
          <p:nvPr/>
        </p:nvSpPr>
        <p:spPr bwMode="auto">
          <a:xfrm>
            <a:off x="3219450" y="762000"/>
            <a:ext cx="1320800" cy="366713"/>
          </a:xfrm>
          <a:prstGeom prst="rect">
            <a:avLst/>
          </a:prstGeom>
          <a:noFill/>
          <a:ln w="9525">
            <a:noFill/>
            <a:miter lim="800000"/>
            <a:headEnd/>
            <a:tailEnd/>
          </a:ln>
        </p:spPr>
        <p:txBody>
          <a:bodyPr>
            <a:spAutoFit/>
          </a:bodyPr>
          <a:lstStyle/>
          <a:p>
            <a:pPr algn="ctr">
              <a:spcBef>
                <a:spcPct val="50000"/>
              </a:spcBef>
            </a:pPr>
            <a:r>
              <a:rPr lang="el-GR" b="1">
                <a:solidFill>
                  <a:srgbClr val="FF0000"/>
                </a:solidFill>
                <a:latin typeface="Comic Sans MS" pitchFamily="66" charset="0"/>
              </a:rPr>
              <a:t>ΛΑΘΟΣ</a:t>
            </a:r>
            <a:endParaRPr lang="el-GR" sz="2400" b="1">
              <a:solidFill>
                <a:schemeClr val="bg1"/>
              </a:solidFill>
              <a:latin typeface="Comic Sans MS" pitchFamily="66" charset="0"/>
            </a:endParaRPr>
          </a:p>
        </p:txBody>
      </p:sp>
      <p:sp>
        <p:nvSpPr>
          <p:cNvPr id="104452" name="Text Box 5"/>
          <p:cNvSpPr txBox="1">
            <a:spLocks noChangeArrowheads="1"/>
          </p:cNvSpPr>
          <p:nvPr/>
        </p:nvSpPr>
        <p:spPr bwMode="auto">
          <a:xfrm>
            <a:off x="5365750" y="762000"/>
            <a:ext cx="1320800" cy="366713"/>
          </a:xfrm>
          <a:prstGeom prst="rect">
            <a:avLst/>
          </a:prstGeom>
          <a:noFill/>
          <a:ln w="9525">
            <a:noFill/>
            <a:miter lim="800000"/>
            <a:headEnd/>
            <a:tailEnd/>
          </a:ln>
        </p:spPr>
        <p:txBody>
          <a:bodyPr>
            <a:spAutoFit/>
          </a:bodyPr>
          <a:lstStyle/>
          <a:p>
            <a:pPr algn="ctr">
              <a:spcBef>
                <a:spcPct val="50000"/>
              </a:spcBef>
            </a:pPr>
            <a:r>
              <a:rPr lang="el-GR" b="1">
                <a:solidFill>
                  <a:srgbClr val="00FF00"/>
                </a:solidFill>
                <a:latin typeface="Comic Sans MS" pitchFamily="66" charset="0"/>
              </a:rPr>
              <a:t>ΣΩΣΤΟ</a:t>
            </a:r>
            <a:endParaRPr lang="el-GR" sz="2400" b="1">
              <a:latin typeface="Comic Sans MS" pitchFamily="66" charset="0"/>
            </a:endParaRPr>
          </a:p>
        </p:txBody>
      </p:sp>
      <p:sp>
        <p:nvSpPr>
          <p:cNvPr id="104453" name="Text Box 6"/>
          <p:cNvSpPr txBox="1">
            <a:spLocks noChangeArrowheads="1"/>
          </p:cNvSpPr>
          <p:nvPr/>
        </p:nvSpPr>
        <p:spPr bwMode="auto">
          <a:xfrm>
            <a:off x="7181850" y="762000"/>
            <a:ext cx="1320800" cy="366713"/>
          </a:xfrm>
          <a:prstGeom prst="rect">
            <a:avLst/>
          </a:prstGeom>
          <a:noFill/>
          <a:ln w="9525">
            <a:noFill/>
            <a:miter lim="800000"/>
            <a:headEnd/>
            <a:tailEnd/>
          </a:ln>
        </p:spPr>
        <p:txBody>
          <a:bodyPr>
            <a:spAutoFit/>
          </a:bodyPr>
          <a:lstStyle/>
          <a:p>
            <a:pPr algn="ctr">
              <a:spcBef>
                <a:spcPct val="50000"/>
              </a:spcBef>
            </a:pPr>
            <a:r>
              <a:rPr lang="el-GR" b="1">
                <a:solidFill>
                  <a:srgbClr val="FF0000"/>
                </a:solidFill>
                <a:latin typeface="Comic Sans MS" pitchFamily="66" charset="0"/>
              </a:rPr>
              <a:t>ΛΑΘΟΣ</a:t>
            </a:r>
            <a:endParaRPr lang="el-GR" sz="2400" b="1">
              <a:solidFill>
                <a:schemeClr val="bg1"/>
              </a:solidFill>
              <a:latin typeface="Comic Sans MS" pitchFamily="66" charset="0"/>
            </a:endParaRPr>
          </a:p>
        </p:txBody>
      </p:sp>
      <p:pic>
        <p:nvPicPr>
          <p:cNvPr id="104454" name="Picture 7" descr="s8-6ssaNEW"/>
          <p:cNvPicPr>
            <a:picLocks noChangeAspect="1" noChangeArrowheads="1"/>
          </p:cNvPicPr>
          <p:nvPr/>
        </p:nvPicPr>
        <p:blipFill>
          <a:blip r:embed="rId2"/>
          <a:srcRect/>
          <a:stretch>
            <a:fillRect/>
          </a:stretch>
        </p:blipFill>
        <p:spPr bwMode="auto">
          <a:xfrm>
            <a:off x="825500" y="1143000"/>
            <a:ext cx="8255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l-GR" sz="2800"/>
              <a:t>ΟΒΠ/ΟΥΠ στις βιομηχανικές εγκαταστάσεις (4/4)</a:t>
            </a:r>
            <a:br>
              <a:rPr lang="el-GR" sz="2800"/>
            </a:br>
            <a:r>
              <a:rPr lang="el-GR" sz="2800" b="1">
                <a:solidFill>
                  <a:srgbClr val="FFFF00"/>
                </a:solidFill>
              </a:rPr>
              <a:t>ΕΞΟΠΛΙΣΜΟΣ</a:t>
            </a:r>
          </a:p>
        </p:txBody>
      </p:sp>
      <p:sp>
        <p:nvSpPr>
          <p:cNvPr id="188419" name="Rectangle 3"/>
          <p:cNvSpPr>
            <a:spLocks noGrp="1" noChangeArrowheads="1"/>
          </p:cNvSpPr>
          <p:nvPr>
            <p:ph type="body" idx="1"/>
          </p:nvPr>
        </p:nvSpPr>
        <p:spPr/>
        <p:txBody>
          <a:bodyPr/>
          <a:lstStyle/>
          <a:p>
            <a:pPr eaLnBrk="1" hangingPunct="1">
              <a:lnSpc>
                <a:spcPct val="90000"/>
              </a:lnSpc>
              <a:defRPr/>
            </a:pPr>
            <a:r>
              <a:rPr lang="el-GR" sz="2400"/>
              <a:t>Υλικά κατασκευής</a:t>
            </a:r>
          </a:p>
          <a:p>
            <a:pPr marL="973138" lvl="1" indent="-515938" eaLnBrk="1" hangingPunct="1">
              <a:lnSpc>
                <a:spcPct val="90000"/>
              </a:lnSpc>
              <a:buClr>
                <a:srgbClr val="FFFF00"/>
              </a:buClr>
              <a:buFont typeface="Symbol" pitchFamily="18" charset="2"/>
              <a:buBlip>
                <a:blip r:embed="rId3"/>
              </a:buBlip>
              <a:defRPr/>
            </a:pPr>
            <a:r>
              <a:rPr lang="el-GR" sz="2000"/>
              <a:t>Ανοξείδωτος χάλυβας</a:t>
            </a:r>
          </a:p>
          <a:p>
            <a:pPr marL="973138" lvl="1" indent="-515938" eaLnBrk="1" hangingPunct="1">
              <a:lnSpc>
                <a:spcPct val="90000"/>
              </a:lnSpc>
              <a:buClr>
                <a:srgbClr val="FFFF00"/>
              </a:buClr>
              <a:buFont typeface="Symbol" pitchFamily="18" charset="2"/>
              <a:buBlip>
                <a:blip r:embed="rId3"/>
              </a:buBlip>
              <a:defRPr/>
            </a:pPr>
            <a:r>
              <a:rPr lang="el-GR" sz="2000"/>
              <a:t>Ξύλινα και ψάθινα (γενικώς απαγορεύονται)</a:t>
            </a:r>
          </a:p>
          <a:p>
            <a:pPr marL="973138" lvl="1" indent="-515938" eaLnBrk="1" hangingPunct="1">
              <a:lnSpc>
                <a:spcPct val="90000"/>
              </a:lnSpc>
              <a:buClr>
                <a:srgbClr val="FFFF00"/>
              </a:buClr>
              <a:buFont typeface="Symbol" pitchFamily="18" charset="2"/>
              <a:buBlip>
                <a:blip r:embed="rId3"/>
              </a:buBlip>
              <a:defRPr/>
            </a:pPr>
            <a:r>
              <a:rPr lang="el-GR" sz="2000"/>
              <a:t>Πλαστικά</a:t>
            </a:r>
          </a:p>
          <a:p>
            <a:pPr marL="973138" lvl="1" indent="-515938" eaLnBrk="1" hangingPunct="1">
              <a:lnSpc>
                <a:spcPct val="90000"/>
              </a:lnSpc>
              <a:buClr>
                <a:srgbClr val="FFFF00"/>
              </a:buClr>
              <a:buFont typeface="Symbol" pitchFamily="18" charset="2"/>
              <a:buBlip>
                <a:blip r:embed="rId3"/>
              </a:buBlip>
              <a:defRPr/>
            </a:pPr>
            <a:r>
              <a:rPr lang="el-GR" sz="2000"/>
              <a:t>Κεραμικά, πορσελάνες, γυαλί</a:t>
            </a:r>
          </a:p>
          <a:p>
            <a:pPr marL="973138" lvl="1" indent="-515938" eaLnBrk="1" hangingPunct="1">
              <a:lnSpc>
                <a:spcPct val="90000"/>
              </a:lnSpc>
              <a:buClr>
                <a:srgbClr val="FFFF00"/>
              </a:buClr>
              <a:buFont typeface="Symbol" pitchFamily="18" charset="2"/>
              <a:buBlip>
                <a:blip r:embed="rId3"/>
              </a:buBlip>
              <a:defRPr/>
            </a:pPr>
            <a:r>
              <a:rPr lang="el-GR" sz="2000"/>
              <a:t>Σίδηρος, χαλκός, κασσίτερος</a:t>
            </a:r>
          </a:p>
          <a:p>
            <a:pPr eaLnBrk="1" hangingPunct="1">
              <a:lnSpc>
                <a:spcPct val="90000"/>
              </a:lnSpc>
              <a:buClr>
                <a:srgbClr val="FFFF00"/>
              </a:buClr>
              <a:buFont typeface="Symbol" pitchFamily="18" charset="2"/>
              <a:buBlip>
                <a:blip r:embed="rId4"/>
              </a:buBlip>
              <a:defRPr/>
            </a:pPr>
            <a:r>
              <a:rPr lang="el-GR" sz="2400"/>
              <a:t>Προδιαγραφές υλικών</a:t>
            </a:r>
          </a:p>
          <a:p>
            <a:pPr marL="973138" lvl="1" indent="-515938" eaLnBrk="1" hangingPunct="1">
              <a:lnSpc>
                <a:spcPct val="90000"/>
              </a:lnSpc>
              <a:buClr>
                <a:srgbClr val="FFFF00"/>
              </a:buClr>
              <a:buFont typeface="Symbol" pitchFamily="18" charset="2"/>
              <a:buBlip>
                <a:blip r:embed="rId3"/>
              </a:buBlip>
              <a:defRPr/>
            </a:pPr>
            <a:r>
              <a:rPr lang="el-GR" sz="2000"/>
              <a:t>Κατάλληλα</a:t>
            </a:r>
          </a:p>
          <a:p>
            <a:pPr marL="973138" lvl="1" indent="-515938" eaLnBrk="1" hangingPunct="1">
              <a:lnSpc>
                <a:spcPct val="90000"/>
              </a:lnSpc>
              <a:buClr>
                <a:srgbClr val="FFFF00"/>
              </a:buClr>
              <a:buFont typeface="Symbol" pitchFamily="18" charset="2"/>
              <a:buBlip>
                <a:blip r:embed="rId3"/>
              </a:buBlip>
              <a:defRPr/>
            </a:pPr>
            <a:r>
              <a:rPr lang="el-GR" sz="2000"/>
              <a:t>Όχι αλλαγές στις οργανοληπτικές ιδιότητες των τροφίμων</a:t>
            </a:r>
          </a:p>
          <a:p>
            <a:pPr marL="973138" lvl="1" indent="-515938" eaLnBrk="1" hangingPunct="1">
              <a:lnSpc>
                <a:spcPct val="90000"/>
              </a:lnSpc>
              <a:buClr>
                <a:srgbClr val="FFFF00"/>
              </a:buClr>
              <a:buFont typeface="Symbol" pitchFamily="18" charset="2"/>
              <a:buBlip>
                <a:blip r:embed="rId3"/>
              </a:buBlip>
              <a:defRPr/>
            </a:pPr>
            <a:r>
              <a:rPr lang="el-GR" sz="2000"/>
              <a:t>Όχι τοξικές</a:t>
            </a:r>
          </a:p>
          <a:p>
            <a:pPr marL="973138" lvl="1" indent="-515938" eaLnBrk="1" hangingPunct="1">
              <a:lnSpc>
                <a:spcPct val="90000"/>
              </a:lnSpc>
              <a:buClr>
                <a:srgbClr val="FFFF00"/>
              </a:buClr>
              <a:buFont typeface="Symbol" pitchFamily="18" charset="2"/>
              <a:buBlip>
                <a:blip r:embed="rId3"/>
              </a:buBlip>
              <a:defRPr/>
            </a:pPr>
            <a:r>
              <a:rPr lang="el-GR" sz="2000"/>
              <a:t>Να μην υφίστανται φυσικοχημικές αλλαγές</a:t>
            </a:r>
          </a:p>
          <a:p>
            <a:pPr marL="973138" lvl="1" indent="-515938" eaLnBrk="1" hangingPunct="1">
              <a:lnSpc>
                <a:spcPct val="90000"/>
              </a:lnSpc>
              <a:buClr>
                <a:srgbClr val="FFFF00"/>
              </a:buClr>
              <a:buFont typeface="Symbol" pitchFamily="18" charset="2"/>
              <a:buBlip>
                <a:blip r:embed="rId3"/>
              </a:buBlip>
              <a:defRPr/>
            </a:pPr>
            <a:r>
              <a:rPr lang="el-GR" sz="2000"/>
              <a:t>Λείες επιφάνειες</a:t>
            </a:r>
          </a:p>
          <a:p>
            <a:pPr marL="973138" lvl="1" indent="-515938" eaLnBrk="1" hangingPunct="1">
              <a:lnSpc>
                <a:spcPct val="90000"/>
              </a:lnSpc>
              <a:buClr>
                <a:srgbClr val="FFFF00"/>
              </a:buClr>
              <a:buFont typeface="Symbol" pitchFamily="18" charset="2"/>
              <a:buBlip>
                <a:blip r:embed="rId3"/>
              </a:buBlip>
              <a:defRPr/>
            </a:pPr>
            <a:r>
              <a:rPr lang="el-GR" sz="2000"/>
              <a:t>Να καθαρίζονται και να απολυμαίνονται εύκολα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l-GR"/>
              <a:t>ΟΒΠ/ΟΥΠ στην υγιεινή και ασφάλεια</a:t>
            </a:r>
          </a:p>
        </p:txBody>
      </p:sp>
      <p:sp>
        <p:nvSpPr>
          <p:cNvPr id="68626" name="Rectangle 18"/>
          <p:cNvSpPr>
            <a:spLocks noGrp="1" noChangeArrowheads="1"/>
          </p:cNvSpPr>
          <p:nvPr>
            <p:ph type="body" idx="1"/>
          </p:nvPr>
        </p:nvSpPr>
        <p:spPr/>
        <p:txBody>
          <a:bodyPr/>
          <a:lstStyle/>
          <a:p>
            <a:pPr eaLnBrk="1" hangingPunct="1">
              <a:defRPr/>
            </a:pPr>
            <a:r>
              <a:rPr lang="el-GR"/>
              <a:t>Καθαρισμός και απολύμανση εξοπλισμού και κτιρίου</a:t>
            </a:r>
          </a:p>
          <a:p>
            <a:pPr eaLnBrk="1" hangingPunct="1">
              <a:defRPr/>
            </a:pPr>
            <a:r>
              <a:rPr lang="el-GR"/>
              <a:t>Απεντόμωση/Μυοκτονία</a:t>
            </a:r>
          </a:p>
          <a:p>
            <a:pPr eaLnBrk="1" hangingPunct="1">
              <a:defRPr/>
            </a:pPr>
            <a:r>
              <a:rPr lang="el-GR"/>
              <a:t>Υγιεινή του προσωπικού και επισκεπτών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l-GR"/>
              <a:t>Καθαρισμός-Απολύμανση</a:t>
            </a:r>
          </a:p>
        </p:txBody>
      </p:sp>
      <p:sp>
        <p:nvSpPr>
          <p:cNvPr id="105475" name="Rectangle 3"/>
          <p:cNvSpPr>
            <a:spLocks noGrp="1" noChangeArrowheads="1"/>
          </p:cNvSpPr>
          <p:nvPr>
            <p:ph type="body" idx="1"/>
          </p:nvPr>
        </p:nvSpPr>
        <p:spPr/>
        <p:txBody>
          <a:bodyPr/>
          <a:lstStyle/>
          <a:p>
            <a:pPr eaLnBrk="1" hangingPunct="1">
              <a:defRPr/>
            </a:pPr>
            <a:r>
              <a:rPr lang="el-GR" i="1" u="sng">
                <a:solidFill>
                  <a:srgbClr val="FFFF00"/>
                </a:solidFill>
              </a:rPr>
              <a:t>Καθαρισμός</a:t>
            </a:r>
            <a:r>
              <a:rPr lang="el-GR" sz="2800"/>
              <a:t> είναι η απομάκρυνση όλων των ρύπων από τις επιφάνειες και τον εξοπλισμό</a:t>
            </a:r>
          </a:p>
          <a:p>
            <a:pPr lvl="1" eaLnBrk="1" hangingPunct="1">
              <a:defRPr/>
            </a:pPr>
            <a:r>
              <a:rPr lang="el-GR" sz="2400"/>
              <a:t>Ξηρός καθαρισμός</a:t>
            </a:r>
          </a:p>
          <a:p>
            <a:pPr lvl="1" eaLnBrk="1" hangingPunct="1">
              <a:defRPr/>
            </a:pPr>
            <a:r>
              <a:rPr lang="el-GR" sz="2400"/>
              <a:t>Υγρός καθαρισμός με νερό και απορρυπαντικό</a:t>
            </a:r>
          </a:p>
          <a:p>
            <a:pPr eaLnBrk="1" hangingPunct="1">
              <a:defRPr/>
            </a:pPr>
            <a:endParaRPr lang="el-GR" i="1" u="sng"/>
          </a:p>
          <a:p>
            <a:pPr eaLnBrk="1" hangingPunct="1">
              <a:defRPr/>
            </a:pPr>
            <a:r>
              <a:rPr lang="el-GR" i="1" u="sng">
                <a:solidFill>
                  <a:srgbClr val="FFFF00"/>
                </a:solidFill>
              </a:rPr>
              <a:t>Απολύμανση</a:t>
            </a:r>
            <a:r>
              <a:rPr lang="el-GR" sz="2800"/>
              <a:t> είναι η καταστροφή των διαφόρων μικροοργανισμών και πιθανόν των σπορίων τους</a:t>
            </a:r>
            <a:r>
              <a:rPr lang="el-GR"/>
              <a:t> </a:t>
            </a:r>
          </a:p>
          <a:p>
            <a:pPr lvl="1" eaLnBrk="1" hangingPunct="1">
              <a:defRPr/>
            </a:pPr>
            <a:r>
              <a:rPr lang="el-GR" sz="2400"/>
              <a:t>Με θέρμανση </a:t>
            </a:r>
          </a:p>
          <a:p>
            <a:pPr lvl="1" eaLnBrk="1" hangingPunct="1">
              <a:defRPr/>
            </a:pPr>
            <a:r>
              <a:rPr lang="el-GR" sz="2400"/>
              <a:t>Με χημικά απολυμαντικά</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95300" y="1611313"/>
            <a:ext cx="9163050" cy="4256087"/>
          </a:xfrm>
        </p:spPr>
        <p:txBody>
          <a:bodyPr/>
          <a:lstStyle/>
          <a:p>
            <a:pPr lvl="1" eaLnBrk="1" hangingPunct="1">
              <a:buClr>
                <a:srgbClr val="5F5F5F"/>
              </a:buClr>
              <a:buSzPct val="80000"/>
              <a:buFont typeface="Wingdings" pitchFamily="2" charset="2"/>
              <a:buBlip>
                <a:blip r:embed="rId3"/>
              </a:buBlip>
              <a:defRPr/>
            </a:pPr>
            <a:r>
              <a:rPr lang="el-GR"/>
              <a:t>Η απουσία υπολειμμάτων τροφίμων και συσκευασιών, καθώς και η απουσία μικροοργανισμών, για την αποφυγή άμεσης ή έμμεσης επιμόλυνσης</a:t>
            </a:r>
          </a:p>
          <a:p>
            <a:pPr lvl="1" eaLnBrk="1" hangingPunct="1">
              <a:buClr>
                <a:srgbClr val="5F5F5F"/>
              </a:buClr>
              <a:buSzPct val="80000"/>
              <a:buFont typeface="Wingdings" pitchFamily="2" charset="2"/>
              <a:buBlip>
                <a:blip r:embed="rId3"/>
              </a:buBlip>
              <a:defRPr/>
            </a:pPr>
            <a:r>
              <a:rPr lang="el-GR"/>
              <a:t>Ευχάριστο &amp; ασφαλές περιβάλλον εργασίας</a:t>
            </a:r>
          </a:p>
          <a:p>
            <a:pPr lvl="1" eaLnBrk="1" hangingPunct="1">
              <a:buClr>
                <a:srgbClr val="5F5F5F"/>
              </a:buClr>
              <a:buSzPct val="80000"/>
              <a:buFont typeface="Wingdings" pitchFamily="2" charset="2"/>
              <a:buBlip>
                <a:blip r:embed="rId3"/>
              </a:buBlip>
              <a:defRPr/>
            </a:pPr>
            <a:r>
              <a:rPr lang="el-GR"/>
              <a:t>Ευχάριστη εικόνα στους πελάτες</a:t>
            </a:r>
          </a:p>
          <a:p>
            <a:pPr lvl="1" eaLnBrk="1" hangingPunct="1">
              <a:buClr>
                <a:srgbClr val="5F5F5F"/>
              </a:buClr>
              <a:buSzPct val="80000"/>
              <a:buFont typeface="Wingdings" pitchFamily="2" charset="2"/>
              <a:buBlip>
                <a:blip r:embed="rId3"/>
              </a:buBlip>
              <a:defRPr/>
            </a:pPr>
            <a:r>
              <a:rPr lang="el-GR"/>
              <a:t>Η κάλυψη της σχετικής νομικής υποχρέωσης</a:t>
            </a:r>
          </a:p>
          <a:p>
            <a:pPr algn="ctr" eaLnBrk="1" hangingPunct="1">
              <a:lnSpc>
                <a:spcPct val="60000"/>
              </a:lnSpc>
              <a:buFont typeface="Wingdings" pitchFamily="2" charset="2"/>
              <a:buNone/>
              <a:defRPr/>
            </a:pPr>
            <a:endParaRPr lang="en-US" sz="2800">
              <a:solidFill>
                <a:schemeClr val="accent1"/>
              </a:solidFill>
            </a:endParaRPr>
          </a:p>
          <a:p>
            <a:pPr algn="ctr" eaLnBrk="1" hangingPunct="1">
              <a:lnSpc>
                <a:spcPct val="70000"/>
              </a:lnSpc>
              <a:buFont typeface="Wingdings" pitchFamily="2" charset="2"/>
              <a:buNone/>
              <a:defRPr/>
            </a:pPr>
            <a:r>
              <a:rPr lang="el-GR" sz="2800" b="1">
                <a:solidFill>
                  <a:srgbClr val="FF0000"/>
                </a:solidFill>
              </a:rPr>
              <a:t>Η ΚΑΘΑΡΙΟΤΗΤΑ ΕΙΝΑΙ ΜΙΣΗ ΑΡΧΟΝΤΙΑ!!!</a:t>
            </a:r>
          </a:p>
        </p:txBody>
      </p:sp>
      <p:sp>
        <p:nvSpPr>
          <p:cNvPr id="112643" name="Rectangle 3"/>
          <p:cNvSpPr>
            <a:spLocks noGrp="1" noChangeArrowheads="1"/>
          </p:cNvSpPr>
          <p:nvPr>
            <p:ph type="title"/>
          </p:nvPr>
        </p:nvSpPr>
        <p:spPr>
          <a:xfrm>
            <a:off x="742950" y="457200"/>
            <a:ext cx="8420100" cy="838200"/>
          </a:xfrm>
        </p:spPr>
        <p:txBody>
          <a:bodyPr/>
          <a:lstStyle/>
          <a:p>
            <a:pPr eaLnBrk="1" hangingPunct="1">
              <a:buFont typeface="Wingdings" pitchFamily="2" charset="2"/>
              <a:buNone/>
              <a:defRPr/>
            </a:pPr>
            <a:r>
              <a:rPr lang="en-US" sz="1800" b="1"/>
              <a:t> </a:t>
            </a:r>
            <a:r>
              <a:rPr lang="el-GR"/>
              <a:t>Σκοπός</a:t>
            </a:r>
            <a:endParaRPr lang="en-GB"/>
          </a:p>
        </p:txBody>
      </p:sp>
      <p:pic>
        <p:nvPicPr>
          <p:cNvPr id="31747" name="Picture 4" descr="efetlogo"/>
          <p:cNvPicPr>
            <a:picLocks noChangeAspect="1" noChangeArrowheads="1"/>
          </p:cNvPicPr>
          <p:nvPr/>
        </p:nvPicPr>
        <p:blipFill>
          <a:blip r:embed="rId4"/>
          <a:srcRect/>
          <a:stretch>
            <a:fillRect/>
          </a:stretch>
        </p:blipFill>
        <p:spPr bwMode="auto">
          <a:xfrm>
            <a:off x="660400" y="6094413"/>
            <a:ext cx="1320800" cy="4968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4714</TotalTime>
  <Words>6859</Words>
  <Application>Microsoft Office PowerPoint</Application>
  <PresentationFormat>Α4 (210x297 χιλ.)</PresentationFormat>
  <Paragraphs>575</Paragraphs>
  <Slides>51</Slides>
  <Notes>37</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Beam</vt:lpstr>
      <vt:lpstr>Κανόνες Ορθής Βιομηχανικής και Υγιεινής Πρακτικής (ΟΒΠ/ΟΥΠ)</vt:lpstr>
      <vt:lpstr>ΟΒΠ/ΟΥΠ</vt:lpstr>
      <vt:lpstr>ΟΒΠ/ΟΥΠ στις βιομηχανικές εγκαταστάσεις (1/4)</vt:lpstr>
      <vt:lpstr>ΟΒΠ/ΟΥΠ στις βιομηχανικές εγκαταστάσεις (2/4) ΧΩΡΟΙ</vt:lpstr>
      <vt:lpstr>ΟΒΠ/ΟΥΠ στις βιομηχανικές εγκαταστάσεις (3/4) ΚΑΤΑΣΚΕΥΗ</vt:lpstr>
      <vt:lpstr>ΟΒΠ/ΟΥΠ στις βιομηχανικές εγκαταστάσεις (4/4) ΕΞΟΠΛΙΣΜΟΣ</vt:lpstr>
      <vt:lpstr>ΟΒΠ/ΟΥΠ στην υγιεινή και ασφάλεια</vt:lpstr>
      <vt:lpstr>Καθαρισμός-Απολύμανση</vt:lpstr>
      <vt:lpstr> Σκοπός</vt:lpstr>
      <vt:lpstr> Που εφαρμόζεται</vt:lpstr>
      <vt:lpstr> Κίνδυνοι</vt:lpstr>
      <vt:lpstr>Παράγοντες που επηρεάζουν τη διαδικασία</vt:lpstr>
      <vt:lpstr> ΠΡΟΓΡΑΜΜΑ – ΟΔΗΓΙΕΣ</vt:lpstr>
      <vt:lpstr>ΑΠΟΛΥΜΑΝΣΗ</vt:lpstr>
      <vt:lpstr>Παρουσίαση του PowerPoint</vt:lpstr>
      <vt:lpstr>Παρουσίαση του PowerPoint</vt:lpstr>
      <vt:lpstr>Τρόποι Καθαρισμού – Απολύμανσης (1/2)</vt:lpstr>
      <vt:lpstr>Τρόποι και μέσα Καθαρισμού – Απολύμανσης (2/2)</vt:lpstr>
      <vt:lpstr> ΔΙΑΧΕΙΡΙΣΗ ΑΠΟΡΡΙΜΜΑΤΩΝ</vt:lpstr>
      <vt:lpstr> ΔΙΑΧΕΙΡΙΣΗ ΑΠΟΡΡΙΜΜΑΤΩΝ</vt:lpstr>
      <vt:lpstr> ΔΙΑΧΕΙΡΙΣΗ ΑΠΟΡΡΙΜΜΑΤΩΝ</vt:lpstr>
      <vt:lpstr>Παρουσίαση του PowerPoint</vt:lpstr>
      <vt:lpstr>Παρουσίαση του PowerPoint</vt:lpstr>
      <vt:lpstr>Παρουσίαση του PowerPoint</vt:lpstr>
      <vt:lpstr>Απεντόμωση/Μυοκτονία</vt:lpstr>
      <vt:lpstr>Παρουσίαση του PowerPoint</vt:lpstr>
      <vt:lpstr>Υγιεινή του προσωπικού</vt:lpstr>
      <vt:lpstr> ΥΓΙΕΙΝΗ ΠΡΟΣΩΠΙΚΟΥ</vt:lpstr>
      <vt:lpstr> ΑΤΟΜΙΚΗ ΥΓΕΙΑ</vt:lpstr>
      <vt:lpstr>Παρουσίαση του PowerPoint</vt:lpstr>
      <vt:lpstr>Παρουσίαση του PowerPoint</vt:lpstr>
      <vt:lpstr>Παρουσίαση του PowerPoint</vt:lpstr>
      <vt:lpstr>Παρουσίαση του PowerPoint</vt:lpstr>
      <vt:lpstr> ΧΡΗΣΗ ΓΑΝΤΙΩΝ</vt:lpstr>
      <vt:lpstr>Παρουσίαση του PowerPoint</vt:lpstr>
      <vt:lpstr>ΟΒΠ/ΟΥΠ στις διεργασίες παραγωγής</vt:lpstr>
      <vt:lpstr>Γενικοί κανόνες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Chemistry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Λιπαρές Ύλες</dc:title>
  <dc:creator>itsagkata</dc:creator>
  <cp:lastModifiedBy>user</cp:lastModifiedBy>
  <cp:revision>69</cp:revision>
  <cp:lastPrinted>2002-02-26T12:37:58Z</cp:lastPrinted>
  <dcterms:created xsi:type="dcterms:W3CDTF">2002-02-24T20:37:05Z</dcterms:created>
  <dcterms:modified xsi:type="dcterms:W3CDTF">2019-09-30T10:19:13Z</dcterms:modified>
</cp:coreProperties>
</file>