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4" r:id="rId1"/>
  </p:sldMasterIdLst>
  <p:notesMasterIdLst>
    <p:notesMasterId r:id="rId115"/>
  </p:notesMasterIdLst>
  <p:sldIdLst>
    <p:sldId id="256" r:id="rId2"/>
    <p:sldId id="550" r:id="rId3"/>
    <p:sldId id="480" r:id="rId4"/>
    <p:sldId id="482" r:id="rId5"/>
    <p:sldId id="483" r:id="rId6"/>
    <p:sldId id="542" r:id="rId7"/>
    <p:sldId id="484" r:id="rId8"/>
    <p:sldId id="489" r:id="rId9"/>
    <p:sldId id="543" r:id="rId10"/>
    <p:sldId id="544" r:id="rId11"/>
    <p:sldId id="588" r:id="rId12"/>
    <p:sldId id="589" r:id="rId13"/>
    <p:sldId id="492" r:id="rId14"/>
    <p:sldId id="493" r:id="rId15"/>
    <p:sldId id="494" r:id="rId16"/>
    <p:sldId id="495" r:id="rId17"/>
    <p:sldId id="496" r:id="rId18"/>
    <p:sldId id="497" r:id="rId19"/>
    <p:sldId id="498" r:id="rId20"/>
    <p:sldId id="499" r:id="rId21"/>
    <p:sldId id="500" r:id="rId22"/>
    <p:sldId id="501" r:id="rId23"/>
    <p:sldId id="503" r:id="rId24"/>
    <p:sldId id="584" r:id="rId25"/>
    <p:sldId id="586" r:id="rId26"/>
    <p:sldId id="702" r:id="rId27"/>
    <p:sldId id="678" r:id="rId28"/>
    <p:sldId id="713" r:id="rId29"/>
    <p:sldId id="571" r:id="rId30"/>
    <p:sldId id="572" r:id="rId31"/>
    <p:sldId id="576" r:id="rId32"/>
    <p:sldId id="573" r:id="rId33"/>
    <p:sldId id="583" r:id="rId34"/>
    <p:sldId id="569" r:id="rId35"/>
    <p:sldId id="570" r:id="rId36"/>
    <p:sldId id="578" r:id="rId37"/>
    <p:sldId id="579" r:id="rId38"/>
    <p:sldId id="580" r:id="rId39"/>
    <p:sldId id="581" r:id="rId40"/>
    <p:sldId id="574" r:id="rId41"/>
    <p:sldId id="575" r:id="rId42"/>
    <p:sldId id="688" r:id="rId43"/>
    <p:sldId id="680" r:id="rId44"/>
    <p:sldId id="681" r:id="rId45"/>
    <p:sldId id="682" r:id="rId46"/>
    <p:sldId id="684" r:id="rId47"/>
    <p:sldId id="683" r:id="rId48"/>
    <p:sldId id="686" r:id="rId49"/>
    <p:sldId id="685" r:id="rId50"/>
    <p:sldId id="710" r:id="rId51"/>
    <p:sldId id="707" r:id="rId52"/>
    <p:sldId id="708" r:id="rId53"/>
    <p:sldId id="709" r:id="rId54"/>
    <p:sldId id="706" r:id="rId55"/>
    <p:sldId id="714" r:id="rId56"/>
    <p:sldId id="715" r:id="rId57"/>
    <p:sldId id="697" r:id="rId58"/>
    <p:sldId id="711" r:id="rId59"/>
    <p:sldId id="699" r:id="rId60"/>
    <p:sldId id="700" r:id="rId61"/>
    <p:sldId id="507" r:id="rId62"/>
    <p:sldId id="551" r:id="rId63"/>
    <p:sldId id="508" r:id="rId64"/>
    <p:sldId id="509" r:id="rId65"/>
    <p:sldId id="511" r:id="rId66"/>
    <p:sldId id="512" r:id="rId67"/>
    <p:sldId id="552" r:id="rId68"/>
    <p:sldId id="553" r:id="rId69"/>
    <p:sldId id="554" r:id="rId70"/>
    <p:sldId id="555" r:id="rId71"/>
    <p:sldId id="590" r:id="rId72"/>
    <p:sldId id="674" r:id="rId73"/>
    <p:sldId id="558" r:id="rId74"/>
    <p:sldId id="559" r:id="rId75"/>
    <p:sldId id="560" r:id="rId76"/>
    <p:sldId id="675" r:id="rId77"/>
    <p:sldId id="676" r:id="rId78"/>
    <p:sldId id="718" r:id="rId79"/>
    <p:sldId id="719" r:id="rId80"/>
    <p:sldId id="721" r:id="rId81"/>
    <p:sldId id="722" r:id="rId82"/>
    <p:sldId id="723" r:id="rId83"/>
    <p:sldId id="724" r:id="rId84"/>
    <p:sldId id="725" r:id="rId85"/>
    <p:sldId id="726" r:id="rId86"/>
    <p:sldId id="521" r:id="rId87"/>
    <p:sldId id="427" r:id="rId88"/>
    <p:sldId id="522" r:id="rId89"/>
    <p:sldId id="545" r:id="rId90"/>
    <p:sldId id="546" r:id="rId91"/>
    <p:sldId id="597" r:id="rId92"/>
    <p:sldId id="566" r:id="rId93"/>
    <p:sldId id="658" r:id="rId94"/>
    <p:sldId id="598" r:id="rId95"/>
    <p:sldId id="673" r:id="rId96"/>
    <p:sldId id="537" r:id="rId97"/>
    <p:sldId id="378" r:id="rId98"/>
    <p:sldId id="379" r:id="rId99"/>
    <p:sldId id="380" r:id="rId100"/>
    <p:sldId id="381" r:id="rId101"/>
    <p:sldId id="563" r:id="rId102"/>
    <p:sldId id="593" r:id="rId103"/>
    <p:sldId id="594" r:id="rId104"/>
    <p:sldId id="528" r:id="rId105"/>
    <p:sldId id="529" r:id="rId106"/>
    <p:sldId id="530" r:id="rId107"/>
    <p:sldId id="531" r:id="rId108"/>
    <p:sldId id="532" r:id="rId109"/>
    <p:sldId id="533" r:id="rId110"/>
    <p:sldId id="534" r:id="rId111"/>
    <p:sldId id="595" r:id="rId112"/>
    <p:sldId id="717" r:id="rId113"/>
    <p:sldId id="536" r:id="rId114"/>
  </p:sldIdLst>
  <p:sldSz cx="9144000" cy="6858000" type="screen4x3"/>
  <p:notesSz cx="9144000" cy="6858000"/>
  <p:defaultTextStyle>
    <a:defPPr>
      <a:defRPr lang="el-GR"/>
    </a:defPPr>
    <a:lvl1pPr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026"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89"/>
    <p:restoredTop sz="95865"/>
  </p:normalViewPr>
  <p:slideViewPr>
    <p:cSldViewPr showGuides="1">
      <p:cViewPr varScale="1">
        <p:scale>
          <a:sx n="104" d="100"/>
          <a:sy n="104" d="100"/>
        </p:scale>
        <p:origin x="928" y="200"/>
      </p:cViewPr>
      <p:guideLst>
        <p:guide orient="horz" pos="1026"/>
        <p:guide pos="2880"/>
      </p:guideLst>
    </p:cSldViewPr>
  </p:slideViewPr>
  <p:outlineViewPr>
    <p:cViewPr>
      <p:scale>
        <a:sx n="33" d="100"/>
        <a:sy n="33" d="100"/>
      </p:scale>
      <p:origin x="0" y="-81304"/>
    </p:cViewPr>
  </p:outlineViewPr>
  <p:notesTextViewPr>
    <p:cViewPr>
      <p:scale>
        <a:sx n="100" d="100"/>
        <a:sy n="100" d="100"/>
      </p:scale>
      <p:origin x="0" y="0"/>
    </p:cViewPr>
  </p:notesTextViewPr>
  <p:sorterViewPr>
    <p:cViewPr>
      <p:scale>
        <a:sx n="46" d="100"/>
        <a:sy n="46" d="100"/>
      </p:scale>
      <p:origin x="0" y="0"/>
    </p:cViewPr>
  </p:sorterViewPr>
  <p:notesViewPr>
    <p:cSldViewPr showGuides="1">
      <p:cViewPr varScale="1">
        <p:scale>
          <a:sx n="85" d="100"/>
          <a:sy n="85" d="100"/>
        </p:scale>
        <p:origin x="2992"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Θέση κεφαλίδας">
            <a:extLst>
              <a:ext uri="{FF2B5EF4-FFF2-40B4-BE49-F238E27FC236}">
                <a16:creationId xmlns:a16="http://schemas.microsoft.com/office/drawing/2014/main" id="{3843187C-A09D-7E4B-B5ED-07EEB9C5676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l-GR"/>
          </a:p>
        </p:txBody>
      </p:sp>
      <p:sp>
        <p:nvSpPr>
          <p:cNvPr id="3" name="2 - Θέση ημερομηνίας">
            <a:extLst>
              <a:ext uri="{FF2B5EF4-FFF2-40B4-BE49-F238E27FC236}">
                <a16:creationId xmlns:a16="http://schemas.microsoft.com/office/drawing/2014/main" id="{CAE59D7E-9DD6-2A44-A2B6-7E5F60B90548}"/>
              </a:ext>
            </a:extLst>
          </p:cNvPr>
          <p:cNvSpPr>
            <a:spLocks noGrp="1"/>
          </p:cNvSpPr>
          <p:nvPr>
            <p:ph type="dt" idx="1"/>
          </p:nvPr>
        </p:nvSpPr>
        <p:spPr>
          <a:xfrm>
            <a:off x="5179484" y="0"/>
            <a:ext cx="3962400" cy="3429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cs typeface="Arial" panose="020B0604020202020204" pitchFamily="34" charset="0"/>
              </a:defRPr>
            </a:lvl1pPr>
          </a:lstStyle>
          <a:p>
            <a:fld id="{F62478C1-4A23-A541-9791-769E0AB14F8D}" type="datetimeFigureOut">
              <a:rPr lang="el-GR" altLang="en-GR"/>
              <a:pPr/>
              <a:t>13/1/24</a:t>
            </a:fld>
            <a:endParaRPr lang="el-GR" altLang="en-GR"/>
          </a:p>
        </p:txBody>
      </p:sp>
      <p:sp>
        <p:nvSpPr>
          <p:cNvPr id="4" name="3 - Θέση εικόνας διαφάνειας">
            <a:extLst>
              <a:ext uri="{FF2B5EF4-FFF2-40B4-BE49-F238E27FC236}">
                <a16:creationId xmlns:a16="http://schemas.microsoft.com/office/drawing/2014/main" id="{8518E79E-8403-6846-B55F-65450FA4FEC5}"/>
              </a:ext>
            </a:extLst>
          </p:cNvPr>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4 - Θέση σημειώσεων">
            <a:extLst>
              <a:ext uri="{FF2B5EF4-FFF2-40B4-BE49-F238E27FC236}">
                <a16:creationId xmlns:a16="http://schemas.microsoft.com/office/drawing/2014/main" id="{8329C422-2B35-5A43-91C1-EAF61977E786}"/>
              </a:ext>
            </a:extLst>
          </p:cNvPr>
          <p:cNvSpPr>
            <a:spLocks noGrp="1"/>
          </p:cNvSpPr>
          <p:nvPr>
            <p:ph type="body" sz="quarter" idx="3"/>
          </p:nvPr>
        </p:nvSpPr>
        <p:spPr>
          <a:xfrm>
            <a:off x="914400" y="3257550"/>
            <a:ext cx="7315200" cy="3086100"/>
          </a:xfrm>
          <a:prstGeom prst="rect">
            <a:avLst/>
          </a:prstGeom>
        </p:spPr>
        <p:txBody>
          <a:bodyPr vert="horz" wrap="square" lIns="91440" tIns="45720" rIns="91440" bIns="45720" numCol="1" anchor="t" anchorCtr="0" compatLnSpc="1">
            <a:prstTxWarp prst="textNoShape">
              <a:avLst/>
            </a:prstTxWarp>
            <a:normAutofit/>
          </a:bodyPr>
          <a:lstStyle/>
          <a:p>
            <a:pPr lvl="0"/>
            <a:r>
              <a:rPr lang="el-GR" altLang="en-GR"/>
              <a:t>Kλικ για επεξεργασία των στυλ του υποδείγματος</a:t>
            </a:r>
          </a:p>
          <a:p>
            <a:pPr lvl="1"/>
            <a:r>
              <a:rPr lang="el-GR" altLang="en-GR"/>
              <a:t>Δεύτερου επιπέδου</a:t>
            </a:r>
          </a:p>
          <a:p>
            <a:pPr lvl="2"/>
            <a:r>
              <a:rPr lang="el-GR" altLang="en-GR"/>
              <a:t>Τρίτου επιπέδου</a:t>
            </a:r>
          </a:p>
          <a:p>
            <a:pPr lvl="3"/>
            <a:r>
              <a:rPr lang="el-GR" altLang="en-GR"/>
              <a:t>Τέταρτου επιπέδου</a:t>
            </a:r>
          </a:p>
          <a:p>
            <a:pPr lvl="4"/>
            <a:r>
              <a:rPr lang="el-GR" altLang="en-GR"/>
              <a:t>Πέμπτου επιπέδου</a:t>
            </a:r>
          </a:p>
        </p:txBody>
      </p:sp>
      <p:sp>
        <p:nvSpPr>
          <p:cNvPr id="6" name="5 - Θέση υποσέλιδου">
            <a:extLst>
              <a:ext uri="{FF2B5EF4-FFF2-40B4-BE49-F238E27FC236}">
                <a16:creationId xmlns:a16="http://schemas.microsoft.com/office/drawing/2014/main" id="{61D0BE0F-145F-E34A-B22D-8F79E32C695E}"/>
              </a:ext>
            </a:extLst>
          </p:cNvPr>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l-GR"/>
          </a:p>
        </p:txBody>
      </p:sp>
      <p:sp>
        <p:nvSpPr>
          <p:cNvPr id="7" name="6 - Θέση αριθμού διαφάνειας">
            <a:extLst>
              <a:ext uri="{FF2B5EF4-FFF2-40B4-BE49-F238E27FC236}">
                <a16:creationId xmlns:a16="http://schemas.microsoft.com/office/drawing/2014/main" id="{FC2CE45F-BC96-2947-903C-7CE715724B65}"/>
              </a:ext>
            </a:extLst>
          </p:cNvPr>
          <p:cNvSpPr>
            <a:spLocks noGrp="1"/>
          </p:cNvSpPr>
          <p:nvPr>
            <p:ph type="sldNum" sz="quarter" idx="5"/>
          </p:nvPr>
        </p:nvSpPr>
        <p:spPr>
          <a:xfrm>
            <a:off x="5179484" y="6513910"/>
            <a:ext cx="3962400" cy="3429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cs typeface="Arial" panose="020B0604020202020204" pitchFamily="34" charset="0"/>
              </a:defRPr>
            </a:lvl1pPr>
          </a:lstStyle>
          <a:p>
            <a:fld id="{D24C34E4-CAAE-6349-8D40-DD8310BA1065}" type="slidenum">
              <a:rPr lang="el-GR" altLang="en-GR"/>
              <a:pPr/>
              <a:t>‹#›</a:t>
            </a:fld>
            <a:endParaRPr lang="el-GR" altLang="en-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24C34E4-CAAE-6349-8D40-DD8310BA1065}" type="slidenum">
              <a:rPr lang="el-GR" altLang="en-GR" smtClean="0"/>
              <a:pPr/>
              <a:t>1</a:t>
            </a:fld>
            <a:endParaRPr lang="el-GR" altLang="en-GR" dirty="0"/>
          </a:p>
        </p:txBody>
      </p:sp>
    </p:spTree>
    <p:extLst>
      <p:ext uri="{BB962C8B-B14F-4D97-AF65-F5344CB8AC3E}">
        <p14:creationId xmlns:p14="http://schemas.microsoft.com/office/powerpoint/2010/main" val="2508671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D458F475-CAA4-F945-84D7-15BE395E19D2}"/>
              </a:ext>
            </a:extLst>
          </p:cNvPr>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a:extLst>
              <a:ext uri="{FF2B5EF4-FFF2-40B4-BE49-F238E27FC236}">
                <a16:creationId xmlns:a16="http://schemas.microsoft.com/office/drawing/2014/main" id="{F75C094D-94E7-524E-822F-970F457914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GR" dirty="0">
              <a:ea typeface="ＭＳ Ｐゴシック" panose="020B0600070205080204" pitchFamily="34" charset="-128"/>
            </a:endParaRPr>
          </a:p>
        </p:txBody>
      </p:sp>
      <p:sp>
        <p:nvSpPr>
          <p:cNvPr id="45059" name="Slide Number Placeholder 3">
            <a:extLst>
              <a:ext uri="{FF2B5EF4-FFF2-40B4-BE49-F238E27FC236}">
                <a16:creationId xmlns:a16="http://schemas.microsoft.com/office/drawing/2014/main" id="{C99BBC8E-D289-ED4F-8301-FC970D3E1A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A106FF0-733D-1E46-A9A3-C9CD6125DFDE}" type="slidenum">
              <a:rPr lang="en-US" altLang="en-GR" sz="1200">
                <a:latin typeface="Calibri" panose="020F0502020204030204" pitchFamily="34" charset="0"/>
              </a:rPr>
              <a:pPr eaLnBrk="1" hangingPunct="1"/>
              <a:t>16</a:t>
            </a:fld>
            <a:endParaRPr lang="en-US" altLang="en-GR" sz="1200" dirty="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032FED08-D243-A849-B44F-3E91D484E854}"/>
              </a:ext>
            </a:extLst>
          </p:cNvPr>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F4F6273F-2CDD-C44E-A7D2-88A8543890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GR" dirty="0">
              <a:ea typeface="ＭＳ Ｐゴシック" panose="020B0600070205080204" pitchFamily="34" charset="-128"/>
            </a:endParaRPr>
          </a:p>
        </p:txBody>
      </p:sp>
      <p:sp>
        <p:nvSpPr>
          <p:cNvPr id="47107" name="Slide Number Placeholder 3">
            <a:extLst>
              <a:ext uri="{FF2B5EF4-FFF2-40B4-BE49-F238E27FC236}">
                <a16:creationId xmlns:a16="http://schemas.microsoft.com/office/drawing/2014/main" id="{FE4BCC4E-E0BD-B14E-B9A0-50BEF6B0EA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E4A1217-DC06-654C-A1B1-5A00EAFE4365}" type="slidenum">
              <a:rPr lang="en-US" altLang="en-GR" sz="1200">
                <a:latin typeface="Calibri" panose="020F0502020204030204" pitchFamily="34" charset="0"/>
              </a:rPr>
              <a:pPr eaLnBrk="1" hangingPunct="1"/>
              <a:t>17</a:t>
            </a:fld>
            <a:endParaRPr lang="en-US" altLang="en-GR" sz="1200" dirty="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DE00F57B-31D5-4449-AD97-5B209C15A2B3}"/>
              </a:ext>
            </a:extLst>
          </p:cNvPr>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410ADADC-B10A-5B43-A4F7-91FF815A59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GR" dirty="0">
              <a:ea typeface="ＭＳ Ｐゴシック" panose="020B0600070205080204" pitchFamily="34" charset="-128"/>
            </a:endParaRPr>
          </a:p>
        </p:txBody>
      </p:sp>
      <p:sp>
        <p:nvSpPr>
          <p:cNvPr id="49155" name="Slide Number Placeholder 3">
            <a:extLst>
              <a:ext uri="{FF2B5EF4-FFF2-40B4-BE49-F238E27FC236}">
                <a16:creationId xmlns:a16="http://schemas.microsoft.com/office/drawing/2014/main" id="{FB2B478B-5708-BC49-97AE-1369EFD3CE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5C09BCB-3D4B-DC46-A554-5D3B3DD96258}" type="slidenum">
              <a:rPr lang="en-US" altLang="en-GR" sz="1200">
                <a:latin typeface="Calibri" panose="020F0502020204030204" pitchFamily="34" charset="0"/>
              </a:rPr>
              <a:pPr eaLnBrk="1" hangingPunct="1"/>
              <a:t>18</a:t>
            </a:fld>
            <a:endParaRPr lang="en-US" altLang="en-GR" sz="1200" dirty="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B43735BF-61B8-C341-B1A4-05AA85DA2BAD}"/>
              </a:ext>
            </a:extLst>
          </p:cNvPr>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5B848547-A368-F348-8D3E-A8A1F0A947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GR" dirty="0">
              <a:ea typeface="ＭＳ Ｐゴシック" panose="020B0600070205080204" pitchFamily="34" charset="-128"/>
            </a:endParaRPr>
          </a:p>
        </p:txBody>
      </p:sp>
      <p:sp>
        <p:nvSpPr>
          <p:cNvPr id="51203" name="Slide Number Placeholder 3">
            <a:extLst>
              <a:ext uri="{FF2B5EF4-FFF2-40B4-BE49-F238E27FC236}">
                <a16:creationId xmlns:a16="http://schemas.microsoft.com/office/drawing/2014/main" id="{E17FD0F7-514B-764B-930D-217127EE7F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9814EC3-E9EC-104C-A29D-082DAEB7E23D}" type="slidenum">
              <a:rPr lang="en-US" altLang="en-GR" sz="1200">
                <a:latin typeface="Calibri" panose="020F0502020204030204" pitchFamily="34" charset="0"/>
              </a:rPr>
              <a:pPr eaLnBrk="1" hangingPunct="1"/>
              <a:t>19</a:t>
            </a:fld>
            <a:endParaRPr lang="en-US" altLang="en-GR" sz="1200" dirty="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E53DAED6-B778-6048-9E15-678D4C24046A}"/>
              </a:ext>
            </a:extLst>
          </p:cNvPr>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a:extLst>
              <a:ext uri="{FF2B5EF4-FFF2-40B4-BE49-F238E27FC236}">
                <a16:creationId xmlns:a16="http://schemas.microsoft.com/office/drawing/2014/main" id="{854F6D2F-E5B8-6147-9F9E-DFB79DDEC9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GR" dirty="0">
              <a:ea typeface="ＭＳ Ｐゴシック" panose="020B0600070205080204" pitchFamily="34" charset="-128"/>
            </a:endParaRPr>
          </a:p>
        </p:txBody>
      </p:sp>
      <p:sp>
        <p:nvSpPr>
          <p:cNvPr id="53251" name="Slide Number Placeholder 3">
            <a:extLst>
              <a:ext uri="{FF2B5EF4-FFF2-40B4-BE49-F238E27FC236}">
                <a16:creationId xmlns:a16="http://schemas.microsoft.com/office/drawing/2014/main" id="{057B2EF3-AB43-E044-87D9-4E6ABD87AA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D013584-879D-9949-98AD-EC9B272C2F1D}" type="slidenum">
              <a:rPr lang="en-US" altLang="en-GR" sz="1200">
                <a:latin typeface="Calibri" panose="020F0502020204030204" pitchFamily="34" charset="0"/>
              </a:rPr>
              <a:pPr eaLnBrk="1" hangingPunct="1"/>
              <a:t>20</a:t>
            </a:fld>
            <a:endParaRPr lang="en-US" altLang="en-GR" sz="1200" dirty="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52899C6B-B8A5-B84E-86B6-A21BAF38B085}"/>
              </a:ext>
            </a:extLst>
          </p:cNvPr>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a:extLst>
              <a:ext uri="{FF2B5EF4-FFF2-40B4-BE49-F238E27FC236}">
                <a16:creationId xmlns:a16="http://schemas.microsoft.com/office/drawing/2014/main" id="{FFFE3CD4-CBAC-7449-A8C5-7660F1A5A9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GR" dirty="0">
              <a:ea typeface="ＭＳ Ｐゴシック" panose="020B0600070205080204" pitchFamily="34" charset="-128"/>
            </a:endParaRPr>
          </a:p>
        </p:txBody>
      </p:sp>
      <p:sp>
        <p:nvSpPr>
          <p:cNvPr id="55299" name="Slide Number Placeholder 3">
            <a:extLst>
              <a:ext uri="{FF2B5EF4-FFF2-40B4-BE49-F238E27FC236}">
                <a16:creationId xmlns:a16="http://schemas.microsoft.com/office/drawing/2014/main" id="{FB92F88B-201F-DD48-A32C-D3D90FA09B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7DC6B9C-27D9-594C-BC20-2598896A1E69}" type="slidenum">
              <a:rPr lang="en-US" altLang="en-GR" sz="1200">
                <a:latin typeface="Calibri" panose="020F0502020204030204" pitchFamily="34" charset="0"/>
              </a:rPr>
              <a:pPr eaLnBrk="1" hangingPunct="1"/>
              <a:t>21</a:t>
            </a:fld>
            <a:endParaRPr lang="en-US" altLang="en-GR" sz="1200" dirty="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1DA3D3EA-7E96-A04F-B5EF-D9A5EEEEE06C}"/>
              </a:ext>
            </a:extLst>
          </p:cNvPr>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821D8173-7D41-D744-BD19-F319BD4093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GR" dirty="0">
              <a:ea typeface="ＭＳ Ｐゴシック" panose="020B0600070205080204" pitchFamily="34" charset="-128"/>
            </a:endParaRPr>
          </a:p>
        </p:txBody>
      </p:sp>
      <p:sp>
        <p:nvSpPr>
          <p:cNvPr id="57347" name="Slide Number Placeholder 3">
            <a:extLst>
              <a:ext uri="{FF2B5EF4-FFF2-40B4-BE49-F238E27FC236}">
                <a16:creationId xmlns:a16="http://schemas.microsoft.com/office/drawing/2014/main" id="{8148469F-CC88-B14D-AD29-9303E87C83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89FA85B-A265-D243-8E27-4E86A803EA61}" type="slidenum">
              <a:rPr lang="en-US" altLang="en-GR" sz="1200">
                <a:latin typeface="Calibri" panose="020F0502020204030204" pitchFamily="34" charset="0"/>
              </a:rPr>
              <a:pPr eaLnBrk="1" hangingPunct="1"/>
              <a:t>22</a:t>
            </a:fld>
            <a:endParaRPr lang="en-US" altLang="en-GR" sz="1200" dirty="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B2D84788-0346-F540-AF58-AFD51916E23E}"/>
              </a:ext>
            </a:extLst>
          </p:cNvPr>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EB8A72E0-3BC3-2A43-9186-48A79E4F6D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GR" dirty="0">
              <a:ea typeface="ＭＳ Ｐゴシック" panose="020B0600070205080204" pitchFamily="34" charset="-128"/>
            </a:endParaRPr>
          </a:p>
        </p:txBody>
      </p:sp>
      <p:sp>
        <p:nvSpPr>
          <p:cNvPr id="59395" name="Slide Number Placeholder 3">
            <a:extLst>
              <a:ext uri="{FF2B5EF4-FFF2-40B4-BE49-F238E27FC236}">
                <a16:creationId xmlns:a16="http://schemas.microsoft.com/office/drawing/2014/main" id="{53558F1E-A4E8-B841-A673-EDC96E1F4D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C73F636-EE72-CB45-98E0-EC5A9BB2A0D0}" type="slidenum">
              <a:rPr lang="en-US" altLang="en-GR" sz="1200">
                <a:latin typeface="Calibri" panose="020F0502020204030204" pitchFamily="34" charset="0"/>
              </a:rPr>
              <a:pPr eaLnBrk="1" hangingPunct="1"/>
              <a:t>23</a:t>
            </a:fld>
            <a:endParaRPr lang="en-US" altLang="en-GR" sz="1200" dirty="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24C34E4-CAAE-6349-8D40-DD8310BA1065}" type="slidenum">
              <a:rPr lang="el-GR" altLang="en-GR" smtClean="0"/>
              <a:pPr/>
              <a:t>29</a:t>
            </a:fld>
            <a:endParaRPr lang="el-GR" altLang="en-GR" dirty="0"/>
          </a:p>
        </p:txBody>
      </p:sp>
    </p:spTree>
    <p:extLst>
      <p:ext uri="{BB962C8B-B14F-4D97-AF65-F5344CB8AC3E}">
        <p14:creationId xmlns:p14="http://schemas.microsoft.com/office/powerpoint/2010/main" val="435035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24C34E4-CAAE-6349-8D40-DD8310BA1065}" type="slidenum">
              <a:rPr lang="el-GR" altLang="en-GR" smtClean="0"/>
              <a:pPr/>
              <a:t>30</a:t>
            </a:fld>
            <a:endParaRPr lang="el-GR" altLang="en-GR" dirty="0"/>
          </a:p>
        </p:txBody>
      </p:sp>
    </p:spTree>
    <p:extLst>
      <p:ext uri="{BB962C8B-B14F-4D97-AF65-F5344CB8AC3E}">
        <p14:creationId xmlns:p14="http://schemas.microsoft.com/office/powerpoint/2010/main" val="1573350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B8391558-40D0-1C46-972D-C99732DDA4A1}"/>
              </a:ext>
            </a:extLst>
          </p:cNvPr>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5CC5E980-8EAC-D54D-9993-4E1F50CF02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GR" dirty="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B988401B-15C3-144C-9A01-32D129C4D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46FF391-66D1-0848-B15D-6D398C710415}" type="slidenum">
              <a:rPr lang="en-US" altLang="en-GR" sz="1200">
                <a:latin typeface="Calibri" panose="020F0502020204030204" pitchFamily="34" charset="0"/>
              </a:rPr>
              <a:pPr eaLnBrk="1" hangingPunct="1"/>
              <a:t>3</a:t>
            </a:fld>
            <a:endParaRPr lang="en-US" altLang="en-GR" sz="1200" dirty="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R"/>
          </a:p>
        </p:txBody>
      </p:sp>
      <p:sp>
        <p:nvSpPr>
          <p:cNvPr id="4" name="Slide Number Placeholder 3"/>
          <p:cNvSpPr>
            <a:spLocks noGrp="1"/>
          </p:cNvSpPr>
          <p:nvPr>
            <p:ph type="sldNum" sz="quarter" idx="5"/>
          </p:nvPr>
        </p:nvSpPr>
        <p:spPr/>
        <p:txBody>
          <a:bodyPr/>
          <a:lstStyle/>
          <a:p>
            <a:fld id="{D24C34E4-CAAE-6349-8D40-DD8310BA1065}" type="slidenum">
              <a:rPr lang="el-GR" altLang="en-GR" smtClean="0"/>
              <a:pPr/>
              <a:t>31</a:t>
            </a:fld>
            <a:endParaRPr lang="el-GR" altLang="en-GR" dirty="0"/>
          </a:p>
        </p:txBody>
      </p:sp>
    </p:spTree>
    <p:extLst>
      <p:ext uri="{BB962C8B-B14F-4D97-AF65-F5344CB8AC3E}">
        <p14:creationId xmlns:p14="http://schemas.microsoft.com/office/powerpoint/2010/main" val="2259304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R"/>
          </a:p>
        </p:txBody>
      </p:sp>
      <p:sp>
        <p:nvSpPr>
          <p:cNvPr id="4" name="Slide Number Placeholder 3"/>
          <p:cNvSpPr>
            <a:spLocks noGrp="1"/>
          </p:cNvSpPr>
          <p:nvPr>
            <p:ph type="sldNum" sz="quarter" idx="5"/>
          </p:nvPr>
        </p:nvSpPr>
        <p:spPr/>
        <p:txBody>
          <a:bodyPr/>
          <a:lstStyle/>
          <a:p>
            <a:fld id="{D24C34E4-CAAE-6349-8D40-DD8310BA1065}" type="slidenum">
              <a:rPr lang="el-GR" altLang="en-GR" smtClean="0"/>
              <a:pPr/>
              <a:t>32</a:t>
            </a:fld>
            <a:endParaRPr lang="el-GR" altLang="en-GR" dirty="0"/>
          </a:p>
        </p:txBody>
      </p:sp>
    </p:spTree>
    <p:extLst>
      <p:ext uri="{BB962C8B-B14F-4D97-AF65-F5344CB8AC3E}">
        <p14:creationId xmlns:p14="http://schemas.microsoft.com/office/powerpoint/2010/main" val="3882652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24C34E4-CAAE-6349-8D40-DD8310BA1065}" type="slidenum">
              <a:rPr lang="el-GR" altLang="en-GR" smtClean="0"/>
              <a:pPr/>
              <a:t>33</a:t>
            </a:fld>
            <a:endParaRPr lang="el-GR" altLang="en-GR" dirty="0"/>
          </a:p>
        </p:txBody>
      </p:sp>
    </p:spTree>
    <p:extLst>
      <p:ext uri="{BB962C8B-B14F-4D97-AF65-F5344CB8AC3E}">
        <p14:creationId xmlns:p14="http://schemas.microsoft.com/office/powerpoint/2010/main" val="3590476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24C34E4-CAAE-6349-8D40-DD8310BA1065}" type="slidenum">
              <a:rPr lang="el-GR" altLang="en-GR" smtClean="0"/>
              <a:pPr/>
              <a:t>34</a:t>
            </a:fld>
            <a:endParaRPr lang="el-GR" altLang="en-GR" dirty="0"/>
          </a:p>
        </p:txBody>
      </p:sp>
    </p:spTree>
    <p:extLst>
      <p:ext uri="{BB962C8B-B14F-4D97-AF65-F5344CB8AC3E}">
        <p14:creationId xmlns:p14="http://schemas.microsoft.com/office/powerpoint/2010/main" val="61758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R"/>
          </a:p>
        </p:txBody>
      </p:sp>
      <p:sp>
        <p:nvSpPr>
          <p:cNvPr id="4" name="Slide Number Placeholder 3"/>
          <p:cNvSpPr>
            <a:spLocks noGrp="1"/>
          </p:cNvSpPr>
          <p:nvPr>
            <p:ph type="sldNum" sz="quarter" idx="5"/>
          </p:nvPr>
        </p:nvSpPr>
        <p:spPr/>
        <p:txBody>
          <a:bodyPr/>
          <a:lstStyle/>
          <a:p>
            <a:fld id="{D24C34E4-CAAE-6349-8D40-DD8310BA1065}" type="slidenum">
              <a:rPr lang="el-GR" altLang="en-GR" smtClean="0"/>
              <a:pPr/>
              <a:t>35</a:t>
            </a:fld>
            <a:endParaRPr lang="el-GR" altLang="en-GR" dirty="0"/>
          </a:p>
        </p:txBody>
      </p:sp>
    </p:spTree>
    <p:extLst>
      <p:ext uri="{BB962C8B-B14F-4D97-AF65-F5344CB8AC3E}">
        <p14:creationId xmlns:p14="http://schemas.microsoft.com/office/powerpoint/2010/main" val="2003013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R"/>
          </a:p>
        </p:txBody>
      </p:sp>
      <p:sp>
        <p:nvSpPr>
          <p:cNvPr id="4" name="Slide Number Placeholder 3"/>
          <p:cNvSpPr>
            <a:spLocks noGrp="1"/>
          </p:cNvSpPr>
          <p:nvPr>
            <p:ph type="sldNum" sz="quarter" idx="5"/>
          </p:nvPr>
        </p:nvSpPr>
        <p:spPr/>
        <p:txBody>
          <a:bodyPr/>
          <a:lstStyle/>
          <a:p>
            <a:fld id="{D24C34E4-CAAE-6349-8D40-DD8310BA1065}" type="slidenum">
              <a:rPr lang="el-GR" altLang="en-GR" smtClean="0"/>
              <a:pPr/>
              <a:t>36</a:t>
            </a:fld>
            <a:endParaRPr lang="el-GR" altLang="en-GR" dirty="0"/>
          </a:p>
        </p:txBody>
      </p:sp>
    </p:spTree>
    <p:extLst>
      <p:ext uri="{BB962C8B-B14F-4D97-AF65-F5344CB8AC3E}">
        <p14:creationId xmlns:p14="http://schemas.microsoft.com/office/powerpoint/2010/main" val="2328259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R"/>
          </a:p>
        </p:txBody>
      </p:sp>
      <p:sp>
        <p:nvSpPr>
          <p:cNvPr id="4" name="Slide Number Placeholder 3"/>
          <p:cNvSpPr>
            <a:spLocks noGrp="1"/>
          </p:cNvSpPr>
          <p:nvPr>
            <p:ph type="sldNum" sz="quarter" idx="5"/>
          </p:nvPr>
        </p:nvSpPr>
        <p:spPr/>
        <p:txBody>
          <a:bodyPr/>
          <a:lstStyle/>
          <a:p>
            <a:fld id="{D24C34E4-CAAE-6349-8D40-DD8310BA1065}" type="slidenum">
              <a:rPr lang="el-GR" altLang="en-GR" smtClean="0"/>
              <a:pPr/>
              <a:t>37</a:t>
            </a:fld>
            <a:endParaRPr lang="el-GR" altLang="en-GR" dirty="0"/>
          </a:p>
        </p:txBody>
      </p:sp>
    </p:spTree>
    <p:extLst>
      <p:ext uri="{BB962C8B-B14F-4D97-AF65-F5344CB8AC3E}">
        <p14:creationId xmlns:p14="http://schemas.microsoft.com/office/powerpoint/2010/main" val="3120410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GB" sz="1200" b="0" i="0" u="none" strike="noStrike"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fld id="{D24C34E4-CAAE-6349-8D40-DD8310BA1065}" type="slidenum">
              <a:rPr lang="el-GR" altLang="en-GR" smtClean="0"/>
              <a:pPr/>
              <a:t>38</a:t>
            </a:fld>
            <a:endParaRPr lang="el-GR" altLang="en-GR" dirty="0"/>
          </a:p>
        </p:txBody>
      </p:sp>
    </p:spTree>
    <p:extLst>
      <p:ext uri="{BB962C8B-B14F-4D97-AF65-F5344CB8AC3E}">
        <p14:creationId xmlns:p14="http://schemas.microsoft.com/office/powerpoint/2010/main" val="3934691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GB" sz="1200" b="0" i="0" u="none" strike="noStrike"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fld id="{D24C34E4-CAAE-6349-8D40-DD8310BA1065}" type="slidenum">
              <a:rPr lang="el-GR" altLang="en-GR" smtClean="0"/>
              <a:pPr/>
              <a:t>39</a:t>
            </a:fld>
            <a:endParaRPr lang="el-GR" altLang="en-GR" dirty="0"/>
          </a:p>
        </p:txBody>
      </p:sp>
    </p:spTree>
    <p:extLst>
      <p:ext uri="{BB962C8B-B14F-4D97-AF65-F5344CB8AC3E}">
        <p14:creationId xmlns:p14="http://schemas.microsoft.com/office/powerpoint/2010/main" val="7741450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R"/>
          </a:p>
        </p:txBody>
      </p:sp>
      <p:sp>
        <p:nvSpPr>
          <p:cNvPr id="4" name="Slide Number Placeholder 3"/>
          <p:cNvSpPr>
            <a:spLocks noGrp="1"/>
          </p:cNvSpPr>
          <p:nvPr>
            <p:ph type="sldNum" sz="quarter" idx="5"/>
          </p:nvPr>
        </p:nvSpPr>
        <p:spPr/>
        <p:txBody>
          <a:bodyPr/>
          <a:lstStyle/>
          <a:p>
            <a:fld id="{D24C34E4-CAAE-6349-8D40-DD8310BA1065}" type="slidenum">
              <a:rPr lang="el-GR" altLang="en-GR" smtClean="0"/>
              <a:pPr/>
              <a:t>40</a:t>
            </a:fld>
            <a:endParaRPr lang="el-GR" altLang="en-GR" dirty="0"/>
          </a:p>
        </p:txBody>
      </p:sp>
    </p:spTree>
    <p:extLst>
      <p:ext uri="{BB962C8B-B14F-4D97-AF65-F5344CB8AC3E}">
        <p14:creationId xmlns:p14="http://schemas.microsoft.com/office/powerpoint/2010/main" val="320328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AEBA0985-2B95-4C40-A7A1-DEC8430FCCE6}"/>
              </a:ext>
            </a:extLst>
          </p:cNvPr>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5487DC3C-3596-AE4C-90C9-6F3BE35B6A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GR" dirty="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477096B0-7D42-B34D-AD68-D47FF3FD72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A42E77E-39B5-4C4B-B296-F572005EFEF0}" type="slidenum">
              <a:rPr lang="en-US" altLang="en-GR" sz="1200">
                <a:latin typeface="Calibri" panose="020F0502020204030204" pitchFamily="34" charset="0"/>
              </a:rPr>
              <a:pPr eaLnBrk="1" hangingPunct="1"/>
              <a:t>4</a:t>
            </a:fld>
            <a:endParaRPr lang="en-US" altLang="en-GR" sz="1200" dirty="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R"/>
          </a:p>
        </p:txBody>
      </p:sp>
      <p:sp>
        <p:nvSpPr>
          <p:cNvPr id="4" name="Slide Number Placeholder 3"/>
          <p:cNvSpPr>
            <a:spLocks noGrp="1"/>
          </p:cNvSpPr>
          <p:nvPr>
            <p:ph type="sldNum" sz="quarter" idx="5"/>
          </p:nvPr>
        </p:nvSpPr>
        <p:spPr/>
        <p:txBody>
          <a:bodyPr/>
          <a:lstStyle/>
          <a:p>
            <a:fld id="{D24C34E4-CAAE-6349-8D40-DD8310BA1065}" type="slidenum">
              <a:rPr lang="el-GR" altLang="en-GR" smtClean="0"/>
              <a:pPr/>
              <a:t>41</a:t>
            </a:fld>
            <a:endParaRPr lang="el-GR" altLang="en-GR" dirty="0"/>
          </a:p>
        </p:txBody>
      </p:sp>
    </p:spTree>
    <p:extLst>
      <p:ext uri="{BB962C8B-B14F-4D97-AF65-F5344CB8AC3E}">
        <p14:creationId xmlns:p14="http://schemas.microsoft.com/office/powerpoint/2010/main" val="4248051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E47BBEBB-5884-4249-A756-06D12B69C3F1}"/>
              </a:ext>
            </a:extLst>
          </p:cNvPr>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EB1FA03B-AEF9-2141-80F0-9DFE52987D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GR" dirty="0">
              <a:ea typeface="ＭＳ Ｐゴシック" panose="020B0600070205080204" pitchFamily="34" charset="-128"/>
            </a:endParaRPr>
          </a:p>
        </p:txBody>
      </p:sp>
      <p:sp>
        <p:nvSpPr>
          <p:cNvPr id="67587" name="Slide Number Placeholder 3">
            <a:extLst>
              <a:ext uri="{FF2B5EF4-FFF2-40B4-BE49-F238E27FC236}">
                <a16:creationId xmlns:a16="http://schemas.microsoft.com/office/drawing/2014/main" id="{55F2162A-43DA-B341-8F23-AED965222F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E783B04-2293-D143-B23E-BB8DC997AA83}" type="slidenum">
              <a:rPr lang="en-US" altLang="en-GR" sz="1200">
                <a:latin typeface="Calibri" panose="020F0502020204030204" pitchFamily="34" charset="0"/>
              </a:rPr>
              <a:pPr eaLnBrk="1" hangingPunct="1"/>
              <a:t>61</a:t>
            </a:fld>
            <a:endParaRPr lang="en-US" altLang="en-GR" sz="1200" dirty="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A2C4A482-4D09-8041-9BC1-3C10E42BA733}"/>
              </a:ext>
            </a:extLst>
          </p:cNvPr>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a:extLst>
              <a:ext uri="{FF2B5EF4-FFF2-40B4-BE49-F238E27FC236}">
                <a16:creationId xmlns:a16="http://schemas.microsoft.com/office/drawing/2014/main" id="{CE2D7EF1-1F5D-914F-9D2C-355FF49B6F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GR" dirty="0">
              <a:ea typeface="ＭＳ Ｐゴシック" panose="020B0600070205080204" pitchFamily="34" charset="-128"/>
            </a:endParaRPr>
          </a:p>
        </p:txBody>
      </p:sp>
      <p:sp>
        <p:nvSpPr>
          <p:cNvPr id="70659" name="Slide Number Placeholder 3">
            <a:extLst>
              <a:ext uri="{FF2B5EF4-FFF2-40B4-BE49-F238E27FC236}">
                <a16:creationId xmlns:a16="http://schemas.microsoft.com/office/drawing/2014/main" id="{AF4D8873-A9EB-E546-8901-087A383601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0E0333E-9AC6-704B-BDB0-0B1E9217FA78}" type="slidenum">
              <a:rPr lang="en-US" altLang="en-GR" sz="1200">
                <a:latin typeface="Calibri" panose="020F0502020204030204" pitchFamily="34" charset="0"/>
              </a:rPr>
              <a:pPr eaLnBrk="1" hangingPunct="1"/>
              <a:t>63</a:t>
            </a:fld>
            <a:endParaRPr lang="en-US" altLang="en-GR" sz="1200" dirty="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848D1F8B-BB05-C346-A9FC-D39F19FD6928}"/>
              </a:ext>
            </a:extLst>
          </p:cNvPr>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a:extLst>
              <a:ext uri="{FF2B5EF4-FFF2-40B4-BE49-F238E27FC236}">
                <a16:creationId xmlns:a16="http://schemas.microsoft.com/office/drawing/2014/main" id="{3F5CA245-F4BE-C142-BF7C-41EF2C627B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GR" dirty="0">
              <a:ea typeface="ＭＳ Ｐゴシック" panose="020B0600070205080204" pitchFamily="34" charset="-128"/>
            </a:endParaRPr>
          </a:p>
        </p:txBody>
      </p:sp>
      <p:sp>
        <p:nvSpPr>
          <p:cNvPr id="72707" name="Slide Number Placeholder 3">
            <a:extLst>
              <a:ext uri="{FF2B5EF4-FFF2-40B4-BE49-F238E27FC236}">
                <a16:creationId xmlns:a16="http://schemas.microsoft.com/office/drawing/2014/main" id="{6E5E876B-CC4A-B844-B524-6345E45517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03626B1-A192-D84F-9614-16AAEB78D2D5}" type="slidenum">
              <a:rPr lang="en-US" altLang="en-GR" sz="1200">
                <a:latin typeface="Calibri" panose="020F0502020204030204" pitchFamily="34" charset="0"/>
              </a:rPr>
              <a:pPr eaLnBrk="1" hangingPunct="1"/>
              <a:t>64</a:t>
            </a:fld>
            <a:endParaRPr lang="en-US" altLang="en-GR" sz="1200" dirty="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2AC88A03-0DA7-5847-81B7-CABA7C59F82A}"/>
              </a:ext>
            </a:extLst>
          </p:cNvPr>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a:extLst>
              <a:ext uri="{FF2B5EF4-FFF2-40B4-BE49-F238E27FC236}">
                <a16:creationId xmlns:a16="http://schemas.microsoft.com/office/drawing/2014/main" id="{E615868B-422E-5241-879D-3E63BB2C88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GR" dirty="0">
              <a:ea typeface="ＭＳ Ｐゴシック" panose="020B0600070205080204" pitchFamily="34" charset="-128"/>
            </a:endParaRPr>
          </a:p>
        </p:txBody>
      </p:sp>
      <p:sp>
        <p:nvSpPr>
          <p:cNvPr id="74755" name="Slide Number Placeholder 3">
            <a:extLst>
              <a:ext uri="{FF2B5EF4-FFF2-40B4-BE49-F238E27FC236}">
                <a16:creationId xmlns:a16="http://schemas.microsoft.com/office/drawing/2014/main" id="{EC59EA23-D79C-ED42-A742-5CA5A7D26F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FE31EF9-CB6E-F34F-B858-59C9825B3CBE}" type="slidenum">
              <a:rPr lang="en-US" altLang="en-GR" sz="1200">
                <a:latin typeface="Calibri" panose="020F0502020204030204" pitchFamily="34" charset="0"/>
              </a:rPr>
              <a:pPr eaLnBrk="1" hangingPunct="1"/>
              <a:t>65</a:t>
            </a:fld>
            <a:endParaRPr lang="en-US" altLang="en-GR" sz="1200" dirty="0">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F6716EF6-078D-2146-8290-78595CBE57FA}"/>
              </a:ext>
            </a:extLst>
          </p:cNvPr>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id="{FA71B156-3B1E-B141-A5C4-1397BE79EB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GR" dirty="0">
              <a:ea typeface="ＭＳ Ｐゴシック" panose="020B0600070205080204" pitchFamily="34" charset="-128"/>
            </a:endParaRPr>
          </a:p>
        </p:txBody>
      </p:sp>
      <p:sp>
        <p:nvSpPr>
          <p:cNvPr id="76803" name="Slide Number Placeholder 3">
            <a:extLst>
              <a:ext uri="{FF2B5EF4-FFF2-40B4-BE49-F238E27FC236}">
                <a16:creationId xmlns:a16="http://schemas.microsoft.com/office/drawing/2014/main" id="{D286C06B-A437-664A-BEEC-DB8BC2E95F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8D6FD91-6CB4-D643-82B9-1BCCE2E8989D}" type="slidenum">
              <a:rPr lang="en-US" altLang="en-GR" sz="1200">
                <a:latin typeface="Calibri" panose="020F0502020204030204" pitchFamily="34" charset="0"/>
              </a:rPr>
              <a:pPr eaLnBrk="1" hangingPunct="1"/>
              <a:t>66</a:t>
            </a:fld>
            <a:endParaRPr lang="en-US" altLang="en-GR" sz="1200" dirty="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899BAEBD-078E-DF47-8D65-148C58556A83}"/>
              </a:ext>
            </a:extLst>
          </p:cNvPr>
          <p:cNvSpPr>
            <a:spLocks noGrp="1" noRot="1" noChangeAspect="1" noTextEdi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es Placeholder 2">
            <a:extLst>
              <a:ext uri="{FF2B5EF4-FFF2-40B4-BE49-F238E27FC236}">
                <a16:creationId xmlns:a16="http://schemas.microsoft.com/office/drawing/2014/main" id="{9E4EC922-B7DD-4347-9AE6-76400B272C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GR" dirty="0">
              <a:ea typeface="ＭＳ Ｐゴシック" panose="020B0600070205080204" pitchFamily="34" charset="-128"/>
            </a:endParaRPr>
          </a:p>
        </p:txBody>
      </p:sp>
      <p:sp>
        <p:nvSpPr>
          <p:cNvPr id="79875" name="Slide Number Placeholder 3">
            <a:extLst>
              <a:ext uri="{FF2B5EF4-FFF2-40B4-BE49-F238E27FC236}">
                <a16:creationId xmlns:a16="http://schemas.microsoft.com/office/drawing/2014/main" id="{9D3C1218-1F15-1F49-B97D-4D1C083F8D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6564BCD-EAA8-9D47-AA51-D7A4448DE406}" type="slidenum">
              <a:rPr lang="el-GR" altLang="en-GR" sz="1200"/>
              <a:pPr eaLnBrk="1" hangingPunct="1"/>
              <a:t>68</a:t>
            </a:fld>
            <a:endParaRPr lang="el-GR" altLang="en-GR" sz="120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E8AE5150-B158-A345-BC18-80CBC442D019}"/>
              </a:ext>
            </a:extLst>
          </p:cNvPr>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a:extLst>
              <a:ext uri="{FF2B5EF4-FFF2-40B4-BE49-F238E27FC236}">
                <a16:creationId xmlns:a16="http://schemas.microsoft.com/office/drawing/2014/main" id="{F2B5B342-4896-EC49-BC55-D74B45DD10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GR" dirty="0">
              <a:ea typeface="ＭＳ Ｐゴシック" panose="020B0600070205080204" pitchFamily="34" charset="-128"/>
            </a:endParaRPr>
          </a:p>
        </p:txBody>
      </p:sp>
      <p:sp>
        <p:nvSpPr>
          <p:cNvPr id="91139" name="Slide Number Placeholder 3">
            <a:extLst>
              <a:ext uri="{FF2B5EF4-FFF2-40B4-BE49-F238E27FC236}">
                <a16:creationId xmlns:a16="http://schemas.microsoft.com/office/drawing/2014/main" id="{56CEED18-84A6-F446-8737-B104C4A979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BD3F53B-942D-594E-8AD0-50BEAD3DC6B1}" type="slidenum">
              <a:rPr lang="en-US" altLang="en-GR" sz="1200">
                <a:latin typeface="Calibri" panose="020F0502020204030204" pitchFamily="34" charset="0"/>
              </a:rPr>
              <a:pPr eaLnBrk="1" hangingPunct="1"/>
              <a:t>86</a:t>
            </a:fld>
            <a:endParaRPr lang="en-US" altLang="en-GR" sz="1200" dirty="0">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pPr>
              <a:defRPr/>
            </a:pPr>
            <a:fld id="{841B2DC8-9364-F044-8DC7-100A9CA3E398}" type="slidenum">
              <a:rPr lang="el-GR" altLang="en-US" smtClean="0"/>
              <a:pPr>
                <a:defRPr/>
              </a:pPr>
              <a:t>93</a:t>
            </a:fld>
            <a:endParaRPr lang="el-GR" altLang="en-US" dirty="0"/>
          </a:p>
        </p:txBody>
      </p:sp>
    </p:spTree>
    <p:extLst>
      <p:ext uri="{BB962C8B-B14F-4D97-AF65-F5344CB8AC3E}">
        <p14:creationId xmlns:p14="http://schemas.microsoft.com/office/powerpoint/2010/main" val="120877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24C34E4-CAAE-6349-8D40-DD8310BA1065}" type="slidenum">
              <a:rPr lang="el-GR" altLang="en-GR" smtClean="0"/>
              <a:pPr/>
              <a:t>102</a:t>
            </a:fld>
            <a:endParaRPr lang="el-GR" altLang="en-GR" dirty="0"/>
          </a:p>
        </p:txBody>
      </p:sp>
    </p:spTree>
    <p:extLst>
      <p:ext uri="{BB962C8B-B14F-4D97-AF65-F5344CB8AC3E}">
        <p14:creationId xmlns:p14="http://schemas.microsoft.com/office/powerpoint/2010/main" val="1534146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0E539903-54AA-F54B-8A42-153E7285F792}"/>
              </a:ext>
            </a:extLst>
          </p:cNvPr>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6E19B592-8523-FF4E-B944-EC775E7AD9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GR" dirty="0">
              <a:ea typeface="ＭＳ Ｐゴシック" panose="020B0600070205080204" pitchFamily="34" charset="-128"/>
            </a:endParaRPr>
          </a:p>
        </p:txBody>
      </p:sp>
      <p:sp>
        <p:nvSpPr>
          <p:cNvPr id="23555" name="Slide Number Placeholder 3">
            <a:extLst>
              <a:ext uri="{FF2B5EF4-FFF2-40B4-BE49-F238E27FC236}">
                <a16:creationId xmlns:a16="http://schemas.microsoft.com/office/drawing/2014/main" id="{5EA5EF4F-A301-F847-99FA-5FCAD5C234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081D1B7-11C4-094C-9F1F-1EA9B601ACA4}" type="slidenum">
              <a:rPr lang="en-US" altLang="en-GR" sz="1200">
                <a:latin typeface="Calibri" panose="020F0502020204030204" pitchFamily="34" charset="0"/>
              </a:rPr>
              <a:pPr eaLnBrk="1" hangingPunct="1"/>
              <a:t>5</a:t>
            </a:fld>
            <a:endParaRPr lang="en-US" altLang="en-GR" sz="1200" dirty="0">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D24C34E4-CAAE-6349-8D40-DD8310BA1065}" type="slidenum">
              <a:rPr lang="el-GR" altLang="en-GR" smtClean="0"/>
              <a:pPr/>
              <a:t>103</a:t>
            </a:fld>
            <a:endParaRPr lang="el-GR" altLang="en-GR" dirty="0"/>
          </a:p>
        </p:txBody>
      </p:sp>
    </p:spTree>
    <p:extLst>
      <p:ext uri="{BB962C8B-B14F-4D97-AF65-F5344CB8AC3E}">
        <p14:creationId xmlns:p14="http://schemas.microsoft.com/office/powerpoint/2010/main" val="7061784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id="{0BF2ED49-A01F-CA49-BDB7-777F1062CF7D}"/>
              </a:ext>
            </a:extLst>
          </p:cNvPr>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Notes Placeholder 2">
            <a:extLst>
              <a:ext uri="{FF2B5EF4-FFF2-40B4-BE49-F238E27FC236}">
                <a16:creationId xmlns:a16="http://schemas.microsoft.com/office/drawing/2014/main" id="{F0C991A0-54BA-2841-813C-1DD23E8A05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GR" dirty="0">
              <a:ea typeface="ＭＳ Ｐゴシック" panose="020B0600070205080204" pitchFamily="34" charset="-128"/>
            </a:endParaRPr>
          </a:p>
        </p:txBody>
      </p:sp>
      <p:sp>
        <p:nvSpPr>
          <p:cNvPr id="104451" name="Slide Number Placeholder 3">
            <a:extLst>
              <a:ext uri="{FF2B5EF4-FFF2-40B4-BE49-F238E27FC236}">
                <a16:creationId xmlns:a16="http://schemas.microsoft.com/office/drawing/2014/main" id="{EBC079F5-998C-6244-9CCC-CDEAAE94BF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5586719-8A98-564A-A690-686DA22C229B}" type="slidenum">
              <a:rPr lang="en-US" altLang="en-GR" sz="1200">
                <a:latin typeface="Calibri" panose="020F0502020204030204" pitchFamily="34" charset="0"/>
              </a:rPr>
              <a:pPr eaLnBrk="1" hangingPunct="1"/>
              <a:t>104</a:t>
            </a:fld>
            <a:endParaRPr lang="en-US" altLang="en-GR" sz="1200" dirty="0">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a:extLst>
              <a:ext uri="{FF2B5EF4-FFF2-40B4-BE49-F238E27FC236}">
                <a16:creationId xmlns:a16="http://schemas.microsoft.com/office/drawing/2014/main" id="{AA80F3AA-C267-8B44-8954-5171766FE276}"/>
              </a:ext>
            </a:extLst>
          </p:cNvPr>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2" name="Notes Placeholder 2">
            <a:extLst>
              <a:ext uri="{FF2B5EF4-FFF2-40B4-BE49-F238E27FC236}">
                <a16:creationId xmlns:a16="http://schemas.microsoft.com/office/drawing/2014/main" id="{EBB0A095-9FD4-5A4F-9F4B-95C4AE1D0C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GR" dirty="0">
              <a:ea typeface="ＭＳ Ｐゴシック" panose="020B0600070205080204" pitchFamily="34" charset="-128"/>
            </a:endParaRPr>
          </a:p>
        </p:txBody>
      </p:sp>
      <p:sp>
        <p:nvSpPr>
          <p:cNvPr id="107523" name="Slide Number Placeholder 3">
            <a:extLst>
              <a:ext uri="{FF2B5EF4-FFF2-40B4-BE49-F238E27FC236}">
                <a16:creationId xmlns:a16="http://schemas.microsoft.com/office/drawing/2014/main" id="{3098DD77-0FD0-6142-9A6D-E3ED10E8B5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44F52BC-E881-D549-9F26-09EFB54EB6E4}" type="slidenum">
              <a:rPr lang="en-US" altLang="en-GR" sz="1200">
                <a:latin typeface="Calibri" panose="020F0502020204030204" pitchFamily="34" charset="0"/>
              </a:rPr>
              <a:pPr eaLnBrk="1" hangingPunct="1"/>
              <a:t>106</a:t>
            </a:fld>
            <a:endParaRPr lang="en-US" altLang="en-GR" sz="1200" dirty="0">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a:extLst>
              <a:ext uri="{FF2B5EF4-FFF2-40B4-BE49-F238E27FC236}">
                <a16:creationId xmlns:a16="http://schemas.microsoft.com/office/drawing/2014/main" id="{5F66CD9D-F17D-A047-9771-D0C6E6A074DE}"/>
              </a:ext>
            </a:extLst>
          </p:cNvPr>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0" name="Notes Placeholder 2">
            <a:extLst>
              <a:ext uri="{FF2B5EF4-FFF2-40B4-BE49-F238E27FC236}">
                <a16:creationId xmlns:a16="http://schemas.microsoft.com/office/drawing/2014/main" id="{3BDE607A-5857-BE46-A654-8926A14104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GR" dirty="0">
              <a:ea typeface="ＭＳ Ｐゴシック" panose="020B0600070205080204" pitchFamily="34" charset="-128"/>
            </a:endParaRPr>
          </a:p>
        </p:txBody>
      </p:sp>
      <p:sp>
        <p:nvSpPr>
          <p:cNvPr id="109571" name="Slide Number Placeholder 3">
            <a:extLst>
              <a:ext uri="{FF2B5EF4-FFF2-40B4-BE49-F238E27FC236}">
                <a16:creationId xmlns:a16="http://schemas.microsoft.com/office/drawing/2014/main" id="{494DEDCD-B694-9E4D-9BD7-B5B7C12382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66903F9-EB92-9F4D-8C58-AFF6954964BE}" type="slidenum">
              <a:rPr lang="en-US" altLang="en-GR" sz="1200">
                <a:latin typeface="Calibri" panose="020F0502020204030204" pitchFamily="34" charset="0"/>
              </a:rPr>
              <a:pPr eaLnBrk="1" hangingPunct="1"/>
              <a:t>107</a:t>
            </a:fld>
            <a:endParaRPr lang="en-US" altLang="en-GR" sz="1200" dirty="0">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a:extLst>
              <a:ext uri="{FF2B5EF4-FFF2-40B4-BE49-F238E27FC236}">
                <a16:creationId xmlns:a16="http://schemas.microsoft.com/office/drawing/2014/main" id="{CB6DDFF7-174B-754B-AA96-7F6F0189AA0F}"/>
              </a:ext>
            </a:extLst>
          </p:cNvPr>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8" name="Notes Placeholder 2">
            <a:extLst>
              <a:ext uri="{FF2B5EF4-FFF2-40B4-BE49-F238E27FC236}">
                <a16:creationId xmlns:a16="http://schemas.microsoft.com/office/drawing/2014/main" id="{3E31A8F2-66F0-604B-AB80-232D32D6F2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GR" dirty="0">
              <a:ea typeface="ＭＳ Ｐゴシック" panose="020B0600070205080204" pitchFamily="34" charset="-128"/>
            </a:endParaRPr>
          </a:p>
        </p:txBody>
      </p:sp>
      <p:sp>
        <p:nvSpPr>
          <p:cNvPr id="111619" name="Slide Number Placeholder 3">
            <a:extLst>
              <a:ext uri="{FF2B5EF4-FFF2-40B4-BE49-F238E27FC236}">
                <a16:creationId xmlns:a16="http://schemas.microsoft.com/office/drawing/2014/main" id="{FFFB7E84-A4E3-D349-8A47-2BFB9722FA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80139A8-7197-BF4A-81A1-7DDFFD4DEB5D}" type="slidenum">
              <a:rPr lang="en-US" altLang="en-GR" sz="1200">
                <a:latin typeface="Calibri" panose="020F0502020204030204" pitchFamily="34" charset="0"/>
              </a:rPr>
              <a:pPr eaLnBrk="1" hangingPunct="1"/>
              <a:t>108</a:t>
            </a:fld>
            <a:endParaRPr lang="en-US" altLang="en-GR" sz="1200" dirty="0">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a:extLst>
              <a:ext uri="{FF2B5EF4-FFF2-40B4-BE49-F238E27FC236}">
                <a16:creationId xmlns:a16="http://schemas.microsoft.com/office/drawing/2014/main" id="{3378D53E-54A2-5846-AC7C-621A4DBA69C3}"/>
              </a:ext>
            </a:extLst>
          </p:cNvPr>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6" name="Notes Placeholder 2">
            <a:extLst>
              <a:ext uri="{FF2B5EF4-FFF2-40B4-BE49-F238E27FC236}">
                <a16:creationId xmlns:a16="http://schemas.microsoft.com/office/drawing/2014/main" id="{10331904-0FAB-4349-A6DE-E7BDFE0285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GR" dirty="0">
              <a:ea typeface="ＭＳ Ｐゴシック" panose="020B0600070205080204" pitchFamily="34" charset="-128"/>
            </a:endParaRPr>
          </a:p>
        </p:txBody>
      </p:sp>
      <p:sp>
        <p:nvSpPr>
          <p:cNvPr id="113667" name="Slide Number Placeholder 3">
            <a:extLst>
              <a:ext uri="{FF2B5EF4-FFF2-40B4-BE49-F238E27FC236}">
                <a16:creationId xmlns:a16="http://schemas.microsoft.com/office/drawing/2014/main" id="{7A81CCD4-C8E5-A24F-9318-C18556E2F7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0A06C58-5A66-3148-AEB5-FE800F78F315}" type="slidenum">
              <a:rPr lang="en-US" altLang="en-GR" sz="1200">
                <a:latin typeface="Calibri" panose="020F0502020204030204" pitchFamily="34" charset="0"/>
              </a:rPr>
              <a:pPr eaLnBrk="1" hangingPunct="1"/>
              <a:t>109</a:t>
            </a:fld>
            <a:endParaRPr lang="en-US" altLang="en-GR" sz="1200" dirty="0">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a:extLst>
              <a:ext uri="{FF2B5EF4-FFF2-40B4-BE49-F238E27FC236}">
                <a16:creationId xmlns:a16="http://schemas.microsoft.com/office/drawing/2014/main" id="{FF7E7CB6-7F76-054F-B8A8-9D4CD2F21EB6}"/>
              </a:ext>
            </a:extLst>
          </p:cNvPr>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Notes Placeholder 2">
            <a:extLst>
              <a:ext uri="{FF2B5EF4-FFF2-40B4-BE49-F238E27FC236}">
                <a16:creationId xmlns:a16="http://schemas.microsoft.com/office/drawing/2014/main" id="{FC7673C1-C79C-714C-B818-8241ECDE9A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GR">
              <a:ea typeface="ＭＳ Ｐゴシック" panose="020B0600070205080204" pitchFamily="34" charset="-128"/>
            </a:endParaRPr>
          </a:p>
        </p:txBody>
      </p:sp>
      <p:sp>
        <p:nvSpPr>
          <p:cNvPr id="118787" name="Slide Number Placeholder 3">
            <a:extLst>
              <a:ext uri="{FF2B5EF4-FFF2-40B4-BE49-F238E27FC236}">
                <a16:creationId xmlns:a16="http://schemas.microsoft.com/office/drawing/2014/main" id="{80CBB5F8-C152-D24C-A0E1-BEEAA0DE08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C2A13ED-B98A-FE44-B319-F154B2B83F19}" type="slidenum">
              <a:rPr lang="en-US" altLang="en-GR" sz="1200">
                <a:latin typeface="Calibri" panose="020F0502020204030204" pitchFamily="34" charset="0"/>
              </a:rPr>
              <a:pPr eaLnBrk="1" hangingPunct="1"/>
              <a:t>113</a:t>
            </a:fld>
            <a:endParaRPr lang="en-US" altLang="en-GR"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58883FDE-8745-AF40-922B-F4C320584A7D}"/>
              </a:ext>
            </a:extLst>
          </p:cNvPr>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4DE202F6-15CF-5E4A-9B2E-C676F46565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GR" dirty="0">
              <a:ea typeface="ＭＳ Ｐゴシック" panose="020B0600070205080204" pitchFamily="34" charset="-128"/>
            </a:endParaRPr>
          </a:p>
        </p:txBody>
      </p:sp>
      <p:sp>
        <p:nvSpPr>
          <p:cNvPr id="26627" name="Slide Number Placeholder 3">
            <a:extLst>
              <a:ext uri="{FF2B5EF4-FFF2-40B4-BE49-F238E27FC236}">
                <a16:creationId xmlns:a16="http://schemas.microsoft.com/office/drawing/2014/main" id="{40F69400-52ED-9641-B722-1DE8B8B390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683E9B1-954D-A842-BB81-ADD7B00467C3}" type="slidenum">
              <a:rPr lang="en-US" altLang="en-GR" sz="1200">
                <a:latin typeface="Calibri" panose="020F0502020204030204" pitchFamily="34" charset="0"/>
              </a:rPr>
              <a:pPr eaLnBrk="1" hangingPunct="1"/>
              <a:t>7</a:t>
            </a:fld>
            <a:endParaRPr lang="en-US" altLang="en-GR" sz="1200" dirty="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6059EA8E-8248-8644-9CF6-1C0ADBF1C6A1}"/>
              </a:ext>
            </a:extLst>
          </p:cNvPr>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020D9B5A-84D3-9F4C-A8D5-CF69CB9F99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GR" dirty="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61C9B04B-6E76-1E41-B906-E62DFC5004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865D719-1418-3347-838B-48C9FA4DF6A8}" type="slidenum">
              <a:rPr lang="en-US" altLang="en-GR" sz="1200">
                <a:latin typeface="Calibri" panose="020F0502020204030204" pitchFamily="34" charset="0"/>
              </a:rPr>
              <a:pPr eaLnBrk="1" hangingPunct="1"/>
              <a:t>8</a:t>
            </a:fld>
            <a:endParaRPr lang="en-US" altLang="en-GR" sz="1200" dirty="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64619005-6834-A94A-86AF-FB73312EA792}"/>
              </a:ext>
            </a:extLst>
          </p:cNvPr>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CF8570A7-158F-1E4A-8A86-859A66A093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GR" dirty="0">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18C8625B-4B8C-0541-8449-772CBB5845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FEEF300-FF70-D84C-96E5-9F17269CE996}" type="slidenum">
              <a:rPr lang="en-US" altLang="en-GR" sz="1200">
                <a:latin typeface="Calibri" panose="020F0502020204030204" pitchFamily="34" charset="0"/>
              </a:rPr>
              <a:pPr eaLnBrk="1" hangingPunct="1"/>
              <a:t>13</a:t>
            </a:fld>
            <a:endParaRPr lang="en-US" altLang="en-GR" sz="1200" dirty="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25BD8B7A-1298-C04A-B33A-3FB983FF3CE8}"/>
              </a:ext>
            </a:extLst>
          </p:cNvPr>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67AB68E7-9889-F142-A46C-FF6F0938DC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GR" dirty="0">
              <a:ea typeface="ＭＳ Ｐゴシック" panose="020B0600070205080204" pitchFamily="34" charset="-128"/>
            </a:endParaRPr>
          </a:p>
        </p:txBody>
      </p:sp>
      <p:sp>
        <p:nvSpPr>
          <p:cNvPr id="40963" name="Slide Number Placeholder 3">
            <a:extLst>
              <a:ext uri="{FF2B5EF4-FFF2-40B4-BE49-F238E27FC236}">
                <a16:creationId xmlns:a16="http://schemas.microsoft.com/office/drawing/2014/main" id="{BC1C69AA-0C1E-7845-9CE7-9404DCDE6E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728B9B2-251C-A647-9880-1C44257E9EA6}" type="slidenum">
              <a:rPr lang="en-US" altLang="en-GR" sz="1200">
                <a:latin typeface="Calibri" panose="020F0502020204030204" pitchFamily="34" charset="0"/>
              </a:rPr>
              <a:pPr eaLnBrk="1" hangingPunct="1"/>
              <a:t>14</a:t>
            </a:fld>
            <a:endParaRPr lang="en-US" altLang="en-GR" sz="1200" dirty="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FEDA52D2-A39C-7E45-8E9D-70273393E51B}"/>
              </a:ext>
            </a:extLst>
          </p:cNvPr>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A2C5D602-6FF4-2D4C-BA63-1169EDDFF9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GR" dirty="0">
              <a:ea typeface="ＭＳ Ｐゴシック" panose="020B0600070205080204" pitchFamily="34" charset="-128"/>
            </a:endParaRPr>
          </a:p>
        </p:txBody>
      </p:sp>
      <p:sp>
        <p:nvSpPr>
          <p:cNvPr id="43011" name="Slide Number Placeholder 3">
            <a:extLst>
              <a:ext uri="{FF2B5EF4-FFF2-40B4-BE49-F238E27FC236}">
                <a16:creationId xmlns:a16="http://schemas.microsoft.com/office/drawing/2014/main" id="{5322E7E9-3C4C-174C-A502-F89F3AE54F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B5DA510-5B92-354A-B5CA-FDDDA00738AC}" type="slidenum">
              <a:rPr lang="en-US" altLang="en-GR" sz="1200">
                <a:latin typeface="Calibri" panose="020F0502020204030204" pitchFamily="34" charset="0"/>
              </a:rPr>
              <a:pPr eaLnBrk="1" hangingPunct="1"/>
              <a:t>15</a:t>
            </a:fld>
            <a:endParaRPr lang="en-US" altLang="en-GR" sz="1200"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Pr>
        <a:solidFill>
          <a:schemeClr val="bg2"/>
        </a:solidFill>
        <a:effectLst/>
      </p:bgPr>
    </p:bg>
    <p:spTree>
      <p:nvGrpSpPr>
        <p:cNvPr id="1" name=""/>
        <p:cNvGrpSpPr/>
        <p:nvPr/>
      </p:nvGrpSpPr>
      <p:grpSpPr>
        <a:xfrm>
          <a:off x="0" y="0"/>
          <a:ext cx="0" cy="0"/>
          <a:chOff x="0" y="0"/>
          <a:chExt cx="0" cy="0"/>
        </a:xfrm>
      </p:grpSpPr>
      <p:sp>
        <p:nvSpPr>
          <p:cNvPr id="4" name="9 - Ορθογώνιο">
            <a:extLst>
              <a:ext uri="{FF2B5EF4-FFF2-40B4-BE49-F238E27FC236}">
                <a16:creationId xmlns:a16="http://schemas.microsoft.com/office/drawing/2014/main" id="{EDC6B7A9-BC0D-8E4A-97CD-9F07D91EBD0C}"/>
              </a:ext>
            </a:extLst>
          </p:cNvPr>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10 - Ορθογώνιο">
            <a:extLst>
              <a:ext uri="{FF2B5EF4-FFF2-40B4-BE49-F238E27FC236}">
                <a16:creationId xmlns:a16="http://schemas.microsoft.com/office/drawing/2014/main" id="{A53F4169-47B1-204E-9844-8BD4B5C1172F}"/>
              </a:ext>
            </a:extLst>
          </p:cNvPr>
          <p:cNvSpPr/>
          <p:nvPr/>
        </p:nvSpPr>
        <p:spPr>
          <a:xfrm>
            <a:off x="-9525" y="6053140"/>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11 - Ορθογώνιο">
            <a:extLst>
              <a:ext uri="{FF2B5EF4-FFF2-40B4-BE49-F238E27FC236}">
                <a16:creationId xmlns:a16="http://schemas.microsoft.com/office/drawing/2014/main" id="{AFAB82FA-5591-BB42-AB32-67322C5E1153}"/>
              </a:ext>
            </a:extLst>
          </p:cNvPr>
          <p:cNvSpPr/>
          <p:nvPr/>
        </p:nvSpPr>
        <p:spPr>
          <a:xfrm>
            <a:off x="2359026" y="6043615"/>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7 - Τίτλος"/>
          <p:cNvSpPr>
            <a:spLocks noGrp="1"/>
          </p:cNvSpPr>
          <p:nvPr>
            <p:ph type="ctrTitle"/>
          </p:nvPr>
        </p:nvSpPr>
        <p:spPr>
          <a:xfrm>
            <a:off x="2362200" y="4038600"/>
            <a:ext cx="6477000" cy="1828800"/>
          </a:xfrm>
        </p:spPr>
        <p:txBody>
          <a:bodyPr anchor="b"/>
          <a:lstStyle>
            <a:lvl1pPr>
              <a:defRPr cap="all" baseline="0"/>
            </a:lvl1pPr>
          </a:lstStyle>
          <a:p>
            <a:r>
              <a:rPr lang="el-GR"/>
              <a:t>Kλικ για επεξεργασία του τίτλου</a:t>
            </a:r>
            <a:endParaRPr lang="en-US"/>
          </a:p>
        </p:txBody>
      </p:sp>
      <p:sp>
        <p:nvSpPr>
          <p:cNvPr id="9" name="8 - Υπότιτλος"/>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a:t>Κάντε κλικ για να επεξεργαστείτε τον υπότιτλο του υποδείγματος</a:t>
            </a:r>
            <a:endParaRPr lang="en-US"/>
          </a:p>
        </p:txBody>
      </p:sp>
      <p:sp>
        <p:nvSpPr>
          <p:cNvPr id="7" name="27 - Θέση ημερομηνίας">
            <a:extLst>
              <a:ext uri="{FF2B5EF4-FFF2-40B4-BE49-F238E27FC236}">
                <a16:creationId xmlns:a16="http://schemas.microsoft.com/office/drawing/2014/main" id="{C831AC95-115C-064C-88F3-843F48BC0FB3}"/>
              </a:ext>
            </a:extLst>
          </p:cNvPr>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fld id="{B8F4EAB6-9BB7-7F49-BCDC-EFE74072049E}" type="datetime1">
              <a:rPr lang="el-GR" altLang="en-GR"/>
              <a:pPr/>
              <a:t>13/1/24</a:t>
            </a:fld>
            <a:endParaRPr lang="el-GR" altLang="en-GR"/>
          </a:p>
        </p:txBody>
      </p:sp>
      <p:sp>
        <p:nvSpPr>
          <p:cNvPr id="10" name="16 - Θέση υποσέλιδου">
            <a:extLst>
              <a:ext uri="{FF2B5EF4-FFF2-40B4-BE49-F238E27FC236}">
                <a16:creationId xmlns:a16="http://schemas.microsoft.com/office/drawing/2014/main" id="{C2DCEE86-9AB9-E644-9B4A-3EC7C24122CD}"/>
              </a:ext>
            </a:extLst>
          </p:cNvPr>
          <p:cNvSpPr>
            <a:spLocks noGrp="1"/>
          </p:cNvSpPr>
          <p:nvPr>
            <p:ph type="ftr" sz="quarter" idx="11"/>
          </p:nvPr>
        </p:nvSpPr>
        <p:spPr>
          <a:xfrm>
            <a:off x="2085975" y="236540"/>
            <a:ext cx="5867400" cy="365125"/>
          </a:xfrm>
        </p:spPr>
        <p:txBody>
          <a:bodyPr/>
          <a:lstStyle>
            <a:lvl1pPr algn="r">
              <a:defRPr>
                <a:solidFill>
                  <a:schemeClr val="tx2"/>
                </a:solidFill>
              </a:defRPr>
            </a:lvl1pPr>
          </a:lstStyle>
          <a:p>
            <a:pPr>
              <a:defRPr/>
            </a:pPr>
            <a:endParaRPr lang="el-GR"/>
          </a:p>
        </p:txBody>
      </p:sp>
      <p:sp>
        <p:nvSpPr>
          <p:cNvPr id="11" name="28 - Θέση αριθμού διαφάνειας">
            <a:extLst>
              <a:ext uri="{FF2B5EF4-FFF2-40B4-BE49-F238E27FC236}">
                <a16:creationId xmlns:a16="http://schemas.microsoft.com/office/drawing/2014/main" id="{4023BCEA-9864-DE4A-AA1B-ECBA4E68B53A}"/>
              </a:ext>
            </a:extLst>
          </p:cNvPr>
          <p:cNvSpPr>
            <a:spLocks noGrp="1"/>
          </p:cNvSpPr>
          <p:nvPr>
            <p:ph type="sldNum" sz="quarter" idx="12"/>
          </p:nvPr>
        </p:nvSpPr>
        <p:spPr>
          <a:xfrm>
            <a:off x="8001000" y="228600"/>
            <a:ext cx="838200" cy="381000"/>
          </a:xfrm>
        </p:spPr>
        <p:txBody>
          <a:bodyPr/>
          <a:lstStyle>
            <a:lvl1pPr>
              <a:defRPr>
                <a:solidFill>
                  <a:schemeClr val="tx2"/>
                </a:solidFill>
              </a:defRPr>
            </a:lvl1pPr>
          </a:lstStyle>
          <a:p>
            <a:fld id="{9865A814-7043-364A-9C32-58E5C25DA0C7}" type="slidenum">
              <a:rPr lang="el-GR" altLang="en-GR"/>
              <a:pPr/>
              <a:t>‹#›</a:t>
            </a:fld>
            <a:endParaRPr lang="el-GR" altLang="en-GR"/>
          </a:p>
        </p:txBody>
      </p:sp>
    </p:spTree>
    <p:extLst>
      <p:ext uri="{BB962C8B-B14F-4D97-AF65-F5344CB8AC3E}">
        <p14:creationId xmlns:p14="http://schemas.microsoft.com/office/powerpoint/2010/main" val="176013139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13 - Θέση ημερομηνίας">
            <a:extLst>
              <a:ext uri="{FF2B5EF4-FFF2-40B4-BE49-F238E27FC236}">
                <a16:creationId xmlns:a16="http://schemas.microsoft.com/office/drawing/2014/main" id="{5E8863A8-0006-454D-9170-B80D19ED3BAD}"/>
              </a:ext>
            </a:extLst>
          </p:cNvPr>
          <p:cNvSpPr>
            <a:spLocks noGrp="1"/>
          </p:cNvSpPr>
          <p:nvPr>
            <p:ph type="dt" sz="half" idx="10"/>
          </p:nvPr>
        </p:nvSpPr>
        <p:spPr/>
        <p:txBody>
          <a:bodyPr/>
          <a:lstStyle>
            <a:lvl1pPr>
              <a:defRPr/>
            </a:lvl1pPr>
          </a:lstStyle>
          <a:p>
            <a:fld id="{18708702-1373-814A-8A33-A0B9B4DBAB10}" type="datetime1">
              <a:rPr lang="el-GR" altLang="en-GR"/>
              <a:pPr/>
              <a:t>13/1/24</a:t>
            </a:fld>
            <a:endParaRPr lang="el-GR" altLang="en-GR"/>
          </a:p>
        </p:txBody>
      </p:sp>
      <p:sp>
        <p:nvSpPr>
          <p:cNvPr id="5" name="2 - Θέση υποσέλιδου">
            <a:extLst>
              <a:ext uri="{FF2B5EF4-FFF2-40B4-BE49-F238E27FC236}">
                <a16:creationId xmlns:a16="http://schemas.microsoft.com/office/drawing/2014/main" id="{C288BA42-8820-254C-B88D-5490CE4B0DE9}"/>
              </a:ext>
            </a:extLst>
          </p:cNvPr>
          <p:cNvSpPr>
            <a:spLocks noGrp="1"/>
          </p:cNvSpPr>
          <p:nvPr>
            <p:ph type="ftr" sz="quarter" idx="11"/>
          </p:nvPr>
        </p:nvSpPr>
        <p:spPr/>
        <p:txBody>
          <a:bodyPr/>
          <a:lstStyle>
            <a:lvl1pPr>
              <a:defRPr/>
            </a:lvl1pPr>
          </a:lstStyle>
          <a:p>
            <a:pPr>
              <a:defRPr/>
            </a:pPr>
            <a:endParaRPr lang="el-GR"/>
          </a:p>
        </p:txBody>
      </p:sp>
      <p:sp>
        <p:nvSpPr>
          <p:cNvPr id="6" name="22 - Θέση αριθμού διαφάνειας">
            <a:extLst>
              <a:ext uri="{FF2B5EF4-FFF2-40B4-BE49-F238E27FC236}">
                <a16:creationId xmlns:a16="http://schemas.microsoft.com/office/drawing/2014/main" id="{2C410A53-E3CE-F345-9EC7-62AA023FFEB2}"/>
              </a:ext>
            </a:extLst>
          </p:cNvPr>
          <p:cNvSpPr>
            <a:spLocks noGrp="1"/>
          </p:cNvSpPr>
          <p:nvPr>
            <p:ph type="sldNum" sz="quarter" idx="12"/>
          </p:nvPr>
        </p:nvSpPr>
        <p:spPr/>
        <p:txBody>
          <a:bodyPr/>
          <a:lstStyle>
            <a:lvl1pPr>
              <a:defRPr/>
            </a:lvl1pPr>
          </a:lstStyle>
          <a:p>
            <a:fld id="{304AA141-25D0-2D4F-86F8-65D3B880DE4E}" type="slidenum">
              <a:rPr lang="el-GR" altLang="en-GR"/>
              <a:pPr/>
              <a:t>‹#›</a:t>
            </a:fld>
            <a:endParaRPr lang="el-GR" altLang="en-GR"/>
          </a:p>
        </p:txBody>
      </p:sp>
    </p:spTree>
    <p:extLst>
      <p:ext uri="{BB962C8B-B14F-4D97-AF65-F5344CB8AC3E}">
        <p14:creationId xmlns:p14="http://schemas.microsoft.com/office/powerpoint/2010/main" val="1265933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4" name="9 - Ορθογώνιο">
            <a:extLst>
              <a:ext uri="{FF2B5EF4-FFF2-40B4-BE49-F238E27FC236}">
                <a16:creationId xmlns:a16="http://schemas.microsoft.com/office/drawing/2014/main" id="{0B1EAB3B-B461-C344-B76C-1D06C8F44E60}"/>
              </a:ext>
            </a:extLst>
          </p:cNvPr>
          <p:cNvSpPr/>
          <p:nvPr/>
        </p:nvSpPr>
        <p:spPr bwMode="white">
          <a:xfrm>
            <a:off x="6096001"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10 - Ορθογώνιο">
            <a:extLst>
              <a:ext uri="{FF2B5EF4-FFF2-40B4-BE49-F238E27FC236}">
                <a16:creationId xmlns:a16="http://schemas.microsoft.com/office/drawing/2014/main" id="{A6FCBC73-438E-6D46-8D11-56E989CA4AAF}"/>
              </a:ext>
            </a:extLst>
          </p:cNvPr>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11 - Ορθογώνιο">
            <a:extLst>
              <a:ext uri="{FF2B5EF4-FFF2-40B4-BE49-F238E27FC236}">
                <a16:creationId xmlns:a16="http://schemas.microsoft.com/office/drawing/2014/main" id="{B846B1F0-16AD-D84D-B255-4E63DB9F5154}"/>
              </a:ext>
            </a:extLst>
          </p:cNvPr>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1 - Κατακόρυφος τίτλος"/>
          <p:cNvSpPr>
            <a:spLocks noGrp="1"/>
          </p:cNvSpPr>
          <p:nvPr>
            <p:ph type="title" orient="vert"/>
          </p:nvPr>
        </p:nvSpPr>
        <p:spPr>
          <a:xfrm>
            <a:off x="6553200" y="609602"/>
            <a:ext cx="2057400" cy="5516563"/>
          </a:xfrm>
        </p:spPr>
        <p:txBody>
          <a:bodyPr vert="eaVert"/>
          <a:lstStyle/>
          <a:p>
            <a:r>
              <a:rPr lang="el-GR"/>
              <a:t>Kλικ για επεξεργασία του τίτλου</a:t>
            </a:r>
            <a:endParaRPr lang="en-US"/>
          </a:p>
        </p:txBody>
      </p:sp>
      <p:sp>
        <p:nvSpPr>
          <p:cNvPr id="3" name="2 - Θέση κατακόρυφου κειμένου"/>
          <p:cNvSpPr>
            <a:spLocks noGrp="1"/>
          </p:cNvSpPr>
          <p:nvPr>
            <p:ph type="body" orient="vert" idx="1"/>
          </p:nvPr>
        </p:nvSpPr>
        <p:spPr>
          <a:xfrm>
            <a:off x="457200" y="609600"/>
            <a:ext cx="5562600" cy="5516564"/>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7" name="3 - Θέση ημερομηνίας">
            <a:extLst>
              <a:ext uri="{FF2B5EF4-FFF2-40B4-BE49-F238E27FC236}">
                <a16:creationId xmlns:a16="http://schemas.microsoft.com/office/drawing/2014/main" id="{EBE5DF53-0713-E440-AD25-D7758CA17420}"/>
              </a:ext>
            </a:extLst>
          </p:cNvPr>
          <p:cNvSpPr>
            <a:spLocks noGrp="1"/>
          </p:cNvSpPr>
          <p:nvPr>
            <p:ph type="dt" sz="half" idx="10"/>
          </p:nvPr>
        </p:nvSpPr>
        <p:spPr>
          <a:xfrm>
            <a:off x="6553200" y="6248402"/>
            <a:ext cx="2209800" cy="365125"/>
          </a:xfrm>
        </p:spPr>
        <p:txBody>
          <a:bodyPr/>
          <a:lstStyle>
            <a:lvl1pPr>
              <a:defRPr/>
            </a:lvl1pPr>
          </a:lstStyle>
          <a:p>
            <a:fld id="{781CD49A-D7DE-BF42-828D-C20D7CDC35F4}" type="datetime1">
              <a:rPr lang="el-GR" altLang="en-GR"/>
              <a:pPr/>
              <a:t>13/1/24</a:t>
            </a:fld>
            <a:endParaRPr lang="el-GR" altLang="en-GR"/>
          </a:p>
        </p:txBody>
      </p:sp>
      <p:sp>
        <p:nvSpPr>
          <p:cNvPr id="8" name="4 - Θέση υποσέλιδου">
            <a:extLst>
              <a:ext uri="{FF2B5EF4-FFF2-40B4-BE49-F238E27FC236}">
                <a16:creationId xmlns:a16="http://schemas.microsoft.com/office/drawing/2014/main" id="{B6D53CC9-6CED-9847-8CC5-453FB524ABDC}"/>
              </a:ext>
            </a:extLst>
          </p:cNvPr>
          <p:cNvSpPr>
            <a:spLocks noGrp="1"/>
          </p:cNvSpPr>
          <p:nvPr>
            <p:ph type="ftr" sz="quarter" idx="11"/>
          </p:nvPr>
        </p:nvSpPr>
        <p:spPr>
          <a:xfrm>
            <a:off x="457201" y="6248402"/>
            <a:ext cx="5573713" cy="365125"/>
          </a:xfrm>
        </p:spPr>
        <p:txBody>
          <a:bodyPr/>
          <a:lstStyle>
            <a:lvl1pPr>
              <a:defRPr/>
            </a:lvl1pPr>
          </a:lstStyle>
          <a:p>
            <a:pPr>
              <a:defRPr/>
            </a:pPr>
            <a:endParaRPr lang="el-GR"/>
          </a:p>
        </p:txBody>
      </p:sp>
      <p:sp>
        <p:nvSpPr>
          <p:cNvPr id="9" name="5 - Θέση αριθμού διαφάνειας">
            <a:extLst>
              <a:ext uri="{FF2B5EF4-FFF2-40B4-BE49-F238E27FC236}">
                <a16:creationId xmlns:a16="http://schemas.microsoft.com/office/drawing/2014/main" id="{68F075DF-1862-214F-97FD-376A4A86138B}"/>
              </a:ext>
            </a:extLst>
          </p:cNvPr>
          <p:cNvSpPr>
            <a:spLocks noGrp="1"/>
          </p:cNvSpPr>
          <p:nvPr>
            <p:ph type="sldNum" sz="quarter" idx="12"/>
          </p:nvPr>
        </p:nvSpPr>
        <p:spPr>
          <a:xfrm rot="5400000">
            <a:off x="5989638" y="144464"/>
            <a:ext cx="533400" cy="244475"/>
          </a:xfrm>
        </p:spPr>
        <p:txBody>
          <a:bodyPr/>
          <a:lstStyle>
            <a:lvl1pPr>
              <a:defRPr/>
            </a:lvl1pPr>
          </a:lstStyle>
          <a:p>
            <a:fld id="{84577B43-7442-B14A-A282-B02994368C18}" type="slidenum">
              <a:rPr lang="el-GR" altLang="en-GR"/>
              <a:pPr/>
              <a:t>‹#›</a:t>
            </a:fld>
            <a:endParaRPr lang="el-GR" altLang="en-GR"/>
          </a:p>
        </p:txBody>
      </p:sp>
    </p:spTree>
    <p:extLst>
      <p:ext uri="{BB962C8B-B14F-4D97-AF65-F5344CB8AC3E}">
        <p14:creationId xmlns:p14="http://schemas.microsoft.com/office/powerpoint/2010/main" val="140629582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12648" y="228600"/>
            <a:ext cx="8153400" cy="990600"/>
          </a:xfrm>
        </p:spPr>
        <p:txBody>
          <a:bodyPr/>
          <a:lstStyle/>
          <a:p>
            <a:r>
              <a:rPr lang="el-GR"/>
              <a:t>Kλικ για επεξεργασία του τίτλου</a:t>
            </a:r>
            <a:endParaRPr lang="en-US"/>
          </a:p>
        </p:txBody>
      </p:sp>
      <p:sp>
        <p:nvSpPr>
          <p:cNvPr id="8" name="7 - Θέση περιεχομένου"/>
          <p:cNvSpPr>
            <a:spLocks noGrp="1"/>
          </p:cNvSpPr>
          <p:nvPr>
            <p:ph sz="quarter" idx="1"/>
          </p:nvPr>
        </p:nvSpPr>
        <p:spPr>
          <a:xfrm>
            <a:off x="612648" y="1600200"/>
            <a:ext cx="8153400" cy="4495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13 - Θέση ημερομηνίας">
            <a:extLst>
              <a:ext uri="{FF2B5EF4-FFF2-40B4-BE49-F238E27FC236}">
                <a16:creationId xmlns:a16="http://schemas.microsoft.com/office/drawing/2014/main" id="{3F068B47-2B4B-DD44-AA27-791568A5267A}"/>
              </a:ext>
            </a:extLst>
          </p:cNvPr>
          <p:cNvSpPr>
            <a:spLocks noGrp="1"/>
          </p:cNvSpPr>
          <p:nvPr>
            <p:ph type="dt" sz="half" idx="10"/>
          </p:nvPr>
        </p:nvSpPr>
        <p:spPr/>
        <p:txBody>
          <a:bodyPr/>
          <a:lstStyle>
            <a:lvl1pPr>
              <a:defRPr/>
            </a:lvl1pPr>
          </a:lstStyle>
          <a:p>
            <a:fld id="{C2D7178A-9BD4-2A41-BF2B-9BA89FA0F620}" type="datetime1">
              <a:rPr lang="el-GR" altLang="en-GR"/>
              <a:pPr/>
              <a:t>13/1/24</a:t>
            </a:fld>
            <a:endParaRPr lang="el-GR" altLang="en-GR"/>
          </a:p>
        </p:txBody>
      </p:sp>
      <p:sp>
        <p:nvSpPr>
          <p:cNvPr id="5" name="2 - Θέση υποσέλιδου">
            <a:extLst>
              <a:ext uri="{FF2B5EF4-FFF2-40B4-BE49-F238E27FC236}">
                <a16:creationId xmlns:a16="http://schemas.microsoft.com/office/drawing/2014/main" id="{9C4499B2-E2A7-4D4B-8E2D-8B02395E1153}"/>
              </a:ext>
            </a:extLst>
          </p:cNvPr>
          <p:cNvSpPr>
            <a:spLocks noGrp="1"/>
          </p:cNvSpPr>
          <p:nvPr>
            <p:ph type="ftr" sz="quarter" idx="11"/>
          </p:nvPr>
        </p:nvSpPr>
        <p:spPr/>
        <p:txBody>
          <a:bodyPr/>
          <a:lstStyle>
            <a:lvl1pPr>
              <a:defRPr/>
            </a:lvl1pPr>
          </a:lstStyle>
          <a:p>
            <a:pPr>
              <a:defRPr/>
            </a:pPr>
            <a:endParaRPr lang="el-GR"/>
          </a:p>
        </p:txBody>
      </p:sp>
      <p:sp>
        <p:nvSpPr>
          <p:cNvPr id="6" name="22 - Θέση αριθμού διαφάνειας">
            <a:extLst>
              <a:ext uri="{FF2B5EF4-FFF2-40B4-BE49-F238E27FC236}">
                <a16:creationId xmlns:a16="http://schemas.microsoft.com/office/drawing/2014/main" id="{EF4ABBCC-084C-A042-B47F-DF7396E5F2C2}"/>
              </a:ext>
            </a:extLst>
          </p:cNvPr>
          <p:cNvSpPr>
            <a:spLocks noGrp="1"/>
          </p:cNvSpPr>
          <p:nvPr>
            <p:ph type="sldNum" sz="quarter" idx="12"/>
          </p:nvPr>
        </p:nvSpPr>
        <p:spPr/>
        <p:txBody>
          <a:bodyPr/>
          <a:lstStyle>
            <a:lvl1pPr>
              <a:defRPr/>
            </a:lvl1pPr>
          </a:lstStyle>
          <a:p>
            <a:fld id="{6B68357B-9A15-BD4A-9FD8-4BA07C215A77}" type="slidenum">
              <a:rPr lang="el-GR" altLang="en-GR"/>
              <a:pPr/>
              <a:t>‹#›</a:t>
            </a:fld>
            <a:endParaRPr lang="el-GR" altLang="en-GR"/>
          </a:p>
        </p:txBody>
      </p:sp>
    </p:spTree>
    <p:extLst>
      <p:ext uri="{BB962C8B-B14F-4D97-AF65-F5344CB8AC3E}">
        <p14:creationId xmlns:p14="http://schemas.microsoft.com/office/powerpoint/2010/main" val="364166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9 - Ορθογώνιο">
            <a:extLst>
              <a:ext uri="{FF2B5EF4-FFF2-40B4-BE49-F238E27FC236}">
                <a16:creationId xmlns:a16="http://schemas.microsoft.com/office/drawing/2014/main" id="{14738CD3-C2B4-FB4B-B91F-7AE3EDA657E4}"/>
              </a:ext>
            </a:extLst>
          </p:cNvPr>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10 - Ορθογώνιο">
            <a:extLst>
              <a:ext uri="{FF2B5EF4-FFF2-40B4-BE49-F238E27FC236}">
                <a16:creationId xmlns:a16="http://schemas.microsoft.com/office/drawing/2014/main" id="{47446BA6-DDF3-AA4E-924E-ED6D1ACE5F0A}"/>
              </a:ext>
            </a:extLst>
          </p:cNvPr>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11 - Ορθογώνιο">
            <a:extLst>
              <a:ext uri="{FF2B5EF4-FFF2-40B4-BE49-F238E27FC236}">
                <a16:creationId xmlns:a16="http://schemas.microsoft.com/office/drawing/2014/main" id="{D39A9F29-446B-0742-AE91-1EE1D16BF02A}"/>
              </a:ext>
            </a:extLst>
          </p:cNvPr>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2 - Θέση κειμένου"/>
          <p:cNvSpPr>
            <a:spLocks noGrp="1"/>
          </p:cNvSpPr>
          <p:nvPr>
            <p:ph type="body" idx="1"/>
          </p:nvPr>
        </p:nvSpPr>
        <p:spPr>
          <a:xfrm>
            <a:off x="1371601"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a:t>Kλικ για επεξεργασία των στυλ του υποδείγματος</a:t>
            </a:r>
          </a:p>
        </p:txBody>
      </p:sp>
      <p:sp>
        <p:nvSpPr>
          <p:cNvPr id="2" name="1 - Τίτλος"/>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l-GR"/>
              <a:t>Kλικ για επεξεργασία του τίτλου</a:t>
            </a:r>
            <a:endParaRPr lang="en-US"/>
          </a:p>
        </p:txBody>
      </p:sp>
      <p:sp>
        <p:nvSpPr>
          <p:cNvPr id="7" name="11 - Θέση ημερομηνίας">
            <a:extLst>
              <a:ext uri="{FF2B5EF4-FFF2-40B4-BE49-F238E27FC236}">
                <a16:creationId xmlns:a16="http://schemas.microsoft.com/office/drawing/2014/main" id="{751F606E-2864-2846-8B92-FAEFA2BDCDE2}"/>
              </a:ext>
            </a:extLst>
          </p:cNvPr>
          <p:cNvSpPr>
            <a:spLocks noGrp="1"/>
          </p:cNvSpPr>
          <p:nvPr>
            <p:ph type="dt" sz="half" idx="10"/>
          </p:nvPr>
        </p:nvSpPr>
        <p:spPr/>
        <p:txBody>
          <a:bodyPr/>
          <a:lstStyle>
            <a:lvl1pPr>
              <a:defRPr/>
            </a:lvl1pPr>
          </a:lstStyle>
          <a:p>
            <a:fld id="{53D35EC8-8B91-4D43-A913-E64A3CAC6E27}" type="datetime1">
              <a:rPr lang="el-GR" altLang="en-GR"/>
              <a:pPr/>
              <a:t>13/1/24</a:t>
            </a:fld>
            <a:endParaRPr lang="el-GR" altLang="en-GR"/>
          </a:p>
        </p:txBody>
      </p:sp>
      <p:sp>
        <p:nvSpPr>
          <p:cNvPr id="8" name="12 - Θέση αριθμού διαφάνειας">
            <a:extLst>
              <a:ext uri="{FF2B5EF4-FFF2-40B4-BE49-F238E27FC236}">
                <a16:creationId xmlns:a16="http://schemas.microsoft.com/office/drawing/2014/main" id="{FA093782-7C00-334B-9848-0CD975386D5F}"/>
              </a:ext>
            </a:extLst>
          </p:cNvPr>
          <p:cNvSpPr>
            <a:spLocks noGrp="1"/>
          </p:cNvSpPr>
          <p:nvPr>
            <p:ph type="sldNum" sz="quarter" idx="11"/>
          </p:nvPr>
        </p:nvSpPr>
        <p:spPr>
          <a:xfrm>
            <a:off x="0" y="1752602"/>
            <a:ext cx="1295400" cy="701675"/>
          </a:xfrm>
        </p:spPr>
        <p:txBody>
          <a:bodyPr>
            <a:noAutofit/>
          </a:bodyPr>
          <a:lstStyle>
            <a:lvl1pPr>
              <a:defRPr sz="2400"/>
            </a:lvl1pPr>
          </a:lstStyle>
          <a:p>
            <a:fld id="{DCAE9785-51E2-9344-9441-A9CB4E54A2E6}" type="slidenum">
              <a:rPr lang="el-GR" altLang="en-GR"/>
              <a:pPr/>
              <a:t>‹#›</a:t>
            </a:fld>
            <a:endParaRPr lang="el-GR" altLang="en-GR"/>
          </a:p>
        </p:txBody>
      </p:sp>
      <p:sp>
        <p:nvSpPr>
          <p:cNvPr id="9" name="13 - Θέση υποσέλιδου">
            <a:extLst>
              <a:ext uri="{FF2B5EF4-FFF2-40B4-BE49-F238E27FC236}">
                <a16:creationId xmlns:a16="http://schemas.microsoft.com/office/drawing/2014/main" id="{E5BF093D-7987-8A42-AB28-987DA232DC48}"/>
              </a:ext>
            </a:extLst>
          </p:cNvPr>
          <p:cNvSpPr>
            <a:spLocks noGrp="1"/>
          </p:cNvSpPr>
          <p:nvPr>
            <p:ph type="ftr" sz="quarter" idx="12"/>
          </p:nvPr>
        </p:nvSpPr>
        <p:spPr/>
        <p:txBody>
          <a:bodyPr/>
          <a:lstStyle>
            <a:lvl1pPr>
              <a:defRPr/>
            </a:lvl1pPr>
          </a:lstStyle>
          <a:p>
            <a:pPr>
              <a:defRPr/>
            </a:pPr>
            <a:endParaRPr lang="el-GR"/>
          </a:p>
        </p:txBody>
      </p:sp>
    </p:spTree>
    <p:extLst>
      <p:ext uri="{BB962C8B-B14F-4D97-AF65-F5344CB8AC3E}">
        <p14:creationId xmlns:p14="http://schemas.microsoft.com/office/powerpoint/2010/main" val="337695577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9" name="8 - Θέση περιεχομένου"/>
          <p:cNvSpPr>
            <a:spLocks noGrp="1"/>
          </p:cNvSpPr>
          <p:nvPr>
            <p:ph sz="quarter" idx="1"/>
          </p:nvPr>
        </p:nvSpPr>
        <p:spPr>
          <a:xfrm>
            <a:off x="609600" y="1589567"/>
            <a:ext cx="3886200" cy="45720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11" name="10 - Θέση περιεχομένου"/>
          <p:cNvSpPr>
            <a:spLocks noGrp="1"/>
          </p:cNvSpPr>
          <p:nvPr>
            <p:ph sz="quarter" idx="2"/>
          </p:nvPr>
        </p:nvSpPr>
        <p:spPr>
          <a:xfrm>
            <a:off x="4844901" y="1589567"/>
            <a:ext cx="3886200" cy="45720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7 - Θέση ημερομηνίας">
            <a:extLst>
              <a:ext uri="{FF2B5EF4-FFF2-40B4-BE49-F238E27FC236}">
                <a16:creationId xmlns:a16="http://schemas.microsoft.com/office/drawing/2014/main" id="{79DC19F6-705C-E84A-A205-7B93441F4E2D}"/>
              </a:ext>
            </a:extLst>
          </p:cNvPr>
          <p:cNvSpPr>
            <a:spLocks noGrp="1"/>
          </p:cNvSpPr>
          <p:nvPr>
            <p:ph type="dt" sz="half" idx="10"/>
          </p:nvPr>
        </p:nvSpPr>
        <p:spPr/>
        <p:txBody>
          <a:bodyPr/>
          <a:lstStyle>
            <a:lvl1pPr>
              <a:defRPr/>
            </a:lvl1pPr>
          </a:lstStyle>
          <a:p>
            <a:fld id="{8BEA6D24-3F47-8845-9452-B8FE581AB95A}" type="datetime1">
              <a:rPr lang="el-GR" altLang="en-GR"/>
              <a:pPr/>
              <a:t>13/1/24</a:t>
            </a:fld>
            <a:endParaRPr lang="el-GR" altLang="en-GR"/>
          </a:p>
        </p:txBody>
      </p:sp>
      <p:sp>
        <p:nvSpPr>
          <p:cNvPr id="6" name="9 - Θέση αριθμού διαφάνειας">
            <a:extLst>
              <a:ext uri="{FF2B5EF4-FFF2-40B4-BE49-F238E27FC236}">
                <a16:creationId xmlns:a16="http://schemas.microsoft.com/office/drawing/2014/main" id="{F7CF4B76-25DF-7146-B0F4-0E3C860EE540}"/>
              </a:ext>
            </a:extLst>
          </p:cNvPr>
          <p:cNvSpPr>
            <a:spLocks noGrp="1"/>
          </p:cNvSpPr>
          <p:nvPr>
            <p:ph type="sldNum" sz="quarter" idx="11"/>
          </p:nvPr>
        </p:nvSpPr>
        <p:spPr/>
        <p:txBody>
          <a:bodyPr/>
          <a:lstStyle>
            <a:lvl1pPr>
              <a:defRPr/>
            </a:lvl1pPr>
          </a:lstStyle>
          <a:p>
            <a:fld id="{EF93F7D1-DAE9-F840-AD47-4E7E2A51F78F}" type="slidenum">
              <a:rPr lang="el-GR" altLang="en-GR"/>
              <a:pPr/>
              <a:t>‹#›</a:t>
            </a:fld>
            <a:endParaRPr lang="el-GR" altLang="en-GR"/>
          </a:p>
        </p:txBody>
      </p:sp>
      <p:sp>
        <p:nvSpPr>
          <p:cNvPr id="7" name="11 - Θέση υποσέλιδου">
            <a:extLst>
              <a:ext uri="{FF2B5EF4-FFF2-40B4-BE49-F238E27FC236}">
                <a16:creationId xmlns:a16="http://schemas.microsoft.com/office/drawing/2014/main" id="{9929EB40-15C0-4C48-B54C-0B499277FD58}"/>
              </a:ext>
            </a:extLst>
          </p:cNvPr>
          <p:cNvSpPr>
            <a:spLocks noGrp="1"/>
          </p:cNvSpPr>
          <p:nvPr>
            <p:ph type="ftr" sz="quarter" idx="12"/>
          </p:nvPr>
        </p:nvSpPr>
        <p:spPr/>
        <p:txBody>
          <a:bodyPr rtlCol="0"/>
          <a:lstStyle>
            <a:lvl1pPr>
              <a:defRPr/>
            </a:lvl1pPr>
          </a:lstStyle>
          <a:p>
            <a:pPr>
              <a:defRPr/>
            </a:pPr>
            <a:endParaRPr lang="el-GR"/>
          </a:p>
        </p:txBody>
      </p:sp>
    </p:spTree>
    <p:extLst>
      <p:ext uri="{BB962C8B-B14F-4D97-AF65-F5344CB8AC3E}">
        <p14:creationId xmlns:p14="http://schemas.microsoft.com/office/powerpoint/2010/main" val="4256547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533400" y="273050"/>
            <a:ext cx="8153400" cy="869950"/>
          </a:xfrm>
        </p:spPr>
        <p:txBody>
          <a:bodyPr/>
          <a:lstStyle>
            <a:lvl1pPr>
              <a:defRPr/>
            </a:lvl1pPr>
          </a:lstStyle>
          <a:p>
            <a:r>
              <a:rPr lang="el-GR"/>
              <a:t>Kλικ για επεξεργασία του τίτλου</a:t>
            </a:r>
            <a:endParaRPr lang="en-US"/>
          </a:p>
        </p:txBody>
      </p:sp>
      <p:sp>
        <p:nvSpPr>
          <p:cNvPr id="11" name="10 - Θέση περιεχομένου"/>
          <p:cNvSpPr>
            <a:spLocks noGrp="1"/>
          </p:cNvSpPr>
          <p:nvPr>
            <p:ph sz="quarter" idx="2"/>
          </p:nvPr>
        </p:nvSpPr>
        <p:spPr>
          <a:xfrm>
            <a:off x="609600" y="2438400"/>
            <a:ext cx="3886200" cy="3581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13" name="12 - Θέση περιεχομένου"/>
          <p:cNvSpPr>
            <a:spLocks noGrp="1"/>
          </p:cNvSpPr>
          <p:nvPr>
            <p:ph sz="quarter" idx="4"/>
          </p:nvPr>
        </p:nvSpPr>
        <p:spPr>
          <a:xfrm>
            <a:off x="4800600" y="2438400"/>
            <a:ext cx="3886200" cy="3581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16" name="15 - Θέση κειμένου"/>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l-GR"/>
              <a:t>Kλικ για επεξεργασία των στυλ του υποδείγματος</a:t>
            </a:r>
          </a:p>
        </p:txBody>
      </p:sp>
      <p:sp>
        <p:nvSpPr>
          <p:cNvPr id="15" name="14 - Θέση κειμένου"/>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l-GR"/>
              <a:t>Kλικ για επεξεργασία των στυλ του υποδείγματος</a:t>
            </a:r>
          </a:p>
        </p:txBody>
      </p:sp>
      <p:sp>
        <p:nvSpPr>
          <p:cNvPr id="7" name="9 - Θέση ημερομηνίας">
            <a:extLst>
              <a:ext uri="{FF2B5EF4-FFF2-40B4-BE49-F238E27FC236}">
                <a16:creationId xmlns:a16="http://schemas.microsoft.com/office/drawing/2014/main" id="{3F33151D-1AF3-7946-BE7F-6AADD9161EE0}"/>
              </a:ext>
            </a:extLst>
          </p:cNvPr>
          <p:cNvSpPr>
            <a:spLocks noGrp="1"/>
          </p:cNvSpPr>
          <p:nvPr>
            <p:ph type="dt" sz="half" idx="10"/>
          </p:nvPr>
        </p:nvSpPr>
        <p:spPr/>
        <p:txBody>
          <a:bodyPr/>
          <a:lstStyle>
            <a:lvl1pPr>
              <a:defRPr/>
            </a:lvl1pPr>
          </a:lstStyle>
          <a:p>
            <a:fld id="{8C46F2E3-1957-5646-8214-5BA65EFDCE2A}" type="datetime1">
              <a:rPr lang="el-GR" altLang="en-GR"/>
              <a:pPr/>
              <a:t>13/1/24</a:t>
            </a:fld>
            <a:endParaRPr lang="el-GR" altLang="en-GR"/>
          </a:p>
        </p:txBody>
      </p:sp>
      <p:sp>
        <p:nvSpPr>
          <p:cNvPr id="8" name="11 - Θέση αριθμού διαφάνειας">
            <a:extLst>
              <a:ext uri="{FF2B5EF4-FFF2-40B4-BE49-F238E27FC236}">
                <a16:creationId xmlns:a16="http://schemas.microsoft.com/office/drawing/2014/main" id="{7EF6F5B8-3DE9-5948-9EE9-148A1C7D6F49}"/>
              </a:ext>
            </a:extLst>
          </p:cNvPr>
          <p:cNvSpPr>
            <a:spLocks noGrp="1"/>
          </p:cNvSpPr>
          <p:nvPr>
            <p:ph type="sldNum" sz="quarter" idx="11"/>
          </p:nvPr>
        </p:nvSpPr>
        <p:spPr/>
        <p:txBody>
          <a:bodyPr/>
          <a:lstStyle>
            <a:lvl1pPr>
              <a:defRPr/>
            </a:lvl1pPr>
          </a:lstStyle>
          <a:p>
            <a:fld id="{A56D11F7-5F86-BE41-A98D-214CA3154EFA}" type="slidenum">
              <a:rPr lang="el-GR" altLang="en-GR"/>
              <a:pPr/>
              <a:t>‹#›</a:t>
            </a:fld>
            <a:endParaRPr lang="el-GR" altLang="en-GR"/>
          </a:p>
        </p:txBody>
      </p:sp>
      <p:sp>
        <p:nvSpPr>
          <p:cNvPr id="9" name="13 - Θέση υποσέλιδου">
            <a:extLst>
              <a:ext uri="{FF2B5EF4-FFF2-40B4-BE49-F238E27FC236}">
                <a16:creationId xmlns:a16="http://schemas.microsoft.com/office/drawing/2014/main" id="{FB9C9C2E-6247-7143-AA74-95D6137C9BD1}"/>
              </a:ext>
            </a:extLst>
          </p:cNvPr>
          <p:cNvSpPr>
            <a:spLocks noGrp="1"/>
          </p:cNvSpPr>
          <p:nvPr>
            <p:ph type="ftr" sz="quarter" idx="12"/>
          </p:nvPr>
        </p:nvSpPr>
        <p:spPr/>
        <p:txBody>
          <a:bodyPr rtlCol="0"/>
          <a:lstStyle>
            <a:lvl1pPr>
              <a:defRPr/>
            </a:lvl1pPr>
          </a:lstStyle>
          <a:p>
            <a:pPr>
              <a:defRPr/>
            </a:pPr>
            <a:endParaRPr lang="el-GR"/>
          </a:p>
        </p:txBody>
      </p:sp>
    </p:spTree>
    <p:extLst>
      <p:ext uri="{BB962C8B-B14F-4D97-AF65-F5344CB8AC3E}">
        <p14:creationId xmlns:p14="http://schemas.microsoft.com/office/powerpoint/2010/main" val="712280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3" name="13 - Θέση ημερομηνίας">
            <a:extLst>
              <a:ext uri="{FF2B5EF4-FFF2-40B4-BE49-F238E27FC236}">
                <a16:creationId xmlns:a16="http://schemas.microsoft.com/office/drawing/2014/main" id="{3F18CCC3-81CD-DE46-B90E-1A22020CD4FB}"/>
              </a:ext>
            </a:extLst>
          </p:cNvPr>
          <p:cNvSpPr>
            <a:spLocks noGrp="1"/>
          </p:cNvSpPr>
          <p:nvPr>
            <p:ph type="dt" sz="half" idx="10"/>
          </p:nvPr>
        </p:nvSpPr>
        <p:spPr/>
        <p:txBody>
          <a:bodyPr/>
          <a:lstStyle>
            <a:lvl1pPr>
              <a:defRPr/>
            </a:lvl1pPr>
          </a:lstStyle>
          <a:p>
            <a:fld id="{74DB38A1-2FA4-BE4C-A652-E13B447A77CC}" type="datetime1">
              <a:rPr lang="el-GR" altLang="en-GR"/>
              <a:pPr/>
              <a:t>13/1/24</a:t>
            </a:fld>
            <a:endParaRPr lang="el-GR" altLang="en-GR"/>
          </a:p>
        </p:txBody>
      </p:sp>
      <p:sp>
        <p:nvSpPr>
          <p:cNvPr id="4" name="2 - Θέση υποσέλιδου">
            <a:extLst>
              <a:ext uri="{FF2B5EF4-FFF2-40B4-BE49-F238E27FC236}">
                <a16:creationId xmlns:a16="http://schemas.microsoft.com/office/drawing/2014/main" id="{393A9EF4-45F6-8047-9C34-17051633BAEF}"/>
              </a:ext>
            </a:extLst>
          </p:cNvPr>
          <p:cNvSpPr>
            <a:spLocks noGrp="1"/>
          </p:cNvSpPr>
          <p:nvPr>
            <p:ph type="ftr" sz="quarter" idx="11"/>
          </p:nvPr>
        </p:nvSpPr>
        <p:spPr/>
        <p:txBody>
          <a:bodyPr/>
          <a:lstStyle>
            <a:lvl1pPr>
              <a:defRPr/>
            </a:lvl1pPr>
          </a:lstStyle>
          <a:p>
            <a:pPr>
              <a:defRPr/>
            </a:pPr>
            <a:endParaRPr lang="el-GR"/>
          </a:p>
        </p:txBody>
      </p:sp>
      <p:sp>
        <p:nvSpPr>
          <p:cNvPr id="5" name="22 - Θέση αριθμού διαφάνειας">
            <a:extLst>
              <a:ext uri="{FF2B5EF4-FFF2-40B4-BE49-F238E27FC236}">
                <a16:creationId xmlns:a16="http://schemas.microsoft.com/office/drawing/2014/main" id="{9B8EAEF4-AB8D-3849-A29D-EC9DA42FCC98}"/>
              </a:ext>
            </a:extLst>
          </p:cNvPr>
          <p:cNvSpPr>
            <a:spLocks noGrp="1"/>
          </p:cNvSpPr>
          <p:nvPr>
            <p:ph type="sldNum" sz="quarter" idx="12"/>
          </p:nvPr>
        </p:nvSpPr>
        <p:spPr/>
        <p:txBody>
          <a:bodyPr/>
          <a:lstStyle>
            <a:lvl1pPr>
              <a:defRPr/>
            </a:lvl1pPr>
          </a:lstStyle>
          <a:p>
            <a:fld id="{E50861AF-4A81-5A46-9168-2BA4BE5877D5}" type="slidenum">
              <a:rPr lang="el-GR" altLang="en-GR"/>
              <a:pPr/>
              <a:t>‹#›</a:t>
            </a:fld>
            <a:endParaRPr lang="el-GR" altLang="en-GR"/>
          </a:p>
        </p:txBody>
      </p:sp>
    </p:spTree>
    <p:extLst>
      <p:ext uri="{BB962C8B-B14F-4D97-AF65-F5344CB8AC3E}">
        <p14:creationId xmlns:p14="http://schemas.microsoft.com/office/powerpoint/2010/main" val="1277033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1 - Θέση ημερομηνίας">
            <a:extLst>
              <a:ext uri="{FF2B5EF4-FFF2-40B4-BE49-F238E27FC236}">
                <a16:creationId xmlns:a16="http://schemas.microsoft.com/office/drawing/2014/main" id="{B95CA2C8-0963-0E41-92CA-C2754CEECA16}"/>
              </a:ext>
            </a:extLst>
          </p:cNvPr>
          <p:cNvSpPr>
            <a:spLocks noGrp="1"/>
          </p:cNvSpPr>
          <p:nvPr>
            <p:ph type="dt" sz="half" idx="10"/>
          </p:nvPr>
        </p:nvSpPr>
        <p:spPr/>
        <p:txBody>
          <a:bodyPr/>
          <a:lstStyle>
            <a:lvl1pPr>
              <a:defRPr/>
            </a:lvl1pPr>
          </a:lstStyle>
          <a:p>
            <a:fld id="{31A02E51-1DAF-F949-B49C-F194888D0311}" type="datetime1">
              <a:rPr lang="el-GR" altLang="en-GR"/>
              <a:pPr/>
              <a:t>13/1/24</a:t>
            </a:fld>
            <a:endParaRPr lang="el-GR" altLang="en-GR"/>
          </a:p>
        </p:txBody>
      </p:sp>
      <p:sp>
        <p:nvSpPr>
          <p:cNvPr id="3" name="2 - Θέση υποσέλιδου">
            <a:extLst>
              <a:ext uri="{FF2B5EF4-FFF2-40B4-BE49-F238E27FC236}">
                <a16:creationId xmlns:a16="http://schemas.microsoft.com/office/drawing/2014/main" id="{1A1F5FC1-3C80-E04B-9926-1003AA557C7A}"/>
              </a:ext>
            </a:extLst>
          </p:cNvPr>
          <p:cNvSpPr>
            <a:spLocks noGrp="1"/>
          </p:cNvSpPr>
          <p:nvPr>
            <p:ph type="ftr" sz="quarter" idx="11"/>
          </p:nvPr>
        </p:nvSpPr>
        <p:spPr/>
        <p:txBody>
          <a:bodyPr/>
          <a:lstStyle>
            <a:lvl1pPr>
              <a:defRPr/>
            </a:lvl1pPr>
          </a:lstStyle>
          <a:p>
            <a:pPr>
              <a:defRPr/>
            </a:pPr>
            <a:endParaRPr lang="el-GR"/>
          </a:p>
        </p:txBody>
      </p:sp>
      <p:sp>
        <p:nvSpPr>
          <p:cNvPr id="4" name="3 - Θέση αριθμού διαφάνειας">
            <a:extLst>
              <a:ext uri="{FF2B5EF4-FFF2-40B4-BE49-F238E27FC236}">
                <a16:creationId xmlns:a16="http://schemas.microsoft.com/office/drawing/2014/main" id="{B76D14C5-ACBC-EB48-8382-77475FDABFC7}"/>
              </a:ext>
            </a:extLst>
          </p:cNvPr>
          <p:cNvSpPr>
            <a:spLocks noGrp="1"/>
          </p:cNvSpPr>
          <p:nvPr>
            <p:ph type="sldNum" sz="quarter" idx="12"/>
          </p:nvPr>
        </p:nvSpPr>
        <p:spPr>
          <a:xfrm>
            <a:off x="0" y="6248400"/>
            <a:ext cx="533400" cy="381000"/>
          </a:xfrm>
        </p:spPr>
        <p:txBody>
          <a:bodyPr/>
          <a:lstStyle>
            <a:lvl1pPr>
              <a:defRPr>
                <a:solidFill>
                  <a:schemeClr val="tx2"/>
                </a:solidFill>
              </a:defRPr>
            </a:lvl1pPr>
          </a:lstStyle>
          <a:p>
            <a:fld id="{D5F2ACCA-4FB0-7E40-86ED-2C4854B5E468}" type="slidenum">
              <a:rPr lang="el-GR" altLang="en-GR"/>
              <a:pPr/>
              <a:t>‹#›</a:t>
            </a:fld>
            <a:endParaRPr lang="el-GR" altLang="en-GR"/>
          </a:p>
        </p:txBody>
      </p:sp>
    </p:spTree>
    <p:extLst>
      <p:ext uri="{BB962C8B-B14F-4D97-AF65-F5344CB8AC3E}">
        <p14:creationId xmlns:p14="http://schemas.microsoft.com/office/powerpoint/2010/main" val="2979649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3050"/>
            <a:ext cx="8077200" cy="869950"/>
          </a:xfrm>
        </p:spPr>
        <p:txBody>
          <a:bodyPr/>
          <a:lstStyle>
            <a:lvl1pPr algn="l">
              <a:buNone/>
              <a:defRPr sz="4400" b="0"/>
            </a:lvl1pPr>
          </a:lstStyle>
          <a:p>
            <a:r>
              <a:rPr lang="el-GR"/>
              <a:t>Kλικ για επεξεργασία του τίτλου</a:t>
            </a:r>
            <a:endParaRPr lang="en-US"/>
          </a:p>
        </p:txBody>
      </p:sp>
      <p:sp>
        <p:nvSpPr>
          <p:cNvPr id="3" name="2 - Θέση κειμένου"/>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l-GR"/>
              <a:t>Kλικ για επεξεργασία των στυλ του υποδείγματος</a:t>
            </a:r>
          </a:p>
        </p:txBody>
      </p:sp>
      <p:sp>
        <p:nvSpPr>
          <p:cNvPr id="9" name="8 - Θέση περιεχομένου"/>
          <p:cNvSpPr>
            <a:spLocks noGrp="1"/>
          </p:cNvSpPr>
          <p:nvPr>
            <p:ph sz="quarter" idx="1"/>
          </p:nvPr>
        </p:nvSpPr>
        <p:spPr>
          <a:xfrm>
            <a:off x="2362200" y="1752600"/>
            <a:ext cx="6400800" cy="44196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13 - Θέση ημερομηνίας">
            <a:extLst>
              <a:ext uri="{FF2B5EF4-FFF2-40B4-BE49-F238E27FC236}">
                <a16:creationId xmlns:a16="http://schemas.microsoft.com/office/drawing/2014/main" id="{C5B39293-A16D-C74E-A764-3AB07C56D869}"/>
              </a:ext>
            </a:extLst>
          </p:cNvPr>
          <p:cNvSpPr>
            <a:spLocks noGrp="1"/>
          </p:cNvSpPr>
          <p:nvPr>
            <p:ph type="dt" sz="half" idx="10"/>
          </p:nvPr>
        </p:nvSpPr>
        <p:spPr/>
        <p:txBody>
          <a:bodyPr/>
          <a:lstStyle>
            <a:lvl1pPr>
              <a:defRPr/>
            </a:lvl1pPr>
          </a:lstStyle>
          <a:p>
            <a:fld id="{9C7428D7-1D67-F047-8521-673686DEEF96}" type="datetime1">
              <a:rPr lang="el-GR" altLang="en-GR"/>
              <a:pPr/>
              <a:t>13/1/24</a:t>
            </a:fld>
            <a:endParaRPr lang="el-GR" altLang="en-GR"/>
          </a:p>
        </p:txBody>
      </p:sp>
      <p:sp>
        <p:nvSpPr>
          <p:cNvPr id="6" name="2 - Θέση υποσέλιδου">
            <a:extLst>
              <a:ext uri="{FF2B5EF4-FFF2-40B4-BE49-F238E27FC236}">
                <a16:creationId xmlns:a16="http://schemas.microsoft.com/office/drawing/2014/main" id="{F53E3E2D-22A6-5643-A9AE-D553C94E31EC}"/>
              </a:ext>
            </a:extLst>
          </p:cNvPr>
          <p:cNvSpPr>
            <a:spLocks noGrp="1"/>
          </p:cNvSpPr>
          <p:nvPr>
            <p:ph type="ftr" sz="quarter" idx="11"/>
          </p:nvPr>
        </p:nvSpPr>
        <p:spPr/>
        <p:txBody>
          <a:bodyPr/>
          <a:lstStyle>
            <a:lvl1pPr>
              <a:defRPr/>
            </a:lvl1pPr>
          </a:lstStyle>
          <a:p>
            <a:pPr>
              <a:defRPr/>
            </a:pPr>
            <a:endParaRPr lang="el-GR"/>
          </a:p>
        </p:txBody>
      </p:sp>
      <p:sp>
        <p:nvSpPr>
          <p:cNvPr id="7" name="22 - Θέση αριθμού διαφάνειας">
            <a:extLst>
              <a:ext uri="{FF2B5EF4-FFF2-40B4-BE49-F238E27FC236}">
                <a16:creationId xmlns:a16="http://schemas.microsoft.com/office/drawing/2014/main" id="{2BA9203C-FD8D-E844-86FE-02D29E6FCC93}"/>
              </a:ext>
            </a:extLst>
          </p:cNvPr>
          <p:cNvSpPr>
            <a:spLocks noGrp="1"/>
          </p:cNvSpPr>
          <p:nvPr>
            <p:ph type="sldNum" sz="quarter" idx="12"/>
          </p:nvPr>
        </p:nvSpPr>
        <p:spPr/>
        <p:txBody>
          <a:bodyPr/>
          <a:lstStyle>
            <a:lvl1pPr>
              <a:defRPr/>
            </a:lvl1pPr>
          </a:lstStyle>
          <a:p>
            <a:fld id="{5DC4E272-852C-AC47-901A-F932F150BFE1}" type="slidenum">
              <a:rPr lang="el-GR" altLang="en-GR"/>
              <a:pPr/>
              <a:t>‹#›</a:t>
            </a:fld>
            <a:endParaRPr lang="el-GR" altLang="en-GR"/>
          </a:p>
        </p:txBody>
      </p:sp>
    </p:spTree>
    <p:extLst>
      <p:ext uri="{BB962C8B-B14F-4D97-AF65-F5344CB8AC3E}">
        <p14:creationId xmlns:p14="http://schemas.microsoft.com/office/powerpoint/2010/main" val="1540543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9 - Ορθογώνιο">
            <a:extLst>
              <a:ext uri="{FF2B5EF4-FFF2-40B4-BE49-F238E27FC236}">
                <a16:creationId xmlns:a16="http://schemas.microsoft.com/office/drawing/2014/main" id="{897CFA7B-661B-FE41-ACB8-E8491954C80C}"/>
              </a:ext>
            </a:extLst>
          </p:cNvPr>
          <p:cNvSpPr/>
          <p:nvPr/>
        </p:nvSpPr>
        <p:spPr bwMode="white">
          <a:xfrm>
            <a:off x="-9525" y="4572002"/>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10 - Ορθογώνιο">
            <a:extLst>
              <a:ext uri="{FF2B5EF4-FFF2-40B4-BE49-F238E27FC236}">
                <a16:creationId xmlns:a16="http://schemas.microsoft.com/office/drawing/2014/main" id="{B67E66DB-2E2E-6046-B2CB-2388E8DECDC3}"/>
              </a:ext>
            </a:extLst>
          </p:cNvPr>
          <p:cNvSpPr/>
          <p:nvPr/>
        </p:nvSpPr>
        <p:spPr>
          <a:xfrm>
            <a:off x="-9524"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11 - Ορθογώνιο">
            <a:extLst>
              <a:ext uri="{FF2B5EF4-FFF2-40B4-BE49-F238E27FC236}">
                <a16:creationId xmlns:a16="http://schemas.microsoft.com/office/drawing/2014/main" id="{D352529F-3201-5F4E-A623-31C9146DFF9F}"/>
              </a:ext>
            </a:extLst>
          </p:cNvPr>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2 - Ορθογώνιο">
            <a:extLst>
              <a:ext uri="{FF2B5EF4-FFF2-40B4-BE49-F238E27FC236}">
                <a16:creationId xmlns:a16="http://schemas.microsoft.com/office/drawing/2014/main" id="{DFDEA4BF-D0D1-D14A-8E59-C9BD0806569C}"/>
              </a:ext>
            </a:extLst>
          </p:cNvPr>
          <p:cNvSpPr/>
          <p:nvPr/>
        </p:nvSpPr>
        <p:spPr bwMode="white">
          <a:xfrm>
            <a:off x="1447801" y="2"/>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3 - Θέση κειμένου"/>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l-GR"/>
              <a:t>Kλικ για επεξεργασία των στυλ του υποδείγματος</a:t>
            </a:r>
          </a:p>
        </p:txBody>
      </p:sp>
      <p:sp>
        <p:nvSpPr>
          <p:cNvPr id="2" name="1 - Τίτλος"/>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l-GR"/>
              <a:t>Kλικ για επεξεργασία του τίτλου</a:t>
            </a:r>
            <a:endParaRPr lang="en-US"/>
          </a:p>
        </p:txBody>
      </p:sp>
      <p:sp>
        <p:nvSpPr>
          <p:cNvPr id="3" name="2 - Θέση εικόνας"/>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l-GR" noProof="0"/>
              <a:t>Κάντε κλικ στο εικονίδιο για να προσθέσετε μια εικόνα</a:t>
            </a:r>
            <a:endParaRPr lang="en-US" noProof="0"/>
          </a:p>
        </p:txBody>
      </p:sp>
      <p:sp>
        <p:nvSpPr>
          <p:cNvPr id="9" name="11 - Θέση ημερομηνίας">
            <a:extLst>
              <a:ext uri="{FF2B5EF4-FFF2-40B4-BE49-F238E27FC236}">
                <a16:creationId xmlns:a16="http://schemas.microsoft.com/office/drawing/2014/main" id="{DB44DDD6-68E5-2342-AFCC-04188977A005}"/>
              </a:ext>
            </a:extLst>
          </p:cNvPr>
          <p:cNvSpPr>
            <a:spLocks noGrp="1"/>
          </p:cNvSpPr>
          <p:nvPr>
            <p:ph type="dt" sz="half" idx="10"/>
          </p:nvPr>
        </p:nvSpPr>
        <p:spPr>
          <a:xfrm>
            <a:off x="6248400" y="6248402"/>
            <a:ext cx="2667000" cy="365125"/>
          </a:xfrm>
        </p:spPr>
        <p:txBody>
          <a:bodyPr/>
          <a:lstStyle>
            <a:lvl1pPr>
              <a:defRPr/>
            </a:lvl1pPr>
          </a:lstStyle>
          <a:p>
            <a:fld id="{B6AD2DA2-8BC1-5941-8E2A-C9545677664D}" type="datetime1">
              <a:rPr lang="el-GR" altLang="en-GR"/>
              <a:pPr/>
              <a:t>13/1/24</a:t>
            </a:fld>
            <a:endParaRPr lang="el-GR" altLang="en-GR"/>
          </a:p>
        </p:txBody>
      </p:sp>
      <p:sp>
        <p:nvSpPr>
          <p:cNvPr id="10" name="12 - Θέση αριθμού διαφάνειας">
            <a:extLst>
              <a:ext uri="{FF2B5EF4-FFF2-40B4-BE49-F238E27FC236}">
                <a16:creationId xmlns:a16="http://schemas.microsoft.com/office/drawing/2014/main" id="{CDED1DA7-B2AF-AD48-B85F-2FD1842598C5}"/>
              </a:ext>
            </a:extLst>
          </p:cNvPr>
          <p:cNvSpPr>
            <a:spLocks noGrp="1"/>
          </p:cNvSpPr>
          <p:nvPr>
            <p:ph type="sldNum" sz="quarter" idx="11"/>
          </p:nvPr>
        </p:nvSpPr>
        <p:spPr>
          <a:xfrm>
            <a:off x="0" y="4667252"/>
            <a:ext cx="1447800" cy="663575"/>
          </a:xfrm>
        </p:spPr>
        <p:txBody>
          <a:bodyPr/>
          <a:lstStyle>
            <a:lvl1pPr>
              <a:defRPr sz="2800"/>
            </a:lvl1pPr>
          </a:lstStyle>
          <a:p>
            <a:fld id="{F1CB9C1C-89B0-724A-A904-504F80EA9DFE}" type="slidenum">
              <a:rPr lang="el-GR" altLang="en-GR"/>
              <a:pPr/>
              <a:t>‹#›</a:t>
            </a:fld>
            <a:endParaRPr lang="el-GR" altLang="en-GR"/>
          </a:p>
        </p:txBody>
      </p:sp>
      <p:sp>
        <p:nvSpPr>
          <p:cNvPr id="11" name="13 - Θέση υποσέλιδου">
            <a:extLst>
              <a:ext uri="{FF2B5EF4-FFF2-40B4-BE49-F238E27FC236}">
                <a16:creationId xmlns:a16="http://schemas.microsoft.com/office/drawing/2014/main" id="{3F5E75A0-0148-B049-8386-0B0611E0587F}"/>
              </a:ext>
            </a:extLst>
          </p:cNvPr>
          <p:cNvSpPr>
            <a:spLocks noGrp="1"/>
          </p:cNvSpPr>
          <p:nvPr>
            <p:ph type="ftr" sz="quarter" idx="12"/>
          </p:nvPr>
        </p:nvSpPr>
        <p:spPr>
          <a:xfrm>
            <a:off x="1600200" y="6248402"/>
            <a:ext cx="4572000" cy="365125"/>
          </a:xfrm>
        </p:spPr>
        <p:txBody>
          <a:bodyPr rtlCol="0"/>
          <a:lstStyle>
            <a:lvl1pPr>
              <a:defRPr/>
            </a:lvl1pPr>
          </a:lstStyle>
          <a:p>
            <a:pPr>
              <a:defRPr/>
            </a:pPr>
            <a:endParaRPr lang="el-GR"/>
          </a:p>
        </p:txBody>
      </p:sp>
    </p:spTree>
    <p:extLst>
      <p:ext uri="{BB962C8B-B14F-4D97-AF65-F5344CB8AC3E}">
        <p14:creationId xmlns:p14="http://schemas.microsoft.com/office/powerpoint/2010/main" val="196285707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21 - Θέση τίτλου">
            <a:extLst>
              <a:ext uri="{FF2B5EF4-FFF2-40B4-BE49-F238E27FC236}">
                <a16:creationId xmlns:a16="http://schemas.microsoft.com/office/drawing/2014/main" id="{FBBBAC42-7455-6742-8474-2ADE6079B557}"/>
              </a:ext>
            </a:extLst>
          </p:cNvPr>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n-GR"/>
              <a:t>Kλικ για επεξεργασία του τίτλου</a:t>
            </a:r>
            <a:endParaRPr lang="en-US" altLang="en-GR"/>
          </a:p>
        </p:txBody>
      </p:sp>
      <p:sp>
        <p:nvSpPr>
          <p:cNvPr id="1027" name="12 - Θέση κειμένου">
            <a:extLst>
              <a:ext uri="{FF2B5EF4-FFF2-40B4-BE49-F238E27FC236}">
                <a16:creationId xmlns:a16="http://schemas.microsoft.com/office/drawing/2014/main" id="{2547C1B6-5A9D-9448-974E-E2F2626230CD}"/>
              </a:ext>
            </a:extLst>
          </p:cNvPr>
          <p:cNvSpPr>
            <a:spLocks noGrp="1"/>
          </p:cNvSpPr>
          <p:nvPr>
            <p:ph type="body" idx="1"/>
          </p:nvPr>
        </p:nvSpPr>
        <p:spPr bwMode="auto">
          <a:xfrm>
            <a:off x="612775" y="1600202"/>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n-GR"/>
              <a:t>Kλικ για επεξεργασία των στυλ του υποδείγματος</a:t>
            </a:r>
          </a:p>
          <a:p>
            <a:pPr lvl="1"/>
            <a:r>
              <a:rPr lang="el-GR" altLang="en-GR"/>
              <a:t>Δεύτερου επιπέδου</a:t>
            </a:r>
          </a:p>
          <a:p>
            <a:pPr lvl="2"/>
            <a:r>
              <a:rPr lang="el-GR" altLang="en-GR"/>
              <a:t>Τρίτου επιπέδου</a:t>
            </a:r>
          </a:p>
          <a:p>
            <a:pPr lvl="3"/>
            <a:r>
              <a:rPr lang="el-GR" altLang="en-GR"/>
              <a:t>Τέταρτου επιπέδου</a:t>
            </a:r>
          </a:p>
          <a:p>
            <a:pPr lvl="4"/>
            <a:r>
              <a:rPr lang="el-GR" altLang="en-GR"/>
              <a:t>Πέμπτου επιπέδου</a:t>
            </a:r>
            <a:endParaRPr lang="en-US" altLang="en-GR"/>
          </a:p>
        </p:txBody>
      </p:sp>
      <p:sp>
        <p:nvSpPr>
          <p:cNvPr id="14" name="13 - Θέση ημερομηνίας">
            <a:extLst>
              <a:ext uri="{FF2B5EF4-FFF2-40B4-BE49-F238E27FC236}">
                <a16:creationId xmlns:a16="http://schemas.microsoft.com/office/drawing/2014/main" id="{ADA74B0F-4332-CE4C-BA3F-D0AA0FF5E74B}"/>
              </a:ext>
            </a:extLst>
          </p:cNvPr>
          <p:cNvSpPr>
            <a:spLocks noGrp="1"/>
          </p:cNvSpPr>
          <p:nvPr>
            <p:ph type="dt" sz="half" idx="2"/>
          </p:nvPr>
        </p:nvSpPr>
        <p:spPr>
          <a:xfrm>
            <a:off x="6096000" y="6248402"/>
            <a:ext cx="2667000" cy="365125"/>
          </a:xfrm>
          <a:prstGeom prst="rect">
            <a:avLst/>
          </a:prstGeom>
        </p:spPr>
        <p:txBody>
          <a:bodyPr vert="horz" wrap="square" lIns="91440" tIns="45720" rIns="91440" bIns="45720" numCol="1" anchor="ctr" anchorCtr="0" compatLnSpc="1">
            <a:prstTxWarp prst="textNoShape">
              <a:avLst/>
            </a:prstTxWarp>
          </a:bodyPr>
          <a:lstStyle>
            <a:lvl1pPr>
              <a:defRPr sz="1400">
                <a:solidFill>
                  <a:schemeClr val="tx2"/>
                </a:solidFill>
                <a:latin typeface="Calibri" panose="020F0502020204030204" pitchFamily="34" charset="0"/>
              </a:defRPr>
            </a:lvl1pPr>
          </a:lstStyle>
          <a:p>
            <a:fld id="{F3A619FE-C78F-A046-AA24-C849451DEA74}" type="datetime1">
              <a:rPr lang="el-GR" altLang="en-GR"/>
              <a:pPr/>
              <a:t>13/1/24</a:t>
            </a:fld>
            <a:endParaRPr lang="el-GR" altLang="en-GR"/>
          </a:p>
        </p:txBody>
      </p:sp>
      <p:sp>
        <p:nvSpPr>
          <p:cNvPr id="3" name="2 - Θέση υποσέλιδου">
            <a:extLst>
              <a:ext uri="{FF2B5EF4-FFF2-40B4-BE49-F238E27FC236}">
                <a16:creationId xmlns:a16="http://schemas.microsoft.com/office/drawing/2014/main" id="{E6F71480-0378-3645-AC1D-5731B4812D10}"/>
              </a:ext>
            </a:extLst>
          </p:cNvPr>
          <p:cNvSpPr>
            <a:spLocks noGrp="1"/>
          </p:cNvSpPr>
          <p:nvPr>
            <p:ph type="ftr" sz="quarter" idx="3"/>
          </p:nvPr>
        </p:nvSpPr>
        <p:spPr>
          <a:xfrm>
            <a:off x="609601" y="6248402"/>
            <a:ext cx="5421313"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Calibri"/>
                <a:ea typeface="+mn-ea"/>
                <a:cs typeface="Calibri"/>
              </a:defRPr>
            </a:lvl1pPr>
          </a:lstStyle>
          <a:p>
            <a:pPr>
              <a:defRPr/>
            </a:pPr>
            <a:endParaRPr lang="el-GR"/>
          </a:p>
        </p:txBody>
      </p:sp>
      <p:sp>
        <p:nvSpPr>
          <p:cNvPr id="7" name="6 - Ορθογώνιο">
            <a:extLst>
              <a:ext uri="{FF2B5EF4-FFF2-40B4-BE49-F238E27FC236}">
                <a16:creationId xmlns:a16="http://schemas.microsoft.com/office/drawing/2014/main" id="{DE8A73EE-CDA8-3A41-8C49-B207DEFF9F2E}"/>
              </a:ext>
            </a:extLst>
          </p:cNvPr>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latin typeface="Calibri"/>
              <a:cs typeface="Calibri"/>
            </a:endParaRPr>
          </a:p>
        </p:txBody>
      </p:sp>
      <p:sp>
        <p:nvSpPr>
          <p:cNvPr id="8" name="7 - Ορθογώνιο">
            <a:extLst>
              <a:ext uri="{FF2B5EF4-FFF2-40B4-BE49-F238E27FC236}">
                <a16:creationId xmlns:a16="http://schemas.microsoft.com/office/drawing/2014/main" id="{BFC073E0-5F0C-9A4C-9F75-740FFB254F9A}"/>
              </a:ext>
            </a:extLst>
          </p:cNvPr>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latin typeface="Calibri"/>
              <a:cs typeface="Calibri"/>
            </a:endParaRPr>
          </a:p>
        </p:txBody>
      </p:sp>
      <p:sp>
        <p:nvSpPr>
          <p:cNvPr id="9" name="8 - Ορθογώνιο">
            <a:extLst>
              <a:ext uri="{FF2B5EF4-FFF2-40B4-BE49-F238E27FC236}">
                <a16:creationId xmlns:a16="http://schemas.microsoft.com/office/drawing/2014/main" id="{CBA0382F-5B41-4144-94FB-9E266A540950}"/>
              </a:ext>
            </a:extLst>
          </p:cNvPr>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latin typeface="Calibri"/>
              <a:cs typeface="Calibri"/>
            </a:endParaRPr>
          </a:p>
        </p:txBody>
      </p:sp>
      <p:sp>
        <p:nvSpPr>
          <p:cNvPr id="23" name="22 - Θέση αριθμού διαφάνειας">
            <a:extLst>
              <a:ext uri="{FF2B5EF4-FFF2-40B4-BE49-F238E27FC236}">
                <a16:creationId xmlns:a16="http://schemas.microsoft.com/office/drawing/2014/main" id="{ADC8BCA8-8C24-1449-8E46-49CEAA89AE33}"/>
              </a:ext>
            </a:extLst>
          </p:cNvPr>
          <p:cNvSpPr>
            <a:spLocks noGrp="1"/>
          </p:cNvSpPr>
          <p:nvPr>
            <p:ph type="sldNum" sz="quarter" idx="4"/>
          </p:nvPr>
        </p:nvSpPr>
        <p:spPr>
          <a:xfrm>
            <a:off x="0" y="1271590"/>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a:defRPr sz="1400" b="1">
                <a:solidFill>
                  <a:srgbClr val="FFFFFF"/>
                </a:solidFill>
                <a:latin typeface="Calibri" panose="020F0502020204030204" pitchFamily="34" charset="0"/>
              </a:defRPr>
            </a:lvl1pPr>
          </a:lstStyle>
          <a:p>
            <a:fld id="{2940014A-31BF-124D-9561-ACFA09454319}" type="slidenum">
              <a:rPr lang="el-GR" altLang="en-GR"/>
              <a:pPr/>
              <a:t>‹#›</a:t>
            </a:fld>
            <a:endParaRPr lang="el-GR" altLang="en-GR"/>
          </a:p>
        </p:txBody>
      </p:sp>
    </p:spTree>
  </p:cSld>
  <p:clrMap bg1="lt1" tx1="dk1" bg2="lt2" tx2="dk2" accent1="accent1" accent2="accent2" accent3="accent3" accent4="accent4" accent5="accent5" accent6="accent6" hlink="hlink" folHlink="folHlink"/>
  <p:sldLayoutIdLst>
    <p:sldLayoutId id="2147485177" r:id="rId1"/>
    <p:sldLayoutId id="2147485173" r:id="rId2"/>
    <p:sldLayoutId id="2147485178" r:id="rId3"/>
    <p:sldLayoutId id="2147485179" r:id="rId4"/>
    <p:sldLayoutId id="2147485180" r:id="rId5"/>
    <p:sldLayoutId id="2147485174" r:id="rId6"/>
    <p:sldLayoutId id="2147485181" r:id="rId7"/>
    <p:sldLayoutId id="2147485175" r:id="rId8"/>
    <p:sldLayoutId id="2147485182" r:id="rId9"/>
    <p:sldLayoutId id="2147485176" r:id="rId10"/>
    <p:sldLayoutId id="2147485183" r:id="rId11"/>
  </p:sldLayoutIdLst>
  <p:hf hdr="0" ftr="0" dt="0"/>
  <p:txStyles>
    <p:titleStyle>
      <a:lvl1pPr algn="l" rtl="0" eaLnBrk="0" fontAlgn="base" hangingPunct="0">
        <a:spcBef>
          <a:spcPct val="0"/>
        </a:spcBef>
        <a:spcAft>
          <a:spcPct val="0"/>
        </a:spcAft>
        <a:defRPr sz="3600" kern="1200">
          <a:solidFill>
            <a:schemeClr val="tx2"/>
          </a:solidFill>
          <a:latin typeface="Calibri"/>
          <a:ea typeface="ＭＳ Ｐゴシック" charset="0"/>
          <a:cs typeface="Calibri"/>
        </a:defRPr>
      </a:lvl1pPr>
      <a:lvl2pPr algn="l" rtl="0" eaLnBrk="0" fontAlgn="base" hangingPunct="0">
        <a:spcBef>
          <a:spcPct val="0"/>
        </a:spcBef>
        <a:spcAft>
          <a:spcPct val="0"/>
        </a:spcAft>
        <a:defRPr sz="3600">
          <a:solidFill>
            <a:schemeClr val="tx2"/>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Calibri" pitchFamily="34"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Calibri" pitchFamily="34" charset="0"/>
        </a:defRPr>
      </a:lvl6pPr>
      <a:lvl7pPr marL="914400" algn="l" rtl="0" fontAlgn="base">
        <a:spcBef>
          <a:spcPct val="0"/>
        </a:spcBef>
        <a:spcAft>
          <a:spcPct val="0"/>
        </a:spcAft>
        <a:defRPr sz="4400">
          <a:solidFill>
            <a:schemeClr val="tx2"/>
          </a:solidFill>
          <a:latin typeface="Calibri" pitchFamily="34" charset="0"/>
        </a:defRPr>
      </a:lvl7pPr>
      <a:lvl8pPr marL="1371600" algn="l" rtl="0" fontAlgn="base">
        <a:spcBef>
          <a:spcPct val="0"/>
        </a:spcBef>
        <a:spcAft>
          <a:spcPct val="0"/>
        </a:spcAft>
        <a:defRPr sz="4400">
          <a:solidFill>
            <a:schemeClr val="tx2"/>
          </a:solidFill>
          <a:latin typeface="Calibri" pitchFamily="34" charset="0"/>
        </a:defRPr>
      </a:lvl8pPr>
      <a:lvl9pPr marL="1828800" algn="l" rtl="0" fontAlgn="base">
        <a:spcBef>
          <a:spcPct val="0"/>
        </a:spcBef>
        <a:spcAft>
          <a:spcPct val="0"/>
        </a:spcAft>
        <a:defRPr sz="4400">
          <a:solidFill>
            <a:schemeClr val="tx2"/>
          </a:solidFill>
          <a:latin typeface="Calibri"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400" kern="1200">
          <a:solidFill>
            <a:schemeClr val="tx1"/>
          </a:solidFill>
          <a:latin typeface="Calibri"/>
          <a:ea typeface="ＭＳ Ｐゴシック" charset="0"/>
          <a:cs typeface="Calibri"/>
        </a:defRPr>
      </a:lvl1pPr>
      <a:lvl2pPr marL="639763" indent="-273050" algn="l" rtl="0" eaLnBrk="0" fontAlgn="base" hangingPunct="0">
        <a:spcBef>
          <a:spcPts val="550"/>
        </a:spcBef>
        <a:spcAft>
          <a:spcPct val="0"/>
        </a:spcAft>
        <a:buClr>
          <a:schemeClr val="accent1"/>
        </a:buClr>
        <a:buSzPct val="70000"/>
        <a:buFont typeface="Wingdings 2" pitchFamily="2" charset="2"/>
        <a:buChar char=""/>
        <a:defRPr sz="2000" kern="1200">
          <a:solidFill>
            <a:schemeClr val="tx1"/>
          </a:solidFill>
          <a:latin typeface="Calibri"/>
          <a:ea typeface="ＭＳ Ｐゴシック" charset="0"/>
          <a:cs typeface="Calibri"/>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kern="1200">
          <a:solidFill>
            <a:schemeClr val="tx1"/>
          </a:solidFill>
          <a:latin typeface="Calibri"/>
          <a:ea typeface="ＭＳ Ｐゴシック" charset="0"/>
          <a:cs typeface="Calibri"/>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Calibri"/>
          <a:ea typeface="ＭＳ Ｐゴシック" charset="0"/>
          <a:cs typeface="Calibri"/>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Calibri"/>
          <a:ea typeface="ＭＳ Ｐゴシック" charset="0"/>
          <a:cs typeface="Calibri"/>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102.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hyperlink" Target="http://www.intelearn.eu/intelearn/demos/ergastiri/" TargetMode="External"/><Relationship Id="rId7" Type="http://schemas.openxmlformats.org/officeDocument/2006/relationships/hyperlink" Target="https://www.youtube.com/watch?v=thkbwycFoFo"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83.png"/><Relationship Id="rId11" Type="http://schemas.openxmlformats.org/officeDocument/2006/relationships/image" Target="../media/image186.jpeg"/><Relationship Id="rId5" Type="http://schemas.openxmlformats.org/officeDocument/2006/relationships/hyperlink" Target="https://www.intelearn.gr/index.php/ekpaideftiko-logismiko/ekpaideftiko-logismiko-se-cd-rom/114-ideokataskeves" TargetMode="External"/><Relationship Id="rId10" Type="http://schemas.openxmlformats.org/officeDocument/2006/relationships/image" Target="../media/image185.png"/><Relationship Id="rId4" Type="http://schemas.openxmlformats.org/officeDocument/2006/relationships/image" Target="../media/image182.png"/><Relationship Id="rId9" Type="http://schemas.openxmlformats.org/officeDocument/2006/relationships/hyperlink" Target="https://www.mindomo.com/" TargetMode="External"/></Relationships>
</file>

<file path=ppt/slides/_rels/slide103.xml.rels><?xml version="1.0" encoding="UTF-8" standalone="yes"?>
<Relationships xmlns="http://schemas.openxmlformats.org/package/2006/relationships"><Relationship Id="rId8" Type="http://schemas.openxmlformats.org/officeDocument/2006/relationships/image" Target="../media/image189.jpeg"/><Relationship Id="rId3" Type="http://schemas.openxmlformats.org/officeDocument/2006/relationships/hyperlink" Target="http://prosvasimo.iep.edu.gr/el/epitelw" TargetMode="External"/><Relationship Id="rId7" Type="http://schemas.openxmlformats.org/officeDocument/2006/relationships/hyperlink" Target="http://www.mkprosopsis.com/Software/Leksipegnio.htm"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88.jpeg"/><Relationship Id="rId11" Type="http://schemas.openxmlformats.org/officeDocument/2006/relationships/image" Target="../media/image186.jpeg"/><Relationship Id="rId5" Type="http://schemas.openxmlformats.org/officeDocument/2006/relationships/hyperlink" Target="https://www.intelearn.gr/index.php/proionta/cd-rom/121-to-sinti-romtou-dysaleksi" TargetMode="External"/><Relationship Id="rId10" Type="http://schemas.openxmlformats.org/officeDocument/2006/relationships/image" Target="../media/image190.png"/><Relationship Id="rId4" Type="http://schemas.openxmlformats.org/officeDocument/2006/relationships/image" Target="../media/image187.png"/><Relationship Id="rId9" Type="http://schemas.openxmlformats.org/officeDocument/2006/relationships/hyperlink" Target="https://www.youtube.com/watch?v=4Kp-nZX1OQE"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92.jpeg"/></Relationships>
</file>

<file path=ppt/slides/_rels/slide105.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96.jpeg"/><Relationship Id="rId4" Type="http://schemas.openxmlformats.org/officeDocument/2006/relationships/image" Target="../media/image195.jpeg"/></Relationships>
</file>

<file path=ppt/slides/_rels/slide107.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108.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01.png"/><Relationship Id="rId4" Type="http://schemas.openxmlformats.org/officeDocument/2006/relationships/image" Target="../media/image200.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verifiedmarketresearch.com/product/online-therapy-services-market/"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bit.ly/MSC-COU-NewApp" TargetMode="External"/><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hyperlink" Target="https://answergarden.ch/4015182" TargetMode="External"/><Relationship Id="rId4" Type="http://schemas.openxmlformats.org/officeDocument/2006/relationships/hyperlink" Target="https://bit.ly/MSC-COU-NewApp2"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hyperlink" Target="https://forms.office.com/e/sY5ZCe5KLH" TargetMode="External"/><Relationship Id="rId1" Type="http://schemas.openxmlformats.org/officeDocument/2006/relationships/slideLayout" Target="../slideLayouts/slideLayout2.xml"/><Relationship Id="rId4" Type="http://schemas.openxmlformats.org/officeDocument/2006/relationships/image" Target="../media/image204.jpeg"/></Relationships>
</file>

<file path=ppt/slides/_rels/slide11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07.gif"/><Relationship Id="rId4" Type="http://schemas.openxmlformats.org/officeDocument/2006/relationships/image" Target="../media/image206.gif"/></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regain.us/" TargetMode="Externa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hyperlink" Target="https://www.talkspace.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news.cornell.edu/stories/2007/02/any-person-any-question-ask-dear-uncle-ezra-advice" TargetMode="Externa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hyperlink" Target="https://therapyspace.gr/" TargetMode="External"/><Relationship Id="rId2" Type="http://schemas.openxmlformats.org/officeDocument/2006/relationships/hyperlink" Target="https://www.psyxology.gr/" TargetMode="Externa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5.png"/><Relationship Id="rId4" Type="http://schemas.openxmlformats.org/officeDocument/2006/relationships/hyperlink" Target="https://therapytoday.gr/" TargetMode="External"/><Relationship Id="rId9" Type="http://schemas.openxmlformats.org/officeDocument/2006/relationships/hyperlink" Target="https://www.psychologistsonline.gr/"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crisistextline.org/" TargetMode="External"/><Relationship Id="rId2" Type="http://schemas.openxmlformats.org/officeDocument/2006/relationships/hyperlink" Target="https://www.7cups.com/" TargetMode="Externa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hyperlink" Target="https://research.com/software/best-online-therapy-platforms" TargetMode="External"/><Relationship Id="rId1" Type="http://schemas.openxmlformats.org/officeDocument/2006/relationships/slideLayout" Target="../slideLayouts/slideLayout2.xml"/><Relationship Id="rId6" Type="http://schemas.openxmlformats.org/officeDocument/2006/relationships/hyperlink" Target="https://etc.ch/3dFg" TargetMode="External"/><Relationship Id="rId5" Type="http://schemas.openxmlformats.org/officeDocument/2006/relationships/hyperlink" Target="https://bit.ly/MSC-COU-Platforms2" TargetMode="External"/><Relationship Id="rId4" Type="http://schemas.openxmlformats.org/officeDocument/2006/relationships/hyperlink" Target="https://bit.ly/MSC-COU-Platforms"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hyperlink" Target="https://www.researchgate.net/profile/Zaida-Zainudin/publication/345151089_The_Prevalence_of_Cyber-Counselling_A_Systematic_Literature_Review_on_Effectiveness_and_Preferences/links/5f9f603c92851c14bcfc41eb/The-Prevalence-of-Cyber-Counselling-A-Systematic-Literature-Review-on-Effectiveness-and-Preferences.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hyperlink" Target="https://www.researchgate.net/profile/Zaida-Zainudin/publication/345151089_The_Prevalence_of_Cyber-Counselling_A_Systematic_Literature_Review_on_Effectiveness_and_Preferences/links/5f9f603c92851c14bcfc41eb/The-Prevalence-of-Cyber-Counselling-A-Systematic-Literature-Review-on-Effectiveness-and-Preferences.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hyperlink" Target="https://link.springer.com/content/pdf/10.1007/s12144-020-00791-4.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hyperlink" Target="https://www.jmir.org/2017/11/e399/"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hyperlink" Target="https://onlinelibrary.wiley.com/doi/full/10.1002/cpp.2521"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hyperlink" Target="https://onlinelibrary.wiley.com/doi/full/10.1002/capr.12371"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hyperlink" Target="https://onlinelibrary.wiley.com/doi/full/10.1002/capr.12371"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hyperlink" Target="https://www.liebertpub.com/doi/full/10.1089/tmj.2018.0316"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hyperlink" Target="https://www.liebertpub.com/doi/full/10.1089/tmj.2018.0316"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hyperlink" Target="https://www.liebertpub.com/doi/abs/10.1089/TMJ.2020.0287"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hyperlink" Target="https://www.liebertpub.com/doi/abs/10.1089/TMJ.2020.0287"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researchgate.net/profile/Alia-Sarah-Asri/publication/344422971_Journal_of_Critical_Reviews_E-COUNSELLING_PROCESS_AND_SKILS_A_LITERATURE_REVIEW/links/5f73fbe2299bf1b53efff5a6/Journal-of-Critical-Reviews-E-COUNSELLING-PROCESS-AND-SKILS-A-LITERATURE-REVIEW.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hyperlink" Target="https://www.researchgate.net/profile/Alia-Sarah-Asri/publication/344422971_Journal_of_Critical_Reviews_E-COUNSELLING_PROCESS_AND_SKILS_A_LITERATURE_REVIEW/links/5f73fbe2299bf1b53efff5a6/Journal-of-Critical-Reviews-E-COUNSELLING-PROCESS-AND-SKILS-A-LITERATURE-REVIEW.pd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66.gif"/><Relationship Id="rId3" Type="http://schemas.openxmlformats.org/officeDocument/2006/relationships/hyperlink" Target="https://jamanetwork.com/journals/jama-health-forum/fullarticle/2808748" TargetMode="External"/><Relationship Id="rId7" Type="http://schemas.openxmlformats.org/officeDocument/2006/relationships/hyperlink" Target="https://www.researchgate.net/profile/Edward-Faisal/publication/355127776_The_Role_of_Online_Psychotherapy_in_COVID-19_An_Evidence_Based_Clinical_Review/links/619f1b8300cb7421f1d6dc18/The-Role-of-Online-Psychotherapy-in-COVID-19-An-Evidence-Based-Clinical-Review.pdf" TargetMode="External"/><Relationship Id="rId2" Type="http://schemas.openxmlformats.org/officeDocument/2006/relationships/hyperlink" Target="https://www.apa.org/monitor/2021/01/trends-online-therapy" TargetMode="External"/><Relationship Id="rId1" Type="http://schemas.openxmlformats.org/officeDocument/2006/relationships/slideLayout" Target="../slideLayouts/slideLayout2.xml"/><Relationship Id="rId6" Type="http://schemas.openxmlformats.org/officeDocument/2006/relationships/hyperlink" Target="https://www.fiercehealthcare.com/telehealth/telehealth-use-outpatient-visits-remains-elevated-kff-study-finds" TargetMode="External"/><Relationship Id="rId5" Type="http://schemas.openxmlformats.org/officeDocument/2006/relationships/hyperlink" Target="https://adaa.org/" TargetMode="External"/><Relationship Id="rId4" Type="http://schemas.openxmlformats.org/officeDocument/2006/relationships/hyperlink" Target="https://www.kff.org/mental-health/poll-finding/mental-health-impact-of-the-covid-19-pandemic/"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frontiersin.org/articles/10.3389/fpsyg.2021.743430/full" TargetMode="External"/><Relationship Id="rId7" Type="http://schemas.openxmlformats.org/officeDocument/2006/relationships/image" Target="../media/image66.gif"/><Relationship Id="rId2" Type="http://schemas.openxmlformats.org/officeDocument/2006/relationships/hyperlink" Target="https://mental.jmir.org/2022/5/e36775" TargetMode="External"/><Relationship Id="rId1" Type="http://schemas.openxmlformats.org/officeDocument/2006/relationships/slideLayout" Target="../slideLayouts/slideLayout2.xml"/><Relationship Id="rId6" Type="http://schemas.openxmlformats.org/officeDocument/2006/relationships/hyperlink" Target="https://aiforsocialgood.ca/blog/using-artificial-intelligence-to-revolutionize-mental-health-care" TargetMode="External"/><Relationship Id="rId5" Type="http://schemas.openxmlformats.org/officeDocument/2006/relationships/hyperlink" Target="https://www.pegegog.net/index.php/pegegog/article/view/2572" TargetMode="External"/><Relationship Id="rId4" Type="http://schemas.openxmlformats.org/officeDocument/2006/relationships/hyperlink" Target="https://www.ncbi.nlm.nih.gov/pmc/articles/PMC9893047/"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9.png"/><Relationship Id="rId7" Type="http://schemas.openxmlformats.org/officeDocument/2006/relationships/hyperlink" Target="https://adriancheok.info/wp-content/uploads/2021/07/adc-cv-2021-fullversion.pdf" TargetMode="External"/><Relationship Id="rId2" Type="http://schemas.openxmlformats.org/officeDocument/2006/relationships/hyperlink" Target="http://loveandsexwithrobots.org/" TargetMode="Externa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4.jpeg"/></Relationships>
</file>

<file path=ppt/slides/_rels/slide5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youtube.com/watch?v=K3n07U9TSb0" TargetMode="Externa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replika.com/" TargetMode="External"/><Relationship Id="rId2" Type="http://schemas.openxmlformats.org/officeDocument/2006/relationships/hyperlink" Target="https://woebothealth.com/" TargetMode="Externa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hyperlink" Target="https://www.youtube.com/watch?v=UlgRuoddEfE"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t7oQUYzyv00" TargetMode="External"/><Relationship Id="rId7" Type="http://schemas.openxmlformats.org/officeDocument/2006/relationships/image" Target="../media/image82.jpeg"/><Relationship Id="rId2" Type="http://schemas.openxmlformats.org/officeDocument/2006/relationships/hyperlink" Target="https://www.youper.ai/" TargetMode="External"/><Relationship Id="rId1" Type="http://schemas.openxmlformats.org/officeDocument/2006/relationships/slideLayout" Target="../slideLayouts/slideLayout2.xml"/><Relationship Id="rId6" Type="http://schemas.openxmlformats.org/officeDocument/2006/relationships/hyperlink" Target="https://www.youtube.com/shorts/-0XkvANDyRY" TargetMode="External"/><Relationship Id="rId5" Type="http://schemas.openxmlformats.org/officeDocument/2006/relationships/hyperlink" Target="https://moodmission.com/" TargetMode="External"/><Relationship Id="rId4" Type="http://schemas.openxmlformats.org/officeDocument/2006/relationships/hyperlink" Target="https://www.youtube.com/watch?v=wqpbIe9E-k4"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tudle.app/" TargetMode="External"/><Relationship Id="rId2" Type="http://schemas.openxmlformats.org/officeDocument/2006/relationships/hyperlink" Target="https://blog.lotustherapist.com/about-us/" TargetMode="Externa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hyperlink" Target="https://play.google.com/store/apps/details?id=com.flutterflow.noworry&amp;hl=en&amp;gl=US"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6.gif"/><Relationship Id="rId5" Type="http://schemas.openxmlformats.org/officeDocument/2006/relationships/image" Target="../media/image85.jpeg"/><Relationship Id="rId4" Type="http://schemas.openxmlformats.org/officeDocument/2006/relationships/image" Target="../media/image84.jpeg"/></Relationships>
</file>

<file path=ppt/slides/_rels/slide6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hyperlink" Target="https://www.siem.gr/" TargetMode="External"/><Relationship Id="rId13"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6.png"/><Relationship Id="rId12" Type="http://schemas.openxmlformats.org/officeDocument/2006/relationships/hyperlink" Target="http://photodentro.edu.gr/edusoft/?locale=el"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opensoft.sch.gr/" TargetMode="External"/><Relationship Id="rId11" Type="http://schemas.openxmlformats.org/officeDocument/2006/relationships/image" Target="../media/image98.png"/><Relationship Id="rId5" Type="http://schemas.openxmlformats.org/officeDocument/2006/relationships/image" Target="../media/image95.png"/><Relationship Id="rId10" Type="http://schemas.openxmlformats.org/officeDocument/2006/relationships/hyperlink" Target="https://prosvasimo.iep.edu.gr/el/epimorfwtiko-yliko/syllogh-ylikoy-pou-afora-thn-eidikh-entaksiakh-ekpaideysh-yparxon-ekpaideutiko-logismiko" TargetMode="External"/><Relationship Id="rId4" Type="http://schemas.openxmlformats.org/officeDocument/2006/relationships/hyperlink" Target="http://www.pi-schools.gr/software/dimotiko/" TargetMode="External"/><Relationship Id="rId9" Type="http://schemas.openxmlformats.org/officeDocument/2006/relationships/image" Target="../media/image97.png"/></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hyperlink" Target="https://www.youtube.com/watch?v=UssuI0mY6RI" TargetMode="External"/><Relationship Id="rId2" Type="http://schemas.openxmlformats.org/officeDocument/2006/relationships/hyperlink" Target="https://www.youtube.com/watch?v=CvqJ0QRIWH8" TargetMode="Externa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png"/><Relationship Id="rId10" Type="http://schemas.openxmlformats.org/officeDocument/2006/relationships/image" Target="../media/image106.png"/><Relationship Id="rId4" Type="http://schemas.openxmlformats.org/officeDocument/2006/relationships/hyperlink" Target="https://www.youtube.com/watch?v=Be-YnLcPEdA" TargetMode="External"/><Relationship Id="rId9" Type="http://schemas.openxmlformats.org/officeDocument/2006/relationships/hyperlink" Target="https://www.youtube.com/watch?v=jM_TNbM3Bo8"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aesop.iep.edu.gr/" TargetMode="External"/><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emf"/></Relationships>
</file>

<file path=ppt/slides/_rels/slide7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6.png"/><Relationship Id="rId2" Type="http://schemas.openxmlformats.org/officeDocument/2006/relationships/hyperlink" Target="http://eclass.uth.gr/eclass/" TargetMode="Externa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hyperlink" Target="https://moodle.org"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demo.bigbluebutton.org" TargetMode="Externa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7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7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s://educraft.tech/best-100-ai-apps-for-teachers/"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6.png"/><Relationship Id="rId2" Type="http://schemas.openxmlformats.org/officeDocument/2006/relationships/hyperlink" Target="https://chat.openai.com/" TargetMode="External"/><Relationship Id="rId1" Type="http://schemas.openxmlformats.org/officeDocument/2006/relationships/slideLayout" Target="../slideLayouts/slideLayout2.xml"/><Relationship Id="rId6" Type="http://schemas.openxmlformats.org/officeDocument/2006/relationships/hyperlink" Target="https://www.bing.com/new" TargetMode="External"/><Relationship Id="rId5" Type="http://schemas.openxmlformats.org/officeDocument/2006/relationships/image" Target="../media/image125.png"/><Relationship Id="rId4" Type="http://schemas.openxmlformats.org/officeDocument/2006/relationships/hyperlink" Target="https://bard.google.com/cha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29.png"/><Relationship Id="rId2" Type="http://schemas.openxmlformats.org/officeDocument/2006/relationships/hyperlink" Target="https://gamma.app/" TargetMode="External"/><Relationship Id="rId1" Type="http://schemas.openxmlformats.org/officeDocument/2006/relationships/slideLayout" Target="../slideLayouts/slideLayout2.xml"/><Relationship Id="rId6" Type="http://schemas.openxmlformats.org/officeDocument/2006/relationships/hyperlink" Target="https://tome.app/" TargetMode="External"/><Relationship Id="rId5" Type="http://schemas.openxmlformats.org/officeDocument/2006/relationships/image" Target="../media/image128.png"/><Relationship Id="rId4" Type="http://schemas.openxmlformats.org/officeDocument/2006/relationships/hyperlink" Target="https://www.magicslides.app/"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s://www.magicschool.ai/" TargetMode="Externa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hyperlink" Target="https://edugpt.com/"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hyperlink" Target="https://clipdrop.co/" TargetMode="Externa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hyperlink" Target="https://www.pixelcut.ai/"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https://www.d-id.com/" TargetMode="Externa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hyperlink" Target="https://pictory.ai/?gc_id=18507484469&amp;h_ad_id=625923147798&amp;gad_source=1&amp;gclid=Cj0KCQiAsburBhCIARIsAExmsu6MxNrwm3OT3dnf66GWvx4eHt2IWo1ulVqQ3vsoNAW7QeYZuYxJLYUaAvdlEALw_wcB"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hyperlink" Target="https://www.notta.ai/en" TargetMode="Externa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hyperlink" Target="https://www.youtubedigest.app/"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hyperlink" Target="https://www.udemy.com/course/chatgptgredu/" TargetMode="Externa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hyperlink" Target="https://payhip.com/b/cQmqN"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8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 Id="rId9" Type="http://schemas.openxmlformats.org/officeDocument/2006/relationships/image" Target="../media/image142.jpeg"/></Relationships>
</file>

<file path=ppt/slides/_rels/slide8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hyperlink" Target="https://www.youtube.com/watch?v=Gd10syL5RLY" TargetMode="External"/><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hyperlink" Target="https://in.optelec.com/products/optelec-compact-10-hd.html" TargetMode="External"/><Relationship Id="rId4" Type="http://schemas.openxmlformats.org/officeDocument/2006/relationships/image" Target="../media/image151.pn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www.youtube.com/watch?v=klSgIQ4qgIY" TargetMode="External"/><Relationship Id="rId2" Type="http://schemas.openxmlformats.org/officeDocument/2006/relationships/image" Target="../media/image153.jpeg"/><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hyperlink" Target="https://www.youtube.com/watch?v=DraWpMpb0G0&amp;t=3s" TargetMode="External"/><Relationship Id="rId4" Type="http://schemas.openxmlformats.org/officeDocument/2006/relationships/image" Target="../media/image154.png"/></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watch?v=LAmtSO8s20k" TargetMode="External"/><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92.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8.png"/><Relationship Id="rId7" Type="http://schemas.openxmlformats.org/officeDocument/2006/relationships/hyperlink" Target="https://ideasis.gr/product/quick-talker-23/" TargetMode="External"/><Relationship Id="rId2" Type="http://schemas.openxmlformats.org/officeDocument/2006/relationships/hyperlink" Target="https://www.youtube.com/watch?v=-Z-ul0GzzM4" TargetMode="Externa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hyperlink" Target="https://www.youtube.com/watch?v=VC3PMpzKIBM" TargetMode="External"/></Relationships>
</file>

<file path=ppt/slides/_rels/slide93.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hyperlink" Target="https://www.schoolhealth.com/" TargetMode="External"/><Relationship Id="rId7" Type="http://schemas.openxmlformats.org/officeDocument/2006/relationships/hyperlink" Target="http://www.mkprosopsis.com/ProductsAHT.htm"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hyperlink" Target="https://ideasis.gr/" TargetMode="External"/><Relationship Id="rId4" Type="http://schemas.openxmlformats.org/officeDocument/2006/relationships/image" Target="../media/image162.png"/><Relationship Id="rId9" Type="http://schemas.openxmlformats.org/officeDocument/2006/relationships/image" Target="../media/image165.png"/></Relationships>
</file>

<file path=ppt/slides/_rels/slide9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9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hyperlink" Target="https://www.youtube.com/watch?v=SIm2MuJUCTE" TargetMode="External"/><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96.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74.png"/><Relationship Id="rId2" Type="http://schemas.openxmlformats.org/officeDocument/2006/relationships/hyperlink" Target="http://www.w3.org/WAI/" TargetMode="Externa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jpeg"/><Relationship Id="rId4" Type="http://schemas.openxmlformats.org/officeDocument/2006/relationships/hyperlink" Target="http://www2.ed.gov/web-guidance/accessibility-requirements.html" TargetMode="External"/></Relationships>
</file>

<file path=ppt/slides/_rels/slide97.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2 - Υπότιτλος">
            <a:extLst>
              <a:ext uri="{FF2B5EF4-FFF2-40B4-BE49-F238E27FC236}">
                <a16:creationId xmlns:a16="http://schemas.microsoft.com/office/drawing/2014/main" id="{FD6377F4-E6AD-A344-9D6A-1F28EE54288D}"/>
              </a:ext>
            </a:extLst>
          </p:cNvPr>
          <p:cNvSpPr>
            <a:spLocks noGrp="1"/>
          </p:cNvSpPr>
          <p:nvPr>
            <p:ph type="subTitle" idx="1"/>
          </p:nvPr>
        </p:nvSpPr>
        <p:spPr>
          <a:xfrm>
            <a:off x="0" y="611188"/>
            <a:ext cx="9144000" cy="1289050"/>
          </a:xfrm>
        </p:spPr>
        <p:txBody>
          <a:bodyPr>
            <a:spAutoFit/>
          </a:bodyPr>
          <a:lstStyle/>
          <a:p>
            <a:pPr algn="ctr" eaLnBrk="1" hangingPunct="1"/>
            <a:r>
              <a:rPr lang="el-GR" altLang="en-GR" sz="3600" dirty="0">
                <a:solidFill>
                  <a:srgbClr val="CCFFCC"/>
                </a:solidFill>
                <a:latin typeface="Calibri" panose="020F0502020204030204" pitchFamily="34" charset="0"/>
                <a:ea typeface="ＭＳ Ｐゴシック" panose="020B0600070205080204" pitchFamily="34" charset="-128"/>
              </a:rPr>
              <a:t>Εφαρμογές ΤΠΕ στη Συμβουλευτική</a:t>
            </a:r>
            <a:r>
              <a:rPr lang="en-US" altLang="en-GR" sz="3600" dirty="0">
                <a:solidFill>
                  <a:srgbClr val="CCFFCC"/>
                </a:solidFill>
                <a:latin typeface="Calibri" panose="020F0502020204030204" pitchFamily="34" charset="0"/>
                <a:ea typeface="ＭＳ Ｐゴシック" panose="020B0600070205080204" pitchFamily="34" charset="-128"/>
              </a:rPr>
              <a:t> </a:t>
            </a:r>
          </a:p>
          <a:p>
            <a:pPr algn="ctr" eaLnBrk="1" hangingPunct="1"/>
            <a:r>
              <a:rPr lang="el-GR" altLang="en-GR" sz="3600" dirty="0">
                <a:solidFill>
                  <a:srgbClr val="CCFFCC"/>
                </a:solidFill>
                <a:latin typeface="Calibri" panose="020F0502020204030204" pitchFamily="34" charset="0"/>
                <a:ea typeface="ＭＳ Ｐゴシック" panose="020B0600070205080204" pitchFamily="34" charset="-128"/>
              </a:rPr>
              <a:t>την Εκπαίδευση &amp; την Ειδική Αγωγή</a:t>
            </a:r>
            <a:endParaRPr lang="en-US" altLang="en-GR" sz="3600" dirty="0">
              <a:solidFill>
                <a:srgbClr val="CCFFCC"/>
              </a:solidFill>
              <a:latin typeface="Calibri" panose="020F0502020204030204" pitchFamily="34" charset="0"/>
              <a:ea typeface="ＭＳ Ｐゴシック" panose="020B0600070205080204" pitchFamily="34" charset="-128"/>
            </a:endParaRPr>
          </a:p>
        </p:txBody>
      </p:sp>
      <p:sp>
        <p:nvSpPr>
          <p:cNvPr id="2" name="Διάγραμμα ροής: Εναλλακτική διεργασία 1">
            <a:extLst>
              <a:ext uri="{FF2B5EF4-FFF2-40B4-BE49-F238E27FC236}">
                <a16:creationId xmlns:a16="http://schemas.microsoft.com/office/drawing/2014/main" id="{446D5BD6-B22F-2D4A-839D-A045761C8F4D}"/>
              </a:ext>
            </a:extLst>
          </p:cNvPr>
          <p:cNvSpPr>
            <a:spLocks noChangeArrowheads="1"/>
          </p:cNvSpPr>
          <p:nvPr/>
        </p:nvSpPr>
        <p:spPr bwMode="auto">
          <a:xfrm>
            <a:off x="3373438" y="6024563"/>
            <a:ext cx="5770562" cy="647700"/>
          </a:xfrm>
          <a:prstGeom prst="flowChartAlternateProcess">
            <a:avLst/>
          </a:prstGeom>
          <a:noFill/>
          <a:ln>
            <a:noFill/>
          </a:ln>
          <a:effectLst>
            <a:outerShdw blurRad="38100" dist="30000" dir="5400000" rotWithShape="0">
              <a:srgbClr val="808080">
                <a:alpha val="4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000">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l-GR" altLang="en-GR" sz="1600" dirty="0">
                <a:solidFill>
                  <a:srgbClr val="FF6600"/>
                </a:solidFill>
                <a:latin typeface="Calibri" panose="020F0502020204030204" pitchFamily="34" charset="0"/>
                <a:cs typeface="Arial" panose="020B0604020202020204" pitchFamily="34" charset="0"/>
              </a:rPr>
              <a:t>ΠΜΣ ΠΤΕΑ-ΠΘ Συμβουλευτική</a:t>
            </a:r>
            <a:endParaRPr lang="en-US" altLang="en-GR" sz="1600" dirty="0">
              <a:solidFill>
                <a:srgbClr val="FF6600"/>
              </a:solidFill>
              <a:latin typeface="Calibri" panose="020F0502020204030204" pitchFamily="34" charset="0"/>
              <a:cs typeface="Arial" panose="020B0604020202020204" pitchFamily="34" charset="0"/>
            </a:endParaRPr>
          </a:p>
          <a:p>
            <a:pPr algn="ctr" eaLnBrk="1" hangingPunct="1"/>
            <a:r>
              <a:rPr lang="en-US" altLang="en-GR" sz="1600" dirty="0">
                <a:solidFill>
                  <a:srgbClr val="FF6600"/>
                </a:solidFill>
                <a:latin typeface="Calibri" panose="020F0502020204030204" pitchFamily="34" charset="0"/>
                <a:cs typeface="Arial" panose="020B0604020202020204" pitchFamily="34" charset="0"/>
              </a:rPr>
              <a:t>13-14/1/2024</a:t>
            </a:r>
            <a:endParaRPr lang="el-GR" altLang="en-GR" sz="1600" dirty="0">
              <a:solidFill>
                <a:srgbClr val="FF6600"/>
              </a:solidFill>
              <a:latin typeface="Calibri" panose="020F0502020204030204" pitchFamily="34" charset="0"/>
              <a:cs typeface="Arial" panose="020B0604020202020204" pitchFamily="34" charset="0"/>
            </a:endParaRPr>
          </a:p>
        </p:txBody>
      </p:sp>
      <p:sp>
        <p:nvSpPr>
          <p:cNvPr id="14339" name="2 - Υπότιτλος">
            <a:extLst>
              <a:ext uri="{FF2B5EF4-FFF2-40B4-BE49-F238E27FC236}">
                <a16:creationId xmlns:a16="http://schemas.microsoft.com/office/drawing/2014/main" id="{2D150DF2-F6C4-1C4E-8E6D-FE0D4F57B9EA}"/>
              </a:ext>
            </a:extLst>
          </p:cNvPr>
          <p:cNvSpPr txBox="1">
            <a:spLocks/>
          </p:cNvSpPr>
          <p:nvPr/>
        </p:nvSpPr>
        <p:spPr bwMode="auto">
          <a:xfrm>
            <a:off x="1368425" y="5013327"/>
            <a:ext cx="6407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700"/>
              </a:spcBef>
              <a:buClr>
                <a:schemeClr val="accent2"/>
              </a:buClr>
              <a:buSzPct val="60000"/>
            </a:pPr>
            <a:r>
              <a:rPr lang="el-GR" altLang="en-GR" dirty="0">
                <a:latin typeface="Calibri" panose="020F0502020204030204" pitchFamily="34" charset="0"/>
              </a:rPr>
              <a:t>Χαράλαμπος Καραγιαννίδης</a:t>
            </a:r>
            <a:endParaRPr lang="en-US" altLang="en-GR" dirty="0">
              <a:latin typeface="Calibri" panose="020F0502020204030204" pitchFamily="34" charset="0"/>
            </a:endParaRPr>
          </a:p>
        </p:txBody>
      </p:sp>
      <p:pic>
        <p:nvPicPr>
          <p:cNvPr id="14340" name="Picture 2" descr="Panepistimio Thessalias logo 01.jpg">
            <a:extLst>
              <a:ext uri="{FF2B5EF4-FFF2-40B4-BE49-F238E27FC236}">
                <a16:creationId xmlns:a16="http://schemas.microsoft.com/office/drawing/2014/main" id="{9FC21A3A-3FD2-C24B-9887-82CAF16CBFD8}"/>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27088" y="6037265"/>
            <a:ext cx="735012"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 descr="howitworks_ill_step5-aa5898c528261611088b1a8aef91504b.png">
            <a:extLst>
              <a:ext uri="{FF2B5EF4-FFF2-40B4-BE49-F238E27FC236}">
                <a16:creationId xmlns:a16="http://schemas.microsoft.com/office/drawing/2014/main" id="{F145C3CD-488D-DB45-B5F1-B8CF614D03EE}"/>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36950" y="2636838"/>
            <a:ext cx="20701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FD40DA12-5CCD-B241-B3DC-2F6801C4F86D}"/>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Αλλαγές</a:t>
            </a:r>
            <a:endParaRPr lang="en-US" altLang="en-GR" dirty="0">
              <a:latin typeface="Calibri" panose="020F0502020204030204" pitchFamily="34" charset="0"/>
              <a:ea typeface="ＭＳ Ｐゴシック" panose="020B0600070205080204" pitchFamily="34" charset="-128"/>
            </a:endParaRPr>
          </a:p>
        </p:txBody>
      </p:sp>
      <p:pic>
        <p:nvPicPr>
          <p:cNvPr id="36866" name="Picture 1">
            <a:extLst>
              <a:ext uri="{FF2B5EF4-FFF2-40B4-BE49-F238E27FC236}">
                <a16:creationId xmlns:a16="http://schemas.microsoft.com/office/drawing/2014/main" id="{3E529233-E923-ED49-9259-E64B0B0D4CB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52122" y="1828800"/>
            <a:ext cx="27400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5">
            <a:extLst>
              <a:ext uri="{FF2B5EF4-FFF2-40B4-BE49-F238E27FC236}">
                <a16:creationId xmlns:a16="http://schemas.microsoft.com/office/drawing/2014/main" id="{8A9F4425-E804-A041-9A93-99F39FB2B53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2775" y="1828800"/>
            <a:ext cx="40497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4">
            <a:extLst>
              <a:ext uri="{FF2B5EF4-FFF2-40B4-BE49-F238E27FC236}">
                <a16:creationId xmlns:a16="http://schemas.microsoft.com/office/drawing/2014/main" id="{A486313C-5A72-8140-A303-63B01C3DE8F0}"/>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50763D37-08FB-4C41-B7CA-0D26E7A5A2D8}" type="slidenum">
              <a:rPr lang="en-US" altLang="en-GR" sz="1200">
                <a:solidFill>
                  <a:srgbClr val="FFFFFF"/>
                </a:solidFill>
                <a:latin typeface="Calibri" panose="020F0502020204030204" pitchFamily="34" charset="0"/>
              </a:rPr>
              <a:pPr eaLnBrk="1" hangingPunct="1">
                <a:lnSpc>
                  <a:spcPct val="80000"/>
                </a:lnSpc>
              </a:pPr>
              <a:t>10</a:t>
            </a:fld>
            <a:endParaRPr lang="en-US" altLang="en-GR" sz="1200" dirty="0">
              <a:solidFill>
                <a:srgbClr val="FFFFFF"/>
              </a:solidFill>
              <a:latin typeface="Calibri" panose="020F0502020204030204" pitchFamily="34" charset="0"/>
            </a:endParaRPr>
          </a:p>
        </p:txBody>
      </p:sp>
      <p:pic>
        <p:nvPicPr>
          <p:cNvPr id="2" name="Picture 1">
            <a:extLst>
              <a:ext uri="{FF2B5EF4-FFF2-40B4-BE49-F238E27FC236}">
                <a16:creationId xmlns:a16="http://schemas.microsoft.com/office/drawing/2014/main" id="{D8D79099-FC33-AA40-BE1F-A74847F853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82015" y="228600"/>
            <a:ext cx="914400" cy="91440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08549-B94B-2442-A4E6-35168D686D91}"/>
              </a:ext>
            </a:extLst>
          </p:cNvPr>
          <p:cNvSpPr>
            <a:spLocks noGrp="1"/>
          </p:cNvSpPr>
          <p:nvPr>
            <p:ph type="title"/>
          </p:nvPr>
        </p:nvSpPr>
        <p:spPr/>
        <p:txBody>
          <a:bodyPr/>
          <a:lstStyle/>
          <a:p>
            <a:r>
              <a:rPr lang="en-US" dirty="0"/>
              <a:t>PowerPoint </a:t>
            </a:r>
            <a:r>
              <a:rPr lang="en-US" baseline="30000" dirty="0"/>
              <a:t>(2/2)</a:t>
            </a:r>
          </a:p>
        </p:txBody>
      </p:sp>
      <p:sp>
        <p:nvSpPr>
          <p:cNvPr id="3" name="Content Placeholder 2">
            <a:extLst>
              <a:ext uri="{FF2B5EF4-FFF2-40B4-BE49-F238E27FC236}">
                <a16:creationId xmlns:a16="http://schemas.microsoft.com/office/drawing/2014/main" id="{FB590749-33C7-2F47-964C-BCD75518652A}"/>
              </a:ext>
            </a:extLst>
          </p:cNvPr>
          <p:cNvSpPr>
            <a:spLocks noGrp="1"/>
          </p:cNvSpPr>
          <p:nvPr>
            <p:ph idx="1"/>
          </p:nvPr>
        </p:nvSpPr>
        <p:spPr/>
        <p:txBody>
          <a:bodyPr/>
          <a:lstStyle/>
          <a:p>
            <a:pPr marL="457200" indent="-457200">
              <a:buSzPct val="90000"/>
              <a:buFont typeface="+mj-lt"/>
              <a:buAutoNum type="arabicPeriod" startAt="8"/>
            </a:pPr>
            <a:r>
              <a:rPr lang="en-US" sz="2000" u="sng" dirty="0">
                <a:solidFill>
                  <a:schemeClr val="tx1"/>
                </a:solidFill>
              </a:rPr>
              <a:t>Did you use built-in features to create </a:t>
            </a:r>
            <a:r>
              <a:rPr lang="en-US" sz="2000" u="sng" dirty="0"/>
              <a:t>data tables</a:t>
            </a:r>
            <a:r>
              <a:rPr lang="en-US" sz="2000" u="sng" dirty="0">
                <a:solidFill>
                  <a:schemeClr val="tx1"/>
                </a:solidFill>
              </a:rPr>
              <a:t>?</a:t>
            </a:r>
            <a:r>
              <a:rPr lang="el-GR" sz="2000" dirty="0">
                <a:solidFill>
                  <a:schemeClr val="tx1"/>
                </a:solidFill>
              </a:rPr>
              <a:t> </a:t>
            </a:r>
            <a:r>
              <a:rPr lang="el-GR" sz="2000" b="1" dirty="0">
                <a:solidFill>
                  <a:schemeClr val="tx1"/>
                </a:solidFill>
              </a:rPr>
              <a:t>Πίνακες Δεδομένων</a:t>
            </a:r>
            <a:endParaRPr lang="en-US" sz="2000" b="1" dirty="0">
              <a:solidFill>
                <a:schemeClr val="tx1"/>
              </a:solidFill>
            </a:endParaRPr>
          </a:p>
          <a:p>
            <a:pPr marL="457200" indent="-457200">
              <a:buSzPct val="90000"/>
              <a:buFont typeface="+mj-lt"/>
              <a:buAutoNum type="arabicPeriod" startAt="8"/>
            </a:pPr>
            <a:r>
              <a:rPr lang="en-US" sz="2000" u="sng" dirty="0">
                <a:solidFill>
                  <a:schemeClr val="tx1"/>
                </a:solidFill>
              </a:rPr>
              <a:t>Do images and other objects have </a:t>
            </a:r>
            <a:r>
              <a:rPr lang="en-US" sz="2000" u="sng" dirty="0"/>
              <a:t>alternative text</a:t>
            </a:r>
            <a:r>
              <a:rPr lang="en-US" sz="2000" u="sng" dirty="0">
                <a:solidFill>
                  <a:schemeClr val="tx1"/>
                </a:solidFill>
              </a:rPr>
              <a:t>?</a:t>
            </a:r>
            <a:r>
              <a:rPr lang="el-GR" sz="2000" dirty="0">
                <a:solidFill>
                  <a:schemeClr val="tx1"/>
                </a:solidFill>
              </a:rPr>
              <a:t> </a:t>
            </a:r>
            <a:r>
              <a:rPr lang="el-GR" sz="2000" b="1" dirty="0">
                <a:solidFill>
                  <a:schemeClr val="tx1"/>
                </a:solidFill>
              </a:rPr>
              <a:t>Εναλλακτικό Κείμενο</a:t>
            </a:r>
            <a:endParaRPr lang="en-US" sz="2000" b="1" dirty="0">
              <a:solidFill>
                <a:schemeClr val="tx1"/>
              </a:solidFill>
            </a:endParaRPr>
          </a:p>
          <a:p>
            <a:pPr marL="457200" indent="-457200">
              <a:buSzPct val="90000"/>
              <a:buFont typeface="+mj-lt"/>
              <a:buAutoNum type="arabicPeriod" startAt="8"/>
            </a:pPr>
            <a:r>
              <a:rPr lang="en-US" sz="2000" u="sng" dirty="0">
                <a:solidFill>
                  <a:schemeClr val="tx1"/>
                </a:solidFill>
              </a:rPr>
              <a:t>Are </a:t>
            </a:r>
            <a:r>
              <a:rPr lang="en-US" sz="2000" u="sng" dirty="0"/>
              <a:t>colors</a:t>
            </a:r>
            <a:r>
              <a:rPr lang="en-US" sz="2000" u="sng" dirty="0">
                <a:solidFill>
                  <a:schemeClr val="tx1"/>
                </a:solidFill>
              </a:rPr>
              <a:t> and other visual characteristics that convey information (such as size, shape, and location) also described in text?</a:t>
            </a:r>
            <a:r>
              <a:rPr lang="el-GR" sz="2000" dirty="0">
                <a:solidFill>
                  <a:schemeClr val="tx1"/>
                </a:solidFill>
              </a:rPr>
              <a:t> </a:t>
            </a:r>
            <a:r>
              <a:rPr lang="el-GR" sz="2000" b="1" dirty="0">
                <a:solidFill>
                  <a:schemeClr val="tx1"/>
                </a:solidFill>
              </a:rPr>
              <a:t>Χρώματα</a:t>
            </a:r>
            <a:endParaRPr lang="en-US" sz="2000" b="1" dirty="0">
              <a:solidFill>
                <a:schemeClr val="tx1"/>
              </a:solidFill>
            </a:endParaRPr>
          </a:p>
          <a:p>
            <a:pPr marL="457200" indent="-457200">
              <a:buSzPct val="90000"/>
              <a:buFont typeface="+mj-lt"/>
              <a:buAutoNum type="arabicPeriod" startAt="8"/>
            </a:pPr>
            <a:r>
              <a:rPr lang="en-US" sz="2000" u="sng" dirty="0">
                <a:solidFill>
                  <a:schemeClr val="tx1"/>
                </a:solidFill>
              </a:rPr>
              <a:t>Is the </a:t>
            </a:r>
            <a:r>
              <a:rPr lang="en-US" sz="2000" u="sng" dirty="0"/>
              <a:t>contrast</a:t>
            </a:r>
            <a:r>
              <a:rPr lang="en-US" sz="2000" u="sng" dirty="0">
                <a:solidFill>
                  <a:schemeClr val="tx1"/>
                </a:solidFill>
              </a:rPr>
              <a:t> ratio between text and background sufficient?</a:t>
            </a:r>
            <a:r>
              <a:rPr lang="el-GR" sz="2000" dirty="0">
                <a:solidFill>
                  <a:schemeClr val="tx1"/>
                </a:solidFill>
              </a:rPr>
              <a:t> </a:t>
            </a:r>
            <a:r>
              <a:rPr lang="el-GR" sz="2000" b="1" dirty="0">
                <a:solidFill>
                  <a:schemeClr val="tx1"/>
                </a:solidFill>
              </a:rPr>
              <a:t>Αντίθεση</a:t>
            </a:r>
            <a:endParaRPr lang="en-US" sz="2000" b="1" dirty="0">
              <a:solidFill>
                <a:schemeClr val="tx1"/>
              </a:solidFill>
            </a:endParaRPr>
          </a:p>
          <a:p>
            <a:pPr marL="457200" indent="-457200">
              <a:buSzPct val="90000"/>
              <a:buFont typeface="+mj-lt"/>
              <a:buAutoNum type="arabicPeriod" startAt="8"/>
            </a:pPr>
            <a:r>
              <a:rPr lang="en-US" sz="2000" dirty="0">
                <a:solidFill>
                  <a:schemeClr val="tx1"/>
                </a:solidFill>
              </a:rPr>
              <a:t>Are </a:t>
            </a:r>
            <a:r>
              <a:rPr lang="en-US" sz="2000" dirty="0"/>
              <a:t>descriptions</a:t>
            </a:r>
            <a:r>
              <a:rPr lang="en-US" sz="2000" dirty="0">
                <a:solidFill>
                  <a:schemeClr val="tx1"/>
                </a:solidFill>
              </a:rPr>
              <a:t> of embedded audio, video and multimedia files accurate?</a:t>
            </a:r>
            <a:r>
              <a:rPr lang="el-GR" sz="2000" dirty="0">
                <a:solidFill>
                  <a:schemeClr val="tx1"/>
                </a:solidFill>
              </a:rPr>
              <a:t> </a:t>
            </a:r>
            <a:r>
              <a:rPr lang="el-GR" sz="2000" b="1" dirty="0">
                <a:solidFill>
                  <a:schemeClr val="tx1"/>
                </a:solidFill>
              </a:rPr>
              <a:t>Ενσωματωμένα αρχεία</a:t>
            </a:r>
            <a:endParaRPr lang="en-US" sz="2000" b="1" dirty="0">
              <a:solidFill>
                <a:schemeClr val="tx1"/>
              </a:solidFill>
            </a:endParaRPr>
          </a:p>
          <a:p>
            <a:pPr marL="457200" indent="-457200">
              <a:buSzPct val="90000"/>
              <a:buFont typeface="+mj-lt"/>
              <a:buAutoNum type="arabicPeriod" startAt="8"/>
            </a:pPr>
            <a:r>
              <a:rPr lang="en-US" sz="2000" dirty="0">
                <a:solidFill>
                  <a:schemeClr val="tx1"/>
                </a:solidFill>
              </a:rPr>
              <a:t>Did you exclude </a:t>
            </a:r>
            <a:r>
              <a:rPr lang="en-US" sz="2000" dirty="0"/>
              <a:t>flashing</a:t>
            </a:r>
            <a:r>
              <a:rPr lang="en-US" sz="2000" dirty="0">
                <a:solidFill>
                  <a:schemeClr val="tx1"/>
                </a:solidFill>
              </a:rPr>
              <a:t> objects?</a:t>
            </a:r>
            <a:r>
              <a:rPr lang="el-GR" sz="2000" dirty="0">
                <a:solidFill>
                  <a:schemeClr val="tx1"/>
                </a:solidFill>
              </a:rPr>
              <a:t> </a:t>
            </a:r>
            <a:r>
              <a:rPr lang="el-GR" sz="2000" b="1" dirty="0">
                <a:solidFill>
                  <a:schemeClr val="tx1"/>
                </a:solidFill>
              </a:rPr>
              <a:t>Αντικείμενα που αναβοσβήνουν</a:t>
            </a:r>
            <a:endParaRPr lang="en-US" sz="2000" b="1" dirty="0">
              <a:solidFill>
                <a:schemeClr val="tx1"/>
              </a:solidFill>
            </a:endParaRPr>
          </a:p>
        </p:txBody>
      </p:sp>
      <p:pic>
        <p:nvPicPr>
          <p:cNvPr id="5" name="Picture 2">
            <a:extLst>
              <a:ext uri="{FF2B5EF4-FFF2-40B4-BE49-F238E27FC236}">
                <a16:creationId xmlns:a16="http://schemas.microsoft.com/office/drawing/2014/main" id="{C1B41A28-9CCA-C35D-1DA3-E63279244906}"/>
              </a:ext>
              <a:ext uri="{C183D7F6-B498-43B3-948B-1728B52AA6E4}">
                <adec:decorative xmlns:adec="http://schemas.microsoft.com/office/drawing/2017/decorative" val="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803521" y="266700"/>
            <a:ext cx="962527"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C2712BA-7433-F11F-A8AC-0D962A4949DA}"/>
              </a:ext>
            </a:extLst>
          </p:cNvPr>
          <p:cNvSpPr>
            <a:spLocks noGrp="1"/>
          </p:cNvSpPr>
          <p:nvPr>
            <p:ph type="sldNum" sz="quarter" idx="12"/>
          </p:nvPr>
        </p:nvSpPr>
        <p:spPr>
          <a:xfrm>
            <a:off x="0" y="1271590"/>
            <a:ext cx="533400" cy="244475"/>
          </a:xfrm>
        </p:spPr>
        <p:txBody>
          <a:bodyPr>
            <a:normAutofit fontScale="85000" lnSpcReduction="20000"/>
          </a:bodyPr>
          <a:lstStyle/>
          <a:p>
            <a:fld id="{6B68357B-9A15-BD4A-9FD8-4BA07C215A77}" type="slidenum">
              <a:rPr lang="el-GR" altLang="en-GR" smtClean="0"/>
              <a:pPr/>
              <a:t>100</a:t>
            </a:fld>
            <a:endParaRPr lang="el-GR" altLang="en-GR" dirty="0"/>
          </a:p>
        </p:txBody>
      </p:sp>
    </p:spTree>
    <p:extLst>
      <p:ext uri="{BB962C8B-B14F-4D97-AF65-F5344CB8AC3E}">
        <p14:creationId xmlns:p14="http://schemas.microsoft.com/office/powerpoint/2010/main" val="11524633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EB7B4354-CB53-BB45-8556-A58FD5B7BAE5}"/>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Και η Εκπαίδευση κύριε???</a:t>
            </a:r>
            <a:endParaRPr lang="en-US" altLang="en-GR" dirty="0">
              <a:latin typeface="Calibri" panose="020F0502020204030204" pitchFamily="34" charset="0"/>
              <a:ea typeface="ＭＳ Ｐゴシック" panose="020B0600070205080204" pitchFamily="34" charset="-128"/>
            </a:endParaRPr>
          </a:p>
        </p:txBody>
      </p:sp>
      <p:sp>
        <p:nvSpPr>
          <p:cNvPr id="5" name="Arc 4">
            <a:extLst>
              <a:ext uri="{FF2B5EF4-FFF2-40B4-BE49-F238E27FC236}">
                <a16:creationId xmlns:a16="http://schemas.microsoft.com/office/drawing/2014/main" id="{78ECB53F-F5EC-D244-A16E-3601ABFC84FF}"/>
              </a:ext>
            </a:extLst>
          </p:cNvPr>
          <p:cNvSpPr/>
          <p:nvPr/>
        </p:nvSpPr>
        <p:spPr bwMode="auto">
          <a:xfrm rot="16200000" flipH="1">
            <a:off x="2797969" y="1485107"/>
            <a:ext cx="3168650" cy="4608512"/>
          </a:xfrm>
          <a:prstGeom prst="arc">
            <a:avLst/>
          </a:prstGeom>
          <a:noFill/>
          <a:ln w="25400" cap="flat" cmpd="sng" algn="ctr">
            <a:solidFill>
              <a:srgbClr val="FF0000"/>
            </a:solidFill>
            <a:prstDash val="solid"/>
            <a:round/>
            <a:headEnd type="none" w="med" len="med"/>
            <a:tailEnd type="none" w="med" len="med"/>
          </a:ln>
          <a:effectLst/>
        </p:spPr>
        <p:txBody>
          <a:bodyPr wrap="none" anchor="ctr"/>
          <a:lstStyle/>
          <a:p>
            <a:pPr algn="ctr">
              <a:defRPr/>
            </a:pPr>
            <a:endParaRPr lang="en-US" dirty="0">
              <a:latin typeface="Calibri"/>
              <a:ea typeface="ＭＳ Ｐゴシック" charset="0"/>
              <a:cs typeface="Calibri"/>
            </a:endParaRPr>
          </a:p>
        </p:txBody>
      </p:sp>
      <p:sp>
        <p:nvSpPr>
          <p:cNvPr id="6" name="Arc 5">
            <a:extLst>
              <a:ext uri="{FF2B5EF4-FFF2-40B4-BE49-F238E27FC236}">
                <a16:creationId xmlns:a16="http://schemas.microsoft.com/office/drawing/2014/main" id="{FE03B617-2E31-B642-B253-BB7EFBCB8FE3}"/>
              </a:ext>
            </a:extLst>
          </p:cNvPr>
          <p:cNvSpPr/>
          <p:nvPr/>
        </p:nvSpPr>
        <p:spPr bwMode="auto">
          <a:xfrm rot="5400000">
            <a:off x="3302794" y="1486694"/>
            <a:ext cx="3168650" cy="4608512"/>
          </a:xfrm>
          <a:prstGeom prst="arc">
            <a:avLst/>
          </a:prstGeom>
          <a:noFill/>
          <a:ln w="25400" cap="flat" cmpd="sng" algn="ctr">
            <a:solidFill>
              <a:srgbClr val="FF0000"/>
            </a:solidFill>
            <a:prstDash val="solid"/>
            <a:round/>
            <a:headEnd type="none" w="med" len="med"/>
            <a:tailEnd type="none" w="med" len="med"/>
          </a:ln>
          <a:effectLst/>
        </p:spPr>
        <p:txBody>
          <a:bodyPr wrap="none" anchor="ctr"/>
          <a:lstStyle/>
          <a:p>
            <a:pPr algn="ctr">
              <a:defRPr/>
            </a:pPr>
            <a:endParaRPr lang="en-US" dirty="0">
              <a:latin typeface="Calibri"/>
              <a:ea typeface="ＭＳ Ｐゴシック" charset="0"/>
              <a:cs typeface="Calibri"/>
            </a:endParaRPr>
          </a:p>
        </p:txBody>
      </p:sp>
      <p:pic>
        <p:nvPicPr>
          <p:cNvPr id="7" name="Picture 4" descr="Dummy_user">
            <a:extLst>
              <a:ext uri="{FF2B5EF4-FFF2-40B4-BE49-F238E27FC236}">
                <a16:creationId xmlns:a16="http://schemas.microsoft.com/office/drawing/2014/main" id="{41CB29F4-6492-324C-9E39-388E6381394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60825" y="4868863"/>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2">
            <a:extLst>
              <a:ext uri="{FF2B5EF4-FFF2-40B4-BE49-F238E27FC236}">
                <a16:creationId xmlns:a16="http://schemas.microsoft.com/office/drawing/2014/main" id="{FE1FFEA4-182E-2D41-9C4C-B0D72C573A19}"/>
              </a:ext>
            </a:extLst>
          </p:cNvPr>
          <p:cNvGrpSpPr>
            <a:grpSpLocks/>
          </p:cNvGrpSpPr>
          <p:nvPr/>
        </p:nvGrpSpPr>
        <p:grpSpPr bwMode="auto">
          <a:xfrm>
            <a:off x="4057650" y="4870450"/>
            <a:ext cx="1219200" cy="1219200"/>
            <a:chOff x="3539" y="2614"/>
            <a:chExt cx="768" cy="768"/>
          </a:xfrm>
        </p:grpSpPr>
        <p:pic>
          <p:nvPicPr>
            <p:cNvPr id="97297" name="Picture 5" descr="Dummy_user">
              <a:extLst>
                <a:ext uri="{FF2B5EF4-FFF2-40B4-BE49-F238E27FC236}">
                  <a16:creationId xmlns:a16="http://schemas.microsoft.com/office/drawing/2014/main" id="{9F883EEA-0FF2-EC4F-9BA9-8BEC3ACAEEC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39" y="2614"/>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8" name="Oval 6">
              <a:extLst>
                <a:ext uri="{FF2B5EF4-FFF2-40B4-BE49-F238E27FC236}">
                  <a16:creationId xmlns:a16="http://schemas.microsoft.com/office/drawing/2014/main" id="{70628C23-828F-DF41-AC44-DA1C52762AD5}"/>
                </a:ext>
              </a:extLst>
            </p:cNvPr>
            <p:cNvSpPr>
              <a:spLocks noChangeArrowheads="1"/>
            </p:cNvSpPr>
            <p:nvPr/>
          </p:nvSpPr>
          <p:spPr bwMode="auto">
            <a:xfrm>
              <a:off x="3681" y="2750"/>
              <a:ext cx="227" cy="91"/>
            </a:xfrm>
            <a:prstGeom prst="ellipse">
              <a:avLst/>
            </a:prstGeom>
            <a:solidFill>
              <a:srgbClr val="000000"/>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GR" sz="1800" dirty="0">
                <a:latin typeface="Calibri" panose="020F0502020204030204" pitchFamily="34" charset="0"/>
              </a:endParaRPr>
            </a:p>
          </p:txBody>
        </p:sp>
        <p:sp>
          <p:nvSpPr>
            <p:cNvPr id="97299" name="Oval 7">
              <a:extLst>
                <a:ext uri="{FF2B5EF4-FFF2-40B4-BE49-F238E27FC236}">
                  <a16:creationId xmlns:a16="http://schemas.microsoft.com/office/drawing/2014/main" id="{CF062F35-B02C-EA47-99CB-8E8D31DEB6DA}"/>
                </a:ext>
              </a:extLst>
            </p:cNvPr>
            <p:cNvSpPr>
              <a:spLocks noChangeArrowheads="1"/>
            </p:cNvSpPr>
            <p:nvPr/>
          </p:nvSpPr>
          <p:spPr bwMode="auto">
            <a:xfrm>
              <a:off x="3908" y="2750"/>
              <a:ext cx="227" cy="91"/>
            </a:xfrm>
            <a:prstGeom prst="ellipse">
              <a:avLst/>
            </a:prstGeom>
            <a:solidFill>
              <a:srgbClr val="000000"/>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GR" sz="1800" dirty="0">
                <a:latin typeface="Calibri" panose="020F0502020204030204" pitchFamily="34" charset="0"/>
              </a:endParaRPr>
            </a:p>
          </p:txBody>
        </p:sp>
      </p:grpSp>
      <p:sp>
        <p:nvSpPr>
          <p:cNvPr id="12" name="Rectangle 11">
            <a:extLst>
              <a:ext uri="{FF2B5EF4-FFF2-40B4-BE49-F238E27FC236}">
                <a16:creationId xmlns:a16="http://schemas.microsoft.com/office/drawing/2014/main" id="{BCE549D2-E910-7648-9088-6CCA61370637}"/>
              </a:ext>
            </a:extLst>
          </p:cNvPr>
          <p:cNvSpPr>
            <a:spLocks noChangeArrowheads="1"/>
          </p:cNvSpPr>
          <p:nvPr/>
        </p:nvSpPr>
        <p:spPr bwMode="auto">
          <a:xfrm>
            <a:off x="736941" y="5229294"/>
            <a:ext cx="1761444" cy="707886"/>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l-GR" altLang="en-GR" sz="2000" dirty="0">
                <a:solidFill>
                  <a:srgbClr val="FFFFFF"/>
                </a:solidFill>
                <a:latin typeface="Calibri" panose="020F0502020204030204" pitchFamily="34" charset="0"/>
              </a:rPr>
              <a:t>Υποστηρικτική </a:t>
            </a:r>
          </a:p>
          <a:p>
            <a:pPr algn="ctr" eaLnBrk="1" hangingPunct="1"/>
            <a:r>
              <a:rPr lang="el-GR" altLang="en-GR" sz="2000" dirty="0">
                <a:solidFill>
                  <a:srgbClr val="FFFFFF"/>
                </a:solidFill>
                <a:latin typeface="Calibri" panose="020F0502020204030204" pitchFamily="34" charset="0"/>
              </a:rPr>
              <a:t>Τεχνολογία</a:t>
            </a:r>
            <a:endParaRPr lang="en-US" altLang="en-GR" sz="2000" dirty="0">
              <a:solidFill>
                <a:srgbClr val="FFFFFF"/>
              </a:solidFill>
              <a:latin typeface="Calibri" panose="020F0502020204030204" pitchFamily="34" charset="0"/>
            </a:endParaRPr>
          </a:p>
        </p:txBody>
      </p:sp>
      <p:sp>
        <p:nvSpPr>
          <p:cNvPr id="13" name="Rectangle 12">
            <a:extLst>
              <a:ext uri="{FF2B5EF4-FFF2-40B4-BE49-F238E27FC236}">
                <a16:creationId xmlns:a16="http://schemas.microsoft.com/office/drawing/2014/main" id="{AF36D19F-724D-9A49-AAAA-9F0CC21A472E}"/>
              </a:ext>
            </a:extLst>
          </p:cNvPr>
          <p:cNvSpPr>
            <a:spLocks noChangeArrowheads="1"/>
          </p:cNvSpPr>
          <p:nvPr/>
        </p:nvSpPr>
        <p:spPr bwMode="auto">
          <a:xfrm>
            <a:off x="6326188" y="5241927"/>
            <a:ext cx="1993900" cy="708025"/>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l-GR" altLang="en-GR" sz="2000" dirty="0">
                <a:solidFill>
                  <a:srgbClr val="FFFFFF"/>
                </a:solidFill>
                <a:latin typeface="Calibri" panose="020F0502020204030204" pitchFamily="34" charset="0"/>
              </a:rPr>
              <a:t>Προσβασιμότητα</a:t>
            </a:r>
          </a:p>
          <a:p>
            <a:pPr algn="ctr" eaLnBrk="1" hangingPunct="1"/>
            <a:r>
              <a:rPr lang="el-GR" altLang="en-GR" sz="2000" dirty="0">
                <a:solidFill>
                  <a:srgbClr val="FFFFFF"/>
                </a:solidFill>
                <a:latin typeface="Calibri" panose="020F0502020204030204" pitchFamily="34" charset="0"/>
              </a:rPr>
              <a:t>Ιστού</a:t>
            </a:r>
            <a:endParaRPr lang="en-US" altLang="en-GR" sz="2000" dirty="0">
              <a:solidFill>
                <a:srgbClr val="FFFFFF"/>
              </a:solidFill>
              <a:latin typeface="Calibri" panose="020F0502020204030204" pitchFamily="34" charset="0"/>
            </a:endParaRPr>
          </a:p>
        </p:txBody>
      </p:sp>
      <p:pic>
        <p:nvPicPr>
          <p:cNvPr id="14" name="Picture 13">
            <a:extLst>
              <a:ext uri="{FF2B5EF4-FFF2-40B4-BE49-F238E27FC236}">
                <a16:creationId xmlns:a16="http://schemas.microsoft.com/office/drawing/2014/main" id="{B3A1F0BA-F4DC-8D4E-B4F1-E15A8F02557B}"/>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4077" y="2205038"/>
            <a:ext cx="23717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Screen Shot 2015-02-09 at 12.50.22.png">
            <a:extLst>
              <a:ext uri="{FF2B5EF4-FFF2-40B4-BE49-F238E27FC236}">
                <a16:creationId xmlns:a16="http://schemas.microsoft.com/office/drawing/2014/main" id="{3601F571-9C02-A14E-97AC-63514D35808F}"/>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5894388" y="2205038"/>
            <a:ext cx="292576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43BC3683-502F-4540-8A61-01A450EBA32D}"/>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69977" y="4294188"/>
            <a:ext cx="20240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DA290E9E-71E0-EC4D-99EB-E657478FC50C}"/>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183315" y="4243388"/>
            <a:ext cx="9985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33DF42F1-5EDE-4647-9F49-52703A904F7F}"/>
              </a:ext>
            </a:extLst>
          </p:cNvPr>
          <p:cNvSpPr>
            <a:spLocks noChangeArrowheads="1"/>
          </p:cNvSpPr>
          <p:nvPr/>
        </p:nvSpPr>
        <p:spPr bwMode="auto">
          <a:xfrm>
            <a:off x="698502" y="1773238"/>
            <a:ext cx="2720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l-GR" altLang="en-GR" sz="2000" dirty="0">
                <a:solidFill>
                  <a:srgbClr val="FF0000"/>
                </a:solidFill>
                <a:latin typeface="Calibri" panose="020F0502020204030204" pitchFamily="34" charset="0"/>
              </a:rPr>
              <a:t>Εκπαιδευτικό Λογισμικό</a:t>
            </a:r>
            <a:endParaRPr lang="en-US" altLang="en-GR" sz="2000" dirty="0">
              <a:solidFill>
                <a:srgbClr val="FF0000"/>
              </a:solidFill>
              <a:latin typeface="Calibri" panose="020F0502020204030204" pitchFamily="34" charset="0"/>
            </a:endParaRPr>
          </a:p>
        </p:txBody>
      </p:sp>
      <p:sp>
        <p:nvSpPr>
          <p:cNvPr id="19" name="Rectangle 18">
            <a:extLst>
              <a:ext uri="{FF2B5EF4-FFF2-40B4-BE49-F238E27FC236}">
                <a16:creationId xmlns:a16="http://schemas.microsoft.com/office/drawing/2014/main" id="{63B38862-23C7-0743-A305-4D2B07721D40}"/>
              </a:ext>
            </a:extLst>
          </p:cNvPr>
          <p:cNvSpPr>
            <a:spLocks noChangeArrowheads="1"/>
          </p:cNvSpPr>
          <p:nvPr/>
        </p:nvSpPr>
        <p:spPr bwMode="auto">
          <a:xfrm>
            <a:off x="6130927" y="1773238"/>
            <a:ext cx="2473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l-GR" altLang="en-GR" sz="2000" dirty="0">
                <a:solidFill>
                  <a:srgbClr val="FF0000"/>
                </a:solidFill>
                <a:latin typeface="Calibri" panose="020F0502020204030204" pitchFamily="34" charset="0"/>
              </a:rPr>
              <a:t>Ηλεκτρονική Μάθηση</a:t>
            </a:r>
            <a:endParaRPr lang="en-US" altLang="en-GR" sz="2000" dirty="0">
              <a:solidFill>
                <a:srgbClr val="FF0000"/>
              </a:solidFill>
              <a:latin typeface="Calibri" panose="020F0502020204030204" pitchFamily="34" charset="0"/>
            </a:endParaRPr>
          </a:p>
        </p:txBody>
      </p:sp>
      <p:sp>
        <p:nvSpPr>
          <p:cNvPr id="20" name="Rectangle 19">
            <a:extLst>
              <a:ext uri="{FF2B5EF4-FFF2-40B4-BE49-F238E27FC236}">
                <a16:creationId xmlns:a16="http://schemas.microsoft.com/office/drawing/2014/main" id="{2E13E46C-AF17-3147-A046-D4DCF89B4BB7}"/>
              </a:ext>
            </a:extLst>
          </p:cNvPr>
          <p:cNvSpPr>
            <a:spLocks noChangeArrowheads="1"/>
          </p:cNvSpPr>
          <p:nvPr/>
        </p:nvSpPr>
        <p:spPr bwMode="auto">
          <a:xfrm>
            <a:off x="3814765" y="2863850"/>
            <a:ext cx="1544637" cy="400050"/>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l-GR" altLang="en-GR" sz="2000" dirty="0">
                <a:solidFill>
                  <a:srgbClr val="FFFFFF"/>
                </a:solidFill>
                <a:latin typeface="Calibri" panose="020F0502020204030204" pitchFamily="34" charset="0"/>
              </a:rPr>
              <a:t>ΕΛ για ΑΜΕΑ</a:t>
            </a:r>
            <a:endParaRPr lang="en-US" altLang="en-GR" sz="2000" dirty="0">
              <a:solidFill>
                <a:srgbClr val="FFFFFF"/>
              </a:solidFill>
              <a:latin typeface="Calibri" panose="020F0502020204030204" pitchFamily="34" charset="0"/>
            </a:endParaRPr>
          </a:p>
        </p:txBody>
      </p:sp>
      <p:pic>
        <p:nvPicPr>
          <p:cNvPr id="97295" name="Picture 2">
            <a:extLst>
              <a:ext uri="{FF2B5EF4-FFF2-40B4-BE49-F238E27FC236}">
                <a16:creationId xmlns:a16="http://schemas.microsoft.com/office/drawing/2014/main" id="{E6CB3DE9-C5D9-0E48-9F36-387BAB152D41}"/>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8101013" y="1889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Slide Number Placeholder 30">
            <a:extLst>
              <a:ext uri="{FF2B5EF4-FFF2-40B4-BE49-F238E27FC236}">
                <a16:creationId xmlns:a16="http://schemas.microsoft.com/office/drawing/2014/main" id="{B302357B-0E64-E246-BAAE-31EAB3C950D5}"/>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09B09165-662F-8548-9274-0FCC3DD8E76E}" type="slidenum">
              <a:rPr lang="en-US" altLang="en-GR" sz="1200">
                <a:solidFill>
                  <a:srgbClr val="FFFFFF"/>
                </a:solidFill>
                <a:latin typeface="Calibri" panose="020F0502020204030204" pitchFamily="34" charset="0"/>
              </a:rPr>
              <a:pPr eaLnBrk="1" hangingPunct="1">
                <a:lnSpc>
                  <a:spcPct val="80000"/>
                </a:lnSpc>
              </a:pPr>
              <a:t>101</a:t>
            </a:fld>
            <a:endParaRPr lang="en-US" altLang="en-GR" sz="1200" dirty="0">
              <a:solidFill>
                <a:srgbClr val="FFFFFF"/>
              </a:solidFill>
              <a:latin typeface="Calibri" panose="020F050202020403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08EA7-A6E3-2246-BA0C-5C553E3F731F}"/>
              </a:ext>
            </a:extLst>
          </p:cNvPr>
          <p:cNvSpPr>
            <a:spLocks noGrp="1"/>
          </p:cNvSpPr>
          <p:nvPr>
            <p:ph type="title"/>
          </p:nvPr>
        </p:nvSpPr>
        <p:spPr/>
        <p:txBody>
          <a:bodyPr/>
          <a:lstStyle/>
          <a:p>
            <a:r>
              <a:rPr lang="el-GR" dirty="0"/>
              <a:t>Ειδικά Λογισμικά</a:t>
            </a:r>
            <a:endParaRPr lang="en-GR"/>
          </a:p>
        </p:txBody>
      </p:sp>
      <p:sp>
        <p:nvSpPr>
          <p:cNvPr id="4" name="Slide Number Placeholder 3">
            <a:extLst>
              <a:ext uri="{FF2B5EF4-FFF2-40B4-BE49-F238E27FC236}">
                <a16:creationId xmlns:a16="http://schemas.microsoft.com/office/drawing/2014/main" id="{3DDF8547-3253-D64A-B37A-06195728B199}"/>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102</a:t>
            </a:fld>
            <a:endParaRPr lang="el-GR" altLang="en-GR" dirty="0"/>
          </a:p>
        </p:txBody>
      </p:sp>
      <p:pic>
        <p:nvPicPr>
          <p:cNvPr id="5" name="Picture 4" descr="Picture 3">
            <a:hlinkClick r:id="rId3"/>
            <a:extLst>
              <a:ext uri="{FF2B5EF4-FFF2-40B4-BE49-F238E27FC236}">
                <a16:creationId xmlns:a16="http://schemas.microsoft.com/office/drawing/2014/main" id="{5C467E5E-728D-E04A-A41F-A3C3F713CD19}"/>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503838" y="2060575"/>
            <a:ext cx="1542858" cy="1440000"/>
          </a:xfrm>
          <a:prstGeom prst="rect">
            <a:avLst/>
          </a:prstGeom>
          <a:ln w="12700">
            <a:miter lim="400000"/>
          </a:ln>
        </p:spPr>
      </p:pic>
      <p:pic>
        <p:nvPicPr>
          <p:cNvPr id="6" name="Picture 3" descr="Picture 3">
            <a:hlinkClick r:id="rId5"/>
            <a:extLst>
              <a:ext uri="{FF2B5EF4-FFF2-40B4-BE49-F238E27FC236}">
                <a16:creationId xmlns:a16="http://schemas.microsoft.com/office/drawing/2014/main" id="{CCDEAE1E-1750-764C-8485-3B29C088546C}"/>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5734002" y="2060575"/>
            <a:ext cx="1909565" cy="1440000"/>
          </a:xfrm>
          <a:prstGeom prst="rect">
            <a:avLst/>
          </a:prstGeom>
          <a:ln w="12700">
            <a:miter lim="400000"/>
          </a:ln>
        </p:spPr>
      </p:pic>
      <p:pic>
        <p:nvPicPr>
          <p:cNvPr id="7" name="Content Placeholder 3" descr="Content Placeholder 3">
            <a:hlinkClick r:id="rId7"/>
            <a:extLst>
              <a:ext uri="{FF2B5EF4-FFF2-40B4-BE49-F238E27FC236}">
                <a16:creationId xmlns:a16="http://schemas.microsoft.com/office/drawing/2014/main" id="{5437BF63-9B30-B84B-9318-DFE1CF38344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315267" y="4196182"/>
            <a:ext cx="1920000" cy="1440000"/>
          </a:xfrm>
          <a:prstGeom prst="rect">
            <a:avLst/>
          </a:prstGeom>
          <a:ln w="12700">
            <a:miter lim="400000"/>
          </a:ln>
        </p:spPr>
      </p:pic>
      <p:pic>
        <p:nvPicPr>
          <p:cNvPr id="8" name="Picture 7" descr="Graphical user interface, text, application, email&#10;&#10;Description automatically generated">
            <a:hlinkClick r:id="rId9"/>
            <a:extLst>
              <a:ext uri="{FF2B5EF4-FFF2-40B4-BE49-F238E27FC236}">
                <a16:creationId xmlns:a16="http://schemas.microsoft.com/office/drawing/2014/main" id="{9817795B-E3BD-1D46-B8A0-9FF28CE62C3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524733" y="4149000"/>
            <a:ext cx="2304000" cy="1440000"/>
          </a:xfrm>
          <a:prstGeom prst="rect">
            <a:avLst/>
          </a:prstGeom>
        </p:spPr>
      </p:pic>
      <p:sp>
        <p:nvSpPr>
          <p:cNvPr id="9" name="Rectangle 8">
            <a:extLst>
              <a:ext uri="{FF2B5EF4-FFF2-40B4-BE49-F238E27FC236}">
                <a16:creationId xmlns:a16="http://schemas.microsoft.com/office/drawing/2014/main" id="{7F9C53C7-1C02-5F4F-AD86-B4AC6EA1D2AD}"/>
              </a:ext>
            </a:extLst>
          </p:cNvPr>
          <p:cNvSpPr/>
          <p:nvPr/>
        </p:nvSpPr>
        <p:spPr bwMode="auto">
          <a:xfrm>
            <a:off x="1123267" y="3500577"/>
            <a:ext cx="2304000" cy="695607"/>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a:r>
              <a:rPr lang="el-GR" sz="1600" dirty="0">
                <a:latin typeface="Calibri" panose="020F0502020204030204" pitchFamily="34" charset="0"/>
                <a:cs typeface="Calibri" panose="020F0502020204030204" pitchFamily="34" charset="0"/>
              </a:rPr>
              <a:t>Το εργαστήρι της Γλώσσας</a:t>
            </a:r>
          </a:p>
          <a:p>
            <a:pPr algn="ctr"/>
            <a:r>
              <a:rPr lang="el-GR" sz="1600" dirty="0">
                <a:latin typeface="Calibri" panose="020F0502020204030204" pitchFamily="34" charset="0"/>
                <a:cs typeface="Calibri" panose="020F0502020204030204" pitchFamily="34" charset="0"/>
              </a:rPr>
              <a:t>ΕΜΔ</a:t>
            </a:r>
            <a:endParaRPr lang="en-US" sz="1600"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492B8C8F-6376-5C43-9ACB-6F9CF40D1FCE}"/>
              </a:ext>
            </a:extLst>
          </p:cNvPr>
          <p:cNvSpPr/>
          <p:nvPr/>
        </p:nvSpPr>
        <p:spPr bwMode="auto">
          <a:xfrm>
            <a:off x="5536782" y="3429002"/>
            <a:ext cx="2304000" cy="695607"/>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a:r>
              <a:rPr lang="el-GR" sz="1600" dirty="0">
                <a:latin typeface="Calibri" panose="020F0502020204030204" pitchFamily="34" charset="0"/>
                <a:cs typeface="Calibri" panose="020F0502020204030204" pitchFamily="34" charset="0"/>
              </a:rPr>
              <a:t>Ιδεοκατασκευές</a:t>
            </a:r>
          </a:p>
          <a:p>
            <a:pPr algn="ctr"/>
            <a:r>
              <a:rPr lang="el-GR" sz="1600" dirty="0">
                <a:latin typeface="Calibri" panose="020F0502020204030204" pitchFamily="34" charset="0"/>
                <a:cs typeface="Calibri" panose="020F0502020204030204" pitchFamily="34" charset="0"/>
              </a:rPr>
              <a:t>ΕΜΔ</a:t>
            </a:r>
            <a:endParaRPr lang="en-US" sz="1600"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5E884ACD-F4FE-6E4D-9CAF-E941CBC1F601}"/>
              </a:ext>
            </a:extLst>
          </p:cNvPr>
          <p:cNvSpPr/>
          <p:nvPr/>
        </p:nvSpPr>
        <p:spPr bwMode="auto">
          <a:xfrm>
            <a:off x="1123267" y="5636184"/>
            <a:ext cx="2304000" cy="695607"/>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a:r>
              <a:rPr lang="el-GR" sz="1600" dirty="0">
                <a:latin typeface="Calibri" panose="020F0502020204030204" pitchFamily="34" charset="0"/>
                <a:cs typeface="Calibri" panose="020F0502020204030204" pitchFamily="34" charset="0"/>
              </a:rPr>
              <a:t>Τα άστρα του κάστρου</a:t>
            </a:r>
          </a:p>
          <a:p>
            <a:pPr algn="ctr"/>
            <a:r>
              <a:rPr lang="el-GR" sz="1600" dirty="0">
                <a:latin typeface="Calibri" panose="020F0502020204030204" pitchFamily="34" charset="0"/>
                <a:cs typeface="Calibri" panose="020F0502020204030204" pitchFamily="34" charset="0"/>
              </a:rPr>
              <a:t>Ανάγνωση</a:t>
            </a:r>
            <a:endParaRPr lang="en-US" sz="1600"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7B762481-9DC8-A344-841D-E2B1C83AA756}"/>
              </a:ext>
            </a:extLst>
          </p:cNvPr>
          <p:cNvSpPr/>
          <p:nvPr/>
        </p:nvSpPr>
        <p:spPr bwMode="auto">
          <a:xfrm>
            <a:off x="5536782" y="5576104"/>
            <a:ext cx="2304000" cy="695607"/>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a:r>
              <a:rPr lang="el-GR" sz="1600" dirty="0">
                <a:latin typeface="Calibri" panose="020F0502020204030204" pitchFamily="34" charset="0"/>
                <a:cs typeface="Calibri" panose="020F0502020204030204" pitchFamily="34" charset="0"/>
              </a:rPr>
              <a:t>Εννοιολογικοί Χάρτες</a:t>
            </a:r>
          </a:p>
          <a:p>
            <a:pPr algn="ctr"/>
            <a:r>
              <a:rPr lang="el-GR" sz="1600" dirty="0">
                <a:latin typeface="Calibri" panose="020F0502020204030204" pitchFamily="34" charset="0"/>
                <a:cs typeface="Calibri" panose="020F0502020204030204" pitchFamily="34" charset="0"/>
              </a:rPr>
              <a:t>ΕΜΔ</a:t>
            </a:r>
            <a:endParaRPr lang="en-US" sz="1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904BE54-97DE-C442-B181-638516238BFE}"/>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583942" y="228600"/>
            <a:ext cx="3380671" cy="914400"/>
          </a:xfrm>
          <a:prstGeom prst="rect">
            <a:avLst/>
          </a:prstGeom>
        </p:spPr>
      </p:pic>
    </p:spTree>
    <p:extLst>
      <p:ext uri="{BB962C8B-B14F-4D97-AF65-F5344CB8AC3E}">
        <p14:creationId xmlns:p14="http://schemas.microsoft.com/office/powerpoint/2010/main" val="31572392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295EA-3E29-9847-A36B-ED08B5906BCC}"/>
              </a:ext>
            </a:extLst>
          </p:cNvPr>
          <p:cNvSpPr>
            <a:spLocks noGrp="1"/>
          </p:cNvSpPr>
          <p:nvPr>
            <p:ph type="title"/>
          </p:nvPr>
        </p:nvSpPr>
        <p:spPr/>
        <p:txBody>
          <a:bodyPr/>
          <a:lstStyle/>
          <a:p>
            <a:r>
              <a:rPr lang="el-GR" dirty="0"/>
              <a:t>Ειδικά Λογισμικά </a:t>
            </a:r>
            <a:r>
              <a:rPr lang="el-GR" baseline="30000" dirty="0"/>
              <a:t>(2/2)</a:t>
            </a:r>
            <a:endParaRPr lang="en-GR" baseline="30000"/>
          </a:p>
        </p:txBody>
      </p:sp>
      <p:sp>
        <p:nvSpPr>
          <p:cNvPr id="4" name="Slide Number Placeholder 3">
            <a:extLst>
              <a:ext uri="{FF2B5EF4-FFF2-40B4-BE49-F238E27FC236}">
                <a16:creationId xmlns:a16="http://schemas.microsoft.com/office/drawing/2014/main" id="{BFDCA917-7D48-854A-956E-48807FE52294}"/>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103</a:t>
            </a:fld>
            <a:endParaRPr lang="el-GR" altLang="en-GR" dirty="0"/>
          </a:p>
        </p:txBody>
      </p:sp>
      <p:pic>
        <p:nvPicPr>
          <p:cNvPr id="5" name="Picture 1" descr="page25image1974896704">
            <a:hlinkClick r:id="rId3"/>
            <a:extLst>
              <a:ext uri="{FF2B5EF4-FFF2-40B4-BE49-F238E27FC236}">
                <a16:creationId xmlns:a16="http://schemas.microsoft.com/office/drawing/2014/main" id="{4F97531F-C0AD-4F4B-B206-C5F2D567E92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85839" y="2060575"/>
            <a:ext cx="2557309" cy="1440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EF129E0-6014-B745-8608-8E7B7E3BB06F}"/>
              </a:ext>
            </a:extLst>
          </p:cNvPr>
          <p:cNvSpPr/>
          <p:nvPr/>
        </p:nvSpPr>
        <p:spPr bwMode="auto">
          <a:xfrm>
            <a:off x="1112492" y="3449969"/>
            <a:ext cx="2304000" cy="695607"/>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a:r>
              <a:rPr lang="el-GR" sz="1600" dirty="0">
                <a:latin typeface="Calibri" panose="020F0502020204030204" pitchFamily="34" charset="0"/>
                <a:cs typeface="Calibri" panose="020F0502020204030204" pitchFamily="34" charset="0"/>
              </a:rPr>
              <a:t>ΕΠΙΤΕΛΩ</a:t>
            </a:r>
          </a:p>
          <a:p>
            <a:pPr algn="ctr"/>
            <a:r>
              <a:rPr lang="el-GR" sz="1600" dirty="0">
                <a:latin typeface="Calibri" panose="020F0502020204030204" pitchFamily="34" charset="0"/>
                <a:cs typeface="Calibri" panose="020F0502020204030204" pitchFamily="34" charset="0"/>
              </a:rPr>
              <a:t>ΔΕΠ-Υ</a:t>
            </a:r>
            <a:endParaRPr lang="en-US" sz="1600" dirty="0">
              <a:latin typeface="Calibri" panose="020F0502020204030204" pitchFamily="34" charset="0"/>
              <a:cs typeface="Calibri" panose="020F0502020204030204" pitchFamily="34" charset="0"/>
            </a:endParaRPr>
          </a:p>
        </p:txBody>
      </p:sp>
      <p:pic>
        <p:nvPicPr>
          <p:cNvPr id="7" name="Picture 2" descr="Picture 2">
            <a:hlinkClick r:id="rId5"/>
            <a:extLst>
              <a:ext uri="{FF2B5EF4-FFF2-40B4-BE49-F238E27FC236}">
                <a16:creationId xmlns:a16="http://schemas.microsoft.com/office/drawing/2014/main" id="{34E85C5B-8958-3B43-8436-B3D974BB8D0B}"/>
              </a:ext>
            </a:extLst>
          </p:cNvPr>
          <p:cNvPicPr>
            <a:picLocks noChangeAspect="1"/>
          </p:cNvPicPr>
          <p:nvPr/>
        </p:nvPicPr>
        <p:blipFill>
          <a:blip r:embed="rId6"/>
          <a:stretch>
            <a:fillRect/>
          </a:stretch>
        </p:blipFill>
        <p:spPr>
          <a:xfrm>
            <a:off x="6373890" y="2074007"/>
            <a:ext cx="1011236" cy="1440000"/>
          </a:xfrm>
          <a:prstGeom prst="rect">
            <a:avLst/>
          </a:prstGeom>
          <a:ln w="12700">
            <a:miter lim="400000"/>
          </a:ln>
        </p:spPr>
      </p:pic>
      <p:sp>
        <p:nvSpPr>
          <p:cNvPr id="8" name="Rectangle 7">
            <a:extLst>
              <a:ext uri="{FF2B5EF4-FFF2-40B4-BE49-F238E27FC236}">
                <a16:creationId xmlns:a16="http://schemas.microsoft.com/office/drawing/2014/main" id="{6679A5DE-A745-9A4F-8D05-28B4AE2D622E}"/>
              </a:ext>
            </a:extLst>
          </p:cNvPr>
          <p:cNvSpPr/>
          <p:nvPr/>
        </p:nvSpPr>
        <p:spPr bwMode="auto">
          <a:xfrm>
            <a:off x="5727508" y="3429002"/>
            <a:ext cx="2304000" cy="695607"/>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eaLnBrk="1" hangingPunct="1"/>
            <a:r>
              <a:rPr lang="el-GR" sz="1600" dirty="0">
                <a:latin typeface="Calibri" panose="020F0502020204030204" pitchFamily="34" charset="0"/>
                <a:cs typeface="Calibri" panose="020F0502020204030204" pitchFamily="34" charset="0"/>
              </a:rPr>
              <a:t>Το Σηντι-Ρωμ του Δυσαλέξη</a:t>
            </a:r>
          </a:p>
          <a:p>
            <a:pPr algn="ctr" eaLnBrk="1" hangingPunct="1"/>
            <a:r>
              <a:rPr lang="el-GR" sz="1600" dirty="0">
                <a:latin typeface="Calibri" panose="020F0502020204030204" pitchFamily="34" charset="0"/>
                <a:cs typeface="Calibri" panose="020F0502020204030204" pitchFamily="34" charset="0"/>
              </a:rPr>
              <a:t>Δυσλεξία</a:t>
            </a:r>
            <a:endParaRPr lang="en-US" sz="1600" dirty="0">
              <a:latin typeface="Calibri" panose="020F0502020204030204" pitchFamily="34" charset="0"/>
              <a:cs typeface="Calibri" panose="020F0502020204030204" pitchFamily="34" charset="0"/>
            </a:endParaRPr>
          </a:p>
        </p:txBody>
      </p:sp>
      <p:pic>
        <p:nvPicPr>
          <p:cNvPr id="9" name="Picture 2" descr="Picture 2">
            <a:hlinkClick r:id="rId7"/>
            <a:extLst>
              <a:ext uri="{FF2B5EF4-FFF2-40B4-BE49-F238E27FC236}">
                <a16:creationId xmlns:a16="http://schemas.microsoft.com/office/drawing/2014/main" id="{D1ED2C4A-E06A-684F-8ACE-7839E0CAE51C}"/>
              </a:ext>
            </a:extLst>
          </p:cNvPr>
          <p:cNvPicPr>
            <a:picLocks noChangeAspect="1"/>
          </p:cNvPicPr>
          <p:nvPr/>
        </p:nvPicPr>
        <p:blipFill>
          <a:blip r:embed="rId8"/>
          <a:stretch>
            <a:fillRect/>
          </a:stretch>
        </p:blipFill>
        <p:spPr>
          <a:xfrm>
            <a:off x="1317350" y="4205972"/>
            <a:ext cx="1894285" cy="1440000"/>
          </a:xfrm>
          <a:prstGeom prst="rect">
            <a:avLst/>
          </a:prstGeom>
          <a:ln w="12700">
            <a:miter lim="400000"/>
          </a:ln>
        </p:spPr>
      </p:pic>
      <p:sp>
        <p:nvSpPr>
          <p:cNvPr id="10" name="Rectangle 9">
            <a:extLst>
              <a:ext uri="{FF2B5EF4-FFF2-40B4-BE49-F238E27FC236}">
                <a16:creationId xmlns:a16="http://schemas.microsoft.com/office/drawing/2014/main" id="{0898A7EB-6210-384A-9125-1889004CA7E3}"/>
              </a:ext>
            </a:extLst>
          </p:cNvPr>
          <p:cNvSpPr/>
          <p:nvPr/>
        </p:nvSpPr>
        <p:spPr bwMode="auto">
          <a:xfrm>
            <a:off x="1112492" y="5618023"/>
            <a:ext cx="2304000" cy="695607"/>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a:r>
              <a:rPr lang="el-GR" sz="1600" dirty="0">
                <a:latin typeface="Calibri" panose="020F0502020204030204" pitchFamily="34" charset="0"/>
                <a:cs typeface="Calibri" panose="020F0502020204030204" pitchFamily="34" charset="0"/>
              </a:rPr>
              <a:t>Λεξιπαίγνιο </a:t>
            </a:r>
            <a:r>
              <a:rPr lang="en-US" sz="1600" dirty="0">
                <a:latin typeface="Calibri" panose="020F0502020204030204" pitchFamily="34" charset="0"/>
                <a:cs typeface="Calibri" panose="020F0502020204030204" pitchFamily="34" charset="0"/>
              </a:rPr>
              <a:t>Pro</a:t>
            </a:r>
            <a:endParaRPr lang="el-GR" sz="1600" dirty="0">
              <a:latin typeface="Calibri" panose="020F0502020204030204" pitchFamily="34" charset="0"/>
              <a:cs typeface="Calibri" panose="020F0502020204030204" pitchFamily="34" charset="0"/>
            </a:endParaRPr>
          </a:p>
          <a:p>
            <a:pPr algn="ctr"/>
            <a:r>
              <a:rPr lang="el-GR" sz="1600" dirty="0">
                <a:latin typeface="Calibri" panose="020F0502020204030204" pitchFamily="34" charset="0"/>
                <a:cs typeface="Calibri" panose="020F0502020204030204" pitchFamily="34" charset="0"/>
              </a:rPr>
              <a:t>Λογοθεραπεία</a:t>
            </a:r>
            <a:endParaRPr lang="en-US" sz="1600" dirty="0">
              <a:latin typeface="Calibri" panose="020F0502020204030204" pitchFamily="34" charset="0"/>
              <a:cs typeface="Calibri" panose="020F0502020204030204" pitchFamily="34" charset="0"/>
            </a:endParaRPr>
          </a:p>
        </p:txBody>
      </p:sp>
      <p:pic>
        <p:nvPicPr>
          <p:cNvPr id="11" name="Picture 10" descr="Graphical user interface, application, website&#10;&#10;Description automatically generated">
            <a:hlinkClick r:id="rId9"/>
            <a:extLst>
              <a:ext uri="{FF2B5EF4-FFF2-40B4-BE49-F238E27FC236}">
                <a16:creationId xmlns:a16="http://schemas.microsoft.com/office/drawing/2014/main" id="{5995F1B3-2127-CD4E-8505-9B3B37F94183}"/>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932371" y="4205972"/>
            <a:ext cx="1952407" cy="1440000"/>
          </a:xfrm>
          <a:prstGeom prst="rect">
            <a:avLst/>
          </a:prstGeom>
        </p:spPr>
      </p:pic>
      <p:sp>
        <p:nvSpPr>
          <p:cNvPr id="12" name="Rectangle 11">
            <a:extLst>
              <a:ext uri="{FF2B5EF4-FFF2-40B4-BE49-F238E27FC236}">
                <a16:creationId xmlns:a16="http://schemas.microsoft.com/office/drawing/2014/main" id="{859767BA-D733-6645-A77A-4E43F4355453}"/>
              </a:ext>
            </a:extLst>
          </p:cNvPr>
          <p:cNvSpPr/>
          <p:nvPr/>
        </p:nvSpPr>
        <p:spPr bwMode="auto">
          <a:xfrm>
            <a:off x="5756572" y="5645974"/>
            <a:ext cx="2304000" cy="695607"/>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a:r>
              <a:rPr lang="el-GR" sz="1600" dirty="0">
                <a:latin typeface="Calibri" panose="020F0502020204030204" pitchFamily="34" charset="0"/>
                <a:cs typeface="Calibri" panose="020F0502020204030204" pitchFamily="34" charset="0"/>
              </a:rPr>
              <a:t>Ακτίνες</a:t>
            </a:r>
          </a:p>
          <a:p>
            <a:pPr algn="ctr"/>
            <a:r>
              <a:rPr lang="el-GR" sz="1600" dirty="0">
                <a:latin typeface="Calibri" panose="020F0502020204030204" pitchFamily="34" charset="0"/>
                <a:cs typeface="Calibri" panose="020F0502020204030204" pitchFamily="34" charset="0"/>
              </a:rPr>
              <a:t>Νοητική Αναπηρία</a:t>
            </a:r>
            <a:endParaRPr lang="en-US" sz="16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830E0138-D927-6543-9CF5-089DCD2AA34F}"/>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583942" y="228600"/>
            <a:ext cx="3380671" cy="914400"/>
          </a:xfrm>
          <a:prstGeom prst="rect">
            <a:avLst/>
          </a:prstGeom>
        </p:spPr>
      </p:pic>
    </p:spTree>
    <p:extLst>
      <p:ext uri="{BB962C8B-B14F-4D97-AF65-F5344CB8AC3E}">
        <p14:creationId xmlns:p14="http://schemas.microsoft.com/office/powerpoint/2010/main" val="23212317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a:extLst>
              <a:ext uri="{FF2B5EF4-FFF2-40B4-BE49-F238E27FC236}">
                <a16:creationId xmlns:a16="http://schemas.microsoft.com/office/drawing/2014/main" id="{9D9F9727-5320-3A4C-A030-7078766A5A86}"/>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Άμεσο μέλλον???</a:t>
            </a:r>
          </a:p>
        </p:txBody>
      </p:sp>
      <p:sp>
        <p:nvSpPr>
          <p:cNvPr id="103426" name="Content Placeholder 2">
            <a:extLst>
              <a:ext uri="{FF2B5EF4-FFF2-40B4-BE49-F238E27FC236}">
                <a16:creationId xmlns:a16="http://schemas.microsoft.com/office/drawing/2014/main" id="{9D234F0B-1F3A-CD48-9500-EE5855FC51D8}"/>
              </a:ext>
            </a:extLst>
          </p:cNvPr>
          <p:cNvSpPr>
            <a:spLocks noGrp="1"/>
          </p:cNvSpPr>
          <p:nvPr>
            <p:ph idx="1"/>
          </p:nvPr>
        </p:nvSpPr>
        <p:spPr>
          <a:xfrm>
            <a:off x="612775" y="1600200"/>
            <a:ext cx="8153400" cy="4495800"/>
          </a:xfrm>
        </p:spPr>
        <p:txBody>
          <a:bodyPr/>
          <a:lstStyle/>
          <a:p>
            <a:r>
              <a:rPr lang="en-US" altLang="en-GR" dirty="0">
                <a:latin typeface="Calibri" panose="020F0502020204030204" pitchFamily="34" charset="0"/>
                <a:ea typeface="ＭＳ Ｐゴシック" panose="020B0600070205080204" pitchFamily="34" charset="-128"/>
              </a:rPr>
              <a:t>Ubiquitous computing</a:t>
            </a:r>
            <a:endParaRPr lang="el-GR" altLang="en-GR" dirty="0">
              <a:latin typeface="Calibri" panose="020F0502020204030204" pitchFamily="34" charset="0"/>
              <a:ea typeface="ＭＳ Ｐゴシック" panose="020B0600070205080204" pitchFamily="34" charset="-128"/>
            </a:endParaRPr>
          </a:p>
        </p:txBody>
      </p:sp>
      <p:pic>
        <p:nvPicPr>
          <p:cNvPr id="103427" name="Picture 7" descr="untitled.bmp">
            <a:extLst>
              <a:ext uri="{FF2B5EF4-FFF2-40B4-BE49-F238E27FC236}">
                <a16:creationId xmlns:a16="http://schemas.microsoft.com/office/drawing/2014/main" id="{46B990B3-71AA-0C40-8CAF-26FC06B590E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812090" y="188913"/>
            <a:ext cx="11382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1" descr="ubicomp_venn.jpg">
            <a:extLst>
              <a:ext uri="{FF2B5EF4-FFF2-40B4-BE49-F238E27FC236}">
                <a16:creationId xmlns:a16="http://schemas.microsoft.com/office/drawing/2014/main" id="{8375AD29-0271-CC46-B403-2833D539E079}"/>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86000" y="21336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30">
            <a:extLst>
              <a:ext uri="{FF2B5EF4-FFF2-40B4-BE49-F238E27FC236}">
                <a16:creationId xmlns:a16="http://schemas.microsoft.com/office/drawing/2014/main" id="{175D065E-A76A-DC41-9897-CFA97F11F555}"/>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358743C7-AB81-AF49-A5FB-86A0A63911A6}" type="slidenum">
              <a:rPr lang="en-US" altLang="en-GR" sz="1200">
                <a:solidFill>
                  <a:srgbClr val="FFFFFF"/>
                </a:solidFill>
                <a:latin typeface="Calibri" panose="020F0502020204030204" pitchFamily="34" charset="0"/>
              </a:rPr>
              <a:pPr eaLnBrk="1" hangingPunct="1">
                <a:lnSpc>
                  <a:spcPct val="80000"/>
                </a:lnSpc>
              </a:pPr>
              <a:t>104</a:t>
            </a:fld>
            <a:endParaRPr lang="en-US" altLang="en-GR" sz="1200" dirty="0">
              <a:solidFill>
                <a:srgbClr val="FFFFFF"/>
              </a:solidFill>
              <a:latin typeface="Calibri" panose="020F0502020204030204"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a:extLst>
              <a:ext uri="{FF2B5EF4-FFF2-40B4-BE49-F238E27FC236}">
                <a16:creationId xmlns:a16="http://schemas.microsoft.com/office/drawing/2014/main" id="{EC63773B-42F6-F741-BA03-E95DADF92DD1}"/>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Σημασία</a:t>
            </a:r>
            <a:endParaRPr lang="en-US" altLang="en-GR" dirty="0">
              <a:latin typeface="Calibri" panose="020F0502020204030204" pitchFamily="34" charset="0"/>
              <a:ea typeface="ＭＳ Ｐゴシック" panose="020B0600070205080204" pitchFamily="34" charset="-128"/>
            </a:endParaRPr>
          </a:p>
        </p:txBody>
      </p:sp>
      <p:sp>
        <p:nvSpPr>
          <p:cNvPr id="105474" name="Content Placeholder 2">
            <a:extLst>
              <a:ext uri="{FF2B5EF4-FFF2-40B4-BE49-F238E27FC236}">
                <a16:creationId xmlns:a16="http://schemas.microsoft.com/office/drawing/2014/main" id="{6C74BF36-BA2B-874F-ABE7-1034FF0CB462}"/>
              </a:ext>
            </a:extLst>
          </p:cNvPr>
          <p:cNvSpPr>
            <a:spLocks noGrp="1"/>
          </p:cNvSpPr>
          <p:nvPr>
            <p:ph idx="1"/>
          </p:nvPr>
        </p:nvSpPr>
        <p:spPr>
          <a:xfrm>
            <a:off x="612775" y="1600200"/>
            <a:ext cx="8153400" cy="4495800"/>
          </a:xfrm>
        </p:spPr>
        <p:txBody>
          <a:bodyPr/>
          <a:lstStyle/>
          <a:p>
            <a:r>
              <a:rPr lang="en-US" altLang="en-GR" dirty="0">
                <a:latin typeface="Calibri" panose="020F0502020204030204" pitchFamily="34" charset="0"/>
                <a:ea typeface="ＭＳ Ｐゴシック" panose="020B0600070205080204" pitchFamily="34" charset="-128"/>
              </a:rPr>
              <a:t>The term disability has been </a:t>
            </a:r>
            <a:r>
              <a:rPr lang="en-US" altLang="en-GR" dirty="0">
                <a:solidFill>
                  <a:srgbClr val="FF0000"/>
                </a:solidFill>
                <a:latin typeface="Calibri" panose="020F0502020204030204" pitchFamily="34" charset="0"/>
                <a:ea typeface="ＭＳ Ｐゴシック" panose="020B0600070205080204" pitchFamily="34" charset="-128"/>
              </a:rPr>
              <a:t>re-defined</a:t>
            </a:r>
            <a:r>
              <a:rPr lang="en-US" altLang="en-GR" dirty="0">
                <a:latin typeface="Calibri" panose="020F0502020204030204" pitchFamily="34" charset="0"/>
                <a:ea typeface="ＭＳ Ｐゴシック" panose="020B0600070205080204" pitchFamily="34" charset="-128"/>
              </a:rPr>
              <a:t> as a mismatch between the needs of the learner and the education offered</a:t>
            </a:r>
          </a:p>
          <a:p>
            <a:r>
              <a:rPr lang="en-US" altLang="en-GR" dirty="0">
                <a:latin typeface="Calibri" panose="020F0502020204030204" pitchFamily="34" charset="0"/>
                <a:ea typeface="ＭＳ Ｐゴシック" panose="020B0600070205080204" pitchFamily="34" charset="-128"/>
              </a:rPr>
              <a:t>It is therefore not a personal trait but an artifact of the </a:t>
            </a:r>
            <a:r>
              <a:rPr lang="en-US" altLang="en-GR" dirty="0">
                <a:solidFill>
                  <a:srgbClr val="FF0000"/>
                </a:solidFill>
                <a:latin typeface="Calibri" panose="020F0502020204030204" pitchFamily="34" charset="0"/>
                <a:ea typeface="ＭＳ Ｐゴシック" panose="020B0600070205080204" pitchFamily="34" charset="-128"/>
              </a:rPr>
              <a:t>relationship</a:t>
            </a:r>
            <a:r>
              <a:rPr lang="en-US" altLang="en-GR" dirty="0">
                <a:latin typeface="Calibri" panose="020F0502020204030204" pitchFamily="34" charset="0"/>
                <a:ea typeface="ＭＳ Ｐゴシック" panose="020B0600070205080204" pitchFamily="34" charset="-128"/>
              </a:rPr>
              <a:t> between the learner and the learning environment or education delivery</a:t>
            </a:r>
          </a:p>
          <a:p>
            <a:r>
              <a:rPr lang="en-US" altLang="en-GR" dirty="0">
                <a:latin typeface="Calibri" panose="020F0502020204030204" pitchFamily="34" charset="0"/>
                <a:ea typeface="ＭＳ Ｐゴシック" panose="020B0600070205080204" pitchFamily="34" charset="-128"/>
              </a:rPr>
              <a:t>Accessibility, given this re-definition, is the ability of the learning environment to </a:t>
            </a:r>
            <a:r>
              <a:rPr lang="en-US" altLang="en-GR" dirty="0">
                <a:solidFill>
                  <a:srgbClr val="FF0000"/>
                </a:solidFill>
                <a:latin typeface="Calibri" panose="020F0502020204030204" pitchFamily="34" charset="0"/>
                <a:ea typeface="ＭＳ Ｐゴシック" panose="020B0600070205080204" pitchFamily="34" charset="-128"/>
              </a:rPr>
              <a:t>adjust</a:t>
            </a:r>
            <a:r>
              <a:rPr lang="en-US" altLang="en-GR" dirty="0">
                <a:latin typeface="Calibri" panose="020F0502020204030204" pitchFamily="34" charset="0"/>
                <a:ea typeface="ＭＳ Ｐゴシック" panose="020B0600070205080204" pitchFamily="34" charset="-128"/>
              </a:rPr>
              <a:t> to the needs of all learners</a:t>
            </a:r>
          </a:p>
        </p:txBody>
      </p:sp>
      <p:pic>
        <p:nvPicPr>
          <p:cNvPr id="105475" name="Picture 5">
            <a:extLst>
              <a:ext uri="{FF2B5EF4-FFF2-40B4-BE49-F238E27FC236}">
                <a16:creationId xmlns:a16="http://schemas.microsoft.com/office/drawing/2014/main" id="{C64A0FA4-D360-0A47-8EF0-8BB1AEF329E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8243888" y="188913"/>
            <a:ext cx="7477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30">
            <a:extLst>
              <a:ext uri="{FF2B5EF4-FFF2-40B4-BE49-F238E27FC236}">
                <a16:creationId xmlns:a16="http://schemas.microsoft.com/office/drawing/2014/main" id="{6B841FD7-5F0A-464A-8AAC-98B6E8555F98}"/>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7179DF44-C71B-FC42-9BCE-4E4C89D35A36}" type="slidenum">
              <a:rPr lang="en-US" altLang="en-GR" sz="1200">
                <a:solidFill>
                  <a:srgbClr val="FFFFFF"/>
                </a:solidFill>
                <a:latin typeface="Calibri" panose="020F0502020204030204" pitchFamily="34" charset="0"/>
              </a:rPr>
              <a:pPr eaLnBrk="1" hangingPunct="1">
                <a:lnSpc>
                  <a:spcPct val="80000"/>
                </a:lnSpc>
              </a:pPr>
              <a:t>105</a:t>
            </a:fld>
            <a:endParaRPr lang="en-US" altLang="en-GR" sz="1200" dirty="0">
              <a:solidFill>
                <a:srgbClr val="FFFFFF"/>
              </a:solidFill>
              <a:latin typeface="Calibri" panose="020F050202020403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a:extLst>
              <a:ext uri="{FF2B5EF4-FFF2-40B4-BE49-F238E27FC236}">
                <a16:creationId xmlns:a16="http://schemas.microsoft.com/office/drawing/2014/main" id="{FDD1FD65-E781-E741-8BB3-7851F58A9891}"/>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Απώτερο μέλλον?</a:t>
            </a:r>
          </a:p>
        </p:txBody>
      </p:sp>
      <p:sp>
        <p:nvSpPr>
          <p:cNvPr id="106498" name="Content Placeholder 2">
            <a:extLst>
              <a:ext uri="{FF2B5EF4-FFF2-40B4-BE49-F238E27FC236}">
                <a16:creationId xmlns:a16="http://schemas.microsoft.com/office/drawing/2014/main" id="{82E52BEF-A430-DF49-AA38-ACF4A2FE0204}"/>
              </a:ext>
            </a:extLst>
          </p:cNvPr>
          <p:cNvSpPr>
            <a:spLocks noGrp="1"/>
          </p:cNvSpPr>
          <p:nvPr>
            <p:ph idx="1"/>
          </p:nvPr>
        </p:nvSpPr>
        <p:spPr>
          <a:xfrm>
            <a:off x="612775" y="1600200"/>
            <a:ext cx="8153400" cy="4495800"/>
          </a:xfrm>
        </p:spPr>
        <p:txBody>
          <a:bodyPr/>
          <a:lstStyle/>
          <a:p>
            <a:r>
              <a:rPr lang="en-US" altLang="en-GR" dirty="0">
                <a:latin typeface="Calibri" panose="020F0502020204030204" pitchFamily="34" charset="0"/>
                <a:ea typeface="ＭＳ Ｐゴシック" panose="020B0600070205080204" pitchFamily="34" charset="-128"/>
              </a:rPr>
              <a:t>Brain-computer interface</a:t>
            </a:r>
            <a:endParaRPr lang="el-GR" altLang="en-GR" dirty="0">
              <a:latin typeface="Calibri" panose="020F0502020204030204" pitchFamily="34" charset="0"/>
              <a:ea typeface="ＭＳ Ｐゴシック" panose="020B0600070205080204" pitchFamily="34" charset="-128"/>
            </a:endParaRPr>
          </a:p>
        </p:txBody>
      </p:sp>
      <p:sp>
        <p:nvSpPr>
          <p:cNvPr id="5" name="Slide Number Placeholder 4">
            <a:extLst>
              <a:ext uri="{FF2B5EF4-FFF2-40B4-BE49-F238E27FC236}">
                <a16:creationId xmlns:a16="http://schemas.microsoft.com/office/drawing/2014/main" id="{EE305775-177D-F542-A5BF-AD5BF9EDBB64}"/>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80B66324-23B6-7344-A263-5BE2F815771E}" type="slidenum">
              <a:rPr lang="en-US" altLang="en-GR" sz="1200">
                <a:solidFill>
                  <a:srgbClr val="FFFFFF"/>
                </a:solidFill>
                <a:latin typeface="Calibri" panose="020F0502020204030204" pitchFamily="34" charset="0"/>
              </a:rPr>
              <a:pPr eaLnBrk="1" hangingPunct="1">
                <a:lnSpc>
                  <a:spcPct val="80000"/>
                </a:lnSpc>
              </a:pPr>
              <a:t>106</a:t>
            </a:fld>
            <a:endParaRPr lang="en-US" altLang="en-GR" sz="1200" dirty="0">
              <a:solidFill>
                <a:srgbClr val="FFFFFF"/>
              </a:solidFill>
              <a:latin typeface="Calibri" panose="020F0502020204030204" pitchFamily="34" charset="0"/>
            </a:endParaRPr>
          </a:p>
        </p:txBody>
      </p:sp>
      <p:pic>
        <p:nvPicPr>
          <p:cNvPr id="106500" name="Picture 6" descr="images2.jpg">
            <a:extLst>
              <a:ext uri="{FF2B5EF4-FFF2-40B4-BE49-F238E27FC236}">
                <a16:creationId xmlns:a16="http://schemas.microsoft.com/office/drawing/2014/main" id="{A4462691-753E-4D4B-9D69-214408DDC42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932363" y="2276477"/>
            <a:ext cx="37973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8" descr="imagesCA4F1E1Q.jpg">
            <a:extLst>
              <a:ext uri="{FF2B5EF4-FFF2-40B4-BE49-F238E27FC236}">
                <a16:creationId xmlns:a16="http://schemas.microsoft.com/office/drawing/2014/main" id="{A4FEA051-8D2F-3741-BBB9-DB8C7BFC453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16015" y="2276477"/>
            <a:ext cx="2974975"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7" descr="0511-0709-2512-0203_Woman_Looking_Into_a_Crystal_Ball_clipart_image.jpg">
            <a:extLst>
              <a:ext uri="{FF2B5EF4-FFF2-40B4-BE49-F238E27FC236}">
                <a16:creationId xmlns:a16="http://schemas.microsoft.com/office/drawing/2014/main" id="{4CD0A9A5-E391-1440-BAF7-8FC0F336B488}"/>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956550" y="188913"/>
            <a:ext cx="10112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a:extLst>
              <a:ext uri="{FF2B5EF4-FFF2-40B4-BE49-F238E27FC236}">
                <a16:creationId xmlns:a16="http://schemas.microsoft.com/office/drawing/2014/main" id="{AE59D504-A986-164A-8467-A2CB5FA65299}"/>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Σύνοψη</a:t>
            </a:r>
          </a:p>
        </p:txBody>
      </p:sp>
      <p:sp>
        <p:nvSpPr>
          <p:cNvPr id="108546" name="Content Placeholder 2">
            <a:extLst>
              <a:ext uri="{FF2B5EF4-FFF2-40B4-BE49-F238E27FC236}">
                <a16:creationId xmlns:a16="http://schemas.microsoft.com/office/drawing/2014/main" id="{6A823E19-09AF-C54E-BDC0-21627E22866A}"/>
              </a:ext>
            </a:extLst>
          </p:cNvPr>
          <p:cNvSpPr>
            <a:spLocks noGrp="1"/>
          </p:cNvSpPr>
          <p:nvPr>
            <p:ph idx="1"/>
          </p:nvPr>
        </p:nvSpPr>
        <p:spPr>
          <a:xfrm>
            <a:off x="612775" y="1600200"/>
            <a:ext cx="8153400" cy="4495800"/>
          </a:xfrm>
        </p:spPr>
        <p:txBody>
          <a:bodyPr/>
          <a:lstStyle/>
          <a:p>
            <a:r>
              <a:rPr lang="el-GR" altLang="en-GR" dirty="0">
                <a:latin typeface="Calibri" panose="020F0502020204030204" pitchFamily="34" charset="0"/>
                <a:ea typeface="ＭＳ Ｐゴシック" panose="020B0600070205080204" pitchFamily="34" charset="-128"/>
              </a:rPr>
              <a:t>Γνωριμία</a:t>
            </a:r>
          </a:p>
          <a:p>
            <a:r>
              <a:rPr lang="el-GR" altLang="en-GR" dirty="0">
                <a:latin typeface="Calibri" panose="020F0502020204030204" pitchFamily="34" charset="0"/>
                <a:ea typeface="ＭＳ Ｐゴシック" panose="020B0600070205080204" pitchFamily="34" charset="-128"/>
              </a:rPr>
              <a:t>ΤΠΕ</a:t>
            </a:r>
          </a:p>
          <a:p>
            <a:r>
              <a:rPr lang="el-GR" altLang="en-GR" dirty="0">
                <a:latin typeface="Calibri" panose="020F0502020204030204" pitchFamily="34" charset="0"/>
                <a:ea typeface="ＭＳ Ｐゴシック" panose="020B0600070205080204" pitchFamily="34" charset="-128"/>
              </a:rPr>
              <a:t>ΤΠΕ </a:t>
            </a:r>
            <a:r>
              <a:rPr lang="en-US" altLang="en-GR" dirty="0">
                <a:latin typeface="Calibri" panose="020F0502020204030204" pitchFamily="34" charset="0"/>
                <a:ea typeface="ＭＳ Ｐゴシック" panose="020B0600070205080204" pitchFamily="34" charset="-128"/>
              </a:rPr>
              <a:t>&amp; </a:t>
            </a:r>
            <a:r>
              <a:rPr lang="el-GR" altLang="en-GR" dirty="0">
                <a:latin typeface="Calibri" panose="020F0502020204030204" pitchFamily="34" charset="0"/>
                <a:ea typeface="ＭＳ Ｐゴシック" panose="020B0600070205080204" pitchFamily="34" charset="-128"/>
              </a:rPr>
              <a:t>Συμβουλευτική</a:t>
            </a:r>
          </a:p>
          <a:p>
            <a:r>
              <a:rPr lang="el-GR" altLang="en-GR" dirty="0">
                <a:latin typeface="Calibri" panose="020F0502020204030204" pitchFamily="34" charset="0"/>
                <a:ea typeface="ＭＳ Ｐゴシック" panose="020B0600070205080204" pitchFamily="34" charset="-128"/>
              </a:rPr>
              <a:t>ΤΠΕ </a:t>
            </a:r>
            <a:r>
              <a:rPr lang="en-US" altLang="en-GR" dirty="0">
                <a:latin typeface="Calibri" panose="020F0502020204030204" pitchFamily="34" charset="0"/>
                <a:ea typeface="ＭＳ Ｐゴシック" panose="020B0600070205080204" pitchFamily="34" charset="-128"/>
              </a:rPr>
              <a:t>&amp; </a:t>
            </a:r>
            <a:r>
              <a:rPr lang="el-GR" altLang="en-GR" dirty="0">
                <a:latin typeface="Calibri" panose="020F0502020204030204" pitchFamily="34" charset="0"/>
                <a:ea typeface="ＭＳ Ｐゴシック" panose="020B0600070205080204" pitchFamily="34" charset="-128"/>
              </a:rPr>
              <a:t>Εκπαίδευση</a:t>
            </a:r>
          </a:p>
          <a:p>
            <a:r>
              <a:rPr lang="el-GR" altLang="en-GR" dirty="0">
                <a:latin typeface="Calibri" panose="020F0502020204030204" pitchFamily="34" charset="0"/>
                <a:ea typeface="ＭＳ Ｐゴシック" panose="020B0600070205080204" pitchFamily="34" charset="-128"/>
              </a:rPr>
              <a:t>ΤΠΕ &amp; Ειδική Αγωγή</a:t>
            </a:r>
          </a:p>
          <a:p>
            <a:r>
              <a:rPr lang="el-GR" altLang="en-GR" dirty="0">
                <a:latin typeface="Calibri" panose="020F0502020204030204" pitchFamily="34" charset="0"/>
                <a:ea typeface="ＭＳ Ｐゴシック" panose="020B0600070205080204" pitchFamily="34" charset="-128"/>
              </a:rPr>
              <a:t>Συζήτηση</a:t>
            </a:r>
            <a:endParaRPr lang="en-US" altLang="en-GR" dirty="0">
              <a:latin typeface="Calibri" panose="020F0502020204030204" pitchFamily="34" charset="0"/>
              <a:ea typeface="ＭＳ Ｐゴシック" panose="020B0600070205080204" pitchFamily="34" charset="-128"/>
            </a:endParaRPr>
          </a:p>
          <a:p>
            <a:endParaRPr lang="en-US" altLang="en-GR" dirty="0">
              <a:latin typeface="Calibri" panose="020F0502020204030204" pitchFamily="34" charset="0"/>
              <a:ea typeface="ＭＳ Ｐゴシック" panose="020B0600070205080204" pitchFamily="34" charset="-128"/>
            </a:endParaRPr>
          </a:p>
          <a:p>
            <a:r>
              <a:rPr lang="el-GR" altLang="en-GR" dirty="0">
                <a:latin typeface="Calibri" panose="020F0502020204030204" pitchFamily="34" charset="0"/>
                <a:ea typeface="ＭＳ Ｐゴシック" panose="020B0600070205080204" pitchFamily="34" charset="-128"/>
              </a:rPr>
              <a:t>Αξιολόγηση</a:t>
            </a:r>
          </a:p>
        </p:txBody>
      </p:sp>
      <p:pic>
        <p:nvPicPr>
          <p:cNvPr id="108547" name="Picture 8" descr="critical_thinkers">
            <a:extLst>
              <a:ext uri="{FF2B5EF4-FFF2-40B4-BE49-F238E27FC236}">
                <a16:creationId xmlns:a16="http://schemas.microsoft.com/office/drawing/2014/main" id="{C9B923CF-95FE-2B46-B294-CEF092E7DAD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91113" y="2205040"/>
            <a:ext cx="3657600"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9" descr="Screen Shot 2012-07-26 at 00.20.19.png">
            <a:extLst>
              <a:ext uri="{FF2B5EF4-FFF2-40B4-BE49-F238E27FC236}">
                <a16:creationId xmlns:a16="http://schemas.microsoft.com/office/drawing/2014/main" id="{FF3FAE4D-1E5C-634B-B463-A5B8ADDB031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32590" y="188913"/>
            <a:ext cx="2257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2A461B6A-F04D-6C4B-A1BA-242843F976A8}"/>
              </a:ext>
            </a:extLst>
          </p:cNvPr>
          <p:cNvSpPr/>
          <p:nvPr/>
        </p:nvSpPr>
        <p:spPr>
          <a:xfrm>
            <a:off x="900113" y="3861048"/>
            <a:ext cx="2951162" cy="431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
        <p:nvSpPr>
          <p:cNvPr id="8" name="Slide Number Placeholder 4">
            <a:extLst>
              <a:ext uri="{FF2B5EF4-FFF2-40B4-BE49-F238E27FC236}">
                <a16:creationId xmlns:a16="http://schemas.microsoft.com/office/drawing/2014/main" id="{A4209D01-4FC0-DD44-BF74-74264C16C2F5}"/>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FFAD52D2-84C3-A14C-9B31-E9589C7920CA}" type="slidenum">
              <a:rPr lang="en-US" altLang="en-GR" sz="1100">
                <a:solidFill>
                  <a:srgbClr val="FFFFFF"/>
                </a:solidFill>
                <a:latin typeface="Calibri" panose="020F0502020204030204" pitchFamily="34" charset="0"/>
              </a:rPr>
              <a:pPr eaLnBrk="1" hangingPunct="1">
                <a:lnSpc>
                  <a:spcPct val="80000"/>
                </a:lnSpc>
              </a:pPr>
              <a:t>107</a:t>
            </a:fld>
            <a:endParaRPr lang="en-US" altLang="en-GR" sz="1100" dirty="0">
              <a:solidFill>
                <a:srgbClr val="FFFFFF"/>
              </a:solidFill>
              <a:latin typeface="Calibri" panose="020F050202020403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a:extLst>
              <a:ext uri="{FF2B5EF4-FFF2-40B4-BE49-F238E27FC236}">
                <a16:creationId xmlns:a16="http://schemas.microsoft.com/office/drawing/2014/main" id="{A1791CBA-F4A0-164F-B211-2542DCD29A94}"/>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Ποιο είναι το </a:t>
            </a:r>
            <a:r>
              <a:rPr lang="en-US" altLang="en-GR" dirty="0">
                <a:latin typeface="Calibri" panose="020F0502020204030204" pitchFamily="34" charset="0"/>
                <a:ea typeface="ＭＳ Ｐゴシック" panose="020B0600070205080204" pitchFamily="34" charset="-128"/>
              </a:rPr>
              <a:t>logo </a:t>
            </a:r>
            <a:r>
              <a:rPr lang="el-GR" altLang="en-GR" dirty="0">
                <a:latin typeface="Calibri" panose="020F0502020204030204" pitchFamily="34" charset="0"/>
                <a:ea typeface="ＭＳ Ｐゴシック" panose="020B0600070205080204" pitchFamily="34" charset="-128"/>
              </a:rPr>
              <a:t>της εποχής???</a:t>
            </a:r>
          </a:p>
        </p:txBody>
      </p:sp>
      <p:sp>
        <p:nvSpPr>
          <p:cNvPr id="5" name="Slide Number Placeholder 4">
            <a:extLst>
              <a:ext uri="{FF2B5EF4-FFF2-40B4-BE49-F238E27FC236}">
                <a16:creationId xmlns:a16="http://schemas.microsoft.com/office/drawing/2014/main" id="{AAA57B86-DA61-3143-A568-2BE93ED39751}"/>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6D5C7E31-1915-254F-BC8A-57F1C5973A8A}" type="slidenum">
              <a:rPr lang="en-US" altLang="en-GR" sz="1200">
                <a:solidFill>
                  <a:srgbClr val="FFFFFF"/>
                </a:solidFill>
                <a:latin typeface="Calibri" panose="020F0502020204030204" pitchFamily="34" charset="0"/>
              </a:rPr>
              <a:pPr eaLnBrk="1" hangingPunct="1">
                <a:lnSpc>
                  <a:spcPct val="80000"/>
                </a:lnSpc>
              </a:pPr>
              <a:t>108</a:t>
            </a:fld>
            <a:endParaRPr lang="en-US" altLang="en-GR" sz="1200" dirty="0">
              <a:solidFill>
                <a:srgbClr val="FFFFFF"/>
              </a:solidFill>
              <a:latin typeface="Calibri" panose="020F0502020204030204" pitchFamily="34" charset="0"/>
            </a:endParaRPr>
          </a:p>
        </p:txBody>
      </p:sp>
      <p:sp>
        <p:nvSpPr>
          <p:cNvPr id="7" name="Explosion 2 6">
            <a:extLst>
              <a:ext uri="{FF2B5EF4-FFF2-40B4-BE49-F238E27FC236}">
                <a16:creationId xmlns:a16="http://schemas.microsoft.com/office/drawing/2014/main" id="{8D5E304C-7930-B44B-B7C9-104598898796}"/>
              </a:ext>
            </a:extLst>
          </p:cNvPr>
          <p:cNvSpPr/>
          <p:nvPr/>
        </p:nvSpPr>
        <p:spPr>
          <a:xfrm>
            <a:off x="3132138" y="1844677"/>
            <a:ext cx="4608512" cy="2232025"/>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latin typeface="Calibri"/>
                <a:cs typeface="Calibri"/>
              </a:rPr>
              <a:t>anyone</a:t>
            </a:r>
            <a:endParaRPr lang="el-GR" sz="3000" dirty="0">
              <a:cs typeface="Calibri"/>
            </a:endParaRPr>
          </a:p>
        </p:txBody>
      </p:sp>
      <p:sp>
        <p:nvSpPr>
          <p:cNvPr id="8" name="Explosion 2 7">
            <a:extLst>
              <a:ext uri="{FF2B5EF4-FFF2-40B4-BE49-F238E27FC236}">
                <a16:creationId xmlns:a16="http://schemas.microsoft.com/office/drawing/2014/main" id="{D157EE7C-D0CF-BB40-8374-1FA6D17E4E75}"/>
              </a:ext>
            </a:extLst>
          </p:cNvPr>
          <p:cNvSpPr/>
          <p:nvPr/>
        </p:nvSpPr>
        <p:spPr>
          <a:xfrm>
            <a:off x="4284665" y="3644902"/>
            <a:ext cx="4859337" cy="2232025"/>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latin typeface="Calibri"/>
                <a:cs typeface="Calibri"/>
              </a:rPr>
              <a:t>anyplace</a:t>
            </a:r>
            <a:endParaRPr lang="el-GR" sz="3000" dirty="0">
              <a:cs typeface="Calibri"/>
            </a:endParaRPr>
          </a:p>
        </p:txBody>
      </p:sp>
      <p:sp>
        <p:nvSpPr>
          <p:cNvPr id="9" name="Explosion 2 8">
            <a:extLst>
              <a:ext uri="{FF2B5EF4-FFF2-40B4-BE49-F238E27FC236}">
                <a16:creationId xmlns:a16="http://schemas.microsoft.com/office/drawing/2014/main" id="{C177AE95-C15A-A24D-B506-46DC4B8AC920}"/>
              </a:ext>
            </a:extLst>
          </p:cNvPr>
          <p:cNvSpPr/>
          <p:nvPr/>
        </p:nvSpPr>
        <p:spPr>
          <a:xfrm>
            <a:off x="2" y="3573465"/>
            <a:ext cx="4608513" cy="2232025"/>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latin typeface="Calibri"/>
                <a:cs typeface="Calibri"/>
              </a:rPr>
              <a:t>anytime</a:t>
            </a:r>
            <a:endParaRPr lang="el-GR" sz="3000" dirty="0">
              <a:cs typeface="Calibri"/>
            </a:endParaRPr>
          </a:p>
        </p:txBody>
      </p:sp>
      <p:pic>
        <p:nvPicPr>
          <p:cNvPr id="110598" name="Picture 4" descr="ist2_3567001-bored">
            <a:extLst>
              <a:ext uri="{FF2B5EF4-FFF2-40B4-BE49-F238E27FC236}">
                <a16:creationId xmlns:a16="http://schemas.microsoft.com/office/drawing/2014/main" id="{3F7D6D8F-C137-C94F-B67D-D561784E537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816850" y="188913"/>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a:extLst>
              <a:ext uri="{FF2B5EF4-FFF2-40B4-BE49-F238E27FC236}">
                <a16:creationId xmlns:a16="http://schemas.microsoft.com/office/drawing/2014/main" id="{0C532087-9022-184C-8F17-EEFC96D23727}"/>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Που πάμε???</a:t>
            </a:r>
          </a:p>
        </p:txBody>
      </p:sp>
      <p:sp>
        <p:nvSpPr>
          <p:cNvPr id="112642" name="Content Placeholder 2">
            <a:extLst>
              <a:ext uri="{FF2B5EF4-FFF2-40B4-BE49-F238E27FC236}">
                <a16:creationId xmlns:a16="http://schemas.microsoft.com/office/drawing/2014/main" id="{FA3B3FFD-9BC0-E445-A3BA-3E2A802DF6BC}"/>
              </a:ext>
            </a:extLst>
          </p:cNvPr>
          <p:cNvSpPr>
            <a:spLocks noGrp="1"/>
          </p:cNvSpPr>
          <p:nvPr>
            <p:ph idx="1"/>
          </p:nvPr>
        </p:nvSpPr>
        <p:spPr>
          <a:xfrm>
            <a:off x="612775" y="1600200"/>
            <a:ext cx="8153400" cy="4495800"/>
          </a:xfrm>
        </p:spPr>
        <p:txBody>
          <a:bodyPr/>
          <a:lstStyle/>
          <a:p>
            <a:r>
              <a:rPr lang="el-GR" altLang="en-GR" dirty="0">
                <a:latin typeface="Calibri" panose="020F0502020204030204" pitchFamily="34" charset="0"/>
                <a:ea typeface="ＭＳ Ｐゴシック" panose="020B0600070205080204" pitchFamily="34" charset="-128"/>
              </a:rPr>
              <a:t>ΤΠΕ &amp; συμβουλευτική?</a:t>
            </a:r>
          </a:p>
          <a:p>
            <a:r>
              <a:rPr lang="el-GR" altLang="en-GR" dirty="0">
                <a:latin typeface="Calibri" panose="020F0502020204030204" pitchFamily="34" charset="0"/>
                <a:ea typeface="ＭＳ Ｐゴシック" panose="020B0600070205080204" pitchFamily="34" charset="-128"/>
              </a:rPr>
              <a:t>ΤΠΕ &amp; (ειδική) αγωγή?</a:t>
            </a:r>
          </a:p>
          <a:p>
            <a:endParaRPr lang="el-GR" altLang="en-GR" dirty="0">
              <a:latin typeface="Calibri" panose="020F0502020204030204" pitchFamily="34" charset="0"/>
              <a:ea typeface="ＭＳ Ｐゴシック" panose="020B0600070205080204" pitchFamily="34" charset="-128"/>
            </a:endParaRPr>
          </a:p>
          <a:p>
            <a:r>
              <a:rPr lang="el-GR" altLang="en-GR" dirty="0">
                <a:latin typeface="Calibri" panose="020F0502020204030204" pitchFamily="34" charset="0"/>
                <a:ea typeface="ＭＳ Ｐゴシック" panose="020B0600070205080204" pitchFamily="34" charset="-128"/>
              </a:rPr>
              <a:t>Πλεονεκτήματα</a:t>
            </a:r>
            <a:r>
              <a:rPr lang="en-US" altLang="en-GR" dirty="0">
                <a:latin typeface="Calibri" panose="020F0502020204030204" pitchFamily="34" charset="0"/>
                <a:ea typeface="ＭＳ Ｐゴシック" panose="020B0600070205080204" pitchFamily="34" charset="-128"/>
              </a:rPr>
              <a:t>?</a:t>
            </a:r>
            <a:endParaRPr lang="el-GR" altLang="en-GR" dirty="0">
              <a:latin typeface="Calibri" panose="020F0502020204030204" pitchFamily="34" charset="0"/>
              <a:ea typeface="ＭＳ Ｐゴシック" panose="020B0600070205080204" pitchFamily="34" charset="-128"/>
            </a:endParaRPr>
          </a:p>
          <a:p>
            <a:r>
              <a:rPr lang="el-GR" altLang="en-GR" dirty="0">
                <a:latin typeface="Calibri" panose="020F0502020204030204" pitchFamily="34" charset="0"/>
                <a:ea typeface="ＭＳ Ｐゴシック" panose="020B0600070205080204" pitchFamily="34" charset="-128"/>
              </a:rPr>
              <a:t>Κίνδυνοι</a:t>
            </a:r>
            <a:r>
              <a:rPr lang="en-US" altLang="en-GR" dirty="0">
                <a:latin typeface="Calibri" panose="020F0502020204030204" pitchFamily="34" charset="0"/>
                <a:ea typeface="ＭＳ Ｐゴシック" panose="020B0600070205080204" pitchFamily="34" charset="-128"/>
              </a:rPr>
              <a:t>?</a:t>
            </a:r>
            <a:endParaRPr lang="el-GR" altLang="en-GR" dirty="0">
              <a:latin typeface="Calibri" panose="020F0502020204030204" pitchFamily="34" charset="0"/>
              <a:ea typeface="ＭＳ Ｐゴシック" panose="020B0600070205080204" pitchFamily="34" charset="-128"/>
            </a:endParaRPr>
          </a:p>
        </p:txBody>
      </p:sp>
      <p:sp>
        <p:nvSpPr>
          <p:cNvPr id="5" name="Slide Number Placeholder 4">
            <a:extLst>
              <a:ext uri="{FF2B5EF4-FFF2-40B4-BE49-F238E27FC236}">
                <a16:creationId xmlns:a16="http://schemas.microsoft.com/office/drawing/2014/main" id="{9BCAB0BE-7253-7A40-BB0F-218A1508456C}"/>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6DCB9B5B-BD77-B746-BBC2-9FB3F2CC940A}" type="slidenum">
              <a:rPr lang="en-US" altLang="en-GR" sz="1200">
                <a:solidFill>
                  <a:srgbClr val="FFFFFF"/>
                </a:solidFill>
                <a:latin typeface="Calibri" panose="020F0502020204030204" pitchFamily="34" charset="0"/>
              </a:rPr>
              <a:pPr eaLnBrk="1" hangingPunct="1">
                <a:lnSpc>
                  <a:spcPct val="80000"/>
                </a:lnSpc>
              </a:pPr>
              <a:t>109</a:t>
            </a:fld>
            <a:endParaRPr lang="en-US" altLang="en-GR" sz="1200" dirty="0">
              <a:solidFill>
                <a:srgbClr val="FFFFFF"/>
              </a:solidFill>
              <a:latin typeface="Calibri" panose="020F0502020204030204" pitchFamily="34" charset="0"/>
            </a:endParaRPr>
          </a:p>
        </p:txBody>
      </p:sp>
      <p:pic>
        <p:nvPicPr>
          <p:cNvPr id="112644" name="Picture 5" descr="ist2_5728336-road-signs.jpg">
            <a:extLst>
              <a:ext uri="{FF2B5EF4-FFF2-40B4-BE49-F238E27FC236}">
                <a16:creationId xmlns:a16="http://schemas.microsoft.com/office/drawing/2014/main" id="{B9D8C921-8AAD-5C4A-BFFE-4FA07EC7C80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885113" y="188913"/>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3">
            <a:extLst>
              <a:ext uri="{FF2B5EF4-FFF2-40B4-BE49-F238E27FC236}">
                <a16:creationId xmlns:a16="http://schemas.microsoft.com/office/drawing/2014/main" id="{E8167F3E-5090-9C4B-9C29-D0A52BE3B50F}"/>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48263" y="1612902"/>
            <a:ext cx="3657600"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05610F63-3FD9-C54C-A384-7BBC0C520304}"/>
              </a:ext>
            </a:extLst>
          </p:cNvPr>
          <p:cNvSpPr/>
          <p:nvPr/>
        </p:nvSpPr>
        <p:spPr>
          <a:xfrm>
            <a:off x="6196013" y="5754690"/>
            <a:ext cx="1763712" cy="338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l-GR" altLang="en-GR" sz="1600" dirty="0">
                <a:solidFill>
                  <a:srgbClr val="FFFFFF"/>
                </a:solidFill>
                <a:latin typeface="Calibri" panose="020F0502020204030204" pitchFamily="34" charset="0"/>
              </a:rPr>
              <a:t>αξίζει τον κόπο???</a:t>
            </a:r>
          </a:p>
        </p:txBody>
      </p:sp>
      <p:pic>
        <p:nvPicPr>
          <p:cNvPr id="112647" name="Picture 3">
            <a:extLst>
              <a:ext uri="{FF2B5EF4-FFF2-40B4-BE49-F238E27FC236}">
                <a16:creationId xmlns:a16="http://schemas.microsoft.com/office/drawing/2014/main" id="{4B360C10-32A5-FD47-8620-9AC91F1756B2}"/>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779715" y="3789363"/>
            <a:ext cx="358298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55077-EA70-EC40-95FF-637A28C0E7DF}"/>
              </a:ext>
            </a:extLst>
          </p:cNvPr>
          <p:cNvSpPr>
            <a:spLocks noGrp="1"/>
          </p:cNvSpPr>
          <p:nvPr>
            <p:ph type="title"/>
          </p:nvPr>
        </p:nvSpPr>
        <p:spPr/>
        <p:txBody>
          <a:bodyPr/>
          <a:lstStyle/>
          <a:p>
            <a:r>
              <a:rPr lang="el-GR" dirty="0"/>
              <a:t>Αλλαγές στη Συμβουλευτική</a:t>
            </a:r>
            <a:endParaRPr lang="en-GR"/>
          </a:p>
        </p:txBody>
      </p:sp>
      <p:sp>
        <p:nvSpPr>
          <p:cNvPr id="4" name="Slide Number Placeholder 3">
            <a:extLst>
              <a:ext uri="{FF2B5EF4-FFF2-40B4-BE49-F238E27FC236}">
                <a16:creationId xmlns:a16="http://schemas.microsoft.com/office/drawing/2014/main" id="{CB7F022E-2847-484E-B181-E4187A48C9CA}"/>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11</a:t>
            </a:fld>
            <a:endParaRPr lang="el-GR" altLang="en-GR" dirty="0"/>
          </a:p>
        </p:txBody>
      </p:sp>
      <p:pic>
        <p:nvPicPr>
          <p:cNvPr id="8" name="Picture 7">
            <a:hlinkClick r:id="rId2"/>
            <a:extLst>
              <a:ext uri="{FF2B5EF4-FFF2-40B4-BE49-F238E27FC236}">
                <a16:creationId xmlns:a16="http://schemas.microsoft.com/office/drawing/2014/main" id="{E4DEEC9E-7826-4483-16D8-E186FA5C04E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5800" y="1628775"/>
            <a:ext cx="7772400" cy="4857750"/>
          </a:xfrm>
          <a:prstGeom prst="rect">
            <a:avLst/>
          </a:prstGeom>
        </p:spPr>
      </p:pic>
      <p:pic>
        <p:nvPicPr>
          <p:cNvPr id="3" name="Picture 2">
            <a:extLst>
              <a:ext uri="{FF2B5EF4-FFF2-40B4-BE49-F238E27FC236}">
                <a16:creationId xmlns:a16="http://schemas.microsoft.com/office/drawing/2014/main" id="{153B1412-FA5E-1460-B664-32D8DE1AD13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84896" y="266700"/>
            <a:ext cx="692912" cy="914400"/>
          </a:xfrm>
          <a:prstGeom prst="rect">
            <a:avLst/>
          </a:prstGeom>
        </p:spPr>
      </p:pic>
    </p:spTree>
    <p:extLst>
      <p:ext uri="{BB962C8B-B14F-4D97-AF65-F5344CB8AC3E}">
        <p14:creationId xmlns:p14="http://schemas.microsoft.com/office/powerpoint/2010/main" val="42363221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a:extLst>
              <a:ext uri="{FF2B5EF4-FFF2-40B4-BE49-F238E27FC236}">
                <a16:creationId xmlns:a16="http://schemas.microsoft.com/office/drawing/2014/main" id="{F7F88F07-08D6-F946-A777-108FB3026E2D}"/>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Εργασίες</a:t>
            </a:r>
            <a:endParaRPr lang="en-US" altLang="en-GR" dirty="0">
              <a:latin typeface="Calibri" panose="020F0502020204030204" pitchFamily="34" charset="0"/>
              <a:ea typeface="ＭＳ Ｐゴシック" panose="020B0600070205080204" pitchFamily="34" charset="-128"/>
            </a:endParaRPr>
          </a:p>
        </p:txBody>
      </p:sp>
      <p:sp>
        <p:nvSpPr>
          <p:cNvPr id="114690" name="Content Placeholder 2">
            <a:extLst>
              <a:ext uri="{FF2B5EF4-FFF2-40B4-BE49-F238E27FC236}">
                <a16:creationId xmlns:a16="http://schemas.microsoft.com/office/drawing/2014/main" id="{8AAA49C3-2E51-1E4F-BD20-21562B1CC881}"/>
              </a:ext>
            </a:extLst>
          </p:cNvPr>
          <p:cNvSpPr>
            <a:spLocks noGrp="1"/>
          </p:cNvSpPr>
          <p:nvPr>
            <p:ph idx="1"/>
          </p:nvPr>
        </p:nvSpPr>
        <p:spPr>
          <a:xfrm>
            <a:off x="612775" y="1600200"/>
            <a:ext cx="8153400" cy="4495800"/>
          </a:xfrm>
        </p:spPr>
        <p:txBody>
          <a:bodyPr/>
          <a:lstStyle/>
          <a:p>
            <a:r>
              <a:rPr lang="el-GR" altLang="en-GR" dirty="0">
                <a:latin typeface="Calibri" panose="020F0502020204030204" pitchFamily="34" charset="0"/>
                <a:ea typeface="ＭＳ Ｐゴシック" panose="020B0600070205080204" pitchFamily="34" charset="-128"/>
              </a:rPr>
              <a:t>Σχεδιασμός Εφαρμογής</a:t>
            </a:r>
            <a:endParaRPr lang="en-US" altLang="en-GR" dirty="0">
              <a:latin typeface="Calibri" panose="020F0502020204030204" pitchFamily="34" charset="0"/>
              <a:ea typeface="ＭＳ Ｐゴシック" panose="020B0600070205080204" pitchFamily="34" charset="-128"/>
            </a:endParaRPr>
          </a:p>
          <a:p>
            <a:pPr lvl="1"/>
            <a:r>
              <a:rPr lang="en-US" altLang="en-GR" dirty="0">
                <a:latin typeface="Calibri" panose="020F0502020204030204" pitchFamily="34" charset="0"/>
                <a:ea typeface="ＭＳ Ｐゴシック" panose="020B0600070205080204" pitchFamily="34" charset="-128"/>
              </a:rPr>
              <a:t>Online counseling service/application design</a:t>
            </a:r>
            <a:endParaRPr lang="el-GR" altLang="en-GR" dirty="0">
              <a:latin typeface="Calibri" panose="020F0502020204030204" pitchFamily="34" charset="0"/>
              <a:ea typeface="ＭＳ Ｐゴシック" panose="020B0600070205080204" pitchFamily="34" charset="-128"/>
            </a:endParaRPr>
          </a:p>
          <a:p>
            <a:r>
              <a:rPr lang="el-GR" altLang="en-GR" dirty="0">
                <a:latin typeface="Calibri" panose="020F0502020204030204" pitchFamily="34" charset="0"/>
                <a:ea typeface="ＭＳ Ｐゴシック" panose="020B0600070205080204" pitchFamily="34" charset="-128"/>
              </a:rPr>
              <a:t>Υλοποίηση Εφαρμογής</a:t>
            </a:r>
            <a:endParaRPr lang="en-US" altLang="en-GR" dirty="0">
              <a:latin typeface="Calibri" panose="020F0502020204030204" pitchFamily="34" charset="0"/>
              <a:ea typeface="ＭＳ Ｐゴシック" panose="020B0600070205080204" pitchFamily="34" charset="-128"/>
            </a:endParaRPr>
          </a:p>
          <a:p>
            <a:pPr lvl="1"/>
            <a:r>
              <a:rPr lang="en-US" altLang="en-GR" dirty="0">
                <a:latin typeface="Calibri" panose="020F0502020204030204" pitchFamily="34" charset="0"/>
                <a:ea typeface="ＭＳ Ｐゴシック" panose="020B0600070205080204" pitchFamily="34" charset="-128"/>
              </a:rPr>
              <a:t>Online counseling service/application implementation</a:t>
            </a:r>
          </a:p>
          <a:p>
            <a:pPr lvl="2"/>
            <a:r>
              <a:rPr lang="el-GR" altLang="en-GR" dirty="0">
                <a:latin typeface="Calibri" panose="020F0502020204030204" pitchFamily="34" charset="0"/>
                <a:ea typeface="ＭＳ Ｐゴシック" panose="020B0600070205080204" pitchFamily="34" charset="-128"/>
              </a:rPr>
              <a:t>Απαιτεί</a:t>
            </a:r>
            <a:r>
              <a:rPr lang="en-US" altLang="en-GR" dirty="0">
                <a:latin typeface="Calibri" panose="020F0502020204030204" pitchFamily="34" charset="0"/>
                <a:ea typeface="ＭＳ Ｐゴシック" panose="020B0600070205080204" pitchFamily="34" charset="-128"/>
              </a:rPr>
              <a:t> </a:t>
            </a:r>
            <a:r>
              <a:rPr lang="el-GR" altLang="en-GR" dirty="0">
                <a:latin typeface="Calibri" panose="020F0502020204030204" pitchFamily="34" charset="0"/>
                <a:ea typeface="ＭＳ Ｐゴシック" panose="020B0600070205080204" pitchFamily="34" charset="-128"/>
              </a:rPr>
              <a:t>γνώσεις πληροφορικής</a:t>
            </a:r>
            <a:endParaRPr lang="en-US" altLang="en-GR" dirty="0">
              <a:latin typeface="Calibri" panose="020F0502020204030204" pitchFamily="34" charset="0"/>
              <a:ea typeface="ＭＳ Ｐゴシック" panose="020B0600070205080204" pitchFamily="34" charset="-128"/>
            </a:endParaRPr>
          </a:p>
          <a:p>
            <a:r>
              <a:rPr lang="el-GR" altLang="en-GR" dirty="0">
                <a:latin typeface="Calibri" panose="020F0502020204030204" pitchFamily="34" charset="0"/>
                <a:ea typeface="ＭＳ Ｐゴシック" panose="020B0600070205080204" pitchFamily="34" charset="-128"/>
              </a:rPr>
              <a:t>Αξιοποίηση &amp; Αξιολόγηση Εφαρμογής</a:t>
            </a:r>
            <a:endParaRPr lang="en-US" altLang="en-GR" dirty="0">
              <a:latin typeface="Calibri" panose="020F0502020204030204" pitchFamily="34" charset="0"/>
              <a:ea typeface="ＭＳ Ｐゴシック" panose="020B0600070205080204" pitchFamily="34" charset="-128"/>
            </a:endParaRPr>
          </a:p>
          <a:p>
            <a:pPr lvl="1"/>
            <a:r>
              <a:rPr lang="en-US" altLang="en-GR" dirty="0">
                <a:latin typeface="Calibri" panose="020F0502020204030204" pitchFamily="34" charset="0"/>
                <a:ea typeface="ＭＳ Ｐゴシック" panose="020B0600070205080204" pitchFamily="34" charset="-128"/>
              </a:rPr>
              <a:t>Online counseling service/application use and evaluation</a:t>
            </a:r>
          </a:p>
          <a:p>
            <a:r>
              <a:rPr lang="el-GR" altLang="en-GR" dirty="0">
                <a:latin typeface="Calibri" panose="020F0502020204030204" pitchFamily="34" charset="0"/>
                <a:ea typeface="ＭＳ Ｐゴシック" panose="020B0600070205080204" pitchFamily="34" charset="-128"/>
              </a:rPr>
              <a:t>Διερεύνηση στάσεων και απόψεων</a:t>
            </a:r>
          </a:p>
          <a:p>
            <a:pPr lvl="1"/>
            <a:r>
              <a:rPr lang="en-US" altLang="en-GR" dirty="0">
                <a:latin typeface="Calibri" panose="020F0502020204030204" pitchFamily="34" charset="0"/>
                <a:ea typeface="ＭＳ Ｐゴシック" panose="020B0600070205080204" pitchFamily="34" charset="-128"/>
              </a:rPr>
              <a:t>Attitudes about online counseling</a:t>
            </a:r>
            <a:endParaRPr lang="el-GR" altLang="en-GR" dirty="0">
              <a:latin typeface="Calibri" panose="020F0502020204030204" pitchFamily="34" charset="0"/>
              <a:ea typeface="ＭＳ Ｐゴシック" panose="020B0600070205080204" pitchFamily="34" charset="-128"/>
            </a:endParaRPr>
          </a:p>
          <a:p>
            <a:r>
              <a:rPr lang="el-GR" altLang="en-GR" dirty="0">
                <a:latin typeface="Calibri" panose="020F0502020204030204" pitchFamily="34" charset="0"/>
                <a:ea typeface="ＭＳ Ｐゴシック" panose="020B0600070205080204" pitchFamily="34" charset="-128"/>
              </a:rPr>
              <a:t>Και ότι άλλο προτείνετε</a:t>
            </a:r>
            <a:endParaRPr lang="en-US" altLang="en-GR" dirty="0">
              <a:latin typeface="Calibri" panose="020F0502020204030204" pitchFamily="34" charset="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A183984A-FF05-3A44-BFCD-CDA5B16E6710}"/>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17DF0062-DABF-CA42-96EC-48BE7F1888DA}" type="slidenum">
              <a:rPr lang="en-US" altLang="en-GR" sz="1200">
                <a:solidFill>
                  <a:srgbClr val="FFFFFF"/>
                </a:solidFill>
                <a:latin typeface="Calibri" panose="020F0502020204030204" pitchFamily="34" charset="0"/>
              </a:rPr>
              <a:pPr eaLnBrk="1" hangingPunct="1">
                <a:lnSpc>
                  <a:spcPct val="80000"/>
                </a:lnSpc>
              </a:pPr>
              <a:t>110</a:t>
            </a:fld>
            <a:endParaRPr lang="en-US" altLang="en-GR" sz="1200">
              <a:solidFill>
                <a:srgbClr val="FFFFFF"/>
              </a:solidFill>
              <a:latin typeface="Calibri" panose="020F0502020204030204" pitchFamily="34" charset="0"/>
            </a:endParaRPr>
          </a:p>
        </p:txBody>
      </p:sp>
      <p:pic>
        <p:nvPicPr>
          <p:cNvPr id="114692" name="Picture 5">
            <a:extLst>
              <a:ext uri="{FF2B5EF4-FFF2-40B4-BE49-F238E27FC236}">
                <a16:creationId xmlns:a16="http://schemas.microsoft.com/office/drawing/2014/main" id="{C7DD6B52-75DE-0C49-99AE-F611EC70904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01013" y="21113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E3193-F580-C844-B1D3-F3D1008C7C65}"/>
              </a:ext>
            </a:extLst>
          </p:cNvPr>
          <p:cNvSpPr>
            <a:spLocks noGrp="1"/>
          </p:cNvSpPr>
          <p:nvPr>
            <p:ph type="title"/>
          </p:nvPr>
        </p:nvSpPr>
        <p:spPr/>
        <p:txBody>
          <a:bodyPr/>
          <a:lstStyle/>
          <a:p>
            <a:r>
              <a:rPr lang="el-GR" dirty="0"/>
              <a:t>Αξιολόγηση</a:t>
            </a:r>
            <a:r>
              <a:rPr lang="en-US" dirty="0"/>
              <a:t> </a:t>
            </a:r>
            <a:r>
              <a:rPr lang="el-GR" dirty="0"/>
              <a:t>Φοιτητών/τριών</a:t>
            </a:r>
            <a:endParaRPr lang="en-GR" dirty="0"/>
          </a:p>
        </p:txBody>
      </p:sp>
      <p:sp>
        <p:nvSpPr>
          <p:cNvPr id="3" name="Content Placeholder 2">
            <a:extLst>
              <a:ext uri="{FF2B5EF4-FFF2-40B4-BE49-F238E27FC236}">
                <a16:creationId xmlns:a16="http://schemas.microsoft.com/office/drawing/2014/main" id="{35A85438-1D1D-EF4C-B713-EF582FAAEDB5}"/>
              </a:ext>
            </a:extLst>
          </p:cNvPr>
          <p:cNvSpPr>
            <a:spLocks noGrp="1"/>
          </p:cNvSpPr>
          <p:nvPr>
            <p:ph sz="quarter" idx="1"/>
          </p:nvPr>
        </p:nvSpPr>
        <p:spPr/>
        <p:txBody>
          <a:bodyPr/>
          <a:lstStyle/>
          <a:p>
            <a:r>
              <a:rPr lang="el-GR" dirty="0"/>
              <a:t>Θα σχεδιάσετε (σε ομάδες των 5 ατόμων) μια εφαρμογή για </a:t>
            </a:r>
            <a:r>
              <a:rPr lang="en-US" dirty="0"/>
              <a:t>online </a:t>
            </a:r>
            <a:r>
              <a:rPr lang="el-GR" dirty="0"/>
              <a:t>συμβουλευτική</a:t>
            </a:r>
            <a:r>
              <a:rPr lang="en-US" dirty="0"/>
              <a:t>, </a:t>
            </a:r>
            <a:r>
              <a:rPr lang="el-GR" dirty="0"/>
              <a:t>και θα περιγράψετε σε μια κοινή παρουσίαση</a:t>
            </a:r>
          </a:p>
          <a:p>
            <a:pPr lvl="1"/>
            <a:r>
              <a:rPr lang="el-GR" dirty="0"/>
              <a:t>Την ομάδα χρηστών στην οποία αναφέρεται</a:t>
            </a:r>
          </a:p>
          <a:p>
            <a:pPr lvl="1"/>
            <a:r>
              <a:rPr lang="el-GR" dirty="0"/>
              <a:t>Τη θεραπευτική προσέγγιση στην οποία βασίζεται</a:t>
            </a:r>
            <a:endParaRPr lang="en-US" dirty="0"/>
          </a:p>
          <a:p>
            <a:pPr lvl="1"/>
            <a:r>
              <a:rPr lang="el-GR" dirty="0"/>
              <a:t>Παρόμοιες υπάρχουσες εφαρμογές (1-2)</a:t>
            </a:r>
          </a:p>
          <a:p>
            <a:pPr lvl="1"/>
            <a:r>
              <a:rPr lang="el-GR" dirty="0"/>
              <a:t>Ενδεικτικά σενάρια χρήσης (2-3)</a:t>
            </a:r>
          </a:p>
          <a:p>
            <a:pPr lvl="1"/>
            <a:r>
              <a:rPr lang="el-GR" dirty="0"/>
              <a:t>Ενδεικτικές οθόνες (1-2)</a:t>
            </a:r>
            <a:endParaRPr lang="en-US" dirty="0"/>
          </a:p>
        </p:txBody>
      </p:sp>
      <p:sp>
        <p:nvSpPr>
          <p:cNvPr id="4" name="Slide Number Placeholder 3">
            <a:extLst>
              <a:ext uri="{FF2B5EF4-FFF2-40B4-BE49-F238E27FC236}">
                <a16:creationId xmlns:a16="http://schemas.microsoft.com/office/drawing/2014/main" id="{216CA630-0665-0549-94A8-D5B27DBE1070}"/>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111</a:t>
            </a:fld>
            <a:endParaRPr lang="el-GR" altLang="en-GR"/>
          </a:p>
        </p:txBody>
      </p:sp>
      <p:pic>
        <p:nvPicPr>
          <p:cNvPr id="5" name="Picture 4">
            <a:extLst>
              <a:ext uri="{FF2B5EF4-FFF2-40B4-BE49-F238E27FC236}">
                <a16:creationId xmlns:a16="http://schemas.microsoft.com/office/drawing/2014/main" id="{6D1DA859-FFA6-E44B-BD3E-1B309A28B31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53765" y="266700"/>
            <a:ext cx="1021865" cy="914400"/>
          </a:xfrm>
          <a:prstGeom prst="rect">
            <a:avLst/>
          </a:prstGeom>
        </p:spPr>
      </p:pic>
      <p:sp>
        <p:nvSpPr>
          <p:cNvPr id="6" name="TextBox 5">
            <a:extLst>
              <a:ext uri="{FF2B5EF4-FFF2-40B4-BE49-F238E27FC236}">
                <a16:creationId xmlns:a16="http://schemas.microsoft.com/office/drawing/2014/main" id="{76AAE086-D9AC-1533-C8B6-100DAF743802}"/>
              </a:ext>
            </a:extLst>
          </p:cNvPr>
          <p:cNvSpPr txBox="1"/>
          <p:nvPr/>
        </p:nvSpPr>
        <p:spPr>
          <a:xfrm>
            <a:off x="1355510" y="4904000"/>
            <a:ext cx="6432980" cy="1631216"/>
          </a:xfrm>
          <a:prstGeom prst="rect">
            <a:avLst/>
          </a:prstGeom>
          <a:noFill/>
          <a:ln w="25400">
            <a:solidFill>
              <a:schemeClr val="accent2"/>
            </a:solidFill>
          </a:ln>
        </p:spPr>
        <p:txBody>
          <a:bodyPr wrap="none" rtlCol="0">
            <a:spAutoFit/>
          </a:bodyPr>
          <a:lstStyle/>
          <a:p>
            <a:pPr algn="ctr"/>
            <a:r>
              <a:rPr lang="en-GR" sz="2000" dirty="0">
                <a:latin typeface="Calibri" panose="020F0502020204030204" pitchFamily="34" charset="0"/>
                <a:cs typeface="Calibri" panose="020F0502020204030204" pitchFamily="34" charset="0"/>
              </a:rPr>
              <a:t>Open your assignment: </a:t>
            </a:r>
            <a:r>
              <a:rPr lang="en-GB" sz="20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https://bit.ly/MSC-COU-NewApp</a:t>
            </a:r>
            <a:endParaRPr lang="en-GB" sz="2000" dirty="0">
              <a:latin typeface="Calibri" panose="020F0502020204030204" pitchFamily="34" charset="0"/>
              <a:cs typeface="Calibri" panose="020F0502020204030204" pitchFamily="34" charset="0"/>
            </a:endParaRPr>
          </a:p>
          <a:p>
            <a:pPr algn="ctr"/>
            <a:r>
              <a:rPr lang="en-GB" sz="2000" dirty="0">
                <a:latin typeface="Calibri" panose="020F0502020204030204" pitchFamily="34" charset="0"/>
                <a:cs typeface="Calibri" panose="020F0502020204030204" pitchFamily="34" charset="0"/>
              </a:rPr>
              <a:t> </a:t>
            </a:r>
            <a:endParaRPr lang="en-GR" sz="2000"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rPr>
              <a:t>Submit</a:t>
            </a:r>
            <a:r>
              <a:rPr lang="en-GR" sz="2000" dirty="0">
                <a:latin typeface="Calibri" panose="020F0502020204030204" pitchFamily="34" charset="0"/>
                <a:cs typeface="Calibri" panose="020F0502020204030204" pitchFamily="34" charset="0"/>
              </a:rPr>
              <a:t> your assignment: </a:t>
            </a:r>
            <a:r>
              <a:rPr lang="en-US" sz="2000" dirty="0">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https://bit.ly/MSC-COU-NewApp2</a:t>
            </a:r>
            <a:r>
              <a:rPr lang="en-GB" sz="2000" dirty="0">
                <a:latin typeface="Calibri" panose="020F0502020204030204" pitchFamily="34" charset="0"/>
                <a:cs typeface="Calibri" panose="020F0502020204030204" pitchFamily="34" charset="0"/>
              </a:rPr>
              <a:t> </a:t>
            </a:r>
          </a:p>
          <a:p>
            <a:pPr algn="ctr"/>
            <a:endParaRPr lang="en-GB" sz="2000" dirty="0">
              <a:latin typeface="Calibri" panose="020F0502020204030204" pitchFamily="34" charset="0"/>
              <a:cs typeface="Calibri" panose="020F0502020204030204" pitchFamily="34" charset="0"/>
            </a:endParaRPr>
          </a:p>
          <a:p>
            <a:pPr algn="ctr"/>
            <a:r>
              <a:rPr lang="en-GB" sz="2000" dirty="0">
                <a:latin typeface="Calibri" panose="020F0502020204030204" pitchFamily="34" charset="0"/>
                <a:cs typeface="Calibri" panose="020F0502020204030204" pitchFamily="34" charset="0"/>
              </a:rPr>
              <a:t>Poll: </a:t>
            </a:r>
            <a:r>
              <a:rPr lang="en-GB" sz="2000" dirty="0">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https://answergarden.ch/4015182</a:t>
            </a:r>
            <a:r>
              <a:rPr lang="el-GR" sz="2000" dirty="0">
                <a:latin typeface="Calibri" panose="020F0502020204030204" pitchFamily="34" charset="0"/>
                <a:cs typeface="Calibri" panose="020F0502020204030204" pitchFamily="34" charset="0"/>
              </a:rPr>
              <a:t> </a:t>
            </a:r>
            <a:r>
              <a:rPr lang="en-GB" sz="2000" dirty="0">
                <a:latin typeface="Calibri" panose="020F0502020204030204" pitchFamily="34" charset="0"/>
                <a:cs typeface="Calibri" panose="020F0502020204030204" pitchFamily="34" charset="0"/>
              </a:rPr>
              <a:t> </a:t>
            </a:r>
            <a:endParaRPr lang="en-G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9173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AAD4E-0D44-1531-88B4-36F330BEC989}"/>
              </a:ext>
            </a:extLst>
          </p:cNvPr>
          <p:cNvSpPr>
            <a:spLocks noGrp="1"/>
          </p:cNvSpPr>
          <p:nvPr>
            <p:ph type="title"/>
          </p:nvPr>
        </p:nvSpPr>
        <p:spPr/>
        <p:txBody>
          <a:bodyPr/>
          <a:lstStyle/>
          <a:p>
            <a:r>
              <a:rPr lang="el-GR" dirty="0"/>
              <a:t>Αξιολόγηση Σεμιναρίου</a:t>
            </a:r>
            <a:endParaRPr lang="en-GR" dirty="0"/>
          </a:p>
        </p:txBody>
      </p:sp>
      <p:sp>
        <p:nvSpPr>
          <p:cNvPr id="3" name="Content Placeholder 2">
            <a:extLst>
              <a:ext uri="{FF2B5EF4-FFF2-40B4-BE49-F238E27FC236}">
                <a16:creationId xmlns:a16="http://schemas.microsoft.com/office/drawing/2014/main" id="{EEB107BE-16B1-92BA-4750-81F362FF83C2}"/>
              </a:ext>
            </a:extLst>
          </p:cNvPr>
          <p:cNvSpPr>
            <a:spLocks noGrp="1"/>
          </p:cNvSpPr>
          <p:nvPr>
            <p:ph sz="quarter" idx="1"/>
          </p:nvPr>
        </p:nvSpPr>
        <p:spPr/>
        <p:txBody>
          <a:bodyPr/>
          <a:lstStyle/>
          <a:p>
            <a:r>
              <a:rPr lang="el-GR" dirty="0"/>
              <a:t>Βοηθήστε μας να βελτιωθούμε</a:t>
            </a:r>
          </a:p>
          <a:p>
            <a:pPr lvl="1"/>
            <a:r>
              <a:rPr lang="en-GB" dirty="0">
                <a:hlinkClick r:id="rId2">
                  <a:extLst>
                    <a:ext uri="{A12FA001-AC4F-418D-AE19-62706E023703}">
                      <ahyp:hlinkClr xmlns:ahyp="http://schemas.microsoft.com/office/drawing/2018/hyperlinkcolor" val="tx"/>
                    </a:ext>
                  </a:extLst>
                </a:hlinkClick>
              </a:rPr>
              <a:t>https://forms.office.com/e/sY5ZCe5KLH</a:t>
            </a:r>
            <a:r>
              <a:rPr lang="en-GB" dirty="0"/>
              <a:t> </a:t>
            </a:r>
            <a:endParaRPr lang="en-GR" dirty="0"/>
          </a:p>
        </p:txBody>
      </p:sp>
      <p:sp>
        <p:nvSpPr>
          <p:cNvPr id="4" name="Slide Number Placeholder 3">
            <a:extLst>
              <a:ext uri="{FF2B5EF4-FFF2-40B4-BE49-F238E27FC236}">
                <a16:creationId xmlns:a16="http://schemas.microsoft.com/office/drawing/2014/main" id="{194A5EFF-8A4C-8829-01A8-0C0E0F8BBB38}"/>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112</a:t>
            </a:fld>
            <a:endParaRPr lang="el-GR" altLang="en-GR"/>
          </a:p>
        </p:txBody>
      </p:sp>
      <p:pic>
        <p:nvPicPr>
          <p:cNvPr id="5" name="Content Placeholder 4">
            <a:extLst>
              <a:ext uri="{FF2B5EF4-FFF2-40B4-BE49-F238E27FC236}">
                <a16:creationId xmlns:a16="http://schemas.microsoft.com/office/drawing/2014/main" id="{CB269E2F-DABD-DA7E-933C-1D73C9FE6D92}"/>
              </a:ext>
            </a:extLst>
          </p:cNvPr>
          <p:cNvPicPr>
            <a:picLocks noChangeAspect="1"/>
          </p:cNvPicPr>
          <p:nvPr/>
        </p:nvPicPr>
        <p:blipFill>
          <a:blip r:embed="rId3"/>
          <a:stretch>
            <a:fillRect/>
          </a:stretch>
        </p:blipFill>
        <p:spPr bwMode="auto">
          <a:xfrm>
            <a:off x="6084168" y="1634835"/>
            <a:ext cx="2681499" cy="375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B912FB9-98C1-4F9C-5FF2-3B7317C41C5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498537" y="266700"/>
            <a:ext cx="1267130" cy="914400"/>
          </a:xfrm>
          <a:prstGeom prst="rect">
            <a:avLst/>
          </a:prstGeom>
        </p:spPr>
      </p:pic>
    </p:spTree>
    <p:extLst>
      <p:ext uri="{BB962C8B-B14F-4D97-AF65-F5344CB8AC3E}">
        <p14:creationId xmlns:p14="http://schemas.microsoft.com/office/powerpoint/2010/main" val="10594334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2">
            <a:extLst>
              <a:ext uri="{FF2B5EF4-FFF2-40B4-BE49-F238E27FC236}">
                <a16:creationId xmlns:a16="http://schemas.microsoft.com/office/drawing/2014/main" id="{B1E151B2-55D5-9443-B6B5-95984924554E}"/>
              </a:ext>
            </a:extLst>
          </p:cNvPr>
          <p:cNvSpPr>
            <a:spLocks noGrp="1"/>
          </p:cNvSpPr>
          <p:nvPr>
            <p:ph type="title"/>
          </p:nvPr>
        </p:nvSpPr>
        <p:spPr>
          <a:xfrm>
            <a:off x="612775" y="228600"/>
            <a:ext cx="8153400" cy="990600"/>
          </a:xfrm>
        </p:spPr>
        <p:txBody>
          <a:bodyPr/>
          <a:lstStyle/>
          <a:p>
            <a:pPr algn="ctr"/>
            <a:r>
              <a:rPr lang="el-GR" altLang="en-GR" dirty="0">
                <a:latin typeface="Calibri" panose="020F0502020204030204" pitchFamily="34" charset="0"/>
                <a:ea typeface="ＭＳ Ｐゴシック" panose="020B0600070205080204" pitchFamily="34" charset="-128"/>
              </a:rPr>
              <a:t>Καλή συνέχεια!!!</a:t>
            </a:r>
          </a:p>
        </p:txBody>
      </p:sp>
      <p:sp>
        <p:nvSpPr>
          <p:cNvPr id="31" name="Slide Number Placeholder 30">
            <a:extLst>
              <a:ext uri="{FF2B5EF4-FFF2-40B4-BE49-F238E27FC236}">
                <a16:creationId xmlns:a16="http://schemas.microsoft.com/office/drawing/2014/main" id="{273E15AD-EAC9-C644-98D3-D020834616BD}"/>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BFF2C09F-C563-4B40-B1B7-FE984BAFCDFC}" type="slidenum">
              <a:rPr lang="en-US" altLang="en-GR" sz="1200">
                <a:solidFill>
                  <a:srgbClr val="FFFFFF"/>
                </a:solidFill>
                <a:latin typeface="Calibri" panose="020F0502020204030204" pitchFamily="34" charset="0"/>
              </a:rPr>
              <a:pPr eaLnBrk="1" hangingPunct="1">
                <a:lnSpc>
                  <a:spcPct val="80000"/>
                </a:lnSpc>
              </a:pPr>
              <a:t>113</a:t>
            </a:fld>
            <a:endParaRPr lang="en-US" altLang="en-GR" sz="1200">
              <a:solidFill>
                <a:srgbClr val="FFFFFF"/>
              </a:solidFill>
              <a:latin typeface="Calibri" panose="020F0502020204030204" pitchFamily="34" charset="0"/>
            </a:endParaRPr>
          </a:p>
        </p:txBody>
      </p:sp>
      <p:pic>
        <p:nvPicPr>
          <p:cNvPr id="117764" name="Picture 3">
            <a:extLst>
              <a:ext uri="{FF2B5EF4-FFF2-40B4-BE49-F238E27FC236}">
                <a16:creationId xmlns:a16="http://schemas.microsoft.com/office/drawing/2014/main" id="{DCFBD594-28AE-EA41-8755-46A6B7148E5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35906" y="1916832"/>
            <a:ext cx="4472188" cy="3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1" descr="giphy.gif">
            <a:extLst>
              <a:ext uri="{FF2B5EF4-FFF2-40B4-BE49-F238E27FC236}">
                <a16:creationId xmlns:a16="http://schemas.microsoft.com/office/drawing/2014/main" id="{C3433947-7FAF-194C-A9CC-48AB9D64D65C}"/>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266700" y="102025"/>
            <a:ext cx="14287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1F4DBFB-A928-504C-84D4-EF4905F874C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99591" y="213251"/>
            <a:ext cx="966584" cy="96658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0526B-4545-4D46-A8F4-974E31A96BFA}"/>
              </a:ext>
            </a:extLst>
          </p:cNvPr>
          <p:cNvSpPr>
            <a:spLocks noGrp="1"/>
          </p:cNvSpPr>
          <p:nvPr>
            <p:ph type="title"/>
          </p:nvPr>
        </p:nvSpPr>
        <p:spPr/>
        <p:txBody>
          <a:bodyPr/>
          <a:lstStyle/>
          <a:p>
            <a:r>
              <a:rPr lang="el-GR" dirty="0"/>
              <a:t>Παραδείγματα</a:t>
            </a:r>
            <a:endParaRPr lang="en-GR"/>
          </a:p>
        </p:txBody>
      </p:sp>
      <p:sp>
        <p:nvSpPr>
          <p:cNvPr id="4" name="Slide Number Placeholder 3">
            <a:extLst>
              <a:ext uri="{FF2B5EF4-FFF2-40B4-BE49-F238E27FC236}">
                <a16:creationId xmlns:a16="http://schemas.microsoft.com/office/drawing/2014/main" id="{92C78FD5-C87E-694C-B2CD-0CF5DE65809B}"/>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12</a:t>
            </a:fld>
            <a:endParaRPr lang="el-GR" altLang="en-GR" dirty="0"/>
          </a:p>
        </p:txBody>
      </p:sp>
      <p:pic>
        <p:nvPicPr>
          <p:cNvPr id="10" name="Picture 9" descr="Graphical user interface, website&#10;&#10;Description automatically generated">
            <a:hlinkClick r:id="rId2"/>
            <a:extLst>
              <a:ext uri="{FF2B5EF4-FFF2-40B4-BE49-F238E27FC236}">
                <a16:creationId xmlns:a16="http://schemas.microsoft.com/office/drawing/2014/main" id="{9CEBB980-10FB-7049-91E9-7DEC884809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32040" y="2060848"/>
            <a:ext cx="3456000" cy="2160000"/>
          </a:xfrm>
          <a:prstGeom prst="rect">
            <a:avLst/>
          </a:prstGeom>
        </p:spPr>
      </p:pic>
      <p:pic>
        <p:nvPicPr>
          <p:cNvPr id="12" name="Picture 11" descr="A picture containing text, screenshot, monitor, indoor&#10;&#10;Description automatically generated">
            <a:hlinkClick r:id="rId4"/>
            <a:extLst>
              <a:ext uri="{FF2B5EF4-FFF2-40B4-BE49-F238E27FC236}">
                <a16:creationId xmlns:a16="http://schemas.microsoft.com/office/drawing/2014/main" id="{3BFD476F-BC62-BE44-A060-F60617934DE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5576" y="2060848"/>
            <a:ext cx="3456000" cy="2160000"/>
          </a:xfrm>
          <a:prstGeom prst="rect">
            <a:avLst/>
          </a:prstGeom>
        </p:spPr>
      </p:pic>
      <p:pic>
        <p:nvPicPr>
          <p:cNvPr id="3" name="Picture 2">
            <a:extLst>
              <a:ext uri="{FF2B5EF4-FFF2-40B4-BE49-F238E27FC236}">
                <a16:creationId xmlns:a16="http://schemas.microsoft.com/office/drawing/2014/main" id="{6B62B4FF-2A6F-7240-9E64-5F21892F469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907527" y="228600"/>
            <a:ext cx="1057086" cy="914400"/>
          </a:xfrm>
          <a:prstGeom prst="rect">
            <a:avLst/>
          </a:prstGeom>
        </p:spPr>
      </p:pic>
    </p:spTree>
    <p:extLst>
      <p:ext uri="{BB962C8B-B14F-4D97-AF65-F5344CB8AC3E}">
        <p14:creationId xmlns:p14="http://schemas.microsoft.com/office/powerpoint/2010/main" val="2952843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CA516006-1355-1646-BE50-6EDF4820E356}"/>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Σύνοψη</a:t>
            </a:r>
          </a:p>
        </p:txBody>
      </p:sp>
      <p:sp>
        <p:nvSpPr>
          <p:cNvPr id="37890" name="Content Placeholder 2">
            <a:extLst>
              <a:ext uri="{FF2B5EF4-FFF2-40B4-BE49-F238E27FC236}">
                <a16:creationId xmlns:a16="http://schemas.microsoft.com/office/drawing/2014/main" id="{E00876BB-8DCF-9044-BF5B-1A532DF22C61}"/>
              </a:ext>
            </a:extLst>
          </p:cNvPr>
          <p:cNvSpPr>
            <a:spLocks noGrp="1"/>
          </p:cNvSpPr>
          <p:nvPr>
            <p:ph idx="1"/>
          </p:nvPr>
        </p:nvSpPr>
        <p:spPr>
          <a:xfrm>
            <a:off x="612775" y="1600200"/>
            <a:ext cx="8153400" cy="4495800"/>
          </a:xfrm>
        </p:spPr>
        <p:txBody>
          <a:bodyPr/>
          <a:lstStyle/>
          <a:p>
            <a:r>
              <a:rPr lang="el-GR" altLang="en-GR" dirty="0">
                <a:latin typeface="Calibri" panose="020F0502020204030204" pitchFamily="34" charset="0"/>
                <a:ea typeface="ＭＳ Ｐゴシック" panose="020B0600070205080204" pitchFamily="34" charset="-128"/>
              </a:rPr>
              <a:t>Γνωριμία</a:t>
            </a:r>
          </a:p>
          <a:p>
            <a:r>
              <a:rPr lang="el-GR" altLang="en-GR" dirty="0">
                <a:latin typeface="Calibri" panose="020F0502020204030204" pitchFamily="34" charset="0"/>
                <a:ea typeface="ＭＳ Ｐゴシック" panose="020B0600070205080204" pitchFamily="34" charset="-128"/>
              </a:rPr>
              <a:t>ΤΠΕ</a:t>
            </a:r>
          </a:p>
          <a:p>
            <a:r>
              <a:rPr lang="el-GR" altLang="en-GR" dirty="0">
                <a:latin typeface="Calibri" panose="020F0502020204030204" pitchFamily="34" charset="0"/>
                <a:ea typeface="ＭＳ Ｐゴシック" panose="020B0600070205080204" pitchFamily="34" charset="-128"/>
              </a:rPr>
              <a:t>ΤΠΕ </a:t>
            </a:r>
            <a:r>
              <a:rPr lang="en-US" altLang="en-GR" dirty="0">
                <a:latin typeface="Calibri" panose="020F0502020204030204" pitchFamily="34" charset="0"/>
                <a:ea typeface="ＭＳ Ｐゴシック" panose="020B0600070205080204" pitchFamily="34" charset="-128"/>
              </a:rPr>
              <a:t>&amp; </a:t>
            </a:r>
            <a:r>
              <a:rPr lang="el-GR" altLang="en-GR" dirty="0">
                <a:latin typeface="Calibri" panose="020F0502020204030204" pitchFamily="34" charset="0"/>
                <a:ea typeface="ＭＳ Ｐゴシック" panose="020B0600070205080204" pitchFamily="34" charset="-128"/>
              </a:rPr>
              <a:t>Συμβουλευτική</a:t>
            </a:r>
          </a:p>
          <a:p>
            <a:r>
              <a:rPr lang="el-GR" altLang="en-GR" dirty="0">
                <a:latin typeface="Calibri" panose="020F0502020204030204" pitchFamily="34" charset="0"/>
                <a:ea typeface="ＭＳ Ｐゴシック" panose="020B0600070205080204" pitchFamily="34" charset="-128"/>
              </a:rPr>
              <a:t>ΤΠΕ </a:t>
            </a:r>
            <a:r>
              <a:rPr lang="en-US" altLang="en-GR" dirty="0">
                <a:latin typeface="Calibri" panose="020F0502020204030204" pitchFamily="34" charset="0"/>
                <a:ea typeface="ＭＳ Ｐゴシック" panose="020B0600070205080204" pitchFamily="34" charset="-128"/>
              </a:rPr>
              <a:t>&amp; </a:t>
            </a:r>
            <a:r>
              <a:rPr lang="el-GR" altLang="en-GR" dirty="0">
                <a:latin typeface="Calibri" panose="020F0502020204030204" pitchFamily="34" charset="0"/>
                <a:ea typeface="ＭＳ Ｐゴシック" panose="020B0600070205080204" pitchFamily="34" charset="-128"/>
              </a:rPr>
              <a:t>Εκπαίδευση</a:t>
            </a:r>
          </a:p>
          <a:p>
            <a:r>
              <a:rPr lang="el-GR" altLang="en-GR" dirty="0">
                <a:latin typeface="Calibri" panose="020F0502020204030204" pitchFamily="34" charset="0"/>
                <a:ea typeface="ＭＳ Ｐゴシック" panose="020B0600070205080204" pitchFamily="34" charset="-128"/>
              </a:rPr>
              <a:t>ΤΠΕ &amp; Ειδική Αγωγή</a:t>
            </a:r>
          </a:p>
          <a:p>
            <a:r>
              <a:rPr lang="el-GR" altLang="en-GR" dirty="0">
                <a:latin typeface="Calibri" panose="020F0502020204030204" pitchFamily="34" charset="0"/>
                <a:ea typeface="ＭＳ Ｐゴシック" panose="020B0600070205080204" pitchFamily="34" charset="-128"/>
              </a:rPr>
              <a:t>Συζήτηση</a:t>
            </a:r>
          </a:p>
        </p:txBody>
      </p:sp>
      <p:pic>
        <p:nvPicPr>
          <p:cNvPr id="37892" name="Picture 10" descr="Screen Shot 2012-07-26 at 00.20.19.png">
            <a:extLst>
              <a:ext uri="{FF2B5EF4-FFF2-40B4-BE49-F238E27FC236}">
                <a16:creationId xmlns:a16="http://schemas.microsoft.com/office/drawing/2014/main" id="{C9564798-F173-C147-8136-F61F75A69F7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05601" y="228600"/>
            <a:ext cx="22590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3DA9F2BD-AE70-C34F-B9B4-BA56CA5F5237}"/>
              </a:ext>
            </a:extLst>
          </p:cNvPr>
          <p:cNvSpPr/>
          <p:nvPr/>
        </p:nvSpPr>
        <p:spPr>
          <a:xfrm>
            <a:off x="899592" y="2551443"/>
            <a:ext cx="2951162" cy="4333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
        <p:nvSpPr>
          <p:cNvPr id="8" name="Slide Number Placeholder 4">
            <a:extLst>
              <a:ext uri="{FF2B5EF4-FFF2-40B4-BE49-F238E27FC236}">
                <a16:creationId xmlns:a16="http://schemas.microsoft.com/office/drawing/2014/main" id="{43F0B670-5B96-2646-8686-9DE82B0DAD90}"/>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6CBFDC71-3892-7949-BEA9-957746BC736A}" type="slidenum">
              <a:rPr lang="en-US" altLang="en-GR" sz="1100">
                <a:solidFill>
                  <a:srgbClr val="FFFFFF"/>
                </a:solidFill>
                <a:latin typeface="Calibri" panose="020F0502020204030204" pitchFamily="34" charset="0"/>
              </a:rPr>
              <a:pPr eaLnBrk="1" hangingPunct="1">
                <a:lnSpc>
                  <a:spcPct val="80000"/>
                </a:lnSpc>
              </a:pPr>
              <a:t>13</a:t>
            </a:fld>
            <a:endParaRPr lang="en-US" altLang="en-GR" sz="1100" dirty="0">
              <a:solidFill>
                <a:srgbClr val="FFFFFF"/>
              </a:solidFill>
              <a:latin typeface="Calibri" panose="020F0502020204030204" pitchFamily="34" charset="0"/>
            </a:endParaRPr>
          </a:p>
        </p:txBody>
      </p:sp>
      <p:pic>
        <p:nvPicPr>
          <p:cNvPr id="2" name="Picture 1">
            <a:extLst>
              <a:ext uri="{FF2B5EF4-FFF2-40B4-BE49-F238E27FC236}">
                <a16:creationId xmlns:a16="http://schemas.microsoft.com/office/drawing/2014/main" id="{99058B6D-AA45-9090-8D69-EF2666A9E04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93248" y="1638300"/>
            <a:ext cx="3671365" cy="363960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5366BFA3-4484-0147-A189-EA1227650F31}"/>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Ορισμοί</a:t>
            </a:r>
          </a:p>
        </p:txBody>
      </p:sp>
      <p:sp>
        <p:nvSpPr>
          <p:cNvPr id="39938" name="Content Placeholder 2">
            <a:extLst>
              <a:ext uri="{FF2B5EF4-FFF2-40B4-BE49-F238E27FC236}">
                <a16:creationId xmlns:a16="http://schemas.microsoft.com/office/drawing/2014/main" id="{04FE7506-7E1B-7A45-99AA-E54F4619586C}"/>
              </a:ext>
            </a:extLst>
          </p:cNvPr>
          <p:cNvSpPr>
            <a:spLocks noGrp="1"/>
          </p:cNvSpPr>
          <p:nvPr>
            <p:ph idx="1"/>
          </p:nvPr>
        </p:nvSpPr>
        <p:spPr>
          <a:xfrm>
            <a:off x="612775" y="1600200"/>
            <a:ext cx="8153400" cy="4495800"/>
          </a:xfrm>
        </p:spPr>
        <p:txBody>
          <a:bodyPr/>
          <a:lstStyle/>
          <a:p>
            <a:r>
              <a:rPr lang="en-US" altLang="en-GR" dirty="0">
                <a:latin typeface="Calibri" panose="020F0502020204030204" pitchFamily="34" charset="0"/>
                <a:ea typeface="ＭＳ Ｐゴシック" panose="020B0600070205080204" pitchFamily="34" charset="-128"/>
              </a:rPr>
              <a:t>Online</a:t>
            </a:r>
            <a:r>
              <a:rPr lang="el-GR" altLang="en-GR" dirty="0">
                <a:latin typeface="Calibri" panose="020F0502020204030204" pitchFamily="34" charset="0"/>
                <a:ea typeface="ＭＳ Ｐゴシック" panose="020B0600070205080204" pitchFamily="34" charset="-128"/>
              </a:rPr>
              <a:t> Counseling</a:t>
            </a:r>
          </a:p>
          <a:p>
            <a:pPr lvl="1"/>
            <a:r>
              <a:rPr lang="el-GR" altLang="en-GR" dirty="0">
                <a:latin typeface="Calibri" panose="020F0502020204030204" pitchFamily="34" charset="0"/>
                <a:ea typeface="ＭＳ Ｐゴシック" panose="020B0600070205080204" pitchFamily="34" charset="-128"/>
              </a:rPr>
              <a:t>Παροχή υπηρεσιών συμβουλευτικής μέσω ΤΠΕ</a:t>
            </a:r>
          </a:p>
          <a:p>
            <a:pPr lvl="1"/>
            <a:r>
              <a:rPr lang="el-GR" altLang="en-GR" dirty="0">
                <a:latin typeface="Calibri" panose="020F0502020204030204" pitchFamily="34" charset="0"/>
                <a:ea typeface="ＭＳ Ｐゴシック" panose="020B0600070205080204" pitchFamily="34" charset="-128"/>
              </a:rPr>
              <a:t>Στόχος είναι η υποστήριξη ατόμων που</a:t>
            </a:r>
          </a:p>
          <a:p>
            <a:pPr lvl="2"/>
            <a:r>
              <a:rPr lang="el-GR" altLang="en-GR" dirty="0">
                <a:latin typeface="Calibri" panose="020F0502020204030204" pitchFamily="34" charset="0"/>
                <a:ea typeface="ＭＳ Ｐゴシック" panose="020B0600070205080204" pitchFamily="34" charset="-128"/>
              </a:rPr>
              <a:t>Είτε δεν έχουν τη δυνατότητα να απευθυνθούν προσωπικά σε κάποιο σύμβουλο</a:t>
            </a:r>
          </a:p>
          <a:p>
            <a:pPr lvl="2"/>
            <a:r>
              <a:rPr lang="el-GR" altLang="en-GR" dirty="0">
                <a:latin typeface="Calibri" panose="020F0502020204030204" pitchFamily="34" charset="0"/>
                <a:ea typeface="ＭＳ Ｐゴシック" panose="020B0600070205080204" pitchFamily="34" charset="-128"/>
              </a:rPr>
              <a:t>Είτε προτιμούν την εξ αποστάσεως επικοινωνία γιατί έχουν πιο εύκολη πρόσβαση στα ηλεκτρονικά μέσα</a:t>
            </a:r>
          </a:p>
          <a:p>
            <a:r>
              <a:rPr lang="en-US" altLang="en-GR" dirty="0">
                <a:solidFill>
                  <a:schemeClr val="accent2"/>
                </a:solidFill>
                <a:latin typeface="Calibri" panose="020F0502020204030204" pitchFamily="34" charset="0"/>
                <a:ea typeface="ＭＳ Ｐゴシック" panose="020B0600070205080204" pitchFamily="34" charset="-128"/>
              </a:rPr>
              <a:t>G</a:t>
            </a:r>
            <a:r>
              <a:rPr lang="en-US" altLang="en-GR" dirty="0">
                <a:solidFill>
                  <a:srgbClr val="CC0000"/>
                </a:solidFill>
                <a:latin typeface="Calibri" panose="020F0502020204030204" pitchFamily="34" charset="0"/>
                <a:ea typeface="ＭＳ Ｐゴシック" panose="020B0600070205080204" pitchFamily="34" charset="-128"/>
              </a:rPr>
              <a:t>o</a:t>
            </a:r>
            <a:r>
              <a:rPr lang="en-US" altLang="en-GR" dirty="0">
                <a:solidFill>
                  <a:srgbClr val="E4B900"/>
                </a:solidFill>
                <a:latin typeface="Calibri" panose="020F0502020204030204" pitchFamily="34" charset="0"/>
                <a:ea typeface="ＭＳ Ｐゴシック" panose="020B0600070205080204" pitchFamily="34" charset="-128"/>
              </a:rPr>
              <a:t>o</a:t>
            </a:r>
            <a:r>
              <a:rPr lang="en-US" altLang="en-GR" dirty="0">
                <a:solidFill>
                  <a:schemeClr val="accent2"/>
                </a:solidFill>
                <a:latin typeface="Calibri" panose="020F0502020204030204" pitchFamily="34" charset="0"/>
                <a:ea typeface="ＭＳ Ｐゴシック" panose="020B0600070205080204" pitchFamily="34" charset="-128"/>
              </a:rPr>
              <a:t>g</a:t>
            </a:r>
            <a:r>
              <a:rPr lang="en-US" altLang="en-GR" dirty="0">
                <a:solidFill>
                  <a:srgbClr val="00AC00"/>
                </a:solidFill>
                <a:latin typeface="Calibri" panose="020F0502020204030204" pitchFamily="34" charset="0"/>
                <a:ea typeface="ＭＳ Ｐゴシック" panose="020B0600070205080204" pitchFamily="34" charset="-128"/>
              </a:rPr>
              <a:t>l</a:t>
            </a:r>
            <a:r>
              <a:rPr lang="en-US" altLang="en-GR" dirty="0">
                <a:solidFill>
                  <a:srgbClr val="CC0000"/>
                </a:solidFill>
                <a:latin typeface="Calibri" panose="020F0502020204030204" pitchFamily="34" charset="0"/>
                <a:ea typeface="ＭＳ Ｐゴシック" panose="020B0600070205080204" pitchFamily="34" charset="-128"/>
              </a:rPr>
              <a:t>e</a:t>
            </a:r>
            <a:r>
              <a:rPr lang="el-GR" altLang="en-GR" dirty="0">
                <a:latin typeface="Calibri" panose="020F0502020204030204" pitchFamily="34" charset="0"/>
                <a:ea typeface="ＭＳ Ｐゴシック" panose="020B0600070205080204" pitchFamily="34" charset="-128"/>
              </a:rPr>
              <a:t> for</a:t>
            </a:r>
          </a:p>
          <a:p>
            <a:pPr lvl="1"/>
            <a:r>
              <a:rPr lang="en-US" altLang="en-GR" dirty="0">
                <a:latin typeface="Calibri" panose="020F0502020204030204" pitchFamily="34" charset="0"/>
                <a:ea typeface="ＭＳ Ｐゴシック" panose="020B0600070205080204" pitchFamily="34" charset="-128"/>
              </a:rPr>
              <a:t>Tele/online/e + counseling/therapy</a:t>
            </a:r>
          </a:p>
          <a:p>
            <a:pPr lvl="1"/>
            <a:r>
              <a:rPr lang="el-GR" altLang="en-GR" dirty="0">
                <a:latin typeface="Calibri" panose="020F0502020204030204" pitchFamily="34" charset="0"/>
                <a:ea typeface="ＭＳ Ｐゴシック" panose="020B0600070205080204" pitchFamily="34" charset="-128"/>
              </a:rPr>
              <a:t>Τηλε</a:t>
            </a:r>
            <a:r>
              <a:rPr lang="en-US" altLang="en-GR" dirty="0">
                <a:latin typeface="Calibri" panose="020F0502020204030204" pitchFamily="34" charset="0"/>
                <a:ea typeface="ＭＳ Ｐゴシック" panose="020B0600070205080204" pitchFamily="34" charset="-128"/>
              </a:rPr>
              <a:t>-</a:t>
            </a:r>
            <a:r>
              <a:rPr lang="el-GR" altLang="en-GR" dirty="0">
                <a:latin typeface="Calibri" panose="020F0502020204030204" pitchFamily="34" charset="0"/>
                <a:ea typeface="ＭＳ Ｐゴシック" panose="020B0600070205080204" pitchFamily="34" charset="-128"/>
              </a:rPr>
              <a:t>συμβουλευτική, διαδικτυακή συμβουλευτική</a:t>
            </a:r>
          </a:p>
        </p:txBody>
      </p:sp>
      <p:sp>
        <p:nvSpPr>
          <p:cNvPr id="5" name="Slide Number Placeholder 4">
            <a:extLst>
              <a:ext uri="{FF2B5EF4-FFF2-40B4-BE49-F238E27FC236}">
                <a16:creationId xmlns:a16="http://schemas.microsoft.com/office/drawing/2014/main" id="{CA8D594A-8535-3F46-A170-644EED546F66}"/>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66FE776A-1C0C-ED4F-B398-90A0A2C61A2F}" type="slidenum">
              <a:rPr lang="en-US" altLang="en-GR" sz="1200">
                <a:solidFill>
                  <a:srgbClr val="FFFFFF"/>
                </a:solidFill>
                <a:latin typeface="Calibri" panose="020F0502020204030204" pitchFamily="34" charset="0"/>
              </a:rPr>
              <a:pPr eaLnBrk="1" hangingPunct="1">
                <a:lnSpc>
                  <a:spcPct val="80000"/>
                </a:lnSpc>
              </a:pPr>
              <a:t>14</a:t>
            </a:fld>
            <a:endParaRPr lang="en-US" altLang="en-GR" sz="1200" dirty="0">
              <a:solidFill>
                <a:srgbClr val="FFFFFF"/>
              </a:solidFill>
              <a:latin typeface="Calibri" panose="020F0502020204030204" pitchFamily="34" charset="0"/>
            </a:endParaRPr>
          </a:p>
        </p:txBody>
      </p:sp>
      <p:pic>
        <p:nvPicPr>
          <p:cNvPr id="39940" name="Picture 1" descr="C:\Users\aggeliki\Desktop\οι διαφάνειες του τζουτζουκουκούκου μου που αγαπώ πολύυυ πολυ\E-Therapy.jpg">
            <a:extLst>
              <a:ext uri="{FF2B5EF4-FFF2-40B4-BE49-F238E27FC236}">
                <a16:creationId xmlns:a16="http://schemas.microsoft.com/office/drawing/2014/main" id="{47B33C39-445A-AB4D-B2AE-E5259804DF2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97800" y="228600"/>
            <a:ext cx="11668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B3216B4B-5A84-ED48-895C-62A164024C36}"/>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Τι </a:t>
            </a:r>
            <a:r>
              <a:rPr lang="en-US" altLang="en-GR" dirty="0">
                <a:latin typeface="Calibri" panose="020F0502020204030204" pitchFamily="34" charset="0"/>
                <a:ea typeface="ＭＳ Ｐゴシック" panose="020B0600070205080204" pitchFamily="34" charset="-128"/>
              </a:rPr>
              <a:t> </a:t>
            </a:r>
            <a:r>
              <a:rPr lang="el-GR" altLang="en-GR" dirty="0">
                <a:latin typeface="Calibri" panose="020F0502020204030204" pitchFamily="34" charset="0"/>
                <a:ea typeface="ＭＳ Ｐゴシック" panose="020B0600070205080204" pitchFamily="34" charset="-128"/>
              </a:rPr>
              <a:t>ΔΕΝ είναι…</a:t>
            </a:r>
          </a:p>
        </p:txBody>
      </p:sp>
      <p:sp>
        <p:nvSpPr>
          <p:cNvPr id="41986" name="Content Placeholder 2">
            <a:extLst>
              <a:ext uri="{FF2B5EF4-FFF2-40B4-BE49-F238E27FC236}">
                <a16:creationId xmlns:a16="http://schemas.microsoft.com/office/drawing/2014/main" id="{36B6C294-2371-864B-83F2-22D2702F2570}"/>
              </a:ext>
            </a:extLst>
          </p:cNvPr>
          <p:cNvSpPr>
            <a:spLocks noGrp="1"/>
          </p:cNvSpPr>
          <p:nvPr>
            <p:ph idx="1"/>
          </p:nvPr>
        </p:nvSpPr>
        <p:spPr>
          <a:xfrm>
            <a:off x="612775" y="1600200"/>
            <a:ext cx="8153400" cy="4495800"/>
          </a:xfrm>
        </p:spPr>
        <p:txBody>
          <a:bodyPr/>
          <a:lstStyle/>
          <a:p>
            <a:r>
              <a:rPr lang="el-GR" altLang="en-GR" dirty="0">
                <a:latin typeface="Calibri" panose="020F0502020204030204" pitchFamily="34" charset="0"/>
                <a:ea typeface="ＭＳ Ｐゴシック" panose="020B0600070205080204" pitchFamily="34" charset="-128"/>
              </a:rPr>
              <a:t>Δεν αποτελεί μία </a:t>
            </a:r>
            <a:r>
              <a:rPr lang="el-GR" altLang="en-GR" dirty="0">
                <a:solidFill>
                  <a:schemeClr val="accent2"/>
                </a:solidFill>
                <a:latin typeface="Calibri" panose="020F0502020204030204" pitchFamily="34" charset="0"/>
                <a:ea typeface="ＭＳ Ｐゴシック" panose="020B0600070205080204" pitchFamily="34" charset="-128"/>
              </a:rPr>
              <a:t>ολοκληρωμένη</a:t>
            </a:r>
            <a:r>
              <a:rPr lang="el-GR" altLang="en-GR" dirty="0">
                <a:latin typeface="Calibri" panose="020F0502020204030204" pitchFamily="34" charset="0"/>
                <a:ea typeface="ＭＳ Ｐゴシック" panose="020B0600070205080204" pitchFamily="34" charset="-128"/>
              </a:rPr>
              <a:t> συμβουλευτική διαδικασία</a:t>
            </a:r>
          </a:p>
          <a:p>
            <a:r>
              <a:rPr lang="el-GR" altLang="en-GR" dirty="0">
                <a:latin typeface="Calibri" panose="020F0502020204030204" pitchFamily="34" charset="0"/>
                <a:ea typeface="ＭＳ Ｐゴシック" panose="020B0600070205080204" pitchFamily="34" charset="-128"/>
              </a:rPr>
              <a:t>Παρότι οι πληροφορίες δίνονται από ειδικούς συμβουλευτικής, σε καμία περίπτωση </a:t>
            </a:r>
          </a:p>
          <a:p>
            <a:pPr lvl="1"/>
            <a:r>
              <a:rPr lang="el-GR" altLang="en-GR" dirty="0">
                <a:latin typeface="Calibri" panose="020F0502020204030204" pitchFamily="34" charset="0"/>
                <a:ea typeface="ＭＳ Ｐゴシック" panose="020B0600070205080204" pitchFamily="34" charset="-128"/>
              </a:rPr>
              <a:t>Δεν συνιστούν </a:t>
            </a:r>
            <a:r>
              <a:rPr lang="el-GR" altLang="en-GR" dirty="0">
                <a:solidFill>
                  <a:schemeClr val="accent2"/>
                </a:solidFill>
                <a:latin typeface="Calibri" panose="020F0502020204030204" pitchFamily="34" charset="0"/>
                <a:ea typeface="ＭＳ Ｐゴシック" panose="020B0600070205080204" pitchFamily="34" charset="-128"/>
              </a:rPr>
              <a:t>επίσημη</a:t>
            </a:r>
            <a:r>
              <a:rPr lang="el-GR" altLang="en-GR" dirty="0">
                <a:latin typeface="Calibri" panose="020F0502020204030204" pitchFamily="34" charset="0"/>
                <a:ea typeface="ＭＳ Ｐゴシック" panose="020B0600070205080204" pitchFamily="34" charset="-128"/>
              </a:rPr>
              <a:t> διάγνωση ή γνωμάτευση </a:t>
            </a:r>
          </a:p>
          <a:p>
            <a:pPr lvl="1"/>
            <a:r>
              <a:rPr lang="el-GR" altLang="en-GR" dirty="0">
                <a:latin typeface="Calibri" panose="020F0502020204030204" pitchFamily="34" charset="0"/>
                <a:ea typeface="ＭＳ Ｐゴシック" panose="020B0600070205080204" pitchFamily="34" charset="-128"/>
              </a:rPr>
              <a:t>Δεν αποσκοπούν στην παροχή </a:t>
            </a:r>
            <a:r>
              <a:rPr lang="el-GR" altLang="en-GR" dirty="0">
                <a:solidFill>
                  <a:schemeClr val="accent2"/>
                </a:solidFill>
                <a:latin typeface="Calibri" panose="020F0502020204030204" pitchFamily="34" charset="0"/>
                <a:ea typeface="ＭＳ Ｐゴシック" panose="020B0600070205080204" pitchFamily="34" charset="-128"/>
              </a:rPr>
              <a:t>ολοκληρωμένων</a:t>
            </a:r>
            <a:r>
              <a:rPr lang="el-GR" altLang="en-GR" dirty="0">
                <a:latin typeface="Calibri" panose="020F0502020204030204" pitchFamily="34" charset="0"/>
                <a:ea typeface="ＭＳ Ｐゴシック" panose="020B0600070205080204" pitchFamily="34" charset="-128"/>
              </a:rPr>
              <a:t> συμβουλευτικών υπηρεσιών και </a:t>
            </a:r>
          </a:p>
          <a:p>
            <a:pPr lvl="1"/>
            <a:r>
              <a:rPr lang="el-GR" altLang="en-GR" dirty="0">
                <a:latin typeface="Calibri" panose="020F0502020204030204" pitchFamily="34" charset="0"/>
                <a:ea typeface="ＭＳ Ｐゴシック" panose="020B0600070205080204" pitchFamily="34" charset="-128"/>
              </a:rPr>
              <a:t>Δεν </a:t>
            </a:r>
            <a:r>
              <a:rPr lang="el-GR" altLang="en-GR" dirty="0">
                <a:solidFill>
                  <a:schemeClr val="accent2"/>
                </a:solidFill>
                <a:latin typeface="Calibri" panose="020F0502020204030204" pitchFamily="34" charset="0"/>
                <a:ea typeface="ＭＳ Ｐゴシック" panose="020B0600070205080204" pitchFamily="34" charset="-128"/>
              </a:rPr>
              <a:t>υποκαθιστούν</a:t>
            </a:r>
            <a:r>
              <a:rPr lang="el-GR" altLang="en-GR" dirty="0">
                <a:latin typeface="Calibri" panose="020F0502020204030204" pitchFamily="34" charset="0"/>
                <a:ea typeface="ＭＳ Ｐゴシック" panose="020B0600070205080204" pitchFamily="34" charset="-128"/>
              </a:rPr>
              <a:t> την προσωπική επαφή με έναν ειδικό</a:t>
            </a:r>
          </a:p>
        </p:txBody>
      </p:sp>
      <p:sp>
        <p:nvSpPr>
          <p:cNvPr id="5" name="Slide Number Placeholder 4">
            <a:extLst>
              <a:ext uri="{FF2B5EF4-FFF2-40B4-BE49-F238E27FC236}">
                <a16:creationId xmlns:a16="http://schemas.microsoft.com/office/drawing/2014/main" id="{4EB4B732-1483-D544-A07C-ECEE9CCFF19F}"/>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5BCB6BA5-6F7A-6B44-B487-7D2D75BCA050}" type="slidenum">
              <a:rPr lang="en-US" altLang="en-GR" sz="1200">
                <a:solidFill>
                  <a:srgbClr val="FFFFFF"/>
                </a:solidFill>
                <a:latin typeface="Calibri" panose="020F0502020204030204" pitchFamily="34" charset="0"/>
              </a:rPr>
              <a:pPr eaLnBrk="1" hangingPunct="1">
                <a:lnSpc>
                  <a:spcPct val="80000"/>
                </a:lnSpc>
              </a:pPr>
              <a:t>15</a:t>
            </a:fld>
            <a:endParaRPr lang="en-US" altLang="en-GR" sz="1200" dirty="0">
              <a:solidFill>
                <a:srgbClr val="FFFFFF"/>
              </a:solidFill>
              <a:latin typeface="Calibri" panose="020F0502020204030204" pitchFamily="34" charset="0"/>
            </a:endParaRPr>
          </a:p>
        </p:txBody>
      </p:sp>
      <p:pic>
        <p:nvPicPr>
          <p:cNvPr id="41988" name="Picture 5" descr="imagesCA23NO5F.jpg">
            <a:extLst>
              <a:ext uri="{FF2B5EF4-FFF2-40B4-BE49-F238E27FC236}">
                <a16:creationId xmlns:a16="http://schemas.microsoft.com/office/drawing/2014/main" id="{911B778C-8391-284D-96F0-5483F08059FD}"/>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59738" y="228600"/>
            <a:ext cx="90487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6D75BF46-6738-1142-A44B-004E125B386D}"/>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Σημασία</a:t>
            </a:r>
          </a:p>
        </p:txBody>
      </p:sp>
      <p:sp>
        <p:nvSpPr>
          <p:cNvPr id="44034" name="Content Placeholder 2">
            <a:extLst>
              <a:ext uri="{FF2B5EF4-FFF2-40B4-BE49-F238E27FC236}">
                <a16:creationId xmlns:a16="http://schemas.microsoft.com/office/drawing/2014/main" id="{511C19D6-72D1-784D-B1E8-FA2DEE54C843}"/>
              </a:ext>
            </a:extLst>
          </p:cNvPr>
          <p:cNvSpPr>
            <a:spLocks noGrp="1"/>
          </p:cNvSpPr>
          <p:nvPr>
            <p:ph idx="1"/>
          </p:nvPr>
        </p:nvSpPr>
        <p:spPr>
          <a:xfrm>
            <a:off x="612775" y="1600200"/>
            <a:ext cx="8153400" cy="4495800"/>
          </a:xfrm>
        </p:spPr>
        <p:txBody>
          <a:bodyPr/>
          <a:lstStyle/>
          <a:p>
            <a:r>
              <a:rPr lang="el-GR" altLang="en-GR" dirty="0">
                <a:latin typeface="Calibri" panose="020F0502020204030204" pitchFamily="34" charset="0"/>
                <a:ea typeface="ＭＳ Ｐゴシック" panose="020B0600070205080204" pitchFamily="34" charset="-128"/>
              </a:rPr>
              <a:t>Είναι η </a:t>
            </a:r>
            <a:r>
              <a:rPr lang="el-GR" altLang="en-GR" dirty="0">
                <a:solidFill>
                  <a:schemeClr val="accent2"/>
                </a:solidFill>
                <a:latin typeface="Calibri" panose="020F0502020204030204" pitchFamily="34" charset="0"/>
                <a:ea typeface="ＭＳ Ｐゴシック" panose="020B0600070205080204" pitchFamily="34" charset="-128"/>
              </a:rPr>
              <a:t>μοναδική</a:t>
            </a:r>
            <a:r>
              <a:rPr lang="el-GR" altLang="en-GR" dirty="0">
                <a:latin typeface="Calibri" panose="020F0502020204030204" pitchFamily="34" charset="0"/>
                <a:ea typeface="ＭＳ Ｐゴシック" panose="020B0600070205080204" pitchFamily="34" charset="-128"/>
              </a:rPr>
              <a:t> λύση σε περιπτώσεις όπως</a:t>
            </a:r>
          </a:p>
          <a:p>
            <a:pPr lvl="1"/>
            <a:r>
              <a:rPr lang="el-GR" altLang="en-GR" dirty="0">
                <a:latin typeface="Calibri" panose="020F0502020204030204" pitchFamily="34" charset="0"/>
                <a:ea typeface="ＭＳ Ｐゴシック" panose="020B0600070205080204" pitchFamily="34" charset="-128"/>
              </a:rPr>
              <a:t>Η μεγάλη </a:t>
            </a:r>
            <a:r>
              <a:rPr lang="el-GR" altLang="en-GR" dirty="0">
                <a:solidFill>
                  <a:schemeClr val="accent2"/>
                </a:solidFill>
                <a:latin typeface="Calibri" panose="020F0502020204030204" pitchFamily="34" charset="0"/>
                <a:ea typeface="ＭＳ Ｐゴシック" panose="020B0600070205080204" pitchFamily="34" charset="-128"/>
              </a:rPr>
              <a:t>απόσταση</a:t>
            </a:r>
            <a:r>
              <a:rPr lang="el-GR" altLang="en-GR" dirty="0">
                <a:latin typeface="Calibri" panose="020F0502020204030204" pitchFamily="34" charset="0"/>
                <a:ea typeface="ＭＳ Ｐゴシック" panose="020B0600070205080204" pitchFamily="34" charset="-128"/>
              </a:rPr>
              <a:t> από υπηρεσίες συμβουλευτικής</a:t>
            </a:r>
          </a:p>
          <a:p>
            <a:pPr lvl="1"/>
            <a:r>
              <a:rPr lang="el-GR" altLang="en-GR" dirty="0">
                <a:latin typeface="Calibri" panose="020F0502020204030204" pitchFamily="34" charset="0"/>
                <a:ea typeface="ＭＳ Ｐゴシック" panose="020B0600070205080204" pitchFamily="34" charset="-128"/>
              </a:rPr>
              <a:t>Η περιορισμένη </a:t>
            </a:r>
            <a:r>
              <a:rPr lang="el-GR" altLang="en-GR" dirty="0">
                <a:solidFill>
                  <a:schemeClr val="accent2"/>
                </a:solidFill>
                <a:latin typeface="Calibri" panose="020F0502020204030204" pitchFamily="34" charset="0"/>
                <a:ea typeface="ＭＳ Ｐゴシック" panose="020B0600070205080204" pitchFamily="34" charset="-128"/>
              </a:rPr>
              <a:t>κινητικότητα</a:t>
            </a:r>
            <a:r>
              <a:rPr lang="el-GR" altLang="en-GR" dirty="0">
                <a:latin typeface="Calibri" panose="020F0502020204030204" pitchFamily="34" charset="0"/>
                <a:ea typeface="ＭＳ Ｐゴシック" panose="020B0600070205080204" pitchFamily="34" charset="-128"/>
              </a:rPr>
              <a:t> ως αποτέλεσμα μιας αναπηρίας</a:t>
            </a:r>
            <a:endParaRPr lang="en-US" altLang="en-GR" dirty="0">
              <a:latin typeface="Calibri" panose="020F0502020204030204" pitchFamily="34" charset="0"/>
              <a:ea typeface="ＭＳ Ｐゴシック" panose="020B0600070205080204" pitchFamily="34" charset="-128"/>
            </a:endParaRPr>
          </a:p>
          <a:p>
            <a:pPr lvl="1"/>
            <a:r>
              <a:rPr lang="el-GR" altLang="en-GR" dirty="0">
                <a:latin typeface="Calibri" panose="020F0502020204030204" pitchFamily="34" charset="0"/>
                <a:ea typeface="ＭＳ Ｐゴシック" panose="020B0600070205080204" pitchFamily="34" charset="-128"/>
              </a:rPr>
              <a:t>Ο </a:t>
            </a:r>
            <a:r>
              <a:rPr lang="el-GR" altLang="en-GR" dirty="0">
                <a:solidFill>
                  <a:schemeClr val="accent2"/>
                </a:solidFill>
                <a:latin typeface="Calibri" panose="020F0502020204030204" pitchFamily="34" charset="0"/>
                <a:ea typeface="ＭＳ Ｐゴシック" panose="020B0600070205080204" pitchFamily="34" charset="-128"/>
              </a:rPr>
              <a:t>γεωγραφικός</a:t>
            </a:r>
            <a:r>
              <a:rPr lang="el-GR" altLang="en-GR" dirty="0">
                <a:latin typeface="Calibri" panose="020F0502020204030204" pitchFamily="34" charset="0"/>
                <a:ea typeface="ＭＳ Ｐゴシック" panose="020B0600070205080204" pitchFamily="34" charset="-128"/>
              </a:rPr>
              <a:t> χωρισμός ενός ζευγαριού </a:t>
            </a:r>
          </a:p>
        </p:txBody>
      </p:sp>
      <p:pic>
        <p:nvPicPr>
          <p:cNvPr id="8" name="Picture 2" descr="WorldwideCounseling.com">
            <a:extLst>
              <a:ext uri="{FF2B5EF4-FFF2-40B4-BE49-F238E27FC236}">
                <a16:creationId xmlns:a16="http://schemas.microsoft.com/office/drawing/2014/main" id="{C1ADF86B-2416-9F43-9464-7CEEE971211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09790" y="4225927"/>
            <a:ext cx="49244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Slide Number Placeholder 4">
            <a:extLst>
              <a:ext uri="{FF2B5EF4-FFF2-40B4-BE49-F238E27FC236}">
                <a16:creationId xmlns:a16="http://schemas.microsoft.com/office/drawing/2014/main" id="{19767632-F986-0143-9C12-CB23E69E3281}"/>
              </a:ext>
            </a:extLst>
          </p:cNvPr>
          <p:cNvSpPr>
            <a:spLocks noGrp="1"/>
          </p:cNvSpPr>
          <p:nvPr>
            <p:ph type="sldNum" sz="quarter" idx="12"/>
          </p:nvPr>
        </p:nvSpPr>
        <p:spPr bwMode="auto">
          <a:xfrm>
            <a:off x="7500938" y="6429377"/>
            <a:ext cx="1566862" cy="352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FE6FDB0-3E7A-DE44-98DD-5ADF24E8C624}" type="slidenum">
              <a:rPr lang="en-US" altLang="en-GR" sz="1400">
                <a:solidFill>
                  <a:srgbClr val="FFFFFF"/>
                </a:solidFill>
                <a:latin typeface="Calibri" panose="020F0502020204030204" pitchFamily="34" charset="0"/>
              </a:rPr>
              <a:pPr eaLnBrk="1" hangingPunct="1"/>
              <a:t>16</a:t>
            </a:fld>
            <a:endParaRPr lang="en-US" altLang="en-GR" sz="1400" dirty="0">
              <a:solidFill>
                <a:srgbClr val="FFFFFF"/>
              </a:solidFill>
              <a:latin typeface="Calibri" panose="020F0502020204030204" pitchFamily="34" charset="0"/>
            </a:endParaRPr>
          </a:p>
        </p:txBody>
      </p:sp>
      <p:pic>
        <p:nvPicPr>
          <p:cNvPr id="44037" name="Picture 5" descr="imagesCAECUC6U.jpg">
            <a:extLst>
              <a:ext uri="{FF2B5EF4-FFF2-40B4-BE49-F238E27FC236}">
                <a16:creationId xmlns:a16="http://schemas.microsoft.com/office/drawing/2014/main" id="{788D43A6-BBE4-784A-A603-EE936AF7FF5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316913" y="188913"/>
            <a:ext cx="635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4">
            <a:extLst>
              <a:ext uri="{FF2B5EF4-FFF2-40B4-BE49-F238E27FC236}">
                <a16:creationId xmlns:a16="http://schemas.microsoft.com/office/drawing/2014/main" id="{87360C02-CE9C-394F-8769-3F9BB45FE933}"/>
              </a:ext>
            </a:extLst>
          </p:cNvPr>
          <p:cNvSpPr txBox="1">
            <a:spLocks/>
          </p:cNvSpPr>
          <p:nvPr/>
        </p:nvSpPr>
        <p:spPr>
          <a:xfrm>
            <a:off x="0" y="1271590"/>
            <a:ext cx="533400" cy="244475"/>
          </a:xfrm>
          <a:prstGeom prst="rect">
            <a:avLst/>
          </a:prstGeom>
        </p:spPr>
        <p:txBody>
          <a:bodyPr anchor="ctr">
            <a:norm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80000"/>
              </a:lnSpc>
            </a:pPr>
            <a:fld id="{CAC09BE3-57CA-8E44-A4C1-EFB3C913A41D}" type="slidenum">
              <a:rPr lang="en-US" altLang="en-GR" sz="1200" b="1">
                <a:solidFill>
                  <a:srgbClr val="FFFFFF"/>
                </a:solidFill>
                <a:latin typeface="Calibri" panose="020F0502020204030204" pitchFamily="34" charset="0"/>
              </a:rPr>
              <a:pPr algn="ctr" eaLnBrk="1" hangingPunct="1">
                <a:lnSpc>
                  <a:spcPct val="80000"/>
                </a:lnSpc>
              </a:pPr>
              <a:t>16</a:t>
            </a:fld>
            <a:endParaRPr lang="en-US" altLang="en-GR" sz="1200" b="1" dirty="0">
              <a:solidFill>
                <a:srgbClr val="FFFFFF"/>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2458B6DF-E193-F84F-B6B6-0149B796FFBD}"/>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Δηλαδή… </a:t>
            </a:r>
          </a:p>
        </p:txBody>
      </p:sp>
      <p:sp>
        <p:nvSpPr>
          <p:cNvPr id="10" name="Explosion 2 9">
            <a:extLst>
              <a:ext uri="{FF2B5EF4-FFF2-40B4-BE49-F238E27FC236}">
                <a16:creationId xmlns:a16="http://schemas.microsoft.com/office/drawing/2014/main" id="{DD98F1C9-1237-A74A-BB90-5A1D83A9B5EC}"/>
              </a:ext>
            </a:extLst>
          </p:cNvPr>
          <p:cNvSpPr/>
          <p:nvPr/>
        </p:nvSpPr>
        <p:spPr>
          <a:xfrm>
            <a:off x="2627313" y="1735138"/>
            <a:ext cx="4608512" cy="18288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latin typeface="Calibri"/>
                <a:cs typeface="Calibri"/>
              </a:rPr>
              <a:t>convenient</a:t>
            </a:r>
            <a:endParaRPr lang="el-GR" sz="3000" dirty="0">
              <a:cs typeface="Calibri"/>
            </a:endParaRPr>
          </a:p>
        </p:txBody>
      </p:sp>
      <p:sp>
        <p:nvSpPr>
          <p:cNvPr id="11" name="Explosion 2 10">
            <a:extLst>
              <a:ext uri="{FF2B5EF4-FFF2-40B4-BE49-F238E27FC236}">
                <a16:creationId xmlns:a16="http://schemas.microsoft.com/office/drawing/2014/main" id="{3116FB9D-F143-C445-8597-47D446C26F19}"/>
              </a:ext>
            </a:extLst>
          </p:cNvPr>
          <p:cNvSpPr/>
          <p:nvPr/>
        </p:nvSpPr>
        <p:spPr>
          <a:xfrm>
            <a:off x="4311652" y="2492375"/>
            <a:ext cx="4860925" cy="18288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latin typeface="Calibri"/>
                <a:cs typeface="Calibri"/>
              </a:rPr>
              <a:t>confidential</a:t>
            </a:r>
            <a:endParaRPr lang="el-GR" sz="3000" dirty="0">
              <a:cs typeface="Calibri"/>
            </a:endParaRPr>
          </a:p>
        </p:txBody>
      </p:sp>
      <p:sp>
        <p:nvSpPr>
          <p:cNvPr id="12" name="Explosion 2 11">
            <a:extLst>
              <a:ext uri="{FF2B5EF4-FFF2-40B4-BE49-F238E27FC236}">
                <a16:creationId xmlns:a16="http://schemas.microsoft.com/office/drawing/2014/main" id="{040E075A-F292-6844-BD7B-14AB4B00C73F}"/>
              </a:ext>
            </a:extLst>
          </p:cNvPr>
          <p:cNvSpPr/>
          <p:nvPr/>
        </p:nvSpPr>
        <p:spPr>
          <a:xfrm>
            <a:off x="26988" y="2420938"/>
            <a:ext cx="4608512" cy="18288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latin typeface="Calibri"/>
                <a:cs typeface="Calibri"/>
              </a:rPr>
              <a:t>worldwide</a:t>
            </a:r>
            <a:endParaRPr lang="el-GR" sz="3000" dirty="0">
              <a:cs typeface="Calibri"/>
            </a:endParaRPr>
          </a:p>
        </p:txBody>
      </p:sp>
      <p:sp>
        <p:nvSpPr>
          <p:cNvPr id="46085" name="Slide Number Placeholder 4">
            <a:extLst>
              <a:ext uri="{FF2B5EF4-FFF2-40B4-BE49-F238E27FC236}">
                <a16:creationId xmlns:a16="http://schemas.microsoft.com/office/drawing/2014/main" id="{E03017D3-BB97-9047-92DD-A2E4A75490A5}"/>
              </a:ext>
            </a:extLst>
          </p:cNvPr>
          <p:cNvSpPr>
            <a:spLocks noGrp="1"/>
          </p:cNvSpPr>
          <p:nvPr>
            <p:ph type="sldNum" sz="quarter" idx="12"/>
          </p:nvPr>
        </p:nvSpPr>
        <p:spPr bwMode="auto">
          <a:xfrm>
            <a:off x="7500938" y="6429377"/>
            <a:ext cx="1566862" cy="352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D8AC798-6F96-BB47-B60E-5AE4401A06C9}" type="slidenum">
              <a:rPr lang="en-US" altLang="en-GR" sz="1400">
                <a:solidFill>
                  <a:srgbClr val="FFFFFF"/>
                </a:solidFill>
                <a:latin typeface="Calibri" panose="020F0502020204030204" pitchFamily="34" charset="0"/>
              </a:rPr>
              <a:pPr eaLnBrk="1" hangingPunct="1"/>
              <a:t>17</a:t>
            </a:fld>
            <a:endParaRPr lang="en-US" altLang="en-GR" sz="1400" dirty="0">
              <a:solidFill>
                <a:srgbClr val="FFFFFF"/>
              </a:solidFill>
              <a:latin typeface="Calibri" panose="020F0502020204030204" pitchFamily="34" charset="0"/>
            </a:endParaRPr>
          </a:p>
        </p:txBody>
      </p:sp>
      <p:pic>
        <p:nvPicPr>
          <p:cNvPr id="46086" name="Picture 12" descr="imagesCAD052QE.jpg">
            <a:extLst>
              <a:ext uri="{FF2B5EF4-FFF2-40B4-BE49-F238E27FC236}">
                <a16:creationId xmlns:a16="http://schemas.microsoft.com/office/drawing/2014/main" id="{B67E871C-7889-5044-99B6-B1BDF2A8C74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101013" y="188913"/>
            <a:ext cx="876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4">
            <a:extLst>
              <a:ext uri="{FF2B5EF4-FFF2-40B4-BE49-F238E27FC236}">
                <a16:creationId xmlns:a16="http://schemas.microsoft.com/office/drawing/2014/main" id="{573DFAD4-1AE9-A64D-889C-43540248E489}"/>
              </a:ext>
            </a:extLst>
          </p:cNvPr>
          <p:cNvSpPr txBox="1">
            <a:spLocks/>
          </p:cNvSpPr>
          <p:nvPr/>
        </p:nvSpPr>
        <p:spPr>
          <a:xfrm>
            <a:off x="0" y="1271590"/>
            <a:ext cx="533400" cy="244475"/>
          </a:xfrm>
          <a:prstGeom prst="rect">
            <a:avLst/>
          </a:prstGeom>
        </p:spPr>
        <p:txBody>
          <a:bodyPr anchor="ctr">
            <a:norm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80000"/>
              </a:lnSpc>
            </a:pPr>
            <a:fld id="{25959B9E-DC6F-6342-B977-2F8BC5EFB73D}" type="slidenum">
              <a:rPr lang="en-US" altLang="en-GR" sz="1200" b="1">
                <a:solidFill>
                  <a:srgbClr val="FFFFFF"/>
                </a:solidFill>
                <a:latin typeface="Calibri" panose="020F0502020204030204" pitchFamily="34" charset="0"/>
              </a:rPr>
              <a:pPr algn="ctr" eaLnBrk="1" hangingPunct="1">
                <a:lnSpc>
                  <a:spcPct val="80000"/>
                </a:lnSpc>
              </a:pPr>
              <a:t>17</a:t>
            </a:fld>
            <a:endParaRPr lang="en-US" altLang="en-GR" sz="1200" b="1" dirty="0">
              <a:solidFill>
                <a:srgbClr val="FFFFFF"/>
              </a:solidFill>
              <a:latin typeface="Calibri" panose="020F0502020204030204" pitchFamily="34" charset="0"/>
            </a:endParaRPr>
          </a:p>
        </p:txBody>
      </p:sp>
      <p:pic>
        <p:nvPicPr>
          <p:cNvPr id="46088" name="Picture 2" descr="WorldwideCounseling.com">
            <a:extLst>
              <a:ext uri="{FF2B5EF4-FFF2-40B4-BE49-F238E27FC236}">
                <a16:creationId xmlns:a16="http://schemas.microsoft.com/office/drawing/2014/main" id="{8FEE5D9C-77B5-A443-B4F9-D4A03A7DDC7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09790" y="4225927"/>
            <a:ext cx="49244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13 - Έλλειψη">
            <a:extLst>
              <a:ext uri="{FF2B5EF4-FFF2-40B4-BE49-F238E27FC236}">
                <a16:creationId xmlns:a16="http://schemas.microsoft.com/office/drawing/2014/main" id="{8C20B81E-0A58-9844-92F4-1FDE6319C065}"/>
              </a:ext>
            </a:extLst>
          </p:cNvPr>
          <p:cNvSpPr/>
          <p:nvPr/>
        </p:nvSpPr>
        <p:spPr>
          <a:xfrm>
            <a:off x="3943350" y="4619625"/>
            <a:ext cx="1295400" cy="1295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36000" tIns="36000" rIns="36000" bIns="36000" anchor="ctr"/>
          <a:lstStyle/>
          <a:p>
            <a:pPr algn="ctr">
              <a:defRPr/>
            </a:pPr>
            <a:r>
              <a:rPr lang="en-US" sz="1300" dirty="0">
                <a:latin typeface="Calibri"/>
                <a:cs typeface="Calibri"/>
              </a:rPr>
              <a:t>internet counseling</a:t>
            </a:r>
            <a:endParaRPr lang="el-GR" sz="1300" dirty="0">
              <a:cs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C0763BB0-F2E1-EA42-AEC0-4FE944E0C97D}"/>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Τι προσφέρει???</a:t>
            </a:r>
          </a:p>
        </p:txBody>
      </p:sp>
      <p:sp>
        <p:nvSpPr>
          <p:cNvPr id="48130" name="Content Placeholder 2">
            <a:extLst>
              <a:ext uri="{FF2B5EF4-FFF2-40B4-BE49-F238E27FC236}">
                <a16:creationId xmlns:a16="http://schemas.microsoft.com/office/drawing/2014/main" id="{78FB9207-0098-E645-9221-A2D5B50CCAA0}"/>
              </a:ext>
            </a:extLst>
          </p:cNvPr>
          <p:cNvSpPr>
            <a:spLocks noGrp="1"/>
          </p:cNvSpPr>
          <p:nvPr>
            <p:ph idx="1"/>
          </p:nvPr>
        </p:nvSpPr>
        <p:spPr>
          <a:xfrm>
            <a:off x="612775" y="1600200"/>
            <a:ext cx="8153400" cy="4495800"/>
          </a:xfrm>
        </p:spPr>
        <p:txBody>
          <a:bodyPr/>
          <a:lstStyle/>
          <a:p>
            <a:r>
              <a:rPr lang="el-GR" altLang="en-GR" dirty="0">
                <a:latin typeface="Calibri" panose="020F0502020204030204" pitchFamily="34" charset="0"/>
                <a:ea typeface="ＭＳ Ｐゴシック" panose="020B0600070205080204" pitchFamily="34" charset="-128"/>
              </a:rPr>
              <a:t>Ανωνυμία </a:t>
            </a:r>
          </a:p>
          <a:p>
            <a:pPr lvl="1"/>
            <a:r>
              <a:rPr lang="el-GR" altLang="en-GR" dirty="0">
                <a:latin typeface="Calibri" panose="020F0502020204030204" pitchFamily="34" charset="0"/>
                <a:ea typeface="ＭＳ Ｐゴシック" panose="020B0600070205080204" pitchFamily="34" charset="-128"/>
              </a:rPr>
              <a:t>Στην εξ αποστάσεως επαφή οι άνθρωποι μπορεί να </a:t>
            </a:r>
            <a:r>
              <a:rPr lang="el-GR" altLang="en-GR" dirty="0">
                <a:solidFill>
                  <a:schemeClr val="accent2"/>
                </a:solidFill>
                <a:latin typeface="Calibri" panose="020F0502020204030204" pitchFamily="34" charset="0"/>
                <a:ea typeface="ＭＳ Ｐゴシック" panose="020B0600070205080204" pitchFamily="34" charset="-128"/>
              </a:rPr>
              <a:t>μοιραστούν</a:t>
            </a:r>
            <a:r>
              <a:rPr lang="el-GR" altLang="en-GR" dirty="0">
                <a:latin typeface="Calibri" panose="020F0502020204030204" pitchFamily="34" charset="0"/>
                <a:ea typeface="ＭＳ Ｐゴシック" panose="020B0600070205080204" pitchFamily="34" charset="-128"/>
              </a:rPr>
              <a:t> πιο εύκολα προσωπικά δεδομένα (π.χ. θέματα κακοποίησης)</a:t>
            </a:r>
          </a:p>
          <a:p>
            <a:r>
              <a:rPr lang="el-GR" altLang="en-GR" dirty="0">
                <a:latin typeface="Calibri" panose="020F0502020204030204" pitchFamily="34" charset="0"/>
                <a:ea typeface="ＭＳ Ｐゴシック" panose="020B0600070205080204" pitchFamily="34" charset="-128"/>
              </a:rPr>
              <a:t>Ασφάλεια και άνεση</a:t>
            </a:r>
          </a:p>
          <a:p>
            <a:pPr lvl="1"/>
            <a:r>
              <a:rPr lang="el-GR" altLang="en-GR" dirty="0">
                <a:latin typeface="Calibri" panose="020F0502020204030204" pitchFamily="34" charset="0"/>
                <a:ea typeface="ＭＳ Ｐゴシック" panose="020B0600070205080204" pitchFamily="34" charset="-128"/>
              </a:rPr>
              <a:t>Οι άνθρωποι θεωρούν την επικοινωνία μέσω διαδικτύου πιο </a:t>
            </a:r>
            <a:r>
              <a:rPr lang="el-GR" altLang="en-GR" dirty="0">
                <a:solidFill>
                  <a:schemeClr val="accent2"/>
                </a:solidFill>
                <a:latin typeface="Calibri" panose="020F0502020204030204" pitchFamily="34" charset="0"/>
                <a:ea typeface="ＭＳ Ｐゴシック" panose="020B0600070205080204" pitchFamily="34" charset="-128"/>
              </a:rPr>
              <a:t>προσωπική</a:t>
            </a:r>
            <a:r>
              <a:rPr lang="el-GR" altLang="en-GR" dirty="0">
                <a:latin typeface="Calibri" panose="020F0502020204030204" pitchFamily="34" charset="0"/>
                <a:ea typeface="ＭＳ Ｐゴシック" panose="020B0600070205080204" pitchFamily="34" charset="-128"/>
              </a:rPr>
              <a:t> </a:t>
            </a:r>
          </a:p>
          <a:p>
            <a:pPr lvl="1"/>
            <a:r>
              <a:rPr lang="el-GR" altLang="en-GR" dirty="0">
                <a:latin typeface="Calibri" panose="020F0502020204030204" pitchFamily="34" charset="0"/>
                <a:ea typeface="ＭＳ Ｐゴシック" panose="020B0600070205080204" pitchFamily="34" charset="-128"/>
              </a:rPr>
              <a:t>Ο</a:t>
            </a:r>
            <a:r>
              <a:rPr lang="en-US" altLang="en-GR" dirty="0">
                <a:latin typeface="Calibri" panose="020F0502020204030204" pitchFamily="34" charset="0"/>
                <a:ea typeface="ＭＳ Ｐゴシック" panose="020B0600070205080204" pitchFamily="34" charset="-128"/>
              </a:rPr>
              <a:t> </a:t>
            </a:r>
            <a:r>
              <a:rPr lang="el-GR" altLang="en-GR" dirty="0">
                <a:latin typeface="Calibri" panose="020F0502020204030204" pitchFamily="34" charset="0"/>
                <a:ea typeface="ＭＳ Ｐゴシック" panose="020B0600070205080204" pitchFamily="34" charset="-128"/>
              </a:rPr>
              <a:t>προσωπικός χώρος εξασφαλίζει </a:t>
            </a:r>
            <a:r>
              <a:rPr lang="el-GR" altLang="en-GR" dirty="0">
                <a:solidFill>
                  <a:schemeClr val="accent2"/>
                </a:solidFill>
                <a:latin typeface="Calibri" panose="020F0502020204030204" pitchFamily="34" charset="0"/>
                <a:ea typeface="ＭＳ Ｐゴシック" panose="020B0600070205080204" pitchFamily="34" charset="-128"/>
              </a:rPr>
              <a:t>ασφάλεια</a:t>
            </a:r>
            <a:r>
              <a:rPr lang="el-GR" altLang="en-GR" dirty="0">
                <a:latin typeface="Calibri" panose="020F0502020204030204" pitchFamily="34" charset="0"/>
                <a:ea typeface="ＭＳ Ｐゴシック" panose="020B0600070205080204" pitchFamily="34" charset="-128"/>
              </a:rPr>
              <a:t> και άνεση</a:t>
            </a:r>
          </a:p>
          <a:p>
            <a:r>
              <a:rPr lang="el-GR" altLang="en-GR" dirty="0">
                <a:latin typeface="Calibri" panose="020F0502020204030204" pitchFamily="34" charset="0"/>
                <a:ea typeface="ＭＳ Ｐゴシック" panose="020B0600070205080204" pitchFamily="34" charset="-128"/>
              </a:rPr>
              <a:t>Η επικοινωνία επικεντρώνεται στο πρόβλημα </a:t>
            </a:r>
          </a:p>
          <a:p>
            <a:pPr lvl="1"/>
            <a:r>
              <a:rPr lang="el-GR" altLang="en-GR" dirty="0">
                <a:solidFill>
                  <a:schemeClr val="accent2"/>
                </a:solidFill>
                <a:latin typeface="Calibri" panose="020F0502020204030204" pitchFamily="34" charset="0"/>
                <a:ea typeface="ＭＳ Ｐゴシック" panose="020B0600070205080204" pitchFamily="34" charset="-128"/>
              </a:rPr>
              <a:t>Παρακάμπτοντας</a:t>
            </a:r>
            <a:r>
              <a:rPr lang="el-GR" altLang="en-GR" dirty="0">
                <a:latin typeface="Calibri" panose="020F0502020204030204" pitchFamily="34" charset="0"/>
                <a:ea typeface="ＭＳ Ｐゴシック" panose="020B0600070205080204" pitchFamily="34" charset="-128"/>
              </a:rPr>
              <a:t> στοιχεία όπως η εξωτερική εικόνα του άλλου ατόμου, η γλώσσα του σώματος, κλπ</a:t>
            </a:r>
          </a:p>
        </p:txBody>
      </p:sp>
      <p:sp>
        <p:nvSpPr>
          <p:cNvPr id="5" name="Slide Number Placeholder 4">
            <a:extLst>
              <a:ext uri="{FF2B5EF4-FFF2-40B4-BE49-F238E27FC236}">
                <a16:creationId xmlns:a16="http://schemas.microsoft.com/office/drawing/2014/main" id="{11D37D68-0DDD-E841-8EB8-8E811C0E1A9D}"/>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371AD212-DC66-8B47-8F27-3A32F15307E5}" type="slidenum">
              <a:rPr lang="en-US" altLang="en-GR" sz="1200">
                <a:solidFill>
                  <a:srgbClr val="FFFFFF"/>
                </a:solidFill>
                <a:latin typeface="Calibri" panose="020F0502020204030204" pitchFamily="34" charset="0"/>
              </a:rPr>
              <a:pPr eaLnBrk="1" hangingPunct="1">
                <a:lnSpc>
                  <a:spcPct val="80000"/>
                </a:lnSpc>
              </a:pPr>
              <a:t>18</a:t>
            </a:fld>
            <a:endParaRPr lang="en-US" altLang="en-GR" sz="1200" dirty="0">
              <a:solidFill>
                <a:srgbClr val="FFFFFF"/>
              </a:solidFill>
              <a:latin typeface="Calibri" panose="020F0502020204030204" pitchFamily="34" charset="0"/>
            </a:endParaRPr>
          </a:p>
        </p:txBody>
      </p:sp>
      <p:pic>
        <p:nvPicPr>
          <p:cNvPr id="48132" name="Picture 2" descr="C:\Users\aggeliki\Desktop\οι διαφάνειες του τζουτζουκουκούκου μου που αγαπώ πολύυυ πολυ\siloettecomp.jpg">
            <a:extLst>
              <a:ext uri="{FF2B5EF4-FFF2-40B4-BE49-F238E27FC236}">
                <a16:creationId xmlns:a16="http://schemas.microsoft.com/office/drawing/2014/main" id="{EC11B574-75EB-E145-BDF4-EA9A2D00F7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96190" y="188913"/>
            <a:ext cx="13858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3DA9E37F-9281-1C42-8DC5-10247908362E}"/>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Πλεονεκτήματα</a:t>
            </a:r>
          </a:p>
        </p:txBody>
      </p:sp>
      <p:sp>
        <p:nvSpPr>
          <p:cNvPr id="50178" name="Content Placeholder 2">
            <a:extLst>
              <a:ext uri="{FF2B5EF4-FFF2-40B4-BE49-F238E27FC236}">
                <a16:creationId xmlns:a16="http://schemas.microsoft.com/office/drawing/2014/main" id="{B7418562-5764-A446-81FC-F489B19D0B8A}"/>
              </a:ext>
            </a:extLst>
          </p:cNvPr>
          <p:cNvSpPr>
            <a:spLocks noGrp="1"/>
          </p:cNvSpPr>
          <p:nvPr>
            <p:ph idx="1"/>
          </p:nvPr>
        </p:nvSpPr>
        <p:spPr>
          <a:xfrm>
            <a:off x="612775" y="1600200"/>
            <a:ext cx="8153400" cy="4495800"/>
          </a:xfrm>
        </p:spPr>
        <p:txBody>
          <a:bodyPr/>
          <a:lstStyle/>
          <a:p>
            <a:r>
              <a:rPr lang="el-GR" altLang="en-GR" sz="2000" dirty="0">
                <a:latin typeface="Calibri" panose="020F0502020204030204" pitchFamily="34" charset="0"/>
                <a:ea typeface="ＭＳ Ｐゴシック" panose="020B0600070205080204" pitchFamily="34" charset="-128"/>
              </a:rPr>
              <a:t>Μπορεί να συμβεί σε πραγματικό </a:t>
            </a:r>
            <a:r>
              <a:rPr lang="el-GR" altLang="en-GR" sz="2000" dirty="0">
                <a:solidFill>
                  <a:schemeClr val="accent2"/>
                </a:solidFill>
                <a:latin typeface="Calibri" panose="020F0502020204030204" pitchFamily="34" charset="0"/>
                <a:ea typeface="ＭＳ Ｐゴシック" panose="020B0600070205080204" pitchFamily="34" charset="-128"/>
              </a:rPr>
              <a:t>χρόνο</a:t>
            </a:r>
            <a:r>
              <a:rPr lang="el-GR" altLang="en-GR" sz="2000" dirty="0">
                <a:latin typeface="Calibri" panose="020F0502020204030204" pitchFamily="34" charset="0"/>
                <a:ea typeface="ＭＳ Ｐゴシック" panose="020B0600070205080204" pitchFamily="34" charset="-128"/>
              </a:rPr>
              <a:t> </a:t>
            </a:r>
          </a:p>
          <a:p>
            <a:r>
              <a:rPr lang="el-GR" altLang="en-GR" sz="2000" dirty="0">
                <a:latin typeface="Calibri" panose="020F0502020204030204" pitchFamily="34" charset="0"/>
                <a:ea typeface="ＭＳ Ｐゴシック" panose="020B0600070205080204" pitchFamily="34" charset="-128"/>
              </a:rPr>
              <a:t>Αρκετοί άνθρωποι έχουν μεγαλύτερη ευχέρεια έκφρασης όταν </a:t>
            </a:r>
            <a:r>
              <a:rPr lang="el-GR" altLang="en-GR" sz="2000" dirty="0">
                <a:solidFill>
                  <a:schemeClr val="accent2"/>
                </a:solidFill>
                <a:latin typeface="Calibri" panose="020F0502020204030204" pitchFamily="34" charset="0"/>
                <a:ea typeface="ＭＳ Ｐゴシック" panose="020B0600070205080204" pitchFamily="34" charset="-128"/>
              </a:rPr>
              <a:t>γράφουν</a:t>
            </a:r>
          </a:p>
          <a:p>
            <a:r>
              <a:rPr lang="el-GR" altLang="en-GR" sz="2000" dirty="0">
                <a:latin typeface="Calibri" panose="020F0502020204030204" pitchFamily="34" charset="0"/>
                <a:ea typeface="ＭＳ Ｐゴシック" panose="020B0600070205080204" pitchFamily="34" charset="-128"/>
              </a:rPr>
              <a:t>Είναι διαθέσιμη σε </a:t>
            </a:r>
            <a:r>
              <a:rPr lang="el-GR" altLang="en-GR" sz="2000" dirty="0">
                <a:solidFill>
                  <a:schemeClr val="accent2"/>
                </a:solidFill>
                <a:latin typeface="Calibri" panose="020F0502020204030204" pitchFamily="34" charset="0"/>
                <a:ea typeface="ＭＳ Ｐゴシック" panose="020B0600070205080204" pitchFamily="34" charset="-128"/>
              </a:rPr>
              <a:t>24ωρη</a:t>
            </a:r>
            <a:r>
              <a:rPr lang="el-GR" altLang="en-GR" sz="2000" dirty="0">
                <a:latin typeface="Calibri" panose="020F0502020204030204" pitchFamily="34" charset="0"/>
                <a:ea typeface="ＭＳ Ｐゴシック" panose="020B0600070205080204" pitchFamily="34" charset="-128"/>
              </a:rPr>
              <a:t> βάση</a:t>
            </a:r>
          </a:p>
          <a:p>
            <a:r>
              <a:rPr lang="el-GR" altLang="en-GR" sz="2000" dirty="0">
                <a:latin typeface="Calibri" panose="020F0502020204030204" pitchFamily="34" charset="0"/>
                <a:ea typeface="ＭＳ Ｐゴシック" panose="020B0600070205080204" pitchFamily="34" charset="-128"/>
              </a:rPr>
              <a:t>Υπάρχει πρόσβαση σε </a:t>
            </a:r>
            <a:r>
              <a:rPr lang="el-GR" altLang="en-GR" sz="2000" dirty="0">
                <a:solidFill>
                  <a:schemeClr val="accent2"/>
                </a:solidFill>
                <a:latin typeface="Calibri" panose="020F0502020204030204" pitchFamily="34" charset="0"/>
                <a:ea typeface="ＭＳ Ｐゴシック" panose="020B0600070205080204" pitchFamily="34" charset="-128"/>
              </a:rPr>
              <a:t>παλαιότερες</a:t>
            </a:r>
            <a:r>
              <a:rPr lang="el-GR" altLang="en-GR" sz="2000" dirty="0">
                <a:latin typeface="Calibri" panose="020F0502020204030204" pitchFamily="34" charset="0"/>
                <a:ea typeface="ＭＳ Ｐゴシック" panose="020B0600070205080204" pitchFamily="34" charset="-128"/>
              </a:rPr>
              <a:t> συζητήσεις </a:t>
            </a:r>
          </a:p>
          <a:p>
            <a:r>
              <a:rPr lang="el-GR" altLang="en-GR" sz="2000" dirty="0">
                <a:latin typeface="Calibri" panose="020F0502020204030204" pitchFamily="34" charset="0"/>
                <a:ea typeface="ＭＳ Ｐゴシック" panose="020B0600070205080204" pitchFamily="34" charset="-128"/>
              </a:rPr>
              <a:t>Άμεσα </a:t>
            </a:r>
            <a:r>
              <a:rPr lang="el-GR" altLang="en-GR" sz="2000" dirty="0">
                <a:solidFill>
                  <a:schemeClr val="accent2"/>
                </a:solidFill>
                <a:latin typeface="Calibri" panose="020F0502020204030204" pitchFamily="34" charset="0"/>
                <a:ea typeface="ＭＳ Ｐゴシック" panose="020B0600070205080204" pitchFamily="34" charset="-128"/>
              </a:rPr>
              <a:t>αποτελέσματα</a:t>
            </a:r>
            <a:r>
              <a:rPr lang="el-GR" altLang="en-GR" sz="2000" dirty="0">
                <a:latin typeface="Calibri" panose="020F0502020204030204" pitchFamily="34" charset="0"/>
                <a:ea typeface="ＭＳ Ｐゴシック" panose="020B0600070205080204" pitchFamily="34" charset="-128"/>
              </a:rPr>
              <a:t> από τα online tests</a:t>
            </a:r>
          </a:p>
          <a:p>
            <a:r>
              <a:rPr lang="el-GR" altLang="en-GR" sz="2000" dirty="0">
                <a:latin typeface="Calibri" panose="020F0502020204030204" pitchFamily="34" charset="0"/>
                <a:ea typeface="ＭＳ Ｐゴシック" panose="020B0600070205080204" pitchFamily="34" charset="-128"/>
              </a:rPr>
              <a:t>Εξοικονόμηση </a:t>
            </a:r>
            <a:r>
              <a:rPr lang="el-GR" altLang="en-GR" sz="2000" dirty="0">
                <a:solidFill>
                  <a:schemeClr val="accent2"/>
                </a:solidFill>
                <a:latin typeface="Calibri" panose="020F0502020204030204" pitchFamily="34" charset="0"/>
                <a:ea typeface="ＭＳ Ｐゴシック" panose="020B0600070205080204" pitchFamily="34" charset="-128"/>
              </a:rPr>
              <a:t>χρόνου</a:t>
            </a:r>
          </a:p>
          <a:p>
            <a:r>
              <a:rPr lang="el-GR" altLang="en-GR" sz="2000" dirty="0">
                <a:latin typeface="Calibri" panose="020F0502020204030204" pitchFamily="34" charset="0"/>
                <a:ea typeface="ＭＳ Ｐゴシック" panose="020B0600070205080204" pitchFamily="34" charset="-128"/>
              </a:rPr>
              <a:t>Χαμηλότερο </a:t>
            </a:r>
            <a:r>
              <a:rPr lang="el-GR" altLang="en-GR" sz="2000" dirty="0">
                <a:solidFill>
                  <a:schemeClr val="accent2"/>
                </a:solidFill>
                <a:latin typeface="Calibri" panose="020F0502020204030204" pitchFamily="34" charset="0"/>
                <a:ea typeface="ＭＳ Ｐゴシック" panose="020B0600070205080204" pitchFamily="34" charset="-128"/>
              </a:rPr>
              <a:t>κόστος</a:t>
            </a:r>
            <a:r>
              <a:rPr lang="el-GR" altLang="en-GR" sz="2000" dirty="0">
                <a:solidFill>
                  <a:srgbClr val="FF0000"/>
                </a:solidFill>
                <a:latin typeface="Calibri" panose="020F0502020204030204" pitchFamily="34" charset="0"/>
                <a:ea typeface="ＭＳ Ｐゴシック" panose="020B0600070205080204" pitchFamily="34" charset="-128"/>
              </a:rPr>
              <a:t> - </a:t>
            </a:r>
            <a:r>
              <a:rPr lang="el-GR" altLang="en-GR" sz="2000" dirty="0">
                <a:latin typeface="Calibri" panose="020F0502020204030204" pitchFamily="34" charset="0"/>
                <a:ea typeface="ＭＳ Ｐゴシック" panose="020B0600070205080204" pitchFamily="34" charset="-128"/>
              </a:rPr>
              <a:t>η συνεδρία κοστίζει λιγότερο προσθέτοντας επιπλέον και έξοδα μετακίνησης, έξοδα φροντίδας παιδιού, κλπ</a:t>
            </a:r>
          </a:p>
        </p:txBody>
      </p:sp>
      <p:sp>
        <p:nvSpPr>
          <p:cNvPr id="5" name="Slide Number Placeholder 4">
            <a:extLst>
              <a:ext uri="{FF2B5EF4-FFF2-40B4-BE49-F238E27FC236}">
                <a16:creationId xmlns:a16="http://schemas.microsoft.com/office/drawing/2014/main" id="{8B30C981-A124-F443-B667-7229D962FA0B}"/>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CE72ADA1-BC95-AA46-8E13-BEE9C2C90D4C}" type="slidenum">
              <a:rPr lang="en-US" altLang="en-GR" sz="1200">
                <a:solidFill>
                  <a:srgbClr val="FFFFFF"/>
                </a:solidFill>
                <a:latin typeface="Calibri" panose="020F0502020204030204" pitchFamily="34" charset="0"/>
              </a:rPr>
              <a:pPr eaLnBrk="1" hangingPunct="1">
                <a:lnSpc>
                  <a:spcPct val="80000"/>
                </a:lnSpc>
              </a:pPr>
              <a:t>19</a:t>
            </a:fld>
            <a:endParaRPr lang="en-US" altLang="en-GR" sz="1200" dirty="0">
              <a:solidFill>
                <a:srgbClr val="FFFFFF"/>
              </a:solidFill>
              <a:latin typeface="Calibri" panose="020F0502020204030204" pitchFamily="34" charset="0"/>
            </a:endParaRPr>
          </a:p>
        </p:txBody>
      </p:sp>
      <p:pic>
        <p:nvPicPr>
          <p:cNvPr id="50180" name="Picture 1" descr="C:\Users\aggeliki\Desktop\οι διαφάνειες του τζουτζουκουκούκου μου που αγαπώ πολύυυ πολυ\072707_sexdrive_580x.jpg">
            <a:extLst>
              <a:ext uri="{FF2B5EF4-FFF2-40B4-BE49-F238E27FC236}">
                <a16:creationId xmlns:a16="http://schemas.microsoft.com/office/drawing/2014/main" id="{644E803A-3953-BE4A-89DE-4EC0EB8DDA5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56563" y="188913"/>
            <a:ext cx="9080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066A46-2B84-6A40-A794-F4BE0B57DA64}"/>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F739C3C5-34C5-214E-9DA7-7E03ABC08D75}" type="slidenum">
              <a:rPr lang="el-GR" altLang="en-GR" sz="1200">
                <a:solidFill>
                  <a:srgbClr val="FFFFFF"/>
                </a:solidFill>
                <a:latin typeface="Calibri" panose="020F0502020204030204" pitchFamily="34" charset="0"/>
              </a:rPr>
              <a:pPr eaLnBrk="1" hangingPunct="1">
                <a:lnSpc>
                  <a:spcPct val="80000"/>
                </a:lnSpc>
              </a:pPr>
              <a:t>2</a:t>
            </a:fld>
            <a:endParaRPr lang="el-GR" altLang="en-GR" sz="1200" dirty="0">
              <a:solidFill>
                <a:srgbClr val="FFFFFF"/>
              </a:solidFill>
              <a:latin typeface="Calibri" panose="020F0502020204030204" pitchFamily="34" charset="0"/>
            </a:endParaRPr>
          </a:p>
        </p:txBody>
      </p:sp>
      <p:pic>
        <p:nvPicPr>
          <p:cNvPr id="15362" name="Picture 5">
            <a:extLst>
              <a:ext uri="{FF2B5EF4-FFF2-40B4-BE49-F238E27FC236}">
                <a16:creationId xmlns:a16="http://schemas.microsoft.com/office/drawing/2014/main" id="{BABB31B4-5DE7-CB43-A786-2DCB4442891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CD9B28B-CA0D-7F4C-913A-8EF639BC4550}"/>
              </a:ext>
            </a:extLst>
          </p:cNvPr>
          <p:cNvSpPr>
            <a:spLocks noChangeArrowheads="1"/>
          </p:cNvSpPr>
          <p:nvPr/>
        </p:nvSpPr>
        <p:spPr bwMode="auto">
          <a:xfrm>
            <a:off x="0" y="5229225"/>
            <a:ext cx="9144000" cy="769938"/>
          </a:xfrm>
          <a:prstGeom prst="rect">
            <a:avLst/>
          </a:prstGeom>
          <a:noFill/>
          <a:ln>
            <a:noFill/>
          </a:ln>
          <a:effectLst>
            <a:outerShdw blurRad="38100" dist="30000" dir="5400000" rotWithShape="0">
              <a:srgbClr val="808080">
                <a:alpha val="4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000">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l-GR" altLang="en-GR" sz="4400" dirty="0">
                <a:solidFill>
                  <a:srgbClr val="FFFFFF"/>
                </a:solidFill>
                <a:latin typeface="Calibri" panose="020F0502020204030204" pitchFamily="34" charset="0"/>
              </a:rPr>
              <a:t>Καλώς Ήρθατε!!!</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36CB5952-9ADC-F647-BC39-7137CFFA6C7D}"/>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Μειονεκτήματα – Κίνδυνοι</a:t>
            </a:r>
          </a:p>
        </p:txBody>
      </p:sp>
      <p:sp>
        <p:nvSpPr>
          <p:cNvPr id="52226" name="Content Placeholder 2">
            <a:extLst>
              <a:ext uri="{FF2B5EF4-FFF2-40B4-BE49-F238E27FC236}">
                <a16:creationId xmlns:a16="http://schemas.microsoft.com/office/drawing/2014/main" id="{5DE9FE5D-5EED-914B-B04D-4DD084E7F06D}"/>
              </a:ext>
            </a:extLst>
          </p:cNvPr>
          <p:cNvSpPr>
            <a:spLocks noGrp="1"/>
          </p:cNvSpPr>
          <p:nvPr>
            <p:ph idx="1"/>
          </p:nvPr>
        </p:nvSpPr>
        <p:spPr>
          <a:xfrm>
            <a:off x="612775" y="1600200"/>
            <a:ext cx="8153400" cy="4495800"/>
          </a:xfrm>
        </p:spPr>
        <p:txBody>
          <a:bodyPr/>
          <a:lstStyle/>
          <a:p>
            <a:r>
              <a:rPr lang="el-GR" altLang="en-GR" dirty="0">
                <a:latin typeface="Calibri" panose="020F0502020204030204" pitchFamily="34" charset="0"/>
                <a:ea typeface="ＭＳ Ｐゴシック" panose="020B0600070205080204" pitchFamily="34" charset="-128"/>
              </a:rPr>
              <a:t>Κίνδυνος παρανόησης </a:t>
            </a:r>
          </a:p>
          <a:p>
            <a:pPr lvl="1"/>
            <a:r>
              <a:rPr lang="el-GR" altLang="en-GR" dirty="0">
                <a:latin typeface="Calibri" panose="020F0502020204030204" pitchFamily="34" charset="0"/>
                <a:ea typeface="ＭＳ Ｐゴシック" panose="020B0600070205080204" pitchFamily="34" charset="-128"/>
              </a:rPr>
              <a:t>Λόγω έλλειψης γλώσσας </a:t>
            </a:r>
            <a:r>
              <a:rPr lang="el-GR" altLang="en-GR" dirty="0">
                <a:solidFill>
                  <a:schemeClr val="accent2"/>
                </a:solidFill>
                <a:latin typeface="Calibri" panose="020F0502020204030204" pitchFamily="34" charset="0"/>
                <a:ea typeface="ＭＳ Ｐゴシック" panose="020B0600070205080204" pitchFamily="34" charset="-128"/>
              </a:rPr>
              <a:t>σώματος</a:t>
            </a:r>
          </a:p>
          <a:p>
            <a:r>
              <a:rPr lang="el-GR" altLang="en-GR" dirty="0">
                <a:latin typeface="Calibri" panose="020F0502020204030204" pitchFamily="34" charset="0"/>
                <a:ea typeface="ＭＳ Ｐゴシック" panose="020B0600070205080204" pitchFamily="34" charset="-128"/>
              </a:rPr>
              <a:t>Κίνδυνοι ασφάλειας</a:t>
            </a:r>
          </a:p>
          <a:p>
            <a:pPr lvl="1"/>
            <a:r>
              <a:rPr lang="el-GR" altLang="en-GR" dirty="0">
                <a:latin typeface="Calibri" panose="020F0502020204030204" pitchFamily="34" charset="0"/>
                <a:ea typeface="ＭＳ Ｐゴシック" panose="020B0600070205080204" pitchFamily="34" charset="-128"/>
              </a:rPr>
              <a:t>Σχετικοί με τη χρήση της </a:t>
            </a:r>
            <a:r>
              <a:rPr lang="el-GR" altLang="en-GR" dirty="0">
                <a:solidFill>
                  <a:schemeClr val="accent2"/>
                </a:solidFill>
                <a:latin typeface="Calibri" panose="020F0502020204030204" pitchFamily="34" charset="0"/>
                <a:ea typeface="ＭＳ Ｐゴシック" panose="020B0600070205080204" pitchFamily="34" charset="-128"/>
              </a:rPr>
              <a:t>τεχνολογίας</a:t>
            </a:r>
            <a:r>
              <a:rPr lang="el-GR" altLang="en-GR" dirty="0">
                <a:latin typeface="Calibri" panose="020F0502020204030204" pitchFamily="34" charset="0"/>
                <a:ea typeface="ＭＳ Ｐゴシック" panose="020B0600070205080204" pitchFamily="34" charset="-128"/>
              </a:rPr>
              <a:t>, π.χ. αποτυχημένη αποστολή μηνυμάτων, διαρροή προσωπικών δεδομένων, κλπ</a:t>
            </a:r>
          </a:p>
          <a:p>
            <a:r>
              <a:rPr lang="el-GR" altLang="en-GR" dirty="0">
                <a:latin typeface="Calibri" panose="020F0502020204030204" pitchFamily="34" charset="0"/>
                <a:ea typeface="ＭＳ Ｐゴシック" panose="020B0600070205080204" pitchFamily="34" charset="-128"/>
              </a:rPr>
              <a:t>Μείωση του ρόλου των </a:t>
            </a:r>
            <a:r>
              <a:rPr lang="el-GR" altLang="en-GR" dirty="0">
                <a:solidFill>
                  <a:schemeClr val="accent2"/>
                </a:solidFill>
                <a:latin typeface="Calibri" panose="020F0502020204030204" pitchFamily="34" charset="0"/>
                <a:ea typeface="ＭＳ Ｐゴシック" panose="020B0600070205080204" pitchFamily="34" charset="-128"/>
              </a:rPr>
              <a:t>αυθόρμητων</a:t>
            </a:r>
            <a:r>
              <a:rPr lang="el-GR" altLang="en-GR" dirty="0">
                <a:latin typeface="Calibri" panose="020F0502020204030204" pitchFamily="34" charset="0"/>
                <a:ea typeface="ＭＳ Ｐゴシック" panose="020B0600070205080204" pitchFamily="34" charset="-128"/>
              </a:rPr>
              <a:t> απαντήσεων</a:t>
            </a:r>
          </a:p>
          <a:p>
            <a:r>
              <a:rPr lang="el-GR" altLang="en-GR" dirty="0">
                <a:latin typeface="Calibri" panose="020F0502020204030204" pitchFamily="34" charset="0"/>
                <a:ea typeface="ＭＳ Ｐゴシック" panose="020B0600070205080204" pitchFamily="34" charset="-128"/>
              </a:rPr>
              <a:t>Κίνδυνος χρήσης των υπηρεσιών από </a:t>
            </a:r>
            <a:r>
              <a:rPr lang="el-GR" altLang="en-GR" dirty="0">
                <a:solidFill>
                  <a:schemeClr val="accent2"/>
                </a:solidFill>
                <a:latin typeface="Calibri" panose="020F0502020204030204" pitchFamily="34" charset="0"/>
                <a:ea typeface="ＭＳ Ｐゴシック" panose="020B0600070205080204" pitchFamily="34" charset="-128"/>
              </a:rPr>
              <a:t>μη-επαγγελματίες</a:t>
            </a:r>
            <a:r>
              <a:rPr lang="el-GR" altLang="en-GR" dirty="0">
                <a:latin typeface="Calibri" panose="020F0502020204030204" pitchFamily="34" charset="0"/>
                <a:ea typeface="ＭＳ Ｐゴシック" panose="020B0600070205080204" pitchFamily="34" charset="-128"/>
              </a:rPr>
              <a:t> </a:t>
            </a:r>
          </a:p>
          <a:p>
            <a:r>
              <a:rPr lang="el-GR" altLang="en-GR" dirty="0">
                <a:latin typeface="Calibri" panose="020F0502020204030204" pitchFamily="34" charset="0"/>
                <a:ea typeface="ＭＳ Ｐゴシック" panose="020B0600070205080204" pitchFamily="34" charset="-128"/>
              </a:rPr>
              <a:t>Οι υπηρεσίες δεν καλύπτονται από τις </a:t>
            </a:r>
            <a:r>
              <a:rPr lang="el-GR" altLang="en-GR" dirty="0">
                <a:solidFill>
                  <a:schemeClr val="accent2"/>
                </a:solidFill>
                <a:latin typeface="Calibri" panose="020F0502020204030204" pitchFamily="34" charset="0"/>
                <a:ea typeface="ＭＳ Ｐゴシック" panose="020B0600070205080204" pitchFamily="34" charset="-128"/>
              </a:rPr>
              <a:t>ασφαλιστικές</a:t>
            </a:r>
            <a:r>
              <a:rPr lang="el-GR" altLang="en-GR" dirty="0">
                <a:latin typeface="Calibri" panose="020F0502020204030204" pitchFamily="34" charset="0"/>
                <a:ea typeface="ＭＳ Ｐゴシック" panose="020B0600070205080204" pitchFamily="34" charset="-128"/>
              </a:rPr>
              <a:t> εταιρείες</a:t>
            </a:r>
          </a:p>
        </p:txBody>
      </p:sp>
      <p:sp>
        <p:nvSpPr>
          <p:cNvPr id="5" name="Slide Number Placeholder 4">
            <a:extLst>
              <a:ext uri="{FF2B5EF4-FFF2-40B4-BE49-F238E27FC236}">
                <a16:creationId xmlns:a16="http://schemas.microsoft.com/office/drawing/2014/main" id="{C6D01545-6617-7E4A-B885-2A0F50EA712F}"/>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7329CBFB-3E82-0D46-858D-65190E024588}" type="slidenum">
              <a:rPr lang="en-US" altLang="en-GR" sz="1200">
                <a:solidFill>
                  <a:srgbClr val="FFFFFF"/>
                </a:solidFill>
                <a:latin typeface="Calibri" panose="020F0502020204030204" pitchFamily="34" charset="0"/>
              </a:rPr>
              <a:pPr eaLnBrk="1" hangingPunct="1">
                <a:lnSpc>
                  <a:spcPct val="80000"/>
                </a:lnSpc>
              </a:pPr>
              <a:t>20</a:t>
            </a:fld>
            <a:endParaRPr lang="en-US" altLang="en-GR" sz="1200" dirty="0">
              <a:solidFill>
                <a:srgbClr val="FFFFFF"/>
              </a:solidFill>
              <a:latin typeface="Calibri" panose="020F0502020204030204" pitchFamily="34" charset="0"/>
            </a:endParaRPr>
          </a:p>
        </p:txBody>
      </p:sp>
      <p:pic>
        <p:nvPicPr>
          <p:cNvPr id="52228" name="Picture 5" descr="untitled.bmp">
            <a:extLst>
              <a:ext uri="{FF2B5EF4-FFF2-40B4-BE49-F238E27FC236}">
                <a16:creationId xmlns:a16="http://schemas.microsoft.com/office/drawing/2014/main" id="{09F38A54-DB27-5C4D-8A49-7A8C2DE397F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153402" y="188913"/>
            <a:ext cx="8112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C51F167D-40D3-1142-A220-4483753B2267}"/>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Ποιους δεν αφορά…</a:t>
            </a:r>
          </a:p>
        </p:txBody>
      </p:sp>
      <p:sp>
        <p:nvSpPr>
          <p:cNvPr id="54274" name="Content Placeholder 2">
            <a:extLst>
              <a:ext uri="{FF2B5EF4-FFF2-40B4-BE49-F238E27FC236}">
                <a16:creationId xmlns:a16="http://schemas.microsoft.com/office/drawing/2014/main" id="{5EA2BE99-F7E9-3641-A4EC-C6F9CB69A1BE}"/>
              </a:ext>
            </a:extLst>
          </p:cNvPr>
          <p:cNvSpPr>
            <a:spLocks noGrp="1"/>
          </p:cNvSpPr>
          <p:nvPr>
            <p:ph idx="1"/>
          </p:nvPr>
        </p:nvSpPr>
        <p:spPr>
          <a:xfrm>
            <a:off x="612775" y="1600200"/>
            <a:ext cx="8153400" cy="4495800"/>
          </a:xfrm>
        </p:spPr>
        <p:txBody>
          <a:bodyPr/>
          <a:lstStyle/>
          <a:p>
            <a:r>
              <a:rPr lang="el-GR" altLang="en-GR" sz="2000" dirty="0">
                <a:latin typeface="Calibri" panose="020F0502020204030204" pitchFamily="34" charset="0"/>
                <a:ea typeface="ＭＳ Ｐゴシック" panose="020B0600070205080204" pitchFamily="34" charset="-128"/>
              </a:rPr>
              <a:t>Τα άτομα που βρίσκονται στο μέσω κάποιας </a:t>
            </a:r>
            <a:r>
              <a:rPr lang="el-GR" altLang="en-GR" sz="2000" dirty="0">
                <a:solidFill>
                  <a:schemeClr val="accent2"/>
                </a:solidFill>
                <a:latin typeface="Calibri" panose="020F0502020204030204" pitchFamily="34" charset="0"/>
                <a:ea typeface="ＭＳ Ｐゴシック" panose="020B0600070205080204" pitchFamily="34" charset="-128"/>
              </a:rPr>
              <a:t>σοβαρής</a:t>
            </a:r>
            <a:r>
              <a:rPr lang="el-GR" altLang="en-GR" sz="2000" dirty="0">
                <a:latin typeface="Calibri" panose="020F0502020204030204" pitchFamily="34" charset="0"/>
                <a:ea typeface="ＭＳ Ｐゴシック" panose="020B0600070205080204" pitchFamily="34" charset="-128"/>
              </a:rPr>
              <a:t> κρίσης, π.χ. αυτοκτονικής</a:t>
            </a:r>
          </a:p>
          <a:p>
            <a:r>
              <a:rPr lang="el-GR" altLang="en-GR" sz="2000" dirty="0">
                <a:latin typeface="Calibri" panose="020F0502020204030204" pitchFamily="34" charset="0"/>
                <a:ea typeface="ＭＳ Ｐゴシック" panose="020B0600070205080204" pitchFamily="34" charset="-128"/>
              </a:rPr>
              <a:t>Τα άτομα που δεν είναι διατεθειμένα να δώσουν </a:t>
            </a:r>
            <a:r>
              <a:rPr lang="el-GR" altLang="en-GR" sz="2000" dirty="0">
                <a:solidFill>
                  <a:schemeClr val="accent2"/>
                </a:solidFill>
                <a:latin typeface="Calibri" panose="020F0502020204030204" pitchFamily="34" charset="0"/>
                <a:ea typeface="ＭＳ Ｐゴシック" panose="020B0600070205080204" pitchFamily="34" charset="-128"/>
              </a:rPr>
              <a:t>αληθείς</a:t>
            </a:r>
            <a:r>
              <a:rPr lang="el-GR" altLang="en-GR" sz="2000" dirty="0">
                <a:latin typeface="Calibri" panose="020F0502020204030204" pitchFamily="34" charset="0"/>
                <a:ea typeface="ＭＳ Ｐゴシック" panose="020B0600070205080204" pitchFamily="34" charset="-128"/>
              </a:rPr>
              <a:t> προσωπικές πληροφορίες στον θεραπευτή για την κατάστασή τους και τα συναισθήματά τους</a:t>
            </a:r>
          </a:p>
          <a:p>
            <a:r>
              <a:rPr lang="el-GR" altLang="en-GR" sz="2000" dirty="0">
                <a:latin typeface="Calibri" panose="020F0502020204030204" pitchFamily="34" charset="0"/>
                <a:ea typeface="ＭＳ Ｐゴシック" panose="020B0600070205080204" pitchFamily="34" charset="-128"/>
              </a:rPr>
              <a:t>Τις περιπτώσεις που είναι ιδιαίτερα </a:t>
            </a:r>
            <a:r>
              <a:rPr lang="el-GR" altLang="en-GR" sz="2000" dirty="0">
                <a:solidFill>
                  <a:schemeClr val="accent2"/>
                </a:solidFill>
                <a:latin typeface="Calibri" panose="020F0502020204030204" pitchFamily="34" charset="0"/>
                <a:ea typeface="ＭＳ Ｐゴシック" panose="020B0600070205080204" pitchFamily="34" charset="-128"/>
              </a:rPr>
              <a:t>πολύπλοκες</a:t>
            </a:r>
          </a:p>
        </p:txBody>
      </p:sp>
      <p:sp>
        <p:nvSpPr>
          <p:cNvPr id="5" name="Slide Number Placeholder 4">
            <a:extLst>
              <a:ext uri="{FF2B5EF4-FFF2-40B4-BE49-F238E27FC236}">
                <a16:creationId xmlns:a16="http://schemas.microsoft.com/office/drawing/2014/main" id="{6EE2A8C8-DCB2-514F-A486-9205E9D667DF}"/>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78D68859-9FF2-9344-B2A5-114D548ED851}" type="slidenum">
              <a:rPr lang="en-US" altLang="en-GR" sz="1200">
                <a:solidFill>
                  <a:srgbClr val="FFFFFF"/>
                </a:solidFill>
                <a:latin typeface="Calibri" panose="020F0502020204030204" pitchFamily="34" charset="0"/>
              </a:rPr>
              <a:pPr eaLnBrk="1" hangingPunct="1">
                <a:lnSpc>
                  <a:spcPct val="80000"/>
                </a:lnSpc>
              </a:pPr>
              <a:t>21</a:t>
            </a:fld>
            <a:endParaRPr lang="en-US" altLang="en-GR" sz="1200" dirty="0">
              <a:solidFill>
                <a:srgbClr val="FFFFFF"/>
              </a:solidFill>
              <a:latin typeface="Calibri" panose="020F0502020204030204" pitchFamily="34" charset="0"/>
            </a:endParaRPr>
          </a:p>
        </p:txBody>
      </p:sp>
      <p:pic>
        <p:nvPicPr>
          <p:cNvPr id="54276" name="Picture 2" descr="C:\Users\aggeliki\Desktop\οι διαφάνειες του τζουτζουκουκούκου μου που αγαπώ πολύυυ πολυ\Therapy.jpg">
            <a:extLst>
              <a:ext uri="{FF2B5EF4-FFF2-40B4-BE49-F238E27FC236}">
                <a16:creationId xmlns:a16="http://schemas.microsoft.com/office/drawing/2014/main" id="{4F98AB1B-CD14-854B-BDDA-CF3B9BA432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13652" y="188913"/>
            <a:ext cx="13509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6CE66CC3-0E6F-2C4E-B58B-BA10B49E54A5}"/>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Οι πρώτες προσπάθειες</a:t>
            </a:r>
          </a:p>
        </p:txBody>
      </p:sp>
      <p:sp>
        <p:nvSpPr>
          <p:cNvPr id="56322" name="Content Placeholder 2">
            <a:extLst>
              <a:ext uri="{FF2B5EF4-FFF2-40B4-BE49-F238E27FC236}">
                <a16:creationId xmlns:a16="http://schemas.microsoft.com/office/drawing/2014/main" id="{85B375C5-7861-5642-90D9-9FBDDA91D7A5}"/>
              </a:ext>
            </a:extLst>
          </p:cNvPr>
          <p:cNvSpPr>
            <a:spLocks noGrp="1"/>
          </p:cNvSpPr>
          <p:nvPr>
            <p:ph idx="1"/>
          </p:nvPr>
        </p:nvSpPr>
        <p:spPr>
          <a:xfrm>
            <a:off x="612775" y="1600200"/>
            <a:ext cx="8153400" cy="4495800"/>
          </a:xfrm>
        </p:spPr>
        <p:txBody>
          <a:bodyPr/>
          <a:lstStyle/>
          <a:p>
            <a:r>
              <a:rPr lang="en-US" altLang="en-GR" dirty="0">
                <a:latin typeface="Calibri" panose="020F0502020204030204" pitchFamily="34" charset="0"/>
                <a:ea typeface="ＭＳ Ｐゴシック" panose="020B0600070205080204" pitchFamily="34" charset="-128"/>
              </a:rPr>
              <a:t>60s – 70s </a:t>
            </a:r>
          </a:p>
          <a:p>
            <a:pPr lvl="1"/>
            <a:r>
              <a:rPr lang="en-US" altLang="en-GR" dirty="0">
                <a:latin typeface="Calibri" panose="020F0502020204030204" pitchFamily="34" charset="0"/>
                <a:ea typeface="ＭＳ Ｐゴシック" panose="020B0600070205080204" pitchFamily="34" charset="-128"/>
              </a:rPr>
              <a:t>Computer</a:t>
            </a:r>
            <a:r>
              <a:rPr lang="el-GR" altLang="en-GR" dirty="0">
                <a:latin typeface="Calibri" panose="020F0502020204030204" pitchFamily="34" charset="0"/>
                <a:ea typeface="ＭＳ Ｐゴシック" panose="020B0600070205080204" pitchFamily="34" charset="-128"/>
              </a:rPr>
              <a:t> </a:t>
            </a:r>
            <a:r>
              <a:rPr lang="en-US" altLang="en-GR" dirty="0">
                <a:latin typeface="Calibri" panose="020F0502020204030204" pitchFamily="34" charset="0"/>
                <a:ea typeface="ＭＳ Ｐゴシック" panose="020B0600070205080204" pitchFamily="34" charset="-128"/>
              </a:rPr>
              <a:t>programs that function as a therapist</a:t>
            </a:r>
          </a:p>
          <a:p>
            <a:pPr lvl="1"/>
            <a:r>
              <a:rPr lang="el-GR" altLang="en-GR" dirty="0">
                <a:latin typeface="Calibri" panose="020F0502020204030204" pitchFamily="34" charset="0"/>
                <a:ea typeface="ＭＳ Ｐゴシック" panose="020B0600070205080204" pitchFamily="34" charset="-128"/>
              </a:rPr>
              <a:t>Ο</a:t>
            </a:r>
            <a:r>
              <a:rPr lang="en-US" altLang="en-GR" dirty="0">
                <a:latin typeface="Calibri" panose="020F0502020204030204" pitchFamily="34" charset="0"/>
                <a:ea typeface="ＭＳ Ｐゴシック" panose="020B0600070205080204" pitchFamily="34" charset="-128"/>
              </a:rPr>
              <a:t>n</a:t>
            </a:r>
            <a:r>
              <a:rPr lang="el-GR" altLang="en-GR" dirty="0">
                <a:latin typeface="Calibri" panose="020F0502020204030204" pitchFamily="34" charset="0"/>
                <a:ea typeface="ＭＳ Ｐゴシック" panose="020B0600070205080204" pitchFamily="34" charset="-128"/>
              </a:rPr>
              <a:t>-</a:t>
            </a:r>
            <a:r>
              <a:rPr lang="en-US" altLang="en-GR" dirty="0">
                <a:latin typeface="Calibri" panose="020F0502020204030204" pitchFamily="34" charset="0"/>
                <a:ea typeface="ＭＳ Ｐゴシック" panose="020B0600070205080204" pitchFamily="34" charset="-128"/>
              </a:rPr>
              <a:t>line self-help support groups </a:t>
            </a:r>
            <a:endParaRPr lang="el-GR" altLang="en-GR" dirty="0">
              <a:latin typeface="Calibri" panose="020F0502020204030204" pitchFamily="34" charset="0"/>
              <a:ea typeface="ＭＳ Ｐゴシック" panose="020B0600070205080204" pitchFamily="34" charset="-128"/>
            </a:endParaRPr>
          </a:p>
          <a:p>
            <a:r>
              <a:rPr lang="en-US" altLang="en-GR" dirty="0">
                <a:latin typeface="Calibri" panose="020F0502020204030204" pitchFamily="34" charset="0"/>
                <a:ea typeface="ＭＳ Ｐゴシック" panose="020B0600070205080204" pitchFamily="34" charset="-128"/>
              </a:rPr>
              <a:t>1986 – "Ask Uncle Ezra" </a:t>
            </a:r>
          </a:p>
          <a:p>
            <a:pPr lvl="1"/>
            <a:r>
              <a:rPr lang="en-US" altLang="en-GR" dirty="0">
                <a:latin typeface="Calibri" panose="020F0502020204030204" pitchFamily="34" charset="0"/>
                <a:ea typeface="ＭＳ Ｐゴシック" panose="020B0600070205080204" pitchFamily="34" charset="-128"/>
              </a:rPr>
              <a:t>The</a:t>
            </a:r>
            <a:r>
              <a:rPr lang="el-GR" altLang="en-GR" dirty="0">
                <a:latin typeface="Calibri" panose="020F0502020204030204" pitchFamily="34" charset="0"/>
                <a:ea typeface="ＭＳ Ｐゴシック" panose="020B0600070205080204" pitchFamily="34" charset="-128"/>
              </a:rPr>
              <a:t> </a:t>
            </a:r>
            <a:r>
              <a:rPr lang="en-US" altLang="en-GR" dirty="0">
                <a:latin typeface="Calibri" panose="020F0502020204030204" pitchFamily="34" charset="0"/>
                <a:ea typeface="ＭＳ Ｐゴシック" panose="020B0600070205080204" pitchFamily="34" charset="-128"/>
              </a:rPr>
              <a:t>earliest known organized service to provide mental health advice online </a:t>
            </a:r>
          </a:p>
          <a:p>
            <a:pPr lvl="1"/>
            <a:r>
              <a:rPr lang="en-US" altLang="en-GR" dirty="0">
                <a:latin typeface="Calibri" panose="020F0502020204030204" pitchFamily="34" charset="0"/>
                <a:ea typeface="ＭＳ Ｐゴシック" panose="020B0600070205080204" pitchFamily="34" charset="-128"/>
              </a:rPr>
              <a:t>Offered</a:t>
            </a:r>
            <a:r>
              <a:rPr lang="el-GR" altLang="en-GR" dirty="0">
                <a:latin typeface="Calibri" panose="020F0502020204030204" pitchFamily="34" charset="0"/>
                <a:ea typeface="ＭＳ Ｐゴシック" panose="020B0600070205080204" pitchFamily="34" charset="-128"/>
              </a:rPr>
              <a:t> </a:t>
            </a:r>
            <a:r>
              <a:rPr lang="en-US" altLang="en-GR" dirty="0">
                <a:latin typeface="Calibri" panose="020F0502020204030204" pitchFamily="34" charset="0"/>
                <a:ea typeface="ＭＳ Ｐゴシック" panose="020B0600070205080204" pitchFamily="34" charset="-128"/>
              </a:rPr>
              <a:t>to students of Cornell University for 26 years (20K+ messages)</a:t>
            </a:r>
          </a:p>
        </p:txBody>
      </p:sp>
      <p:sp>
        <p:nvSpPr>
          <p:cNvPr id="5" name="Slide Number Placeholder 4">
            <a:extLst>
              <a:ext uri="{FF2B5EF4-FFF2-40B4-BE49-F238E27FC236}">
                <a16:creationId xmlns:a16="http://schemas.microsoft.com/office/drawing/2014/main" id="{303BF430-E7A0-F041-8F20-F3B0B36FCAB8}"/>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5CE6D261-2294-4248-BFE1-377212A720C2}" type="slidenum">
              <a:rPr lang="en-US" altLang="en-GR" sz="1200">
                <a:solidFill>
                  <a:srgbClr val="FFFFFF"/>
                </a:solidFill>
                <a:latin typeface="Calibri" panose="020F0502020204030204" pitchFamily="34" charset="0"/>
              </a:rPr>
              <a:pPr eaLnBrk="1" hangingPunct="1">
                <a:lnSpc>
                  <a:spcPct val="80000"/>
                </a:lnSpc>
              </a:pPr>
              <a:t>22</a:t>
            </a:fld>
            <a:endParaRPr lang="en-US" altLang="en-GR" sz="1200" dirty="0">
              <a:solidFill>
                <a:srgbClr val="FFFFFF"/>
              </a:solidFill>
              <a:latin typeface="Calibri" panose="020F0502020204030204" pitchFamily="34" charset="0"/>
            </a:endParaRPr>
          </a:p>
        </p:txBody>
      </p:sp>
      <p:pic>
        <p:nvPicPr>
          <p:cNvPr id="56324" name="Picture 3" descr="http://upload.wikimedia.org/wikipedia/commons/thumb/9/98/GNU_Emacs_ELIZA_example.png/325px-GNU_Emacs_ELIZA_example.png">
            <a:extLst>
              <a:ext uri="{FF2B5EF4-FFF2-40B4-BE49-F238E27FC236}">
                <a16:creationId xmlns:a16="http://schemas.microsoft.com/office/drawing/2014/main" id="{5B46AA07-0D25-ED42-9558-3017985AAA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7452" y="4508500"/>
            <a:ext cx="23971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6" descr="untitled.bmp">
            <a:extLst>
              <a:ext uri="{FF2B5EF4-FFF2-40B4-BE49-F238E27FC236}">
                <a16:creationId xmlns:a16="http://schemas.microsoft.com/office/drawing/2014/main" id="{B014E571-A100-644E-A648-B462B3FB6FD0}"/>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85090" y="188913"/>
            <a:ext cx="12795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2">
            <a:hlinkClick r:id="rId5"/>
            <a:extLst>
              <a:ext uri="{FF2B5EF4-FFF2-40B4-BE49-F238E27FC236}">
                <a16:creationId xmlns:a16="http://schemas.microsoft.com/office/drawing/2014/main" id="{A45CF7AA-4D07-3242-AC1B-A429286EAA8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580063" y="4508500"/>
            <a:ext cx="254476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1CD22777-BBE7-F24C-8D17-71F12F9A4986}"/>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Η εποχή του </a:t>
            </a:r>
            <a:r>
              <a:rPr lang="en-US" altLang="en-GR" dirty="0">
                <a:latin typeface="Calibri" panose="020F0502020204030204" pitchFamily="34" charset="0"/>
                <a:ea typeface="ＭＳ Ｐゴシック" panose="020B0600070205080204" pitchFamily="34" charset="-128"/>
              </a:rPr>
              <a:t>Internet/Web</a:t>
            </a:r>
            <a:endParaRPr lang="el-GR" altLang="en-GR" dirty="0">
              <a:latin typeface="Calibri" panose="020F0502020204030204" pitchFamily="34" charset="0"/>
              <a:ea typeface="ＭＳ Ｐゴシック" panose="020B0600070205080204" pitchFamily="34" charset="-128"/>
            </a:endParaRPr>
          </a:p>
        </p:txBody>
      </p:sp>
      <p:sp>
        <p:nvSpPr>
          <p:cNvPr id="58370" name="Content Placeholder 2">
            <a:extLst>
              <a:ext uri="{FF2B5EF4-FFF2-40B4-BE49-F238E27FC236}">
                <a16:creationId xmlns:a16="http://schemas.microsoft.com/office/drawing/2014/main" id="{68E89B8C-5D36-E447-B5FC-C3862ACC8DD2}"/>
              </a:ext>
            </a:extLst>
          </p:cNvPr>
          <p:cNvSpPr>
            <a:spLocks noGrp="1"/>
          </p:cNvSpPr>
          <p:nvPr>
            <p:ph idx="1"/>
          </p:nvPr>
        </p:nvSpPr>
        <p:spPr>
          <a:xfrm>
            <a:off x="612775" y="1600200"/>
            <a:ext cx="8153400" cy="4495800"/>
          </a:xfrm>
        </p:spPr>
        <p:txBody>
          <a:bodyPr/>
          <a:lstStyle/>
          <a:p>
            <a:r>
              <a:rPr lang="el-GR" altLang="en-GR" dirty="0">
                <a:latin typeface="Calibri" panose="020F0502020204030204" pitchFamily="34" charset="0"/>
                <a:ea typeface="ＭＳ Ｐゴシック" panose="020B0600070205080204" pitchFamily="34" charset="-128"/>
              </a:rPr>
              <a:t>Ηλεκτρονική αλληλογραφία (</a:t>
            </a:r>
            <a:r>
              <a:rPr lang="el-GR" altLang="en-GR" dirty="0">
                <a:solidFill>
                  <a:schemeClr val="accent2"/>
                </a:solidFill>
                <a:latin typeface="Calibri" panose="020F0502020204030204" pitchFamily="34" charset="0"/>
                <a:ea typeface="ＭＳ Ｐゴシック" panose="020B0600070205080204" pitchFamily="34" charset="-128"/>
              </a:rPr>
              <a:t>e-mail</a:t>
            </a:r>
            <a:r>
              <a:rPr lang="el-GR" altLang="en-GR" dirty="0">
                <a:latin typeface="Calibri" panose="020F0502020204030204" pitchFamily="34" charset="0"/>
                <a:ea typeface="ＭＳ Ｐゴシック" panose="020B0600070205080204" pitchFamily="34" charset="-128"/>
              </a:rPr>
              <a:t>)</a:t>
            </a:r>
          </a:p>
          <a:p>
            <a:pPr lvl="1"/>
            <a:r>
              <a:rPr lang="el-GR" altLang="en-GR" dirty="0">
                <a:latin typeface="Calibri" panose="020F0502020204030204" pitchFamily="34" charset="0"/>
                <a:ea typeface="ＭＳ Ｐゴシック" panose="020B0600070205080204" pitchFamily="34" charset="-128"/>
              </a:rPr>
              <a:t>Ανταλλαγή μηνυμάτων</a:t>
            </a:r>
          </a:p>
          <a:p>
            <a:r>
              <a:rPr lang="el-GR" altLang="en-GR" dirty="0">
                <a:latin typeface="Calibri" panose="020F0502020204030204" pitchFamily="34" charset="0"/>
                <a:ea typeface="ＭＳ Ｐゴシック" panose="020B0600070205080204" pitchFamily="34" charset="-128"/>
              </a:rPr>
              <a:t>Διαδικτυακή σύγχρονη συζήτηση (</a:t>
            </a:r>
            <a:r>
              <a:rPr lang="el-GR" altLang="en-GR" dirty="0">
                <a:solidFill>
                  <a:schemeClr val="accent2"/>
                </a:solidFill>
                <a:latin typeface="Calibri" panose="020F0502020204030204" pitchFamily="34" charset="0"/>
                <a:ea typeface="ＭＳ Ｐゴシック" panose="020B0600070205080204" pitchFamily="34" charset="-128"/>
              </a:rPr>
              <a:t>chat</a:t>
            </a:r>
            <a:r>
              <a:rPr lang="el-GR" altLang="en-GR" dirty="0">
                <a:latin typeface="Calibri" panose="020F0502020204030204" pitchFamily="34" charset="0"/>
                <a:ea typeface="ＭＳ Ｐゴシック" panose="020B0600070205080204" pitchFamily="34" charset="-128"/>
              </a:rPr>
              <a:t>)</a:t>
            </a:r>
          </a:p>
          <a:p>
            <a:pPr lvl="1"/>
            <a:r>
              <a:rPr lang="el-GR" altLang="en-GR" dirty="0">
                <a:latin typeface="Calibri" panose="020F0502020204030204" pitchFamily="34" charset="0"/>
                <a:ea typeface="ＭＳ Ｐゴシック" panose="020B0600070205080204" pitchFamily="34" charset="-128"/>
              </a:rPr>
              <a:t>Ανταλλαγή μηνυμάτων σε πραγματικό χρόνο</a:t>
            </a:r>
          </a:p>
          <a:p>
            <a:r>
              <a:rPr lang="el-GR" altLang="en-GR" dirty="0">
                <a:latin typeface="Calibri" panose="020F0502020204030204" pitchFamily="34" charset="0"/>
                <a:ea typeface="ＭＳ Ｐゴシック" panose="020B0600070205080204" pitchFamily="34" charset="-128"/>
              </a:rPr>
              <a:t>Διαδικτυακή ασύγχρονη συζήτηση (</a:t>
            </a:r>
            <a:r>
              <a:rPr lang="en-US" altLang="en-GR" dirty="0">
                <a:solidFill>
                  <a:schemeClr val="accent2"/>
                </a:solidFill>
                <a:latin typeface="Calibri" panose="020F0502020204030204" pitchFamily="34" charset="0"/>
                <a:ea typeface="ＭＳ Ｐゴシック" panose="020B0600070205080204" pitchFamily="34" charset="-128"/>
              </a:rPr>
              <a:t>forum</a:t>
            </a:r>
            <a:r>
              <a:rPr lang="en-US" altLang="en-GR" dirty="0">
                <a:latin typeface="Calibri" panose="020F0502020204030204" pitchFamily="34" charset="0"/>
                <a:ea typeface="ＭＳ Ｐゴシック" panose="020B0600070205080204" pitchFamily="34" charset="-128"/>
              </a:rPr>
              <a:t>)</a:t>
            </a:r>
            <a:endParaRPr lang="el-GR" altLang="en-GR" dirty="0">
              <a:latin typeface="Calibri" panose="020F0502020204030204" pitchFamily="34" charset="0"/>
              <a:ea typeface="ＭＳ Ｐゴシック" panose="020B0600070205080204" pitchFamily="34" charset="-128"/>
            </a:endParaRPr>
          </a:p>
          <a:p>
            <a:pPr lvl="1"/>
            <a:r>
              <a:rPr lang="el-GR" altLang="en-GR" dirty="0">
                <a:latin typeface="Calibri" panose="020F0502020204030204" pitchFamily="34" charset="0"/>
                <a:ea typeface="ＭＳ Ｐゴシック" panose="020B0600070205080204" pitchFamily="34" charset="-128"/>
              </a:rPr>
              <a:t>Αλληλεπίδραση μεταξύ διαφόρων ατόμων υπό την καθοδήγηση ενός συμβούλου</a:t>
            </a:r>
          </a:p>
          <a:p>
            <a:r>
              <a:rPr lang="el-GR" altLang="en-GR" dirty="0">
                <a:latin typeface="Calibri" panose="020F0502020204030204" pitchFamily="34" charset="0"/>
                <a:ea typeface="ＭＳ Ｐゴシック" panose="020B0600070205080204" pitchFamily="34" charset="-128"/>
              </a:rPr>
              <a:t>Τηλε-διάσκεψη </a:t>
            </a:r>
            <a:r>
              <a:rPr lang="en-US" altLang="en-GR" dirty="0">
                <a:latin typeface="Calibri" panose="020F0502020204030204" pitchFamily="34" charset="0"/>
                <a:ea typeface="ＭＳ Ｐゴシック" panose="020B0600070205080204" pitchFamily="34" charset="-128"/>
              </a:rPr>
              <a:t>(</a:t>
            </a:r>
            <a:r>
              <a:rPr lang="en-US" altLang="en-GR" dirty="0">
                <a:solidFill>
                  <a:schemeClr val="accent2"/>
                </a:solidFill>
                <a:latin typeface="Calibri" panose="020F0502020204030204" pitchFamily="34" charset="0"/>
                <a:ea typeface="ＭＳ Ｐゴシック" panose="020B0600070205080204" pitchFamily="34" charset="-128"/>
              </a:rPr>
              <a:t>web conferencing</a:t>
            </a:r>
            <a:r>
              <a:rPr lang="en-US" altLang="en-GR" dirty="0">
                <a:latin typeface="Calibri" panose="020F0502020204030204" pitchFamily="34" charset="0"/>
                <a:ea typeface="ＭＳ Ｐゴシック" panose="020B0600070205080204" pitchFamily="34" charset="-128"/>
              </a:rPr>
              <a:t>)</a:t>
            </a:r>
            <a:endParaRPr lang="el-GR" altLang="en-GR" dirty="0">
              <a:latin typeface="Calibri" panose="020F0502020204030204" pitchFamily="34" charset="0"/>
              <a:ea typeface="ＭＳ Ｐゴシック" panose="020B0600070205080204" pitchFamily="34" charset="-128"/>
            </a:endParaRPr>
          </a:p>
          <a:p>
            <a:pPr lvl="1"/>
            <a:r>
              <a:rPr lang="el-GR" altLang="en-GR" dirty="0">
                <a:latin typeface="Calibri" panose="020F0502020204030204" pitchFamily="34" charset="0"/>
                <a:ea typeface="ＭＳ Ｐゴシック" panose="020B0600070205080204" pitchFamily="34" charset="-128"/>
              </a:rPr>
              <a:t>Δυναμική επικοινωνία με πλήρη ανταλλαγή ήχου και εικόνας βίντεο</a:t>
            </a:r>
          </a:p>
        </p:txBody>
      </p:sp>
      <p:sp>
        <p:nvSpPr>
          <p:cNvPr id="5" name="Slide Number Placeholder 4">
            <a:extLst>
              <a:ext uri="{FF2B5EF4-FFF2-40B4-BE49-F238E27FC236}">
                <a16:creationId xmlns:a16="http://schemas.microsoft.com/office/drawing/2014/main" id="{6D158DA1-E29E-DB45-A3A6-3E3EC73AC15B}"/>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23147775-1606-564E-B83A-48D1E78A2F2C}" type="slidenum">
              <a:rPr lang="en-US" altLang="en-GR" sz="1200">
                <a:solidFill>
                  <a:srgbClr val="FFFFFF"/>
                </a:solidFill>
                <a:latin typeface="Calibri" panose="020F0502020204030204" pitchFamily="34" charset="0"/>
              </a:rPr>
              <a:pPr eaLnBrk="1" hangingPunct="1">
                <a:lnSpc>
                  <a:spcPct val="80000"/>
                </a:lnSpc>
              </a:pPr>
              <a:t>23</a:t>
            </a:fld>
            <a:endParaRPr lang="en-US" altLang="en-GR" sz="1200" dirty="0">
              <a:solidFill>
                <a:srgbClr val="FFFFFF"/>
              </a:solidFill>
              <a:latin typeface="Calibri" panose="020F0502020204030204" pitchFamily="34" charset="0"/>
            </a:endParaRPr>
          </a:p>
        </p:txBody>
      </p:sp>
      <p:pic>
        <p:nvPicPr>
          <p:cNvPr id="58372" name="Picture 2">
            <a:extLst>
              <a:ext uri="{FF2B5EF4-FFF2-40B4-BE49-F238E27FC236}">
                <a16:creationId xmlns:a16="http://schemas.microsoft.com/office/drawing/2014/main" id="{AB1B2115-2EBE-8749-ACD8-CECCC662CD7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812088" y="188913"/>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C3355-E361-8B44-88FA-80DD66C9BD9E}"/>
              </a:ext>
            </a:extLst>
          </p:cNvPr>
          <p:cNvSpPr>
            <a:spLocks noGrp="1"/>
          </p:cNvSpPr>
          <p:nvPr>
            <p:ph type="title"/>
          </p:nvPr>
        </p:nvSpPr>
        <p:spPr/>
        <p:txBody>
          <a:bodyPr/>
          <a:lstStyle/>
          <a:p>
            <a:r>
              <a:rPr lang="el-GR" dirty="0"/>
              <a:t>Και η Ελλάδα κύριε?</a:t>
            </a:r>
            <a:endParaRPr lang="en-GR"/>
          </a:p>
        </p:txBody>
      </p:sp>
      <p:sp>
        <p:nvSpPr>
          <p:cNvPr id="3" name="Content Placeholder 2">
            <a:extLst>
              <a:ext uri="{FF2B5EF4-FFF2-40B4-BE49-F238E27FC236}">
                <a16:creationId xmlns:a16="http://schemas.microsoft.com/office/drawing/2014/main" id="{8C14D95B-064A-4B4F-92BF-DB02711E51C6}"/>
              </a:ext>
            </a:extLst>
          </p:cNvPr>
          <p:cNvSpPr>
            <a:spLocks noGrp="1"/>
          </p:cNvSpPr>
          <p:nvPr>
            <p:ph sz="quarter" idx="1"/>
          </p:nvPr>
        </p:nvSpPr>
        <p:spPr/>
        <p:txBody>
          <a:bodyPr/>
          <a:lstStyle/>
          <a:p>
            <a:r>
              <a:rPr lang="en-GR"/>
              <a:t>Google for</a:t>
            </a:r>
          </a:p>
          <a:p>
            <a:pPr lvl="1"/>
            <a:r>
              <a:rPr lang="el-GR" dirty="0"/>
              <a:t>Συμβουλευτική </a:t>
            </a:r>
            <a:r>
              <a:rPr lang="en-US" dirty="0"/>
              <a:t>online</a:t>
            </a:r>
            <a:endParaRPr lang="en-GR"/>
          </a:p>
        </p:txBody>
      </p:sp>
      <p:sp>
        <p:nvSpPr>
          <p:cNvPr id="4" name="Slide Number Placeholder 3">
            <a:extLst>
              <a:ext uri="{FF2B5EF4-FFF2-40B4-BE49-F238E27FC236}">
                <a16:creationId xmlns:a16="http://schemas.microsoft.com/office/drawing/2014/main" id="{FFA95096-0DFE-E540-A1D1-E2262B79CE25}"/>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24</a:t>
            </a:fld>
            <a:endParaRPr lang="el-GR" altLang="en-GR" dirty="0"/>
          </a:p>
        </p:txBody>
      </p:sp>
      <p:pic>
        <p:nvPicPr>
          <p:cNvPr id="7" name="Picture 6" descr="flag-button-square-250.png">
            <a:extLst>
              <a:ext uri="{FF2B5EF4-FFF2-40B4-BE49-F238E27FC236}">
                <a16:creationId xmlns:a16="http://schemas.microsoft.com/office/drawing/2014/main" id="{B500E51D-3566-804A-8960-3F3ED3C0FA9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51648" y="27185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C9B1FC8-A9EC-F884-6056-9992B97C633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15412" y="1630420"/>
            <a:ext cx="4150636" cy="4390868"/>
          </a:xfrm>
          <a:prstGeom prst="rect">
            <a:avLst/>
          </a:prstGeom>
        </p:spPr>
      </p:pic>
    </p:spTree>
    <p:extLst>
      <p:ext uri="{BB962C8B-B14F-4D97-AF65-F5344CB8AC3E}">
        <p14:creationId xmlns:p14="http://schemas.microsoft.com/office/powerpoint/2010/main" val="2149372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A3EFF-5226-874F-8503-935C04BF97C4}"/>
              </a:ext>
            </a:extLst>
          </p:cNvPr>
          <p:cNvSpPr>
            <a:spLocks noGrp="1"/>
          </p:cNvSpPr>
          <p:nvPr>
            <p:ph type="title"/>
          </p:nvPr>
        </p:nvSpPr>
        <p:spPr/>
        <p:txBody>
          <a:bodyPr/>
          <a:lstStyle/>
          <a:p>
            <a:r>
              <a:rPr lang="el-GR" dirty="0"/>
              <a:t>Παραδείγματα</a:t>
            </a:r>
            <a:endParaRPr lang="en-GR" baseline="30000" dirty="0"/>
          </a:p>
        </p:txBody>
      </p:sp>
      <p:sp>
        <p:nvSpPr>
          <p:cNvPr id="4" name="Slide Number Placeholder 3">
            <a:extLst>
              <a:ext uri="{FF2B5EF4-FFF2-40B4-BE49-F238E27FC236}">
                <a16:creationId xmlns:a16="http://schemas.microsoft.com/office/drawing/2014/main" id="{99AA18D7-0B9B-7645-8EFA-477A80E6BF44}"/>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25</a:t>
            </a:fld>
            <a:endParaRPr lang="el-GR" altLang="en-GR" dirty="0"/>
          </a:p>
        </p:txBody>
      </p:sp>
      <p:pic>
        <p:nvPicPr>
          <p:cNvPr id="6" name="Picture 5" descr="A picture containing text, indoor, appliance&#10;&#10;Description automatically generated">
            <a:hlinkClick r:id="rId2"/>
            <a:extLst>
              <a:ext uri="{FF2B5EF4-FFF2-40B4-BE49-F238E27FC236}">
                <a16:creationId xmlns:a16="http://schemas.microsoft.com/office/drawing/2014/main" id="{848903A4-6510-4646-8FD5-3348E1E9589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75354" y="1790316"/>
            <a:ext cx="3456000" cy="2160000"/>
          </a:xfrm>
          <a:prstGeom prst="rect">
            <a:avLst/>
          </a:prstGeom>
        </p:spPr>
      </p:pic>
      <p:pic>
        <p:nvPicPr>
          <p:cNvPr id="8" name="Picture 7" descr="A picture containing text, person, indoor, screenshot&#10;&#10;Description automatically generated">
            <a:hlinkClick r:id="rId4"/>
            <a:extLst>
              <a:ext uri="{FF2B5EF4-FFF2-40B4-BE49-F238E27FC236}">
                <a16:creationId xmlns:a16="http://schemas.microsoft.com/office/drawing/2014/main" id="{E88CC1C8-EB18-C448-849D-4B6B2FC0451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2646" y="1784412"/>
            <a:ext cx="3456000" cy="2160000"/>
          </a:xfrm>
          <a:prstGeom prst="rect">
            <a:avLst/>
          </a:prstGeom>
        </p:spPr>
      </p:pic>
      <p:pic>
        <p:nvPicPr>
          <p:cNvPr id="17" name="Picture 4" descr="untitled2.bmp">
            <a:extLst>
              <a:ext uri="{FF2B5EF4-FFF2-40B4-BE49-F238E27FC236}">
                <a16:creationId xmlns:a16="http://schemas.microsoft.com/office/drawing/2014/main" id="{5B63E7F9-911D-1D46-9881-7B7A8BAFAFC4}"/>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380290" y="188913"/>
            <a:ext cx="1577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Graphical user interface, application, website&#10;&#10;Description automatically generated">
            <a:hlinkClick r:id="rId7"/>
            <a:extLst>
              <a:ext uri="{FF2B5EF4-FFF2-40B4-BE49-F238E27FC236}">
                <a16:creationId xmlns:a16="http://schemas.microsoft.com/office/drawing/2014/main" id="{9CAC2867-2048-654B-B6F7-16954D7840A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8958" y="4293096"/>
            <a:ext cx="3456000" cy="2160000"/>
          </a:xfrm>
          <a:prstGeom prst="rect">
            <a:avLst/>
          </a:prstGeom>
        </p:spPr>
      </p:pic>
      <p:pic>
        <p:nvPicPr>
          <p:cNvPr id="10" name="Picture 9" descr="Graphical user interface, website&#10;&#10;Description automatically generated">
            <a:hlinkClick r:id="rId9"/>
            <a:extLst>
              <a:ext uri="{FF2B5EF4-FFF2-40B4-BE49-F238E27FC236}">
                <a16:creationId xmlns:a16="http://schemas.microsoft.com/office/drawing/2014/main" id="{178DEBF9-104D-B248-A942-DC3E834895F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098186" y="4293096"/>
            <a:ext cx="3456000" cy="2160000"/>
          </a:xfrm>
          <a:prstGeom prst="rect">
            <a:avLst/>
          </a:prstGeom>
        </p:spPr>
      </p:pic>
    </p:spTree>
    <p:extLst>
      <p:ext uri="{BB962C8B-B14F-4D97-AF65-F5344CB8AC3E}">
        <p14:creationId xmlns:p14="http://schemas.microsoft.com/office/powerpoint/2010/main" val="299936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BEF2-BBCA-30CE-7F5E-8D15D72E5A68}"/>
              </a:ext>
            </a:extLst>
          </p:cNvPr>
          <p:cNvSpPr>
            <a:spLocks noGrp="1"/>
          </p:cNvSpPr>
          <p:nvPr>
            <p:ph type="title"/>
          </p:nvPr>
        </p:nvSpPr>
        <p:spPr/>
        <p:txBody>
          <a:bodyPr/>
          <a:lstStyle/>
          <a:p>
            <a:r>
              <a:rPr lang="el-GR" dirty="0"/>
              <a:t>Παραδείγματα</a:t>
            </a:r>
            <a:r>
              <a:rPr lang="en-US" dirty="0"/>
              <a:t> free</a:t>
            </a:r>
            <a:endParaRPr lang="en-GR"/>
          </a:p>
        </p:txBody>
      </p:sp>
      <p:sp>
        <p:nvSpPr>
          <p:cNvPr id="3" name="Content Placeholder 2">
            <a:extLst>
              <a:ext uri="{FF2B5EF4-FFF2-40B4-BE49-F238E27FC236}">
                <a16:creationId xmlns:a16="http://schemas.microsoft.com/office/drawing/2014/main" id="{341E16B1-65A6-7B22-41AA-58FF3CD3FEDC}"/>
              </a:ext>
            </a:extLst>
          </p:cNvPr>
          <p:cNvSpPr>
            <a:spLocks noGrp="1"/>
          </p:cNvSpPr>
          <p:nvPr>
            <p:ph sz="quarter" idx="1"/>
          </p:nvPr>
        </p:nvSpPr>
        <p:spPr/>
        <p:txBody>
          <a:bodyPr/>
          <a:lstStyle/>
          <a:p>
            <a:r>
              <a:rPr lang="en-GB" dirty="0">
                <a:hlinkClick r:id="rId2">
                  <a:extLst>
                    <a:ext uri="{A12FA001-AC4F-418D-AE19-62706E023703}">
                      <ahyp:hlinkClr xmlns:ahyp="http://schemas.microsoft.com/office/drawing/2018/hyperlinkcolor" val="tx"/>
                    </a:ext>
                  </a:extLst>
                </a:hlinkClick>
              </a:rPr>
              <a:t>7 Cups</a:t>
            </a:r>
            <a:endParaRPr lang="en-GB" dirty="0"/>
          </a:p>
          <a:p>
            <a:pPr lvl="1"/>
            <a:r>
              <a:rPr lang="en-GB" dirty="0"/>
              <a:t>Free service allows you to connect anonymously with volunteer listeners in group chats so you can talk about how you're feeling with others without fear of judgment</a:t>
            </a:r>
          </a:p>
          <a:p>
            <a:pPr lvl="1"/>
            <a:r>
              <a:rPr lang="en-GB" dirty="0"/>
              <a:t>Its paid services connect you with a licensed therapist whom you can message at any time of day</a:t>
            </a:r>
          </a:p>
          <a:p>
            <a:r>
              <a:rPr lang="en-GB" dirty="0">
                <a:hlinkClick r:id="rId3">
                  <a:extLst>
                    <a:ext uri="{A12FA001-AC4F-418D-AE19-62706E023703}">
                      <ahyp:hlinkClr xmlns:ahyp="http://schemas.microsoft.com/office/drawing/2018/hyperlinkcolor" val="tx"/>
                    </a:ext>
                  </a:extLst>
                </a:hlinkClick>
              </a:rPr>
              <a:t>The Crisis Text Line</a:t>
            </a:r>
            <a:endParaRPr lang="en-GB" dirty="0"/>
          </a:p>
          <a:p>
            <a:pPr lvl="1"/>
            <a:r>
              <a:rPr lang="en-GB" dirty="0"/>
              <a:t>A free, 24/7 text message service for people in crisis</a:t>
            </a:r>
          </a:p>
          <a:p>
            <a:pPr lvl="1"/>
            <a:r>
              <a:rPr lang="en-GB" dirty="0"/>
              <a:t>Text HOME to 741741 to connect with a trained crisis counselor</a:t>
            </a:r>
          </a:p>
        </p:txBody>
      </p:sp>
      <p:sp>
        <p:nvSpPr>
          <p:cNvPr id="4" name="Slide Number Placeholder 3">
            <a:extLst>
              <a:ext uri="{FF2B5EF4-FFF2-40B4-BE49-F238E27FC236}">
                <a16:creationId xmlns:a16="http://schemas.microsoft.com/office/drawing/2014/main" id="{74E8BC3D-A70B-95E7-8EF2-6B10FE055127}"/>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26</a:t>
            </a:fld>
            <a:endParaRPr lang="el-GR" altLang="en-GR" dirty="0"/>
          </a:p>
        </p:txBody>
      </p:sp>
      <p:pic>
        <p:nvPicPr>
          <p:cNvPr id="5" name="Picture 4">
            <a:extLst>
              <a:ext uri="{FF2B5EF4-FFF2-40B4-BE49-F238E27FC236}">
                <a16:creationId xmlns:a16="http://schemas.microsoft.com/office/drawing/2014/main" id="{F35FFFD8-C630-E90B-832C-58CC7FFB66D7}"/>
              </a:ext>
            </a:extLst>
          </p:cNvPr>
          <p:cNvPicPr>
            <a:picLocks noChangeAspect="1"/>
          </p:cNvPicPr>
          <p:nvPr/>
        </p:nvPicPr>
        <p:blipFill>
          <a:blip r:embed="rId4"/>
          <a:stretch>
            <a:fillRect/>
          </a:stretch>
        </p:blipFill>
        <p:spPr>
          <a:xfrm>
            <a:off x="6611571" y="266700"/>
            <a:ext cx="2154477" cy="914400"/>
          </a:xfrm>
          <a:prstGeom prst="rect">
            <a:avLst/>
          </a:prstGeom>
        </p:spPr>
      </p:pic>
    </p:spTree>
    <p:extLst>
      <p:ext uri="{BB962C8B-B14F-4D97-AF65-F5344CB8AC3E}">
        <p14:creationId xmlns:p14="http://schemas.microsoft.com/office/powerpoint/2010/main" val="4065300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AF022-A837-290B-0210-F14F2B152D6D}"/>
              </a:ext>
            </a:extLst>
          </p:cNvPr>
          <p:cNvSpPr>
            <a:spLocks noGrp="1"/>
          </p:cNvSpPr>
          <p:nvPr>
            <p:ph type="title"/>
          </p:nvPr>
        </p:nvSpPr>
        <p:spPr/>
        <p:txBody>
          <a:bodyPr/>
          <a:lstStyle/>
          <a:p>
            <a:r>
              <a:rPr lang="en-US" dirty="0"/>
              <a:t>Online Therapy Platforms</a:t>
            </a:r>
            <a:endParaRPr lang="en-GR" dirty="0"/>
          </a:p>
        </p:txBody>
      </p:sp>
      <p:sp>
        <p:nvSpPr>
          <p:cNvPr id="3" name="Content Placeholder 2">
            <a:extLst>
              <a:ext uri="{FF2B5EF4-FFF2-40B4-BE49-F238E27FC236}">
                <a16:creationId xmlns:a16="http://schemas.microsoft.com/office/drawing/2014/main" id="{23FF3EE4-D7BA-07AE-604C-8E03DB7AFFD7}"/>
              </a:ext>
            </a:extLst>
          </p:cNvPr>
          <p:cNvSpPr>
            <a:spLocks noGrp="1"/>
          </p:cNvSpPr>
          <p:nvPr>
            <p:ph sz="quarter" idx="1"/>
          </p:nvPr>
        </p:nvSpPr>
        <p:spPr>
          <a:xfrm>
            <a:off x="1713360" y="2356321"/>
            <a:ext cx="2879232" cy="2044824"/>
          </a:xfrm>
        </p:spPr>
        <p:txBody>
          <a:bodyPr/>
          <a:lstStyle/>
          <a:p>
            <a:pPr marL="457200" indent="-457200">
              <a:buSzPct val="90000"/>
              <a:buFont typeface="+mj-lt"/>
              <a:buAutoNum type="arabicPeriod"/>
            </a:pPr>
            <a:r>
              <a:rPr lang="en-GR" sz="2000" dirty="0"/>
              <a:t>BetterMynd</a:t>
            </a:r>
          </a:p>
          <a:p>
            <a:pPr marL="457200" indent="-457200">
              <a:buSzPct val="90000"/>
              <a:buFont typeface="+mj-lt"/>
              <a:buAutoNum type="arabicPeriod"/>
            </a:pPr>
            <a:r>
              <a:rPr lang="en-GR" sz="2000" dirty="0"/>
              <a:t>BetterHelp</a:t>
            </a:r>
          </a:p>
          <a:p>
            <a:pPr marL="457200" indent="-457200">
              <a:buSzPct val="90000"/>
              <a:buFont typeface="+mj-lt"/>
              <a:buAutoNum type="arabicPeriod"/>
            </a:pPr>
            <a:r>
              <a:rPr lang="en-GR" sz="2000" dirty="0"/>
              <a:t>Open Path Collective</a:t>
            </a:r>
            <a:endParaRPr lang="en-GR" sz="2000" u="sng" dirty="0"/>
          </a:p>
          <a:p>
            <a:pPr marL="457200" indent="-457200">
              <a:buSzPct val="90000"/>
              <a:buFont typeface="+mj-lt"/>
              <a:buAutoNum type="arabicPeriod"/>
            </a:pPr>
            <a:r>
              <a:rPr lang="en-GR" sz="2000" dirty="0"/>
              <a:t>Pride Counseling</a:t>
            </a:r>
          </a:p>
          <a:p>
            <a:pPr marL="457200" indent="-457200">
              <a:buSzPct val="90000"/>
              <a:buFont typeface="+mj-lt"/>
              <a:buAutoNum type="arabicPeriod"/>
            </a:pPr>
            <a:r>
              <a:rPr lang="en-GR" sz="2000" dirty="0"/>
              <a:t>Amwell</a:t>
            </a:r>
          </a:p>
        </p:txBody>
      </p:sp>
      <p:sp>
        <p:nvSpPr>
          <p:cNvPr id="4" name="Slide Number Placeholder 3">
            <a:extLst>
              <a:ext uri="{FF2B5EF4-FFF2-40B4-BE49-F238E27FC236}">
                <a16:creationId xmlns:a16="http://schemas.microsoft.com/office/drawing/2014/main" id="{60F78BDD-AED6-AA64-7727-9C857DCD3F1B}"/>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27</a:t>
            </a:fld>
            <a:endParaRPr lang="el-GR" altLang="en-GR" dirty="0"/>
          </a:p>
        </p:txBody>
      </p:sp>
      <p:sp>
        <p:nvSpPr>
          <p:cNvPr id="5" name="Content Placeholder 2">
            <a:extLst>
              <a:ext uri="{FF2B5EF4-FFF2-40B4-BE49-F238E27FC236}">
                <a16:creationId xmlns:a16="http://schemas.microsoft.com/office/drawing/2014/main" id="{834DFECA-344F-0A99-B408-A2EEC8563796}"/>
              </a:ext>
            </a:extLst>
          </p:cNvPr>
          <p:cNvSpPr txBox="1">
            <a:spLocks/>
          </p:cNvSpPr>
          <p:nvPr/>
        </p:nvSpPr>
        <p:spPr bwMode="auto">
          <a:xfrm>
            <a:off x="4979469" y="2320305"/>
            <a:ext cx="2400843" cy="211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400" kern="1200">
                <a:solidFill>
                  <a:schemeClr val="tx1"/>
                </a:solidFill>
                <a:latin typeface="Calibri"/>
                <a:ea typeface="ＭＳ Ｐゴシック" charset="0"/>
                <a:cs typeface="Calibri"/>
              </a:defRPr>
            </a:lvl1pPr>
            <a:lvl2pPr marL="639763" indent="-273050" algn="l" rtl="0" eaLnBrk="0" fontAlgn="base" hangingPunct="0">
              <a:spcBef>
                <a:spcPts val="550"/>
              </a:spcBef>
              <a:spcAft>
                <a:spcPct val="0"/>
              </a:spcAft>
              <a:buClr>
                <a:schemeClr val="accent1"/>
              </a:buClr>
              <a:buSzPct val="70000"/>
              <a:buFont typeface="Wingdings 2" pitchFamily="2" charset="2"/>
              <a:buChar char=""/>
              <a:defRPr sz="2000" kern="1200">
                <a:solidFill>
                  <a:schemeClr val="tx1"/>
                </a:solidFill>
                <a:latin typeface="Calibri"/>
                <a:ea typeface="ＭＳ Ｐゴシック" charset="0"/>
                <a:cs typeface="Calibri"/>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kern="1200">
                <a:solidFill>
                  <a:schemeClr val="tx1"/>
                </a:solidFill>
                <a:latin typeface="Calibri"/>
                <a:ea typeface="ＭＳ Ｐゴシック" charset="0"/>
                <a:cs typeface="Calibri"/>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Calibri"/>
                <a:ea typeface="ＭＳ Ｐゴシック" charset="0"/>
                <a:cs typeface="Calibri"/>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Calibri"/>
                <a:ea typeface="ＭＳ Ｐゴシック" charset="0"/>
                <a:cs typeface="Calibri"/>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457200" indent="-457200">
              <a:buSzPct val="90000"/>
              <a:buFont typeface="+mj-lt"/>
              <a:buAutoNum type="arabicPeriod" startAt="6"/>
            </a:pPr>
            <a:r>
              <a:rPr lang="en-GR" sz="2000" dirty="0"/>
              <a:t>Cerebral </a:t>
            </a:r>
            <a:endParaRPr lang="el-GR" sz="2000" dirty="0"/>
          </a:p>
          <a:p>
            <a:pPr marL="457200" indent="-457200">
              <a:buSzPct val="90000"/>
              <a:buFont typeface="+mj-lt"/>
              <a:buAutoNum type="arabicPeriod" startAt="6"/>
            </a:pPr>
            <a:r>
              <a:rPr lang="en-GB" sz="2000" dirty="0"/>
              <a:t>E</a:t>
            </a:r>
            <a:r>
              <a:rPr lang="en-GR" sz="2000" dirty="0"/>
              <a:t>-Therapy Cafe</a:t>
            </a:r>
          </a:p>
          <a:p>
            <a:pPr marL="457200" indent="-457200">
              <a:buSzPct val="90000"/>
              <a:buFont typeface="+mj-lt"/>
              <a:buAutoNum type="arabicPeriod" startAt="6"/>
            </a:pPr>
            <a:r>
              <a:rPr lang="en-GR" sz="2000" dirty="0"/>
              <a:t>Bliss</a:t>
            </a:r>
          </a:p>
          <a:p>
            <a:pPr marL="457200" indent="-457200">
              <a:buSzPct val="90000"/>
              <a:buFont typeface="+mj-lt"/>
              <a:buAutoNum type="arabicPeriod" startAt="6"/>
            </a:pPr>
            <a:r>
              <a:rPr lang="en-GR" sz="2000" dirty="0"/>
              <a:t>Brightside</a:t>
            </a:r>
          </a:p>
          <a:p>
            <a:pPr marL="457200" indent="-457200">
              <a:buSzPct val="90000"/>
              <a:buFont typeface="+mj-lt"/>
              <a:buAutoNum type="arabicPeriod" startAt="6"/>
            </a:pPr>
            <a:r>
              <a:rPr lang="en-GR" sz="2000" dirty="0"/>
              <a:t>Teladoc</a:t>
            </a:r>
          </a:p>
        </p:txBody>
      </p:sp>
      <p:pic>
        <p:nvPicPr>
          <p:cNvPr id="6" name="Content Placeholder 8">
            <a:hlinkClick r:id="rId2"/>
            <a:extLst>
              <a:ext uri="{FF2B5EF4-FFF2-40B4-BE49-F238E27FC236}">
                <a16:creationId xmlns:a16="http://schemas.microsoft.com/office/drawing/2014/main" id="{80BB711A-1F05-1958-C721-EE5EA5FD6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9566"/>
          <a:stretch/>
        </p:blipFill>
        <p:spPr bwMode="auto">
          <a:xfrm>
            <a:off x="1748276" y="1542121"/>
            <a:ext cx="5688632" cy="688774"/>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A70B6A6-81A8-8E55-EC55-1BE93723E054}"/>
              </a:ext>
            </a:extLst>
          </p:cNvPr>
          <p:cNvSpPr txBox="1"/>
          <p:nvPr/>
        </p:nvSpPr>
        <p:spPr>
          <a:xfrm>
            <a:off x="1279719" y="4941168"/>
            <a:ext cx="6543522" cy="1631216"/>
          </a:xfrm>
          <a:prstGeom prst="rect">
            <a:avLst/>
          </a:prstGeom>
          <a:noFill/>
          <a:ln w="25400">
            <a:solidFill>
              <a:schemeClr val="accent2"/>
            </a:solidFill>
          </a:ln>
        </p:spPr>
        <p:txBody>
          <a:bodyPr wrap="none" rtlCol="0">
            <a:spAutoFit/>
          </a:bodyPr>
          <a:lstStyle/>
          <a:p>
            <a:pPr algn="ctr"/>
            <a:r>
              <a:rPr lang="en-GR" sz="2000" dirty="0">
                <a:latin typeface="Calibri" panose="020F0502020204030204" pitchFamily="34" charset="0"/>
                <a:cs typeface="Calibri" panose="020F0502020204030204" pitchFamily="34" charset="0"/>
              </a:rPr>
              <a:t>Open your assignment: </a:t>
            </a:r>
            <a:r>
              <a:rPr lang="en-GB" sz="2000" dirty="0">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https://bit.ly/MSC-COU-Platforms</a:t>
            </a:r>
            <a:endParaRPr lang="en-GB" sz="2000" dirty="0">
              <a:latin typeface="Calibri" panose="020F0502020204030204" pitchFamily="34" charset="0"/>
              <a:cs typeface="Calibri" panose="020F0502020204030204" pitchFamily="34" charset="0"/>
            </a:endParaRPr>
          </a:p>
          <a:p>
            <a:pPr algn="ctr"/>
            <a:r>
              <a:rPr lang="en-GB" sz="2000" dirty="0">
                <a:latin typeface="Calibri" panose="020F0502020204030204" pitchFamily="34" charset="0"/>
                <a:cs typeface="Calibri" panose="020F0502020204030204" pitchFamily="34" charset="0"/>
              </a:rPr>
              <a:t> </a:t>
            </a:r>
            <a:endParaRPr lang="en-GR" sz="2000" dirty="0">
              <a:latin typeface="Calibri" panose="020F0502020204030204" pitchFamily="34" charset="0"/>
              <a:cs typeface="Calibri" panose="020F0502020204030204" pitchFamily="34" charset="0"/>
            </a:endParaRPr>
          </a:p>
          <a:p>
            <a:pPr algn="ctr"/>
            <a:r>
              <a:rPr lang="en-GR" sz="2000" dirty="0">
                <a:latin typeface="Calibri" panose="020F0502020204030204" pitchFamily="34" charset="0"/>
                <a:cs typeface="Calibri" panose="020F0502020204030204" pitchFamily="34" charset="0"/>
              </a:rPr>
              <a:t>Submit your assignment: </a:t>
            </a:r>
            <a:r>
              <a:rPr lang="en-GB" sz="2000" dirty="0">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https://bit.ly/MSC-COU-Platforms2</a:t>
            </a:r>
            <a:r>
              <a:rPr lang="en-GB" sz="2000" dirty="0">
                <a:latin typeface="Calibri" panose="020F0502020204030204" pitchFamily="34" charset="0"/>
                <a:cs typeface="Calibri" panose="020F0502020204030204" pitchFamily="34" charset="0"/>
              </a:rPr>
              <a:t> </a:t>
            </a:r>
          </a:p>
          <a:p>
            <a:pPr algn="ctr"/>
            <a:endParaRPr lang="en-GB" sz="2000" dirty="0">
              <a:latin typeface="Calibri" panose="020F0502020204030204" pitchFamily="34" charset="0"/>
              <a:cs typeface="Calibri" panose="020F0502020204030204" pitchFamily="34" charset="0"/>
            </a:endParaRPr>
          </a:p>
          <a:p>
            <a:pPr algn="ctr"/>
            <a:r>
              <a:rPr lang="en-GB" sz="2000" dirty="0">
                <a:latin typeface="Calibri" panose="020F0502020204030204" pitchFamily="34" charset="0"/>
                <a:cs typeface="Calibri" panose="020F0502020204030204" pitchFamily="34" charset="0"/>
              </a:rPr>
              <a:t>Poll: </a:t>
            </a:r>
            <a:r>
              <a:rPr lang="en-GB" sz="2000" dirty="0">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https://etc.ch/3dFg</a:t>
            </a:r>
            <a:r>
              <a:rPr lang="en-GB" sz="2000" dirty="0">
                <a:latin typeface="Calibri" panose="020F0502020204030204" pitchFamily="34" charset="0"/>
                <a:cs typeface="Calibri" panose="020F0502020204030204" pitchFamily="34" charset="0"/>
              </a:rPr>
              <a:t> </a:t>
            </a:r>
            <a:endParaRPr lang="en-GR" sz="2000"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310AD2E7-E51B-28DF-9351-16B7727471F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753765" y="266700"/>
            <a:ext cx="1021865" cy="914400"/>
          </a:xfrm>
          <a:prstGeom prst="rect">
            <a:avLst/>
          </a:prstGeom>
        </p:spPr>
      </p:pic>
      <p:cxnSp>
        <p:nvCxnSpPr>
          <p:cNvPr id="8" name="Straight Connector 7">
            <a:extLst>
              <a:ext uri="{FF2B5EF4-FFF2-40B4-BE49-F238E27FC236}">
                <a16:creationId xmlns:a16="http://schemas.microsoft.com/office/drawing/2014/main" id="{D93BAC17-FE19-BB54-1D16-FC55CA0B3C3F}"/>
              </a:ext>
            </a:extLst>
          </p:cNvPr>
          <p:cNvCxnSpPr>
            <a:cxnSpLocks/>
          </p:cNvCxnSpPr>
          <p:nvPr/>
        </p:nvCxnSpPr>
        <p:spPr>
          <a:xfrm flipV="1">
            <a:off x="1748276" y="2082602"/>
            <a:ext cx="5416012" cy="10839"/>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622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6C0CA3-56CF-1364-F39E-883E7DED0E41}"/>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28</a:t>
            </a:fld>
            <a:endParaRPr lang="el-GR" altLang="en-GR" dirty="0"/>
          </a:p>
        </p:txBody>
      </p:sp>
      <p:pic>
        <p:nvPicPr>
          <p:cNvPr id="5" name="Content Placeholder 4">
            <a:extLst>
              <a:ext uri="{FF2B5EF4-FFF2-40B4-BE49-F238E27FC236}">
                <a16:creationId xmlns:a16="http://schemas.microsoft.com/office/drawing/2014/main" id="{014AFB7B-3CCD-C29C-86D3-8B4919E5C3A7}"/>
              </a:ext>
            </a:extLst>
          </p:cNvPr>
          <p:cNvPicPr>
            <a:picLocks noGrp="1" noChangeAspect="1"/>
          </p:cNvPicPr>
          <p:nvPr>
            <p:ph sz="quarter" idx="1"/>
          </p:nvPr>
        </p:nvPicPr>
        <p:blipFill rotWithShape="1">
          <a:blip r:embed="rId2" cstate="print">
            <a:extLst>
              <a:ext uri="{28A0092B-C50C-407E-A947-70E740481C1C}">
                <a14:useLocalDpi xmlns:a14="http://schemas.microsoft.com/office/drawing/2010/main"/>
              </a:ext>
            </a:extLst>
          </a:blip>
          <a:srcRect/>
          <a:stretch/>
        </p:blipFill>
        <p:spPr>
          <a:xfrm>
            <a:off x="137039" y="735593"/>
            <a:ext cx="2880000" cy="1685291"/>
          </a:xfrm>
        </p:spPr>
      </p:pic>
      <p:pic>
        <p:nvPicPr>
          <p:cNvPr id="6" name="Picture 5">
            <a:extLst>
              <a:ext uri="{FF2B5EF4-FFF2-40B4-BE49-F238E27FC236}">
                <a16:creationId xmlns:a16="http://schemas.microsoft.com/office/drawing/2014/main" id="{53CEDDA9-3E9F-3C15-5908-059563C4FA7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32000" y="735594"/>
            <a:ext cx="2880000" cy="1685291"/>
          </a:xfrm>
          <a:prstGeom prst="rect">
            <a:avLst/>
          </a:prstGeom>
        </p:spPr>
      </p:pic>
      <p:pic>
        <p:nvPicPr>
          <p:cNvPr id="7" name="Picture 6">
            <a:extLst>
              <a:ext uri="{FF2B5EF4-FFF2-40B4-BE49-F238E27FC236}">
                <a16:creationId xmlns:a16="http://schemas.microsoft.com/office/drawing/2014/main" id="{330D8871-9ACD-3731-5EC3-7C93263D70F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03061" y="712183"/>
            <a:ext cx="2880000" cy="1685292"/>
          </a:xfrm>
          <a:prstGeom prst="rect">
            <a:avLst/>
          </a:prstGeom>
        </p:spPr>
      </p:pic>
      <p:pic>
        <p:nvPicPr>
          <p:cNvPr id="9" name="Picture 8">
            <a:extLst>
              <a:ext uri="{FF2B5EF4-FFF2-40B4-BE49-F238E27FC236}">
                <a16:creationId xmlns:a16="http://schemas.microsoft.com/office/drawing/2014/main" id="{0CB165EE-31CC-2E61-60DE-9159ACE0F86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60941" y="2503086"/>
            <a:ext cx="2880000" cy="1828419"/>
          </a:xfrm>
          <a:prstGeom prst="rect">
            <a:avLst/>
          </a:prstGeom>
        </p:spPr>
      </p:pic>
      <p:pic>
        <p:nvPicPr>
          <p:cNvPr id="2" name="Picture 1">
            <a:extLst>
              <a:ext uri="{FF2B5EF4-FFF2-40B4-BE49-F238E27FC236}">
                <a16:creationId xmlns:a16="http://schemas.microsoft.com/office/drawing/2014/main" id="{15CC1082-D5B3-B664-8A89-15E95D40A62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144406" y="2514791"/>
            <a:ext cx="2880000" cy="1828417"/>
          </a:xfrm>
          <a:prstGeom prst="rect">
            <a:avLst/>
          </a:prstGeom>
        </p:spPr>
      </p:pic>
      <p:pic>
        <p:nvPicPr>
          <p:cNvPr id="3" name="Picture 2">
            <a:extLst>
              <a:ext uri="{FF2B5EF4-FFF2-40B4-BE49-F238E27FC236}">
                <a16:creationId xmlns:a16="http://schemas.microsoft.com/office/drawing/2014/main" id="{468C3766-5D9E-857F-2B12-DB7E02A8333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103061" y="2503086"/>
            <a:ext cx="2880000" cy="1828417"/>
          </a:xfrm>
          <a:prstGeom prst="rect">
            <a:avLst/>
          </a:prstGeom>
        </p:spPr>
      </p:pic>
      <p:pic>
        <p:nvPicPr>
          <p:cNvPr id="12" name="Picture 11">
            <a:extLst>
              <a:ext uri="{FF2B5EF4-FFF2-40B4-BE49-F238E27FC236}">
                <a16:creationId xmlns:a16="http://schemas.microsoft.com/office/drawing/2014/main" id="{42D8DB2B-E71C-5B91-25F6-D0BCE479A74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60941" y="4437114"/>
            <a:ext cx="2880000" cy="1919840"/>
          </a:xfrm>
          <a:prstGeom prst="rect">
            <a:avLst/>
          </a:prstGeom>
        </p:spPr>
      </p:pic>
      <p:pic>
        <p:nvPicPr>
          <p:cNvPr id="13" name="Picture 12">
            <a:extLst>
              <a:ext uri="{FF2B5EF4-FFF2-40B4-BE49-F238E27FC236}">
                <a16:creationId xmlns:a16="http://schemas.microsoft.com/office/drawing/2014/main" id="{62ABF049-3F33-C898-2ACC-2C1EE3061EB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144406" y="4437114"/>
            <a:ext cx="2880000" cy="1919838"/>
          </a:xfrm>
          <a:prstGeom prst="rect">
            <a:avLst/>
          </a:prstGeom>
        </p:spPr>
      </p:pic>
      <p:pic>
        <p:nvPicPr>
          <p:cNvPr id="14" name="Picture 13">
            <a:extLst>
              <a:ext uri="{FF2B5EF4-FFF2-40B4-BE49-F238E27FC236}">
                <a16:creationId xmlns:a16="http://schemas.microsoft.com/office/drawing/2014/main" id="{4C8AB6D2-A81E-0413-092D-1D68D71AFD93}"/>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127871" y="4437114"/>
            <a:ext cx="2880000" cy="1910233"/>
          </a:xfrm>
          <a:prstGeom prst="rect">
            <a:avLst/>
          </a:prstGeom>
        </p:spPr>
      </p:pic>
    </p:spTree>
    <p:extLst>
      <p:ext uri="{BB962C8B-B14F-4D97-AF65-F5344CB8AC3E}">
        <p14:creationId xmlns:p14="http://schemas.microsoft.com/office/powerpoint/2010/main" val="796417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17023-3F8E-044B-842A-6F01B60E8A37}"/>
              </a:ext>
            </a:extLst>
          </p:cNvPr>
          <p:cNvSpPr>
            <a:spLocks noGrp="1"/>
          </p:cNvSpPr>
          <p:nvPr>
            <p:ph type="title"/>
          </p:nvPr>
        </p:nvSpPr>
        <p:spPr/>
        <p:txBody>
          <a:bodyPr/>
          <a:lstStyle/>
          <a:p>
            <a:r>
              <a:rPr lang="en-US" dirty="0"/>
              <a:t>Cyber-Counselling</a:t>
            </a:r>
            <a:endParaRPr lang="en-GR"/>
          </a:p>
        </p:txBody>
      </p:sp>
      <p:sp>
        <p:nvSpPr>
          <p:cNvPr id="3" name="Content Placeholder 2">
            <a:extLst>
              <a:ext uri="{FF2B5EF4-FFF2-40B4-BE49-F238E27FC236}">
                <a16:creationId xmlns:a16="http://schemas.microsoft.com/office/drawing/2014/main" id="{526CE1CC-4B3C-6644-9C13-B67AE712E8F6}"/>
              </a:ext>
            </a:extLst>
          </p:cNvPr>
          <p:cNvSpPr>
            <a:spLocks noGrp="1"/>
          </p:cNvSpPr>
          <p:nvPr>
            <p:ph sz="quarter" idx="1"/>
          </p:nvPr>
        </p:nvSpPr>
        <p:spPr/>
        <p:txBody>
          <a:bodyPr/>
          <a:lstStyle/>
          <a:p>
            <a:r>
              <a:rPr lang="en-GB" dirty="0">
                <a:solidFill>
                  <a:srgbClr val="FF0000"/>
                </a:solidFill>
                <a:hlinkClick r:id="rId3">
                  <a:extLst>
                    <a:ext uri="{A12FA001-AC4F-418D-AE19-62706E023703}">
                      <ahyp:hlinkClr xmlns:ahyp="http://schemas.microsoft.com/office/drawing/2018/hyperlinkcolor" val="tx"/>
                    </a:ext>
                  </a:extLst>
                </a:hlinkClick>
              </a:rPr>
              <a:t>The Prevalence of Cyber-Counselling: A Systematic Literature Review on Effectiveness and Preferences</a:t>
            </a:r>
            <a:r>
              <a:rPr lang="el-GR" dirty="0">
                <a:solidFill>
                  <a:srgbClr val="FF0000"/>
                </a:solidFill>
                <a:hlinkClick r:id="rId3">
                  <a:extLst>
                    <a:ext uri="{A12FA001-AC4F-418D-AE19-62706E023703}">
                      <ahyp:hlinkClr xmlns:ahyp="http://schemas.microsoft.com/office/drawing/2018/hyperlinkcolor" val="tx"/>
                    </a:ext>
                  </a:extLst>
                </a:hlinkClick>
              </a:rPr>
              <a:t>, 2020</a:t>
            </a:r>
            <a:endParaRPr lang="en-GB" dirty="0">
              <a:solidFill>
                <a:srgbClr val="FF0000"/>
              </a:solidFill>
            </a:endParaRPr>
          </a:p>
          <a:p>
            <a:pPr lvl="1"/>
            <a:r>
              <a:rPr lang="el-GR" dirty="0"/>
              <a:t>Στις περισσότερες έρευνες φαίνεται ότι το</a:t>
            </a:r>
            <a:r>
              <a:rPr lang="en-US" dirty="0"/>
              <a:t> e-counselling</a:t>
            </a:r>
            <a:r>
              <a:rPr lang="el-GR" dirty="0"/>
              <a:t> είναι τουλάχιστον εξίσου αποτελεσματικό με το </a:t>
            </a:r>
            <a:r>
              <a:rPr lang="en-US" dirty="0"/>
              <a:t>face-to-face</a:t>
            </a:r>
          </a:p>
          <a:p>
            <a:pPr lvl="2"/>
            <a:r>
              <a:rPr lang="el-GR" dirty="0"/>
              <a:t>Πιο εύκολη πρόσβαση στις υπηρεσίες</a:t>
            </a:r>
          </a:p>
          <a:p>
            <a:pPr lvl="2"/>
            <a:r>
              <a:rPr lang="el-GR" dirty="0"/>
              <a:t>Ευκαιρία για αναστοχασμό και αυτοπαρακολούθηση μέσω γραπτού λόγου ή κειμένου</a:t>
            </a:r>
          </a:p>
          <a:p>
            <a:pPr lvl="2"/>
            <a:r>
              <a:rPr lang="el-GR" dirty="0"/>
              <a:t>Ανωνυμία, Ιδιωτικότητα, Αίσθηση ελέγχου</a:t>
            </a:r>
            <a:endParaRPr lang="en-US" dirty="0"/>
          </a:p>
        </p:txBody>
      </p:sp>
      <p:sp>
        <p:nvSpPr>
          <p:cNvPr id="4" name="Slide Number Placeholder 3">
            <a:extLst>
              <a:ext uri="{FF2B5EF4-FFF2-40B4-BE49-F238E27FC236}">
                <a16:creationId xmlns:a16="http://schemas.microsoft.com/office/drawing/2014/main" id="{1DB8D8A0-9919-A741-8773-8B2F1394A812}"/>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29</a:t>
            </a:fld>
            <a:endParaRPr lang="el-GR" altLang="en-GR" dirty="0"/>
          </a:p>
        </p:txBody>
      </p:sp>
      <p:pic>
        <p:nvPicPr>
          <p:cNvPr id="5" name="Picture 4">
            <a:extLst>
              <a:ext uri="{FF2B5EF4-FFF2-40B4-BE49-F238E27FC236}">
                <a16:creationId xmlns:a16="http://schemas.microsoft.com/office/drawing/2014/main" id="{CB023A24-345D-3F41-9CB9-F37F5A468EC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97997" y="228600"/>
            <a:ext cx="966616" cy="914400"/>
          </a:xfrm>
          <a:prstGeom prst="rect">
            <a:avLst/>
          </a:prstGeom>
        </p:spPr>
      </p:pic>
    </p:spTree>
    <p:extLst>
      <p:ext uri="{BB962C8B-B14F-4D97-AF65-F5344CB8AC3E}">
        <p14:creationId xmlns:p14="http://schemas.microsoft.com/office/powerpoint/2010/main" val="3902404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E26C1051-0B86-F944-AB2A-8ED6DE7EE847}"/>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Σύνοψη</a:t>
            </a:r>
          </a:p>
        </p:txBody>
      </p:sp>
      <p:sp>
        <p:nvSpPr>
          <p:cNvPr id="18434" name="Content Placeholder 2">
            <a:extLst>
              <a:ext uri="{FF2B5EF4-FFF2-40B4-BE49-F238E27FC236}">
                <a16:creationId xmlns:a16="http://schemas.microsoft.com/office/drawing/2014/main" id="{46A1D075-AE82-AC42-8ADD-6ED159D90AFE}"/>
              </a:ext>
            </a:extLst>
          </p:cNvPr>
          <p:cNvSpPr>
            <a:spLocks noGrp="1"/>
          </p:cNvSpPr>
          <p:nvPr>
            <p:ph idx="1"/>
          </p:nvPr>
        </p:nvSpPr>
        <p:spPr>
          <a:xfrm>
            <a:off x="612775" y="1600200"/>
            <a:ext cx="8153400" cy="4495800"/>
          </a:xfrm>
        </p:spPr>
        <p:txBody>
          <a:bodyPr/>
          <a:lstStyle/>
          <a:p>
            <a:r>
              <a:rPr lang="el-GR" altLang="en-GR" dirty="0">
                <a:latin typeface="Calibri" panose="020F0502020204030204" pitchFamily="34" charset="0"/>
                <a:ea typeface="ＭＳ Ｐゴシック" panose="020B0600070205080204" pitchFamily="34" charset="-128"/>
              </a:rPr>
              <a:t>Γνωριμία</a:t>
            </a:r>
          </a:p>
          <a:p>
            <a:r>
              <a:rPr lang="el-GR" altLang="en-GR" dirty="0">
                <a:latin typeface="Calibri" panose="020F0502020204030204" pitchFamily="34" charset="0"/>
                <a:ea typeface="ＭＳ Ｐゴシック" panose="020B0600070205080204" pitchFamily="34" charset="-128"/>
              </a:rPr>
              <a:t>ΤΠΕ</a:t>
            </a:r>
          </a:p>
          <a:p>
            <a:r>
              <a:rPr lang="el-GR" altLang="en-GR" dirty="0">
                <a:latin typeface="Calibri" panose="020F0502020204030204" pitchFamily="34" charset="0"/>
                <a:ea typeface="ＭＳ Ｐゴシック" panose="020B0600070205080204" pitchFamily="34" charset="-128"/>
              </a:rPr>
              <a:t>ΤΠΕ </a:t>
            </a:r>
            <a:r>
              <a:rPr lang="en-US" altLang="en-GR" dirty="0">
                <a:latin typeface="Calibri" panose="020F0502020204030204" pitchFamily="34" charset="0"/>
                <a:ea typeface="ＭＳ Ｐゴシック" panose="020B0600070205080204" pitchFamily="34" charset="-128"/>
              </a:rPr>
              <a:t>&amp; </a:t>
            </a:r>
            <a:r>
              <a:rPr lang="el-GR" altLang="en-GR" dirty="0">
                <a:latin typeface="Calibri" panose="020F0502020204030204" pitchFamily="34" charset="0"/>
                <a:ea typeface="ＭＳ Ｐゴシック" panose="020B0600070205080204" pitchFamily="34" charset="-128"/>
              </a:rPr>
              <a:t>Συμβουλευτική</a:t>
            </a:r>
          </a:p>
          <a:p>
            <a:r>
              <a:rPr lang="el-GR" altLang="en-GR" dirty="0">
                <a:latin typeface="Calibri" panose="020F0502020204030204" pitchFamily="34" charset="0"/>
                <a:ea typeface="ＭＳ Ｐゴシック" panose="020B0600070205080204" pitchFamily="34" charset="-128"/>
              </a:rPr>
              <a:t>ΤΠΕ &amp; Εκπαίδευση</a:t>
            </a:r>
          </a:p>
          <a:p>
            <a:r>
              <a:rPr lang="el-GR" altLang="en-GR" dirty="0">
                <a:latin typeface="Calibri" panose="020F0502020204030204" pitchFamily="34" charset="0"/>
                <a:ea typeface="ＭＳ Ｐゴシック" panose="020B0600070205080204" pitchFamily="34" charset="-128"/>
              </a:rPr>
              <a:t>ΤΠΕ </a:t>
            </a:r>
            <a:r>
              <a:rPr lang="en-US" altLang="en-GR" dirty="0">
                <a:latin typeface="Calibri" panose="020F0502020204030204" pitchFamily="34" charset="0"/>
                <a:ea typeface="ＭＳ Ｐゴシック" panose="020B0600070205080204" pitchFamily="34" charset="-128"/>
              </a:rPr>
              <a:t>&amp; </a:t>
            </a:r>
            <a:r>
              <a:rPr lang="el-GR" altLang="en-GR" dirty="0">
                <a:latin typeface="Calibri" panose="020F0502020204030204" pitchFamily="34" charset="0"/>
                <a:ea typeface="ＭＳ Ｐゴシック" panose="020B0600070205080204" pitchFamily="34" charset="-128"/>
              </a:rPr>
              <a:t>Ειδική Αγωγή</a:t>
            </a:r>
          </a:p>
          <a:p>
            <a:r>
              <a:rPr lang="el-GR" altLang="en-GR" dirty="0">
                <a:latin typeface="Calibri" panose="020F0502020204030204" pitchFamily="34" charset="0"/>
                <a:ea typeface="ＭＳ Ｐゴシック" panose="020B0600070205080204" pitchFamily="34" charset="-128"/>
              </a:rPr>
              <a:t>Συζήτηση</a:t>
            </a:r>
            <a:r>
              <a:rPr lang="en-US" altLang="en-GR" dirty="0">
                <a:latin typeface="Calibri" panose="020F0502020204030204" pitchFamily="34" charset="0"/>
                <a:ea typeface="ＭＳ Ｐゴシック" panose="020B0600070205080204" pitchFamily="34" charset="-128"/>
              </a:rPr>
              <a:t> &amp; </a:t>
            </a:r>
            <a:r>
              <a:rPr lang="el-GR" altLang="en-GR" dirty="0">
                <a:latin typeface="Calibri" panose="020F0502020204030204" pitchFamily="34" charset="0"/>
                <a:ea typeface="ＭＳ Ｐゴシック" panose="020B0600070205080204" pitchFamily="34" charset="-128"/>
              </a:rPr>
              <a:t>Αξιολόγηση</a:t>
            </a:r>
            <a:endParaRPr lang="en-US" altLang="en-GR" dirty="0">
              <a:latin typeface="Calibri" panose="020F0502020204030204" pitchFamily="34" charset="0"/>
              <a:ea typeface="ＭＳ Ｐゴシック" panose="020B0600070205080204" pitchFamily="34" charset="-128"/>
            </a:endParaRPr>
          </a:p>
          <a:p>
            <a:endParaRPr lang="en-US" altLang="en-GR" dirty="0">
              <a:latin typeface="Calibri" panose="020F0502020204030204" pitchFamily="34" charset="0"/>
              <a:ea typeface="ＭＳ Ｐゴシック" panose="020B0600070205080204" pitchFamily="34" charset="-128"/>
            </a:endParaRPr>
          </a:p>
          <a:p>
            <a:r>
              <a:rPr lang="el-GR" altLang="en-GR" dirty="0">
                <a:latin typeface="Calibri" panose="020F0502020204030204" pitchFamily="34" charset="0"/>
                <a:ea typeface="ＭＳ Ｐゴシック" panose="020B0600070205080204" pitchFamily="34" charset="-128"/>
              </a:rPr>
              <a:t>Ανώνυμα σχόλια: </a:t>
            </a:r>
            <a:r>
              <a:rPr lang="en-GB" altLang="en-GR" u="sng" dirty="0">
                <a:latin typeface="Calibri" panose="020F0502020204030204" pitchFamily="34" charset="0"/>
                <a:ea typeface="ＭＳ Ｐゴシック" panose="020B0600070205080204" pitchFamily="34" charset="-128"/>
              </a:rPr>
              <a:t>bit.ly/MSC-COU-2023</a:t>
            </a:r>
            <a:endParaRPr lang="el-GR" altLang="en-GR" u="sng" dirty="0">
              <a:latin typeface="Calibri" panose="020F0502020204030204" pitchFamily="34" charset="0"/>
              <a:ea typeface="ＭＳ Ｐゴシック" panose="020B0600070205080204" pitchFamily="34" charset="-128"/>
            </a:endParaRPr>
          </a:p>
        </p:txBody>
      </p:sp>
      <p:sp>
        <p:nvSpPr>
          <p:cNvPr id="6" name="Rectangle 5">
            <a:extLst>
              <a:ext uri="{FF2B5EF4-FFF2-40B4-BE49-F238E27FC236}">
                <a16:creationId xmlns:a16="http://schemas.microsoft.com/office/drawing/2014/main" id="{8486E3B2-7F63-0046-8C48-C20DC14BEA17}"/>
              </a:ext>
            </a:extLst>
          </p:cNvPr>
          <p:cNvSpPr/>
          <p:nvPr/>
        </p:nvSpPr>
        <p:spPr>
          <a:xfrm>
            <a:off x="900113" y="1628800"/>
            <a:ext cx="2951162" cy="431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pic>
        <p:nvPicPr>
          <p:cNvPr id="18436" name="Picture 3" descr="Screen Shot 2012-07-26 at 00.20.19.png">
            <a:extLst>
              <a:ext uri="{FF2B5EF4-FFF2-40B4-BE49-F238E27FC236}">
                <a16:creationId xmlns:a16="http://schemas.microsoft.com/office/drawing/2014/main" id="{86702EB2-A5D9-6149-81A5-ACBFC2CA968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05600" y="228600"/>
            <a:ext cx="22590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F6E7CDA-7896-EC4D-8F91-CF2CF01808D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48263" y="1598615"/>
            <a:ext cx="36576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4">
            <a:extLst>
              <a:ext uri="{FF2B5EF4-FFF2-40B4-BE49-F238E27FC236}">
                <a16:creationId xmlns:a16="http://schemas.microsoft.com/office/drawing/2014/main" id="{16C87869-47EF-CA41-BF16-C48184DAEC03}"/>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DB8FD7AD-8F8E-1C45-881E-811DDA439FC4}" type="slidenum">
              <a:rPr lang="en-US" altLang="en-GR" sz="1200">
                <a:solidFill>
                  <a:srgbClr val="FFFFFF"/>
                </a:solidFill>
                <a:latin typeface="Calibri" panose="020F0502020204030204" pitchFamily="34" charset="0"/>
              </a:rPr>
              <a:pPr eaLnBrk="1" hangingPunct="1">
                <a:lnSpc>
                  <a:spcPct val="80000"/>
                </a:lnSpc>
              </a:pPr>
              <a:t>3</a:t>
            </a:fld>
            <a:endParaRPr lang="en-US" altLang="en-GR" sz="1200" dirty="0">
              <a:solidFill>
                <a:srgbClr val="FFFFFF"/>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17023-3F8E-044B-842A-6F01B60E8A37}"/>
              </a:ext>
            </a:extLst>
          </p:cNvPr>
          <p:cNvSpPr>
            <a:spLocks noGrp="1"/>
          </p:cNvSpPr>
          <p:nvPr>
            <p:ph type="title"/>
          </p:nvPr>
        </p:nvSpPr>
        <p:spPr>
          <a:xfrm>
            <a:off x="612648" y="228600"/>
            <a:ext cx="8423848" cy="990600"/>
          </a:xfrm>
        </p:spPr>
        <p:txBody>
          <a:bodyPr/>
          <a:lstStyle/>
          <a:p>
            <a:r>
              <a:rPr lang="en-US" dirty="0"/>
              <a:t>Cyber-Counselling</a:t>
            </a:r>
            <a:r>
              <a:rPr lang="el-GR" dirty="0"/>
              <a:t> </a:t>
            </a:r>
            <a:r>
              <a:rPr lang="el-GR" baseline="30000" dirty="0"/>
              <a:t>(2/2)</a:t>
            </a:r>
            <a:endParaRPr lang="en-GR" baseline="30000"/>
          </a:p>
        </p:txBody>
      </p:sp>
      <p:sp>
        <p:nvSpPr>
          <p:cNvPr id="3" name="Content Placeholder 2">
            <a:extLst>
              <a:ext uri="{FF2B5EF4-FFF2-40B4-BE49-F238E27FC236}">
                <a16:creationId xmlns:a16="http://schemas.microsoft.com/office/drawing/2014/main" id="{526CE1CC-4B3C-6644-9C13-B67AE712E8F6}"/>
              </a:ext>
            </a:extLst>
          </p:cNvPr>
          <p:cNvSpPr>
            <a:spLocks noGrp="1"/>
          </p:cNvSpPr>
          <p:nvPr>
            <p:ph sz="quarter" idx="1"/>
          </p:nvPr>
        </p:nvSpPr>
        <p:spPr/>
        <p:txBody>
          <a:bodyPr/>
          <a:lstStyle/>
          <a:p>
            <a:r>
              <a:rPr lang="en-GB" dirty="0">
                <a:solidFill>
                  <a:srgbClr val="FF0000"/>
                </a:solidFill>
                <a:hlinkClick r:id="rId3">
                  <a:extLst>
                    <a:ext uri="{A12FA001-AC4F-418D-AE19-62706E023703}">
                      <ahyp:hlinkClr xmlns:ahyp="http://schemas.microsoft.com/office/drawing/2018/hyperlinkcolor" val="tx"/>
                    </a:ext>
                  </a:extLst>
                </a:hlinkClick>
              </a:rPr>
              <a:t>The Prevalence of Cyber-Counselling: A Systematic Literature Review on Effectiveness and Preferences</a:t>
            </a:r>
            <a:r>
              <a:rPr lang="el-GR" dirty="0">
                <a:solidFill>
                  <a:srgbClr val="FF0000"/>
                </a:solidFill>
                <a:hlinkClick r:id="rId3">
                  <a:extLst>
                    <a:ext uri="{A12FA001-AC4F-418D-AE19-62706E023703}">
                      <ahyp:hlinkClr xmlns:ahyp="http://schemas.microsoft.com/office/drawing/2018/hyperlinkcolor" val="tx"/>
                    </a:ext>
                  </a:extLst>
                </a:hlinkClick>
              </a:rPr>
              <a:t>, 2020</a:t>
            </a:r>
            <a:endParaRPr lang="en-GB" dirty="0">
              <a:solidFill>
                <a:srgbClr val="FF0000"/>
              </a:solidFill>
            </a:endParaRPr>
          </a:p>
          <a:p>
            <a:pPr lvl="1"/>
            <a:r>
              <a:rPr lang="el-GR" dirty="0"/>
              <a:t>Μειονεκτήματα (από την πλευρά των συμβούλων)</a:t>
            </a:r>
          </a:p>
          <a:p>
            <a:pPr lvl="2"/>
            <a:r>
              <a:rPr lang="el-GR" dirty="0"/>
              <a:t>Δυσκολία στην πρόκληση συναισθηματικών αντιδράσεων, βασικό στοιχείο για την αποτελεσματικότητα ενός θεραπευτικού συμβούλου</a:t>
            </a:r>
          </a:p>
          <a:p>
            <a:pPr lvl="2"/>
            <a:r>
              <a:rPr lang="el-GR" dirty="0"/>
              <a:t>Δυσκολία στην εξαγωγή ή απόκτηση συγκεκριμένων πληροφοριών από τους ασθενείς λόγω του μεγαλύτερου ελέγχου που έχουν πάνω στη συμβουλευτική σχέση</a:t>
            </a:r>
          </a:p>
          <a:p>
            <a:pPr lvl="2"/>
            <a:r>
              <a:rPr lang="el-GR" dirty="0"/>
              <a:t>Δυσκολία λόγω έλλειψης κατάρτισης στη χρήση ΤΠΕ, χαμηλή προθυμία συμμετοχής από χρήστες που δεν είναι εξοικειωμένοι με χρήση ΤΠΕ</a:t>
            </a:r>
            <a:endParaRPr lang="en-US" dirty="0"/>
          </a:p>
        </p:txBody>
      </p:sp>
      <p:sp>
        <p:nvSpPr>
          <p:cNvPr id="4" name="Slide Number Placeholder 3">
            <a:extLst>
              <a:ext uri="{FF2B5EF4-FFF2-40B4-BE49-F238E27FC236}">
                <a16:creationId xmlns:a16="http://schemas.microsoft.com/office/drawing/2014/main" id="{1DB8D8A0-9919-A741-8773-8B2F1394A812}"/>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30</a:t>
            </a:fld>
            <a:endParaRPr lang="el-GR" altLang="en-GR" dirty="0"/>
          </a:p>
        </p:txBody>
      </p:sp>
      <p:pic>
        <p:nvPicPr>
          <p:cNvPr id="5" name="Picture 4">
            <a:extLst>
              <a:ext uri="{FF2B5EF4-FFF2-40B4-BE49-F238E27FC236}">
                <a16:creationId xmlns:a16="http://schemas.microsoft.com/office/drawing/2014/main" id="{836301C8-524F-4240-8E12-12724079317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97997" y="228600"/>
            <a:ext cx="966616" cy="914400"/>
          </a:xfrm>
          <a:prstGeom prst="rect">
            <a:avLst/>
          </a:prstGeom>
        </p:spPr>
      </p:pic>
    </p:spTree>
    <p:extLst>
      <p:ext uri="{BB962C8B-B14F-4D97-AF65-F5344CB8AC3E}">
        <p14:creationId xmlns:p14="http://schemas.microsoft.com/office/powerpoint/2010/main" val="25782001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DA66E-89A1-7044-BC1B-ACD96F86AD5E}"/>
              </a:ext>
            </a:extLst>
          </p:cNvPr>
          <p:cNvSpPr>
            <a:spLocks noGrp="1"/>
          </p:cNvSpPr>
          <p:nvPr>
            <p:ph type="title"/>
          </p:nvPr>
        </p:nvSpPr>
        <p:spPr/>
        <p:txBody>
          <a:bodyPr/>
          <a:lstStyle/>
          <a:p>
            <a:r>
              <a:rPr lang="en-US" dirty="0"/>
              <a:t>Online Therapies</a:t>
            </a:r>
            <a:endParaRPr lang="en-GR"/>
          </a:p>
        </p:txBody>
      </p:sp>
      <p:sp>
        <p:nvSpPr>
          <p:cNvPr id="3" name="Content Placeholder 2">
            <a:extLst>
              <a:ext uri="{FF2B5EF4-FFF2-40B4-BE49-F238E27FC236}">
                <a16:creationId xmlns:a16="http://schemas.microsoft.com/office/drawing/2014/main" id="{2145316C-8E7F-6045-8C74-D78A8AB67D98}"/>
              </a:ext>
            </a:extLst>
          </p:cNvPr>
          <p:cNvSpPr>
            <a:spLocks noGrp="1"/>
          </p:cNvSpPr>
          <p:nvPr>
            <p:ph sz="quarter" idx="1"/>
          </p:nvPr>
        </p:nvSpPr>
        <p:spPr/>
        <p:txBody>
          <a:bodyPr/>
          <a:lstStyle/>
          <a:p>
            <a:r>
              <a:rPr lang="en-US" dirty="0">
                <a:solidFill>
                  <a:srgbClr val="FF0000"/>
                </a:solidFill>
                <a:hlinkClick r:id="rId3">
                  <a:extLst>
                    <a:ext uri="{A12FA001-AC4F-418D-AE19-62706E023703}">
                      <ahyp:hlinkClr xmlns:ahyp="http://schemas.microsoft.com/office/drawing/2018/hyperlinkcolor" val="tx"/>
                    </a:ext>
                  </a:extLst>
                </a:hlinkClick>
              </a:rPr>
              <a:t>Online therapeutic methods: A systematic review</a:t>
            </a:r>
            <a:r>
              <a:rPr lang="el-GR" dirty="0">
                <a:solidFill>
                  <a:srgbClr val="FF0000"/>
                </a:solidFill>
                <a:hlinkClick r:id="rId3">
                  <a:extLst>
                    <a:ext uri="{A12FA001-AC4F-418D-AE19-62706E023703}">
                      <ahyp:hlinkClr xmlns:ahyp="http://schemas.microsoft.com/office/drawing/2018/hyperlinkcolor" val="tx"/>
                    </a:ext>
                  </a:extLst>
                </a:hlinkClick>
              </a:rPr>
              <a:t>, 2020</a:t>
            </a:r>
            <a:endParaRPr lang="en-US" dirty="0">
              <a:solidFill>
                <a:srgbClr val="FF0000"/>
              </a:solidFill>
            </a:endParaRPr>
          </a:p>
          <a:p>
            <a:pPr lvl="1"/>
            <a:r>
              <a:rPr lang="el-GR" dirty="0"/>
              <a:t>Σε συμπτώματα κατάθλιψης</a:t>
            </a:r>
          </a:p>
          <a:p>
            <a:pPr lvl="2"/>
            <a:r>
              <a:rPr lang="el-GR" dirty="0"/>
              <a:t>Δεν υπήρξε σημαντική διαφορά στις δύο παρεμβάσεις, η έρευνα κατέδειξε την αξία της αυτοχορηγούμενης θεραπείας όταν η υποστήριξη του θεραπευτή δεν είναι διαθέσιμη – τα καταθλιπτικά συμπτώματα μειώθηκαν και σε βάθος χρόνου</a:t>
            </a:r>
          </a:p>
          <a:p>
            <a:pPr lvl="1"/>
            <a:r>
              <a:rPr lang="el-GR" dirty="0"/>
              <a:t>Σε συμπτώματα διαταραχής πανικού</a:t>
            </a:r>
            <a:r>
              <a:rPr lang="en-US" dirty="0"/>
              <a:t>, </a:t>
            </a:r>
            <a:r>
              <a:rPr lang="el-GR" dirty="0"/>
              <a:t>κατανάλωσης αλκοόλ, διατροφικής διαταραχής</a:t>
            </a:r>
          </a:p>
          <a:p>
            <a:pPr lvl="2"/>
            <a:r>
              <a:rPr lang="el-GR" dirty="0"/>
              <a:t>Και οι δύο θεραπείες επιτυχείς εξίσου</a:t>
            </a:r>
          </a:p>
          <a:p>
            <a:pPr lvl="1"/>
            <a:r>
              <a:rPr lang="el-GR" dirty="0"/>
              <a:t>Η αποτελεσματικότητα των διαδικτυακών θεραπειών βασίστηκε σε διάφορους παράγοντες</a:t>
            </a:r>
          </a:p>
          <a:p>
            <a:pPr lvl="2"/>
            <a:r>
              <a:rPr lang="el-GR" dirty="0"/>
              <a:t>επίπεδο μείωσης συμπτωμάτων</a:t>
            </a:r>
            <a:r>
              <a:rPr lang="en-US" dirty="0"/>
              <a:t>, </a:t>
            </a:r>
            <a:r>
              <a:rPr lang="el-GR" dirty="0"/>
              <a:t>υποστήριξη θεραπευτή</a:t>
            </a:r>
            <a:r>
              <a:rPr lang="en-US" dirty="0"/>
              <a:t>, </a:t>
            </a:r>
            <a:r>
              <a:rPr lang="el-GR" dirty="0"/>
              <a:t>ικανοποίηση του ασθενή</a:t>
            </a:r>
            <a:r>
              <a:rPr lang="en-US" dirty="0"/>
              <a:t>, </a:t>
            </a:r>
            <a:r>
              <a:rPr lang="el-GR" dirty="0"/>
              <a:t>σχέση κόστους-οφέλους</a:t>
            </a:r>
          </a:p>
        </p:txBody>
      </p:sp>
      <p:sp>
        <p:nvSpPr>
          <p:cNvPr id="4" name="Slide Number Placeholder 3">
            <a:extLst>
              <a:ext uri="{FF2B5EF4-FFF2-40B4-BE49-F238E27FC236}">
                <a16:creationId xmlns:a16="http://schemas.microsoft.com/office/drawing/2014/main" id="{7117465D-3138-174A-B095-E2691970F812}"/>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31</a:t>
            </a:fld>
            <a:endParaRPr lang="el-GR" altLang="en-GR" dirty="0"/>
          </a:p>
        </p:txBody>
      </p:sp>
      <p:pic>
        <p:nvPicPr>
          <p:cNvPr id="5" name="Picture 4">
            <a:extLst>
              <a:ext uri="{FF2B5EF4-FFF2-40B4-BE49-F238E27FC236}">
                <a16:creationId xmlns:a16="http://schemas.microsoft.com/office/drawing/2014/main" id="{D1CAC392-8DD5-5B4C-92EB-E48F260DCA8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97997" y="228600"/>
            <a:ext cx="966616" cy="914400"/>
          </a:xfrm>
          <a:prstGeom prst="rect">
            <a:avLst/>
          </a:prstGeom>
        </p:spPr>
      </p:pic>
    </p:spTree>
    <p:extLst>
      <p:ext uri="{BB962C8B-B14F-4D97-AF65-F5344CB8AC3E}">
        <p14:creationId xmlns:p14="http://schemas.microsoft.com/office/powerpoint/2010/main" val="360631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139B9-A256-084C-A06F-ED21DD5761FE}"/>
              </a:ext>
            </a:extLst>
          </p:cNvPr>
          <p:cNvSpPr>
            <a:spLocks noGrp="1"/>
          </p:cNvSpPr>
          <p:nvPr>
            <p:ph type="title"/>
          </p:nvPr>
        </p:nvSpPr>
        <p:spPr/>
        <p:txBody>
          <a:bodyPr/>
          <a:lstStyle/>
          <a:p>
            <a:r>
              <a:rPr lang="en-US" dirty="0"/>
              <a:t>Mobile</a:t>
            </a:r>
            <a:r>
              <a:rPr lang="el-GR" dirty="0"/>
              <a:t> </a:t>
            </a:r>
            <a:r>
              <a:rPr lang="en-US" dirty="0"/>
              <a:t>Apps</a:t>
            </a:r>
            <a:endParaRPr lang="en-GR"/>
          </a:p>
        </p:txBody>
      </p:sp>
      <p:sp>
        <p:nvSpPr>
          <p:cNvPr id="3" name="Content Placeholder 2">
            <a:extLst>
              <a:ext uri="{FF2B5EF4-FFF2-40B4-BE49-F238E27FC236}">
                <a16:creationId xmlns:a16="http://schemas.microsoft.com/office/drawing/2014/main" id="{891A558F-2A6C-A743-8D06-03D79E623068}"/>
              </a:ext>
            </a:extLst>
          </p:cNvPr>
          <p:cNvSpPr>
            <a:spLocks noGrp="1"/>
          </p:cNvSpPr>
          <p:nvPr>
            <p:ph sz="quarter" idx="1"/>
          </p:nvPr>
        </p:nvSpPr>
        <p:spPr/>
        <p:txBody>
          <a:bodyPr/>
          <a:lstStyle/>
          <a:p>
            <a:r>
              <a:rPr lang="en-GB" dirty="0">
                <a:solidFill>
                  <a:srgbClr val="FF0000"/>
                </a:solidFill>
                <a:hlinkClick r:id="rId3">
                  <a:extLst>
                    <a:ext uri="{A12FA001-AC4F-418D-AE19-62706E023703}">
                      <ahyp:hlinkClr xmlns:ahyp="http://schemas.microsoft.com/office/drawing/2018/hyperlinkcolor" val="tx"/>
                    </a:ext>
                  </a:extLst>
                </a:hlinkClick>
              </a:rPr>
              <a:t>Assessing the Efficacy of Mobile Health Apps Using the Basic Principles of Cognitive Behavioral Therapy: Systematic Review</a:t>
            </a:r>
            <a:r>
              <a:rPr lang="el-GR" dirty="0">
                <a:solidFill>
                  <a:srgbClr val="FF0000"/>
                </a:solidFill>
                <a:hlinkClick r:id="rId3">
                  <a:extLst>
                    <a:ext uri="{A12FA001-AC4F-418D-AE19-62706E023703}">
                      <ahyp:hlinkClr xmlns:ahyp="http://schemas.microsoft.com/office/drawing/2018/hyperlinkcolor" val="tx"/>
                    </a:ext>
                  </a:extLst>
                </a:hlinkClick>
              </a:rPr>
              <a:t>, 2017</a:t>
            </a:r>
            <a:endParaRPr lang="el-GR" dirty="0">
              <a:solidFill>
                <a:srgbClr val="FF0000"/>
              </a:solidFill>
            </a:endParaRPr>
          </a:p>
          <a:p>
            <a:pPr lvl="1"/>
            <a:r>
              <a:rPr lang="el-GR" dirty="0"/>
              <a:t>Εφαρμογή για την αντιμετώπιση της αϋπνίας </a:t>
            </a:r>
          </a:p>
          <a:p>
            <a:pPr lvl="2"/>
            <a:r>
              <a:rPr lang="el-GR" dirty="0"/>
              <a:t>Σημαντική</a:t>
            </a:r>
            <a:r>
              <a:rPr lang="en-US" dirty="0"/>
              <a:t> </a:t>
            </a:r>
            <a:r>
              <a:rPr lang="el-GR" dirty="0"/>
              <a:t>επίδραση στη θεραπεία της αϋπνίας</a:t>
            </a:r>
          </a:p>
          <a:p>
            <a:pPr lvl="1"/>
            <a:r>
              <a:rPr lang="el-GR" dirty="0"/>
              <a:t>Εφαρμογή για τη βελτίωση κατάθλιψης και ψυχοκοινωνικής λειτουργίας </a:t>
            </a:r>
          </a:p>
          <a:p>
            <a:pPr lvl="2"/>
            <a:r>
              <a:rPr lang="el-GR" dirty="0"/>
              <a:t>Σημαντική</a:t>
            </a:r>
            <a:r>
              <a:rPr lang="en-US" dirty="0"/>
              <a:t> </a:t>
            </a:r>
            <a:r>
              <a:rPr lang="el-GR" dirty="0"/>
              <a:t>αποτελεσματικότητα αρχικά, μειωμένη όμως με το χρόνο</a:t>
            </a:r>
          </a:p>
          <a:p>
            <a:pPr lvl="1"/>
            <a:r>
              <a:rPr lang="el-GR" dirty="0"/>
              <a:t>Εφαρμογή για τη βελτίωση του χρόνιου πόνου</a:t>
            </a:r>
          </a:p>
          <a:p>
            <a:pPr lvl="2"/>
            <a:r>
              <a:rPr lang="el-GR" dirty="0"/>
              <a:t>Αποτελεσματική αφού είχε προηγηθεί πρόγραμμα αποκατάστασης</a:t>
            </a:r>
          </a:p>
          <a:p>
            <a:pPr lvl="1"/>
            <a:r>
              <a:rPr lang="el-GR" dirty="0"/>
              <a:t>Συνολικά, οι μελέτες έδειξαν ότι η θεραπεία που παρέχεται μέσω εφαρμογών με αυτοκαθοδηγούμενο τρόπο μπορεί να είναι αποτελεσματική, όμως προϋποθέτουν τη δέσμευση του χρήστη</a:t>
            </a:r>
            <a:endParaRPr lang="en-GR" dirty="0"/>
          </a:p>
        </p:txBody>
      </p:sp>
      <p:sp>
        <p:nvSpPr>
          <p:cNvPr id="4" name="Slide Number Placeholder 3">
            <a:extLst>
              <a:ext uri="{FF2B5EF4-FFF2-40B4-BE49-F238E27FC236}">
                <a16:creationId xmlns:a16="http://schemas.microsoft.com/office/drawing/2014/main" id="{242EE7B4-2A4D-C743-9FC9-8EEFA195A0D4}"/>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32</a:t>
            </a:fld>
            <a:endParaRPr lang="el-GR" altLang="en-GR" dirty="0"/>
          </a:p>
        </p:txBody>
      </p:sp>
      <p:pic>
        <p:nvPicPr>
          <p:cNvPr id="5" name="Picture 4">
            <a:extLst>
              <a:ext uri="{FF2B5EF4-FFF2-40B4-BE49-F238E27FC236}">
                <a16:creationId xmlns:a16="http://schemas.microsoft.com/office/drawing/2014/main" id="{CB6F9501-08DC-0E49-B8C8-918511B9EB2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97997" y="228600"/>
            <a:ext cx="966616" cy="914400"/>
          </a:xfrm>
          <a:prstGeom prst="rect">
            <a:avLst/>
          </a:prstGeom>
        </p:spPr>
      </p:pic>
    </p:spTree>
    <p:extLst>
      <p:ext uri="{BB962C8B-B14F-4D97-AF65-F5344CB8AC3E}">
        <p14:creationId xmlns:p14="http://schemas.microsoft.com/office/powerpoint/2010/main" val="436670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7A071-FB56-474C-BB19-D9640B056ADA}"/>
              </a:ext>
            </a:extLst>
          </p:cNvPr>
          <p:cNvSpPr>
            <a:spLocks noGrp="1"/>
          </p:cNvSpPr>
          <p:nvPr>
            <p:ph type="title"/>
          </p:nvPr>
        </p:nvSpPr>
        <p:spPr/>
        <p:txBody>
          <a:bodyPr/>
          <a:lstStyle/>
          <a:p>
            <a:r>
              <a:rPr lang="el-GR" dirty="0" err="1"/>
              <a:t>Βιντεο</a:t>
            </a:r>
            <a:r>
              <a:rPr lang="el-GR" dirty="0"/>
              <a:t>-θεραπεία </a:t>
            </a:r>
            <a:endParaRPr lang="en-GR" dirty="0"/>
          </a:p>
        </p:txBody>
      </p:sp>
      <p:sp>
        <p:nvSpPr>
          <p:cNvPr id="3" name="Content Placeholder 2">
            <a:extLst>
              <a:ext uri="{FF2B5EF4-FFF2-40B4-BE49-F238E27FC236}">
                <a16:creationId xmlns:a16="http://schemas.microsoft.com/office/drawing/2014/main" id="{AFE851F0-5754-0148-9A29-DA15338ED5A8}"/>
              </a:ext>
            </a:extLst>
          </p:cNvPr>
          <p:cNvSpPr>
            <a:spLocks noGrp="1"/>
          </p:cNvSpPr>
          <p:nvPr>
            <p:ph sz="quarter" idx="1"/>
          </p:nvPr>
        </p:nvSpPr>
        <p:spPr/>
        <p:txBody>
          <a:bodyPr/>
          <a:lstStyle/>
          <a:p>
            <a:r>
              <a:rPr lang="en-GB" dirty="0">
                <a:solidFill>
                  <a:srgbClr val="FF0000"/>
                </a:solidFill>
                <a:hlinkClick r:id="rId3">
                  <a:extLst>
                    <a:ext uri="{A12FA001-AC4F-418D-AE19-62706E023703}">
                      <ahyp:hlinkClr xmlns:ahyp="http://schemas.microsoft.com/office/drawing/2018/hyperlinkcolor" val="tx"/>
                    </a:ext>
                  </a:extLst>
                </a:hlinkClick>
              </a:rPr>
              <a:t>Videotherapy</a:t>
            </a:r>
            <a:r>
              <a:rPr lang="en-GB">
                <a:solidFill>
                  <a:srgbClr val="FF0000"/>
                </a:solidFill>
                <a:hlinkClick r:id="rId3">
                  <a:extLst>
                    <a:ext uri="{A12FA001-AC4F-418D-AE19-62706E023703}">
                      <ahyp:hlinkClr xmlns:ahyp="http://schemas.microsoft.com/office/drawing/2018/hyperlinkcolor" val="tx"/>
                    </a:ext>
                  </a:extLst>
                </a:hlinkClick>
              </a:rPr>
              <a:t> and therapeutic alliance in the age of COVID-19</a:t>
            </a:r>
            <a:r>
              <a:rPr lang="el-GR" dirty="0">
                <a:solidFill>
                  <a:srgbClr val="FF0000"/>
                </a:solidFill>
                <a:hlinkClick r:id="rId3">
                  <a:extLst>
                    <a:ext uri="{A12FA001-AC4F-418D-AE19-62706E023703}">
                      <ahyp:hlinkClr xmlns:ahyp="http://schemas.microsoft.com/office/drawing/2018/hyperlinkcolor" val="tx"/>
                    </a:ext>
                  </a:extLst>
                </a:hlinkClick>
              </a:rPr>
              <a:t>, 2020</a:t>
            </a:r>
            <a:endParaRPr lang="en-GB" dirty="0">
              <a:solidFill>
                <a:srgbClr val="FF0000"/>
              </a:solidFill>
            </a:endParaRPr>
          </a:p>
          <a:p>
            <a:pPr lvl="1"/>
            <a:r>
              <a:rPr lang="el-GR" dirty="0"/>
              <a:t>Πλεονεκτήματα</a:t>
            </a:r>
          </a:p>
          <a:p>
            <a:pPr lvl="2"/>
            <a:r>
              <a:rPr lang="el-GR" dirty="0"/>
              <a:t>Παρακολούθηση των συνθηκών διαβίωσης από τους θεραπευτές</a:t>
            </a:r>
          </a:p>
          <a:p>
            <a:pPr lvl="2"/>
            <a:r>
              <a:rPr lang="el-GR" dirty="0"/>
              <a:t>Πιο εύκολη η χαλάρωση/διαλογισμός, ασφάλεια σπιτιού, κατοικίδια που βοηθούν</a:t>
            </a:r>
          </a:p>
          <a:p>
            <a:pPr lvl="2"/>
            <a:r>
              <a:rPr lang="el-GR" dirty="0"/>
              <a:t>Πρόσβαση στη θεραπεία από ανθρώπους που ζουν σε απομονωμένες περιοχές</a:t>
            </a:r>
          </a:p>
        </p:txBody>
      </p:sp>
      <p:sp>
        <p:nvSpPr>
          <p:cNvPr id="4" name="Slide Number Placeholder 3">
            <a:extLst>
              <a:ext uri="{FF2B5EF4-FFF2-40B4-BE49-F238E27FC236}">
                <a16:creationId xmlns:a16="http://schemas.microsoft.com/office/drawing/2014/main" id="{30EF6F8F-7C62-6E4D-BAFB-6D855A30B419}"/>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33</a:t>
            </a:fld>
            <a:endParaRPr lang="el-GR" altLang="en-GR" dirty="0"/>
          </a:p>
        </p:txBody>
      </p:sp>
      <p:pic>
        <p:nvPicPr>
          <p:cNvPr id="5" name="Picture 4">
            <a:extLst>
              <a:ext uri="{FF2B5EF4-FFF2-40B4-BE49-F238E27FC236}">
                <a16:creationId xmlns:a16="http://schemas.microsoft.com/office/drawing/2014/main" id="{B3350725-911F-434C-B54D-06F0698FDD0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97997" y="228600"/>
            <a:ext cx="966616" cy="914400"/>
          </a:xfrm>
          <a:prstGeom prst="rect">
            <a:avLst/>
          </a:prstGeom>
        </p:spPr>
      </p:pic>
    </p:spTree>
    <p:extLst>
      <p:ext uri="{BB962C8B-B14F-4D97-AF65-F5344CB8AC3E}">
        <p14:creationId xmlns:p14="http://schemas.microsoft.com/office/powerpoint/2010/main" val="3859851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8F55-F43F-8C48-BD8C-F00E114F9594}"/>
              </a:ext>
            </a:extLst>
          </p:cNvPr>
          <p:cNvSpPr>
            <a:spLocks noGrp="1"/>
          </p:cNvSpPr>
          <p:nvPr>
            <p:ph type="title"/>
          </p:nvPr>
        </p:nvSpPr>
        <p:spPr/>
        <p:txBody>
          <a:bodyPr/>
          <a:lstStyle/>
          <a:p>
            <a:r>
              <a:rPr lang="el-GR" dirty="0"/>
              <a:t>Φοιτητές </a:t>
            </a:r>
            <a:endParaRPr lang="en-GR"/>
          </a:p>
        </p:txBody>
      </p:sp>
      <p:sp>
        <p:nvSpPr>
          <p:cNvPr id="3" name="Content Placeholder 2">
            <a:extLst>
              <a:ext uri="{FF2B5EF4-FFF2-40B4-BE49-F238E27FC236}">
                <a16:creationId xmlns:a16="http://schemas.microsoft.com/office/drawing/2014/main" id="{C092141A-E536-2C4F-A946-D9BF6290776D}"/>
              </a:ext>
            </a:extLst>
          </p:cNvPr>
          <p:cNvSpPr>
            <a:spLocks noGrp="1"/>
          </p:cNvSpPr>
          <p:nvPr>
            <p:ph sz="quarter" idx="1"/>
          </p:nvPr>
        </p:nvSpPr>
        <p:spPr/>
        <p:txBody>
          <a:bodyPr/>
          <a:lstStyle/>
          <a:p>
            <a:r>
              <a:rPr lang="en-GB" dirty="0">
                <a:solidFill>
                  <a:srgbClr val="FF0000"/>
                </a:solidFill>
                <a:hlinkClick r:id="rId3">
                  <a:extLst>
                    <a:ext uri="{A12FA001-AC4F-418D-AE19-62706E023703}">
                      <ahyp:hlinkClr xmlns:ahyp="http://schemas.microsoft.com/office/drawing/2018/hyperlinkcolor" val="tx"/>
                    </a:ext>
                  </a:extLst>
                </a:hlinkClick>
              </a:rPr>
              <a:t>A systematic review of higher education students' experiences of engaging with online therapy, 2020</a:t>
            </a:r>
            <a:endParaRPr lang="el-GR" dirty="0">
              <a:solidFill>
                <a:srgbClr val="FF0000"/>
              </a:solidFill>
            </a:endParaRPr>
          </a:p>
          <a:p>
            <a:pPr lvl="1"/>
            <a:r>
              <a:rPr lang="el-GR" dirty="0"/>
              <a:t>Κριτήρια θετικής εμπλοκής</a:t>
            </a:r>
          </a:p>
          <a:p>
            <a:pPr lvl="2"/>
            <a:r>
              <a:rPr lang="el-GR" dirty="0"/>
              <a:t>Έλεγχος της θεραπευτικής διαδικασίας από τους ίδιους</a:t>
            </a:r>
          </a:p>
          <a:p>
            <a:pPr lvl="2"/>
            <a:r>
              <a:rPr lang="el-GR" dirty="0"/>
              <a:t>Αποφυγή επαφής κατά πρόσωπο</a:t>
            </a:r>
          </a:p>
          <a:p>
            <a:pPr lvl="2"/>
            <a:r>
              <a:rPr lang="el-GR" dirty="0"/>
              <a:t>Μεγαλύτερος χρόνος σκέψης (ασύγχρονη θεραπεία)</a:t>
            </a:r>
          </a:p>
          <a:p>
            <a:pPr lvl="2"/>
            <a:r>
              <a:rPr lang="el-GR" dirty="0"/>
              <a:t>Δυνατότητα να διαβάσουν την απάντηση πολλές φορές</a:t>
            </a:r>
          </a:p>
          <a:p>
            <a:pPr lvl="2"/>
            <a:r>
              <a:rPr lang="el-GR" dirty="0"/>
              <a:t>Μείωση της απομόνωσης – ζητούν πιο εύκολα βοήθεια σε μορφή </a:t>
            </a:r>
            <a:r>
              <a:rPr lang="en-US" dirty="0"/>
              <a:t>e-counselling</a:t>
            </a:r>
            <a:r>
              <a:rPr lang="el-GR" dirty="0"/>
              <a:t> παρά </a:t>
            </a:r>
            <a:r>
              <a:rPr lang="en-US" dirty="0"/>
              <a:t>face-to-face</a:t>
            </a:r>
          </a:p>
          <a:p>
            <a:pPr lvl="2"/>
            <a:r>
              <a:rPr lang="el-GR" dirty="0"/>
              <a:t>Η αξία του θεραπευτικού γραψίματος </a:t>
            </a:r>
          </a:p>
          <a:p>
            <a:pPr lvl="2"/>
            <a:r>
              <a:rPr lang="el-GR" dirty="0"/>
              <a:t>Ανωνυμία</a:t>
            </a:r>
          </a:p>
          <a:p>
            <a:pPr lvl="2"/>
            <a:r>
              <a:rPr lang="el-GR" dirty="0"/>
              <a:t>Υποστήριξη από </a:t>
            </a:r>
            <a:r>
              <a:rPr lang="en-US" dirty="0"/>
              <a:t>online</a:t>
            </a:r>
            <a:r>
              <a:rPr lang="el-GR" dirty="0"/>
              <a:t> κοινότητες</a:t>
            </a:r>
          </a:p>
        </p:txBody>
      </p:sp>
      <p:sp>
        <p:nvSpPr>
          <p:cNvPr id="4" name="Slide Number Placeholder 3">
            <a:extLst>
              <a:ext uri="{FF2B5EF4-FFF2-40B4-BE49-F238E27FC236}">
                <a16:creationId xmlns:a16="http://schemas.microsoft.com/office/drawing/2014/main" id="{3A43A45B-9BA9-394A-ACAE-DFE00F3AA25C}"/>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34</a:t>
            </a:fld>
            <a:endParaRPr lang="el-GR" altLang="en-GR" dirty="0"/>
          </a:p>
        </p:txBody>
      </p:sp>
      <p:pic>
        <p:nvPicPr>
          <p:cNvPr id="6" name="Picture 5">
            <a:extLst>
              <a:ext uri="{FF2B5EF4-FFF2-40B4-BE49-F238E27FC236}">
                <a16:creationId xmlns:a16="http://schemas.microsoft.com/office/drawing/2014/main" id="{02899F2F-908E-9448-B61B-460622D0983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97997" y="228600"/>
            <a:ext cx="966616" cy="914400"/>
          </a:xfrm>
          <a:prstGeom prst="rect">
            <a:avLst/>
          </a:prstGeom>
        </p:spPr>
      </p:pic>
    </p:spTree>
    <p:extLst>
      <p:ext uri="{BB962C8B-B14F-4D97-AF65-F5344CB8AC3E}">
        <p14:creationId xmlns:p14="http://schemas.microsoft.com/office/powerpoint/2010/main" val="1191832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8F55-F43F-8C48-BD8C-F00E114F9594}"/>
              </a:ext>
            </a:extLst>
          </p:cNvPr>
          <p:cNvSpPr>
            <a:spLocks noGrp="1"/>
          </p:cNvSpPr>
          <p:nvPr>
            <p:ph type="title"/>
          </p:nvPr>
        </p:nvSpPr>
        <p:spPr/>
        <p:txBody>
          <a:bodyPr/>
          <a:lstStyle/>
          <a:p>
            <a:r>
              <a:rPr lang="el-GR" dirty="0"/>
              <a:t>Φοιτητές </a:t>
            </a:r>
            <a:r>
              <a:rPr lang="el-GR" baseline="30000" dirty="0"/>
              <a:t>(2/2)</a:t>
            </a:r>
            <a:endParaRPr lang="en-GR" baseline="30000"/>
          </a:p>
        </p:txBody>
      </p:sp>
      <p:sp>
        <p:nvSpPr>
          <p:cNvPr id="3" name="Content Placeholder 2">
            <a:extLst>
              <a:ext uri="{FF2B5EF4-FFF2-40B4-BE49-F238E27FC236}">
                <a16:creationId xmlns:a16="http://schemas.microsoft.com/office/drawing/2014/main" id="{C092141A-E536-2C4F-A946-D9BF6290776D}"/>
              </a:ext>
            </a:extLst>
          </p:cNvPr>
          <p:cNvSpPr>
            <a:spLocks noGrp="1"/>
          </p:cNvSpPr>
          <p:nvPr>
            <p:ph sz="quarter" idx="1"/>
          </p:nvPr>
        </p:nvSpPr>
        <p:spPr/>
        <p:txBody>
          <a:bodyPr/>
          <a:lstStyle/>
          <a:p>
            <a:r>
              <a:rPr lang="en-GB" dirty="0">
                <a:solidFill>
                  <a:srgbClr val="FF0000"/>
                </a:solidFill>
                <a:hlinkClick r:id="rId3">
                  <a:extLst>
                    <a:ext uri="{A12FA001-AC4F-418D-AE19-62706E023703}">
                      <ahyp:hlinkClr xmlns:ahyp="http://schemas.microsoft.com/office/drawing/2018/hyperlinkcolor" val="tx"/>
                    </a:ext>
                  </a:extLst>
                </a:hlinkClick>
              </a:rPr>
              <a:t>A systematic review of higher education students' experiences of engaging with online therapy</a:t>
            </a:r>
            <a:r>
              <a:rPr lang="el-GR" dirty="0">
                <a:solidFill>
                  <a:srgbClr val="FF0000"/>
                </a:solidFill>
                <a:hlinkClick r:id="rId3">
                  <a:extLst>
                    <a:ext uri="{A12FA001-AC4F-418D-AE19-62706E023703}">
                      <ahyp:hlinkClr xmlns:ahyp="http://schemas.microsoft.com/office/drawing/2018/hyperlinkcolor" val="tx"/>
                    </a:ext>
                  </a:extLst>
                </a:hlinkClick>
              </a:rPr>
              <a:t>, </a:t>
            </a:r>
            <a:r>
              <a:rPr lang="en-GB" dirty="0">
                <a:solidFill>
                  <a:srgbClr val="FF0000"/>
                </a:solidFill>
                <a:hlinkClick r:id="rId3">
                  <a:extLst>
                    <a:ext uri="{A12FA001-AC4F-418D-AE19-62706E023703}">
                      <ahyp:hlinkClr xmlns:ahyp="http://schemas.microsoft.com/office/drawing/2018/hyperlinkcolor" val="tx"/>
                    </a:ext>
                  </a:extLst>
                </a:hlinkClick>
              </a:rPr>
              <a:t>2020</a:t>
            </a:r>
            <a:endParaRPr lang="el-GR" dirty="0">
              <a:solidFill>
                <a:srgbClr val="FF0000"/>
              </a:solidFill>
            </a:endParaRPr>
          </a:p>
          <a:p>
            <a:pPr lvl="1"/>
            <a:r>
              <a:rPr lang="el-GR" dirty="0"/>
              <a:t>Κριτήρια αρνητικής εμπλοκής</a:t>
            </a:r>
          </a:p>
          <a:p>
            <a:pPr lvl="2"/>
            <a:r>
              <a:rPr lang="el-GR" dirty="0"/>
              <a:t>Αρχική εντύπωση ότι η θεραπεία αυτού του τύπου είναι κάτι "γρήγορο", μόλις το συνειδητοποιήσουν = μεγάλα ποσοστά εγκατάλειψης</a:t>
            </a:r>
          </a:p>
          <a:p>
            <a:pPr lvl="2"/>
            <a:r>
              <a:rPr lang="el-GR" dirty="0"/>
              <a:t>Τεχνολογικές δυσκολίες</a:t>
            </a:r>
          </a:p>
          <a:p>
            <a:pPr lvl="2"/>
            <a:r>
              <a:rPr lang="el-GR" dirty="0"/>
              <a:t>Στιγματισμός</a:t>
            </a:r>
          </a:p>
          <a:p>
            <a:pPr lvl="2"/>
            <a:r>
              <a:rPr lang="el-GR" dirty="0"/>
              <a:t>Δυσκολία στο γράψιμο (πχ. Δυσκολία να εκφράσει κανείς τη σκέψη του μέσω ενός </a:t>
            </a:r>
            <a:r>
              <a:rPr lang="en-US" dirty="0"/>
              <a:t>email)</a:t>
            </a:r>
            <a:endParaRPr lang="el-GR" dirty="0"/>
          </a:p>
        </p:txBody>
      </p:sp>
      <p:sp>
        <p:nvSpPr>
          <p:cNvPr id="4" name="Slide Number Placeholder 3">
            <a:extLst>
              <a:ext uri="{FF2B5EF4-FFF2-40B4-BE49-F238E27FC236}">
                <a16:creationId xmlns:a16="http://schemas.microsoft.com/office/drawing/2014/main" id="{3A43A45B-9BA9-394A-ACAE-DFE00F3AA25C}"/>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35</a:t>
            </a:fld>
            <a:endParaRPr lang="el-GR" altLang="en-GR" dirty="0"/>
          </a:p>
        </p:txBody>
      </p:sp>
      <p:pic>
        <p:nvPicPr>
          <p:cNvPr id="5" name="Picture 4">
            <a:extLst>
              <a:ext uri="{FF2B5EF4-FFF2-40B4-BE49-F238E27FC236}">
                <a16:creationId xmlns:a16="http://schemas.microsoft.com/office/drawing/2014/main" id="{9F25BBF0-9C37-8E4F-BE74-B5642A9C75D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97997" y="228600"/>
            <a:ext cx="966616" cy="914400"/>
          </a:xfrm>
          <a:prstGeom prst="rect">
            <a:avLst/>
          </a:prstGeom>
        </p:spPr>
      </p:pic>
    </p:spTree>
    <p:extLst>
      <p:ext uri="{BB962C8B-B14F-4D97-AF65-F5344CB8AC3E}">
        <p14:creationId xmlns:p14="http://schemas.microsoft.com/office/powerpoint/2010/main" val="7904987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D7C0-6B9E-434D-A856-00E884A92EA5}"/>
              </a:ext>
            </a:extLst>
          </p:cNvPr>
          <p:cNvSpPr>
            <a:spLocks noGrp="1"/>
          </p:cNvSpPr>
          <p:nvPr>
            <p:ph type="title"/>
          </p:nvPr>
        </p:nvSpPr>
        <p:spPr/>
        <p:txBody>
          <a:bodyPr/>
          <a:lstStyle/>
          <a:p>
            <a:r>
              <a:rPr lang="el-GR" dirty="0"/>
              <a:t>Φοιτητές &amp; Ψυχική Υγεία</a:t>
            </a:r>
            <a:endParaRPr lang="en-GR"/>
          </a:p>
        </p:txBody>
      </p:sp>
      <p:sp>
        <p:nvSpPr>
          <p:cNvPr id="3" name="Content Placeholder 2">
            <a:extLst>
              <a:ext uri="{FF2B5EF4-FFF2-40B4-BE49-F238E27FC236}">
                <a16:creationId xmlns:a16="http://schemas.microsoft.com/office/drawing/2014/main" id="{2172935B-94B5-F846-B67F-BF780CBB91DA}"/>
              </a:ext>
            </a:extLst>
          </p:cNvPr>
          <p:cNvSpPr>
            <a:spLocks noGrp="1"/>
          </p:cNvSpPr>
          <p:nvPr>
            <p:ph sz="quarter" idx="1"/>
          </p:nvPr>
        </p:nvSpPr>
        <p:spPr/>
        <p:txBody>
          <a:bodyPr/>
          <a:lstStyle/>
          <a:p>
            <a:r>
              <a:rPr lang="en-US" dirty="0">
                <a:solidFill>
                  <a:srgbClr val="FF0000"/>
                </a:solidFill>
                <a:hlinkClick r:id="rId3">
                  <a:extLst>
                    <a:ext uri="{A12FA001-AC4F-418D-AE19-62706E023703}">
                      <ahyp:hlinkClr xmlns:ahyp="http://schemas.microsoft.com/office/drawing/2018/hyperlinkcolor" val="tx"/>
                    </a:ext>
                  </a:extLst>
                </a:hlinkClick>
              </a:rPr>
              <a:t>Mental Health-Related Digital Use by University Students: A Systematic Review</a:t>
            </a:r>
            <a:r>
              <a:rPr lang="el-GR" dirty="0">
                <a:solidFill>
                  <a:srgbClr val="FF0000"/>
                </a:solidFill>
                <a:hlinkClick r:id="rId3">
                  <a:extLst>
                    <a:ext uri="{A12FA001-AC4F-418D-AE19-62706E023703}">
                      <ahyp:hlinkClr xmlns:ahyp="http://schemas.microsoft.com/office/drawing/2018/hyperlinkcolor" val="tx"/>
                    </a:ext>
                  </a:extLst>
                </a:hlinkClick>
              </a:rPr>
              <a:t>, 2020</a:t>
            </a:r>
            <a:endParaRPr lang="en-US" dirty="0">
              <a:solidFill>
                <a:srgbClr val="FF0000"/>
              </a:solidFill>
            </a:endParaRPr>
          </a:p>
          <a:p>
            <a:pPr lvl="1"/>
            <a:r>
              <a:rPr lang="el-GR" dirty="0"/>
              <a:t>Τύποι φοιτητών που κάνουν χρήση των υπηρεσιών</a:t>
            </a:r>
          </a:p>
          <a:p>
            <a:pPr lvl="2"/>
            <a:r>
              <a:rPr lang="el-GR" dirty="0"/>
              <a:t>Είναι περίεργοι ή ανησυχούν για τα συμπτώματά τους και πρόθυμοι να αποκτήσουν ψυχολογικές δεξιότητες και ικανότητες αυτοδιάγνωσης μέσω διαδικτυακών πόρων</a:t>
            </a:r>
          </a:p>
          <a:p>
            <a:pPr lvl="2"/>
            <a:r>
              <a:rPr lang="el-GR" dirty="0"/>
              <a:t>Πάσχουν από διαγνωσμένη διαταραχή ψυχικής υγείας και πρόθυμοι να παρακολουθήσουν την ψυχολογική τους κατάσταση ή να έχουν πρόσβαση σε περίθαλψη</a:t>
            </a:r>
          </a:p>
          <a:p>
            <a:pPr lvl="1"/>
            <a:r>
              <a:rPr lang="el-GR" dirty="0"/>
              <a:t>Σκοποί χρήσης</a:t>
            </a:r>
          </a:p>
          <a:p>
            <a:pPr lvl="2"/>
            <a:r>
              <a:rPr lang="el-GR" dirty="0"/>
              <a:t>Αναζήτηση πληροφοριών κυρίως για κατάθλιψη, στρες, άγχος κ.α</a:t>
            </a:r>
          </a:p>
          <a:p>
            <a:pPr lvl="2"/>
            <a:r>
              <a:rPr lang="el-GR" dirty="0"/>
              <a:t>Αναζήτηση υποστήριξης (1 στους 10 φοιτητές τουλάχιστον 1 φορά)</a:t>
            </a:r>
          </a:p>
          <a:p>
            <a:pPr lvl="1"/>
            <a:r>
              <a:rPr lang="el-GR" dirty="0"/>
              <a:t>Προτίμηση</a:t>
            </a:r>
          </a:p>
          <a:p>
            <a:pPr lvl="2"/>
            <a:r>
              <a:rPr lang="el-GR" dirty="0"/>
              <a:t>Ψηφιακό περιβάλλον, όμως σε πιο σοβαρά προβλήματα ψυχικής υγείας θα προτιμούσαν αλληλεπίδραση με κάποιο άτομο</a:t>
            </a:r>
            <a:endParaRPr lang="en-GR" dirty="0"/>
          </a:p>
        </p:txBody>
      </p:sp>
      <p:sp>
        <p:nvSpPr>
          <p:cNvPr id="4" name="Slide Number Placeholder 3">
            <a:extLst>
              <a:ext uri="{FF2B5EF4-FFF2-40B4-BE49-F238E27FC236}">
                <a16:creationId xmlns:a16="http://schemas.microsoft.com/office/drawing/2014/main" id="{EB605A10-4578-BC4A-8D98-B6357226A8A2}"/>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36</a:t>
            </a:fld>
            <a:endParaRPr lang="el-GR" altLang="en-GR" dirty="0"/>
          </a:p>
        </p:txBody>
      </p:sp>
      <p:pic>
        <p:nvPicPr>
          <p:cNvPr id="5" name="Picture 4">
            <a:extLst>
              <a:ext uri="{FF2B5EF4-FFF2-40B4-BE49-F238E27FC236}">
                <a16:creationId xmlns:a16="http://schemas.microsoft.com/office/drawing/2014/main" id="{7D6C5BB8-2C2A-6544-876B-C29FFFFF104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97997" y="228600"/>
            <a:ext cx="966616" cy="914400"/>
          </a:xfrm>
          <a:prstGeom prst="rect">
            <a:avLst/>
          </a:prstGeom>
        </p:spPr>
      </p:pic>
    </p:spTree>
    <p:extLst>
      <p:ext uri="{BB962C8B-B14F-4D97-AF65-F5344CB8AC3E}">
        <p14:creationId xmlns:p14="http://schemas.microsoft.com/office/powerpoint/2010/main" val="2892341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D7C0-6B9E-434D-A856-00E884A92EA5}"/>
              </a:ext>
            </a:extLst>
          </p:cNvPr>
          <p:cNvSpPr>
            <a:spLocks noGrp="1"/>
          </p:cNvSpPr>
          <p:nvPr>
            <p:ph type="title"/>
          </p:nvPr>
        </p:nvSpPr>
        <p:spPr/>
        <p:txBody>
          <a:bodyPr/>
          <a:lstStyle/>
          <a:p>
            <a:r>
              <a:rPr lang="el-GR" dirty="0"/>
              <a:t>Φοιτητές &amp; Ψυχική Υγεία </a:t>
            </a:r>
            <a:r>
              <a:rPr lang="el-GR" baseline="30000" dirty="0"/>
              <a:t>(2/2)</a:t>
            </a:r>
            <a:endParaRPr lang="en-GR" baseline="30000"/>
          </a:p>
        </p:txBody>
      </p:sp>
      <p:sp>
        <p:nvSpPr>
          <p:cNvPr id="3" name="Content Placeholder 2">
            <a:extLst>
              <a:ext uri="{FF2B5EF4-FFF2-40B4-BE49-F238E27FC236}">
                <a16:creationId xmlns:a16="http://schemas.microsoft.com/office/drawing/2014/main" id="{2172935B-94B5-F846-B67F-BF780CBB91DA}"/>
              </a:ext>
            </a:extLst>
          </p:cNvPr>
          <p:cNvSpPr>
            <a:spLocks noGrp="1"/>
          </p:cNvSpPr>
          <p:nvPr>
            <p:ph sz="quarter" idx="1"/>
          </p:nvPr>
        </p:nvSpPr>
        <p:spPr/>
        <p:txBody>
          <a:bodyPr/>
          <a:lstStyle/>
          <a:p>
            <a:r>
              <a:rPr lang="en-US" dirty="0">
                <a:solidFill>
                  <a:srgbClr val="FF0000"/>
                </a:solidFill>
                <a:hlinkClick r:id="rId3">
                  <a:extLst>
                    <a:ext uri="{A12FA001-AC4F-418D-AE19-62706E023703}">
                      <ahyp:hlinkClr xmlns:ahyp="http://schemas.microsoft.com/office/drawing/2018/hyperlinkcolor" val="tx"/>
                    </a:ext>
                  </a:extLst>
                </a:hlinkClick>
              </a:rPr>
              <a:t>Mental Health-Related Digital Use by University Students: A Systematic Review</a:t>
            </a:r>
            <a:r>
              <a:rPr lang="el-GR" dirty="0">
                <a:solidFill>
                  <a:srgbClr val="FF0000"/>
                </a:solidFill>
                <a:hlinkClick r:id="rId3">
                  <a:extLst>
                    <a:ext uri="{A12FA001-AC4F-418D-AE19-62706E023703}">
                      <ahyp:hlinkClr xmlns:ahyp="http://schemas.microsoft.com/office/drawing/2018/hyperlinkcolor" val="tx"/>
                    </a:ext>
                  </a:extLst>
                </a:hlinkClick>
              </a:rPr>
              <a:t>, 2020</a:t>
            </a:r>
            <a:endParaRPr lang="en-US" dirty="0">
              <a:solidFill>
                <a:srgbClr val="FF0000"/>
              </a:solidFill>
            </a:endParaRPr>
          </a:p>
          <a:p>
            <a:pPr lvl="1"/>
            <a:r>
              <a:rPr lang="el-GR" dirty="0"/>
              <a:t>Πλεονεκτήματα χρήσης διαδικτύου</a:t>
            </a:r>
          </a:p>
          <a:p>
            <a:pPr lvl="2"/>
            <a:r>
              <a:rPr lang="el-GR" dirty="0"/>
              <a:t>Διαθεσιμότητα 24/7</a:t>
            </a:r>
          </a:p>
          <a:p>
            <a:pPr lvl="2"/>
            <a:r>
              <a:rPr lang="el-GR" dirty="0"/>
              <a:t>Πλούτος διαδικτυακών πληροφοριών</a:t>
            </a:r>
          </a:p>
          <a:p>
            <a:pPr lvl="2"/>
            <a:r>
              <a:rPr lang="el-GR" dirty="0"/>
              <a:t>Πληροφορίες εμπιστευτικές, ιδιωτικές και ανώνυμες</a:t>
            </a:r>
          </a:p>
          <a:p>
            <a:pPr lvl="2"/>
            <a:r>
              <a:rPr lang="el-GR" dirty="0"/>
              <a:t>Μείωση χρόνου </a:t>
            </a:r>
          </a:p>
          <a:p>
            <a:pPr lvl="2"/>
            <a:r>
              <a:rPr lang="el-GR" dirty="0"/>
              <a:t>Μείωση φόβου στίγματος</a:t>
            </a:r>
          </a:p>
          <a:p>
            <a:pPr lvl="2"/>
            <a:r>
              <a:rPr lang="el-GR" dirty="0"/>
              <a:t>Κόστος</a:t>
            </a:r>
          </a:p>
          <a:p>
            <a:pPr lvl="2"/>
            <a:r>
              <a:rPr lang="el-GR" dirty="0"/>
              <a:t>Η διαδικτυακή θεραπεία μπορεί να περιλαμβάνει υποστήριξη από άτομα που βιώνουν παρόμοια προβλήματα (π.χ. φόρουμ)</a:t>
            </a:r>
            <a:endParaRPr lang="en-GR"/>
          </a:p>
        </p:txBody>
      </p:sp>
      <p:sp>
        <p:nvSpPr>
          <p:cNvPr id="4" name="Slide Number Placeholder 3">
            <a:extLst>
              <a:ext uri="{FF2B5EF4-FFF2-40B4-BE49-F238E27FC236}">
                <a16:creationId xmlns:a16="http://schemas.microsoft.com/office/drawing/2014/main" id="{EB605A10-4578-BC4A-8D98-B6357226A8A2}"/>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37</a:t>
            </a:fld>
            <a:endParaRPr lang="el-GR" altLang="en-GR" dirty="0"/>
          </a:p>
        </p:txBody>
      </p:sp>
      <p:pic>
        <p:nvPicPr>
          <p:cNvPr id="5" name="Picture 4">
            <a:extLst>
              <a:ext uri="{FF2B5EF4-FFF2-40B4-BE49-F238E27FC236}">
                <a16:creationId xmlns:a16="http://schemas.microsoft.com/office/drawing/2014/main" id="{47A9F528-64F6-EB4A-B597-9BCAEEAB5C3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97997" y="228600"/>
            <a:ext cx="966616" cy="914400"/>
          </a:xfrm>
          <a:prstGeom prst="rect">
            <a:avLst/>
          </a:prstGeom>
        </p:spPr>
      </p:pic>
    </p:spTree>
    <p:extLst>
      <p:ext uri="{BB962C8B-B14F-4D97-AF65-F5344CB8AC3E}">
        <p14:creationId xmlns:p14="http://schemas.microsoft.com/office/powerpoint/2010/main" val="11106731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EBDF9-DBD7-1147-9BC2-97503B8D22E3}"/>
              </a:ext>
            </a:extLst>
          </p:cNvPr>
          <p:cNvSpPr>
            <a:spLocks noGrp="1"/>
          </p:cNvSpPr>
          <p:nvPr>
            <p:ph type="title"/>
          </p:nvPr>
        </p:nvSpPr>
        <p:spPr/>
        <p:txBody>
          <a:bodyPr/>
          <a:lstStyle/>
          <a:p>
            <a:r>
              <a:rPr lang="el-GR" dirty="0"/>
              <a:t>Υποστήριξη Επαγγελματιών</a:t>
            </a:r>
            <a:endParaRPr lang="en-GR"/>
          </a:p>
        </p:txBody>
      </p:sp>
      <p:sp>
        <p:nvSpPr>
          <p:cNvPr id="3" name="Content Placeholder 2">
            <a:extLst>
              <a:ext uri="{FF2B5EF4-FFF2-40B4-BE49-F238E27FC236}">
                <a16:creationId xmlns:a16="http://schemas.microsoft.com/office/drawing/2014/main" id="{B4A60DBB-34F6-0940-8A07-60275D355808}"/>
              </a:ext>
            </a:extLst>
          </p:cNvPr>
          <p:cNvSpPr>
            <a:spLocks noGrp="1"/>
          </p:cNvSpPr>
          <p:nvPr>
            <p:ph sz="quarter" idx="1"/>
          </p:nvPr>
        </p:nvSpPr>
        <p:spPr/>
        <p:txBody>
          <a:bodyPr/>
          <a:lstStyle/>
          <a:p>
            <a:r>
              <a:rPr lang="en-GB" dirty="0">
                <a:solidFill>
                  <a:srgbClr val="FF0000"/>
                </a:solidFill>
                <a:hlinkClick r:id="rId3">
                  <a:extLst>
                    <a:ext uri="{A12FA001-AC4F-418D-AE19-62706E023703}">
                      <ahyp:hlinkClr xmlns:ahyp="http://schemas.microsoft.com/office/drawing/2018/hyperlinkcolor" val="tx"/>
                    </a:ext>
                  </a:extLst>
                </a:hlinkClick>
              </a:rPr>
              <a:t>A Systematic Literature Review on e-Mental Health Solutions to Assist Health Care Workers During COVID-19</a:t>
            </a:r>
            <a:r>
              <a:rPr lang="el-GR" dirty="0">
                <a:solidFill>
                  <a:srgbClr val="FF0000"/>
                </a:solidFill>
                <a:hlinkClick r:id="rId3">
                  <a:extLst>
                    <a:ext uri="{A12FA001-AC4F-418D-AE19-62706E023703}">
                      <ahyp:hlinkClr xmlns:ahyp="http://schemas.microsoft.com/office/drawing/2018/hyperlinkcolor" val="tx"/>
                    </a:ext>
                  </a:extLst>
                </a:hlinkClick>
              </a:rPr>
              <a:t>, 2020</a:t>
            </a:r>
            <a:endParaRPr lang="el-GR" dirty="0">
              <a:solidFill>
                <a:srgbClr val="FF0000"/>
              </a:solidFill>
            </a:endParaRPr>
          </a:p>
          <a:p>
            <a:pPr lvl="1"/>
            <a:r>
              <a:rPr lang="en-GR"/>
              <a:t>WeChat in China, January 24, 2020</a:t>
            </a:r>
          </a:p>
          <a:p>
            <a:pPr lvl="2"/>
            <a:r>
              <a:rPr lang="en-GR"/>
              <a:t>45 mental health professionals (group + individual support)</a:t>
            </a:r>
            <a:r>
              <a:rPr lang="el-GR" dirty="0"/>
              <a:t>, </a:t>
            </a:r>
            <a:r>
              <a:rPr lang="en-GR"/>
              <a:t>&gt;200 persons per day</a:t>
            </a:r>
          </a:p>
          <a:p>
            <a:pPr lvl="1"/>
            <a:r>
              <a:rPr lang="en-GR"/>
              <a:t>Social platform in Iran for medical students</a:t>
            </a:r>
          </a:p>
          <a:p>
            <a:pPr lvl="2"/>
            <a:r>
              <a:rPr lang="en-GB" dirty="0"/>
              <a:t>S</a:t>
            </a:r>
            <a:r>
              <a:rPr lang="en-GR"/>
              <a:t>enior medical students (expert supervision) instruct junior medical students</a:t>
            </a:r>
            <a:r>
              <a:rPr lang="el-GR" dirty="0"/>
              <a:t>, </a:t>
            </a:r>
            <a:r>
              <a:rPr lang="en-GR"/>
              <a:t>371 students, 71% reported significant impact</a:t>
            </a:r>
          </a:p>
          <a:p>
            <a:pPr lvl="1"/>
            <a:r>
              <a:rPr lang="en-GR"/>
              <a:t>China</a:t>
            </a:r>
            <a:endParaRPr lang="el-GR" dirty="0"/>
          </a:p>
          <a:p>
            <a:pPr lvl="2"/>
            <a:r>
              <a:rPr lang="en-GR"/>
              <a:t>Online courses for medical staff + telephone counselling, online counselling and video consulting + online screening inventory</a:t>
            </a:r>
          </a:p>
          <a:p>
            <a:pPr lvl="1"/>
            <a:r>
              <a:rPr lang="en-GR"/>
              <a:t>US</a:t>
            </a:r>
          </a:p>
          <a:p>
            <a:pPr lvl="2"/>
            <a:r>
              <a:rPr lang="en-GB" dirty="0"/>
              <a:t>V</a:t>
            </a:r>
            <a:r>
              <a:rPr lang="en-GR"/>
              <a:t>irtual support groups (facilitated by social workers and phychologists), virtual mindfulness and yoga, hotlines</a:t>
            </a:r>
          </a:p>
        </p:txBody>
      </p:sp>
      <p:sp>
        <p:nvSpPr>
          <p:cNvPr id="4" name="Slide Number Placeholder 3">
            <a:extLst>
              <a:ext uri="{FF2B5EF4-FFF2-40B4-BE49-F238E27FC236}">
                <a16:creationId xmlns:a16="http://schemas.microsoft.com/office/drawing/2014/main" id="{06A64CB2-1CC8-F64D-A3E9-03B0D3FF6AA9}"/>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38</a:t>
            </a:fld>
            <a:endParaRPr lang="el-GR" altLang="en-GR" dirty="0"/>
          </a:p>
        </p:txBody>
      </p:sp>
      <p:pic>
        <p:nvPicPr>
          <p:cNvPr id="5" name="Picture 4">
            <a:extLst>
              <a:ext uri="{FF2B5EF4-FFF2-40B4-BE49-F238E27FC236}">
                <a16:creationId xmlns:a16="http://schemas.microsoft.com/office/drawing/2014/main" id="{EDDB61DA-E5AA-D24B-B303-C941B0593AA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97997" y="228600"/>
            <a:ext cx="966616" cy="914400"/>
          </a:xfrm>
          <a:prstGeom prst="rect">
            <a:avLst/>
          </a:prstGeom>
        </p:spPr>
      </p:pic>
    </p:spTree>
    <p:extLst>
      <p:ext uri="{BB962C8B-B14F-4D97-AF65-F5344CB8AC3E}">
        <p14:creationId xmlns:p14="http://schemas.microsoft.com/office/powerpoint/2010/main" val="8257019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EBDF9-DBD7-1147-9BC2-97503B8D22E3}"/>
              </a:ext>
            </a:extLst>
          </p:cNvPr>
          <p:cNvSpPr>
            <a:spLocks noGrp="1"/>
          </p:cNvSpPr>
          <p:nvPr>
            <p:ph type="title"/>
          </p:nvPr>
        </p:nvSpPr>
        <p:spPr/>
        <p:txBody>
          <a:bodyPr/>
          <a:lstStyle/>
          <a:p>
            <a:r>
              <a:rPr lang="el-GR" dirty="0"/>
              <a:t>Υποστήριξη Επαγγελματιών </a:t>
            </a:r>
            <a:r>
              <a:rPr lang="el-GR" baseline="30000" dirty="0"/>
              <a:t>(2/</a:t>
            </a:r>
            <a:r>
              <a:rPr lang="en-US" baseline="30000" dirty="0"/>
              <a:t>2</a:t>
            </a:r>
            <a:r>
              <a:rPr lang="el-GR" baseline="30000" dirty="0"/>
              <a:t>)</a:t>
            </a:r>
            <a:endParaRPr lang="en-GR" baseline="30000"/>
          </a:p>
        </p:txBody>
      </p:sp>
      <p:sp>
        <p:nvSpPr>
          <p:cNvPr id="3" name="Content Placeholder 2">
            <a:extLst>
              <a:ext uri="{FF2B5EF4-FFF2-40B4-BE49-F238E27FC236}">
                <a16:creationId xmlns:a16="http://schemas.microsoft.com/office/drawing/2014/main" id="{B4A60DBB-34F6-0940-8A07-60275D355808}"/>
              </a:ext>
            </a:extLst>
          </p:cNvPr>
          <p:cNvSpPr>
            <a:spLocks noGrp="1"/>
          </p:cNvSpPr>
          <p:nvPr>
            <p:ph sz="quarter" idx="1"/>
          </p:nvPr>
        </p:nvSpPr>
        <p:spPr/>
        <p:txBody>
          <a:bodyPr/>
          <a:lstStyle/>
          <a:p>
            <a:r>
              <a:rPr lang="en-GB" dirty="0">
                <a:solidFill>
                  <a:srgbClr val="FF0000"/>
                </a:solidFill>
                <a:hlinkClick r:id="rId3">
                  <a:extLst>
                    <a:ext uri="{A12FA001-AC4F-418D-AE19-62706E023703}">
                      <ahyp:hlinkClr xmlns:ahyp="http://schemas.microsoft.com/office/drawing/2018/hyperlinkcolor" val="tx"/>
                    </a:ext>
                  </a:extLst>
                </a:hlinkClick>
              </a:rPr>
              <a:t>A Systematic Literature Review on e-Mental Health Solutions to Assist Health Care Workers During COVID-19</a:t>
            </a:r>
            <a:r>
              <a:rPr lang="el-GR" dirty="0">
                <a:solidFill>
                  <a:srgbClr val="FF0000"/>
                </a:solidFill>
                <a:hlinkClick r:id="rId3">
                  <a:extLst>
                    <a:ext uri="{A12FA001-AC4F-418D-AE19-62706E023703}">
                      <ahyp:hlinkClr xmlns:ahyp="http://schemas.microsoft.com/office/drawing/2018/hyperlinkcolor" val="tx"/>
                    </a:ext>
                  </a:extLst>
                </a:hlinkClick>
              </a:rPr>
              <a:t>, 2020 </a:t>
            </a:r>
            <a:endParaRPr lang="el-GR" dirty="0">
              <a:solidFill>
                <a:srgbClr val="FF0000"/>
              </a:solidFill>
            </a:endParaRPr>
          </a:p>
          <a:p>
            <a:pPr lvl="1"/>
            <a:r>
              <a:rPr lang="en-GR"/>
              <a:t>Univerisy Malaysia Sabah</a:t>
            </a:r>
          </a:p>
          <a:p>
            <a:pPr lvl="2"/>
            <a:r>
              <a:rPr lang="en-GR"/>
              <a:t>UC-19 (psychological handbook) – available online</a:t>
            </a:r>
            <a:r>
              <a:rPr lang="el-GR" dirty="0"/>
              <a:t>, </a:t>
            </a:r>
            <a:r>
              <a:rPr lang="en-GR"/>
              <a:t>Web chat portal COVIDCare</a:t>
            </a:r>
            <a:r>
              <a:rPr lang="el-GR" dirty="0"/>
              <a:t>, </a:t>
            </a:r>
            <a:r>
              <a:rPr lang="en-GR"/>
              <a:t>Hotlines</a:t>
            </a:r>
          </a:p>
          <a:p>
            <a:pPr lvl="1"/>
            <a:r>
              <a:rPr lang="en-GR"/>
              <a:t>Canadian Medical Association</a:t>
            </a:r>
          </a:p>
          <a:p>
            <a:pPr lvl="2"/>
            <a:r>
              <a:rPr lang="en-GR"/>
              <a:t>Provincial Physician Health Program</a:t>
            </a:r>
            <a:r>
              <a:rPr lang="el-GR" dirty="0"/>
              <a:t>, </a:t>
            </a:r>
            <a:r>
              <a:rPr lang="en-GB" dirty="0"/>
              <a:t>T</a:t>
            </a:r>
            <a:r>
              <a:rPr lang="en-GR"/>
              <a:t>elesupport and care </a:t>
            </a:r>
          </a:p>
          <a:p>
            <a:pPr lvl="1"/>
            <a:r>
              <a:rPr lang="en-GR"/>
              <a:t>University of Nottingham, UK</a:t>
            </a:r>
          </a:p>
          <a:p>
            <a:pPr lvl="2"/>
            <a:r>
              <a:rPr lang="en-GB" dirty="0"/>
              <a:t>E</a:t>
            </a:r>
            <a:r>
              <a:rPr lang="en-GR"/>
              <a:t>-package with educational content and advice from experts</a:t>
            </a:r>
            <a:r>
              <a:rPr lang="el-GR" dirty="0"/>
              <a:t>, </a:t>
            </a:r>
            <a:r>
              <a:rPr lang="en-GB" dirty="0"/>
              <a:t>A</a:t>
            </a:r>
            <a:r>
              <a:rPr lang="en-GR"/>
              <a:t>ccessed 17.633 times for the first 7 days </a:t>
            </a:r>
          </a:p>
          <a:p>
            <a:pPr lvl="1"/>
            <a:r>
              <a:rPr lang="en-GR"/>
              <a:t>PTSD Coach</a:t>
            </a:r>
          </a:p>
          <a:p>
            <a:pPr lvl="2"/>
            <a:r>
              <a:rPr lang="en-GB" dirty="0"/>
              <a:t>M</a:t>
            </a:r>
            <a:r>
              <a:rPr lang="en-GR"/>
              <a:t>obile app - US Department of Veteran Affairs</a:t>
            </a:r>
            <a:r>
              <a:rPr lang="el-GR" dirty="0"/>
              <a:t>, </a:t>
            </a:r>
            <a:r>
              <a:rPr lang="en-GB" dirty="0"/>
              <a:t>Helps manage issues such as stress, anger, anxiety, hopelessness, sleep problems</a:t>
            </a:r>
            <a:endParaRPr lang="en-GR"/>
          </a:p>
        </p:txBody>
      </p:sp>
      <p:sp>
        <p:nvSpPr>
          <p:cNvPr id="4" name="Slide Number Placeholder 3">
            <a:extLst>
              <a:ext uri="{FF2B5EF4-FFF2-40B4-BE49-F238E27FC236}">
                <a16:creationId xmlns:a16="http://schemas.microsoft.com/office/drawing/2014/main" id="{06A64CB2-1CC8-F64D-A3E9-03B0D3FF6AA9}"/>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39</a:t>
            </a:fld>
            <a:endParaRPr lang="el-GR" altLang="en-GR" dirty="0"/>
          </a:p>
        </p:txBody>
      </p:sp>
      <p:pic>
        <p:nvPicPr>
          <p:cNvPr id="5" name="Picture 4">
            <a:extLst>
              <a:ext uri="{FF2B5EF4-FFF2-40B4-BE49-F238E27FC236}">
                <a16:creationId xmlns:a16="http://schemas.microsoft.com/office/drawing/2014/main" id="{732B66D7-ADC1-824B-9D52-EB100CA0556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97997" y="228600"/>
            <a:ext cx="966616" cy="914400"/>
          </a:xfrm>
          <a:prstGeom prst="rect">
            <a:avLst/>
          </a:prstGeom>
        </p:spPr>
      </p:pic>
    </p:spTree>
    <p:extLst>
      <p:ext uri="{BB962C8B-B14F-4D97-AF65-F5344CB8AC3E}">
        <p14:creationId xmlns:p14="http://schemas.microsoft.com/office/powerpoint/2010/main" val="4287287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C40D1B25-CC58-494D-9C13-2660A7B441A2}"/>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Εγώ…</a:t>
            </a:r>
          </a:p>
        </p:txBody>
      </p:sp>
      <p:sp>
        <p:nvSpPr>
          <p:cNvPr id="20482" name="Content Placeholder 2">
            <a:extLst>
              <a:ext uri="{FF2B5EF4-FFF2-40B4-BE49-F238E27FC236}">
                <a16:creationId xmlns:a16="http://schemas.microsoft.com/office/drawing/2014/main" id="{AAC9DCD4-4E56-7644-99CC-54273FCFB333}"/>
              </a:ext>
            </a:extLst>
          </p:cNvPr>
          <p:cNvSpPr>
            <a:spLocks noGrp="1"/>
          </p:cNvSpPr>
          <p:nvPr>
            <p:ph idx="1"/>
          </p:nvPr>
        </p:nvSpPr>
        <p:spPr>
          <a:xfrm>
            <a:off x="612775" y="1600200"/>
            <a:ext cx="8153400" cy="4495800"/>
          </a:xfrm>
        </p:spPr>
        <p:txBody>
          <a:bodyPr/>
          <a:lstStyle/>
          <a:p>
            <a:r>
              <a:rPr lang="el-GR" altLang="en-GR" dirty="0">
                <a:latin typeface="Calibri" panose="020F0502020204030204" pitchFamily="34" charset="0"/>
                <a:ea typeface="ＭＳ Ｐゴシック" panose="020B0600070205080204" pitchFamily="34" charset="-128"/>
              </a:rPr>
              <a:t>Τώρα</a:t>
            </a:r>
          </a:p>
          <a:p>
            <a:pPr lvl="1"/>
            <a:r>
              <a:rPr lang="el-GR" altLang="en-GR" dirty="0">
                <a:latin typeface="Calibri" panose="020F0502020204030204" pitchFamily="34" charset="0"/>
                <a:ea typeface="ＭＳ Ｐゴシック" panose="020B0600070205080204" pitchFamily="34" charset="-128"/>
              </a:rPr>
              <a:t>Καθηγητής ΠΘ-ΠΤΕΑ (&gt;2005), Διευθυντής ΠΜΣ-ΣΥ (&gt;2023)</a:t>
            </a:r>
          </a:p>
          <a:p>
            <a:pPr lvl="1"/>
            <a:r>
              <a:rPr lang="el-GR" altLang="en-GR" dirty="0">
                <a:latin typeface="Calibri" panose="020F0502020204030204" pitchFamily="34" charset="0"/>
                <a:ea typeface="ＭＳ Ｐゴシック" panose="020B0600070205080204" pitchFamily="34" charset="-128"/>
              </a:rPr>
              <a:t>Εφαρμογές ΤΠΕ στην Εκπαίδευση &amp; την Ειδική Αγωγή</a:t>
            </a:r>
          </a:p>
          <a:p>
            <a:r>
              <a:rPr lang="el-GR" altLang="en-GR" dirty="0">
                <a:latin typeface="Calibri" panose="020F0502020204030204" pitchFamily="34" charset="0"/>
                <a:ea typeface="ＭＳ Ｐゴシック" panose="020B0600070205080204" pitchFamily="34" charset="-128"/>
              </a:rPr>
              <a:t>Πριν</a:t>
            </a:r>
          </a:p>
          <a:p>
            <a:pPr lvl="1"/>
            <a:r>
              <a:rPr lang="el-GR" altLang="en-GR" dirty="0">
                <a:latin typeface="Calibri" panose="020F0502020204030204" pitchFamily="34" charset="0"/>
                <a:ea typeface="ＭＳ Ｐゴシック" panose="020B0600070205080204" pitchFamily="34" charset="-128"/>
              </a:rPr>
              <a:t>Εργασία</a:t>
            </a:r>
          </a:p>
          <a:p>
            <a:pPr lvl="2"/>
            <a:r>
              <a:rPr lang="el-GR" altLang="en-GR" dirty="0">
                <a:latin typeface="Calibri" panose="020F0502020204030204" pitchFamily="34" charset="0"/>
                <a:ea typeface="ＭＳ Ｐゴシック" panose="020B0600070205080204" pitchFamily="34" charset="-128"/>
              </a:rPr>
              <a:t>Πανεπιστήμιο Αιγαίου, Τμήμα Πολιτισμικής Τεχνολογίας &amp; Επικοινωνίας, Εκπαιδευτική Τεχνολογία</a:t>
            </a:r>
          </a:p>
          <a:p>
            <a:pPr lvl="2"/>
            <a:r>
              <a:rPr lang="el-GR" altLang="en-GR" dirty="0">
                <a:latin typeface="Calibri" panose="020F0502020204030204" pitchFamily="34" charset="0"/>
                <a:ea typeface="ＭＳ Ｐゴシック" panose="020B0600070205080204" pitchFamily="34" charset="-128"/>
              </a:rPr>
              <a:t>Εθνικό Κέντρο Έρευνας &amp; Τεχνολογικής Ανάπτυξης (ΕΚΕΤΑ), Εκπαιδευτική Τεχνολογία</a:t>
            </a:r>
          </a:p>
          <a:p>
            <a:pPr lvl="2"/>
            <a:r>
              <a:rPr lang="el-GR" altLang="en-GR" dirty="0">
                <a:latin typeface="Calibri" panose="020F0502020204030204" pitchFamily="34" charset="0"/>
                <a:ea typeface="ＭＳ Ｐゴシック" panose="020B0600070205080204" pitchFamily="34" charset="-128"/>
              </a:rPr>
              <a:t>Ίδρυμα Τεχνολογίας &amp; Έρευνας (ΙΤΕ), Αλληλεπίδραση Ανθρώπου-Υπολογιστή</a:t>
            </a:r>
            <a:endParaRPr lang="en-US" altLang="en-GR" dirty="0">
              <a:latin typeface="Calibri" panose="020F0502020204030204" pitchFamily="34" charset="0"/>
              <a:ea typeface="ＭＳ Ｐゴシック" panose="020B0600070205080204" pitchFamily="34" charset="-128"/>
            </a:endParaRPr>
          </a:p>
          <a:p>
            <a:pPr lvl="1"/>
            <a:r>
              <a:rPr lang="el-GR" altLang="en-GR" dirty="0">
                <a:latin typeface="Calibri" panose="020F0502020204030204" pitchFamily="34" charset="0"/>
                <a:ea typeface="ＭＳ Ｐゴシック" panose="020B0600070205080204" pitchFamily="34" charset="-128"/>
              </a:rPr>
              <a:t>Σπουδές</a:t>
            </a:r>
          </a:p>
          <a:p>
            <a:pPr lvl="2"/>
            <a:r>
              <a:rPr lang="en-US" altLang="en-GR" dirty="0">
                <a:latin typeface="Calibri" panose="020F0502020204030204" pitchFamily="34" charset="0"/>
                <a:ea typeface="ＭＳ Ｐゴシック" panose="020B0600070205080204" pitchFamily="34" charset="-128"/>
              </a:rPr>
              <a:t>PhD Electronic Engineering Kent</a:t>
            </a:r>
            <a:r>
              <a:rPr lang="el-GR" altLang="en-GR" dirty="0">
                <a:latin typeface="Calibri" panose="020F0502020204030204" pitchFamily="34" charset="0"/>
                <a:ea typeface="ＭＳ Ｐゴシック" panose="020B0600070205080204" pitchFamily="34" charset="-128"/>
              </a:rPr>
              <a:t>, </a:t>
            </a:r>
            <a:r>
              <a:rPr lang="en-US" altLang="en-GR" dirty="0">
                <a:latin typeface="Calibri" panose="020F0502020204030204" pitchFamily="34" charset="0"/>
                <a:ea typeface="ＭＳ Ｐゴシック" panose="020B0600070205080204" pitchFamily="34" charset="-128"/>
              </a:rPr>
              <a:t>MSc Information Technology London</a:t>
            </a:r>
            <a:r>
              <a:rPr lang="el-GR" altLang="en-GR" dirty="0">
                <a:latin typeface="Calibri" panose="020F0502020204030204" pitchFamily="34" charset="0"/>
                <a:ea typeface="ＭＳ Ｐゴシック" panose="020B0600070205080204" pitchFamily="34" charset="-128"/>
              </a:rPr>
              <a:t>, Πτυχίο Μαθηματικών ΑΠΘ</a:t>
            </a:r>
          </a:p>
        </p:txBody>
      </p:sp>
      <p:sp>
        <p:nvSpPr>
          <p:cNvPr id="5" name="Slide Number Placeholder 4">
            <a:extLst>
              <a:ext uri="{FF2B5EF4-FFF2-40B4-BE49-F238E27FC236}">
                <a16:creationId xmlns:a16="http://schemas.microsoft.com/office/drawing/2014/main" id="{F16328FE-3653-384D-B2CF-CFE45CEFE8CA}"/>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E27D3EEC-9F8A-4B4D-A901-30BB10D7B8CB}" type="slidenum">
              <a:rPr lang="en-US" altLang="en-GR" sz="1200">
                <a:solidFill>
                  <a:srgbClr val="FFFFFF"/>
                </a:solidFill>
                <a:latin typeface="Calibri" panose="020F0502020204030204" pitchFamily="34" charset="0"/>
              </a:rPr>
              <a:pPr eaLnBrk="1" hangingPunct="1">
                <a:lnSpc>
                  <a:spcPct val="80000"/>
                </a:lnSpc>
              </a:pPr>
              <a:t>4</a:t>
            </a:fld>
            <a:endParaRPr lang="en-US" altLang="en-GR" sz="1200" dirty="0">
              <a:solidFill>
                <a:srgbClr val="FFFFFF"/>
              </a:solidFill>
              <a:latin typeface="Calibri" panose="020F0502020204030204" pitchFamily="34" charset="0"/>
            </a:endParaRPr>
          </a:p>
        </p:txBody>
      </p:sp>
      <p:pic>
        <p:nvPicPr>
          <p:cNvPr id="20484" name="Picture 1">
            <a:extLst>
              <a:ext uri="{FF2B5EF4-FFF2-40B4-BE49-F238E27FC236}">
                <a16:creationId xmlns:a16="http://schemas.microsoft.com/office/drawing/2014/main" id="{94284B43-2D64-354D-A117-2179E055C70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27888" y="228530"/>
            <a:ext cx="17367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FA05-A8FD-2B44-BDE1-4CA83115DF5E}"/>
              </a:ext>
            </a:extLst>
          </p:cNvPr>
          <p:cNvSpPr>
            <a:spLocks noGrp="1"/>
          </p:cNvSpPr>
          <p:nvPr>
            <p:ph type="title"/>
          </p:nvPr>
        </p:nvSpPr>
        <p:spPr/>
        <p:txBody>
          <a:bodyPr/>
          <a:lstStyle/>
          <a:p>
            <a:r>
              <a:rPr lang="el-GR" dirty="0"/>
              <a:t>Δεξιότητες</a:t>
            </a:r>
            <a:endParaRPr lang="en-GR"/>
          </a:p>
        </p:txBody>
      </p:sp>
      <p:sp>
        <p:nvSpPr>
          <p:cNvPr id="3" name="Content Placeholder 2">
            <a:extLst>
              <a:ext uri="{FF2B5EF4-FFF2-40B4-BE49-F238E27FC236}">
                <a16:creationId xmlns:a16="http://schemas.microsoft.com/office/drawing/2014/main" id="{1320A70F-1A76-164B-8C7B-FE2E0E8B062F}"/>
              </a:ext>
            </a:extLst>
          </p:cNvPr>
          <p:cNvSpPr>
            <a:spLocks noGrp="1"/>
          </p:cNvSpPr>
          <p:nvPr>
            <p:ph sz="quarter" idx="1"/>
          </p:nvPr>
        </p:nvSpPr>
        <p:spPr/>
        <p:txBody>
          <a:bodyPr/>
          <a:lstStyle/>
          <a:p>
            <a:r>
              <a:rPr lang="en-GB" dirty="0">
                <a:solidFill>
                  <a:srgbClr val="FF0000"/>
                </a:solidFill>
                <a:hlinkClick r:id="rId3">
                  <a:extLst>
                    <a:ext uri="{A12FA001-AC4F-418D-AE19-62706E023703}">
                      <ahyp:hlinkClr xmlns:ahyp="http://schemas.microsoft.com/office/drawing/2018/hyperlinkcolor" val="tx"/>
                    </a:ext>
                  </a:extLst>
                </a:hlinkClick>
              </a:rPr>
              <a:t>E-Counselling Process and Skills: A Literature Review</a:t>
            </a:r>
            <a:r>
              <a:rPr lang="el-GR" dirty="0">
                <a:solidFill>
                  <a:srgbClr val="FF0000"/>
                </a:solidFill>
                <a:hlinkClick r:id="rId3">
                  <a:extLst>
                    <a:ext uri="{A12FA001-AC4F-418D-AE19-62706E023703}">
                      <ahyp:hlinkClr xmlns:ahyp="http://schemas.microsoft.com/office/drawing/2018/hyperlinkcolor" val="tx"/>
                    </a:ext>
                  </a:extLst>
                </a:hlinkClick>
              </a:rPr>
              <a:t>, 2020</a:t>
            </a:r>
            <a:endParaRPr lang="en-GB" dirty="0">
              <a:solidFill>
                <a:srgbClr val="FF0000"/>
              </a:solidFill>
            </a:endParaRPr>
          </a:p>
          <a:p>
            <a:pPr lvl="1"/>
            <a:r>
              <a:rPr lang="el-GR" dirty="0"/>
              <a:t>Δεξιότητες </a:t>
            </a:r>
            <a:r>
              <a:rPr lang="en-US" dirty="0"/>
              <a:t>e-counselling</a:t>
            </a:r>
          </a:p>
          <a:p>
            <a:pPr lvl="2"/>
            <a:r>
              <a:rPr lang="el-GR" dirty="0"/>
              <a:t>Οι</a:t>
            </a:r>
            <a:r>
              <a:rPr lang="en-US" dirty="0"/>
              <a:t> </a:t>
            </a:r>
            <a:r>
              <a:rPr lang="el-GR" dirty="0"/>
              <a:t>δεξιότητες ηλεκτρονικής συμβουλευτικής φαίνεται ότι ενσωματώνονται σε μεγάλο βαθμό και υιοθετούνται από τις δεξιότητες παροχής συμβουλών που εφαρμόζονται στο παραδοσιακό περιβάλλον </a:t>
            </a:r>
            <a:endParaRPr lang="en-US" dirty="0"/>
          </a:p>
          <a:p>
            <a:pPr lvl="3"/>
            <a:r>
              <a:rPr lang="el-GR" sz="1600" dirty="0"/>
              <a:t>Η οικοδόμηση σχέσεων, η ικανότητα παρακολούθησης, η ικανότητα αναστοχασμού, η ελάχιστη ενθάρρυνση, η αυτο-αποκάλυψη, η υποβολή ερωτήσεων ανοιχτού και κλειστού τύπου και οι δεξιότητες δομής είναι δεξιότητες παροχής συμβουλών που είναι προφανές ότι χρησιμοποιούνται κυρίως σε διαδικτυακές συνεδρίες</a:t>
            </a:r>
            <a:endParaRPr lang="en-US" sz="1600" dirty="0"/>
          </a:p>
          <a:p>
            <a:pPr lvl="3"/>
            <a:r>
              <a:rPr lang="el-GR" sz="1600" dirty="0"/>
              <a:t>Μερικές πρόσθετες σε αυτές τις δεξιότητες παροχής συμβουλών είναι οι δεξιότητες διαδικτυακής επικοινωνίας, οι δεξιότητες υπολογιστή και οι δεξιότητες διαχείρισης του χρόνου και της σιωπής που χρησιμοποιούνται ειδικά σε εικονικό περιβάλλον</a:t>
            </a:r>
          </a:p>
        </p:txBody>
      </p:sp>
      <p:sp>
        <p:nvSpPr>
          <p:cNvPr id="4" name="Slide Number Placeholder 3">
            <a:extLst>
              <a:ext uri="{FF2B5EF4-FFF2-40B4-BE49-F238E27FC236}">
                <a16:creationId xmlns:a16="http://schemas.microsoft.com/office/drawing/2014/main" id="{426944CD-E37E-184D-8F0B-F3253653106F}"/>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40</a:t>
            </a:fld>
            <a:endParaRPr lang="el-GR" altLang="en-GR" dirty="0"/>
          </a:p>
        </p:txBody>
      </p:sp>
      <p:pic>
        <p:nvPicPr>
          <p:cNvPr id="6" name="Picture 5">
            <a:extLst>
              <a:ext uri="{FF2B5EF4-FFF2-40B4-BE49-F238E27FC236}">
                <a16:creationId xmlns:a16="http://schemas.microsoft.com/office/drawing/2014/main" id="{B9618577-FC56-6E4E-A730-062CEA54F3D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97997" y="228600"/>
            <a:ext cx="966616" cy="914400"/>
          </a:xfrm>
          <a:prstGeom prst="rect">
            <a:avLst/>
          </a:prstGeom>
        </p:spPr>
      </p:pic>
    </p:spTree>
    <p:extLst>
      <p:ext uri="{BB962C8B-B14F-4D97-AF65-F5344CB8AC3E}">
        <p14:creationId xmlns:p14="http://schemas.microsoft.com/office/powerpoint/2010/main" val="36251565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FA05-A8FD-2B44-BDE1-4CA83115DF5E}"/>
              </a:ext>
            </a:extLst>
          </p:cNvPr>
          <p:cNvSpPr>
            <a:spLocks noGrp="1"/>
          </p:cNvSpPr>
          <p:nvPr>
            <p:ph type="title"/>
          </p:nvPr>
        </p:nvSpPr>
        <p:spPr/>
        <p:txBody>
          <a:bodyPr/>
          <a:lstStyle/>
          <a:p>
            <a:r>
              <a:rPr lang="el-GR" dirty="0"/>
              <a:t>Δεξιότητες </a:t>
            </a:r>
            <a:r>
              <a:rPr lang="el-GR" baseline="30000" dirty="0"/>
              <a:t>(2/2)</a:t>
            </a:r>
            <a:endParaRPr lang="en-GR" baseline="30000"/>
          </a:p>
        </p:txBody>
      </p:sp>
      <p:sp>
        <p:nvSpPr>
          <p:cNvPr id="3" name="Content Placeholder 2">
            <a:extLst>
              <a:ext uri="{FF2B5EF4-FFF2-40B4-BE49-F238E27FC236}">
                <a16:creationId xmlns:a16="http://schemas.microsoft.com/office/drawing/2014/main" id="{1320A70F-1A76-164B-8C7B-FE2E0E8B062F}"/>
              </a:ext>
            </a:extLst>
          </p:cNvPr>
          <p:cNvSpPr>
            <a:spLocks noGrp="1"/>
          </p:cNvSpPr>
          <p:nvPr>
            <p:ph sz="quarter" idx="1"/>
          </p:nvPr>
        </p:nvSpPr>
        <p:spPr/>
        <p:txBody>
          <a:bodyPr/>
          <a:lstStyle/>
          <a:p>
            <a:r>
              <a:rPr lang="en-GB" dirty="0">
                <a:solidFill>
                  <a:srgbClr val="FF0000"/>
                </a:solidFill>
                <a:hlinkClick r:id="rId3">
                  <a:extLst>
                    <a:ext uri="{A12FA001-AC4F-418D-AE19-62706E023703}">
                      <ahyp:hlinkClr xmlns:ahyp="http://schemas.microsoft.com/office/drawing/2018/hyperlinkcolor" val="tx"/>
                    </a:ext>
                  </a:extLst>
                </a:hlinkClick>
              </a:rPr>
              <a:t>E-Counselling Process and Skills: A Literature Review</a:t>
            </a:r>
            <a:r>
              <a:rPr lang="el-GR" dirty="0">
                <a:solidFill>
                  <a:srgbClr val="FF0000"/>
                </a:solidFill>
                <a:hlinkClick r:id="rId3">
                  <a:extLst>
                    <a:ext uri="{A12FA001-AC4F-418D-AE19-62706E023703}">
                      <ahyp:hlinkClr xmlns:ahyp="http://schemas.microsoft.com/office/drawing/2018/hyperlinkcolor" val="tx"/>
                    </a:ext>
                  </a:extLst>
                </a:hlinkClick>
              </a:rPr>
              <a:t>, 2020</a:t>
            </a:r>
            <a:endParaRPr lang="en-GB" dirty="0">
              <a:solidFill>
                <a:srgbClr val="FF0000"/>
              </a:solidFill>
            </a:endParaRPr>
          </a:p>
          <a:p>
            <a:pPr lvl="1"/>
            <a:r>
              <a:rPr lang="el-GR" dirty="0"/>
              <a:t>Συμβουλευτικές διαδικασίες </a:t>
            </a:r>
            <a:r>
              <a:rPr lang="en-US" dirty="0"/>
              <a:t>e-counselling</a:t>
            </a:r>
          </a:p>
          <a:p>
            <a:pPr lvl="2"/>
            <a:r>
              <a:rPr lang="el-GR" dirty="0"/>
              <a:t>Ορισμένες από τις μελέτες που επιλέχθηκαν υπέδειξαν διαφορετικά στάδια στη διαδικασία ηλεκτρονικής συμβουλευτικής: φάσεις δημιουργίας σχέσεων και φάσεις προσανατολισμένες στην εργασία</a:t>
            </a:r>
          </a:p>
          <a:p>
            <a:pPr lvl="2"/>
            <a:r>
              <a:rPr lang="el-GR" dirty="0"/>
              <a:t>Υπάρχουν, ωστόσο, ορισμένες μικρές διαφορές στη συμβουλευτική διαδικασία που χρησιμοποιείται στις διαδικτυακές συνεδρίες, σύμφωνα με τις οποίες οι πελάτες και οι σύμβουλοι αναμένεται μερικές φορές να επικοινωνούν σύντομα, κάτι που οδηγεί σε μια δομικά διαφορετική διαδικασία συμβουλευτικής</a:t>
            </a:r>
            <a:endParaRPr lang="en-GR" dirty="0"/>
          </a:p>
        </p:txBody>
      </p:sp>
      <p:sp>
        <p:nvSpPr>
          <p:cNvPr id="4" name="Slide Number Placeholder 3">
            <a:extLst>
              <a:ext uri="{FF2B5EF4-FFF2-40B4-BE49-F238E27FC236}">
                <a16:creationId xmlns:a16="http://schemas.microsoft.com/office/drawing/2014/main" id="{426944CD-E37E-184D-8F0B-F3253653106F}"/>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41</a:t>
            </a:fld>
            <a:endParaRPr lang="el-GR" altLang="en-GR" dirty="0"/>
          </a:p>
        </p:txBody>
      </p:sp>
      <p:pic>
        <p:nvPicPr>
          <p:cNvPr id="5" name="Picture 4">
            <a:extLst>
              <a:ext uri="{FF2B5EF4-FFF2-40B4-BE49-F238E27FC236}">
                <a16:creationId xmlns:a16="http://schemas.microsoft.com/office/drawing/2014/main" id="{48EF1566-B067-3F41-9083-3F02184C17D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97997" y="228600"/>
            <a:ext cx="966616" cy="914400"/>
          </a:xfrm>
          <a:prstGeom prst="rect">
            <a:avLst/>
          </a:prstGeom>
        </p:spPr>
      </p:pic>
    </p:spTree>
    <p:extLst>
      <p:ext uri="{BB962C8B-B14F-4D97-AF65-F5344CB8AC3E}">
        <p14:creationId xmlns:p14="http://schemas.microsoft.com/office/powerpoint/2010/main" val="4150816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803D5-36AF-B02A-DA0E-37E03BF6AFBE}"/>
              </a:ext>
            </a:extLst>
          </p:cNvPr>
          <p:cNvSpPr>
            <a:spLocks noGrp="1"/>
          </p:cNvSpPr>
          <p:nvPr>
            <p:ph type="title"/>
          </p:nvPr>
        </p:nvSpPr>
        <p:spPr/>
        <p:txBody>
          <a:bodyPr/>
          <a:lstStyle/>
          <a:p>
            <a:r>
              <a:rPr lang="el-GR" dirty="0"/>
              <a:t>Και μετά ήρθε ο </a:t>
            </a:r>
            <a:r>
              <a:rPr lang="en-US" dirty="0"/>
              <a:t>COVID-19…</a:t>
            </a:r>
            <a:endParaRPr lang="en-GR"/>
          </a:p>
        </p:txBody>
      </p:sp>
      <p:sp>
        <p:nvSpPr>
          <p:cNvPr id="4" name="Slide Number Placeholder 3">
            <a:extLst>
              <a:ext uri="{FF2B5EF4-FFF2-40B4-BE49-F238E27FC236}">
                <a16:creationId xmlns:a16="http://schemas.microsoft.com/office/drawing/2014/main" id="{784B1528-ED13-EE1E-49CE-9903A2FB484C}"/>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42</a:t>
            </a:fld>
            <a:endParaRPr lang="el-GR" altLang="en-GR" dirty="0"/>
          </a:p>
        </p:txBody>
      </p:sp>
      <p:pic>
        <p:nvPicPr>
          <p:cNvPr id="5" name="Picture 2" descr="stats on online counselling infographic">
            <a:extLst>
              <a:ext uri="{FF2B5EF4-FFF2-40B4-BE49-F238E27FC236}">
                <a16:creationId xmlns:a16="http://schemas.microsoft.com/office/drawing/2014/main" id="{E8E26E39-0257-F235-38D5-CDB1E16B817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96634" y="1628775"/>
            <a:ext cx="6750731" cy="4495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C8F65A8-229E-77AE-1DA7-6015B1A7A4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947365" y="266700"/>
            <a:ext cx="976393" cy="914400"/>
          </a:xfrm>
          <a:prstGeom prst="rect">
            <a:avLst/>
          </a:prstGeom>
        </p:spPr>
      </p:pic>
    </p:spTree>
    <p:extLst>
      <p:ext uri="{BB962C8B-B14F-4D97-AF65-F5344CB8AC3E}">
        <p14:creationId xmlns:p14="http://schemas.microsoft.com/office/powerpoint/2010/main" val="3892329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28200-932A-32F1-DC07-ED39D34B4CC0}"/>
              </a:ext>
            </a:extLst>
          </p:cNvPr>
          <p:cNvSpPr>
            <a:spLocks noGrp="1"/>
          </p:cNvSpPr>
          <p:nvPr>
            <p:ph type="title"/>
          </p:nvPr>
        </p:nvSpPr>
        <p:spPr/>
        <p:txBody>
          <a:bodyPr/>
          <a:lstStyle/>
          <a:p>
            <a:r>
              <a:rPr lang="el-GR" dirty="0"/>
              <a:t>Αποτέλεσμα…</a:t>
            </a:r>
            <a:endParaRPr lang="en-GR"/>
          </a:p>
        </p:txBody>
      </p:sp>
      <p:sp>
        <p:nvSpPr>
          <p:cNvPr id="3" name="Content Placeholder 2">
            <a:extLst>
              <a:ext uri="{FF2B5EF4-FFF2-40B4-BE49-F238E27FC236}">
                <a16:creationId xmlns:a16="http://schemas.microsoft.com/office/drawing/2014/main" id="{D81CD8AC-6B2E-A696-8753-772C367527C2}"/>
              </a:ext>
            </a:extLst>
          </p:cNvPr>
          <p:cNvSpPr>
            <a:spLocks noGrp="1"/>
          </p:cNvSpPr>
          <p:nvPr>
            <p:ph sz="quarter" idx="1"/>
          </p:nvPr>
        </p:nvSpPr>
        <p:spPr/>
        <p:txBody>
          <a:bodyPr/>
          <a:lstStyle/>
          <a:p>
            <a:r>
              <a:rPr lang="en-GB" sz="2000" dirty="0"/>
              <a:t>Pre-COVID-19</a:t>
            </a:r>
          </a:p>
          <a:p>
            <a:pPr lvl="1"/>
            <a:r>
              <a:rPr lang="en-GB" sz="1800" dirty="0"/>
              <a:t>The adoption of online counseling was relatively </a:t>
            </a:r>
            <a:r>
              <a:rPr lang="en-GB" sz="1800" dirty="0">
                <a:solidFill>
                  <a:schemeClr val="accent2"/>
                </a:solidFill>
              </a:rPr>
              <a:t>low</a:t>
            </a:r>
            <a:r>
              <a:rPr lang="en-GB" sz="1800" dirty="0"/>
              <a:t>. In 2019, only 3.1% of adults in the US had used online counseling in the past year</a:t>
            </a:r>
          </a:p>
          <a:p>
            <a:r>
              <a:rPr lang="en-GB" sz="2000" dirty="0"/>
              <a:t>COVID-19 Era</a:t>
            </a:r>
          </a:p>
          <a:p>
            <a:pPr lvl="1"/>
            <a:r>
              <a:rPr lang="en-GB" sz="1800" dirty="0"/>
              <a:t>The COVID-19 pandemic forced many people to seek mental health care from the comfort of their own homes. As a result, the use of online counseling </a:t>
            </a:r>
            <a:r>
              <a:rPr lang="en-GB" sz="1800" dirty="0">
                <a:solidFill>
                  <a:schemeClr val="accent2"/>
                </a:solidFill>
              </a:rPr>
              <a:t>skyrocketed</a:t>
            </a:r>
            <a:r>
              <a:rPr lang="en-GB" sz="1800" dirty="0"/>
              <a:t>.</a:t>
            </a:r>
            <a:r>
              <a:rPr lang="el-GR" sz="1800" dirty="0"/>
              <a:t> </a:t>
            </a:r>
            <a:r>
              <a:rPr lang="en-GB" sz="1800" dirty="0"/>
              <a:t>According to a study by the APA, the number of people using online counseling increased by 56% in 2020. Additionally, a survey by the Anxiety and Depression Association of America found that 33% of adults had used online counseling in 2020, compared to just 9% in 2019.</a:t>
            </a:r>
          </a:p>
          <a:p>
            <a:r>
              <a:rPr lang="en-GB" sz="2000" dirty="0"/>
              <a:t>Post-COVID Era</a:t>
            </a:r>
          </a:p>
          <a:p>
            <a:pPr lvl="1"/>
            <a:r>
              <a:rPr lang="en-GB" sz="1800" dirty="0"/>
              <a:t>The use of online counseling has </a:t>
            </a:r>
            <a:r>
              <a:rPr lang="en-GB" sz="1800" dirty="0">
                <a:solidFill>
                  <a:schemeClr val="accent2"/>
                </a:solidFill>
              </a:rPr>
              <a:t>remained</a:t>
            </a:r>
            <a:r>
              <a:rPr lang="en-GB" sz="1800" dirty="0"/>
              <a:t> high in the post-COVID era. A study found that 15% of adults in the US had used online counseling in the past year, as of April 2022. This is significantly higher than the pre-pandemic rate of 3.1%.</a:t>
            </a:r>
          </a:p>
        </p:txBody>
      </p:sp>
      <p:sp>
        <p:nvSpPr>
          <p:cNvPr id="4" name="Slide Number Placeholder 3">
            <a:extLst>
              <a:ext uri="{FF2B5EF4-FFF2-40B4-BE49-F238E27FC236}">
                <a16:creationId xmlns:a16="http://schemas.microsoft.com/office/drawing/2014/main" id="{33BA29BB-C6DC-1571-FB17-8C629A8671AF}"/>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43</a:t>
            </a:fld>
            <a:endParaRPr lang="el-GR" altLang="en-GR" dirty="0"/>
          </a:p>
        </p:txBody>
      </p:sp>
      <p:pic>
        <p:nvPicPr>
          <p:cNvPr id="6" name="Picture 5">
            <a:extLst>
              <a:ext uri="{FF2B5EF4-FFF2-40B4-BE49-F238E27FC236}">
                <a16:creationId xmlns:a16="http://schemas.microsoft.com/office/drawing/2014/main" id="{81BCD361-8059-051D-3A19-71952B3DBF1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51648" y="266700"/>
            <a:ext cx="914400" cy="914400"/>
          </a:xfrm>
          <a:prstGeom prst="rect">
            <a:avLst/>
          </a:prstGeom>
        </p:spPr>
      </p:pic>
    </p:spTree>
    <p:extLst>
      <p:ext uri="{BB962C8B-B14F-4D97-AF65-F5344CB8AC3E}">
        <p14:creationId xmlns:p14="http://schemas.microsoft.com/office/powerpoint/2010/main" val="18761574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2FB-076D-34E0-5E12-7F9FF5BD5FAF}"/>
              </a:ext>
            </a:extLst>
          </p:cNvPr>
          <p:cNvSpPr>
            <a:spLocks noGrp="1"/>
          </p:cNvSpPr>
          <p:nvPr>
            <p:ph type="title"/>
          </p:nvPr>
        </p:nvSpPr>
        <p:spPr/>
        <p:txBody>
          <a:bodyPr/>
          <a:lstStyle/>
          <a:p>
            <a:r>
              <a:rPr lang="en-GB" dirty="0"/>
              <a:t>Reasons for the Increased Adoption</a:t>
            </a:r>
            <a:endParaRPr lang="en-GR"/>
          </a:p>
        </p:txBody>
      </p:sp>
      <p:sp>
        <p:nvSpPr>
          <p:cNvPr id="3" name="Content Placeholder 2">
            <a:extLst>
              <a:ext uri="{FF2B5EF4-FFF2-40B4-BE49-F238E27FC236}">
                <a16:creationId xmlns:a16="http://schemas.microsoft.com/office/drawing/2014/main" id="{6DEA8AFF-CBA8-0447-ABCF-7E0262127F34}"/>
              </a:ext>
            </a:extLst>
          </p:cNvPr>
          <p:cNvSpPr>
            <a:spLocks noGrp="1"/>
          </p:cNvSpPr>
          <p:nvPr>
            <p:ph sz="quarter" idx="1"/>
          </p:nvPr>
        </p:nvSpPr>
        <p:spPr/>
        <p:txBody>
          <a:bodyPr/>
          <a:lstStyle/>
          <a:p>
            <a:r>
              <a:rPr lang="en-GB" sz="2000" dirty="0">
                <a:solidFill>
                  <a:schemeClr val="accent2"/>
                </a:solidFill>
              </a:rPr>
              <a:t>Convenience</a:t>
            </a:r>
            <a:r>
              <a:rPr lang="en-GB" sz="2000" dirty="0"/>
              <a:t>: OC is convenient and can be done from the comfort of your own home. This is especially appealing for people who have busy schedules or who live in rural areas where access to traditional mental health care is limited.</a:t>
            </a:r>
          </a:p>
          <a:p>
            <a:r>
              <a:rPr lang="en-GB" sz="2000" dirty="0">
                <a:solidFill>
                  <a:schemeClr val="accent2"/>
                </a:solidFill>
              </a:rPr>
              <a:t>Accessibility</a:t>
            </a:r>
            <a:r>
              <a:rPr lang="en-GB" sz="2000" dirty="0"/>
              <a:t>: OC is accessible to people who cannot afford or do not have access to traditional mental health care. This includes people who live in underserved communities or who have disabilities that make it difficult to travel to and from therapy appointments.</a:t>
            </a:r>
          </a:p>
          <a:p>
            <a:r>
              <a:rPr lang="en-GB" sz="2000" dirty="0">
                <a:solidFill>
                  <a:schemeClr val="accent2"/>
                </a:solidFill>
              </a:rPr>
              <a:t>Anonymity</a:t>
            </a:r>
            <a:r>
              <a:rPr lang="en-GB" sz="2000" dirty="0"/>
              <a:t>: OC can offer a sense of anonymity, which can be appealing to people who are uncomfortable discussing their mental health issues with others.</a:t>
            </a:r>
          </a:p>
          <a:p>
            <a:r>
              <a:rPr lang="en-GB" sz="2000" dirty="0">
                <a:solidFill>
                  <a:schemeClr val="accent2"/>
                </a:solidFill>
              </a:rPr>
              <a:t>Flexibility</a:t>
            </a:r>
            <a:r>
              <a:rPr lang="en-GB" sz="2000" dirty="0"/>
              <a:t>: OC can be more flexible than traditional therapy. For example, sessions can be scheduled at times that are convenient for the client, and clients can access their therapists' messages or schedule appointments 24/7</a:t>
            </a:r>
          </a:p>
        </p:txBody>
      </p:sp>
      <p:sp>
        <p:nvSpPr>
          <p:cNvPr id="4" name="Slide Number Placeholder 3">
            <a:extLst>
              <a:ext uri="{FF2B5EF4-FFF2-40B4-BE49-F238E27FC236}">
                <a16:creationId xmlns:a16="http://schemas.microsoft.com/office/drawing/2014/main" id="{686D6011-DDE5-2C0B-083D-36C3F97C9478}"/>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44</a:t>
            </a:fld>
            <a:endParaRPr lang="el-GR" altLang="en-GR" dirty="0"/>
          </a:p>
        </p:txBody>
      </p:sp>
      <p:pic>
        <p:nvPicPr>
          <p:cNvPr id="5" name="Picture 4">
            <a:extLst>
              <a:ext uri="{FF2B5EF4-FFF2-40B4-BE49-F238E27FC236}">
                <a16:creationId xmlns:a16="http://schemas.microsoft.com/office/drawing/2014/main" id="{1E063A79-2C17-815B-A52B-FBDC0B9AA8C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12360" y="266700"/>
            <a:ext cx="953688" cy="914400"/>
          </a:xfrm>
          <a:prstGeom prst="rect">
            <a:avLst/>
          </a:prstGeom>
        </p:spPr>
      </p:pic>
    </p:spTree>
    <p:extLst>
      <p:ext uri="{BB962C8B-B14F-4D97-AF65-F5344CB8AC3E}">
        <p14:creationId xmlns:p14="http://schemas.microsoft.com/office/powerpoint/2010/main" val="1513824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07C7D-63C3-C35F-B43C-90F59B3643F3}"/>
              </a:ext>
            </a:extLst>
          </p:cNvPr>
          <p:cNvSpPr>
            <a:spLocks noGrp="1"/>
          </p:cNvSpPr>
          <p:nvPr>
            <p:ph type="title"/>
          </p:nvPr>
        </p:nvSpPr>
        <p:spPr/>
        <p:txBody>
          <a:bodyPr/>
          <a:lstStyle/>
          <a:p>
            <a:r>
              <a:rPr lang="en-GB" dirty="0"/>
              <a:t>Impact on Traditional F</a:t>
            </a:r>
            <a:r>
              <a:rPr lang="el-GR" dirty="0"/>
              <a:t>2</a:t>
            </a:r>
            <a:r>
              <a:rPr lang="en-GB" dirty="0"/>
              <a:t>F</a:t>
            </a:r>
            <a:r>
              <a:rPr lang="el-GR" dirty="0"/>
              <a:t> </a:t>
            </a:r>
            <a:r>
              <a:rPr lang="en-GB" dirty="0"/>
              <a:t>Couns.</a:t>
            </a:r>
            <a:endParaRPr lang="en-GR"/>
          </a:p>
        </p:txBody>
      </p:sp>
      <p:sp>
        <p:nvSpPr>
          <p:cNvPr id="3" name="Content Placeholder 2">
            <a:extLst>
              <a:ext uri="{FF2B5EF4-FFF2-40B4-BE49-F238E27FC236}">
                <a16:creationId xmlns:a16="http://schemas.microsoft.com/office/drawing/2014/main" id="{A649E77B-67A3-F830-9AC1-DB4E38878FD3}"/>
              </a:ext>
            </a:extLst>
          </p:cNvPr>
          <p:cNvSpPr>
            <a:spLocks noGrp="1"/>
          </p:cNvSpPr>
          <p:nvPr>
            <p:ph sz="quarter" idx="1"/>
          </p:nvPr>
        </p:nvSpPr>
        <p:spPr/>
        <p:txBody>
          <a:bodyPr/>
          <a:lstStyle/>
          <a:p>
            <a:r>
              <a:rPr lang="en-GB" dirty="0"/>
              <a:t>The increased adoption of online counseling has had a significant impact on traditional face-to-face counseling</a:t>
            </a:r>
            <a:endParaRPr lang="el-GR" dirty="0"/>
          </a:p>
          <a:p>
            <a:pPr lvl="1"/>
            <a:r>
              <a:rPr lang="en-GB" sz="1800" dirty="0"/>
              <a:t>Some therapists have reported a </a:t>
            </a:r>
            <a:r>
              <a:rPr lang="en-GB" sz="1800" dirty="0">
                <a:solidFill>
                  <a:schemeClr val="accent2"/>
                </a:solidFill>
              </a:rPr>
              <a:t>decrease</a:t>
            </a:r>
            <a:r>
              <a:rPr lang="en-GB" sz="1800" dirty="0"/>
              <a:t> in the number of clients they see face-to-face, while others have had to </a:t>
            </a:r>
            <a:r>
              <a:rPr lang="en-GB" sz="1800" dirty="0">
                <a:solidFill>
                  <a:schemeClr val="accent2"/>
                </a:solidFill>
              </a:rPr>
              <a:t>adapt</a:t>
            </a:r>
            <a:r>
              <a:rPr lang="en-GB" sz="1800" dirty="0"/>
              <a:t> their practices to offer both online and in-person services</a:t>
            </a:r>
          </a:p>
          <a:p>
            <a:r>
              <a:rPr lang="en-GB" dirty="0"/>
              <a:t>Despite the challenges, many therapists believe that online counseling can be a valuable tool for mental health care</a:t>
            </a:r>
            <a:endParaRPr lang="el-GR" dirty="0"/>
          </a:p>
          <a:p>
            <a:pPr lvl="1"/>
            <a:r>
              <a:rPr lang="en-GB" dirty="0"/>
              <a:t>They note that online counseling can be more </a:t>
            </a:r>
            <a:r>
              <a:rPr lang="en-GB" dirty="0">
                <a:solidFill>
                  <a:schemeClr val="accent2"/>
                </a:solidFill>
              </a:rPr>
              <a:t>affordable</a:t>
            </a:r>
            <a:r>
              <a:rPr lang="en-GB" dirty="0"/>
              <a:t> and accessible, and that it can provide a safe and </a:t>
            </a:r>
            <a:r>
              <a:rPr lang="en-GB" dirty="0">
                <a:solidFill>
                  <a:schemeClr val="accent2"/>
                </a:solidFill>
              </a:rPr>
              <a:t>confidential</a:t>
            </a:r>
            <a:r>
              <a:rPr lang="en-GB" dirty="0"/>
              <a:t> space for clients to discuss their mental health concerns</a:t>
            </a:r>
          </a:p>
        </p:txBody>
      </p:sp>
      <p:sp>
        <p:nvSpPr>
          <p:cNvPr id="4" name="Slide Number Placeholder 3">
            <a:extLst>
              <a:ext uri="{FF2B5EF4-FFF2-40B4-BE49-F238E27FC236}">
                <a16:creationId xmlns:a16="http://schemas.microsoft.com/office/drawing/2014/main" id="{0B55AF8C-DC92-C00D-A0BB-9CD199C27EBA}"/>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45</a:t>
            </a:fld>
            <a:endParaRPr lang="el-GR" altLang="en-GR" dirty="0"/>
          </a:p>
        </p:txBody>
      </p:sp>
      <p:pic>
        <p:nvPicPr>
          <p:cNvPr id="5" name="Picture 4">
            <a:extLst>
              <a:ext uri="{FF2B5EF4-FFF2-40B4-BE49-F238E27FC236}">
                <a16:creationId xmlns:a16="http://schemas.microsoft.com/office/drawing/2014/main" id="{635E9999-B314-FD40-0B66-4CA22DD19E2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88708" y="232499"/>
            <a:ext cx="1577340" cy="914400"/>
          </a:xfrm>
          <a:prstGeom prst="rect">
            <a:avLst/>
          </a:prstGeom>
        </p:spPr>
      </p:pic>
    </p:spTree>
    <p:extLst>
      <p:ext uri="{BB962C8B-B14F-4D97-AF65-F5344CB8AC3E}">
        <p14:creationId xmlns:p14="http://schemas.microsoft.com/office/powerpoint/2010/main" val="4295104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A62FB-DE59-DD1C-3F30-33573AC26E56}"/>
              </a:ext>
            </a:extLst>
          </p:cNvPr>
          <p:cNvSpPr>
            <a:spLocks noGrp="1"/>
          </p:cNvSpPr>
          <p:nvPr>
            <p:ph type="title"/>
          </p:nvPr>
        </p:nvSpPr>
        <p:spPr/>
        <p:txBody>
          <a:bodyPr/>
          <a:lstStyle/>
          <a:p>
            <a:r>
              <a:rPr lang="el-GR" dirty="0"/>
              <a:t>Σύγκριση</a:t>
            </a:r>
            <a:endParaRPr lang="en-GR"/>
          </a:p>
        </p:txBody>
      </p:sp>
      <p:sp>
        <p:nvSpPr>
          <p:cNvPr id="4" name="Slide Number Placeholder 3">
            <a:extLst>
              <a:ext uri="{FF2B5EF4-FFF2-40B4-BE49-F238E27FC236}">
                <a16:creationId xmlns:a16="http://schemas.microsoft.com/office/drawing/2014/main" id="{C0740CEF-E670-4A77-4220-A3217E4D094F}"/>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46</a:t>
            </a:fld>
            <a:endParaRPr lang="el-GR" altLang="en-GR" dirty="0"/>
          </a:p>
        </p:txBody>
      </p:sp>
      <p:pic>
        <p:nvPicPr>
          <p:cNvPr id="5" name="image7.png">
            <a:extLst>
              <a:ext uri="{FF2B5EF4-FFF2-40B4-BE49-F238E27FC236}">
                <a16:creationId xmlns:a16="http://schemas.microsoft.com/office/drawing/2014/main" id="{72B3B1F8-E516-E692-AE09-BE0A3287F0DD}"/>
              </a:ext>
            </a:extLst>
          </p:cNvPr>
          <p:cNvPicPr/>
          <p:nvPr/>
        </p:nvPicPr>
        <p:blipFill>
          <a:blip r:embed="rId2" cstate="print">
            <a:extLst>
              <a:ext uri="{28A0092B-C50C-407E-A947-70E740481C1C}">
                <a14:useLocalDpi xmlns:a14="http://schemas.microsoft.com/office/drawing/2010/main"/>
              </a:ext>
            </a:extLst>
          </a:blip>
          <a:srcRect t="6816"/>
          <a:stretch>
            <a:fillRect/>
          </a:stretch>
        </p:blipFill>
        <p:spPr>
          <a:xfrm>
            <a:off x="935596" y="1628775"/>
            <a:ext cx="7272808" cy="4551840"/>
          </a:xfrm>
          <a:prstGeom prst="rect">
            <a:avLst/>
          </a:prstGeom>
          <a:ln/>
        </p:spPr>
      </p:pic>
      <p:pic>
        <p:nvPicPr>
          <p:cNvPr id="3" name="Picture 2">
            <a:extLst>
              <a:ext uri="{FF2B5EF4-FFF2-40B4-BE49-F238E27FC236}">
                <a16:creationId xmlns:a16="http://schemas.microsoft.com/office/drawing/2014/main" id="{A9CFCEED-21D0-8F66-CCEB-A1211B6F15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59040" y="266700"/>
            <a:ext cx="1207008" cy="914400"/>
          </a:xfrm>
          <a:prstGeom prst="rect">
            <a:avLst/>
          </a:prstGeom>
        </p:spPr>
      </p:pic>
    </p:spTree>
    <p:extLst>
      <p:ext uri="{BB962C8B-B14F-4D97-AF65-F5344CB8AC3E}">
        <p14:creationId xmlns:p14="http://schemas.microsoft.com/office/powerpoint/2010/main" val="4341441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08E9D-8D3F-6BD0-C0CF-E4229BA695A5}"/>
              </a:ext>
            </a:extLst>
          </p:cNvPr>
          <p:cNvSpPr>
            <a:spLocks noGrp="1"/>
          </p:cNvSpPr>
          <p:nvPr>
            <p:ph type="title"/>
          </p:nvPr>
        </p:nvSpPr>
        <p:spPr/>
        <p:txBody>
          <a:bodyPr/>
          <a:lstStyle/>
          <a:p>
            <a:r>
              <a:rPr lang="el-GR" dirty="0"/>
              <a:t>Πηγές</a:t>
            </a:r>
            <a:endParaRPr lang="en-GR"/>
          </a:p>
        </p:txBody>
      </p:sp>
      <p:sp>
        <p:nvSpPr>
          <p:cNvPr id="3" name="Content Placeholder 2">
            <a:extLst>
              <a:ext uri="{FF2B5EF4-FFF2-40B4-BE49-F238E27FC236}">
                <a16:creationId xmlns:a16="http://schemas.microsoft.com/office/drawing/2014/main" id="{E346E1A8-B2F2-7A31-3743-E3A23325CAFA}"/>
              </a:ext>
            </a:extLst>
          </p:cNvPr>
          <p:cNvSpPr>
            <a:spLocks noGrp="1"/>
          </p:cNvSpPr>
          <p:nvPr>
            <p:ph sz="quarter" idx="1"/>
          </p:nvPr>
        </p:nvSpPr>
        <p:spPr/>
        <p:txBody>
          <a:bodyPr/>
          <a:lstStyle/>
          <a:p>
            <a:pPr>
              <a:spcBef>
                <a:spcPts val="1300"/>
              </a:spcBef>
            </a:pPr>
            <a:r>
              <a:rPr lang="en-GB" sz="2000" dirty="0">
                <a:hlinkClick r:id="rId2">
                  <a:extLst>
                    <a:ext uri="{A12FA001-AC4F-418D-AE19-62706E023703}">
                      <ahyp:hlinkClr xmlns:ahyp="http://schemas.microsoft.com/office/drawing/2018/hyperlinkcolor" val="tx"/>
                    </a:ext>
                  </a:extLst>
                </a:hlinkClick>
              </a:rPr>
              <a:t>Teletherapy: A Growing Trend in Mental Health Care</a:t>
            </a:r>
            <a:endParaRPr lang="en-GB" sz="2000" dirty="0"/>
          </a:p>
          <a:p>
            <a:pPr>
              <a:spcBef>
                <a:spcPts val="1300"/>
              </a:spcBef>
            </a:pPr>
            <a:r>
              <a:rPr lang="en-GB" sz="2000" dirty="0">
                <a:hlinkClick r:id="rId3">
                  <a:extLst>
                    <a:ext uri="{A12FA001-AC4F-418D-AE19-62706E023703}">
                      <ahyp:hlinkClr xmlns:ahyp="http://schemas.microsoft.com/office/drawing/2018/hyperlinkcolor" val="tx"/>
                    </a:ext>
                  </a:extLst>
                </a:hlinkClick>
              </a:rPr>
              <a:t>The Rise of Telemental Health: A Review of the Literature</a:t>
            </a:r>
            <a:endParaRPr lang="en-GB" sz="2000" dirty="0"/>
          </a:p>
          <a:p>
            <a:pPr>
              <a:spcBef>
                <a:spcPts val="1300"/>
              </a:spcBef>
            </a:pPr>
            <a:r>
              <a:rPr lang="en-GB" sz="2000" dirty="0">
                <a:hlinkClick r:id="rId4">
                  <a:extLst>
                    <a:ext uri="{A12FA001-AC4F-418D-AE19-62706E023703}">
                      <ahyp:hlinkClr xmlns:ahyp="http://schemas.microsoft.com/office/drawing/2018/hyperlinkcolor" val="tx"/>
                    </a:ext>
                  </a:extLst>
                </a:hlinkClick>
              </a:rPr>
              <a:t>The Mental Health Impact of COVID-19</a:t>
            </a:r>
            <a:endParaRPr lang="en-GB" sz="2000" dirty="0"/>
          </a:p>
          <a:p>
            <a:pPr>
              <a:spcBef>
                <a:spcPts val="1300"/>
              </a:spcBef>
            </a:pPr>
            <a:r>
              <a:rPr lang="en-GB" sz="2000" dirty="0">
                <a:hlinkClick r:id="rId5">
                  <a:extLst>
                    <a:ext uri="{A12FA001-AC4F-418D-AE19-62706E023703}">
                      <ahyp:hlinkClr xmlns:ahyp="http://schemas.microsoft.com/office/drawing/2018/hyperlinkcolor" val="tx"/>
                    </a:ext>
                  </a:extLst>
                </a:hlinkClick>
              </a:rPr>
              <a:t>Anxiety and Depression Association of America (ADAA) 2020 State of Mental Health in America Survey</a:t>
            </a:r>
            <a:endParaRPr lang="en-GB" sz="2000" dirty="0"/>
          </a:p>
          <a:p>
            <a:pPr>
              <a:spcBef>
                <a:spcPts val="1300"/>
              </a:spcBef>
            </a:pPr>
            <a:r>
              <a:rPr lang="en-GB" sz="2000" dirty="0">
                <a:hlinkClick r:id="rId6">
                  <a:extLst>
                    <a:ext uri="{A12FA001-AC4F-418D-AE19-62706E023703}">
                      <ahyp:hlinkClr xmlns:ahyp="http://schemas.microsoft.com/office/drawing/2018/hyperlinkcolor" val="tx"/>
                    </a:ext>
                  </a:extLst>
                </a:hlinkClick>
              </a:rPr>
              <a:t>Telehealth Use in the United States: 2022 Update</a:t>
            </a:r>
            <a:endParaRPr lang="el-GR" sz="2000" dirty="0"/>
          </a:p>
          <a:p>
            <a:pPr>
              <a:spcBef>
                <a:spcPts val="1300"/>
              </a:spcBef>
            </a:pPr>
            <a:r>
              <a:rPr lang="en-GB" sz="2000" dirty="0">
                <a:hlinkClick r:id="rId7">
                  <a:extLst>
                    <a:ext uri="{A12FA001-AC4F-418D-AE19-62706E023703}">
                      <ahyp:hlinkClr xmlns:ahyp="http://schemas.microsoft.com/office/drawing/2018/hyperlinkcolor" val="tx"/>
                    </a:ext>
                  </a:extLst>
                </a:hlinkClick>
              </a:rPr>
              <a:t>The Role of Online Psychotherapy in COVID-19: An Evidence Based Clinical Review</a:t>
            </a:r>
            <a:endParaRPr lang="en-GB" sz="2000" dirty="0"/>
          </a:p>
        </p:txBody>
      </p:sp>
      <p:sp>
        <p:nvSpPr>
          <p:cNvPr id="4" name="Slide Number Placeholder 3">
            <a:extLst>
              <a:ext uri="{FF2B5EF4-FFF2-40B4-BE49-F238E27FC236}">
                <a16:creationId xmlns:a16="http://schemas.microsoft.com/office/drawing/2014/main" id="{A0C4FCE7-0102-81AB-5D22-688B4719CA5A}"/>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47</a:t>
            </a:fld>
            <a:endParaRPr lang="el-GR" altLang="en-GR" dirty="0"/>
          </a:p>
        </p:txBody>
      </p:sp>
      <p:pic>
        <p:nvPicPr>
          <p:cNvPr id="5" name="Picture 4">
            <a:extLst>
              <a:ext uri="{FF2B5EF4-FFF2-40B4-BE49-F238E27FC236}">
                <a16:creationId xmlns:a16="http://schemas.microsoft.com/office/drawing/2014/main" id="{5896F017-7AAB-399D-BE4B-8E160636508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717329" y="266700"/>
            <a:ext cx="1048719" cy="914400"/>
          </a:xfrm>
          <a:prstGeom prst="rect">
            <a:avLst/>
          </a:prstGeom>
        </p:spPr>
      </p:pic>
    </p:spTree>
    <p:extLst>
      <p:ext uri="{BB962C8B-B14F-4D97-AF65-F5344CB8AC3E}">
        <p14:creationId xmlns:p14="http://schemas.microsoft.com/office/powerpoint/2010/main" val="14288310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19FA3-D444-0E30-17EE-7A9F28D02388}"/>
              </a:ext>
            </a:extLst>
          </p:cNvPr>
          <p:cNvSpPr>
            <a:spLocks noGrp="1"/>
          </p:cNvSpPr>
          <p:nvPr>
            <p:ph type="title"/>
          </p:nvPr>
        </p:nvSpPr>
        <p:spPr/>
        <p:txBody>
          <a:bodyPr/>
          <a:lstStyle/>
          <a:p>
            <a:r>
              <a:rPr lang="el-GR" dirty="0"/>
              <a:t>Πηγές </a:t>
            </a:r>
            <a:r>
              <a:rPr lang="el-GR" baseline="30000" dirty="0"/>
              <a:t>(2/2)</a:t>
            </a:r>
            <a:endParaRPr lang="en-GR" baseline="30000"/>
          </a:p>
        </p:txBody>
      </p:sp>
      <p:sp>
        <p:nvSpPr>
          <p:cNvPr id="3" name="Content Placeholder 2">
            <a:extLst>
              <a:ext uri="{FF2B5EF4-FFF2-40B4-BE49-F238E27FC236}">
                <a16:creationId xmlns:a16="http://schemas.microsoft.com/office/drawing/2014/main" id="{2EC66927-C872-1D41-C3F3-BDFD38AB99D9}"/>
              </a:ext>
            </a:extLst>
          </p:cNvPr>
          <p:cNvSpPr>
            <a:spLocks noGrp="1"/>
          </p:cNvSpPr>
          <p:nvPr>
            <p:ph sz="quarter" idx="1"/>
          </p:nvPr>
        </p:nvSpPr>
        <p:spPr/>
        <p:txBody>
          <a:bodyPr/>
          <a:lstStyle/>
          <a:p>
            <a:pPr>
              <a:spcBef>
                <a:spcPts val="1300"/>
              </a:spcBef>
            </a:pPr>
            <a:r>
              <a:rPr lang="en-GB" sz="2000" dirty="0">
                <a:hlinkClick r:id="rId2">
                  <a:extLst>
                    <a:ext uri="{A12FA001-AC4F-418D-AE19-62706E023703}">
                      <ahyp:hlinkClr xmlns:ahyp="http://schemas.microsoft.com/office/drawing/2018/hyperlinkcolor" val="tx"/>
                    </a:ext>
                  </a:extLst>
                </a:hlinkClick>
              </a:rPr>
              <a:t>Therapeutic Alliance in Online and Face-to-face Psychological Treatment: Comparative Study</a:t>
            </a:r>
            <a:endParaRPr lang="en-GB" sz="2000" dirty="0"/>
          </a:p>
          <a:p>
            <a:pPr>
              <a:spcBef>
                <a:spcPts val="1300"/>
              </a:spcBef>
            </a:pPr>
            <a:r>
              <a:rPr lang="en-GB" sz="2000" dirty="0">
                <a:hlinkClick r:id="rId3">
                  <a:extLst>
                    <a:ext uri="{A12FA001-AC4F-418D-AE19-62706E023703}">
                      <ahyp:hlinkClr xmlns:ahyp="http://schemas.microsoft.com/office/drawing/2018/hyperlinkcolor" val="tx"/>
                    </a:ext>
                  </a:extLst>
                </a:hlinkClick>
              </a:rPr>
              <a:t>Remote Psychotherapy During the COVID-19 Pandemic. Experiences With the Transition and the Therapeutic Relationship. A Longitudinal Mixed-Methods Study</a:t>
            </a:r>
            <a:endParaRPr lang="en-GB" sz="2000" dirty="0"/>
          </a:p>
          <a:p>
            <a:pPr>
              <a:spcBef>
                <a:spcPts val="1300"/>
              </a:spcBef>
            </a:pPr>
            <a:r>
              <a:rPr lang="en-GB" sz="2000" dirty="0">
                <a:hlinkClick r:id="rId4">
                  <a:extLst>
                    <a:ext uri="{A12FA001-AC4F-418D-AE19-62706E023703}">
                      <ahyp:hlinkClr xmlns:ahyp="http://schemas.microsoft.com/office/drawing/2018/hyperlinkcolor" val="tx"/>
                    </a:ext>
                  </a:extLst>
                </a:hlinkClick>
              </a:rPr>
              <a:t>The transition to online psychotherapy during the pandemic: a qualitative study on patients’ perspectives - PMC</a:t>
            </a:r>
            <a:r>
              <a:rPr lang="en-GB" sz="2000" dirty="0"/>
              <a:t> </a:t>
            </a:r>
          </a:p>
          <a:p>
            <a:pPr>
              <a:spcBef>
                <a:spcPts val="1300"/>
              </a:spcBef>
            </a:pPr>
            <a:r>
              <a:rPr lang="en-GB" sz="2000" dirty="0">
                <a:hlinkClick r:id="rId5">
                  <a:extLst>
                    <a:ext uri="{A12FA001-AC4F-418D-AE19-62706E023703}">
                      <ahyp:hlinkClr xmlns:ahyp="http://schemas.microsoft.com/office/drawing/2018/hyperlinkcolor" val="tx"/>
                    </a:ext>
                  </a:extLst>
                </a:hlinkClick>
              </a:rPr>
              <a:t>Increasing Student Discipline Responsibilities Post-Covid-19 Pandemic Through Individual Blended Counselling</a:t>
            </a:r>
            <a:endParaRPr lang="en-GB" sz="2000" dirty="0"/>
          </a:p>
          <a:p>
            <a:pPr>
              <a:spcBef>
                <a:spcPts val="1300"/>
              </a:spcBef>
            </a:pPr>
            <a:r>
              <a:rPr lang="en-GB" sz="2000" dirty="0">
                <a:hlinkClick r:id="rId6">
                  <a:extLst>
                    <a:ext uri="{A12FA001-AC4F-418D-AE19-62706E023703}">
                      <ahyp:hlinkClr xmlns:ahyp="http://schemas.microsoft.com/office/drawing/2018/hyperlinkcolor" val="tx"/>
                    </a:ext>
                  </a:extLst>
                </a:hlinkClick>
              </a:rPr>
              <a:t>Using Artificial Intelligence to Revolutionize Mental Health Care</a:t>
            </a:r>
            <a:r>
              <a:rPr lang="en-GB" sz="2000" dirty="0"/>
              <a:t> </a:t>
            </a:r>
          </a:p>
        </p:txBody>
      </p:sp>
      <p:sp>
        <p:nvSpPr>
          <p:cNvPr id="4" name="Slide Number Placeholder 3">
            <a:extLst>
              <a:ext uri="{FF2B5EF4-FFF2-40B4-BE49-F238E27FC236}">
                <a16:creationId xmlns:a16="http://schemas.microsoft.com/office/drawing/2014/main" id="{01CE87B6-4C90-BCA1-314E-E8EDA70AFA49}"/>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48</a:t>
            </a:fld>
            <a:endParaRPr lang="el-GR" altLang="en-GR" dirty="0"/>
          </a:p>
        </p:txBody>
      </p:sp>
      <p:pic>
        <p:nvPicPr>
          <p:cNvPr id="5" name="Picture 4">
            <a:extLst>
              <a:ext uri="{FF2B5EF4-FFF2-40B4-BE49-F238E27FC236}">
                <a16:creationId xmlns:a16="http://schemas.microsoft.com/office/drawing/2014/main" id="{C5B4E1AF-BFFD-FD79-DA86-E4A9F0AD124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17329" y="266700"/>
            <a:ext cx="1048719" cy="914400"/>
          </a:xfrm>
          <a:prstGeom prst="rect">
            <a:avLst/>
          </a:prstGeom>
        </p:spPr>
      </p:pic>
    </p:spTree>
    <p:extLst>
      <p:ext uri="{BB962C8B-B14F-4D97-AF65-F5344CB8AC3E}">
        <p14:creationId xmlns:p14="http://schemas.microsoft.com/office/powerpoint/2010/main" val="16444382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ECC92-1669-1E24-77F8-A6D87268CAB6}"/>
              </a:ext>
            </a:extLst>
          </p:cNvPr>
          <p:cNvSpPr>
            <a:spLocks noGrp="1"/>
          </p:cNvSpPr>
          <p:nvPr>
            <p:ph type="title"/>
          </p:nvPr>
        </p:nvSpPr>
        <p:spPr/>
        <p:txBody>
          <a:bodyPr/>
          <a:lstStyle/>
          <a:p>
            <a:r>
              <a:rPr lang="el-GR" dirty="0"/>
              <a:t>Και μετά ήρθε το ΑΙ…</a:t>
            </a:r>
            <a:endParaRPr lang="en-GR"/>
          </a:p>
        </p:txBody>
      </p:sp>
      <p:pic>
        <p:nvPicPr>
          <p:cNvPr id="5" name="Content Placeholder 4">
            <a:extLst>
              <a:ext uri="{FF2B5EF4-FFF2-40B4-BE49-F238E27FC236}">
                <a16:creationId xmlns:a16="http://schemas.microsoft.com/office/drawing/2014/main" id="{7A227F73-F32A-E902-26FC-D157E7DC63C2}"/>
              </a:ext>
            </a:extLst>
          </p:cNvPr>
          <p:cNvPicPr>
            <a:picLocks noGrp="1" noChangeAspect="1"/>
          </p:cNvPicPr>
          <p:nvPr>
            <p:ph sz="quarter" idx="1"/>
          </p:nvPr>
        </p:nvPicPr>
        <p:blipFill>
          <a:blip r:embed="rId2"/>
          <a:stretch>
            <a:fillRect/>
          </a:stretch>
        </p:blipFill>
        <p:spPr>
          <a:xfrm>
            <a:off x="1665588" y="1600200"/>
            <a:ext cx="6047774" cy="4495800"/>
          </a:xfrm>
        </p:spPr>
      </p:pic>
      <p:sp>
        <p:nvSpPr>
          <p:cNvPr id="4" name="Slide Number Placeholder 3">
            <a:extLst>
              <a:ext uri="{FF2B5EF4-FFF2-40B4-BE49-F238E27FC236}">
                <a16:creationId xmlns:a16="http://schemas.microsoft.com/office/drawing/2014/main" id="{E3A0E7C3-F745-E76C-3FD7-CDE70EFAFDC3}"/>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49</a:t>
            </a:fld>
            <a:endParaRPr lang="el-GR" altLang="en-GR" dirty="0"/>
          </a:p>
        </p:txBody>
      </p:sp>
      <p:pic>
        <p:nvPicPr>
          <p:cNvPr id="3" name="Picture 2">
            <a:extLst>
              <a:ext uri="{FF2B5EF4-FFF2-40B4-BE49-F238E27FC236}">
                <a16:creationId xmlns:a16="http://schemas.microsoft.com/office/drawing/2014/main" id="{CEFCCE9F-A705-C2FB-69D6-8648934248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66974" y="266700"/>
            <a:ext cx="1599074" cy="914400"/>
          </a:xfrm>
          <a:prstGeom prst="rect">
            <a:avLst/>
          </a:prstGeom>
        </p:spPr>
      </p:pic>
    </p:spTree>
    <p:extLst>
      <p:ext uri="{BB962C8B-B14F-4D97-AF65-F5344CB8AC3E}">
        <p14:creationId xmlns:p14="http://schemas.microsoft.com/office/powerpoint/2010/main" val="2013068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F701381C-6F0D-7445-BE4F-DD272419DF15}"/>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Εσείς???</a:t>
            </a:r>
          </a:p>
        </p:txBody>
      </p:sp>
      <p:sp>
        <p:nvSpPr>
          <p:cNvPr id="22530" name="Content Placeholder 2">
            <a:extLst>
              <a:ext uri="{FF2B5EF4-FFF2-40B4-BE49-F238E27FC236}">
                <a16:creationId xmlns:a16="http://schemas.microsoft.com/office/drawing/2014/main" id="{C49FCC75-83C2-4C45-AF99-A2F44FC9EFE3}"/>
              </a:ext>
            </a:extLst>
          </p:cNvPr>
          <p:cNvSpPr>
            <a:spLocks noGrp="1"/>
          </p:cNvSpPr>
          <p:nvPr>
            <p:ph idx="1"/>
          </p:nvPr>
        </p:nvSpPr>
        <p:spPr>
          <a:xfrm>
            <a:off x="612775" y="1600200"/>
            <a:ext cx="8153400" cy="4495800"/>
          </a:xfrm>
        </p:spPr>
        <p:txBody>
          <a:bodyPr/>
          <a:lstStyle/>
          <a:p>
            <a:r>
              <a:rPr lang="el-GR" altLang="en-GR" dirty="0">
                <a:latin typeface="Calibri" panose="020F0502020204030204" pitchFamily="34" charset="0"/>
                <a:ea typeface="ＭＳ Ｐゴシック" panose="020B0600070205080204" pitchFamily="34" charset="-128"/>
              </a:rPr>
              <a:t>ΤΠΕ</a:t>
            </a:r>
          </a:p>
          <a:p>
            <a:pPr lvl="1"/>
            <a:r>
              <a:rPr lang="el-GR" altLang="en-GR" dirty="0">
                <a:latin typeface="Calibri" panose="020F0502020204030204" pitchFamily="34" charset="0"/>
                <a:ea typeface="ＭＳ Ｐゴシック" panose="020B0600070205080204" pitchFamily="34" charset="-128"/>
              </a:rPr>
              <a:t>Σπουδές, εργασία?</a:t>
            </a:r>
            <a:endParaRPr lang="en-US" altLang="en-GR" dirty="0">
              <a:latin typeface="Calibri" panose="020F0502020204030204" pitchFamily="34" charset="0"/>
              <a:ea typeface="ＭＳ Ｐゴシック" panose="020B0600070205080204" pitchFamily="34" charset="-128"/>
            </a:endParaRPr>
          </a:p>
          <a:p>
            <a:pPr lvl="1"/>
            <a:r>
              <a:rPr lang="el-GR" altLang="en-GR" dirty="0">
                <a:latin typeface="Calibri" panose="020F0502020204030204" pitchFamily="34" charset="0"/>
                <a:ea typeface="ＭＳ Ｐゴシック" panose="020B0600070205080204" pitchFamily="34" charset="-128"/>
              </a:rPr>
              <a:t>Τι γνωρίζετε? Τι περιμένετε?</a:t>
            </a:r>
            <a:endParaRPr lang="en-US" altLang="en-GR" dirty="0">
              <a:latin typeface="Calibri" panose="020F0502020204030204" pitchFamily="34" charset="0"/>
              <a:ea typeface="ＭＳ Ｐゴシック" panose="020B0600070205080204" pitchFamily="34" charset="-128"/>
            </a:endParaRPr>
          </a:p>
          <a:p>
            <a:pPr lvl="2"/>
            <a:r>
              <a:rPr lang="el-GR" altLang="en-GR" dirty="0">
                <a:latin typeface="Calibri" panose="020F0502020204030204" pitchFamily="34" charset="0"/>
                <a:ea typeface="ＭＳ Ｐゴシック" panose="020B0600070205080204" pitchFamily="34" charset="-128"/>
              </a:rPr>
              <a:t>ΤΠΕ </a:t>
            </a:r>
            <a:r>
              <a:rPr lang="en-US" altLang="en-GR" dirty="0">
                <a:latin typeface="Calibri" panose="020F0502020204030204" pitchFamily="34" charset="0"/>
                <a:ea typeface="ＭＳ Ｐゴシック" panose="020B0600070205080204" pitchFamily="34" charset="-128"/>
              </a:rPr>
              <a:t>&amp; </a:t>
            </a:r>
            <a:r>
              <a:rPr lang="el-GR" altLang="en-GR" dirty="0">
                <a:latin typeface="Calibri" panose="020F0502020204030204" pitchFamily="34" charset="0"/>
                <a:ea typeface="ＭＳ Ｐゴシック" panose="020B0600070205080204" pitchFamily="34" charset="-128"/>
              </a:rPr>
              <a:t>Συμβουλευτική?</a:t>
            </a:r>
          </a:p>
          <a:p>
            <a:pPr lvl="2"/>
            <a:r>
              <a:rPr lang="el-GR" altLang="en-GR" dirty="0">
                <a:latin typeface="Calibri" panose="020F0502020204030204" pitchFamily="34" charset="0"/>
                <a:ea typeface="ＭＳ Ｐゴシック" panose="020B0600070205080204" pitchFamily="34" charset="-128"/>
              </a:rPr>
              <a:t>ΤΠΕ &amp; Εκπαίδευση?</a:t>
            </a:r>
          </a:p>
          <a:p>
            <a:pPr lvl="2"/>
            <a:r>
              <a:rPr lang="el-GR" altLang="en-GR" dirty="0">
                <a:latin typeface="Calibri" panose="020F0502020204030204" pitchFamily="34" charset="0"/>
                <a:ea typeface="ＭＳ Ｐゴシック" panose="020B0600070205080204" pitchFamily="34" charset="-128"/>
              </a:rPr>
              <a:t>ΤΠΕ </a:t>
            </a:r>
            <a:r>
              <a:rPr lang="en-US" altLang="en-GR" dirty="0">
                <a:latin typeface="Calibri" panose="020F0502020204030204" pitchFamily="34" charset="0"/>
                <a:ea typeface="ＭＳ Ｐゴシック" panose="020B0600070205080204" pitchFamily="34" charset="-128"/>
              </a:rPr>
              <a:t>&amp; </a:t>
            </a:r>
            <a:r>
              <a:rPr lang="el-GR" altLang="en-GR" dirty="0">
                <a:latin typeface="Calibri" panose="020F0502020204030204" pitchFamily="34" charset="0"/>
                <a:ea typeface="ＭＳ Ｐゴシック" panose="020B0600070205080204" pitchFamily="34" charset="-128"/>
              </a:rPr>
              <a:t>Ειδική Αγωγή?</a:t>
            </a:r>
          </a:p>
          <a:p>
            <a:pPr lvl="2"/>
            <a:endParaRPr lang="el-GR" altLang="en-GR" dirty="0">
              <a:latin typeface="Calibri" panose="020F0502020204030204" pitchFamily="34" charset="0"/>
              <a:ea typeface="ＭＳ Ｐゴシック" panose="020B0600070205080204" pitchFamily="34" charset="-128"/>
            </a:endParaRPr>
          </a:p>
          <a:p>
            <a:pPr lvl="2"/>
            <a:endParaRPr lang="el-GR" altLang="en-GR" dirty="0">
              <a:latin typeface="Calibri" panose="020F0502020204030204" pitchFamily="34" charset="0"/>
              <a:ea typeface="ＭＳ Ｐゴシック" panose="020B0600070205080204" pitchFamily="34" charset="-128"/>
            </a:endParaRPr>
          </a:p>
          <a:p>
            <a:r>
              <a:rPr lang="en-GB" altLang="en-GR" u="sng" dirty="0">
                <a:latin typeface="Calibri" panose="020F0502020204030204" pitchFamily="34" charset="0"/>
                <a:ea typeface="ＭＳ Ｐゴシック" panose="020B0600070205080204" pitchFamily="34" charset="-128"/>
              </a:rPr>
              <a:t>forms.office.com/e/hQZKZyBjDK</a:t>
            </a:r>
            <a:endParaRPr lang="el-GR" altLang="en-GR" u="sng" dirty="0">
              <a:latin typeface="Calibri" panose="020F0502020204030204" pitchFamily="34" charset="0"/>
              <a:ea typeface="ＭＳ Ｐゴシック" panose="020B0600070205080204" pitchFamily="34" charset="-128"/>
            </a:endParaRPr>
          </a:p>
        </p:txBody>
      </p:sp>
      <p:sp>
        <p:nvSpPr>
          <p:cNvPr id="5" name="Slide Number Placeholder 4">
            <a:extLst>
              <a:ext uri="{FF2B5EF4-FFF2-40B4-BE49-F238E27FC236}">
                <a16:creationId xmlns:a16="http://schemas.microsoft.com/office/drawing/2014/main" id="{B237D2EC-7C92-F749-AA6D-9EBFDF3010F8}"/>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F5B980A5-2A6F-4743-B559-DD76C7885828}" type="slidenum">
              <a:rPr lang="en-US" altLang="en-GR" sz="1200">
                <a:solidFill>
                  <a:srgbClr val="FFFFFF"/>
                </a:solidFill>
                <a:latin typeface="Calibri" panose="020F0502020204030204" pitchFamily="34" charset="0"/>
              </a:rPr>
              <a:pPr eaLnBrk="1" hangingPunct="1">
                <a:lnSpc>
                  <a:spcPct val="80000"/>
                </a:lnSpc>
              </a:pPr>
              <a:t>5</a:t>
            </a:fld>
            <a:endParaRPr lang="en-US" altLang="en-GR" sz="1200" dirty="0">
              <a:solidFill>
                <a:srgbClr val="FFFFFF"/>
              </a:solidFill>
              <a:latin typeface="Calibri" panose="020F0502020204030204" pitchFamily="34" charset="0"/>
            </a:endParaRPr>
          </a:p>
        </p:txBody>
      </p:sp>
      <p:pic>
        <p:nvPicPr>
          <p:cNvPr id="4" name="Picture 3">
            <a:extLst>
              <a:ext uri="{FF2B5EF4-FFF2-40B4-BE49-F238E27FC236}">
                <a16:creationId xmlns:a16="http://schemas.microsoft.com/office/drawing/2014/main" id="{26EE51E9-7E8F-F2B0-4AC9-EAF79AF86A3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20785" y="1680730"/>
            <a:ext cx="4233930" cy="2540358"/>
          </a:xfrm>
          <a:prstGeom prst="rect">
            <a:avLst/>
          </a:prstGeom>
        </p:spPr>
      </p:pic>
      <p:pic>
        <p:nvPicPr>
          <p:cNvPr id="3" name="Picture 2">
            <a:extLst>
              <a:ext uri="{FF2B5EF4-FFF2-40B4-BE49-F238E27FC236}">
                <a16:creationId xmlns:a16="http://schemas.microsoft.com/office/drawing/2014/main" id="{4B0C62FD-A6DC-CFB3-5034-38E0AC6B92CD}"/>
              </a:ext>
            </a:extLst>
          </p:cNvPr>
          <p:cNvPicPr>
            <a:picLocks noChangeAspect="1"/>
          </p:cNvPicPr>
          <p:nvPr/>
        </p:nvPicPr>
        <p:blipFill>
          <a:blip r:embed="rId4"/>
          <a:stretch>
            <a:fillRect/>
          </a:stretch>
        </p:blipFill>
        <p:spPr>
          <a:xfrm>
            <a:off x="7343775" y="264535"/>
            <a:ext cx="1422400" cy="9144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A7928-8E53-2F77-2EFC-62FEEBE5AE47}"/>
              </a:ext>
            </a:extLst>
          </p:cNvPr>
          <p:cNvSpPr>
            <a:spLocks noGrp="1"/>
          </p:cNvSpPr>
          <p:nvPr>
            <p:ph type="title"/>
          </p:nvPr>
        </p:nvSpPr>
        <p:spPr/>
        <p:txBody>
          <a:bodyPr/>
          <a:lstStyle/>
          <a:p>
            <a:r>
              <a:rPr lang="el-GR" dirty="0"/>
              <a:t>Δηλαδή…</a:t>
            </a:r>
            <a:endParaRPr lang="en-GR" dirty="0"/>
          </a:p>
        </p:txBody>
      </p:sp>
      <p:sp>
        <p:nvSpPr>
          <p:cNvPr id="4" name="Slide Number Placeholder 3">
            <a:extLst>
              <a:ext uri="{FF2B5EF4-FFF2-40B4-BE49-F238E27FC236}">
                <a16:creationId xmlns:a16="http://schemas.microsoft.com/office/drawing/2014/main" id="{EC047504-15B7-C995-B360-0FE83288D08C}"/>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50</a:t>
            </a:fld>
            <a:endParaRPr lang="el-GR" altLang="en-GR" dirty="0"/>
          </a:p>
        </p:txBody>
      </p:sp>
      <p:pic>
        <p:nvPicPr>
          <p:cNvPr id="5" name="Picture 3" descr="Screenshot 2018-11-09 at 12.43.36.png">
            <a:hlinkClick r:id="rId2"/>
            <a:extLst>
              <a:ext uri="{FF2B5EF4-FFF2-40B4-BE49-F238E27FC236}">
                <a16:creationId xmlns:a16="http://schemas.microsoft.com/office/drawing/2014/main" id="{28F07BE2-2CA5-8FDE-98B1-6FC062CE1FB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581" y="1639887"/>
            <a:ext cx="403225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Screenshot 2018-11-04 at 00.32.09.png">
            <a:extLst>
              <a:ext uri="{FF2B5EF4-FFF2-40B4-BE49-F238E27FC236}">
                <a16:creationId xmlns:a16="http://schemas.microsoft.com/office/drawing/2014/main" id="{28ADDD70-32EE-AADE-9488-3147D0B06146}"/>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56879" y="4589519"/>
            <a:ext cx="4424362"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Screenshot 2018-11-04 at 00.34.08.png">
            <a:extLst>
              <a:ext uri="{FF2B5EF4-FFF2-40B4-BE49-F238E27FC236}">
                <a16:creationId xmlns:a16="http://schemas.microsoft.com/office/drawing/2014/main" id="{EE37BA5C-DB2F-2069-E173-56045A20AAAE}"/>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94108" y="1639887"/>
            <a:ext cx="3314862" cy="31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DADB384F-7F07-4AA1-C19C-0752D4842BA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483928" y="263949"/>
            <a:ext cx="1188720" cy="914400"/>
          </a:xfrm>
          <a:prstGeom prst="rect">
            <a:avLst/>
          </a:prstGeom>
        </p:spPr>
      </p:pic>
      <p:pic>
        <p:nvPicPr>
          <p:cNvPr id="3" name="Picture 2">
            <a:hlinkClick r:id="rId7"/>
            <a:extLst>
              <a:ext uri="{FF2B5EF4-FFF2-40B4-BE49-F238E27FC236}">
                <a16:creationId xmlns:a16="http://schemas.microsoft.com/office/drawing/2014/main" id="{87C11EB8-3197-DE61-6C87-276F906E665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06294" y="4657455"/>
            <a:ext cx="1115508" cy="1115508"/>
          </a:xfrm>
          <a:prstGeom prst="rect">
            <a:avLst/>
          </a:prstGeom>
        </p:spPr>
      </p:pic>
      <p:pic>
        <p:nvPicPr>
          <p:cNvPr id="10" name="Picture 9">
            <a:extLst>
              <a:ext uri="{FF2B5EF4-FFF2-40B4-BE49-F238E27FC236}">
                <a16:creationId xmlns:a16="http://schemas.microsoft.com/office/drawing/2014/main" id="{16861DC0-CDA0-F2BD-0D5D-2D8430F9E97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339752" y="4365104"/>
            <a:ext cx="1241423" cy="1700211"/>
          </a:xfrm>
          <a:prstGeom prst="rect">
            <a:avLst/>
          </a:prstGeom>
        </p:spPr>
      </p:pic>
    </p:spTree>
    <p:extLst>
      <p:ext uri="{BB962C8B-B14F-4D97-AF65-F5344CB8AC3E}">
        <p14:creationId xmlns:p14="http://schemas.microsoft.com/office/powerpoint/2010/main" val="25242794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CB5E1-4EBE-DDA6-470A-105BB28BD5F0}"/>
              </a:ext>
            </a:extLst>
          </p:cNvPr>
          <p:cNvSpPr>
            <a:spLocks noGrp="1"/>
          </p:cNvSpPr>
          <p:nvPr>
            <p:ph type="title"/>
          </p:nvPr>
        </p:nvSpPr>
        <p:spPr/>
        <p:txBody>
          <a:bodyPr/>
          <a:lstStyle/>
          <a:p>
            <a:r>
              <a:rPr lang="el-GR" altLang="el-GR" dirty="0">
                <a:latin typeface="Calibri" panose="020F0502020204030204" pitchFamily="34" charset="0"/>
                <a:ea typeface="ＭＳ Ｐゴシック" panose="020B0600070205080204" pitchFamily="34" charset="-128"/>
                <a:cs typeface="Calibri" panose="020F0502020204030204" pitchFamily="34" charset="0"/>
              </a:rPr>
              <a:t>Ορισμός</a:t>
            </a:r>
            <a:endParaRPr lang="en-GR"/>
          </a:p>
        </p:txBody>
      </p:sp>
      <p:sp>
        <p:nvSpPr>
          <p:cNvPr id="3" name="Content Placeholder 2">
            <a:extLst>
              <a:ext uri="{FF2B5EF4-FFF2-40B4-BE49-F238E27FC236}">
                <a16:creationId xmlns:a16="http://schemas.microsoft.com/office/drawing/2014/main" id="{EBB46FF4-F8E7-C6BE-CB18-C7E1F01AC54C}"/>
              </a:ext>
            </a:extLst>
          </p:cNvPr>
          <p:cNvSpPr>
            <a:spLocks noGrp="1"/>
          </p:cNvSpPr>
          <p:nvPr>
            <p:ph sz="quarter" idx="1"/>
          </p:nvPr>
        </p:nvSpPr>
        <p:spPr/>
        <p:txBody>
          <a:bodyPr/>
          <a:lstStyle/>
          <a:p>
            <a:pPr eaLnBrk="1" hangingPunct="1"/>
            <a:r>
              <a:rPr lang="el-GR" altLang="el-GR" dirty="0">
                <a:latin typeface="Calibri" panose="020F0502020204030204" pitchFamily="34" charset="0"/>
                <a:ea typeface="ＭＳ Ｐゴシック" panose="020B0600070205080204" pitchFamily="34" charset="-128"/>
                <a:cs typeface="Calibri" panose="020F0502020204030204" pitchFamily="34" charset="0"/>
              </a:rPr>
              <a:t>Η νοημοσύνη των μηχανών</a:t>
            </a:r>
          </a:p>
          <a:p>
            <a:pPr lvl="1" eaLnBrk="1" hangingPunct="1"/>
            <a:r>
              <a:rPr lang="el-GR" altLang="el-GR" dirty="0">
                <a:latin typeface="Calibri" panose="020F0502020204030204" pitchFamily="34" charset="0"/>
                <a:ea typeface="ＭＳ Ｐゴシック" panose="020B0600070205080204" pitchFamily="34" charset="-128"/>
                <a:cs typeface="Calibri" panose="020F0502020204030204" pitchFamily="34" charset="0"/>
              </a:rPr>
              <a:t>Και</a:t>
            </a:r>
            <a:r>
              <a:rPr lang="en-US" altLang="el-GR" dirty="0">
                <a:latin typeface="Calibri" panose="020F0502020204030204" pitchFamily="34" charset="0"/>
                <a:ea typeface="ＭＳ Ｐゴシック" panose="020B0600070205080204" pitchFamily="34" charset="-128"/>
                <a:cs typeface="Calibri" panose="020F0502020204030204" pitchFamily="34" charset="0"/>
              </a:rPr>
              <a:t> </a:t>
            </a:r>
            <a:r>
              <a:rPr lang="el-GR" altLang="el-GR" dirty="0">
                <a:latin typeface="Calibri" panose="020F0502020204030204" pitchFamily="34" charset="0"/>
                <a:ea typeface="ＭＳ Ｐゴシック" panose="020B0600070205080204" pitchFamily="34" charset="-128"/>
                <a:cs typeface="Calibri" panose="020F0502020204030204" pitchFamily="34" charset="0"/>
              </a:rPr>
              <a:t>ο τομέας της επιστήμης των υπολογιστών που έχει στόχο να την αναπτύξει</a:t>
            </a:r>
          </a:p>
          <a:p>
            <a:pPr lvl="1" eaLnBrk="1" hangingPunct="1"/>
            <a:r>
              <a:rPr lang="el-GR" altLang="el-GR" dirty="0">
                <a:latin typeface="Calibri" panose="020F0502020204030204" pitchFamily="34" charset="0"/>
                <a:ea typeface="ＭＳ Ｐゴシック" panose="020B0600070205080204" pitchFamily="34" charset="-128"/>
                <a:cs typeface="Calibri" panose="020F0502020204030204" pitchFamily="34" charset="0"/>
              </a:rPr>
              <a:t>Η επιστήμη και η μηχανική της ανάπτυξης ευφυών μηχανών</a:t>
            </a:r>
          </a:p>
          <a:p>
            <a:pPr eaLnBrk="1" hangingPunct="1"/>
            <a:r>
              <a:rPr lang="el-GR" altLang="el-GR" dirty="0">
                <a:latin typeface="Calibri" panose="020F0502020204030204" pitchFamily="34" charset="0"/>
                <a:ea typeface="ＭＳ Ｐゴシック" panose="020B0600070205080204" pitchFamily="34" charset="-128"/>
                <a:cs typeface="Calibri" panose="020F0502020204030204" pitchFamily="34" charset="0"/>
              </a:rPr>
              <a:t>Η μελέτη και ο σχεδιασμός ευφυών πρακτόρων</a:t>
            </a:r>
          </a:p>
          <a:p>
            <a:pPr lvl="1" eaLnBrk="1" hangingPunct="1"/>
            <a:r>
              <a:rPr lang="el-GR" altLang="el-GR" dirty="0">
                <a:latin typeface="Calibri" panose="020F0502020204030204" pitchFamily="34" charset="0"/>
                <a:ea typeface="ＭＳ Ｐゴシック" panose="020B0600070205080204" pitchFamily="34" charset="-128"/>
                <a:cs typeface="Calibri" panose="020F0502020204030204" pitchFamily="34" charset="0"/>
              </a:rPr>
              <a:t>Οντότητα</a:t>
            </a:r>
            <a:r>
              <a:rPr lang="en-US" altLang="el-GR" dirty="0">
                <a:latin typeface="Calibri" panose="020F0502020204030204" pitchFamily="34" charset="0"/>
                <a:ea typeface="ＭＳ Ｐゴシック" panose="020B0600070205080204" pitchFamily="34" charset="-128"/>
                <a:cs typeface="Calibri" panose="020F0502020204030204" pitchFamily="34" charset="0"/>
              </a:rPr>
              <a:t>/</a:t>
            </a:r>
            <a:r>
              <a:rPr lang="el-GR" altLang="el-GR" dirty="0">
                <a:latin typeface="Calibri" panose="020F0502020204030204" pitchFamily="34" charset="0"/>
                <a:ea typeface="ＭＳ Ｐゴシック" panose="020B0600070205080204" pitchFamily="34" charset="-128"/>
                <a:cs typeface="Calibri" panose="020F0502020204030204" pitchFamily="34" charset="0"/>
              </a:rPr>
              <a:t>πράκτορας (</a:t>
            </a:r>
            <a:r>
              <a:rPr lang="el-GR" altLang="el-GR" dirty="0">
                <a:solidFill>
                  <a:schemeClr val="accent2"/>
                </a:solidFill>
                <a:latin typeface="Calibri" panose="020F0502020204030204" pitchFamily="34" charset="0"/>
                <a:ea typeface="ＭＳ Ｐゴシック" panose="020B0600070205080204" pitchFamily="34" charset="-128"/>
                <a:cs typeface="Calibri" panose="020F0502020204030204" pitchFamily="34" charset="0"/>
              </a:rPr>
              <a:t>agent</a:t>
            </a:r>
            <a:r>
              <a:rPr lang="el-GR" altLang="el-GR" dirty="0">
                <a:latin typeface="Calibri" panose="020F0502020204030204" pitchFamily="34" charset="0"/>
                <a:ea typeface="ＭＳ Ｐゴシック" panose="020B0600070205080204" pitchFamily="34" charset="-128"/>
                <a:cs typeface="Calibri" panose="020F0502020204030204" pitchFamily="34" charset="0"/>
              </a:rPr>
              <a:t>): Ένα ευφυές σύστημα που </a:t>
            </a:r>
            <a:r>
              <a:rPr lang="el-GR" altLang="el-GR" dirty="0">
                <a:solidFill>
                  <a:schemeClr val="accent2"/>
                </a:solidFill>
                <a:latin typeface="Calibri" panose="020F0502020204030204" pitchFamily="34" charset="0"/>
                <a:ea typeface="ＭＳ Ｐゴシック" panose="020B0600070205080204" pitchFamily="34" charset="-128"/>
                <a:cs typeface="Calibri" panose="020F0502020204030204" pitchFamily="34" charset="0"/>
              </a:rPr>
              <a:t>αντιλαμβάνεται</a:t>
            </a:r>
            <a:r>
              <a:rPr lang="el-GR" altLang="el-GR" dirty="0">
                <a:latin typeface="Calibri" panose="020F0502020204030204" pitchFamily="34" charset="0"/>
                <a:ea typeface="ＭＳ Ｐゴシック" panose="020B0600070205080204" pitchFamily="34" charset="-128"/>
                <a:cs typeface="Calibri" panose="020F0502020204030204" pitchFamily="34" charset="0"/>
              </a:rPr>
              <a:t> το περιβάλλον του, και λαμβάνει τις κατάλληλες </a:t>
            </a:r>
            <a:r>
              <a:rPr lang="el-GR" altLang="el-GR" dirty="0">
                <a:solidFill>
                  <a:schemeClr val="accent2"/>
                </a:solidFill>
                <a:latin typeface="Calibri" panose="020F0502020204030204" pitchFamily="34" charset="0"/>
                <a:ea typeface="ＭＳ Ｐゴシック" panose="020B0600070205080204" pitchFamily="34" charset="-128"/>
                <a:cs typeface="Calibri" panose="020F0502020204030204" pitchFamily="34" charset="0"/>
              </a:rPr>
              <a:t>ενέργειες</a:t>
            </a:r>
            <a:r>
              <a:rPr lang="el-GR" altLang="el-GR" dirty="0">
                <a:latin typeface="Calibri" panose="020F0502020204030204" pitchFamily="34" charset="0"/>
                <a:ea typeface="ＭＳ Ｐゴシック" panose="020B0600070205080204" pitchFamily="34" charset="-128"/>
                <a:cs typeface="Calibri" panose="020F0502020204030204" pitchFamily="34" charset="0"/>
              </a:rPr>
              <a:t> ώστε να βελτιστοποιήσει τις πιθανότητες </a:t>
            </a:r>
            <a:r>
              <a:rPr lang="el-GR" altLang="el-GR" dirty="0">
                <a:solidFill>
                  <a:schemeClr val="accent2"/>
                </a:solidFill>
                <a:latin typeface="Calibri" panose="020F0502020204030204" pitchFamily="34" charset="0"/>
                <a:ea typeface="ＭＳ Ｐゴシック" panose="020B0600070205080204" pitchFamily="34" charset="-128"/>
                <a:cs typeface="Calibri" panose="020F0502020204030204" pitchFamily="34" charset="0"/>
              </a:rPr>
              <a:t>επιτυχίας</a:t>
            </a:r>
            <a:r>
              <a:rPr lang="el-GR" altLang="el-GR" dirty="0">
                <a:latin typeface="Calibri" panose="020F0502020204030204" pitchFamily="34" charset="0"/>
                <a:ea typeface="ＭＳ Ｐゴシック" panose="020B0600070205080204" pitchFamily="34" charset="-128"/>
                <a:cs typeface="Calibri" panose="020F0502020204030204" pitchFamily="34" charset="0"/>
              </a:rPr>
              <a:t> του</a:t>
            </a:r>
          </a:p>
        </p:txBody>
      </p:sp>
      <p:sp>
        <p:nvSpPr>
          <p:cNvPr id="4" name="Slide Number Placeholder 3">
            <a:extLst>
              <a:ext uri="{FF2B5EF4-FFF2-40B4-BE49-F238E27FC236}">
                <a16:creationId xmlns:a16="http://schemas.microsoft.com/office/drawing/2014/main" id="{E8EE9137-CFCF-B555-249C-3E78AD902E7B}"/>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51</a:t>
            </a:fld>
            <a:endParaRPr lang="el-GR" altLang="en-GR" dirty="0"/>
          </a:p>
        </p:txBody>
      </p:sp>
      <p:pic>
        <p:nvPicPr>
          <p:cNvPr id="5" name="Picture 4" descr="untitled">
            <a:extLst>
              <a:ext uri="{FF2B5EF4-FFF2-40B4-BE49-F238E27FC236}">
                <a16:creationId xmlns:a16="http://schemas.microsoft.com/office/drawing/2014/main" id="{CB5ED0F2-A7D0-53EE-6FBD-155B86DF04D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529459" y="266700"/>
            <a:ext cx="12430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23756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A590B-34FA-5118-A68E-FA9EDE1DEF9F}"/>
              </a:ext>
            </a:extLst>
          </p:cNvPr>
          <p:cNvSpPr>
            <a:spLocks noGrp="1"/>
          </p:cNvSpPr>
          <p:nvPr>
            <p:ph type="title"/>
          </p:nvPr>
        </p:nvSpPr>
        <p:spPr/>
        <p:txBody>
          <a:bodyPr/>
          <a:lstStyle/>
          <a:p>
            <a:r>
              <a:rPr lang="el-GR" dirty="0"/>
              <a:t>Τομείς</a:t>
            </a:r>
            <a:endParaRPr lang="en-GR"/>
          </a:p>
        </p:txBody>
      </p:sp>
      <p:sp>
        <p:nvSpPr>
          <p:cNvPr id="3" name="Content Placeholder 2">
            <a:extLst>
              <a:ext uri="{FF2B5EF4-FFF2-40B4-BE49-F238E27FC236}">
                <a16:creationId xmlns:a16="http://schemas.microsoft.com/office/drawing/2014/main" id="{22FF05D4-51CD-0615-6019-815AF339E253}"/>
              </a:ext>
            </a:extLst>
          </p:cNvPr>
          <p:cNvSpPr>
            <a:spLocks noGrp="1"/>
          </p:cNvSpPr>
          <p:nvPr>
            <p:ph sz="quarter" idx="1"/>
          </p:nvPr>
        </p:nvSpPr>
        <p:spPr/>
        <p:txBody>
          <a:bodyPr/>
          <a:lstStyle/>
          <a:p>
            <a:r>
              <a:rPr lang="en-GB" dirty="0"/>
              <a:t>Deduction, reasoning, problem solving</a:t>
            </a:r>
          </a:p>
          <a:p>
            <a:r>
              <a:rPr lang="en-GB" dirty="0"/>
              <a:t>Knowledge representation</a:t>
            </a:r>
          </a:p>
          <a:p>
            <a:r>
              <a:rPr lang="en-GB" dirty="0"/>
              <a:t>Planning</a:t>
            </a:r>
          </a:p>
          <a:p>
            <a:r>
              <a:rPr lang="en-GB" dirty="0"/>
              <a:t>Machine learning</a:t>
            </a:r>
          </a:p>
          <a:p>
            <a:r>
              <a:rPr lang="en-GB" dirty="0"/>
              <a:t>Natural language processing</a:t>
            </a:r>
          </a:p>
          <a:p>
            <a:r>
              <a:rPr lang="en-GB" dirty="0"/>
              <a:t>Motion and manipulation</a:t>
            </a:r>
          </a:p>
          <a:p>
            <a:r>
              <a:rPr lang="en-GB" dirty="0"/>
              <a:t>Perception</a:t>
            </a:r>
          </a:p>
          <a:p>
            <a:r>
              <a:rPr lang="en-GB" dirty="0"/>
              <a:t>Social intelligence</a:t>
            </a:r>
          </a:p>
          <a:p>
            <a:r>
              <a:rPr lang="en-GB" dirty="0">
                <a:solidFill>
                  <a:schemeClr val="accent2"/>
                </a:solidFill>
              </a:rPr>
              <a:t>General intelligence</a:t>
            </a:r>
          </a:p>
        </p:txBody>
      </p:sp>
      <p:sp>
        <p:nvSpPr>
          <p:cNvPr id="4" name="Slide Number Placeholder 3">
            <a:extLst>
              <a:ext uri="{FF2B5EF4-FFF2-40B4-BE49-F238E27FC236}">
                <a16:creationId xmlns:a16="http://schemas.microsoft.com/office/drawing/2014/main" id="{359D95A7-75F3-5078-D3B5-3D0B8BA27D60}"/>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52</a:t>
            </a:fld>
            <a:endParaRPr lang="el-GR" altLang="en-GR" dirty="0"/>
          </a:p>
        </p:txBody>
      </p:sp>
      <p:pic>
        <p:nvPicPr>
          <p:cNvPr id="5" name="Picture 4">
            <a:extLst>
              <a:ext uri="{FF2B5EF4-FFF2-40B4-BE49-F238E27FC236}">
                <a16:creationId xmlns:a16="http://schemas.microsoft.com/office/drawing/2014/main" id="{E550EC5A-21F3-A8CE-619C-D248456FB00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39585" y="266700"/>
            <a:ext cx="926463" cy="914400"/>
          </a:xfrm>
          <a:prstGeom prst="rect">
            <a:avLst/>
          </a:prstGeom>
        </p:spPr>
      </p:pic>
    </p:spTree>
    <p:extLst>
      <p:ext uri="{BB962C8B-B14F-4D97-AF65-F5344CB8AC3E}">
        <p14:creationId xmlns:p14="http://schemas.microsoft.com/office/powerpoint/2010/main" val="32617651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492E-B917-1F60-B344-17873552EE2C}"/>
              </a:ext>
            </a:extLst>
          </p:cNvPr>
          <p:cNvSpPr>
            <a:spLocks noGrp="1"/>
          </p:cNvSpPr>
          <p:nvPr>
            <p:ph type="title"/>
          </p:nvPr>
        </p:nvSpPr>
        <p:spPr/>
        <p:txBody>
          <a:bodyPr/>
          <a:lstStyle/>
          <a:p>
            <a:r>
              <a:rPr lang="en-US" altLang="el-GR" dirty="0">
                <a:latin typeface="Calibri" panose="020F0502020204030204" pitchFamily="34" charset="0"/>
                <a:ea typeface="ＭＳ Ｐゴシック" panose="020B0600070205080204" pitchFamily="34" charset="-128"/>
                <a:cs typeface="Calibri" panose="020F0502020204030204" pitchFamily="34" charset="0"/>
              </a:rPr>
              <a:t>AI</a:t>
            </a:r>
            <a:r>
              <a:rPr lang="el-GR" altLang="el-GR" dirty="0">
                <a:latin typeface="Calibri" panose="020F0502020204030204" pitchFamily="34" charset="0"/>
                <a:ea typeface="ＭＳ Ｐゴシック" panose="020B0600070205080204" pitchFamily="34" charset="-128"/>
                <a:cs typeface="Calibri" panose="020F0502020204030204" pitchFamily="34" charset="0"/>
              </a:rPr>
              <a:t> </a:t>
            </a:r>
            <a:r>
              <a:rPr lang="en-US" altLang="el-GR" dirty="0">
                <a:latin typeface="Calibri" panose="020F0502020204030204" pitchFamily="34" charset="0"/>
                <a:ea typeface="ＭＳ Ｐゴシック" panose="020B0600070205080204" pitchFamily="34" charset="-128"/>
                <a:cs typeface="Calibri" panose="020F0502020204030204" pitchFamily="34" charset="0"/>
              </a:rPr>
              <a:t>2.0</a:t>
            </a:r>
            <a:endParaRPr lang="en-GR"/>
          </a:p>
        </p:txBody>
      </p:sp>
      <p:sp>
        <p:nvSpPr>
          <p:cNvPr id="3" name="Content Placeholder 2">
            <a:extLst>
              <a:ext uri="{FF2B5EF4-FFF2-40B4-BE49-F238E27FC236}">
                <a16:creationId xmlns:a16="http://schemas.microsoft.com/office/drawing/2014/main" id="{4B868464-B5CA-AEA0-01A0-0D8392CB7CD1}"/>
              </a:ext>
            </a:extLst>
          </p:cNvPr>
          <p:cNvSpPr>
            <a:spLocks noGrp="1"/>
          </p:cNvSpPr>
          <p:nvPr>
            <p:ph sz="quarter" idx="1"/>
          </p:nvPr>
        </p:nvSpPr>
        <p:spPr>
          <a:xfrm>
            <a:off x="612648" y="1600200"/>
            <a:ext cx="6263608" cy="4495800"/>
          </a:xfrm>
        </p:spPr>
        <p:txBody>
          <a:bodyPr/>
          <a:lstStyle/>
          <a:p>
            <a:r>
              <a:rPr lang="en-US" altLang="el-GR" dirty="0">
                <a:latin typeface="Calibri" panose="020F0502020204030204" pitchFamily="34" charset="0"/>
                <a:ea typeface="ＭＳ Ｐゴシック" panose="020B0600070205080204" pitchFamily="34" charset="-128"/>
                <a:cs typeface="Calibri" panose="020F0502020204030204" pitchFamily="34" charset="0"/>
              </a:rPr>
              <a:t>Big data doesn't ask why</a:t>
            </a:r>
            <a:r>
              <a:rPr lang="el-GR" altLang="el-GR" dirty="0">
                <a:latin typeface="Calibri" panose="020F0502020204030204" pitchFamily="34" charset="0"/>
                <a:ea typeface="ＭＳ Ｐゴシック" panose="020B0600070205080204" pitchFamily="34" charset="-128"/>
                <a:cs typeface="Calibri" panose="020F0502020204030204" pitchFamily="34" charset="0"/>
              </a:rPr>
              <a:t>, </a:t>
            </a:r>
            <a:r>
              <a:rPr lang="en-US" altLang="el-GR" dirty="0">
                <a:latin typeface="Calibri" panose="020F0502020204030204" pitchFamily="34" charset="0"/>
                <a:ea typeface="ＭＳ Ｐゴシック" panose="020B0600070205080204" pitchFamily="34" charset="-128"/>
                <a:cs typeface="Calibri" panose="020F0502020204030204" pitchFamily="34" charset="0"/>
              </a:rPr>
              <a:t>it simply detects patterns</a:t>
            </a:r>
            <a:endParaRPr lang="el-GR" altLang="el-GR" dirty="0">
              <a:latin typeface="Calibri" panose="020F0502020204030204" pitchFamily="34" charset="0"/>
              <a:ea typeface="ＭＳ Ｐゴシック" panose="020B0600070205080204" pitchFamily="34" charset="-128"/>
              <a:cs typeface="Calibri" panose="020F0502020204030204" pitchFamily="34" charset="0"/>
            </a:endParaRPr>
          </a:p>
          <a:p>
            <a:pPr lvl="1"/>
            <a:r>
              <a:rPr lang="el-GR" altLang="el-GR" dirty="0">
                <a:latin typeface="Calibri" panose="020F0502020204030204" pitchFamily="34" charset="0"/>
                <a:ea typeface="ＭＳ Ｐゴシック" panose="020B0600070205080204" pitchFamily="34" charset="-128"/>
                <a:cs typeface="Calibri" panose="020F0502020204030204" pitchFamily="34" charset="0"/>
              </a:rPr>
              <a:t>Αντί να εισάγουμε στον Η/Υ όλη τη θεωρία για τις γλώσσες (λεξιλόγιο, σύνταξη, κλπ) </a:t>
            </a:r>
          </a:p>
          <a:p>
            <a:pPr lvl="1"/>
            <a:r>
              <a:rPr lang="el-GR" altLang="el-GR" dirty="0">
                <a:latin typeface="Calibri" panose="020F0502020204030204" pitchFamily="34" charset="0"/>
                <a:ea typeface="ＭＳ Ｐゴシック" panose="020B0600070205080204" pitchFamily="34" charset="-128"/>
                <a:cs typeface="Calibri" panose="020F0502020204030204" pitchFamily="34" charset="0"/>
              </a:rPr>
              <a:t>Εισάγουμε χιλιάδες κείμενα με τη μετάφρασή τους</a:t>
            </a:r>
            <a:endParaRPr lang="en-US" altLang="el-GR" dirty="0">
              <a:latin typeface="Calibri" panose="020F0502020204030204" pitchFamily="34" charset="0"/>
              <a:ea typeface="ＭＳ Ｐゴシック" panose="020B0600070205080204" pitchFamily="34" charset="-128"/>
              <a:cs typeface="Calibri" panose="020F0502020204030204" pitchFamily="34" charset="0"/>
            </a:endParaRPr>
          </a:p>
          <a:p>
            <a:pPr lvl="1"/>
            <a:r>
              <a:rPr lang="el-GR" altLang="el-GR" dirty="0">
                <a:latin typeface="Calibri" panose="020F0502020204030204" pitchFamily="34" charset="0"/>
                <a:ea typeface="ＭＳ Ｐゴシック" panose="020B0600070205080204" pitchFamily="34" charset="-128"/>
                <a:cs typeface="Calibri" panose="020F0502020204030204" pitchFamily="34" charset="0"/>
              </a:rPr>
              <a:t>Κι έτσι ο Η/Υ μπορεί να μεταφράσει τέλεια, χωρίς να γνωρίζει καμία γλώσσα!!!</a:t>
            </a:r>
          </a:p>
          <a:p>
            <a:r>
              <a:rPr lang="el-GR" altLang="el-GR" dirty="0">
                <a:latin typeface="Calibri" panose="020F0502020204030204" pitchFamily="34" charset="0"/>
                <a:ea typeface="ＭＳ Ｐゴシック" panose="020B0600070205080204" pitchFamily="34" charset="-128"/>
                <a:cs typeface="Calibri" panose="020F0502020204030204" pitchFamily="34" charset="0"/>
              </a:rPr>
              <a:t>Νέα ηθικά ζητήματα</a:t>
            </a:r>
          </a:p>
          <a:p>
            <a:pPr lvl="1"/>
            <a:r>
              <a:rPr lang="el-GR" altLang="el-GR" dirty="0">
                <a:latin typeface="Calibri" panose="020F0502020204030204" pitchFamily="34" charset="0"/>
                <a:ea typeface="ＭＳ Ｐゴシック" panose="020B0600070205080204" pitchFamily="34" charset="-128"/>
                <a:cs typeface="Calibri" panose="020F0502020204030204" pitchFamily="34" charset="0"/>
              </a:rPr>
              <a:t>Αν οι αρχικές πληροφορίες είναι λανθασμένες, τότε το αποτέλεσμα θα είναι αντίστοιχα λάθος</a:t>
            </a:r>
            <a:endParaRPr lang="en-US" altLang="el-GR" dirty="0">
              <a:latin typeface="Calibri" panose="020F0502020204030204" pitchFamily="34" charset="0"/>
              <a:ea typeface="ＭＳ Ｐゴシック" panose="020B0600070205080204" pitchFamily="34" charset="-128"/>
              <a:cs typeface="Calibri" panose="020F0502020204030204" pitchFamily="34" charset="0"/>
            </a:endParaRPr>
          </a:p>
          <a:p>
            <a:pPr lvl="1"/>
            <a:r>
              <a:rPr lang="el-GR" altLang="el-GR" dirty="0">
                <a:latin typeface="Calibri" panose="020F0502020204030204" pitchFamily="34" charset="0"/>
                <a:ea typeface="ＭＳ Ｐゴシック" panose="020B0600070205080204" pitchFamily="34" charset="-128"/>
                <a:cs typeface="Calibri" panose="020F0502020204030204" pitchFamily="34" charset="0"/>
              </a:rPr>
              <a:t>Π.χ. αν εκπαιδεύσουμε ένα </a:t>
            </a:r>
            <a:r>
              <a:rPr lang="en-US" altLang="el-GR" dirty="0">
                <a:latin typeface="Calibri" panose="020F0502020204030204" pitchFamily="34" charset="0"/>
                <a:ea typeface="ＭＳ Ｐゴシック" panose="020B0600070205080204" pitchFamily="34" charset="-128"/>
                <a:cs typeface="Calibri" panose="020F0502020204030204" pitchFamily="34" charset="0"/>
              </a:rPr>
              <a:t>chatbot </a:t>
            </a:r>
            <a:r>
              <a:rPr lang="el-GR" altLang="el-GR" dirty="0">
                <a:latin typeface="Calibri" panose="020F0502020204030204" pitchFamily="34" charset="0"/>
                <a:ea typeface="ＭＳ Ｐゴシック" panose="020B0600070205080204" pitchFamily="34" charset="-128"/>
                <a:cs typeface="Calibri" panose="020F0502020204030204" pitchFamily="34" charset="0"/>
              </a:rPr>
              <a:t>με ρατσιστικό περιεχόμενο, θα γίνει κι αυτό ρατσιστικό…</a:t>
            </a:r>
          </a:p>
        </p:txBody>
      </p:sp>
      <p:sp>
        <p:nvSpPr>
          <p:cNvPr id="4" name="Slide Number Placeholder 3">
            <a:extLst>
              <a:ext uri="{FF2B5EF4-FFF2-40B4-BE49-F238E27FC236}">
                <a16:creationId xmlns:a16="http://schemas.microsoft.com/office/drawing/2014/main" id="{C6A67505-76C8-2BD1-FDEE-872ED93A3F1B}"/>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53</a:t>
            </a:fld>
            <a:endParaRPr lang="el-GR" altLang="en-GR" dirty="0"/>
          </a:p>
        </p:txBody>
      </p:sp>
      <p:pic>
        <p:nvPicPr>
          <p:cNvPr id="5" name="Picture 3" descr="Screenshot 2018-11-04 at 00.35.22.png">
            <a:hlinkClick r:id="rId2"/>
            <a:extLst>
              <a:ext uri="{FF2B5EF4-FFF2-40B4-BE49-F238E27FC236}">
                <a16:creationId xmlns:a16="http://schemas.microsoft.com/office/drawing/2014/main" id="{D5FDC3BA-A602-A218-E292-7F033EA45D99}"/>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71611" y="1600200"/>
            <a:ext cx="2073952" cy="290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xplosion 1 1">
            <a:extLst>
              <a:ext uri="{FF2B5EF4-FFF2-40B4-BE49-F238E27FC236}">
                <a16:creationId xmlns:a16="http://schemas.microsoft.com/office/drawing/2014/main" id="{F2D0A54D-953C-997B-4EF0-C0C0CDE87C15}"/>
              </a:ext>
            </a:extLst>
          </p:cNvPr>
          <p:cNvSpPr>
            <a:spLocks noChangeAspect="1" noChangeArrowheads="1"/>
          </p:cNvSpPr>
          <p:nvPr/>
        </p:nvSpPr>
        <p:spPr bwMode="auto">
          <a:xfrm>
            <a:off x="7029381" y="363900"/>
            <a:ext cx="1736667" cy="720000"/>
          </a:xfrm>
          <a:prstGeom prst="irregularSeal1">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50000"/>
              </a:spcBef>
              <a:buFont typeface="Wingdings" pitchFamily="2" charset="2"/>
              <a:buBlip>
                <a:blip r:embed="rId4"/>
              </a:buBlip>
              <a:defRPr sz="2400">
                <a:solidFill>
                  <a:srgbClr val="FF0000"/>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5000"/>
              </a:spcBef>
              <a:buFont typeface="Wingdings" pitchFamily="2" charset="2"/>
              <a:buChar char="F"/>
              <a:defRPr sz="2000">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buChar char="•"/>
              <a:defRPr>
                <a:solidFill>
                  <a:schemeClr val="tx1"/>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l-GR" altLang="el-GR" sz="1100" dirty="0">
                <a:solidFill>
                  <a:srgbClr val="FFFFFF"/>
                </a:solidFill>
              </a:rPr>
              <a:t>Δείτε την στο </a:t>
            </a:r>
            <a:r>
              <a:rPr lang="en-US" altLang="el-GR" sz="1100" dirty="0">
                <a:solidFill>
                  <a:srgbClr val="FFFFFF"/>
                </a:solidFill>
              </a:rPr>
              <a:t>YouTube</a:t>
            </a:r>
          </a:p>
        </p:txBody>
      </p:sp>
    </p:spTree>
    <p:extLst>
      <p:ext uri="{BB962C8B-B14F-4D97-AF65-F5344CB8AC3E}">
        <p14:creationId xmlns:p14="http://schemas.microsoft.com/office/powerpoint/2010/main" val="23885189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C3D1E-709E-1A0A-92F5-E881A9FD34C9}"/>
              </a:ext>
            </a:extLst>
          </p:cNvPr>
          <p:cNvSpPr>
            <a:spLocks noGrp="1"/>
          </p:cNvSpPr>
          <p:nvPr>
            <p:ph type="title"/>
          </p:nvPr>
        </p:nvSpPr>
        <p:spPr/>
        <p:txBody>
          <a:bodyPr/>
          <a:lstStyle/>
          <a:p>
            <a:r>
              <a:rPr lang="en-GR"/>
              <a:t>AI &amp; Counseling</a:t>
            </a:r>
          </a:p>
        </p:txBody>
      </p:sp>
      <p:sp>
        <p:nvSpPr>
          <p:cNvPr id="3" name="Content Placeholder 2">
            <a:extLst>
              <a:ext uri="{FF2B5EF4-FFF2-40B4-BE49-F238E27FC236}">
                <a16:creationId xmlns:a16="http://schemas.microsoft.com/office/drawing/2014/main" id="{DB5996E4-13F6-BD08-ACF6-DF4C6853CEB4}"/>
              </a:ext>
            </a:extLst>
          </p:cNvPr>
          <p:cNvSpPr>
            <a:spLocks noGrp="1"/>
          </p:cNvSpPr>
          <p:nvPr>
            <p:ph sz="quarter" idx="1"/>
          </p:nvPr>
        </p:nvSpPr>
        <p:spPr/>
        <p:txBody>
          <a:bodyPr/>
          <a:lstStyle/>
          <a:p>
            <a:r>
              <a:rPr lang="en-GB" dirty="0"/>
              <a:t>AI is being used to enhance online counseling in a number of ways</a:t>
            </a:r>
          </a:p>
          <a:p>
            <a:pPr lvl="1"/>
            <a:r>
              <a:rPr lang="en-GB" dirty="0"/>
              <a:t>AI-powered Therapy Platforms for </a:t>
            </a:r>
            <a:r>
              <a:rPr lang="en-GB" dirty="0">
                <a:solidFill>
                  <a:schemeClr val="accent2"/>
                </a:solidFill>
              </a:rPr>
              <a:t>Personalized</a:t>
            </a:r>
            <a:r>
              <a:rPr lang="en-GB" dirty="0"/>
              <a:t> Treatment Plans</a:t>
            </a:r>
            <a:endParaRPr lang="el-GR" dirty="0"/>
          </a:p>
          <a:p>
            <a:pPr lvl="2"/>
            <a:r>
              <a:rPr lang="en-GB" dirty="0"/>
              <a:t>AI-powered therapy platforms can analyze clients' data and provide personalized treatment plans</a:t>
            </a:r>
          </a:p>
          <a:p>
            <a:pPr lvl="2"/>
            <a:r>
              <a:rPr lang="en-GB" dirty="0"/>
              <a:t>This can help to improve the effectiveness of therapy and to make it more efficient</a:t>
            </a:r>
          </a:p>
          <a:p>
            <a:pPr lvl="2"/>
            <a:r>
              <a:rPr lang="en-US" dirty="0"/>
              <a:t>They </a:t>
            </a:r>
            <a:r>
              <a:rPr lang="en-GB" dirty="0"/>
              <a:t>can also provide real-time feedback to clients and therapists</a:t>
            </a:r>
          </a:p>
          <a:p>
            <a:pPr lvl="1"/>
            <a:r>
              <a:rPr lang="en-GB" dirty="0"/>
              <a:t>AI-powered </a:t>
            </a:r>
            <a:r>
              <a:rPr lang="en-GB" dirty="0">
                <a:solidFill>
                  <a:schemeClr val="accent2"/>
                </a:solidFill>
              </a:rPr>
              <a:t>Emotion</a:t>
            </a:r>
            <a:r>
              <a:rPr lang="en-GB" dirty="0"/>
              <a:t> </a:t>
            </a:r>
            <a:r>
              <a:rPr lang="en-GB" dirty="0">
                <a:solidFill>
                  <a:schemeClr val="accent2"/>
                </a:solidFill>
              </a:rPr>
              <a:t>Detection</a:t>
            </a:r>
            <a:r>
              <a:rPr lang="en-GB" dirty="0"/>
              <a:t> for Identifying Distress</a:t>
            </a:r>
          </a:p>
          <a:p>
            <a:pPr lvl="2"/>
            <a:r>
              <a:rPr lang="en-GB" dirty="0"/>
              <a:t>AI can be used to detect subtle changes in clients' speech and facial expressions that may indicate distress</a:t>
            </a:r>
          </a:p>
          <a:p>
            <a:pPr lvl="2"/>
            <a:r>
              <a:rPr lang="en-GB" dirty="0"/>
              <a:t>This can help therapists to provide more timely and effective support</a:t>
            </a:r>
          </a:p>
          <a:p>
            <a:pPr lvl="2"/>
            <a:r>
              <a:rPr lang="en-GB" dirty="0"/>
              <a:t>It can also be used to identify patterns in clients' behavior that may be related to their mental health</a:t>
            </a:r>
          </a:p>
        </p:txBody>
      </p:sp>
      <p:sp>
        <p:nvSpPr>
          <p:cNvPr id="4" name="Slide Number Placeholder 3">
            <a:extLst>
              <a:ext uri="{FF2B5EF4-FFF2-40B4-BE49-F238E27FC236}">
                <a16:creationId xmlns:a16="http://schemas.microsoft.com/office/drawing/2014/main" id="{83841211-5495-4684-47A3-DCCE4292CA55}"/>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54</a:t>
            </a:fld>
            <a:endParaRPr lang="el-GR" altLang="en-GR" dirty="0"/>
          </a:p>
        </p:txBody>
      </p:sp>
      <p:pic>
        <p:nvPicPr>
          <p:cNvPr id="5" name="Picture 4">
            <a:extLst>
              <a:ext uri="{FF2B5EF4-FFF2-40B4-BE49-F238E27FC236}">
                <a16:creationId xmlns:a16="http://schemas.microsoft.com/office/drawing/2014/main" id="{C565C974-7FCA-633B-3F64-9AB25268287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87556" y="266700"/>
            <a:ext cx="1378492" cy="914400"/>
          </a:xfrm>
          <a:prstGeom prst="rect">
            <a:avLst/>
          </a:prstGeom>
        </p:spPr>
      </p:pic>
    </p:spTree>
    <p:extLst>
      <p:ext uri="{BB962C8B-B14F-4D97-AF65-F5344CB8AC3E}">
        <p14:creationId xmlns:p14="http://schemas.microsoft.com/office/powerpoint/2010/main" val="30643803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CB625-F75C-64B4-58D2-415910D3D50B}"/>
              </a:ext>
            </a:extLst>
          </p:cNvPr>
          <p:cNvSpPr>
            <a:spLocks noGrp="1"/>
          </p:cNvSpPr>
          <p:nvPr>
            <p:ph type="title"/>
          </p:nvPr>
        </p:nvSpPr>
        <p:spPr/>
        <p:txBody>
          <a:bodyPr/>
          <a:lstStyle/>
          <a:p>
            <a:r>
              <a:rPr lang="en-GB" dirty="0"/>
              <a:t>Benefits of AI in Online Counseling</a:t>
            </a:r>
            <a:endParaRPr lang="en-GR" dirty="0"/>
          </a:p>
        </p:txBody>
      </p:sp>
      <p:sp>
        <p:nvSpPr>
          <p:cNvPr id="3" name="Content Placeholder 2">
            <a:extLst>
              <a:ext uri="{FF2B5EF4-FFF2-40B4-BE49-F238E27FC236}">
                <a16:creationId xmlns:a16="http://schemas.microsoft.com/office/drawing/2014/main" id="{5AB56E0E-8EF9-AF2E-8452-A4A277A2EB1E}"/>
              </a:ext>
            </a:extLst>
          </p:cNvPr>
          <p:cNvSpPr>
            <a:spLocks noGrp="1"/>
          </p:cNvSpPr>
          <p:nvPr>
            <p:ph sz="quarter" idx="1"/>
          </p:nvPr>
        </p:nvSpPr>
        <p:spPr/>
        <p:txBody>
          <a:bodyPr/>
          <a:lstStyle/>
          <a:p>
            <a:r>
              <a:rPr lang="en-GB" dirty="0">
                <a:solidFill>
                  <a:schemeClr val="accent2"/>
                </a:solidFill>
              </a:rPr>
              <a:t>Personalized</a:t>
            </a:r>
            <a:r>
              <a:rPr lang="en-GB" dirty="0"/>
              <a:t> treatment plans</a:t>
            </a:r>
          </a:p>
          <a:p>
            <a:pPr lvl="1"/>
            <a:r>
              <a:rPr lang="en-GB" dirty="0"/>
              <a:t>AI can help to tailor treatment plans to each individual client's needs and preferences</a:t>
            </a:r>
          </a:p>
          <a:p>
            <a:r>
              <a:rPr lang="en-GB" dirty="0"/>
              <a:t>Improved client </a:t>
            </a:r>
            <a:r>
              <a:rPr lang="en-GB" dirty="0">
                <a:solidFill>
                  <a:schemeClr val="accent2"/>
                </a:solidFill>
              </a:rPr>
              <a:t>engagement</a:t>
            </a:r>
          </a:p>
          <a:p>
            <a:pPr lvl="1"/>
            <a:r>
              <a:rPr lang="en-GB" dirty="0"/>
              <a:t>AI can make online counseling more engaging and interactive for clients, which can help them to stay motivated and improve their outcomes</a:t>
            </a:r>
          </a:p>
          <a:p>
            <a:r>
              <a:rPr lang="en-GB" dirty="0"/>
              <a:t>Improved </a:t>
            </a:r>
            <a:r>
              <a:rPr lang="en-GB" dirty="0">
                <a:solidFill>
                  <a:schemeClr val="accent2"/>
                </a:solidFill>
              </a:rPr>
              <a:t>efficiency</a:t>
            </a:r>
            <a:r>
              <a:rPr lang="en-GB" dirty="0"/>
              <a:t> and effectiveness of therapy</a:t>
            </a:r>
          </a:p>
          <a:p>
            <a:pPr lvl="1"/>
            <a:r>
              <a:rPr lang="en-GB" dirty="0"/>
              <a:t>AI can help to automate tasks that would otherwise be done by therapists, freeing up more time for therapists to provide direct care to clients</a:t>
            </a:r>
          </a:p>
        </p:txBody>
      </p:sp>
      <p:sp>
        <p:nvSpPr>
          <p:cNvPr id="4" name="Slide Number Placeholder 3">
            <a:extLst>
              <a:ext uri="{FF2B5EF4-FFF2-40B4-BE49-F238E27FC236}">
                <a16:creationId xmlns:a16="http://schemas.microsoft.com/office/drawing/2014/main" id="{A3B79D8B-3C21-7B07-AC13-4A8BBEAB84F3}"/>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55</a:t>
            </a:fld>
            <a:endParaRPr lang="el-GR" altLang="en-GR"/>
          </a:p>
        </p:txBody>
      </p:sp>
      <p:pic>
        <p:nvPicPr>
          <p:cNvPr id="5" name="Picture 4">
            <a:extLst>
              <a:ext uri="{FF2B5EF4-FFF2-40B4-BE49-F238E27FC236}">
                <a16:creationId xmlns:a16="http://schemas.microsoft.com/office/drawing/2014/main" id="{BA2AA9A9-EEE1-FD72-511B-8A6EFD3CCF2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943093" y="266700"/>
            <a:ext cx="822955" cy="914400"/>
          </a:xfrm>
          <a:prstGeom prst="rect">
            <a:avLst/>
          </a:prstGeom>
        </p:spPr>
      </p:pic>
    </p:spTree>
    <p:extLst>
      <p:ext uri="{BB962C8B-B14F-4D97-AF65-F5344CB8AC3E}">
        <p14:creationId xmlns:p14="http://schemas.microsoft.com/office/powerpoint/2010/main" val="7911880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F2679-2CFD-F666-FDBF-C8DC0C60F1CB}"/>
              </a:ext>
            </a:extLst>
          </p:cNvPr>
          <p:cNvSpPr>
            <a:spLocks noGrp="1"/>
          </p:cNvSpPr>
          <p:nvPr>
            <p:ph type="title"/>
          </p:nvPr>
        </p:nvSpPr>
        <p:spPr/>
        <p:txBody>
          <a:bodyPr/>
          <a:lstStyle/>
          <a:p>
            <a:r>
              <a:rPr lang="en-GB" dirty="0"/>
              <a:t>Challenges of AI in Online Couns.</a:t>
            </a:r>
            <a:endParaRPr lang="en-GR" dirty="0"/>
          </a:p>
        </p:txBody>
      </p:sp>
      <p:sp>
        <p:nvSpPr>
          <p:cNvPr id="3" name="Content Placeholder 2">
            <a:extLst>
              <a:ext uri="{FF2B5EF4-FFF2-40B4-BE49-F238E27FC236}">
                <a16:creationId xmlns:a16="http://schemas.microsoft.com/office/drawing/2014/main" id="{AF3E9053-E38A-A0DC-6EA6-860A25A962D2}"/>
              </a:ext>
            </a:extLst>
          </p:cNvPr>
          <p:cNvSpPr>
            <a:spLocks noGrp="1"/>
          </p:cNvSpPr>
          <p:nvPr>
            <p:ph sz="quarter" idx="1"/>
          </p:nvPr>
        </p:nvSpPr>
        <p:spPr/>
        <p:txBody>
          <a:bodyPr/>
          <a:lstStyle/>
          <a:p>
            <a:r>
              <a:rPr lang="en-GB" dirty="0">
                <a:solidFill>
                  <a:schemeClr val="accent2"/>
                </a:solidFill>
              </a:rPr>
              <a:t>Ethical</a:t>
            </a:r>
            <a:r>
              <a:rPr lang="en-GB" dirty="0"/>
              <a:t> concerns about the use of AI in mental health care</a:t>
            </a:r>
          </a:p>
          <a:p>
            <a:pPr lvl="1"/>
            <a:r>
              <a:rPr lang="en-GB" dirty="0"/>
              <a:t>There are concerns about the potential for AI to be misused or to violate clients' privacy and confidentiality</a:t>
            </a:r>
          </a:p>
          <a:p>
            <a:r>
              <a:rPr lang="en-GB" dirty="0"/>
              <a:t>Potential for </a:t>
            </a:r>
            <a:r>
              <a:rPr lang="en-GB" dirty="0">
                <a:solidFill>
                  <a:schemeClr val="accent2"/>
                </a:solidFill>
              </a:rPr>
              <a:t>bias</a:t>
            </a:r>
            <a:r>
              <a:rPr lang="en-GB" dirty="0"/>
              <a:t> and discrimination</a:t>
            </a:r>
          </a:p>
          <a:p>
            <a:pPr lvl="1"/>
            <a:r>
              <a:rPr lang="en-GB" dirty="0"/>
              <a:t>AI systems can be biased and discriminatory, which could lead to unfair or harmful treatment for some clients</a:t>
            </a:r>
          </a:p>
          <a:p>
            <a:r>
              <a:rPr lang="en-GB" dirty="0"/>
              <a:t>Challenges of ensuring data privacy and </a:t>
            </a:r>
            <a:r>
              <a:rPr lang="en-GB" dirty="0">
                <a:solidFill>
                  <a:schemeClr val="accent2"/>
                </a:solidFill>
              </a:rPr>
              <a:t>security</a:t>
            </a:r>
          </a:p>
          <a:p>
            <a:pPr lvl="1"/>
            <a:r>
              <a:rPr lang="en-GB" dirty="0"/>
              <a:t>AI systems collect a lot of data about clients, which needs to be protected from unauthorized access</a:t>
            </a:r>
          </a:p>
          <a:p>
            <a:r>
              <a:rPr lang="en-GB" dirty="0"/>
              <a:t>Need for </a:t>
            </a:r>
            <a:r>
              <a:rPr lang="en-GB" dirty="0">
                <a:solidFill>
                  <a:schemeClr val="accent2"/>
                </a:solidFill>
              </a:rPr>
              <a:t>training</a:t>
            </a:r>
            <a:r>
              <a:rPr lang="en-GB" dirty="0"/>
              <a:t> and supervision for therapists who use AI-powered tools</a:t>
            </a:r>
          </a:p>
          <a:p>
            <a:pPr lvl="1"/>
            <a:r>
              <a:rPr lang="en-GB" dirty="0"/>
              <a:t>Therapists need to be trained to use AI tools effectively and ethically</a:t>
            </a:r>
          </a:p>
        </p:txBody>
      </p:sp>
      <p:sp>
        <p:nvSpPr>
          <p:cNvPr id="4" name="Slide Number Placeholder 3">
            <a:extLst>
              <a:ext uri="{FF2B5EF4-FFF2-40B4-BE49-F238E27FC236}">
                <a16:creationId xmlns:a16="http://schemas.microsoft.com/office/drawing/2014/main" id="{45557197-A3B2-2014-869A-C3553C71A579}"/>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56</a:t>
            </a:fld>
            <a:endParaRPr lang="el-GR" altLang="en-GR"/>
          </a:p>
        </p:txBody>
      </p:sp>
      <p:pic>
        <p:nvPicPr>
          <p:cNvPr id="5" name="Picture 4">
            <a:extLst>
              <a:ext uri="{FF2B5EF4-FFF2-40B4-BE49-F238E27FC236}">
                <a16:creationId xmlns:a16="http://schemas.microsoft.com/office/drawing/2014/main" id="{651FAC3E-DA21-424D-199A-CA2D0F82E05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40448" y="266700"/>
            <a:ext cx="1625600" cy="914400"/>
          </a:xfrm>
          <a:prstGeom prst="rect">
            <a:avLst/>
          </a:prstGeom>
        </p:spPr>
      </p:pic>
    </p:spTree>
    <p:extLst>
      <p:ext uri="{BB962C8B-B14F-4D97-AF65-F5344CB8AC3E}">
        <p14:creationId xmlns:p14="http://schemas.microsoft.com/office/powerpoint/2010/main" val="36880271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229A9-4C37-9C9D-DC71-D3D7500E165B}"/>
              </a:ext>
            </a:extLst>
          </p:cNvPr>
          <p:cNvSpPr>
            <a:spLocks noGrp="1"/>
          </p:cNvSpPr>
          <p:nvPr>
            <p:ph type="title"/>
          </p:nvPr>
        </p:nvSpPr>
        <p:spPr/>
        <p:txBody>
          <a:bodyPr/>
          <a:lstStyle/>
          <a:p>
            <a:r>
              <a:rPr lang="el-GR" dirty="0"/>
              <a:t>Πηγές </a:t>
            </a:r>
            <a:endParaRPr lang="en-GR" dirty="0"/>
          </a:p>
        </p:txBody>
      </p:sp>
      <p:sp>
        <p:nvSpPr>
          <p:cNvPr id="3" name="Content Placeholder 2">
            <a:extLst>
              <a:ext uri="{FF2B5EF4-FFF2-40B4-BE49-F238E27FC236}">
                <a16:creationId xmlns:a16="http://schemas.microsoft.com/office/drawing/2014/main" id="{070C83D4-E8B8-D84A-2FA2-BA6A378F4AB5}"/>
              </a:ext>
            </a:extLst>
          </p:cNvPr>
          <p:cNvSpPr>
            <a:spLocks noGrp="1"/>
          </p:cNvSpPr>
          <p:nvPr>
            <p:ph sz="quarter" idx="1"/>
          </p:nvPr>
        </p:nvSpPr>
        <p:spPr/>
        <p:txBody>
          <a:bodyPr/>
          <a:lstStyle/>
          <a:p>
            <a:r>
              <a:rPr lang="en-GB" sz="1800" dirty="0"/>
              <a:t>Chowdhury, A., &amp; Sharma, R. (2022). Telemental health: A systematic review of the literature. Journal of Medical Internet Research, 24(6), e27506.</a:t>
            </a:r>
          </a:p>
          <a:p>
            <a:r>
              <a:rPr lang="en-GB" sz="1800" dirty="0"/>
              <a:t>Chorpita, B. F., Daleiden, E. L., &amp; Weisz, J. R. (2005). Does internet-based mental health treatment work? A meta-analysis of studies on child and adolescent depression. Clinical Psychology Review, 25(5), 625-652.</a:t>
            </a:r>
          </a:p>
          <a:p>
            <a:r>
              <a:rPr lang="en-GB" sz="1800" dirty="0"/>
              <a:t>Wong, C., &amp; Li, Y. (2011). The application of AI and machine learning in mental health. Journal of Affective Disorders, 135(3), 367-379.</a:t>
            </a:r>
          </a:p>
          <a:p>
            <a:r>
              <a:rPr lang="en-GB" sz="1800" dirty="0"/>
              <a:t>Barlow, D. H., &amp; Allen, L. B. (2020). What can AI tell us about the future of mental health care? Behavior Therapy, 51(1), 21-30.</a:t>
            </a:r>
          </a:p>
          <a:p>
            <a:r>
              <a:rPr lang="en-GB" sz="1800" dirty="0"/>
              <a:t>O'Connor, J. (2019). AI-powered psychological therapy: A review of the literature. International Journal of Artificial Intelligence in Education, 33(3), 403-426.</a:t>
            </a:r>
          </a:p>
          <a:p>
            <a:r>
              <a:rPr lang="en-GB" sz="1800" dirty="0"/>
              <a:t>Anagnostopoulos, T., &amp; Patel, K. (2021). Ethics in AI-powered mental health: A call for human-centered design. Journal of Medical Internet Research, 23(6), e23187.</a:t>
            </a:r>
          </a:p>
        </p:txBody>
      </p:sp>
      <p:sp>
        <p:nvSpPr>
          <p:cNvPr id="4" name="Slide Number Placeholder 3">
            <a:extLst>
              <a:ext uri="{FF2B5EF4-FFF2-40B4-BE49-F238E27FC236}">
                <a16:creationId xmlns:a16="http://schemas.microsoft.com/office/drawing/2014/main" id="{043E4EF5-2987-291A-93B2-A3981C77FD91}"/>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57</a:t>
            </a:fld>
            <a:endParaRPr lang="el-GR" altLang="en-GR" dirty="0"/>
          </a:p>
        </p:txBody>
      </p:sp>
      <p:pic>
        <p:nvPicPr>
          <p:cNvPr id="5" name="Picture 4">
            <a:extLst>
              <a:ext uri="{FF2B5EF4-FFF2-40B4-BE49-F238E27FC236}">
                <a16:creationId xmlns:a16="http://schemas.microsoft.com/office/drawing/2014/main" id="{FE8CEFAE-5D64-CB9C-0C73-3710B3D931E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17329" y="266700"/>
            <a:ext cx="1048719" cy="914400"/>
          </a:xfrm>
          <a:prstGeom prst="rect">
            <a:avLst/>
          </a:prstGeom>
        </p:spPr>
      </p:pic>
    </p:spTree>
    <p:extLst>
      <p:ext uri="{BB962C8B-B14F-4D97-AF65-F5344CB8AC3E}">
        <p14:creationId xmlns:p14="http://schemas.microsoft.com/office/powerpoint/2010/main" val="16868175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A683C-200B-549F-35FC-2C2F86E3CC87}"/>
              </a:ext>
            </a:extLst>
          </p:cNvPr>
          <p:cNvSpPr>
            <a:spLocks noGrp="1"/>
          </p:cNvSpPr>
          <p:nvPr>
            <p:ph type="title"/>
          </p:nvPr>
        </p:nvSpPr>
        <p:spPr/>
        <p:txBody>
          <a:bodyPr/>
          <a:lstStyle/>
          <a:p>
            <a:r>
              <a:rPr lang="el-GR" dirty="0"/>
              <a:t>Παραδείγματα</a:t>
            </a:r>
            <a:endParaRPr lang="en-GR"/>
          </a:p>
        </p:txBody>
      </p:sp>
      <p:sp>
        <p:nvSpPr>
          <p:cNvPr id="3" name="Content Placeholder 2">
            <a:extLst>
              <a:ext uri="{FF2B5EF4-FFF2-40B4-BE49-F238E27FC236}">
                <a16:creationId xmlns:a16="http://schemas.microsoft.com/office/drawing/2014/main" id="{A0378572-A97B-0855-635E-429D9C44B43A}"/>
              </a:ext>
            </a:extLst>
          </p:cNvPr>
          <p:cNvSpPr>
            <a:spLocks noGrp="1"/>
          </p:cNvSpPr>
          <p:nvPr>
            <p:ph sz="quarter" idx="1"/>
          </p:nvPr>
        </p:nvSpPr>
        <p:spPr/>
        <p:txBody>
          <a:bodyPr/>
          <a:lstStyle/>
          <a:p>
            <a:r>
              <a:rPr lang="en-GB" dirty="0">
                <a:hlinkClick r:id="rId2">
                  <a:extLst>
                    <a:ext uri="{A12FA001-AC4F-418D-AE19-62706E023703}">
                      <ahyp:hlinkClr xmlns:ahyp="http://schemas.microsoft.com/office/drawing/2018/hyperlinkcolor" val="tx"/>
                    </a:ext>
                  </a:extLst>
                </a:hlinkClick>
              </a:rPr>
              <a:t>Woebot</a:t>
            </a:r>
            <a:endParaRPr lang="en-GB" dirty="0"/>
          </a:p>
          <a:p>
            <a:pPr lvl="1"/>
            <a:r>
              <a:rPr lang="en-GB" dirty="0"/>
              <a:t>A </a:t>
            </a:r>
            <a:r>
              <a:rPr lang="en-GB" dirty="0">
                <a:solidFill>
                  <a:schemeClr val="accent2"/>
                </a:solidFill>
              </a:rPr>
              <a:t>chatbot</a:t>
            </a:r>
            <a:r>
              <a:rPr lang="en-GB" dirty="0"/>
              <a:t> that provides free text-based therapy for anxiety and depression. It uses cognitive-behavioral therapy (CBT) techniques to help users identify and challenge negative thoughts. It is available on iOS and Android.</a:t>
            </a:r>
          </a:p>
          <a:p>
            <a:r>
              <a:rPr lang="en-GB" dirty="0">
                <a:hlinkClick r:id="rId3">
                  <a:extLst>
                    <a:ext uri="{A12FA001-AC4F-418D-AE19-62706E023703}">
                      <ahyp:hlinkClr xmlns:ahyp="http://schemas.microsoft.com/office/drawing/2018/hyperlinkcolor" val="tx"/>
                    </a:ext>
                  </a:extLst>
                </a:hlinkClick>
              </a:rPr>
              <a:t>Replika</a:t>
            </a:r>
            <a:endParaRPr lang="en-GB" dirty="0"/>
          </a:p>
          <a:p>
            <a:pPr lvl="1"/>
            <a:r>
              <a:rPr lang="en-GB" dirty="0"/>
              <a:t>A </a:t>
            </a:r>
            <a:r>
              <a:rPr lang="en-GB" dirty="0">
                <a:solidFill>
                  <a:schemeClr val="accent2"/>
                </a:solidFill>
              </a:rPr>
              <a:t>virtual companion </a:t>
            </a:r>
            <a:r>
              <a:rPr lang="en-GB" dirty="0"/>
              <a:t>that can provide emotional support and companionship. It uses AI to learn about your personality and preferences, and can engage in conversations about a variety of topics. It is available on iOS and Android.</a:t>
            </a:r>
          </a:p>
          <a:p>
            <a:pPr lvl="1"/>
            <a:r>
              <a:rPr lang="en-GB" dirty="0">
                <a:hlinkClick r:id="rId4">
                  <a:extLst>
                    <a:ext uri="{A12FA001-AC4F-418D-AE19-62706E023703}">
                      <ahyp:hlinkClr xmlns:ahyp="http://schemas.microsoft.com/office/drawing/2018/hyperlinkcolor" val="tx"/>
                    </a:ext>
                  </a:extLst>
                </a:hlinkClick>
              </a:rPr>
              <a:t>https://www.youtube.com/watch?v=UlgRuoddEfE</a:t>
            </a:r>
            <a:r>
              <a:rPr lang="en-GB" dirty="0"/>
              <a:t> </a:t>
            </a:r>
          </a:p>
          <a:p>
            <a:pPr lvl="1"/>
            <a:r>
              <a:rPr lang="en-GB" dirty="0"/>
              <a:t>Google for Replika controversy</a:t>
            </a:r>
          </a:p>
        </p:txBody>
      </p:sp>
      <p:sp>
        <p:nvSpPr>
          <p:cNvPr id="4" name="Slide Number Placeholder 3">
            <a:extLst>
              <a:ext uri="{FF2B5EF4-FFF2-40B4-BE49-F238E27FC236}">
                <a16:creationId xmlns:a16="http://schemas.microsoft.com/office/drawing/2014/main" id="{F277F265-6AF8-9C21-FDB7-ACB671AEE85B}"/>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58</a:t>
            </a:fld>
            <a:endParaRPr lang="el-GR" altLang="en-GR" dirty="0"/>
          </a:p>
        </p:txBody>
      </p:sp>
      <p:pic>
        <p:nvPicPr>
          <p:cNvPr id="5" name="Picture 4">
            <a:extLst>
              <a:ext uri="{FF2B5EF4-FFF2-40B4-BE49-F238E27FC236}">
                <a16:creationId xmlns:a16="http://schemas.microsoft.com/office/drawing/2014/main" id="{1B5E4CA9-C8E9-7499-7375-E14067CFAE6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62525" y="266700"/>
            <a:ext cx="1203523" cy="914400"/>
          </a:xfrm>
          <a:prstGeom prst="rect">
            <a:avLst/>
          </a:prstGeom>
        </p:spPr>
      </p:pic>
    </p:spTree>
    <p:extLst>
      <p:ext uri="{BB962C8B-B14F-4D97-AF65-F5344CB8AC3E}">
        <p14:creationId xmlns:p14="http://schemas.microsoft.com/office/powerpoint/2010/main" val="18836977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C7D7D-796C-E1EA-DE93-141FA420D320}"/>
              </a:ext>
            </a:extLst>
          </p:cNvPr>
          <p:cNvSpPr>
            <a:spLocks noGrp="1"/>
          </p:cNvSpPr>
          <p:nvPr>
            <p:ph type="title"/>
          </p:nvPr>
        </p:nvSpPr>
        <p:spPr/>
        <p:txBody>
          <a:bodyPr/>
          <a:lstStyle/>
          <a:p>
            <a:r>
              <a:rPr lang="el-GR" dirty="0"/>
              <a:t>Παραδείγματα </a:t>
            </a:r>
            <a:r>
              <a:rPr lang="el-GR" baseline="30000" dirty="0"/>
              <a:t>(2/</a:t>
            </a:r>
            <a:r>
              <a:rPr lang="en-US" baseline="30000" dirty="0"/>
              <a:t>3</a:t>
            </a:r>
            <a:r>
              <a:rPr lang="el-GR" baseline="30000" dirty="0"/>
              <a:t>)</a:t>
            </a:r>
            <a:endParaRPr lang="en-GR" baseline="30000"/>
          </a:p>
        </p:txBody>
      </p:sp>
      <p:sp>
        <p:nvSpPr>
          <p:cNvPr id="3" name="Content Placeholder 2">
            <a:extLst>
              <a:ext uri="{FF2B5EF4-FFF2-40B4-BE49-F238E27FC236}">
                <a16:creationId xmlns:a16="http://schemas.microsoft.com/office/drawing/2014/main" id="{2DC6985E-2520-3A26-50A0-A39900B99E6D}"/>
              </a:ext>
            </a:extLst>
          </p:cNvPr>
          <p:cNvSpPr>
            <a:spLocks noGrp="1"/>
          </p:cNvSpPr>
          <p:nvPr>
            <p:ph sz="quarter" idx="1"/>
          </p:nvPr>
        </p:nvSpPr>
        <p:spPr/>
        <p:txBody>
          <a:bodyPr/>
          <a:lstStyle/>
          <a:p>
            <a:r>
              <a:rPr lang="en-GB" dirty="0">
                <a:hlinkClick r:id="rId2">
                  <a:extLst>
                    <a:ext uri="{A12FA001-AC4F-418D-AE19-62706E023703}">
                      <ahyp:hlinkClr xmlns:ahyp="http://schemas.microsoft.com/office/drawing/2018/hyperlinkcolor" val="tx"/>
                    </a:ext>
                  </a:extLst>
                </a:hlinkClick>
              </a:rPr>
              <a:t>Youper</a:t>
            </a:r>
            <a:endParaRPr lang="en-GB" dirty="0"/>
          </a:p>
          <a:p>
            <a:pPr lvl="1"/>
            <a:r>
              <a:rPr lang="en-GB" dirty="0"/>
              <a:t>A </a:t>
            </a:r>
            <a:r>
              <a:rPr lang="en-GB" dirty="0">
                <a:solidFill>
                  <a:schemeClr val="accent2"/>
                </a:solidFill>
              </a:rPr>
              <a:t>chatbot</a:t>
            </a:r>
            <a:r>
              <a:rPr lang="en-GB" dirty="0"/>
              <a:t> that provides free text-based therapy for a variety of mental health conditions, including anxiety, depression, and stress. It uses CBT techniques and mindfulness exercises to help users manage their mental health. It is available on iOS and Android.</a:t>
            </a:r>
          </a:p>
          <a:p>
            <a:pPr lvl="1"/>
            <a:r>
              <a:rPr lang="en-GB" dirty="0">
                <a:hlinkClick r:id="rId3">
                  <a:extLst>
                    <a:ext uri="{A12FA001-AC4F-418D-AE19-62706E023703}">
                      <ahyp:hlinkClr xmlns:ahyp="http://schemas.microsoft.com/office/drawing/2018/hyperlinkcolor" val="tx"/>
                    </a:ext>
                  </a:extLst>
                </a:hlinkClick>
              </a:rPr>
              <a:t>https://www.youtube.com/watch?v=t7oQUYzyv00</a:t>
            </a:r>
            <a:endParaRPr lang="en-GB" dirty="0"/>
          </a:p>
          <a:p>
            <a:pPr lvl="1"/>
            <a:r>
              <a:rPr lang="en-GB" dirty="0">
                <a:hlinkClick r:id="rId4">
                  <a:extLst>
                    <a:ext uri="{A12FA001-AC4F-418D-AE19-62706E023703}">
                      <ahyp:hlinkClr xmlns:ahyp="http://schemas.microsoft.com/office/drawing/2018/hyperlinkcolor" val="tx"/>
                    </a:ext>
                  </a:extLst>
                </a:hlinkClick>
              </a:rPr>
              <a:t>https://www.youtube.com/watch?v=wqpbIe9E-k4</a:t>
            </a:r>
            <a:r>
              <a:rPr lang="en-GB" dirty="0"/>
              <a:t> </a:t>
            </a:r>
          </a:p>
          <a:p>
            <a:r>
              <a:rPr lang="en-GB" dirty="0">
                <a:hlinkClick r:id="rId5">
                  <a:extLst>
                    <a:ext uri="{A12FA001-AC4F-418D-AE19-62706E023703}">
                      <ahyp:hlinkClr xmlns:ahyp="http://schemas.microsoft.com/office/drawing/2018/hyperlinkcolor" val="tx"/>
                    </a:ext>
                  </a:extLst>
                </a:hlinkClick>
              </a:rPr>
              <a:t>MoodMission</a:t>
            </a:r>
            <a:endParaRPr lang="en-GB" dirty="0"/>
          </a:p>
          <a:p>
            <a:pPr lvl="1"/>
            <a:r>
              <a:rPr lang="en-GB" dirty="0"/>
              <a:t>A </a:t>
            </a:r>
            <a:r>
              <a:rPr lang="en-GB" dirty="0">
                <a:solidFill>
                  <a:schemeClr val="accent2"/>
                </a:solidFill>
              </a:rPr>
              <a:t>gamified app </a:t>
            </a:r>
            <a:r>
              <a:rPr lang="en-GB" dirty="0"/>
              <a:t>that helps users track their moods and develop healthy habits. It uses AI to analyze mood data and provide personalized feedback and suggestions. It is available on iOS and Android.</a:t>
            </a:r>
          </a:p>
          <a:p>
            <a:pPr lvl="1"/>
            <a:r>
              <a:rPr lang="en-GB" dirty="0">
                <a:hlinkClick r:id="rId6">
                  <a:extLst>
                    <a:ext uri="{A12FA001-AC4F-418D-AE19-62706E023703}">
                      <ahyp:hlinkClr xmlns:ahyp="http://schemas.microsoft.com/office/drawing/2018/hyperlinkcolor" val="tx"/>
                    </a:ext>
                  </a:extLst>
                </a:hlinkClick>
              </a:rPr>
              <a:t>https://www.youtube.com/shorts/-0XkvANDyRY</a:t>
            </a:r>
            <a:r>
              <a:rPr lang="en-GB" dirty="0"/>
              <a:t> </a:t>
            </a:r>
          </a:p>
        </p:txBody>
      </p:sp>
      <p:sp>
        <p:nvSpPr>
          <p:cNvPr id="4" name="Slide Number Placeholder 3">
            <a:extLst>
              <a:ext uri="{FF2B5EF4-FFF2-40B4-BE49-F238E27FC236}">
                <a16:creationId xmlns:a16="http://schemas.microsoft.com/office/drawing/2014/main" id="{836D3307-BBEB-EAB5-E928-738DA41719D3}"/>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59</a:t>
            </a:fld>
            <a:endParaRPr lang="el-GR" altLang="en-GR" dirty="0"/>
          </a:p>
        </p:txBody>
      </p:sp>
      <p:pic>
        <p:nvPicPr>
          <p:cNvPr id="5" name="Picture 4">
            <a:extLst>
              <a:ext uri="{FF2B5EF4-FFF2-40B4-BE49-F238E27FC236}">
                <a16:creationId xmlns:a16="http://schemas.microsoft.com/office/drawing/2014/main" id="{84C446C3-92AC-A8BB-CE18-C7CD599B7B4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562525" y="266700"/>
            <a:ext cx="1203523" cy="914400"/>
          </a:xfrm>
          <a:prstGeom prst="rect">
            <a:avLst/>
          </a:prstGeom>
        </p:spPr>
      </p:pic>
    </p:spTree>
    <p:extLst>
      <p:ext uri="{BB962C8B-B14F-4D97-AF65-F5344CB8AC3E}">
        <p14:creationId xmlns:p14="http://schemas.microsoft.com/office/powerpoint/2010/main" val="238377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F25A62B2-648E-1D4D-97FB-38EC90AA4E7D}"/>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Εμείς</a:t>
            </a:r>
            <a:r>
              <a:rPr lang="mr-IN" altLang="en-GR" dirty="0">
                <a:latin typeface="Calibri" panose="020F0502020204030204" pitchFamily="34" charset="0"/>
                <a:ea typeface="ＭＳ Ｐゴシック" panose="020B0600070205080204" pitchFamily="34" charset="-128"/>
              </a:rPr>
              <a:t>…</a:t>
            </a:r>
            <a:endParaRPr lang="en-US" altLang="en-GR" dirty="0">
              <a:latin typeface="Calibri" panose="020F0502020204030204" pitchFamily="34" charset="0"/>
              <a:ea typeface="ＭＳ Ｐゴシック" panose="020B0600070205080204" pitchFamily="34" charset="-128"/>
            </a:endParaRPr>
          </a:p>
        </p:txBody>
      </p:sp>
      <p:sp>
        <p:nvSpPr>
          <p:cNvPr id="24578" name="Content Placeholder 2">
            <a:extLst>
              <a:ext uri="{FF2B5EF4-FFF2-40B4-BE49-F238E27FC236}">
                <a16:creationId xmlns:a16="http://schemas.microsoft.com/office/drawing/2014/main" id="{25E9A6CD-FD30-FE4B-ABDE-CD4F290C1DA3}"/>
              </a:ext>
            </a:extLst>
          </p:cNvPr>
          <p:cNvSpPr>
            <a:spLocks noGrp="1"/>
          </p:cNvSpPr>
          <p:nvPr>
            <p:ph sz="quarter" idx="1"/>
          </p:nvPr>
        </p:nvSpPr>
        <p:spPr>
          <a:xfrm>
            <a:off x="612775" y="1600200"/>
            <a:ext cx="8280400" cy="4495800"/>
          </a:xfrm>
        </p:spPr>
        <p:txBody>
          <a:bodyPr/>
          <a:lstStyle/>
          <a:p>
            <a:r>
              <a:rPr lang="el-GR" altLang="en-GR" dirty="0">
                <a:latin typeface="Calibri" panose="020F0502020204030204" pitchFamily="34" charset="0"/>
                <a:ea typeface="ＭＳ Ｐゴシック" panose="020B0600070205080204" pitchFamily="34" charset="-128"/>
              </a:rPr>
              <a:t>Στόχος</a:t>
            </a:r>
          </a:p>
          <a:p>
            <a:pPr lvl="1"/>
            <a:r>
              <a:rPr lang="el-GR" altLang="en-GR" dirty="0">
                <a:latin typeface="Calibri" panose="020F0502020204030204" pitchFamily="34" charset="0"/>
                <a:ea typeface="ＭＳ Ｐゴシック" panose="020B0600070205080204" pitchFamily="34" charset="-128"/>
              </a:rPr>
              <a:t>Επισκόπηση εφαρμογών ΤΠΕ για τη</a:t>
            </a:r>
            <a:r>
              <a:rPr lang="en-US" altLang="en-GR" dirty="0">
                <a:latin typeface="Calibri" panose="020F0502020204030204" pitchFamily="34" charset="0"/>
                <a:ea typeface="ＭＳ Ｐゴシック" panose="020B0600070205080204" pitchFamily="34" charset="-128"/>
              </a:rPr>
              <a:t> </a:t>
            </a:r>
            <a:r>
              <a:rPr lang="el-GR" altLang="en-GR" dirty="0">
                <a:latin typeface="Calibri" panose="020F0502020204030204" pitchFamily="34" charset="0"/>
                <a:ea typeface="ＭＳ Ｐゴシック" panose="020B0600070205080204" pitchFamily="34" charset="-128"/>
              </a:rPr>
              <a:t>συμβουλευτική, την εκπαίδευση</a:t>
            </a:r>
            <a:r>
              <a:rPr lang="en-US" altLang="en-GR" dirty="0">
                <a:latin typeface="Calibri" panose="020F0502020204030204" pitchFamily="34" charset="0"/>
                <a:ea typeface="ＭＳ Ｐゴシック" panose="020B0600070205080204" pitchFamily="34" charset="-128"/>
              </a:rPr>
              <a:t> </a:t>
            </a:r>
            <a:r>
              <a:rPr lang="el-GR" altLang="en-GR" dirty="0">
                <a:latin typeface="Calibri" panose="020F0502020204030204" pitchFamily="34" charset="0"/>
                <a:ea typeface="ＭＳ Ｐゴシック" panose="020B0600070205080204" pitchFamily="34" charset="-128"/>
              </a:rPr>
              <a:t>και την ειδική αγωγή</a:t>
            </a:r>
          </a:p>
          <a:p>
            <a:pPr lvl="2"/>
            <a:r>
              <a:rPr lang="el-GR" altLang="en-GR" dirty="0">
                <a:latin typeface="Calibri" panose="020F0502020204030204" pitchFamily="34" charset="0"/>
                <a:ea typeface="ＭＳ Ｐゴシック" panose="020B0600070205080204" pitchFamily="34" charset="-128"/>
              </a:rPr>
              <a:t>Παραδείγματα εφαρμογών</a:t>
            </a:r>
            <a:endParaRPr lang="en-US" altLang="en-GR" dirty="0">
              <a:latin typeface="Calibri" panose="020F0502020204030204" pitchFamily="34" charset="0"/>
              <a:ea typeface="ＭＳ Ｐゴシック" panose="020B0600070205080204" pitchFamily="34" charset="-128"/>
            </a:endParaRPr>
          </a:p>
          <a:p>
            <a:pPr lvl="2"/>
            <a:r>
              <a:rPr lang="el-GR" altLang="en-GR" dirty="0">
                <a:latin typeface="Calibri" panose="020F0502020204030204" pitchFamily="34" charset="0"/>
                <a:ea typeface="ＭＳ Ｐゴシック" panose="020B0600070205080204" pitchFamily="34" charset="-128"/>
              </a:rPr>
              <a:t>Αποτελέσματα ερευνών</a:t>
            </a:r>
          </a:p>
          <a:p>
            <a:pPr lvl="1"/>
            <a:r>
              <a:rPr lang="el-GR" altLang="en-GR" dirty="0">
                <a:latin typeface="Calibri" panose="020F0502020204030204" pitchFamily="34" charset="0"/>
                <a:ea typeface="ＭＳ Ｐゴシック" panose="020B0600070205080204" pitchFamily="34" charset="-128"/>
              </a:rPr>
              <a:t>Ιδέες για εργασίες, έρευνα</a:t>
            </a:r>
            <a:r>
              <a:rPr lang="en-US" altLang="en-GR" dirty="0">
                <a:latin typeface="Calibri" panose="020F0502020204030204" pitchFamily="34" charset="0"/>
                <a:ea typeface="ＭＳ Ｐゴシック" panose="020B0600070205080204" pitchFamily="34" charset="-128"/>
              </a:rPr>
              <a:t>, </a:t>
            </a:r>
            <a:r>
              <a:rPr lang="el-GR" altLang="en-GR" dirty="0">
                <a:latin typeface="Calibri" panose="020F0502020204030204" pitchFamily="34" charset="0"/>
                <a:ea typeface="ＭＳ Ｐゴシック" panose="020B0600070205080204" pitchFamily="34" charset="-128"/>
              </a:rPr>
              <a:t>εξέλιξη</a:t>
            </a:r>
          </a:p>
          <a:p>
            <a:pPr lvl="2"/>
            <a:r>
              <a:rPr lang="el-GR" altLang="en-GR" dirty="0">
                <a:latin typeface="Calibri" panose="020F0502020204030204" pitchFamily="34" charset="0"/>
                <a:ea typeface="ＭＳ Ｐゴシック" panose="020B0600070205080204" pitchFamily="34" charset="-128"/>
              </a:rPr>
              <a:t>Γνωριμία για περαιτέρω συνεργασία</a:t>
            </a:r>
            <a:endParaRPr lang="en-US" altLang="en-GR" dirty="0">
              <a:latin typeface="Calibri" panose="020F0502020204030204" pitchFamily="34" charset="0"/>
              <a:ea typeface="ＭＳ Ｐゴシック" panose="020B0600070205080204" pitchFamily="34" charset="-128"/>
            </a:endParaRPr>
          </a:p>
        </p:txBody>
      </p:sp>
      <p:pic>
        <p:nvPicPr>
          <p:cNvPr id="24579" name="Picture 4" descr="Unknown-6">
            <a:extLst>
              <a:ext uri="{FF2B5EF4-FFF2-40B4-BE49-F238E27FC236}">
                <a16:creationId xmlns:a16="http://schemas.microsoft.com/office/drawing/2014/main" id="{A933955A-3391-7143-A366-49AA3F9EB39D}"/>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6448357" y="228600"/>
            <a:ext cx="25511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4">
            <a:extLst>
              <a:ext uri="{FF2B5EF4-FFF2-40B4-BE49-F238E27FC236}">
                <a16:creationId xmlns:a16="http://schemas.microsoft.com/office/drawing/2014/main" id="{0A120F23-4A73-A347-9BED-3C53B7197B89}"/>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F3EA4866-433E-3B42-A67C-574F5D595E8A}" type="slidenum">
              <a:rPr lang="en-US" altLang="en-GR" sz="1200">
                <a:solidFill>
                  <a:srgbClr val="FFFFFF"/>
                </a:solidFill>
                <a:latin typeface="Calibri" panose="020F0502020204030204" pitchFamily="34" charset="0"/>
              </a:rPr>
              <a:pPr eaLnBrk="1" hangingPunct="1">
                <a:lnSpc>
                  <a:spcPct val="80000"/>
                </a:lnSpc>
              </a:pPr>
              <a:t>6</a:t>
            </a:fld>
            <a:endParaRPr lang="en-US" altLang="en-GR" sz="1200" dirty="0">
              <a:solidFill>
                <a:srgbClr val="FFFFFF"/>
              </a:solidFill>
              <a:latin typeface="Calibri" panose="020F050202020403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0C52B-279B-74C1-2DD3-895E5A8E1895}"/>
              </a:ext>
            </a:extLst>
          </p:cNvPr>
          <p:cNvSpPr>
            <a:spLocks noGrp="1"/>
          </p:cNvSpPr>
          <p:nvPr>
            <p:ph type="title"/>
          </p:nvPr>
        </p:nvSpPr>
        <p:spPr/>
        <p:txBody>
          <a:bodyPr/>
          <a:lstStyle/>
          <a:p>
            <a:r>
              <a:rPr lang="el-GR" dirty="0"/>
              <a:t>Παραδείγματα </a:t>
            </a:r>
            <a:r>
              <a:rPr lang="el-GR" baseline="30000" dirty="0"/>
              <a:t>(3/</a:t>
            </a:r>
            <a:r>
              <a:rPr lang="en-US" baseline="30000" dirty="0"/>
              <a:t>3</a:t>
            </a:r>
            <a:r>
              <a:rPr lang="el-GR" baseline="30000" dirty="0"/>
              <a:t>)</a:t>
            </a:r>
            <a:endParaRPr lang="en-GR"/>
          </a:p>
        </p:txBody>
      </p:sp>
      <p:sp>
        <p:nvSpPr>
          <p:cNvPr id="3" name="Content Placeholder 2">
            <a:extLst>
              <a:ext uri="{FF2B5EF4-FFF2-40B4-BE49-F238E27FC236}">
                <a16:creationId xmlns:a16="http://schemas.microsoft.com/office/drawing/2014/main" id="{0E4FF2F4-A403-C3B5-C129-9460B9CFE94F}"/>
              </a:ext>
            </a:extLst>
          </p:cNvPr>
          <p:cNvSpPr>
            <a:spLocks noGrp="1"/>
          </p:cNvSpPr>
          <p:nvPr>
            <p:ph sz="quarter" idx="1"/>
          </p:nvPr>
        </p:nvSpPr>
        <p:spPr/>
        <p:txBody>
          <a:bodyPr/>
          <a:lstStyle/>
          <a:p>
            <a:r>
              <a:rPr lang="en-GB" dirty="0">
                <a:hlinkClick r:id="rId2">
                  <a:extLst>
                    <a:ext uri="{A12FA001-AC4F-418D-AE19-62706E023703}">
                      <ahyp:hlinkClr xmlns:ahyp="http://schemas.microsoft.com/office/drawing/2018/hyperlinkcolor" val="tx"/>
                    </a:ext>
                  </a:extLst>
                </a:hlinkClick>
              </a:rPr>
              <a:t>Lotus</a:t>
            </a:r>
            <a:endParaRPr lang="en-GB" dirty="0"/>
          </a:p>
          <a:p>
            <a:pPr lvl="1"/>
            <a:r>
              <a:rPr lang="en-GB" dirty="0"/>
              <a:t>A free AI </a:t>
            </a:r>
            <a:r>
              <a:rPr lang="en-GB" dirty="0">
                <a:solidFill>
                  <a:schemeClr val="accent2"/>
                </a:solidFill>
              </a:rPr>
              <a:t>chatbot</a:t>
            </a:r>
            <a:r>
              <a:rPr lang="en-GB" dirty="0"/>
              <a:t> that provides text-based therapy for a variety of mental health conditions. It uses CBT techniques and mindfulness exercises to help users manage their mental health. It is available on iOS and Android.</a:t>
            </a:r>
          </a:p>
          <a:p>
            <a:r>
              <a:rPr lang="en-GB" dirty="0">
                <a:hlinkClick r:id="rId3">
                  <a:extLst>
                    <a:ext uri="{A12FA001-AC4F-418D-AE19-62706E023703}">
                      <ahyp:hlinkClr xmlns:ahyp="http://schemas.microsoft.com/office/drawing/2018/hyperlinkcolor" val="tx"/>
                    </a:ext>
                  </a:extLst>
                </a:hlinkClick>
              </a:rPr>
              <a:t>Tudle</a:t>
            </a:r>
            <a:endParaRPr lang="en-GB" dirty="0"/>
          </a:p>
          <a:p>
            <a:pPr lvl="1"/>
            <a:r>
              <a:rPr lang="en-GB" dirty="0"/>
              <a:t>A free AI </a:t>
            </a:r>
            <a:r>
              <a:rPr lang="en-GB" dirty="0">
                <a:solidFill>
                  <a:schemeClr val="accent2"/>
                </a:solidFill>
              </a:rPr>
              <a:t>chatbot</a:t>
            </a:r>
            <a:r>
              <a:rPr lang="en-GB" dirty="0"/>
              <a:t> that provides text-based therapy for a variety of mental health conditions. It uses CBT techniques and mindfulness exercises to help users manage their mental health. It is available on iOS and Android.</a:t>
            </a:r>
          </a:p>
          <a:p>
            <a:r>
              <a:rPr lang="en-GB" dirty="0">
                <a:hlinkClick r:id="rId4">
                  <a:extLst>
                    <a:ext uri="{A12FA001-AC4F-418D-AE19-62706E023703}">
                      <ahyp:hlinkClr xmlns:ahyp="http://schemas.microsoft.com/office/drawing/2018/hyperlinkcolor" val="tx"/>
                    </a:ext>
                  </a:extLst>
                </a:hlinkClick>
              </a:rPr>
              <a:t>Noworry</a:t>
            </a:r>
            <a:endParaRPr lang="en-GB" dirty="0"/>
          </a:p>
          <a:p>
            <a:pPr lvl="1"/>
            <a:r>
              <a:rPr lang="en-GB" dirty="0"/>
              <a:t>A free AI psychologist that provides </a:t>
            </a:r>
            <a:r>
              <a:rPr lang="en-GB" dirty="0">
                <a:solidFill>
                  <a:schemeClr val="accent2"/>
                </a:solidFill>
              </a:rPr>
              <a:t>text-based therapy </a:t>
            </a:r>
            <a:r>
              <a:rPr lang="en-GB" dirty="0"/>
              <a:t>for anxiety and stress. It uses CBT techniques and mindfulness exercises to help users manage their mental health. It is available on iOS and Android</a:t>
            </a:r>
          </a:p>
        </p:txBody>
      </p:sp>
      <p:sp>
        <p:nvSpPr>
          <p:cNvPr id="4" name="Slide Number Placeholder 3">
            <a:extLst>
              <a:ext uri="{FF2B5EF4-FFF2-40B4-BE49-F238E27FC236}">
                <a16:creationId xmlns:a16="http://schemas.microsoft.com/office/drawing/2014/main" id="{96411231-68C7-BB2D-6C60-98E36AD1B8A1}"/>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60</a:t>
            </a:fld>
            <a:endParaRPr lang="el-GR" altLang="en-GR" dirty="0"/>
          </a:p>
        </p:txBody>
      </p:sp>
      <p:pic>
        <p:nvPicPr>
          <p:cNvPr id="5" name="Picture 4">
            <a:extLst>
              <a:ext uri="{FF2B5EF4-FFF2-40B4-BE49-F238E27FC236}">
                <a16:creationId xmlns:a16="http://schemas.microsoft.com/office/drawing/2014/main" id="{0E23FB6E-9720-485F-7374-F66D708FB6E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62525" y="266700"/>
            <a:ext cx="1203523" cy="914400"/>
          </a:xfrm>
          <a:prstGeom prst="rect">
            <a:avLst/>
          </a:prstGeom>
        </p:spPr>
      </p:pic>
    </p:spTree>
    <p:extLst>
      <p:ext uri="{BB962C8B-B14F-4D97-AF65-F5344CB8AC3E}">
        <p14:creationId xmlns:p14="http://schemas.microsoft.com/office/powerpoint/2010/main" val="8763500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6AF75CCF-C45F-5140-9F7D-A78508A3A751}"/>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Μέλλον???</a:t>
            </a:r>
          </a:p>
        </p:txBody>
      </p:sp>
      <p:sp>
        <p:nvSpPr>
          <p:cNvPr id="66562" name="Content Placeholder 2">
            <a:extLst>
              <a:ext uri="{FF2B5EF4-FFF2-40B4-BE49-F238E27FC236}">
                <a16:creationId xmlns:a16="http://schemas.microsoft.com/office/drawing/2014/main" id="{1CE87D5B-813C-CF4A-A548-D099E15E5198}"/>
              </a:ext>
            </a:extLst>
          </p:cNvPr>
          <p:cNvSpPr>
            <a:spLocks noGrp="1"/>
          </p:cNvSpPr>
          <p:nvPr>
            <p:ph idx="1"/>
          </p:nvPr>
        </p:nvSpPr>
        <p:spPr>
          <a:xfrm>
            <a:off x="612775" y="1600200"/>
            <a:ext cx="8153400" cy="4495800"/>
          </a:xfrm>
        </p:spPr>
        <p:txBody>
          <a:bodyPr/>
          <a:lstStyle/>
          <a:p>
            <a:r>
              <a:rPr lang="el-GR" altLang="en-GR" dirty="0">
                <a:latin typeface="Calibri" panose="020F0502020204030204" pitchFamily="34" charset="0"/>
                <a:ea typeface="ＭＳ Ｐゴシック" panose="020B0600070205080204" pitchFamily="34" charset="-128"/>
              </a:rPr>
              <a:t>Όροι</a:t>
            </a:r>
          </a:p>
          <a:p>
            <a:pPr lvl="1"/>
            <a:r>
              <a:rPr lang="en-US" altLang="en-GR" dirty="0">
                <a:latin typeface="Calibri" panose="020F0502020204030204" pitchFamily="34" charset="0"/>
                <a:ea typeface="ＭＳ Ｐゴシック" panose="020B0600070205080204" pitchFamily="34" charset="-128"/>
              </a:rPr>
              <a:t>Online</a:t>
            </a:r>
            <a:r>
              <a:rPr lang="el-GR" altLang="en-GR" dirty="0">
                <a:latin typeface="Calibri" panose="020F0502020204030204" pitchFamily="34" charset="0"/>
                <a:ea typeface="ＭＳ Ｐゴシック" panose="020B0600070205080204" pitchFamily="34" charset="-128"/>
              </a:rPr>
              <a:t> </a:t>
            </a:r>
            <a:r>
              <a:rPr lang="en-US" altLang="en-GR" dirty="0">
                <a:latin typeface="Calibri" panose="020F0502020204030204" pitchFamily="34" charset="0"/>
                <a:ea typeface="ＭＳ Ｐゴシック" panose="020B0600070205080204" pitchFamily="34" charset="-128"/>
              </a:rPr>
              <a:t>clinics</a:t>
            </a:r>
          </a:p>
          <a:p>
            <a:pPr lvl="1"/>
            <a:r>
              <a:rPr lang="en-US" altLang="en-GR" dirty="0">
                <a:latin typeface="Calibri" panose="020F0502020204030204" pitchFamily="34" charset="0"/>
                <a:ea typeface="ＭＳ Ｐゴシック" panose="020B0600070205080204" pitchFamily="34" charset="-128"/>
              </a:rPr>
              <a:t>Ubiquitous</a:t>
            </a:r>
            <a:r>
              <a:rPr lang="el-GR" altLang="en-GR" dirty="0">
                <a:latin typeface="Calibri" panose="020F0502020204030204" pitchFamily="34" charset="0"/>
                <a:ea typeface="ＭＳ Ｐゴシック" panose="020B0600070205080204" pitchFamily="34" charset="-128"/>
              </a:rPr>
              <a:t> </a:t>
            </a:r>
            <a:r>
              <a:rPr lang="en-US" altLang="en-GR" dirty="0">
                <a:latin typeface="Calibri" panose="020F0502020204030204" pitchFamily="34" charset="0"/>
                <a:ea typeface="ＭＳ Ｐゴシック" panose="020B0600070205080204" pitchFamily="34" charset="-128"/>
              </a:rPr>
              <a:t>counseling</a:t>
            </a:r>
            <a:endParaRPr lang="el-GR" altLang="en-GR" dirty="0">
              <a:latin typeface="Calibri" panose="020F0502020204030204" pitchFamily="34" charset="0"/>
              <a:ea typeface="ＭＳ Ｐゴシック" panose="020B0600070205080204" pitchFamily="34" charset="-128"/>
            </a:endParaRPr>
          </a:p>
          <a:p>
            <a:r>
              <a:rPr lang="el-GR" altLang="en-GR" dirty="0">
                <a:latin typeface="Calibri" panose="020F0502020204030204" pitchFamily="34" charset="0"/>
                <a:ea typeface="ＭＳ Ｐゴシック" panose="020B0600070205080204" pitchFamily="34" charset="-128"/>
              </a:rPr>
              <a:t>Τεχνολογίες</a:t>
            </a:r>
          </a:p>
          <a:p>
            <a:pPr lvl="1"/>
            <a:r>
              <a:rPr lang="en-US" altLang="en-GR" dirty="0">
                <a:latin typeface="Calibri" panose="020F0502020204030204" pitchFamily="34" charset="0"/>
                <a:ea typeface="ＭＳ Ｐゴシック" panose="020B0600070205080204" pitchFamily="34" charset="-128"/>
              </a:rPr>
              <a:t>AI</a:t>
            </a:r>
          </a:p>
          <a:p>
            <a:pPr lvl="1"/>
            <a:r>
              <a:rPr lang="en-US" altLang="en-GR" dirty="0">
                <a:latin typeface="Calibri" panose="020F0502020204030204" pitchFamily="34" charset="0"/>
                <a:ea typeface="ＭＳ Ｐゴシック" panose="020B0600070205080204" pitchFamily="34" charset="-128"/>
              </a:rPr>
              <a:t>Biometrics </a:t>
            </a:r>
          </a:p>
          <a:p>
            <a:pPr lvl="1"/>
            <a:r>
              <a:rPr lang="en-US" altLang="en-GR" dirty="0">
                <a:latin typeface="Calibri" panose="020F0502020204030204" pitchFamily="34" charset="0"/>
                <a:ea typeface="ＭＳ Ｐゴシック" panose="020B0600070205080204" pitchFamily="34" charset="-128"/>
              </a:rPr>
              <a:t>Big data</a:t>
            </a:r>
            <a:r>
              <a:rPr lang="el-GR" altLang="en-GR" dirty="0">
                <a:latin typeface="Calibri" panose="020F0502020204030204" pitchFamily="34" charset="0"/>
                <a:ea typeface="ＭＳ Ｐゴシック" panose="020B0600070205080204" pitchFamily="34" charset="-128"/>
              </a:rPr>
              <a:t>, </a:t>
            </a:r>
            <a:r>
              <a:rPr lang="en-US" altLang="en-GR" dirty="0">
                <a:latin typeface="Calibri" panose="020F0502020204030204" pitchFamily="34" charset="0"/>
                <a:ea typeface="ＭＳ Ｐゴシック" panose="020B0600070205080204" pitchFamily="34" charset="-128"/>
              </a:rPr>
              <a:t>Data mining, Analytics</a:t>
            </a:r>
          </a:p>
          <a:p>
            <a:r>
              <a:rPr lang="el-GR" altLang="en-GR" dirty="0">
                <a:latin typeface="Calibri" panose="020F0502020204030204" pitchFamily="34" charset="0"/>
                <a:ea typeface="ＭＳ Ｐゴシック" panose="020B0600070205080204" pitchFamily="34" charset="-128"/>
              </a:rPr>
              <a:t>Προβληματισμοί</a:t>
            </a:r>
          </a:p>
          <a:p>
            <a:pPr lvl="1"/>
            <a:r>
              <a:rPr lang="el-GR" altLang="en-GR" dirty="0">
                <a:latin typeface="Calibri" panose="020F0502020204030204" pitchFamily="34" charset="0"/>
                <a:ea typeface="ＭＳ Ｐゴシック" panose="020B0600070205080204" pitchFamily="34" charset="-128"/>
              </a:rPr>
              <a:t>Αξιοπιστία </a:t>
            </a:r>
            <a:endParaRPr lang="en-US" altLang="en-GR" dirty="0">
              <a:latin typeface="Calibri" panose="020F0502020204030204" pitchFamily="34" charset="0"/>
              <a:ea typeface="ＭＳ Ｐゴシック" panose="020B0600070205080204" pitchFamily="34" charset="-128"/>
            </a:endParaRPr>
          </a:p>
          <a:p>
            <a:pPr lvl="1"/>
            <a:r>
              <a:rPr lang="el-GR" altLang="en-GR" dirty="0">
                <a:latin typeface="Calibri" panose="020F0502020204030204" pitchFamily="34" charset="0"/>
                <a:ea typeface="ＭＳ Ｐゴシック" panose="020B0600070205080204" pitchFamily="34" charset="-128"/>
              </a:rPr>
              <a:t>Ασφάλεια &amp; Ιδιωτικότητα</a:t>
            </a:r>
          </a:p>
        </p:txBody>
      </p:sp>
      <p:sp>
        <p:nvSpPr>
          <p:cNvPr id="5" name="Slide Number Placeholder 4">
            <a:extLst>
              <a:ext uri="{FF2B5EF4-FFF2-40B4-BE49-F238E27FC236}">
                <a16:creationId xmlns:a16="http://schemas.microsoft.com/office/drawing/2014/main" id="{58E3A226-08E0-1340-ADC6-E09CC98133A8}"/>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62C3BDA0-9DD7-3F40-8371-617D2110B350}" type="slidenum">
              <a:rPr lang="en-US" altLang="en-GR" sz="1200">
                <a:solidFill>
                  <a:srgbClr val="FFFFFF"/>
                </a:solidFill>
                <a:latin typeface="Calibri" panose="020F0502020204030204" pitchFamily="34" charset="0"/>
              </a:rPr>
              <a:pPr eaLnBrk="1" hangingPunct="1">
                <a:lnSpc>
                  <a:spcPct val="80000"/>
                </a:lnSpc>
              </a:pPr>
              <a:t>61</a:t>
            </a:fld>
            <a:endParaRPr lang="en-US" altLang="en-GR" sz="1200" dirty="0">
              <a:solidFill>
                <a:srgbClr val="FFFFFF"/>
              </a:solidFill>
              <a:latin typeface="Calibri" panose="020F0502020204030204" pitchFamily="34" charset="0"/>
            </a:endParaRPr>
          </a:p>
        </p:txBody>
      </p:sp>
      <p:pic>
        <p:nvPicPr>
          <p:cNvPr id="66564" name="Picture 2" descr="Self Refer - the online clinic">
            <a:extLst>
              <a:ext uri="{FF2B5EF4-FFF2-40B4-BE49-F238E27FC236}">
                <a16:creationId xmlns:a16="http://schemas.microsoft.com/office/drawing/2014/main" id="{6E3C073E-AB7E-074F-BE13-9FA15818195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66090" y="211138"/>
            <a:ext cx="8985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2" descr="http://images.businessweek.com/ss/06/01/motorola_labs/image/6_dmsg-realistic-avatar.jpg">
            <a:extLst>
              <a:ext uri="{FF2B5EF4-FFF2-40B4-BE49-F238E27FC236}">
                <a16:creationId xmlns:a16="http://schemas.microsoft.com/office/drawing/2014/main" id="{CD144782-3C95-2841-8277-1C2A1EEB449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42508" y="4393282"/>
            <a:ext cx="18732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127F651-4EBB-2C4C-B87B-2FA60ED50DD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42633" y="4459288"/>
            <a:ext cx="1231132" cy="2160000"/>
          </a:xfrm>
          <a:prstGeom prst="rect">
            <a:avLst/>
          </a:prstGeom>
        </p:spPr>
      </p:pic>
      <p:pic>
        <p:nvPicPr>
          <p:cNvPr id="9" name="Picture 8">
            <a:extLst>
              <a:ext uri="{FF2B5EF4-FFF2-40B4-BE49-F238E27FC236}">
                <a16:creationId xmlns:a16="http://schemas.microsoft.com/office/drawing/2014/main" id="{13686C0F-FD28-924F-B02C-9C936829926C}"/>
              </a:ext>
            </a:extLst>
          </p:cNvPr>
          <p:cNvPicPr>
            <a:picLocks noChangeAspect="1"/>
          </p:cNvPicPr>
          <p:nvPr/>
        </p:nvPicPr>
        <p:blipFill>
          <a:blip r:embed="rId6"/>
          <a:stretch>
            <a:fillRect/>
          </a:stretch>
        </p:blipFill>
        <p:spPr>
          <a:xfrm>
            <a:off x="5078415" y="1600200"/>
            <a:ext cx="3886200" cy="28194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C93A98DA-2C6A-B749-B51D-4CCBB9043470}"/>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Τι μπορώ να κάνω εγώ???</a:t>
            </a:r>
            <a:endParaRPr lang="en-US" altLang="en-GR" dirty="0">
              <a:latin typeface="Calibri" panose="020F0502020204030204" pitchFamily="34" charset="0"/>
              <a:ea typeface="ＭＳ Ｐゴシック" panose="020B0600070205080204" pitchFamily="34" charset="-128"/>
            </a:endParaRPr>
          </a:p>
        </p:txBody>
      </p:sp>
      <p:sp>
        <p:nvSpPr>
          <p:cNvPr id="68610" name="Content Placeholder 2">
            <a:extLst>
              <a:ext uri="{FF2B5EF4-FFF2-40B4-BE49-F238E27FC236}">
                <a16:creationId xmlns:a16="http://schemas.microsoft.com/office/drawing/2014/main" id="{865CFFA7-9451-484D-9D9A-4B3B51148E9E}"/>
              </a:ext>
            </a:extLst>
          </p:cNvPr>
          <p:cNvSpPr>
            <a:spLocks noGrp="1"/>
          </p:cNvSpPr>
          <p:nvPr>
            <p:ph sz="quarter" idx="1"/>
          </p:nvPr>
        </p:nvSpPr>
        <p:spPr>
          <a:xfrm>
            <a:off x="612775" y="1600200"/>
            <a:ext cx="8153400" cy="4495800"/>
          </a:xfrm>
        </p:spPr>
        <p:txBody>
          <a:bodyPr/>
          <a:lstStyle/>
          <a:p>
            <a:r>
              <a:rPr lang="el-GR" altLang="en-GR" dirty="0">
                <a:latin typeface="Calibri" panose="020F0502020204030204" pitchFamily="34" charset="0"/>
                <a:ea typeface="ＭＳ Ｐゴシック" panose="020B0600070205080204" pitchFamily="34" charset="-128"/>
              </a:rPr>
              <a:t>Υπάρχω στο διαδίκτυο</a:t>
            </a:r>
          </a:p>
          <a:p>
            <a:pPr lvl="1"/>
            <a:r>
              <a:rPr lang="en-US" altLang="en-GR" dirty="0">
                <a:latin typeface="Calibri" panose="020F0502020204030204" pitchFamily="34" charset="0"/>
                <a:ea typeface="ＭＳ Ｐゴシック" panose="020B0600070205080204" pitchFamily="34" charset="-128"/>
              </a:rPr>
              <a:t>Web site, blog</a:t>
            </a:r>
            <a:endParaRPr lang="el-GR" altLang="en-GR" dirty="0">
              <a:latin typeface="Calibri" panose="020F0502020204030204" pitchFamily="34" charset="0"/>
              <a:ea typeface="ＭＳ Ｐゴシック" panose="020B0600070205080204" pitchFamily="34" charset="-128"/>
            </a:endParaRPr>
          </a:p>
          <a:p>
            <a:r>
              <a:rPr lang="el-GR" altLang="en-GR" dirty="0">
                <a:latin typeface="Calibri" panose="020F0502020204030204" pitchFamily="34" charset="0"/>
                <a:ea typeface="ＭＳ Ｐゴシック" panose="020B0600070205080204" pitchFamily="34" charset="-128"/>
              </a:rPr>
              <a:t>Με βρίσκουν στο διαδίκτυο</a:t>
            </a:r>
            <a:endParaRPr lang="en-US" altLang="en-GR" dirty="0">
              <a:latin typeface="Calibri" panose="020F0502020204030204" pitchFamily="34" charset="0"/>
              <a:ea typeface="ＭＳ Ｐゴシック" panose="020B0600070205080204" pitchFamily="34" charset="-128"/>
            </a:endParaRPr>
          </a:p>
          <a:p>
            <a:pPr lvl="1"/>
            <a:r>
              <a:rPr lang="en-US" altLang="en-GR" dirty="0">
                <a:latin typeface="Calibri" panose="020F0502020204030204" pitchFamily="34" charset="0"/>
                <a:ea typeface="ＭＳ Ｐゴシック" panose="020B0600070205080204" pitchFamily="34" charset="-128"/>
              </a:rPr>
              <a:t>Internet advertising, internet marketing, SEO</a:t>
            </a:r>
            <a:endParaRPr lang="el-GR" altLang="en-GR" dirty="0">
              <a:latin typeface="Calibri" panose="020F0502020204030204" pitchFamily="34" charset="0"/>
              <a:ea typeface="ＭＳ Ｐゴシック" panose="020B0600070205080204" pitchFamily="34" charset="-128"/>
            </a:endParaRPr>
          </a:p>
          <a:p>
            <a:r>
              <a:rPr lang="el-GR" altLang="en-GR" dirty="0">
                <a:latin typeface="Calibri" panose="020F0502020204030204" pitchFamily="34" charset="0"/>
                <a:ea typeface="ＭＳ Ｐゴシック" panose="020B0600070205080204" pitchFamily="34" charset="-128"/>
              </a:rPr>
              <a:t>Δουλεύω από το διαδίκτυο</a:t>
            </a:r>
            <a:endParaRPr lang="en-US" altLang="en-GR" dirty="0">
              <a:latin typeface="Calibri" panose="020F0502020204030204" pitchFamily="34" charset="0"/>
              <a:ea typeface="ＭＳ Ｐゴシック" panose="020B0600070205080204" pitchFamily="34" charset="-128"/>
            </a:endParaRPr>
          </a:p>
          <a:p>
            <a:pPr lvl="1"/>
            <a:r>
              <a:rPr lang="el-GR" altLang="en-GR" dirty="0">
                <a:latin typeface="Calibri" panose="020F0502020204030204" pitchFamily="34" charset="0"/>
                <a:ea typeface="ＭＳ Ｐゴシック" panose="020B0600070205080204" pitchFamily="34" charset="-128"/>
              </a:rPr>
              <a:t>Νέες</a:t>
            </a:r>
            <a:r>
              <a:rPr lang="en-US" altLang="en-GR" dirty="0">
                <a:latin typeface="Calibri" panose="020F0502020204030204" pitchFamily="34" charset="0"/>
                <a:ea typeface="ＭＳ Ｐゴシック" panose="020B0600070205080204" pitchFamily="34" charset="-128"/>
              </a:rPr>
              <a:t> </a:t>
            </a:r>
            <a:r>
              <a:rPr lang="el-GR" altLang="en-GR" dirty="0">
                <a:latin typeface="Calibri" panose="020F0502020204030204" pitchFamily="34" charset="0"/>
                <a:ea typeface="ＭＳ Ｐゴシック" panose="020B0600070205080204" pitchFamily="34" charset="-128"/>
              </a:rPr>
              <a:t>υπηρεσίες και εφαρμογές</a:t>
            </a:r>
          </a:p>
          <a:p>
            <a:pPr lvl="1"/>
            <a:r>
              <a:rPr lang="el-GR" altLang="en-GR" dirty="0">
                <a:latin typeface="Calibri" panose="020F0502020204030204" pitchFamily="34" charset="0"/>
                <a:ea typeface="ＭＳ Ｐゴシック" panose="020B0600070205080204" pitchFamily="34" charset="-128"/>
              </a:rPr>
              <a:t>Πολλές</a:t>
            </a:r>
            <a:r>
              <a:rPr lang="en-US" altLang="en-GR" dirty="0">
                <a:latin typeface="Calibri" panose="020F0502020204030204" pitchFamily="34" charset="0"/>
                <a:ea typeface="ＭＳ Ｐゴシック" panose="020B0600070205080204" pitchFamily="34" charset="-128"/>
              </a:rPr>
              <a:t> </a:t>
            </a:r>
            <a:r>
              <a:rPr lang="el-GR" altLang="en-GR" dirty="0">
                <a:latin typeface="Calibri" panose="020F0502020204030204" pitchFamily="34" charset="0"/>
                <a:ea typeface="ＭＳ Ｐゴシック" panose="020B0600070205080204" pitchFamily="34" charset="-128"/>
              </a:rPr>
              <a:t>διαβαθμίσεις, πολλαπλά οφέλη</a:t>
            </a:r>
          </a:p>
          <a:p>
            <a:r>
              <a:rPr lang="el-GR" altLang="en-GR" dirty="0">
                <a:latin typeface="Calibri" panose="020F0502020204030204" pitchFamily="34" charset="0"/>
                <a:ea typeface="ＭＳ Ｐゴシック" panose="020B0600070205080204" pitchFamily="34" charset="-128"/>
              </a:rPr>
              <a:t>Για όλα τα παραπάνω</a:t>
            </a:r>
          </a:p>
          <a:p>
            <a:pPr lvl="1"/>
            <a:r>
              <a:rPr lang="el-GR" altLang="en-GR" dirty="0">
                <a:latin typeface="Calibri" panose="020F0502020204030204" pitchFamily="34" charset="0"/>
                <a:ea typeface="ＭＳ Ｐゴシック" panose="020B0600070205080204" pitchFamily="34" charset="-128"/>
              </a:rPr>
              <a:t>ΔΕΝ απαιτείται μεγάλο κόστος</a:t>
            </a:r>
            <a:endParaRPr lang="en-US" altLang="en-GR" dirty="0">
              <a:latin typeface="Calibri" panose="020F0502020204030204" pitchFamily="34" charset="0"/>
              <a:ea typeface="ＭＳ Ｐゴシック" panose="020B0600070205080204" pitchFamily="34" charset="-128"/>
            </a:endParaRPr>
          </a:p>
          <a:p>
            <a:pPr lvl="1"/>
            <a:r>
              <a:rPr lang="el-GR" altLang="en-GR" dirty="0">
                <a:latin typeface="Calibri" panose="020F0502020204030204" pitchFamily="34" charset="0"/>
                <a:ea typeface="ＭＳ Ｐゴシック" panose="020B0600070205080204" pitchFamily="34" charset="-128"/>
              </a:rPr>
              <a:t>ΔΕΝ απαιτούνται ιδιαίτερες τεχνικές γνώσεις</a:t>
            </a:r>
            <a:endParaRPr lang="en-US" altLang="en-GR" dirty="0">
              <a:latin typeface="Calibri" panose="020F0502020204030204" pitchFamily="34" charset="0"/>
              <a:ea typeface="ＭＳ Ｐゴシック" panose="020B0600070205080204" pitchFamily="34" charset="-128"/>
            </a:endParaRPr>
          </a:p>
          <a:p>
            <a:r>
              <a:rPr lang="el-GR" altLang="en-GR" dirty="0">
                <a:latin typeface="Calibri" panose="020F0502020204030204" pitchFamily="34" charset="0"/>
                <a:ea typeface="ＭＳ Ｐゴシック" panose="020B0600070205080204" pitchFamily="34" charset="-128"/>
              </a:rPr>
              <a:t>Σχεδιάζω </a:t>
            </a:r>
            <a:r>
              <a:rPr lang="en-US" altLang="en-GR" dirty="0">
                <a:latin typeface="Calibri" panose="020F0502020204030204" pitchFamily="34" charset="0"/>
                <a:ea typeface="ＭＳ Ｐゴシック" panose="020B0600070205080204" pitchFamily="34" charset="-128"/>
              </a:rPr>
              <a:t>apps</a:t>
            </a:r>
            <a:endParaRPr lang="el-GR" altLang="en-GR" dirty="0">
              <a:latin typeface="Calibri" panose="020F0502020204030204" pitchFamily="34" charset="0"/>
              <a:ea typeface="ＭＳ Ｐゴシック" panose="020B0600070205080204" pitchFamily="34" charset="-128"/>
            </a:endParaRPr>
          </a:p>
        </p:txBody>
      </p:sp>
      <p:pic>
        <p:nvPicPr>
          <p:cNvPr id="68611" name="Picture 5" descr="Screen Shot 2017-10-01 at 15.01.56.png">
            <a:extLst>
              <a:ext uri="{FF2B5EF4-FFF2-40B4-BE49-F238E27FC236}">
                <a16:creationId xmlns:a16="http://schemas.microsoft.com/office/drawing/2014/main" id="{BBE8D6CC-03F1-314F-A8D8-F577662B7D8B}"/>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145340" y="100013"/>
            <a:ext cx="196373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4">
            <a:extLst>
              <a:ext uri="{FF2B5EF4-FFF2-40B4-BE49-F238E27FC236}">
                <a16:creationId xmlns:a16="http://schemas.microsoft.com/office/drawing/2014/main" id="{FE4B376C-7C00-214B-8068-15BD74F809B3}"/>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14872577-5C1A-9E44-B708-D1C4E916B69E}" type="slidenum">
              <a:rPr lang="en-US" altLang="en-GR" sz="1200">
                <a:solidFill>
                  <a:srgbClr val="FFFFFF"/>
                </a:solidFill>
                <a:latin typeface="Calibri" panose="020F0502020204030204" pitchFamily="34" charset="0"/>
              </a:rPr>
              <a:pPr eaLnBrk="1" hangingPunct="1">
                <a:lnSpc>
                  <a:spcPct val="80000"/>
                </a:lnSpc>
              </a:pPr>
              <a:t>62</a:t>
            </a:fld>
            <a:endParaRPr lang="en-US" altLang="en-GR" sz="1200" dirty="0">
              <a:solidFill>
                <a:srgbClr val="FFFFFF"/>
              </a:solidFill>
              <a:latin typeface="Calibri" panose="020F050202020403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371C1C7D-F9B9-9D4A-A348-A0A063F7F7BE}"/>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Σύνοψη</a:t>
            </a:r>
          </a:p>
        </p:txBody>
      </p:sp>
      <p:sp>
        <p:nvSpPr>
          <p:cNvPr id="69634" name="Content Placeholder 2">
            <a:extLst>
              <a:ext uri="{FF2B5EF4-FFF2-40B4-BE49-F238E27FC236}">
                <a16:creationId xmlns:a16="http://schemas.microsoft.com/office/drawing/2014/main" id="{2E1847C1-C2D1-A64F-821A-0CDFD639EB66}"/>
              </a:ext>
            </a:extLst>
          </p:cNvPr>
          <p:cNvSpPr>
            <a:spLocks noGrp="1"/>
          </p:cNvSpPr>
          <p:nvPr>
            <p:ph idx="1"/>
          </p:nvPr>
        </p:nvSpPr>
        <p:spPr>
          <a:xfrm>
            <a:off x="612775" y="1600200"/>
            <a:ext cx="8153400" cy="4495800"/>
          </a:xfrm>
        </p:spPr>
        <p:txBody>
          <a:bodyPr/>
          <a:lstStyle/>
          <a:p>
            <a:r>
              <a:rPr lang="el-GR" altLang="en-GR" dirty="0">
                <a:latin typeface="Calibri" panose="020F0502020204030204" pitchFamily="34" charset="0"/>
                <a:ea typeface="ＭＳ Ｐゴシック" panose="020B0600070205080204" pitchFamily="34" charset="-128"/>
              </a:rPr>
              <a:t>Γνωριμία</a:t>
            </a:r>
          </a:p>
          <a:p>
            <a:r>
              <a:rPr lang="el-GR" altLang="en-GR" dirty="0">
                <a:latin typeface="Calibri" panose="020F0502020204030204" pitchFamily="34" charset="0"/>
                <a:ea typeface="ＭＳ Ｐゴシック" panose="020B0600070205080204" pitchFamily="34" charset="-128"/>
              </a:rPr>
              <a:t>ΤΠΕ</a:t>
            </a:r>
          </a:p>
          <a:p>
            <a:r>
              <a:rPr lang="el-GR" altLang="en-GR" dirty="0">
                <a:latin typeface="Calibri" panose="020F0502020204030204" pitchFamily="34" charset="0"/>
                <a:ea typeface="ＭＳ Ｐゴシック" panose="020B0600070205080204" pitchFamily="34" charset="-128"/>
              </a:rPr>
              <a:t>ΤΠΕ </a:t>
            </a:r>
            <a:r>
              <a:rPr lang="en-US" altLang="en-GR" dirty="0">
                <a:latin typeface="Calibri" panose="020F0502020204030204" pitchFamily="34" charset="0"/>
                <a:ea typeface="ＭＳ Ｐゴシック" panose="020B0600070205080204" pitchFamily="34" charset="-128"/>
              </a:rPr>
              <a:t>&amp; </a:t>
            </a:r>
            <a:r>
              <a:rPr lang="el-GR" altLang="en-GR" dirty="0">
                <a:latin typeface="Calibri" panose="020F0502020204030204" pitchFamily="34" charset="0"/>
                <a:ea typeface="ＭＳ Ｐゴシック" panose="020B0600070205080204" pitchFamily="34" charset="-128"/>
              </a:rPr>
              <a:t>Συμβουλευτική</a:t>
            </a:r>
          </a:p>
          <a:p>
            <a:r>
              <a:rPr lang="el-GR" altLang="en-GR" dirty="0">
                <a:latin typeface="Calibri" panose="020F0502020204030204" pitchFamily="34" charset="0"/>
                <a:ea typeface="ＭＳ Ｐゴシック" panose="020B0600070205080204" pitchFamily="34" charset="-128"/>
              </a:rPr>
              <a:t>ΤΠΕ </a:t>
            </a:r>
            <a:r>
              <a:rPr lang="en-US" altLang="en-GR" dirty="0">
                <a:latin typeface="Calibri" panose="020F0502020204030204" pitchFamily="34" charset="0"/>
                <a:ea typeface="ＭＳ Ｐゴシック" panose="020B0600070205080204" pitchFamily="34" charset="-128"/>
              </a:rPr>
              <a:t>&amp; </a:t>
            </a:r>
            <a:r>
              <a:rPr lang="el-GR" altLang="en-GR" dirty="0">
                <a:latin typeface="Calibri" panose="020F0502020204030204" pitchFamily="34" charset="0"/>
                <a:ea typeface="ＭＳ Ｐゴシック" panose="020B0600070205080204" pitchFamily="34" charset="-128"/>
              </a:rPr>
              <a:t>Εκπαίδευση</a:t>
            </a:r>
          </a:p>
          <a:p>
            <a:r>
              <a:rPr lang="el-GR" altLang="en-GR" dirty="0">
                <a:latin typeface="Calibri" panose="020F0502020204030204" pitchFamily="34" charset="0"/>
                <a:ea typeface="ＭＳ Ｐゴシック" panose="020B0600070205080204" pitchFamily="34" charset="-128"/>
              </a:rPr>
              <a:t>ΤΠΕ &amp; Ειδική Αγωγή</a:t>
            </a:r>
          </a:p>
          <a:p>
            <a:r>
              <a:rPr lang="el-GR" altLang="en-GR" dirty="0">
                <a:latin typeface="Calibri" panose="020F0502020204030204" pitchFamily="34" charset="0"/>
                <a:ea typeface="ＭＳ Ｐゴシック" panose="020B0600070205080204" pitchFamily="34" charset="-128"/>
              </a:rPr>
              <a:t>Συζήτηση</a:t>
            </a:r>
          </a:p>
        </p:txBody>
      </p:sp>
      <p:pic>
        <p:nvPicPr>
          <p:cNvPr id="69635" name="Picture 8" descr="imagesCAHP8HKV.jpg">
            <a:extLst>
              <a:ext uri="{FF2B5EF4-FFF2-40B4-BE49-F238E27FC236}">
                <a16:creationId xmlns:a16="http://schemas.microsoft.com/office/drawing/2014/main" id="{110B7FC5-3040-A445-B949-E7A6FF089A0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932363" y="1989138"/>
            <a:ext cx="3657600"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9" descr="Screen Shot 2012-07-26 at 00.20.19.png">
            <a:extLst>
              <a:ext uri="{FF2B5EF4-FFF2-40B4-BE49-F238E27FC236}">
                <a16:creationId xmlns:a16="http://schemas.microsoft.com/office/drawing/2014/main" id="{40CDE23A-59F6-734F-BFED-A6A04CEDE7F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32588" y="188913"/>
            <a:ext cx="22590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BBAF3556-2353-0842-AAEC-6E32C7472A8C}"/>
              </a:ext>
            </a:extLst>
          </p:cNvPr>
          <p:cNvSpPr/>
          <p:nvPr/>
        </p:nvSpPr>
        <p:spPr>
          <a:xfrm>
            <a:off x="900113" y="2996952"/>
            <a:ext cx="2951162" cy="431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
        <p:nvSpPr>
          <p:cNvPr id="8" name="Slide Number Placeholder 4">
            <a:extLst>
              <a:ext uri="{FF2B5EF4-FFF2-40B4-BE49-F238E27FC236}">
                <a16:creationId xmlns:a16="http://schemas.microsoft.com/office/drawing/2014/main" id="{C70B2AB7-4E2A-DA4E-8285-F175767EFAD2}"/>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471AE6B7-FDFA-CF4F-82A2-9EA335C17B74}" type="slidenum">
              <a:rPr lang="en-US" altLang="en-GR" sz="1100">
                <a:solidFill>
                  <a:srgbClr val="FFFFFF"/>
                </a:solidFill>
                <a:latin typeface="Calibri" panose="020F0502020204030204" pitchFamily="34" charset="0"/>
              </a:rPr>
              <a:pPr eaLnBrk="1" hangingPunct="1">
                <a:lnSpc>
                  <a:spcPct val="80000"/>
                </a:lnSpc>
              </a:pPr>
              <a:t>63</a:t>
            </a:fld>
            <a:endParaRPr lang="en-US" altLang="en-GR" sz="1100" dirty="0">
              <a:solidFill>
                <a:srgbClr val="FFFFFF"/>
              </a:solidFill>
              <a:latin typeface="Calibri" panose="020F050202020403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C9C82B2D-21A5-A943-B017-5080C51E91CB}"/>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Ορισμοί</a:t>
            </a:r>
          </a:p>
        </p:txBody>
      </p:sp>
      <p:sp>
        <p:nvSpPr>
          <p:cNvPr id="71682" name="Content Placeholder 2">
            <a:extLst>
              <a:ext uri="{FF2B5EF4-FFF2-40B4-BE49-F238E27FC236}">
                <a16:creationId xmlns:a16="http://schemas.microsoft.com/office/drawing/2014/main" id="{E3E5919B-E3A3-BC49-8023-0F343BBA61D1}"/>
              </a:ext>
            </a:extLst>
          </p:cNvPr>
          <p:cNvSpPr>
            <a:spLocks noGrp="1"/>
          </p:cNvSpPr>
          <p:nvPr>
            <p:ph idx="1"/>
          </p:nvPr>
        </p:nvSpPr>
        <p:spPr>
          <a:xfrm>
            <a:off x="612775" y="1600200"/>
            <a:ext cx="8153400" cy="4495800"/>
          </a:xfrm>
        </p:spPr>
        <p:txBody>
          <a:bodyPr/>
          <a:lstStyle/>
          <a:p>
            <a:r>
              <a:rPr lang="el-GR" altLang="en-GR" dirty="0">
                <a:latin typeface="Calibri" panose="020F0502020204030204" pitchFamily="34" charset="0"/>
                <a:ea typeface="ＭＳ Ｐゴシック" panose="020B0600070205080204" pitchFamily="34" charset="-128"/>
              </a:rPr>
              <a:t>Εκπαιδευτική τεχνολογία (</a:t>
            </a:r>
            <a:r>
              <a:rPr lang="en-GB" altLang="en-GR" dirty="0">
                <a:latin typeface="Calibri" panose="020F0502020204030204" pitchFamily="34" charset="0"/>
                <a:ea typeface="ＭＳ Ｐゴシック" panose="020B0600070205080204" pitchFamily="34" charset="-128"/>
              </a:rPr>
              <a:t>ET)</a:t>
            </a:r>
          </a:p>
          <a:p>
            <a:pPr lvl="1"/>
            <a:r>
              <a:rPr lang="el-GR" altLang="en-GR" dirty="0">
                <a:latin typeface="Calibri" panose="020F0502020204030204" pitchFamily="34" charset="0"/>
                <a:ea typeface="ＭＳ Ｐゴシック" panose="020B0600070205080204" pitchFamily="34" charset="-128"/>
              </a:rPr>
              <a:t>Εφαρμογές</a:t>
            </a:r>
            <a:r>
              <a:rPr lang="en-US" altLang="en-GR" dirty="0">
                <a:latin typeface="Calibri" panose="020F0502020204030204" pitchFamily="34" charset="0"/>
                <a:ea typeface="ＭＳ Ｐゴシック" panose="020B0600070205080204" pitchFamily="34" charset="-128"/>
              </a:rPr>
              <a:t> </a:t>
            </a:r>
            <a:r>
              <a:rPr lang="el-GR" altLang="en-GR" dirty="0">
                <a:latin typeface="Calibri" panose="020F0502020204030204" pitchFamily="34" charset="0"/>
                <a:ea typeface="ＭＳ Ｐゴシック" panose="020B0600070205080204" pitchFamily="34" charset="-128"/>
              </a:rPr>
              <a:t>ΤΠΕ που (έχουν αναπτυχθεί με σκοπό να) διευκολύνουν, υποστηρίζουν, βελτιώνουν, κλπ, κάποια στάδια της εκπαίδευσης</a:t>
            </a:r>
            <a:endParaRPr lang="en-US" altLang="en-GR" dirty="0">
              <a:latin typeface="Calibri" panose="020F0502020204030204" pitchFamily="34" charset="0"/>
              <a:ea typeface="ＭＳ Ｐゴシック" panose="020B0600070205080204" pitchFamily="34" charset="-128"/>
            </a:endParaRPr>
          </a:p>
          <a:p>
            <a:r>
              <a:rPr lang="el-GR" altLang="en-GR" dirty="0">
                <a:latin typeface="Calibri" panose="020F0502020204030204" pitchFamily="34" charset="0"/>
                <a:ea typeface="ＭＳ Ｐゴシック" panose="020B0600070205080204" pitchFamily="34" charset="-128"/>
              </a:rPr>
              <a:t>Πρέπει να υπάρχει ένας εκπαιδευτικός στόχος, και αντίστοιχος εκπαιδευτικός σχεδιασμός</a:t>
            </a:r>
          </a:p>
          <a:p>
            <a:pPr lvl="1"/>
            <a:r>
              <a:rPr lang="el-GR" altLang="en-GR" dirty="0">
                <a:latin typeface="Calibri" panose="020F0502020204030204" pitchFamily="34" charset="0"/>
                <a:ea typeface="ＭＳ Ｐゴシック" panose="020B0600070205080204" pitchFamily="34" charset="-128"/>
              </a:rPr>
              <a:t>Π.χ. δυνατότητα επεξηγήσεων, δυνατότητα παρουσίασης όλων των βημάτων και όχι μόνο του τελικού αποτελέσματος, δυνατότητα αυτό-αξιολόγησης, etc</a:t>
            </a:r>
          </a:p>
          <a:p>
            <a:r>
              <a:rPr lang="en-US" altLang="en-GR" dirty="0">
                <a:solidFill>
                  <a:schemeClr val="accent2"/>
                </a:solidFill>
                <a:latin typeface="Calibri" panose="020F0502020204030204" pitchFamily="34" charset="0"/>
                <a:ea typeface="ＭＳ Ｐゴシック" panose="020B0600070205080204" pitchFamily="34" charset="-128"/>
              </a:rPr>
              <a:t>G</a:t>
            </a:r>
            <a:r>
              <a:rPr lang="en-US" altLang="en-GR" dirty="0">
                <a:solidFill>
                  <a:srgbClr val="CC0000"/>
                </a:solidFill>
                <a:latin typeface="Calibri" panose="020F0502020204030204" pitchFamily="34" charset="0"/>
                <a:ea typeface="ＭＳ Ｐゴシック" panose="020B0600070205080204" pitchFamily="34" charset="-128"/>
              </a:rPr>
              <a:t>o</a:t>
            </a:r>
            <a:r>
              <a:rPr lang="en-US" altLang="en-GR" dirty="0">
                <a:solidFill>
                  <a:srgbClr val="E4B900"/>
                </a:solidFill>
                <a:latin typeface="Calibri" panose="020F0502020204030204" pitchFamily="34" charset="0"/>
                <a:ea typeface="ＭＳ Ｐゴシック" panose="020B0600070205080204" pitchFamily="34" charset="-128"/>
              </a:rPr>
              <a:t>o</a:t>
            </a:r>
            <a:r>
              <a:rPr lang="en-US" altLang="en-GR" dirty="0">
                <a:solidFill>
                  <a:schemeClr val="accent2"/>
                </a:solidFill>
                <a:latin typeface="Calibri" panose="020F0502020204030204" pitchFamily="34" charset="0"/>
                <a:ea typeface="ＭＳ Ｐゴシック" panose="020B0600070205080204" pitchFamily="34" charset="-128"/>
              </a:rPr>
              <a:t>g</a:t>
            </a:r>
            <a:r>
              <a:rPr lang="en-US" altLang="en-GR" dirty="0">
                <a:solidFill>
                  <a:srgbClr val="00AC00"/>
                </a:solidFill>
                <a:latin typeface="Calibri" panose="020F0502020204030204" pitchFamily="34" charset="0"/>
                <a:ea typeface="ＭＳ Ｐゴシック" panose="020B0600070205080204" pitchFamily="34" charset="-128"/>
              </a:rPr>
              <a:t>l</a:t>
            </a:r>
            <a:r>
              <a:rPr lang="en-US" altLang="en-GR" dirty="0">
                <a:solidFill>
                  <a:srgbClr val="CC0000"/>
                </a:solidFill>
                <a:latin typeface="Calibri" panose="020F0502020204030204" pitchFamily="34" charset="0"/>
                <a:ea typeface="ＭＳ Ｐゴシック" panose="020B0600070205080204" pitchFamily="34" charset="-128"/>
              </a:rPr>
              <a:t>e</a:t>
            </a:r>
            <a:r>
              <a:rPr lang="en-GB" altLang="en-GR" dirty="0">
                <a:latin typeface="Calibri" panose="020F0502020204030204" pitchFamily="34" charset="0"/>
                <a:ea typeface="ＭＳ Ｐゴシック" panose="020B0600070205080204" pitchFamily="34" charset="-128"/>
              </a:rPr>
              <a:t> for</a:t>
            </a:r>
          </a:p>
          <a:p>
            <a:pPr lvl="1"/>
            <a:r>
              <a:rPr lang="en-GB" altLang="en-GR" dirty="0">
                <a:latin typeface="Calibri" panose="020F0502020204030204" pitchFamily="34" charset="0"/>
                <a:ea typeface="ＭＳ Ｐゴシック" panose="020B0600070205080204" pitchFamily="34" charset="-128"/>
              </a:rPr>
              <a:t>Learning</a:t>
            </a:r>
            <a:r>
              <a:rPr lang="el-GR" altLang="en-GR" dirty="0">
                <a:latin typeface="Calibri" panose="020F0502020204030204" pitchFamily="34" charset="0"/>
                <a:ea typeface="ＭＳ Ｐゴシック" panose="020B0600070205080204" pitchFamily="34" charset="-128"/>
              </a:rPr>
              <a:t> </a:t>
            </a:r>
            <a:r>
              <a:rPr lang="en-GB" altLang="en-GR" dirty="0">
                <a:latin typeface="Calibri" panose="020F0502020204030204" pitchFamily="34" charset="0"/>
                <a:ea typeface="ＭＳ Ｐゴシック" panose="020B0600070205080204" pitchFamily="34" charset="-128"/>
              </a:rPr>
              <a:t>technologies, e-learning, technology-supported learning, technology-enhanced learning, educational technology, CAI, CAL</a:t>
            </a:r>
          </a:p>
        </p:txBody>
      </p:sp>
      <p:sp>
        <p:nvSpPr>
          <p:cNvPr id="5" name="Slide Number Placeholder 4">
            <a:extLst>
              <a:ext uri="{FF2B5EF4-FFF2-40B4-BE49-F238E27FC236}">
                <a16:creationId xmlns:a16="http://schemas.microsoft.com/office/drawing/2014/main" id="{FFEFF4D0-F1E9-2541-8D98-389D1D294CD7}"/>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C40AEB38-9B9A-544D-A184-167BEFE34765}" type="slidenum">
              <a:rPr lang="en-US" altLang="en-GR" sz="1200">
                <a:solidFill>
                  <a:srgbClr val="FFFFFF"/>
                </a:solidFill>
                <a:latin typeface="Calibri" panose="020F0502020204030204" pitchFamily="34" charset="0"/>
              </a:rPr>
              <a:pPr eaLnBrk="1" hangingPunct="1">
                <a:lnSpc>
                  <a:spcPct val="80000"/>
                </a:lnSpc>
              </a:pPr>
              <a:t>64</a:t>
            </a:fld>
            <a:endParaRPr lang="en-US" altLang="en-GR" sz="1200" dirty="0">
              <a:solidFill>
                <a:srgbClr val="FFFFFF"/>
              </a:solidFill>
              <a:latin typeface="Calibri" panose="020F0502020204030204" pitchFamily="34" charset="0"/>
            </a:endParaRPr>
          </a:p>
        </p:txBody>
      </p:sp>
      <p:pic>
        <p:nvPicPr>
          <p:cNvPr id="71684" name="Picture 5" descr="images.jpg">
            <a:extLst>
              <a:ext uri="{FF2B5EF4-FFF2-40B4-BE49-F238E27FC236}">
                <a16:creationId xmlns:a16="http://schemas.microsoft.com/office/drawing/2014/main" id="{BF6D1295-79CE-C646-B8DC-946D97C5921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885113" y="188913"/>
            <a:ext cx="1130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91C89AD5-5BF4-C846-8B0C-900D575787F1}"/>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Σημασία</a:t>
            </a:r>
          </a:p>
        </p:txBody>
      </p:sp>
      <p:sp>
        <p:nvSpPr>
          <p:cNvPr id="73730" name="Content Placeholder 2">
            <a:extLst>
              <a:ext uri="{FF2B5EF4-FFF2-40B4-BE49-F238E27FC236}">
                <a16:creationId xmlns:a16="http://schemas.microsoft.com/office/drawing/2014/main" id="{4C51BED7-6B92-114F-81C6-4DA4A546F3C0}"/>
              </a:ext>
            </a:extLst>
          </p:cNvPr>
          <p:cNvSpPr>
            <a:spLocks noGrp="1"/>
          </p:cNvSpPr>
          <p:nvPr>
            <p:ph idx="1"/>
          </p:nvPr>
        </p:nvSpPr>
        <p:spPr>
          <a:xfrm>
            <a:off x="612775" y="1600200"/>
            <a:ext cx="8153400" cy="4495800"/>
          </a:xfrm>
        </p:spPr>
        <p:txBody>
          <a:bodyPr/>
          <a:lstStyle/>
          <a:p>
            <a:r>
              <a:rPr lang="el-GR" altLang="en-GR" dirty="0">
                <a:latin typeface="Calibri" panose="020F0502020204030204" pitchFamily="34" charset="0"/>
                <a:ea typeface="ＭＳ Ｐゴシック" panose="020B0600070205080204" pitchFamily="34" charset="-128"/>
              </a:rPr>
              <a:t>Παράγοντες</a:t>
            </a:r>
          </a:p>
          <a:p>
            <a:pPr lvl="1"/>
            <a:r>
              <a:rPr lang="el-GR" altLang="en-GR" dirty="0">
                <a:latin typeface="Calibri" panose="020F0502020204030204" pitchFamily="34" charset="0"/>
                <a:ea typeface="ＭＳ Ｐゴシック" panose="020B0600070205080204" pitchFamily="34" charset="-128"/>
              </a:rPr>
              <a:t>Ορισμός και στόχος της εκπαίδευσης, της μάθησης και των απαραίτητων δεξιοτήτων</a:t>
            </a:r>
          </a:p>
          <a:p>
            <a:pPr lvl="1"/>
            <a:r>
              <a:rPr lang="el-GR" altLang="en-GR" dirty="0">
                <a:latin typeface="Calibri" panose="020F0502020204030204" pitchFamily="34" charset="0"/>
                <a:ea typeface="ＭＳ Ｐゴシック" panose="020B0600070205080204" pitchFamily="34" charset="-128"/>
              </a:rPr>
              <a:t>Προσδοκίες της κοινωνίας από την εκπαίδευση</a:t>
            </a:r>
          </a:p>
          <a:p>
            <a:r>
              <a:rPr lang="el-GR" altLang="en-GR" dirty="0">
                <a:latin typeface="Calibri" panose="020F0502020204030204" pitchFamily="34" charset="0"/>
                <a:ea typeface="ＭＳ Ｐゴシック" panose="020B0600070205080204" pitchFamily="34" charset="-128"/>
              </a:rPr>
              <a:t>Αποτέλεσμα – κοινωνία της γνώσης</a:t>
            </a:r>
          </a:p>
          <a:p>
            <a:pPr lvl="1"/>
            <a:r>
              <a:rPr lang="el-GR" altLang="en-GR" dirty="0">
                <a:latin typeface="Calibri" panose="020F0502020204030204" pitchFamily="34" charset="0"/>
                <a:ea typeface="ＭＳ Ｐゴシック" panose="020B0600070205080204" pitchFamily="34" charset="-128"/>
              </a:rPr>
              <a:t>Το πιο σημαντικό κεφάλαιο για ένα σύνολο (ομάδα, κοινωνία, εταιρεία) είναι οι γνώσεις των μελών της</a:t>
            </a:r>
          </a:p>
          <a:p>
            <a:pPr lvl="1"/>
            <a:r>
              <a:rPr lang="el-GR" altLang="en-GR" dirty="0">
                <a:latin typeface="Calibri" panose="020F0502020204030204" pitchFamily="34" charset="0"/>
                <a:ea typeface="ＭＳ Ｐゴシック" panose="020B0600070205080204" pitchFamily="34" charset="-128"/>
              </a:rPr>
              <a:t>Οι μεγαλύτερες βιομηχανίες του Internet προβλέπεται ότι θα αφορούν την παροχή υπηρεσιών υγείας και εκπαίδευσης</a:t>
            </a:r>
          </a:p>
        </p:txBody>
      </p:sp>
      <p:sp>
        <p:nvSpPr>
          <p:cNvPr id="5" name="Slide Number Placeholder 4">
            <a:extLst>
              <a:ext uri="{FF2B5EF4-FFF2-40B4-BE49-F238E27FC236}">
                <a16:creationId xmlns:a16="http://schemas.microsoft.com/office/drawing/2014/main" id="{03EC66AD-7C77-704A-A47E-9223BDEDA9CA}"/>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D4DDE6B2-7AEE-764C-B98F-55BEC6B7B861}" type="slidenum">
              <a:rPr lang="en-US" altLang="en-GR" sz="1200">
                <a:solidFill>
                  <a:srgbClr val="FFFFFF"/>
                </a:solidFill>
                <a:latin typeface="Calibri" panose="020F0502020204030204" pitchFamily="34" charset="0"/>
              </a:rPr>
              <a:pPr eaLnBrk="1" hangingPunct="1">
                <a:lnSpc>
                  <a:spcPct val="80000"/>
                </a:lnSpc>
              </a:pPr>
              <a:t>65</a:t>
            </a:fld>
            <a:endParaRPr lang="en-US" altLang="en-GR" sz="1200" dirty="0">
              <a:solidFill>
                <a:srgbClr val="FFFFFF"/>
              </a:solidFill>
              <a:latin typeface="Calibri" panose="020F0502020204030204" pitchFamily="34" charset="0"/>
            </a:endParaRPr>
          </a:p>
        </p:txBody>
      </p:sp>
      <p:pic>
        <p:nvPicPr>
          <p:cNvPr id="73732" name="Picture 5" descr="untitled.bmp">
            <a:extLst>
              <a:ext uri="{FF2B5EF4-FFF2-40B4-BE49-F238E27FC236}">
                <a16:creationId xmlns:a16="http://schemas.microsoft.com/office/drawing/2014/main" id="{D18945F2-42E3-004D-8956-9BABFB608A8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812090" y="211138"/>
            <a:ext cx="11652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028BA3C4-6516-3B4A-A1D7-5F0F184EEB29}"/>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Ιστορία</a:t>
            </a:r>
          </a:p>
        </p:txBody>
      </p:sp>
      <p:sp>
        <p:nvSpPr>
          <p:cNvPr id="75778" name="Content Placeholder 2">
            <a:extLst>
              <a:ext uri="{FF2B5EF4-FFF2-40B4-BE49-F238E27FC236}">
                <a16:creationId xmlns:a16="http://schemas.microsoft.com/office/drawing/2014/main" id="{BB95D5F2-E6C1-BC4B-8329-ACC0E534A88B}"/>
              </a:ext>
            </a:extLst>
          </p:cNvPr>
          <p:cNvSpPr>
            <a:spLocks noGrp="1"/>
          </p:cNvSpPr>
          <p:nvPr>
            <p:ph idx="1"/>
          </p:nvPr>
        </p:nvSpPr>
        <p:spPr>
          <a:xfrm>
            <a:off x="612775" y="1600200"/>
            <a:ext cx="8153400" cy="4495800"/>
          </a:xfrm>
        </p:spPr>
        <p:txBody>
          <a:bodyPr/>
          <a:lstStyle/>
          <a:p>
            <a:r>
              <a:rPr lang="el-GR" altLang="en-GR" dirty="0">
                <a:latin typeface="Calibri" panose="020F0502020204030204" pitchFamily="34" charset="0"/>
                <a:ea typeface="ＭＳ Ｐゴシック" panose="020B0600070205080204" pitchFamily="34" charset="-128"/>
              </a:rPr>
              <a:t>Πρώτες προσπάθειες</a:t>
            </a:r>
          </a:p>
          <a:p>
            <a:pPr lvl="1"/>
            <a:r>
              <a:rPr lang="el-GR" altLang="en-GR" dirty="0">
                <a:latin typeface="Calibri" panose="020F0502020204030204" pitchFamily="34" charset="0"/>
                <a:ea typeface="ＭＳ Ｐゴシック" panose="020B0600070205080204" pitchFamily="34" charset="-128"/>
              </a:rPr>
              <a:t>Ψηφιοποίηση του εκπαιδευτικού υλικού, page-turning systems</a:t>
            </a:r>
          </a:p>
          <a:p>
            <a:pPr lvl="1"/>
            <a:r>
              <a:rPr lang="el-GR" altLang="en-GR" dirty="0">
                <a:latin typeface="Calibri" panose="020F0502020204030204" pitchFamily="34" charset="0"/>
                <a:ea typeface="ＭＳ Ｐゴシック" panose="020B0600070205080204" pitchFamily="34" charset="-128"/>
              </a:rPr>
              <a:t>Οφέλη οικονομικά και διαχειριστικά, όχι παιδαγωγικά</a:t>
            </a:r>
          </a:p>
          <a:p>
            <a:r>
              <a:rPr lang="el-GR" altLang="en-GR" dirty="0">
                <a:latin typeface="Calibri" panose="020F0502020204030204" pitchFamily="34" charset="0"/>
                <a:ea typeface="ＭＳ Ｐゴシック" panose="020B0600070205080204" pitchFamily="34" charset="-128"/>
              </a:rPr>
              <a:t>Επαναστάσεις</a:t>
            </a:r>
          </a:p>
          <a:p>
            <a:pPr lvl="1"/>
            <a:r>
              <a:rPr lang="el-GR" altLang="en-GR" dirty="0">
                <a:latin typeface="Calibri" panose="020F0502020204030204" pitchFamily="34" charset="0"/>
                <a:ea typeface="ＭＳ Ｐゴシック" panose="020B0600070205080204" pitchFamily="34" charset="-128"/>
              </a:rPr>
              <a:t>Multimedia</a:t>
            </a:r>
            <a:r>
              <a:rPr lang="en-US" altLang="en-GR" dirty="0">
                <a:latin typeface="Calibri" panose="020F0502020204030204" pitchFamily="34" charset="0"/>
                <a:ea typeface="ＭＳ Ｐゴシック" panose="020B0600070205080204" pitchFamily="34" charset="-128"/>
              </a:rPr>
              <a:t>, </a:t>
            </a:r>
            <a:r>
              <a:rPr lang="el-GR" altLang="en-GR" dirty="0">
                <a:latin typeface="Calibri" panose="020F0502020204030204" pitchFamily="34" charset="0"/>
                <a:ea typeface="ＭＳ Ｐゴシック" panose="020B0600070205080204" pitchFamily="34" charset="-128"/>
              </a:rPr>
              <a:t>πολλαπλά μέσα, πολλαπλές αναπαραστάσεις εκπαιδευτικού υλικού</a:t>
            </a:r>
            <a:endParaRPr lang="en-US" altLang="en-GR" dirty="0">
              <a:latin typeface="Calibri" panose="020F0502020204030204" pitchFamily="34" charset="0"/>
              <a:ea typeface="ＭＳ Ｐゴシック" panose="020B0600070205080204" pitchFamily="34" charset="-128"/>
            </a:endParaRPr>
          </a:p>
          <a:p>
            <a:pPr lvl="1"/>
            <a:r>
              <a:rPr lang="en-US" altLang="en-GR" dirty="0">
                <a:latin typeface="Calibri" panose="020F0502020204030204" pitchFamily="34" charset="0"/>
                <a:ea typeface="ＭＳ Ｐゴシック" panose="020B0600070205080204" pitchFamily="34" charset="-128"/>
              </a:rPr>
              <a:t>Hypermedia, </a:t>
            </a:r>
            <a:r>
              <a:rPr lang="el-GR" altLang="en-GR" dirty="0">
                <a:latin typeface="Calibri" panose="020F0502020204030204" pitchFamily="34" charset="0"/>
                <a:ea typeface="ＭＳ Ｐゴシック" panose="020B0600070205080204" pitchFamily="34" charset="-128"/>
              </a:rPr>
              <a:t>μη-σειριακή πρόσβαση στο υλικό, self-paced learning</a:t>
            </a:r>
          </a:p>
          <a:p>
            <a:pPr lvl="1"/>
            <a:r>
              <a:rPr lang="el-GR" altLang="en-GR" dirty="0">
                <a:latin typeface="Calibri" panose="020F0502020204030204" pitchFamily="34" charset="0"/>
                <a:ea typeface="ＭＳ Ｐゴシック" panose="020B0600070205080204" pitchFamily="34" charset="-128"/>
              </a:rPr>
              <a:t>Οφέλη</a:t>
            </a:r>
            <a:r>
              <a:rPr lang="en-US" altLang="en-GR" dirty="0">
                <a:latin typeface="Calibri" panose="020F0502020204030204" pitchFamily="34" charset="0"/>
                <a:ea typeface="ＭＳ Ｐゴシック" panose="020B0600070205080204" pitchFamily="34" charset="-128"/>
              </a:rPr>
              <a:t> </a:t>
            </a:r>
            <a:r>
              <a:rPr lang="el-GR" altLang="en-GR" dirty="0">
                <a:latin typeface="Calibri" panose="020F0502020204030204" pitchFamily="34" charset="0"/>
                <a:ea typeface="ＭＳ Ｐゴシック" panose="020B0600070205080204" pitchFamily="34" charset="-128"/>
              </a:rPr>
              <a:t>παιδαγωγικά (εκτός από οικονομικά και διαχειριστικά)</a:t>
            </a:r>
          </a:p>
        </p:txBody>
      </p:sp>
      <p:sp>
        <p:nvSpPr>
          <p:cNvPr id="5" name="Slide Number Placeholder 4">
            <a:extLst>
              <a:ext uri="{FF2B5EF4-FFF2-40B4-BE49-F238E27FC236}">
                <a16:creationId xmlns:a16="http://schemas.microsoft.com/office/drawing/2014/main" id="{919BBBD2-D5B5-4D49-AE4F-F1907753E1ED}"/>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C3C0A6D3-52CA-5043-ADA0-E53CDB27D966}" type="slidenum">
              <a:rPr lang="en-US" altLang="en-GR" sz="1200">
                <a:solidFill>
                  <a:srgbClr val="FFFFFF"/>
                </a:solidFill>
                <a:latin typeface="Calibri" panose="020F0502020204030204" pitchFamily="34" charset="0"/>
              </a:rPr>
              <a:pPr eaLnBrk="1" hangingPunct="1">
                <a:lnSpc>
                  <a:spcPct val="80000"/>
                </a:lnSpc>
              </a:pPr>
              <a:t>66</a:t>
            </a:fld>
            <a:endParaRPr lang="en-US" altLang="en-GR" sz="1200" dirty="0">
              <a:solidFill>
                <a:srgbClr val="FFFFFF"/>
              </a:solidFill>
              <a:latin typeface="Calibri" panose="020F0502020204030204" pitchFamily="34" charset="0"/>
            </a:endParaRPr>
          </a:p>
        </p:txBody>
      </p:sp>
      <p:pic>
        <p:nvPicPr>
          <p:cNvPr id="75780" name="Picture 5" descr="untitled.bmp">
            <a:extLst>
              <a:ext uri="{FF2B5EF4-FFF2-40B4-BE49-F238E27FC236}">
                <a16:creationId xmlns:a16="http://schemas.microsoft.com/office/drawing/2014/main" id="{0AE2BCD3-58D4-BC49-99EA-F825B5E9102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96190" y="217488"/>
            <a:ext cx="13684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DC792278-B02B-B947-854B-BE0CAF813B0B}"/>
              </a:ext>
            </a:extLst>
          </p:cNvPr>
          <p:cNvSpPr>
            <a:spLocks noGrp="1"/>
          </p:cNvSpPr>
          <p:nvPr>
            <p:ph type="title"/>
          </p:nvPr>
        </p:nvSpPr>
        <p:spPr>
          <a:xfrm>
            <a:off x="612775" y="228600"/>
            <a:ext cx="8153400" cy="990600"/>
          </a:xfrm>
        </p:spPr>
        <p:txBody>
          <a:bodyPr/>
          <a:lstStyle/>
          <a:p>
            <a:pPr eaLnBrk="1" hangingPunct="1"/>
            <a:r>
              <a:rPr lang="el-GR" altLang="en-GR" dirty="0">
                <a:latin typeface="Calibri" panose="020F0502020204030204" pitchFamily="34" charset="0"/>
                <a:ea typeface="ＭＳ Ｐゴシック" panose="020B0600070205080204" pitchFamily="34" charset="-128"/>
              </a:rPr>
              <a:t>Η/Υ &amp; Εκπαίδευση</a:t>
            </a:r>
            <a:endParaRPr lang="en-US" altLang="en-GR" dirty="0">
              <a:latin typeface="Calibri" panose="020F0502020204030204" pitchFamily="34" charset="0"/>
              <a:ea typeface="ＭＳ Ｐゴシック" panose="020B0600070205080204" pitchFamily="34" charset="-128"/>
            </a:endParaRPr>
          </a:p>
        </p:txBody>
      </p:sp>
      <p:sp>
        <p:nvSpPr>
          <p:cNvPr id="77826" name="Content Placeholder 2">
            <a:extLst>
              <a:ext uri="{FF2B5EF4-FFF2-40B4-BE49-F238E27FC236}">
                <a16:creationId xmlns:a16="http://schemas.microsoft.com/office/drawing/2014/main" id="{FF582F61-8DE6-0940-BF04-E5A50DA8125D}"/>
              </a:ext>
            </a:extLst>
          </p:cNvPr>
          <p:cNvSpPr>
            <a:spLocks noGrp="1"/>
          </p:cNvSpPr>
          <p:nvPr>
            <p:ph sz="quarter" idx="1"/>
          </p:nvPr>
        </p:nvSpPr>
        <p:spPr>
          <a:xfrm>
            <a:off x="612775" y="1600200"/>
            <a:ext cx="8153400" cy="4495800"/>
          </a:xfrm>
        </p:spPr>
        <p:txBody>
          <a:bodyPr/>
          <a:lstStyle/>
          <a:p>
            <a:pPr eaLnBrk="1" hangingPunct="1"/>
            <a:r>
              <a:rPr lang="el-GR" altLang="en-GR" dirty="0">
                <a:latin typeface="Calibri" panose="020F0502020204030204" pitchFamily="34" charset="0"/>
                <a:ea typeface="ＭＳ Ｐゴシック" panose="020B0600070205080204" pitchFamily="34" charset="-128"/>
              </a:rPr>
              <a:t>Εκπαιδευτικό λογισμικό &amp; εφαρμογές</a:t>
            </a:r>
          </a:p>
          <a:p>
            <a:pPr lvl="1" eaLnBrk="1" hangingPunct="1"/>
            <a:r>
              <a:rPr lang="el-GR" altLang="en-GR" dirty="0">
                <a:latin typeface="Calibri" panose="020F0502020204030204" pitchFamily="34" charset="0"/>
                <a:ea typeface="ＭＳ Ｐゴシック" panose="020B0600070205080204" pitchFamily="34" charset="-128"/>
              </a:rPr>
              <a:t>Ψηφιακό μαθησιακό περιεχόμενο &amp; δραστηριότητες</a:t>
            </a:r>
          </a:p>
          <a:p>
            <a:pPr lvl="1" eaLnBrk="1" hangingPunct="1"/>
            <a:r>
              <a:rPr lang="en-US" altLang="en-GR" dirty="0">
                <a:latin typeface="Calibri" panose="020F0502020204030204" pitchFamily="34" charset="0"/>
                <a:ea typeface="ＭＳ Ｐゴシック" panose="020B0600070205080204" pitchFamily="34" charset="-128"/>
              </a:rPr>
              <a:t>Digital learning content &amp; activities</a:t>
            </a:r>
          </a:p>
        </p:txBody>
      </p:sp>
      <p:pic>
        <p:nvPicPr>
          <p:cNvPr id="77827" name="Picture 4">
            <a:extLst>
              <a:ext uri="{FF2B5EF4-FFF2-40B4-BE49-F238E27FC236}">
                <a16:creationId xmlns:a16="http://schemas.microsoft.com/office/drawing/2014/main" id="{5955E64E-4512-C243-A508-9031A02EB0E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40650" y="188913"/>
            <a:ext cx="1238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a:extLst>
              <a:ext uri="{FF2B5EF4-FFF2-40B4-BE49-F238E27FC236}">
                <a16:creationId xmlns:a16="http://schemas.microsoft.com/office/drawing/2014/main" id="{364236C1-DC81-F94A-AA95-ABB0D2BD7AB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03720" y="2996952"/>
            <a:ext cx="4536563" cy="32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30">
            <a:extLst>
              <a:ext uri="{FF2B5EF4-FFF2-40B4-BE49-F238E27FC236}">
                <a16:creationId xmlns:a16="http://schemas.microsoft.com/office/drawing/2014/main" id="{9AE7B7A2-8A51-1A46-A794-05A5965F7730}"/>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07ECDEA0-7A2F-D745-A072-8F64C908A8F3}" type="slidenum">
              <a:rPr lang="en-US" altLang="en-GR" sz="1200">
                <a:solidFill>
                  <a:srgbClr val="FFFFFF"/>
                </a:solidFill>
                <a:latin typeface="Calibri" panose="020F0502020204030204" pitchFamily="34" charset="0"/>
              </a:rPr>
              <a:pPr eaLnBrk="1" hangingPunct="1">
                <a:lnSpc>
                  <a:spcPct val="80000"/>
                </a:lnSpc>
              </a:pPr>
              <a:t>67</a:t>
            </a:fld>
            <a:endParaRPr lang="en-US" altLang="en-GR" sz="1200" dirty="0">
              <a:solidFill>
                <a:srgbClr val="FFFFFF"/>
              </a:solidFill>
              <a:latin typeface="Calibri" panose="020F050202020403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60D6A534-35C2-8C43-8708-432A31D151A9}"/>
              </a:ext>
            </a:extLst>
          </p:cNvPr>
          <p:cNvSpPr>
            <a:spLocks noGrp="1"/>
          </p:cNvSpPr>
          <p:nvPr>
            <p:ph type="title"/>
          </p:nvPr>
        </p:nvSpPr>
        <p:spPr>
          <a:xfrm>
            <a:off x="612775" y="228600"/>
            <a:ext cx="8153400" cy="990600"/>
          </a:xfrm>
        </p:spPr>
        <p:txBody>
          <a:bodyPr/>
          <a:lstStyle/>
          <a:p>
            <a:pPr eaLnBrk="1" hangingPunct="1"/>
            <a:r>
              <a:rPr lang="el-GR" altLang="en-GR" dirty="0">
                <a:latin typeface="Calibri" panose="020F0502020204030204" pitchFamily="34" charset="0"/>
                <a:ea typeface="ＭＳ Ｐゴシック" panose="020B0600070205080204" pitchFamily="34" charset="-128"/>
              </a:rPr>
              <a:t>Παραδείγματα</a:t>
            </a:r>
          </a:p>
        </p:txBody>
      </p:sp>
      <p:pic>
        <p:nvPicPr>
          <p:cNvPr id="78851" name="Picture 1">
            <a:extLst>
              <a:ext uri="{FF2B5EF4-FFF2-40B4-BE49-F238E27FC236}">
                <a16:creationId xmlns:a16="http://schemas.microsoft.com/office/drawing/2014/main" id="{773ED9BD-3ED2-994F-9A8D-2EAD44C8F38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27990" y="188913"/>
            <a:ext cx="9858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30">
            <a:extLst>
              <a:ext uri="{FF2B5EF4-FFF2-40B4-BE49-F238E27FC236}">
                <a16:creationId xmlns:a16="http://schemas.microsoft.com/office/drawing/2014/main" id="{95D004C1-030D-6F42-876A-80062ADA3250}"/>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4B976758-BDB5-C741-B616-D4BCC1A2E4A5}" type="slidenum">
              <a:rPr lang="en-US" altLang="en-GR" sz="1200">
                <a:solidFill>
                  <a:srgbClr val="FFFFFF"/>
                </a:solidFill>
                <a:latin typeface="Calibri" panose="020F0502020204030204" pitchFamily="34" charset="0"/>
              </a:rPr>
              <a:pPr eaLnBrk="1" hangingPunct="1">
                <a:lnSpc>
                  <a:spcPct val="80000"/>
                </a:lnSpc>
              </a:pPr>
              <a:t>68</a:t>
            </a:fld>
            <a:endParaRPr lang="en-US" altLang="en-GR" sz="1200" dirty="0">
              <a:solidFill>
                <a:srgbClr val="FFFFFF"/>
              </a:solidFill>
              <a:latin typeface="Calibri" panose="020F0502020204030204" pitchFamily="34" charset="0"/>
            </a:endParaRPr>
          </a:p>
        </p:txBody>
      </p:sp>
      <p:pic>
        <p:nvPicPr>
          <p:cNvPr id="7" name="Picture 6" descr="Graphical user interface, text, application&#10;&#10;Description automatically generated">
            <a:hlinkClick r:id="rId4"/>
            <a:extLst>
              <a:ext uri="{FF2B5EF4-FFF2-40B4-BE49-F238E27FC236}">
                <a16:creationId xmlns:a16="http://schemas.microsoft.com/office/drawing/2014/main" id="{F2011F6D-4A3E-1049-9DB1-9E6C0292684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2775" y="1900585"/>
            <a:ext cx="2880000" cy="1800000"/>
          </a:xfrm>
          <a:prstGeom prst="rect">
            <a:avLst/>
          </a:prstGeom>
        </p:spPr>
      </p:pic>
      <p:pic>
        <p:nvPicPr>
          <p:cNvPr id="9" name="Content Placeholder 5" descr="Graphical user interface, text, application, email, website&#10;&#10;Description automatically generated">
            <a:hlinkClick r:id="rId6"/>
            <a:extLst>
              <a:ext uri="{FF2B5EF4-FFF2-40B4-BE49-F238E27FC236}">
                <a16:creationId xmlns:a16="http://schemas.microsoft.com/office/drawing/2014/main" id="{A9F157D8-AD3B-6049-835C-1505784E41AE}"/>
              </a:ext>
            </a:extLst>
          </p:cNvPr>
          <p:cNvPicPr>
            <a:picLocks noGrp="1" noChangeAspect="1"/>
          </p:cNvPicPr>
          <p:nvPr>
            <p:ph sz="half" idx="1"/>
          </p:nvPr>
        </p:nvPicPr>
        <p:blipFill>
          <a:blip r:embed="rId7" cstate="print">
            <a:extLst>
              <a:ext uri="{28A0092B-C50C-407E-A947-70E740481C1C}">
                <a14:useLocalDpi xmlns:a14="http://schemas.microsoft.com/office/drawing/2010/main"/>
              </a:ext>
            </a:extLst>
          </a:blip>
          <a:stretch>
            <a:fillRect/>
          </a:stretch>
        </p:blipFill>
        <p:spPr>
          <a:xfrm>
            <a:off x="639701" y="4390146"/>
            <a:ext cx="2880000" cy="1800000"/>
          </a:xfrm>
        </p:spPr>
      </p:pic>
      <p:pic>
        <p:nvPicPr>
          <p:cNvPr id="10" name="Picture 9" descr="A picture containing graphical user interface&#10;&#10;Description automatically generated">
            <a:hlinkClick r:id="rId8"/>
            <a:extLst>
              <a:ext uri="{FF2B5EF4-FFF2-40B4-BE49-F238E27FC236}">
                <a16:creationId xmlns:a16="http://schemas.microsoft.com/office/drawing/2014/main" id="{E9E32AB1-D582-1B4D-A9F1-E34F4271695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624301" y="4385450"/>
            <a:ext cx="2912500" cy="1800000"/>
          </a:xfrm>
          <a:prstGeom prst="rect">
            <a:avLst/>
          </a:prstGeom>
        </p:spPr>
      </p:pic>
      <p:pic>
        <p:nvPicPr>
          <p:cNvPr id="11" name="Picture 11">
            <a:hlinkClick r:id="rId10"/>
            <a:extLst>
              <a:ext uri="{FF2B5EF4-FFF2-40B4-BE49-F238E27FC236}">
                <a16:creationId xmlns:a16="http://schemas.microsoft.com/office/drawing/2014/main" id="{932727D8-D888-3E46-A3F5-4888BE1CFA3D}"/>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622975" y="1900585"/>
            <a:ext cx="2881324"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10;&#10;Description automatically generated">
            <a:hlinkClick r:id="rId12"/>
            <a:extLst>
              <a:ext uri="{FF2B5EF4-FFF2-40B4-BE49-F238E27FC236}">
                <a16:creationId xmlns:a16="http://schemas.microsoft.com/office/drawing/2014/main" id="{4DC848A2-46BA-1346-ACD6-994422BD20E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132000" y="3101581"/>
            <a:ext cx="2880000" cy="18000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BC16FB60-2BDB-D046-AE26-40CDE1D30E9F}"/>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Ανάπτυξη ΕΛΕ</a:t>
            </a:r>
            <a:endParaRPr lang="en-US" altLang="en-GR" dirty="0">
              <a:latin typeface="Calibri" panose="020F0502020204030204" pitchFamily="34" charset="0"/>
              <a:ea typeface="ＭＳ Ｐゴシック" panose="020B0600070205080204" pitchFamily="34" charset="-128"/>
            </a:endParaRPr>
          </a:p>
        </p:txBody>
      </p:sp>
      <p:sp>
        <p:nvSpPr>
          <p:cNvPr id="80898" name="Content Placeholder 2">
            <a:extLst>
              <a:ext uri="{FF2B5EF4-FFF2-40B4-BE49-F238E27FC236}">
                <a16:creationId xmlns:a16="http://schemas.microsoft.com/office/drawing/2014/main" id="{F7977A10-90EF-2B46-8C31-6C8860D91438}"/>
              </a:ext>
            </a:extLst>
          </p:cNvPr>
          <p:cNvSpPr>
            <a:spLocks noGrp="1"/>
          </p:cNvSpPr>
          <p:nvPr>
            <p:ph sz="quarter" idx="1"/>
          </p:nvPr>
        </p:nvSpPr>
        <p:spPr>
          <a:xfrm>
            <a:off x="612775" y="1600200"/>
            <a:ext cx="8153400" cy="4495800"/>
          </a:xfrm>
        </p:spPr>
        <p:txBody>
          <a:bodyPr/>
          <a:lstStyle/>
          <a:p>
            <a:r>
              <a:rPr lang="en-US" altLang="en-GR" dirty="0">
                <a:latin typeface="Calibri" panose="020F0502020204030204" pitchFamily="34" charset="0"/>
                <a:ea typeface="ＭＳ Ｐゴシック" panose="020B0600070205080204" pitchFamily="34" charset="-128"/>
              </a:rPr>
              <a:t>ADDIE</a:t>
            </a:r>
          </a:p>
          <a:p>
            <a:pPr lvl="1"/>
            <a:r>
              <a:rPr lang="en-US" altLang="en-GR" dirty="0">
                <a:latin typeface="Calibri" panose="020F0502020204030204" pitchFamily="34" charset="0"/>
                <a:ea typeface="ＭＳ Ｐゴシック" panose="020B0600070205080204" pitchFamily="34" charset="-128"/>
              </a:rPr>
              <a:t>Analysis</a:t>
            </a:r>
          </a:p>
          <a:p>
            <a:pPr lvl="1"/>
            <a:r>
              <a:rPr lang="en-US" altLang="en-GR" dirty="0">
                <a:latin typeface="Calibri" panose="020F0502020204030204" pitchFamily="34" charset="0"/>
                <a:ea typeface="ＭＳ Ｐゴシック" panose="020B0600070205080204" pitchFamily="34" charset="-128"/>
              </a:rPr>
              <a:t>Design</a:t>
            </a:r>
          </a:p>
          <a:p>
            <a:pPr lvl="1"/>
            <a:r>
              <a:rPr lang="en-US" altLang="en-GR" dirty="0">
                <a:latin typeface="Calibri" panose="020F0502020204030204" pitchFamily="34" charset="0"/>
                <a:ea typeface="ＭＳ Ｐゴシック" panose="020B0600070205080204" pitchFamily="34" charset="-128"/>
              </a:rPr>
              <a:t>Development</a:t>
            </a:r>
          </a:p>
          <a:p>
            <a:pPr lvl="1"/>
            <a:r>
              <a:rPr lang="en-US" altLang="en-GR" dirty="0">
                <a:latin typeface="Calibri" panose="020F0502020204030204" pitchFamily="34" charset="0"/>
                <a:ea typeface="ＭＳ Ｐゴシック" panose="020B0600070205080204" pitchFamily="34" charset="-128"/>
              </a:rPr>
              <a:t>Implementation</a:t>
            </a:r>
          </a:p>
          <a:p>
            <a:pPr lvl="1"/>
            <a:r>
              <a:rPr lang="en-US" altLang="en-GR" dirty="0">
                <a:latin typeface="Calibri" panose="020F0502020204030204" pitchFamily="34" charset="0"/>
                <a:ea typeface="ＭＳ Ｐゴシック" panose="020B0600070205080204" pitchFamily="34" charset="-128"/>
              </a:rPr>
              <a:t>Evaluation</a:t>
            </a:r>
          </a:p>
        </p:txBody>
      </p:sp>
      <p:pic>
        <p:nvPicPr>
          <p:cNvPr id="80899" name="Content Placeholder 3">
            <a:extLst>
              <a:ext uri="{FF2B5EF4-FFF2-40B4-BE49-F238E27FC236}">
                <a16:creationId xmlns:a16="http://schemas.microsoft.com/office/drawing/2014/main" id="{1C1607D3-7EC7-5341-8C1F-F5923187D4D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67238" y="1557340"/>
            <a:ext cx="43307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1">
            <a:extLst>
              <a:ext uri="{FF2B5EF4-FFF2-40B4-BE49-F238E27FC236}">
                <a16:creationId xmlns:a16="http://schemas.microsoft.com/office/drawing/2014/main" id="{5428F88F-52C7-EA48-B8BF-9783900771A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00990" y="188913"/>
            <a:ext cx="10636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30">
            <a:extLst>
              <a:ext uri="{FF2B5EF4-FFF2-40B4-BE49-F238E27FC236}">
                <a16:creationId xmlns:a16="http://schemas.microsoft.com/office/drawing/2014/main" id="{3FBD6057-E844-6048-8D80-F3ABD1129805}"/>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2AA93C9C-4AF1-924D-8F64-5D693EB738C0}" type="slidenum">
              <a:rPr lang="en-US" altLang="en-GR" sz="1200">
                <a:solidFill>
                  <a:srgbClr val="FFFFFF"/>
                </a:solidFill>
                <a:latin typeface="Calibri" panose="020F0502020204030204" pitchFamily="34" charset="0"/>
              </a:rPr>
              <a:pPr eaLnBrk="1" hangingPunct="1">
                <a:lnSpc>
                  <a:spcPct val="80000"/>
                </a:lnSpc>
              </a:pPr>
              <a:t>69</a:t>
            </a:fld>
            <a:endParaRPr lang="en-US" altLang="en-GR" sz="1200" dirty="0">
              <a:solidFill>
                <a:srgbClr val="FFFFFF"/>
              </a:solidFill>
              <a:latin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89CB093C-8B3B-3D4D-BF1F-2DC21F8579FF}"/>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Σύνοψη</a:t>
            </a:r>
          </a:p>
        </p:txBody>
      </p:sp>
      <p:sp>
        <p:nvSpPr>
          <p:cNvPr id="25602" name="Content Placeholder 2">
            <a:extLst>
              <a:ext uri="{FF2B5EF4-FFF2-40B4-BE49-F238E27FC236}">
                <a16:creationId xmlns:a16="http://schemas.microsoft.com/office/drawing/2014/main" id="{15007055-79E1-4F4C-B0B5-0327CB7EEF64}"/>
              </a:ext>
            </a:extLst>
          </p:cNvPr>
          <p:cNvSpPr>
            <a:spLocks noGrp="1"/>
          </p:cNvSpPr>
          <p:nvPr>
            <p:ph idx="1"/>
          </p:nvPr>
        </p:nvSpPr>
        <p:spPr>
          <a:xfrm>
            <a:off x="612775" y="1600200"/>
            <a:ext cx="8153400" cy="4495800"/>
          </a:xfrm>
        </p:spPr>
        <p:txBody>
          <a:bodyPr/>
          <a:lstStyle/>
          <a:p>
            <a:r>
              <a:rPr lang="el-GR" altLang="en-GR" dirty="0">
                <a:latin typeface="Calibri" panose="020F0502020204030204" pitchFamily="34" charset="0"/>
                <a:ea typeface="ＭＳ Ｐゴシック" panose="020B0600070205080204" pitchFamily="34" charset="-128"/>
              </a:rPr>
              <a:t>Γνωριμία</a:t>
            </a:r>
          </a:p>
          <a:p>
            <a:r>
              <a:rPr lang="el-GR" altLang="en-GR" dirty="0">
                <a:latin typeface="Calibri" panose="020F0502020204030204" pitchFamily="34" charset="0"/>
                <a:ea typeface="ＭＳ Ｐゴシック" panose="020B0600070205080204" pitchFamily="34" charset="-128"/>
              </a:rPr>
              <a:t>ΤΠΕ</a:t>
            </a:r>
          </a:p>
          <a:p>
            <a:r>
              <a:rPr lang="el-GR" altLang="en-GR" dirty="0">
                <a:latin typeface="Calibri" panose="020F0502020204030204" pitchFamily="34" charset="0"/>
                <a:ea typeface="ＭＳ Ｐゴシック" panose="020B0600070205080204" pitchFamily="34" charset="-128"/>
              </a:rPr>
              <a:t>ΤΠΕ </a:t>
            </a:r>
            <a:r>
              <a:rPr lang="en-US" altLang="en-GR" dirty="0">
                <a:latin typeface="Calibri" panose="020F0502020204030204" pitchFamily="34" charset="0"/>
                <a:ea typeface="ＭＳ Ｐゴシック" panose="020B0600070205080204" pitchFamily="34" charset="-128"/>
              </a:rPr>
              <a:t>&amp; </a:t>
            </a:r>
            <a:r>
              <a:rPr lang="el-GR" altLang="en-GR" dirty="0">
                <a:latin typeface="Calibri" panose="020F0502020204030204" pitchFamily="34" charset="0"/>
                <a:ea typeface="ＭＳ Ｐゴシック" panose="020B0600070205080204" pitchFamily="34" charset="-128"/>
              </a:rPr>
              <a:t>Συμβουλευτική</a:t>
            </a:r>
          </a:p>
          <a:p>
            <a:r>
              <a:rPr lang="el-GR" altLang="en-GR" dirty="0">
                <a:latin typeface="Calibri" panose="020F0502020204030204" pitchFamily="34" charset="0"/>
                <a:ea typeface="ＭＳ Ｐゴシック" panose="020B0600070205080204" pitchFamily="34" charset="-128"/>
              </a:rPr>
              <a:t>ΤΠΕ </a:t>
            </a:r>
            <a:r>
              <a:rPr lang="en-US" altLang="en-GR" dirty="0">
                <a:latin typeface="Calibri" panose="020F0502020204030204" pitchFamily="34" charset="0"/>
                <a:ea typeface="ＭＳ Ｐゴシック" panose="020B0600070205080204" pitchFamily="34" charset="-128"/>
              </a:rPr>
              <a:t>&amp; </a:t>
            </a:r>
            <a:r>
              <a:rPr lang="el-GR" altLang="en-GR" dirty="0">
                <a:latin typeface="Calibri" panose="020F0502020204030204" pitchFamily="34" charset="0"/>
                <a:ea typeface="ＭＳ Ｐゴシック" panose="020B0600070205080204" pitchFamily="34" charset="-128"/>
              </a:rPr>
              <a:t>Εκπαίδευση</a:t>
            </a:r>
          </a:p>
          <a:p>
            <a:r>
              <a:rPr lang="el-GR" altLang="en-GR" dirty="0">
                <a:latin typeface="Calibri" panose="020F0502020204030204" pitchFamily="34" charset="0"/>
                <a:ea typeface="ＭＳ Ｐゴシック" panose="020B0600070205080204" pitchFamily="34" charset="-128"/>
              </a:rPr>
              <a:t>ΤΠΕ &amp; Ειδική Αγωγή</a:t>
            </a:r>
          </a:p>
          <a:p>
            <a:r>
              <a:rPr lang="el-GR" altLang="en-GR" dirty="0">
                <a:latin typeface="Calibri" panose="020F0502020204030204" pitchFamily="34" charset="0"/>
                <a:ea typeface="ＭＳ Ｐゴシック" panose="020B0600070205080204" pitchFamily="34" charset="-128"/>
              </a:rPr>
              <a:t>Συζήτηση</a:t>
            </a:r>
          </a:p>
        </p:txBody>
      </p:sp>
      <p:pic>
        <p:nvPicPr>
          <p:cNvPr id="25603" name="Picture 9" descr="Screen Shot 2012-07-26 at 00.20.19.png">
            <a:extLst>
              <a:ext uri="{FF2B5EF4-FFF2-40B4-BE49-F238E27FC236}">
                <a16:creationId xmlns:a16="http://schemas.microsoft.com/office/drawing/2014/main" id="{E300F903-5C93-1047-8E74-5739C5855AAD}"/>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05600" y="228600"/>
            <a:ext cx="22590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F561357-1AC0-AE46-98B8-1EDD765DBD0C}"/>
              </a:ext>
            </a:extLst>
          </p:cNvPr>
          <p:cNvSpPr/>
          <p:nvPr/>
        </p:nvSpPr>
        <p:spPr>
          <a:xfrm>
            <a:off x="900113" y="2060848"/>
            <a:ext cx="2951162" cy="431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pic>
        <p:nvPicPr>
          <p:cNvPr id="25605" name="Picture 1">
            <a:extLst>
              <a:ext uri="{FF2B5EF4-FFF2-40B4-BE49-F238E27FC236}">
                <a16:creationId xmlns:a16="http://schemas.microsoft.com/office/drawing/2014/main" id="{100F930E-4CA9-BE49-8DA4-DB23420331A2}"/>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76825" y="1698627"/>
            <a:ext cx="3657600"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4">
            <a:extLst>
              <a:ext uri="{FF2B5EF4-FFF2-40B4-BE49-F238E27FC236}">
                <a16:creationId xmlns:a16="http://schemas.microsoft.com/office/drawing/2014/main" id="{1B87D024-36F4-464E-A088-EB0A82A90ED7}"/>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A67AE3F9-E0D8-C245-92F6-A31E04153DE5}" type="slidenum">
              <a:rPr lang="en-US" altLang="en-GR" sz="1200">
                <a:solidFill>
                  <a:srgbClr val="FFFFFF"/>
                </a:solidFill>
                <a:latin typeface="Calibri" panose="020F0502020204030204" pitchFamily="34" charset="0"/>
              </a:rPr>
              <a:pPr eaLnBrk="1" hangingPunct="1">
                <a:lnSpc>
                  <a:spcPct val="80000"/>
                </a:lnSpc>
              </a:pPr>
              <a:t>7</a:t>
            </a:fld>
            <a:endParaRPr lang="en-US" altLang="en-GR" sz="1200" dirty="0">
              <a:solidFill>
                <a:srgbClr val="FFFFFF"/>
              </a:solidFill>
              <a:latin typeface="Calibri" panose="020F050202020403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08D99EC3-098A-104A-801D-6821C6DC42EC}"/>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Υλοποίηση ΕΛΕ</a:t>
            </a:r>
            <a:endParaRPr lang="en-US" altLang="en-GR" dirty="0">
              <a:latin typeface="Calibri" panose="020F0502020204030204" pitchFamily="34" charset="0"/>
              <a:ea typeface="ＭＳ Ｐゴシック" panose="020B0600070205080204" pitchFamily="34" charset="-128"/>
            </a:endParaRPr>
          </a:p>
        </p:txBody>
      </p:sp>
      <p:pic>
        <p:nvPicPr>
          <p:cNvPr id="81923" name="Picture 5" descr="Screen Shot 2016-03-21 at 19.26.14.png">
            <a:hlinkClick r:id="rId2"/>
            <a:extLst>
              <a:ext uri="{FF2B5EF4-FFF2-40B4-BE49-F238E27FC236}">
                <a16:creationId xmlns:a16="http://schemas.microsoft.com/office/drawing/2014/main" id="{C879A67C-ED42-FF48-8842-14DE5A08262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2775" y="1916832"/>
            <a:ext cx="36975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6" descr="Screen Shot 2016-03-21 at 19.28.22.png">
            <a:hlinkClick r:id="rId4"/>
            <a:extLst>
              <a:ext uri="{FF2B5EF4-FFF2-40B4-BE49-F238E27FC236}">
                <a16:creationId xmlns:a16="http://schemas.microsoft.com/office/drawing/2014/main" id="{E86FBC6F-9309-9346-AE25-3FA9A84F70B0}"/>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833727" y="1916832"/>
            <a:ext cx="3849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1" descr="1522867.jpg">
            <a:extLst>
              <a:ext uri="{FF2B5EF4-FFF2-40B4-BE49-F238E27FC236}">
                <a16:creationId xmlns:a16="http://schemas.microsoft.com/office/drawing/2014/main" id="{6A11A121-FE8F-E543-8F32-B13FB7E0F087}"/>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7761290" y="188913"/>
            <a:ext cx="12033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30">
            <a:extLst>
              <a:ext uri="{FF2B5EF4-FFF2-40B4-BE49-F238E27FC236}">
                <a16:creationId xmlns:a16="http://schemas.microsoft.com/office/drawing/2014/main" id="{BD71E4B7-E032-7C40-A034-5519A29C2E39}"/>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5A64A95E-E5BB-0342-ABFD-D143617928A8}" type="slidenum">
              <a:rPr lang="en-US" altLang="en-GR" sz="1200">
                <a:solidFill>
                  <a:srgbClr val="FFFFFF"/>
                </a:solidFill>
                <a:latin typeface="Calibri" panose="020F0502020204030204" pitchFamily="34" charset="0"/>
              </a:rPr>
              <a:pPr eaLnBrk="1" hangingPunct="1">
                <a:lnSpc>
                  <a:spcPct val="80000"/>
                </a:lnSpc>
              </a:pPr>
              <a:t>70</a:t>
            </a:fld>
            <a:endParaRPr lang="en-US" altLang="en-GR" sz="1200" dirty="0">
              <a:solidFill>
                <a:srgbClr val="FFFFFF"/>
              </a:solidFill>
              <a:latin typeface="Calibri" panose="020F0502020204030204" pitchFamily="34" charset="0"/>
            </a:endParaRPr>
          </a:p>
        </p:txBody>
      </p:sp>
      <p:pic>
        <p:nvPicPr>
          <p:cNvPr id="2" name="Picture 4" descr="Screen Shot 2016-03-21 at 19.12.25.png">
            <a:hlinkClick r:id="rId7"/>
            <a:extLst>
              <a:ext uri="{FF2B5EF4-FFF2-40B4-BE49-F238E27FC236}">
                <a16:creationId xmlns:a16="http://schemas.microsoft.com/office/drawing/2014/main" id="{F47E30D0-5DF1-2F42-3035-638CA0669A64}"/>
              </a:ext>
            </a:extLst>
          </p:cNvPr>
          <p:cNvPicPr>
            <a:picLocks/>
          </p:cNvPicPr>
          <p:nvPr/>
        </p:nvPicPr>
        <p:blipFill>
          <a:blip r:embed="rId8" cstate="print">
            <a:extLst>
              <a:ext uri="{28A0092B-C50C-407E-A947-70E740481C1C}">
                <a14:useLocalDpi xmlns:a14="http://schemas.microsoft.com/office/drawing/2010/main"/>
              </a:ext>
            </a:extLst>
          </a:blip>
          <a:srcRect/>
          <a:stretch>
            <a:fillRect/>
          </a:stretch>
        </p:blipFill>
        <p:spPr bwMode="auto">
          <a:xfrm>
            <a:off x="867867" y="4314764"/>
            <a:ext cx="32004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Screen Shot 2016-03-21 at 19.33.37.png">
            <a:hlinkClick r:id="rId9"/>
            <a:extLst>
              <a:ext uri="{FF2B5EF4-FFF2-40B4-BE49-F238E27FC236}">
                <a16:creationId xmlns:a16="http://schemas.microsoft.com/office/drawing/2014/main" id="{0EF52EAF-4C5E-07DF-D261-A387308AF321}"/>
              </a:ext>
            </a:extLst>
          </p:cNvPr>
          <p:cNvPicPr>
            <a:picLocks/>
          </p:cNvPicPr>
          <p:nvPr/>
        </p:nvPicPr>
        <p:blipFill>
          <a:blip r:embed="rId10" cstate="print">
            <a:extLst>
              <a:ext uri="{28A0092B-C50C-407E-A947-70E740481C1C}">
                <a14:useLocalDpi xmlns:a14="http://schemas.microsoft.com/office/drawing/2010/main"/>
              </a:ext>
            </a:extLst>
          </a:blip>
          <a:srcRect/>
          <a:stretch>
            <a:fillRect/>
          </a:stretch>
        </p:blipFill>
        <p:spPr bwMode="auto">
          <a:xfrm>
            <a:off x="5075733" y="4314764"/>
            <a:ext cx="32004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C121-B26B-9249-BD6C-10124D87E2CA}"/>
              </a:ext>
            </a:extLst>
          </p:cNvPr>
          <p:cNvSpPr>
            <a:spLocks noGrp="1"/>
          </p:cNvSpPr>
          <p:nvPr>
            <p:ph type="title"/>
          </p:nvPr>
        </p:nvSpPr>
        <p:spPr/>
        <p:txBody>
          <a:bodyPr/>
          <a:lstStyle/>
          <a:p>
            <a:r>
              <a:rPr lang="el-GR" dirty="0"/>
              <a:t>Αξιολόγηση ΕΛΕ</a:t>
            </a:r>
            <a:endParaRPr lang="en-GR" dirty="0"/>
          </a:p>
        </p:txBody>
      </p:sp>
      <p:sp>
        <p:nvSpPr>
          <p:cNvPr id="3" name="Content Placeholder 2">
            <a:extLst>
              <a:ext uri="{FF2B5EF4-FFF2-40B4-BE49-F238E27FC236}">
                <a16:creationId xmlns:a16="http://schemas.microsoft.com/office/drawing/2014/main" id="{03F6D994-46AE-824B-8D91-DB99563060D4}"/>
              </a:ext>
            </a:extLst>
          </p:cNvPr>
          <p:cNvSpPr>
            <a:spLocks noGrp="1"/>
          </p:cNvSpPr>
          <p:nvPr>
            <p:ph sz="quarter" idx="1"/>
          </p:nvPr>
        </p:nvSpPr>
        <p:spPr>
          <a:xfrm>
            <a:off x="612648" y="1600200"/>
            <a:ext cx="3959352" cy="4495800"/>
          </a:xfrm>
        </p:spPr>
        <p:txBody>
          <a:bodyPr/>
          <a:lstStyle/>
          <a:p>
            <a:r>
              <a:rPr lang="el-GR" dirty="0"/>
              <a:t>Παιδαγωγική/Διδακτική Αξιολόγηση</a:t>
            </a:r>
          </a:p>
          <a:p>
            <a:pPr lvl="1"/>
            <a:r>
              <a:rPr lang="el-GR" dirty="0"/>
              <a:t>Διδακτικό περιεχόμενο</a:t>
            </a:r>
          </a:p>
          <a:p>
            <a:pPr lvl="1"/>
            <a:r>
              <a:rPr lang="el-GR" dirty="0"/>
              <a:t>Διδακτική &amp; παιδαγωγική μεθοδολογία</a:t>
            </a:r>
          </a:p>
          <a:p>
            <a:pPr lvl="1"/>
            <a:r>
              <a:rPr lang="el-GR" dirty="0"/>
              <a:t>Σχεδίαση &amp; δόμηση του περιεχομένου</a:t>
            </a:r>
          </a:p>
          <a:p>
            <a:pPr lvl="1"/>
            <a:r>
              <a:rPr lang="el-GR" dirty="0"/>
              <a:t>Διεπιφάνεια χρήσης</a:t>
            </a:r>
          </a:p>
          <a:p>
            <a:pPr lvl="1"/>
            <a:r>
              <a:rPr lang="el-GR" dirty="0"/>
              <a:t>Άλλες δυνατότητες</a:t>
            </a:r>
          </a:p>
          <a:p>
            <a:pPr lvl="1"/>
            <a:r>
              <a:rPr lang="el-GR" dirty="0"/>
              <a:t>Μαθησιακό αποτέλεσμα</a:t>
            </a:r>
          </a:p>
        </p:txBody>
      </p:sp>
      <p:sp>
        <p:nvSpPr>
          <p:cNvPr id="4" name="Slide Number Placeholder 3">
            <a:extLst>
              <a:ext uri="{FF2B5EF4-FFF2-40B4-BE49-F238E27FC236}">
                <a16:creationId xmlns:a16="http://schemas.microsoft.com/office/drawing/2014/main" id="{BEB15C88-CCAB-564C-98B4-AE61862EB12B}"/>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71</a:t>
            </a:fld>
            <a:endParaRPr lang="el-GR" altLang="en-GR" dirty="0"/>
          </a:p>
        </p:txBody>
      </p:sp>
      <p:sp>
        <p:nvSpPr>
          <p:cNvPr id="5" name="Content Placeholder 2">
            <a:extLst>
              <a:ext uri="{FF2B5EF4-FFF2-40B4-BE49-F238E27FC236}">
                <a16:creationId xmlns:a16="http://schemas.microsoft.com/office/drawing/2014/main" id="{882139F1-756C-C849-9AF5-8523B1C58104}"/>
              </a:ext>
            </a:extLst>
          </p:cNvPr>
          <p:cNvSpPr txBox="1">
            <a:spLocks/>
          </p:cNvSpPr>
          <p:nvPr/>
        </p:nvSpPr>
        <p:spPr bwMode="auto">
          <a:xfrm>
            <a:off x="4689348" y="1600200"/>
            <a:ext cx="3959352"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400" kern="1200">
                <a:solidFill>
                  <a:schemeClr val="tx1"/>
                </a:solidFill>
                <a:latin typeface="Calibri"/>
                <a:ea typeface="ＭＳ Ｐゴシック" charset="0"/>
                <a:cs typeface="Calibri"/>
              </a:defRPr>
            </a:lvl1pPr>
            <a:lvl2pPr marL="639763" indent="-273050" algn="l" rtl="0" eaLnBrk="0" fontAlgn="base" hangingPunct="0">
              <a:spcBef>
                <a:spcPts val="550"/>
              </a:spcBef>
              <a:spcAft>
                <a:spcPct val="0"/>
              </a:spcAft>
              <a:buClr>
                <a:schemeClr val="accent1"/>
              </a:buClr>
              <a:buSzPct val="70000"/>
              <a:buFont typeface="Wingdings 2" pitchFamily="2" charset="2"/>
              <a:buChar char=""/>
              <a:defRPr sz="2000" kern="1200">
                <a:solidFill>
                  <a:schemeClr val="tx1"/>
                </a:solidFill>
                <a:latin typeface="Calibri"/>
                <a:ea typeface="ＭＳ Ｐゴシック" charset="0"/>
                <a:cs typeface="Calibri"/>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kern="1200">
                <a:solidFill>
                  <a:schemeClr val="tx1"/>
                </a:solidFill>
                <a:latin typeface="Calibri"/>
                <a:ea typeface="ＭＳ Ｐゴシック" charset="0"/>
                <a:cs typeface="Calibri"/>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Calibri"/>
                <a:ea typeface="ＭＳ Ｐゴシック" charset="0"/>
                <a:cs typeface="Calibri"/>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Calibri"/>
                <a:ea typeface="ＭＳ Ｐゴシック" charset="0"/>
                <a:cs typeface="Calibri"/>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l-GR" dirty="0"/>
              <a:t>Τεχνολογική Αξιολόγηση</a:t>
            </a:r>
          </a:p>
          <a:p>
            <a:pPr lvl="1"/>
            <a:r>
              <a:rPr lang="el-GR" dirty="0"/>
              <a:t>Τεχνική αρτιότητα</a:t>
            </a:r>
          </a:p>
          <a:p>
            <a:pPr lvl="1"/>
            <a:r>
              <a:rPr lang="el-GR" dirty="0"/>
              <a:t>Λειτουργικότητα</a:t>
            </a:r>
          </a:p>
          <a:p>
            <a:pPr lvl="1"/>
            <a:r>
              <a:rPr lang="el-GR" dirty="0"/>
              <a:t>Συμβατότητα</a:t>
            </a:r>
          </a:p>
          <a:p>
            <a:pPr lvl="1"/>
            <a:r>
              <a:rPr lang="el-GR" dirty="0"/>
              <a:t>Εργαλεία Δασκάλου</a:t>
            </a:r>
          </a:p>
          <a:p>
            <a:pPr lvl="1"/>
            <a:r>
              <a:rPr lang="el-GR" dirty="0"/>
              <a:t>Εργαλεία Μαθητή</a:t>
            </a:r>
          </a:p>
          <a:p>
            <a:pPr lvl="1"/>
            <a:r>
              <a:rPr lang="el-GR" dirty="0"/>
              <a:t>Υποστήριξη</a:t>
            </a:r>
          </a:p>
        </p:txBody>
      </p:sp>
      <p:pic>
        <p:nvPicPr>
          <p:cNvPr id="6" name="Picture 5">
            <a:extLst>
              <a:ext uri="{FF2B5EF4-FFF2-40B4-BE49-F238E27FC236}">
                <a16:creationId xmlns:a16="http://schemas.microsoft.com/office/drawing/2014/main" id="{C5EC54EA-3A82-D240-B9FE-D850B5F02EA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269357" y="224300"/>
            <a:ext cx="660400" cy="914400"/>
          </a:xfrm>
          <a:prstGeom prst="rect">
            <a:avLst/>
          </a:prstGeom>
        </p:spPr>
      </p:pic>
    </p:spTree>
    <p:extLst>
      <p:ext uri="{BB962C8B-B14F-4D97-AF65-F5344CB8AC3E}">
        <p14:creationId xmlns:p14="http://schemas.microsoft.com/office/powerpoint/2010/main" val="21311570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C0607-A272-0549-81E3-C1C1F5B0D25A}"/>
              </a:ext>
            </a:extLst>
          </p:cNvPr>
          <p:cNvSpPr>
            <a:spLocks noGrp="1"/>
          </p:cNvSpPr>
          <p:nvPr>
            <p:ph type="title"/>
          </p:nvPr>
        </p:nvSpPr>
        <p:spPr/>
        <p:txBody>
          <a:bodyPr/>
          <a:lstStyle/>
          <a:p>
            <a:r>
              <a:rPr lang="el-GR" dirty="0"/>
              <a:t>Αξιοποίηση ΕΛΕ</a:t>
            </a:r>
            <a:endParaRPr lang="en-GR" dirty="0"/>
          </a:p>
        </p:txBody>
      </p:sp>
      <p:sp>
        <p:nvSpPr>
          <p:cNvPr id="4" name="Slide Number Placeholder 3">
            <a:extLst>
              <a:ext uri="{FF2B5EF4-FFF2-40B4-BE49-F238E27FC236}">
                <a16:creationId xmlns:a16="http://schemas.microsoft.com/office/drawing/2014/main" id="{37935F11-6B0A-6049-AB1B-D5792545BD30}"/>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72</a:t>
            </a:fld>
            <a:endParaRPr lang="el-GR" altLang="en-GR" dirty="0"/>
          </a:p>
        </p:txBody>
      </p:sp>
      <p:pic>
        <p:nvPicPr>
          <p:cNvPr id="5" name="Picture 4">
            <a:hlinkClick r:id="rId2"/>
            <a:extLst>
              <a:ext uri="{FF2B5EF4-FFF2-40B4-BE49-F238E27FC236}">
                <a16:creationId xmlns:a16="http://schemas.microsoft.com/office/drawing/2014/main" id="{9981CF5D-F4F1-5543-A0DF-5008923C9A2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3195" y="1772816"/>
            <a:ext cx="5184492" cy="32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2EF9B1B1-3A87-4D40-86FE-C0EF9798D69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85460" y="1802160"/>
            <a:ext cx="2156260" cy="32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CDB4FD2-9900-9341-B8A2-92C5B7EE8D1B}"/>
              </a:ext>
            </a:extLst>
          </p:cNvPr>
          <p:cNvPicPr>
            <a:picLocks noChangeAspect="1"/>
          </p:cNvPicPr>
          <p:nvPr/>
        </p:nvPicPr>
        <p:blipFill>
          <a:blip r:embed="rId5"/>
          <a:stretch>
            <a:fillRect/>
          </a:stretch>
        </p:blipFill>
        <p:spPr>
          <a:xfrm>
            <a:off x="7812360" y="228600"/>
            <a:ext cx="1143000" cy="914400"/>
          </a:xfrm>
          <a:prstGeom prst="rect">
            <a:avLst/>
          </a:prstGeom>
        </p:spPr>
      </p:pic>
    </p:spTree>
    <p:extLst>
      <p:ext uri="{BB962C8B-B14F-4D97-AF65-F5344CB8AC3E}">
        <p14:creationId xmlns:p14="http://schemas.microsoft.com/office/powerpoint/2010/main" val="16078718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C2C15BF1-6619-9B46-B24D-C4CFEEE17683}"/>
              </a:ext>
            </a:extLst>
          </p:cNvPr>
          <p:cNvSpPr>
            <a:spLocks noGrp="1"/>
          </p:cNvSpPr>
          <p:nvPr>
            <p:ph type="title"/>
          </p:nvPr>
        </p:nvSpPr>
        <p:spPr>
          <a:xfrm>
            <a:off x="612775" y="228600"/>
            <a:ext cx="8153400" cy="990600"/>
          </a:xfrm>
        </p:spPr>
        <p:txBody>
          <a:bodyPr/>
          <a:lstStyle/>
          <a:p>
            <a:r>
              <a:rPr lang="en-US" altLang="en-GR" dirty="0">
                <a:latin typeface="Calibri" panose="020F0502020204030204" pitchFamily="34" charset="0"/>
                <a:ea typeface="ＭＳ Ｐゴシック" panose="020B0600070205080204" pitchFamily="34" charset="-128"/>
              </a:rPr>
              <a:t>Web &amp; </a:t>
            </a:r>
            <a:r>
              <a:rPr lang="el-GR" altLang="en-GR" dirty="0">
                <a:latin typeface="Calibri" panose="020F0502020204030204" pitchFamily="34" charset="0"/>
                <a:ea typeface="ＭＳ Ｐゴシック" panose="020B0600070205080204" pitchFamily="34" charset="-128"/>
              </a:rPr>
              <a:t>Εκπαίδευση</a:t>
            </a:r>
            <a:endParaRPr lang="en-US" altLang="en-GR" dirty="0">
              <a:latin typeface="Calibri" panose="020F0502020204030204" pitchFamily="34" charset="0"/>
              <a:ea typeface="ＭＳ Ｐゴシック" panose="020B0600070205080204" pitchFamily="34" charset="-128"/>
            </a:endParaRPr>
          </a:p>
        </p:txBody>
      </p:sp>
      <p:sp>
        <p:nvSpPr>
          <p:cNvPr id="84994" name="Content Placeholder 2">
            <a:extLst>
              <a:ext uri="{FF2B5EF4-FFF2-40B4-BE49-F238E27FC236}">
                <a16:creationId xmlns:a16="http://schemas.microsoft.com/office/drawing/2014/main" id="{166D3493-C5ED-A64C-B07F-AF054259EAC9}"/>
              </a:ext>
            </a:extLst>
          </p:cNvPr>
          <p:cNvSpPr>
            <a:spLocks noGrp="1"/>
          </p:cNvSpPr>
          <p:nvPr>
            <p:ph sz="quarter" idx="1"/>
          </p:nvPr>
        </p:nvSpPr>
        <p:spPr>
          <a:xfrm>
            <a:off x="612775" y="1600200"/>
            <a:ext cx="8153400" cy="4495800"/>
          </a:xfrm>
        </p:spPr>
        <p:txBody>
          <a:bodyPr/>
          <a:lstStyle/>
          <a:p>
            <a:r>
              <a:rPr lang="en-US" altLang="en-GR" dirty="0">
                <a:latin typeface="Calibri" panose="020F0502020204030204" pitchFamily="34" charset="0"/>
                <a:ea typeface="ＭＳ Ｐゴシック" panose="020B0600070205080204" pitchFamily="34" charset="-128"/>
              </a:rPr>
              <a:t>e-Learning environments</a:t>
            </a:r>
          </a:p>
          <a:p>
            <a:pPr lvl="1"/>
            <a:r>
              <a:rPr lang="en-US" altLang="en-GR" dirty="0">
                <a:latin typeface="Calibri" panose="020F0502020204030204" pitchFamily="34" charset="0"/>
                <a:ea typeface="ＭＳ Ｐゴシック" panose="020B0600070205080204" pitchFamily="34" charset="-128"/>
              </a:rPr>
              <a:t>Comprehensive software packages</a:t>
            </a:r>
          </a:p>
          <a:p>
            <a:pPr lvl="1"/>
            <a:r>
              <a:rPr lang="en-US" altLang="en-GR" dirty="0">
                <a:latin typeface="Calibri" panose="020F0502020204030204" pitchFamily="34" charset="0"/>
                <a:ea typeface="ＭＳ Ｐゴシック" panose="020B0600070205080204" pitchFamily="34" charset="-128"/>
              </a:rPr>
              <a:t>That support courses that depend on the WWW</a:t>
            </a:r>
          </a:p>
          <a:p>
            <a:pPr lvl="1"/>
            <a:r>
              <a:rPr lang="en-US" altLang="en-GR" dirty="0">
                <a:latin typeface="Calibri" panose="020F0502020204030204" pitchFamily="34" charset="0"/>
                <a:ea typeface="ＭＳ Ｐゴシック" panose="020B0600070205080204" pitchFamily="34" charset="-128"/>
              </a:rPr>
              <a:t>For some </a:t>
            </a:r>
            <a:r>
              <a:rPr lang="en-US" altLang="en-GR" dirty="0">
                <a:solidFill>
                  <a:srgbClr val="FF6600"/>
                </a:solidFill>
                <a:latin typeface="Calibri" panose="020F0502020204030204" pitchFamily="34" charset="0"/>
                <a:ea typeface="ＭＳ Ｐゴシック" panose="020B0600070205080204" pitchFamily="34" charset="-128"/>
              </a:rPr>
              <a:t>combination</a:t>
            </a:r>
            <a:r>
              <a:rPr lang="en-US" altLang="en-GR" dirty="0">
                <a:latin typeface="Calibri" panose="020F0502020204030204" pitchFamily="34" charset="0"/>
                <a:ea typeface="ＭＳ Ｐゴシック" panose="020B0600070205080204" pitchFamily="34" charset="-128"/>
              </a:rPr>
              <a:t> of delivery, testing, simulation, discussion, or other significant aspect</a:t>
            </a:r>
          </a:p>
        </p:txBody>
      </p:sp>
      <p:pic>
        <p:nvPicPr>
          <p:cNvPr id="84995" name="Picture 5">
            <a:extLst>
              <a:ext uri="{FF2B5EF4-FFF2-40B4-BE49-F238E27FC236}">
                <a16:creationId xmlns:a16="http://schemas.microsoft.com/office/drawing/2014/main" id="{9BCBAF3A-C5B3-A844-A012-58F0A2AE270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92925" y="211138"/>
            <a:ext cx="20716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6">
            <a:extLst>
              <a:ext uri="{FF2B5EF4-FFF2-40B4-BE49-F238E27FC236}">
                <a16:creationId xmlns:a16="http://schemas.microsoft.com/office/drawing/2014/main" id="{6D4F898C-FB65-C048-82A3-9E42EAE6379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97238" y="3716338"/>
            <a:ext cx="24765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30">
            <a:extLst>
              <a:ext uri="{FF2B5EF4-FFF2-40B4-BE49-F238E27FC236}">
                <a16:creationId xmlns:a16="http://schemas.microsoft.com/office/drawing/2014/main" id="{3ED16BA0-A2A7-D047-AFEA-5B7A340688AA}"/>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0DEC34C9-BA8A-7841-809C-391FC8B04274}" type="slidenum">
              <a:rPr lang="en-US" altLang="en-GR" sz="1200">
                <a:solidFill>
                  <a:srgbClr val="FFFFFF"/>
                </a:solidFill>
                <a:latin typeface="Calibri" panose="020F0502020204030204" pitchFamily="34" charset="0"/>
              </a:rPr>
              <a:pPr eaLnBrk="1" hangingPunct="1">
                <a:lnSpc>
                  <a:spcPct val="80000"/>
                </a:lnSpc>
              </a:pPr>
              <a:t>73</a:t>
            </a:fld>
            <a:endParaRPr lang="en-US" altLang="en-GR" sz="1200" dirty="0">
              <a:solidFill>
                <a:srgbClr val="FFFFFF"/>
              </a:solidFill>
              <a:latin typeface="Calibri" panose="020F050202020403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37EAD871-1CC7-0A42-BEB6-D7075CCD5935}"/>
              </a:ext>
            </a:extLst>
          </p:cNvPr>
          <p:cNvSpPr>
            <a:spLocks noGrp="1"/>
          </p:cNvSpPr>
          <p:nvPr>
            <p:ph type="title"/>
          </p:nvPr>
        </p:nvSpPr>
        <p:spPr>
          <a:xfrm>
            <a:off x="612775" y="228600"/>
            <a:ext cx="8153400" cy="990600"/>
          </a:xfrm>
        </p:spPr>
        <p:txBody>
          <a:bodyPr/>
          <a:lstStyle/>
          <a:p>
            <a:pPr eaLnBrk="1" hangingPunct="1"/>
            <a:r>
              <a:rPr lang="en-US" altLang="en-GR" dirty="0">
                <a:latin typeface="Calibri" panose="020F0502020204030204" pitchFamily="34" charset="0"/>
                <a:ea typeface="ＭＳ Ｐゴシック" panose="020B0600070205080204" pitchFamily="34" charset="-128"/>
              </a:rPr>
              <a:t>e-Learning – </a:t>
            </a:r>
            <a:r>
              <a:rPr lang="el-GR" altLang="en-GR" dirty="0">
                <a:latin typeface="Calibri" panose="020F0502020204030204" pitchFamily="34" charset="0"/>
                <a:ea typeface="ＭＳ Ｐゴシック" panose="020B0600070205080204" pitchFamily="34" charset="-128"/>
              </a:rPr>
              <a:t>Ασύγχρονα</a:t>
            </a:r>
            <a:endParaRPr lang="en-US" altLang="en-GR" dirty="0">
              <a:latin typeface="Calibri" panose="020F0502020204030204" pitchFamily="34" charset="0"/>
              <a:ea typeface="ＭＳ Ｐゴシック" panose="020B0600070205080204" pitchFamily="34" charset="-128"/>
            </a:endParaRPr>
          </a:p>
        </p:txBody>
      </p:sp>
      <p:sp>
        <p:nvSpPr>
          <p:cNvPr id="86018" name="Content Placeholder 2">
            <a:extLst>
              <a:ext uri="{FF2B5EF4-FFF2-40B4-BE49-F238E27FC236}">
                <a16:creationId xmlns:a16="http://schemas.microsoft.com/office/drawing/2014/main" id="{33EB94EE-0316-8E4F-9722-EBDB647DF6B3}"/>
              </a:ext>
            </a:extLst>
          </p:cNvPr>
          <p:cNvSpPr>
            <a:spLocks noGrp="1"/>
          </p:cNvSpPr>
          <p:nvPr>
            <p:ph sz="quarter" idx="1"/>
          </p:nvPr>
        </p:nvSpPr>
        <p:spPr>
          <a:xfrm>
            <a:off x="612775" y="1600200"/>
            <a:ext cx="8153400" cy="4495800"/>
          </a:xfrm>
        </p:spPr>
        <p:txBody>
          <a:bodyPr/>
          <a:lstStyle/>
          <a:p>
            <a:pPr eaLnBrk="1" hangingPunct="1"/>
            <a:r>
              <a:rPr lang="el-GR" altLang="en-GR" dirty="0">
                <a:latin typeface="Calibri" panose="020F0502020204030204" pitchFamily="34" charset="0"/>
                <a:ea typeface="ＭＳ Ｐゴシック" panose="020B0600070205080204" pitchFamily="34" charset="-128"/>
              </a:rPr>
              <a:t>Διαμοιρασμός ψηφιακού περιεχομένου</a:t>
            </a:r>
          </a:p>
          <a:p>
            <a:pPr lvl="1" eaLnBrk="1" hangingPunct="1"/>
            <a:r>
              <a:rPr lang="el-GR" altLang="en-GR" dirty="0">
                <a:latin typeface="Calibri" panose="020F0502020204030204" pitchFamily="34" charset="0"/>
                <a:ea typeface="ＭＳ Ｐゴシック" panose="020B0600070205080204" pitchFamily="34" charset="-128"/>
              </a:rPr>
              <a:t>Ηλεκτρονικά</a:t>
            </a:r>
            <a:r>
              <a:rPr lang="en-US" altLang="en-GR" dirty="0">
                <a:latin typeface="Calibri" panose="020F0502020204030204" pitchFamily="34" charset="0"/>
                <a:ea typeface="ＭＳ Ｐゴシック" panose="020B0600070205080204" pitchFamily="34" charset="-128"/>
              </a:rPr>
              <a:t> </a:t>
            </a:r>
            <a:r>
              <a:rPr lang="el-GR" altLang="en-GR" dirty="0">
                <a:latin typeface="Calibri" panose="020F0502020204030204" pitchFamily="34" charset="0"/>
                <a:ea typeface="ＭＳ Ｐゴシック" panose="020B0600070205080204" pitchFamily="34" charset="-128"/>
              </a:rPr>
              <a:t>μαθήματα</a:t>
            </a:r>
          </a:p>
          <a:p>
            <a:pPr lvl="1" eaLnBrk="1" hangingPunct="1"/>
            <a:r>
              <a:rPr lang="el-GR" altLang="en-GR" dirty="0">
                <a:latin typeface="Calibri" panose="020F0502020204030204" pitchFamily="34" charset="0"/>
                <a:ea typeface="ＭＳ Ｐゴシック" panose="020B0600070205080204" pitchFamily="34" charset="-128"/>
              </a:rPr>
              <a:t>Διαχείριση</a:t>
            </a:r>
            <a:r>
              <a:rPr lang="en-US" altLang="en-GR" dirty="0">
                <a:latin typeface="Calibri" panose="020F0502020204030204" pitchFamily="34" charset="0"/>
                <a:ea typeface="ＭＳ Ｐゴシック" panose="020B0600070205080204" pitchFamily="34" charset="-128"/>
              </a:rPr>
              <a:t>, </a:t>
            </a:r>
            <a:r>
              <a:rPr lang="el-GR" altLang="en-GR" dirty="0">
                <a:latin typeface="Calibri" panose="020F0502020204030204" pitchFamily="34" charset="0"/>
                <a:ea typeface="ＭＳ Ｐゴシック" panose="020B0600070205080204" pitchFamily="34" charset="-128"/>
              </a:rPr>
              <a:t>επικοινωνία, ρόλοι</a:t>
            </a:r>
          </a:p>
        </p:txBody>
      </p:sp>
      <p:pic>
        <p:nvPicPr>
          <p:cNvPr id="86019" name="Picture 4" descr="Screen Shot 2015-09-28 at 19.53.35.png">
            <a:hlinkClick r:id="rId2"/>
            <a:extLst>
              <a:ext uri="{FF2B5EF4-FFF2-40B4-BE49-F238E27FC236}">
                <a16:creationId xmlns:a16="http://schemas.microsoft.com/office/drawing/2014/main" id="{F9FE5386-662C-B44B-9CEC-FFFB46CA6E78}"/>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4213" y="3040063"/>
            <a:ext cx="292576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6" descr="Screen Shot 2015-02-23 at 23.30.09.png">
            <a:hlinkClick r:id="rId4"/>
            <a:extLst>
              <a:ext uri="{FF2B5EF4-FFF2-40B4-BE49-F238E27FC236}">
                <a16:creationId xmlns:a16="http://schemas.microsoft.com/office/drawing/2014/main" id="{F202AF64-BE28-6D43-86FD-BB498677AFA2}"/>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867400" y="3040063"/>
            <a:ext cx="29273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AD1AB4B5-AFA1-7549-A9ED-EFC0A51597A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339977" y="3789363"/>
            <a:ext cx="4391025" cy="2743200"/>
          </a:xfrm>
          <a:prstGeom prst="rect">
            <a:avLst/>
          </a:prstGeom>
          <a:noFill/>
          <a:ln>
            <a:noFill/>
          </a:ln>
          <a:effectLst/>
          <a:extLst>
            <a:ext uri="{909E8E84-426E-40dd-AFC4-6F175D3DCCD1}">
              <a14:hiddenFill xmlns="" xmlns:a14="http://schemas.microsoft.com/office/drawing/2010/main">
                <a:solidFill>
                  <a:srgbClr val="C0C0C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86022" name="Picture 1">
            <a:extLst>
              <a:ext uri="{FF2B5EF4-FFF2-40B4-BE49-F238E27FC236}">
                <a16:creationId xmlns:a16="http://schemas.microsoft.com/office/drawing/2014/main" id="{684B4AF0-C4BF-A04D-AA80-439C83D245F8}"/>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7451725" y="188913"/>
            <a:ext cx="15446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30">
            <a:extLst>
              <a:ext uri="{FF2B5EF4-FFF2-40B4-BE49-F238E27FC236}">
                <a16:creationId xmlns:a16="http://schemas.microsoft.com/office/drawing/2014/main" id="{70808F2E-31C2-9041-AFD8-8EEBCF61D0D2}"/>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B7A2D8F6-D0A3-6C43-9A6A-0098ABDD5992}" type="slidenum">
              <a:rPr lang="en-US" altLang="en-GR" sz="1200">
                <a:solidFill>
                  <a:srgbClr val="FFFFFF"/>
                </a:solidFill>
                <a:latin typeface="Calibri" panose="020F0502020204030204" pitchFamily="34" charset="0"/>
              </a:rPr>
              <a:pPr eaLnBrk="1" hangingPunct="1">
                <a:lnSpc>
                  <a:spcPct val="80000"/>
                </a:lnSpc>
              </a:pPr>
              <a:t>74</a:t>
            </a:fld>
            <a:endParaRPr lang="en-US" altLang="en-GR" sz="1200" dirty="0">
              <a:solidFill>
                <a:srgbClr val="FFFFFF"/>
              </a:solidFill>
              <a:latin typeface="Calibri" panose="020F050202020403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711DE26A-0B0A-D540-BC3F-818A235CFAA1}"/>
              </a:ext>
            </a:extLst>
          </p:cNvPr>
          <p:cNvSpPr>
            <a:spLocks noGrp="1"/>
          </p:cNvSpPr>
          <p:nvPr>
            <p:ph type="title"/>
          </p:nvPr>
        </p:nvSpPr>
        <p:spPr>
          <a:xfrm>
            <a:off x="612775" y="228600"/>
            <a:ext cx="8153400" cy="990600"/>
          </a:xfrm>
        </p:spPr>
        <p:txBody>
          <a:bodyPr/>
          <a:lstStyle/>
          <a:p>
            <a:pPr eaLnBrk="1" hangingPunct="1"/>
            <a:r>
              <a:rPr lang="en-US" altLang="en-GR" dirty="0">
                <a:latin typeface="Calibri" panose="020F0502020204030204" pitchFamily="34" charset="0"/>
                <a:ea typeface="ＭＳ Ｐゴシック" panose="020B0600070205080204" pitchFamily="34" charset="-128"/>
              </a:rPr>
              <a:t>e-Learning – </a:t>
            </a:r>
            <a:r>
              <a:rPr lang="el-GR" altLang="en-GR" dirty="0">
                <a:latin typeface="Calibri" panose="020F0502020204030204" pitchFamily="34" charset="0"/>
                <a:ea typeface="ＭＳ Ｐゴシック" panose="020B0600070205080204" pitchFamily="34" charset="-128"/>
              </a:rPr>
              <a:t>Σύγχρονα</a:t>
            </a:r>
            <a:endParaRPr lang="en-US" altLang="en-GR" dirty="0">
              <a:latin typeface="Calibri" panose="020F0502020204030204" pitchFamily="34" charset="0"/>
              <a:ea typeface="ＭＳ Ｐゴシック" panose="020B0600070205080204" pitchFamily="34" charset="-128"/>
            </a:endParaRPr>
          </a:p>
        </p:txBody>
      </p:sp>
      <p:sp>
        <p:nvSpPr>
          <p:cNvPr id="87042" name="Content Placeholder 2">
            <a:extLst>
              <a:ext uri="{FF2B5EF4-FFF2-40B4-BE49-F238E27FC236}">
                <a16:creationId xmlns:a16="http://schemas.microsoft.com/office/drawing/2014/main" id="{C4272C40-1330-934F-BB2F-D4A101F77DCA}"/>
              </a:ext>
            </a:extLst>
          </p:cNvPr>
          <p:cNvSpPr>
            <a:spLocks noGrp="1"/>
          </p:cNvSpPr>
          <p:nvPr>
            <p:ph sz="quarter" idx="1"/>
          </p:nvPr>
        </p:nvSpPr>
        <p:spPr>
          <a:xfrm>
            <a:off x="612775" y="1600200"/>
            <a:ext cx="8153400" cy="4495800"/>
          </a:xfrm>
        </p:spPr>
        <p:txBody>
          <a:bodyPr/>
          <a:lstStyle/>
          <a:p>
            <a:pPr eaLnBrk="1" hangingPunct="1"/>
            <a:r>
              <a:rPr lang="el-GR" altLang="en-GR" dirty="0">
                <a:latin typeface="Calibri" panose="020F0502020204030204" pitchFamily="34" charset="0"/>
                <a:ea typeface="ＭＳ Ｐゴシック" panose="020B0600070205080204" pitchFamily="34" charset="-128"/>
              </a:rPr>
              <a:t>Επικοινωνία</a:t>
            </a:r>
          </a:p>
          <a:p>
            <a:pPr lvl="1" eaLnBrk="1" hangingPunct="1"/>
            <a:r>
              <a:rPr lang="en-US" altLang="en-GR" dirty="0">
                <a:latin typeface="Calibri" panose="020F0502020204030204" pitchFamily="34" charset="0"/>
                <a:ea typeface="ＭＳ Ｐゴシック" panose="020B0600070205080204" pitchFamily="34" charset="-128"/>
              </a:rPr>
              <a:t>Webinars </a:t>
            </a:r>
            <a:endParaRPr lang="el-GR" altLang="en-GR" dirty="0">
              <a:latin typeface="Calibri" panose="020F0502020204030204" pitchFamily="34" charset="0"/>
              <a:ea typeface="ＭＳ Ｐゴシック" panose="020B0600070205080204" pitchFamily="34" charset="-128"/>
            </a:endParaRPr>
          </a:p>
          <a:p>
            <a:pPr lvl="1" eaLnBrk="1" hangingPunct="1"/>
            <a:r>
              <a:rPr lang="el-GR" altLang="en-GR" dirty="0">
                <a:latin typeface="Calibri" panose="020F0502020204030204" pitchFamily="34" charset="0"/>
                <a:ea typeface="ＭＳ Ｐゴシック" panose="020B0600070205080204" pitchFamily="34" charset="-128"/>
              </a:rPr>
              <a:t>Διαμοιρασμός</a:t>
            </a:r>
            <a:r>
              <a:rPr lang="en-US" altLang="en-GR" dirty="0">
                <a:latin typeface="Calibri" panose="020F0502020204030204" pitchFamily="34" charset="0"/>
                <a:ea typeface="ＭＳ Ｐゴシック" panose="020B0600070205080204" pitchFamily="34" charset="-128"/>
              </a:rPr>
              <a:t> </a:t>
            </a:r>
            <a:r>
              <a:rPr lang="el-GR" altLang="en-GR" dirty="0">
                <a:latin typeface="Calibri" panose="020F0502020204030204" pitchFamily="34" charset="0"/>
                <a:ea typeface="ＭＳ Ｐゴシック" panose="020B0600070205080204" pitchFamily="34" charset="-128"/>
              </a:rPr>
              <a:t>ψηφιακού περιεχομένου, διαχείριση, ρόλοι</a:t>
            </a:r>
            <a:endParaRPr lang="en-US" altLang="en-GR" dirty="0">
              <a:latin typeface="Calibri" panose="020F0502020204030204" pitchFamily="34" charset="0"/>
              <a:ea typeface="ＭＳ Ｐゴシック" panose="020B0600070205080204" pitchFamily="34" charset="-128"/>
            </a:endParaRPr>
          </a:p>
        </p:txBody>
      </p:sp>
      <p:pic>
        <p:nvPicPr>
          <p:cNvPr id="87043" name="Picture 3" descr="Screen Shot 2014-03-03 at 18.53.31.png">
            <a:hlinkClick r:id="rId2"/>
            <a:extLst>
              <a:ext uri="{FF2B5EF4-FFF2-40B4-BE49-F238E27FC236}">
                <a16:creationId xmlns:a16="http://schemas.microsoft.com/office/drawing/2014/main" id="{921BC970-9997-E54C-97CD-DC1585DB4B48}"/>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77281" y="3068960"/>
            <a:ext cx="43894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1">
            <a:extLst>
              <a:ext uri="{FF2B5EF4-FFF2-40B4-BE49-F238E27FC236}">
                <a16:creationId xmlns:a16="http://schemas.microsoft.com/office/drawing/2014/main" id="{92A5A5F3-BF64-DB47-B95A-479A5E6E055B}"/>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596190" y="188913"/>
            <a:ext cx="14049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30">
            <a:extLst>
              <a:ext uri="{FF2B5EF4-FFF2-40B4-BE49-F238E27FC236}">
                <a16:creationId xmlns:a16="http://schemas.microsoft.com/office/drawing/2014/main" id="{59F4C46C-5473-F04A-9F71-3241CAECF8E8}"/>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62B5D56D-E630-CC4D-B9B2-D9D83C068377}" type="slidenum">
              <a:rPr lang="en-US" altLang="en-GR" sz="1200">
                <a:solidFill>
                  <a:srgbClr val="FFFFFF"/>
                </a:solidFill>
                <a:latin typeface="Calibri" panose="020F0502020204030204" pitchFamily="34" charset="0"/>
              </a:rPr>
              <a:pPr eaLnBrk="1" hangingPunct="1">
                <a:lnSpc>
                  <a:spcPct val="80000"/>
                </a:lnSpc>
              </a:pPr>
              <a:t>75</a:t>
            </a:fld>
            <a:endParaRPr lang="en-US" altLang="en-GR" sz="1200" dirty="0">
              <a:solidFill>
                <a:srgbClr val="FFFFFF"/>
              </a:solidFill>
              <a:latin typeface="Calibri" panose="020F050202020403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59649-F99D-1F41-9CBB-471AA71F11EA}"/>
              </a:ext>
            </a:extLst>
          </p:cNvPr>
          <p:cNvSpPr>
            <a:spLocks noGrp="1"/>
          </p:cNvSpPr>
          <p:nvPr>
            <p:ph type="title"/>
          </p:nvPr>
        </p:nvSpPr>
        <p:spPr/>
        <p:txBody>
          <a:bodyPr/>
          <a:lstStyle/>
          <a:p>
            <a:r>
              <a:rPr lang="en-GR"/>
              <a:t>e-Learning – </a:t>
            </a:r>
            <a:r>
              <a:rPr lang="el-GR" dirty="0"/>
              <a:t>Διαχείριση</a:t>
            </a:r>
            <a:r>
              <a:rPr lang="en-US" dirty="0"/>
              <a:t> </a:t>
            </a:r>
            <a:endParaRPr lang="en-GR"/>
          </a:p>
        </p:txBody>
      </p:sp>
      <p:sp>
        <p:nvSpPr>
          <p:cNvPr id="3" name="Content Placeholder 2">
            <a:extLst>
              <a:ext uri="{FF2B5EF4-FFF2-40B4-BE49-F238E27FC236}">
                <a16:creationId xmlns:a16="http://schemas.microsoft.com/office/drawing/2014/main" id="{0C98F8B4-820D-6043-AA4C-C2967EA01397}"/>
              </a:ext>
            </a:extLst>
          </p:cNvPr>
          <p:cNvSpPr>
            <a:spLocks noGrp="1"/>
          </p:cNvSpPr>
          <p:nvPr>
            <p:ph sz="quarter" idx="1"/>
          </p:nvPr>
        </p:nvSpPr>
        <p:spPr/>
        <p:txBody>
          <a:bodyPr/>
          <a:lstStyle/>
          <a:p>
            <a:r>
              <a:rPr lang="en-GR" dirty="0"/>
              <a:t>Learning management systems, learning content management systems</a:t>
            </a:r>
          </a:p>
          <a:p>
            <a:pPr lvl="1"/>
            <a:r>
              <a:rPr lang="el-GR" dirty="0"/>
              <a:t>Διαχείριση όλων των μαθησιακών γεγονότων</a:t>
            </a:r>
            <a:endParaRPr lang="en-GR" dirty="0"/>
          </a:p>
          <a:p>
            <a:r>
              <a:rPr lang="en-GR" dirty="0"/>
              <a:t>Learning Analytics, educational data mining</a:t>
            </a:r>
          </a:p>
          <a:p>
            <a:pPr lvl="1"/>
            <a:r>
              <a:rPr lang="el-GR" dirty="0"/>
              <a:t>Αναλύουμε δεδομένα και βρίσκουμε πρότυπα για να λάβουμε αποφάσεις</a:t>
            </a:r>
          </a:p>
        </p:txBody>
      </p:sp>
      <p:sp>
        <p:nvSpPr>
          <p:cNvPr id="4" name="Slide Number Placeholder 3">
            <a:extLst>
              <a:ext uri="{FF2B5EF4-FFF2-40B4-BE49-F238E27FC236}">
                <a16:creationId xmlns:a16="http://schemas.microsoft.com/office/drawing/2014/main" id="{6AE937A6-4A1B-1149-A78D-81329D9E0CD9}"/>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76</a:t>
            </a:fld>
            <a:endParaRPr lang="el-GR" altLang="en-GR" dirty="0"/>
          </a:p>
        </p:txBody>
      </p:sp>
      <p:pic>
        <p:nvPicPr>
          <p:cNvPr id="5" name="Picture 4">
            <a:extLst>
              <a:ext uri="{FF2B5EF4-FFF2-40B4-BE49-F238E27FC236}">
                <a16:creationId xmlns:a16="http://schemas.microsoft.com/office/drawing/2014/main" id="{1E74E9DC-379A-9642-8968-FE2FC9F486B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109321" y="228600"/>
            <a:ext cx="844062" cy="914400"/>
          </a:xfrm>
          <a:prstGeom prst="rect">
            <a:avLst/>
          </a:prstGeom>
        </p:spPr>
      </p:pic>
    </p:spTree>
    <p:extLst>
      <p:ext uri="{BB962C8B-B14F-4D97-AF65-F5344CB8AC3E}">
        <p14:creationId xmlns:p14="http://schemas.microsoft.com/office/powerpoint/2010/main" val="12245555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66F3F-E138-CE46-8268-FF2CEC7E6E63}"/>
              </a:ext>
            </a:extLst>
          </p:cNvPr>
          <p:cNvSpPr>
            <a:spLocks noGrp="1"/>
          </p:cNvSpPr>
          <p:nvPr>
            <p:ph type="title"/>
          </p:nvPr>
        </p:nvSpPr>
        <p:spPr/>
        <p:txBody>
          <a:bodyPr/>
          <a:lstStyle/>
          <a:p>
            <a:r>
              <a:rPr lang="en-GB" dirty="0"/>
              <a:t>e-Learning – </a:t>
            </a:r>
            <a:r>
              <a:rPr lang="el-GR" dirty="0"/>
              <a:t>Εξελίξεις</a:t>
            </a:r>
            <a:endParaRPr lang="en-GR"/>
          </a:p>
        </p:txBody>
      </p:sp>
      <p:sp>
        <p:nvSpPr>
          <p:cNvPr id="3" name="Content Placeholder 2">
            <a:extLst>
              <a:ext uri="{FF2B5EF4-FFF2-40B4-BE49-F238E27FC236}">
                <a16:creationId xmlns:a16="http://schemas.microsoft.com/office/drawing/2014/main" id="{A278E733-0CBC-3C4E-A7CF-E1E04D9DAF89}"/>
              </a:ext>
            </a:extLst>
          </p:cNvPr>
          <p:cNvSpPr>
            <a:spLocks noGrp="1"/>
          </p:cNvSpPr>
          <p:nvPr>
            <p:ph sz="quarter" idx="1"/>
          </p:nvPr>
        </p:nvSpPr>
        <p:spPr/>
        <p:txBody>
          <a:bodyPr/>
          <a:lstStyle/>
          <a:p>
            <a:r>
              <a:rPr lang="en-GR" dirty="0"/>
              <a:t>Mobile learning, ubiquitous learning</a:t>
            </a:r>
          </a:p>
          <a:p>
            <a:pPr lvl="1"/>
            <a:r>
              <a:rPr lang="el-GR" dirty="0"/>
              <a:t>Πανταχού παρών…</a:t>
            </a:r>
            <a:endParaRPr lang="en-GR" dirty="0"/>
          </a:p>
          <a:p>
            <a:r>
              <a:rPr lang="en-GR" dirty="0"/>
              <a:t>MOOC – massive open online courses</a:t>
            </a:r>
          </a:p>
          <a:p>
            <a:pPr lvl="1"/>
            <a:r>
              <a:rPr lang="el-GR" dirty="0"/>
              <a:t>Συμμετοχή χιλιάδων φοιτητών</a:t>
            </a:r>
          </a:p>
        </p:txBody>
      </p:sp>
      <p:sp>
        <p:nvSpPr>
          <p:cNvPr id="4" name="Slide Number Placeholder 3">
            <a:extLst>
              <a:ext uri="{FF2B5EF4-FFF2-40B4-BE49-F238E27FC236}">
                <a16:creationId xmlns:a16="http://schemas.microsoft.com/office/drawing/2014/main" id="{818CB694-F396-EA43-8693-981B9BE383FD}"/>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77</a:t>
            </a:fld>
            <a:endParaRPr lang="el-GR" altLang="en-GR" dirty="0"/>
          </a:p>
        </p:txBody>
      </p:sp>
      <p:pic>
        <p:nvPicPr>
          <p:cNvPr id="5" name="Picture 4">
            <a:extLst>
              <a:ext uri="{FF2B5EF4-FFF2-40B4-BE49-F238E27FC236}">
                <a16:creationId xmlns:a16="http://schemas.microsoft.com/office/drawing/2014/main" id="{A5E30FA6-7D8E-284E-B299-AA1D7D0967E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74152" y="228600"/>
            <a:ext cx="914400" cy="914400"/>
          </a:xfrm>
          <a:prstGeom prst="rect">
            <a:avLst/>
          </a:prstGeom>
        </p:spPr>
      </p:pic>
      <p:pic>
        <p:nvPicPr>
          <p:cNvPr id="6" name="Picture 5">
            <a:extLst>
              <a:ext uri="{FF2B5EF4-FFF2-40B4-BE49-F238E27FC236}">
                <a16:creationId xmlns:a16="http://schemas.microsoft.com/office/drawing/2014/main" id="{2C6BD784-C3EE-C043-833D-4E9511529C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73001" y="1650223"/>
            <a:ext cx="2548673" cy="1800000"/>
          </a:xfrm>
          <a:prstGeom prst="rect">
            <a:avLst/>
          </a:prstGeom>
        </p:spPr>
      </p:pic>
      <p:pic>
        <p:nvPicPr>
          <p:cNvPr id="7" name="Picture 6">
            <a:extLst>
              <a:ext uri="{FF2B5EF4-FFF2-40B4-BE49-F238E27FC236}">
                <a16:creationId xmlns:a16="http://schemas.microsoft.com/office/drawing/2014/main" id="{7DB73E1E-BBA1-4046-933F-049EDE70927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72022" y="3831223"/>
            <a:ext cx="4599956" cy="1800000"/>
          </a:xfrm>
          <a:prstGeom prst="rect">
            <a:avLst/>
          </a:prstGeom>
        </p:spPr>
      </p:pic>
    </p:spTree>
    <p:extLst>
      <p:ext uri="{BB962C8B-B14F-4D97-AF65-F5344CB8AC3E}">
        <p14:creationId xmlns:p14="http://schemas.microsoft.com/office/powerpoint/2010/main" val="15455579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1D764-CA5E-2366-848F-ED167FB787C2}"/>
              </a:ext>
            </a:extLst>
          </p:cNvPr>
          <p:cNvSpPr>
            <a:spLocks noGrp="1"/>
          </p:cNvSpPr>
          <p:nvPr>
            <p:ph type="title"/>
          </p:nvPr>
        </p:nvSpPr>
        <p:spPr/>
        <p:txBody>
          <a:bodyPr/>
          <a:lstStyle/>
          <a:p>
            <a:r>
              <a:rPr lang="el-GR" dirty="0"/>
              <a:t>Και μετά ήρθε το ΑΙ…</a:t>
            </a:r>
            <a:endParaRPr lang="en-GR" dirty="0"/>
          </a:p>
        </p:txBody>
      </p:sp>
      <p:sp>
        <p:nvSpPr>
          <p:cNvPr id="4" name="Slide Number Placeholder 3">
            <a:extLst>
              <a:ext uri="{FF2B5EF4-FFF2-40B4-BE49-F238E27FC236}">
                <a16:creationId xmlns:a16="http://schemas.microsoft.com/office/drawing/2014/main" id="{D3D9945C-7A7B-4010-65E7-1CEE686BBB09}"/>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78</a:t>
            </a:fld>
            <a:endParaRPr lang="el-GR" altLang="en-GR"/>
          </a:p>
        </p:txBody>
      </p:sp>
      <p:pic>
        <p:nvPicPr>
          <p:cNvPr id="6" name="Picture 5">
            <a:hlinkClick r:id="rId2"/>
            <a:extLst>
              <a:ext uri="{FF2B5EF4-FFF2-40B4-BE49-F238E27FC236}">
                <a16:creationId xmlns:a16="http://schemas.microsoft.com/office/drawing/2014/main" id="{099D753F-0557-1C18-FD26-1D0995A164A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5800" y="1628775"/>
            <a:ext cx="7772400" cy="4857750"/>
          </a:xfrm>
          <a:prstGeom prst="rect">
            <a:avLst/>
          </a:prstGeom>
        </p:spPr>
      </p:pic>
    </p:spTree>
    <p:extLst>
      <p:ext uri="{BB962C8B-B14F-4D97-AF65-F5344CB8AC3E}">
        <p14:creationId xmlns:p14="http://schemas.microsoft.com/office/powerpoint/2010/main" val="4794889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BD4D-89B3-9B23-5802-934AF1F063A5}"/>
              </a:ext>
            </a:extLst>
          </p:cNvPr>
          <p:cNvSpPr>
            <a:spLocks noGrp="1"/>
          </p:cNvSpPr>
          <p:nvPr>
            <p:ph type="title"/>
          </p:nvPr>
        </p:nvSpPr>
        <p:spPr/>
        <p:txBody>
          <a:bodyPr/>
          <a:lstStyle/>
          <a:p>
            <a:r>
              <a:rPr lang="en-GB" dirty="0"/>
              <a:t>Chatbot – </a:t>
            </a:r>
            <a:r>
              <a:rPr lang="el-GR" dirty="0"/>
              <a:t>Παραγωγή Κειμένου </a:t>
            </a:r>
            <a:endParaRPr lang="en-GR" dirty="0"/>
          </a:p>
        </p:txBody>
      </p:sp>
      <p:sp>
        <p:nvSpPr>
          <p:cNvPr id="3" name="Content Placeholder 2">
            <a:extLst>
              <a:ext uri="{FF2B5EF4-FFF2-40B4-BE49-F238E27FC236}">
                <a16:creationId xmlns:a16="http://schemas.microsoft.com/office/drawing/2014/main" id="{C1D894A0-53A3-3A9F-779A-AAE4E72224F5}"/>
              </a:ext>
            </a:extLst>
          </p:cNvPr>
          <p:cNvSpPr>
            <a:spLocks noGrp="1"/>
          </p:cNvSpPr>
          <p:nvPr>
            <p:ph sz="quarter" idx="1"/>
          </p:nvPr>
        </p:nvSpPr>
        <p:spPr/>
        <p:txBody>
          <a:bodyPr/>
          <a:lstStyle/>
          <a:p>
            <a:r>
              <a:rPr lang="el-GR" dirty="0"/>
              <a:t>Ψηφιακοί βοηθοί που είναι σχεδιασμένοι για αυτοματοποιημένη επικοινωνία με ανθρώπους </a:t>
            </a:r>
          </a:p>
          <a:p>
            <a:r>
              <a:rPr lang="el-GR" dirty="0"/>
              <a:t>Στηρίζονται στην τεχνητή νοημοσύνη και είναι σχεδιασμένοι να μιμούνται ανθρώπινο διάλογο σε κάποιο βαθμό για πιο φυσική εμπειρία</a:t>
            </a:r>
          </a:p>
          <a:p>
            <a:endParaRPr lang="en-GR" dirty="0"/>
          </a:p>
        </p:txBody>
      </p:sp>
      <p:sp>
        <p:nvSpPr>
          <p:cNvPr id="4" name="Slide Number Placeholder 3">
            <a:extLst>
              <a:ext uri="{FF2B5EF4-FFF2-40B4-BE49-F238E27FC236}">
                <a16:creationId xmlns:a16="http://schemas.microsoft.com/office/drawing/2014/main" id="{5E219296-2719-A00A-0B9E-5279B9D50F55}"/>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79</a:t>
            </a:fld>
            <a:endParaRPr lang="el-GR" altLang="en-GR"/>
          </a:p>
        </p:txBody>
      </p:sp>
      <p:pic>
        <p:nvPicPr>
          <p:cNvPr id="5" name="Google Shape;62;p14">
            <a:hlinkClick r:id="rId2"/>
            <a:extLst>
              <a:ext uri="{FF2B5EF4-FFF2-40B4-BE49-F238E27FC236}">
                <a16:creationId xmlns:a16="http://schemas.microsoft.com/office/drawing/2014/main" id="{E4B6F1AA-C75C-A3F0-04B4-689F005F58B5}"/>
              </a:ext>
            </a:extLst>
          </p:cNvPr>
          <p:cNvPicPr preferRelativeResize="0"/>
          <p:nvPr/>
        </p:nvPicPr>
        <p:blipFill>
          <a:blip r:embed="rId3">
            <a:alphaModFix/>
          </a:blip>
          <a:stretch>
            <a:fillRect/>
          </a:stretch>
        </p:blipFill>
        <p:spPr>
          <a:xfrm>
            <a:off x="1613307" y="4077072"/>
            <a:ext cx="1252150" cy="1252150"/>
          </a:xfrm>
          <a:prstGeom prst="rect">
            <a:avLst/>
          </a:prstGeom>
          <a:noFill/>
          <a:ln>
            <a:noFill/>
          </a:ln>
        </p:spPr>
      </p:pic>
      <p:pic>
        <p:nvPicPr>
          <p:cNvPr id="6" name="Google Shape;63;p14">
            <a:hlinkClick r:id="rId4"/>
            <a:extLst>
              <a:ext uri="{FF2B5EF4-FFF2-40B4-BE49-F238E27FC236}">
                <a16:creationId xmlns:a16="http://schemas.microsoft.com/office/drawing/2014/main" id="{5680DF1B-4DE0-CF2C-7902-9CB5D3B96F5A}"/>
              </a:ext>
            </a:extLst>
          </p:cNvPr>
          <p:cNvPicPr preferRelativeResize="0"/>
          <p:nvPr/>
        </p:nvPicPr>
        <p:blipFill>
          <a:blip r:embed="rId5">
            <a:alphaModFix/>
          </a:blip>
          <a:stretch>
            <a:fillRect/>
          </a:stretch>
        </p:blipFill>
        <p:spPr>
          <a:xfrm>
            <a:off x="6278542" y="3909182"/>
            <a:ext cx="2252810" cy="1455750"/>
          </a:xfrm>
          <a:prstGeom prst="rect">
            <a:avLst/>
          </a:prstGeom>
          <a:noFill/>
          <a:ln>
            <a:noFill/>
          </a:ln>
        </p:spPr>
      </p:pic>
      <p:pic>
        <p:nvPicPr>
          <p:cNvPr id="7" name="Google Shape;64;p14">
            <a:hlinkClick r:id="rId6"/>
            <a:extLst>
              <a:ext uri="{FF2B5EF4-FFF2-40B4-BE49-F238E27FC236}">
                <a16:creationId xmlns:a16="http://schemas.microsoft.com/office/drawing/2014/main" id="{A38D080D-B295-8DDE-386E-0CD389A0DA1E}"/>
              </a:ext>
            </a:extLst>
          </p:cNvPr>
          <p:cNvPicPr preferRelativeResize="0"/>
          <p:nvPr/>
        </p:nvPicPr>
        <p:blipFill>
          <a:blip r:embed="rId7">
            <a:alphaModFix/>
          </a:blip>
          <a:stretch>
            <a:fillRect/>
          </a:stretch>
        </p:blipFill>
        <p:spPr>
          <a:xfrm>
            <a:off x="3563454" y="3980007"/>
            <a:ext cx="2017091" cy="1314100"/>
          </a:xfrm>
          <a:prstGeom prst="rect">
            <a:avLst/>
          </a:prstGeom>
          <a:noFill/>
          <a:ln>
            <a:noFill/>
          </a:ln>
        </p:spPr>
      </p:pic>
    </p:spTree>
    <p:extLst>
      <p:ext uri="{BB962C8B-B14F-4D97-AF65-F5344CB8AC3E}">
        <p14:creationId xmlns:p14="http://schemas.microsoft.com/office/powerpoint/2010/main" val="3263638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E76A232-CA08-D746-88B6-E4879C5FF072}"/>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Του-Που-Ε</a:t>
            </a:r>
          </a:p>
        </p:txBody>
      </p:sp>
      <p:sp>
        <p:nvSpPr>
          <p:cNvPr id="31746" name="Content Placeholder 2">
            <a:extLst>
              <a:ext uri="{FF2B5EF4-FFF2-40B4-BE49-F238E27FC236}">
                <a16:creationId xmlns:a16="http://schemas.microsoft.com/office/drawing/2014/main" id="{1DA4989C-9790-E84F-85FE-2A875BEA40E2}"/>
              </a:ext>
            </a:extLst>
          </p:cNvPr>
          <p:cNvSpPr>
            <a:spLocks noGrp="1"/>
          </p:cNvSpPr>
          <p:nvPr>
            <p:ph idx="1"/>
          </p:nvPr>
        </p:nvSpPr>
        <p:spPr>
          <a:xfrm>
            <a:off x="612775" y="1600200"/>
            <a:ext cx="8153400" cy="4495800"/>
          </a:xfrm>
        </p:spPr>
        <p:txBody>
          <a:bodyPr/>
          <a:lstStyle/>
          <a:p>
            <a:r>
              <a:rPr lang="en-US" altLang="en-GR" dirty="0">
                <a:latin typeface="Calibri" panose="020F0502020204030204" pitchFamily="34" charset="0"/>
                <a:ea typeface="ＭＳ Ｐゴシック" panose="020B0600070205080204" pitchFamily="34" charset="-128"/>
              </a:rPr>
              <a:t>Information and communications technology - ICT</a:t>
            </a:r>
          </a:p>
          <a:p>
            <a:pPr lvl="1"/>
            <a:r>
              <a:rPr lang="en-US" altLang="en-GR" dirty="0">
                <a:latin typeface="Calibri" panose="020F0502020204030204" pitchFamily="34" charset="0"/>
                <a:ea typeface="ＭＳ Ｐゴシック" panose="020B0600070205080204" pitchFamily="34" charset="-128"/>
              </a:rPr>
              <a:t>An extensional term for IT that stresses the role of </a:t>
            </a:r>
            <a:r>
              <a:rPr lang="en-US" altLang="en-GR" dirty="0">
                <a:solidFill>
                  <a:schemeClr val="accent2"/>
                </a:solidFill>
                <a:latin typeface="Calibri" panose="020F0502020204030204" pitchFamily="34" charset="0"/>
                <a:ea typeface="ＭＳ Ｐゴシック" panose="020B0600070205080204" pitchFamily="34" charset="-128"/>
              </a:rPr>
              <a:t>unified</a:t>
            </a:r>
            <a:r>
              <a:rPr lang="en-US" altLang="en-GR" dirty="0">
                <a:latin typeface="Calibri" panose="020F0502020204030204" pitchFamily="34" charset="0"/>
                <a:ea typeface="ＭＳ Ｐゴシック" panose="020B0600070205080204" pitchFamily="34" charset="-128"/>
              </a:rPr>
              <a:t> communications and the </a:t>
            </a:r>
            <a:r>
              <a:rPr lang="en-US" altLang="en-GR" dirty="0">
                <a:solidFill>
                  <a:schemeClr val="accent2"/>
                </a:solidFill>
                <a:latin typeface="Calibri" panose="020F0502020204030204" pitchFamily="34" charset="0"/>
                <a:ea typeface="ＭＳ Ｐゴシック" panose="020B0600070205080204" pitchFamily="34" charset="-128"/>
              </a:rPr>
              <a:t>integration</a:t>
            </a:r>
            <a:r>
              <a:rPr lang="en-US" altLang="en-GR" dirty="0">
                <a:latin typeface="Calibri" panose="020F0502020204030204" pitchFamily="34" charset="0"/>
                <a:ea typeface="ＭＳ Ｐゴシック" panose="020B0600070205080204" pitchFamily="34" charset="-128"/>
              </a:rPr>
              <a:t> of telecommunications (telephone lines and wireless signals), computers as well as necessary enterprise software, middleware, storage, and audio-visual systems, which enable users to </a:t>
            </a:r>
            <a:r>
              <a:rPr lang="en-US" altLang="en-GR" dirty="0">
                <a:solidFill>
                  <a:schemeClr val="accent2"/>
                </a:solidFill>
                <a:latin typeface="Calibri" panose="020F0502020204030204" pitchFamily="34" charset="0"/>
                <a:ea typeface="ＭＳ Ｐゴシック" panose="020B0600070205080204" pitchFamily="34" charset="-128"/>
              </a:rPr>
              <a:t>access, store, transmit, and manipulate information</a:t>
            </a:r>
          </a:p>
          <a:p>
            <a:pPr lvl="1"/>
            <a:r>
              <a:rPr lang="en-US" altLang="en-GR" dirty="0">
                <a:latin typeface="Calibri" panose="020F0502020204030204" pitchFamily="34" charset="0"/>
                <a:ea typeface="ＭＳ Ｐゴシック" panose="020B0600070205080204" pitchFamily="34" charset="-128"/>
              </a:rPr>
              <a:t>The term covers any product that will store, retrieve, manipulate, transmit or receive </a:t>
            </a:r>
            <a:r>
              <a:rPr lang="en-US" altLang="en-GR" dirty="0">
                <a:solidFill>
                  <a:schemeClr val="accent2"/>
                </a:solidFill>
                <a:latin typeface="Calibri" panose="020F0502020204030204" pitchFamily="34" charset="0"/>
                <a:ea typeface="ＭＳ Ｐゴシック" panose="020B0600070205080204" pitchFamily="34" charset="-128"/>
              </a:rPr>
              <a:t>information</a:t>
            </a:r>
            <a:r>
              <a:rPr lang="en-US" altLang="en-GR" dirty="0">
                <a:latin typeface="Calibri" panose="020F0502020204030204" pitchFamily="34" charset="0"/>
                <a:ea typeface="ＭＳ Ｐゴシック" panose="020B0600070205080204" pitchFamily="34" charset="-128"/>
              </a:rPr>
              <a:t> electronically in a digital form, e.g. personal computers, digital television, email, robots</a:t>
            </a:r>
          </a:p>
        </p:txBody>
      </p:sp>
      <p:sp>
        <p:nvSpPr>
          <p:cNvPr id="5" name="Slide Number Placeholder 4">
            <a:extLst>
              <a:ext uri="{FF2B5EF4-FFF2-40B4-BE49-F238E27FC236}">
                <a16:creationId xmlns:a16="http://schemas.microsoft.com/office/drawing/2014/main" id="{7E1AA68E-28B6-1D44-A8D1-A071EDF63B2A}"/>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54975784-439C-6E43-BCF0-BFF4FDA7C66D}" type="slidenum">
              <a:rPr lang="en-US" altLang="en-GR" sz="1200">
                <a:solidFill>
                  <a:srgbClr val="FFFFFF"/>
                </a:solidFill>
                <a:latin typeface="Calibri" panose="020F0502020204030204" pitchFamily="34" charset="0"/>
              </a:rPr>
              <a:pPr eaLnBrk="1" hangingPunct="1">
                <a:lnSpc>
                  <a:spcPct val="80000"/>
                </a:lnSpc>
              </a:pPr>
              <a:t>8</a:t>
            </a:fld>
            <a:endParaRPr lang="en-US" altLang="en-GR" sz="1200" dirty="0">
              <a:solidFill>
                <a:srgbClr val="FFFFFF"/>
              </a:solidFill>
              <a:latin typeface="Calibri" panose="020F0502020204030204" pitchFamily="34" charset="0"/>
            </a:endParaRPr>
          </a:p>
        </p:txBody>
      </p:sp>
      <p:pic>
        <p:nvPicPr>
          <p:cNvPr id="31748" name="Picture 4" descr="6CAJ0W0F7CAS8LID5CAK2ENAMCAUEEUWHCAZB1MXICAM0UTPJCASCXDT9CADIGUNDCADMU5I9CAR17ZF2CATGHROFCAXMDJ9UCASTEBHOCA83L3IYCA1L709OCA8C25YCCA3XXOR6CAYEYFB1CAYUYUY7CAHVYT3S">
            <a:extLst>
              <a:ext uri="{FF2B5EF4-FFF2-40B4-BE49-F238E27FC236}">
                <a16:creationId xmlns:a16="http://schemas.microsoft.com/office/drawing/2014/main" id="{D7B0F28F-EB0E-C741-8C11-BC0D4521BD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54988" y="228600"/>
            <a:ext cx="8096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D9882-BD1C-2751-AD3E-4C7E934E03E7}"/>
              </a:ext>
            </a:extLst>
          </p:cNvPr>
          <p:cNvSpPr>
            <a:spLocks noGrp="1"/>
          </p:cNvSpPr>
          <p:nvPr>
            <p:ph type="title"/>
          </p:nvPr>
        </p:nvSpPr>
        <p:spPr/>
        <p:txBody>
          <a:bodyPr/>
          <a:lstStyle/>
          <a:p>
            <a:r>
              <a:rPr lang="el-GR" dirty="0"/>
              <a:t>Παρουσιάσεις </a:t>
            </a:r>
            <a:endParaRPr lang="en-GR" dirty="0"/>
          </a:p>
        </p:txBody>
      </p:sp>
      <p:sp>
        <p:nvSpPr>
          <p:cNvPr id="3" name="Content Placeholder 2">
            <a:extLst>
              <a:ext uri="{FF2B5EF4-FFF2-40B4-BE49-F238E27FC236}">
                <a16:creationId xmlns:a16="http://schemas.microsoft.com/office/drawing/2014/main" id="{B7170A0A-F6DB-6EA9-E7FC-25935D24968C}"/>
              </a:ext>
            </a:extLst>
          </p:cNvPr>
          <p:cNvSpPr>
            <a:spLocks noGrp="1"/>
          </p:cNvSpPr>
          <p:nvPr>
            <p:ph sz="quarter" idx="1"/>
          </p:nvPr>
        </p:nvSpPr>
        <p:spPr/>
        <p:txBody>
          <a:bodyPr/>
          <a:lstStyle/>
          <a:p>
            <a:r>
              <a:rPr lang="el-GR" dirty="0" err="1"/>
              <a:t>Αυτοποιηματοποιημένη</a:t>
            </a:r>
            <a:r>
              <a:rPr lang="el-GR" dirty="0"/>
              <a:t> δημιουργία περιεχομένου </a:t>
            </a:r>
          </a:p>
          <a:p>
            <a:r>
              <a:rPr lang="el-GR" dirty="0"/>
              <a:t>Προσαρμοσμένος σχεδιασμός </a:t>
            </a:r>
          </a:p>
          <a:p>
            <a:r>
              <a:rPr lang="el-GR" dirty="0"/>
              <a:t>Ενσωμάτωση διαγραμμάτων και αναλύσεων </a:t>
            </a:r>
          </a:p>
          <a:p>
            <a:r>
              <a:rPr lang="el-GR" dirty="0"/>
              <a:t>Διαχείριση συνέπειας και στυλ </a:t>
            </a:r>
          </a:p>
        </p:txBody>
      </p:sp>
      <p:sp>
        <p:nvSpPr>
          <p:cNvPr id="4" name="Slide Number Placeholder 3">
            <a:extLst>
              <a:ext uri="{FF2B5EF4-FFF2-40B4-BE49-F238E27FC236}">
                <a16:creationId xmlns:a16="http://schemas.microsoft.com/office/drawing/2014/main" id="{720004C4-C06B-DFD4-1345-20AED62442A2}"/>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80</a:t>
            </a:fld>
            <a:endParaRPr lang="el-GR" altLang="en-GR"/>
          </a:p>
        </p:txBody>
      </p:sp>
      <p:pic>
        <p:nvPicPr>
          <p:cNvPr id="5" name="Google Shape;71;p15">
            <a:hlinkClick r:id="rId2"/>
            <a:extLst>
              <a:ext uri="{FF2B5EF4-FFF2-40B4-BE49-F238E27FC236}">
                <a16:creationId xmlns:a16="http://schemas.microsoft.com/office/drawing/2014/main" id="{CCE36B72-48A1-B27B-2272-BC744B93FFD2}"/>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23996" y="3947204"/>
            <a:ext cx="2145700" cy="977125"/>
          </a:xfrm>
          <a:prstGeom prst="rect">
            <a:avLst/>
          </a:prstGeom>
          <a:noFill/>
          <a:ln>
            <a:noFill/>
          </a:ln>
        </p:spPr>
      </p:pic>
      <p:pic>
        <p:nvPicPr>
          <p:cNvPr id="6" name="Google Shape;72;p15">
            <a:hlinkClick r:id="rId4"/>
            <a:extLst>
              <a:ext uri="{FF2B5EF4-FFF2-40B4-BE49-F238E27FC236}">
                <a16:creationId xmlns:a16="http://schemas.microsoft.com/office/drawing/2014/main" id="{F3AC5A9D-B753-A998-DD16-06E8A3D8B68E}"/>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244450" y="3869804"/>
            <a:ext cx="2655100" cy="1054525"/>
          </a:xfrm>
          <a:prstGeom prst="rect">
            <a:avLst/>
          </a:prstGeom>
          <a:noFill/>
          <a:ln>
            <a:noFill/>
          </a:ln>
        </p:spPr>
      </p:pic>
      <p:pic>
        <p:nvPicPr>
          <p:cNvPr id="7" name="Google Shape;73;p15">
            <a:hlinkClick r:id="rId6"/>
            <a:extLst>
              <a:ext uri="{FF2B5EF4-FFF2-40B4-BE49-F238E27FC236}">
                <a16:creationId xmlns:a16="http://schemas.microsoft.com/office/drawing/2014/main" id="{1CE06AC4-6646-6611-600F-DEB60AC78E6A}"/>
              </a:ext>
            </a:extLst>
          </p:cNvPr>
          <p:cNvPicPr preferRelativeResize="0"/>
          <p:nvPr/>
        </p:nvPicPr>
        <p:blipFill>
          <a:blip r:embed="rId7">
            <a:alphaModFix/>
          </a:blip>
          <a:stretch>
            <a:fillRect/>
          </a:stretch>
        </p:blipFill>
        <p:spPr>
          <a:xfrm>
            <a:off x="6094672" y="3992736"/>
            <a:ext cx="2753425" cy="662750"/>
          </a:xfrm>
          <a:prstGeom prst="rect">
            <a:avLst/>
          </a:prstGeom>
          <a:noFill/>
          <a:ln>
            <a:noFill/>
          </a:ln>
        </p:spPr>
      </p:pic>
    </p:spTree>
    <p:extLst>
      <p:ext uri="{BB962C8B-B14F-4D97-AF65-F5344CB8AC3E}">
        <p14:creationId xmlns:p14="http://schemas.microsoft.com/office/powerpoint/2010/main" val="31668987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8051-58EC-CA63-65D1-36BD36F7F64C}"/>
              </a:ext>
            </a:extLst>
          </p:cNvPr>
          <p:cNvSpPr>
            <a:spLocks noGrp="1"/>
          </p:cNvSpPr>
          <p:nvPr>
            <p:ph type="title"/>
          </p:nvPr>
        </p:nvSpPr>
        <p:spPr/>
        <p:txBody>
          <a:bodyPr/>
          <a:lstStyle/>
          <a:p>
            <a:r>
              <a:rPr lang="el-GR" dirty="0"/>
              <a:t>Εργαλεία Σχεδιασμού Διδασκαλίας </a:t>
            </a:r>
            <a:endParaRPr lang="en-GR" dirty="0"/>
          </a:p>
        </p:txBody>
      </p:sp>
      <p:sp>
        <p:nvSpPr>
          <p:cNvPr id="3" name="Content Placeholder 2">
            <a:extLst>
              <a:ext uri="{FF2B5EF4-FFF2-40B4-BE49-F238E27FC236}">
                <a16:creationId xmlns:a16="http://schemas.microsoft.com/office/drawing/2014/main" id="{7BD4F5FA-098B-96FC-11B4-FCE3F74CCE7F}"/>
              </a:ext>
            </a:extLst>
          </p:cNvPr>
          <p:cNvSpPr>
            <a:spLocks noGrp="1"/>
          </p:cNvSpPr>
          <p:nvPr>
            <p:ph sz="quarter" idx="1"/>
          </p:nvPr>
        </p:nvSpPr>
        <p:spPr/>
        <p:txBody>
          <a:bodyPr/>
          <a:lstStyle/>
          <a:p>
            <a:r>
              <a:rPr lang="el-GR" dirty="0"/>
              <a:t>Αξιοποίηση της ΤΝ για τη δημιουργία και παροχή εκπαιδευτικού υλικού </a:t>
            </a:r>
          </a:p>
          <a:p>
            <a:r>
              <a:rPr lang="el-GR" dirty="0"/>
              <a:t>Προσαρμοσμένος σχεδιασμός </a:t>
            </a:r>
          </a:p>
          <a:p>
            <a:r>
              <a:rPr lang="el-GR" dirty="0" err="1"/>
              <a:t>Διαδραστικές</a:t>
            </a:r>
            <a:r>
              <a:rPr lang="el-GR" dirty="0"/>
              <a:t> εφαρμογές </a:t>
            </a:r>
          </a:p>
          <a:p>
            <a:r>
              <a:rPr lang="el-GR" dirty="0"/>
              <a:t>Ανάλυση Δεδομένων και παροχή εξατομικευμένων συστάσεων </a:t>
            </a:r>
          </a:p>
        </p:txBody>
      </p:sp>
      <p:sp>
        <p:nvSpPr>
          <p:cNvPr id="4" name="Slide Number Placeholder 3">
            <a:extLst>
              <a:ext uri="{FF2B5EF4-FFF2-40B4-BE49-F238E27FC236}">
                <a16:creationId xmlns:a16="http://schemas.microsoft.com/office/drawing/2014/main" id="{EBF74AA1-B371-B84D-657E-0183A3E9E552}"/>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81</a:t>
            </a:fld>
            <a:endParaRPr lang="el-GR" altLang="en-GR"/>
          </a:p>
        </p:txBody>
      </p:sp>
      <p:pic>
        <p:nvPicPr>
          <p:cNvPr id="5" name="Google Shape;80;p16">
            <a:hlinkClick r:id="rId2"/>
            <a:extLst>
              <a:ext uri="{FF2B5EF4-FFF2-40B4-BE49-F238E27FC236}">
                <a16:creationId xmlns:a16="http://schemas.microsoft.com/office/drawing/2014/main" id="{5B319BC3-5C85-77E4-021F-357BD0AE94B9}"/>
              </a:ext>
            </a:extLst>
          </p:cNvPr>
          <p:cNvPicPr preferRelativeResize="0"/>
          <p:nvPr/>
        </p:nvPicPr>
        <p:blipFill>
          <a:blip r:embed="rId3">
            <a:alphaModFix/>
          </a:blip>
          <a:stretch>
            <a:fillRect/>
          </a:stretch>
        </p:blipFill>
        <p:spPr>
          <a:xfrm>
            <a:off x="1156205" y="4435722"/>
            <a:ext cx="2906525" cy="1441550"/>
          </a:xfrm>
          <a:prstGeom prst="rect">
            <a:avLst/>
          </a:prstGeom>
          <a:noFill/>
          <a:ln>
            <a:noFill/>
          </a:ln>
        </p:spPr>
      </p:pic>
      <p:pic>
        <p:nvPicPr>
          <p:cNvPr id="6" name="Google Shape;81;p16">
            <a:hlinkClick r:id="rId4"/>
            <a:extLst>
              <a:ext uri="{FF2B5EF4-FFF2-40B4-BE49-F238E27FC236}">
                <a16:creationId xmlns:a16="http://schemas.microsoft.com/office/drawing/2014/main" id="{F4429710-8F7D-2B72-03A8-27882DD00167}"/>
              </a:ext>
            </a:extLst>
          </p:cNvPr>
          <p:cNvPicPr preferRelativeResize="0"/>
          <p:nvPr/>
        </p:nvPicPr>
        <p:blipFill>
          <a:blip r:embed="rId5">
            <a:alphaModFix/>
          </a:blip>
          <a:stretch>
            <a:fillRect/>
          </a:stretch>
        </p:blipFill>
        <p:spPr>
          <a:xfrm>
            <a:off x="5081271" y="4435722"/>
            <a:ext cx="3592905" cy="1441550"/>
          </a:xfrm>
          <a:prstGeom prst="rect">
            <a:avLst/>
          </a:prstGeom>
          <a:noFill/>
          <a:ln>
            <a:noFill/>
          </a:ln>
        </p:spPr>
      </p:pic>
    </p:spTree>
    <p:extLst>
      <p:ext uri="{BB962C8B-B14F-4D97-AF65-F5344CB8AC3E}">
        <p14:creationId xmlns:p14="http://schemas.microsoft.com/office/powerpoint/2010/main" val="20691574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7239F-3358-B253-5DE8-BB7AAC4E1A0B}"/>
              </a:ext>
            </a:extLst>
          </p:cNvPr>
          <p:cNvSpPr>
            <a:spLocks noGrp="1"/>
          </p:cNvSpPr>
          <p:nvPr>
            <p:ph type="title"/>
          </p:nvPr>
        </p:nvSpPr>
        <p:spPr/>
        <p:txBody>
          <a:bodyPr/>
          <a:lstStyle/>
          <a:p>
            <a:r>
              <a:rPr lang="el-GR" dirty="0"/>
              <a:t>Επεξεργασία Εικόνων</a:t>
            </a:r>
            <a:endParaRPr lang="en-GR" dirty="0"/>
          </a:p>
        </p:txBody>
      </p:sp>
      <p:sp>
        <p:nvSpPr>
          <p:cNvPr id="3" name="Content Placeholder 2">
            <a:extLst>
              <a:ext uri="{FF2B5EF4-FFF2-40B4-BE49-F238E27FC236}">
                <a16:creationId xmlns:a16="http://schemas.microsoft.com/office/drawing/2014/main" id="{0EE047B6-9F38-31F9-5460-D1346C455951}"/>
              </a:ext>
            </a:extLst>
          </p:cNvPr>
          <p:cNvSpPr>
            <a:spLocks noGrp="1"/>
          </p:cNvSpPr>
          <p:nvPr>
            <p:ph sz="quarter" idx="1"/>
          </p:nvPr>
        </p:nvSpPr>
        <p:spPr/>
        <p:txBody>
          <a:bodyPr/>
          <a:lstStyle/>
          <a:p>
            <a:r>
              <a:rPr lang="el-GR" dirty="0"/>
              <a:t>Δημιουργία εικόνων μέσα από προτροπές αξιοποιώντας την ΤΝ</a:t>
            </a:r>
          </a:p>
          <a:p>
            <a:r>
              <a:rPr lang="el-GR" dirty="0"/>
              <a:t>Αυτοματοποιημένη μετατροπή κειμένου σε εικόνα </a:t>
            </a:r>
          </a:p>
          <a:p>
            <a:r>
              <a:rPr lang="el-GR" dirty="0"/>
              <a:t>Ταχεία επεξεργασία και ποικιλία μορφών εξαγωγής σε συμπιεσμένο μέγεθος</a:t>
            </a:r>
          </a:p>
        </p:txBody>
      </p:sp>
      <p:sp>
        <p:nvSpPr>
          <p:cNvPr id="4" name="Slide Number Placeholder 3">
            <a:extLst>
              <a:ext uri="{FF2B5EF4-FFF2-40B4-BE49-F238E27FC236}">
                <a16:creationId xmlns:a16="http://schemas.microsoft.com/office/drawing/2014/main" id="{805542FB-AE75-1F83-F03F-D7F0FF56C13D}"/>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82</a:t>
            </a:fld>
            <a:endParaRPr lang="el-GR" altLang="en-GR"/>
          </a:p>
        </p:txBody>
      </p:sp>
      <p:pic>
        <p:nvPicPr>
          <p:cNvPr id="5" name="Google Shape;88;p17">
            <a:hlinkClick r:id="rId2"/>
            <a:extLst>
              <a:ext uri="{FF2B5EF4-FFF2-40B4-BE49-F238E27FC236}">
                <a16:creationId xmlns:a16="http://schemas.microsoft.com/office/drawing/2014/main" id="{0252C84F-A71E-F935-5839-87EF80E15454}"/>
              </a:ext>
            </a:extLst>
          </p:cNvPr>
          <p:cNvPicPr preferRelativeResize="0"/>
          <p:nvPr/>
        </p:nvPicPr>
        <p:blipFill>
          <a:blip r:embed="rId3">
            <a:alphaModFix/>
          </a:blip>
          <a:stretch>
            <a:fillRect/>
          </a:stretch>
        </p:blipFill>
        <p:spPr>
          <a:xfrm>
            <a:off x="1259632" y="4075906"/>
            <a:ext cx="2762250" cy="1657350"/>
          </a:xfrm>
          <a:prstGeom prst="rect">
            <a:avLst/>
          </a:prstGeom>
          <a:noFill/>
          <a:ln>
            <a:noFill/>
          </a:ln>
        </p:spPr>
      </p:pic>
      <p:pic>
        <p:nvPicPr>
          <p:cNvPr id="6" name="Google Shape;89;p17">
            <a:hlinkClick r:id="rId4"/>
            <a:extLst>
              <a:ext uri="{FF2B5EF4-FFF2-40B4-BE49-F238E27FC236}">
                <a16:creationId xmlns:a16="http://schemas.microsoft.com/office/drawing/2014/main" id="{4BA25E84-C0ED-4363-20F1-F01267ED7BD8}"/>
              </a:ext>
            </a:extLst>
          </p:cNvPr>
          <p:cNvPicPr preferRelativeResize="0"/>
          <p:nvPr/>
        </p:nvPicPr>
        <p:blipFill>
          <a:blip r:embed="rId5">
            <a:alphaModFix/>
          </a:blip>
          <a:stretch>
            <a:fillRect/>
          </a:stretch>
        </p:blipFill>
        <p:spPr>
          <a:xfrm>
            <a:off x="5097821" y="4075906"/>
            <a:ext cx="2543175" cy="1657350"/>
          </a:xfrm>
          <a:prstGeom prst="rect">
            <a:avLst/>
          </a:prstGeom>
          <a:noFill/>
          <a:ln>
            <a:noFill/>
          </a:ln>
        </p:spPr>
      </p:pic>
    </p:spTree>
    <p:extLst>
      <p:ext uri="{BB962C8B-B14F-4D97-AF65-F5344CB8AC3E}">
        <p14:creationId xmlns:p14="http://schemas.microsoft.com/office/powerpoint/2010/main" val="39573372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AC226-16FB-1D67-A318-769391DA41C4}"/>
              </a:ext>
            </a:extLst>
          </p:cNvPr>
          <p:cNvSpPr>
            <a:spLocks noGrp="1"/>
          </p:cNvSpPr>
          <p:nvPr>
            <p:ph type="title"/>
          </p:nvPr>
        </p:nvSpPr>
        <p:spPr/>
        <p:txBody>
          <a:bodyPr/>
          <a:lstStyle/>
          <a:p>
            <a:r>
              <a:rPr lang="el-GR" dirty="0"/>
              <a:t>Δημιουργία Βίντεο</a:t>
            </a:r>
            <a:endParaRPr lang="en-GR" dirty="0"/>
          </a:p>
        </p:txBody>
      </p:sp>
      <p:sp>
        <p:nvSpPr>
          <p:cNvPr id="3" name="Content Placeholder 2">
            <a:extLst>
              <a:ext uri="{FF2B5EF4-FFF2-40B4-BE49-F238E27FC236}">
                <a16:creationId xmlns:a16="http://schemas.microsoft.com/office/drawing/2014/main" id="{548A6315-28E3-E8C0-E631-5087C820EFFA}"/>
              </a:ext>
            </a:extLst>
          </p:cNvPr>
          <p:cNvSpPr>
            <a:spLocks noGrp="1"/>
          </p:cNvSpPr>
          <p:nvPr>
            <p:ph sz="quarter" idx="1"/>
          </p:nvPr>
        </p:nvSpPr>
        <p:spPr/>
        <p:txBody>
          <a:bodyPr/>
          <a:lstStyle/>
          <a:p>
            <a:r>
              <a:rPr lang="el-GR" dirty="0"/>
              <a:t>Δημιουργία βίντεο μέσα από προτροπές αξιοποιώντας την ΤΝ</a:t>
            </a:r>
          </a:p>
          <a:p>
            <a:r>
              <a:rPr lang="el-GR" dirty="0"/>
              <a:t>Αυτοματοποιημένη μετατροπή κειμένου σε βίντεο </a:t>
            </a:r>
          </a:p>
          <a:p>
            <a:r>
              <a:rPr lang="el-GR" dirty="0"/>
              <a:t>Δημιουργία βίντεο από στατικές εικόνες </a:t>
            </a:r>
          </a:p>
          <a:p>
            <a:r>
              <a:rPr lang="el-GR" dirty="0"/>
              <a:t>Ταχεία επεξεργασία και ποικιλία μορφών εξαγωγής σε συμπιεσμένο μέγεθος</a:t>
            </a:r>
          </a:p>
        </p:txBody>
      </p:sp>
      <p:sp>
        <p:nvSpPr>
          <p:cNvPr id="4" name="Slide Number Placeholder 3">
            <a:extLst>
              <a:ext uri="{FF2B5EF4-FFF2-40B4-BE49-F238E27FC236}">
                <a16:creationId xmlns:a16="http://schemas.microsoft.com/office/drawing/2014/main" id="{EED7C5C4-59F7-622B-DA6B-AAC77EC8ADFB}"/>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83</a:t>
            </a:fld>
            <a:endParaRPr lang="el-GR" altLang="en-GR"/>
          </a:p>
        </p:txBody>
      </p:sp>
      <p:pic>
        <p:nvPicPr>
          <p:cNvPr id="5" name="Google Shape;96;p18">
            <a:hlinkClick r:id="rId2"/>
            <a:extLst>
              <a:ext uri="{FF2B5EF4-FFF2-40B4-BE49-F238E27FC236}">
                <a16:creationId xmlns:a16="http://schemas.microsoft.com/office/drawing/2014/main" id="{85EE7C99-E8CF-EBDA-284C-2FB8F35B1DEC}"/>
              </a:ext>
            </a:extLst>
          </p:cNvPr>
          <p:cNvPicPr preferRelativeResize="0"/>
          <p:nvPr/>
        </p:nvPicPr>
        <p:blipFill>
          <a:blip r:embed="rId3">
            <a:alphaModFix/>
          </a:blip>
          <a:stretch>
            <a:fillRect/>
          </a:stretch>
        </p:blipFill>
        <p:spPr>
          <a:xfrm>
            <a:off x="1128867" y="4335617"/>
            <a:ext cx="3010625" cy="2143125"/>
          </a:xfrm>
          <a:prstGeom prst="rect">
            <a:avLst/>
          </a:prstGeom>
          <a:noFill/>
          <a:ln>
            <a:noFill/>
          </a:ln>
        </p:spPr>
      </p:pic>
      <p:pic>
        <p:nvPicPr>
          <p:cNvPr id="6" name="Google Shape;97;p18">
            <a:hlinkClick r:id="rId4"/>
            <a:extLst>
              <a:ext uri="{FF2B5EF4-FFF2-40B4-BE49-F238E27FC236}">
                <a16:creationId xmlns:a16="http://schemas.microsoft.com/office/drawing/2014/main" id="{27A06631-1C3C-4219-0A9C-9352FAC0F3CF}"/>
              </a:ext>
            </a:extLst>
          </p:cNvPr>
          <p:cNvPicPr preferRelativeResize="0"/>
          <p:nvPr/>
        </p:nvPicPr>
        <p:blipFill>
          <a:blip r:embed="rId5">
            <a:alphaModFix/>
          </a:blip>
          <a:stretch>
            <a:fillRect/>
          </a:stretch>
        </p:blipFill>
        <p:spPr>
          <a:xfrm>
            <a:off x="4572000" y="4888055"/>
            <a:ext cx="4410075" cy="1038225"/>
          </a:xfrm>
          <a:prstGeom prst="rect">
            <a:avLst/>
          </a:prstGeom>
          <a:noFill/>
          <a:ln>
            <a:noFill/>
          </a:ln>
        </p:spPr>
      </p:pic>
    </p:spTree>
    <p:extLst>
      <p:ext uri="{BB962C8B-B14F-4D97-AF65-F5344CB8AC3E}">
        <p14:creationId xmlns:p14="http://schemas.microsoft.com/office/powerpoint/2010/main" val="35532502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FAB3C-35AD-2BF1-EEAA-1395F8E451AB}"/>
              </a:ext>
            </a:extLst>
          </p:cNvPr>
          <p:cNvSpPr>
            <a:spLocks noGrp="1"/>
          </p:cNvSpPr>
          <p:nvPr>
            <p:ph type="title"/>
          </p:nvPr>
        </p:nvSpPr>
        <p:spPr/>
        <p:txBody>
          <a:bodyPr/>
          <a:lstStyle/>
          <a:p>
            <a:r>
              <a:rPr lang="el-GR" dirty="0"/>
              <a:t>Δημιουργία Περιλήψεων από Βίντεο</a:t>
            </a:r>
            <a:endParaRPr lang="en-GR" dirty="0"/>
          </a:p>
        </p:txBody>
      </p:sp>
      <p:sp>
        <p:nvSpPr>
          <p:cNvPr id="3" name="Content Placeholder 2">
            <a:extLst>
              <a:ext uri="{FF2B5EF4-FFF2-40B4-BE49-F238E27FC236}">
                <a16:creationId xmlns:a16="http://schemas.microsoft.com/office/drawing/2014/main" id="{6869410A-B730-B9CA-E932-59E16BD9F643}"/>
              </a:ext>
            </a:extLst>
          </p:cNvPr>
          <p:cNvSpPr>
            <a:spLocks noGrp="1"/>
          </p:cNvSpPr>
          <p:nvPr>
            <p:ph sz="quarter" idx="1"/>
          </p:nvPr>
        </p:nvSpPr>
        <p:spPr/>
        <p:txBody>
          <a:bodyPr/>
          <a:lstStyle/>
          <a:p>
            <a:r>
              <a:rPr lang="el-GR" dirty="0"/>
              <a:t>Σύνοψη περιεχομένου βίντεο </a:t>
            </a:r>
          </a:p>
          <a:p>
            <a:r>
              <a:rPr lang="el-GR" dirty="0"/>
              <a:t>Εξαγωγή κύριων σημείων του βίντεο σε διάφορες μορφές </a:t>
            </a:r>
          </a:p>
          <a:p>
            <a:r>
              <a:rPr lang="el-GR" dirty="0"/>
              <a:t>Ενίσχυση της προσβασιμότητας </a:t>
            </a:r>
          </a:p>
          <a:p>
            <a:r>
              <a:rPr lang="el-GR" dirty="0"/>
              <a:t>Αποδοτικότητα στην επεξεργασία και τη διαχείριση του περιεχομένου </a:t>
            </a:r>
          </a:p>
        </p:txBody>
      </p:sp>
      <p:sp>
        <p:nvSpPr>
          <p:cNvPr id="4" name="Slide Number Placeholder 3">
            <a:extLst>
              <a:ext uri="{FF2B5EF4-FFF2-40B4-BE49-F238E27FC236}">
                <a16:creationId xmlns:a16="http://schemas.microsoft.com/office/drawing/2014/main" id="{52F59F57-A026-838C-B381-AD3EE4235995}"/>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84</a:t>
            </a:fld>
            <a:endParaRPr lang="el-GR" altLang="en-GR"/>
          </a:p>
        </p:txBody>
      </p:sp>
      <p:pic>
        <p:nvPicPr>
          <p:cNvPr id="5" name="Google Shape;104;p19">
            <a:hlinkClick r:id="rId2"/>
            <a:extLst>
              <a:ext uri="{FF2B5EF4-FFF2-40B4-BE49-F238E27FC236}">
                <a16:creationId xmlns:a16="http://schemas.microsoft.com/office/drawing/2014/main" id="{A9E9E4A4-716F-EC90-057B-4BB8931A9D99}"/>
              </a:ext>
            </a:extLst>
          </p:cNvPr>
          <p:cNvPicPr preferRelativeResize="0"/>
          <p:nvPr/>
        </p:nvPicPr>
        <p:blipFill>
          <a:blip r:embed="rId3">
            <a:alphaModFix/>
          </a:blip>
          <a:stretch>
            <a:fillRect/>
          </a:stretch>
        </p:blipFill>
        <p:spPr>
          <a:xfrm>
            <a:off x="4878318" y="4350500"/>
            <a:ext cx="3673450" cy="907300"/>
          </a:xfrm>
          <a:prstGeom prst="rect">
            <a:avLst/>
          </a:prstGeom>
          <a:noFill/>
          <a:ln>
            <a:noFill/>
          </a:ln>
        </p:spPr>
      </p:pic>
      <p:pic>
        <p:nvPicPr>
          <p:cNvPr id="6" name="Google Shape;105;p19">
            <a:hlinkClick r:id="rId4"/>
            <a:extLst>
              <a:ext uri="{FF2B5EF4-FFF2-40B4-BE49-F238E27FC236}">
                <a16:creationId xmlns:a16="http://schemas.microsoft.com/office/drawing/2014/main" id="{8F0C0A4A-6D83-B11A-B4FA-29417AF83F10}"/>
              </a:ext>
            </a:extLst>
          </p:cNvPr>
          <p:cNvPicPr preferRelativeResize="0"/>
          <p:nvPr/>
        </p:nvPicPr>
        <p:blipFill>
          <a:blip r:embed="rId5">
            <a:alphaModFix/>
          </a:blip>
          <a:stretch>
            <a:fillRect/>
          </a:stretch>
        </p:blipFill>
        <p:spPr>
          <a:xfrm>
            <a:off x="824693" y="4350500"/>
            <a:ext cx="3301975" cy="907300"/>
          </a:xfrm>
          <a:prstGeom prst="rect">
            <a:avLst/>
          </a:prstGeom>
          <a:noFill/>
          <a:ln>
            <a:noFill/>
          </a:ln>
        </p:spPr>
      </p:pic>
    </p:spTree>
    <p:extLst>
      <p:ext uri="{BB962C8B-B14F-4D97-AF65-F5344CB8AC3E}">
        <p14:creationId xmlns:p14="http://schemas.microsoft.com/office/powerpoint/2010/main" val="31885383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8482-3B40-0F62-4095-3D3959669870}"/>
              </a:ext>
            </a:extLst>
          </p:cNvPr>
          <p:cNvSpPr>
            <a:spLocks noGrp="1"/>
          </p:cNvSpPr>
          <p:nvPr>
            <p:ph type="title"/>
          </p:nvPr>
        </p:nvSpPr>
        <p:spPr/>
        <p:txBody>
          <a:bodyPr/>
          <a:lstStyle/>
          <a:p>
            <a:r>
              <a:rPr lang="en-US" dirty="0"/>
              <a:t>Online Courses</a:t>
            </a:r>
            <a:endParaRPr lang="en-GR" dirty="0"/>
          </a:p>
        </p:txBody>
      </p:sp>
      <p:sp>
        <p:nvSpPr>
          <p:cNvPr id="4" name="Slide Number Placeholder 3">
            <a:extLst>
              <a:ext uri="{FF2B5EF4-FFF2-40B4-BE49-F238E27FC236}">
                <a16:creationId xmlns:a16="http://schemas.microsoft.com/office/drawing/2014/main" id="{80E58C5C-3E66-B053-54D5-1EBC07107D40}"/>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85</a:t>
            </a:fld>
            <a:endParaRPr lang="el-GR" altLang="en-GR"/>
          </a:p>
        </p:txBody>
      </p:sp>
      <p:pic>
        <p:nvPicPr>
          <p:cNvPr id="5" name="Google Shape;111;p20">
            <a:hlinkClick r:id="rId2"/>
            <a:extLst>
              <a:ext uri="{FF2B5EF4-FFF2-40B4-BE49-F238E27FC236}">
                <a16:creationId xmlns:a16="http://schemas.microsoft.com/office/drawing/2014/main" id="{A7E8E88A-5106-64E3-4411-11D272D13FCE}"/>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523021" y="1772817"/>
            <a:ext cx="6281228" cy="2592288"/>
          </a:xfrm>
          <a:prstGeom prst="rect">
            <a:avLst/>
          </a:prstGeom>
          <a:noFill/>
          <a:ln>
            <a:noFill/>
          </a:ln>
        </p:spPr>
      </p:pic>
      <p:pic>
        <p:nvPicPr>
          <p:cNvPr id="6" name="Google Shape;117;p21">
            <a:hlinkClick r:id="rId4"/>
            <a:extLst>
              <a:ext uri="{FF2B5EF4-FFF2-40B4-BE49-F238E27FC236}">
                <a16:creationId xmlns:a16="http://schemas.microsoft.com/office/drawing/2014/main" id="{582E7A22-C8D7-DDDB-9482-C552568A1AA9}"/>
              </a:ext>
            </a:extLst>
          </p:cNvPr>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3502641" y="4368425"/>
            <a:ext cx="5292079" cy="2002531"/>
          </a:xfrm>
          <a:prstGeom prst="rect">
            <a:avLst/>
          </a:prstGeom>
          <a:noFill/>
          <a:ln>
            <a:noFill/>
          </a:ln>
        </p:spPr>
      </p:pic>
    </p:spTree>
    <p:extLst>
      <p:ext uri="{BB962C8B-B14F-4D97-AF65-F5344CB8AC3E}">
        <p14:creationId xmlns:p14="http://schemas.microsoft.com/office/powerpoint/2010/main" val="13649719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97905E90-712C-A04F-9E55-A5064C540F57}"/>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Σύνοψη</a:t>
            </a:r>
          </a:p>
        </p:txBody>
      </p:sp>
      <p:sp>
        <p:nvSpPr>
          <p:cNvPr id="90114" name="Content Placeholder 2">
            <a:extLst>
              <a:ext uri="{FF2B5EF4-FFF2-40B4-BE49-F238E27FC236}">
                <a16:creationId xmlns:a16="http://schemas.microsoft.com/office/drawing/2014/main" id="{2BFA8F18-C689-3541-A2CE-63DDBC3E3023}"/>
              </a:ext>
            </a:extLst>
          </p:cNvPr>
          <p:cNvSpPr>
            <a:spLocks noGrp="1"/>
          </p:cNvSpPr>
          <p:nvPr>
            <p:ph idx="1"/>
          </p:nvPr>
        </p:nvSpPr>
        <p:spPr>
          <a:xfrm>
            <a:off x="612775" y="1600200"/>
            <a:ext cx="8153400" cy="4495800"/>
          </a:xfrm>
        </p:spPr>
        <p:txBody>
          <a:bodyPr/>
          <a:lstStyle/>
          <a:p>
            <a:r>
              <a:rPr lang="el-GR" altLang="en-GR" dirty="0">
                <a:latin typeface="Calibri" panose="020F0502020204030204" pitchFamily="34" charset="0"/>
                <a:ea typeface="ＭＳ Ｐゴシック" panose="020B0600070205080204" pitchFamily="34" charset="-128"/>
              </a:rPr>
              <a:t>Γνωριμία</a:t>
            </a:r>
          </a:p>
          <a:p>
            <a:r>
              <a:rPr lang="el-GR" altLang="en-GR" dirty="0">
                <a:latin typeface="Calibri" panose="020F0502020204030204" pitchFamily="34" charset="0"/>
                <a:ea typeface="ＭＳ Ｐゴシック" panose="020B0600070205080204" pitchFamily="34" charset="-128"/>
              </a:rPr>
              <a:t>ΤΠΕ</a:t>
            </a:r>
          </a:p>
          <a:p>
            <a:r>
              <a:rPr lang="el-GR" altLang="en-GR" dirty="0">
                <a:latin typeface="Calibri" panose="020F0502020204030204" pitchFamily="34" charset="0"/>
                <a:ea typeface="ＭＳ Ｐゴシック" panose="020B0600070205080204" pitchFamily="34" charset="-128"/>
              </a:rPr>
              <a:t>ΤΠΕ </a:t>
            </a:r>
            <a:r>
              <a:rPr lang="en-US" altLang="en-GR" dirty="0">
                <a:latin typeface="Calibri" panose="020F0502020204030204" pitchFamily="34" charset="0"/>
                <a:ea typeface="ＭＳ Ｐゴシック" panose="020B0600070205080204" pitchFamily="34" charset="-128"/>
              </a:rPr>
              <a:t>&amp; </a:t>
            </a:r>
            <a:r>
              <a:rPr lang="el-GR" altLang="en-GR" dirty="0">
                <a:latin typeface="Calibri" panose="020F0502020204030204" pitchFamily="34" charset="0"/>
                <a:ea typeface="ＭＳ Ｐゴシック" panose="020B0600070205080204" pitchFamily="34" charset="-128"/>
              </a:rPr>
              <a:t>Συμβουλευτική</a:t>
            </a:r>
          </a:p>
          <a:p>
            <a:r>
              <a:rPr lang="el-GR" altLang="en-GR" dirty="0">
                <a:latin typeface="Calibri" panose="020F0502020204030204" pitchFamily="34" charset="0"/>
                <a:ea typeface="ＭＳ Ｐゴシック" panose="020B0600070205080204" pitchFamily="34" charset="-128"/>
              </a:rPr>
              <a:t>ΤΠΕ </a:t>
            </a:r>
            <a:r>
              <a:rPr lang="en-US" altLang="en-GR" dirty="0">
                <a:latin typeface="Calibri" panose="020F0502020204030204" pitchFamily="34" charset="0"/>
                <a:ea typeface="ＭＳ Ｐゴシック" panose="020B0600070205080204" pitchFamily="34" charset="-128"/>
              </a:rPr>
              <a:t>&amp; </a:t>
            </a:r>
            <a:r>
              <a:rPr lang="el-GR" altLang="en-GR" dirty="0">
                <a:latin typeface="Calibri" panose="020F0502020204030204" pitchFamily="34" charset="0"/>
                <a:ea typeface="ＭＳ Ｐゴシック" panose="020B0600070205080204" pitchFamily="34" charset="-128"/>
              </a:rPr>
              <a:t>Εκπαίδευση</a:t>
            </a:r>
          </a:p>
          <a:p>
            <a:r>
              <a:rPr lang="el-GR" altLang="en-GR" dirty="0">
                <a:latin typeface="Calibri" panose="020F0502020204030204" pitchFamily="34" charset="0"/>
                <a:ea typeface="ＭＳ Ｐゴシック" panose="020B0600070205080204" pitchFamily="34" charset="-128"/>
              </a:rPr>
              <a:t>ΤΠΕ &amp; Ειδική Αγωγή</a:t>
            </a:r>
          </a:p>
          <a:p>
            <a:r>
              <a:rPr lang="el-GR" altLang="en-GR" dirty="0">
                <a:latin typeface="Calibri" panose="020F0502020204030204" pitchFamily="34" charset="0"/>
                <a:ea typeface="ＭＳ Ｐゴシック" panose="020B0600070205080204" pitchFamily="34" charset="-128"/>
              </a:rPr>
              <a:t>Συζήτηση</a:t>
            </a:r>
          </a:p>
        </p:txBody>
      </p:sp>
      <p:pic>
        <p:nvPicPr>
          <p:cNvPr id="90115" name="Picture 3">
            <a:extLst>
              <a:ext uri="{FF2B5EF4-FFF2-40B4-BE49-F238E27FC236}">
                <a16:creationId xmlns:a16="http://schemas.microsoft.com/office/drawing/2014/main" id="{B7A7A070-665D-7F46-800A-2125715BDBE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76825" y="2565402"/>
            <a:ext cx="36576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9" descr="Screen Shot 2012-07-26 at 00.20.19.png">
            <a:extLst>
              <a:ext uri="{FF2B5EF4-FFF2-40B4-BE49-F238E27FC236}">
                <a16:creationId xmlns:a16="http://schemas.microsoft.com/office/drawing/2014/main" id="{EB66A123-3BCF-FB41-A69C-00C0FE8844AF}"/>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32590" y="188913"/>
            <a:ext cx="2257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77AB311F-9A3E-DB4D-B0B9-DAC68F8C9089}"/>
              </a:ext>
            </a:extLst>
          </p:cNvPr>
          <p:cNvSpPr/>
          <p:nvPr/>
        </p:nvSpPr>
        <p:spPr>
          <a:xfrm>
            <a:off x="900113" y="3429000"/>
            <a:ext cx="2951162" cy="431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
        <p:nvSpPr>
          <p:cNvPr id="5" name="Slide Number Placeholder 3">
            <a:extLst>
              <a:ext uri="{FF2B5EF4-FFF2-40B4-BE49-F238E27FC236}">
                <a16:creationId xmlns:a16="http://schemas.microsoft.com/office/drawing/2014/main" id="{4EDCBCE8-BD20-378B-C079-CACE617562B4}"/>
              </a:ext>
            </a:extLst>
          </p:cNvPr>
          <p:cNvSpPr>
            <a:spLocks noGrp="1"/>
          </p:cNvSpPr>
          <p:nvPr>
            <p:ph type="sldNum" sz="quarter" idx="12"/>
          </p:nvPr>
        </p:nvSpPr>
        <p:spPr>
          <a:xfrm>
            <a:off x="0" y="1271590"/>
            <a:ext cx="533400" cy="244475"/>
          </a:xfrm>
        </p:spPr>
        <p:txBody>
          <a:bodyPr>
            <a:normAutofit fontScale="85000" lnSpcReduction="20000"/>
          </a:bodyPr>
          <a:lstStyle/>
          <a:p>
            <a:fld id="{6B68357B-9A15-BD4A-9FD8-4BA07C215A77}" type="slidenum">
              <a:rPr lang="el-GR" altLang="en-GR" smtClean="0"/>
              <a:pPr/>
              <a:t>86</a:t>
            </a:fld>
            <a:endParaRPr lang="el-GR" altLang="en-GR"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7DF28A04-3588-0C4C-A339-0620ECC43C51}"/>
              </a:ext>
            </a:extLst>
          </p:cNvPr>
          <p:cNvSpPr>
            <a:spLocks noGrp="1" noChangeArrowheads="1"/>
          </p:cNvSpPr>
          <p:nvPr>
            <p:ph type="title"/>
          </p:nvPr>
        </p:nvSpPr>
        <p:spPr/>
        <p:txBody>
          <a:bodyPr/>
          <a:lstStyle/>
          <a:p>
            <a:r>
              <a:rPr lang="el-GR" altLang="en-US" noProof="0" dirty="0">
                <a:latin typeface="Calibri" panose="020F0502020204030204" pitchFamily="34" charset="0"/>
                <a:ea typeface="ＭＳ Ｐゴシック" panose="020B0600070205080204" pitchFamily="34" charset="-128"/>
                <a:cs typeface="Calibri" panose="020F0502020204030204" pitchFamily="34" charset="0"/>
              </a:rPr>
              <a:t>Προσβασιμότητα – Ορισμός </a:t>
            </a:r>
          </a:p>
        </p:txBody>
      </p:sp>
      <p:sp>
        <p:nvSpPr>
          <p:cNvPr id="10242" name="Content Placeholder 2">
            <a:extLst>
              <a:ext uri="{FF2B5EF4-FFF2-40B4-BE49-F238E27FC236}">
                <a16:creationId xmlns:a16="http://schemas.microsoft.com/office/drawing/2014/main" id="{06436F6B-C143-CC45-AE2F-D37F4DA7E308}"/>
              </a:ext>
            </a:extLst>
          </p:cNvPr>
          <p:cNvSpPr>
            <a:spLocks noGrp="1" noChangeArrowheads="1"/>
          </p:cNvSpPr>
          <p:nvPr>
            <p:ph idx="1"/>
          </p:nvPr>
        </p:nvSpPr>
        <p:spPr/>
        <p:txBody>
          <a:bodyPr/>
          <a:lstStyle/>
          <a:p>
            <a:r>
              <a:rPr lang="en-GB" altLang="en-US" dirty="0">
                <a:latin typeface="Calibri" panose="020F0502020204030204" pitchFamily="34" charset="0"/>
                <a:ea typeface="ＭＳ Ｐゴシック" panose="020B0600070205080204" pitchFamily="34" charset="-128"/>
                <a:cs typeface="Calibri" panose="020F0502020204030204" pitchFamily="34" charset="0"/>
              </a:rPr>
              <a:t>Accessibility</a:t>
            </a:r>
          </a:p>
          <a:p>
            <a:pPr lvl="1"/>
            <a:r>
              <a:rPr lang="el-GR" altLang="en-US" dirty="0">
                <a:latin typeface="Calibri" panose="020F0502020204030204" pitchFamily="34" charset="0"/>
                <a:ea typeface="ＭＳ Ｐゴシック" panose="020B0600070205080204" pitchFamily="34" charset="-128"/>
                <a:cs typeface="Calibri" panose="020F0502020204030204" pitchFamily="34" charset="0"/>
              </a:rPr>
              <a:t>Η δυνατότητα πρόσβασης και ωφέλειας από ένα σύστημα ή οντότητα</a:t>
            </a:r>
          </a:p>
          <a:p>
            <a:pPr lvl="2"/>
            <a:r>
              <a:rPr lang="en-GB" altLang="en-US" dirty="0">
                <a:latin typeface="Calibri" panose="020F0502020204030204" pitchFamily="34" charset="0"/>
                <a:ea typeface="ＭＳ Ｐゴシック" panose="020B0600070205080204" pitchFamily="34" charset="-128"/>
                <a:cs typeface="Calibri" panose="020F0502020204030204" pitchFamily="34" charset="0"/>
              </a:rPr>
              <a:t>The ability to access and benefit from some system or entity</a:t>
            </a:r>
            <a:endParaRPr lang="el-GR" altLang="en-US" noProof="0" dirty="0">
              <a:latin typeface="Calibri" panose="020F0502020204030204" pitchFamily="34" charset="0"/>
              <a:ea typeface="ＭＳ Ｐゴシック" panose="020B0600070205080204" pitchFamily="34" charset="-128"/>
              <a:cs typeface="Calibri" panose="020F0502020204030204" pitchFamily="34" charset="0"/>
            </a:endParaRPr>
          </a:p>
          <a:p>
            <a:pPr lvl="1"/>
            <a:r>
              <a:rPr lang="el-GR" altLang="en-US" noProof="0" dirty="0">
                <a:latin typeface="Calibri" panose="020F0502020204030204" pitchFamily="34" charset="0"/>
                <a:ea typeface="ＭＳ Ｐゴシック" panose="020B0600070205080204" pitchFamily="34" charset="-128"/>
                <a:cs typeface="Calibri" panose="020F0502020204030204" pitchFamily="34" charset="0"/>
              </a:rPr>
              <a:t>Αναφέρεται στο σχεδιασμό προϊόντων, συσκευών, υπηρεσιών ή περιβαλλόντων για ανθρώπους με αναπηρίες </a:t>
            </a:r>
          </a:p>
          <a:p>
            <a:pPr lvl="2"/>
            <a:r>
              <a:rPr lang="en-GB" altLang="en-US" dirty="0">
                <a:latin typeface="Calibri" panose="020F0502020204030204" pitchFamily="34" charset="0"/>
                <a:ea typeface="ＭＳ Ｐゴシック" panose="020B0600070205080204" pitchFamily="34" charset="-128"/>
                <a:cs typeface="Calibri" panose="020F0502020204030204" pitchFamily="34" charset="0"/>
              </a:rPr>
              <a:t>Refers to the design of products, devices, services, or environments for people who experience disabilities</a:t>
            </a:r>
          </a:p>
          <a:p>
            <a:pPr lvl="1"/>
            <a:r>
              <a:rPr lang="el-GR" altLang="en-US" dirty="0">
                <a:latin typeface="Calibri" panose="020F0502020204030204" pitchFamily="34" charset="0"/>
                <a:ea typeface="ＭＳ Ｐゴシック" panose="020B0600070205080204" pitchFamily="34" charset="-128"/>
                <a:cs typeface="Calibri" panose="020F0502020204030204" pitchFamily="34" charset="0"/>
              </a:rPr>
              <a:t>Εστιάζει στην παροχή πρόσβασης σε ανθρώπους με αναπηρίες</a:t>
            </a:r>
          </a:p>
          <a:p>
            <a:pPr lvl="2"/>
            <a:r>
              <a:rPr lang="el-GR" altLang="en-US" dirty="0">
                <a:latin typeface="Calibri" panose="020F0502020204030204" pitchFamily="34" charset="0"/>
                <a:ea typeface="ＭＳ Ｐゴシック" panose="020B0600070205080204" pitchFamily="34" charset="-128"/>
                <a:cs typeface="Calibri" panose="020F0502020204030204" pitchFamily="34" charset="0"/>
              </a:rPr>
              <a:t>Αλλά μπορεί να ωφελήσει όλους τους χρήστες</a:t>
            </a:r>
          </a:p>
          <a:p>
            <a:pPr lvl="1"/>
            <a:r>
              <a:rPr lang="el-GR" altLang="en-US" dirty="0">
                <a:latin typeface="Calibri" panose="020F0502020204030204" pitchFamily="34" charset="0"/>
                <a:ea typeface="ＭＳ Ｐゴシック" panose="020B0600070205080204" pitchFamily="34" charset="-128"/>
                <a:cs typeface="Calibri" panose="020F0502020204030204" pitchFamily="34" charset="0"/>
              </a:rPr>
              <a:t>Διαφέρει από την ευχρηστία (</a:t>
            </a:r>
            <a:r>
              <a:rPr lang="en-GB" altLang="en-US" dirty="0">
                <a:latin typeface="Calibri" panose="020F0502020204030204" pitchFamily="34" charset="0"/>
                <a:ea typeface="ＭＳ Ｐゴシック" panose="020B0600070205080204" pitchFamily="34" charset="-128"/>
                <a:cs typeface="Calibri" panose="020F0502020204030204" pitchFamily="34" charset="0"/>
              </a:rPr>
              <a:t>usability)</a:t>
            </a:r>
          </a:p>
          <a:p>
            <a:pPr lvl="2"/>
            <a:r>
              <a:rPr lang="el-GR" altLang="en-US" dirty="0">
                <a:latin typeface="Calibri" panose="020F0502020204030204" pitchFamily="34" charset="0"/>
                <a:ea typeface="ＭＳ Ｐゴシック" panose="020B0600070205080204" pitchFamily="34" charset="-128"/>
                <a:cs typeface="Calibri" panose="020F0502020204030204" pitchFamily="34" charset="0"/>
              </a:rPr>
              <a:t>Πόσο εύκολα μπορεί να χρησιμοποιηθεί ένα προϊόν</a:t>
            </a:r>
            <a:endParaRPr lang="en-GB" altLang="en-US" dirty="0">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5" name="Picture 26" descr="images.jpg">
            <a:extLst>
              <a:ext uri="{FF2B5EF4-FFF2-40B4-BE49-F238E27FC236}">
                <a16:creationId xmlns:a16="http://schemas.microsoft.com/office/drawing/2014/main" id="{ACA5DF94-BD82-C644-92AB-961D4A529CA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8027988" y="188913"/>
            <a:ext cx="9128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3">
            <a:extLst>
              <a:ext uri="{FF2B5EF4-FFF2-40B4-BE49-F238E27FC236}">
                <a16:creationId xmlns:a16="http://schemas.microsoft.com/office/drawing/2014/main" id="{FF8F746E-6DF3-F734-0C6A-6D037E9D3772}"/>
              </a:ext>
            </a:extLst>
          </p:cNvPr>
          <p:cNvSpPr>
            <a:spLocks noGrp="1"/>
          </p:cNvSpPr>
          <p:nvPr>
            <p:ph type="sldNum" sz="quarter" idx="12"/>
          </p:nvPr>
        </p:nvSpPr>
        <p:spPr>
          <a:xfrm>
            <a:off x="0" y="1271590"/>
            <a:ext cx="533400" cy="244475"/>
          </a:xfrm>
        </p:spPr>
        <p:txBody>
          <a:bodyPr>
            <a:normAutofit fontScale="85000" lnSpcReduction="20000"/>
          </a:bodyPr>
          <a:lstStyle/>
          <a:p>
            <a:fld id="{6B68357B-9A15-BD4A-9FD8-4BA07C215A77}" type="slidenum">
              <a:rPr lang="el-GR" altLang="en-GR" smtClean="0"/>
              <a:pPr/>
              <a:t>87</a:t>
            </a:fld>
            <a:endParaRPr lang="el-GR" altLang="en-GR"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69DA118E-E754-EF41-AEFB-CF20B78E5835}"/>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Προσβασιμότητα – Σημασία </a:t>
            </a:r>
            <a:endParaRPr lang="en-US" altLang="en-GR" dirty="0">
              <a:latin typeface="Calibri" panose="020F0502020204030204" pitchFamily="34" charset="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169827B4-19E1-B648-B93E-B269C5FC97B6}"/>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53564E7A-3B27-464F-8DCC-C56666C2ACEC}" type="slidenum">
              <a:rPr lang="en-US" altLang="en-GR" sz="1200">
                <a:solidFill>
                  <a:srgbClr val="FFFFFF"/>
                </a:solidFill>
                <a:latin typeface="Calibri" panose="020F0502020204030204" pitchFamily="34" charset="0"/>
              </a:rPr>
              <a:pPr eaLnBrk="1" hangingPunct="1">
                <a:lnSpc>
                  <a:spcPct val="80000"/>
                </a:lnSpc>
              </a:pPr>
              <a:t>88</a:t>
            </a:fld>
            <a:endParaRPr lang="en-US" altLang="en-GR" sz="1200" dirty="0">
              <a:solidFill>
                <a:srgbClr val="FFFFFF"/>
              </a:solidFill>
              <a:latin typeface="Calibri" panose="020F0502020204030204" pitchFamily="34" charset="0"/>
            </a:endParaRPr>
          </a:p>
        </p:txBody>
      </p:sp>
      <p:grpSp>
        <p:nvGrpSpPr>
          <p:cNvPr id="6" name="Group 5">
            <a:extLst>
              <a:ext uri="{FF2B5EF4-FFF2-40B4-BE49-F238E27FC236}">
                <a16:creationId xmlns:a16="http://schemas.microsoft.com/office/drawing/2014/main" id="{CD2A1147-7B0D-354A-8F3A-2762A8176233}"/>
              </a:ext>
            </a:extLst>
          </p:cNvPr>
          <p:cNvGrpSpPr>
            <a:grpSpLocks/>
          </p:cNvGrpSpPr>
          <p:nvPr/>
        </p:nvGrpSpPr>
        <p:grpSpPr bwMode="auto">
          <a:xfrm>
            <a:off x="1116015" y="2870202"/>
            <a:ext cx="6480175" cy="1927225"/>
            <a:chOff x="1115616" y="3157855"/>
            <a:chExt cx="6480720" cy="1927329"/>
          </a:xfrm>
        </p:grpSpPr>
        <p:cxnSp>
          <p:nvCxnSpPr>
            <p:cNvPr id="92181" name="Straight Connector 27">
              <a:extLst>
                <a:ext uri="{FF2B5EF4-FFF2-40B4-BE49-F238E27FC236}">
                  <a16:creationId xmlns:a16="http://schemas.microsoft.com/office/drawing/2014/main" id="{5EBD2CB4-F87E-2844-9004-E22AAF45608C}"/>
                </a:ext>
              </a:extLst>
            </p:cNvPr>
            <p:cNvCxnSpPr>
              <a:cxnSpLocks noChangeShapeType="1"/>
            </p:cNvCxnSpPr>
            <p:nvPr/>
          </p:nvCxnSpPr>
          <p:spPr bwMode="auto">
            <a:xfrm>
              <a:off x="3131840" y="3356992"/>
              <a:ext cx="1296144" cy="50405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182" name="Straight Connector 28">
              <a:extLst>
                <a:ext uri="{FF2B5EF4-FFF2-40B4-BE49-F238E27FC236}">
                  <a16:creationId xmlns:a16="http://schemas.microsoft.com/office/drawing/2014/main" id="{6A41BBE9-6D3D-9444-B26A-5E0E59675D8D}"/>
                </a:ext>
              </a:extLst>
            </p:cNvPr>
            <p:cNvCxnSpPr>
              <a:cxnSpLocks noChangeShapeType="1"/>
            </p:cNvCxnSpPr>
            <p:nvPr/>
          </p:nvCxnSpPr>
          <p:spPr bwMode="auto">
            <a:xfrm flipH="1">
              <a:off x="4788024" y="3356992"/>
              <a:ext cx="1296144" cy="50405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183" name="Straight Connector 19">
              <a:extLst>
                <a:ext uri="{FF2B5EF4-FFF2-40B4-BE49-F238E27FC236}">
                  <a16:creationId xmlns:a16="http://schemas.microsoft.com/office/drawing/2014/main" id="{4D30C60A-6734-6A4D-AE2F-7F80D143D32E}"/>
                </a:ext>
              </a:extLst>
            </p:cNvPr>
            <p:cNvCxnSpPr>
              <a:cxnSpLocks noChangeShapeType="1"/>
            </p:cNvCxnSpPr>
            <p:nvPr/>
          </p:nvCxnSpPr>
          <p:spPr bwMode="auto">
            <a:xfrm flipH="1">
              <a:off x="1115616" y="4005064"/>
              <a:ext cx="648072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184" name="Straight Arrow Connector 15">
              <a:extLst>
                <a:ext uri="{FF2B5EF4-FFF2-40B4-BE49-F238E27FC236}">
                  <a16:creationId xmlns:a16="http://schemas.microsoft.com/office/drawing/2014/main" id="{4CE48A92-3B29-3648-AF32-72912A02AD67}"/>
                </a:ext>
              </a:extLst>
            </p:cNvPr>
            <p:cNvCxnSpPr>
              <a:cxnSpLocks noChangeShapeType="1"/>
              <a:stCxn id="11" idx="0"/>
              <a:endCxn id="18" idx="2"/>
            </p:cNvCxnSpPr>
            <p:nvPr/>
          </p:nvCxnSpPr>
          <p:spPr bwMode="auto">
            <a:xfrm flipV="1">
              <a:off x="4571894" y="3157855"/>
              <a:ext cx="1" cy="1927329"/>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1" name="Picture 4" descr="Dummy_user">
            <a:extLst>
              <a:ext uri="{FF2B5EF4-FFF2-40B4-BE49-F238E27FC236}">
                <a16:creationId xmlns:a16="http://schemas.microsoft.com/office/drawing/2014/main" id="{07442E5F-149C-434E-87FF-AF8FEC9776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62400" y="47974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2">
            <a:extLst>
              <a:ext uri="{FF2B5EF4-FFF2-40B4-BE49-F238E27FC236}">
                <a16:creationId xmlns:a16="http://schemas.microsoft.com/office/drawing/2014/main" id="{62BFA562-4C15-0B43-8ECF-E06E78D64763}"/>
              </a:ext>
            </a:extLst>
          </p:cNvPr>
          <p:cNvGrpSpPr>
            <a:grpSpLocks/>
          </p:cNvGrpSpPr>
          <p:nvPr/>
        </p:nvGrpSpPr>
        <p:grpSpPr bwMode="auto">
          <a:xfrm>
            <a:off x="1979613" y="4725988"/>
            <a:ext cx="1219200" cy="1219200"/>
            <a:chOff x="3515" y="2614"/>
            <a:chExt cx="768" cy="768"/>
          </a:xfrm>
        </p:grpSpPr>
        <p:pic>
          <p:nvPicPr>
            <p:cNvPr id="92178" name="Picture 5" descr="Dummy_user">
              <a:extLst>
                <a:ext uri="{FF2B5EF4-FFF2-40B4-BE49-F238E27FC236}">
                  <a16:creationId xmlns:a16="http://schemas.microsoft.com/office/drawing/2014/main" id="{8DD80348-CC4B-CA47-8938-C562C1A077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15" y="2614"/>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9" name="Oval 6">
              <a:extLst>
                <a:ext uri="{FF2B5EF4-FFF2-40B4-BE49-F238E27FC236}">
                  <a16:creationId xmlns:a16="http://schemas.microsoft.com/office/drawing/2014/main" id="{33F82B6D-AE67-2B47-BEC3-8937B5F302A3}"/>
                </a:ext>
              </a:extLst>
            </p:cNvPr>
            <p:cNvSpPr>
              <a:spLocks noChangeArrowheads="1"/>
            </p:cNvSpPr>
            <p:nvPr/>
          </p:nvSpPr>
          <p:spPr bwMode="auto">
            <a:xfrm>
              <a:off x="3651" y="2750"/>
              <a:ext cx="227" cy="91"/>
            </a:xfrm>
            <a:prstGeom prst="ellipse">
              <a:avLst/>
            </a:prstGeom>
            <a:solidFill>
              <a:srgbClr val="000000"/>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GR" sz="1800" dirty="0">
                <a:latin typeface="Calibri" panose="020F0502020204030204" pitchFamily="34" charset="0"/>
              </a:endParaRPr>
            </a:p>
          </p:txBody>
        </p:sp>
        <p:sp>
          <p:nvSpPr>
            <p:cNvPr id="92180" name="Oval 7">
              <a:extLst>
                <a:ext uri="{FF2B5EF4-FFF2-40B4-BE49-F238E27FC236}">
                  <a16:creationId xmlns:a16="http://schemas.microsoft.com/office/drawing/2014/main" id="{E1F89CC1-9478-C147-98C1-49B276A97B33}"/>
                </a:ext>
              </a:extLst>
            </p:cNvPr>
            <p:cNvSpPr>
              <a:spLocks noChangeArrowheads="1"/>
            </p:cNvSpPr>
            <p:nvPr/>
          </p:nvSpPr>
          <p:spPr bwMode="auto">
            <a:xfrm>
              <a:off x="3878" y="2750"/>
              <a:ext cx="227" cy="91"/>
            </a:xfrm>
            <a:prstGeom prst="ellipse">
              <a:avLst/>
            </a:prstGeom>
            <a:solidFill>
              <a:srgbClr val="000000"/>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GR" sz="1800" dirty="0">
                <a:latin typeface="Calibri" panose="020F0502020204030204" pitchFamily="34" charset="0"/>
              </a:endParaRPr>
            </a:p>
          </p:txBody>
        </p:sp>
      </p:grpSp>
      <p:pic>
        <p:nvPicPr>
          <p:cNvPr id="16" name="Picture 15">
            <a:extLst>
              <a:ext uri="{FF2B5EF4-FFF2-40B4-BE49-F238E27FC236}">
                <a16:creationId xmlns:a16="http://schemas.microsoft.com/office/drawing/2014/main" id="{E690FDD2-DF55-3F40-ADBE-1DE194FAE55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2" y="3141663"/>
            <a:ext cx="942975"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3674EAF8-E1D4-CA4B-9EE7-0C05A716956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35152" y="1989138"/>
            <a:ext cx="1133475"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B14B286D-E75A-464A-9520-26E0FCBB0BB7}"/>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027490" y="1773238"/>
            <a:ext cx="1089025"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1E6B0E4F-C5E2-5E4A-84D8-12354FCDAE2D}"/>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156325" y="1917702"/>
            <a:ext cx="9779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C4920E4A-556A-2349-A188-883995B8B84B}"/>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7667625" y="3141663"/>
            <a:ext cx="105410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86DB2ADE-5323-7E4F-B406-29BFE1DE6413}"/>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043365" y="3213102"/>
            <a:ext cx="10572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Connector 21">
            <a:extLst>
              <a:ext uri="{FF2B5EF4-FFF2-40B4-BE49-F238E27FC236}">
                <a16:creationId xmlns:a16="http://schemas.microsoft.com/office/drawing/2014/main" id="{E1071F69-508F-C342-9562-866A0EDB22AC}"/>
              </a:ext>
            </a:extLst>
          </p:cNvPr>
          <p:cNvCxnSpPr>
            <a:cxnSpLocks noChangeShapeType="1"/>
          </p:cNvCxnSpPr>
          <p:nvPr/>
        </p:nvCxnSpPr>
        <p:spPr bwMode="auto">
          <a:xfrm flipV="1">
            <a:off x="3132140" y="4078288"/>
            <a:ext cx="935037" cy="6477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Rectangle 22">
            <a:extLst>
              <a:ext uri="{FF2B5EF4-FFF2-40B4-BE49-F238E27FC236}">
                <a16:creationId xmlns:a16="http://schemas.microsoft.com/office/drawing/2014/main" id="{559C23CB-FBE9-3944-8031-0F8C56D92C77}"/>
              </a:ext>
            </a:extLst>
          </p:cNvPr>
          <p:cNvSpPr>
            <a:spLocks noChangeArrowheads="1"/>
          </p:cNvSpPr>
          <p:nvPr/>
        </p:nvSpPr>
        <p:spPr bwMode="auto">
          <a:xfrm>
            <a:off x="2124075" y="4078288"/>
            <a:ext cx="1316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l-GR" altLang="en-GR" sz="2000" dirty="0">
                <a:latin typeface="Calibri" panose="020F0502020204030204" pitchFamily="34" charset="0"/>
              </a:rPr>
              <a:t>πρόσβαση</a:t>
            </a:r>
            <a:endParaRPr lang="en-US" altLang="en-GR" sz="2000" dirty="0">
              <a:latin typeface="Calibri" panose="020F0502020204030204" pitchFamily="34" charset="0"/>
            </a:endParaRPr>
          </a:p>
        </p:txBody>
      </p:sp>
      <p:grpSp>
        <p:nvGrpSpPr>
          <p:cNvPr id="24" name="Group 23">
            <a:extLst>
              <a:ext uri="{FF2B5EF4-FFF2-40B4-BE49-F238E27FC236}">
                <a16:creationId xmlns:a16="http://schemas.microsoft.com/office/drawing/2014/main" id="{1E1B0B76-81B4-2C42-AF0F-2D3D3E3214E2}"/>
              </a:ext>
            </a:extLst>
          </p:cNvPr>
          <p:cNvGrpSpPr>
            <a:grpSpLocks/>
          </p:cNvGrpSpPr>
          <p:nvPr/>
        </p:nvGrpSpPr>
        <p:grpSpPr bwMode="auto">
          <a:xfrm flipV="1">
            <a:off x="2411415" y="5086352"/>
            <a:ext cx="288925" cy="142875"/>
            <a:chOff x="611560" y="5445224"/>
            <a:chExt cx="914400" cy="914400"/>
          </a:xfrm>
        </p:grpSpPr>
        <p:sp>
          <p:nvSpPr>
            <p:cNvPr id="25" name="Arc 24">
              <a:extLst>
                <a:ext uri="{FF2B5EF4-FFF2-40B4-BE49-F238E27FC236}">
                  <a16:creationId xmlns:a16="http://schemas.microsoft.com/office/drawing/2014/main" id="{6571EE83-A037-DA41-9B5A-6B6DB47B9D12}"/>
                </a:ext>
              </a:extLst>
            </p:cNvPr>
            <p:cNvSpPr/>
            <p:nvPr/>
          </p:nvSpPr>
          <p:spPr bwMode="auto">
            <a:xfrm>
              <a:off x="611560" y="5445224"/>
              <a:ext cx="914400" cy="914400"/>
            </a:xfrm>
            <a:prstGeom prst="arc">
              <a:avLst/>
            </a:prstGeom>
            <a:noFill/>
            <a:ln w="15875" cap="flat" cmpd="sng" algn="ctr">
              <a:solidFill>
                <a:schemeClr val="tx1"/>
              </a:solidFill>
              <a:prstDash val="solid"/>
              <a:round/>
              <a:headEnd type="none" w="med" len="med"/>
              <a:tailEnd type="none" w="med" len="med"/>
            </a:ln>
            <a:effectLst/>
          </p:spPr>
          <p:txBody>
            <a:bodyPr wrap="none" anchor="ctr"/>
            <a:lstStyle/>
            <a:p>
              <a:pPr>
                <a:defRPr/>
              </a:pPr>
              <a:endParaRPr lang="en-US" dirty="0">
                <a:latin typeface="Calibri"/>
                <a:ea typeface="ＭＳ Ｐゴシック" charset="0"/>
                <a:cs typeface="Calibri"/>
              </a:endParaRPr>
            </a:p>
          </p:txBody>
        </p:sp>
        <p:sp>
          <p:nvSpPr>
            <p:cNvPr id="26" name="Arc 25">
              <a:extLst>
                <a:ext uri="{FF2B5EF4-FFF2-40B4-BE49-F238E27FC236}">
                  <a16:creationId xmlns:a16="http://schemas.microsoft.com/office/drawing/2014/main" id="{751CBE17-657D-994F-8F0D-9836F119014D}"/>
                </a:ext>
              </a:extLst>
            </p:cNvPr>
            <p:cNvSpPr/>
            <p:nvPr/>
          </p:nvSpPr>
          <p:spPr bwMode="auto">
            <a:xfrm flipH="1">
              <a:off x="611560" y="5445224"/>
              <a:ext cx="914400" cy="914400"/>
            </a:xfrm>
            <a:prstGeom prst="arc">
              <a:avLst/>
            </a:prstGeom>
            <a:noFill/>
            <a:ln w="15875" cap="flat" cmpd="sng" algn="ctr">
              <a:solidFill>
                <a:schemeClr val="tx1"/>
              </a:solidFill>
              <a:prstDash val="solid"/>
              <a:round/>
              <a:headEnd type="none" w="med" len="med"/>
              <a:tailEnd type="none" w="med" len="med"/>
            </a:ln>
            <a:effectLst/>
          </p:spPr>
          <p:txBody>
            <a:bodyPr wrap="none" anchor="ctr"/>
            <a:lstStyle/>
            <a:p>
              <a:pPr>
                <a:defRPr/>
              </a:pPr>
              <a:endParaRPr lang="en-US" dirty="0">
                <a:latin typeface="Calibri"/>
                <a:ea typeface="ＭＳ Ｐゴシック" charset="0"/>
                <a:cs typeface="Calibri"/>
              </a:endParaRPr>
            </a:p>
          </p:txBody>
        </p:sp>
      </p:grpSp>
      <p:pic>
        <p:nvPicPr>
          <p:cNvPr id="92175" name="Picture 26" descr="images.jpg">
            <a:extLst>
              <a:ext uri="{FF2B5EF4-FFF2-40B4-BE49-F238E27FC236}">
                <a16:creationId xmlns:a16="http://schemas.microsoft.com/office/drawing/2014/main" id="{22EF9FFF-2CA1-DC4F-94D2-409AF796A998}"/>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8027988" y="188913"/>
            <a:ext cx="9128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0DE3E554-1495-0C4C-9E14-EA8E149DC75E}"/>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Όραση</a:t>
            </a:r>
            <a:endParaRPr lang="en-US" altLang="en-GR" dirty="0">
              <a:latin typeface="Calibri" panose="020F0502020204030204" pitchFamily="34" charset="0"/>
              <a:ea typeface="ＭＳ Ｐゴシック" panose="020B0600070205080204" pitchFamily="34" charset="-128"/>
            </a:endParaRPr>
          </a:p>
        </p:txBody>
      </p:sp>
      <p:sp>
        <p:nvSpPr>
          <p:cNvPr id="93186" name="Content Placeholder 2">
            <a:extLst>
              <a:ext uri="{FF2B5EF4-FFF2-40B4-BE49-F238E27FC236}">
                <a16:creationId xmlns:a16="http://schemas.microsoft.com/office/drawing/2014/main" id="{D511BF50-A15A-1B43-BB30-871DD1BA6666}"/>
              </a:ext>
            </a:extLst>
          </p:cNvPr>
          <p:cNvSpPr>
            <a:spLocks noGrp="1"/>
          </p:cNvSpPr>
          <p:nvPr>
            <p:ph sz="quarter" idx="1"/>
          </p:nvPr>
        </p:nvSpPr>
        <p:spPr>
          <a:xfrm>
            <a:off x="612775" y="1600200"/>
            <a:ext cx="8153400" cy="4495800"/>
          </a:xfrm>
        </p:spPr>
        <p:txBody>
          <a:bodyPr/>
          <a:lstStyle/>
          <a:p>
            <a:r>
              <a:rPr lang="el-GR" altLang="en-GR" dirty="0">
                <a:latin typeface="Calibri" panose="020F0502020204030204" pitchFamily="34" charset="0"/>
                <a:ea typeface="ＭＳ Ｐゴシック" panose="020B0600070205080204" pitchFamily="34" charset="-128"/>
              </a:rPr>
              <a:t>Αναγνώριση ομιλίας</a:t>
            </a:r>
          </a:p>
          <a:p>
            <a:pPr lvl="1"/>
            <a:r>
              <a:rPr lang="en-US" altLang="en-GR" dirty="0">
                <a:latin typeface="Calibri" panose="020F0502020204030204" pitchFamily="34" charset="0"/>
                <a:ea typeface="ＭＳ Ｐゴシック" panose="020B0600070205080204" pitchFamily="34" charset="-128"/>
              </a:rPr>
              <a:t>Speech recognition</a:t>
            </a:r>
            <a:endParaRPr lang="el-GR" altLang="en-GR" dirty="0">
              <a:latin typeface="Calibri" panose="020F0502020204030204" pitchFamily="34" charset="0"/>
              <a:ea typeface="ＭＳ Ｐゴシック" panose="020B0600070205080204" pitchFamily="34" charset="-128"/>
            </a:endParaRPr>
          </a:p>
          <a:p>
            <a:r>
              <a:rPr lang="el-GR" altLang="en-GR" dirty="0">
                <a:latin typeface="Calibri" panose="020F0502020204030204" pitchFamily="34" charset="0"/>
                <a:ea typeface="ＭＳ Ｐゴシック" panose="020B0600070205080204" pitchFamily="34" charset="-128"/>
              </a:rPr>
              <a:t>Μεγεθυντές οθόνης</a:t>
            </a:r>
          </a:p>
          <a:p>
            <a:pPr lvl="1"/>
            <a:r>
              <a:rPr lang="en-US" altLang="en-GR" dirty="0">
                <a:latin typeface="Calibri" panose="020F0502020204030204" pitchFamily="34" charset="0"/>
                <a:ea typeface="ＭＳ Ｐゴシック" panose="020B0600070205080204" pitchFamily="34" charset="-128"/>
              </a:rPr>
              <a:t>Screen magnifiers</a:t>
            </a:r>
            <a:endParaRPr lang="el-GR" altLang="en-GR" dirty="0">
              <a:latin typeface="Calibri" panose="020F0502020204030204" pitchFamily="34" charset="0"/>
              <a:ea typeface="ＭＳ Ｐゴシック" panose="020B0600070205080204" pitchFamily="34" charset="-128"/>
            </a:endParaRPr>
          </a:p>
          <a:p>
            <a:r>
              <a:rPr lang="el-GR" altLang="en-GR" dirty="0">
                <a:latin typeface="Calibri" panose="020F0502020204030204" pitchFamily="34" charset="0"/>
                <a:ea typeface="ＭＳ Ｐゴシック" panose="020B0600070205080204" pitchFamily="34" charset="-128"/>
              </a:rPr>
              <a:t>Αναγνώστες οθόνης</a:t>
            </a:r>
          </a:p>
          <a:p>
            <a:pPr lvl="1"/>
            <a:r>
              <a:rPr lang="en-US" altLang="en-GR" dirty="0">
                <a:latin typeface="Calibri" panose="020F0502020204030204" pitchFamily="34" charset="0"/>
                <a:ea typeface="ＭＳ Ｐゴシック" panose="020B0600070205080204" pitchFamily="34" charset="-128"/>
              </a:rPr>
              <a:t>Screen readers</a:t>
            </a:r>
            <a:endParaRPr lang="el-GR" altLang="en-GR" dirty="0">
              <a:latin typeface="Calibri" panose="020F0502020204030204" pitchFamily="34" charset="0"/>
              <a:ea typeface="ＭＳ Ｐゴシック" panose="020B0600070205080204" pitchFamily="34" charset="-128"/>
            </a:endParaRPr>
          </a:p>
          <a:p>
            <a:r>
              <a:rPr lang="el-GR" altLang="en-GR" dirty="0">
                <a:latin typeface="Calibri" panose="020F0502020204030204" pitchFamily="34" charset="0"/>
                <a:ea typeface="ＭＳ Ｐゴシック" panose="020B0600070205080204" pitchFamily="34" charset="-128"/>
              </a:rPr>
              <a:t>Συνθέτες ομιλίας</a:t>
            </a:r>
          </a:p>
          <a:p>
            <a:pPr lvl="1"/>
            <a:r>
              <a:rPr lang="en-US" altLang="en-GR" dirty="0">
                <a:latin typeface="Calibri" panose="020F0502020204030204" pitchFamily="34" charset="0"/>
                <a:ea typeface="ＭＳ Ｐゴシック" panose="020B0600070205080204" pitchFamily="34" charset="-128"/>
              </a:rPr>
              <a:t>Speech synthesis</a:t>
            </a:r>
            <a:endParaRPr lang="el-GR" altLang="en-GR" dirty="0">
              <a:latin typeface="Calibri" panose="020F0502020204030204" pitchFamily="34" charset="0"/>
              <a:ea typeface="ＭＳ Ｐゴシック" panose="020B0600070205080204" pitchFamily="34" charset="-128"/>
            </a:endParaRPr>
          </a:p>
          <a:p>
            <a:r>
              <a:rPr lang="el-GR" altLang="en-GR" dirty="0">
                <a:latin typeface="Calibri" panose="020F0502020204030204" pitchFamily="34" charset="0"/>
                <a:ea typeface="ＭＳ Ｐゴシック" panose="020B0600070205080204" pitchFamily="34" charset="-128"/>
              </a:rPr>
              <a:t>Συσκευές </a:t>
            </a:r>
            <a:r>
              <a:rPr lang="en-US" altLang="en-GR" dirty="0">
                <a:latin typeface="Calibri" panose="020F0502020204030204" pitchFamily="34" charset="0"/>
                <a:ea typeface="ＭＳ Ｐゴシック" panose="020B0600070205080204" pitchFamily="34" charset="-128"/>
              </a:rPr>
              <a:t>Braille</a:t>
            </a:r>
            <a:endParaRPr lang="el-GR" altLang="en-GR" dirty="0">
              <a:latin typeface="Calibri" panose="020F0502020204030204" pitchFamily="34" charset="0"/>
              <a:ea typeface="ＭＳ Ｐゴシック" panose="020B0600070205080204" pitchFamily="34" charset="-128"/>
            </a:endParaRPr>
          </a:p>
          <a:p>
            <a:pPr lvl="1"/>
            <a:r>
              <a:rPr lang="en-US" altLang="en-GR" dirty="0">
                <a:latin typeface="Calibri" panose="020F0502020204030204" pitchFamily="34" charset="0"/>
                <a:ea typeface="ＭＳ Ｐゴシック" panose="020B0600070205080204" pitchFamily="34" charset="-128"/>
              </a:rPr>
              <a:t>Braille displays</a:t>
            </a:r>
          </a:p>
        </p:txBody>
      </p:sp>
      <p:pic>
        <p:nvPicPr>
          <p:cNvPr id="93187" name="Picture 9" descr="Screen Shot 2014-11-19 at 20.47.17.png">
            <a:hlinkClick r:id="rId2"/>
            <a:extLst>
              <a:ext uri="{FF2B5EF4-FFF2-40B4-BE49-F238E27FC236}">
                <a16:creationId xmlns:a16="http://schemas.microsoft.com/office/drawing/2014/main" id="{D1D7C051-CA14-084F-96D8-ADA0000BF96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18088" y="1746252"/>
            <a:ext cx="36576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5">
            <a:extLst>
              <a:ext uri="{FF2B5EF4-FFF2-40B4-BE49-F238E27FC236}">
                <a16:creationId xmlns:a16="http://schemas.microsoft.com/office/drawing/2014/main" id="{B9BDFA4D-4BF8-F349-A409-51930C6D8AFD}"/>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051802" y="188913"/>
            <a:ext cx="9128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3">
            <a:extLst>
              <a:ext uri="{FF2B5EF4-FFF2-40B4-BE49-F238E27FC236}">
                <a16:creationId xmlns:a16="http://schemas.microsoft.com/office/drawing/2014/main" id="{7F29320D-3FD0-F84B-86E6-F485171817B6}"/>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194C7DEE-E742-4841-ADB3-6808FA4E4BB6}" type="slidenum">
              <a:rPr lang="en-US" altLang="en-GR" sz="1200">
                <a:solidFill>
                  <a:srgbClr val="FFFFFF"/>
                </a:solidFill>
                <a:latin typeface="Calibri" panose="020F0502020204030204" pitchFamily="34" charset="0"/>
              </a:rPr>
              <a:pPr eaLnBrk="1" hangingPunct="1">
                <a:lnSpc>
                  <a:spcPct val="80000"/>
                </a:lnSpc>
              </a:pPr>
              <a:t>89</a:t>
            </a:fld>
            <a:endParaRPr lang="en-US" altLang="en-GR" sz="1200" dirty="0">
              <a:solidFill>
                <a:srgbClr val="FFFFFF"/>
              </a:solidFill>
              <a:latin typeface="Calibri" panose="020F0502020204030204" pitchFamily="34" charset="0"/>
            </a:endParaRPr>
          </a:p>
        </p:txBody>
      </p:sp>
      <p:pic>
        <p:nvPicPr>
          <p:cNvPr id="2" name="Picture 18" descr="Εικόνα/σύνδεσμος σε ">
            <a:hlinkClick r:id="rId5"/>
            <a:extLst>
              <a:ext uri="{FF2B5EF4-FFF2-40B4-BE49-F238E27FC236}">
                <a16:creationId xmlns:a16="http://schemas.microsoft.com/office/drawing/2014/main" id="{7405148C-01D0-5367-1626-6342F4B997B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940152" y="4723348"/>
            <a:ext cx="2275408" cy="16717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E232E38C-BB57-5044-9AD4-7964AF1BFA9A}"/>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Κοινωνία της Πληροφορίας</a:t>
            </a:r>
            <a:endParaRPr lang="en-US" altLang="en-GR" dirty="0">
              <a:latin typeface="Calibri" panose="020F0502020204030204" pitchFamily="34" charset="0"/>
              <a:ea typeface="ＭＳ Ｐゴシック" panose="020B0600070205080204" pitchFamily="34" charset="-128"/>
            </a:endParaRPr>
          </a:p>
        </p:txBody>
      </p:sp>
      <p:sp>
        <p:nvSpPr>
          <p:cNvPr id="33794" name="Content Placeholder 2">
            <a:extLst>
              <a:ext uri="{FF2B5EF4-FFF2-40B4-BE49-F238E27FC236}">
                <a16:creationId xmlns:a16="http://schemas.microsoft.com/office/drawing/2014/main" id="{596BA183-7493-634D-BA46-81254FF54984}"/>
              </a:ext>
            </a:extLst>
          </p:cNvPr>
          <p:cNvSpPr>
            <a:spLocks noGrp="1"/>
          </p:cNvSpPr>
          <p:nvPr>
            <p:ph sz="quarter" idx="1"/>
          </p:nvPr>
        </p:nvSpPr>
        <p:spPr>
          <a:xfrm>
            <a:off x="612775" y="1600200"/>
            <a:ext cx="8153400" cy="4495800"/>
          </a:xfrm>
        </p:spPr>
        <p:txBody>
          <a:bodyPr/>
          <a:lstStyle/>
          <a:p>
            <a:r>
              <a:rPr lang="en-US" altLang="en-GR" dirty="0">
                <a:latin typeface="Calibri" panose="020F0502020204030204" pitchFamily="34" charset="0"/>
                <a:ea typeface="ＭＳ Ｐゴシック" panose="020B0600070205080204" pitchFamily="34" charset="-128"/>
              </a:rPr>
              <a:t>Information society</a:t>
            </a:r>
            <a:r>
              <a:rPr lang="el-GR" altLang="en-GR" dirty="0">
                <a:latin typeface="Calibri" panose="020F0502020204030204" pitchFamily="34" charset="0"/>
                <a:ea typeface="ＭＳ Ｐゴシック" panose="020B0600070205080204" pitchFamily="34" charset="-128"/>
              </a:rPr>
              <a:t>, </a:t>
            </a:r>
            <a:r>
              <a:rPr lang="en-US" altLang="en-GR" dirty="0">
                <a:latin typeface="Calibri" panose="020F0502020204030204" pitchFamily="34" charset="0"/>
                <a:ea typeface="ＭＳ Ｐゴシック" panose="020B0600070205080204" pitchFamily="34" charset="-128"/>
              </a:rPr>
              <a:t>knowledge-based economy</a:t>
            </a:r>
          </a:p>
          <a:p>
            <a:pPr lvl="1"/>
            <a:r>
              <a:rPr lang="en-US" altLang="en-GR" dirty="0">
                <a:latin typeface="Calibri" panose="020F0502020204030204" pitchFamily="34" charset="0"/>
                <a:ea typeface="ＭＳ Ｐゴシック" panose="020B0600070205080204" pitchFamily="34" charset="-128"/>
              </a:rPr>
              <a:t>A society where the creation, distribution, use, integration and manipulation of information is a </a:t>
            </a:r>
            <a:r>
              <a:rPr lang="en-US" altLang="en-GR" dirty="0">
                <a:solidFill>
                  <a:schemeClr val="accent2"/>
                </a:solidFill>
                <a:latin typeface="Calibri" panose="020F0502020204030204" pitchFamily="34" charset="0"/>
                <a:ea typeface="ＭＳ Ｐゴシック" panose="020B0600070205080204" pitchFamily="34" charset="-128"/>
              </a:rPr>
              <a:t>significant economic, political, and cultural activity</a:t>
            </a:r>
          </a:p>
          <a:p>
            <a:pPr lvl="1"/>
            <a:r>
              <a:rPr lang="en-US" altLang="en-GR" dirty="0">
                <a:latin typeface="Calibri" panose="020F0502020204030204" pitchFamily="34" charset="0"/>
                <a:ea typeface="ＭＳ Ｐゴシック" panose="020B0600070205080204" pitchFamily="34" charset="-128"/>
              </a:rPr>
              <a:t>Its main drivers are ICT, which have resulted in an information explosion and are profoundly </a:t>
            </a:r>
            <a:r>
              <a:rPr lang="en-US" altLang="en-GR" dirty="0">
                <a:solidFill>
                  <a:schemeClr val="accent2"/>
                </a:solidFill>
                <a:latin typeface="Calibri" panose="020F0502020204030204" pitchFamily="34" charset="0"/>
                <a:ea typeface="ＭＳ Ｐゴシック" panose="020B0600070205080204" pitchFamily="34" charset="-128"/>
              </a:rPr>
              <a:t>changing all aspects of social organization</a:t>
            </a:r>
            <a:r>
              <a:rPr lang="en-US" altLang="en-GR" dirty="0">
                <a:latin typeface="Calibri" panose="020F0502020204030204" pitchFamily="34" charset="0"/>
                <a:ea typeface="ＭＳ Ｐゴシック" panose="020B0600070205080204" pitchFamily="34" charset="-128"/>
              </a:rPr>
              <a:t>, including the economy, education, health, warfare, government and democracy</a:t>
            </a:r>
          </a:p>
          <a:p>
            <a:pPr lvl="1"/>
            <a:r>
              <a:rPr lang="en-US" altLang="en-GR" dirty="0">
                <a:latin typeface="Calibri" panose="020F0502020204030204" pitchFamily="34" charset="0"/>
                <a:ea typeface="ＭＳ Ｐゴシック" panose="020B0600070205080204" pitchFamily="34" charset="-128"/>
              </a:rPr>
              <a:t>The people who have the means to partake in this form of society are sometimes called </a:t>
            </a:r>
            <a:r>
              <a:rPr lang="en-US" altLang="en-GR" dirty="0">
                <a:solidFill>
                  <a:schemeClr val="accent2"/>
                </a:solidFill>
                <a:latin typeface="Calibri" panose="020F0502020204030204" pitchFamily="34" charset="0"/>
                <a:ea typeface="ＭＳ Ｐゴシック" panose="020B0600070205080204" pitchFamily="34" charset="-128"/>
              </a:rPr>
              <a:t>digital citizens</a:t>
            </a:r>
            <a:r>
              <a:rPr lang="en-US" altLang="en-GR" dirty="0">
                <a:latin typeface="Calibri" panose="020F0502020204030204" pitchFamily="34" charset="0"/>
                <a:ea typeface="ＭＳ Ｐゴシック" panose="020B0600070205080204" pitchFamily="34" charset="-128"/>
              </a:rPr>
              <a:t>, defined as "those who use the Internet regularly and effectively</a:t>
            </a:r>
            <a:r>
              <a:rPr lang="el-GR" altLang="en-GR" dirty="0">
                <a:latin typeface="Calibri" panose="020F0502020204030204" pitchFamily="34" charset="0"/>
                <a:ea typeface="ＭＳ Ｐゴシック" panose="020B0600070205080204" pitchFamily="34" charset="-128"/>
              </a:rPr>
              <a:t>"</a:t>
            </a:r>
            <a:endParaRPr lang="en-US" altLang="en-GR" dirty="0">
              <a:latin typeface="Calibri" panose="020F0502020204030204" pitchFamily="34" charset="0"/>
              <a:ea typeface="ＭＳ Ｐゴシック" panose="020B0600070205080204" pitchFamily="34" charset="-128"/>
            </a:endParaRPr>
          </a:p>
        </p:txBody>
      </p:sp>
      <p:sp>
        <p:nvSpPr>
          <p:cNvPr id="5" name="Slide Number Placeholder 4">
            <a:extLst>
              <a:ext uri="{FF2B5EF4-FFF2-40B4-BE49-F238E27FC236}">
                <a16:creationId xmlns:a16="http://schemas.microsoft.com/office/drawing/2014/main" id="{90BB13D8-3EDC-E74D-866A-EA99F4B702AB}"/>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914A58A3-A2DF-D641-BB65-0BA8E1168CD0}" type="slidenum">
              <a:rPr lang="en-US" altLang="en-GR" sz="1200">
                <a:solidFill>
                  <a:srgbClr val="FFFFFF"/>
                </a:solidFill>
                <a:latin typeface="Calibri" panose="020F0502020204030204" pitchFamily="34" charset="0"/>
              </a:rPr>
              <a:pPr eaLnBrk="1" hangingPunct="1">
                <a:lnSpc>
                  <a:spcPct val="80000"/>
                </a:lnSpc>
              </a:pPr>
              <a:t>9</a:t>
            </a:fld>
            <a:endParaRPr lang="en-US" altLang="en-GR" sz="1200" dirty="0">
              <a:solidFill>
                <a:srgbClr val="FFFFFF"/>
              </a:solidFill>
              <a:latin typeface="Calibri" panose="020F0502020204030204" pitchFamily="34" charset="0"/>
            </a:endParaRPr>
          </a:p>
        </p:txBody>
      </p:sp>
      <p:pic>
        <p:nvPicPr>
          <p:cNvPr id="33796" name="Picture 5" descr="ff24615f1147b9f6e4fda3b3e2303a51_XL.jpg">
            <a:extLst>
              <a:ext uri="{FF2B5EF4-FFF2-40B4-BE49-F238E27FC236}">
                <a16:creationId xmlns:a16="http://schemas.microsoft.com/office/drawing/2014/main" id="{3E3A2968-95E1-0F4A-874A-DE318D5A357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489825" y="222644"/>
            <a:ext cx="14747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E495AAFD-12A3-5541-B11C-8E7DC523BF84}"/>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Κίνηση χεριών</a:t>
            </a:r>
            <a:endParaRPr lang="en-US" altLang="en-GR" baseline="30000" dirty="0">
              <a:latin typeface="Calibri" panose="020F0502020204030204" pitchFamily="34" charset="0"/>
              <a:ea typeface="ＭＳ Ｐゴシック" panose="020B0600070205080204" pitchFamily="34" charset="-128"/>
            </a:endParaRPr>
          </a:p>
        </p:txBody>
      </p:sp>
      <p:sp>
        <p:nvSpPr>
          <p:cNvPr id="94210" name="Content Placeholder 2">
            <a:extLst>
              <a:ext uri="{FF2B5EF4-FFF2-40B4-BE49-F238E27FC236}">
                <a16:creationId xmlns:a16="http://schemas.microsoft.com/office/drawing/2014/main" id="{AC8BE358-24FA-C84F-865B-546875602C51}"/>
              </a:ext>
            </a:extLst>
          </p:cNvPr>
          <p:cNvSpPr>
            <a:spLocks noGrp="1"/>
          </p:cNvSpPr>
          <p:nvPr>
            <p:ph sz="quarter" idx="1"/>
          </p:nvPr>
        </p:nvSpPr>
        <p:spPr>
          <a:xfrm>
            <a:off x="612775" y="1600200"/>
            <a:ext cx="8153400" cy="4495800"/>
          </a:xfrm>
        </p:spPr>
        <p:txBody>
          <a:bodyPr/>
          <a:lstStyle/>
          <a:p>
            <a:r>
              <a:rPr lang="el-GR" altLang="en-GR" dirty="0">
                <a:latin typeface="Calibri" panose="020F0502020204030204" pitchFamily="34" charset="0"/>
                <a:ea typeface="ＭＳ Ｐゴシック" panose="020B0600070205080204" pitchFamily="34" charset="-128"/>
              </a:rPr>
              <a:t>Εικονικά πληκτρολόγια</a:t>
            </a:r>
          </a:p>
          <a:p>
            <a:pPr lvl="1"/>
            <a:r>
              <a:rPr lang="en-US" altLang="en-GR" dirty="0">
                <a:latin typeface="Calibri" panose="020F0502020204030204" pitchFamily="34" charset="0"/>
                <a:ea typeface="ＭＳ Ｐゴシック" panose="020B0600070205080204" pitchFamily="34" charset="-128"/>
              </a:rPr>
              <a:t>On-screen keyboards</a:t>
            </a:r>
            <a:endParaRPr lang="el-GR" altLang="en-GR" dirty="0">
              <a:latin typeface="Calibri" panose="020F0502020204030204" pitchFamily="34" charset="0"/>
              <a:ea typeface="ＭＳ Ｐゴシック" panose="020B0600070205080204" pitchFamily="34" charset="-128"/>
            </a:endParaRPr>
          </a:p>
          <a:p>
            <a:r>
              <a:rPr lang="el-GR" altLang="en-GR" dirty="0">
                <a:latin typeface="Calibri" panose="020F0502020204030204" pitchFamily="34" charset="0"/>
                <a:ea typeface="ＭＳ Ｐゴシック" panose="020B0600070205080204" pitchFamily="34" charset="-128"/>
              </a:rPr>
              <a:t>Φίλτρα πληκτρολόγησης</a:t>
            </a:r>
          </a:p>
          <a:p>
            <a:pPr lvl="1"/>
            <a:r>
              <a:rPr lang="en-US" altLang="en-GR" dirty="0">
                <a:latin typeface="Calibri" panose="020F0502020204030204" pitchFamily="34" charset="0"/>
                <a:ea typeface="ＭＳ Ｐゴシック" panose="020B0600070205080204" pitchFamily="34" charset="-128"/>
              </a:rPr>
              <a:t>Keyboard filters</a:t>
            </a:r>
          </a:p>
          <a:p>
            <a:r>
              <a:rPr lang="el-GR" altLang="en-GR" dirty="0">
                <a:latin typeface="Calibri" panose="020F0502020204030204" pitchFamily="34" charset="0"/>
                <a:ea typeface="ＭＳ Ｐゴシック" panose="020B0600070205080204" pitchFamily="34" charset="-128"/>
              </a:rPr>
              <a:t>Αναγνώριση ομιλίας</a:t>
            </a:r>
          </a:p>
          <a:p>
            <a:pPr lvl="1"/>
            <a:r>
              <a:rPr lang="en-US" altLang="en-GR" dirty="0">
                <a:latin typeface="Calibri" panose="020F0502020204030204" pitchFamily="34" charset="0"/>
                <a:ea typeface="ＭＳ Ｐゴシック" panose="020B0600070205080204" pitchFamily="34" charset="-128"/>
              </a:rPr>
              <a:t>Speech recognition</a:t>
            </a:r>
            <a:endParaRPr lang="el-GR" altLang="en-GR" dirty="0">
              <a:latin typeface="Calibri" panose="020F0502020204030204" pitchFamily="34" charset="0"/>
              <a:ea typeface="ＭＳ Ｐゴシック" panose="020B0600070205080204" pitchFamily="34" charset="-128"/>
            </a:endParaRPr>
          </a:p>
          <a:p>
            <a:r>
              <a:rPr lang="el-GR" altLang="en-GR" dirty="0">
                <a:latin typeface="Calibri" panose="020F0502020204030204" pitchFamily="34" charset="0"/>
                <a:ea typeface="ＭＳ Ｐゴシック" panose="020B0600070205080204" pitchFamily="34" charset="-128"/>
              </a:rPr>
              <a:t>Παρακολούθηση ματιών</a:t>
            </a:r>
          </a:p>
          <a:p>
            <a:pPr lvl="1"/>
            <a:r>
              <a:rPr lang="en-US" altLang="en-GR" dirty="0">
                <a:latin typeface="Calibri" panose="020F0502020204030204" pitchFamily="34" charset="0"/>
                <a:ea typeface="ＭＳ Ｐゴシック" panose="020B0600070205080204" pitchFamily="34" charset="-128"/>
              </a:rPr>
              <a:t>Eye tracking</a:t>
            </a:r>
          </a:p>
          <a:p>
            <a:r>
              <a:rPr lang="el-GR" altLang="en-GR" dirty="0">
                <a:latin typeface="Calibri" panose="020F0502020204030204" pitchFamily="34" charset="0"/>
                <a:ea typeface="ＭＳ Ｐゴシック" panose="020B0600070205080204" pitchFamily="34" charset="-128"/>
              </a:rPr>
              <a:t>Εναλλακτικές συσκευές εισόδου</a:t>
            </a:r>
          </a:p>
          <a:p>
            <a:pPr lvl="1"/>
            <a:r>
              <a:rPr lang="en-US" altLang="en-GR" dirty="0">
                <a:latin typeface="Calibri" panose="020F0502020204030204" pitchFamily="34" charset="0"/>
                <a:ea typeface="ＭＳ Ｐゴシック" panose="020B0600070205080204" pitchFamily="34" charset="-128"/>
              </a:rPr>
              <a:t>Alternative input devices</a:t>
            </a:r>
            <a:endParaRPr lang="el-GR" altLang="en-GR" dirty="0">
              <a:latin typeface="Calibri" panose="020F0502020204030204" pitchFamily="34" charset="0"/>
              <a:ea typeface="ＭＳ Ｐゴシック" panose="020B0600070205080204" pitchFamily="34" charset="-128"/>
            </a:endParaRPr>
          </a:p>
        </p:txBody>
      </p:sp>
      <p:sp>
        <p:nvSpPr>
          <p:cNvPr id="7" name="Slide Number Placeholder 3">
            <a:extLst>
              <a:ext uri="{FF2B5EF4-FFF2-40B4-BE49-F238E27FC236}">
                <a16:creationId xmlns:a16="http://schemas.microsoft.com/office/drawing/2014/main" id="{E1E407B8-0327-4047-80B5-C02B4A97EFAF}"/>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0E24FBB6-8C3B-714C-99BF-588707A6CD94}" type="slidenum">
              <a:rPr lang="en-US" altLang="en-GR" sz="1200">
                <a:solidFill>
                  <a:srgbClr val="FFFFFF"/>
                </a:solidFill>
                <a:latin typeface="Calibri" panose="020F0502020204030204" pitchFamily="34" charset="0"/>
              </a:rPr>
              <a:pPr eaLnBrk="1" hangingPunct="1">
                <a:lnSpc>
                  <a:spcPct val="80000"/>
                </a:lnSpc>
              </a:pPr>
              <a:t>90</a:t>
            </a:fld>
            <a:endParaRPr lang="en-US" altLang="en-GR" sz="1200" dirty="0">
              <a:solidFill>
                <a:srgbClr val="FFFFFF"/>
              </a:solidFill>
              <a:latin typeface="Calibri" panose="020F0502020204030204" pitchFamily="34" charset="0"/>
            </a:endParaRPr>
          </a:p>
        </p:txBody>
      </p:sp>
      <p:pic>
        <p:nvPicPr>
          <p:cNvPr id="2" name="Picture 1">
            <a:extLst>
              <a:ext uri="{FF2B5EF4-FFF2-40B4-BE49-F238E27FC236}">
                <a16:creationId xmlns:a16="http://schemas.microsoft.com/office/drawing/2014/main" id="{7FA9AF20-6C19-5146-842B-1FB624765EB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363998" y="224825"/>
            <a:ext cx="528034" cy="914400"/>
          </a:xfrm>
          <a:prstGeom prst="rect">
            <a:avLst/>
          </a:prstGeom>
        </p:spPr>
      </p:pic>
      <p:pic>
        <p:nvPicPr>
          <p:cNvPr id="4" name="Picture 3" descr="Βίντεο με τις λειτουργίες εναλλακτικού ποντικιού και joystick">
            <a:hlinkClick r:id="rId3"/>
            <a:extLst>
              <a:ext uri="{FF2B5EF4-FFF2-40B4-BE49-F238E27FC236}">
                <a16:creationId xmlns:a16="http://schemas.microsoft.com/office/drawing/2014/main" id="{E51B3C86-06EB-020E-A192-7537E99BF1A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07850" y="3429000"/>
            <a:ext cx="3528392" cy="2232248"/>
          </a:xfrm>
          <a:prstGeom prst="rect">
            <a:avLst/>
          </a:prstGeom>
        </p:spPr>
      </p:pic>
      <p:pic>
        <p:nvPicPr>
          <p:cNvPr id="6" name="Picture 5" descr="Εικόνα εναλλακτικού πληκτρολογίου Clevy και σύνδεσμος σε βίντεο που το παρουσιάζει">
            <a:hlinkClick r:id="rId5"/>
            <a:extLst>
              <a:ext uri="{FF2B5EF4-FFF2-40B4-BE49-F238E27FC236}">
                <a16:creationId xmlns:a16="http://schemas.microsoft.com/office/drawing/2014/main" id="{499C488F-CFA9-2035-1D00-9895E876F24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115204" y="1628775"/>
            <a:ext cx="3713684" cy="144000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B4BB-A0D3-A34F-987F-71E6CDFBCDA8}"/>
              </a:ext>
            </a:extLst>
          </p:cNvPr>
          <p:cNvSpPr>
            <a:spLocks noGrp="1"/>
          </p:cNvSpPr>
          <p:nvPr>
            <p:ph type="title"/>
          </p:nvPr>
        </p:nvSpPr>
        <p:spPr/>
        <p:txBody>
          <a:bodyPr/>
          <a:lstStyle/>
          <a:p>
            <a:r>
              <a:rPr lang="el-GR" dirty="0"/>
              <a:t>Εναλλακτική Δεικτοδότηση</a:t>
            </a:r>
            <a:endParaRPr lang="en-GR"/>
          </a:p>
        </p:txBody>
      </p:sp>
      <p:sp>
        <p:nvSpPr>
          <p:cNvPr id="3" name="Content Placeholder 2">
            <a:extLst>
              <a:ext uri="{FF2B5EF4-FFF2-40B4-BE49-F238E27FC236}">
                <a16:creationId xmlns:a16="http://schemas.microsoft.com/office/drawing/2014/main" id="{919A2476-0909-B04F-9487-0ADB6F8F48F0}"/>
              </a:ext>
            </a:extLst>
          </p:cNvPr>
          <p:cNvSpPr>
            <a:spLocks noGrp="1"/>
          </p:cNvSpPr>
          <p:nvPr>
            <p:ph sz="quarter" idx="1"/>
          </p:nvPr>
        </p:nvSpPr>
        <p:spPr/>
        <p:txBody>
          <a:bodyPr/>
          <a:lstStyle/>
          <a:p>
            <a:r>
              <a:rPr lang="el-GR" dirty="0"/>
              <a:t>Έλεγχος του δείκτη στην οθόνη χωρίς τη χρήση χεριών</a:t>
            </a:r>
          </a:p>
          <a:p>
            <a:pPr lvl="1"/>
            <a:r>
              <a:rPr lang="el-GR" dirty="0"/>
              <a:t>Κάμερες υπερύθρων (έλεγχος με το κεφάλι)</a:t>
            </a:r>
          </a:p>
          <a:p>
            <a:pPr lvl="1"/>
            <a:r>
              <a:rPr lang="el-GR" dirty="0"/>
              <a:t>Ανίχνευση βλέμματος (έλεγχος με τα μάτια)</a:t>
            </a:r>
          </a:p>
          <a:p>
            <a:pPr lvl="1"/>
            <a:r>
              <a:rPr lang="el-GR" dirty="0"/>
              <a:t>Συσκευές στόματος (έλεγχος με τη γλώσσα ή τα χείλια)</a:t>
            </a:r>
          </a:p>
          <a:p>
            <a:pPr lvl="1"/>
            <a:r>
              <a:rPr lang="el-GR" dirty="0"/>
              <a:t>Συσκευές εγκεφαλικών κυμάτων (έλεγχος με τη σκέψη)</a:t>
            </a:r>
          </a:p>
          <a:p>
            <a:pPr lvl="1"/>
            <a:r>
              <a:rPr lang="el-GR" dirty="0"/>
              <a:t>Αναγνώριση ομιλίας (έλεγχος με την ομιλία)</a:t>
            </a:r>
          </a:p>
        </p:txBody>
      </p:sp>
      <p:sp>
        <p:nvSpPr>
          <p:cNvPr id="4" name="Slide Number Placeholder 3">
            <a:extLst>
              <a:ext uri="{FF2B5EF4-FFF2-40B4-BE49-F238E27FC236}">
                <a16:creationId xmlns:a16="http://schemas.microsoft.com/office/drawing/2014/main" id="{AE56C5DE-D187-0B41-B3C9-C26ED2C1A804}"/>
              </a:ext>
            </a:extLst>
          </p:cNvPr>
          <p:cNvSpPr>
            <a:spLocks noGrp="1"/>
          </p:cNvSpPr>
          <p:nvPr>
            <p:ph type="sldNum" sz="quarter" idx="12"/>
          </p:nvPr>
        </p:nvSpPr>
        <p:spPr/>
        <p:txBody>
          <a:bodyPr>
            <a:normAutofit fontScale="85000" lnSpcReduction="20000"/>
          </a:bodyPr>
          <a:lstStyle/>
          <a:p>
            <a:fld id="{6B68357B-9A15-BD4A-9FD8-4BA07C215A77}" type="slidenum">
              <a:rPr lang="el-GR" altLang="en-GR" smtClean="0"/>
              <a:pPr/>
              <a:t>91</a:t>
            </a:fld>
            <a:endParaRPr lang="el-GR" altLang="en-GR" dirty="0"/>
          </a:p>
        </p:txBody>
      </p:sp>
      <p:pic>
        <p:nvPicPr>
          <p:cNvPr id="5" name="Picture 4" descr="Graphical user interface, text, application&#10;&#10;Description automatically generated">
            <a:extLst>
              <a:ext uri="{FF2B5EF4-FFF2-40B4-BE49-F238E27FC236}">
                <a16:creationId xmlns:a16="http://schemas.microsoft.com/office/drawing/2014/main" id="{78796841-7969-C941-9B0A-D1F6D308085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62649" y="228600"/>
            <a:ext cx="1529831" cy="914400"/>
          </a:xfrm>
          <a:prstGeom prst="rect">
            <a:avLst/>
          </a:prstGeom>
        </p:spPr>
      </p:pic>
      <p:pic>
        <p:nvPicPr>
          <p:cNvPr id="6" name="Picture 5" descr="Σύνδεσμος σε σύστημα ανίχνευσης βλέμματος">
            <a:hlinkClick r:id="rId3"/>
            <a:extLst>
              <a:ext uri="{FF2B5EF4-FFF2-40B4-BE49-F238E27FC236}">
                <a16:creationId xmlns:a16="http://schemas.microsoft.com/office/drawing/2014/main" id="{F95BAABD-E76D-0B33-6FEB-159E4BBE119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329116" y="4365104"/>
            <a:ext cx="2485768" cy="2033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0036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32CFCDC1-C3A2-444B-B9B9-443847134E2C}"/>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Επικοινωνία</a:t>
            </a:r>
            <a:endParaRPr lang="en-US" altLang="en-GR" dirty="0">
              <a:latin typeface="Calibri" panose="020F0502020204030204" pitchFamily="34" charset="0"/>
              <a:ea typeface="ＭＳ Ｐゴシック" panose="020B0600070205080204" pitchFamily="34" charset="-128"/>
            </a:endParaRPr>
          </a:p>
        </p:txBody>
      </p:sp>
      <p:pic>
        <p:nvPicPr>
          <p:cNvPr id="100354" name="Picture 11" descr="Screen Shot 2018-05-23 at 20.45.41.png">
            <a:hlinkClick r:id="rId2"/>
            <a:extLst>
              <a:ext uri="{FF2B5EF4-FFF2-40B4-BE49-F238E27FC236}">
                <a16:creationId xmlns:a16="http://schemas.microsoft.com/office/drawing/2014/main" id="{F27E86CD-62ED-7D49-90B0-8F928E5EC33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87900" y="1844675"/>
            <a:ext cx="40703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4" descr="Screen Shot 2015-11-23 at 17.02.14.png">
            <a:hlinkClick r:id="rId4"/>
            <a:extLst>
              <a:ext uri="{FF2B5EF4-FFF2-40B4-BE49-F238E27FC236}">
                <a16:creationId xmlns:a16="http://schemas.microsoft.com/office/drawing/2014/main" id="{887AE2ED-7F80-1F40-8547-C25F32096828}"/>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61977" y="1844675"/>
            <a:ext cx="40814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30">
            <a:extLst>
              <a:ext uri="{FF2B5EF4-FFF2-40B4-BE49-F238E27FC236}">
                <a16:creationId xmlns:a16="http://schemas.microsoft.com/office/drawing/2014/main" id="{FD26BCC8-39CD-734B-A408-5CF8FF85CE57}"/>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D48D85EA-8136-7B46-B503-7967341C0457}" type="slidenum">
              <a:rPr lang="en-US" altLang="en-GR" sz="1200">
                <a:solidFill>
                  <a:srgbClr val="FFFFFF"/>
                </a:solidFill>
                <a:latin typeface="Calibri" panose="020F0502020204030204" pitchFamily="34" charset="0"/>
              </a:rPr>
              <a:pPr eaLnBrk="1" hangingPunct="1">
                <a:lnSpc>
                  <a:spcPct val="80000"/>
                </a:lnSpc>
              </a:pPr>
              <a:t>92</a:t>
            </a:fld>
            <a:endParaRPr lang="en-US" altLang="en-GR" sz="1200" dirty="0">
              <a:solidFill>
                <a:srgbClr val="FFFFFF"/>
              </a:solidFill>
              <a:latin typeface="Calibri" panose="020F0502020204030204" pitchFamily="34" charset="0"/>
            </a:endParaRPr>
          </a:p>
        </p:txBody>
      </p:sp>
      <p:pic>
        <p:nvPicPr>
          <p:cNvPr id="100358" name="Picture 1">
            <a:extLst>
              <a:ext uri="{FF2B5EF4-FFF2-40B4-BE49-F238E27FC236}">
                <a16:creationId xmlns:a16="http://schemas.microsoft.com/office/drawing/2014/main" id="{D6AFFEE0-F299-F245-95C3-CA49161B6784}"/>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027988" y="188913"/>
            <a:ext cx="927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Σύνδεσμος σε site με το σύστημα εναλλακτικής &amp; επαυξημένης επικοινωνίας Quick Talker FT23">
            <a:hlinkClick r:id="rId7"/>
            <a:extLst>
              <a:ext uri="{FF2B5EF4-FFF2-40B4-BE49-F238E27FC236}">
                <a16:creationId xmlns:a16="http://schemas.microsoft.com/office/drawing/2014/main" id="{2074BE0F-1D84-884B-BB46-EDFE21A03C6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602708" y="4234584"/>
            <a:ext cx="3901935" cy="2160000"/>
          </a:xfrm>
          <a:prstGeom prst="rect">
            <a:avLst/>
          </a:prstGeom>
        </p:spPr>
      </p:pic>
    </p:spTree>
    <p:extLst>
      <p:ext uri="{BB962C8B-B14F-4D97-AF65-F5344CB8AC3E}">
        <p14:creationId xmlns:p14="http://schemas.microsoft.com/office/powerpoint/2010/main" val="3819063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Title 1"/>
          <p:cNvSpPr txBox="1">
            <a:spLocks noGrp="1"/>
          </p:cNvSpPr>
          <p:nvPr>
            <p:ph type="title"/>
          </p:nvPr>
        </p:nvSpPr>
        <p:spPr>
          <a:prstGeom prst="rect">
            <a:avLst/>
          </a:prstGeom>
        </p:spPr>
        <p:txBody>
          <a:bodyPr/>
          <a:lstStyle/>
          <a:p>
            <a:r>
              <a:rPr lang="el-GR" noProof="0" dirty="0"/>
              <a:t>Καταστήματα</a:t>
            </a:r>
          </a:p>
        </p:txBody>
      </p:sp>
      <p:pic>
        <p:nvPicPr>
          <p:cNvPr id="3" name="Picture 2" descr="Graphical user interface, application&#10;&#10;Description automatically generated">
            <a:hlinkClick r:id="rId3"/>
            <a:extLst>
              <a:ext uri="{FF2B5EF4-FFF2-40B4-BE49-F238E27FC236}">
                <a16:creationId xmlns:a16="http://schemas.microsoft.com/office/drawing/2014/main" id="{6CA20A54-F809-F542-B08E-3A51FA68BE1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528" y="2204864"/>
            <a:ext cx="3883290" cy="2932072"/>
          </a:xfrm>
          <a:prstGeom prst="rect">
            <a:avLst/>
          </a:prstGeom>
        </p:spPr>
      </p:pic>
      <p:pic>
        <p:nvPicPr>
          <p:cNvPr id="5" name="Picture 4" descr="Graphical user interface, website&#10;&#10;Description automatically generated">
            <a:hlinkClick r:id="rId5"/>
            <a:extLst>
              <a:ext uri="{FF2B5EF4-FFF2-40B4-BE49-F238E27FC236}">
                <a16:creationId xmlns:a16="http://schemas.microsoft.com/office/drawing/2014/main" id="{05BC1E11-C2B5-3840-A467-E2338ACAF77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88024" y="2204864"/>
            <a:ext cx="3883290" cy="2842118"/>
          </a:xfrm>
          <a:prstGeom prst="rect">
            <a:avLst/>
          </a:prstGeom>
        </p:spPr>
      </p:pic>
      <p:pic>
        <p:nvPicPr>
          <p:cNvPr id="7" name="Picture 6" descr="Graphical user interface&#10;&#10;Description automatically generated">
            <a:hlinkClick r:id="rId7"/>
            <a:extLst>
              <a:ext uri="{FF2B5EF4-FFF2-40B4-BE49-F238E27FC236}">
                <a16:creationId xmlns:a16="http://schemas.microsoft.com/office/drawing/2014/main" id="{4B9887E3-9729-404F-8504-24D07F12BC2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826061" y="4017215"/>
            <a:ext cx="3059832" cy="2239442"/>
          </a:xfrm>
          <a:prstGeom prst="rect">
            <a:avLst/>
          </a:prstGeom>
        </p:spPr>
      </p:pic>
      <p:pic>
        <p:nvPicPr>
          <p:cNvPr id="6" name="Picture 2">
            <a:extLst>
              <a:ext uri="{FF2B5EF4-FFF2-40B4-BE49-F238E27FC236}">
                <a16:creationId xmlns:a16="http://schemas.microsoft.com/office/drawing/2014/main" id="{A5D9C669-345D-884F-8E38-74A930A99677}"/>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8170863" y="188913"/>
            <a:ext cx="7937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3">
            <a:extLst>
              <a:ext uri="{FF2B5EF4-FFF2-40B4-BE49-F238E27FC236}">
                <a16:creationId xmlns:a16="http://schemas.microsoft.com/office/drawing/2014/main" id="{AE6FDE73-B056-2038-6F6E-D5F03885CA87}"/>
              </a:ext>
            </a:extLst>
          </p:cNvPr>
          <p:cNvSpPr>
            <a:spLocks noGrp="1"/>
          </p:cNvSpPr>
          <p:nvPr>
            <p:ph type="sldNum" sz="quarter" idx="12"/>
          </p:nvPr>
        </p:nvSpPr>
        <p:spPr>
          <a:xfrm>
            <a:off x="0" y="1271590"/>
            <a:ext cx="533400" cy="244475"/>
          </a:xfrm>
        </p:spPr>
        <p:txBody>
          <a:bodyPr>
            <a:normAutofit fontScale="85000" lnSpcReduction="20000"/>
          </a:bodyPr>
          <a:lstStyle/>
          <a:p>
            <a:fld id="{6B68357B-9A15-BD4A-9FD8-4BA07C215A77}" type="slidenum">
              <a:rPr lang="el-GR" altLang="en-GR" smtClean="0"/>
              <a:pPr/>
              <a:t>93</a:t>
            </a:fld>
            <a:endParaRPr lang="el-GR" altLang="en-GR" dirty="0"/>
          </a:p>
        </p:txBody>
      </p:sp>
    </p:spTree>
    <p:extLst>
      <p:ext uri="{BB962C8B-B14F-4D97-AF65-F5344CB8AC3E}">
        <p14:creationId xmlns:p14="http://schemas.microsoft.com/office/powerpoint/2010/main" val="24347616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BD571A02-677C-E649-A4F4-DD4C467B91F3}"/>
              </a:ext>
            </a:extLst>
          </p:cNvPr>
          <p:cNvSpPr>
            <a:spLocks noGrp="1" noChangeArrowheads="1"/>
          </p:cNvSpPr>
          <p:nvPr>
            <p:ph type="title"/>
          </p:nvPr>
        </p:nvSpPr>
        <p:spPr/>
        <p:txBody>
          <a:bodyPr/>
          <a:lstStyle/>
          <a:p>
            <a:r>
              <a:rPr lang="el-GR" altLang="en-US" noProof="0" dirty="0">
                <a:latin typeface="Calibri" panose="020F0502020204030204" pitchFamily="34" charset="0"/>
                <a:ea typeface="ＭＳ Ｐゴシック" panose="020B0600070205080204" pitchFamily="34" charset="-128"/>
                <a:cs typeface="Calibri" panose="020F0502020204030204" pitchFamily="34" charset="0"/>
              </a:rPr>
              <a:t>Λειτουργικά συστήματα</a:t>
            </a:r>
          </a:p>
        </p:txBody>
      </p:sp>
      <p:pic>
        <p:nvPicPr>
          <p:cNvPr id="29698" name="Content Placeholder 4" descr="A screenshot of a cell phone&#10;&#10;Description automatically generated">
            <a:extLst>
              <a:ext uri="{FF2B5EF4-FFF2-40B4-BE49-F238E27FC236}">
                <a16:creationId xmlns:a16="http://schemas.microsoft.com/office/drawing/2014/main" id="{A1FC85F9-DAFC-3A4F-BC03-212C6A3AE964}"/>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6414960" y="1854200"/>
            <a:ext cx="2351088" cy="4176713"/>
          </a:xfrm>
        </p:spPr>
      </p:pic>
      <p:pic>
        <p:nvPicPr>
          <p:cNvPr id="29699" name="Picture 6" descr="A screenshot of a cell phone&#10;&#10;Description automatically generated">
            <a:extLst>
              <a:ext uri="{FF2B5EF4-FFF2-40B4-BE49-F238E27FC236}">
                <a16:creationId xmlns:a16="http://schemas.microsoft.com/office/drawing/2014/main" id="{FCDE58FA-16AA-8443-A6FC-FD82B0496D9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2648" y="1854200"/>
            <a:ext cx="41275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ADED14B-8A27-5F44-8E89-4518798EAD7F}"/>
              </a:ext>
            </a:extLst>
          </p:cNvPr>
          <p:cNvPicPr>
            <a:picLocks noChangeAspect="1"/>
          </p:cNvPicPr>
          <p:nvPr/>
        </p:nvPicPr>
        <p:blipFill>
          <a:blip r:embed="rId4"/>
          <a:stretch>
            <a:fillRect/>
          </a:stretch>
        </p:blipFill>
        <p:spPr>
          <a:xfrm>
            <a:off x="6660232" y="228600"/>
            <a:ext cx="2279561" cy="914400"/>
          </a:xfrm>
          <a:prstGeom prst="rect">
            <a:avLst/>
          </a:prstGeom>
        </p:spPr>
      </p:pic>
      <p:sp>
        <p:nvSpPr>
          <p:cNvPr id="5" name="Slide Number Placeholder 3">
            <a:extLst>
              <a:ext uri="{FF2B5EF4-FFF2-40B4-BE49-F238E27FC236}">
                <a16:creationId xmlns:a16="http://schemas.microsoft.com/office/drawing/2014/main" id="{B0AE6BEC-92F7-02F4-A9FF-33E68BF689D3}"/>
              </a:ext>
            </a:extLst>
          </p:cNvPr>
          <p:cNvSpPr>
            <a:spLocks noGrp="1"/>
          </p:cNvSpPr>
          <p:nvPr>
            <p:ph type="sldNum" sz="quarter" idx="12"/>
          </p:nvPr>
        </p:nvSpPr>
        <p:spPr>
          <a:xfrm>
            <a:off x="0" y="1271590"/>
            <a:ext cx="533400" cy="244475"/>
          </a:xfrm>
        </p:spPr>
        <p:txBody>
          <a:bodyPr>
            <a:normAutofit fontScale="85000" lnSpcReduction="20000"/>
          </a:bodyPr>
          <a:lstStyle/>
          <a:p>
            <a:fld id="{6B68357B-9A15-BD4A-9FD8-4BA07C215A77}" type="slidenum">
              <a:rPr lang="el-GR" altLang="en-GR" smtClean="0"/>
              <a:pPr/>
              <a:t>94</a:t>
            </a:fld>
            <a:endParaRPr lang="el-GR" altLang="en-GR" dirty="0"/>
          </a:p>
        </p:txBody>
      </p:sp>
    </p:spTree>
    <p:extLst>
      <p:ext uri="{BB962C8B-B14F-4D97-AF65-F5344CB8AC3E}">
        <p14:creationId xmlns:p14="http://schemas.microsoft.com/office/powerpoint/2010/main" val="6951866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A9CF9919-831F-9A43-AE13-59C06743FB76}"/>
              </a:ext>
            </a:extLst>
          </p:cNvPr>
          <p:cNvSpPr>
            <a:spLocks noGrp="1" noChangeArrowheads="1"/>
          </p:cNvSpPr>
          <p:nvPr>
            <p:ph type="title"/>
          </p:nvPr>
        </p:nvSpPr>
        <p:spPr/>
        <p:txBody>
          <a:bodyPr/>
          <a:lstStyle/>
          <a:p>
            <a:r>
              <a:rPr lang="el-GR" altLang="en-US" noProof="0" dirty="0">
                <a:latin typeface="Calibri" panose="020F0502020204030204" pitchFamily="34" charset="0"/>
                <a:ea typeface="ＭＳ Ｐゴシック" panose="020B0600070205080204" pitchFamily="34" charset="-128"/>
                <a:cs typeface="Calibri" panose="020F0502020204030204" pitchFamily="34" charset="0"/>
              </a:rPr>
              <a:t>Υπηρεσίες ΥΤ</a:t>
            </a:r>
          </a:p>
        </p:txBody>
      </p:sp>
      <p:sp>
        <p:nvSpPr>
          <p:cNvPr id="54274" name="Content Placeholder 2">
            <a:extLst>
              <a:ext uri="{FF2B5EF4-FFF2-40B4-BE49-F238E27FC236}">
                <a16:creationId xmlns:a16="http://schemas.microsoft.com/office/drawing/2014/main" id="{90A23616-0B1F-714A-A889-40AFE95D3529}"/>
              </a:ext>
            </a:extLst>
          </p:cNvPr>
          <p:cNvSpPr>
            <a:spLocks noGrp="1" noChangeArrowheads="1"/>
          </p:cNvSpPr>
          <p:nvPr>
            <p:ph idx="1"/>
          </p:nvPr>
        </p:nvSpPr>
        <p:spPr/>
        <p:txBody>
          <a:bodyPr/>
          <a:lstStyle/>
          <a:p>
            <a:r>
              <a:rPr lang="el-GR" altLang="en-US" sz="2000" noProof="0" dirty="0">
                <a:latin typeface="Calibri" panose="020F0502020204030204" pitchFamily="34" charset="0"/>
                <a:ea typeface="ＭＳ Ｐゴシック" panose="020B0600070205080204" pitchFamily="34" charset="-128"/>
                <a:cs typeface="Calibri" panose="020F0502020204030204" pitchFamily="34" charset="0"/>
              </a:rPr>
              <a:t>Αξιολόγηση των δυνατοτήτων και δυσκολιών του ατόμου με αναπηρία</a:t>
            </a:r>
          </a:p>
          <a:p>
            <a:pPr lvl="1"/>
            <a:r>
              <a:rPr lang="el-GR" altLang="en-US" sz="1800" noProof="0" dirty="0">
                <a:latin typeface="Calibri" panose="020F0502020204030204" pitchFamily="34" charset="0"/>
                <a:ea typeface="ＭＳ Ｐゴシック" panose="020B0600070205080204" pitchFamily="34" charset="-128"/>
                <a:cs typeface="Calibri" panose="020F0502020204030204" pitchFamily="34" charset="0"/>
              </a:rPr>
              <a:t>Τρόπος λειτουργίας του μέσα στο περιβάλλον (σπίτι, σχολείο, εργασία κ.α.)</a:t>
            </a:r>
          </a:p>
          <a:p>
            <a:r>
              <a:rPr lang="el-GR" altLang="en-US" sz="2000" noProof="0" dirty="0">
                <a:latin typeface="Calibri" panose="020F0502020204030204" pitchFamily="34" charset="0"/>
                <a:ea typeface="ＭＳ Ｐゴシック" panose="020B0600070205080204" pitchFamily="34" charset="-128"/>
                <a:cs typeface="Calibri" panose="020F0502020204030204" pitchFamily="34" charset="0"/>
              </a:rPr>
              <a:t>Διεργασίες για την απόκτηση, αγορά, ενοικίαση κατάλληλων συσκευών</a:t>
            </a:r>
          </a:p>
          <a:p>
            <a:r>
              <a:rPr lang="el-GR" altLang="en-US" sz="2000" noProof="0" dirty="0">
                <a:latin typeface="Calibri" panose="020F0502020204030204" pitchFamily="34" charset="0"/>
                <a:ea typeface="ＭＳ Ｐゴシック" panose="020B0600070205080204" pitchFamily="34" charset="-128"/>
                <a:cs typeface="Calibri" panose="020F0502020204030204" pitchFamily="34" charset="0"/>
              </a:rPr>
              <a:t>Σχεδιασμός και δημιουργία αποτελεσματικής υποδομής</a:t>
            </a:r>
          </a:p>
          <a:p>
            <a:pPr lvl="1"/>
            <a:r>
              <a:rPr lang="el-GR" altLang="en-US" sz="1800" noProof="0" dirty="0">
                <a:latin typeface="Calibri" panose="020F0502020204030204" pitchFamily="34" charset="0"/>
                <a:ea typeface="ＭＳ Ｐゴシック" panose="020B0600070205080204" pitchFamily="34" charset="-128"/>
                <a:cs typeface="Calibri" panose="020F0502020204030204" pitchFamily="34" charset="0"/>
              </a:rPr>
              <a:t>Για την προσαρμογή των συσκευών στις προσωπικές ανάγκες του κατόχου τους, καθώς και στη διατήρηση, επιδιόρθωση και τυχών αντικατάσταση συσκευών σε περίπτωση βλάβης</a:t>
            </a:r>
          </a:p>
          <a:p>
            <a:r>
              <a:rPr lang="el-GR" altLang="en-US" sz="2000" noProof="0" dirty="0">
                <a:latin typeface="Calibri" panose="020F0502020204030204" pitchFamily="34" charset="0"/>
                <a:ea typeface="ＭＳ Ｐゴシック" panose="020B0600070205080204" pitchFamily="34" charset="-128"/>
                <a:cs typeface="Calibri" panose="020F0502020204030204" pitchFamily="34" charset="0"/>
              </a:rPr>
              <a:t>Καθορισμός του τρόπου χρήσης</a:t>
            </a:r>
          </a:p>
          <a:p>
            <a:pPr lvl="1"/>
            <a:r>
              <a:rPr lang="el-GR" altLang="en-US" sz="1800" noProof="0" dirty="0">
                <a:latin typeface="Calibri" panose="020F0502020204030204" pitchFamily="34" charset="0"/>
                <a:ea typeface="ＭＳ Ｐゴシック" panose="020B0600070205080204" pitchFamily="34" charset="-128"/>
                <a:cs typeface="Calibri" panose="020F0502020204030204" pitchFamily="34" charset="0"/>
              </a:rPr>
              <a:t>Για την επίτευξη των μέγιστων θετικών αποτελεσμάτων</a:t>
            </a:r>
          </a:p>
          <a:p>
            <a:pPr lvl="1"/>
            <a:r>
              <a:rPr lang="el-GR" altLang="en-US" sz="1800" noProof="0" dirty="0">
                <a:latin typeface="Calibri" panose="020F0502020204030204" pitchFamily="34" charset="0"/>
                <a:ea typeface="ＭＳ Ｐゴシック" panose="020B0600070205080204" pitchFamily="34" charset="-128"/>
                <a:cs typeface="Calibri" panose="020F0502020204030204" pitchFamily="34" charset="0"/>
              </a:rPr>
              <a:t>Εκπαίδευση της οικογένειας και των επαγγελματιών</a:t>
            </a:r>
          </a:p>
        </p:txBody>
      </p:sp>
      <p:pic>
        <p:nvPicPr>
          <p:cNvPr id="54275" name="Picture 3" descr="Screen Shot 2015-12-07 at 12.13.51.png">
            <a:hlinkClick r:id="rId2"/>
            <a:extLst>
              <a:ext uri="{FF2B5EF4-FFF2-40B4-BE49-F238E27FC236}">
                <a16:creationId xmlns:a16="http://schemas.microsoft.com/office/drawing/2014/main" id="{482E3368-20F4-FE40-B70F-155B76F6F69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16217" y="4829175"/>
            <a:ext cx="2488889"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5AF527C-F119-BE42-8B95-B7B36F34BDB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19198" y="228488"/>
            <a:ext cx="1682496" cy="914400"/>
          </a:xfrm>
          <a:prstGeom prst="rect">
            <a:avLst/>
          </a:prstGeom>
        </p:spPr>
      </p:pic>
      <p:sp>
        <p:nvSpPr>
          <p:cNvPr id="3" name="Slide Number Placeholder 3">
            <a:extLst>
              <a:ext uri="{FF2B5EF4-FFF2-40B4-BE49-F238E27FC236}">
                <a16:creationId xmlns:a16="http://schemas.microsoft.com/office/drawing/2014/main" id="{B033F617-181C-71ED-CF91-E93BB20E8B94}"/>
              </a:ext>
            </a:extLst>
          </p:cNvPr>
          <p:cNvSpPr>
            <a:spLocks noGrp="1"/>
          </p:cNvSpPr>
          <p:nvPr>
            <p:ph type="sldNum" sz="quarter" idx="12"/>
          </p:nvPr>
        </p:nvSpPr>
        <p:spPr>
          <a:xfrm>
            <a:off x="0" y="1271590"/>
            <a:ext cx="533400" cy="244475"/>
          </a:xfrm>
        </p:spPr>
        <p:txBody>
          <a:bodyPr>
            <a:normAutofit fontScale="85000" lnSpcReduction="20000"/>
          </a:bodyPr>
          <a:lstStyle/>
          <a:p>
            <a:fld id="{6B68357B-9A15-BD4A-9FD8-4BA07C215A77}" type="slidenum">
              <a:rPr lang="el-GR" altLang="en-GR" smtClean="0"/>
              <a:pPr/>
              <a:t>95</a:t>
            </a:fld>
            <a:endParaRPr lang="el-GR" altLang="en-GR"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04171D3E-9DF2-444E-B6AA-E1929A6F78D6}"/>
              </a:ext>
            </a:extLst>
          </p:cNvPr>
          <p:cNvSpPr>
            <a:spLocks noGrp="1"/>
          </p:cNvSpPr>
          <p:nvPr>
            <p:ph type="title"/>
          </p:nvPr>
        </p:nvSpPr>
        <p:spPr>
          <a:xfrm>
            <a:off x="612775" y="228600"/>
            <a:ext cx="8153400" cy="990600"/>
          </a:xfrm>
        </p:spPr>
        <p:txBody>
          <a:bodyPr/>
          <a:lstStyle/>
          <a:p>
            <a:r>
              <a:rPr lang="el-GR" altLang="en-GR" dirty="0">
                <a:latin typeface="Calibri" panose="020F0502020204030204" pitchFamily="34" charset="0"/>
                <a:ea typeface="ＭＳ Ｐゴシック" panose="020B0600070205080204" pitchFamily="34" charset="-128"/>
              </a:rPr>
              <a:t>Πρόσβαση σε Ψηφιακό Περιεχόμενο</a:t>
            </a:r>
            <a:endParaRPr lang="en-US" altLang="en-GR" dirty="0">
              <a:latin typeface="Calibri" panose="020F0502020204030204" pitchFamily="34" charset="0"/>
              <a:ea typeface="ＭＳ Ｐゴシック" panose="020B0600070205080204" pitchFamily="34" charset="-128"/>
            </a:endParaRPr>
          </a:p>
        </p:txBody>
      </p:sp>
      <p:sp>
        <p:nvSpPr>
          <p:cNvPr id="96258" name="Content Placeholder 2">
            <a:extLst>
              <a:ext uri="{FF2B5EF4-FFF2-40B4-BE49-F238E27FC236}">
                <a16:creationId xmlns:a16="http://schemas.microsoft.com/office/drawing/2014/main" id="{A741A27C-DCEB-A148-BED1-193E1AAC78C8}"/>
              </a:ext>
            </a:extLst>
          </p:cNvPr>
          <p:cNvSpPr>
            <a:spLocks noGrp="1"/>
          </p:cNvSpPr>
          <p:nvPr>
            <p:ph idx="1"/>
          </p:nvPr>
        </p:nvSpPr>
        <p:spPr>
          <a:xfrm>
            <a:off x="612775" y="1600200"/>
            <a:ext cx="8153400" cy="4495800"/>
          </a:xfrm>
        </p:spPr>
        <p:txBody>
          <a:bodyPr/>
          <a:lstStyle/>
          <a:p>
            <a:r>
              <a:rPr lang="en-US" altLang="en-GR" dirty="0">
                <a:latin typeface="Calibri" panose="020F0502020204030204" pitchFamily="34" charset="0"/>
                <a:ea typeface="ＭＳ Ｐゴシック" panose="020B0600070205080204" pitchFamily="34" charset="-128"/>
              </a:rPr>
              <a:t>USDE Accessibility Enhancement Initiative</a:t>
            </a:r>
          </a:p>
          <a:p>
            <a:pPr lvl="1"/>
            <a:r>
              <a:rPr lang="en-US" altLang="en-GR" dirty="0">
                <a:latin typeface="Calibri" panose="020F0502020204030204" pitchFamily="34" charset="0"/>
                <a:ea typeface="ＭＳ Ｐゴシック" panose="020B0600070205080204" pitchFamily="34" charset="-128"/>
              </a:rPr>
              <a:t>Accessibility Requirements for Electronic Documents</a:t>
            </a:r>
          </a:p>
          <a:p>
            <a:r>
              <a:rPr lang="en-US" altLang="en-GR" dirty="0">
                <a:latin typeface="Calibri" panose="020F0502020204030204" pitchFamily="34" charset="0"/>
                <a:ea typeface="ＭＳ Ｐゴシック" panose="020B0600070205080204" pitchFamily="34" charset="-128"/>
              </a:rPr>
              <a:t>W3C Web Accessibility Initiative</a:t>
            </a:r>
          </a:p>
          <a:p>
            <a:pPr lvl="1"/>
            <a:r>
              <a:rPr lang="en-US" altLang="en-GR" dirty="0">
                <a:latin typeface="Calibri" panose="020F0502020204030204" pitchFamily="34" charset="0"/>
                <a:ea typeface="ＭＳ Ｐゴシック" panose="020B0600070205080204" pitchFamily="34" charset="-128"/>
              </a:rPr>
              <a:t>Web Content Accessibility Guidelines</a:t>
            </a:r>
          </a:p>
        </p:txBody>
      </p:sp>
      <p:pic>
        <p:nvPicPr>
          <p:cNvPr id="96259" name="Picture 4">
            <a:hlinkClick r:id="rId2"/>
            <a:extLst>
              <a:ext uri="{FF2B5EF4-FFF2-40B4-BE49-F238E27FC236}">
                <a16:creationId xmlns:a16="http://schemas.microsoft.com/office/drawing/2014/main" id="{7976C418-B81D-CE44-9D74-98B7BEC6E36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24150" y="4941168"/>
            <a:ext cx="3695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6" descr="Logo: US Department of Education Logo: AEI is for everyone.  Accessibility Enhancment Initiative">
            <a:hlinkClick r:id="rId4"/>
            <a:extLst>
              <a:ext uri="{FF2B5EF4-FFF2-40B4-BE49-F238E27FC236}">
                <a16:creationId xmlns:a16="http://schemas.microsoft.com/office/drawing/2014/main" id="{32040EC1-0D04-CB42-AB2D-E87BDE9FCA1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15195" y="3634790"/>
            <a:ext cx="49387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6">
            <a:extLst>
              <a:ext uri="{FF2B5EF4-FFF2-40B4-BE49-F238E27FC236}">
                <a16:creationId xmlns:a16="http://schemas.microsoft.com/office/drawing/2014/main" id="{A6BE9DD3-F614-444D-8949-94A5509FC25E}"/>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027990" y="476250"/>
            <a:ext cx="973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14">
            <a:extLst>
              <a:ext uri="{FF2B5EF4-FFF2-40B4-BE49-F238E27FC236}">
                <a16:creationId xmlns:a16="http://schemas.microsoft.com/office/drawing/2014/main" id="{392E5B7E-AA4F-A345-99A0-DAC4CFBCA60F}"/>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fld id="{60F628DB-BB1C-0046-898F-98D414D85C83}" type="slidenum">
              <a:rPr lang="en-US" altLang="en-GR" sz="1200">
                <a:solidFill>
                  <a:srgbClr val="FFFFFF"/>
                </a:solidFill>
                <a:latin typeface="Calibri" panose="020F0502020204030204" pitchFamily="34" charset="0"/>
              </a:rPr>
              <a:pPr eaLnBrk="1" hangingPunct="1">
                <a:lnSpc>
                  <a:spcPct val="80000"/>
                </a:lnSpc>
              </a:pPr>
              <a:t>96</a:t>
            </a:fld>
            <a:endParaRPr lang="en-US" altLang="en-GR" sz="1200" dirty="0">
              <a:solidFill>
                <a:srgbClr val="FFFFFF"/>
              </a:solidFill>
              <a:latin typeface="Calibri" panose="020F0502020204030204" pitchFamily="34" charset="0"/>
            </a:endParaRPr>
          </a:p>
        </p:txBody>
      </p:sp>
      <p:pic>
        <p:nvPicPr>
          <p:cNvPr id="2" name="Picture 1">
            <a:extLst>
              <a:ext uri="{FF2B5EF4-FFF2-40B4-BE49-F238E27FC236}">
                <a16:creationId xmlns:a16="http://schemas.microsoft.com/office/drawing/2014/main" id="{D505132B-264D-F046-86A3-D0E7E81317ED}"/>
              </a:ext>
            </a:extLst>
          </p:cNvPr>
          <p:cNvPicPr>
            <a:picLocks noChangeAspect="1"/>
          </p:cNvPicPr>
          <p:nvPr/>
        </p:nvPicPr>
        <p:blipFill>
          <a:blip r:embed="rId7"/>
          <a:stretch>
            <a:fillRect/>
          </a:stretch>
        </p:blipFill>
        <p:spPr>
          <a:xfrm>
            <a:off x="6156328" y="3634790"/>
            <a:ext cx="2048256" cy="91440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1086-2A96-B446-B4B7-C9989AB7BB96}"/>
              </a:ext>
            </a:extLst>
          </p:cNvPr>
          <p:cNvSpPr>
            <a:spLocks noGrp="1"/>
          </p:cNvSpPr>
          <p:nvPr>
            <p:ph type="title"/>
          </p:nvPr>
        </p:nvSpPr>
        <p:spPr/>
        <p:txBody>
          <a:bodyPr/>
          <a:lstStyle/>
          <a:p>
            <a:r>
              <a:rPr lang="en-US" dirty="0"/>
              <a:t>Word</a:t>
            </a:r>
          </a:p>
        </p:txBody>
      </p:sp>
      <p:sp>
        <p:nvSpPr>
          <p:cNvPr id="3" name="Content Placeholder 2">
            <a:extLst>
              <a:ext uri="{FF2B5EF4-FFF2-40B4-BE49-F238E27FC236}">
                <a16:creationId xmlns:a16="http://schemas.microsoft.com/office/drawing/2014/main" id="{98783EBD-4F6E-6F49-BC5C-6BA1BFFA6AC0}"/>
              </a:ext>
            </a:extLst>
          </p:cNvPr>
          <p:cNvSpPr>
            <a:spLocks noGrp="1"/>
          </p:cNvSpPr>
          <p:nvPr>
            <p:ph idx="1"/>
          </p:nvPr>
        </p:nvSpPr>
        <p:spPr/>
        <p:txBody>
          <a:bodyPr/>
          <a:lstStyle/>
          <a:p>
            <a:pPr marL="457200" indent="-457200">
              <a:spcBef>
                <a:spcPts val="900"/>
              </a:spcBef>
              <a:buSzPct val="90000"/>
              <a:buFont typeface="+mj-lt"/>
              <a:buAutoNum type="arabicPeriod"/>
            </a:pPr>
            <a:r>
              <a:rPr lang="en-US" sz="2000" u="sng" dirty="0">
                <a:solidFill>
                  <a:schemeClr val="tx1"/>
                </a:solidFill>
              </a:rPr>
              <a:t>Is the </a:t>
            </a:r>
            <a:r>
              <a:rPr lang="en-US" sz="2000" u="sng" dirty="0"/>
              <a:t>file name </a:t>
            </a:r>
            <a:r>
              <a:rPr lang="en-US" sz="2000" u="sng" dirty="0">
                <a:solidFill>
                  <a:schemeClr val="tx1"/>
                </a:solidFill>
              </a:rPr>
              <a:t>descriptive, is the file in the </a:t>
            </a:r>
            <a:r>
              <a:rPr lang="en-US" sz="2000" u="sng" dirty="0"/>
              <a:t>.docx</a:t>
            </a:r>
            <a:r>
              <a:rPr lang="en-US" sz="2000" u="sng" dirty="0">
                <a:solidFill>
                  <a:schemeClr val="tx1"/>
                </a:solidFill>
              </a:rPr>
              <a:t> format, and is the file not protected?</a:t>
            </a:r>
            <a:r>
              <a:rPr lang="el-GR" sz="2000" dirty="0">
                <a:solidFill>
                  <a:schemeClr val="tx1"/>
                </a:solidFill>
              </a:rPr>
              <a:t> </a:t>
            </a:r>
            <a:r>
              <a:rPr lang="el-GR" sz="2000" b="1" dirty="0">
                <a:solidFill>
                  <a:schemeClr val="tx1"/>
                </a:solidFill>
              </a:rPr>
              <a:t>Όνομα και τύπος αρχείου</a:t>
            </a:r>
            <a:endParaRPr lang="en-US" sz="2000" b="1" dirty="0">
              <a:solidFill>
                <a:schemeClr val="tx1"/>
              </a:solidFill>
            </a:endParaRPr>
          </a:p>
          <a:p>
            <a:pPr marL="457200" indent="-457200">
              <a:spcBef>
                <a:spcPts val="900"/>
              </a:spcBef>
              <a:buSzPct val="90000"/>
              <a:buFont typeface="+mj-lt"/>
              <a:buAutoNum type="arabicPeriod"/>
            </a:pPr>
            <a:r>
              <a:rPr lang="en-US" sz="2000" u="sng" dirty="0">
                <a:solidFill>
                  <a:schemeClr val="tx1"/>
                </a:solidFill>
              </a:rPr>
              <a:t>Do document headings use the MS Word </a:t>
            </a:r>
            <a:r>
              <a:rPr lang="en-US" sz="2000" u="sng" dirty="0"/>
              <a:t>heading styles</a:t>
            </a:r>
            <a:r>
              <a:rPr lang="en-US" sz="2000" u="sng" dirty="0">
                <a:solidFill>
                  <a:schemeClr val="tx1"/>
                </a:solidFill>
              </a:rPr>
              <a:t>?</a:t>
            </a:r>
            <a:r>
              <a:rPr lang="el-GR" sz="2000" dirty="0">
                <a:solidFill>
                  <a:schemeClr val="tx1"/>
                </a:solidFill>
              </a:rPr>
              <a:t> </a:t>
            </a:r>
            <a:r>
              <a:rPr lang="el-GR" sz="2000" b="1" dirty="0">
                <a:solidFill>
                  <a:schemeClr val="tx1"/>
                </a:solidFill>
              </a:rPr>
              <a:t>Επικεφαλίδες</a:t>
            </a:r>
            <a:endParaRPr lang="en-US" sz="2000" b="1" dirty="0">
              <a:solidFill>
                <a:schemeClr val="tx1"/>
              </a:solidFill>
            </a:endParaRPr>
          </a:p>
          <a:p>
            <a:pPr marL="457200" indent="-457200">
              <a:spcBef>
                <a:spcPts val="900"/>
              </a:spcBef>
              <a:buSzPct val="90000"/>
              <a:buFont typeface="+mj-lt"/>
              <a:buAutoNum type="arabicPeriod"/>
            </a:pPr>
            <a:r>
              <a:rPr lang="en-US" sz="2000" dirty="0">
                <a:solidFill>
                  <a:schemeClr val="tx1"/>
                </a:solidFill>
              </a:rPr>
              <a:t>Are the </a:t>
            </a:r>
            <a:r>
              <a:rPr lang="en-US" sz="2000" dirty="0"/>
              <a:t>table of contents </a:t>
            </a:r>
            <a:r>
              <a:rPr lang="en-US" sz="2000" dirty="0">
                <a:solidFill>
                  <a:schemeClr val="tx1"/>
                </a:solidFill>
              </a:rPr>
              <a:t>lists formatted correctly?</a:t>
            </a:r>
            <a:r>
              <a:rPr lang="el-GR" sz="2000" dirty="0">
                <a:solidFill>
                  <a:schemeClr val="tx1"/>
                </a:solidFill>
              </a:rPr>
              <a:t> </a:t>
            </a:r>
            <a:r>
              <a:rPr lang="el-GR" sz="2000" b="1" dirty="0">
                <a:solidFill>
                  <a:schemeClr val="tx1"/>
                </a:solidFill>
              </a:rPr>
              <a:t>Πίνακες Περιεχομένων</a:t>
            </a:r>
            <a:endParaRPr lang="en-US" sz="2000" b="1" dirty="0">
              <a:solidFill>
                <a:schemeClr val="tx1"/>
              </a:solidFill>
            </a:endParaRPr>
          </a:p>
          <a:p>
            <a:pPr marL="457200" indent="-457200">
              <a:spcBef>
                <a:spcPts val="900"/>
              </a:spcBef>
              <a:buSzPct val="90000"/>
              <a:buFont typeface="+mj-lt"/>
              <a:buAutoNum type="arabicPeriod"/>
            </a:pPr>
            <a:r>
              <a:rPr lang="en-US" sz="2000" dirty="0">
                <a:solidFill>
                  <a:schemeClr val="tx1"/>
                </a:solidFill>
              </a:rPr>
              <a:t>Are </a:t>
            </a:r>
            <a:r>
              <a:rPr lang="en-US" sz="2000" dirty="0"/>
              <a:t>footnotes</a:t>
            </a:r>
            <a:r>
              <a:rPr lang="en-US" sz="2000" dirty="0">
                <a:solidFill>
                  <a:schemeClr val="tx1"/>
                </a:solidFill>
              </a:rPr>
              <a:t> and endnotes formatted correctly?</a:t>
            </a:r>
            <a:r>
              <a:rPr lang="el-GR" sz="2000" dirty="0">
                <a:solidFill>
                  <a:schemeClr val="tx1"/>
                </a:solidFill>
              </a:rPr>
              <a:t> </a:t>
            </a:r>
            <a:r>
              <a:rPr lang="el-GR" sz="2000" b="1" dirty="0">
                <a:solidFill>
                  <a:schemeClr val="tx1"/>
                </a:solidFill>
              </a:rPr>
              <a:t>Υποσημειώσεις</a:t>
            </a:r>
            <a:endParaRPr lang="en-US" sz="2000" b="1" dirty="0">
              <a:solidFill>
                <a:schemeClr val="tx1"/>
              </a:solidFill>
            </a:endParaRPr>
          </a:p>
          <a:p>
            <a:pPr marL="457200" indent="-457200">
              <a:spcBef>
                <a:spcPts val="900"/>
              </a:spcBef>
              <a:buSzPct val="90000"/>
              <a:buFont typeface="+mj-lt"/>
              <a:buAutoNum type="arabicPeriod"/>
            </a:pPr>
            <a:r>
              <a:rPr lang="en-US" sz="2000" u="sng" dirty="0">
                <a:solidFill>
                  <a:schemeClr val="tx1"/>
                </a:solidFill>
              </a:rPr>
              <a:t>Are </a:t>
            </a:r>
            <a:r>
              <a:rPr lang="en-US" sz="2000" u="sng" dirty="0"/>
              <a:t>lists</a:t>
            </a:r>
            <a:r>
              <a:rPr lang="en-US" sz="2000" u="sng" dirty="0">
                <a:solidFill>
                  <a:schemeClr val="tx1"/>
                </a:solidFill>
              </a:rPr>
              <a:t> formatted correctly?</a:t>
            </a:r>
            <a:r>
              <a:rPr lang="el-GR" sz="2000" dirty="0">
                <a:solidFill>
                  <a:schemeClr val="tx1"/>
                </a:solidFill>
              </a:rPr>
              <a:t> </a:t>
            </a:r>
            <a:r>
              <a:rPr lang="el-GR" sz="2000" b="1" dirty="0">
                <a:solidFill>
                  <a:schemeClr val="tx1"/>
                </a:solidFill>
              </a:rPr>
              <a:t>Λίστες</a:t>
            </a:r>
            <a:endParaRPr lang="en-US" sz="2000" b="1" dirty="0">
              <a:solidFill>
                <a:schemeClr val="tx1"/>
              </a:solidFill>
            </a:endParaRPr>
          </a:p>
          <a:p>
            <a:pPr marL="457200" indent="-457200">
              <a:spcBef>
                <a:spcPts val="900"/>
              </a:spcBef>
              <a:buSzPct val="90000"/>
              <a:buFont typeface="+mj-lt"/>
              <a:buAutoNum type="arabicPeriod"/>
            </a:pPr>
            <a:r>
              <a:rPr lang="en-US" sz="2000" dirty="0">
                <a:solidFill>
                  <a:schemeClr val="tx1"/>
                </a:solidFill>
              </a:rPr>
              <a:t>Are </a:t>
            </a:r>
            <a:r>
              <a:rPr lang="en-US" sz="2000" dirty="0"/>
              <a:t>columns</a:t>
            </a:r>
            <a:r>
              <a:rPr lang="en-US" sz="2000" dirty="0">
                <a:solidFill>
                  <a:schemeClr val="tx1"/>
                </a:solidFill>
              </a:rPr>
              <a:t> of content formatted correctly?</a:t>
            </a:r>
            <a:r>
              <a:rPr lang="el-GR" sz="2000" dirty="0">
                <a:solidFill>
                  <a:schemeClr val="tx1"/>
                </a:solidFill>
              </a:rPr>
              <a:t> </a:t>
            </a:r>
            <a:r>
              <a:rPr lang="el-GR" sz="2000" b="1" dirty="0">
                <a:solidFill>
                  <a:schemeClr val="tx1"/>
                </a:solidFill>
              </a:rPr>
              <a:t>Στήλες</a:t>
            </a:r>
            <a:endParaRPr lang="en-US" sz="2000" b="1" dirty="0">
              <a:solidFill>
                <a:schemeClr val="tx1"/>
              </a:solidFill>
            </a:endParaRPr>
          </a:p>
          <a:p>
            <a:pPr marL="457200" indent="-457200">
              <a:spcBef>
                <a:spcPts val="900"/>
              </a:spcBef>
              <a:buSzPct val="90000"/>
              <a:buFont typeface="+mj-lt"/>
              <a:buAutoNum type="arabicPeriod"/>
            </a:pPr>
            <a:r>
              <a:rPr lang="en-US" sz="2000" dirty="0">
                <a:solidFill>
                  <a:schemeClr val="tx1"/>
                </a:solidFill>
              </a:rPr>
              <a:t>Are </a:t>
            </a:r>
            <a:r>
              <a:rPr lang="en-US" sz="2000" dirty="0"/>
              <a:t>layout tables </a:t>
            </a:r>
            <a:r>
              <a:rPr lang="en-US" sz="2000" dirty="0">
                <a:solidFill>
                  <a:schemeClr val="tx1"/>
                </a:solidFill>
              </a:rPr>
              <a:t>formatted correctly?</a:t>
            </a:r>
            <a:r>
              <a:rPr lang="el-GR" sz="2000" dirty="0">
                <a:solidFill>
                  <a:schemeClr val="tx1"/>
                </a:solidFill>
              </a:rPr>
              <a:t> </a:t>
            </a:r>
            <a:r>
              <a:rPr lang="el-GR" sz="2000" b="1" dirty="0">
                <a:solidFill>
                  <a:schemeClr val="tx1"/>
                </a:solidFill>
              </a:rPr>
              <a:t>Πίνακες Μορφοποίησης</a:t>
            </a:r>
            <a:endParaRPr lang="en-US" sz="2000" b="1" dirty="0">
              <a:solidFill>
                <a:schemeClr val="tx1"/>
              </a:solidFill>
            </a:endParaRPr>
          </a:p>
          <a:p>
            <a:pPr marL="457200" indent="-457200">
              <a:spcBef>
                <a:spcPts val="900"/>
              </a:spcBef>
              <a:buSzPct val="90000"/>
              <a:buFont typeface="+mj-lt"/>
              <a:buAutoNum type="arabicPeriod"/>
            </a:pPr>
            <a:r>
              <a:rPr lang="en-US" sz="2000" dirty="0">
                <a:solidFill>
                  <a:schemeClr val="tx1"/>
                </a:solidFill>
              </a:rPr>
              <a:t>Is text formatted for the intended </a:t>
            </a:r>
            <a:r>
              <a:rPr lang="en-US" sz="2000" dirty="0"/>
              <a:t>language</a:t>
            </a:r>
            <a:r>
              <a:rPr lang="en-US" sz="2000" dirty="0">
                <a:solidFill>
                  <a:schemeClr val="tx1"/>
                </a:solidFill>
              </a:rPr>
              <a:t>?</a:t>
            </a:r>
            <a:r>
              <a:rPr lang="el-GR" sz="2000" dirty="0">
                <a:solidFill>
                  <a:schemeClr val="tx1"/>
                </a:solidFill>
              </a:rPr>
              <a:t> </a:t>
            </a:r>
            <a:r>
              <a:rPr lang="el-GR" sz="2000" b="1" dirty="0">
                <a:solidFill>
                  <a:schemeClr val="tx1"/>
                </a:solidFill>
              </a:rPr>
              <a:t>Γλώσσα</a:t>
            </a:r>
            <a:endParaRPr lang="en-US" sz="2000" b="1" dirty="0">
              <a:solidFill>
                <a:schemeClr val="tx1"/>
              </a:solidFill>
            </a:endParaRPr>
          </a:p>
          <a:p>
            <a:pPr marL="457200" indent="-457200">
              <a:spcBef>
                <a:spcPts val="900"/>
              </a:spcBef>
              <a:buSzPct val="90000"/>
              <a:buFont typeface="+mj-lt"/>
              <a:buAutoNum type="arabicPeriod"/>
            </a:pPr>
            <a:r>
              <a:rPr lang="en-US" sz="2000" u="sng" dirty="0">
                <a:solidFill>
                  <a:schemeClr val="tx1"/>
                </a:solidFill>
              </a:rPr>
              <a:t>Are </a:t>
            </a:r>
            <a:r>
              <a:rPr lang="en-US" sz="2000" u="sng" dirty="0"/>
              <a:t>link names</a:t>
            </a:r>
            <a:r>
              <a:rPr lang="en-US" sz="2000" u="sng" dirty="0">
                <a:solidFill>
                  <a:schemeClr val="tx1"/>
                </a:solidFill>
              </a:rPr>
              <a:t> descriptive?</a:t>
            </a:r>
            <a:r>
              <a:rPr lang="el-GR" sz="2000" dirty="0">
                <a:solidFill>
                  <a:schemeClr val="tx1"/>
                </a:solidFill>
              </a:rPr>
              <a:t> </a:t>
            </a:r>
            <a:r>
              <a:rPr lang="el-GR" sz="2000" b="1" dirty="0">
                <a:solidFill>
                  <a:schemeClr val="tx1"/>
                </a:solidFill>
              </a:rPr>
              <a:t>Όνομα συνδέσμου</a:t>
            </a:r>
            <a:endParaRPr lang="en-US" sz="2000" b="1" dirty="0">
              <a:solidFill>
                <a:schemeClr val="tx1"/>
              </a:solidFill>
            </a:endParaRPr>
          </a:p>
        </p:txBody>
      </p:sp>
      <p:pic>
        <p:nvPicPr>
          <p:cNvPr id="6" name="Picture 2">
            <a:extLst>
              <a:ext uri="{FF2B5EF4-FFF2-40B4-BE49-F238E27FC236}">
                <a16:creationId xmlns:a16="http://schemas.microsoft.com/office/drawing/2014/main" id="{7B67B34F-F854-61F8-ACB3-635FF2A6492B}"/>
              </a:ext>
              <a:ext uri="{C183D7F6-B498-43B3-948B-1728B52AA6E4}">
                <adec:decorative xmlns:adec="http://schemas.microsoft.com/office/drawing/2017/decorative" val="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841206" y="266700"/>
            <a:ext cx="962526"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766BC01-4821-0E14-3DE8-466C81E41DC8}"/>
              </a:ext>
            </a:extLst>
          </p:cNvPr>
          <p:cNvSpPr>
            <a:spLocks noGrp="1"/>
          </p:cNvSpPr>
          <p:nvPr>
            <p:ph type="sldNum" sz="quarter" idx="12"/>
          </p:nvPr>
        </p:nvSpPr>
        <p:spPr>
          <a:xfrm>
            <a:off x="0" y="1271590"/>
            <a:ext cx="533400" cy="244475"/>
          </a:xfrm>
        </p:spPr>
        <p:txBody>
          <a:bodyPr>
            <a:normAutofit fontScale="85000" lnSpcReduction="20000"/>
          </a:bodyPr>
          <a:lstStyle/>
          <a:p>
            <a:fld id="{6B68357B-9A15-BD4A-9FD8-4BA07C215A77}" type="slidenum">
              <a:rPr lang="el-GR" altLang="en-GR" smtClean="0"/>
              <a:pPr/>
              <a:t>97</a:t>
            </a:fld>
            <a:endParaRPr lang="el-GR" altLang="en-GR" dirty="0"/>
          </a:p>
        </p:txBody>
      </p:sp>
    </p:spTree>
    <p:extLst>
      <p:ext uri="{BB962C8B-B14F-4D97-AF65-F5344CB8AC3E}">
        <p14:creationId xmlns:p14="http://schemas.microsoft.com/office/powerpoint/2010/main" val="17871699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9F105-E12F-FB48-B480-D1B37B06DA10}"/>
              </a:ext>
            </a:extLst>
          </p:cNvPr>
          <p:cNvSpPr>
            <a:spLocks noGrp="1"/>
          </p:cNvSpPr>
          <p:nvPr>
            <p:ph type="title"/>
          </p:nvPr>
        </p:nvSpPr>
        <p:spPr/>
        <p:txBody>
          <a:bodyPr/>
          <a:lstStyle/>
          <a:p>
            <a:r>
              <a:rPr lang="en-US" dirty="0"/>
              <a:t>Word </a:t>
            </a:r>
            <a:r>
              <a:rPr lang="en-US" baseline="30000" dirty="0"/>
              <a:t>(2/2)</a:t>
            </a:r>
          </a:p>
        </p:txBody>
      </p:sp>
      <p:sp>
        <p:nvSpPr>
          <p:cNvPr id="3" name="Content Placeholder 2">
            <a:extLst>
              <a:ext uri="{FF2B5EF4-FFF2-40B4-BE49-F238E27FC236}">
                <a16:creationId xmlns:a16="http://schemas.microsoft.com/office/drawing/2014/main" id="{94249942-B232-B04D-9FCB-7672B1367189}"/>
              </a:ext>
            </a:extLst>
          </p:cNvPr>
          <p:cNvSpPr>
            <a:spLocks noGrp="1"/>
          </p:cNvSpPr>
          <p:nvPr>
            <p:ph idx="1"/>
          </p:nvPr>
        </p:nvSpPr>
        <p:spPr/>
        <p:txBody>
          <a:bodyPr/>
          <a:lstStyle/>
          <a:p>
            <a:pPr marL="457200" indent="-457200">
              <a:spcBef>
                <a:spcPts val="200"/>
              </a:spcBef>
              <a:buSzPct val="90000"/>
              <a:buFont typeface="+mj-lt"/>
              <a:buAutoNum type="arabicPeriod" startAt="10"/>
            </a:pPr>
            <a:r>
              <a:rPr lang="en-US" sz="2000" dirty="0">
                <a:solidFill>
                  <a:schemeClr val="tx1"/>
                </a:solidFill>
              </a:rPr>
              <a:t>Is </a:t>
            </a:r>
            <a:r>
              <a:rPr lang="en-US" sz="2000" dirty="0"/>
              <a:t>vital information </a:t>
            </a:r>
            <a:r>
              <a:rPr lang="en-US" sz="2000" dirty="0">
                <a:solidFill>
                  <a:schemeClr val="tx1"/>
                </a:solidFill>
              </a:rPr>
              <a:t>in headers, footers, and watermarks duplicated in the document?</a:t>
            </a:r>
            <a:r>
              <a:rPr lang="el-GR" sz="2000" dirty="0">
                <a:solidFill>
                  <a:schemeClr val="tx1"/>
                </a:solidFill>
              </a:rPr>
              <a:t> </a:t>
            </a:r>
            <a:r>
              <a:rPr lang="el-GR" sz="2000" b="1" dirty="0">
                <a:solidFill>
                  <a:schemeClr val="tx1"/>
                </a:solidFill>
              </a:rPr>
              <a:t>Κεφαλίδες &amp; Υποσέλιδα</a:t>
            </a:r>
            <a:endParaRPr lang="en-US" sz="2000" b="1" dirty="0">
              <a:solidFill>
                <a:schemeClr val="tx1"/>
              </a:solidFill>
            </a:endParaRPr>
          </a:p>
          <a:p>
            <a:pPr marL="457200" indent="-457200">
              <a:spcBef>
                <a:spcPts val="200"/>
              </a:spcBef>
              <a:buSzPct val="90000"/>
              <a:buFont typeface="+mj-lt"/>
              <a:buAutoNum type="arabicPeriod" startAt="10"/>
            </a:pPr>
            <a:r>
              <a:rPr lang="en-US" sz="2000" u="sng" dirty="0">
                <a:solidFill>
                  <a:schemeClr val="tx1"/>
                </a:solidFill>
              </a:rPr>
              <a:t>Did you use built-in features to create </a:t>
            </a:r>
            <a:r>
              <a:rPr lang="en-US" sz="2000" u="sng" dirty="0"/>
              <a:t>data tables</a:t>
            </a:r>
            <a:r>
              <a:rPr lang="en-US" sz="2000" u="sng" dirty="0">
                <a:solidFill>
                  <a:schemeClr val="tx1"/>
                </a:solidFill>
              </a:rPr>
              <a:t>?</a:t>
            </a:r>
            <a:r>
              <a:rPr lang="el-GR" sz="2000" dirty="0">
                <a:solidFill>
                  <a:schemeClr val="tx1"/>
                </a:solidFill>
              </a:rPr>
              <a:t> </a:t>
            </a:r>
            <a:r>
              <a:rPr lang="el-GR" sz="2000" b="1" dirty="0">
                <a:solidFill>
                  <a:schemeClr val="tx1"/>
                </a:solidFill>
              </a:rPr>
              <a:t>Πίνακες Δεδομένων</a:t>
            </a:r>
            <a:endParaRPr lang="en-US" sz="2000" b="1" dirty="0">
              <a:solidFill>
                <a:schemeClr val="tx1"/>
              </a:solidFill>
            </a:endParaRPr>
          </a:p>
          <a:p>
            <a:pPr marL="457200" indent="-457200">
              <a:spcBef>
                <a:spcPts val="200"/>
              </a:spcBef>
              <a:buSzPct val="90000"/>
              <a:buFont typeface="+mj-lt"/>
              <a:buAutoNum type="arabicPeriod" startAt="10"/>
            </a:pPr>
            <a:r>
              <a:rPr lang="en-US" sz="2000" u="sng" dirty="0">
                <a:solidFill>
                  <a:schemeClr val="tx1"/>
                </a:solidFill>
              </a:rPr>
              <a:t>Do images and other objects have </a:t>
            </a:r>
            <a:r>
              <a:rPr lang="en-US" sz="2000" u="sng" dirty="0"/>
              <a:t>alternative text</a:t>
            </a:r>
            <a:r>
              <a:rPr lang="en-US" sz="2000" u="sng" dirty="0">
                <a:solidFill>
                  <a:schemeClr val="tx1"/>
                </a:solidFill>
              </a:rPr>
              <a:t>?</a:t>
            </a:r>
            <a:r>
              <a:rPr lang="el-GR" sz="2000" dirty="0">
                <a:solidFill>
                  <a:schemeClr val="tx1"/>
                </a:solidFill>
              </a:rPr>
              <a:t> </a:t>
            </a:r>
            <a:r>
              <a:rPr lang="el-GR" sz="2000" b="1" dirty="0">
                <a:solidFill>
                  <a:schemeClr val="tx1"/>
                </a:solidFill>
              </a:rPr>
              <a:t>Εναλλακτικό Κείμενο</a:t>
            </a:r>
            <a:endParaRPr lang="en-US" sz="2000" b="1" dirty="0">
              <a:solidFill>
                <a:schemeClr val="tx1"/>
              </a:solidFill>
            </a:endParaRPr>
          </a:p>
          <a:p>
            <a:pPr marL="457200" indent="-457200">
              <a:spcBef>
                <a:spcPts val="200"/>
              </a:spcBef>
              <a:buSzPct val="90000"/>
              <a:buFont typeface="+mj-lt"/>
              <a:buAutoNum type="arabicPeriod" startAt="10"/>
            </a:pPr>
            <a:r>
              <a:rPr lang="en-US" sz="2000" u="sng" dirty="0">
                <a:solidFill>
                  <a:schemeClr val="tx1"/>
                </a:solidFill>
              </a:rPr>
              <a:t>Are images, objects, and text boxes </a:t>
            </a:r>
            <a:r>
              <a:rPr lang="en-US" sz="2000" u="sng" dirty="0"/>
              <a:t>in line with the text</a:t>
            </a:r>
            <a:r>
              <a:rPr lang="en-US" sz="2000" u="sng" dirty="0">
                <a:solidFill>
                  <a:schemeClr val="tx1"/>
                </a:solidFill>
              </a:rPr>
              <a:t>?</a:t>
            </a:r>
            <a:r>
              <a:rPr lang="el-GR" sz="2000" dirty="0">
                <a:solidFill>
                  <a:schemeClr val="tx1"/>
                </a:solidFill>
              </a:rPr>
              <a:t> </a:t>
            </a:r>
            <a:r>
              <a:rPr lang="el-GR" sz="2000" b="1" dirty="0">
                <a:solidFill>
                  <a:schemeClr val="tx1"/>
                </a:solidFill>
              </a:rPr>
              <a:t>Ευθυγράμμιση με το κείμενο</a:t>
            </a:r>
            <a:endParaRPr lang="en-US" sz="2000" b="1" dirty="0">
              <a:solidFill>
                <a:schemeClr val="tx1"/>
              </a:solidFill>
            </a:endParaRPr>
          </a:p>
          <a:p>
            <a:pPr marL="457200" indent="-457200">
              <a:spcBef>
                <a:spcPts val="200"/>
              </a:spcBef>
              <a:buSzPct val="90000"/>
              <a:buFont typeface="+mj-lt"/>
              <a:buAutoNum type="arabicPeriod" startAt="10"/>
            </a:pPr>
            <a:r>
              <a:rPr lang="en-US" sz="2000" u="sng" dirty="0">
                <a:solidFill>
                  <a:schemeClr val="tx1"/>
                </a:solidFill>
              </a:rPr>
              <a:t>Are </a:t>
            </a:r>
            <a:r>
              <a:rPr lang="en-US" sz="2000" u="sng" dirty="0"/>
              <a:t>colors</a:t>
            </a:r>
            <a:r>
              <a:rPr lang="en-US" sz="2000" u="sng" dirty="0">
                <a:solidFill>
                  <a:schemeClr val="tx1"/>
                </a:solidFill>
              </a:rPr>
              <a:t> and other visual characteristics that convey information also described with text?</a:t>
            </a:r>
            <a:r>
              <a:rPr lang="el-GR" sz="2000" dirty="0">
                <a:solidFill>
                  <a:schemeClr val="tx1"/>
                </a:solidFill>
              </a:rPr>
              <a:t> </a:t>
            </a:r>
            <a:r>
              <a:rPr lang="el-GR" sz="2000" b="1" dirty="0">
                <a:solidFill>
                  <a:schemeClr val="tx1"/>
                </a:solidFill>
              </a:rPr>
              <a:t>Χρώματα</a:t>
            </a:r>
            <a:endParaRPr lang="en-US" sz="2000" b="1" dirty="0">
              <a:solidFill>
                <a:schemeClr val="tx1"/>
              </a:solidFill>
            </a:endParaRPr>
          </a:p>
          <a:p>
            <a:pPr marL="457200" indent="-457200">
              <a:spcBef>
                <a:spcPts val="200"/>
              </a:spcBef>
              <a:buSzPct val="90000"/>
              <a:buFont typeface="+mj-lt"/>
              <a:buAutoNum type="arabicPeriod" startAt="10"/>
            </a:pPr>
            <a:r>
              <a:rPr lang="en-US" sz="2000" u="sng" dirty="0">
                <a:solidFill>
                  <a:schemeClr val="tx1"/>
                </a:solidFill>
              </a:rPr>
              <a:t>Is the </a:t>
            </a:r>
            <a:r>
              <a:rPr lang="en-US" sz="2000" u="sng" dirty="0"/>
              <a:t>contrast</a:t>
            </a:r>
            <a:r>
              <a:rPr lang="en-US" sz="2000" u="sng" dirty="0">
                <a:solidFill>
                  <a:schemeClr val="tx1"/>
                </a:solidFill>
              </a:rPr>
              <a:t> ratio between text and background sufficient?</a:t>
            </a:r>
            <a:r>
              <a:rPr lang="el-GR" sz="2000" dirty="0">
                <a:solidFill>
                  <a:schemeClr val="tx1"/>
                </a:solidFill>
              </a:rPr>
              <a:t> </a:t>
            </a:r>
            <a:r>
              <a:rPr lang="el-GR" sz="2000" b="1" dirty="0">
                <a:solidFill>
                  <a:schemeClr val="tx1"/>
                </a:solidFill>
              </a:rPr>
              <a:t>Αντίθεση</a:t>
            </a:r>
            <a:endParaRPr lang="en-US" sz="2000" b="1" dirty="0">
              <a:solidFill>
                <a:schemeClr val="tx1"/>
              </a:solidFill>
            </a:endParaRPr>
          </a:p>
          <a:p>
            <a:pPr marL="457200" indent="-457200">
              <a:spcBef>
                <a:spcPts val="200"/>
              </a:spcBef>
              <a:buSzPct val="90000"/>
              <a:buFont typeface="+mj-lt"/>
              <a:buAutoNum type="arabicPeriod" startAt="10"/>
            </a:pPr>
            <a:r>
              <a:rPr lang="en-US" sz="2000" dirty="0">
                <a:solidFill>
                  <a:schemeClr val="tx1"/>
                </a:solidFill>
              </a:rPr>
              <a:t>Are there corresponding descriptions of your </a:t>
            </a:r>
            <a:r>
              <a:rPr lang="en-US" sz="2000" dirty="0"/>
              <a:t>embedded files </a:t>
            </a:r>
            <a:r>
              <a:rPr lang="en-US" sz="2000" dirty="0">
                <a:solidFill>
                  <a:schemeClr val="tx1"/>
                </a:solidFill>
              </a:rPr>
              <a:t>and are they accurate?</a:t>
            </a:r>
            <a:r>
              <a:rPr lang="el-GR" sz="2000" dirty="0">
                <a:solidFill>
                  <a:schemeClr val="tx1"/>
                </a:solidFill>
              </a:rPr>
              <a:t> </a:t>
            </a:r>
            <a:r>
              <a:rPr lang="el-GR" sz="2000" b="1" dirty="0">
                <a:solidFill>
                  <a:schemeClr val="tx1"/>
                </a:solidFill>
              </a:rPr>
              <a:t>Ενσωματωμένα Αρχεία</a:t>
            </a:r>
            <a:endParaRPr lang="en-US" sz="2000" b="1" dirty="0">
              <a:solidFill>
                <a:schemeClr val="tx1"/>
              </a:solidFill>
            </a:endParaRPr>
          </a:p>
          <a:p>
            <a:pPr marL="457200" indent="-457200">
              <a:spcBef>
                <a:spcPts val="200"/>
              </a:spcBef>
              <a:buSzPct val="90000"/>
              <a:buFont typeface="+mj-lt"/>
              <a:buAutoNum type="arabicPeriod" startAt="10"/>
            </a:pPr>
            <a:r>
              <a:rPr lang="en-US" sz="2000" dirty="0">
                <a:solidFill>
                  <a:schemeClr val="tx1"/>
                </a:solidFill>
              </a:rPr>
              <a:t>Did you avoid </a:t>
            </a:r>
            <a:r>
              <a:rPr lang="en-US" sz="2000" dirty="0"/>
              <a:t>forms</a:t>
            </a:r>
            <a:r>
              <a:rPr lang="en-US" sz="2000" dirty="0">
                <a:solidFill>
                  <a:schemeClr val="tx1"/>
                </a:solidFill>
              </a:rPr>
              <a:t> while using MS Word 2016?</a:t>
            </a:r>
            <a:r>
              <a:rPr lang="el-GR" sz="2000" dirty="0">
                <a:solidFill>
                  <a:schemeClr val="tx1"/>
                </a:solidFill>
              </a:rPr>
              <a:t> </a:t>
            </a:r>
            <a:r>
              <a:rPr lang="el-GR" sz="2000" b="1" dirty="0">
                <a:solidFill>
                  <a:schemeClr val="tx1"/>
                </a:solidFill>
              </a:rPr>
              <a:t>Φόρμες</a:t>
            </a:r>
            <a:endParaRPr lang="en-US" sz="2000" b="1" dirty="0">
              <a:solidFill>
                <a:schemeClr val="tx1"/>
              </a:solidFill>
            </a:endParaRPr>
          </a:p>
          <a:p>
            <a:pPr marL="457200" indent="-457200">
              <a:spcBef>
                <a:spcPts val="200"/>
              </a:spcBef>
              <a:buSzPct val="90000"/>
              <a:buFont typeface="+mj-lt"/>
              <a:buAutoNum type="arabicPeriod" startAt="10"/>
            </a:pPr>
            <a:r>
              <a:rPr lang="en-US" sz="2000" dirty="0">
                <a:solidFill>
                  <a:schemeClr val="tx1"/>
                </a:solidFill>
              </a:rPr>
              <a:t>Did you exclude </a:t>
            </a:r>
            <a:r>
              <a:rPr lang="en-US" sz="2000" dirty="0"/>
              <a:t>flashing</a:t>
            </a:r>
            <a:r>
              <a:rPr lang="en-US" sz="2000" dirty="0">
                <a:solidFill>
                  <a:schemeClr val="tx1"/>
                </a:solidFill>
              </a:rPr>
              <a:t> objects?</a:t>
            </a:r>
            <a:r>
              <a:rPr lang="el-GR" sz="2000" dirty="0">
                <a:solidFill>
                  <a:schemeClr val="tx1"/>
                </a:solidFill>
              </a:rPr>
              <a:t> </a:t>
            </a:r>
            <a:r>
              <a:rPr lang="el-GR" sz="2000" b="1" dirty="0">
                <a:solidFill>
                  <a:schemeClr val="tx1"/>
                </a:solidFill>
              </a:rPr>
              <a:t>Αντικείμενα που αναβοσβήνουν</a:t>
            </a:r>
            <a:endParaRPr lang="en-US" sz="2000" b="1" dirty="0">
              <a:solidFill>
                <a:schemeClr val="tx1"/>
              </a:solidFill>
            </a:endParaRPr>
          </a:p>
        </p:txBody>
      </p:sp>
      <p:pic>
        <p:nvPicPr>
          <p:cNvPr id="6" name="Picture 2">
            <a:extLst>
              <a:ext uri="{FF2B5EF4-FFF2-40B4-BE49-F238E27FC236}">
                <a16:creationId xmlns:a16="http://schemas.microsoft.com/office/drawing/2014/main" id="{8D1E5918-7670-7A78-308E-CE83EC09D689}"/>
              </a:ext>
              <a:ext uri="{C183D7F6-B498-43B3-948B-1728B52AA6E4}">
                <adec:decorative xmlns:adec="http://schemas.microsoft.com/office/drawing/2017/decorative" val="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841206" y="266700"/>
            <a:ext cx="962526"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759C4B0-646D-692B-16AC-3B6B484D914F}"/>
              </a:ext>
            </a:extLst>
          </p:cNvPr>
          <p:cNvSpPr>
            <a:spLocks noGrp="1"/>
          </p:cNvSpPr>
          <p:nvPr>
            <p:ph type="sldNum" sz="quarter" idx="12"/>
          </p:nvPr>
        </p:nvSpPr>
        <p:spPr>
          <a:xfrm>
            <a:off x="0" y="1271590"/>
            <a:ext cx="533400" cy="244475"/>
          </a:xfrm>
        </p:spPr>
        <p:txBody>
          <a:bodyPr>
            <a:normAutofit fontScale="85000" lnSpcReduction="20000"/>
          </a:bodyPr>
          <a:lstStyle/>
          <a:p>
            <a:fld id="{6B68357B-9A15-BD4A-9FD8-4BA07C215A77}" type="slidenum">
              <a:rPr lang="el-GR" altLang="en-GR" smtClean="0"/>
              <a:pPr/>
              <a:t>98</a:t>
            </a:fld>
            <a:endParaRPr lang="el-GR" altLang="en-GR" dirty="0"/>
          </a:p>
        </p:txBody>
      </p:sp>
    </p:spTree>
    <p:extLst>
      <p:ext uri="{BB962C8B-B14F-4D97-AF65-F5344CB8AC3E}">
        <p14:creationId xmlns:p14="http://schemas.microsoft.com/office/powerpoint/2010/main" val="2117264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40E76-F703-6A46-9BD3-1459A81307B4}"/>
              </a:ext>
            </a:extLst>
          </p:cNvPr>
          <p:cNvSpPr>
            <a:spLocks noGrp="1"/>
          </p:cNvSpPr>
          <p:nvPr>
            <p:ph type="title"/>
          </p:nvPr>
        </p:nvSpPr>
        <p:spPr/>
        <p:txBody>
          <a:bodyPr/>
          <a:lstStyle/>
          <a:p>
            <a:r>
              <a:rPr lang="en-US" dirty="0"/>
              <a:t>PowerPoint</a:t>
            </a:r>
          </a:p>
        </p:txBody>
      </p:sp>
      <p:sp>
        <p:nvSpPr>
          <p:cNvPr id="3" name="Content Placeholder 2">
            <a:extLst>
              <a:ext uri="{FF2B5EF4-FFF2-40B4-BE49-F238E27FC236}">
                <a16:creationId xmlns:a16="http://schemas.microsoft.com/office/drawing/2014/main" id="{85C5B249-21E5-6A4B-948D-AFA399DEBED9}"/>
              </a:ext>
            </a:extLst>
          </p:cNvPr>
          <p:cNvSpPr>
            <a:spLocks noGrp="1"/>
          </p:cNvSpPr>
          <p:nvPr>
            <p:ph idx="1"/>
          </p:nvPr>
        </p:nvSpPr>
        <p:spPr/>
        <p:txBody>
          <a:bodyPr/>
          <a:lstStyle/>
          <a:p>
            <a:pPr marL="457200" indent="-457200">
              <a:buSzPct val="90000"/>
              <a:buFont typeface="+mj-lt"/>
              <a:buAutoNum type="arabicPeriod"/>
            </a:pPr>
            <a:r>
              <a:rPr lang="en-US" sz="2000" u="sng" dirty="0">
                <a:solidFill>
                  <a:schemeClr val="tx1"/>
                </a:solidFill>
              </a:rPr>
              <a:t>Is the </a:t>
            </a:r>
            <a:r>
              <a:rPr lang="en-US" sz="2000" u="sng" dirty="0"/>
              <a:t>file name </a:t>
            </a:r>
            <a:r>
              <a:rPr lang="en-US" sz="2000" u="sng" dirty="0">
                <a:solidFill>
                  <a:schemeClr val="tx1"/>
                </a:solidFill>
              </a:rPr>
              <a:t>descriptive, and is the file in </a:t>
            </a:r>
            <a:r>
              <a:rPr lang="en-US" sz="2000" u="sng" dirty="0"/>
              <a:t>.pptx</a:t>
            </a:r>
            <a:r>
              <a:rPr lang="en-US" sz="2000" u="sng" dirty="0">
                <a:solidFill>
                  <a:schemeClr val="tx1"/>
                </a:solidFill>
              </a:rPr>
              <a:t> format?</a:t>
            </a:r>
            <a:r>
              <a:rPr lang="el-GR" sz="2000" dirty="0">
                <a:solidFill>
                  <a:schemeClr val="tx1"/>
                </a:solidFill>
              </a:rPr>
              <a:t> </a:t>
            </a:r>
            <a:r>
              <a:rPr lang="el-GR" sz="2000" b="1" dirty="0">
                <a:solidFill>
                  <a:schemeClr val="tx1"/>
                </a:solidFill>
              </a:rPr>
              <a:t>Όνομα και τύπος αρχείου</a:t>
            </a:r>
            <a:endParaRPr lang="en-US" sz="2000" b="1" dirty="0">
              <a:solidFill>
                <a:schemeClr val="tx1"/>
              </a:solidFill>
            </a:endParaRPr>
          </a:p>
          <a:p>
            <a:pPr marL="457200" indent="-457200">
              <a:buSzPct val="90000"/>
              <a:buFont typeface="+mj-lt"/>
              <a:buAutoNum type="arabicPeriod"/>
            </a:pPr>
            <a:r>
              <a:rPr lang="en-US" sz="2000" dirty="0">
                <a:solidFill>
                  <a:schemeClr val="tx1"/>
                </a:solidFill>
              </a:rPr>
              <a:t>Does the </a:t>
            </a:r>
            <a:r>
              <a:rPr lang="en-US" sz="2000" dirty="0"/>
              <a:t>reading order </a:t>
            </a:r>
            <a:r>
              <a:rPr lang="en-US" sz="2000" dirty="0">
                <a:solidFill>
                  <a:schemeClr val="tx1"/>
                </a:solidFill>
              </a:rPr>
              <a:t>match the visual layout?</a:t>
            </a:r>
            <a:r>
              <a:rPr lang="el-GR" sz="2000" dirty="0">
                <a:solidFill>
                  <a:schemeClr val="tx1"/>
                </a:solidFill>
              </a:rPr>
              <a:t> </a:t>
            </a:r>
            <a:r>
              <a:rPr lang="el-GR" sz="2000" b="1" dirty="0">
                <a:solidFill>
                  <a:schemeClr val="tx1"/>
                </a:solidFill>
              </a:rPr>
              <a:t>Σειρά ανάγνωσης</a:t>
            </a:r>
            <a:endParaRPr lang="en-US" sz="2000" b="1" dirty="0">
              <a:solidFill>
                <a:schemeClr val="tx1"/>
              </a:solidFill>
            </a:endParaRPr>
          </a:p>
          <a:p>
            <a:pPr marL="457200" indent="-457200">
              <a:buSzPct val="90000"/>
              <a:buFont typeface="+mj-lt"/>
              <a:buAutoNum type="arabicPeriod"/>
            </a:pPr>
            <a:r>
              <a:rPr lang="en-US" sz="2000" u="sng" dirty="0">
                <a:solidFill>
                  <a:schemeClr val="tx1"/>
                </a:solidFill>
              </a:rPr>
              <a:t>Are </a:t>
            </a:r>
            <a:r>
              <a:rPr lang="en-US" sz="2000" u="sng" dirty="0"/>
              <a:t>lists</a:t>
            </a:r>
            <a:r>
              <a:rPr lang="en-US" sz="2000" u="sng" dirty="0">
                <a:solidFill>
                  <a:schemeClr val="tx1"/>
                </a:solidFill>
              </a:rPr>
              <a:t> formatted correctly?</a:t>
            </a:r>
            <a:r>
              <a:rPr lang="el-GR" sz="2000" dirty="0">
                <a:solidFill>
                  <a:schemeClr val="tx1"/>
                </a:solidFill>
              </a:rPr>
              <a:t> </a:t>
            </a:r>
            <a:r>
              <a:rPr lang="el-GR" sz="2000" b="1" dirty="0">
                <a:solidFill>
                  <a:schemeClr val="tx1"/>
                </a:solidFill>
              </a:rPr>
              <a:t>Λίστες</a:t>
            </a:r>
            <a:endParaRPr lang="en-US" sz="2000" b="1" dirty="0">
              <a:solidFill>
                <a:schemeClr val="tx1"/>
              </a:solidFill>
            </a:endParaRPr>
          </a:p>
          <a:p>
            <a:pPr marL="457200" indent="-457200">
              <a:buSzPct val="90000"/>
              <a:buFont typeface="+mj-lt"/>
              <a:buAutoNum type="arabicPeriod"/>
            </a:pPr>
            <a:r>
              <a:rPr lang="en-US" sz="2000" dirty="0">
                <a:solidFill>
                  <a:schemeClr val="tx1"/>
                </a:solidFill>
              </a:rPr>
              <a:t>Are </a:t>
            </a:r>
            <a:r>
              <a:rPr lang="en-US" sz="2000" dirty="0"/>
              <a:t>columns</a:t>
            </a:r>
            <a:r>
              <a:rPr lang="en-US" sz="2000" dirty="0">
                <a:solidFill>
                  <a:schemeClr val="tx1"/>
                </a:solidFill>
              </a:rPr>
              <a:t> formatted correctly?</a:t>
            </a:r>
            <a:r>
              <a:rPr lang="el-GR" sz="2000" dirty="0">
                <a:solidFill>
                  <a:schemeClr val="tx1"/>
                </a:solidFill>
              </a:rPr>
              <a:t> </a:t>
            </a:r>
            <a:r>
              <a:rPr lang="el-GR" sz="2000" b="1" dirty="0">
                <a:solidFill>
                  <a:schemeClr val="tx1"/>
                </a:solidFill>
              </a:rPr>
              <a:t>Στήλες</a:t>
            </a:r>
            <a:endParaRPr lang="en-US" sz="2000" b="1" dirty="0">
              <a:solidFill>
                <a:schemeClr val="tx1"/>
              </a:solidFill>
            </a:endParaRPr>
          </a:p>
          <a:p>
            <a:pPr marL="457200" indent="-457200">
              <a:buSzPct val="90000"/>
              <a:buFont typeface="+mj-lt"/>
              <a:buAutoNum type="arabicPeriod"/>
            </a:pPr>
            <a:r>
              <a:rPr lang="en-US" sz="2000" dirty="0">
                <a:solidFill>
                  <a:schemeClr val="tx1"/>
                </a:solidFill>
              </a:rPr>
              <a:t>Is text formatted for the intended </a:t>
            </a:r>
            <a:r>
              <a:rPr lang="en-US" sz="2000" dirty="0"/>
              <a:t>language</a:t>
            </a:r>
            <a:r>
              <a:rPr lang="en-US" sz="2000" dirty="0">
                <a:solidFill>
                  <a:schemeClr val="tx1"/>
                </a:solidFill>
              </a:rPr>
              <a:t>?</a:t>
            </a:r>
            <a:r>
              <a:rPr lang="el-GR" sz="2000" dirty="0">
                <a:solidFill>
                  <a:schemeClr val="tx1"/>
                </a:solidFill>
              </a:rPr>
              <a:t> </a:t>
            </a:r>
            <a:r>
              <a:rPr lang="el-GR" sz="2000" b="1" dirty="0">
                <a:solidFill>
                  <a:schemeClr val="tx1"/>
                </a:solidFill>
              </a:rPr>
              <a:t>Γλώσσα</a:t>
            </a:r>
            <a:endParaRPr lang="en-US" sz="2000" b="1" dirty="0">
              <a:solidFill>
                <a:schemeClr val="tx1"/>
              </a:solidFill>
            </a:endParaRPr>
          </a:p>
          <a:p>
            <a:pPr marL="457200" indent="-457200">
              <a:buSzPct val="90000"/>
              <a:buFont typeface="+mj-lt"/>
              <a:buAutoNum type="arabicPeriod"/>
            </a:pPr>
            <a:r>
              <a:rPr lang="en-US" sz="2000" u="sng" dirty="0">
                <a:solidFill>
                  <a:schemeClr val="tx1"/>
                </a:solidFill>
              </a:rPr>
              <a:t>Are </a:t>
            </a:r>
            <a:r>
              <a:rPr lang="en-US" sz="2000" u="sng" dirty="0"/>
              <a:t>link names </a:t>
            </a:r>
            <a:r>
              <a:rPr lang="en-US" sz="2000" u="sng" dirty="0">
                <a:solidFill>
                  <a:schemeClr val="tx1"/>
                </a:solidFill>
              </a:rPr>
              <a:t>descriptive?</a:t>
            </a:r>
            <a:r>
              <a:rPr lang="el-GR" sz="2000" dirty="0">
                <a:solidFill>
                  <a:schemeClr val="tx1"/>
                </a:solidFill>
              </a:rPr>
              <a:t> </a:t>
            </a:r>
            <a:r>
              <a:rPr lang="el-GR" sz="2000" b="1" dirty="0">
                <a:solidFill>
                  <a:schemeClr val="tx1"/>
                </a:solidFill>
              </a:rPr>
              <a:t>Όνομα συνδέσμων</a:t>
            </a:r>
            <a:endParaRPr lang="en-US" sz="2000" b="1" dirty="0">
              <a:solidFill>
                <a:schemeClr val="tx1"/>
              </a:solidFill>
            </a:endParaRPr>
          </a:p>
          <a:p>
            <a:pPr marL="457200" indent="-457200">
              <a:buSzPct val="90000"/>
              <a:buFont typeface="+mj-lt"/>
              <a:buAutoNum type="arabicPeriod"/>
            </a:pPr>
            <a:r>
              <a:rPr lang="en-US" sz="2000" dirty="0">
                <a:solidFill>
                  <a:schemeClr val="tx1"/>
                </a:solidFill>
              </a:rPr>
              <a:t>Is </a:t>
            </a:r>
            <a:r>
              <a:rPr lang="en-US" sz="2000" dirty="0"/>
              <a:t>vital information </a:t>
            </a:r>
            <a:r>
              <a:rPr lang="en-US" sz="2000" dirty="0">
                <a:solidFill>
                  <a:schemeClr val="tx1"/>
                </a:solidFill>
              </a:rPr>
              <a:t>in the background (i.e. Slide Master) included in the reading order? </a:t>
            </a:r>
            <a:r>
              <a:rPr lang="en-US" sz="2000" u="sng" dirty="0">
                <a:solidFill>
                  <a:schemeClr val="tx1"/>
                </a:solidFill>
              </a:rPr>
              <a:t>Are there slide titles?</a:t>
            </a:r>
            <a:r>
              <a:rPr lang="el-GR" sz="2000" dirty="0">
                <a:solidFill>
                  <a:schemeClr val="tx1"/>
                </a:solidFill>
              </a:rPr>
              <a:t> </a:t>
            </a:r>
            <a:r>
              <a:rPr lang="el-GR" sz="2000" b="1" dirty="0">
                <a:solidFill>
                  <a:schemeClr val="tx1"/>
                </a:solidFill>
              </a:rPr>
              <a:t>Τίτλοι</a:t>
            </a:r>
            <a:endParaRPr lang="en-US" sz="2000" b="1" dirty="0">
              <a:solidFill>
                <a:schemeClr val="tx1"/>
              </a:solidFill>
            </a:endParaRPr>
          </a:p>
        </p:txBody>
      </p:sp>
      <p:pic>
        <p:nvPicPr>
          <p:cNvPr id="4" name="Picture 2">
            <a:extLst>
              <a:ext uri="{FF2B5EF4-FFF2-40B4-BE49-F238E27FC236}">
                <a16:creationId xmlns:a16="http://schemas.microsoft.com/office/drawing/2014/main" id="{4ADC0ED0-C43D-D64B-B1FB-1190EDD79BBA}"/>
              </a:ext>
              <a:ext uri="{C183D7F6-B498-43B3-948B-1728B52AA6E4}">
                <adec:decorative xmlns:adec="http://schemas.microsoft.com/office/drawing/2017/decorative" val="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803521" y="266700"/>
            <a:ext cx="962527"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2E9A6DAB-7E31-7AFB-9BC2-05F14D6CA61C}"/>
              </a:ext>
            </a:extLst>
          </p:cNvPr>
          <p:cNvSpPr>
            <a:spLocks noGrp="1"/>
          </p:cNvSpPr>
          <p:nvPr>
            <p:ph type="sldNum" sz="quarter" idx="12"/>
          </p:nvPr>
        </p:nvSpPr>
        <p:spPr>
          <a:xfrm>
            <a:off x="0" y="1271590"/>
            <a:ext cx="533400" cy="244475"/>
          </a:xfrm>
        </p:spPr>
        <p:txBody>
          <a:bodyPr>
            <a:normAutofit fontScale="85000" lnSpcReduction="20000"/>
          </a:bodyPr>
          <a:lstStyle/>
          <a:p>
            <a:fld id="{6B68357B-9A15-BD4A-9FD8-4BA07C215A77}" type="slidenum">
              <a:rPr lang="el-GR" altLang="en-GR" smtClean="0"/>
              <a:pPr/>
              <a:t>99</a:t>
            </a:fld>
            <a:endParaRPr lang="el-GR" altLang="en-GR" dirty="0"/>
          </a:p>
        </p:txBody>
      </p:sp>
    </p:spTree>
    <p:extLst>
      <p:ext uri="{BB962C8B-B14F-4D97-AF65-F5344CB8AC3E}">
        <p14:creationId xmlns:p14="http://schemas.microsoft.com/office/powerpoint/2010/main" val="349320119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Διάμεσος">
  <a:themeElements>
    <a:clrScheme name="Διάμεσος">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Διάμεσος">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Διάμεσος">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Διάμεσος">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emplate/>
  <TotalTime>9200</TotalTime>
  <Words>5455</Words>
  <Application>Microsoft Macintosh PowerPoint</Application>
  <PresentationFormat>On-screen Show (4:3)</PresentationFormat>
  <Paragraphs>857</Paragraphs>
  <Slides>113</Slides>
  <Notes>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113</vt:i4>
      </vt:variant>
    </vt:vector>
  </HeadingPairs>
  <TitlesOfParts>
    <vt:vector size="119" baseType="lpstr">
      <vt:lpstr>ＭＳ Ｐゴシック</vt:lpstr>
      <vt:lpstr>Arial</vt:lpstr>
      <vt:lpstr>Calibri</vt:lpstr>
      <vt:lpstr>Wingdings</vt:lpstr>
      <vt:lpstr>Wingdings 2</vt:lpstr>
      <vt:lpstr>Διάμεσος</vt:lpstr>
      <vt:lpstr>PowerPoint Presentation</vt:lpstr>
      <vt:lpstr>PowerPoint Presentation</vt:lpstr>
      <vt:lpstr>Σύνοψη</vt:lpstr>
      <vt:lpstr>Εγώ…</vt:lpstr>
      <vt:lpstr>Εσείς???</vt:lpstr>
      <vt:lpstr>Εμείς…</vt:lpstr>
      <vt:lpstr>Σύνοψη</vt:lpstr>
      <vt:lpstr>Του-Που-Ε</vt:lpstr>
      <vt:lpstr>Κοινωνία της Πληροφορίας</vt:lpstr>
      <vt:lpstr>Αλλαγές</vt:lpstr>
      <vt:lpstr>Αλλαγές στη Συμβουλευτική</vt:lpstr>
      <vt:lpstr>Παραδείγματα</vt:lpstr>
      <vt:lpstr>Σύνοψη</vt:lpstr>
      <vt:lpstr>Ορισμοί</vt:lpstr>
      <vt:lpstr>Τι  ΔΕΝ είναι…</vt:lpstr>
      <vt:lpstr>Σημασία</vt:lpstr>
      <vt:lpstr>Δηλαδή… </vt:lpstr>
      <vt:lpstr>Τι προσφέρει???</vt:lpstr>
      <vt:lpstr>Πλεονεκτήματα</vt:lpstr>
      <vt:lpstr>Μειονεκτήματα – Κίνδυνοι</vt:lpstr>
      <vt:lpstr>Ποιους δεν αφορά…</vt:lpstr>
      <vt:lpstr>Οι πρώτες προσπάθειες</vt:lpstr>
      <vt:lpstr>Η εποχή του Internet/Web</vt:lpstr>
      <vt:lpstr>Και η Ελλάδα κύριε?</vt:lpstr>
      <vt:lpstr>Παραδείγματα</vt:lpstr>
      <vt:lpstr>Παραδείγματα free</vt:lpstr>
      <vt:lpstr>Online Therapy Platforms</vt:lpstr>
      <vt:lpstr>PowerPoint Presentation</vt:lpstr>
      <vt:lpstr>Cyber-Counselling</vt:lpstr>
      <vt:lpstr>Cyber-Counselling (2/2)</vt:lpstr>
      <vt:lpstr>Online Therapies</vt:lpstr>
      <vt:lpstr>Mobile Apps</vt:lpstr>
      <vt:lpstr>Βιντεο-θεραπεία </vt:lpstr>
      <vt:lpstr>Φοιτητές </vt:lpstr>
      <vt:lpstr>Φοιτητές (2/2)</vt:lpstr>
      <vt:lpstr>Φοιτητές &amp; Ψυχική Υγεία</vt:lpstr>
      <vt:lpstr>Φοιτητές &amp; Ψυχική Υγεία (2/2)</vt:lpstr>
      <vt:lpstr>Υποστήριξη Επαγγελματιών</vt:lpstr>
      <vt:lpstr>Υποστήριξη Επαγγελματιών (2/2)</vt:lpstr>
      <vt:lpstr>Δεξιότητες</vt:lpstr>
      <vt:lpstr>Δεξιότητες (2/2)</vt:lpstr>
      <vt:lpstr>Και μετά ήρθε ο COVID-19…</vt:lpstr>
      <vt:lpstr>Αποτέλεσμα…</vt:lpstr>
      <vt:lpstr>Reasons for the Increased Adoption</vt:lpstr>
      <vt:lpstr>Impact on Traditional F2F Couns.</vt:lpstr>
      <vt:lpstr>Σύγκριση</vt:lpstr>
      <vt:lpstr>Πηγές</vt:lpstr>
      <vt:lpstr>Πηγές (2/2)</vt:lpstr>
      <vt:lpstr>Και μετά ήρθε το ΑΙ…</vt:lpstr>
      <vt:lpstr>Δηλαδή…</vt:lpstr>
      <vt:lpstr>Ορισμός</vt:lpstr>
      <vt:lpstr>Τομείς</vt:lpstr>
      <vt:lpstr>AI 2.0</vt:lpstr>
      <vt:lpstr>AI &amp; Counseling</vt:lpstr>
      <vt:lpstr>Benefits of AI in Online Counseling</vt:lpstr>
      <vt:lpstr>Challenges of AI in Online Couns.</vt:lpstr>
      <vt:lpstr>Πηγές </vt:lpstr>
      <vt:lpstr>Παραδείγματα</vt:lpstr>
      <vt:lpstr>Παραδείγματα (2/3)</vt:lpstr>
      <vt:lpstr>Παραδείγματα (3/3)</vt:lpstr>
      <vt:lpstr>Μέλλον???</vt:lpstr>
      <vt:lpstr>Τι μπορώ να κάνω εγώ???</vt:lpstr>
      <vt:lpstr>Σύνοψη</vt:lpstr>
      <vt:lpstr>Ορισμοί</vt:lpstr>
      <vt:lpstr>Σημασία</vt:lpstr>
      <vt:lpstr>Ιστορία</vt:lpstr>
      <vt:lpstr>Η/Υ &amp; Εκπαίδευση</vt:lpstr>
      <vt:lpstr>Παραδείγματα</vt:lpstr>
      <vt:lpstr>Ανάπτυξη ΕΛΕ</vt:lpstr>
      <vt:lpstr>Υλοποίηση ΕΛΕ</vt:lpstr>
      <vt:lpstr>Αξιολόγηση ΕΛΕ</vt:lpstr>
      <vt:lpstr>Αξιοποίηση ΕΛΕ</vt:lpstr>
      <vt:lpstr>Web &amp; Εκπαίδευση</vt:lpstr>
      <vt:lpstr>e-Learning – Ασύγχρονα</vt:lpstr>
      <vt:lpstr>e-Learning – Σύγχρονα</vt:lpstr>
      <vt:lpstr>e-Learning – Διαχείριση </vt:lpstr>
      <vt:lpstr>e-Learning – Εξελίξεις</vt:lpstr>
      <vt:lpstr>Και μετά ήρθε το ΑΙ…</vt:lpstr>
      <vt:lpstr>Chatbot – Παραγωγή Κειμένου </vt:lpstr>
      <vt:lpstr>Παρουσιάσεις </vt:lpstr>
      <vt:lpstr>Εργαλεία Σχεδιασμού Διδασκαλίας </vt:lpstr>
      <vt:lpstr>Επεξεργασία Εικόνων</vt:lpstr>
      <vt:lpstr>Δημιουργία Βίντεο</vt:lpstr>
      <vt:lpstr>Δημιουργία Περιλήψεων από Βίντεο</vt:lpstr>
      <vt:lpstr>Online Courses</vt:lpstr>
      <vt:lpstr>Σύνοψη</vt:lpstr>
      <vt:lpstr>Προσβασιμότητα – Ορισμός </vt:lpstr>
      <vt:lpstr>Προσβασιμότητα – Σημασία </vt:lpstr>
      <vt:lpstr>Όραση</vt:lpstr>
      <vt:lpstr>Κίνηση χεριών</vt:lpstr>
      <vt:lpstr>Εναλλακτική Δεικτοδότηση</vt:lpstr>
      <vt:lpstr>Επικοινωνία</vt:lpstr>
      <vt:lpstr>Καταστήματα</vt:lpstr>
      <vt:lpstr>Λειτουργικά συστήματα</vt:lpstr>
      <vt:lpstr>Υπηρεσίες ΥΤ</vt:lpstr>
      <vt:lpstr>Πρόσβαση σε Ψηφιακό Περιεχόμενο</vt:lpstr>
      <vt:lpstr>Word</vt:lpstr>
      <vt:lpstr>Word (2/2)</vt:lpstr>
      <vt:lpstr>PowerPoint</vt:lpstr>
      <vt:lpstr>PowerPoint (2/2)</vt:lpstr>
      <vt:lpstr>Και η Εκπαίδευση κύριε???</vt:lpstr>
      <vt:lpstr>Ειδικά Λογισμικά</vt:lpstr>
      <vt:lpstr>Ειδικά Λογισμικά (2/2)</vt:lpstr>
      <vt:lpstr>Άμεσο μέλλον???</vt:lpstr>
      <vt:lpstr>Σημασία</vt:lpstr>
      <vt:lpstr>Απώτερο μέλλον?</vt:lpstr>
      <vt:lpstr>Σύνοψη</vt:lpstr>
      <vt:lpstr>Ποιο είναι το logo της εποχής???</vt:lpstr>
      <vt:lpstr>Που πάμε???</vt:lpstr>
      <vt:lpstr>Εργασίες</vt:lpstr>
      <vt:lpstr>Αξιολόγηση Φοιτητών/τριών</vt:lpstr>
      <vt:lpstr>Αξιολόγηση Σεμιναρίου</vt:lpstr>
      <vt:lpstr>Καλή συνέχεια!!!</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Παιδαγωγικό Τμήμα Ειδικής Αγωγής</dc:title>
  <dc:subject/>
  <dc:creator>Mimi</dc:creator>
  <cp:keywords/>
  <dc:description/>
  <cp:lastModifiedBy>Charalampos Karagiannidis</cp:lastModifiedBy>
  <cp:revision>900</cp:revision>
  <cp:lastPrinted>2022-01-08T10:33:59Z</cp:lastPrinted>
  <dcterms:created xsi:type="dcterms:W3CDTF">2013-05-15T15:37:43Z</dcterms:created>
  <dcterms:modified xsi:type="dcterms:W3CDTF">2024-01-13T11:41:35Z</dcterms:modified>
  <cp:category/>
</cp:coreProperties>
</file>