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6" r:id="rId1"/>
  </p:sldMasterIdLst>
  <p:notesMasterIdLst>
    <p:notesMasterId r:id="rId41"/>
  </p:notesMasterIdLst>
  <p:sldIdLst>
    <p:sldId id="256" r:id="rId2"/>
    <p:sldId id="505" r:id="rId3"/>
    <p:sldId id="498" r:id="rId4"/>
    <p:sldId id="1094" r:id="rId5"/>
    <p:sldId id="1097" r:id="rId6"/>
    <p:sldId id="445" r:id="rId7"/>
    <p:sldId id="1095" r:id="rId8"/>
    <p:sldId id="385" r:id="rId9"/>
    <p:sldId id="391" r:id="rId10"/>
    <p:sldId id="380" r:id="rId11"/>
    <p:sldId id="388" r:id="rId12"/>
    <p:sldId id="392" r:id="rId13"/>
    <p:sldId id="389" r:id="rId14"/>
    <p:sldId id="378" r:id="rId15"/>
    <p:sldId id="1098" r:id="rId16"/>
    <p:sldId id="416" r:id="rId17"/>
    <p:sldId id="322" r:id="rId18"/>
    <p:sldId id="343" r:id="rId19"/>
    <p:sldId id="344" r:id="rId20"/>
    <p:sldId id="1088" r:id="rId21"/>
    <p:sldId id="1089" r:id="rId22"/>
    <p:sldId id="259" r:id="rId23"/>
    <p:sldId id="428" r:id="rId24"/>
    <p:sldId id="1100" r:id="rId25"/>
    <p:sldId id="399" r:id="rId26"/>
    <p:sldId id="400" r:id="rId27"/>
    <p:sldId id="1112" r:id="rId28"/>
    <p:sldId id="1101" r:id="rId29"/>
    <p:sldId id="1103" r:id="rId30"/>
    <p:sldId id="1104" r:id="rId31"/>
    <p:sldId id="1105" r:id="rId32"/>
    <p:sldId id="1106" r:id="rId33"/>
    <p:sldId id="1107" r:id="rId34"/>
    <p:sldId id="1108" r:id="rId35"/>
    <p:sldId id="1110" r:id="rId36"/>
    <p:sldId id="1109" r:id="rId37"/>
    <p:sldId id="1111" r:id="rId38"/>
    <p:sldId id="1099" r:id="rId39"/>
    <p:sldId id="462" r:id="rId40"/>
  </p:sldIdLst>
  <p:sldSz cx="12192000" cy="6858000"/>
  <p:notesSz cx="6886575"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ΣΠΥΡΟΥ ΓΕΩΡΓΙΟΣ" initials="ΣΓ" lastIdx="1" clrIdx="0">
    <p:extLst>
      <p:ext uri="{19B8F6BF-5375-455C-9EA6-DF929625EA0E}">
        <p15:presenceInfo xmlns:p15="http://schemas.microsoft.com/office/powerpoint/2012/main" userId="ΣΠΥΡΟΥ ΓΕΩΡΓΙΟΣ" providerId="None"/>
      </p:ext>
    </p:extLst>
  </p:cmAuthor>
  <p:cmAuthor id="2" name="Δώρα Σκαλή" initials="ΔΣ" lastIdx="2" clrIdx="1">
    <p:extLst>
      <p:ext uri="{19B8F6BF-5375-455C-9EA6-DF929625EA0E}">
        <p15:presenceInfo xmlns:p15="http://schemas.microsoft.com/office/powerpoint/2012/main" userId="d0711b4514aae3bc" providerId="Windows Live"/>
      </p:ext>
    </p:extLst>
  </p:cmAuthor>
  <p:cmAuthor id="3" name="Γεώργιος Σπύρου" initials="ΓΣ" lastIdx="1" clrIdx="2">
    <p:extLst>
      <p:ext uri="{19B8F6BF-5375-455C-9EA6-DF929625EA0E}">
        <p15:presenceInfo xmlns:p15="http://schemas.microsoft.com/office/powerpoint/2012/main" userId="Γεώργιος Σπύρου"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9A96EA-2604-439F-9873-1EA24C33E9D2}" type="doc">
      <dgm:prSet loTypeId="urn:microsoft.com/office/officeart/2005/8/layout/cycle1" loCatId="cycle" qsTypeId="urn:microsoft.com/office/officeart/2005/8/quickstyle/simple1" qsCatId="simple" csTypeId="urn:microsoft.com/office/officeart/2005/8/colors/accent1_2" csCatId="accent1" phldr="1"/>
      <dgm:spPr/>
    </dgm:pt>
    <dgm:pt modelId="{68445212-797A-45BE-9BB5-735EC02FC8E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b="1" i="0" u="none" strike="noStrike" cap="none" normalizeH="0" baseline="0" dirty="0">
              <a:ln>
                <a:noFill/>
              </a:ln>
              <a:solidFill>
                <a:schemeClr val="accent2">
                  <a:lumMod val="50000"/>
                </a:schemeClr>
              </a:solidFill>
              <a:effectLst/>
              <a:latin typeface="+mn-lt"/>
            </a:rPr>
            <a:t>Συναισθηματική ανάπτυξη/ρύθμιση </a:t>
          </a:r>
        </a:p>
      </dgm:t>
    </dgm:pt>
    <dgm:pt modelId="{A73E732E-989C-4840-911F-7C001BCD2B92}" type="parTrans" cxnId="{D27D1D1D-DA1C-455E-9641-2BE4E63631D2}">
      <dgm:prSet/>
      <dgm:spPr/>
      <dgm:t>
        <a:bodyPr/>
        <a:lstStyle/>
        <a:p>
          <a:endParaRPr lang="el-GR"/>
        </a:p>
      </dgm:t>
    </dgm:pt>
    <dgm:pt modelId="{2498BAE2-BECD-4784-930A-894816597217}" type="sibTrans" cxnId="{D27D1D1D-DA1C-455E-9641-2BE4E63631D2}">
      <dgm:prSet/>
      <dgm:spPr/>
      <dgm:t>
        <a:bodyPr/>
        <a:lstStyle/>
        <a:p>
          <a:endParaRPr lang="el-GR"/>
        </a:p>
      </dgm:t>
    </dgm:pt>
    <dgm:pt modelId="{A133D08E-5EFC-42A1-86B5-B147E9969ED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b="1" i="0" u="none" strike="noStrike" cap="none" normalizeH="0" baseline="0" dirty="0">
              <a:ln>
                <a:noFill/>
              </a:ln>
              <a:solidFill>
                <a:schemeClr val="accent2">
                  <a:lumMod val="50000"/>
                </a:schemeClr>
              </a:solidFill>
              <a:effectLst/>
              <a:latin typeface="+mn-lt"/>
            </a:rPr>
            <a:t>Συναισθηματική σύνδεση/</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b="1" i="0" u="none" strike="noStrike" cap="none" normalizeH="0" baseline="0" dirty="0" err="1">
              <a:ln>
                <a:noFill/>
              </a:ln>
              <a:solidFill>
                <a:schemeClr val="accent2">
                  <a:lumMod val="50000"/>
                </a:schemeClr>
              </a:solidFill>
              <a:effectLst/>
              <a:latin typeface="+mn-lt"/>
            </a:rPr>
            <a:t>Σχετίζεσθαι</a:t>
          </a:r>
          <a:r>
            <a:rPr kumimoji="0" lang="el-GR" altLang="el-GR" b="1" i="0" u="none" strike="noStrike" cap="none" normalizeH="0" baseline="0" dirty="0">
              <a:ln>
                <a:noFill/>
              </a:ln>
              <a:solidFill>
                <a:schemeClr val="accent2">
                  <a:lumMod val="50000"/>
                </a:schemeClr>
              </a:solidFill>
              <a:effectLst/>
              <a:latin typeface="Arial" panose="020B0604020202020204" pitchFamily="34" charset="0"/>
            </a:rPr>
            <a:t> </a:t>
          </a:r>
        </a:p>
      </dgm:t>
    </dgm:pt>
    <dgm:pt modelId="{8B8EA247-EEBC-46F5-AB65-B454B0D07971}" type="parTrans" cxnId="{B34AF9CF-F4AE-44E8-839D-5E37D5DF13F3}">
      <dgm:prSet/>
      <dgm:spPr/>
      <dgm:t>
        <a:bodyPr/>
        <a:lstStyle/>
        <a:p>
          <a:endParaRPr lang="el-GR"/>
        </a:p>
      </dgm:t>
    </dgm:pt>
    <dgm:pt modelId="{56317304-A5B1-41E5-B99C-2702976E72E7}" type="sibTrans" cxnId="{B34AF9CF-F4AE-44E8-839D-5E37D5DF13F3}">
      <dgm:prSet/>
      <dgm:spPr/>
      <dgm:t>
        <a:bodyPr/>
        <a:lstStyle/>
        <a:p>
          <a:endParaRPr lang="el-GR"/>
        </a:p>
      </dgm:t>
    </dgm:pt>
    <dgm:pt modelId="{286EBDF7-7BD9-47CD-B2DE-CD304276DD1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b="1" i="0" u="none" strike="noStrike" cap="none" normalizeH="0" baseline="0" dirty="0">
              <a:ln>
                <a:noFill/>
              </a:ln>
              <a:solidFill>
                <a:schemeClr val="accent2">
                  <a:lumMod val="50000"/>
                </a:schemeClr>
              </a:solidFill>
              <a:effectLst/>
              <a:latin typeface="+mn-lt"/>
            </a:rPr>
            <a:t>Κοινωνική αλληλεπίδραση</a:t>
          </a:r>
        </a:p>
      </dgm:t>
    </dgm:pt>
    <dgm:pt modelId="{5DA39CCE-EF94-4A34-9B54-52944A956315}" type="parTrans" cxnId="{BE7FDB88-94D1-4DF0-9F36-F5CAE0F872C3}">
      <dgm:prSet/>
      <dgm:spPr/>
      <dgm:t>
        <a:bodyPr/>
        <a:lstStyle/>
        <a:p>
          <a:endParaRPr lang="el-GR"/>
        </a:p>
      </dgm:t>
    </dgm:pt>
    <dgm:pt modelId="{9C5EA749-E789-4DE1-AF8B-57AD206A8010}" type="sibTrans" cxnId="{BE7FDB88-94D1-4DF0-9F36-F5CAE0F872C3}">
      <dgm:prSet/>
      <dgm:spPr/>
      <dgm:t>
        <a:bodyPr/>
        <a:lstStyle/>
        <a:p>
          <a:endParaRPr lang="el-GR"/>
        </a:p>
      </dgm:t>
    </dgm:pt>
    <dgm:pt modelId="{4D4A28DB-17A2-403B-9FDE-1FD055FB658E}" type="pres">
      <dgm:prSet presAssocID="{D19A96EA-2604-439F-9873-1EA24C33E9D2}" presName="cycle" presStyleCnt="0">
        <dgm:presLayoutVars>
          <dgm:dir/>
          <dgm:resizeHandles val="exact"/>
        </dgm:presLayoutVars>
      </dgm:prSet>
      <dgm:spPr/>
    </dgm:pt>
    <dgm:pt modelId="{37EF0B95-69C6-4B51-BBE3-EA94F6FD1442}" type="pres">
      <dgm:prSet presAssocID="{68445212-797A-45BE-9BB5-735EC02FC8E4}" presName="dummy" presStyleCnt="0"/>
      <dgm:spPr/>
    </dgm:pt>
    <dgm:pt modelId="{8BF4727D-D7D9-42EC-A4DF-FD82B00431FB}" type="pres">
      <dgm:prSet presAssocID="{68445212-797A-45BE-9BB5-735EC02FC8E4}" presName="node" presStyleLbl="revTx" presStyleIdx="0" presStyleCnt="3">
        <dgm:presLayoutVars>
          <dgm:bulletEnabled val="1"/>
        </dgm:presLayoutVars>
      </dgm:prSet>
      <dgm:spPr/>
    </dgm:pt>
    <dgm:pt modelId="{DF168897-6CB0-48BD-9EA9-6FC0B917C4CE}" type="pres">
      <dgm:prSet presAssocID="{2498BAE2-BECD-4784-930A-894816597217}" presName="sibTrans" presStyleLbl="node1" presStyleIdx="0" presStyleCnt="3"/>
      <dgm:spPr/>
    </dgm:pt>
    <dgm:pt modelId="{B1FDAA4F-D08C-46B0-A464-2D3F2C13F759}" type="pres">
      <dgm:prSet presAssocID="{A133D08E-5EFC-42A1-86B5-B147E9969ED7}" presName="dummy" presStyleCnt="0"/>
      <dgm:spPr/>
    </dgm:pt>
    <dgm:pt modelId="{A3CF795E-74D6-4B51-A522-12F72A76ABA1}" type="pres">
      <dgm:prSet presAssocID="{A133D08E-5EFC-42A1-86B5-B147E9969ED7}" presName="node" presStyleLbl="revTx" presStyleIdx="1" presStyleCnt="3">
        <dgm:presLayoutVars>
          <dgm:bulletEnabled val="1"/>
        </dgm:presLayoutVars>
      </dgm:prSet>
      <dgm:spPr/>
    </dgm:pt>
    <dgm:pt modelId="{202CB62A-A483-4BE2-8662-A937134FDEA2}" type="pres">
      <dgm:prSet presAssocID="{56317304-A5B1-41E5-B99C-2702976E72E7}" presName="sibTrans" presStyleLbl="node1" presStyleIdx="1" presStyleCnt="3"/>
      <dgm:spPr/>
    </dgm:pt>
    <dgm:pt modelId="{DFFE2E26-891D-4257-861C-B856506ABFC0}" type="pres">
      <dgm:prSet presAssocID="{286EBDF7-7BD9-47CD-B2DE-CD304276DD18}" presName="dummy" presStyleCnt="0"/>
      <dgm:spPr/>
    </dgm:pt>
    <dgm:pt modelId="{A7B942A5-E9DA-4A76-A236-F5BF896C9F1A}" type="pres">
      <dgm:prSet presAssocID="{286EBDF7-7BD9-47CD-B2DE-CD304276DD18}" presName="node" presStyleLbl="revTx" presStyleIdx="2" presStyleCnt="3">
        <dgm:presLayoutVars>
          <dgm:bulletEnabled val="1"/>
        </dgm:presLayoutVars>
      </dgm:prSet>
      <dgm:spPr/>
    </dgm:pt>
    <dgm:pt modelId="{5E7E134B-1BAE-4AE7-ACF6-BB8DFE8C34FA}" type="pres">
      <dgm:prSet presAssocID="{9C5EA749-E789-4DE1-AF8B-57AD206A8010}" presName="sibTrans" presStyleLbl="node1" presStyleIdx="2" presStyleCnt="3"/>
      <dgm:spPr/>
    </dgm:pt>
  </dgm:ptLst>
  <dgm:cxnLst>
    <dgm:cxn modelId="{87C78E05-D89B-4E96-8038-D74BC9B27F85}" type="presOf" srcId="{68445212-797A-45BE-9BB5-735EC02FC8E4}" destId="{8BF4727D-D7D9-42EC-A4DF-FD82B00431FB}" srcOrd="0" destOrd="0" presId="urn:microsoft.com/office/officeart/2005/8/layout/cycle1"/>
    <dgm:cxn modelId="{D27D1D1D-DA1C-455E-9641-2BE4E63631D2}" srcId="{D19A96EA-2604-439F-9873-1EA24C33E9D2}" destId="{68445212-797A-45BE-9BB5-735EC02FC8E4}" srcOrd="0" destOrd="0" parTransId="{A73E732E-989C-4840-911F-7C001BCD2B92}" sibTransId="{2498BAE2-BECD-4784-930A-894816597217}"/>
    <dgm:cxn modelId="{9928B92A-6B38-4060-994D-D718ED0F2364}" type="presOf" srcId="{9C5EA749-E789-4DE1-AF8B-57AD206A8010}" destId="{5E7E134B-1BAE-4AE7-ACF6-BB8DFE8C34FA}" srcOrd="0" destOrd="0" presId="urn:microsoft.com/office/officeart/2005/8/layout/cycle1"/>
    <dgm:cxn modelId="{95826331-1E38-4D3B-96C2-F0EA8EFDFDA8}" type="presOf" srcId="{D19A96EA-2604-439F-9873-1EA24C33E9D2}" destId="{4D4A28DB-17A2-403B-9FDE-1FD055FB658E}" srcOrd="0" destOrd="0" presId="urn:microsoft.com/office/officeart/2005/8/layout/cycle1"/>
    <dgm:cxn modelId="{4C60F583-5ED3-4D4C-A8A8-99B517AD73E7}" type="presOf" srcId="{A133D08E-5EFC-42A1-86B5-B147E9969ED7}" destId="{A3CF795E-74D6-4B51-A522-12F72A76ABA1}" srcOrd="0" destOrd="0" presId="urn:microsoft.com/office/officeart/2005/8/layout/cycle1"/>
    <dgm:cxn modelId="{BE7FDB88-94D1-4DF0-9F36-F5CAE0F872C3}" srcId="{D19A96EA-2604-439F-9873-1EA24C33E9D2}" destId="{286EBDF7-7BD9-47CD-B2DE-CD304276DD18}" srcOrd="2" destOrd="0" parTransId="{5DA39CCE-EF94-4A34-9B54-52944A956315}" sibTransId="{9C5EA749-E789-4DE1-AF8B-57AD206A8010}"/>
    <dgm:cxn modelId="{44A78C8D-3400-4097-971B-3C12AB7767A3}" type="presOf" srcId="{56317304-A5B1-41E5-B99C-2702976E72E7}" destId="{202CB62A-A483-4BE2-8662-A937134FDEA2}" srcOrd="0" destOrd="0" presId="urn:microsoft.com/office/officeart/2005/8/layout/cycle1"/>
    <dgm:cxn modelId="{0E11ECA4-A13E-438A-BF1B-A928170CA504}" type="presOf" srcId="{286EBDF7-7BD9-47CD-B2DE-CD304276DD18}" destId="{A7B942A5-E9DA-4A76-A236-F5BF896C9F1A}" srcOrd="0" destOrd="0" presId="urn:microsoft.com/office/officeart/2005/8/layout/cycle1"/>
    <dgm:cxn modelId="{B34AF9CF-F4AE-44E8-839D-5E37D5DF13F3}" srcId="{D19A96EA-2604-439F-9873-1EA24C33E9D2}" destId="{A133D08E-5EFC-42A1-86B5-B147E9969ED7}" srcOrd="1" destOrd="0" parTransId="{8B8EA247-EEBC-46F5-AB65-B454B0D07971}" sibTransId="{56317304-A5B1-41E5-B99C-2702976E72E7}"/>
    <dgm:cxn modelId="{B69E28E4-B989-4901-8390-602C22CAF348}" type="presOf" srcId="{2498BAE2-BECD-4784-930A-894816597217}" destId="{DF168897-6CB0-48BD-9EA9-6FC0B917C4CE}" srcOrd="0" destOrd="0" presId="urn:microsoft.com/office/officeart/2005/8/layout/cycle1"/>
    <dgm:cxn modelId="{BCD89093-315A-44C3-8C3A-F247F3354C2D}" type="presParOf" srcId="{4D4A28DB-17A2-403B-9FDE-1FD055FB658E}" destId="{37EF0B95-69C6-4B51-BBE3-EA94F6FD1442}" srcOrd="0" destOrd="0" presId="urn:microsoft.com/office/officeart/2005/8/layout/cycle1"/>
    <dgm:cxn modelId="{54283548-3584-4B7C-BF86-A91DD42083FA}" type="presParOf" srcId="{4D4A28DB-17A2-403B-9FDE-1FD055FB658E}" destId="{8BF4727D-D7D9-42EC-A4DF-FD82B00431FB}" srcOrd="1" destOrd="0" presId="urn:microsoft.com/office/officeart/2005/8/layout/cycle1"/>
    <dgm:cxn modelId="{10879282-13E7-4F28-89FA-03ED0E5A1426}" type="presParOf" srcId="{4D4A28DB-17A2-403B-9FDE-1FD055FB658E}" destId="{DF168897-6CB0-48BD-9EA9-6FC0B917C4CE}" srcOrd="2" destOrd="0" presId="urn:microsoft.com/office/officeart/2005/8/layout/cycle1"/>
    <dgm:cxn modelId="{14DE1C2C-80F2-40CC-9CFC-EEBFE8D1FE98}" type="presParOf" srcId="{4D4A28DB-17A2-403B-9FDE-1FD055FB658E}" destId="{B1FDAA4F-D08C-46B0-A464-2D3F2C13F759}" srcOrd="3" destOrd="0" presId="urn:microsoft.com/office/officeart/2005/8/layout/cycle1"/>
    <dgm:cxn modelId="{263F66A8-BE7E-454F-86DF-BD8C3A70AE76}" type="presParOf" srcId="{4D4A28DB-17A2-403B-9FDE-1FD055FB658E}" destId="{A3CF795E-74D6-4B51-A522-12F72A76ABA1}" srcOrd="4" destOrd="0" presId="urn:microsoft.com/office/officeart/2005/8/layout/cycle1"/>
    <dgm:cxn modelId="{95EC38D5-14FE-4B8D-BE81-15F8A8B3F9D6}" type="presParOf" srcId="{4D4A28DB-17A2-403B-9FDE-1FD055FB658E}" destId="{202CB62A-A483-4BE2-8662-A937134FDEA2}" srcOrd="5" destOrd="0" presId="urn:microsoft.com/office/officeart/2005/8/layout/cycle1"/>
    <dgm:cxn modelId="{08D60B88-2B74-46CD-8A5F-7E6547986613}" type="presParOf" srcId="{4D4A28DB-17A2-403B-9FDE-1FD055FB658E}" destId="{DFFE2E26-891D-4257-861C-B856506ABFC0}" srcOrd="6" destOrd="0" presId="urn:microsoft.com/office/officeart/2005/8/layout/cycle1"/>
    <dgm:cxn modelId="{E46CDBF7-9D3D-41C6-B0ED-FBC28BAE914F}" type="presParOf" srcId="{4D4A28DB-17A2-403B-9FDE-1FD055FB658E}" destId="{A7B942A5-E9DA-4A76-A236-F5BF896C9F1A}" srcOrd="7" destOrd="0" presId="urn:microsoft.com/office/officeart/2005/8/layout/cycle1"/>
    <dgm:cxn modelId="{62B4C98D-E504-4ABC-AB86-7030F2BE0C71}" type="presParOf" srcId="{4D4A28DB-17A2-403B-9FDE-1FD055FB658E}" destId="{5E7E134B-1BAE-4AE7-ACF6-BB8DFE8C34FA}" srcOrd="8"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4727D-D7D9-42EC-A4DF-FD82B00431FB}">
      <dsp:nvSpPr>
        <dsp:cNvPr id="0" name=""/>
        <dsp:cNvSpPr/>
      </dsp:nvSpPr>
      <dsp:spPr>
        <a:xfrm>
          <a:off x="3255908" y="348937"/>
          <a:ext cx="1780528" cy="1780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800" b="1" i="0" u="none" strike="noStrike" kern="1200" cap="none" normalizeH="0" baseline="0" dirty="0">
              <a:ln>
                <a:noFill/>
              </a:ln>
              <a:solidFill>
                <a:schemeClr val="accent2">
                  <a:lumMod val="50000"/>
                </a:schemeClr>
              </a:solidFill>
              <a:effectLst/>
              <a:latin typeface="+mn-lt"/>
            </a:rPr>
            <a:t>Συναισθηματική ανάπτυξη/ρύθμιση </a:t>
          </a:r>
        </a:p>
      </dsp:txBody>
      <dsp:txXfrm>
        <a:off x="3255908" y="348937"/>
        <a:ext cx="1780528" cy="1780528"/>
      </dsp:txXfrm>
    </dsp:sp>
    <dsp:sp modelId="{DF168897-6CB0-48BD-9EA9-6FC0B917C4CE}">
      <dsp:nvSpPr>
        <dsp:cNvPr id="0" name=""/>
        <dsp:cNvSpPr/>
      </dsp:nvSpPr>
      <dsp:spPr>
        <a:xfrm>
          <a:off x="546423" y="-698"/>
          <a:ext cx="4207330" cy="4207330"/>
        </a:xfrm>
        <a:prstGeom prst="circularArrow">
          <a:avLst>
            <a:gd name="adj1" fmla="val 8252"/>
            <a:gd name="adj2" fmla="val 576447"/>
            <a:gd name="adj3" fmla="val 2962343"/>
            <a:gd name="adj4" fmla="val 52736"/>
            <a:gd name="adj5" fmla="val 962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CF795E-74D6-4B51-A522-12F72A76ABA1}">
      <dsp:nvSpPr>
        <dsp:cNvPr id="0" name=""/>
        <dsp:cNvSpPr/>
      </dsp:nvSpPr>
      <dsp:spPr>
        <a:xfrm>
          <a:off x="1759824" y="2940230"/>
          <a:ext cx="1780528" cy="1780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800" b="1" i="0" u="none" strike="noStrike" kern="1200" cap="none" normalizeH="0" baseline="0" dirty="0">
              <a:ln>
                <a:noFill/>
              </a:ln>
              <a:solidFill>
                <a:schemeClr val="accent2">
                  <a:lumMod val="50000"/>
                </a:schemeClr>
              </a:solidFill>
              <a:effectLst/>
              <a:latin typeface="+mn-lt"/>
            </a:rPr>
            <a:t>Συναισθηματική σύνδεση/</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800" b="1" i="0" u="none" strike="noStrike" kern="1200" cap="none" normalizeH="0" baseline="0" dirty="0" err="1">
              <a:ln>
                <a:noFill/>
              </a:ln>
              <a:solidFill>
                <a:schemeClr val="accent2">
                  <a:lumMod val="50000"/>
                </a:schemeClr>
              </a:solidFill>
              <a:effectLst/>
              <a:latin typeface="+mn-lt"/>
            </a:rPr>
            <a:t>Σχετίζεσθαι</a:t>
          </a:r>
          <a:r>
            <a:rPr kumimoji="0" lang="el-GR" altLang="el-GR" sz="1800" b="1" i="0" u="none" strike="noStrike" kern="1200" cap="none" normalizeH="0" baseline="0" dirty="0">
              <a:ln>
                <a:noFill/>
              </a:ln>
              <a:solidFill>
                <a:schemeClr val="accent2">
                  <a:lumMod val="50000"/>
                </a:schemeClr>
              </a:solidFill>
              <a:effectLst/>
              <a:latin typeface="Arial" panose="020B0604020202020204" pitchFamily="34" charset="0"/>
            </a:rPr>
            <a:t> </a:t>
          </a:r>
        </a:p>
      </dsp:txBody>
      <dsp:txXfrm>
        <a:off x="1759824" y="2940230"/>
        <a:ext cx="1780528" cy="1780528"/>
      </dsp:txXfrm>
    </dsp:sp>
    <dsp:sp modelId="{202CB62A-A483-4BE2-8662-A937134FDEA2}">
      <dsp:nvSpPr>
        <dsp:cNvPr id="0" name=""/>
        <dsp:cNvSpPr/>
      </dsp:nvSpPr>
      <dsp:spPr>
        <a:xfrm>
          <a:off x="546423" y="-698"/>
          <a:ext cx="4207330" cy="4207330"/>
        </a:xfrm>
        <a:prstGeom prst="circularArrow">
          <a:avLst>
            <a:gd name="adj1" fmla="val 8252"/>
            <a:gd name="adj2" fmla="val 576447"/>
            <a:gd name="adj3" fmla="val 10170816"/>
            <a:gd name="adj4" fmla="val 7261210"/>
            <a:gd name="adj5" fmla="val 962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B942A5-E9DA-4A76-A236-F5BF896C9F1A}">
      <dsp:nvSpPr>
        <dsp:cNvPr id="0" name=""/>
        <dsp:cNvSpPr/>
      </dsp:nvSpPr>
      <dsp:spPr>
        <a:xfrm>
          <a:off x="263740" y="348937"/>
          <a:ext cx="1780528" cy="17805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l-GR" sz="1800" b="1" i="0" u="none" strike="noStrike" kern="1200" cap="none" normalizeH="0" baseline="0" dirty="0">
              <a:ln>
                <a:noFill/>
              </a:ln>
              <a:solidFill>
                <a:schemeClr val="accent2">
                  <a:lumMod val="50000"/>
                </a:schemeClr>
              </a:solidFill>
              <a:effectLst/>
              <a:latin typeface="+mn-lt"/>
            </a:rPr>
            <a:t>Κοινωνική αλληλεπίδραση</a:t>
          </a:r>
        </a:p>
      </dsp:txBody>
      <dsp:txXfrm>
        <a:off x="263740" y="348937"/>
        <a:ext cx="1780528" cy="1780528"/>
      </dsp:txXfrm>
    </dsp:sp>
    <dsp:sp modelId="{5E7E134B-1BAE-4AE7-ACF6-BB8DFE8C34FA}">
      <dsp:nvSpPr>
        <dsp:cNvPr id="0" name=""/>
        <dsp:cNvSpPr/>
      </dsp:nvSpPr>
      <dsp:spPr>
        <a:xfrm>
          <a:off x="546423" y="-698"/>
          <a:ext cx="4207330" cy="4207330"/>
        </a:xfrm>
        <a:prstGeom prst="circularArrow">
          <a:avLst>
            <a:gd name="adj1" fmla="val 8252"/>
            <a:gd name="adj2" fmla="val 576447"/>
            <a:gd name="adj3" fmla="val 16855308"/>
            <a:gd name="adj4" fmla="val 14968244"/>
            <a:gd name="adj5" fmla="val 962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84183" cy="502676"/>
          </a:xfrm>
          <a:prstGeom prst="rect">
            <a:avLst/>
          </a:prstGeom>
        </p:spPr>
        <p:txBody>
          <a:bodyPr vert="horz" lIns="96597" tIns="48299" rIns="96597" bIns="48299" rtlCol="0"/>
          <a:lstStyle>
            <a:lvl1pPr algn="l">
              <a:defRPr sz="1300"/>
            </a:lvl1pPr>
          </a:lstStyle>
          <a:p>
            <a:endParaRPr lang="el-GR"/>
          </a:p>
        </p:txBody>
      </p:sp>
      <p:sp>
        <p:nvSpPr>
          <p:cNvPr id="3" name="Θέση ημερομηνίας 2"/>
          <p:cNvSpPr>
            <a:spLocks noGrp="1"/>
          </p:cNvSpPr>
          <p:nvPr>
            <p:ph type="dt" idx="1"/>
          </p:nvPr>
        </p:nvSpPr>
        <p:spPr>
          <a:xfrm>
            <a:off x="3900799" y="0"/>
            <a:ext cx="2984183" cy="502676"/>
          </a:xfrm>
          <a:prstGeom prst="rect">
            <a:avLst/>
          </a:prstGeom>
        </p:spPr>
        <p:txBody>
          <a:bodyPr vert="horz" lIns="96597" tIns="48299" rIns="96597" bIns="48299" rtlCol="0"/>
          <a:lstStyle>
            <a:lvl1pPr algn="r">
              <a:defRPr sz="1300"/>
            </a:lvl1pPr>
          </a:lstStyle>
          <a:p>
            <a:fld id="{D3A85D4E-D211-4474-8638-DBB897AB8495}" type="datetimeFigureOut">
              <a:rPr lang="el-GR" smtClean="0"/>
              <a:t>2/12/2022</a:t>
            </a:fld>
            <a:endParaRPr lang="el-GR"/>
          </a:p>
        </p:txBody>
      </p:sp>
      <p:sp>
        <p:nvSpPr>
          <p:cNvPr id="4" name="Θέση εικόνας διαφάνειας 3"/>
          <p:cNvSpPr>
            <a:spLocks noGrp="1" noRot="1" noChangeAspect="1"/>
          </p:cNvSpPr>
          <p:nvPr>
            <p:ph type="sldImg" idx="2"/>
          </p:nvPr>
        </p:nvSpPr>
        <p:spPr>
          <a:xfrm>
            <a:off x="438150" y="1252538"/>
            <a:ext cx="6010275" cy="3381375"/>
          </a:xfrm>
          <a:prstGeom prst="rect">
            <a:avLst/>
          </a:prstGeom>
          <a:noFill/>
          <a:ln w="12700">
            <a:solidFill>
              <a:prstClr val="black"/>
            </a:solidFill>
          </a:ln>
        </p:spPr>
        <p:txBody>
          <a:bodyPr vert="horz" lIns="96597" tIns="48299" rIns="96597" bIns="48299" rtlCol="0" anchor="ctr"/>
          <a:lstStyle/>
          <a:p>
            <a:endParaRPr lang="el-GR"/>
          </a:p>
        </p:txBody>
      </p:sp>
      <p:sp>
        <p:nvSpPr>
          <p:cNvPr id="5" name="Θέση σημειώσεων 4"/>
          <p:cNvSpPr>
            <a:spLocks noGrp="1"/>
          </p:cNvSpPr>
          <p:nvPr>
            <p:ph type="body" sz="quarter" idx="3"/>
          </p:nvPr>
        </p:nvSpPr>
        <p:spPr>
          <a:xfrm>
            <a:off x="688658" y="4821506"/>
            <a:ext cx="5509260" cy="3944868"/>
          </a:xfrm>
          <a:prstGeom prst="rect">
            <a:avLst/>
          </a:prstGeom>
        </p:spPr>
        <p:txBody>
          <a:bodyPr vert="horz" lIns="96597" tIns="48299" rIns="96597" bIns="48299"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516039"/>
            <a:ext cx="2984183" cy="502674"/>
          </a:xfrm>
          <a:prstGeom prst="rect">
            <a:avLst/>
          </a:prstGeom>
        </p:spPr>
        <p:txBody>
          <a:bodyPr vert="horz" lIns="96597" tIns="48299" rIns="96597" bIns="48299" rtlCol="0" anchor="b"/>
          <a:lstStyle>
            <a:lvl1pPr algn="l">
              <a:defRPr sz="1300"/>
            </a:lvl1pPr>
          </a:lstStyle>
          <a:p>
            <a:endParaRPr lang="el-GR"/>
          </a:p>
        </p:txBody>
      </p:sp>
      <p:sp>
        <p:nvSpPr>
          <p:cNvPr id="7" name="Θέση αριθμού διαφάνειας 6"/>
          <p:cNvSpPr>
            <a:spLocks noGrp="1"/>
          </p:cNvSpPr>
          <p:nvPr>
            <p:ph type="sldNum" sz="quarter" idx="5"/>
          </p:nvPr>
        </p:nvSpPr>
        <p:spPr>
          <a:xfrm>
            <a:off x="3900799" y="9516039"/>
            <a:ext cx="2984183" cy="502674"/>
          </a:xfrm>
          <a:prstGeom prst="rect">
            <a:avLst/>
          </a:prstGeom>
        </p:spPr>
        <p:txBody>
          <a:bodyPr vert="horz" lIns="96597" tIns="48299" rIns="96597" bIns="48299" rtlCol="0" anchor="b"/>
          <a:lstStyle>
            <a:lvl1pPr algn="r">
              <a:defRPr sz="1300"/>
            </a:lvl1pPr>
          </a:lstStyle>
          <a:p>
            <a:fld id="{CF59313C-69BC-4B5A-ABDA-CA0E273E529A}" type="slidenum">
              <a:rPr lang="el-GR" smtClean="0"/>
              <a:t>‹#›</a:t>
            </a:fld>
            <a:endParaRPr lang="el-GR"/>
          </a:p>
        </p:txBody>
      </p:sp>
    </p:spTree>
    <p:extLst>
      <p:ext uri="{BB962C8B-B14F-4D97-AF65-F5344CB8AC3E}">
        <p14:creationId xmlns:p14="http://schemas.microsoft.com/office/powerpoint/2010/main" val="2297164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86D00E8-B8F6-4AB9-9D46-3F4609D9B2C9}" type="slidenum">
              <a:rPr lang="el-GR" smtClean="0"/>
              <a:t>1</a:t>
            </a:fld>
            <a:endParaRPr lang="el-GR"/>
          </a:p>
        </p:txBody>
      </p:sp>
    </p:spTree>
    <p:extLst>
      <p:ext uri="{BB962C8B-B14F-4D97-AF65-F5344CB8AC3E}">
        <p14:creationId xmlns:p14="http://schemas.microsoft.com/office/powerpoint/2010/main" val="29967299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5DB5D425-F89E-4F43-B9E6-1FC92C21D4C5}" type="datetime1">
              <a:rPr lang="el-GR" smtClean="0"/>
              <a:t>2/12/2022</a:t>
            </a:fld>
            <a:endParaRPr lang="el-GR"/>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l-G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29A67EF4-6AD0-4895-A677-9D84EEBBB660}" type="slidenum">
              <a:rPr lang="el-GR" smtClean="0"/>
              <a:t>‹#›</a:t>
            </a:fld>
            <a:endParaRPr lang="el-GR"/>
          </a:p>
        </p:txBody>
      </p:sp>
    </p:spTree>
    <p:extLst>
      <p:ext uri="{BB962C8B-B14F-4D97-AF65-F5344CB8AC3E}">
        <p14:creationId xmlns:p14="http://schemas.microsoft.com/office/powerpoint/2010/main" val="400240688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E654CDB-84CF-4FF4-9255-44114D68E7A6}" type="datetime1">
              <a:rPr lang="el-GR" smtClean="0"/>
              <a:t>2/12/2022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05283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D8B0B09-C1EB-4652-A5FC-B559E7EFBD2E}" type="datetime1">
              <a:rPr lang="el-GR" smtClean="0"/>
              <a:t>2/12/2022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53042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F4C02C6-DAE3-4E19-811D-4191F086D690}" type="datetime1">
              <a:rPr lang="el-GR" smtClean="0"/>
              <a:t>2/12/2022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184355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18C27C0B-5CBB-4412-B9B6-B55579AD2E4D}" type="datetime1">
              <a:rPr lang="el-GR" smtClean="0"/>
              <a:t>2/12/2022</a:t>
            </a:fld>
            <a:endParaRPr lang="el-GR"/>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l-GR"/>
          </a:p>
        </p:txBody>
      </p:sp>
      <p:sp>
        <p:nvSpPr>
          <p:cNvPr id="6" name="Slide Number Placeholder 5"/>
          <p:cNvSpPr>
            <a:spLocks noGrp="1"/>
          </p:cNvSpPr>
          <p:nvPr>
            <p:ph type="sldNum" sz="quarter" idx="12"/>
          </p:nvPr>
        </p:nvSpPr>
        <p:spPr>
          <a:xfrm>
            <a:off x="8604504" y="5212080"/>
            <a:ext cx="2112264" cy="228600"/>
          </a:xfrm>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20242652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32D10A6-2ADC-4A74-A0A6-1190F897C19A}" type="datetime1">
              <a:rPr lang="el-GR" smtClean="0"/>
              <a:t>2/12/2022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403289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5184F65-1E6C-4F66-AE20-EDE0D12CE956}" type="datetime1">
              <a:rPr lang="el-GR" smtClean="0"/>
              <a:t>2/12/2022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2578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2996104-A47B-422E-9CED-585313F01677}" type="datetime1">
              <a:rPr lang="el-GR" smtClean="0"/>
              <a:t>2/12/2022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1228080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73F5A-8B95-449C-89B6-8D20DBE935D5}" type="datetime1">
              <a:rPr lang="el-GR" smtClean="0"/>
              <a:t>2/12/2022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272459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C7F52478-F6F2-4A8A-AE53-1270DA78E845}" type="datetime1">
              <a:rPr lang="el-GR" smtClean="0"/>
              <a:t>2/12/2022</a:t>
            </a:fld>
            <a:endParaRPr lang="el-GR"/>
          </a:p>
        </p:txBody>
      </p:sp>
      <p:sp>
        <p:nvSpPr>
          <p:cNvPr id="9" name="Footer Placeholder 8"/>
          <p:cNvSpPr>
            <a:spLocks noGrp="1"/>
          </p:cNvSpPr>
          <p:nvPr>
            <p:ph type="ftr" sz="quarter" idx="11"/>
          </p:nvPr>
        </p:nvSpPr>
        <p:spPr/>
        <p:txBody>
          <a:bodyPr/>
          <a:lstStyle>
            <a:lvl1pPr algn="r">
              <a:defRPr/>
            </a:lvl1pPr>
          </a:lstStyle>
          <a:p>
            <a:endParaRPr lang="el-GR"/>
          </a:p>
        </p:txBody>
      </p:sp>
      <p:sp>
        <p:nvSpPr>
          <p:cNvPr id="11" name="Slide Number Placeholder 10"/>
          <p:cNvSpPr>
            <a:spLocks noGrp="1"/>
          </p:cNvSpPr>
          <p:nvPr>
            <p:ph type="sldNum" sz="quarter" idx="12"/>
          </p:nvPr>
        </p:nvSpPr>
        <p:spPr>
          <a:xfrm>
            <a:off x="10396728" y="6227064"/>
            <a:ext cx="1463040" cy="256032"/>
          </a:xfrm>
        </p:spPr>
        <p:txBody>
          <a:bodyPr/>
          <a:lstStyle/>
          <a:p>
            <a:fld id="{29A67EF4-6AD0-4895-A677-9D84EEBBB660}" type="slidenum">
              <a:rPr lang="el-GR" smtClean="0"/>
              <a:t>‹#›</a:t>
            </a:fld>
            <a:endParaRPr lang="el-GR"/>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808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A96D81FB-2E3B-4CB7-B5A3-23921BB7AF7B}" type="datetime1">
              <a:rPr lang="el-GR" smtClean="0"/>
              <a:t>2/12/2022</a:t>
            </a:fld>
            <a:endParaRPr lang="el-G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l-GR"/>
          </a:p>
        </p:txBody>
      </p:sp>
      <p:sp>
        <p:nvSpPr>
          <p:cNvPr id="7" name="Slide Number Placeholder 6"/>
          <p:cNvSpPr>
            <a:spLocks noGrp="1"/>
          </p:cNvSpPr>
          <p:nvPr>
            <p:ph type="sldNum" sz="quarter" idx="12"/>
          </p:nvPr>
        </p:nvSpPr>
        <p:spPr>
          <a:xfrm>
            <a:off x="10396728" y="6227064"/>
            <a:ext cx="1463040" cy="256032"/>
          </a:xfrm>
        </p:spPr>
        <p:txBody>
          <a:bodyPr/>
          <a:lstStyle/>
          <a:p>
            <a:fld id="{29A67EF4-6AD0-4895-A677-9D84EEBBB660}" type="slidenum">
              <a:rPr lang="el-GR" smtClean="0"/>
              <a:t>‹#›</a:t>
            </a:fld>
            <a:endParaRPr lang="el-GR"/>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2971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52B8742-F5C7-4153-830A-84F34D8FEB91}" type="datetime1">
              <a:rPr lang="el-GR" smtClean="0"/>
              <a:t>2/12/2022</a:t>
            </a:fld>
            <a:endParaRPr lang="el-GR"/>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l-GR"/>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29A67EF4-6AD0-4895-A677-9D84EEBBB660}" type="slidenum">
              <a:rPr lang="el-GR" smtClean="0"/>
              <a:t>‹#›</a:t>
            </a:fld>
            <a:endParaRPr lang="el-GR"/>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683325594"/>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google.com/search?q"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s://www.researchgate.net/deref/http%3A%2F%2Fdx.doi.org%2F10.1159%2F000500162?_sg%5B0%5D=Uxz-zIBPVVkPxkpFuCcoUrOJ8SghiXWyp6xRYSCs1G7Q7MA9vV2bDH6q7tyGtADu-GF6ANwWkZXmwgnXTrnGInmAJQ.0pXEBjsiSao1FN6fs5E74jvUvafOVE0cx-Hvt4Puub8US9ONV8kqx0UWZ44j7KxH-PSb1E3eJAF5OV-P5JUiiA" TargetMode="External"/><Relationship Id="rId2" Type="http://schemas.openxmlformats.org/officeDocument/2006/relationships/hyperlink" Target="https://hestafta.org/author/jaakko-seikkula-university-of-jyvaskyla-jyvaskyla-finland/" TargetMode="External"/><Relationship Id="rId1" Type="http://schemas.openxmlformats.org/officeDocument/2006/relationships/slideLayout" Target="../slideLayouts/slideLayout2.xml"/><Relationship Id="rId4" Type="http://schemas.openxmlformats.org/officeDocument/2006/relationships/hyperlink" Target="https://hestafta.org/systimiki-skepsi-psychotherapeia-periodiko/teuxos-16/psyxosi-mia-stratigiki-epiviosis-se-sovaro-agxos/"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open-dialogue.ne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erasimosfrantzios-psychotherapy.com/news/%CF%88%CF%85%CF%87%CE%B9%CE%BA%CE%AE-%CF%85%CE%B3%CE%B5%CE%AF%CE%B1-%CE%BA%CE%B1%CE%B9-%CF%80%CE%B5%CF%81%CE%B9%CE%B2%CE%AC%CE%BB%CE%BB%CE%BF%CE%BD/?utm_source=copy&amp;utm_medium=paste&amp;utm_campaign=copypaste&amp;utm_content=https%3A%2F%2Fwww.gerasimosfrantzios-psychotherapy.com%2Fnews%2F%25CF%2588%25CF%2585%25CF%2587%25CE%25B9%25CE%25BA%25CE%25AE-%25CF%2585%25CE%25B3%25CE%25B5%25CE%25AF%25CE%25B1-%25CE%25BA%25CE%25B1%25CE%25B9-%25CF%2580%25CE%25B5%25CF%2581%25CE%25B9%25CE%25B2%25CE%25AC%25CE%25BB%25CE%25BB%25CE%25BF%25CE%25BD%2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balintgroupgreece.com/" TargetMode="External"/><Relationship Id="rId2" Type="http://schemas.openxmlformats.org/officeDocument/2006/relationships/hyperlink" Target="https://journals.sagepub.com/home/gaq"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PdIM7Bo_gT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hyperlink" Target="https://open-dialogue.net/%CE%BF-%CE%B1%CE%BD%CE%BF%CE%B9%CF%87%CF%84%CF%8C%CF%82-%CE%B4%CE%B9%CE%AC%CE%BB%CE%BF%CE%B3%CE%BF%CF%82-%CF%83%CF%84%CE%BF-%CF%80%CE%B1%CF%81%CF%8C%CE%BD-%CE%BA%CE%B1%CE%B9-%CF%84%CE%BF-%CE%BC%CE%AD/?lang=el"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57909" y="1436255"/>
            <a:ext cx="8481390" cy="751383"/>
          </a:xfrm>
        </p:spPr>
        <p:txBody>
          <a:bodyPr>
            <a:noAutofit/>
          </a:bodyPr>
          <a:lstStyle/>
          <a:p>
            <a:pPr marL="0" marR="0" algn="ctr">
              <a:spcBef>
                <a:spcPts val="0"/>
              </a:spcBef>
              <a:spcAft>
                <a:spcPts val="0"/>
              </a:spcAft>
              <a:tabLst>
                <a:tab pos="6301105" algn="l"/>
              </a:tabLst>
            </a:pPr>
            <a:r>
              <a:rPr lang="en-US" sz="1200" b="1" dirty="0">
                <a:solidFill>
                  <a:schemeClr val="tx1"/>
                </a:solidFill>
              </a:rPr>
              <a:t> </a:t>
            </a:r>
            <a:r>
              <a:rPr lang="el-GR" sz="1200" b="1" spc="200" dirty="0">
                <a:ln w="9525" cap="flat" cmpd="sng" algn="ctr">
                  <a:solidFill>
                    <a:srgbClr val="BFBFBF">
                      <a:alpha val="50000"/>
                    </a:srgbClr>
                  </a:solidFill>
                  <a:prstDash val="solid"/>
                  <a:round/>
                </a:ln>
                <a:solidFill>
                  <a:schemeClr val="tx1"/>
                </a:solidFill>
                <a:effectLst>
                  <a:outerShdw dist="25400" dir="13500000" sx="0" sy="0">
                    <a:srgbClr val="000000">
                      <a:alpha val="50000"/>
                    </a:srgbClr>
                  </a:outerShdw>
                </a:effectLst>
                <a:ea typeface="Times New Roman" panose="02020603050405020304" pitchFamily="18" charset="0"/>
              </a:rPr>
              <a:t>ΣΧΟΛΗ ΑΝΘΡΩΠΙΣΤΙΚΩΝ &amp; ΚΟΙΝΩΝΙΚΩΝ ΕΠΙΣΤΗΜΩΝ</a:t>
            </a:r>
            <a:br>
              <a:rPr lang="el-GR" sz="1200" dirty="0">
                <a:solidFill>
                  <a:schemeClr val="tx1"/>
                </a:solidFill>
                <a:effectLst/>
                <a:ea typeface="Times New Roman" panose="02020603050405020304" pitchFamily="18" charset="0"/>
              </a:rPr>
            </a:br>
            <a:r>
              <a:rPr lang="el-GR" sz="1200" b="1" spc="200" dirty="0">
                <a:ln w="9525" cap="flat" cmpd="sng" algn="ctr">
                  <a:solidFill>
                    <a:srgbClr val="BFBFBF">
                      <a:alpha val="50000"/>
                    </a:srgbClr>
                  </a:solidFill>
                  <a:prstDash val="solid"/>
                  <a:round/>
                </a:ln>
                <a:solidFill>
                  <a:schemeClr val="tx1"/>
                </a:solidFill>
                <a:effectLst>
                  <a:outerShdw dist="25400" dir="13500000" sx="0" sy="0">
                    <a:srgbClr val="000000">
                      <a:alpha val="50000"/>
                    </a:srgbClr>
                  </a:outerShdw>
                </a:effectLst>
                <a:ea typeface="Times New Roman" panose="02020603050405020304" pitchFamily="18" charset="0"/>
              </a:rPr>
              <a:t>ΠΑΙΔΑΓΩΓΙΚΟ ΤΜΗΜΑ ΕΙΔΙΚΗΣ ΑΓΩΓΗΣ</a:t>
            </a:r>
            <a:br>
              <a:rPr lang="el-GR" sz="1200" dirty="0">
                <a:solidFill>
                  <a:schemeClr val="tx1"/>
                </a:solidFill>
                <a:effectLst/>
                <a:ea typeface="Times New Roman" panose="02020603050405020304" pitchFamily="18" charset="0"/>
              </a:rPr>
            </a:br>
            <a:r>
              <a:rPr lang="el-GR" sz="1200" b="1" dirty="0">
                <a:solidFill>
                  <a:srgbClr val="FF0000"/>
                </a:solidFill>
                <a:effectLst>
                  <a:outerShdw blurRad="50800" dist="38100" dir="2700000" algn="tl">
                    <a:srgbClr val="000000">
                      <a:alpha val="40000"/>
                    </a:srgbClr>
                  </a:outerShdw>
                </a:effectLst>
                <a:ea typeface="Times New Roman" panose="02020603050405020304" pitchFamily="18" charset="0"/>
              </a:rPr>
              <a:t>Πρόγραμμα Μεταπτυχιακών Σπουδών</a:t>
            </a:r>
            <a:br>
              <a:rPr lang="el-GR" sz="1200" dirty="0">
                <a:solidFill>
                  <a:srgbClr val="FF0000"/>
                </a:solidFill>
                <a:effectLst/>
                <a:ea typeface="Times New Roman" panose="02020603050405020304" pitchFamily="18" charset="0"/>
              </a:rPr>
            </a:br>
            <a:r>
              <a:rPr lang="el-GR" sz="1200" b="1" dirty="0">
                <a:solidFill>
                  <a:srgbClr val="FF0000"/>
                </a:solidFill>
                <a:effectLst>
                  <a:outerShdw blurRad="50800" dist="38100" dir="2700000" algn="tl">
                    <a:srgbClr val="000000">
                      <a:alpha val="40000"/>
                    </a:srgbClr>
                  </a:outerShdw>
                </a:effectLst>
                <a:ea typeface="Times New Roman" panose="02020603050405020304" pitchFamily="18" charset="0"/>
              </a:rPr>
              <a:t>Συμβουλευτική στην Ειδική Αγωγή, την Εκπαίδευση και την Υγεία</a:t>
            </a:r>
            <a:br>
              <a:rPr lang="el-GR" sz="1200" dirty="0">
                <a:solidFill>
                  <a:srgbClr val="FF0000"/>
                </a:solidFill>
                <a:effectLst/>
                <a:ea typeface="Times New Roman" panose="02020603050405020304" pitchFamily="18" charset="0"/>
              </a:rPr>
            </a:br>
            <a:r>
              <a:rPr lang="el-GR" sz="1200" b="1" dirty="0" err="1">
                <a:solidFill>
                  <a:schemeClr val="tx1"/>
                </a:solidFill>
              </a:rPr>
              <a:t>Ακαδ</a:t>
            </a:r>
            <a:r>
              <a:rPr lang="el-GR" sz="1200" b="1" dirty="0">
                <a:solidFill>
                  <a:schemeClr val="tx1"/>
                </a:solidFill>
              </a:rPr>
              <a:t>. </a:t>
            </a:r>
            <a:r>
              <a:rPr lang="el-GR" sz="1200" b="1" dirty="0" err="1">
                <a:solidFill>
                  <a:schemeClr val="tx1"/>
                </a:solidFill>
              </a:rPr>
              <a:t>ετος</a:t>
            </a:r>
            <a:r>
              <a:rPr lang="el-GR" sz="1200" b="1" dirty="0">
                <a:solidFill>
                  <a:schemeClr val="tx1"/>
                </a:solidFill>
              </a:rPr>
              <a:t> 202</a:t>
            </a:r>
            <a:r>
              <a:rPr lang="en-US" sz="1200" b="1" dirty="0">
                <a:solidFill>
                  <a:schemeClr val="tx1"/>
                </a:solidFill>
              </a:rPr>
              <a:t>2</a:t>
            </a:r>
            <a:r>
              <a:rPr lang="el-GR" sz="1200" b="1" dirty="0">
                <a:solidFill>
                  <a:schemeClr val="tx1"/>
                </a:solidFill>
              </a:rPr>
              <a:t>-2</a:t>
            </a:r>
            <a:r>
              <a:rPr lang="en-US" sz="1200" b="1" dirty="0">
                <a:solidFill>
                  <a:schemeClr val="tx1"/>
                </a:solidFill>
              </a:rPr>
              <a:t>3</a:t>
            </a:r>
            <a:r>
              <a:rPr lang="el-GR" sz="1200" b="1" dirty="0">
                <a:solidFill>
                  <a:schemeClr val="tx1"/>
                </a:solidFill>
              </a:rPr>
              <a:t> </a:t>
            </a:r>
            <a:r>
              <a:rPr lang="en-US" sz="1200" b="1" dirty="0">
                <a:solidFill>
                  <a:schemeClr val="tx1"/>
                </a:solidFill>
              </a:rPr>
              <a:t> </a:t>
            </a:r>
            <a:r>
              <a:rPr lang="el-GR" sz="1200" b="1" dirty="0">
                <a:solidFill>
                  <a:schemeClr val="tx1"/>
                </a:solidFill>
              </a:rPr>
              <a:t> </a:t>
            </a:r>
            <a:r>
              <a:rPr lang="en-US" sz="1200" b="1" dirty="0">
                <a:solidFill>
                  <a:schemeClr val="tx1"/>
                </a:solidFill>
              </a:rPr>
              <a:t> </a:t>
            </a:r>
            <a:endParaRPr lang="el-GR" sz="1200" b="1" dirty="0">
              <a:solidFill>
                <a:schemeClr val="tx1"/>
              </a:solidFill>
            </a:endParaRPr>
          </a:p>
        </p:txBody>
      </p:sp>
      <p:sp>
        <p:nvSpPr>
          <p:cNvPr id="3" name="2 - Υπότιτλος"/>
          <p:cNvSpPr>
            <a:spLocks noGrp="1"/>
          </p:cNvSpPr>
          <p:nvPr>
            <p:ph type="subTitle" idx="1"/>
          </p:nvPr>
        </p:nvSpPr>
        <p:spPr>
          <a:xfrm>
            <a:off x="1254353" y="2232372"/>
            <a:ext cx="9524010" cy="4568244"/>
          </a:xfrm>
        </p:spPr>
        <p:txBody>
          <a:bodyPr>
            <a:normAutofit fontScale="32500" lnSpcReduction="20000"/>
          </a:bodyPr>
          <a:lstStyle/>
          <a:p>
            <a:pPr>
              <a:lnSpc>
                <a:spcPct val="120000"/>
              </a:lnSpc>
            </a:pPr>
            <a:r>
              <a:rPr lang="el-GR" sz="7400" b="1" i="0" dirty="0">
                <a:solidFill>
                  <a:schemeClr val="tx1"/>
                </a:solidFill>
                <a:effectLst/>
              </a:rPr>
              <a:t> </a:t>
            </a:r>
            <a:r>
              <a:rPr lang="el-GR" sz="7000" b="1" dirty="0">
                <a:solidFill>
                  <a:srgbClr val="FF0000"/>
                </a:solidFill>
              </a:rPr>
              <a:t> </a:t>
            </a:r>
            <a:r>
              <a:rPr lang="el-GR" sz="6200" b="1" dirty="0">
                <a:solidFill>
                  <a:srgbClr val="000000"/>
                </a:solidFill>
                <a:effectLst/>
                <a:latin typeface="+mj-lt"/>
                <a:ea typeface="Calibri" panose="020F0502020204030204" pitchFamily="34" charset="0"/>
              </a:rPr>
              <a:t>Βασικές θεωρητικές προσεγγίσεις </a:t>
            </a:r>
          </a:p>
          <a:p>
            <a:pPr>
              <a:lnSpc>
                <a:spcPct val="120000"/>
              </a:lnSpc>
            </a:pPr>
            <a:r>
              <a:rPr lang="el-GR" sz="6200" b="1" dirty="0">
                <a:solidFill>
                  <a:srgbClr val="000000"/>
                </a:solidFill>
                <a:effectLst/>
                <a:latin typeface="+mj-lt"/>
                <a:ea typeface="Calibri" panose="020F0502020204030204" pitchFamily="34" charset="0"/>
              </a:rPr>
              <a:t>στη  συμβουλευτική ομάδων</a:t>
            </a:r>
            <a:r>
              <a:rPr lang="en-US" sz="6200" b="1" dirty="0">
                <a:solidFill>
                  <a:srgbClr val="000000"/>
                </a:solidFill>
                <a:effectLst/>
                <a:latin typeface="+mj-lt"/>
                <a:ea typeface="Calibri" panose="020F0502020204030204" pitchFamily="34" charset="0"/>
              </a:rPr>
              <a:t> (</a:t>
            </a:r>
            <a:r>
              <a:rPr lang="el-GR" sz="6200" b="1" dirty="0">
                <a:solidFill>
                  <a:srgbClr val="000000"/>
                </a:solidFill>
                <a:effectLst/>
                <a:latin typeface="+mj-lt"/>
                <a:ea typeface="Calibri" panose="020F0502020204030204" pitchFamily="34" charset="0"/>
              </a:rPr>
              <a:t>συνέχεια)</a:t>
            </a:r>
          </a:p>
          <a:p>
            <a:pPr marL="0" marR="0">
              <a:lnSpc>
                <a:spcPct val="115000"/>
              </a:lnSpc>
              <a:spcBef>
                <a:spcPts val="0"/>
              </a:spcBef>
              <a:spcAft>
                <a:spcPts val="0"/>
              </a:spcAft>
            </a:pPr>
            <a:r>
              <a:rPr lang="el-GR" sz="6200" b="1" dirty="0">
                <a:solidFill>
                  <a:srgbClr val="002060"/>
                </a:solidFill>
                <a:effectLst/>
                <a:latin typeface="+mj-lt"/>
                <a:ea typeface="Calibri" panose="020F0502020204030204" pitchFamily="34" charset="0"/>
              </a:rPr>
              <a:t>5</a:t>
            </a:r>
            <a:r>
              <a:rPr lang="el-GR" sz="6200" b="1" baseline="30000" dirty="0">
                <a:solidFill>
                  <a:srgbClr val="002060"/>
                </a:solidFill>
                <a:effectLst/>
                <a:latin typeface="+mj-lt"/>
                <a:ea typeface="Calibri" panose="020F0502020204030204" pitchFamily="34" charset="0"/>
              </a:rPr>
              <a:t>ο</a:t>
            </a:r>
            <a:r>
              <a:rPr lang="el-GR" sz="6200" b="1" dirty="0">
                <a:solidFill>
                  <a:srgbClr val="002060"/>
                </a:solidFill>
                <a:effectLst/>
                <a:latin typeface="+mj-lt"/>
                <a:ea typeface="Calibri" panose="020F0502020204030204" pitchFamily="34" charset="0"/>
              </a:rPr>
              <a:t> </a:t>
            </a:r>
          </a:p>
          <a:p>
            <a:pPr marL="0" marR="0">
              <a:lnSpc>
                <a:spcPct val="115000"/>
              </a:lnSpc>
              <a:spcBef>
                <a:spcPts val="0"/>
              </a:spcBef>
              <a:spcAft>
                <a:spcPts val="0"/>
              </a:spcAft>
            </a:pPr>
            <a:r>
              <a:rPr lang="en-US" sz="6200" b="1" dirty="0">
                <a:solidFill>
                  <a:srgbClr val="002060"/>
                </a:solidFill>
                <a:effectLst/>
                <a:latin typeface="+mj-lt"/>
                <a:ea typeface="Calibri" panose="020F0502020204030204" pitchFamily="34" charset="0"/>
              </a:rPr>
              <a:t>E</a:t>
            </a:r>
            <a:r>
              <a:rPr lang="el-GR" sz="6200" b="1" dirty="0" err="1">
                <a:solidFill>
                  <a:srgbClr val="002060"/>
                </a:solidFill>
                <a:effectLst/>
                <a:latin typeface="+mj-lt"/>
                <a:ea typeface="Calibri" panose="020F0502020204030204" pitchFamily="34" charset="0"/>
              </a:rPr>
              <a:t>φαρμογές</a:t>
            </a:r>
            <a:r>
              <a:rPr lang="el-GR" sz="6200" b="1" dirty="0">
                <a:solidFill>
                  <a:srgbClr val="002060"/>
                </a:solidFill>
                <a:effectLst/>
                <a:latin typeface="+mj-lt"/>
                <a:ea typeface="Calibri" panose="020F0502020204030204" pitchFamily="34" charset="0"/>
              </a:rPr>
              <a:t> Ομάδας σε διαφορετικά   </a:t>
            </a:r>
            <a:endParaRPr lang="el-GR" sz="6200" dirty="0">
              <a:solidFill>
                <a:srgbClr val="000000"/>
              </a:solidFill>
              <a:effectLst/>
              <a:latin typeface="+mj-lt"/>
              <a:ea typeface="Calibri" panose="020F0502020204030204" pitchFamily="34" charset="0"/>
            </a:endParaRPr>
          </a:p>
          <a:p>
            <a:r>
              <a:rPr lang="el-GR" sz="6200" b="1" dirty="0">
                <a:solidFill>
                  <a:srgbClr val="002060"/>
                </a:solidFill>
                <a:effectLst/>
                <a:latin typeface="+mj-lt"/>
                <a:ea typeface="Times New Roman" panose="02020603050405020304" pitchFamily="18" charset="0"/>
                <a:cs typeface="Times New Roman" panose="02020603050405020304" pitchFamily="18" charset="0"/>
              </a:rPr>
              <a:t>   πλαίσια</a:t>
            </a:r>
            <a:endParaRPr lang="el-GR" sz="6200" b="1" dirty="0">
              <a:solidFill>
                <a:srgbClr val="000000"/>
              </a:solidFill>
              <a:effectLst/>
              <a:latin typeface="+mj-lt"/>
              <a:ea typeface="Calibri" panose="020F0502020204030204" pitchFamily="34" charset="0"/>
            </a:endParaRPr>
          </a:p>
          <a:p>
            <a:pPr>
              <a:lnSpc>
                <a:spcPct val="120000"/>
              </a:lnSpc>
            </a:pPr>
            <a:endParaRPr lang="el-GR" sz="6000" dirty="0">
              <a:solidFill>
                <a:srgbClr val="000000"/>
              </a:solidFill>
              <a:effectLst/>
              <a:latin typeface="+mj-lt"/>
              <a:ea typeface="Calibri" panose="020F0502020204030204" pitchFamily="34" charset="0"/>
            </a:endParaRPr>
          </a:p>
          <a:p>
            <a:pPr algn="r">
              <a:lnSpc>
                <a:spcPct val="120000"/>
              </a:lnSpc>
            </a:pPr>
            <a:r>
              <a:rPr lang="el-GR" sz="7000" b="1" dirty="0">
                <a:solidFill>
                  <a:schemeClr val="tx1"/>
                </a:solidFill>
              </a:rPr>
              <a:t> </a:t>
            </a:r>
            <a:r>
              <a:rPr lang="el-GR" altLang="el-GR" sz="5500" b="1" dirty="0">
                <a:solidFill>
                  <a:schemeClr val="bg1"/>
                </a:solidFill>
              </a:rPr>
              <a:t>Δώρα </a:t>
            </a:r>
            <a:r>
              <a:rPr lang="el-GR" altLang="el-GR" sz="5500" b="1" dirty="0" err="1">
                <a:solidFill>
                  <a:schemeClr val="bg1"/>
                </a:solidFill>
              </a:rPr>
              <a:t>Σκαλή</a:t>
            </a:r>
            <a:r>
              <a:rPr lang="el-GR" altLang="el-GR" sz="7000" b="1" dirty="0" err="1">
                <a:solidFill>
                  <a:srgbClr val="002060"/>
                </a:solidFill>
              </a:rPr>
              <a:t>Δώρα</a:t>
            </a:r>
            <a:r>
              <a:rPr lang="el-GR" altLang="el-GR" sz="7000" b="1" dirty="0">
                <a:solidFill>
                  <a:srgbClr val="002060"/>
                </a:solidFill>
              </a:rPr>
              <a:t> Σκαλή </a:t>
            </a:r>
          </a:p>
          <a:p>
            <a:pPr algn="r"/>
            <a:r>
              <a:rPr lang="el-GR" altLang="el-GR" sz="5500" b="1" dirty="0">
                <a:solidFill>
                  <a:schemeClr val="tx1"/>
                </a:solidFill>
              </a:rPr>
              <a:t>ΕΔΙΠ Ψυχολογίας</a:t>
            </a:r>
            <a:r>
              <a:rPr lang="en-US" altLang="el-GR" sz="5500" b="1" dirty="0">
                <a:solidFill>
                  <a:schemeClr val="tx1"/>
                </a:solidFill>
              </a:rPr>
              <a:t>,</a:t>
            </a:r>
            <a:r>
              <a:rPr lang="en-US" altLang="el-GR" sz="5500" b="1" i="1" dirty="0">
                <a:solidFill>
                  <a:schemeClr val="tx1"/>
                </a:solidFill>
              </a:rPr>
              <a:t> MSc,</a:t>
            </a:r>
            <a:r>
              <a:rPr lang="el-GR" altLang="el-GR" sz="5500" b="1" i="1" dirty="0">
                <a:solidFill>
                  <a:schemeClr val="tx1"/>
                </a:solidFill>
              </a:rPr>
              <a:t> </a:t>
            </a:r>
            <a:r>
              <a:rPr lang="en-US" altLang="el-GR" sz="5500" b="1" i="1" dirty="0">
                <a:solidFill>
                  <a:schemeClr val="tx1"/>
                </a:solidFill>
              </a:rPr>
              <a:t>PhD</a:t>
            </a:r>
            <a:endParaRPr lang="el-GR" altLang="el-GR" sz="5500" b="1" dirty="0">
              <a:solidFill>
                <a:schemeClr val="tx1"/>
              </a:solidFill>
            </a:endParaRPr>
          </a:p>
          <a:p>
            <a:pPr algn="r"/>
            <a:r>
              <a:rPr lang="el-GR" altLang="el-GR" sz="5500" b="1" dirty="0">
                <a:solidFill>
                  <a:schemeClr val="tx1"/>
                </a:solidFill>
              </a:rPr>
              <a:t>Ιατρική Σχολή</a:t>
            </a:r>
          </a:p>
          <a:p>
            <a:pPr algn="r"/>
            <a:r>
              <a:rPr lang="el-GR" altLang="el-GR" sz="5500" b="1" dirty="0">
                <a:solidFill>
                  <a:schemeClr val="tx1"/>
                </a:solidFill>
              </a:rPr>
              <a:t>Α΄ Ψυχιατρική Κλινική ΕΚΠΑ</a:t>
            </a:r>
          </a:p>
          <a:p>
            <a:pPr algn="r"/>
            <a:endParaRPr lang="el-GR" altLang="el-GR" sz="5500" b="1" dirty="0">
              <a:solidFill>
                <a:schemeClr val="tx1"/>
              </a:solidFill>
            </a:endParaRPr>
          </a:p>
          <a:p>
            <a:pPr algn="r"/>
            <a:r>
              <a:rPr lang="el-GR" altLang="el-GR" sz="5500" b="1" dirty="0">
                <a:solidFill>
                  <a:schemeClr val="tx1"/>
                </a:solidFill>
              </a:rPr>
              <a:t> </a:t>
            </a:r>
            <a:r>
              <a:rPr lang="el-GR" altLang="el-GR" sz="5500" b="1" dirty="0" err="1">
                <a:solidFill>
                  <a:schemeClr val="tx1"/>
                </a:solidFill>
              </a:rPr>
              <a:t>Συστημική&amp;ΟμαδικήΨυχοθεραπεύτρια</a:t>
            </a:r>
            <a:r>
              <a:rPr lang="el-GR" altLang="el-GR" sz="5500" b="1" dirty="0">
                <a:solidFill>
                  <a:schemeClr val="tx1"/>
                </a:solidFill>
              </a:rPr>
              <a:t>, Ε</a:t>
            </a:r>
            <a:r>
              <a:rPr lang="en-US" altLang="el-GR" sz="5500" b="1" dirty="0">
                <a:solidFill>
                  <a:schemeClr val="tx1"/>
                </a:solidFill>
              </a:rPr>
              <a:t>CP, GCP</a:t>
            </a:r>
            <a:endParaRPr lang="el-GR" altLang="el-GR" sz="5500" b="1" dirty="0">
              <a:solidFill>
                <a:schemeClr val="tx1"/>
              </a:solidFill>
            </a:endParaRPr>
          </a:p>
          <a:p>
            <a:pPr algn="r"/>
            <a:r>
              <a:rPr lang="en-US" altLang="el-GR" sz="5500" b="1" dirty="0">
                <a:solidFill>
                  <a:schemeClr val="tx1"/>
                </a:solidFill>
              </a:rPr>
              <a:t>dskalis@yahoo.gr</a:t>
            </a:r>
            <a:endParaRPr lang="el-GR" altLang="el-GR" sz="5500" b="1" dirty="0">
              <a:solidFill>
                <a:schemeClr val="tx1"/>
              </a:solidFill>
            </a:endParaRPr>
          </a:p>
          <a:p>
            <a:pPr algn="r"/>
            <a:endParaRPr lang="el-GR" altLang="el-GR" sz="6200" b="1" dirty="0">
              <a:solidFill>
                <a:schemeClr val="tx1"/>
              </a:solidFill>
            </a:endParaRPr>
          </a:p>
          <a:p>
            <a:pPr algn="r"/>
            <a:r>
              <a:rPr lang="el-GR" altLang="el-GR" sz="6200" b="1" dirty="0"/>
              <a:t> </a:t>
            </a:r>
            <a:endParaRPr lang="el-GR" altLang="el-GR" sz="6200" b="1" i="1" dirty="0"/>
          </a:p>
          <a:p>
            <a:endParaRPr lang="el-GR" dirty="0"/>
          </a:p>
        </p:txBody>
      </p:sp>
      <p:sp>
        <p:nvSpPr>
          <p:cNvPr id="12" name="TextBox 11">
            <a:extLst>
              <a:ext uri="{FF2B5EF4-FFF2-40B4-BE49-F238E27FC236}">
                <a16:creationId xmlns:a16="http://schemas.microsoft.com/office/drawing/2014/main" id="{4C59A4ED-06F8-497E-823A-7CC1EBBCC8CA}"/>
              </a:ext>
            </a:extLst>
          </p:cNvPr>
          <p:cNvSpPr txBox="1"/>
          <p:nvPr/>
        </p:nvSpPr>
        <p:spPr>
          <a:xfrm>
            <a:off x="310861" y="6424158"/>
            <a:ext cx="4905375" cy="276999"/>
          </a:xfrm>
          <a:prstGeom prst="rect">
            <a:avLst/>
          </a:prstGeom>
          <a:noFill/>
        </p:spPr>
        <p:txBody>
          <a:bodyPr wrap="square">
            <a:spAutoFit/>
          </a:bodyPr>
          <a:lstStyle/>
          <a:p>
            <a:r>
              <a:rPr lang="en-US" sz="1200" b="1" dirty="0">
                <a:solidFill>
                  <a:srgbClr val="FF0000"/>
                </a:solidFill>
                <a:hlinkClick r:id="rId3">
                  <a:extLst>
                    <a:ext uri="{A12FA001-AC4F-418D-AE19-62706E023703}">
                      <ahyp:hlinkClr xmlns:ahyp="http://schemas.microsoft.com/office/drawing/2018/hyperlinkcolor" val="tx"/>
                    </a:ext>
                  </a:extLst>
                </a:hlinkClick>
              </a:rPr>
              <a:t>https://www.google.com/search?q</a:t>
            </a:r>
            <a:r>
              <a:rPr lang="el-GR" sz="1200" b="1" dirty="0">
                <a:solidFill>
                  <a:srgbClr val="FF0000"/>
                </a:solidFill>
              </a:rPr>
              <a:t> </a:t>
            </a:r>
          </a:p>
        </p:txBody>
      </p:sp>
      <p:pic>
        <p:nvPicPr>
          <p:cNvPr id="1026" name="Picture 2" descr="Ομαδική ψυχοθεραπεία">
            <a:extLst>
              <a:ext uri="{FF2B5EF4-FFF2-40B4-BE49-F238E27FC236}">
                <a16:creationId xmlns:a16="http://schemas.microsoft.com/office/drawing/2014/main" id="{6AD345AD-073A-40E7-3FDC-63EAD6B36C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600000">
            <a:off x="66873" y="2405532"/>
            <a:ext cx="3634807" cy="247594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B46D0E-FBFB-48D2-80B6-3E7102BFA6A2}"/>
              </a:ext>
            </a:extLst>
          </p:cNvPr>
          <p:cNvSpPr>
            <a:spLocks noGrp="1"/>
          </p:cNvSpPr>
          <p:nvPr>
            <p:ph type="title"/>
          </p:nvPr>
        </p:nvSpPr>
        <p:spPr>
          <a:xfrm>
            <a:off x="1021655" y="1419606"/>
            <a:ext cx="10058400" cy="904494"/>
          </a:xfrm>
        </p:spPr>
        <p:txBody>
          <a:bodyPr>
            <a:normAutofit fontScale="90000"/>
          </a:bodyPr>
          <a:lstStyle/>
          <a:p>
            <a:pPr algn="r" fontAlgn="t"/>
            <a:r>
              <a:rPr lang="el-GR" sz="2700" b="0" i="1" u="sng" strike="noStrike" dirty="0">
                <a:solidFill>
                  <a:srgbClr val="1C0B19"/>
                </a:solidFill>
                <a:effectLst/>
              </a:rPr>
              <a:t> </a:t>
            </a:r>
            <a:br>
              <a:rPr lang="en-US" b="1" i="0" u="sng" dirty="0">
                <a:solidFill>
                  <a:srgbClr val="1C0B19"/>
                </a:solidFill>
                <a:effectLst/>
                <a:highlight>
                  <a:srgbClr val="FFFF00"/>
                </a:highlight>
                <a:latin typeface="var(--post_title_typography-font-family)"/>
              </a:rPr>
            </a:br>
            <a:r>
              <a:rPr lang="en-US" sz="3100" b="0" i="0" dirty="0">
                <a:solidFill>
                  <a:srgbClr val="1C0B19"/>
                </a:solidFill>
                <a:effectLst/>
                <a:highlight>
                  <a:srgbClr val="FFFF00"/>
                </a:highlight>
              </a:rPr>
              <a:t>Psychosis Is Not Illness, but a Survival Strategy in Severe Stress: </a:t>
            </a:r>
            <a:br>
              <a:rPr lang="el-GR" sz="3100" b="0" i="0" dirty="0">
                <a:solidFill>
                  <a:srgbClr val="1C0B19"/>
                </a:solidFill>
                <a:effectLst/>
                <a:highlight>
                  <a:srgbClr val="FFFF00"/>
                </a:highlight>
              </a:rPr>
            </a:br>
            <a:r>
              <a:rPr lang="en-US" sz="3100" b="0" i="0" dirty="0">
                <a:solidFill>
                  <a:srgbClr val="1C0B19"/>
                </a:solidFill>
                <a:effectLst/>
                <a:highlight>
                  <a:srgbClr val="FFFF00"/>
                </a:highlight>
              </a:rPr>
              <a:t>A Proposal for an Addition to a Phenomenological Point of </a:t>
            </a:r>
            <a:r>
              <a:rPr lang="en-US" sz="3100" b="0" i="0" dirty="0">
                <a:solidFill>
                  <a:schemeClr val="tx1"/>
                </a:solidFill>
                <a:effectLst/>
                <a:highlight>
                  <a:srgbClr val="FFFF00"/>
                </a:highlight>
              </a:rPr>
              <a:t>View</a:t>
            </a:r>
            <a:br>
              <a:rPr lang="el-GR" sz="3100" b="1" i="0" dirty="0">
                <a:solidFill>
                  <a:schemeClr val="tx1"/>
                </a:solidFill>
                <a:effectLst/>
              </a:rPr>
            </a:br>
            <a:br>
              <a:rPr lang="el-GR" sz="3100" b="1" i="0" dirty="0">
                <a:solidFill>
                  <a:schemeClr val="tx1"/>
                </a:solidFill>
                <a:effectLst/>
              </a:rPr>
            </a:br>
            <a:r>
              <a:rPr lang="en-US" sz="2200" b="0" i="0" u="none" strike="noStrike" dirty="0">
                <a:solidFill>
                  <a:schemeClr val="tx1"/>
                </a:solidFill>
                <a:effectLst/>
                <a:hlinkClick r:id="rId2" tooltip="Άρθρα του/της Jaakko Seikkula, University of Jyväskylä, Jyväskylä, Finland.">
                  <a:extLst>
                    <a:ext uri="{A12FA001-AC4F-418D-AE19-62706E023703}">
                      <ahyp:hlinkClr xmlns:ahyp="http://schemas.microsoft.com/office/drawing/2018/hyperlinkcolor" val="tx"/>
                    </a:ext>
                  </a:extLst>
                </a:hlinkClick>
              </a:rPr>
              <a:t>Jaakko </a:t>
            </a:r>
            <a:r>
              <a:rPr lang="en-US" sz="2200" b="0" i="0" u="none" strike="noStrike" dirty="0" err="1">
                <a:solidFill>
                  <a:schemeClr val="tx1"/>
                </a:solidFill>
                <a:effectLst/>
                <a:hlinkClick r:id="rId2" tooltip="Άρθρα του/της Jaakko Seikkula, University of Jyväskylä, Jyväskylä, Finland.">
                  <a:extLst>
                    <a:ext uri="{A12FA001-AC4F-418D-AE19-62706E023703}">
                      <ahyp:hlinkClr xmlns:ahyp="http://schemas.microsoft.com/office/drawing/2018/hyperlinkcolor" val="tx"/>
                    </a:ext>
                  </a:extLst>
                </a:hlinkClick>
              </a:rPr>
              <a:t>Seikkula</a:t>
            </a:r>
            <a:r>
              <a:rPr lang="el-GR" sz="2200" b="0" i="0" u="none" strike="noStrike" dirty="0">
                <a:solidFill>
                  <a:schemeClr val="tx1"/>
                </a:solidFill>
                <a:effectLst/>
              </a:rPr>
              <a:t>, </a:t>
            </a:r>
            <a:r>
              <a:rPr lang="en-US" sz="2200" b="0" i="0" u="none" strike="noStrike" dirty="0">
                <a:solidFill>
                  <a:schemeClr val="tx1"/>
                </a:solidFill>
                <a:effectLst/>
              </a:rPr>
              <a:t>July 2019, Psychopathology, 52 (2):1-8 </a:t>
            </a:r>
            <a:r>
              <a:rPr lang="en-US" sz="2200" b="0" i="0" u="none" strike="noStrike" dirty="0" err="1">
                <a:solidFill>
                  <a:schemeClr val="tx1"/>
                </a:solidFill>
                <a:effectLst/>
              </a:rPr>
              <a:t>doi</a:t>
            </a:r>
            <a:r>
              <a:rPr lang="en-US" sz="2200" b="0" i="0" u="none" strike="noStrike" dirty="0">
                <a:solidFill>
                  <a:schemeClr val="tx1"/>
                </a:solidFill>
                <a:effectLst/>
              </a:rPr>
              <a:t>: </a:t>
            </a:r>
            <a:r>
              <a:rPr kumimoji="0" lang="el-GR" altLang="el-GR" sz="2200" b="0" i="0" u="sng" strike="noStrike" cap="none" normalizeH="0" baseline="0" dirty="0">
                <a:ln>
                  <a:noFill/>
                </a:ln>
                <a:solidFill>
                  <a:schemeClr val="tx1"/>
                </a:solidFill>
                <a:effectLst/>
                <a:hlinkClick r:id="rId3">
                  <a:extLst>
                    <a:ext uri="{A12FA001-AC4F-418D-AE19-62706E023703}">
                      <ahyp:hlinkClr xmlns:ahyp="http://schemas.microsoft.com/office/drawing/2018/hyperlinkcolor" val="tx"/>
                    </a:ext>
                  </a:extLst>
                </a:hlinkClick>
              </a:rPr>
              <a:t>10.1159/000500162</a:t>
            </a:r>
            <a:br>
              <a:rPr kumimoji="0" lang="el-GR" altLang="el-GR" sz="2200" b="0" i="0" u="sng" strike="noStrike" cap="none" normalizeH="0" baseline="0" dirty="0">
                <a:ln>
                  <a:noFill/>
                </a:ln>
                <a:solidFill>
                  <a:schemeClr val="tx1"/>
                </a:solidFill>
                <a:effectLst/>
              </a:rPr>
            </a:br>
            <a:br>
              <a:rPr kumimoji="0" lang="el-GR" altLang="el-GR" sz="2700" b="0" i="0" u="none" strike="noStrike" cap="none" normalizeH="0" baseline="0" dirty="0">
                <a:ln>
                  <a:noFill/>
                </a:ln>
                <a:solidFill>
                  <a:srgbClr val="777777"/>
                </a:solidFill>
                <a:effectLst/>
              </a:rPr>
            </a:br>
            <a:br>
              <a:rPr lang="en-US" b="1" i="0" dirty="0">
                <a:solidFill>
                  <a:srgbClr val="1C0B19"/>
                </a:solidFill>
                <a:effectLst/>
                <a:latin typeface="var(--post_title_typography-font-family)"/>
              </a:rPr>
            </a:br>
            <a:endParaRPr lang="el-GR" u="sng" dirty="0"/>
          </a:p>
        </p:txBody>
      </p:sp>
      <p:sp>
        <p:nvSpPr>
          <p:cNvPr id="3" name="Θέση περιεχομένου 2">
            <a:extLst>
              <a:ext uri="{FF2B5EF4-FFF2-40B4-BE49-F238E27FC236}">
                <a16:creationId xmlns:a16="http://schemas.microsoft.com/office/drawing/2014/main" id="{91BC2DB7-B2F7-4633-8D6B-BF3AF9561FAC}"/>
              </a:ext>
            </a:extLst>
          </p:cNvPr>
          <p:cNvSpPr>
            <a:spLocks noGrp="1"/>
          </p:cNvSpPr>
          <p:nvPr>
            <p:ph idx="1"/>
          </p:nvPr>
        </p:nvSpPr>
        <p:spPr>
          <a:xfrm>
            <a:off x="544284" y="2656333"/>
            <a:ext cx="11164785" cy="3849624"/>
          </a:xfrm>
        </p:spPr>
        <p:txBody>
          <a:bodyPr>
            <a:normAutofit lnSpcReduction="10000"/>
          </a:bodyPr>
          <a:lstStyle/>
          <a:p>
            <a:r>
              <a:rPr lang="el-GR" sz="2400" i="0" dirty="0">
                <a:solidFill>
                  <a:srgbClr val="1C0B19"/>
                </a:solidFill>
                <a:effectLst/>
              </a:rPr>
              <a:t>Η Ψύχωση δεν είναι Αρρώστια αλλά μια Στρατηγική Επιβίωσης σε Σοβαρό Άγχος: Μια Προσθήκη στη Φαινομενολογική Θεώρηση των Πραγμάτων,</a:t>
            </a:r>
            <a:r>
              <a:rPr lang="en-US" sz="2400" dirty="0">
                <a:solidFill>
                  <a:srgbClr val="1C0B19"/>
                </a:solidFill>
              </a:rPr>
              <a:t> </a:t>
            </a:r>
          </a:p>
          <a:p>
            <a:pPr marL="0" indent="0" algn="r">
              <a:buNone/>
            </a:pPr>
            <a:r>
              <a:rPr lang="en-US" sz="2400" i="0" dirty="0">
                <a:solidFill>
                  <a:srgbClr val="1C0B19"/>
                </a:solidFill>
                <a:effectLst/>
              </a:rPr>
              <a:t>     J. </a:t>
            </a:r>
            <a:r>
              <a:rPr lang="en-US" sz="2400" i="0" dirty="0" err="1">
                <a:solidFill>
                  <a:srgbClr val="1C0B19"/>
                </a:solidFill>
                <a:effectLst/>
              </a:rPr>
              <a:t>Seikkula</a:t>
            </a:r>
            <a:r>
              <a:rPr lang="en-US" sz="2400" i="0" dirty="0">
                <a:solidFill>
                  <a:srgbClr val="1C0B19"/>
                </a:solidFill>
                <a:effectLst/>
              </a:rPr>
              <a:t>.  </a:t>
            </a:r>
            <a:r>
              <a:rPr lang="el-GR" sz="2200" i="0" dirty="0">
                <a:solidFill>
                  <a:srgbClr val="1C0B19"/>
                </a:solidFill>
                <a:effectLst/>
              </a:rPr>
              <a:t>Μετάφραση: Θεοδώρα Σκαλή</a:t>
            </a:r>
            <a:endParaRPr lang="el-GR" sz="2200" dirty="0">
              <a:solidFill>
                <a:srgbClr val="1C0B19"/>
              </a:solidFill>
            </a:endParaRPr>
          </a:p>
          <a:p>
            <a:pPr marL="0" indent="0" algn="r">
              <a:buNone/>
            </a:pPr>
            <a:r>
              <a:rPr lang="en-US" sz="2200" i="0" dirty="0">
                <a:solidFill>
                  <a:srgbClr val="1C0B19"/>
                </a:solidFill>
                <a:effectLst/>
              </a:rPr>
              <a:t>Journal Systemic Thinking &amp; Psychotherapy, </a:t>
            </a:r>
          </a:p>
          <a:p>
            <a:pPr marL="0" indent="0" algn="r">
              <a:buNone/>
            </a:pPr>
            <a:r>
              <a:rPr lang="en-US" sz="2200" dirty="0">
                <a:solidFill>
                  <a:srgbClr val="1C0B19"/>
                </a:solidFill>
              </a:rPr>
              <a:t>     </a:t>
            </a:r>
            <a:r>
              <a:rPr lang="en-US" sz="2200" i="0" dirty="0">
                <a:solidFill>
                  <a:srgbClr val="1C0B19"/>
                </a:solidFill>
                <a:effectLst/>
              </a:rPr>
              <a:t>HESTAFTA, 16</a:t>
            </a:r>
            <a:endParaRPr lang="el-GR" sz="2200" i="0" dirty="0">
              <a:solidFill>
                <a:srgbClr val="1C0B19"/>
              </a:solidFill>
              <a:effectLst/>
            </a:endParaRPr>
          </a:p>
          <a:p>
            <a:pPr marL="0" indent="0" algn="r">
              <a:buNone/>
            </a:pPr>
            <a:r>
              <a:rPr lang="en-US" sz="1500" dirty="0">
                <a:solidFill>
                  <a:srgbClr val="FF0000"/>
                </a:solidFill>
                <a:hlinkClick r:id="rId4"/>
              </a:rPr>
              <a:t>https://hestafta.org/systimiki-skepsi-psychotherapeia-periodiko/teuxos-16/</a:t>
            </a:r>
            <a:r>
              <a:rPr lang="en-US" sz="1400" dirty="0">
                <a:solidFill>
                  <a:srgbClr val="FF0000"/>
                </a:solidFill>
                <a:hlinkClick r:id="rId4"/>
              </a:rPr>
              <a:t>psyxosi-mia-stratigiki-epiviosis-se-sovaro-agxos/</a:t>
            </a:r>
            <a:endParaRPr lang="el-GR" sz="1400" dirty="0">
              <a:solidFill>
                <a:srgbClr val="FF0000"/>
              </a:solidFill>
            </a:endParaRPr>
          </a:p>
          <a:p>
            <a:pPr marL="0" indent="0" algn="r">
              <a:buNone/>
            </a:pPr>
            <a:endParaRPr lang="el-GR" sz="1400" dirty="0">
              <a:solidFill>
                <a:srgbClr val="FF0000"/>
              </a:solidFill>
            </a:endParaRPr>
          </a:p>
          <a:p>
            <a:pPr marL="0" indent="0" algn="r">
              <a:buNone/>
            </a:pPr>
            <a:endParaRPr lang="el-GR" sz="2200" i="0" dirty="0">
              <a:solidFill>
                <a:srgbClr val="1C0B19"/>
              </a:solidFill>
              <a:effectLst/>
            </a:endParaRPr>
          </a:p>
          <a:p>
            <a:pPr marL="0" indent="0">
              <a:buNone/>
            </a:pPr>
            <a:endParaRPr lang="en-US" sz="2200" i="0" dirty="0">
              <a:solidFill>
                <a:srgbClr val="1C0B19"/>
              </a:solidFill>
              <a:effectLst/>
            </a:endParaRPr>
          </a:p>
          <a:p>
            <a:pPr marL="0" indent="0" algn="l">
              <a:buNone/>
            </a:pPr>
            <a:r>
              <a:rPr lang="en-US" dirty="0">
                <a:solidFill>
                  <a:srgbClr val="1C0B19"/>
                </a:solidFill>
              </a:rPr>
              <a:t>    </a:t>
            </a:r>
            <a:endParaRPr lang="el-GR" dirty="0"/>
          </a:p>
        </p:txBody>
      </p:sp>
      <p:sp>
        <p:nvSpPr>
          <p:cNvPr id="6" name="Θέση αριθμού διαφάνειας 5">
            <a:extLst>
              <a:ext uri="{FF2B5EF4-FFF2-40B4-BE49-F238E27FC236}">
                <a16:creationId xmlns:a16="http://schemas.microsoft.com/office/drawing/2014/main" id="{7F8F68E7-ED5A-4600-B7F9-A370374B53EF}"/>
              </a:ext>
            </a:extLst>
          </p:cNvPr>
          <p:cNvSpPr>
            <a:spLocks noGrp="1"/>
          </p:cNvSpPr>
          <p:nvPr>
            <p:ph type="sldNum" sz="quarter" idx="12"/>
          </p:nvPr>
        </p:nvSpPr>
        <p:spPr/>
        <p:txBody>
          <a:bodyPr/>
          <a:lstStyle/>
          <a:p>
            <a:fld id="{34B7E4EF-A1BD-40F4-AB7B-04F084DD991D}" type="slidenum">
              <a:rPr lang="en-US" smtClean="0"/>
              <a:t>10</a:t>
            </a:fld>
            <a:endParaRPr lang="en-US"/>
          </a:p>
        </p:txBody>
      </p:sp>
    </p:spTree>
    <p:extLst>
      <p:ext uri="{BB962C8B-B14F-4D97-AF65-F5344CB8AC3E}">
        <p14:creationId xmlns:p14="http://schemas.microsoft.com/office/powerpoint/2010/main" val="2580981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D28504-63E0-42F5-9F77-7A2DEED4F4F4}"/>
              </a:ext>
            </a:extLst>
          </p:cNvPr>
          <p:cNvSpPr>
            <a:spLocks noGrp="1"/>
          </p:cNvSpPr>
          <p:nvPr>
            <p:ph type="title"/>
          </p:nvPr>
        </p:nvSpPr>
        <p:spPr>
          <a:xfrm>
            <a:off x="794657" y="279071"/>
            <a:ext cx="10749148" cy="1371600"/>
          </a:xfrm>
        </p:spPr>
        <p:txBody>
          <a:bodyPr>
            <a:normAutofit/>
          </a:bodyPr>
          <a:lstStyle/>
          <a:p>
            <a:r>
              <a:rPr lang="el-GR" sz="3200" dirty="0">
                <a:solidFill>
                  <a:srgbClr val="272727"/>
                </a:solidFill>
              </a:rPr>
              <a:t>Ο Ανοιχτός Διάλογος </a:t>
            </a:r>
            <a:r>
              <a:rPr lang="el-GR" sz="2400" b="0" dirty="0">
                <a:solidFill>
                  <a:srgbClr val="272727"/>
                </a:solidFill>
              </a:rPr>
              <a:t>(</a:t>
            </a:r>
            <a:r>
              <a:rPr lang="en-US" sz="2400" b="0" i="0" dirty="0">
                <a:solidFill>
                  <a:schemeClr val="tx1"/>
                </a:solidFill>
                <a:effectLst/>
              </a:rPr>
              <a:t>University of </a:t>
            </a:r>
            <a:r>
              <a:rPr lang="en-US" sz="2400" b="0" i="0" dirty="0" err="1">
                <a:solidFill>
                  <a:schemeClr val="tx1"/>
                </a:solidFill>
                <a:effectLst/>
              </a:rPr>
              <a:t>Jyväskylä</a:t>
            </a:r>
            <a:r>
              <a:rPr lang="en-US" sz="2400" b="0" i="0" dirty="0">
                <a:solidFill>
                  <a:schemeClr val="tx1"/>
                </a:solidFill>
                <a:effectLst/>
              </a:rPr>
              <a:t> in Finland</a:t>
            </a:r>
            <a:r>
              <a:rPr lang="el-GR" sz="2400" b="0" dirty="0">
                <a:solidFill>
                  <a:schemeClr val="tx1"/>
                </a:solidFill>
              </a:rPr>
              <a:t>)</a:t>
            </a:r>
            <a:br>
              <a:rPr lang="en-US" sz="2700" b="0" i="0" dirty="0">
                <a:solidFill>
                  <a:schemeClr val="tx1"/>
                </a:solidFill>
                <a:effectLst/>
              </a:rPr>
            </a:br>
            <a:r>
              <a:rPr lang="en-US" sz="2400" b="0" i="0" dirty="0">
                <a:solidFill>
                  <a:schemeClr val="tx1"/>
                </a:solidFill>
                <a:effectLst/>
                <a:hlinkClick r:id="rId2"/>
              </a:rPr>
              <a:t>http://open-dialogue.net/</a:t>
            </a:r>
            <a:r>
              <a:rPr lang="en-US" sz="2400" b="0" i="0" dirty="0">
                <a:solidFill>
                  <a:schemeClr val="tx1"/>
                </a:solidFill>
                <a:effectLst/>
              </a:rPr>
              <a:t> </a:t>
            </a:r>
            <a:r>
              <a:rPr lang="el-GR" sz="2400" b="0" i="0" dirty="0">
                <a:solidFill>
                  <a:schemeClr val="tx1"/>
                </a:solidFill>
                <a:effectLst/>
              </a:rPr>
              <a:t>(2016)- Άρθρο </a:t>
            </a:r>
            <a:r>
              <a:rPr lang="el-GR" sz="2400" b="0" i="1" dirty="0">
                <a:solidFill>
                  <a:schemeClr val="tx1"/>
                </a:solidFill>
                <a:effectLst/>
              </a:rPr>
              <a:t>Η έως τώρα πορεία</a:t>
            </a:r>
            <a:endParaRPr lang="el-GR" sz="2400" i="1" dirty="0"/>
          </a:p>
        </p:txBody>
      </p:sp>
      <p:sp>
        <p:nvSpPr>
          <p:cNvPr id="3" name="Θέση περιεχομένου 2">
            <a:extLst>
              <a:ext uri="{FF2B5EF4-FFF2-40B4-BE49-F238E27FC236}">
                <a16:creationId xmlns:a16="http://schemas.microsoft.com/office/drawing/2014/main" id="{E28D8AD1-8FFB-41E6-860B-630E989F8631}"/>
              </a:ext>
            </a:extLst>
          </p:cNvPr>
          <p:cNvSpPr>
            <a:spLocks noGrp="1"/>
          </p:cNvSpPr>
          <p:nvPr>
            <p:ph idx="1"/>
          </p:nvPr>
        </p:nvSpPr>
        <p:spPr>
          <a:xfrm>
            <a:off x="648195" y="1391728"/>
            <a:ext cx="11000880" cy="4950823"/>
          </a:xfrm>
        </p:spPr>
        <p:txBody>
          <a:bodyPr>
            <a:noAutofit/>
          </a:bodyPr>
          <a:lstStyle/>
          <a:p>
            <a:r>
              <a:rPr lang="en-US" sz="2400" dirty="0"/>
              <a:t>A</a:t>
            </a:r>
            <a:r>
              <a:rPr lang="el-GR" sz="2400" dirty="0" err="1"/>
              <a:t>νοιχτός</a:t>
            </a:r>
            <a:r>
              <a:rPr lang="el-GR" sz="2400" dirty="0"/>
              <a:t> Διάλογος, Φιλανδία</a:t>
            </a:r>
          </a:p>
          <a:p>
            <a:pPr lvl="1">
              <a:buFont typeface="Wingdings" panose="05000000000000000000" pitchFamily="2" charset="2"/>
              <a:buChar char="§"/>
            </a:pPr>
            <a:r>
              <a:rPr lang="el-GR" sz="2000" i="1" dirty="0"/>
              <a:t>Ανοιχτός Διάλογος, Βρετανία, 2011 – Π</a:t>
            </a:r>
            <a:r>
              <a:rPr lang="el-GR" sz="2000" b="0" i="1" dirty="0">
                <a:solidFill>
                  <a:srgbClr val="191919"/>
                </a:solidFill>
                <a:effectLst/>
              </a:rPr>
              <a:t>λήρης τριετής ιατρική εκπαίδευση στον Ανοιχτό Διάλογο στο Εθνικό Σύστημα Υγείας της Μ. </a:t>
            </a:r>
            <a:r>
              <a:rPr lang="el-GR" sz="2000" i="1" dirty="0">
                <a:solidFill>
                  <a:srgbClr val="191919"/>
                </a:solidFill>
              </a:rPr>
              <a:t>Βρετανίας</a:t>
            </a:r>
            <a:endParaRPr lang="el-GR" sz="2000" i="1" dirty="0"/>
          </a:p>
          <a:p>
            <a:pPr lvl="1">
              <a:buFont typeface="Wingdings" panose="05000000000000000000" pitchFamily="2" charset="2"/>
              <a:buChar char="§"/>
            </a:pPr>
            <a:r>
              <a:rPr lang="el-GR" sz="2000" i="1" dirty="0"/>
              <a:t>Ο Ανοιχτός Διάλογος σωματοποιείται: Σχεσιακός Νους, </a:t>
            </a:r>
            <a:r>
              <a:rPr lang="da-DK" sz="2000" b="0" i="1" dirty="0">
                <a:solidFill>
                  <a:srgbClr val="191919"/>
                </a:solidFill>
                <a:effectLst/>
              </a:rPr>
              <a:t>Seikkula et al., 2015; Karvonen et al., 2016</a:t>
            </a:r>
            <a:r>
              <a:rPr lang="el-GR" sz="2000" b="0" i="1" dirty="0">
                <a:solidFill>
                  <a:srgbClr val="191919"/>
                </a:solidFill>
                <a:effectLst/>
              </a:rPr>
              <a:t>- Μελέτη συγχρονίας του Συμπαθητικού Νευρικού Συστήματος (ΣΝΣ) μ’ έναν πελάτη (κίνηση, εκφράσεις προσώπου, τόνος φωνής, καρδιακός ρυθμός, κ.λπ.),  (</a:t>
            </a:r>
            <a:r>
              <a:rPr lang="el-GR" sz="2000" b="0" i="1" dirty="0" err="1">
                <a:solidFill>
                  <a:srgbClr val="191919"/>
                </a:solidFill>
                <a:effectLst/>
              </a:rPr>
              <a:t>Seikkula</a:t>
            </a:r>
            <a:r>
              <a:rPr lang="el-GR" sz="2000" b="0" i="1" dirty="0">
                <a:solidFill>
                  <a:srgbClr val="191919"/>
                </a:solidFill>
                <a:effectLst/>
              </a:rPr>
              <a:t> </a:t>
            </a:r>
            <a:r>
              <a:rPr lang="el-GR" sz="2000" b="0" i="1" dirty="0" err="1">
                <a:solidFill>
                  <a:srgbClr val="191919"/>
                </a:solidFill>
                <a:effectLst/>
              </a:rPr>
              <a:t>et</a:t>
            </a:r>
            <a:r>
              <a:rPr lang="el-GR" sz="2000" b="0" i="1" dirty="0">
                <a:solidFill>
                  <a:srgbClr val="191919"/>
                </a:solidFill>
                <a:effectLst/>
              </a:rPr>
              <a:t> </a:t>
            </a:r>
            <a:r>
              <a:rPr lang="el-GR" sz="2000" b="0" i="1" dirty="0" err="1">
                <a:solidFill>
                  <a:srgbClr val="191919"/>
                </a:solidFill>
                <a:effectLst/>
              </a:rPr>
              <a:t>al</a:t>
            </a:r>
            <a:r>
              <a:rPr lang="el-GR" sz="2000" b="0" i="1" dirty="0">
                <a:solidFill>
                  <a:srgbClr val="191919"/>
                </a:solidFill>
                <a:effectLst/>
              </a:rPr>
              <a:t>., 2015)</a:t>
            </a:r>
          </a:p>
          <a:p>
            <a:pPr lvl="1">
              <a:buFont typeface="Wingdings" panose="05000000000000000000" pitchFamily="2" charset="2"/>
              <a:buChar char="§"/>
            </a:pPr>
            <a:r>
              <a:rPr lang="el-GR" sz="2000" i="1" dirty="0">
                <a:solidFill>
                  <a:srgbClr val="191919"/>
                </a:solidFill>
              </a:rPr>
              <a:t>ΗΠΑ- </a:t>
            </a:r>
            <a:r>
              <a:rPr lang="el-GR" sz="2000" b="0" i="1" dirty="0" err="1">
                <a:solidFill>
                  <a:srgbClr val="191919"/>
                </a:solidFill>
                <a:effectLst/>
              </a:rPr>
              <a:t>Ατλάντα</a:t>
            </a:r>
            <a:r>
              <a:rPr lang="el-GR" sz="2000" b="0" i="1" dirty="0">
                <a:solidFill>
                  <a:srgbClr val="191919"/>
                </a:solidFill>
                <a:effectLst/>
              </a:rPr>
              <a:t>, επίκεντρο οι ασθενείς με πρώτο ψυχωτικό επεισόδιο</a:t>
            </a:r>
            <a:r>
              <a:rPr lang="el-GR" sz="2400" b="0" i="1" dirty="0">
                <a:solidFill>
                  <a:srgbClr val="191919"/>
                </a:solidFill>
                <a:effectLst/>
              </a:rPr>
              <a:t>.</a:t>
            </a:r>
          </a:p>
          <a:p>
            <a:r>
              <a:rPr lang="el-GR" sz="2400" b="0" i="1" dirty="0">
                <a:solidFill>
                  <a:srgbClr val="191919"/>
                </a:solidFill>
                <a:effectLst/>
              </a:rPr>
              <a:t>Εφαρμογή του Ανοιχτού Διαλόγου σε καθημερινή κλινική πρακτική, χωρίς ν’ αλλάξει η πρακτική με σκοπό τη διενέργεια έρευνας για εξωτερική αξιοπιστία.</a:t>
            </a:r>
          </a:p>
          <a:p>
            <a:pPr lvl="1">
              <a:buFont typeface="Wingdings" panose="05000000000000000000" pitchFamily="2" charset="2"/>
              <a:buChar char="§"/>
            </a:pPr>
            <a:r>
              <a:rPr lang="el-GR" sz="2000" i="1" dirty="0">
                <a:solidFill>
                  <a:srgbClr val="191919"/>
                </a:solidFill>
              </a:rPr>
              <a:t>Σ</a:t>
            </a:r>
            <a:r>
              <a:rPr lang="el-GR" sz="2000" b="0" i="1" dirty="0">
                <a:solidFill>
                  <a:srgbClr val="191919"/>
                </a:solidFill>
                <a:effectLst/>
              </a:rPr>
              <a:t>τις </a:t>
            </a:r>
            <a:r>
              <a:rPr lang="el-GR" sz="2000" b="0" i="1" dirty="0" err="1">
                <a:solidFill>
                  <a:srgbClr val="191919"/>
                </a:solidFill>
                <a:effectLst/>
              </a:rPr>
              <a:t>follow-up</a:t>
            </a:r>
            <a:r>
              <a:rPr lang="el-GR" sz="2000" b="0" i="1" dirty="0">
                <a:solidFill>
                  <a:srgbClr val="191919"/>
                </a:solidFill>
                <a:effectLst/>
              </a:rPr>
              <a:t> σπουδές ψυχωτικών ασθενών στη Δυτική Λαπωνία, </a:t>
            </a:r>
            <a:r>
              <a:rPr lang="el-GR" sz="2000" b="1" i="1" dirty="0">
                <a:solidFill>
                  <a:srgbClr val="191919"/>
                </a:solidFill>
                <a:effectLst/>
                <a:highlight>
                  <a:srgbClr val="00FF00"/>
                </a:highlight>
              </a:rPr>
              <a:t>τα αποτελέσματα δεν εξαφανίζονται για μια περίοδο δέκα ετών</a:t>
            </a:r>
            <a:r>
              <a:rPr lang="el-GR" sz="2000" b="0" i="1" dirty="0">
                <a:solidFill>
                  <a:srgbClr val="191919"/>
                </a:solidFill>
                <a:effectLst/>
              </a:rPr>
              <a:t> – ήταν περίπου ίδια στις δύο μελέτες που έγιναν με διαφορά 10 ετών (</a:t>
            </a:r>
            <a:r>
              <a:rPr lang="el-GR" sz="2000" b="0" i="1" dirty="0" err="1">
                <a:solidFill>
                  <a:srgbClr val="191919"/>
                </a:solidFill>
                <a:effectLst/>
              </a:rPr>
              <a:t>Seikkula</a:t>
            </a:r>
            <a:r>
              <a:rPr lang="el-GR" sz="2000" b="0" i="1" dirty="0">
                <a:solidFill>
                  <a:srgbClr val="191919"/>
                </a:solidFill>
                <a:effectLst/>
              </a:rPr>
              <a:t> </a:t>
            </a:r>
            <a:r>
              <a:rPr lang="el-GR" sz="2000" b="0" i="1" dirty="0" err="1">
                <a:solidFill>
                  <a:srgbClr val="191919"/>
                </a:solidFill>
                <a:effectLst/>
              </a:rPr>
              <a:t>et</a:t>
            </a:r>
            <a:r>
              <a:rPr lang="el-GR" sz="2000" b="0" i="1" dirty="0">
                <a:solidFill>
                  <a:srgbClr val="191919"/>
                </a:solidFill>
                <a:effectLst/>
              </a:rPr>
              <a:t> </a:t>
            </a:r>
            <a:r>
              <a:rPr lang="el-GR" sz="2000" b="0" i="1" dirty="0" err="1">
                <a:solidFill>
                  <a:srgbClr val="191919"/>
                </a:solidFill>
                <a:effectLst/>
              </a:rPr>
              <a:t>al</a:t>
            </a:r>
            <a:r>
              <a:rPr lang="el-GR" sz="2000" b="0" i="1" dirty="0">
                <a:solidFill>
                  <a:srgbClr val="191919"/>
                </a:solidFill>
                <a:effectLst/>
              </a:rPr>
              <a:t>., 2011). </a:t>
            </a:r>
          </a:p>
          <a:p>
            <a:pPr lvl="2">
              <a:buFont typeface="Wingdings" panose="05000000000000000000" pitchFamily="2" charset="2"/>
              <a:buChar char="ü"/>
            </a:pPr>
            <a:r>
              <a:rPr lang="el-GR" sz="1800" b="0" i="1" dirty="0">
                <a:solidFill>
                  <a:srgbClr val="191919"/>
                </a:solidFill>
                <a:effectLst/>
              </a:rPr>
              <a:t>Αξιοσημείωτο αυτό λαμβάνοντας υπόψιν ότι συγκριτικά με  τυχαίες εμπειρικές δοκιμές</a:t>
            </a:r>
            <a:r>
              <a:rPr lang="el-GR" sz="1800" i="1" dirty="0">
                <a:solidFill>
                  <a:srgbClr val="191919"/>
                </a:solidFill>
              </a:rPr>
              <a:t> περίπου</a:t>
            </a:r>
            <a:r>
              <a:rPr lang="el-GR" sz="1800" b="0" i="1" dirty="0">
                <a:solidFill>
                  <a:srgbClr val="191919"/>
                </a:solidFill>
                <a:effectLst/>
              </a:rPr>
              <a:t> το 20% της αποτελεσματικότητας χάνεται κατά τη διάρκεια της προσπάθειας υιοθέτησης της προσέγγισης στην καθημερινή κλινική πρακτική στον πραγματικό κόσμο. </a:t>
            </a:r>
            <a:endParaRPr lang="el-GR" sz="1800" i="1" dirty="0"/>
          </a:p>
        </p:txBody>
      </p:sp>
      <p:sp>
        <p:nvSpPr>
          <p:cNvPr id="5" name="Θέση αριθμού διαφάνειας 4">
            <a:extLst>
              <a:ext uri="{FF2B5EF4-FFF2-40B4-BE49-F238E27FC236}">
                <a16:creationId xmlns:a16="http://schemas.microsoft.com/office/drawing/2014/main" id="{DA307625-B7A5-4FDB-87E7-02253F928C24}"/>
              </a:ext>
            </a:extLst>
          </p:cNvPr>
          <p:cNvSpPr>
            <a:spLocks noGrp="1"/>
          </p:cNvSpPr>
          <p:nvPr>
            <p:ph type="sldNum" sz="quarter" idx="12"/>
          </p:nvPr>
        </p:nvSpPr>
        <p:spPr/>
        <p:txBody>
          <a:bodyPr/>
          <a:lstStyle/>
          <a:p>
            <a:fld id="{34B7E4EF-A1BD-40F4-AB7B-04F084DD991D}" type="slidenum">
              <a:rPr lang="en-US" smtClean="0"/>
              <a:t>11</a:t>
            </a:fld>
            <a:endParaRPr lang="en-US"/>
          </a:p>
        </p:txBody>
      </p:sp>
    </p:spTree>
    <p:extLst>
      <p:ext uri="{BB962C8B-B14F-4D97-AF65-F5344CB8AC3E}">
        <p14:creationId xmlns:p14="http://schemas.microsoft.com/office/powerpoint/2010/main" val="3091314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776041-4599-442C-B84E-5452D4BC79FF}"/>
              </a:ext>
            </a:extLst>
          </p:cNvPr>
          <p:cNvSpPr>
            <a:spLocks noGrp="1"/>
          </p:cNvSpPr>
          <p:nvPr>
            <p:ph type="title"/>
          </p:nvPr>
        </p:nvSpPr>
        <p:spPr>
          <a:xfrm>
            <a:off x="1066800" y="457200"/>
            <a:ext cx="10058400" cy="509312"/>
          </a:xfrm>
        </p:spPr>
        <p:txBody>
          <a:bodyPr>
            <a:normAutofit fontScale="90000"/>
          </a:bodyPr>
          <a:lstStyle/>
          <a:p>
            <a:r>
              <a:rPr lang="el-GR" sz="3600" dirty="0"/>
              <a:t>Βασικά σημεία</a:t>
            </a:r>
          </a:p>
        </p:txBody>
      </p:sp>
      <p:sp>
        <p:nvSpPr>
          <p:cNvPr id="3" name="Θέση περιεχομένου 2">
            <a:extLst>
              <a:ext uri="{FF2B5EF4-FFF2-40B4-BE49-F238E27FC236}">
                <a16:creationId xmlns:a16="http://schemas.microsoft.com/office/drawing/2014/main" id="{9340B83E-6F0B-46FD-A510-213D812F4B8E}"/>
              </a:ext>
            </a:extLst>
          </p:cNvPr>
          <p:cNvSpPr>
            <a:spLocks noGrp="1"/>
          </p:cNvSpPr>
          <p:nvPr>
            <p:ph idx="1"/>
          </p:nvPr>
        </p:nvSpPr>
        <p:spPr>
          <a:xfrm>
            <a:off x="1066800" y="1141218"/>
            <a:ext cx="10058400" cy="5259582"/>
          </a:xfrm>
        </p:spPr>
        <p:txBody>
          <a:bodyPr>
            <a:normAutofit fontScale="92500"/>
          </a:bodyPr>
          <a:lstStyle/>
          <a:p>
            <a:pPr algn="just"/>
            <a:r>
              <a:rPr lang="el-GR" sz="2400" b="0" i="0" dirty="0">
                <a:solidFill>
                  <a:srgbClr val="191919"/>
                </a:solidFill>
                <a:effectLst/>
              </a:rPr>
              <a:t>Τίποτα δεν είναι περισσότερο αναγκαίο από το </a:t>
            </a:r>
            <a:r>
              <a:rPr lang="el-GR" sz="2400" b="1" i="0" dirty="0">
                <a:solidFill>
                  <a:srgbClr val="191919"/>
                </a:solidFill>
                <a:effectLst/>
              </a:rPr>
              <a:t>να μας ακούν </a:t>
            </a:r>
            <a:r>
              <a:rPr lang="el-GR" sz="2400" b="0" i="0" dirty="0">
                <a:solidFill>
                  <a:srgbClr val="191919"/>
                </a:solidFill>
                <a:effectLst/>
              </a:rPr>
              <a:t>και </a:t>
            </a:r>
            <a:r>
              <a:rPr lang="el-GR" sz="2400" b="1" i="0" dirty="0">
                <a:solidFill>
                  <a:srgbClr val="191919"/>
                </a:solidFill>
                <a:effectLst/>
              </a:rPr>
              <a:t>να μας αντιμετωπίζουν με σοβαρότητα</a:t>
            </a:r>
            <a:r>
              <a:rPr lang="el-GR" sz="2400" b="0" i="0" dirty="0">
                <a:solidFill>
                  <a:srgbClr val="191919"/>
                </a:solidFill>
                <a:effectLst/>
              </a:rPr>
              <a:t>, και είναι ακριβώς αυτό που παράγει μια </a:t>
            </a:r>
            <a:r>
              <a:rPr lang="el-GR" sz="2400" b="0" i="0" dirty="0">
                <a:solidFill>
                  <a:srgbClr val="191919"/>
                </a:solidFill>
                <a:effectLst/>
                <a:highlight>
                  <a:srgbClr val="00FF00"/>
                </a:highlight>
              </a:rPr>
              <a:t>διαλεκτική σχέση</a:t>
            </a:r>
            <a:r>
              <a:rPr lang="el-GR" sz="2400" b="0" i="0" dirty="0">
                <a:solidFill>
                  <a:srgbClr val="191919"/>
                </a:solidFill>
                <a:effectLst/>
              </a:rPr>
              <a:t>. </a:t>
            </a:r>
          </a:p>
          <a:p>
            <a:pPr lvl="1" algn="just">
              <a:buFont typeface="Wingdings" panose="05000000000000000000" pitchFamily="2" charset="2"/>
              <a:buChar char="§"/>
            </a:pPr>
            <a:r>
              <a:rPr lang="el-GR" sz="2200" b="0" i="0" dirty="0">
                <a:solidFill>
                  <a:srgbClr val="191919"/>
                </a:solidFill>
                <a:effectLst/>
              </a:rPr>
              <a:t>Και όταν – μετά από μια κρίση – επιστρέφουμε πάλι στις διαλεκτικές σχέσεις, ο θεραπευτικός στόχος ολοκληρώνεται, επειδή ανακτάται ο οργανισμός.</a:t>
            </a:r>
          </a:p>
          <a:p>
            <a:pPr algn="just"/>
            <a:r>
              <a:rPr lang="el-GR" sz="2400" dirty="0">
                <a:solidFill>
                  <a:srgbClr val="191919"/>
                </a:solidFill>
              </a:rPr>
              <a:t>Η </a:t>
            </a:r>
            <a:r>
              <a:rPr lang="el-GR" sz="2400" b="0" i="0" dirty="0">
                <a:solidFill>
                  <a:srgbClr val="191919"/>
                </a:solidFill>
                <a:effectLst/>
              </a:rPr>
              <a:t>πρόκληση σε κάθε είδους ψυχολογική βοήθεια είναι </a:t>
            </a:r>
            <a:r>
              <a:rPr lang="el-GR" sz="2400" b="0" i="0" dirty="0">
                <a:solidFill>
                  <a:srgbClr val="191919"/>
                </a:solidFill>
                <a:effectLst/>
                <a:highlight>
                  <a:srgbClr val="00FF00"/>
                </a:highlight>
              </a:rPr>
              <a:t>να εγκαταλείψουμε τους δικούς μας στόχους</a:t>
            </a:r>
            <a:r>
              <a:rPr lang="el-GR" sz="2400" b="0" i="0" dirty="0">
                <a:solidFill>
                  <a:srgbClr val="191919"/>
                </a:solidFill>
                <a:effectLst/>
              </a:rPr>
              <a:t> να παράγουμε αλλαγή στους πελάτες μας, μέσω των παρεμβάσεών μας. </a:t>
            </a:r>
          </a:p>
          <a:p>
            <a:pPr algn="just"/>
            <a:r>
              <a:rPr lang="el-GR" sz="2400" b="0" i="0" dirty="0">
                <a:solidFill>
                  <a:srgbClr val="191919"/>
                </a:solidFill>
                <a:effectLst/>
                <a:highlight>
                  <a:srgbClr val="00FF00"/>
                </a:highlight>
              </a:rPr>
              <a:t>Ακολουθείς τον τρόπο ζωής των πελατών και τη γλώσσα τους </a:t>
            </a:r>
            <a:r>
              <a:rPr lang="el-GR" sz="2400" b="0" i="0" dirty="0">
                <a:solidFill>
                  <a:srgbClr val="191919"/>
                </a:solidFill>
                <a:effectLst/>
              </a:rPr>
              <a:t>– ολοκληρωτικά, άνευ όρων. Αυτό δεν είναι εύκολο! </a:t>
            </a:r>
          </a:p>
          <a:p>
            <a:pPr algn="just"/>
            <a:r>
              <a:rPr lang="el-GR" sz="2400" b="0" i="0" dirty="0">
                <a:solidFill>
                  <a:srgbClr val="191919"/>
                </a:solidFill>
                <a:effectLst/>
              </a:rPr>
              <a:t>Ανάπτυξη συγκεκριμένων διαλεκτικών μεθόδων αναζητώντας εκδηλώσεις ανταπόκρισης σε </a:t>
            </a:r>
            <a:r>
              <a:rPr lang="el-GR" sz="2400" b="0" i="0" dirty="0" err="1">
                <a:solidFill>
                  <a:srgbClr val="191919"/>
                </a:solidFill>
                <a:effectLst/>
              </a:rPr>
              <a:t>πολυπαραγοντικούς</a:t>
            </a:r>
            <a:r>
              <a:rPr lang="el-GR" sz="2400" b="0" i="0" dirty="0">
                <a:solidFill>
                  <a:srgbClr val="191919"/>
                </a:solidFill>
                <a:effectLst/>
              </a:rPr>
              <a:t> διαλόγους (</a:t>
            </a:r>
            <a:r>
              <a:rPr lang="el-GR" sz="2400" b="0" i="0" dirty="0" err="1">
                <a:solidFill>
                  <a:srgbClr val="191919"/>
                </a:solidFill>
                <a:effectLst/>
              </a:rPr>
              <a:t>Seikkula</a:t>
            </a:r>
            <a:r>
              <a:rPr lang="el-GR" sz="2400" b="0" i="0" dirty="0">
                <a:solidFill>
                  <a:srgbClr val="191919"/>
                </a:solidFill>
                <a:effectLst/>
              </a:rPr>
              <a:t>, </a:t>
            </a:r>
            <a:r>
              <a:rPr lang="el-GR" sz="2400" b="0" i="0" dirty="0" err="1">
                <a:solidFill>
                  <a:srgbClr val="191919"/>
                </a:solidFill>
                <a:effectLst/>
              </a:rPr>
              <a:t>Laitila</a:t>
            </a:r>
            <a:r>
              <a:rPr lang="el-GR" sz="2400" b="0" i="0" dirty="0">
                <a:solidFill>
                  <a:srgbClr val="191919"/>
                </a:solidFill>
                <a:effectLst/>
              </a:rPr>
              <a:t>, &amp; </a:t>
            </a:r>
            <a:r>
              <a:rPr lang="el-GR" sz="2400" b="0" i="0" dirty="0" err="1">
                <a:solidFill>
                  <a:srgbClr val="191919"/>
                </a:solidFill>
                <a:effectLst/>
              </a:rPr>
              <a:t>Rober</a:t>
            </a:r>
            <a:r>
              <a:rPr lang="el-GR" sz="2400" b="0" i="0" dirty="0">
                <a:solidFill>
                  <a:srgbClr val="191919"/>
                </a:solidFill>
                <a:effectLst/>
              </a:rPr>
              <a:t>, 2011). </a:t>
            </a:r>
          </a:p>
          <a:p>
            <a:pPr lvl="1" algn="just">
              <a:buFont typeface="Wingdings" panose="05000000000000000000" pitchFamily="2" charset="2"/>
              <a:buChar char="§"/>
            </a:pPr>
            <a:r>
              <a:rPr lang="el-GR" sz="2200" dirty="0">
                <a:solidFill>
                  <a:srgbClr val="191919"/>
                </a:solidFill>
              </a:rPr>
              <a:t>Η </a:t>
            </a:r>
            <a:r>
              <a:rPr lang="el-GR" sz="2200" b="0" i="0" dirty="0">
                <a:solidFill>
                  <a:srgbClr val="191919"/>
                </a:solidFill>
                <a:effectLst/>
              </a:rPr>
              <a:t>εκμάθηση του διαλεκτικού τρόπου επαγγελματικής ζωής είναι μια πραγματιστική δουλειά. </a:t>
            </a:r>
          </a:p>
          <a:p>
            <a:pPr lvl="1" algn="just">
              <a:buFont typeface="Wingdings" panose="05000000000000000000" pitchFamily="2" charset="2"/>
              <a:buChar char="§"/>
            </a:pPr>
            <a:r>
              <a:rPr lang="el-GR" sz="2200" b="0" i="0" dirty="0">
                <a:solidFill>
                  <a:srgbClr val="191919"/>
                </a:solidFill>
                <a:effectLst/>
              </a:rPr>
              <a:t>Ο στόχος είναι να εστιάζεις κυρίως στις απαντήσεις, επειδή ο </a:t>
            </a:r>
            <a:r>
              <a:rPr lang="el-GR" sz="2200" b="1" i="0" dirty="0">
                <a:solidFill>
                  <a:srgbClr val="191919"/>
                </a:solidFill>
                <a:effectLst/>
              </a:rPr>
              <a:t>διάλογος παράγεται με τον τρόπο που απαντάμε ο ένας στον άλλο.</a:t>
            </a:r>
          </a:p>
          <a:p>
            <a:endParaRPr lang="el-GR" dirty="0"/>
          </a:p>
        </p:txBody>
      </p:sp>
      <p:sp>
        <p:nvSpPr>
          <p:cNvPr id="5" name="Θέση αριθμού διαφάνειας 4">
            <a:extLst>
              <a:ext uri="{FF2B5EF4-FFF2-40B4-BE49-F238E27FC236}">
                <a16:creationId xmlns:a16="http://schemas.microsoft.com/office/drawing/2014/main" id="{D78A8481-0A13-4707-872D-ACF1F55D67A7}"/>
              </a:ext>
            </a:extLst>
          </p:cNvPr>
          <p:cNvSpPr>
            <a:spLocks noGrp="1"/>
          </p:cNvSpPr>
          <p:nvPr>
            <p:ph type="sldNum" sz="quarter" idx="12"/>
          </p:nvPr>
        </p:nvSpPr>
        <p:spPr/>
        <p:txBody>
          <a:bodyPr/>
          <a:lstStyle/>
          <a:p>
            <a:fld id="{34B7E4EF-A1BD-40F4-AB7B-04F084DD991D}" type="slidenum">
              <a:rPr lang="en-US" smtClean="0"/>
              <a:t>12</a:t>
            </a:fld>
            <a:endParaRPr lang="en-US"/>
          </a:p>
        </p:txBody>
      </p:sp>
    </p:spTree>
    <p:extLst>
      <p:ext uri="{BB962C8B-B14F-4D97-AF65-F5344CB8AC3E}">
        <p14:creationId xmlns:p14="http://schemas.microsoft.com/office/powerpoint/2010/main" val="420333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553BD8-DFA3-48B0-9C53-C55543376522}"/>
              </a:ext>
            </a:extLst>
          </p:cNvPr>
          <p:cNvSpPr>
            <a:spLocks noGrp="1"/>
          </p:cNvSpPr>
          <p:nvPr>
            <p:ph type="title"/>
          </p:nvPr>
        </p:nvSpPr>
        <p:spPr>
          <a:xfrm>
            <a:off x="1066800" y="457200"/>
            <a:ext cx="10058400" cy="1371600"/>
          </a:xfrm>
        </p:spPr>
        <p:txBody>
          <a:bodyPr>
            <a:noAutofit/>
          </a:bodyPr>
          <a:lstStyle/>
          <a:p>
            <a:r>
              <a:rPr lang="en-US" sz="3200" i="0" dirty="0">
                <a:solidFill>
                  <a:schemeClr val="tx1"/>
                </a:solidFill>
                <a:effectLst/>
              </a:rPr>
              <a:t>Mikhail Mikhailovich Bakhtin</a:t>
            </a:r>
            <a:r>
              <a:rPr lang="el-GR" sz="3200" b="0" i="0" dirty="0">
                <a:solidFill>
                  <a:schemeClr val="tx1"/>
                </a:solidFill>
                <a:effectLst/>
              </a:rPr>
              <a:t>, 1895-1975 </a:t>
            </a:r>
            <a:br>
              <a:rPr lang="en-US" sz="3200" b="0" i="0" dirty="0">
                <a:solidFill>
                  <a:schemeClr val="tx1"/>
                </a:solidFill>
                <a:effectLst/>
              </a:rPr>
            </a:br>
            <a:r>
              <a:rPr lang="en-US" sz="2400" b="0" i="0" dirty="0">
                <a:solidFill>
                  <a:schemeClr val="tx1"/>
                </a:solidFill>
                <a:effectLst/>
              </a:rPr>
              <a:t>Russian philosopher, literary critic and scholar </a:t>
            </a:r>
            <a:br>
              <a:rPr lang="en-US" sz="2400" b="0" i="0" dirty="0">
                <a:solidFill>
                  <a:schemeClr val="tx1"/>
                </a:solidFill>
                <a:effectLst/>
              </a:rPr>
            </a:br>
            <a:r>
              <a:rPr lang="en-US" sz="2400" b="0" i="0" dirty="0">
                <a:solidFill>
                  <a:schemeClr val="tx1"/>
                </a:solidFill>
                <a:effectLst/>
              </a:rPr>
              <a:t>(</a:t>
            </a:r>
            <a:r>
              <a:rPr lang="en-US" sz="2400" b="0" i="0" u="none" strike="noStrike" dirty="0">
                <a:solidFill>
                  <a:schemeClr val="tx1"/>
                </a:solidFill>
                <a:effectLst/>
              </a:rPr>
              <a:t>literal theory, </a:t>
            </a:r>
            <a:r>
              <a:rPr lang="en-US" sz="2400" b="0" i="0" dirty="0">
                <a:solidFill>
                  <a:schemeClr val="tx1"/>
                </a:solidFill>
                <a:effectLst/>
              </a:rPr>
              <a:t>ethics, and the philosophy of language)</a:t>
            </a:r>
            <a:endParaRPr lang="el-GR" sz="2400" b="0" dirty="0">
              <a:solidFill>
                <a:schemeClr val="tx1"/>
              </a:solidFill>
            </a:endParaRPr>
          </a:p>
        </p:txBody>
      </p:sp>
      <p:sp>
        <p:nvSpPr>
          <p:cNvPr id="5" name="Θέση αριθμού διαφάνειας 4">
            <a:extLst>
              <a:ext uri="{FF2B5EF4-FFF2-40B4-BE49-F238E27FC236}">
                <a16:creationId xmlns:a16="http://schemas.microsoft.com/office/drawing/2014/main" id="{D1FC529A-B12C-418E-894C-36546036269A}"/>
              </a:ext>
            </a:extLst>
          </p:cNvPr>
          <p:cNvSpPr>
            <a:spLocks noGrp="1"/>
          </p:cNvSpPr>
          <p:nvPr>
            <p:ph type="sldNum" sz="quarter" idx="12"/>
          </p:nvPr>
        </p:nvSpPr>
        <p:spPr/>
        <p:txBody>
          <a:bodyPr/>
          <a:lstStyle/>
          <a:p>
            <a:fld id="{34B7E4EF-A1BD-40F4-AB7B-04F084DD991D}" type="slidenum">
              <a:rPr lang="en-US" smtClean="0"/>
              <a:t>13</a:t>
            </a:fld>
            <a:endParaRPr lang="en-US"/>
          </a:p>
        </p:txBody>
      </p:sp>
      <p:sp>
        <p:nvSpPr>
          <p:cNvPr id="8" name="Rectangle 1">
            <a:extLst>
              <a:ext uri="{FF2B5EF4-FFF2-40B4-BE49-F238E27FC236}">
                <a16:creationId xmlns:a16="http://schemas.microsoft.com/office/drawing/2014/main" id="{B4FE6C54-B06F-4DA6-ABA3-38B7EC548C7F}"/>
              </a:ext>
            </a:extLst>
          </p:cNvPr>
          <p:cNvSpPr>
            <a:spLocks noGrp="1" noChangeArrowheads="1"/>
          </p:cNvSpPr>
          <p:nvPr>
            <p:ph idx="1"/>
          </p:nvPr>
        </p:nvSpPr>
        <p:spPr bwMode="auto">
          <a:xfrm>
            <a:off x="1136233" y="1646358"/>
            <a:ext cx="10560962" cy="4939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500" b="0" i="0" u="none" strike="noStrike" cap="none" normalizeH="0" baseline="0" dirty="0">
                <a:ln>
                  <a:noFill/>
                </a:ln>
                <a:solidFill>
                  <a:srgbClr val="191919"/>
                </a:solidFill>
                <a:effectLst/>
                <a:latin typeface="Quattrocento Sans"/>
              </a:rPr>
              <a:t> </a:t>
            </a:r>
            <a:endParaRPr kumimoji="0" lang="el-GR" altLang="el-GR" sz="12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0" u="none" strike="noStrike" cap="none" normalizeH="0" baseline="0" dirty="0">
                <a:ln>
                  <a:noFill/>
                </a:ln>
                <a:solidFill>
                  <a:schemeClr val="tx1"/>
                </a:solidFill>
                <a:effectLst/>
              </a:rPr>
              <a:t>«…η αυθεντική ανθρώπινη ζωή είναι ο </a:t>
            </a:r>
            <a:r>
              <a:rPr kumimoji="0" lang="el-GR" altLang="el-GR" sz="2400" b="1" u="none" strike="noStrike" cap="none" normalizeH="0" baseline="0" dirty="0">
                <a:ln>
                  <a:noFill/>
                </a:ln>
                <a:solidFill>
                  <a:schemeClr val="tx1"/>
                </a:solidFill>
                <a:effectLst/>
              </a:rPr>
              <a:t>διάλογος ανοιχτού τέλους</a:t>
            </a:r>
            <a:r>
              <a:rPr kumimoji="0" lang="el-GR" altLang="el-GR" sz="2400" b="0" u="none" strike="noStrike" cap="none" normalizeH="0" baseline="0" dirty="0">
                <a:ln>
                  <a:noFill/>
                </a:ln>
                <a:solidFill>
                  <a:schemeClr val="tx1"/>
                </a:solidFill>
                <a:effectLst/>
              </a:rPr>
              <a:t>. </a:t>
            </a:r>
            <a:endParaRPr kumimoji="0" lang="en-US" altLang="el-GR" sz="2400" b="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0" u="none" strike="noStrike" cap="none" normalizeH="0" baseline="0" dirty="0">
                <a:ln>
                  <a:noFill/>
                </a:ln>
                <a:solidFill>
                  <a:schemeClr val="tx1"/>
                </a:solidFill>
                <a:effectLst/>
              </a:rPr>
              <a:t>Η ζωή από την ίδια της τη φύση</a:t>
            </a:r>
            <a:r>
              <a:rPr kumimoji="0" lang="en-US" altLang="el-GR" sz="2400" b="0" u="none" strike="noStrike" cap="none" normalizeH="0" baseline="0" dirty="0">
                <a:ln>
                  <a:noFill/>
                </a:ln>
                <a:solidFill>
                  <a:schemeClr val="tx1"/>
                </a:solidFill>
                <a:effectLst/>
              </a:rPr>
              <a:t> </a:t>
            </a:r>
            <a:r>
              <a:rPr kumimoji="0" lang="el-GR" altLang="el-GR" sz="2400" b="0" u="none" strike="noStrike" cap="none" normalizeH="0" baseline="0" dirty="0">
                <a:ln>
                  <a:noFill/>
                </a:ln>
                <a:solidFill>
                  <a:schemeClr val="tx1"/>
                </a:solidFill>
                <a:effectLst/>
              </a:rPr>
              <a:t>είναι διαλεκτική. </a:t>
            </a:r>
            <a:endParaRPr kumimoji="0" lang="en-US" altLang="el-GR" sz="2400" b="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0" u="none" strike="noStrike" cap="none" normalizeH="0" baseline="0" dirty="0">
                <a:ln>
                  <a:noFill/>
                </a:ln>
                <a:solidFill>
                  <a:schemeClr val="tx1"/>
                </a:solidFill>
                <a:effectLst/>
              </a:rPr>
              <a:t>Το να ζεις σημαίνει να συμμετέχεις στο διάλογο: </a:t>
            </a:r>
            <a:endParaRPr kumimoji="0" lang="en-US" altLang="el-GR" sz="2400" b="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1" u="none" strike="noStrike" cap="none" normalizeH="0" baseline="0" dirty="0">
                <a:ln>
                  <a:noFill/>
                </a:ln>
                <a:solidFill>
                  <a:schemeClr val="tx1"/>
                </a:solidFill>
                <a:effectLst/>
              </a:rPr>
              <a:t>να θέτεις ερωτήσεις</a:t>
            </a:r>
            <a:r>
              <a:rPr kumimoji="0" lang="el-GR" altLang="el-GR" sz="2400" b="0" u="none" strike="noStrike" cap="none" normalizeH="0" baseline="0" dirty="0">
                <a:ln>
                  <a:noFill/>
                </a:ln>
                <a:solidFill>
                  <a:schemeClr val="tx1"/>
                </a:solidFill>
                <a:effectLst/>
              </a:rPr>
              <a:t>, </a:t>
            </a:r>
            <a:r>
              <a:rPr kumimoji="0" lang="el-GR" altLang="el-GR" sz="2400" b="1" u="none" strike="noStrike" cap="none" normalizeH="0" baseline="0" dirty="0">
                <a:ln>
                  <a:noFill/>
                </a:ln>
                <a:solidFill>
                  <a:srgbClr val="FF0000"/>
                </a:solidFill>
                <a:effectLst/>
              </a:rPr>
              <a:t>να προσέχεις</a:t>
            </a:r>
            <a:r>
              <a:rPr kumimoji="0" lang="el-GR" altLang="el-GR" sz="2400" b="0" u="none" strike="noStrike" cap="none" normalizeH="0" baseline="0" dirty="0">
                <a:ln>
                  <a:noFill/>
                </a:ln>
                <a:solidFill>
                  <a:schemeClr val="tx1"/>
                </a:solidFill>
                <a:effectLst/>
              </a:rPr>
              <a:t>, </a:t>
            </a:r>
            <a:r>
              <a:rPr kumimoji="0" lang="el-GR" altLang="el-GR" sz="2400" b="1" u="none" strike="noStrike" cap="none" normalizeH="0" baseline="0" dirty="0">
                <a:ln>
                  <a:noFill/>
                </a:ln>
                <a:solidFill>
                  <a:srgbClr val="002060"/>
                </a:solidFill>
                <a:effectLst/>
              </a:rPr>
              <a:t>να απαντάς</a:t>
            </a:r>
            <a:r>
              <a:rPr kumimoji="0" lang="el-GR" altLang="el-GR" sz="2400" b="0" u="none" strike="noStrike" cap="none" normalizeH="0" baseline="0" dirty="0">
                <a:ln>
                  <a:noFill/>
                </a:ln>
                <a:solidFill>
                  <a:schemeClr val="tx1"/>
                </a:solidFill>
                <a:effectLst/>
              </a:rPr>
              <a:t>, </a:t>
            </a:r>
            <a:r>
              <a:rPr kumimoji="0" lang="el-GR" altLang="el-GR" sz="2400" b="1" u="none" strike="noStrike" cap="none" normalizeH="0" baseline="0" dirty="0">
                <a:ln>
                  <a:noFill/>
                </a:ln>
                <a:solidFill>
                  <a:srgbClr val="00FF00"/>
                </a:solidFill>
                <a:effectLst/>
              </a:rPr>
              <a:t>να συμφωνείς </a:t>
            </a:r>
            <a:r>
              <a:rPr kumimoji="0" lang="el-GR" altLang="el-GR" sz="2400" b="0" u="none" strike="noStrike" cap="none" normalizeH="0" baseline="0" dirty="0">
                <a:ln>
                  <a:noFill/>
                </a:ln>
                <a:solidFill>
                  <a:schemeClr val="tx1"/>
                </a:solidFill>
                <a:effectLst/>
              </a:rPr>
              <a:t>και ούτω καθ’ εξής. </a:t>
            </a:r>
            <a:endParaRPr kumimoji="0" lang="en-US" altLang="el-GR" sz="2400" b="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1" u="none" strike="noStrike" cap="none" normalizeH="0" baseline="0" dirty="0">
                <a:ln>
                  <a:noFill/>
                </a:ln>
                <a:solidFill>
                  <a:schemeClr val="tx1"/>
                </a:solidFill>
                <a:effectLst/>
              </a:rPr>
              <a:t>Σ’ αυτό τον διάλογο </a:t>
            </a:r>
            <a:r>
              <a:rPr kumimoji="0" lang="el-GR" altLang="el-GR" sz="2400" b="1" u="none" strike="noStrike" cap="none" normalizeH="0" baseline="0" dirty="0">
                <a:ln>
                  <a:noFill/>
                </a:ln>
                <a:solidFill>
                  <a:srgbClr val="FF0000"/>
                </a:solidFill>
                <a:effectLst/>
              </a:rPr>
              <a:t>συμμετέχει ολοκληρωτικά </a:t>
            </a:r>
            <a:endParaRPr kumimoji="0" lang="en-US" altLang="el-GR" sz="2400" b="1" u="none" strike="noStrike" cap="none" normalizeH="0" baseline="0" dirty="0">
              <a:ln>
                <a:noFill/>
              </a:ln>
              <a:solidFill>
                <a:srgbClr val="FF0000"/>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1" u="none" strike="noStrike" cap="none" normalizeH="0" baseline="0" dirty="0">
                <a:ln>
                  <a:noFill/>
                </a:ln>
                <a:solidFill>
                  <a:srgbClr val="FF0066"/>
                </a:solidFill>
                <a:effectLst/>
              </a:rPr>
              <a:t>και</a:t>
            </a:r>
            <a:r>
              <a:rPr kumimoji="0" lang="en-US" altLang="el-GR" sz="2400" b="1" u="none" strike="noStrike" cap="none" normalizeH="0" baseline="0" dirty="0">
                <a:ln>
                  <a:noFill/>
                </a:ln>
                <a:solidFill>
                  <a:srgbClr val="FF0066"/>
                </a:solidFill>
                <a:effectLst/>
              </a:rPr>
              <a:t> </a:t>
            </a:r>
            <a:r>
              <a:rPr kumimoji="0" lang="el-GR" altLang="el-GR" sz="2400" b="1" u="none" strike="noStrike" cap="none" normalizeH="0" baseline="0" dirty="0">
                <a:ln>
                  <a:noFill/>
                </a:ln>
                <a:solidFill>
                  <a:srgbClr val="FF0066"/>
                </a:solidFill>
                <a:effectLst/>
              </a:rPr>
              <a:t>για όλη του τη ζωή </a:t>
            </a:r>
            <a:r>
              <a:rPr kumimoji="0" lang="el-GR" altLang="el-GR" sz="2400" b="0" u="none" strike="noStrike" cap="none" normalizeH="0" baseline="0" dirty="0">
                <a:ln>
                  <a:noFill/>
                </a:ln>
                <a:solidFill>
                  <a:schemeClr val="tx1"/>
                </a:solidFill>
                <a:effectLst/>
              </a:rPr>
              <a:t>ένας άνθρωπος: </a:t>
            </a:r>
            <a:endParaRPr kumimoji="0" lang="en-US" altLang="el-GR" sz="2400" b="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0" u="none" strike="noStrike" cap="none" normalizeH="0" baseline="0" dirty="0">
                <a:ln>
                  <a:noFill/>
                </a:ln>
                <a:solidFill>
                  <a:schemeClr val="tx1"/>
                </a:solidFill>
                <a:effectLst/>
              </a:rPr>
              <a:t>με τα </a:t>
            </a:r>
            <a:r>
              <a:rPr kumimoji="0" lang="el-GR" altLang="el-GR" sz="2400" b="1" u="none" strike="noStrike" cap="none" normalizeH="0" baseline="0" dirty="0">
                <a:ln>
                  <a:noFill/>
                </a:ln>
                <a:solidFill>
                  <a:srgbClr val="FF0066"/>
                </a:solidFill>
                <a:effectLst/>
              </a:rPr>
              <a:t>μάτια</a:t>
            </a:r>
            <a:r>
              <a:rPr kumimoji="0" lang="el-GR" altLang="el-GR" sz="2400" b="0" u="none" strike="noStrike" cap="none" normalizeH="0" baseline="0" dirty="0">
                <a:ln>
                  <a:noFill/>
                </a:ln>
                <a:solidFill>
                  <a:schemeClr val="tx1"/>
                </a:solidFill>
                <a:effectLst/>
              </a:rPr>
              <a:t>, τα </a:t>
            </a:r>
            <a:r>
              <a:rPr kumimoji="0" lang="el-GR" altLang="el-GR" sz="2400" b="1" u="none" strike="noStrike" cap="none" normalizeH="0" baseline="0" dirty="0">
                <a:ln>
                  <a:noFill/>
                </a:ln>
                <a:solidFill>
                  <a:srgbClr val="FF0066"/>
                </a:solidFill>
                <a:effectLst/>
              </a:rPr>
              <a:t>χείλη</a:t>
            </a:r>
            <a:r>
              <a:rPr kumimoji="0" lang="el-GR" altLang="el-GR" sz="2400" b="0" u="none" strike="noStrike" cap="none" normalizeH="0" baseline="0" dirty="0">
                <a:ln>
                  <a:noFill/>
                </a:ln>
                <a:solidFill>
                  <a:schemeClr val="tx1"/>
                </a:solidFill>
                <a:effectLst/>
              </a:rPr>
              <a:t>, τα </a:t>
            </a:r>
            <a:r>
              <a:rPr kumimoji="0" lang="el-GR" altLang="el-GR" sz="2400" b="1" u="none" strike="noStrike" cap="none" normalizeH="0" baseline="0" dirty="0">
                <a:ln>
                  <a:noFill/>
                </a:ln>
                <a:solidFill>
                  <a:srgbClr val="FF0066"/>
                </a:solidFill>
                <a:effectLst/>
              </a:rPr>
              <a:t>χέρια</a:t>
            </a:r>
            <a:r>
              <a:rPr kumimoji="0" lang="el-GR" altLang="el-GR" sz="2400" b="0" u="none" strike="noStrike" cap="none" normalizeH="0" baseline="0" dirty="0">
                <a:ln>
                  <a:noFill/>
                </a:ln>
                <a:solidFill>
                  <a:schemeClr val="tx1"/>
                </a:solidFill>
                <a:effectLst/>
              </a:rPr>
              <a:t>, την </a:t>
            </a:r>
            <a:r>
              <a:rPr kumimoji="0" lang="el-GR" altLang="el-GR" sz="2400" b="1" u="none" strike="noStrike" cap="none" normalizeH="0" baseline="0" dirty="0">
                <a:ln>
                  <a:noFill/>
                </a:ln>
                <a:solidFill>
                  <a:srgbClr val="FF0066"/>
                </a:solidFill>
                <a:effectLst/>
              </a:rPr>
              <a:t>ψυχή</a:t>
            </a:r>
            <a:r>
              <a:rPr kumimoji="0" lang="el-GR" altLang="el-GR" sz="2400" b="0" u="none" strike="noStrike" cap="none" normalizeH="0" baseline="0" dirty="0">
                <a:ln>
                  <a:noFill/>
                </a:ln>
                <a:solidFill>
                  <a:schemeClr val="tx1"/>
                </a:solidFill>
                <a:effectLst/>
              </a:rPr>
              <a:t>, το </a:t>
            </a:r>
            <a:r>
              <a:rPr kumimoji="0" lang="el-GR" altLang="el-GR" sz="2400" b="1" u="none" strike="noStrike" cap="none" normalizeH="0" baseline="0" dirty="0">
                <a:ln>
                  <a:noFill/>
                </a:ln>
                <a:solidFill>
                  <a:srgbClr val="FF0066"/>
                </a:solidFill>
                <a:effectLst/>
              </a:rPr>
              <a:t>πνεύμα</a:t>
            </a:r>
            <a:r>
              <a:rPr kumimoji="0" lang="el-GR" altLang="el-GR" sz="2400" b="0" u="none" strike="noStrike" cap="none" normalizeH="0" baseline="0" dirty="0">
                <a:ln>
                  <a:noFill/>
                </a:ln>
                <a:solidFill>
                  <a:schemeClr val="tx1"/>
                </a:solidFill>
                <a:effectLst/>
              </a:rPr>
              <a:t>, με </a:t>
            </a:r>
            <a:r>
              <a:rPr kumimoji="0" lang="el-GR" altLang="el-GR" sz="2400" b="1" u="none" strike="noStrike" cap="none" normalizeH="0" baseline="0" dirty="0">
                <a:ln>
                  <a:noFill/>
                </a:ln>
                <a:solidFill>
                  <a:srgbClr val="FF0066"/>
                </a:solidFill>
                <a:effectLst/>
              </a:rPr>
              <a:t>όλο του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1" u="none" strike="noStrike" cap="none" normalizeH="0" baseline="0" dirty="0">
                <a:ln>
                  <a:noFill/>
                </a:ln>
                <a:solidFill>
                  <a:srgbClr val="FF0066"/>
                </a:solidFill>
                <a:effectLst/>
              </a:rPr>
              <a:t>το κορμό</a:t>
            </a:r>
            <a:r>
              <a:rPr kumimoji="0" lang="el-GR" altLang="el-GR" sz="2400" b="0" u="none" strike="noStrike" cap="none" normalizeH="0" baseline="0" dirty="0">
                <a:ln>
                  <a:noFill/>
                </a:ln>
                <a:solidFill>
                  <a:schemeClr val="tx1"/>
                </a:solidFill>
                <a:effectLst/>
              </a:rPr>
              <a:t> κι </a:t>
            </a:r>
            <a:r>
              <a:rPr kumimoji="0" lang="el-GR" altLang="el-GR" sz="2400" b="1" u="none" strike="noStrike" cap="none" normalizeH="0" baseline="0" dirty="0">
                <a:ln>
                  <a:noFill/>
                </a:ln>
                <a:solidFill>
                  <a:srgbClr val="FF0066"/>
                </a:solidFill>
                <a:effectLst/>
              </a:rPr>
              <a:t>όλο του το εί</a:t>
            </a:r>
            <a:r>
              <a:rPr kumimoji="0" lang="el-GR" altLang="el-GR" sz="2400" b="0" u="none" strike="noStrike" cap="none" normalizeH="0" baseline="0" dirty="0">
                <a:ln>
                  <a:noFill/>
                </a:ln>
                <a:solidFill>
                  <a:schemeClr val="tx1"/>
                </a:solidFill>
                <a:effectLst/>
              </a:rPr>
              <a:t>ναι. </a:t>
            </a:r>
            <a:endParaRPr kumimoji="0" lang="en-US" altLang="el-GR" sz="2400" b="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l-GR" sz="2400" b="0" u="none" strike="noStrike" cap="none" normalizeH="0" baseline="0" dirty="0">
                <a:ln>
                  <a:noFill/>
                </a:ln>
                <a:solidFill>
                  <a:schemeClr val="tx1"/>
                </a:solidFill>
                <a:effectLst/>
              </a:rPr>
              <a:t>Επενδύει ολόκληρο τον εαυτό του στο διάλογο και αυτός ο διάλογος </a:t>
            </a:r>
          </a:p>
          <a:p>
            <a:pPr marL="0" marR="0" lvl="0" indent="0" algn="r" defTabSz="914400" rtl="0" eaLnBrk="0" fontAlgn="base" latinLnBrk="0" hangingPunct="0">
              <a:lnSpc>
                <a:spcPct val="100000"/>
              </a:lnSpc>
              <a:spcBef>
                <a:spcPct val="0"/>
              </a:spcBef>
              <a:spcAft>
                <a:spcPct val="0"/>
              </a:spcAft>
              <a:buClrTx/>
              <a:buSzTx/>
              <a:buFontTx/>
              <a:buNone/>
              <a:tabLst/>
            </a:pPr>
            <a:r>
              <a:rPr kumimoji="0" lang="el-GR" altLang="el-GR" sz="2400" b="0" u="none" strike="noStrike" cap="none" normalizeH="0" baseline="0" dirty="0">
                <a:ln>
                  <a:noFill/>
                </a:ln>
                <a:solidFill>
                  <a:schemeClr val="tx1"/>
                </a:solidFill>
                <a:effectLst/>
              </a:rPr>
              <a:t>εισέρχεται στον διαλεκτικό ιστό της ανθρώπινης ζωής, στο παγκόσμιο συμπ</a:t>
            </a:r>
            <a:r>
              <a:rPr kumimoji="0" lang="el-GR" altLang="el-GR" sz="2400" b="0" i="0" u="none" strike="noStrike" cap="none" normalizeH="0" baseline="0" dirty="0">
                <a:ln>
                  <a:noFill/>
                </a:ln>
                <a:solidFill>
                  <a:schemeClr val="tx1"/>
                </a:solidFill>
                <a:effectLst/>
              </a:rPr>
              <a:t>όσιο».</a:t>
            </a:r>
            <a:endParaRPr kumimoji="0" lang="en-US" altLang="el-GR" sz="2400" b="0" i="0" u="none" strike="noStrike" cap="none" normalizeH="0" baseline="0" dirty="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l-GR" altLang="el-GR" sz="2400" b="0" i="0" u="none" strike="noStrike" cap="none" normalizeH="0" baseline="0" dirty="0">
                <a:ln>
                  <a:noFill/>
                </a:ln>
                <a:solidFill>
                  <a:schemeClr val="tx1"/>
                </a:solidFill>
                <a:effectLst/>
              </a:rPr>
              <a:t> </a:t>
            </a:r>
            <a:r>
              <a:rPr kumimoji="0" lang="en-US" altLang="el-GR" sz="2400" b="0" i="0" u="none" strike="noStrike" cap="none" normalizeH="0" baseline="0" dirty="0">
                <a:ln>
                  <a:noFill/>
                </a:ln>
                <a:solidFill>
                  <a:schemeClr val="tx1"/>
                </a:solidFill>
                <a:effectLst/>
              </a:rPr>
              <a:t> </a:t>
            </a:r>
          </a:p>
          <a:p>
            <a:pPr marL="0" marR="0" lvl="0" indent="0" algn="r" defTabSz="914400" rtl="0" eaLnBrk="0" fontAlgn="base" latinLnBrk="0" hangingPunct="0">
              <a:lnSpc>
                <a:spcPct val="100000"/>
              </a:lnSpc>
              <a:spcBef>
                <a:spcPct val="0"/>
              </a:spcBef>
              <a:spcAft>
                <a:spcPct val="0"/>
              </a:spcAft>
              <a:buClrTx/>
              <a:buSzTx/>
              <a:buFontTx/>
              <a:buNone/>
              <a:tabLst/>
            </a:pPr>
            <a:r>
              <a:rPr lang="en-US" dirty="0"/>
              <a:t>Bakhtin, M.M. (c. 1935/1986). Speech Genres and Other Late Essays. (V. W. McGee, Trans.). Austin: University of Texas Press.</a:t>
            </a:r>
            <a:endParaRPr kumimoji="0" lang="el-GR" altLang="el-GR"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159565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ADF7D8-762F-48D7-8A81-C0B20B7B0465}"/>
              </a:ext>
            </a:extLst>
          </p:cNvPr>
          <p:cNvSpPr>
            <a:spLocks noGrp="1"/>
          </p:cNvSpPr>
          <p:nvPr>
            <p:ph type="title"/>
          </p:nvPr>
        </p:nvSpPr>
        <p:spPr>
          <a:xfrm>
            <a:off x="936170" y="654470"/>
            <a:ext cx="11034157" cy="639941"/>
          </a:xfrm>
        </p:spPr>
        <p:txBody>
          <a:bodyPr>
            <a:normAutofit fontScale="90000"/>
          </a:bodyPr>
          <a:lstStyle/>
          <a:p>
            <a:r>
              <a:rPr lang="el-GR" sz="3100" i="0" dirty="0">
                <a:solidFill>
                  <a:srgbClr val="000000"/>
                </a:solidFill>
                <a:effectLst/>
              </a:rPr>
              <a:t>Η ψυχική υγεία κάθε ατόμου είναι πολυπαραγοντική συνάρτηση </a:t>
            </a:r>
            <a:br>
              <a:rPr lang="el-GR" b="0" i="0" dirty="0">
                <a:solidFill>
                  <a:srgbClr val="000000"/>
                </a:solidFill>
                <a:effectLst/>
                <a:latin typeface="Lucida Sans Unicode" panose="020B0602030504020204" pitchFamily="34" charset="0"/>
              </a:rPr>
            </a:br>
            <a:endParaRPr lang="el-GR" dirty="0"/>
          </a:p>
        </p:txBody>
      </p:sp>
      <p:sp>
        <p:nvSpPr>
          <p:cNvPr id="3" name="Θέση περιεχομένου 2">
            <a:extLst>
              <a:ext uri="{FF2B5EF4-FFF2-40B4-BE49-F238E27FC236}">
                <a16:creationId xmlns:a16="http://schemas.microsoft.com/office/drawing/2014/main" id="{892B896B-A41B-4A6C-A2DE-E0C7CE9C6DB3}"/>
              </a:ext>
            </a:extLst>
          </p:cNvPr>
          <p:cNvSpPr>
            <a:spLocks noGrp="1"/>
          </p:cNvSpPr>
          <p:nvPr>
            <p:ph idx="1"/>
          </p:nvPr>
        </p:nvSpPr>
        <p:spPr>
          <a:xfrm>
            <a:off x="936170" y="1508166"/>
            <a:ext cx="10058400" cy="5237018"/>
          </a:xfrm>
        </p:spPr>
        <p:txBody>
          <a:bodyPr>
            <a:normAutofit/>
          </a:bodyPr>
          <a:lstStyle/>
          <a:p>
            <a:pPr algn="just">
              <a:buFont typeface="Courier New" panose="02070309020205020404" pitchFamily="49" charset="0"/>
              <a:buChar char="o"/>
            </a:pPr>
            <a:r>
              <a:rPr lang="el-GR" sz="2400" b="0" i="0" dirty="0">
                <a:solidFill>
                  <a:srgbClr val="000000"/>
                </a:solidFill>
                <a:effectLst/>
              </a:rPr>
              <a:t>Του κληρονομούμενου βιολογικού δυναμικού</a:t>
            </a:r>
          </a:p>
          <a:p>
            <a:pPr algn="just">
              <a:buFont typeface="Courier New" panose="02070309020205020404" pitchFamily="49" charset="0"/>
              <a:buChar char="o"/>
            </a:pPr>
            <a:r>
              <a:rPr lang="el-GR" sz="2400" b="0" i="0" dirty="0">
                <a:solidFill>
                  <a:srgbClr val="000000"/>
                </a:solidFill>
                <a:effectLst/>
              </a:rPr>
              <a:t>Των </a:t>
            </a:r>
            <a:r>
              <a:rPr lang="el-GR" sz="2400" b="0" i="0" dirty="0" err="1">
                <a:solidFill>
                  <a:srgbClr val="000000"/>
                </a:solidFill>
                <a:effectLst/>
              </a:rPr>
              <a:t>προδιαθεσικών</a:t>
            </a:r>
            <a:r>
              <a:rPr lang="el-GR" sz="2400" b="0" i="0" dirty="0">
                <a:solidFill>
                  <a:srgbClr val="000000"/>
                </a:solidFill>
                <a:effectLst/>
              </a:rPr>
              <a:t> παραγόντων</a:t>
            </a:r>
          </a:p>
          <a:p>
            <a:pPr algn="just">
              <a:buFont typeface="Courier New" panose="02070309020205020404" pitchFamily="49" charset="0"/>
              <a:buChar char="o"/>
            </a:pPr>
            <a:r>
              <a:rPr lang="el-GR" sz="2400" b="0" i="0" dirty="0">
                <a:solidFill>
                  <a:srgbClr val="000000"/>
                </a:solidFill>
                <a:effectLst/>
              </a:rPr>
              <a:t>Των ειδικών δεξιοτήτων </a:t>
            </a:r>
          </a:p>
          <a:p>
            <a:pPr algn="just">
              <a:buFont typeface="Courier New" panose="02070309020205020404" pitchFamily="49" charset="0"/>
              <a:buChar char="o"/>
            </a:pPr>
            <a:r>
              <a:rPr lang="el-GR" sz="2400" b="0" i="0" dirty="0">
                <a:solidFill>
                  <a:srgbClr val="000000"/>
                </a:solidFill>
                <a:effectLst/>
              </a:rPr>
              <a:t>Της οικογενειακής δομής και λειτουργίας</a:t>
            </a:r>
          </a:p>
          <a:p>
            <a:pPr algn="just">
              <a:buFont typeface="Courier New" panose="02070309020205020404" pitchFamily="49" charset="0"/>
              <a:buChar char="o"/>
            </a:pPr>
            <a:r>
              <a:rPr lang="el-GR" sz="2400" b="0" i="0" dirty="0">
                <a:solidFill>
                  <a:srgbClr val="000000"/>
                </a:solidFill>
                <a:effectLst/>
              </a:rPr>
              <a:t>Της κοινωνικής δομής και λειτουργίας </a:t>
            </a:r>
          </a:p>
          <a:p>
            <a:pPr algn="just">
              <a:buFont typeface="Courier New" panose="02070309020205020404" pitchFamily="49" charset="0"/>
              <a:buChar char="o"/>
            </a:pPr>
            <a:r>
              <a:rPr lang="el-GR" sz="2400" b="0" i="0" dirty="0">
                <a:solidFill>
                  <a:srgbClr val="000000"/>
                </a:solidFill>
                <a:effectLst/>
              </a:rPr>
              <a:t>Του υποκειμένου πολιτισμού και των αλλαγών του</a:t>
            </a:r>
          </a:p>
          <a:p>
            <a:pPr marL="0" indent="0">
              <a:buNone/>
            </a:pPr>
            <a:br>
              <a:rPr lang="el-GR" b="0" i="0" dirty="0">
                <a:solidFill>
                  <a:srgbClr val="000000"/>
                </a:solidFill>
                <a:effectLst/>
              </a:rPr>
            </a:br>
            <a:br>
              <a:rPr lang="el-GR" b="0" i="0" dirty="0">
                <a:solidFill>
                  <a:srgbClr val="000000"/>
                </a:solidFill>
                <a:effectLst/>
              </a:rPr>
            </a:br>
            <a:r>
              <a:rPr lang="el-GR" b="0" i="0" u="sng" dirty="0">
                <a:solidFill>
                  <a:srgbClr val="4BBCD8"/>
                </a:solidFill>
                <a:effectLst/>
                <a:hlinkClick r:id="rId2"/>
              </a:rPr>
              <a:t>https://www.gerasimosfrantzios-psychotherapy.com/news/%CF%88%CF%85%CF%87%CE%B9%CE%BA%CE%AE-%CF%85%CE%B3%CE%B5%CE%AF%CE%B1-%CE%BA%CE%B1%CE%B9-%CF%80%CE%B5%CF%81%CE%B9%CE%B2%CE%AC%CE%BB%CE%BB%CE%BF%CE%BD/</a:t>
            </a:r>
            <a:endParaRPr lang="el-GR" dirty="0"/>
          </a:p>
        </p:txBody>
      </p:sp>
      <p:sp>
        <p:nvSpPr>
          <p:cNvPr id="5" name="Θέση αριθμού διαφάνειας 4">
            <a:extLst>
              <a:ext uri="{FF2B5EF4-FFF2-40B4-BE49-F238E27FC236}">
                <a16:creationId xmlns:a16="http://schemas.microsoft.com/office/drawing/2014/main" id="{9F3424F5-EC8F-4F41-9D49-5A48FEFD6CA9}"/>
              </a:ext>
            </a:extLst>
          </p:cNvPr>
          <p:cNvSpPr>
            <a:spLocks noGrp="1"/>
          </p:cNvSpPr>
          <p:nvPr>
            <p:ph type="sldNum" sz="quarter" idx="12"/>
          </p:nvPr>
        </p:nvSpPr>
        <p:spPr/>
        <p:txBody>
          <a:bodyPr/>
          <a:lstStyle/>
          <a:p>
            <a:fld id="{34B7E4EF-A1BD-40F4-AB7B-04F084DD991D}" type="slidenum">
              <a:rPr lang="en-US" smtClean="0"/>
              <a:t>14</a:t>
            </a:fld>
            <a:endParaRPr lang="en-US"/>
          </a:p>
        </p:txBody>
      </p:sp>
    </p:spTree>
    <p:extLst>
      <p:ext uri="{BB962C8B-B14F-4D97-AF65-F5344CB8AC3E}">
        <p14:creationId xmlns:p14="http://schemas.microsoft.com/office/powerpoint/2010/main" val="4109130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77EDFD-EFB4-41C5-FABC-5061761586AC}"/>
              </a:ext>
            </a:extLst>
          </p:cNvPr>
          <p:cNvSpPr>
            <a:spLocks noGrp="1"/>
          </p:cNvSpPr>
          <p:nvPr>
            <p:ph type="title"/>
          </p:nvPr>
        </p:nvSpPr>
        <p:spPr/>
        <p:txBody>
          <a:bodyPr>
            <a:normAutofit fontScale="90000"/>
          </a:bodyPr>
          <a:lstStyle/>
          <a:p>
            <a:r>
              <a:rPr lang="el-GR" dirty="0"/>
              <a:t>Εφαρμογές ομάδας σε διαφορετικά πλαίσια</a:t>
            </a:r>
          </a:p>
        </p:txBody>
      </p:sp>
      <p:sp>
        <p:nvSpPr>
          <p:cNvPr id="3" name="Θέση περιεχομένου 2">
            <a:extLst>
              <a:ext uri="{FF2B5EF4-FFF2-40B4-BE49-F238E27FC236}">
                <a16:creationId xmlns:a16="http://schemas.microsoft.com/office/drawing/2014/main" id="{EA6884DA-6012-7703-816E-E30E094C0B67}"/>
              </a:ext>
            </a:extLst>
          </p:cNvPr>
          <p:cNvSpPr>
            <a:spLocks noGrp="1"/>
          </p:cNvSpPr>
          <p:nvPr>
            <p:ph idx="1"/>
          </p:nvPr>
        </p:nvSpPr>
        <p:spPr/>
        <p:txBody>
          <a:bodyPr>
            <a:normAutofit lnSpcReduction="10000"/>
          </a:bodyPr>
          <a:lstStyle/>
          <a:p>
            <a:pPr marR="0" lvl="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Ομάδες θεραπείας/«προσωπικής ανάπτυξης»</a:t>
            </a:r>
          </a:p>
          <a:p>
            <a:pPr marR="0" lvl="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Ομάδες </a:t>
            </a:r>
            <a:r>
              <a:rPr lang="el-GR" sz="2400" dirty="0" err="1">
                <a:solidFill>
                  <a:srgbClr val="000000"/>
                </a:solidFill>
                <a:effectLst/>
                <a:ea typeface="Calibri" panose="020F0502020204030204" pitchFamily="34" charset="0"/>
              </a:rPr>
              <a:t>ψυχο</a:t>
            </a:r>
            <a:r>
              <a:rPr lang="el-GR" sz="2400" dirty="0">
                <a:solidFill>
                  <a:srgbClr val="000000"/>
                </a:solidFill>
                <a:effectLst/>
                <a:ea typeface="Calibri" panose="020F0502020204030204" pitchFamily="34" charset="0"/>
              </a:rPr>
              <a:t>-εκπαίδευσης &amp; ομάδες απόκτησης δεξιοτήτων</a:t>
            </a:r>
          </a:p>
          <a:p>
            <a:pPr marR="0" lvl="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Ομάδες χρόνιων ασθενών</a:t>
            </a:r>
          </a:p>
          <a:p>
            <a:pPr marR="0" lvl="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Ομάδες ατόμων με ειδικές ανάγκες </a:t>
            </a:r>
          </a:p>
          <a:p>
            <a:pPr>
              <a:buFont typeface="Courier New" panose="02070309020205020404" pitchFamily="49" charset="0"/>
              <a:buChar char="o"/>
            </a:pPr>
            <a:r>
              <a:rPr lang="el-GR" sz="2400" dirty="0">
                <a:effectLst/>
                <a:ea typeface="Times New Roman" panose="02020603050405020304" pitchFamily="18" charset="0"/>
                <a:cs typeface="Times New Roman" panose="02020603050405020304" pitchFamily="18" charset="0"/>
              </a:rPr>
              <a:t>Ομάδες και Τρίτη Ηλικία</a:t>
            </a:r>
          </a:p>
          <a:p>
            <a:pPr marR="0" lvl="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Συμβουλευτική ομάδων στο σχολικό περιβάλλον</a:t>
            </a:r>
          </a:p>
          <a:p>
            <a:pPr marR="0" lvl="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Διαδικτυακές Ομάδες Συμβουλευτικής</a:t>
            </a:r>
          </a:p>
          <a:p>
            <a:pPr marR="0" lvl="0">
              <a:spcBef>
                <a:spcPts val="0"/>
              </a:spcBef>
              <a:spcAft>
                <a:spcPts val="0"/>
              </a:spcAft>
              <a:buFont typeface="Courier New" panose="02070309020205020404" pitchFamily="49" charset="0"/>
              <a:buChar char="o"/>
            </a:pPr>
            <a:r>
              <a:rPr lang="el-GR" sz="2400" b="1" dirty="0">
                <a:solidFill>
                  <a:srgbClr val="000000"/>
                </a:solidFill>
                <a:effectLst/>
                <a:ea typeface="Calibri" panose="020F0502020204030204" pitchFamily="34" charset="0"/>
              </a:rPr>
              <a:t>Ομάδες παιδιών και εφήβων</a:t>
            </a:r>
          </a:p>
          <a:p>
            <a:pPr marR="0" lvl="0">
              <a:spcBef>
                <a:spcPts val="0"/>
              </a:spcBef>
              <a:spcAft>
                <a:spcPts val="0"/>
              </a:spcAft>
              <a:buFont typeface="Courier New" panose="02070309020205020404" pitchFamily="49" charset="0"/>
              <a:buChar char="o"/>
            </a:pPr>
            <a:r>
              <a:rPr lang="en-US" sz="2400" dirty="0">
                <a:solidFill>
                  <a:srgbClr val="000000"/>
                </a:solidFill>
                <a:effectLst/>
                <a:ea typeface="Calibri" panose="020F0502020204030204" pitchFamily="34" charset="0"/>
              </a:rPr>
              <a:t>O</a:t>
            </a:r>
            <a:r>
              <a:rPr lang="el-GR" sz="2400" dirty="0" err="1">
                <a:solidFill>
                  <a:srgbClr val="000000"/>
                </a:solidFill>
                <a:effectLst/>
                <a:ea typeface="Calibri" panose="020F0502020204030204" pitchFamily="34" charset="0"/>
              </a:rPr>
              <a:t>μάδες</a:t>
            </a:r>
            <a:r>
              <a:rPr lang="el-GR" sz="2400" dirty="0">
                <a:solidFill>
                  <a:srgbClr val="000000"/>
                </a:solidFill>
                <a:effectLst/>
                <a:ea typeface="Calibri" panose="020F0502020204030204" pitchFamily="34" charset="0"/>
              </a:rPr>
              <a:t> και Τρίτη Ηλικία</a:t>
            </a:r>
          </a:p>
          <a:p>
            <a:pPr>
              <a:buFont typeface="Courier New" panose="02070309020205020404" pitchFamily="49" charset="0"/>
              <a:buChar char="o"/>
            </a:pPr>
            <a:r>
              <a:rPr lang="el-GR" sz="2400" b="1" dirty="0">
                <a:effectLst/>
                <a:ea typeface="Times New Roman" panose="02020603050405020304" pitchFamily="18" charset="0"/>
                <a:cs typeface="Times New Roman" panose="02020603050405020304" pitchFamily="18" charset="0"/>
              </a:rPr>
              <a:t>Ομάδες </a:t>
            </a:r>
            <a:r>
              <a:rPr lang="en-US" sz="2400" b="1" dirty="0">
                <a:effectLst/>
                <a:ea typeface="Times New Roman" panose="02020603050405020304" pitchFamily="18" charset="0"/>
                <a:cs typeface="Times New Roman" panose="02020603050405020304" pitchFamily="18" charset="0"/>
              </a:rPr>
              <a:t>Balint</a:t>
            </a:r>
            <a:r>
              <a:rPr lang="el-GR" sz="2400" b="1" dirty="0">
                <a:effectLst/>
                <a:ea typeface="Times New Roman" panose="02020603050405020304" pitchFamily="18" charset="0"/>
                <a:cs typeface="Times New Roman" panose="02020603050405020304" pitchFamily="18" charset="0"/>
              </a:rPr>
              <a:t>, </a:t>
            </a:r>
            <a:r>
              <a:rPr lang="el-GR" sz="2400" dirty="0">
                <a:ea typeface="Times New Roman" panose="02020603050405020304" pitchFamily="18" charset="0"/>
                <a:cs typeface="Times New Roman" panose="02020603050405020304" pitchFamily="18" charset="0"/>
              </a:rPr>
              <a:t>κ.λπ. </a:t>
            </a:r>
            <a:endParaRPr lang="el-GR" sz="2400" dirty="0">
              <a:effectLst/>
              <a:ea typeface="Times New Roman" panose="02020603050405020304" pitchFamily="18" charset="0"/>
              <a:cs typeface="Times New Roman" panose="02020603050405020304" pitchFamily="18" charset="0"/>
            </a:endParaRPr>
          </a:p>
          <a:p>
            <a:endParaRPr lang="el-GR" dirty="0"/>
          </a:p>
        </p:txBody>
      </p:sp>
      <p:sp>
        <p:nvSpPr>
          <p:cNvPr id="4" name="Θέση αριθμού διαφάνειας 3">
            <a:extLst>
              <a:ext uri="{FF2B5EF4-FFF2-40B4-BE49-F238E27FC236}">
                <a16:creationId xmlns:a16="http://schemas.microsoft.com/office/drawing/2014/main" id="{1A12B1B7-35E4-67B8-DF8D-89F731C93E23}"/>
              </a:ext>
            </a:extLst>
          </p:cNvPr>
          <p:cNvSpPr>
            <a:spLocks noGrp="1"/>
          </p:cNvSpPr>
          <p:nvPr>
            <p:ph type="sldNum" sz="quarter" idx="12"/>
          </p:nvPr>
        </p:nvSpPr>
        <p:spPr/>
        <p:txBody>
          <a:bodyPr/>
          <a:lstStyle/>
          <a:p>
            <a:fld id="{29A67EF4-6AD0-4895-A677-9D84EEBBB660}" type="slidenum">
              <a:rPr lang="el-GR" smtClean="0"/>
              <a:t>15</a:t>
            </a:fld>
            <a:endParaRPr lang="el-GR"/>
          </a:p>
        </p:txBody>
      </p:sp>
    </p:spTree>
    <p:extLst>
      <p:ext uri="{BB962C8B-B14F-4D97-AF65-F5344CB8AC3E}">
        <p14:creationId xmlns:p14="http://schemas.microsoft.com/office/powerpoint/2010/main" val="36287985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8E91F9F9-2706-439A-A42E-3C88979BC5FD}"/>
              </a:ext>
            </a:extLst>
          </p:cNvPr>
          <p:cNvSpPr>
            <a:spLocks noGrp="1"/>
          </p:cNvSpPr>
          <p:nvPr>
            <p:ph type="sldNum" sz="quarter" idx="12"/>
          </p:nvPr>
        </p:nvSpPr>
        <p:spPr/>
        <p:txBody>
          <a:bodyPr/>
          <a:lstStyle/>
          <a:p>
            <a:fld id="{29A67EF4-6AD0-4895-A677-9D84EEBBB660}" type="slidenum">
              <a:rPr lang="el-GR" smtClean="0"/>
              <a:t>16</a:t>
            </a:fld>
            <a:endParaRPr lang="el-GR"/>
          </a:p>
        </p:txBody>
      </p:sp>
      <p:sp>
        <p:nvSpPr>
          <p:cNvPr id="3" name="Θέση περιεχομένου 2">
            <a:extLst>
              <a:ext uri="{FF2B5EF4-FFF2-40B4-BE49-F238E27FC236}">
                <a16:creationId xmlns:a16="http://schemas.microsoft.com/office/drawing/2014/main" id="{2550FD31-D615-4018-9795-33481E03A80F}"/>
              </a:ext>
            </a:extLst>
          </p:cNvPr>
          <p:cNvSpPr>
            <a:spLocks noGrp="1"/>
          </p:cNvSpPr>
          <p:nvPr>
            <p:ph idx="4294967295"/>
          </p:nvPr>
        </p:nvSpPr>
        <p:spPr>
          <a:xfrm>
            <a:off x="648070" y="1462881"/>
            <a:ext cx="10058400" cy="3932237"/>
          </a:xfrm>
        </p:spPr>
        <p:txBody>
          <a:bodyPr>
            <a:normAutofit/>
          </a:bodyPr>
          <a:lstStyle/>
          <a:p>
            <a:pPr algn="ctr"/>
            <a:endParaRPr lang="el-GR" sz="3200" b="1" dirty="0">
              <a:solidFill>
                <a:srgbClr val="FF0000"/>
              </a:solidFill>
            </a:endParaRPr>
          </a:p>
          <a:p>
            <a:pPr algn="ctr"/>
            <a:endParaRPr lang="el-GR" sz="3200" b="1" dirty="0">
              <a:solidFill>
                <a:srgbClr val="FF0000"/>
              </a:solidFill>
            </a:endParaRPr>
          </a:p>
          <a:p>
            <a:pPr algn="ctr"/>
            <a:r>
              <a:rPr lang="el-GR" sz="3200" b="1" dirty="0">
                <a:solidFill>
                  <a:srgbClr val="FF0000"/>
                </a:solidFill>
              </a:rPr>
              <a:t>Σύστημα σχέσεων!!!</a:t>
            </a:r>
          </a:p>
        </p:txBody>
      </p:sp>
    </p:spTree>
    <p:extLst>
      <p:ext uri="{BB962C8B-B14F-4D97-AF65-F5344CB8AC3E}">
        <p14:creationId xmlns:p14="http://schemas.microsoft.com/office/powerpoint/2010/main" val="3796739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077200" y="6356351"/>
            <a:ext cx="2133600" cy="365125"/>
          </a:xfrm>
          <a:noFill/>
          <a:ln/>
        </p:spPr>
        <p:txBody>
          <a:bodyPr rtlCol="0" anchor="ctr"/>
          <a:lstStyle/>
          <a:p>
            <a:pPr>
              <a:defRPr/>
            </a:pPr>
            <a:fld id="{00449CAD-7BD7-4CD5-9BEE-F82524B2D9F8}" type="slidenum">
              <a:rPr lang="el-GR">
                <a:solidFill>
                  <a:schemeClr val="tx1">
                    <a:tint val="75000"/>
                  </a:schemeClr>
                </a:solidFill>
                <a:latin typeface="+mn-lt"/>
                <a:cs typeface="+mn-cs"/>
              </a:rPr>
              <a:pPr>
                <a:defRPr/>
              </a:pPr>
              <a:t>17</a:t>
            </a:fld>
            <a:endParaRPr lang="el-GR">
              <a:solidFill>
                <a:schemeClr val="tx1">
                  <a:tint val="75000"/>
                </a:schemeClr>
              </a:solidFill>
              <a:latin typeface="+mn-lt"/>
              <a:cs typeface="+mn-cs"/>
            </a:endParaRPr>
          </a:p>
        </p:txBody>
      </p:sp>
      <p:sp>
        <p:nvSpPr>
          <p:cNvPr id="102402" name="Oval 4"/>
          <p:cNvSpPr>
            <a:spLocks noChangeArrowheads="1"/>
          </p:cNvSpPr>
          <p:nvPr/>
        </p:nvSpPr>
        <p:spPr bwMode="auto">
          <a:xfrm>
            <a:off x="2711450" y="2492375"/>
            <a:ext cx="2736850" cy="273685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102403" name="Oval 5"/>
          <p:cNvSpPr>
            <a:spLocks noChangeArrowheads="1"/>
          </p:cNvSpPr>
          <p:nvPr/>
        </p:nvSpPr>
        <p:spPr bwMode="auto">
          <a:xfrm>
            <a:off x="3507630" y="3142263"/>
            <a:ext cx="1144489" cy="1224136"/>
          </a:xfrm>
          <a:prstGeom prst="ellipse">
            <a:avLst/>
          </a:prstGeom>
          <a:solidFill>
            <a:srgbClr val="FF0000"/>
          </a:solidFill>
          <a:ln w="9525">
            <a:solidFill>
              <a:schemeClr val="tx1"/>
            </a:solidFill>
            <a:round/>
            <a:headEnd/>
            <a:tailEnd/>
          </a:ln>
        </p:spPr>
        <p:txBody>
          <a:bodyPr wrap="none" anchor="ctr"/>
          <a:lstStyle/>
          <a:p>
            <a:endParaRPr lang="el-GR">
              <a:solidFill>
                <a:srgbClr val="FF0000"/>
              </a:solidFill>
            </a:endParaRPr>
          </a:p>
        </p:txBody>
      </p:sp>
      <p:sp>
        <p:nvSpPr>
          <p:cNvPr id="4" name="Slide Number Placeholder 3"/>
          <p:cNvSpPr txBox="1">
            <a:spLocks noGrp="1"/>
          </p:cNvSpPr>
          <p:nvPr/>
        </p:nvSpPr>
        <p:spPr>
          <a:xfrm>
            <a:off x="8077200" y="6356351"/>
            <a:ext cx="2133600" cy="365125"/>
          </a:xfrm>
          <a:prstGeom prst="rect">
            <a:avLst/>
          </a:prstGeom>
          <a:noFill/>
        </p:spPr>
        <p:txBody>
          <a:bodyPr anchor="ctr"/>
          <a:lstStyle/>
          <a:p>
            <a:pPr algn="r">
              <a:defRPr/>
            </a:pPr>
            <a:fld id="{ACFBF197-0124-4E80-924D-77DC877893AF}" type="slidenum">
              <a:rPr lang="el-GR" sz="1200">
                <a:solidFill>
                  <a:schemeClr val="tx1">
                    <a:tint val="75000"/>
                  </a:schemeClr>
                </a:solidFill>
              </a:rPr>
              <a:pPr algn="r">
                <a:defRPr/>
              </a:pPr>
              <a:t>17</a:t>
            </a:fld>
            <a:endParaRPr lang="el-GR" sz="1200">
              <a:solidFill>
                <a:schemeClr val="tx1">
                  <a:tint val="75000"/>
                </a:schemeClr>
              </a:solidFill>
            </a:endParaRPr>
          </a:p>
        </p:txBody>
      </p:sp>
      <p:sp>
        <p:nvSpPr>
          <p:cNvPr id="8" name="Oval 4">
            <a:extLst>
              <a:ext uri="{FF2B5EF4-FFF2-40B4-BE49-F238E27FC236}">
                <a16:creationId xmlns:a16="http://schemas.microsoft.com/office/drawing/2014/main" id="{A2FE3694-9DB7-46BC-BCA1-3D249BCEB56F}"/>
              </a:ext>
            </a:extLst>
          </p:cNvPr>
          <p:cNvSpPr>
            <a:spLocks noChangeArrowheads="1"/>
          </p:cNvSpPr>
          <p:nvPr/>
        </p:nvSpPr>
        <p:spPr bwMode="auto">
          <a:xfrm>
            <a:off x="7731185" y="1384146"/>
            <a:ext cx="2736850" cy="2736850"/>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9" name="Oval 5">
            <a:extLst>
              <a:ext uri="{FF2B5EF4-FFF2-40B4-BE49-F238E27FC236}">
                <a16:creationId xmlns:a16="http://schemas.microsoft.com/office/drawing/2014/main" id="{26778DFE-1F74-4187-B423-6CA9416D58FA}"/>
              </a:ext>
            </a:extLst>
          </p:cNvPr>
          <p:cNvSpPr>
            <a:spLocks noChangeArrowheads="1"/>
          </p:cNvSpPr>
          <p:nvPr/>
        </p:nvSpPr>
        <p:spPr bwMode="auto">
          <a:xfrm>
            <a:off x="8571755" y="2077127"/>
            <a:ext cx="1144489" cy="1224136"/>
          </a:xfrm>
          <a:prstGeom prst="ellipse">
            <a:avLst/>
          </a:prstGeom>
          <a:solidFill>
            <a:schemeClr val="accent1"/>
          </a:solidFill>
          <a:ln w="9525">
            <a:solidFill>
              <a:schemeClr val="tx1"/>
            </a:solidFill>
            <a:round/>
            <a:headEnd/>
            <a:tailEnd/>
          </a:ln>
        </p:spPr>
        <p:txBody>
          <a:bodyPr wrap="none" anchor="ctr"/>
          <a:lstStyle/>
          <a:p>
            <a:endParaRPr 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077200" y="6356351"/>
            <a:ext cx="2133600" cy="365125"/>
          </a:xfrm>
          <a:noFill/>
          <a:ln/>
        </p:spPr>
        <p:txBody>
          <a:bodyPr rtlCol="0" anchor="ctr"/>
          <a:lstStyle/>
          <a:p>
            <a:pPr>
              <a:defRPr/>
            </a:pPr>
            <a:fld id="{53DCD614-F5BA-4A22-8C43-671B6A71A2EC}" type="slidenum">
              <a:rPr lang="el-GR">
                <a:solidFill>
                  <a:schemeClr val="tx1">
                    <a:tint val="75000"/>
                  </a:schemeClr>
                </a:solidFill>
                <a:latin typeface="+mn-lt"/>
                <a:cs typeface="+mn-cs"/>
              </a:rPr>
              <a:pPr>
                <a:defRPr/>
              </a:pPr>
              <a:t>18</a:t>
            </a:fld>
            <a:endParaRPr lang="el-GR">
              <a:solidFill>
                <a:schemeClr val="tx1">
                  <a:tint val="75000"/>
                </a:schemeClr>
              </a:solidFill>
              <a:latin typeface="+mn-lt"/>
              <a:cs typeface="+mn-cs"/>
            </a:endParaRPr>
          </a:p>
        </p:txBody>
      </p:sp>
      <p:sp>
        <p:nvSpPr>
          <p:cNvPr id="103426" name="Oval 4"/>
          <p:cNvSpPr>
            <a:spLocks noChangeArrowheads="1"/>
          </p:cNvSpPr>
          <p:nvPr/>
        </p:nvSpPr>
        <p:spPr bwMode="auto">
          <a:xfrm>
            <a:off x="990600" y="1382714"/>
            <a:ext cx="2952750" cy="4321175"/>
          </a:xfrm>
          <a:prstGeom prst="ellipse">
            <a:avLst/>
          </a:prstGeom>
          <a:solidFill>
            <a:srgbClr val="FF9966"/>
          </a:solidFill>
          <a:ln w="9525">
            <a:solidFill>
              <a:schemeClr val="tx1"/>
            </a:solidFill>
            <a:round/>
            <a:headEnd/>
            <a:tailEnd/>
          </a:ln>
        </p:spPr>
        <p:txBody>
          <a:bodyPr wrap="none" anchor="ctr"/>
          <a:lstStyle/>
          <a:p>
            <a:endParaRPr lang="el-GR"/>
          </a:p>
        </p:txBody>
      </p:sp>
      <p:sp>
        <p:nvSpPr>
          <p:cNvPr id="103427" name="Oval 5"/>
          <p:cNvSpPr>
            <a:spLocks noChangeArrowheads="1"/>
          </p:cNvSpPr>
          <p:nvPr/>
        </p:nvSpPr>
        <p:spPr bwMode="auto">
          <a:xfrm>
            <a:off x="2991643" y="1362076"/>
            <a:ext cx="2818607" cy="4341813"/>
          </a:xfrm>
          <a:prstGeom prst="ellipse">
            <a:avLst/>
          </a:prstGeom>
          <a:pattFill prst="pct50">
            <a:fgClr>
              <a:srgbClr val="FF0000"/>
            </a:fgClr>
            <a:bgClr>
              <a:schemeClr val="bg1"/>
            </a:bgClr>
          </a:pattFill>
          <a:ln w="9525">
            <a:solidFill>
              <a:schemeClr val="tx1"/>
            </a:solidFill>
            <a:round/>
            <a:headEnd/>
            <a:tailEnd/>
          </a:ln>
        </p:spPr>
        <p:txBody>
          <a:bodyPr wrap="none" anchor="ctr"/>
          <a:lstStyle/>
          <a:p>
            <a:endParaRPr lang="el-GR"/>
          </a:p>
        </p:txBody>
      </p:sp>
      <p:sp>
        <p:nvSpPr>
          <p:cNvPr id="4" name="Slide Number Placeholder 3"/>
          <p:cNvSpPr txBox="1">
            <a:spLocks noGrp="1"/>
          </p:cNvSpPr>
          <p:nvPr/>
        </p:nvSpPr>
        <p:spPr>
          <a:xfrm>
            <a:off x="8077200" y="6356351"/>
            <a:ext cx="2133600" cy="365125"/>
          </a:xfrm>
          <a:prstGeom prst="rect">
            <a:avLst/>
          </a:prstGeom>
          <a:noFill/>
        </p:spPr>
        <p:txBody>
          <a:bodyPr anchor="ctr"/>
          <a:lstStyle/>
          <a:p>
            <a:pPr algn="r">
              <a:defRPr/>
            </a:pPr>
            <a:fld id="{4675A6F9-3AB1-4437-9F0D-A9CE211304C3}" type="slidenum">
              <a:rPr lang="el-GR" sz="1200">
                <a:solidFill>
                  <a:schemeClr val="tx1">
                    <a:tint val="75000"/>
                  </a:schemeClr>
                </a:solidFill>
              </a:rPr>
              <a:pPr algn="r">
                <a:defRPr/>
              </a:pPr>
              <a:t>18</a:t>
            </a:fld>
            <a:endParaRPr lang="el-GR" sz="1200">
              <a:solidFill>
                <a:schemeClr val="tx1">
                  <a:tint val="75000"/>
                </a:schemeClr>
              </a:solidFill>
            </a:endParaRPr>
          </a:p>
        </p:txBody>
      </p:sp>
      <p:sp>
        <p:nvSpPr>
          <p:cNvPr id="8" name="Oval 4">
            <a:extLst>
              <a:ext uri="{FF2B5EF4-FFF2-40B4-BE49-F238E27FC236}">
                <a16:creationId xmlns:a16="http://schemas.microsoft.com/office/drawing/2014/main" id="{96B14011-FC59-42D2-A87B-C2894045B7A8}"/>
              </a:ext>
            </a:extLst>
          </p:cNvPr>
          <p:cNvSpPr>
            <a:spLocks noChangeArrowheads="1"/>
          </p:cNvSpPr>
          <p:nvPr/>
        </p:nvSpPr>
        <p:spPr bwMode="auto">
          <a:xfrm>
            <a:off x="6789739" y="925514"/>
            <a:ext cx="2952750" cy="4321175"/>
          </a:xfrm>
          <a:prstGeom prst="ellipse">
            <a:avLst/>
          </a:prstGeom>
          <a:solidFill>
            <a:srgbClr val="0070C0"/>
          </a:solidFill>
          <a:ln w="9525">
            <a:solidFill>
              <a:schemeClr val="tx1"/>
            </a:solidFill>
            <a:round/>
            <a:headEnd/>
            <a:tailEnd/>
          </a:ln>
        </p:spPr>
        <p:txBody>
          <a:bodyPr wrap="none" anchor="ctr"/>
          <a:lstStyle/>
          <a:p>
            <a:endParaRPr lang="el-GR"/>
          </a:p>
        </p:txBody>
      </p:sp>
      <p:sp>
        <p:nvSpPr>
          <p:cNvPr id="9" name="Oval 5">
            <a:extLst>
              <a:ext uri="{FF2B5EF4-FFF2-40B4-BE49-F238E27FC236}">
                <a16:creationId xmlns:a16="http://schemas.microsoft.com/office/drawing/2014/main" id="{706ABF4C-A474-4D2F-BCAC-19B3AF80E1D1}"/>
              </a:ext>
            </a:extLst>
          </p:cNvPr>
          <p:cNvSpPr>
            <a:spLocks noChangeArrowheads="1"/>
          </p:cNvSpPr>
          <p:nvPr/>
        </p:nvSpPr>
        <p:spPr bwMode="auto">
          <a:xfrm>
            <a:off x="8398671" y="1000124"/>
            <a:ext cx="2818606" cy="4375151"/>
          </a:xfrm>
          <a:prstGeom prst="ellipse">
            <a:avLst/>
          </a:prstGeom>
          <a:solidFill>
            <a:schemeClr val="accent1"/>
          </a:solidFill>
          <a:ln w="9525">
            <a:solidFill>
              <a:schemeClr val="tx1"/>
            </a:solidFill>
            <a:round/>
            <a:headEnd/>
            <a:tailEnd/>
          </a:ln>
        </p:spPr>
        <p:txBody>
          <a:bodyPr wrap="none" anchor="ctr"/>
          <a:lstStyle/>
          <a:p>
            <a:endParaRPr lang="el-GR"/>
          </a:p>
        </p:txBody>
      </p:sp>
    </p:spTree>
    <p:extLst>
      <p:ext uri="{BB962C8B-B14F-4D97-AF65-F5344CB8AC3E}">
        <p14:creationId xmlns:p14="http://schemas.microsoft.com/office/powerpoint/2010/main" val="1850479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077200" y="6356351"/>
            <a:ext cx="2133600" cy="365125"/>
          </a:xfrm>
          <a:noFill/>
          <a:ln/>
        </p:spPr>
        <p:txBody>
          <a:bodyPr rtlCol="0" anchor="ctr"/>
          <a:lstStyle/>
          <a:p>
            <a:pPr>
              <a:defRPr/>
            </a:pPr>
            <a:fld id="{53DCD614-F5BA-4A22-8C43-671B6A71A2EC}" type="slidenum">
              <a:rPr lang="el-GR">
                <a:solidFill>
                  <a:schemeClr val="tx1">
                    <a:tint val="75000"/>
                  </a:schemeClr>
                </a:solidFill>
                <a:latin typeface="+mn-lt"/>
                <a:cs typeface="+mn-cs"/>
              </a:rPr>
              <a:pPr>
                <a:defRPr/>
              </a:pPr>
              <a:t>19</a:t>
            </a:fld>
            <a:endParaRPr lang="el-GR">
              <a:solidFill>
                <a:schemeClr val="tx1">
                  <a:tint val="75000"/>
                </a:schemeClr>
              </a:solidFill>
              <a:latin typeface="+mn-lt"/>
              <a:cs typeface="+mn-cs"/>
            </a:endParaRPr>
          </a:p>
        </p:txBody>
      </p:sp>
      <p:sp>
        <p:nvSpPr>
          <p:cNvPr id="103426" name="Oval 4"/>
          <p:cNvSpPr>
            <a:spLocks noChangeArrowheads="1"/>
          </p:cNvSpPr>
          <p:nvPr/>
        </p:nvSpPr>
        <p:spPr bwMode="auto">
          <a:xfrm>
            <a:off x="333376" y="1363661"/>
            <a:ext cx="2952750" cy="4321175"/>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4" name="Slide Number Placeholder 3"/>
          <p:cNvSpPr txBox="1">
            <a:spLocks noGrp="1"/>
          </p:cNvSpPr>
          <p:nvPr/>
        </p:nvSpPr>
        <p:spPr>
          <a:xfrm>
            <a:off x="8077200" y="6356351"/>
            <a:ext cx="2133600" cy="365125"/>
          </a:xfrm>
          <a:prstGeom prst="rect">
            <a:avLst/>
          </a:prstGeom>
          <a:noFill/>
        </p:spPr>
        <p:txBody>
          <a:bodyPr anchor="ctr"/>
          <a:lstStyle/>
          <a:p>
            <a:pPr algn="r">
              <a:defRPr/>
            </a:pPr>
            <a:fld id="{4675A6F9-3AB1-4437-9F0D-A9CE211304C3}" type="slidenum">
              <a:rPr lang="el-GR" sz="1200">
                <a:solidFill>
                  <a:schemeClr val="tx1">
                    <a:tint val="75000"/>
                  </a:schemeClr>
                </a:solidFill>
              </a:rPr>
              <a:pPr algn="r">
                <a:defRPr/>
              </a:pPr>
              <a:t>19</a:t>
            </a:fld>
            <a:endParaRPr lang="el-GR" sz="1200">
              <a:solidFill>
                <a:schemeClr val="tx1">
                  <a:tint val="75000"/>
                </a:schemeClr>
              </a:solidFill>
            </a:endParaRPr>
          </a:p>
        </p:txBody>
      </p:sp>
      <p:sp>
        <p:nvSpPr>
          <p:cNvPr id="8" name="Oval 4">
            <a:extLst>
              <a:ext uri="{FF2B5EF4-FFF2-40B4-BE49-F238E27FC236}">
                <a16:creationId xmlns:a16="http://schemas.microsoft.com/office/drawing/2014/main" id="{6966FF9A-851E-4DEE-9761-A47003EAE0E2}"/>
              </a:ext>
            </a:extLst>
          </p:cNvPr>
          <p:cNvSpPr>
            <a:spLocks noChangeArrowheads="1"/>
          </p:cNvSpPr>
          <p:nvPr/>
        </p:nvSpPr>
        <p:spPr bwMode="auto">
          <a:xfrm>
            <a:off x="3380173" y="1095484"/>
            <a:ext cx="2145531" cy="4962903"/>
          </a:xfrm>
          <a:prstGeom prst="ellipse">
            <a:avLst/>
          </a:prstGeom>
          <a:solidFill>
            <a:srgbClr val="0070C0"/>
          </a:solidFill>
          <a:ln w="9525">
            <a:solidFill>
              <a:schemeClr val="tx1"/>
            </a:solidFill>
            <a:round/>
            <a:headEnd/>
            <a:tailEnd/>
          </a:ln>
        </p:spPr>
        <p:txBody>
          <a:bodyPr wrap="none" anchor="ctr"/>
          <a:lstStyle/>
          <a:p>
            <a:endParaRPr lang="el-GR"/>
          </a:p>
        </p:txBody>
      </p:sp>
      <p:sp>
        <p:nvSpPr>
          <p:cNvPr id="9" name="Oval 4">
            <a:extLst>
              <a:ext uri="{FF2B5EF4-FFF2-40B4-BE49-F238E27FC236}">
                <a16:creationId xmlns:a16="http://schemas.microsoft.com/office/drawing/2014/main" id="{5B344531-0B07-454E-92A4-366D8560FD62}"/>
              </a:ext>
            </a:extLst>
          </p:cNvPr>
          <p:cNvSpPr>
            <a:spLocks noChangeArrowheads="1"/>
          </p:cNvSpPr>
          <p:nvPr/>
        </p:nvSpPr>
        <p:spPr bwMode="auto">
          <a:xfrm>
            <a:off x="8187430" y="1095484"/>
            <a:ext cx="2952750" cy="4321175"/>
          </a:xfrm>
          <a:prstGeom prst="ellipse">
            <a:avLst/>
          </a:prstGeom>
          <a:solidFill>
            <a:srgbClr val="FF9966"/>
          </a:solidFill>
          <a:ln w="9525">
            <a:solidFill>
              <a:schemeClr val="tx1"/>
            </a:solidFill>
            <a:round/>
            <a:headEnd/>
            <a:tailEnd/>
          </a:ln>
        </p:spPr>
        <p:txBody>
          <a:bodyPr wrap="none" anchor="ctr"/>
          <a:lstStyle/>
          <a:p>
            <a:endParaRPr lang="el-GR"/>
          </a:p>
        </p:txBody>
      </p:sp>
      <p:sp>
        <p:nvSpPr>
          <p:cNvPr id="10" name="Oval 4">
            <a:extLst>
              <a:ext uri="{FF2B5EF4-FFF2-40B4-BE49-F238E27FC236}">
                <a16:creationId xmlns:a16="http://schemas.microsoft.com/office/drawing/2014/main" id="{E7964310-3561-41C2-8958-CDCB635BE970}"/>
              </a:ext>
            </a:extLst>
          </p:cNvPr>
          <p:cNvSpPr>
            <a:spLocks noChangeArrowheads="1"/>
          </p:cNvSpPr>
          <p:nvPr/>
        </p:nvSpPr>
        <p:spPr bwMode="auto">
          <a:xfrm>
            <a:off x="6096000" y="1095484"/>
            <a:ext cx="2019301" cy="5242906"/>
          </a:xfrm>
          <a:prstGeom prst="ellipse">
            <a:avLst/>
          </a:prstGeom>
          <a:pattFill prst="pct60">
            <a:fgClr>
              <a:srgbClr val="FF0000"/>
            </a:fgClr>
            <a:bgClr>
              <a:schemeClr val="bg1"/>
            </a:bgClr>
          </a:pattFill>
          <a:ln w="9525">
            <a:solidFill>
              <a:schemeClr val="tx1"/>
            </a:solidFill>
            <a:round/>
            <a:headEnd/>
            <a:tailEnd/>
          </a:ln>
        </p:spPr>
        <p:txBody>
          <a:bodyPr wrap="none" anchor="ctr"/>
          <a:lstStyle/>
          <a:p>
            <a:endParaRPr lang="el-GR"/>
          </a:p>
        </p:txBody>
      </p:sp>
    </p:spTree>
    <p:extLst>
      <p:ext uri="{BB962C8B-B14F-4D97-AF65-F5344CB8AC3E}">
        <p14:creationId xmlns:p14="http://schemas.microsoft.com/office/powerpoint/2010/main" val="400973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7ECD7C7-0329-937D-F5B7-0251BAE9BEC9}"/>
              </a:ext>
            </a:extLst>
          </p:cNvPr>
          <p:cNvSpPr>
            <a:spLocks noGrp="1"/>
          </p:cNvSpPr>
          <p:nvPr>
            <p:ph sz="half" idx="1"/>
          </p:nvPr>
        </p:nvSpPr>
        <p:spPr>
          <a:xfrm>
            <a:off x="1057275" y="1371600"/>
            <a:ext cx="4754880" cy="4391023"/>
          </a:xfrm>
        </p:spPr>
        <p:txBody>
          <a:bodyPr>
            <a:normAutofit/>
          </a:bodyPr>
          <a:lstStyle/>
          <a:p>
            <a:pPr algn="ctr"/>
            <a:endParaRPr lang="el-GR" sz="3600" b="1" dirty="0"/>
          </a:p>
          <a:p>
            <a:pPr algn="ctr"/>
            <a:r>
              <a:rPr lang="el-GR" sz="3600" b="1" dirty="0"/>
              <a:t> Πώς έρχεστε?</a:t>
            </a:r>
          </a:p>
          <a:p>
            <a:pPr marL="0" indent="0" algn="ctr">
              <a:buNone/>
            </a:pPr>
            <a:endParaRPr lang="el-GR" sz="2400" b="1" dirty="0"/>
          </a:p>
        </p:txBody>
      </p:sp>
      <p:sp>
        <p:nvSpPr>
          <p:cNvPr id="4" name="Θέση αριθμού διαφάνειας 3">
            <a:extLst>
              <a:ext uri="{FF2B5EF4-FFF2-40B4-BE49-F238E27FC236}">
                <a16:creationId xmlns:a16="http://schemas.microsoft.com/office/drawing/2014/main" id="{D9C86AA1-AF81-DCA9-E807-CF865C14DAE2}"/>
              </a:ext>
            </a:extLst>
          </p:cNvPr>
          <p:cNvSpPr>
            <a:spLocks noGrp="1"/>
          </p:cNvSpPr>
          <p:nvPr>
            <p:ph type="sldNum" sz="quarter" idx="12"/>
          </p:nvPr>
        </p:nvSpPr>
        <p:spPr/>
        <p:txBody>
          <a:bodyPr/>
          <a:lstStyle/>
          <a:p>
            <a:fld id="{29A67EF4-6AD0-4895-A677-9D84EEBBB660}" type="slidenum">
              <a:rPr lang="el-GR" smtClean="0"/>
              <a:t>2</a:t>
            </a:fld>
            <a:endParaRPr lang="el-GR"/>
          </a:p>
        </p:txBody>
      </p:sp>
      <p:pic>
        <p:nvPicPr>
          <p:cNvPr id="2050" name="Picture 2" descr="Παγκόσμιο συνδέοντας δίκτυο ανθρώπων Διανυσματική απεικόνιση - εικονογραφία  από teamwork: 42911019">
            <a:extLst>
              <a:ext uri="{FF2B5EF4-FFF2-40B4-BE49-F238E27FC236}">
                <a16:creationId xmlns:a16="http://schemas.microsoft.com/office/drawing/2014/main" id="{5E37B8B5-65A2-FDD6-15BC-7363BCA4011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77025" y="1371601"/>
            <a:ext cx="4667250" cy="439102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587F49D-FFB5-CA23-2BAD-08D628E5D4B3}"/>
              </a:ext>
            </a:extLst>
          </p:cNvPr>
          <p:cNvSpPr txBox="1"/>
          <p:nvPr/>
        </p:nvSpPr>
        <p:spPr>
          <a:xfrm>
            <a:off x="6543674" y="5824236"/>
            <a:ext cx="4867275" cy="461665"/>
          </a:xfrm>
          <a:prstGeom prst="rect">
            <a:avLst/>
          </a:prstGeom>
          <a:noFill/>
        </p:spPr>
        <p:txBody>
          <a:bodyPr wrap="square">
            <a:spAutoFit/>
          </a:bodyPr>
          <a:lstStyle/>
          <a:p>
            <a:r>
              <a:rPr lang="en-US" sz="1200" dirty="0"/>
              <a:t>https://www.google.com/search?q=++%CE%B4%CE%AF%CE%BA%CF%84%CF%85%CE%B1</a:t>
            </a:r>
            <a:endParaRPr lang="el-GR" sz="1200" dirty="0"/>
          </a:p>
        </p:txBody>
      </p:sp>
    </p:spTree>
    <p:extLst>
      <p:ext uri="{BB962C8B-B14F-4D97-AF65-F5344CB8AC3E}">
        <p14:creationId xmlns:p14="http://schemas.microsoft.com/office/powerpoint/2010/main" val="2620828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077200" y="6356351"/>
            <a:ext cx="2133600" cy="365125"/>
          </a:xfrm>
          <a:noFill/>
          <a:ln/>
        </p:spPr>
        <p:txBody>
          <a:bodyPr rtlCol="0" anchor="ctr"/>
          <a:lstStyle/>
          <a:p>
            <a:pPr>
              <a:defRPr/>
            </a:pPr>
            <a:fld id="{53DCD614-F5BA-4A22-8C43-671B6A71A2EC}" type="slidenum">
              <a:rPr lang="el-GR">
                <a:solidFill>
                  <a:schemeClr val="tx1">
                    <a:tint val="75000"/>
                  </a:schemeClr>
                </a:solidFill>
                <a:latin typeface="+mn-lt"/>
                <a:cs typeface="+mn-cs"/>
              </a:rPr>
              <a:pPr>
                <a:defRPr/>
              </a:pPr>
              <a:t>20</a:t>
            </a:fld>
            <a:endParaRPr lang="el-GR">
              <a:solidFill>
                <a:schemeClr val="tx1">
                  <a:tint val="75000"/>
                </a:schemeClr>
              </a:solidFill>
              <a:latin typeface="+mn-lt"/>
              <a:cs typeface="+mn-cs"/>
            </a:endParaRPr>
          </a:p>
        </p:txBody>
      </p:sp>
      <p:sp>
        <p:nvSpPr>
          <p:cNvPr id="103426" name="Oval 4"/>
          <p:cNvSpPr>
            <a:spLocks noChangeArrowheads="1"/>
          </p:cNvSpPr>
          <p:nvPr/>
        </p:nvSpPr>
        <p:spPr bwMode="auto">
          <a:xfrm>
            <a:off x="288988" y="1268412"/>
            <a:ext cx="2952750" cy="4321175"/>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4" name="Slide Number Placeholder 3"/>
          <p:cNvSpPr txBox="1">
            <a:spLocks noGrp="1"/>
          </p:cNvSpPr>
          <p:nvPr/>
        </p:nvSpPr>
        <p:spPr>
          <a:xfrm>
            <a:off x="8077200" y="6356351"/>
            <a:ext cx="2133600" cy="365125"/>
          </a:xfrm>
          <a:prstGeom prst="rect">
            <a:avLst/>
          </a:prstGeom>
          <a:noFill/>
        </p:spPr>
        <p:txBody>
          <a:bodyPr anchor="ctr"/>
          <a:lstStyle/>
          <a:p>
            <a:pPr algn="r">
              <a:defRPr/>
            </a:pPr>
            <a:fld id="{4675A6F9-3AB1-4437-9F0D-A9CE211304C3}" type="slidenum">
              <a:rPr lang="el-GR" sz="1200">
                <a:solidFill>
                  <a:schemeClr val="tx1">
                    <a:tint val="75000"/>
                  </a:schemeClr>
                </a:solidFill>
              </a:rPr>
              <a:pPr algn="r">
                <a:defRPr/>
              </a:pPr>
              <a:t>20</a:t>
            </a:fld>
            <a:endParaRPr lang="el-GR" sz="1200">
              <a:solidFill>
                <a:schemeClr val="tx1">
                  <a:tint val="75000"/>
                </a:schemeClr>
              </a:solidFill>
            </a:endParaRPr>
          </a:p>
        </p:txBody>
      </p:sp>
      <p:sp>
        <p:nvSpPr>
          <p:cNvPr id="8" name="Oval 4">
            <a:extLst>
              <a:ext uri="{FF2B5EF4-FFF2-40B4-BE49-F238E27FC236}">
                <a16:creationId xmlns:a16="http://schemas.microsoft.com/office/drawing/2014/main" id="{6966FF9A-851E-4DEE-9761-A47003EAE0E2}"/>
              </a:ext>
            </a:extLst>
          </p:cNvPr>
          <p:cNvSpPr>
            <a:spLocks noChangeArrowheads="1"/>
          </p:cNvSpPr>
          <p:nvPr/>
        </p:nvSpPr>
        <p:spPr bwMode="auto">
          <a:xfrm>
            <a:off x="3878340" y="1095484"/>
            <a:ext cx="2145531" cy="4962903"/>
          </a:xfrm>
          <a:prstGeom prst="ellipse">
            <a:avLst/>
          </a:prstGeom>
          <a:solidFill>
            <a:srgbClr val="0070C0"/>
          </a:solidFill>
          <a:ln w="9525">
            <a:solidFill>
              <a:schemeClr val="tx1"/>
            </a:solidFill>
            <a:round/>
            <a:headEnd/>
            <a:tailEnd/>
          </a:ln>
        </p:spPr>
        <p:txBody>
          <a:bodyPr wrap="none" anchor="ctr"/>
          <a:lstStyle/>
          <a:p>
            <a:endParaRPr lang="el-GR"/>
          </a:p>
        </p:txBody>
      </p:sp>
      <p:sp>
        <p:nvSpPr>
          <p:cNvPr id="9" name="Oval 4">
            <a:extLst>
              <a:ext uri="{FF2B5EF4-FFF2-40B4-BE49-F238E27FC236}">
                <a16:creationId xmlns:a16="http://schemas.microsoft.com/office/drawing/2014/main" id="{5B344531-0B07-454E-92A4-366D8560FD62}"/>
              </a:ext>
            </a:extLst>
          </p:cNvPr>
          <p:cNvSpPr>
            <a:spLocks noChangeArrowheads="1"/>
          </p:cNvSpPr>
          <p:nvPr/>
        </p:nvSpPr>
        <p:spPr bwMode="auto">
          <a:xfrm>
            <a:off x="8841513" y="1104193"/>
            <a:ext cx="2952750" cy="4321175"/>
          </a:xfrm>
          <a:prstGeom prst="ellipse">
            <a:avLst/>
          </a:prstGeom>
          <a:solidFill>
            <a:srgbClr val="FF9966"/>
          </a:solidFill>
          <a:ln w="9525">
            <a:solidFill>
              <a:schemeClr val="tx1"/>
            </a:solidFill>
            <a:round/>
            <a:headEnd/>
            <a:tailEnd/>
          </a:ln>
        </p:spPr>
        <p:txBody>
          <a:bodyPr wrap="none" anchor="ctr"/>
          <a:lstStyle/>
          <a:p>
            <a:endParaRPr lang="el-GR"/>
          </a:p>
        </p:txBody>
      </p:sp>
      <p:sp>
        <p:nvSpPr>
          <p:cNvPr id="10" name="Oval 4">
            <a:extLst>
              <a:ext uri="{FF2B5EF4-FFF2-40B4-BE49-F238E27FC236}">
                <a16:creationId xmlns:a16="http://schemas.microsoft.com/office/drawing/2014/main" id="{E7964310-3561-41C2-8958-CDCB635BE970}"/>
              </a:ext>
            </a:extLst>
          </p:cNvPr>
          <p:cNvSpPr>
            <a:spLocks noChangeArrowheads="1"/>
          </p:cNvSpPr>
          <p:nvPr/>
        </p:nvSpPr>
        <p:spPr bwMode="auto">
          <a:xfrm>
            <a:off x="5350276" y="1059992"/>
            <a:ext cx="2019301" cy="5242906"/>
          </a:xfrm>
          <a:prstGeom prst="ellipse">
            <a:avLst/>
          </a:prstGeom>
          <a:pattFill prst="pct60">
            <a:fgClr>
              <a:srgbClr val="FF0000"/>
            </a:fgClr>
            <a:bgClr>
              <a:schemeClr val="bg1"/>
            </a:bgClr>
          </a:pattFill>
          <a:ln w="9525">
            <a:solidFill>
              <a:schemeClr val="tx1"/>
            </a:solidFill>
            <a:round/>
            <a:headEnd/>
            <a:tailEnd/>
          </a:ln>
        </p:spPr>
        <p:txBody>
          <a:bodyPr wrap="none" anchor="ctr"/>
          <a:lstStyle/>
          <a:p>
            <a:endParaRPr lang="el-GR"/>
          </a:p>
        </p:txBody>
      </p:sp>
    </p:spTree>
    <p:extLst>
      <p:ext uri="{BB962C8B-B14F-4D97-AF65-F5344CB8AC3E}">
        <p14:creationId xmlns:p14="http://schemas.microsoft.com/office/powerpoint/2010/main" val="2431066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077200" y="6356351"/>
            <a:ext cx="2133600" cy="365125"/>
          </a:xfrm>
          <a:noFill/>
          <a:ln/>
        </p:spPr>
        <p:txBody>
          <a:bodyPr rtlCol="0" anchor="ctr"/>
          <a:lstStyle/>
          <a:p>
            <a:pPr>
              <a:defRPr/>
            </a:pPr>
            <a:fld id="{53DCD614-F5BA-4A22-8C43-671B6A71A2EC}" type="slidenum">
              <a:rPr lang="el-GR">
                <a:solidFill>
                  <a:schemeClr val="tx1">
                    <a:tint val="75000"/>
                  </a:schemeClr>
                </a:solidFill>
                <a:latin typeface="+mn-lt"/>
                <a:cs typeface="+mn-cs"/>
              </a:rPr>
              <a:pPr>
                <a:defRPr/>
              </a:pPr>
              <a:t>21</a:t>
            </a:fld>
            <a:endParaRPr lang="el-GR">
              <a:solidFill>
                <a:schemeClr val="tx1">
                  <a:tint val="75000"/>
                </a:schemeClr>
              </a:solidFill>
              <a:latin typeface="+mn-lt"/>
              <a:cs typeface="+mn-cs"/>
            </a:endParaRPr>
          </a:p>
        </p:txBody>
      </p:sp>
      <p:sp>
        <p:nvSpPr>
          <p:cNvPr id="103426" name="Oval 4"/>
          <p:cNvSpPr>
            <a:spLocks noChangeArrowheads="1"/>
          </p:cNvSpPr>
          <p:nvPr/>
        </p:nvSpPr>
        <p:spPr bwMode="auto">
          <a:xfrm>
            <a:off x="288988" y="1268412"/>
            <a:ext cx="2952750" cy="4321175"/>
          </a:xfrm>
          <a:prstGeom prst="ellipse">
            <a:avLst/>
          </a:prstGeom>
          <a:solidFill>
            <a:schemeClr val="accent1"/>
          </a:solidFill>
          <a:ln w="9525">
            <a:solidFill>
              <a:schemeClr val="tx1"/>
            </a:solidFill>
            <a:round/>
            <a:headEnd/>
            <a:tailEnd/>
          </a:ln>
        </p:spPr>
        <p:txBody>
          <a:bodyPr wrap="none" anchor="ctr"/>
          <a:lstStyle/>
          <a:p>
            <a:endParaRPr lang="el-GR"/>
          </a:p>
        </p:txBody>
      </p:sp>
      <p:sp>
        <p:nvSpPr>
          <p:cNvPr id="4" name="Slide Number Placeholder 3"/>
          <p:cNvSpPr txBox="1">
            <a:spLocks noGrp="1"/>
          </p:cNvSpPr>
          <p:nvPr/>
        </p:nvSpPr>
        <p:spPr>
          <a:xfrm>
            <a:off x="8077200" y="6356351"/>
            <a:ext cx="2133600" cy="365125"/>
          </a:xfrm>
          <a:prstGeom prst="rect">
            <a:avLst/>
          </a:prstGeom>
          <a:noFill/>
        </p:spPr>
        <p:txBody>
          <a:bodyPr anchor="ctr"/>
          <a:lstStyle/>
          <a:p>
            <a:pPr algn="r">
              <a:defRPr/>
            </a:pPr>
            <a:fld id="{4675A6F9-3AB1-4437-9F0D-A9CE211304C3}" type="slidenum">
              <a:rPr lang="el-GR" sz="1200">
                <a:solidFill>
                  <a:schemeClr val="tx1">
                    <a:tint val="75000"/>
                  </a:schemeClr>
                </a:solidFill>
              </a:rPr>
              <a:pPr algn="r">
                <a:defRPr/>
              </a:pPr>
              <a:t>21</a:t>
            </a:fld>
            <a:endParaRPr lang="el-GR" sz="1200">
              <a:solidFill>
                <a:schemeClr val="tx1">
                  <a:tint val="75000"/>
                </a:schemeClr>
              </a:solidFill>
            </a:endParaRPr>
          </a:p>
        </p:txBody>
      </p:sp>
      <p:sp>
        <p:nvSpPr>
          <p:cNvPr id="8" name="Oval 4">
            <a:extLst>
              <a:ext uri="{FF2B5EF4-FFF2-40B4-BE49-F238E27FC236}">
                <a16:creationId xmlns:a16="http://schemas.microsoft.com/office/drawing/2014/main" id="{6966FF9A-851E-4DEE-9761-A47003EAE0E2}"/>
              </a:ext>
            </a:extLst>
          </p:cNvPr>
          <p:cNvSpPr>
            <a:spLocks noChangeArrowheads="1"/>
          </p:cNvSpPr>
          <p:nvPr/>
        </p:nvSpPr>
        <p:spPr bwMode="auto">
          <a:xfrm>
            <a:off x="3878340" y="1095484"/>
            <a:ext cx="2145531" cy="4962903"/>
          </a:xfrm>
          <a:prstGeom prst="ellipse">
            <a:avLst/>
          </a:prstGeom>
          <a:solidFill>
            <a:srgbClr val="4A2C94"/>
          </a:solidFill>
          <a:ln w="9525">
            <a:solidFill>
              <a:schemeClr val="tx1"/>
            </a:solidFill>
            <a:round/>
            <a:headEnd/>
            <a:tailEnd/>
          </a:ln>
        </p:spPr>
        <p:txBody>
          <a:bodyPr wrap="none" anchor="ctr"/>
          <a:lstStyle/>
          <a:p>
            <a:endParaRPr lang="el-GR"/>
          </a:p>
        </p:txBody>
      </p:sp>
      <p:sp>
        <p:nvSpPr>
          <p:cNvPr id="9" name="Oval 4">
            <a:extLst>
              <a:ext uri="{FF2B5EF4-FFF2-40B4-BE49-F238E27FC236}">
                <a16:creationId xmlns:a16="http://schemas.microsoft.com/office/drawing/2014/main" id="{5B344531-0B07-454E-92A4-366D8560FD62}"/>
              </a:ext>
            </a:extLst>
          </p:cNvPr>
          <p:cNvSpPr>
            <a:spLocks noChangeArrowheads="1"/>
          </p:cNvSpPr>
          <p:nvPr/>
        </p:nvSpPr>
        <p:spPr bwMode="auto">
          <a:xfrm>
            <a:off x="8841513" y="1104193"/>
            <a:ext cx="2952750" cy="4321175"/>
          </a:xfrm>
          <a:prstGeom prst="ellipse">
            <a:avLst/>
          </a:prstGeom>
          <a:solidFill>
            <a:srgbClr val="FF9966"/>
          </a:solidFill>
          <a:ln w="9525">
            <a:solidFill>
              <a:schemeClr val="tx1"/>
            </a:solidFill>
            <a:round/>
            <a:headEnd/>
            <a:tailEnd/>
          </a:ln>
        </p:spPr>
        <p:txBody>
          <a:bodyPr wrap="none" anchor="ctr"/>
          <a:lstStyle/>
          <a:p>
            <a:endParaRPr lang="el-GR"/>
          </a:p>
        </p:txBody>
      </p:sp>
      <p:sp>
        <p:nvSpPr>
          <p:cNvPr id="10" name="Oval 4">
            <a:extLst>
              <a:ext uri="{FF2B5EF4-FFF2-40B4-BE49-F238E27FC236}">
                <a16:creationId xmlns:a16="http://schemas.microsoft.com/office/drawing/2014/main" id="{E7964310-3561-41C2-8958-CDCB635BE970}"/>
              </a:ext>
            </a:extLst>
          </p:cNvPr>
          <p:cNvSpPr>
            <a:spLocks noChangeArrowheads="1"/>
          </p:cNvSpPr>
          <p:nvPr/>
        </p:nvSpPr>
        <p:spPr bwMode="auto">
          <a:xfrm>
            <a:off x="5049729" y="1095484"/>
            <a:ext cx="2019301" cy="5242906"/>
          </a:xfrm>
          <a:prstGeom prst="ellipse">
            <a:avLst/>
          </a:prstGeom>
          <a:solidFill>
            <a:srgbClr val="FFCC99"/>
          </a:solidFill>
          <a:ln w="9525">
            <a:solidFill>
              <a:schemeClr val="tx1"/>
            </a:solidFill>
            <a:round/>
            <a:headEnd/>
            <a:tailEnd/>
          </a:ln>
        </p:spPr>
        <p:txBody>
          <a:bodyPr wrap="none" anchor="ctr"/>
          <a:lstStyle/>
          <a:p>
            <a:endParaRPr lang="el-GR"/>
          </a:p>
        </p:txBody>
      </p:sp>
    </p:spTree>
    <p:extLst>
      <p:ext uri="{BB962C8B-B14F-4D97-AF65-F5344CB8AC3E}">
        <p14:creationId xmlns:p14="http://schemas.microsoft.com/office/powerpoint/2010/main" val="1183893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F4081C-F760-476B-9C37-E2DADB218A54}"/>
              </a:ext>
            </a:extLst>
          </p:cNvPr>
          <p:cNvSpPr>
            <a:spLocks noGrp="1"/>
          </p:cNvSpPr>
          <p:nvPr>
            <p:ph type="title"/>
          </p:nvPr>
        </p:nvSpPr>
        <p:spPr>
          <a:xfrm>
            <a:off x="863257" y="550328"/>
            <a:ext cx="10058400" cy="773647"/>
          </a:xfrm>
        </p:spPr>
        <p:txBody>
          <a:bodyPr>
            <a:normAutofit fontScale="90000"/>
          </a:bodyPr>
          <a:lstStyle/>
          <a:p>
            <a:r>
              <a:rPr lang="el-GR" sz="3600" dirty="0"/>
              <a:t>Σχέση: Δύο ή τρεις; </a:t>
            </a:r>
            <a:br>
              <a:rPr lang="el-GR" sz="3600" dirty="0"/>
            </a:br>
            <a:r>
              <a:rPr lang="en-US" sz="3200" b="1" dirty="0"/>
              <a:t> </a:t>
            </a:r>
            <a:endParaRPr lang="el-GR" sz="3200" b="1" dirty="0"/>
          </a:p>
        </p:txBody>
      </p:sp>
      <p:sp>
        <p:nvSpPr>
          <p:cNvPr id="3" name="Θέση περιεχομένου 2">
            <a:extLst>
              <a:ext uri="{FF2B5EF4-FFF2-40B4-BE49-F238E27FC236}">
                <a16:creationId xmlns:a16="http://schemas.microsoft.com/office/drawing/2014/main" id="{7A5460B4-F216-4AD0-AB51-B57BADB12E32}"/>
              </a:ext>
            </a:extLst>
          </p:cNvPr>
          <p:cNvSpPr>
            <a:spLocks noGrp="1"/>
          </p:cNvSpPr>
          <p:nvPr>
            <p:ph idx="1"/>
          </p:nvPr>
        </p:nvSpPr>
        <p:spPr>
          <a:xfrm>
            <a:off x="621436" y="1218565"/>
            <a:ext cx="10808563" cy="4784307"/>
          </a:xfrm>
        </p:spPr>
        <p:txBody>
          <a:bodyPr/>
          <a:lstStyle/>
          <a:p>
            <a:pPr lvl="1">
              <a:buFont typeface="Courier New" panose="02070309020205020404" pitchFamily="49" charset="0"/>
              <a:buChar char="o"/>
            </a:pPr>
            <a:r>
              <a:rPr lang="el-GR" sz="2400" dirty="0"/>
              <a:t>Τα προσωπικά </a:t>
            </a:r>
            <a:r>
              <a:rPr lang="el-GR" sz="2400" b="1" dirty="0"/>
              <a:t>χαρακτηριστικά και αξίες </a:t>
            </a:r>
            <a:r>
              <a:rPr lang="el-GR" sz="2400" dirty="0"/>
              <a:t>του </a:t>
            </a:r>
            <a:r>
              <a:rPr lang="el-GR" sz="2400" b="1" dirty="0"/>
              <a:t>θεραπευτή</a:t>
            </a:r>
            <a:r>
              <a:rPr lang="en-US" sz="2400" b="1" dirty="0"/>
              <a:t> (1)</a:t>
            </a:r>
            <a:r>
              <a:rPr lang="el-GR" sz="2400" dirty="0"/>
              <a:t>, τα προσωπικά χαρακτηριστικά και αξίες του </a:t>
            </a:r>
            <a:r>
              <a:rPr lang="el-GR" sz="2400" b="1" dirty="0" err="1"/>
              <a:t>θεραπευόμενου</a:t>
            </a:r>
            <a:r>
              <a:rPr lang="en-US" sz="2400" b="1" dirty="0"/>
              <a:t> (2)</a:t>
            </a:r>
            <a:r>
              <a:rPr lang="el-GR" sz="2400" dirty="0"/>
              <a:t> καθώς και η μεταξύ τους </a:t>
            </a:r>
            <a:r>
              <a:rPr lang="el-GR" sz="2400" b="1" dirty="0"/>
              <a:t>αλληλεπίδραση</a:t>
            </a:r>
            <a:r>
              <a:rPr lang="en-US" sz="2400" b="1" dirty="0"/>
              <a:t> (3)</a:t>
            </a:r>
            <a:r>
              <a:rPr lang="el-GR" sz="2400" dirty="0"/>
              <a:t>» (</a:t>
            </a:r>
            <a:r>
              <a:rPr lang="en-GB" sz="2400" dirty="0"/>
              <a:t>Wright</a:t>
            </a:r>
            <a:r>
              <a:rPr lang="el-GR" sz="2400" dirty="0"/>
              <a:t> &amp; </a:t>
            </a:r>
            <a:r>
              <a:rPr lang="en-GB" sz="2400" dirty="0"/>
              <a:t>Davies</a:t>
            </a:r>
            <a:r>
              <a:rPr lang="el-GR" sz="2400" dirty="0"/>
              <a:t>, 1994).</a:t>
            </a:r>
          </a:p>
          <a:p>
            <a:pPr marL="274320" lvl="1" indent="0">
              <a:buNone/>
            </a:pPr>
            <a:endParaRPr lang="el-GR" sz="2400" dirty="0"/>
          </a:p>
          <a:p>
            <a:pPr algn="ctr">
              <a:buFont typeface="Wingdings" panose="05000000000000000000" pitchFamily="2" charset="2"/>
              <a:buChar char="§"/>
            </a:pPr>
            <a:r>
              <a:rPr lang="el-GR" sz="2600" dirty="0"/>
              <a:t>Το </a:t>
            </a:r>
            <a:r>
              <a:rPr lang="el-GR" sz="2600" b="1" dirty="0">
                <a:solidFill>
                  <a:srgbClr val="FF0000"/>
                </a:solidFill>
              </a:rPr>
              <a:t>αποτέλεσμα*</a:t>
            </a:r>
            <a:r>
              <a:rPr lang="el-GR" sz="2600" dirty="0"/>
              <a:t> μιας συνάντησης</a:t>
            </a:r>
          </a:p>
          <a:p>
            <a:endParaRPr lang="el-GR" dirty="0"/>
          </a:p>
          <a:p>
            <a:pPr lvl="2">
              <a:buFont typeface="Wingdings" panose="05000000000000000000" pitchFamily="2" charset="2"/>
              <a:buChar char="§"/>
            </a:pPr>
            <a:r>
              <a:rPr lang="el-GR" sz="2000" b="1" dirty="0">
                <a:solidFill>
                  <a:srgbClr val="FF0000"/>
                </a:solidFill>
              </a:rPr>
              <a:t>*εγώ, εσύ </a:t>
            </a:r>
            <a:r>
              <a:rPr lang="el-GR" sz="2000" b="1" dirty="0"/>
              <a:t>και </a:t>
            </a:r>
            <a:r>
              <a:rPr lang="el-GR" sz="2000" b="1" dirty="0">
                <a:solidFill>
                  <a:srgbClr val="FF0000"/>
                </a:solidFill>
              </a:rPr>
              <a:t>η σχέση/συναλλαγή μας </a:t>
            </a:r>
            <a:r>
              <a:rPr lang="el-GR" sz="2000" dirty="0"/>
              <a:t>στο</a:t>
            </a:r>
            <a:r>
              <a:rPr lang="el-GR" sz="2000" b="1" dirty="0">
                <a:solidFill>
                  <a:srgbClr val="FF0000"/>
                </a:solidFill>
              </a:rPr>
              <a:t> εδώ και τώρα, </a:t>
            </a:r>
            <a:r>
              <a:rPr lang="el-GR" sz="2000" dirty="0">
                <a:solidFill>
                  <a:srgbClr val="FF0000"/>
                </a:solidFill>
              </a:rPr>
              <a:t>και</a:t>
            </a:r>
            <a:r>
              <a:rPr lang="el-GR" sz="2000" b="1" dirty="0">
                <a:solidFill>
                  <a:srgbClr val="FF0000"/>
                </a:solidFill>
              </a:rPr>
              <a:t> ό,τι  </a:t>
            </a:r>
            <a:r>
              <a:rPr lang="el-GR" sz="2200" b="1" dirty="0">
                <a:solidFill>
                  <a:srgbClr val="FF0000"/>
                </a:solidFill>
              </a:rPr>
              <a:t>χαρακτηριστικά </a:t>
            </a:r>
            <a:r>
              <a:rPr lang="el-GR" sz="2200" dirty="0">
                <a:solidFill>
                  <a:srgbClr val="FF0000"/>
                </a:solidFill>
              </a:rPr>
              <a:t>μας </a:t>
            </a:r>
            <a:r>
              <a:rPr lang="el-GR" sz="2200" dirty="0"/>
              <a:t>«βάζουμε» («φορτώνουμε) σε αυτήν την συνάντηση/συναλλαγή  </a:t>
            </a:r>
          </a:p>
        </p:txBody>
      </p:sp>
      <p:sp>
        <p:nvSpPr>
          <p:cNvPr id="4" name="Θέση αριθμού διαφάνειας 3">
            <a:extLst>
              <a:ext uri="{FF2B5EF4-FFF2-40B4-BE49-F238E27FC236}">
                <a16:creationId xmlns:a16="http://schemas.microsoft.com/office/drawing/2014/main" id="{CBCCDF54-F1C1-4945-90AD-629901B2A948}"/>
              </a:ext>
            </a:extLst>
          </p:cNvPr>
          <p:cNvSpPr>
            <a:spLocks noGrp="1"/>
          </p:cNvSpPr>
          <p:nvPr>
            <p:ph type="sldNum" sz="quarter" idx="12"/>
          </p:nvPr>
        </p:nvSpPr>
        <p:spPr/>
        <p:txBody>
          <a:bodyPr/>
          <a:lstStyle/>
          <a:p>
            <a:fld id="{29A67EF4-6AD0-4895-A677-9D84EEBBB660}" type="slidenum">
              <a:rPr lang="el-GR" smtClean="0"/>
              <a:t>22</a:t>
            </a:fld>
            <a:endParaRPr lang="el-GR"/>
          </a:p>
        </p:txBody>
      </p:sp>
    </p:spTree>
    <p:extLst>
      <p:ext uri="{BB962C8B-B14F-4D97-AF65-F5344CB8AC3E}">
        <p14:creationId xmlns:p14="http://schemas.microsoft.com/office/powerpoint/2010/main" val="4023833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02AF3690-AA81-4EF1-87A8-7A06D693DDED}"/>
              </a:ext>
            </a:extLst>
          </p:cNvPr>
          <p:cNvSpPr>
            <a:spLocks noGrp="1"/>
          </p:cNvSpPr>
          <p:nvPr>
            <p:ph type="sldNum" sz="quarter" idx="12"/>
          </p:nvPr>
        </p:nvSpPr>
        <p:spPr/>
        <p:txBody>
          <a:bodyPr/>
          <a:lstStyle/>
          <a:p>
            <a:fld id="{29A67EF4-6AD0-4895-A677-9D84EEBBB660}" type="slidenum">
              <a:rPr lang="el-GR" smtClean="0"/>
              <a:t>23</a:t>
            </a:fld>
            <a:endParaRPr lang="el-GR"/>
          </a:p>
        </p:txBody>
      </p:sp>
      <p:sp>
        <p:nvSpPr>
          <p:cNvPr id="3" name="Θέση περιεχομένου 2">
            <a:extLst>
              <a:ext uri="{FF2B5EF4-FFF2-40B4-BE49-F238E27FC236}">
                <a16:creationId xmlns:a16="http://schemas.microsoft.com/office/drawing/2014/main" id="{888290FA-A720-43BF-A7B6-535BEDDE667B}"/>
              </a:ext>
            </a:extLst>
          </p:cNvPr>
          <p:cNvSpPr>
            <a:spLocks noGrp="1"/>
          </p:cNvSpPr>
          <p:nvPr>
            <p:ph idx="4294967295"/>
          </p:nvPr>
        </p:nvSpPr>
        <p:spPr>
          <a:xfrm>
            <a:off x="204186" y="1955816"/>
            <a:ext cx="11116174" cy="3930650"/>
          </a:xfrm>
        </p:spPr>
        <p:txBody>
          <a:bodyPr>
            <a:normAutofit/>
          </a:bodyPr>
          <a:lstStyle/>
          <a:p>
            <a:pPr algn="ctr"/>
            <a:r>
              <a:rPr lang="el-GR" sz="3200" b="1" dirty="0"/>
              <a:t>Ομάδες </a:t>
            </a:r>
            <a:r>
              <a:rPr lang="en-US" sz="3200" b="1" dirty="0"/>
              <a:t>Balint</a:t>
            </a:r>
            <a:r>
              <a:rPr lang="el-GR" sz="3200" b="1" dirty="0"/>
              <a:t> </a:t>
            </a:r>
          </a:p>
          <a:p>
            <a:endParaRPr lang="el-GR" sz="3200" dirty="0"/>
          </a:p>
        </p:txBody>
      </p:sp>
    </p:spTree>
    <p:extLst>
      <p:ext uri="{BB962C8B-B14F-4D97-AF65-F5344CB8AC3E}">
        <p14:creationId xmlns:p14="http://schemas.microsoft.com/office/powerpoint/2010/main" val="27043862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a:extLst>
              <a:ext uri="{FF2B5EF4-FFF2-40B4-BE49-F238E27FC236}">
                <a16:creationId xmlns:a16="http://schemas.microsoft.com/office/drawing/2014/main" id="{275ABEE8-A93C-1569-53B3-5186F003EB97}"/>
              </a:ext>
            </a:extLst>
          </p:cNvPr>
          <p:cNvSpPr>
            <a:spLocks noGrp="1"/>
          </p:cNvSpPr>
          <p:nvPr>
            <p:ph type="title"/>
          </p:nvPr>
        </p:nvSpPr>
        <p:spPr>
          <a:xfrm>
            <a:off x="986901" y="511410"/>
            <a:ext cx="10058400" cy="387216"/>
          </a:xfrm>
        </p:spPr>
        <p:txBody>
          <a:bodyPr>
            <a:noAutofit/>
          </a:bodyPr>
          <a:lstStyle/>
          <a:p>
            <a:r>
              <a:rPr lang="el-GR" sz="3200" dirty="0"/>
              <a:t>Συνεδρία </a:t>
            </a:r>
            <a:r>
              <a:rPr lang="en-US" sz="3200" dirty="0"/>
              <a:t>Balint</a:t>
            </a:r>
            <a:endParaRPr lang="el-GR" sz="3200" dirty="0"/>
          </a:p>
        </p:txBody>
      </p:sp>
      <p:sp>
        <p:nvSpPr>
          <p:cNvPr id="4" name="Θέση περιεχομένου 3">
            <a:extLst>
              <a:ext uri="{FF2B5EF4-FFF2-40B4-BE49-F238E27FC236}">
                <a16:creationId xmlns:a16="http://schemas.microsoft.com/office/drawing/2014/main" id="{95F4FA5E-04EA-52ED-53EA-79D901C136B0}"/>
              </a:ext>
            </a:extLst>
          </p:cNvPr>
          <p:cNvSpPr>
            <a:spLocks noGrp="1"/>
          </p:cNvSpPr>
          <p:nvPr>
            <p:ph idx="1"/>
          </p:nvPr>
        </p:nvSpPr>
        <p:spPr>
          <a:xfrm>
            <a:off x="756821" y="898625"/>
            <a:ext cx="10642107" cy="5644217"/>
          </a:xfrm>
        </p:spPr>
        <p:txBody>
          <a:bodyPr>
            <a:noAutofit/>
          </a:bodyPr>
          <a:lstStyle/>
          <a:p>
            <a:pPr lvl="1"/>
            <a:r>
              <a:rPr lang="el-GR" sz="2000" dirty="0"/>
              <a:t>Ένας ιατρός (ή επαγγελματίας υγείας) καλείται να παρουσιάσει από μνήμης έναν ασθενή από την κλινική του πρακτική, τη σχέση μεταξύ τους καθώς και τον προβληματισμό του σε σχέση με το συγκεκριμένο πρόσωπο.</a:t>
            </a:r>
          </a:p>
          <a:p>
            <a:pPr lvl="1"/>
            <a:r>
              <a:rPr lang="el-GR" sz="2000" dirty="0"/>
              <a:t>Ελαχιστοποιώντας τα κλινικά δεδομένα της υπόθεσης, επικεντρώνεται αντ’ αυτού στα συναισθήματα για το ασθενή. </a:t>
            </a:r>
          </a:p>
          <a:p>
            <a:pPr lvl="1"/>
            <a:r>
              <a:rPr lang="el-GR" sz="2000" dirty="0"/>
              <a:t>Για τα επόμενα 45 λεπτά, ο παρουσιαστής ακούει τα υπόλοιπα μέλη της ομάδας να βάζουν τον εαυτό τους στη θέση του και να περιγράφουν τα δικά τους συναισθήματα σε σχέση με ότι άκουσαν. </a:t>
            </a:r>
          </a:p>
          <a:p>
            <a:pPr lvl="1"/>
            <a:r>
              <a:rPr lang="el-GR" sz="2000" dirty="0"/>
              <a:t>Χρησιμοποιώντας πρώτο ενικό αριθμό, τα μέλη της ομάδας εκφράζουν αυτό που θα ένιωθαν αν οι ίδιοι ήταν ο ασθενής ή ο θεραπευτής σε αυτή τη σχέση.</a:t>
            </a:r>
          </a:p>
          <a:p>
            <a:pPr lvl="1"/>
            <a:r>
              <a:rPr lang="el-GR" sz="2000" dirty="0"/>
              <a:t>Ένας ή δυο εκπαιδευμένοι συντονιστές διευκολύνουν τη διαδικασία διατηρώντας κλίμα σεβασμού, διασφαλίζοντας την εμπιστευτικότητα και την ασφάλεια εντός της ομάδας, </a:t>
            </a:r>
            <a:r>
              <a:rPr lang="el-GR" sz="2000" b="1" dirty="0"/>
              <a:t>προστατεύοντας τον παρουσιαστή από το να κρίνεται, αξιολογείται ή πιέζεται</a:t>
            </a:r>
            <a:r>
              <a:rPr lang="el-GR" sz="2000" dirty="0"/>
              <a:t> με οποιονδήποτε τρόπο. </a:t>
            </a:r>
          </a:p>
          <a:p>
            <a:pPr lvl="1"/>
            <a:r>
              <a:rPr lang="el-GR" sz="2000" dirty="0"/>
              <a:t>Παρακολουθούν προσεκτικά τη συζήτηση ώστε να είναι βέβαιο ότι τόσο στον ιατρό όσο και στον ασθενή δίνεται η δέουσα προσοχή. Ο στόχος είναι, μέσα από τη συγκεκριμένη διαδικασία, να κατορθώσει ο </a:t>
            </a:r>
            <a:r>
              <a:rPr lang="el-GR" sz="2000" b="1" dirty="0"/>
              <a:t>επαγγελματίας να επεξεργαστεί τα συναισθήματά του, ξεπερνώντας τον εαυτό του και τις αντιδράσεις </a:t>
            </a:r>
            <a:r>
              <a:rPr lang="el-GR" sz="2000" dirty="0"/>
              <a:t>του απέναντι στον ασθενή, γεγονός το οποίο θα του επιτρέψει να επανέλθει πληρέστερα στον επαγγελματικό του ρόλο.</a:t>
            </a:r>
          </a:p>
        </p:txBody>
      </p:sp>
      <p:sp>
        <p:nvSpPr>
          <p:cNvPr id="2" name="Θέση αριθμού διαφάνειας 1">
            <a:extLst>
              <a:ext uri="{FF2B5EF4-FFF2-40B4-BE49-F238E27FC236}">
                <a16:creationId xmlns:a16="http://schemas.microsoft.com/office/drawing/2014/main" id="{6B2EADCB-C8EC-18B3-9CD5-4B8C8F13461E}"/>
              </a:ext>
            </a:extLst>
          </p:cNvPr>
          <p:cNvSpPr>
            <a:spLocks noGrp="1"/>
          </p:cNvSpPr>
          <p:nvPr>
            <p:ph type="sldNum" sz="quarter" idx="12"/>
          </p:nvPr>
        </p:nvSpPr>
        <p:spPr/>
        <p:txBody>
          <a:bodyPr/>
          <a:lstStyle/>
          <a:p>
            <a:fld id="{29A67EF4-6AD0-4895-A677-9D84EEBBB660}" type="slidenum">
              <a:rPr lang="el-GR" smtClean="0"/>
              <a:t>24</a:t>
            </a:fld>
            <a:endParaRPr lang="el-GR"/>
          </a:p>
        </p:txBody>
      </p:sp>
    </p:spTree>
    <p:extLst>
      <p:ext uri="{BB962C8B-B14F-4D97-AF65-F5344CB8AC3E}">
        <p14:creationId xmlns:p14="http://schemas.microsoft.com/office/powerpoint/2010/main" val="325392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AD4EBC-3083-44FF-960B-7E68A5BAA9AE}"/>
              </a:ext>
            </a:extLst>
          </p:cNvPr>
          <p:cNvSpPr>
            <a:spLocks noGrp="1"/>
          </p:cNvSpPr>
          <p:nvPr>
            <p:ph type="title"/>
          </p:nvPr>
        </p:nvSpPr>
        <p:spPr>
          <a:xfrm>
            <a:off x="727364" y="373182"/>
            <a:ext cx="10058400" cy="685800"/>
          </a:xfrm>
        </p:spPr>
        <p:txBody>
          <a:bodyPr>
            <a:noAutofit/>
          </a:bodyPr>
          <a:lstStyle/>
          <a:p>
            <a:r>
              <a:rPr lang="el-GR" sz="2800" dirty="0"/>
              <a:t>Ομάδες </a:t>
            </a:r>
            <a:r>
              <a:rPr lang="en-US" sz="2800" dirty="0"/>
              <a:t>Balint</a:t>
            </a:r>
            <a:r>
              <a:rPr lang="el-GR" sz="2800" dirty="0"/>
              <a:t>: Οφέλη Ι</a:t>
            </a:r>
          </a:p>
        </p:txBody>
      </p:sp>
      <p:sp>
        <p:nvSpPr>
          <p:cNvPr id="3" name="Θέση περιεχομένου 2">
            <a:extLst>
              <a:ext uri="{FF2B5EF4-FFF2-40B4-BE49-F238E27FC236}">
                <a16:creationId xmlns:a16="http://schemas.microsoft.com/office/drawing/2014/main" id="{99AF6359-A022-4474-BD6E-3A27F1D39D4C}"/>
              </a:ext>
            </a:extLst>
          </p:cNvPr>
          <p:cNvSpPr>
            <a:spLocks noGrp="1"/>
          </p:cNvSpPr>
          <p:nvPr>
            <p:ph idx="1"/>
          </p:nvPr>
        </p:nvSpPr>
        <p:spPr>
          <a:xfrm>
            <a:off x="727364" y="1165860"/>
            <a:ext cx="10636053" cy="5759032"/>
          </a:xfrm>
        </p:spPr>
        <p:txBody>
          <a:bodyPr>
            <a:normAutofit/>
          </a:bodyPr>
          <a:lstStyle/>
          <a:p>
            <a:r>
              <a:rPr lang="el-GR" sz="2400" dirty="0"/>
              <a:t>Δημιουργούν ένα </a:t>
            </a:r>
            <a:r>
              <a:rPr lang="el-GR" sz="2400" b="1" dirty="0"/>
              <a:t>ασφαλές μέρος </a:t>
            </a:r>
            <a:r>
              <a:rPr lang="el-GR" sz="2400" dirty="0"/>
              <a:t>όπου μπορεί </a:t>
            </a:r>
            <a:r>
              <a:rPr lang="el-GR" sz="2400" b="1" dirty="0"/>
              <a:t>ένας επαγγελματίας να μιλά </a:t>
            </a:r>
            <a:r>
              <a:rPr lang="el-GR" sz="2400" dirty="0"/>
              <a:t>για τις δυσκολίες του στη δουλειά του με τους ασθενείς. </a:t>
            </a:r>
          </a:p>
          <a:p>
            <a:endParaRPr lang="el-GR" sz="2400" dirty="0"/>
          </a:p>
          <a:p>
            <a:r>
              <a:rPr lang="el-GR" sz="2400" dirty="0"/>
              <a:t>Όλα τα μέλη θα βιώσουν και θα μιλήσουν για καταστάσεις δυσκολίας, ανημποριάς και άγχους - μεγάλη </a:t>
            </a:r>
            <a:r>
              <a:rPr lang="el-GR" sz="2400" b="1" dirty="0"/>
              <a:t>ανακούφιση και στήριξη</a:t>
            </a:r>
            <a:r>
              <a:rPr lang="el-GR" sz="2400" dirty="0"/>
              <a:t>.</a:t>
            </a:r>
          </a:p>
          <a:p>
            <a:pPr marL="0" indent="0">
              <a:buNone/>
            </a:pPr>
            <a:r>
              <a:rPr lang="el-GR" sz="2400" dirty="0"/>
              <a:t> </a:t>
            </a:r>
          </a:p>
          <a:p>
            <a:r>
              <a:rPr lang="el-GR" sz="2400" dirty="0"/>
              <a:t>Συζήτηση και ανταλλαγή  προβληματικών καταστάσεων με ασθενείς, που νιώθουν ανεπαρκώς εξοπλισμένοι – </a:t>
            </a:r>
            <a:r>
              <a:rPr lang="el-GR" sz="2400" b="1" dirty="0"/>
              <a:t>Αύξηση </a:t>
            </a:r>
            <a:r>
              <a:rPr lang="el-GR" sz="2400" dirty="0"/>
              <a:t>από μια τέτοια συμμετοχή της </a:t>
            </a:r>
            <a:r>
              <a:rPr lang="el-GR" sz="2400" b="1" dirty="0"/>
              <a:t>αίσθησης αποτελεσματικότητας</a:t>
            </a:r>
            <a:r>
              <a:rPr lang="el-GR" sz="2400" dirty="0"/>
              <a:t>. </a:t>
            </a:r>
          </a:p>
          <a:p>
            <a:endParaRPr lang="el-GR" sz="2400" dirty="0"/>
          </a:p>
          <a:p>
            <a:r>
              <a:rPr lang="el-GR" sz="2400" b="1" dirty="0"/>
              <a:t>Προστατευτική </a:t>
            </a:r>
            <a:r>
              <a:rPr lang="el-GR" sz="2400" dirty="0"/>
              <a:t>λειτουργία  στο </a:t>
            </a:r>
            <a:r>
              <a:rPr lang="el-GR" sz="2400" b="1" dirty="0"/>
              <a:t>«</a:t>
            </a:r>
            <a:r>
              <a:rPr lang="en-US" sz="2400" b="1" dirty="0"/>
              <a:t>burn out</a:t>
            </a:r>
            <a:r>
              <a:rPr lang="el-GR" sz="2400" b="1" dirty="0"/>
              <a:t>». </a:t>
            </a:r>
          </a:p>
          <a:p>
            <a:endParaRPr lang="el-GR" dirty="0"/>
          </a:p>
        </p:txBody>
      </p:sp>
      <p:sp>
        <p:nvSpPr>
          <p:cNvPr id="6" name="Θέση αριθμού διαφάνειας 5">
            <a:extLst>
              <a:ext uri="{FF2B5EF4-FFF2-40B4-BE49-F238E27FC236}">
                <a16:creationId xmlns:a16="http://schemas.microsoft.com/office/drawing/2014/main" id="{0691007B-3C01-4592-95AE-9007231BB19F}"/>
              </a:ext>
            </a:extLst>
          </p:cNvPr>
          <p:cNvSpPr>
            <a:spLocks noGrp="1"/>
          </p:cNvSpPr>
          <p:nvPr>
            <p:ph type="sldNum" sz="quarter" idx="12"/>
          </p:nvPr>
        </p:nvSpPr>
        <p:spPr/>
        <p:txBody>
          <a:bodyPr/>
          <a:lstStyle/>
          <a:p>
            <a:fld id="{29A67EF4-6AD0-4895-A677-9D84EEBBB660}" type="slidenum">
              <a:rPr lang="el-GR" smtClean="0"/>
              <a:t>25</a:t>
            </a:fld>
            <a:endParaRPr lang="el-GR"/>
          </a:p>
        </p:txBody>
      </p:sp>
    </p:spTree>
    <p:extLst>
      <p:ext uri="{BB962C8B-B14F-4D97-AF65-F5344CB8AC3E}">
        <p14:creationId xmlns:p14="http://schemas.microsoft.com/office/powerpoint/2010/main" val="1599428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4C9D362B-97A9-43A6-A0C4-C5D23E8EACD4}"/>
              </a:ext>
            </a:extLst>
          </p:cNvPr>
          <p:cNvSpPr>
            <a:spLocks noGrp="1"/>
          </p:cNvSpPr>
          <p:nvPr>
            <p:ph type="title"/>
          </p:nvPr>
        </p:nvSpPr>
        <p:spPr>
          <a:xfrm>
            <a:off x="1128944" y="387433"/>
            <a:ext cx="10058400" cy="553160"/>
          </a:xfrm>
        </p:spPr>
        <p:txBody>
          <a:bodyPr>
            <a:noAutofit/>
          </a:bodyPr>
          <a:lstStyle/>
          <a:p>
            <a:r>
              <a:rPr lang="el-GR" sz="4000" b="1" dirty="0"/>
              <a:t> </a:t>
            </a:r>
            <a:r>
              <a:rPr lang="el-GR" sz="2800" dirty="0"/>
              <a:t>Ομάδες </a:t>
            </a:r>
            <a:r>
              <a:rPr lang="en-US" sz="2800" dirty="0"/>
              <a:t>Balint</a:t>
            </a:r>
            <a:r>
              <a:rPr lang="el-GR" sz="2800" dirty="0"/>
              <a:t>: Οφέλη ΙΙ  </a:t>
            </a:r>
          </a:p>
        </p:txBody>
      </p:sp>
      <p:sp>
        <p:nvSpPr>
          <p:cNvPr id="7" name="Θέση περιεχομένου 6">
            <a:extLst>
              <a:ext uri="{FF2B5EF4-FFF2-40B4-BE49-F238E27FC236}">
                <a16:creationId xmlns:a16="http://schemas.microsoft.com/office/drawing/2014/main" id="{8742E2EC-7CA3-43FD-9842-FB0E94AA4C8B}"/>
              </a:ext>
            </a:extLst>
          </p:cNvPr>
          <p:cNvSpPr>
            <a:spLocks noGrp="1"/>
          </p:cNvSpPr>
          <p:nvPr>
            <p:ph idx="1"/>
          </p:nvPr>
        </p:nvSpPr>
        <p:spPr>
          <a:xfrm>
            <a:off x="656948" y="1132448"/>
            <a:ext cx="10848512" cy="5449543"/>
          </a:xfrm>
        </p:spPr>
        <p:txBody>
          <a:bodyPr>
            <a:normAutofit/>
          </a:bodyPr>
          <a:lstStyle/>
          <a:p>
            <a:pPr>
              <a:buFont typeface="Courier New" panose="02070309020205020404" pitchFamily="49" charset="0"/>
              <a:buChar char="o"/>
            </a:pPr>
            <a:r>
              <a:rPr lang="el-GR" sz="2400" dirty="0"/>
              <a:t>Εκπαιδεύεσαι στην  </a:t>
            </a:r>
            <a:r>
              <a:rPr lang="el-GR" sz="2400" b="1" dirty="0"/>
              <a:t>ενεργητική ακρόαση.  </a:t>
            </a:r>
            <a:endParaRPr lang="el-GR" sz="2400" dirty="0"/>
          </a:p>
          <a:p>
            <a:pPr lvl="1">
              <a:buFont typeface="Wingdings" panose="05000000000000000000" pitchFamily="2" charset="2"/>
              <a:buChar char="§"/>
            </a:pPr>
            <a:r>
              <a:rPr lang="el-GR" sz="2200" dirty="0"/>
              <a:t>Στην οπτική του </a:t>
            </a:r>
            <a:r>
              <a:rPr lang="el-GR" sz="2200" b="1" dirty="0"/>
              <a:t>ασθενούς ως ανθρώπου, </a:t>
            </a:r>
            <a:r>
              <a:rPr lang="el-GR" sz="2200" dirty="0"/>
              <a:t>με σχέσεις, συναισθήματα και εκτός του θεραπευτικού σχήματος.    </a:t>
            </a:r>
          </a:p>
          <a:p>
            <a:pPr lvl="1" fontAlgn="base">
              <a:buFont typeface="Wingdings" panose="05000000000000000000" pitchFamily="2" charset="2"/>
              <a:buChar char="§"/>
            </a:pPr>
            <a:r>
              <a:rPr lang="el-GR" sz="2200" dirty="0"/>
              <a:t>Σε ένα βαθύτερο επίπεδο κατανόησης των συναισθημάτων των ασθενών τους, όπως επίσης και των δικών τους.</a:t>
            </a:r>
          </a:p>
          <a:p>
            <a:pPr fontAlgn="base">
              <a:buFont typeface="Courier New" panose="02070309020205020404" pitchFamily="49" charset="0"/>
              <a:buChar char="o"/>
            </a:pPr>
            <a:r>
              <a:rPr lang="el-GR" sz="2400" dirty="0"/>
              <a:t>Οι </a:t>
            </a:r>
            <a:r>
              <a:rPr lang="el-GR" sz="2400" b="1" dirty="0"/>
              <a:t>συγκεκριμένοι ασθενείς- που τους δυσκολεύουν </a:t>
            </a:r>
            <a:r>
              <a:rPr lang="el-GR" sz="2400" dirty="0"/>
              <a:t>και περισσότερο- </a:t>
            </a:r>
            <a:r>
              <a:rPr lang="el-GR" sz="2400" b="1" dirty="0"/>
              <a:t>ίσως συνηχούν </a:t>
            </a:r>
            <a:r>
              <a:rPr lang="el-GR" sz="2400" dirty="0"/>
              <a:t>με δικές τους πλευρές, ως άτομα, σε συναισθηματικό επίπεδο και ίσως και σε καθημερινό, κοινωνικό επίπεδο, με ό,τι δηλαδή συμβαίνει στη ζωή τους ή με την ιστορία τους. </a:t>
            </a:r>
          </a:p>
          <a:p>
            <a:pPr fontAlgn="base">
              <a:buFont typeface="Courier New" panose="02070309020205020404" pitchFamily="49" charset="0"/>
              <a:buChar char="o"/>
            </a:pPr>
            <a:r>
              <a:rPr lang="el-GR" sz="2400" dirty="0"/>
              <a:t>Αυτό βοηθά ένα γιατρό να αποφύγει πιθανά προβλήματα ή ακόμη και να τα αξιοποιήσει ως θεραπευτικά πλεονεκτήματα.  </a:t>
            </a:r>
          </a:p>
          <a:p>
            <a:endParaRPr lang="el-GR" dirty="0"/>
          </a:p>
        </p:txBody>
      </p:sp>
      <p:sp>
        <p:nvSpPr>
          <p:cNvPr id="2" name="Θέση αριθμού διαφάνειας 1">
            <a:extLst>
              <a:ext uri="{FF2B5EF4-FFF2-40B4-BE49-F238E27FC236}">
                <a16:creationId xmlns:a16="http://schemas.microsoft.com/office/drawing/2014/main" id="{B2208902-2400-4055-A9D4-657681438E9D}"/>
              </a:ext>
            </a:extLst>
          </p:cNvPr>
          <p:cNvSpPr>
            <a:spLocks noGrp="1"/>
          </p:cNvSpPr>
          <p:nvPr>
            <p:ph type="sldNum" sz="quarter" idx="12"/>
          </p:nvPr>
        </p:nvSpPr>
        <p:spPr/>
        <p:txBody>
          <a:bodyPr/>
          <a:lstStyle/>
          <a:p>
            <a:fld id="{29A67EF4-6AD0-4895-A677-9D84EEBBB660}" type="slidenum">
              <a:rPr lang="el-GR" smtClean="0"/>
              <a:t>26</a:t>
            </a:fld>
            <a:endParaRPr lang="el-GR"/>
          </a:p>
        </p:txBody>
      </p:sp>
    </p:spTree>
    <p:extLst>
      <p:ext uri="{BB962C8B-B14F-4D97-AF65-F5344CB8AC3E}">
        <p14:creationId xmlns:p14="http://schemas.microsoft.com/office/powerpoint/2010/main" val="10203412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2EF777-9FF0-C037-4FE3-B563B45848D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A90309C-0717-8F5D-03A3-B862F647E236}"/>
              </a:ext>
            </a:extLst>
          </p:cNvPr>
          <p:cNvSpPr>
            <a:spLocks noGrp="1"/>
          </p:cNvSpPr>
          <p:nvPr>
            <p:ph idx="1"/>
          </p:nvPr>
        </p:nvSpPr>
        <p:spPr/>
        <p:txBody>
          <a:bodyPr>
            <a:normAutofit/>
          </a:bodyPr>
          <a:lstStyle/>
          <a:p>
            <a:pPr algn="ctr"/>
            <a:r>
              <a:rPr lang="el-GR" sz="2800" b="1" dirty="0"/>
              <a:t>Ομάδες παιδιών και εφήβων</a:t>
            </a:r>
          </a:p>
        </p:txBody>
      </p:sp>
      <p:sp>
        <p:nvSpPr>
          <p:cNvPr id="4" name="Θέση αριθμού διαφάνειας 3">
            <a:extLst>
              <a:ext uri="{FF2B5EF4-FFF2-40B4-BE49-F238E27FC236}">
                <a16:creationId xmlns:a16="http://schemas.microsoft.com/office/drawing/2014/main" id="{FB973734-20FB-6764-2D9D-6C8D70927FAF}"/>
              </a:ext>
            </a:extLst>
          </p:cNvPr>
          <p:cNvSpPr>
            <a:spLocks noGrp="1"/>
          </p:cNvSpPr>
          <p:nvPr>
            <p:ph type="sldNum" sz="quarter" idx="12"/>
          </p:nvPr>
        </p:nvSpPr>
        <p:spPr/>
        <p:txBody>
          <a:bodyPr/>
          <a:lstStyle/>
          <a:p>
            <a:fld id="{29A67EF4-6AD0-4895-A677-9D84EEBBB660}" type="slidenum">
              <a:rPr lang="el-GR" smtClean="0"/>
              <a:t>27</a:t>
            </a:fld>
            <a:endParaRPr lang="el-GR"/>
          </a:p>
        </p:txBody>
      </p:sp>
    </p:spTree>
    <p:extLst>
      <p:ext uri="{BB962C8B-B14F-4D97-AF65-F5344CB8AC3E}">
        <p14:creationId xmlns:p14="http://schemas.microsoft.com/office/powerpoint/2010/main" val="2714274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642594"/>
            <a:ext cx="10058400" cy="760078"/>
          </a:xfrm>
        </p:spPr>
        <p:txBody>
          <a:bodyPr>
            <a:normAutofit/>
          </a:bodyPr>
          <a:lstStyle/>
          <a:p>
            <a:r>
              <a:rPr lang="el-GR" sz="3200" dirty="0"/>
              <a:t>Ομάδες παιδιών και εφήβων 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986901" y="1463039"/>
            <a:ext cx="10058400" cy="4751495"/>
          </a:xfrm>
        </p:spPr>
        <p:txBody>
          <a:bodyPr>
            <a:normAutofit/>
          </a:bodyPr>
          <a:lstStyle/>
          <a:p>
            <a:r>
              <a:rPr lang="el-GR" sz="2400" dirty="0">
                <a:effectLst/>
                <a:ea typeface="Calibri" panose="020F0502020204030204" pitchFamily="34" charset="0"/>
                <a:cs typeface="Times New Roman" panose="02020603050405020304" pitchFamily="18" charset="0"/>
              </a:rPr>
              <a:t>70 και πλέον χρόνια για θεραπευτικούς σκοπούς.</a:t>
            </a:r>
          </a:p>
          <a:p>
            <a:r>
              <a:rPr lang="el-GR" sz="2400" dirty="0">
                <a:effectLst/>
                <a:ea typeface="Calibri" panose="020F0502020204030204" pitchFamily="34" charset="0"/>
                <a:cs typeface="Times New Roman" panose="02020603050405020304" pitchFamily="18" charset="0"/>
              </a:rPr>
              <a:t>Η συγκεκριμένη μέθοδος αποτελεί πλέον μια καθιερωμένη και διαδεδομένη μορφή ψυχοθεραπείας παιδιών. </a:t>
            </a:r>
          </a:p>
          <a:p>
            <a:pPr marL="0" indent="0" algn="r">
              <a:buNone/>
            </a:pPr>
            <a:r>
              <a:rPr lang="en-US" sz="1600" dirty="0">
                <a:effectLst/>
                <a:ea typeface="Calibri" panose="020F0502020204030204" pitchFamily="34" charset="0"/>
                <a:cs typeface="Times New Roman" panose="02020603050405020304" pitchFamily="18" charset="0"/>
              </a:rPr>
              <a:t>Kaplan</a:t>
            </a:r>
            <a:r>
              <a:rPr lang="el-GR" sz="1600" dirty="0">
                <a:effectLst/>
                <a:ea typeface="Calibri" panose="020F0502020204030204" pitchFamily="34" charset="0"/>
                <a:cs typeface="Times New Roman" panose="02020603050405020304" pitchFamily="18" charset="0"/>
              </a:rPr>
              <a:t> &amp; </a:t>
            </a:r>
            <a:r>
              <a:rPr lang="en-US" sz="1600" dirty="0">
                <a:effectLst/>
                <a:ea typeface="Calibri" panose="020F0502020204030204" pitchFamily="34" charset="0"/>
                <a:cs typeface="Times New Roman" panose="02020603050405020304" pitchFamily="18" charset="0"/>
              </a:rPr>
              <a:t>Sadock</a:t>
            </a:r>
            <a:r>
              <a:rPr lang="el-GR" sz="1600" dirty="0">
                <a:effectLst/>
                <a:ea typeface="Calibri" panose="020F0502020204030204" pitchFamily="34" charset="0"/>
                <a:cs typeface="Times New Roman" panose="02020603050405020304" pitchFamily="18" charset="0"/>
              </a:rPr>
              <a:t>, 1983, 1993:</a:t>
            </a:r>
          </a:p>
          <a:p>
            <a:pPr marL="0" indent="0" algn="r">
              <a:buNone/>
            </a:pPr>
            <a:r>
              <a:rPr lang="en-US" sz="1600" dirty="0" err="1">
                <a:effectLst/>
                <a:ea typeface="Calibri" panose="020F0502020204030204" pitchFamily="34" charset="0"/>
                <a:cs typeface="Times New Roman" panose="02020603050405020304" pitchFamily="18" charset="0"/>
              </a:rPr>
              <a:t>Riester</a:t>
            </a:r>
            <a:r>
              <a:rPr lang="el-GR" sz="1600" dirty="0">
                <a:effectLst/>
                <a:ea typeface="Calibri" panose="020F0502020204030204" pitchFamily="34" charset="0"/>
                <a:cs typeface="Times New Roman" panose="02020603050405020304" pitchFamily="18" charset="0"/>
              </a:rPr>
              <a:t> &amp; </a:t>
            </a:r>
            <a:r>
              <a:rPr lang="en-US" sz="1600" dirty="0">
                <a:effectLst/>
                <a:ea typeface="Calibri" panose="020F0502020204030204" pitchFamily="34" charset="0"/>
                <a:cs typeface="Times New Roman" panose="02020603050405020304" pitchFamily="18" charset="0"/>
              </a:rPr>
              <a:t>Kraft</a:t>
            </a:r>
            <a:r>
              <a:rPr lang="el-GR" sz="1600" dirty="0">
                <a:effectLst/>
                <a:ea typeface="Calibri" panose="020F0502020204030204" pitchFamily="34" charset="0"/>
                <a:cs typeface="Times New Roman" panose="02020603050405020304" pitchFamily="18" charset="0"/>
              </a:rPr>
              <a:t>, 1986:</a:t>
            </a:r>
          </a:p>
          <a:p>
            <a:pPr marL="0" indent="0" algn="r">
              <a:buNone/>
            </a:pPr>
            <a:r>
              <a:rPr lang="en-US" sz="1600" dirty="0" err="1">
                <a:effectLst/>
                <a:ea typeface="Calibri" panose="020F0502020204030204" pitchFamily="34" charset="0"/>
                <a:cs typeface="Times New Roman" panose="02020603050405020304" pitchFamily="18" charset="0"/>
              </a:rPr>
              <a:t>Azima</a:t>
            </a:r>
            <a:r>
              <a:rPr lang="el-GR" sz="1600" dirty="0">
                <a:effectLst/>
                <a:ea typeface="Calibri" panose="020F0502020204030204" pitchFamily="34" charset="0"/>
                <a:cs typeface="Times New Roman" panose="02020603050405020304" pitchFamily="18" charset="0"/>
              </a:rPr>
              <a:t> 1991, </a:t>
            </a:r>
            <a:r>
              <a:rPr lang="en-US" sz="1600" dirty="0">
                <a:effectLst/>
                <a:ea typeface="Calibri" panose="020F0502020204030204" pitchFamily="34" charset="0"/>
                <a:cs typeface="Times New Roman" panose="02020603050405020304" pitchFamily="18" charset="0"/>
              </a:rPr>
              <a:t>Dwivedi</a:t>
            </a:r>
            <a:r>
              <a:rPr lang="el-GR" sz="1600" dirty="0">
                <a:effectLst/>
                <a:ea typeface="Calibri" panose="020F0502020204030204" pitchFamily="34" charset="0"/>
                <a:cs typeface="Times New Roman" panose="02020603050405020304" pitchFamily="18" charset="0"/>
              </a:rPr>
              <a:t>, 1993:</a:t>
            </a:r>
          </a:p>
          <a:p>
            <a:pPr marL="0" indent="0" algn="r">
              <a:buNone/>
            </a:pPr>
            <a:r>
              <a:rPr lang="en-US" sz="1600" dirty="0" err="1">
                <a:effectLst/>
                <a:ea typeface="Calibri" panose="020F0502020204030204" pitchFamily="34" charset="0"/>
                <a:cs typeface="Times New Roman" panose="02020603050405020304" pitchFamily="18" charset="0"/>
              </a:rPr>
              <a:t>Kymissis</a:t>
            </a:r>
            <a:r>
              <a:rPr lang="el-GR" sz="1600" dirty="0">
                <a:effectLst/>
                <a:ea typeface="Calibri" panose="020F0502020204030204" pitchFamily="34" charset="0"/>
                <a:cs typeface="Times New Roman" panose="02020603050405020304" pitchFamily="18" charset="0"/>
              </a:rPr>
              <a:t> &amp; </a:t>
            </a:r>
            <a:r>
              <a:rPr lang="en-US" sz="1600" dirty="0">
                <a:effectLst/>
                <a:ea typeface="Calibri" panose="020F0502020204030204" pitchFamily="34" charset="0"/>
                <a:cs typeface="Times New Roman" panose="02020603050405020304" pitchFamily="18" charset="0"/>
              </a:rPr>
              <a:t>Halperin</a:t>
            </a:r>
            <a:r>
              <a:rPr lang="el-GR" sz="1600" dirty="0">
                <a:effectLst/>
                <a:ea typeface="Calibri" panose="020F0502020204030204" pitchFamily="34" charset="0"/>
                <a:cs typeface="Times New Roman" panose="02020603050405020304" pitchFamily="18" charset="0"/>
              </a:rPr>
              <a:t> , 1996</a:t>
            </a:r>
          </a:p>
          <a:p>
            <a:r>
              <a:rPr lang="el-GR" sz="2400" dirty="0">
                <a:ea typeface="Calibri" panose="020F0502020204030204" pitchFamily="34" charset="0"/>
                <a:cs typeface="Times New Roman" panose="02020603050405020304" pitchFamily="18" charset="0"/>
              </a:rPr>
              <a:t>«</a:t>
            </a:r>
            <a:r>
              <a:rPr lang="el-GR" sz="2400" dirty="0">
                <a:effectLst/>
                <a:ea typeface="Calibri" panose="020F0502020204030204" pitchFamily="34" charset="0"/>
                <a:cs typeface="Times New Roman" panose="02020603050405020304" pitchFamily="18" charset="0"/>
              </a:rPr>
              <a:t>Ομαδική Ψυχοθεραπεία» περιγράφει τις ομάδες εκείνες , οι οποίες αποσκοπούν στην τροποποίηση της δυσλειτουργικής συμπεριφοράς </a:t>
            </a:r>
            <a:r>
              <a:rPr lang="el-GR" sz="2400" b="1" dirty="0">
                <a:effectLst/>
                <a:ea typeface="Calibri" panose="020F0502020204030204" pitchFamily="34" charset="0"/>
                <a:cs typeface="Times New Roman" panose="02020603050405020304" pitchFamily="18" charset="0"/>
              </a:rPr>
              <a:t>μέσω της συναισθηματικής αλληλεπίδρασης. </a:t>
            </a:r>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28</a:t>
            </a:fld>
            <a:endParaRPr lang="el-GR"/>
          </a:p>
        </p:txBody>
      </p:sp>
    </p:spTree>
    <p:extLst>
      <p:ext uri="{BB962C8B-B14F-4D97-AF65-F5344CB8AC3E}">
        <p14:creationId xmlns:p14="http://schemas.microsoft.com/office/powerpoint/2010/main" val="2476734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387433"/>
            <a:ext cx="10058400" cy="760078"/>
          </a:xfrm>
        </p:spPr>
        <p:txBody>
          <a:bodyPr>
            <a:normAutofit/>
          </a:bodyPr>
          <a:lstStyle/>
          <a:p>
            <a:r>
              <a:rPr lang="el-GR" sz="3200" dirty="0"/>
              <a:t>Ομάδες παιδιών και εφήβων ΙΙ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752382" y="973073"/>
            <a:ext cx="10687235" cy="5415901"/>
          </a:xfrm>
        </p:spPr>
        <p:txBody>
          <a:bodyPr>
            <a:normAutofit fontScale="25000" lnSpcReduction="20000"/>
          </a:bodyPr>
          <a:lstStyle/>
          <a:p>
            <a:pPr marL="0" marR="0">
              <a:lnSpc>
                <a:spcPct val="115000"/>
              </a:lnSpc>
              <a:spcBef>
                <a:spcPts val="0"/>
              </a:spcBef>
              <a:spcAft>
                <a:spcPts val="1000"/>
              </a:spcAft>
            </a:pPr>
            <a:r>
              <a:rPr lang="el-GR" sz="8000" dirty="0">
                <a:effectLst/>
                <a:ea typeface="Calibri" panose="020F0502020204030204" pitchFamily="34" charset="0"/>
                <a:cs typeface="Times New Roman" panose="02020603050405020304" pitchFamily="18" charset="0"/>
              </a:rPr>
              <a:t> Κατά τη διάρκεια του ’30- εμφάνιση  ψυχαναλυτών  με διάφορες ειδικότητες -  επαναπροσδιορίζονται βασικές ψυχαναλυτικές  έννοιες - σημαντική ώθηση στην ψυχοθεραπεία του παιδιού, βασικές είναι:  </a:t>
            </a:r>
          </a:p>
          <a:p>
            <a:pPr marL="0" marR="0" lvl="0" indent="0" algn="just">
              <a:lnSpc>
                <a:spcPct val="115000"/>
              </a:lnSpc>
              <a:spcBef>
                <a:spcPts val="1200"/>
              </a:spcBef>
              <a:spcAft>
                <a:spcPts val="1000"/>
              </a:spcAft>
              <a:buNone/>
            </a:pPr>
            <a:r>
              <a:rPr lang="el-GR" sz="8000" dirty="0">
                <a:ea typeface="Calibri" panose="020F0502020204030204" pitchFamily="34" charset="0"/>
                <a:cs typeface="Times New Roman" panose="02020603050405020304" pitchFamily="18" charset="0"/>
              </a:rPr>
              <a:t>1. </a:t>
            </a:r>
            <a:r>
              <a:rPr lang="el-GR" sz="8000" dirty="0">
                <a:effectLst/>
                <a:ea typeface="Calibri" panose="020F0502020204030204" pitchFamily="34" charset="0"/>
                <a:cs typeface="Times New Roman" panose="02020603050405020304" pitchFamily="18" charset="0"/>
              </a:rPr>
              <a:t>Ο θεραπευτής αρχίζει να εμφανίζεται </a:t>
            </a:r>
            <a:r>
              <a:rPr lang="en-US" sz="8000" dirty="0">
                <a:effectLst/>
                <a:ea typeface="Calibri" panose="020F0502020204030204" pitchFamily="34" charset="0"/>
                <a:cs typeface="Times New Roman" panose="02020603050405020304" pitchFamily="18" charset="0"/>
              </a:rPr>
              <a:t> </a:t>
            </a:r>
            <a:r>
              <a:rPr lang="el-GR" sz="8000" dirty="0">
                <a:effectLst/>
                <a:ea typeface="Calibri" panose="020F0502020204030204" pitchFamily="34" charset="0"/>
                <a:cs typeface="Times New Roman" panose="02020603050405020304" pitchFamily="18" charset="0"/>
              </a:rPr>
              <a:t>με έμφαση στη </a:t>
            </a:r>
            <a:r>
              <a:rPr lang="el-GR" sz="8000" b="1" dirty="0">
                <a:effectLst/>
                <a:ea typeface="Calibri" panose="020F0502020204030204" pitchFamily="34" charset="0"/>
                <a:cs typeface="Times New Roman" panose="02020603050405020304" pitchFamily="18" charset="0"/>
              </a:rPr>
              <a:t>θεραπευτική συμμαχία</a:t>
            </a:r>
            <a:r>
              <a:rPr lang="el-GR" sz="8000" dirty="0">
                <a:effectLst/>
                <a:ea typeface="Calibri" panose="020F0502020204030204" pitchFamily="34" charset="0"/>
                <a:cs typeface="Times New Roman" panose="02020603050405020304" pitchFamily="18" charset="0"/>
              </a:rPr>
              <a:t> (</a:t>
            </a:r>
            <a:r>
              <a:rPr lang="en-US" sz="8000" dirty="0">
                <a:effectLst/>
                <a:ea typeface="Calibri" panose="020F0502020204030204" pitchFamily="34" charset="0"/>
                <a:cs typeface="Times New Roman" panose="02020603050405020304" pitchFamily="18" charset="0"/>
              </a:rPr>
              <a:t>therapeutic alliance</a:t>
            </a:r>
            <a:r>
              <a:rPr lang="el-GR" sz="8000" dirty="0">
                <a:effectLst/>
                <a:ea typeface="Calibri" panose="020F0502020204030204" pitchFamily="34" charset="0"/>
                <a:cs typeface="Times New Roman" panose="02020603050405020304" pitchFamily="18" charset="0"/>
              </a:rPr>
              <a:t>). </a:t>
            </a:r>
          </a:p>
          <a:p>
            <a:pPr lvl="2" algn="just">
              <a:lnSpc>
                <a:spcPct val="120000"/>
              </a:lnSpc>
              <a:spcBef>
                <a:spcPts val="0"/>
              </a:spcBef>
              <a:buFont typeface="Wingdings" panose="05000000000000000000" pitchFamily="2" charset="2"/>
              <a:buChar char="§"/>
            </a:pPr>
            <a:r>
              <a:rPr lang="el-GR" sz="8000" dirty="0">
                <a:effectLst/>
                <a:ea typeface="Calibri" panose="020F0502020204030204" pitchFamily="34" charset="0"/>
                <a:cs typeface="Times New Roman" panose="02020603050405020304" pitchFamily="18" charset="0"/>
              </a:rPr>
              <a:t>Συγχρόνως, αναγνωρίζεται ότι υπάρχουν </a:t>
            </a:r>
            <a:r>
              <a:rPr lang="el-GR" sz="8000" b="1" i="1" dirty="0">
                <a:effectLst/>
                <a:ea typeface="Calibri" panose="020F0502020204030204" pitchFamily="34" charset="0"/>
                <a:cs typeface="Times New Roman" panose="02020603050405020304" pitchFamily="18" charset="0"/>
              </a:rPr>
              <a:t>θεραπευτικοί παράγοντες έξω από την κλασσική ψυχαναλυτική διάταξη,</a:t>
            </a:r>
            <a:r>
              <a:rPr lang="el-GR" sz="8000" dirty="0">
                <a:effectLst/>
                <a:ea typeface="Calibri" panose="020F0502020204030204" pitchFamily="34" charset="0"/>
                <a:cs typeface="Times New Roman" panose="02020603050405020304" pitchFamily="18" charset="0"/>
              </a:rPr>
              <a:t> τους οποίους ο θεραπευτής καλείται να τους συμπεριλάβει (να επέμβει ή να αναδιοργανώσει, κ.λπ.</a:t>
            </a:r>
          </a:p>
          <a:p>
            <a:pPr lvl="3" algn="just">
              <a:lnSpc>
                <a:spcPct val="120000"/>
              </a:lnSpc>
              <a:spcBef>
                <a:spcPts val="0"/>
              </a:spcBef>
              <a:buFont typeface="Wingdings" panose="05000000000000000000" pitchFamily="2" charset="2"/>
              <a:buChar char="ü"/>
            </a:pPr>
            <a:r>
              <a:rPr lang="el-GR" sz="8000" b="1" dirty="0">
                <a:ea typeface="Calibri" panose="020F0502020204030204" pitchFamily="34" charset="0"/>
                <a:cs typeface="Times New Roman" panose="02020603050405020304" pitchFamily="18" charset="0"/>
              </a:rPr>
              <a:t>Ο</a:t>
            </a:r>
            <a:r>
              <a:rPr lang="el-GR" sz="8000" b="1" dirty="0">
                <a:effectLst/>
                <a:ea typeface="Calibri" panose="020F0502020204030204" pitchFamily="34" charset="0"/>
                <a:cs typeface="Times New Roman" panose="02020603050405020304" pitchFamily="18" charset="0"/>
              </a:rPr>
              <a:t>ικογένεια ή σχολείο </a:t>
            </a:r>
          </a:p>
          <a:p>
            <a:pPr marL="0" indent="0" algn="just">
              <a:lnSpc>
                <a:spcPct val="120000"/>
              </a:lnSpc>
              <a:spcBef>
                <a:spcPts val="0"/>
              </a:spcBef>
              <a:buNone/>
            </a:pPr>
            <a:r>
              <a:rPr lang="el-GR" sz="8400" dirty="0">
                <a:effectLst/>
                <a:ea typeface="Calibri" panose="020F0502020204030204" pitchFamily="34" charset="0"/>
                <a:cs typeface="Times New Roman" panose="02020603050405020304" pitchFamily="18" charset="0"/>
              </a:rPr>
              <a:t>2. Η </a:t>
            </a:r>
            <a:r>
              <a:rPr lang="el-GR" sz="8400" b="1" dirty="0">
                <a:effectLst/>
                <a:ea typeface="Calibri" panose="020F0502020204030204" pitchFamily="34" charset="0"/>
                <a:cs typeface="Times New Roman" panose="02020603050405020304" pitchFamily="18" charset="0"/>
              </a:rPr>
              <a:t>εξέλιξη της Αναπτυξιακής Ψυχολογίας</a:t>
            </a:r>
            <a:r>
              <a:rPr lang="el-GR" sz="8400" dirty="0">
                <a:effectLst/>
                <a:ea typeface="Calibri" panose="020F0502020204030204" pitchFamily="34" charset="0"/>
                <a:cs typeface="Times New Roman" panose="02020603050405020304" pitchFamily="18" charset="0"/>
              </a:rPr>
              <a:t> υπέδειξε:</a:t>
            </a:r>
          </a:p>
          <a:p>
            <a:pPr lvl="1" algn="just">
              <a:lnSpc>
                <a:spcPct val="120000"/>
              </a:lnSpc>
              <a:spcBef>
                <a:spcPts val="0"/>
              </a:spcBef>
              <a:buFont typeface="Wingdings" panose="05000000000000000000" pitchFamily="2" charset="2"/>
              <a:buChar char="§"/>
            </a:pPr>
            <a:r>
              <a:rPr lang="el-GR" sz="8000" dirty="0">
                <a:ea typeface="Calibri" panose="020F0502020204030204" pitchFamily="34" charset="0"/>
                <a:cs typeface="Times New Roman" panose="02020603050405020304" pitchFamily="18" charset="0"/>
              </a:rPr>
              <a:t>Αλλαγές στη </a:t>
            </a:r>
            <a:r>
              <a:rPr lang="el-GR" sz="8000" dirty="0">
                <a:effectLst/>
                <a:ea typeface="Calibri" panose="020F0502020204030204" pitchFamily="34" charset="0"/>
                <a:cs typeface="Times New Roman" panose="02020603050405020304" pitchFamily="18" charset="0"/>
              </a:rPr>
              <a:t>γνωστική, συναισθηματική και διαπροσωπική λειτουργίας του παιδιού, βάσει  ηλικίας. </a:t>
            </a:r>
          </a:p>
          <a:p>
            <a:pPr lvl="1" algn="just">
              <a:lnSpc>
                <a:spcPct val="120000"/>
              </a:lnSpc>
              <a:spcBef>
                <a:spcPts val="0"/>
              </a:spcBef>
              <a:buFont typeface="Wingdings" panose="05000000000000000000" pitchFamily="2" charset="2"/>
              <a:buChar char="§"/>
            </a:pPr>
            <a:r>
              <a:rPr lang="el-GR" sz="8000" dirty="0">
                <a:ea typeface="Calibri" panose="020F0502020204030204" pitchFamily="34" charset="0"/>
                <a:cs typeface="Times New Roman" panose="02020603050405020304" pitchFamily="18" charset="0"/>
              </a:rPr>
              <a:t>Α</a:t>
            </a:r>
            <a:r>
              <a:rPr lang="el-GR" sz="8000" dirty="0">
                <a:effectLst/>
                <a:ea typeface="Calibri" panose="020F0502020204030204" pitchFamily="34" charset="0"/>
                <a:cs typeface="Times New Roman" panose="02020603050405020304" pitchFamily="18" charset="0"/>
              </a:rPr>
              <a:t>λλαγές στην έννοια της διαταραχής. </a:t>
            </a:r>
          </a:p>
          <a:p>
            <a:pPr lvl="2" algn="just">
              <a:lnSpc>
                <a:spcPct val="120000"/>
              </a:lnSpc>
              <a:spcBef>
                <a:spcPts val="0"/>
              </a:spcBef>
              <a:buFont typeface="Wingdings" panose="05000000000000000000" pitchFamily="2" charset="2"/>
              <a:buChar char="ü"/>
            </a:pPr>
            <a:r>
              <a:rPr lang="el-GR" sz="7800" dirty="0">
                <a:effectLst/>
                <a:ea typeface="Calibri" panose="020F0502020204030204" pitchFamily="34" charset="0"/>
                <a:cs typeface="Times New Roman" panose="02020603050405020304" pitchFamily="18" charset="0"/>
              </a:rPr>
              <a:t>Η </a:t>
            </a:r>
            <a:r>
              <a:rPr lang="el-GR" sz="7800" b="1" dirty="0">
                <a:effectLst/>
                <a:ea typeface="Calibri" panose="020F0502020204030204" pitchFamily="34" charset="0"/>
                <a:cs typeface="Times New Roman" panose="02020603050405020304" pitchFamily="18" charset="0"/>
              </a:rPr>
              <a:t>δυσλειτουργία που εμφανίζει το παιδί μπορεί να θεωρηθεί  ότι οφείλεται στην αναστολή ή απόκλιση της ανάπτυξής του </a:t>
            </a:r>
            <a:r>
              <a:rPr lang="el-GR" sz="7800" dirty="0">
                <a:effectLst/>
                <a:ea typeface="Calibri" panose="020F0502020204030204" pitchFamily="34" charset="0"/>
                <a:cs typeface="Times New Roman" panose="02020603050405020304" pitchFamily="18" charset="0"/>
              </a:rPr>
              <a:t>και όχι μόνο στις </a:t>
            </a:r>
            <a:r>
              <a:rPr lang="el-GR" sz="7800" dirty="0" err="1">
                <a:effectLst/>
                <a:ea typeface="Calibri" panose="020F0502020204030204" pitchFamily="34" charset="0"/>
                <a:cs typeface="Times New Roman" panose="02020603050405020304" pitchFamily="18" charset="0"/>
              </a:rPr>
              <a:t>ενδοψυχικές</a:t>
            </a:r>
            <a:r>
              <a:rPr lang="el-GR" sz="7800" dirty="0">
                <a:effectLst/>
                <a:ea typeface="Calibri" panose="020F0502020204030204" pitchFamily="34" charset="0"/>
                <a:cs typeface="Times New Roman" panose="02020603050405020304" pitchFamily="18" charset="0"/>
              </a:rPr>
              <a:t> του συγκρούσεις ή σε ψυχικά τραύματα. </a:t>
            </a:r>
          </a:p>
          <a:p>
            <a:pPr lvl="2" algn="just">
              <a:lnSpc>
                <a:spcPct val="115000"/>
              </a:lnSpc>
              <a:spcBef>
                <a:spcPts val="1200"/>
              </a:spcBef>
              <a:spcAft>
                <a:spcPts val="1000"/>
              </a:spcAft>
              <a:buFont typeface="Wingdings" panose="05000000000000000000" pitchFamily="2" charset="2"/>
              <a:buChar char="ü"/>
            </a:pPr>
            <a:r>
              <a:rPr lang="el-GR" sz="8000" dirty="0">
                <a:ea typeface="Calibri" panose="020F0502020204030204" pitchFamily="34" charset="0"/>
                <a:cs typeface="Times New Roman" panose="02020603050405020304" pitchFamily="18" charset="0"/>
              </a:rPr>
              <a:t>Έτσι ο </a:t>
            </a:r>
            <a:r>
              <a:rPr lang="el-GR" sz="8000" dirty="0">
                <a:effectLst/>
                <a:ea typeface="Calibri" panose="020F0502020204030204" pitchFamily="34" charset="0"/>
                <a:cs typeface="Times New Roman" panose="02020603050405020304" pitchFamily="18" charset="0"/>
              </a:rPr>
              <a:t>θεραπευτής οφείλει να δημιουργήσει τις κατάλληλες συνθήκες, οι οποίες θα επιτρέψουν τη συνεχιζόμενη ανάπτυξη του παιδιού.</a:t>
            </a:r>
          </a:p>
          <a:p>
            <a:pPr marL="0" marR="0" lvl="0" indent="0">
              <a:lnSpc>
                <a:spcPct val="115000"/>
              </a:lnSpc>
              <a:spcBef>
                <a:spcPts val="1200"/>
              </a:spcBef>
              <a:spcAft>
                <a:spcPts val="1000"/>
              </a:spcAft>
              <a:buNone/>
            </a:pPr>
            <a:endParaRPr lang="el-GR" sz="62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29</a:t>
            </a:fld>
            <a:endParaRPr lang="el-GR"/>
          </a:p>
        </p:txBody>
      </p:sp>
    </p:spTree>
    <p:extLst>
      <p:ext uri="{BB962C8B-B14F-4D97-AF65-F5344CB8AC3E}">
        <p14:creationId xmlns:p14="http://schemas.microsoft.com/office/powerpoint/2010/main" val="1088625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59E62B-8E4E-E5A6-8F92-606392125609}"/>
              </a:ext>
            </a:extLst>
          </p:cNvPr>
          <p:cNvSpPr>
            <a:spLocks noGrp="1"/>
          </p:cNvSpPr>
          <p:nvPr>
            <p:ph type="title"/>
          </p:nvPr>
        </p:nvSpPr>
        <p:spPr/>
        <p:txBody>
          <a:bodyPr>
            <a:normAutofit/>
          </a:bodyPr>
          <a:lstStyle/>
          <a:p>
            <a:r>
              <a:rPr lang="el-GR" sz="3200" dirty="0"/>
              <a:t>Δομή χρόνου και μαθήματος </a:t>
            </a:r>
          </a:p>
        </p:txBody>
      </p:sp>
      <p:sp>
        <p:nvSpPr>
          <p:cNvPr id="5" name="Θέση περιεχομένου 4">
            <a:extLst>
              <a:ext uri="{FF2B5EF4-FFF2-40B4-BE49-F238E27FC236}">
                <a16:creationId xmlns:a16="http://schemas.microsoft.com/office/drawing/2014/main" id="{3A9B980A-3144-8C87-B68B-150EC7DADCA0}"/>
              </a:ext>
            </a:extLst>
          </p:cNvPr>
          <p:cNvSpPr>
            <a:spLocks noGrp="1"/>
          </p:cNvSpPr>
          <p:nvPr>
            <p:ph sz="half" idx="2"/>
          </p:nvPr>
        </p:nvSpPr>
        <p:spPr/>
        <p:txBody>
          <a:bodyPr>
            <a:normAutofit/>
          </a:bodyPr>
          <a:lstStyle/>
          <a:p>
            <a:pPr indent="90170" algn="ctr"/>
            <a:r>
              <a:rPr lang="el-GR" sz="2400" b="1" i="0" dirty="0">
                <a:solidFill>
                  <a:srgbClr val="000000"/>
                </a:solidFill>
                <a:effectLst/>
              </a:rPr>
              <a:t>15:30 – 17.00</a:t>
            </a:r>
          </a:p>
          <a:p>
            <a:pPr indent="90170" algn="ctr"/>
            <a:r>
              <a:rPr lang="el-GR" sz="2400" b="1" i="0" dirty="0">
                <a:solidFill>
                  <a:srgbClr val="FF0000"/>
                </a:solidFill>
                <a:effectLst/>
              </a:rPr>
              <a:t>Διάλειμμα: 17:00-17:15</a:t>
            </a:r>
          </a:p>
          <a:p>
            <a:pPr indent="90170" algn="ctr"/>
            <a:endParaRPr lang="el-GR" sz="2400" b="1" i="0" dirty="0">
              <a:solidFill>
                <a:srgbClr val="000000"/>
              </a:solidFill>
              <a:effectLst/>
            </a:endParaRPr>
          </a:p>
          <a:p>
            <a:pPr indent="90170" algn="ctr"/>
            <a:r>
              <a:rPr lang="el-GR" sz="2400" b="1" i="0" dirty="0">
                <a:solidFill>
                  <a:srgbClr val="000000"/>
                </a:solidFill>
                <a:effectLst/>
              </a:rPr>
              <a:t>17.15-18.45</a:t>
            </a:r>
          </a:p>
          <a:p>
            <a:pPr indent="90170" algn="ctr"/>
            <a:r>
              <a:rPr lang="el-GR" sz="2400" b="1" i="0" dirty="0">
                <a:solidFill>
                  <a:srgbClr val="FF0000"/>
                </a:solidFill>
                <a:effectLst/>
              </a:rPr>
              <a:t>Διάλειμμα: 18:45-19:00</a:t>
            </a:r>
          </a:p>
          <a:p>
            <a:pPr indent="90170" algn="ctr"/>
            <a:r>
              <a:rPr lang="el-GR" sz="2400" b="1" i="0" dirty="0">
                <a:solidFill>
                  <a:srgbClr val="000000"/>
                </a:solidFill>
                <a:effectLst/>
              </a:rPr>
              <a:t>1</a:t>
            </a:r>
            <a:r>
              <a:rPr lang="el-GR" sz="2400" b="1" dirty="0">
                <a:solidFill>
                  <a:srgbClr val="000000"/>
                </a:solidFill>
              </a:rPr>
              <a:t>9</a:t>
            </a:r>
            <a:r>
              <a:rPr lang="el-GR" sz="2400" b="1" i="0" dirty="0">
                <a:solidFill>
                  <a:srgbClr val="000000"/>
                </a:solidFill>
                <a:effectLst/>
              </a:rPr>
              <a:t>.00-</a:t>
            </a:r>
            <a:r>
              <a:rPr lang="el-GR" sz="2400" b="1" dirty="0">
                <a:solidFill>
                  <a:srgbClr val="000000"/>
                </a:solidFill>
              </a:rPr>
              <a:t>20</a:t>
            </a:r>
            <a:r>
              <a:rPr lang="el-GR" sz="2400" b="1" i="0" dirty="0">
                <a:solidFill>
                  <a:srgbClr val="000000"/>
                </a:solidFill>
                <a:effectLst/>
              </a:rPr>
              <a:t>:30</a:t>
            </a:r>
          </a:p>
          <a:p>
            <a:endParaRPr lang="el-GR" dirty="0"/>
          </a:p>
        </p:txBody>
      </p:sp>
      <p:sp>
        <p:nvSpPr>
          <p:cNvPr id="7" name="Θέση κειμένου 6">
            <a:extLst>
              <a:ext uri="{FF2B5EF4-FFF2-40B4-BE49-F238E27FC236}">
                <a16:creationId xmlns:a16="http://schemas.microsoft.com/office/drawing/2014/main" id="{AB8A404B-79CE-F0F1-FF99-BC353B605D78}"/>
              </a:ext>
            </a:extLst>
          </p:cNvPr>
          <p:cNvSpPr>
            <a:spLocks noGrp="1"/>
          </p:cNvSpPr>
          <p:nvPr>
            <p:ph type="body" sz="quarter" idx="3"/>
          </p:nvPr>
        </p:nvSpPr>
        <p:spPr>
          <a:xfrm>
            <a:off x="5171078" y="1643834"/>
            <a:ext cx="4754880" cy="640080"/>
          </a:xfrm>
        </p:spPr>
        <p:txBody>
          <a:bodyPr>
            <a:normAutofit fontScale="77500" lnSpcReduction="20000"/>
          </a:bodyPr>
          <a:lstStyle/>
          <a:p>
            <a:r>
              <a:rPr lang="el-GR" sz="2800" b="1" dirty="0"/>
              <a:t> </a:t>
            </a:r>
            <a:r>
              <a:rPr lang="en-US" sz="2800" b="1" dirty="0">
                <a:solidFill>
                  <a:schemeClr val="tx1"/>
                </a:solidFill>
              </a:rPr>
              <a:t>4o </a:t>
            </a:r>
            <a:r>
              <a:rPr lang="el-GR" sz="2800" b="1" dirty="0">
                <a:solidFill>
                  <a:schemeClr val="tx1"/>
                </a:solidFill>
              </a:rPr>
              <a:t>Θεωρητικές προσεγγίσεις</a:t>
            </a:r>
            <a:r>
              <a:rPr lang="en-US" sz="2800" b="1" dirty="0">
                <a:solidFill>
                  <a:schemeClr val="tx1"/>
                </a:solidFill>
              </a:rPr>
              <a:t> (</a:t>
            </a:r>
            <a:r>
              <a:rPr lang="el-GR" sz="2800" b="1" dirty="0">
                <a:solidFill>
                  <a:schemeClr val="tx1"/>
                </a:solidFill>
              </a:rPr>
              <a:t>συνέχεια)</a:t>
            </a:r>
          </a:p>
        </p:txBody>
      </p:sp>
      <p:sp>
        <p:nvSpPr>
          <p:cNvPr id="6" name="Θέση περιεχομένου 5">
            <a:extLst>
              <a:ext uri="{FF2B5EF4-FFF2-40B4-BE49-F238E27FC236}">
                <a16:creationId xmlns:a16="http://schemas.microsoft.com/office/drawing/2014/main" id="{911FD1E5-980E-78B9-DA9C-A80227FD4096}"/>
              </a:ext>
            </a:extLst>
          </p:cNvPr>
          <p:cNvSpPr>
            <a:spLocks noGrp="1"/>
          </p:cNvSpPr>
          <p:nvPr>
            <p:ph sz="quarter" idx="4"/>
          </p:nvPr>
        </p:nvSpPr>
        <p:spPr>
          <a:xfrm>
            <a:off x="5317723" y="2283914"/>
            <a:ext cx="6196615" cy="2960705"/>
          </a:xfrm>
        </p:spPr>
        <p:txBody>
          <a:bodyPr>
            <a:normAutofit/>
          </a:bodyPr>
          <a:lstStyle/>
          <a:p>
            <a:pPr lvl="1">
              <a:lnSpc>
                <a:spcPct val="150000"/>
              </a:lnSpc>
              <a:spcBef>
                <a:spcPts val="0"/>
              </a:spcBef>
              <a:buFont typeface="Wingdings" panose="05000000000000000000" pitchFamily="2" charset="2"/>
              <a:buChar char="§"/>
            </a:pPr>
            <a:r>
              <a:rPr lang="el-GR" sz="2200" dirty="0">
                <a:solidFill>
                  <a:srgbClr val="000000"/>
                </a:solidFill>
                <a:ea typeface="Calibri" panose="020F0502020204030204" pitchFamily="34" charset="0"/>
              </a:rPr>
              <a:t>Ψυχοθεραπεία και Νευροβιολογία</a:t>
            </a:r>
            <a:endParaRPr lang="el-GR" sz="2200" dirty="0">
              <a:solidFill>
                <a:srgbClr val="000000"/>
              </a:solidFill>
              <a:effectLst/>
              <a:ea typeface="Calibri" panose="020F0502020204030204" pitchFamily="34" charset="0"/>
            </a:endParaRPr>
          </a:p>
          <a:p>
            <a:pPr lvl="1">
              <a:lnSpc>
                <a:spcPct val="150000"/>
              </a:lnSpc>
              <a:spcBef>
                <a:spcPts val="0"/>
              </a:spcBef>
              <a:buFont typeface="Wingdings" panose="05000000000000000000" pitchFamily="2" charset="2"/>
              <a:buChar char="§"/>
            </a:pPr>
            <a:r>
              <a:rPr lang="el-GR" sz="2200" dirty="0">
                <a:effectLst/>
                <a:ea typeface="Times New Roman" panose="02020603050405020304" pitchFamily="18" charset="0"/>
                <a:cs typeface="Times New Roman" panose="02020603050405020304" pitchFamily="18" charset="0"/>
              </a:rPr>
              <a:t>Ανοιχτός Διάλογος</a:t>
            </a:r>
          </a:p>
          <a:p>
            <a:pPr marL="0" marR="0" lvl="0" indent="0">
              <a:lnSpc>
                <a:spcPct val="150000"/>
              </a:lnSpc>
              <a:spcBef>
                <a:spcPts val="0"/>
              </a:spcBef>
              <a:buNone/>
            </a:pPr>
            <a:endParaRPr lang="el-GR" sz="2400" b="1" dirty="0">
              <a:solidFill>
                <a:srgbClr val="000000"/>
              </a:solidFill>
              <a:ea typeface="Calibri" panose="020F0502020204030204" pitchFamily="34" charset="0"/>
              <a:cs typeface="Times New Roman" panose="02020603050405020304" pitchFamily="18" charset="0"/>
            </a:endParaRPr>
          </a:p>
          <a:p>
            <a:pPr marL="0" marR="0" lvl="0" indent="0">
              <a:lnSpc>
                <a:spcPct val="150000"/>
              </a:lnSpc>
              <a:spcBef>
                <a:spcPts val="0"/>
              </a:spcBef>
              <a:buNone/>
            </a:pPr>
            <a:r>
              <a:rPr lang="el-GR" sz="2400" b="1" dirty="0">
                <a:solidFill>
                  <a:srgbClr val="000000"/>
                </a:solidFill>
                <a:ea typeface="Calibri" panose="020F0502020204030204" pitchFamily="34" charset="0"/>
                <a:cs typeface="Times New Roman" panose="02020603050405020304" pitchFamily="18" charset="0"/>
              </a:rPr>
              <a:t>5</a:t>
            </a:r>
            <a:r>
              <a:rPr lang="el-GR" sz="2400" b="1" baseline="30000" dirty="0">
                <a:solidFill>
                  <a:srgbClr val="000000"/>
                </a:solidFill>
                <a:ea typeface="Calibri" panose="020F0502020204030204" pitchFamily="34" charset="0"/>
                <a:cs typeface="Times New Roman" panose="02020603050405020304" pitchFamily="18" charset="0"/>
              </a:rPr>
              <a:t>ο </a:t>
            </a:r>
            <a:r>
              <a:rPr lang="en-US" sz="2400" b="1" dirty="0">
                <a:solidFill>
                  <a:srgbClr val="002060"/>
                </a:solidFill>
                <a:effectLst/>
                <a:ea typeface="Calibri" panose="020F0502020204030204" pitchFamily="34" charset="0"/>
              </a:rPr>
              <a:t>E</a:t>
            </a:r>
            <a:r>
              <a:rPr lang="el-GR" sz="2400" b="1" dirty="0" err="1">
                <a:solidFill>
                  <a:srgbClr val="002060"/>
                </a:solidFill>
                <a:effectLst/>
                <a:ea typeface="Calibri" panose="020F0502020204030204" pitchFamily="34" charset="0"/>
              </a:rPr>
              <a:t>φαρμογές</a:t>
            </a:r>
            <a:r>
              <a:rPr lang="el-GR" sz="2400" b="1" dirty="0">
                <a:solidFill>
                  <a:srgbClr val="002060"/>
                </a:solidFill>
                <a:effectLst/>
                <a:ea typeface="Calibri" panose="020F0502020204030204" pitchFamily="34" charset="0"/>
              </a:rPr>
              <a:t> Ομάδας σε διαφορετικά </a:t>
            </a:r>
            <a:r>
              <a:rPr lang="el-GR" sz="2400" b="1" dirty="0">
                <a:solidFill>
                  <a:srgbClr val="002060"/>
                </a:solidFill>
                <a:effectLst/>
                <a:ea typeface="Times New Roman" panose="02020603050405020304" pitchFamily="18" charset="0"/>
                <a:cs typeface="Times New Roman" panose="02020603050405020304" pitchFamily="18" charset="0"/>
              </a:rPr>
              <a:t>πλαίσια</a:t>
            </a:r>
            <a:endParaRPr lang="el-GR" sz="2400" dirty="0">
              <a:solidFill>
                <a:srgbClr val="000000"/>
              </a:solidFill>
              <a:effectLst/>
              <a:ea typeface="Calibri" panose="020F0502020204030204" pitchFamily="34" charset="0"/>
            </a:endParaRPr>
          </a:p>
          <a:p>
            <a:pPr marL="342900" marR="0" lvl="0" indent="-342900">
              <a:spcBef>
                <a:spcPts val="0"/>
              </a:spcBef>
              <a:spcAft>
                <a:spcPts val="0"/>
              </a:spcAft>
              <a:buFont typeface="Courier New" panose="02070309020205020404" pitchFamily="49" charset="0"/>
              <a:buChar char="o"/>
            </a:pPr>
            <a:endParaRPr lang="el-GR" sz="2200" dirty="0">
              <a:solidFill>
                <a:srgbClr val="000000"/>
              </a:solidFill>
              <a:ea typeface="Calibri" panose="020F0502020204030204" pitchFamily="34" charset="0"/>
            </a:endParaRPr>
          </a:p>
          <a:p>
            <a:pPr marL="342900" marR="0" lvl="0" indent="-342900">
              <a:spcBef>
                <a:spcPts val="0"/>
              </a:spcBef>
              <a:spcAft>
                <a:spcPts val="0"/>
              </a:spcAft>
              <a:buFont typeface="Courier New" panose="02070309020205020404" pitchFamily="49" charset="0"/>
              <a:buChar char="o"/>
            </a:pPr>
            <a:endParaRPr lang="el-GR" sz="2400" dirty="0">
              <a:solidFill>
                <a:srgbClr val="000000"/>
              </a:solidFill>
              <a:effectLst/>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endParaRPr lang="el-GR" sz="2400" dirty="0">
              <a:solidFill>
                <a:srgbClr val="000000"/>
              </a:solidFill>
              <a:effectLst/>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endParaRPr lang="el-GR" sz="2400" dirty="0">
              <a:solidFill>
                <a:srgbClr val="000000"/>
              </a:solidFill>
              <a:effectLst/>
              <a:ea typeface="Calibri" panose="020F0502020204030204" pitchFamily="34" charset="0"/>
            </a:endParaRPr>
          </a:p>
          <a:p>
            <a:endParaRPr lang="el-GR" dirty="0"/>
          </a:p>
        </p:txBody>
      </p:sp>
      <p:sp>
        <p:nvSpPr>
          <p:cNvPr id="4" name="Θέση αριθμού διαφάνειας 3">
            <a:extLst>
              <a:ext uri="{FF2B5EF4-FFF2-40B4-BE49-F238E27FC236}">
                <a16:creationId xmlns:a16="http://schemas.microsoft.com/office/drawing/2014/main" id="{D160B577-DA02-8C23-59CB-CE8629D1D108}"/>
              </a:ext>
            </a:extLst>
          </p:cNvPr>
          <p:cNvSpPr>
            <a:spLocks noGrp="1"/>
          </p:cNvSpPr>
          <p:nvPr>
            <p:ph type="sldNum" sz="quarter" idx="12"/>
          </p:nvPr>
        </p:nvSpPr>
        <p:spPr/>
        <p:txBody>
          <a:bodyPr/>
          <a:lstStyle/>
          <a:p>
            <a:fld id="{29A67EF4-6AD0-4895-A677-9D84EEBBB660}" type="slidenum">
              <a:rPr lang="el-GR" smtClean="0"/>
              <a:t>3</a:t>
            </a:fld>
            <a:endParaRPr lang="el-GR"/>
          </a:p>
        </p:txBody>
      </p:sp>
    </p:spTree>
    <p:extLst>
      <p:ext uri="{BB962C8B-B14F-4D97-AF65-F5344CB8AC3E}">
        <p14:creationId xmlns:p14="http://schemas.microsoft.com/office/powerpoint/2010/main" val="4121220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dirty="0"/>
              <a:t>Ομάδες παιδιών και εφήβων ΙΙΙ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835980" y="1053252"/>
            <a:ext cx="10058400" cy="5323818"/>
          </a:xfrm>
        </p:spPr>
        <p:txBody>
          <a:bodyPr>
            <a:normAutofit/>
          </a:bodyPr>
          <a:lstStyle/>
          <a:p>
            <a:pPr marL="0" marR="0" indent="0">
              <a:lnSpc>
                <a:spcPct val="115000"/>
              </a:lnSpc>
              <a:spcBef>
                <a:spcPts val="0"/>
              </a:spcBef>
              <a:spcAft>
                <a:spcPts val="1000"/>
              </a:spcAft>
              <a:buNone/>
            </a:pPr>
            <a:r>
              <a:rPr lang="el-GR" sz="2400" dirty="0">
                <a:latin typeface="Calibri" panose="020F0502020204030204" pitchFamily="34" charset="0"/>
                <a:ea typeface="Calibri" panose="020F0502020204030204" pitchFamily="34" charset="0"/>
                <a:cs typeface="Times New Roman" panose="02020603050405020304" pitchFamily="18" charset="0"/>
              </a:rPr>
              <a:t>4</a:t>
            </a:r>
            <a:r>
              <a:rPr lang="el-GR" sz="2400" dirty="0">
                <a:ea typeface="Calibri" panose="020F0502020204030204" pitchFamily="34" charset="0"/>
                <a:cs typeface="Times New Roman" panose="02020603050405020304" pitchFamily="18" charset="0"/>
              </a:rPr>
              <a:t>. </a:t>
            </a:r>
            <a:r>
              <a:rPr lang="el-GR" sz="2400" dirty="0">
                <a:effectLst/>
                <a:ea typeface="Calibri" panose="020F0502020204030204" pitchFamily="34" charset="0"/>
                <a:cs typeface="Times New Roman" panose="02020603050405020304" pitchFamily="18" charset="0"/>
              </a:rPr>
              <a:t>Η αδυναμία να χρησιμοποιηθεί ο ελεύθερος συνειρμός καθώς και η ανάγκη πληροφοριών εκτός της αναλυτικής κατάστασης αναγκάζουν το 1920 την </a:t>
            </a:r>
            <a:r>
              <a:rPr lang="en-US" sz="2400" dirty="0">
                <a:effectLst/>
                <a:ea typeface="Calibri" panose="020F0502020204030204" pitchFamily="34" charset="0"/>
                <a:cs typeface="Times New Roman" panose="02020603050405020304" pitchFamily="18" charset="0"/>
              </a:rPr>
              <a:t>Hermine von Hug</a:t>
            </a:r>
            <a:r>
              <a:rPr lang="el-GR" sz="2400" dirty="0">
                <a:effectLst/>
                <a:ea typeface="Calibri" panose="020F0502020204030204" pitchFamily="34" charset="0"/>
                <a:cs typeface="Times New Roman" panose="02020603050405020304" pitchFamily="18" charset="0"/>
              </a:rPr>
              <a:t> – </a:t>
            </a:r>
            <a:r>
              <a:rPr lang="en-US" sz="2400" dirty="0">
                <a:effectLst/>
                <a:ea typeface="Calibri" panose="020F0502020204030204" pitchFamily="34" charset="0"/>
                <a:cs typeface="Times New Roman" panose="02020603050405020304" pitchFamily="18" charset="0"/>
              </a:rPr>
              <a:t>Helmuth</a:t>
            </a:r>
            <a:r>
              <a:rPr lang="el-GR" sz="2400" dirty="0">
                <a:effectLst/>
                <a:ea typeface="Calibri" panose="020F0502020204030204" pitchFamily="34" charset="0"/>
                <a:cs typeface="Times New Roman" panose="02020603050405020304" pitchFamily="18" charset="0"/>
              </a:rPr>
              <a:t>, μία συνταξιούχο δασκάλα, να </a:t>
            </a:r>
            <a:r>
              <a:rPr lang="el-GR" sz="2400" b="1" dirty="0">
                <a:effectLst/>
                <a:ea typeface="Calibri" panose="020F0502020204030204" pitchFamily="34" charset="0"/>
                <a:cs typeface="Times New Roman" panose="02020603050405020304" pitchFamily="18" charset="0"/>
              </a:rPr>
              <a:t>χρησιμοποιήσει το παιχνίδι ως μέσον </a:t>
            </a:r>
            <a:r>
              <a:rPr lang="el-GR" sz="2400" dirty="0">
                <a:effectLst/>
                <a:ea typeface="Calibri" panose="020F0502020204030204" pitchFamily="34" charset="0"/>
                <a:cs typeface="Times New Roman" panose="02020603050405020304" pitchFamily="18" charset="0"/>
              </a:rPr>
              <a:t>για την </a:t>
            </a:r>
            <a:r>
              <a:rPr lang="el-GR" sz="2400" b="1" dirty="0">
                <a:effectLst/>
                <a:ea typeface="Calibri" panose="020F0502020204030204" pitchFamily="34" charset="0"/>
                <a:cs typeface="Times New Roman" panose="02020603050405020304" pitchFamily="18" charset="0"/>
              </a:rPr>
              <a:t>αποκάλυψη των «μυστικών» των παιδιών</a:t>
            </a:r>
            <a:r>
              <a:rPr lang="el-GR" sz="2400" dirty="0">
                <a:effectLst/>
                <a:ea typeface="Calibri" panose="020F0502020204030204" pitchFamily="34" charset="0"/>
                <a:cs typeface="Times New Roman" panose="02020603050405020304" pitchFamily="18" charset="0"/>
              </a:rPr>
              <a:t>. </a:t>
            </a:r>
          </a:p>
          <a:p>
            <a:pPr lvl="1">
              <a:lnSpc>
                <a:spcPct val="115000"/>
              </a:lnSpc>
              <a:spcBef>
                <a:spcPts val="0"/>
              </a:spcBef>
              <a:spcAft>
                <a:spcPts val="1000"/>
              </a:spcAft>
              <a:buFont typeface="Wingdings" panose="05000000000000000000" pitchFamily="2" charset="2"/>
              <a:buChar char="§"/>
            </a:pPr>
            <a:r>
              <a:rPr lang="el-GR" sz="2000" dirty="0">
                <a:effectLst/>
                <a:ea typeface="Calibri" panose="020F0502020204030204" pitchFamily="34" charset="0"/>
                <a:cs typeface="Times New Roman" panose="02020603050405020304" pitchFamily="18" charset="0"/>
              </a:rPr>
              <a:t>Η αναπτυξιακή θεώρηση επανεκτιμά το </a:t>
            </a:r>
            <a:r>
              <a:rPr lang="el-GR" sz="2000" b="1" dirty="0">
                <a:effectLst/>
                <a:ea typeface="Calibri" panose="020F0502020204030204" pitchFamily="34" charset="0"/>
                <a:cs typeface="Times New Roman" panose="02020603050405020304" pitchFamily="18" charset="0"/>
              </a:rPr>
              <a:t>ρόλο του παιχνιδιού στη θεραπεία</a:t>
            </a:r>
            <a:r>
              <a:rPr lang="el-GR" sz="2000" dirty="0">
                <a:effectLst/>
                <a:ea typeface="Calibri" panose="020F0502020204030204" pitchFamily="34" charset="0"/>
                <a:cs typeface="Times New Roman" panose="02020603050405020304" pitchFamily="18" charset="0"/>
              </a:rPr>
              <a:t>. Το παιδί επικοινωνεί με τον κόσμο μέσα από το παιχνίδι, αντιλαμβάνεται τις δυνατότητές του και μαθαίνει μέσα από αυτό. </a:t>
            </a:r>
          </a:p>
          <a:p>
            <a:pPr lvl="1">
              <a:lnSpc>
                <a:spcPct val="115000"/>
              </a:lnSpc>
              <a:spcBef>
                <a:spcPts val="0"/>
              </a:spcBef>
              <a:spcAft>
                <a:spcPts val="1000"/>
              </a:spcAft>
              <a:buFont typeface="Wingdings" panose="05000000000000000000" pitchFamily="2" charset="2"/>
              <a:buChar char="§"/>
            </a:pPr>
            <a:r>
              <a:rPr lang="en-US" sz="2000" dirty="0" err="1">
                <a:effectLst/>
                <a:ea typeface="Calibri" panose="020F0502020204030204" pitchFamily="34" charset="0"/>
                <a:cs typeface="Times New Roman" panose="02020603050405020304" pitchFamily="18" charset="0"/>
              </a:rPr>
              <a:t>Freedheim</a:t>
            </a:r>
            <a:r>
              <a:rPr lang="el-GR" sz="2000" dirty="0">
                <a:effectLst/>
                <a:ea typeface="Calibri" panose="020F0502020204030204" pitchFamily="34" charset="0"/>
                <a:cs typeface="Times New Roman" panose="02020603050405020304" pitchFamily="18" charset="0"/>
              </a:rPr>
              <a:t> (1992), </a:t>
            </a:r>
            <a:r>
              <a:rPr lang="el-GR" sz="2000" i="1" dirty="0">
                <a:effectLst/>
                <a:ea typeface="Calibri" panose="020F0502020204030204" pitchFamily="34" charset="0"/>
                <a:cs typeface="Times New Roman" panose="02020603050405020304" pitchFamily="18" charset="0"/>
              </a:rPr>
              <a:t>«το παιχνίδι δεν είναι μόνο η μεταφορική έκφραση των αναγκών και των </a:t>
            </a:r>
            <a:r>
              <a:rPr lang="el-GR" sz="2000" i="1" dirty="0" err="1">
                <a:effectLst/>
                <a:ea typeface="Calibri" panose="020F0502020204030204" pitchFamily="34" charset="0"/>
                <a:cs typeface="Times New Roman" panose="02020603050405020304" pitchFamily="18" charset="0"/>
              </a:rPr>
              <a:t>ενδοψυχικών</a:t>
            </a:r>
            <a:r>
              <a:rPr lang="el-GR" sz="2000" i="1" dirty="0">
                <a:effectLst/>
                <a:ea typeface="Calibri" panose="020F0502020204030204" pitchFamily="34" charset="0"/>
                <a:cs typeface="Times New Roman" panose="02020603050405020304" pitchFamily="18" charset="0"/>
              </a:rPr>
              <a:t> συγκρούσεων, αλλά ένας δρόμος για ανάπτυξη και ένας τρόπος να γνωρίσει το παιδί τον κόσμο με ασφάλεια». Έτσι, </a:t>
            </a:r>
            <a:r>
              <a:rPr lang="el-GR" sz="2000" dirty="0">
                <a:effectLst/>
                <a:ea typeface="Calibri" panose="020F0502020204030204" pitchFamily="34" charset="0"/>
                <a:cs typeface="Times New Roman" panose="02020603050405020304" pitchFamily="18" charset="0"/>
              </a:rPr>
              <a:t>το παιχνίδι ανάγεται σε σημαντικό θεραπευτικό μέσον.</a:t>
            </a:r>
          </a:p>
          <a:p>
            <a:pPr lvl="1">
              <a:lnSpc>
                <a:spcPct val="115000"/>
              </a:lnSpc>
              <a:spcBef>
                <a:spcPts val="0"/>
              </a:spcBef>
              <a:spcAft>
                <a:spcPts val="1000"/>
              </a:spcAft>
              <a:buFont typeface="Wingdings" panose="05000000000000000000" pitchFamily="2" charset="2"/>
              <a:buChar char="§"/>
            </a:pPr>
            <a:endParaRPr lang="el-GR" sz="2000" dirty="0">
              <a:effectLst/>
              <a:ea typeface="Calibri" panose="020F0502020204030204" pitchFamily="34" charset="0"/>
              <a:cs typeface="Times New Roman" panose="02020603050405020304" pitchFamily="18" charset="0"/>
            </a:endParaRPr>
          </a:p>
          <a:p>
            <a:pPr marL="274320" lvl="1" indent="0">
              <a:lnSpc>
                <a:spcPct val="115000"/>
              </a:lnSpc>
              <a:spcBef>
                <a:spcPts val="0"/>
              </a:spcBef>
              <a:spcAft>
                <a:spcPts val="1000"/>
              </a:spcAft>
              <a:buNone/>
            </a:pPr>
            <a:endParaRPr lang="el-GR" sz="2400" dirty="0">
              <a:effectLst/>
              <a:ea typeface="Calibri" panose="020F0502020204030204" pitchFamily="34" charset="0"/>
              <a:cs typeface="Times New Roman" panose="02020603050405020304" pitchFamily="18" charset="0"/>
            </a:endParaRPr>
          </a:p>
          <a:p>
            <a:pPr marL="0" marR="0" indent="0">
              <a:lnSpc>
                <a:spcPct val="115000"/>
              </a:lnSpc>
              <a:spcBef>
                <a:spcPts val="0"/>
              </a:spcBef>
              <a:spcAft>
                <a:spcPts val="1000"/>
              </a:spcAft>
              <a:buNone/>
            </a:pPr>
            <a:endParaRPr lang="el-GR" sz="26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30</a:t>
            </a:fld>
            <a:endParaRPr lang="el-GR"/>
          </a:p>
        </p:txBody>
      </p:sp>
    </p:spTree>
    <p:extLst>
      <p:ext uri="{BB962C8B-B14F-4D97-AF65-F5344CB8AC3E}">
        <p14:creationId xmlns:p14="http://schemas.microsoft.com/office/powerpoint/2010/main" val="32899021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dirty="0"/>
              <a:t>Ομάδες παιδιών και εφήβων Ι</a:t>
            </a:r>
            <a:r>
              <a:rPr lang="en-US" sz="3200" dirty="0"/>
              <a:t>V</a:t>
            </a:r>
            <a:endParaRPr lang="el-GR" sz="3200" dirty="0"/>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835980" y="1053252"/>
            <a:ext cx="10058400" cy="5323818"/>
          </a:xfrm>
        </p:spPr>
        <p:txBody>
          <a:bodyPr>
            <a:normAutofit fontScale="85000" lnSpcReduction="20000"/>
          </a:bodyPr>
          <a:lstStyle/>
          <a:p>
            <a:pPr marL="0" marR="0" indent="0">
              <a:lnSpc>
                <a:spcPct val="115000"/>
              </a:lnSpc>
              <a:spcBef>
                <a:spcPts val="0"/>
              </a:spcBef>
              <a:spcAft>
                <a:spcPts val="10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 </a:t>
            </a:r>
            <a:endParaRPr lang="el-GR" sz="2600" dirty="0">
              <a:effectLst/>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
            </a:pPr>
            <a:r>
              <a:rPr lang="el-GR" sz="2600" dirty="0">
                <a:ea typeface="Calibri" panose="020F0502020204030204" pitchFamily="34" charset="0"/>
                <a:cs typeface="Times New Roman" panose="02020603050405020304" pitchFamily="18" charset="0"/>
              </a:rPr>
              <a:t>Ο </a:t>
            </a:r>
            <a:r>
              <a:rPr lang="el-GR" sz="2600" dirty="0">
                <a:effectLst/>
                <a:ea typeface="Calibri" panose="020F0502020204030204" pitchFamily="34" charset="0"/>
                <a:cs typeface="Times New Roman" panose="02020603050405020304" pitchFamily="18" charset="0"/>
              </a:rPr>
              <a:t>θεραπευτής αναλαμβάνει να διαμορφώσει το θεραπευτικό περιβάλλον, δίνοντας έμφαση όχι τόσο στο περιεχόμενο του παιχνιδιού όσο στη </a:t>
            </a:r>
            <a:r>
              <a:rPr lang="el-GR" sz="2600" b="1" dirty="0">
                <a:effectLst/>
                <a:ea typeface="Calibri" panose="020F0502020204030204" pitchFamily="34" charset="0"/>
                <a:cs typeface="Times New Roman" panose="02020603050405020304" pitchFamily="18" charset="0"/>
              </a:rPr>
              <a:t>σχέση που αναπτύσσεται μέσω του παιχνιδιού. </a:t>
            </a:r>
          </a:p>
          <a:p>
            <a:pPr lvl="1">
              <a:lnSpc>
                <a:spcPct val="115000"/>
              </a:lnSpc>
              <a:spcBef>
                <a:spcPts val="0"/>
              </a:spcBef>
              <a:spcAft>
                <a:spcPts val="1000"/>
              </a:spcAft>
              <a:buFont typeface="Wingdings" panose="05000000000000000000" pitchFamily="2" charset="2"/>
              <a:buChar char="§"/>
            </a:pPr>
            <a:r>
              <a:rPr lang="el-GR" sz="2600" dirty="0">
                <a:effectLst/>
                <a:ea typeface="Calibri" panose="020F0502020204030204" pitchFamily="34" charset="0"/>
                <a:cs typeface="Times New Roman" panose="02020603050405020304" pitchFamily="18" charset="0"/>
              </a:rPr>
              <a:t>Στο μεταξύ βοηθάει η διαρκώς αυξανόμενη προσέλευση παιδιών με σοβαρή ψυχοπαθολογία, λόγω της οποίας , κατ’ ανάγκην, περιορίστηκε ακόμα περισσότερο η χρήση του λόγου και της ερμηνείας. </a:t>
            </a:r>
            <a:endParaRPr lang="en-US" sz="2600" dirty="0">
              <a:effectLst/>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
            </a:pPr>
            <a:r>
              <a:rPr lang="el-GR" sz="2600" dirty="0">
                <a:ea typeface="Calibri" panose="020F0502020204030204" pitchFamily="34" charset="0"/>
                <a:cs typeface="Times New Roman" panose="02020603050405020304" pitchFamily="18" charset="0"/>
              </a:rPr>
              <a:t>Κ</a:t>
            </a:r>
            <a:r>
              <a:rPr lang="el-GR" sz="2600" dirty="0">
                <a:effectLst/>
                <a:ea typeface="Calibri" panose="020F0502020204030204" pitchFamily="34" charset="0"/>
                <a:cs typeface="Times New Roman" panose="02020603050405020304" pitchFamily="18" charset="0"/>
              </a:rPr>
              <a:t>αι γενικότερα, το μεγάλο εύρος των διαταραχών προκάλεσε την τροποποίηση των θεραπευτικών τεχνικών ανάλογα με την αναπτυξιακή λειτουργία του παιδιού και το παρουσιαζόμενο πρόβλημα. </a:t>
            </a:r>
          </a:p>
          <a:p>
            <a:pPr lvl="1">
              <a:lnSpc>
                <a:spcPct val="115000"/>
              </a:lnSpc>
              <a:spcBef>
                <a:spcPts val="0"/>
              </a:spcBef>
              <a:spcAft>
                <a:spcPts val="1000"/>
              </a:spcAft>
              <a:buFont typeface="Wingdings" panose="05000000000000000000" pitchFamily="2" charset="2"/>
              <a:buChar char="§"/>
            </a:pPr>
            <a:r>
              <a:rPr lang="el-GR" sz="2600" dirty="0">
                <a:effectLst/>
                <a:ea typeface="Calibri" panose="020F0502020204030204" pitchFamily="34" charset="0"/>
                <a:cs typeface="Times New Roman" panose="02020603050405020304" pitchFamily="18" charset="0"/>
              </a:rPr>
              <a:t>Οι ανωτέρω αλλαγές επηρέασαν την εξέλιξη της ψυχοθεραπείας γενικότερα και συνέβαλλαν στην ανάπτυξη νέων τεχνικών προκειμένου να αντιμετωπισθούν τα προβλήματα των παιδιών. </a:t>
            </a:r>
          </a:p>
          <a:p>
            <a:pPr marL="0" marR="0" indent="0">
              <a:lnSpc>
                <a:spcPct val="115000"/>
              </a:lnSpc>
              <a:spcBef>
                <a:spcPts val="0"/>
              </a:spcBef>
              <a:spcAft>
                <a:spcPts val="1000"/>
              </a:spcAft>
              <a:buNone/>
            </a:pPr>
            <a:r>
              <a:rPr lang="el-GR" sz="2600" dirty="0">
                <a:effectLst/>
                <a:ea typeface="Calibri" panose="020F0502020204030204" pitchFamily="34" charset="0"/>
                <a:cs typeface="Times New Roman" panose="02020603050405020304" pitchFamily="18" charset="0"/>
              </a:rPr>
              <a:t> </a:t>
            </a: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31</a:t>
            </a:fld>
            <a:endParaRPr lang="el-GR"/>
          </a:p>
        </p:txBody>
      </p:sp>
    </p:spTree>
    <p:extLst>
      <p:ext uri="{BB962C8B-B14F-4D97-AF65-F5344CB8AC3E}">
        <p14:creationId xmlns:p14="http://schemas.microsoft.com/office/powerpoint/2010/main" val="570943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dirty="0"/>
              <a:t>Βασικές Ομάδες παιδιών και εφήβων 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835980" y="1053252"/>
            <a:ext cx="10058400" cy="5323818"/>
          </a:xfrm>
        </p:spPr>
        <p:txBody>
          <a:bodyPr>
            <a:normAutofit/>
          </a:bodyPr>
          <a:lstStyle/>
          <a:p>
            <a:pPr marL="0" marR="0" indent="0">
              <a:lnSpc>
                <a:spcPct val="115000"/>
              </a:lnSpc>
              <a:spcBef>
                <a:spcPts val="0"/>
              </a:spcBef>
              <a:spcAft>
                <a:spcPts val="10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l-GR" sz="2000" b="1" dirty="0">
                <a:effectLst/>
                <a:ea typeface="Calibri" panose="020F0502020204030204" pitchFamily="34" charset="0"/>
                <a:cs typeface="Times New Roman" panose="02020603050405020304" pitchFamily="18" charset="0"/>
              </a:rPr>
              <a:t>Ομάδες δραστηριότητας</a:t>
            </a:r>
            <a:endParaRPr lang="el-GR" sz="2000" dirty="0">
              <a:effectLst/>
              <a:ea typeface="Calibri" panose="020F0502020204030204" pitchFamily="34" charset="0"/>
              <a:cs typeface="Times New Roman" panose="02020603050405020304" pitchFamily="18" charset="0"/>
            </a:endParaRPr>
          </a:p>
          <a:p>
            <a:pPr marL="434340" lvl="1" indent="-342900">
              <a:lnSpc>
                <a:spcPct val="115000"/>
              </a:lnSpc>
              <a:spcBef>
                <a:spcPts val="0"/>
              </a:spcBef>
              <a:buFont typeface="Courier New" panose="02070309020205020404" pitchFamily="49" charset="0"/>
              <a:buChar char="o"/>
            </a:pPr>
            <a:r>
              <a:rPr lang="el-GR" sz="2000" dirty="0">
                <a:effectLst/>
                <a:ea typeface="Calibri" panose="020F0502020204030204" pitchFamily="34" charset="0"/>
                <a:cs typeface="Times New Roman" panose="02020603050405020304" pitchFamily="18" charset="0"/>
              </a:rPr>
              <a:t>Στις ομάδες αυτές χρησιμοποιείται </a:t>
            </a:r>
            <a:r>
              <a:rPr lang="el-GR" sz="2000" b="1" dirty="0">
                <a:effectLst/>
                <a:ea typeface="Calibri" panose="020F0502020204030204" pitchFamily="34" charset="0"/>
                <a:cs typeface="Times New Roman" panose="02020603050405020304" pitchFamily="18" charset="0"/>
              </a:rPr>
              <a:t>η δραστηριότητα ως μέσον επικοινωνίας και θεραπείας </a:t>
            </a:r>
            <a:r>
              <a:rPr lang="el-GR" sz="2000" dirty="0">
                <a:effectLst/>
                <a:ea typeface="Calibri" panose="020F0502020204030204" pitchFamily="34" charset="0"/>
                <a:cs typeface="Times New Roman" panose="02020603050405020304" pitchFamily="18" charset="0"/>
              </a:rPr>
              <a:t>αντί η συζήτηση. </a:t>
            </a:r>
          </a:p>
          <a:p>
            <a:pPr marL="708660" lvl="2" indent="-342900">
              <a:lnSpc>
                <a:spcPct val="115000"/>
              </a:lnSpc>
              <a:spcBef>
                <a:spcPts val="0"/>
              </a:spcBef>
              <a:buFont typeface="Wingdings" panose="05000000000000000000" pitchFamily="2" charset="2"/>
              <a:buChar char="§"/>
            </a:pPr>
            <a:r>
              <a:rPr lang="el-GR" sz="1800" dirty="0">
                <a:effectLst/>
                <a:ea typeface="Calibri" panose="020F0502020204030204" pitchFamily="34" charset="0"/>
                <a:cs typeface="Times New Roman" panose="02020603050405020304" pitchFamily="18" charset="0"/>
              </a:rPr>
              <a:t>Ο </a:t>
            </a:r>
            <a:r>
              <a:rPr lang="en-US" sz="1800" dirty="0" err="1">
                <a:effectLst/>
                <a:ea typeface="Calibri" panose="020F0502020204030204" pitchFamily="34" charset="0"/>
                <a:cs typeface="Times New Roman" panose="02020603050405020304" pitchFamily="18" charset="0"/>
              </a:rPr>
              <a:t>Slavson</a:t>
            </a:r>
            <a:r>
              <a:rPr lang="el-GR" sz="1800" dirty="0">
                <a:effectLst/>
                <a:ea typeface="Calibri" panose="020F0502020204030204" pitchFamily="34" charset="0"/>
                <a:cs typeface="Times New Roman" panose="02020603050405020304" pitchFamily="18" charset="0"/>
              </a:rPr>
              <a:t> (1943, 1945) πιστεύει ότι η ομάδα αντικαθιστά τα ελλείμματα στο οικογενειακό περιβάλλον και θεωρεί ότι γίνεται </a:t>
            </a:r>
            <a:r>
              <a:rPr lang="el-GR" sz="1800" i="1" dirty="0">
                <a:effectLst/>
                <a:ea typeface="Calibri" panose="020F0502020204030204" pitchFamily="34" charset="0"/>
                <a:cs typeface="Times New Roman" panose="02020603050405020304" pitchFamily="18" charset="0"/>
              </a:rPr>
              <a:t>«θεραπεία μέσω της κατάστασης που δημιουργείται» </a:t>
            </a:r>
            <a:r>
              <a:rPr lang="el-GR" sz="1800" dirty="0">
                <a:effectLst/>
                <a:ea typeface="Calibri" panose="020F0502020204030204" pitchFamily="34" charset="0"/>
                <a:cs typeface="Times New Roman" panose="02020603050405020304" pitchFamily="18" charset="0"/>
              </a:rPr>
              <a:t>(</a:t>
            </a:r>
            <a:r>
              <a:rPr lang="en-US" sz="1800" dirty="0">
                <a:effectLst/>
                <a:ea typeface="Calibri" panose="020F0502020204030204" pitchFamily="34" charset="0"/>
                <a:cs typeface="Times New Roman" panose="02020603050405020304" pitchFamily="18" charset="0"/>
              </a:rPr>
              <a:t>situational therapy</a:t>
            </a:r>
            <a:r>
              <a:rPr lang="el-GR" sz="1800" dirty="0">
                <a:effectLst/>
                <a:ea typeface="Calibri" panose="020F0502020204030204" pitchFamily="34" charset="0"/>
                <a:cs typeface="Times New Roman" panose="02020603050405020304" pitchFamily="18" charset="0"/>
              </a:rPr>
              <a:t>), ενώ σημαντικός είναι ο ρόλος που διαδραματίζει η παρουσία των άλλων παιδιών, διότι τα παιδιά δρουν ως «καταλύτες» μεταξύ τους.</a:t>
            </a:r>
          </a:p>
          <a:p>
            <a:pPr marL="708660" lvl="2" indent="-342900">
              <a:lnSpc>
                <a:spcPct val="115000"/>
              </a:lnSpc>
              <a:spcBef>
                <a:spcPts val="0"/>
              </a:spcBef>
              <a:buFont typeface="Wingdings" panose="05000000000000000000" pitchFamily="2" charset="2"/>
              <a:buChar char="§"/>
            </a:pPr>
            <a:r>
              <a:rPr lang="el-GR" sz="1800" dirty="0">
                <a:ea typeface="Calibri" panose="020F0502020204030204" pitchFamily="34" charset="0"/>
                <a:cs typeface="Times New Roman" panose="02020603050405020304" pitchFamily="18" charset="0"/>
              </a:rPr>
              <a:t>Η</a:t>
            </a:r>
            <a:r>
              <a:rPr lang="el-GR" sz="1800" dirty="0">
                <a:effectLst/>
                <a:ea typeface="Calibri" panose="020F0502020204030204" pitchFamily="34" charset="0"/>
                <a:cs typeface="Times New Roman" panose="02020603050405020304" pitchFamily="18" charset="0"/>
              </a:rPr>
              <a:t> ομάδα δίνει τη </a:t>
            </a:r>
            <a:r>
              <a:rPr lang="el-GR" sz="1800" b="1" dirty="0">
                <a:effectLst/>
                <a:ea typeface="Calibri" panose="020F0502020204030204" pitchFamily="34" charset="0"/>
                <a:cs typeface="Times New Roman" panose="02020603050405020304" pitchFamily="18" charset="0"/>
              </a:rPr>
              <a:t>δυνατότητα διορθωτικής ταύτισης με το θεραπευτή και τα άλλα παιδιά, </a:t>
            </a:r>
            <a:r>
              <a:rPr lang="el-GR" sz="1800" dirty="0">
                <a:effectLst/>
                <a:ea typeface="Calibri" panose="020F0502020204030204" pitchFamily="34" charset="0"/>
                <a:cs typeface="Times New Roman" panose="02020603050405020304" pitchFamily="18" charset="0"/>
              </a:rPr>
              <a:t>αντιπαραθέτοντας το ανώριμο παιδικό Υπερεγώ με το ομαδικό, όπως αυτό αναπτύσσεται μέσα στην επιτρεπτική ατμόσφαιρα της ομάδας. </a:t>
            </a:r>
            <a:r>
              <a:rPr lang="en-US" sz="1800" dirty="0" err="1">
                <a:effectLst/>
                <a:ea typeface="Calibri" panose="020F0502020204030204" pitchFamily="34" charset="0"/>
                <a:cs typeface="Times New Roman" panose="02020603050405020304" pitchFamily="18" charset="0"/>
              </a:rPr>
              <a:t>Slavson</a:t>
            </a:r>
            <a:r>
              <a:rPr lang="el-GR" sz="1800" dirty="0">
                <a:effectLst/>
                <a:ea typeface="Calibri" panose="020F0502020204030204" pitchFamily="34" charset="0"/>
                <a:cs typeface="Times New Roman" panose="02020603050405020304" pitchFamily="18" charset="0"/>
              </a:rPr>
              <a:t> (1943, 1968)</a:t>
            </a:r>
          </a:p>
          <a:p>
            <a:pPr marL="0" marR="0">
              <a:lnSpc>
                <a:spcPct val="115000"/>
              </a:lnSpc>
              <a:spcBef>
                <a:spcPts val="0"/>
              </a:spcBef>
              <a:spcAft>
                <a:spcPts val="0"/>
              </a:spcAft>
            </a:pPr>
            <a:endParaRPr lang="el-GR" sz="2000" dirty="0">
              <a:effectLst/>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
            </a:pPr>
            <a:endParaRPr lang="el-GR" sz="26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32</a:t>
            </a:fld>
            <a:endParaRPr lang="el-GR"/>
          </a:p>
        </p:txBody>
      </p:sp>
    </p:spTree>
    <p:extLst>
      <p:ext uri="{BB962C8B-B14F-4D97-AF65-F5344CB8AC3E}">
        <p14:creationId xmlns:p14="http://schemas.microsoft.com/office/powerpoint/2010/main" val="5232224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dirty="0"/>
              <a:t>Βασικές Ομάδες παιδιών και εφήβων ΙΙ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835980" y="1053252"/>
            <a:ext cx="10058400" cy="5323818"/>
          </a:xfrm>
        </p:spPr>
        <p:txBody>
          <a:bodyPr>
            <a:normAutofit fontScale="92500" lnSpcReduction="10000"/>
          </a:bodyPr>
          <a:lstStyle/>
          <a:p>
            <a:pPr marL="0" marR="0" indent="0">
              <a:lnSpc>
                <a:spcPct val="115000"/>
              </a:lnSpc>
              <a:spcBef>
                <a:spcPts val="0"/>
              </a:spcBef>
              <a:spcAft>
                <a:spcPts val="10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l-GR" sz="2000" b="1" dirty="0">
                <a:effectLst/>
                <a:ea typeface="Calibri" panose="020F0502020204030204" pitchFamily="34" charset="0"/>
                <a:cs typeface="Times New Roman" panose="02020603050405020304" pitchFamily="18" charset="0"/>
              </a:rPr>
              <a:t> </a:t>
            </a:r>
            <a:r>
              <a:rPr lang="el-GR" sz="2400" b="1" dirty="0">
                <a:effectLst/>
                <a:ea typeface="Calibri" panose="020F0502020204030204" pitchFamily="34" charset="0"/>
                <a:cs typeface="Times New Roman" panose="02020603050405020304" pitchFamily="18" charset="0"/>
              </a:rPr>
              <a:t>Ομάδες δραστηριότητες και συζήτησης </a:t>
            </a:r>
            <a:endParaRPr lang="el-GR" sz="2400" dirty="0">
              <a:effectLst/>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Courier New" panose="02070309020205020404" pitchFamily="49" charset="0"/>
              <a:buChar char="o"/>
            </a:pPr>
            <a:r>
              <a:rPr lang="el-GR" sz="2400" dirty="0">
                <a:ea typeface="Calibri" panose="020F0502020204030204" pitchFamily="34" charset="0"/>
                <a:cs typeface="Times New Roman" panose="02020603050405020304" pitchFamily="18" charset="0"/>
              </a:rPr>
              <a:t>Χρήση </a:t>
            </a:r>
            <a:r>
              <a:rPr lang="el-GR" sz="2400" dirty="0">
                <a:effectLst/>
                <a:ea typeface="Calibri" panose="020F0502020204030204" pitchFamily="34" charset="0"/>
                <a:cs typeface="Times New Roman" panose="02020603050405020304" pitchFamily="18" charset="0"/>
              </a:rPr>
              <a:t>της </a:t>
            </a:r>
            <a:r>
              <a:rPr lang="el-GR" sz="2400" b="1" dirty="0">
                <a:effectLst/>
                <a:ea typeface="Calibri" panose="020F0502020204030204" pitchFamily="34" charset="0"/>
                <a:cs typeface="Times New Roman" panose="02020603050405020304" pitchFamily="18" charset="0"/>
              </a:rPr>
              <a:t>ερμηνείας ως θεραπευτικού μέσου </a:t>
            </a:r>
            <a:r>
              <a:rPr lang="el-GR" sz="2400" dirty="0">
                <a:effectLst/>
                <a:ea typeface="Calibri" panose="020F0502020204030204" pitchFamily="34" charset="0"/>
                <a:cs typeface="Times New Roman" panose="02020603050405020304" pitchFamily="18" charset="0"/>
              </a:rPr>
              <a:t>και, όπως αναφέρουν οι </a:t>
            </a:r>
            <a:r>
              <a:rPr lang="en-US" sz="2400" dirty="0">
                <a:effectLst/>
                <a:ea typeface="Calibri" panose="020F0502020204030204" pitchFamily="34" charset="0"/>
                <a:cs typeface="Times New Roman" panose="02020603050405020304" pitchFamily="18" charset="0"/>
              </a:rPr>
              <a:t>Rosenberg</a:t>
            </a:r>
            <a:r>
              <a:rPr lang="el-GR" sz="2400" dirty="0">
                <a:effectLst/>
                <a:ea typeface="Calibri" panose="020F0502020204030204" pitchFamily="34" charset="0"/>
                <a:cs typeface="Times New Roman" panose="02020603050405020304" pitchFamily="18" charset="0"/>
              </a:rPr>
              <a:t>-</a:t>
            </a:r>
            <a:r>
              <a:rPr lang="en-US" sz="2400" dirty="0" err="1">
                <a:effectLst/>
                <a:ea typeface="Calibri" panose="020F0502020204030204" pitchFamily="34" charset="0"/>
                <a:cs typeface="Times New Roman" panose="02020603050405020304" pitchFamily="18" charset="0"/>
              </a:rPr>
              <a:t>Hariton</a:t>
            </a:r>
            <a:r>
              <a:rPr lang="en-US" sz="2400" dirty="0">
                <a:effectLst/>
                <a:ea typeface="Calibri" panose="020F0502020204030204" pitchFamily="34" charset="0"/>
                <a:cs typeface="Times New Roman" panose="02020603050405020304" pitchFamily="18" charset="0"/>
              </a:rPr>
              <a:t> et al</a:t>
            </a:r>
            <a:r>
              <a:rPr lang="el-GR" sz="2400" dirty="0">
                <a:effectLst/>
                <a:ea typeface="Calibri" panose="020F0502020204030204" pitchFamily="34" charset="0"/>
                <a:cs typeface="Times New Roman" panose="02020603050405020304" pitchFamily="18" charset="0"/>
              </a:rPr>
              <a:t> (1991) </a:t>
            </a:r>
            <a:r>
              <a:rPr lang="el-GR" sz="2400" i="1" dirty="0">
                <a:effectLst/>
                <a:ea typeface="Calibri" panose="020F0502020204030204" pitchFamily="34" charset="0"/>
                <a:cs typeface="Times New Roman" panose="02020603050405020304" pitchFamily="18" charset="0"/>
              </a:rPr>
              <a:t>«οι ερμηνείες βοηθούν τα παιδιά να αντιληφθούν τις άμυνες, τα συναισθήματα και τα κίνητρά τους». </a:t>
            </a:r>
          </a:p>
          <a:p>
            <a:pPr marR="0">
              <a:lnSpc>
                <a:spcPct val="115000"/>
              </a:lnSpc>
              <a:spcBef>
                <a:spcPts val="0"/>
              </a:spcBef>
              <a:spcAft>
                <a:spcPts val="1000"/>
              </a:spcAft>
              <a:buFont typeface="Courier New" panose="02070309020205020404" pitchFamily="49" charset="0"/>
              <a:buChar char="o"/>
            </a:pPr>
            <a:endParaRPr lang="el-GR" sz="2400" i="1" dirty="0">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Courier New" panose="02070309020205020404" pitchFamily="49" charset="0"/>
              <a:buChar char="o"/>
            </a:pPr>
            <a:r>
              <a:rPr lang="el-GR" sz="2400" dirty="0">
                <a:effectLst/>
                <a:ea typeface="Calibri" panose="020F0502020204030204" pitchFamily="34" charset="0"/>
                <a:cs typeface="Times New Roman" panose="02020603050405020304" pitchFamily="18" charset="0"/>
              </a:rPr>
              <a:t>Συγχρόνως, όμως, αναγνωρίζεται και η θεραπευτική αξία του παιχνιδιού και της συνομήλικης </a:t>
            </a:r>
            <a:r>
              <a:rPr lang="el-GR" sz="2400" dirty="0" err="1">
                <a:effectLst/>
                <a:ea typeface="Calibri" panose="020F0502020204030204" pitchFamily="34" charset="0"/>
                <a:cs typeface="Times New Roman" panose="02020603050405020304" pitchFamily="18" charset="0"/>
              </a:rPr>
              <a:t>αλληλαντίδρασης</a:t>
            </a:r>
            <a:r>
              <a:rPr lang="el-GR" sz="2400" dirty="0">
                <a:effectLst/>
                <a:ea typeface="Calibri" panose="020F0502020204030204" pitchFamily="34" charset="0"/>
                <a:cs typeface="Times New Roman" panose="02020603050405020304" pitchFamily="18" charset="0"/>
              </a:rPr>
              <a:t>. </a:t>
            </a:r>
          </a:p>
          <a:p>
            <a:pPr lvl="1">
              <a:lnSpc>
                <a:spcPct val="115000"/>
              </a:lnSpc>
              <a:spcBef>
                <a:spcPts val="0"/>
              </a:spcBef>
              <a:spcAft>
                <a:spcPts val="1000"/>
              </a:spcAft>
              <a:buFont typeface="Wingdings" panose="05000000000000000000" pitchFamily="2" charset="2"/>
              <a:buChar char="§"/>
            </a:pPr>
            <a:r>
              <a:rPr lang="el-GR" sz="2200" dirty="0">
                <a:effectLst/>
                <a:ea typeface="Calibri" panose="020F0502020204030204" pitchFamily="34" charset="0"/>
                <a:cs typeface="Times New Roman" panose="02020603050405020304" pitchFamily="18" charset="0"/>
              </a:rPr>
              <a:t>Αποφασιστική συνθήκη για τη χρήση του λόγου στις ομάδες αυτές είναι η κατανόηση της αναπτυξιακής φάσης των παιδιών, εάν δηλαδή το εξελικτικό στάδιο που διανύουν επιτρέπει ή όχι την αξιοποίηση του λόγου και την απόκτηση </a:t>
            </a:r>
            <a:r>
              <a:rPr lang="el-GR" sz="2200" dirty="0" err="1">
                <a:effectLst/>
                <a:ea typeface="Calibri" panose="020F0502020204030204" pitchFamily="34" charset="0"/>
                <a:cs typeface="Times New Roman" panose="02020603050405020304" pitchFamily="18" charset="0"/>
              </a:rPr>
              <a:t>εναισθησίας</a:t>
            </a:r>
            <a:r>
              <a:rPr lang="el-GR" sz="2200" dirty="0">
                <a:effectLst/>
                <a:ea typeface="Calibri" panose="020F0502020204030204" pitchFamily="34" charset="0"/>
                <a:cs typeface="Times New Roman" panose="02020603050405020304" pitchFamily="18" charset="0"/>
              </a:rPr>
              <a:t>*.</a:t>
            </a:r>
          </a:p>
          <a:p>
            <a:pPr lvl="2">
              <a:lnSpc>
                <a:spcPct val="115000"/>
              </a:lnSpc>
              <a:spcBef>
                <a:spcPts val="0"/>
              </a:spcBef>
              <a:spcAft>
                <a:spcPts val="1000"/>
              </a:spcAft>
              <a:buFont typeface="Wingdings" panose="05000000000000000000" pitchFamily="2" charset="2"/>
              <a:buChar char="ü"/>
            </a:pPr>
            <a:r>
              <a:rPr lang="el-GR" sz="2200" b="1" i="1" dirty="0">
                <a:solidFill>
                  <a:srgbClr val="DD0055"/>
                </a:solidFill>
                <a:effectLst/>
              </a:rPr>
              <a:t>Η </a:t>
            </a:r>
            <a:r>
              <a:rPr lang="el-GR" sz="2200" b="1" i="1" dirty="0" err="1">
                <a:solidFill>
                  <a:srgbClr val="DD0055"/>
                </a:solidFill>
                <a:effectLst/>
              </a:rPr>
              <a:t>εναισθησία</a:t>
            </a:r>
            <a:r>
              <a:rPr lang="el-GR" sz="2200" b="1" i="1" dirty="0">
                <a:solidFill>
                  <a:srgbClr val="DD0055"/>
                </a:solidFill>
                <a:effectLst/>
              </a:rPr>
              <a:t> σχετίζεται με το πώς ένας ασθενής αντιλαμβάνεται τη φύση και τις αιτίες της ασθένειάς του, όπως επίσης και τα συμπτώματα που σχετίζονται με την ασθένεια αυτή και παίζει ιδιαίτερα σημαντικό ρόλο όσον αφορά στο πώς οι ασθενείς βιώνουν την διαταραχή.</a:t>
            </a:r>
            <a:endParaRPr lang="el-GR" sz="2200" b="0" i="0" dirty="0">
              <a:solidFill>
                <a:srgbClr val="444444"/>
              </a:solidFill>
              <a:effectLst/>
            </a:endParaRPr>
          </a:p>
          <a:p>
            <a:pPr marL="274320" lvl="1" indent="0">
              <a:lnSpc>
                <a:spcPct val="115000"/>
              </a:lnSpc>
              <a:spcBef>
                <a:spcPts val="0"/>
              </a:spcBef>
              <a:spcAft>
                <a:spcPts val="1000"/>
              </a:spcAft>
              <a:buNone/>
            </a:pPr>
            <a:endParaRPr lang="el-GR" sz="24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33</a:t>
            </a:fld>
            <a:endParaRPr lang="el-GR"/>
          </a:p>
        </p:txBody>
      </p:sp>
    </p:spTree>
    <p:extLst>
      <p:ext uri="{BB962C8B-B14F-4D97-AF65-F5344CB8AC3E}">
        <p14:creationId xmlns:p14="http://schemas.microsoft.com/office/powerpoint/2010/main" val="42722764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dirty="0"/>
              <a:t>Βασικές Ομάδες παιδιών και εφήβων ΙΙΙ</a:t>
            </a:r>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835980" y="1053252"/>
            <a:ext cx="10058400" cy="5323818"/>
          </a:xfrm>
        </p:spPr>
        <p:txBody>
          <a:bodyPr>
            <a:normAutofit/>
          </a:bodyPr>
          <a:lstStyle/>
          <a:p>
            <a:pPr marL="0" marR="0" indent="0">
              <a:lnSpc>
                <a:spcPct val="115000"/>
              </a:lnSpc>
              <a:spcBef>
                <a:spcPts val="0"/>
              </a:spcBef>
              <a:spcAft>
                <a:spcPts val="10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l-GR" sz="2000" b="1" dirty="0">
                <a:effectLst/>
                <a:ea typeface="Calibri" panose="020F0502020204030204" pitchFamily="34" charset="0"/>
                <a:cs typeface="Times New Roman" panose="02020603050405020304" pitchFamily="18" charset="0"/>
              </a:rPr>
              <a:t> </a:t>
            </a:r>
            <a:r>
              <a:rPr lang="el-GR" sz="2400" b="1" dirty="0">
                <a:effectLst/>
                <a:ea typeface="Calibri" panose="020F0502020204030204" pitchFamily="34" charset="0"/>
                <a:cs typeface="Times New Roman" panose="02020603050405020304" pitchFamily="18" charset="0"/>
              </a:rPr>
              <a:t>Ομάδες </a:t>
            </a:r>
            <a:r>
              <a:rPr lang="el-GR" sz="2400" b="1" dirty="0" err="1">
                <a:effectLst/>
                <a:ea typeface="Calibri" panose="020F0502020204030204" pitchFamily="34" charset="0"/>
                <a:cs typeface="Times New Roman" panose="02020603050405020304" pitchFamily="18" charset="0"/>
              </a:rPr>
              <a:t>Ομαδικο</a:t>
            </a:r>
            <a:r>
              <a:rPr lang="el-GR" sz="2400" b="1" dirty="0">
                <a:effectLst/>
                <a:ea typeface="Calibri" panose="020F0502020204030204" pitchFamily="34" charset="0"/>
                <a:cs typeface="Times New Roman" panose="02020603050405020304" pitchFamily="18" charset="0"/>
              </a:rPr>
              <a:t>- Αναλυτικής προσέγγισης </a:t>
            </a:r>
          </a:p>
          <a:p>
            <a:pPr marL="0" marR="0" algn="just">
              <a:lnSpc>
                <a:spcPct val="115000"/>
              </a:lnSpc>
              <a:spcBef>
                <a:spcPts val="0"/>
              </a:spcBef>
              <a:spcAft>
                <a:spcPts val="0"/>
              </a:spcAft>
            </a:pPr>
            <a:r>
              <a:rPr lang="el-GR" sz="2400" dirty="0">
                <a:effectLst/>
                <a:ea typeface="Calibri" panose="020F0502020204030204" pitchFamily="34" charset="0"/>
                <a:cs typeface="Times New Roman" panose="02020603050405020304" pitchFamily="18" charset="0"/>
              </a:rPr>
              <a:t>Ο </a:t>
            </a:r>
            <a:r>
              <a:rPr lang="en-US" sz="2400" dirty="0">
                <a:effectLst/>
                <a:ea typeface="Calibri" panose="020F0502020204030204" pitchFamily="34" charset="0"/>
                <a:cs typeface="Times New Roman" panose="02020603050405020304" pitchFamily="18" charset="0"/>
              </a:rPr>
              <a:t>Anthony</a:t>
            </a:r>
            <a:r>
              <a:rPr lang="el-GR" sz="2400" dirty="0">
                <a:effectLst/>
                <a:ea typeface="Calibri" panose="020F0502020204030204" pitchFamily="34" charset="0"/>
                <a:cs typeface="Times New Roman" panose="02020603050405020304" pitchFamily="18" charset="0"/>
              </a:rPr>
              <a:t> (1957), βασιζόμενος στην </a:t>
            </a:r>
            <a:r>
              <a:rPr lang="el-GR" sz="2400" dirty="0" err="1">
                <a:effectLst/>
                <a:ea typeface="Calibri" panose="020F0502020204030204" pitchFamily="34" charset="0"/>
                <a:cs typeface="Times New Roman" panose="02020603050405020304" pitchFamily="18" charset="0"/>
              </a:rPr>
              <a:t>ομαδικοαναλυτική</a:t>
            </a:r>
            <a:r>
              <a:rPr lang="el-GR" sz="2400" dirty="0">
                <a:effectLst/>
                <a:ea typeface="Calibri" panose="020F0502020204030204" pitchFamily="34" charset="0"/>
                <a:cs typeface="Times New Roman" panose="02020603050405020304" pitchFamily="18" charset="0"/>
              </a:rPr>
              <a:t> θεωρία και πρακτική, περιέγραψε τεχνικές που επινόησε για την Ομαδική Ψυχοθεραπεία παιδιών προσχολικής και σχολικής (λανθάνουσας) ηλικίας, καθώς και εφήβους. </a:t>
            </a:r>
            <a:endParaRPr lang="en-US" sz="2400" dirty="0">
              <a:effectLs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l-GR" sz="2400" dirty="0">
                <a:effectLst/>
                <a:ea typeface="Calibri" panose="020F0502020204030204" pitchFamily="34" charset="0"/>
                <a:cs typeface="Times New Roman" panose="02020603050405020304" pitchFamily="18" charset="0"/>
              </a:rPr>
              <a:t>Ο θεραπευτής κάνει ερμηνείες που τις περισσότερες φορές επικεντρώνονται στην ομάδα, έτσι ώστε να αυξήσει την ψυχολογική αντίληψη των παιδιών και να αναπτυχθούν οι </a:t>
            </a:r>
            <a:r>
              <a:rPr lang="el-GR" sz="2400" dirty="0" err="1">
                <a:effectLst/>
                <a:ea typeface="Calibri" panose="020F0502020204030204" pitchFamily="34" charset="0"/>
                <a:cs typeface="Times New Roman" panose="02020603050405020304" pitchFamily="18" charset="0"/>
              </a:rPr>
              <a:t>ομαδικοαναλυτικοί</a:t>
            </a:r>
            <a:r>
              <a:rPr lang="el-GR" sz="2400" dirty="0">
                <a:effectLst/>
                <a:ea typeface="Calibri" panose="020F0502020204030204" pitchFamily="34" charset="0"/>
                <a:cs typeface="Times New Roman" panose="02020603050405020304" pitchFamily="18" charset="0"/>
              </a:rPr>
              <a:t> θεραπευτικοί παράγοντες.</a:t>
            </a:r>
          </a:p>
          <a:p>
            <a:pPr marL="0" marR="0" algn="just">
              <a:lnSpc>
                <a:spcPct val="115000"/>
              </a:lnSpc>
              <a:spcBef>
                <a:spcPts val="0"/>
              </a:spcBef>
              <a:spcAft>
                <a:spcPts val="0"/>
              </a:spcAft>
            </a:pPr>
            <a:endParaRPr lang="el-GR" sz="2400" dirty="0">
              <a:effectLst/>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34</a:t>
            </a:fld>
            <a:endParaRPr lang="el-GR"/>
          </a:p>
        </p:txBody>
      </p:sp>
    </p:spTree>
    <p:extLst>
      <p:ext uri="{BB962C8B-B14F-4D97-AF65-F5344CB8AC3E}">
        <p14:creationId xmlns:p14="http://schemas.microsoft.com/office/powerpoint/2010/main" val="37098806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dirty="0"/>
              <a:t>Βασικές Ομάδες παιδιών και εφήβων Ι</a:t>
            </a:r>
            <a:r>
              <a:rPr lang="en-US" sz="3200" dirty="0"/>
              <a:t>V</a:t>
            </a:r>
            <a:endParaRPr lang="el-GR" sz="3200" dirty="0"/>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720571" y="812301"/>
            <a:ext cx="10820400" cy="5658266"/>
          </a:xfrm>
        </p:spPr>
        <p:txBody>
          <a:bodyPr>
            <a:normAutofit fontScale="55000" lnSpcReduction="20000"/>
          </a:bodyPr>
          <a:lstStyle/>
          <a:p>
            <a:pPr marL="0" marR="0" indent="0">
              <a:lnSpc>
                <a:spcPct val="115000"/>
              </a:lnSpc>
              <a:spcBef>
                <a:spcPts val="0"/>
              </a:spcBef>
              <a:spcAft>
                <a:spcPts val="10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l-GR" sz="2000" b="1" dirty="0">
                <a:effectLst/>
                <a:ea typeface="Calibri" panose="020F0502020204030204" pitchFamily="34" charset="0"/>
                <a:cs typeface="Times New Roman" panose="02020603050405020304" pitchFamily="18" charset="0"/>
              </a:rPr>
              <a:t> </a:t>
            </a:r>
            <a:r>
              <a:rPr lang="el-GR" sz="4400" b="1" dirty="0">
                <a:effectLst/>
                <a:ea typeface="Calibri" panose="020F0502020204030204" pitchFamily="34" charset="0"/>
                <a:cs typeface="Times New Roman" panose="02020603050405020304" pitchFamily="18" charset="0"/>
              </a:rPr>
              <a:t>Ομάδες </a:t>
            </a:r>
            <a:r>
              <a:rPr lang="el-GR" sz="4400" b="1" dirty="0" err="1">
                <a:effectLst/>
                <a:ea typeface="Calibri" panose="020F0502020204030204" pitchFamily="34" charset="0"/>
                <a:cs typeface="Times New Roman" panose="02020603050405020304" pitchFamily="18" charset="0"/>
              </a:rPr>
              <a:t>Ομαδικο</a:t>
            </a:r>
            <a:r>
              <a:rPr lang="el-GR" sz="4400" b="1" dirty="0">
                <a:effectLst/>
                <a:ea typeface="Calibri" panose="020F0502020204030204" pitchFamily="34" charset="0"/>
                <a:cs typeface="Times New Roman" panose="02020603050405020304" pitchFamily="18" charset="0"/>
              </a:rPr>
              <a:t>- Αναλυτικής προσέγγισης </a:t>
            </a:r>
          </a:p>
          <a:p>
            <a:pPr marL="0" marR="0" algn="just">
              <a:lnSpc>
                <a:spcPct val="115000"/>
              </a:lnSpc>
              <a:spcBef>
                <a:spcPts val="0"/>
              </a:spcBef>
              <a:spcAft>
                <a:spcPts val="0"/>
              </a:spcAft>
            </a:pPr>
            <a:r>
              <a:rPr lang="el-GR" sz="3200" dirty="0">
                <a:effectLst/>
                <a:ea typeface="Calibri" panose="020F0502020204030204" pitchFamily="34" charset="0"/>
                <a:cs typeface="Times New Roman" panose="02020603050405020304" pitchFamily="18" charset="0"/>
              </a:rPr>
              <a:t>Για παιδιά ηλικίας 4 έως 6 ετών διαμόρφωσε το </a:t>
            </a:r>
            <a:r>
              <a:rPr lang="el-GR" sz="3200" b="1" i="1" dirty="0">
                <a:effectLst/>
                <a:ea typeface="Calibri" panose="020F0502020204030204" pitchFamily="34" charset="0"/>
                <a:cs typeface="Times New Roman" panose="02020603050405020304" pitchFamily="18" charset="0"/>
              </a:rPr>
              <a:t>«μικρό τραπέζι», </a:t>
            </a:r>
            <a:r>
              <a:rPr lang="el-GR" sz="3200" dirty="0">
                <a:effectLst/>
                <a:ea typeface="Calibri" panose="020F0502020204030204" pitchFamily="34" charset="0"/>
                <a:cs typeface="Times New Roman" panose="02020603050405020304" pitchFamily="18" charset="0"/>
              </a:rPr>
              <a:t>όπου τέσσερα παιδιά συναντώνται με το θεραπευτή για 30 έως 40 λεπτά δύο φορές την εβδομάδα. </a:t>
            </a:r>
            <a:endParaRPr lang="en-US" sz="3200" dirty="0">
              <a:effectLs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l-GR" sz="3200" dirty="0">
                <a:effectLst/>
                <a:ea typeface="Calibri" panose="020F0502020204030204" pitchFamily="34" charset="0"/>
                <a:cs typeface="Times New Roman" panose="02020603050405020304" pitchFamily="18" charset="0"/>
              </a:rPr>
              <a:t>Τα μέλη της ομάδας κάθονται σε ένα τραπέζι που χωρίζεται ακτινωτά με ένα κινητό χώρισμα σε πέντε τμήματα, βαμμένα με διαφορετικά χρώματα το καθένα. Το κάθε τμήμα έχει παιχνίδια (κούκλες, ζώα, σπίτια) στο αντίστοιχο χρώμα. </a:t>
            </a:r>
            <a:endParaRPr lang="en-US" sz="3200" dirty="0">
              <a:effectLs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l-GR" sz="3200" dirty="0">
                <a:effectLst/>
                <a:ea typeface="Calibri" panose="020F0502020204030204" pitchFamily="34" charset="0"/>
                <a:cs typeface="Times New Roman" panose="02020603050405020304" pitchFamily="18" charset="0"/>
              </a:rPr>
              <a:t>Το κάθε παιδί και ο θεραπευτής έχουν το χρώμα τους και παίζουν ελεύθερα και παράλληλα. Κατ’ αρχάς, γίνονται λίγες αναφορές από τα παιδιά για το παιχνίδι του άλλου, ο καθένας παίζει το δικό του παρακολουθώντας ελάχιστα το διπλανό.</a:t>
            </a:r>
            <a:r>
              <a:rPr lang="en-US" sz="3200" dirty="0">
                <a:effectLst/>
                <a:ea typeface="Calibri" panose="020F0502020204030204" pitchFamily="34" charset="0"/>
                <a:cs typeface="Times New Roman" panose="02020603050405020304" pitchFamily="18" charset="0"/>
              </a:rPr>
              <a:t> </a:t>
            </a:r>
            <a:endParaRPr lang="el-GR" sz="3200" dirty="0">
              <a:effectLst/>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l-GR" sz="3200" b="1" dirty="0">
                <a:effectLst/>
                <a:ea typeface="Calibri" panose="020F0502020204030204" pitchFamily="34" charset="0"/>
                <a:cs typeface="Times New Roman" panose="02020603050405020304" pitchFamily="18" charset="0"/>
              </a:rPr>
              <a:t>Φάση «συλλογικού μονόλογου» </a:t>
            </a:r>
            <a:r>
              <a:rPr lang="el-GR" sz="3200" dirty="0">
                <a:effectLst/>
                <a:ea typeface="Calibri" panose="020F0502020204030204" pitchFamily="34" charset="0"/>
                <a:cs typeface="Times New Roman" panose="02020603050405020304" pitchFamily="18" charset="0"/>
              </a:rPr>
              <a:t>(</a:t>
            </a:r>
            <a:r>
              <a:rPr lang="en-US" sz="3200" dirty="0">
                <a:effectLst/>
                <a:ea typeface="Calibri" panose="020F0502020204030204" pitchFamily="34" charset="0"/>
                <a:cs typeface="Times New Roman" panose="02020603050405020304" pitchFamily="18" charset="0"/>
              </a:rPr>
              <a:t>collective monologue</a:t>
            </a:r>
            <a:r>
              <a:rPr lang="el-GR" sz="3200" dirty="0">
                <a:effectLst/>
                <a:ea typeface="Calibri" panose="020F0502020204030204" pitchFamily="34" charset="0"/>
                <a:cs typeface="Times New Roman" panose="02020603050405020304" pitchFamily="18" charset="0"/>
              </a:rPr>
              <a:t>). Η αλληλεπίδραση μεταξύ τους είναι ελάχιστη και διαφυλάσσεται η «ιδιοκτησία» του καθενός. Αντιθέτως, τα παιδιά επικεντρώνουν την προσοχή τους στο θεραπευτή, προσπαθώντας να τον μιμηθούν και ζητώντας να δανεισθούν παιχνίδια από αυτόν. </a:t>
            </a:r>
          </a:p>
          <a:p>
            <a:pPr marL="0" marR="0" algn="just">
              <a:lnSpc>
                <a:spcPct val="115000"/>
              </a:lnSpc>
              <a:spcBef>
                <a:spcPts val="0"/>
              </a:spcBef>
              <a:spcAft>
                <a:spcPts val="0"/>
              </a:spcAft>
            </a:pPr>
            <a:r>
              <a:rPr lang="el-GR" sz="3200" dirty="0">
                <a:effectLst/>
                <a:ea typeface="Calibri" panose="020F0502020204030204" pitchFamily="34" charset="0"/>
                <a:cs typeface="Times New Roman" panose="02020603050405020304" pitchFamily="18" charset="0"/>
              </a:rPr>
              <a:t>Σιγά-σιγά όμως, δημιουργείται ένας αυθόρμητος «συνειρμός παιχνιδιού» (</a:t>
            </a:r>
            <a:r>
              <a:rPr lang="en-US" sz="3200" dirty="0">
                <a:effectLst/>
                <a:ea typeface="Calibri" panose="020F0502020204030204" pitchFamily="34" charset="0"/>
                <a:cs typeface="Times New Roman" panose="02020603050405020304" pitchFamily="18" charset="0"/>
              </a:rPr>
              <a:t>play associations</a:t>
            </a:r>
            <a:r>
              <a:rPr lang="el-GR" sz="3200" dirty="0">
                <a:effectLst/>
                <a:ea typeface="Calibri" panose="020F0502020204030204" pitchFamily="34" charset="0"/>
                <a:cs typeface="Times New Roman" panose="02020603050405020304" pitchFamily="18" charset="0"/>
              </a:rPr>
              <a:t>). </a:t>
            </a:r>
          </a:p>
          <a:p>
            <a:pPr marL="0" marR="0" algn="just">
              <a:lnSpc>
                <a:spcPct val="115000"/>
              </a:lnSpc>
              <a:spcBef>
                <a:spcPts val="0"/>
              </a:spcBef>
              <a:spcAft>
                <a:spcPts val="0"/>
              </a:spcAft>
            </a:pPr>
            <a:r>
              <a:rPr lang="el-GR" sz="3200" dirty="0">
                <a:effectLst/>
                <a:ea typeface="Calibri" panose="020F0502020204030204" pitchFamily="34" charset="0"/>
                <a:cs typeface="Times New Roman" panose="02020603050405020304" pitchFamily="18" charset="0"/>
              </a:rPr>
              <a:t>Τα παιδιά αρχίζουν να </a:t>
            </a:r>
            <a:r>
              <a:rPr lang="el-GR" sz="3200" dirty="0" err="1">
                <a:effectLst/>
                <a:ea typeface="Calibri" panose="020F0502020204030204" pitchFamily="34" charset="0"/>
                <a:cs typeface="Times New Roman" panose="02020603050405020304" pitchFamily="18" charset="0"/>
              </a:rPr>
              <a:t>ανταλλάσουν</a:t>
            </a:r>
            <a:r>
              <a:rPr lang="el-GR" sz="3200" dirty="0">
                <a:effectLst/>
                <a:ea typeface="Calibri" panose="020F0502020204030204" pitchFamily="34" charset="0"/>
                <a:cs typeface="Times New Roman" panose="02020603050405020304" pitchFamily="18" charset="0"/>
              </a:rPr>
              <a:t> παιχνίδια και τα χρώματα αναμειγνύονται. Στην ώριμη πλέον ομάδα υπάρχει ένα κοινό θέμα παιχνιδιού ή «η κοινή φαντασίωση» (</a:t>
            </a:r>
            <a:r>
              <a:rPr lang="en-US" sz="3200" dirty="0">
                <a:effectLst/>
                <a:ea typeface="Calibri" panose="020F0502020204030204" pitchFamily="34" charset="0"/>
                <a:cs typeface="Times New Roman" panose="02020603050405020304" pitchFamily="18" charset="0"/>
              </a:rPr>
              <a:t>collective fantasy</a:t>
            </a:r>
            <a:r>
              <a:rPr lang="el-GR" sz="3200" dirty="0">
                <a:effectLst/>
                <a:ea typeface="Calibri" panose="020F0502020204030204" pitchFamily="34" charset="0"/>
                <a:cs typeface="Times New Roman" panose="02020603050405020304" pitchFamily="18" charset="0"/>
              </a:rPr>
              <a:t>). Συζητούνται θέματα, όπως το καινούργιο μωρό της οικογένειας, ο μεγαλύτερος αδερφός, ο πατέρας που είναι απών, η κτητική μητέρα, η εγκόπριση, κλπ. Το υλικό που χρησιμοποιείται αποκτά «καλή και κακή υπόσταση» και χρησιμοποιείται αναλόγως των ορμών που πηγάζουν από την κοινή φαντασίωση. </a:t>
            </a:r>
          </a:p>
          <a:p>
            <a:pPr marL="0" marR="0" algn="just">
              <a:lnSpc>
                <a:spcPct val="115000"/>
              </a:lnSpc>
              <a:spcBef>
                <a:spcPts val="0"/>
              </a:spcBef>
              <a:spcAft>
                <a:spcPts val="0"/>
              </a:spcAft>
            </a:pPr>
            <a:r>
              <a:rPr lang="el-GR" sz="3200" dirty="0">
                <a:effectLst/>
                <a:ea typeface="Calibri" panose="020F0502020204030204" pitchFamily="34" charset="0"/>
                <a:cs typeface="Times New Roman" panose="02020603050405020304" pitchFamily="18" charset="0"/>
              </a:rPr>
              <a:t>Ο θεραπευτής παίζει μαζί με τα παιδιά, </a:t>
            </a:r>
            <a:r>
              <a:rPr lang="el-GR" sz="3200" b="1" dirty="0">
                <a:effectLst/>
                <a:ea typeface="Calibri" panose="020F0502020204030204" pitchFamily="34" charset="0"/>
                <a:cs typeface="Times New Roman" panose="02020603050405020304" pitchFamily="18" charset="0"/>
              </a:rPr>
              <a:t>συμμετέχει όμως παθητικά </a:t>
            </a:r>
            <a:r>
              <a:rPr lang="el-GR" sz="3200" dirty="0">
                <a:effectLst/>
                <a:ea typeface="Calibri" panose="020F0502020204030204" pitchFamily="34" charset="0"/>
                <a:cs typeface="Times New Roman" panose="02020603050405020304" pitchFamily="18" charset="0"/>
              </a:rPr>
              <a:t>ερμηνεύοντας τις ομαδικές φαντασιώσεις μέσω του συμβολικού περιεχομένου του παιχνιδιού και παρατηρώντας τις αλλαγές στη συμπεριφορά των παιδιών. Σιγά σιγά,  τα χωρίσματα αφαιρούνται, τα χρώματα αναμειγνύονται και ο λόγος αντικαθίσταται από την κίνηση και τη δράση.</a:t>
            </a:r>
            <a:r>
              <a:rPr lang="en-US" sz="3200" dirty="0">
                <a:effectLst/>
                <a:ea typeface="Calibri" panose="020F0502020204030204" pitchFamily="34" charset="0"/>
                <a:cs typeface="Times New Roman" panose="02020603050405020304" pitchFamily="18" charset="0"/>
              </a:rPr>
              <a:t> </a:t>
            </a:r>
            <a:endParaRPr lang="el-GR" sz="3200" dirty="0">
              <a:effectLst/>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Wingdings" panose="05000000000000000000" pitchFamily="2" charset="2"/>
              <a:buChar char="§"/>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35</a:t>
            </a:fld>
            <a:endParaRPr lang="el-GR"/>
          </a:p>
        </p:txBody>
      </p:sp>
    </p:spTree>
    <p:extLst>
      <p:ext uri="{BB962C8B-B14F-4D97-AF65-F5344CB8AC3E}">
        <p14:creationId xmlns:p14="http://schemas.microsoft.com/office/powerpoint/2010/main" val="22396040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4C8A3-A855-64A7-41DC-03F3A8A3BE22}"/>
              </a:ext>
            </a:extLst>
          </p:cNvPr>
          <p:cNvSpPr>
            <a:spLocks noGrp="1"/>
          </p:cNvSpPr>
          <p:nvPr>
            <p:ph type="title"/>
          </p:nvPr>
        </p:nvSpPr>
        <p:spPr>
          <a:xfrm>
            <a:off x="1066800" y="480930"/>
            <a:ext cx="10058400" cy="325072"/>
          </a:xfrm>
        </p:spPr>
        <p:txBody>
          <a:bodyPr>
            <a:normAutofit fontScale="90000"/>
          </a:bodyPr>
          <a:lstStyle/>
          <a:p>
            <a:r>
              <a:rPr lang="el-GR" sz="3200" dirty="0"/>
              <a:t>Βασικές Ομάδες παιδιών και εφήβων </a:t>
            </a:r>
            <a:r>
              <a:rPr lang="en-US" sz="3200" dirty="0"/>
              <a:t>V</a:t>
            </a:r>
            <a:endParaRPr lang="el-GR" sz="3200" dirty="0"/>
          </a:p>
        </p:txBody>
      </p:sp>
      <p:sp>
        <p:nvSpPr>
          <p:cNvPr id="3" name="Θέση περιεχομένου 2">
            <a:extLst>
              <a:ext uri="{FF2B5EF4-FFF2-40B4-BE49-F238E27FC236}">
                <a16:creationId xmlns:a16="http://schemas.microsoft.com/office/drawing/2014/main" id="{94C30589-7980-AB9F-34BE-94EEE1D2F48A}"/>
              </a:ext>
            </a:extLst>
          </p:cNvPr>
          <p:cNvSpPr>
            <a:spLocks noGrp="1"/>
          </p:cNvSpPr>
          <p:nvPr>
            <p:ph idx="1"/>
          </p:nvPr>
        </p:nvSpPr>
        <p:spPr>
          <a:xfrm>
            <a:off x="835980" y="1053252"/>
            <a:ext cx="10058400" cy="5323818"/>
          </a:xfrm>
        </p:spPr>
        <p:txBody>
          <a:bodyPr>
            <a:normAutofit fontScale="92500" lnSpcReduction="20000"/>
          </a:bodyPr>
          <a:lstStyle/>
          <a:p>
            <a:pPr marL="0" marR="0" indent="0">
              <a:lnSpc>
                <a:spcPct val="115000"/>
              </a:lnSpc>
              <a:spcBef>
                <a:spcPts val="0"/>
              </a:spcBef>
              <a:spcAft>
                <a:spcPts val="100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l-GR" sz="2000" b="1" dirty="0">
                <a:effectLst/>
                <a:ea typeface="Calibri" panose="020F0502020204030204" pitchFamily="34" charset="0"/>
                <a:cs typeface="Times New Roman" panose="02020603050405020304" pitchFamily="18" charset="0"/>
              </a:rPr>
              <a:t> </a:t>
            </a:r>
            <a:r>
              <a:rPr lang="el-GR" sz="2400" b="1" dirty="0">
                <a:effectLst/>
                <a:ea typeface="Calibri" panose="020F0502020204030204" pitchFamily="34" charset="0"/>
                <a:cs typeface="Times New Roman" panose="02020603050405020304" pitchFamily="18" charset="0"/>
              </a:rPr>
              <a:t>Ομάδες </a:t>
            </a:r>
            <a:r>
              <a:rPr lang="el-GR" sz="2400" b="1" dirty="0" err="1">
                <a:effectLst/>
                <a:ea typeface="Calibri" panose="020F0502020204030204" pitchFamily="34" charset="0"/>
                <a:cs typeface="Times New Roman" panose="02020603050405020304" pitchFamily="18" charset="0"/>
              </a:rPr>
              <a:t>Ομαδικο</a:t>
            </a:r>
            <a:r>
              <a:rPr lang="el-GR" sz="2400" b="1" dirty="0">
                <a:effectLst/>
                <a:ea typeface="Calibri" panose="020F0502020204030204" pitchFamily="34" charset="0"/>
                <a:cs typeface="Times New Roman" panose="02020603050405020304" pitchFamily="18" charset="0"/>
              </a:rPr>
              <a:t>- Αναλυτικής προσέγγισης </a:t>
            </a:r>
          </a:p>
          <a:p>
            <a:pPr marL="0" marR="0" algn="just">
              <a:lnSpc>
                <a:spcPct val="115000"/>
              </a:lnSpc>
              <a:spcBef>
                <a:spcPts val="0"/>
              </a:spcBef>
              <a:spcAft>
                <a:spcPts val="0"/>
              </a:spcAft>
            </a:pPr>
            <a:r>
              <a:rPr lang="el-GR" sz="1800" b="1" dirty="0">
                <a:effectLst/>
                <a:ea typeface="Calibri" panose="020F0502020204030204" pitchFamily="34" charset="0"/>
                <a:cs typeface="Times New Roman" panose="02020603050405020304" pitchFamily="18" charset="0"/>
              </a:rPr>
              <a:t>Παιδιά σχολικής </a:t>
            </a:r>
            <a:r>
              <a:rPr lang="el-GR" sz="1800" dirty="0">
                <a:effectLst/>
                <a:ea typeface="Calibri" panose="020F0502020204030204" pitchFamily="34" charset="0"/>
                <a:cs typeface="Times New Roman" panose="02020603050405020304" pitchFamily="18" charset="0"/>
              </a:rPr>
              <a:t>(λανθάνουσας) </a:t>
            </a:r>
            <a:r>
              <a:rPr lang="el-GR" sz="1800" b="1" dirty="0">
                <a:effectLst/>
                <a:ea typeface="Calibri" panose="020F0502020204030204" pitchFamily="34" charset="0"/>
                <a:cs typeface="Times New Roman" panose="02020603050405020304" pitchFamily="18" charset="0"/>
              </a:rPr>
              <a:t>ηλικίας </a:t>
            </a:r>
            <a:r>
              <a:rPr lang="el-GR" sz="1800" dirty="0">
                <a:effectLst/>
                <a:ea typeface="Calibri" panose="020F0502020204030204" pitchFamily="34" charset="0"/>
                <a:cs typeface="Times New Roman" panose="02020603050405020304" pitchFamily="18" charset="0"/>
              </a:rPr>
              <a:t>(</a:t>
            </a:r>
            <a:r>
              <a:rPr lang="el-GR" i="0" dirty="0">
                <a:effectLst/>
              </a:rPr>
              <a:t>6-7 ετών έως την εφηβεία)</a:t>
            </a:r>
            <a:r>
              <a:rPr lang="el-GR" sz="1800" dirty="0">
                <a:effectLst/>
                <a:ea typeface="Calibri" panose="020F0502020204030204" pitchFamily="34" charset="0"/>
                <a:cs typeface="Times New Roman" panose="02020603050405020304" pitchFamily="18" charset="0"/>
              </a:rPr>
              <a:t>, τα οποία συνήθως προτιμούν να επικοινωνούν μέσω της </a:t>
            </a:r>
            <a:r>
              <a:rPr lang="el-GR" sz="1800" dirty="0" err="1">
                <a:effectLst/>
                <a:ea typeface="Calibri" panose="020F0502020204030204" pitchFamily="34" charset="0"/>
                <a:cs typeface="Times New Roman" panose="02020603050405020304" pitchFamily="18" charset="0"/>
              </a:rPr>
              <a:t>εκδραμάτισης</a:t>
            </a:r>
            <a:r>
              <a:rPr lang="el-GR" sz="1800" dirty="0">
                <a:effectLst/>
                <a:ea typeface="Calibri" panose="020F0502020204030204" pitchFamily="34" charset="0"/>
                <a:cs typeface="Times New Roman" panose="02020603050405020304" pitchFamily="18" charset="0"/>
              </a:rPr>
              <a:t> από το να εκφράζονται λεκτικά. </a:t>
            </a:r>
            <a:r>
              <a:rPr lang="el-GR" sz="1800" i="1" dirty="0">
                <a:effectLst/>
                <a:ea typeface="Calibri" panose="020F0502020204030204" pitchFamily="34" charset="0"/>
                <a:cs typeface="Times New Roman" panose="02020603050405020304" pitchFamily="18" charset="0"/>
              </a:rPr>
              <a:t>Τ</a:t>
            </a:r>
            <a:r>
              <a:rPr lang="el-GR" sz="1800" b="1" i="1" dirty="0">
                <a:effectLst/>
                <a:ea typeface="Calibri" panose="020F0502020204030204" pitchFamily="34" charset="0"/>
                <a:cs typeface="Times New Roman" panose="02020603050405020304" pitchFamily="18" charset="0"/>
              </a:rPr>
              <a:t>εχνική του «μικρού δωματίου», </a:t>
            </a:r>
            <a:r>
              <a:rPr lang="el-GR" sz="1800" dirty="0">
                <a:effectLst/>
                <a:ea typeface="Calibri" panose="020F0502020204030204" pitchFamily="34" charset="0"/>
                <a:cs typeface="Times New Roman" panose="02020603050405020304" pitchFamily="18" charset="0"/>
              </a:rPr>
              <a:t>που αφο</a:t>
            </a:r>
            <a:r>
              <a:rPr lang="el-GR" dirty="0">
                <a:ea typeface="Calibri" panose="020F0502020204030204" pitchFamily="34" charset="0"/>
                <a:cs typeface="Times New Roman" panose="02020603050405020304" pitchFamily="18" charset="0"/>
              </a:rPr>
              <a:t>ρά </a:t>
            </a:r>
            <a:r>
              <a:rPr lang="el-GR" sz="1800" dirty="0">
                <a:effectLst/>
                <a:ea typeface="Calibri" panose="020F0502020204030204" pitchFamily="34" charset="0"/>
                <a:cs typeface="Times New Roman" panose="02020603050405020304" pitchFamily="18" charset="0"/>
              </a:rPr>
              <a:t>τα εξής (</a:t>
            </a:r>
            <a:r>
              <a:rPr lang="en-US" sz="1800" dirty="0">
                <a:effectLst/>
                <a:ea typeface="Calibri" panose="020F0502020204030204" pitchFamily="34" charset="0"/>
                <a:cs typeface="Times New Roman" panose="02020603050405020304" pitchFamily="18" charset="0"/>
              </a:rPr>
              <a:t>Anthony</a:t>
            </a:r>
            <a:r>
              <a:rPr lang="el-GR" sz="1800" dirty="0">
                <a:effectLst/>
                <a:ea typeface="Calibri" panose="020F0502020204030204" pitchFamily="34" charset="0"/>
                <a:cs typeface="Times New Roman" panose="02020603050405020304" pitchFamily="18" charset="0"/>
              </a:rPr>
              <a:t> (1957): </a:t>
            </a:r>
          </a:p>
          <a:p>
            <a:pPr marL="0" marR="0" algn="just">
              <a:lnSpc>
                <a:spcPct val="115000"/>
              </a:lnSpc>
              <a:spcBef>
                <a:spcPts val="0"/>
              </a:spcBef>
              <a:spcAft>
                <a:spcPts val="0"/>
              </a:spcAft>
            </a:pPr>
            <a:r>
              <a:rPr lang="el-GR" sz="1800" dirty="0">
                <a:effectLst/>
                <a:ea typeface="Calibri" panose="020F0502020204030204" pitchFamily="34" charset="0"/>
                <a:cs typeface="Times New Roman" panose="02020603050405020304" pitchFamily="18" charset="0"/>
              </a:rPr>
              <a:t>Πέντε έως έξι παιδιά, αγόρια και κορίτσια, με ετερογένεια ως προς τη διάγνωση, συναντώνται για μία ώρα με το θεραπευτή σε ένα μικρό δωμάτιο, συνθήκη η οποία επιτρέπει τον περιορισμό των κινήσεών τους και διευκολύνει την άμεση επαφή των παιδιών μεταξύ τους. Δεν υπάρχουν κανόνες, εκτός από την απαγόρευση πρόκλησης βανδαλισμών και σωματικής βλάβης. </a:t>
            </a:r>
          </a:p>
          <a:p>
            <a:pPr marL="0" marR="0" algn="just">
              <a:lnSpc>
                <a:spcPct val="115000"/>
              </a:lnSpc>
              <a:spcBef>
                <a:spcPts val="0"/>
              </a:spcBef>
              <a:spcAft>
                <a:spcPts val="0"/>
              </a:spcAft>
            </a:pPr>
            <a:r>
              <a:rPr lang="el-GR" sz="1800" dirty="0">
                <a:effectLst/>
                <a:ea typeface="Calibri" panose="020F0502020204030204" pitchFamily="34" charset="0"/>
                <a:cs typeface="Times New Roman" panose="02020603050405020304" pitchFamily="18" charset="0"/>
              </a:rPr>
              <a:t>Τα παιδιά αυτής της ηλικίας ντρέπονται να μιλήσουν για τα συμπτώματά τους και είναι ευαίσθητα στη γελοιοποίηση. Αντιθέτως, αρέσκονται στο να κουβεντιάζουν για πρόσωπα και σχέσεις. Τα θέματα που τους απασχολούν συνήθως είναι οι γονείς, ο θάνατος, οι ερωτικές σχέσεις, η ωρίμανση και ο θεραπευτής. </a:t>
            </a:r>
          </a:p>
          <a:p>
            <a:pPr marL="0" marR="0" algn="just">
              <a:lnSpc>
                <a:spcPct val="115000"/>
              </a:lnSpc>
              <a:spcBef>
                <a:spcPts val="0"/>
              </a:spcBef>
              <a:spcAft>
                <a:spcPts val="0"/>
              </a:spcAft>
            </a:pPr>
            <a:r>
              <a:rPr lang="el-GR" sz="1800" dirty="0">
                <a:effectLst/>
                <a:ea typeface="Calibri" panose="020F0502020204030204" pitchFamily="34" charset="0"/>
                <a:cs typeface="Times New Roman" panose="02020603050405020304" pitchFamily="18" charset="0"/>
              </a:rPr>
              <a:t>Σε μία ώριμη ομάδα, η συνεδρία αρχίζει συνήθως με συζήτηση, μέσα από την οποία προκύπτει κάποια δραστηριότητα (ζωγραφική ή θέατρο), την οποία, στη συνέχεια, σχολιάζουν. Ο θεραπευτής κάνει ερμηνείες που τις περισσότερες φορές επικεντρώνονται στην ομάδα, έτσι ώστε να αυξήσει την ψυχολογική αντίληψη των παιδιών. Προσπαθεί, επίσης, να διατηρήσει την ένταση και το άγχος σε χαμηλά επίπεδα, αποφεύγοντας να ερμηνεύσει τα αρνητικά και επιθετικά συναισθήματα προς τον ίδιο προκειμένου να «κρατήσει» όλα τα παιδιά μέσα στο δωμάτιο. Τα παιδιά συχνά θυμώνουν με τις ομαδικές ερμηνείες, αλλά ο θεραπευτής είναι υπεύθυνος για να μεταφέρει τη θεραπευτική κουλτούρα στην ομάδα, έως ότου αναλάβουν τα παιδιά αυτόν τον ρόλο. Ο </a:t>
            </a:r>
            <a:r>
              <a:rPr lang="en-US" sz="1800" dirty="0">
                <a:effectLst/>
                <a:ea typeface="Calibri" panose="020F0502020204030204" pitchFamily="34" charset="0"/>
                <a:cs typeface="Times New Roman" panose="02020603050405020304" pitchFamily="18" charset="0"/>
              </a:rPr>
              <a:t>Anthony</a:t>
            </a:r>
            <a:r>
              <a:rPr lang="el-GR" sz="1800" dirty="0">
                <a:effectLst/>
                <a:ea typeface="Calibri" panose="020F0502020204030204" pitchFamily="34" charset="0"/>
                <a:cs typeface="Times New Roman" panose="02020603050405020304" pitchFamily="18" charset="0"/>
              </a:rPr>
              <a:t> θεωρεί ότι, κατ’ αυτόν τον τρόπο, αναπτύσσονται οι </a:t>
            </a:r>
            <a:r>
              <a:rPr lang="el-GR" sz="1800" dirty="0" err="1">
                <a:effectLst/>
                <a:ea typeface="Calibri" panose="020F0502020204030204" pitchFamily="34" charset="0"/>
                <a:cs typeface="Times New Roman" panose="02020603050405020304" pitchFamily="18" charset="0"/>
              </a:rPr>
              <a:t>ομαδικοαναλυτικοί</a:t>
            </a:r>
            <a:r>
              <a:rPr lang="el-GR" sz="1800" dirty="0">
                <a:effectLst/>
                <a:ea typeface="Calibri" panose="020F0502020204030204" pitchFamily="34" charset="0"/>
                <a:cs typeface="Times New Roman" panose="02020603050405020304" pitchFamily="18" charset="0"/>
              </a:rPr>
              <a:t> θεραπευτικοί παράγοντες, οι οποίοι περιγράφονται στο βιβλίο των </a:t>
            </a:r>
            <a:r>
              <a:rPr lang="en-US" sz="1800" dirty="0">
                <a:effectLst/>
                <a:ea typeface="Calibri" panose="020F0502020204030204" pitchFamily="34" charset="0"/>
                <a:cs typeface="Times New Roman" panose="02020603050405020304" pitchFamily="18" charset="0"/>
              </a:rPr>
              <a:t>Foulkes</a:t>
            </a:r>
            <a:r>
              <a:rPr lang="el-GR" sz="1800" dirty="0">
                <a:effectLst/>
                <a:ea typeface="Calibri" panose="020F0502020204030204" pitchFamily="34" charset="0"/>
                <a:cs typeface="Times New Roman" panose="02020603050405020304" pitchFamily="18" charset="0"/>
              </a:rPr>
              <a:t> &amp; </a:t>
            </a:r>
            <a:r>
              <a:rPr lang="en-US" sz="1800" dirty="0">
                <a:effectLst/>
                <a:ea typeface="Calibri" panose="020F0502020204030204" pitchFamily="34" charset="0"/>
                <a:cs typeface="Times New Roman" panose="02020603050405020304" pitchFamily="18" charset="0"/>
              </a:rPr>
              <a:t>Anthony</a:t>
            </a:r>
            <a:r>
              <a:rPr lang="el-GR" sz="1800" dirty="0">
                <a:effectLst/>
                <a:ea typeface="Calibri" panose="020F0502020204030204" pitchFamily="34" charset="0"/>
                <a:cs typeface="Times New Roman" panose="02020603050405020304" pitchFamily="18" charset="0"/>
              </a:rPr>
              <a:t> (1957). </a:t>
            </a:r>
          </a:p>
          <a:p>
            <a:pPr marR="0">
              <a:lnSpc>
                <a:spcPct val="115000"/>
              </a:lnSpc>
              <a:spcBef>
                <a:spcPts val="0"/>
              </a:spcBef>
              <a:spcAft>
                <a:spcPts val="1000"/>
              </a:spcAft>
              <a:buFont typeface="Wingdings" panose="05000000000000000000" pitchFamily="2" charset="2"/>
              <a:buChar char="§"/>
            </a:pPr>
            <a:endParaRPr lang="el-GR" sz="1800" dirty="0">
              <a:effectLst/>
              <a:ea typeface="Calibri" panose="020F0502020204030204" pitchFamily="34" charset="0"/>
              <a:cs typeface="Times New Roman" panose="02020603050405020304" pitchFamily="18" charset="0"/>
            </a:endParaRPr>
          </a:p>
          <a:p>
            <a:pPr marR="0">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pPr lvl="1">
              <a:lnSpc>
                <a:spcPct val="115000"/>
              </a:lnSpc>
              <a:spcBef>
                <a:spcPts val="0"/>
              </a:spcBef>
              <a:spcAft>
                <a:spcPts val="1000"/>
              </a:spcAft>
              <a:buFont typeface="Wingdings" panose="05000000000000000000" pitchFamily="2" charset="2"/>
              <a:buChar char="§"/>
            </a:pPr>
            <a:endParaRPr lang="el-GR" sz="2400" dirty="0">
              <a:effectLst/>
              <a:ea typeface="Calibri" panose="020F0502020204030204" pitchFamily="34" charset="0"/>
              <a:cs typeface="Times New Roman" panose="02020603050405020304" pitchFamily="18" charset="0"/>
            </a:endParaRPr>
          </a:p>
          <a:p>
            <a:endParaRPr lang="el-GR" sz="2400" b="1" dirty="0"/>
          </a:p>
        </p:txBody>
      </p:sp>
      <p:sp>
        <p:nvSpPr>
          <p:cNvPr id="4" name="Θέση αριθμού διαφάνειας 3">
            <a:extLst>
              <a:ext uri="{FF2B5EF4-FFF2-40B4-BE49-F238E27FC236}">
                <a16:creationId xmlns:a16="http://schemas.microsoft.com/office/drawing/2014/main" id="{5512A640-830A-EB7D-9827-5AD23C41671E}"/>
              </a:ext>
            </a:extLst>
          </p:cNvPr>
          <p:cNvSpPr>
            <a:spLocks noGrp="1"/>
          </p:cNvSpPr>
          <p:nvPr>
            <p:ph type="sldNum" sz="quarter" idx="12"/>
          </p:nvPr>
        </p:nvSpPr>
        <p:spPr/>
        <p:txBody>
          <a:bodyPr/>
          <a:lstStyle/>
          <a:p>
            <a:fld id="{29A67EF4-6AD0-4895-A677-9D84EEBBB660}" type="slidenum">
              <a:rPr lang="el-GR" smtClean="0"/>
              <a:t>36</a:t>
            </a:fld>
            <a:endParaRPr lang="el-GR"/>
          </a:p>
        </p:txBody>
      </p:sp>
    </p:spTree>
    <p:extLst>
      <p:ext uri="{BB962C8B-B14F-4D97-AF65-F5344CB8AC3E}">
        <p14:creationId xmlns:p14="http://schemas.microsoft.com/office/powerpoint/2010/main" val="33382733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C1A0451-1C0F-5BB1-0F17-C2886DDBA463}"/>
              </a:ext>
            </a:extLst>
          </p:cNvPr>
          <p:cNvSpPr>
            <a:spLocks noGrp="1"/>
          </p:cNvSpPr>
          <p:nvPr>
            <p:ph type="title"/>
          </p:nvPr>
        </p:nvSpPr>
        <p:spPr>
          <a:xfrm>
            <a:off x="1021655" y="659296"/>
            <a:ext cx="10058400" cy="449359"/>
          </a:xfrm>
        </p:spPr>
        <p:txBody>
          <a:bodyPr>
            <a:noAutofit/>
          </a:bodyPr>
          <a:lstStyle/>
          <a:p>
            <a:r>
              <a:rPr lang="el-GR" sz="3200" dirty="0"/>
              <a:t>Χαρακτηριστικά ομάδας αναλυτικής </a:t>
            </a:r>
            <a:r>
              <a:rPr lang="el-GR" sz="3200" dirty="0" err="1"/>
              <a:t>πδν</a:t>
            </a:r>
            <a:r>
              <a:rPr lang="el-GR" sz="3200" dirty="0"/>
              <a:t> και εφήβων</a:t>
            </a:r>
          </a:p>
        </p:txBody>
      </p:sp>
      <p:sp>
        <p:nvSpPr>
          <p:cNvPr id="3" name="Θέση περιεχομένου 2">
            <a:extLst>
              <a:ext uri="{FF2B5EF4-FFF2-40B4-BE49-F238E27FC236}">
                <a16:creationId xmlns:a16="http://schemas.microsoft.com/office/drawing/2014/main" id="{6455F29D-65EF-F88D-B69B-78DB85BE8E0D}"/>
              </a:ext>
            </a:extLst>
          </p:cNvPr>
          <p:cNvSpPr>
            <a:spLocks noGrp="1"/>
          </p:cNvSpPr>
          <p:nvPr>
            <p:ph idx="1"/>
          </p:nvPr>
        </p:nvSpPr>
        <p:spPr>
          <a:xfrm>
            <a:off x="889247" y="1375151"/>
            <a:ext cx="10058400" cy="4572888"/>
          </a:xfrm>
        </p:spPr>
        <p:txBody>
          <a:bodyPr>
            <a:normAutofit fontScale="25000" lnSpcReduction="20000"/>
          </a:bodyPr>
          <a:lstStyle/>
          <a:p>
            <a:pPr marL="0" marR="0" algn="just">
              <a:lnSpc>
                <a:spcPct val="115000"/>
              </a:lnSpc>
              <a:spcBef>
                <a:spcPts val="0"/>
              </a:spcBef>
              <a:spcAft>
                <a:spcPts val="0"/>
              </a:spcAft>
            </a:pPr>
            <a:r>
              <a:rPr lang="el-GR" sz="9600" b="1" dirty="0">
                <a:effectLst/>
                <a:ea typeface="Calibri" panose="020F0502020204030204" pitchFamily="34" charset="0"/>
                <a:cs typeface="Times New Roman" panose="02020603050405020304" pitchFamily="18" charset="0"/>
              </a:rPr>
              <a:t>Συχνότητα</a:t>
            </a:r>
            <a:r>
              <a:rPr lang="el-GR" sz="9600" dirty="0">
                <a:effectLst/>
                <a:ea typeface="Calibri" panose="020F0502020204030204" pitchFamily="34" charset="0"/>
                <a:cs typeface="Times New Roman" panose="02020603050405020304" pitchFamily="18" charset="0"/>
              </a:rPr>
              <a:t> συνεδριών. Συνήθως εβδομαδιαία ή 15νθήμερη. </a:t>
            </a:r>
          </a:p>
          <a:p>
            <a:pPr marL="0" marR="0" algn="just">
              <a:lnSpc>
                <a:spcPct val="115000"/>
              </a:lnSpc>
              <a:spcBef>
                <a:spcPts val="0"/>
              </a:spcBef>
              <a:spcAft>
                <a:spcPts val="0"/>
              </a:spcAft>
            </a:pPr>
            <a:r>
              <a:rPr lang="el-GR" sz="9600" b="1" dirty="0">
                <a:ea typeface="Calibri" panose="020F0502020204030204" pitchFamily="34" charset="0"/>
                <a:cs typeface="Times New Roman" panose="02020603050405020304" pitchFamily="18" charset="0"/>
              </a:rPr>
              <a:t>Διάρκεια συνεδρίας</a:t>
            </a:r>
            <a:r>
              <a:rPr lang="el-GR" sz="9600" dirty="0">
                <a:ea typeface="Calibri" panose="020F0502020204030204" pitchFamily="34" charset="0"/>
                <a:cs typeface="Times New Roman" panose="02020603050405020304" pitchFamily="18" charset="0"/>
              </a:rPr>
              <a:t>. </a:t>
            </a:r>
            <a:r>
              <a:rPr lang="el-GR" sz="9600" dirty="0">
                <a:effectLst/>
                <a:ea typeface="Calibri" panose="020F0502020204030204" pitchFamily="34" charset="0"/>
                <a:cs typeface="Times New Roman" panose="02020603050405020304" pitchFamily="18" charset="0"/>
              </a:rPr>
              <a:t>Ο χρόνος ποικίλλει ανάλογα με την ηλικία και τις δυνατότητες των παιδιών. Από 30 λεπτά για παιδιά με σοβαρές διαταραχές και μπορεί να αυξηθεί σταδιακώς έως 45 λεπτά ή και μία ώρα.</a:t>
            </a:r>
          </a:p>
          <a:p>
            <a:pPr marL="0" algn="just">
              <a:lnSpc>
                <a:spcPct val="115000"/>
              </a:lnSpc>
              <a:spcBef>
                <a:spcPts val="0"/>
              </a:spcBef>
            </a:pPr>
            <a:r>
              <a:rPr lang="el-GR" sz="9600" b="1" dirty="0">
                <a:ea typeface="Calibri" panose="020F0502020204030204" pitchFamily="34" charset="0"/>
                <a:cs typeface="Times New Roman" panose="02020603050405020304" pitchFamily="18" charset="0"/>
              </a:rPr>
              <a:t>Δ</a:t>
            </a:r>
            <a:r>
              <a:rPr lang="el-GR" sz="9600" b="1" dirty="0">
                <a:effectLst/>
                <a:ea typeface="Calibri" panose="020F0502020204030204" pitchFamily="34" charset="0"/>
                <a:cs typeface="Times New Roman" panose="02020603050405020304" pitchFamily="18" charset="0"/>
              </a:rPr>
              <a:t>ιάρκεια θεραπείας </a:t>
            </a:r>
            <a:r>
              <a:rPr lang="el-GR" sz="9600" dirty="0">
                <a:effectLst/>
                <a:ea typeface="Calibri" panose="020F0502020204030204" pitchFamily="34" charset="0"/>
                <a:cs typeface="Times New Roman" panose="02020603050405020304" pitchFamily="18" charset="0"/>
              </a:rPr>
              <a:t>διαφέρει αναλόγως του είδους των ομάδων. </a:t>
            </a:r>
          </a:p>
          <a:p>
            <a:pPr marL="960120" indent="-1143000">
              <a:lnSpc>
                <a:spcPct val="115000"/>
              </a:lnSpc>
              <a:spcBef>
                <a:spcPts val="0"/>
              </a:spcBef>
              <a:buFont typeface="Wingdings" panose="05000000000000000000" pitchFamily="2" charset="2"/>
              <a:buChar char="§"/>
            </a:pPr>
            <a:r>
              <a:rPr lang="el-GR" sz="8000" dirty="0">
                <a:effectLst/>
                <a:ea typeface="Calibri" panose="020F0502020204030204" pitchFamily="34" charset="0"/>
                <a:cs typeface="Times New Roman" panose="02020603050405020304" pitchFamily="18" charset="0"/>
              </a:rPr>
              <a:t>Οι</a:t>
            </a:r>
            <a:r>
              <a:rPr lang="el-GR" sz="8000" b="1" dirty="0">
                <a:effectLst/>
                <a:ea typeface="Calibri" panose="020F0502020204030204" pitchFamily="34" charset="0"/>
                <a:cs typeface="Times New Roman" panose="02020603050405020304" pitchFamily="18" charset="0"/>
              </a:rPr>
              <a:t> κλειστές ομάδες </a:t>
            </a:r>
            <a:r>
              <a:rPr lang="el-GR" sz="8000" dirty="0">
                <a:effectLst/>
                <a:ea typeface="Calibri" panose="020F0502020204030204" pitchFamily="34" charset="0"/>
                <a:cs typeface="Times New Roman" panose="02020603050405020304" pitchFamily="18" charset="0"/>
              </a:rPr>
              <a:t>τείνουν να έχουν κάποιο περιορισμένο αριθμό συναντήσεων, συνήθως δέκα έως δεκαπέντε.</a:t>
            </a:r>
          </a:p>
          <a:p>
            <a:pPr marL="960120" indent="-1143000">
              <a:lnSpc>
                <a:spcPct val="115000"/>
              </a:lnSpc>
              <a:spcBef>
                <a:spcPts val="0"/>
              </a:spcBef>
              <a:buFont typeface="Wingdings" panose="05000000000000000000" pitchFamily="2" charset="2"/>
              <a:buChar char="§"/>
            </a:pPr>
            <a:r>
              <a:rPr lang="el-GR" sz="8000" dirty="0">
                <a:ea typeface="Calibri" panose="020F0502020204030204" pitchFamily="34" charset="0"/>
                <a:cs typeface="Times New Roman" panose="02020603050405020304" pitchFamily="18" charset="0"/>
              </a:rPr>
              <a:t>Οι</a:t>
            </a:r>
            <a:r>
              <a:rPr lang="el-GR" sz="8000" b="1" dirty="0">
                <a:ea typeface="Calibri" panose="020F0502020204030204" pitchFamily="34" charset="0"/>
                <a:cs typeface="Times New Roman" panose="02020603050405020304" pitchFamily="18" charset="0"/>
              </a:rPr>
              <a:t> α</a:t>
            </a:r>
            <a:r>
              <a:rPr lang="el-GR" sz="8000" b="1" dirty="0">
                <a:effectLst/>
                <a:ea typeface="Calibri" panose="020F0502020204030204" pitchFamily="34" charset="0"/>
                <a:cs typeface="Times New Roman" panose="02020603050405020304" pitchFamily="18" charset="0"/>
              </a:rPr>
              <a:t>νοιχτές ομάδες </a:t>
            </a:r>
            <a:r>
              <a:rPr lang="el-GR" sz="8000" dirty="0">
                <a:effectLst/>
                <a:ea typeface="Calibri" panose="020F0502020204030204" pitchFamily="34" charset="0"/>
                <a:cs typeface="Times New Roman" panose="02020603050405020304" pitchFamily="18" charset="0"/>
              </a:rPr>
              <a:t>συναντώνται για ένα χρόνο τουλάχιστον. Πιο συχνές είναι οι βραχείες ψυχοθεραπείες από τις μακροχρόνιες.</a:t>
            </a:r>
          </a:p>
          <a:p>
            <a:pPr marL="0" marR="0" algn="just">
              <a:lnSpc>
                <a:spcPct val="115000"/>
              </a:lnSpc>
              <a:spcBef>
                <a:spcPts val="0"/>
              </a:spcBef>
              <a:spcAft>
                <a:spcPts val="0"/>
              </a:spcAft>
            </a:pPr>
            <a:r>
              <a:rPr lang="el-GR" sz="9600" dirty="0">
                <a:effectLst/>
                <a:ea typeface="Calibri" panose="020F0502020204030204" pitchFamily="34" charset="0"/>
                <a:cs typeface="Times New Roman" panose="02020603050405020304" pitchFamily="18" charset="0"/>
              </a:rPr>
              <a:t>Η σταθερή </a:t>
            </a:r>
            <a:r>
              <a:rPr lang="el-GR" sz="9600" b="1" dirty="0">
                <a:effectLst/>
                <a:ea typeface="Calibri" panose="020F0502020204030204" pitchFamily="34" charset="0"/>
                <a:cs typeface="Times New Roman" panose="02020603050405020304" pitchFamily="18" charset="0"/>
              </a:rPr>
              <a:t>παρουσία</a:t>
            </a:r>
            <a:r>
              <a:rPr lang="el-GR" sz="9600" dirty="0">
                <a:effectLst/>
                <a:ea typeface="Calibri" panose="020F0502020204030204" pitchFamily="34" charset="0"/>
                <a:cs typeface="Times New Roman" panose="02020603050405020304" pitchFamily="18" charset="0"/>
              </a:rPr>
              <a:t> των μελών αυτονόητη. </a:t>
            </a:r>
          </a:p>
          <a:p>
            <a:pPr marL="0" marR="0" algn="just">
              <a:lnSpc>
                <a:spcPct val="115000"/>
              </a:lnSpc>
              <a:spcBef>
                <a:spcPts val="0"/>
              </a:spcBef>
              <a:spcAft>
                <a:spcPts val="0"/>
              </a:spcAft>
            </a:pPr>
            <a:r>
              <a:rPr lang="el-GR" sz="9600" dirty="0">
                <a:ea typeface="Calibri" panose="020F0502020204030204" pitchFamily="34" charset="0"/>
                <a:cs typeface="Times New Roman" panose="02020603050405020304" pitchFamily="18" charset="0"/>
              </a:rPr>
              <a:t>Απαιτείται η </a:t>
            </a:r>
            <a:r>
              <a:rPr lang="el-GR" sz="9600" b="1" dirty="0">
                <a:effectLst/>
                <a:ea typeface="Calibri" panose="020F0502020204030204" pitchFamily="34" charset="0"/>
                <a:cs typeface="Times New Roman" panose="02020603050405020304" pitchFamily="18" charset="0"/>
              </a:rPr>
              <a:t>ανάγκη της συνεργασίας των γονέων </a:t>
            </a:r>
            <a:r>
              <a:rPr lang="el-GR" sz="9600" dirty="0">
                <a:effectLst/>
                <a:ea typeface="Calibri" panose="020F0502020204030204" pitchFamily="34" charset="0"/>
                <a:cs typeface="Times New Roman" panose="02020603050405020304" pitchFamily="18" charset="0"/>
              </a:rPr>
              <a:t>με το θεραπευτή.</a:t>
            </a:r>
          </a:p>
          <a:p>
            <a:pPr marL="0" marR="0" algn="just">
              <a:lnSpc>
                <a:spcPct val="115000"/>
              </a:lnSpc>
              <a:spcBef>
                <a:spcPts val="0"/>
              </a:spcBef>
              <a:spcAft>
                <a:spcPts val="0"/>
              </a:spcAft>
            </a:pPr>
            <a:r>
              <a:rPr lang="el-GR" sz="9600" dirty="0">
                <a:effectLst/>
                <a:ea typeface="Calibri" panose="020F0502020204030204" pitchFamily="34" charset="0"/>
                <a:cs typeface="Times New Roman" panose="02020603050405020304" pitchFamily="18" charset="0"/>
              </a:rPr>
              <a:t>Τα </a:t>
            </a:r>
            <a:r>
              <a:rPr lang="el-GR" sz="9600" b="1" dirty="0">
                <a:effectLst/>
                <a:ea typeface="Calibri" panose="020F0502020204030204" pitchFamily="34" charset="0"/>
                <a:cs typeface="Times New Roman" panose="02020603050405020304" pitchFamily="18" charset="0"/>
              </a:rPr>
              <a:t>υλικά</a:t>
            </a:r>
            <a:r>
              <a:rPr lang="el-GR" sz="9600" dirty="0">
                <a:effectLst/>
                <a:ea typeface="Calibri" panose="020F0502020204030204" pitchFamily="34" charset="0"/>
                <a:cs typeface="Times New Roman" panose="02020603050405020304" pitchFamily="18" charset="0"/>
              </a:rPr>
              <a:t>.  Να λαμβάνουν υπ’ </a:t>
            </a:r>
            <a:r>
              <a:rPr lang="el-GR" sz="9600" dirty="0" err="1">
                <a:effectLst/>
                <a:ea typeface="Calibri" panose="020F0502020204030204" pitchFamily="34" charset="0"/>
                <a:cs typeface="Times New Roman" panose="02020603050405020304" pitchFamily="18" charset="0"/>
              </a:rPr>
              <a:t>όψιν</a:t>
            </a:r>
            <a:r>
              <a:rPr lang="el-GR" sz="9600" dirty="0">
                <a:effectLst/>
                <a:ea typeface="Calibri" panose="020F0502020204030204" pitchFamily="34" charset="0"/>
                <a:cs typeface="Times New Roman" panose="02020603050405020304" pitchFamily="18" charset="0"/>
              </a:rPr>
              <a:t> τις ικανότητες και, γενικότερα, την αναπτυξιακή φάση των παιδιών, αλλά και τη φάση εξέλιξης της ομάδας. Το αναπτυξιακά κατάλληλο υλικό όχι μόνο διευκολύνει την επικοινωνία, αλλά λειτουργεί και ως ένα «επαρκώς καλό περιβάλλον» (</a:t>
            </a:r>
            <a:r>
              <a:rPr lang="en-US" sz="9600" dirty="0">
                <a:effectLst/>
                <a:ea typeface="Calibri" panose="020F0502020204030204" pitchFamily="34" charset="0"/>
                <a:cs typeface="Times New Roman" panose="02020603050405020304" pitchFamily="18" charset="0"/>
              </a:rPr>
              <a:t>good enough environment</a:t>
            </a:r>
            <a:r>
              <a:rPr lang="el-GR" sz="9600" dirty="0">
                <a:effectLst/>
                <a:ea typeface="Calibri" panose="020F0502020204030204" pitchFamily="34" charset="0"/>
                <a:cs typeface="Times New Roman" panose="02020603050405020304" pitchFamily="18" charset="0"/>
              </a:rPr>
              <a:t>).  </a:t>
            </a:r>
          </a:p>
          <a:p>
            <a:endParaRPr lang="el-GR" dirty="0"/>
          </a:p>
        </p:txBody>
      </p:sp>
      <p:sp>
        <p:nvSpPr>
          <p:cNvPr id="4" name="Θέση αριθμού διαφάνειας 3">
            <a:extLst>
              <a:ext uri="{FF2B5EF4-FFF2-40B4-BE49-F238E27FC236}">
                <a16:creationId xmlns:a16="http://schemas.microsoft.com/office/drawing/2014/main" id="{335FAFC9-2FB8-8D08-4C45-40F424B8B074}"/>
              </a:ext>
            </a:extLst>
          </p:cNvPr>
          <p:cNvSpPr>
            <a:spLocks noGrp="1"/>
          </p:cNvSpPr>
          <p:nvPr>
            <p:ph type="sldNum" sz="quarter" idx="12"/>
          </p:nvPr>
        </p:nvSpPr>
        <p:spPr/>
        <p:txBody>
          <a:bodyPr/>
          <a:lstStyle/>
          <a:p>
            <a:fld id="{29A67EF4-6AD0-4895-A677-9D84EEBBB660}" type="slidenum">
              <a:rPr lang="el-GR" smtClean="0"/>
              <a:t>37</a:t>
            </a:fld>
            <a:endParaRPr lang="el-GR"/>
          </a:p>
        </p:txBody>
      </p:sp>
    </p:spTree>
    <p:extLst>
      <p:ext uri="{BB962C8B-B14F-4D97-AF65-F5344CB8AC3E}">
        <p14:creationId xmlns:p14="http://schemas.microsoft.com/office/powerpoint/2010/main" val="19220477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124E35-EFAF-19DB-CA7F-F3EB579AE755}"/>
              </a:ext>
            </a:extLst>
          </p:cNvPr>
          <p:cNvSpPr>
            <a:spLocks noGrp="1"/>
          </p:cNvSpPr>
          <p:nvPr>
            <p:ph type="title"/>
          </p:nvPr>
        </p:nvSpPr>
        <p:spPr>
          <a:xfrm>
            <a:off x="1021655" y="400584"/>
            <a:ext cx="10058400" cy="760078"/>
          </a:xfrm>
        </p:spPr>
        <p:txBody>
          <a:bodyPr>
            <a:normAutofit/>
          </a:bodyPr>
          <a:lstStyle/>
          <a:p>
            <a:r>
              <a:rPr lang="el-GR" sz="3200" dirty="0"/>
              <a:t>Βιβλιογραφία</a:t>
            </a:r>
          </a:p>
        </p:txBody>
      </p:sp>
      <p:sp>
        <p:nvSpPr>
          <p:cNvPr id="3" name="Θέση περιεχομένου 2">
            <a:extLst>
              <a:ext uri="{FF2B5EF4-FFF2-40B4-BE49-F238E27FC236}">
                <a16:creationId xmlns:a16="http://schemas.microsoft.com/office/drawing/2014/main" id="{F2CC13F7-D154-7D1F-7E97-482310B2C2C8}"/>
              </a:ext>
            </a:extLst>
          </p:cNvPr>
          <p:cNvSpPr>
            <a:spLocks noGrp="1"/>
          </p:cNvSpPr>
          <p:nvPr>
            <p:ph idx="1"/>
          </p:nvPr>
        </p:nvSpPr>
        <p:spPr>
          <a:xfrm>
            <a:off x="907002" y="1160662"/>
            <a:ext cx="10058400" cy="5231260"/>
          </a:xfrm>
        </p:spPr>
        <p:txBody>
          <a:bodyPr>
            <a:normAutofit fontScale="92500" lnSpcReduction="20000"/>
          </a:bodyPr>
          <a:lstStyle/>
          <a:p>
            <a:pPr marL="342900" marR="0" lvl="0" indent="-342900" algn="just">
              <a:spcBef>
                <a:spcPts val="0"/>
              </a:spcBef>
              <a:spcAft>
                <a:spcPts val="0"/>
              </a:spcAft>
              <a:buFont typeface="+mj-lt"/>
              <a:buAutoNum type="arabicPeriod"/>
            </a:pPr>
            <a:r>
              <a:rPr lang="en-US" sz="1800" dirty="0" err="1">
                <a:solidFill>
                  <a:srgbClr val="000000"/>
                </a:solidFill>
                <a:effectLst/>
                <a:latin typeface="Garamond" panose="02020404030301010803" pitchFamily="18" charset="0"/>
                <a:ea typeface="Calibri" panose="020F0502020204030204" pitchFamily="34" charset="0"/>
              </a:rPr>
              <a:t>Cozolino</a:t>
            </a:r>
            <a:r>
              <a:rPr lang="en-US" sz="1800" dirty="0">
                <a:solidFill>
                  <a:srgbClr val="000000"/>
                </a:solidFill>
                <a:effectLst/>
                <a:latin typeface="Garamond" panose="02020404030301010803" pitchFamily="18" charset="0"/>
                <a:ea typeface="Calibri" panose="020F0502020204030204" pitchFamily="34" charset="0"/>
              </a:rPr>
              <a:t>, L. (2006). The Neuroscience of Human Relationship. Attachment and the Developing Social Brain. N.Y. N.Y., Norton &amp; Co.  </a:t>
            </a:r>
            <a:endParaRPr lang="el-GR" sz="1800" dirty="0">
              <a:solidFill>
                <a:srgbClr val="000000"/>
              </a:solidFill>
              <a:effectLst/>
              <a:latin typeface="Times New Roman" panose="02020603050405020304" pitchFamily="18" charset="0"/>
              <a:ea typeface="Calibri" panose="020F0502020204030204" pitchFamily="34" charset="0"/>
            </a:endParaRPr>
          </a:p>
          <a:p>
            <a:pPr marL="342900" marR="0" lvl="0" indent="-342900" algn="just">
              <a:spcBef>
                <a:spcPts val="0"/>
              </a:spcBef>
              <a:spcAft>
                <a:spcPts val="0"/>
              </a:spcAft>
              <a:buFont typeface="+mj-lt"/>
              <a:buAutoNum type="arabicPeriod"/>
            </a:pPr>
            <a:r>
              <a:rPr lang="en-US" sz="1800" dirty="0" err="1">
                <a:solidFill>
                  <a:srgbClr val="000000"/>
                </a:solidFill>
                <a:effectLst/>
                <a:latin typeface="Garamond" panose="02020404030301010803" pitchFamily="18" charset="0"/>
                <a:ea typeface="Calibri" panose="020F0502020204030204" pitchFamily="34" charset="0"/>
              </a:rPr>
              <a:t>Cozolino</a:t>
            </a:r>
            <a:r>
              <a:rPr lang="en-US" sz="1800" dirty="0">
                <a:solidFill>
                  <a:srgbClr val="000000"/>
                </a:solidFill>
                <a:effectLst/>
                <a:latin typeface="Garamond" panose="02020404030301010803" pitchFamily="18" charset="0"/>
                <a:ea typeface="Calibri" panose="020F0502020204030204" pitchFamily="34" charset="0"/>
              </a:rPr>
              <a:t>, L.J. (2010). The Neuroscience of Psychotherapy. Healing the social brain. 2nd ed., N.Y. London, W. W Norton &amp; Co.  </a:t>
            </a:r>
            <a:endParaRPr lang="el-GR" sz="1800" dirty="0">
              <a:solidFill>
                <a:srgbClr val="000000"/>
              </a:solidFill>
              <a:effectLst/>
              <a:latin typeface="Times New Roman" panose="02020603050405020304" pitchFamily="18" charset="0"/>
              <a:ea typeface="Calibri" panose="020F0502020204030204" pitchFamily="34" charset="0"/>
            </a:endParaRPr>
          </a:p>
          <a:p>
            <a:pPr marL="342900" marR="0" lvl="0" indent="-342900" algn="just">
              <a:spcBef>
                <a:spcPts val="0"/>
              </a:spcBef>
              <a:spcAft>
                <a:spcPts val="0"/>
              </a:spcAft>
              <a:buFont typeface="+mj-lt"/>
              <a:buAutoNum type="arabicPeriod"/>
            </a:pPr>
            <a:r>
              <a:rPr lang="en-US" sz="1800" dirty="0">
                <a:solidFill>
                  <a:srgbClr val="000000"/>
                </a:solidFill>
                <a:effectLst/>
                <a:latin typeface="Garamond" panose="02020404030301010803" pitchFamily="18" charset="0"/>
                <a:ea typeface="Calibri" panose="020F0502020204030204" pitchFamily="34" charset="0"/>
              </a:rPr>
              <a:t>Foulkes, S.H. and Anthony E.J. (1957). Group Psychotherapy: The Psychoanalytic Approach. </a:t>
            </a:r>
            <a:r>
              <a:rPr lang="en-US" sz="1800" dirty="0" err="1">
                <a:solidFill>
                  <a:srgbClr val="000000"/>
                </a:solidFill>
                <a:effectLst/>
                <a:latin typeface="Garamond" panose="02020404030301010803" pitchFamily="18" charset="0"/>
                <a:ea typeface="Calibri" panose="020F0502020204030204" pitchFamily="34" charset="0"/>
              </a:rPr>
              <a:t>Karnac</a:t>
            </a:r>
            <a:r>
              <a:rPr lang="en-US" sz="1800" dirty="0">
                <a:solidFill>
                  <a:srgbClr val="000000"/>
                </a:solidFill>
                <a:effectLst/>
                <a:latin typeface="Garamond" panose="02020404030301010803" pitchFamily="18" charset="0"/>
                <a:ea typeface="Calibri" panose="020F0502020204030204" pitchFamily="34" charset="0"/>
              </a:rPr>
              <a:t> Books, 2003.</a:t>
            </a:r>
            <a:endParaRPr lang="el-GR" sz="1800" dirty="0">
              <a:solidFill>
                <a:srgbClr val="000000"/>
              </a:solidFill>
              <a:effectLst/>
              <a:latin typeface="Times New Roman" panose="02020603050405020304" pitchFamily="18" charset="0"/>
              <a:ea typeface="Calibri" panose="020F0502020204030204" pitchFamily="34" charset="0"/>
            </a:endParaRPr>
          </a:p>
          <a:p>
            <a:pPr marL="342900" marR="0" lvl="0" indent="-342900" algn="just">
              <a:spcBef>
                <a:spcPts val="0"/>
              </a:spcBef>
              <a:spcAft>
                <a:spcPts val="0"/>
              </a:spcAft>
              <a:buFont typeface="+mj-lt"/>
              <a:buAutoNum type="arabicPeriod"/>
            </a:pPr>
            <a:r>
              <a:rPr lang="en-US" sz="1800" kern="1200" dirty="0">
                <a:solidFill>
                  <a:srgbClr val="000000"/>
                </a:solidFill>
                <a:effectLst/>
                <a:latin typeface="Garamond" panose="02020404030301010803" pitchFamily="18" charset="0"/>
                <a:ea typeface="+mn-ea"/>
                <a:cs typeface="Calibri" panose="020F0502020204030204" pitchFamily="34" charset="0"/>
              </a:rPr>
              <a:t>M</a:t>
            </a:r>
            <a:r>
              <a:rPr lang="el-GR" sz="1800" kern="1200" dirty="0" err="1">
                <a:solidFill>
                  <a:srgbClr val="000000"/>
                </a:solidFill>
                <a:effectLst/>
                <a:latin typeface="Garamond" panose="02020404030301010803" pitchFamily="18" charset="0"/>
                <a:ea typeface="+mn-ea"/>
                <a:cs typeface="Calibri" panose="020F0502020204030204" pitchFamily="34" charset="0"/>
              </a:rPr>
              <a:t>πήτρου</a:t>
            </a:r>
            <a:r>
              <a:rPr lang="el-GR" sz="1800" kern="1200" dirty="0">
                <a:solidFill>
                  <a:srgbClr val="000000"/>
                </a:solidFill>
                <a:effectLst/>
                <a:latin typeface="Garamond" panose="02020404030301010803" pitchFamily="18" charset="0"/>
                <a:ea typeface="+mn-ea"/>
                <a:cs typeface="Calibri" panose="020F0502020204030204" pitchFamily="34" charset="0"/>
              </a:rPr>
              <a:t>, Λ. (2014). Οι ομάδες </a:t>
            </a:r>
            <a:r>
              <a:rPr lang="el-GR" sz="1800" kern="1200" dirty="0" err="1">
                <a:solidFill>
                  <a:srgbClr val="000000"/>
                </a:solidFill>
                <a:effectLst/>
                <a:latin typeface="Garamond" panose="02020404030301010803" pitchFamily="18" charset="0"/>
                <a:ea typeface="+mn-ea"/>
                <a:cs typeface="Calibri" panose="020F0502020204030204" pitchFamily="34" charset="0"/>
              </a:rPr>
              <a:t>Balint</a:t>
            </a:r>
            <a:r>
              <a:rPr lang="el-GR" sz="1800" kern="1200" dirty="0">
                <a:solidFill>
                  <a:srgbClr val="000000"/>
                </a:solidFill>
                <a:effectLst/>
                <a:latin typeface="Garamond" panose="02020404030301010803" pitchFamily="18" charset="0"/>
                <a:ea typeface="+mn-ea"/>
                <a:cs typeface="Calibri" panose="020F0502020204030204" pitchFamily="34" charset="0"/>
              </a:rPr>
              <a:t> και η χρησιμότητά τους για τους γιατρούς. Ιατρικός Τύπος.</a:t>
            </a:r>
            <a:endParaRPr lang="el-GR" sz="1800" dirty="0">
              <a:solidFill>
                <a:srgbClr val="000000"/>
              </a:solidFill>
              <a:effectLst/>
              <a:latin typeface="Times New Roman" panose="02020603050405020304" pitchFamily="18" charset="0"/>
              <a:ea typeface="Calibri" panose="020F0502020204030204" pitchFamily="34" charset="0"/>
            </a:endParaRPr>
          </a:p>
          <a:p>
            <a:pPr marL="342900" marR="0" lvl="0" indent="-342900" algn="just">
              <a:spcBef>
                <a:spcPts val="0"/>
              </a:spcBef>
              <a:spcAft>
                <a:spcPts val="0"/>
              </a:spcAft>
              <a:buFont typeface="+mj-lt"/>
              <a:buAutoNum type="arabicPeriod"/>
            </a:pPr>
            <a:r>
              <a:rPr lang="el-GR" sz="1800" kern="1200" dirty="0">
                <a:solidFill>
                  <a:srgbClr val="000000"/>
                </a:solidFill>
                <a:effectLst/>
                <a:latin typeface="Garamond" panose="02020404030301010803" pitchFamily="18" charset="0"/>
                <a:ea typeface="+mn-ea"/>
                <a:cs typeface="Calibri" panose="020F0502020204030204" pitchFamily="34" charset="0"/>
              </a:rPr>
              <a:t>Πατρικίου, Α. (2021). Σημειώσεις. </a:t>
            </a:r>
            <a:r>
              <a:rPr lang="el-GR" sz="1800" dirty="0">
                <a:solidFill>
                  <a:srgbClr val="000000"/>
                </a:solidFill>
                <a:effectLst/>
                <a:latin typeface="Garamond" panose="02020404030301010803" pitchFamily="18" charset="0"/>
                <a:ea typeface="Calibri" panose="020F0502020204030204" pitchFamily="34" charset="0"/>
              </a:rPr>
              <a:t>Πορεία και Εξέλιξη της Ομαδικής Ψυχοθεραπείας Παιδιών και η Συνεισφορά της Ομαδικής Ανάλυσης. </a:t>
            </a:r>
            <a:r>
              <a:rPr lang="el-GR" sz="1800" kern="1200" dirty="0">
                <a:solidFill>
                  <a:srgbClr val="000000"/>
                </a:solidFill>
                <a:effectLst/>
                <a:latin typeface="Garamond" panose="02020404030301010803" pitchFamily="18" charset="0"/>
                <a:ea typeface="+mn-ea"/>
                <a:cs typeface="Calibri" panose="020F0502020204030204" pitchFamily="34" charset="0"/>
              </a:rPr>
              <a:t>Εισήγηση στο εισαγωγικό σεμινάριο του ΕΔΟΑ. </a:t>
            </a:r>
            <a:endParaRPr lang="el-GR" sz="1800" dirty="0">
              <a:solidFill>
                <a:srgbClr val="000000"/>
              </a:solidFill>
              <a:effectLst/>
              <a:latin typeface="Times New Roman" panose="02020603050405020304" pitchFamily="18" charset="0"/>
              <a:ea typeface="Calibri" panose="020F0502020204030204" pitchFamily="34" charset="0"/>
            </a:endParaRPr>
          </a:p>
          <a:p>
            <a:pPr marL="342900" marR="0" lvl="0" indent="-342900" algn="just">
              <a:spcBef>
                <a:spcPts val="0"/>
              </a:spcBef>
              <a:spcAft>
                <a:spcPts val="0"/>
              </a:spcAft>
              <a:buFont typeface="+mj-lt"/>
              <a:buAutoNum type="arabicPeriod"/>
            </a:pPr>
            <a:r>
              <a:rPr lang="el-GR" sz="1800" dirty="0" err="1">
                <a:solidFill>
                  <a:srgbClr val="000000"/>
                </a:solidFill>
                <a:effectLst/>
                <a:latin typeface="Garamond" panose="02020404030301010803" pitchFamily="18" charset="0"/>
                <a:ea typeface="Times New Roman" panose="02020603050405020304" pitchFamily="18" charset="0"/>
              </a:rPr>
              <a:t>Σεληνιωτάκη</a:t>
            </a:r>
            <a:r>
              <a:rPr lang="el-GR" sz="1800" dirty="0">
                <a:solidFill>
                  <a:srgbClr val="000000"/>
                </a:solidFill>
                <a:effectLst/>
                <a:latin typeface="Garamond" panose="02020404030301010803" pitchFamily="18" charset="0"/>
                <a:ea typeface="Times New Roman" panose="02020603050405020304" pitchFamily="18" charset="0"/>
              </a:rPr>
              <a:t>, Θ. &amp; </a:t>
            </a:r>
            <a:r>
              <a:rPr lang="el-GR" sz="1800" dirty="0" err="1">
                <a:solidFill>
                  <a:srgbClr val="000000"/>
                </a:solidFill>
                <a:effectLst/>
                <a:latin typeface="Garamond" panose="02020404030301010803" pitchFamily="18" charset="0"/>
                <a:ea typeface="Times New Roman" panose="02020603050405020304" pitchFamily="18" charset="0"/>
              </a:rPr>
              <a:t>Νέστορος</a:t>
            </a:r>
            <a:r>
              <a:rPr lang="el-GR" sz="1800" dirty="0">
                <a:solidFill>
                  <a:srgbClr val="000000"/>
                </a:solidFill>
                <a:effectLst/>
                <a:latin typeface="Garamond" panose="02020404030301010803" pitchFamily="18" charset="0"/>
                <a:ea typeface="Times New Roman" panose="02020603050405020304" pitchFamily="18" charset="0"/>
              </a:rPr>
              <a:t>, Ι. (2017). Το </a:t>
            </a:r>
            <a:r>
              <a:rPr lang="el-GR" sz="1800" dirty="0" err="1">
                <a:solidFill>
                  <a:srgbClr val="000000"/>
                </a:solidFill>
                <a:effectLst/>
                <a:latin typeface="Garamond" panose="02020404030301010803" pitchFamily="18" charset="0"/>
                <a:ea typeface="Times New Roman" panose="02020603050405020304" pitchFamily="18" charset="0"/>
              </a:rPr>
              <a:t>Νευροεπιστημονικό</a:t>
            </a:r>
            <a:r>
              <a:rPr lang="el-GR" sz="1800" dirty="0">
                <a:solidFill>
                  <a:srgbClr val="000000"/>
                </a:solidFill>
                <a:effectLst/>
                <a:latin typeface="Garamond" panose="02020404030301010803" pitchFamily="18" charset="0"/>
                <a:ea typeface="Times New Roman" panose="02020603050405020304" pitchFamily="18" charset="0"/>
              </a:rPr>
              <a:t> υπόβαθρο της ψυχοθεραπείας: Μηχανισμοί και εγκεφαλικές δομές που επηρεάζονται από την ψυχοθεραπευτική διαδικασία. ΨΥΧΟΛΟΓΙΑ 22(2), 1-14  </a:t>
            </a:r>
            <a:r>
              <a:rPr lang="el-GR" sz="1800"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 </a:t>
            </a:r>
            <a:endParaRPr lang="el-GR" sz="1800" dirty="0">
              <a:solidFill>
                <a:srgbClr val="000000"/>
              </a:solidFill>
              <a:effectLst/>
              <a:latin typeface="Times New Roman" panose="02020603050405020304" pitchFamily="18" charset="0"/>
              <a:ea typeface="Calibri" panose="020F0502020204030204" pitchFamily="34" charset="0"/>
            </a:endParaRPr>
          </a:p>
          <a:p>
            <a:pPr marL="342900" marR="0" lvl="0" indent="-342900" algn="just">
              <a:spcBef>
                <a:spcPts val="0"/>
              </a:spcBef>
              <a:spcAft>
                <a:spcPts val="0"/>
              </a:spcAft>
              <a:buFont typeface="+mj-lt"/>
              <a:buAutoNum type="arabicPeriod"/>
            </a:pPr>
            <a:r>
              <a:rPr lang="el-GR" sz="1800" kern="1200" dirty="0">
                <a:solidFill>
                  <a:srgbClr val="000000"/>
                </a:solidFill>
                <a:effectLst/>
                <a:latin typeface="Garamond" panose="02020404030301010803" pitchFamily="18" charset="0"/>
                <a:ea typeface="+mn-ea"/>
                <a:cs typeface="Calibri" panose="020F0502020204030204" pitchFamily="34" charset="0"/>
              </a:rPr>
              <a:t>Σκαλή, Θ., </a:t>
            </a:r>
            <a:r>
              <a:rPr lang="el-GR" sz="1800" kern="1200" dirty="0" err="1">
                <a:solidFill>
                  <a:srgbClr val="000000"/>
                </a:solidFill>
                <a:effectLst/>
                <a:latin typeface="Garamond" panose="02020404030301010803" pitchFamily="18" charset="0"/>
                <a:ea typeface="+mn-ea"/>
                <a:cs typeface="Calibri" panose="020F0502020204030204" pitchFamily="34" charset="0"/>
              </a:rPr>
              <a:t>Μωρόγιαννης</a:t>
            </a:r>
            <a:r>
              <a:rPr lang="el-GR" sz="1800" kern="1200" dirty="0">
                <a:solidFill>
                  <a:srgbClr val="000000"/>
                </a:solidFill>
                <a:effectLst/>
                <a:latin typeface="Garamond" panose="02020404030301010803" pitchFamily="18" charset="0"/>
                <a:ea typeface="+mn-ea"/>
                <a:cs typeface="Calibri" panose="020F0502020204030204" pitchFamily="34" charset="0"/>
              </a:rPr>
              <a:t>, Κ. (2021), </a:t>
            </a:r>
            <a:r>
              <a:rPr lang="el-GR" sz="1800" kern="1200" dirty="0" err="1">
                <a:solidFill>
                  <a:srgbClr val="000000"/>
                </a:solidFill>
                <a:effectLst/>
                <a:latin typeface="Garamond" panose="02020404030301010803" pitchFamily="18" charset="0"/>
                <a:ea typeface="+mn-ea"/>
                <a:cs typeface="Calibri" panose="020F0502020204030204" pitchFamily="34" charset="0"/>
              </a:rPr>
              <a:t>επιμ</a:t>
            </a:r>
            <a:r>
              <a:rPr lang="el-GR" sz="1800" kern="1200" dirty="0">
                <a:solidFill>
                  <a:srgbClr val="000000"/>
                </a:solidFill>
                <a:effectLst/>
                <a:latin typeface="Garamond" panose="02020404030301010803" pitchFamily="18" charset="0"/>
                <a:ea typeface="+mn-ea"/>
                <a:cs typeface="Calibri" panose="020F0502020204030204" pitchFamily="34" charset="0"/>
              </a:rPr>
              <a:t>. Ομαδική Ψυχοθεραπεία και Διαπροσωπική Νευροβιολογία  Αθήνα: Τόπος.   </a:t>
            </a:r>
            <a:endParaRPr lang="el-GR" sz="1800" dirty="0">
              <a:solidFill>
                <a:srgbClr val="000000"/>
              </a:solidFill>
              <a:effectLst/>
              <a:latin typeface="Times New Roman" panose="02020603050405020304" pitchFamily="18" charset="0"/>
              <a:ea typeface="Calibri" panose="020F0502020204030204" pitchFamily="34" charset="0"/>
            </a:endParaRPr>
          </a:p>
          <a:p>
            <a:pPr marL="457200" marR="0" algn="just">
              <a:spcBef>
                <a:spcPts val="0"/>
              </a:spcBef>
              <a:spcAft>
                <a:spcPts val="0"/>
              </a:spcAft>
            </a:pPr>
            <a:endParaRPr lang="el-GR" sz="1800" dirty="0">
              <a:effectLst/>
              <a:latin typeface="Times New Roman" panose="02020603050405020304" pitchFamily="18" charset="0"/>
              <a:ea typeface="Times New Roman" panose="02020603050405020304" pitchFamily="18" charset="0"/>
            </a:endParaRPr>
          </a:p>
          <a:p>
            <a:pPr marL="45720" marR="0" indent="0" algn="just">
              <a:spcBef>
                <a:spcPts val="0"/>
              </a:spcBef>
              <a:spcAft>
                <a:spcPts val="0"/>
              </a:spcAft>
              <a:buNone/>
            </a:pPr>
            <a:r>
              <a:rPr lang="el-GR" sz="1800" b="1" dirty="0">
                <a:effectLst/>
                <a:latin typeface="Garamond" panose="02020404030301010803" pitchFamily="18" charset="0"/>
                <a:ea typeface="Times New Roman" panose="02020603050405020304" pitchFamily="18" charset="0"/>
                <a:cs typeface="Calibri" panose="020F0502020204030204" pitchFamily="34" charset="0"/>
              </a:rPr>
              <a:t>Περιοδικά</a:t>
            </a:r>
            <a:endParaRPr lang="el-GR" sz="1800" dirty="0">
              <a:effectLst/>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Garamond" panose="02020404030301010803" pitchFamily="18" charset="0"/>
              <a:buChar char="◦"/>
              <a:tabLst>
                <a:tab pos="457200" algn="l"/>
              </a:tabLst>
            </a:pPr>
            <a:r>
              <a:rPr lang="en-US" sz="1800"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e</a:t>
            </a:r>
            <a:r>
              <a:rPr lang="el-GR" sz="1800"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a:t>
            </a:r>
            <a:r>
              <a:rPr lang="en-US" sz="1800"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Journal</a:t>
            </a:r>
            <a:r>
              <a:rPr lang="el-GR" sz="1800"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 </a:t>
            </a:r>
            <a:r>
              <a:rPr lang="el-GR" sz="1800" i="1"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Συστημική Σκέψη &amp; Ψυχοθεραπεία. </a:t>
            </a:r>
            <a:r>
              <a:rPr lang="el-GR" sz="1800"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ΕΕΣΣΚΕΨΟ.</a:t>
            </a:r>
            <a:endParaRPr lang="el-GR" sz="1800" dirty="0">
              <a:solidFill>
                <a:srgbClr val="000000"/>
              </a:solidFill>
              <a:effectLst/>
              <a:latin typeface="Times New Roman" panose="02020603050405020304" pitchFamily="18" charset="0"/>
              <a:ea typeface="Calibri" panose="020F0502020204030204" pitchFamily="34" charset="0"/>
            </a:endParaRPr>
          </a:p>
          <a:p>
            <a:pPr marL="342900" marR="0" lvl="0" indent="-342900" algn="just">
              <a:spcBef>
                <a:spcPts val="0"/>
              </a:spcBef>
              <a:spcAft>
                <a:spcPts val="0"/>
              </a:spcAft>
              <a:buFont typeface="Garamond" panose="02020404030301010803" pitchFamily="18" charset="0"/>
              <a:buChar char="◦"/>
              <a:tabLst>
                <a:tab pos="457200" algn="l"/>
              </a:tabLst>
            </a:pPr>
            <a:r>
              <a:rPr lang="el-GR" sz="1800" i="1"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a:t>
            </a:r>
            <a:r>
              <a:rPr lang="el-GR" sz="1800" i="1" dirty="0" err="1">
                <a:solidFill>
                  <a:srgbClr val="000000"/>
                </a:solidFill>
                <a:effectLst/>
                <a:latin typeface="Garamond" panose="02020404030301010803" pitchFamily="18" charset="0"/>
                <a:ea typeface="Calibri" panose="020F0502020204030204" pitchFamily="34" charset="0"/>
                <a:cs typeface="Calibri" panose="020F0502020204030204" pitchFamily="34" charset="0"/>
              </a:rPr>
              <a:t>μεταλογος</a:t>
            </a:r>
            <a:r>
              <a:rPr lang="el-GR" sz="1800" i="1"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a:t>
            </a:r>
            <a:r>
              <a:rPr lang="el-GR" sz="1800"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 Συστημικές Προσεγγίσεις και Ψυχοθεραπεία. Συστημική Εταιρεία Βορείου Ελλάδος.   </a:t>
            </a:r>
            <a:endParaRPr lang="el-GR" sz="1800" dirty="0">
              <a:solidFill>
                <a:srgbClr val="000000"/>
              </a:solidFill>
              <a:effectLst/>
              <a:latin typeface="Times New Roman" panose="02020603050405020304" pitchFamily="18" charset="0"/>
              <a:ea typeface="Calibri" panose="020F0502020204030204" pitchFamily="34" charset="0"/>
            </a:endParaRPr>
          </a:p>
          <a:p>
            <a:pPr marL="342900" marR="0" lvl="0" indent="-342900" algn="just">
              <a:spcBef>
                <a:spcPts val="0"/>
              </a:spcBef>
              <a:spcAft>
                <a:spcPts val="0"/>
              </a:spcAft>
              <a:buFont typeface="Garamond" panose="02020404030301010803" pitchFamily="18" charset="0"/>
              <a:buChar char="◦"/>
              <a:tabLst>
                <a:tab pos="457200" algn="l"/>
              </a:tabLst>
            </a:pPr>
            <a:r>
              <a:rPr lang="en-US" sz="1800" i="1"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Family process Journal</a:t>
            </a:r>
            <a:endParaRPr lang="el-GR" sz="1800" dirty="0">
              <a:solidFill>
                <a:srgbClr val="000000"/>
              </a:solidFill>
              <a:effectLst/>
              <a:latin typeface="Times New Roman" panose="02020603050405020304" pitchFamily="18" charset="0"/>
              <a:ea typeface="Calibri" panose="020F0502020204030204" pitchFamily="34" charset="0"/>
            </a:endParaRPr>
          </a:p>
          <a:p>
            <a:pPr marL="342900" marR="0" lvl="0" indent="-342900" algn="just">
              <a:spcBef>
                <a:spcPts val="0"/>
              </a:spcBef>
              <a:spcAft>
                <a:spcPts val="0"/>
              </a:spcAft>
              <a:buFont typeface="Garamond" panose="02020404030301010803" pitchFamily="18" charset="0"/>
              <a:buChar char="◦"/>
              <a:tabLst>
                <a:tab pos="457200" algn="l"/>
              </a:tabLst>
            </a:pPr>
            <a:r>
              <a:rPr lang="en-US" sz="1800" i="1"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International Journal of Group Psychotherapy</a:t>
            </a:r>
            <a:r>
              <a:rPr lang="en-US" sz="1800"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 Vol. 60, Number 4, October 2010, Special Issue</a:t>
            </a:r>
            <a:endParaRPr lang="el-GR" sz="1800" dirty="0">
              <a:solidFill>
                <a:srgbClr val="000000"/>
              </a:solidFill>
              <a:effectLst/>
              <a:latin typeface="Times New Roman" panose="02020603050405020304" pitchFamily="18" charset="0"/>
              <a:ea typeface="Calibri" panose="020F0502020204030204" pitchFamily="34" charset="0"/>
            </a:endParaRPr>
          </a:p>
          <a:p>
            <a:pPr marL="342900" marR="0" lvl="0" indent="-342900" algn="just">
              <a:spcBef>
                <a:spcPts val="0"/>
              </a:spcBef>
              <a:spcAft>
                <a:spcPts val="0"/>
              </a:spcAft>
              <a:buFont typeface="Garamond" panose="02020404030301010803" pitchFamily="18" charset="0"/>
              <a:buChar char="◦"/>
              <a:tabLst>
                <a:tab pos="457200" algn="l"/>
              </a:tabLst>
            </a:pPr>
            <a:r>
              <a:rPr lang="en-US" sz="1800" i="1"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Psychotherapy Networker Journal</a:t>
            </a:r>
            <a:r>
              <a:rPr lang="el-GR" sz="1800" i="1"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 </a:t>
            </a:r>
            <a:endParaRPr lang="el-GR" sz="1800" dirty="0">
              <a:solidFill>
                <a:srgbClr val="000000"/>
              </a:solidFill>
              <a:effectLst/>
              <a:latin typeface="Times New Roman" panose="02020603050405020304" pitchFamily="18" charset="0"/>
              <a:ea typeface="Calibri" panose="020F0502020204030204" pitchFamily="34" charset="0"/>
            </a:endParaRPr>
          </a:p>
          <a:p>
            <a:pPr marL="342900" marR="0" lvl="0" indent="-342900" algn="just">
              <a:spcBef>
                <a:spcPts val="0"/>
              </a:spcBef>
              <a:spcAft>
                <a:spcPts val="0"/>
              </a:spcAft>
              <a:buFont typeface="Garamond" panose="02020404030301010803" pitchFamily="18" charset="0"/>
              <a:buChar char="◦"/>
              <a:tabLst>
                <a:tab pos="457200" algn="l"/>
              </a:tabLst>
            </a:pPr>
            <a:r>
              <a:rPr lang="en-US" sz="1800" i="1"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Group Analysis</a:t>
            </a:r>
            <a:r>
              <a:rPr lang="en-US" sz="1800" dirty="0">
                <a:solidFill>
                  <a:srgbClr val="000000"/>
                </a:solidFill>
                <a:effectLst/>
                <a:latin typeface="Garamond" panose="02020404030301010803" pitchFamily="18" charset="0"/>
                <a:ea typeface="Calibri" panose="020F0502020204030204" pitchFamily="34" charset="0"/>
                <a:cs typeface="Calibri" panose="020F0502020204030204" pitchFamily="34" charset="0"/>
              </a:rPr>
              <a:t>, </a:t>
            </a:r>
            <a:r>
              <a:rPr lang="en-US" sz="1800" u="sng" dirty="0">
                <a:solidFill>
                  <a:srgbClr val="000000"/>
                </a:solidFill>
                <a:effectLst/>
                <a:latin typeface="Garamond" panose="02020404030301010803" pitchFamily="18" charset="0"/>
                <a:ea typeface="Calibri" panose="020F0502020204030204" pitchFamily="34" charset="0"/>
                <a:cs typeface="Calibri" panose="020F0502020204030204" pitchFamily="34" charset="0"/>
                <a:hlinkClick r:id="rId2"/>
              </a:rPr>
              <a:t>https://journals.sagepub.com/home/gaq</a:t>
            </a:r>
            <a:endParaRPr lang="el-GR" sz="1800" dirty="0">
              <a:solidFill>
                <a:srgbClr val="000000"/>
              </a:solidFill>
              <a:effectLst/>
              <a:latin typeface="Times New Roman" panose="02020603050405020304" pitchFamily="18" charset="0"/>
              <a:ea typeface="Calibri" panose="020F0502020204030204" pitchFamily="34" charset="0"/>
            </a:endParaRPr>
          </a:p>
          <a:p>
            <a:pPr marL="0" indent="0">
              <a:buNone/>
            </a:pPr>
            <a:r>
              <a:rPr lang="el-GR" sz="1800" b="1" i="1" dirty="0">
                <a:effectLst/>
                <a:latin typeface="Garamond" panose="02020404030301010803" pitchFamily="18" charset="0"/>
                <a:ea typeface="Times New Roman" panose="02020603050405020304" pitchFamily="18" charset="0"/>
                <a:cs typeface="Times New Roman" panose="02020603050405020304" pitchFamily="18" charset="0"/>
              </a:rPr>
              <a:t>Ελληνικές Ομάδες </a:t>
            </a:r>
            <a:r>
              <a:rPr lang="en-US" sz="1800" b="1" i="1" dirty="0">
                <a:effectLst/>
                <a:latin typeface="Garamond" panose="02020404030301010803" pitchFamily="18" charset="0"/>
                <a:ea typeface="Times New Roman" panose="02020603050405020304" pitchFamily="18" charset="0"/>
                <a:cs typeface="Times New Roman" panose="02020603050405020304" pitchFamily="18" charset="0"/>
              </a:rPr>
              <a:t>Balint</a:t>
            </a:r>
            <a:r>
              <a:rPr lang="el-GR" sz="1800" b="1" i="1" dirty="0">
                <a:effectLst/>
                <a:latin typeface="Garamond" panose="02020404030301010803" pitchFamily="18" charset="0"/>
                <a:ea typeface="Times New Roman" panose="02020603050405020304" pitchFamily="18" charset="0"/>
                <a:cs typeface="Times New Roman" panose="02020603050405020304" pitchFamily="18" charset="0"/>
              </a:rPr>
              <a:t>, </a:t>
            </a:r>
            <a:r>
              <a:rPr lang="en-GB" sz="1800" b="1" i="1" u="sng"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hlinkClick r:id="rId3"/>
              </a:rPr>
              <a:t>https</a:t>
            </a:r>
            <a:r>
              <a:rPr lang="el-GR" sz="1800" b="1" i="1" u="sng"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hlinkClick r:id="rId3"/>
              </a:rPr>
              <a:t>://</a:t>
            </a:r>
            <a:r>
              <a:rPr lang="en-GB" sz="1800" b="1" i="1" u="sng"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hlinkClick r:id="rId3"/>
              </a:rPr>
              <a:t>www</a:t>
            </a:r>
            <a:r>
              <a:rPr lang="el-GR" sz="1800" b="1" i="1" u="sng"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hlinkClick r:id="rId3"/>
              </a:rPr>
              <a:t>.</a:t>
            </a:r>
            <a:r>
              <a:rPr lang="en-GB" sz="1800" b="1" i="1" u="sng" dirty="0" err="1">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hlinkClick r:id="rId3"/>
              </a:rPr>
              <a:t>balintgroupgreece</a:t>
            </a:r>
            <a:r>
              <a:rPr lang="el-GR" sz="1800" b="1" i="1" u="sng"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hlinkClick r:id="rId3"/>
              </a:rPr>
              <a:t>.</a:t>
            </a:r>
            <a:r>
              <a:rPr lang="en-GB" sz="1800" b="1" i="1" u="sng" dirty="0">
                <a:solidFill>
                  <a:srgbClr val="0000FF"/>
                </a:solidFill>
                <a:effectLst/>
                <a:latin typeface="Garamond" panose="02020404030301010803" pitchFamily="18" charset="0"/>
                <a:ea typeface="Times New Roman" panose="02020603050405020304" pitchFamily="18" charset="0"/>
                <a:cs typeface="Times New Roman" panose="02020603050405020304" pitchFamily="18" charset="0"/>
                <a:hlinkClick r:id="rId3"/>
              </a:rPr>
              <a:t>com</a:t>
            </a:r>
            <a:endParaRPr lang="el-GR" dirty="0"/>
          </a:p>
        </p:txBody>
      </p:sp>
      <p:sp>
        <p:nvSpPr>
          <p:cNvPr id="4" name="Θέση αριθμού διαφάνειας 3">
            <a:extLst>
              <a:ext uri="{FF2B5EF4-FFF2-40B4-BE49-F238E27FC236}">
                <a16:creationId xmlns:a16="http://schemas.microsoft.com/office/drawing/2014/main" id="{E2984F51-69AB-4D86-2C66-8D10AB94A453}"/>
              </a:ext>
            </a:extLst>
          </p:cNvPr>
          <p:cNvSpPr>
            <a:spLocks noGrp="1"/>
          </p:cNvSpPr>
          <p:nvPr>
            <p:ph type="sldNum" sz="quarter" idx="12"/>
          </p:nvPr>
        </p:nvSpPr>
        <p:spPr/>
        <p:txBody>
          <a:bodyPr/>
          <a:lstStyle/>
          <a:p>
            <a:fld id="{29A67EF4-6AD0-4895-A677-9D84EEBBB660}" type="slidenum">
              <a:rPr lang="el-GR" smtClean="0"/>
              <a:t>38</a:t>
            </a:fld>
            <a:endParaRPr lang="el-GR"/>
          </a:p>
        </p:txBody>
      </p:sp>
    </p:spTree>
    <p:extLst>
      <p:ext uri="{BB962C8B-B14F-4D97-AF65-F5344CB8AC3E}">
        <p14:creationId xmlns:p14="http://schemas.microsoft.com/office/powerpoint/2010/main" val="19246640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txBox="1">
            <a:spLocks noGrp="1"/>
          </p:cNvSpPr>
          <p:nvPr>
            <p:ph idx="1"/>
          </p:nvPr>
        </p:nvSpPr>
        <p:spPr>
          <a:xfrm>
            <a:off x="8286750" y="542925"/>
            <a:ext cx="3762376" cy="5334000"/>
          </a:xfrm>
        </p:spPr>
        <p:txBody>
          <a:bodyPr anchorCtr="1"/>
          <a:lstStyle/>
          <a:p>
            <a:pPr marL="0" lvl="0" indent="0" algn="ctr">
              <a:buNone/>
            </a:pPr>
            <a:endParaRPr lang="en-US" sz="4000" b="1" dirty="0"/>
          </a:p>
          <a:p>
            <a:pPr lvl="1" algn="ctr"/>
            <a:r>
              <a:rPr lang="en-US" sz="2800" dirty="0"/>
              <a:t>Unfinished business?</a:t>
            </a:r>
            <a:endParaRPr lang="el-GR" sz="2800" dirty="0"/>
          </a:p>
          <a:p>
            <a:pPr lvl="1" algn="ctr"/>
            <a:r>
              <a:rPr lang="en-US" sz="2800" dirty="0" err="1"/>
              <a:t>Surprisings</a:t>
            </a:r>
            <a:r>
              <a:rPr lang="en-US" sz="2800" dirty="0"/>
              <a:t> and learnings?</a:t>
            </a:r>
            <a:endParaRPr lang="el-GR" sz="2800" dirty="0"/>
          </a:p>
          <a:p>
            <a:pPr lvl="1" algn="ctr"/>
            <a:r>
              <a:rPr lang="en-US" sz="2800" dirty="0"/>
              <a:t>Generalization</a:t>
            </a:r>
            <a:r>
              <a:rPr lang="el-GR" sz="2800" dirty="0"/>
              <a:t>?</a:t>
            </a:r>
            <a:endParaRPr lang="en-US" sz="2800" dirty="0"/>
          </a:p>
          <a:p>
            <a:pPr lvl="1" algn="ctr"/>
            <a:r>
              <a:rPr lang="en-US" sz="2800" dirty="0"/>
              <a:t>Emotions? </a:t>
            </a:r>
            <a:endParaRPr lang="el-GR" sz="2800" dirty="0"/>
          </a:p>
          <a:p>
            <a:pPr lvl="1" algn="ctr"/>
            <a:endParaRPr lang="en-US" sz="2800" dirty="0"/>
          </a:p>
          <a:p>
            <a:pPr lvl="1" algn="ctr"/>
            <a:r>
              <a:rPr lang="el-GR" sz="2800" dirty="0"/>
              <a:t>Τι παίρνεις μαζί σου</a:t>
            </a:r>
            <a:r>
              <a:rPr lang="en-US" sz="2800" dirty="0"/>
              <a:t>?</a:t>
            </a:r>
            <a:endParaRPr lang="el-GR" sz="2800" dirty="0"/>
          </a:p>
          <a:p>
            <a:pPr lvl="0" algn="ctr"/>
            <a:endParaRPr lang="el-GR" sz="4000" b="1" dirty="0"/>
          </a:p>
          <a:p>
            <a:pPr marL="0" lvl="0" indent="0" algn="ctr">
              <a:buNone/>
            </a:pPr>
            <a:endParaRPr lang="el-GR" sz="4000" dirty="0"/>
          </a:p>
          <a:p>
            <a:pPr marL="0" lvl="0" indent="0" algn="ctr">
              <a:buNone/>
            </a:pPr>
            <a:endParaRPr lang="el-GR" sz="4000" dirty="0"/>
          </a:p>
        </p:txBody>
      </p:sp>
      <p:sp>
        <p:nvSpPr>
          <p:cNvPr id="10" name="Θέση κειμένου 9">
            <a:extLst>
              <a:ext uri="{FF2B5EF4-FFF2-40B4-BE49-F238E27FC236}">
                <a16:creationId xmlns:a16="http://schemas.microsoft.com/office/drawing/2014/main" id="{AF6C2A67-EB01-2E52-B070-3A3DE2AA80C3}"/>
              </a:ext>
            </a:extLst>
          </p:cNvPr>
          <p:cNvSpPr>
            <a:spLocks noGrp="1"/>
          </p:cNvSpPr>
          <p:nvPr>
            <p:ph type="body" sz="half" idx="2"/>
          </p:nvPr>
        </p:nvSpPr>
        <p:spPr>
          <a:xfrm>
            <a:off x="1506696" y="4425955"/>
            <a:ext cx="4149403" cy="4591050"/>
          </a:xfrm>
        </p:spPr>
        <p:txBody>
          <a:bodyPr/>
          <a:lstStyle/>
          <a:p>
            <a:pPr marL="0" indent="0" algn="ctr">
              <a:buNone/>
            </a:pPr>
            <a:r>
              <a:rPr lang="el-GR" sz="2400" b="1" dirty="0">
                <a:latin typeface="Comic Sans MS" panose="030F0702030302020204" pitchFamily="66" charset="0"/>
              </a:rPr>
              <a:t>Σας ευχαριστώ πολύ!!!</a:t>
            </a:r>
          </a:p>
          <a:p>
            <a:pPr marL="0" indent="0" algn="ctr">
              <a:buNone/>
            </a:pPr>
            <a:endParaRPr lang="en-US" sz="2400" dirty="0">
              <a:latin typeface="Comic Sans MS" panose="030F0702030302020204" pitchFamily="66" charset="0"/>
            </a:endParaRPr>
          </a:p>
          <a:p>
            <a:pPr marL="0" indent="0" algn="ctr">
              <a:buNone/>
            </a:pPr>
            <a:r>
              <a:rPr lang="el-GR" sz="2400" dirty="0">
                <a:latin typeface="Comic Sans MS" panose="030F0702030302020204" pitchFamily="66" charset="0"/>
              </a:rPr>
              <a:t>Δώρα Σκαλή</a:t>
            </a:r>
          </a:p>
          <a:p>
            <a:pPr marL="0" indent="0" algn="ctr">
              <a:buNone/>
            </a:pPr>
            <a:r>
              <a:rPr lang="en-US" sz="2400" dirty="0">
                <a:latin typeface="Comic Sans MS" panose="030F0702030302020204" pitchFamily="66" charset="0"/>
              </a:rPr>
              <a:t>dskalis@yahoo.gr</a:t>
            </a:r>
            <a:endParaRPr lang="el-GR" sz="2400" dirty="0">
              <a:latin typeface="Comic Sans MS" panose="030F0702030302020204" pitchFamily="66" charset="0"/>
            </a:endParaRPr>
          </a:p>
          <a:p>
            <a:pPr algn="ctr"/>
            <a:endParaRPr lang="el-GR" dirty="0"/>
          </a:p>
        </p:txBody>
      </p:sp>
      <p:sp>
        <p:nvSpPr>
          <p:cNvPr id="4" name="Θέση αριθμού διαφάνειας 3"/>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169F12C-833B-408D-8CCA-79D6BE8590F5}" type="slidenum">
              <a:t>39</a:t>
            </a:fld>
            <a:endParaRPr lang="el-GR" sz="1200" b="0" i="0" u="none" strike="noStrike" kern="1200" cap="none" spc="0" baseline="0">
              <a:solidFill>
                <a:srgbClr val="898989"/>
              </a:solidFill>
              <a:uFillTx/>
              <a:latin typeface="Calibri"/>
            </a:endParaRPr>
          </a:p>
        </p:txBody>
      </p:sp>
      <p:sp>
        <p:nvSpPr>
          <p:cNvPr id="5" name="Θέση αριθμού διαφάνειας 4"/>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A7C0733-833F-4B78-8EA7-022C3CD37980}" type="slidenum">
              <a:t>39</a:t>
            </a:fld>
            <a:endParaRPr lang="el-GR" sz="1200" b="0" i="0" u="none" strike="noStrike" kern="1200" cap="none" spc="0" baseline="0">
              <a:solidFill>
                <a:srgbClr val="898989"/>
              </a:solidFill>
              <a:uFillTx/>
              <a:latin typeface="Calibri"/>
            </a:endParaRPr>
          </a:p>
        </p:txBody>
      </p:sp>
      <p:pic>
        <p:nvPicPr>
          <p:cNvPr id="8194" name="Picture 2" descr="omadiki psixotherapeia - Κωνσταντίνος Ζαμπάς">
            <a:extLst>
              <a:ext uri="{FF2B5EF4-FFF2-40B4-BE49-F238E27FC236}">
                <a16:creationId xmlns:a16="http://schemas.microsoft.com/office/drawing/2014/main" id="{EBAA5F66-8A1B-90C1-16D2-643832598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9307" y="542925"/>
            <a:ext cx="3671887" cy="347662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a:extLst>
              <a:ext uri="{FF2B5EF4-FFF2-40B4-BE49-F238E27FC236}">
                <a16:creationId xmlns:a16="http://schemas.microsoft.com/office/drawing/2014/main" id="{02F39ED2-D6E2-6648-ED68-B30865AD15F9}"/>
              </a:ext>
            </a:extLst>
          </p:cNvPr>
          <p:cNvSpPr txBox="1"/>
          <p:nvPr/>
        </p:nvSpPr>
        <p:spPr>
          <a:xfrm>
            <a:off x="347659" y="6598369"/>
            <a:ext cx="6467475" cy="246221"/>
          </a:xfrm>
          <a:prstGeom prst="rect">
            <a:avLst/>
          </a:prstGeom>
          <a:noFill/>
        </p:spPr>
        <p:txBody>
          <a:bodyPr wrap="square">
            <a:spAutoFit/>
          </a:bodyPr>
          <a:lstStyle/>
          <a:p>
            <a:r>
              <a:rPr lang="en-US" sz="1000" dirty="0"/>
              <a:t>https://www.google.com/search?q=%CE%BF%CE%BC%CE%B1%CE%B4%CE%B9%CE%BA%CE%AE</a:t>
            </a:r>
            <a:endParaRPr lang="el-GR" sz="1000"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a:extLst>
              <a:ext uri="{FF2B5EF4-FFF2-40B4-BE49-F238E27FC236}">
                <a16:creationId xmlns:a16="http://schemas.microsoft.com/office/drawing/2014/main" id="{D6AFE3C6-259D-172C-2D09-F183B35BA395}"/>
              </a:ext>
            </a:extLst>
          </p:cNvPr>
          <p:cNvSpPr>
            <a:spLocks noGrp="1"/>
          </p:cNvSpPr>
          <p:nvPr>
            <p:ph type="title"/>
          </p:nvPr>
        </p:nvSpPr>
        <p:spPr>
          <a:xfrm>
            <a:off x="924758" y="444973"/>
            <a:ext cx="10058400" cy="797901"/>
          </a:xfrm>
        </p:spPr>
        <p:txBody>
          <a:bodyPr>
            <a:normAutofit/>
          </a:bodyPr>
          <a:lstStyle/>
          <a:p>
            <a:pPr marL="0" marR="0">
              <a:lnSpc>
                <a:spcPct val="115000"/>
              </a:lnSpc>
              <a:spcBef>
                <a:spcPts val="0"/>
              </a:spcBef>
              <a:spcAft>
                <a:spcPts val="0"/>
              </a:spcAft>
            </a:pPr>
            <a:r>
              <a:rPr lang="el-GR" sz="3200" dirty="0">
                <a:solidFill>
                  <a:srgbClr val="000000"/>
                </a:solidFill>
                <a:effectLst/>
                <a:latin typeface="Garamond" panose="02020404030301010803" pitchFamily="18" charset="0"/>
                <a:ea typeface="Calibri" panose="020F0502020204030204" pitchFamily="34" charset="0"/>
              </a:rPr>
              <a:t> </a:t>
            </a:r>
            <a:r>
              <a:rPr lang="en-US" sz="3200" dirty="0">
                <a:solidFill>
                  <a:schemeClr val="tx1"/>
                </a:solidFill>
                <a:effectLst/>
                <a:ea typeface="Calibri" panose="020F0502020204030204" pitchFamily="34" charset="0"/>
              </a:rPr>
              <a:t>E</a:t>
            </a:r>
            <a:r>
              <a:rPr lang="el-GR" sz="3200" dirty="0" err="1">
                <a:solidFill>
                  <a:schemeClr val="tx1"/>
                </a:solidFill>
                <a:effectLst/>
                <a:ea typeface="Calibri" panose="020F0502020204030204" pitchFamily="34" charset="0"/>
              </a:rPr>
              <a:t>φαρμογές</a:t>
            </a:r>
            <a:r>
              <a:rPr lang="el-GR" sz="3200" dirty="0">
                <a:solidFill>
                  <a:schemeClr val="tx1"/>
                </a:solidFill>
                <a:effectLst/>
                <a:ea typeface="Calibri" panose="020F0502020204030204" pitchFamily="34" charset="0"/>
              </a:rPr>
              <a:t> Ομάδας σε διαφορετικά </a:t>
            </a:r>
            <a:r>
              <a:rPr lang="el-GR" sz="3200" dirty="0">
                <a:solidFill>
                  <a:schemeClr val="tx1"/>
                </a:solidFill>
                <a:effectLst/>
                <a:ea typeface="Times New Roman" panose="02020603050405020304" pitchFamily="18" charset="0"/>
                <a:cs typeface="Times New Roman" panose="02020603050405020304" pitchFamily="18" charset="0"/>
              </a:rPr>
              <a:t>πλαίσια</a:t>
            </a:r>
            <a:r>
              <a:rPr lang="el-GR" sz="3200" dirty="0">
                <a:solidFill>
                  <a:schemeClr val="tx1"/>
                </a:solidFill>
                <a:effectLst/>
                <a:ea typeface="Calibri" panose="020F0502020204030204" pitchFamily="34" charset="0"/>
              </a:rPr>
              <a:t>? Ι</a:t>
            </a:r>
            <a:endParaRPr lang="el-GR" sz="3200" dirty="0">
              <a:solidFill>
                <a:schemeClr val="tx1"/>
              </a:solidFill>
            </a:endParaRPr>
          </a:p>
        </p:txBody>
      </p:sp>
      <p:sp>
        <p:nvSpPr>
          <p:cNvPr id="9" name="Θέση περιεχομένου 8">
            <a:extLst>
              <a:ext uri="{FF2B5EF4-FFF2-40B4-BE49-F238E27FC236}">
                <a16:creationId xmlns:a16="http://schemas.microsoft.com/office/drawing/2014/main" id="{498D4D98-EC36-1A75-C781-2D43A2C2FDAC}"/>
              </a:ext>
            </a:extLst>
          </p:cNvPr>
          <p:cNvSpPr>
            <a:spLocks noGrp="1"/>
          </p:cNvSpPr>
          <p:nvPr>
            <p:ph idx="1"/>
          </p:nvPr>
        </p:nvSpPr>
        <p:spPr>
          <a:xfrm>
            <a:off x="1021655" y="1367427"/>
            <a:ext cx="10058400" cy="4722554"/>
          </a:xfrm>
        </p:spPr>
        <p:txBody>
          <a:bodyPr>
            <a:normAutofit/>
          </a:bodyPr>
          <a:lstStyle/>
          <a:p>
            <a:pPr marR="0" algn="just">
              <a:spcBef>
                <a:spcPts val="0"/>
              </a:spcBef>
              <a:spcAft>
                <a:spcPts val="750"/>
              </a:spcAft>
              <a:buFont typeface="Courier New" panose="02070309020205020404" pitchFamily="49" charset="0"/>
              <a:buChar char="o"/>
            </a:pPr>
            <a:r>
              <a:rPr lang="el-GR" sz="2400" dirty="0">
                <a:effectLst/>
                <a:ea typeface="Times New Roman" panose="02020603050405020304" pitchFamily="18" charset="0"/>
                <a:cs typeface="Segoe UI" panose="020B0502040204020203" pitchFamily="34" charset="0"/>
              </a:rPr>
              <a:t>Ποιο το </a:t>
            </a:r>
            <a:r>
              <a:rPr lang="el-GR" sz="2400" b="1" dirty="0">
                <a:effectLst/>
                <a:ea typeface="Times New Roman" panose="02020603050405020304" pitchFamily="18" charset="0"/>
                <a:cs typeface="Segoe UI" panose="020B0502040204020203" pitchFamily="34" charset="0"/>
              </a:rPr>
              <a:t>νόημα και το κέρδος</a:t>
            </a:r>
            <a:r>
              <a:rPr lang="el-GR" sz="2400" dirty="0">
                <a:effectLst/>
                <a:ea typeface="Times New Roman" panose="02020603050405020304" pitchFamily="18" charset="0"/>
                <a:cs typeface="Segoe UI" panose="020B0502040204020203" pitchFamily="34" charset="0"/>
              </a:rPr>
              <a:t> στην εφαρμογή της ομαδικής διεργασίας σε θεραπευτικό και μη θεραπευτικό πλαίσιο (εκπαιδευτικό, </a:t>
            </a:r>
            <a:r>
              <a:rPr lang="el-GR" sz="2400" dirty="0" err="1">
                <a:effectLst/>
                <a:ea typeface="Times New Roman" panose="02020603050405020304" pitchFamily="18" charset="0"/>
                <a:cs typeface="Segoe UI" panose="020B0502040204020203" pitchFamily="34" charset="0"/>
              </a:rPr>
              <a:t>ψυχοεκπαιδευτικό</a:t>
            </a:r>
            <a:r>
              <a:rPr lang="el-GR" sz="2400" dirty="0">
                <a:effectLst/>
                <a:ea typeface="Times New Roman" panose="02020603050405020304" pitchFamily="18" charset="0"/>
                <a:cs typeface="Segoe UI" panose="020B0502040204020203" pitchFamily="34" charset="0"/>
              </a:rPr>
              <a:t>, εργασιακό</a:t>
            </a:r>
            <a:r>
              <a:rPr lang="el-GR" sz="2400" dirty="0">
                <a:effectLst/>
                <a:ea typeface="Times New Roman" panose="02020603050405020304" pitchFamily="18" charset="0"/>
              </a:rPr>
              <a:t>, κ.λπ.)?</a:t>
            </a:r>
          </a:p>
          <a:p>
            <a:pPr marL="274320" lvl="1" indent="0" algn="just">
              <a:spcBef>
                <a:spcPts val="0"/>
              </a:spcBef>
              <a:spcAft>
                <a:spcPts val="750"/>
              </a:spcAft>
              <a:buNone/>
            </a:pPr>
            <a:r>
              <a:rPr lang="el-GR" sz="2400" b="1" dirty="0">
                <a:solidFill>
                  <a:srgbClr val="FF0000"/>
                </a:solidFill>
                <a:effectLst/>
                <a:ea typeface="Times New Roman" panose="02020603050405020304" pitchFamily="18" charset="0"/>
                <a:cs typeface="Segoe UI" panose="020B0502040204020203" pitchFamily="34" charset="0"/>
              </a:rPr>
              <a:t>Κοινωνικός ο ανθρώπινος εγκέφαλος!!! </a:t>
            </a:r>
            <a:r>
              <a:rPr lang="en-US" sz="2400" dirty="0" err="1">
                <a:effectLst/>
                <a:ea typeface="Times New Roman" panose="02020603050405020304" pitchFamily="18" charset="0"/>
              </a:rPr>
              <a:t>Cozolino</a:t>
            </a:r>
            <a:r>
              <a:rPr lang="el-GR" sz="2400" dirty="0">
                <a:effectLst/>
                <a:ea typeface="Times New Roman" panose="02020603050405020304" pitchFamily="18" charset="0"/>
              </a:rPr>
              <a:t>, </a:t>
            </a:r>
            <a:r>
              <a:rPr lang="en-US" sz="2400" dirty="0">
                <a:effectLst/>
                <a:ea typeface="Times New Roman" panose="02020603050405020304" pitchFamily="18" charset="0"/>
              </a:rPr>
              <a:t>L</a:t>
            </a:r>
            <a:r>
              <a:rPr lang="el-GR" sz="2400" dirty="0">
                <a:effectLst/>
                <a:ea typeface="Times New Roman" panose="02020603050405020304" pitchFamily="18" charset="0"/>
              </a:rPr>
              <a:t>.</a:t>
            </a:r>
            <a:r>
              <a:rPr lang="en-US" sz="2400" dirty="0">
                <a:effectLst/>
                <a:ea typeface="Times New Roman" panose="02020603050405020304" pitchFamily="18" charset="0"/>
              </a:rPr>
              <a:t>J</a:t>
            </a:r>
            <a:r>
              <a:rPr lang="el-GR" sz="2400" dirty="0">
                <a:effectLst/>
                <a:ea typeface="Times New Roman" panose="02020603050405020304" pitchFamily="18" charset="0"/>
              </a:rPr>
              <a:t>., 2010</a:t>
            </a:r>
          </a:p>
          <a:p>
            <a:pPr marL="548640" lvl="2" indent="190500" algn="just">
              <a:spcBef>
                <a:spcPts val="0"/>
              </a:spcBef>
              <a:spcAft>
                <a:spcPts val="750"/>
              </a:spcAft>
            </a:pPr>
            <a:r>
              <a:rPr lang="el-GR" sz="2000" b="0" dirty="0">
                <a:effectLst/>
                <a:ea typeface="Times New Roman" panose="02020603050405020304" pitchFamily="18" charset="0"/>
                <a:cs typeface="Segoe UI" panose="020B0502040204020203" pitchFamily="34" charset="0"/>
              </a:rPr>
              <a:t>Συμβάλλει στην συνοχή των μελών ενός πλαισίου και ως εκ τούτου  στον αδιάσπαστο προσανατολισμό σε σχέση με την επίτευξη του στόχου. </a:t>
            </a:r>
          </a:p>
          <a:p>
            <a:pPr marL="548640" lvl="2" indent="190500" algn="just">
              <a:spcBef>
                <a:spcPts val="0"/>
              </a:spcBef>
              <a:spcAft>
                <a:spcPts val="750"/>
              </a:spcAft>
            </a:pPr>
            <a:r>
              <a:rPr lang="el-GR" sz="2000" dirty="0">
                <a:ea typeface="Times New Roman" panose="02020603050405020304" pitchFamily="18" charset="0"/>
                <a:cs typeface="Segoe UI" panose="020B0502040204020203" pitchFamily="34" charset="0"/>
              </a:rPr>
              <a:t>Κ</a:t>
            </a:r>
            <a:r>
              <a:rPr lang="el-GR" sz="2000" dirty="0">
                <a:effectLst/>
                <a:ea typeface="Times New Roman" panose="02020603050405020304" pitchFamily="18" charset="0"/>
                <a:cs typeface="Segoe UI" panose="020B0502040204020203" pitchFamily="34" charset="0"/>
              </a:rPr>
              <a:t>αλλιεργεί την αίσθηση α</a:t>
            </a:r>
            <a:r>
              <a:rPr lang="el-GR" sz="2000" dirty="0">
                <a:effectLst/>
                <a:ea typeface="Times New Roman" panose="02020603050405020304" pitchFamily="18" charset="0"/>
              </a:rPr>
              <a:t>νήκειν, καλλιεργεί ή/και αυξάνει το αίσθημα </a:t>
            </a:r>
            <a:r>
              <a:rPr lang="el-GR" sz="2000" dirty="0">
                <a:effectLst/>
                <a:ea typeface="Times New Roman" panose="02020603050405020304" pitchFamily="18" charset="0"/>
                <a:cs typeface="Segoe UI" panose="020B0502040204020203" pitchFamily="34" charset="0"/>
              </a:rPr>
              <a:t>συμμετοχικότητας και βοηθά τα μέλη της ομάδας να συνεργαστούν </a:t>
            </a:r>
            <a:r>
              <a:rPr lang="el-GR" sz="2000" dirty="0">
                <a:effectLst/>
                <a:ea typeface="Times New Roman" panose="02020603050405020304" pitchFamily="18" charset="0"/>
              </a:rPr>
              <a:t>με λειτουργικό τρόπο. </a:t>
            </a:r>
          </a:p>
          <a:p>
            <a:pPr marL="548640" lvl="2" indent="190500" algn="just">
              <a:spcBef>
                <a:spcPts val="0"/>
              </a:spcBef>
              <a:spcAft>
                <a:spcPts val="750"/>
              </a:spcAft>
            </a:pPr>
            <a:r>
              <a:rPr lang="el-GR" sz="2000" dirty="0">
                <a:effectLst/>
                <a:ea typeface="Times New Roman" panose="02020603050405020304" pitchFamily="18" charset="0"/>
              </a:rPr>
              <a:t>Ασ</a:t>
            </a:r>
            <a:r>
              <a:rPr lang="el-GR" sz="2000" dirty="0">
                <a:effectLst/>
                <a:ea typeface="Times New Roman" panose="02020603050405020304" pitchFamily="18" charset="0"/>
                <a:cs typeface="Segoe UI" panose="020B0502040204020203" pitchFamily="34" charset="0"/>
              </a:rPr>
              <a:t>κεί τα άτομα στη  διαχείριση δυναμικών διαπροσωπικών σχέσεων και στην εκτίμηση της οπτικής κάθε μέλους - υπογραμμίζοντας το   «κέρδος» που «φέρει» η οπτική αυτή. </a:t>
            </a:r>
          </a:p>
          <a:p>
            <a:pPr marL="548640" lvl="2" indent="190500" algn="just">
              <a:spcBef>
                <a:spcPts val="0"/>
              </a:spcBef>
              <a:spcAft>
                <a:spcPts val="750"/>
              </a:spcAft>
            </a:pPr>
            <a:r>
              <a:rPr lang="el-GR" sz="2000" dirty="0">
                <a:ea typeface="Times New Roman" panose="02020603050405020304" pitchFamily="18" charset="0"/>
                <a:cs typeface="Segoe UI" panose="020B0502040204020203" pitchFamily="34" charset="0"/>
              </a:rPr>
              <a:t>Ε</a:t>
            </a:r>
            <a:r>
              <a:rPr lang="el-GR" sz="2000" dirty="0">
                <a:effectLst/>
                <a:ea typeface="Times New Roman" panose="02020603050405020304" pitchFamily="18" charset="0"/>
                <a:cs typeface="Segoe UI" panose="020B0502040204020203" pitchFamily="34" charset="0"/>
              </a:rPr>
              <a:t>νθαρρύνει στην ανάληψη διαπροσωπικού ρίσκου, διευρύνει και ασκεί στις κοινωνικές δεξιότητες και χρησιμεύει στην παραγωγή νέων ιδεών.  </a:t>
            </a:r>
            <a:endParaRPr lang="el-GR" sz="2000" dirty="0">
              <a:effectLst/>
              <a:ea typeface="Times New Roman" panose="02020603050405020304" pitchFamily="18" charset="0"/>
            </a:endParaRPr>
          </a:p>
          <a:p>
            <a:pPr marL="0" marR="0" indent="190500" algn="just">
              <a:spcBef>
                <a:spcPts val="0"/>
              </a:spcBef>
              <a:spcAft>
                <a:spcPts val="750"/>
              </a:spcAft>
            </a:pPr>
            <a:endParaRPr lang="el-GR" sz="1800" dirty="0">
              <a:effectLst/>
              <a:latin typeface="Times New Roman" panose="02020603050405020304" pitchFamily="18" charset="0"/>
              <a:ea typeface="Times New Roman" panose="02020603050405020304" pitchFamily="18" charset="0"/>
            </a:endParaRPr>
          </a:p>
          <a:p>
            <a:pPr marL="114300" marR="0" algn="just">
              <a:spcBef>
                <a:spcPts val="0"/>
              </a:spcBef>
              <a:spcAft>
                <a:spcPts val="0"/>
              </a:spcAft>
            </a:pPr>
            <a:endParaRPr lang="el-GR" sz="2400" dirty="0"/>
          </a:p>
          <a:p>
            <a:endParaRPr lang="el-GR" dirty="0"/>
          </a:p>
        </p:txBody>
      </p:sp>
      <p:sp>
        <p:nvSpPr>
          <p:cNvPr id="7" name="Θέση αριθμού διαφάνειας 6">
            <a:extLst>
              <a:ext uri="{FF2B5EF4-FFF2-40B4-BE49-F238E27FC236}">
                <a16:creationId xmlns:a16="http://schemas.microsoft.com/office/drawing/2014/main" id="{6628A405-2522-3B13-BE17-07EFC1F0A696}"/>
              </a:ext>
            </a:extLst>
          </p:cNvPr>
          <p:cNvSpPr>
            <a:spLocks noGrp="1"/>
          </p:cNvSpPr>
          <p:nvPr>
            <p:ph type="sldNum" sz="quarter" idx="12"/>
          </p:nvPr>
        </p:nvSpPr>
        <p:spPr/>
        <p:txBody>
          <a:bodyPr/>
          <a:lstStyle/>
          <a:p>
            <a:fld id="{29A67EF4-6AD0-4895-A677-9D84EEBBB660}" type="slidenum">
              <a:rPr lang="el-GR" smtClean="0"/>
              <a:t>4</a:t>
            </a:fld>
            <a:endParaRPr lang="el-GR"/>
          </a:p>
        </p:txBody>
      </p:sp>
    </p:spTree>
    <p:extLst>
      <p:ext uri="{BB962C8B-B14F-4D97-AF65-F5344CB8AC3E}">
        <p14:creationId xmlns:p14="http://schemas.microsoft.com/office/powerpoint/2010/main" val="2392731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Τίτλος 7">
            <a:extLst>
              <a:ext uri="{FF2B5EF4-FFF2-40B4-BE49-F238E27FC236}">
                <a16:creationId xmlns:a16="http://schemas.microsoft.com/office/drawing/2014/main" id="{D6AFE3C6-259D-172C-2D09-F183B35BA395}"/>
              </a:ext>
            </a:extLst>
          </p:cNvPr>
          <p:cNvSpPr>
            <a:spLocks noGrp="1"/>
          </p:cNvSpPr>
          <p:nvPr>
            <p:ph type="title"/>
          </p:nvPr>
        </p:nvSpPr>
        <p:spPr>
          <a:xfrm>
            <a:off x="827104" y="240787"/>
            <a:ext cx="10058400" cy="682491"/>
          </a:xfrm>
        </p:spPr>
        <p:txBody>
          <a:bodyPr>
            <a:normAutofit/>
          </a:bodyPr>
          <a:lstStyle/>
          <a:p>
            <a:pPr marL="0" marR="0">
              <a:lnSpc>
                <a:spcPct val="115000"/>
              </a:lnSpc>
              <a:spcBef>
                <a:spcPts val="0"/>
              </a:spcBef>
              <a:spcAft>
                <a:spcPts val="0"/>
              </a:spcAft>
            </a:pPr>
            <a:r>
              <a:rPr lang="el-GR" sz="3200" dirty="0">
                <a:solidFill>
                  <a:srgbClr val="000000"/>
                </a:solidFill>
                <a:effectLst/>
                <a:latin typeface="Garamond" panose="02020404030301010803" pitchFamily="18" charset="0"/>
                <a:ea typeface="Calibri" panose="020F0502020204030204" pitchFamily="34" charset="0"/>
              </a:rPr>
              <a:t> </a:t>
            </a:r>
            <a:r>
              <a:rPr lang="en-US" sz="3200" dirty="0">
                <a:solidFill>
                  <a:schemeClr val="tx1"/>
                </a:solidFill>
                <a:effectLst/>
                <a:ea typeface="Calibri" panose="020F0502020204030204" pitchFamily="34" charset="0"/>
              </a:rPr>
              <a:t>E</a:t>
            </a:r>
            <a:r>
              <a:rPr lang="el-GR" sz="3200" dirty="0" err="1">
                <a:solidFill>
                  <a:schemeClr val="tx1"/>
                </a:solidFill>
                <a:effectLst/>
                <a:ea typeface="Calibri" panose="020F0502020204030204" pitchFamily="34" charset="0"/>
              </a:rPr>
              <a:t>φαρμογές</a:t>
            </a:r>
            <a:r>
              <a:rPr lang="el-GR" sz="3200" dirty="0">
                <a:solidFill>
                  <a:schemeClr val="tx1"/>
                </a:solidFill>
                <a:effectLst/>
                <a:ea typeface="Calibri" panose="020F0502020204030204" pitchFamily="34" charset="0"/>
              </a:rPr>
              <a:t> Ομάδας σε διαφορετικά </a:t>
            </a:r>
            <a:r>
              <a:rPr lang="el-GR" sz="3200" dirty="0">
                <a:solidFill>
                  <a:schemeClr val="tx1"/>
                </a:solidFill>
                <a:effectLst/>
                <a:ea typeface="Times New Roman" panose="02020603050405020304" pitchFamily="18" charset="0"/>
                <a:cs typeface="Times New Roman" panose="02020603050405020304" pitchFamily="18" charset="0"/>
              </a:rPr>
              <a:t>πλαίσια</a:t>
            </a:r>
            <a:r>
              <a:rPr lang="el-GR" sz="3200" dirty="0">
                <a:solidFill>
                  <a:schemeClr val="tx1"/>
                </a:solidFill>
                <a:effectLst/>
                <a:ea typeface="Calibri" panose="020F0502020204030204" pitchFamily="34" charset="0"/>
              </a:rPr>
              <a:t>? ΙΙ</a:t>
            </a:r>
            <a:endParaRPr lang="el-GR" sz="3200" dirty="0">
              <a:solidFill>
                <a:schemeClr val="tx1"/>
              </a:solidFill>
            </a:endParaRPr>
          </a:p>
        </p:txBody>
      </p:sp>
      <p:sp>
        <p:nvSpPr>
          <p:cNvPr id="9" name="Θέση περιεχομένου 8">
            <a:extLst>
              <a:ext uri="{FF2B5EF4-FFF2-40B4-BE49-F238E27FC236}">
                <a16:creationId xmlns:a16="http://schemas.microsoft.com/office/drawing/2014/main" id="{498D4D98-EC36-1A75-C781-2D43A2C2FDAC}"/>
              </a:ext>
            </a:extLst>
          </p:cNvPr>
          <p:cNvSpPr>
            <a:spLocks noGrp="1"/>
          </p:cNvSpPr>
          <p:nvPr>
            <p:ph idx="1"/>
          </p:nvPr>
        </p:nvSpPr>
        <p:spPr>
          <a:xfrm>
            <a:off x="827104" y="870095"/>
            <a:ext cx="10058400" cy="5646199"/>
          </a:xfrm>
        </p:spPr>
        <p:txBody>
          <a:bodyPr>
            <a:normAutofit fontScale="70000" lnSpcReduction="20000"/>
          </a:bodyPr>
          <a:lstStyle/>
          <a:p>
            <a:pPr marL="0" marR="0" indent="190500" algn="just">
              <a:spcBef>
                <a:spcPts val="0"/>
              </a:spcBef>
              <a:spcAft>
                <a:spcPts val="750"/>
              </a:spcAft>
            </a:pPr>
            <a:r>
              <a:rPr lang="el-GR" sz="2600" dirty="0">
                <a:solidFill>
                  <a:srgbClr val="000000"/>
                </a:solidFill>
                <a:effectLst/>
                <a:ea typeface="Calibri" panose="020F0502020204030204" pitchFamily="34" charset="0"/>
              </a:rPr>
              <a:t> </a:t>
            </a:r>
            <a:r>
              <a:rPr lang="el-GR" sz="3400" dirty="0">
                <a:effectLst/>
                <a:ea typeface="Times New Roman" panose="02020603050405020304" pitchFamily="18" charset="0"/>
                <a:cs typeface="Segoe UI" panose="020B0502040204020203" pitchFamily="34" charset="0"/>
              </a:rPr>
              <a:t>Σε σχέση με τον </a:t>
            </a:r>
            <a:r>
              <a:rPr lang="el-GR" sz="3400" b="1" dirty="0">
                <a:effectLst/>
                <a:ea typeface="Times New Roman" panose="02020603050405020304" pitchFamily="18" charset="0"/>
                <a:cs typeface="Segoe UI" panose="020B0502040204020203" pitchFamily="34" charset="0"/>
              </a:rPr>
              <a:t>εργασιακό χώρο</a:t>
            </a:r>
          </a:p>
          <a:p>
            <a:pPr lvl="1" algn="just">
              <a:spcBef>
                <a:spcPts val="0"/>
              </a:spcBef>
              <a:spcAft>
                <a:spcPts val="750"/>
              </a:spcAft>
              <a:buFont typeface="Wingdings" panose="05000000000000000000" pitchFamily="2" charset="2"/>
              <a:buChar char="§"/>
            </a:pPr>
            <a:r>
              <a:rPr lang="el-GR" sz="2900" dirty="0">
                <a:ea typeface="Times New Roman" panose="02020603050405020304" pitchFamily="18" charset="0"/>
                <a:cs typeface="Segoe UI" panose="020B0502040204020203" pitchFamily="34" charset="0"/>
              </a:rPr>
              <a:t>Ο</a:t>
            </a:r>
            <a:r>
              <a:rPr lang="el-GR" sz="2900" dirty="0">
                <a:effectLst/>
                <a:ea typeface="Times New Roman" panose="02020603050405020304" pitchFamily="18" charset="0"/>
                <a:cs typeface="Segoe UI" panose="020B0502040204020203" pitchFamily="34" charset="0"/>
              </a:rPr>
              <a:t>μάδες για τη βελτίωση των δραστηριοτήτων (</a:t>
            </a:r>
            <a:r>
              <a:rPr lang="el-GR" sz="2900" dirty="0" err="1">
                <a:effectLst/>
                <a:ea typeface="Times New Roman" panose="02020603050405020304" pitchFamily="18" charset="0"/>
                <a:cs typeface="Segoe UI" panose="020B0502040204020203" pitchFamily="34" charset="0"/>
              </a:rPr>
              <a:t>Xerox</a:t>
            </a:r>
            <a:r>
              <a:rPr lang="el-GR" sz="2900" dirty="0">
                <a:effectLst/>
                <a:ea typeface="Times New Roman" panose="02020603050405020304" pitchFamily="18" charset="0"/>
                <a:cs typeface="Segoe UI" panose="020B0502040204020203" pitchFamily="34" charset="0"/>
              </a:rPr>
              <a:t> - η χρήση ομαδικής διεργασίας/εργασίας</a:t>
            </a:r>
            <a:r>
              <a:rPr lang="el-GR" sz="2900" dirty="0">
                <a:ea typeface="Times New Roman" panose="02020603050405020304" pitchFamily="18" charset="0"/>
                <a:cs typeface="Segoe UI" panose="020B0502040204020203" pitchFamily="34" charset="0"/>
              </a:rPr>
              <a:t> </a:t>
            </a:r>
            <a:r>
              <a:rPr lang="el-GR" sz="2900" dirty="0">
                <a:effectLst/>
                <a:ea typeface="Times New Roman" panose="02020603050405020304" pitchFamily="18" charset="0"/>
                <a:cs typeface="Segoe UI" panose="020B0502040204020203" pitchFamily="34" charset="0"/>
              </a:rPr>
              <a:t>οδήγησε σε αύξηση της παραγωγικότητας, η General Mills, 40%,  η </a:t>
            </a:r>
            <a:r>
              <a:rPr lang="el-GR" sz="2900" dirty="0" err="1">
                <a:effectLst/>
                <a:ea typeface="Times New Roman" panose="02020603050405020304" pitchFamily="18" charset="0"/>
                <a:cs typeface="Segoe UI" panose="020B0502040204020203" pitchFamily="34" charset="0"/>
              </a:rPr>
              <a:t>FedEx</a:t>
            </a:r>
            <a:r>
              <a:rPr lang="el-GR" sz="2900" dirty="0">
                <a:effectLst/>
                <a:ea typeface="Times New Roman" panose="02020603050405020304" pitchFamily="18" charset="0"/>
                <a:cs typeface="Segoe UI" panose="020B0502040204020203" pitchFamily="34" charset="0"/>
              </a:rPr>
              <a:t> αναφέρει 13% μείωση λαθών/αστοχιών  στις συναλλαγές με πελάτες (χαμένα πακέτα, λανθασμένοι λογαριασμοί, κ.λπ.)</a:t>
            </a:r>
            <a:r>
              <a:rPr lang="el-GR" sz="2400" dirty="0">
                <a:effectLst/>
                <a:ea typeface="Times New Roman" panose="02020603050405020304" pitchFamily="18" charset="0"/>
                <a:cs typeface="Segoe UI" panose="020B0502040204020203" pitchFamily="34" charset="0"/>
              </a:rPr>
              <a:t>.  </a:t>
            </a:r>
            <a:endParaRPr lang="el-GR" sz="2400" dirty="0">
              <a:effectLst/>
              <a:ea typeface="Times New Roman" panose="02020603050405020304" pitchFamily="18" charset="0"/>
            </a:endParaRPr>
          </a:p>
          <a:p>
            <a:pPr marL="274320" lvl="1" indent="0" algn="just">
              <a:spcBef>
                <a:spcPts val="0"/>
              </a:spcBef>
              <a:spcAft>
                <a:spcPts val="750"/>
              </a:spcAft>
              <a:buNone/>
            </a:pPr>
            <a:r>
              <a:rPr lang="el-GR" sz="3400" b="1" dirty="0">
                <a:solidFill>
                  <a:srgbClr val="FF0000"/>
                </a:solidFill>
                <a:effectLst/>
                <a:ea typeface="Times New Roman" panose="02020603050405020304" pitchFamily="18" charset="0"/>
                <a:cs typeface="Segoe UI" panose="020B0502040204020203" pitchFamily="34" charset="0"/>
              </a:rPr>
              <a:t>Βεβαίως, στην αρχή της πραγματικότητας, οι ομάδες δεν λειτουργούν πάντα! </a:t>
            </a:r>
          </a:p>
          <a:p>
            <a:pPr lvl="2" algn="just">
              <a:lnSpc>
                <a:spcPct val="120000"/>
              </a:lnSpc>
              <a:spcBef>
                <a:spcPts val="0"/>
              </a:spcBef>
              <a:buFont typeface="Wingdings" panose="05000000000000000000" pitchFamily="2" charset="2"/>
              <a:buChar char="§"/>
            </a:pPr>
            <a:r>
              <a:rPr lang="el-GR" sz="2900" dirty="0">
                <a:effectLst/>
                <a:ea typeface="Times New Roman" panose="02020603050405020304" pitchFamily="18" charset="0"/>
                <a:cs typeface="Segoe UI" panose="020B0502040204020203" pitchFamily="34" charset="0"/>
              </a:rPr>
              <a:t>Μεμονωμένα ερευνητικά ευρήματα υποδεικνύουν ένα ποσοστό αποτυχίας της εφαρμογής ομαδικών διεργασιών  50%-70% σε σχέση με το δείγμα. </a:t>
            </a:r>
            <a:endParaRPr lang="el-GR" sz="2400" i="1" dirty="0">
              <a:effectLst/>
              <a:ea typeface="Times New Roman" panose="02020603050405020304" pitchFamily="18" charset="0"/>
            </a:endParaRPr>
          </a:p>
          <a:p>
            <a:pPr marL="274320" lvl="1" indent="0" algn="r">
              <a:lnSpc>
                <a:spcPct val="120000"/>
              </a:lnSpc>
              <a:spcBef>
                <a:spcPts val="0"/>
              </a:spcBef>
              <a:buNone/>
            </a:pPr>
            <a:r>
              <a:rPr lang="en-US" sz="2400" i="1" dirty="0">
                <a:effectLst/>
                <a:ea typeface="Times New Roman" panose="02020603050405020304" pitchFamily="18" charset="0"/>
              </a:rPr>
              <a:t>Edward E. Lawler, SA </a:t>
            </a:r>
            <a:r>
              <a:rPr lang="en-US" sz="2400" i="1" dirty="0" err="1">
                <a:effectLst/>
                <a:ea typeface="Times New Roman" panose="02020603050405020304" pitchFamily="18" charset="0"/>
              </a:rPr>
              <a:t>Mohman</a:t>
            </a:r>
            <a:r>
              <a:rPr lang="en-US" sz="2400" i="1" dirty="0">
                <a:effectLst/>
                <a:ea typeface="Times New Roman" panose="02020603050405020304" pitchFamily="18" charset="0"/>
              </a:rPr>
              <a:t> </a:t>
            </a:r>
            <a:r>
              <a:rPr lang="el-GR" sz="2400" i="1" dirty="0">
                <a:effectLst/>
                <a:ea typeface="Times New Roman" panose="02020603050405020304" pitchFamily="18" charset="0"/>
              </a:rPr>
              <a:t>και</a:t>
            </a:r>
            <a:r>
              <a:rPr lang="en-US" sz="2400" i="1" dirty="0">
                <a:effectLst/>
                <a:ea typeface="Times New Roman" panose="02020603050405020304" pitchFamily="18" charset="0"/>
              </a:rPr>
              <a:t> GE Ledford (1992). </a:t>
            </a:r>
            <a:r>
              <a:rPr lang="el-GR" sz="2400" i="1" dirty="0">
                <a:effectLst/>
                <a:ea typeface="Times New Roman" panose="02020603050405020304" pitchFamily="18" charset="0"/>
              </a:rPr>
              <a:t>Δημιουργία Οργανισμών Υψηλής Απόδοσης: Πρακτικές και Αποτελέσματα Συμμετοχής Εργαζομένων και Συνολική Ποιότητα σε εταιρείες </a:t>
            </a:r>
            <a:r>
              <a:rPr lang="el-GR" sz="2400" i="1" dirty="0" err="1">
                <a:effectLst/>
                <a:ea typeface="Times New Roman" panose="02020603050405020304" pitchFamily="18" charset="0"/>
              </a:rPr>
              <a:t>Fortune</a:t>
            </a:r>
            <a:r>
              <a:rPr lang="el-GR" sz="2400" i="1" dirty="0">
                <a:effectLst/>
                <a:ea typeface="Times New Roman" panose="02020603050405020304" pitchFamily="18" charset="0"/>
              </a:rPr>
              <a:t> 1000. Σαν Φρανσίσκο: </a:t>
            </a:r>
            <a:r>
              <a:rPr lang="el-GR" sz="2400" i="1" dirty="0" err="1">
                <a:effectLst/>
                <a:ea typeface="Times New Roman" panose="02020603050405020304" pitchFamily="18" charset="0"/>
              </a:rPr>
              <a:t>Wiley</a:t>
            </a:r>
            <a:r>
              <a:rPr lang="el-GR" sz="2400" i="1" dirty="0">
                <a:effectLst/>
                <a:ea typeface="Times New Roman" panose="02020603050405020304" pitchFamily="18" charset="0"/>
              </a:rPr>
              <a:t>. </a:t>
            </a:r>
            <a:endParaRPr lang="el-GR" sz="2400" dirty="0">
              <a:effectLst/>
              <a:ea typeface="Times New Roman" panose="02020603050405020304" pitchFamily="18" charset="0"/>
            </a:endParaRPr>
          </a:p>
          <a:p>
            <a:pPr marL="190500" marR="0" algn="just">
              <a:lnSpc>
                <a:spcPct val="120000"/>
              </a:lnSpc>
              <a:spcBef>
                <a:spcPts val="0"/>
              </a:spcBef>
            </a:pPr>
            <a:r>
              <a:rPr lang="el-GR" sz="3400" b="1" dirty="0">
                <a:effectLst/>
                <a:ea typeface="Times New Roman" panose="02020603050405020304" pitchFamily="18" charset="0"/>
                <a:cs typeface="Segoe UI" panose="020B0502040204020203" pitchFamily="34" charset="0"/>
              </a:rPr>
              <a:t>Βασικά σημεία συνάφειας με τη λειτουργική ομαδική διεργασία  </a:t>
            </a:r>
            <a:endParaRPr lang="el-GR" sz="3400" dirty="0">
              <a:effectLst/>
              <a:ea typeface="Times New Roman" panose="02020603050405020304" pitchFamily="18" charset="0"/>
            </a:endParaRPr>
          </a:p>
          <a:p>
            <a:pPr lvl="1" algn="just">
              <a:spcBef>
                <a:spcPts val="0"/>
              </a:spcBef>
              <a:buFont typeface="Wingdings" panose="05000000000000000000" pitchFamily="2" charset="2"/>
              <a:buChar char="§"/>
            </a:pPr>
            <a:r>
              <a:rPr lang="el-GR" sz="2900" dirty="0">
                <a:effectLst/>
                <a:ea typeface="Times New Roman" panose="02020603050405020304" pitchFamily="18" charset="0"/>
                <a:cs typeface="Segoe UI" panose="020B0502040204020203" pitchFamily="34" charset="0"/>
              </a:rPr>
              <a:t>Η υψηλή </a:t>
            </a:r>
            <a:r>
              <a:rPr lang="el-GR" sz="2900" b="1" dirty="0">
                <a:effectLst/>
                <a:ea typeface="Times New Roman" panose="02020603050405020304" pitchFamily="18" charset="0"/>
                <a:cs typeface="Segoe UI" panose="020B0502040204020203" pitchFamily="34" charset="0"/>
              </a:rPr>
              <a:t>συνοχή</a:t>
            </a:r>
            <a:r>
              <a:rPr lang="el-GR" sz="2900" dirty="0">
                <a:effectLst/>
                <a:ea typeface="Times New Roman" panose="02020603050405020304" pitchFamily="18" charset="0"/>
                <a:cs typeface="Segoe UI" panose="020B0502040204020203" pitchFamily="34" charset="0"/>
              </a:rPr>
              <a:t> (πλαίσιο, σταθερή συμμετοχή, κ.λπ.). Η χαμηλή συνοχή οδηγεί τα μέλη σε απεμπλοκή, συνειδητά ή ασυνείδητα. Τι βοηθά στη συνοχή?  </a:t>
            </a:r>
            <a:endParaRPr lang="el-GR" sz="2900" dirty="0">
              <a:effectLst/>
              <a:ea typeface="Times New Roman" panose="02020603050405020304" pitchFamily="18" charset="0"/>
            </a:endParaRPr>
          </a:p>
          <a:p>
            <a:pPr lvl="1" algn="just">
              <a:spcBef>
                <a:spcPts val="0"/>
              </a:spcBef>
              <a:buFont typeface="Wingdings" panose="05000000000000000000" pitchFamily="2" charset="2"/>
              <a:buChar char="§"/>
            </a:pPr>
            <a:r>
              <a:rPr lang="el-GR" sz="2900" dirty="0">
                <a:effectLst/>
                <a:ea typeface="Times New Roman" panose="02020603050405020304" pitchFamily="18" charset="0"/>
                <a:cs typeface="Segoe UI" panose="020B0502040204020203" pitchFamily="34" charset="0"/>
              </a:rPr>
              <a:t>Το </a:t>
            </a:r>
            <a:r>
              <a:rPr lang="el-GR" sz="2900" b="1" dirty="0">
                <a:effectLst/>
                <a:ea typeface="Times New Roman" panose="02020603050405020304" pitchFamily="18" charset="0"/>
                <a:cs typeface="Segoe UI" panose="020B0502040204020203" pitchFamily="34" charset="0"/>
              </a:rPr>
              <a:t>«τόσο – όσο του μεγέθους»:</a:t>
            </a:r>
            <a:r>
              <a:rPr lang="el-GR" sz="2900" dirty="0">
                <a:effectLst/>
                <a:ea typeface="Times New Roman" panose="02020603050405020304" pitchFamily="18" charset="0"/>
                <a:cs typeface="Segoe UI" panose="020B0502040204020203" pitchFamily="34" charset="0"/>
              </a:rPr>
              <a:t> στον μεγάλο αριθμό μελών υπάρχει δυσκολία  στενής αλληλεπίδρασης, κάποια μέλη τείνουν να κυριαρχούν στις δραστηριότητες της ομάδας, με αποτέλεσμα συγκρούσεις, αφανείς και φανερές. </a:t>
            </a:r>
            <a:endParaRPr lang="el-GR" sz="2900" dirty="0">
              <a:effectLst/>
              <a:ea typeface="Times New Roman" panose="02020603050405020304" pitchFamily="18" charset="0"/>
            </a:endParaRPr>
          </a:p>
          <a:p>
            <a:pPr lvl="1" algn="just">
              <a:spcBef>
                <a:spcPts val="0"/>
              </a:spcBef>
              <a:buFont typeface="Wingdings" panose="05000000000000000000" pitchFamily="2" charset="2"/>
              <a:buChar char="§"/>
            </a:pPr>
            <a:r>
              <a:rPr lang="el-GR" sz="2900" dirty="0">
                <a:effectLst/>
                <a:ea typeface="Times New Roman" panose="02020603050405020304" pitchFamily="18" charset="0"/>
                <a:cs typeface="Segoe UI" panose="020B0502040204020203" pitchFamily="34" charset="0"/>
              </a:rPr>
              <a:t>Ο </a:t>
            </a:r>
            <a:r>
              <a:rPr lang="el-GR" sz="2900" b="1" dirty="0">
                <a:effectLst/>
                <a:ea typeface="Times New Roman" panose="02020603050405020304" pitchFamily="18" charset="0"/>
                <a:cs typeface="Segoe UI" panose="020B0502040204020203" pitchFamily="34" charset="0"/>
              </a:rPr>
              <a:t>βαθμός διαφοροποίησης</a:t>
            </a:r>
            <a:r>
              <a:rPr lang="el-GR" sz="2900" dirty="0">
                <a:effectLst/>
                <a:ea typeface="Times New Roman" panose="02020603050405020304" pitchFamily="18" charset="0"/>
                <a:cs typeface="Segoe UI" panose="020B0502040204020203" pitchFamily="34" charset="0"/>
              </a:rPr>
              <a:t>. «Ούτε πολύ μακριά ούτε πολύ κοντά». Σε κάποιες περιπτώσεις απαιτείται μικρός βαθμός διαφοροποίησης (μέλη που μοιράζονται τη δική τους στάση και εμπειρία). </a:t>
            </a:r>
            <a:endParaRPr lang="el-GR" sz="2900" dirty="0">
              <a:effectLst/>
              <a:ea typeface="Times New Roman" panose="02020603050405020304" pitchFamily="18" charset="0"/>
            </a:endParaRPr>
          </a:p>
          <a:p>
            <a:pPr lvl="1" algn="just">
              <a:spcBef>
                <a:spcPts val="0"/>
              </a:spcBef>
              <a:buFont typeface="Wingdings" panose="05000000000000000000" pitchFamily="2" charset="2"/>
              <a:buChar char="§"/>
            </a:pPr>
            <a:r>
              <a:rPr lang="el-GR" sz="2900" dirty="0">
                <a:effectLst/>
                <a:ea typeface="Times New Roman" panose="02020603050405020304" pitchFamily="18" charset="0"/>
                <a:cs typeface="Segoe UI" panose="020B0502040204020203" pitchFamily="34" charset="0"/>
              </a:rPr>
              <a:t>Τα </a:t>
            </a:r>
            <a:r>
              <a:rPr lang="el-GR" sz="2900" b="1" dirty="0">
                <a:effectLst/>
                <a:ea typeface="Times New Roman" panose="02020603050405020304" pitchFamily="18" charset="0"/>
                <a:cs typeface="Segoe UI" panose="020B0502040204020203" pitchFamily="34" charset="0"/>
              </a:rPr>
              <a:t>όρια </a:t>
            </a:r>
            <a:r>
              <a:rPr lang="el-GR" sz="2900" dirty="0">
                <a:effectLst/>
                <a:ea typeface="Times New Roman" panose="02020603050405020304" pitchFamily="18" charset="0"/>
                <a:cs typeface="Segoe UI" panose="020B0502040204020203" pitchFamily="34" charset="0"/>
              </a:rPr>
              <a:t>της ομάδας. Πόσο «ανοιχτού» πόσο «κλειστού» τύπου? </a:t>
            </a:r>
            <a:endParaRPr lang="el-GR" sz="2900" dirty="0">
              <a:effectLst/>
              <a:ea typeface="Times New Roman" panose="02020603050405020304" pitchFamily="18" charset="0"/>
            </a:endParaRPr>
          </a:p>
          <a:p>
            <a:pPr lvl="1" algn="just">
              <a:spcBef>
                <a:spcPts val="0"/>
              </a:spcBef>
              <a:buFont typeface="Wingdings" panose="05000000000000000000" pitchFamily="2" charset="2"/>
              <a:buChar char="§"/>
            </a:pPr>
            <a:r>
              <a:rPr lang="el-GR" sz="2900" dirty="0">
                <a:effectLst/>
                <a:ea typeface="Times New Roman" panose="02020603050405020304" pitchFamily="18" charset="0"/>
                <a:cs typeface="Segoe UI" panose="020B0502040204020203" pitchFamily="34" charset="0"/>
              </a:rPr>
              <a:t>Η </a:t>
            </a:r>
            <a:r>
              <a:rPr lang="el-GR" sz="2900" b="1" dirty="0" err="1">
                <a:effectLst/>
                <a:ea typeface="Times New Roman" panose="02020603050405020304" pitchFamily="18" charset="0"/>
                <a:cs typeface="Segoe UI" panose="020B0502040204020203" pitchFamily="34" charset="0"/>
              </a:rPr>
              <a:t>υπενθύμηση</a:t>
            </a:r>
            <a:r>
              <a:rPr lang="el-GR" sz="2900" b="1" dirty="0">
                <a:effectLst/>
                <a:ea typeface="Times New Roman" panose="02020603050405020304" pitchFamily="18" charset="0"/>
                <a:cs typeface="Segoe UI" panose="020B0502040204020203" pitchFamily="34" charset="0"/>
              </a:rPr>
              <a:t> του στόχου</a:t>
            </a:r>
            <a:r>
              <a:rPr lang="el-GR" sz="2900" dirty="0">
                <a:effectLst/>
                <a:ea typeface="Times New Roman" panose="02020603050405020304" pitchFamily="18" charset="0"/>
                <a:cs typeface="Segoe UI" panose="020B0502040204020203" pitchFamily="34" charset="0"/>
              </a:rPr>
              <a:t>!  «Τι δουλειά κάνουμε εδώ?»</a:t>
            </a:r>
            <a:endParaRPr lang="el-GR" sz="2900" dirty="0">
              <a:effectLst/>
              <a:ea typeface="Times New Roman" panose="02020603050405020304" pitchFamily="18" charset="0"/>
            </a:endParaRPr>
          </a:p>
          <a:p>
            <a:pPr marL="114300" marR="0" algn="just">
              <a:spcBef>
                <a:spcPts val="0"/>
              </a:spcBef>
              <a:spcAft>
                <a:spcPts val="0"/>
              </a:spcAft>
            </a:pPr>
            <a:endParaRPr lang="el-GR" sz="2400" dirty="0"/>
          </a:p>
          <a:p>
            <a:endParaRPr lang="el-GR" dirty="0"/>
          </a:p>
        </p:txBody>
      </p:sp>
      <p:sp>
        <p:nvSpPr>
          <p:cNvPr id="7" name="Θέση αριθμού διαφάνειας 6">
            <a:extLst>
              <a:ext uri="{FF2B5EF4-FFF2-40B4-BE49-F238E27FC236}">
                <a16:creationId xmlns:a16="http://schemas.microsoft.com/office/drawing/2014/main" id="{6628A405-2522-3B13-BE17-07EFC1F0A696}"/>
              </a:ext>
            </a:extLst>
          </p:cNvPr>
          <p:cNvSpPr>
            <a:spLocks noGrp="1"/>
          </p:cNvSpPr>
          <p:nvPr>
            <p:ph type="sldNum" sz="quarter" idx="12"/>
          </p:nvPr>
        </p:nvSpPr>
        <p:spPr/>
        <p:txBody>
          <a:bodyPr/>
          <a:lstStyle/>
          <a:p>
            <a:fld id="{29A67EF4-6AD0-4895-A677-9D84EEBBB660}" type="slidenum">
              <a:rPr lang="el-GR" smtClean="0"/>
              <a:t>5</a:t>
            </a:fld>
            <a:endParaRPr lang="el-GR"/>
          </a:p>
        </p:txBody>
      </p:sp>
    </p:spTree>
    <p:extLst>
      <p:ext uri="{BB962C8B-B14F-4D97-AF65-F5344CB8AC3E}">
        <p14:creationId xmlns:p14="http://schemas.microsoft.com/office/powerpoint/2010/main" val="2030464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647696" y="306388"/>
            <a:ext cx="10515600" cy="739777"/>
          </a:xfrm>
        </p:spPr>
        <p:txBody>
          <a:bodyPr>
            <a:normAutofit fontScale="90000"/>
          </a:bodyPr>
          <a:lstStyle/>
          <a:p>
            <a:pPr lvl="0"/>
            <a:r>
              <a:rPr lang="el-GR" sz="4000" b="1" dirty="0"/>
              <a:t> </a:t>
            </a:r>
            <a:br>
              <a:rPr lang="el-GR" sz="4000" b="1" dirty="0"/>
            </a:br>
            <a:r>
              <a:rPr lang="el-GR" sz="3600" dirty="0"/>
              <a:t>Νευροβιολογία και (ομαδική) Ψυχοθεραπεία</a:t>
            </a:r>
          </a:p>
        </p:txBody>
      </p:sp>
      <p:sp>
        <p:nvSpPr>
          <p:cNvPr id="3" name="Θέση περιεχομένου 2"/>
          <p:cNvSpPr txBox="1">
            <a:spLocks noGrp="1"/>
          </p:cNvSpPr>
          <p:nvPr>
            <p:ph idx="1"/>
          </p:nvPr>
        </p:nvSpPr>
        <p:spPr>
          <a:xfrm>
            <a:off x="754602" y="1460497"/>
            <a:ext cx="10515600" cy="5260972"/>
          </a:xfrm>
        </p:spPr>
        <p:txBody>
          <a:bodyPr/>
          <a:lstStyle/>
          <a:p>
            <a:pPr marL="0" lvl="0" indent="0" algn="just">
              <a:lnSpc>
                <a:spcPct val="60000"/>
              </a:lnSpc>
              <a:buNone/>
            </a:pPr>
            <a:r>
              <a:rPr lang="el-GR" sz="3100" dirty="0"/>
              <a:t> </a:t>
            </a:r>
          </a:p>
          <a:p>
            <a:pPr lvl="0" algn="just">
              <a:spcBef>
                <a:spcPts val="0"/>
              </a:spcBef>
              <a:buFont typeface="Courier New" panose="02070309020205020404" pitchFamily="49" charset="0"/>
              <a:buChar char="o"/>
            </a:pPr>
            <a:r>
              <a:rPr lang="el-GR" sz="2400" dirty="0"/>
              <a:t>Η ανακάλυψη του νευρωνικού κατοπτρικού συστήματος στον προκινητικό φλοιό και άλλες εγκεφαλικές περιοχής υπογράμμισε τη </a:t>
            </a:r>
            <a:r>
              <a:rPr lang="el-GR" sz="2400" b="1" dirty="0" err="1"/>
              <a:t>διυποκειμενική</a:t>
            </a:r>
            <a:r>
              <a:rPr lang="el-GR" sz="2400" b="1" dirty="0"/>
              <a:t>, </a:t>
            </a:r>
            <a:r>
              <a:rPr lang="el-GR" sz="2400" dirty="0"/>
              <a:t>την</a:t>
            </a:r>
            <a:r>
              <a:rPr lang="el-GR" sz="2400" b="1" dirty="0"/>
              <a:t> «κοινωνική» φύση </a:t>
            </a:r>
            <a:r>
              <a:rPr lang="el-GR" sz="2400" dirty="0"/>
              <a:t>του </a:t>
            </a:r>
            <a:r>
              <a:rPr lang="el-GR" sz="2400" b="1" dirty="0"/>
              <a:t>εγκεφάλου</a:t>
            </a:r>
            <a:r>
              <a:rPr lang="el-GR" sz="2400" dirty="0"/>
              <a:t>.  </a:t>
            </a:r>
          </a:p>
          <a:p>
            <a:pPr lvl="0" algn="just">
              <a:lnSpc>
                <a:spcPct val="60000"/>
              </a:lnSpc>
            </a:pPr>
            <a:endParaRPr lang="el-GR" sz="2400" dirty="0"/>
          </a:p>
          <a:p>
            <a:pPr lvl="0" algn="just">
              <a:lnSpc>
                <a:spcPct val="60000"/>
              </a:lnSpc>
            </a:pPr>
            <a:endParaRPr lang="el-GR" sz="2400" dirty="0"/>
          </a:p>
          <a:p>
            <a:pPr marL="0" lvl="0" indent="0" algn="r">
              <a:spcBef>
                <a:spcPts val="0"/>
              </a:spcBef>
              <a:buNone/>
            </a:pPr>
            <a:r>
              <a:rPr lang="en-US" sz="2000" dirty="0"/>
              <a:t>Gantt</a:t>
            </a:r>
            <a:r>
              <a:rPr lang="el-GR" sz="2000" dirty="0"/>
              <a:t> &amp; </a:t>
            </a:r>
            <a:r>
              <a:rPr lang="en-US" sz="2000" dirty="0"/>
              <a:t>Badenoch</a:t>
            </a:r>
            <a:r>
              <a:rPr lang="el-GR" sz="2000" dirty="0"/>
              <a:t>, 2013/Επιμ. </a:t>
            </a:r>
            <a:r>
              <a:rPr lang="el-GR" sz="2000" dirty="0" err="1"/>
              <a:t>Σκαλή</a:t>
            </a:r>
            <a:r>
              <a:rPr lang="el-GR" sz="2000" dirty="0"/>
              <a:t> &amp;</a:t>
            </a:r>
            <a:r>
              <a:rPr lang="el-GR" sz="2000" dirty="0" err="1"/>
              <a:t>Μωρόγιαννης</a:t>
            </a:r>
            <a:r>
              <a:rPr lang="el-GR" sz="2000" dirty="0"/>
              <a:t>, 2021</a:t>
            </a:r>
          </a:p>
          <a:p>
            <a:pPr marL="274320" lvl="1" indent="0" algn="r">
              <a:spcBef>
                <a:spcPts val="0"/>
              </a:spcBef>
              <a:buNone/>
            </a:pPr>
            <a:r>
              <a:rPr lang="en-US" sz="2000" dirty="0" err="1"/>
              <a:t>Cozolino</a:t>
            </a:r>
            <a:r>
              <a:rPr lang="el-GR" sz="2000" dirty="0"/>
              <a:t>, 2017</a:t>
            </a:r>
          </a:p>
          <a:p>
            <a:pPr marL="274320" lvl="1" indent="0" algn="r">
              <a:spcBef>
                <a:spcPts val="0"/>
              </a:spcBef>
              <a:buNone/>
            </a:pPr>
            <a:r>
              <a:rPr lang="el-GR" sz="2000" dirty="0"/>
              <a:t>Στεφανής, Αγγελόπουλος, </a:t>
            </a:r>
            <a:r>
              <a:rPr lang="el-GR" sz="2000" dirty="0" err="1"/>
              <a:t>Βασλαματζής</a:t>
            </a:r>
            <a:r>
              <a:rPr lang="el-GR" sz="2000" dirty="0"/>
              <a:t>, 2013</a:t>
            </a:r>
          </a:p>
          <a:p>
            <a:pPr marL="274320" lvl="1" indent="0" algn="r">
              <a:lnSpc>
                <a:spcPct val="60000"/>
              </a:lnSpc>
              <a:buNone/>
            </a:pPr>
            <a:r>
              <a:rPr lang="el-GR" sz="2200" dirty="0"/>
              <a:t> </a:t>
            </a:r>
          </a:p>
          <a:p>
            <a:pPr lvl="0">
              <a:lnSpc>
                <a:spcPct val="60000"/>
              </a:lnSpc>
            </a:pPr>
            <a:endParaRPr lang="el-GR" sz="1300" dirty="0"/>
          </a:p>
        </p:txBody>
      </p:sp>
      <p:sp>
        <p:nvSpPr>
          <p:cNvPr id="4" name="Θέση αριθμού διαφάνειας 4"/>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E4AACB7-8422-4CDB-AC95-033453E4D1C0}" type="slidenum">
              <a:t>6</a:t>
            </a:fld>
            <a:endParaRPr lang="el-GR" sz="1200" b="0" i="0" u="none" strike="noStrike" kern="1200" cap="none" spc="0" baseline="0">
              <a:solidFill>
                <a:srgbClr val="898989"/>
              </a:solidFill>
              <a:uFillTx/>
              <a:latin typeface="Calibri"/>
            </a:endParaRPr>
          </a:p>
        </p:txBody>
      </p:sp>
      <p:sp>
        <p:nvSpPr>
          <p:cNvPr id="5" name="Θέση αριθμού διαφάνειας 4"/>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120FC2A-9703-4A5C-8C4C-C4910E3E1404}" type="slidenum">
              <a:t>6</a:t>
            </a:fld>
            <a:endParaRPr lang="el-GR" sz="1200" b="0" i="0" u="none" strike="noStrike" kern="1200" cap="none" spc="0" baseline="0">
              <a:solidFill>
                <a:srgbClr val="898989"/>
              </a:solidFill>
              <a:uFillTx/>
              <a:latin typeface="Calibri"/>
            </a:endParaRPr>
          </a:p>
        </p:txBody>
      </p:sp>
      <p:sp>
        <p:nvSpPr>
          <p:cNvPr id="6" name="Θέση αριθμού διαφάνειας 5"/>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DCF3733-7B55-4CC0-B28D-702E0BC4AD17}" type="slidenum">
              <a:t>6</a:t>
            </a:fld>
            <a:endParaRPr lang="el-GR" sz="1200" b="0" i="0" u="none" strike="noStrike" kern="1200" cap="none" spc="0" baseline="0">
              <a:solidFill>
                <a:srgbClr val="898989"/>
              </a:solidFill>
              <a:uFillTx/>
              <a:latin typeface="Calibri"/>
            </a:endParaRPr>
          </a:p>
        </p:txBody>
      </p:sp>
      <p:pic>
        <p:nvPicPr>
          <p:cNvPr id="7" name="Picture 6" descr="Νευροβιολογία του συναισθηματικού τραύματος - PsychologyNow.gr"/>
          <p:cNvPicPr>
            <a:picLocks noChangeAspect="1"/>
          </p:cNvPicPr>
          <p:nvPr/>
        </p:nvPicPr>
        <p:blipFill>
          <a:blip r:embed="rId2">
            <a:extLst>
              <a:ext uri="{BEBA8EAE-BF5A-486C-A8C5-ECC9F3942E4B}">
                <a14:imgProps xmlns:a14="http://schemas.microsoft.com/office/drawing/2010/main">
                  <a14:imgLayer r:embed="rId3">
                    <a14:imgEffect>
                      <a14:backgroundRemoval t="3659" b="97561" l="9772" r="89577"/>
                    </a14:imgEffect>
                  </a14:imgLayer>
                </a14:imgProps>
              </a:ext>
            </a:extLst>
          </a:blip>
          <a:srcRect/>
          <a:stretch>
            <a:fillRect/>
          </a:stretch>
        </p:blipFill>
        <p:spPr>
          <a:xfrm>
            <a:off x="191344" y="4295533"/>
            <a:ext cx="4777273" cy="2268864"/>
          </a:xfrm>
          <a:prstGeom prst="rect">
            <a:avLst/>
          </a:prstGeom>
          <a:noFill/>
          <a:ln>
            <a:noFill/>
          </a:ln>
        </p:spPr>
      </p:pic>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0959D0-B68B-339F-F4D7-62AD0B9E6B20}"/>
              </a:ext>
            </a:extLst>
          </p:cNvPr>
          <p:cNvSpPr>
            <a:spLocks noGrp="1"/>
          </p:cNvSpPr>
          <p:nvPr>
            <p:ph type="title"/>
          </p:nvPr>
        </p:nvSpPr>
        <p:spPr/>
        <p:txBody>
          <a:bodyPr>
            <a:normAutofit/>
          </a:bodyPr>
          <a:lstStyle/>
          <a:p>
            <a:r>
              <a:rPr lang="en-US" sz="3200" dirty="0">
                <a:solidFill>
                  <a:srgbClr val="000000"/>
                </a:solidFill>
                <a:effectLst/>
                <a:ea typeface="Calibri" panose="020F0502020204030204" pitchFamily="34" charset="0"/>
              </a:rPr>
              <a:t>video </a:t>
            </a:r>
            <a:r>
              <a:rPr lang="el-GR" sz="3200" dirty="0">
                <a:solidFill>
                  <a:srgbClr val="000000"/>
                </a:solidFill>
                <a:effectLst/>
                <a:ea typeface="Calibri" panose="020F0502020204030204" pitchFamily="34" charset="0"/>
              </a:rPr>
              <a:t>- </a:t>
            </a:r>
            <a:r>
              <a:rPr lang="el-GR" sz="3200" i="1" kern="1800" dirty="0">
                <a:solidFill>
                  <a:srgbClr val="0F0F0F"/>
                </a:solidFill>
                <a:effectLst/>
                <a:ea typeface="Times New Roman" panose="02020603050405020304" pitchFamily="18" charset="0"/>
              </a:rPr>
              <a:t>Ο ανθρώπινος εγκέφαλος αποκαλύπτει τα μυστικά </a:t>
            </a:r>
            <a:br>
              <a:rPr lang="el-GR" sz="3200" dirty="0">
                <a:solidFill>
                  <a:srgbClr val="000000"/>
                </a:solidFill>
                <a:effectLst/>
                <a:ea typeface="Calibri" panose="020F0502020204030204" pitchFamily="34" charset="0"/>
              </a:rPr>
            </a:br>
            <a:endParaRPr lang="el-GR" sz="3200" dirty="0"/>
          </a:p>
        </p:txBody>
      </p:sp>
      <p:sp>
        <p:nvSpPr>
          <p:cNvPr id="3" name="Θέση περιεχομένου 2">
            <a:extLst>
              <a:ext uri="{FF2B5EF4-FFF2-40B4-BE49-F238E27FC236}">
                <a16:creationId xmlns:a16="http://schemas.microsoft.com/office/drawing/2014/main" id="{FD3F1109-4929-657C-1380-54D1A6A5EF31}"/>
              </a:ext>
            </a:extLst>
          </p:cNvPr>
          <p:cNvSpPr>
            <a:spLocks noGrp="1"/>
          </p:cNvSpPr>
          <p:nvPr>
            <p:ph idx="1"/>
          </p:nvPr>
        </p:nvSpPr>
        <p:spPr/>
        <p:txBody>
          <a:bodyPr/>
          <a:lstStyle/>
          <a:p>
            <a:r>
              <a:rPr lang="en-US" sz="2400" b="1" dirty="0">
                <a:solidFill>
                  <a:srgbClr val="00B0F0"/>
                </a:solidFill>
              </a:rPr>
              <a:t> </a:t>
            </a:r>
            <a:r>
              <a:rPr lang="en-US" sz="2400" b="1" dirty="0">
                <a:solidFill>
                  <a:srgbClr val="00B0F0"/>
                </a:solidFill>
                <a:hlinkClick r:id="rId2">
                  <a:extLst>
                    <a:ext uri="{A12FA001-AC4F-418D-AE19-62706E023703}">
                      <ahyp:hlinkClr xmlns:ahyp="http://schemas.microsoft.com/office/drawing/2018/hyperlinkcolor" val="tx"/>
                    </a:ext>
                  </a:extLst>
                </a:hlinkClick>
              </a:rPr>
              <a:t>https://youtu.be/PdIM7Bo_gTo</a:t>
            </a:r>
            <a:endParaRPr lang="en-US" sz="2400" b="1" dirty="0">
              <a:solidFill>
                <a:srgbClr val="00B0F0"/>
              </a:solidFill>
            </a:endParaRPr>
          </a:p>
          <a:p>
            <a:endParaRPr lang="en-US" sz="2400" b="1" dirty="0">
              <a:solidFill>
                <a:srgbClr val="00B0F0"/>
              </a:solidFill>
            </a:endParaRPr>
          </a:p>
          <a:p>
            <a:endParaRPr lang="el-GR" dirty="0"/>
          </a:p>
        </p:txBody>
      </p:sp>
      <p:sp>
        <p:nvSpPr>
          <p:cNvPr id="4" name="Θέση αριθμού διαφάνειας 3">
            <a:extLst>
              <a:ext uri="{FF2B5EF4-FFF2-40B4-BE49-F238E27FC236}">
                <a16:creationId xmlns:a16="http://schemas.microsoft.com/office/drawing/2014/main" id="{3098B673-709A-8A45-A218-9C40D552309F}"/>
              </a:ext>
            </a:extLst>
          </p:cNvPr>
          <p:cNvSpPr>
            <a:spLocks noGrp="1"/>
          </p:cNvSpPr>
          <p:nvPr>
            <p:ph type="sldNum" sz="quarter" idx="12"/>
          </p:nvPr>
        </p:nvSpPr>
        <p:spPr/>
        <p:txBody>
          <a:bodyPr/>
          <a:lstStyle/>
          <a:p>
            <a:fld id="{29A67EF4-6AD0-4895-A677-9D84EEBBB660}" type="slidenum">
              <a:rPr lang="el-GR" smtClean="0"/>
              <a:t>7</a:t>
            </a:fld>
            <a:endParaRPr lang="el-GR" dirty="0"/>
          </a:p>
        </p:txBody>
      </p:sp>
    </p:spTree>
    <p:extLst>
      <p:ext uri="{BB962C8B-B14F-4D97-AF65-F5344CB8AC3E}">
        <p14:creationId xmlns:p14="http://schemas.microsoft.com/office/powerpoint/2010/main" val="2120678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Διάγραμμα 3">
            <a:extLst>
              <a:ext uri="{FF2B5EF4-FFF2-40B4-BE49-F238E27FC236}">
                <a16:creationId xmlns:a16="http://schemas.microsoft.com/office/drawing/2014/main" id="{DCD7B092-1D51-4B8A-BA6F-A08B8F460831}"/>
              </a:ext>
            </a:extLst>
          </p:cNvPr>
          <p:cNvGraphicFramePr/>
          <p:nvPr>
            <p:extLst>
              <p:ext uri="{D42A27DB-BD31-4B8C-83A1-F6EECF244321}">
                <p14:modId xmlns:p14="http://schemas.microsoft.com/office/powerpoint/2010/main" val="1375286063"/>
              </p:ext>
            </p:extLst>
          </p:nvPr>
        </p:nvGraphicFramePr>
        <p:xfrm>
          <a:off x="8713" y="1158600"/>
          <a:ext cx="5300177" cy="47222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Θέση κειμένου 7">
            <a:extLst>
              <a:ext uri="{FF2B5EF4-FFF2-40B4-BE49-F238E27FC236}">
                <a16:creationId xmlns:a16="http://schemas.microsoft.com/office/drawing/2014/main" id="{5F24DAE0-5815-20F0-D00B-A2ACDA06D51C}"/>
              </a:ext>
            </a:extLst>
          </p:cNvPr>
          <p:cNvSpPr>
            <a:spLocks noGrp="1"/>
          </p:cNvSpPr>
          <p:nvPr>
            <p:ph type="body" idx="1"/>
          </p:nvPr>
        </p:nvSpPr>
        <p:spPr>
          <a:xfrm>
            <a:off x="458779" y="133165"/>
            <a:ext cx="4754880" cy="1091953"/>
          </a:xfrm>
        </p:spPr>
        <p:txBody>
          <a:bodyPr>
            <a:normAutofit/>
          </a:bodyPr>
          <a:lstStyle/>
          <a:p>
            <a:r>
              <a:rPr lang="el-GR" sz="2800" dirty="0">
                <a:solidFill>
                  <a:schemeClr val="tx1"/>
                </a:solidFill>
                <a:latin typeface="+mj-lt"/>
              </a:rPr>
              <a:t>Αλληλεπίδραση και Εγκέφαλος! </a:t>
            </a:r>
          </a:p>
        </p:txBody>
      </p:sp>
      <p:sp>
        <p:nvSpPr>
          <p:cNvPr id="3" name="Θέση αριθμού διαφάνειας 2">
            <a:extLst>
              <a:ext uri="{FF2B5EF4-FFF2-40B4-BE49-F238E27FC236}">
                <a16:creationId xmlns:a16="http://schemas.microsoft.com/office/drawing/2014/main" id="{563FDCD1-20C2-4DFE-AE25-740AEA972F51}"/>
              </a:ext>
            </a:extLst>
          </p:cNvPr>
          <p:cNvSpPr>
            <a:spLocks noGrp="1"/>
          </p:cNvSpPr>
          <p:nvPr>
            <p:ph type="sldNum" sz="quarter" idx="12"/>
          </p:nvPr>
        </p:nvSpPr>
        <p:spPr/>
        <p:txBody>
          <a:bodyPr/>
          <a:lstStyle/>
          <a:p>
            <a:fld id="{34B7E4EF-A1BD-40F4-AB7B-04F084DD991D}" type="slidenum">
              <a:rPr lang="en-US" smtClean="0"/>
              <a:t>8</a:t>
            </a:fld>
            <a:endParaRPr lang="en-US"/>
          </a:p>
        </p:txBody>
      </p:sp>
      <p:pic>
        <p:nvPicPr>
          <p:cNvPr id="1026" name="Picture 2" descr="Brain (1)">
            <a:extLst>
              <a:ext uri="{FF2B5EF4-FFF2-40B4-BE49-F238E27FC236}">
                <a16:creationId xmlns:a16="http://schemas.microsoft.com/office/drawing/2014/main" id="{18F4A6F3-8F27-5ED1-42F9-8D56828F65D2}"/>
              </a:ext>
            </a:extLst>
          </p:cNvPr>
          <p:cNvPicPr>
            <a:picLocks noGrp="1" noChangeAspect="1" noChangeArrowheads="1"/>
          </p:cNvPicPr>
          <p:nvPr>
            <p:ph sz="quarter" idx="4"/>
          </p:nvPr>
        </p:nvPicPr>
        <p:blipFill>
          <a:blip r:embed="rId7">
            <a:extLst>
              <a:ext uri="{28A0092B-C50C-407E-A947-70E740481C1C}">
                <a14:useLocalDpi xmlns:a14="http://schemas.microsoft.com/office/drawing/2010/main" val="0"/>
              </a:ext>
            </a:extLst>
          </a:blip>
          <a:srcRect/>
          <a:stretch>
            <a:fillRect/>
          </a:stretch>
        </p:blipFill>
        <p:spPr bwMode="auto">
          <a:xfrm>
            <a:off x="8329235" y="0"/>
            <a:ext cx="4038600" cy="325755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2B5FE99E-BD7A-7250-AEA4-51BFA5897EF7}"/>
              </a:ext>
            </a:extLst>
          </p:cNvPr>
          <p:cNvSpPr txBox="1"/>
          <p:nvPr/>
        </p:nvSpPr>
        <p:spPr>
          <a:xfrm>
            <a:off x="458779" y="5901563"/>
            <a:ext cx="4042200" cy="646331"/>
          </a:xfrm>
          <a:prstGeom prst="rect">
            <a:avLst/>
          </a:prstGeom>
          <a:noFill/>
        </p:spPr>
        <p:txBody>
          <a:bodyPr wrap="square">
            <a:spAutoFit/>
          </a:bodyPr>
          <a:lstStyle/>
          <a:p>
            <a:r>
              <a:rPr lang="en-US" sz="1200" dirty="0"/>
              <a:t>https://www.google.com/search?q=+%CE%B5%CE%B3%CE%BA%CE%AD%CF%86%CE%B1%CE%BB%CE%BF%CF%82&amp;s</a:t>
            </a:r>
            <a:endParaRPr lang="el-GR" sz="1200" dirty="0"/>
          </a:p>
        </p:txBody>
      </p:sp>
      <p:pic>
        <p:nvPicPr>
          <p:cNvPr id="1028" name="Picture 4">
            <a:extLst>
              <a:ext uri="{FF2B5EF4-FFF2-40B4-BE49-F238E27FC236}">
                <a16:creationId xmlns:a16="http://schemas.microsoft.com/office/drawing/2014/main" id="{FA438831-C592-3489-49D8-160ED6178F7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13659" y="2663301"/>
            <a:ext cx="5048927" cy="3648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1700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685D0E5-6670-41BC-9D38-BCF1A1F4B96E}"/>
              </a:ext>
            </a:extLst>
          </p:cNvPr>
          <p:cNvSpPr>
            <a:spLocks noGrp="1"/>
          </p:cNvSpPr>
          <p:nvPr>
            <p:ph type="title"/>
          </p:nvPr>
        </p:nvSpPr>
        <p:spPr>
          <a:xfrm>
            <a:off x="1066800" y="546264"/>
            <a:ext cx="10572427" cy="517605"/>
          </a:xfrm>
        </p:spPr>
        <p:txBody>
          <a:bodyPr>
            <a:normAutofit fontScale="90000"/>
          </a:bodyPr>
          <a:lstStyle/>
          <a:p>
            <a:r>
              <a:rPr lang="el-GR" sz="3100" b="0" dirty="0"/>
              <a:t> </a:t>
            </a:r>
            <a:r>
              <a:rPr lang="el-GR" sz="3600" dirty="0"/>
              <a:t>Ανοιχτός Διάλογος</a:t>
            </a:r>
            <a:br>
              <a:rPr lang="en-US" sz="3100" dirty="0"/>
            </a:br>
            <a:endParaRPr lang="el-GR" sz="3100" dirty="0"/>
          </a:p>
        </p:txBody>
      </p:sp>
      <p:pic>
        <p:nvPicPr>
          <p:cNvPr id="104450" name="Picture 2">
            <a:extLst>
              <a:ext uri="{FF2B5EF4-FFF2-40B4-BE49-F238E27FC236}">
                <a16:creationId xmlns:a16="http://schemas.microsoft.com/office/drawing/2014/main" id="{10FEF0C2-8227-4DA0-815E-5E79752F46C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53704" y="1153004"/>
            <a:ext cx="2597339" cy="3632643"/>
          </a:xfrm>
          <a:prstGeom prst="rect">
            <a:avLst/>
          </a:prstGeom>
          <a:noFill/>
          <a:extLst>
            <a:ext uri="{909E8E84-426E-40DD-AFC4-6F175D3DCCD1}">
              <a14:hiddenFill xmlns:a14="http://schemas.microsoft.com/office/drawing/2010/main">
                <a:solidFill>
                  <a:srgbClr val="FFFFFF"/>
                </a:solidFill>
              </a14:hiddenFill>
            </a:ext>
          </a:extLst>
        </p:spPr>
      </p:pic>
      <p:sp>
        <p:nvSpPr>
          <p:cNvPr id="3" name="Θέση περιεχομένου 2">
            <a:extLst>
              <a:ext uri="{FF2B5EF4-FFF2-40B4-BE49-F238E27FC236}">
                <a16:creationId xmlns:a16="http://schemas.microsoft.com/office/drawing/2014/main" id="{7DBE865D-886D-45C8-A07E-F96E90E6081C}"/>
              </a:ext>
            </a:extLst>
          </p:cNvPr>
          <p:cNvSpPr>
            <a:spLocks noGrp="1"/>
          </p:cNvSpPr>
          <p:nvPr>
            <p:ph idx="1"/>
          </p:nvPr>
        </p:nvSpPr>
        <p:spPr>
          <a:xfrm>
            <a:off x="4583907" y="805066"/>
            <a:ext cx="7172668" cy="5506670"/>
          </a:xfrm>
        </p:spPr>
        <p:txBody>
          <a:bodyPr>
            <a:normAutofit lnSpcReduction="10000"/>
          </a:bodyPr>
          <a:lstStyle/>
          <a:p>
            <a:pPr marL="274320" lvl="1" indent="0">
              <a:buNone/>
            </a:pPr>
            <a:endParaRPr lang="el-GR" sz="2200" i="1" dirty="0">
              <a:highlight>
                <a:srgbClr val="FFFF00"/>
              </a:highlight>
            </a:endParaRPr>
          </a:p>
          <a:p>
            <a:pPr marL="274320" lvl="1" indent="0">
              <a:buNone/>
            </a:pPr>
            <a:r>
              <a:rPr lang="el-GR" sz="2200" i="1" dirty="0"/>
              <a:t>«Επί</a:t>
            </a:r>
            <a:r>
              <a:rPr lang="el-GR" sz="2200" b="0" i="1" dirty="0">
                <a:effectLst/>
              </a:rPr>
              <a:t>κεντρο στη θεραπευτική σχέση </a:t>
            </a:r>
            <a:r>
              <a:rPr lang="el-GR" sz="2200" i="1" dirty="0"/>
              <a:t>σχ</a:t>
            </a:r>
            <a:r>
              <a:rPr lang="el-GR" sz="2200" b="0" i="1" dirty="0">
                <a:effectLst/>
              </a:rPr>
              <a:t>εδόν ολοκληρωτικά οι </a:t>
            </a:r>
            <a:r>
              <a:rPr lang="el-GR" sz="2200" b="1" i="1" dirty="0">
                <a:effectLst/>
              </a:rPr>
              <a:t>προφορικοί διάλογοι</a:t>
            </a:r>
            <a:r>
              <a:rPr lang="el-GR" sz="2200" b="0" i="1" dirty="0">
                <a:effectLst/>
              </a:rPr>
              <a:t>, συμπεριλαμβανομένης της σημασίας της </a:t>
            </a:r>
            <a:r>
              <a:rPr lang="el-GR" sz="2200" b="1" i="1" dirty="0">
                <a:effectLst/>
              </a:rPr>
              <a:t>ανταπόκρισης.</a:t>
            </a:r>
            <a:r>
              <a:rPr lang="el-GR" sz="2200" b="0" i="1" dirty="0">
                <a:effectLst/>
              </a:rPr>
              <a:t> </a:t>
            </a:r>
          </a:p>
          <a:p>
            <a:pPr marL="548640" lvl="2" indent="0">
              <a:buNone/>
            </a:pPr>
            <a:endParaRPr lang="el-GR" sz="2000" b="0" i="1" dirty="0">
              <a:effectLst/>
            </a:endParaRPr>
          </a:p>
          <a:p>
            <a:pPr marL="274320" lvl="1" indent="0">
              <a:buNone/>
            </a:pPr>
            <a:r>
              <a:rPr lang="el-GR" sz="2200" b="0" i="1" dirty="0">
                <a:effectLst/>
              </a:rPr>
              <a:t>Αργότερα, ωστόσο, η απομάκρυνση από το ψυχιατρικό πλαίσιο σήμανε τη θεώρηση της ενσωματωμένης </a:t>
            </a:r>
            <a:r>
              <a:rPr lang="el-GR" sz="2200" b="1" i="1" dirty="0">
                <a:effectLst/>
              </a:rPr>
              <a:t>ποιότητας της πολυφωνικής παρουσίας </a:t>
            </a:r>
            <a:r>
              <a:rPr lang="el-GR" sz="2200" b="0" i="1" dirty="0">
                <a:effectLst/>
              </a:rPr>
              <a:t>μας ως πιο σημαντικής από τις διηγήσεις που λέγονταν στις συνεδρίες. </a:t>
            </a:r>
          </a:p>
          <a:p>
            <a:pPr lvl="1"/>
            <a:endParaRPr lang="el-GR" sz="2200" b="0" i="1" dirty="0">
              <a:effectLst/>
            </a:endParaRPr>
          </a:p>
          <a:p>
            <a:pPr marL="274320" lvl="1" indent="0">
              <a:buNone/>
            </a:pPr>
            <a:r>
              <a:rPr lang="el-GR" sz="2200" b="0" i="1" dirty="0">
                <a:effectLst/>
              </a:rPr>
              <a:t>Για μένα αυτό σήμανε επίσης ότι ενδιαφέρθηκα περισσότερο για τη </a:t>
            </a:r>
            <a:r>
              <a:rPr lang="el-GR" sz="2200" b="1" i="1" dirty="0">
                <a:effectLst/>
                <a:highlight>
                  <a:srgbClr val="FFFF00"/>
                </a:highlight>
              </a:rPr>
              <a:t>διυποκειμενική ποιότητα </a:t>
            </a:r>
            <a:r>
              <a:rPr lang="el-GR" sz="2200" b="0" i="1" dirty="0">
                <a:effectLst/>
                <a:highlight>
                  <a:srgbClr val="FFFF00"/>
                </a:highlight>
              </a:rPr>
              <a:t>της ανθρώπινης ζωής συνολικά.»</a:t>
            </a:r>
          </a:p>
          <a:p>
            <a:pPr marL="274320" lvl="1" indent="0">
              <a:buNone/>
            </a:pPr>
            <a:endParaRPr lang="el-GR" sz="2200" i="1" dirty="0">
              <a:highlight>
                <a:srgbClr val="FFFF00"/>
              </a:highlight>
            </a:endParaRPr>
          </a:p>
          <a:p>
            <a:pPr marL="274320" lvl="1" indent="0" algn="r">
              <a:buNone/>
            </a:pPr>
            <a:r>
              <a:rPr lang="el-GR" sz="2000" dirty="0"/>
              <a:t>Μ</a:t>
            </a:r>
            <a:r>
              <a:rPr lang="el-GR" sz="2000" b="0" i="0" dirty="0">
                <a:effectLst/>
              </a:rPr>
              <a:t>έσα της δεκαετίας του 1980</a:t>
            </a:r>
            <a:r>
              <a:rPr lang="en-US" sz="2000" b="0" i="0" dirty="0">
                <a:effectLst/>
              </a:rPr>
              <a:t> </a:t>
            </a:r>
            <a:endParaRPr lang="el-GR" sz="2000" b="0" i="0" dirty="0">
              <a:effectLst/>
            </a:endParaRPr>
          </a:p>
          <a:p>
            <a:pPr marL="274320" lvl="1" indent="0" algn="r">
              <a:buNone/>
            </a:pPr>
            <a:r>
              <a:rPr lang="en-US" sz="2000" b="0" i="0" dirty="0">
                <a:effectLst/>
              </a:rPr>
              <a:t>(</a:t>
            </a:r>
            <a:r>
              <a:rPr lang="el-GR" sz="2000" b="0" i="0" dirty="0">
                <a:effectLst/>
              </a:rPr>
              <a:t>έναρξη 1981, Δ. Λαπωνία, Β. Φιλανδία)</a:t>
            </a:r>
          </a:p>
          <a:p>
            <a:endParaRPr lang="el-GR" dirty="0"/>
          </a:p>
        </p:txBody>
      </p:sp>
      <p:sp>
        <p:nvSpPr>
          <p:cNvPr id="5" name="Θέση αριθμού διαφάνειας 4">
            <a:extLst>
              <a:ext uri="{FF2B5EF4-FFF2-40B4-BE49-F238E27FC236}">
                <a16:creationId xmlns:a16="http://schemas.microsoft.com/office/drawing/2014/main" id="{AAA7DB91-C383-43D9-9F5A-C476F971827F}"/>
              </a:ext>
            </a:extLst>
          </p:cNvPr>
          <p:cNvSpPr>
            <a:spLocks noGrp="1"/>
          </p:cNvSpPr>
          <p:nvPr>
            <p:ph type="sldNum" sz="quarter" idx="12"/>
          </p:nvPr>
        </p:nvSpPr>
        <p:spPr>
          <a:xfrm>
            <a:off x="10287000" y="6035040"/>
            <a:ext cx="838200" cy="365760"/>
          </a:xfrm>
        </p:spPr>
        <p:txBody>
          <a:bodyPr>
            <a:normAutofit/>
          </a:bodyPr>
          <a:lstStyle/>
          <a:p>
            <a:pPr>
              <a:spcAft>
                <a:spcPts val="600"/>
              </a:spcAft>
            </a:pPr>
            <a:fld id="{34B7E4EF-A1BD-40F4-AB7B-04F084DD991D}" type="slidenum">
              <a:rPr lang="en-US" smtClean="0"/>
              <a:pPr>
                <a:spcAft>
                  <a:spcPts val="600"/>
                </a:spcAft>
              </a:pPr>
              <a:t>9</a:t>
            </a:fld>
            <a:endParaRPr lang="en-US"/>
          </a:p>
        </p:txBody>
      </p:sp>
      <p:sp>
        <p:nvSpPr>
          <p:cNvPr id="6" name="TextBox 5">
            <a:extLst>
              <a:ext uri="{FF2B5EF4-FFF2-40B4-BE49-F238E27FC236}">
                <a16:creationId xmlns:a16="http://schemas.microsoft.com/office/drawing/2014/main" id="{8025E3ED-2DD7-BE22-972E-FC32FD0A74DB}"/>
              </a:ext>
            </a:extLst>
          </p:cNvPr>
          <p:cNvSpPr txBox="1"/>
          <p:nvPr/>
        </p:nvSpPr>
        <p:spPr>
          <a:xfrm>
            <a:off x="283413" y="5280987"/>
            <a:ext cx="6391437" cy="1508105"/>
          </a:xfrm>
          <a:prstGeom prst="rect">
            <a:avLst/>
          </a:prstGeom>
          <a:noFill/>
        </p:spPr>
        <p:txBody>
          <a:bodyPr wrap="square">
            <a:spAutoFit/>
          </a:bodyPr>
          <a:lstStyle/>
          <a:p>
            <a:pPr marL="274320" lvl="1" indent="0">
              <a:buNone/>
            </a:pPr>
            <a:r>
              <a:rPr lang="en-US" sz="1200" b="1" i="1" dirty="0">
                <a:effectLst/>
                <a:hlinkClick r:id="rId3"/>
              </a:rPr>
              <a:t>https://open-dialogue.net/%CE%BF-%CE%B1%CE%BD%CE%BF%CE%B9%CF%87%CF%84%CF%8C%CF%82-%CE%B4%CE%B9%CE%AC%CE%BB%CE%BF%CE%B3%CE%BF%CF%82-%CF%83%CF%84%CE%BF-%CF%80%CE%B1%CF%81%CF%8C%CE%BD-%CE%BA%CE%B1%CE%B9-%CF%84%CE%BF-%CE%BC%CE%AD/?lang=el</a:t>
            </a:r>
            <a:endParaRPr lang="el-GR" sz="1200" b="1" i="1" dirty="0">
              <a:effectLst/>
            </a:endParaRPr>
          </a:p>
          <a:p>
            <a:pPr marL="274320" lvl="1" indent="0">
              <a:buNone/>
            </a:pPr>
            <a:endParaRPr lang="en-US" sz="3200" b="0" i="1" dirty="0">
              <a:effectLst/>
            </a:endParaRPr>
          </a:p>
        </p:txBody>
      </p:sp>
    </p:spTree>
    <p:extLst>
      <p:ext uri="{BB962C8B-B14F-4D97-AF65-F5344CB8AC3E}">
        <p14:creationId xmlns:p14="http://schemas.microsoft.com/office/powerpoint/2010/main" val="685097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πούνι">
  <a:themeElements>
    <a:clrScheme name="Σαπούνι">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Σαπούνι">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Σαπούνι">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Σαπούνι</Template>
  <TotalTime>13268</TotalTime>
  <Words>4305</Words>
  <Application>Microsoft Office PowerPoint</Application>
  <PresentationFormat>Ευρεία οθόνη</PresentationFormat>
  <Paragraphs>330</Paragraphs>
  <Slides>39</Slides>
  <Notes>1</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39</vt:i4>
      </vt:variant>
    </vt:vector>
  </HeadingPairs>
  <TitlesOfParts>
    <vt:vector size="50" baseType="lpstr">
      <vt:lpstr>Arial</vt:lpstr>
      <vt:lpstr>Calibri</vt:lpstr>
      <vt:lpstr>Comic Sans MS</vt:lpstr>
      <vt:lpstr>Courier New</vt:lpstr>
      <vt:lpstr>Garamond</vt:lpstr>
      <vt:lpstr>Lucida Sans Unicode</vt:lpstr>
      <vt:lpstr>Quattrocento Sans</vt:lpstr>
      <vt:lpstr>Times New Roman</vt:lpstr>
      <vt:lpstr>var(--post_title_typography-font-family)</vt:lpstr>
      <vt:lpstr>Wingdings</vt:lpstr>
      <vt:lpstr>Σαπούνι</vt:lpstr>
      <vt:lpstr> ΣΧΟΛΗ ΑΝΘΡΩΠΙΣΤΙΚΩΝ &amp; ΚΟΙΝΩΝΙΚΩΝ ΕΠΙΣΤΗΜΩΝ ΠΑΙΔΑΓΩΓΙΚΟ ΤΜΗΜΑ ΕΙΔΙΚΗΣ ΑΓΩΓΗΣ Πρόγραμμα Μεταπτυχιακών Σπουδών Συμβουλευτική στην Ειδική Αγωγή, την Εκπαίδευση και την Υγεία Ακαδ. ετος 2022-23    </vt:lpstr>
      <vt:lpstr>Παρουσίαση του PowerPoint</vt:lpstr>
      <vt:lpstr>Δομή χρόνου και μαθήματος </vt:lpstr>
      <vt:lpstr> Eφαρμογές Ομάδας σε διαφορετικά πλαίσια? Ι</vt:lpstr>
      <vt:lpstr> Eφαρμογές Ομάδας σε διαφορετικά πλαίσια? ΙΙ</vt:lpstr>
      <vt:lpstr>  Νευροβιολογία και (ομαδική) Ψυχοθεραπεία</vt:lpstr>
      <vt:lpstr>video - Ο ανθρώπινος εγκέφαλος αποκαλύπτει τα μυστικά  </vt:lpstr>
      <vt:lpstr>Παρουσίαση του PowerPoint</vt:lpstr>
      <vt:lpstr> Ανοιχτός Διάλογος </vt:lpstr>
      <vt:lpstr>  Psychosis Is Not Illness, but a Survival Strategy in Severe Stress:  A Proposal for an Addition to a Phenomenological Point of View  Jaakko Seikkula, July 2019, Psychopathology, 52 (2):1-8 doi: 10.1159/000500162   </vt:lpstr>
      <vt:lpstr>Ο Ανοιχτός Διάλογος (University of Jyväskylä in Finland) http://open-dialogue.net/ (2016)- Άρθρο Η έως τώρα πορεία</vt:lpstr>
      <vt:lpstr>Βασικά σημεία</vt:lpstr>
      <vt:lpstr>Mikhail Mikhailovich Bakhtin, 1895-1975  Russian philosopher, literary critic and scholar  (literal theory, ethics, and the philosophy of language)</vt:lpstr>
      <vt:lpstr>Η ψυχική υγεία κάθε ατόμου είναι πολυπαραγοντική συνάρτηση  </vt:lpstr>
      <vt:lpstr>Εφαρμογές ομάδας σε διαφορετικά πλαίσια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Σχέση: Δύο ή τρεις;   </vt:lpstr>
      <vt:lpstr>Παρουσίαση του PowerPoint</vt:lpstr>
      <vt:lpstr>Συνεδρία Balint</vt:lpstr>
      <vt:lpstr>Ομάδες Balint: Οφέλη Ι</vt:lpstr>
      <vt:lpstr> Ομάδες Balint: Οφέλη ΙΙ  </vt:lpstr>
      <vt:lpstr>Παρουσίαση του PowerPoint</vt:lpstr>
      <vt:lpstr>Ομάδες παιδιών και εφήβων Ι</vt:lpstr>
      <vt:lpstr>Ομάδες παιδιών και εφήβων ΙΙ</vt:lpstr>
      <vt:lpstr>Ομάδες παιδιών και εφήβων ΙΙΙ</vt:lpstr>
      <vt:lpstr>Ομάδες παιδιών και εφήβων ΙV</vt:lpstr>
      <vt:lpstr>Βασικές Ομάδες παιδιών και εφήβων Ι</vt:lpstr>
      <vt:lpstr>Βασικές Ομάδες παιδιών και εφήβων ΙΙ</vt:lpstr>
      <vt:lpstr>Βασικές Ομάδες παιδιών και εφήβων ΙΙΙ</vt:lpstr>
      <vt:lpstr>Βασικές Ομάδες παιδιών και εφήβων ΙV</vt:lpstr>
      <vt:lpstr>Βασικές Ομάδες παιδιών και εφήβων V</vt:lpstr>
      <vt:lpstr>Χαρακτηριστικά ομάδας αναλυτικής πδν και εφήβων</vt:lpstr>
      <vt:lpstr>Βιβλιογραφία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ιατρικη σχολη, εκπα, 12ο εξαμηνο, Ακαδ. ετος 2019-20</dc:title>
  <dc:creator>Δώρα Σκαλή</dc:creator>
  <cp:lastModifiedBy>Γεώργιος Σπύρου</cp:lastModifiedBy>
  <cp:revision>566</cp:revision>
  <cp:lastPrinted>2022-09-30T08:27:34Z</cp:lastPrinted>
  <dcterms:created xsi:type="dcterms:W3CDTF">2020-03-30T09:53:51Z</dcterms:created>
  <dcterms:modified xsi:type="dcterms:W3CDTF">2022-12-02T21:55:25Z</dcterms:modified>
</cp:coreProperties>
</file>